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"/>
  </p:notesMasterIdLst>
  <p:sldIdLst>
    <p:sldId id="261" r:id="rId2"/>
    <p:sldId id="262" r:id="rId3"/>
    <p:sldId id="263" r:id="rId4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ira Sans Extra Condensed" panose="020B0503050000020004" pitchFamily="34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54AB25-09F7-40B2-9071-5C6F6EBFD1C4}">
  <a:tblStyle styleId="{4454AB25-09F7-40B2-9071-5C6F6EBFD1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96fd5876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e96fd5876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96fd5876e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96fd5876e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ikit-learn - Wikipedia">
            <a:extLst>
              <a:ext uri="{FF2B5EF4-FFF2-40B4-BE49-F238E27FC236}">
                <a16:creationId xmlns:a16="http://schemas.microsoft.com/office/drawing/2014/main" id="{D9FCD385-E0A4-595C-BD39-5897A1B74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0" y="4189540"/>
            <a:ext cx="1537557" cy="8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umPy (@numpy_team) / X">
            <a:extLst>
              <a:ext uri="{FF2B5EF4-FFF2-40B4-BE49-F238E27FC236}">
                <a16:creationId xmlns:a16="http://schemas.microsoft.com/office/drawing/2014/main" id="{5C67ADCC-408A-BF3A-A9AD-7E42AAB3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14" y="3161770"/>
            <a:ext cx="833137" cy="83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ndas (software) - Wikipedia">
            <a:extLst>
              <a:ext uri="{FF2B5EF4-FFF2-40B4-BE49-F238E27FC236}">
                <a16:creationId xmlns:a16="http://schemas.microsoft.com/office/drawing/2014/main" id="{99EBF15D-B8D5-5330-71F4-B90C7E4E0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766" y="3711312"/>
            <a:ext cx="1400126" cy="56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nsorFlow - Wikipedia">
            <a:extLst>
              <a:ext uri="{FF2B5EF4-FFF2-40B4-BE49-F238E27FC236}">
                <a16:creationId xmlns:a16="http://schemas.microsoft.com/office/drawing/2014/main" id="{EA01B316-7040-F64F-11F9-140482B1A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478" y="4189540"/>
            <a:ext cx="1701372" cy="93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chine Learning Tutorial">
            <a:extLst>
              <a:ext uri="{FF2B5EF4-FFF2-40B4-BE49-F238E27FC236}">
                <a16:creationId xmlns:a16="http://schemas.microsoft.com/office/drawing/2014/main" id="{0A582C10-BA12-1F96-0B3D-98441B90D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888" y="1749153"/>
            <a:ext cx="3371969" cy="334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46;p15">
            <a:extLst>
              <a:ext uri="{FF2B5EF4-FFF2-40B4-BE49-F238E27FC236}">
                <a16:creationId xmlns:a16="http://schemas.microsoft.com/office/drawing/2014/main" id="{20625800-6E4F-6C0E-4B46-1C9F84968801}"/>
              </a:ext>
            </a:extLst>
          </p:cNvPr>
          <p:cNvSpPr txBox="1">
            <a:spLocks/>
          </p:cNvSpPr>
          <p:nvPr/>
        </p:nvSpPr>
        <p:spPr>
          <a:xfrm>
            <a:off x="5068968" y="83617"/>
            <a:ext cx="3780884" cy="930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r"/>
            <a:r>
              <a:rPr lang="en-US" sz="320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  <a:sym typeface="Arial"/>
              </a:rPr>
              <a:t>TEAM </a:t>
            </a:r>
          </a:p>
          <a:p>
            <a:pPr algn="r"/>
            <a:r>
              <a:rPr lang="en-US" sz="320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  <a:sym typeface="Arial"/>
              </a:rPr>
              <a:t>DECYPHER</a:t>
            </a:r>
          </a:p>
        </p:txBody>
      </p:sp>
      <p:pic>
        <p:nvPicPr>
          <p:cNvPr id="1038" name="Picture 14" descr="seaborn · PyPI">
            <a:extLst>
              <a:ext uri="{FF2B5EF4-FFF2-40B4-BE49-F238E27FC236}">
                <a16:creationId xmlns:a16="http://schemas.microsoft.com/office/drawing/2014/main" id="{D064CCA0-B160-F096-7E9F-EDBE8673B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474" y="3068273"/>
            <a:ext cx="1701372" cy="4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A22316-2CFE-0073-7843-A117785366F8}"/>
              </a:ext>
            </a:extLst>
          </p:cNvPr>
          <p:cNvSpPr txBox="1"/>
          <p:nvPr/>
        </p:nvSpPr>
        <p:spPr>
          <a:xfrm>
            <a:off x="1930025" y="1232783"/>
            <a:ext cx="4547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dk1"/>
                </a:solidFill>
                <a:latin typeface="Fira Sans Extra Condensed"/>
              </a:rPr>
              <a:t>Loan Default Prediction – AI/ML </a:t>
            </a:r>
            <a:r>
              <a:rPr lang="en-US" sz="3600" b="1" dirty="0">
                <a:solidFill>
                  <a:schemeClr val="dk1"/>
                </a:solidFill>
                <a:latin typeface="Fira Sans Extra Condensed"/>
                <a:sym typeface="Fira Sans Extra Condensed"/>
              </a:rPr>
              <a:t>Solution</a:t>
            </a:r>
          </a:p>
        </p:txBody>
      </p:sp>
      <p:pic>
        <p:nvPicPr>
          <p:cNvPr id="1040" name="Picture 16" descr="GitHub - joblib/joblib: Computing with ...">
            <a:extLst>
              <a:ext uri="{FF2B5EF4-FFF2-40B4-BE49-F238E27FC236}">
                <a16:creationId xmlns:a16="http://schemas.microsoft.com/office/drawing/2014/main" id="{6350D696-2378-12F0-D345-AF3AFA484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43" y="2090142"/>
            <a:ext cx="934432" cy="93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ietoevry Banking | LinkedIn">
            <a:extLst>
              <a:ext uri="{FF2B5EF4-FFF2-40B4-BE49-F238E27FC236}">
                <a16:creationId xmlns:a16="http://schemas.microsoft.com/office/drawing/2014/main" id="{11B0921F-7D86-0046-B040-718928A16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951" y="206458"/>
            <a:ext cx="685046" cy="68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indSpark, COEP | Pune">
            <a:extLst>
              <a:ext uri="{FF2B5EF4-FFF2-40B4-BE49-F238E27FC236}">
                <a16:creationId xmlns:a16="http://schemas.microsoft.com/office/drawing/2014/main" id="{12067CFD-333A-94AF-3686-3C6A3DC0E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7" y="175833"/>
            <a:ext cx="685047" cy="68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E5B0B4-11BF-E125-2CB4-8FF576903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875" y="100796"/>
            <a:ext cx="3155961" cy="476063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Challenges Faced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F5EB0A05-5182-6A4D-1564-CBC39863CA42}"/>
              </a:ext>
            </a:extLst>
          </p:cNvPr>
          <p:cNvSpPr txBox="1">
            <a:spLocks/>
          </p:cNvSpPr>
          <p:nvPr/>
        </p:nvSpPr>
        <p:spPr>
          <a:xfrm>
            <a:off x="2882805" y="105255"/>
            <a:ext cx="3255682" cy="51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dirty="0"/>
              <a:t>How We Overcame Then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2CF57-CA34-B29A-A510-A838F4D1CC3C}"/>
              </a:ext>
            </a:extLst>
          </p:cNvPr>
          <p:cNvSpPr txBox="1"/>
          <p:nvPr/>
        </p:nvSpPr>
        <p:spPr>
          <a:xfrm>
            <a:off x="456727" y="618041"/>
            <a:ext cx="26622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Skewness of Several Features</a:t>
            </a:r>
          </a:p>
          <a:p>
            <a:pPr marL="342900" indent="-342900">
              <a:buAutoNum type="arabicPeriod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Imbalanced Dataset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F5E7D-2E45-5F64-4CFA-C74DA098ABC6}"/>
              </a:ext>
            </a:extLst>
          </p:cNvPr>
          <p:cNvSpPr txBox="1"/>
          <p:nvPr/>
        </p:nvSpPr>
        <p:spPr>
          <a:xfrm>
            <a:off x="2975046" y="618041"/>
            <a:ext cx="30712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used log values to normalize the Features</a:t>
            </a:r>
          </a:p>
          <a:p>
            <a:pPr marL="342900" indent="-342900">
              <a:buAutoNum type="arabicPeriod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Oversampling, we generated values in the minority class.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EE24C2-3A3B-808D-35C7-4F33FF3252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876"/>
          <a:stretch/>
        </p:blipFill>
        <p:spPr>
          <a:xfrm>
            <a:off x="6758329" y="3382620"/>
            <a:ext cx="1912207" cy="14575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D149C2-1987-40A9-A422-56B8D5B1D9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594"/>
          <a:stretch/>
        </p:blipFill>
        <p:spPr>
          <a:xfrm>
            <a:off x="6758738" y="100796"/>
            <a:ext cx="1928535" cy="14575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14F238-DE34-8CA1-79C3-F45AF4B1DD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63" r="32322"/>
          <a:stretch/>
        </p:blipFill>
        <p:spPr>
          <a:xfrm>
            <a:off x="6758738" y="1741708"/>
            <a:ext cx="2032908" cy="14575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F3B0B7-F568-D3B2-13A3-2A2A2E19A4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642"/>
          <a:stretch/>
        </p:blipFill>
        <p:spPr>
          <a:xfrm>
            <a:off x="3221314" y="2249257"/>
            <a:ext cx="3128992" cy="2926901"/>
          </a:xfrm>
          <a:prstGeom prst="rect">
            <a:avLst/>
          </a:prstGeom>
        </p:spPr>
      </p:pic>
      <p:sp>
        <p:nvSpPr>
          <p:cNvPr id="15" name="Title 2">
            <a:extLst>
              <a:ext uri="{FF2B5EF4-FFF2-40B4-BE49-F238E27FC236}">
                <a16:creationId xmlns:a16="http://schemas.microsoft.com/office/drawing/2014/main" id="{B32B1C35-092A-6995-2437-3F2EB7F235ED}"/>
              </a:ext>
            </a:extLst>
          </p:cNvPr>
          <p:cNvSpPr txBox="1">
            <a:spLocks/>
          </p:cNvSpPr>
          <p:nvPr/>
        </p:nvSpPr>
        <p:spPr>
          <a:xfrm>
            <a:off x="96434" y="2146758"/>
            <a:ext cx="3071200" cy="33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dirty="0"/>
              <a:t>Unique</a:t>
            </a:r>
            <a:r>
              <a:rPr lang="en-US" sz="2000" dirty="0"/>
              <a:t> </a:t>
            </a:r>
            <a:r>
              <a:rPr lang="en-US" dirty="0"/>
              <a:t>Features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5B744B-9723-3D06-104F-F05B18B09214}"/>
              </a:ext>
            </a:extLst>
          </p:cNvPr>
          <p:cNvSpPr txBox="1"/>
          <p:nvPr/>
        </p:nvSpPr>
        <p:spPr>
          <a:xfrm>
            <a:off x="210136" y="2568560"/>
            <a:ext cx="30115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800" dirty="0"/>
              <a:t>Ensemble methods for higher accuracy.</a:t>
            </a:r>
          </a:p>
          <a:p>
            <a:pPr marL="342900" indent="-342900">
              <a:buAutoNum type="arabicPeriod"/>
            </a:pPr>
            <a:r>
              <a:rPr lang="en-US" sz="1800" dirty="0"/>
              <a:t>Data balancing to ensure fair predictions.</a:t>
            </a:r>
          </a:p>
          <a:p>
            <a:pPr marL="342900" indent="-342900">
              <a:buAutoNum type="arabicPeriod"/>
            </a:pPr>
            <a:r>
              <a:rPr lang="en-US" sz="1800" dirty="0"/>
              <a:t>A User-friendly end-to-end solution from data input to prediction output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2"/>
          <p:cNvSpPr txBox="1">
            <a:spLocks noGrp="1"/>
          </p:cNvSpPr>
          <p:nvPr>
            <p:ph type="title"/>
          </p:nvPr>
        </p:nvSpPr>
        <p:spPr>
          <a:xfrm>
            <a:off x="275134" y="93951"/>
            <a:ext cx="2263959" cy="7129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Features</a:t>
            </a:r>
            <a:endParaRPr dirty="0"/>
          </a:p>
        </p:txBody>
      </p:sp>
      <p:grpSp>
        <p:nvGrpSpPr>
          <p:cNvPr id="696" name="Google Shape;696;p22"/>
          <p:cNvGrpSpPr/>
          <p:nvPr/>
        </p:nvGrpSpPr>
        <p:grpSpPr>
          <a:xfrm>
            <a:off x="277585" y="959684"/>
            <a:ext cx="1820637" cy="331800"/>
            <a:chOff x="457200" y="959300"/>
            <a:chExt cx="1760373" cy="331800"/>
          </a:xfrm>
        </p:grpSpPr>
        <p:sp>
          <p:nvSpPr>
            <p:cNvPr id="698" name="Google Shape;698;p22"/>
            <p:cNvSpPr txBox="1"/>
            <p:nvPr/>
          </p:nvSpPr>
          <p:spPr>
            <a:xfrm>
              <a:off x="914401" y="959300"/>
              <a:ext cx="1303172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Loan Amount</a:t>
              </a:r>
              <a:endParaRPr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00" name="Google Shape;700;p22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1" name="Google Shape;701;p22"/>
          <p:cNvGrpSpPr/>
          <p:nvPr/>
        </p:nvGrpSpPr>
        <p:grpSpPr>
          <a:xfrm>
            <a:off x="334735" y="1659286"/>
            <a:ext cx="2375807" cy="383398"/>
            <a:chOff x="457200" y="2970300"/>
            <a:chExt cx="2518200" cy="331800"/>
          </a:xfrm>
        </p:grpSpPr>
        <p:sp>
          <p:nvSpPr>
            <p:cNvPr id="703" name="Google Shape;703;p22"/>
            <p:cNvSpPr txBox="1"/>
            <p:nvPr/>
          </p:nvSpPr>
          <p:spPr>
            <a:xfrm>
              <a:off x="914400" y="2970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Property Value</a:t>
              </a:r>
              <a:endParaRPr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05" name="Google Shape;705;p22"/>
            <p:cNvSpPr txBox="1"/>
            <p:nvPr/>
          </p:nvSpPr>
          <p:spPr>
            <a:xfrm>
              <a:off x="4572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6" name="Google Shape;706;p22"/>
          <p:cNvGrpSpPr/>
          <p:nvPr/>
        </p:nvGrpSpPr>
        <p:grpSpPr>
          <a:xfrm>
            <a:off x="277585" y="1292951"/>
            <a:ext cx="2518200" cy="331800"/>
            <a:chOff x="457200" y="1964800"/>
            <a:chExt cx="2518200" cy="331800"/>
          </a:xfrm>
        </p:grpSpPr>
        <p:sp>
          <p:nvSpPr>
            <p:cNvPr id="708" name="Google Shape;708;p22"/>
            <p:cNvSpPr txBox="1"/>
            <p:nvPr/>
          </p:nvSpPr>
          <p:spPr>
            <a:xfrm>
              <a:off x="914400" y="19648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Income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10" name="Google Shape;710;p22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1" name="Google Shape;711;p22"/>
          <p:cNvGrpSpPr/>
          <p:nvPr/>
        </p:nvGrpSpPr>
        <p:grpSpPr>
          <a:xfrm>
            <a:off x="334735" y="2026834"/>
            <a:ext cx="2599524" cy="341600"/>
            <a:chOff x="457200" y="3929750"/>
            <a:chExt cx="2626537" cy="483000"/>
          </a:xfrm>
        </p:grpSpPr>
        <p:sp>
          <p:nvSpPr>
            <p:cNvPr id="713" name="Google Shape;713;p22"/>
            <p:cNvSpPr txBox="1"/>
            <p:nvPr/>
          </p:nvSpPr>
          <p:spPr>
            <a:xfrm>
              <a:off x="854975" y="3929750"/>
              <a:ext cx="2228762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Debt-to-income Ratio</a:t>
              </a:r>
              <a:endParaRPr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15" name="Google Shape;715;p22"/>
            <p:cNvSpPr txBox="1"/>
            <p:nvPr/>
          </p:nvSpPr>
          <p:spPr>
            <a:xfrm>
              <a:off x="4572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CFF0D31-D739-0642-7C5C-79F006229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303" y="93951"/>
            <a:ext cx="3275693" cy="2827937"/>
          </a:xfrm>
          <a:prstGeom prst="rect">
            <a:avLst/>
          </a:prstGeom>
        </p:spPr>
      </p:pic>
      <p:grpSp>
        <p:nvGrpSpPr>
          <p:cNvPr id="4" name="Google Shape;701;p22">
            <a:extLst>
              <a:ext uri="{FF2B5EF4-FFF2-40B4-BE49-F238E27FC236}">
                <a16:creationId xmlns:a16="http://schemas.microsoft.com/office/drawing/2014/main" id="{5C211BAF-CE0E-C468-B92C-A9709F15176A}"/>
              </a:ext>
            </a:extLst>
          </p:cNvPr>
          <p:cNvGrpSpPr/>
          <p:nvPr/>
        </p:nvGrpSpPr>
        <p:grpSpPr>
          <a:xfrm>
            <a:off x="334736" y="2278119"/>
            <a:ext cx="2375807" cy="453426"/>
            <a:chOff x="457200" y="2970300"/>
            <a:chExt cx="2518200" cy="331800"/>
          </a:xfrm>
        </p:grpSpPr>
        <p:sp>
          <p:nvSpPr>
            <p:cNvPr id="5" name="Google Shape;703;p22">
              <a:extLst>
                <a:ext uri="{FF2B5EF4-FFF2-40B4-BE49-F238E27FC236}">
                  <a16:creationId xmlns:a16="http://schemas.microsoft.com/office/drawing/2014/main" id="{A604E478-FCED-8008-54C4-D9A9DC6278C3}"/>
                </a:ext>
              </a:extLst>
            </p:cNvPr>
            <p:cNvSpPr txBox="1"/>
            <p:nvPr/>
          </p:nvSpPr>
          <p:spPr>
            <a:xfrm>
              <a:off x="914400" y="2970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Term of loan</a:t>
              </a:r>
              <a:endParaRPr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" name="Google Shape;705;p22">
              <a:extLst>
                <a:ext uri="{FF2B5EF4-FFF2-40B4-BE49-F238E27FC236}">
                  <a16:creationId xmlns:a16="http://schemas.microsoft.com/office/drawing/2014/main" id="{42E7E96E-7C98-A6F0-73AC-0D65BC144A1E}"/>
                </a:ext>
              </a:extLst>
            </p:cNvPr>
            <p:cNvSpPr txBox="1"/>
            <p:nvPr/>
          </p:nvSpPr>
          <p:spPr>
            <a:xfrm>
              <a:off x="4572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" name="Google Shape;701;p22">
            <a:extLst>
              <a:ext uri="{FF2B5EF4-FFF2-40B4-BE49-F238E27FC236}">
                <a16:creationId xmlns:a16="http://schemas.microsoft.com/office/drawing/2014/main" id="{E3CAAAF8-A017-10C1-719C-9979EA3EA861}"/>
              </a:ext>
            </a:extLst>
          </p:cNvPr>
          <p:cNvGrpSpPr/>
          <p:nvPr/>
        </p:nvGrpSpPr>
        <p:grpSpPr>
          <a:xfrm>
            <a:off x="334736" y="2892515"/>
            <a:ext cx="2375807" cy="520155"/>
            <a:chOff x="457200" y="2970300"/>
            <a:chExt cx="2518200" cy="331800"/>
          </a:xfrm>
        </p:grpSpPr>
        <p:sp>
          <p:nvSpPr>
            <p:cNvPr id="8" name="Google Shape;703;p22">
              <a:extLst>
                <a:ext uri="{FF2B5EF4-FFF2-40B4-BE49-F238E27FC236}">
                  <a16:creationId xmlns:a16="http://schemas.microsoft.com/office/drawing/2014/main" id="{8F8F0D36-4075-2FAA-2210-C1EE86FE3258}"/>
                </a:ext>
              </a:extLst>
            </p:cNvPr>
            <p:cNvSpPr txBox="1"/>
            <p:nvPr/>
          </p:nvSpPr>
          <p:spPr>
            <a:xfrm>
              <a:off x="914400" y="2970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Property Value</a:t>
              </a:r>
              <a:endParaRPr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" name="Google Shape;705;p22">
              <a:extLst>
                <a:ext uri="{FF2B5EF4-FFF2-40B4-BE49-F238E27FC236}">
                  <a16:creationId xmlns:a16="http://schemas.microsoft.com/office/drawing/2014/main" id="{516C3ADA-C769-5D46-DD7F-408DA61E172B}"/>
                </a:ext>
              </a:extLst>
            </p:cNvPr>
            <p:cNvSpPr txBox="1"/>
            <p:nvPr/>
          </p:nvSpPr>
          <p:spPr>
            <a:xfrm>
              <a:off x="4572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sz="18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" name="Google Shape;701;p22">
            <a:extLst>
              <a:ext uri="{FF2B5EF4-FFF2-40B4-BE49-F238E27FC236}">
                <a16:creationId xmlns:a16="http://schemas.microsoft.com/office/drawing/2014/main" id="{A3159DF0-1D8E-B669-329D-78B9AC0B4BE8}"/>
              </a:ext>
            </a:extLst>
          </p:cNvPr>
          <p:cNvGrpSpPr/>
          <p:nvPr/>
        </p:nvGrpSpPr>
        <p:grpSpPr>
          <a:xfrm>
            <a:off x="334736" y="2589193"/>
            <a:ext cx="2375807" cy="453426"/>
            <a:chOff x="457200" y="2970300"/>
            <a:chExt cx="2518200" cy="331800"/>
          </a:xfrm>
        </p:grpSpPr>
        <p:sp>
          <p:nvSpPr>
            <p:cNvPr id="11" name="Google Shape;703;p22">
              <a:extLst>
                <a:ext uri="{FF2B5EF4-FFF2-40B4-BE49-F238E27FC236}">
                  <a16:creationId xmlns:a16="http://schemas.microsoft.com/office/drawing/2014/main" id="{3F7F0BAB-2EA4-847D-A0B3-42125D6A670F}"/>
                </a:ext>
              </a:extLst>
            </p:cNvPr>
            <p:cNvSpPr txBox="1"/>
            <p:nvPr/>
          </p:nvSpPr>
          <p:spPr>
            <a:xfrm>
              <a:off x="914400" y="2970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</a:t>
              </a:r>
              <a:r>
                <a:rPr lang="en-US" sz="16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ccupancy</a:t>
              </a:r>
              <a:r>
                <a:rPr lang="en-US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Type</a:t>
              </a:r>
              <a:endParaRPr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" name="Google Shape;705;p22">
              <a:extLst>
                <a:ext uri="{FF2B5EF4-FFF2-40B4-BE49-F238E27FC236}">
                  <a16:creationId xmlns:a16="http://schemas.microsoft.com/office/drawing/2014/main" id="{A69B8E4A-E253-676A-478D-D84C8F25C808}"/>
                </a:ext>
              </a:extLst>
            </p:cNvPr>
            <p:cNvSpPr txBox="1"/>
            <p:nvPr/>
          </p:nvSpPr>
          <p:spPr>
            <a:xfrm>
              <a:off x="4572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" name="Google Shape;701;p22">
            <a:extLst>
              <a:ext uri="{FF2B5EF4-FFF2-40B4-BE49-F238E27FC236}">
                <a16:creationId xmlns:a16="http://schemas.microsoft.com/office/drawing/2014/main" id="{00F6B739-4937-A39B-51B3-25A55A90C2BA}"/>
              </a:ext>
            </a:extLst>
          </p:cNvPr>
          <p:cNvGrpSpPr/>
          <p:nvPr/>
        </p:nvGrpSpPr>
        <p:grpSpPr>
          <a:xfrm>
            <a:off x="334735" y="3277544"/>
            <a:ext cx="2375807" cy="479713"/>
            <a:chOff x="457200" y="2970300"/>
            <a:chExt cx="2518200" cy="351036"/>
          </a:xfrm>
        </p:grpSpPr>
        <p:sp>
          <p:nvSpPr>
            <p:cNvPr id="14" name="Google Shape;703;p22">
              <a:extLst>
                <a:ext uri="{FF2B5EF4-FFF2-40B4-BE49-F238E27FC236}">
                  <a16:creationId xmlns:a16="http://schemas.microsoft.com/office/drawing/2014/main" id="{D1CB2839-D963-1F2F-32A9-4DE9805F8AD9}"/>
                </a:ext>
              </a:extLst>
            </p:cNvPr>
            <p:cNvSpPr txBox="1"/>
            <p:nvPr/>
          </p:nvSpPr>
          <p:spPr>
            <a:xfrm>
              <a:off x="914400" y="2989536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Single Installment</a:t>
              </a:r>
              <a:endParaRPr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" name="Google Shape;705;p22">
              <a:extLst>
                <a:ext uri="{FF2B5EF4-FFF2-40B4-BE49-F238E27FC236}">
                  <a16:creationId xmlns:a16="http://schemas.microsoft.com/office/drawing/2014/main" id="{B39A0898-F779-1FF8-728D-D1E1F84E0074}"/>
                </a:ext>
              </a:extLst>
            </p:cNvPr>
            <p:cNvSpPr txBox="1"/>
            <p:nvPr/>
          </p:nvSpPr>
          <p:spPr>
            <a:xfrm>
              <a:off x="4572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08</a:t>
              </a:r>
              <a:endParaRPr sz="18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" name="Google Shape;701;p22">
            <a:extLst>
              <a:ext uri="{FF2B5EF4-FFF2-40B4-BE49-F238E27FC236}">
                <a16:creationId xmlns:a16="http://schemas.microsoft.com/office/drawing/2014/main" id="{2C976554-1ADD-C7FA-F148-E5CE703CEE8E}"/>
              </a:ext>
            </a:extLst>
          </p:cNvPr>
          <p:cNvGrpSpPr/>
          <p:nvPr/>
        </p:nvGrpSpPr>
        <p:grpSpPr>
          <a:xfrm>
            <a:off x="334735" y="3700954"/>
            <a:ext cx="2375807" cy="479713"/>
            <a:chOff x="457200" y="2970300"/>
            <a:chExt cx="2518200" cy="351036"/>
          </a:xfrm>
        </p:grpSpPr>
        <p:sp>
          <p:nvSpPr>
            <p:cNvPr id="21" name="Google Shape;703;p22">
              <a:extLst>
                <a:ext uri="{FF2B5EF4-FFF2-40B4-BE49-F238E27FC236}">
                  <a16:creationId xmlns:a16="http://schemas.microsoft.com/office/drawing/2014/main" id="{6DEEB2B2-C16C-ADAF-A561-1D4BF99C2EB5}"/>
                </a:ext>
              </a:extLst>
            </p:cNvPr>
            <p:cNvSpPr txBox="1"/>
            <p:nvPr/>
          </p:nvSpPr>
          <p:spPr>
            <a:xfrm>
              <a:off x="914400" y="2989536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Credit Score</a:t>
              </a:r>
              <a:endParaRPr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" name="Google Shape;705;p22">
              <a:extLst>
                <a:ext uri="{FF2B5EF4-FFF2-40B4-BE49-F238E27FC236}">
                  <a16:creationId xmlns:a16="http://schemas.microsoft.com/office/drawing/2014/main" id="{2A1E68B8-D816-6B67-34D2-3E8AA7B1A5EF}"/>
                </a:ext>
              </a:extLst>
            </p:cNvPr>
            <p:cNvSpPr txBox="1"/>
            <p:nvPr/>
          </p:nvSpPr>
          <p:spPr>
            <a:xfrm>
              <a:off x="4572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09</a:t>
              </a:r>
              <a:endParaRPr sz="18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4F12D83D-5C24-C6C2-F2B9-98511E574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371" y="2739014"/>
            <a:ext cx="3312707" cy="2377306"/>
          </a:xfrm>
          <a:prstGeom prst="rect">
            <a:avLst/>
          </a:prstGeom>
        </p:spPr>
      </p:pic>
      <p:sp>
        <p:nvSpPr>
          <p:cNvPr id="28" name="Google Shape;641;p22">
            <a:extLst>
              <a:ext uri="{FF2B5EF4-FFF2-40B4-BE49-F238E27FC236}">
                <a16:creationId xmlns:a16="http://schemas.microsoft.com/office/drawing/2014/main" id="{532403CF-49A6-9603-D108-B1BEFBFBF396}"/>
              </a:ext>
            </a:extLst>
          </p:cNvPr>
          <p:cNvSpPr txBox="1">
            <a:spLocks/>
          </p:cNvSpPr>
          <p:nvPr/>
        </p:nvSpPr>
        <p:spPr>
          <a:xfrm>
            <a:off x="6404468" y="3264505"/>
            <a:ext cx="2339482" cy="104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dirty="0"/>
              <a:t>Data Cleaning and Pre-Processing </a:t>
            </a:r>
          </a:p>
        </p:txBody>
      </p:sp>
      <p:sp>
        <p:nvSpPr>
          <p:cNvPr id="32" name="Google Shape;641;p22">
            <a:extLst>
              <a:ext uri="{FF2B5EF4-FFF2-40B4-BE49-F238E27FC236}">
                <a16:creationId xmlns:a16="http://schemas.microsoft.com/office/drawing/2014/main" id="{D1EBE46E-D5EA-6D30-F5E3-4D77A86E7995}"/>
              </a:ext>
            </a:extLst>
          </p:cNvPr>
          <p:cNvSpPr txBox="1">
            <a:spLocks/>
          </p:cNvSpPr>
          <p:nvPr/>
        </p:nvSpPr>
        <p:spPr>
          <a:xfrm>
            <a:off x="5921559" y="42481"/>
            <a:ext cx="2955471" cy="71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dirty="0"/>
              <a:t>Initial Models Used: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876F58-C52C-7B93-7CED-699605C77529}"/>
              </a:ext>
            </a:extLst>
          </p:cNvPr>
          <p:cNvSpPr txBox="1"/>
          <p:nvPr/>
        </p:nvSpPr>
        <p:spPr>
          <a:xfrm>
            <a:off x="5902778" y="649566"/>
            <a:ext cx="30697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Random Forest, </a:t>
            </a:r>
            <a:r>
              <a:rPr lang="en-US" dirty="0"/>
              <a:t>K-Nearest Neighbors, Decision Tree, Logistic Regression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2079FB-8851-6F76-FEF4-724F311FB9E2}"/>
              </a:ext>
            </a:extLst>
          </p:cNvPr>
          <p:cNvSpPr txBox="1"/>
          <p:nvPr/>
        </p:nvSpPr>
        <p:spPr>
          <a:xfrm>
            <a:off x="5902778" y="1458970"/>
            <a:ext cx="31759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We trained our dataset on an </a:t>
            </a:r>
            <a:r>
              <a:rPr lang="en-US" sz="1600" b="1" dirty="0"/>
              <a:t>ensemble of models</a:t>
            </a:r>
            <a:r>
              <a:rPr lang="en-US" sz="1600" dirty="0"/>
              <a:t> using </a:t>
            </a:r>
            <a:r>
              <a:rPr lang="en-US" sz="1600" b="1" dirty="0"/>
              <a:t>Voting Classifier</a:t>
            </a:r>
            <a:r>
              <a:rPr lang="en-US" sz="1600" dirty="0"/>
              <a:t> and </a:t>
            </a:r>
            <a:r>
              <a:rPr lang="en-US" sz="1600" b="1" dirty="0"/>
              <a:t>Stacking Classifier to improve accuracy</a:t>
            </a:r>
          </a:p>
          <a:p>
            <a:pPr algn="just"/>
            <a:r>
              <a:rPr lang="en-US" sz="1600" b="1" dirty="0"/>
              <a:t>(99%+ accuracy)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On-screen Show (16:9)</PresentationFormat>
  <Paragraphs>39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Fira Sans Extra Condensed</vt:lpstr>
      <vt:lpstr>Arial</vt:lpstr>
      <vt:lpstr>Roboto</vt:lpstr>
      <vt:lpstr>Arial Rounded MT Bold</vt:lpstr>
      <vt:lpstr>Calibri</vt:lpstr>
      <vt:lpstr>Machine Learning Infographics by Slidesgo</vt:lpstr>
      <vt:lpstr>PowerPoint Presentation</vt:lpstr>
      <vt:lpstr>Challenges Faced</vt:lpstr>
      <vt:lpstr>Key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Anjali Gangotri</dc:creator>
  <cp:lastModifiedBy>Anjali Gangotri</cp:lastModifiedBy>
  <cp:revision>1</cp:revision>
  <dcterms:modified xsi:type="dcterms:W3CDTF">2024-10-19T11:52:35Z</dcterms:modified>
</cp:coreProperties>
</file>