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84921-B361-4E2D-8A42-A3081B851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7392ECD-1B3B-46AF-99FC-19A758F31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542C8E2-21A8-4001-9836-0A4A68DBA5FA}"/>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A73F36FD-7C52-406F-8AA9-6CFD9C14A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A43D616-7C9E-4167-AF58-9CB536E6F3A3}"/>
              </a:ext>
            </a:extLst>
          </p:cNvPr>
          <p:cNvSpPr>
            <a:spLocks noGrp="1"/>
          </p:cNvSpPr>
          <p:nvPr>
            <p:ph type="sldNum" sz="quarter" idx="12"/>
          </p:nvPr>
        </p:nvSpPr>
        <p:spPr/>
        <p:txBody>
          <a:bodyPr/>
          <a:lstStyle/>
          <a:p>
            <a:fld id="{E3996712-17A6-4F01-B5FA-D6E5850BC1BE}" type="slidenum">
              <a:rPr lang="en-US" smtClean="0"/>
              <a:pPr/>
              <a:t>‹#›</a:t>
            </a:fld>
            <a:endParaRPr lang="en-US" dirty="0"/>
          </a:p>
        </p:txBody>
      </p:sp>
      <p:pic>
        <p:nvPicPr>
          <p:cNvPr id="7" name="Picture 6">
            <a:extLst>
              <a:ext uri="{FF2B5EF4-FFF2-40B4-BE49-F238E27FC236}">
                <a16:creationId xmlns="" xmlns:a16="http://schemas.microsoft.com/office/drawing/2014/main" id="{F2C53A3D-A38E-4034-900A-989F763EB1AD}"/>
              </a:ext>
            </a:extLst>
          </p:cNvPr>
          <p:cNvPicPr/>
          <p:nvPr userDrawn="1"/>
        </p:nvPicPr>
        <p:blipFill>
          <a:blip r:embed="rId2" cstate="print"/>
          <a:stretch>
            <a:fillRect/>
          </a:stretch>
        </p:blipFill>
        <p:spPr>
          <a:xfrm>
            <a:off x="9982200" y="36753"/>
            <a:ext cx="2027555" cy="746125"/>
          </a:xfrm>
          <a:prstGeom prst="rect">
            <a:avLst/>
          </a:prstGeom>
        </p:spPr>
      </p:pic>
    </p:spTree>
    <p:extLst>
      <p:ext uri="{BB962C8B-B14F-4D97-AF65-F5344CB8AC3E}">
        <p14:creationId xmlns:p14="http://schemas.microsoft.com/office/powerpoint/2010/main" val="12032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A6FE7-1F75-480C-9D11-05993E616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FD52AA5-D084-44AE-9E47-2159DCDBF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3AED5-4A71-4F51-A3D5-75C8A9FFECB8}"/>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B1688E62-28C4-4E0E-A0B1-C42F5670D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282658A-DC93-4379-9E5A-66B4F0DA431C}"/>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97378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779-5E15-480C-9F99-6C270B03E0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531ED3D-96ED-4F3D-AAC5-EA7EBAE55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B51C951-EB4B-4373-96A5-6CA0A5DF6A69}"/>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20B16CDC-CF33-4AE9-88D2-E610F61CBA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78C7D0A-61B0-44C6-BCBA-A1656ABC266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6082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A85E1-92A4-4C0B-B4FF-CD8EC6215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9E468C4-879D-44D7-BD25-873B4C072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89CDE7-484E-43FA-ACCE-248915BF4EFE}"/>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0ADB5D1E-11EC-4E15-B97B-B08EB61BB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84D1D5D-5F4F-4BF4-9535-173437CC31D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3870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9E5BC-882D-4021-BF5A-A45DE0D9F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D29C7BF-A105-4AE5-BE82-D3D72EA8B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B4B0280-1A61-40E2-ACB4-F4C9D1B9136D}"/>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C3301728-0694-4B85-9808-ABABBCE585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2569EF9-F3FB-4107-801C-1CFB148C635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23656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23B50-C136-4969-BDC5-1C0524FBF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DDAD366-674F-45E5-8472-4F4F7A07C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D601E99-FDD9-4344-9482-8F037F6CD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6CD4E3B-B7EE-4A68-BE93-E329DED50D27}"/>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6A18250D-05FB-4F33-9EFD-C5038BECA9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23E99AD-FB33-428A-9675-69F7D911350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382602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399136-F059-4713-99A2-7571115CC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877563-6BEA-4166-9FAB-04A99FA34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BD7C8C3-6CFC-425C-9CF1-E966D1F7C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5AFF34A-115B-4397-A623-E2F95504C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5B5C455-139B-49D6-AB99-D88E79C19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436883A-FDD3-44DE-AAF9-80B2C762F935}"/>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8" name="Footer Placeholder 7">
            <a:extLst>
              <a:ext uri="{FF2B5EF4-FFF2-40B4-BE49-F238E27FC236}">
                <a16:creationId xmlns="" xmlns:a16="http://schemas.microsoft.com/office/drawing/2014/main" id="{86B2AF2B-A758-457A-B818-B3586D23D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8019FED-93BD-4DCE-B691-B7080FE34445}"/>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2545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BC3AA-B279-48B6-9206-40E83AFE7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9DC37EE-B1D3-4082-81EA-DB32BA624EAB}"/>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4" name="Footer Placeholder 3">
            <a:extLst>
              <a:ext uri="{FF2B5EF4-FFF2-40B4-BE49-F238E27FC236}">
                <a16:creationId xmlns="" xmlns:a16="http://schemas.microsoft.com/office/drawing/2014/main" id="{469D85CA-87A2-4EBE-B6B9-4750E1373C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DD43984-DA43-47CB-B28C-C629FF8C896A}"/>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7949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BD74B8F-835C-4540-B6B5-3AA3836DD322}"/>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3" name="Footer Placeholder 2">
            <a:extLst>
              <a:ext uri="{FF2B5EF4-FFF2-40B4-BE49-F238E27FC236}">
                <a16:creationId xmlns="" xmlns:a16="http://schemas.microsoft.com/office/drawing/2014/main" id="{73612A96-3BCD-481F-8BB9-0ED0398146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989F51C3-994A-4AC8-B666-A623C9E6E75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47013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161A9-8E35-45E5-8AAC-E1171EB39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27661E3-5F2F-4975-8E14-A7BDE1A70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1B0AF5D-927E-43D5-AD14-AF87DDB59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52BE5-07B7-4905-A1FE-E6E4591F1BCB}"/>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000ADD39-5EBC-4368-9CF5-7C70222AAA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0C953F-CFB1-4740-AA27-D299C91B4CA6}"/>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5864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1C4E1-8B49-4354-9A1D-EA7346552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3277BE-F4B5-41F4-8DC9-0BED91A88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91B1CD0F-35DD-41B2-9A1E-10EC2C718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C67AB7F-CA58-4DE4-AC82-8B812672831E}"/>
              </a:ext>
            </a:extLst>
          </p:cNvPr>
          <p:cNvSpPr>
            <a:spLocks noGrp="1"/>
          </p:cNvSpPr>
          <p:nvPr>
            <p:ph type="dt" sz="half" idx="10"/>
          </p:nvPr>
        </p:nvSpPr>
        <p:spPr/>
        <p:txBody>
          <a:bodyPr/>
          <a:lstStyle/>
          <a:p>
            <a:fld id="{6424F544-15E5-4CAC-B9DE-57B29D1B0C61}" type="datetimeFigureOut">
              <a:rPr lang="en-US" smtClean="0"/>
              <a:pPr/>
              <a:t>2/21/2023</a:t>
            </a:fld>
            <a:endParaRPr lang="en-US" dirty="0"/>
          </a:p>
        </p:txBody>
      </p:sp>
      <p:sp>
        <p:nvSpPr>
          <p:cNvPr id="6" name="Footer Placeholder 5">
            <a:extLst>
              <a:ext uri="{FF2B5EF4-FFF2-40B4-BE49-F238E27FC236}">
                <a16:creationId xmlns="" xmlns:a16="http://schemas.microsoft.com/office/drawing/2014/main" id="{25AEF673-BCD0-4BA7-913A-DF6110B587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4140AA3-F91E-439E-86B5-DED9DC5B98A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075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F6938D-811A-4CF7-99E5-420B56F4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B6997B6-D8AF-4EA7-80E9-A408D13D5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1EBB82-2B4A-4E29-A309-E297A4944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4F544-15E5-4CAC-B9DE-57B29D1B0C61}" type="datetimeFigureOut">
              <a:rPr lang="en-US" smtClean="0"/>
              <a:pPr/>
              <a:t>2/21/2023</a:t>
            </a:fld>
            <a:endParaRPr lang="en-US" dirty="0"/>
          </a:p>
        </p:txBody>
      </p:sp>
      <p:sp>
        <p:nvSpPr>
          <p:cNvPr id="5" name="Footer Placeholder 4">
            <a:extLst>
              <a:ext uri="{FF2B5EF4-FFF2-40B4-BE49-F238E27FC236}">
                <a16:creationId xmlns="" xmlns:a16="http://schemas.microsoft.com/office/drawing/2014/main" id="{7A3ADC59-8C7B-42EE-9DE2-7B77B3A23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B63A00BD-443F-4845-9A26-FDE8DF105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67024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5" y="237829"/>
            <a:ext cx="6404908" cy="650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b="1" u="sng" dirty="0" smtClean="0"/>
              <a:t>Memory </a:t>
            </a:r>
            <a:r>
              <a:rPr lang="en-US" b="1" u="sng" dirty="0"/>
              <a:t>Hierarchy Design and its Characteristics</a:t>
            </a:r>
          </a:p>
          <a:p>
            <a:pPr algn="just" fontAlgn="base"/>
            <a:r>
              <a:rPr lang="en-US" sz="1300" dirty="0"/>
              <a:t> </a:t>
            </a:r>
            <a:r>
              <a:rPr lang="en-US" sz="1400" dirty="0"/>
              <a:t>In the Computer System Design, Memory Hierarchy is an enhancement to organize the memory such that it can minimize the access time. The Memory Hierarchy was developed based on a program behavior known as locality of references</a:t>
            </a:r>
            <a:r>
              <a:rPr lang="en-US" sz="1400" dirty="0" smtClean="0"/>
              <a:t>. The side figure clearly </a:t>
            </a:r>
            <a:r>
              <a:rPr lang="en-US" sz="1400" dirty="0"/>
              <a:t>demonstrates the different levels of memory </a:t>
            </a:r>
            <a:r>
              <a:rPr lang="en-US" sz="1400" dirty="0" smtClean="0"/>
              <a:t>hierarchy.</a:t>
            </a:r>
          </a:p>
          <a:p>
            <a:pPr algn="just" fontAlgn="base"/>
            <a:endParaRPr lang="en-US" sz="1400" dirty="0" smtClean="0"/>
          </a:p>
          <a:p>
            <a:pPr fontAlgn="base"/>
            <a:r>
              <a:rPr lang="en-US" sz="1400" dirty="0"/>
              <a:t>This Memory Hierarchy Design is divided into 2 main types:</a:t>
            </a:r>
          </a:p>
          <a:p>
            <a:pPr marL="285750" indent="-285750" fontAlgn="base">
              <a:buFont typeface="Arial" pitchFamily="34" charset="0"/>
              <a:buChar char="•"/>
            </a:pPr>
            <a:r>
              <a:rPr lang="en-US" sz="1400" b="1" dirty="0"/>
              <a:t>External Memory or Secondary Memory –</a:t>
            </a:r>
            <a:r>
              <a:rPr lang="en-US" sz="1400" dirty="0"/>
              <a:t> Comprising of Magnetic Disk, Optical Disk, Magnetic Tape i.e. peripheral storage devices which are accessible by the processor via I/O Module.</a:t>
            </a:r>
          </a:p>
          <a:p>
            <a:pPr marL="285750" indent="-285750" fontAlgn="base">
              <a:buFont typeface="Arial" pitchFamily="34" charset="0"/>
              <a:buChar char="•"/>
            </a:pPr>
            <a:r>
              <a:rPr lang="en-US" sz="1400" b="1" dirty="0"/>
              <a:t>Internal Memory or Primary Memory –</a:t>
            </a:r>
            <a:r>
              <a:rPr lang="en-US" sz="1400" dirty="0"/>
              <a:t> Comprising of Main Memory, Cache Memory &amp; CPU registers. This is directly accessible by the processor.</a:t>
            </a:r>
          </a:p>
          <a:p>
            <a:pPr algn="just" fontAlgn="base"/>
            <a:endParaRPr lang="en-US" sz="1300" dirty="0" smtClean="0"/>
          </a:p>
          <a:p>
            <a:pPr fontAlgn="base"/>
            <a:r>
              <a:rPr lang="en-US" sz="1400" dirty="0"/>
              <a:t>We can infer the following characteristics of Memory Hierarchy Design from </a:t>
            </a:r>
            <a:r>
              <a:rPr lang="en-US" sz="1400" dirty="0" smtClean="0"/>
              <a:t>side </a:t>
            </a:r>
            <a:r>
              <a:rPr lang="en-US" sz="1400" dirty="0"/>
              <a:t>figure:</a:t>
            </a:r>
          </a:p>
          <a:p>
            <a:pPr marL="342900" indent="-342900" fontAlgn="base">
              <a:buFont typeface="+mj-lt"/>
              <a:buAutoNum type="arabicPeriod"/>
            </a:pPr>
            <a:r>
              <a:rPr lang="en-US" sz="1400" b="1" dirty="0"/>
              <a:t>Capacity:</a:t>
            </a:r>
            <a:r>
              <a:rPr lang="en-US" sz="1400" dirty="0"/>
              <a:t> It is the global volume of information the memory can store. As we move from top to bottom in the Hierarchy, the capacity increases.</a:t>
            </a:r>
          </a:p>
          <a:p>
            <a:pPr marL="342900" indent="-342900" fontAlgn="base">
              <a:buFont typeface="+mj-lt"/>
              <a:buAutoNum type="arabicPeriod"/>
            </a:pPr>
            <a:r>
              <a:rPr lang="en-US" sz="1400" b="1" dirty="0"/>
              <a:t>Access Time:</a:t>
            </a:r>
            <a:r>
              <a:rPr lang="en-US" sz="1400" dirty="0"/>
              <a:t> It is the time interval between the read/write request and the availability of the data. As we move from top to bottom in the Hierarchy, the access time increases.</a:t>
            </a:r>
          </a:p>
          <a:p>
            <a:pPr marL="342900" indent="-342900" fontAlgn="base">
              <a:buFont typeface="+mj-lt"/>
              <a:buAutoNum type="arabicPeriod"/>
            </a:pPr>
            <a:r>
              <a:rPr lang="en-US" sz="1400" b="1" dirty="0"/>
              <a:t>Performance:</a:t>
            </a:r>
            <a:r>
              <a:rPr lang="en-US" sz="1400" dirty="0"/>
              <a:t> 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a:t>
            </a:r>
          </a:p>
          <a:p>
            <a:pPr marL="342900" indent="-342900" fontAlgn="base">
              <a:buFont typeface="+mj-lt"/>
              <a:buAutoNum type="arabicPeriod"/>
            </a:pPr>
            <a:r>
              <a:rPr lang="en-US" sz="1400" b="1" dirty="0"/>
              <a:t>Cost per bit:</a:t>
            </a:r>
            <a:r>
              <a:rPr lang="en-US" sz="1400" dirty="0"/>
              <a:t> As we move from bottom to top in the Hierarchy, the cost per bit increases i.e. Internal Memory is costlier than External Memory</a:t>
            </a:r>
            <a:r>
              <a:rPr lang="en-US" sz="1400" dirty="0" smtClean="0"/>
              <a:t>.</a:t>
            </a:r>
            <a:endParaRPr lang="en-US" sz="1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478" y="1557770"/>
            <a:ext cx="4825308"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575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491744"/>
            <a:ext cx="1157392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2000" b="1" u="sng" dirty="0" smtClean="0"/>
              <a:t>What </a:t>
            </a:r>
            <a:r>
              <a:rPr lang="en-US" sz="2000" b="1" u="sng" dirty="0"/>
              <a:t>is Virtual Memory</a:t>
            </a:r>
            <a:r>
              <a:rPr lang="en-US" sz="2000" b="1" u="sng" dirty="0" smtClean="0"/>
              <a:t>?</a:t>
            </a:r>
          </a:p>
          <a:p>
            <a:pPr fontAlgn="base"/>
            <a:endParaRPr lang="en-US" b="1" u="sng" dirty="0"/>
          </a:p>
          <a:p>
            <a:pPr fontAlgn="base"/>
            <a:r>
              <a:rPr lang="en-US" sz="1600" i="1" dirty="0"/>
              <a:t>Virtual memory in computer organization architecture</a:t>
            </a:r>
            <a:r>
              <a:rPr lang="en-US" sz="1600" dirty="0"/>
              <a:t> is a technique and not actually a memory in physical form present in computer system. This is the reason it is known as </a:t>
            </a:r>
            <a:r>
              <a:rPr lang="en-US" sz="1600" b="1" dirty="0"/>
              <a:t>virtual memory</a:t>
            </a:r>
            <a:r>
              <a:rPr lang="en-US" sz="1600" dirty="0"/>
              <a:t>.</a:t>
            </a:r>
          </a:p>
          <a:p>
            <a:pPr fontAlgn="base"/>
            <a:r>
              <a:rPr lang="en-US" sz="1600" i="1" dirty="0"/>
              <a:t>Virtual memory in COA</a:t>
            </a:r>
            <a:r>
              <a:rPr lang="en-US" sz="1600" dirty="0"/>
              <a:t> is simply a technique used to provide an illusion of presence of large main memory to the programmer, when in actual it’s not present physically.</a:t>
            </a:r>
          </a:p>
          <a:p>
            <a:pPr fontAlgn="base"/>
            <a:r>
              <a:rPr lang="en-US" sz="1600" dirty="0"/>
              <a:t> </a:t>
            </a:r>
          </a:p>
          <a:p>
            <a:pPr fontAlgn="base"/>
            <a:r>
              <a:rPr lang="en-US" sz="1600" dirty="0"/>
              <a:t>The size of virtual memory is equivalent to the size of secondary memory. Each virtual address or logical address referenced by the CPU is mapped to a physical address in main memory.</a:t>
            </a:r>
          </a:p>
          <a:p>
            <a:pPr fontAlgn="base"/>
            <a:r>
              <a:rPr lang="en-US" sz="1600" dirty="0"/>
              <a:t> </a:t>
            </a:r>
          </a:p>
          <a:p>
            <a:pPr fontAlgn="base"/>
            <a:r>
              <a:rPr lang="en-US" sz="1600" dirty="0"/>
              <a:t>A hardware device called </a:t>
            </a:r>
            <a:r>
              <a:rPr lang="en-US" sz="1600" b="1" i="1" dirty="0"/>
              <a:t>Memory Management Unit</a:t>
            </a:r>
            <a:r>
              <a:rPr lang="en-US" sz="1600" dirty="0"/>
              <a:t> (MMU) performs this mapping during run time. To perform this activity MMU actually takes help of a memory map table, which is maintained by the operating system.</a:t>
            </a:r>
          </a:p>
          <a:p>
            <a:pPr fontAlgn="base"/>
            <a:r>
              <a:rPr lang="en-US" sz="1600" dirty="0"/>
              <a:t> </a:t>
            </a:r>
            <a:endParaRPr lang="en-US" sz="1600" dirty="0" smtClean="0"/>
          </a:p>
          <a:p>
            <a:pPr fontAlgn="base"/>
            <a:r>
              <a:rPr lang="en-US" sz="1600" dirty="0"/>
              <a:t>Virtual memory is a method that computers use to manage storage space to keep systems running quickly and efficiently. Using the technique, operating systems can transfer data between different types of storage, such as random access memory (RAM), also known as main memory, and hard drive or solid-state disk storage. At any particular time, the computer only needs enough active memory to support active processes. The system can move those that are dormant into virtual memory until needed</a:t>
            </a:r>
            <a:r>
              <a:rPr lang="en-US" sz="1600" dirty="0" smtClean="0"/>
              <a:t>.</a:t>
            </a:r>
          </a:p>
          <a:p>
            <a:pPr fontAlgn="base"/>
            <a:endParaRPr lang="en-US" sz="1600" dirty="0"/>
          </a:p>
          <a:p>
            <a:pPr fontAlgn="base"/>
            <a:r>
              <a:rPr lang="en-US" b="1" dirty="0"/>
              <a:t>What is logical address space and physical address space?</a:t>
            </a:r>
          </a:p>
          <a:p>
            <a:pPr fontAlgn="base"/>
            <a:r>
              <a:rPr lang="en-US" sz="1600" dirty="0"/>
              <a:t>The set of all logical address generated by CPU or program is known as </a:t>
            </a:r>
            <a:r>
              <a:rPr lang="en-US" sz="1600" b="1" i="1" dirty="0"/>
              <a:t>logical address space</a:t>
            </a:r>
            <a:r>
              <a:rPr lang="en-US" sz="1600" dirty="0"/>
              <a:t>. It is also called as </a:t>
            </a:r>
            <a:r>
              <a:rPr lang="en-US" sz="1600" b="1" i="1" dirty="0"/>
              <a:t>virtual address space</a:t>
            </a:r>
            <a:r>
              <a:rPr lang="en-US" sz="1600" dirty="0"/>
              <a:t>.</a:t>
            </a:r>
          </a:p>
          <a:p>
            <a:pPr fontAlgn="base"/>
            <a:r>
              <a:rPr lang="en-US" sz="1600" dirty="0"/>
              <a:t>The set of all physical addresses corresponding to the above logical addresses is known as</a:t>
            </a:r>
            <a:r>
              <a:rPr lang="en-US" sz="1600" b="1" i="1" dirty="0"/>
              <a:t> physical address space</a:t>
            </a:r>
            <a:r>
              <a:rPr lang="en-US" sz="1600" dirty="0"/>
              <a:t>.</a:t>
            </a:r>
          </a:p>
          <a:p>
            <a:pPr fontAlgn="base"/>
            <a:r>
              <a:rPr lang="en-US" sz="1600" dirty="0"/>
              <a:t> </a:t>
            </a:r>
          </a:p>
          <a:p>
            <a:pPr fontAlgn="base"/>
            <a:r>
              <a:rPr lang="en-US" sz="1600" dirty="0"/>
              <a:t>The complete procedure is something like this. When a program is required to be executed then the CPU or program would generate a addresses called logical addresses. And executing program occupies corresponding addresses in physical memory called as physical address.</a:t>
            </a:r>
          </a:p>
        </p:txBody>
      </p:sp>
    </p:spTree>
    <p:extLst>
      <p:ext uri="{BB962C8B-B14F-4D97-AF65-F5344CB8AC3E}">
        <p14:creationId xmlns:p14="http://schemas.microsoft.com/office/powerpoint/2010/main" val="2576637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87079" y="592291"/>
            <a:ext cx="1161596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t>A virtual memory system has many advantages, including</a:t>
            </a:r>
            <a:r>
              <a:rPr lang="en-US" dirty="0" smtClean="0"/>
              <a:t>:</a:t>
            </a:r>
          </a:p>
          <a:p>
            <a:endParaRPr lang="en-US" dirty="0"/>
          </a:p>
          <a:p>
            <a:pPr marL="285750" indent="-285750">
              <a:buFont typeface="Arial" pitchFamily="34" charset="0"/>
              <a:buChar char="•"/>
            </a:pPr>
            <a:r>
              <a:rPr lang="en-US" dirty="0"/>
              <a:t>Allowing users to operate multiple applications at the same time or applications that are larger than the main memory</a:t>
            </a:r>
          </a:p>
          <a:p>
            <a:pPr marL="285750" indent="-285750">
              <a:buFont typeface="Arial" pitchFamily="34" charset="0"/>
              <a:buChar char="•"/>
            </a:pPr>
            <a:r>
              <a:rPr lang="en-US" dirty="0"/>
              <a:t>Freeing applications from having to compete for shared memory space and allowing multiple applications to run at the same time</a:t>
            </a:r>
          </a:p>
          <a:p>
            <a:pPr marL="285750" indent="-285750">
              <a:buFont typeface="Arial" pitchFamily="34" charset="0"/>
              <a:buChar char="•"/>
            </a:pPr>
            <a:r>
              <a:rPr lang="en-US" dirty="0"/>
              <a:t>Allowing core processes to share memory between libraries, which consists of written code that provides the foundation for a program's operations</a:t>
            </a:r>
          </a:p>
          <a:p>
            <a:pPr marL="285750" indent="-285750">
              <a:buFont typeface="Arial" pitchFamily="34" charset="0"/>
              <a:buChar char="•"/>
            </a:pPr>
            <a:r>
              <a:rPr lang="en-US" dirty="0"/>
              <a:t>Improving security by isolating and segmenting where the computer stores information</a:t>
            </a:r>
          </a:p>
          <a:p>
            <a:pPr marL="285750" indent="-285750">
              <a:buFont typeface="Arial" pitchFamily="34" charset="0"/>
              <a:buChar char="•"/>
            </a:pPr>
            <a:r>
              <a:rPr lang="en-US" dirty="0"/>
              <a:t>Improving efficiency and speed by allowing more processes to sit in virtual memory</a:t>
            </a:r>
          </a:p>
          <a:p>
            <a:pPr marL="285750" indent="-285750">
              <a:buFont typeface="Arial" pitchFamily="34" charset="0"/>
              <a:buChar char="•"/>
            </a:pPr>
            <a:r>
              <a:rPr lang="en-US" dirty="0"/>
              <a:t>Lowering the cost of computer systems as you find the right amount of main memory and virtual memory</a:t>
            </a:r>
          </a:p>
          <a:p>
            <a:pPr marL="285750" indent="-285750">
              <a:buFont typeface="Arial" pitchFamily="34" charset="0"/>
              <a:buChar char="•"/>
            </a:pPr>
            <a:r>
              <a:rPr lang="en-US" dirty="0"/>
              <a:t>Increasing the amount of memory available by working outside the limits of a computer's physical main memory space</a:t>
            </a:r>
          </a:p>
          <a:p>
            <a:pPr marL="285750" indent="-285750">
              <a:buFont typeface="Arial" pitchFamily="34" charset="0"/>
              <a:buChar char="•"/>
            </a:pPr>
            <a:r>
              <a:rPr lang="en-US" dirty="0"/>
              <a:t>Optimizing central processing unit (CPU) </a:t>
            </a:r>
            <a:r>
              <a:rPr lang="en-US" dirty="0" smtClean="0"/>
              <a:t>usage.</a:t>
            </a:r>
          </a:p>
          <a:p>
            <a:pPr marL="285750" indent="-285750">
              <a:buFont typeface="Arial" pitchFamily="34" charset="0"/>
              <a:buChar char="•"/>
            </a:pPr>
            <a:endParaRPr lang="en-US" dirty="0"/>
          </a:p>
          <a:p>
            <a:r>
              <a:rPr lang="en-US" sz="2000" b="1" dirty="0">
                <a:effectLst>
                  <a:outerShdw blurRad="38100" dist="38100" dir="2700000" algn="tl">
                    <a:srgbClr val="000000">
                      <a:alpha val="43137"/>
                    </a:srgbClr>
                  </a:outerShdw>
                </a:effectLst>
              </a:rPr>
              <a:t>T</a:t>
            </a:r>
            <a:r>
              <a:rPr lang="en-US" sz="2000" b="1" dirty="0" smtClean="0">
                <a:effectLst>
                  <a:outerShdw blurRad="38100" dist="38100" dir="2700000" algn="tl">
                    <a:srgbClr val="000000">
                      <a:alpha val="43137"/>
                    </a:srgbClr>
                  </a:outerShdw>
                </a:effectLst>
              </a:rPr>
              <a:t>ypes </a:t>
            </a:r>
            <a:r>
              <a:rPr lang="en-US" sz="2000" b="1" dirty="0">
                <a:effectLst>
                  <a:outerShdw blurRad="38100" dist="38100" dir="2700000" algn="tl">
                    <a:srgbClr val="000000">
                      <a:alpha val="43137"/>
                    </a:srgbClr>
                  </a:outerShdw>
                </a:effectLst>
              </a:rPr>
              <a:t>of </a:t>
            </a:r>
            <a:r>
              <a:rPr lang="en-US" sz="2000" b="1" dirty="0" smtClean="0">
                <a:effectLst>
                  <a:outerShdw blurRad="38100" dist="38100" dir="2700000" algn="tl">
                    <a:srgbClr val="000000">
                      <a:alpha val="43137"/>
                    </a:srgbClr>
                  </a:outerShdw>
                </a:effectLst>
              </a:rPr>
              <a:t>Virtual Memory</a:t>
            </a:r>
          </a:p>
          <a:p>
            <a:endParaRPr lang="en-US" sz="2000" b="1" dirty="0">
              <a:effectLst>
                <a:outerShdw blurRad="38100" dist="38100" dir="2700000" algn="tl">
                  <a:srgbClr val="000000">
                    <a:alpha val="43137"/>
                  </a:srgbClr>
                </a:outerShdw>
              </a:effectLst>
            </a:endParaRPr>
          </a:p>
          <a:p>
            <a:r>
              <a:rPr lang="en-US" dirty="0"/>
              <a:t>The two ways computers handle virtual memory are through paging and segmenting.</a:t>
            </a:r>
          </a:p>
          <a:p>
            <a:endParaRPr lang="en-US" dirty="0"/>
          </a:p>
        </p:txBody>
      </p:sp>
    </p:spTree>
    <p:extLst>
      <p:ext uri="{BB962C8B-B14F-4D97-AF65-F5344CB8AC3E}">
        <p14:creationId xmlns:p14="http://schemas.microsoft.com/office/powerpoint/2010/main" val="2576637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1976" y="266543"/>
            <a:ext cx="11615962"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t>1. Paging</a:t>
            </a:r>
          </a:p>
          <a:p>
            <a:r>
              <a:rPr lang="en-US" dirty="0"/>
              <a:t>Paging is a virtual memory technique that separates memory into sections called paging files. When a computer reaches its RAM limits, it transfers any currently unused pages into the part of its hard drive used for virtual memory. The computer performs this process using a swap file, a designated space within its hard drive for extending the virtual memory of the computer's RAM. By moving unused files into its hard drive, the computer frees its RAM space for other memory tasks and ensures that it doesn't run out of real memory.</a:t>
            </a:r>
          </a:p>
          <a:p>
            <a:r>
              <a:rPr lang="en-US" dirty="0"/>
              <a:t>As part of this process, the computer uses page tables, which translate virtual addresses into the physical addresses that the computer's memory management unit (MMU) uses to process instructions. The MMU communicates between the computer's OS and its page tables. When the user performs a task, the OS searches its RAM for the processes to conduct the task. If it can't find the processes to complete the task in RAM, the MMU prompts the OS to move the required pages into RAM and uses a page table to note the new storage location of the pages.</a:t>
            </a:r>
          </a:p>
          <a:p>
            <a:endParaRPr lang="en-US" dirty="0" smtClean="0"/>
          </a:p>
          <a:p>
            <a:r>
              <a:rPr lang="en-US" sz="2400" b="1" dirty="0"/>
              <a:t>2. Segmenting</a:t>
            </a:r>
          </a:p>
          <a:p>
            <a:r>
              <a:rPr lang="en-US" dirty="0"/>
              <a:t>Segmentation is another method of managing virtual memory. A segmentation system divides virtual memory into varying lengths and moves any segments that aren't in use from the computer's virtual memory space to its hard drive. Like page tables, segment tables track whether the computer stores the segment in memory or a physical address. Segmentation differs from paging because it divides memory into sections of varying lengths, while paging divides memory into units of equal size. With paging, the hardware determines the size of a section, but the user can select the length of a segment in a segmentation system.</a:t>
            </a:r>
          </a:p>
          <a:p>
            <a:r>
              <a:rPr lang="en-US" dirty="0"/>
              <a:t>Segmentation is often slower than paging, but it offers the user more control over how to divide memory and may make it easier to share data between processes. You can customize the segments based on the machine's purpose and usage. Casual computer users may prefer a paging system because it automatically handles memory divisions.</a:t>
            </a:r>
          </a:p>
          <a:p>
            <a:endParaRPr lang="en-US" dirty="0"/>
          </a:p>
        </p:txBody>
      </p:sp>
    </p:spTree>
    <p:extLst>
      <p:ext uri="{BB962C8B-B14F-4D97-AF65-F5344CB8AC3E}">
        <p14:creationId xmlns:p14="http://schemas.microsoft.com/office/powerpoint/2010/main" val="9018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2422470"/>
              </p:ext>
            </p:extLst>
          </p:nvPr>
        </p:nvGraphicFramePr>
        <p:xfrm>
          <a:off x="308344" y="185568"/>
          <a:ext cx="11525693" cy="6523576"/>
        </p:xfrm>
        <a:graphic>
          <a:graphicData uri="http://schemas.openxmlformats.org/drawingml/2006/table">
            <a:tbl>
              <a:tblPr/>
              <a:tblGrid>
                <a:gridCol w="531628"/>
                <a:gridCol w="4986670"/>
                <a:gridCol w="6007395"/>
              </a:tblGrid>
              <a:tr h="245658">
                <a:tc>
                  <a:txBody>
                    <a:bodyPr/>
                    <a:lstStyle/>
                    <a:p>
                      <a:pPr algn="ctr" fontAlgn="base"/>
                      <a:r>
                        <a:rPr lang="en-IN" sz="1400" b="1" dirty="0">
                          <a:effectLst/>
                        </a:rPr>
                        <a:t>S.NO</a:t>
                      </a:r>
                    </a:p>
                  </a:txBody>
                  <a:tcPr marL="15846" marR="15846" marT="39615" marB="396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1400" b="1" dirty="0">
                          <a:effectLst/>
                        </a:rPr>
                        <a:t>Paging</a:t>
                      </a:r>
                    </a:p>
                  </a:txBody>
                  <a:tcPr marL="39615" marR="39615" marT="39615" marB="396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1400" b="1" dirty="0">
                          <a:effectLst/>
                        </a:rPr>
                        <a:t>Segmentation</a:t>
                      </a:r>
                    </a:p>
                  </a:txBody>
                  <a:tcPr marL="39615" marR="39615" marT="39615" marB="396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paging, the program is divided into fixed or mounted size pages.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segmentation, the program is divided into variable size sections.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a:effectLst/>
                        </a:rPr>
                        <a:t>2.</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For the paging operating system is accountable.</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For segmentation compiler is accountable.</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a:effectLst/>
                        </a:rPr>
                        <a:t>3.</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Page size is determined by hardware.</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Here, the section size is given by the user.</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dirty="0">
                          <a:effectLst/>
                        </a:rPr>
                        <a:t>4.</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It is faster in comparison to segmentation.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IN" sz="1200" b="0">
                          <a:effectLst/>
                        </a:rPr>
                        <a:t>Segmentation is slow.</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5.</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Paging could result in internal fragmentation.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Segmentation could result in external fragmentation.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6.</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paging, the logical address is split into a page number and page offset.</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Here, the logical address is split into section number and section offset.</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501787">
                <a:tc>
                  <a:txBody>
                    <a:bodyPr/>
                    <a:lstStyle/>
                    <a:p>
                      <a:pPr algn="l" fontAlgn="base"/>
                      <a:r>
                        <a:rPr lang="en-IN" sz="1200" b="0">
                          <a:effectLst/>
                        </a:rPr>
                        <a:t>7.</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Paging comprises a page table that encloses the base address of every page.</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While segmentation also comprises the segment table which encloses segment number and segment offset.</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8.</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The page table is employed to keep up the page data.</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IN" sz="1200" b="0">
                          <a:effectLst/>
                        </a:rPr>
                        <a:t>Section Table maintains the section data.</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9.</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paging, the operating system must maintain a free frame list.</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segmentation, the operating system maintains a list of holes in the main memory.</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a:effectLst/>
                        </a:rPr>
                        <a:t>10.</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Paging is invisible to the user.</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Segmentation is visible to the user.</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11.</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paging, the processor needs the page number, and offset to calculate the absolute address.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segmentation, the processor uses segment number, and offset to calculate the full address.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12.</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It is hard to allow sharing of procedures between processes. </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Facilitates sharing of procedures between the processes.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13</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In paging, a programmer cannot efficiently handle data structure.</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It can efficiently handle data structures.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a:effectLst/>
                        </a:rPr>
                        <a:t>14.</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This protection is hard to apply.</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Easy to apply for protection in segmentation.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15.</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The size of the page needs always be equal to the size of frames.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There is no constraint on the size of segments.</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387745">
                <a:tc>
                  <a:txBody>
                    <a:bodyPr/>
                    <a:lstStyle/>
                    <a:p>
                      <a:pPr algn="l" fontAlgn="base"/>
                      <a:r>
                        <a:rPr lang="en-IN" sz="1200" b="0">
                          <a:effectLst/>
                        </a:rPr>
                        <a:t>16.</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A page is referred to as a physical unit of information.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A segment is referred to as a logical unit of information.</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273702">
                <a:tc>
                  <a:txBody>
                    <a:bodyPr/>
                    <a:lstStyle/>
                    <a:p>
                      <a:pPr algn="l" fontAlgn="base"/>
                      <a:r>
                        <a:rPr lang="en-IN" sz="1200" b="0">
                          <a:effectLst/>
                        </a:rPr>
                        <a:t>17. </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a:effectLst/>
                        </a:rPr>
                        <a:t>Paging results in a less efficient system.</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base"/>
                      <a:r>
                        <a:rPr lang="en-US" sz="1200" b="0" dirty="0">
                          <a:effectLst/>
                        </a:rPr>
                        <a:t>Segmentation results in a more efficient system.</a:t>
                      </a:r>
                    </a:p>
                  </a:txBody>
                  <a:tcPr marL="39615" marR="39615" marT="55461" marB="554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58486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1976" y="789766"/>
            <a:ext cx="1161596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u="sng" dirty="0"/>
              <a:t>Limitations of virtual memory</a:t>
            </a:r>
          </a:p>
          <a:p>
            <a:r>
              <a:rPr lang="en-US" sz="2400" dirty="0"/>
              <a:t>Virtual memory has many advantages, but it also has some limitations. Here are a few to keep in mind:</a:t>
            </a:r>
          </a:p>
          <a:p>
            <a:pPr marL="342900" indent="-342900">
              <a:buFont typeface="Arial" pitchFamily="34" charset="0"/>
              <a:buChar char="•"/>
            </a:pPr>
            <a:r>
              <a:rPr lang="en-US" sz="2400" dirty="0"/>
              <a:t>Virtual memory runs slower than physical memory, so most computers prioritize using physical memory when possible.</a:t>
            </a:r>
          </a:p>
          <a:p>
            <a:pPr marL="342900" indent="-342900">
              <a:buFont typeface="Arial" pitchFamily="34" charset="0"/>
              <a:buChar char="•"/>
            </a:pPr>
            <a:r>
              <a:rPr lang="en-US" sz="2400" dirty="0"/>
              <a:t>Moving data between a computer's virtual and physical memory requires more from the computer's hardware.</a:t>
            </a:r>
          </a:p>
          <a:p>
            <a:pPr marL="342900" indent="-342900">
              <a:buFont typeface="Arial" pitchFamily="34" charset="0"/>
              <a:buChar char="•"/>
            </a:pPr>
            <a:r>
              <a:rPr lang="en-US" sz="2400" dirty="0"/>
              <a:t>The amount of storage that virtual memory can provide depends on the amount of secondary storage a computer has.</a:t>
            </a:r>
          </a:p>
          <a:p>
            <a:pPr marL="342900" indent="-342900">
              <a:buFont typeface="Arial" pitchFamily="34" charset="0"/>
              <a:buChar char="•"/>
            </a:pPr>
            <a:r>
              <a:rPr lang="en-US" sz="2400" dirty="0"/>
              <a:t>If a computer only has a small amount of RAM, virtual memory can cause thrashing, which is when the computer must constantly swap data between virtual and physical memory, resulting in significant performance delays.</a:t>
            </a:r>
          </a:p>
          <a:p>
            <a:pPr marL="342900" indent="-342900">
              <a:buFont typeface="Arial" pitchFamily="34" charset="0"/>
              <a:buChar char="•"/>
            </a:pPr>
            <a:r>
              <a:rPr lang="en-US" sz="2400" dirty="0"/>
              <a:t>It can take longer for applications to load or for a computer to switch between applications when using virtual memory.</a:t>
            </a:r>
          </a:p>
          <a:p>
            <a:endParaRPr lang="en-US" dirty="0"/>
          </a:p>
        </p:txBody>
      </p:sp>
    </p:spTree>
    <p:extLst>
      <p:ext uri="{BB962C8B-B14F-4D97-AF65-F5344CB8AC3E}">
        <p14:creationId xmlns:p14="http://schemas.microsoft.com/office/powerpoint/2010/main" val="3393253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578</Words>
  <Application>Microsoft Office PowerPoint</Application>
  <PresentationFormat>Custom</PresentationFormat>
  <Paragraphs>110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Mathur, Akhlesh AM (GE Corporate)</dc:creator>
  <cp:lastModifiedBy>Windows User</cp:lastModifiedBy>
  <cp:revision>83</cp:revision>
  <dcterms:created xsi:type="dcterms:W3CDTF">2021-02-25T14:24:13Z</dcterms:created>
  <dcterms:modified xsi:type="dcterms:W3CDTF">2023-02-21T10:32:04Z</dcterms:modified>
</cp:coreProperties>
</file>