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84921-B361-4E2D-8A42-A3081B851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7392ECD-1B3B-46AF-99FC-19A758F31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542C8E2-21A8-4001-9836-0A4A68DBA5FA}"/>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A73F36FD-7C52-406F-8AA9-6CFD9C14A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A43D616-7C9E-4167-AF58-9CB536E6F3A3}"/>
              </a:ext>
            </a:extLst>
          </p:cNvPr>
          <p:cNvSpPr>
            <a:spLocks noGrp="1"/>
          </p:cNvSpPr>
          <p:nvPr>
            <p:ph type="sldNum" sz="quarter" idx="12"/>
          </p:nvPr>
        </p:nvSpPr>
        <p:spPr/>
        <p:txBody>
          <a:bodyPr/>
          <a:lstStyle/>
          <a:p>
            <a:fld id="{E3996712-17A6-4F01-B5FA-D6E5850BC1BE}" type="slidenum">
              <a:rPr lang="en-US" smtClean="0"/>
              <a:pPr/>
              <a:t>‹#›</a:t>
            </a:fld>
            <a:endParaRPr lang="en-US" dirty="0"/>
          </a:p>
        </p:txBody>
      </p:sp>
      <p:pic>
        <p:nvPicPr>
          <p:cNvPr id="7" name="Picture 6">
            <a:extLst>
              <a:ext uri="{FF2B5EF4-FFF2-40B4-BE49-F238E27FC236}">
                <a16:creationId xmlns="" xmlns:a16="http://schemas.microsoft.com/office/drawing/2014/main" id="{F2C53A3D-A38E-4034-900A-989F763EB1AD}"/>
              </a:ext>
            </a:extLst>
          </p:cNvPr>
          <p:cNvPicPr/>
          <p:nvPr userDrawn="1"/>
        </p:nvPicPr>
        <p:blipFill>
          <a:blip r:embed="rId2" cstate="print"/>
          <a:stretch>
            <a:fillRect/>
          </a:stretch>
        </p:blipFill>
        <p:spPr>
          <a:xfrm>
            <a:off x="9982200" y="36753"/>
            <a:ext cx="2027555" cy="746125"/>
          </a:xfrm>
          <a:prstGeom prst="rect">
            <a:avLst/>
          </a:prstGeom>
        </p:spPr>
      </p:pic>
    </p:spTree>
    <p:extLst>
      <p:ext uri="{BB962C8B-B14F-4D97-AF65-F5344CB8AC3E}">
        <p14:creationId xmlns:p14="http://schemas.microsoft.com/office/powerpoint/2010/main" val="12032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A6FE7-1F75-480C-9D11-05993E616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FD52AA5-D084-44AE-9E47-2159DCDBF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3AED5-4A71-4F51-A3D5-75C8A9FFECB8}"/>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B1688E62-28C4-4E0E-A0B1-C42F5670D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282658A-DC93-4379-9E5A-66B4F0DA431C}"/>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97378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779-5E15-480C-9F99-6C270B03E0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531ED3D-96ED-4F3D-AAC5-EA7EBAE55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B51C951-EB4B-4373-96A5-6CA0A5DF6A69}"/>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20B16CDC-CF33-4AE9-88D2-E610F61CBA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78C7D0A-61B0-44C6-BCBA-A1656ABC266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6082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A85E1-92A4-4C0B-B4FF-CD8EC6215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9E468C4-879D-44D7-BD25-873B4C072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89CDE7-484E-43FA-ACCE-248915BF4EFE}"/>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0ADB5D1E-11EC-4E15-B97B-B08EB61BB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84D1D5D-5F4F-4BF4-9535-173437CC31D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3870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9E5BC-882D-4021-BF5A-A45DE0D9F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D29C7BF-A105-4AE5-BE82-D3D72EA8B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B4B0280-1A61-40E2-ACB4-F4C9D1B9136D}"/>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C3301728-0694-4B85-9808-ABABBCE585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2569EF9-F3FB-4107-801C-1CFB148C635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23656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23B50-C136-4969-BDC5-1C0524FBF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DDAD366-674F-45E5-8472-4F4F7A07C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D601E99-FDD9-4344-9482-8F037F6CD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6CD4E3B-B7EE-4A68-BE93-E329DED50D27}"/>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6A18250D-05FB-4F33-9EFD-C5038BECA9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23E99AD-FB33-428A-9675-69F7D911350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382602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399136-F059-4713-99A2-7571115CC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877563-6BEA-4166-9FAB-04A99FA34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BD7C8C3-6CFC-425C-9CF1-E966D1F7C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5AFF34A-115B-4397-A623-E2F95504C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5B5C455-139B-49D6-AB99-D88E79C19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436883A-FDD3-44DE-AAF9-80B2C762F935}"/>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8" name="Footer Placeholder 7">
            <a:extLst>
              <a:ext uri="{FF2B5EF4-FFF2-40B4-BE49-F238E27FC236}">
                <a16:creationId xmlns="" xmlns:a16="http://schemas.microsoft.com/office/drawing/2014/main" id="{86B2AF2B-A758-457A-B818-B3586D23D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8019FED-93BD-4DCE-B691-B7080FE34445}"/>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2545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BC3AA-B279-48B6-9206-40E83AFE7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9DC37EE-B1D3-4082-81EA-DB32BA624EAB}"/>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4" name="Footer Placeholder 3">
            <a:extLst>
              <a:ext uri="{FF2B5EF4-FFF2-40B4-BE49-F238E27FC236}">
                <a16:creationId xmlns="" xmlns:a16="http://schemas.microsoft.com/office/drawing/2014/main" id="{469D85CA-87A2-4EBE-B6B9-4750E1373C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DD43984-DA43-47CB-B28C-C629FF8C896A}"/>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7949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BD74B8F-835C-4540-B6B5-3AA3836DD322}"/>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3" name="Footer Placeholder 2">
            <a:extLst>
              <a:ext uri="{FF2B5EF4-FFF2-40B4-BE49-F238E27FC236}">
                <a16:creationId xmlns="" xmlns:a16="http://schemas.microsoft.com/office/drawing/2014/main" id="{73612A96-3BCD-481F-8BB9-0ED0398146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989F51C3-994A-4AC8-B666-A623C9E6E75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47013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161A9-8E35-45E5-8AAC-E1171EB39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27661E3-5F2F-4975-8E14-A7BDE1A70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1B0AF5D-927E-43D5-AD14-AF87DDB59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52BE5-07B7-4905-A1FE-E6E4591F1BCB}"/>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000ADD39-5EBC-4368-9CF5-7C70222AAA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0C953F-CFB1-4740-AA27-D299C91B4CA6}"/>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5864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1C4E1-8B49-4354-9A1D-EA7346552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3277BE-F4B5-41F4-8DC9-0BED91A88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91B1CD0F-35DD-41B2-9A1E-10EC2C718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C67AB7F-CA58-4DE4-AC82-8B812672831E}"/>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25AEF673-BCD0-4BA7-913A-DF6110B587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4140AA3-F91E-439E-86B5-DED9DC5B98A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075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F6938D-811A-4CF7-99E5-420B56F4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B6997B6-D8AF-4EA7-80E9-A408D13D5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1EBB82-2B4A-4E29-A309-E297A4944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7A3ADC59-8C7B-42EE-9DE2-7B77B3A23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B63A00BD-443F-4845-9A26-FDE8DF105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67024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17048" y="196439"/>
            <a:ext cx="1134943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1300" dirty="0" smtClean="0"/>
              <a:t>Computer Instructions are broadly classified into 3 different categories:</a:t>
            </a:r>
          </a:p>
          <a:p>
            <a:pPr marL="342900" indent="-342900" fontAlgn="base">
              <a:buAutoNum type="arabicPeriod"/>
            </a:pPr>
            <a:r>
              <a:rPr lang="en-US" sz="1300" dirty="0" smtClean="0"/>
              <a:t>Data Transfer Instruction</a:t>
            </a:r>
          </a:p>
          <a:p>
            <a:pPr marL="342900" indent="-342900" fontAlgn="base">
              <a:buAutoNum type="arabicPeriod"/>
            </a:pPr>
            <a:r>
              <a:rPr lang="en-US" sz="1300" dirty="0" smtClean="0"/>
              <a:t>Data Manipulation Instruction</a:t>
            </a:r>
          </a:p>
          <a:p>
            <a:pPr marL="342900" indent="-342900" fontAlgn="base">
              <a:buAutoNum type="arabicPeriod"/>
            </a:pPr>
            <a:r>
              <a:rPr lang="en-US" sz="1300" dirty="0" smtClean="0"/>
              <a:t>Program Control Instruction</a:t>
            </a:r>
          </a:p>
          <a:p>
            <a:pPr fontAlgn="base"/>
            <a:endParaRPr lang="en-US" sz="1300" dirty="0" smtClean="0"/>
          </a:p>
          <a:p>
            <a:pPr fontAlgn="base"/>
            <a:r>
              <a:rPr lang="en-US" sz="2800" b="1" u="sng" dirty="0"/>
              <a:t>Data </a:t>
            </a:r>
            <a:r>
              <a:rPr lang="en-US" sz="2800" b="1" u="sng" dirty="0" smtClean="0"/>
              <a:t>Transfer Instructions</a:t>
            </a:r>
            <a:endParaRPr lang="en-US" sz="2800" b="1" u="sng" dirty="0"/>
          </a:p>
          <a:p>
            <a:r>
              <a:rPr lang="en-US" sz="1400" dirty="0"/>
              <a:t>Data transfer instructions transfer the data between memory and processor registers, processor registers, and I/O devices, and from one processor register to another. There are eight commonly used data transfer instructions. Each instruction is represented by a mnemonic symbol</a:t>
            </a:r>
            <a:r>
              <a:rPr lang="en-US" sz="1400" dirty="0" smtClean="0"/>
              <a:t>.</a:t>
            </a:r>
          </a:p>
          <a:p>
            <a:endParaRPr lang="en-US" sz="1400" dirty="0"/>
          </a:p>
          <a:p>
            <a:r>
              <a:rPr lang="en-US" sz="1400" dirty="0"/>
              <a:t>The table shows the eight data transfer instructions and their respective mnemonic symbols.</a:t>
            </a:r>
          </a:p>
          <a:p>
            <a:pPr fontAlgn="base"/>
            <a:endParaRPr lang="en-US" sz="1300" dirty="0"/>
          </a:p>
        </p:txBody>
      </p:sp>
      <p:graphicFrame>
        <p:nvGraphicFramePr>
          <p:cNvPr id="2" name="Table 1"/>
          <p:cNvGraphicFramePr>
            <a:graphicFrameLocks noGrp="1"/>
          </p:cNvGraphicFramePr>
          <p:nvPr>
            <p:extLst>
              <p:ext uri="{D42A27DB-BD31-4B8C-83A1-F6EECF244321}">
                <p14:modId xmlns:p14="http://schemas.microsoft.com/office/powerpoint/2010/main" val="4094069051"/>
              </p:ext>
            </p:extLst>
          </p:nvPr>
        </p:nvGraphicFramePr>
        <p:xfrm>
          <a:off x="3555206" y="2652315"/>
          <a:ext cx="3875608" cy="4114800"/>
        </p:xfrm>
        <a:graphic>
          <a:graphicData uri="http://schemas.openxmlformats.org/drawingml/2006/table">
            <a:tbl>
              <a:tblPr/>
              <a:tblGrid>
                <a:gridCol w="1937804"/>
                <a:gridCol w="1937804"/>
              </a:tblGrid>
              <a:tr h="353436">
                <a:tc>
                  <a:txBody>
                    <a:bodyPr/>
                    <a:lstStyle/>
                    <a:p>
                      <a:pPr algn="l" fontAlgn="t"/>
                      <a:r>
                        <a:rPr lang="en-IN" dirty="0">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Mnemonic Symbols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3436">
                <a:tc>
                  <a:txBody>
                    <a:bodyPr/>
                    <a:lstStyle/>
                    <a:p>
                      <a:pPr fontAlgn="t"/>
                      <a:r>
                        <a:rPr lang="en-IN">
                          <a:effectLst/>
                        </a:rPr>
                        <a:t>Load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Store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Move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MOV</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dirty="0">
                          <a:effectLst/>
                        </a:rPr>
                        <a:t>Exchange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Input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Output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OUT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Push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PUSH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436">
                <a:tc>
                  <a:txBody>
                    <a:bodyPr/>
                    <a:lstStyle/>
                    <a:p>
                      <a:pPr fontAlgn="t"/>
                      <a:r>
                        <a:rPr lang="en-IN">
                          <a:effectLst/>
                        </a:rPr>
                        <a:t>Pop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POP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4575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9297" y="728893"/>
            <a:ext cx="11349433"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600" dirty="0"/>
              <a:t>The instructions can be described as follows −</a:t>
            </a:r>
          </a:p>
          <a:p>
            <a:pPr marL="285750" indent="-285750">
              <a:buFont typeface="Arial" pitchFamily="34" charset="0"/>
              <a:buChar char="•"/>
            </a:pPr>
            <a:r>
              <a:rPr lang="en-US" sz="1600" b="1" dirty="0"/>
              <a:t>Load</a:t>
            </a:r>
            <a:r>
              <a:rPr lang="en-US" sz="1600" dirty="0"/>
              <a:t> − The load instruction is used to transfer data from the memory to a processor register, which is usually an accumulator.</a:t>
            </a:r>
          </a:p>
          <a:p>
            <a:pPr marL="285750" indent="-285750">
              <a:buFont typeface="Arial" pitchFamily="34" charset="0"/>
              <a:buChar char="•"/>
            </a:pPr>
            <a:r>
              <a:rPr lang="en-US" sz="1600" b="1" dirty="0"/>
              <a:t>Store</a:t>
            </a:r>
            <a:r>
              <a:rPr lang="en-US" sz="1600" dirty="0"/>
              <a:t> − The store instruction transfers data from processor registers to memory.</a:t>
            </a:r>
          </a:p>
          <a:p>
            <a:pPr marL="285750" indent="-285750">
              <a:buFont typeface="Arial" pitchFamily="34" charset="0"/>
              <a:buChar char="•"/>
            </a:pPr>
            <a:r>
              <a:rPr lang="en-US" sz="1600" b="1" dirty="0"/>
              <a:t>Move</a:t>
            </a:r>
            <a:r>
              <a:rPr lang="en-US" sz="1600" dirty="0"/>
              <a:t> − The move instruction transfers data from processor register to memory or memory to processor register or between processor registers itself.</a:t>
            </a:r>
          </a:p>
          <a:p>
            <a:pPr marL="285750" indent="-285750">
              <a:buFont typeface="Arial" pitchFamily="34" charset="0"/>
              <a:buChar char="•"/>
            </a:pPr>
            <a:r>
              <a:rPr lang="en-US" sz="1600" b="1" dirty="0"/>
              <a:t>Exchange</a:t>
            </a:r>
            <a:r>
              <a:rPr lang="en-US" sz="1600" dirty="0"/>
              <a:t> − The exchange instruction swaps information either between two registers or between a register and a memory word.</a:t>
            </a:r>
          </a:p>
          <a:p>
            <a:pPr marL="285750" indent="-285750">
              <a:buFont typeface="Arial" pitchFamily="34" charset="0"/>
              <a:buChar char="•"/>
            </a:pPr>
            <a:r>
              <a:rPr lang="en-US" sz="1600" b="1" dirty="0"/>
              <a:t>Input</a:t>
            </a:r>
            <a:r>
              <a:rPr lang="en-US" sz="1600" dirty="0"/>
              <a:t> − The input instruction transfers data between the processor register and the input terminal.</a:t>
            </a:r>
          </a:p>
          <a:p>
            <a:pPr marL="285750" indent="-285750">
              <a:buFont typeface="Arial" pitchFamily="34" charset="0"/>
              <a:buChar char="•"/>
            </a:pPr>
            <a:r>
              <a:rPr lang="en-US" sz="1600" b="1" dirty="0"/>
              <a:t>Output</a:t>
            </a:r>
            <a:r>
              <a:rPr lang="en-US" sz="1600" dirty="0"/>
              <a:t> − The output instruction transfers data between the processor register and the output terminal.</a:t>
            </a:r>
          </a:p>
          <a:p>
            <a:pPr marL="285750" indent="-285750">
              <a:buFont typeface="Arial" pitchFamily="34" charset="0"/>
              <a:buChar char="•"/>
            </a:pPr>
            <a:r>
              <a:rPr lang="en-US" sz="1600" b="1" dirty="0"/>
              <a:t>Push and Pop</a:t>
            </a:r>
            <a:r>
              <a:rPr lang="en-US" sz="1600" dirty="0"/>
              <a:t> − The push and pop instructions transfer data between a processor register and memory stack.</a:t>
            </a:r>
          </a:p>
          <a:p>
            <a:pPr fontAlgn="base"/>
            <a:endParaRPr lang="en-US" sz="1300" dirty="0"/>
          </a:p>
        </p:txBody>
      </p:sp>
    </p:spTree>
    <p:extLst>
      <p:ext uri="{BB962C8B-B14F-4D97-AF65-F5344CB8AC3E}">
        <p14:creationId xmlns:p14="http://schemas.microsoft.com/office/powerpoint/2010/main" val="96419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1942" y="179739"/>
            <a:ext cx="1134943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000" b="1" u="sng" dirty="0"/>
              <a:t>Data Manipulation </a:t>
            </a:r>
            <a:r>
              <a:rPr lang="en-IN" sz="2000" b="1" u="sng" dirty="0" smtClean="0"/>
              <a:t>Instructions</a:t>
            </a:r>
          </a:p>
          <a:p>
            <a:endParaRPr lang="en-IN" sz="2000" b="1" u="sng" dirty="0"/>
          </a:p>
          <a:p>
            <a:r>
              <a:rPr lang="en-US" sz="1400" dirty="0"/>
              <a:t>Data manipulation instructions have computational capabilities. They perform arithmetic, logic, and shift operations on data.</a:t>
            </a:r>
          </a:p>
          <a:p>
            <a:r>
              <a:rPr lang="en-US" sz="1400" dirty="0"/>
              <a:t>There are three types of data manipulation instructions are as follows </a:t>
            </a:r>
            <a:r>
              <a:rPr lang="en-US" sz="1400" dirty="0" smtClean="0"/>
              <a:t>−</a:t>
            </a:r>
          </a:p>
          <a:p>
            <a:endParaRPr lang="en-US" sz="1400" dirty="0"/>
          </a:p>
          <a:p>
            <a:r>
              <a:rPr lang="en-US" sz="2000" b="1" u="sng" dirty="0"/>
              <a:t>Arithmetic Instructions</a:t>
            </a:r>
          </a:p>
          <a:p>
            <a:r>
              <a:rPr lang="en-US" sz="1400" dirty="0"/>
              <a:t>Arithmetic operations include addition, subtraction, multiplication, and division. Some computers provide instructions only for addition and subtraction operations and generate multiplication and division operations from these two operations. Each instruction is represented by a mnemonic symbol</a:t>
            </a:r>
            <a:r>
              <a:rPr lang="en-US" sz="1400" dirty="0" smtClean="0"/>
              <a:t>.</a:t>
            </a:r>
          </a:p>
          <a:p>
            <a:endParaRPr lang="en-US" sz="1400" dirty="0"/>
          </a:p>
          <a:p>
            <a:r>
              <a:rPr lang="en-US" sz="1400" dirty="0"/>
              <a:t>The table shows some of the arithmetic instructions and their respective mnemonic symbols.</a:t>
            </a:r>
          </a:p>
          <a:p>
            <a:pPr fontAlgn="base"/>
            <a:endParaRPr lang="en-US" sz="1300" dirty="0"/>
          </a:p>
        </p:txBody>
      </p:sp>
      <p:graphicFrame>
        <p:nvGraphicFramePr>
          <p:cNvPr id="2" name="Table 1"/>
          <p:cNvGraphicFramePr>
            <a:graphicFrameLocks noGrp="1"/>
          </p:cNvGraphicFramePr>
          <p:nvPr>
            <p:extLst>
              <p:ext uri="{D42A27DB-BD31-4B8C-83A1-F6EECF244321}">
                <p14:modId xmlns:p14="http://schemas.microsoft.com/office/powerpoint/2010/main" val="1915063557"/>
              </p:ext>
            </p:extLst>
          </p:nvPr>
        </p:nvGraphicFramePr>
        <p:xfrm>
          <a:off x="1157522" y="2811226"/>
          <a:ext cx="3319884" cy="3894373"/>
        </p:xfrm>
        <a:graphic>
          <a:graphicData uri="http://schemas.openxmlformats.org/drawingml/2006/table">
            <a:tbl>
              <a:tblPr/>
              <a:tblGrid>
                <a:gridCol w="1659942"/>
                <a:gridCol w="1659942"/>
              </a:tblGrid>
              <a:tr h="295846">
                <a:tc>
                  <a:txBody>
                    <a:bodyPr/>
                    <a:lstStyle/>
                    <a:p>
                      <a:pPr algn="ctr" fontAlgn="base"/>
                      <a:r>
                        <a:rPr lang="en-IN" sz="1400" b="1" dirty="0">
                          <a:effectLst/>
                        </a:rPr>
                        <a:t>Name</a:t>
                      </a:r>
                    </a:p>
                  </a:txBody>
                  <a:tcPr marL="15908" marR="15908" marT="26530" marB="265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Mnemonic</a:t>
                      </a:r>
                    </a:p>
                  </a:txBody>
                  <a:tcPr marL="26530" marR="26530" marT="26530" marB="265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4336">
                <a:tc>
                  <a:txBody>
                    <a:bodyPr/>
                    <a:lstStyle/>
                    <a:p>
                      <a:pPr algn="l" fontAlgn="base"/>
                      <a:r>
                        <a:rPr lang="en-IN" sz="1050" b="0">
                          <a:effectLst/>
                        </a:rPr>
                        <a:t>Increment</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INC</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17105">
                <a:tc>
                  <a:txBody>
                    <a:bodyPr/>
                    <a:lstStyle/>
                    <a:p>
                      <a:pPr algn="l" fontAlgn="base"/>
                      <a:r>
                        <a:rPr lang="en-IN" sz="1050" b="0" dirty="0">
                          <a:effectLst/>
                        </a:rPr>
                        <a:t>Decrement</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DEC</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74180">
                <a:tc>
                  <a:txBody>
                    <a:bodyPr/>
                    <a:lstStyle/>
                    <a:p>
                      <a:pPr algn="l" fontAlgn="base"/>
                      <a:r>
                        <a:rPr lang="en-IN" sz="1050" b="0">
                          <a:effectLst/>
                        </a:rPr>
                        <a:t>Add</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ADD</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8243">
                <a:tc>
                  <a:txBody>
                    <a:bodyPr/>
                    <a:lstStyle/>
                    <a:p>
                      <a:pPr algn="l" fontAlgn="base"/>
                      <a:r>
                        <a:rPr lang="en-IN" sz="1050" b="0">
                          <a:effectLst/>
                        </a:rPr>
                        <a:t>Subtract</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SUB</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04057">
                <a:tc>
                  <a:txBody>
                    <a:bodyPr/>
                    <a:lstStyle/>
                    <a:p>
                      <a:pPr algn="l" fontAlgn="base"/>
                      <a:r>
                        <a:rPr lang="en-IN" sz="1050" b="0" dirty="0">
                          <a:effectLst/>
                        </a:rPr>
                        <a:t>Multiply</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MUL</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97642">
                <a:tc>
                  <a:txBody>
                    <a:bodyPr/>
                    <a:lstStyle/>
                    <a:p>
                      <a:pPr algn="l" fontAlgn="base"/>
                      <a:r>
                        <a:rPr lang="en-IN" sz="1050" b="0" dirty="0">
                          <a:effectLst/>
                        </a:rPr>
                        <a:t>Divide</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DIV</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06679">
                <a:tc>
                  <a:txBody>
                    <a:bodyPr/>
                    <a:lstStyle/>
                    <a:p>
                      <a:pPr algn="l" fontAlgn="base"/>
                      <a:r>
                        <a:rPr lang="en-IN" sz="1050" b="0">
                          <a:effectLst/>
                        </a:rPr>
                        <a:t>Add with carry </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ADDC</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5338">
                <a:tc>
                  <a:txBody>
                    <a:bodyPr/>
                    <a:lstStyle/>
                    <a:p>
                      <a:pPr algn="l" fontAlgn="base"/>
                      <a:r>
                        <a:rPr lang="en-IN" sz="1050" b="0">
                          <a:effectLst/>
                        </a:rPr>
                        <a:t>Subtract with borrow</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a:effectLst/>
                        </a:rPr>
                        <a:t>SUBB</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90947">
                <a:tc>
                  <a:txBody>
                    <a:bodyPr/>
                    <a:lstStyle/>
                    <a:p>
                      <a:pPr algn="l" fontAlgn="base"/>
                      <a:r>
                        <a:rPr lang="en-IN" sz="1050" b="0">
                          <a:effectLst/>
                        </a:rPr>
                        <a:t>Negate(2’s complement)</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050" b="0" dirty="0">
                          <a:effectLst/>
                        </a:rPr>
                        <a:t>NEG</a:t>
                      </a:r>
                    </a:p>
                  </a:txBody>
                  <a:tcPr marL="39769" marR="39769" marT="55677" marB="5567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6419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104896" y="1799325"/>
          <a:ext cx="5982208" cy="4403938"/>
        </p:xfrm>
        <a:graphic>
          <a:graphicData uri="http://schemas.openxmlformats.org/drawingml/2006/table">
            <a:tbl>
              <a:tblPr/>
              <a:tblGrid>
                <a:gridCol w="2991104"/>
                <a:gridCol w="2991104"/>
              </a:tblGrid>
              <a:tr h="395576">
                <a:tc>
                  <a:txBody>
                    <a:bodyPr/>
                    <a:lstStyle/>
                    <a:p>
                      <a:pPr algn="l" fontAlgn="t"/>
                      <a:r>
                        <a:rPr lang="en-IN" sz="1700">
                          <a:effectLst/>
                        </a:rPr>
                        <a:t>Name</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700">
                          <a:effectLst/>
                        </a:rPr>
                        <a:t>Mnemonics</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95576">
                <a:tc>
                  <a:txBody>
                    <a:bodyPr/>
                    <a:lstStyle/>
                    <a:p>
                      <a:pPr fontAlgn="t"/>
                      <a:r>
                        <a:rPr lang="en-IN" sz="1700">
                          <a:effectLst/>
                        </a:rPr>
                        <a:t>Clear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CLR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Complement</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COM</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AND</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AND</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OR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OR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Exclusive-OR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XOR</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Clear carry</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CLRC</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Set carry</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SETC</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Complement carry</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COMC</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Enable interrupt</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EI</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5576">
                <a:tc>
                  <a:txBody>
                    <a:bodyPr/>
                    <a:lstStyle/>
                    <a:p>
                      <a:pPr fontAlgn="t"/>
                      <a:r>
                        <a:rPr lang="en-IN" sz="1700">
                          <a:effectLst/>
                        </a:rPr>
                        <a:t>Disable interrupt</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dirty="0">
                          <a:effectLst/>
                        </a:rPr>
                        <a:t>DI</a:t>
                      </a:r>
                    </a:p>
                  </a:txBody>
                  <a:tcPr marL="70639" marR="70639" marT="70639" marB="70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96135" y="650496"/>
            <a:ext cx="1176979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latin typeface="Heebo"/>
                <a:cs typeface="Arial" pitchFamily="34" charset="0"/>
              </a:rPr>
              <a:t>Logical and Bit Manipulation Instructions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000000"/>
              </a:solidFill>
              <a:effectLst/>
              <a:latin typeface="Heeb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Nunito"/>
                <a:cs typeface="Arial" pitchFamily="34" charset="0"/>
              </a:rPr>
              <a:t>Logical instructions carry out binary operations on the bits stored in the registers. In logical operations, each bit of the operand is treated as a Boolean variable. Logical instructions can change bit value, clear a group of bits, or can even insert new bit value into operands that are stored in registers or memory words. Each logical instruction is represented by mnemonic symbols.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419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17049" y="927802"/>
            <a:ext cx="11349433"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800" b="1" u="sng" dirty="0"/>
              <a:t>Shift </a:t>
            </a:r>
            <a:r>
              <a:rPr lang="en-US" sz="2800" b="1" u="sng" dirty="0" smtClean="0"/>
              <a:t>Instructions</a:t>
            </a:r>
          </a:p>
          <a:p>
            <a:endParaRPr lang="en-US" sz="2800" b="1" u="sng" dirty="0"/>
          </a:p>
          <a:p>
            <a:r>
              <a:rPr lang="en-US" sz="1400" dirty="0"/>
              <a:t>Shift instruction helps to shift the bits of an operand to the right or the left. The direction of the shift is based on specific instructions. The operand is first loaded into the accumulator and then the shift operation is performed bit by bit.</a:t>
            </a:r>
          </a:p>
          <a:p>
            <a:pPr fontAlgn="base"/>
            <a:endParaRPr lang="en-US" sz="1300"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09" y="2622879"/>
            <a:ext cx="5785526" cy="325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199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17049" y="250694"/>
            <a:ext cx="11349433"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3200" b="1" u="sng" dirty="0"/>
              <a:t>Program Control Instructions</a:t>
            </a:r>
          </a:p>
          <a:p>
            <a:r>
              <a:rPr lang="en-US" sz="1400" dirty="0"/>
              <a:t>Instructions of the computer are always stored in consecutive memory locations. These instructions are fetched from successive memory locations for processing and executing.</a:t>
            </a:r>
          </a:p>
          <a:p>
            <a:r>
              <a:rPr lang="en-US" sz="1400" dirty="0"/>
              <a:t>When an instruction is fetched from the memory, the program counter is incremented by 1 so that it points to the address of the next consecutive instruction in the memory. Once a data transfer and data manipulation instruction are executed, the program control along with the program counter, which holds the address of the next instruction to be fetched, is returned to the fetch cycle.</a:t>
            </a:r>
          </a:p>
          <a:p>
            <a:r>
              <a:rPr lang="en-US" sz="1400" dirty="0"/>
              <a:t>Data transfer and manipulation instructions specify the conditions for data processing operations, whereas the program control instructions specify the conditions that can alter the content of the program counter.</a:t>
            </a:r>
          </a:p>
          <a:p>
            <a:r>
              <a:rPr lang="en-US" sz="1400" dirty="0"/>
              <a:t>The change in the content of the program counter can cause an interrupt/break in the instruction execution. However, the program control instructions control the flow of program execution and are capable of branching to different program segments.</a:t>
            </a:r>
          </a:p>
          <a:p>
            <a:r>
              <a:rPr lang="en-US" sz="1400" dirty="0"/>
              <a:t>Some of the program control instructions are listed in the table.</a:t>
            </a:r>
          </a:p>
          <a:p>
            <a:pPr fontAlgn="base"/>
            <a:endParaRPr lang="en-US" sz="1300" dirty="0"/>
          </a:p>
        </p:txBody>
      </p:sp>
      <p:graphicFrame>
        <p:nvGraphicFramePr>
          <p:cNvPr id="2" name="Table 1"/>
          <p:cNvGraphicFramePr>
            <a:graphicFrameLocks noGrp="1"/>
          </p:cNvGraphicFramePr>
          <p:nvPr>
            <p:extLst>
              <p:ext uri="{D42A27DB-BD31-4B8C-83A1-F6EECF244321}">
                <p14:modId xmlns:p14="http://schemas.microsoft.com/office/powerpoint/2010/main" val="2796887739"/>
              </p:ext>
            </p:extLst>
          </p:nvPr>
        </p:nvGraphicFramePr>
        <p:xfrm>
          <a:off x="2333378" y="3097627"/>
          <a:ext cx="4876718" cy="3688080"/>
        </p:xfrm>
        <a:graphic>
          <a:graphicData uri="http://schemas.openxmlformats.org/drawingml/2006/table">
            <a:tbl>
              <a:tblPr/>
              <a:tblGrid>
                <a:gridCol w="2438359"/>
                <a:gridCol w="2438359"/>
              </a:tblGrid>
              <a:tr h="0">
                <a:tc>
                  <a:txBody>
                    <a:bodyPr/>
                    <a:lstStyle/>
                    <a:p>
                      <a:pPr algn="l"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Mnemonics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a:effectLst/>
                        </a:rPr>
                        <a:t>Branch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BR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Jump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JMP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Skip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SKP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Call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Call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Return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Compare (by Subtraction)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CMP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Test (by ANDing)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TST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68889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584</Words>
  <Application>Microsoft Office PowerPoint</Application>
  <PresentationFormat>Custom</PresentationFormat>
  <Paragraphs>114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Mathur, Akhlesh AM (GE Corporate)</dc:creator>
  <cp:lastModifiedBy>Windows User</cp:lastModifiedBy>
  <cp:revision>81</cp:revision>
  <dcterms:created xsi:type="dcterms:W3CDTF">2021-02-25T14:24:13Z</dcterms:created>
  <dcterms:modified xsi:type="dcterms:W3CDTF">2023-02-21T06:07:10Z</dcterms:modified>
</cp:coreProperties>
</file>