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71" r:id="rId2"/>
    <p:sldId id="272" r:id="rId3"/>
    <p:sldId id="281" r:id="rId4"/>
    <p:sldId id="273" r:id="rId5"/>
    <p:sldId id="274" r:id="rId6"/>
    <p:sldId id="280" r:id="rId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225"/>
    <a:srgbClr val="E53423"/>
    <a:srgbClr val="E33420"/>
    <a:srgbClr val="E73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2857" autoAdjust="0"/>
  </p:normalViewPr>
  <p:slideViewPr>
    <p:cSldViewPr snapToGrid="0">
      <p:cViewPr varScale="1">
        <p:scale>
          <a:sx n="32" d="100"/>
          <a:sy n="32" d="100"/>
        </p:scale>
        <p:origin x="22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827E7-6158-4176-8931-7E14ABF2BE97}" type="datetimeFigureOut">
              <a:rPr lang="en-IN" smtClean="0"/>
              <a:t>10-09-2017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05143-3ED4-4E71-8852-7741438D63F9}" type="slidenum">
              <a:rPr lang="en-IN" smtClean="0"/>
              <a:t>‹#›</a:t>
            </a:fld>
            <a:endParaRPr lang="en-IN"/>
          </a:p>
        </p:txBody>
      </p:sp>
    </p:spTree>
    <p:extLst>
      <p:ext uri="{BB962C8B-B14F-4D97-AF65-F5344CB8AC3E}">
        <p14:creationId xmlns:p14="http://schemas.microsoft.com/office/powerpoint/2010/main" val="19519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gnetomet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77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17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 static sensing capacitance of the differential capacitive sensor is</a:t>
                </a:r>
              </a:p>
              <a:p>
                <a:endParaRPr lang="en-US" dirty="0" smtClean="0"/>
              </a:p>
              <a:p>
                <a:r>
                  <a:rPr lang="en-IN" dirty="0" smtClean="0"/>
                  <a:t>C</a:t>
                </a:r>
                <a:r>
                  <a:rPr lang="en-IN" baseline="-25000" dirty="0" smtClean="0"/>
                  <a:t> </a:t>
                </a:r>
                <a:r>
                  <a:rPr lang="en-IN" dirty="0" smtClean="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a:latin typeface="Cambria Math" panose="02040503050406030204" pitchFamily="18" charset="0"/>
                          </a:rPr>
                          <m:t>0</m:t>
                        </m:r>
                      </m:den>
                    </m:f>
                  </m:oMath>
                </a14:m>
                <a:endParaRPr lang="en-US" dirty="0" smtClean="0"/>
              </a:p>
              <a:p>
                <a:endParaRPr lang="en-US" dirty="0" smtClean="0"/>
              </a:p>
              <a:p>
                <a:r>
                  <a:rPr lang="en-US" dirty="0" smtClean="0"/>
                  <a:t>where ε is the dielectric constant of air; S is the overlapped area of middle movable plate and the</a:t>
                </a:r>
              </a:p>
              <a:p>
                <a:r>
                  <a:rPr lang="en-US" dirty="0" smtClean="0"/>
                  <a:t>electrodes; 0 d is the static capacitance gap between central mass and electrode.</a:t>
                </a:r>
              </a:p>
              <a:p>
                <a:r>
                  <a:rPr lang="en-US" dirty="0" smtClean="0"/>
                  <a:t>If there is no external force applied to the central movable plate, the plate stays in the middle of</a:t>
                </a:r>
              </a:p>
              <a:p>
                <a:r>
                  <a:rPr lang="en-US" dirty="0" smtClean="0"/>
                  <a:t>the two electrodes, and therefore the top capacitance, C1 , and bottom capacitance, C2 , are</a:t>
                </a:r>
              </a:p>
              <a:p>
                <a:endParaRPr lang="en-US" dirty="0" smtClean="0"/>
              </a:p>
              <a:p>
                <a:r>
                  <a:rPr lang="en-US" dirty="0" smtClean="0"/>
                  <a:t>C1 = C2 = C0</a:t>
                </a:r>
              </a:p>
              <a:p>
                <a:endParaRPr lang="en-US" dirty="0" smtClean="0"/>
              </a:p>
              <a:p>
                <a:r>
                  <a:rPr lang="en-US" dirty="0" smtClean="0"/>
                  <a:t>If there is an external force making the central mass move downward by x , as shown in Figure</a:t>
                </a:r>
              </a:p>
              <a:p>
                <a:r>
                  <a:rPr lang="en-US" dirty="0" smtClean="0"/>
                  <a:t>3.12. The top capacitance, C1 , and bottom capacitance, C2 , are changed to</a:t>
                </a:r>
              </a:p>
              <a:p>
                <a:endParaRPr lang="en-US" dirty="0" smtClean="0"/>
              </a:p>
              <a:p>
                <a:r>
                  <a:rPr lang="en-IN" dirty="0" smtClean="0"/>
                  <a:t>C</a:t>
                </a:r>
                <a:r>
                  <a:rPr lang="en-IN" baseline="-25000" dirty="0" smtClean="0"/>
                  <a:t>1</a:t>
                </a:r>
                <a:r>
                  <a:rPr lang="en-IN" dirty="0" smtClean="0"/>
                  <a:t> =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Ɛ</m:t>
                        </m:r>
                        <m:r>
                          <a:rPr lang="en-IN" b="0" i="1" smtClean="0">
                            <a:latin typeface="Cambria Math" panose="02040503050406030204" pitchFamily="18" charset="0"/>
                          </a:rPr>
                          <m:t>𝐴</m:t>
                        </m:r>
                      </m:num>
                      <m:den>
                        <m:r>
                          <a:rPr lang="en-IN" b="0" i="1" smtClean="0">
                            <a:latin typeface="Cambria Math" panose="02040503050406030204" pitchFamily="18" charset="0"/>
                          </a:rPr>
                          <m:t>𝑑</m:t>
                        </m:r>
                        <m:r>
                          <a:rPr lang="en-IN" b="0" i="1" smtClean="0">
                            <a:latin typeface="Cambria Math" panose="02040503050406030204" pitchFamily="18" charset="0"/>
                          </a:rPr>
                          <m:t>0+</m:t>
                        </m:r>
                        <m:r>
                          <a:rPr lang="en-IN" b="0" i="1" smtClean="0">
                            <a:latin typeface="Cambria Math" panose="02040503050406030204" pitchFamily="18" charset="0"/>
                          </a:rPr>
                          <m:t>𝑥</m:t>
                        </m:r>
                      </m:den>
                    </m:f>
                  </m:oMath>
                </a14:m>
                <a:endParaRPr lang="en-US" dirty="0" smtClean="0"/>
              </a:p>
              <a:p>
                <a:endParaRPr lang="en-US" dirty="0" smtClean="0"/>
              </a:p>
              <a:p>
                <a:r>
                  <a:rPr lang="en-IN" dirty="0" smtClean="0"/>
                  <a:t>C</a:t>
                </a:r>
                <a:r>
                  <a:rPr lang="en-IN" baseline="-25000" dirty="0" smtClean="0"/>
                  <a:t>2</a:t>
                </a:r>
                <a:r>
                  <a:rPr lang="en-IN" dirty="0" smtClean="0"/>
                  <a:t>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a:latin typeface="Cambria Math" panose="02040503050406030204" pitchFamily="18" charset="0"/>
                          </a:rPr>
                          <m:t>0−</m:t>
                        </m:r>
                        <m:r>
                          <a:rPr lang="en-IN" i="1">
                            <a:latin typeface="Cambria Math" panose="02040503050406030204" pitchFamily="18" charset="0"/>
                          </a:rPr>
                          <m:t>𝑥</m:t>
                        </m:r>
                      </m:den>
                    </m:f>
                  </m:oMath>
                </a14:m>
                <a:endParaRPr lang="en-US" dirty="0" smtClean="0"/>
              </a:p>
              <a:p>
                <a:endParaRPr lang="en-US" dirty="0" smtClean="0"/>
              </a:p>
              <a:p>
                <a:r>
                  <a:rPr lang="en-US" dirty="0" smtClean="0"/>
                  <a:t>Under small deflection approximation 0 x  d ,</a:t>
                </a:r>
              </a:p>
              <a:p>
                <a:endParaRPr lang="en-US" dirty="0" smtClean="0"/>
              </a:p>
              <a:p>
                <a:endParaRPr lang="en-US" dirty="0" smtClean="0"/>
              </a:p>
              <a:p>
                <a:r>
                  <a:rPr lang="en-IN" dirty="0" smtClean="0"/>
                  <a:t>C</a:t>
                </a:r>
                <a:r>
                  <a:rPr lang="en-IN" baseline="-25000" dirty="0" smtClean="0"/>
                  <a:t>1</a:t>
                </a:r>
                <a:r>
                  <a:rPr lang="en-IN" dirty="0" smtClean="0"/>
                  <a:t> =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Ɛ</m:t>
                        </m:r>
                        <m:r>
                          <a:rPr lang="en-IN" b="0" i="1" smtClean="0">
                            <a:latin typeface="Cambria Math" panose="02040503050406030204" pitchFamily="18" charset="0"/>
                          </a:rPr>
                          <m:t>𝐴</m:t>
                        </m:r>
                      </m:num>
                      <m:den>
                        <m:r>
                          <a:rPr lang="en-IN" b="0" i="1" smtClean="0">
                            <a:latin typeface="Cambria Math" panose="02040503050406030204" pitchFamily="18" charset="0"/>
                          </a:rPr>
                          <m:t>𝑑</m:t>
                        </m:r>
                        <m:r>
                          <a:rPr lang="en-IN" b="0" i="1" smtClean="0">
                            <a:latin typeface="Cambria Math" panose="02040503050406030204" pitchFamily="18" charset="0"/>
                          </a:rPr>
                          <m:t>0+</m:t>
                        </m:r>
                        <m:r>
                          <a:rPr lang="en-IN" b="0" i="1" smtClean="0">
                            <a:latin typeface="Cambria Math" panose="02040503050406030204" pitchFamily="18" charset="0"/>
                          </a:rPr>
                          <m:t>𝑥</m:t>
                        </m:r>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baseline="-25000">
                            <a:latin typeface="Cambria Math" panose="02040503050406030204" pitchFamily="18" charset="0"/>
                          </a:rPr>
                          <m:t>0</m:t>
                        </m:r>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baseline="-25000" smtClean="0">
                            <a:latin typeface="Cambria Math" panose="02040503050406030204" pitchFamily="18" charset="0"/>
                          </a:rPr>
                          <m:t>0</m:t>
                        </m:r>
                        <m:r>
                          <a:rPr lang="en-IN" b="0" i="1" smtClean="0">
                            <a:latin typeface="Cambria Math" panose="02040503050406030204" pitchFamily="18" charset="0"/>
                          </a:rPr>
                          <m:t>))</m:t>
                        </m:r>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baseline="-25000">
                            <a:latin typeface="Cambria Math" panose="02040503050406030204" pitchFamily="18" charset="0"/>
                          </a:rPr>
                          <m:t>0</m:t>
                        </m:r>
                      </m:den>
                    </m:f>
                  </m:oMath>
                </a14:m>
                <a:r>
                  <a:rPr lang="en-IN" dirty="0" smtClean="0"/>
                  <a:t> ( 1-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𝑥</m:t>
                        </m:r>
                      </m:num>
                      <m:den>
                        <m:r>
                          <a:rPr lang="en-IN" b="0" i="1" dirty="0" smtClean="0">
                            <a:latin typeface="Cambria Math" panose="02040503050406030204" pitchFamily="18" charset="0"/>
                          </a:rPr>
                          <m:t>𝑑</m:t>
                        </m:r>
                        <m:r>
                          <a:rPr lang="en-IN" b="0" i="1" baseline="-25000" dirty="0" smtClean="0">
                            <a:latin typeface="Cambria Math" panose="02040503050406030204" pitchFamily="18" charset="0"/>
                          </a:rPr>
                          <m:t>0</m:t>
                        </m:r>
                      </m:den>
                    </m:f>
                    <m:r>
                      <a:rPr lang="en-IN" b="0" i="0" dirty="0" smtClean="0">
                        <a:latin typeface="Cambria Math" panose="02040503050406030204" pitchFamily="18" charset="0"/>
                      </a:rPr>
                      <m:t> ) </m:t>
                    </m:r>
                  </m:oMath>
                </a14:m>
                <a:endParaRPr lang="en-IN" dirty="0" smtClean="0"/>
              </a:p>
              <a:p>
                <a:r>
                  <a:rPr lang="en-IN" dirty="0" smtClean="0"/>
                  <a:t>C</a:t>
                </a:r>
                <a:r>
                  <a:rPr lang="en-IN" baseline="-25000" dirty="0" smtClean="0"/>
                  <a:t>2</a:t>
                </a:r>
                <a:r>
                  <a:rPr lang="en-IN" dirty="0" smtClean="0"/>
                  <a:t>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a:latin typeface="Cambria Math" panose="02040503050406030204" pitchFamily="18" charset="0"/>
                          </a:rPr>
                          <m:t>0−</m:t>
                        </m:r>
                        <m:r>
                          <a:rPr lang="en-IN" i="1">
                            <a:latin typeface="Cambria Math" panose="02040503050406030204" pitchFamily="18" charset="0"/>
                          </a:rPr>
                          <m:t>𝑥</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baseline="-25000">
                            <a:latin typeface="Cambria Math" panose="02040503050406030204" pitchFamily="18" charset="0"/>
                          </a:rPr>
                          <m:t>0</m:t>
                        </m:r>
                        <m:r>
                          <a:rPr lang="en-IN" i="1">
                            <a:latin typeface="Cambria Math" panose="02040503050406030204" pitchFamily="18" charset="0"/>
                          </a:rPr>
                          <m:t>(1</m:t>
                        </m:r>
                        <m:r>
                          <a:rPr lang="en-IN" b="0" i="1"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𝑑</m:t>
                        </m:r>
                        <m:r>
                          <a:rPr lang="en-IN" i="1" baseline="-25000">
                            <a:latin typeface="Cambria Math" panose="02040503050406030204" pitchFamily="18" charset="0"/>
                          </a:rPr>
                          <m:t>0</m:t>
                        </m:r>
                        <m:r>
                          <a:rPr lang="en-IN" i="1">
                            <a:latin typeface="Cambria Math" panose="02040503050406030204" pitchFamily="18" charset="0"/>
                          </a:rPr>
                          <m:t>))</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a:latin typeface="Cambria Math" panose="02040503050406030204" pitchFamily="18" charset="0"/>
                          </a:rPr>
                          <m:t>𝑑</m:t>
                        </m:r>
                        <m:r>
                          <a:rPr lang="en-IN" i="1" baseline="-25000">
                            <a:latin typeface="Cambria Math" panose="02040503050406030204" pitchFamily="18" charset="0"/>
                          </a:rPr>
                          <m:t>0</m:t>
                        </m:r>
                      </m:den>
                    </m:f>
                  </m:oMath>
                </a14:m>
                <a:r>
                  <a:rPr lang="en-IN" dirty="0"/>
                  <a:t> ( </a:t>
                </a:r>
                <a:r>
                  <a:rPr lang="en-IN" dirty="0" smtClean="0"/>
                  <a:t>1+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𝑥</m:t>
                        </m:r>
                      </m:num>
                      <m:den>
                        <m:r>
                          <a:rPr lang="en-IN" i="1" dirty="0">
                            <a:latin typeface="Cambria Math" panose="02040503050406030204" pitchFamily="18" charset="0"/>
                          </a:rPr>
                          <m:t>𝑑</m:t>
                        </m:r>
                        <m:r>
                          <a:rPr lang="en-IN" i="1" baseline="-25000" dirty="0">
                            <a:latin typeface="Cambria Math" panose="02040503050406030204" pitchFamily="18" charset="0"/>
                          </a:rPr>
                          <m:t>0</m:t>
                        </m:r>
                      </m:den>
                    </m:f>
                    <m:r>
                      <a:rPr lang="en-IN" dirty="0">
                        <a:latin typeface="Cambria Math" panose="02040503050406030204" pitchFamily="18" charset="0"/>
                      </a:rPr>
                      <m:t> ) </m:t>
                    </m:r>
                  </m:oMath>
                </a14:m>
                <a:endParaRPr lang="en-IN" dirty="0" smtClean="0"/>
              </a:p>
              <a:p>
                <a:endParaRPr lang="en-US" dirty="0" smtClean="0"/>
              </a:p>
              <a:p>
                <a:endParaRPr lang="en-US" dirty="0" smtClean="0"/>
              </a:p>
              <a:p>
                <a:r>
                  <a:rPr lang="en-US" dirty="0" smtClean="0"/>
                  <a:t>.</a:t>
                </a:r>
              </a:p>
              <a:p>
                <a:r>
                  <a:rPr lang="en-US" dirty="0" smtClean="0"/>
                  <a:t>The differential capacitance change ΔC is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ΔC = C</a:t>
                </a:r>
                <a:r>
                  <a:rPr lang="en-IN" baseline="-25000" dirty="0" smtClean="0"/>
                  <a:t>2</a:t>
                </a:r>
                <a:r>
                  <a:rPr lang="en-IN" dirty="0" smtClean="0"/>
                  <a:t> – C</a:t>
                </a:r>
                <a:r>
                  <a:rPr lang="en-IN" baseline="-25000" dirty="0" smtClean="0"/>
                  <a:t>1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Ɛ</m:t>
                        </m:r>
                        <m:r>
                          <a:rPr lang="en-IN" i="1">
                            <a:latin typeface="Cambria Math" panose="02040503050406030204" pitchFamily="18" charset="0"/>
                          </a:rPr>
                          <m:t>𝐴</m:t>
                        </m:r>
                      </m:num>
                      <m:den>
                        <m:r>
                          <a:rPr lang="en-IN" i="1" smtClean="0">
                            <a:latin typeface="Cambria Math" panose="02040503050406030204" pitchFamily="18" charset="0"/>
                          </a:rPr>
                          <m:t>𝑑</m:t>
                        </m:r>
                        <m:r>
                          <a:rPr lang="en-IN" i="1" baseline="-25000">
                            <a:latin typeface="Cambria Math" panose="02040503050406030204" pitchFamily="18" charset="0"/>
                          </a:rPr>
                          <m:t>0</m:t>
                        </m:r>
                      </m:den>
                    </m:f>
                  </m:oMath>
                </a14:m>
                <a:r>
                  <a:rPr lang="en-IN" dirty="0" smtClean="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m:t>
                        </m:r>
                      </m:num>
                      <m:den>
                        <m:r>
                          <a:rPr lang="en-IN" i="1">
                            <a:latin typeface="Cambria Math" panose="02040503050406030204" pitchFamily="18" charset="0"/>
                          </a:rPr>
                          <m:t>𝑑</m:t>
                        </m:r>
                        <m:r>
                          <a:rPr lang="en-IN" i="1" baseline="-25000">
                            <a:latin typeface="Cambria Math" panose="02040503050406030204" pitchFamily="18" charset="0"/>
                          </a:rPr>
                          <m:t>0</m:t>
                        </m:r>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rPr>
                          <m:t>𝑥</m:t>
                        </m:r>
                        <m:r>
                          <a:rPr lang="en-IN" i="1">
                            <a:latin typeface="Cambria Math" panose="02040503050406030204" pitchFamily="18" charset="0"/>
                          </a:rPr>
                          <m:t> </m:t>
                        </m:r>
                      </m:num>
                      <m:den>
                        <m:r>
                          <a:rPr lang="en-IN" i="1">
                            <a:latin typeface="Cambria Math" panose="02040503050406030204" pitchFamily="18" charset="0"/>
                          </a:rPr>
                          <m:t>𝑑</m:t>
                        </m:r>
                        <m:r>
                          <a:rPr lang="en-IN" i="1" baseline="-25000">
                            <a:latin typeface="Cambria Math" panose="02040503050406030204" pitchFamily="18" charset="0"/>
                          </a:rPr>
                          <m:t>0</m:t>
                        </m:r>
                      </m:den>
                    </m:f>
                  </m:oMath>
                </a14:m>
                <a:r>
                  <a:rPr lang="en-IN" dirty="0" smtClean="0"/>
                  <a:t> C</a:t>
                </a:r>
                <a:r>
                  <a:rPr lang="en-IN" baseline="-25000" dirty="0" smtClean="0"/>
                  <a:t>0</a:t>
                </a:r>
                <a:endParaRPr lang="en-IN" dirty="0"/>
              </a:p>
              <a:p>
                <a:endParaRPr lang="en-US" dirty="0" smtClean="0"/>
              </a:p>
              <a:p>
                <a:endParaRPr lang="en-US" dirty="0" smtClean="0"/>
              </a:p>
              <a:p>
                <a:r>
                  <a:rPr lang="en-US" dirty="0" smtClean="0"/>
                  <a:t>From Equation (3.34), we can see that for small deflection approximation, differential</a:t>
                </a:r>
              </a:p>
              <a:p>
                <a:r>
                  <a:rPr lang="en-US" dirty="0" smtClean="0"/>
                  <a:t>capacitance change is in direct proportion to the displacement of the movable plate. That means we can</a:t>
                </a:r>
              </a:p>
              <a:p>
                <a:r>
                  <a:rPr lang="en-US" dirty="0" smtClean="0"/>
                  <a:t>use differential capacitance change to measure the displacement of the movable plate. </a:t>
                </a:r>
                <a:endParaRPr lang="en-IN" dirty="0"/>
              </a:p>
            </p:txBody>
          </p:sp>
        </mc:Choice>
        <mc:Fallback>
          <p:sp>
            <p:nvSpPr>
              <p:cNvPr id="3" name="Notes Placeholder 2"/>
              <p:cNvSpPr>
                <a:spLocks noGrp="1"/>
              </p:cNvSpPr>
              <p:nvPr>
                <p:ph type="body" idx="1"/>
              </p:nvPr>
            </p:nvSpPr>
            <p:spPr/>
            <p:txBody>
              <a:bodyPr/>
              <a:lstStyle/>
              <a:p>
                <a:r>
                  <a:rPr lang="en-US" dirty="0" smtClean="0"/>
                  <a:t>The static sensing capacitance of the differential capacitive sensor is</a:t>
                </a:r>
              </a:p>
              <a:p>
                <a:endParaRPr lang="en-US" dirty="0" smtClean="0"/>
              </a:p>
              <a:p>
                <a:r>
                  <a:rPr lang="en-IN" dirty="0" smtClean="0"/>
                  <a:t>C</a:t>
                </a:r>
                <a:r>
                  <a:rPr lang="en-IN" baseline="-25000" dirty="0" smtClean="0"/>
                  <a:t> </a:t>
                </a:r>
                <a:r>
                  <a:rPr lang="en-IN" dirty="0" smtClean="0"/>
                  <a:t>= </a:t>
                </a:r>
                <a:r>
                  <a:rPr lang="en-IN" i="0">
                    <a:latin typeface="Cambria Math" panose="02040503050406030204" pitchFamily="18" charset="0"/>
                  </a:rPr>
                  <a:t>Ɛ𝐴/𝑑0</a:t>
                </a:r>
                <a:endParaRPr lang="en-US" dirty="0" smtClean="0"/>
              </a:p>
              <a:p>
                <a:endParaRPr lang="en-US" dirty="0" smtClean="0"/>
              </a:p>
              <a:p>
                <a:r>
                  <a:rPr lang="en-US" dirty="0" smtClean="0"/>
                  <a:t>where ε is the dielectric constant of air; S is the overlapped area of middle movable plate and the</a:t>
                </a:r>
              </a:p>
              <a:p>
                <a:r>
                  <a:rPr lang="en-US" dirty="0" smtClean="0"/>
                  <a:t>electrodes; 0 d is the static capacitance gap between central mass and electrode.</a:t>
                </a:r>
              </a:p>
              <a:p>
                <a:r>
                  <a:rPr lang="en-US" dirty="0" smtClean="0"/>
                  <a:t>If there is no external force applied to the central movable plate, the plate stays in the middle of</a:t>
                </a:r>
              </a:p>
              <a:p>
                <a:r>
                  <a:rPr lang="en-US" dirty="0" smtClean="0"/>
                  <a:t>the two electrodes, and therefore the top capacitance, C1 , and bottom capacitance, C2 , are</a:t>
                </a:r>
              </a:p>
              <a:p>
                <a:endParaRPr lang="en-US" dirty="0" smtClean="0"/>
              </a:p>
              <a:p>
                <a:r>
                  <a:rPr lang="en-US" dirty="0" smtClean="0"/>
                  <a:t>C1 = C2 = C0</a:t>
                </a:r>
              </a:p>
              <a:p>
                <a:endParaRPr lang="en-US" dirty="0" smtClean="0"/>
              </a:p>
              <a:p>
                <a:r>
                  <a:rPr lang="en-US" dirty="0" smtClean="0"/>
                  <a:t>If there is an external force making the central mass move downward by x , as shown in Figure</a:t>
                </a:r>
              </a:p>
              <a:p>
                <a:r>
                  <a:rPr lang="en-US" dirty="0" smtClean="0"/>
                  <a:t>3.12. The top capacitance, C1 , and bottom capacitance, C2 , are changed to</a:t>
                </a:r>
              </a:p>
              <a:p>
                <a:endParaRPr lang="en-US" dirty="0" smtClean="0"/>
              </a:p>
              <a:p>
                <a:r>
                  <a:rPr lang="en-IN" dirty="0" smtClean="0"/>
                  <a:t>C</a:t>
                </a:r>
                <a:r>
                  <a:rPr lang="en-IN" baseline="-25000" dirty="0" smtClean="0"/>
                  <a:t>1</a:t>
                </a:r>
                <a:r>
                  <a:rPr lang="en-IN" dirty="0" smtClean="0"/>
                  <a:t> = </a:t>
                </a:r>
                <a:r>
                  <a:rPr lang="en-IN" i="0" smtClean="0">
                    <a:latin typeface="Cambria Math" panose="02040503050406030204" pitchFamily="18" charset="0"/>
                  </a:rPr>
                  <a:t>Ɛ</a:t>
                </a:r>
                <a:r>
                  <a:rPr lang="en-IN" b="0" i="0" smtClean="0">
                    <a:latin typeface="Cambria Math" panose="02040503050406030204" pitchFamily="18" charset="0"/>
                  </a:rPr>
                  <a:t>𝐴/(𝑑0+𝑥)</a:t>
                </a:r>
                <a:endParaRPr lang="en-US" dirty="0" smtClean="0"/>
              </a:p>
              <a:p>
                <a:endParaRPr lang="en-US" dirty="0" smtClean="0"/>
              </a:p>
              <a:p>
                <a:r>
                  <a:rPr lang="en-IN" dirty="0" smtClean="0"/>
                  <a:t>C</a:t>
                </a:r>
                <a:r>
                  <a:rPr lang="en-IN" baseline="-25000" dirty="0" smtClean="0"/>
                  <a:t>2</a:t>
                </a:r>
                <a:r>
                  <a:rPr lang="en-IN" dirty="0" smtClean="0"/>
                  <a:t> </a:t>
                </a:r>
                <a:r>
                  <a:rPr lang="en-IN" dirty="0"/>
                  <a:t>= </a:t>
                </a:r>
                <a:r>
                  <a:rPr lang="en-IN" i="0">
                    <a:latin typeface="Cambria Math" panose="02040503050406030204" pitchFamily="18" charset="0"/>
                  </a:rPr>
                  <a:t>Ɛ𝐴/(𝑑0−𝑥)</a:t>
                </a:r>
                <a:endParaRPr lang="en-US" dirty="0" smtClean="0"/>
              </a:p>
              <a:p>
                <a:endParaRPr lang="en-US" dirty="0" smtClean="0"/>
              </a:p>
              <a:p>
                <a:r>
                  <a:rPr lang="en-US" dirty="0" smtClean="0"/>
                  <a:t>Under small deflection approximation 0 x  d ,</a:t>
                </a:r>
              </a:p>
              <a:p>
                <a:endParaRPr lang="en-US" dirty="0" smtClean="0"/>
              </a:p>
              <a:p>
                <a:endParaRPr lang="en-US" dirty="0" smtClean="0"/>
              </a:p>
              <a:p>
                <a:r>
                  <a:rPr lang="en-IN" dirty="0" smtClean="0"/>
                  <a:t>C</a:t>
                </a:r>
                <a:r>
                  <a:rPr lang="en-IN" baseline="-25000" dirty="0" smtClean="0"/>
                  <a:t>1</a:t>
                </a:r>
                <a:r>
                  <a:rPr lang="en-IN" dirty="0" smtClean="0"/>
                  <a:t> = </a:t>
                </a:r>
                <a:r>
                  <a:rPr lang="en-IN" i="0" smtClean="0">
                    <a:latin typeface="Cambria Math" panose="02040503050406030204" pitchFamily="18" charset="0"/>
                  </a:rPr>
                  <a:t>Ɛ</a:t>
                </a:r>
                <a:r>
                  <a:rPr lang="en-IN" b="0" i="0" smtClean="0">
                    <a:latin typeface="Cambria Math" panose="02040503050406030204" pitchFamily="18" charset="0"/>
                  </a:rPr>
                  <a:t>𝐴/(𝑑0+𝑥)</a:t>
                </a:r>
                <a:r>
                  <a:rPr lang="en-IN" dirty="0" smtClean="0"/>
                  <a:t> = </a:t>
                </a:r>
                <a:r>
                  <a:rPr lang="en-IN" i="0">
                    <a:latin typeface="Cambria Math" panose="02040503050406030204" pitchFamily="18" charset="0"/>
                  </a:rPr>
                  <a:t>Ɛ𝐴/(𝑑</a:t>
                </a:r>
                <a:r>
                  <a:rPr lang="en-IN" i="0" baseline="-25000">
                    <a:latin typeface="Cambria Math" panose="02040503050406030204" pitchFamily="18" charset="0"/>
                  </a:rPr>
                  <a:t>0</a:t>
                </a:r>
                <a:r>
                  <a:rPr lang="en-IN" b="0" i="0" smtClean="0">
                    <a:latin typeface="Cambria Math" panose="02040503050406030204" pitchFamily="18" charset="0"/>
                  </a:rPr>
                  <a:t>(1+(𝑥/𝑑</a:t>
                </a:r>
                <a:r>
                  <a:rPr lang="en-IN" b="0" i="0" baseline="-25000" smtClean="0">
                    <a:latin typeface="Cambria Math" panose="02040503050406030204" pitchFamily="18" charset="0"/>
                  </a:rPr>
                  <a:t>0</a:t>
                </a:r>
                <a:r>
                  <a:rPr lang="en-IN" b="0" i="0" smtClean="0">
                    <a:latin typeface="Cambria Math" panose="02040503050406030204" pitchFamily="18" charset="0"/>
                  </a:rPr>
                  <a:t>))</a:t>
                </a:r>
                <a:r>
                  <a:rPr lang="en-IN" b="0" i="0">
                    <a:latin typeface="Cambria Math" panose="02040503050406030204" pitchFamily="18" charset="0"/>
                  </a:rPr>
                  <a:t>)</a:t>
                </a:r>
                <a:r>
                  <a:rPr lang="en-IN" dirty="0" smtClean="0"/>
                  <a:t> ≈ </a:t>
                </a:r>
                <a:r>
                  <a:rPr lang="en-IN" i="0">
                    <a:latin typeface="Cambria Math" panose="02040503050406030204" pitchFamily="18" charset="0"/>
                  </a:rPr>
                  <a:t>Ɛ𝐴/𝑑</a:t>
                </a:r>
                <a:r>
                  <a:rPr lang="en-IN" i="0" baseline="-25000">
                    <a:latin typeface="Cambria Math" panose="02040503050406030204" pitchFamily="18" charset="0"/>
                  </a:rPr>
                  <a:t>0</a:t>
                </a:r>
                <a:r>
                  <a:rPr lang="en-IN" dirty="0" smtClean="0"/>
                  <a:t> ( 1- </a:t>
                </a:r>
                <a:r>
                  <a:rPr lang="en-IN" b="0" i="0" dirty="0" smtClean="0">
                    <a:latin typeface="Cambria Math" panose="02040503050406030204" pitchFamily="18" charset="0"/>
                  </a:rPr>
                  <a:t>𝑥/𝑑</a:t>
                </a:r>
                <a:r>
                  <a:rPr lang="en-IN" b="0" i="0" baseline="-25000" dirty="0" smtClean="0">
                    <a:latin typeface="Cambria Math" panose="02040503050406030204" pitchFamily="18" charset="0"/>
                  </a:rPr>
                  <a:t>0 </a:t>
                </a:r>
                <a:r>
                  <a:rPr lang="en-IN" b="0" i="0" dirty="0" smtClean="0">
                    <a:latin typeface="Cambria Math" panose="02040503050406030204" pitchFamily="18" charset="0"/>
                  </a:rPr>
                  <a:t> ) </a:t>
                </a:r>
                <a:endParaRPr lang="en-IN" dirty="0" smtClean="0"/>
              </a:p>
              <a:p>
                <a:r>
                  <a:rPr lang="en-IN" dirty="0" smtClean="0"/>
                  <a:t>C</a:t>
                </a:r>
                <a:r>
                  <a:rPr lang="en-IN" baseline="-25000" dirty="0" smtClean="0"/>
                  <a:t>2</a:t>
                </a:r>
                <a:r>
                  <a:rPr lang="en-IN" dirty="0" smtClean="0"/>
                  <a:t> </a:t>
                </a:r>
                <a:r>
                  <a:rPr lang="en-IN" dirty="0"/>
                  <a:t>= </a:t>
                </a:r>
                <a:r>
                  <a:rPr lang="en-IN" i="0">
                    <a:latin typeface="Cambria Math" panose="02040503050406030204" pitchFamily="18" charset="0"/>
                  </a:rPr>
                  <a:t>Ɛ𝐴/(𝑑0−𝑥)</a:t>
                </a:r>
                <a:r>
                  <a:rPr lang="en-IN" dirty="0"/>
                  <a:t> = </a:t>
                </a:r>
                <a:r>
                  <a:rPr lang="en-IN" i="0">
                    <a:latin typeface="Cambria Math" panose="02040503050406030204" pitchFamily="18" charset="0"/>
                  </a:rPr>
                  <a:t>Ɛ𝐴/(𝑑</a:t>
                </a:r>
                <a:r>
                  <a:rPr lang="en-IN" i="0" baseline="-25000">
                    <a:latin typeface="Cambria Math" panose="02040503050406030204" pitchFamily="18" charset="0"/>
                  </a:rPr>
                  <a:t>0</a:t>
                </a:r>
                <a:r>
                  <a:rPr lang="en-IN" i="0">
                    <a:latin typeface="Cambria Math" panose="02040503050406030204" pitchFamily="18" charset="0"/>
                  </a:rPr>
                  <a:t>(1</a:t>
                </a:r>
                <a:r>
                  <a:rPr lang="en-IN" b="0" i="0" smtClean="0">
                    <a:latin typeface="Cambria Math" panose="02040503050406030204" pitchFamily="18" charset="0"/>
                  </a:rPr>
                  <a:t>−</a:t>
                </a:r>
                <a:r>
                  <a:rPr lang="en-IN" i="0">
                    <a:latin typeface="Cambria Math" panose="02040503050406030204" pitchFamily="18" charset="0"/>
                  </a:rPr>
                  <a:t>(𝑥/𝑑</a:t>
                </a:r>
                <a:r>
                  <a:rPr lang="en-IN" i="0" baseline="-25000">
                    <a:latin typeface="Cambria Math" panose="02040503050406030204" pitchFamily="18" charset="0"/>
                  </a:rPr>
                  <a:t>0</a:t>
                </a:r>
                <a:r>
                  <a:rPr lang="en-IN" i="0">
                    <a:latin typeface="Cambria Math" panose="02040503050406030204" pitchFamily="18" charset="0"/>
                  </a:rPr>
                  <a:t>)))</a:t>
                </a:r>
                <a:r>
                  <a:rPr lang="en-IN" dirty="0"/>
                  <a:t> ≈ </a:t>
                </a:r>
                <a:r>
                  <a:rPr lang="en-IN" i="0">
                    <a:latin typeface="Cambria Math" panose="02040503050406030204" pitchFamily="18" charset="0"/>
                  </a:rPr>
                  <a:t>Ɛ𝐴/𝑑</a:t>
                </a:r>
                <a:r>
                  <a:rPr lang="en-IN" i="0" baseline="-25000">
                    <a:latin typeface="Cambria Math" panose="02040503050406030204" pitchFamily="18" charset="0"/>
                  </a:rPr>
                  <a:t>0</a:t>
                </a:r>
                <a:r>
                  <a:rPr lang="en-IN" dirty="0"/>
                  <a:t> ( </a:t>
                </a:r>
                <a:r>
                  <a:rPr lang="en-IN" dirty="0" smtClean="0"/>
                  <a:t>1+ </a:t>
                </a:r>
                <a:r>
                  <a:rPr lang="en-IN" i="0" dirty="0">
                    <a:latin typeface="Cambria Math" panose="02040503050406030204" pitchFamily="18" charset="0"/>
                  </a:rPr>
                  <a:t>𝑥/𝑑</a:t>
                </a:r>
                <a:r>
                  <a:rPr lang="en-IN" i="0" baseline="-25000" dirty="0">
                    <a:latin typeface="Cambria Math" panose="02040503050406030204" pitchFamily="18" charset="0"/>
                  </a:rPr>
                  <a:t>0 </a:t>
                </a:r>
                <a:r>
                  <a:rPr lang="en-IN" i="0" dirty="0">
                    <a:latin typeface="Cambria Math" panose="02040503050406030204" pitchFamily="18" charset="0"/>
                  </a:rPr>
                  <a:t> ) </a:t>
                </a:r>
                <a:endParaRPr lang="en-IN" dirty="0" smtClean="0"/>
              </a:p>
              <a:p>
                <a:endParaRPr lang="en-US" dirty="0" smtClean="0"/>
              </a:p>
              <a:p>
                <a:endParaRPr lang="en-US" dirty="0" smtClean="0"/>
              </a:p>
              <a:p>
                <a:r>
                  <a:rPr lang="en-US" dirty="0" smtClean="0"/>
                  <a:t>.</a:t>
                </a:r>
              </a:p>
              <a:p>
                <a:r>
                  <a:rPr lang="en-US" dirty="0" smtClean="0"/>
                  <a:t>The differential capacitance change ΔC is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ΔC = C</a:t>
                </a:r>
                <a:r>
                  <a:rPr lang="en-IN" baseline="-25000" dirty="0" smtClean="0"/>
                  <a:t>2</a:t>
                </a:r>
                <a:r>
                  <a:rPr lang="en-IN" dirty="0" smtClean="0"/>
                  <a:t> – C</a:t>
                </a:r>
                <a:r>
                  <a:rPr lang="en-IN" baseline="-25000" dirty="0" smtClean="0"/>
                  <a:t>1 = </a:t>
                </a:r>
                <a:r>
                  <a:rPr lang="en-IN" i="0">
                    <a:latin typeface="Cambria Math" panose="02040503050406030204" pitchFamily="18" charset="0"/>
                  </a:rPr>
                  <a:t>Ɛ𝐴/</a:t>
                </a:r>
                <a:r>
                  <a:rPr lang="en-IN" i="0" smtClean="0">
                    <a:latin typeface="Cambria Math" panose="02040503050406030204" pitchFamily="18" charset="0"/>
                  </a:rPr>
                  <a:t>𝑑</a:t>
                </a:r>
                <a:r>
                  <a:rPr lang="en-IN" i="0" baseline="-25000">
                    <a:latin typeface="Cambria Math" panose="02040503050406030204" pitchFamily="18" charset="0"/>
                  </a:rPr>
                  <a:t>0</a:t>
                </a:r>
                <a:r>
                  <a:rPr lang="en-IN" dirty="0" smtClean="0"/>
                  <a:t> . </a:t>
                </a:r>
                <a:r>
                  <a:rPr lang="en-IN" i="0" smtClean="0">
                    <a:latin typeface="Cambria Math" panose="02040503050406030204" pitchFamily="18" charset="0"/>
                  </a:rPr>
                  <a:t>(</a:t>
                </a:r>
                <a:r>
                  <a:rPr lang="en-IN" b="0" i="0" smtClean="0">
                    <a:latin typeface="Cambria Math" panose="02040503050406030204" pitchFamily="18" charset="0"/>
                  </a:rPr>
                  <a:t>2𝑥 )/</a:t>
                </a:r>
                <a:r>
                  <a:rPr lang="en-IN" i="0">
                    <a:latin typeface="Cambria Math" panose="02040503050406030204" pitchFamily="18" charset="0"/>
                  </a:rPr>
                  <a:t>𝑑</a:t>
                </a:r>
                <a:r>
                  <a:rPr lang="en-IN" i="0" baseline="-25000">
                    <a:latin typeface="Cambria Math" panose="02040503050406030204" pitchFamily="18" charset="0"/>
                  </a:rPr>
                  <a:t>0</a:t>
                </a:r>
                <a:r>
                  <a:rPr lang="en-IN" dirty="0" smtClean="0"/>
                  <a:t> = </a:t>
                </a:r>
                <a:r>
                  <a:rPr lang="en-IN" i="0">
                    <a:latin typeface="Cambria Math" panose="02040503050406030204" pitchFamily="18" charset="0"/>
                  </a:rPr>
                  <a:t>(2𝑥 )/𝑑</a:t>
                </a:r>
                <a:r>
                  <a:rPr lang="en-IN" i="0" baseline="-25000">
                    <a:latin typeface="Cambria Math" panose="02040503050406030204" pitchFamily="18" charset="0"/>
                  </a:rPr>
                  <a:t>0</a:t>
                </a:r>
                <a:r>
                  <a:rPr lang="en-IN" dirty="0" smtClean="0"/>
                  <a:t> C</a:t>
                </a:r>
                <a:r>
                  <a:rPr lang="en-IN" baseline="-25000" dirty="0" smtClean="0"/>
                  <a:t>0</a:t>
                </a:r>
                <a:endParaRPr lang="en-IN" dirty="0"/>
              </a:p>
              <a:p>
                <a:endParaRPr lang="en-US" dirty="0" smtClean="0"/>
              </a:p>
              <a:p>
                <a:endParaRPr lang="en-US" dirty="0" smtClean="0"/>
              </a:p>
              <a:p>
                <a:r>
                  <a:rPr lang="en-US" dirty="0" smtClean="0"/>
                  <a:t>From Equation (3.34), we can see that for small deflection approximation, differential</a:t>
                </a:r>
              </a:p>
              <a:p>
                <a:r>
                  <a:rPr lang="en-US" dirty="0" smtClean="0"/>
                  <a:t>capacitance change is in direct proportion to the displacement of the movable plate. That means we can</a:t>
                </a:r>
              </a:p>
              <a:p>
                <a:r>
                  <a:rPr lang="en-US" dirty="0" smtClean="0"/>
                  <a:t>use differential capacitance change to measure the displacement of the movable plate. </a:t>
                </a:r>
                <a:endParaRPr lang="en-IN" dirty="0"/>
              </a:p>
            </p:txBody>
          </p:sp>
        </mc:Fallback>
      </mc:AlternateContent>
      <p:sp>
        <p:nvSpPr>
          <p:cNvPr id="4" name="Slide Number Placeholder 3"/>
          <p:cNvSpPr>
            <a:spLocks noGrp="1"/>
          </p:cNvSpPr>
          <p:nvPr>
            <p:ph type="sldNum" sz="quarter" idx="10"/>
          </p:nvPr>
        </p:nvSpPr>
        <p:spPr/>
        <p:txBody>
          <a:bodyPr/>
          <a:lstStyle/>
          <a:p>
            <a:fld id="{08005143-3ED4-4E71-8852-7741438D63F9}" type="slidenum">
              <a:rPr lang="en-IN" smtClean="0"/>
              <a:t>3</a:t>
            </a:fld>
            <a:endParaRPr lang="en-IN"/>
          </a:p>
        </p:txBody>
      </p:sp>
    </p:spTree>
    <p:extLst>
      <p:ext uri="{BB962C8B-B14F-4D97-AF65-F5344CB8AC3E}">
        <p14:creationId xmlns:p14="http://schemas.microsoft.com/office/powerpoint/2010/main" val="358199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n-US" sz="1200" b="1" i="0" kern="1200" dirty="0" smtClean="0">
                <a:solidFill>
                  <a:schemeClr val="tx1"/>
                </a:solidFill>
                <a:effectLst/>
                <a:latin typeface="+mn-lt"/>
                <a:ea typeface="+mn-ea"/>
                <a:cs typeface="+mn-cs"/>
              </a:rPr>
              <a:t>The Essential Drone IMU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inertial measurement unit works by detecting the current rate of acceleration using one or more accelerometers. The IMU detects changes in rotational attributes like pitch, roll and yaw using one or more gyroscopes.  Some IMU on drones include a </a:t>
            </a:r>
            <a:r>
              <a:rPr lang="en-US" sz="1200" b="0" i="0" u="sng" kern="1200" dirty="0" smtClean="0">
                <a:solidFill>
                  <a:schemeClr val="tx1"/>
                </a:solidFill>
                <a:effectLst/>
                <a:latin typeface="+mn-lt"/>
                <a:ea typeface="+mn-ea"/>
                <a:cs typeface="+mn-cs"/>
                <a:hlinkClick r:id="rId3" tooltip="Magnetometer"/>
              </a:rPr>
              <a:t>magnetometer</a:t>
            </a:r>
            <a:r>
              <a:rPr lang="en-US" sz="1200" b="0" i="0" kern="1200" dirty="0" smtClean="0">
                <a:solidFill>
                  <a:schemeClr val="tx1"/>
                </a:solidFill>
                <a:effectLst/>
                <a:latin typeface="+mn-lt"/>
                <a:ea typeface="+mn-ea"/>
                <a:cs typeface="+mn-cs"/>
              </a:rPr>
              <a:t>, mostly to assist calibration against orientation drift.</a:t>
            </a:r>
          </a:p>
          <a:p>
            <a:r>
              <a:rPr lang="en-US" sz="1200" b="0" i="0" kern="1200" dirty="0" smtClean="0">
                <a:solidFill>
                  <a:schemeClr val="tx1"/>
                </a:solidFill>
                <a:effectLst/>
                <a:latin typeface="+mn-lt"/>
                <a:ea typeface="+mn-ea"/>
                <a:cs typeface="+mn-cs"/>
              </a:rPr>
              <a:t>A computer continually calculates the vehicle’s current position. First, it integrates the sensed acceleration, together with an estimate of gravity, to calculate the current velocity. Then it integrates the velocity to calculate the current position.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IMU Within The Flight Controller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flight controller is made up of many components and provides many functions. It is the central brain of the drone.  So, we can now see that the Gyroscope is a component of the IMU and the IMU is an essential component of a drones flight control system.</a:t>
            </a:r>
          </a:p>
          <a:p>
            <a:r>
              <a:rPr lang="en-US" sz="1200" b="0" i="0" kern="1200" dirty="0" smtClean="0">
                <a:solidFill>
                  <a:schemeClr val="tx1"/>
                </a:solidFill>
                <a:effectLst/>
                <a:latin typeface="+mn-lt"/>
                <a:ea typeface="+mn-ea"/>
                <a:cs typeface="+mn-cs"/>
              </a:rPr>
              <a:t>Flight controllers are not just hardware.  They are also controlled by sophisticated software programs and mathematical algorithms.  All components within the flight controller must work seamlessly together for the drone to navigate and fly with the utmost of stability.</a:t>
            </a:r>
          </a:p>
          <a:p>
            <a:pPr lvl="0">
              <a:spcBef>
                <a:spcPts val="0"/>
              </a:spcBef>
              <a:buNone/>
            </a:pPr>
            <a:endParaRPr dirty="0"/>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06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20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7" name="Shape 17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06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2D1B6999-EFD6-4421-AA7B-29526861FEB0}" type="datetimeFigureOut">
              <a:rPr lang="en-US"/>
              <a:pPr>
                <a:defRPr/>
              </a:pPr>
              <a:t>9/10/2017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0F08AB-A5A5-4AA7-BB24-B8DFC3CFB5A5}" type="slidenum">
              <a:rPr lang="en-US"/>
              <a:pPr>
                <a:defRPr/>
              </a:pPr>
              <a:t>‹#›</a:t>
            </a:fld>
            <a:endParaRPr lang="en-US"/>
          </a:p>
        </p:txBody>
      </p:sp>
    </p:spTree>
    <p:extLst>
      <p:ext uri="{BB962C8B-B14F-4D97-AF65-F5344CB8AC3E}">
        <p14:creationId xmlns:p14="http://schemas.microsoft.com/office/powerpoint/2010/main" val="14071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bodyPr>
          <a:lstStyle>
            <a:lvl1pPr marL="0" indent="0" algn="ctr">
              <a:buFontTx/>
              <a:buNone/>
              <a:defRPr sz="16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0000" y="5367338"/>
            <a:ext cx="10561418" cy="493712"/>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4"/>
          </p:nvPr>
        </p:nvSpPr>
        <p:spPr/>
        <p:txBody>
          <a:bodyPr/>
          <a:lstStyle>
            <a:lvl1pPr>
              <a:defRPr/>
            </a:lvl1pPr>
          </a:lstStyle>
          <a:p>
            <a:pPr>
              <a:defRPr/>
            </a:pPr>
            <a:endParaRPr lang="en-US"/>
          </a:p>
        </p:txBody>
      </p:sp>
      <p:sp>
        <p:nvSpPr>
          <p:cNvPr id="6" name="Date Placeholder 3"/>
          <p:cNvSpPr>
            <a:spLocks noGrp="1"/>
          </p:cNvSpPr>
          <p:nvPr>
            <p:ph type="dt" sz="half" idx="15"/>
          </p:nvPr>
        </p:nvSpPr>
        <p:spPr/>
        <p:txBody>
          <a:bodyPr/>
          <a:lstStyle>
            <a:lvl1pPr>
              <a:defRPr/>
            </a:lvl1pPr>
          </a:lstStyle>
          <a:p>
            <a:pPr>
              <a:defRPr/>
            </a:pPr>
            <a:fld id="{6314793F-C0E9-42A4-B4FF-E4CD310FECA3}" type="datetimeFigureOut">
              <a:rPr lang="en-US"/>
              <a:pPr>
                <a:defRPr/>
              </a:pPr>
              <a:t>9/10/2017</a:t>
            </a:fld>
            <a:endParaRPr lang="en-US"/>
          </a:p>
        </p:txBody>
      </p:sp>
      <p:sp>
        <p:nvSpPr>
          <p:cNvPr id="7" name="Slide Number Placeholder 5"/>
          <p:cNvSpPr>
            <a:spLocks noGrp="1"/>
          </p:cNvSpPr>
          <p:nvPr>
            <p:ph type="sldNum" sz="quarter" idx="16"/>
          </p:nvPr>
        </p:nvSpPr>
        <p:spPr/>
        <p:txBody>
          <a:bodyPr/>
          <a:lstStyle>
            <a:lvl1pPr>
              <a:defRPr/>
            </a:lvl1pPr>
          </a:lstStyle>
          <a:p>
            <a:pPr>
              <a:defRPr/>
            </a:pPr>
            <a:fld id="{E3ACC085-0B06-4B32-906B-FD49577C7B54}" type="slidenum">
              <a:rPr lang="en-US"/>
              <a:pPr>
                <a:defRPr/>
              </a:pPr>
              <a:t>‹#›</a:t>
            </a:fld>
            <a:endParaRPr lang="en-US"/>
          </a:p>
        </p:txBody>
      </p:sp>
    </p:spTree>
    <p:extLst>
      <p:ext uri="{BB962C8B-B14F-4D97-AF65-F5344CB8AC3E}">
        <p14:creationId xmlns:p14="http://schemas.microsoft.com/office/powerpoint/2010/main" val="251251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4"/>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6" name="Date Placeholder 3"/>
          <p:cNvSpPr>
            <a:spLocks noGrp="1"/>
          </p:cNvSpPr>
          <p:nvPr>
            <p:ph type="dt" sz="half" idx="17"/>
          </p:nvPr>
        </p:nvSpPr>
        <p:spPr/>
        <p:txBody>
          <a:bodyPr/>
          <a:lstStyle>
            <a:lvl1pPr>
              <a:defRPr/>
            </a:lvl1pPr>
          </a:lstStyle>
          <a:p>
            <a:pPr>
              <a:defRPr/>
            </a:pPr>
            <a:fld id="{5AFC6E9C-08F7-4693-9C80-0EDB07F65A5A}" type="datetimeFigureOut">
              <a:rPr lang="en-US"/>
              <a:pPr>
                <a:defRPr/>
              </a:pPr>
              <a:t>9/10/2017</a:t>
            </a:fld>
            <a:endParaRPr lang="en-US"/>
          </a:p>
        </p:txBody>
      </p:sp>
      <p:sp>
        <p:nvSpPr>
          <p:cNvPr id="7" name="Footer Placeholder 4"/>
          <p:cNvSpPr>
            <a:spLocks noGrp="1"/>
          </p:cNvSpPr>
          <p:nvPr>
            <p:ph type="ftr" sz="quarter" idx="18"/>
          </p:nvPr>
        </p:nvSpPr>
        <p:spPr/>
        <p:txBody>
          <a:bodyPr/>
          <a:lstStyle>
            <a:lvl1pPr>
              <a:defRPr/>
            </a:lvl1pPr>
          </a:lstStyle>
          <a:p>
            <a:pPr>
              <a:defRPr/>
            </a:pPr>
            <a:endParaRPr lang="en-US"/>
          </a:p>
        </p:txBody>
      </p:sp>
      <p:sp>
        <p:nvSpPr>
          <p:cNvPr id="8" name="Slide Number Placeholder 5"/>
          <p:cNvSpPr>
            <a:spLocks noGrp="1"/>
          </p:cNvSpPr>
          <p:nvPr>
            <p:ph type="sldNum" sz="quarter" idx="19"/>
          </p:nvPr>
        </p:nvSpPr>
        <p:spPr/>
        <p:txBody>
          <a:bodyPr/>
          <a:lstStyle>
            <a:lvl1pPr>
              <a:defRPr/>
            </a:lvl1pPr>
          </a:lstStyle>
          <a:p>
            <a:pPr>
              <a:defRPr/>
            </a:pPr>
            <a:fld id="{5B89AD71-B0CF-47AE-AD99-9BEFBDD39D72}" type="slidenum">
              <a:rPr lang="en-US"/>
              <a:pPr>
                <a:defRPr/>
              </a:pPr>
              <a:t>‹#›</a:t>
            </a:fld>
            <a:endParaRPr lang="en-US"/>
          </a:p>
        </p:txBody>
      </p:sp>
    </p:spTree>
    <p:extLst>
      <p:ext uri="{BB962C8B-B14F-4D97-AF65-F5344CB8AC3E}">
        <p14:creationId xmlns:p14="http://schemas.microsoft.com/office/powerpoint/2010/main" val="716715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4" name="Freeform 3"/>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5" name="Date Placeholder 1"/>
          <p:cNvSpPr>
            <a:spLocks noGrp="1"/>
          </p:cNvSpPr>
          <p:nvPr>
            <p:ph type="dt" sz="half" idx="17"/>
          </p:nvPr>
        </p:nvSpPr>
        <p:spPr/>
        <p:txBody>
          <a:bodyPr/>
          <a:lstStyle>
            <a:lvl1pPr>
              <a:defRPr/>
            </a:lvl1pPr>
          </a:lstStyle>
          <a:p>
            <a:pPr>
              <a:defRPr/>
            </a:pPr>
            <a:fld id="{D998D700-68E0-471F-A801-7A240B33D6F9}" type="datetimeFigureOut">
              <a:rPr lang="en-US"/>
              <a:pPr>
                <a:defRPr/>
              </a:pPr>
              <a:t>9/10/2017</a:t>
            </a:fld>
            <a:endParaRPr lang="en-US"/>
          </a:p>
        </p:txBody>
      </p:sp>
      <p:sp>
        <p:nvSpPr>
          <p:cNvPr id="7" name="Footer Placeholder 2"/>
          <p:cNvSpPr>
            <a:spLocks noGrp="1"/>
          </p:cNvSpPr>
          <p:nvPr>
            <p:ph type="ftr" sz="quarter" idx="18"/>
          </p:nvPr>
        </p:nvSpPr>
        <p:spPr/>
        <p:txBody>
          <a:bodyPr/>
          <a:lstStyle>
            <a:lvl1pPr>
              <a:defRPr/>
            </a:lvl1pPr>
          </a:lstStyle>
          <a:p>
            <a:pPr>
              <a:defRPr/>
            </a:pPr>
            <a:endParaRPr lang="en-US"/>
          </a:p>
        </p:txBody>
      </p:sp>
      <p:sp>
        <p:nvSpPr>
          <p:cNvPr id="8" name="Slide Number Placeholder 3"/>
          <p:cNvSpPr>
            <a:spLocks noGrp="1"/>
          </p:cNvSpPr>
          <p:nvPr>
            <p:ph type="sldNum" sz="quarter" idx="19"/>
          </p:nvPr>
        </p:nvSpPr>
        <p:spPr/>
        <p:txBody>
          <a:bodyPr/>
          <a:lstStyle>
            <a:lvl1pPr>
              <a:defRPr/>
            </a:lvl1pPr>
          </a:lstStyle>
          <a:p>
            <a:pPr>
              <a:defRPr/>
            </a:pPr>
            <a:fld id="{C3AC2C0C-B0ED-4067-B43E-028AA560B777}" type="slidenum">
              <a:rPr lang="en-US"/>
              <a:pPr>
                <a:defRPr/>
              </a:pPr>
              <a:t>‹#›</a:t>
            </a:fld>
            <a:endParaRPr lang="en-US"/>
          </a:p>
        </p:txBody>
      </p:sp>
    </p:spTree>
    <p:extLst>
      <p:ext uri="{BB962C8B-B14F-4D97-AF65-F5344CB8AC3E}">
        <p14:creationId xmlns:p14="http://schemas.microsoft.com/office/powerpoint/2010/main" val="84756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3"/>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D284F0B-BE99-4E96-996A-8A07D785501E}" type="datetimeFigureOut">
              <a:rPr lang="en-US"/>
              <a:pPr>
                <a:defRPr/>
              </a:pPr>
              <a:t>9/10/2017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A0E532D-D9D6-409A-8D57-8B6787265A61}" type="slidenum">
              <a:rPr lang="en-US"/>
              <a:pPr>
                <a:defRPr/>
              </a:pPr>
              <a:t>‹#›</a:t>
            </a:fld>
            <a:endParaRPr lang="en-US"/>
          </a:p>
        </p:txBody>
      </p:sp>
    </p:spTree>
    <p:extLst>
      <p:ext uri="{BB962C8B-B14F-4D97-AF65-F5344CB8AC3E}">
        <p14:creationId xmlns:p14="http://schemas.microsoft.com/office/powerpoint/2010/main" val="82609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3"/>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99E6E0-A523-4318-8FEE-A224951865DD}" type="datetimeFigureOut">
              <a:rPr lang="en-US"/>
              <a:pPr>
                <a:defRPr/>
              </a:pPr>
              <a:t>9/10/2017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42EAD4-0F96-40D8-9E04-930664666A4C}" type="slidenum">
              <a:rPr lang="en-US"/>
              <a:pPr>
                <a:defRPr/>
              </a:pPr>
              <a:t>‹#›</a:t>
            </a:fld>
            <a:endParaRPr lang="en-US"/>
          </a:p>
        </p:txBody>
      </p:sp>
    </p:spTree>
    <p:extLst>
      <p:ext uri="{BB962C8B-B14F-4D97-AF65-F5344CB8AC3E}">
        <p14:creationId xmlns:p14="http://schemas.microsoft.com/office/powerpoint/2010/main" val="222908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5B4175E-6CE3-447B-B516-A50EE51AB9A5}" type="datetimeFigureOut">
              <a:rPr lang="en-US"/>
              <a:pPr>
                <a:defRPr/>
              </a:pPr>
              <a:t>9/10/2017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F6C66D-6794-4DC6-A23A-93BCC003091D}" type="slidenum">
              <a:rPr lang="en-US"/>
              <a:pPr>
                <a:defRPr/>
              </a:pPr>
              <a:t>‹#›</a:t>
            </a:fld>
            <a:endParaRPr lang="en-US"/>
          </a:p>
        </p:txBody>
      </p:sp>
    </p:spTree>
    <p:extLst>
      <p:ext uri="{BB962C8B-B14F-4D97-AF65-F5344CB8AC3E}">
        <p14:creationId xmlns:p14="http://schemas.microsoft.com/office/powerpoint/2010/main" val="264195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2DB195E-B16C-404C-A877-B559C4067E0E}" type="datetimeFigureOut">
              <a:rPr lang="en-US"/>
              <a:pPr>
                <a:defRPr/>
              </a:pPr>
              <a:t>9/10/2017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1DB9CC-4B85-451C-84A8-D33E5708474C}" type="slidenum">
              <a:rPr lang="en-US"/>
              <a:pPr>
                <a:defRPr/>
              </a:pPr>
              <a:t>‹#›</a:t>
            </a:fld>
            <a:endParaRPr lang="en-US"/>
          </a:p>
        </p:txBody>
      </p:sp>
    </p:spTree>
    <p:extLst>
      <p:ext uri="{BB962C8B-B14F-4D97-AF65-F5344CB8AC3E}">
        <p14:creationId xmlns:p14="http://schemas.microsoft.com/office/powerpoint/2010/main" val="361542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4"/>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6E36FCF9-352C-486E-A3A3-C676ED53DBBA}" type="datetimeFigureOut">
              <a:rPr lang="en-US"/>
              <a:pPr>
                <a:defRPr/>
              </a:pPr>
              <a:t>9/10/2017</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785E686-63F7-4E07-8338-47F113599F5C}" type="slidenum">
              <a:rPr lang="en-US"/>
              <a:pPr>
                <a:defRPr/>
              </a:pPr>
              <a:t>‹#›</a:t>
            </a:fld>
            <a:endParaRPr lang="en-US"/>
          </a:p>
        </p:txBody>
      </p:sp>
    </p:spTree>
    <p:extLst>
      <p:ext uri="{BB962C8B-B14F-4D97-AF65-F5344CB8AC3E}">
        <p14:creationId xmlns:p14="http://schemas.microsoft.com/office/powerpoint/2010/main" val="201833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F69B894B-5878-4F34-95AB-6B26A8487E36}" type="datetimeFigureOut">
              <a:rPr lang="en-US"/>
              <a:pPr>
                <a:defRPr/>
              </a:pPr>
              <a:t>9/10/2017</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248BF243-8A8C-486B-98FE-CE07A2085D46}" type="slidenum">
              <a:rPr lang="en-US"/>
              <a:pPr>
                <a:defRPr/>
              </a:pPr>
              <a:t>‹#›</a:t>
            </a:fld>
            <a:endParaRPr lang="en-US"/>
          </a:p>
        </p:txBody>
      </p:sp>
    </p:spTree>
    <p:extLst>
      <p:ext uri="{BB962C8B-B14F-4D97-AF65-F5344CB8AC3E}">
        <p14:creationId xmlns:p14="http://schemas.microsoft.com/office/powerpoint/2010/main" val="392887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2"/>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ACE23C85-1076-413C-92FE-2032BAEC9E67}" type="datetimeFigureOut">
              <a:rPr lang="en-US"/>
              <a:pPr>
                <a:defRPr/>
              </a:pPr>
              <a:t>9/10/2017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B79A5F2F-6149-4781-88F0-52FCDC3D887B}" type="slidenum">
              <a:rPr lang="en-US"/>
              <a:pPr>
                <a:defRPr/>
              </a:pPr>
              <a:t>‹#›</a:t>
            </a:fld>
            <a:endParaRPr lang="en-US"/>
          </a:p>
        </p:txBody>
      </p:sp>
    </p:spTree>
    <p:extLst>
      <p:ext uri="{BB962C8B-B14F-4D97-AF65-F5344CB8AC3E}">
        <p14:creationId xmlns:p14="http://schemas.microsoft.com/office/powerpoint/2010/main" val="23794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8FF63405-6426-44F6-AFED-FE71C2E2B850}" type="datetimeFigureOut">
              <a:rPr lang="en-US"/>
              <a:pPr>
                <a:defRPr/>
              </a:pPr>
              <a:t>9/10/2017</a:t>
            </a:fld>
            <a:endParaRPr lang="en-US"/>
          </a:p>
        </p:txBody>
      </p:sp>
      <p:sp>
        <p:nvSpPr>
          <p:cNvPr id="4" name="Slide Number Placeholder 5"/>
          <p:cNvSpPr>
            <a:spLocks noGrp="1"/>
          </p:cNvSpPr>
          <p:nvPr>
            <p:ph type="sldNum" sz="quarter" idx="12"/>
          </p:nvPr>
        </p:nvSpPr>
        <p:spPr/>
        <p:txBody>
          <a:bodyPr/>
          <a:lstStyle>
            <a:lvl1pPr>
              <a:defRPr/>
            </a:lvl1pPr>
          </a:lstStyle>
          <a:p>
            <a:pPr>
              <a:defRPr/>
            </a:pPr>
            <a:fld id="{3134D7DE-BDAF-40A8-A9CD-03E272D68092}" type="slidenum">
              <a:rPr lang="en-US"/>
              <a:pPr>
                <a:defRPr/>
              </a:pPr>
              <a:t>‹#›</a:t>
            </a:fld>
            <a:endParaRPr lang="en-US"/>
          </a:p>
        </p:txBody>
      </p:sp>
    </p:spTree>
    <p:extLst>
      <p:ext uri="{BB962C8B-B14F-4D97-AF65-F5344CB8AC3E}">
        <p14:creationId xmlns:p14="http://schemas.microsoft.com/office/powerpoint/2010/main" val="109320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4"/>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C3216598-8F64-42DD-BF4B-5F062CEF7D17}" type="datetimeFigureOut">
              <a:rPr lang="en-US"/>
              <a:pPr>
                <a:defRPr/>
              </a:pPr>
              <a:t>9/10/2017</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45410085-961A-46F9-8D4A-237C706B318B}" type="slidenum">
              <a:rPr lang="en-US"/>
              <a:pPr>
                <a:defRPr/>
              </a:pPr>
              <a:t>‹#›</a:t>
            </a:fld>
            <a:endParaRPr lang="en-US"/>
          </a:p>
        </p:txBody>
      </p:sp>
    </p:spTree>
    <p:extLst>
      <p:ext uri="{BB962C8B-B14F-4D97-AF65-F5344CB8AC3E}">
        <p14:creationId xmlns:p14="http://schemas.microsoft.com/office/powerpoint/2010/main" val="2417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bodyPr>
          <a:lstStyle>
            <a:lvl1pPr algn="ctr">
              <a:buFontTx/>
              <a:buNone/>
              <a:defRPr sz="14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4728" y="2344684"/>
            <a:ext cx="4852988" cy="3516365"/>
          </a:xfrm>
        </p:spPr>
        <p:txBody>
          <a:bodyPr anchor="t"/>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4"/>
          </p:nvPr>
        </p:nvSpPr>
        <p:spPr>
          <a:xfrm>
            <a:off x="3886200" y="6042025"/>
            <a:ext cx="976313" cy="365125"/>
          </a:xfrm>
        </p:spPr>
        <p:txBody>
          <a:bodyPr/>
          <a:lstStyle>
            <a:lvl1pPr>
              <a:defRPr/>
            </a:lvl1pPr>
          </a:lstStyle>
          <a:p>
            <a:pPr>
              <a:defRPr/>
            </a:pPr>
            <a:fld id="{FDEBBE98-29C3-4ABE-ACF8-6FEB005F7553}" type="datetimeFigureOut">
              <a:rPr lang="en-US"/>
              <a:pPr>
                <a:defRPr/>
              </a:pPr>
              <a:t>9/10/2017</a:t>
            </a:fld>
            <a:endParaRPr lang="en-US"/>
          </a:p>
        </p:txBody>
      </p:sp>
      <p:sp>
        <p:nvSpPr>
          <p:cNvPr id="6" name="Footer Placeholder 5"/>
          <p:cNvSpPr>
            <a:spLocks noGrp="1"/>
          </p:cNvSpPr>
          <p:nvPr>
            <p:ph type="ftr" sz="quarter" idx="15"/>
          </p:nvPr>
        </p:nvSpPr>
        <p:spPr>
          <a:xfrm>
            <a:off x="590550" y="6042025"/>
            <a:ext cx="3295650" cy="365125"/>
          </a:xfrm>
        </p:spPr>
        <p:txBody>
          <a:bodyPr/>
          <a:lstStyle>
            <a:lvl1pPr>
              <a:defRPr/>
            </a:lvl1pPr>
          </a:lstStyle>
          <a:p>
            <a:pPr>
              <a:defRPr/>
            </a:pPr>
            <a:endParaRPr lang="en-US"/>
          </a:p>
        </p:txBody>
      </p:sp>
      <p:sp>
        <p:nvSpPr>
          <p:cNvPr id="7" name="Slide Number Placeholder 6"/>
          <p:cNvSpPr>
            <a:spLocks noGrp="1"/>
          </p:cNvSpPr>
          <p:nvPr>
            <p:ph type="sldNum" sz="quarter" idx="16"/>
          </p:nvPr>
        </p:nvSpPr>
        <p:spPr>
          <a:xfrm>
            <a:off x="4862513" y="5916613"/>
            <a:ext cx="1062037" cy="490537"/>
          </a:xfrm>
        </p:spPr>
        <p:txBody>
          <a:bodyPr/>
          <a:lstStyle>
            <a:lvl1pPr>
              <a:defRPr/>
            </a:lvl1pPr>
          </a:lstStyle>
          <a:p>
            <a:pPr>
              <a:defRPr/>
            </a:pPr>
            <a:fld id="{A1F4B0D5-C01F-4215-8D9B-FF832F3297ED}" type="slidenum">
              <a:rPr lang="en-US"/>
              <a:pPr>
                <a:defRPr/>
              </a:pPr>
              <a:t>‹#›</a:t>
            </a:fld>
            <a:endParaRPr lang="en-US"/>
          </a:p>
        </p:txBody>
      </p:sp>
    </p:spTree>
    <p:extLst>
      <p:ext uri="{BB962C8B-B14F-4D97-AF65-F5344CB8AC3E}">
        <p14:creationId xmlns:p14="http://schemas.microsoft.com/office/powerpoint/2010/main" val="288223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625" y="447675"/>
            <a:ext cx="10572750" cy="969963"/>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625" y="2184400"/>
            <a:ext cx="10563225" cy="3675063"/>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0850" y="6042025"/>
            <a:ext cx="8645525" cy="365125"/>
          </a:xfrm>
          <a:prstGeom prst="rect">
            <a:avLst/>
          </a:prstGeom>
        </p:spPr>
        <p:txBody>
          <a:bodyPr vert="horz" lIns="91440" tIns="45720" rIns="91440" bIns="45720" rtlCol="0" anchor="b"/>
          <a:lstStyle>
            <a:lvl1pPr algn="l" eaLnBrk="1" fontAlgn="auto" hangingPunct="1">
              <a:spcBef>
                <a:spcPts val="0"/>
              </a:spcBef>
              <a:spcAft>
                <a:spcPts val="0"/>
              </a:spcAft>
              <a:defRPr sz="900">
                <a:solidFill>
                  <a:schemeClr val="tx1"/>
                </a:solidFill>
                <a:latin typeface="+mn-lt"/>
              </a:defRPr>
            </a:lvl1pPr>
          </a:lstStyle>
          <a:p>
            <a:pPr>
              <a:defRPr/>
            </a:pPr>
            <a:endParaRPr lang="en-US"/>
          </a:p>
        </p:txBody>
      </p:sp>
      <p:sp>
        <p:nvSpPr>
          <p:cNvPr id="4" name="Date Placeholder 3"/>
          <p:cNvSpPr>
            <a:spLocks noGrp="1"/>
          </p:cNvSpPr>
          <p:nvPr>
            <p:ph type="dt" sz="half" idx="2"/>
          </p:nvPr>
        </p:nvSpPr>
        <p:spPr>
          <a:xfrm>
            <a:off x="9334500" y="6042025"/>
            <a:ext cx="1344613" cy="365125"/>
          </a:xfrm>
          <a:prstGeom prst="rect">
            <a:avLst/>
          </a:prstGeom>
        </p:spPr>
        <p:txBody>
          <a:bodyPr vert="horz" lIns="91440" tIns="45720" rIns="91440" bIns="45720" rtlCol="0" anchor="b"/>
          <a:lstStyle>
            <a:lvl1pPr algn="r" eaLnBrk="1" fontAlgn="auto" hangingPunct="1">
              <a:spcBef>
                <a:spcPts val="0"/>
              </a:spcBef>
              <a:spcAft>
                <a:spcPts val="0"/>
              </a:spcAft>
              <a:defRPr sz="900">
                <a:solidFill>
                  <a:schemeClr val="tx1"/>
                </a:solidFill>
                <a:latin typeface="+mn-lt"/>
              </a:defRPr>
            </a:lvl1pPr>
          </a:lstStyle>
          <a:p>
            <a:pPr>
              <a:defRPr/>
            </a:pPr>
            <a:fld id="{6B4A58B1-1A03-47B7-B299-5B560BE62986}" type="datetimeFigureOut">
              <a:rPr lang="en-US"/>
              <a:pPr>
                <a:defRPr/>
              </a:pPr>
              <a:t>9/10/2017</a:t>
            </a:fld>
            <a:endParaRPr lang="en-US"/>
          </a:p>
        </p:txBody>
      </p:sp>
      <p:sp>
        <p:nvSpPr>
          <p:cNvPr id="6" name="Slide Number Placeholder 5"/>
          <p:cNvSpPr>
            <a:spLocks noGrp="1"/>
          </p:cNvSpPr>
          <p:nvPr>
            <p:ph type="sldNum" sz="quarter" idx="4"/>
          </p:nvPr>
        </p:nvSpPr>
        <p:spPr>
          <a:xfrm>
            <a:off x="10679113" y="5916613"/>
            <a:ext cx="1062037" cy="490537"/>
          </a:xfrm>
          <a:prstGeom prst="rect">
            <a:avLst/>
          </a:prstGeom>
        </p:spPr>
        <p:txBody>
          <a:bodyPr vert="horz" lIns="91440" tIns="45720" rIns="91440" bIns="10800" rtlCol="0" anchor="b"/>
          <a:lstStyle>
            <a:lvl1pPr algn="r" eaLnBrk="1" fontAlgn="auto" hangingPunct="1">
              <a:spcBef>
                <a:spcPts val="0"/>
              </a:spcBef>
              <a:spcAft>
                <a:spcPts val="0"/>
              </a:spcAft>
              <a:defRPr sz="2000">
                <a:solidFill>
                  <a:schemeClr val="accent1"/>
                </a:solidFill>
                <a:latin typeface="+mn-lt"/>
              </a:defRPr>
            </a:lvl1pPr>
          </a:lstStyle>
          <a:p>
            <a:pPr>
              <a:defRPr/>
            </a:pPr>
            <a:fld id="{9BCFED60-830E-4E3A-ADB8-231C43994AB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1" r:id="rId7"/>
    <p:sldLayoutId id="2147483739" r:id="rId8"/>
    <p:sldLayoutId id="2147483740" r:id="rId9"/>
    <p:sldLayoutId id="2147483732" r:id="rId10"/>
    <p:sldLayoutId id="2147483741" r:id="rId11"/>
    <p:sldLayoutId id="2147483742" r:id="rId12"/>
    <p:sldLayoutId id="2147483743" r:id="rId13"/>
    <p:sldLayoutId id="2147483744" r:id="rId14"/>
  </p:sldLayoutIdLst>
  <p:hf sldNum="0" hdr="0" ftr="0" dt="0"/>
  <p:txStyles>
    <p:titleStyle>
      <a:lvl1pPr algn="l" defTabSz="457200" rtl="0" eaLnBrk="0" fontAlgn="base" hangingPunct="0">
        <a:spcBef>
          <a:spcPct val="0"/>
        </a:spcBef>
        <a:spcAft>
          <a:spcPct val="0"/>
        </a:spcAft>
        <a:defRPr sz="4000" b="1" kern="1200">
          <a:solidFill>
            <a:srgbClr val="FEFEFE"/>
          </a:solidFill>
          <a:latin typeface="+mj-lt"/>
          <a:ea typeface="+mj-ea"/>
          <a:cs typeface="+mj-cs"/>
        </a:defRPr>
      </a:lvl1pPr>
      <a:lvl2pPr algn="l" defTabSz="457200" rtl="0" eaLnBrk="0" fontAlgn="base" hangingPunct="0">
        <a:spcBef>
          <a:spcPct val="0"/>
        </a:spcBef>
        <a:spcAft>
          <a:spcPct val="0"/>
        </a:spcAft>
        <a:defRPr sz="4000" b="1">
          <a:solidFill>
            <a:srgbClr val="FEFEFE"/>
          </a:solidFill>
          <a:latin typeface="Century Gothic" panose="020B0502020202020204" pitchFamily="34" charset="0"/>
        </a:defRPr>
      </a:lvl2pPr>
      <a:lvl3pPr algn="l" defTabSz="457200" rtl="0" eaLnBrk="0" fontAlgn="base" hangingPunct="0">
        <a:spcBef>
          <a:spcPct val="0"/>
        </a:spcBef>
        <a:spcAft>
          <a:spcPct val="0"/>
        </a:spcAft>
        <a:defRPr sz="4000" b="1">
          <a:solidFill>
            <a:srgbClr val="FEFEFE"/>
          </a:solidFill>
          <a:latin typeface="Century Gothic" panose="020B0502020202020204" pitchFamily="34" charset="0"/>
        </a:defRPr>
      </a:lvl3pPr>
      <a:lvl4pPr algn="l" defTabSz="457200" rtl="0" eaLnBrk="0" fontAlgn="base" hangingPunct="0">
        <a:spcBef>
          <a:spcPct val="0"/>
        </a:spcBef>
        <a:spcAft>
          <a:spcPct val="0"/>
        </a:spcAft>
        <a:defRPr sz="4000" b="1">
          <a:solidFill>
            <a:srgbClr val="FEFEFE"/>
          </a:solidFill>
          <a:latin typeface="Century Gothic" panose="020B0502020202020204" pitchFamily="34" charset="0"/>
        </a:defRPr>
      </a:lvl4pPr>
      <a:lvl5pPr algn="l" defTabSz="457200" rtl="0" eaLnBrk="0" fontAlgn="base" hangingPunct="0">
        <a:spcBef>
          <a:spcPct val="0"/>
        </a:spcBef>
        <a:spcAft>
          <a:spcPct val="0"/>
        </a:spcAft>
        <a:defRPr sz="4000" b="1">
          <a:solidFill>
            <a:srgbClr val="FEFEFE"/>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accent1"/>
        </a:buClr>
        <a:buFont typeface="Wingdings 2" panose="05020102010507070707" pitchFamily="18" charset="2"/>
        <a:buChar char=""/>
        <a:defRPr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Font typeface="Wingdings 2" panose="05020102010507070707"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ct val="20000"/>
        </a:spcBef>
        <a:spcAft>
          <a:spcPts val="600"/>
        </a:spcAft>
        <a:buClr>
          <a:schemeClr val="accent1"/>
        </a:buClr>
        <a:buFont typeface="Wingdings 2" panose="05020102010507070707"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ts val="600"/>
        </a:spcAft>
        <a:buClr>
          <a:schemeClr val="accent1"/>
        </a:buClr>
        <a:buFont typeface="Wingdings 2" panose="05020102010507070707"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ct val="20000"/>
        </a:spcBef>
        <a:spcAft>
          <a:spcPts val="600"/>
        </a:spcAft>
        <a:buClr>
          <a:schemeClr val="accent1"/>
        </a:buClr>
        <a:buFont typeface="Wingdings 2" panose="05020102010507070707" pitchFamily="18"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441325" y="1274762"/>
            <a:ext cx="10572750" cy="2970211"/>
          </a:xfrm>
          <a:prstGeom prst="rect">
            <a:avLst/>
          </a:prstGeom>
          <a:noFill/>
          <a:ln>
            <a:noFill/>
          </a:ln>
          <a:effectLst>
            <a:outerShdw blurRad="50799">
              <a:srgbClr val="000000">
                <a:alpha val="60000"/>
              </a:srgbClr>
            </a:outerShdw>
          </a:effectLst>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en-IN"/>
              <a:t>Inertial Measuring </a:t>
            </a:r>
            <a:r>
              <a:rPr lang="en-IN" sz="5400" b="1" i="0" u="none" strike="noStrike" cap="none">
                <a:solidFill>
                  <a:srgbClr val="FEFEFE"/>
                </a:solidFill>
                <a:latin typeface="Century Gothic"/>
                <a:ea typeface="Century Gothic"/>
                <a:cs typeface="Century Gothic"/>
                <a:sym typeface="Century Gothic"/>
              </a:rPr>
              <a:t> </a:t>
            </a:r>
            <a:br>
              <a:rPr lang="en-IN" sz="5400" b="1" i="0" u="none" strike="noStrike" cap="none">
                <a:solidFill>
                  <a:srgbClr val="FEFEFE"/>
                </a:solidFill>
                <a:latin typeface="Century Gothic"/>
                <a:ea typeface="Century Gothic"/>
                <a:cs typeface="Century Gothic"/>
                <a:sym typeface="Century Gothic"/>
              </a:rPr>
            </a:br>
            <a:r>
              <a:rPr lang="en-IN" sz="5400" b="1" i="0" u="none" strike="noStrike" cap="none">
                <a:solidFill>
                  <a:srgbClr val="FEFEFE"/>
                </a:solidFill>
                <a:latin typeface="Century Gothic"/>
                <a:ea typeface="Century Gothic"/>
                <a:cs typeface="Century Gothic"/>
                <a:sym typeface="Century Gothic"/>
              </a:rPr>
              <a:t>Unit.</a:t>
            </a:r>
            <a:br>
              <a:rPr lang="en-IN" sz="5400" b="1" i="0" u="none" strike="noStrike" cap="none">
                <a:solidFill>
                  <a:srgbClr val="FEFEFE"/>
                </a:solidFill>
                <a:latin typeface="Century Gothic"/>
                <a:ea typeface="Century Gothic"/>
                <a:cs typeface="Century Gothic"/>
                <a:sym typeface="Century Gothic"/>
              </a:rPr>
            </a:br>
            <a:r>
              <a:rPr lang="en-IN" sz="2000" b="1" i="0" u="none" strike="noStrike" cap="none">
                <a:solidFill>
                  <a:srgbClr val="FEFEFE"/>
                </a:solidFill>
                <a:latin typeface="Century Gothic"/>
                <a:ea typeface="Century Gothic"/>
                <a:cs typeface="Century Gothic"/>
                <a:sym typeface="Century Gothic"/>
              </a:rPr>
              <a:t/>
            </a:r>
            <a:br>
              <a:rPr lang="en-IN" sz="2000" b="1" i="0" u="none" strike="noStrike" cap="none">
                <a:solidFill>
                  <a:srgbClr val="FEFEFE"/>
                </a:solidFill>
                <a:latin typeface="Century Gothic"/>
                <a:ea typeface="Century Gothic"/>
                <a:cs typeface="Century Gothic"/>
                <a:sym typeface="Century Gothic"/>
              </a:rPr>
            </a:br>
            <a:endParaRPr lang="en-IN" sz="2000" b="1" i="0" u="none" strike="noStrike" cap="none">
              <a:solidFill>
                <a:srgbClr val="FEFEFE"/>
              </a:solidFill>
              <a:latin typeface="Century Gothic"/>
              <a:ea typeface="Century Gothic"/>
              <a:cs typeface="Century Gothic"/>
              <a:sym typeface="Century Gothic"/>
            </a:endParaRPr>
          </a:p>
        </p:txBody>
      </p:sp>
      <p:sp>
        <p:nvSpPr>
          <p:cNvPr id="116" name="Shape 116"/>
          <p:cNvSpPr txBox="1">
            <a:spLocks noGrp="1"/>
          </p:cNvSpPr>
          <p:nvPr>
            <p:ph type="subTitle" idx="1"/>
          </p:nvPr>
        </p:nvSpPr>
        <p:spPr>
          <a:xfrm>
            <a:off x="1444625" y="5472112"/>
            <a:ext cx="10572750" cy="434974"/>
          </a:xfrm>
          <a:prstGeom prst="rect">
            <a:avLst/>
          </a:prstGeom>
          <a:noFill/>
          <a:ln>
            <a:noFill/>
          </a:ln>
          <a:effectLst>
            <a:outerShdw blurRad="50799">
              <a:srgbClr val="000000">
                <a:alpha val="40000"/>
              </a:srgbClr>
            </a:outerShdw>
          </a:effectLst>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IN" sz="2400" b="1" i="0" u="none" strike="noStrike" cap="none" dirty="0" smtClean="0">
                <a:solidFill>
                  <a:schemeClr val="lt1"/>
                </a:solidFill>
                <a:latin typeface="Century Gothic"/>
                <a:ea typeface="Century Gothic"/>
                <a:cs typeface="Century Gothic"/>
                <a:sym typeface="Century Gothic"/>
              </a:rPr>
              <a:t>Thakur College of Engineering and Technology</a:t>
            </a:r>
            <a:endParaRPr sz="2400" b="1" i="0" u="none" strike="noStrike" cap="none" dirty="0">
              <a:solidFill>
                <a:schemeClr val="lt1"/>
              </a:solidFill>
              <a:latin typeface="Century Gothic"/>
              <a:ea typeface="Century Gothic"/>
              <a:cs typeface="Century Gothic"/>
              <a:sym typeface="Century Gothic"/>
            </a:endParaRPr>
          </a:p>
        </p:txBody>
      </p:sp>
      <p:grpSp>
        <p:nvGrpSpPr>
          <p:cNvPr id="117" name="Shape 117"/>
          <p:cNvGrpSpPr/>
          <p:nvPr/>
        </p:nvGrpSpPr>
        <p:grpSpPr>
          <a:xfrm>
            <a:off x="7691239" y="1275391"/>
            <a:ext cx="3477018" cy="2472859"/>
            <a:chOff x="617339" y="1025"/>
            <a:chExt cx="3477018" cy="2472859"/>
          </a:xfrm>
        </p:grpSpPr>
        <p:sp>
          <p:nvSpPr>
            <p:cNvPr id="118" name="Shape 118"/>
            <p:cNvSpPr/>
            <p:nvPr/>
          </p:nvSpPr>
          <p:spPr>
            <a:xfrm rot="10800000">
              <a:off x="961077" y="1025"/>
              <a:ext cx="3133280" cy="687474"/>
            </a:xfrm>
            <a:prstGeom prst="homePlate">
              <a:avLst>
                <a:gd name="adj" fmla="val 50000"/>
              </a:avLst>
            </a:prstGeom>
            <a:solidFill>
              <a:srgbClr val="E73023"/>
            </a:solidFill>
            <a:ln w="15875" cap="rnd"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txBox="1"/>
            <p:nvPr/>
          </p:nvSpPr>
          <p:spPr>
            <a:xfrm>
              <a:off x="1132946" y="1025"/>
              <a:ext cx="2961411" cy="687474"/>
            </a:xfrm>
            <a:prstGeom prst="rect">
              <a:avLst/>
            </a:prstGeom>
            <a:noFill/>
            <a:ln>
              <a:noFill/>
            </a:ln>
          </p:spPr>
          <p:txBody>
            <a:bodyPr lIns="303150" tIns="91425" rIns="170675" bIns="91425" anchor="ctr" anchorCtr="0">
              <a:noAutofit/>
            </a:bodyPr>
            <a:lstStyle/>
            <a:p>
              <a:pPr marL="0" marR="0" lvl="0" indent="0" algn="ctr" rtl="0">
                <a:lnSpc>
                  <a:spcPct val="90000"/>
                </a:lnSpc>
                <a:spcBef>
                  <a:spcPts val="0"/>
                </a:spcBef>
                <a:spcAft>
                  <a:spcPts val="0"/>
                </a:spcAft>
                <a:buSzPct val="25000"/>
                <a:buNone/>
              </a:pPr>
              <a:r>
                <a:rPr lang="en-IN" sz="2400" b="0" i="0" u="none" strike="noStrike" cap="none">
                  <a:solidFill>
                    <a:schemeClr val="lt1"/>
                  </a:solidFill>
                  <a:latin typeface="Calibri"/>
                  <a:ea typeface="Calibri"/>
                  <a:cs typeface="Calibri"/>
                  <a:sym typeface="Calibri"/>
                </a:rPr>
                <a:t>Vishnu Nair</a:t>
              </a:r>
            </a:p>
          </p:txBody>
        </p:sp>
        <p:sp>
          <p:nvSpPr>
            <p:cNvPr id="120" name="Shape 120"/>
            <p:cNvSpPr/>
            <p:nvPr/>
          </p:nvSpPr>
          <p:spPr>
            <a:xfrm>
              <a:off x="617339" y="1025"/>
              <a:ext cx="687474" cy="687474"/>
            </a:xfrm>
            <a:prstGeom prst="ellipse">
              <a:avLst/>
            </a:prstGeom>
            <a:solidFill>
              <a:srgbClr val="F2BBBA"/>
            </a:solidFill>
            <a:ln w="15875" cap="rnd"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rot="10800000">
              <a:off x="961077" y="893717"/>
              <a:ext cx="3133280" cy="687474"/>
            </a:xfrm>
            <a:prstGeom prst="homePlate">
              <a:avLst>
                <a:gd name="adj" fmla="val 50000"/>
              </a:avLst>
            </a:prstGeom>
            <a:solidFill>
              <a:srgbClr val="E73023"/>
            </a:solidFill>
            <a:ln w="15875" cap="rnd"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txBox="1"/>
            <p:nvPr/>
          </p:nvSpPr>
          <p:spPr>
            <a:xfrm>
              <a:off x="1132946" y="893717"/>
              <a:ext cx="2961411" cy="687474"/>
            </a:xfrm>
            <a:prstGeom prst="rect">
              <a:avLst/>
            </a:prstGeom>
            <a:noFill/>
            <a:ln>
              <a:noFill/>
            </a:ln>
          </p:spPr>
          <p:txBody>
            <a:bodyPr lIns="303150" tIns="91425" rIns="170675" bIns="91425" anchor="ctr" anchorCtr="0">
              <a:noAutofit/>
            </a:bodyPr>
            <a:lstStyle/>
            <a:p>
              <a:pPr marL="0" marR="0" lvl="0" indent="0" algn="ctr" rtl="0">
                <a:lnSpc>
                  <a:spcPct val="90000"/>
                </a:lnSpc>
                <a:spcBef>
                  <a:spcPts val="0"/>
                </a:spcBef>
                <a:spcAft>
                  <a:spcPts val="0"/>
                </a:spcAft>
                <a:buSzPct val="25000"/>
                <a:buNone/>
              </a:pPr>
              <a:r>
                <a:rPr lang="en-IN" sz="2400" b="0" i="0" u="none" strike="noStrike" cap="none">
                  <a:solidFill>
                    <a:schemeClr val="lt1"/>
                  </a:solidFill>
                  <a:latin typeface="Calibri"/>
                  <a:ea typeface="Calibri"/>
                  <a:cs typeface="Calibri"/>
                  <a:sym typeface="Calibri"/>
                </a:rPr>
                <a:t>Shivam Singh</a:t>
              </a:r>
            </a:p>
          </p:txBody>
        </p:sp>
        <p:sp>
          <p:nvSpPr>
            <p:cNvPr id="123" name="Shape 123"/>
            <p:cNvSpPr/>
            <p:nvPr/>
          </p:nvSpPr>
          <p:spPr>
            <a:xfrm>
              <a:off x="617339" y="893717"/>
              <a:ext cx="687474" cy="687474"/>
            </a:xfrm>
            <a:prstGeom prst="ellipse">
              <a:avLst/>
            </a:prstGeom>
            <a:solidFill>
              <a:srgbClr val="F2BBBA"/>
            </a:solidFill>
            <a:ln w="15875" cap="rnd"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rot="10800000">
              <a:off x="961077" y="1786409"/>
              <a:ext cx="3133280" cy="687474"/>
            </a:xfrm>
            <a:prstGeom prst="homePlate">
              <a:avLst>
                <a:gd name="adj" fmla="val 50000"/>
              </a:avLst>
            </a:prstGeom>
            <a:solidFill>
              <a:srgbClr val="E73023"/>
            </a:solidFill>
            <a:ln w="15875" cap="rnd"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txBox="1"/>
            <p:nvPr/>
          </p:nvSpPr>
          <p:spPr>
            <a:xfrm>
              <a:off x="1132946" y="1786409"/>
              <a:ext cx="2961411" cy="687474"/>
            </a:xfrm>
            <a:prstGeom prst="rect">
              <a:avLst/>
            </a:prstGeom>
            <a:noFill/>
            <a:ln>
              <a:noFill/>
            </a:ln>
          </p:spPr>
          <p:txBody>
            <a:bodyPr lIns="303150" tIns="91425" rIns="170675" bIns="91425" anchor="ctr" anchorCtr="0">
              <a:noAutofit/>
            </a:bodyPr>
            <a:lstStyle/>
            <a:p>
              <a:pPr marL="0" marR="0" lvl="0" indent="0" algn="ctr" rtl="0">
                <a:lnSpc>
                  <a:spcPct val="90000"/>
                </a:lnSpc>
                <a:spcBef>
                  <a:spcPts val="0"/>
                </a:spcBef>
                <a:spcAft>
                  <a:spcPts val="0"/>
                </a:spcAft>
                <a:buSzPct val="25000"/>
                <a:buNone/>
              </a:pPr>
              <a:r>
                <a:rPr lang="en-IN" sz="2400" b="0" i="0" u="none" strike="noStrike" cap="none">
                  <a:solidFill>
                    <a:schemeClr val="lt1"/>
                  </a:solidFill>
                  <a:latin typeface="Calibri"/>
                  <a:ea typeface="Calibri"/>
                  <a:cs typeface="Calibri"/>
                  <a:sym typeface="Calibri"/>
                </a:rPr>
                <a:t>Pratik Walawalkar</a:t>
              </a:r>
            </a:p>
          </p:txBody>
        </p:sp>
        <p:sp>
          <p:nvSpPr>
            <p:cNvPr id="126" name="Shape 126"/>
            <p:cNvSpPr/>
            <p:nvPr/>
          </p:nvSpPr>
          <p:spPr>
            <a:xfrm>
              <a:off x="617339" y="1786409"/>
              <a:ext cx="687474" cy="687474"/>
            </a:xfrm>
            <a:prstGeom prst="ellipse">
              <a:avLst/>
            </a:prstGeom>
            <a:solidFill>
              <a:srgbClr val="F2BBBA"/>
            </a:solidFill>
            <a:ln w="15875" cap="rnd"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27572029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810000" y="447187"/>
            <a:ext cx="10571997" cy="970450"/>
          </a:xfrm>
          <a:prstGeom prst="rect">
            <a:avLst/>
          </a:prstGeom>
          <a:noFill/>
          <a:ln>
            <a:noFill/>
          </a:ln>
          <a:effectLst>
            <a:outerShdw blurRad="50799">
              <a:srgbClr val="000000">
                <a:alpha val="60000"/>
              </a:srgbClr>
            </a:outerShdw>
          </a:effectLst>
        </p:spPr>
        <p:txBody>
          <a:bodyPr lIns="91425" tIns="45700" rIns="91425" bIns="45700" anchor="b" anchorCtr="0">
            <a:noAutofit/>
          </a:bodyPr>
          <a:lstStyle/>
          <a:p>
            <a:pPr marL="0" marR="0" lvl="0" indent="0" algn="l" rtl="0">
              <a:spcBef>
                <a:spcPts val="0"/>
              </a:spcBef>
              <a:spcAft>
                <a:spcPts val="0"/>
              </a:spcAft>
              <a:buSzPct val="25000"/>
              <a:buNone/>
            </a:pPr>
            <a:r>
              <a:rPr lang="en-IN" sz="4000" b="1" i="0" u="none" strike="noStrike" cap="none" dirty="0" smtClean="0">
                <a:solidFill>
                  <a:srgbClr val="FEFEFE"/>
                </a:solidFill>
                <a:latin typeface="Century Gothic"/>
                <a:ea typeface="Century Gothic"/>
                <a:cs typeface="Century Gothic"/>
                <a:sym typeface="Century Gothic"/>
              </a:rPr>
              <a:t>Dimensions</a:t>
            </a:r>
            <a:endParaRPr lang="en-IN" sz="4000" b="1" i="0" u="none" strike="noStrike" cap="none" dirty="0">
              <a:solidFill>
                <a:srgbClr val="FEFEFE"/>
              </a:solidFill>
              <a:latin typeface="Century Gothic"/>
              <a:ea typeface="Century Gothic"/>
              <a:cs typeface="Century Gothic"/>
              <a:sym typeface="Century Gothic"/>
            </a:endParaRPr>
          </a:p>
        </p:txBody>
      </p:sp>
      <p:sp>
        <p:nvSpPr>
          <p:cNvPr id="132" name="Shape 132"/>
          <p:cNvSpPr txBox="1">
            <a:spLocks noGrp="1"/>
          </p:cNvSpPr>
          <p:nvPr>
            <p:ph type="body" idx="1"/>
          </p:nvPr>
        </p:nvSpPr>
        <p:spPr>
          <a:xfrm>
            <a:off x="326343" y="2292625"/>
            <a:ext cx="10554574" cy="3636511"/>
          </a:xfrm>
          <a:prstGeom prst="rect">
            <a:avLst/>
          </a:prstGeom>
          <a:noFill/>
          <a:ln>
            <a:noFill/>
          </a:ln>
          <a:effectLst>
            <a:outerShdw blurRad="50799">
              <a:srgbClr val="000000">
                <a:alpha val="40000"/>
              </a:srgbClr>
            </a:outerShdw>
          </a:effectLst>
        </p:spPr>
        <p:txBody>
          <a:bodyPr lIns="91425" tIns="45700" rIns="91425" bIns="45700" anchor="ctr" anchorCtr="0">
            <a:noAutofit/>
          </a:bodyPr>
          <a:lstStyle/>
          <a:p>
            <a:pPr algn="just">
              <a:lnSpc>
                <a:spcPct val="150000"/>
              </a:lnSpc>
              <a:spcBef>
                <a:spcPts val="0"/>
              </a:spcBef>
              <a:spcAft>
                <a:spcPts val="0"/>
              </a:spcAft>
              <a:buSzPct val="75000"/>
            </a:pPr>
            <a:r>
              <a:rPr lang="en-US" sz="2400" dirty="0"/>
              <a:t> 2x2 mm accelerometer, </a:t>
            </a:r>
            <a:endParaRPr lang="en-US" sz="2400" dirty="0" smtClean="0"/>
          </a:p>
          <a:p>
            <a:pPr algn="just">
              <a:lnSpc>
                <a:spcPct val="150000"/>
              </a:lnSpc>
              <a:spcBef>
                <a:spcPts val="0"/>
              </a:spcBef>
              <a:spcAft>
                <a:spcPts val="0"/>
              </a:spcAft>
              <a:buSzPct val="75000"/>
            </a:pPr>
            <a:r>
              <a:rPr lang="en-US" sz="2400" dirty="0" smtClean="0"/>
              <a:t>1.6x1.6 </a:t>
            </a:r>
            <a:r>
              <a:rPr lang="en-US" sz="2400" dirty="0"/>
              <a:t>mm magnetometer, </a:t>
            </a:r>
            <a:endParaRPr lang="en-US" sz="2400" dirty="0" smtClean="0"/>
          </a:p>
          <a:p>
            <a:pPr algn="just">
              <a:lnSpc>
                <a:spcPct val="150000"/>
              </a:lnSpc>
              <a:spcBef>
                <a:spcPts val="0"/>
              </a:spcBef>
              <a:spcAft>
                <a:spcPts val="0"/>
              </a:spcAft>
              <a:buSzPct val="75000"/>
            </a:pPr>
            <a:r>
              <a:rPr lang="en-US" sz="2400" dirty="0" smtClean="0"/>
              <a:t>3x3 </a:t>
            </a:r>
            <a:r>
              <a:rPr lang="en-US" sz="2400" dirty="0"/>
              <a:t>mm </a:t>
            </a:r>
            <a:r>
              <a:rPr lang="en-US" sz="2400" dirty="0" smtClean="0"/>
              <a:t>Gyroscope</a:t>
            </a:r>
          </a:p>
          <a:p>
            <a:pPr algn="just">
              <a:lnSpc>
                <a:spcPct val="150000"/>
              </a:lnSpc>
              <a:spcBef>
                <a:spcPts val="0"/>
              </a:spcBef>
              <a:spcAft>
                <a:spcPts val="0"/>
              </a:spcAft>
              <a:buSzPct val="75000"/>
            </a:pPr>
            <a:r>
              <a:rPr lang="en-US" sz="2400" dirty="0" smtClean="0"/>
              <a:t>Size of </a:t>
            </a:r>
          </a:p>
          <a:p>
            <a:pPr marL="0" indent="0" algn="just">
              <a:spcBef>
                <a:spcPts val="0"/>
              </a:spcBef>
              <a:spcAft>
                <a:spcPts val="0"/>
              </a:spcAft>
              <a:buSzPct val="75000"/>
              <a:buNone/>
            </a:pPr>
            <a:r>
              <a:rPr lang="en-US" sz="2400" dirty="0"/>
              <a:t>	</a:t>
            </a:r>
            <a:endParaRPr lang="en-US" sz="2400" dirty="0" smtClean="0"/>
          </a:p>
          <a:p>
            <a:pPr marL="0" indent="0" algn="just">
              <a:spcBef>
                <a:spcPts val="0"/>
              </a:spcBef>
              <a:spcAft>
                <a:spcPts val="0"/>
              </a:spcAft>
              <a:buSzPct val="75000"/>
              <a:buNone/>
            </a:pPr>
            <a:r>
              <a:rPr lang="en-US" sz="2400" dirty="0" smtClean="0"/>
              <a:t>    </a:t>
            </a:r>
            <a:r>
              <a:rPr lang="en-US" sz="2400" dirty="0" smtClean="0"/>
              <a:t>Gyroscope &gt; Accelerometer &gt; Magnetometer</a:t>
            </a: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178"/>
          <a:stretch/>
        </p:blipFill>
        <p:spPr>
          <a:xfrm>
            <a:off x="7643105" y="2025748"/>
            <a:ext cx="4398839" cy="4529797"/>
          </a:xfrm>
          <a:prstGeom prst="rect">
            <a:avLst/>
          </a:prstGeom>
        </p:spPr>
      </p:pic>
    </p:spTree>
    <p:extLst>
      <p:ext uri="{BB962C8B-B14F-4D97-AF65-F5344CB8AC3E}">
        <p14:creationId xmlns:p14="http://schemas.microsoft.com/office/powerpoint/2010/main" val="51725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 of Capacitance in Gyroscope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10000" y="2442167"/>
                <a:ext cx="10554574" cy="3636511"/>
              </a:xfrm>
            </p:spPr>
            <p:txBody>
              <a:bodyPr>
                <a:normAutofit/>
              </a:bodyPr>
              <a:lstStyle/>
              <a:p>
                <a:r>
                  <a:rPr lang="en-IN" sz="2400" dirty="0" smtClean="0"/>
                  <a:t>C</a:t>
                </a:r>
                <a:r>
                  <a:rPr lang="en-IN" sz="2400" baseline="-25000" dirty="0" smtClean="0"/>
                  <a:t> </a:t>
                </a:r>
                <a:r>
                  <a:rPr lang="en-IN" sz="2400" dirty="0" smtClean="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a:latin typeface="Cambria Math" panose="02040503050406030204" pitchFamily="18" charset="0"/>
                          </a:rPr>
                          <m:t>𝑑</m:t>
                        </m:r>
                        <m:r>
                          <a:rPr lang="en-IN" sz="2400" i="1">
                            <a:latin typeface="Cambria Math" panose="02040503050406030204" pitchFamily="18" charset="0"/>
                          </a:rPr>
                          <m:t>0</m:t>
                        </m:r>
                      </m:den>
                    </m:f>
                  </m:oMath>
                </a14:m>
                <a:endParaRPr lang="en-IN" sz="2400" dirty="0" smtClean="0"/>
              </a:p>
              <a:p>
                <a:r>
                  <a:rPr lang="en-IN" sz="2400" dirty="0" smtClean="0"/>
                  <a:t>C</a:t>
                </a:r>
                <a:r>
                  <a:rPr lang="en-IN" sz="2400" baseline="-25000" dirty="0" smtClean="0"/>
                  <a:t>1</a:t>
                </a:r>
                <a:r>
                  <a:rPr lang="en-IN" sz="2400" dirty="0" smtClean="0"/>
                  <a:t> = </a:t>
                </a:r>
                <a14:m>
                  <m:oMath xmlns:m="http://schemas.openxmlformats.org/officeDocument/2006/math">
                    <m:f>
                      <m:fPr>
                        <m:ctrlPr>
                          <a:rPr lang="en-IN" sz="2400" i="1" smtClean="0">
                            <a:latin typeface="Cambria Math" panose="02040503050406030204" pitchFamily="18" charset="0"/>
                          </a:rPr>
                        </m:ctrlPr>
                      </m:fPr>
                      <m:num>
                        <m:r>
                          <a:rPr lang="en-IN" sz="2400" i="1" smtClean="0">
                            <a:latin typeface="Cambria Math" panose="02040503050406030204" pitchFamily="18" charset="0"/>
                          </a:rPr>
                          <m:t>Ɛ</m:t>
                        </m:r>
                        <m:r>
                          <a:rPr lang="en-IN" sz="2400" b="0" i="1" smtClean="0">
                            <a:latin typeface="Cambria Math" panose="02040503050406030204" pitchFamily="18" charset="0"/>
                          </a:rPr>
                          <m:t>𝐴</m:t>
                        </m:r>
                      </m:num>
                      <m:den>
                        <m:r>
                          <a:rPr lang="en-IN" sz="2400" b="0" i="1" smtClean="0">
                            <a:latin typeface="Cambria Math" panose="02040503050406030204" pitchFamily="18" charset="0"/>
                          </a:rPr>
                          <m:t>𝑑</m:t>
                        </m:r>
                        <m:r>
                          <a:rPr lang="en-IN" sz="2400" b="0" i="1" smtClean="0">
                            <a:latin typeface="Cambria Math" panose="02040503050406030204" pitchFamily="18" charset="0"/>
                          </a:rPr>
                          <m:t>0+</m:t>
                        </m:r>
                        <m:r>
                          <a:rPr lang="en-IN" sz="2400" b="0" i="1" smtClean="0">
                            <a:latin typeface="Cambria Math" panose="02040503050406030204" pitchFamily="18" charset="0"/>
                          </a:rPr>
                          <m:t>𝑥</m:t>
                        </m:r>
                      </m:den>
                    </m:f>
                  </m:oMath>
                </a14:m>
                <a:r>
                  <a:rPr lang="en-IN" sz="2400" dirty="0" smtClean="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a:latin typeface="Cambria Math" panose="02040503050406030204" pitchFamily="18" charset="0"/>
                          </a:rPr>
                          <m:t>𝑑</m:t>
                        </m:r>
                        <m:r>
                          <a:rPr lang="en-IN" sz="2400" i="1" baseline="-25000">
                            <a:latin typeface="Cambria Math" panose="02040503050406030204" pitchFamily="18" charset="0"/>
                          </a:rPr>
                          <m:t>0</m:t>
                        </m:r>
                        <m:r>
                          <a:rPr lang="en-IN" sz="2400" b="0" i="1" smtClean="0">
                            <a:latin typeface="Cambria Math" panose="02040503050406030204" pitchFamily="18" charset="0"/>
                          </a:rPr>
                          <m:t>(1+(</m:t>
                        </m:r>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𝑑</m:t>
                        </m:r>
                        <m:r>
                          <a:rPr lang="en-IN" sz="2400" b="0" i="1" baseline="-25000" smtClean="0">
                            <a:latin typeface="Cambria Math" panose="02040503050406030204" pitchFamily="18" charset="0"/>
                          </a:rPr>
                          <m:t>0</m:t>
                        </m:r>
                        <m:r>
                          <a:rPr lang="en-IN" sz="2400" b="0" i="1" smtClean="0">
                            <a:latin typeface="Cambria Math" panose="02040503050406030204" pitchFamily="18" charset="0"/>
                          </a:rPr>
                          <m:t>))</m:t>
                        </m:r>
                      </m:den>
                    </m:f>
                  </m:oMath>
                </a14:m>
                <a:r>
                  <a:rPr lang="en-IN" sz="2400" dirty="0" smtClean="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a:latin typeface="Cambria Math" panose="02040503050406030204" pitchFamily="18" charset="0"/>
                          </a:rPr>
                          <m:t>𝑑</m:t>
                        </m:r>
                        <m:r>
                          <a:rPr lang="en-IN" sz="2400" i="1" baseline="-25000">
                            <a:latin typeface="Cambria Math" panose="02040503050406030204" pitchFamily="18" charset="0"/>
                          </a:rPr>
                          <m:t>0</m:t>
                        </m:r>
                      </m:den>
                    </m:f>
                  </m:oMath>
                </a14:m>
                <a:r>
                  <a:rPr lang="en-IN" sz="2400" dirty="0" smtClean="0"/>
                  <a:t> ( 1- </a:t>
                </a:r>
                <a14:m>
                  <m:oMath xmlns:m="http://schemas.openxmlformats.org/officeDocument/2006/math">
                    <m:f>
                      <m:fPr>
                        <m:ctrlPr>
                          <a:rPr lang="en-IN" sz="2400" i="1" dirty="0" smtClean="0">
                            <a:latin typeface="Cambria Math" panose="02040503050406030204" pitchFamily="18" charset="0"/>
                          </a:rPr>
                        </m:ctrlPr>
                      </m:fPr>
                      <m:num>
                        <m:r>
                          <a:rPr lang="en-IN" sz="2400" b="0" i="1" dirty="0" smtClean="0">
                            <a:latin typeface="Cambria Math" panose="02040503050406030204" pitchFamily="18" charset="0"/>
                          </a:rPr>
                          <m:t>𝑥</m:t>
                        </m:r>
                      </m:num>
                      <m:den>
                        <m:r>
                          <a:rPr lang="en-IN" sz="2400" b="0" i="1" dirty="0" smtClean="0">
                            <a:latin typeface="Cambria Math" panose="02040503050406030204" pitchFamily="18" charset="0"/>
                          </a:rPr>
                          <m:t>𝑑</m:t>
                        </m:r>
                        <m:r>
                          <a:rPr lang="en-IN" sz="2400" b="0" i="1" baseline="-25000" dirty="0" smtClean="0">
                            <a:latin typeface="Cambria Math" panose="02040503050406030204" pitchFamily="18" charset="0"/>
                          </a:rPr>
                          <m:t>0</m:t>
                        </m:r>
                      </m:den>
                    </m:f>
                    <m:r>
                      <a:rPr lang="en-IN" sz="2400" b="0" i="0" dirty="0" smtClean="0">
                        <a:latin typeface="Cambria Math" panose="02040503050406030204" pitchFamily="18" charset="0"/>
                      </a:rPr>
                      <m:t> ) </m:t>
                    </m:r>
                  </m:oMath>
                </a14:m>
                <a:endParaRPr lang="en-IN" sz="2400" dirty="0" smtClean="0"/>
              </a:p>
              <a:p>
                <a:r>
                  <a:rPr lang="en-IN" sz="2400" dirty="0" smtClean="0"/>
                  <a:t>C</a:t>
                </a:r>
                <a:r>
                  <a:rPr lang="en-IN" sz="2400" baseline="-25000" dirty="0" smtClean="0"/>
                  <a:t>2</a:t>
                </a:r>
                <a:r>
                  <a:rPr lang="en-IN" sz="2400" dirty="0" smtClean="0"/>
                  <a:t> </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a:latin typeface="Cambria Math" panose="02040503050406030204" pitchFamily="18" charset="0"/>
                          </a:rPr>
                          <m:t>𝑑</m:t>
                        </m:r>
                        <m:r>
                          <a:rPr lang="en-IN" sz="2400" i="1">
                            <a:latin typeface="Cambria Math" panose="02040503050406030204" pitchFamily="18" charset="0"/>
                          </a:rPr>
                          <m:t>0−</m:t>
                        </m:r>
                        <m:r>
                          <a:rPr lang="en-IN" sz="2400" i="1">
                            <a:latin typeface="Cambria Math" panose="02040503050406030204" pitchFamily="18" charset="0"/>
                          </a:rPr>
                          <m:t>𝑥</m:t>
                        </m:r>
                      </m:den>
                    </m:f>
                  </m:oMath>
                </a14:m>
                <a:r>
                  <a:rPr lang="en-IN" sz="2400"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a:latin typeface="Cambria Math" panose="02040503050406030204" pitchFamily="18" charset="0"/>
                          </a:rPr>
                          <m:t>𝑑</m:t>
                        </m:r>
                        <m:r>
                          <a:rPr lang="en-IN" sz="2400" i="1" baseline="-25000">
                            <a:latin typeface="Cambria Math" panose="02040503050406030204" pitchFamily="18" charset="0"/>
                          </a:rPr>
                          <m:t>0</m:t>
                        </m:r>
                        <m:r>
                          <a:rPr lang="en-IN" sz="2400" i="1">
                            <a:latin typeface="Cambria Math" panose="02040503050406030204" pitchFamily="18" charset="0"/>
                          </a:rPr>
                          <m:t>(1</m:t>
                        </m:r>
                        <m:r>
                          <a:rPr lang="en-IN" sz="2400" b="0" i="1"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rPr>
                          <m:t>𝑑</m:t>
                        </m:r>
                        <m:r>
                          <a:rPr lang="en-IN" sz="2400" i="1" baseline="-25000">
                            <a:latin typeface="Cambria Math" panose="02040503050406030204" pitchFamily="18" charset="0"/>
                          </a:rPr>
                          <m:t>0</m:t>
                        </m:r>
                        <m:r>
                          <a:rPr lang="en-IN" sz="2400" i="1">
                            <a:latin typeface="Cambria Math" panose="02040503050406030204" pitchFamily="18" charset="0"/>
                          </a:rPr>
                          <m:t>))</m:t>
                        </m:r>
                      </m:den>
                    </m:f>
                  </m:oMath>
                </a14:m>
                <a:r>
                  <a:rPr lang="en-IN" sz="2400"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a:latin typeface="Cambria Math" panose="02040503050406030204" pitchFamily="18" charset="0"/>
                          </a:rPr>
                          <m:t>𝑑</m:t>
                        </m:r>
                        <m:r>
                          <a:rPr lang="en-IN" sz="2400" i="1" baseline="-25000">
                            <a:latin typeface="Cambria Math" panose="02040503050406030204" pitchFamily="18" charset="0"/>
                          </a:rPr>
                          <m:t>0</m:t>
                        </m:r>
                      </m:den>
                    </m:f>
                  </m:oMath>
                </a14:m>
                <a:r>
                  <a:rPr lang="en-IN" sz="2400" dirty="0"/>
                  <a:t> ( </a:t>
                </a:r>
                <a:r>
                  <a:rPr lang="en-IN" sz="2400" dirty="0" smtClean="0"/>
                  <a:t>1+ </a:t>
                </a:r>
                <a14:m>
                  <m:oMath xmlns:m="http://schemas.openxmlformats.org/officeDocument/2006/math">
                    <m:f>
                      <m:fPr>
                        <m:ctrlPr>
                          <a:rPr lang="en-IN" sz="2400" i="1" dirty="0">
                            <a:latin typeface="Cambria Math" panose="02040503050406030204" pitchFamily="18" charset="0"/>
                          </a:rPr>
                        </m:ctrlPr>
                      </m:fPr>
                      <m:num>
                        <m:r>
                          <a:rPr lang="en-IN" sz="2400" i="1" dirty="0">
                            <a:latin typeface="Cambria Math" panose="02040503050406030204" pitchFamily="18" charset="0"/>
                          </a:rPr>
                          <m:t>𝑥</m:t>
                        </m:r>
                      </m:num>
                      <m:den>
                        <m:r>
                          <a:rPr lang="en-IN" sz="2400" i="1" dirty="0">
                            <a:latin typeface="Cambria Math" panose="02040503050406030204" pitchFamily="18" charset="0"/>
                          </a:rPr>
                          <m:t>𝑑</m:t>
                        </m:r>
                        <m:r>
                          <a:rPr lang="en-IN" sz="2400" i="1" baseline="-25000" dirty="0">
                            <a:latin typeface="Cambria Math" panose="02040503050406030204" pitchFamily="18" charset="0"/>
                          </a:rPr>
                          <m:t>0</m:t>
                        </m:r>
                      </m:den>
                    </m:f>
                    <m:r>
                      <a:rPr lang="en-IN" sz="2400" dirty="0">
                        <a:latin typeface="Cambria Math" panose="02040503050406030204" pitchFamily="18" charset="0"/>
                      </a:rPr>
                      <m:t> ) </m:t>
                    </m:r>
                  </m:oMath>
                </a14:m>
                <a:endParaRPr lang="en-IN" sz="2400" dirty="0" smtClean="0"/>
              </a:p>
              <a:p>
                <a:r>
                  <a:rPr lang="en-IN" sz="2400" dirty="0" smtClean="0"/>
                  <a:t>ΔC = C</a:t>
                </a:r>
                <a:r>
                  <a:rPr lang="en-IN" sz="2400" baseline="-25000" dirty="0" smtClean="0"/>
                  <a:t>2</a:t>
                </a:r>
                <a:r>
                  <a:rPr lang="en-IN" sz="2400" dirty="0" smtClean="0"/>
                  <a:t> – C</a:t>
                </a:r>
                <a:r>
                  <a:rPr lang="en-IN" sz="2400" baseline="-25000" dirty="0" smtClean="0"/>
                  <a:t>1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Ɛ</m:t>
                        </m:r>
                        <m:r>
                          <a:rPr lang="en-IN" sz="2400" i="1">
                            <a:latin typeface="Cambria Math" panose="02040503050406030204" pitchFamily="18" charset="0"/>
                          </a:rPr>
                          <m:t>𝐴</m:t>
                        </m:r>
                      </m:num>
                      <m:den>
                        <m:r>
                          <a:rPr lang="en-IN" sz="2400" i="1" smtClean="0">
                            <a:latin typeface="Cambria Math" panose="02040503050406030204" pitchFamily="18" charset="0"/>
                          </a:rPr>
                          <m:t>𝑑</m:t>
                        </m:r>
                        <m:r>
                          <a:rPr lang="en-IN" sz="2400" i="1" baseline="-25000">
                            <a:latin typeface="Cambria Math" panose="02040503050406030204" pitchFamily="18" charset="0"/>
                          </a:rPr>
                          <m:t>0</m:t>
                        </m:r>
                      </m:den>
                    </m:f>
                  </m:oMath>
                </a14:m>
                <a:r>
                  <a:rPr lang="en-IN" sz="2400" dirty="0" smtClean="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2</m:t>
                        </m:r>
                        <m:r>
                          <a:rPr lang="en-IN" sz="2400" b="0" i="1" smtClean="0">
                            <a:latin typeface="Cambria Math" panose="02040503050406030204" pitchFamily="18" charset="0"/>
                          </a:rPr>
                          <m:t>𝑥</m:t>
                        </m:r>
                        <m:r>
                          <a:rPr lang="en-IN" sz="2400" b="0" i="1" smtClean="0">
                            <a:latin typeface="Cambria Math" panose="02040503050406030204" pitchFamily="18" charset="0"/>
                          </a:rPr>
                          <m:t> </m:t>
                        </m:r>
                      </m:num>
                      <m:den>
                        <m:r>
                          <a:rPr lang="en-IN" sz="2400" i="1">
                            <a:latin typeface="Cambria Math" panose="02040503050406030204" pitchFamily="18" charset="0"/>
                          </a:rPr>
                          <m:t>𝑑</m:t>
                        </m:r>
                        <m:r>
                          <a:rPr lang="en-IN" sz="2400" i="1" baseline="-25000">
                            <a:latin typeface="Cambria Math" panose="02040503050406030204" pitchFamily="18" charset="0"/>
                          </a:rPr>
                          <m:t>0</m:t>
                        </m:r>
                      </m:den>
                    </m:f>
                  </m:oMath>
                </a14:m>
                <a:r>
                  <a:rPr lang="en-IN" sz="2400" dirty="0" smtClean="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2</m:t>
                        </m:r>
                        <m:r>
                          <a:rPr lang="en-IN" sz="2400" i="1">
                            <a:latin typeface="Cambria Math" panose="02040503050406030204" pitchFamily="18" charset="0"/>
                          </a:rPr>
                          <m:t>𝑥</m:t>
                        </m:r>
                        <m:r>
                          <a:rPr lang="en-IN" sz="2400" i="1">
                            <a:latin typeface="Cambria Math" panose="02040503050406030204" pitchFamily="18" charset="0"/>
                          </a:rPr>
                          <m:t> </m:t>
                        </m:r>
                      </m:num>
                      <m:den>
                        <m:r>
                          <a:rPr lang="en-IN" sz="2400" i="1">
                            <a:latin typeface="Cambria Math" panose="02040503050406030204" pitchFamily="18" charset="0"/>
                          </a:rPr>
                          <m:t>𝑑</m:t>
                        </m:r>
                        <m:r>
                          <a:rPr lang="en-IN" sz="2400" i="1" baseline="-25000">
                            <a:latin typeface="Cambria Math" panose="02040503050406030204" pitchFamily="18" charset="0"/>
                          </a:rPr>
                          <m:t>0</m:t>
                        </m:r>
                      </m:den>
                    </m:f>
                  </m:oMath>
                </a14:m>
                <a:r>
                  <a:rPr lang="en-IN" sz="2400" dirty="0" smtClean="0"/>
                  <a:t> C</a:t>
                </a:r>
                <a:r>
                  <a:rPr lang="en-IN" sz="2400" baseline="-25000" dirty="0" smtClean="0"/>
                  <a:t>0</a:t>
                </a:r>
                <a:endParaRPr lang="en-IN" sz="2400" dirty="0"/>
              </a:p>
              <a:p>
                <a:endParaRPr lang="en-IN"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10000" y="2442167"/>
                <a:ext cx="10554574" cy="3636511"/>
              </a:xfrm>
              <a:blipFill rotWithShape="0">
                <a:blip r:embed="rId3"/>
                <a:stretch>
                  <a:fillRect/>
                </a:stretch>
              </a:blipFill>
            </p:spPr>
            <p:txBody>
              <a:bodyPr/>
              <a:lstStyle/>
              <a:p>
                <a:r>
                  <a:rPr lang="en-IN">
                    <a:noFill/>
                  </a:rPr>
                  <a:t> </a:t>
                </a:r>
              </a:p>
            </p:txBody>
          </p:sp>
        </mc:Fallback>
      </mc:AlternateContent>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673" y="2442167"/>
            <a:ext cx="5356331" cy="3196749"/>
          </a:xfrm>
          <a:prstGeom prst="rect">
            <a:avLst/>
          </a:prstGeom>
        </p:spPr>
      </p:pic>
    </p:spTree>
    <p:extLst>
      <p:ext uri="{BB962C8B-B14F-4D97-AF65-F5344CB8AC3E}">
        <p14:creationId xmlns:p14="http://schemas.microsoft.com/office/powerpoint/2010/main" val="159240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10000" y="447187"/>
            <a:ext cx="10571997" cy="970450"/>
          </a:xfrm>
          <a:prstGeom prst="rect">
            <a:avLst/>
          </a:prstGeom>
          <a:noFill/>
          <a:ln>
            <a:noFill/>
          </a:ln>
          <a:effectLst>
            <a:outerShdw blurRad="50799">
              <a:srgbClr val="000000">
                <a:alpha val="60000"/>
              </a:srgbClr>
            </a:outerShdw>
          </a:effectLst>
        </p:spPr>
        <p:txBody>
          <a:bodyPr lIns="91425" tIns="45700" rIns="91425" bIns="45700" anchor="b" anchorCtr="0">
            <a:noAutofit/>
          </a:bodyPr>
          <a:lstStyle/>
          <a:p>
            <a:pPr marL="0" marR="0" lvl="0" indent="0" algn="l" rtl="0">
              <a:spcBef>
                <a:spcPts val="0"/>
              </a:spcBef>
              <a:spcAft>
                <a:spcPts val="0"/>
              </a:spcAft>
              <a:buSzPct val="25000"/>
              <a:buNone/>
            </a:pPr>
            <a:r>
              <a:rPr lang="en-IN" sz="4000" b="1" i="0" u="none" strike="noStrike" cap="none" dirty="0" smtClean="0">
                <a:solidFill>
                  <a:srgbClr val="FEFEFE"/>
                </a:solidFill>
                <a:latin typeface="Century Gothic"/>
                <a:ea typeface="Century Gothic"/>
                <a:cs typeface="Century Gothic"/>
                <a:sym typeface="Century Gothic"/>
              </a:rPr>
              <a:t>Application of IMU in Drone</a:t>
            </a:r>
            <a:endParaRPr lang="en-IN" sz="4000" b="1" i="0" u="none" strike="noStrike" cap="none" dirty="0">
              <a:solidFill>
                <a:srgbClr val="FEFEFE"/>
              </a:solidFill>
              <a:latin typeface="Century Gothic"/>
              <a:ea typeface="Century Gothic"/>
              <a:cs typeface="Century Gothic"/>
              <a:sym typeface="Century Gothic"/>
            </a:endParaRPr>
          </a:p>
        </p:txBody>
      </p:sp>
      <p:sp>
        <p:nvSpPr>
          <p:cNvPr id="138" name="Shape 138"/>
          <p:cNvSpPr txBox="1">
            <a:spLocks noGrp="1"/>
          </p:cNvSpPr>
          <p:nvPr>
            <p:ph type="body" idx="1"/>
          </p:nvPr>
        </p:nvSpPr>
        <p:spPr>
          <a:xfrm>
            <a:off x="818712" y="2222286"/>
            <a:ext cx="10554574" cy="3636511"/>
          </a:xfrm>
          <a:prstGeom prst="rect">
            <a:avLst/>
          </a:prstGeom>
          <a:noFill/>
          <a:ln>
            <a:noFill/>
          </a:ln>
          <a:effectLst>
            <a:outerShdw blurRad="50799">
              <a:srgbClr val="000000">
                <a:alpha val="40000"/>
              </a:srgbClr>
            </a:outerShdw>
          </a:effectLst>
        </p:spPr>
        <p:txBody>
          <a:bodyPr lIns="91425" tIns="45700" rIns="91425" bIns="45700" anchor="ctr" anchorCtr="0">
            <a:noAutofit/>
          </a:bodyPr>
          <a:lstStyle/>
          <a:p>
            <a:pPr marL="457200" marR="0" lvl="0" indent="-228600" algn="just" rtl="0">
              <a:lnSpc>
                <a:spcPct val="200000"/>
              </a:lnSpc>
              <a:spcBef>
                <a:spcPts val="0"/>
              </a:spcBef>
              <a:spcAft>
                <a:spcPts val="0"/>
              </a:spcAft>
            </a:pPr>
            <a:r>
              <a:rPr lang="en-IN" sz="2800" dirty="0" smtClean="0"/>
              <a:t>Track Current Position</a:t>
            </a:r>
          </a:p>
          <a:p>
            <a:pPr marL="457200" marR="0" lvl="0" indent="-228600" algn="just" rtl="0">
              <a:lnSpc>
                <a:spcPct val="200000"/>
              </a:lnSpc>
              <a:spcBef>
                <a:spcPts val="0"/>
              </a:spcBef>
              <a:spcAft>
                <a:spcPts val="0"/>
              </a:spcAft>
            </a:pPr>
            <a:r>
              <a:rPr lang="en-IN" sz="2800" dirty="0" smtClean="0"/>
              <a:t>Stabilize the drone</a:t>
            </a:r>
            <a:endParaRPr lang="en-IN" sz="2800" dirty="0"/>
          </a:p>
        </p:txBody>
      </p:sp>
    </p:spTree>
    <p:extLst>
      <p:ext uri="{BB962C8B-B14F-4D97-AF65-F5344CB8AC3E}">
        <p14:creationId xmlns:p14="http://schemas.microsoft.com/office/powerpoint/2010/main" val="410958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10000" y="447187"/>
            <a:ext cx="10571997" cy="970450"/>
          </a:xfrm>
          <a:prstGeom prst="rect">
            <a:avLst/>
          </a:prstGeom>
          <a:noFill/>
          <a:ln>
            <a:noFill/>
          </a:ln>
          <a:effectLst>
            <a:outerShdw blurRad="50799">
              <a:srgbClr val="000000">
                <a:alpha val="60000"/>
              </a:srgbClr>
            </a:outerShdw>
          </a:effectLst>
        </p:spPr>
        <p:txBody>
          <a:bodyPr lIns="91425" tIns="45700" rIns="91425" bIns="45700" anchor="b" anchorCtr="0">
            <a:noAutofit/>
          </a:bodyPr>
          <a:lstStyle/>
          <a:p>
            <a:pPr marL="0" marR="0" lvl="0" indent="0" algn="l" rtl="0">
              <a:spcBef>
                <a:spcPts val="0"/>
              </a:spcBef>
              <a:spcAft>
                <a:spcPts val="0"/>
              </a:spcAft>
              <a:buSzPct val="25000"/>
              <a:buNone/>
            </a:pPr>
            <a:r>
              <a:rPr lang="en-IN" sz="4000" b="1" i="0" u="none" strike="noStrike" cap="none" dirty="0" smtClean="0">
                <a:solidFill>
                  <a:srgbClr val="FEFEFE"/>
                </a:solidFill>
                <a:latin typeface="Century Gothic"/>
                <a:ea typeface="Century Gothic"/>
                <a:cs typeface="Century Gothic"/>
                <a:sym typeface="Century Gothic"/>
              </a:rPr>
              <a:t>Processing Software</a:t>
            </a:r>
            <a:endParaRPr lang="en-IN" sz="4000" b="1" i="0" u="none" strike="noStrike" cap="none" dirty="0">
              <a:solidFill>
                <a:srgbClr val="FEFEFE"/>
              </a:solidFill>
              <a:latin typeface="Century Gothic"/>
              <a:ea typeface="Century Gothic"/>
              <a:cs typeface="Century Gothic"/>
              <a:sym typeface="Century Gothic"/>
            </a:endParaRPr>
          </a:p>
        </p:txBody>
      </p:sp>
      <p:sp>
        <p:nvSpPr>
          <p:cNvPr id="144" name="Shape 144"/>
          <p:cNvSpPr txBox="1">
            <a:spLocks noGrp="1"/>
          </p:cNvSpPr>
          <p:nvPr>
            <p:ph type="body" idx="1"/>
          </p:nvPr>
        </p:nvSpPr>
        <p:spPr>
          <a:xfrm>
            <a:off x="818712" y="2222286"/>
            <a:ext cx="10554574" cy="3636511"/>
          </a:xfrm>
          <a:prstGeom prst="rect">
            <a:avLst/>
          </a:prstGeom>
          <a:noFill/>
          <a:ln>
            <a:noFill/>
          </a:ln>
          <a:effectLst>
            <a:outerShdw blurRad="50799">
              <a:srgbClr val="000000">
                <a:alpha val="40000"/>
              </a:srgbClr>
            </a:outerShdw>
          </a:effectLst>
        </p:spPr>
        <p:txBody>
          <a:bodyPr lIns="91425" tIns="45700" rIns="91425" bIns="45700" anchor="ctr" anchorCtr="0">
            <a:noAutofit/>
          </a:bodyPr>
          <a:lstStyle/>
          <a:p>
            <a:pPr marL="457200" marR="0" lvl="0" indent="-228600" algn="just" rtl="0">
              <a:spcBef>
                <a:spcPts val="0"/>
              </a:spcBef>
              <a:spcAft>
                <a:spcPts val="0"/>
              </a:spcAft>
            </a:pPr>
            <a:endParaRPr lang="en-IN" sz="2000" dirty="0"/>
          </a:p>
        </p:txBody>
      </p:sp>
    </p:spTree>
    <p:extLst>
      <p:ext uri="{BB962C8B-B14F-4D97-AF65-F5344CB8AC3E}">
        <p14:creationId xmlns:p14="http://schemas.microsoft.com/office/powerpoint/2010/main" val="20706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810000" y="1567095"/>
            <a:ext cx="10561418" cy="1468800"/>
          </a:xfrm>
          <a:prstGeom prst="rect">
            <a:avLst/>
          </a:prstGeom>
          <a:noFill/>
          <a:ln>
            <a:noFill/>
          </a:ln>
          <a:effectLst>
            <a:outerShdw blurRad="50799">
              <a:srgbClr val="000000">
                <a:alpha val="60000"/>
              </a:srgbClr>
            </a:outerShdw>
          </a:effectLst>
        </p:spPr>
        <p:txBody>
          <a:bodyPr lIns="91425" tIns="45700" rIns="91425" bIns="45700" anchor="b" anchorCtr="0">
            <a:noAutofit/>
          </a:bodyPr>
          <a:lstStyle/>
          <a:p>
            <a:pPr marL="0" marR="0" lvl="0" indent="0" algn="ctr" rtl="0">
              <a:spcBef>
                <a:spcPts val="0"/>
              </a:spcBef>
              <a:spcAft>
                <a:spcPts val="0"/>
              </a:spcAft>
              <a:buSzPct val="25000"/>
              <a:buNone/>
            </a:pPr>
            <a:r>
              <a:rPr lang="en-IN" sz="8000" b="1" i="0" u="none" strike="noStrike" cap="none">
                <a:solidFill>
                  <a:srgbClr val="FEFEFE"/>
                </a:solidFill>
                <a:latin typeface="Century Gothic"/>
                <a:ea typeface="Century Gothic"/>
                <a:cs typeface="Century Gothic"/>
                <a:sym typeface="Century Gothic"/>
              </a:rPr>
              <a:t>Thank You</a:t>
            </a:r>
          </a:p>
        </p:txBody>
      </p:sp>
      <p:sp>
        <p:nvSpPr>
          <p:cNvPr id="180" name="Shape 180"/>
          <p:cNvSpPr txBox="1">
            <a:spLocks noGrp="1"/>
          </p:cNvSpPr>
          <p:nvPr>
            <p:ph type="body" idx="1"/>
          </p:nvPr>
        </p:nvSpPr>
        <p:spPr>
          <a:xfrm>
            <a:off x="810000" y="5281201"/>
            <a:ext cx="10561418" cy="433954"/>
          </a:xfrm>
          <a:prstGeom prst="rect">
            <a:avLst/>
          </a:prstGeom>
          <a:noFill/>
          <a:ln>
            <a:noFill/>
          </a:ln>
          <a:effectLst>
            <a:outerShdw blurRad="50799">
              <a:srgbClr val="000000">
                <a:alpha val="40000"/>
              </a:srgbClr>
            </a:outerShdw>
          </a:effectLst>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Noto Sans Symbols"/>
              <a:buNone/>
            </a:pPr>
            <a:endParaRPr sz="1800" b="0" i="0" u="none" strike="noStrike" cap="none">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75781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8">
      <a:dk1>
        <a:sysClr val="windowText" lastClr="000000"/>
      </a:dk1>
      <a:lt1>
        <a:sysClr val="window" lastClr="FFFFFF"/>
      </a:lt1>
      <a:dk2>
        <a:srgbClr val="505046"/>
      </a:dk2>
      <a:lt2>
        <a:srgbClr val="EEECE1"/>
      </a:lt2>
      <a:accent1>
        <a:srgbClr val="E73225"/>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1442</TotalTime>
  <Words>54</Words>
  <Application>Microsoft Office PowerPoint</Application>
  <PresentationFormat>Widescreen</PresentationFormat>
  <Paragraphs>64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Cambria Math</vt:lpstr>
      <vt:lpstr>Century Gothic</vt:lpstr>
      <vt:lpstr>Noto Sans Symbols</vt:lpstr>
      <vt:lpstr>Wingdings 2</vt:lpstr>
      <vt:lpstr>Quotable</vt:lpstr>
      <vt:lpstr>Inertial Measuring   Unit.  </vt:lpstr>
      <vt:lpstr>Dimensions</vt:lpstr>
      <vt:lpstr>Relation of Capacitance in Gyroscope</vt:lpstr>
      <vt:lpstr>Application of IMU in Drone</vt:lpstr>
      <vt:lpstr>Processing Software</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Tracking Unit.</dc:title>
  <dc:creator>pratik walawalkar</dc:creator>
  <cp:lastModifiedBy>Microsoft</cp:lastModifiedBy>
  <cp:revision>36</cp:revision>
  <dcterms:created xsi:type="dcterms:W3CDTF">2017-07-20T16:10:53Z</dcterms:created>
  <dcterms:modified xsi:type="dcterms:W3CDTF">2017-09-11T12:30:28Z</dcterms:modified>
</cp:coreProperties>
</file>