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D1513-310B-4555-972D-072D86DBACA5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3B26A-69E3-432B-8608-BB0D86EEB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1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79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40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97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28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26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98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18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41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77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05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36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99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4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82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55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22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99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8CFE76-8FD6-47A0-A831-CA3F6DB0428B}" type="datetimeFigureOut">
              <a:rPr lang="en-IN" smtClean="0"/>
              <a:t>21/02/2022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C93211-4B1B-4A47-B5D9-5C8590F7A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1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BD18-4E02-49B8-816A-C1C74DF3C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94" y="535975"/>
            <a:ext cx="8825658" cy="961521"/>
          </a:xfrm>
        </p:spPr>
        <p:txBody>
          <a:bodyPr/>
          <a:lstStyle/>
          <a:p>
            <a:r>
              <a:rPr lang="en-US" dirty="0"/>
              <a:t>SQL CASE STUDY ON</a:t>
            </a:r>
            <a:endParaRPr lang="en-IN" dirty="0"/>
          </a:p>
        </p:txBody>
      </p:sp>
      <p:pic>
        <p:nvPicPr>
          <p:cNvPr id="1026" name="Picture 2" descr="Myntra PNG, Transparent Myntra LOGO Download - Free Transparent PNG Logos">
            <a:extLst>
              <a:ext uri="{FF2B5EF4-FFF2-40B4-BE49-F238E27FC236}">
                <a16:creationId xmlns:a16="http://schemas.microsoft.com/office/drawing/2014/main" id="{CBE41110-A60A-49AA-9BAE-72D21FDE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70276"/>
            <a:ext cx="9525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30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80F2B7-0D02-439C-A5B0-C265514B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64663-B725-4D4C-8662-AD7229E4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468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6A0D8-3B90-4F7C-A4D0-84FFF8118E33}"/>
              </a:ext>
            </a:extLst>
          </p:cNvPr>
          <p:cNvSpPr txBox="1"/>
          <p:nvPr/>
        </p:nvSpPr>
        <p:spPr>
          <a:xfrm>
            <a:off x="0" y="3744995"/>
            <a:ext cx="4342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Filter by using price range :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1A408-8FD7-4419-B842-32E4C8C74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228" y="3744995"/>
            <a:ext cx="7633250" cy="22184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C4A7FD-1268-483E-B720-DF2BAF44634A}"/>
              </a:ext>
            </a:extLst>
          </p:cNvPr>
          <p:cNvSpPr txBox="1"/>
          <p:nvPr/>
        </p:nvSpPr>
        <p:spPr>
          <a:xfrm>
            <a:off x="5864086" y="6210683"/>
            <a:ext cx="514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By using in between operation.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05F07E91-AE24-4524-84CA-34A092ED140D}"/>
              </a:ext>
            </a:extLst>
          </p:cNvPr>
          <p:cNvSpPr/>
          <p:nvPr/>
        </p:nvSpPr>
        <p:spPr>
          <a:xfrm>
            <a:off x="0" y="395938"/>
            <a:ext cx="2067339" cy="1338469"/>
          </a:xfrm>
          <a:prstGeom prst="frame">
            <a:avLst>
              <a:gd name="adj1" fmla="val 4579"/>
            </a:avLst>
          </a:prstGeom>
          <a:solidFill>
            <a:srgbClr val="FF42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03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0AB89-DB0F-4C86-9A95-191E9B84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584"/>
            <a:ext cx="12192001" cy="6880583"/>
          </a:xfrm>
          <a:prstGeom prst="rect">
            <a:avLst/>
          </a:prstGeom>
          <a:solidFill>
            <a:srgbClr val="FF425D"/>
          </a:solidFill>
          <a:ln>
            <a:solidFill>
              <a:srgbClr val="FF425D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827E2-528E-4914-A603-6990AF4B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-22584"/>
            <a:ext cx="4295775" cy="43434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22959DCF-B7DD-4B52-ACC4-BB1AFF919D97}"/>
              </a:ext>
            </a:extLst>
          </p:cNvPr>
          <p:cNvSpPr/>
          <p:nvPr/>
        </p:nvSpPr>
        <p:spPr>
          <a:xfrm>
            <a:off x="7935981" y="198783"/>
            <a:ext cx="1883879" cy="278295"/>
          </a:xfrm>
          <a:prstGeom prst="frame">
            <a:avLst/>
          </a:prstGeom>
          <a:solidFill>
            <a:srgbClr val="FF425D"/>
          </a:solidFill>
          <a:ln>
            <a:solidFill>
              <a:srgbClr val="FF42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1DA9B9-5D6E-4EF9-86F5-F6D96687B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67" y="4439478"/>
            <a:ext cx="9432029" cy="2219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739504-7564-417C-81B3-F64CB02540FF}"/>
              </a:ext>
            </a:extLst>
          </p:cNvPr>
          <p:cNvSpPr txBox="1"/>
          <p:nvPr/>
        </p:nvSpPr>
        <p:spPr>
          <a:xfrm>
            <a:off x="0" y="198783"/>
            <a:ext cx="6652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</a:rPr>
              <a:t>Total number of products :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AC996-4CA5-4123-BB78-96F28E0DF7D7}"/>
              </a:ext>
            </a:extLst>
          </p:cNvPr>
          <p:cNvSpPr txBox="1"/>
          <p:nvPr/>
        </p:nvSpPr>
        <p:spPr>
          <a:xfrm>
            <a:off x="12217" y="3840586"/>
            <a:ext cx="7262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Query by using inner join, where clause and group by :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64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94572-0B03-4D0B-BC98-5D060F07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584"/>
            <a:ext cx="12192001" cy="6880583"/>
          </a:xfrm>
          <a:prstGeom prst="rect">
            <a:avLst/>
          </a:prstGeom>
          <a:solidFill>
            <a:srgbClr val="FF425D"/>
          </a:solidFill>
          <a:ln>
            <a:solidFill>
              <a:srgbClr val="FF425D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6817A-47ED-4A26-9CC1-2E614EA0B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12445"/>
          <a:stretch/>
        </p:blipFill>
        <p:spPr>
          <a:xfrm>
            <a:off x="-1" y="-22583"/>
            <a:ext cx="12192000" cy="414401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97A52B92-793E-4DCC-9449-47789CB8DF67}"/>
              </a:ext>
            </a:extLst>
          </p:cNvPr>
          <p:cNvSpPr/>
          <p:nvPr/>
        </p:nvSpPr>
        <p:spPr>
          <a:xfrm>
            <a:off x="9594574" y="159026"/>
            <a:ext cx="2597426" cy="2835965"/>
          </a:xfrm>
          <a:prstGeom prst="frame">
            <a:avLst>
              <a:gd name="adj1" fmla="val 3316"/>
            </a:avLst>
          </a:prstGeom>
          <a:solidFill>
            <a:srgbClr val="FF42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6DE32C-8DE0-42A5-9B99-ADBD2F862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955" y="4810539"/>
            <a:ext cx="10239375" cy="18884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45D15B-5941-4A1C-B82D-A90D452A933C}"/>
              </a:ext>
            </a:extLst>
          </p:cNvPr>
          <p:cNvSpPr txBox="1"/>
          <p:nvPr/>
        </p:nvSpPr>
        <p:spPr>
          <a:xfrm>
            <a:off x="132522" y="4251404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Filter by category , type and by price high to low by using order by query :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71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9E2BB9-E93A-49F3-BCAE-1959879D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584"/>
            <a:ext cx="12192001" cy="6880583"/>
          </a:xfrm>
          <a:prstGeom prst="rect">
            <a:avLst/>
          </a:prstGeom>
          <a:solidFill>
            <a:srgbClr val="FF425D"/>
          </a:solidFill>
          <a:ln>
            <a:solidFill>
              <a:srgbClr val="FF425D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6A308-687A-434B-8D9E-E8C9569F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6" y="1338470"/>
            <a:ext cx="10535478" cy="3538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12EE4-7CEB-4C91-ACC5-2A62A6CE38F1}"/>
              </a:ext>
            </a:extLst>
          </p:cNvPr>
          <p:cNvSpPr txBox="1"/>
          <p:nvPr/>
        </p:nvSpPr>
        <p:spPr>
          <a:xfrm>
            <a:off x="132522" y="132522"/>
            <a:ext cx="625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</a:rPr>
              <a:t>Kart table: 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15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CFE264-0AE2-4365-937B-8EBA84E2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584"/>
            <a:ext cx="12192001" cy="6880583"/>
          </a:xfrm>
          <a:prstGeom prst="rect">
            <a:avLst/>
          </a:prstGeom>
          <a:solidFill>
            <a:srgbClr val="FF425D"/>
          </a:solidFill>
          <a:ln>
            <a:solidFill>
              <a:srgbClr val="FF425D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E520F-8422-4747-A691-F5C13636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6" y="473599"/>
            <a:ext cx="3445565" cy="2573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59F43-1E73-4EA2-B81B-D84B629C3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103" y="473599"/>
            <a:ext cx="7848601" cy="3446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CFF85-41BD-4336-AC9B-6459A5845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283" y="4416174"/>
            <a:ext cx="10553700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0A646C-CA85-469A-AA47-63B6569A3FED}"/>
              </a:ext>
            </a:extLst>
          </p:cNvPr>
          <p:cNvSpPr txBox="1"/>
          <p:nvPr/>
        </p:nvSpPr>
        <p:spPr>
          <a:xfrm>
            <a:off x="106017" y="41526"/>
            <a:ext cx="118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Order table : by using complex view of kart, products, users and category tables.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987E9-3909-4781-85D7-0905988C0B26}"/>
              </a:ext>
            </a:extLst>
          </p:cNvPr>
          <p:cNvSpPr txBox="1"/>
          <p:nvPr/>
        </p:nvSpPr>
        <p:spPr>
          <a:xfrm>
            <a:off x="102702" y="3703209"/>
            <a:ext cx="36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Case statements :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11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1F938-241C-430F-9526-DF40310B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584"/>
            <a:ext cx="12192001" cy="6880583"/>
          </a:xfrm>
          <a:prstGeom prst="rect">
            <a:avLst/>
          </a:prstGeom>
          <a:solidFill>
            <a:srgbClr val="FF425D"/>
          </a:solidFill>
          <a:ln>
            <a:solidFill>
              <a:srgbClr val="FF425D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1AF10-CE14-46D7-B0AA-0363278A8382}"/>
              </a:ext>
            </a:extLst>
          </p:cNvPr>
          <p:cNvSpPr txBox="1"/>
          <p:nvPr/>
        </p:nvSpPr>
        <p:spPr>
          <a:xfrm>
            <a:off x="1802295" y="2031546"/>
            <a:ext cx="8984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Thankyou.</a:t>
            </a:r>
            <a:endParaRPr lang="en-IN" sz="9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FBEC9-32C3-43C2-AE4D-EE8C76B737CF}"/>
              </a:ext>
            </a:extLst>
          </p:cNvPr>
          <p:cNvSpPr txBox="1"/>
          <p:nvPr/>
        </p:nvSpPr>
        <p:spPr>
          <a:xfrm>
            <a:off x="4644886" y="3951810"/>
            <a:ext cx="32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Pratik Jadhav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65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yntra Sign Up Page - UpLabs">
            <a:extLst>
              <a:ext uri="{FF2B5EF4-FFF2-40B4-BE49-F238E27FC236}">
                <a16:creationId xmlns:a16="http://schemas.microsoft.com/office/drawing/2014/main" id="{5F2424BB-A662-4861-A2E3-FE5C9A05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3CBCD5-B490-4FE2-B95A-35B5CEF431D6}"/>
              </a:ext>
            </a:extLst>
          </p:cNvPr>
          <p:cNvSpPr txBox="1"/>
          <p:nvPr/>
        </p:nvSpPr>
        <p:spPr>
          <a:xfrm>
            <a:off x="205409" y="5976731"/>
            <a:ext cx="1178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114000"/>
            </a:pPr>
            <a:r>
              <a:rPr lang="en-US" b="1" dirty="0"/>
              <a:t>Query:-  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into users(name , email , password) values(‘Pratik’,’ pratikj@gmail.com’,’pratik1234’);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10E2E-ECF0-4C71-AA22-A41C865639A4}"/>
              </a:ext>
            </a:extLst>
          </p:cNvPr>
          <p:cNvSpPr txBox="1"/>
          <p:nvPr/>
        </p:nvSpPr>
        <p:spPr>
          <a:xfrm>
            <a:off x="477078" y="132522"/>
            <a:ext cx="6255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</a:rPr>
              <a:t>Sign up page :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07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6725AF-D564-40AA-AD44-90D54F13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Updated Design of Myntra Login Page by Komal on Dribbble">
            <a:extLst>
              <a:ext uri="{FF2B5EF4-FFF2-40B4-BE49-F238E27FC236}">
                <a16:creationId xmlns:a16="http://schemas.microsoft.com/office/drawing/2014/main" id="{F097F0ED-743A-4D58-B037-B74EBE485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7" t="3228" r="29015" b="6378"/>
          <a:stretch/>
        </p:blipFill>
        <p:spPr bwMode="auto">
          <a:xfrm>
            <a:off x="0" y="954157"/>
            <a:ext cx="3842872" cy="590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B9E4B-DDC1-4743-AE05-7CF2E8E0D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6" y="1414381"/>
            <a:ext cx="6936685" cy="1691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355FA-F8ED-4BA7-829E-3991971AFB1B}"/>
              </a:ext>
            </a:extLst>
          </p:cNvPr>
          <p:cNvSpPr txBox="1"/>
          <p:nvPr/>
        </p:nvSpPr>
        <p:spPr>
          <a:xfrm>
            <a:off x="4496084" y="777430"/>
            <a:ext cx="62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User table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56710-5795-40BD-BD02-C5A80E6DA2F7}"/>
              </a:ext>
            </a:extLst>
          </p:cNvPr>
          <p:cNvSpPr txBox="1"/>
          <p:nvPr/>
        </p:nvSpPr>
        <p:spPr>
          <a:xfrm>
            <a:off x="4015671" y="3315016"/>
            <a:ext cx="286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If user exists 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2BF178-B570-4E44-A2F8-BCE9679E4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671" y="4068521"/>
            <a:ext cx="3800475" cy="1476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3F27F8-D5F3-4D53-8D07-AE7507E03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3828" y="4102583"/>
            <a:ext cx="3800475" cy="14423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1AD090-47FA-4EDE-8EBD-E1E26F82C24C}"/>
              </a:ext>
            </a:extLst>
          </p:cNvPr>
          <p:cNvSpPr txBox="1"/>
          <p:nvPr/>
        </p:nvSpPr>
        <p:spPr>
          <a:xfrm>
            <a:off x="8083828" y="3315016"/>
            <a:ext cx="29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If user not exists 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994FAB-56AE-4B6D-8CE2-FF2C87DFA563}"/>
              </a:ext>
            </a:extLst>
          </p:cNvPr>
          <p:cNvSpPr/>
          <p:nvPr/>
        </p:nvSpPr>
        <p:spPr>
          <a:xfrm flipH="1" flipV="1">
            <a:off x="4109974" y="3438938"/>
            <a:ext cx="147702" cy="1391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8C4ECA-20D8-4C80-BDAB-3852710A6404}"/>
              </a:ext>
            </a:extLst>
          </p:cNvPr>
          <p:cNvSpPr/>
          <p:nvPr/>
        </p:nvSpPr>
        <p:spPr>
          <a:xfrm flipH="1" flipV="1">
            <a:off x="8114128" y="3428999"/>
            <a:ext cx="147702" cy="1391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94379-EDA1-4FC1-9449-114522DA8968}"/>
              </a:ext>
            </a:extLst>
          </p:cNvPr>
          <p:cNvSpPr txBox="1"/>
          <p:nvPr/>
        </p:nvSpPr>
        <p:spPr>
          <a:xfrm>
            <a:off x="3981280" y="6357133"/>
            <a:ext cx="400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Exists statement’s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CD9928-D819-4E5C-9405-AEB9F7632DB0}"/>
              </a:ext>
            </a:extLst>
          </p:cNvPr>
          <p:cNvSpPr txBox="1"/>
          <p:nvPr/>
        </p:nvSpPr>
        <p:spPr>
          <a:xfrm>
            <a:off x="92765" y="184665"/>
            <a:ext cx="416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</a:rPr>
              <a:t>Login page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1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CD5B9-9F25-4C4A-BCF9-BBA80AAF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6D3AF9-A16A-4D31-9883-27ECDFDB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8" y="0"/>
            <a:ext cx="3429001" cy="3857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104C1C-BE99-4E8F-98E9-738922217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62" y="0"/>
            <a:ext cx="3429001" cy="3857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75F36C-56AC-4257-A928-864BCFB673FA}"/>
              </a:ext>
            </a:extLst>
          </p:cNvPr>
          <p:cNvSpPr txBox="1"/>
          <p:nvPr/>
        </p:nvSpPr>
        <p:spPr>
          <a:xfrm>
            <a:off x="331304" y="4002157"/>
            <a:ext cx="1123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Query :           </a:t>
            </a:r>
            <a:r>
              <a:rPr lang="en-IN" b="1" dirty="0">
                <a:solidFill>
                  <a:schemeClr val="bg1"/>
                </a:solidFill>
              </a:rPr>
              <a:t>Update users set password='pratik123' where </a:t>
            </a:r>
            <a:r>
              <a:rPr lang="en-IN" b="1" dirty="0" err="1">
                <a:solidFill>
                  <a:schemeClr val="bg1"/>
                </a:solidFill>
              </a:rPr>
              <a:t>ph_no</a:t>
            </a:r>
            <a:r>
              <a:rPr lang="en-IN" b="1" dirty="0">
                <a:solidFill>
                  <a:schemeClr val="bg1"/>
                </a:solidFill>
              </a:rPr>
              <a:t>='7773981897';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81AE64-7DB1-429B-B35B-FC03A5450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974" y="4546799"/>
            <a:ext cx="8958469" cy="21720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FCF2E8-41BF-4738-B80B-68AC618E474F}"/>
              </a:ext>
            </a:extLst>
          </p:cNvPr>
          <p:cNvSpPr txBox="1"/>
          <p:nvPr/>
        </p:nvSpPr>
        <p:spPr>
          <a:xfrm>
            <a:off x="0" y="26504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</a:rPr>
              <a:t>Reset password page :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93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6402-D5C8-41B6-87FD-78993EDE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DF76-3278-48E4-9FBA-B3B331EA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F62C7-86C6-4812-801C-F73836DB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4A353-A5F2-4C0C-82D3-92D2E716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6" y="2304221"/>
            <a:ext cx="4550879" cy="2249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05D63-49D5-426D-A97A-86E10178A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291" y="2093843"/>
            <a:ext cx="7077075" cy="2888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2B1393-4794-40D8-AE1B-3212E0457495}"/>
              </a:ext>
            </a:extLst>
          </p:cNvPr>
          <p:cNvSpPr txBox="1"/>
          <p:nvPr/>
        </p:nvSpPr>
        <p:spPr>
          <a:xfrm>
            <a:off x="231706" y="1392261"/>
            <a:ext cx="415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Category table :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DEA97-FB1F-4ECE-A7DC-5C7CC3461536}"/>
              </a:ext>
            </a:extLst>
          </p:cNvPr>
          <p:cNvSpPr txBox="1"/>
          <p:nvPr/>
        </p:nvSpPr>
        <p:spPr>
          <a:xfrm>
            <a:off x="5014291" y="1392261"/>
            <a:ext cx="490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Products table :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E2CF3-E46C-48D8-951C-4AD6B3AFEBBF}"/>
              </a:ext>
            </a:extLst>
          </p:cNvPr>
          <p:cNvSpPr txBox="1"/>
          <p:nvPr/>
        </p:nvSpPr>
        <p:spPr>
          <a:xfrm>
            <a:off x="100634" y="92765"/>
            <a:ext cx="5067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</a:rPr>
              <a:t>Tables :</a:t>
            </a: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49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30B21C-AC05-4EA5-9EC1-0B8A5756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" y="0"/>
            <a:ext cx="1215198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EDE81-FBEB-425F-A8FA-00976D894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42" r="5761" b="17665"/>
          <a:stretch/>
        </p:blipFill>
        <p:spPr>
          <a:xfrm>
            <a:off x="0" y="0"/>
            <a:ext cx="12151985" cy="4134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614CD-BD1B-4631-90D3-28EBC5998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202" y="4293706"/>
            <a:ext cx="5373964" cy="2504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786F30-3271-4741-B2F0-EF4BEDC4B8A2}"/>
              </a:ext>
            </a:extLst>
          </p:cNvPr>
          <p:cNvSpPr txBox="1"/>
          <p:nvPr/>
        </p:nvSpPr>
        <p:spPr>
          <a:xfrm>
            <a:off x="159026" y="4293706"/>
            <a:ext cx="37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Category table :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3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F05AF8-4B94-4DF1-AA23-3F74E860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C4B58-5D7D-4705-9876-F4B56A1F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0"/>
            <a:ext cx="8867775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F6B42F-F159-4AE3-9005-087393991850}"/>
              </a:ext>
            </a:extLst>
          </p:cNvPr>
          <p:cNvSpPr txBox="1"/>
          <p:nvPr/>
        </p:nvSpPr>
        <p:spPr>
          <a:xfrm>
            <a:off x="130451" y="116821"/>
            <a:ext cx="319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</a:rPr>
              <a:t> Search bar :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CE3A3-4F23-4BF1-A971-B3FBF5265AB8}"/>
              </a:ext>
            </a:extLst>
          </p:cNvPr>
          <p:cNvSpPr txBox="1"/>
          <p:nvPr/>
        </p:nvSpPr>
        <p:spPr>
          <a:xfrm>
            <a:off x="130451" y="3936760"/>
            <a:ext cx="297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Like operator :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2AD0F3-1384-4A06-B905-BE5F969B1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885" y="4286862"/>
            <a:ext cx="6996941" cy="24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30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1DF850-97B7-4CB7-8255-14E8851B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92B19D-6F53-4381-B44E-2AE3AD4A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502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4D5C7-46A2-41B4-B0E3-05F6CB85B6D7}"/>
              </a:ext>
            </a:extLst>
          </p:cNvPr>
          <p:cNvSpPr txBox="1"/>
          <p:nvPr/>
        </p:nvSpPr>
        <p:spPr>
          <a:xfrm>
            <a:off x="92765" y="4699808"/>
            <a:ext cx="4342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Filter by using men and t-shirt :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005C77-38E4-42C4-876D-1D253551A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86" y="4717329"/>
            <a:ext cx="7392850" cy="192627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694AB38A-BC03-4B2F-9E19-E9E82145C50B}"/>
              </a:ext>
            </a:extLst>
          </p:cNvPr>
          <p:cNvSpPr/>
          <p:nvPr/>
        </p:nvSpPr>
        <p:spPr>
          <a:xfrm>
            <a:off x="0" y="0"/>
            <a:ext cx="2107096" cy="2080591"/>
          </a:xfrm>
          <a:prstGeom prst="frame">
            <a:avLst>
              <a:gd name="adj1" fmla="val 1672"/>
            </a:avLst>
          </a:prstGeom>
          <a:solidFill>
            <a:srgbClr val="FF42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3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51A758-CD71-494D-A0DD-964634B6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92C2D-5C1D-4F2E-947E-24052DCB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569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D0ED7C-F603-410E-AD09-091D3D18B645}"/>
              </a:ext>
            </a:extLst>
          </p:cNvPr>
          <p:cNvSpPr txBox="1"/>
          <p:nvPr/>
        </p:nvSpPr>
        <p:spPr>
          <a:xfrm>
            <a:off x="92765" y="4699808"/>
            <a:ext cx="4342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Filter by using brands :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D280F7-CC84-4854-AEF7-AB3D027DF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898" y="4899863"/>
            <a:ext cx="8322365" cy="1832736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0D92DEBB-8D9C-4BC3-A129-51E379905CD7}"/>
              </a:ext>
            </a:extLst>
          </p:cNvPr>
          <p:cNvSpPr/>
          <p:nvPr/>
        </p:nvSpPr>
        <p:spPr>
          <a:xfrm>
            <a:off x="0" y="-1"/>
            <a:ext cx="2093843" cy="2040835"/>
          </a:xfrm>
          <a:prstGeom prst="frame">
            <a:avLst>
              <a:gd name="adj1" fmla="val 4657"/>
            </a:avLst>
          </a:prstGeom>
          <a:solidFill>
            <a:srgbClr val="FF42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03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525</TotalTime>
  <Words>172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 Boardroom</vt:lpstr>
      <vt:lpstr>SQL CASE STUDY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 ON</dc:title>
  <dc:creator>Pratik</dc:creator>
  <cp:lastModifiedBy>Pratik</cp:lastModifiedBy>
  <cp:revision>24</cp:revision>
  <dcterms:created xsi:type="dcterms:W3CDTF">2022-02-17T17:53:11Z</dcterms:created>
  <dcterms:modified xsi:type="dcterms:W3CDTF">2022-02-21T12:25:16Z</dcterms:modified>
</cp:coreProperties>
</file>