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4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8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9.xml" ContentType="application/vnd.openxmlformats-officedocument.theme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10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11.xml" ContentType="application/vnd.openxmlformats-officedocument.theme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theme/theme12.xml" ContentType="application/vnd.openxmlformats-officedocument.theme+xml"/>
  <Override PartName="/ppt/theme/themeOverride3.xml" ContentType="application/vnd.openxmlformats-officedocument.themeOverride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3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theme/theme14.xml" ContentType="application/vnd.openxmlformats-officedocument.theme+xml"/>
  <Override PartName="/ppt/theme/themeOverride4.xml" ContentType="application/vnd.openxmlformats-officedocument.themeOverride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theme/theme15.xml" ContentType="application/vnd.openxmlformats-officedocument.theme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theme/theme16.xml" ContentType="application/vnd.openxmlformats-officedocument.theme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theme/theme17.xml" ContentType="application/vnd.openxmlformats-officedocument.theme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theme/theme18.xml" ContentType="application/vnd.openxmlformats-officedocument.theme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theme/theme19.xml" ContentType="application/vnd.openxmlformats-officedocument.theme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theme/theme20.xml" ContentType="application/vnd.openxmlformats-officedocument.theme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theme/theme21.xml" ContentType="application/vnd.openxmlformats-officedocument.theme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theme/theme22.xml" ContentType="application/vnd.openxmlformats-officedocument.theme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theme/theme23.xml" ContentType="application/vnd.openxmlformats-officedocument.theme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theme/theme24.xml" ContentType="application/vnd.openxmlformats-officedocument.theme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theme/theme25.xml" ContentType="application/vnd.openxmlformats-officedocument.theme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theme/theme26.xml" ContentType="application/vnd.openxmlformats-officedocument.theme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theme/theme27.xml" ContentType="application/vnd.openxmlformats-officedocument.theme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theme/theme28.xml" ContentType="application/vnd.openxmlformats-officedocument.theme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theme/theme29.xml" ContentType="application/vnd.openxmlformats-officedocument.theme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theme/theme30.xml" ContentType="application/vnd.openxmlformats-officedocument.theme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theme/theme31.xml" ContentType="application/vnd.openxmlformats-officedocument.theme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theme/theme32.xml" ContentType="application/vnd.openxmlformats-officedocument.theme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theme/theme33.xml" ContentType="application/vnd.openxmlformats-officedocument.theme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theme/theme34.xml" ContentType="application/vnd.openxmlformats-officedocument.theme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theme/theme35.xml" ContentType="application/vnd.openxmlformats-officedocument.theme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theme/theme36.xml" ContentType="application/vnd.openxmlformats-officedocument.theme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theme/theme37.xml" ContentType="application/vnd.openxmlformats-officedocument.theme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theme/theme38.xml" ContentType="application/vnd.openxmlformats-officedocument.theme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theme/theme39.xml" ContentType="application/vnd.openxmlformats-officedocument.theme+xml"/>
  <Override PartName="/ppt/theme/theme40.xml" ContentType="application/vnd.openxmlformats-officedocument.theme+xml"/>
  <Override PartName="/ppt/theme/theme4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9" r:id="rId2"/>
    <p:sldMasterId id="2147483660" r:id="rId3"/>
    <p:sldMasterId id="2147483765" r:id="rId4"/>
    <p:sldMasterId id="2147483773" r:id="rId5"/>
    <p:sldMasterId id="2147483788" r:id="rId6"/>
    <p:sldMasterId id="2147483800" r:id="rId7"/>
    <p:sldMasterId id="2147483812" r:id="rId8"/>
    <p:sldMasterId id="2147483815" r:id="rId9"/>
    <p:sldMasterId id="2147483821" r:id="rId10"/>
    <p:sldMasterId id="2147483832" r:id="rId11"/>
    <p:sldMasterId id="2147483845" r:id="rId12"/>
    <p:sldMasterId id="2147483853" r:id="rId13"/>
    <p:sldMasterId id="2147483860" r:id="rId14"/>
    <p:sldMasterId id="2147483868" r:id="rId15"/>
    <p:sldMasterId id="2147483875" r:id="rId16"/>
    <p:sldMasterId id="2147483882" r:id="rId17"/>
    <p:sldMasterId id="2147483889" r:id="rId18"/>
    <p:sldMasterId id="2147483896" r:id="rId19"/>
    <p:sldMasterId id="2147483904" r:id="rId20"/>
    <p:sldMasterId id="2147483908" r:id="rId21"/>
    <p:sldMasterId id="2147483915" r:id="rId22"/>
    <p:sldMasterId id="2147483921" r:id="rId23"/>
    <p:sldMasterId id="2147483928" r:id="rId24"/>
    <p:sldMasterId id="2147483935" r:id="rId25"/>
    <p:sldMasterId id="2147483943" r:id="rId26"/>
    <p:sldMasterId id="2147483947" r:id="rId27"/>
    <p:sldMasterId id="2147483953" r:id="rId28"/>
    <p:sldMasterId id="2147483961" r:id="rId29"/>
    <p:sldMasterId id="2147483965" r:id="rId30"/>
    <p:sldMasterId id="2147483971" r:id="rId31"/>
    <p:sldMasterId id="2147483978" r:id="rId32"/>
    <p:sldMasterId id="2147483986" r:id="rId33"/>
    <p:sldMasterId id="2147483990" r:id="rId34"/>
    <p:sldMasterId id="2147483996" r:id="rId35"/>
    <p:sldMasterId id="2147484003" r:id="rId36"/>
    <p:sldMasterId id="2147484010" r:id="rId37"/>
    <p:sldMasterId id="2147484017" r:id="rId38"/>
    <p:sldMasterId id="2147484024" r:id="rId39"/>
  </p:sldMasterIdLst>
  <p:notesMasterIdLst>
    <p:notesMasterId r:id="rId80"/>
  </p:notesMasterIdLst>
  <p:handoutMasterIdLst>
    <p:handoutMasterId r:id="rId81"/>
  </p:handoutMasterIdLst>
  <p:sldIdLst>
    <p:sldId id="388" r:id="rId40"/>
    <p:sldId id="405" r:id="rId41"/>
    <p:sldId id="404" r:id="rId42"/>
    <p:sldId id="500" r:id="rId43"/>
    <p:sldId id="501" r:id="rId44"/>
    <p:sldId id="492" r:id="rId45"/>
    <p:sldId id="401" r:id="rId46"/>
    <p:sldId id="480" r:id="rId47"/>
    <p:sldId id="496" r:id="rId48"/>
    <p:sldId id="349" r:id="rId49"/>
    <p:sldId id="497" r:id="rId50"/>
    <p:sldId id="481" r:id="rId51"/>
    <p:sldId id="485" r:id="rId52"/>
    <p:sldId id="493" r:id="rId53"/>
    <p:sldId id="394" r:id="rId54"/>
    <p:sldId id="490" r:id="rId55"/>
    <p:sldId id="494" r:id="rId56"/>
    <p:sldId id="484" r:id="rId57"/>
    <p:sldId id="489" r:id="rId58"/>
    <p:sldId id="495" r:id="rId59"/>
    <p:sldId id="482" r:id="rId60"/>
    <p:sldId id="487" r:id="rId61"/>
    <p:sldId id="499" r:id="rId62"/>
    <p:sldId id="491" r:id="rId63"/>
    <p:sldId id="498" r:id="rId64"/>
    <p:sldId id="483" r:id="rId65"/>
    <p:sldId id="486" r:id="rId66"/>
    <p:sldId id="488" r:id="rId67"/>
    <p:sldId id="502" r:id="rId68"/>
    <p:sldId id="504" r:id="rId69"/>
    <p:sldId id="503" r:id="rId70"/>
    <p:sldId id="505" r:id="rId71"/>
    <p:sldId id="506" r:id="rId72"/>
    <p:sldId id="507" r:id="rId73"/>
    <p:sldId id="513" r:id="rId74"/>
    <p:sldId id="510" r:id="rId75"/>
    <p:sldId id="508" r:id="rId76"/>
    <p:sldId id="511" r:id="rId77"/>
    <p:sldId id="509" r:id="rId78"/>
    <p:sldId id="512" r:id="rId79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chaela Blott" initials="MB" lastIdx="3" clrIdx="0"/>
  <p:cmAuthor id="1" name="admin" initials="a" lastIdx="7" clrIdx="1"/>
  <p:cmAuthor id="2" name="kimonk" initials="k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6400"/>
    <a:srgbClr val="96CE3C"/>
    <a:srgbClr val="99FF66"/>
    <a:srgbClr val="D5F7FF"/>
    <a:srgbClr val="D3FBC9"/>
    <a:srgbClr val="EA0000"/>
    <a:srgbClr val="0033CC"/>
    <a:srgbClr val="696A6C"/>
    <a:srgbClr val="C2D1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50" autoAdjust="0"/>
    <p:restoredTop sz="93094" autoAdjust="0"/>
  </p:normalViewPr>
  <p:slideViewPr>
    <p:cSldViewPr>
      <p:cViewPr varScale="1">
        <p:scale>
          <a:sx n="82" d="100"/>
          <a:sy n="82" d="100"/>
        </p:scale>
        <p:origin x="-142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522"/>
    </p:cViewPr>
  </p:sorterViewPr>
  <p:notesViewPr>
    <p:cSldViewPr>
      <p:cViewPr varScale="1">
        <p:scale>
          <a:sx n="81" d="100"/>
          <a:sy n="81" d="100"/>
        </p:scale>
        <p:origin x="-3108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Master" Target="slideMasters/slideMaster39.xml"/><Relationship Id="rId21" Type="http://schemas.openxmlformats.org/officeDocument/2006/relationships/slideMaster" Target="slideMasters/slideMaster21.xml"/><Relationship Id="rId34" Type="http://schemas.openxmlformats.org/officeDocument/2006/relationships/slideMaster" Target="slideMasters/slideMaster34.xml"/><Relationship Id="rId42" Type="http://schemas.openxmlformats.org/officeDocument/2006/relationships/slide" Target="slides/slide3.xml"/><Relationship Id="rId47" Type="http://schemas.openxmlformats.org/officeDocument/2006/relationships/slide" Target="slides/slide8.xml"/><Relationship Id="rId50" Type="http://schemas.openxmlformats.org/officeDocument/2006/relationships/slide" Target="slides/slide11.xml"/><Relationship Id="rId55" Type="http://schemas.openxmlformats.org/officeDocument/2006/relationships/slide" Target="slides/slide16.xml"/><Relationship Id="rId63" Type="http://schemas.openxmlformats.org/officeDocument/2006/relationships/slide" Target="slides/slide24.xml"/><Relationship Id="rId68" Type="http://schemas.openxmlformats.org/officeDocument/2006/relationships/slide" Target="slides/slide29.xml"/><Relationship Id="rId76" Type="http://schemas.openxmlformats.org/officeDocument/2006/relationships/slide" Target="slides/slide37.xml"/><Relationship Id="rId84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32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Master" Target="slideMasters/slideMaster29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Master" Target="slideMasters/slideMaster32.xml"/><Relationship Id="rId37" Type="http://schemas.openxmlformats.org/officeDocument/2006/relationships/slideMaster" Target="slideMasters/slideMaster37.xml"/><Relationship Id="rId40" Type="http://schemas.openxmlformats.org/officeDocument/2006/relationships/slide" Target="slides/slide1.xml"/><Relationship Id="rId45" Type="http://schemas.openxmlformats.org/officeDocument/2006/relationships/slide" Target="slides/slide6.xml"/><Relationship Id="rId53" Type="http://schemas.openxmlformats.org/officeDocument/2006/relationships/slide" Target="slides/slide14.xml"/><Relationship Id="rId58" Type="http://schemas.openxmlformats.org/officeDocument/2006/relationships/slide" Target="slides/slide19.xml"/><Relationship Id="rId66" Type="http://schemas.openxmlformats.org/officeDocument/2006/relationships/slide" Target="slides/slide27.xml"/><Relationship Id="rId74" Type="http://schemas.openxmlformats.org/officeDocument/2006/relationships/slide" Target="slides/slide35.xml"/><Relationship Id="rId79" Type="http://schemas.openxmlformats.org/officeDocument/2006/relationships/slide" Target="slides/slide40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22.xml"/><Relationship Id="rId82" Type="http://schemas.openxmlformats.org/officeDocument/2006/relationships/commentAuthors" Target="commentAuthors.xml"/><Relationship Id="rId19" Type="http://schemas.openxmlformats.org/officeDocument/2006/relationships/slideMaster" Target="slideMasters/slideMaster1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Master" Target="slideMasters/slideMaster35.xml"/><Relationship Id="rId43" Type="http://schemas.openxmlformats.org/officeDocument/2006/relationships/slide" Target="slides/slide4.xml"/><Relationship Id="rId48" Type="http://schemas.openxmlformats.org/officeDocument/2006/relationships/slide" Target="slides/slide9.xml"/><Relationship Id="rId56" Type="http://schemas.openxmlformats.org/officeDocument/2006/relationships/slide" Target="slides/slide17.xml"/><Relationship Id="rId64" Type="http://schemas.openxmlformats.org/officeDocument/2006/relationships/slide" Target="slides/slide25.xml"/><Relationship Id="rId69" Type="http://schemas.openxmlformats.org/officeDocument/2006/relationships/slide" Target="slides/slide30.xml"/><Relationship Id="rId77" Type="http://schemas.openxmlformats.org/officeDocument/2006/relationships/slide" Target="slides/slide38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12.xml"/><Relationship Id="rId72" Type="http://schemas.openxmlformats.org/officeDocument/2006/relationships/slide" Target="slides/slide33.xml"/><Relationship Id="rId80" Type="http://schemas.openxmlformats.org/officeDocument/2006/relationships/notesMaster" Target="notesMasters/notesMaster1.xml"/><Relationship Id="rId85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Master" Target="slideMasters/slideMaster33.xml"/><Relationship Id="rId38" Type="http://schemas.openxmlformats.org/officeDocument/2006/relationships/slideMaster" Target="slideMasters/slideMaster38.xml"/><Relationship Id="rId46" Type="http://schemas.openxmlformats.org/officeDocument/2006/relationships/slide" Target="slides/slide7.xml"/><Relationship Id="rId59" Type="http://schemas.openxmlformats.org/officeDocument/2006/relationships/slide" Target="slides/slide20.xml"/><Relationship Id="rId67" Type="http://schemas.openxmlformats.org/officeDocument/2006/relationships/slide" Target="slides/slide28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2.xml"/><Relationship Id="rId54" Type="http://schemas.openxmlformats.org/officeDocument/2006/relationships/slide" Target="slides/slide15.xml"/><Relationship Id="rId62" Type="http://schemas.openxmlformats.org/officeDocument/2006/relationships/slide" Target="slides/slide23.xml"/><Relationship Id="rId70" Type="http://schemas.openxmlformats.org/officeDocument/2006/relationships/slide" Target="slides/slide31.xml"/><Relationship Id="rId75" Type="http://schemas.openxmlformats.org/officeDocument/2006/relationships/slide" Target="slides/slide36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Master" Target="slideMasters/slideMaster36.xml"/><Relationship Id="rId49" Type="http://schemas.openxmlformats.org/officeDocument/2006/relationships/slide" Target="slides/slide10.xml"/><Relationship Id="rId57" Type="http://schemas.openxmlformats.org/officeDocument/2006/relationships/slide" Target="slides/slide18.xml"/><Relationship Id="rId10" Type="http://schemas.openxmlformats.org/officeDocument/2006/relationships/slideMaster" Target="slideMasters/slideMaster10.xml"/><Relationship Id="rId31" Type="http://schemas.openxmlformats.org/officeDocument/2006/relationships/slideMaster" Target="slideMasters/slideMaster31.xml"/><Relationship Id="rId44" Type="http://schemas.openxmlformats.org/officeDocument/2006/relationships/slide" Target="slides/slide5.xml"/><Relationship Id="rId52" Type="http://schemas.openxmlformats.org/officeDocument/2006/relationships/slide" Target="slides/slide13.xml"/><Relationship Id="rId60" Type="http://schemas.openxmlformats.org/officeDocument/2006/relationships/slide" Target="slides/slide21.xml"/><Relationship Id="rId65" Type="http://schemas.openxmlformats.org/officeDocument/2006/relationships/slide" Target="slides/slide26.xml"/><Relationship Id="rId73" Type="http://schemas.openxmlformats.org/officeDocument/2006/relationships/slide" Target="slides/slide34.xml"/><Relationship Id="rId78" Type="http://schemas.openxmlformats.org/officeDocument/2006/relationships/slide" Target="slides/slide39.xml"/><Relationship Id="rId81" Type="http://schemas.openxmlformats.org/officeDocument/2006/relationships/handoutMaster" Target="handoutMasters/handoutMaster1.xml"/><Relationship Id="rId86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2A797-ECCB-48D5-905F-A2FCF6AD655D}" type="datetimeFigureOut">
              <a:rPr lang="en-IE" smtClean="0"/>
              <a:t>07/03/2014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06331D-371A-4C28-9E98-68D911258DA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666709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42436B77-BD53-44AA-9D88-26C4432D56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589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436B77-BD53-44AA-9D88-26C4432D562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43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46DB2-C8DE-4E16-BF10-F1575BE167D7}" type="slidenum">
              <a:rPr lang="en-IE" smtClean="0"/>
              <a:pPr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844942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46DB2-C8DE-4E16-BF10-F1575BE167D7}" type="slidenum">
              <a:rPr lang="en-IE" smtClean="0"/>
              <a:pPr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844942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436B77-BD53-44AA-9D88-26C4432D562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436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436B77-BD53-44AA-9D88-26C4432D562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436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436B77-BD53-44AA-9D88-26C4432D562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436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6D9D8-BE4F-4487-98EC-275D473216B2}" type="slidenum">
              <a:rPr lang="en-IE" smtClean="0"/>
              <a:pPr/>
              <a:t>21</a:t>
            </a:fld>
            <a:endParaRPr lang="en-I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6D9D8-BE4F-4487-98EC-275D473216B2}" type="slidenum">
              <a:rPr lang="en-IE" smtClean="0"/>
              <a:pPr/>
              <a:t>22</a:t>
            </a:fld>
            <a:endParaRPr lang="en-I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46DB2-C8DE-4E16-BF10-F1575BE167D7}" type="slidenum">
              <a:rPr lang="en-IE" smtClean="0"/>
              <a:pPr/>
              <a:t>23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256808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46DB2-C8DE-4E16-BF10-F1575BE167D7}" type="slidenum">
              <a:rPr lang="en-IE" smtClean="0"/>
              <a:pPr/>
              <a:t>24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351731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46DB2-C8DE-4E16-BF10-F1575BE167D7}" type="slidenum">
              <a:rPr lang="en-IE" smtClean="0"/>
              <a:pPr/>
              <a:t>25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25680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7DBCF5-81F8-48E8-94EC-FA3C0647B31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46DB2-C8DE-4E16-BF10-F1575BE167D7}" type="slidenum">
              <a:rPr lang="en-IE" smtClean="0"/>
              <a:pPr/>
              <a:t>26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686162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46DB2-C8DE-4E16-BF10-F1575BE167D7}" type="slidenum">
              <a:rPr lang="en-IE" smtClean="0"/>
              <a:pPr/>
              <a:t>27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686162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46DB2-C8DE-4E16-BF10-F1575BE167D7}" type="slidenum">
              <a:rPr lang="en-IE" smtClean="0"/>
              <a:pPr/>
              <a:t>28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686162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46DB2-C8DE-4E16-BF10-F1575BE167D7}" type="slidenum">
              <a:rPr lang="en-IE" smtClean="0"/>
              <a:pPr/>
              <a:t>30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25680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Host code C: 565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Memcached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RTL: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Binary Parser: </a:t>
            </a:r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703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ASCII parser: 2741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 table: </a:t>
            </a:r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3415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 store: 2336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Binary Response: 396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ASCII Response: 2545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Others: 999+ 2357+459=3815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 RTL: 16k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6D9D8-BE4F-4487-98EC-275D473216B2}" type="slidenum">
              <a:rPr lang="en-IE" smtClean="0">
                <a:solidFill>
                  <a:prstClr val="black"/>
                </a:solidFill>
              </a:rPr>
              <a:pPr/>
              <a:t>3</a:t>
            </a:fld>
            <a:endParaRPr lang="en-IE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436B77-BD53-44AA-9D88-26C4432D562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43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46DB2-C8DE-4E16-BF10-F1575BE167D7}" type="slidenum">
              <a:rPr lang="en-IE" smtClean="0"/>
              <a:pPr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25680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46DB2-C8DE-4E16-BF10-F1575BE167D7}" type="slidenum">
              <a:rPr lang="en-IE" smtClean="0"/>
              <a:pPr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25680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46DB2-C8DE-4E16-BF10-F1575BE167D7}" type="slidenum">
              <a:rPr lang="en-IE" smtClean="0"/>
              <a:pPr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25680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46DB2-C8DE-4E16-BF10-F1575BE167D7}" type="slidenum">
              <a:rPr lang="en-IE" smtClean="0"/>
              <a:pPr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35173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46DB2-C8DE-4E16-BF10-F1575BE167D7}" type="slidenum">
              <a:rPr lang="en-IE" smtClean="0"/>
              <a:pPr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25680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2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2.xml"/><Relationship Id="rId1" Type="http://schemas.openxmlformats.org/officeDocument/2006/relationships/themeOverride" Target="../theme/themeOverride3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3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3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3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4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4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4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4.xml"/><Relationship Id="rId1" Type="http://schemas.openxmlformats.org/officeDocument/2006/relationships/themeOverride" Target="../theme/themeOverride4.xml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5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5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6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6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6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7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7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7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8.xml"/></Relationships>
</file>

<file path=ppt/slideLayouts/_rels/slideLayout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8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8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9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9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9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0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0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1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1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1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2.xml"/></Relationships>
</file>

<file path=ppt/slideLayouts/_rels/slideLayout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2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3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3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3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4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4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5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5.xml"/></Relationships>
</file>

<file path=ppt/slideLayouts/_rels/slideLayout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5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6.xml"/></Relationships>
</file>

<file path=ppt/slideLayouts/_rels/slideLayout1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6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1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7.xml"/></Relationships>
</file>

<file path=ppt/slideLayouts/_rels/slideLayout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7.xml"/></Relationships>
</file>

<file path=ppt/slideLayouts/_rels/slideLayout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7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8.xml"/></Relationships>
</file>

<file path=ppt/slideLayouts/_rels/slideLayout2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8.xml"/></Relationships>
</file>

<file path=ppt/slideLayouts/_rels/slideLayout2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8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9.xml"/></Relationships>
</file>

<file path=ppt/slideLayouts/_rels/slideLayout2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0.xml"/></Relationships>
</file>

<file path=ppt/slideLayouts/_rels/slideLayout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0.xml"/></Relationships>
</file>

<file path=ppt/slideLayouts/_rels/slideLayout2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1.xml"/></Relationships>
</file>

<file path=ppt/slideLayouts/_rels/slideLayout2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1.xml"/></Relationships>
</file>

<file path=ppt/slideLayouts/_rels/slideLayout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1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2.xml"/></Relationships>
</file>

<file path=ppt/slideLayouts/_rels/slideLayout2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2.xml"/></Relationships>
</file>

<file path=ppt/slideLayouts/_rels/slideLayout2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2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2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3.xml"/></Relationships>
</file>

<file path=ppt/slideLayouts/_rels/slideLayout2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2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4.xml"/></Relationships>
</file>

<file path=ppt/slideLayouts/_rels/slideLayout2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4.xml"/></Relationships>
</file>

<file path=ppt/slideLayouts/_rels/slideLayout2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4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2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5.xml"/></Relationships>
</file>

<file path=ppt/slideLayouts/_rels/slideLayout2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5.xml"/></Relationships>
</file>

<file path=ppt/slideLayouts/_rels/slideLayout2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5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2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6.xml"/></Relationships>
</file>

<file path=ppt/slideLayouts/_rels/slideLayout2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6.xml"/></Relationships>
</file>

<file path=ppt/slideLayouts/_rels/slideLayout2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6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2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7.xml"/></Relationships>
</file>

<file path=ppt/slideLayouts/_rels/slideLayout2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7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2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8.xml"/></Relationships>
</file>

<file path=ppt/slideLayouts/_rels/slideLayout2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8.xml"/></Relationships>
</file>

<file path=ppt/slideLayouts/_rels/slideLayout2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8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9.xml"/></Relationships>
</file>

<file path=ppt/slideLayouts/_rels/slideLayout2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9.xml"/></Relationships>
</file>

<file path=ppt/slideLayouts/_rels/slideLayout2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9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8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8.xml"/><Relationship Id="rId1" Type="http://schemas.openxmlformats.org/officeDocument/2006/relationships/themeOverride" Target="../theme/themeOverride2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0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0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redban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895600"/>
            <a:ext cx="9144000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9"/>
          <p:cNvSpPr>
            <a:spLocks noChangeArrowheads="1"/>
          </p:cNvSpPr>
          <p:nvPr/>
        </p:nvSpPr>
        <p:spPr bwMode="auto">
          <a:xfrm>
            <a:off x="2438400" y="6602413"/>
            <a:ext cx="2362200" cy="255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defRPr/>
            </a:pPr>
            <a:endParaRPr lang="en-US" sz="600" b="1"/>
          </a:p>
        </p:txBody>
      </p:sp>
      <p:pic>
        <p:nvPicPr>
          <p:cNvPr id="6" name="Picture 17" descr="Xilinx_Logo_corp_RG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430213"/>
            <a:ext cx="22098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6525" y="4532313"/>
            <a:ext cx="4972050" cy="676275"/>
          </a:xfrm>
        </p:spPr>
        <p:txBody>
          <a:bodyPr lIns="91440" anchor="ctr"/>
          <a:lstStyle>
            <a:lvl1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IE" smtClean="0"/>
              <a:t>Click to edit Master subtitle style</a:t>
            </a:r>
            <a:endParaRPr lang="en-US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25413" y="3165475"/>
            <a:ext cx="4876800" cy="1114425"/>
          </a:xfrm>
        </p:spPr>
        <p:txBody>
          <a:bodyPr lIns="9144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IE" smtClean="0"/>
              <a:t>Click to edit Master title style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220663" y="6456363"/>
            <a:ext cx="2133600" cy="363537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" name="fc" descr="XILINX INTERNAL&#10;."/>
          <p:cNvSpPr txBox="1"/>
          <p:nvPr userDrawn="1"/>
        </p:nvSpPr>
        <p:spPr>
          <a:xfrm>
            <a:off x="0" y="6596380"/>
            <a:ext cx="9144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E" sz="1000" b="0" i="0" u="none" baseline="0" smtClean="0">
                <a:solidFill>
                  <a:srgbClr val="E36C0A"/>
                </a:solidFill>
                <a:latin typeface="arial"/>
              </a:rPr>
              <a:t>XILINX INTERNAL</a:t>
            </a:r>
            <a:endParaRPr lang="en-IE" sz="800" b="0" i="0" u="none" baseline="0" smtClean="0">
              <a:solidFill>
                <a:srgbClr val="E36C0A"/>
              </a:solidFill>
              <a:latin typeface="arial"/>
            </a:endParaRPr>
          </a:p>
          <a:p>
            <a:pPr algn="ctr"/>
            <a:r>
              <a:rPr lang="en-IE" sz="300" b="0" i="0" u="none" baseline="0" smtClean="0">
                <a:solidFill>
                  <a:srgbClr val="FFFFFF"/>
                </a:solidFill>
                <a:latin typeface="arial"/>
              </a:rPr>
              <a:t>.</a:t>
            </a:r>
            <a:endParaRPr lang="en-IE" sz="300" b="0" i="0" u="none" baseline="0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I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IE" smtClean="0"/>
              <a:t>Click to edit Master text styles</a:t>
            </a:r>
            <a:endParaRPr lang="en-US" smtClean="0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Page ‹#›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8CA8"/>
                </a:solidFill>
              </a:rPr>
              <a:t>Page </a:t>
            </a:r>
            <a:fld id="{5D15AEA9-BD3D-4AFD-81F8-8D2530BC176A}" type="slidenum">
              <a:rPr lang="en-US">
                <a:solidFill>
                  <a:srgbClr val="008CA8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8CA8"/>
              </a:solidFill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8CA8"/>
                </a:solidFill>
              </a:rPr>
              <a:t>Page </a:t>
            </a:r>
            <a:fld id="{95E5CCCA-D3B2-4FE3-9E47-33CD85111624}" type="slidenum">
              <a:rPr lang="en-US">
                <a:solidFill>
                  <a:srgbClr val="008CA8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8CA8"/>
              </a:solidFill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8CA8"/>
                </a:solidFill>
              </a:rPr>
              <a:t>Page </a:t>
            </a:r>
            <a:fld id="{5499B3B1-CABB-486C-913D-C0F90139E132}" type="slidenum">
              <a:rPr lang="en-US">
                <a:solidFill>
                  <a:srgbClr val="008CA8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8CA8"/>
              </a:solidFill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8CA8"/>
                </a:solidFill>
              </a:rPr>
              <a:t>Page </a:t>
            </a:r>
            <a:fld id="{214824D4-AF8E-4BBA-8E59-E04DD18C30A2}" type="slidenum">
              <a:rPr lang="en-US">
                <a:solidFill>
                  <a:srgbClr val="008CA8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8CA8"/>
              </a:solidFill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8CA8"/>
                </a:solidFill>
              </a:rPr>
              <a:t>Page </a:t>
            </a:r>
            <a:fld id="{A0035E4F-1D9E-4954-B0CB-62B2B1C277A3}" type="slidenum">
              <a:rPr lang="en-US">
                <a:solidFill>
                  <a:srgbClr val="008CA8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8CA8"/>
              </a:solidFill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8CA8"/>
                </a:solidFill>
              </a:rPr>
              <a:t>Page </a:t>
            </a:r>
            <a:fld id="{02D9AA24-F407-4A14-8C1A-71804D29B968}" type="slidenum">
              <a:rPr lang="en-US">
                <a:solidFill>
                  <a:srgbClr val="008CA8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8CA8"/>
              </a:solidFill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8CA8"/>
                </a:solidFill>
              </a:rPr>
              <a:t>Page </a:t>
            </a:r>
            <a:fld id="{49145983-2C72-49B8-99DD-6BFD520B5AAA}" type="slidenum">
              <a:rPr lang="en-US">
                <a:solidFill>
                  <a:srgbClr val="008CA8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8CA8"/>
              </a:solidFill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38100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419600" y="1600200"/>
            <a:ext cx="38100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8CA8"/>
                </a:solidFill>
              </a:rPr>
              <a:t>Page </a:t>
            </a:r>
            <a:fld id="{A27A61E3-A0C6-4E7A-9A4A-B68B6E21254D}" type="slidenum">
              <a:rPr lang="en-US">
                <a:solidFill>
                  <a:srgbClr val="008CA8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8CA8"/>
              </a:solidFill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Documents and Settings\Jennifer Lockhart\Desktop\Picture2 copy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2" y="0"/>
            <a:ext cx="9140956" cy="6858000"/>
          </a:xfrm>
          <a:prstGeom prst="rect">
            <a:avLst/>
          </a:prstGeom>
          <a:noFill/>
        </p:spPr>
      </p:pic>
      <p:sp>
        <p:nvSpPr>
          <p:cNvPr id="1946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6525" y="5680630"/>
            <a:ext cx="4972050" cy="676275"/>
          </a:xfrm>
        </p:spPr>
        <p:txBody>
          <a:bodyPr lIns="91440" anchor="ctr"/>
          <a:lstStyle>
            <a:lvl1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25413" y="4313792"/>
            <a:ext cx="4876800" cy="1114425"/>
          </a:xfrm>
        </p:spPr>
        <p:txBody>
          <a:bodyPr lIns="91440"/>
          <a:lstStyle>
            <a:lvl1pPr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All_Programmable_Lock_up.jpg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46172" y="1068534"/>
            <a:ext cx="4344270" cy="1307592"/>
          </a:xfrm>
          <a:prstGeom prst="rect">
            <a:avLst/>
          </a:prstGeom>
        </p:spPr>
      </p:pic>
      <p:sp>
        <p:nvSpPr>
          <p:cNvPr id="9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fc" descr="XILINX INTERNAL&#10;."/>
          <p:cNvSpPr txBox="1"/>
          <p:nvPr userDrawn="1"/>
        </p:nvSpPr>
        <p:spPr>
          <a:xfrm>
            <a:off x="0" y="6596380"/>
            <a:ext cx="9144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E" sz="1000" b="0" i="0" u="none" baseline="0" smtClean="0">
                <a:solidFill>
                  <a:srgbClr val="E36C0A"/>
                </a:solidFill>
                <a:latin typeface="arial"/>
              </a:rPr>
              <a:t>XILINX INTERNAL</a:t>
            </a:r>
            <a:endParaRPr lang="en-IE" sz="800" b="0" i="0" u="none" baseline="0" smtClean="0">
              <a:solidFill>
                <a:srgbClr val="E36C0A"/>
              </a:solidFill>
              <a:latin typeface="arial"/>
            </a:endParaRPr>
          </a:p>
          <a:p>
            <a:pPr algn="ctr"/>
            <a:r>
              <a:rPr lang="en-IE" sz="300" b="0" i="0" u="none" baseline="0" smtClean="0">
                <a:solidFill>
                  <a:srgbClr val="FFFFFF"/>
                </a:solidFill>
                <a:latin typeface="arial"/>
              </a:rPr>
              <a:t>.</a:t>
            </a:r>
            <a:endParaRPr lang="en-IE" sz="300" b="0" i="0" u="none" baseline="0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3364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>
                <a:solidFill>
                  <a:srgbClr val="000000"/>
                </a:solidFill>
              </a:rPr>
              <a:t>Page </a:t>
            </a:r>
            <a:fld id="{060BD193-E118-4B16-863C-C8C12C675E3E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IE" smtClean="0"/>
              <a:t>Click to edit Master text styles</a:t>
            </a:r>
          </a:p>
          <a:p>
            <a:pPr lvl="0"/>
            <a:r>
              <a:rPr lang="en-IE" smtClean="0"/>
              <a:t>Second level</a:t>
            </a:r>
          </a:p>
          <a:p>
            <a:pPr lvl="0"/>
            <a:r>
              <a:rPr lang="en-IE" smtClean="0"/>
              <a:t>Third level</a:t>
            </a:r>
          </a:p>
          <a:p>
            <a:pPr lvl="0"/>
            <a:r>
              <a:rPr lang="en-IE" smtClean="0"/>
              <a:t>Fourth level</a:t>
            </a:r>
          </a:p>
          <a:p>
            <a:pPr lvl="0"/>
            <a:r>
              <a:rPr lang="en-IE" smtClean="0"/>
              <a:t>Fifth level</a:t>
            </a:r>
            <a:endParaRPr 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Page ‹#›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</a:endParaRPr>
          </a:p>
        </p:txBody>
      </p:sp>
      <p:grpSp>
        <p:nvGrpSpPr>
          <p:cNvPr id="2" name="Group 8"/>
          <p:cNvGrpSpPr/>
          <p:nvPr userDrawn="1"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0" name="Rectangle 9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</a:endParaRPr>
            </a:p>
          </p:txBody>
        </p:sp>
        <p:pic>
          <p:nvPicPr>
            <p:cNvPr id="11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>
                <a:solidFill>
                  <a:srgbClr val="000000"/>
                </a:solidFill>
              </a:rPr>
              <a:t>Page </a:t>
            </a:r>
            <a:fld id="{060BD193-E118-4B16-863C-C8C12C675E3E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810000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8476" y="1600200"/>
            <a:ext cx="3852612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dirty="0">
                <a:solidFill>
                  <a:srgbClr val="000000"/>
                </a:solidFill>
              </a:rPr>
              <a:t>Page </a:t>
            </a:r>
            <a:fld id="{99D29FBF-A473-46DA-BC14-675AC1C8F9A5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>
                <a:solidFill>
                  <a:srgbClr val="000000"/>
                </a:solidFill>
              </a:rPr>
              <a:t>Page </a:t>
            </a:r>
            <a:fld id="{48005198-8FB0-4BE5-A5FF-99FA69737174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4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/ foot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3" descr="Red Head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19538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dirty="0" smtClean="0">
                <a:solidFill>
                  <a:srgbClr val="008CA8"/>
                </a:solidFill>
              </a:rPr>
              <a:t>Page </a:t>
            </a:r>
            <a:fld id="{DE95D2B1-4185-4388-83CC-46BBBC45239F}" type="slidenum">
              <a:rPr smtClean="0">
                <a:solidFill>
                  <a:srgbClr val="008CA8"/>
                </a:solidFill>
              </a:rPr>
              <a:pPr/>
              <a:t>‹#›</a:t>
            </a:fld>
            <a:endParaRPr dirty="0">
              <a:solidFill>
                <a:srgbClr val="008CA8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81000" y="1600200"/>
            <a:ext cx="83820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81000" y="6248400"/>
            <a:ext cx="8458200" cy="304800"/>
          </a:xfrm>
        </p:spPr>
        <p:txBody>
          <a:bodyPr/>
          <a:lstStyle>
            <a:lvl1pPr>
              <a:buFontTx/>
              <a:buNone/>
              <a:defRPr sz="120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25" descr="Xilinx_Logo_corp_RGB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77200" y="6537325"/>
            <a:ext cx="914400" cy="176213"/>
          </a:xfrm>
          <a:prstGeom prst="rect">
            <a:avLst/>
          </a:prstGeom>
          <a:noFill/>
        </p:spPr>
      </p:pic>
      <p:sp>
        <p:nvSpPr>
          <p:cNvPr id="10" name="Rectangle 19"/>
          <p:cNvSpPr>
            <a:spLocks noChangeArrowheads="1"/>
          </p:cNvSpPr>
          <p:nvPr userDrawn="1"/>
        </p:nvSpPr>
        <p:spPr bwMode="auto">
          <a:xfrm>
            <a:off x="1295400" y="6602413"/>
            <a:ext cx="6858000" cy="127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 sz="600" b="1" dirty="0">
              <a:solidFill>
                <a:srgbClr val="0094A8"/>
              </a:solidFill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6525" y="2895600"/>
            <a:ext cx="8855075" cy="2286000"/>
          </a:xfrm>
        </p:spPr>
        <p:txBody>
          <a:bodyPr/>
          <a:lstStyle>
            <a:lvl1pPr>
              <a:lnSpc>
                <a:spcPct val="100000"/>
              </a:lnSpc>
              <a:defRPr sz="2400" baseline="0"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Divider Title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smtClean="0">
                <a:solidFill>
                  <a:srgbClr val="008CA8"/>
                </a:solidFill>
              </a:rPr>
              <a:pPr/>
              <a:t>‹#›</a:t>
            </a:fld>
            <a:endParaRPr>
              <a:solidFill>
                <a:srgbClr val="008CA8"/>
              </a:solidFill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Documents and Settings\Jennifer Lockhart\Desktop\Picture2 cop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2" y="0"/>
            <a:ext cx="9140956" cy="6858000"/>
          </a:xfrm>
          <a:prstGeom prst="rect">
            <a:avLst/>
          </a:prstGeom>
          <a:noFill/>
        </p:spPr>
      </p:pic>
      <p:sp>
        <p:nvSpPr>
          <p:cNvPr id="1946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6525" y="5680630"/>
            <a:ext cx="4972050" cy="676275"/>
          </a:xfrm>
        </p:spPr>
        <p:txBody>
          <a:bodyPr lIns="91440" anchor="ctr"/>
          <a:lstStyle>
            <a:lvl1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25413" y="4313792"/>
            <a:ext cx="4876800" cy="1114425"/>
          </a:xfrm>
        </p:spPr>
        <p:txBody>
          <a:bodyPr lIns="91440"/>
          <a:lstStyle>
            <a:lvl1pPr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All_Programmable_Lock_up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46172" y="1068534"/>
            <a:ext cx="4344270" cy="1307592"/>
          </a:xfrm>
          <a:prstGeom prst="rect">
            <a:avLst/>
          </a:prstGeom>
        </p:spPr>
      </p:pic>
      <p:sp>
        <p:nvSpPr>
          <p:cNvPr id="9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Copyright 2012 Xilinx</a:t>
            </a:r>
            <a:endParaRPr lang="en-US" dirty="0"/>
          </a:p>
        </p:txBody>
      </p:sp>
      <p:sp>
        <p:nvSpPr>
          <p:cNvPr id="7" name="fc" descr="XILINX INTERNAL&#10;."/>
          <p:cNvSpPr txBox="1"/>
          <p:nvPr userDrawn="1"/>
        </p:nvSpPr>
        <p:spPr>
          <a:xfrm>
            <a:off x="0" y="6596380"/>
            <a:ext cx="9144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E" sz="1000" b="0" i="0" u="none" baseline="0" smtClean="0">
                <a:solidFill>
                  <a:srgbClr val="E36C0A"/>
                </a:solidFill>
                <a:latin typeface="arial"/>
              </a:rPr>
              <a:t>XILINX INTERNAL</a:t>
            </a:r>
            <a:endParaRPr lang="en-IE" sz="800" b="0" i="0" u="none" baseline="0" smtClean="0">
              <a:solidFill>
                <a:srgbClr val="E36C0A"/>
              </a:solidFill>
              <a:latin typeface="arial"/>
            </a:endParaRPr>
          </a:p>
          <a:p>
            <a:pPr algn="ctr"/>
            <a:r>
              <a:rPr lang="en-IE" sz="300" b="0" i="0" u="none" baseline="0" smtClean="0">
                <a:solidFill>
                  <a:srgbClr val="FFFFFF"/>
                </a:solidFill>
                <a:latin typeface="arial"/>
              </a:rPr>
              <a:t>.</a:t>
            </a:r>
            <a:endParaRPr lang="en-IE" sz="300" b="0" i="0" u="none" baseline="0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3364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0CC07D44-B3AB-4491-A004-CB3A1CF45FFC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Copyright 2012 Xilinx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0" name="Rectangle 9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  <p:pic>
          <p:nvPicPr>
            <p:cNvPr id="11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Page </a:t>
            </a:r>
            <a:fld id="{060BD193-E118-4B16-863C-C8C12C675E3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Copyright 2012 Xilinx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810000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8476" y="1600200"/>
            <a:ext cx="3852612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99D29FBF-A473-46DA-BC14-675AC1C8F9A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Copyright 2012 Xilinx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48005198-8FB0-4BE5-A5FF-99FA697371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Copyright 2012 Xilinx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en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en-IE" smtClean="0"/>
              <a:t>Click to edit Master text styles</a:t>
            </a:r>
          </a:p>
          <a:p>
            <a:pPr lvl="0"/>
            <a:r>
              <a:rPr lang="en-IE" smtClean="0"/>
              <a:t>Second level</a:t>
            </a:r>
          </a:p>
          <a:p>
            <a:pPr lvl="0"/>
            <a:r>
              <a:rPr lang="en-IE" smtClean="0"/>
              <a:t>Third level</a:t>
            </a:r>
          </a:p>
          <a:p>
            <a:pPr lvl="0"/>
            <a:r>
              <a:rPr lang="en-IE" smtClean="0"/>
              <a:t>Fourth level</a:t>
            </a:r>
          </a:p>
          <a:p>
            <a:pPr lvl="0"/>
            <a:r>
              <a:rPr lang="en-IE" smtClean="0"/>
              <a:t>Fifth level</a:t>
            </a:r>
            <a:endParaRPr 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Page ‹#›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41738" cy="4525963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CBFEE972-B98F-4DE6-AF30-A8AC83BE35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Copyright 2012 Xilinx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Documents and Settings\Jennifer Lockhart\Desktop\Picture2 copy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2" y="0"/>
            <a:ext cx="9140956" cy="6858000"/>
          </a:xfrm>
          <a:prstGeom prst="rect">
            <a:avLst/>
          </a:prstGeom>
          <a:noFill/>
        </p:spPr>
      </p:pic>
      <p:sp>
        <p:nvSpPr>
          <p:cNvPr id="1946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6525" y="5680630"/>
            <a:ext cx="4972050" cy="676275"/>
          </a:xfrm>
        </p:spPr>
        <p:txBody>
          <a:bodyPr lIns="91440" anchor="ctr"/>
          <a:lstStyle>
            <a:lvl1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25413" y="4313792"/>
            <a:ext cx="4876800" cy="1114425"/>
          </a:xfrm>
        </p:spPr>
        <p:txBody>
          <a:bodyPr lIns="91440"/>
          <a:lstStyle>
            <a:lvl1pPr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All_Programmable_Lock_up.jpg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46172" y="1068534"/>
            <a:ext cx="4344270" cy="1307592"/>
          </a:xfrm>
          <a:prstGeom prst="rect">
            <a:avLst/>
          </a:prstGeom>
        </p:spPr>
      </p:pic>
      <p:sp>
        <p:nvSpPr>
          <p:cNvPr id="9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fc" descr="XILINX INTERNAL&#10;."/>
          <p:cNvSpPr txBox="1"/>
          <p:nvPr userDrawn="1"/>
        </p:nvSpPr>
        <p:spPr>
          <a:xfrm>
            <a:off x="0" y="6596380"/>
            <a:ext cx="9144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E" sz="1000" b="0" i="0" u="none" baseline="0" smtClean="0">
                <a:solidFill>
                  <a:srgbClr val="E36C0A"/>
                </a:solidFill>
                <a:latin typeface="arial"/>
              </a:rPr>
              <a:t>XILINX INTERNAL</a:t>
            </a:r>
            <a:endParaRPr lang="en-IE" sz="800" b="0" i="0" u="none" baseline="0" smtClean="0">
              <a:solidFill>
                <a:srgbClr val="E36C0A"/>
              </a:solidFill>
              <a:latin typeface="arial"/>
            </a:endParaRPr>
          </a:p>
          <a:p>
            <a:pPr algn="ctr"/>
            <a:r>
              <a:rPr lang="en-IE" sz="300" b="0" i="0" u="none" baseline="0" smtClean="0">
                <a:solidFill>
                  <a:srgbClr val="FFFFFF"/>
                </a:solidFill>
                <a:latin typeface="arial"/>
              </a:rPr>
              <a:t>.</a:t>
            </a:r>
            <a:endParaRPr lang="en-IE" sz="300" b="0" i="0" u="none" baseline="0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3364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>
                <a:solidFill>
                  <a:srgbClr val="000000"/>
                </a:solidFill>
              </a:rPr>
              <a:t>Page </a:t>
            </a:r>
            <a:fld id="{060BD193-E118-4B16-863C-C8C12C675E3E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</a:endParaRPr>
          </a:p>
        </p:txBody>
      </p:sp>
      <p:grpSp>
        <p:nvGrpSpPr>
          <p:cNvPr id="2" name="Group 8"/>
          <p:cNvGrpSpPr/>
          <p:nvPr userDrawn="1"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0" name="Rectangle 9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</a:endParaRPr>
            </a:p>
          </p:txBody>
        </p:sp>
        <p:pic>
          <p:nvPicPr>
            <p:cNvPr id="11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>
                <a:solidFill>
                  <a:srgbClr val="000000"/>
                </a:solidFill>
              </a:rPr>
              <a:t>Page </a:t>
            </a:r>
            <a:fld id="{060BD193-E118-4B16-863C-C8C12C675E3E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810000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8476" y="1600200"/>
            <a:ext cx="3852612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dirty="0">
                <a:solidFill>
                  <a:srgbClr val="000000"/>
                </a:solidFill>
              </a:rPr>
              <a:t>Page </a:t>
            </a:r>
            <a:fld id="{99D29FBF-A473-46DA-BC14-675AC1C8F9A5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>
                <a:solidFill>
                  <a:srgbClr val="000000"/>
                </a:solidFill>
              </a:rPr>
              <a:t>Page </a:t>
            </a:r>
            <a:fld id="{48005198-8FB0-4BE5-A5FF-99FA69737174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4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/ foot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3" descr="Red Head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19538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dirty="0" smtClean="0">
                <a:solidFill>
                  <a:srgbClr val="008CA8"/>
                </a:solidFill>
              </a:rPr>
              <a:t>Page </a:t>
            </a:r>
            <a:fld id="{DE95D2B1-4185-4388-83CC-46BBBC45239F}" type="slidenum">
              <a:rPr smtClean="0">
                <a:solidFill>
                  <a:srgbClr val="008CA8"/>
                </a:solidFill>
              </a:rPr>
              <a:pPr/>
              <a:t>‹#›</a:t>
            </a:fld>
            <a:endParaRPr dirty="0">
              <a:solidFill>
                <a:srgbClr val="008CA8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81000" y="1600200"/>
            <a:ext cx="83820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81000" y="6248400"/>
            <a:ext cx="8458200" cy="304800"/>
          </a:xfrm>
        </p:spPr>
        <p:txBody>
          <a:bodyPr/>
          <a:lstStyle>
            <a:lvl1pPr>
              <a:buFontTx/>
              <a:buNone/>
              <a:defRPr sz="120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25" descr="Xilinx_Logo_corp_RGB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77200" y="6537325"/>
            <a:ext cx="914400" cy="176213"/>
          </a:xfrm>
          <a:prstGeom prst="rect">
            <a:avLst/>
          </a:prstGeom>
          <a:noFill/>
        </p:spPr>
      </p:pic>
      <p:sp>
        <p:nvSpPr>
          <p:cNvPr id="10" name="Rectangle 19"/>
          <p:cNvSpPr>
            <a:spLocks noChangeArrowheads="1"/>
          </p:cNvSpPr>
          <p:nvPr userDrawn="1"/>
        </p:nvSpPr>
        <p:spPr bwMode="auto">
          <a:xfrm>
            <a:off x="1295400" y="6602413"/>
            <a:ext cx="6858000" cy="127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 sz="600" b="1" dirty="0">
              <a:solidFill>
                <a:srgbClr val="0094A8"/>
              </a:solidFill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6525" y="2895600"/>
            <a:ext cx="8855075" cy="2286000"/>
          </a:xfrm>
        </p:spPr>
        <p:txBody>
          <a:bodyPr/>
          <a:lstStyle>
            <a:lvl1pPr>
              <a:lnSpc>
                <a:spcPct val="100000"/>
              </a:lnSpc>
              <a:defRPr sz="2400" baseline="0"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Divider Title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smtClean="0">
                <a:solidFill>
                  <a:srgbClr val="008CA8"/>
                </a:solidFill>
              </a:rPr>
              <a:pPr/>
              <a:t>‹#›</a:t>
            </a:fld>
            <a:endParaRPr>
              <a:solidFill>
                <a:srgbClr val="008CA8"/>
              </a:solidFill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Documents and Settings\Jennifer Lockhart\Desktop\Picture2 cop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2" y="0"/>
            <a:ext cx="9140956" cy="6858000"/>
          </a:xfrm>
          <a:prstGeom prst="rect">
            <a:avLst/>
          </a:prstGeom>
          <a:noFill/>
        </p:spPr>
      </p:pic>
      <p:sp>
        <p:nvSpPr>
          <p:cNvPr id="1946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6525" y="5680630"/>
            <a:ext cx="4972050" cy="676275"/>
          </a:xfrm>
        </p:spPr>
        <p:txBody>
          <a:bodyPr lIns="91440" anchor="ctr"/>
          <a:lstStyle>
            <a:lvl1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25413" y="4313792"/>
            <a:ext cx="4876800" cy="1114425"/>
          </a:xfrm>
        </p:spPr>
        <p:txBody>
          <a:bodyPr lIns="91440"/>
          <a:lstStyle>
            <a:lvl1pPr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All_Programmable_Lock_up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46172" y="1068534"/>
            <a:ext cx="4344270" cy="1307592"/>
          </a:xfrm>
          <a:prstGeom prst="rect">
            <a:avLst/>
          </a:prstGeom>
        </p:spPr>
      </p:pic>
      <p:sp>
        <p:nvSpPr>
          <p:cNvPr id="9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fc" descr="XILINX INTERNAL&#10;."/>
          <p:cNvSpPr txBox="1"/>
          <p:nvPr userDrawn="1"/>
        </p:nvSpPr>
        <p:spPr>
          <a:xfrm>
            <a:off x="0" y="6596380"/>
            <a:ext cx="9144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E" sz="1000" b="0" i="0" u="none" baseline="0" smtClean="0">
                <a:solidFill>
                  <a:srgbClr val="E36C0A"/>
                </a:solidFill>
                <a:latin typeface="arial"/>
              </a:rPr>
              <a:t>XILINX INTERNAL</a:t>
            </a:r>
            <a:endParaRPr lang="en-IE" sz="800" b="0" i="0" u="none" baseline="0" smtClean="0">
              <a:solidFill>
                <a:srgbClr val="E36C0A"/>
              </a:solidFill>
              <a:latin typeface="arial"/>
            </a:endParaRPr>
          </a:p>
          <a:p>
            <a:pPr algn="ctr"/>
            <a:r>
              <a:rPr lang="en-IE" sz="300" b="0" i="0" u="none" baseline="0" smtClean="0">
                <a:solidFill>
                  <a:srgbClr val="FFFFFF"/>
                </a:solidFill>
                <a:latin typeface="arial"/>
              </a:rPr>
              <a:t>.</a:t>
            </a:r>
            <a:endParaRPr lang="en-IE" sz="300" b="0" i="0" u="none" baseline="0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3364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B6F15528-21DE-4FAA-801E-634DDDAF4B2B}" type="slidenum">
              <a:rPr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IE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7772400" cy="4525963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Page ‹#›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0" name="Rectangle 9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  <p:pic>
          <p:nvPicPr>
            <p:cNvPr id="11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B6F15528-21DE-4FAA-801E-634DDDAF4B2B}" type="slidenum">
              <a:rPr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810000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8476" y="1600200"/>
            <a:ext cx="3852612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smtClean="0"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smtClean="0"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4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41738" cy="4525963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smtClean="0"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Documents and Settings\Jennifer Lockhart\Desktop\Picture2 cop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2" y="0"/>
            <a:ext cx="9140956" cy="6858000"/>
          </a:xfrm>
          <a:prstGeom prst="rect">
            <a:avLst/>
          </a:prstGeom>
          <a:noFill/>
        </p:spPr>
      </p:pic>
      <p:sp>
        <p:nvSpPr>
          <p:cNvPr id="1946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6525" y="5680630"/>
            <a:ext cx="4972050" cy="676275"/>
          </a:xfrm>
        </p:spPr>
        <p:txBody>
          <a:bodyPr lIns="91440" anchor="ctr"/>
          <a:lstStyle>
            <a:lvl1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25413" y="4313792"/>
            <a:ext cx="4876800" cy="1114425"/>
          </a:xfrm>
        </p:spPr>
        <p:txBody>
          <a:bodyPr lIns="91440"/>
          <a:lstStyle>
            <a:lvl1pPr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All_Programmable_Lock_up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46172" y="1068534"/>
            <a:ext cx="4344270" cy="1307592"/>
          </a:xfrm>
          <a:prstGeom prst="rect">
            <a:avLst/>
          </a:prstGeom>
        </p:spPr>
      </p:pic>
      <p:sp>
        <p:nvSpPr>
          <p:cNvPr id="9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fc" descr="XILINX INTERNAL&#10;."/>
          <p:cNvSpPr txBox="1"/>
          <p:nvPr userDrawn="1"/>
        </p:nvSpPr>
        <p:spPr>
          <a:xfrm>
            <a:off x="0" y="6596380"/>
            <a:ext cx="9144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E" sz="1000" b="0" i="0" u="none" baseline="0" smtClean="0">
                <a:solidFill>
                  <a:srgbClr val="E36C0A"/>
                </a:solidFill>
                <a:latin typeface="arial"/>
              </a:rPr>
              <a:t>XILINX INTERNAL</a:t>
            </a:r>
            <a:endParaRPr lang="en-IE" sz="800" b="0" i="0" u="none" baseline="0" smtClean="0">
              <a:solidFill>
                <a:srgbClr val="E36C0A"/>
              </a:solidFill>
              <a:latin typeface="arial"/>
            </a:endParaRPr>
          </a:p>
          <a:p>
            <a:pPr algn="ctr"/>
            <a:r>
              <a:rPr lang="en-IE" sz="300" b="0" i="0" u="none" baseline="0" smtClean="0">
                <a:solidFill>
                  <a:srgbClr val="FFFFFF"/>
                </a:solidFill>
                <a:latin typeface="arial"/>
              </a:rPr>
              <a:t>.</a:t>
            </a:r>
            <a:endParaRPr lang="en-IE" sz="300" b="0" i="0" u="none" baseline="0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3364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B6F15528-21DE-4FAA-801E-634DDDAF4B2B}" type="slidenum">
              <a:rPr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0" name="Rectangle 9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  <p:pic>
          <p:nvPicPr>
            <p:cNvPr id="11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B6F15528-21DE-4FAA-801E-634DDDAF4B2B}" type="slidenum">
              <a:rPr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810000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8476" y="1600200"/>
            <a:ext cx="3852612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smtClean="0"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smtClean="0"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4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41738" cy="4525963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smtClean="0"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20DCF8F1-4E94-4178-8B75-469A3F30E2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c" descr="XILINX INTERNAL&#10;."/>
          <p:cNvSpPr txBox="1"/>
          <p:nvPr userDrawn="1"/>
        </p:nvSpPr>
        <p:spPr>
          <a:xfrm>
            <a:off x="0" y="6596380"/>
            <a:ext cx="9144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E" sz="1000" b="0" i="0" u="none" baseline="0" smtClean="0">
                <a:solidFill>
                  <a:srgbClr val="E36C0A"/>
                </a:solidFill>
                <a:latin typeface="arial"/>
              </a:rPr>
              <a:t>XILINX INTERNAL</a:t>
            </a:r>
            <a:endParaRPr lang="en-IE" sz="800" b="0" i="0" u="none" baseline="0" smtClean="0">
              <a:solidFill>
                <a:srgbClr val="E36C0A"/>
              </a:solidFill>
              <a:latin typeface="arial"/>
            </a:endParaRPr>
          </a:p>
          <a:p>
            <a:pPr algn="ctr"/>
            <a:r>
              <a:rPr lang="en-IE" sz="300" b="0" i="0" u="none" baseline="0" smtClean="0">
                <a:solidFill>
                  <a:srgbClr val="FFFFFF"/>
                </a:solidFill>
                <a:latin typeface="arial"/>
              </a:rPr>
              <a:t>.</a:t>
            </a:r>
            <a:endParaRPr lang="en-IE" sz="300" b="0" i="0" u="none" baseline="0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Documents and Settings\Jennifer Lockhart\Desktop\Picture2 cop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2" y="0"/>
            <a:ext cx="9140956" cy="6858000"/>
          </a:xfrm>
          <a:prstGeom prst="rect">
            <a:avLst/>
          </a:prstGeom>
          <a:noFill/>
        </p:spPr>
      </p:pic>
      <p:sp>
        <p:nvSpPr>
          <p:cNvPr id="1946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6525" y="5680630"/>
            <a:ext cx="4972050" cy="676275"/>
          </a:xfrm>
        </p:spPr>
        <p:txBody>
          <a:bodyPr lIns="91440" anchor="ctr"/>
          <a:lstStyle>
            <a:lvl1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25413" y="4313792"/>
            <a:ext cx="4876800" cy="1114425"/>
          </a:xfrm>
        </p:spPr>
        <p:txBody>
          <a:bodyPr lIns="91440"/>
          <a:lstStyle>
            <a:lvl1pPr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All_Programmable_Lock_up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46172" y="1068534"/>
            <a:ext cx="4344270" cy="1307592"/>
          </a:xfrm>
          <a:prstGeom prst="rect">
            <a:avLst/>
          </a:prstGeom>
        </p:spPr>
      </p:pic>
      <p:sp>
        <p:nvSpPr>
          <p:cNvPr id="9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fc" descr="XILINX INTERNAL&#10;."/>
          <p:cNvSpPr txBox="1"/>
          <p:nvPr userDrawn="1"/>
        </p:nvSpPr>
        <p:spPr>
          <a:xfrm>
            <a:off x="0" y="6596380"/>
            <a:ext cx="9144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IE" sz="1000" b="0" i="0" u="none" baseline="0" smtClean="0">
                <a:solidFill>
                  <a:srgbClr val="E36C0A"/>
                </a:solidFill>
                <a:latin typeface="arial"/>
              </a:rPr>
              <a:t>XILINX INTERNAL</a:t>
            </a:r>
            <a:endParaRPr lang="en-IE" sz="800" b="0" i="0" u="none" baseline="0" smtClean="0">
              <a:solidFill>
                <a:srgbClr val="E36C0A"/>
              </a:solidFill>
              <a:latin typeface="arial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IE" sz="300" b="0" i="0" u="none" baseline="0" smtClean="0">
                <a:solidFill>
                  <a:srgbClr val="FFFFFF"/>
                </a:solidFill>
                <a:latin typeface="arial"/>
              </a:rPr>
              <a:t>.</a:t>
            </a:r>
            <a:endParaRPr lang="en-IE" sz="300" b="0" i="0" u="none" baseline="0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3364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>
                <a:solidFill>
                  <a:srgbClr val="000000"/>
                </a:solidFill>
              </a:rPr>
              <a:t>Page </a:t>
            </a:r>
            <a:fld id="{F6B31A70-C688-4835-9458-6A29727B0A43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0" name="Rectangle 9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</a:endParaRPr>
            </a:p>
          </p:txBody>
        </p:sp>
        <p:pic>
          <p:nvPicPr>
            <p:cNvPr id="11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>
                <a:solidFill>
                  <a:srgbClr val="000000"/>
                </a:solidFill>
              </a:rPr>
              <a:t>Page </a:t>
            </a:r>
            <a:fld id="{C1246F81-67C2-469E-BD26-4A9FCD534416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810000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8476" y="1600200"/>
            <a:ext cx="3852612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smtClean="0">
                <a:solidFill>
                  <a:srgbClr val="000000"/>
                </a:solidFill>
              </a:rPr>
              <a:t>Page </a:t>
            </a:r>
            <a:fld id="{A5D56696-6BE9-4112-BC2E-3D53A11D497F}" type="slidenum">
              <a:rPr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smtClean="0">
                <a:solidFill>
                  <a:srgbClr val="000000"/>
                </a:solidFill>
              </a:rPr>
              <a:t>Page </a:t>
            </a:r>
            <a:fld id="{EF308E1C-35EA-4B5E-B917-0605E961E81D}" type="slidenum">
              <a:rPr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4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41738" cy="4525963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smtClean="0">
                <a:solidFill>
                  <a:srgbClr val="000000"/>
                </a:solidFill>
              </a:rPr>
              <a:t>Page </a:t>
            </a:r>
            <a:fld id="{C1246F81-67C2-469E-BD26-4A9FCD534416}" type="slidenum">
              <a:rPr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Documents and Settings\Jennifer Lockhart\Desktop\Picture2 cop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2" y="0"/>
            <a:ext cx="9140956" cy="6858000"/>
          </a:xfrm>
          <a:prstGeom prst="rect">
            <a:avLst/>
          </a:prstGeom>
          <a:noFill/>
        </p:spPr>
      </p:pic>
      <p:sp>
        <p:nvSpPr>
          <p:cNvPr id="1946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6525" y="5680630"/>
            <a:ext cx="4972050" cy="676275"/>
          </a:xfrm>
        </p:spPr>
        <p:txBody>
          <a:bodyPr lIns="91440" anchor="ctr"/>
          <a:lstStyle>
            <a:lvl1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25413" y="4313792"/>
            <a:ext cx="4876800" cy="1114425"/>
          </a:xfrm>
        </p:spPr>
        <p:txBody>
          <a:bodyPr lIns="91440"/>
          <a:lstStyle>
            <a:lvl1pPr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All_Programmable_Lock_up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46172" y="1068534"/>
            <a:ext cx="4344270" cy="1307592"/>
          </a:xfrm>
          <a:prstGeom prst="rect">
            <a:avLst/>
          </a:prstGeom>
        </p:spPr>
      </p:pic>
      <p:sp>
        <p:nvSpPr>
          <p:cNvPr id="9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fc" descr="XILINX INTERNAL&#10;."/>
          <p:cNvSpPr txBox="1"/>
          <p:nvPr userDrawn="1"/>
        </p:nvSpPr>
        <p:spPr>
          <a:xfrm>
            <a:off x="0" y="6596380"/>
            <a:ext cx="9144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E" sz="1000" b="0" i="0" u="none" baseline="0" smtClean="0">
                <a:solidFill>
                  <a:srgbClr val="E36C0A"/>
                </a:solidFill>
                <a:latin typeface="arial"/>
              </a:rPr>
              <a:t>XILINX INTERNAL</a:t>
            </a:r>
            <a:endParaRPr lang="en-IE" sz="800" b="0" i="0" u="none" baseline="0" smtClean="0">
              <a:solidFill>
                <a:srgbClr val="E36C0A"/>
              </a:solidFill>
              <a:latin typeface="arial"/>
            </a:endParaRPr>
          </a:p>
          <a:p>
            <a:pPr algn="ctr"/>
            <a:r>
              <a:rPr lang="en-IE" sz="300" b="0" i="0" u="none" baseline="0" smtClean="0">
                <a:solidFill>
                  <a:srgbClr val="FFFFFF"/>
                </a:solidFill>
                <a:latin typeface="arial"/>
              </a:rPr>
              <a:t>.</a:t>
            </a:r>
            <a:endParaRPr lang="en-IE" sz="300" b="0" i="0" u="none" baseline="0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3364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B6F15528-21DE-4FAA-801E-634DDDAF4B2B}" type="slidenum">
              <a:rPr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0" name="Rectangle 9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  <p:pic>
          <p:nvPicPr>
            <p:cNvPr id="11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B6F15528-21DE-4FAA-801E-634DDDAF4B2B}" type="slidenum">
              <a:rPr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810000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8476" y="1600200"/>
            <a:ext cx="3852612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smtClean="0"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FD4E0469-F634-4805-B626-5AD820BC0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smtClean="0"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4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41738" cy="4525963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smtClean="0"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Documents and Settings\Jennifer Lockhart\Desktop\Picture2 cop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2" y="0"/>
            <a:ext cx="9140956" cy="6858000"/>
          </a:xfrm>
          <a:prstGeom prst="rect">
            <a:avLst/>
          </a:prstGeom>
          <a:noFill/>
        </p:spPr>
      </p:pic>
      <p:sp>
        <p:nvSpPr>
          <p:cNvPr id="1946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6525" y="5680630"/>
            <a:ext cx="4972050" cy="676275"/>
          </a:xfrm>
        </p:spPr>
        <p:txBody>
          <a:bodyPr lIns="91440" anchor="ctr"/>
          <a:lstStyle>
            <a:lvl1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25413" y="4313792"/>
            <a:ext cx="4876800" cy="1114425"/>
          </a:xfrm>
        </p:spPr>
        <p:txBody>
          <a:bodyPr lIns="91440"/>
          <a:lstStyle>
            <a:lvl1pPr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All_Programmable_Lock_up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46172" y="1068534"/>
            <a:ext cx="4344270" cy="1307592"/>
          </a:xfrm>
          <a:prstGeom prst="rect">
            <a:avLst/>
          </a:prstGeom>
        </p:spPr>
      </p:pic>
      <p:sp>
        <p:nvSpPr>
          <p:cNvPr id="9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2" name="fc" descr="XILINX INTERNAL&#10;."/>
          <p:cNvSpPr txBox="1"/>
          <p:nvPr userDrawn="1"/>
        </p:nvSpPr>
        <p:spPr>
          <a:xfrm>
            <a:off x="0" y="6596380"/>
            <a:ext cx="9144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IE" sz="1000" b="0" i="0" u="none" baseline="0" smtClean="0">
                <a:solidFill>
                  <a:srgbClr val="E36C0A"/>
                </a:solidFill>
                <a:latin typeface="arial"/>
              </a:rPr>
              <a:t>XILINX INTERNAL</a:t>
            </a:r>
            <a:endParaRPr lang="en-IE" sz="800" b="0" i="0" u="none" baseline="0" smtClean="0">
              <a:solidFill>
                <a:srgbClr val="E36C0A"/>
              </a:solidFill>
              <a:latin typeface="arial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IE" sz="300" b="0" i="0" u="none" baseline="0" smtClean="0">
                <a:solidFill>
                  <a:srgbClr val="FFFFFF"/>
                </a:solidFill>
                <a:latin typeface="arial"/>
              </a:rPr>
              <a:t>.</a:t>
            </a:r>
            <a:endParaRPr lang="en-IE" sz="300" b="0" i="0" u="none" baseline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2683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3364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0CC07D44-B3AB-4491-A004-CB3A1CF45FFC}" type="slidenum">
              <a:rPr lang="en-IE">
                <a:solidFill>
                  <a:srgbClr val="000000"/>
                </a:solidFill>
              </a:rPr>
              <a:pPr/>
              <a:t>‹#›</a:t>
            </a:fld>
            <a:endParaRPr lang="en-IE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810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0" name="Rectangle 9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  <p:pic>
          <p:nvPicPr>
            <p:cNvPr id="11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>
                <a:solidFill>
                  <a:srgbClr val="000000"/>
                </a:solidFill>
              </a:rPr>
              <a:t>Page </a:t>
            </a:r>
            <a:fld id="{060BD193-E118-4B16-863C-C8C12C675E3E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116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810000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8476" y="1600200"/>
            <a:ext cx="3852612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dirty="0">
                <a:solidFill>
                  <a:srgbClr val="000000"/>
                </a:solidFill>
              </a:rPr>
              <a:t>Page </a:t>
            </a:r>
            <a:fld id="{99D29FBF-A473-46DA-BC14-675AC1C8F9A5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028572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>
                <a:solidFill>
                  <a:srgbClr val="000000"/>
                </a:solidFill>
              </a:rPr>
              <a:t>Page </a:t>
            </a:r>
            <a:fld id="{48005198-8FB0-4BE5-A5FF-99FA69737174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4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965614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41738" cy="4525963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>
                <a:solidFill>
                  <a:srgbClr val="000000"/>
                </a:solidFill>
              </a:rPr>
              <a:t>Page </a:t>
            </a:r>
            <a:fld id="{CBFEE972-B98F-4DE6-AF30-A8AC83BE3569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851827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7200" y="6577013"/>
            <a:ext cx="838200" cy="2444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fld id="{0CC07D44-B3AB-4491-A004-CB3A1CF45FFC}" type="slidenum">
              <a:rPr lang="en-IE" smtClean="0">
                <a:solidFill>
                  <a:srgbClr val="EC891D"/>
                </a:solidFill>
              </a:rPr>
              <a:pPr/>
              <a:t>‹#›</a:t>
            </a:fld>
            <a:endParaRPr lang="en-IE">
              <a:solidFill>
                <a:srgbClr val="EC89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529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72400" cy="4268337"/>
          </a:xfrm>
        </p:spPr>
        <p:txBody>
          <a:bodyPr/>
          <a:lstStyle>
            <a:lvl1pPr marL="228600" indent="-2880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>
                <a:solidFill>
                  <a:srgbClr val="000000"/>
                </a:solidFill>
              </a:rPr>
              <a:t>Page </a:t>
            </a:r>
            <a:fld id="{060BD193-E118-4B16-863C-C8C12C675E3E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D7FB3316-76E2-45F0-BA5C-1A07A1BFC1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Documents and Settings\Jennifer Lockhart\Desktop\Picture2 copy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2" y="0"/>
            <a:ext cx="9140956" cy="6858000"/>
          </a:xfrm>
          <a:prstGeom prst="rect">
            <a:avLst/>
          </a:prstGeom>
          <a:noFill/>
        </p:spPr>
      </p:pic>
      <p:sp>
        <p:nvSpPr>
          <p:cNvPr id="9" name="fc" descr="XILINX INTERNAL&#10;."/>
          <p:cNvSpPr txBox="1"/>
          <p:nvPr userDrawn="1"/>
        </p:nvSpPr>
        <p:spPr>
          <a:xfrm>
            <a:off x="0" y="6596380"/>
            <a:ext cx="9144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IE" sz="1000" b="0" i="0" u="none" baseline="0" smtClean="0">
                <a:solidFill>
                  <a:srgbClr val="E36C0A"/>
                </a:solidFill>
                <a:latin typeface="arial"/>
              </a:rPr>
              <a:t>XILINX INTERNAL</a:t>
            </a:r>
            <a:endParaRPr lang="en-IE" sz="800" b="0" i="0" u="none" baseline="0" smtClean="0">
              <a:solidFill>
                <a:srgbClr val="E36C0A"/>
              </a:solidFill>
              <a:latin typeface="arial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IE" sz="300" b="0" i="0" u="none" baseline="0" smtClean="0">
                <a:solidFill>
                  <a:srgbClr val="FFFFFF"/>
                </a:solidFill>
                <a:latin typeface="arial"/>
              </a:rPr>
              <a:t>.</a:t>
            </a:r>
            <a:endParaRPr lang="en-IE" sz="300" b="0" i="0" u="none" baseline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6525" y="5680630"/>
            <a:ext cx="4972050" cy="676275"/>
          </a:xfrm>
        </p:spPr>
        <p:txBody>
          <a:bodyPr lIns="91440" anchor="ctr"/>
          <a:lstStyle>
            <a:lvl1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25413" y="4313792"/>
            <a:ext cx="4876800" cy="1114425"/>
          </a:xfrm>
        </p:spPr>
        <p:txBody>
          <a:bodyPr lIns="91440"/>
          <a:lstStyle>
            <a:lvl1pPr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All_Programmable_Lock_up.jpg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46172" y="1068534"/>
            <a:ext cx="4344270" cy="13075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810000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600200"/>
            <a:ext cx="3810000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dirty="0">
                <a:solidFill>
                  <a:srgbClr val="000000"/>
                </a:solidFill>
              </a:rPr>
              <a:t>Page </a:t>
            </a:r>
            <a:fld id="{99D29FBF-A473-46DA-BC14-675AC1C8F9A5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Documents and Settings\Jennifer Lockhart\Desktop\Picture2 cop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2" y="0"/>
            <a:ext cx="9140956" cy="6858000"/>
          </a:xfrm>
          <a:prstGeom prst="rect">
            <a:avLst/>
          </a:prstGeom>
          <a:noFill/>
        </p:spPr>
      </p:pic>
      <p:sp>
        <p:nvSpPr>
          <p:cNvPr id="1946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6525" y="5680630"/>
            <a:ext cx="4972050" cy="676275"/>
          </a:xfrm>
        </p:spPr>
        <p:txBody>
          <a:bodyPr lIns="91440" anchor="ctr"/>
          <a:lstStyle>
            <a:lvl1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25413" y="4313792"/>
            <a:ext cx="4876800" cy="1114425"/>
          </a:xfrm>
        </p:spPr>
        <p:txBody>
          <a:bodyPr lIns="91440"/>
          <a:lstStyle>
            <a:lvl1pPr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All_Programmable_Lock_up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46172" y="1068534"/>
            <a:ext cx="4344270" cy="1307592"/>
          </a:xfrm>
          <a:prstGeom prst="rect">
            <a:avLst/>
          </a:prstGeom>
        </p:spPr>
      </p:pic>
      <p:sp>
        <p:nvSpPr>
          <p:cNvPr id="9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fc" descr="XILINX INTERNAL&#10;."/>
          <p:cNvSpPr txBox="1"/>
          <p:nvPr userDrawn="1"/>
        </p:nvSpPr>
        <p:spPr>
          <a:xfrm>
            <a:off x="0" y="6596380"/>
            <a:ext cx="9144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E" sz="1000" b="0" i="0" u="none" baseline="0" smtClean="0">
                <a:solidFill>
                  <a:srgbClr val="E36C0A"/>
                </a:solidFill>
                <a:latin typeface="arial"/>
              </a:rPr>
              <a:t>XILINX INTERNAL</a:t>
            </a:r>
            <a:endParaRPr lang="en-IE" sz="800" b="0" i="0" u="none" baseline="0" smtClean="0">
              <a:solidFill>
                <a:srgbClr val="E36C0A"/>
              </a:solidFill>
              <a:latin typeface="arial"/>
            </a:endParaRPr>
          </a:p>
          <a:p>
            <a:pPr algn="ctr"/>
            <a:r>
              <a:rPr lang="en-IE" sz="300" b="0" i="0" u="none" baseline="0" smtClean="0">
                <a:solidFill>
                  <a:srgbClr val="FFFFFF"/>
                </a:solidFill>
                <a:latin typeface="arial"/>
              </a:rPr>
              <a:t>.</a:t>
            </a:r>
            <a:endParaRPr lang="en-IE" sz="300" b="0" i="0" u="none" baseline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7534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3364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0CC07D44-B3AB-4491-A004-CB3A1CF45FFC}" type="slidenum">
              <a:rPr lang="en-IE">
                <a:solidFill>
                  <a:srgbClr val="000000"/>
                </a:solidFill>
              </a:rPr>
              <a:pPr/>
              <a:t>‹#›</a:t>
            </a:fld>
            <a:endParaRPr lang="en-IE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087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0" name="Rectangle 9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  <p:pic>
          <p:nvPicPr>
            <p:cNvPr id="11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>
                <a:solidFill>
                  <a:srgbClr val="000000"/>
                </a:solidFill>
              </a:rPr>
              <a:t>Page </a:t>
            </a:r>
            <a:fld id="{060BD193-E118-4B16-863C-C8C12C675E3E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314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810000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8476" y="1600200"/>
            <a:ext cx="3852612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dirty="0">
                <a:solidFill>
                  <a:srgbClr val="000000"/>
                </a:solidFill>
              </a:rPr>
              <a:t>Page </a:t>
            </a:r>
            <a:fld id="{99D29FBF-A473-46DA-BC14-675AC1C8F9A5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236761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>
                <a:solidFill>
                  <a:srgbClr val="000000"/>
                </a:solidFill>
              </a:rPr>
              <a:t>Page </a:t>
            </a:r>
            <a:fld id="{48005198-8FB0-4BE5-A5FF-99FA69737174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4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592156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41738" cy="4525963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>
                <a:solidFill>
                  <a:srgbClr val="000000"/>
                </a:solidFill>
              </a:rPr>
              <a:t>Page </a:t>
            </a:r>
            <a:fld id="{CBFEE972-B98F-4DE6-AF30-A8AC83BE3569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114925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Documents and Settings\Jennifer Lockhart\Desktop\Picture2 copy.jp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3040" y="0"/>
            <a:ext cx="9137920" cy="6858000"/>
          </a:xfrm>
          <a:prstGeom prst="rect">
            <a:avLst/>
          </a:prstGeom>
          <a:noFill/>
        </p:spPr>
      </p:pic>
      <p:sp>
        <p:nvSpPr>
          <p:cNvPr id="1946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6525" y="5680630"/>
            <a:ext cx="4972050" cy="676275"/>
          </a:xfrm>
        </p:spPr>
        <p:txBody>
          <a:bodyPr lIns="91440" anchor="ctr"/>
          <a:lstStyle>
            <a:lvl1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25413" y="4313792"/>
            <a:ext cx="4876800" cy="1114425"/>
          </a:xfrm>
        </p:spPr>
        <p:txBody>
          <a:bodyPr lIns="91440"/>
          <a:lstStyle>
            <a:lvl1pPr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All_Programmable_Lock_up.jpg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46172" y="1068534"/>
            <a:ext cx="4344270" cy="1307592"/>
          </a:xfrm>
          <a:prstGeom prst="rect">
            <a:avLst/>
          </a:prstGeom>
        </p:spPr>
      </p:pic>
      <p:sp>
        <p:nvSpPr>
          <p:cNvPr id="9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>
                <a:solidFill>
                  <a:srgbClr val="000000"/>
                </a:solidFill>
              </a:rPr>
              <a:t>© Copyright 2012 Xilinx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fc" descr="XILINX INTERNAL&#10;."/>
          <p:cNvSpPr txBox="1"/>
          <p:nvPr userDrawn="1"/>
        </p:nvSpPr>
        <p:spPr>
          <a:xfrm>
            <a:off x="0" y="6596380"/>
            <a:ext cx="9144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E" sz="1000" b="0" i="0" u="none" baseline="0" smtClean="0">
                <a:solidFill>
                  <a:srgbClr val="E36C0A"/>
                </a:solidFill>
                <a:latin typeface="arial"/>
              </a:rPr>
              <a:t>XILINX INTERNAL</a:t>
            </a:r>
            <a:endParaRPr lang="en-IE" sz="800" b="0" i="0" u="none" baseline="0" smtClean="0">
              <a:solidFill>
                <a:srgbClr val="E36C0A"/>
              </a:solidFill>
              <a:latin typeface="arial"/>
            </a:endParaRPr>
          </a:p>
          <a:p>
            <a:pPr algn="ctr"/>
            <a:r>
              <a:rPr lang="en-IE" sz="300" b="0" i="0" u="none" baseline="0" smtClean="0">
                <a:solidFill>
                  <a:srgbClr val="FFFFFF"/>
                </a:solidFill>
                <a:latin typeface="arial"/>
              </a:rPr>
              <a:t>.</a:t>
            </a:r>
            <a:endParaRPr lang="en-IE" sz="300" b="0" i="0" u="none" baseline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328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3364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>
                <a:solidFill>
                  <a:srgbClr val="000000"/>
                </a:solidFill>
              </a:rPr>
              <a:t>Page </a:t>
            </a:r>
            <a:fld id="{060BD193-E118-4B16-863C-C8C12C675E3E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>
                <a:solidFill>
                  <a:srgbClr val="000000"/>
                </a:solidFill>
              </a:rPr>
              <a:t>© Copyright 2012 Xilinx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768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810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600200"/>
            <a:ext cx="3810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102B71CA-0F1D-4B1F-BFCF-5661D0D7AD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grpSp>
        <p:nvGrpSpPr>
          <p:cNvPr id="2" name="Group 8"/>
          <p:cNvGrpSpPr/>
          <p:nvPr userDrawn="1"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0" name="Rectangle 9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  <p:pic>
          <p:nvPicPr>
            <p:cNvPr id="11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>
                <a:solidFill>
                  <a:srgbClr val="000000"/>
                </a:solidFill>
              </a:rPr>
              <a:t>Page </a:t>
            </a:r>
            <a:fld id="{060BD193-E118-4B16-863C-C8C12C675E3E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>
                <a:solidFill>
                  <a:srgbClr val="000000"/>
                </a:solidFill>
              </a:rPr>
              <a:t>© Copyright 2012 Xilinx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299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810000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8476" y="1600200"/>
            <a:ext cx="3852612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dirty="0">
                <a:solidFill>
                  <a:srgbClr val="000000"/>
                </a:solidFill>
              </a:rPr>
              <a:t>Page </a:t>
            </a:r>
            <a:fld id="{99D29FBF-A473-46DA-BC14-675AC1C8F9A5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>
                <a:solidFill>
                  <a:srgbClr val="000000"/>
                </a:solidFill>
              </a:rPr>
              <a:t>© Copyright 2012 Xilinx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66133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>
                <a:solidFill>
                  <a:srgbClr val="000000"/>
                </a:solidFill>
              </a:rPr>
              <a:t>Page </a:t>
            </a:r>
            <a:fld id="{48005198-8FB0-4BE5-A5FF-99FA69737174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4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>
                <a:solidFill>
                  <a:srgbClr val="000000"/>
                </a:solidFill>
              </a:rPr>
              <a:t>© Copyright 2012 Xilinx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085069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Documents and Settings\Jennifer Lockhart\Desktop\Picture2 cop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2" y="0"/>
            <a:ext cx="9140956" cy="6858000"/>
          </a:xfrm>
          <a:prstGeom prst="rect">
            <a:avLst/>
          </a:prstGeom>
          <a:noFill/>
        </p:spPr>
      </p:pic>
      <p:sp>
        <p:nvSpPr>
          <p:cNvPr id="1946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6525" y="5680630"/>
            <a:ext cx="4972050" cy="676275"/>
          </a:xfrm>
        </p:spPr>
        <p:txBody>
          <a:bodyPr lIns="91440" anchor="ctr"/>
          <a:lstStyle>
            <a:lvl1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25413" y="4313792"/>
            <a:ext cx="4876800" cy="1114425"/>
          </a:xfrm>
        </p:spPr>
        <p:txBody>
          <a:bodyPr lIns="91440"/>
          <a:lstStyle>
            <a:lvl1pPr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All_Programmable_Lock_up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46172" y="1068534"/>
            <a:ext cx="4344270" cy="1307592"/>
          </a:xfrm>
          <a:prstGeom prst="rect">
            <a:avLst/>
          </a:prstGeom>
        </p:spPr>
      </p:pic>
      <p:sp>
        <p:nvSpPr>
          <p:cNvPr id="9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fc" descr="XILINX INTERNAL&#10;."/>
          <p:cNvSpPr txBox="1"/>
          <p:nvPr userDrawn="1"/>
        </p:nvSpPr>
        <p:spPr>
          <a:xfrm>
            <a:off x="0" y="6596380"/>
            <a:ext cx="9144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E" sz="1000" b="0" i="0" u="none" baseline="0" smtClean="0">
                <a:solidFill>
                  <a:srgbClr val="E36C0A"/>
                </a:solidFill>
                <a:latin typeface="arial"/>
              </a:rPr>
              <a:t>XILINX INTERNAL</a:t>
            </a:r>
            <a:endParaRPr lang="en-IE" sz="800" b="0" i="0" u="none" baseline="0" smtClean="0">
              <a:solidFill>
                <a:srgbClr val="E36C0A"/>
              </a:solidFill>
              <a:latin typeface="arial"/>
            </a:endParaRPr>
          </a:p>
          <a:p>
            <a:pPr algn="ctr"/>
            <a:r>
              <a:rPr lang="en-IE" sz="300" b="0" i="0" u="none" baseline="0" smtClean="0">
                <a:solidFill>
                  <a:srgbClr val="FFFFFF"/>
                </a:solidFill>
                <a:latin typeface="arial"/>
              </a:rPr>
              <a:t>.</a:t>
            </a:r>
            <a:endParaRPr lang="en-IE" sz="300" b="0" i="0" u="none" baseline="0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3364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B6F15528-21DE-4FAA-801E-634DDDAF4B2B}" type="slidenum">
              <a:rPr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0" name="Rectangle 9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  <p:pic>
          <p:nvPicPr>
            <p:cNvPr id="11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B6F15528-21DE-4FAA-801E-634DDDAF4B2B}" type="slidenum">
              <a:rPr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810000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8476" y="1600200"/>
            <a:ext cx="3852612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smtClean="0"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smtClean="0"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4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41738" cy="4525963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smtClean="0"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Documents and Settings\Jennifer Lockhart\Desktop\Picture2 cop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2" y="0"/>
            <a:ext cx="9140956" cy="6858000"/>
          </a:xfrm>
          <a:prstGeom prst="rect">
            <a:avLst/>
          </a:prstGeom>
          <a:noFill/>
        </p:spPr>
      </p:pic>
      <p:sp>
        <p:nvSpPr>
          <p:cNvPr id="1946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6525" y="5680630"/>
            <a:ext cx="4972050" cy="676275"/>
          </a:xfrm>
        </p:spPr>
        <p:txBody>
          <a:bodyPr lIns="91440" anchor="ctr"/>
          <a:lstStyle>
            <a:lvl1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25413" y="4313792"/>
            <a:ext cx="4876800" cy="1114425"/>
          </a:xfrm>
        </p:spPr>
        <p:txBody>
          <a:bodyPr lIns="91440"/>
          <a:lstStyle>
            <a:lvl1pPr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All_Programmable_Lock_up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46172" y="1068534"/>
            <a:ext cx="4344270" cy="1307592"/>
          </a:xfrm>
          <a:prstGeom prst="rect">
            <a:avLst/>
          </a:prstGeom>
        </p:spPr>
      </p:pic>
      <p:sp>
        <p:nvSpPr>
          <p:cNvPr id="9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fc" descr="XILINX INTERNAL&#10;."/>
          <p:cNvSpPr txBox="1"/>
          <p:nvPr userDrawn="1"/>
        </p:nvSpPr>
        <p:spPr>
          <a:xfrm>
            <a:off x="0" y="6596380"/>
            <a:ext cx="9144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IE" sz="1000" b="0" i="0" u="none" baseline="0" smtClean="0">
                <a:solidFill>
                  <a:srgbClr val="E36C0A"/>
                </a:solidFill>
                <a:latin typeface="arial"/>
              </a:rPr>
              <a:t>XILINX INTERNAL</a:t>
            </a:r>
            <a:endParaRPr lang="en-IE" sz="800" b="0" i="0" u="none" baseline="0" smtClean="0">
              <a:solidFill>
                <a:srgbClr val="E36C0A"/>
              </a:solidFill>
              <a:latin typeface="arial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IE" sz="300" b="0" i="0" u="none" baseline="0" smtClean="0">
                <a:solidFill>
                  <a:srgbClr val="FFFFFF"/>
                </a:solidFill>
                <a:latin typeface="arial"/>
              </a:rPr>
              <a:t>.</a:t>
            </a:r>
            <a:endParaRPr lang="en-IE" sz="300" b="0" i="0" u="none" baseline="0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FC841B8F-4B6B-40BC-AAEA-4136657B8E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3364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>
                <a:solidFill>
                  <a:srgbClr val="000000"/>
                </a:solidFill>
              </a:rPr>
              <a:t>Page </a:t>
            </a:r>
            <a:fld id="{F6B31A70-C688-4835-9458-6A29727B0A43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0" name="Rectangle 9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</a:endParaRPr>
            </a:p>
          </p:txBody>
        </p:sp>
        <p:pic>
          <p:nvPicPr>
            <p:cNvPr id="11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>
                <a:solidFill>
                  <a:srgbClr val="000000"/>
                </a:solidFill>
              </a:rPr>
              <a:t>Page </a:t>
            </a:r>
            <a:fld id="{C1246F81-67C2-469E-BD26-4A9FCD534416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810000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8476" y="1600200"/>
            <a:ext cx="3852612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smtClean="0">
                <a:solidFill>
                  <a:srgbClr val="000000"/>
                </a:solidFill>
              </a:rPr>
              <a:t>Page </a:t>
            </a:r>
            <a:fld id="{A5D56696-6BE9-4112-BC2E-3D53A11D497F}" type="slidenum">
              <a:rPr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smtClean="0">
                <a:solidFill>
                  <a:srgbClr val="000000"/>
                </a:solidFill>
              </a:rPr>
              <a:t>Page </a:t>
            </a:r>
            <a:fld id="{EF308E1C-35EA-4B5E-B917-0605E961E81D}" type="slidenum">
              <a:rPr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4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41738" cy="4525963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smtClean="0">
                <a:solidFill>
                  <a:srgbClr val="000000"/>
                </a:solidFill>
              </a:rPr>
              <a:t>Page </a:t>
            </a:r>
            <a:fld id="{C1246F81-67C2-469E-BD26-4A9FCD534416}" type="slidenum">
              <a:rPr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Documents and Settings\Jennifer Lockhart\Desktop\Picture2 cop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2" y="0"/>
            <a:ext cx="9140956" cy="6858000"/>
          </a:xfrm>
          <a:prstGeom prst="rect">
            <a:avLst/>
          </a:prstGeom>
          <a:noFill/>
        </p:spPr>
      </p:pic>
      <p:sp>
        <p:nvSpPr>
          <p:cNvPr id="1946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6525" y="5680630"/>
            <a:ext cx="4972050" cy="676275"/>
          </a:xfrm>
        </p:spPr>
        <p:txBody>
          <a:bodyPr lIns="91440" anchor="ctr"/>
          <a:lstStyle>
            <a:lvl1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25413" y="4313792"/>
            <a:ext cx="4876800" cy="1114425"/>
          </a:xfrm>
        </p:spPr>
        <p:txBody>
          <a:bodyPr lIns="91440"/>
          <a:lstStyle>
            <a:lvl1pPr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All_Programmable_Lock_up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46172" y="1068534"/>
            <a:ext cx="4344270" cy="1307592"/>
          </a:xfrm>
          <a:prstGeom prst="rect">
            <a:avLst/>
          </a:prstGeom>
        </p:spPr>
      </p:pic>
      <p:sp>
        <p:nvSpPr>
          <p:cNvPr id="9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2" name="fc" descr="XILINX INTERNAL&#10;."/>
          <p:cNvSpPr txBox="1"/>
          <p:nvPr userDrawn="1"/>
        </p:nvSpPr>
        <p:spPr>
          <a:xfrm>
            <a:off x="0" y="6596380"/>
            <a:ext cx="9144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IE" sz="1000" b="0" i="0" u="none" baseline="0" smtClean="0">
                <a:solidFill>
                  <a:srgbClr val="E36C0A"/>
                </a:solidFill>
                <a:latin typeface="arial"/>
              </a:rPr>
              <a:t>XILINX INTERNAL</a:t>
            </a:r>
            <a:endParaRPr lang="en-IE" sz="800" b="0" i="0" u="none" baseline="0" smtClean="0">
              <a:solidFill>
                <a:srgbClr val="E36C0A"/>
              </a:solidFill>
              <a:latin typeface="arial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IE" sz="300" b="0" i="0" u="none" baseline="0" smtClean="0">
                <a:solidFill>
                  <a:srgbClr val="FFFFFF"/>
                </a:solidFill>
                <a:latin typeface="arial"/>
              </a:rPr>
              <a:t>.</a:t>
            </a:r>
            <a:endParaRPr lang="en-IE" sz="300" b="0" i="0" u="none" baseline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9149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3364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0CC07D44-B3AB-4491-A004-CB3A1CF45FFC}" type="slidenum">
              <a:rPr lang="en-IE">
                <a:solidFill>
                  <a:srgbClr val="000000"/>
                </a:solidFill>
              </a:rPr>
              <a:pPr/>
              <a:t>‹#›</a:t>
            </a:fld>
            <a:endParaRPr lang="en-IE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797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0" name="Rectangle 9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  <p:pic>
          <p:nvPicPr>
            <p:cNvPr id="11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>
                <a:solidFill>
                  <a:srgbClr val="000000"/>
                </a:solidFill>
              </a:rPr>
              <a:t>Page </a:t>
            </a:r>
            <a:fld id="{060BD193-E118-4B16-863C-C8C12C675E3E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280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810000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8476" y="1600200"/>
            <a:ext cx="3852612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dirty="0">
                <a:solidFill>
                  <a:srgbClr val="000000"/>
                </a:solidFill>
              </a:rPr>
              <a:t>Page </a:t>
            </a:r>
            <a:fld id="{99D29FBF-A473-46DA-BC14-675AC1C8F9A5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205825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>
                <a:solidFill>
                  <a:srgbClr val="000000"/>
                </a:solidFill>
              </a:rPr>
              <a:t>Page </a:t>
            </a:r>
            <a:fld id="{48005198-8FB0-4BE5-A5FF-99FA69737174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4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1487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BDAA74F8-5475-4D27-B156-656185791B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41738" cy="4525963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>
                <a:solidFill>
                  <a:srgbClr val="000000"/>
                </a:solidFill>
              </a:rPr>
              <a:t>Page </a:t>
            </a:r>
            <a:fld id="{CBFEE972-B98F-4DE6-AF30-A8AC83BE3569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825552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7200" y="6577013"/>
            <a:ext cx="838200" cy="2444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fld id="{0CC07D44-B3AB-4491-A004-CB3A1CF45FFC}" type="slidenum">
              <a:rPr lang="en-IE" smtClean="0">
                <a:solidFill>
                  <a:srgbClr val="EC891D"/>
                </a:solidFill>
              </a:rPr>
              <a:pPr/>
              <a:t>‹#›</a:t>
            </a:fld>
            <a:endParaRPr lang="en-IE">
              <a:solidFill>
                <a:srgbClr val="EC89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055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72400" cy="4268337"/>
          </a:xfrm>
        </p:spPr>
        <p:txBody>
          <a:bodyPr/>
          <a:lstStyle>
            <a:lvl1pPr marL="228600" indent="-2880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>
                <a:solidFill>
                  <a:srgbClr val="000000"/>
                </a:solidFill>
              </a:rPr>
              <a:t>Page </a:t>
            </a:r>
            <a:fld id="{060BD193-E118-4B16-863C-C8C12C675E3E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415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Documents and Settings\Jennifer Lockhart\Desktop\Picture2 copy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2" y="0"/>
            <a:ext cx="9140956" cy="6858000"/>
          </a:xfrm>
          <a:prstGeom prst="rect">
            <a:avLst/>
          </a:prstGeom>
          <a:noFill/>
        </p:spPr>
      </p:pic>
      <p:sp>
        <p:nvSpPr>
          <p:cNvPr id="9" name="fc" descr="XILINX INTERNAL&#10;."/>
          <p:cNvSpPr txBox="1"/>
          <p:nvPr userDrawn="1"/>
        </p:nvSpPr>
        <p:spPr>
          <a:xfrm>
            <a:off x="0" y="6596380"/>
            <a:ext cx="9144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IE" sz="1000" b="0" i="0" u="none" baseline="0" smtClean="0">
                <a:solidFill>
                  <a:srgbClr val="E36C0A"/>
                </a:solidFill>
                <a:latin typeface="arial"/>
              </a:rPr>
              <a:t>XILINX INTERNAL</a:t>
            </a:r>
            <a:endParaRPr lang="en-IE" sz="800" b="0" i="0" u="none" baseline="0" smtClean="0">
              <a:solidFill>
                <a:srgbClr val="E36C0A"/>
              </a:solidFill>
              <a:latin typeface="arial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IE" sz="300" b="0" i="0" u="none" baseline="0" smtClean="0">
                <a:solidFill>
                  <a:srgbClr val="FFFFFF"/>
                </a:solidFill>
                <a:latin typeface="arial"/>
              </a:rPr>
              <a:t>.</a:t>
            </a:r>
            <a:endParaRPr lang="en-IE" sz="300" b="0" i="0" u="none" baseline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6525" y="5680630"/>
            <a:ext cx="4972050" cy="676275"/>
          </a:xfrm>
        </p:spPr>
        <p:txBody>
          <a:bodyPr lIns="91440" anchor="ctr"/>
          <a:lstStyle>
            <a:lvl1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25413" y="4313792"/>
            <a:ext cx="4876800" cy="1114425"/>
          </a:xfrm>
        </p:spPr>
        <p:txBody>
          <a:bodyPr lIns="91440"/>
          <a:lstStyle>
            <a:lvl1pPr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All_Programmable_Lock_up.jpg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46172" y="1068534"/>
            <a:ext cx="4344270" cy="130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466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810000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600200"/>
            <a:ext cx="3810000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dirty="0">
                <a:solidFill>
                  <a:srgbClr val="000000"/>
                </a:solidFill>
              </a:rPr>
              <a:t>Page </a:t>
            </a:r>
            <a:fld id="{99D29FBF-A473-46DA-BC14-675AC1C8F9A5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286668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Documents and Settings\Jennifer Lockhart\Desktop\Picture2 copy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2" y="0"/>
            <a:ext cx="9140956" cy="6858000"/>
          </a:xfrm>
          <a:prstGeom prst="rect">
            <a:avLst/>
          </a:prstGeom>
          <a:noFill/>
        </p:spPr>
      </p:pic>
      <p:sp>
        <p:nvSpPr>
          <p:cNvPr id="1946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6525" y="5680630"/>
            <a:ext cx="4972050" cy="676275"/>
          </a:xfrm>
        </p:spPr>
        <p:txBody>
          <a:bodyPr lIns="91440" anchor="ctr"/>
          <a:lstStyle>
            <a:lvl1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25413" y="4313792"/>
            <a:ext cx="4876800" cy="1114425"/>
          </a:xfrm>
        </p:spPr>
        <p:txBody>
          <a:bodyPr lIns="91440"/>
          <a:lstStyle>
            <a:lvl1pPr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All_Programmable_Lock_up.jpg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46172" y="1068534"/>
            <a:ext cx="4344270" cy="1307592"/>
          </a:xfrm>
          <a:prstGeom prst="rect">
            <a:avLst/>
          </a:prstGeom>
        </p:spPr>
      </p:pic>
      <p:sp>
        <p:nvSpPr>
          <p:cNvPr id="9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fc" descr="XILINX INTERNAL&#10;."/>
          <p:cNvSpPr txBox="1"/>
          <p:nvPr userDrawn="1"/>
        </p:nvSpPr>
        <p:spPr>
          <a:xfrm>
            <a:off x="0" y="6596380"/>
            <a:ext cx="9144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IE" sz="1000" b="0" i="0" u="none" baseline="0" smtClean="0">
                <a:solidFill>
                  <a:srgbClr val="E36C0A"/>
                </a:solidFill>
                <a:latin typeface="arial"/>
              </a:rPr>
              <a:t>XILINX INTERNAL</a:t>
            </a:r>
            <a:endParaRPr lang="en-IE" sz="800" b="0" i="0" u="none" baseline="0" smtClean="0">
              <a:solidFill>
                <a:srgbClr val="E36C0A"/>
              </a:solidFill>
              <a:latin typeface="arial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IE" sz="300" b="0" i="0" u="none" baseline="0" smtClean="0">
                <a:solidFill>
                  <a:srgbClr val="FFFFFF"/>
                </a:solidFill>
                <a:latin typeface="arial"/>
              </a:rPr>
              <a:t>.</a:t>
            </a:r>
            <a:endParaRPr lang="en-IE" sz="300" b="0" i="0" u="none" baseline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1581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3364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>
                <a:solidFill>
                  <a:srgbClr val="000000"/>
                </a:solidFill>
              </a:rPr>
              <a:t>Page </a:t>
            </a:r>
            <a:fld id="{060BD193-E118-4B16-863C-C8C12C675E3E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049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0" name="Rectangle 9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</a:endParaRPr>
            </a:p>
          </p:txBody>
        </p:sp>
        <p:pic>
          <p:nvPicPr>
            <p:cNvPr id="11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>
                <a:solidFill>
                  <a:srgbClr val="000000"/>
                </a:solidFill>
              </a:rPr>
              <a:t>Page </a:t>
            </a:r>
            <a:fld id="{060BD193-E118-4B16-863C-C8C12C675E3E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852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810000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8476" y="1600200"/>
            <a:ext cx="3852612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dirty="0">
                <a:solidFill>
                  <a:srgbClr val="000000"/>
                </a:solidFill>
              </a:rPr>
              <a:t>Page </a:t>
            </a:r>
            <a:fld id="{99D29FBF-A473-46DA-BC14-675AC1C8F9A5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855318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>
                <a:solidFill>
                  <a:srgbClr val="000000"/>
                </a:solidFill>
              </a:rPr>
              <a:t>Page </a:t>
            </a:r>
            <a:fld id="{48005198-8FB0-4BE5-A5FF-99FA69737174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4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099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E" smtClean="0"/>
              <a:t>Click to edit Master text styles</a:t>
            </a:r>
          </a:p>
          <a:p>
            <a:pPr lvl="0"/>
            <a:r>
              <a:rPr lang="en-IE" smtClean="0"/>
              <a:t>Second level</a:t>
            </a:r>
          </a:p>
          <a:p>
            <a:pPr lvl="0"/>
            <a:r>
              <a:rPr lang="en-IE" smtClean="0"/>
              <a:t>Third level</a:t>
            </a:r>
          </a:p>
          <a:p>
            <a:pPr lvl="0"/>
            <a:r>
              <a:rPr lang="en-IE" smtClean="0"/>
              <a:t>Fourth level</a:t>
            </a:r>
          </a:p>
          <a:p>
            <a:pPr lvl="0"/>
            <a:r>
              <a:rPr lang="en-IE" smtClean="0"/>
              <a:t>Fifth level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Page ‹#›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9FEF0A20-FC57-421F-BDEF-8E0CDDDD15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Documents and Settings\Jennifer Lockhart\Desktop\Picture2 cop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2" y="0"/>
            <a:ext cx="9140956" cy="6858000"/>
          </a:xfrm>
          <a:prstGeom prst="rect">
            <a:avLst/>
          </a:prstGeom>
          <a:noFill/>
        </p:spPr>
      </p:pic>
      <p:sp>
        <p:nvSpPr>
          <p:cNvPr id="1946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6525" y="5680630"/>
            <a:ext cx="4972050" cy="676275"/>
          </a:xfrm>
        </p:spPr>
        <p:txBody>
          <a:bodyPr lIns="91440" anchor="ctr"/>
          <a:lstStyle>
            <a:lvl1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25413" y="4313792"/>
            <a:ext cx="4876800" cy="1114425"/>
          </a:xfrm>
        </p:spPr>
        <p:txBody>
          <a:bodyPr lIns="91440"/>
          <a:lstStyle>
            <a:lvl1pPr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All_Programmable_Lock_up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46172" y="1068534"/>
            <a:ext cx="4344270" cy="1307592"/>
          </a:xfrm>
          <a:prstGeom prst="rect">
            <a:avLst/>
          </a:prstGeom>
        </p:spPr>
      </p:pic>
      <p:sp>
        <p:nvSpPr>
          <p:cNvPr id="9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2" name="fc" descr="XILINX INTERNAL&#10;."/>
          <p:cNvSpPr txBox="1"/>
          <p:nvPr userDrawn="1"/>
        </p:nvSpPr>
        <p:spPr>
          <a:xfrm>
            <a:off x="0" y="6596380"/>
            <a:ext cx="9144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IE" sz="1000" b="0" i="0" u="none" baseline="0" smtClean="0">
                <a:solidFill>
                  <a:srgbClr val="E36C0A"/>
                </a:solidFill>
                <a:latin typeface="arial"/>
              </a:rPr>
              <a:t>XILINX INTERNAL</a:t>
            </a:r>
            <a:endParaRPr lang="en-IE" sz="800" b="0" i="0" u="none" baseline="0" smtClean="0">
              <a:solidFill>
                <a:srgbClr val="E36C0A"/>
              </a:solidFill>
              <a:latin typeface="arial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IE" sz="300" b="0" i="0" u="none" baseline="0" smtClean="0">
                <a:solidFill>
                  <a:srgbClr val="FFFFFF"/>
                </a:solidFill>
                <a:latin typeface="arial"/>
              </a:rPr>
              <a:t>.</a:t>
            </a:r>
            <a:endParaRPr lang="en-IE" sz="300" b="0" i="0" u="none" baseline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0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3364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0CC07D44-B3AB-4491-A004-CB3A1CF45FFC}" type="slidenum">
              <a:rPr lang="en-IE">
                <a:solidFill>
                  <a:srgbClr val="000000"/>
                </a:solidFill>
              </a:rPr>
              <a:pPr/>
              <a:t>‹#›</a:t>
            </a:fld>
            <a:endParaRPr lang="en-IE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3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0" name="Rectangle 9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  <p:pic>
          <p:nvPicPr>
            <p:cNvPr id="11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>
                <a:solidFill>
                  <a:srgbClr val="000000"/>
                </a:solidFill>
              </a:rPr>
              <a:t>Page </a:t>
            </a:r>
            <a:fld id="{060BD193-E118-4B16-863C-C8C12C675E3E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975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810000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8476" y="1600200"/>
            <a:ext cx="3852612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dirty="0">
                <a:solidFill>
                  <a:srgbClr val="000000"/>
                </a:solidFill>
              </a:rPr>
              <a:t>Page </a:t>
            </a:r>
            <a:fld id="{99D29FBF-A473-46DA-BC14-675AC1C8F9A5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442112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>
                <a:solidFill>
                  <a:srgbClr val="000000"/>
                </a:solidFill>
              </a:rPr>
              <a:t>Page </a:t>
            </a:r>
            <a:fld id="{48005198-8FB0-4BE5-A5FF-99FA69737174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4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093279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41738" cy="4525963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>
                <a:solidFill>
                  <a:srgbClr val="000000"/>
                </a:solidFill>
              </a:rPr>
              <a:t>Page </a:t>
            </a:r>
            <a:fld id="{CBFEE972-B98F-4DE6-AF30-A8AC83BE3569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573152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7200" y="6577013"/>
            <a:ext cx="838200" cy="2444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fld id="{0CC07D44-B3AB-4491-A004-CB3A1CF45FFC}" type="slidenum">
              <a:rPr lang="en-IE" smtClean="0">
                <a:solidFill>
                  <a:srgbClr val="EC891D"/>
                </a:solidFill>
              </a:rPr>
              <a:pPr/>
              <a:t>‹#›</a:t>
            </a:fld>
            <a:endParaRPr lang="en-IE">
              <a:solidFill>
                <a:srgbClr val="EC89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315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72400" cy="4268337"/>
          </a:xfrm>
        </p:spPr>
        <p:txBody>
          <a:bodyPr/>
          <a:lstStyle>
            <a:lvl1pPr marL="228600" indent="-2880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>
                <a:solidFill>
                  <a:srgbClr val="000000"/>
                </a:solidFill>
              </a:rPr>
              <a:t>Page </a:t>
            </a:r>
            <a:fld id="{060BD193-E118-4B16-863C-C8C12C675E3E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24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Documents and Settings\Jennifer Lockhart\Desktop\Picture2 copy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2" y="0"/>
            <a:ext cx="9140956" cy="6858000"/>
          </a:xfrm>
          <a:prstGeom prst="rect">
            <a:avLst/>
          </a:prstGeom>
          <a:noFill/>
        </p:spPr>
      </p:pic>
      <p:sp>
        <p:nvSpPr>
          <p:cNvPr id="9" name="fc" descr="XILINX INTERNAL&#10;."/>
          <p:cNvSpPr txBox="1"/>
          <p:nvPr userDrawn="1"/>
        </p:nvSpPr>
        <p:spPr>
          <a:xfrm>
            <a:off x="0" y="6596380"/>
            <a:ext cx="9144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IE" sz="1000" b="0" i="0" u="none" baseline="0" smtClean="0">
                <a:solidFill>
                  <a:srgbClr val="E36C0A"/>
                </a:solidFill>
                <a:latin typeface="arial"/>
              </a:rPr>
              <a:t>XILINX INTERNAL</a:t>
            </a:r>
            <a:endParaRPr lang="en-IE" sz="800" b="0" i="0" u="none" baseline="0" smtClean="0">
              <a:solidFill>
                <a:srgbClr val="E36C0A"/>
              </a:solidFill>
              <a:latin typeface="arial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IE" sz="300" b="0" i="0" u="none" baseline="0" smtClean="0">
                <a:solidFill>
                  <a:srgbClr val="FFFFFF"/>
                </a:solidFill>
                <a:latin typeface="arial"/>
              </a:rPr>
              <a:t>.</a:t>
            </a:r>
            <a:endParaRPr lang="en-IE" sz="300" b="0" i="0" u="none" baseline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6525" y="5680630"/>
            <a:ext cx="4972050" cy="676275"/>
          </a:xfrm>
        </p:spPr>
        <p:txBody>
          <a:bodyPr lIns="91440" anchor="ctr"/>
          <a:lstStyle>
            <a:lvl1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25413" y="4313792"/>
            <a:ext cx="4876800" cy="1114425"/>
          </a:xfrm>
        </p:spPr>
        <p:txBody>
          <a:bodyPr lIns="91440"/>
          <a:lstStyle>
            <a:lvl1pPr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All_Programmable_Lock_up.jpg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46172" y="1068534"/>
            <a:ext cx="4344270" cy="130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636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810000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600200"/>
            <a:ext cx="3810000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dirty="0">
                <a:solidFill>
                  <a:srgbClr val="000000"/>
                </a:solidFill>
              </a:rPr>
              <a:t>Page </a:t>
            </a:r>
            <a:fld id="{99D29FBF-A473-46DA-BC14-675AC1C8F9A5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6073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7169CA5B-AD04-480B-8D83-753CD8BFB3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Documents and Settings\Jennifer Lockhart\Desktop\Picture2 copy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2" y="0"/>
            <a:ext cx="9140956" cy="6858000"/>
          </a:xfrm>
          <a:prstGeom prst="rect">
            <a:avLst/>
          </a:prstGeom>
          <a:noFill/>
        </p:spPr>
      </p:pic>
      <p:sp>
        <p:nvSpPr>
          <p:cNvPr id="1946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6525" y="5680630"/>
            <a:ext cx="4972050" cy="676275"/>
          </a:xfrm>
        </p:spPr>
        <p:txBody>
          <a:bodyPr lIns="91440" anchor="ctr"/>
          <a:lstStyle>
            <a:lvl1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25413" y="4313792"/>
            <a:ext cx="4876800" cy="1114425"/>
          </a:xfrm>
        </p:spPr>
        <p:txBody>
          <a:bodyPr lIns="91440"/>
          <a:lstStyle>
            <a:lvl1pPr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All_Programmable_Lock_up.jpg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46172" y="1068534"/>
            <a:ext cx="4344270" cy="1307592"/>
          </a:xfrm>
          <a:prstGeom prst="rect">
            <a:avLst/>
          </a:prstGeom>
        </p:spPr>
      </p:pic>
      <p:sp>
        <p:nvSpPr>
          <p:cNvPr id="9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fc" descr="XILINX INTERNAL&#10;."/>
          <p:cNvSpPr txBox="1"/>
          <p:nvPr userDrawn="1"/>
        </p:nvSpPr>
        <p:spPr>
          <a:xfrm>
            <a:off x="0" y="6596380"/>
            <a:ext cx="9144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IE" sz="1000" b="0" i="0" u="none" baseline="0" smtClean="0">
                <a:solidFill>
                  <a:srgbClr val="E36C0A"/>
                </a:solidFill>
                <a:latin typeface="arial"/>
              </a:rPr>
              <a:t>XILINX INTERNAL</a:t>
            </a:r>
            <a:endParaRPr lang="en-IE" sz="800" b="0" i="0" u="none" baseline="0" smtClean="0">
              <a:solidFill>
                <a:srgbClr val="E36C0A"/>
              </a:solidFill>
              <a:latin typeface="arial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IE" sz="300" b="0" i="0" u="none" baseline="0" smtClean="0">
                <a:solidFill>
                  <a:srgbClr val="FFFFFF"/>
                </a:solidFill>
                <a:latin typeface="arial"/>
              </a:rPr>
              <a:t>.</a:t>
            </a:r>
            <a:endParaRPr lang="en-IE" sz="300" b="0" i="0" u="none" baseline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8322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3364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>
                <a:solidFill>
                  <a:srgbClr val="000000"/>
                </a:solidFill>
              </a:rPr>
              <a:t>Page </a:t>
            </a:r>
            <a:fld id="{060BD193-E118-4B16-863C-C8C12C675E3E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313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0" name="Rectangle 9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</a:endParaRPr>
            </a:p>
          </p:txBody>
        </p:sp>
        <p:pic>
          <p:nvPicPr>
            <p:cNvPr id="11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>
                <a:solidFill>
                  <a:srgbClr val="000000"/>
                </a:solidFill>
              </a:rPr>
              <a:t>Page </a:t>
            </a:r>
            <a:fld id="{060BD193-E118-4B16-863C-C8C12C675E3E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243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810000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8476" y="1600200"/>
            <a:ext cx="3852612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dirty="0">
                <a:solidFill>
                  <a:srgbClr val="000000"/>
                </a:solidFill>
              </a:rPr>
              <a:t>Page </a:t>
            </a:r>
            <a:fld id="{99D29FBF-A473-46DA-BC14-675AC1C8F9A5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495567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>
                <a:solidFill>
                  <a:srgbClr val="000000"/>
                </a:solidFill>
              </a:rPr>
              <a:t>Page </a:t>
            </a:r>
            <a:fld id="{48005198-8FB0-4BE5-A5FF-99FA69737174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4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604241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Documents and Settings\Jennifer Lockhart\Desktop\Picture2 cop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2" y="0"/>
            <a:ext cx="9140956" cy="6858000"/>
          </a:xfrm>
          <a:prstGeom prst="rect">
            <a:avLst/>
          </a:prstGeom>
          <a:noFill/>
        </p:spPr>
      </p:pic>
      <p:sp>
        <p:nvSpPr>
          <p:cNvPr id="1946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6525" y="5680630"/>
            <a:ext cx="4972050" cy="676275"/>
          </a:xfrm>
        </p:spPr>
        <p:txBody>
          <a:bodyPr lIns="91440" anchor="ctr"/>
          <a:lstStyle>
            <a:lvl1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25413" y="4313792"/>
            <a:ext cx="4876800" cy="1114425"/>
          </a:xfrm>
        </p:spPr>
        <p:txBody>
          <a:bodyPr lIns="91440"/>
          <a:lstStyle>
            <a:lvl1pPr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All_Programmable_Lock_up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46172" y="1068534"/>
            <a:ext cx="4344270" cy="1307592"/>
          </a:xfrm>
          <a:prstGeom prst="rect">
            <a:avLst/>
          </a:prstGeom>
        </p:spPr>
      </p:pic>
      <p:sp>
        <p:nvSpPr>
          <p:cNvPr id="9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fc" descr="XILINX INTERNAL&#10;."/>
          <p:cNvSpPr txBox="1"/>
          <p:nvPr userDrawn="1"/>
        </p:nvSpPr>
        <p:spPr>
          <a:xfrm>
            <a:off x="0" y="6596380"/>
            <a:ext cx="9144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E" sz="1000" b="0" i="0" u="none" baseline="0" smtClean="0">
                <a:solidFill>
                  <a:srgbClr val="E36C0A"/>
                </a:solidFill>
                <a:latin typeface="arial"/>
              </a:rPr>
              <a:t>XILINX INTERNAL</a:t>
            </a:r>
            <a:endParaRPr lang="en-IE" sz="800" b="0" i="0" u="none" baseline="0" smtClean="0">
              <a:solidFill>
                <a:srgbClr val="E36C0A"/>
              </a:solidFill>
              <a:latin typeface="arial"/>
            </a:endParaRPr>
          </a:p>
          <a:p>
            <a:pPr algn="ctr"/>
            <a:r>
              <a:rPr lang="en-IE" sz="300" b="0" i="0" u="none" baseline="0" smtClean="0">
                <a:solidFill>
                  <a:srgbClr val="FFFFFF"/>
                </a:solidFill>
                <a:latin typeface="arial"/>
              </a:rPr>
              <a:t>.</a:t>
            </a:r>
            <a:endParaRPr lang="en-IE" sz="300" b="0" i="0" u="none" baseline="0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3364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0CC07D44-B3AB-4491-A004-CB3A1CF45FFC}" type="slidenum">
              <a:rPr lang="en-IE">
                <a:solidFill>
                  <a:srgbClr val="000000"/>
                </a:solidFill>
              </a:rPr>
              <a:pPr/>
              <a:t>‹#›</a:t>
            </a:fld>
            <a:endParaRPr lang="en-IE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0" name="Rectangle 9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  <p:pic>
          <p:nvPicPr>
            <p:cNvPr id="11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>
                <a:solidFill>
                  <a:srgbClr val="000000"/>
                </a:solidFill>
              </a:rPr>
              <a:t>Page </a:t>
            </a:r>
            <a:fld id="{060BD193-E118-4B16-863C-C8C12C675E3E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810000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8476" y="1600200"/>
            <a:ext cx="3852612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dirty="0">
                <a:solidFill>
                  <a:srgbClr val="000000"/>
                </a:solidFill>
              </a:rPr>
              <a:t>Page </a:t>
            </a:r>
            <a:fld id="{99D29FBF-A473-46DA-BC14-675AC1C8F9A5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>
                <a:solidFill>
                  <a:srgbClr val="000000"/>
                </a:solidFill>
              </a:rPr>
              <a:t>Page </a:t>
            </a:r>
            <a:fld id="{48005198-8FB0-4BE5-A5FF-99FA69737174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4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207BB2B8-82F9-4975-B45A-BEC09DF23A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41738" cy="4525963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>
                <a:solidFill>
                  <a:srgbClr val="000000"/>
                </a:solidFill>
              </a:rPr>
              <a:t>Page </a:t>
            </a:r>
            <a:fld id="{CBFEE972-B98F-4DE6-AF30-A8AC83BE3569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Documents and Settings\Jennifer Lockhart\Desktop\Picture2 cop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2" y="0"/>
            <a:ext cx="9140956" cy="6858000"/>
          </a:xfrm>
          <a:prstGeom prst="rect">
            <a:avLst/>
          </a:prstGeom>
          <a:noFill/>
        </p:spPr>
      </p:pic>
      <p:sp>
        <p:nvSpPr>
          <p:cNvPr id="1946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6525" y="5680630"/>
            <a:ext cx="4972050" cy="676275"/>
          </a:xfrm>
        </p:spPr>
        <p:txBody>
          <a:bodyPr lIns="91440" anchor="ctr"/>
          <a:lstStyle>
            <a:lvl1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25413" y="4313792"/>
            <a:ext cx="4876800" cy="1114425"/>
          </a:xfrm>
        </p:spPr>
        <p:txBody>
          <a:bodyPr lIns="91440"/>
          <a:lstStyle>
            <a:lvl1pPr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All_Programmable_Lock_up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46172" y="1068534"/>
            <a:ext cx="4344270" cy="1307592"/>
          </a:xfrm>
          <a:prstGeom prst="rect">
            <a:avLst/>
          </a:prstGeom>
        </p:spPr>
      </p:pic>
      <p:sp>
        <p:nvSpPr>
          <p:cNvPr id="9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2" name="fc" descr="XILINX INTERNAL&#10;."/>
          <p:cNvSpPr txBox="1"/>
          <p:nvPr userDrawn="1"/>
        </p:nvSpPr>
        <p:spPr>
          <a:xfrm>
            <a:off x="0" y="6596380"/>
            <a:ext cx="9144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IE" sz="1000" b="0" i="0" u="none" baseline="0" smtClean="0">
                <a:solidFill>
                  <a:srgbClr val="E36C0A"/>
                </a:solidFill>
                <a:latin typeface="arial"/>
              </a:rPr>
              <a:t>XILINX INTERNAL</a:t>
            </a:r>
            <a:endParaRPr lang="en-IE" sz="800" b="0" i="0" u="none" baseline="0" smtClean="0">
              <a:solidFill>
                <a:srgbClr val="E36C0A"/>
              </a:solidFill>
              <a:latin typeface="arial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IE" sz="300" b="0" i="0" u="none" baseline="0" smtClean="0">
                <a:solidFill>
                  <a:srgbClr val="FFFFFF"/>
                </a:solidFill>
                <a:latin typeface="arial"/>
              </a:rPr>
              <a:t>.</a:t>
            </a:r>
            <a:endParaRPr lang="en-IE" sz="300" b="0" i="0" u="none" baseline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0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3364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0CC07D44-B3AB-4491-A004-CB3A1CF45FFC}" type="slidenum">
              <a:rPr lang="en-IE">
                <a:solidFill>
                  <a:srgbClr val="000000"/>
                </a:solidFill>
              </a:rPr>
              <a:pPr/>
              <a:t>‹#›</a:t>
            </a:fld>
            <a:endParaRPr lang="en-IE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3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0" name="Rectangle 9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  <p:pic>
          <p:nvPicPr>
            <p:cNvPr id="11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>
                <a:solidFill>
                  <a:srgbClr val="000000"/>
                </a:solidFill>
              </a:rPr>
              <a:t>Page </a:t>
            </a:r>
            <a:fld id="{060BD193-E118-4B16-863C-C8C12C675E3E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975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810000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8476" y="1600200"/>
            <a:ext cx="3852612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dirty="0">
                <a:solidFill>
                  <a:srgbClr val="000000"/>
                </a:solidFill>
              </a:rPr>
              <a:t>Page </a:t>
            </a:r>
            <a:fld id="{99D29FBF-A473-46DA-BC14-675AC1C8F9A5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442112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>
                <a:solidFill>
                  <a:srgbClr val="000000"/>
                </a:solidFill>
              </a:rPr>
              <a:t>Page </a:t>
            </a:r>
            <a:fld id="{48005198-8FB0-4BE5-A5FF-99FA69737174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4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093279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41738" cy="4525963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>
                <a:solidFill>
                  <a:srgbClr val="000000"/>
                </a:solidFill>
              </a:rPr>
              <a:t>Page </a:t>
            </a:r>
            <a:fld id="{CBFEE972-B98F-4DE6-AF30-A8AC83BE3569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573152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7200" y="6577013"/>
            <a:ext cx="838200" cy="2444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fld id="{0CC07D44-B3AB-4491-A004-CB3A1CF45FFC}" type="slidenum">
              <a:rPr lang="en-IE" smtClean="0">
                <a:solidFill>
                  <a:srgbClr val="EC891D"/>
                </a:solidFill>
              </a:rPr>
              <a:pPr/>
              <a:t>‹#›</a:t>
            </a:fld>
            <a:endParaRPr lang="en-IE">
              <a:solidFill>
                <a:srgbClr val="EC89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315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72400" cy="4268337"/>
          </a:xfrm>
        </p:spPr>
        <p:txBody>
          <a:bodyPr/>
          <a:lstStyle>
            <a:lvl1pPr marL="228600" indent="-2880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>
                <a:solidFill>
                  <a:srgbClr val="000000"/>
                </a:solidFill>
              </a:rPr>
              <a:t>Page </a:t>
            </a:r>
            <a:fld id="{060BD193-E118-4B16-863C-C8C12C675E3E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24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Documents and Settings\Jennifer Lockhart\Desktop\Picture2 copy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2" y="0"/>
            <a:ext cx="9140956" cy="6858000"/>
          </a:xfrm>
          <a:prstGeom prst="rect">
            <a:avLst/>
          </a:prstGeom>
          <a:noFill/>
        </p:spPr>
      </p:pic>
      <p:sp>
        <p:nvSpPr>
          <p:cNvPr id="9" name="fc" descr="XILINX INTERNAL&#10;."/>
          <p:cNvSpPr txBox="1"/>
          <p:nvPr userDrawn="1"/>
        </p:nvSpPr>
        <p:spPr>
          <a:xfrm>
            <a:off x="0" y="6596380"/>
            <a:ext cx="9144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IE" sz="1000" b="0" i="0" u="none" baseline="0" smtClean="0">
                <a:solidFill>
                  <a:srgbClr val="E36C0A"/>
                </a:solidFill>
                <a:latin typeface="arial"/>
              </a:rPr>
              <a:t>XILINX INTERNAL</a:t>
            </a:r>
            <a:endParaRPr lang="en-IE" sz="800" b="0" i="0" u="none" baseline="0" smtClean="0">
              <a:solidFill>
                <a:srgbClr val="E36C0A"/>
              </a:solidFill>
              <a:latin typeface="arial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IE" sz="300" b="0" i="0" u="none" baseline="0" smtClean="0">
                <a:solidFill>
                  <a:srgbClr val="FFFFFF"/>
                </a:solidFill>
                <a:latin typeface="arial"/>
              </a:rPr>
              <a:t>.</a:t>
            </a:r>
            <a:endParaRPr lang="en-IE" sz="300" b="0" i="0" u="none" baseline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6525" y="5680630"/>
            <a:ext cx="4972050" cy="676275"/>
          </a:xfrm>
        </p:spPr>
        <p:txBody>
          <a:bodyPr lIns="91440" anchor="ctr"/>
          <a:lstStyle>
            <a:lvl1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25413" y="4313792"/>
            <a:ext cx="4876800" cy="1114425"/>
          </a:xfrm>
        </p:spPr>
        <p:txBody>
          <a:bodyPr lIns="91440"/>
          <a:lstStyle>
            <a:lvl1pPr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All_Programmable_Lock_up.jpg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46172" y="1068534"/>
            <a:ext cx="4344270" cy="130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636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217EC39E-B4DD-4334-AB04-3A7D6B0154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810000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600200"/>
            <a:ext cx="3810000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dirty="0">
                <a:solidFill>
                  <a:srgbClr val="000000"/>
                </a:solidFill>
              </a:rPr>
              <a:t>Page </a:t>
            </a:r>
            <a:fld id="{99D29FBF-A473-46DA-BC14-675AC1C8F9A5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607399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Documents and Settings\Jennifer Lockhart\Desktop\Picture2 copy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2" y="0"/>
            <a:ext cx="9140956" cy="6858000"/>
          </a:xfrm>
          <a:prstGeom prst="rect">
            <a:avLst/>
          </a:prstGeom>
          <a:noFill/>
        </p:spPr>
      </p:pic>
      <p:sp>
        <p:nvSpPr>
          <p:cNvPr id="1946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6525" y="5680630"/>
            <a:ext cx="4972050" cy="676275"/>
          </a:xfrm>
        </p:spPr>
        <p:txBody>
          <a:bodyPr lIns="91440" anchor="ctr"/>
          <a:lstStyle>
            <a:lvl1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25413" y="4313792"/>
            <a:ext cx="4876800" cy="1114425"/>
          </a:xfrm>
        </p:spPr>
        <p:txBody>
          <a:bodyPr lIns="91440"/>
          <a:lstStyle>
            <a:lvl1pPr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All_Programmable_Lock_up.jpg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46172" y="1068534"/>
            <a:ext cx="4344270" cy="1307592"/>
          </a:xfrm>
          <a:prstGeom prst="rect">
            <a:avLst/>
          </a:prstGeom>
        </p:spPr>
      </p:pic>
      <p:sp>
        <p:nvSpPr>
          <p:cNvPr id="9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fc" descr="XILINX INTERNAL&#10;."/>
          <p:cNvSpPr txBox="1"/>
          <p:nvPr userDrawn="1"/>
        </p:nvSpPr>
        <p:spPr>
          <a:xfrm>
            <a:off x="0" y="6596380"/>
            <a:ext cx="9144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IE" sz="1000" b="0" i="0" u="none" baseline="0" smtClean="0">
                <a:solidFill>
                  <a:srgbClr val="E36C0A"/>
                </a:solidFill>
                <a:latin typeface="arial"/>
              </a:rPr>
              <a:t>XILINX INTERNAL</a:t>
            </a:r>
            <a:endParaRPr lang="en-IE" sz="800" b="0" i="0" u="none" baseline="0" smtClean="0">
              <a:solidFill>
                <a:srgbClr val="E36C0A"/>
              </a:solidFill>
              <a:latin typeface="arial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IE" sz="300" b="0" i="0" u="none" baseline="0" smtClean="0">
                <a:solidFill>
                  <a:srgbClr val="FFFFFF"/>
                </a:solidFill>
                <a:latin typeface="arial"/>
              </a:rPr>
              <a:t>.</a:t>
            </a:r>
            <a:endParaRPr lang="en-IE" sz="300" b="0" i="0" u="none" baseline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8322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3364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>
                <a:solidFill>
                  <a:srgbClr val="000000"/>
                </a:solidFill>
              </a:rPr>
              <a:t>Page </a:t>
            </a:r>
            <a:fld id="{060BD193-E118-4B16-863C-C8C12C675E3E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313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</a:endParaRPr>
          </a:p>
        </p:txBody>
      </p:sp>
      <p:grpSp>
        <p:nvGrpSpPr>
          <p:cNvPr id="2" name="Group 8"/>
          <p:cNvGrpSpPr/>
          <p:nvPr userDrawn="1"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0" name="Rectangle 9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</a:endParaRPr>
            </a:p>
          </p:txBody>
        </p:sp>
        <p:pic>
          <p:nvPicPr>
            <p:cNvPr id="11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>
                <a:solidFill>
                  <a:srgbClr val="000000"/>
                </a:solidFill>
              </a:rPr>
              <a:t>Page </a:t>
            </a:r>
            <a:fld id="{060BD193-E118-4B16-863C-C8C12C675E3E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243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810000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8476" y="1600200"/>
            <a:ext cx="3852612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dirty="0">
                <a:solidFill>
                  <a:srgbClr val="000000"/>
                </a:solidFill>
              </a:rPr>
              <a:t>Page </a:t>
            </a:r>
            <a:fld id="{99D29FBF-A473-46DA-BC14-675AC1C8F9A5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495567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>
                <a:solidFill>
                  <a:srgbClr val="000000"/>
                </a:solidFill>
              </a:rPr>
              <a:t>Page </a:t>
            </a:r>
            <a:fld id="{48005198-8FB0-4BE5-A5FF-99FA69737174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4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604241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Documents and Settings\Jennifer Lockhart\Desktop\Picture2 cop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2" y="0"/>
            <a:ext cx="9140956" cy="6858000"/>
          </a:xfrm>
          <a:prstGeom prst="rect">
            <a:avLst/>
          </a:prstGeom>
          <a:noFill/>
        </p:spPr>
      </p:pic>
      <p:sp>
        <p:nvSpPr>
          <p:cNvPr id="1946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6525" y="5680630"/>
            <a:ext cx="4972050" cy="676275"/>
          </a:xfrm>
        </p:spPr>
        <p:txBody>
          <a:bodyPr lIns="91440" anchor="ctr"/>
          <a:lstStyle>
            <a:lvl1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25413" y="4313792"/>
            <a:ext cx="4876800" cy="1114425"/>
          </a:xfrm>
        </p:spPr>
        <p:txBody>
          <a:bodyPr lIns="91440"/>
          <a:lstStyle>
            <a:lvl1pPr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All_Programmable_Lock_up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46172" y="1068534"/>
            <a:ext cx="4344270" cy="1307592"/>
          </a:xfrm>
          <a:prstGeom prst="rect">
            <a:avLst/>
          </a:prstGeom>
        </p:spPr>
      </p:pic>
      <p:sp>
        <p:nvSpPr>
          <p:cNvPr id="9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fc" descr="XILINX INTERNAL&#10;."/>
          <p:cNvSpPr txBox="1"/>
          <p:nvPr userDrawn="1"/>
        </p:nvSpPr>
        <p:spPr>
          <a:xfrm>
            <a:off x="0" y="6596380"/>
            <a:ext cx="9144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E" sz="1000" b="0" i="0" u="none" baseline="0" smtClean="0">
                <a:solidFill>
                  <a:srgbClr val="E36C0A"/>
                </a:solidFill>
                <a:latin typeface="arial"/>
              </a:rPr>
              <a:t>XILINX INTERNAL</a:t>
            </a:r>
            <a:endParaRPr lang="en-IE" sz="800" b="0" i="0" u="none" baseline="0" smtClean="0">
              <a:solidFill>
                <a:srgbClr val="E36C0A"/>
              </a:solidFill>
              <a:latin typeface="arial"/>
            </a:endParaRPr>
          </a:p>
          <a:p>
            <a:pPr algn="ctr"/>
            <a:r>
              <a:rPr lang="en-IE" sz="300" b="0" i="0" u="none" baseline="0" smtClean="0">
                <a:solidFill>
                  <a:srgbClr val="FFFFFF"/>
                </a:solidFill>
                <a:latin typeface="arial"/>
              </a:rPr>
              <a:t>.</a:t>
            </a:r>
            <a:endParaRPr lang="en-IE" sz="300" b="0" i="0" u="none" baseline="0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3364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B6F15528-21DE-4FAA-801E-634DDDAF4B2B}" type="slidenum">
              <a:rPr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0" name="Rectangle 9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  <p:pic>
          <p:nvPicPr>
            <p:cNvPr id="11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B6F15528-21DE-4FAA-801E-634DDDAF4B2B}" type="slidenum">
              <a:rPr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810000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8476" y="1600200"/>
            <a:ext cx="3852612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smtClean="0"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6EFF1552-CCE2-4423-9932-6A6E19BDCD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smtClean="0"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4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41738" cy="4525963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smtClean="0"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Documents and Settings\Jennifer Lockhart\Desktop\Picture2 cop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2" y="0"/>
            <a:ext cx="9140956" cy="6858000"/>
          </a:xfrm>
          <a:prstGeom prst="rect">
            <a:avLst/>
          </a:prstGeom>
          <a:noFill/>
        </p:spPr>
      </p:pic>
      <p:sp>
        <p:nvSpPr>
          <p:cNvPr id="1946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6525" y="5680630"/>
            <a:ext cx="4972050" cy="676275"/>
          </a:xfrm>
        </p:spPr>
        <p:txBody>
          <a:bodyPr lIns="91440" anchor="ctr"/>
          <a:lstStyle>
            <a:lvl1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25413" y="4313792"/>
            <a:ext cx="4876800" cy="1114425"/>
          </a:xfrm>
        </p:spPr>
        <p:txBody>
          <a:bodyPr lIns="91440"/>
          <a:lstStyle>
            <a:lvl1pPr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All_Programmable_Lock_up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46172" y="1068534"/>
            <a:ext cx="4344270" cy="1307592"/>
          </a:xfrm>
          <a:prstGeom prst="rect">
            <a:avLst/>
          </a:prstGeom>
        </p:spPr>
      </p:pic>
      <p:sp>
        <p:nvSpPr>
          <p:cNvPr id="9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fc" descr="XILINX INTERNAL&#10;."/>
          <p:cNvSpPr txBox="1"/>
          <p:nvPr userDrawn="1"/>
        </p:nvSpPr>
        <p:spPr>
          <a:xfrm>
            <a:off x="0" y="6596380"/>
            <a:ext cx="9144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E" sz="1000" b="0" i="0" u="none" baseline="0" smtClean="0">
                <a:solidFill>
                  <a:srgbClr val="E36C0A"/>
                </a:solidFill>
                <a:latin typeface="arial"/>
              </a:rPr>
              <a:t>XILINX INTERNAL</a:t>
            </a:r>
            <a:endParaRPr lang="en-IE" sz="800" b="0" i="0" u="none" baseline="0" smtClean="0">
              <a:solidFill>
                <a:srgbClr val="E36C0A"/>
              </a:solidFill>
              <a:latin typeface="arial"/>
            </a:endParaRPr>
          </a:p>
          <a:p>
            <a:pPr algn="ctr"/>
            <a:r>
              <a:rPr lang="en-IE" sz="300" b="0" i="0" u="none" baseline="0" smtClean="0">
                <a:solidFill>
                  <a:srgbClr val="FFFFFF"/>
                </a:solidFill>
                <a:latin typeface="arial"/>
              </a:rPr>
              <a:t>.</a:t>
            </a:r>
            <a:endParaRPr lang="en-IE" sz="300" b="0" i="0" u="none" baseline="0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3364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B6F15528-21DE-4FAA-801E-634DDDAF4B2B}" type="slidenum">
              <a:rPr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0" name="Rectangle 9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  <p:pic>
          <p:nvPicPr>
            <p:cNvPr id="11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B6F15528-21DE-4FAA-801E-634DDDAF4B2B}" type="slidenum">
              <a:rPr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810000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8476" y="1600200"/>
            <a:ext cx="3852612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smtClean="0"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smtClean="0"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4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41738" cy="4525963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smtClean="0"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Documents and Settings\Jennifer Lockhart\Desktop\Picture2 cop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2" y="0"/>
            <a:ext cx="9140956" cy="6858000"/>
          </a:xfrm>
          <a:prstGeom prst="rect">
            <a:avLst/>
          </a:prstGeom>
          <a:noFill/>
        </p:spPr>
      </p:pic>
      <p:sp>
        <p:nvSpPr>
          <p:cNvPr id="1946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6525" y="5680630"/>
            <a:ext cx="4972050" cy="676275"/>
          </a:xfrm>
        </p:spPr>
        <p:txBody>
          <a:bodyPr lIns="91440" anchor="ctr"/>
          <a:lstStyle>
            <a:lvl1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25413" y="4313792"/>
            <a:ext cx="4876800" cy="1114425"/>
          </a:xfrm>
        </p:spPr>
        <p:txBody>
          <a:bodyPr lIns="91440"/>
          <a:lstStyle>
            <a:lvl1pPr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All_Programmable_Lock_up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46172" y="1068534"/>
            <a:ext cx="4344270" cy="1307592"/>
          </a:xfrm>
          <a:prstGeom prst="rect">
            <a:avLst/>
          </a:prstGeom>
        </p:spPr>
      </p:pic>
      <p:sp>
        <p:nvSpPr>
          <p:cNvPr id="9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fc" descr="XILINX INTERNAL&#10;."/>
          <p:cNvSpPr txBox="1"/>
          <p:nvPr userDrawn="1"/>
        </p:nvSpPr>
        <p:spPr>
          <a:xfrm>
            <a:off x="0" y="6596380"/>
            <a:ext cx="9144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IE" sz="1000" b="0" i="0" u="none" baseline="0" smtClean="0">
                <a:solidFill>
                  <a:srgbClr val="E36C0A"/>
                </a:solidFill>
                <a:latin typeface="arial"/>
              </a:rPr>
              <a:t>XILINX INTERNAL</a:t>
            </a:r>
            <a:endParaRPr lang="en-IE" sz="800" b="0" i="0" u="none" baseline="0" smtClean="0">
              <a:solidFill>
                <a:srgbClr val="E36C0A"/>
              </a:solidFill>
              <a:latin typeface="arial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IE" sz="300" b="0" i="0" u="none" baseline="0" smtClean="0">
                <a:solidFill>
                  <a:srgbClr val="FFFFFF"/>
                </a:solidFill>
                <a:latin typeface="arial"/>
              </a:rPr>
              <a:t>.</a:t>
            </a:r>
            <a:endParaRPr lang="en-IE" sz="300" b="0" i="0" u="none" baseline="0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3364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B6F15528-21DE-4FAA-801E-634DDDAF4B2B}" type="slidenum">
              <a:rPr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37143A5E-8AC1-4B39-9669-368116D6F8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c" descr="XILINX INTERNAL&#10;."/>
          <p:cNvSpPr txBox="1"/>
          <p:nvPr userDrawn="1"/>
        </p:nvSpPr>
        <p:spPr>
          <a:xfrm>
            <a:off x="0" y="6596380"/>
            <a:ext cx="9144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E" sz="1000" b="0" i="0" u="none" baseline="0" smtClean="0">
                <a:solidFill>
                  <a:srgbClr val="E36C0A"/>
                </a:solidFill>
                <a:latin typeface="arial"/>
              </a:rPr>
              <a:t>XILINX INTERNAL</a:t>
            </a:r>
            <a:endParaRPr lang="en-IE" sz="800" b="0" i="0" u="none" baseline="0" smtClean="0">
              <a:solidFill>
                <a:srgbClr val="E36C0A"/>
              </a:solidFill>
              <a:latin typeface="arial"/>
            </a:endParaRPr>
          </a:p>
          <a:p>
            <a:pPr algn="ctr"/>
            <a:r>
              <a:rPr lang="en-IE" sz="300" b="0" i="0" u="none" baseline="0" smtClean="0">
                <a:solidFill>
                  <a:srgbClr val="FFFFFF"/>
                </a:solidFill>
                <a:latin typeface="arial"/>
              </a:rPr>
              <a:t>.</a:t>
            </a:r>
            <a:endParaRPr lang="en-IE" sz="300" b="0" i="0" u="none" baseline="0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0" name="Rectangle 9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  <p:pic>
          <p:nvPicPr>
            <p:cNvPr id="11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B6F15528-21DE-4FAA-801E-634DDDAF4B2B}" type="slidenum">
              <a:rPr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810000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8476" y="1600200"/>
            <a:ext cx="3852612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smtClean="0"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smtClean="0"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4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41738" cy="4525963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smtClean="0"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Documents and Settings\Jennifer Lockhart\Desktop\Picture2 cop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2" y="0"/>
            <a:ext cx="9140956" cy="6858000"/>
          </a:xfrm>
          <a:prstGeom prst="rect">
            <a:avLst/>
          </a:prstGeom>
          <a:noFill/>
        </p:spPr>
      </p:pic>
      <p:sp>
        <p:nvSpPr>
          <p:cNvPr id="1946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6525" y="5680630"/>
            <a:ext cx="4972050" cy="676275"/>
          </a:xfrm>
        </p:spPr>
        <p:txBody>
          <a:bodyPr lIns="91440" anchor="ctr"/>
          <a:lstStyle>
            <a:lvl1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25413" y="4313792"/>
            <a:ext cx="4876800" cy="1114425"/>
          </a:xfrm>
        </p:spPr>
        <p:txBody>
          <a:bodyPr lIns="91440"/>
          <a:lstStyle>
            <a:lvl1pPr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All_Programmable_Lock_up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46172" y="1068534"/>
            <a:ext cx="4344270" cy="1307592"/>
          </a:xfrm>
          <a:prstGeom prst="rect">
            <a:avLst/>
          </a:prstGeom>
        </p:spPr>
      </p:pic>
      <p:sp>
        <p:nvSpPr>
          <p:cNvPr id="9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fc" descr="XILINX INTERNAL&#10;."/>
          <p:cNvSpPr txBox="1"/>
          <p:nvPr userDrawn="1"/>
        </p:nvSpPr>
        <p:spPr>
          <a:xfrm>
            <a:off x="0" y="6596380"/>
            <a:ext cx="9144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IE" sz="1000" b="0" i="0" u="none" baseline="0" smtClean="0">
                <a:solidFill>
                  <a:srgbClr val="E36C0A"/>
                </a:solidFill>
                <a:latin typeface="arial"/>
              </a:rPr>
              <a:t>XILINX INTERNAL</a:t>
            </a:r>
            <a:endParaRPr lang="en-IE" sz="800" b="0" i="0" u="none" baseline="0" smtClean="0">
              <a:solidFill>
                <a:srgbClr val="E36C0A"/>
              </a:solidFill>
              <a:latin typeface="arial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IE" sz="300" b="0" i="0" u="none" baseline="0" smtClean="0">
                <a:solidFill>
                  <a:srgbClr val="FFFFFF"/>
                </a:solidFill>
                <a:latin typeface="arial"/>
              </a:rPr>
              <a:t>.</a:t>
            </a:r>
            <a:endParaRPr lang="en-IE" sz="300" b="0" i="0" u="none" baseline="0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3364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>
                <a:solidFill>
                  <a:srgbClr val="000000"/>
                </a:solidFill>
              </a:rPr>
              <a:t>Page </a:t>
            </a:r>
            <a:fld id="{F6B31A70-C688-4835-9458-6A29727B0A43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0" name="Rectangle 9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</a:endParaRPr>
            </a:p>
          </p:txBody>
        </p:sp>
        <p:pic>
          <p:nvPicPr>
            <p:cNvPr id="11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>
                <a:solidFill>
                  <a:srgbClr val="000000"/>
                </a:solidFill>
              </a:rPr>
              <a:t>Page </a:t>
            </a:r>
            <a:fld id="{C1246F81-67C2-469E-BD26-4A9FCD534416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810000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8476" y="1600200"/>
            <a:ext cx="3852612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smtClean="0">
                <a:solidFill>
                  <a:srgbClr val="000000"/>
                </a:solidFill>
              </a:rPr>
              <a:t>Page </a:t>
            </a:r>
            <a:fld id="{A5D56696-6BE9-4112-BC2E-3D53A11D497F}" type="slidenum">
              <a:rPr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smtClean="0">
                <a:solidFill>
                  <a:srgbClr val="000000"/>
                </a:solidFill>
              </a:rPr>
              <a:t>Page </a:t>
            </a:r>
            <a:fld id="{EF308E1C-35EA-4B5E-B917-0605E961E81D}" type="slidenum">
              <a:rPr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4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41738" cy="4525963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smtClean="0">
                <a:solidFill>
                  <a:srgbClr val="000000"/>
                </a:solidFill>
              </a:rPr>
              <a:t>Page </a:t>
            </a:r>
            <a:fld id="{C1246F81-67C2-469E-BD26-4A9FCD534416}" type="slidenum">
              <a:rPr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28899865-B5EE-4557-B1D6-D0B8F1A05D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Documents and Settings\Jennifer Lockhart\Desktop\Picture2 cop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2" y="0"/>
            <a:ext cx="9140956" cy="6858000"/>
          </a:xfrm>
          <a:prstGeom prst="rect">
            <a:avLst/>
          </a:prstGeom>
          <a:noFill/>
        </p:spPr>
      </p:pic>
      <p:sp>
        <p:nvSpPr>
          <p:cNvPr id="1946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6525" y="5680630"/>
            <a:ext cx="4972050" cy="676275"/>
          </a:xfrm>
        </p:spPr>
        <p:txBody>
          <a:bodyPr lIns="91440" anchor="ctr"/>
          <a:lstStyle>
            <a:lvl1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25413" y="4313792"/>
            <a:ext cx="4876800" cy="1114425"/>
          </a:xfrm>
        </p:spPr>
        <p:txBody>
          <a:bodyPr lIns="91440"/>
          <a:lstStyle>
            <a:lvl1pPr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All_Programmable_Lock_up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46172" y="1068534"/>
            <a:ext cx="4344270" cy="1307592"/>
          </a:xfrm>
          <a:prstGeom prst="rect">
            <a:avLst/>
          </a:prstGeom>
        </p:spPr>
      </p:pic>
      <p:sp>
        <p:nvSpPr>
          <p:cNvPr id="9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fc" descr="XILINX INTERNAL&#10;."/>
          <p:cNvSpPr txBox="1"/>
          <p:nvPr userDrawn="1"/>
        </p:nvSpPr>
        <p:spPr>
          <a:xfrm>
            <a:off x="0" y="6596380"/>
            <a:ext cx="9144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IE" sz="1000" b="0" i="0" u="none" baseline="0" smtClean="0">
                <a:solidFill>
                  <a:srgbClr val="E36C0A"/>
                </a:solidFill>
                <a:latin typeface="arial"/>
              </a:rPr>
              <a:t>XILINX INTERNAL</a:t>
            </a:r>
            <a:endParaRPr lang="en-IE" sz="800" b="0" i="0" u="none" baseline="0" smtClean="0">
              <a:solidFill>
                <a:srgbClr val="E36C0A"/>
              </a:solidFill>
              <a:latin typeface="arial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IE" sz="300" b="0" i="0" u="none" baseline="0" smtClean="0">
                <a:solidFill>
                  <a:srgbClr val="FFFFFF"/>
                </a:solidFill>
                <a:latin typeface="arial"/>
              </a:rPr>
              <a:t>.</a:t>
            </a:r>
            <a:endParaRPr lang="en-IE" sz="300" b="0" i="0" u="none" baseline="0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3364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>
                <a:solidFill>
                  <a:srgbClr val="000000"/>
                </a:solidFill>
              </a:rPr>
              <a:t>Page </a:t>
            </a:r>
            <a:fld id="{F6B31A70-C688-4835-9458-6A29727B0A43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0" name="Rectangle 9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</a:endParaRPr>
            </a:p>
          </p:txBody>
        </p:sp>
        <p:pic>
          <p:nvPicPr>
            <p:cNvPr id="11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>
                <a:solidFill>
                  <a:srgbClr val="000000"/>
                </a:solidFill>
              </a:rPr>
              <a:t>Page </a:t>
            </a:r>
            <a:fld id="{C1246F81-67C2-469E-BD26-4A9FCD534416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810000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8476" y="1600200"/>
            <a:ext cx="3852612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smtClean="0">
                <a:solidFill>
                  <a:srgbClr val="000000"/>
                </a:solidFill>
              </a:rPr>
              <a:t>Page </a:t>
            </a:r>
            <a:fld id="{A5D56696-6BE9-4112-BC2E-3D53A11D497F}" type="slidenum">
              <a:rPr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smtClean="0">
                <a:solidFill>
                  <a:srgbClr val="000000"/>
                </a:solidFill>
              </a:rPr>
              <a:t>Page </a:t>
            </a:r>
            <a:fld id="{EF308E1C-35EA-4B5E-B917-0605E961E81D}" type="slidenum">
              <a:rPr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4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41738" cy="4525963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smtClean="0">
                <a:solidFill>
                  <a:srgbClr val="000000"/>
                </a:solidFill>
              </a:rPr>
              <a:t>Page </a:t>
            </a:r>
            <a:fld id="{C1246F81-67C2-469E-BD26-4A9FCD534416}" type="slidenum">
              <a:rPr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F547BE9F-EA31-43AE-8F2E-0C571748CA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4524375"/>
            <a:ext cx="3810000" cy="68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000" y="4524375"/>
            <a:ext cx="3810000" cy="68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262CBBBC-5A22-4DF4-89C5-FFAC57D16C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3D472195-A88E-4FD9-B51D-DC901D70B1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IE" smtClean="0"/>
              <a:t>Click to edit Master text styles</a:t>
            </a:r>
            <a:endParaRPr lang="en-US" smtClean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Page ‹#›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AF90BA4A-FC38-45D7-968C-D0DC21310E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C28C016A-DBD9-465C-BDCA-A72ACB0012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C9F061A8-040C-485C-B931-579DA8E6F3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466B1215-CB23-4533-8F90-192FDD35F6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1B56AE39-2F06-4A47-9245-DF767CC6E0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57900" y="3140075"/>
            <a:ext cx="1943100" cy="2070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140075"/>
            <a:ext cx="5676900" cy="2070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81324464-01E6-4167-8E4D-EFC2D48633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Documents and Settings\Jennifer Lockhart\Desktop\Picture2 cop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2" y="0"/>
            <a:ext cx="9140956" cy="6858000"/>
          </a:xfrm>
          <a:prstGeom prst="rect">
            <a:avLst/>
          </a:prstGeom>
          <a:noFill/>
        </p:spPr>
      </p:pic>
      <p:sp>
        <p:nvSpPr>
          <p:cNvPr id="1946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6525" y="5680630"/>
            <a:ext cx="4972050" cy="676275"/>
          </a:xfrm>
        </p:spPr>
        <p:txBody>
          <a:bodyPr lIns="91440" anchor="ctr"/>
          <a:lstStyle>
            <a:lvl1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25413" y="4313792"/>
            <a:ext cx="4876800" cy="1114425"/>
          </a:xfrm>
        </p:spPr>
        <p:txBody>
          <a:bodyPr lIns="91440"/>
          <a:lstStyle>
            <a:lvl1pPr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All_Programmable_Lock_up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46172" y="1068534"/>
            <a:ext cx="4344270" cy="1307592"/>
          </a:xfrm>
          <a:prstGeom prst="rect">
            <a:avLst/>
          </a:prstGeom>
        </p:spPr>
      </p:pic>
      <p:sp>
        <p:nvSpPr>
          <p:cNvPr id="9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1" name="fc" descr="XILINX INTERNAL&#10;."/>
          <p:cNvSpPr txBox="1"/>
          <p:nvPr userDrawn="1"/>
        </p:nvSpPr>
        <p:spPr>
          <a:xfrm>
            <a:off x="0" y="6596380"/>
            <a:ext cx="9144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E" sz="1000" b="0" i="0" u="none" baseline="0" smtClean="0">
                <a:solidFill>
                  <a:srgbClr val="E36C0A"/>
                </a:solidFill>
                <a:latin typeface="arial"/>
              </a:rPr>
              <a:t>XILINX INTERNAL</a:t>
            </a:r>
            <a:endParaRPr lang="en-IE" sz="800" b="0" i="0" u="none" baseline="0" smtClean="0">
              <a:solidFill>
                <a:srgbClr val="E36C0A"/>
              </a:solidFill>
              <a:latin typeface="arial"/>
            </a:endParaRPr>
          </a:p>
          <a:p>
            <a:pPr algn="ctr"/>
            <a:r>
              <a:rPr lang="en-IE" sz="300" b="0" i="0" u="none" baseline="0" smtClean="0">
                <a:solidFill>
                  <a:srgbClr val="FFFFFF"/>
                </a:solidFill>
                <a:latin typeface="arial"/>
              </a:rPr>
              <a:t>.</a:t>
            </a:r>
            <a:endParaRPr lang="en-IE" sz="300" b="0" i="0" u="none" baseline="0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3364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Page </a:t>
            </a:r>
            <a:fld id="{BA4D8240-550E-4008-84A0-148E0444AB1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0" name="Rectangle 9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</a:endParaRPr>
            </a:p>
          </p:txBody>
        </p:sp>
        <p:pic>
          <p:nvPicPr>
            <p:cNvPr id="11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Page </a:t>
            </a:r>
            <a:fld id="{D69ABECC-2C7F-45C9-8B43-A40ECBC46AF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810000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8476" y="1600200"/>
            <a:ext cx="3852612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Page </a:t>
            </a:r>
            <a:fld id="{7B3D28E8-BE5C-4C8E-92AC-7112851AAE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8100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IE" smtClean="0"/>
              <a:t>Click to edit Master text styles</a:t>
            </a:r>
          </a:p>
          <a:p>
            <a:pPr lvl="0"/>
            <a:r>
              <a:rPr lang="en-IE" smtClean="0"/>
              <a:t>Second level</a:t>
            </a:r>
          </a:p>
          <a:p>
            <a:pPr lvl="0"/>
            <a:r>
              <a:rPr lang="en-IE" smtClean="0"/>
              <a:t>Third level</a:t>
            </a:r>
          </a:p>
          <a:p>
            <a:pPr lvl="0"/>
            <a:r>
              <a:rPr lang="en-IE" smtClean="0"/>
              <a:t>Fourth level</a:t>
            </a:r>
          </a:p>
          <a:p>
            <a:pPr lvl="0"/>
            <a:r>
              <a:rPr lang="en-I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600200"/>
            <a:ext cx="38100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IE" smtClean="0"/>
              <a:t>Click to edit Master text styles</a:t>
            </a:r>
          </a:p>
          <a:p>
            <a:pPr lvl="0"/>
            <a:r>
              <a:rPr lang="en-IE" smtClean="0"/>
              <a:t>Second level</a:t>
            </a:r>
          </a:p>
          <a:p>
            <a:pPr lvl="0"/>
            <a:r>
              <a:rPr lang="en-IE" smtClean="0"/>
              <a:t>Third level</a:t>
            </a:r>
          </a:p>
          <a:p>
            <a:pPr lvl="0"/>
            <a:r>
              <a:rPr lang="en-IE" smtClean="0"/>
              <a:t>Fourth level</a:t>
            </a:r>
          </a:p>
          <a:p>
            <a:pPr lvl="0"/>
            <a:r>
              <a:rPr lang="en-IE" smtClean="0"/>
              <a:t>Fifth level</a:t>
            </a:r>
            <a:endParaRPr lang="en-US" dirty="0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Page ‹#›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Page </a:t>
            </a:r>
            <a:fld id="{4917819C-C05E-4EDA-BD0C-7A2A7EE156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41738" cy="4525963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Page </a:t>
            </a:r>
            <a:fld id="{856F761A-9C72-4BF2-9692-910DEC4B89D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C2B31A-D018-40C7-81BC-7D6CB8842D29}" type="datetimeFigureOut">
              <a:rPr lang="en-GB" smtClean="0"/>
              <a:t>07/03/2014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0E678-15E6-46A0-B493-445021144D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847509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redban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895600"/>
            <a:ext cx="9144000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9"/>
          <p:cNvSpPr>
            <a:spLocks noChangeArrowheads="1"/>
          </p:cNvSpPr>
          <p:nvPr/>
        </p:nvSpPr>
        <p:spPr bwMode="auto">
          <a:xfrm>
            <a:off x="2438400" y="6602413"/>
            <a:ext cx="2362200" cy="255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defRPr/>
            </a:pPr>
            <a:endParaRPr lang="en-US" sz="600" b="1"/>
          </a:p>
        </p:txBody>
      </p:sp>
      <p:pic>
        <p:nvPicPr>
          <p:cNvPr id="6" name="Picture 17" descr="Xilinx_Logo_corp_RG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430213"/>
            <a:ext cx="22098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6525" y="4532313"/>
            <a:ext cx="4972050" cy="676275"/>
          </a:xfrm>
        </p:spPr>
        <p:txBody>
          <a:bodyPr lIns="91440" anchor="ctr"/>
          <a:lstStyle>
            <a:lvl1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25413" y="3165475"/>
            <a:ext cx="4876800" cy="1114425"/>
          </a:xfrm>
        </p:spPr>
        <p:txBody>
          <a:bodyPr lIns="9144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220663" y="6456363"/>
            <a:ext cx="2133600" cy="363537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" name="fc" descr="XILINX INTERNAL&#10;."/>
          <p:cNvSpPr txBox="1"/>
          <p:nvPr userDrawn="1"/>
        </p:nvSpPr>
        <p:spPr>
          <a:xfrm>
            <a:off x="0" y="6596380"/>
            <a:ext cx="9144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E" sz="1000" b="0" i="0" u="none" baseline="0" smtClean="0">
                <a:solidFill>
                  <a:srgbClr val="E36C0A"/>
                </a:solidFill>
                <a:latin typeface="arial"/>
              </a:rPr>
              <a:t>XILINX INTERNAL</a:t>
            </a:r>
            <a:endParaRPr lang="en-IE" sz="800" b="0" i="0" u="none" baseline="0" smtClean="0">
              <a:solidFill>
                <a:srgbClr val="E36C0A"/>
              </a:solidFill>
              <a:latin typeface="arial"/>
            </a:endParaRPr>
          </a:p>
          <a:p>
            <a:pPr algn="ctr"/>
            <a:r>
              <a:rPr lang="en-IE" sz="300" b="0" i="0" u="none" baseline="0" smtClean="0">
                <a:solidFill>
                  <a:srgbClr val="FFFFFF"/>
                </a:solidFill>
                <a:latin typeface="arial"/>
              </a:rPr>
              <a:t>.</a:t>
            </a:r>
            <a:endParaRPr lang="en-IE" sz="300" b="0" i="0" u="none" baseline="0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Page ‹#›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Page ‹#›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8100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600200"/>
            <a:ext cx="38100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Page ‹#›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544" y="1628800"/>
            <a:ext cx="7776864" cy="248113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544" y="4149080"/>
            <a:ext cx="7762056" cy="204482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Page ‹#›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4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Page ‹#›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Page ‹#›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544" y="1628800"/>
            <a:ext cx="7776864" cy="248113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IE" smtClean="0"/>
              <a:t>Click to edit Master text styles</a:t>
            </a:r>
          </a:p>
          <a:p>
            <a:pPr lvl="0"/>
            <a:r>
              <a:rPr lang="en-IE" smtClean="0"/>
              <a:t>Second level</a:t>
            </a:r>
          </a:p>
          <a:p>
            <a:pPr lvl="0"/>
            <a:r>
              <a:rPr lang="en-IE" smtClean="0"/>
              <a:t>Third level</a:t>
            </a:r>
          </a:p>
          <a:p>
            <a:pPr lvl="0"/>
            <a:r>
              <a:rPr lang="en-IE" smtClean="0"/>
              <a:t>Fourth level</a:t>
            </a:r>
          </a:p>
          <a:p>
            <a:pPr lvl="0"/>
            <a:r>
              <a:rPr lang="en-I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544" y="4149080"/>
            <a:ext cx="7762056" cy="204482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IE" smtClean="0"/>
              <a:t>Click to edit Master text styles</a:t>
            </a:r>
          </a:p>
          <a:p>
            <a:pPr lvl="0"/>
            <a:r>
              <a:rPr lang="en-IE" smtClean="0"/>
              <a:t>Second level</a:t>
            </a:r>
          </a:p>
          <a:p>
            <a:pPr lvl="0"/>
            <a:r>
              <a:rPr lang="en-IE" smtClean="0"/>
              <a:t>Third level</a:t>
            </a:r>
          </a:p>
          <a:p>
            <a:pPr lvl="0"/>
            <a:r>
              <a:rPr lang="en-IE" smtClean="0"/>
              <a:t>Fourth level</a:t>
            </a:r>
          </a:p>
          <a:p>
            <a:pPr lvl="0"/>
            <a:r>
              <a:rPr lang="en-IE" smtClean="0"/>
              <a:t>Fifth level</a:t>
            </a:r>
            <a:endParaRPr lang="en-US" dirty="0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Page ‹#›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4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Page ‹#›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Page ‹#›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Page ‹#›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Page ‹#›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Page ‹#›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7772400" cy="4525963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Page ‹#›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0" name="Rectangle 9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  <p:pic>
          <p:nvPicPr>
            <p:cNvPr id="11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‹#›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028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20DCF8F1-4E94-4178-8B75-469A3F30E2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c" descr="XILINX INTERNAL&#10;."/>
          <p:cNvSpPr txBox="1"/>
          <p:nvPr userDrawn="1"/>
        </p:nvSpPr>
        <p:spPr>
          <a:xfrm>
            <a:off x="0" y="6596380"/>
            <a:ext cx="9144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E" sz="1000" b="0" i="0" u="none" baseline="0" smtClean="0">
                <a:solidFill>
                  <a:srgbClr val="E36C0A"/>
                </a:solidFill>
                <a:latin typeface="arial"/>
              </a:rPr>
              <a:t>XILINX INTERNAL</a:t>
            </a:r>
            <a:endParaRPr lang="en-IE" sz="800" b="0" i="0" u="none" baseline="0" smtClean="0">
              <a:solidFill>
                <a:srgbClr val="E36C0A"/>
              </a:solidFill>
              <a:latin typeface="arial"/>
            </a:endParaRPr>
          </a:p>
          <a:p>
            <a:pPr algn="ctr"/>
            <a:r>
              <a:rPr lang="en-IE" sz="300" b="0" i="0" u="none" baseline="0" smtClean="0">
                <a:solidFill>
                  <a:srgbClr val="FFFFFF"/>
                </a:solidFill>
                <a:latin typeface="arial"/>
              </a:rPr>
              <a:t>.</a:t>
            </a:r>
            <a:endParaRPr lang="en-IE" sz="300" b="0" i="0" u="none" baseline="0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FD4E0469-F634-4805-B626-5AD820BC0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D7FB3316-76E2-45F0-BA5C-1A07A1BFC1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IE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IE" smtClean="0"/>
              <a:t>Click to edit Master text styles</a:t>
            </a:r>
          </a:p>
          <a:p>
            <a:pPr lvl="0"/>
            <a:r>
              <a:rPr lang="en-IE" smtClean="0"/>
              <a:t>Second level</a:t>
            </a:r>
          </a:p>
          <a:p>
            <a:pPr lvl="0"/>
            <a:r>
              <a:rPr lang="en-IE" smtClean="0"/>
              <a:t>Third level</a:t>
            </a:r>
          </a:p>
          <a:p>
            <a:pPr lvl="0"/>
            <a:r>
              <a:rPr lang="en-IE" smtClean="0"/>
              <a:t>Fourth level</a:t>
            </a:r>
          </a:p>
          <a:p>
            <a:pPr lvl="0"/>
            <a:r>
              <a:rPr lang="en-I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IE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IE" smtClean="0"/>
              <a:t>Click to edit Master text styles</a:t>
            </a:r>
          </a:p>
          <a:p>
            <a:pPr lvl="0"/>
            <a:r>
              <a:rPr lang="en-IE" smtClean="0"/>
              <a:t>Second level</a:t>
            </a:r>
          </a:p>
          <a:p>
            <a:pPr lvl="0"/>
            <a:r>
              <a:rPr lang="en-IE" smtClean="0"/>
              <a:t>Third level</a:t>
            </a:r>
          </a:p>
          <a:p>
            <a:pPr lvl="0"/>
            <a:r>
              <a:rPr lang="en-IE" smtClean="0"/>
              <a:t>Fourth level</a:t>
            </a:r>
          </a:p>
          <a:p>
            <a:pPr lvl="0"/>
            <a:r>
              <a:rPr lang="en-IE" smtClean="0"/>
              <a:t>Fifth level</a:t>
            </a:r>
            <a:endParaRPr lang="en-US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Page ‹#›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810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600200"/>
            <a:ext cx="3810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102B71CA-0F1D-4B1F-BFCF-5661D0D7AD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FC841B8F-4B6B-40BC-AAEA-4136657B8E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BDAA74F8-5475-4D27-B156-656185791B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9FEF0A20-FC57-421F-BDEF-8E0CDDDD15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7169CA5B-AD04-480B-8D83-753CD8BFB3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207BB2B8-82F9-4975-B45A-BEC09DF23A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217EC39E-B4DD-4334-AB04-3A7D6B0154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6EFF1552-CCE2-4423-9932-6A6E19BDCD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37143A5E-8AC1-4B39-9669-368116D6F8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c" descr="XILINX INTERNAL&#10;."/>
          <p:cNvSpPr txBox="1"/>
          <p:nvPr userDrawn="1"/>
        </p:nvSpPr>
        <p:spPr>
          <a:xfrm>
            <a:off x="0" y="6596380"/>
            <a:ext cx="9144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E" sz="1000" b="0" i="0" u="none" baseline="0" smtClean="0">
                <a:solidFill>
                  <a:srgbClr val="E36C0A"/>
                </a:solidFill>
                <a:latin typeface="arial"/>
              </a:rPr>
              <a:t>XILINX INTERNAL</a:t>
            </a:r>
            <a:endParaRPr lang="en-IE" sz="800" b="0" i="0" u="none" baseline="0" smtClean="0">
              <a:solidFill>
                <a:srgbClr val="E36C0A"/>
              </a:solidFill>
              <a:latin typeface="arial"/>
            </a:endParaRPr>
          </a:p>
          <a:p>
            <a:pPr algn="ctr"/>
            <a:r>
              <a:rPr lang="en-IE" sz="300" b="0" i="0" u="none" baseline="0" smtClean="0">
                <a:solidFill>
                  <a:srgbClr val="FFFFFF"/>
                </a:solidFill>
                <a:latin typeface="arial"/>
              </a:rPr>
              <a:t>.</a:t>
            </a:r>
            <a:endParaRPr lang="en-IE" sz="300" b="0" i="0" u="none" baseline="0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28899865-B5EE-4557-B1D6-D0B8F1A05D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Click to edit Master title style</a:t>
            </a:r>
            <a:endParaRPr lang="en-US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Page ‹#›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F547BE9F-EA31-43AE-8F2E-0C571748CA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4524375"/>
            <a:ext cx="3810000" cy="68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000" y="4524375"/>
            <a:ext cx="3810000" cy="68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262CBBBC-5A22-4DF4-89C5-FFAC57D16C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3D472195-A88E-4FD9-B51D-DC901D70B1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AF90BA4A-FC38-45D7-968C-D0DC21310E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C28C016A-DBD9-465C-BDCA-A72ACB0012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C9F061A8-040C-485C-B931-579DA8E6F3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466B1215-CB23-4533-8F90-192FDD35F6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1B56AE39-2F06-4A47-9245-DF767CC6E0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57900" y="3140075"/>
            <a:ext cx="1943100" cy="2070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140075"/>
            <a:ext cx="5676900" cy="2070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81324464-01E6-4167-8E4D-EFC2D48633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484" name="Picture 12" descr="redban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895600"/>
            <a:ext cx="9144000" cy="2333625"/>
          </a:xfrm>
          <a:prstGeom prst="rect">
            <a:avLst/>
          </a:prstGeom>
          <a:noFill/>
        </p:spPr>
      </p:pic>
      <p:sp>
        <p:nvSpPr>
          <p:cNvPr id="3614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52400" y="4467225"/>
            <a:ext cx="5713109" cy="714375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buFont typeface="Wingdings" pitchFamily="2" charset="2"/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Presenter’s Name</a:t>
            </a:r>
            <a:endParaRPr lang="en-US" dirty="0" smtClean="0"/>
          </a:p>
        </p:txBody>
      </p:sp>
      <p:sp>
        <p:nvSpPr>
          <p:cNvPr id="3614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6525" y="3003550"/>
            <a:ext cx="5730875" cy="1470025"/>
          </a:xfrm>
        </p:spPr>
        <p:txBody>
          <a:bodyPr/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IE" smtClean="0"/>
              <a:t>Click To Edit Master Title Style</a:t>
            </a:r>
            <a:endParaRPr lang="en-US" dirty="0"/>
          </a:p>
        </p:txBody>
      </p:sp>
      <p:pic>
        <p:nvPicPr>
          <p:cNvPr id="11" name="Picture 17" descr="Xilinx_Logo_corp_RGB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53200" y="430213"/>
            <a:ext cx="2209800" cy="427037"/>
          </a:xfrm>
          <a:prstGeom prst="rect">
            <a:avLst/>
          </a:prstGeom>
          <a:noFill/>
        </p:spPr>
      </p:pic>
      <p:sp>
        <p:nvSpPr>
          <p:cNvPr id="13" name="Rectangle 19"/>
          <p:cNvSpPr>
            <a:spLocks noChangeArrowheads="1"/>
          </p:cNvSpPr>
          <p:nvPr/>
        </p:nvSpPr>
        <p:spPr bwMode="auto">
          <a:xfrm>
            <a:off x="1295400" y="6602413"/>
            <a:ext cx="6858000" cy="127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 sz="600" b="1" dirty="0">
              <a:solidFill>
                <a:srgbClr val="0094A8"/>
              </a:solidFill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Page ‹#›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484" name="Picture 12" descr="redban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895600"/>
            <a:ext cx="9144000" cy="2333625"/>
          </a:xfrm>
          <a:prstGeom prst="rect">
            <a:avLst/>
          </a:prstGeom>
          <a:noFill/>
        </p:spPr>
      </p:pic>
      <p:sp>
        <p:nvSpPr>
          <p:cNvPr id="3614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6525" y="2895600"/>
            <a:ext cx="8855075" cy="2286000"/>
          </a:xfrm>
        </p:spPr>
        <p:txBody>
          <a:bodyPr/>
          <a:lstStyle>
            <a:lvl1pPr>
              <a:lnSpc>
                <a:spcPct val="100000"/>
              </a:lnSpc>
              <a:defRPr sz="2400" baseline="0"/>
            </a:lvl1pPr>
          </a:lstStyle>
          <a:p>
            <a:r>
              <a:rPr lang="en-IE" smtClean="0"/>
              <a:t>Click To Edit Divider Title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‹#›</a:t>
            </a:r>
            <a:endParaRPr lang="en-US"/>
          </a:p>
        </p:txBody>
      </p:sp>
      <p:sp>
        <p:nvSpPr>
          <p:cNvPr id="11" name="Rectangle 19"/>
          <p:cNvSpPr>
            <a:spLocks noChangeArrowheads="1"/>
          </p:cNvSpPr>
          <p:nvPr/>
        </p:nvSpPr>
        <p:spPr bwMode="auto">
          <a:xfrm>
            <a:off x="1295400" y="6602413"/>
            <a:ext cx="6858000" cy="127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 sz="600" b="1" dirty="0">
              <a:solidFill>
                <a:srgbClr val="0094A8"/>
              </a:solidFill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3" descr="Red Head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19538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Page </a:t>
            </a:r>
            <a:fld id="{DE95D2B1-4185-4388-83CC-46BBBC45239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81000" y="1600200"/>
            <a:ext cx="7848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25" descr="Xilinx_Logo_corp_RGB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77200" y="6537325"/>
            <a:ext cx="914400" cy="176213"/>
          </a:xfrm>
          <a:prstGeom prst="rect">
            <a:avLst/>
          </a:prstGeom>
          <a:noFill/>
        </p:spPr>
      </p:pic>
      <p:sp>
        <p:nvSpPr>
          <p:cNvPr id="9" name="Rectangle 19"/>
          <p:cNvSpPr>
            <a:spLocks noChangeArrowheads="1"/>
          </p:cNvSpPr>
          <p:nvPr userDrawn="1"/>
        </p:nvSpPr>
        <p:spPr bwMode="auto">
          <a:xfrm>
            <a:off x="1295400" y="6602413"/>
            <a:ext cx="6858000" cy="127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 sz="600" b="1" dirty="0">
              <a:solidFill>
                <a:srgbClr val="0094A8"/>
              </a:solidFill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/ foot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3" descr="Red Head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19538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Page </a:t>
            </a:r>
            <a:fld id="{DE95D2B1-4185-4388-83CC-46BBBC45239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81000" y="1600200"/>
            <a:ext cx="83820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81000" y="6248400"/>
            <a:ext cx="8458200" cy="304800"/>
          </a:xfrm>
        </p:spPr>
        <p:txBody>
          <a:bodyPr/>
          <a:lstStyle>
            <a:lvl1pPr>
              <a:buFontTx/>
              <a:buNone/>
              <a:defRPr sz="120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25" descr="Xilinx_Logo_corp_RGB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77200" y="6537325"/>
            <a:ext cx="914400" cy="176213"/>
          </a:xfrm>
          <a:prstGeom prst="rect">
            <a:avLst/>
          </a:prstGeom>
          <a:noFill/>
        </p:spPr>
      </p:pic>
      <p:sp>
        <p:nvSpPr>
          <p:cNvPr id="10" name="Rectangle 19"/>
          <p:cNvSpPr>
            <a:spLocks noChangeArrowheads="1"/>
          </p:cNvSpPr>
          <p:nvPr userDrawn="1"/>
        </p:nvSpPr>
        <p:spPr bwMode="auto">
          <a:xfrm>
            <a:off x="1295400" y="6602413"/>
            <a:ext cx="6858000" cy="127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 sz="600" b="1" dirty="0">
              <a:solidFill>
                <a:srgbClr val="0094A8"/>
              </a:solidFill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/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3" descr="Red Head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19538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Page </a:t>
            </a:r>
            <a:fld id="{DE95D2B1-4185-4388-83CC-46BBBC45239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81000" y="1600200"/>
            <a:ext cx="51054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5943600" y="1600200"/>
            <a:ext cx="2743200" cy="31242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1000" y="6248400"/>
            <a:ext cx="8458200" cy="304800"/>
          </a:xfrm>
        </p:spPr>
        <p:txBody>
          <a:bodyPr/>
          <a:lstStyle>
            <a:lvl1pPr>
              <a:buFontTx/>
              <a:buNone/>
              <a:defRPr sz="120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1" name="Picture 25" descr="Xilinx_Logo_corp_RGB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77200" y="6537325"/>
            <a:ext cx="914400" cy="176213"/>
          </a:xfrm>
          <a:prstGeom prst="rect">
            <a:avLst/>
          </a:prstGeom>
          <a:noFill/>
        </p:spPr>
      </p:pic>
      <p:sp>
        <p:nvSpPr>
          <p:cNvPr id="13" name="Rectangle 19"/>
          <p:cNvSpPr>
            <a:spLocks noChangeArrowheads="1"/>
          </p:cNvSpPr>
          <p:nvPr userDrawn="1"/>
        </p:nvSpPr>
        <p:spPr bwMode="auto">
          <a:xfrm>
            <a:off x="1295400" y="6602413"/>
            <a:ext cx="6858000" cy="127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 sz="600" b="1" dirty="0">
              <a:solidFill>
                <a:srgbClr val="0094A8"/>
              </a:solidFill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3" descr="Red Head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19538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15875"/>
            <a:ext cx="8394700" cy="11144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81000" y="1600200"/>
            <a:ext cx="7848600" cy="4419600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Page </a:t>
            </a:r>
            <a:fld id="{0E88F696-905B-490D-9D4B-0332436755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1000" y="6248400"/>
            <a:ext cx="8458200" cy="304800"/>
          </a:xfrm>
        </p:spPr>
        <p:txBody>
          <a:bodyPr/>
          <a:lstStyle>
            <a:lvl1pPr>
              <a:buFontTx/>
              <a:buNone/>
              <a:defRPr sz="120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25" descr="Xilinx_Logo_corp_RGB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77200" y="6537325"/>
            <a:ext cx="914400" cy="176213"/>
          </a:xfrm>
          <a:prstGeom prst="rect">
            <a:avLst/>
          </a:prstGeom>
          <a:noFill/>
        </p:spPr>
      </p:pic>
      <p:sp>
        <p:nvSpPr>
          <p:cNvPr id="9" name="Rectangle 19"/>
          <p:cNvSpPr>
            <a:spLocks noChangeArrowheads="1"/>
          </p:cNvSpPr>
          <p:nvPr userDrawn="1"/>
        </p:nvSpPr>
        <p:spPr bwMode="auto">
          <a:xfrm>
            <a:off x="1295400" y="6602413"/>
            <a:ext cx="6858000" cy="127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 sz="600" b="1" dirty="0">
              <a:solidFill>
                <a:srgbClr val="0094A8"/>
              </a:solidFill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3" descr="Red Head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19538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15875"/>
            <a:ext cx="8394700" cy="11144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Page </a:t>
            </a:r>
            <a:fld id="{0E88F696-905B-490D-9D4B-03324367559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25" descr="Xilinx_Logo_corp_RGB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77200" y="6537325"/>
            <a:ext cx="914400" cy="176213"/>
          </a:xfrm>
          <a:prstGeom prst="rect">
            <a:avLst/>
          </a:prstGeom>
          <a:noFill/>
        </p:spPr>
      </p:pic>
      <p:sp>
        <p:nvSpPr>
          <p:cNvPr id="8" name="Rectangle 19"/>
          <p:cNvSpPr>
            <a:spLocks noChangeArrowheads="1"/>
          </p:cNvSpPr>
          <p:nvPr userDrawn="1"/>
        </p:nvSpPr>
        <p:spPr bwMode="auto">
          <a:xfrm>
            <a:off x="1295400" y="6602413"/>
            <a:ext cx="6858000" cy="127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 sz="600" b="1" dirty="0">
              <a:solidFill>
                <a:srgbClr val="0094A8"/>
              </a:solidFill>
            </a:endParaRP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71" name="Picture 15" descr="redban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895600"/>
            <a:ext cx="9144000" cy="2333625"/>
          </a:xfrm>
          <a:prstGeom prst="rect">
            <a:avLst/>
          </a:prstGeom>
          <a:noFill/>
        </p:spPr>
      </p:pic>
      <p:sp>
        <p:nvSpPr>
          <p:cNvPr id="1946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6525" y="4532313"/>
            <a:ext cx="4972050" cy="676275"/>
          </a:xfrm>
        </p:spPr>
        <p:txBody>
          <a:bodyPr lIns="91440" anchor="ctr"/>
          <a:lstStyle>
            <a:lvl1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25413" y="3165475"/>
            <a:ext cx="4876800" cy="1114425"/>
          </a:xfrm>
        </p:spPr>
        <p:txBody>
          <a:bodyPr lIns="9144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9473" name="Picture 17" descr="Xilinx_Logo_corp_RGB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430213"/>
            <a:ext cx="2209800" cy="427037"/>
          </a:xfrm>
          <a:prstGeom prst="rect">
            <a:avLst/>
          </a:prstGeom>
          <a:noFill/>
        </p:spPr>
      </p:pic>
      <p:sp>
        <p:nvSpPr>
          <p:cNvPr id="7" name="Rectangle 19"/>
          <p:cNvSpPr>
            <a:spLocks noChangeArrowheads="1"/>
          </p:cNvSpPr>
          <p:nvPr userDrawn="1"/>
        </p:nvSpPr>
        <p:spPr bwMode="auto">
          <a:xfrm>
            <a:off x="1295400" y="6602413"/>
            <a:ext cx="6858000" cy="127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b="1" dirty="0" smtClean="0">
                <a:solidFill>
                  <a:srgbClr val="0094A8"/>
                </a:solidFill>
              </a:rPr>
              <a:t>© Copyright 2012 Xilinx, Inc.</a:t>
            </a:r>
            <a:endParaRPr lang="en-US" sz="600" b="1" dirty="0">
              <a:solidFill>
                <a:srgbClr val="0094A8"/>
              </a:solidFill>
            </a:endParaRPr>
          </a:p>
        </p:txBody>
      </p:sp>
      <p:sp>
        <p:nvSpPr>
          <p:cNvPr id="8" name="fc" descr="XILINX INTERNAL&#10;."/>
          <p:cNvSpPr txBox="1"/>
          <p:nvPr userDrawn="1"/>
        </p:nvSpPr>
        <p:spPr>
          <a:xfrm>
            <a:off x="0" y="6596380"/>
            <a:ext cx="9144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E" sz="1000" b="0" i="0" u="none" baseline="0" smtClean="0">
                <a:solidFill>
                  <a:srgbClr val="E36C0A"/>
                </a:solidFill>
                <a:latin typeface="arial"/>
              </a:rPr>
              <a:t>XILINX INTERNAL</a:t>
            </a:r>
            <a:endParaRPr lang="en-IE" sz="800" b="0" i="0" u="none" baseline="0" smtClean="0">
              <a:solidFill>
                <a:srgbClr val="E36C0A"/>
              </a:solidFill>
              <a:latin typeface="arial"/>
            </a:endParaRPr>
          </a:p>
          <a:p>
            <a:pPr algn="ctr"/>
            <a:r>
              <a:rPr lang="en-IE" sz="300" b="0" i="0" u="none" baseline="0" smtClean="0">
                <a:solidFill>
                  <a:srgbClr val="FFFFFF"/>
                </a:solidFill>
                <a:latin typeface="arial"/>
              </a:rPr>
              <a:t>.</a:t>
            </a:r>
            <a:endParaRPr lang="en-IE" sz="300" b="0" i="0" u="none" baseline="0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3" descr="Red Head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19538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0"/>
            <a:ext cx="8394700" cy="11144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>
                <a:solidFill>
                  <a:srgbClr val="008CA8"/>
                </a:solidFill>
              </a:rPr>
              <a:t>Page </a:t>
            </a:r>
            <a:fld id="{DE95D2B1-4185-4388-83CC-46BBBC45239F}" type="slidenum">
              <a:rPr lang="en-US" smtClean="0">
                <a:solidFill>
                  <a:srgbClr val="008CA8"/>
                </a:solidFill>
              </a:rPr>
              <a:pPr/>
              <a:t>‹#›</a:t>
            </a:fld>
            <a:endParaRPr lang="en-US" dirty="0">
              <a:solidFill>
                <a:srgbClr val="008CA8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81000" y="1600200"/>
            <a:ext cx="7848600" cy="4572000"/>
          </a:xfrm>
        </p:spPr>
        <p:txBody>
          <a:bodyPr/>
          <a:lstStyle>
            <a:lvl2pPr>
              <a:defRPr sz="1800" b="0"/>
            </a:lvl2pPr>
            <a:lvl3pPr>
              <a:defRPr b="0"/>
            </a:lvl3pPr>
            <a:lvl4pPr>
              <a:buFont typeface="Arial" pitchFamily="34" charset="0"/>
              <a:buChar char="─"/>
              <a:defRPr b="0"/>
            </a:lvl4pPr>
            <a:lvl5pPr>
              <a:buFont typeface="Arial" pitchFamily="34" charset="0"/>
              <a:buChar char="•"/>
              <a:defRPr b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 foot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3" descr="Red Head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19538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46355"/>
            <a:ext cx="8394700" cy="1114425"/>
          </a:xfrm>
        </p:spPr>
        <p:txBody>
          <a:bodyPr/>
          <a:lstStyle>
            <a:lvl1pPr>
              <a:lnSpc>
                <a:spcPct val="97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>
                <a:solidFill>
                  <a:srgbClr val="008CA8"/>
                </a:solidFill>
              </a:rPr>
              <a:t>Page </a:t>
            </a:r>
            <a:fld id="{DE95D2B1-4185-4388-83CC-46BBBC45239F}" type="slidenum">
              <a:rPr lang="en-US" smtClean="0">
                <a:solidFill>
                  <a:srgbClr val="008CA8"/>
                </a:solidFill>
              </a:rPr>
              <a:pPr/>
              <a:t>‹#›</a:t>
            </a:fld>
            <a:endParaRPr lang="en-US" dirty="0">
              <a:solidFill>
                <a:srgbClr val="008CA8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81000" y="1600200"/>
            <a:ext cx="8382000" cy="4572000"/>
          </a:xfrm>
        </p:spPr>
        <p:txBody>
          <a:bodyPr/>
          <a:lstStyle>
            <a:lvl4pPr>
              <a:defRPr lang="en-US" sz="14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2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3" descr="Red Head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19538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>
                <a:solidFill>
                  <a:srgbClr val="008CA8"/>
                </a:solidFill>
              </a:rPr>
              <a:t>Page </a:t>
            </a:r>
            <a:fld id="{DE95D2B1-4185-4388-83CC-46BBBC45239F}" type="slidenum">
              <a:rPr lang="en-US" smtClean="0">
                <a:solidFill>
                  <a:srgbClr val="008CA8"/>
                </a:solidFill>
              </a:rPr>
              <a:pPr/>
              <a:t>‹#›</a:t>
            </a:fld>
            <a:endParaRPr lang="en-US" dirty="0">
              <a:solidFill>
                <a:srgbClr val="008CA8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81000" y="1600200"/>
            <a:ext cx="5105400" cy="4572000"/>
          </a:xfrm>
        </p:spPr>
        <p:txBody>
          <a:bodyPr/>
          <a:lstStyle>
            <a:lvl4pPr>
              <a:defRPr lang="en-US" sz="14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2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5943600" y="1600200"/>
            <a:ext cx="2743200" cy="31242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1000" y="6248400"/>
            <a:ext cx="8458200" cy="304800"/>
          </a:xfrm>
        </p:spPr>
        <p:txBody>
          <a:bodyPr/>
          <a:lstStyle>
            <a:lvl1pPr>
              <a:buFontTx/>
              <a:buNone/>
              <a:defRPr sz="120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IE" smtClean="0"/>
              <a:t>Click to edit Master text styles</a:t>
            </a:r>
          </a:p>
          <a:p>
            <a:pPr lvl="0"/>
            <a:r>
              <a:rPr lang="en-IE" smtClean="0"/>
              <a:t>Second level</a:t>
            </a:r>
          </a:p>
          <a:p>
            <a:pPr lvl="0"/>
            <a:r>
              <a:rPr lang="en-IE" smtClean="0"/>
              <a:t>Third level</a:t>
            </a:r>
          </a:p>
          <a:p>
            <a:pPr lvl="0"/>
            <a:r>
              <a:rPr lang="en-IE" smtClean="0"/>
              <a:t>Fourth level</a:t>
            </a:r>
          </a:p>
          <a:p>
            <a:pPr lvl="0"/>
            <a:r>
              <a:rPr lang="en-I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IE" smtClean="0"/>
              <a:t>Click to edit Master text styles</a:t>
            </a:r>
            <a:endParaRPr lang="en-US" smtClean="0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Page ‹#›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3" descr="Red Head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19538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15875"/>
            <a:ext cx="8394700" cy="11144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81000" y="1600200"/>
            <a:ext cx="7848600" cy="4419600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>
                <a:solidFill>
                  <a:srgbClr val="008CA8"/>
                </a:solidFill>
              </a:rPr>
              <a:t>Page </a:t>
            </a:r>
            <a:fld id="{0E88F696-905B-490D-9D4B-033243675593}" type="slidenum">
              <a:rPr lang="en-US" smtClean="0">
                <a:solidFill>
                  <a:srgbClr val="008CA8"/>
                </a:solidFill>
              </a:rPr>
              <a:pPr/>
              <a:t>‹#›</a:t>
            </a:fld>
            <a:endParaRPr lang="en-US" dirty="0">
              <a:solidFill>
                <a:srgbClr val="008CA8"/>
              </a:soli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1000" y="6248400"/>
            <a:ext cx="8458200" cy="304800"/>
          </a:xfrm>
        </p:spPr>
        <p:txBody>
          <a:bodyPr/>
          <a:lstStyle>
            <a:lvl1pPr>
              <a:buFontTx/>
              <a:buNone/>
              <a:defRPr sz="120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3" descr="Red Head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19538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15875"/>
            <a:ext cx="8394700" cy="11144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>
                <a:solidFill>
                  <a:srgbClr val="008CA8"/>
                </a:solidFill>
              </a:rPr>
              <a:t>Page </a:t>
            </a:r>
            <a:fld id="{0E88F696-905B-490D-9D4B-033243675593}" type="slidenum">
              <a:rPr lang="en-US" smtClean="0">
                <a:solidFill>
                  <a:srgbClr val="008CA8"/>
                </a:solidFill>
              </a:rPr>
              <a:pPr/>
              <a:t>‹#›</a:t>
            </a:fld>
            <a:endParaRPr lang="en-US" dirty="0">
              <a:solidFill>
                <a:srgbClr val="008CA8"/>
              </a:solidFill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grpSp>
        <p:nvGrpSpPr>
          <p:cNvPr id="2" name="Group 7"/>
          <p:cNvGrpSpPr/>
          <p:nvPr userDrawn="1"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9" name="Rectangle 8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  <p:pic>
          <p:nvPicPr>
            <p:cNvPr id="7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72400" cy="42683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Page </a:t>
            </a:r>
            <a:fld id="{060BD193-E118-4B16-863C-C8C12C675E3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ew 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72400" cy="42683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8CA8"/>
                </a:solidFill>
              </a:rPr>
              <a:t>Page </a:t>
            </a:r>
            <a:fld id="{060BD193-E118-4B16-863C-C8C12C675E3E}" type="slidenum">
              <a:rPr lang="en-US">
                <a:solidFill>
                  <a:srgbClr val="008CA8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8CA8"/>
              </a:solidFill>
            </a:endParaRPr>
          </a:p>
        </p:txBody>
      </p:sp>
      <p:pic>
        <p:nvPicPr>
          <p:cNvPr id="10" name="Picture 17" descr="Red Header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chemeClr val="bg1">
                <a:tint val="45000"/>
                <a:satMod val="400000"/>
              </a:schemeClr>
            </a:duotone>
            <a:lum bright="58000"/>
          </a:blip>
          <a:srcRect/>
          <a:stretch>
            <a:fillRect/>
          </a:stretch>
        </p:blipFill>
        <p:spPr bwMode="invGray">
          <a:xfrm>
            <a:off x="0" y="0"/>
            <a:ext cx="9144000" cy="119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 userDrawn="1"/>
        </p:nvSpPr>
        <p:spPr bwMode="auto">
          <a:xfrm>
            <a:off x="0" y="0"/>
            <a:ext cx="9144000" cy="123825"/>
          </a:xfrm>
          <a:prstGeom prst="rect">
            <a:avLst/>
          </a:prstGeom>
          <a:solidFill>
            <a:schemeClr val="bg2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w/ foot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3" descr="Red Head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19538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>
                <a:solidFill>
                  <a:srgbClr val="008CA8"/>
                </a:solidFill>
              </a:rPr>
              <a:t>Page </a:t>
            </a:r>
            <a:fld id="{DE95D2B1-4185-4388-83CC-46BBBC45239F}" type="slidenum">
              <a:rPr lang="en-US" smtClean="0">
                <a:solidFill>
                  <a:srgbClr val="008CA8"/>
                </a:solidFill>
              </a:rPr>
              <a:pPr/>
              <a:t>‹#›</a:t>
            </a:fld>
            <a:endParaRPr lang="en-US" dirty="0">
              <a:solidFill>
                <a:srgbClr val="008CA8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81000" y="1600200"/>
            <a:ext cx="83820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81000" y="6248400"/>
            <a:ext cx="8458200" cy="304800"/>
          </a:xfrm>
        </p:spPr>
        <p:txBody>
          <a:bodyPr/>
          <a:lstStyle>
            <a:lvl1pPr>
              <a:buFontTx/>
              <a:buNone/>
              <a:defRPr sz="120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25" descr="Xilinx_Logo_corp_RGB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77200" y="6537325"/>
            <a:ext cx="914400" cy="1762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89858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w/ foot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3" descr="Red Head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19538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>
                <a:solidFill>
                  <a:srgbClr val="008CA8"/>
                </a:solidFill>
              </a:rPr>
              <a:t>Page </a:t>
            </a:r>
            <a:fld id="{DE95D2B1-4185-4388-83CC-46BBBC45239F}" type="slidenum">
              <a:rPr lang="en-US" smtClean="0">
                <a:solidFill>
                  <a:srgbClr val="008CA8"/>
                </a:solidFill>
              </a:rPr>
              <a:pPr/>
              <a:t>‹#›</a:t>
            </a:fld>
            <a:endParaRPr lang="en-US" dirty="0">
              <a:solidFill>
                <a:srgbClr val="008CA8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81000" y="1600200"/>
            <a:ext cx="83820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81000" y="6248400"/>
            <a:ext cx="8458200" cy="304800"/>
          </a:xfrm>
        </p:spPr>
        <p:txBody>
          <a:bodyPr/>
          <a:lstStyle>
            <a:lvl1pPr>
              <a:buFontTx/>
              <a:buNone/>
              <a:defRPr sz="120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25" descr="Xilinx_Logo_corp_RGB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77200" y="6537325"/>
            <a:ext cx="914400" cy="1762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89858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redban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895600"/>
            <a:ext cx="9144000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9"/>
          <p:cNvSpPr>
            <a:spLocks noChangeArrowheads="1"/>
          </p:cNvSpPr>
          <p:nvPr/>
        </p:nvSpPr>
        <p:spPr bwMode="auto">
          <a:xfrm>
            <a:off x="2438400" y="6602413"/>
            <a:ext cx="2362200" cy="255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 sz="600" b="1">
              <a:solidFill>
                <a:srgbClr val="000000"/>
              </a:solidFill>
            </a:endParaRPr>
          </a:p>
        </p:txBody>
      </p:sp>
      <p:pic>
        <p:nvPicPr>
          <p:cNvPr id="6" name="Picture 17" descr="Xilinx_Logo_corp_RG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430213"/>
            <a:ext cx="22098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6525" y="4532313"/>
            <a:ext cx="4972050" cy="676275"/>
          </a:xfrm>
        </p:spPr>
        <p:txBody>
          <a:bodyPr lIns="91440" anchor="ctr"/>
          <a:lstStyle>
            <a:lvl1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25413" y="3165475"/>
            <a:ext cx="4876800" cy="1114425"/>
          </a:xfrm>
        </p:spPr>
        <p:txBody>
          <a:bodyPr lIns="9144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220663" y="6456363"/>
            <a:ext cx="2133600" cy="363537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18</a:t>
            </a:r>
            <a:r>
              <a:rPr lang="en-US" baseline="30000">
                <a:solidFill>
                  <a:srgbClr val="000000"/>
                </a:solidFill>
              </a:rPr>
              <a:t>th</a:t>
            </a:r>
            <a:r>
              <a:rPr lang="en-US">
                <a:solidFill>
                  <a:srgbClr val="000000"/>
                </a:solidFill>
              </a:rPr>
              <a:t> February 2009</a:t>
            </a:r>
          </a:p>
        </p:txBody>
      </p:sp>
      <p:sp>
        <p:nvSpPr>
          <p:cNvPr id="8" name="fc" descr="XILINX INTERNAL&#10;."/>
          <p:cNvSpPr txBox="1"/>
          <p:nvPr userDrawn="1"/>
        </p:nvSpPr>
        <p:spPr>
          <a:xfrm>
            <a:off x="0" y="6596380"/>
            <a:ext cx="9144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E" sz="1000" b="0" i="0" u="none" baseline="0" smtClean="0">
                <a:solidFill>
                  <a:srgbClr val="E36C0A"/>
                </a:solidFill>
                <a:latin typeface="arial"/>
              </a:rPr>
              <a:t>XILINX INTERNAL</a:t>
            </a:r>
            <a:endParaRPr lang="en-IE" sz="800" b="0" i="0" u="none" baseline="0" smtClean="0">
              <a:solidFill>
                <a:srgbClr val="E36C0A"/>
              </a:solidFill>
              <a:latin typeface="arial"/>
            </a:endParaRPr>
          </a:p>
          <a:p>
            <a:pPr algn="ctr"/>
            <a:r>
              <a:rPr lang="en-IE" sz="300" b="0" i="0" u="none" baseline="0" smtClean="0">
                <a:solidFill>
                  <a:srgbClr val="FFFFFF"/>
                </a:solidFill>
                <a:latin typeface="arial"/>
              </a:rPr>
              <a:t>.</a:t>
            </a:r>
            <a:endParaRPr lang="en-IE" sz="300" b="0" i="0" u="none" baseline="0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8CA8"/>
                </a:solidFill>
              </a:rPr>
              <a:t>Page </a:t>
            </a:r>
            <a:fld id="{1AE19A41-2DB5-4E95-9660-1F32CB12AE17}" type="slidenum">
              <a:rPr lang="en-US">
                <a:solidFill>
                  <a:srgbClr val="008CA8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8CA8"/>
              </a:solidFill>
            </a:endParaRP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8CA8"/>
                </a:solidFill>
              </a:rPr>
              <a:t>Page </a:t>
            </a:r>
            <a:fld id="{99FCFE66-E036-4334-B341-A26E7F976396}" type="slidenum">
              <a:rPr lang="en-US">
                <a:solidFill>
                  <a:srgbClr val="008CA8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8CA8"/>
              </a:solidFill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810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419600" y="1600200"/>
            <a:ext cx="3810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8CA8"/>
                </a:solidFill>
              </a:rPr>
              <a:t>Page </a:t>
            </a:r>
            <a:fld id="{6490EA92-BDA8-4367-9DF7-CF23D569C63B}" type="slidenum">
              <a:rPr lang="en-US">
                <a:solidFill>
                  <a:srgbClr val="008CA8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8CA8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3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88.xml"/><Relationship Id="rId7" Type="http://schemas.openxmlformats.org/officeDocument/2006/relationships/slideLayout" Target="../slideLayouts/slideLayout92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87.xml"/><Relationship Id="rId1" Type="http://schemas.openxmlformats.org/officeDocument/2006/relationships/slideLayout" Target="../slideLayouts/slideLayout86.xml"/><Relationship Id="rId6" Type="http://schemas.openxmlformats.org/officeDocument/2006/relationships/slideLayout" Target="../slideLayouts/slideLayout91.xml"/><Relationship Id="rId11" Type="http://schemas.openxmlformats.org/officeDocument/2006/relationships/theme" Target="../theme/theme10.xml"/><Relationship Id="rId5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95.xml"/><Relationship Id="rId4" Type="http://schemas.openxmlformats.org/officeDocument/2006/relationships/slideLayout" Target="../slideLayouts/slideLayout89.xml"/><Relationship Id="rId9" Type="http://schemas.openxmlformats.org/officeDocument/2006/relationships/slideLayout" Target="../slideLayouts/slideLayout94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3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98.xml"/><Relationship Id="rId7" Type="http://schemas.openxmlformats.org/officeDocument/2006/relationships/slideLayout" Target="../slideLayouts/slideLayout102.xml"/><Relationship Id="rId12" Type="http://schemas.openxmlformats.org/officeDocument/2006/relationships/slideLayout" Target="../slideLayouts/slideLayout107.xml"/><Relationship Id="rId2" Type="http://schemas.openxmlformats.org/officeDocument/2006/relationships/slideLayout" Target="../slideLayouts/slideLayout97.xml"/><Relationship Id="rId1" Type="http://schemas.openxmlformats.org/officeDocument/2006/relationships/slideLayout" Target="../slideLayouts/slideLayout96.xml"/><Relationship Id="rId6" Type="http://schemas.openxmlformats.org/officeDocument/2006/relationships/slideLayout" Target="../slideLayouts/slideLayout101.xml"/><Relationship Id="rId11" Type="http://schemas.openxmlformats.org/officeDocument/2006/relationships/slideLayout" Target="../slideLayouts/slideLayout106.xml"/><Relationship Id="rId5" Type="http://schemas.openxmlformats.org/officeDocument/2006/relationships/slideLayout" Target="../slideLayouts/slideLayout100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99.xml"/><Relationship Id="rId9" Type="http://schemas.openxmlformats.org/officeDocument/2006/relationships/slideLayout" Target="../slideLayouts/slideLayout104.xml"/><Relationship Id="rId14" Type="http://schemas.openxmlformats.org/officeDocument/2006/relationships/image" Target="../media/image1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theme" Target="../theme/theme12.xml"/><Relationship Id="rId3" Type="http://schemas.openxmlformats.org/officeDocument/2006/relationships/slideLayout" Target="../slideLayouts/slideLayout110.xml"/><Relationship Id="rId7" Type="http://schemas.openxmlformats.org/officeDocument/2006/relationships/slideLayout" Target="../slideLayouts/slideLayout114.xml"/><Relationship Id="rId2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8.xml"/><Relationship Id="rId6" Type="http://schemas.openxmlformats.org/officeDocument/2006/relationships/slideLayout" Target="../slideLayouts/slideLayout113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112.xml"/><Relationship Id="rId10" Type="http://schemas.openxmlformats.org/officeDocument/2006/relationships/image" Target="../media/image5.jpeg"/><Relationship Id="rId4" Type="http://schemas.openxmlformats.org/officeDocument/2006/relationships/slideLayout" Target="../slideLayouts/slideLayout111.xml"/><Relationship Id="rId9" Type="http://schemas.openxmlformats.org/officeDocument/2006/relationships/image" Target="../media/image9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117.xml"/><Relationship Id="rId7" Type="http://schemas.openxmlformats.org/officeDocument/2006/relationships/theme" Target="../theme/theme13.xml"/><Relationship Id="rId2" Type="http://schemas.openxmlformats.org/officeDocument/2006/relationships/slideLayout" Target="../slideLayouts/slideLayout116.xml"/><Relationship Id="rId1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20.xml"/><Relationship Id="rId5" Type="http://schemas.openxmlformats.org/officeDocument/2006/relationships/slideLayout" Target="../slideLayouts/slideLayout119.xml"/><Relationship Id="rId10" Type="http://schemas.openxmlformats.org/officeDocument/2006/relationships/image" Target="../media/image6.png"/><Relationship Id="rId4" Type="http://schemas.openxmlformats.org/officeDocument/2006/relationships/slideLayout" Target="../slideLayouts/slideLayout118.xml"/><Relationship Id="rId9" Type="http://schemas.openxmlformats.org/officeDocument/2006/relationships/image" Target="../media/image5.jpe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theme" Target="../theme/theme14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125.xml"/><Relationship Id="rId10" Type="http://schemas.openxmlformats.org/officeDocument/2006/relationships/image" Target="../media/image5.jpeg"/><Relationship Id="rId4" Type="http://schemas.openxmlformats.org/officeDocument/2006/relationships/slideLayout" Target="../slideLayouts/slideLayout124.xml"/><Relationship Id="rId9" Type="http://schemas.openxmlformats.org/officeDocument/2006/relationships/image" Target="../media/image9.pn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30.xml"/><Relationship Id="rId7" Type="http://schemas.openxmlformats.org/officeDocument/2006/relationships/theme" Target="../theme/theme15.xml"/><Relationship Id="rId2" Type="http://schemas.openxmlformats.org/officeDocument/2006/relationships/slideLayout" Target="../slideLayouts/slideLayout129.xml"/><Relationship Id="rId1" Type="http://schemas.openxmlformats.org/officeDocument/2006/relationships/slideLayout" Target="../slideLayouts/slideLayout128.xml"/><Relationship Id="rId6" Type="http://schemas.openxmlformats.org/officeDocument/2006/relationships/slideLayout" Target="../slideLayouts/slideLayout133.xml"/><Relationship Id="rId5" Type="http://schemas.openxmlformats.org/officeDocument/2006/relationships/slideLayout" Target="../slideLayouts/slideLayout132.xml"/><Relationship Id="rId10" Type="http://schemas.openxmlformats.org/officeDocument/2006/relationships/image" Target="../media/image6.png"/><Relationship Id="rId4" Type="http://schemas.openxmlformats.org/officeDocument/2006/relationships/slideLayout" Target="../slideLayouts/slideLayout131.xml"/><Relationship Id="rId9" Type="http://schemas.openxmlformats.org/officeDocument/2006/relationships/image" Target="../media/image5.jpeg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36.xml"/><Relationship Id="rId7" Type="http://schemas.openxmlformats.org/officeDocument/2006/relationships/theme" Target="../theme/theme16.xml"/><Relationship Id="rId2" Type="http://schemas.openxmlformats.org/officeDocument/2006/relationships/slideLayout" Target="../slideLayouts/slideLayout135.xml"/><Relationship Id="rId1" Type="http://schemas.openxmlformats.org/officeDocument/2006/relationships/slideLayout" Target="../slideLayouts/slideLayout134.xml"/><Relationship Id="rId6" Type="http://schemas.openxmlformats.org/officeDocument/2006/relationships/slideLayout" Target="../slideLayouts/slideLayout139.xml"/><Relationship Id="rId5" Type="http://schemas.openxmlformats.org/officeDocument/2006/relationships/slideLayout" Target="../slideLayouts/slideLayout138.xml"/><Relationship Id="rId10" Type="http://schemas.openxmlformats.org/officeDocument/2006/relationships/image" Target="../media/image6.png"/><Relationship Id="rId4" Type="http://schemas.openxmlformats.org/officeDocument/2006/relationships/slideLayout" Target="../slideLayouts/slideLayout137.xml"/><Relationship Id="rId9" Type="http://schemas.openxmlformats.org/officeDocument/2006/relationships/image" Target="../media/image5.jpeg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42.xml"/><Relationship Id="rId7" Type="http://schemas.openxmlformats.org/officeDocument/2006/relationships/theme" Target="../theme/theme17.xml"/><Relationship Id="rId2" Type="http://schemas.openxmlformats.org/officeDocument/2006/relationships/slideLayout" Target="../slideLayouts/slideLayout141.xml"/><Relationship Id="rId1" Type="http://schemas.openxmlformats.org/officeDocument/2006/relationships/slideLayout" Target="../slideLayouts/slideLayout140.xml"/><Relationship Id="rId6" Type="http://schemas.openxmlformats.org/officeDocument/2006/relationships/slideLayout" Target="../slideLayouts/slideLayout145.xml"/><Relationship Id="rId5" Type="http://schemas.openxmlformats.org/officeDocument/2006/relationships/slideLayout" Target="../slideLayouts/slideLayout144.xml"/><Relationship Id="rId10" Type="http://schemas.openxmlformats.org/officeDocument/2006/relationships/image" Target="../media/image6.png"/><Relationship Id="rId4" Type="http://schemas.openxmlformats.org/officeDocument/2006/relationships/slideLayout" Target="../slideLayouts/slideLayout143.xml"/><Relationship Id="rId9" Type="http://schemas.openxmlformats.org/officeDocument/2006/relationships/image" Target="../media/image5.jpeg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48.xml"/><Relationship Id="rId7" Type="http://schemas.openxmlformats.org/officeDocument/2006/relationships/theme" Target="../theme/theme18.xml"/><Relationship Id="rId2" Type="http://schemas.openxmlformats.org/officeDocument/2006/relationships/slideLayout" Target="../slideLayouts/slideLayout147.xml"/><Relationship Id="rId1" Type="http://schemas.openxmlformats.org/officeDocument/2006/relationships/slideLayout" Target="../slideLayouts/slideLayout146.xml"/><Relationship Id="rId6" Type="http://schemas.openxmlformats.org/officeDocument/2006/relationships/slideLayout" Target="../slideLayouts/slideLayout151.xml"/><Relationship Id="rId5" Type="http://schemas.openxmlformats.org/officeDocument/2006/relationships/slideLayout" Target="../slideLayouts/slideLayout150.xml"/><Relationship Id="rId10" Type="http://schemas.openxmlformats.org/officeDocument/2006/relationships/image" Target="../media/image6.png"/><Relationship Id="rId4" Type="http://schemas.openxmlformats.org/officeDocument/2006/relationships/slideLayout" Target="../slideLayouts/slideLayout149.xml"/><Relationship Id="rId9" Type="http://schemas.openxmlformats.org/officeDocument/2006/relationships/image" Target="../media/image5.jpeg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theme" Target="../theme/theme19.xml"/><Relationship Id="rId3" Type="http://schemas.openxmlformats.org/officeDocument/2006/relationships/slideLayout" Target="../slideLayouts/slideLayout154.xml"/><Relationship Id="rId7" Type="http://schemas.openxmlformats.org/officeDocument/2006/relationships/slideLayout" Target="../slideLayouts/slideLayout158.xml"/><Relationship Id="rId2" Type="http://schemas.openxmlformats.org/officeDocument/2006/relationships/slideLayout" Target="../slideLayouts/slideLayout153.xml"/><Relationship Id="rId1" Type="http://schemas.openxmlformats.org/officeDocument/2006/relationships/slideLayout" Target="../slideLayouts/slideLayout152.xml"/><Relationship Id="rId6" Type="http://schemas.openxmlformats.org/officeDocument/2006/relationships/slideLayout" Target="../slideLayouts/slideLayout157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156.xml"/><Relationship Id="rId10" Type="http://schemas.openxmlformats.org/officeDocument/2006/relationships/image" Target="../media/image5.jpeg"/><Relationship Id="rId4" Type="http://schemas.openxmlformats.org/officeDocument/2006/relationships/slideLayout" Target="../slideLayouts/slideLayout155.xml"/><Relationship Id="rId9" Type="http://schemas.openxmlformats.org/officeDocument/2006/relationships/image" Target="../media/image9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2.png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1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60.xml"/><Relationship Id="rId1" Type="http://schemas.openxmlformats.org/officeDocument/2006/relationships/slideLayout" Target="../slideLayouts/slideLayout159.xml"/><Relationship Id="rId6" Type="http://schemas.openxmlformats.org/officeDocument/2006/relationships/image" Target="../media/image5.jpeg"/><Relationship Id="rId5" Type="http://schemas.openxmlformats.org/officeDocument/2006/relationships/image" Target="../media/image1.png"/><Relationship Id="rId4" Type="http://schemas.openxmlformats.org/officeDocument/2006/relationships/theme" Target="../theme/theme20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164.xml"/><Relationship Id="rId7" Type="http://schemas.openxmlformats.org/officeDocument/2006/relationships/theme" Target="../theme/theme21.xml"/><Relationship Id="rId2" Type="http://schemas.openxmlformats.org/officeDocument/2006/relationships/slideLayout" Target="../slideLayouts/slideLayout163.xml"/><Relationship Id="rId1" Type="http://schemas.openxmlformats.org/officeDocument/2006/relationships/slideLayout" Target="../slideLayouts/slideLayout162.xml"/><Relationship Id="rId6" Type="http://schemas.openxmlformats.org/officeDocument/2006/relationships/slideLayout" Target="../slideLayouts/slideLayout167.xml"/><Relationship Id="rId5" Type="http://schemas.openxmlformats.org/officeDocument/2006/relationships/slideLayout" Target="../slideLayouts/slideLayout166.xml"/><Relationship Id="rId10" Type="http://schemas.openxmlformats.org/officeDocument/2006/relationships/image" Target="../media/image6.png"/><Relationship Id="rId4" Type="http://schemas.openxmlformats.org/officeDocument/2006/relationships/slideLayout" Target="../slideLayouts/slideLayout165.xml"/><Relationship Id="rId9" Type="http://schemas.openxmlformats.org/officeDocument/2006/relationships/image" Target="../media/image5.jpeg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170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169.xml"/><Relationship Id="rId1" Type="http://schemas.openxmlformats.org/officeDocument/2006/relationships/slideLayout" Target="../slideLayouts/slideLayout168.xml"/><Relationship Id="rId6" Type="http://schemas.openxmlformats.org/officeDocument/2006/relationships/theme" Target="../theme/theme22.xml"/><Relationship Id="rId5" Type="http://schemas.openxmlformats.org/officeDocument/2006/relationships/slideLayout" Target="../slideLayouts/slideLayout172.xml"/><Relationship Id="rId4" Type="http://schemas.openxmlformats.org/officeDocument/2006/relationships/slideLayout" Target="../slideLayouts/slideLayout171.xml"/><Relationship Id="rId9" Type="http://schemas.openxmlformats.org/officeDocument/2006/relationships/image" Target="../media/image6.png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75.xml"/><Relationship Id="rId7" Type="http://schemas.openxmlformats.org/officeDocument/2006/relationships/theme" Target="../theme/theme23.xml"/><Relationship Id="rId2" Type="http://schemas.openxmlformats.org/officeDocument/2006/relationships/slideLayout" Target="../slideLayouts/slideLayout174.xml"/><Relationship Id="rId1" Type="http://schemas.openxmlformats.org/officeDocument/2006/relationships/slideLayout" Target="../slideLayouts/slideLayout173.xml"/><Relationship Id="rId6" Type="http://schemas.openxmlformats.org/officeDocument/2006/relationships/slideLayout" Target="../slideLayouts/slideLayout178.xml"/><Relationship Id="rId5" Type="http://schemas.openxmlformats.org/officeDocument/2006/relationships/slideLayout" Target="../slideLayouts/slideLayout177.xml"/><Relationship Id="rId10" Type="http://schemas.openxmlformats.org/officeDocument/2006/relationships/image" Target="../media/image6.png"/><Relationship Id="rId4" Type="http://schemas.openxmlformats.org/officeDocument/2006/relationships/slideLayout" Target="../slideLayouts/slideLayout176.xml"/><Relationship Id="rId9" Type="http://schemas.openxmlformats.org/officeDocument/2006/relationships/image" Target="../media/image5.jpeg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81.xml"/><Relationship Id="rId7" Type="http://schemas.openxmlformats.org/officeDocument/2006/relationships/theme" Target="../theme/theme24.xml"/><Relationship Id="rId2" Type="http://schemas.openxmlformats.org/officeDocument/2006/relationships/slideLayout" Target="../slideLayouts/slideLayout180.xml"/><Relationship Id="rId1" Type="http://schemas.openxmlformats.org/officeDocument/2006/relationships/slideLayout" Target="../slideLayouts/slideLayout179.xml"/><Relationship Id="rId6" Type="http://schemas.openxmlformats.org/officeDocument/2006/relationships/slideLayout" Target="../slideLayouts/slideLayout184.xml"/><Relationship Id="rId5" Type="http://schemas.openxmlformats.org/officeDocument/2006/relationships/slideLayout" Target="../slideLayouts/slideLayout183.xml"/><Relationship Id="rId10" Type="http://schemas.openxmlformats.org/officeDocument/2006/relationships/image" Target="../media/image6.png"/><Relationship Id="rId4" Type="http://schemas.openxmlformats.org/officeDocument/2006/relationships/slideLayout" Target="../slideLayouts/slideLayout182.xml"/><Relationship Id="rId9" Type="http://schemas.openxmlformats.org/officeDocument/2006/relationships/image" Target="../media/image5.jpeg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theme" Target="../theme/theme25.xml"/><Relationship Id="rId3" Type="http://schemas.openxmlformats.org/officeDocument/2006/relationships/slideLayout" Target="../slideLayouts/slideLayout187.xml"/><Relationship Id="rId7" Type="http://schemas.openxmlformats.org/officeDocument/2006/relationships/slideLayout" Target="../slideLayouts/slideLayout191.xml"/><Relationship Id="rId2" Type="http://schemas.openxmlformats.org/officeDocument/2006/relationships/slideLayout" Target="../slideLayouts/slideLayout186.xml"/><Relationship Id="rId1" Type="http://schemas.openxmlformats.org/officeDocument/2006/relationships/slideLayout" Target="../slideLayouts/slideLayout185.xml"/><Relationship Id="rId6" Type="http://schemas.openxmlformats.org/officeDocument/2006/relationships/slideLayout" Target="../slideLayouts/slideLayout190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189.xml"/><Relationship Id="rId10" Type="http://schemas.openxmlformats.org/officeDocument/2006/relationships/image" Target="../media/image5.jpeg"/><Relationship Id="rId4" Type="http://schemas.openxmlformats.org/officeDocument/2006/relationships/slideLayout" Target="../slideLayouts/slideLayout188.xml"/><Relationship Id="rId9" Type="http://schemas.openxmlformats.org/officeDocument/2006/relationships/image" Target="../media/image9.png"/></Relationships>
</file>

<file path=ppt/slideMasters/_rels/slideMaster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4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93.xml"/><Relationship Id="rId1" Type="http://schemas.openxmlformats.org/officeDocument/2006/relationships/slideLayout" Target="../slideLayouts/slideLayout192.xml"/><Relationship Id="rId6" Type="http://schemas.openxmlformats.org/officeDocument/2006/relationships/image" Target="../media/image5.jpeg"/><Relationship Id="rId5" Type="http://schemas.openxmlformats.org/officeDocument/2006/relationships/image" Target="../media/image1.png"/><Relationship Id="rId4" Type="http://schemas.openxmlformats.org/officeDocument/2006/relationships/theme" Target="../theme/theme26.xml"/></Relationships>
</file>

<file path=ppt/slideMasters/_rels/slideMaster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slideLayout" Target="../slideLayouts/slideLayout197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96.xml"/><Relationship Id="rId1" Type="http://schemas.openxmlformats.org/officeDocument/2006/relationships/slideLayout" Target="../slideLayouts/slideLayout195.xml"/><Relationship Id="rId6" Type="http://schemas.openxmlformats.org/officeDocument/2006/relationships/theme" Target="../theme/theme27.xml"/><Relationship Id="rId5" Type="http://schemas.openxmlformats.org/officeDocument/2006/relationships/slideLayout" Target="../slideLayouts/slideLayout199.xml"/><Relationship Id="rId4" Type="http://schemas.openxmlformats.org/officeDocument/2006/relationships/slideLayout" Target="../slideLayouts/slideLayout198.xml"/><Relationship Id="rId9" Type="http://schemas.openxmlformats.org/officeDocument/2006/relationships/image" Target="../media/image6.png"/></Relationships>
</file>

<file path=ppt/slideMasters/_rels/slideMaster28.xml.rels><?xml version="1.0" encoding="UTF-8" standalone="yes"?>
<Relationships xmlns="http://schemas.openxmlformats.org/package/2006/relationships"><Relationship Id="rId8" Type="http://schemas.openxmlformats.org/officeDocument/2006/relationships/theme" Target="../theme/theme28.xml"/><Relationship Id="rId3" Type="http://schemas.openxmlformats.org/officeDocument/2006/relationships/slideLayout" Target="../slideLayouts/slideLayout202.xml"/><Relationship Id="rId7" Type="http://schemas.openxmlformats.org/officeDocument/2006/relationships/slideLayout" Target="../slideLayouts/slideLayout206.xml"/><Relationship Id="rId2" Type="http://schemas.openxmlformats.org/officeDocument/2006/relationships/slideLayout" Target="../slideLayouts/slideLayout201.xml"/><Relationship Id="rId1" Type="http://schemas.openxmlformats.org/officeDocument/2006/relationships/slideLayout" Target="../slideLayouts/slideLayout200.xml"/><Relationship Id="rId6" Type="http://schemas.openxmlformats.org/officeDocument/2006/relationships/slideLayout" Target="../slideLayouts/slideLayout205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204.xml"/><Relationship Id="rId10" Type="http://schemas.openxmlformats.org/officeDocument/2006/relationships/image" Target="../media/image5.jpeg"/><Relationship Id="rId4" Type="http://schemas.openxmlformats.org/officeDocument/2006/relationships/slideLayout" Target="../slideLayouts/slideLayout203.xml"/><Relationship Id="rId9" Type="http://schemas.openxmlformats.org/officeDocument/2006/relationships/image" Target="../media/image9.png"/></Relationships>
</file>

<file path=ppt/slideMasters/_rels/slideMaster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9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08.xml"/><Relationship Id="rId1" Type="http://schemas.openxmlformats.org/officeDocument/2006/relationships/slideLayout" Target="../slideLayouts/slideLayout207.xml"/><Relationship Id="rId6" Type="http://schemas.openxmlformats.org/officeDocument/2006/relationships/image" Target="../media/image5.jpeg"/><Relationship Id="rId5" Type="http://schemas.openxmlformats.org/officeDocument/2006/relationships/image" Target="../media/image1.png"/><Relationship Id="rId4" Type="http://schemas.openxmlformats.org/officeDocument/2006/relationships/theme" Target="../theme/theme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_rels/slideMaster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slideLayout" Target="../slideLayouts/slideLayout212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11.xml"/><Relationship Id="rId1" Type="http://schemas.openxmlformats.org/officeDocument/2006/relationships/slideLayout" Target="../slideLayouts/slideLayout210.xml"/><Relationship Id="rId6" Type="http://schemas.openxmlformats.org/officeDocument/2006/relationships/theme" Target="../theme/theme30.xml"/><Relationship Id="rId5" Type="http://schemas.openxmlformats.org/officeDocument/2006/relationships/slideLayout" Target="../slideLayouts/slideLayout214.xml"/><Relationship Id="rId4" Type="http://schemas.openxmlformats.org/officeDocument/2006/relationships/slideLayout" Target="../slideLayouts/slideLayout213.xml"/><Relationship Id="rId9" Type="http://schemas.openxmlformats.org/officeDocument/2006/relationships/image" Target="../media/image6.png"/></Relationships>
</file>

<file path=ppt/slideMasters/_rels/slideMaster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217.xml"/><Relationship Id="rId7" Type="http://schemas.openxmlformats.org/officeDocument/2006/relationships/theme" Target="../theme/theme31.xml"/><Relationship Id="rId2" Type="http://schemas.openxmlformats.org/officeDocument/2006/relationships/slideLayout" Target="../slideLayouts/slideLayout216.xml"/><Relationship Id="rId1" Type="http://schemas.openxmlformats.org/officeDocument/2006/relationships/slideLayout" Target="../slideLayouts/slideLayout215.xml"/><Relationship Id="rId6" Type="http://schemas.openxmlformats.org/officeDocument/2006/relationships/slideLayout" Target="../slideLayouts/slideLayout220.xml"/><Relationship Id="rId5" Type="http://schemas.openxmlformats.org/officeDocument/2006/relationships/slideLayout" Target="../slideLayouts/slideLayout219.xml"/><Relationship Id="rId10" Type="http://schemas.openxmlformats.org/officeDocument/2006/relationships/image" Target="../media/image6.png"/><Relationship Id="rId4" Type="http://schemas.openxmlformats.org/officeDocument/2006/relationships/slideLayout" Target="../slideLayouts/slideLayout218.xml"/><Relationship Id="rId9" Type="http://schemas.openxmlformats.org/officeDocument/2006/relationships/image" Target="../media/image5.jpeg"/></Relationships>
</file>

<file path=ppt/slideMasters/_rels/slideMaster32.xml.rels><?xml version="1.0" encoding="UTF-8" standalone="yes"?>
<Relationships xmlns="http://schemas.openxmlformats.org/package/2006/relationships"><Relationship Id="rId8" Type="http://schemas.openxmlformats.org/officeDocument/2006/relationships/theme" Target="../theme/theme32.xml"/><Relationship Id="rId3" Type="http://schemas.openxmlformats.org/officeDocument/2006/relationships/slideLayout" Target="../slideLayouts/slideLayout223.xml"/><Relationship Id="rId7" Type="http://schemas.openxmlformats.org/officeDocument/2006/relationships/slideLayout" Target="../slideLayouts/slideLayout227.xml"/><Relationship Id="rId2" Type="http://schemas.openxmlformats.org/officeDocument/2006/relationships/slideLayout" Target="../slideLayouts/slideLayout222.xml"/><Relationship Id="rId1" Type="http://schemas.openxmlformats.org/officeDocument/2006/relationships/slideLayout" Target="../slideLayouts/slideLayout221.xml"/><Relationship Id="rId6" Type="http://schemas.openxmlformats.org/officeDocument/2006/relationships/slideLayout" Target="../slideLayouts/slideLayout226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225.xml"/><Relationship Id="rId10" Type="http://schemas.openxmlformats.org/officeDocument/2006/relationships/image" Target="../media/image5.jpeg"/><Relationship Id="rId4" Type="http://schemas.openxmlformats.org/officeDocument/2006/relationships/slideLayout" Target="../slideLayouts/slideLayout224.xml"/><Relationship Id="rId9" Type="http://schemas.openxmlformats.org/officeDocument/2006/relationships/image" Target="../media/image9.png"/></Relationships>
</file>

<file path=ppt/slideMasters/_rels/slideMaster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0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29.xml"/><Relationship Id="rId1" Type="http://schemas.openxmlformats.org/officeDocument/2006/relationships/slideLayout" Target="../slideLayouts/slideLayout228.xml"/><Relationship Id="rId6" Type="http://schemas.openxmlformats.org/officeDocument/2006/relationships/image" Target="../media/image5.jpeg"/><Relationship Id="rId5" Type="http://schemas.openxmlformats.org/officeDocument/2006/relationships/image" Target="../media/image1.png"/><Relationship Id="rId4" Type="http://schemas.openxmlformats.org/officeDocument/2006/relationships/theme" Target="../theme/theme33.xml"/></Relationships>
</file>

<file path=ppt/slideMasters/_rels/slideMaster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slideLayout" Target="../slideLayouts/slideLayout23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32.xml"/><Relationship Id="rId1" Type="http://schemas.openxmlformats.org/officeDocument/2006/relationships/slideLayout" Target="../slideLayouts/slideLayout231.xml"/><Relationship Id="rId6" Type="http://schemas.openxmlformats.org/officeDocument/2006/relationships/theme" Target="../theme/theme34.xml"/><Relationship Id="rId5" Type="http://schemas.openxmlformats.org/officeDocument/2006/relationships/slideLayout" Target="../slideLayouts/slideLayout235.xml"/><Relationship Id="rId4" Type="http://schemas.openxmlformats.org/officeDocument/2006/relationships/slideLayout" Target="../slideLayouts/slideLayout234.xml"/><Relationship Id="rId9" Type="http://schemas.openxmlformats.org/officeDocument/2006/relationships/image" Target="../media/image6.png"/></Relationships>
</file>

<file path=ppt/slideMasters/_rels/slideMaster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238.xml"/><Relationship Id="rId7" Type="http://schemas.openxmlformats.org/officeDocument/2006/relationships/theme" Target="../theme/theme35.xml"/><Relationship Id="rId2" Type="http://schemas.openxmlformats.org/officeDocument/2006/relationships/slideLayout" Target="../slideLayouts/slideLayout237.xml"/><Relationship Id="rId1" Type="http://schemas.openxmlformats.org/officeDocument/2006/relationships/slideLayout" Target="../slideLayouts/slideLayout236.xml"/><Relationship Id="rId6" Type="http://schemas.openxmlformats.org/officeDocument/2006/relationships/slideLayout" Target="../slideLayouts/slideLayout241.xml"/><Relationship Id="rId5" Type="http://schemas.openxmlformats.org/officeDocument/2006/relationships/slideLayout" Target="../slideLayouts/slideLayout240.xml"/><Relationship Id="rId10" Type="http://schemas.openxmlformats.org/officeDocument/2006/relationships/image" Target="../media/image6.png"/><Relationship Id="rId4" Type="http://schemas.openxmlformats.org/officeDocument/2006/relationships/slideLayout" Target="../slideLayouts/slideLayout239.xml"/><Relationship Id="rId9" Type="http://schemas.openxmlformats.org/officeDocument/2006/relationships/image" Target="../media/image5.jpeg"/></Relationships>
</file>

<file path=ppt/slideMasters/_rels/slideMaster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244.xml"/><Relationship Id="rId7" Type="http://schemas.openxmlformats.org/officeDocument/2006/relationships/theme" Target="../theme/theme36.xml"/><Relationship Id="rId2" Type="http://schemas.openxmlformats.org/officeDocument/2006/relationships/slideLayout" Target="../slideLayouts/slideLayout243.xml"/><Relationship Id="rId1" Type="http://schemas.openxmlformats.org/officeDocument/2006/relationships/slideLayout" Target="../slideLayouts/slideLayout242.xml"/><Relationship Id="rId6" Type="http://schemas.openxmlformats.org/officeDocument/2006/relationships/slideLayout" Target="../slideLayouts/slideLayout247.xml"/><Relationship Id="rId5" Type="http://schemas.openxmlformats.org/officeDocument/2006/relationships/slideLayout" Target="../slideLayouts/slideLayout246.xml"/><Relationship Id="rId10" Type="http://schemas.openxmlformats.org/officeDocument/2006/relationships/image" Target="../media/image6.png"/><Relationship Id="rId4" Type="http://schemas.openxmlformats.org/officeDocument/2006/relationships/slideLayout" Target="../slideLayouts/slideLayout245.xml"/><Relationship Id="rId9" Type="http://schemas.openxmlformats.org/officeDocument/2006/relationships/image" Target="../media/image5.jpeg"/></Relationships>
</file>

<file path=ppt/slideMasters/_rels/slideMaster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250.xml"/><Relationship Id="rId7" Type="http://schemas.openxmlformats.org/officeDocument/2006/relationships/theme" Target="../theme/theme37.xml"/><Relationship Id="rId2" Type="http://schemas.openxmlformats.org/officeDocument/2006/relationships/slideLayout" Target="../slideLayouts/slideLayout249.xml"/><Relationship Id="rId1" Type="http://schemas.openxmlformats.org/officeDocument/2006/relationships/slideLayout" Target="../slideLayouts/slideLayout248.xml"/><Relationship Id="rId6" Type="http://schemas.openxmlformats.org/officeDocument/2006/relationships/slideLayout" Target="../slideLayouts/slideLayout253.xml"/><Relationship Id="rId5" Type="http://schemas.openxmlformats.org/officeDocument/2006/relationships/slideLayout" Target="../slideLayouts/slideLayout252.xml"/><Relationship Id="rId10" Type="http://schemas.openxmlformats.org/officeDocument/2006/relationships/image" Target="../media/image6.png"/><Relationship Id="rId4" Type="http://schemas.openxmlformats.org/officeDocument/2006/relationships/slideLayout" Target="../slideLayouts/slideLayout251.xml"/><Relationship Id="rId9" Type="http://schemas.openxmlformats.org/officeDocument/2006/relationships/image" Target="../media/image5.jpeg"/></Relationships>
</file>

<file path=ppt/slideMasters/_rels/slideMaster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256.xml"/><Relationship Id="rId7" Type="http://schemas.openxmlformats.org/officeDocument/2006/relationships/theme" Target="../theme/theme38.xml"/><Relationship Id="rId2" Type="http://schemas.openxmlformats.org/officeDocument/2006/relationships/slideLayout" Target="../slideLayouts/slideLayout255.xml"/><Relationship Id="rId1" Type="http://schemas.openxmlformats.org/officeDocument/2006/relationships/slideLayout" Target="../slideLayouts/slideLayout254.xml"/><Relationship Id="rId6" Type="http://schemas.openxmlformats.org/officeDocument/2006/relationships/slideLayout" Target="../slideLayouts/slideLayout259.xml"/><Relationship Id="rId5" Type="http://schemas.openxmlformats.org/officeDocument/2006/relationships/slideLayout" Target="../slideLayouts/slideLayout258.xml"/><Relationship Id="rId10" Type="http://schemas.openxmlformats.org/officeDocument/2006/relationships/image" Target="../media/image6.png"/><Relationship Id="rId4" Type="http://schemas.openxmlformats.org/officeDocument/2006/relationships/slideLayout" Target="../slideLayouts/slideLayout257.xml"/><Relationship Id="rId9" Type="http://schemas.openxmlformats.org/officeDocument/2006/relationships/image" Target="../media/image5.jpeg"/></Relationships>
</file>

<file path=ppt/slideMasters/_rels/slideMaster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262.xml"/><Relationship Id="rId7" Type="http://schemas.openxmlformats.org/officeDocument/2006/relationships/theme" Target="../theme/theme39.xml"/><Relationship Id="rId2" Type="http://schemas.openxmlformats.org/officeDocument/2006/relationships/slideLayout" Target="../slideLayouts/slideLayout261.xml"/><Relationship Id="rId1" Type="http://schemas.openxmlformats.org/officeDocument/2006/relationships/slideLayout" Target="../slideLayouts/slideLayout260.xml"/><Relationship Id="rId6" Type="http://schemas.openxmlformats.org/officeDocument/2006/relationships/slideLayout" Target="../slideLayouts/slideLayout265.xml"/><Relationship Id="rId5" Type="http://schemas.openxmlformats.org/officeDocument/2006/relationships/slideLayout" Target="../slideLayouts/slideLayout264.xml"/><Relationship Id="rId10" Type="http://schemas.openxmlformats.org/officeDocument/2006/relationships/image" Target="../media/image6.png"/><Relationship Id="rId4" Type="http://schemas.openxmlformats.org/officeDocument/2006/relationships/slideLayout" Target="../slideLayouts/slideLayout263.xml"/><Relationship Id="rId9" Type="http://schemas.openxmlformats.org/officeDocument/2006/relationships/image" Target="../media/image5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40.xml"/><Relationship Id="rId10" Type="http://schemas.openxmlformats.org/officeDocument/2006/relationships/image" Target="../media/image5.jpeg"/><Relationship Id="rId4" Type="http://schemas.openxmlformats.org/officeDocument/2006/relationships/slideLayout" Target="../slideLayouts/slideLayout39.xml"/><Relationship Id="rId9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44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Relationship Id="rId14" Type="http://schemas.openxmlformats.org/officeDocument/2006/relationships/image" Target="../media/image2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6" Type="http://schemas.openxmlformats.org/officeDocument/2006/relationships/theme" Target="../theme/theme9.xml"/><Relationship Id="rId5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7" descr="Red Header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119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IE" smtClean="0"/>
              <a:t>Click to edit Master title style</a:t>
            </a:r>
            <a:endParaRPr lang="en-US" smtClean="0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7772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E" smtClean="0"/>
              <a:t>Click to edit Master text styles</a:t>
            </a:r>
          </a:p>
          <a:p>
            <a:pPr lvl="0"/>
            <a:r>
              <a:rPr lang="en-IE" smtClean="0"/>
              <a:t>Second level</a:t>
            </a:r>
          </a:p>
          <a:p>
            <a:pPr lvl="0"/>
            <a:r>
              <a:rPr lang="en-IE" smtClean="0"/>
              <a:t>Third level</a:t>
            </a:r>
          </a:p>
          <a:p>
            <a:pPr lvl="0"/>
            <a:r>
              <a:rPr lang="en-IE" smtClean="0"/>
              <a:t>Fourth level</a:t>
            </a:r>
          </a:p>
          <a:p>
            <a:pPr lvl="0"/>
            <a:r>
              <a:rPr lang="en-IE" smtClean="0"/>
              <a:t>Fifth level</a:t>
            </a:r>
            <a:endParaRPr lang="en-US" smtClean="0"/>
          </a:p>
        </p:txBody>
      </p:sp>
      <p:sp>
        <p:nvSpPr>
          <p:cNvPr id="1047" name="Rectangle 2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Page ‹#›</a:t>
            </a:r>
            <a:endParaRPr lang="en-US"/>
          </a:p>
        </p:txBody>
      </p:sp>
      <p:sp>
        <p:nvSpPr>
          <p:cNvPr id="12" name="Rectangle 19"/>
          <p:cNvSpPr>
            <a:spLocks noChangeArrowheads="1"/>
          </p:cNvSpPr>
          <p:nvPr/>
        </p:nvSpPr>
        <p:spPr bwMode="auto">
          <a:xfrm>
            <a:off x="1295400" y="6602413"/>
            <a:ext cx="6858000" cy="127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600" b="1">
              <a:solidFill>
                <a:srgbClr val="0094A8"/>
              </a:solidFill>
            </a:endParaRPr>
          </a:p>
        </p:txBody>
      </p:sp>
      <p:pic>
        <p:nvPicPr>
          <p:cNvPr id="2055" name="Picture 25" descr="Xilinx_Logo_corp_RGB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077200" y="6537325"/>
            <a:ext cx="914400" cy="17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c" descr="XILINX INTERNAL&#10;."/>
          <p:cNvSpPr txBox="1"/>
          <p:nvPr userDrawn="1"/>
        </p:nvSpPr>
        <p:spPr>
          <a:xfrm>
            <a:off x="0" y="6596380"/>
            <a:ext cx="9144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E" sz="1000" b="0" i="0" u="none" baseline="0" smtClean="0">
                <a:solidFill>
                  <a:srgbClr val="E36C0A"/>
                </a:solidFill>
                <a:latin typeface="arial"/>
              </a:rPr>
              <a:t>XILINX INTERNAL</a:t>
            </a:r>
            <a:endParaRPr lang="en-IE" sz="800" b="0" i="0" u="none" baseline="0" smtClean="0">
              <a:solidFill>
                <a:srgbClr val="E36C0A"/>
              </a:solidFill>
              <a:latin typeface="arial"/>
            </a:endParaRPr>
          </a:p>
          <a:p>
            <a:pPr algn="ctr"/>
            <a:r>
              <a:rPr lang="en-IE" sz="300" b="0" i="0" u="none" baseline="0" smtClean="0">
                <a:solidFill>
                  <a:srgbClr val="FFFFFF"/>
                </a:solidFill>
                <a:latin typeface="arial"/>
              </a:rPr>
              <a:t>.</a:t>
            </a:r>
            <a:endParaRPr lang="en-IE" sz="300" b="0" i="0" u="none" baseline="0">
              <a:solidFill>
                <a:srgbClr val="FFFFFF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30" r:id="rId2"/>
    <p:sldLayoutId id="2147483731" r:id="rId3"/>
    <p:sldLayoutId id="2147483732" r:id="rId4"/>
    <p:sldLayoutId id="2147483764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2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855663" indent="-1698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7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00200"/>
            <a:ext cx="7848600" cy="422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pic>
        <p:nvPicPr>
          <p:cNvPr id="15373" name="Picture 13" descr="Red Header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0"/>
            <a:ext cx="9144000" cy="1195388"/>
          </a:xfrm>
          <a:prstGeom prst="rect">
            <a:avLst/>
          </a:prstGeom>
          <a:noFill/>
        </p:spPr>
      </p:pic>
      <p:sp>
        <p:nvSpPr>
          <p:cNvPr id="1536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68300" y="15875"/>
            <a:ext cx="839470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5383" name="Rectangle 2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 dirty="0" smtClean="0">
                <a:solidFill>
                  <a:srgbClr val="008CA8"/>
                </a:solidFill>
              </a:rPr>
              <a:t>Page </a:t>
            </a:r>
            <a:fld id="{6772A0D9-C5CF-42CC-9F20-0E0A7C145E7D}" type="slidenum">
              <a:rPr lang="en-US" smtClean="0">
                <a:solidFill>
                  <a:srgbClr val="008CA8"/>
                </a:solidFill>
              </a:rPr>
              <a:pPr/>
              <a:t>‹#›</a:t>
            </a:fld>
            <a:endParaRPr lang="en-US" dirty="0">
              <a:solidFill>
                <a:srgbClr val="008CA8"/>
              </a:solidFill>
            </a:endParaRPr>
          </a:p>
        </p:txBody>
      </p:sp>
      <p:sp>
        <p:nvSpPr>
          <p:cNvPr id="12" name="Rectangle 19"/>
          <p:cNvSpPr>
            <a:spLocks noChangeArrowheads="1"/>
          </p:cNvSpPr>
          <p:nvPr/>
        </p:nvSpPr>
        <p:spPr bwMode="auto">
          <a:xfrm>
            <a:off x="1295400" y="6602413"/>
            <a:ext cx="6858000" cy="127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b="1" dirty="0" smtClean="0">
                <a:solidFill>
                  <a:srgbClr val="0094A8"/>
                </a:solidFill>
              </a:rPr>
              <a:t>© Copyright 2012 Xilinx, Inc.</a:t>
            </a:r>
            <a:endParaRPr lang="en-US" sz="600" b="1" dirty="0">
              <a:solidFill>
                <a:srgbClr val="0094A8"/>
              </a:solidFill>
            </a:endParaRPr>
          </a:p>
        </p:txBody>
      </p:sp>
      <p:pic>
        <p:nvPicPr>
          <p:cNvPr id="8" name="Picture 25" descr="Xilinx_Logo_corp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7200" y="6537325"/>
            <a:ext cx="914400" cy="176213"/>
          </a:xfrm>
          <a:prstGeom prst="rect">
            <a:avLst/>
          </a:prstGeom>
          <a:noFill/>
        </p:spPr>
      </p:pic>
      <p:sp>
        <p:nvSpPr>
          <p:cNvPr id="9" name="fc" descr="XILINX INTERNAL&#10;."/>
          <p:cNvSpPr txBox="1"/>
          <p:nvPr/>
        </p:nvSpPr>
        <p:spPr>
          <a:xfrm>
            <a:off x="0" y="6596380"/>
            <a:ext cx="9144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E" sz="1000" b="0" i="0" u="none" baseline="0" smtClean="0">
                <a:solidFill>
                  <a:srgbClr val="E36C0A"/>
                </a:solidFill>
                <a:latin typeface="arial"/>
              </a:rPr>
              <a:t>XILINX INTERNAL</a:t>
            </a:r>
            <a:endParaRPr lang="en-IE" sz="800" b="0" i="0" u="none" baseline="0" smtClean="0">
              <a:solidFill>
                <a:srgbClr val="E36C0A"/>
              </a:solidFill>
              <a:latin typeface="arial"/>
            </a:endParaRPr>
          </a:p>
          <a:p>
            <a:pPr algn="ctr"/>
            <a:r>
              <a:rPr lang="en-IE" sz="300" b="0" i="0" u="none" baseline="0" smtClean="0">
                <a:solidFill>
                  <a:srgbClr val="FFFFFF"/>
                </a:solidFill>
                <a:latin typeface="arial"/>
              </a:rPr>
              <a:t>.</a:t>
            </a:r>
            <a:endParaRPr lang="en-IE" sz="300" b="0" i="0" u="none" baseline="0">
              <a:solidFill>
                <a:srgbClr val="FFFFFF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lang="en-US" sz="2000" b="1" dirty="0" smtClean="0">
          <a:solidFill>
            <a:schemeClr val="tx2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1698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lang="en-US" sz="14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430338" indent="-16827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lang="en-US" sz="12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1887538" indent="-16827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344738" indent="-16827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2801938" indent="-16827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259138" indent="-16827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7" descr="Red Header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119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7772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47" name="Rectangle 2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008CA8"/>
                </a:solidFill>
              </a:rPr>
              <a:t>Page </a:t>
            </a:r>
            <a:fld id="{6017D5BE-AAAE-4474-A548-E567D8900510}" type="slidenum">
              <a:rPr lang="en-US">
                <a:solidFill>
                  <a:srgbClr val="008CA8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8CA8"/>
              </a:solidFill>
            </a:endParaRPr>
          </a:p>
        </p:txBody>
      </p:sp>
      <p:sp>
        <p:nvSpPr>
          <p:cNvPr id="12" name="Rectangle 19"/>
          <p:cNvSpPr>
            <a:spLocks noChangeArrowheads="1"/>
          </p:cNvSpPr>
          <p:nvPr/>
        </p:nvSpPr>
        <p:spPr bwMode="auto">
          <a:xfrm>
            <a:off x="1295400" y="6602413"/>
            <a:ext cx="6858000" cy="127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600" b="1" dirty="0">
                <a:solidFill>
                  <a:srgbClr val="0094A8"/>
                </a:solidFill>
              </a:rPr>
              <a:t>©</a:t>
            </a:r>
            <a:r>
              <a:rPr lang="en-US" sz="600" dirty="0">
                <a:solidFill>
                  <a:srgbClr val="0094A8"/>
                </a:solidFill>
              </a:rPr>
              <a:t> </a:t>
            </a:r>
            <a:r>
              <a:rPr lang="en-US" sz="600" b="1" dirty="0">
                <a:solidFill>
                  <a:srgbClr val="0094A8"/>
                </a:solidFill>
              </a:rPr>
              <a:t>Copyright </a:t>
            </a:r>
            <a:r>
              <a:rPr lang="en-US" sz="600" b="1" dirty="0" smtClean="0">
                <a:solidFill>
                  <a:srgbClr val="0094A8"/>
                </a:solidFill>
              </a:rPr>
              <a:t>2011 </a:t>
            </a:r>
            <a:r>
              <a:rPr lang="en-US" sz="600" b="1" dirty="0">
                <a:solidFill>
                  <a:srgbClr val="0094A8"/>
                </a:solidFill>
              </a:rPr>
              <a:t>Xilinx</a:t>
            </a:r>
          </a:p>
        </p:txBody>
      </p:sp>
      <p:pic>
        <p:nvPicPr>
          <p:cNvPr id="6151" name="Picture 25" descr="Xilinx_Logo_corp_RGB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077200" y="6537325"/>
            <a:ext cx="914400" cy="17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c" descr="XILINX INTERNAL&#10;."/>
          <p:cNvSpPr txBox="1"/>
          <p:nvPr/>
        </p:nvSpPr>
        <p:spPr>
          <a:xfrm>
            <a:off x="0" y="6596380"/>
            <a:ext cx="9144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E" sz="1000" b="0" i="0" u="none" baseline="0" smtClean="0">
                <a:solidFill>
                  <a:srgbClr val="E36C0A"/>
                </a:solidFill>
                <a:latin typeface="arial"/>
              </a:rPr>
              <a:t>XILINX INTERNAL</a:t>
            </a:r>
            <a:endParaRPr lang="en-IE" sz="800" b="0" i="0" u="none" baseline="0" smtClean="0">
              <a:solidFill>
                <a:srgbClr val="E36C0A"/>
              </a:solidFill>
              <a:latin typeface="arial"/>
            </a:endParaRPr>
          </a:p>
          <a:p>
            <a:pPr algn="ctr"/>
            <a:r>
              <a:rPr lang="en-IE" sz="300" b="0" i="0" u="none" baseline="0" smtClean="0">
                <a:solidFill>
                  <a:srgbClr val="FFFFFF"/>
                </a:solidFill>
                <a:latin typeface="arial"/>
              </a:rPr>
              <a:t>.</a:t>
            </a:r>
            <a:endParaRPr lang="en-IE" sz="300" b="0" i="0" u="none" baseline="0">
              <a:solidFill>
                <a:srgbClr val="FFFFFF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2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855663" indent="-1698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4" name="Rectangle 13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</a:endParaRPr>
            </a:p>
          </p:txBody>
        </p:sp>
        <p:pic>
          <p:nvPicPr>
            <p:cNvPr id="15" name="Picture 17" descr="Red Header"/>
            <p:cNvPicPr>
              <a:picLocks noChangeAspect="1" noChangeArrowheads="1"/>
            </p:cNvPicPr>
            <p:nvPr userDrawn="1"/>
          </p:nvPicPr>
          <p:blipFill>
            <a:blip r:embed="rId9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95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5554" cy="42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57200" y="6580372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>
                <a:solidFill>
                  <a:srgbClr val="000000"/>
                </a:solidFill>
              </a:rPr>
              <a:t>Page </a:t>
            </a:r>
            <a:fld id="{060BD193-E118-4B16-863C-C8C12C675E3E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6" name="Picture 15" descr="All_Programmable_Text_FINAL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922580" y="6623976"/>
            <a:ext cx="3108960" cy="157267"/>
          </a:xfrm>
          <a:prstGeom prst="rect">
            <a:avLst/>
          </a:prstGeom>
        </p:spPr>
      </p:pic>
      <p:sp>
        <p:nvSpPr>
          <p:cNvPr id="17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1" name="fc" descr="XILINX INTERNAL&#10;."/>
          <p:cNvSpPr txBox="1"/>
          <p:nvPr/>
        </p:nvSpPr>
        <p:spPr>
          <a:xfrm>
            <a:off x="0" y="6596380"/>
            <a:ext cx="9144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E" sz="1000" b="0" i="0" u="none" baseline="0" smtClean="0">
                <a:solidFill>
                  <a:srgbClr val="E36C0A"/>
                </a:solidFill>
                <a:latin typeface="arial"/>
              </a:rPr>
              <a:t>XILINX INTERNAL</a:t>
            </a:r>
            <a:endParaRPr lang="en-IE" sz="800" b="0" i="0" u="none" baseline="0" smtClean="0">
              <a:solidFill>
                <a:srgbClr val="E36C0A"/>
              </a:solidFill>
              <a:latin typeface="arial"/>
            </a:endParaRPr>
          </a:p>
          <a:p>
            <a:pPr algn="ctr"/>
            <a:r>
              <a:rPr lang="en-IE" sz="300" b="0" i="0" u="none" baseline="0" smtClean="0">
                <a:solidFill>
                  <a:srgbClr val="FFFFFF"/>
                </a:solidFill>
                <a:latin typeface="arial"/>
              </a:rPr>
              <a:t>.</a:t>
            </a:r>
            <a:endParaRPr lang="en-IE" sz="300" b="0" i="0" u="none" baseline="0">
              <a:solidFill>
                <a:srgbClr val="FFFFFF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28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SzPct val="88000"/>
        <a:buFont typeface="Wingdings" pitchFamily="2" charset="2"/>
        <a:buBlip>
          <a:blip r:embed="rId11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4" name="Rectangle 13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  <p:pic>
          <p:nvPicPr>
            <p:cNvPr id="15" name="Picture 17" descr="Red Header"/>
            <p:cNvPicPr>
              <a:picLocks noChangeAspect="1" noChangeArrowheads="1"/>
            </p:cNvPicPr>
            <p:nvPr userDrawn="1"/>
          </p:nvPicPr>
          <p:blipFill>
            <a:blip r:embed="rId8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95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5554" cy="42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57200" y="6580372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Page </a:t>
            </a:r>
            <a:fld id="{060BD193-E118-4B16-863C-C8C12C675E3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6" name="Picture 15" descr="All_Programmable_Text_FINAL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922580" y="6623976"/>
            <a:ext cx="3108960" cy="157267"/>
          </a:xfrm>
          <a:prstGeom prst="rect">
            <a:avLst/>
          </a:prstGeom>
        </p:spPr>
      </p:pic>
      <p:sp>
        <p:nvSpPr>
          <p:cNvPr id="17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Copyright 2012 Xilinx</a:t>
            </a:r>
            <a:endParaRPr lang="en-US" dirty="0"/>
          </a:p>
        </p:txBody>
      </p:sp>
      <p:sp>
        <p:nvSpPr>
          <p:cNvPr id="11" name="fc" descr="XILINX INTERNAL&#10;."/>
          <p:cNvSpPr txBox="1"/>
          <p:nvPr/>
        </p:nvSpPr>
        <p:spPr>
          <a:xfrm>
            <a:off x="0" y="6596380"/>
            <a:ext cx="9144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E" sz="1000" b="0" i="0" u="none" baseline="0" smtClean="0">
                <a:solidFill>
                  <a:srgbClr val="E36C0A"/>
                </a:solidFill>
                <a:latin typeface="arial"/>
              </a:rPr>
              <a:t>XILINX INTERNAL</a:t>
            </a:r>
            <a:endParaRPr lang="en-IE" sz="800" b="0" i="0" u="none" baseline="0" smtClean="0">
              <a:solidFill>
                <a:srgbClr val="E36C0A"/>
              </a:solidFill>
              <a:latin typeface="arial"/>
            </a:endParaRPr>
          </a:p>
          <a:p>
            <a:pPr algn="ctr"/>
            <a:r>
              <a:rPr lang="en-IE" sz="300" b="0" i="0" u="none" baseline="0" smtClean="0">
                <a:solidFill>
                  <a:srgbClr val="FFFFFF"/>
                </a:solidFill>
                <a:latin typeface="arial"/>
              </a:rPr>
              <a:t>.</a:t>
            </a:r>
            <a:endParaRPr lang="en-IE" sz="300" b="0" i="0" u="none" baseline="0">
              <a:solidFill>
                <a:srgbClr val="FFFFFF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28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SzPct val="88000"/>
        <a:buFont typeface="Wingdings" pitchFamily="2" charset="2"/>
        <a:buBlip>
          <a:blip r:embed="rId10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4" name="Rectangle 13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</a:endParaRPr>
            </a:p>
          </p:txBody>
        </p:sp>
        <p:pic>
          <p:nvPicPr>
            <p:cNvPr id="15" name="Picture 17" descr="Red Header"/>
            <p:cNvPicPr>
              <a:picLocks noChangeAspect="1" noChangeArrowheads="1"/>
            </p:cNvPicPr>
            <p:nvPr userDrawn="1"/>
          </p:nvPicPr>
          <p:blipFill>
            <a:blip r:embed="rId9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95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5554" cy="42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57200" y="6580372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>
                <a:solidFill>
                  <a:srgbClr val="000000"/>
                </a:solidFill>
              </a:rPr>
              <a:t>Page </a:t>
            </a:r>
            <a:fld id="{060BD193-E118-4B16-863C-C8C12C675E3E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6" name="Picture 15" descr="All_Programmable_Text_FINAL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922580" y="6623976"/>
            <a:ext cx="3108960" cy="157267"/>
          </a:xfrm>
          <a:prstGeom prst="rect">
            <a:avLst/>
          </a:prstGeom>
        </p:spPr>
      </p:pic>
      <p:sp>
        <p:nvSpPr>
          <p:cNvPr id="17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1" name="fc" descr="XILINX INTERNAL&#10;."/>
          <p:cNvSpPr txBox="1"/>
          <p:nvPr/>
        </p:nvSpPr>
        <p:spPr>
          <a:xfrm>
            <a:off x="0" y="6596380"/>
            <a:ext cx="9144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E" sz="1000" b="0" i="0" u="none" baseline="0" smtClean="0">
                <a:solidFill>
                  <a:srgbClr val="E36C0A"/>
                </a:solidFill>
                <a:latin typeface="arial"/>
              </a:rPr>
              <a:t>XILINX INTERNAL</a:t>
            </a:r>
            <a:endParaRPr lang="en-IE" sz="800" b="0" i="0" u="none" baseline="0" smtClean="0">
              <a:solidFill>
                <a:srgbClr val="E36C0A"/>
              </a:solidFill>
              <a:latin typeface="arial"/>
            </a:endParaRPr>
          </a:p>
          <a:p>
            <a:pPr algn="ctr"/>
            <a:r>
              <a:rPr lang="en-IE" sz="300" b="0" i="0" u="none" baseline="0" smtClean="0">
                <a:solidFill>
                  <a:srgbClr val="FFFFFF"/>
                </a:solidFill>
                <a:latin typeface="arial"/>
              </a:rPr>
              <a:t>.</a:t>
            </a:r>
            <a:endParaRPr lang="en-IE" sz="300" b="0" i="0" u="none" baseline="0">
              <a:solidFill>
                <a:srgbClr val="FFFFFF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28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SzPct val="88000"/>
        <a:buFont typeface="Wingdings" pitchFamily="2" charset="2"/>
        <a:buBlip>
          <a:blip r:embed="rId11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4" name="Rectangle 13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  <p:pic>
          <p:nvPicPr>
            <p:cNvPr id="15" name="Picture 17" descr="Red Header"/>
            <p:cNvPicPr>
              <a:picLocks noChangeAspect="1" noChangeArrowheads="1"/>
            </p:cNvPicPr>
            <p:nvPr userDrawn="1"/>
          </p:nvPicPr>
          <p:blipFill>
            <a:blip r:embed="rId8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95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5554" cy="42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57200" y="6580372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B6F15528-21DE-4FAA-801E-634DDDAF4B2B}" type="slidenum">
              <a:rPr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16" name="Picture 15" descr="All_Programmable_Text_FINAL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922580" y="6623976"/>
            <a:ext cx="3108960" cy="157267"/>
          </a:xfrm>
          <a:prstGeom prst="rect">
            <a:avLst/>
          </a:prstGeom>
        </p:spPr>
      </p:pic>
      <p:sp>
        <p:nvSpPr>
          <p:cNvPr id="17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1" name="fc" descr="XILINX INTERNAL&#10;."/>
          <p:cNvSpPr txBox="1"/>
          <p:nvPr/>
        </p:nvSpPr>
        <p:spPr>
          <a:xfrm>
            <a:off x="0" y="6596380"/>
            <a:ext cx="9144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E" sz="1000" b="0" i="0" u="none" baseline="0" smtClean="0">
                <a:solidFill>
                  <a:srgbClr val="E36C0A"/>
                </a:solidFill>
                <a:latin typeface="arial"/>
              </a:rPr>
              <a:t>XILINX INTERNAL</a:t>
            </a:r>
            <a:endParaRPr lang="en-IE" sz="800" b="0" i="0" u="none" baseline="0" smtClean="0">
              <a:solidFill>
                <a:srgbClr val="E36C0A"/>
              </a:solidFill>
              <a:latin typeface="arial"/>
            </a:endParaRPr>
          </a:p>
          <a:p>
            <a:pPr algn="ctr"/>
            <a:r>
              <a:rPr lang="en-IE" sz="300" b="0" i="0" u="none" baseline="0" smtClean="0">
                <a:solidFill>
                  <a:srgbClr val="FFFFFF"/>
                </a:solidFill>
                <a:latin typeface="arial"/>
              </a:rPr>
              <a:t>.</a:t>
            </a:r>
            <a:endParaRPr lang="en-IE" sz="300" b="0" i="0" u="none" baseline="0">
              <a:solidFill>
                <a:srgbClr val="FFFFFF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28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SzPct val="88000"/>
        <a:buFont typeface="Wingdings" pitchFamily="2" charset="2"/>
        <a:buBlip>
          <a:blip r:embed="rId10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4" name="Rectangle 13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  <p:pic>
          <p:nvPicPr>
            <p:cNvPr id="15" name="Picture 17" descr="Red Header"/>
            <p:cNvPicPr>
              <a:picLocks noChangeAspect="1" noChangeArrowheads="1"/>
            </p:cNvPicPr>
            <p:nvPr userDrawn="1"/>
          </p:nvPicPr>
          <p:blipFill>
            <a:blip r:embed="rId8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95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5554" cy="42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57200" y="6580372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B6F15528-21DE-4FAA-801E-634DDDAF4B2B}" type="slidenum">
              <a:rPr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16" name="Picture 15" descr="All_Programmable_Text_FINAL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922580" y="6623976"/>
            <a:ext cx="3108960" cy="157267"/>
          </a:xfrm>
          <a:prstGeom prst="rect">
            <a:avLst/>
          </a:prstGeom>
        </p:spPr>
      </p:pic>
      <p:sp>
        <p:nvSpPr>
          <p:cNvPr id="17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1" name="fc" descr="XILINX INTERNAL&#10;."/>
          <p:cNvSpPr txBox="1"/>
          <p:nvPr/>
        </p:nvSpPr>
        <p:spPr>
          <a:xfrm>
            <a:off x="0" y="6596380"/>
            <a:ext cx="9144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E" sz="1000" b="0" i="0" u="none" baseline="0" smtClean="0">
                <a:solidFill>
                  <a:srgbClr val="E36C0A"/>
                </a:solidFill>
                <a:latin typeface="arial"/>
              </a:rPr>
              <a:t>XILINX INTERNAL</a:t>
            </a:r>
            <a:endParaRPr lang="en-IE" sz="800" b="0" i="0" u="none" baseline="0" smtClean="0">
              <a:solidFill>
                <a:srgbClr val="E36C0A"/>
              </a:solidFill>
              <a:latin typeface="arial"/>
            </a:endParaRPr>
          </a:p>
          <a:p>
            <a:pPr algn="ctr"/>
            <a:r>
              <a:rPr lang="en-IE" sz="300" b="0" i="0" u="none" baseline="0" smtClean="0">
                <a:solidFill>
                  <a:srgbClr val="FFFFFF"/>
                </a:solidFill>
                <a:latin typeface="arial"/>
              </a:rPr>
              <a:t>.</a:t>
            </a:r>
            <a:endParaRPr lang="en-IE" sz="300" b="0" i="0" u="none" baseline="0">
              <a:solidFill>
                <a:srgbClr val="FFFFFF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28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SzPct val="88000"/>
        <a:buFont typeface="Wingdings" pitchFamily="2" charset="2"/>
        <a:buBlip>
          <a:blip r:embed="rId10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4" name="Rectangle 13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</a:endParaRPr>
            </a:p>
          </p:txBody>
        </p:sp>
        <p:pic>
          <p:nvPicPr>
            <p:cNvPr id="15" name="Picture 17" descr="Red Header"/>
            <p:cNvPicPr>
              <a:picLocks noChangeAspect="1" noChangeArrowheads="1"/>
            </p:cNvPicPr>
            <p:nvPr userDrawn="1"/>
          </p:nvPicPr>
          <p:blipFill>
            <a:blip r:embed="rId8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95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5554" cy="42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57200" y="6580372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>
                <a:solidFill>
                  <a:srgbClr val="000000"/>
                </a:solidFill>
              </a:rPr>
              <a:t>Page </a:t>
            </a:r>
            <a:fld id="{C1246F81-67C2-469E-BD26-4A9FCD534416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16" name="Picture 15" descr="All_Programmable_Text_FINAL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922580" y="6623976"/>
            <a:ext cx="3108960" cy="157267"/>
          </a:xfrm>
          <a:prstGeom prst="rect">
            <a:avLst/>
          </a:prstGeom>
        </p:spPr>
      </p:pic>
      <p:sp>
        <p:nvSpPr>
          <p:cNvPr id="17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1" name="fc" descr="XILINX INTERNAL&#10;."/>
          <p:cNvSpPr txBox="1"/>
          <p:nvPr/>
        </p:nvSpPr>
        <p:spPr>
          <a:xfrm>
            <a:off x="0" y="6596380"/>
            <a:ext cx="9144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IE" sz="1000" b="0" i="0" u="none" baseline="0" smtClean="0">
                <a:solidFill>
                  <a:srgbClr val="E36C0A"/>
                </a:solidFill>
                <a:latin typeface="arial"/>
              </a:rPr>
              <a:t>XILINX INTERNAL</a:t>
            </a:r>
            <a:endParaRPr lang="en-IE" sz="800" b="0" i="0" u="none" baseline="0" smtClean="0">
              <a:solidFill>
                <a:srgbClr val="E36C0A"/>
              </a:solidFill>
              <a:latin typeface="arial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IE" sz="300" b="0" i="0" u="none" baseline="0" smtClean="0">
                <a:solidFill>
                  <a:srgbClr val="FFFFFF"/>
                </a:solidFill>
                <a:latin typeface="arial"/>
              </a:rPr>
              <a:t>.</a:t>
            </a:r>
            <a:endParaRPr lang="en-IE" sz="300" b="0" i="0" u="none" baseline="0">
              <a:solidFill>
                <a:srgbClr val="FFFFFF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28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SzPct val="88000"/>
        <a:buFont typeface="Wingdings" pitchFamily="2" charset="2"/>
        <a:buBlip>
          <a:blip r:embed="rId10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4" name="Rectangle 13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  <p:pic>
          <p:nvPicPr>
            <p:cNvPr id="15" name="Picture 17" descr="Red Header"/>
            <p:cNvPicPr>
              <a:picLocks noChangeAspect="1" noChangeArrowheads="1"/>
            </p:cNvPicPr>
            <p:nvPr userDrawn="1"/>
          </p:nvPicPr>
          <p:blipFill>
            <a:blip r:embed="rId8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95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5554" cy="42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57200" y="6580372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B6F15528-21DE-4FAA-801E-634DDDAF4B2B}" type="slidenum">
              <a:rPr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16" name="Picture 15" descr="All_Programmable_Text_FINAL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922580" y="6623976"/>
            <a:ext cx="3108960" cy="157267"/>
          </a:xfrm>
          <a:prstGeom prst="rect">
            <a:avLst/>
          </a:prstGeom>
        </p:spPr>
      </p:pic>
      <p:sp>
        <p:nvSpPr>
          <p:cNvPr id="17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1" name="fc" descr="XILINX INTERNAL&#10;."/>
          <p:cNvSpPr txBox="1"/>
          <p:nvPr/>
        </p:nvSpPr>
        <p:spPr>
          <a:xfrm>
            <a:off x="0" y="6596380"/>
            <a:ext cx="9144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E" sz="1000" b="0" i="0" u="none" baseline="0" smtClean="0">
                <a:solidFill>
                  <a:srgbClr val="E36C0A"/>
                </a:solidFill>
                <a:latin typeface="arial"/>
              </a:rPr>
              <a:t>XILINX INTERNAL</a:t>
            </a:r>
            <a:endParaRPr lang="en-IE" sz="800" b="0" i="0" u="none" baseline="0" smtClean="0">
              <a:solidFill>
                <a:srgbClr val="E36C0A"/>
              </a:solidFill>
              <a:latin typeface="arial"/>
            </a:endParaRPr>
          </a:p>
          <a:p>
            <a:pPr algn="ctr"/>
            <a:r>
              <a:rPr lang="en-IE" sz="300" b="0" i="0" u="none" baseline="0" smtClean="0">
                <a:solidFill>
                  <a:srgbClr val="FFFFFF"/>
                </a:solidFill>
                <a:latin typeface="arial"/>
              </a:rPr>
              <a:t>.</a:t>
            </a:r>
            <a:endParaRPr lang="en-IE" sz="300" b="0" i="0" u="none" baseline="0">
              <a:solidFill>
                <a:srgbClr val="FFFFFF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28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SzPct val="88000"/>
        <a:buFont typeface="Wingdings" pitchFamily="2" charset="2"/>
        <a:buBlip>
          <a:blip r:embed="rId10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4" name="Rectangle 13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  <p:pic>
          <p:nvPicPr>
            <p:cNvPr id="15" name="Picture 17" descr="Red Header"/>
            <p:cNvPicPr>
              <a:picLocks noChangeAspect="1" noChangeArrowheads="1"/>
            </p:cNvPicPr>
            <p:nvPr userDrawn="1"/>
          </p:nvPicPr>
          <p:blipFill>
            <a:blip r:embed="rId9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95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5554" cy="42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57200" y="6580372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>
                <a:solidFill>
                  <a:srgbClr val="000000"/>
                </a:solidFill>
              </a:rPr>
              <a:t>Page </a:t>
            </a:r>
            <a:fld id="{060BD193-E118-4B16-863C-C8C12C675E3E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6" name="Picture 15" descr="All_Programmable_Text_FINAL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922580" y="6623976"/>
            <a:ext cx="3108960" cy="157267"/>
          </a:xfrm>
          <a:prstGeom prst="rect">
            <a:avLst/>
          </a:prstGeom>
        </p:spPr>
      </p:pic>
      <p:sp>
        <p:nvSpPr>
          <p:cNvPr id="17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fc" descr="XILINX INTERNAL&#10;."/>
          <p:cNvSpPr txBox="1"/>
          <p:nvPr/>
        </p:nvSpPr>
        <p:spPr>
          <a:xfrm>
            <a:off x="0" y="6596380"/>
            <a:ext cx="9144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IE" sz="1000" b="0" i="0" u="none" baseline="0" smtClean="0">
                <a:solidFill>
                  <a:srgbClr val="E36C0A"/>
                </a:solidFill>
                <a:latin typeface="arial"/>
              </a:rPr>
              <a:t>XILINX INTERNAL</a:t>
            </a:r>
            <a:endParaRPr lang="en-IE" sz="800" b="0" i="0" u="none" baseline="0" smtClean="0">
              <a:solidFill>
                <a:srgbClr val="E36C0A"/>
              </a:solidFill>
              <a:latin typeface="arial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IE" sz="300" b="0" i="0" u="none" baseline="0" smtClean="0">
                <a:solidFill>
                  <a:srgbClr val="FFFFFF"/>
                </a:solidFill>
                <a:latin typeface="arial"/>
              </a:rPr>
              <a:t>.</a:t>
            </a:r>
            <a:endParaRPr lang="en-IE" sz="300" b="0" i="0" u="none" baseline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3545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28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SzPct val="88000"/>
        <a:buFont typeface="Wingdings" pitchFamily="2" charset="2"/>
        <a:buBlip>
          <a:blip r:embed="rId11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d Header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119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7772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9166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FB0CA524-B4B9-4857-97CA-C0ECCEEA02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Rectangle 19"/>
          <p:cNvSpPr>
            <a:spLocks noChangeArrowheads="1"/>
          </p:cNvSpPr>
          <p:nvPr/>
        </p:nvSpPr>
        <p:spPr bwMode="auto">
          <a:xfrm>
            <a:off x="1295400" y="6602413"/>
            <a:ext cx="6858000" cy="127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600" b="1">
              <a:solidFill>
                <a:srgbClr val="0094A8"/>
              </a:solidFill>
            </a:endParaRPr>
          </a:p>
        </p:txBody>
      </p:sp>
      <p:pic>
        <p:nvPicPr>
          <p:cNvPr id="3079" name="Picture 17" descr="Xilinx_Logo_corp_RGB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77200" y="6537325"/>
            <a:ext cx="914400" cy="17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c" descr="XILINX INTERNAL&#10;."/>
          <p:cNvSpPr txBox="1"/>
          <p:nvPr userDrawn="1"/>
        </p:nvSpPr>
        <p:spPr>
          <a:xfrm>
            <a:off x="0" y="6596380"/>
            <a:ext cx="9144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E" sz="1000" b="0" i="0" u="none" baseline="0" smtClean="0">
                <a:solidFill>
                  <a:srgbClr val="E36C0A"/>
                </a:solidFill>
                <a:latin typeface="arial"/>
              </a:rPr>
              <a:t>XILINX INTERNAL</a:t>
            </a:r>
            <a:endParaRPr lang="en-IE" sz="800" b="0" i="0" u="none" baseline="0" smtClean="0">
              <a:solidFill>
                <a:srgbClr val="E36C0A"/>
              </a:solidFill>
              <a:latin typeface="arial"/>
            </a:endParaRPr>
          </a:p>
          <a:p>
            <a:pPr algn="ctr"/>
            <a:r>
              <a:rPr lang="en-IE" sz="300" b="0" i="0" u="none" baseline="0" smtClean="0">
                <a:solidFill>
                  <a:srgbClr val="FFFFFF"/>
                </a:solidFill>
                <a:latin typeface="arial"/>
              </a:rPr>
              <a:t>.</a:t>
            </a:r>
            <a:endParaRPr lang="en-IE" sz="300" b="0" i="0" u="none" baseline="0">
              <a:solidFill>
                <a:srgbClr val="FFFFFF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0" fontAlgn="base" hangingPunct="0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0" fontAlgn="base" hangingPunct="0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0" fontAlgn="base" hangingPunct="0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fontAlgn="base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fontAlgn="base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fontAlgn="base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fontAlgn="base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Font typeface="Wingdings" pitchFamily="2" charset="2"/>
        <a:defRPr sz="2000" b="1">
          <a:solidFill>
            <a:schemeClr val="tx2"/>
          </a:solidFill>
          <a:latin typeface="+mn-lt"/>
          <a:ea typeface="+mn-ea"/>
          <a:cs typeface="+mn-cs"/>
        </a:defRPr>
      </a:lvl1pPr>
      <a:lvl2pPr marL="114300" indent="3429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defRPr b="1">
          <a:solidFill>
            <a:schemeClr val="tx2"/>
          </a:solidFill>
          <a:latin typeface="+mn-lt"/>
        </a:defRPr>
      </a:lvl2pPr>
      <a:lvl3pPr marL="228600" indent="6858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c" descr="XILINX INTERNAL&#10;."/>
          <p:cNvSpPr txBox="1"/>
          <p:nvPr/>
        </p:nvSpPr>
        <p:spPr>
          <a:xfrm>
            <a:off x="0" y="6596380"/>
            <a:ext cx="9144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IE" sz="1000" b="0" i="0" u="none" baseline="0" smtClean="0">
                <a:solidFill>
                  <a:srgbClr val="E36C0A"/>
                </a:solidFill>
                <a:latin typeface="arial"/>
              </a:rPr>
              <a:t>XILINX INTERNAL</a:t>
            </a:r>
            <a:endParaRPr lang="en-IE" sz="800" b="0" i="0" u="none" baseline="0" smtClean="0">
              <a:solidFill>
                <a:srgbClr val="E36C0A"/>
              </a:solidFill>
              <a:latin typeface="arial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IE" sz="300" b="0" i="0" u="none" baseline="0" smtClean="0">
                <a:solidFill>
                  <a:srgbClr val="FFFFFF"/>
                </a:solidFill>
                <a:latin typeface="arial"/>
              </a:rPr>
              <a:t>.</a:t>
            </a:r>
            <a:endParaRPr lang="en-IE" sz="300" b="0" i="0" u="none" baseline="0" dirty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2" name="Group 12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4" name="Rectangle 13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</a:endParaRPr>
            </a:p>
          </p:txBody>
        </p:sp>
        <p:pic>
          <p:nvPicPr>
            <p:cNvPr id="15" name="Picture 17" descr="Red Header"/>
            <p:cNvPicPr>
              <a:picLocks noChangeAspect="1" noChangeArrowheads="1"/>
            </p:cNvPicPr>
            <p:nvPr userDrawn="1"/>
          </p:nvPicPr>
          <p:blipFill>
            <a:blip r:embed="rId5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95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7772400" cy="42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>
                <a:solidFill>
                  <a:srgbClr val="000000"/>
                </a:solidFill>
              </a:rPr>
              <a:t>Page </a:t>
            </a:r>
            <a:fld id="{060BD193-E118-4B16-863C-C8C12C675E3E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6" name="Picture 15" descr="All_Programmable_Text_FINAL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922580" y="6615994"/>
            <a:ext cx="3108960" cy="15726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28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SzPct val="88000"/>
        <a:buFont typeface="Wingdings" pitchFamily="2" charset="2"/>
        <a:buBlip>
          <a:blip r:embed="rId7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4" name="Rectangle 13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  <p:pic>
          <p:nvPicPr>
            <p:cNvPr id="15" name="Picture 17" descr="Red Header"/>
            <p:cNvPicPr>
              <a:picLocks noChangeAspect="1" noChangeArrowheads="1"/>
            </p:cNvPicPr>
            <p:nvPr userDrawn="1"/>
          </p:nvPicPr>
          <p:blipFill>
            <a:blip r:embed="rId8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95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5554" cy="42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57200" y="6580372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>
                <a:solidFill>
                  <a:srgbClr val="000000"/>
                </a:solidFill>
              </a:rPr>
              <a:t>Page </a:t>
            </a:r>
            <a:fld id="{060BD193-E118-4B16-863C-C8C12C675E3E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6" name="Picture 15" descr="All_Programmable_Text_FINAL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922580" y="6623976"/>
            <a:ext cx="3108960" cy="157267"/>
          </a:xfrm>
          <a:prstGeom prst="rect">
            <a:avLst/>
          </a:prstGeom>
        </p:spPr>
      </p:pic>
      <p:sp>
        <p:nvSpPr>
          <p:cNvPr id="17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1" name="fc" descr="XILINX INTERNAL&#10;."/>
          <p:cNvSpPr txBox="1"/>
          <p:nvPr/>
        </p:nvSpPr>
        <p:spPr>
          <a:xfrm>
            <a:off x="0" y="6596380"/>
            <a:ext cx="9144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E" sz="1000" b="0" i="0" u="none" baseline="0" smtClean="0">
                <a:solidFill>
                  <a:srgbClr val="E36C0A"/>
                </a:solidFill>
                <a:latin typeface="arial"/>
              </a:rPr>
              <a:t>XILINX INTERNAL</a:t>
            </a:r>
            <a:endParaRPr lang="en-IE" sz="800" b="0" i="0" u="none" baseline="0" smtClean="0">
              <a:solidFill>
                <a:srgbClr val="E36C0A"/>
              </a:solidFill>
              <a:latin typeface="arial"/>
            </a:endParaRPr>
          </a:p>
          <a:p>
            <a:pPr algn="ctr"/>
            <a:r>
              <a:rPr lang="en-IE" sz="300" b="0" i="0" u="none" baseline="0" smtClean="0">
                <a:solidFill>
                  <a:srgbClr val="FFFFFF"/>
                </a:solidFill>
                <a:latin typeface="arial"/>
              </a:rPr>
              <a:t>.</a:t>
            </a:r>
            <a:endParaRPr lang="en-IE" sz="300" b="0" i="0" u="none" baseline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3965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28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SzPct val="88000"/>
        <a:buFont typeface="Wingdings" pitchFamily="2" charset="2"/>
        <a:buBlip>
          <a:blip r:embed="rId10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4" name="Rectangle 13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  <p:pic>
          <p:nvPicPr>
            <p:cNvPr id="15" name="Picture 17" descr="Red Header"/>
            <p:cNvPicPr>
              <a:picLocks noChangeAspect="1" noChangeArrowheads="1"/>
            </p:cNvPicPr>
            <p:nvPr userDrawn="1"/>
          </p:nvPicPr>
          <p:blipFill>
            <a:blip r:embed="rId7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95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5554" cy="42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57200" y="6580372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>
                <a:solidFill>
                  <a:srgbClr val="000000"/>
                </a:solidFill>
              </a:rPr>
              <a:t>Page </a:t>
            </a:r>
            <a:fld id="{060BD193-E118-4B16-863C-C8C12C675E3E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6" name="Picture 15" descr="All_Programmable_Text_FINAL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934634" y="6623976"/>
            <a:ext cx="3084852" cy="157267"/>
          </a:xfrm>
          <a:prstGeom prst="rect">
            <a:avLst/>
          </a:prstGeom>
        </p:spPr>
      </p:pic>
      <p:sp>
        <p:nvSpPr>
          <p:cNvPr id="17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>
                <a:solidFill>
                  <a:srgbClr val="000000"/>
                </a:solidFill>
              </a:rPr>
              <a:t>© Copyright 2012 Xilinx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fc" descr="XILINX INTERNAL&#10;."/>
          <p:cNvSpPr txBox="1"/>
          <p:nvPr/>
        </p:nvSpPr>
        <p:spPr>
          <a:xfrm>
            <a:off x="0" y="6596380"/>
            <a:ext cx="9144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E" sz="1000" b="0" i="0" u="none" baseline="0" smtClean="0">
                <a:solidFill>
                  <a:srgbClr val="E36C0A"/>
                </a:solidFill>
                <a:latin typeface="arial"/>
              </a:rPr>
              <a:t>XILINX INTERNAL</a:t>
            </a:r>
            <a:endParaRPr lang="en-IE" sz="800" b="0" i="0" u="none" baseline="0" smtClean="0">
              <a:solidFill>
                <a:srgbClr val="E36C0A"/>
              </a:solidFill>
              <a:latin typeface="arial"/>
            </a:endParaRPr>
          </a:p>
          <a:p>
            <a:pPr algn="ctr"/>
            <a:r>
              <a:rPr lang="en-IE" sz="300" b="0" i="0" u="none" baseline="0" smtClean="0">
                <a:solidFill>
                  <a:srgbClr val="FFFFFF"/>
                </a:solidFill>
                <a:latin typeface="arial"/>
              </a:rPr>
              <a:t>.</a:t>
            </a:r>
            <a:endParaRPr lang="en-IE" sz="300" b="0" i="0" u="none" baseline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1331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28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SzPct val="88000"/>
        <a:buFont typeface="Wingdings" pitchFamily="2" charset="2"/>
        <a:buBlip>
          <a:blip r:embed="rId9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4" name="Rectangle 13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  <p:pic>
          <p:nvPicPr>
            <p:cNvPr id="15" name="Picture 17" descr="Red Header"/>
            <p:cNvPicPr>
              <a:picLocks noChangeAspect="1" noChangeArrowheads="1"/>
            </p:cNvPicPr>
            <p:nvPr userDrawn="1"/>
          </p:nvPicPr>
          <p:blipFill>
            <a:blip r:embed="rId8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95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5554" cy="42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57200" y="6580372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B6F15528-21DE-4FAA-801E-634DDDAF4B2B}" type="slidenum">
              <a:rPr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16" name="Picture 15" descr="All_Programmable_Text_FINAL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922580" y="6623976"/>
            <a:ext cx="3108960" cy="157267"/>
          </a:xfrm>
          <a:prstGeom prst="rect">
            <a:avLst/>
          </a:prstGeom>
        </p:spPr>
      </p:pic>
      <p:sp>
        <p:nvSpPr>
          <p:cNvPr id="17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1" name="fc" descr="XILINX INTERNAL&#10;."/>
          <p:cNvSpPr txBox="1"/>
          <p:nvPr/>
        </p:nvSpPr>
        <p:spPr>
          <a:xfrm>
            <a:off x="0" y="6596380"/>
            <a:ext cx="9144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E" sz="1000" b="0" i="0" u="none" baseline="0" smtClean="0">
                <a:solidFill>
                  <a:srgbClr val="E36C0A"/>
                </a:solidFill>
                <a:latin typeface="arial"/>
              </a:rPr>
              <a:t>XILINX INTERNAL</a:t>
            </a:r>
            <a:endParaRPr lang="en-IE" sz="800" b="0" i="0" u="none" baseline="0" smtClean="0">
              <a:solidFill>
                <a:srgbClr val="E36C0A"/>
              </a:solidFill>
              <a:latin typeface="arial"/>
            </a:endParaRPr>
          </a:p>
          <a:p>
            <a:pPr algn="ctr"/>
            <a:r>
              <a:rPr lang="en-IE" sz="300" b="0" i="0" u="none" baseline="0" smtClean="0">
                <a:solidFill>
                  <a:srgbClr val="FFFFFF"/>
                </a:solidFill>
                <a:latin typeface="arial"/>
              </a:rPr>
              <a:t>.</a:t>
            </a:r>
            <a:endParaRPr lang="en-IE" sz="300" b="0" i="0" u="none" baseline="0">
              <a:solidFill>
                <a:srgbClr val="FFFFFF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28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SzPct val="88000"/>
        <a:buFont typeface="Wingdings" pitchFamily="2" charset="2"/>
        <a:buBlip>
          <a:blip r:embed="rId10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4" name="Rectangle 13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</a:endParaRPr>
            </a:p>
          </p:txBody>
        </p:sp>
        <p:pic>
          <p:nvPicPr>
            <p:cNvPr id="15" name="Picture 17" descr="Red Header"/>
            <p:cNvPicPr>
              <a:picLocks noChangeAspect="1" noChangeArrowheads="1"/>
            </p:cNvPicPr>
            <p:nvPr userDrawn="1"/>
          </p:nvPicPr>
          <p:blipFill>
            <a:blip r:embed="rId8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95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5554" cy="42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57200" y="6580372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>
                <a:solidFill>
                  <a:srgbClr val="000000"/>
                </a:solidFill>
              </a:rPr>
              <a:t>Page </a:t>
            </a:r>
            <a:fld id="{C1246F81-67C2-469E-BD26-4A9FCD534416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16" name="Picture 15" descr="All_Programmable_Text_FINAL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922580" y="6623976"/>
            <a:ext cx="3108960" cy="157267"/>
          </a:xfrm>
          <a:prstGeom prst="rect">
            <a:avLst/>
          </a:prstGeom>
        </p:spPr>
      </p:pic>
      <p:sp>
        <p:nvSpPr>
          <p:cNvPr id="17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1" name="fc" descr="XILINX INTERNAL&#10;."/>
          <p:cNvSpPr txBox="1"/>
          <p:nvPr/>
        </p:nvSpPr>
        <p:spPr>
          <a:xfrm>
            <a:off x="0" y="6596380"/>
            <a:ext cx="9144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IE" sz="1000" b="0" i="0" u="none" baseline="0" smtClean="0">
                <a:solidFill>
                  <a:srgbClr val="E36C0A"/>
                </a:solidFill>
                <a:latin typeface="arial"/>
              </a:rPr>
              <a:t>XILINX INTERNAL</a:t>
            </a:r>
            <a:endParaRPr lang="en-IE" sz="800" b="0" i="0" u="none" baseline="0" smtClean="0">
              <a:solidFill>
                <a:srgbClr val="E36C0A"/>
              </a:solidFill>
              <a:latin typeface="arial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IE" sz="300" b="0" i="0" u="none" baseline="0" smtClean="0">
                <a:solidFill>
                  <a:srgbClr val="FFFFFF"/>
                </a:solidFill>
                <a:latin typeface="arial"/>
              </a:rPr>
              <a:t>.</a:t>
            </a:r>
            <a:endParaRPr lang="en-IE" sz="300" b="0" i="0" u="none" baseline="0">
              <a:solidFill>
                <a:srgbClr val="FFFFFF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28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SzPct val="88000"/>
        <a:buFont typeface="Wingdings" pitchFamily="2" charset="2"/>
        <a:buBlip>
          <a:blip r:embed="rId10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4" name="Rectangle 13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  <p:pic>
          <p:nvPicPr>
            <p:cNvPr id="15" name="Picture 17" descr="Red Header"/>
            <p:cNvPicPr>
              <a:picLocks noChangeAspect="1" noChangeArrowheads="1"/>
            </p:cNvPicPr>
            <p:nvPr userDrawn="1"/>
          </p:nvPicPr>
          <p:blipFill>
            <a:blip r:embed="rId9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95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5554" cy="42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57200" y="6580372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>
                <a:solidFill>
                  <a:srgbClr val="000000"/>
                </a:solidFill>
              </a:rPr>
              <a:t>Page </a:t>
            </a:r>
            <a:fld id="{060BD193-E118-4B16-863C-C8C12C675E3E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6" name="Picture 15" descr="All_Programmable_Text_FINAL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922580" y="6623976"/>
            <a:ext cx="3108960" cy="157267"/>
          </a:xfrm>
          <a:prstGeom prst="rect">
            <a:avLst/>
          </a:prstGeom>
        </p:spPr>
      </p:pic>
      <p:sp>
        <p:nvSpPr>
          <p:cNvPr id="17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fc" descr="XILINX INTERNAL&#10;."/>
          <p:cNvSpPr txBox="1"/>
          <p:nvPr/>
        </p:nvSpPr>
        <p:spPr>
          <a:xfrm>
            <a:off x="0" y="6596380"/>
            <a:ext cx="9144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IE" sz="1000" b="0" i="0" u="none" baseline="0" smtClean="0">
                <a:solidFill>
                  <a:srgbClr val="E36C0A"/>
                </a:solidFill>
                <a:latin typeface="arial"/>
              </a:rPr>
              <a:t>XILINX INTERNAL</a:t>
            </a:r>
            <a:endParaRPr lang="en-IE" sz="800" b="0" i="0" u="none" baseline="0" smtClean="0">
              <a:solidFill>
                <a:srgbClr val="E36C0A"/>
              </a:solidFill>
              <a:latin typeface="arial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IE" sz="300" b="0" i="0" u="none" baseline="0" smtClean="0">
                <a:solidFill>
                  <a:srgbClr val="FFFFFF"/>
                </a:solidFill>
                <a:latin typeface="arial"/>
              </a:rPr>
              <a:t>.</a:t>
            </a:r>
            <a:endParaRPr lang="en-IE" sz="300" b="0" i="0" u="none" baseline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8575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28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SzPct val="88000"/>
        <a:buFont typeface="Wingdings" pitchFamily="2" charset="2"/>
        <a:buBlip>
          <a:blip r:embed="rId11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c" descr="XILINX INTERNAL&#10;."/>
          <p:cNvSpPr txBox="1"/>
          <p:nvPr/>
        </p:nvSpPr>
        <p:spPr>
          <a:xfrm>
            <a:off x="0" y="6596380"/>
            <a:ext cx="9144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IE" sz="1000" b="0" i="0" u="none" baseline="0" smtClean="0">
                <a:solidFill>
                  <a:srgbClr val="E36C0A"/>
                </a:solidFill>
                <a:latin typeface="arial"/>
              </a:rPr>
              <a:t>XILINX INTERNAL</a:t>
            </a:r>
            <a:endParaRPr lang="en-IE" sz="800" b="0" i="0" u="none" baseline="0" smtClean="0">
              <a:solidFill>
                <a:srgbClr val="E36C0A"/>
              </a:solidFill>
              <a:latin typeface="arial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IE" sz="300" b="0" i="0" u="none" baseline="0" smtClean="0">
                <a:solidFill>
                  <a:srgbClr val="FFFFFF"/>
                </a:solidFill>
                <a:latin typeface="arial"/>
              </a:rPr>
              <a:t>.</a:t>
            </a:r>
            <a:endParaRPr lang="en-IE" sz="300" b="0" i="0" u="none" baseline="0" dirty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2" name="Group 12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4" name="Rectangle 13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</a:endParaRPr>
            </a:p>
          </p:txBody>
        </p:sp>
        <p:pic>
          <p:nvPicPr>
            <p:cNvPr id="15" name="Picture 17" descr="Red Header"/>
            <p:cNvPicPr>
              <a:picLocks noChangeAspect="1" noChangeArrowheads="1"/>
            </p:cNvPicPr>
            <p:nvPr userDrawn="1"/>
          </p:nvPicPr>
          <p:blipFill>
            <a:blip r:embed="rId5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95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7772400" cy="42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>
                <a:solidFill>
                  <a:srgbClr val="000000"/>
                </a:solidFill>
              </a:rPr>
              <a:t>Page </a:t>
            </a:r>
            <a:fld id="{060BD193-E118-4B16-863C-C8C12C675E3E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6" name="Picture 15" descr="All_Programmable_Text_FINAL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922580" y="6615994"/>
            <a:ext cx="3108960" cy="15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660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28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SzPct val="88000"/>
        <a:buFont typeface="Wingdings" pitchFamily="2" charset="2"/>
        <a:buBlip>
          <a:blip r:embed="rId7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4" name="Rectangle 13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</a:endParaRPr>
            </a:p>
          </p:txBody>
        </p:sp>
        <p:pic>
          <p:nvPicPr>
            <p:cNvPr id="15" name="Picture 17" descr="Red Header"/>
            <p:cNvPicPr>
              <a:picLocks noChangeAspect="1" noChangeArrowheads="1"/>
            </p:cNvPicPr>
            <p:nvPr userDrawn="1"/>
          </p:nvPicPr>
          <p:blipFill>
            <a:blip r:embed="rId7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95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5554" cy="42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57200" y="6580372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>
                <a:solidFill>
                  <a:srgbClr val="000000"/>
                </a:solidFill>
              </a:rPr>
              <a:t>Page </a:t>
            </a:r>
            <a:fld id="{060BD193-E118-4B16-863C-C8C12C675E3E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6" name="Picture 15" descr="All_Programmable_Text_FINAL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922580" y="6623976"/>
            <a:ext cx="3108960" cy="157267"/>
          </a:xfrm>
          <a:prstGeom prst="rect">
            <a:avLst/>
          </a:prstGeom>
        </p:spPr>
      </p:pic>
      <p:sp>
        <p:nvSpPr>
          <p:cNvPr id="17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1" name="fc" descr="XILINX INTERNAL&#10;."/>
          <p:cNvSpPr txBox="1"/>
          <p:nvPr/>
        </p:nvSpPr>
        <p:spPr>
          <a:xfrm>
            <a:off x="0" y="6596380"/>
            <a:ext cx="9144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IE" sz="1000" b="0" i="0" u="none" baseline="0" smtClean="0">
                <a:solidFill>
                  <a:srgbClr val="E36C0A"/>
                </a:solidFill>
                <a:latin typeface="arial"/>
              </a:rPr>
              <a:t>XILINX INTERNAL</a:t>
            </a:r>
            <a:endParaRPr lang="en-IE" sz="800" b="0" i="0" u="none" baseline="0" smtClean="0">
              <a:solidFill>
                <a:srgbClr val="E36C0A"/>
              </a:solidFill>
              <a:latin typeface="arial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IE" sz="300" b="0" i="0" u="none" baseline="0" smtClean="0">
                <a:solidFill>
                  <a:srgbClr val="FFFFFF"/>
                </a:solidFill>
                <a:latin typeface="arial"/>
              </a:rPr>
              <a:t>.</a:t>
            </a:r>
            <a:endParaRPr lang="en-IE" sz="300" b="0" i="0" u="none" baseline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0588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28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SzPct val="88000"/>
        <a:buFont typeface="Wingdings" pitchFamily="2" charset="2"/>
        <a:buBlip>
          <a:blip r:embed="rId9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4" name="Rectangle 13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  <p:pic>
          <p:nvPicPr>
            <p:cNvPr id="15" name="Picture 17" descr="Red Header"/>
            <p:cNvPicPr>
              <a:picLocks noChangeAspect="1" noChangeArrowheads="1"/>
            </p:cNvPicPr>
            <p:nvPr userDrawn="1"/>
          </p:nvPicPr>
          <p:blipFill>
            <a:blip r:embed="rId9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95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5554" cy="42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57200" y="6580372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>
                <a:solidFill>
                  <a:srgbClr val="000000"/>
                </a:solidFill>
              </a:rPr>
              <a:t>Page </a:t>
            </a:r>
            <a:fld id="{060BD193-E118-4B16-863C-C8C12C675E3E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6" name="Picture 15" descr="All_Programmable_Text_FINAL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922580" y="6623976"/>
            <a:ext cx="3108960" cy="157267"/>
          </a:xfrm>
          <a:prstGeom prst="rect">
            <a:avLst/>
          </a:prstGeom>
        </p:spPr>
      </p:pic>
      <p:sp>
        <p:nvSpPr>
          <p:cNvPr id="17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fc" descr="XILINX INTERNAL&#10;."/>
          <p:cNvSpPr txBox="1"/>
          <p:nvPr/>
        </p:nvSpPr>
        <p:spPr>
          <a:xfrm>
            <a:off x="0" y="6596380"/>
            <a:ext cx="9144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IE" sz="1000" b="0" i="0" u="none" baseline="0" smtClean="0">
                <a:solidFill>
                  <a:srgbClr val="E36C0A"/>
                </a:solidFill>
                <a:latin typeface="arial"/>
              </a:rPr>
              <a:t>XILINX INTERNAL</a:t>
            </a:r>
            <a:endParaRPr lang="en-IE" sz="800" b="0" i="0" u="none" baseline="0" smtClean="0">
              <a:solidFill>
                <a:srgbClr val="E36C0A"/>
              </a:solidFill>
              <a:latin typeface="arial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IE" sz="300" b="0" i="0" u="none" baseline="0" smtClean="0">
                <a:solidFill>
                  <a:srgbClr val="FFFFFF"/>
                </a:solidFill>
                <a:latin typeface="arial"/>
              </a:rPr>
              <a:t>.</a:t>
            </a:r>
            <a:endParaRPr lang="en-IE" sz="300" b="0" i="0" u="none" baseline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1847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5" r:id="rId2"/>
    <p:sldLayoutId id="2147483956" r:id="rId3"/>
    <p:sldLayoutId id="2147483957" r:id="rId4"/>
    <p:sldLayoutId id="2147483958" r:id="rId5"/>
    <p:sldLayoutId id="2147483959" r:id="rId6"/>
    <p:sldLayoutId id="2147483960" r:id="rId7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28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SzPct val="88000"/>
        <a:buFont typeface="Wingdings" pitchFamily="2" charset="2"/>
        <a:buBlip>
          <a:blip r:embed="rId11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c" descr="XILINX INTERNAL&#10;."/>
          <p:cNvSpPr txBox="1"/>
          <p:nvPr/>
        </p:nvSpPr>
        <p:spPr>
          <a:xfrm>
            <a:off x="0" y="6596380"/>
            <a:ext cx="9144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IE" sz="1000" b="0" i="0" u="none" baseline="0" smtClean="0">
                <a:solidFill>
                  <a:srgbClr val="E36C0A"/>
                </a:solidFill>
                <a:latin typeface="arial"/>
              </a:rPr>
              <a:t>XILINX INTERNAL</a:t>
            </a:r>
            <a:endParaRPr lang="en-IE" sz="800" b="0" i="0" u="none" baseline="0" smtClean="0">
              <a:solidFill>
                <a:srgbClr val="E36C0A"/>
              </a:solidFill>
              <a:latin typeface="arial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IE" sz="300" b="0" i="0" u="none" baseline="0" smtClean="0">
                <a:solidFill>
                  <a:srgbClr val="FFFFFF"/>
                </a:solidFill>
                <a:latin typeface="arial"/>
              </a:rPr>
              <a:t>.</a:t>
            </a:r>
            <a:endParaRPr lang="en-IE" sz="300" b="0" i="0" u="none" baseline="0" dirty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2" name="Group 12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4" name="Rectangle 13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</a:endParaRPr>
            </a:p>
          </p:txBody>
        </p:sp>
        <p:pic>
          <p:nvPicPr>
            <p:cNvPr id="15" name="Picture 17" descr="Red Header"/>
            <p:cNvPicPr>
              <a:picLocks noChangeAspect="1" noChangeArrowheads="1"/>
            </p:cNvPicPr>
            <p:nvPr userDrawn="1"/>
          </p:nvPicPr>
          <p:blipFill>
            <a:blip r:embed="rId5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95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7772400" cy="42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>
                <a:solidFill>
                  <a:srgbClr val="000000"/>
                </a:solidFill>
              </a:rPr>
              <a:t>Page </a:t>
            </a:r>
            <a:fld id="{060BD193-E118-4B16-863C-C8C12C675E3E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6" name="Picture 15" descr="All_Programmable_Text_FINAL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922580" y="6615994"/>
            <a:ext cx="3108960" cy="15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300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63" r:id="rId2"/>
    <p:sldLayoutId id="2147483964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28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SzPct val="88000"/>
        <a:buFont typeface="Wingdings" pitchFamily="2" charset="2"/>
        <a:buBlip>
          <a:blip r:embed="rId7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9" descr="redband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2895600"/>
            <a:ext cx="9144000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140075"/>
            <a:ext cx="4876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</a:t>
            </a:r>
            <a:br>
              <a:rPr lang="en-US" smtClean="0"/>
            </a:br>
            <a:r>
              <a:rPr lang="en-US" smtClean="0"/>
              <a:t>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4524375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23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E5104CA1-B95E-4A2E-AF05-9DB3E248E2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Rectangle 19"/>
          <p:cNvSpPr>
            <a:spLocks noChangeArrowheads="1"/>
          </p:cNvSpPr>
          <p:nvPr/>
        </p:nvSpPr>
        <p:spPr bwMode="auto">
          <a:xfrm>
            <a:off x="1295400" y="6602413"/>
            <a:ext cx="6858000" cy="127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600" b="1">
              <a:solidFill>
                <a:srgbClr val="0094A8"/>
              </a:solidFill>
            </a:endParaRPr>
          </a:p>
        </p:txBody>
      </p:sp>
      <p:pic>
        <p:nvPicPr>
          <p:cNvPr id="4103" name="Picture 11" descr="Xilinx_Logo_corp_RGB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77200" y="6537325"/>
            <a:ext cx="914400" cy="17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c" descr="XILINX INTERNAL&#10;."/>
          <p:cNvSpPr txBox="1"/>
          <p:nvPr userDrawn="1"/>
        </p:nvSpPr>
        <p:spPr>
          <a:xfrm>
            <a:off x="0" y="6596380"/>
            <a:ext cx="9144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E" sz="1000" b="0" i="0" u="none" baseline="0" smtClean="0">
                <a:solidFill>
                  <a:srgbClr val="E36C0A"/>
                </a:solidFill>
                <a:latin typeface="arial"/>
              </a:rPr>
              <a:t>XILINX INTERNAL</a:t>
            </a:r>
            <a:endParaRPr lang="en-IE" sz="800" b="0" i="0" u="none" baseline="0" smtClean="0">
              <a:solidFill>
                <a:srgbClr val="E36C0A"/>
              </a:solidFill>
              <a:latin typeface="arial"/>
            </a:endParaRPr>
          </a:p>
          <a:p>
            <a:pPr algn="ctr"/>
            <a:r>
              <a:rPr lang="en-IE" sz="300" b="0" i="0" u="none" baseline="0" smtClean="0">
                <a:solidFill>
                  <a:srgbClr val="FFFFFF"/>
                </a:solidFill>
                <a:latin typeface="arial"/>
              </a:rPr>
              <a:t>.</a:t>
            </a:r>
            <a:endParaRPr lang="en-IE" sz="300" b="0" i="0" u="none" baseline="0">
              <a:solidFill>
                <a:srgbClr val="FFFFFF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115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15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2pPr>
      <a:lvl3pPr algn="l" rtl="0" eaLnBrk="0" fontAlgn="base" hangingPunct="0">
        <a:lnSpc>
          <a:spcPct val="115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3pPr>
      <a:lvl4pPr algn="l" rtl="0" eaLnBrk="0" fontAlgn="base" hangingPunct="0">
        <a:lnSpc>
          <a:spcPct val="115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4pPr>
      <a:lvl5pPr algn="l" rtl="0" eaLnBrk="0" fontAlgn="base" hangingPunct="0">
        <a:lnSpc>
          <a:spcPct val="115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5pPr>
      <a:lvl6pPr marL="457200" algn="l" rtl="0" fontAlgn="base">
        <a:lnSpc>
          <a:spcPct val="115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6pPr>
      <a:lvl7pPr marL="914400" algn="l" rtl="0" fontAlgn="base">
        <a:lnSpc>
          <a:spcPct val="115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7pPr>
      <a:lvl8pPr marL="1371600" algn="l" rtl="0" fontAlgn="base">
        <a:lnSpc>
          <a:spcPct val="115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8pPr>
      <a:lvl9pPr marL="1828800" algn="l" rtl="0" fontAlgn="base">
        <a:lnSpc>
          <a:spcPct val="115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855663" indent="-169863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546225" indent="-1746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4pPr>
      <a:lvl5pPr marL="2003425" indent="-174625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460625" indent="-17462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4" name="Rectangle 13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</a:endParaRPr>
            </a:p>
          </p:txBody>
        </p:sp>
        <p:pic>
          <p:nvPicPr>
            <p:cNvPr id="15" name="Picture 17" descr="Red Header"/>
            <p:cNvPicPr>
              <a:picLocks noChangeAspect="1" noChangeArrowheads="1"/>
            </p:cNvPicPr>
            <p:nvPr userDrawn="1"/>
          </p:nvPicPr>
          <p:blipFill>
            <a:blip r:embed="rId7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95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5554" cy="42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57200" y="6580372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>
                <a:solidFill>
                  <a:srgbClr val="000000"/>
                </a:solidFill>
              </a:rPr>
              <a:t>Page </a:t>
            </a:r>
            <a:fld id="{060BD193-E118-4B16-863C-C8C12C675E3E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6" name="Picture 15" descr="All_Programmable_Text_FINAL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922580" y="6623976"/>
            <a:ext cx="3108960" cy="157267"/>
          </a:xfrm>
          <a:prstGeom prst="rect">
            <a:avLst/>
          </a:prstGeom>
        </p:spPr>
      </p:pic>
      <p:sp>
        <p:nvSpPr>
          <p:cNvPr id="17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1" name="fc" descr="XILINX INTERNAL&#10;."/>
          <p:cNvSpPr txBox="1"/>
          <p:nvPr/>
        </p:nvSpPr>
        <p:spPr>
          <a:xfrm>
            <a:off x="0" y="6596380"/>
            <a:ext cx="9144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IE" sz="1000" b="0" i="0" u="none" baseline="0" smtClean="0">
                <a:solidFill>
                  <a:srgbClr val="E36C0A"/>
                </a:solidFill>
                <a:latin typeface="arial"/>
              </a:rPr>
              <a:t>XILINX INTERNAL</a:t>
            </a:r>
            <a:endParaRPr lang="en-IE" sz="800" b="0" i="0" u="none" baseline="0" smtClean="0">
              <a:solidFill>
                <a:srgbClr val="E36C0A"/>
              </a:solidFill>
              <a:latin typeface="arial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IE" sz="300" b="0" i="0" u="none" baseline="0" smtClean="0">
                <a:solidFill>
                  <a:srgbClr val="FFFFFF"/>
                </a:solidFill>
                <a:latin typeface="arial"/>
              </a:rPr>
              <a:t>.</a:t>
            </a:r>
            <a:endParaRPr lang="en-IE" sz="300" b="0" i="0" u="none" baseline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45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  <p:sldLayoutId id="2147483969" r:id="rId4"/>
    <p:sldLayoutId id="2147483970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28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SzPct val="88000"/>
        <a:buFont typeface="Wingdings" pitchFamily="2" charset="2"/>
        <a:buBlip>
          <a:blip r:embed="rId9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4" name="Rectangle 13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  <p:pic>
          <p:nvPicPr>
            <p:cNvPr id="15" name="Picture 17" descr="Red Header"/>
            <p:cNvPicPr>
              <a:picLocks noChangeAspect="1" noChangeArrowheads="1"/>
            </p:cNvPicPr>
            <p:nvPr userDrawn="1"/>
          </p:nvPicPr>
          <p:blipFill>
            <a:blip r:embed="rId8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95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5554" cy="42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57200" y="6580372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>
                <a:solidFill>
                  <a:srgbClr val="000000"/>
                </a:solidFill>
              </a:rPr>
              <a:t>Page </a:t>
            </a:r>
            <a:fld id="{060BD193-E118-4B16-863C-C8C12C675E3E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6" name="Picture 15" descr="All_Programmable_Text_FINAL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922580" y="6623976"/>
            <a:ext cx="3108960" cy="157267"/>
          </a:xfrm>
          <a:prstGeom prst="rect">
            <a:avLst/>
          </a:prstGeom>
        </p:spPr>
      </p:pic>
      <p:sp>
        <p:nvSpPr>
          <p:cNvPr id="17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1" name="fc" descr="XILINX INTERNAL&#10;."/>
          <p:cNvSpPr txBox="1"/>
          <p:nvPr/>
        </p:nvSpPr>
        <p:spPr>
          <a:xfrm>
            <a:off x="0" y="6596380"/>
            <a:ext cx="9144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E" sz="1000" b="0" i="0" u="none" baseline="0" smtClean="0">
                <a:solidFill>
                  <a:srgbClr val="E36C0A"/>
                </a:solidFill>
                <a:latin typeface="arial"/>
              </a:rPr>
              <a:t>XILINX INTERNAL</a:t>
            </a:r>
            <a:endParaRPr lang="en-IE" sz="800" b="0" i="0" u="none" baseline="0" smtClean="0">
              <a:solidFill>
                <a:srgbClr val="E36C0A"/>
              </a:solidFill>
              <a:latin typeface="arial"/>
            </a:endParaRPr>
          </a:p>
          <a:p>
            <a:pPr algn="ctr"/>
            <a:r>
              <a:rPr lang="en-IE" sz="300" b="0" i="0" u="none" baseline="0" smtClean="0">
                <a:solidFill>
                  <a:srgbClr val="FFFFFF"/>
                </a:solidFill>
                <a:latin typeface="arial"/>
              </a:rPr>
              <a:t>.</a:t>
            </a:r>
            <a:endParaRPr lang="en-IE" sz="300" b="0" i="0" u="none" baseline="0">
              <a:solidFill>
                <a:srgbClr val="FFFFFF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75" r:id="rId4"/>
    <p:sldLayoutId id="2147483976" r:id="rId5"/>
    <p:sldLayoutId id="2147483977" r:id="rId6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28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SzPct val="88000"/>
        <a:buFont typeface="Wingdings" pitchFamily="2" charset="2"/>
        <a:buBlip>
          <a:blip r:embed="rId10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4" name="Rectangle 13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  <p:pic>
          <p:nvPicPr>
            <p:cNvPr id="15" name="Picture 17" descr="Red Header"/>
            <p:cNvPicPr>
              <a:picLocks noChangeAspect="1" noChangeArrowheads="1"/>
            </p:cNvPicPr>
            <p:nvPr userDrawn="1"/>
          </p:nvPicPr>
          <p:blipFill>
            <a:blip r:embed="rId9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95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5554" cy="42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57200" y="6580372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>
                <a:solidFill>
                  <a:srgbClr val="000000"/>
                </a:solidFill>
              </a:rPr>
              <a:t>Page </a:t>
            </a:r>
            <a:fld id="{060BD193-E118-4B16-863C-C8C12C675E3E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6" name="Picture 15" descr="All_Programmable_Text_FINAL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922580" y="6623976"/>
            <a:ext cx="3108960" cy="157267"/>
          </a:xfrm>
          <a:prstGeom prst="rect">
            <a:avLst/>
          </a:prstGeom>
        </p:spPr>
      </p:pic>
      <p:sp>
        <p:nvSpPr>
          <p:cNvPr id="17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fc" descr="XILINX INTERNAL&#10;."/>
          <p:cNvSpPr txBox="1"/>
          <p:nvPr/>
        </p:nvSpPr>
        <p:spPr>
          <a:xfrm>
            <a:off x="0" y="6596380"/>
            <a:ext cx="9144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IE" sz="1000" b="0" i="0" u="none" baseline="0" smtClean="0">
                <a:solidFill>
                  <a:srgbClr val="E36C0A"/>
                </a:solidFill>
                <a:latin typeface="arial"/>
              </a:rPr>
              <a:t>XILINX INTERNAL</a:t>
            </a:r>
            <a:endParaRPr lang="en-IE" sz="800" b="0" i="0" u="none" baseline="0" smtClean="0">
              <a:solidFill>
                <a:srgbClr val="E36C0A"/>
              </a:solidFill>
              <a:latin typeface="arial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IE" sz="300" b="0" i="0" u="none" baseline="0" smtClean="0">
                <a:solidFill>
                  <a:srgbClr val="FFFFFF"/>
                </a:solidFill>
                <a:latin typeface="arial"/>
              </a:rPr>
              <a:t>.</a:t>
            </a:r>
            <a:endParaRPr lang="en-IE" sz="300" b="0" i="0" u="none" baseline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1847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28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SzPct val="88000"/>
        <a:buFont typeface="Wingdings" pitchFamily="2" charset="2"/>
        <a:buBlip>
          <a:blip r:embed="rId11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c" descr="XILINX INTERNAL&#10;."/>
          <p:cNvSpPr txBox="1"/>
          <p:nvPr/>
        </p:nvSpPr>
        <p:spPr>
          <a:xfrm>
            <a:off x="0" y="6596380"/>
            <a:ext cx="9144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IE" sz="1000" b="0" i="0" u="none" baseline="0" smtClean="0">
                <a:solidFill>
                  <a:srgbClr val="E36C0A"/>
                </a:solidFill>
                <a:latin typeface="arial"/>
              </a:rPr>
              <a:t>XILINX INTERNAL</a:t>
            </a:r>
            <a:endParaRPr lang="en-IE" sz="800" b="0" i="0" u="none" baseline="0" smtClean="0">
              <a:solidFill>
                <a:srgbClr val="E36C0A"/>
              </a:solidFill>
              <a:latin typeface="arial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IE" sz="300" b="0" i="0" u="none" baseline="0" smtClean="0">
                <a:solidFill>
                  <a:srgbClr val="FFFFFF"/>
                </a:solidFill>
                <a:latin typeface="arial"/>
              </a:rPr>
              <a:t>.</a:t>
            </a:r>
            <a:endParaRPr lang="en-IE" sz="300" b="0" i="0" u="none" baseline="0" dirty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2" name="Group 12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4" name="Rectangle 13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</a:endParaRPr>
            </a:p>
          </p:txBody>
        </p:sp>
        <p:pic>
          <p:nvPicPr>
            <p:cNvPr id="15" name="Picture 17" descr="Red Header"/>
            <p:cNvPicPr>
              <a:picLocks noChangeAspect="1" noChangeArrowheads="1"/>
            </p:cNvPicPr>
            <p:nvPr userDrawn="1"/>
          </p:nvPicPr>
          <p:blipFill>
            <a:blip r:embed="rId5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95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7772400" cy="42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>
                <a:solidFill>
                  <a:srgbClr val="000000"/>
                </a:solidFill>
              </a:rPr>
              <a:t>Page </a:t>
            </a:r>
            <a:fld id="{060BD193-E118-4B16-863C-C8C12C675E3E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6" name="Picture 15" descr="All_Programmable_Text_FINAL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922580" y="6615994"/>
            <a:ext cx="3108960" cy="15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300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28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SzPct val="88000"/>
        <a:buFont typeface="Wingdings" pitchFamily="2" charset="2"/>
        <a:buBlip>
          <a:blip r:embed="rId7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4" name="Rectangle 13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</a:endParaRPr>
            </a:p>
          </p:txBody>
        </p:sp>
        <p:pic>
          <p:nvPicPr>
            <p:cNvPr id="15" name="Picture 17" descr="Red Header"/>
            <p:cNvPicPr>
              <a:picLocks noChangeAspect="1" noChangeArrowheads="1"/>
            </p:cNvPicPr>
            <p:nvPr userDrawn="1"/>
          </p:nvPicPr>
          <p:blipFill>
            <a:blip r:embed="rId7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95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5554" cy="42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57200" y="6580372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>
                <a:solidFill>
                  <a:srgbClr val="000000"/>
                </a:solidFill>
              </a:rPr>
              <a:t>Page </a:t>
            </a:r>
            <a:fld id="{060BD193-E118-4B16-863C-C8C12C675E3E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6" name="Picture 15" descr="All_Programmable_Text_FINAL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922580" y="6623976"/>
            <a:ext cx="3108960" cy="157267"/>
          </a:xfrm>
          <a:prstGeom prst="rect">
            <a:avLst/>
          </a:prstGeom>
        </p:spPr>
      </p:pic>
      <p:sp>
        <p:nvSpPr>
          <p:cNvPr id="17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1" name="fc" descr="XILINX INTERNAL&#10;."/>
          <p:cNvSpPr txBox="1"/>
          <p:nvPr/>
        </p:nvSpPr>
        <p:spPr>
          <a:xfrm>
            <a:off x="0" y="6596380"/>
            <a:ext cx="9144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IE" sz="1000" b="0" i="0" u="none" baseline="0" smtClean="0">
                <a:solidFill>
                  <a:srgbClr val="E36C0A"/>
                </a:solidFill>
                <a:latin typeface="arial"/>
              </a:rPr>
              <a:t>XILINX INTERNAL</a:t>
            </a:r>
            <a:endParaRPr lang="en-IE" sz="800" b="0" i="0" u="none" baseline="0" smtClean="0">
              <a:solidFill>
                <a:srgbClr val="E36C0A"/>
              </a:solidFill>
              <a:latin typeface="arial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IE" sz="300" b="0" i="0" u="none" baseline="0" smtClean="0">
                <a:solidFill>
                  <a:srgbClr val="FFFFFF"/>
                </a:solidFill>
                <a:latin typeface="arial"/>
              </a:rPr>
              <a:t>.</a:t>
            </a:r>
            <a:endParaRPr lang="en-IE" sz="300" b="0" i="0" u="none" baseline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45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28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SzPct val="88000"/>
        <a:buFont typeface="Wingdings" pitchFamily="2" charset="2"/>
        <a:buBlip>
          <a:blip r:embed="rId9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4" name="Rectangle 13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  <p:pic>
          <p:nvPicPr>
            <p:cNvPr id="15" name="Picture 17" descr="Red Header"/>
            <p:cNvPicPr>
              <a:picLocks noChangeAspect="1" noChangeArrowheads="1"/>
            </p:cNvPicPr>
            <p:nvPr userDrawn="1"/>
          </p:nvPicPr>
          <p:blipFill>
            <a:blip r:embed="rId8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95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5554" cy="42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57200" y="6580372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B6F15528-21DE-4FAA-801E-634DDDAF4B2B}" type="slidenum">
              <a:rPr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16" name="Picture 15" descr="All_Programmable_Text_FINAL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922580" y="6623976"/>
            <a:ext cx="3108960" cy="157267"/>
          </a:xfrm>
          <a:prstGeom prst="rect">
            <a:avLst/>
          </a:prstGeom>
        </p:spPr>
      </p:pic>
      <p:sp>
        <p:nvSpPr>
          <p:cNvPr id="17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1" name="fc" descr="XILINX INTERNAL&#10;."/>
          <p:cNvSpPr txBox="1"/>
          <p:nvPr/>
        </p:nvSpPr>
        <p:spPr>
          <a:xfrm>
            <a:off x="0" y="6596380"/>
            <a:ext cx="9144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E" sz="1000" b="0" i="0" u="none" baseline="0" smtClean="0">
                <a:solidFill>
                  <a:srgbClr val="E36C0A"/>
                </a:solidFill>
                <a:latin typeface="arial"/>
              </a:rPr>
              <a:t>XILINX INTERNAL</a:t>
            </a:r>
            <a:endParaRPr lang="en-IE" sz="800" b="0" i="0" u="none" baseline="0" smtClean="0">
              <a:solidFill>
                <a:srgbClr val="E36C0A"/>
              </a:solidFill>
              <a:latin typeface="arial"/>
            </a:endParaRPr>
          </a:p>
          <a:p>
            <a:pPr algn="ctr"/>
            <a:r>
              <a:rPr lang="en-IE" sz="300" b="0" i="0" u="none" baseline="0" smtClean="0">
                <a:solidFill>
                  <a:srgbClr val="FFFFFF"/>
                </a:solidFill>
                <a:latin typeface="arial"/>
              </a:rPr>
              <a:t>.</a:t>
            </a:r>
            <a:endParaRPr lang="en-IE" sz="300" b="0" i="0" u="none" baseline="0">
              <a:solidFill>
                <a:srgbClr val="FFFFFF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28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SzPct val="88000"/>
        <a:buFont typeface="Wingdings" pitchFamily="2" charset="2"/>
        <a:buBlip>
          <a:blip r:embed="rId10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4" name="Rectangle 13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  <p:pic>
          <p:nvPicPr>
            <p:cNvPr id="15" name="Picture 17" descr="Red Header"/>
            <p:cNvPicPr>
              <a:picLocks noChangeAspect="1" noChangeArrowheads="1"/>
            </p:cNvPicPr>
            <p:nvPr userDrawn="1"/>
          </p:nvPicPr>
          <p:blipFill>
            <a:blip r:embed="rId8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95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5554" cy="42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57200" y="6580372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B6F15528-21DE-4FAA-801E-634DDDAF4B2B}" type="slidenum">
              <a:rPr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16" name="Picture 15" descr="All_Programmable_Text_FINAL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922580" y="6623976"/>
            <a:ext cx="3108960" cy="157267"/>
          </a:xfrm>
          <a:prstGeom prst="rect">
            <a:avLst/>
          </a:prstGeom>
        </p:spPr>
      </p:pic>
      <p:sp>
        <p:nvSpPr>
          <p:cNvPr id="17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1" name="fc" descr="XILINX INTERNAL&#10;."/>
          <p:cNvSpPr txBox="1"/>
          <p:nvPr/>
        </p:nvSpPr>
        <p:spPr>
          <a:xfrm>
            <a:off x="0" y="6596380"/>
            <a:ext cx="9144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E" sz="1000" b="0" i="0" u="none" baseline="0" smtClean="0">
                <a:solidFill>
                  <a:srgbClr val="E36C0A"/>
                </a:solidFill>
                <a:latin typeface="arial"/>
              </a:rPr>
              <a:t>XILINX INTERNAL</a:t>
            </a:r>
            <a:endParaRPr lang="en-IE" sz="800" b="0" i="0" u="none" baseline="0" smtClean="0">
              <a:solidFill>
                <a:srgbClr val="E36C0A"/>
              </a:solidFill>
              <a:latin typeface="arial"/>
            </a:endParaRPr>
          </a:p>
          <a:p>
            <a:pPr algn="ctr"/>
            <a:r>
              <a:rPr lang="en-IE" sz="300" b="0" i="0" u="none" baseline="0" smtClean="0">
                <a:solidFill>
                  <a:srgbClr val="FFFFFF"/>
                </a:solidFill>
                <a:latin typeface="arial"/>
              </a:rPr>
              <a:t>.</a:t>
            </a:r>
            <a:endParaRPr lang="en-IE" sz="300" b="0" i="0" u="none" baseline="0">
              <a:solidFill>
                <a:srgbClr val="FFFFFF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4005" r:id="rId2"/>
    <p:sldLayoutId id="2147484006" r:id="rId3"/>
    <p:sldLayoutId id="2147484007" r:id="rId4"/>
    <p:sldLayoutId id="2147484008" r:id="rId5"/>
    <p:sldLayoutId id="2147484009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28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SzPct val="88000"/>
        <a:buFont typeface="Wingdings" pitchFamily="2" charset="2"/>
        <a:buBlip>
          <a:blip r:embed="rId10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4" name="Rectangle 13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  <p:pic>
          <p:nvPicPr>
            <p:cNvPr id="15" name="Picture 17" descr="Red Header"/>
            <p:cNvPicPr>
              <a:picLocks noChangeAspect="1" noChangeArrowheads="1"/>
            </p:cNvPicPr>
            <p:nvPr userDrawn="1"/>
          </p:nvPicPr>
          <p:blipFill>
            <a:blip r:embed="rId8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95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5554" cy="42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57200" y="6580372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B6F15528-21DE-4FAA-801E-634DDDAF4B2B}" type="slidenum">
              <a:rPr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16" name="Picture 15" descr="All_Programmable_Text_FINAL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922580" y="6623976"/>
            <a:ext cx="3108960" cy="157267"/>
          </a:xfrm>
          <a:prstGeom prst="rect">
            <a:avLst/>
          </a:prstGeom>
        </p:spPr>
      </p:pic>
      <p:sp>
        <p:nvSpPr>
          <p:cNvPr id="17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1" name="fc" descr="XILINX INTERNAL&#10;."/>
          <p:cNvSpPr txBox="1"/>
          <p:nvPr/>
        </p:nvSpPr>
        <p:spPr>
          <a:xfrm>
            <a:off x="0" y="6596380"/>
            <a:ext cx="9144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IE" sz="1000" b="0" i="0" u="none" baseline="0" smtClean="0">
                <a:solidFill>
                  <a:srgbClr val="E36C0A"/>
                </a:solidFill>
                <a:latin typeface="arial"/>
              </a:rPr>
              <a:t>XILINX INTERNAL</a:t>
            </a:r>
            <a:endParaRPr lang="en-IE" sz="800" b="0" i="0" u="none" baseline="0" smtClean="0">
              <a:solidFill>
                <a:srgbClr val="E36C0A"/>
              </a:solidFill>
              <a:latin typeface="arial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IE" sz="300" b="0" i="0" u="none" baseline="0" smtClean="0">
                <a:solidFill>
                  <a:srgbClr val="FFFFFF"/>
                </a:solidFill>
                <a:latin typeface="arial"/>
              </a:rPr>
              <a:t>.</a:t>
            </a:r>
            <a:endParaRPr lang="en-IE" sz="300" b="0" i="0" u="none" baseline="0">
              <a:solidFill>
                <a:srgbClr val="FFFFFF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1" r:id="rId1"/>
    <p:sldLayoutId id="2147484012" r:id="rId2"/>
    <p:sldLayoutId id="2147484013" r:id="rId3"/>
    <p:sldLayoutId id="2147484014" r:id="rId4"/>
    <p:sldLayoutId id="2147484015" r:id="rId5"/>
    <p:sldLayoutId id="2147484016" r:id="rId6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28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SzPct val="88000"/>
        <a:buFont typeface="Wingdings" pitchFamily="2" charset="2"/>
        <a:buBlip>
          <a:blip r:embed="rId10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4" name="Rectangle 13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</a:endParaRPr>
            </a:p>
          </p:txBody>
        </p:sp>
        <p:pic>
          <p:nvPicPr>
            <p:cNvPr id="15" name="Picture 17" descr="Red Header"/>
            <p:cNvPicPr>
              <a:picLocks noChangeAspect="1" noChangeArrowheads="1"/>
            </p:cNvPicPr>
            <p:nvPr userDrawn="1"/>
          </p:nvPicPr>
          <p:blipFill>
            <a:blip r:embed="rId8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95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5554" cy="42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57200" y="6580372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>
                <a:solidFill>
                  <a:srgbClr val="000000"/>
                </a:solidFill>
              </a:rPr>
              <a:t>Page </a:t>
            </a:r>
            <a:fld id="{C1246F81-67C2-469E-BD26-4A9FCD534416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16" name="Picture 15" descr="All_Programmable_Text_FINAL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922580" y="6623976"/>
            <a:ext cx="3108960" cy="157267"/>
          </a:xfrm>
          <a:prstGeom prst="rect">
            <a:avLst/>
          </a:prstGeom>
        </p:spPr>
      </p:pic>
      <p:sp>
        <p:nvSpPr>
          <p:cNvPr id="17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1" name="fc" descr="XILINX INTERNAL&#10;."/>
          <p:cNvSpPr txBox="1"/>
          <p:nvPr/>
        </p:nvSpPr>
        <p:spPr>
          <a:xfrm>
            <a:off x="0" y="6596380"/>
            <a:ext cx="9144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IE" sz="1000" b="0" i="0" u="none" baseline="0" smtClean="0">
                <a:solidFill>
                  <a:srgbClr val="E36C0A"/>
                </a:solidFill>
                <a:latin typeface="arial"/>
              </a:rPr>
              <a:t>XILINX INTERNAL</a:t>
            </a:r>
            <a:endParaRPr lang="en-IE" sz="800" b="0" i="0" u="none" baseline="0" smtClean="0">
              <a:solidFill>
                <a:srgbClr val="E36C0A"/>
              </a:solidFill>
              <a:latin typeface="arial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IE" sz="300" b="0" i="0" u="none" baseline="0" smtClean="0">
                <a:solidFill>
                  <a:srgbClr val="FFFFFF"/>
                </a:solidFill>
                <a:latin typeface="arial"/>
              </a:rPr>
              <a:t>.</a:t>
            </a:r>
            <a:endParaRPr lang="en-IE" sz="300" b="0" i="0" u="none" baseline="0">
              <a:solidFill>
                <a:srgbClr val="FFFFFF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4020" r:id="rId3"/>
    <p:sldLayoutId id="2147484021" r:id="rId4"/>
    <p:sldLayoutId id="2147484022" r:id="rId5"/>
    <p:sldLayoutId id="2147484023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28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SzPct val="88000"/>
        <a:buFont typeface="Wingdings" pitchFamily="2" charset="2"/>
        <a:buBlip>
          <a:blip r:embed="rId10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4" name="Rectangle 13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</a:endParaRPr>
            </a:p>
          </p:txBody>
        </p:sp>
        <p:pic>
          <p:nvPicPr>
            <p:cNvPr id="15" name="Picture 17" descr="Red Header"/>
            <p:cNvPicPr>
              <a:picLocks noChangeAspect="1" noChangeArrowheads="1"/>
            </p:cNvPicPr>
            <p:nvPr userDrawn="1"/>
          </p:nvPicPr>
          <p:blipFill>
            <a:blip r:embed="rId8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95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5554" cy="42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57200" y="6580372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>
                <a:solidFill>
                  <a:srgbClr val="000000"/>
                </a:solidFill>
              </a:rPr>
              <a:t>Page </a:t>
            </a:r>
            <a:fld id="{C1246F81-67C2-469E-BD26-4A9FCD534416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16" name="Picture 15" descr="All_Programmable_Text_FINAL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922580" y="6623976"/>
            <a:ext cx="3108960" cy="157267"/>
          </a:xfrm>
          <a:prstGeom prst="rect">
            <a:avLst/>
          </a:prstGeom>
        </p:spPr>
      </p:pic>
      <p:sp>
        <p:nvSpPr>
          <p:cNvPr id="17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1" name="fc" descr="XILINX INTERNAL&#10;."/>
          <p:cNvSpPr txBox="1"/>
          <p:nvPr/>
        </p:nvSpPr>
        <p:spPr>
          <a:xfrm>
            <a:off x="0" y="6596380"/>
            <a:ext cx="9144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IE" sz="1000" b="0" i="0" u="none" baseline="0" smtClean="0">
                <a:solidFill>
                  <a:srgbClr val="E36C0A"/>
                </a:solidFill>
                <a:latin typeface="arial"/>
              </a:rPr>
              <a:t>XILINX INTERNAL</a:t>
            </a:r>
            <a:endParaRPr lang="en-IE" sz="800" b="0" i="0" u="none" baseline="0" smtClean="0">
              <a:solidFill>
                <a:srgbClr val="E36C0A"/>
              </a:solidFill>
              <a:latin typeface="arial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IE" sz="300" b="0" i="0" u="none" baseline="0" smtClean="0">
                <a:solidFill>
                  <a:srgbClr val="FFFFFF"/>
                </a:solidFill>
                <a:latin typeface="arial"/>
              </a:rPr>
              <a:t>.</a:t>
            </a:r>
            <a:endParaRPr lang="en-IE" sz="300" b="0" i="0" u="none" baseline="0">
              <a:solidFill>
                <a:srgbClr val="FFFFFF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5" r:id="rId1"/>
    <p:sldLayoutId id="2147484026" r:id="rId2"/>
    <p:sldLayoutId id="2147484027" r:id="rId3"/>
    <p:sldLayoutId id="2147484028" r:id="rId4"/>
    <p:sldLayoutId id="2147484029" r:id="rId5"/>
    <p:sldLayoutId id="2147484030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28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SzPct val="88000"/>
        <a:buFont typeface="Wingdings" pitchFamily="2" charset="2"/>
        <a:buBlip>
          <a:blip r:embed="rId10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4" name="Rectangle 13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</a:endParaRPr>
            </a:p>
          </p:txBody>
        </p:sp>
        <p:pic>
          <p:nvPicPr>
            <p:cNvPr id="15" name="Picture 17" descr="Red Header"/>
            <p:cNvPicPr>
              <a:picLocks noChangeAspect="1" noChangeArrowheads="1"/>
            </p:cNvPicPr>
            <p:nvPr userDrawn="1"/>
          </p:nvPicPr>
          <p:blipFill>
            <a:blip r:embed="rId9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95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5554" cy="42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57200" y="6580372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Page </a:t>
            </a:r>
            <a:fld id="{D69ABECC-2C7F-45C9-8B43-A40ECBC46AF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6" name="Picture 15" descr="All_Programmable_Text_FINAL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922580" y="6623976"/>
            <a:ext cx="3108960" cy="157267"/>
          </a:xfrm>
          <a:prstGeom prst="rect">
            <a:avLst/>
          </a:prstGeom>
        </p:spPr>
      </p:pic>
      <p:sp>
        <p:nvSpPr>
          <p:cNvPr id="17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Copyright 2012 Xilinx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1" name="fc" descr="XILINX INTERNAL&#10;."/>
          <p:cNvSpPr txBox="1"/>
          <p:nvPr userDrawn="1"/>
        </p:nvSpPr>
        <p:spPr>
          <a:xfrm>
            <a:off x="0" y="6596380"/>
            <a:ext cx="9144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E" sz="1000" b="0" i="0" u="none" baseline="0" smtClean="0">
                <a:solidFill>
                  <a:srgbClr val="E36C0A"/>
                </a:solidFill>
                <a:latin typeface="arial"/>
              </a:rPr>
              <a:t>XILINX INTERNAL</a:t>
            </a:r>
            <a:endParaRPr lang="en-IE" sz="800" b="0" i="0" u="none" baseline="0" smtClean="0">
              <a:solidFill>
                <a:srgbClr val="E36C0A"/>
              </a:solidFill>
              <a:latin typeface="arial"/>
            </a:endParaRPr>
          </a:p>
          <a:p>
            <a:pPr algn="ctr"/>
            <a:r>
              <a:rPr lang="en-IE" sz="300" b="0" i="0" u="none" baseline="0" smtClean="0">
                <a:solidFill>
                  <a:srgbClr val="FFFFFF"/>
                </a:solidFill>
                <a:latin typeface="arial"/>
              </a:rPr>
              <a:t>.</a:t>
            </a:r>
            <a:endParaRPr lang="en-IE" sz="300" b="0" i="0" u="none" baseline="0">
              <a:solidFill>
                <a:srgbClr val="FFFFFF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4031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28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SzPct val="88000"/>
        <a:buFont typeface="Wingdings" pitchFamily="2" charset="2"/>
        <a:buBlip>
          <a:blip r:embed="rId11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7" descr="Red Header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9144000" cy="119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7772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7" name="Rectangle 2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Page ‹#›</a:t>
            </a:r>
            <a:endParaRPr lang="en-US"/>
          </a:p>
        </p:txBody>
      </p:sp>
      <p:sp>
        <p:nvSpPr>
          <p:cNvPr id="12" name="Rectangle 19"/>
          <p:cNvSpPr>
            <a:spLocks noChangeArrowheads="1"/>
          </p:cNvSpPr>
          <p:nvPr/>
        </p:nvSpPr>
        <p:spPr bwMode="auto">
          <a:xfrm>
            <a:off x="1295400" y="6602413"/>
            <a:ext cx="6858000" cy="127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600" b="1">
              <a:solidFill>
                <a:srgbClr val="0094A8"/>
              </a:solidFill>
            </a:endParaRPr>
          </a:p>
        </p:txBody>
      </p:sp>
      <p:pic>
        <p:nvPicPr>
          <p:cNvPr id="2055" name="Picture 25" descr="Xilinx_Logo_corp_RGB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8077200" y="6537325"/>
            <a:ext cx="914400" cy="17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c" descr="XILINX INTERNAL&#10;."/>
          <p:cNvSpPr txBox="1"/>
          <p:nvPr/>
        </p:nvSpPr>
        <p:spPr>
          <a:xfrm>
            <a:off x="0" y="6596380"/>
            <a:ext cx="9144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E" sz="1000" b="0" i="0" u="none" baseline="0" smtClean="0">
                <a:solidFill>
                  <a:srgbClr val="E36C0A"/>
                </a:solidFill>
                <a:latin typeface="arial"/>
              </a:rPr>
              <a:t>XILINX INTERNAL</a:t>
            </a:r>
            <a:endParaRPr lang="en-IE" sz="800" b="0" i="0" u="none" baseline="0" smtClean="0">
              <a:solidFill>
                <a:srgbClr val="E36C0A"/>
              </a:solidFill>
              <a:latin typeface="arial"/>
            </a:endParaRPr>
          </a:p>
          <a:p>
            <a:pPr algn="ctr"/>
            <a:r>
              <a:rPr lang="en-IE" sz="300" b="0" i="0" u="none" baseline="0" smtClean="0">
                <a:solidFill>
                  <a:srgbClr val="FFFFFF"/>
                </a:solidFill>
                <a:latin typeface="arial"/>
              </a:rPr>
              <a:t>.</a:t>
            </a:r>
            <a:endParaRPr lang="en-IE" sz="300" b="0" i="0" u="none" baseline="0">
              <a:solidFill>
                <a:srgbClr val="FFFFFF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2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855663" indent="-1698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d Header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119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7772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9166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FB0CA524-B4B9-4857-97CA-C0ECCEEA02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Rectangle 19"/>
          <p:cNvSpPr>
            <a:spLocks noChangeArrowheads="1"/>
          </p:cNvSpPr>
          <p:nvPr/>
        </p:nvSpPr>
        <p:spPr bwMode="auto">
          <a:xfrm>
            <a:off x="1295400" y="6602413"/>
            <a:ext cx="6858000" cy="127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600" b="1">
              <a:solidFill>
                <a:srgbClr val="0094A8"/>
              </a:solidFill>
            </a:endParaRPr>
          </a:p>
        </p:txBody>
      </p:sp>
      <p:pic>
        <p:nvPicPr>
          <p:cNvPr id="3079" name="Picture 17" descr="Xilinx_Logo_corp_RGB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77200" y="6537325"/>
            <a:ext cx="914400" cy="17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c" descr="XILINX INTERNAL&#10;."/>
          <p:cNvSpPr txBox="1"/>
          <p:nvPr/>
        </p:nvSpPr>
        <p:spPr>
          <a:xfrm>
            <a:off x="0" y="6596380"/>
            <a:ext cx="9144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E" sz="1000" b="0" i="0" u="none" baseline="0" smtClean="0">
                <a:solidFill>
                  <a:srgbClr val="E36C0A"/>
                </a:solidFill>
                <a:latin typeface="arial"/>
              </a:rPr>
              <a:t>XILINX INTERNAL</a:t>
            </a:r>
            <a:endParaRPr lang="en-IE" sz="800" b="0" i="0" u="none" baseline="0" smtClean="0">
              <a:solidFill>
                <a:srgbClr val="E36C0A"/>
              </a:solidFill>
              <a:latin typeface="arial"/>
            </a:endParaRPr>
          </a:p>
          <a:p>
            <a:pPr algn="ctr"/>
            <a:r>
              <a:rPr lang="en-IE" sz="300" b="0" i="0" u="none" baseline="0" smtClean="0">
                <a:solidFill>
                  <a:srgbClr val="FFFFFF"/>
                </a:solidFill>
                <a:latin typeface="arial"/>
              </a:rPr>
              <a:t>.</a:t>
            </a:r>
            <a:endParaRPr lang="en-IE" sz="300" b="0" i="0" u="none" baseline="0">
              <a:solidFill>
                <a:srgbClr val="FFFFFF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Wingdings" pitchFamily="2" charset="2"/>
        <a:defRPr sz="2000" b="1">
          <a:solidFill>
            <a:schemeClr val="tx2"/>
          </a:solidFill>
          <a:latin typeface="+mn-lt"/>
          <a:ea typeface="+mn-ea"/>
          <a:cs typeface="+mn-cs"/>
        </a:defRPr>
      </a:lvl1pPr>
      <a:lvl2pPr marL="114300" indent="342900" algn="l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defRPr b="1">
          <a:solidFill>
            <a:schemeClr val="tx2"/>
          </a:solidFill>
          <a:latin typeface="+mn-lt"/>
        </a:defRPr>
      </a:lvl2pPr>
      <a:lvl3pPr marL="228600" indent="685800" algn="l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9" descr="redband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2895600"/>
            <a:ext cx="9144000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140075"/>
            <a:ext cx="4876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</a:t>
            </a:r>
            <a:br>
              <a:rPr lang="en-US" smtClean="0"/>
            </a:br>
            <a:r>
              <a:rPr lang="en-US" smtClean="0"/>
              <a:t>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4524375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23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E5104CA1-B95E-4A2E-AF05-9DB3E248E2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Rectangle 19"/>
          <p:cNvSpPr>
            <a:spLocks noChangeArrowheads="1"/>
          </p:cNvSpPr>
          <p:nvPr/>
        </p:nvSpPr>
        <p:spPr bwMode="auto">
          <a:xfrm>
            <a:off x="1295400" y="6602413"/>
            <a:ext cx="6858000" cy="127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600" b="1">
              <a:solidFill>
                <a:srgbClr val="0094A8"/>
              </a:solidFill>
            </a:endParaRPr>
          </a:p>
        </p:txBody>
      </p:sp>
      <p:pic>
        <p:nvPicPr>
          <p:cNvPr id="4103" name="Picture 11" descr="Xilinx_Logo_corp_RGB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77200" y="6537325"/>
            <a:ext cx="914400" cy="17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c" descr="XILINX INTERNAL&#10;."/>
          <p:cNvSpPr txBox="1"/>
          <p:nvPr/>
        </p:nvSpPr>
        <p:spPr>
          <a:xfrm>
            <a:off x="0" y="6596380"/>
            <a:ext cx="9144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E" sz="1000" b="0" i="0" u="none" baseline="0" smtClean="0">
                <a:solidFill>
                  <a:srgbClr val="E36C0A"/>
                </a:solidFill>
                <a:latin typeface="arial"/>
              </a:rPr>
              <a:t>XILINX INTERNAL</a:t>
            </a:r>
            <a:endParaRPr lang="en-IE" sz="800" b="0" i="0" u="none" baseline="0" smtClean="0">
              <a:solidFill>
                <a:srgbClr val="E36C0A"/>
              </a:solidFill>
              <a:latin typeface="arial"/>
            </a:endParaRPr>
          </a:p>
          <a:p>
            <a:pPr algn="ctr"/>
            <a:r>
              <a:rPr lang="en-IE" sz="300" b="0" i="0" u="none" baseline="0" smtClean="0">
                <a:solidFill>
                  <a:srgbClr val="FFFFFF"/>
                </a:solidFill>
                <a:latin typeface="arial"/>
              </a:rPr>
              <a:t>.</a:t>
            </a:r>
            <a:endParaRPr lang="en-IE" sz="300" b="0" i="0" u="none" baseline="0">
              <a:solidFill>
                <a:srgbClr val="FFFFFF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855663" indent="-169863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546225" indent="-17462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4pPr>
      <a:lvl5pPr marL="2003425" indent="-174625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460625" indent="-174625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2" descr="redban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895600"/>
            <a:ext cx="9144000" cy="2333625"/>
          </a:xfrm>
          <a:prstGeom prst="rect">
            <a:avLst/>
          </a:prstGeom>
          <a:noFill/>
        </p:spPr>
      </p:pic>
      <p:sp>
        <p:nvSpPr>
          <p:cNvPr id="1536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2971800"/>
            <a:ext cx="88392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2" name="Rectangle 19"/>
          <p:cNvSpPr>
            <a:spLocks noChangeArrowheads="1"/>
          </p:cNvSpPr>
          <p:nvPr/>
        </p:nvSpPr>
        <p:spPr bwMode="auto">
          <a:xfrm>
            <a:off x="1295400" y="6602413"/>
            <a:ext cx="6858000" cy="127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 sz="600" b="1" dirty="0">
              <a:solidFill>
                <a:srgbClr val="0094A8"/>
              </a:solidFill>
            </a:endParaRPr>
          </a:p>
        </p:txBody>
      </p:sp>
      <p:pic>
        <p:nvPicPr>
          <p:cNvPr id="10" name="Picture 17" descr="Xilinx_Logo_corp_RGB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53200" y="430213"/>
            <a:ext cx="2209800" cy="427037"/>
          </a:xfrm>
          <a:prstGeom prst="rect">
            <a:avLst/>
          </a:prstGeom>
          <a:noFill/>
        </p:spPr>
      </p:pic>
      <p:sp>
        <p:nvSpPr>
          <p:cNvPr id="6" name="fc" descr="XILINX INTERNAL&#10;."/>
          <p:cNvSpPr txBox="1"/>
          <p:nvPr/>
        </p:nvSpPr>
        <p:spPr>
          <a:xfrm>
            <a:off x="0" y="6596380"/>
            <a:ext cx="9144000" cy="29238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IE" sz="1000" b="0" i="0" u="none" baseline="0" smtClean="0">
                <a:solidFill>
                  <a:srgbClr val="E36C0A"/>
                </a:solidFill>
                <a:latin typeface="arial"/>
              </a:rPr>
              <a:t>XILINX INTERNAL</a:t>
            </a:r>
            <a:endParaRPr lang="en-IE" sz="800" b="0" i="0" u="none" baseline="0" smtClean="0">
              <a:solidFill>
                <a:srgbClr val="E36C0A"/>
              </a:solidFill>
              <a:latin typeface="arial"/>
            </a:endParaRPr>
          </a:p>
          <a:p>
            <a:pPr algn="ctr"/>
            <a:r>
              <a:rPr lang="en-IE" sz="300" b="0" i="0" u="none" baseline="0" smtClean="0">
                <a:solidFill>
                  <a:srgbClr val="FFFFFF"/>
                </a:solidFill>
                <a:latin typeface="arial"/>
              </a:rPr>
              <a:t>.</a:t>
            </a:r>
            <a:endParaRPr lang="en-IE" sz="300" b="0" i="0" u="none" baseline="0" dirty="0" smtClean="0">
              <a:solidFill>
                <a:srgbClr val="FFFFFF"/>
              </a:solidFill>
              <a:latin typeface="arial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13" r:id="rId1"/>
    <p:sldLayoutId id="2147483814" r:id="rId2"/>
  </p:sldLayoutIdLst>
  <p:timing>
    <p:tnLst>
      <p:par>
        <p:cTn id="1" dur="indefinite" restart="never" nodeType="tmRoot"/>
      </p:par>
    </p:tnLst>
  </p:timing>
  <p:txStyles>
    <p:titleStyle>
      <a:lvl1pPr marL="0" indent="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§"/>
        <a:defRPr sz="2000" b="1">
          <a:solidFill>
            <a:srgbClr val="D9DA56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855663" indent="-1698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143000" indent="-1698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4pPr>
      <a:lvl5pPr marL="1430338" indent="-16827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1887538" indent="-16827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344738" indent="-16827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2801938" indent="-16827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259138" indent="-16827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7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00200"/>
            <a:ext cx="7848600" cy="422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pic>
        <p:nvPicPr>
          <p:cNvPr id="15373" name="Picture 13" descr="Red Header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144000" cy="1195388"/>
          </a:xfrm>
          <a:prstGeom prst="rect">
            <a:avLst/>
          </a:prstGeom>
          <a:noFill/>
        </p:spPr>
      </p:pic>
      <p:sp>
        <p:nvSpPr>
          <p:cNvPr id="1536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68300" y="15875"/>
            <a:ext cx="839470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5383" name="Rectangle 2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Page </a:t>
            </a:r>
            <a:fld id="{6772A0D9-C5CF-42CC-9F20-0E0A7C145E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9"/>
          <p:cNvSpPr>
            <a:spLocks noChangeArrowheads="1"/>
          </p:cNvSpPr>
          <p:nvPr/>
        </p:nvSpPr>
        <p:spPr bwMode="auto">
          <a:xfrm>
            <a:off x="1295400" y="6602413"/>
            <a:ext cx="6858000" cy="127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 sz="600" b="1" dirty="0">
              <a:solidFill>
                <a:srgbClr val="0094A8"/>
              </a:solidFill>
            </a:endParaRPr>
          </a:p>
        </p:txBody>
      </p:sp>
      <p:pic>
        <p:nvPicPr>
          <p:cNvPr id="8" name="Picture 25" descr="Xilinx_Logo_corp_RGB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077200" y="6537325"/>
            <a:ext cx="914400" cy="176213"/>
          </a:xfrm>
          <a:prstGeom prst="rect">
            <a:avLst/>
          </a:prstGeom>
          <a:noFill/>
        </p:spPr>
      </p:pic>
      <p:sp>
        <p:nvSpPr>
          <p:cNvPr id="9" name="fc" descr="XILINX INTERNAL&#10;."/>
          <p:cNvSpPr txBox="1"/>
          <p:nvPr/>
        </p:nvSpPr>
        <p:spPr>
          <a:xfrm>
            <a:off x="0" y="6596380"/>
            <a:ext cx="9144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E" sz="1000" b="0" i="0" u="none" baseline="0" smtClean="0">
                <a:solidFill>
                  <a:srgbClr val="E36C0A"/>
                </a:solidFill>
                <a:latin typeface="arial"/>
              </a:rPr>
              <a:t>XILINX INTERNAL</a:t>
            </a:r>
            <a:endParaRPr lang="en-IE" sz="800" b="0" i="0" u="none" baseline="0" smtClean="0">
              <a:solidFill>
                <a:srgbClr val="E36C0A"/>
              </a:solidFill>
              <a:latin typeface="arial"/>
            </a:endParaRPr>
          </a:p>
          <a:p>
            <a:pPr algn="ctr"/>
            <a:r>
              <a:rPr lang="en-IE" sz="300" b="0" i="0" u="none" baseline="0" smtClean="0">
                <a:solidFill>
                  <a:srgbClr val="FFFFFF"/>
                </a:solidFill>
                <a:latin typeface="arial"/>
              </a:rPr>
              <a:t>.</a:t>
            </a:r>
            <a:endParaRPr lang="en-IE" sz="300" b="0" i="0" u="none" baseline="0">
              <a:solidFill>
                <a:srgbClr val="FFFFFF"/>
              </a:solidFill>
              <a:latin typeface="arial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2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–"/>
        <a:defRPr>
          <a:solidFill>
            <a:schemeClr val="bg1"/>
          </a:solidFill>
          <a:latin typeface="+mn-lt"/>
        </a:defRPr>
      </a:lvl2pPr>
      <a:lvl3pPr marL="855663" indent="-1698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•"/>
        <a:defRPr sz="1600">
          <a:solidFill>
            <a:schemeClr val="bg1"/>
          </a:solidFill>
          <a:latin typeface="+mn-lt"/>
        </a:defRPr>
      </a:lvl3pPr>
      <a:lvl4pPr marL="1143000" indent="-1698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400">
          <a:solidFill>
            <a:schemeClr val="bg1"/>
          </a:solidFill>
          <a:latin typeface="+mn-lt"/>
        </a:defRPr>
      </a:lvl4pPr>
      <a:lvl5pPr marL="1430338" indent="-16827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bg1"/>
          </a:solidFill>
          <a:latin typeface="+mn-lt"/>
        </a:defRPr>
      </a:lvl5pPr>
      <a:lvl6pPr marL="1887538" indent="-16827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344738" indent="-16827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2801938" indent="-16827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259138" indent="-16827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6.png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2.xml"/><Relationship Id="rId5" Type="http://schemas.openxmlformats.org/officeDocument/2006/relationships/image" Target="../media/image21.png"/><Relationship Id="rId4" Type="http://schemas.openxmlformats.org/officeDocument/2006/relationships/image" Target="../media/image20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0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>
          <a:xfrm>
            <a:off x="136525" y="5157192"/>
            <a:ext cx="4972050" cy="432048"/>
          </a:xfrm>
        </p:spPr>
        <p:txBody>
          <a:bodyPr/>
          <a:lstStyle/>
          <a:p>
            <a:r>
              <a:rPr lang="en-US" dirty="0" smtClean="0"/>
              <a:t>Kimon Karras, Lisa Liu, Michaela Blot</a:t>
            </a: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>
          <a:xfrm>
            <a:off x="125412" y="4385800"/>
            <a:ext cx="6750844" cy="627376"/>
          </a:xfrm>
        </p:spPr>
        <p:txBody>
          <a:bodyPr/>
          <a:lstStyle/>
          <a:p>
            <a:r>
              <a:rPr lang="en-US" dirty="0" smtClean="0"/>
              <a:t>Memcached Prototype Architecture</a:t>
            </a:r>
            <a:endParaRPr lang="en-IE" dirty="0"/>
          </a:p>
        </p:txBody>
      </p:sp>
      <p:sp>
        <p:nvSpPr>
          <p:cNvPr id="9" name="Subtitle 1"/>
          <p:cNvSpPr txBox="1">
            <a:spLocks/>
          </p:cNvSpPr>
          <p:nvPr/>
        </p:nvSpPr>
        <p:spPr bwMode="auto">
          <a:xfrm>
            <a:off x="156964" y="5805264"/>
            <a:ext cx="158767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None/>
              <a:defRPr lang="en-US"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62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034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606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178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3750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322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fi-FI" sz="1600" kern="0" dirty="0" smtClean="0"/>
              <a:t>March 2014</a:t>
            </a:r>
            <a:endParaRPr lang="fi-FI" sz="1600" kern="0" dirty="0"/>
          </a:p>
        </p:txBody>
      </p:sp>
    </p:spTree>
    <p:extLst>
      <p:ext uri="{BB962C8B-B14F-4D97-AF65-F5344CB8AC3E}">
        <p14:creationId xmlns:p14="http://schemas.microsoft.com/office/powerpoint/2010/main" val="395229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6032" y="188640"/>
            <a:ext cx="8229600" cy="504056"/>
          </a:xfrm>
        </p:spPr>
        <p:txBody>
          <a:bodyPr/>
          <a:lstStyle/>
          <a:p>
            <a:r>
              <a:rPr lang="en-IE" dirty="0" smtClean="0"/>
              <a:t>Binary Parser Architecture</a:t>
            </a:r>
            <a:endParaRPr lang="en-IE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1187624" y="1749048"/>
            <a:ext cx="6840760" cy="372356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49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dirty="0" smtClean="0">
              <a:solidFill>
                <a:srgbClr val="000000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539552" y="3465492"/>
            <a:ext cx="864096" cy="0"/>
          </a:xfrm>
          <a:prstGeom prst="straightConnector1">
            <a:avLst/>
          </a:prstGeom>
          <a:solidFill>
            <a:schemeClr val="tx2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Rectangle 21"/>
          <p:cNvSpPr/>
          <p:nvPr/>
        </p:nvSpPr>
        <p:spPr bwMode="auto">
          <a:xfrm>
            <a:off x="1403648" y="1848681"/>
            <a:ext cx="2232248" cy="3264611"/>
          </a:xfrm>
          <a:prstGeom prst="rect">
            <a:avLst/>
          </a:prstGeom>
          <a:solidFill>
            <a:srgbClr val="9BC4E9"/>
          </a:solidFill>
          <a:ln w="349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dirty="0" smtClean="0">
              <a:solidFill>
                <a:srgbClr val="00000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923928" y="2265384"/>
            <a:ext cx="1417715" cy="336736"/>
            <a:chOff x="3779912" y="2492896"/>
            <a:chExt cx="1728192" cy="396406"/>
          </a:xfrm>
        </p:grpSpPr>
        <p:sp>
          <p:nvSpPr>
            <p:cNvPr id="24" name="Rectangle 23"/>
            <p:cNvSpPr/>
            <p:nvPr/>
          </p:nvSpPr>
          <p:spPr bwMode="auto">
            <a:xfrm>
              <a:off x="3779912" y="2492896"/>
              <a:ext cx="216024" cy="396406"/>
            </a:xfrm>
            <a:prstGeom prst="rect">
              <a:avLst/>
            </a:prstGeom>
            <a:solidFill>
              <a:srgbClr val="9BC4E9"/>
            </a:solidFill>
            <a:ln w="349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E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3995936" y="2492896"/>
              <a:ext cx="216024" cy="396406"/>
            </a:xfrm>
            <a:prstGeom prst="rect">
              <a:avLst/>
            </a:prstGeom>
            <a:solidFill>
              <a:srgbClr val="9BC4E9"/>
            </a:solidFill>
            <a:ln w="349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E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4211990" y="2492896"/>
              <a:ext cx="216024" cy="396406"/>
            </a:xfrm>
            <a:prstGeom prst="rect">
              <a:avLst/>
            </a:prstGeom>
            <a:solidFill>
              <a:srgbClr val="9BC4E9"/>
            </a:solidFill>
            <a:ln w="349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E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4428014" y="2492896"/>
              <a:ext cx="216024" cy="396406"/>
            </a:xfrm>
            <a:prstGeom prst="rect">
              <a:avLst/>
            </a:prstGeom>
            <a:solidFill>
              <a:srgbClr val="9BC4E9"/>
            </a:solidFill>
            <a:ln w="349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E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4643978" y="2492896"/>
              <a:ext cx="216024" cy="396406"/>
            </a:xfrm>
            <a:prstGeom prst="rect">
              <a:avLst/>
            </a:prstGeom>
            <a:solidFill>
              <a:srgbClr val="9BC4E9"/>
            </a:solidFill>
            <a:ln w="349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E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4860002" y="2492896"/>
              <a:ext cx="216024" cy="396406"/>
            </a:xfrm>
            <a:prstGeom prst="rect">
              <a:avLst/>
            </a:prstGeom>
            <a:solidFill>
              <a:srgbClr val="9BC4E9"/>
            </a:solidFill>
            <a:ln w="349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E" dirty="0" smtClean="0">
                <a:solidFill>
                  <a:srgbClr val="00000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5076056" y="2492896"/>
              <a:ext cx="216024" cy="396406"/>
            </a:xfrm>
            <a:prstGeom prst="rect">
              <a:avLst/>
            </a:prstGeom>
            <a:solidFill>
              <a:srgbClr val="9BC4E9"/>
            </a:solidFill>
            <a:ln w="349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E" dirty="0" smtClean="0">
                <a:solidFill>
                  <a:srgbClr val="000000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5292080" y="2492896"/>
              <a:ext cx="216024" cy="396406"/>
            </a:xfrm>
            <a:prstGeom prst="rect">
              <a:avLst/>
            </a:prstGeom>
            <a:solidFill>
              <a:srgbClr val="9BC4E9"/>
            </a:solidFill>
            <a:ln w="349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E" dirty="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923928" y="3021106"/>
            <a:ext cx="1417715" cy="336736"/>
            <a:chOff x="3779912" y="2492896"/>
            <a:chExt cx="1728192" cy="396406"/>
          </a:xfrm>
        </p:grpSpPr>
        <p:sp>
          <p:nvSpPr>
            <p:cNvPr id="37" name="Rectangle 36"/>
            <p:cNvSpPr/>
            <p:nvPr/>
          </p:nvSpPr>
          <p:spPr bwMode="auto">
            <a:xfrm>
              <a:off x="3779912" y="2492896"/>
              <a:ext cx="216024" cy="396406"/>
            </a:xfrm>
            <a:prstGeom prst="rect">
              <a:avLst/>
            </a:prstGeom>
            <a:solidFill>
              <a:srgbClr val="9BC4E9"/>
            </a:solidFill>
            <a:ln w="349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E" dirty="0" smtClean="0">
                <a:solidFill>
                  <a:srgbClr val="000000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3995936" y="2492896"/>
              <a:ext cx="216024" cy="396406"/>
            </a:xfrm>
            <a:prstGeom prst="rect">
              <a:avLst/>
            </a:prstGeom>
            <a:solidFill>
              <a:srgbClr val="9BC4E9"/>
            </a:solidFill>
            <a:ln w="349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E" dirty="0" smtClean="0">
                <a:solidFill>
                  <a:srgbClr val="000000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4211990" y="2492896"/>
              <a:ext cx="216024" cy="396406"/>
            </a:xfrm>
            <a:prstGeom prst="rect">
              <a:avLst/>
            </a:prstGeom>
            <a:solidFill>
              <a:srgbClr val="9BC4E9"/>
            </a:solidFill>
            <a:ln w="349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E" dirty="0" smtClean="0">
                <a:solidFill>
                  <a:srgbClr val="000000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4428014" y="2492896"/>
              <a:ext cx="216024" cy="396406"/>
            </a:xfrm>
            <a:prstGeom prst="rect">
              <a:avLst/>
            </a:prstGeom>
            <a:solidFill>
              <a:srgbClr val="9BC4E9"/>
            </a:solidFill>
            <a:ln w="349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E" dirty="0" smtClean="0">
                <a:solidFill>
                  <a:srgbClr val="000000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4643978" y="2492896"/>
              <a:ext cx="216024" cy="396406"/>
            </a:xfrm>
            <a:prstGeom prst="rect">
              <a:avLst/>
            </a:prstGeom>
            <a:solidFill>
              <a:srgbClr val="9BC4E9"/>
            </a:solidFill>
            <a:ln w="349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E" dirty="0" smtClean="0">
                <a:solidFill>
                  <a:srgbClr val="000000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4860002" y="2492896"/>
              <a:ext cx="216024" cy="396406"/>
            </a:xfrm>
            <a:prstGeom prst="rect">
              <a:avLst/>
            </a:prstGeom>
            <a:solidFill>
              <a:srgbClr val="9BC4E9"/>
            </a:solidFill>
            <a:ln w="349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E" dirty="0" smtClean="0">
                <a:solidFill>
                  <a:srgbClr val="000000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5076056" y="2492896"/>
              <a:ext cx="216024" cy="396406"/>
            </a:xfrm>
            <a:prstGeom prst="rect">
              <a:avLst/>
            </a:prstGeom>
            <a:solidFill>
              <a:srgbClr val="9BC4E9"/>
            </a:solidFill>
            <a:ln w="349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E" dirty="0" smtClean="0">
                <a:solidFill>
                  <a:srgbClr val="000000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5292080" y="2492896"/>
              <a:ext cx="216024" cy="396406"/>
            </a:xfrm>
            <a:prstGeom prst="rect">
              <a:avLst/>
            </a:prstGeom>
            <a:solidFill>
              <a:srgbClr val="9BC4E9"/>
            </a:solidFill>
            <a:ln w="349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E" dirty="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923958" y="3776828"/>
            <a:ext cx="1417715" cy="336736"/>
            <a:chOff x="3779912" y="2492896"/>
            <a:chExt cx="1728192" cy="396406"/>
          </a:xfrm>
        </p:grpSpPr>
        <p:sp>
          <p:nvSpPr>
            <p:cNvPr id="49" name="Rectangle 48"/>
            <p:cNvSpPr/>
            <p:nvPr/>
          </p:nvSpPr>
          <p:spPr bwMode="auto">
            <a:xfrm>
              <a:off x="3779912" y="2492896"/>
              <a:ext cx="216024" cy="396406"/>
            </a:xfrm>
            <a:prstGeom prst="rect">
              <a:avLst/>
            </a:prstGeom>
            <a:solidFill>
              <a:srgbClr val="9BC4E9"/>
            </a:solidFill>
            <a:ln w="349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E" dirty="0" smtClean="0">
                <a:solidFill>
                  <a:srgbClr val="000000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995936" y="2492896"/>
              <a:ext cx="216024" cy="396406"/>
            </a:xfrm>
            <a:prstGeom prst="rect">
              <a:avLst/>
            </a:prstGeom>
            <a:solidFill>
              <a:srgbClr val="9BC4E9"/>
            </a:solidFill>
            <a:ln w="349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E" dirty="0" smtClean="0">
                <a:solidFill>
                  <a:srgbClr val="000000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4211990" y="2492896"/>
              <a:ext cx="216024" cy="396406"/>
            </a:xfrm>
            <a:prstGeom prst="rect">
              <a:avLst/>
            </a:prstGeom>
            <a:solidFill>
              <a:srgbClr val="9BC4E9"/>
            </a:solidFill>
            <a:ln w="349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E" dirty="0" smtClean="0">
                <a:solidFill>
                  <a:srgbClr val="000000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4428014" y="2492896"/>
              <a:ext cx="216024" cy="396406"/>
            </a:xfrm>
            <a:prstGeom prst="rect">
              <a:avLst/>
            </a:prstGeom>
            <a:solidFill>
              <a:srgbClr val="9BC4E9"/>
            </a:solidFill>
            <a:ln w="349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E" dirty="0" smtClean="0">
                <a:solidFill>
                  <a:srgbClr val="000000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4643978" y="2492896"/>
              <a:ext cx="216024" cy="396406"/>
            </a:xfrm>
            <a:prstGeom prst="rect">
              <a:avLst/>
            </a:prstGeom>
            <a:solidFill>
              <a:srgbClr val="9BC4E9"/>
            </a:solidFill>
            <a:ln w="349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E" dirty="0" smtClean="0">
                <a:solidFill>
                  <a:srgbClr val="000000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4860002" y="2492896"/>
              <a:ext cx="216024" cy="396406"/>
            </a:xfrm>
            <a:prstGeom prst="rect">
              <a:avLst/>
            </a:prstGeom>
            <a:solidFill>
              <a:srgbClr val="9BC4E9"/>
            </a:solidFill>
            <a:ln w="349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E" dirty="0" smtClean="0">
                <a:solidFill>
                  <a:srgbClr val="000000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5076056" y="2492896"/>
              <a:ext cx="216024" cy="396406"/>
            </a:xfrm>
            <a:prstGeom prst="rect">
              <a:avLst/>
            </a:prstGeom>
            <a:solidFill>
              <a:srgbClr val="9BC4E9"/>
            </a:solidFill>
            <a:ln w="349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E" dirty="0" smtClean="0">
                <a:solidFill>
                  <a:srgbClr val="000000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5292080" y="2492896"/>
              <a:ext cx="216024" cy="396406"/>
            </a:xfrm>
            <a:prstGeom prst="rect">
              <a:avLst/>
            </a:prstGeom>
            <a:solidFill>
              <a:srgbClr val="9BC4E9"/>
            </a:solidFill>
            <a:ln w="349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E" dirty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-36512" y="3467233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 err="1" smtClean="0"/>
              <a:t>inData</a:t>
            </a:r>
            <a:endParaRPr lang="en-IE" dirty="0"/>
          </a:p>
        </p:txBody>
      </p:sp>
      <p:cxnSp>
        <p:nvCxnSpPr>
          <p:cNvPr id="69" name="Straight Arrow Connector 68"/>
          <p:cNvCxnSpPr/>
          <p:nvPr/>
        </p:nvCxnSpPr>
        <p:spPr bwMode="auto">
          <a:xfrm>
            <a:off x="7812360" y="3280918"/>
            <a:ext cx="1008112" cy="0"/>
          </a:xfrm>
          <a:prstGeom prst="straightConnector1">
            <a:avLst/>
          </a:prstGeom>
          <a:solidFill>
            <a:schemeClr val="tx2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0" name="TextBox 69"/>
          <p:cNvSpPr txBox="1"/>
          <p:nvPr/>
        </p:nvSpPr>
        <p:spPr>
          <a:xfrm>
            <a:off x="7848872" y="3312368"/>
            <a:ext cx="133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 err="1" smtClean="0"/>
              <a:t>outData</a:t>
            </a:r>
            <a:endParaRPr lang="en-IE" dirty="0"/>
          </a:p>
        </p:txBody>
      </p:sp>
      <p:cxnSp>
        <p:nvCxnSpPr>
          <p:cNvPr id="71" name="Straight Arrow Connector 70"/>
          <p:cNvCxnSpPr/>
          <p:nvPr/>
        </p:nvCxnSpPr>
        <p:spPr bwMode="auto">
          <a:xfrm>
            <a:off x="3635896" y="2401253"/>
            <a:ext cx="288032" cy="0"/>
          </a:xfrm>
          <a:prstGeom prst="straightConnector1">
            <a:avLst/>
          </a:prstGeom>
          <a:solidFill>
            <a:schemeClr val="tx2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2" name="Straight Arrow Connector 71"/>
          <p:cNvCxnSpPr/>
          <p:nvPr/>
        </p:nvCxnSpPr>
        <p:spPr bwMode="auto">
          <a:xfrm>
            <a:off x="3644280" y="3162303"/>
            <a:ext cx="288032" cy="0"/>
          </a:xfrm>
          <a:prstGeom prst="straightConnector1">
            <a:avLst/>
          </a:prstGeom>
          <a:solidFill>
            <a:schemeClr val="tx2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3" name="Straight Arrow Connector 72"/>
          <p:cNvCxnSpPr/>
          <p:nvPr/>
        </p:nvCxnSpPr>
        <p:spPr bwMode="auto">
          <a:xfrm>
            <a:off x="3652664" y="3923353"/>
            <a:ext cx="288032" cy="0"/>
          </a:xfrm>
          <a:prstGeom prst="straightConnector1">
            <a:avLst/>
          </a:prstGeom>
          <a:solidFill>
            <a:schemeClr val="tx2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Straight Arrow Connector 73"/>
          <p:cNvCxnSpPr/>
          <p:nvPr/>
        </p:nvCxnSpPr>
        <p:spPr bwMode="auto">
          <a:xfrm>
            <a:off x="5333289" y="2401253"/>
            <a:ext cx="288032" cy="0"/>
          </a:xfrm>
          <a:prstGeom prst="straightConnector1">
            <a:avLst/>
          </a:prstGeom>
          <a:solidFill>
            <a:schemeClr val="tx2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Straight Arrow Connector 74"/>
          <p:cNvCxnSpPr/>
          <p:nvPr/>
        </p:nvCxnSpPr>
        <p:spPr bwMode="auto">
          <a:xfrm>
            <a:off x="5341673" y="3162303"/>
            <a:ext cx="288032" cy="0"/>
          </a:xfrm>
          <a:prstGeom prst="straightConnector1">
            <a:avLst/>
          </a:prstGeom>
          <a:solidFill>
            <a:schemeClr val="tx2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/>
          <p:nvPr/>
        </p:nvCxnSpPr>
        <p:spPr bwMode="auto">
          <a:xfrm>
            <a:off x="5350057" y="3923353"/>
            <a:ext cx="288032" cy="0"/>
          </a:xfrm>
          <a:prstGeom prst="straightConnector1">
            <a:avLst/>
          </a:prstGeom>
          <a:solidFill>
            <a:schemeClr val="tx2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Rectangle 22"/>
          <p:cNvSpPr/>
          <p:nvPr/>
        </p:nvSpPr>
        <p:spPr bwMode="auto">
          <a:xfrm>
            <a:off x="5630912" y="1848681"/>
            <a:ext cx="2232248" cy="3228245"/>
          </a:xfrm>
          <a:prstGeom prst="rect">
            <a:avLst/>
          </a:prstGeom>
          <a:solidFill>
            <a:srgbClr val="9BC4E9"/>
          </a:solidFill>
          <a:ln w="349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dirty="0" smtClean="0">
              <a:solidFill>
                <a:srgbClr val="0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619672" y="4750344"/>
            <a:ext cx="1960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 err="1" smtClean="0"/>
              <a:t>bp_f</a:t>
            </a:r>
            <a:endParaRPr lang="en-IE" dirty="0"/>
          </a:p>
        </p:txBody>
      </p:sp>
      <p:sp>
        <p:nvSpPr>
          <p:cNvPr id="78" name="TextBox 77"/>
          <p:cNvSpPr txBox="1"/>
          <p:nvPr/>
        </p:nvSpPr>
        <p:spPr>
          <a:xfrm>
            <a:off x="5638089" y="4705389"/>
            <a:ext cx="2225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 err="1" smtClean="0"/>
              <a:t>bp_r</a:t>
            </a:r>
            <a:endParaRPr lang="en-I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093" y="3873720"/>
            <a:ext cx="1185349" cy="845383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711" y="3863087"/>
            <a:ext cx="1185349" cy="845383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2152112" y="421802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400" dirty="0" smtClean="0"/>
              <a:t>FSM</a:t>
            </a:r>
            <a:endParaRPr lang="en-IE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6444208" y="4188768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400" dirty="0" smtClean="0"/>
              <a:t>FSM</a:t>
            </a:r>
            <a:endParaRPr lang="en-IE" sz="1400" dirty="0"/>
          </a:p>
        </p:txBody>
      </p:sp>
      <p:sp>
        <p:nvSpPr>
          <p:cNvPr id="59" name="Rectangle 58"/>
          <p:cNvSpPr/>
          <p:nvPr/>
        </p:nvSpPr>
        <p:spPr bwMode="auto">
          <a:xfrm>
            <a:off x="1619672" y="2136447"/>
            <a:ext cx="1800200" cy="16836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49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dirty="0" smtClean="0">
              <a:solidFill>
                <a:srgbClr val="00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105726" y="1848433"/>
            <a:ext cx="891716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200" dirty="0" smtClean="0"/>
              <a:t>Metadata</a:t>
            </a:r>
            <a:endParaRPr lang="en-IE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3923958" y="2647386"/>
            <a:ext cx="1409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200" dirty="0" err="1" smtClean="0"/>
              <a:t>keyBuffer_rp</a:t>
            </a:r>
            <a:endParaRPr lang="en-IE" sz="1200" dirty="0"/>
          </a:p>
        </p:txBody>
      </p:sp>
      <p:sp>
        <p:nvSpPr>
          <p:cNvPr id="88" name="Rectangle 87"/>
          <p:cNvSpPr/>
          <p:nvPr/>
        </p:nvSpPr>
        <p:spPr bwMode="auto">
          <a:xfrm>
            <a:off x="5846936" y="2136447"/>
            <a:ext cx="1800200" cy="16836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49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dirty="0" smtClean="0">
              <a:solidFill>
                <a:srgbClr val="00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332990" y="1848433"/>
            <a:ext cx="891716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200" dirty="0" smtClean="0"/>
              <a:t>Metadata</a:t>
            </a:r>
            <a:endParaRPr lang="en-IE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3923928" y="3440033"/>
            <a:ext cx="1409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200" dirty="0" err="1" smtClean="0"/>
              <a:t>valueBuffer_rp</a:t>
            </a:r>
            <a:endParaRPr lang="en-IE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3851920" y="1927865"/>
            <a:ext cx="1503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200" dirty="0" err="1" smtClean="0"/>
              <a:t>metadataBuffer_rp</a:t>
            </a:r>
            <a:endParaRPr lang="en-IE" sz="1200" dirty="0"/>
          </a:p>
        </p:txBody>
      </p:sp>
      <p:sp>
        <p:nvSpPr>
          <p:cNvPr id="114" name="Content Placeholder 1"/>
          <p:cNvSpPr>
            <a:spLocks noGrp="1"/>
          </p:cNvSpPr>
          <p:nvPr>
            <p:ph idx="1"/>
          </p:nvPr>
        </p:nvSpPr>
        <p:spPr>
          <a:xfrm>
            <a:off x="467544" y="896972"/>
            <a:ext cx="8233646" cy="803836"/>
          </a:xfrm>
        </p:spPr>
        <p:txBody>
          <a:bodyPr/>
          <a:lstStyle/>
          <a:p>
            <a:r>
              <a:rPr lang="en-IE" dirty="0" smtClean="0"/>
              <a:t>Consists of 2 FSMs, one reading data in &amp; reformatting them and writing them to the output</a:t>
            </a:r>
            <a:endParaRPr lang="en-IE" dirty="0"/>
          </a:p>
        </p:txBody>
      </p:sp>
      <p:sp>
        <p:nvSpPr>
          <p:cNvPr id="60" name="Content Placeholder 1"/>
          <p:cNvSpPr txBox="1">
            <a:spLocks/>
          </p:cNvSpPr>
          <p:nvPr/>
        </p:nvSpPr>
        <p:spPr bwMode="auto">
          <a:xfrm>
            <a:off x="338803" y="5616624"/>
            <a:ext cx="8233646" cy="1124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4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5715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62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034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606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178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3750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322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IE" kern="0" dirty="0" smtClean="0"/>
              <a:t>It extracts and realigns key and value from the incoming request.</a:t>
            </a:r>
          </a:p>
          <a:p>
            <a:r>
              <a:rPr lang="en-IE" kern="0" dirty="0" smtClean="0"/>
              <a:t>Other information (key length, value length, operation type, etc.) are stored in the metadata.</a:t>
            </a:r>
            <a:endParaRPr lang="en-IE" kern="0" dirty="0"/>
          </a:p>
        </p:txBody>
      </p:sp>
    </p:spTree>
    <p:extLst>
      <p:ext uri="{BB962C8B-B14F-4D97-AF65-F5344CB8AC3E}">
        <p14:creationId xmlns:p14="http://schemas.microsoft.com/office/powerpoint/2010/main" val="281442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161878"/>
            <a:ext cx="8229600" cy="555154"/>
          </a:xfrm>
        </p:spPr>
        <p:txBody>
          <a:bodyPr/>
          <a:lstStyle/>
          <a:p>
            <a:pPr algn="ctr"/>
            <a:r>
              <a:rPr lang="en-IE" dirty="0" smtClean="0"/>
              <a:t>ASCII Parser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9125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Arrow Connector 74"/>
          <p:cNvCxnSpPr/>
          <p:nvPr/>
        </p:nvCxnSpPr>
        <p:spPr bwMode="auto">
          <a:xfrm>
            <a:off x="6920706" y="4096520"/>
            <a:ext cx="0" cy="176831"/>
          </a:xfrm>
          <a:prstGeom prst="straightConnector1">
            <a:avLst/>
          </a:prstGeom>
          <a:solidFill>
            <a:schemeClr val="tx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/>
          <p:nvPr/>
        </p:nvCxnSpPr>
        <p:spPr bwMode="auto">
          <a:xfrm>
            <a:off x="4211960" y="4089271"/>
            <a:ext cx="0" cy="184080"/>
          </a:xfrm>
          <a:prstGeom prst="straightConnector1">
            <a:avLst/>
          </a:prstGeom>
          <a:solidFill>
            <a:schemeClr val="tx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7" name="Straight Arrow Connector 76"/>
          <p:cNvCxnSpPr/>
          <p:nvPr/>
        </p:nvCxnSpPr>
        <p:spPr bwMode="auto">
          <a:xfrm>
            <a:off x="5580112" y="4077072"/>
            <a:ext cx="0" cy="196783"/>
          </a:xfrm>
          <a:prstGeom prst="straightConnector1">
            <a:avLst/>
          </a:prstGeom>
          <a:solidFill>
            <a:schemeClr val="tx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>
            <a:off x="5652120" y="5977664"/>
            <a:ext cx="0" cy="396044"/>
          </a:xfrm>
          <a:prstGeom prst="straightConnector1">
            <a:avLst/>
          </a:prstGeom>
          <a:solidFill>
            <a:schemeClr val="tx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3417326" y="3769242"/>
            <a:ext cx="324036" cy="1"/>
          </a:xfrm>
          <a:prstGeom prst="straightConnector1">
            <a:avLst/>
          </a:prstGeom>
          <a:solidFill>
            <a:schemeClr val="tx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627162"/>
          </a:xfrm>
        </p:spPr>
        <p:txBody>
          <a:bodyPr/>
          <a:lstStyle/>
          <a:p>
            <a:r>
              <a:rPr lang="en-IE" dirty="0"/>
              <a:t>ASCII Parser </a:t>
            </a:r>
            <a:r>
              <a:rPr lang="en-IE" dirty="0" smtClean="0"/>
              <a:t>Architecture</a:t>
            </a:r>
            <a:endParaRPr lang="en-IE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1097614" y="3409255"/>
            <a:ext cx="1008112" cy="7054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sz="1400" dirty="0" err="1" smtClean="0">
                <a:solidFill>
                  <a:srgbClr val="000000"/>
                </a:solidFill>
              </a:rPr>
              <a:t>OpCode</a:t>
            </a:r>
            <a:r>
              <a:rPr lang="en-IE" sz="1400" dirty="0" smtClean="0">
                <a:solidFill>
                  <a:srgbClr val="000000"/>
                </a:solidFill>
              </a:rPr>
              <a:t> Extraction</a:t>
            </a:r>
          </a:p>
        </p:txBody>
      </p:sp>
      <p:cxnSp>
        <p:nvCxnSpPr>
          <p:cNvPr id="12" name="Straight Arrow Connector 11"/>
          <p:cNvCxnSpPr>
            <a:stCxn id="11" idx="3"/>
          </p:cNvCxnSpPr>
          <p:nvPr/>
        </p:nvCxnSpPr>
        <p:spPr bwMode="auto">
          <a:xfrm>
            <a:off x="2105726" y="3761993"/>
            <a:ext cx="324036" cy="1"/>
          </a:xfrm>
          <a:prstGeom prst="straightConnector1">
            <a:avLst/>
          </a:prstGeom>
          <a:solidFill>
            <a:schemeClr val="tx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773578" y="3748599"/>
            <a:ext cx="324036" cy="1"/>
          </a:xfrm>
          <a:prstGeom prst="straightConnector1">
            <a:avLst/>
          </a:prstGeom>
          <a:solidFill>
            <a:schemeClr val="tx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Rectangle 17"/>
          <p:cNvSpPr/>
          <p:nvPr/>
        </p:nvSpPr>
        <p:spPr bwMode="auto">
          <a:xfrm>
            <a:off x="2429762" y="3409256"/>
            <a:ext cx="1008112" cy="7054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sz="1400" dirty="0" smtClean="0">
                <a:solidFill>
                  <a:srgbClr val="000000"/>
                </a:solidFill>
              </a:rPr>
              <a:t>Key Extraction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741362" y="3416505"/>
            <a:ext cx="1008112" cy="7054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sz="1400" dirty="0" smtClean="0">
                <a:solidFill>
                  <a:srgbClr val="000000"/>
                </a:solidFill>
              </a:rPr>
              <a:t>Flags Extraction</a:t>
            </a:r>
          </a:p>
        </p:txBody>
      </p:sp>
      <p:cxnSp>
        <p:nvCxnSpPr>
          <p:cNvPr id="21" name="Straight Arrow Connector 20"/>
          <p:cNvCxnSpPr/>
          <p:nvPr/>
        </p:nvCxnSpPr>
        <p:spPr bwMode="auto">
          <a:xfrm>
            <a:off x="4752020" y="3769242"/>
            <a:ext cx="324036" cy="1"/>
          </a:xfrm>
          <a:prstGeom prst="straightConnector1">
            <a:avLst/>
          </a:prstGeom>
          <a:solidFill>
            <a:schemeClr val="tx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Rectangle 21"/>
          <p:cNvSpPr/>
          <p:nvPr/>
        </p:nvSpPr>
        <p:spPr bwMode="auto">
          <a:xfrm>
            <a:off x="5076056" y="3416505"/>
            <a:ext cx="1008112" cy="7054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sz="1400" dirty="0" err="1" smtClean="0">
                <a:solidFill>
                  <a:srgbClr val="000000"/>
                </a:solidFill>
              </a:rPr>
              <a:t>Expiraton</a:t>
            </a:r>
            <a:endParaRPr lang="en-IE" sz="1400" dirty="0" smtClean="0">
              <a:solidFill>
                <a:srgbClr val="000000"/>
              </a:solidFill>
            </a:endParaRPr>
          </a:p>
          <a:p>
            <a:pPr algn="ctr"/>
            <a:r>
              <a:rPr lang="en-IE" sz="1400" dirty="0" smtClean="0">
                <a:solidFill>
                  <a:srgbClr val="000000"/>
                </a:solidFill>
              </a:rPr>
              <a:t>Extraction</a:t>
            </a:r>
          </a:p>
        </p:txBody>
      </p:sp>
      <p:cxnSp>
        <p:nvCxnSpPr>
          <p:cNvPr id="23" name="Straight Arrow Connector 22"/>
          <p:cNvCxnSpPr/>
          <p:nvPr/>
        </p:nvCxnSpPr>
        <p:spPr bwMode="auto">
          <a:xfrm>
            <a:off x="6100348" y="3769242"/>
            <a:ext cx="324036" cy="1"/>
          </a:xfrm>
          <a:prstGeom prst="straightConnector1">
            <a:avLst/>
          </a:prstGeom>
          <a:solidFill>
            <a:schemeClr val="tx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Rectangle 23"/>
          <p:cNvSpPr/>
          <p:nvPr/>
        </p:nvSpPr>
        <p:spPr bwMode="auto">
          <a:xfrm>
            <a:off x="6424384" y="3416505"/>
            <a:ext cx="1008112" cy="7054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sz="1400" dirty="0" smtClean="0">
                <a:solidFill>
                  <a:srgbClr val="000000"/>
                </a:solidFill>
              </a:rPr>
              <a:t>Value </a:t>
            </a:r>
            <a:r>
              <a:rPr lang="en-IE" sz="1400" dirty="0" err="1" smtClean="0">
                <a:solidFill>
                  <a:srgbClr val="000000"/>
                </a:solidFill>
              </a:rPr>
              <a:t>Lengh</a:t>
            </a:r>
            <a:endParaRPr lang="en-IE" sz="1400" dirty="0" smtClean="0">
              <a:solidFill>
                <a:srgbClr val="000000"/>
              </a:solidFill>
            </a:endParaRPr>
          </a:p>
          <a:p>
            <a:pPr algn="ctr"/>
            <a:r>
              <a:rPr lang="en-IE" sz="1400" dirty="0" smtClean="0">
                <a:solidFill>
                  <a:srgbClr val="000000"/>
                </a:solidFill>
              </a:rPr>
              <a:t>Extraction</a:t>
            </a:r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7416316" y="3776596"/>
            <a:ext cx="324036" cy="1"/>
          </a:xfrm>
          <a:prstGeom prst="straightConnector1">
            <a:avLst/>
          </a:prstGeom>
          <a:solidFill>
            <a:schemeClr val="tx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7740352" y="3423859"/>
            <a:ext cx="1008112" cy="7054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sz="1400" dirty="0" smtClean="0">
                <a:solidFill>
                  <a:srgbClr val="000000"/>
                </a:solidFill>
              </a:rPr>
              <a:t>Value</a:t>
            </a:r>
          </a:p>
          <a:p>
            <a:pPr algn="ctr"/>
            <a:r>
              <a:rPr lang="en-IE" sz="1400" dirty="0" smtClean="0">
                <a:solidFill>
                  <a:srgbClr val="000000"/>
                </a:solidFill>
              </a:rPr>
              <a:t>Extraction</a:t>
            </a:r>
          </a:p>
        </p:txBody>
      </p:sp>
      <p:cxnSp>
        <p:nvCxnSpPr>
          <p:cNvPr id="27" name="Straight Arrow Connector 26"/>
          <p:cNvCxnSpPr/>
          <p:nvPr/>
        </p:nvCxnSpPr>
        <p:spPr bwMode="auto">
          <a:xfrm>
            <a:off x="2933818" y="4129334"/>
            <a:ext cx="0" cy="1502198"/>
          </a:xfrm>
          <a:prstGeom prst="straightConnector1">
            <a:avLst/>
          </a:prstGeom>
          <a:solidFill>
            <a:schemeClr val="tx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stCxn id="64" idx="2"/>
          </p:cNvCxnSpPr>
          <p:nvPr/>
        </p:nvCxnSpPr>
        <p:spPr bwMode="auto">
          <a:xfrm flipH="1">
            <a:off x="6920706" y="5431841"/>
            <a:ext cx="113" cy="199691"/>
          </a:xfrm>
          <a:prstGeom prst="straightConnector1">
            <a:avLst/>
          </a:prstGeom>
          <a:solidFill>
            <a:schemeClr val="tx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8244408" y="4129336"/>
            <a:ext cx="0" cy="1502196"/>
          </a:xfrm>
          <a:prstGeom prst="straightConnector1">
            <a:avLst/>
          </a:prstGeom>
          <a:solidFill>
            <a:schemeClr val="tx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33"/>
          <p:cNvSpPr/>
          <p:nvPr/>
        </p:nvSpPr>
        <p:spPr bwMode="auto">
          <a:xfrm>
            <a:off x="2483768" y="5631532"/>
            <a:ext cx="6336704" cy="5231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79712" y="6332180"/>
            <a:ext cx="19430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E" sz="1400" dirty="0" smtClean="0">
                <a:solidFill>
                  <a:srgbClr val="000000"/>
                </a:solidFill>
              </a:rPr>
              <a:t>Internal Pipeline Word</a:t>
            </a:r>
            <a:endParaRPr lang="en-IE" sz="1400" dirty="0">
              <a:solidFill>
                <a:srgbClr val="0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07504" y="3462099"/>
            <a:ext cx="7825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E" sz="1400" dirty="0" smtClean="0">
                <a:solidFill>
                  <a:srgbClr val="000000"/>
                </a:solidFill>
              </a:rPr>
              <a:t>Packet </a:t>
            </a:r>
          </a:p>
          <a:p>
            <a:pPr algn="ctr"/>
            <a:r>
              <a:rPr lang="en-IE" sz="1400" dirty="0" smtClean="0">
                <a:solidFill>
                  <a:srgbClr val="000000"/>
                </a:solidFill>
              </a:rPr>
              <a:t>Input</a:t>
            </a:r>
            <a:endParaRPr lang="en-IE" sz="1400" dirty="0">
              <a:solidFill>
                <a:srgbClr val="000000"/>
              </a:solidFill>
            </a:endParaRPr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153419"/>
            <a:ext cx="3057525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Rectangle 41"/>
          <p:cNvSpPr/>
          <p:nvPr/>
        </p:nvSpPr>
        <p:spPr bwMode="auto">
          <a:xfrm>
            <a:off x="72480" y="2129019"/>
            <a:ext cx="1187152" cy="261389"/>
          </a:xfrm>
          <a:prstGeom prst="rect">
            <a:avLst/>
          </a:prstGeom>
          <a:solidFill>
            <a:srgbClr val="92D050">
              <a:alpha val="37000"/>
            </a:srgbClr>
          </a:solidFill>
          <a:ln w="25400" cap="flat" cmpd="sng" algn="ctr">
            <a:solidFill>
              <a:srgbClr val="276F4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dirty="0" smtClean="0">
              <a:solidFill>
                <a:srgbClr val="000000"/>
              </a:solidFill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836188" y="2121399"/>
            <a:ext cx="792088" cy="261389"/>
          </a:xfrm>
          <a:prstGeom prst="rect">
            <a:avLst/>
          </a:prstGeom>
          <a:solidFill>
            <a:srgbClr val="92D050">
              <a:alpha val="37000"/>
            </a:srgbClr>
          </a:solidFill>
          <a:ln w="25400" cap="flat" cmpd="sng" algn="ctr">
            <a:solidFill>
              <a:srgbClr val="276F4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dirty="0" smtClean="0">
              <a:solidFill>
                <a:srgbClr val="00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349" y="2352308"/>
            <a:ext cx="30575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Rectangle 52"/>
          <p:cNvSpPr/>
          <p:nvPr/>
        </p:nvSpPr>
        <p:spPr bwMode="auto">
          <a:xfrm>
            <a:off x="4024120" y="2323512"/>
            <a:ext cx="3084754" cy="261389"/>
          </a:xfrm>
          <a:prstGeom prst="rect">
            <a:avLst/>
          </a:prstGeom>
          <a:solidFill>
            <a:srgbClr val="92D050">
              <a:alpha val="37000"/>
            </a:srgbClr>
          </a:solidFill>
          <a:ln w="25400" cap="flat" cmpd="sng" algn="ctr">
            <a:solidFill>
              <a:srgbClr val="276F4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dirty="0" smtClean="0">
              <a:solidFill>
                <a:srgbClr val="000000"/>
              </a:solidFill>
            </a:endParaRPr>
          </a:p>
        </p:txBody>
      </p:sp>
      <p:cxnSp>
        <p:nvCxnSpPr>
          <p:cNvPr id="59" name="Straight Arrow Connector 58"/>
          <p:cNvCxnSpPr>
            <a:stCxn id="61" idx="2"/>
          </p:cNvCxnSpPr>
          <p:nvPr/>
        </p:nvCxnSpPr>
        <p:spPr bwMode="auto">
          <a:xfrm>
            <a:off x="4228855" y="4737343"/>
            <a:ext cx="0" cy="894189"/>
          </a:xfrm>
          <a:prstGeom prst="straightConnector1">
            <a:avLst/>
          </a:prstGeom>
          <a:solidFill>
            <a:schemeClr val="tx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677" y="2542808"/>
            <a:ext cx="305752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Rectangle 61"/>
          <p:cNvSpPr/>
          <p:nvPr/>
        </p:nvSpPr>
        <p:spPr bwMode="auto">
          <a:xfrm>
            <a:off x="4929451" y="2121399"/>
            <a:ext cx="854048" cy="261389"/>
          </a:xfrm>
          <a:prstGeom prst="rect">
            <a:avLst/>
          </a:prstGeom>
          <a:solidFill>
            <a:srgbClr val="92D050">
              <a:alpha val="37000"/>
            </a:srgbClr>
          </a:solidFill>
          <a:ln w="25400" cap="flat" cmpd="sng" algn="ctr">
            <a:solidFill>
              <a:srgbClr val="276F4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dirty="0" smtClean="0">
              <a:solidFill>
                <a:srgbClr val="000000"/>
              </a:solidFill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5378602" y="2512125"/>
            <a:ext cx="1212698" cy="261389"/>
          </a:xfrm>
          <a:prstGeom prst="rect">
            <a:avLst/>
          </a:prstGeom>
          <a:solidFill>
            <a:srgbClr val="92D050">
              <a:alpha val="37000"/>
            </a:srgbClr>
          </a:solidFill>
          <a:ln w="25400" cap="flat" cmpd="sng" algn="ctr">
            <a:solidFill>
              <a:srgbClr val="276F4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dirty="0" smtClean="0">
              <a:solidFill>
                <a:srgbClr val="000000"/>
              </a:solidFill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7108874" y="2512124"/>
            <a:ext cx="1954677" cy="261389"/>
          </a:xfrm>
          <a:prstGeom prst="rect">
            <a:avLst/>
          </a:prstGeom>
          <a:solidFill>
            <a:srgbClr val="92D050">
              <a:alpha val="37000"/>
            </a:srgbClr>
          </a:solidFill>
          <a:ln w="25400" cap="flat" cmpd="sng" algn="ctr">
            <a:solidFill>
              <a:srgbClr val="276F4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dirty="0" smtClean="0">
              <a:solidFill>
                <a:srgbClr val="000000"/>
              </a:solidFill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5984950" y="2752237"/>
            <a:ext cx="3078599" cy="237626"/>
          </a:xfrm>
          <a:prstGeom prst="rect">
            <a:avLst/>
          </a:prstGeom>
          <a:solidFill>
            <a:srgbClr val="92D050">
              <a:alpha val="37000"/>
            </a:srgbClr>
          </a:solidFill>
          <a:ln w="25400" cap="flat" cmpd="sng" algn="ctr">
            <a:solidFill>
              <a:srgbClr val="276F4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dirty="0" smtClean="0">
              <a:solidFill>
                <a:srgbClr val="000000"/>
              </a:solidFill>
            </a:endParaRPr>
          </a:p>
        </p:txBody>
      </p:sp>
      <p:sp>
        <p:nvSpPr>
          <p:cNvPr id="4117" name="Can 4116"/>
          <p:cNvSpPr/>
          <p:nvPr/>
        </p:nvSpPr>
        <p:spPr bwMode="auto">
          <a:xfrm rot="5400000">
            <a:off x="4927575" y="-372116"/>
            <a:ext cx="158118" cy="6901134"/>
          </a:xfrm>
          <a:prstGeom prst="can">
            <a:avLst>
              <a:gd name="adj" fmla="val 67667"/>
            </a:avLst>
          </a:prstGeom>
          <a:gradFill>
            <a:gsLst>
              <a:gs pos="0">
                <a:schemeClr val="bg1"/>
              </a:gs>
              <a:gs pos="65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16200000" scaled="1"/>
          </a:gra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dirty="0" smtClean="0">
              <a:solidFill>
                <a:srgbClr val="000000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-38957" y="2868749"/>
            <a:ext cx="11329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E" sz="1400" dirty="0" smtClean="0">
                <a:solidFill>
                  <a:srgbClr val="000000"/>
                </a:solidFill>
              </a:rPr>
              <a:t>Sideband channel</a:t>
            </a:r>
            <a:endParaRPr lang="en-IE" sz="1400" dirty="0">
              <a:solidFill>
                <a:srgbClr val="000000"/>
              </a:solidFill>
            </a:endParaRPr>
          </a:p>
        </p:txBody>
      </p:sp>
      <p:cxnSp>
        <p:nvCxnSpPr>
          <p:cNvPr id="93" name="Straight Arrow Connector 92"/>
          <p:cNvCxnSpPr/>
          <p:nvPr/>
        </p:nvCxnSpPr>
        <p:spPr bwMode="auto">
          <a:xfrm>
            <a:off x="985274" y="3138852"/>
            <a:ext cx="324036" cy="1"/>
          </a:xfrm>
          <a:prstGeom prst="straightConnector1">
            <a:avLst/>
          </a:prstGeom>
          <a:solidFill>
            <a:schemeClr val="tx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4" name="Straight Arrow Connector 93"/>
          <p:cNvCxnSpPr/>
          <p:nvPr/>
        </p:nvCxnSpPr>
        <p:spPr bwMode="auto">
          <a:xfrm>
            <a:off x="1902280" y="3164058"/>
            <a:ext cx="0" cy="244409"/>
          </a:xfrm>
          <a:prstGeom prst="straightConnector1">
            <a:avLst/>
          </a:prstGeom>
          <a:solidFill>
            <a:schemeClr val="tx2"/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>
            <a:off x="1636266" y="2956510"/>
            <a:ext cx="0" cy="396044"/>
          </a:xfrm>
          <a:prstGeom prst="straightConnector1">
            <a:avLst/>
          </a:prstGeom>
          <a:solidFill>
            <a:schemeClr val="tx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3" name="Straight Arrow Connector 102"/>
          <p:cNvCxnSpPr/>
          <p:nvPr/>
        </p:nvCxnSpPr>
        <p:spPr bwMode="auto">
          <a:xfrm>
            <a:off x="3197762" y="3164847"/>
            <a:ext cx="0" cy="244409"/>
          </a:xfrm>
          <a:prstGeom prst="straightConnector1">
            <a:avLst/>
          </a:prstGeom>
          <a:solidFill>
            <a:schemeClr val="tx2"/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104" name="Straight Arrow Connector 103"/>
          <p:cNvCxnSpPr/>
          <p:nvPr/>
        </p:nvCxnSpPr>
        <p:spPr bwMode="auto">
          <a:xfrm>
            <a:off x="4493244" y="3165636"/>
            <a:ext cx="0" cy="244409"/>
          </a:xfrm>
          <a:prstGeom prst="straightConnector1">
            <a:avLst/>
          </a:prstGeom>
          <a:solidFill>
            <a:schemeClr val="tx2"/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105" name="Straight Arrow Connector 104"/>
          <p:cNvCxnSpPr/>
          <p:nvPr/>
        </p:nvCxnSpPr>
        <p:spPr bwMode="auto">
          <a:xfrm>
            <a:off x="5788726" y="3166425"/>
            <a:ext cx="0" cy="244409"/>
          </a:xfrm>
          <a:prstGeom prst="straightConnector1">
            <a:avLst/>
          </a:prstGeom>
          <a:solidFill>
            <a:schemeClr val="tx2"/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106" name="Straight Arrow Connector 105"/>
          <p:cNvCxnSpPr/>
          <p:nvPr/>
        </p:nvCxnSpPr>
        <p:spPr bwMode="auto">
          <a:xfrm>
            <a:off x="7084208" y="3167214"/>
            <a:ext cx="0" cy="244409"/>
          </a:xfrm>
          <a:prstGeom prst="straightConnector1">
            <a:avLst/>
          </a:prstGeom>
          <a:solidFill>
            <a:schemeClr val="tx2"/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107" name="Straight Arrow Connector 106"/>
          <p:cNvCxnSpPr/>
          <p:nvPr/>
        </p:nvCxnSpPr>
        <p:spPr bwMode="auto">
          <a:xfrm>
            <a:off x="7973290" y="3164846"/>
            <a:ext cx="0" cy="244409"/>
          </a:xfrm>
          <a:prstGeom prst="straightConnector1">
            <a:avLst/>
          </a:prstGeom>
          <a:solidFill>
            <a:schemeClr val="tx2"/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110" name="Rectangle 109"/>
          <p:cNvSpPr/>
          <p:nvPr/>
        </p:nvSpPr>
        <p:spPr bwMode="auto">
          <a:xfrm>
            <a:off x="2510114" y="3769243"/>
            <a:ext cx="831012" cy="297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sz="1400" dirty="0" smtClean="0">
                <a:solidFill>
                  <a:srgbClr val="000000"/>
                </a:solidFill>
              </a:rPr>
              <a:t>Key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3829912" y="3769243"/>
            <a:ext cx="831012" cy="297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sz="1400" dirty="0" smtClean="0">
                <a:solidFill>
                  <a:srgbClr val="000000"/>
                </a:solidFill>
              </a:rPr>
              <a:t>Flags</a:t>
            </a:r>
          </a:p>
        </p:txBody>
      </p:sp>
      <p:sp>
        <p:nvSpPr>
          <p:cNvPr id="112" name="Rectangle 111"/>
          <p:cNvSpPr/>
          <p:nvPr/>
        </p:nvSpPr>
        <p:spPr bwMode="auto">
          <a:xfrm>
            <a:off x="5149710" y="3769243"/>
            <a:ext cx="831012" cy="297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sz="1400" dirty="0" smtClean="0">
                <a:solidFill>
                  <a:srgbClr val="000000"/>
                </a:solidFill>
              </a:rPr>
              <a:t>Expiry</a:t>
            </a:r>
          </a:p>
        </p:txBody>
      </p:sp>
      <p:sp>
        <p:nvSpPr>
          <p:cNvPr id="113" name="Rectangle 112"/>
          <p:cNvSpPr/>
          <p:nvPr/>
        </p:nvSpPr>
        <p:spPr bwMode="auto">
          <a:xfrm>
            <a:off x="6477128" y="3769243"/>
            <a:ext cx="908708" cy="297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sz="1400" dirty="0" smtClean="0">
                <a:solidFill>
                  <a:srgbClr val="000000"/>
                </a:solidFill>
              </a:rPr>
              <a:t>V Length</a:t>
            </a:r>
          </a:p>
        </p:txBody>
      </p:sp>
      <p:sp>
        <p:nvSpPr>
          <p:cNvPr id="114" name="Rectangle 113"/>
          <p:cNvSpPr/>
          <p:nvPr/>
        </p:nvSpPr>
        <p:spPr bwMode="auto">
          <a:xfrm>
            <a:off x="7836522" y="3768977"/>
            <a:ext cx="831012" cy="297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sz="1400" dirty="0" smtClean="0">
                <a:solidFill>
                  <a:srgbClr val="000000"/>
                </a:solidFill>
              </a:rPr>
              <a:t>Value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3982782" y="6381328"/>
            <a:ext cx="3469538" cy="198660"/>
            <a:chOff x="3849256" y="6065999"/>
            <a:chExt cx="3469538" cy="297965"/>
          </a:xfrm>
        </p:grpSpPr>
        <p:sp>
          <p:nvSpPr>
            <p:cNvPr id="117" name="Rectangle 116"/>
            <p:cNvSpPr/>
            <p:nvPr/>
          </p:nvSpPr>
          <p:spPr bwMode="auto">
            <a:xfrm>
              <a:off x="5661228" y="6065999"/>
              <a:ext cx="831012" cy="2971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E" sz="14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6487782" y="6066852"/>
              <a:ext cx="831012" cy="2971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E" sz="14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3849256" y="6065999"/>
              <a:ext cx="1809501" cy="2971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E" sz="1400" dirty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80" name="Rectangle 79"/>
          <p:cNvSpPr/>
          <p:nvPr/>
        </p:nvSpPr>
        <p:spPr>
          <a:xfrm>
            <a:off x="4316054" y="5694248"/>
            <a:ext cx="2685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E" dirty="0">
                <a:solidFill>
                  <a:srgbClr val="000000"/>
                </a:solidFill>
              </a:rPr>
              <a:t>Parser Output Formatter</a:t>
            </a:r>
          </a:p>
        </p:txBody>
      </p:sp>
      <p:sp>
        <p:nvSpPr>
          <p:cNvPr id="60" name="Content Placeholder 1"/>
          <p:cNvSpPr txBox="1">
            <a:spLocks/>
          </p:cNvSpPr>
          <p:nvPr/>
        </p:nvSpPr>
        <p:spPr bwMode="auto">
          <a:xfrm>
            <a:off x="442810" y="836713"/>
            <a:ext cx="8233646" cy="1116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6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5715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62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034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606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178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3750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322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IE" sz="1400" dirty="0" smtClean="0"/>
              <a:t>Pipelined design</a:t>
            </a:r>
          </a:p>
          <a:p>
            <a:r>
              <a:rPr lang="en-IE" sz="1400" dirty="0" smtClean="0"/>
              <a:t>Each stage filters the data which it processes and passes on the rest.</a:t>
            </a:r>
          </a:p>
          <a:p>
            <a:r>
              <a:rPr lang="en-IE" sz="1400" dirty="0" smtClean="0"/>
              <a:t>All collected data is placed into queues.</a:t>
            </a:r>
          </a:p>
          <a:p>
            <a:r>
              <a:rPr lang="en-IE" sz="1400" dirty="0" smtClean="0"/>
              <a:t>The output logic fetches the data and outputs them in the memcached pipeline format.</a:t>
            </a:r>
            <a:endParaRPr lang="en-IE" sz="1400" dirty="0"/>
          </a:p>
        </p:txBody>
      </p:sp>
      <p:sp>
        <p:nvSpPr>
          <p:cNvPr id="61" name="Rectangle 60"/>
          <p:cNvSpPr/>
          <p:nvPr/>
        </p:nvSpPr>
        <p:spPr bwMode="auto">
          <a:xfrm>
            <a:off x="3661088" y="4272232"/>
            <a:ext cx="1135534" cy="46511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sz="1400" dirty="0" smtClean="0">
                <a:solidFill>
                  <a:srgbClr val="000000"/>
                </a:solidFill>
              </a:rPr>
              <a:t>Field Conversion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5012345" y="4272232"/>
            <a:ext cx="1135534" cy="46240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sz="1400" dirty="0" smtClean="0">
                <a:solidFill>
                  <a:srgbClr val="000000"/>
                </a:solidFill>
              </a:rPr>
              <a:t>Field Conversion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6353052" y="4955319"/>
            <a:ext cx="1135534" cy="47652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sz="1400" dirty="0" smtClean="0">
                <a:solidFill>
                  <a:srgbClr val="000000"/>
                </a:solidFill>
              </a:rPr>
              <a:t>Field Conversion</a:t>
            </a:r>
          </a:p>
        </p:txBody>
      </p:sp>
      <p:cxnSp>
        <p:nvCxnSpPr>
          <p:cNvPr id="65" name="Straight Arrow Connector 64"/>
          <p:cNvCxnSpPr>
            <a:stCxn id="66" idx="2"/>
          </p:cNvCxnSpPr>
          <p:nvPr/>
        </p:nvCxnSpPr>
        <p:spPr bwMode="auto">
          <a:xfrm>
            <a:off x="6928439" y="4764337"/>
            <a:ext cx="0" cy="176831"/>
          </a:xfrm>
          <a:prstGeom prst="straightConnector1">
            <a:avLst/>
          </a:prstGeom>
          <a:solidFill>
            <a:schemeClr val="tx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6" name="Rectangle 65"/>
          <p:cNvSpPr/>
          <p:nvPr/>
        </p:nvSpPr>
        <p:spPr bwMode="auto">
          <a:xfrm>
            <a:off x="6360672" y="4287815"/>
            <a:ext cx="1135534" cy="47652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sz="1400" dirty="0" smtClean="0">
                <a:solidFill>
                  <a:srgbClr val="000000"/>
                </a:solidFill>
              </a:rPr>
              <a:t>Juggler</a:t>
            </a:r>
          </a:p>
        </p:txBody>
      </p:sp>
      <p:cxnSp>
        <p:nvCxnSpPr>
          <p:cNvPr id="73" name="Straight Arrow Connector 72"/>
          <p:cNvCxnSpPr>
            <a:stCxn id="63" idx="2"/>
          </p:cNvCxnSpPr>
          <p:nvPr/>
        </p:nvCxnSpPr>
        <p:spPr bwMode="auto">
          <a:xfrm flipH="1">
            <a:off x="5580111" y="4734639"/>
            <a:ext cx="1" cy="901027"/>
          </a:xfrm>
          <a:prstGeom prst="straightConnector1">
            <a:avLst/>
          </a:prstGeom>
          <a:solidFill>
            <a:schemeClr val="tx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426516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85185E-6 L 0.13195 -0.0027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97" y="-13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3.7037E-6 L 0.13993 -0.0018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97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195 -0.00278 L 0.2816 -0.00139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83" y="69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993 -0.00185 L 0.2816 -0.0018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5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16 -0.00185 L 0.4217 -0.00185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97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066 -0.00185 L 0.57986 -0.00185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7986 -0.00185 L 0.71996 -0.00185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97" y="0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44444E-6 L 0.06406 0.00115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4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4.81481E-6 L 4.72222E-6 0.22408 " pathEditMode="relative" rAng="0" ptsTypes="AA">
                                      <p:cBhvr>
                                        <p:cTn id="119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204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81481E-6 L 3.88889E-6 0.22223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111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81481E-6 L 3.05556E-6 0.22593 " pathEditMode="relative" rAng="0" ptsTypes="AA">
                                      <p:cBhvr>
                                        <p:cTn id="123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296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81481E-6 L 3.88889E-6 0.22408 " pathEditMode="relative" rAng="0" ptsTypes="AA">
                                      <p:cBhvr>
                                        <p:cTn id="125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204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81481E-6 L -5.55556E-7 0.22593 " pathEditMode="relative" rAng="0" ptsTypes="AA">
                                      <p:cBhvr>
                                        <p:cTn id="127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3" grpId="0" animBg="1"/>
      <p:bldP spid="43" grpId="1" animBg="1"/>
      <p:bldP spid="53" grpId="0" animBg="1"/>
      <p:bldP spid="53" grpId="1" animBg="1"/>
      <p:bldP spid="62" grpId="0" animBg="1"/>
      <p:bldP spid="62" grpId="1" animBg="1"/>
      <p:bldP spid="44" grpId="0" animBg="1"/>
      <p:bldP spid="44" grpId="1" animBg="1"/>
      <p:bldP spid="78" grpId="0" animBg="1"/>
      <p:bldP spid="78" grpId="1" animBg="1"/>
      <p:bldP spid="79" grpId="0" animBg="1"/>
      <p:bldP spid="79" grpId="1" animBg="1"/>
      <p:bldP spid="110" grpId="0" animBg="1"/>
      <p:bldP spid="110" grpId="1" animBg="1"/>
      <p:bldP spid="110" grpId="2" animBg="1"/>
      <p:bldP spid="111" grpId="0" animBg="1"/>
      <p:bldP spid="111" grpId="1" animBg="1"/>
      <p:bldP spid="111" grpId="2" animBg="1"/>
      <p:bldP spid="112" grpId="0" animBg="1"/>
      <p:bldP spid="112" grpId="1" animBg="1"/>
      <p:bldP spid="112" grpId="2" animBg="1"/>
      <p:bldP spid="113" grpId="0" animBg="1"/>
      <p:bldP spid="113" grpId="1" animBg="1"/>
      <p:bldP spid="113" grpId="2" animBg="1"/>
      <p:bldP spid="114" grpId="0" animBg="1"/>
      <p:bldP spid="114" grpId="1" animBg="1"/>
      <p:bldP spid="114" grpId="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Arrow Connector 74"/>
          <p:cNvCxnSpPr>
            <a:stCxn id="24" idx="2"/>
            <a:endCxn id="66" idx="0"/>
          </p:cNvCxnSpPr>
          <p:nvPr/>
        </p:nvCxnSpPr>
        <p:spPr bwMode="auto">
          <a:xfrm>
            <a:off x="6928440" y="2301307"/>
            <a:ext cx="7558" cy="1491224"/>
          </a:xfrm>
          <a:prstGeom prst="straightConnector1">
            <a:avLst/>
          </a:prstGeom>
          <a:solidFill>
            <a:schemeClr val="tx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20" idx="2"/>
            <a:endCxn id="61" idx="0"/>
          </p:cNvCxnSpPr>
          <p:nvPr/>
        </p:nvCxnSpPr>
        <p:spPr bwMode="auto">
          <a:xfrm flipH="1">
            <a:off x="4244240" y="2301307"/>
            <a:ext cx="1178" cy="2030734"/>
          </a:xfrm>
          <a:prstGeom prst="straightConnector1">
            <a:avLst/>
          </a:prstGeom>
          <a:solidFill>
            <a:schemeClr val="tx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7" name="Straight Arrow Connector 76"/>
          <p:cNvCxnSpPr>
            <a:stCxn id="22" idx="2"/>
            <a:endCxn id="63" idx="0"/>
          </p:cNvCxnSpPr>
          <p:nvPr/>
        </p:nvCxnSpPr>
        <p:spPr bwMode="auto">
          <a:xfrm>
            <a:off x="5580112" y="2301307"/>
            <a:ext cx="763" cy="2033438"/>
          </a:xfrm>
          <a:prstGeom prst="straightConnector1">
            <a:avLst/>
          </a:prstGeom>
          <a:solidFill>
            <a:schemeClr val="tx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>
            <a:off x="4427984" y="6057292"/>
            <a:ext cx="0" cy="396044"/>
          </a:xfrm>
          <a:prstGeom prst="straightConnector1">
            <a:avLst/>
          </a:prstGeom>
          <a:solidFill>
            <a:schemeClr val="tx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3417326" y="1802434"/>
            <a:ext cx="324036" cy="1"/>
          </a:xfrm>
          <a:prstGeom prst="straightConnector1">
            <a:avLst/>
          </a:prstGeom>
          <a:solidFill>
            <a:schemeClr val="tx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627162"/>
          </a:xfrm>
        </p:spPr>
        <p:txBody>
          <a:bodyPr/>
          <a:lstStyle/>
          <a:p>
            <a:r>
              <a:rPr lang="en-IE" dirty="0"/>
              <a:t>ASCII Parser </a:t>
            </a:r>
            <a:r>
              <a:rPr lang="en-IE" dirty="0" smtClean="0"/>
              <a:t>Modules &amp; Signals</a:t>
            </a:r>
            <a:endParaRPr lang="en-IE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683567" y="1588581"/>
            <a:ext cx="1251139" cy="7054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sz="1400" dirty="0" err="1" smtClean="0">
                <a:solidFill>
                  <a:srgbClr val="000000"/>
                </a:solidFill>
              </a:rPr>
              <a:t>ap_operation</a:t>
            </a:r>
            <a:endParaRPr lang="en-IE" sz="1400" dirty="0" smtClean="0">
              <a:solidFill>
                <a:srgbClr val="000000"/>
              </a:solidFill>
            </a:endParaRPr>
          </a:p>
          <a:p>
            <a:pPr algn="ctr"/>
            <a:r>
              <a:rPr lang="en-IE" sz="1400" dirty="0" smtClean="0">
                <a:solidFill>
                  <a:srgbClr val="000000"/>
                </a:solidFill>
              </a:rPr>
              <a:t>ID</a:t>
            </a:r>
          </a:p>
        </p:txBody>
      </p:sp>
      <p:cxnSp>
        <p:nvCxnSpPr>
          <p:cNvPr id="12" name="Straight Arrow Connector 11"/>
          <p:cNvCxnSpPr>
            <a:stCxn id="11" idx="3"/>
          </p:cNvCxnSpPr>
          <p:nvPr/>
        </p:nvCxnSpPr>
        <p:spPr bwMode="auto">
          <a:xfrm>
            <a:off x="1934706" y="1941319"/>
            <a:ext cx="261030" cy="1"/>
          </a:xfrm>
          <a:prstGeom prst="straightConnector1">
            <a:avLst/>
          </a:prstGeom>
          <a:solidFill>
            <a:schemeClr val="tx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143508" y="1927925"/>
            <a:ext cx="540060" cy="1"/>
          </a:xfrm>
          <a:prstGeom prst="straightConnector1">
            <a:avLst/>
          </a:prstGeom>
          <a:solidFill>
            <a:schemeClr val="tx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Rectangle 19"/>
          <p:cNvSpPr/>
          <p:nvPr/>
        </p:nvSpPr>
        <p:spPr bwMode="auto">
          <a:xfrm>
            <a:off x="3741362" y="1595831"/>
            <a:ext cx="1008112" cy="7054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sz="1400" dirty="0" err="1" smtClean="0">
                <a:solidFill>
                  <a:srgbClr val="000000"/>
                </a:solidFill>
              </a:rPr>
              <a:t>ap_flags</a:t>
            </a:r>
            <a:endParaRPr lang="en-IE" sz="1400" dirty="0" smtClean="0">
              <a:solidFill>
                <a:srgbClr val="000000"/>
              </a:solidFill>
            </a:endParaRPr>
          </a:p>
          <a:p>
            <a:pPr algn="ctr"/>
            <a:r>
              <a:rPr lang="en-IE" sz="1400" dirty="0" smtClean="0">
                <a:solidFill>
                  <a:srgbClr val="000000"/>
                </a:solidFill>
              </a:rPr>
              <a:t>Extractor</a:t>
            </a:r>
          </a:p>
        </p:txBody>
      </p:sp>
      <p:cxnSp>
        <p:nvCxnSpPr>
          <p:cNvPr id="21" name="Straight Arrow Connector 20"/>
          <p:cNvCxnSpPr/>
          <p:nvPr/>
        </p:nvCxnSpPr>
        <p:spPr bwMode="auto">
          <a:xfrm>
            <a:off x="4752020" y="1802434"/>
            <a:ext cx="324036" cy="1"/>
          </a:xfrm>
          <a:prstGeom prst="straightConnector1">
            <a:avLst/>
          </a:prstGeom>
          <a:solidFill>
            <a:schemeClr val="tx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Rectangle 21"/>
          <p:cNvSpPr/>
          <p:nvPr/>
        </p:nvSpPr>
        <p:spPr bwMode="auto">
          <a:xfrm>
            <a:off x="5076056" y="1595831"/>
            <a:ext cx="1008112" cy="7054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sz="1400" dirty="0" err="1">
                <a:solidFill>
                  <a:srgbClr val="000000"/>
                </a:solidFill>
              </a:rPr>
              <a:t>a</a:t>
            </a:r>
            <a:r>
              <a:rPr lang="en-IE" sz="1400" dirty="0" err="1" smtClean="0">
                <a:solidFill>
                  <a:srgbClr val="000000"/>
                </a:solidFill>
              </a:rPr>
              <a:t>p_expiry</a:t>
            </a:r>
            <a:endParaRPr lang="en-IE" sz="1400" dirty="0" smtClean="0">
              <a:solidFill>
                <a:srgbClr val="000000"/>
              </a:solidFill>
            </a:endParaRPr>
          </a:p>
          <a:p>
            <a:pPr algn="ctr"/>
            <a:r>
              <a:rPr lang="en-IE" sz="1400" dirty="0" smtClean="0">
                <a:solidFill>
                  <a:srgbClr val="000000"/>
                </a:solidFill>
              </a:rPr>
              <a:t>Extractor</a:t>
            </a:r>
          </a:p>
        </p:txBody>
      </p:sp>
      <p:cxnSp>
        <p:nvCxnSpPr>
          <p:cNvPr id="23" name="Straight Arrow Connector 22"/>
          <p:cNvCxnSpPr/>
          <p:nvPr/>
        </p:nvCxnSpPr>
        <p:spPr bwMode="auto">
          <a:xfrm>
            <a:off x="6100348" y="1796168"/>
            <a:ext cx="324036" cy="1"/>
          </a:xfrm>
          <a:prstGeom prst="straightConnector1">
            <a:avLst/>
          </a:prstGeom>
          <a:solidFill>
            <a:schemeClr val="tx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Rectangle 23"/>
          <p:cNvSpPr/>
          <p:nvPr/>
        </p:nvSpPr>
        <p:spPr bwMode="auto">
          <a:xfrm>
            <a:off x="6424384" y="1595831"/>
            <a:ext cx="1008112" cy="7054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sz="1400" dirty="0" err="1" smtClean="0">
                <a:solidFill>
                  <a:srgbClr val="000000"/>
                </a:solidFill>
              </a:rPr>
              <a:t>ap_value</a:t>
            </a:r>
            <a:endParaRPr lang="en-IE" sz="1400" dirty="0" smtClean="0">
              <a:solidFill>
                <a:srgbClr val="000000"/>
              </a:solidFill>
            </a:endParaRPr>
          </a:p>
          <a:p>
            <a:pPr algn="ctr"/>
            <a:r>
              <a:rPr lang="en-IE" sz="1400" dirty="0" smtClean="0">
                <a:solidFill>
                  <a:srgbClr val="000000"/>
                </a:solidFill>
              </a:rPr>
              <a:t>Length</a:t>
            </a:r>
          </a:p>
          <a:p>
            <a:pPr algn="ctr"/>
            <a:r>
              <a:rPr lang="en-IE" sz="1400" dirty="0" smtClean="0">
                <a:solidFill>
                  <a:srgbClr val="000000"/>
                </a:solidFill>
              </a:rPr>
              <a:t>Extractor</a:t>
            </a:r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7416316" y="1784472"/>
            <a:ext cx="324036" cy="1"/>
          </a:xfrm>
          <a:prstGeom prst="straightConnector1">
            <a:avLst/>
          </a:prstGeom>
          <a:solidFill>
            <a:schemeClr val="tx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7740352" y="1603185"/>
            <a:ext cx="1008112" cy="7054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sz="1400" dirty="0" err="1" smtClean="0">
                <a:solidFill>
                  <a:srgbClr val="000000"/>
                </a:solidFill>
              </a:rPr>
              <a:t>ap_valueStream</a:t>
            </a:r>
            <a:endParaRPr lang="en-IE" sz="1400" dirty="0" smtClean="0">
              <a:solidFill>
                <a:srgbClr val="0000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>
            <a:off x="971600" y="4975149"/>
            <a:ext cx="469" cy="883073"/>
          </a:xfrm>
          <a:prstGeom prst="straightConnector1">
            <a:avLst/>
          </a:prstGeom>
          <a:solidFill>
            <a:schemeClr val="tx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stCxn id="64" idx="2"/>
          </p:cNvCxnSpPr>
          <p:nvPr/>
        </p:nvCxnSpPr>
        <p:spPr bwMode="auto">
          <a:xfrm>
            <a:off x="6938803" y="5345682"/>
            <a:ext cx="9461" cy="512540"/>
          </a:xfrm>
          <a:prstGeom prst="straightConnector1">
            <a:avLst/>
          </a:prstGeom>
          <a:solidFill>
            <a:schemeClr val="tx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stCxn id="26" idx="2"/>
          </p:cNvCxnSpPr>
          <p:nvPr/>
        </p:nvCxnSpPr>
        <p:spPr bwMode="auto">
          <a:xfrm>
            <a:off x="8244408" y="2308661"/>
            <a:ext cx="0" cy="3543553"/>
          </a:xfrm>
          <a:prstGeom prst="straightConnector1">
            <a:avLst/>
          </a:prstGeom>
          <a:solidFill>
            <a:schemeClr val="tx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33"/>
          <p:cNvSpPr/>
          <p:nvPr/>
        </p:nvSpPr>
        <p:spPr bwMode="auto">
          <a:xfrm>
            <a:off x="323528" y="5858222"/>
            <a:ext cx="8424936" cy="37606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cxnSp>
        <p:nvCxnSpPr>
          <p:cNvPr id="59" name="Straight Arrow Connector 58"/>
          <p:cNvCxnSpPr>
            <a:stCxn id="61" idx="2"/>
          </p:cNvCxnSpPr>
          <p:nvPr/>
        </p:nvCxnSpPr>
        <p:spPr bwMode="auto">
          <a:xfrm>
            <a:off x="4244240" y="4797152"/>
            <a:ext cx="1178" cy="1037729"/>
          </a:xfrm>
          <a:prstGeom prst="straightConnector1">
            <a:avLst/>
          </a:prstGeom>
          <a:solidFill>
            <a:schemeClr val="tx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79"/>
          <p:cNvSpPr/>
          <p:nvPr/>
        </p:nvSpPr>
        <p:spPr>
          <a:xfrm>
            <a:off x="2699792" y="5858222"/>
            <a:ext cx="3478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E" dirty="0" err="1" smtClean="0">
                <a:solidFill>
                  <a:srgbClr val="000000"/>
                </a:solidFill>
              </a:rPr>
              <a:t>ap_outputLogic</a:t>
            </a:r>
            <a:endParaRPr lang="en-IE" dirty="0">
              <a:solidFill>
                <a:srgbClr val="000000"/>
              </a:solidFill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3628448" y="4332041"/>
            <a:ext cx="1231584" cy="46511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IE" sz="1400" dirty="0" smtClean="0">
                <a:solidFill>
                  <a:srgbClr val="000000"/>
                </a:solidFill>
              </a:rPr>
              <a:t>ap_ascii2bin</a:t>
            </a:r>
          </a:p>
          <a:p>
            <a:r>
              <a:rPr lang="en-IE" sz="1400" dirty="0" smtClean="0">
                <a:solidFill>
                  <a:srgbClr val="000000"/>
                </a:solidFill>
              </a:rPr>
              <a:t>Converter</a:t>
            </a:r>
            <a:endParaRPr lang="en-IE" sz="1400" dirty="0">
              <a:solidFill>
                <a:srgbClr val="000000"/>
              </a:solidFill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4954927" y="4334745"/>
            <a:ext cx="1251896" cy="46240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IE" sz="1400" dirty="0">
                <a:solidFill>
                  <a:srgbClr val="000000"/>
                </a:solidFill>
              </a:rPr>
              <a:t>ap_ascii2bin</a:t>
            </a:r>
          </a:p>
          <a:p>
            <a:r>
              <a:rPr lang="en-IE" sz="1400" dirty="0">
                <a:solidFill>
                  <a:srgbClr val="000000"/>
                </a:solidFill>
              </a:rPr>
              <a:t>Converter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6319830" y="4869160"/>
            <a:ext cx="1237946" cy="47652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IE" sz="1400" dirty="0">
                <a:solidFill>
                  <a:srgbClr val="000000"/>
                </a:solidFill>
              </a:rPr>
              <a:t>ap_ascii2bin</a:t>
            </a:r>
          </a:p>
          <a:p>
            <a:r>
              <a:rPr lang="en-IE" sz="1400" dirty="0">
                <a:solidFill>
                  <a:srgbClr val="000000"/>
                </a:solidFill>
              </a:rPr>
              <a:t>Converter</a:t>
            </a:r>
          </a:p>
        </p:txBody>
      </p:sp>
      <p:cxnSp>
        <p:nvCxnSpPr>
          <p:cNvPr id="65" name="Straight Arrow Connector 64"/>
          <p:cNvCxnSpPr>
            <a:stCxn id="66" idx="2"/>
            <a:endCxn id="64" idx="0"/>
          </p:cNvCxnSpPr>
          <p:nvPr/>
        </p:nvCxnSpPr>
        <p:spPr bwMode="auto">
          <a:xfrm>
            <a:off x="6935998" y="4269053"/>
            <a:ext cx="2805" cy="600107"/>
          </a:xfrm>
          <a:prstGeom prst="straightConnector1">
            <a:avLst/>
          </a:prstGeom>
          <a:solidFill>
            <a:schemeClr val="tx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6" name="Rectangle 65"/>
          <p:cNvSpPr/>
          <p:nvPr/>
        </p:nvSpPr>
        <p:spPr bwMode="auto">
          <a:xfrm>
            <a:off x="6245944" y="3792531"/>
            <a:ext cx="1380108" cy="47652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sz="1400" dirty="0" err="1" smtClean="0">
                <a:solidFill>
                  <a:srgbClr val="000000"/>
                </a:solidFill>
              </a:rPr>
              <a:t>ap_value</a:t>
            </a:r>
            <a:endParaRPr lang="en-IE" sz="1400" dirty="0" smtClean="0">
              <a:solidFill>
                <a:srgbClr val="000000"/>
              </a:solidFill>
            </a:endParaRPr>
          </a:p>
          <a:p>
            <a:pPr algn="ctr"/>
            <a:r>
              <a:rPr lang="en-IE" sz="1400" dirty="0" err="1" smtClean="0">
                <a:solidFill>
                  <a:srgbClr val="000000"/>
                </a:solidFill>
              </a:rPr>
              <a:t>LengthJuggler</a:t>
            </a:r>
            <a:endParaRPr lang="en-IE" sz="1400" dirty="0" smtClean="0">
              <a:solidFill>
                <a:srgbClr val="000000"/>
              </a:solidFill>
            </a:endParaRPr>
          </a:p>
        </p:txBody>
      </p:sp>
      <p:cxnSp>
        <p:nvCxnSpPr>
          <p:cNvPr id="73" name="Straight Arrow Connector 72"/>
          <p:cNvCxnSpPr>
            <a:stCxn id="63" idx="2"/>
          </p:cNvCxnSpPr>
          <p:nvPr/>
        </p:nvCxnSpPr>
        <p:spPr bwMode="auto">
          <a:xfrm flipH="1">
            <a:off x="5580111" y="4797152"/>
            <a:ext cx="764" cy="1058100"/>
          </a:xfrm>
          <a:prstGeom prst="straightConnector1">
            <a:avLst/>
          </a:prstGeom>
          <a:solidFill>
            <a:schemeClr val="tx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Rectangle 30"/>
          <p:cNvSpPr/>
          <p:nvPr/>
        </p:nvSpPr>
        <p:spPr>
          <a:xfrm>
            <a:off x="0" y="1514402"/>
            <a:ext cx="6835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200" kern="0" dirty="0" err="1" smtClean="0">
                <a:solidFill>
                  <a:srgbClr val="000000"/>
                </a:solidFill>
              </a:rPr>
              <a:t>inData</a:t>
            </a:r>
            <a:endParaRPr lang="en-IE" sz="1200" kern="0" dirty="0">
              <a:solidFill>
                <a:srgbClr val="000000"/>
              </a:solidFill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611560" y="4269673"/>
            <a:ext cx="1381654" cy="7054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sz="1400" dirty="0" err="1" smtClean="0">
                <a:solidFill>
                  <a:srgbClr val="000000"/>
                </a:solidFill>
              </a:rPr>
              <a:t>ap_keyStreamGet</a:t>
            </a:r>
            <a:endParaRPr lang="en-IE" sz="1400" dirty="0" smtClean="0">
              <a:solidFill>
                <a:srgbClr val="000000"/>
              </a:solidFill>
            </a:endParaRPr>
          </a:p>
        </p:txBody>
      </p:sp>
      <p:cxnSp>
        <p:nvCxnSpPr>
          <p:cNvPr id="43" name="Straight Arrow Connector 42"/>
          <p:cNvCxnSpPr>
            <a:stCxn id="11" idx="2"/>
            <a:endCxn id="39" idx="0"/>
          </p:cNvCxnSpPr>
          <p:nvPr/>
        </p:nvCxnSpPr>
        <p:spPr bwMode="auto">
          <a:xfrm flipH="1">
            <a:off x="1302387" y="2294057"/>
            <a:ext cx="6750" cy="1975616"/>
          </a:xfrm>
          <a:prstGeom prst="straightConnector1">
            <a:avLst/>
          </a:prstGeom>
          <a:solidFill>
            <a:schemeClr val="tx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6" name="Rectangle 45"/>
          <p:cNvSpPr/>
          <p:nvPr/>
        </p:nvSpPr>
        <p:spPr>
          <a:xfrm>
            <a:off x="634315" y="3205275"/>
            <a:ext cx="6748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200" kern="0" dirty="0" smtClean="0">
                <a:solidFill>
                  <a:srgbClr val="000000"/>
                </a:solidFill>
              </a:rPr>
              <a:t>op2keySet</a:t>
            </a:r>
            <a:endParaRPr lang="en-IE" sz="1200" kern="0" dirty="0">
              <a:solidFill>
                <a:srgbClr val="00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727810" y="1154362"/>
            <a:ext cx="6748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200" kern="0" dirty="0" smtClean="0">
                <a:solidFill>
                  <a:srgbClr val="000000"/>
                </a:solidFill>
              </a:rPr>
              <a:t>op2keyGet</a:t>
            </a:r>
            <a:endParaRPr lang="en-IE" sz="1200" kern="0" dirty="0">
              <a:solidFill>
                <a:srgbClr val="000000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 bwMode="auto">
          <a:xfrm flipH="1">
            <a:off x="1763219" y="4975148"/>
            <a:ext cx="469" cy="883073"/>
          </a:xfrm>
          <a:prstGeom prst="straightConnector1">
            <a:avLst/>
          </a:prstGeom>
          <a:solidFill>
            <a:schemeClr val="tx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9" name="Rectangle 48"/>
          <p:cNvSpPr/>
          <p:nvPr/>
        </p:nvSpPr>
        <p:spPr>
          <a:xfrm>
            <a:off x="971600" y="5157192"/>
            <a:ext cx="8279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200" kern="0" dirty="0" err="1" smtClean="0">
                <a:solidFill>
                  <a:srgbClr val="000000"/>
                </a:solidFill>
              </a:rPr>
              <a:t>keyBuffer</a:t>
            </a:r>
            <a:endParaRPr lang="en-IE" sz="1200" kern="0" dirty="0" smtClean="0">
              <a:solidFill>
                <a:srgbClr val="000000"/>
              </a:solidFill>
            </a:endParaRPr>
          </a:p>
          <a:p>
            <a:r>
              <a:rPr lang="en-IE" sz="1200" kern="0" dirty="0" smtClean="0">
                <a:solidFill>
                  <a:srgbClr val="000000"/>
                </a:solidFill>
              </a:rPr>
              <a:t>Get</a:t>
            </a:r>
            <a:endParaRPr lang="en-IE" sz="1200" kern="0" dirty="0">
              <a:solidFill>
                <a:srgbClr val="00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8523" y="5151958"/>
            <a:ext cx="9946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200" kern="0" dirty="0" err="1" smtClean="0">
                <a:solidFill>
                  <a:srgbClr val="000000"/>
                </a:solidFill>
              </a:rPr>
              <a:t>keyLength</a:t>
            </a:r>
            <a:endParaRPr lang="en-IE" sz="1200" kern="0" dirty="0" smtClean="0">
              <a:solidFill>
                <a:srgbClr val="000000"/>
              </a:solidFill>
            </a:endParaRPr>
          </a:p>
          <a:p>
            <a:r>
              <a:rPr lang="en-IE" sz="1200" kern="0" dirty="0" err="1" smtClean="0">
                <a:solidFill>
                  <a:srgbClr val="000000"/>
                </a:solidFill>
              </a:rPr>
              <a:t>BufferGet</a:t>
            </a:r>
            <a:endParaRPr lang="en-IE" sz="1200" kern="0" dirty="0">
              <a:solidFill>
                <a:srgbClr val="000000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 bwMode="auto">
          <a:xfrm>
            <a:off x="3304901" y="2295627"/>
            <a:ext cx="0" cy="3562594"/>
          </a:xfrm>
          <a:prstGeom prst="straightConnector1">
            <a:avLst/>
          </a:prstGeom>
          <a:solidFill>
            <a:schemeClr val="tx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>
            <a:off x="2542274" y="2316144"/>
            <a:ext cx="13503" cy="3539108"/>
          </a:xfrm>
          <a:prstGeom prst="straightConnector1">
            <a:avLst/>
          </a:prstGeom>
          <a:solidFill>
            <a:schemeClr val="tx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4" name="Rectangle 53"/>
          <p:cNvSpPr/>
          <p:nvPr/>
        </p:nvSpPr>
        <p:spPr>
          <a:xfrm>
            <a:off x="2524560" y="3370352"/>
            <a:ext cx="8279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200" kern="0" dirty="0" err="1" smtClean="0">
                <a:solidFill>
                  <a:srgbClr val="000000"/>
                </a:solidFill>
              </a:rPr>
              <a:t>keyBuffer</a:t>
            </a:r>
            <a:endParaRPr lang="en-IE" sz="1200" kern="0" dirty="0" smtClean="0">
              <a:solidFill>
                <a:srgbClr val="000000"/>
              </a:solidFill>
            </a:endParaRPr>
          </a:p>
          <a:p>
            <a:r>
              <a:rPr lang="en-IE" sz="1200" kern="0" dirty="0">
                <a:solidFill>
                  <a:srgbClr val="000000"/>
                </a:solidFill>
              </a:rPr>
              <a:t>S</a:t>
            </a:r>
            <a:r>
              <a:rPr lang="en-IE" sz="1200" kern="0" dirty="0" smtClean="0">
                <a:solidFill>
                  <a:srgbClr val="000000"/>
                </a:solidFill>
              </a:rPr>
              <a:t>et</a:t>
            </a:r>
            <a:endParaRPr lang="en-IE" sz="1200" kern="0" dirty="0">
              <a:solidFill>
                <a:srgbClr val="00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547664" y="3356992"/>
            <a:ext cx="9946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200" kern="0" dirty="0" err="1" smtClean="0">
                <a:solidFill>
                  <a:srgbClr val="000000"/>
                </a:solidFill>
              </a:rPr>
              <a:t>keyLength</a:t>
            </a:r>
            <a:endParaRPr lang="en-IE" sz="1200" kern="0" dirty="0" smtClean="0">
              <a:solidFill>
                <a:srgbClr val="000000"/>
              </a:solidFill>
            </a:endParaRPr>
          </a:p>
          <a:p>
            <a:r>
              <a:rPr lang="en-IE" sz="1200" kern="0" dirty="0" err="1" smtClean="0">
                <a:solidFill>
                  <a:srgbClr val="000000"/>
                </a:solidFill>
              </a:rPr>
              <a:t>BufferSet</a:t>
            </a:r>
            <a:endParaRPr lang="en-IE" sz="1200" kern="0" dirty="0">
              <a:solidFill>
                <a:srgbClr val="00000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524328" y="3327375"/>
            <a:ext cx="8279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200" kern="0" dirty="0" smtClean="0">
                <a:solidFill>
                  <a:srgbClr val="000000"/>
                </a:solidFill>
              </a:rPr>
              <a:t>value</a:t>
            </a:r>
          </a:p>
          <a:p>
            <a:r>
              <a:rPr lang="en-IE" sz="1200" kern="0" dirty="0" smtClean="0">
                <a:solidFill>
                  <a:srgbClr val="000000"/>
                </a:solidFill>
              </a:rPr>
              <a:t>Buffer</a:t>
            </a:r>
            <a:endParaRPr lang="en-IE" sz="1200" kern="0" dirty="0">
              <a:solidFill>
                <a:srgbClr val="00000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541416" y="6314836"/>
            <a:ext cx="8032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200" kern="0" dirty="0" err="1" smtClean="0">
                <a:solidFill>
                  <a:srgbClr val="000000"/>
                </a:solidFill>
              </a:rPr>
              <a:t>outData</a:t>
            </a:r>
            <a:endParaRPr lang="en-IE" sz="1200" kern="0" dirty="0">
              <a:solidFill>
                <a:srgbClr val="00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170403" y="2316144"/>
            <a:ext cx="8279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200" kern="0" dirty="0" smtClean="0">
                <a:solidFill>
                  <a:srgbClr val="000000"/>
                </a:solidFill>
              </a:rPr>
              <a:t>Value</a:t>
            </a:r>
          </a:p>
          <a:p>
            <a:r>
              <a:rPr lang="en-IE" sz="1200" kern="0" dirty="0" err="1" smtClean="0">
                <a:solidFill>
                  <a:srgbClr val="000000"/>
                </a:solidFill>
              </a:rPr>
              <a:t>StartLoc</a:t>
            </a:r>
            <a:endParaRPr lang="en-IE" sz="1200" kern="0" dirty="0">
              <a:solidFill>
                <a:srgbClr val="000000"/>
              </a:solidFill>
            </a:endParaRPr>
          </a:p>
        </p:txBody>
      </p:sp>
      <p:cxnSp>
        <p:nvCxnSpPr>
          <p:cNvPr id="74" name="Straight Arrow Connector 73"/>
          <p:cNvCxnSpPr/>
          <p:nvPr/>
        </p:nvCxnSpPr>
        <p:spPr bwMode="auto">
          <a:xfrm>
            <a:off x="7414612" y="2119041"/>
            <a:ext cx="324036" cy="1"/>
          </a:xfrm>
          <a:prstGeom prst="straightConnector1">
            <a:avLst/>
          </a:prstGeom>
          <a:solidFill>
            <a:schemeClr val="tx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8" name="Rectangle 77"/>
          <p:cNvSpPr/>
          <p:nvPr/>
        </p:nvSpPr>
        <p:spPr>
          <a:xfrm>
            <a:off x="7135177" y="1134166"/>
            <a:ext cx="9817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200" kern="0" dirty="0" smtClean="0">
                <a:solidFill>
                  <a:srgbClr val="000000"/>
                </a:solidFill>
              </a:rPr>
              <a:t>Value</a:t>
            </a:r>
          </a:p>
          <a:p>
            <a:r>
              <a:rPr lang="en-IE" sz="1200" kern="0" dirty="0" smtClean="0">
                <a:solidFill>
                  <a:srgbClr val="000000"/>
                </a:solidFill>
              </a:rPr>
              <a:t>vlExt2value</a:t>
            </a:r>
            <a:endParaRPr lang="en-IE" sz="1200" kern="0" dirty="0">
              <a:solidFill>
                <a:srgbClr val="000000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831961" y="2308661"/>
            <a:ext cx="8279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200" kern="0" dirty="0" err="1" smtClean="0">
                <a:solidFill>
                  <a:srgbClr val="000000"/>
                </a:solidFill>
              </a:rPr>
              <a:t>vlStart</a:t>
            </a:r>
            <a:endParaRPr lang="en-IE" sz="1200" kern="0" dirty="0" smtClean="0">
              <a:solidFill>
                <a:srgbClr val="000000"/>
              </a:solidFill>
            </a:endParaRPr>
          </a:p>
          <a:p>
            <a:r>
              <a:rPr lang="en-IE" sz="1200" kern="0" dirty="0" err="1" smtClean="0">
                <a:solidFill>
                  <a:srgbClr val="000000"/>
                </a:solidFill>
              </a:rPr>
              <a:t>Loc</a:t>
            </a:r>
            <a:endParaRPr lang="en-IE" sz="1200" kern="0" dirty="0">
              <a:solidFill>
                <a:srgbClr val="000000"/>
              </a:solidFill>
            </a:endParaRPr>
          </a:p>
        </p:txBody>
      </p:sp>
      <p:cxnSp>
        <p:nvCxnSpPr>
          <p:cNvPr id="82" name="Straight Arrow Connector 81"/>
          <p:cNvCxnSpPr/>
          <p:nvPr/>
        </p:nvCxnSpPr>
        <p:spPr bwMode="auto">
          <a:xfrm>
            <a:off x="6084168" y="2090466"/>
            <a:ext cx="324036" cy="1"/>
          </a:xfrm>
          <a:prstGeom prst="straightConnector1">
            <a:avLst/>
          </a:prstGeom>
          <a:solidFill>
            <a:schemeClr val="tx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3" name="Straight Arrow Connector 82"/>
          <p:cNvCxnSpPr/>
          <p:nvPr/>
        </p:nvCxnSpPr>
        <p:spPr bwMode="auto">
          <a:xfrm>
            <a:off x="4742495" y="2071415"/>
            <a:ext cx="324036" cy="1"/>
          </a:xfrm>
          <a:prstGeom prst="straightConnector1">
            <a:avLst/>
          </a:prstGeom>
          <a:solidFill>
            <a:schemeClr val="tx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4" name="Straight Arrow Connector 83"/>
          <p:cNvCxnSpPr/>
          <p:nvPr/>
        </p:nvCxnSpPr>
        <p:spPr bwMode="auto">
          <a:xfrm>
            <a:off x="3410347" y="2080940"/>
            <a:ext cx="324036" cy="1"/>
          </a:xfrm>
          <a:prstGeom prst="straightConnector1">
            <a:avLst/>
          </a:prstGeom>
          <a:solidFill>
            <a:schemeClr val="tx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Rectangle 35"/>
          <p:cNvSpPr/>
          <p:nvPr/>
        </p:nvSpPr>
        <p:spPr bwMode="auto">
          <a:xfrm>
            <a:off x="2182044" y="1590151"/>
            <a:ext cx="1359372" cy="7054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sz="1400" dirty="0" err="1" smtClean="0">
                <a:solidFill>
                  <a:srgbClr val="000000"/>
                </a:solidFill>
              </a:rPr>
              <a:t>ap_keyStreamSet</a:t>
            </a:r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388442" y="3324255"/>
            <a:ext cx="8520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200" kern="0" dirty="0" smtClean="0">
                <a:solidFill>
                  <a:srgbClr val="000000"/>
                </a:solidFill>
              </a:rPr>
              <a:t>flagExt2</a:t>
            </a:r>
          </a:p>
          <a:p>
            <a:r>
              <a:rPr lang="en-IE" sz="1200" kern="0" dirty="0" err="1" smtClean="0">
                <a:solidFill>
                  <a:srgbClr val="000000"/>
                </a:solidFill>
              </a:rPr>
              <a:t>flagConv</a:t>
            </a:r>
            <a:endParaRPr lang="en-IE" sz="1200" kern="0" dirty="0">
              <a:solidFill>
                <a:srgbClr val="000000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541416" y="5093850"/>
            <a:ext cx="6874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200" kern="0" dirty="0">
                <a:solidFill>
                  <a:srgbClr val="000000"/>
                </a:solidFill>
              </a:rPr>
              <a:t>f</a:t>
            </a:r>
            <a:r>
              <a:rPr lang="en-IE" sz="1200" kern="0" dirty="0" smtClean="0">
                <a:solidFill>
                  <a:srgbClr val="000000"/>
                </a:solidFill>
              </a:rPr>
              <a:t>lags</a:t>
            </a:r>
          </a:p>
          <a:p>
            <a:r>
              <a:rPr lang="en-IE" sz="1200" kern="0" dirty="0" smtClean="0">
                <a:solidFill>
                  <a:srgbClr val="000000"/>
                </a:solidFill>
              </a:rPr>
              <a:t>Buffer</a:t>
            </a:r>
            <a:endParaRPr lang="en-IE" sz="1200" kern="0" dirty="0">
              <a:solidFill>
                <a:srgbClr val="000000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892672" y="5096854"/>
            <a:ext cx="6874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200" kern="0" dirty="0" smtClean="0">
                <a:solidFill>
                  <a:srgbClr val="000000"/>
                </a:solidFill>
              </a:rPr>
              <a:t>expiry</a:t>
            </a:r>
          </a:p>
          <a:p>
            <a:r>
              <a:rPr lang="en-IE" sz="1200" kern="0" dirty="0" smtClean="0">
                <a:solidFill>
                  <a:srgbClr val="000000"/>
                </a:solidFill>
              </a:rPr>
              <a:t>Buffer</a:t>
            </a:r>
            <a:endParaRPr lang="en-IE" sz="1200" kern="0" dirty="0">
              <a:solidFill>
                <a:srgbClr val="000000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796623" y="3284984"/>
            <a:ext cx="783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200" kern="0" dirty="0" smtClean="0">
                <a:solidFill>
                  <a:srgbClr val="000000"/>
                </a:solidFill>
              </a:rPr>
              <a:t>expExt2</a:t>
            </a:r>
          </a:p>
          <a:p>
            <a:r>
              <a:rPr lang="en-IE" sz="1200" kern="0" dirty="0" err="1" smtClean="0">
                <a:solidFill>
                  <a:srgbClr val="000000"/>
                </a:solidFill>
              </a:rPr>
              <a:t>expConv</a:t>
            </a:r>
            <a:endParaRPr lang="en-IE" sz="1200" kern="0" dirty="0">
              <a:solidFill>
                <a:srgbClr val="000000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6144952" y="3284984"/>
            <a:ext cx="783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200" kern="0" dirty="0" smtClean="0">
                <a:solidFill>
                  <a:srgbClr val="000000"/>
                </a:solidFill>
              </a:rPr>
              <a:t>vlExt2</a:t>
            </a:r>
          </a:p>
          <a:p>
            <a:r>
              <a:rPr lang="en-IE" sz="1200" kern="0" dirty="0" err="1" smtClean="0">
                <a:solidFill>
                  <a:srgbClr val="000000"/>
                </a:solidFill>
              </a:rPr>
              <a:t>vlJug</a:t>
            </a:r>
            <a:endParaRPr lang="en-IE" sz="1200" kern="0" dirty="0">
              <a:solidFill>
                <a:srgbClr val="000000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6137272" y="4349676"/>
            <a:ext cx="783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200" kern="0" dirty="0" smtClean="0">
                <a:solidFill>
                  <a:srgbClr val="000000"/>
                </a:solidFill>
              </a:rPr>
              <a:t>vlJug2</a:t>
            </a:r>
          </a:p>
          <a:p>
            <a:r>
              <a:rPr lang="en-IE" sz="1200" kern="0" dirty="0" err="1" smtClean="0">
                <a:solidFill>
                  <a:srgbClr val="000000"/>
                </a:solidFill>
              </a:rPr>
              <a:t>vlConv</a:t>
            </a:r>
            <a:endParaRPr lang="en-IE" sz="1200" kern="0" dirty="0">
              <a:solidFill>
                <a:srgbClr val="000000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5901921" y="5373216"/>
            <a:ext cx="10463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200" kern="0" dirty="0" err="1" smtClean="0">
                <a:solidFill>
                  <a:srgbClr val="000000"/>
                </a:solidFill>
              </a:rPr>
              <a:t>valueLengthBuffer</a:t>
            </a:r>
            <a:endParaRPr lang="en-IE" sz="1200" kern="0" dirty="0">
              <a:solidFill>
                <a:srgbClr val="000000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275856" y="1124745"/>
            <a:ext cx="7812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200" kern="0" dirty="0" smtClean="0">
                <a:solidFill>
                  <a:srgbClr val="000000"/>
                </a:solidFill>
              </a:rPr>
              <a:t>Key2</a:t>
            </a:r>
          </a:p>
          <a:p>
            <a:r>
              <a:rPr lang="en-IE" sz="1200" kern="0" dirty="0" err="1" smtClean="0">
                <a:solidFill>
                  <a:srgbClr val="000000"/>
                </a:solidFill>
              </a:rPr>
              <a:t>flagsExt</a:t>
            </a:r>
            <a:endParaRPr lang="en-IE" sz="1200" kern="0" dirty="0">
              <a:solidFill>
                <a:srgbClr val="000000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270438" y="2281968"/>
            <a:ext cx="7812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200" kern="0" dirty="0" smtClean="0">
                <a:solidFill>
                  <a:srgbClr val="000000"/>
                </a:solidFill>
              </a:rPr>
              <a:t>Flags</a:t>
            </a:r>
          </a:p>
          <a:p>
            <a:r>
              <a:rPr lang="en-IE" sz="1200" kern="0" dirty="0" err="1" smtClean="0">
                <a:solidFill>
                  <a:srgbClr val="000000"/>
                </a:solidFill>
              </a:rPr>
              <a:t>StartLoc</a:t>
            </a:r>
            <a:endParaRPr lang="en-IE" sz="1200" kern="0" dirty="0">
              <a:solidFill>
                <a:srgbClr val="000000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535996" y="1134166"/>
            <a:ext cx="7812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200" kern="0" dirty="0" smtClean="0">
                <a:solidFill>
                  <a:srgbClr val="000000"/>
                </a:solidFill>
              </a:rPr>
              <a:t>flagsExt2ExpExt</a:t>
            </a:r>
            <a:endParaRPr lang="en-IE" sz="1200" kern="0" dirty="0">
              <a:solidFill>
                <a:srgbClr val="000000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530578" y="2291389"/>
            <a:ext cx="7812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200" kern="0" dirty="0" err="1" smtClean="0">
                <a:solidFill>
                  <a:srgbClr val="000000"/>
                </a:solidFill>
              </a:rPr>
              <a:t>Exp</a:t>
            </a:r>
            <a:endParaRPr lang="en-IE" sz="1200" kern="0" dirty="0" smtClean="0">
              <a:solidFill>
                <a:srgbClr val="000000"/>
              </a:solidFill>
            </a:endParaRPr>
          </a:p>
          <a:p>
            <a:r>
              <a:rPr lang="en-IE" sz="1200" kern="0" dirty="0" err="1" smtClean="0">
                <a:solidFill>
                  <a:srgbClr val="000000"/>
                </a:solidFill>
              </a:rPr>
              <a:t>StartLoc</a:t>
            </a:r>
            <a:endParaRPr lang="en-IE" sz="1200" kern="0" dirty="0">
              <a:solidFill>
                <a:srgbClr val="000000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5901921" y="1124744"/>
            <a:ext cx="8279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200" kern="0" dirty="0" smtClean="0">
                <a:solidFill>
                  <a:srgbClr val="000000"/>
                </a:solidFill>
              </a:rPr>
              <a:t>expExt2</a:t>
            </a:r>
          </a:p>
          <a:p>
            <a:r>
              <a:rPr lang="en-IE" sz="1200" kern="0" dirty="0" err="1" smtClean="0">
                <a:solidFill>
                  <a:srgbClr val="000000"/>
                </a:solidFill>
              </a:rPr>
              <a:t>vlExt</a:t>
            </a:r>
            <a:endParaRPr lang="en-IE" sz="12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41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>
          <a:xfrm>
            <a:off x="1133524" y="3737728"/>
            <a:ext cx="6750844" cy="627376"/>
          </a:xfrm>
        </p:spPr>
        <p:txBody>
          <a:bodyPr/>
          <a:lstStyle/>
          <a:p>
            <a:pPr algn="ctr"/>
            <a:r>
              <a:rPr lang="en-US" dirty="0" smtClean="0"/>
              <a:t>Hash Table Architecture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4920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A4D8240-550E-4008-84A0-148E0444AB1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627162"/>
          </a:xfrm>
        </p:spPr>
        <p:txBody>
          <a:bodyPr/>
          <a:lstStyle/>
          <a:p>
            <a:r>
              <a:rPr lang="en-IE" dirty="0" smtClean="0"/>
              <a:t>Hash Table Architecture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 bwMode="auto">
          <a:xfrm>
            <a:off x="745232" y="2199209"/>
            <a:ext cx="1018456" cy="8206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IE" sz="1400" dirty="0" smtClean="0">
                <a:solidFill>
                  <a:srgbClr val="000000"/>
                </a:solidFill>
              </a:rPr>
              <a:t>Input</a:t>
            </a:r>
          </a:p>
          <a:p>
            <a:pPr marL="0" indent="0" algn="ctr">
              <a:buNone/>
            </a:pPr>
            <a:r>
              <a:rPr lang="en-IE" sz="1400" dirty="0" smtClean="0">
                <a:solidFill>
                  <a:srgbClr val="000000"/>
                </a:solidFill>
              </a:rPr>
              <a:t>Logic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 bwMode="auto">
          <a:xfrm>
            <a:off x="1547664" y="3351337"/>
            <a:ext cx="1018456" cy="8206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5715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62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034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606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178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3750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322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IE" sz="1400" kern="0" dirty="0" smtClean="0">
                <a:solidFill>
                  <a:srgbClr val="000000"/>
                </a:solidFill>
              </a:rPr>
              <a:t>Hash Function</a:t>
            </a:r>
            <a:endParaRPr lang="en-IE" sz="1400" kern="0" dirty="0">
              <a:solidFill>
                <a:srgbClr val="000000"/>
              </a:solidFill>
            </a:endParaRPr>
          </a:p>
        </p:txBody>
      </p:sp>
      <p:cxnSp>
        <p:nvCxnSpPr>
          <p:cNvPr id="8" name="Elbow Connector 7"/>
          <p:cNvCxnSpPr>
            <a:stCxn id="5" idx="2"/>
            <a:endCxn id="6" idx="1"/>
          </p:cNvCxnSpPr>
          <p:nvPr/>
        </p:nvCxnSpPr>
        <p:spPr bwMode="auto">
          <a:xfrm rot="16200000" flipH="1">
            <a:off x="1030170" y="3244186"/>
            <a:ext cx="741785" cy="293204"/>
          </a:xfrm>
          <a:prstGeom prst="bentConnector2">
            <a:avLst/>
          </a:prstGeom>
          <a:solidFill>
            <a:schemeClr val="tx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Content Placeholder 4"/>
          <p:cNvSpPr txBox="1">
            <a:spLocks/>
          </p:cNvSpPr>
          <p:nvPr/>
        </p:nvSpPr>
        <p:spPr bwMode="auto">
          <a:xfrm>
            <a:off x="2195736" y="2199209"/>
            <a:ext cx="1296144" cy="8206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5715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62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034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606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178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3750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322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IE" sz="1400" kern="0" dirty="0" smtClean="0">
                <a:solidFill>
                  <a:srgbClr val="000000"/>
                </a:solidFill>
              </a:rPr>
              <a:t>Concurrency Control Filter</a:t>
            </a:r>
            <a:endParaRPr lang="en-IE" sz="1400" kern="0" dirty="0">
              <a:solidFill>
                <a:srgbClr val="000000"/>
              </a:solidFill>
            </a:endParaRPr>
          </a:p>
        </p:txBody>
      </p:sp>
      <p:cxnSp>
        <p:nvCxnSpPr>
          <p:cNvPr id="11" name="Elbow Connector 10"/>
          <p:cNvCxnSpPr>
            <a:stCxn id="6" idx="3"/>
            <a:endCxn id="9" idx="2"/>
          </p:cNvCxnSpPr>
          <p:nvPr/>
        </p:nvCxnSpPr>
        <p:spPr bwMode="auto">
          <a:xfrm flipV="1">
            <a:off x="2566120" y="3019896"/>
            <a:ext cx="277688" cy="741785"/>
          </a:xfrm>
          <a:prstGeom prst="bentConnector2">
            <a:avLst/>
          </a:prstGeom>
          <a:solidFill>
            <a:schemeClr val="tx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stCxn id="5" idx="3"/>
            <a:endCxn id="9" idx="1"/>
          </p:cNvCxnSpPr>
          <p:nvPr/>
        </p:nvCxnSpPr>
        <p:spPr bwMode="auto">
          <a:xfrm>
            <a:off x="1763688" y="2609553"/>
            <a:ext cx="432048" cy="0"/>
          </a:xfrm>
          <a:prstGeom prst="straightConnector1">
            <a:avLst/>
          </a:prstGeom>
          <a:solidFill>
            <a:schemeClr val="tx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Content Placeholder 4"/>
          <p:cNvSpPr txBox="1">
            <a:spLocks/>
          </p:cNvSpPr>
          <p:nvPr/>
        </p:nvSpPr>
        <p:spPr bwMode="auto">
          <a:xfrm>
            <a:off x="3851920" y="2199209"/>
            <a:ext cx="792088" cy="8206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5715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62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034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606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178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3750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322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IE" sz="1400" kern="0" dirty="0" err="1" smtClean="0">
                <a:solidFill>
                  <a:srgbClr val="000000"/>
                </a:solidFill>
              </a:rPr>
              <a:t>Mem</a:t>
            </a:r>
            <a:r>
              <a:rPr lang="en-IE" sz="1400" kern="0" dirty="0" smtClean="0">
                <a:solidFill>
                  <a:srgbClr val="000000"/>
                </a:solidFill>
              </a:rPr>
              <a:t>. Read</a:t>
            </a:r>
            <a:endParaRPr lang="en-IE" sz="1400" kern="0" dirty="0">
              <a:solidFill>
                <a:srgbClr val="000000"/>
              </a:solidFill>
            </a:endParaRPr>
          </a:p>
        </p:txBody>
      </p:sp>
      <p:cxnSp>
        <p:nvCxnSpPr>
          <p:cNvPr id="17" name="Straight Arrow Connector 16"/>
          <p:cNvCxnSpPr>
            <a:stCxn id="9" idx="3"/>
          </p:cNvCxnSpPr>
          <p:nvPr/>
        </p:nvCxnSpPr>
        <p:spPr bwMode="auto">
          <a:xfrm>
            <a:off x="3491880" y="2609553"/>
            <a:ext cx="360040" cy="0"/>
          </a:xfrm>
          <a:prstGeom prst="straightConnector1">
            <a:avLst/>
          </a:prstGeom>
          <a:solidFill>
            <a:schemeClr val="tx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Content Placeholder 4"/>
          <p:cNvSpPr txBox="1">
            <a:spLocks/>
          </p:cNvSpPr>
          <p:nvPr/>
        </p:nvSpPr>
        <p:spPr bwMode="auto">
          <a:xfrm>
            <a:off x="5004048" y="2199209"/>
            <a:ext cx="1008112" cy="8206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5715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62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034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606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178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3750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322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IE" sz="1400" kern="0" dirty="0" smtClean="0">
                <a:solidFill>
                  <a:srgbClr val="000000"/>
                </a:solidFill>
              </a:rPr>
              <a:t>Compare</a:t>
            </a:r>
            <a:endParaRPr lang="en-IE" sz="1400" kern="0" dirty="0">
              <a:solidFill>
                <a:srgbClr val="000000"/>
              </a:solidFill>
            </a:endParaRPr>
          </a:p>
        </p:txBody>
      </p:sp>
      <p:cxnSp>
        <p:nvCxnSpPr>
          <p:cNvPr id="22" name="Straight Arrow Connector 21"/>
          <p:cNvCxnSpPr>
            <a:stCxn id="16" idx="3"/>
            <a:endCxn id="21" idx="1"/>
          </p:cNvCxnSpPr>
          <p:nvPr/>
        </p:nvCxnSpPr>
        <p:spPr bwMode="auto">
          <a:xfrm>
            <a:off x="4644008" y="2609553"/>
            <a:ext cx="360040" cy="0"/>
          </a:xfrm>
          <a:prstGeom prst="straightConnector1">
            <a:avLst/>
          </a:prstGeom>
          <a:solidFill>
            <a:schemeClr val="tx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Content Placeholder 4"/>
          <p:cNvSpPr txBox="1">
            <a:spLocks/>
          </p:cNvSpPr>
          <p:nvPr/>
        </p:nvSpPr>
        <p:spPr bwMode="auto">
          <a:xfrm>
            <a:off x="6361856" y="2199208"/>
            <a:ext cx="658416" cy="8206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5715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62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034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606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178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3750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322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IE" sz="1400" kern="0" dirty="0" err="1" smtClean="0">
                <a:solidFill>
                  <a:srgbClr val="000000"/>
                </a:solidFill>
              </a:rPr>
              <a:t>Mem</a:t>
            </a:r>
            <a:r>
              <a:rPr lang="en-IE" sz="1400" kern="0" dirty="0" smtClean="0">
                <a:solidFill>
                  <a:srgbClr val="000000"/>
                </a:solidFill>
              </a:rPr>
              <a:t>.</a:t>
            </a:r>
          </a:p>
          <a:p>
            <a:pPr marL="0" indent="0" algn="ctr">
              <a:buFont typeface="Wingdings" pitchFamily="2" charset="2"/>
              <a:buNone/>
            </a:pPr>
            <a:r>
              <a:rPr lang="en-IE" sz="1400" kern="0" dirty="0" smtClean="0">
                <a:solidFill>
                  <a:srgbClr val="000000"/>
                </a:solidFill>
              </a:rPr>
              <a:t>Write</a:t>
            </a:r>
            <a:endParaRPr lang="en-IE" sz="1400" kern="0" dirty="0">
              <a:solidFill>
                <a:srgbClr val="000000"/>
              </a:solidFill>
            </a:endParaRPr>
          </a:p>
        </p:txBody>
      </p:sp>
      <p:sp>
        <p:nvSpPr>
          <p:cNvPr id="31" name="Content Placeholder 4"/>
          <p:cNvSpPr txBox="1">
            <a:spLocks/>
          </p:cNvSpPr>
          <p:nvPr/>
        </p:nvSpPr>
        <p:spPr bwMode="auto">
          <a:xfrm>
            <a:off x="7441976" y="2199209"/>
            <a:ext cx="802432" cy="8206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5715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62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034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606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178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3750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322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IE" sz="1400" kern="0" dirty="0" smtClean="0">
                <a:solidFill>
                  <a:srgbClr val="000000"/>
                </a:solidFill>
              </a:rPr>
              <a:t>Output Logic</a:t>
            </a:r>
            <a:endParaRPr lang="en-IE" sz="1400" kern="0" dirty="0">
              <a:solidFill>
                <a:srgbClr val="000000"/>
              </a:solidFill>
            </a:endParaRPr>
          </a:p>
        </p:txBody>
      </p:sp>
      <p:cxnSp>
        <p:nvCxnSpPr>
          <p:cNvPr id="35" name="Straight Arrow Connector 34"/>
          <p:cNvCxnSpPr>
            <a:stCxn id="21" idx="3"/>
            <a:endCxn id="29" idx="1"/>
          </p:cNvCxnSpPr>
          <p:nvPr/>
        </p:nvCxnSpPr>
        <p:spPr bwMode="auto">
          <a:xfrm flipV="1">
            <a:off x="6012160" y="2609552"/>
            <a:ext cx="349696" cy="1"/>
          </a:xfrm>
          <a:prstGeom prst="straightConnector1">
            <a:avLst/>
          </a:prstGeom>
          <a:solidFill>
            <a:schemeClr val="tx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>
            <a:stCxn id="29" idx="3"/>
            <a:endCxn id="31" idx="1"/>
          </p:cNvCxnSpPr>
          <p:nvPr/>
        </p:nvCxnSpPr>
        <p:spPr bwMode="auto">
          <a:xfrm>
            <a:off x="7020272" y="2609552"/>
            <a:ext cx="421704" cy="1"/>
          </a:xfrm>
          <a:prstGeom prst="straightConnector1">
            <a:avLst/>
          </a:prstGeom>
          <a:solidFill>
            <a:schemeClr val="tx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>
            <a:stCxn id="31" idx="3"/>
          </p:cNvCxnSpPr>
          <p:nvPr/>
        </p:nvCxnSpPr>
        <p:spPr bwMode="auto">
          <a:xfrm>
            <a:off x="8244408" y="2609553"/>
            <a:ext cx="454200" cy="0"/>
          </a:xfrm>
          <a:prstGeom prst="straightConnector1">
            <a:avLst/>
          </a:prstGeom>
          <a:solidFill>
            <a:schemeClr val="tx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293048" y="2609551"/>
            <a:ext cx="454200" cy="0"/>
          </a:xfrm>
          <a:prstGeom prst="straightConnector1">
            <a:avLst/>
          </a:prstGeom>
          <a:solidFill>
            <a:schemeClr val="tx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 flipV="1">
            <a:off x="4247964" y="1780481"/>
            <a:ext cx="0" cy="418728"/>
          </a:xfrm>
          <a:prstGeom prst="straightConnector1">
            <a:avLst/>
          </a:prstGeom>
          <a:solidFill>
            <a:schemeClr val="tx2"/>
          </a:solidFill>
          <a:ln w="31750" cap="flat" cmpd="dbl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 flipV="1">
            <a:off x="6691064" y="1780481"/>
            <a:ext cx="0" cy="418728"/>
          </a:xfrm>
          <a:prstGeom prst="straightConnector1">
            <a:avLst/>
          </a:prstGeom>
          <a:solidFill>
            <a:schemeClr val="tx2"/>
          </a:solidFill>
          <a:ln w="44450" cap="flat" cmpd="dbl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Straight Arrow Connector 48"/>
          <p:cNvCxnSpPr>
            <a:endCxn id="21" idx="0"/>
          </p:cNvCxnSpPr>
          <p:nvPr/>
        </p:nvCxnSpPr>
        <p:spPr bwMode="auto">
          <a:xfrm>
            <a:off x="5508104" y="1780481"/>
            <a:ext cx="0" cy="418728"/>
          </a:xfrm>
          <a:prstGeom prst="straightConnector1">
            <a:avLst/>
          </a:prstGeom>
          <a:solidFill>
            <a:schemeClr val="tx2"/>
          </a:solidFill>
          <a:ln w="44450" cap="flat" cmpd="dbl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Rectangle 51"/>
          <p:cNvSpPr/>
          <p:nvPr/>
        </p:nvSpPr>
        <p:spPr>
          <a:xfrm>
            <a:off x="3783734" y="1124744"/>
            <a:ext cx="9284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kern="0" dirty="0" smtClean="0">
                <a:solidFill>
                  <a:srgbClr val="000000"/>
                </a:solidFill>
              </a:rPr>
              <a:t>DRAM </a:t>
            </a:r>
          </a:p>
          <a:p>
            <a:r>
              <a:rPr lang="en-IE" kern="0" dirty="0" smtClean="0">
                <a:solidFill>
                  <a:srgbClr val="000000"/>
                </a:solidFill>
              </a:rPr>
              <a:t>Cmd.</a:t>
            </a:r>
            <a:endParaRPr lang="en-IE" kern="0" dirty="0">
              <a:solidFill>
                <a:srgbClr val="00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043874" y="1124744"/>
            <a:ext cx="9284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kern="0" dirty="0" smtClean="0">
                <a:solidFill>
                  <a:srgbClr val="000000"/>
                </a:solidFill>
              </a:rPr>
              <a:t>DRAM </a:t>
            </a:r>
          </a:p>
          <a:p>
            <a:r>
              <a:rPr lang="en-IE" kern="0" dirty="0" smtClean="0">
                <a:solidFill>
                  <a:srgbClr val="000000"/>
                </a:solidFill>
              </a:rPr>
              <a:t>Data</a:t>
            </a:r>
            <a:endParaRPr lang="en-IE" kern="0" dirty="0">
              <a:solidFill>
                <a:srgbClr val="00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965180" y="1124744"/>
            <a:ext cx="14414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kern="0" dirty="0" smtClean="0">
                <a:solidFill>
                  <a:srgbClr val="000000"/>
                </a:solidFill>
              </a:rPr>
              <a:t>DRAM </a:t>
            </a:r>
          </a:p>
          <a:p>
            <a:r>
              <a:rPr lang="en-IE" kern="0" dirty="0" err="1" smtClean="0">
                <a:solidFill>
                  <a:srgbClr val="000000"/>
                </a:solidFill>
              </a:rPr>
              <a:t>Cmd</a:t>
            </a:r>
            <a:r>
              <a:rPr lang="en-IE" kern="0" dirty="0" smtClean="0">
                <a:solidFill>
                  <a:srgbClr val="000000"/>
                </a:solidFill>
              </a:rPr>
              <a:t> &amp; Data</a:t>
            </a:r>
            <a:endParaRPr lang="en-IE" kern="0" dirty="0">
              <a:solidFill>
                <a:srgbClr val="000000"/>
              </a:solidFill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3346671" y="4287441"/>
            <a:ext cx="2285477" cy="316632"/>
            <a:chOff x="3133133" y="5045711"/>
            <a:chExt cx="2285477" cy="316632"/>
          </a:xfrm>
        </p:grpSpPr>
        <p:sp>
          <p:nvSpPr>
            <p:cNvPr id="57" name="Content Placeholder 4"/>
            <p:cNvSpPr txBox="1">
              <a:spLocks/>
            </p:cNvSpPr>
            <p:nvPr/>
          </p:nvSpPr>
          <p:spPr bwMode="auto">
            <a:xfrm>
              <a:off x="3133133" y="5045712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58" name="Content Placeholder 4"/>
            <p:cNvSpPr txBox="1">
              <a:spLocks/>
            </p:cNvSpPr>
            <p:nvPr/>
          </p:nvSpPr>
          <p:spPr bwMode="auto">
            <a:xfrm>
              <a:off x="3273370" y="5045711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59" name="Content Placeholder 4"/>
            <p:cNvSpPr txBox="1">
              <a:spLocks/>
            </p:cNvSpPr>
            <p:nvPr/>
          </p:nvSpPr>
          <p:spPr bwMode="auto">
            <a:xfrm>
              <a:off x="3418386" y="5045712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60" name="Content Placeholder 4"/>
            <p:cNvSpPr txBox="1">
              <a:spLocks/>
            </p:cNvSpPr>
            <p:nvPr/>
          </p:nvSpPr>
          <p:spPr bwMode="auto">
            <a:xfrm>
              <a:off x="3558623" y="5045711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61" name="Content Placeholder 4"/>
            <p:cNvSpPr txBox="1">
              <a:spLocks/>
            </p:cNvSpPr>
            <p:nvPr/>
          </p:nvSpPr>
          <p:spPr bwMode="auto">
            <a:xfrm>
              <a:off x="3697698" y="5045712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62" name="Content Placeholder 4"/>
            <p:cNvSpPr txBox="1">
              <a:spLocks/>
            </p:cNvSpPr>
            <p:nvPr/>
          </p:nvSpPr>
          <p:spPr bwMode="auto">
            <a:xfrm>
              <a:off x="3837935" y="5045711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63" name="Content Placeholder 4"/>
            <p:cNvSpPr txBox="1">
              <a:spLocks/>
            </p:cNvSpPr>
            <p:nvPr/>
          </p:nvSpPr>
          <p:spPr bwMode="auto">
            <a:xfrm>
              <a:off x="3982951" y="5045712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64" name="Content Placeholder 4"/>
            <p:cNvSpPr txBox="1">
              <a:spLocks/>
            </p:cNvSpPr>
            <p:nvPr/>
          </p:nvSpPr>
          <p:spPr bwMode="auto">
            <a:xfrm>
              <a:off x="4123188" y="5045711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65" name="Content Placeholder 4"/>
            <p:cNvSpPr txBox="1">
              <a:spLocks/>
            </p:cNvSpPr>
            <p:nvPr/>
          </p:nvSpPr>
          <p:spPr bwMode="auto">
            <a:xfrm>
              <a:off x="4266713" y="5045712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66" name="Content Placeholder 4"/>
            <p:cNvSpPr txBox="1">
              <a:spLocks/>
            </p:cNvSpPr>
            <p:nvPr/>
          </p:nvSpPr>
          <p:spPr bwMode="auto">
            <a:xfrm>
              <a:off x="4406950" y="5045711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67" name="Content Placeholder 4"/>
            <p:cNvSpPr txBox="1">
              <a:spLocks/>
            </p:cNvSpPr>
            <p:nvPr/>
          </p:nvSpPr>
          <p:spPr bwMode="auto">
            <a:xfrm>
              <a:off x="4559586" y="5045712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68" name="Content Placeholder 4"/>
            <p:cNvSpPr txBox="1">
              <a:spLocks/>
            </p:cNvSpPr>
            <p:nvPr/>
          </p:nvSpPr>
          <p:spPr bwMode="auto">
            <a:xfrm>
              <a:off x="4699823" y="5045711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69" name="Content Placeholder 4"/>
            <p:cNvSpPr txBox="1">
              <a:spLocks/>
            </p:cNvSpPr>
            <p:nvPr/>
          </p:nvSpPr>
          <p:spPr bwMode="auto">
            <a:xfrm>
              <a:off x="4838898" y="5045712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70" name="Content Placeholder 4"/>
            <p:cNvSpPr txBox="1">
              <a:spLocks/>
            </p:cNvSpPr>
            <p:nvPr/>
          </p:nvSpPr>
          <p:spPr bwMode="auto">
            <a:xfrm>
              <a:off x="4979135" y="5045711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71" name="Content Placeholder 4"/>
            <p:cNvSpPr txBox="1">
              <a:spLocks/>
            </p:cNvSpPr>
            <p:nvPr/>
          </p:nvSpPr>
          <p:spPr bwMode="auto">
            <a:xfrm>
              <a:off x="5131771" y="5045712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72" name="Content Placeholder 4"/>
            <p:cNvSpPr txBox="1">
              <a:spLocks/>
            </p:cNvSpPr>
            <p:nvPr/>
          </p:nvSpPr>
          <p:spPr bwMode="auto">
            <a:xfrm>
              <a:off x="5272008" y="5045711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</p:grpSp>
      <p:cxnSp>
        <p:nvCxnSpPr>
          <p:cNvPr id="108" name="Elbow Connector 107"/>
          <p:cNvCxnSpPr>
            <a:endCxn id="57" idx="1"/>
          </p:cNvCxnSpPr>
          <p:nvPr/>
        </p:nvCxnSpPr>
        <p:spPr bwMode="auto">
          <a:xfrm>
            <a:off x="1115616" y="3019895"/>
            <a:ext cx="2231055" cy="1425863"/>
          </a:xfrm>
          <a:prstGeom prst="bentConnector3">
            <a:avLst>
              <a:gd name="adj1" fmla="val 135"/>
            </a:avLst>
          </a:prstGeom>
          <a:solidFill>
            <a:schemeClr val="tx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8" name="Elbow Connector 117"/>
          <p:cNvCxnSpPr>
            <a:stCxn id="72" idx="3"/>
          </p:cNvCxnSpPr>
          <p:nvPr/>
        </p:nvCxnSpPr>
        <p:spPr bwMode="auto">
          <a:xfrm flipV="1">
            <a:off x="5632148" y="3019895"/>
            <a:ext cx="1964188" cy="1425862"/>
          </a:xfrm>
          <a:prstGeom prst="bentConnector3">
            <a:avLst>
              <a:gd name="adj1" fmla="val 100045"/>
            </a:avLst>
          </a:prstGeom>
          <a:solidFill>
            <a:schemeClr val="tx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1" name="Rectangle 120"/>
          <p:cNvSpPr/>
          <p:nvPr/>
        </p:nvSpPr>
        <p:spPr>
          <a:xfrm>
            <a:off x="3499176" y="5661248"/>
            <a:ext cx="20649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1600" kern="0" dirty="0" smtClean="0">
                <a:solidFill>
                  <a:srgbClr val="000000"/>
                </a:solidFill>
              </a:rPr>
              <a:t>Original Packet Data</a:t>
            </a:r>
            <a:endParaRPr lang="en-IE" sz="1600" kern="0" dirty="0">
              <a:solidFill>
                <a:srgbClr val="000000"/>
              </a:solidFill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3358939" y="4756473"/>
            <a:ext cx="2285477" cy="316632"/>
            <a:chOff x="3133133" y="5045711"/>
            <a:chExt cx="2285477" cy="316632"/>
          </a:xfrm>
        </p:grpSpPr>
        <p:sp>
          <p:nvSpPr>
            <p:cNvPr id="56" name="Content Placeholder 4"/>
            <p:cNvSpPr txBox="1">
              <a:spLocks/>
            </p:cNvSpPr>
            <p:nvPr/>
          </p:nvSpPr>
          <p:spPr bwMode="auto">
            <a:xfrm>
              <a:off x="3133133" y="5045712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74" name="Content Placeholder 4"/>
            <p:cNvSpPr txBox="1">
              <a:spLocks/>
            </p:cNvSpPr>
            <p:nvPr/>
          </p:nvSpPr>
          <p:spPr bwMode="auto">
            <a:xfrm>
              <a:off x="3273370" y="5045711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75" name="Content Placeholder 4"/>
            <p:cNvSpPr txBox="1">
              <a:spLocks/>
            </p:cNvSpPr>
            <p:nvPr/>
          </p:nvSpPr>
          <p:spPr bwMode="auto">
            <a:xfrm>
              <a:off x="3418386" y="5045712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76" name="Content Placeholder 4"/>
            <p:cNvSpPr txBox="1">
              <a:spLocks/>
            </p:cNvSpPr>
            <p:nvPr/>
          </p:nvSpPr>
          <p:spPr bwMode="auto">
            <a:xfrm>
              <a:off x="3558623" y="5045711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77" name="Content Placeholder 4"/>
            <p:cNvSpPr txBox="1">
              <a:spLocks/>
            </p:cNvSpPr>
            <p:nvPr/>
          </p:nvSpPr>
          <p:spPr bwMode="auto">
            <a:xfrm>
              <a:off x="3697698" y="5045712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78" name="Content Placeholder 4"/>
            <p:cNvSpPr txBox="1">
              <a:spLocks/>
            </p:cNvSpPr>
            <p:nvPr/>
          </p:nvSpPr>
          <p:spPr bwMode="auto">
            <a:xfrm>
              <a:off x="3837935" y="5045711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79" name="Content Placeholder 4"/>
            <p:cNvSpPr txBox="1">
              <a:spLocks/>
            </p:cNvSpPr>
            <p:nvPr/>
          </p:nvSpPr>
          <p:spPr bwMode="auto">
            <a:xfrm>
              <a:off x="3982951" y="5045712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80" name="Content Placeholder 4"/>
            <p:cNvSpPr txBox="1">
              <a:spLocks/>
            </p:cNvSpPr>
            <p:nvPr/>
          </p:nvSpPr>
          <p:spPr bwMode="auto">
            <a:xfrm>
              <a:off x="4123188" y="5045711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81" name="Content Placeholder 4"/>
            <p:cNvSpPr txBox="1">
              <a:spLocks/>
            </p:cNvSpPr>
            <p:nvPr/>
          </p:nvSpPr>
          <p:spPr bwMode="auto">
            <a:xfrm>
              <a:off x="4266713" y="5045712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82" name="Content Placeholder 4"/>
            <p:cNvSpPr txBox="1">
              <a:spLocks/>
            </p:cNvSpPr>
            <p:nvPr/>
          </p:nvSpPr>
          <p:spPr bwMode="auto">
            <a:xfrm>
              <a:off x="4406950" y="5045711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83" name="Content Placeholder 4"/>
            <p:cNvSpPr txBox="1">
              <a:spLocks/>
            </p:cNvSpPr>
            <p:nvPr/>
          </p:nvSpPr>
          <p:spPr bwMode="auto">
            <a:xfrm>
              <a:off x="4559586" y="5045712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84" name="Content Placeholder 4"/>
            <p:cNvSpPr txBox="1">
              <a:spLocks/>
            </p:cNvSpPr>
            <p:nvPr/>
          </p:nvSpPr>
          <p:spPr bwMode="auto">
            <a:xfrm>
              <a:off x="4699823" y="5045711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85" name="Content Placeholder 4"/>
            <p:cNvSpPr txBox="1">
              <a:spLocks/>
            </p:cNvSpPr>
            <p:nvPr/>
          </p:nvSpPr>
          <p:spPr bwMode="auto">
            <a:xfrm>
              <a:off x="4838898" y="5045712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86" name="Content Placeholder 4"/>
            <p:cNvSpPr txBox="1">
              <a:spLocks/>
            </p:cNvSpPr>
            <p:nvPr/>
          </p:nvSpPr>
          <p:spPr bwMode="auto">
            <a:xfrm>
              <a:off x="4979135" y="5045711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87" name="Content Placeholder 4"/>
            <p:cNvSpPr txBox="1">
              <a:spLocks/>
            </p:cNvSpPr>
            <p:nvPr/>
          </p:nvSpPr>
          <p:spPr bwMode="auto">
            <a:xfrm>
              <a:off x="5131771" y="5045712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88" name="Content Placeholder 4"/>
            <p:cNvSpPr txBox="1">
              <a:spLocks/>
            </p:cNvSpPr>
            <p:nvPr/>
          </p:nvSpPr>
          <p:spPr bwMode="auto">
            <a:xfrm>
              <a:off x="5272008" y="5045711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3371207" y="5225506"/>
            <a:ext cx="2285477" cy="316632"/>
            <a:chOff x="3133133" y="5045711"/>
            <a:chExt cx="2285477" cy="316632"/>
          </a:xfrm>
        </p:grpSpPr>
        <p:sp>
          <p:nvSpPr>
            <p:cNvPr id="90" name="Content Placeholder 4"/>
            <p:cNvSpPr txBox="1">
              <a:spLocks/>
            </p:cNvSpPr>
            <p:nvPr/>
          </p:nvSpPr>
          <p:spPr bwMode="auto">
            <a:xfrm>
              <a:off x="3133133" y="5045712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91" name="Content Placeholder 4"/>
            <p:cNvSpPr txBox="1">
              <a:spLocks/>
            </p:cNvSpPr>
            <p:nvPr/>
          </p:nvSpPr>
          <p:spPr bwMode="auto">
            <a:xfrm>
              <a:off x="3273370" y="5045711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92" name="Content Placeholder 4"/>
            <p:cNvSpPr txBox="1">
              <a:spLocks/>
            </p:cNvSpPr>
            <p:nvPr/>
          </p:nvSpPr>
          <p:spPr bwMode="auto">
            <a:xfrm>
              <a:off x="3418386" y="5045712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93" name="Content Placeholder 4"/>
            <p:cNvSpPr txBox="1">
              <a:spLocks/>
            </p:cNvSpPr>
            <p:nvPr/>
          </p:nvSpPr>
          <p:spPr bwMode="auto">
            <a:xfrm>
              <a:off x="3558623" y="5045711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94" name="Content Placeholder 4"/>
            <p:cNvSpPr txBox="1">
              <a:spLocks/>
            </p:cNvSpPr>
            <p:nvPr/>
          </p:nvSpPr>
          <p:spPr bwMode="auto">
            <a:xfrm>
              <a:off x="3697698" y="5045712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95" name="Content Placeholder 4"/>
            <p:cNvSpPr txBox="1">
              <a:spLocks/>
            </p:cNvSpPr>
            <p:nvPr/>
          </p:nvSpPr>
          <p:spPr bwMode="auto">
            <a:xfrm>
              <a:off x="3837935" y="5045711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96" name="Content Placeholder 4"/>
            <p:cNvSpPr txBox="1">
              <a:spLocks/>
            </p:cNvSpPr>
            <p:nvPr/>
          </p:nvSpPr>
          <p:spPr bwMode="auto">
            <a:xfrm>
              <a:off x="3982951" y="5045712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97" name="Content Placeholder 4"/>
            <p:cNvSpPr txBox="1">
              <a:spLocks/>
            </p:cNvSpPr>
            <p:nvPr/>
          </p:nvSpPr>
          <p:spPr bwMode="auto">
            <a:xfrm>
              <a:off x="4123188" y="5045711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98" name="Content Placeholder 4"/>
            <p:cNvSpPr txBox="1">
              <a:spLocks/>
            </p:cNvSpPr>
            <p:nvPr/>
          </p:nvSpPr>
          <p:spPr bwMode="auto">
            <a:xfrm>
              <a:off x="4266713" y="5045712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99" name="Content Placeholder 4"/>
            <p:cNvSpPr txBox="1">
              <a:spLocks/>
            </p:cNvSpPr>
            <p:nvPr/>
          </p:nvSpPr>
          <p:spPr bwMode="auto">
            <a:xfrm>
              <a:off x="4406950" y="5045711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100" name="Content Placeholder 4"/>
            <p:cNvSpPr txBox="1">
              <a:spLocks/>
            </p:cNvSpPr>
            <p:nvPr/>
          </p:nvSpPr>
          <p:spPr bwMode="auto">
            <a:xfrm>
              <a:off x="4559586" y="5045712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101" name="Content Placeholder 4"/>
            <p:cNvSpPr txBox="1">
              <a:spLocks/>
            </p:cNvSpPr>
            <p:nvPr/>
          </p:nvSpPr>
          <p:spPr bwMode="auto">
            <a:xfrm>
              <a:off x="4699823" y="5045711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102" name="Content Placeholder 4"/>
            <p:cNvSpPr txBox="1">
              <a:spLocks/>
            </p:cNvSpPr>
            <p:nvPr/>
          </p:nvSpPr>
          <p:spPr bwMode="auto">
            <a:xfrm>
              <a:off x="4838898" y="5045712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103" name="Content Placeholder 4"/>
            <p:cNvSpPr txBox="1">
              <a:spLocks/>
            </p:cNvSpPr>
            <p:nvPr/>
          </p:nvSpPr>
          <p:spPr bwMode="auto">
            <a:xfrm>
              <a:off x="4979135" y="5045711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104" name="Content Placeholder 4"/>
            <p:cNvSpPr txBox="1">
              <a:spLocks/>
            </p:cNvSpPr>
            <p:nvPr/>
          </p:nvSpPr>
          <p:spPr bwMode="auto">
            <a:xfrm>
              <a:off x="5131771" y="5045712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105" name="Content Placeholder 4"/>
            <p:cNvSpPr txBox="1">
              <a:spLocks/>
            </p:cNvSpPr>
            <p:nvPr/>
          </p:nvSpPr>
          <p:spPr bwMode="auto">
            <a:xfrm>
              <a:off x="5272008" y="5045711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</p:grpSp>
      <p:cxnSp>
        <p:nvCxnSpPr>
          <p:cNvPr id="106" name="Elbow Connector 105"/>
          <p:cNvCxnSpPr>
            <a:endCxn id="56" idx="1"/>
          </p:cNvCxnSpPr>
          <p:nvPr/>
        </p:nvCxnSpPr>
        <p:spPr bwMode="auto">
          <a:xfrm>
            <a:off x="971600" y="3019896"/>
            <a:ext cx="2387339" cy="1894894"/>
          </a:xfrm>
          <a:prstGeom prst="bentConnector3">
            <a:avLst>
              <a:gd name="adj1" fmla="val -431"/>
            </a:avLst>
          </a:prstGeom>
          <a:solidFill>
            <a:schemeClr val="tx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7" name="Elbow Connector 106"/>
          <p:cNvCxnSpPr>
            <a:endCxn id="90" idx="1"/>
          </p:cNvCxnSpPr>
          <p:nvPr/>
        </p:nvCxnSpPr>
        <p:spPr bwMode="auto">
          <a:xfrm>
            <a:off x="827584" y="3019897"/>
            <a:ext cx="2543623" cy="2363926"/>
          </a:xfrm>
          <a:prstGeom prst="bentConnector3">
            <a:avLst>
              <a:gd name="adj1" fmla="val -328"/>
            </a:avLst>
          </a:prstGeom>
          <a:solidFill>
            <a:schemeClr val="tx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9" name="Elbow Connector 108"/>
          <p:cNvCxnSpPr>
            <a:stCxn id="88" idx="3"/>
            <a:endCxn id="31" idx="2"/>
          </p:cNvCxnSpPr>
          <p:nvPr/>
        </p:nvCxnSpPr>
        <p:spPr bwMode="auto">
          <a:xfrm flipV="1">
            <a:off x="5644416" y="3019896"/>
            <a:ext cx="2198776" cy="1894893"/>
          </a:xfrm>
          <a:prstGeom prst="bentConnector2">
            <a:avLst/>
          </a:prstGeom>
          <a:solidFill>
            <a:schemeClr val="tx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0" name="Elbow Connector 109"/>
          <p:cNvCxnSpPr>
            <a:stCxn id="105" idx="3"/>
          </p:cNvCxnSpPr>
          <p:nvPr/>
        </p:nvCxnSpPr>
        <p:spPr bwMode="auto">
          <a:xfrm flipV="1">
            <a:off x="5656684" y="3019897"/>
            <a:ext cx="2443708" cy="2363925"/>
          </a:xfrm>
          <a:prstGeom prst="bentConnector3">
            <a:avLst>
              <a:gd name="adj1" fmla="val 99891"/>
            </a:avLst>
          </a:prstGeom>
          <a:solidFill>
            <a:schemeClr val="tx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1" name="Rounded Rectangular Callout 110"/>
          <p:cNvSpPr/>
          <p:nvPr/>
        </p:nvSpPr>
        <p:spPr bwMode="auto">
          <a:xfrm>
            <a:off x="293047" y="887335"/>
            <a:ext cx="2550761" cy="914400"/>
          </a:xfrm>
          <a:prstGeom prst="wedgeRoundRectCallout">
            <a:avLst>
              <a:gd name="adj1" fmla="val -12185"/>
              <a:gd name="adj2" fmla="val 118175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sz="1400" b="1" dirty="0" smtClean="0">
                <a:solidFill>
                  <a:schemeClr val="bg1"/>
                </a:solidFill>
              </a:rPr>
              <a:t>1. Stores Key, Value &amp; metadata. Resizes Key. Creates HT metadata</a:t>
            </a:r>
          </a:p>
        </p:txBody>
      </p:sp>
      <p:sp>
        <p:nvSpPr>
          <p:cNvPr id="112" name="Rounded Rectangular Callout 111"/>
          <p:cNvSpPr/>
          <p:nvPr/>
        </p:nvSpPr>
        <p:spPr bwMode="auto">
          <a:xfrm>
            <a:off x="2960274" y="3244063"/>
            <a:ext cx="3411926" cy="914400"/>
          </a:xfrm>
          <a:prstGeom prst="wedgeRoundRectCallout">
            <a:avLst>
              <a:gd name="adj1" fmla="val -44717"/>
              <a:gd name="adj2" fmla="val -90686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sz="1400" b="1" dirty="0" smtClean="0">
                <a:solidFill>
                  <a:schemeClr val="bg1"/>
                </a:solidFill>
              </a:rPr>
              <a:t>2. Checks for race conditions between SET &amp; GET operations due to memory latency</a:t>
            </a:r>
          </a:p>
        </p:txBody>
      </p:sp>
      <p:sp>
        <p:nvSpPr>
          <p:cNvPr id="113" name="Rounded Rectangular Callout 112"/>
          <p:cNvSpPr/>
          <p:nvPr/>
        </p:nvSpPr>
        <p:spPr bwMode="auto">
          <a:xfrm>
            <a:off x="6878538" y="5610944"/>
            <a:ext cx="2154787" cy="914400"/>
          </a:xfrm>
          <a:prstGeom prst="wedgeRoundRectCallout">
            <a:avLst>
              <a:gd name="adj1" fmla="val 5009"/>
              <a:gd name="adj2" fmla="val -348914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sz="1400" b="1" dirty="0" smtClean="0">
                <a:solidFill>
                  <a:schemeClr val="bg1"/>
                </a:solidFill>
              </a:rPr>
              <a:t>7. Injects value store address into the packet &amp; forwards it.</a:t>
            </a:r>
          </a:p>
        </p:txBody>
      </p:sp>
      <p:sp>
        <p:nvSpPr>
          <p:cNvPr id="114" name="Rounded Rectangular Callout 113"/>
          <p:cNvSpPr/>
          <p:nvPr/>
        </p:nvSpPr>
        <p:spPr bwMode="auto">
          <a:xfrm>
            <a:off x="4645024" y="210344"/>
            <a:ext cx="1782238" cy="914400"/>
          </a:xfrm>
          <a:prstGeom prst="wedgeRoundRectCallout">
            <a:avLst>
              <a:gd name="adj1" fmla="val -60254"/>
              <a:gd name="adj2" fmla="val 176403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sz="1400" b="1" dirty="0" smtClean="0">
                <a:solidFill>
                  <a:schemeClr val="bg1"/>
                </a:solidFill>
              </a:rPr>
              <a:t>4. Sends a read command to the memory.</a:t>
            </a:r>
          </a:p>
        </p:txBody>
      </p:sp>
      <p:sp>
        <p:nvSpPr>
          <p:cNvPr id="115" name="Rounded Rectangular Callout 114"/>
          <p:cNvSpPr/>
          <p:nvPr/>
        </p:nvSpPr>
        <p:spPr bwMode="auto">
          <a:xfrm>
            <a:off x="424683" y="5190060"/>
            <a:ext cx="2787549" cy="914400"/>
          </a:xfrm>
          <a:prstGeom prst="wedgeRoundRectCallout">
            <a:avLst>
              <a:gd name="adj1" fmla="val 2122"/>
              <a:gd name="adj2" fmla="val -171699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sz="1400" b="1" dirty="0" smtClean="0">
                <a:solidFill>
                  <a:schemeClr val="bg1"/>
                </a:solidFill>
              </a:rPr>
              <a:t>3. Hashes the key to produce the hash table memory address to access.</a:t>
            </a:r>
          </a:p>
        </p:txBody>
      </p:sp>
      <p:sp>
        <p:nvSpPr>
          <p:cNvPr id="116" name="Rounded Rectangular Callout 115"/>
          <p:cNvSpPr/>
          <p:nvPr/>
        </p:nvSpPr>
        <p:spPr bwMode="auto">
          <a:xfrm>
            <a:off x="7031407" y="233094"/>
            <a:ext cx="2047056" cy="1395706"/>
          </a:xfrm>
          <a:prstGeom prst="wedgeRoundRectCallout">
            <a:avLst>
              <a:gd name="adj1" fmla="val -106977"/>
              <a:gd name="adj2" fmla="val 133756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sz="1400" b="1" dirty="0" smtClean="0">
                <a:solidFill>
                  <a:schemeClr val="bg1"/>
                </a:solidFill>
              </a:rPr>
              <a:t>5. Compares key length &amp; key read from the hash table with the one in the request &amp; decides if there is a match</a:t>
            </a:r>
          </a:p>
        </p:txBody>
      </p:sp>
      <p:sp>
        <p:nvSpPr>
          <p:cNvPr id="117" name="Rounded Rectangular Callout 116"/>
          <p:cNvSpPr/>
          <p:nvPr/>
        </p:nvSpPr>
        <p:spPr bwMode="auto">
          <a:xfrm>
            <a:off x="5948537" y="4354260"/>
            <a:ext cx="2047056" cy="1181963"/>
          </a:xfrm>
          <a:prstGeom prst="wedgeRoundRectCallout">
            <a:avLst>
              <a:gd name="adj1" fmla="val 2716"/>
              <a:gd name="adj2" fmla="val -154072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sz="1400" b="1" dirty="0" smtClean="0">
                <a:solidFill>
                  <a:schemeClr val="bg1"/>
                </a:solidFill>
              </a:rPr>
              <a:t>6. Updates the hash table entry if SET/DEL. Forwards the value pointer in GET</a:t>
            </a:r>
          </a:p>
        </p:txBody>
      </p:sp>
    </p:spTree>
    <p:extLst>
      <p:ext uri="{BB962C8B-B14F-4D97-AF65-F5344CB8AC3E}">
        <p14:creationId xmlns:p14="http://schemas.microsoft.com/office/powerpoint/2010/main" val="57582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111" grpId="1" animBg="1"/>
      <p:bldP spid="112" grpId="0" animBg="1"/>
      <p:bldP spid="112" grpId="1" animBg="1"/>
      <p:bldP spid="113" grpId="0" animBg="1"/>
      <p:bldP spid="113" grpId="1" animBg="1"/>
      <p:bldP spid="114" grpId="0" animBg="1"/>
      <p:bldP spid="114" grpId="1" animBg="1"/>
      <p:bldP spid="115" grpId="0" animBg="1"/>
      <p:bldP spid="115" grpId="1" animBg="1"/>
      <p:bldP spid="116" grpId="0" animBg="1"/>
      <p:bldP spid="116" grpId="1" animBg="1"/>
      <p:bldP spid="117" grpId="0" animBg="1"/>
      <p:bldP spid="117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ontent Placeholder 4"/>
          <p:cNvSpPr txBox="1">
            <a:spLocks/>
          </p:cNvSpPr>
          <p:nvPr/>
        </p:nvSpPr>
        <p:spPr bwMode="auto">
          <a:xfrm>
            <a:off x="1115617" y="3275330"/>
            <a:ext cx="2155268" cy="1444481"/>
          </a:xfrm>
          <a:prstGeom prst="rect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5715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62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034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606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178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3750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322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endParaRPr lang="en-IE" sz="1400" kern="0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A4D8240-550E-4008-84A0-148E0444AB1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627162"/>
          </a:xfrm>
        </p:spPr>
        <p:txBody>
          <a:bodyPr/>
          <a:lstStyle/>
          <a:p>
            <a:r>
              <a:rPr lang="en-IE" dirty="0" smtClean="0"/>
              <a:t>Hash Table Architecture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 bwMode="auto">
          <a:xfrm>
            <a:off x="529208" y="2199209"/>
            <a:ext cx="1018456" cy="8206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IE" sz="1400" dirty="0" err="1" smtClean="0">
                <a:solidFill>
                  <a:srgbClr val="000000"/>
                </a:solidFill>
              </a:rPr>
              <a:t>ht_input</a:t>
            </a:r>
            <a:endParaRPr lang="en-IE" sz="1400" dirty="0" smtClean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lang="en-IE" sz="1400" dirty="0" smtClean="0">
                <a:solidFill>
                  <a:srgbClr val="000000"/>
                </a:solidFill>
              </a:rPr>
              <a:t>Logic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 bwMode="auto">
          <a:xfrm>
            <a:off x="2595624" y="3351337"/>
            <a:ext cx="608224" cy="8206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5715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62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034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606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178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3750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322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IE" sz="1400" kern="0" dirty="0" err="1" smtClean="0">
                <a:solidFill>
                  <a:srgbClr val="000000"/>
                </a:solidFill>
              </a:rPr>
              <a:t>bobJ</a:t>
            </a:r>
            <a:endParaRPr lang="en-IE" sz="1400" kern="0" dirty="0">
              <a:solidFill>
                <a:srgbClr val="000000"/>
              </a:solidFill>
            </a:endParaRPr>
          </a:p>
        </p:txBody>
      </p:sp>
      <p:cxnSp>
        <p:nvCxnSpPr>
          <p:cNvPr id="8" name="Elbow Connector 7"/>
          <p:cNvCxnSpPr>
            <a:stCxn id="5" idx="2"/>
          </p:cNvCxnSpPr>
          <p:nvPr/>
        </p:nvCxnSpPr>
        <p:spPr bwMode="auto">
          <a:xfrm rot="16200000" flipH="1">
            <a:off x="690294" y="3368038"/>
            <a:ext cx="989490" cy="293206"/>
          </a:xfrm>
          <a:prstGeom prst="bentConnector3">
            <a:avLst>
              <a:gd name="adj1" fmla="val 100056"/>
            </a:avLst>
          </a:prstGeom>
          <a:solidFill>
            <a:schemeClr val="tx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Content Placeholder 4"/>
          <p:cNvSpPr txBox="1">
            <a:spLocks/>
          </p:cNvSpPr>
          <p:nvPr/>
        </p:nvSpPr>
        <p:spPr bwMode="auto">
          <a:xfrm>
            <a:off x="2317600" y="2199209"/>
            <a:ext cx="1296144" cy="8206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5715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62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034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606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178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3750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322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IE" sz="1400" kern="0" dirty="0" smtClean="0">
                <a:solidFill>
                  <a:srgbClr val="000000"/>
                </a:solidFill>
              </a:rPr>
              <a:t>Concurrency</a:t>
            </a:r>
          </a:p>
          <a:p>
            <a:pPr marL="0" indent="0" algn="ctr">
              <a:buFont typeface="Wingdings" pitchFamily="2" charset="2"/>
              <a:buNone/>
            </a:pPr>
            <a:r>
              <a:rPr lang="en-IE" sz="1400" kern="0" dirty="0" smtClean="0">
                <a:solidFill>
                  <a:srgbClr val="000000"/>
                </a:solidFill>
              </a:rPr>
              <a:t>Control</a:t>
            </a:r>
            <a:endParaRPr lang="en-IE" sz="1400" kern="0" dirty="0">
              <a:solidFill>
                <a:srgbClr val="000000"/>
              </a:solidFill>
            </a:endParaRPr>
          </a:p>
        </p:txBody>
      </p:sp>
      <p:cxnSp>
        <p:nvCxnSpPr>
          <p:cNvPr id="11" name="Elbow Connector 10"/>
          <p:cNvCxnSpPr/>
          <p:nvPr/>
        </p:nvCxnSpPr>
        <p:spPr bwMode="auto">
          <a:xfrm rot="5400000" flipH="1" flipV="1">
            <a:off x="2920563" y="3313525"/>
            <a:ext cx="741787" cy="154529"/>
          </a:xfrm>
          <a:prstGeom prst="bentConnector3">
            <a:avLst>
              <a:gd name="adj1" fmla="val -2646"/>
            </a:avLst>
          </a:prstGeom>
          <a:solidFill>
            <a:schemeClr val="tx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1547664" y="2671961"/>
            <a:ext cx="769936" cy="0"/>
          </a:xfrm>
          <a:prstGeom prst="straightConnector1">
            <a:avLst/>
          </a:prstGeom>
          <a:solidFill>
            <a:schemeClr val="tx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Content Placeholder 4"/>
          <p:cNvSpPr txBox="1">
            <a:spLocks/>
          </p:cNvSpPr>
          <p:nvPr/>
        </p:nvSpPr>
        <p:spPr bwMode="auto">
          <a:xfrm>
            <a:off x="3973784" y="2199209"/>
            <a:ext cx="792088" cy="8206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5715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62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034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606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178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3750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322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IE" sz="1400" kern="0" dirty="0" err="1" smtClean="0">
                <a:solidFill>
                  <a:srgbClr val="000000"/>
                </a:solidFill>
              </a:rPr>
              <a:t>mem</a:t>
            </a:r>
            <a:endParaRPr lang="en-IE" sz="1400" kern="0" dirty="0" smtClean="0">
              <a:solidFill>
                <a:srgbClr val="000000"/>
              </a:solidFill>
            </a:endParaRPr>
          </a:p>
          <a:p>
            <a:pPr marL="0" indent="0" algn="ctr">
              <a:buFont typeface="Wingdings" pitchFamily="2" charset="2"/>
              <a:buNone/>
            </a:pPr>
            <a:r>
              <a:rPr lang="en-IE" sz="1400" kern="0" dirty="0" smtClean="0">
                <a:solidFill>
                  <a:srgbClr val="000000"/>
                </a:solidFill>
              </a:rPr>
              <a:t>Read</a:t>
            </a:r>
            <a:endParaRPr lang="en-IE" sz="1400" kern="0" dirty="0">
              <a:solidFill>
                <a:srgbClr val="00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3613744" y="2800053"/>
            <a:ext cx="360040" cy="0"/>
          </a:xfrm>
          <a:prstGeom prst="straightConnector1">
            <a:avLst/>
          </a:prstGeom>
          <a:solidFill>
            <a:schemeClr val="tx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Content Placeholder 4"/>
          <p:cNvSpPr txBox="1">
            <a:spLocks/>
          </p:cNvSpPr>
          <p:nvPr/>
        </p:nvSpPr>
        <p:spPr bwMode="auto">
          <a:xfrm>
            <a:off x="5125912" y="2199209"/>
            <a:ext cx="1008112" cy="8206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5715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62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034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606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178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3750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322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IE" sz="1400" kern="0" dirty="0" err="1" smtClean="0">
                <a:solidFill>
                  <a:srgbClr val="000000"/>
                </a:solidFill>
              </a:rPr>
              <a:t>ht_compare</a:t>
            </a:r>
            <a:endParaRPr lang="en-IE" sz="1400" kern="0" dirty="0">
              <a:solidFill>
                <a:srgbClr val="00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4765872" y="2869903"/>
            <a:ext cx="360040" cy="0"/>
          </a:xfrm>
          <a:prstGeom prst="straightConnector1">
            <a:avLst/>
          </a:prstGeom>
          <a:solidFill>
            <a:schemeClr val="tx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Content Placeholder 4"/>
          <p:cNvSpPr txBox="1">
            <a:spLocks/>
          </p:cNvSpPr>
          <p:nvPr/>
        </p:nvSpPr>
        <p:spPr bwMode="auto">
          <a:xfrm>
            <a:off x="6483720" y="2199208"/>
            <a:ext cx="658416" cy="8206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5715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62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034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606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178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3750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322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IE" sz="1400" kern="0" dirty="0" err="1" smtClean="0">
                <a:solidFill>
                  <a:srgbClr val="000000"/>
                </a:solidFill>
              </a:rPr>
              <a:t>memWrite</a:t>
            </a:r>
            <a:endParaRPr lang="en-IE" sz="1400" kern="0" dirty="0">
              <a:solidFill>
                <a:srgbClr val="000000"/>
              </a:solidFill>
            </a:endParaRPr>
          </a:p>
        </p:txBody>
      </p:sp>
      <p:sp>
        <p:nvSpPr>
          <p:cNvPr id="31" name="Content Placeholder 4"/>
          <p:cNvSpPr txBox="1">
            <a:spLocks/>
          </p:cNvSpPr>
          <p:nvPr/>
        </p:nvSpPr>
        <p:spPr bwMode="auto">
          <a:xfrm>
            <a:off x="7563840" y="2199209"/>
            <a:ext cx="1040608" cy="8206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5715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62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034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606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178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3750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322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IE" sz="1400" kern="0" dirty="0" err="1">
                <a:solidFill>
                  <a:srgbClr val="000000"/>
                </a:solidFill>
              </a:rPr>
              <a:t>h</a:t>
            </a:r>
            <a:r>
              <a:rPr lang="en-IE" sz="1400" kern="0" dirty="0" err="1" smtClean="0">
                <a:solidFill>
                  <a:srgbClr val="000000"/>
                </a:solidFill>
              </a:rPr>
              <a:t>t_outputLogic</a:t>
            </a:r>
            <a:endParaRPr lang="en-IE" sz="1400" kern="0" dirty="0">
              <a:solidFill>
                <a:srgbClr val="00000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 bwMode="auto">
          <a:xfrm flipV="1">
            <a:off x="6134024" y="2924943"/>
            <a:ext cx="349696" cy="1"/>
          </a:xfrm>
          <a:prstGeom prst="straightConnector1">
            <a:avLst/>
          </a:prstGeom>
          <a:solidFill>
            <a:schemeClr val="tx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>
            <a:stCxn id="29" idx="3"/>
            <a:endCxn id="31" idx="1"/>
          </p:cNvCxnSpPr>
          <p:nvPr/>
        </p:nvCxnSpPr>
        <p:spPr bwMode="auto">
          <a:xfrm>
            <a:off x="7142136" y="2609552"/>
            <a:ext cx="421704" cy="1"/>
          </a:xfrm>
          <a:prstGeom prst="straightConnector1">
            <a:avLst/>
          </a:prstGeom>
          <a:solidFill>
            <a:schemeClr val="tx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>
            <a:stCxn id="31" idx="3"/>
          </p:cNvCxnSpPr>
          <p:nvPr/>
        </p:nvCxnSpPr>
        <p:spPr bwMode="auto">
          <a:xfrm>
            <a:off x="8604448" y="2609553"/>
            <a:ext cx="360040" cy="0"/>
          </a:xfrm>
          <a:prstGeom prst="straightConnector1">
            <a:avLst/>
          </a:prstGeom>
          <a:solidFill>
            <a:schemeClr val="tx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77024" y="2609551"/>
            <a:ext cx="454200" cy="0"/>
          </a:xfrm>
          <a:prstGeom prst="straightConnector1">
            <a:avLst/>
          </a:prstGeom>
          <a:solidFill>
            <a:schemeClr val="tx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 flipV="1">
            <a:off x="4369828" y="1780481"/>
            <a:ext cx="0" cy="418728"/>
          </a:xfrm>
          <a:prstGeom prst="straightConnector1">
            <a:avLst/>
          </a:prstGeom>
          <a:solidFill>
            <a:schemeClr val="tx2"/>
          </a:solidFill>
          <a:ln w="31750" cap="flat" cmpd="dbl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 flipV="1">
            <a:off x="6660232" y="1628800"/>
            <a:ext cx="0" cy="570409"/>
          </a:xfrm>
          <a:prstGeom prst="straightConnector1">
            <a:avLst/>
          </a:prstGeom>
          <a:solidFill>
            <a:schemeClr val="tx2"/>
          </a:solidFill>
          <a:ln w="44450" cap="flat" cmpd="dbl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Straight Arrow Connector 48"/>
          <p:cNvCxnSpPr>
            <a:endCxn id="21" idx="0"/>
          </p:cNvCxnSpPr>
          <p:nvPr/>
        </p:nvCxnSpPr>
        <p:spPr bwMode="auto">
          <a:xfrm>
            <a:off x="5629968" y="1416050"/>
            <a:ext cx="0" cy="783159"/>
          </a:xfrm>
          <a:prstGeom prst="straightConnector1">
            <a:avLst/>
          </a:prstGeom>
          <a:solidFill>
            <a:schemeClr val="tx2"/>
          </a:solidFill>
          <a:ln w="44450" cap="flat" cmpd="dbl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Rectangle 51"/>
          <p:cNvSpPr/>
          <p:nvPr/>
        </p:nvSpPr>
        <p:spPr>
          <a:xfrm>
            <a:off x="3694003" y="1331476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kern="0" dirty="0" err="1" smtClean="0">
                <a:solidFill>
                  <a:srgbClr val="000000"/>
                </a:solidFill>
              </a:rPr>
              <a:t>memRdCtrl</a:t>
            </a:r>
            <a:endParaRPr lang="en-IE" kern="0" dirty="0">
              <a:solidFill>
                <a:srgbClr val="00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890023" y="980728"/>
            <a:ext cx="1479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kern="0" dirty="0" err="1" smtClean="0">
                <a:solidFill>
                  <a:srgbClr val="000000"/>
                </a:solidFill>
              </a:rPr>
              <a:t>memRdData</a:t>
            </a:r>
            <a:endParaRPr lang="en-IE" kern="0" dirty="0">
              <a:solidFill>
                <a:srgbClr val="00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724128" y="1259468"/>
            <a:ext cx="1479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kern="0" dirty="0" err="1" smtClean="0">
                <a:solidFill>
                  <a:srgbClr val="000000"/>
                </a:solidFill>
              </a:rPr>
              <a:t>memWrData</a:t>
            </a:r>
            <a:endParaRPr lang="en-IE" kern="0" dirty="0">
              <a:solidFill>
                <a:srgbClr val="000000"/>
              </a:solidFill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3130647" y="4840560"/>
            <a:ext cx="2285477" cy="316632"/>
            <a:chOff x="3133133" y="5045711"/>
            <a:chExt cx="2285477" cy="316632"/>
          </a:xfrm>
        </p:grpSpPr>
        <p:sp>
          <p:nvSpPr>
            <p:cNvPr id="57" name="Content Placeholder 4"/>
            <p:cNvSpPr txBox="1">
              <a:spLocks/>
            </p:cNvSpPr>
            <p:nvPr/>
          </p:nvSpPr>
          <p:spPr bwMode="auto">
            <a:xfrm>
              <a:off x="3133133" y="5045712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58" name="Content Placeholder 4"/>
            <p:cNvSpPr txBox="1">
              <a:spLocks/>
            </p:cNvSpPr>
            <p:nvPr/>
          </p:nvSpPr>
          <p:spPr bwMode="auto">
            <a:xfrm>
              <a:off x="3273370" y="5045711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59" name="Content Placeholder 4"/>
            <p:cNvSpPr txBox="1">
              <a:spLocks/>
            </p:cNvSpPr>
            <p:nvPr/>
          </p:nvSpPr>
          <p:spPr bwMode="auto">
            <a:xfrm>
              <a:off x="3418386" y="5045712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60" name="Content Placeholder 4"/>
            <p:cNvSpPr txBox="1">
              <a:spLocks/>
            </p:cNvSpPr>
            <p:nvPr/>
          </p:nvSpPr>
          <p:spPr bwMode="auto">
            <a:xfrm>
              <a:off x="3558623" y="5045711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61" name="Content Placeholder 4"/>
            <p:cNvSpPr txBox="1">
              <a:spLocks/>
            </p:cNvSpPr>
            <p:nvPr/>
          </p:nvSpPr>
          <p:spPr bwMode="auto">
            <a:xfrm>
              <a:off x="3697698" y="5045712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62" name="Content Placeholder 4"/>
            <p:cNvSpPr txBox="1">
              <a:spLocks/>
            </p:cNvSpPr>
            <p:nvPr/>
          </p:nvSpPr>
          <p:spPr bwMode="auto">
            <a:xfrm>
              <a:off x="3837935" y="5045711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63" name="Content Placeholder 4"/>
            <p:cNvSpPr txBox="1">
              <a:spLocks/>
            </p:cNvSpPr>
            <p:nvPr/>
          </p:nvSpPr>
          <p:spPr bwMode="auto">
            <a:xfrm>
              <a:off x="3982951" y="5045712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64" name="Content Placeholder 4"/>
            <p:cNvSpPr txBox="1">
              <a:spLocks/>
            </p:cNvSpPr>
            <p:nvPr/>
          </p:nvSpPr>
          <p:spPr bwMode="auto">
            <a:xfrm>
              <a:off x="4123188" y="5045711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65" name="Content Placeholder 4"/>
            <p:cNvSpPr txBox="1">
              <a:spLocks/>
            </p:cNvSpPr>
            <p:nvPr/>
          </p:nvSpPr>
          <p:spPr bwMode="auto">
            <a:xfrm>
              <a:off x="4266713" y="5045712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66" name="Content Placeholder 4"/>
            <p:cNvSpPr txBox="1">
              <a:spLocks/>
            </p:cNvSpPr>
            <p:nvPr/>
          </p:nvSpPr>
          <p:spPr bwMode="auto">
            <a:xfrm>
              <a:off x="4406950" y="5045711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67" name="Content Placeholder 4"/>
            <p:cNvSpPr txBox="1">
              <a:spLocks/>
            </p:cNvSpPr>
            <p:nvPr/>
          </p:nvSpPr>
          <p:spPr bwMode="auto">
            <a:xfrm>
              <a:off x="4559586" y="5045712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68" name="Content Placeholder 4"/>
            <p:cNvSpPr txBox="1">
              <a:spLocks/>
            </p:cNvSpPr>
            <p:nvPr/>
          </p:nvSpPr>
          <p:spPr bwMode="auto">
            <a:xfrm>
              <a:off x="4699823" y="5045711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69" name="Content Placeholder 4"/>
            <p:cNvSpPr txBox="1">
              <a:spLocks/>
            </p:cNvSpPr>
            <p:nvPr/>
          </p:nvSpPr>
          <p:spPr bwMode="auto">
            <a:xfrm>
              <a:off x="4838898" y="5045712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70" name="Content Placeholder 4"/>
            <p:cNvSpPr txBox="1">
              <a:spLocks/>
            </p:cNvSpPr>
            <p:nvPr/>
          </p:nvSpPr>
          <p:spPr bwMode="auto">
            <a:xfrm>
              <a:off x="4979135" y="5045711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71" name="Content Placeholder 4"/>
            <p:cNvSpPr txBox="1">
              <a:spLocks/>
            </p:cNvSpPr>
            <p:nvPr/>
          </p:nvSpPr>
          <p:spPr bwMode="auto">
            <a:xfrm>
              <a:off x="5131771" y="5045712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72" name="Content Placeholder 4"/>
            <p:cNvSpPr txBox="1">
              <a:spLocks/>
            </p:cNvSpPr>
            <p:nvPr/>
          </p:nvSpPr>
          <p:spPr bwMode="auto">
            <a:xfrm>
              <a:off x="5272008" y="5045711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</p:grpSp>
      <p:cxnSp>
        <p:nvCxnSpPr>
          <p:cNvPr id="108" name="Elbow Connector 107"/>
          <p:cNvCxnSpPr>
            <a:endCxn id="57" idx="1"/>
          </p:cNvCxnSpPr>
          <p:nvPr/>
        </p:nvCxnSpPr>
        <p:spPr bwMode="auto">
          <a:xfrm>
            <a:off x="899592" y="3019895"/>
            <a:ext cx="2231055" cy="1978982"/>
          </a:xfrm>
          <a:prstGeom prst="bentConnector3">
            <a:avLst>
              <a:gd name="adj1" fmla="val 142"/>
            </a:avLst>
          </a:prstGeom>
          <a:solidFill>
            <a:schemeClr val="tx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8" name="Elbow Connector 117"/>
          <p:cNvCxnSpPr>
            <a:stCxn id="72" idx="3"/>
          </p:cNvCxnSpPr>
          <p:nvPr/>
        </p:nvCxnSpPr>
        <p:spPr bwMode="auto">
          <a:xfrm flipV="1">
            <a:off x="5416124" y="3019896"/>
            <a:ext cx="2396236" cy="1978980"/>
          </a:xfrm>
          <a:prstGeom prst="bentConnector3">
            <a:avLst>
              <a:gd name="adj1" fmla="val 99962"/>
            </a:avLst>
          </a:prstGeom>
          <a:solidFill>
            <a:schemeClr val="tx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55" name="Group 54"/>
          <p:cNvGrpSpPr/>
          <p:nvPr/>
        </p:nvGrpSpPr>
        <p:grpSpPr>
          <a:xfrm>
            <a:off x="3142915" y="5488632"/>
            <a:ext cx="2285477" cy="316632"/>
            <a:chOff x="3133133" y="5045711"/>
            <a:chExt cx="2285477" cy="316632"/>
          </a:xfrm>
        </p:grpSpPr>
        <p:sp>
          <p:nvSpPr>
            <p:cNvPr id="56" name="Content Placeholder 4"/>
            <p:cNvSpPr txBox="1">
              <a:spLocks/>
            </p:cNvSpPr>
            <p:nvPr/>
          </p:nvSpPr>
          <p:spPr bwMode="auto">
            <a:xfrm>
              <a:off x="3133133" y="5045712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74" name="Content Placeholder 4"/>
            <p:cNvSpPr txBox="1">
              <a:spLocks/>
            </p:cNvSpPr>
            <p:nvPr/>
          </p:nvSpPr>
          <p:spPr bwMode="auto">
            <a:xfrm>
              <a:off x="3273370" y="5045711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75" name="Content Placeholder 4"/>
            <p:cNvSpPr txBox="1">
              <a:spLocks/>
            </p:cNvSpPr>
            <p:nvPr/>
          </p:nvSpPr>
          <p:spPr bwMode="auto">
            <a:xfrm>
              <a:off x="3418386" y="5045712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76" name="Content Placeholder 4"/>
            <p:cNvSpPr txBox="1">
              <a:spLocks/>
            </p:cNvSpPr>
            <p:nvPr/>
          </p:nvSpPr>
          <p:spPr bwMode="auto">
            <a:xfrm>
              <a:off x="3558623" y="5045711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77" name="Content Placeholder 4"/>
            <p:cNvSpPr txBox="1">
              <a:spLocks/>
            </p:cNvSpPr>
            <p:nvPr/>
          </p:nvSpPr>
          <p:spPr bwMode="auto">
            <a:xfrm>
              <a:off x="3697698" y="5045712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78" name="Content Placeholder 4"/>
            <p:cNvSpPr txBox="1">
              <a:spLocks/>
            </p:cNvSpPr>
            <p:nvPr/>
          </p:nvSpPr>
          <p:spPr bwMode="auto">
            <a:xfrm>
              <a:off x="3837935" y="5045711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79" name="Content Placeholder 4"/>
            <p:cNvSpPr txBox="1">
              <a:spLocks/>
            </p:cNvSpPr>
            <p:nvPr/>
          </p:nvSpPr>
          <p:spPr bwMode="auto">
            <a:xfrm>
              <a:off x="3982951" y="5045712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80" name="Content Placeholder 4"/>
            <p:cNvSpPr txBox="1">
              <a:spLocks/>
            </p:cNvSpPr>
            <p:nvPr/>
          </p:nvSpPr>
          <p:spPr bwMode="auto">
            <a:xfrm>
              <a:off x="4123188" y="5045711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81" name="Content Placeholder 4"/>
            <p:cNvSpPr txBox="1">
              <a:spLocks/>
            </p:cNvSpPr>
            <p:nvPr/>
          </p:nvSpPr>
          <p:spPr bwMode="auto">
            <a:xfrm>
              <a:off x="4266713" y="5045712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82" name="Content Placeholder 4"/>
            <p:cNvSpPr txBox="1">
              <a:spLocks/>
            </p:cNvSpPr>
            <p:nvPr/>
          </p:nvSpPr>
          <p:spPr bwMode="auto">
            <a:xfrm>
              <a:off x="4406950" y="5045711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83" name="Content Placeholder 4"/>
            <p:cNvSpPr txBox="1">
              <a:spLocks/>
            </p:cNvSpPr>
            <p:nvPr/>
          </p:nvSpPr>
          <p:spPr bwMode="auto">
            <a:xfrm>
              <a:off x="4559586" y="5045712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84" name="Content Placeholder 4"/>
            <p:cNvSpPr txBox="1">
              <a:spLocks/>
            </p:cNvSpPr>
            <p:nvPr/>
          </p:nvSpPr>
          <p:spPr bwMode="auto">
            <a:xfrm>
              <a:off x="4699823" y="5045711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85" name="Content Placeholder 4"/>
            <p:cNvSpPr txBox="1">
              <a:spLocks/>
            </p:cNvSpPr>
            <p:nvPr/>
          </p:nvSpPr>
          <p:spPr bwMode="auto">
            <a:xfrm>
              <a:off x="4838898" y="5045712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86" name="Content Placeholder 4"/>
            <p:cNvSpPr txBox="1">
              <a:spLocks/>
            </p:cNvSpPr>
            <p:nvPr/>
          </p:nvSpPr>
          <p:spPr bwMode="auto">
            <a:xfrm>
              <a:off x="4979135" y="5045711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87" name="Content Placeholder 4"/>
            <p:cNvSpPr txBox="1">
              <a:spLocks/>
            </p:cNvSpPr>
            <p:nvPr/>
          </p:nvSpPr>
          <p:spPr bwMode="auto">
            <a:xfrm>
              <a:off x="5131771" y="5045712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88" name="Content Placeholder 4"/>
            <p:cNvSpPr txBox="1">
              <a:spLocks/>
            </p:cNvSpPr>
            <p:nvPr/>
          </p:nvSpPr>
          <p:spPr bwMode="auto">
            <a:xfrm>
              <a:off x="5272008" y="5045711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3155183" y="6136704"/>
            <a:ext cx="2285477" cy="316632"/>
            <a:chOff x="3133133" y="5045711"/>
            <a:chExt cx="2285477" cy="316632"/>
          </a:xfrm>
        </p:grpSpPr>
        <p:sp>
          <p:nvSpPr>
            <p:cNvPr id="90" name="Content Placeholder 4"/>
            <p:cNvSpPr txBox="1">
              <a:spLocks/>
            </p:cNvSpPr>
            <p:nvPr/>
          </p:nvSpPr>
          <p:spPr bwMode="auto">
            <a:xfrm>
              <a:off x="3133133" y="5045712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91" name="Content Placeholder 4"/>
            <p:cNvSpPr txBox="1">
              <a:spLocks/>
            </p:cNvSpPr>
            <p:nvPr/>
          </p:nvSpPr>
          <p:spPr bwMode="auto">
            <a:xfrm>
              <a:off x="3273370" y="5045711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92" name="Content Placeholder 4"/>
            <p:cNvSpPr txBox="1">
              <a:spLocks/>
            </p:cNvSpPr>
            <p:nvPr/>
          </p:nvSpPr>
          <p:spPr bwMode="auto">
            <a:xfrm>
              <a:off x="3418386" y="5045712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93" name="Content Placeholder 4"/>
            <p:cNvSpPr txBox="1">
              <a:spLocks/>
            </p:cNvSpPr>
            <p:nvPr/>
          </p:nvSpPr>
          <p:spPr bwMode="auto">
            <a:xfrm>
              <a:off x="3558623" y="5045711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94" name="Content Placeholder 4"/>
            <p:cNvSpPr txBox="1">
              <a:spLocks/>
            </p:cNvSpPr>
            <p:nvPr/>
          </p:nvSpPr>
          <p:spPr bwMode="auto">
            <a:xfrm>
              <a:off x="3697698" y="5045712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95" name="Content Placeholder 4"/>
            <p:cNvSpPr txBox="1">
              <a:spLocks/>
            </p:cNvSpPr>
            <p:nvPr/>
          </p:nvSpPr>
          <p:spPr bwMode="auto">
            <a:xfrm>
              <a:off x="3837935" y="5045711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96" name="Content Placeholder 4"/>
            <p:cNvSpPr txBox="1">
              <a:spLocks/>
            </p:cNvSpPr>
            <p:nvPr/>
          </p:nvSpPr>
          <p:spPr bwMode="auto">
            <a:xfrm>
              <a:off x="3982951" y="5045712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97" name="Content Placeholder 4"/>
            <p:cNvSpPr txBox="1">
              <a:spLocks/>
            </p:cNvSpPr>
            <p:nvPr/>
          </p:nvSpPr>
          <p:spPr bwMode="auto">
            <a:xfrm>
              <a:off x="4123188" y="5045711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98" name="Content Placeholder 4"/>
            <p:cNvSpPr txBox="1">
              <a:spLocks/>
            </p:cNvSpPr>
            <p:nvPr/>
          </p:nvSpPr>
          <p:spPr bwMode="auto">
            <a:xfrm>
              <a:off x="4266713" y="5045712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99" name="Content Placeholder 4"/>
            <p:cNvSpPr txBox="1">
              <a:spLocks/>
            </p:cNvSpPr>
            <p:nvPr/>
          </p:nvSpPr>
          <p:spPr bwMode="auto">
            <a:xfrm>
              <a:off x="4406950" y="5045711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100" name="Content Placeholder 4"/>
            <p:cNvSpPr txBox="1">
              <a:spLocks/>
            </p:cNvSpPr>
            <p:nvPr/>
          </p:nvSpPr>
          <p:spPr bwMode="auto">
            <a:xfrm>
              <a:off x="4559586" y="5045712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101" name="Content Placeholder 4"/>
            <p:cNvSpPr txBox="1">
              <a:spLocks/>
            </p:cNvSpPr>
            <p:nvPr/>
          </p:nvSpPr>
          <p:spPr bwMode="auto">
            <a:xfrm>
              <a:off x="4699823" y="5045711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102" name="Content Placeholder 4"/>
            <p:cNvSpPr txBox="1">
              <a:spLocks/>
            </p:cNvSpPr>
            <p:nvPr/>
          </p:nvSpPr>
          <p:spPr bwMode="auto">
            <a:xfrm>
              <a:off x="4838898" y="5045712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103" name="Content Placeholder 4"/>
            <p:cNvSpPr txBox="1">
              <a:spLocks/>
            </p:cNvSpPr>
            <p:nvPr/>
          </p:nvSpPr>
          <p:spPr bwMode="auto">
            <a:xfrm>
              <a:off x="4979135" y="5045711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104" name="Content Placeholder 4"/>
            <p:cNvSpPr txBox="1">
              <a:spLocks/>
            </p:cNvSpPr>
            <p:nvPr/>
          </p:nvSpPr>
          <p:spPr bwMode="auto">
            <a:xfrm>
              <a:off x="5131771" y="5045712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105" name="Content Placeholder 4"/>
            <p:cNvSpPr txBox="1">
              <a:spLocks/>
            </p:cNvSpPr>
            <p:nvPr/>
          </p:nvSpPr>
          <p:spPr bwMode="auto">
            <a:xfrm>
              <a:off x="5272008" y="5045711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</p:grpSp>
      <p:cxnSp>
        <p:nvCxnSpPr>
          <p:cNvPr id="106" name="Elbow Connector 105"/>
          <p:cNvCxnSpPr>
            <a:endCxn id="56" idx="1"/>
          </p:cNvCxnSpPr>
          <p:nvPr/>
        </p:nvCxnSpPr>
        <p:spPr bwMode="auto">
          <a:xfrm rot="16200000" flipH="1">
            <a:off x="635719" y="3139752"/>
            <a:ext cx="2627053" cy="2387339"/>
          </a:xfrm>
          <a:prstGeom prst="bentConnector2">
            <a:avLst/>
          </a:prstGeom>
          <a:solidFill>
            <a:schemeClr val="tx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7" name="Elbow Connector 106"/>
          <p:cNvCxnSpPr>
            <a:endCxn id="90" idx="1"/>
          </p:cNvCxnSpPr>
          <p:nvPr/>
        </p:nvCxnSpPr>
        <p:spPr bwMode="auto">
          <a:xfrm rot="16200000" flipH="1">
            <a:off x="245809" y="3385646"/>
            <a:ext cx="3275125" cy="2543623"/>
          </a:xfrm>
          <a:prstGeom prst="bentConnector2">
            <a:avLst/>
          </a:prstGeom>
          <a:solidFill>
            <a:schemeClr val="tx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9" name="Elbow Connector 108"/>
          <p:cNvCxnSpPr>
            <a:stCxn id="88" idx="3"/>
          </p:cNvCxnSpPr>
          <p:nvPr/>
        </p:nvCxnSpPr>
        <p:spPr bwMode="auto">
          <a:xfrm flipV="1">
            <a:off x="5428392" y="3019896"/>
            <a:ext cx="2527984" cy="2627052"/>
          </a:xfrm>
          <a:prstGeom prst="bentConnector2">
            <a:avLst/>
          </a:prstGeom>
          <a:solidFill>
            <a:schemeClr val="tx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0" name="Elbow Connector 109"/>
          <p:cNvCxnSpPr>
            <a:stCxn id="105" idx="3"/>
          </p:cNvCxnSpPr>
          <p:nvPr/>
        </p:nvCxnSpPr>
        <p:spPr bwMode="auto">
          <a:xfrm flipV="1">
            <a:off x="5440660" y="3019895"/>
            <a:ext cx="2731740" cy="3275125"/>
          </a:xfrm>
          <a:prstGeom prst="bentConnector2">
            <a:avLst/>
          </a:prstGeom>
          <a:solidFill>
            <a:schemeClr val="tx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0" name="Straight Arrow Connector 119"/>
          <p:cNvCxnSpPr/>
          <p:nvPr/>
        </p:nvCxnSpPr>
        <p:spPr bwMode="auto">
          <a:xfrm flipH="1">
            <a:off x="3415900" y="3933056"/>
            <a:ext cx="637866" cy="283084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2" name="Rectangle 121"/>
          <p:cNvSpPr/>
          <p:nvPr/>
        </p:nvSpPr>
        <p:spPr>
          <a:xfrm>
            <a:off x="4053966" y="3646765"/>
            <a:ext cx="16701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kern="0" dirty="0" smtClean="0">
                <a:solidFill>
                  <a:srgbClr val="000000"/>
                </a:solidFill>
              </a:rPr>
              <a:t>Function is </a:t>
            </a:r>
            <a:r>
              <a:rPr lang="en-IE" kern="0" dirty="0" err="1" smtClean="0">
                <a:solidFill>
                  <a:srgbClr val="000000"/>
                </a:solidFill>
              </a:rPr>
              <a:t>inlined</a:t>
            </a:r>
            <a:r>
              <a:rPr lang="en-IE" kern="0" dirty="0" smtClean="0">
                <a:solidFill>
                  <a:srgbClr val="000000"/>
                </a:solidFill>
              </a:rPr>
              <a:t> into top</a:t>
            </a:r>
            <a:endParaRPr lang="en-IE" kern="0" dirty="0">
              <a:solidFill>
                <a:srgbClr val="000000"/>
              </a:solidFill>
            </a:endParaRPr>
          </a:p>
        </p:txBody>
      </p:sp>
      <p:sp>
        <p:nvSpPr>
          <p:cNvPr id="123" name="Content Placeholder 4"/>
          <p:cNvSpPr txBox="1">
            <a:spLocks/>
          </p:cNvSpPr>
          <p:nvPr/>
        </p:nvSpPr>
        <p:spPr bwMode="auto">
          <a:xfrm>
            <a:off x="1331640" y="3351337"/>
            <a:ext cx="1008112" cy="8206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5715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62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034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606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178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3750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322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IE" sz="1400" kern="0" dirty="0" err="1" smtClean="0">
                <a:solidFill>
                  <a:srgbClr val="000000"/>
                </a:solidFill>
              </a:rPr>
              <a:t>hashKey</a:t>
            </a:r>
            <a:endParaRPr lang="en-IE" sz="1400" kern="0" dirty="0" smtClean="0">
              <a:solidFill>
                <a:srgbClr val="000000"/>
              </a:solidFill>
            </a:endParaRPr>
          </a:p>
          <a:p>
            <a:pPr marL="0" indent="0" algn="ctr">
              <a:buFont typeface="Wingdings" pitchFamily="2" charset="2"/>
              <a:buNone/>
            </a:pPr>
            <a:r>
              <a:rPr lang="en-IE" sz="1400" kern="0" dirty="0" smtClean="0">
                <a:solidFill>
                  <a:srgbClr val="000000"/>
                </a:solidFill>
              </a:rPr>
              <a:t>Resizer</a:t>
            </a:r>
            <a:endParaRPr lang="en-IE" sz="1400" kern="0" dirty="0">
              <a:solidFill>
                <a:srgbClr val="000000"/>
              </a:solidFill>
            </a:endParaRPr>
          </a:p>
        </p:txBody>
      </p:sp>
      <p:cxnSp>
        <p:nvCxnSpPr>
          <p:cNvPr id="124" name="Straight Arrow Connector 123"/>
          <p:cNvCxnSpPr>
            <a:stCxn id="123" idx="3"/>
            <a:endCxn id="6" idx="1"/>
          </p:cNvCxnSpPr>
          <p:nvPr/>
        </p:nvCxnSpPr>
        <p:spPr bwMode="auto">
          <a:xfrm>
            <a:off x="2339752" y="3761681"/>
            <a:ext cx="255872" cy="0"/>
          </a:xfrm>
          <a:prstGeom prst="straightConnector1">
            <a:avLst/>
          </a:prstGeom>
          <a:solidFill>
            <a:schemeClr val="tx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5" name="Rectangle 124"/>
          <p:cNvSpPr/>
          <p:nvPr/>
        </p:nvSpPr>
        <p:spPr>
          <a:xfrm>
            <a:off x="1883371" y="4399012"/>
            <a:ext cx="6286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1600" kern="0" dirty="0" smtClean="0">
                <a:solidFill>
                  <a:srgbClr val="000000"/>
                </a:solidFill>
              </a:rPr>
              <a:t>hash</a:t>
            </a:r>
            <a:endParaRPr lang="en-IE" sz="1600" kern="0" dirty="0">
              <a:solidFill>
                <a:srgbClr val="000000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563888" y="4537401"/>
            <a:ext cx="14774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200" kern="0" dirty="0" err="1" smtClean="0">
                <a:solidFill>
                  <a:srgbClr val="000000"/>
                </a:solidFill>
              </a:rPr>
              <a:t>hashMdBuffer</a:t>
            </a:r>
            <a:endParaRPr lang="en-IE" sz="1200" kern="0" dirty="0">
              <a:solidFill>
                <a:srgbClr val="000000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537781" y="5188033"/>
            <a:ext cx="14774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200" kern="0" dirty="0" err="1" smtClean="0">
                <a:solidFill>
                  <a:srgbClr val="000000"/>
                </a:solidFill>
              </a:rPr>
              <a:t>hashKeyBuffer</a:t>
            </a:r>
            <a:endParaRPr lang="en-IE" sz="1200" kern="0" dirty="0">
              <a:solidFill>
                <a:srgbClr val="000000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3511674" y="5838665"/>
            <a:ext cx="14774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200" kern="0" dirty="0" err="1" smtClean="0">
                <a:solidFill>
                  <a:srgbClr val="000000"/>
                </a:solidFill>
              </a:rPr>
              <a:t>hashValueBuffer</a:t>
            </a:r>
            <a:endParaRPr lang="en-IE" sz="1200" kern="0" dirty="0">
              <a:solidFill>
                <a:srgbClr val="000000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0" y="2031231"/>
            <a:ext cx="530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200" kern="0" dirty="0" err="1" smtClean="0">
                <a:solidFill>
                  <a:srgbClr val="000000"/>
                </a:solidFill>
              </a:rPr>
              <a:t>ht_inData</a:t>
            </a:r>
            <a:endParaRPr lang="en-IE" sz="1200" kern="0" dirty="0">
              <a:solidFill>
                <a:srgbClr val="000000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8538234" y="2051322"/>
            <a:ext cx="6793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200" kern="0" dirty="0" err="1" smtClean="0">
                <a:solidFill>
                  <a:srgbClr val="000000"/>
                </a:solidFill>
              </a:rPr>
              <a:t>ht_outData</a:t>
            </a:r>
            <a:endParaRPr lang="en-IE" sz="1200" kern="0" dirty="0">
              <a:solidFill>
                <a:srgbClr val="000000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1528614" y="2682994"/>
            <a:ext cx="7642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200" kern="0" dirty="0" smtClean="0">
                <a:solidFill>
                  <a:srgbClr val="000000"/>
                </a:solidFill>
              </a:rPr>
              <a:t>in2cc</a:t>
            </a:r>
            <a:endParaRPr lang="en-IE" sz="1200" kern="0" dirty="0">
              <a:solidFill>
                <a:srgbClr val="000000"/>
              </a:solidFill>
            </a:endParaRPr>
          </a:p>
        </p:txBody>
      </p:sp>
      <p:cxnSp>
        <p:nvCxnSpPr>
          <p:cNvPr id="141" name="Straight Arrow Connector 140"/>
          <p:cNvCxnSpPr/>
          <p:nvPr/>
        </p:nvCxnSpPr>
        <p:spPr bwMode="auto">
          <a:xfrm>
            <a:off x="1547664" y="2355354"/>
            <a:ext cx="794319" cy="0"/>
          </a:xfrm>
          <a:prstGeom prst="straightConnector1">
            <a:avLst/>
          </a:prstGeom>
          <a:solidFill>
            <a:schemeClr val="tx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3" name="Rectangle 142"/>
          <p:cNvSpPr/>
          <p:nvPr/>
        </p:nvSpPr>
        <p:spPr>
          <a:xfrm>
            <a:off x="1547664" y="2351529"/>
            <a:ext cx="7642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200" kern="0" dirty="0" smtClean="0">
                <a:solidFill>
                  <a:srgbClr val="000000"/>
                </a:solidFill>
              </a:rPr>
              <a:t>in2ccMd</a:t>
            </a:r>
            <a:endParaRPr lang="en-IE" sz="1200" kern="0" dirty="0">
              <a:solidFill>
                <a:srgbClr val="000000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3311553" y="3595960"/>
            <a:ext cx="7642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200" kern="0" dirty="0" smtClean="0">
                <a:solidFill>
                  <a:srgbClr val="000000"/>
                </a:solidFill>
              </a:rPr>
              <a:t>hash2cc</a:t>
            </a:r>
            <a:endParaRPr lang="en-IE" sz="1200" kern="0" dirty="0">
              <a:solidFill>
                <a:srgbClr val="000000"/>
              </a:solidFill>
            </a:endParaRPr>
          </a:p>
        </p:txBody>
      </p:sp>
      <p:cxnSp>
        <p:nvCxnSpPr>
          <p:cNvPr id="159" name="Elbow Connector 158"/>
          <p:cNvCxnSpPr/>
          <p:nvPr/>
        </p:nvCxnSpPr>
        <p:spPr bwMode="auto">
          <a:xfrm rot="16200000" flipH="1">
            <a:off x="940565" y="3270166"/>
            <a:ext cx="647145" cy="146604"/>
          </a:xfrm>
          <a:prstGeom prst="bentConnector3">
            <a:avLst>
              <a:gd name="adj1" fmla="val 100043"/>
            </a:avLst>
          </a:prstGeom>
          <a:solidFill>
            <a:schemeClr val="tx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2" name="Straight Arrow Connector 161"/>
          <p:cNvCxnSpPr/>
          <p:nvPr/>
        </p:nvCxnSpPr>
        <p:spPr bwMode="auto">
          <a:xfrm>
            <a:off x="3616846" y="2473846"/>
            <a:ext cx="360040" cy="0"/>
          </a:xfrm>
          <a:prstGeom prst="straightConnector1">
            <a:avLst/>
          </a:prstGeom>
          <a:solidFill>
            <a:schemeClr val="tx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1" name="Straight Arrow Connector 170"/>
          <p:cNvCxnSpPr/>
          <p:nvPr/>
        </p:nvCxnSpPr>
        <p:spPr bwMode="auto">
          <a:xfrm flipV="1">
            <a:off x="3513737" y="3019897"/>
            <a:ext cx="0" cy="275234"/>
          </a:xfrm>
          <a:prstGeom prst="straightConnector1">
            <a:avLst/>
          </a:prstGeom>
          <a:solidFill>
            <a:schemeClr val="tx2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4" name="Straight Arrow Connector 173"/>
          <p:cNvCxnSpPr/>
          <p:nvPr/>
        </p:nvCxnSpPr>
        <p:spPr bwMode="auto">
          <a:xfrm>
            <a:off x="3510995" y="3295131"/>
            <a:ext cx="3311459" cy="0"/>
          </a:xfrm>
          <a:prstGeom prst="straightConnector1">
            <a:avLst/>
          </a:prstGeom>
          <a:solidFill>
            <a:schemeClr val="tx2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77" name="Straight Arrow Connector 176"/>
          <p:cNvCxnSpPr>
            <a:stCxn id="29" idx="2"/>
          </p:cNvCxnSpPr>
          <p:nvPr/>
        </p:nvCxnSpPr>
        <p:spPr bwMode="auto">
          <a:xfrm>
            <a:off x="6812928" y="3019895"/>
            <a:ext cx="0" cy="275236"/>
          </a:xfrm>
          <a:prstGeom prst="straightConnector1">
            <a:avLst/>
          </a:prstGeom>
          <a:solidFill>
            <a:schemeClr val="tx2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82" name="Rectangle 181"/>
          <p:cNvSpPr/>
          <p:nvPr/>
        </p:nvSpPr>
        <p:spPr>
          <a:xfrm>
            <a:off x="4692345" y="3297611"/>
            <a:ext cx="7642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200" kern="0" dirty="0" smtClean="0">
                <a:solidFill>
                  <a:srgbClr val="000000"/>
                </a:solidFill>
              </a:rPr>
              <a:t>dec2cc</a:t>
            </a:r>
            <a:endParaRPr lang="en-IE" sz="1200" kern="0" dirty="0">
              <a:solidFill>
                <a:srgbClr val="000000"/>
              </a:solidFill>
            </a:endParaRPr>
          </a:p>
        </p:txBody>
      </p:sp>
      <p:cxnSp>
        <p:nvCxnSpPr>
          <p:cNvPr id="183" name="Straight Arrow Connector 182"/>
          <p:cNvCxnSpPr/>
          <p:nvPr/>
        </p:nvCxnSpPr>
        <p:spPr bwMode="auto">
          <a:xfrm>
            <a:off x="4781674" y="2397646"/>
            <a:ext cx="360040" cy="0"/>
          </a:xfrm>
          <a:prstGeom prst="straightConnector1">
            <a:avLst/>
          </a:prstGeom>
          <a:solidFill>
            <a:schemeClr val="tx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5" name="Rectangle 184"/>
          <p:cNvSpPr/>
          <p:nvPr/>
        </p:nvSpPr>
        <p:spPr>
          <a:xfrm>
            <a:off x="3503138" y="3020612"/>
            <a:ext cx="10168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200" kern="0" dirty="0" smtClean="0">
                <a:solidFill>
                  <a:srgbClr val="000000"/>
                </a:solidFill>
              </a:rPr>
              <a:t>cc2memRd</a:t>
            </a:r>
            <a:endParaRPr lang="en-IE" sz="1200" kern="0" dirty="0">
              <a:solidFill>
                <a:srgbClr val="000000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3295420" y="1916832"/>
            <a:ext cx="9986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200" kern="0" dirty="0" smtClean="0">
                <a:solidFill>
                  <a:srgbClr val="000000"/>
                </a:solidFill>
              </a:rPr>
              <a:t>cc2memRdMd</a:t>
            </a:r>
            <a:endParaRPr lang="en-IE" sz="1200" kern="0" dirty="0">
              <a:solidFill>
                <a:srgbClr val="000000"/>
              </a:solidFill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4355976" y="1903264"/>
            <a:ext cx="11821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200" kern="0" dirty="0" smtClean="0">
                <a:solidFill>
                  <a:srgbClr val="000000"/>
                </a:solidFill>
              </a:rPr>
              <a:t>memRd2compMd</a:t>
            </a:r>
            <a:endParaRPr lang="en-IE" sz="1200" kern="0" dirty="0">
              <a:solidFill>
                <a:srgbClr val="000000"/>
              </a:solidFill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4355976" y="3021812"/>
            <a:ext cx="12249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200" kern="0" dirty="0" smtClean="0">
                <a:solidFill>
                  <a:srgbClr val="000000"/>
                </a:solidFill>
              </a:rPr>
              <a:t>memRd2comp</a:t>
            </a:r>
            <a:endParaRPr lang="en-IE" sz="1200" kern="0" dirty="0">
              <a:solidFill>
                <a:srgbClr val="000000"/>
              </a:solidFill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5487284" y="3023012"/>
            <a:ext cx="13889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200" kern="0" dirty="0" smtClean="0">
                <a:solidFill>
                  <a:srgbClr val="000000"/>
                </a:solidFill>
              </a:rPr>
              <a:t>comp2memWrMd</a:t>
            </a:r>
            <a:endParaRPr lang="en-IE" sz="1200" kern="0" dirty="0">
              <a:solidFill>
                <a:srgbClr val="000000"/>
              </a:solidFill>
            </a:endParaRPr>
          </a:p>
        </p:txBody>
      </p:sp>
      <p:cxnSp>
        <p:nvCxnSpPr>
          <p:cNvPr id="190" name="Straight Arrow Connector 189"/>
          <p:cNvCxnSpPr/>
          <p:nvPr/>
        </p:nvCxnSpPr>
        <p:spPr bwMode="auto">
          <a:xfrm flipV="1">
            <a:off x="6149826" y="2524645"/>
            <a:ext cx="349696" cy="1"/>
          </a:xfrm>
          <a:prstGeom prst="straightConnector1">
            <a:avLst/>
          </a:prstGeom>
          <a:solidFill>
            <a:schemeClr val="tx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5" name="Rectangle 194"/>
          <p:cNvSpPr/>
          <p:nvPr/>
        </p:nvSpPr>
        <p:spPr>
          <a:xfrm>
            <a:off x="6800848" y="1547500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kern="0" dirty="0" err="1" smtClean="0">
                <a:solidFill>
                  <a:srgbClr val="000000"/>
                </a:solidFill>
              </a:rPr>
              <a:t>memWrCtrl</a:t>
            </a:r>
            <a:endParaRPr lang="en-IE" kern="0" dirty="0">
              <a:solidFill>
                <a:srgbClr val="000000"/>
              </a:solidFill>
            </a:endParaRPr>
          </a:p>
        </p:txBody>
      </p:sp>
      <p:cxnSp>
        <p:nvCxnSpPr>
          <p:cNvPr id="196" name="Straight Arrow Connector 195"/>
          <p:cNvCxnSpPr/>
          <p:nvPr/>
        </p:nvCxnSpPr>
        <p:spPr bwMode="auto">
          <a:xfrm flipV="1">
            <a:off x="6988522" y="1903264"/>
            <a:ext cx="0" cy="285540"/>
          </a:xfrm>
          <a:prstGeom prst="straightConnector1">
            <a:avLst/>
          </a:prstGeom>
          <a:solidFill>
            <a:schemeClr val="tx2"/>
          </a:solidFill>
          <a:ln w="31750" cap="flat" cmpd="dbl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0" name="Rectangle 199"/>
          <p:cNvSpPr/>
          <p:nvPr/>
        </p:nvSpPr>
        <p:spPr>
          <a:xfrm>
            <a:off x="6965372" y="3024877"/>
            <a:ext cx="7752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200" kern="0" dirty="0" smtClean="0">
                <a:solidFill>
                  <a:srgbClr val="000000"/>
                </a:solidFill>
              </a:rPr>
              <a:t>memWr2out</a:t>
            </a:r>
            <a:endParaRPr lang="en-IE" sz="1200" kern="0" dirty="0">
              <a:solidFill>
                <a:srgbClr val="000000"/>
              </a:solidFill>
            </a:endParaRPr>
          </a:p>
        </p:txBody>
      </p:sp>
      <p:cxnSp>
        <p:nvCxnSpPr>
          <p:cNvPr id="201" name="Straight Arrow Connector 200"/>
          <p:cNvCxnSpPr/>
          <p:nvPr/>
        </p:nvCxnSpPr>
        <p:spPr bwMode="auto">
          <a:xfrm flipV="1">
            <a:off x="6156176" y="2730127"/>
            <a:ext cx="349696" cy="1"/>
          </a:xfrm>
          <a:prstGeom prst="straightConnector1">
            <a:avLst/>
          </a:prstGeom>
          <a:solidFill>
            <a:schemeClr val="tx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2" name="Straight Arrow Connector 201"/>
          <p:cNvCxnSpPr/>
          <p:nvPr/>
        </p:nvCxnSpPr>
        <p:spPr bwMode="auto">
          <a:xfrm flipV="1">
            <a:off x="6146578" y="2342529"/>
            <a:ext cx="349696" cy="1"/>
          </a:xfrm>
          <a:prstGeom prst="straightConnector1">
            <a:avLst/>
          </a:prstGeom>
          <a:solidFill>
            <a:schemeClr val="tx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3" name="Rectangle 202"/>
          <p:cNvSpPr/>
          <p:nvPr/>
        </p:nvSpPr>
        <p:spPr>
          <a:xfrm>
            <a:off x="5707204" y="1775632"/>
            <a:ext cx="9978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200" kern="0" dirty="0" smtClean="0">
                <a:solidFill>
                  <a:srgbClr val="000000"/>
                </a:solidFill>
              </a:rPr>
              <a:t>comp2memWrKey</a:t>
            </a:r>
            <a:endParaRPr lang="en-IE" sz="1200" kern="0" dirty="0">
              <a:solidFill>
                <a:srgbClr val="000000"/>
              </a:solidFill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6101519" y="2282805"/>
            <a:ext cx="4159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3600" b="1" kern="0" dirty="0" smtClean="0">
                <a:solidFill>
                  <a:srgbClr val="008000"/>
                </a:solidFill>
              </a:rPr>
              <a:t>*</a:t>
            </a:r>
            <a:endParaRPr lang="en-IE" sz="3600" b="1" kern="0" dirty="0">
              <a:solidFill>
                <a:srgbClr val="008000"/>
              </a:solidFill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6105449" y="2485434"/>
            <a:ext cx="4159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3600" b="1" kern="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*</a:t>
            </a:r>
            <a:endParaRPr lang="en-IE" sz="3600" b="1" kern="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332781" y="1002977"/>
            <a:ext cx="4159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3600" b="1" kern="0" dirty="0" smtClean="0">
                <a:solidFill>
                  <a:srgbClr val="008000"/>
                </a:solidFill>
              </a:rPr>
              <a:t>*</a:t>
            </a:r>
            <a:endParaRPr lang="en-IE" sz="3600" b="1" kern="0" dirty="0">
              <a:solidFill>
                <a:srgbClr val="008000"/>
              </a:solidFill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328844" y="1315005"/>
            <a:ext cx="4159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3600" b="1" kern="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*</a:t>
            </a:r>
            <a:endParaRPr lang="en-IE" sz="3600" b="1" kern="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626297" y="1412776"/>
            <a:ext cx="16570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200" kern="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comp2memWrStatus</a:t>
            </a:r>
            <a:endParaRPr lang="en-IE" sz="1200" kern="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635823" y="1089530"/>
            <a:ext cx="19026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200" kern="0" dirty="0" smtClean="0">
                <a:solidFill>
                  <a:srgbClr val="008000"/>
                </a:solidFill>
              </a:rPr>
              <a:t>comp2memWrMemData</a:t>
            </a:r>
            <a:endParaRPr lang="en-IE" sz="1200" kern="0" dirty="0">
              <a:solidFill>
                <a:srgbClr val="008000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1124372" y="2998460"/>
            <a:ext cx="7642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200" kern="0" dirty="0" smtClean="0">
                <a:solidFill>
                  <a:srgbClr val="000000"/>
                </a:solidFill>
              </a:rPr>
              <a:t>in2hash</a:t>
            </a:r>
            <a:endParaRPr lang="en-IE" sz="1200" kern="0" dirty="0">
              <a:solidFill>
                <a:srgbClr val="000000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981125" y="4149080"/>
            <a:ext cx="15809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200" kern="0" dirty="0" smtClean="0">
                <a:solidFill>
                  <a:srgbClr val="000000"/>
                </a:solidFill>
              </a:rPr>
              <a:t>in2hashKeyLength</a:t>
            </a:r>
            <a:endParaRPr lang="en-IE" sz="12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21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>
          <a:xfrm>
            <a:off x="1133524" y="3737728"/>
            <a:ext cx="6750844" cy="627376"/>
          </a:xfrm>
        </p:spPr>
        <p:txBody>
          <a:bodyPr/>
          <a:lstStyle/>
          <a:p>
            <a:pPr algn="ctr"/>
            <a:r>
              <a:rPr lang="en-US" dirty="0" smtClean="0"/>
              <a:t>Value Store Architecture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5824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A4D8240-550E-4008-84A0-148E0444AB1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627162"/>
          </a:xfrm>
        </p:spPr>
        <p:txBody>
          <a:bodyPr/>
          <a:lstStyle/>
          <a:p>
            <a:r>
              <a:rPr lang="en-IE" dirty="0" smtClean="0"/>
              <a:t>Value Store Architecture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 bwMode="auto">
          <a:xfrm>
            <a:off x="745232" y="3063305"/>
            <a:ext cx="1018456" cy="8206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IE" sz="1400" dirty="0" smtClean="0">
                <a:solidFill>
                  <a:srgbClr val="000000"/>
                </a:solidFill>
              </a:rPr>
              <a:t>Access Control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 bwMode="auto">
          <a:xfrm>
            <a:off x="3598036" y="1578496"/>
            <a:ext cx="1018456" cy="8206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5715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62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034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606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178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3750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322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IE" sz="1400" kern="0" dirty="0" smtClean="0">
                <a:solidFill>
                  <a:srgbClr val="000000"/>
                </a:solidFill>
              </a:rPr>
              <a:t>Dispatch</a:t>
            </a:r>
            <a:endParaRPr lang="en-IE" sz="1400" kern="0" dirty="0">
              <a:solidFill>
                <a:srgbClr val="000000"/>
              </a:solidFill>
            </a:endParaRPr>
          </a:p>
        </p:txBody>
      </p:sp>
      <p:cxnSp>
        <p:nvCxnSpPr>
          <p:cNvPr id="8" name="Elbow Connector 7"/>
          <p:cNvCxnSpPr>
            <a:stCxn id="9" idx="0"/>
            <a:endCxn id="6" idx="1"/>
          </p:cNvCxnSpPr>
          <p:nvPr/>
        </p:nvCxnSpPr>
        <p:spPr bwMode="auto">
          <a:xfrm rot="5400000" flipH="1" flipV="1">
            <a:off x="2683690" y="2148959"/>
            <a:ext cx="1074465" cy="754228"/>
          </a:xfrm>
          <a:prstGeom prst="bentConnector2">
            <a:avLst/>
          </a:prstGeom>
          <a:solidFill>
            <a:schemeClr val="tx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Content Placeholder 4"/>
          <p:cNvSpPr txBox="1">
            <a:spLocks/>
          </p:cNvSpPr>
          <p:nvPr/>
        </p:nvSpPr>
        <p:spPr bwMode="auto">
          <a:xfrm>
            <a:off x="2195736" y="3063305"/>
            <a:ext cx="1296144" cy="8206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5715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62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034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606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178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3750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322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IE" sz="1400" kern="0" dirty="0" err="1" smtClean="0">
                <a:solidFill>
                  <a:srgbClr val="000000"/>
                </a:solidFill>
              </a:rPr>
              <a:t>Demux</a:t>
            </a:r>
            <a:endParaRPr lang="en-IE" sz="1400" kern="0" dirty="0">
              <a:solidFill>
                <a:srgbClr val="000000"/>
              </a:solidFill>
            </a:endParaRPr>
          </a:p>
        </p:txBody>
      </p:sp>
      <p:cxnSp>
        <p:nvCxnSpPr>
          <p:cNvPr id="11" name="Elbow Connector 10"/>
          <p:cNvCxnSpPr>
            <a:stCxn id="6" idx="3"/>
            <a:endCxn id="74" idx="1"/>
          </p:cNvCxnSpPr>
          <p:nvPr/>
        </p:nvCxnSpPr>
        <p:spPr bwMode="auto">
          <a:xfrm flipV="1">
            <a:off x="4616492" y="1987749"/>
            <a:ext cx="728817" cy="1091"/>
          </a:xfrm>
          <a:prstGeom prst="bentConnector3">
            <a:avLst>
              <a:gd name="adj1" fmla="val 50000"/>
            </a:avLst>
          </a:prstGeom>
          <a:solidFill>
            <a:schemeClr val="tx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stCxn id="5" idx="3"/>
            <a:endCxn id="9" idx="1"/>
          </p:cNvCxnSpPr>
          <p:nvPr/>
        </p:nvCxnSpPr>
        <p:spPr bwMode="auto">
          <a:xfrm>
            <a:off x="1763688" y="3473649"/>
            <a:ext cx="432048" cy="0"/>
          </a:xfrm>
          <a:prstGeom prst="straightConnector1">
            <a:avLst/>
          </a:prstGeom>
          <a:solidFill>
            <a:schemeClr val="tx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Content Placeholder 4"/>
          <p:cNvSpPr txBox="1">
            <a:spLocks/>
          </p:cNvSpPr>
          <p:nvPr/>
        </p:nvSpPr>
        <p:spPr bwMode="auto">
          <a:xfrm>
            <a:off x="7441976" y="3063305"/>
            <a:ext cx="802432" cy="8206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5715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62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034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606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178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3750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322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IE" sz="1400" kern="0" dirty="0" err="1" smtClean="0">
                <a:solidFill>
                  <a:srgbClr val="000000"/>
                </a:solidFill>
              </a:rPr>
              <a:t>Remux</a:t>
            </a:r>
            <a:endParaRPr lang="en-IE" sz="1400" kern="0" dirty="0">
              <a:solidFill>
                <a:srgbClr val="000000"/>
              </a:solidFill>
            </a:endParaRPr>
          </a:p>
        </p:txBody>
      </p:sp>
      <p:cxnSp>
        <p:nvCxnSpPr>
          <p:cNvPr id="41" name="Straight Arrow Connector 40"/>
          <p:cNvCxnSpPr>
            <a:stCxn id="31" idx="3"/>
          </p:cNvCxnSpPr>
          <p:nvPr/>
        </p:nvCxnSpPr>
        <p:spPr bwMode="auto">
          <a:xfrm>
            <a:off x="8244408" y="3473649"/>
            <a:ext cx="454200" cy="0"/>
          </a:xfrm>
          <a:prstGeom prst="straightConnector1">
            <a:avLst/>
          </a:prstGeom>
          <a:solidFill>
            <a:schemeClr val="tx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293048" y="3473647"/>
            <a:ext cx="454200" cy="0"/>
          </a:xfrm>
          <a:prstGeom prst="straightConnector1">
            <a:avLst/>
          </a:prstGeom>
          <a:solidFill>
            <a:schemeClr val="tx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 flipH="1">
            <a:off x="4703494" y="3883991"/>
            <a:ext cx="9705" cy="445368"/>
          </a:xfrm>
          <a:prstGeom prst="straightConnector1">
            <a:avLst/>
          </a:prstGeom>
          <a:solidFill>
            <a:schemeClr val="tx2"/>
          </a:solidFill>
          <a:ln w="31750" cap="flat" cmpd="dbl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 flipV="1">
            <a:off x="4145984" y="1158677"/>
            <a:ext cx="0" cy="418728"/>
          </a:xfrm>
          <a:prstGeom prst="straightConnector1">
            <a:avLst/>
          </a:prstGeom>
          <a:solidFill>
            <a:schemeClr val="tx2"/>
          </a:solidFill>
          <a:ln w="44450" cap="flat" cmpd="dbl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Straight Arrow Connector 48"/>
          <p:cNvCxnSpPr/>
          <p:nvPr/>
        </p:nvCxnSpPr>
        <p:spPr bwMode="auto">
          <a:xfrm>
            <a:off x="5205119" y="3910631"/>
            <a:ext cx="0" cy="418728"/>
          </a:xfrm>
          <a:prstGeom prst="straightConnector1">
            <a:avLst/>
          </a:prstGeom>
          <a:solidFill>
            <a:schemeClr val="tx2"/>
          </a:solidFill>
          <a:ln w="44450" cap="flat" cmpd="dbl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Rectangle 51"/>
          <p:cNvSpPr/>
          <p:nvPr/>
        </p:nvSpPr>
        <p:spPr>
          <a:xfrm>
            <a:off x="3090946" y="835511"/>
            <a:ext cx="9284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kern="0" dirty="0" smtClean="0">
                <a:solidFill>
                  <a:srgbClr val="000000"/>
                </a:solidFill>
              </a:rPr>
              <a:t>DRAM </a:t>
            </a:r>
          </a:p>
          <a:p>
            <a:r>
              <a:rPr lang="en-IE" kern="0" dirty="0" smtClean="0">
                <a:solidFill>
                  <a:srgbClr val="000000"/>
                </a:solidFill>
              </a:rPr>
              <a:t>Cmd.</a:t>
            </a:r>
            <a:endParaRPr lang="en-IE" kern="0" dirty="0">
              <a:solidFill>
                <a:srgbClr val="00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012160" y="831952"/>
            <a:ext cx="9284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kern="0" dirty="0" smtClean="0">
                <a:solidFill>
                  <a:srgbClr val="000000"/>
                </a:solidFill>
              </a:rPr>
              <a:t>DRAM </a:t>
            </a:r>
          </a:p>
          <a:p>
            <a:r>
              <a:rPr lang="en-IE" kern="0" dirty="0" smtClean="0">
                <a:solidFill>
                  <a:srgbClr val="000000"/>
                </a:solidFill>
              </a:rPr>
              <a:t>Data</a:t>
            </a:r>
            <a:endParaRPr lang="en-IE" kern="0" dirty="0">
              <a:solidFill>
                <a:srgbClr val="000000"/>
              </a:solidFill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3346671" y="5589240"/>
            <a:ext cx="2285477" cy="316632"/>
            <a:chOff x="3133133" y="5045711"/>
            <a:chExt cx="2285477" cy="316632"/>
          </a:xfrm>
        </p:grpSpPr>
        <p:sp>
          <p:nvSpPr>
            <p:cNvPr id="57" name="Content Placeholder 4"/>
            <p:cNvSpPr txBox="1">
              <a:spLocks/>
            </p:cNvSpPr>
            <p:nvPr/>
          </p:nvSpPr>
          <p:spPr bwMode="auto">
            <a:xfrm>
              <a:off x="3133133" y="5045712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58" name="Content Placeholder 4"/>
            <p:cNvSpPr txBox="1">
              <a:spLocks/>
            </p:cNvSpPr>
            <p:nvPr/>
          </p:nvSpPr>
          <p:spPr bwMode="auto">
            <a:xfrm>
              <a:off x="3273370" y="5045711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59" name="Content Placeholder 4"/>
            <p:cNvSpPr txBox="1">
              <a:spLocks/>
            </p:cNvSpPr>
            <p:nvPr/>
          </p:nvSpPr>
          <p:spPr bwMode="auto">
            <a:xfrm>
              <a:off x="3418386" y="5045712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60" name="Content Placeholder 4"/>
            <p:cNvSpPr txBox="1">
              <a:spLocks/>
            </p:cNvSpPr>
            <p:nvPr/>
          </p:nvSpPr>
          <p:spPr bwMode="auto">
            <a:xfrm>
              <a:off x="3558623" y="5045711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61" name="Content Placeholder 4"/>
            <p:cNvSpPr txBox="1">
              <a:spLocks/>
            </p:cNvSpPr>
            <p:nvPr/>
          </p:nvSpPr>
          <p:spPr bwMode="auto">
            <a:xfrm>
              <a:off x="3697698" y="5045712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62" name="Content Placeholder 4"/>
            <p:cNvSpPr txBox="1">
              <a:spLocks/>
            </p:cNvSpPr>
            <p:nvPr/>
          </p:nvSpPr>
          <p:spPr bwMode="auto">
            <a:xfrm>
              <a:off x="3837935" y="5045711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63" name="Content Placeholder 4"/>
            <p:cNvSpPr txBox="1">
              <a:spLocks/>
            </p:cNvSpPr>
            <p:nvPr/>
          </p:nvSpPr>
          <p:spPr bwMode="auto">
            <a:xfrm>
              <a:off x="3982951" y="5045712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64" name="Content Placeholder 4"/>
            <p:cNvSpPr txBox="1">
              <a:spLocks/>
            </p:cNvSpPr>
            <p:nvPr/>
          </p:nvSpPr>
          <p:spPr bwMode="auto">
            <a:xfrm>
              <a:off x="4123188" y="5045711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65" name="Content Placeholder 4"/>
            <p:cNvSpPr txBox="1">
              <a:spLocks/>
            </p:cNvSpPr>
            <p:nvPr/>
          </p:nvSpPr>
          <p:spPr bwMode="auto">
            <a:xfrm>
              <a:off x="4266713" y="5045712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66" name="Content Placeholder 4"/>
            <p:cNvSpPr txBox="1">
              <a:spLocks/>
            </p:cNvSpPr>
            <p:nvPr/>
          </p:nvSpPr>
          <p:spPr bwMode="auto">
            <a:xfrm>
              <a:off x="4406950" y="5045711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67" name="Content Placeholder 4"/>
            <p:cNvSpPr txBox="1">
              <a:spLocks/>
            </p:cNvSpPr>
            <p:nvPr/>
          </p:nvSpPr>
          <p:spPr bwMode="auto">
            <a:xfrm>
              <a:off x="4559586" y="5045712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68" name="Content Placeholder 4"/>
            <p:cNvSpPr txBox="1">
              <a:spLocks/>
            </p:cNvSpPr>
            <p:nvPr/>
          </p:nvSpPr>
          <p:spPr bwMode="auto">
            <a:xfrm>
              <a:off x="4699823" y="5045711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69" name="Content Placeholder 4"/>
            <p:cNvSpPr txBox="1">
              <a:spLocks/>
            </p:cNvSpPr>
            <p:nvPr/>
          </p:nvSpPr>
          <p:spPr bwMode="auto">
            <a:xfrm>
              <a:off x="4838898" y="5045712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70" name="Content Placeholder 4"/>
            <p:cNvSpPr txBox="1">
              <a:spLocks/>
            </p:cNvSpPr>
            <p:nvPr/>
          </p:nvSpPr>
          <p:spPr bwMode="auto">
            <a:xfrm>
              <a:off x="4979135" y="5045711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71" name="Content Placeholder 4"/>
            <p:cNvSpPr txBox="1">
              <a:spLocks/>
            </p:cNvSpPr>
            <p:nvPr/>
          </p:nvSpPr>
          <p:spPr bwMode="auto">
            <a:xfrm>
              <a:off x="5131771" y="5045712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72" name="Content Placeholder 4"/>
            <p:cNvSpPr txBox="1">
              <a:spLocks/>
            </p:cNvSpPr>
            <p:nvPr/>
          </p:nvSpPr>
          <p:spPr bwMode="auto">
            <a:xfrm>
              <a:off x="5272008" y="5045711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</p:grpSp>
      <p:cxnSp>
        <p:nvCxnSpPr>
          <p:cNvPr id="108" name="Elbow Connector 107"/>
          <p:cNvCxnSpPr>
            <a:endCxn id="57" idx="1"/>
          </p:cNvCxnSpPr>
          <p:nvPr/>
        </p:nvCxnSpPr>
        <p:spPr bwMode="auto">
          <a:xfrm rot="16200000" flipH="1">
            <a:off x="1996756" y="4397642"/>
            <a:ext cx="1836926" cy="862903"/>
          </a:xfrm>
          <a:prstGeom prst="bentConnector2">
            <a:avLst/>
          </a:prstGeom>
          <a:solidFill>
            <a:schemeClr val="tx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8" name="Elbow Connector 117"/>
          <p:cNvCxnSpPr>
            <a:stCxn id="72" idx="3"/>
          </p:cNvCxnSpPr>
          <p:nvPr/>
        </p:nvCxnSpPr>
        <p:spPr bwMode="auto">
          <a:xfrm flipV="1">
            <a:off x="5632148" y="3891478"/>
            <a:ext cx="2396236" cy="1856078"/>
          </a:xfrm>
          <a:prstGeom prst="bentConnector3">
            <a:avLst>
              <a:gd name="adj1" fmla="val 99926"/>
            </a:avLst>
          </a:prstGeom>
          <a:solidFill>
            <a:schemeClr val="tx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1" name="Rectangle 120"/>
          <p:cNvSpPr/>
          <p:nvPr/>
        </p:nvSpPr>
        <p:spPr>
          <a:xfrm>
            <a:off x="3491880" y="6042774"/>
            <a:ext cx="20649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1600" kern="0" dirty="0" smtClean="0">
                <a:solidFill>
                  <a:srgbClr val="000000"/>
                </a:solidFill>
              </a:rPr>
              <a:t>Original Packet Data</a:t>
            </a:r>
            <a:endParaRPr lang="en-IE" sz="1600" kern="0" dirty="0">
              <a:solidFill>
                <a:srgbClr val="000000"/>
              </a:solidFill>
            </a:endParaRPr>
          </a:p>
        </p:txBody>
      </p:sp>
      <p:sp>
        <p:nvSpPr>
          <p:cNvPr id="74" name="Content Placeholder 4"/>
          <p:cNvSpPr txBox="1">
            <a:spLocks/>
          </p:cNvSpPr>
          <p:nvPr/>
        </p:nvSpPr>
        <p:spPr bwMode="auto">
          <a:xfrm>
            <a:off x="5345309" y="1577405"/>
            <a:ext cx="1018456" cy="8206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5715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62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034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606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178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3750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322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IE" sz="1400" kern="0" dirty="0" smtClean="0">
                <a:solidFill>
                  <a:srgbClr val="000000"/>
                </a:solidFill>
              </a:rPr>
              <a:t>Receive</a:t>
            </a:r>
            <a:endParaRPr lang="en-IE" sz="1400" kern="0" dirty="0">
              <a:solidFill>
                <a:srgbClr val="000000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 bwMode="auto">
          <a:xfrm>
            <a:off x="5854537" y="1155118"/>
            <a:ext cx="0" cy="418728"/>
          </a:xfrm>
          <a:prstGeom prst="straightConnector1">
            <a:avLst/>
          </a:prstGeom>
          <a:solidFill>
            <a:schemeClr val="tx2"/>
          </a:solidFill>
          <a:ln w="44450" cap="flat" cmpd="dbl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6" name="Content Placeholder 4"/>
          <p:cNvSpPr txBox="1">
            <a:spLocks/>
          </p:cNvSpPr>
          <p:nvPr/>
        </p:nvSpPr>
        <p:spPr bwMode="auto">
          <a:xfrm>
            <a:off x="4513132" y="3066649"/>
            <a:ext cx="1018456" cy="8206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5715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62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034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606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178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3750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322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IE" sz="1400" kern="0" dirty="0" smtClean="0">
                <a:solidFill>
                  <a:srgbClr val="000000"/>
                </a:solidFill>
              </a:rPr>
              <a:t>Set </a:t>
            </a:r>
          </a:p>
          <a:p>
            <a:pPr marL="0" indent="0" algn="ctr">
              <a:buFont typeface="Wingdings" pitchFamily="2" charset="2"/>
              <a:buNone/>
            </a:pPr>
            <a:r>
              <a:rPr lang="en-IE" sz="1400" kern="0" dirty="0" smtClean="0">
                <a:solidFill>
                  <a:srgbClr val="000000"/>
                </a:solidFill>
              </a:rPr>
              <a:t>Path</a:t>
            </a:r>
            <a:endParaRPr lang="en-IE" sz="1400" kern="0" dirty="0">
              <a:solidFill>
                <a:srgbClr val="000000"/>
              </a:solidFill>
            </a:endParaRPr>
          </a:p>
        </p:txBody>
      </p:sp>
      <p:cxnSp>
        <p:nvCxnSpPr>
          <p:cNvPr id="78" name="Elbow Connector 77"/>
          <p:cNvCxnSpPr>
            <a:stCxn id="74" idx="3"/>
            <a:endCxn id="31" idx="0"/>
          </p:cNvCxnSpPr>
          <p:nvPr/>
        </p:nvCxnSpPr>
        <p:spPr bwMode="auto">
          <a:xfrm>
            <a:off x="6363765" y="1987749"/>
            <a:ext cx="1479427" cy="1075556"/>
          </a:xfrm>
          <a:prstGeom prst="bentConnector2">
            <a:avLst/>
          </a:prstGeom>
          <a:solidFill>
            <a:schemeClr val="tx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9" name="Elbow Connector 78"/>
          <p:cNvCxnSpPr>
            <a:stCxn id="76" idx="3"/>
            <a:endCxn id="31" idx="1"/>
          </p:cNvCxnSpPr>
          <p:nvPr/>
        </p:nvCxnSpPr>
        <p:spPr bwMode="auto">
          <a:xfrm flipV="1">
            <a:off x="5531588" y="3473649"/>
            <a:ext cx="1910388" cy="3344"/>
          </a:xfrm>
          <a:prstGeom prst="bentConnector3">
            <a:avLst>
              <a:gd name="adj1" fmla="val 50000"/>
            </a:avLst>
          </a:prstGeom>
          <a:solidFill>
            <a:schemeClr val="tx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80" name="Group 79"/>
          <p:cNvGrpSpPr/>
          <p:nvPr/>
        </p:nvGrpSpPr>
        <p:grpSpPr>
          <a:xfrm>
            <a:off x="3352752" y="5157192"/>
            <a:ext cx="2285477" cy="316632"/>
            <a:chOff x="3133133" y="5045711"/>
            <a:chExt cx="2285477" cy="316632"/>
          </a:xfrm>
        </p:grpSpPr>
        <p:sp>
          <p:nvSpPr>
            <p:cNvPr id="81" name="Content Placeholder 4"/>
            <p:cNvSpPr txBox="1">
              <a:spLocks/>
            </p:cNvSpPr>
            <p:nvPr/>
          </p:nvSpPr>
          <p:spPr bwMode="auto">
            <a:xfrm>
              <a:off x="3133133" y="5045712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82" name="Content Placeholder 4"/>
            <p:cNvSpPr txBox="1">
              <a:spLocks/>
            </p:cNvSpPr>
            <p:nvPr/>
          </p:nvSpPr>
          <p:spPr bwMode="auto">
            <a:xfrm>
              <a:off x="3273370" y="5045711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83" name="Content Placeholder 4"/>
            <p:cNvSpPr txBox="1">
              <a:spLocks/>
            </p:cNvSpPr>
            <p:nvPr/>
          </p:nvSpPr>
          <p:spPr bwMode="auto">
            <a:xfrm>
              <a:off x="3418386" y="5045712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84" name="Content Placeholder 4"/>
            <p:cNvSpPr txBox="1">
              <a:spLocks/>
            </p:cNvSpPr>
            <p:nvPr/>
          </p:nvSpPr>
          <p:spPr bwMode="auto">
            <a:xfrm>
              <a:off x="3558623" y="5045711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85" name="Content Placeholder 4"/>
            <p:cNvSpPr txBox="1">
              <a:spLocks/>
            </p:cNvSpPr>
            <p:nvPr/>
          </p:nvSpPr>
          <p:spPr bwMode="auto">
            <a:xfrm>
              <a:off x="3697698" y="5045712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86" name="Content Placeholder 4"/>
            <p:cNvSpPr txBox="1">
              <a:spLocks/>
            </p:cNvSpPr>
            <p:nvPr/>
          </p:nvSpPr>
          <p:spPr bwMode="auto">
            <a:xfrm>
              <a:off x="3837935" y="5045711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87" name="Content Placeholder 4"/>
            <p:cNvSpPr txBox="1">
              <a:spLocks/>
            </p:cNvSpPr>
            <p:nvPr/>
          </p:nvSpPr>
          <p:spPr bwMode="auto">
            <a:xfrm>
              <a:off x="3982951" y="5045712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88" name="Content Placeholder 4"/>
            <p:cNvSpPr txBox="1">
              <a:spLocks/>
            </p:cNvSpPr>
            <p:nvPr/>
          </p:nvSpPr>
          <p:spPr bwMode="auto">
            <a:xfrm>
              <a:off x="4123188" y="5045711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89" name="Content Placeholder 4"/>
            <p:cNvSpPr txBox="1">
              <a:spLocks/>
            </p:cNvSpPr>
            <p:nvPr/>
          </p:nvSpPr>
          <p:spPr bwMode="auto">
            <a:xfrm>
              <a:off x="4266713" y="5045712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90" name="Content Placeholder 4"/>
            <p:cNvSpPr txBox="1">
              <a:spLocks/>
            </p:cNvSpPr>
            <p:nvPr/>
          </p:nvSpPr>
          <p:spPr bwMode="auto">
            <a:xfrm>
              <a:off x="4406950" y="5045711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91" name="Content Placeholder 4"/>
            <p:cNvSpPr txBox="1">
              <a:spLocks/>
            </p:cNvSpPr>
            <p:nvPr/>
          </p:nvSpPr>
          <p:spPr bwMode="auto">
            <a:xfrm>
              <a:off x="4559586" y="5045712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92" name="Content Placeholder 4"/>
            <p:cNvSpPr txBox="1">
              <a:spLocks/>
            </p:cNvSpPr>
            <p:nvPr/>
          </p:nvSpPr>
          <p:spPr bwMode="auto">
            <a:xfrm>
              <a:off x="4699823" y="5045711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93" name="Content Placeholder 4"/>
            <p:cNvSpPr txBox="1">
              <a:spLocks/>
            </p:cNvSpPr>
            <p:nvPr/>
          </p:nvSpPr>
          <p:spPr bwMode="auto">
            <a:xfrm>
              <a:off x="4838898" y="5045712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94" name="Content Placeholder 4"/>
            <p:cNvSpPr txBox="1">
              <a:spLocks/>
            </p:cNvSpPr>
            <p:nvPr/>
          </p:nvSpPr>
          <p:spPr bwMode="auto">
            <a:xfrm>
              <a:off x="4979135" y="5045711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95" name="Content Placeholder 4"/>
            <p:cNvSpPr txBox="1">
              <a:spLocks/>
            </p:cNvSpPr>
            <p:nvPr/>
          </p:nvSpPr>
          <p:spPr bwMode="auto">
            <a:xfrm>
              <a:off x="5131771" y="5045712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96" name="Content Placeholder 4"/>
            <p:cNvSpPr txBox="1">
              <a:spLocks/>
            </p:cNvSpPr>
            <p:nvPr/>
          </p:nvSpPr>
          <p:spPr bwMode="auto">
            <a:xfrm>
              <a:off x="5272008" y="5045711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</p:grpSp>
      <p:cxnSp>
        <p:nvCxnSpPr>
          <p:cNvPr id="97" name="Elbow Connector 96"/>
          <p:cNvCxnSpPr>
            <a:stCxn id="9" idx="2"/>
            <a:endCxn id="81" idx="1"/>
          </p:cNvCxnSpPr>
          <p:nvPr/>
        </p:nvCxnSpPr>
        <p:spPr bwMode="auto">
          <a:xfrm rot="16200000" flipH="1">
            <a:off x="2382522" y="4345278"/>
            <a:ext cx="1431517" cy="508944"/>
          </a:xfrm>
          <a:prstGeom prst="bentConnector2">
            <a:avLst/>
          </a:prstGeom>
          <a:solidFill>
            <a:schemeClr val="tx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9" name="Elbow Connector 98"/>
          <p:cNvCxnSpPr>
            <a:stCxn id="96" idx="3"/>
          </p:cNvCxnSpPr>
          <p:nvPr/>
        </p:nvCxnSpPr>
        <p:spPr bwMode="auto">
          <a:xfrm flipV="1">
            <a:off x="5638229" y="3883992"/>
            <a:ext cx="2030115" cy="1431516"/>
          </a:xfrm>
          <a:prstGeom prst="bentConnector3">
            <a:avLst>
              <a:gd name="adj1" fmla="val 99921"/>
            </a:avLst>
          </a:prstGeom>
          <a:solidFill>
            <a:schemeClr val="tx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9" name="Rectangle 108"/>
          <p:cNvSpPr/>
          <p:nvPr/>
        </p:nvSpPr>
        <p:spPr>
          <a:xfrm>
            <a:off x="5364088" y="4222829"/>
            <a:ext cx="9284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kern="0" dirty="0" smtClean="0">
                <a:solidFill>
                  <a:srgbClr val="000000"/>
                </a:solidFill>
              </a:rPr>
              <a:t>DRAM </a:t>
            </a:r>
          </a:p>
          <a:p>
            <a:r>
              <a:rPr lang="en-IE" kern="0" dirty="0" smtClean="0">
                <a:solidFill>
                  <a:srgbClr val="000000"/>
                </a:solidFill>
              </a:rPr>
              <a:t>Data</a:t>
            </a:r>
            <a:endParaRPr lang="en-IE" kern="0" dirty="0">
              <a:solidFill>
                <a:srgbClr val="000000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3779912" y="4222829"/>
            <a:ext cx="9284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kern="0" dirty="0" smtClean="0">
                <a:solidFill>
                  <a:srgbClr val="000000"/>
                </a:solidFill>
              </a:rPr>
              <a:t>DRAM </a:t>
            </a:r>
          </a:p>
          <a:p>
            <a:r>
              <a:rPr lang="en-IE" kern="0" dirty="0" smtClean="0">
                <a:solidFill>
                  <a:srgbClr val="000000"/>
                </a:solidFill>
              </a:rPr>
              <a:t>Cmd.</a:t>
            </a:r>
            <a:endParaRPr lang="en-IE" kern="0" dirty="0">
              <a:solidFill>
                <a:srgbClr val="000000"/>
              </a:solidFill>
            </a:endParaRPr>
          </a:p>
        </p:txBody>
      </p:sp>
      <p:cxnSp>
        <p:nvCxnSpPr>
          <p:cNvPr id="113" name="Elbow Connector 112"/>
          <p:cNvCxnSpPr>
            <a:stCxn id="74" idx="2"/>
            <a:endCxn id="5" idx="0"/>
          </p:cNvCxnSpPr>
          <p:nvPr/>
        </p:nvCxnSpPr>
        <p:spPr bwMode="auto">
          <a:xfrm rot="5400000">
            <a:off x="3221893" y="430660"/>
            <a:ext cx="665213" cy="4600077"/>
          </a:xfrm>
          <a:prstGeom prst="bentConnector3">
            <a:avLst>
              <a:gd name="adj1" fmla="val 17926"/>
            </a:avLst>
          </a:prstGeom>
          <a:solidFill>
            <a:schemeClr val="tx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1" name="Straight Arrow Connector 110"/>
          <p:cNvCxnSpPr>
            <a:stCxn id="9" idx="3"/>
            <a:endCxn id="76" idx="1"/>
          </p:cNvCxnSpPr>
          <p:nvPr/>
        </p:nvCxnSpPr>
        <p:spPr bwMode="auto">
          <a:xfrm>
            <a:off x="3491880" y="3473649"/>
            <a:ext cx="1021252" cy="3344"/>
          </a:xfrm>
          <a:prstGeom prst="straightConnector1">
            <a:avLst/>
          </a:prstGeom>
          <a:solidFill>
            <a:schemeClr val="tx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5" name="Straight Arrow Connector 124"/>
          <p:cNvCxnSpPr/>
          <p:nvPr/>
        </p:nvCxnSpPr>
        <p:spPr bwMode="auto">
          <a:xfrm>
            <a:off x="1547664" y="2852936"/>
            <a:ext cx="0" cy="210369"/>
          </a:xfrm>
          <a:prstGeom prst="straightConnector1">
            <a:avLst/>
          </a:prstGeom>
          <a:solidFill>
            <a:schemeClr val="tx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4" name="Straight Arrow Connector 133"/>
          <p:cNvCxnSpPr/>
          <p:nvPr/>
        </p:nvCxnSpPr>
        <p:spPr bwMode="auto">
          <a:xfrm flipH="1">
            <a:off x="1547665" y="2852936"/>
            <a:ext cx="3474695" cy="0"/>
          </a:xfrm>
          <a:prstGeom prst="straightConnector1">
            <a:avLst/>
          </a:prstGeom>
          <a:solidFill>
            <a:schemeClr val="tx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35" name="Straight Arrow Connector 134"/>
          <p:cNvCxnSpPr>
            <a:endCxn id="76" idx="0"/>
          </p:cNvCxnSpPr>
          <p:nvPr/>
        </p:nvCxnSpPr>
        <p:spPr bwMode="auto">
          <a:xfrm>
            <a:off x="5022360" y="2852936"/>
            <a:ext cx="0" cy="213713"/>
          </a:xfrm>
          <a:prstGeom prst="straightConnector1">
            <a:avLst/>
          </a:prstGeom>
          <a:solidFill>
            <a:schemeClr val="tx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77" name="Rounded Rectangular Callout 76"/>
          <p:cNvSpPr/>
          <p:nvPr/>
        </p:nvSpPr>
        <p:spPr bwMode="auto">
          <a:xfrm>
            <a:off x="107504" y="1329045"/>
            <a:ext cx="2550761" cy="914400"/>
          </a:xfrm>
          <a:prstGeom prst="wedgeRoundRectCallout">
            <a:avLst>
              <a:gd name="adj1" fmla="val -14908"/>
              <a:gd name="adj2" fmla="val 154884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sz="1400" b="1" dirty="0" smtClean="0">
                <a:solidFill>
                  <a:schemeClr val="bg1"/>
                </a:solidFill>
              </a:rPr>
              <a:t>1. Checks for &amp; avoids race conditions between gets and sets.</a:t>
            </a:r>
          </a:p>
        </p:txBody>
      </p:sp>
      <p:sp>
        <p:nvSpPr>
          <p:cNvPr id="98" name="Rounded Rectangular Callout 97"/>
          <p:cNvSpPr/>
          <p:nvPr/>
        </p:nvSpPr>
        <p:spPr bwMode="auto">
          <a:xfrm>
            <a:off x="293048" y="4757700"/>
            <a:ext cx="2550761" cy="1335596"/>
          </a:xfrm>
          <a:prstGeom prst="wedgeRoundRectCallout">
            <a:avLst>
              <a:gd name="adj1" fmla="val 30923"/>
              <a:gd name="adj2" fmla="val -131192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sz="1400" b="1" dirty="0" smtClean="0">
                <a:solidFill>
                  <a:schemeClr val="bg1"/>
                </a:solidFill>
              </a:rPr>
              <a:t>2. Stores Key &amp; metadata. Forwards value address to the Dispatch for GETs. Sends value address &amp; values to the Set Path for SETs. </a:t>
            </a:r>
          </a:p>
        </p:txBody>
      </p:sp>
      <p:sp>
        <p:nvSpPr>
          <p:cNvPr id="100" name="Rounded Rectangular Callout 99"/>
          <p:cNvSpPr/>
          <p:nvPr/>
        </p:nvSpPr>
        <p:spPr bwMode="auto">
          <a:xfrm>
            <a:off x="5718683" y="5157193"/>
            <a:ext cx="2550761" cy="1335596"/>
          </a:xfrm>
          <a:prstGeom prst="wedgeRoundRectCallout">
            <a:avLst>
              <a:gd name="adj1" fmla="val -61647"/>
              <a:gd name="adj2" fmla="val -177990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sz="1400" b="1" dirty="0" smtClean="0">
                <a:solidFill>
                  <a:schemeClr val="bg1"/>
                </a:solidFill>
              </a:rPr>
              <a:t>3. Used by SETs only. Aggregates new value into 512 bit words &amp; writes them to the value store.</a:t>
            </a:r>
          </a:p>
        </p:txBody>
      </p:sp>
      <p:sp>
        <p:nvSpPr>
          <p:cNvPr id="101" name="Rounded Rectangular Callout 100"/>
          <p:cNvSpPr/>
          <p:nvPr/>
        </p:nvSpPr>
        <p:spPr bwMode="auto">
          <a:xfrm>
            <a:off x="4653926" y="91386"/>
            <a:ext cx="1469903" cy="1067291"/>
          </a:xfrm>
          <a:prstGeom prst="wedgeRoundRectCallout">
            <a:avLst>
              <a:gd name="adj1" fmla="val -73778"/>
              <a:gd name="adj2" fmla="val 105063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sz="1400" b="1" dirty="0" smtClean="0">
                <a:solidFill>
                  <a:schemeClr val="bg1"/>
                </a:solidFill>
              </a:rPr>
              <a:t>4. Sends a read request to the Value Store.</a:t>
            </a:r>
          </a:p>
        </p:txBody>
      </p:sp>
      <p:sp>
        <p:nvSpPr>
          <p:cNvPr id="102" name="Rounded Rectangular Callout 101"/>
          <p:cNvSpPr/>
          <p:nvPr/>
        </p:nvSpPr>
        <p:spPr bwMode="auto">
          <a:xfrm>
            <a:off x="7103478" y="260647"/>
            <a:ext cx="1469903" cy="1067291"/>
          </a:xfrm>
          <a:prstGeom prst="wedgeRoundRectCallout">
            <a:avLst>
              <a:gd name="adj1" fmla="val -115513"/>
              <a:gd name="adj2" fmla="val 86626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sz="1400" b="1" dirty="0" smtClean="0">
                <a:solidFill>
                  <a:schemeClr val="bg1"/>
                </a:solidFill>
              </a:rPr>
              <a:t>5. Receives Data &amp; converts them to 64-bit words.</a:t>
            </a:r>
          </a:p>
        </p:txBody>
      </p:sp>
      <p:sp>
        <p:nvSpPr>
          <p:cNvPr id="103" name="Rounded Rectangular Callout 102"/>
          <p:cNvSpPr/>
          <p:nvPr/>
        </p:nvSpPr>
        <p:spPr bwMode="auto">
          <a:xfrm>
            <a:off x="6486782" y="1573846"/>
            <a:ext cx="2485339" cy="1067291"/>
          </a:xfrm>
          <a:prstGeom prst="wedgeRoundRectCallout">
            <a:avLst>
              <a:gd name="adj1" fmla="val 12420"/>
              <a:gd name="adj2" fmla="val 106147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sz="1400" b="1" dirty="0" smtClean="0">
                <a:solidFill>
                  <a:schemeClr val="bg1"/>
                </a:solidFill>
              </a:rPr>
              <a:t>6. Depending on the operation, recombines key, value &amp; metadata accordingly &amp; forwards it.</a:t>
            </a:r>
          </a:p>
        </p:txBody>
      </p:sp>
    </p:spTree>
    <p:extLst>
      <p:ext uri="{BB962C8B-B14F-4D97-AF65-F5344CB8AC3E}">
        <p14:creationId xmlns:p14="http://schemas.microsoft.com/office/powerpoint/2010/main" val="150690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7" grpId="1" animBg="1"/>
      <p:bldP spid="98" grpId="0" animBg="1"/>
      <p:bldP spid="98" grpId="1" animBg="1"/>
      <p:bldP spid="100" grpId="0" animBg="1"/>
      <p:bldP spid="100" grpId="1" animBg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ontent Placeholder 4"/>
          <p:cNvSpPr txBox="1">
            <a:spLocks/>
          </p:cNvSpPr>
          <p:nvPr/>
        </p:nvSpPr>
        <p:spPr bwMode="auto">
          <a:xfrm>
            <a:off x="3407321" y="1207058"/>
            <a:ext cx="3069068" cy="1319016"/>
          </a:xfrm>
          <a:prstGeom prst="rect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5715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62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034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606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178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3750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322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endParaRPr lang="en-IE" sz="1400" kern="0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A4D8240-550E-4008-84A0-148E0444AB1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627162"/>
          </a:xfrm>
        </p:spPr>
        <p:txBody>
          <a:bodyPr/>
          <a:lstStyle/>
          <a:p>
            <a:r>
              <a:rPr lang="en-IE" dirty="0" smtClean="0"/>
              <a:t>Value Store Architecture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 bwMode="auto">
          <a:xfrm>
            <a:off x="745232" y="3063305"/>
            <a:ext cx="1018456" cy="8206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IE" sz="1400" dirty="0">
                <a:solidFill>
                  <a:srgbClr val="000000"/>
                </a:solidFill>
              </a:rPr>
              <a:t>a</a:t>
            </a:r>
            <a:r>
              <a:rPr lang="en-IE" sz="1400" dirty="0" smtClean="0">
                <a:solidFill>
                  <a:srgbClr val="000000"/>
                </a:solidFill>
              </a:rPr>
              <a:t>ccess Control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 bwMode="auto">
          <a:xfrm>
            <a:off x="3598036" y="1578496"/>
            <a:ext cx="1018456" cy="8206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5715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62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034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606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178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3750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322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IE" sz="1400" kern="0" dirty="0" smtClean="0">
                <a:solidFill>
                  <a:srgbClr val="000000"/>
                </a:solidFill>
              </a:rPr>
              <a:t>Dispatch</a:t>
            </a:r>
            <a:endParaRPr lang="en-IE" sz="1400" kern="0" dirty="0">
              <a:solidFill>
                <a:srgbClr val="000000"/>
              </a:solidFill>
            </a:endParaRPr>
          </a:p>
        </p:txBody>
      </p:sp>
      <p:cxnSp>
        <p:nvCxnSpPr>
          <p:cNvPr id="8" name="Elbow Connector 7"/>
          <p:cNvCxnSpPr>
            <a:stCxn id="9" idx="0"/>
            <a:endCxn id="6" idx="1"/>
          </p:cNvCxnSpPr>
          <p:nvPr/>
        </p:nvCxnSpPr>
        <p:spPr bwMode="auto">
          <a:xfrm rot="5400000" flipH="1" flipV="1">
            <a:off x="2683690" y="2148959"/>
            <a:ext cx="1074465" cy="754228"/>
          </a:xfrm>
          <a:prstGeom prst="bentConnector2">
            <a:avLst/>
          </a:prstGeom>
          <a:solidFill>
            <a:schemeClr val="tx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Content Placeholder 4"/>
          <p:cNvSpPr txBox="1">
            <a:spLocks/>
          </p:cNvSpPr>
          <p:nvPr/>
        </p:nvSpPr>
        <p:spPr bwMode="auto">
          <a:xfrm>
            <a:off x="2195736" y="3063305"/>
            <a:ext cx="1296144" cy="8206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5715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62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034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606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178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3750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322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IE" sz="1400" kern="0" dirty="0" err="1">
                <a:solidFill>
                  <a:srgbClr val="000000"/>
                </a:solidFill>
              </a:rPr>
              <a:t>d</a:t>
            </a:r>
            <a:r>
              <a:rPr lang="en-IE" sz="1400" kern="0" dirty="0" err="1" smtClean="0">
                <a:solidFill>
                  <a:srgbClr val="000000"/>
                </a:solidFill>
              </a:rPr>
              <a:t>emux</a:t>
            </a:r>
            <a:endParaRPr lang="en-IE" sz="1400" kern="0" dirty="0">
              <a:solidFill>
                <a:srgbClr val="000000"/>
              </a:solidFill>
            </a:endParaRPr>
          </a:p>
        </p:txBody>
      </p:sp>
      <p:cxnSp>
        <p:nvCxnSpPr>
          <p:cNvPr id="15" name="Straight Arrow Connector 14"/>
          <p:cNvCxnSpPr>
            <a:stCxn id="5" idx="3"/>
            <a:endCxn id="9" idx="1"/>
          </p:cNvCxnSpPr>
          <p:nvPr/>
        </p:nvCxnSpPr>
        <p:spPr bwMode="auto">
          <a:xfrm>
            <a:off x="1763688" y="3473649"/>
            <a:ext cx="432048" cy="0"/>
          </a:xfrm>
          <a:prstGeom prst="straightConnector1">
            <a:avLst/>
          </a:prstGeom>
          <a:solidFill>
            <a:schemeClr val="tx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Content Placeholder 4"/>
          <p:cNvSpPr txBox="1">
            <a:spLocks/>
          </p:cNvSpPr>
          <p:nvPr/>
        </p:nvSpPr>
        <p:spPr bwMode="auto">
          <a:xfrm>
            <a:off x="7441976" y="3063305"/>
            <a:ext cx="802432" cy="8206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5715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62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034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606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178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3750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322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IE" sz="1400" kern="0" dirty="0" err="1">
                <a:solidFill>
                  <a:srgbClr val="000000"/>
                </a:solidFill>
              </a:rPr>
              <a:t>r</a:t>
            </a:r>
            <a:r>
              <a:rPr lang="en-IE" sz="1400" kern="0" dirty="0" err="1" smtClean="0">
                <a:solidFill>
                  <a:srgbClr val="000000"/>
                </a:solidFill>
              </a:rPr>
              <a:t>emux</a:t>
            </a:r>
            <a:endParaRPr lang="en-IE" sz="1400" kern="0" dirty="0">
              <a:solidFill>
                <a:srgbClr val="000000"/>
              </a:solidFill>
            </a:endParaRPr>
          </a:p>
        </p:txBody>
      </p:sp>
      <p:cxnSp>
        <p:nvCxnSpPr>
          <p:cNvPr id="41" name="Straight Arrow Connector 40"/>
          <p:cNvCxnSpPr>
            <a:stCxn id="31" idx="3"/>
          </p:cNvCxnSpPr>
          <p:nvPr/>
        </p:nvCxnSpPr>
        <p:spPr bwMode="auto">
          <a:xfrm>
            <a:off x="8244408" y="3473649"/>
            <a:ext cx="454200" cy="0"/>
          </a:xfrm>
          <a:prstGeom prst="straightConnector1">
            <a:avLst/>
          </a:prstGeom>
          <a:solidFill>
            <a:schemeClr val="tx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293048" y="3473647"/>
            <a:ext cx="454200" cy="0"/>
          </a:xfrm>
          <a:prstGeom prst="straightConnector1">
            <a:avLst/>
          </a:prstGeom>
          <a:solidFill>
            <a:schemeClr val="tx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 flipH="1">
            <a:off x="4693789" y="3883991"/>
            <a:ext cx="19411" cy="841153"/>
          </a:xfrm>
          <a:prstGeom prst="straightConnector1">
            <a:avLst/>
          </a:prstGeom>
          <a:solidFill>
            <a:schemeClr val="tx2"/>
          </a:solidFill>
          <a:ln w="31750" cap="flat" cmpd="dbl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 flipH="1" flipV="1">
            <a:off x="4145984" y="836712"/>
            <a:ext cx="1" cy="740694"/>
          </a:xfrm>
          <a:prstGeom prst="straightConnector1">
            <a:avLst/>
          </a:prstGeom>
          <a:solidFill>
            <a:schemeClr val="tx2"/>
          </a:solidFill>
          <a:ln w="44450" cap="flat" cmpd="dbl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Straight Arrow Connector 48"/>
          <p:cNvCxnSpPr/>
          <p:nvPr/>
        </p:nvCxnSpPr>
        <p:spPr bwMode="auto">
          <a:xfrm flipH="1">
            <a:off x="5192673" y="3897931"/>
            <a:ext cx="12446" cy="827213"/>
          </a:xfrm>
          <a:prstGeom prst="straightConnector1">
            <a:avLst/>
          </a:prstGeom>
          <a:solidFill>
            <a:schemeClr val="tx2"/>
          </a:solidFill>
          <a:ln w="44450" cap="flat" cmpd="dbl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Rectangle 51"/>
          <p:cNvSpPr/>
          <p:nvPr/>
        </p:nvSpPr>
        <p:spPr>
          <a:xfrm>
            <a:off x="2483768" y="764704"/>
            <a:ext cx="15356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kern="0" dirty="0" smtClean="0">
                <a:solidFill>
                  <a:srgbClr val="000000"/>
                </a:solidFill>
              </a:rPr>
              <a:t>DRAM Cmd.</a:t>
            </a:r>
            <a:endParaRPr lang="en-IE" kern="0" dirty="0">
              <a:solidFill>
                <a:srgbClr val="00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012160" y="476672"/>
            <a:ext cx="9284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kern="0" dirty="0" smtClean="0">
                <a:solidFill>
                  <a:srgbClr val="000000"/>
                </a:solidFill>
              </a:rPr>
              <a:t>DRAM </a:t>
            </a:r>
          </a:p>
          <a:p>
            <a:r>
              <a:rPr lang="en-IE" kern="0" dirty="0" smtClean="0">
                <a:solidFill>
                  <a:srgbClr val="000000"/>
                </a:solidFill>
              </a:rPr>
              <a:t>Data</a:t>
            </a:r>
            <a:endParaRPr lang="en-IE" kern="0" dirty="0">
              <a:solidFill>
                <a:srgbClr val="000000"/>
              </a:solidFill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3346671" y="5589240"/>
            <a:ext cx="2285477" cy="316632"/>
            <a:chOff x="3133133" y="5045711"/>
            <a:chExt cx="2285477" cy="316632"/>
          </a:xfrm>
        </p:grpSpPr>
        <p:sp>
          <p:nvSpPr>
            <p:cNvPr id="57" name="Content Placeholder 4"/>
            <p:cNvSpPr txBox="1">
              <a:spLocks/>
            </p:cNvSpPr>
            <p:nvPr/>
          </p:nvSpPr>
          <p:spPr bwMode="auto">
            <a:xfrm>
              <a:off x="3133133" y="5045712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58" name="Content Placeholder 4"/>
            <p:cNvSpPr txBox="1">
              <a:spLocks/>
            </p:cNvSpPr>
            <p:nvPr/>
          </p:nvSpPr>
          <p:spPr bwMode="auto">
            <a:xfrm>
              <a:off x="3273370" y="5045711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59" name="Content Placeholder 4"/>
            <p:cNvSpPr txBox="1">
              <a:spLocks/>
            </p:cNvSpPr>
            <p:nvPr/>
          </p:nvSpPr>
          <p:spPr bwMode="auto">
            <a:xfrm>
              <a:off x="3418386" y="5045712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60" name="Content Placeholder 4"/>
            <p:cNvSpPr txBox="1">
              <a:spLocks/>
            </p:cNvSpPr>
            <p:nvPr/>
          </p:nvSpPr>
          <p:spPr bwMode="auto">
            <a:xfrm>
              <a:off x="3558623" y="5045711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61" name="Content Placeholder 4"/>
            <p:cNvSpPr txBox="1">
              <a:spLocks/>
            </p:cNvSpPr>
            <p:nvPr/>
          </p:nvSpPr>
          <p:spPr bwMode="auto">
            <a:xfrm>
              <a:off x="3697698" y="5045712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62" name="Content Placeholder 4"/>
            <p:cNvSpPr txBox="1">
              <a:spLocks/>
            </p:cNvSpPr>
            <p:nvPr/>
          </p:nvSpPr>
          <p:spPr bwMode="auto">
            <a:xfrm>
              <a:off x="3837935" y="5045711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63" name="Content Placeholder 4"/>
            <p:cNvSpPr txBox="1">
              <a:spLocks/>
            </p:cNvSpPr>
            <p:nvPr/>
          </p:nvSpPr>
          <p:spPr bwMode="auto">
            <a:xfrm>
              <a:off x="3982951" y="5045712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64" name="Content Placeholder 4"/>
            <p:cNvSpPr txBox="1">
              <a:spLocks/>
            </p:cNvSpPr>
            <p:nvPr/>
          </p:nvSpPr>
          <p:spPr bwMode="auto">
            <a:xfrm>
              <a:off x="4123188" y="5045711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65" name="Content Placeholder 4"/>
            <p:cNvSpPr txBox="1">
              <a:spLocks/>
            </p:cNvSpPr>
            <p:nvPr/>
          </p:nvSpPr>
          <p:spPr bwMode="auto">
            <a:xfrm>
              <a:off x="4266713" y="5045712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66" name="Content Placeholder 4"/>
            <p:cNvSpPr txBox="1">
              <a:spLocks/>
            </p:cNvSpPr>
            <p:nvPr/>
          </p:nvSpPr>
          <p:spPr bwMode="auto">
            <a:xfrm>
              <a:off x="4406950" y="5045711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67" name="Content Placeholder 4"/>
            <p:cNvSpPr txBox="1">
              <a:spLocks/>
            </p:cNvSpPr>
            <p:nvPr/>
          </p:nvSpPr>
          <p:spPr bwMode="auto">
            <a:xfrm>
              <a:off x="4559586" y="5045712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68" name="Content Placeholder 4"/>
            <p:cNvSpPr txBox="1">
              <a:spLocks/>
            </p:cNvSpPr>
            <p:nvPr/>
          </p:nvSpPr>
          <p:spPr bwMode="auto">
            <a:xfrm>
              <a:off x="4699823" y="5045711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69" name="Content Placeholder 4"/>
            <p:cNvSpPr txBox="1">
              <a:spLocks/>
            </p:cNvSpPr>
            <p:nvPr/>
          </p:nvSpPr>
          <p:spPr bwMode="auto">
            <a:xfrm>
              <a:off x="4838898" y="5045712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70" name="Content Placeholder 4"/>
            <p:cNvSpPr txBox="1">
              <a:spLocks/>
            </p:cNvSpPr>
            <p:nvPr/>
          </p:nvSpPr>
          <p:spPr bwMode="auto">
            <a:xfrm>
              <a:off x="4979135" y="5045711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71" name="Content Placeholder 4"/>
            <p:cNvSpPr txBox="1">
              <a:spLocks/>
            </p:cNvSpPr>
            <p:nvPr/>
          </p:nvSpPr>
          <p:spPr bwMode="auto">
            <a:xfrm>
              <a:off x="5131771" y="5045712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72" name="Content Placeholder 4"/>
            <p:cNvSpPr txBox="1">
              <a:spLocks/>
            </p:cNvSpPr>
            <p:nvPr/>
          </p:nvSpPr>
          <p:spPr bwMode="auto">
            <a:xfrm>
              <a:off x="5272008" y="5045711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</p:grpSp>
      <p:cxnSp>
        <p:nvCxnSpPr>
          <p:cNvPr id="108" name="Elbow Connector 107"/>
          <p:cNvCxnSpPr>
            <a:endCxn id="57" idx="1"/>
          </p:cNvCxnSpPr>
          <p:nvPr/>
        </p:nvCxnSpPr>
        <p:spPr bwMode="auto">
          <a:xfrm rot="16200000" flipH="1">
            <a:off x="2091449" y="4492335"/>
            <a:ext cx="1863566" cy="646877"/>
          </a:xfrm>
          <a:prstGeom prst="bentConnector2">
            <a:avLst/>
          </a:prstGeom>
          <a:solidFill>
            <a:schemeClr val="tx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8" name="Elbow Connector 117"/>
          <p:cNvCxnSpPr>
            <a:stCxn id="72" idx="3"/>
          </p:cNvCxnSpPr>
          <p:nvPr/>
        </p:nvCxnSpPr>
        <p:spPr bwMode="auto">
          <a:xfrm flipV="1">
            <a:off x="5632148" y="3891478"/>
            <a:ext cx="2396236" cy="1856078"/>
          </a:xfrm>
          <a:prstGeom prst="bentConnector3">
            <a:avLst>
              <a:gd name="adj1" fmla="val 99926"/>
            </a:avLst>
          </a:prstGeom>
          <a:solidFill>
            <a:schemeClr val="tx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1" name="Rectangle 120"/>
          <p:cNvSpPr/>
          <p:nvPr/>
        </p:nvSpPr>
        <p:spPr>
          <a:xfrm>
            <a:off x="3775190" y="5970766"/>
            <a:ext cx="15888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1600" kern="0" dirty="0" err="1" smtClean="0">
                <a:solidFill>
                  <a:srgbClr val="000000"/>
                </a:solidFill>
              </a:rPr>
              <a:t>metadataBuffer</a:t>
            </a:r>
            <a:endParaRPr lang="en-IE" sz="1600" kern="0" dirty="0">
              <a:solidFill>
                <a:srgbClr val="000000"/>
              </a:solidFill>
            </a:endParaRPr>
          </a:p>
        </p:txBody>
      </p:sp>
      <p:sp>
        <p:nvSpPr>
          <p:cNvPr id="74" name="Content Placeholder 4"/>
          <p:cNvSpPr txBox="1">
            <a:spLocks/>
          </p:cNvSpPr>
          <p:nvPr/>
        </p:nvSpPr>
        <p:spPr bwMode="auto">
          <a:xfrm>
            <a:off x="5345309" y="1577405"/>
            <a:ext cx="1018456" cy="8206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5715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62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034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606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178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3750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322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IE" sz="1400" kern="0" dirty="0" smtClean="0">
                <a:solidFill>
                  <a:srgbClr val="000000"/>
                </a:solidFill>
              </a:rPr>
              <a:t>Receive</a:t>
            </a:r>
            <a:endParaRPr lang="en-IE" sz="1400" kern="0" dirty="0">
              <a:solidFill>
                <a:srgbClr val="000000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 bwMode="auto">
          <a:xfrm>
            <a:off x="5854538" y="836712"/>
            <a:ext cx="0" cy="737134"/>
          </a:xfrm>
          <a:prstGeom prst="straightConnector1">
            <a:avLst/>
          </a:prstGeom>
          <a:solidFill>
            <a:schemeClr val="tx2"/>
          </a:solidFill>
          <a:ln w="44450" cap="flat" cmpd="dbl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6" name="Content Placeholder 4"/>
          <p:cNvSpPr txBox="1">
            <a:spLocks/>
          </p:cNvSpPr>
          <p:nvPr/>
        </p:nvSpPr>
        <p:spPr bwMode="auto">
          <a:xfrm>
            <a:off x="4233029" y="3066649"/>
            <a:ext cx="1603426" cy="8206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5715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62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034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606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178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3750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322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IE" sz="1400" kern="0" dirty="0" err="1" smtClean="0">
                <a:solidFill>
                  <a:srgbClr val="000000"/>
                </a:solidFill>
              </a:rPr>
              <a:t>setPath</a:t>
            </a:r>
            <a:endParaRPr lang="en-IE" sz="1400" kern="0" dirty="0">
              <a:solidFill>
                <a:srgbClr val="000000"/>
              </a:solidFill>
            </a:endParaRPr>
          </a:p>
        </p:txBody>
      </p:sp>
      <p:cxnSp>
        <p:nvCxnSpPr>
          <p:cNvPr id="78" name="Elbow Connector 77"/>
          <p:cNvCxnSpPr>
            <a:stCxn id="74" idx="3"/>
            <a:endCxn id="31" idx="0"/>
          </p:cNvCxnSpPr>
          <p:nvPr/>
        </p:nvCxnSpPr>
        <p:spPr bwMode="auto">
          <a:xfrm>
            <a:off x="6363765" y="1987749"/>
            <a:ext cx="1479427" cy="1075556"/>
          </a:xfrm>
          <a:prstGeom prst="bentConnector2">
            <a:avLst/>
          </a:prstGeom>
          <a:solidFill>
            <a:schemeClr val="tx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80" name="Group 79"/>
          <p:cNvGrpSpPr/>
          <p:nvPr/>
        </p:nvGrpSpPr>
        <p:grpSpPr>
          <a:xfrm>
            <a:off x="3352752" y="5157192"/>
            <a:ext cx="2285477" cy="316632"/>
            <a:chOff x="3133133" y="5045711"/>
            <a:chExt cx="2285477" cy="316632"/>
          </a:xfrm>
        </p:grpSpPr>
        <p:sp>
          <p:nvSpPr>
            <p:cNvPr id="81" name="Content Placeholder 4"/>
            <p:cNvSpPr txBox="1">
              <a:spLocks/>
            </p:cNvSpPr>
            <p:nvPr/>
          </p:nvSpPr>
          <p:spPr bwMode="auto">
            <a:xfrm>
              <a:off x="3133133" y="5045712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82" name="Content Placeholder 4"/>
            <p:cNvSpPr txBox="1">
              <a:spLocks/>
            </p:cNvSpPr>
            <p:nvPr/>
          </p:nvSpPr>
          <p:spPr bwMode="auto">
            <a:xfrm>
              <a:off x="3273370" y="5045711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83" name="Content Placeholder 4"/>
            <p:cNvSpPr txBox="1">
              <a:spLocks/>
            </p:cNvSpPr>
            <p:nvPr/>
          </p:nvSpPr>
          <p:spPr bwMode="auto">
            <a:xfrm>
              <a:off x="3418386" y="5045712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84" name="Content Placeholder 4"/>
            <p:cNvSpPr txBox="1">
              <a:spLocks/>
            </p:cNvSpPr>
            <p:nvPr/>
          </p:nvSpPr>
          <p:spPr bwMode="auto">
            <a:xfrm>
              <a:off x="3558623" y="5045711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85" name="Content Placeholder 4"/>
            <p:cNvSpPr txBox="1">
              <a:spLocks/>
            </p:cNvSpPr>
            <p:nvPr/>
          </p:nvSpPr>
          <p:spPr bwMode="auto">
            <a:xfrm>
              <a:off x="3697698" y="5045712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86" name="Content Placeholder 4"/>
            <p:cNvSpPr txBox="1">
              <a:spLocks/>
            </p:cNvSpPr>
            <p:nvPr/>
          </p:nvSpPr>
          <p:spPr bwMode="auto">
            <a:xfrm>
              <a:off x="3837935" y="5045711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87" name="Content Placeholder 4"/>
            <p:cNvSpPr txBox="1">
              <a:spLocks/>
            </p:cNvSpPr>
            <p:nvPr/>
          </p:nvSpPr>
          <p:spPr bwMode="auto">
            <a:xfrm>
              <a:off x="3982951" y="5045712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88" name="Content Placeholder 4"/>
            <p:cNvSpPr txBox="1">
              <a:spLocks/>
            </p:cNvSpPr>
            <p:nvPr/>
          </p:nvSpPr>
          <p:spPr bwMode="auto">
            <a:xfrm>
              <a:off x="4123188" y="5045711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89" name="Content Placeholder 4"/>
            <p:cNvSpPr txBox="1">
              <a:spLocks/>
            </p:cNvSpPr>
            <p:nvPr/>
          </p:nvSpPr>
          <p:spPr bwMode="auto">
            <a:xfrm>
              <a:off x="4266713" y="5045712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90" name="Content Placeholder 4"/>
            <p:cNvSpPr txBox="1">
              <a:spLocks/>
            </p:cNvSpPr>
            <p:nvPr/>
          </p:nvSpPr>
          <p:spPr bwMode="auto">
            <a:xfrm>
              <a:off x="4406950" y="5045711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91" name="Content Placeholder 4"/>
            <p:cNvSpPr txBox="1">
              <a:spLocks/>
            </p:cNvSpPr>
            <p:nvPr/>
          </p:nvSpPr>
          <p:spPr bwMode="auto">
            <a:xfrm>
              <a:off x="4559586" y="5045712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92" name="Content Placeholder 4"/>
            <p:cNvSpPr txBox="1">
              <a:spLocks/>
            </p:cNvSpPr>
            <p:nvPr/>
          </p:nvSpPr>
          <p:spPr bwMode="auto">
            <a:xfrm>
              <a:off x="4699823" y="5045711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93" name="Content Placeholder 4"/>
            <p:cNvSpPr txBox="1">
              <a:spLocks/>
            </p:cNvSpPr>
            <p:nvPr/>
          </p:nvSpPr>
          <p:spPr bwMode="auto">
            <a:xfrm>
              <a:off x="4838898" y="5045712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94" name="Content Placeholder 4"/>
            <p:cNvSpPr txBox="1">
              <a:spLocks/>
            </p:cNvSpPr>
            <p:nvPr/>
          </p:nvSpPr>
          <p:spPr bwMode="auto">
            <a:xfrm>
              <a:off x="4979135" y="5045711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95" name="Content Placeholder 4"/>
            <p:cNvSpPr txBox="1">
              <a:spLocks/>
            </p:cNvSpPr>
            <p:nvPr/>
          </p:nvSpPr>
          <p:spPr bwMode="auto">
            <a:xfrm>
              <a:off x="5131771" y="5045712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96" name="Content Placeholder 4"/>
            <p:cNvSpPr txBox="1">
              <a:spLocks/>
            </p:cNvSpPr>
            <p:nvPr/>
          </p:nvSpPr>
          <p:spPr bwMode="auto">
            <a:xfrm>
              <a:off x="5272008" y="5045711"/>
              <a:ext cx="146602" cy="3166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Font typeface="Wingdings" pitchFamily="2" charset="2"/>
                <a:buBlip>
                  <a:blip r:embed="rId2"/>
                </a:buBlip>
                <a:defRPr 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571500" indent="-228600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lang="en-US" sz="18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169863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6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4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lang="en-US" sz="16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606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9178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33750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3832225" indent="-174625" algn="l" rtl="0" eaLnBrk="1" fontAlgn="base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endParaRPr lang="en-IE" sz="1400" kern="0" dirty="0">
                <a:solidFill>
                  <a:srgbClr val="000000"/>
                </a:solidFill>
              </a:endParaRPr>
            </a:p>
          </p:txBody>
        </p:sp>
      </p:grpSp>
      <p:cxnSp>
        <p:nvCxnSpPr>
          <p:cNvPr id="97" name="Elbow Connector 96"/>
          <p:cNvCxnSpPr>
            <a:endCxn id="81" idx="1"/>
          </p:cNvCxnSpPr>
          <p:nvPr/>
        </p:nvCxnSpPr>
        <p:spPr bwMode="auto">
          <a:xfrm rot="16200000" flipH="1">
            <a:off x="2509759" y="4472516"/>
            <a:ext cx="1431516" cy="254470"/>
          </a:xfrm>
          <a:prstGeom prst="bentConnector2">
            <a:avLst/>
          </a:prstGeom>
          <a:solidFill>
            <a:schemeClr val="tx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9" name="Elbow Connector 98"/>
          <p:cNvCxnSpPr>
            <a:stCxn id="96" idx="3"/>
          </p:cNvCxnSpPr>
          <p:nvPr/>
        </p:nvCxnSpPr>
        <p:spPr bwMode="auto">
          <a:xfrm flipV="1">
            <a:off x="5638229" y="3883992"/>
            <a:ext cx="2030115" cy="1431516"/>
          </a:xfrm>
          <a:prstGeom prst="bentConnector3">
            <a:avLst>
              <a:gd name="adj1" fmla="val 99921"/>
            </a:avLst>
          </a:prstGeom>
          <a:solidFill>
            <a:schemeClr val="tx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9" name="Rectangle 108"/>
          <p:cNvSpPr/>
          <p:nvPr/>
        </p:nvSpPr>
        <p:spPr>
          <a:xfrm>
            <a:off x="5364088" y="4150821"/>
            <a:ext cx="9284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kern="0" dirty="0" smtClean="0">
                <a:solidFill>
                  <a:srgbClr val="000000"/>
                </a:solidFill>
              </a:rPr>
              <a:t>DRAM </a:t>
            </a:r>
          </a:p>
          <a:p>
            <a:r>
              <a:rPr lang="en-IE" kern="0" dirty="0" smtClean="0">
                <a:solidFill>
                  <a:srgbClr val="000000"/>
                </a:solidFill>
              </a:rPr>
              <a:t>Data</a:t>
            </a:r>
            <a:endParaRPr lang="en-IE" kern="0" dirty="0">
              <a:solidFill>
                <a:srgbClr val="000000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3779912" y="4150821"/>
            <a:ext cx="9284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kern="0" dirty="0" smtClean="0">
                <a:solidFill>
                  <a:srgbClr val="000000"/>
                </a:solidFill>
              </a:rPr>
              <a:t>DRAM </a:t>
            </a:r>
          </a:p>
          <a:p>
            <a:r>
              <a:rPr lang="en-IE" kern="0" dirty="0" smtClean="0">
                <a:solidFill>
                  <a:srgbClr val="000000"/>
                </a:solidFill>
              </a:rPr>
              <a:t>Cmd.</a:t>
            </a:r>
            <a:endParaRPr lang="en-IE" kern="0" dirty="0">
              <a:solidFill>
                <a:srgbClr val="000000"/>
              </a:solidFill>
            </a:endParaRPr>
          </a:p>
        </p:txBody>
      </p:sp>
      <p:cxnSp>
        <p:nvCxnSpPr>
          <p:cNvPr id="113" name="Elbow Connector 112"/>
          <p:cNvCxnSpPr>
            <a:stCxn id="74" idx="2"/>
            <a:endCxn id="5" idx="0"/>
          </p:cNvCxnSpPr>
          <p:nvPr/>
        </p:nvCxnSpPr>
        <p:spPr bwMode="auto">
          <a:xfrm rot="5400000">
            <a:off x="3221893" y="430660"/>
            <a:ext cx="665213" cy="4600077"/>
          </a:xfrm>
          <a:prstGeom prst="bentConnector3">
            <a:avLst>
              <a:gd name="adj1" fmla="val 33963"/>
            </a:avLst>
          </a:prstGeom>
          <a:solidFill>
            <a:schemeClr val="tx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5" name="Straight Arrow Connector 124"/>
          <p:cNvCxnSpPr/>
          <p:nvPr/>
        </p:nvCxnSpPr>
        <p:spPr bwMode="auto">
          <a:xfrm>
            <a:off x="1547664" y="2852936"/>
            <a:ext cx="0" cy="210369"/>
          </a:xfrm>
          <a:prstGeom prst="straightConnector1">
            <a:avLst/>
          </a:prstGeom>
          <a:solidFill>
            <a:schemeClr val="tx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4" name="Straight Arrow Connector 133"/>
          <p:cNvCxnSpPr/>
          <p:nvPr/>
        </p:nvCxnSpPr>
        <p:spPr bwMode="auto">
          <a:xfrm flipH="1">
            <a:off x="1547666" y="2852936"/>
            <a:ext cx="3487076" cy="0"/>
          </a:xfrm>
          <a:prstGeom prst="straightConnector1">
            <a:avLst/>
          </a:prstGeom>
          <a:solidFill>
            <a:schemeClr val="tx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35" name="Straight Arrow Connector 134"/>
          <p:cNvCxnSpPr>
            <a:endCxn id="76" idx="0"/>
          </p:cNvCxnSpPr>
          <p:nvPr/>
        </p:nvCxnSpPr>
        <p:spPr bwMode="auto">
          <a:xfrm>
            <a:off x="5034742" y="2852936"/>
            <a:ext cx="0" cy="213713"/>
          </a:xfrm>
          <a:prstGeom prst="straightConnector1">
            <a:avLst/>
          </a:prstGeom>
          <a:solidFill>
            <a:schemeClr val="tx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04" name="Straight Arrow Connector 103"/>
          <p:cNvCxnSpPr/>
          <p:nvPr/>
        </p:nvCxnSpPr>
        <p:spPr bwMode="auto">
          <a:xfrm>
            <a:off x="3491880" y="3406974"/>
            <a:ext cx="741149" cy="3344"/>
          </a:xfrm>
          <a:prstGeom prst="straightConnector1">
            <a:avLst/>
          </a:prstGeom>
          <a:solidFill>
            <a:schemeClr val="tx2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6" name="Rectangle 105"/>
          <p:cNvSpPr/>
          <p:nvPr/>
        </p:nvSpPr>
        <p:spPr>
          <a:xfrm>
            <a:off x="4355976" y="1209164"/>
            <a:ext cx="11672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kern="0" dirty="0" err="1" smtClean="0">
                <a:solidFill>
                  <a:srgbClr val="000000"/>
                </a:solidFill>
              </a:rPr>
              <a:t>getPath</a:t>
            </a:r>
            <a:endParaRPr lang="en-IE" kern="0" dirty="0">
              <a:solidFill>
                <a:srgbClr val="00000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 bwMode="auto">
          <a:xfrm flipH="1">
            <a:off x="6516216" y="1340768"/>
            <a:ext cx="504056" cy="288032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2" name="Rectangle 111"/>
          <p:cNvSpPr/>
          <p:nvPr/>
        </p:nvSpPr>
        <p:spPr>
          <a:xfrm>
            <a:off x="7003046" y="836712"/>
            <a:ext cx="16701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kern="0" dirty="0" smtClean="0">
                <a:solidFill>
                  <a:srgbClr val="000000"/>
                </a:solidFill>
              </a:rPr>
              <a:t>Function is </a:t>
            </a:r>
            <a:r>
              <a:rPr lang="en-IE" kern="0" dirty="0" err="1" smtClean="0">
                <a:solidFill>
                  <a:srgbClr val="000000"/>
                </a:solidFill>
              </a:rPr>
              <a:t>inlined</a:t>
            </a:r>
            <a:r>
              <a:rPr lang="en-IE" kern="0" dirty="0" smtClean="0">
                <a:solidFill>
                  <a:srgbClr val="000000"/>
                </a:solidFill>
              </a:rPr>
              <a:t> into top</a:t>
            </a:r>
            <a:endParaRPr lang="en-IE" kern="0" dirty="0">
              <a:solidFill>
                <a:srgbClr val="000000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0" y="3107060"/>
            <a:ext cx="7472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400" kern="0" dirty="0" err="1" smtClean="0">
                <a:solidFill>
                  <a:srgbClr val="000000"/>
                </a:solidFill>
              </a:rPr>
              <a:t>inData</a:t>
            </a:r>
            <a:endParaRPr lang="en-IE" sz="1400" kern="0" dirty="0">
              <a:solidFill>
                <a:srgbClr val="000000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8164072" y="3116251"/>
            <a:ext cx="10164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400" kern="0" dirty="0" err="1" smtClean="0">
                <a:solidFill>
                  <a:srgbClr val="000000"/>
                </a:solidFill>
              </a:rPr>
              <a:t>outData</a:t>
            </a:r>
            <a:endParaRPr lang="en-IE" sz="1400" kern="0" dirty="0">
              <a:solidFill>
                <a:srgbClr val="000000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018882" y="4815056"/>
            <a:ext cx="10518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1600" kern="0" dirty="0" err="1" smtClean="0">
                <a:solidFill>
                  <a:srgbClr val="000000"/>
                </a:solidFill>
              </a:rPr>
              <a:t>keyBuffer</a:t>
            </a:r>
            <a:endParaRPr lang="en-IE" sz="1600" kern="0" dirty="0">
              <a:solidFill>
                <a:srgbClr val="000000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1594389" y="3933056"/>
            <a:ext cx="77064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100" kern="0" dirty="0" smtClean="0">
                <a:solidFill>
                  <a:srgbClr val="000000"/>
                </a:solidFill>
              </a:rPr>
              <a:t>accCtrl2demux</a:t>
            </a:r>
            <a:endParaRPr lang="en-IE" sz="1100" kern="0" dirty="0">
              <a:solidFill>
                <a:srgbClr val="000000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3374507" y="2600851"/>
            <a:ext cx="10164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100" kern="0" dirty="0" err="1" smtClean="0">
                <a:solidFill>
                  <a:srgbClr val="000000"/>
                </a:solidFill>
              </a:rPr>
              <a:t>filterPopSet</a:t>
            </a:r>
            <a:endParaRPr lang="en-IE" sz="1100" kern="0" dirty="0">
              <a:solidFill>
                <a:srgbClr val="000000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1610971" y="2367437"/>
            <a:ext cx="10164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100" kern="0" dirty="0" err="1" smtClean="0">
                <a:solidFill>
                  <a:srgbClr val="000000"/>
                </a:solidFill>
              </a:rPr>
              <a:t>filterPopGet</a:t>
            </a:r>
            <a:endParaRPr lang="en-IE" sz="1100" kern="0" dirty="0">
              <a:solidFill>
                <a:srgbClr val="000000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3473497" y="2833886"/>
            <a:ext cx="77064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100" kern="0" dirty="0" smtClean="0">
                <a:solidFill>
                  <a:srgbClr val="000000"/>
                </a:solidFill>
              </a:rPr>
              <a:t>Demux2</a:t>
            </a:r>
          </a:p>
          <a:p>
            <a:r>
              <a:rPr lang="en-IE" sz="1100" kern="0" dirty="0" err="1" smtClean="0">
                <a:solidFill>
                  <a:srgbClr val="000000"/>
                </a:solidFill>
              </a:rPr>
              <a:t>setPath</a:t>
            </a:r>
            <a:endParaRPr lang="en-IE" sz="1100" kern="0" dirty="0" smtClean="0">
              <a:solidFill>
                <a:srgbClr val="000000"/>
              </a:solidFill>
            </a:endParaRPr>
          </a:p>
          <a:p>
            <a:r>
              <a:rPr lang="en-IE" sz="1100" kern="0" dirty="0" smtClean="0">
                <a:solidFill>
                  <a:srgbClr val="000000"/>
                </a:solidFill>
              </a:rPr>
              <a:t>Metadata</a:t>
            </a:r>
            <a:endParaRPr lang="en-IE" sz="1100" kern="0" dirty="0">
              <a:solidFill>
                <a:srgbClr val="000000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2630824" y="1532578"/>
            <a:ext cx="7706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100" kern="0" dirty="0" smtClean="0">
                <a:solidFill>
                  <a:srgbClr val="000000"/>
                </a:solidFill>
              </a:rPr>
              <a:t>Demux2</a:t>
            </a:r>
          </a:p>
          <a:p>
            <a:r>
              <a:rPr lang="en-IE" sz="1100" kern="0" dirty="0" err="1" smtClean="0">
                <a:solidFill>
                  <a:srgbClr val="000000"/>
                </a:solidFill>
              </a:rPr>
              <a:t>getPath</a:t>
            </a:r>
            <a:endParaRPr lang="en-IE" sz="1100" kern="0" dirty="0">
              <a:solidFill>
                <a:srgbClr val="000000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6830266" y="1556792"/>
            <a:ext cx="7706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100" kern="0" dirty="0" smtClean="0">
                <a:solidFill>
                  <a:srgbClr val="000000"/>
                </a:solidFill>
              </a:rPr>
              <a:t>getPath2remux</a:t>
            </a:r>
            <a:endParaRPr lang="en-IE" sz="1100" kern="0" dirty="0">
              <a:solidFill>
                <a:srgbClr val="000000"/>
              </a:solidFill>
            </a:endParaRPr>
          </a:p>
        </p:txBody>
      </p:sp>
      <p:cxnSp>
        <p:nvCxnSpPr>
          <p:cNvPr id="128" name="Straight Arrow Connector 127"/>
          <p:cNvCxnSpPr>
            <a:stCxn id="6" idx="3"/>
            <a:endCxn id="74" idx="1"/>
          </p:cNvCxnSpPr>
          <p:nvPr/>
        </p:nvCxnSpPr>
        <p:spPr bwMode="auto">
          <a:xfrm flipV="1">
            <a:off x="4616492" y="1987749"/>
            <a:ext cx="728817" cy="1091"/>
          </a:xfrm>
          <a:prstGeom prst="straightConnector1">
            <a:avLst/>
          </a:prstGeom>
          <a:solidFill>
            <a:schemeClr val="tx2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1" name="Rectangle 130"/>
          <p:cNvSpPr/>
          <p:nvPr/>
        </p:nvSpPr>
        <p:spPr>
          <a:xfrm>
            <a:off x="4506750" y="1667600"/>
            <a:ext cx="10164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100" kern="0" dirty="0" smtClean="0">
                <a:solidFill>
                  <a:srgbClr val="000000"/>
                </a:solidFill>
              </a:rPr>
              <a:t>disp2rec</a:t>
            </a:r>
            <a:endParaRPr lang="en-IE" sz="1100" kern="0" dirty="0">
              <a:solidFill>
                <a:srgbClr val="000000"/>
              </a:solidFill>
            </a:endParaRPr>
          </a:p>
        </p:txBody>
      </p:sp>
      <p:cxnSp>
        <p:nvCxnSpPr>
          <p:cNvPr id="132" name="Straight Arrow Connector 131"/>
          <p:cNvCxnSpPr/>
          <p:nvPr/>
        </p:nvCxnSpPr>
        <p:spPr bwMode="auto">
          <a:xfrm>
            <a:off x="3491880" y="3569672"/>
            <a:ext cx="741149" cy="3344"/>
          </a:xfrm>
          <a:prstGeom prst="straightConnector1">
            <a:avLst/>
          </a:prstGeom>
          <a:solidFill>
            <a:schemeClr val="tx2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6" name="Rectangle 135"/>
          <p:cNvSpPr/>
          <p:nvPr/>
        </p:nvSpPr>
        <p:spPr>
          <a:xfrm>
            <a:off x="3492989" y="3632974"/>
            <a:ext cx="77064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100" kern="0" dirty="0" smtClean="0">
                <a:solidFill>
                  <a:srgbClr val="000000"/>
                </a:solidFill>
              </a:rPr>
              <a:t>Demux2</a:t>
            </a:r>
          </a:p>
          <a:p>
            <a:r>
              <a:rPr lang="en-IE" sz="1100" kern="0" dirty="0" err="1" smtClean="0">
                <a:solidFill>
                  <a:srgbClr val="000000"/>
                </a:solidFill>
              </a:rPr>
              <a:t>setPath</a:t>
            </a:r>
            <a:endParaRPr lang="en-IE" sz="1100" kern="0" dirty="0" smtClean="0">
              <a:solidFill>
                <a:srgbClr val="000000"/>
              </a:solidFill>
            </a:endParaRPr>
          </a:p>
          <a:p>
            <a:r>
              <a:rPr lang="en-IE" sz="1100" kern="0" dirty="0" smtClean="0">
                <a:solidFill>
                  <a:srgbClr val="000000"/>
                </a:solidFill>
              </a:rPr>
              <a:t>Value</a:t>
            </a:r>
            <a:endParaRPr lang="en-IE" sz="11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75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42884" y="6455549"/>
            <a:ext cx="838200" cy="2444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Page </a:t>
            </a:r>
            <a:fld id="{F6B31A70-C688-4835-9458-6A29727B0A4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363415" y="186104"/>
            <a:ext cx="8229600" cy="650608"/>
          </a:xfrm>
        </p:spPr>
        <p:txBody>
          <a:bodyPr/>
          <a:lstStyle/>
          <a:p>
            <a:r>
              <a:rPr lang="en-IE" dirty="0" smtClean="0"/>
              <a:t>Memcached Functionality Recap</a:t>
            </a:r>
            <a:endParaRPr lang="en-IE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0032" y="898513"/>
            <a:ext cx="8686800" cy="5257800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en-IE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Many popular websites share a similar basic architecture</a:t>
            </a:r>
            <a:endParaRPr lang="en-IE" sz="1600" b="1" kern="0" dirty="0" smtClean="0">
              <a:solidFill>
                <a:schemeClr val="accent4"/>
              </a:solidFill>
              <a:latin typeface="+mn-lt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lang="en-IE" sz="1600" b="1" kern="0" dirty="0" err="1" smtClean="0">
                <a:solidFill>
                  <a:schemeClr val="accent4"/>
                </a:solidFill>
                <a:latin typeface="+mn-lt"/>
              </a:rPr>
              <a:t>Memcached</a:t>
            </a:r>
            <a:r>
              <a:rPr lang="en-IE" sz="1600" b="1" kern="0" dirty="0" smtClean="0">
                <a:solidFill>
                  <a:schemeClr val="accent4"/>
                </a:solidFill>
                <a:latin typeface="+mn-lt"/>
              </a:rPr>
              <a:t> is used by 85% of top 20 websites, </a:t>
            </a:r>
            <a:r>
              <a:rPr kumimoji="0" lang="en-IE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50% of top 5000 websites,</a:t>
            </a:r>
            <a:r>
              <a:rPr kumimoji="0" lang="en-IE" sz="1600" b="1" i="0" u="none" strike="noStrike" kern="0" cap="none" spc="0" normalizeH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</a:t>
            </a:r>
            <a:r>
              <a:rPr lang="en-IE" sz="1600" b="1" kern="0" dirty="0" smtClean="0">
                <a:solidFill>
                  <a:schemeClr val="accent4"/>
                </a:solidFill>
                <a:latin typeface="+mn-lt"/>
              </a:rPr>
              <a:t>p to 30% of servers in data centers</a:t>
            </a:r>
            <a:endParaRPr kumimoji="0" lang="en-IE" sz="1600" b="1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064402" y="2326184"/>
            <a:ext cx="691978" cy="461319"/>
            <a:chOff x="4171562" y="2924944"/>
            <a:chExt cx="691978" cy="461319"/>
          </a:xfrm>
        </p:grpSpPr>
        <p:cxnSp>
          <p:nvCxnSpPr>
            <p:cNvPr id="7" name="Straight Arrow Connector 6"/>
            <p:cNvCxnSpPr/>
            <p:nvPr/>
          </p:nvCxnSpPr>
          <p:spPr bwMode="auto">
            <a:xfrm>
              <a:off x="4171562" y="2924944"/>
              <a:ext cx="0" cy="461319"/>
            </a:xfrm>
            <a:prstGeom prst="straightConnector1">
              <a:avLst/>
            </a:prstGeom>
            <a:solidFill>
              <a:srgbClr val="008CA8"/>
            </a:solidFill>
            <a:ln w="9525" cap="flat" cmpd="sng" algn="ctr">
              <a:solidFill>
                <a:srgbClr val="333333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" name="Straight Arrow Connector 7"/>
            <p:cNvCxnSpPr/>
            <p:nvPr/>
          </p:nvCxnSpPr>
          <p:spPr bwMode="auto">
            <a:xfrm>
              <a:off x="4863540" y="2924944"/>
              <a:ext cx="0" cy="461319"/>
            </a:xfrm>
            <a:prstGeom prst="straightConnector1">
              <a:avLst/>
            </a:prstGeom>
            <a:solidFill>
              <a:srgbClr val="008CA8"/>
            </a:solidFill>
            <a:ln w="9525" cap="flat" cmpd="sng" algn="ctr">
              <a:solidFill>
                <a:srgbClr val="333333"/>
              </a:solidFill>
              <a:prstDash val="solid"/>
              <a:round/>
              <a:headEnd type="arrow"/>
              <a:tailEnd type="arrow"/>
            </a:ln>
            <a:effectLst/>
          </p:spPr>
        </p:cxnSp>
      </p:grpSp>
      <p:cxnSp>
        <p:nvCxnSpPr>
          <p:cNvPr id="9" name="Straight Arrow Connector 8"/>
          <p:cNvCxnSpPr/>
          <p:nvPr/>
        </p:nvCxnSpPr>
        <p:spPr bwMode="auto">
          <a:xfrm>
            <a:off x="3833742" y="2326184"/>
            <a:ext cx="0" cy="461319"/>
          </a:xfrm>
          <a:prstGeom prst="straightConnector1">
            <a:avLst/>
          </a:prstGeom>
          <a:solidFill>
            <a:srgbClr val="008CA8"/>
          </a:solidFill>
          <a:ln w="9525" cap="flat" cmpd="sng" algn="ctr">
            <a:solidFill>
              <a:srgbClr val="333333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4987039" y="2326184"/>
            <a:ext cx="0" cy="461319"/>
          </a:xfrm>
          <a:prstGeom prst="straightConnector1">
            <a:avLst/>
          </a:prstGeom>
          <a:solidFill>
            <a:srgbClr val="008CA8"/>
          </a:solidFill>
          <a:ln w="9525" cap="flat" cmpd="sng" algn="ctr">
            <a:solidFill>
              <a:srgbClr val="333333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4295061" y="2326184"/>
            <a:ext cx="0" cy="461319"/>
          </a:xfrm>
          <a:prstGeom prst="straightConnector1">
            <a:avLst/>
          </a:prstGeom>
          <a:solidFill>
            <a:srgbClr val="008CA8"/>
          </a:solidFill>
          <a:ln w="9525" cap="flat" cmpd="sng" algn="ctr">
            <a:solidFill>
              <a:srgbClr val="333333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4525721" y="2326184"/>
            <a:ext cx="0" cy="461319"/>
          </a:xfrm>
          <a:prstGeom prst="straightConnector1">
            <a:avLst/>
          </a:prstGeom>
          <a:solidFill>
            <a:srgbClr val="008CA8"/>
          </a:solidFill>
          <a:ln w="9525" cap="flat" cmpd="sng" algn="ctr">
            <a:solidFill>
              <a:srgbClr val="333333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3833742" y="1995493"/>
            <a:ext cx="1198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</a:rPr>
              <a:t>Users</a:t>
            </a:r>
          </a:p>
        </p:txBody>
      </p:sp>
      <p:sp>
        <p:nvSpPr>
          <p:cNvPr id="14" name="Snip Same Side Corner Rectangle 13"/>
          <p:cNvSpPr/>
          <p:nvPr/>
        </p:nvSpPr>
        <p:spPr>
          <a:xfrm>
            <a:off x="3603083" y="2787504"/>
            <a:ext cx="1634595" cy="733546"/>
          </a:xfrm>
          <a:prstGeom prst="snip2SameRect">
            <a:avLst/>
          </a:prstGeom>
          <a:gradFill rotWithShape="1">
            <a:gsLst>
              <a:gs pos="0">
                <a:srgbClr val="ADADAD">
                  <a:tint val="50000"/>
                  <a:satMod val="300000"/>
                </a:srgbClr>
              </a:gs>
              <a:gs pos="35000">
                <a:srgbClr val="ADADAD">
                  <a:tint val="37000"/>
                  <a:satMod val="300000"/>
                </a:srgbClr>
              </a:gs>
              <a:gs pos="100000">
                <a:srgbClr val="ADADA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ADADA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14429" y="2902248"/>
            <a:ext cx="1198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</a:rPr>
              <a:t>Web Servers</a:t>
            </a:r>
          </a:p>
        </p:txBody>
      </p:sp>
      <p:sp>
        <p:nvSpPr>
          <p:cNvPr id="16" name="Flowchart: Magnetic Disk 15"/>
          <p:cNvSpPr/>
          <p:nvPr/>
        </p:nvSpPr>
        <p:spPr>
          <a:xfrm>
            <a:off x="3585175" y="5102261"/>
            <a:ext cx="1634776" cy="871881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TextBox 16"/>
          <p:cNvSpPr txBox="1"/>
          <p:nvPr/>
        </p:nvSpPr>
        <p:spPr>
          <a:xfrm>
            <a:off x="3600744" y="5481071"/>
            <a:ext cx="163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</a:rPr>
              <a:t>Database</a:t>
            </a:r>
            <a:endParaRPr kumimoji="0" lang="en-IE" sz="1600" b="1" i="0" u="none" strike="noStrike" kern="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296488" y="1969368"/>
            <a:ext cx="1634595" cy="1551682"/>
            <a:chOff x="1403648" y="1890784"/>
            <a:chExt cx="1634595" cy="1551682"/>
          </a:xfrm>
        </p:grpSpPr>
        <p:cxnSp>
          <p:nvCxnSpPr>
            <p:cNvPr id="19" name="Straight Arrow Connector 18"/>
            <p:cNvCxnSpPr/>
            <p:nvPr/>
          </p:nvCxnSpPr>
          <p:spPr bwMode="auto">
            <a:xfrm>
              <a:off x="1634307" y="2247600"/>
              <a:ext cx="0" cy="461319"/>
            </a:xfrm>
            <a:prstGeom prst="straightConnector1">
              <a:avLst/>
            </a:prstGeom>
            <a:solidFill>
              <a:srgbClr val="008CA8"/>
            </a:solidFill>
            <a:ln w="9525" cap="flat" cmpd="sng" algn="ctr">
              <a:solidFill>
                <a:srgbClr val="333333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 bwMode="auto">
            <a:xfrm>
              <a:off x="1864967" y="2247600"/>
              <a:ext cx="0" cy="461319"/>
            </a:xfrm>
            <a:prstGeom prst="straightConnector1">
              <a:avLst/>
            </a:prstGeom>
            <a:solidFill>
              <a:srgbClr val="008CA8"/>
            </a:solidFill>
            <a:ln w="9525" cap="flat" cmpd="sng" algn="ctr">
              <a:solidFill>
                <a:srgbClr val="333333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21" name="Straight Arrow Connector 20"/>
            <p:cNvCxnSpPr/>
            <p:nvPr/>
          </p:nvCxnSpPr>
          <p:spPr bwMode="auto">
            <a:xfrm>
              <a:off x="2095626" y="2247600"/>
              <a:ext cx="0" cy="461319"/>
            </a:xfrm>
            <a:prstGeom prst="straightConnector1">
              <a:avLst/>
            </a:prstGeom>
            <a:solidFill>
              <a:srgbClr val="008CA8"/>
            </a:solidFill>
            <a:ln w="9525" cap="flat" cmpd="sng" algn="ctr">
              <a:solidFill>
                <a:srgbClr val="333333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22" name="Straight Arrow Connector 21"/>
            <p:cNvCxnSpPr/>
            <p:nvPr/>
          </p:nvCxnSpPr>
          <p:spPr bwMode="auto">
            <a:xfrm>
              <a:off x="2326286" y="2247600"/>
              <a:ext cx="0" cy="461319"/>
            </a:xfrm>
            <a:prstGeom prst="straightConnector1">
              <a:avLst/>
            </a:prstGeom>
            <a:solidFill>
              <a:srgbClr val="008CA8"/>
            </a:solidFill>
            <a:ln w="9525" cap="flat" cmpd="sng" algn="ctr">
              <a:solidFill>
                <a:srgbClr val="333333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23" name="Straight Arrow Connector 22"/>
            <p:cNvCxnSpPr/>
            <p:nvPr/>
          </p:nvCxnSpPr>
          <p:spPr bwMode="auto">
            <a:xfrm>
              <a:off x="2556945" y="2247600"/>
              <a:ext cx="0" cy="461319"/>
            </a:xfrm>
            <a:prstGeom prst="straightConnector1">
              <a:avLst/>
            </a:prstGeom>
            <a:solidFill>
              <a:srgbClr val="008CA8"/>
            </a:solidFill>
            <a:ln w="9525" cap="flat" cmpd="sng" algn="ctr">
              <a:solidFill>
                <a:srgbClr val="333333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>
              <a:off x="2787605" y="2247600"/>
              <a:ext cx="0" cy="461319"/>
            </a:xfrm>
            <a:prstGeom prst="straightConnector1">
              <a:avLst/>
            </a:prstGeom>
            <a:solidFill>
              <a:srgbClr val="008CA8"/>
            </a:solidFill>
            <a:ln w="9525" cap="flat" cmpd="sng" algn="ctr">
              <a:solidFill>
                <a:srgbClr val="333333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25" name="TextBox 24"/>
            <p:cNvSpPr txBox="1"/>
            <p:nvPr/>
          </p:nvSpPr>
          <p:spPr>
            <a:xfrm>
              <a:off x="1608181" y="1890784"/>
              <a:ext cx="11988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/>
                </a:rPr>
                <a:t>Users</a:t>
              </a:r>
            </a:p>
          </p:txBody>
        </p:sp>
        <p:sp>
          <p:nvSpPr>
            <p:cNvPr id="26" name="Snip Same Side Corner Rectangle 25"/>
            <p:cNvSpPr/>
            <p:nvPr/>
          </p:nvSpPr>
          <p:spPr>
            <a:xfrm>
              <a:off x="1403648" y="2708920"/>
              <a:ext cx="1634595" cy="733546"/>
            </a:xfrm>
            <a:prstGeom prst="snip2SameRect">
              <a:avLst/>
            </a:prstGeom>
            <a:gradFill rotWithShape="1">
              <a:gsLst>
                <a:gs pos="0">
                  <a:srgbClr val="ADADAD">
                    <a:tint val="50000"/>
                    <a:satMod val="300000"/>
                  </a:srgbClr>
                </a:gs>
                <a:gs pos="35000">
                  <a:srgbClr val="ADADAD">
                    <a:tint val="37000"/>
                    <a:satMod val="300000"/>
                  </a:srgbClr>
                </a:gs>
                <a:gs pos="100000">
                  <a:srgbClr val="ADADA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ADADA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14994" y="2823664"/>
              <a:ext cx="11988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/>
                </a:rPr>
                <a:t>Web Servers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909677" y="1995494"/>
            <a:ext cx="1634595" cy="1525556"/>
            <a:chOff x="6016837" y="1916910"/>
            <a:chExt cx="1634595" cy="1525556"/>
          </a:xfrm>
        </p:grpSpPr>
        <p:sp>
          <p:nvSpPr>
            <p:cNvPr id="29" name="Snip Same Side Corner Rectangle 28"/>
            <p:cNvSpPr/>
            <p:nvPr/>
          </p:nvSpPr>
          <p:spPr>
            <a:xfrm>
              <a:off x="6016837" y="2708920"/>
              <a:ext cx="1634595" cy="733546"/>
            </a:xfrm>
            <a:prstGeom prst="snip2SameRect">
              <a:avLst/>
            </a:prstGeom>
            <a:gradFill rotWithShape="1">
              <a:gsLst>
                <a:gs pos="0">
                  <a:srgbClr val="ADADAD">
                    <a:tint val="50000"/>
                    <a:satMod val="300000"/>
                  </a:srgbClr>
                </a:gs>
                <a:gs pos="35000">
                  <a:srgbClr val="ADADAD">
                    <a:tint val="37000"/>
                    <a:satMod val="300000"/>
                  </a:srgbClr>
                </a:gs>
                <a:gs pos="100000">
                  <a:srgbClr val="ADADA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ADADA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 bwMode="auto">
            <a:xfrm>
              <a:off x="6247497" y="2247600"/>
              <a:ext cx="0" cy="461319"/>
            </a:xfrm>
            <a:prstGeom prst="straightConnector1">
              <a:avLst/>
            </a:prstGeom>
            <a:solidFill>
              <a:srgbClr val="008CA8"/>
            </a:solidFill>
            <a:ln w="9525" cap="flat" cmpd="sng" algn="ctr">
              <a:solidFill>
                <a:srgbClr val="333333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31" name="Straight Arrow Connector 30"/>
            <p:cNvCxnSpPr/>
            <p:nvPr/>
          </p:nvCxnSpPr>
          <p:spPr bwMode="auto">
            <a:xfrm>
              <a:off x="6478156" y="2247600"/>
              <a:ext cx="0" cy="461319"/>
            </a:xfrm>
            <a:prstGeom prst="straightConnector1">
              <a:avLst/>
            </a:prstGeom>
            <a:solidFill>
              <a:srgbClr val="008CA8"/>
            </a:solidFill>
            <a:ln w="9525" cap="flat" cmpd="sng" algn="ctr">
              <a:solidFill>
                <a:srgbClr val="333333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32" name="Straight Arrow Connector 31"/>
            <p:cNvCxnSpPr/>
            <p:nvPr/>
          </p:nvCxnSpPr>
          <p:spPr bwMode="auto">
            <a:xfrm>
              <a:off x="6708816" y="2247600"/>
              <a:ext cx="0" cy="461319"/>
            </a:xfrm>
            <a:prstGeom prst="straightConnector1">
              <a:avLst/>
            </a:prstGeom>
            <a:solidFill>
              <a:srgbClr val="008CA8"/>
            </a:solidFill>
            <a:ln w="9525" cap="flat" cmpd="sng" algn="ctr">
              <a:solidFill>
                <a:srgbClr val="333333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33" name="Straight Arrow Connector 32"/>
            <p:cNvCxnSpPr/>
            <p:nvPr/>
          </p:nvCxnSpPr>
          <p:spPr bwMode="auto">
            <a:xfrm>
              <a:off x="6939475" y="2247600"/>
              <a:ext cx="0" cy="461319"/>
            </a:xfrm>
            <a:prstGeom prst="straightConnector1">
              <a:avLst/>
            </a:prstGeom>
            <a:solidFill>
              <a:srgbClr val="008CA8"/>
            </a:solidFill>
            <a:ln w="9525" cap="flat" cmpd="sng" algn="ctr">
              <a:solidFill>
                <a:srgbClr val="333333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34" name="Straight Arrow Connector 33"/>
            <p:cNvCxnSpPr/>
            <p:nvPr/>
          </p:nvCxnSpPr>
          <p:spPr bwMode="auto">
            <a:xfrm>
              <a:off x="7170135" y="2247600"/>
              <a:ext cx="0" cy="461319"/>
            </a:xfrm>
            <a:prstGeom prst="straightConnector1">
              <a:avLst/>
            </a:prstGeom>
            <a:solidFill>
              <a:srgbClr val="008CA8"/>
            </a:solidFill>
            <a:ln w="9525" cap="flat" cmpd="sng" algn="ctr">
              <a:solidFill>
                <a:srgbClr val="333333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7400794" y="2247600"/>
              <a:ext cx="0" cy="461319"/>
            </a:xfrm>
            <a:prstGeom prst="straightConnector1">
              <a:avLst/>
            </a:prstGeom>
            <a:solidFill>
              <a:srgbClr val="008CA8"/>
            </a:solidFill>
            <a:ln w="9525" cap="flat" cmpd="sng" algn="ctr">
              <a:solidFill>
                <a:srgbClr val="333333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36" name="TextBox 35"/>
            <p:cNvSpPr txBox="1"/>
            <p:nvPr/>
          </p:nvSpPr>
          <p:spPr>
            <a:xfrm>
              <a:off x="6230080" y="1916910"/>
              <a:ext cx="11988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/>
                </a:rPr>
                <a:t>Users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228184" y="2823664"/>
              <a:ext cx="11988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/>
                </a:rPr>
                <a:t>Web Servers</a:t>
              </a:r>
            </a:p>
          </p:txBody>
        </p:sp>
      </p:grpSp>
      <p:sp>
        <p:nvSpPr>
          <p:cNvPr id="38" name="Left-Up Arrow 37"/>
          <p:cNvSpPr/>
          <p:nvPr/>
        </p:nvSpPr>
        <p:spPr>
          <a:xfrm flipH="1">
            <a:off x="1944559" y="4418466"/>
            <a:ext cx="1749599" cy="1416806"/>
          </a:xfrm>
          <a:prstGeom prst="leftUpArrow">
            <a:avLst>
              <a:gd name="adj1" fmla="val 8109"/>
              <a:gd name="adj2" fmla="val 9718"/>
              <a:gd name="adj3" fmla="val 2194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9" name="Up-Down Arrow 38"/>
          <p:cNvSpPr/>
          <p:nvPr/>
        </p:nvSpPr>
        <p:spPr>
          <a:xfrm>
            <a:off x="4268277" y="4418466"/>
            <a:ext cx="268572" cy="871881"/>
          </a:xfrm>
          <a:prstGeom prst="upDownArrow">
            <a:avLst>
              <a:gd name="adj1" fmla="val 35285"/>
              <a:gd name="adj2" fmla="val 11335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0" name="Left-Up Arrow 39"/>
          <p:cNvSpPr/>
          <p:nvPr/>
        </p:nvSpPr>
        <p:spPr>
          <a:xfrm>
            <a:off x="5109861" y="4417048"/>
            <a:ext cx="1803251" cy="1416806"/>
          </a:xfrm>
          <a:prstGeom prst="leftUpArrow">
            <a:avLst>
              <a:gd name="adj1" fmla="val 8109"/>
              <a:gd name="adj2" fmla="val 9718"/>
              <a:gd name="adj3" fmla="val 2194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1" name="Up-Down Arrow 40"/>
          <p:cNvSpPr/>
          <p:nvPr/>
        </p:nvSpPr>
        <p:spPr>
          <a:xfrm>
            <a:off x="1800544" y="3435576"/>
            <a:ext cx="576064" cy="648072"/>
          </a:xfrm>
          <a:prstGeom prst="upDownArrow">
            <a:avLst>
              <a:gd name="adj1" fmla="val 65047"/>
              <a:gd name="adj2" fmla="val 34755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2" name="Up-Down Arrow 41"/>
          <p:cNvSpPr/>
          <p:nvPr/>
        </p:nvSpPr>
        <p:spPr>
          <a:xfrm>
            <a:off x="4104800" y="3435576"/>
            <a:ext cx="576064" cy="648072"/>
          </a:xfrm>
          <a:prstGeom prst="upDownArrow">
            <a:avLst>
              <a:gd name="adj1" fmla="val 65047"/>
              <a:gd name="adj2" fmla="val 34755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3" name="Up-Down Arrow 42"/>
          <p:cNvSpPr/>
          <p:nvPr/>
        </p:nvSpPr>
        <p:spPr>
          <a:xfrm>
            <a:off x="6481064" y="3435576"/>
            <a:ext cx="576064" cy="648072"/>
          </a:xfrm>
          <a:prstGeom prst="upDownArrow">
            <a:avLst>
              <a:gd name="adj1" fmla="val 65047"/>
              <a:gd name="adj2" fmla="val 34755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grpSp>
        <p:nvGrpSpPr>
          <p:cNvPr id="44" name="Group 43"/>
          <p:cNvGrpSpPr/>
          <p:nvPr/>
        </p:nvGrpSpPr>
        <p:grpSpPr>
          <a:xfrm>
            <a:off x="1296488" y="4011640"/>
            <a:ext cx="6264696" cy="504056"/>
            <a:chOff x="1403648" y="3933056"/>
            <a:chExt cx="6264696" cy="504056"/>
          </a:xfrm>
        </p:grpSpPr>
        <p:sp>
          <p:nvSpPr>
            <p:cNvPr id="45" name="Rectangle 44"/>
            <p:cNvSpPr/>
            <p:nvPr/>
          </p:nvSpPr>
          <p:spPr>
            <a:xfrm>
              <a:off x="1403648" y="3933056"/>
              <a:ext cx="6264696" cy="504056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403648" y="4026550"/>
              <a:ext cx="62646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/>
                </a:rPr>
                <a:t>In-memory Cache Layer (x86)</a:t>
              </a:r>
            </a:p>
          </p:txBody>
        </p:sp>
      </p:grpSp>
      <p:sp>
        <p:nvSpPr>
          <p:cNvPr id="83" name="Left-Up Arrow 78"/>
          <p:cNvSpPr/>
          <p:nvPr/>
        </p:nvSpPr>
        <p:spPr>
          <a:xfrm flipH="1">
            <a:off x="1728536" y="3435576"/>
            <a:ext cx="1852746" cy="2399696"/>
          </a:xfrm>
          <a:prstGeom prst="leftUpArrow">
            <a:avLst>
              <a:gd name="adj1" fmla="val 24244"/>
              <a:gd name="adj2" fmla="val 18794"/>
              <a:gd name="adj3" fmla="val 2194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4" name="Up-Down Arrow 83"/>
          <p:cNvSpPr/>
          <p:nvPr/>
        </p:nvSpPr>
        <p:spPr>
          <a:xfrm>
            <a:off x="4032793" y="3435576"/>
            <a:ext cx="739540" cy="1854771"/>
          </a:xfrm>
          <a:prstGeom prst="upDownArrow">
            <a:avLst>
              <a:gd name="adj1" fmla="val 63151"/>
              <a:gd name="adj2" fmla="val 5825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5" name="Left-Up Arrow 84"/>
          <p:cNvSpPr/>
          <p:nvPr/>
        </p:nvSpPr>
        <p:spPr>
          <a:xfrm>
            <a:off x="5184920" y="3435576"/>
            <a:ext cx="1852746" cy="2399696"/>
          </a:xfrm>
          <a:prstGeom prst="leftUpArrow">
            <a:avLst>
              <a:gd name="adj1" fmla="val 24244"/>
              <a:gd name="adj2" fmla="val 18794"/>
              <a:gd name="adj3" fmla="val 2194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1" name="Rectangle 80"/>
          <p:cNvSpPr/>
          <p:nvPr/>
        </p:nvSpPr>
        <p:spPr>
          <a:xfrm>
            <a:off x="4925346" y="5633464"/>
            <a:ext cx="4104456" cy="8640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2" name="TextBox 81"/>
          <p:cNvSpPr txBox="1"/>
          <p:nvPr/>
        </p:nvSpPr>
        <p:spPr>
          <a:xfrm>
            <a:off x="4921264" y="5634032"/>
            <a:ext cx="4104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E" sz="1600" dirty="0" smtClean="0">
                <a:latin typeface="+mn-lt"/>
              </a:rPr>
              <a:t>In-memory cache relieves access load on main, disk-based SQL database, </a:t>
            </a:r>
            <a:r>
              <a:rPr lang="en-IE" sz="1600" b="1" dirty="0" smtClean="0">
                <a:latin typeface="+mn-lt"/>
              </a:rPr>
              <a:t>pushing </a:t>
            </a:r>
            <a:r>
              <a:rPr lang="en-IE" sz="1600" b="1" dirty="0" smtClean="0"/>
              <a:t>scalability problem back to the web tier</a:t>
            </a:r>
            <a:endParaRPr lang="en-IE" sz="1600" b="1" dirty="0" smtClean="0">
              <a:latin typeface="+mn-lt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1257300" y="2771775"/>
            <a:ext cx="1685925" cy="75009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b="1" dirty="0" err="1" smtClean="0">
                <a:solidFill>
                  <a:srgbClr val="000000"/>
                </a:solidFill>
              </a:rPr>
              <a:t>Memcached</a:t>
            </a:r>
            <a:r>
              <a:rPr lang="en-IE" b="1" dirty="0" smtClean="0">
                <a:solidFill>
                  <a:srgbClr val="000000"/>
                </a:solidFill>
              </a:rPr>
              <a:t> clients</a:t>
            </a:r>
          </a:p>
        </p:txBody>
      </p:sp>
      <p:sp>
        <p:nvSpPr>
          <p:cNvPr id="98" name="Rectangle 97"/>
          <p:cNvSpPr/>
          <p:nvPr/>
        </p:nvSpPr>
        <p:spPr bwMode="auto">
          <a:xfrm>
            <a:off x="1293019" y="4014788"/>
            <a:ext cx="6286500" cy="5072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b="1" dirty="0" err="1" smtClean="0">
                <a:solidFill>
                  <a:srgbClr val="000000"/>
                </a:solidFill>
              </a:rPr>
              <a:t>Memcached</a:t>
            </a:r>
            <a:r>
              <a:rPr lang="en-IE" b="1" dirty="0" smtClean="0">
                <a:solidFill>
                  <a:srgbClr val="000000"/>
                </a:solidFill>
              </a:rPr>
              <a:t> servers</a:t>
            </a:r>
          </a:p>
        </p:txBody>
      </p:sp>
      <p:sp>
        <p:nvSpPr>
          <p:cNvPr id="92" name="Down Arrow 91"/>
          <p:cNvSpPr/>
          <p:nvPr/>
        </p:nvSpPr>
        <p:spPr bwMode="auto">
          <a:xfrm>
            <a:off x="2452914" y="3484107"/>
            <a:ext cx="174172" cy="624115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dirty="0" smtClean="0">
              <a:solidFill>
                <a:srgbClr val="000000"/>
              </a:solidFill>
            </a:endParaRPr>
          </a:p>
        </p:txBody>
      </p:sp>
      <p:sp>
        <p:nvSpPr>
          <p:cNvPr id="95" name="Up Arrow 94"/>
          <p:cNvSpPr/>
          <p:nvPr/>
        </p:nvSpPr>
        <p:spPr bwMode="auto">
          <a:xfrm>
            <a:off x="2329543" y="3483995"/>
            <a:ext cx="152400" cy="624114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dirty="0" smtClean="0">
              <a:solidFill>
                <a:srgbClr val="000000"/>
              </a:solidFill>
            </a:endParaRPr>
          </a:p>
        </p:txBody>
      </p:sp>
      <p:sp>
        <p:nvSpPr>
          <p:cNvPr id="91" name="Rounded Rectangle 90"/>
          <p:cNvSpPr/>
          <p:nvPr/>
        </p:nvSpPr>
        <p:spPr bwMode="auto">
          <a:xfrm>
            <a:off x="2561771" y="3621315"/>
            <a:ext cx="1516743" cy="34834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sz="1400" dirty="0" smtClean="0">
                <a:solidFill>
                  <a:srgbClr val="000000"/>
                </a:solidFill>
              </a:rPr>
              <a:t>Get value @key</a:t>
            </a:r>
          </a:p>
        </p:txBody>
      </p:sp>
      <p:sp>
        <p:nvSpPr>
          <p:cNvPr id="96" name="Rounded Rectangle 95"/>
          <p:cNvSpPr/>
          <p:nvPr/>
        </p:nvSpPr>
        <p:spPr bwMode="auto">
          <a:xfrm>
            <a:off x="885370" y="3621314"/>
            <a:ext cx="1516743" cy="34834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sz="1400" dirty="0" smtClean="0">
                <a:solidFill>
                  <a:srgbClr val="000000"/>
                </a:solidFill>
              </a:rPr>
              <a:t>Return value</a:t>
            </a:r>
          </a:p>
        </p:txBody>
      </p:sp>
    </p:spTree>
    <p:extLst>
      <p:ext uri="{BB962C8B-B14F-4D97-AF65-F5344CB8AC3E}">
        <p14:creationId xmlns:p14="http://schemas.microsoft.com/office/powerpoint/2010/main" val="346290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accel="50000" decel="50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  <p:set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83" grpId="0" animBg="1"/>
      <p:bldP spid="83" grpId="1" animBg="1"/>
      <p:bldP spid="84" grpId="0" animBg="1"/>
      <p:bldP spid="85" grpId="0" animBg="1"/>
      <p:bldP spid="85" grpId="1" animBg="1"/>
      <p:bldP spid="81" grpId="0" animBg="1"/>
      <p:bldP spid="82" grpId="0"/>
      <p:bldP spid="97" grpId="0" animBg="1"/>
      <p:bldP spid="98" grpId="0" animBg="1"/>
      <p:bldP spid="92" grpId="0" animBg="1"/>
      <p:bldP spid="95" grpId="0" animBg="1"/>
      <p:bldP spid="91" grpId="0" animBg="1"/>
      <p:bldP spid="9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>
          <a:xfrm>
            <a:off x="1133524" y="3737728"/>
            <a:ext cx="6750844" cy="627376"/>
          </a:xfrm>
        </p:spPr>
        <p:txBody>
          <a:bodyPr/>
          <a:lstStyle/>
          <a:p>
            <a:pPr algn="ctr"/>
            <a:r>
              <a:rPr lang="en-US" dirty="0" smtClean="0"/>
              <a:t>Response Formatter Architecture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4844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555154"/>
          </a:xfrm>
        </p:spPr>
        <p:txBody>
          <a:bodyPr/>
          <a:lstStyle/>
          <a:p>
            <a:r>
              <a:rPr lang="en-IE" dirty="0" smtClean="0"/>
              <a:t>Response Formatter Architecture</a:t>
            </a:r>
            <a:endParaRPr lang="en-IE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IE" smtClean="0">
                <a:solidFill>
                  <a:srgbClr val="000000"/>
                </a:solidFill>
              </a:rPr>
              <a:t>Page </a:t>
            </a:r>
            <a:fld id="{060BD193-E118-4B16-863C-C8C12C675E3E}" type="slidenum">
              <a:rPr lang="en-IE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IE" dirty="0">
              <a:solidFill>
                <a:srgbClr val="00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225948" y="1073884"/>
            <a:ext cx="4218259" cy="228310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sz="1400" dirty="0"/>
          </a:p>
        </p:txBody>
      </p:sp>
      <p:sp>
        <p:nvSpPr>
          <p:cNvPr id="18" name="Rectangle 17"/>
          <p:cNvSpPr/>
          <p:nvPr/>
        </p:nvSpPr>
        <p:spPr>
          <a:xfrm>
            <a:off x="3131840" y="1052736"/>
            <a:ext cx="24484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E" b="1" dirty="0" smtClean="0"/>
              <a:t>Response Formatter</a:t>
            </a:r>
            <a:endParaRPr lang="en-IE" b="1" dirty="0"/>
          </a:p>
        </p:txBody>
      </p:sp>
      <p:grpSp>
        <p:nvGrpSpPr>
          <p:cNvPr id="128" name="Group 127"/>
          <p:cNvGrpSpPr/>
          <p:nvPr/>
        </p:nvGrpSpPr>
        <p:grpSpPr>
          <a:xfrm>
            <a:off x="2297956" y="1422068"/>
            <a:ext cx="4002236" cy="1862915"/>
            <a:chOff x="619712" y="3059584"/>
            <a:chExt cx="2515832" cy="889033"/>
          </a:xfrm>
        </p:grpSpPr>
        <p:sp>
          <p:nvSpPr>
            <p:cNvPr id="129" name="Rectangle 128"/>
            <p:cNvSpPr/>
            <p:nvPr/>
          </p:nvSpPr>
          <p:spPr bwMode="auto">
            <a:xfrm>
              <a:off x="619713" y="3068960"/>
              <a:ext cx="2515831" cy="87965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E" sz="800" b="1" dirty="0" smtClean="0">
                <a:solidFill>
                  <a:srgbClr val="000000"/>
                </a:solidFill>
              </a:endParaRPr>
            </a:p>
          </p:txBody>
        </p:sp>
        <p:grpSp>
          <p:nvGrpSpPr>
            <p:cNvPr id="130" name="Group 129"/>
            <p:cNvGrpSpPr/>
            <p:nvPr/>
          </p:nvGrpSpPr>
          <p:grpSpPr>
            <a:xfrm>
              <a:off x="619712" y="3059584"/>
              <a:ext cx="2430208" cy="845236"/>
              <a:chOff x="-41145" y="1352278"/>
              <a:chExt cx="7484420" cy="1729757"/>
            </a:xfrm>
          </p:grpSpPr>
          <p:sp>
            <p:nvSpPr>
              <p:cNvPr id="131" name="Rectangle 130"/>
              <p:cNvSpPr/>
              <p:nvPr/>
            </p:nvSpPr>
            <p:spPr bwMode="auto">
              <a:xfrm>
                <a:off x="4222719" y="1823302"/>
                <a:ext cx="1440160" cy="418005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IE" sz="1100" b="1" dirty="0" smtClean="0">
                    <a:solidFill>
                      <a:srgbClr val="000000"/>
                    </a:solidFill>
                  </a:rPr>
                  <a:t>Binary Resp.</a:t>
                </a:r>
              </a:p>
            </p:txBody>
          </p:sp>
          <p:sp>
            <p:nvSpPr>
              <p:cNvPr id="132" name="Rectangle 131"/>
              <p:cNvSpPr/>
              <p:nvPr/>
            </p:nvSpPr>
            <p:spPr bwMode="auto">
              <a:xfrm>
                <a:off x="4227493" y="2403007"/>
                <a:ext cx="1440160" cy="418005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IE" sz="1100" b="1" dirty="0" smtClean="0">
                    <a:solidFill>
                      <a:srgbClr val="000000"/>
                    </a:solidFill>
                  </a:rPr>
                  <a:t>ASCII Resp.</a:t>
                </a:r>
              </a:p>
            </p:txBody>
          </p:sp>
          <p:cxnSp>
            <p:nvCxnSpPr>
              <p:cNvPr id="133" name="Straight Arrow Connector 132"/>
              <p:cNvCxnSpPr/>
              <p:nvPr/>
            </p:nvCxnSpPr>
            <p:spPr bwMode="auto">
              <a:xfrm>
                <a:off x="3898684" y="2032302"/>
                <a:ext cx="324035" cy="0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134" name="Straight Arrow Connector 133"/>
              <p:cNvCxnSpPr/>
              <p:nvPr/>
            </p:nvCxnSpPr>
            <p:spPr bwMode="auto">
              <a:xfrm>
                <a:off x="3903457" y="2625084"/>
                <a:ext cx="324035" cy="0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135" name="Straight Arrow Connector 134"/>
              <p:cNvCxnSpPr/>
              <p:nvPr/>
            </p:nvCxnSpPr>
            <p:spPr bwMode="auto">
              <a:xfrm>
                <a:off x="5662880" y="2032302"/>
                <a:ext cx="324035" cy="0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136" name="Straight Arrow Connector 135"/>
              <p:cNvCxnSpPr/>
              <p:nvPr/>
            </p:nvCxnSpPr>
            <p:spPr bwMode="auto">
              <a:xfrm>
                <a:off x="5667653" y="2625084"/>
                <a:ext cx="324035" cy="0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137" name="Rectangle 136"/>
              <p:cNvSpPr/>
              <p:nvPr/>
            </p:nvSpPr>
            <p:spPr>
              <a:xfrm>
                <a:off x="-41145" y="1352278"/>
                <a:ext cx="1767104" cy="8115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IE" sz="1200" dirty="0" smtClean="0">
                    <a:solidFill>
                      <a:srgbClr val="000000"/>
                    </a:solidFill>
                  </a:rPr>
                  <a:t>Packet in</a:t>
                </a:r>
              </a:p>
              <a:p>
                <a:pPr algn="ctr"/>
                <a:r>
                  <a:rPr lang="en-IE" sz="1200" dirty="0">
                    <a:solidFill>
                      <a:srgbClr val="000000"/>
                    </a:solidFill>
                  </a:rPr>
                  <a:t>i</a:t>
                </a:r>
                <a:r>
                  <a:rPr lang="en-IE" sz="1200" dirty="0" smtClean="0">
                    <a:solidFill>
                      <a:srgbClr val="000000"/>
                    </a:solidFill>
                  </a:rPr>
                  <a:t>nternal</a:t>
                </a:r>
              </a:p>
              <a:p>
                <a:pPr algn="ctr"/>
                <a:r>
                  <a:rPr lang="en-IE" sz="1200" dirty="0">
                    <a:solidFill>
                      <a:srgbClr val="000000"/>
                    </a:solidFill>
                  </a:rPr>
                  <a:t>u</a:t>
                </a:r>
                <a:r>
                  <a:rPr lang="en-IE" sz="1200" dirty="0" smtClean="0">
                    <a:solidFill>
                      <a:srgbClr val="000000"/>
                    </a:solidFill>
                  </a:rPr>
                  <a:t>nified </a:t>
                </a:r>
                <a:r>
                  <a:rPr lang="en-IE" sz="1200" dirty="0">
                    <a:solidFill>
                      <a:srgbClr val="000000"/>
                    </a:solidFill>
                  </a:rPr>
                  <a:t>f</a:t>
                </a:r>
                <a:r>
                  <a:rPr lang="en-IE" sz="1200" dirty="0" smtClean="0">
                    <a:solidFill>
                      <a:srgbClr val="000000"/>
                    </a:solidFill>
                  </a:rPr>
                  <a:t>ormat</a:t>
                </a:r>
                <a:endParaRPr lang="en-IE" sz="12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8" name="Rectangle 137"/>
              <p:cNvSpPr/>
              <p:nvPr/>
            </p:nvSpPr>
            <p:spPr bwMode="auto">
              <a:xfrm>
                <a:off x="1778536" y="1649348"/>
                <a:ext cx="2124917" cy="1402763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IE" sz="1400" b="1" dirty="0" smtClean="0">
                    <a:solidFill>
                      <a:srgbClr val="000000"/>
                    </a:solidFill>
                  </a:rPr>
                  <a:t>Protocol Detection</a:t>
                </a:r>
              </a:p>
            </p:txBody>
          </p:sp>
          <p:sp>
            <p:nvSpPr>
              <p:cNvPr id="139" name="Rectangle 138"/>
              <p:cNvSpPr/>
              <p:nvPr/>
            </p:nvSpPr>
            <p:spPr bwMode="auto">
              <a:xfrm>
                <a:off x="5991689" y="1679271"/>
                <a:ext cx="1451586" cy="1402764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IE" sz="1400" b="1" dirty="0" smtClean="0">
                    <a:solidFill>
                      <a:srgbClr val="000000"/>
                    </a:solidFill>
                  </a:rPr>
                  <a:t>Merge</a:t>
                </a:r>
                <a:endParaRPr lang="en-IE" sz="1100" b="1" dirty="0" smtClean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24" name="Straight Arrow Connector 23"/>
              <p:cNvCxnSpPr/>
              <p:nvPr/>
            </p:nvCxnSpPr>
            <p:spPr bwMode="auto">
              <a:xfrm>
                <a:off x="3903457" y="2960689"/>
                <a:ext cx="2130673" cy="0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</p:grpSp>
      </p:grpSp>
      <p:cxnSp>
        <p:nvCxnSpPr>
          <p:cNvPr id="53" name="Straight Connector 52"/>
          <p:cNvCxnSpPr/>
          <p:nvPr/>
        </p:nvCxnSpPr>
        <p:spPr bwMode="auto">
          <a:xfrm>
            <a:off x="6159995" y="2616719"/>
            <a:ext cx="932285" cy="0"/>
          </a:xfrm>
          <a:prstGeom prst="line">
            <a:avLst/>
          </a:prstGeom>
          <a:ln w="22225"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7" name="Straight Connector 56"/>
          <p:cNvCxnSpPr>
            <a:endCxn id="138" idx="1"/>
          </p:cNvCxnSpPr>
          <p:nvPr/>
        </p:nvCxnSpPr>
        <p:spPr bwMode="auto">
          <a:xfrm>
            <a:off x="2039490" y="2444407"/>
            <a:ext cx="1198409" cy="0"/>
          </a:xfrm>
          <a:prstGeom prst="line">
            <a:avLst/>
          </a:prstGeom>
          <a:ln w="22225"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58" name="Content Placeholder 1"/>
          <p:cNvSpPr txBox="1">
            <a:spLocks/>
          </p:cNvSpPr>
          <p:nvPr/>
        </p:nvSpPr>
        <p:spPr bwMode="auto">
          <a:xfrm>
            <a:off x="173228" y="3717032"/>
            <a:ext cx="8719252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3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5715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62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034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606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178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3750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322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IE" dirty="0" smtClean="0"/>
              <a:t>Works in the exact opposite way as the request parser</a:t>
            </a:r>
          </a:p>
          <a:p>
            <a:endParaRPr lang="en-IE" dirty="0" smtClean="0"/>
          </a:p>
          <a:p>
            <a:r>
              <a:rPr lang="en-IE" dirty="0" smtClean="0"/>
              <a:t>Also contains a protocol detection module &amp; a merge module, which perform the exact same functionality as in the request parser.</a:t>
            </a:r>
            <a:endParaRPr lang="en-IE" dirty="0"/>
          </a:p>
        </p:txBody>
      </p:sp>
      <p:sp>
        <p:nvSpPr>
          <p:cNvPr id="42" name="Rectangle 41"/>
          <p:cNvSpPr/>
          <p:nvPr/>
        </p:nvSpPr>
        <p:spPr>
          <a:xfrm>
            <a:off x="6321877" y="2103239"/>
            <a:ext cx="1202451" cy="46166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IE" sz="1200" dirty="0" smtClean="0">
                <a:solidFill>
                  <a:srgbClr val="000000"/>
                </a:solidFill>
              </a:rPr>
              <a:t>Memcached Response</a:t>
            </a:r>
            <a:endParaRPr lang="en-IE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07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555154"/>
          </a:xfrm>
        </p:spPr>
        <p:txBody>
          <a:bodyPr/>
          <a:lstStyle/>
          <a:p>
            <a:r>
              <a:rPr lang="en-IE" dirty="0" smtClean="0"/>
              <a:t>Response Formatter Module &amp; Signal Names</a:t>
            </a:r>
            <a:endParaRPr lang="en-IE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IE" smtClean="0">
                <a:solidFill>
                  <a:srgbClr val="000000"/>
                </a:solidFill>
              </a:rPr>
              <a:t>Page </a:t>
            </a:r>
            <a:fld id="{060BD193-E118-4B16-863C-C8C12C675E3E}" type="slidenum">
              <a:rPr lang="en-IE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IE" dirty="0">
              <a:solidFill>
                <a:srgbClr val="00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583668" y="965072"/>
            <a:ext cx="6029392" cy="37600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sz="1400" dirty="0"/>
          </a:p>
        </p:txBody>
      </p:sp>
      <p:sp>
        <p:nvSpPr>
          <p:cNvPr id="18" name="Rectangle 17"/>
          <p:cNvSpPr/>
          <p:nvPr/>
        </p:nvSpPr>
        <p:spPr>
          <a:xfrm>
            <a:off x="3462819" y="943923"/>
            <a:ext cx="2520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E" b="1" dirty="0" err="1" smtClean="0"/>
              <a:t>responseFormatter</a:t>
            </a:r>
            <a:endParaRPr lang="en-IE" b="1" dirty="0"/>
          </a:p>
        </p:txBody>
      </p:sp>
      <p:grpSp>
        <p:nvGrpSpPr>
          <p:cNvPr id="128" name="Group 127"/>
          <p:cNvGrpSpPr/>
          <p:nvPr/>
        </p:nvGrpSpPr>
        <p:grpSpPr>
          <a:xfrm>
            <a:off x="1734124" y="1348092"/>
            <a:ext cx="5646188" cy="3268240"/>
            <a:chOff x="619713" y="3068960"/>
            <a:chExt cx="2515831" cy="879657"/>
          </a:xfrm>
        </p:grpSpPr>
        <p:sp>
          <p:nvSpPr>
            <p:cNvPr id="129" name="Rectangle 128"/>
            <p:cNvSpPr/>
            <p:nvPr/>
          </p:nvSpPr>
          <p:spPr bwMode="auto">
            <a:xfrm>
              <a:off x="619713" y="3068960"/>
              <a:ext cx="2515831" cy="87965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E" sz="800" b="1" dirty="0" smtClean="0">
                <a:solidFill>
                  <a:srgbClr val="000000"/>
                </a:solidFill>
              </a:endParaRPr>
            </a:p>
          </p:txBody>
        </p:sp>
        <p:grpSp>
          <p:nvGrpSpPr>
            <p:cNvPr id="130" name="Group 129"/>
            <p:cNvGrpSpPr/>
            <p:nvPr/>
          </p:nvGrpSpPr>
          <p:grpSpPr>
            <a:xfrm>
              <a:off x="793313" y="3204745"/>
              <a:ext cx="2256602" cy="700074"/>
              <a:chOff x="493511" y="1649348"/>
              <a:chExt cx="6949764" cy="1432687"/>
            </a:xfrm>
          </p:grpSpPr>
          <p:sp>
            <p:nvSpPr>
              <p:cNvPr id="131" name="Rectangle 130"/>
              <p:cNvSpPr/>
              <p:nvPr/>
            </p:nvSpPr>
            <p:spPr bwMode="auto">
              <a:xfrm>
                <a:off x="3347412" y="1762081"/>
                <a:ext cx="1849327" cy="418005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IE" sz="1100" b="1" dirty="0" err="1" smtClean="0">
                    <a:solidFill>
                      <a:srgbClr val="000000"/>
                    </a:solidFill>
                  </a:rPr>
                  <a:t>binaryResponse</a:t>
                </a:r>
                <a:endParaRPr lang="en-IE" sz="1100" b="1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2" name="Rectangle 131"/>
              <p:cNvSpPr/>
              <p:nvPr/>
            </p:nvSpPr>
            <p:spPr bwMode="auto">
              <a:xfrm>
                <a:off x="3347412" y="2409863"/>
                <a:ext cx="1849327" cy="418005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IE" sz="1100" b="1" dirty="0" err="1" smtClean="0">
                    <a:solidFill>
                      <a:srgbClr val="000000"/>
                    </a:solidFill>
                  </a:rPr>
                  <a:t>asciiResponse</a:t>
                </a:r>
                <a:endParaRPr lang="en-IE" sz="1100" b="1" dirty="0" smtClean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133" name="Straight Arrow Connector 132"/>
              <p:cNvCxnSpPr>
                <a:endCxn id="131" idx="1"/>
              </p:cNvCxnSpPr>
              <p:nvPr/>
            </p:nvCxnSpPr>
            <p:spPr bwMode="auto">
              <a:xfrm flipV="1">
                <a:off x="2519615" y="1971083"/>
                <a:ext cx="827798" cy="3"/>
              </a:xfrm>
              <a:prstGeom prst="straightConnector1">
                <a:avLst/>
              </a:prstGeom>
              <a:ln w="19050">
                <a:headEnd type="none" w="med" len="med"/>
                <a:tailEnd type="arrow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134" name="Straight Arrow Connector 133"/>
              <p:cNvCxnSpPr/>
              <p:nvPr/>
            </p:nvCxnSpPr>
            <p:spPr bwMode="auto">
              <a:xfrm>
                <a:off x="2618430" y="2630742"/>
                <a:ext cx="728983" cy="0"/>
              </a:xfrm>
              <a:prstGeom prst="straightConnector1">
                <a:avLst/>
              </a:prstGeom>
              <a:ln w="19050">
                <a:headEnd type="none" w="med" len="med"/>
                <a:tailEnd type="arrow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135" name="Straight Arrow Connector 134"/>
              <p:cNvCxnSpPr>
                <a:stCxn id="131" idx="3"/>
              </p:cNvCxnSpPr>
              <p:nvPr/>
            </p:nvCxnSpPr>
            <p:spPr bwMode="auto">
              <a:xfrm flipV="1">
                <a:off x="5196740" y="1971081"/>
                <a:ext cx="794949" cy="3"/>
              </a:xfrm>
              <a:prstGeom prst="straightConnector1">
                <a:avLst/>
              </a:prstGeom>
              <a:ln w="19050">
                <a:headEnd type="none" w="med" len="med"/>
                <a:tailEnd type="arrow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136" name="Straight Arrow Connector 135"/>
              <p:cNvCxnSpPr>
                <a:stCxn id="132" idx="3"/>
              </p:cNvCxnSpPr>
              <p:nvPr/>
            </p:nvCxnSpPr>
            <p:spPr bwMode="auto">
              <a:xfrm flipV="1">
                <a:off x="5196740" y="2618865"/>
                <a:ext cx="837390" cy="1"/>
              </a:xfrm>
              <a:prstGeom prst="straightConnector1">
                <a:avLst/>
              </a:prstGeom>
              <a:ln w="19050">
                <a:headEnd type="none" w="med" len="med"/>
                <a:tailEnd type="arrow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138" name="Rectangle 137"/>
              <p:cNvSpPr/>
              <p:nvPr/>
            </p:nvSpPr>
            <p:spPr bwMode="auto">
              <a:xfrm>
                <a:off x="493511" y="1649348"/>
                <a:ext cx="2124919" cy="1402763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IE" sz="1400" b="1" dirty="0">
                    <a:solidFill>
                      <a:srgbClr val="000000"/>
                    </a:solidFill>
                  </a:rPr>
                  <a:t>r</a:t>
                </a:r>
                <a:r>
                  <a:rPr lang="en-IE" sz="1400" b="1" dirty="0" smtClean="0">
                    <a:solidFill>
                      <a:srgbClr val="000000"/>
                    </a:solidFill>
                  </a:rPr>
                  <a:t>esponse</a:t>
                </a:r>
              </a:p>
              <a:p>
                <a:pPr algn="ctr"/>
                <a:r>
                  <a:rPr lang="en-IE" sz="1400" b="1" dirty="0" smtClean="0">
                    <a:solidFill>
                      <a:srgbClr val="000000"/>
                    </a:solidFill>
                  </a:rPr>
                  <a:t>Input</a:t>
                </a:r>
              </a:p>
              <a:p>
                <a:pPr algn="ctr"/>
                <a:r>
                  <a:rPr lang="en-IE" sz="1400" b="1" dirty="0" smtClean="0">
                    <a:solidFill>
                      <a:srgbClr val="000000"/>
                    </a:solidFill>
                  </a:rPr>
                  <a:t>Selection</a:t>
                </a:r>
              </a:p>
            </p:txBody>
          </p:sp>
          <p:sp>
            <p:nvSpPr>
              <p:cNvPr id="139" name="Rectangle 138"/>
              <p:cNvSpPr/>
              <p:nvPr/>
            </p:nvSpPr>
            <p:spPr bwMode="auto">
              <a:xfrm>
                <a:off x="5991689" y="1679271"/>
                <a:ext cx="1451586" cy="1402764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IE" sz="1400" b="1" dirty="0">
                    <a:solidFill>
                      <a:srgbClr val="000000"/>
                    </a:solidFill>
                  </a:rPr>
                  <a:t>r</a:t>
                </a:r>
                <a:r>
                  <a:rPr lang="en-IE" sz="1400" b="1" dirty="0" smtClean="0">
                    <a:solidFill>
                      <a:srgbClr val="000000"/>
                    </a:solidFill>
                  </a:rPr>
                  <a:t>esponse</a:t>
                </a:r>
              </a:p>
              <a:p>
                <a:pPr algn="ctr"/>
                <a:r>
                  <a:rPr lang="en-IE" sz="1400" b="1" dirty="0" smtClean="0">
                    <a:solidFill>
                      <a:srgbClr val="000000"/>
                    </a:solidFill>
                  </a:rPr>
                  <a:t>Output</a:t>
                </a:r>
                <a:br>
                  <a:rPr lang="en-IE" sz="1400" b="1" dirty="0" smtClean="0">
                    <a:solidFill>
                      <a:srgbClr val="000000"/>
                    </a:solidFill>
                  </a:rPr>
                </a:br>
                <a:r>
                  <a:rPr lang="en-IE" sz="1400" b="1" dirty="0" smtClean="0">
                    <a:solidFill>
                      <a:srgbClr val="000000"/>
                    </a:solidFill>
                  </a:rPr>
                  <a:t>Selection</a:t>
                </a:r>
              </a:p>
            </p:txBody>
          </p:sp>
          <p:cxnSp>
            <p:nvCxnSpPr>
              <p:cNvPr id="24" name="Straight Arrow Connector 23"/>
              <p:cNvCxnSpPr/>
              <p:nvPr/>
            </p:nvCxnSpPr>
            <p:spPr bwMode="auto">
              <a:xfrm>
                <a:off x="2618430" y="2986652"/>
                <a:ext cx="3351018" cy="0"/>
              </a:xfrm>
              <a:prstGeom prst="straightConnector1">
                <a:avLst/>
              </a:prstGeom>
              <a:ln w="19050">
                <a:headEnd type="none" w="med" len="med"/>
                <a:tailEnd type="arrow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</p:grpSp>
      </p:grpSp>
      <p:cxnSp>
        <p:nvCxnSpPr>
          <p:cNvPr id="53" name="Straight Connector 52"/>
          <p:cNvCxnSpPr/>
          <p:nvPr/>
        </p:nvCxnSpPr>
        <p:spPr bwMode="auto">
          <a:xfrm>
            <a:off x="7188149" y="3190005"/>
            <a:ext cx="1315229" cy="0"/>
          </a:xfrm>
          <a:prstGeom prst="line">
            <a:avLst/>
          </a:prstGeom>
          <a:ln w="22225"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7" name="Straight Connector 56"/>
          <p:cNvCxnSpPr>
            <a:endCxn id="138" idx="1"/>
          </p:cNvCxnSpPr>
          <p:nvPr/>
        </p:nvCxnSpPr>
        <p:spPr bwMode="auto">
          <a:xfrm>
            <a:off x="1043608" y="3125931"/>
            <a:ext cx="1080120" cy="0"/>
          </a:xfrm>
          <a:prstGeom prst="line">
            <a:avLst/>
          </a:prstGeom>
          <a:ln w="22225"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35" name="Rectangle 34"/>
          <p:cNvSpPr/>
          <p:nvPr/>
        </p:nvSpPr>
        <p:spPr>
          <a:xfrm>
            <a:off x="-36512" y="2664266"/>
            <a:ext cx="15911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E" sz="1200" b="1" dirty="0" err="1" smtClean="0"/>
              <a:t>responseFormatterInData</a:t>
            </a:r>
            <a:endParaRPr lang="en-IE" sz="1200" b="1" dirty="0"/>
          </a:p>
        </p:txBody>
      </p:sp>
      <p:sp>
        <p:nvSpPr>
          <p:cNvPr id="36" name="Rectangle 35"/>
          <p:cNvSpPr/>
          <p:nvPr/>
        </p:nvSpPr>
        <p:spPr>
          <a:xfrm>
            <a:off x="3604376" y="1974448"/>
            <a:ext cx="6298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E" sz="1000" dirty="0" smtClean="0"/>
              <a:t>rf_sel2bin</a:t>
            </a:r>
            <a:endParaRPr lang="en-IE" sz="1000" dirty="0"/>
          </a:p>
        </p:txBody>
      </p:sp>
      <p:sp>
        <p:nvSpPr>
          <p:cNvPr id="37" name="Rectangle 36"/>
          <p:cNvSpPr/>
          <p:nvPr/>
        </p:nvSpPr>
        <p:spPr>
          <a:xfrm>
            <a:off x="7596336" y="2600107"/>
            <a:ext cx="15911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E" sz="1200" b="1" dirty="0" err="1" smtClean="0"/>
              <a:t>responseFormatteroutData</a:t>
            </a:r>
            <a:endParaRPr lang="en-IE" sz="1200" b="1" dirty="0"/>
          </a:p>
        </p:txBody>
      </p:sp>
      <p:sp>
        <p:nvSpPr>
          <p:cNvPr id="38" name="Rectangle 37"/>
          <p:cNvSpPr/>
          <p:nvPr/>
        </p:nvSpPr>
        <p:spPr>
          <a:xfrm>
            <a:off x="3646296" y="3681915"/>
            <a:ext cx="6298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E" sz="1000" dirty="0" smtClean="0"/>
              <a:t>rf_sel2ascii</a:t>
            </a:r>
            <a:endParaRPr lang="en-IE" sz="1000" dirty="0"/>
          </a:p>
        </p:txBody>
      </p:sp>
      <p:sp>
        <p:nvSpPr>
          <p:cNvPr id="39" name="Rectangle 38"/>
          <p:cNvSpPr/>
          <p:nvPr/>
        </p:nvSpPr>
        <p:spPr>
          <a:xfrm>
            <a:off x="5541251" y="1983973"/>
            <a:ext cx="6298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E" sz="1000" dirty="0" smtClean="0"/>
              <a:t>rf_bin2sel</a:t>
            </a:r>
            <a:endParaRPr lang="en-IE" sz="1000" dirty="0"/>
          </a:p>
        </p:txBody>
      </p:sp>
      <p:sp>
        <p:nvSpPr>
          <p:cNvPr id="40" name="Rectangle 39"/>
          <p:cNvSpPr/>
          <p:nvPr/>
        </p:nvSpPr>
        <p:spPr>
          <a:xfrm>
            <a:off x="5532374" y="3674065"/>
            <a:ext cx="6298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E" sz="1000" dirty="0" smtClean="0"/>
              <a:t>rf_ascii2sel</a:t>
            </a:r>
            <a:endParaRPr lang="en-IE" sz="1000" dirty="0"/>
          </a:p>
        </p:txBody>
      </p:sp>
      <p:sp>
        <p:nvSpPr>
          <p:cNvPr id="41" name="Rectangle 40"/>
          <p:cNvSpPr/>
          <p:nvPr/>
        </p:nvSpPr>
        <p:spPr>
          <a:xfrm>
            <a:off x="3779912" y="4308533"/>
            <a:ext cx="22168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E" sz="1000" dirty="0" err="1"/>
              <a:t>r</a:t>
            </a:r>
            <a:r>
              <a:rPr lang="en-IE" sz="1000" dirty="0" err="1" smtClean="0"/>
              <a:t>f_packeSeqBuffer</a:t>
            </a:r>
            <a:endParaRPr lang="en-IE" sz="1000" dirty="0"/>
          </a:p>
        </p:txBody>
      </p:sp>
      <p:sp>
        <p:nvSpPr>
          <p:cNvPr id="44" name="Content Placeholder 1"/>
          <p:cNvSpPr txBox="1">
            <a:spLocks/>
          </p:cNvSpPr>
          <p:nvPr/>
        </p:nvSpPr>
        <p:spPr>
          <a:xfrm>
            <a:off x="410288" y="4797152"/>
            <a:ext cx="8233646" cy="1717184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3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5715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62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034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606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178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3750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322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IE" sz="1800" kern="0" dirty="0" smtClean="0"/>
              <a:t>All signals one the block diagram are HLS streams.</a:t>
            </a:r>
          </a:p>
          <a:p>
            <a:endParaRPr lang="en-IE" sz="1800" kern="0" dirty="0" smtClean="0"/>
          </a:p>
          <a:p>
            <a:r>
              <a:rPr lang="en-IE" sz="1800" kern="0" dirty="0" smtClean="0"/>
              <a:t>The </a:t>
            </a:r>
            <a:r>
              <a:rPr lang="en-IE" sz="1800" kern="0" dirty="0" err="1" smtClean="0"/>
              <a:t>rp_packetSeqBuffer</a:t>
            </a:r>
            <a:r>
              <a:rPr lang="en-IE" sz="1800" kern="0" dirty="0" smtClean="0"/>
              <a:t> stream allows the </a:t>
            </a:r>
            <a:r>
              <a:rPr lang="en-IE" sz="1800" kern="0" dirty="0" err="1" smtClean="0"/>
              <a:t>ParserOutputSelection</a:t>
            </a:r>
            <a:r>
              <a:rPr lang="en-IE" sz="1800" kern="0" dirty="0" smtClean="0"/>
              <a:t> to maintain the same request order at the output side. It’s only 1 bit wide and identifies which parser processed a request.</a:t>
            </a:r>
            <a:endParaRPr lang="en-IE" sz="1800" kern="0" dirty="0"/>
          </a:p>
        </p:txBody>
      </p:sp>
    </p:spTree>
    <p:extLst>
      <p:ext uri="{BB962C8B-B14F-4D97-AF65-F5344CB8AC3E}">
        <p14:creationId xmlns:p14="http://schemas.microsoft.com/office/powerpoint/2010/main" val="37932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161878"/>
            <a:ext cx="8229600" cy="555154"/>
          </a:xfrm>
        </p:spPr>
        <p:txBody>
          <a:bodyPr/>
          <a:lstStyle/>
          <a:p>
            <a:pPr algn="ctr"/>
            <a:r>
              <a:rPr lang="en-IE" dirty="0" smtClean="0"/>
              <a:t>Binary Formatter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3163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6032" y="188640"/>
            <a:ext cx="8229600" cy="504056"/>
          </a:xfrm>
        </p:spPr>
        <p:txBody>
          <a:bodyPr/>
          <a:lstStyle/>
          <a:p>
            <a:r>
              <a:rPr lang="en-IE" dirty="0" smtClean="0"/>
              <a:t>Binary Response Formatter Architecture</a:t>
            </a:r>
            <a:endParaRPr lang="en-IE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1187624" y="1749048"/>
            <a:ext cx="6840760" cy="372356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49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dirty="0" smtClean="0">
              <a:solidFill>
                <a:srgbClr val="000000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539552" y="3465492"/>
            <a:ext cx="864096" cy="0"/>
          </a:xfrm>
          <a:prstGeom prst="straightConnector1">
            <a:avLst/>
          </a:prstGeom>
          <a:solidFill>
            <a:schemeClr val="tx2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Rectangle 21"/>
          <p:cNvSpPr/>
          <p:nvPr/>
        </p:nvSpPr>
        <p:spPr bwMode="auto">
          <a:xfrm>
            <a:off x="1403648" y="1848681"/>
            <a:ext cx="2232248" cy="3264611"/>
          </a:xfrm>
          <a:prstGeom prst="rect">
            <a:avLst/>
          </a:prstGeom>
          <a:solidFill>
            <a:srgbClr val="9BC4E9"/>
          </a:solidFill>
          <a:ln w="349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dirty="0" smtClean="0">
              <a:solidFill>
                <a:srgbClr val="00000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923928" y="2265384"/>
            <a:ext cx="1417715" cy="336736"/>
            <a:chOff x="3779912" y="2492896"/>
            <a:chExt cx="1728192" cy="396406"/>
          </a:xfrm>
        </p:grpSpPr>
        <p:sp>
          <p:nvSpPr>
            <p:cNvPr id="24" name="Rectangle 23"/>
            <p:cNvSpPr/>
            <p:nvPr/>
          </p:nvSpPr>
          <p:spPr bwMode="auto">
            <a:xfrm>
              <a:off x="3779912" y="2492896"/>
              <a:ext cx="216024" cy="396406"/>
            </a:xfrm>
            <a:prstGeom prst="rect">
              <a:avLst/>
            </a:prstGeom>
            <a:solidFill>
              <a:srgbClr val="9BC4E9"/>
            </a:solidFill>
            <a:ln w="349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E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3995936" y="2492896"/>
              <a:ext cx="216024" cy="396406"/>
            </a:xfrm>
            <a:prstGeom prst="rect">
              <a:avLst/>
            </a:prstGeom>
            <a:solidFill>
              <a:srgbClr val="9BC4E9"/>
            </a:solidFill>
            <a:ln w="349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E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4211990" y="2492896"/>
              <a:ext cx="216024" cy="396406"/>
            </a:xfrm>
            <a:prstGeom prst="rect">
              <a:avLst/>
            </a:prstGeom>
            <a:solidFill>
              <a:srgbClr val="9BC4E9"/>
            </a:solidFill>
            <a:ln w="349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E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4428014" y="2492896"/>
              <a:ext cx="216024" cy="396406"/>
            </a:xfrm>
            <a:prstGeom prst="rect">
              <a:avLst/>
            </a:prstGeom>
            <a:solidFill>
              <a:srgbClr val="9BC4E9"/>
            </a:solidFill>
            <a:ln w="349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E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4643978" y="2492896"/>
              <a:ext cx="216024" cy="396406"/>
            </a:xfrm>
            <a:prstGeom prst="rect">
              <a:avLst/>
            </a:prstGeom>
            <a:solidFill>
              <a:srgbClr val="9BC4E9"/>
            </a:solidFill>
            <a:ln w="349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E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4860002" y="2492896"/>
              <a:ext cx="216024" cy="396406"/>
            </a:xfrm>
            <a:prstGeom prst="rect">
              <a:avLst/>
            </a:prstGeom>
            <a:solidFill>
              <a:srgbClr val="9BC4E9"/>
            </a:solidFill>
            <a:ln w="349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E" dirty="0" smtClean="0">
                <a:solidFill>
                  <a:srgbClr val="00000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5076056" y="2492896"/>
              <a:ext cx="216024" cy="396406"/>
            </a:xfrm>
            <a:prstGeom prst="rect">
              <a:avLst/>
            </a:prstGeom>
            <a:solidFill>
              <a:srgbClr val="9BC4E9"/>
            </a:solidFill>
            <a:ln w="349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E" dirty="0" smtClean="0">
                <a:solidFill>
                  <a:srgbClr val="000000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5292080" y="2492896"/>
              <a:ext cx="216024" cy="396406"/>
            </a:xfrm>
            <a:prstGeom prst="rect">
              <a:avLst/>
            </a:prstGeom>
            <a:solidFill>
              <a:srgbClr val="9BC4E9"/>
            </a:solidFill>
            <a:ln w="349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E" dirty="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923928" y="3021106"/>
            <a:ext cx="1417715" cy="336736"/>
            <a:chOff x="3779912" y="2492896"/>
            <a:chExt cx="1728192" cy="396406"/>
          </a:xfrm>
        </p:grpSpPr>
        <p:sp>
          <p:nvSpPr>
            <p:cNvPr id="37" name="Rectangle 36"/>
            <p:cNvSpPr/>
            <p:nvPr/>
          </p:nvSpPr>
          <p:spPr bwMode="auto">
            <a:xfrm>
              <a:off x="3779912" y="2492896"/>
              <a:ext cx="216024" cy="396406"/>
            </a:xfrm>
            <a:prstGeom prst="rect">
              <a:avLst/>
            </a:prstGeom>
            <a:solidFill>
              <a:srgbClr val="9BC4E9"/>
            </a:solidFill>
            <a:ln w="349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E" dirty="0" smtClean="0">
                <a:solidFill>
                  <a:srgbClr val="000000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3995936" y="2492896"/>
              <a:ext cx="216024" cy="396406"/>
            </a:xfrm>
            <a:prstGeom prst="rect">
              <a:avLst/>
            </a:prstGeom>
            <a:solidFill>
              <a:srgbClr val="9BC4E9"/>
            </a:solidFill>
            <a:ln w="349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E" dirty="0" smtClean="0">
                <a:solidFill>
                  <a:srgbClr val="000000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4211990" y="2492896"/>
              <a:ext cx="216024" cy="396406"/>
            </a:xfrm>
            <a:prstGeom prst="rect">
              <a:avLst/>
            </a:prstGeom>
            <a:solidFill>
              <a:srgbClr val="9BC4E9"/>
            </a:solidFill>
            <a:ln w="349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E" dirty="0" smtClean="0">
                <a:solidFill>
                  <a:srgbClr val="000000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4428014" y="2492896"/>
              <a:ext cx="216024" cy="396406"/>
            </a:xfrm>
            <a:prstGeom prst="rect">
              <a:avLst/>
            </a:prstGeom>
            <a:solidFill>
              <a:srgbClr val="9BC4E9"/>
            </a:solidFill>
            <a:ln w="349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E" dirty="0" smtClean="0">
                <a:solidFill>
                  <a:srgbClr val="000000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4643978" y="2492896"/>
              <a:ext cx="216024" cy="396406"/>
            </a:xfrm>
            <a:prstGeom prst="rect">
              <a:avLst/>
            </a:prstGeom>
            <a:solidFill>
              <a:srgbClr val="9BC4E9"/>
            </a:solidFill>
            <a:ln w="349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E" dirty="0" smtClean="0">
                <a:solidFill>
                  <a:srgbClr val="000000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4860002" y="2492896"/>
              <a:ext cx="216024" cy="396406"/>
            </a:xfrm>
            <a:prstGeom prst="rect">
              <a:avLst/>
            </a:prstGeom>
            <a:solidFill>
              <a:srgbClr val="9BC4E9"/>
            </a:solidFill>
            <a:ln w="349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E" dirty="0" smtClean="0">
                <a:solidFill>
                  <a:srgbClr val="000000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5076056" y="2492896"/>
              <a:ext cx="216024" cy="396406"/>
            </a:xfrm>
            <a:prstGeom prst="rect">
              <a:avLst/>
            </a:prstGeom>
            <a:solidFill>
              <a:srgbClr val="9BC4E9"/>
            </a:solidFill>
            <a:ln w="349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E" dirty="0" smtClean="0">
                <a:solidFill>
                  <a:srgbClr val="000000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5292080" y="2492896"/>
              <a:ext cx="216024" cy="396406"/>
            </a:xfrm>
            <a:prstGeom prst="rect">
              <a:avLst/>
            </a:prstGeom>
            <a:solidFill>
              <a:srgbClr val="9BC4E9"/>
            </a:solidFill>
            <a:ln w="349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E" dirty="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923958" y="3776828"/>
            <a:ext cx="1417715" cy="336736"/>
            <a:chOff x="3779912" y="2492896"/>
            <a:chExt cx="1728192" cy="396406"/>
          </a:xfrm>
        </p:grpSpPr>
        <p:sp>
          <p:nvSpPr>
            <p:cNvPr id="49" name="Rectangle 48"/>
            <p:cNvSpPr/>
            <p:nvPr/>
          </p:nvSpPr>
          <p:spPr bwMode="auto">
            <a:xfrm>
              <a:off x="3779912" y="2492896"/>
              <a:ext cx="216024" cy="396406"/>
            </a:xfrm>
            <a:prstGeom prst="rect">
              <a:avLst/>
            </a:prstGeom>
            <a:solidFill>
              <a:srgbClr val="9BC4E9"/>
            </a:solidFill>
            <a:ln w="349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E" dirty="0" smtClean="0">
                <a:solidFill>
                  <a:srgbClr val="000000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995936" y="2492896"/>
              <a:ext cx="216024" cy="396406"/>
            </a:xfrm>
            <a:prstGeom prst="rect">
              <a:avLst/>
            </a:prstGeom>
            <a:solidFill>
              <a:srgbClr val="9BC4E9"/>
            </a:solidFill>
            <a:ln w="349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E" dirty="0" smtClean="0">
                <a:solidFill>
                  <a:srgbClr val="000000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4211990" y="2492896"/>
              <a:ext cx="216024" cy="396406"/>
            </a:xfrm>
            <a:prstGeom prst="rect">
              <a:avLst/>
            </a:prstGeom>
            <a:solidFill>
              <a:srgbClr val="9BC4E9"/>
            </a:solidFill>
            <a:ln w="349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E" dirty="0" smtClean="0">
                <a:solidFill>
                  <a:srgbClr val="000000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4428014" y="2492896"/>
              <a:ext cx="216024" cy="396406"/>
            </a:xfrm>
            <a:prstGeom prst="rect">
              <a:avLst/>
            </a:prstGeom>
            <a:solidFill>
              <a:srgbClr val="9BC4E9"/>
            </a:solidFill>
            <a:ln w="349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E" dirty="0" smtClean="0">
                <a:solidFill>
                  <a:srgbClr val="000000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4643978" y="2492896"/>
              <a:ext cx="216024" cy="396406"/>
            </a:xfrm>
            <a:prstGeom prst="rect">
              <a:avLst/>
            </a:prstGeom>
            <a:solidFill>
              <a:srgbClr val="9BC4E9"/>
            </a:solidFill>
            <a:ln w="349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E" dirty="0" smtClean="0">
                <a:solidFill>
                  <a:srgbClr val="000000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4860002" y="2492896"/>
              <a:ext cx="216024" cy="396406"/>
            </a:xfrm>
            <a:prstGeom prst="rect">
              <a:avLst/>
            </a:prstGeom>
            <a:solidFill>
              <a:srgbClr val="9BC4E9"/>
            </a:solidFill>
            <a:ln w="349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E" dirty="0" smtClean="0">
                <a:solidFill>
                  <a:srgbClr val="000000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5076056" y="2492896"/>
              <a:ext cx="216024" cy="396406"/>
            </a:xfrm>
            <a:prstGeom prst="rect">
              <a:avLst/>
            </a:prstGeom>
            <a:solidFill>
              <a:srgbClr val="9BC4E9"/>
            </a:solidFill>
            <a:ln w="349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E" dirty="0" smtClean="0">
                <a:solidFill>
                  <a:srgbClr val="000000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5292080" y="2492896"/>
              <a:ext cx="216024" cy="396406"/>
            </a:xfrm>
            <a:prstGeom prst="rect">
              <a:avLst/>
            </a:prstGeom>
            <a:solidFill>
              <a:srgbClr val="9BC4E9"/>
            </a:solidFill>
            <a:ln w="349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E" dirty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-36512" y="3467233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 err="1" smtClean="0"/>
              <a:t>inData</a:t>
            </a:r>
            <a:endParaRPr lang="en-IE" dirty="0"/>
          </a:p>
        </p:txBody>
      </p:sp>
      <p:cxnSp>
        <p:nvCxnSpPr>
          <p:cNvPr id="69" name="Straight Arrow Connector 68"/>
          <p:cNvCxnSpPr/>
          <p:nvPr/>
        </p:nvCxnSpPr>
        <p:spPr bwMode="auto">
          <a:xfrm>
            <a:off x="7812360" y="3280918"/>
            <a:ext cx="1008112" cy="0"/>
          </a:xfrm>
          <a:prstGeom prst="straightConnector1">
            <a:avLst/>
          </a:prstGeom>
          <a:solidFill>
            <a:schemeClr val="tx2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0" name="TextBox 69"/>
          <p:cNvSpPr txBox="1"/>
          <p:nvPr/>
        </p:nvSpPr>
        <p:spPr>
          <a:xfrm>
            <a:off x="7848872" y="3312368"/>
            <a:ext cx="133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 err="1" smtClean="0"/>
              <a:t>outData</a:t>
            </a:r>
            <a:endParaRPr lang="en-IE" dirty="0"/>
          </a:p>
        </p:txBody>
      </p:sp>
      <p:cxnSp>
        <p:nvCxnSpPr>
          <p:cNvPr id="71" name="Straight Arrow Connector 70"/>
          <p:cNvCxnSpPr/>
          <p:nvPr/>
        </p:nvCxnSpPr>
        <p:spPr bwMode="auto">
          <a:xfrm>
            <a:off x="3635896" y="2401253"/>
            <a:ext cx="288032" cy="0"/>
          </a:xfrm>
          <a:prstGeom prst="straightConnector1">
            <a:avLst/>
          </a:prstGeom>
          <a:solidFill>
            <a:schemeClr val="tx2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2" name="Straight Arrow Connector 71"/>
          <p:cNvCxnSpPr/>
          <p:nvPr/>
        </p:nvCxnSpPr>
        <p:spPr bwMode="auto">
          <a:xfrm>
            <a:off x="3644280" y="3162303"/>
            <a:ext cx="288032" cy="0"/>
          </a:xfrm>
          <a:prstGeom prst="straightConnector1">
            <a:avLst/>
          </a:prstGeom>
          <a:solidFill>
            <a:schemeClr val="tx2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3" name="Straight Arrow Connector 72"/>
          <p:cNvCxnSpPr/>
          <p:nvPr/>
        </p:nvCxnSpPr>
        <p:spPr bwMode="auto">
          <a:xfrm>
            <a:off x="3652664" y="3923353"/>
            <a:ext cx="288032" cy="0"/>
          </a:xfrm>
          <a:prstGeom prst="straightConnector1">
            <a:avLst/>
          </a:prstGeom>
          <a:solidFill>
            <a:schemeClr val="tx2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Straight Arrow Connector 73"/>
          <p:cNvCxnSpPr/>
          <p:nvPr/>
        </p:nvCxnSpPr>
        <p:spPr bwMode="auto">
          <a:xfrm>
            <a:off x="5333289" y="2401253"/>
            <a:ext cx="288032" cy="0"/>
          </a:xfrm>
          <a:prstGeom prst="straightConnector1">
            <a:avLst/>
          </a:prstGeom>
          <a:solidFill>
            <a:schemeClr val="tx2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Straight Arrow Connector 74"/>
          <p:cNvCxnSpPr/>
          <p:nvPr/>
        </p:nvCxnSpPr>
        <p:spPr bwMode="auto">
          <a:xfrm>
            <a:off x="5341673" y="3162303"/>
            <a:ext cx="288032" cy="0"/>
          </a:xfrm>
          <a:prstGeom prst="straightConnector1">
            <a:avLst/>
          </a:prstGeom>
          <a:solidFill>
            <a:schemeClr val="tx2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/>
          <p:nvPr/>
        </p:nvCxnSpPr>
        <p:spPr bwMode="auto">
          <a:xfrm>
            <a:off x="5350057" y="3923353"/>
            <a:ext cx="288032" cy="0"/>
          </a:xfrm>
          <a:prstGeom prst="straightConnector1">
            <a:avLst/>
          </a:prstGeom>
          <a:solidFill>
            <a:schemeClr val="tx2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Rectangle 22"/>
          <p:cNvSpPr/>
          <p:nvPr/>
        </p:nvSpPr>
        <p:spPr bwMode="auto">
          <a:xfrm>
            <a:off x="5630912" y="1848681"/>
            <a:ext cx="2232248" cy="3228245"/>
          </a:xfrm>
          <a:prstGeom prst="rect">
            <a:avLst/>
          </a:prstGeom>
          <a:solidFill>
            <a:srgbClr val="9BC4E9"/>
          </a:solidFill>
          <a:ln w="349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dirty="0" smtClean="0">
              <a:solidFill>
                <a:srgbClr val="0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619672" y="4750344"/>
            <a:ext cx="1960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 err="1" smtClean="0"/>
              <a:t>bp_f</a:t>
            </a:r>
            <a:endParaRPr lang="en-IE" dirty="0"/>
          </a:p>
        </p:txBody>
      </p:sp>
      <p:sp>
        <p:nvSpPr>
          <p:cNvPr id="78" name="TextBox 77"/>
          <p:cNvSpPr txBox="1"/>
          <p:nvPr/>
        </p:nvSpPr>
        <p:spPr>
          <a:xfrm>
            <a:off x="5638089" y="4705389"/>
            <a:ext cx="2225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 err="1" smtClean="0"/>
              <a:t>bp_r</a:t>
            </a:r>
            <a:endParaRPr lang="en-I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093" y="3873720"/>
            <a:ext cx="1185349" cy="845383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711" y="3863087"/>
            <a:ext cx="1185349" cy="845383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2152112" y="421802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400" dirty="0" smtClean="0"/>
              <a:t>FSM</a:t>
            </a:r>
            <a:endParaRPr lang="en-IE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6444208" y="4188768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400" dirty="0" smtClean="0"/>
              <a:t>FSM</a:t>
            </a:r>
            <a:endParaRPr lang="en-IE" sz="1400" dirty="0"/>
          </a:p>
        </p:txBody>
      </p:sp>
      <p:sp>
        <p:nvSpPr>
          <p:cNvPr id="59" name="Rectangle 58"/>
          <p:cNvSpPr/>
          <p:nvPr/>
        </p:nvSpPr>
        <p:spPr bwMode="auto">
          <a:xfrm>
            <a:off x="1619672" y="2136447"/>
            <a:ext cx="1800200" cy="16836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49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dirty="0" smtClean="0">
              <a:solidFill>
                <a:srgbClr val="00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105726" y="1848433"/>
            <a:ext cx="891716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200" dirty="0" smtClean="0"/>
              <a:t>Metadata</a:t>
            </a:r>
            <a:endParaRPr lang="en-IE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3923958" y="2647386"/>
            <a:ext cx="1409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200" dirty="0" err="1" smtClean="0"/>
              <a:t>keyBuffer_rp</a:t>
            </a:r>
            <a:endParaRPr lang="en-IE" sz="1200" dirty="0"/>
          </a:p>
        </p:txBody>
      </p:sp>
      <p:sp>
        <p:nvSpPr>
          <p:cNvPr id="88" name="Rectangle 87"/>
          <p:cNvSpPr/>
          <p:nvPr/>
        </p:nvSpPr>
        <p:spPr bwMode="auto">
          <a:xfrm>
            <a:off x="5846936" y="2136447"/>
            <a:ext cx="1800200" cy="16836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49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dirty="0" smtClean="0">
              <a:solidFill>
                <a:srgbClr val="00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332990" y="1848433"/>
            <a:ext cx="891716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200" dirty="0" smtClean="0"/>
              <a:t>Metadata</a:t>
            </a:r>
            <a:endParaRPr lang="en-IE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3923928" y="3440033"/>
            <a:ext cx="1409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200" dirty="0" err="1" smtClean="0"/>
              <a:t>valueBuffer_rp</a:t>
            </a:r>
            <a:endParaRPr lang="en-IE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3851920" y="1927865"/>
            <a:ext cx="1503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200" dirty="0" err="1" smtClean="0"/>
              <a:t>metadataBuffer_rp</a:t>
            </a:r>
            <a:endParaRPr lang="en-IE" sz="1200" dirty="0"/>
          </a:p>
        </p:txBody>
      </p:sp>
      <p:sp>
        <p:nvSpPr>
          <p:cNvPr id="114" name="Content Placeholder 1"/>
          <p:cNvSpPr>
            <a:spLocks noGrp="1"/>
          </p:cNvSpPr>
          <p:nvPr>
            <p:ph idx="1"/>
          </p:nvPr>
        </p:nvSpPr>
        <p:spPr>
          <a:xfrm>
            <a:off x="391344" y="849347"/>
            <a:ext cx="8233646" cy="803836"/>
          </a:xfrm>
        </p:spPr>
        <p:txBody>
          <a:bodyPr/>
          <a:lstStyle/>
          <a:p>
            <a:r>
              <a:rPr lang="en-IE" dirty="0" smtClean="0"/>
              <a:t>Consists of 2 FSMs, one reading data in &amp; reformatting them and writing them to the output</a:t>
            </a:r>
            <a:endParaRPr lang="en-IE" dirty="0"/>
          </a:p>
        </p:txBody>
      </p:sp>
      <p:sp>
        <p:nvSpPr>
          <p:cNvPr id="60" name="Content Placeholder 1"/>
          <p:cNvSpPr txBox="1">
            <a:spLocks/>
          </p:cNvSpPr>
          <p:nvPr/>
        </p:nvSpPr>
        <p:spPr bwMode="auto">
          <a:xfrm>
            <a:off x="338803" y="5616624"/>
            <a:ext cx="8233646" cy="1124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4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5715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62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034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606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178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3750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322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IE" kern="0" dirty="0" smtClean="0"/>
              <a:t>Stores key, value &amp; metadata coming from the bus into streams.</a:t>
            </a:r>
          </a:p>
          <a:p>
            <a:r>
              <a:rPr lang="en-IE" kern="0" dirty="0" smtClean="0"/>
              <a:t>Output FSM then composes the appropriate response packet.</a:t>
            </a:r>
            <a:endParaRPr lang="en-IE" kern="0" dirty="0"/>
          </a:p>
        </p:txBody>
      </p:sp>
    </p:spTree>
    <p:extLst>
      <p:ext uri="{BB962C8B-B14F-4D97-AF65-F5344CB8AC3E}">
        <p14:creationId xmlns:p14="http://schemas.microsoft.com/office/powerpoint/2010/main" val="285972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161878"/>
            <a:ext cx="8229600" cy="555154"/>
          </a:xfrm>
        </p:spPr>
        <p:txBody>
          <a:bodyPr/>
          <a:lstStyle/>
          <a:p>
            <a:pPr algn="ctr"/>
            <a:r>
              <a:rPr lang="en-IE" dirty="0" smtClean="0"/>
              <a:t>ASCII Formatter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7803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/>
        </p:nvSpPr>
        <p:spPr bwMode="auto">
          <a:xfrm>
            <a:off x="683568" y="5445224"/>
            <a:ext cx="7081188" cy="7681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cxnSp>
        <p:nvCxnSpPr>
          <p:cNvPr id="122" name="Straight Arrow Connector 121"/>
          <p:cNvCxnSpPr/>
          <p:nvPr/>
        </p:nvCxnSpPr>
        <p:spPr bwMode="auto">
          <a:xfrm flipH="1">
            <a:off x="3563888" y="4818194"/>
            <a:ext cx="2916" cy="627030"/>
          </a:xfrm>
          <a:prstGeom prst="straightConnector1">
            <a:avLst/>
          </a:prstGeom>
          <a:solidFill>
            <a:schemeClr val="tx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3" name="Straight Arrow Connector 122"/>
          <p:cNvCxnSpPr/>
          <p:nvPr/>
        </p:nvCxnSpPr>
        <p:spPr bwMode="auto">
          <a:xfrm>
            <a:off x="4572000" y="4826181"/>
            <a:ext cx="0" cy="619043"/>
          </a:xfrm>
          <a:prstGeom prst="straightConnector1">
            <a:avLst/>
          </a:prstGeom>
          <a:solidFill>
            <a:schemeClr val="tx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Rectangle 50"/>
          <p:cNvSpPr/>
          <p:nvPr/>
        </p:nvSpPr>
        <p:spPr bwMode="auto">
          <a:xfrm>
            <a:off x="934428" y="2848655"/>
            <a:ext cx="443820" cy="1767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ASCII Response Architecture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5536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z="1400" dirty="0" smtClean="0"/>
              <a:t>Page </a:t>
            </a:r>
            <a:fld id="{BA4D8240-550E-4008-84A0-148E0444AB1E}" type="slidenum">
              <a:rPr lang="en-US" sz="1400" smtClean="0"/>
              <a:pPr>
                <a:defRPr/>
              </a:pPr>
              <a:t>26</a:t>
            </a:fld>
            <a:endParaRPr lang="en-US" sz="1400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1428052" y="1571397"/>
            <a:ext cx="6336704" cy="7681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 bwMode="auto">
          <a:xfrm>
            <a:off x="4595868" y="1168512"/>
            <a:ext cx="0" cy="396044"/>
          </a:xfrm>
          <a:prstGeom prst="straightConnector1">
            <a:avLst/>
          </a:prstGeom>
          <a:solidFill>
            <a:schemeClr val="tx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Rectangle 39"/>
          <p:cNvSpPr/>
          <p:nvPr/>
        </p:nvSpPr>
        <p:spPr>
          <a:xfrm>
            <a:off x="6375379" y="850593"/>
            <a:ext cx="24929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E" sz="1400" dirty="0" smtClean="0">
                <a:solidFill>
                  <a:srgbClr val="000000"/>
                </a:solidFill>
              </a:rPr>
              <a:t>Internal Memcached Pipeline</a:t>
            </a:r>
            <a:endParaRPr lang="en-IE" sz="1400" dirty="0">
              <a:solidFill>
                <a:srgbClr val="00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695621" y="1549265"/>
            <a:ext cx="1800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E" dirty="0" smtClean="0">
                <a:solidFill>
                  <a:srgbClr val="000000"/>
                </a:solidFill>
              </a:rPr>
              <a:t>Response Input</a:t>
            </a:r>
            <a:endParaRPr lang="en-IE" dirty="0">
              <a:solidFill>
                <a:srgbClr val="000000"/>
              </a:solidFill>
            </a:endParaRPr>
          </a:p>
        </p:txBody>
      </p:sp>
      <p:cxnSp>
        <p:nvCxnSpPr>
          <p:cNvPr id="57" name="Straight Arrow Connector 56"/>
          <p:cNvCxnSpPr>
            <a:endCxn id="51" idx="0"/>
          </p:cNvCxnSpPr>
          <p:nvPr/>
        </p:nvCxnSpPr>
        <p:spPr bwMode="auto">
          <a:xfrm>
            <a:off x="1156338" y="2602821"/>
            <a:ext cx="0" cy="245834"/>
          </a:xfrm>
          <a:prstGeom prst="straightConnector1">
            <a:avLst/>
          </a:prstGeom>
          <a:solidFill>
            <a:schemeClr val="tx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6503455" y="2336528"/>
            <a:ext cx="0" cy="503978"/>
          </a:xfrm>
          <a:prstGeom prst="straightConnector1">
            <a:avLst/>
          </a:prstGeom>
          <a:solidFill>
            <a:schemeClr val="tx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>
            <a:off x="7542712" y="2333484"/>
            <a:ext cx="0" cy="503978"/>
          </a:xfrm>
          <a:prstGeom prst="straightConnector1">
            <a:avLst/>
          </a:prstGeom>
          <a:solidFill>
            <a:schemeClr val="tx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Rectangle 59"/>
          <p:cNvSpPr/>
          <p:nvPr/>
        </p:nvSpPr>
        <p:spPr bwMode="auto">
          <a:xfrm>
            <a:off x="934428" y="3030496"/>
            <a:ext cx="443820" cy="1767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934428" y="3210861"/>
            <a:ext cx="443820" cy="1767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934428" y="3392702"/>
            <a:ext cx="443820" cy="1767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680582" y="909935"/>
            <a:ext cx="831012" cy="191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sz="1400" dirty="0" smtClean="0">
                <a:solidFill>
                  <a:srgbClr val="000000"/>
                </a:solidFill>
              </a:rPr>
              <a:t>Key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5507136" y="910788"/>
            <a:ext cx="831012" cy="191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sz="1400" dirty="0" smtClean="0">
                <a:solidFill>
                  <a:srgbClr val="000000"/>
                </a:solidFill>
              </a:rPr>
              <a:t>Value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2868610" y="909935"/>
            <a:ext cx="1809501" cy="191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sz="1400" dirty="0" smtClean="0">
                <a:solidFill>
                  <a:srgbClr val="000000"/>
                </a:solidFill>
              </a:rPr>
              <a:t>Metadata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7784866" y="5229200"/>
            <a:ext cx="8915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E" sz="1400" dirty="0" smtClean="0">
                <a:solidFill>
                  <a:srgbClr val="000000"/>
                </a:solidFill>
              </a:rPr>
              <a:t>Network </a:t>
            </a:r>
          </a:p>
          <a:p>
            <a:pPr algn="ctr"/>
            <a:r>
              <a:rPr lang="en-IE" sz="1400" dirty="0" smtClean="0">
                <a:solidFill>
                  <a:srgbClr val="000000"/>
                </a:solidFill>
              </a:rPr>
              <a:t>Output</a:t>
            </a:r>
            <a:endParaRPr lang="en-IE" sz="1400" dirty="0">
              <a:solidFill>
                <a:srgbClr val="000000"/>
              </a:solidFill>
            </a:endParaRPr>
          </a:p>
        </p:txBody>
      </p:sp>
      <p:cxnSp>
        <p:nvCxnSpPr>
          <p:cNvPr id="86" name="Straight Arrow Connector 85"/>
          <p:cNvCxnSpPr/>
          <p:nvPr/>
        </p:nvCxnSpPr>
        <p:spPr bwMode="auto">
          <a:xfrm flipH="1">
            <a:off x="1161520" y="2602820"/>
            <a:ext cx="458152" cy="0"/>
          </a:xfrm>
          <a:prstGeom prst="straightConnector1">
            <a:avLst/>
          </a:prstGeom>
          <a:solidFill>
            <a:schemeClr val="tx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90" name="Straight Arrow Connector 89"/>
          <p:cNvCxnSpPr/>
          <p:nvPr/>
        </p:nvCxnSpPr>
        <p:spPr bwMode="auto">
          <a:xfrm flipV="1">
            <a:off x="1619672" y="2339572"/>
            <a:ext cx="0" cy="263249"/>
          </a:xfrm>
          <a:prstGeom prst="straightConnector1">
            <a:avLst/>
          </a:prstGeom>
          <a:solidFill>
            <a:schemeClr val="tx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04" name="Rectangle 103"/>
          <p:cNvSpPr/>
          <p:nvPr/>
        </p:nvSpPr>
        <p:spPr>
          <a:xfrm>
            <a:off x="3605855" y="5423092"/>
            <a:ext cx="1980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E" dirty="0" smtClean="0">
                <a:solidFill>
                  <a:srgbClr val="000000"/>
                </a:solidFill>
              </a:rPr>
              <a:t>Response Output</a:t>
            </a:r>
            <a:endParaRPr lang="en-IE" dirty="0">
              <a:solidFill>
                <a:srgbClr val="000000"/>
              </a:solidFill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4224162" y="2602245"/>
            <a:ext cx="1135534" cy="47652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sz="1400" dirty="0" smtClean="0">
                <a:solidFill>
                  <a:srgbClr val="000000"/>
                </a:solidFill>
              </a:rPr>
              <a:t>V Length Conversion</a:t>
            </a:r>
          </a:p>
        </p:txBody>
      </p:sp>
      <p:cxnSp>
        <p:nvCxnSpPr>
          <p:cNvPr id="110" name="Straight Arrow Connector 109"/>
          <p:cNvCxnSpPr/>
          <p:nvPr/>
        </p:nvCxnSpPr>
        <p:spPr bwMode="auto">
          <a:xfrm>
            <a:off x="3362065" y="2336528"/>
            <a:ext cx="0" cy="266293"/>
          </a:xfrm>
          <a:prstGeom prst="straightConnector1">
            <a:avLst/>
          </a:prstGeom>
          <a:solidFill>
            <a:schemeClr val="tx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1" name="Straight Arrow Connector 110"/>
          <p:cNvCxnSpPr/>
          <p:nvPr/>
        </p:nvCxnSpPr>
        <p:spPr bwMode="auto">
          <a:xfrm>
            <a:off x="4794844" y="2350832"/>
            <a:ext cx="0" cy="259036"/>
          </a:xfrm>
          <a:prstGeom prst="straightConnector1">
            <a:avLst/>
          </a:prstGeom>
          <a:solidFill>
            <a:schemeClr val="tx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3" name="Rectangle 112"/>
          <p:cNvSpPr/>
          <p:nvPr/>
        </p:nvSpPr>
        <p:spPr bwMode="auto">
          <a:xfrm>
            <a:off x="4224162" y="3311157"/>
            <a:ext cx="1135534" cy="4565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sz="1400" dirty="0" smtClean="0">
                <a:solidFill>
                  <a:srgbClr val="000000"/>
                </a:solidFill>
              </a:rPr>
              <a:t>V Length Count</a:t>
            </a:r>
          </a:p>
        </p:txBody>
      </p:sp>
      <p:cxnSp>
        <p:nvCxnSpPr>
          <p:cNvPr id="114" name="Straight Arrow Connector 113"/>
          <p:cNvCxnSpPr/>
          <p:nvPr/>
        </p:nvCxnSpPr>
        <p:spPr bwMode="auto">
          <a:xfrm flipH="1">
            <a:off x="3350825" y="3038839"/>
            <a:ext cx="2915" cy="257146"/>
          </a:xfrm>
          <a:prstGeom prst="straightConnector1">
            <a:avLst/>
          </a:prstGeom>
          <a:solidFill>
            <a:schemeClr val="tx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5" name="Straight Arrow Connector 114"/>
          <p:cNvCxnSpPr>
            <a:endCxn id="113" idx="0"/>
          </p:cNvCxnSpPr>
          <p:nvPr/>
        </p:nvCxnSpPr>
        <p:spPr bwMode="auto">
          <a:xfrm>
            <a:off x="4786519" y="3066094"/>
            <a:ext cx="5410" cy="245063"/>
          </a:xfrm>
          <a:prstGeom prst="straightConnector1">
            <a:avLst/>
          </a:prstGeom>
          <a:solidFill>
            <a:schemeClr val="tx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9" name="Rectangle 118"/>
          <p:cNvSpPr/>
          <p:nvPr/>
        </p:nvSpPr>
        <p:spPr bwMode="auto">
          <a:xfrm>
            <a:off x="2783058" y="4645743"/>
            <a:ext cx="2576638" cy="46511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sz="1400" dirty="0" smtClean="0">
                <a:solidFill>
                  <a:srgbClr val="000000"/>
                </a:solidFill>
              </a:rPr>
              <a:t>Merge_s2</a:t>
            </a:r>
          </a:p>
        </p:txBody>
      </p:sp>
      <p:cxnSp>
        <p:nvCxnSpPr>
          <p:cNvPr id="120" name="Straight Arrow Connector 119"/>
          <p:cNvCxnSpPr/>
          <p:nvPr/>
        </p:nvCxnSpPr>
        <p:spPr bwMode="auto">
          <a:xfrm flipH="1">
            <a:off x="3344897" y="3663873"/>
            <a:ext cx="2916" cy="315521"/>
          </a:xfrm>
          <a:prstGeom prst="straightConnector1">
            <a:avLst/>
          </a:prstGeom>
          <a:solidFill>
            <a:schemeClr val="tx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1" name="Straight Arrow Connector 120"/>
          <p:cNvCxnSpPr/>
          <p:nvPr/>
        </p:nvCxnSpPr>
        <p:spPr bwMode="auto">
          <a:xfrm>
            <a:off x="4808172" y="3767697"/>
            <a:ext cx="2705" cy="321995"/>
          </a:xfrm>
          <a:prstGeom prst="straightConnector1">
            <a:avLst/>
          </a:prstGeom>
          <a:solidFill>
            <a:schemeClr val="tx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4" name="Straight Arrow Connector 123"/>
          <p:cNvCxnSpPr/>
          <p:nvPr/>
        </p:nvCxnSpPr>
        <p:spPr bwMode="auto">
          <a:xfrm>
            <a:off x="7764756" y="5826097"/>
            <a:ext cx="623668" cy="3214"/>
          </a:xfrm>
          <a:prstGeom prst="straightConnector1">
            <a:avLst/>
          </a:prstGeom>
          <a:solidFill>
            <a:schemeClr val="tx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349" y="5173101"/>
            <a:ext cx="385762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Rectangle 51"/>
          <p:cNvSpPr/>
          <p:nvPr/>
        </p:nvSpPr>
        <p:spPr bwMode="auto">
          <a:xfrm>
            <a:off x="4139952" y="2014207"/>
            <a:ext cx="1279519" cy="191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sz="1400" dirty="0" smtClean="0">
                <a:solidFill>
                  <a:srgbClr val="000000"/>
                </a:solidFill>
              </a:rPr>
              <a:t>Value Length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926115" y="2840534"/>
            <a:ext cx="452133" cy="1848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sz="1400" dirty="0" smtClean="0">
                <a:solidFill>
                  <a:srgbClr val="000000"/>
                </a:solidFill>
              </a:rPr>
              <a:t>Op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081604" y="5834074"/>
            <a:ext cx="3043026" cy="771526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dirty="0" smtClean="0">
              <a:solidFill>
                <a:srgbClr val="000000"/>
              </a:solidFill>
            </a:endParaRP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105" y="5834074"/>
            <a:ext cx="3057525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5" name="Straight Arrow Connector 54"/>
          <p:cNvCxnSpPr/>
          <p:nvPr/>
        </p:nvCxnSpPr>
        <p:spPr bwMode="auto">
          <a:xfrm>
            <a:off x="1156338" y="4941168"/>
            <a:ext cx="5182" cy="504056"/>
          </a:xfrm>
          <a:prstGeom prst="straightConnector1">
            <a:avLst/>
          </a:prstGeom>
          <a:solidFill>
            <a:schemeClr val="tx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6" name="Rectangle 55"/>
          <p:cNvSpPr/>
          <p:nvPr/>
        </p:nvSpPr>
        <p:spPr bwMode="auto">
          <a:xfrm>
            <a:off x="930183" y="3545957"/>
            <a:ext cx="443820" cy="1767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930183" y="3727798"/>
            <a:ext cx="443820" cy="1767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930183" y="3898736"/>
            <a:ext cx="443820" cy="1767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930183" y="4071150"/>
            <a:ext cx="443820" cy="1767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930183" y="4248213"/>
            <a:ext cx="443820" cy="1767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930183" y="4420627"/>
            <a:ext cx="443820" cy="1767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930183" y="4591565"/>
            <a:ext cx="443820" cy="1767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930183" y="4763979"/>
            <a:ext cx="443820" cy="1767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cxnSp>
        <p:nvCxnSpPr>
          <p:cNvPr id="80" name="Straight Arrow Connector 79"/>
          <p:cNvCxnSpPr>
            <a:stCxn id="88" idx="2"/>
          </p:cNvCxnSpPr>
          <p:nvPr/>
        </p:nvCxnSpPr>
        <p:spPr bwMode="auto">
          <a:xfrm flipH="1">
            <a:off x="7542325" y="4749483"/>
            <a:ext cx="781" cy="695741"/>
          </a:xfrm>
          <a:prstGeom prst="straightConnector1">
            <a:avLst/>
          </a:prstGeom>
          <a:solidFill>
            <a:schemeClr val="tx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1" name="Rectangle 80"/>
          <p:cNvSpPr/>
          <p:nvPr/>
        </p:nvSpPr>
        <p:spPr bwMode="auto">
          <a:xfrm>
            <a:off x="7273765" y="3551848"/>
            <a:ext cx="537121" cy="1732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7274151" y="3733692"/>
            <a:ext cx="537121" cy="1732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7273765" y="3898493"/>
            <a:ext cx="537508" cy="17673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7274151" y="4070910"/>
            <a:ext cx="537121" cy="1732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7274545" y="4238993"/>
            <a:ext cx="537121" cy="1732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87" name="Rectangle 86"/>
          <p:cNvSpPr/>
          <p:nvPr/>
        </p:nvSpPr>
        <p:spPr bwMode="auto">
          <a:xfrm>
            <a:off x="7274159" y="4403794"/>
            <a:ext cx="537508" cy="17673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7274545" y="4576211"/>
            <a:ext cx="537121" cy="1732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7274852" y="2845363"/>
            <a:ext cx="537121" cy="1732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7275238" y="3027207"/>
            <a:ext cx="537121" cy="1732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7274852" y="3210862"/>
            <a:ext cx="537508" cy="17673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93" name="Rectangle 92"/>
          <p:cNvSpPr/>
          <p:nvPr/>
        </p:nvSpPr>
        <p:spPr bwMode="auto">
          <a:xfrm>
            <a:off x="7275238" y="3392706"/>
            <a:ext cx="537121" cy="1732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cxnSp>
        <p:nvCxnSpPr>
          <p:cNvPr id="94" name="Straight Arrow Connector 93"/>
          <p:cNvCxnSpPr>
            <a:stCxn id="101" idx="2"/>
          </p:cNvCxnSpPr>
          <p:nvPr/>
        </p:nvCxnSpPr>
        <p:spPr bwMode="auto">
          <a:xfrm flipH="1">
            <a:off x="6507583" y="4761179"/>
            <a:ext cx="781" cy="695741"/>
          </a:xfrm>
          <a:prstGeom prst="straightConnector1">
            <a:avLst/>
          </a:prstGeom>
          <a:solidFill>
            <a:schemeClr val="tx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5" name="Rectangle 94"/>
          <p:cNvSpPr/>
          <p:nvPr/>
        </p:nvSpPr>
        <p:spPr bwMode="auto">
          <a:xfrm>
            <a:off x="6239023" y="3563544"/>
            <a:ext cx="537121" cy="1732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6239409" y="3745388"/>
            <a:ext cx="537121" cy="1732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6239023" y="3910189"/>
            <a:ext cx="537508" cy="17673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98" name="Rectangle 97"/>
          <p:cNvSpPr/>
          <p:nvPr/>
        </p:nvSpPr>
        <p:spPr bwMode="auto">
          <a:xfrm>
            <a:off x="6239409" y="4082606"/>
            <a:ext cx="537121" cy="1732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99" name="Rectangle 98"/>
          <p:cNvSpPr/>
          <p:nvPr/>
        </p:nvSpPr>
        <p:spPr bwMode="auto">
          <a:xfrm>
            <a:off x="6239803" y="4250689"/>
            <a:ext cx="537121" cy="1732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100" name="Rectangle 99"/>
          <p:cNvSpPr/>
          <p:nvPr/>
        </p:nvSpPr>
        <p:spPr bwMode="auto">
          <a:xfrm>
            <a:off x="6239417" y="4415490"/>
            <a:ext cx="537508" cy="17673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101" name="Rectangle 100"/>
          <p:cNvSpPr/>
          <p:nvPr/>
        </p:nvSpPr>
        <p:spPr bwMode="auto">
          <a:xfrm>
            <a:off x="6239803" y="4587907"/>
            <a:ext cx="537121" cy="1732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102" name="Rectangle 101"/>
          <p:cNvSpPr/>
          <p:nvPr/>
        </p:nvSpPr>
        <p:spPr bwMode="auto">
          <a:xfrm>
            <a:off x="6240110" y="2857059"/>
            <a:ext cx="537121" cy="1732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6240496" y="3038903"/>
            <a:ext cx="537121" cy="1732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6240110" y="3222558"/>
            <a:ext cx="537508" cy="17673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6240496" y="3404402"/>
            <a:ext cx="537121" cy="1732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 rot="16200000">
            <a:off x="5583522" y="3602287"/>
            <a:ext cx="9000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E" sz="1200" dirty="0" smtClean="0">
                <a:solidFill>
                  <a:srgbClr val="000000"/>
                </a:solidFill>
              </a:rPr>
              <a:t>Key Buffer</a:t>
            </a:r>
            <a:endParaRPr lang="en-IE" sz="1200" dirty="0">
              <a:solidFill>
                <a:srgbClr val="000000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 rot="16200000">
            <a:off x="6616020" y="3582116"/>
            <a:ext cx="10152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E" sz="1200" dirty="0" smtClean="0">
                <a:solidFill>
                  <a:srgbClr val="000000"/>
                </a:solidFill>
              </a:rPr>
              <a:t>Value Buffer</a:t>
            </a:r>
            <a:endParaRPr lang="en-IE" sz="1200" dirty="0">
              <a:solidFill>
                <a:srgbClr val="000000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 rot="16200000">
            <a:off x="164579" y="3785139"/>
            <a:ext cx="11709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E" sz="1200" dirty="0" err="1" smtClean="0">
                <a:solidFill>
                  <a:srgbClr val="000000"/>
                </a:solidFill>
              </a:rPr>
              <a:t>opCode</a:t>
            </a:r>
            <a:r>
              <a:rPr lang="en-IE" sz="1200" dirty="0" smtClean="0">
                <a:solidFill>
                  <a:srgbClr val="000000"/>
                </a:solidFill>
              </a:rPr>
              <a:t> Buffer</a:t>
            </a:r>
            <a:endParaRPr lang="en-IE" sz="1200" dirty="0">
              <a:solidFill>
                <a:srgbClr val="000000"/>
              </a:solidFill>
            </a:endParaRPr>
          </a:p>
        </p:txBody>
      </p:sp>
      <p:sp>
        <p:nvSpPr>
          <p:cNvPr id="127" name="Rectangle 126"/>
          <p:cNvSpPr/>
          <p:nvPr/>
        </p:nvSpPr>
        <p:spPr bwMode="auto">
          <a:xfrm>
            <a:off x="1805070" y="2848655"/>
            <a:ext cx="443820" cy="1767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cxnSp>
        <p:nvCxnSpPr>
          <p:cNvPr id="128" name="Straight Arrow Connector 127"/>
          <p:cNvCxnSpPr>
            <a:endCxn id="127" idx="0"/>
          </p:cNvCxnSpPr>
          <p:nvPr/>
        </p:nvCxnSpPr>
        <p:spPr bwMode="auto">
          <a:xfrm flipH="1">
            <a:off x="2026980" y="2350832"/>
            <a:ext cx="5182" cy="497823"/>
          </a:xfrm>
          <a:prstGeom prst="straightConnector1">
            <a:avLst/>
          </a:prstGeom>
          <a:solidFill>
            <a:schemeClr val="tx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9" name="Rectangle 128"/>
          <p:cNvSpPr/>
          <p:nvPr/>
        </p:nvSpPr>
        <p:spPr bwMode="auto">
          <a:xfrm>
            <a:off x="1805070" y="3030496"/>
            <a:ext cx="443820" cy="1767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1805070" y="3201434"/>
            <a:ext cx="443820" cy="1767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131" name="Rectangle 130"/>
          <p:cNvSpPr/>
          <p:nvPr/>
        </p:nvSpPr>
        <p:spPr bwMode="auto">
          <a:xfrm>
            <a:off x="1805070" y="3373848"/>
            <a:ext cx="443820" cy="1767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cxnSp>
        <p:nvCxnSpPr>
          <p:cNvPr id="132" name="Straight Arrow Connector 131"/>
          <p:cNvCxnSpPr/>
          <p:nvPr/>
        </p:nvCxnSpPr>
        <p:spPr bwMode="auto">
          <a:xfrm>
            <a:off x="2026980" y="4941168"/>
            <a:ext cx="5182" cy="504056"/>
          </a:xfrm>
          <a:prstGeom prst="straightConnector1">
            <a:avLst/>
          </a:prstGeom>
          <a:solidFill>
            <a:schemeClr val="tx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3" name="Rectangle 132"/>
          <p:cNvSpPr/>
          <p:nvPr/>
        </p:nvSpPr>
        <p:spPr>
          <a:xfrm rot="16200000">
            <a:off x="1115505" y="3647483"/>
            <a:ext cx="10715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E" sz="1200" dirty="0" smtClean="0">
                <a:solidFill>
                  <a:srgbClr val="000000"/>
                </a:solidFill>
              </a:rPr>
              <a:t>Status Buffer</a:t>
            </a:r>
            <a:endParaRPr lang="en-IE" sz="1200" dirty="0">
              <a:solidFill>
                <a:srgbClr val="000000"/>
              </a:solidFill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1800825" y="3545957"/>
            <a:ext cx="443820" cy="1767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135" name="Rectangle 134"/>
          <p:cNvSpPr/>
          <p:nvPr/>
        </p:nvSpPr>
        <p:spPr bwMode="auto">
          <a:xfrm>
            <a:off x="1800825" y="3727798"/>
            <a:ext cx="443820" cy="1767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137" name="Rectangle 136"/>
          <p:cNvSpPr/>
          <p:nvPr/>
        </p:nvSpPr>
        <p:spPr bwMode="auto">
          <a:xfrm>
            <a:off x="1800825" y="3898736"/>
            <a:ext cx="443820" cy="1767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138" name="Rectangle 137"/>
          <p:cNvSpPr/>
          <p:nvPr/>
        </p:nvSpPr>
        <p:spPr bwMode="auto">
          <a:xfrm>
            <a:off x="1800825" y="4071150"/>
            <a:ext cx="443820" cy="1767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139" name="Rectangle 138"/>
          <p:cNvSpPr/>
          <p:nvPr/>
        </p:nvSpPr>
        <p:spPr bwMode="auto">
          <a:xfrm>
            <a:off x="1800825" y="4248213"/>
            <a:ext cx="443820" cy="1767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140" name="Rectangle 139"/>
          <p:cNvSpPr/>
          <p:nvPr/>
        </p:nvSpPr>
        <p:spPr bwMode="auto">
          <a:xfrm>
            <a:off x="1800825" y="4420627"/>
            <a:ext cx="443820" cy="1767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141" name="Rectangle 140"/>
          <p:cNvSpPr/>
          <p:nvPr/>
        </p:nvSpPr>
        <p:spPr bwMode="auto">
          <a:xfrm>
            <a:off x="1800825" y="4591565"/>
            <a:ext cx="443820" cy="1767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142" name="Rectangle 141"/>
          <p:cNvSpPr/>
          <p:nvPr/>
        </p:nvSpPr>
        <p:spPr bwMode="auto">
          <a:xfrm>
            <a:off x="1800825" y="4763979"/>
            <a:ext cx="443820" cy="1767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143" name="Rectangle 142"/>
          <p:cNvSpPr/>
          <p:nvPr/>
        </p:nvSpPr>
        <p:spPr bwMode="auto">
          <a:xfrm>
            <a:off x="2794299" y="3999045"/>
            <a:ext cx="1124294" cy="46511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sz="1400" dirty="0" smtClean="0">
                <a:solidFill>
                  <a:srgbClr val="000000"/>
                </a:solidFill>
              </a:rPr>
              <a:t>Merge_s1</a:t>
            </a:r>
          </a:p>
        </p:txBody>
      </p:sp>
      <p:sp>
        <p:nvSpPr>
          <p:cNvPr id="108" name="Rectangle 107"/>
          <p:cNvSpPr/>
          <p:nvPr/>
        </p:nvSpPr>
        <p:spPr bwMode="auto">
          <a:xfrm>
            <a:off x="2794298" y="2609868"/>
            <a:ext cx="1135534" cy="46511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sz="1400" dirty="0" smtClean="0">
                <a:solidFill>
                  <a:srgbClr val="000000"/>
                </a:solidFill>
              </a:rPr>
              <a:t>Flags Conversion</a:t>
            </a:r>
          </a:p>
        </p:txBody>
      </p:sp>
      <p:sp>
        <p:nvSpPr>
          <p:cNvPr id="112" name="Rectangle 111"/>
          <p:cNvSpPr/>
          <p:nvPr/>
        </p:nvSpPr>
        <p:spPr bwMode="auto">
          <a:xfrm>
            <a:off x="2783058" y="3295985"/>
            <a:ext cx="1135534" cy="46511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sz="1400" dirty="0" smtClean="0">
                <a:solidFill>
                  <a:srgbClr val="000000"/>
                </a:solidFill>
              </a:rPr>
              <a:t>Flags Count</a:t>
            </a:r>
          </a:p>
        </p:txBody>
      </p:sp>
      <p:cxnSp>
        <p:nvCxnSpPr>
          <p:cNvPr id="144" name="Straight Arrow Connector 143"/>
          <p:cNvCxnSpPr>
            <a:stCxn id="143" idx="2"/>
          </p:cNvCxnSpPr>
          <p:nvPr/>
        </p:nvCxnSpPr>
        <p:spPr bwMode="auto">
          <a:xfrm>
            <a:off x="3356446" y="4464156"/>
            <a:ext cx="5619" cy="181587"/>
          </a:xfrm>
          <a:prstGeom prst="straightConnector1">
            <a:avLst/>
          </a:prstGeom>
          <a:solidFill>
            <a:schemeClr val="tx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5" name="Rectangle 144"/>
          <p:cNvSpPr/>
          <p:nvPr/>
        </p:nvSpPr>
        <p:spPr bwMode="auto">
          <a:xfrm>
            <a:off x="4217564" y="4027051"/>
            <a:ext cx="1124294" cy="46511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sz="1400" dirty="0" smtClean="0">
                <a:solidFill>
                  <a:srgbClr val="000000"/>
                </a:solidFill>
              </a:rPr>
              <a:t>V Length Juggler</a:t>
            </a:r>
          </a:p>
        </p:txBody>
      </p:sp>
      <p:cxnSp>
        <p:nvCxnSpPr>
          <p:cNvPr id="146" name="Straight Arrow Connector 145"/>
          <p:cNvCxnSpPr/>
          <p:nvPr/>
        </p:nvCxnSpPr>
        <p:spPr bwMode="auto">
          <a:xfrm>
            <a:off x="4810877" y="4503858"/>
            <a:ext cx="5619" cy="141885"/>
          </a:xfrm>
          <a:prstGeom prst="straightConnector1">
            <a:avLst/>
          </a:prstGeom>
          <a:solidFill>
            <a:schemeClr val="tx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565" y="4418872"/>
            <a:ext cx="19050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Rectangle 49"/>
          <p:cNvSpPr/>
          <p:nvPr/>
        </p:nvSpPr>
        <p:spPr bwMode="auto">
          <a:xfrm>
            <a:off x="2784083" y="2014207"/>
            <a:ext cx="1139845" cy="191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sz="1400" dirty="0" smtClean="0">
                <a:solidFill>
                  <a:srgbClr val="000000"/>
                </a:solidFill>
              </a:rPr>
              <a:t>Flags</a:t>
            </a:r>
          </a:p>
        </p:txBody>
      </p:sp>
    </p:spTree>
    <p:extLst>
      <p:ext uri="{BB962C8B-B14F-4D97-AF65-F5344CB8AC3E}">
        <p14:creationId xmlns:p14="http://schemas.microsoft.com/office/powerpoint/2010/main" val="356553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1.11111E-6 L -0.09288 0.1692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53" y="844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22222E-6 L -0.00208 0.1645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821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0.00903 0.1687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" y="8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16458 L 0.11597 0.2798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3" y="5764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03 0.16875 L 0.14358 0.27963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19" y="5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60097E-6 L -0.00069 0.29724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1485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0.00087 0.37083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18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7037E-7 L -0.00139 0.10856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597 0.27986 L 0.11597 0.66852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21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358 0.27963 L 0.14358 0.71018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528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7037E-6 L 1.94444E-6 0.41898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42" grpId="3" animBg="1"/>
      <p:bldP spid="44" grpId="0" animBg="1"/>
      <p:bldP spid="44" grpId="1" animBg="1"/>
      <p:bldP spid="44" grpId="2" animBg="1"/>
      <p:bldP spid="44" grpId="3" animBg="1"/>
      <p:bldP spid="46" grpId="0" animBg="1"/>
      <p:bldP spid="46" grpId="1" animBg="1"/>
      <p:bldP spid="52" grpId="0" animBg="1"/>
      <p:bldP spid="52" grpId="1" animBg="1"/>
      <p:bldP spid="52" grpId="2" animBg="1"/>
      <p:bldP spid="61" grpId="0" animBg="1"/>
      <p:bldP spid="61" grpId="1" animBg="1"/>
      <p:bldP spid="61" grpId="2" animBg="1"/>
      <p:bldP spid="5" grpId="0" animBg="1"/>
      <p:bldP spid="50" grpId="0" animBg="1"/>
      <p:bldP spid="50" grpId="1" animBg="1"/>
      <p:bldP spid="50" grpId="2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/>
        </p:nvSpPr>
        <p:spPr bwMode="auto">
          <a:xfrm>
            <a:off x="683568" y="5171704"/>
            <a:ext cx="7081188" cy="3840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cxnSp>
        <p:nvCxnSpPr>
          <p:cNvPr id="123" name="Straight Arrow Connector 122"/>
          <p:cNvCxnSpPr/>
          <p:nvPr/>
        </p:nvCxnSpPr>
        <p:spPr bwMode="auto">
          <a:xfrm>
            <a:off x="4241612" y="4509120"/>
            <a:ext cx="0" cy="662584"/>
          </a:xfrm>
          <a:prstGeom prst="straightConnector1">
            <a:avLst/>
          </a:prstGeom>
          <a:solidFill>
            <a:schemeClr val="tx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Rectangle 50"/>
          <p:cNvSpPr/>
          <p:nvPr/>
        </p:nvSpPr>
        <p:spPr bwMode="auto">
          <a:xfrm>
            <a:off x="934428" y="2560623"/>
            <a:ext cx="443820" cy="1767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7058828" y="2212687"/>
            <a:ext cx="537121" cy="1732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ASCII Response Architecture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5536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z="1400" dirty="0" smtClean="0"/>
              <a:t>Page </a:t>
            </a:r>
            <a:fld id="{BA4D8240-550E-4008-84A0-148E0444AB1E}" type="slidenum">
              <a:rPr lang="en-US" sz="1400" smtClean="0"/>
              <a:pPr>
                <a:defRPr/>
              </a:pPr>
              <a:t>27</a:t>
            </a:fld>
            <a:endParaRPr lang="en-US" sz="1400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1428052" y="1311605"/>
            <a:ext cx="6336704" cy="3840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 bwMode="auto">
          <a:xfrm>
            <a:off x="4595868" y="908720"/>
            <a:ext cx="0" cy="396044"/>
          </a:xfrm>
          <a:prstGeom prst="straightConnector1">
            <a:avLst/>
          </a:prstGeom>
          <a:solidFill>
            <a:schemeClr val="tx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9" name="Rectangle 48"/>
          <p:cNvSpPr/>
          <p:nvPr/>
        </p:nvSpPr>
        <p:spPr>
          <a:xfrm>
            <a:off x="3695621" y="1289473"/>
            <a:ext cx="1800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E" dirty="0" smtClean="0">
                <a:solidFill>
                  <a:srgbClr val="000000"/>
                </a:solidFill>
              </a:rPr>
              <a:t>Response Input</a:t>
            </a:r>
            <a:endParaRPr lang="en-IE" dirty="0">
              <a:solidFill>
                <a:srgbClr val="000000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 bwMode="auto">
          <a:xfrm flipH="1">
            <a:off x="1156338" y="2030792"/>
            <a:ext cx="5182" cy="497823"/>
          </a:xfrm>
          <a:prstGeom prst="straightConnector1">
            <a:avLst/>
          </a:prstGeom>
          <a:solidFill>
            <a:schemeClr val="tx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6287431" y="1703852"/>
            <a:ext cx="0" cy="503978"/>
          </a:xfrm>
          <a:prstGeom prst="straightConnector1">
            <a:avLst/>
          </a:prstGeom>
          <a:solidFill>
            <a:schemeClr val="tx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>
            <a:off x="7326688" y="1700808"/>
            <a:ext cx="0" cy="503978"/>
          </a:xfrm>
          <a:prstGeom prst="straightConnector1">
            <a:avLst/>
          </a:prstGeom>
          <a:solidFill>
            <a:schemeClr val="tx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Rectangle 59"/>
          <p:cNvSpPr/>
          <p:nvPr/>
        </p:nvSpPr>
        <p:spPr bwMode="auto">
          <a:xfrm>
            <a:off x="934428" y="2742464"/>
            <a:ext cx="443820" cy="1767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934428" y="2913402"/>
            <a:ext cx="443820" cy="1767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934428" y="3085816"/>
            <a:ext cx="443820" cy="1767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7059214" y="2394531"/>
            <a:ext cx="537121" cy="1732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7058828" y="2578186"/>
            <a:ext cx="537508" cy="17673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7059214" y="2760030"/>
            <a:ext cx="537121" cy="1732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cxnSp>
        <p:nvCxnSpPr>
          <p:cNvPr id="72" name="Straight Arrow Connector 71"/>
          <p:cNvCxnSpPr/>
          <p:nvPr/>
        </p:nvCxnSpPr>
        <p:spPr bwMode="auto">
          <a:xfrm>
            <a:off x="1156338" y="4653136"/>
            <a:ext cx="5182" cy="504056"/>
          </a:xfrm>
          <a:prstGeom prst="straightConnector1">
            <a:avLst/>
          </a:prstGeom>
          <a:solidFill>
            <a:schemeClr val="tx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Straight Arrow Connector 73"/>
          <p:cNvCxnSpPr>
            <a:stCxn id="61" idx="2"/>
          </p:cNvCxnSpPr>
          <p:nvPr/>
        </p:nvCxnSpPr>
        <p:spPr bwMode="auto">
          <a:xfrm flipH="1">
            <a:off x="7326301" y="4116807"/>
            <a:ext cx="781" cy="1054897"/>
          </a:xfrm>
          <a:prstGeom prst="straightConnector1">
            <a:avLst/>
          </a:prstGeom>
          <a:solidFill>
            <a:schemeClr val="tx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6" name="Straight Arrow Connector 135"/>
          <p:cNvCxnSpPr/>
          <p:nvPr/>
        </p:nvCxnSpPr>
        <p:spPr bwMode="auto">
          <a:xfrm flipH="1">
            <a:off x="6287044" y="4116807"/>
            <a:ext cx="387" cy="1054897"/>
          </a:xfrm>
          <a:prstGeom prst="straightConnector1">
            <a:avLst/>
          </a:prstGeom>
          <a:solidFill>
            <a:schemeClr val="tx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6" name="Straight Arrow Connector 85"/>
          <p:cNvCxnSpPr/>
          <p:nvPr/>
        </p:nvCxnSpPr>
        <p:spPr bwMode="auto">
          <a:xfrm flipH="1">
            <a:off x="1156339" y="2022990"/>
            <a:ext cx="607349" cy="0"/>
          </a:xfrm>
          <a:prstGeom prst="straightConnector1">
            <a:avLst/>
          </a:prstGeom>
          <a:solidFill>
            <a:schemeClr val="tx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90" name="Straight Arrow Connector 89"/>
          <p:cNvCxnSpPr/>
          <p:nvPr/>
        </p:nvCxnSpPr>
        <p:spPr bwMode="auto">
          <a:xfrm flipV="1">
            <a:off x="1763688" y="1695692"/>
            <a:ext cx="6126" cy="323669"/>
          </a:xfrm>
          <a:prstGeom prst="straightConnector1">
            <a:avLst/>
          </a:prstGeom>
          <a:solidFill>
            <a:schemeClr val="tx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04" name="Rectangle 103"/>
          <p:cNvSpPr/>
          <p:nvPr/>
        </p:nvSpPr>
        <p:spPr>
          <a:xfrm>
            <a:off x="3605855" y="5149572"/>
            <a:ext cx="1980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E" dirty="0" smtClean="0">
                <a:solidFill>
                  <a:srgbClr val="000000"/>
                </a:solidFill>
              </a:rPr>
              <a:t>Response Output</a:t>
            </a:r>
            <a:endParaRPr lang="en-IE" dirty="0">
              <a:solidFill>
                <a:srgbClr val="000000"/>
              </a:solidFill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2794298" y="1946464"/>
            <a:ext cx="1135534" cy="46511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sz="1400" dirty="0" smtClean="0">
                <a:solidFill>
                  <a:srgbClr val="000000"/>
                </a:solidFill>
              </a:rPr>
              <a:t>Flags Conversion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4224162" y="1956793"/>
            <a:ext cx="1135534" cy="47652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sz="1400" dirty="0" smtClean="0">
                <a:solidFill>
                  <a:srgbClr val="000000"/>
                </a:solidFill>
              </a:rPr>
              <a:t>V Length Conversion</a:t>
            </a:r>
          </a:p>
        </p:txBody>
      </p:sp>
      <p:cxnSp>
        <p:nvCxnSpPr>
          <p:cNvPr id="110" name="Straight Arrow Connector 109"/>
          <p:cNvCxnSpPr/>
          <p:nvPr/>
        </p:nvCxnSpPr>
        <p:spPr bwMode="auto">
          <a:xfrm>
            <a:off x="3362065" y="1684250"/>
            <a:ext cx="0" cy="255033"/>
          </a:xfrm>
          <a:prstGeom prst="straightConnector1">
            <a:avLst/>
          </a:prstGeom>
          <a:solidFill>
            <a:schemeClr val="tx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1" name="Straight Arrow Connector 110"/>
          <p:cNvCxnSpPr/>
          <p:nvPr/>
        </p:nvCxnSpPr>
        <p:spPr bwMode="auto">
          <a:xfrm>
            <a:off x="4794844" y="1693978"/>
            <a:ext cx="0" cy="251989"/>
          </a:xfrm>
          <a:prstGeom prst="straightConnector1">
            <a:avLst/>
          </a:prstGeom>
          <a:solidFill>
            <a:schemeClr val="tx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2" name="Rectangle 111"/>
          <p:cNvSpPr/>
          <p:nvPr/>
        </p:nvSpPr>
        <p:spPr bwMode="auto">
          <a:xfrm>
            <a:off x="2783058" y="2664754"/>
            <a:ext cx="1135534" cy="46511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sz="1400" dirty="0" smtClean="0">
                <a:solidFill>
                  <a:srgbClr val="000000"/>
                </a:solidFill>
              </a:rPr>
              <a:t>Flags Count</a:t>
            </a:r>
          </a:p>
        </p:txBody>
      </p:sp>
      <p:sp>
        <p:nvSpPr>
          <p:cNvPr id="113" name="Rectangle 112"/>
          <p:cNvSpPr/>
          <p:nvPr/>
        </p:nvSpPr>
        <p:spPr bwMode="auto">
          <a:xfrm>
            <a:off x="4224162" y="2665705"/>
            <a:ext cx="1135534" cy="4565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sz="1400" dirty="0" smtClean="0">
                <a:solidFill>
                  <a:srgbClr val="000000"/>
                </a:solidFill>
              </a:rPr>
              <a:t>V Length Count</a:t>
            </a:r>
          </a:p>
        </p:txBody>
      </p:sp>
      <p:cxnSp>
        <p:nvCxnSpPr>
          <p:cNvPr id="114" name="Straight Arrow Connector 113"/>
          <p:cNvCxnSpPr>
            <a:endCxn id="112" idx="0"/>
          </p:cNvCxnSpPr>
          <p:nvPr/>
        </p:nvCxnSpPr>
        <p:spPr bwMode="auto">
          <a:xfrm flipH="1">
            <a:off x="3350825" y="2407608"/>
            <a:ext cx="2915" cy="257146"/>
          </a:xfrm>
          <a:prstGeom prst="straightConnector1">
            <a:avLst/>
          </a:prstGeom>
          <a:solidFill>
            <a:schemeClr val="tx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5" name="Straight Arrow Connector 114"/>
          <p:cNvCxnSpPr>
            <a:endCxn id="113" idx="0"/>
          </p:cNvCxnSpPr>
          <p:nvPr/>
        </p:nvCxnSpPr>
        <p:spPr bwMode="auto">
          <a:xfrm>
            <a:off x="4786519" y="2420642"/>
            <a:ext cx="5410" cy="245063"/>
          </a:xfrm>
          <a:prstGeom prst="straightConnector1">
            <a:avLst/>
          </a:prstGeom>
          <a:solidFill>
            <a:schemeClr val="tx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9" name="Rectangle 118"/>
          <p:cNvSpPr/>
          <p:nvPr/>
        </p:nvSpPr>
        <p:spPr bwMode="auto">
          <a:xfrm>
            <a:off x="2783058" y="4044009"/>
            <a:ext cx="2576638" cy="46511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sz="1400" dirty="0" smtClean="0">
                <a:solidFill>
                  <a:srgbClr val="000000"/>
                </a:solidFill>
              </a:rPr>
              <a:t>Merge Stage 2</a:t>
            </a:r>
          </a:p>
        </p:txBody>
      </p:sp>
      <p:cxnSp>
        <p:nvCxnSpPr>
          <p:cNvPr id="120" name="Straight Arrow Connector 119"/>
          <p:cNvCxnSpPr/>
          <p:nvPr/>
        </p:nvCxnSpPr>
        <p:spPr bwMode="auto">
          <a:xfrm>
            <a:off x="3347813" y="3136339"/>
            <a:ext cx="4469" cy="201818"/>
          </a:xfrm>
          <a:prstGeom prst="straightConnector1">
            <a:avLst/>
          </a:prstGeom>
          <a:solidFill>
            <a:schemeClr val="tx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1" name="Straight Arrow Connector 120"/>
          <p:cNvCxnSpPr/>
          <p:nvPr/>
        </p:nvCxnSpPr>
        <p:spPr bwMode="auto">
          <a:xfrm>
            <a:off x="4808172" y="3122245"/>
            <a:ext cx="0" cy="215912"/>
          </a:xfrm>
          <a:prstGeom prst="straightConnector1">
            <a:avLst/>
          </a:prstGeom>
          <a:solidFill>
            <a:schemeClr val="tx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Rounded Rectangular Callout 42"/>
          <p:cNvSpPr/>
          <p:nvPr/>
        </p:nvSpPr>
        <p:spPr bwMode="auto">
          <a:xfrm>
            <a:off x="418034" y="636426"/>
            <a:ext cx="2376264" cy="704342"/>
          </a:xfrm>
          <a:prstGeom prst="wedgeRoundRectCallout">
            <a:avLst>
              <a:gd name="adj1" fmla="val -1347"/>
              <a:gd name="adj2" fmla="val 79083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>
              <a:buAutoNum type="arabicPeriod"/>
            </a:pPr>
            <a:r>
              <a:rPr lang="en-IE" sz="1200" b="1" dirty="0" smtClean="0">
                <a:solidFill>
                  <a:schemeClr val="bg1"/>
                </a:solidFill>
              </a:rPr>
              <a:t>Stores key &amp; value. Extracts relevant metadata field (flags, value length, op code).</a:t>
            </a:r>
          </a:p>
        </p:txBody>
      </p:sp>
      <p:sp>
        <p:nvSpPr>
          <p:cNvPr id="44" name="Rectangle 43"/>
          <p:cNvSpPr/>
          <p:nvPr/>
        </p:nvSpPr>
        <p:spPr>
          <a:xfrm rot="16200000">
            <a:off x="164579" y="3497107"/>
            <a:ext cx="11709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E" sz="1200" dirty="0" err="1" smtClean="0">
                <a:solidFill>
                  <a:srgbClr val="000000"/>
                </a:solidFill>
              </a:rPr>
              <a:t>opCode</a:t>
            </a:r>
            <a:r>
              <a:rPr lang="en-IE" sz="1200" dirty="0" smtClean="0">
                <a:solidFill>
                  <a:srgbClr val="000000"/>
                </a:solidFill>
              </a:rPr>
              <a:t> Buffer</a:t>
            </a:r>
            <a:endParaRPr lang="en-IE" sz="1200" dirty="0">
              <a:solidFill>
                <a:srgbClr val="00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 rot="16200000">
            <a:off x="5367498" y="2969611"/>
            <a:ext cx="9000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E" sz="1200" dirty="0" smtClean="0">
                <a:solidFill>
                  <a:srgbClr val="000000"/>
                </a:solidFill>
              </a:rPr>
              <a:t>Key Buffer</a:t>
            </a:r>
            <a:endParaRPr lang="en-IE" sz="1200" dirty="0">
              <a:solidFill>
                <a:srgbClr val="00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 rot="16200000">
            <a:off x="6399996" y="2949440"/>
            <a:ext cx="10152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E" sz="1200" dirty="0" smtClean="0">
                <a:solidFill>
                  <a:srgbClr val="000000"/>
                </a:solidFill>
              </a:rPr>
              <a:t>Value Buffer</a:t>
            </a:r>
            <a:endParaRPr lang="en-IE" sz="1200" dirty="0">
              <a:solidFill>
                <a:srgbClr val="000000"/>
              </a:solidFill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7057741" y="2919172"/>
            <a:ext cx="537121" cy="1732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7058127" y="3101016"/>
            <a:ext cx="537121" cy="1732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7057741" y="3265817"/>
            <a:ext cx="537508" cy="17673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7058127" y="3438234"/>
            <a:ext cx="537121" cy="1732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7058521" y="3606317"/>
            <a:ext cx="537121" cy="1732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7058135" y="3771118"/>
            <a:ext cx="537508" cy="17673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7058521" y="3943535"/>
            <a:ext cx="537121" cy="1732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6019571" y="2204216"/>
            <a:ext cx="537121" cy="1732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6019957" y="2386060"/>
            <a:ext cx="537121" cy="1732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6019571" y="2569715"/>
            <a:ext cx="537508" cy="17673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6019957" y="2751559"/>
            <a:ext cx="537121" cy="1732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6018484" y="2910701"/>
            <a:ext cx="537121" cy="1732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6018870" y="3092545"/>
            <a:ext cx="537121" cy="1732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6018484" y="3257346"/>
            <a:ext cx="537508" cy="17673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6018870" y="3429763"/>
            <a:ext cx="537121" cy="1732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6019264" y="3597846"/>
            <a:ext cx="537121" cy="1732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6018878" y="3762647"/>
            <a:ext cx="537508" cy="17673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6019264" y="3935064"/>
            <a:ext cx="537121" cy="1732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930183" y="3257925"/>
            <a:ext cx="443820" cy="1767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930183" y="3439766"/>
            <a:ext cx="443820" cy="1767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87" name="Rectangle 86"/>
          <p:cNvSpPr/>
          <p:nvPr/>
        </p:nvSpPr>
        <p:spPr bwMode="auto">
          <a:xfrm>
            <a:off x="930183" y="3610704"/>
            <a:ext cx="443820" cy="1767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930183" y="3783118"/>
            <a:ext cx="443820" cy="1767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930183" y="3960181"/>
            <a:ext cx="443820" cy="1767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930183" y="4132595"/>
            <a:ext cx="443820" cy="1767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930183" y="4303533"/>
            <a:ext cx="443820" cy="1767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93" name="Rectangle 92"/>
          <p:cNvSpPr/>
          <p:nvPr/>
        </p:nvSpPr>
        <p:spPr bwMode="auto">
          <a:xfrm>
            <a:off x="930183" y="4475947"/>
            <a:ext cx="443820" cy="1767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4241612" y="3361017"/>
            <a:ext cx="1135534" cy="4565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sz="1400" dirty="0" smtClean="0">
                <a:solidFill>
                  <a:srgbClr val="000000"/>
                </a:solidFill>
              </a:rPr>
              <a:t>V Length Juggler</a:t>
            </a:r>
          </a:p>
        </p:txBody>
      </p:sp>
      <p:cxnSp>
        <p:nvCxnSpPr>
          <p:cNvPr id="95" name="Straight Arrow Connector 94"/>
          <p:cNvCxnSpPr/>
          <p:nvPr/>
        </p:nvCxnSpPr>
        <p:spPr bwMode="auto">
          <a:xfrm>
            <a:off x="4809379" y="3815682"/>
            <a:ext cx="0" cy="215912"/>
          </a:xfrm>
          <a:prstGeom prst="straightConnector1">
            <a:avLst/>
          </a:prstGeom>
          <a:solidFill>
            <a:schemeClr val="tx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6" name="Rectangle 95"/>
          <p:cNvSpPr/>
          <p:nvPr/>
        </p:nvSpPr>
        <p:spPr bwMode="auto">
          <a:xfrm>
            <a:off x="2780046" y="3369234"/>
            <a:ext cx="1135534" cy="4565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sz="1400" dirty="0" smtClean="0">
                <a:solidFill>
                  <a:srgbClr val="000000"/>
                </a:solidFill>
              </a:rPr>
              <a:t>Merge Stage 1</a:t>
            </a:r>
          </a:p>
        </p:txBody>
      </p:sp>
      <p:cxnSp>
        <p:nvCxnSpPr>
          <p:cNvPr id="97" name="Straight Arrow Connector 96"/>
          <p:cNvCxnSpPr/>
          <p:nvPr/>
        </p:nvCxnSpPr>
        <p:spPr bwMode="auto">
          <a:xfrm>
            <a:off x="3347813" y="3825774"/>
            <a:ext cx="0" cy="215912"/>
          </a:xfrm>
          <a:prstGeom prst="straightConnector1">
            <a:avLst/>
          </a:prstGeom>
          <a:solidFill>
            <a:schemeClr val="tx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9" name="Straight Arrow Connector 98"/>
          <p:cNvCxnSpPr/>
          <p:nvPr/>
        </p:nvCxnSpPr>
        <p:spPr bwMode="auto">
          <a:xfrm flipH="1">
            <a:off x="4221246" y="5540216"/>
            <a:ext cx="2916" cy="331292"/>
          </a:xfrm>
          <a:prstGeom prst="straightConnector1">
            <a:avLst/>
          </a:prstGeom>
          <a:solidFill>
            <a:schemeClr val="tx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5" name="Rounded Rectangular Callout 104"/>
          <p:cNvSpPr/>
          <p:nvPr/>
        </p:nvSpPr>
        <p:spPr bwMode="auto">
          <a:xfrm>
            <a:off x="1552117" y="1732655"/>
            <a:ext cx="1242181" cy="704342"/>
          </a:xfrm>
          <a:prstGeom prst="wedgeRoundRectCallout">
            <a:avLst>
              <a:gd name="adj1" fmla="val 67283"/>
              <a:gd name="adj2" fmla="val -9250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sz="1200" b="1" dirty="0" smtClean="0">
                <a:solidFill>
                  <a:schemeClr val="bg1"/>
                </a:solidFill>
              </a:rPr>
              <a:t>2. </a:t>
            </a:r>
            <a:r>
              <a:rPr lang="en-IE" sz="1200" b="1" dirty="0" err="1" smtClean="0">
                <a:solidFill>
                  <a:schemeClr val="bg1"/>
                </a:solidFill>
              </a:rPr>
              <a:t>Convertes</a:t>
            </a:r>
            <a:r>
              <a:rPr lang="en-IE" sz="1200" b="1" dirty="0" smtClean="0">
                <a:solidFill>
                  <a:schemeClr val="bg1"/>
                </a:solidFill>
              </a:rPr>
              <a:t> the flags field from binary to ASCII</a:t>
            </a:r>
          </a:p>
        </p:txBody>
      </p:sp>
      <p:sp>
        <p:nvSpPr>
          <p:cNvPr id="106" name="Rounded Rectangular Callout 105"/>
          <p:cNvSpPr/>
          <p:nvPr/>
        </p:nvSpPr>
        <p:spPr bwMode="auto">
          <a:xfrm>
            <a:off x="5665454" y="908720"/>
            <a:ext cx="1660847" cy="704342"/>
          </a:xfrm>
          <a:prstGeom prst="wedgeRoundRectCallout">
            <a:avLst>
              <a:gd name="adj1" fmla="val -75216"/>
              <a:gd name="adj2" fmla="val 123250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sz="1200" b="1" dirty="0" smtClean="0">
                <a:solidFill>
                  <a:schemeClr val="bg1"/>
                </a:solidFill>
              </a:rPr>
              <a:t>2. </a:t>
            </a:r>
            <a:r>
              <a:rPr lang="en-IE" sz="1200" b="1" dirty="0" err="1" smtClean="0">
                <a:solidFill>
                  <a:schemeClr val="bg1"/>
                </a:solidFill>
              </a:rPr>
              <a:t>Convertes</a:t>
            </a:r>
            <a:r>
              <a:rPr lang="en-IE" sz="1200" b="1" dirty="0" smtClean="0">
                <a:solidFill>
                  <a:schemeClr val="bg1"/>
                </a:solidFill>
              </a:rPr>
              <a:t> the value length field from binary to ASCII</a:t>
            </a:r>
          </a:p>
        </p:txBody>
      </p:sp>
      <p:sp>
        <p:nvSpPr>
          <p:cNvPr id="116" name="Rounded Rectangular Callout 115"/>
          <p:cNvSpPr/>
          <p:nvPr/>
        </p:nvSpPr>
        <p:spPr bwMode="auto">
          <a:xfrm>
            <a:off x="6372200" y="1767590"/>
            <a:ext cx="1872208" cy="704342"/>
          </a:xfrm>
          <a:prstGeom prst="wedgeRoundRectCallout">
            <a:avLst>
              <a:gd name="adj1" fmla="val -112558"/>
              <a:gd name="adj2" fmla="val 99159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sz="1200" b="1" dirty="0" smtClean="0">
                <a:solidFill>
                  <a:schemeClr val="bg1"/>
                </a:solidFill>
              </a:rPr>
              <a:t>3. Counts the number of valid bytes in the ASCII value length field</a:t>
            </a:r>
          </a:p>
        </p:txBody>
      </p:sp>
      <p:sp>
        <p:nvSpPr>
          <p:cNvPr id="118" name="Rounded Rectangular Callout 117"/>
          <p:cNvSpPr/>
          <p:nvPr/>
        </p:nvSpPr>
        <p:spPr bwMode="auto">
          <a:xfrm>
            <a:off x="6244328" y="3640049"/>
            <a:ext cx="2144096" cy="636516"/>
          </a:xfrm>
          <a:prstGeom prst="wedgeRoundRectCallout">
            <a:avLst>
              <a:gd name="adj1" fmla="val -97654"/>
              <a:gd name="adj2" fmla="val -52402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sz="1200" b="1" dirty="0" smtClean="0">
                <a:solidFill>
                  <a:schemeClr val="bg1"/>
                </a:solidFill>
              </a:rPr>
              <a:t>5. Juggles the value length bytes to convert from big to little endian</a:t>
            </a:r>
          </a:p>
        </p:txBody>
      </p:sp>
      <p:sp>
        <p:nvSpPr>
          <p:cNvPr id="125" name="Rounded Rectangular Callout 124"/>
          <p:cNvSpPr/>
          <p:nvPr/>
        </p:nvSpPr>
        <p:spPr bwMode="auto">
          <a:xfrm>
            <a:off x="6100312" y="4391902"/>
            <a:ext cx="2792168" cy="636516"/>
          </a:xfrm>
          <a:prstGeom prst="wedgeRoundRectCallout">
            <a:avLst>
              <a:gd name="adj1" fmla="val -84825"/>
              <a:gd name="adj2" fmla="val -61288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sz="1200" b="1" dirty="0" smtClean="0">
                <a:solidFill>
                  <a:schemeClr val="bg1"/>
                </a:solidFill>
              </a:rPr>
              <a:t>6. Adds value length &amp; delimiting characters into the result of the previous merge state</a:t>
            </a:r>
          </a:p>
        </p:txBody>
      </p:sp>
      <p:sp>
        <p:nvSpPr>
          <p:cNvPr id="126" name="Rounded Rectangular Callout 125"/>
          <p:cNvSpPr/>
          <p:nvPr/>
        </p:nvSpPr>
        <p:spPr bwMode="auto">
          <a:xfrm>
            <a:off x="5580112" y="5672804"/>
            <a:ext cx="3285462" cy="420492"/>
          </a:xfrm>
          <a:prstGeom prst="wedgeRoundRectCallout">
            <a:avLst>
              <a:gd name="adj1" fmla="val -41932"/>
              <a:gd name="adj2" fmla="val -112444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sz="1200" b="1" dirty="0" smtClean="0">
                <a:solidFill>
                  <a:schemeClr val="bg1"/>
                </a:solidFill>
              </a:rPr>
              <a:t>7. Combines all the various fields together to create the response packet.</a:t>
            </a:r>
          </a:p>
        </p:txBody>
      </p:sp>
      <p:sp>
        <p:nvSpPr>
          <p:cNvPr id="127" name="Rectangle 126"/>
          <p:cNvSpPr/>
          <p:nvPr/>
        </p:nvSpPr>
        <p:spPr bwMode="auto">
          <a:xfrm>
            <a:off x="2009726" y="2560948"/>
            <a:ext cx="443820" cy="1767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cxnSp>
        <p:nvCxnSpPr>
          <p:cNvPr id="128" name="Straight Arrow Connector 127"/>
          <p:cNvCxnSpPr>
            <a:endCxn id="127" idx="0"/>
          </p:cNvCxnSpPr>
          <p:nvPr/>
        </p:nvCxnSpPr>
        <p:spPr bwMode="auto">
          <a:xfrm flipH="1">
            <a:off x="2231636" y="1703852"/>
            <a:ext cx="5182" cy="857096"/>
          </a:xfrm>
          <a:prstGeom prst="straightConnector1">
            <a:avLst/>
          </a:prstGeom>
          <a:solidFill>
            <a:schemeClr val="tx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9" name="Rectangle 128"/>
          <p:cNvSpPr/>
          <p:nvPr/>
        </p:nvSpPr>
        <p:spPr bwMode="auto">
          <a:xfrm>
            <a:off x="2009726" y="2742789"/>
            <a:ext cx="443820" cy="1767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2009726" y="2913727"/>
            <a:ext cx="443820" cy="1767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131" name="Rectangle 130"/>
          <p:cNvSpPr/>
          <p:nvPr/>
        </p:nvSpPr>
        <p:spPr bwMode="auto">
          <a:xfrm>
            <a:off x="2009726" y="3086141"/>
            <a:ext cx="443820" cy="1767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cxnSp>
        <p:nvCxnSpPr>
          <p:cNvPr id="132" name="Straight Arrow Connector 131"/>
          <p:cNvCxnSpPr/>
          <p:nvPr/>
        </p:nvCxnSpPr>
        <p:spPr bwMode="auto">
          <a:xfrm>
            <a:off x="2231636" y="4653461"/>
            <a:ext cx="5182" cy="504056"/>
          </a:xfrm>
          <a:prstGeom prst="straightConnector1">
            <a:avLst/>
          </a:prstGeom>
          <a:solidFill>
            <a:schemeClr val="tx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3" name="Rectangle 132"/>
          <p:cNvSpPr/>
          <p:nvPr/>
        </p:nvSpPr>
        <p:spPr bwMode="auto">
          <a:xfrm>
            <a:off x="2005481" y="3258250"/>
            <a:ext cx="443820" cy="1767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2005481" y="3440091"/>
            <a:ext cx="443820" cy="1767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135" name="Rectangle 134"/>
          <p:cNvSpPr/>
          <p:nvPr/>
        </p:nvSpPr>
        <p:spPr bwMode="auto">
          <a:xfrm>
            <a:off x="2005481" y="3611029"/>
            <a:ext cx="443820" cy="1767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137" name="Rectangle 136"/>
          <p:cNvSpPr/>
          <p:nvPr/>
        </p:nvSpPr>
        <p:spPr bwMode="auto">
          <a:xfrm>
            <a:off x="2005481" y="3783443"/>
            <a:ext cx="443820" cy="1767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138" name="Rectangle 137"/>
          <p:cNvSpPr/>
          <p:nvPr/>
        </p:nvSpPr>
        <p:spPr bwMode="auto">
          <a:xfrm>
            <a:off x="2005481" y="3960506"/>
            <a:ext cx="443820" cy="1767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139" name="Rectangle 138"/>
          <p:cNvSpPr/>
          <p:nvPr/>
        </p:nvSpPr>
        <p:spPr bwMode="auto">
          <a:xfrm>
            <a:off x="2005481" y="4132920"/>
            <a:ext cx="443820" cy="1767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140" name="Rectangle 139"/>
          <p:cNvSpPr/>
          <p:nvPr/>
        </p:nvSpPr>
        <p:spPr bwMode="auto">
          <a:xfrm>
            <a:off x="2005481" y="4303858"/>
            <a:ext cx="443820" cy="1767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141" name="Rectangle 140"/>
          <p:cNvSpPr/>
          <p:nvPr/>
        </p:nvSpPr>
        <p:spPr bwMode="auto">
          <a:xfrm>
            <a:off x="2005481" y="4476272"/>
            <a:ext cx="443820" cy="1767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 rot="16200000">
            <a:off x="1289572" y="3359776"/>
            <a:ext cx="10715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E" sz="1200" dirty="0" smtClean="0">
                <a:solidFill>
                  <a:srgbClr val="000000"/>
                </a:solidFill>
              </a:rPr>
              <a:t>Status Buffer</a:t>
            </a:r>
            <a:endParaRPr lang="en-IE" sz="1200" dirty="0">
              <a:solidFill>
                <a:srgbClr val="000000"/>
              </a:solidFill>
            </a:endParaRPr>
          </a:p>
        </p:txBody>
      </p:sp>
      <p:sp>
        <p:nvSpPr>
          <p:cNvPr id="117" name="Rounded Rectangular Callout 116"/>
          <p:cNvSpPr/>
          <p:nvPr/>
        </p:nvSpPr>
        <p:spPr bwMode="auto">
          <a:xfrm>
            <a:off x="1129346" y="3636126"/>
            <a:ext cx="1520428" cy="704342"/>
          </a:xfrm>
          <a:prstGeom prst="wedgeRoundRectCallout">
            <a:avLst>
              <a:gd name="adj1" fmla="val 68801"/>
              <a:gd name="adj2" fmla="val -38694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sz="1200" b="1" dirty="0" smtClean="0">
                <a:solidFill>
                  <a:schemeClr val="bg1"/>
                </a:solidFill>
              </a:rPr>
              <a:t>4. Merges flags &amp; delimiting characters</a:t>
            </a:r>
          </a:p>
        </p:txBody>
      </p:sp>
      <p:sp>
        <p:nvSpPr>
          <p:cNvPr id="107" name="Rounded Rectangular Callout 106"/>
          <p:cNvSpPr/>
          <p:nvPr/>
        </p:nvSpPr>
        <p:spPr bwMode="auto">
          <a:xfrm>
            <a:off x="1168233" y="2697954"/>
            <a:ext cx="1520428" cy="704342"/>
          </a:xfrm>
          <a:prstGeom prst="wedgeRoundRectCallout">
            <a:avLst>
              <a:gd name="adj1" fmla="val 68801"/>
              <a:gd name="adj2" fmla="val -38694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sz="1200" b="1" dirty="0" smtClean="0">
                <a:solidFill>
                  <a:schemeClr val="bg1"/>
                </a:solidFill>
              </a:rPr>
              <a:t>3. Counts the number of valid bytes in the ASCII flags field</a:t>
            </a:r>
          </a:p>
        </p:txBody>
      </p:sp>
    </p:spTree>
    <p:extLst>
      <p:ext uri="{BB962C8B-B14F-4D97-AF65-F5344CB8AC3E}">
        <p14:creationId xmlns:p14="http://schemas.microsoft.com/office/powerpoint/2010/main" val="1256512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  <p:bldP spid="105" grpId="0" animBg="1"/>
      <p:bldP spid="105" grpId="1" animBg="1"/>
      <p:bldP spid="106" grpId="0" animBg="1"/>
      <p:bldP spid="106" grpId="1" animBg="1"/>
      <p:bldP spid="116" grpId="0" animBg="1"/>
      <p:bldP spid="116" grpId="1" animBg="1"/>
      <p:bldP spid="118" grpId="0" animBg="1"/>
      <p:bldP spid="118" grpId="1" animBg="1"/>
      <p:bldP spid="125" grpId="0" animBg="1"/>
      <p:bldP spid="125" grpId="1" animBg="1"/>
      <p:bldP spid="126" grpId="0" animBg="1"/>
      <p:bldP spid="126" grpId="1" animBg="1"/>
      <p:bldP spid="117" grpId="0" animBg="1"/>
      <p:bldP spid="117" grpId="1" animBg="1"/>
      <p:bldP spid="107" grpId="0" animBg="1"/>
      <p:bldP spid="107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/>
        </p:nvSpPr>
        <p:spPr bwMode="auto">
          <a:xfrm>
            <a:off x="430372" y="5171704"/>
            <a:ext cx="8246084" cy="3840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cxnSp>
        <p:nvCxnSpPr>
          <p:cNvPr id="123" name="Straight Arrow Connector 122"/>
          <p:cNvCxnSpPr/>
          <p:nvPr/>
        </p:nvCxnSpPr>
        <p:spPr bwMode="auto">
          <a:xfrm>
            <a:off x="3851920" y="4509120"/>
            <a:ext cx="0" cy="662584"/>
          </a:xfrm>
          <a:prstGeom prst="straightConnector1">
            <a:avLst/>
          </a:prstGeom>
          <a:solidFill>
            <a:schemeClr val="tx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Rectangle 50"/>
          <p:cNvSpPr/>
          <p:nvPr/>
        </p:nvSpPr>
        <p:spPr bwMode="auto">
          <a:xfrm>
            <a:off x="430372" y="2560623"/>
            <a:ext cx="443820" cy="1767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8255480" y="2212687"/>
            <a:ext cx="537121" cy="1732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699170"/>
          </a:xfrm>
        </p:spPr>
        <p:txBody>
          <a:bodyPr/>
          <a:lstStyle/>
          <a:p>
            <a:r>
              <a:rPr lang="en-US" dirty="0" smtClean="0"/>
              <a:t>ASCII Response Module &amp; Signal Names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5536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z="1400" dirty="0" smtClean="0"/>
              <a:t>Page </a:t>
            </a:r>
            <a:fld id="{BA4D8240-550E-4008-84A0-148E0444AB1E}" type="slidenum">
              <a:rPr lang="en-US" sz="1400" smtClean="0"/>
              <a:pPr>
                <a:defRPr/>
              </a:pPr>
              <a:t>28</a:t>
            </a:fld>
            <a:endParaRPr lang="en-US" sz="1400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430372" y="1311605"/>
            <a:ext cx="8246084" cy="3840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 bwMode="auto">
          <a:xfrm>
            <a:off x="2889784" y="908720"/>
            <a:ext cx="0" cy="396044"/>
          </a:xfrm>
          <a:prstGeom prst="straightConnector1">
            <a:avLst/>
          </a:prstGeom>
          <a:solidFill>
            <a:schemeClr val="tx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9" name="Rectangle 48"/>
          <p:cNvSpPr/>
          <p:nvPr/>
        </p:nvSpPr>
        <p:spPr>
          <a:xfrm>
            <a:off x="3977751" y="1289473"/>
            <a:ext cx="12362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E" dirty="0" err="1" smtClean="0">
                <a:solidFill>
                  <a:srgbClr val="000000"/>
                </a:solidFill>
              </a:rPr>
              <a:t>inputLogic</a:t>
            </a:r>
            <a:endParaRPr lang="en-IE" dirty="0">
              <a:solidFill>
                <a:srgbClr val="000000"/>
              </a:solidFill>
            </a:endParaRPr>
          </a:p>
        </p:txBody>
      </p:sp>
      <p:cxnSp>
        <p:nvCxnSpPr>
          <p:cNvPr id="57" name="Straight Arrow Connector 56"/>
          <p:cNvCxnSpPr>
            <a:endCxn id="51" idx="0"/>
          </p:cNvCxnSpPr>
          <p:nvPr/>
        </p:nvCxnSpPr>
        <p:spPr bwMode="auto">
          <a:xfrm flipH="1">
            <a:off x="652282" y="2030792"/>
            <a:ext cx="5182" cy="529831"/>
          </a:xfrm>
          <a:prstGeom prst="straightConnector1">
            <a:avLst/>
          </a:prstGeom>
          <a:solidFill>
            <a:schemeClr val="tx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7587236" y="1703852"/>
            <a:ext cx="0" cy="503978"/>
          </a:xfrm>
          <a:prstGeom prst="straightConnector1">
            <a:avLst/>
          </a:prstGeom>
          <a:solidFill>
            <a:schemeClr val="tx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>
            <a:off x="8523340" y="1700808"/>
            <a:ext cx="0" cy="503978"/>
          </a:xfrm>
          <a:prstGeom prst="straightConnector1">
            <a:avLst/>
          </a:prstGeom>
          <a:solidFill>
            <a:schemeClr val="tx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Rectangle 59"/>
          <p:cNvSpPr/>
          <p:nvPr/>
        </p:nvSpPr>
        <p:spPr bwMode="auto">
          <a:xfrm>
            <a:off x="430372" y="2742464"/>
            <a:ext cx="443820" cy="1767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430372" y="2913402"/>
            <a:ext cx="443820" cy="1767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430372" y="3085816"/>
            <a:ext cx="443820" cy="1767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8255866" y="2394531"/>
            <a:ext cx="537121" cy="1732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8255480" y="2578186"/>
            <a:ext cx="537508" cy="17673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8255866" y="2760030"/>
            <a:ext cx="537121" cy="1732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cxnSp>
        <p:nvCxnSpPr>
          <p:cNvPr id="72" name="Straight Arrow Connector 71"/>
          <p:cNvCxnSpPr/>
          <p:nvPr/>
        </p:nvCxnSpPr>
        <p:spPr bwMode="auto">
          <a:xfrm>
            <a:off x="652282" y="4653136"/>
            <a:ext cx="5182" cy="504056"/>
          </a:xfrm>
          <a:prstGeom prst="straightConnector1">
            <a:avLst/>
          </a:prstGeom>
          <a:solidFill>
            <a:schemeClr val="tx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Straight Arrow Connector 73"/>
          <p:cNvCxnSpPr>
            <a:stCxn id="61" idx="2"/>
          </p:cNvCxnSpPr>
          <p:nvPr/>
        </p:nvCxnSpPr>
        <p:spPr bwMode="auto">
          <a:xfrm flipH="1">
            <a:off x="8522953" y="4116807"/>
            <a:ext cx="781" cy="1054897"/>
          </a:xfrm>
          <a:prstGeom prst="straightConnector1">
            <a:avLst/>
          </a:prstGeom>
          <a:solidFill>
            <a:schemeClr val="tx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6" name="Straight Arrow Connector 135"/>
          <p:cNvCxnSpPr/>
          <p:nvPr/>
        </p:nvCxnSpPr>
        <p:spPr bwMode="auto">
          <a:xfrm flipH="1">
            <a:off x="7586849" y="4116807"/>
            <a:ext cx="387" cy="1054897"/>
          </a:xfrm>
          <a:prstGeom prst="straightConnector1">
            <a:avLst/>
          </a:prstGeom>
          <a:solidFill>
            <a:schemeClr val="tx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6" name="Straight Arrow Connector 85"/>
          <p:cNvCxnSpPr/>
          <p:nvPr/>
        </p:nvCxnSpPr>
        <p:spPr bwMode="auto">
          <a:xfrm flipH="1" flipV="1">
            <a:off x="652284" y="2022990"/>
            <a:ext cx="457206" cy="7802"/>
          </a:xfrm>
          <a:prstGeom prst="straightConnector1">
            <a:avLst/>
          </a:prstGeom>
          <a:solidFill>
            <a:schemeClr val="tx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90" name="Straight Arrow Connector 89"/>
          <p:cNvCxnSpPr/>
          <p:nvPr/>
        </p:nvCxnSpPr>
        <p:spPr bwMode="auto">
          <a:xfrm flipV="1">
            <a:off x="1109490" y="1695692"/>
            <a:ext cx="6126" cy="323669"/>
          </a:xfrm>
          <a:prstGeom prst="straightConnector1">
            <a:avLst/>
          </a:prstGeom>
          <a:solidFill>
            <a:schemeClr val="tx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04" name="Rectangle 103"/>
          <p:cNvSpPr/>
          <p:nvPr/>
        </p:nvSpPr>
        <p:spPr>
          <a:xfrm>
            <a:off x="3884578" y="5177853"/>
            <a:ext cx="1377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E" dirty="0" err="1" smtClean="0">
                <a:solidFill>
                  <a:srgbClr val="000000"/>
                </a:solidFill>
              </a:rPr>
              <a:t>outputLogic</a:t>
            </a:r>
            <a:endParaRPr lang="en-IE" dirty="0">
              <a:solidFill>
                <a:srgbClr val="000000"/>
              </a:solidFill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2578798" y="1946464"/>
            <a:ext cx="1135534" cy="46511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sz="1400" dirty="0" smtClean="0">
                <a:solidFill>
                  <a:srgbClr val="000000"/>
                </a:solidFill>
              </a:rPr>
              <a:t>Ascii2bin</a:t>
            </a:r>
          </a:p>
          <a:p>
            <a:pPr algn="ctr"/>
            <a:r>
              <a:rPr lang="en-IE" sz="1400" dirty="0" smtClean="0">
                <a:solidFill>
                  <a:srgbClr val="000000"/>
                </a:solidFill>
              </a:rPr>
              <a:t>Flags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4741243" y="1956793"/>
            <a:ext cx="1283942" cy="47652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sz="1400" dirty="0" smtClean="0">
                <a:solidFill>
                  <a:srgbClr val="000000"/>
                </a:solidFill>
              </a:rPr>
              <a:t>Ascii2bin</a:t>
            </a:r>
          </a:p>
          <a:p>
            <a:pPr algn="ctr"/>
            <a:r>
              <a:rPr lang="en-IE" sz="1400" dirty="0" err="1" smtClean="0">
                <a:solidFill>
                  <a:srgbClr val="000000"/>
                </a:solidFill>
              </a:rPr>
              <a:t>ValueLength</a:t>
            </a:r>
            <a:endParaRPr lang="en-IE" sz="1400" dirty="0" smtClean="0">
              <a:solidFill>
                <a:srgbClr val="000000"/>
              </a:solidFill>
            </a:endParaRPr>
          </a:p>
        </p:txBody>
      </p:sp>
      <p:cxnSp>
        <p:nvCxnSpPr>
          <p:cNvPr id="110" name="Straight Arrow Connector 109"/>
          <p:cNvCxnSpPr/>
          <p:nvPr/>
        </p:nvCxnSpPr>
        <p:spPr bwMode="auto">
          <a:xfrm>
            <a:off x="3146565" y="1684250"/>
            <a:ext cx="0" cy="255033"/>
          </a:xfrm>
          <a:prstGeom prst="straightConnector1">
            <a:avLst/>
          </a:prstGeom>
          <a:solidFill>
            <a:schemeClr val="tx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1" name="Straight Arrow Connector 110"/>
          <p:cNvCxnSpPr/>
          <p:nvPr/>
        </p:nvCxnSpPr>
        <p:spPr bwMode="auto">
          <a:xfrm>
            <a:off x="5396135" y="1693978"/>
            <a:ext cx="0" cy="251989"/>
          </a:xfrm>
          <a:prstGeom prst="straightConnector1">
            <a:avLst/>
          </a:prstGeom>
          <a:solidFill>
            <a:schemeClr val="tx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2" name="Rectangle 111"/>
          <p:cNvSpPr/>
          <p:nvPr/>
        </p:nvSpPr>
        <p:spPr bwMode="auto">
          <a:xfrm>
            <a:off x="2567558" y="2664755"/>
            <a:ext cx="1135534" cy="26854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sz="1400" dirty="0" err="1" smtClean="0">
                <a:solidFill>
                  <a:srgbClr val="000000"/>
                </a:solidFill>
              </a:rPr>
              <a:t>flagsCount</a:t>
            </a:r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4741243" y="2665705"/>
            <a:ext cx="1283942" cy="4565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sz="1400" dirty="0" err="1" smtClean="0">
                <a:solidFill>
                  <a:srgbClr val="000000"/>
                </a:solidFill>
              </a:rPr>
              <a:t>ValueLength</a:t>
            </a:r>
            <a:endParaRPr lang="en-IE" sz="1400" dirty="0" smtClean="0">
              <a:solidFill>
                <a:srgbClr val="000000"/>
              </a:solidFill>
            </a:endParaRPr>
          </a:p>
          <a:p>
            <a:pPr algn="ctr"/>
            <a:r>
              <a:rPr lang="en-IE" sz="1400" dirty="0" smtClean="0">
                <a:solidFill>
                  <a:srgbClr val="000000"/>
                </a:solidFill>
              </a:rPr>
              <a:t>Count</a:t>
            </a:r>
          </a:p>
        </p:txBody>
      </p:sp>
      <p:cxnSp>
        <p:nvCxnSpPr>
          <p:cNvPr id="114" name="Straight Arrow Connector 113"/>
          <p:cNvCxnSpPr>
            <a:endCxn id="112" idx="0"/>
          </p:cNvCxnSpPr>
          <p:nvPr/>
        </p:nvCxnSpPr>
        <p:spPr bwMode="auto">
          <a:xfrm flipH="1">
            <a:off x="3135325" y="2407608"/>
            <a:ext cx="2916" cy="257147"/>
          </a:xfrm>
          <a:prstGeom prst="straightConnector1">
            <a:avLst/>
          </a:prstGeom>
          <a:solidFill>
            <a:schemeClr val="tx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5" name="Straight Arrow Connector 114"/>
          <p:cNvCxnSpPr>
            <a:endCxn id="113" idx="0"/>
          </p:cNvCxnSpPr>
          <p:nvPr/>
        </p:nvCxnSpPr>
        <p:spPr bwMode="auto">
          <a:xfrm flipH="1">
            <a:off x="5383214" y="2420642"/>
            <a:ext cx="4596" cy="245063"/>
          </a:xfrm>
          <a:prstGeom prst="straightConnector1">
            <a:avLst/>
          </a:prstGeom>
          <a:solidFill>
            <a:schemeClr val="tx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9" name="Rectangle 118"/>
          <p:cNvSpPr/>
          <p:nvPr/>
        </p:nvSpPr>
        <p:spPr bwMode="auto">
          <a:xfrm>
            <a:off x="2783057" y="4044009"/>
            <a:ext cx="3204419" cy="46511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sz="1400" dirty="0">
                <a:solidFill>
                  <a:srgbClr val="000000"/>
                </a:solidFill>
              </a:rPr>
              <a:t>m</a:t>
            </a:r>
            <a:r>
              <a:rPr lang="en-IE" sz="1400" dirty="0" smtClean="0">
                <a:solidFill>
                  <a:srgbClr val="000000"/>
                </a:solidFill>
              </a:rPr>
              <a:t>erge_s2</a:t>
            </a:r>
          </a:p>
        </p:txBody>
      </p:sp>
      <p:cxnSp>
        <p:nvCxnSpPr>
          <p:cNvPr id="120" name="Straight Arrow Connector 119"/>
          <p:cNvCxnSpPr/>
          <p:nvPr/>
        </p:nvCxnSpPr>
        <p:spPr bwMode="auto">
          <a:xfrm>
            <a:off x="2917457" y="2933302"/>
            <a:ext cx="0" cy="423709"/>
          </a:xfrm>
          <a:prstGeom prst="straightConnector1">
            <a:avLst/>
          </a:prstGeom>
          <a:solidFill>
            <a:schemeClr val="tx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Rectangle 43"/>
          <p:cNvSpPr/>
          <p:nvPr/>
        </p:nvSpPr>
        <p:spPr>
          <a:xfrm rot="16200000">
            <a:off x="-339477" y="3497107"/>
            <a:ext cx="11709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E" sz="1200" dirty="0" err="1" smtClean="0">
                <a:solidFill>
                  <a:srgbClr val="000000"/>
                </a:solidFill>
              </a:rPr>
              <a:t>opCodeBuffer</a:t>
            </a:r>
            <a:endParaRPr lang="en-IE" sz="1200" dirty="0">
              <a:solidFill>
                <a:srgbClr val="00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 rot="16200000">
            <a:off x="6713934" y="2969611"/>
            <a:ext cx="8567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E" sz="1200" dirty="0" err="1" smtClean="0">
                <a:solidFill>
                  <a:srgbClr val="000000"/>
                </a:solidFill>
              </a:rPr>
              <a:t>KeyBuffer</a:t>
            </a:r>
            <a:endParaRPr lang="en-IE" sz="1200" dirty="0">
              <a:solidFill>
                <a:srgbClr val="00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 rot="16200000">
            <a:off x="7618288" y="2949440"/>
            <a:ext cx="9719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E" sz="1200" dirty="0" err="1" smtClean="0">
                <a:solidFill>
                  <a:srgbClr val="000000"/>
                </a:solidFill>
              </a:rPr>
              <a:t>ValueBuffer</a:t>
            </a:r>
            <a:endParaRPr lang="en-IE" sz="1200" dirty="0">
              <a:solidFill>
                <a:srgbClr val="000000"/>
              </a:solidFill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8254393" y="2919172"/>
            <a:ext cx="537121" cy="1732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8254779" y="3101016"/>
            <a:ext cx="537121" cy="1732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8254393" y="3265817"/>
            <a:ext cx="537508" cy="17673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8254779" y="3438234"/>
            <a:ext cx="537121" cy="1732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8255173" y="3606317"/>
            <a:ext cx="537121" cy="1732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8254787" y="3771118"/>
            <a:ext cx="537508" cy="17673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8255173" y="3943535"/>
            <a:ext cx="537121" cy="1732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7319376" y="2204216"/>
            <a:ext cx="537121" cy="1732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7319762" y="2386060"/>
            <a:ext cx="537121" cy="1732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7319376" y="2569715"/>
            <a:ext cx="537508" cy="17673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7319762" y="2751559"/>
            <a:ext cx="537121" cy="1732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7318289" y="2910701"/>
            <a:ext cx="537121" cy="1732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7318675" y="3092545"/>
            <a:ext cx="537121" cy="1732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7318289" y="3257346"/>
            <a:ext cx="537508" cy="17673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7318675" y="3429763"/>
            <a:ext cx="537121" cy="1732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7319069" y="3597846"/>
            <a:ext cx="537121" cy="1732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7318683" y="3762647"/>
            <a:ext cx="537508" cy="17673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7319069" y="3935064"/>
            <a:ext cx="537121" cy="1732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426127" y="3257925"/>
            <a:ext cx="443820" cy="1767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426127" y="3439766"/>
            <a:ext cx="443820" cy="1767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87" name="Rectangle 86"/>
          <p:cNvSpPr/>
          <p:nvPr/>
        </p:nvSpPr>
        <p:spPr bwMode="auto">
          <a:xfrm>
            <a:off x="426127" y="3610704"/>
            <a:ext cx="443820" cy="1767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426127" y="3783118"/>
            <a:ext cx="443820" cy="1767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426127" y="3960181"/>
            <a:ext cx="443820" cy="1767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426127" y="4132595"/>
            <a:ext cx="443820" cy="1767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426127" y="4303533"/>
            <a:ext cx="443820" cy="1767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93" name="Rectangle 92"/>
          <p:cNvSpPr/>
          <p:nvPr/>
        </p:nvSpPr>
        <p:spPr bwMode="auto">
          <a:xfrm>
            <a:off x="426127" y="4475947"/>
            <a:ext cx="443820" cy="1767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4741243" y="3361017"/>
            <a:ext cx="1283942" cy="4565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sz="1400" dirty="0" err="1" smtClean="0">
                <a:solidFill>
                  <a:srgbClr val="000000"/>
                </a:solidFill>
              </a:rPr>
              <a:t>ValueLength</a:t>
            </a:r>
            <a:endParaRPr lang="en-IE" sz="1400" dirty="0" smtClean="0">
              <a:solidFill>
                <a:srgbClr val="000000"/>
              </a:solidFill>
            </a:endParaRPr>
          </a:p>
          <a:p>
            <a:pPr algn="ctr"/>
            <a:r>
              <a:rPr lang="en-IE" sz="1400" dirty="0" smtClean="0">
                <a:solidFill>
                  <a:srgbClr val="000000"/>
                </a:solidFill>
              </a:rPr>
              <a:t>Juggler</a:t>
            </a:r>
          </a:p>
        </p:txBody>
      </p:sp>
      <p:sp>
        <p:nvSpPr>
          <p:cNvPr id="96" name="Rectangle 95"/>
          <p:cNvSpPr/>
          <p:nvPr/>
        </p:nvSpPr>
        <p:spPr bwMode="auto">
          <a:xfrm>
            <a:off x="2564546" y="3369234"/>
            <a:ext cx="1135534" cy="22005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sz="1400" dirty="0">
                <a:solidFill>
                  <a:srgbClr val="000000"/>
                </a:solidFill>
              </a:rPr>
              <a:t>m</a:t>
            </a:r>
            <a:r>
              <a:rPr lang="en-IE" sz="1400" dirty="0" smtClean="0">
                <a:solidFill>
                  <a:srgbClr val="000000"/>
                </a:solidFill>
              </a:rPr>
              <a:t>erge_s1</a:t>
            </a:r>
          </a:p>
        </p:txBody>
      </p:sp>
      <p:cxnSp>
        <p:nvCxnSpPr>
          <p:cNvPr id="99" name="Straight Arrow Connector 98"/>
          <p:cNvCxnSpPr/>
          <p:nvPr/>
        </p:nvCxnSpPr>
        <p:spPr bwMode="auto">
          <a:xfrm flipH="1">
            <a:off x="4556882" y="5540216"/>
            <a:ext cx="2916" cy="331292"/>
          </a:xfrm>
          <a:prstGeom prst="straightConnector1">
            <a:avLst/>
          </a:prstGeom>
          <a:solidFill>
            <a:schemeClr val="tx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8" name="Rectangle 97"/>
          <p:cNvSpPr/>
          <p:nvPr/>
        </p:nvSpPr>
        <p:spPr bwMode="auto">
          <a:xfrm>
            <a:off x="1191869" y="2560948"/>
            <a:ext cx="443820" cy="1767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cxnSp>
        <p:nvCxnSpPr>
          <p:cNvPr id="100" name="Straight Arrow Connector 99"/>
          <p:cNvCxnSpPr>
            <a:endCxn id="98" idx="0"/>
          </p:cNvCxnSpPr>
          <p:nvPr/>
        </p:nvCxnSpPr>
        <p:spPr bwMode="auto">
          <a:xfrm flipH="1">
            <a:off x="1413779" y="1703852"/>
            <a:ext cx="5182" cy="857096"/>
          </a:xfrm>
          <a:prstGeom prst="straightConnector1">
            <a:avLst/>
          </a:prstGeom>
          <a:solidFill>
            <a:schemeClr val="tx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1" name="Rectangle 100"/>
          <p:cNvSpPr/>
          <p:nvPr/>
        </p:nvSpPr>
        <p:spPr bwMode="auto">
          <a:xfrm>
            <a:off x="1191869" y="2742789"/>
            <a:ext cx="443820" cy="1767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102" name="Rectangle 101"/>
          <p:cNvSpPr/>
          <p:nvPr/>
        </p:nvSpPr>
        <p:spPr bwMode="auto">
          <a:xfrm>
            <a:off x="1191869" y="2913727"/>
            <a:ext cx="443820" cy="1767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122" name="Rectangle 121"/>
          <p:cNvSpPr/>
          <p:nvPr/>
        </p:nvSpPr>
        <p:spPr bwMode="auto">
          <a:xfrm>
            <a:off x="1191869" y="3086141"/>
            <a:ext cx="443820" cy="1767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cxnSp>
        <p:nvCxnSpPr>
          <p:cNvPr id="124" name="Straight Arrow Connector 123"/>
          <p:cNvCxnSpPr/>
          <p:nvPr/>
        </p:nvCxnSpPr>
        <p:spPr bwMode="auto">
          <a:xfrm>
            <a:off x="1413779" y="4653461"/>
            <a:ext cx="5182" cy="504056"/>
          </a:xfrm>
          <a:prstGeom prst="straightConnector1">
            <a:avLst/>
          </a:prstGeom>
          <a:solidFill>
            <a:schemeClr val="tx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7" name="Rectangle 126"/>
          <p:cNvSpPr/>
          <p:nvPr/>
        </p:nvSpPr>
        <p:spPr>
          <a:xfrm rot="16200000">
            <a:off x="536768" y="3359776"/>
            <a:ext cx="10026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E" sz="1200" dirty="0" err="1" smtClean="0">
                <a:solidFill>
                  <a:srgbClr val="000000"/>
                </a:solidFill>
              </a:rPr>
              <a:t>statusBuffer</a:t>
            </a:r>
            <a:endParaRPr lang="en-IE" sz="1200" dirty="0">
              <a:solidFill>
                <a:srgbClr val="000000"/>
              </a:solidFill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1187624" y="3258250"/>
            <a:ext cx="443820" cy="1767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129" name="Rectangle 128"/>
          <p:cNvSpPr/>
          <p:nvPr/>
        </p:nvSpPr>
        <p:spPr bwMode="auto">
          <a:xfrm>
            <a:off x="1187624" y="3440091"/>
            <a:ext cx="443820" cy="1767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1187624" y="3611029"/>
            <a:ext cx="443820" cy="1767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131" name="Rectangle 130"/>
          <p:cNvSpPr/>
          <p:nvPr/>
        </p:nvSpPr>
        <p:spPr bwMode="auto">
          <a:xfrm>
            <a:off x="1187624" y="3783443"/>
            <a:ext cx="443820" cy="1767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1187624" y="3960506"/>
            <a:ext cx="443820" cy="1767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1187624" y="4132920"/>
            <a:ext cx="443820" cy="1767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1187624" y="4303858"/>
            <a:ext cx="443820" cy="1767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135" name="Rectangle 134"/>
          <p:cNvSpPr/>
          <p:nvPr/>
        </p:nvSpPr>
        <p:spPr bwMode="auto">
          <a:xfrm>
            <a:off x="1187624" y="4476272"/>
            <a:ext cx="443820" cy="1767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400" dirty="0" smtClean="0">
              <a:solidFill>
                <a:srgbClr val="000000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2195736" y="982377"/>
            <a:ext cx="6270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E" sz="1200" dirty="0" err="1" smtClean="0">
                <a:solidFill>
                  <a:srgbClr val="000000"/>
                </a:solidFill>
              </a:rPr>
              <a:t>inData</a:t>
            </a:r>
            <a:endParaRPr lang="en-IE" sz="1200" dirty="0">
              <a:solidFill>
                <a:srgbClr val="000000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4704140" y="5634573"/>
            <a:ext cx="7216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E" sz="1200" dirty="0" err="1" smtClean="0">
                <a:solidFill>
                  <a:srgbClr val="000000"/>
                </a:solidFill>
              </a:rPr>
              <a:t>outData</a:t>
            </a:r>
            <a:endParaRPr lang="en-IE" sz="1200" dirty="0">
              <a:solidFill>
                <a:srgbClr val="000000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1836220" y="1694425"/>
            <a:ext cx="136024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E" sz="1000" dirty="0" smtClean="0">
                <a:solidFill>
                  <a:srgbClr val="000000"/>
                </a:solidFill>
              </a:rPr>
              <a:t>flgasExt2flagsConv</a:t>
            </a:r>
            <a:endParaRPr lang="en-IE" sz="1000" dirty="0">
              <a:solidFill>
                <a:srgbClr val="000000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2045223" y="2423021"/>
            <a:ext cx="108967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E" sz="1000" dirty="0" smtClean="0">
                <a:solidFill>
                  <a:srgbClr val="000000"/>
                </a:solidFill>
              </a:rPr>
              <a:t>flagsConv2ol</a:t>
            </a:r>
            <a:endParaRPr lang="en-IE" sz="1000" dirty="0">
              <a:solidFill>
                <a:srgbClr val="000000"/>
              </a:solidFill>
            </a:endParaRPr>
          </a:p>
        </p:txBody>
      </p:sp>
      <p:cxnSp>
        <p:nvCxnSpPr>
          <p:cNvPr id="143" name="Straight Arrow Connector 142"/>
          <p:cNvCxnSpPr/>
          <p:nvPr/>
        </p:nvCxnSpPr>
        <p:spPr bwMode="auto">
          <a:xfrm flipH="1">
            <a:off x="3424865" y="2933302"/>
            <a:ext cx="1117" cy="423709"/>
          </a:xfrm>
          <a:prstGeom prst="straightConnector1">
            <a:avLst/>
          </a:prstGeom>
          <a:solidFill>
            <a:schemeClr val="tx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4" name="Straight Arrow Connector 143"/>
          <p:cNvCxnSpPr/>
          <p:nvPr/>
        </p:nvCxnSpPr>
        <p:spPr bwMode="auto">
          <a:xfrm>
            <a:off x="2917457" y="3589287"/>
            <a:ext cx="0" cy="438305"/>
          </a:xfrm>
          <a:prstGeom prst="straightConnector1">
            <a:avLst/>
          </a:prstGeom>
          <a:solidFill>
            <a:schemeClr val="tx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5" name="Straight Arrow Connector 144"/>
          <p:cNvCxnSpPr/>
          <p:nvPr/>
        </p:nvCxnSpPr>
        <p:spPr bwMode="auto">
          <a:xfrm>
            <a:off x="3423747" y="3603035"/>
            <a:ext cx="2235" cy="443411"/>
          </a:xfrm>
          <a:prstGeom prst="straightConnector1">
            <a:avLst/>
          </a:prstGeom>
          <a:solidFill>
            <a:schemeClr val="tx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6" name="Straight Arrow Connector 145"/>
          <p:cNvCxnSpPr/>
          <p:nvPr/>
        </p:nvCxnSpPr>
        <p:spPr bwMode="auto">
          <a:xfrm>
            <a:off x="5143955" y="3126912"/>
            <a:ext cx="5586" cy="220672"/>
          </a:xfrm>
          <a:prstGeom prst="straightConnector1">
            <a:avLst/>
          </a:prstGeom>
          <a:solidFill>
            <a:schemeClr val="tx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7" name="Straight Arrow Connector 146"/>
          <p:cNvCxnSpPr/>
          <p:nvPr/>
        </p:nvCxnSpPr>
        <p:spPr bwMode="auto">
          <a:xfrm>
            <a:off x="5654714" y="3126912"/>
            <a:ext cx="2235" cy="220672"/>
          </a:xfrm>
          <a:prstGeom prst="straightConnector1">
            <a:avLst/>
          </a:prstGeom>
          <a:solidFill>
            <a:schemeClr val="tx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8" name="Straight Arrow Connector 147"/>
          <p:cNvCxnSpPr/>
          <p:nvPr/>
        </p:nvCxnSpPr>
        <p:spPr bwMode="auto">
          <a:xfrm>
            <a:off x="5121746" y="3816347"/>
            <a:ext cx="5586" cy="220672"/>
          </a:xfrm>
          <a:prstGeom prst="straightConnector1">
            <a:avLst/>
          </a:prstGeom>
          <a:solidFill>
            <a:schemeClr val="tx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9" name="Straight Arrow Connector 148"/>
          <p:cNvCxnSpPr/>
          <p:nvPr/>
        </p:nvCxnSpPr>
        <p:spPr bwMode="auto">
          <a:xfrm>
            <a:off x="5632505" y="3816347"/>
            <a:ext cx="2235" cy="220672"/>
          </a:xfrm>
          <a:prstGeom prst="straightConnector1">
            <a:avLst/>
          </a:prstGeom>
          <a:solidFill>
            <a:schemeClr val="tx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0" name="Rectangle 149"/>
          <p:cNvSpPr/>
          <p:nvPr/>
        </p:nvSpPr>
        <p:spPr>
          <a:xfrm>
            <a:off x="5469232" y="1685813"/>
            <a:ext cx="107772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E" sz="1000" dirty="0" smtClean="0">
                <a:solidFill>
                  <a:srgbClr val="000000"/>
                </a:solidFill>
              </a:rPr>
              <a:t>vlExt2vlConv</a:t>
            </a:r>
            <a:endParaRPr lang="en-IE" sz="1000" dirty="0">
              <a:solidFill>
                <a:srgbClr val="000000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5397225" y="2421436"/>
            <a:ext cx="101123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E" sz="1000" dirty="0" smtClean="0">
                <a:solidFill>
                  <a:srgbClr val="000000"/>
                </a:solidFill>
              </a:rPr>
              <a:t>vlConv2ol</a:t>
            </a:r>
            <a:endParaRPr lang="en-IE" sz="1000" dirty="0">
              <a:solidFill>
                <a:srgbClr val="000000"/>
              </a:solidFill>
            </a:endParaRPr>
          </a:p>
        </p:txBody>
      </p:sp>
      <p:cxnSp>
        <p:nvCxnSpPr>
          <p:cNvPr id="153" name="Straight Arrow Connector 152"/>
          <p:cNvCxnSpPr/>
          <p:nvPr/>
        </p:nvCxnSpPr>
        <p:spPr bwMode="auto">
          <a:xfrm>
            <a:off x="4545457" y="4494933"/>
            <a:ext cx="0" cy="662584"/>
          </a:xfrm>
          <a:prstGeom prst="straightConnector1">
            <a:avLst/>
          </a:prstGeom>
          <a:solidFill>
            <a:schemeClr val="tx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4" name="Rectangle 153"/>
          <p:cNvSpPr/>
          <p:nvPr/>
        </p:nvSpPr>
        <p:spPr>
          <a:xfrm>
            <a:off x="4542664" y="4672016"/>
            <a:ext cx="107772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E" sz="1000" dirty="0" err="1" smtClean="0">
                <a:solidFill>
                  <a:srgbClr val="000000"/>
                </a:solidFill>
              </a:rPr>
              <a:t>mergedLength</a:t>
            </a:r>
            <a:endParaRPr lang="en-IE" sz="1000" dirty="0">
              <a:solidFill>
                <a:srgbClr val="000000"/>
              </a:solidFill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2783058" y="4699267"/>
            <a:ext cx="107772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E" sz="1000" dirty="0" err="1" smtClean="0">
                <a:solidFill>
                  <a:srgbClr val="000000"/>
                </a:solidFill>
              </a:rPr>
              <a:t>mergedField</a:t>
            </a:r>
            <a:endParaRPr lang="en-IE" sz="1000" dirty="0">
              <a:solidFill>
                <a:srgbClr val="000000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1835696" y="3809152"/>
            <a:ext cx="113379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E" sz="1000" dirty="0" smtClean="0">
                <a:solidFill>
                  <a:srgbClr val="000000"/>
                </a:solidFill>
              </a:rPr>
              <a:t>merge12merge2</a:t>
            </a:r>
            <a:endParaRPr lang="en-IE" sz="1000" dirty="0">
              <a:solidFill>
                <a:srgbClr val="000000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3290193" y="3573016"/>
            <a:ext cx="15758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E" sz="1000" dirty="0" smtClean="0">
                <a:solidFill>
                  <a:srgbClr val="000000"/>
                </a:solidFill>
              </a:rPr>
              <a:t>merge12merge2Length</a:t>
            </a:r>
            <a:endParaRPr lang="en-IE" sz="1000" dirty="0">
              <a:solidFill>
                <a:srgbClr val="000000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5677347" y="3804342"/>
            <a:ext cx="129645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E" sz="1000" dirty="0" smtClean="0">
                <a:solidFill>
                  <a:srgbClr val="000000"/>
                </a:solidFill>
              </a:rPr>
              <a:t>vlJugLength2merge</a:t>
            </a:r>
            <a:endParaRPr lang="en-IE" sz="1000" dirty="0">
              <a:solidFill>
                <a:srgbClr val="000000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5605339" y="3114137"/>
            <a:ext cx="145264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E" sz="1000" dirty="0" smtClean="0">
                <a:solidFill>
                  <a:srgbClr val="000000"/>
                </a:solidFill>
              </a:rPr>
              <a:t>vlCountLength2vlJug</a:t>
            </a:r>
            <a:endParaRPr lang="en-IE" sz="1000" dirty="0">
              <a:solidFill>
                <a:srgbClr val="000000"/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1574657" y="3115980"/>
            <a:ext cx="141316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E" sz="1000" dirty="0" smtClean="0">
                <a:solidFill>
                  <a:srgbClr val="000000"/>
                </a:solidFill>
              </a:rPr>
              <a:t>flagsCount2mergeS1</a:t>
            </a:r>
            <a:endParaRPr lang="en-IE" sz="1000" dirty="0">
              <a:solidFill>
                <a:srgbClr val="000000"/>
              </a:solidFill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3299620" y="2919620"/>
            <a:ext cx="15758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E" sz="1000" dirty="0" smtClean="0">
                <a:solidFill>
                  <a:srgbClr val="000000"/>
                </a:solidFill>
              </a:rPr>
              <a:t>flagsLength2mergeS1</a:t>
            </a:r>
            <a:endParaRPr lang="en-IE" sz="1000" dirty="0">
              <a:solidFill>
                <a:srgbClr val="000000"/>
              </a:solidFill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4141724" y="3797493"/>
            <a:ext cx="97735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E" sz="1000" dirty="0" smtClean="0">
                <a:solidFill>
                  <a:srgbClr val="000000"/>
                </a:solidFill>
              </a:rPr>
              <a:t>vlJug2merge</a:t>
            </a:r>
            <a:endParaRPr lang="en-IE" sz="1000" dirty="0">
              <a:solidFill>
                <a:srgbClr val="000000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4078122" y="3114086"/>
            <a:ext cx="10436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E" sz="1000" dirty="0" smtClean="0">
                <a:solidFill>
                  <a:srgbClr val="000000"/>
                </a:solidFill>
              </a:rPr>
              <a:t>vlCount2vlJug</a:t>
            </a:r>
            <a:endParaRPr lang="en-IE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65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76064"/>
          </a:xfrm>
        </p:spPr>
        <p:txBody>
          <a:bodyPr/>
          <a:lstStyle/>
          <a:p>
            <a:r>
              <a:rPr lang="en-IE" dirty="0" smtClean="0"/>
              <a:t>Design Limitations</a:t>
            </a:r>
            <a:endParaRPr lang="en-I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0E678-15E6-46A0-B493-445021144DD8}" type="slidenum">
              <a:rPr lang="en-GB" smtClean="0"/>
              <a:t>29</a:t>
            </a:fld>
            <a:endParaRPr lang="en-GB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391344" y="1022971"/>
            <a:ext cx="8233646" cy="5387966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5715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62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034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606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178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3750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322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IE" kern="0" dirty="0" smtClean="0"/>
              <a:t>Only supports 4 basic commands:</a:t>
            </a:r>
          </a:p>
          <a:p>
            <a:pPr lvl="1"/>
            <a:r>
              <a:rPr lang="en-IE" kern="0" dirty="0" smtClean="0"/>
              <a:t>SET</a:t>
            </a:r>
          </a:p>
          <a:p>
            <a:pPr lvl="1"/>
            <a:r>
              <a:rPr lang="en-IE" kern="0" dirty="0" smtClean="0"/>
              <a:t>GET</a:t>
            </a:r>
          </a:p>
          <a:p>
            <a:pPr lvl="1"/>
            <a:r>
              <a:rPr lang="en-IE" kern="0" dirty="0" smtClean="0"/>
              <a:t>DELETE</a:t>
            </a:r>
          </a:p>
          <a:p>
            <a:pPr lvl="1"/>
            <a:r>
              <a:rPr lang="en-IE" kern="0" dirty="0" smtClean="0"/>
              <a:t>FLUSH</a:t>
            </a:r>
          </a:p>
          <a:p>
            <a:pPr lvl="1"/>
            <a:endParaRPr lang="en-IE" kern="0" dirty="0"/>
          </a:p>
          <a:p>
            <a:r>
              <a:rPr lang="en-IE" kern="0" dirty="0" smtClean="0"/>
              <a:t>Does nor perform memory allocation. Hash value is truncated to derive the memory value.</a:t>
            </a:r>
          </a:p>
          <a:p>
            <a:endParaRPr lang="en-IE" kern="0" dirty="0" smtClean="0"/>
          </a:p>
          <a:p>
            <a:r>
              <a:rPr lang="en-IE" kern="0" dirty="0" smtClean="0"/>
              <a:t>Hash Table &amp; Value Store are currently stored in BRAM.</a:t>
            </a:r>
          </a:p>
          <a:p>
            <a:endParaRPr lang="en-IE" kern="0" dirty="0"/>
          </a:p>
          <a:p>
            <a:r>
              <a:rPr lang="en-IE" kern="0" dirty="0" smtClean="0"/>
              <a:t>Max. supported value size: 1024 Bytes</a:t>
            </a:r>
          </a:p>
          <a:p>
            <a:endParaRPr lang="en-IE" kern="0" dirty="0"/>
          </a:p>
          <a:p>
            <a:r>
              <a:rPr lang="en-IE" kern="0" dirty="0" smtClean="0"/>
              <a:t>Max supported key size: 128 Bytes</a:t>
            </a:r>
          </a:p>
        </p:txBody>
      </p:sp>
    </p:spTree>
    <p:extLst>
      <p:ext uri="{BB962C8B-B14F-4D97-AF65-F5344CB8AC3E}">
        <p14:creationId xmlns:p14="http://schemas.microsoft.com/office/powerpoint/2010/main" val="419662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>
            <a:spLocks noChangeArrowheads="1"/>
          </p:cNvSpPr>
          <p:nvPr/>
        </p:nvSpPr>
        <p:spPr bwMode="auto">
          <a:xfrm rot="10800000">
            <a:off x="150812" y="1076325"/>
            <a:ext cx="8991600" cy="5486400"/>
          </a:xfrm>
          <a:prstGeom prst="rect">
            <a:avLst/>
          </a:prstGeom>
          <a:gradFill rotWithShape="1">
            <a:gsLst>
              <a:gs pos="0">
                <a:schemeClr val="bg1">
                  <a:lumMod val="85000"/>
                </a:schemeClr>
              </a:gs>
              <a:gs pos="100000">
                <a:srgbClr val="FFFFFF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406202" y="2367930"/>
            <a:ext cx="8153400" cy="3124199"/>
          </a:xfrm>
          <a:prstGeom prst="rect">
            <a:avLst/>
          </a:prstGeom>
          <a:solidFill>
            <a:schemeClr val="bg1">
              <a:lumMod val="75000"/>
            </a:schemeClr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>
            <a:off x="684706" y="3366517"/>
            <a:ext cx="7505409" cy="1227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 smtClean="0">
              <a:solidFill>
                <a:srgbClr val="000000"/>
              </a:solidFill>
            </a:endParaRPr>
          </a:p>
        </p:txBody>
      </p:sp>
      <p:sp>
        <p:nvSpPr>
          <p:cNvPr id="19" name="Freeform 18"/>
          <p:cNvSpPr/>
          <p:nvPr/>
        </p:nvSpPr>
        <p:spPr bwMode="auto">
          <a:xfrm>
            <a:off x="577121" y="3200400"/>
            <a:ext cx="4077325" cy="637082"/>
          </a:xfrm>
          <a:custGeom>
            <a:avLst/>
            <a:gdLst>
              <a:gd name="connsiteX0" fmla="*/ 4069830 w 4077325"/>
              <a:gd name="connsiteY0" fmla="*/ 0 h 637082"/>
              <a:gd name="connsiteX1" fmla="*/ 4077325 w 4077325"/>
              <a:gd name="connsiteY1" fmla="*/ 89941 h 637082"/>
              <a:gd name="connsiteX2" fmla="*/ 0 w 4077325"/>
              <a:gd name="connsiteY2" fmla="*/ 89941 h 637082"/>
              <a:gd name="connsiteX3" fmla="*/ 7495 w 4077325"/>
              <a:gd name="connsiteY3" fmla="*/ 637082 h 637082"/>
              <a:gd name="connsiteX4" fmla="*/ 502171 w 4077325"/>
              <a:gd name="connsiteY4" fmla="*/ 637082 h 637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7325" h="637082">
                <a:moveTo>
                  <a:pt x="4069830" y="0"/>
                </a:moveTo>
                <a:lnTo>
                  <a:pt x="4077325" y="89941"/>
                </a:lnTo>
                <a:lnTo>
                  <a:pt x="0" y="89941"/>
                </a:lnTo>
                <a:lnTo>
                  <a:pt x="7495" y="637082"/>
                </a:lnTo>
                <a:lnTo>
                  <a:pt x="502171" y="637082"/>
                </a:ln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1981200" y="3848100"/>
            <a:ext cx="5410200" cy="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FPGA-based Dataflow Architecture</a:t>
            </a:r>
            <a:br>
              <a:rPr lang="en-IE" dirty="0" smtClean="0"/>
            </a:br>
            <a:endParaRPr lang="en-I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IE">
                <a:solidFill>
                  <a:srgbClr val="000000"/>
                </a:solidFill>
              </a:rPr>
              <a:t>Page </a:t>
            </a:r>
            <a:fld id="{060BD193-E118-4B16-863C-C8C12C675E3E}" type="slidenum">
              <a:rPr lang="en-IE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IE" dirty="0">
              <a:solidFill>
                <a:srgbClr val="00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3733800" y="2514600"/>
            <a:ext cx="1905000" cy="685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sz="1400" b="1" dirty="0" smtClean="0">
                <a:solidFill>
                  <a:srgbClr val="000000"/>
                </a:solidFill>
              </a:rPr>
              <a:t>UDP/TCP</a:t>
            </a:r>
          </a:p>
          <a:p>
            <a:pPr algn="ctr"/>
            <a:r>
              <a:rPr lang="en-IE" sz="1400" b="1" dirty="0" smtClean="0">
                <a:solidFill>
                  <a:srgbClr val="000000"/>
                </a:solidFill>
              </a:rPr>
              <a:t>Offload Engines</a:t>
            </a:r>
            <a:endParaRPr lang="en-US" sz="1400" b="1" dirty="0" smtClean="0">
              <a:solidFill>
                <a:srgbClr val="000000"/>
              </a:solidFill>
            </a:endParaRPr>
          </a:p>
        </p:txBody>
      </p:sp>
      <p:cxnSp>
        <p:nvCxnSpPr>
          <p:cNvPr id="8" name="Straight Connector 7"/>
          <p:cNvCxnSpPr>
            <a:endCxn id="13" idx="0"/>
          </p:cNvCxnSpPr>
          <p:nvPr/>
        </p:nvCxnSpPr>
        <p:spPr bwMode="auto">
          <a:xfrm>
            <a:off x="4686300" y="1790700"/>
            <a:ext cx="0" cy="72390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Rectangle 6"/>
          <p:cNvSpPr/>
          <p:nvPr/>
        </p:nvSpPr>
        <p:spPr bwMode="auto">
          <a:xfrm>
            <a:off x="3771900" y="1447800"/>
            <a:ext cx="1790700" cy="838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sz="1400" b="1" dirty="0" smtClean="0">
                <a:solidFill>
                  <a:srgbClr val="000000"/>
                </a:solidFill>
              </a:rPr>
              <a:t>Network</a:t>
            </a:r>
          </a:p>
          <a:p>
            <a:pPr algn="ctr"/>
            <a:r>
              <a:rPr lang="en-IE" sz="1400" b="1" dirty="0" smtClean="0">
                <a:solidFill>
                  <a:srgbClr val="000000"/>
                </a:solidFill>
              </a:rPr>
              <a:t>Interface</a:t>
            </a:r>
          </a:p>
          <a:p>
            <a:pPr algn="ctr"/>
            <a:r>
              <a:rPr lang="en-IE" sz="1400" b="1" dirty="0" smtClean="0">
                <a:solidFill>
                  <a:srgbClr val="000000"/>
                </a:solidFill>
              </a:rPr>
              <a:t>(10Gbps Ethernet)</a:t>
            </a:r>
            <a:endParaRPr lang="en-US" sz="1400" b="1" dirty="0" smtClean="0">
              <a:solidFill>
                <a:srgbClr val="000000"/>
              </a:solidFill>
            </a:endParaRPr>
          </a:p>
        </p:txBody>
      </p:sp>
      <p:sp>
        <p:nvSpPr>
          <p:cNvPr id="20" name="Freeform 19"/>
          <p:cNvSpPr/>
          <p:nvPr/>
        </p:nvSpPr>
        <p:spPr bwMode="auto">
          <a:xfrm>
            <a:off x="4766872" y="3200400"/>
            <a:ext cx="3612630" cy="629587"/>
          </a:xfrm>
          <a:custGeom>
            <a:avLst/>
            <a:gdLst>
              <a:gd name="connsiteX0" fmla="*/ 3267856 w 3612630"/>
              <a:gd name="connsiteY0" fmla="*/ 629587 h 629587"/>
              <a:gd name="connsiteX1" fmla="*/ 3612630 w 3612630"/>
              <a:gd name="connsiteY1" fmla="*/ 629587 h 629587"/>
              <a:gd name="connsiteX2" fmla="*/ 3612630 w 3612630"/>
              <a:gd name="connsiteY2" fmla="*/ 89941 h 629587"/>
              <a:gd name="connsiteX3" fmla="*/ 0 w 3612630"/>
              <a:gd name="connsiteY3" fmla="*/ 97436 h 629587"/>
              <a:gd name="connsiteX4" fmla="*/ 0 w 3612630"/>
              <a:gd name="connsiteY4" fmla="*/ 0 h 629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2630" h="629587">
                <a:moveTo>
                  <a:pt x="3267856" y="629587"/>
                </a:moveTo>
                <a:lnTo>
                  <a:pt x="3612630" y="629587"/>
                </a:lnTo>
                <a:lnTo>
                  <a:pt x="3612630" y="89941"/>
                </a:lnTo>
                <a:lnTo>
                  <a:pt x="0" y="97436"/>
                </a:lnTo>
                <a:lnTo>
                  <a:pt x="0" y="0"/>
                </a:ln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2" name="Elbow Connector 21"/>
          <p:cNvCxnSpPr>
            <a:stCxn id="10" idx="2"/>
            <a:endCxn id="12" idx="1"/>
          </p:cNvCxnSpPr>
          <p:nvPr/>
        </p:nvCxnSpPr>
        <p:spPr bwMode="auto">
          <a:xfrm rot="16200000" flipH="1">
            <a:off x="3145310" y="4559946"/>
            <a:ext cx="805036" cy="67143"/>
          </a:xfrm>
          <a:prstGeom prst="bentConnector2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Elbow Connector 24"/>
          <p:cNvCxnSpPr>
            <a:stCxn id="12" idx="3"/>
            <a:endCxn id="11" idx="2"/>
          </p:cNvCxnSpPr>
          <p:nvPr/>
        </p:nvCxnSpPr>
        <p:spPr bwMode="auto">
          <a:xfrm flipV="1">
            <a:off x="5295900" y="4191000"/>
            <a:ext cx="47157" cy="805036"/>
          </a:xfrm>
          <a:prstGeom prst="bentConnector2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4443022" y="5143500"/>
            <a:ext cx="0" cy="72390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Rectangle 4"/>
          <p:cNvSpPr/>
          <p:nvPr/>
        </p:nvSpPr>
        <p:spPr bwMode="auto">
          <a:xfrm>
            <a:off x="3581401" y="5562600"/>
            <a:ext cx="1761656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sz="1400" b="1" dirty="0" smtClean="0">
                <a:solidFill>
                  <a:srgbClr val="000000"/>
                </a:solidFill>
              </a:rPr>
              <a:t>DRAM</a:t>
            </a:r>
          </a:p>
          <a:p>
            <a:pPr algn="ctr"/>
            <a:endParaRPr lang="en-IE" sz="1400" b="1" dirty="0" smtClean="0">
              <a:solidFill>
                <a:srgbClr val="000000"/>
              </a:solidFill>
            </a:endParaRPr>
          </a:p>
          <a:p>
            <a:pPr algn="ctr"/>
            <a:endParaRPr lang="en-US" sz="1400" b="1" dirty="0" smtClean="0">
              <a:solidFill>
                <a:srgbClr val="000000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37082" y="5174704"/>
            <a:ext cx="2286000" cy="990600"/>
            <a:chOff x="685800" y="5334000"/>
            <a:chExt cx="2286000" cy="990600"/>
          </a:xfrm>
        </p:grpSpPr>
        <p:sp>
          <p:nvSpPr>
            <p:cNvPr id="30" name="Oval 29"/>
            <p:cNvSpPr/>
            <p:nvPr/>
          </p:nvSpPr>
          <p:spPr bwMode="auto">
            <a:xfrm>
              <a:off x="685800" y="5334000"/>
              <a:ext cx="2286000" cy="99060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38200" y="5582056"/>
              <a:ext cx="20249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400" i="1" dirty="0" smtClean="0"/>
                <a:t>Standardized interface:</a:t>
              </a:r>
            </a:p>
            <a:p>
              <a:r>
                <a:rPr lang="en-IE" sz="1400" i="1" dirty="0" smtClean="0">
                  <a:solidFill>
                    <a:srgbClr val="0070C0"/>
                  </a:solidFill>
                </a:rPr>
                <a:t>Key</a:t>
              </a:r>
              <a:r>
                <a:rPr lang="en-IE" sz="1400" i="1" dirty="0" smtClean="0"/>
                <a:t>, </a:t>
              </a:r>
              <a:r>
                <a:rPr lang="en-IE" sz="1400" i="1" dirty="0" smtClean="0">
                  <a:solidFill>
                    <a:srgbClr val="C00000"/>
                  </a:solidFill>
                </a:rPr>
                <a:t>value</a:t>
              </a:r>
              <a:r>
                <a:rPr lang="en-IE" sz="1400" i="1" dirty="0" smtClean="0"/>
                <a:t>, </a:t>
              </a:r>
              <a:r>
                <a:rPr lang="en-IE" sz="1400" i="1" dirty="0" smtClean="0">
                  <a:solidFill>
                    <a:srgbClr val="7030A0"/>
                  </a:solidFill>
                </a:rPr>
                <a:t>meta-data</a:t>
              </a:r>
              <a:endParaRPr lang="en-US" sz="1400" i="1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33" name="Straight Connector 32"/>
          <p:cNvCxnSpPr>
            <a:endCxn id="30" idx="0"/>
          </p:cNvCxnSpPr>
          <p:nvPr/>
        </p:nvCxnSpPr>
        <p:spPr bwMode="auto">
          <a:xfrm flipH="1">
            <a:off x="1780082" y="3980017"/>
            <a:ext cx="829768" cy="1194687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474689" y="2382187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FPGA</a:t>
            </a:r>
            <a:endParaRPr lang="en-US" dirty="0"/>
          </a:p>
        </p:txBody>
      </p:sp>
      <p:sp>
        <p:nvSpPr>
          <p:cNvPr id="47" name="Rounded Rectangle 46"/>
          <p:cNvSpPr/>
          <p:nvPr/>
        </p:nvSpPr>
        <p:spPr bwMode="auto">
          <a:xfrm>
            <a:off x="3663042" y="5981700"/>
            <a:ext cx="723767" cy="4191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sz="1200" b="1" dirty="0" smtClean="0">
                <a:solidFill>
                  <a:srgbClr val="000000"/>
                </a:solidFill>
              </a:rPr>
              <a:t>Hash</a:t>
            </a:r>
          </a:p>
          <a:p>
            <a:pPr algn="ctr"/>
            <a:r>
              <a:rPr lang="en-IE" sz="1200" b="1" dirty="0" smtClean="0">
                <a:solidFill>
                  <a:srgbClr val="000000"/>
                </a:solidFill>
              </a:rPr>
              <a:t>Table</a:t>
            </a:r>
            <a:endParaRPr lang="en-US" sz="1200" b="1" dirty="0" smtClean="0">
              <a:solidFill>
                <a:srgbClr val="000000"/>
              </a:solidFill>
            </a:endParaRPr>
          </a:p>
        </p:txBody>
      </p:sp>
      <p:sp>
        <p:nvSpPr>
          <p:cNvPr id="48" name="Rounded Rectangle 47"/>
          <p:cNvSpPr/>
          <p:nvPr/>
        </p:nvSpPr>
        <p:spPr bwMode="auto">
          <a:xfrm>
            <a:off x="4534033" y="5981700"/>
            <a:ext cx="723767" cy="4191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sz="1200" b="1" dirty="0" smtClean="0">
                <a:solidFill>
                  <a:srgbClr val="000000"/>
                </a:solidFill>
              </a:rPr>
              <a:t>Value Store</a:t>
            </a:r>
            <a:endParaRPr lang="en-US" sz="1200" b="1" dirty="0" smtClean="0">
              <a:solidFill>
                <a:srgbClr val="000000"/>
              </a:solidFill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7327275" y="5762626"/>
            <a:ext cx="1232327" cy="685800"/>
          </a:xfrm>
          <a:prstGeom prst="roundRect">
            <a:avLst/>
          </a:prstGeom>
          <a:solidFill>
            <a:srgbClr val="99FF66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 smtClean="0">
                <a:solidFill>
                  <a:srgbClr val="000000"/>
                </a:solidFill>
              </a:rPr>
              <a:t>Implemented in </a:t>
            </a:r>
            <a:r>
              <a:rPr lang="en-US" sz="1100" b="1" dirty="0" err="1" smtClean="0">
                <a:solidFill>
                  <a:srgbClr val="000000"/>
                </a:solidFill>
              </a:rPr>
              <a:t>Vivado</a:t>
            </a:r>
            <a:r>
              <a:rPr lang="en-US" sz="1100" b="1" dirty="0" smtClean="0">
                <a:solidFill>
                  <a:srgbClr val="000000"/>
                </a:solidFill>
              </a:rPr>
              <a:t> HLS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838200" y="3505200"/>
            <a:ext cx="1714500" cy="685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sz="1400" b="1" dirty="0" smtClean="0">
                <a:solidFill>
                  <a:srgbClr val="000000"/>
                </a:solidFill>
              </a:rPr>
              <a:t>Request </a:t>
            </a:r>
          </a:p>
          <a:p>
            <a:pPr algn="ctr"/>
            <a:r>
              <a:rPr lang="en-IE" sz="1400" b="1" dirty="0" smtClean="0">
                <a:solidFill>
                  <a:srgbClr val="000000"/>
                </a:solidFill>
              </a:rPr>
              <a:t>Parser</a:t>
            </a:r>
            <a:endParaRPr lang="en-US" sz="1400" b="1" dirty="0" smtClean="0">
              <a:solidFill>
                <a:srgbClr val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6314607" y="3505200"/>
            <a:ext cx="1714500" cy="685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sz="1400" b="1" dirty="0" smtClean="0">
                <a:solidFill>
                  <a:srgbClr val="000000"/>
                </a:solidFill>
              </a:rPr>
              <a:t>Response Formatter</a:t>
            </a:r>
            <a:endParaRPr lang="en-US" sz="1400" b="1" dirty="0" smtClean="0">
              <a:solidFill>
                <a:srgbClr val="0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2657007" y="3505200"/>
            <a:ext cx="1714500" cy="685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sz="1400" b="1" dirty="0" smtClean="0">
                <a:solidFill>
                  <a:srgbClr val="000000"/>
                </a:solidFill>
              </a:rPr>
              <a:t>Hash</a:t>
            </a:r>
          </a:p>
          <a:p>
            <a:pPr algn="ctr"/>
            <a:r>
              <a:rPr lang="en-IE" sz="1400" b="1" dirty="0" smtClean="0">
                <a:solidFill>
                  <a:srgbClr val="000000"/>
                </a:solidFill>
              </a:rPr>
              <a:t>Table</a:t>
            </a:r>
            <a:endParaRPr lang="en-US" sz="1400" b="1" dirty="0" smtClean="0">
              <a:solidFill>
                <a:srgbClr val="00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4485807" y="3505200"/>
            <a:ext cx="1714500" cy="685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sz="1400" b="1" dirty="0" smtClean="0">
                <a:solidFill>
                  <a:srgbClr val="000000"/>
                </a:solidFill>
              </a:rPr>
              <a:t>Value Store</a:t>
            </a:r>
            <a:endParaRPr lang="en-US" sz="1400" b="1" dirty="0" smtClean="0">
              <a:solidFill>
                <a:srgbClr val="0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81400" y="4653136"/>
            <a:ext cx="1714500" cy="685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sz="1400" b="1" dirty="0" smtClean="0">
                <a:solidFill>
                  <a:srgbClr val="000000"/>
                </a:solidFill>
              </a:rPr>
              <a:t>DRAM Controller</a:t>
            </a:r>
            <a:endParaRPr lang="en-US" sz="1400" b="1" dirty="0" smtClean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462758" y="4244776"/>
            <a:ext cx="19447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1400" b="1" dirty="0" smtClean="0">
                <a:solidFill>
                  <a:srgbClr val="000000"/>
                </a:solidFill>
              </a:rPr>
              <a:t>Memcached Pipeline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37" name="Rounded Rectangular Callout 36"/>
          <p:cNvSpPr/>
          <p:nvPr/>
        </p:nvSpPr>
        <p:spPr bwMode="auto">
          <a:xfrm>
            <a:off x="1403648" y="764704"/>
            <a:ext cx="1944216" cy="914400"/>
          </a:xfrm>
          <a:prstGeom prst="wedgeRoundRectCallout">
            <a:avLst>
              <a:gd name="adj1" fmla="val 81879"/>
              <a:gd name="adj2" fmla="val 159947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b="1" dirty="0" smtClean="0">
                <a:solidFill>
                  <a:schemeClr val="bg1"/>
                </a:solidFill>
              </a:rPr>
              <a:t>1. Receives  network packets</a:t>
            </a:r>
          </a:p>
        </p:txBody>
      </p:sp>
      <p:sp>
        <p:nvSpPr>
          <p:cNvPr id="39" name="Rounded Rectangular Callout 38"/>
          <p:cNvSpPr/>
          <p:nvPr/>
        </p:nvSpPr>
        <p:spPr bwMode="auto">
          <a:xfrm>
            <a:off x="442764" y="5648326"/>
            <a:ext cx="3024336" cy="914400"/>
          </a:xfrm>
          <a:prstGeom prst="wedgeRoundRectCallout">
            <a:avLst>
              <a:gd name="adj1" fmla="val 37854"/>
              <a:gd name="adj2" fmla="val -229081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IE" b="1" dirty="0">
                <a:solidFill>
                  <a:schemeClr val="bg1"/>
                </a:solidFill>
              </a:rPr>
              <a:t>3. Retrieve value address from hash table</a:t>
            </a:r>
          </a:p>
        </p:txBody>
      </p:sp>
      <p:sp>
        <p:nvSpPr>
          <p:cNvPr id="40" name="Rounded Rectangular Callout 39"/>
          <p:cNvSpPr/>
          <p:nvPr/>
        </p:nvSpPr>
        <p:spPr bwMode="auto">
          <a:xfrm>
            <a:off x="5558388" y="4634644"/>
            <a:ext cx="1944216" cy="1080120"/>
          </a:xfrm>
          <a:prstGeom prst="wedgeRoundRectCallout">
            <a:avLst>
              <a:gd name="adj1" fmla="val -50711"/>
              <a:gd name="adj2" fmla="val -106074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b="1" dirty="0" smtClean="0">
                <a:solidFill>
                  <a:schemeClr val="bg1"/>
                </a:solidFill>
              </a:rPr>
              <a:t>4. Write/Read values into the memory</a:t>
            </a:r>
          </a:p>
        </p:txBody>
      </p:sp>
      <p:sp>
        <p:nvSpPr>
          <p:cNvPr id="41" name="Rounded Rectangular Callout 40"/>
          <p:cNvSpPr/>
          <p:nvPr/>
        </p:nvSpPr>
        <p:spPr bwMode="auto">
          <a:xfrm>
            <a:off x="6336411" y="2136862"/>
            <a:ext cx="1692696" cy="1080120"/>
          </a:xfrm>
          <a:prstGeom prst="wedgeRoundRectCallout">
            <a:avLst>
              <a:gd name="adj1" fmla="val -34081"/>
              <a:gd name="adj2" fmla="val 104441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b="1" dirty="0" smtClean="0">
                <a:solidFill>
                  <a:schemeClr val="bg1"/>
                </a:solidFill>
              </a:rPr>
              <a:t>5. Compose the outgoing packet</a:t>
            </a:r>
          </a:p>
        </p:txBody>
      </p:sp>
      <p:sp>
        <p:nvSpPr>
          <p:cNvPr id="42" name="Rounded Rectangular Callout 41"/>
          <p:cNvSpPr/>
          <p:nvPr/>
        </p:nvSpPr>
        <p:spPr bwMode="auto">
          <a:xfrm>
            <a:off x="5998810" y="875213"/>
            <a:ext cx="1944216" cy="914400"/>
          </a:xfrm>
          <a:prstGeom prst="wedgeRoundRectCallout">
            <a:avLst>
              <a:gd name="adj1" fmla="val -79440"/>
              <a:gd name="adj2" fmla="val 147780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b="1" dirty="0">
                <a:solidFill>
                  <a:schemeClr val="bg1"/>
                </a:solidFill>
              </a:rPr>
              <a:t>6</a:t>
            </a:r>
            <a:r>
              <a:rPr lang="en-IE" b="1" dirty="0" smtClean="0">
                <a:solidFill>
                  <a:schemeClr val="bg1"/>
                </a:solidFill>
              </a:rPr>
              <a:t>. Send packets to the network</a:t>
            </a:r>
          </a:p>
        </p:txBody>
      </p:sp>
    </p:spTree>
    <p:extLst>
      <p:ext uri="{BB962C8B-B14F-4D97-AF65-F5344CB8AC3E}">
        <p14:creationId xmlns:p14="http://schemas.microsoft.com/office/powerpoint/2010/main" val="241022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FF66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FF66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FF66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FF66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FF66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FF66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FF66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FF66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FF66"/>
                                      </p:to>
                                    </p:animClr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FF66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allAtOnce" animBg="1"/>
      <p:bldP spid="13" grpId="0" uiExpand="1" build="allAtOnce" animBg="1"/>
      <p:bldP spid="32" grpId="0" animBg="1"/>
      <p:bldP spid="6" grpId="1" uiExpand="1" build="allAtOnce" animBg="1"/>
      <p:bldP spid="9" grpId="1" uiExpand="1" build="allAtOnce" animBg="1"/>
      <p:bldP spid="10" grpId="1" uiExpand="1" build="allAtOnce" animBg="1"/>
      <p:bldP spid="11" grpId="1" uiExpand="1" build="allAtOnce" animBg="1"/>
      <p:bldP spid="37" grpId="0" animBg="1"/>
      <p:bldP spid="37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161878"/>
            <a:ext cx="8229600" cy="555154"/>
          </a:xfrm>
        </p:spPr>
        <p:txBody>
          <a:bodyPr/>
          <a:lstStyle/>
          <a:p>
            <a:pPr algn="ctr"/>
            <a:r>
              <a:rPr lang="en-IE" dirty="0" err="1" smtClean="0"/>
              <a:t>Vivado</a:t>
            </a:r>
            <a:r>
              <a:rPr lang="en-IE" dirty="0" smtClean="0"/>
              <a:t> Project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399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323528" y="1209526"/>
            <a:ext cx="7982272" cy="49348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539552" y="3322046"/>
            <a:ext cx="685800" cy="2514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ETH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MAC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79912" y="3331018"/>
            <a:ext cx="908588" cy="838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Network Extractor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739065" y="4975214"/>
            <a:ext cx="904943" cy="838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Network Composer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5332106" y="3323484"/>
            <a:ext cx="2840294" cy="2514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Memcached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5332106" y="1438324"/>
            <a:ext cx="2840294" cy="419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MIG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82352" y="4388846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82352" y="4922246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6" idx="3"/>
            <a:endCxn id="8" idx="1"/>
          </p:cNvCxnSpPr>
          <p:nvPr/>
        </p:nvCxnSpPr>
        <p:spPr>
          <a:xfrm>
            <a:off x="3158994" y="3748336"/>
            <a:ext cx="620918" cy="178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1"/>
            <a:endCxn id="37" idx="3"/>
          </p:cNvCxnSpPr>
          <p:nvPr/>
        </p:nvCxnSpPr>
        <p:spPr>
          <a:xfrm flipH="1">
            <a:off x="3158994" y="5394314"/>
            <a:ext cx="58007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3"/>
          </p:cNvCxnSpPr>
          <p:nvPr/>
        </p:nvCxnSpPr>
        <p:spPr>
          <a:xfrm>
            <a:off x="4688500" y="3750118"/>
            <a:ext cx="643606" cy="109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9" idx="3"/>
          </p:cNvCxnSpPr>
          <p:nvPr/>
        </p:nvCxnSpPr>
        <p:spPr>
          <a:xfrm flipH="1">
            <a:off x="4644008" y="5393486"/>
            <a:ext cx="688098" cy="82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45" idx="2"/>
          </p:cNvCxnSpPr>
          <p:nvPr/>
        </p:nvCxnSpPr>
        <p:spPr>
          <a:xfrm flipH="1" flipV="1">
            <a:off x="7159564" y="980728"/>
            <a:ext cx="4724" cy="457596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626164" y="260648"/>
            <a:ext cx="1066800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DRAM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123728" y="3329236"/>
            <a:ext cx="1035266" cy="838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Ethernet Converter In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123728" y="4975214"/>
            <a:ext cx="1035266" cy="838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Ethernet Converter Out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1225352" y="3755526"/>
            <a:ext cx="898376" cy="555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7" idx="1"/>
          </p:cNvCxnSpPr>
          <p:nvPr/>
        </p:nvCxnSpPr>
        <p:spPr>
          <a:xfrm flipH="1">
            <a:off x="1225352" y="5394314"/>
            <a:ext cx="89837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699792" y="5836646"/>
            <a:ext cx="166399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1400" dirty="0" err="1" smtClean="0"/>
              <a:t>axis_outStream</a:t>
            </a:r>
            <a:endParaRPr lang="en-IE" sz="1400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5436096" y="1857424"/>
            <a:ext cx="0" cy="2160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600036" y="1857424"/>
            <a:ext cx="0" cy="2160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332106" y="2073448"/>
            <a:ext cx="664063" cy="7962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Hash Table RD Adapter</a:t>
            </a:r>
            <a:endParaRPr lang="en-US" sz="1050" dirty="0"/>
          </a:p>
        </p:txBody>
      </p:sp>
      <p:sp>
        <p:nvSpPr>
          <p:cNvPr id="48" name="Rectangle 47"/>
          <p:cNvSpPr/>
          <p:nvPr/>
        </p:nvSpPr>
        <p:spPr>
          <a:xfrm>
            <a:off x="6052186" y="2073448"/>
            <a:ext cx="664063" cy="7962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Hash Table WR Adapter</a:t>
            </a:r>
            <a:endParaRPr lang="en-US" sz="1050" dirty="0"/>
          </a:p>
        </p:txBody>
      </p:sp>
      <p:sp>
        <p:nvSpPr>
          <p:cNvPr id="51" name="Rectangle 50"/>
          <p:cNvSpPr/>
          <p:nvPr/>
        </p:nvSpPr>
        <p:spPr>
          <a:xfrm>
            <a:off x="6788257" y="2073448"/>
            <a:ext cx="664063" cy="7962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Value Store RD Adapter</a:t>
            </a:r>
            <a:endParaRPr lang="en-US" sz="1050" dirty="0"/>
          </a:p>
        </p:txBody>
      </p:sp>
      <p:sp>
        <p:nvSpPr>
          <p:cNvPr id="52" name="Rectangle 51"/>
          <p:cNvSpPr/>
          <p:nvPr/>
        </p:nvSpPr>
        <p:spPr>
          <a:xfrm>
            <a:off x="7508337" y="2073448"/>
            <a:ext cx="664063" cy="7962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/>
              <a:t>Value Store </a:t>
            </a:r>
            <a:r>
              <a:rPr lang="en-US" sz="1050" dirty="0" smtClean="0"/>
              <a:t>WR Adapter</a:t>
            </a:r>
            <a:endParaRPr lang="en-US" sz="1050" dirty="0"/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6228184" y="1857423"/>
            <a:ext cx="0" cy="2160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657633" y="1857424"/>
            <a:ext cx="0" cy="2160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868144" y="1857424"/>
            <a:ext cx="0" cy="2160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6421348" y="1857422"/>
            <a:ext cx="0" cy="2160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6915864" y="1857424"/>
            <a:ext cx="0" cy="2160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8079804" y="1857424"/>
            <a:ext cx="0" cy="2160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7707952" y="1857423"/>
            <a:ext cx="0" cy="2160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7137401" y="1857424"/>
            <a:ext cx="0" cy="2160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7347912" y="1857424"/>
            <a:ext cx="0" cy="2160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7901116" y="1857422"/>
            <a:ext cx="0" cy="2160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5576849" y="2869657"/>
            <a:ext cx="0" cy="45238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5798386" y="2869656"/>
            <a:ext cx="0" cy="45239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6228184" y="2876847"/>
            <a:ext cx="0" cy="45238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6516216" y="2876846"/>
            <a:ext cx="0" cy="45238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7668344" y="2857564"/>
            <a:ext cx="0" cy="45238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7956376" y="2857563"/>
            <a:ext cx="0" cy="45238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7020272" y="2876847"/>
            <a:ext cx="0" cy="45238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7241809" y="2876846"/>
            <a:ext cx="0" cy="45239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ontent Placeholder 1"/>
          <p:cNvSpPr>
            <a:spLocks noGrp="1"/>
          </p:cNvSpPr>
          <p:nvPr>
            <p:ph idx="1"/>
          </p:nvPr>
        </p:nvSpPr>
        <p:spPr>
          <a:xfrm>
            <a:off x="323528" y="6237312"/>
            <a:ext cx="5776849" cy="432048"/>
          </a:xfrm>
        </p:spPr>
        <p:txBody>
          <a:bodyPr/>
          <a:lstStyle/>
          <a:p>
            <a:r>
              <a:rPr lang="en-IE" sz="1800" dirty="0" smtClean="0"/>
              <a:t>All signals on this diagram are AXI4 Streams</a:t>
            </a:r>
            <a:endParaRPr lang="en-IE" sz="1800" dirty="0"/>
          </a:p>
        </p:txBody>
      </p:sp>
      <p:sp>
        <p:nvSpPr>
          <p:cNvPr id="91" name="Title 1"/>
          <p:cNvSpPr>
            <a:spLocks noGrp="1"/>
          </p:cNvSpPr>
          <p:nvPr>
            <p:ph type="title"/>
          </p:nvPr>
        </p:nvSpPr>
        <p:spPr>
          <a:xfrm>
            <a:off x="310952" y="391716"/>
            <a:ext cx="8229600" cy="576064"/>
          </a:xfrm>
        </p:spPr>
        <p:txBody>
          <a:bodyPr/>
          <a:lstStyle/>
          <a:p>
            <a:r>
              <a:rPr lang="en-IE" dirty="0" smtClean="0"/>
              <a:t>RTL Project Diagram</a:t>
            </a:r>
            <a:endParaRPr lang="en-IE" dirty="0"/>
          </a:p>
        </p:txBody>
      </p:sp>
      <p:sp>
        <p:nvSpPr>
          <p:cNvPr id="92" name="TextBox 91"/>
          <p:cNvSpPr txBox="1"/>
          <p:nvPr/>
        </p:nvSpPr>
        <p:spPr>
          <a:xfrm>
            <a:off x="395536" y="1281360"/>
            <a:ext cx="218163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1400" dirty="0" err="1" smtClean="0"/>
              <a:t>memcachedPrototype</a:t>
            </a:r>
            <a:endParaRPr lang="en-IE" sz="1400" dirty="0"/>
          </a:p>
        </p:txBody>
      </p:sp>
      <p:sp>
        <p:nvSpPr>
          <p:cNvPr id="99" name="Rounded Rectangular Callout 98"/>
          <p:cNvSpPr/>
          <p:nvPr/>
        </p:nvSpPr>
        <p:spPr bwMode="auto">
          <a:xfrm>
            <a:off x="33958" y="2419284"/>
            <a:ext cx="1401296" cy="704342"/>
          </a:xfrm>
          <a:prstGeom prst="wedgeRoundRectCallout">
            <a:avLst>
              <a:gd name="adj1" fmla="val -422"/>
              <a:gd name="adj2" fmla="val 112892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>
              <a:buAutoNum type="arabicPeriod"/>
            </a:pPr>
            <a:r>
              <a:rPr lang="en-IE" sz="1200" b="1" dirty="0" smtClean="0">
                <a:solidFill>
                  <a:schemeClr val="bg1"/>
                </a:solidFill>
              </a:rPr>
              <a:t>Receives &amp; </a:t>
            </a:r>
            <a:r>
              <a:rPr lang="en-IE" sz="1200" b="1" dirty="0">
                <a:solidFill>
                  <a:schemeClr val="bg1"/>
                </a:solidFill>
              </a:rPr>
              <a:t>s</a:t>
            </a:r>
            <a:r>
              <a:rPr lang="en-IE" sz="1200" b="1" dirty="0" smtClean="0">
                <a:solidFill>
                  <a:schemeClr val="bg1"/>
                </a:solidFill>
              </a:rPr>
              <a:t>ends network data</a:t>
            </a:r>
          </a:p>
        </p:txBody>
      </p:sp>
      <p:sp>
        <p:nvSpPr>
          <p:cNvPr id="100" name="Rounded Rectangular Callout 99"/>
          <p:cNvSpPr/>
          <p:nvPr/>
        </p:nvSpPr>
        <p:spPr bwMode="auto">
          <a:xfrm>
            <a:off x="446574" y="1589137"/>
            <a:ext cx="2253218" cy="704342"/>
          </a:xfrm>
          <a:prstGeom prst="wedgeRoundRectCallout">
            <a:avLst>
              <a:gd name="adj1" fmla="val 31269"/>
              <a:gd name="adj2" fmla="val 214316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sz="1200" b="1" dirty="0" smtClean="0">
                <a:solidFill>
                  <a:schemeClr val="bg1"/>
                </a:solidFill>
              </a:rPr>
              <a:t>2. Convert AXI4S Keep &amp; Last signals to memcached SOP/EOP/modulo ones </a:t>
            </a:r>
          </a:p>
        </p:txBody>
      </p:sp>
      <p:sp>
        <p:nvSpPr>
          <p:cNvPr id="101" name="Rounded Rectangular Callout 100"/>
          <p:cNvSpPr/>
          <p:nvPr/>
        </p:nvSpPr>
        <p:spPr bwMode="auto">
          <a:xfrm>
            <a:off x="2458345" y="2379415"/>
            <a:ext cx="1905445" cy="704342"/>
          </a:xfrm>
          <a:prstGeom prst="wedgeRoundRectCallout">
            <a:avLst>
              <a:gd name="adj1" fmla="val 55316"/>
              <a:gd name="adj2" fmla="val 102073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sz="1200" b="1" dirty="0" smtClean="0">
                <a:solidFill>
                  <a:schemeClr val="bg1"/>
                </a:solidFill>
              </a:rPr>
              <a:t>3. Strips packet header away &amp; stores network data (IP, MAC, etc.)</a:t>
            </a:r>
          </a:p>
        </p:txBody>
      </p:sp>
      <p:sp>
        <p:nvSpPr>
          <p:cNvPr id="102" name="Rounded Rectangular Callout 101"/>
          <p:cNvSpPr/>
          <p:nvPr/>
        </p:nvSpPr>
        <p:spPr bwMode="auto">
          <a:xfrm>
            <a:off x="3962699" y="243272"/>
            <a:ext cx="1905445" cy="1722164"/>
          </a:xfrm>
          <a:prstGeom prst="wedgeRoundRectCallout">
            <a:avLst>
              <a:gd name="adj1" fmla="val 70337"/>
              <a:gd name="adj2" fmla="val 86484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sz="1200" b="1" dirty="0" smtClean="0">
                <a:solidFill>
                  <a:schemeClr val="bg1"/>
                </a:solidFill>
              </a:rPr>
              <a:t>4. These 4 modules convert the memcached </a:t>
            </a:r>
            <a:r>
              <a:rPr lang="en-IE" sz="1200" b="1" dirty="0" err="1" smtClean="0">
                <a:solidFill>
                  <a:schemeClr val="bg1"/>
                </a:solidFill>
              </a:rPr>
              <a:t>mem</a:t>
            </a:r>
            <a:r>
              <a:rPr lang="en-IE" sz="1200" b="1" dirty="0" smtClean="0">
                <a:solidFill>
                  <a:schemeClr val="bg1"/>
                </a:solidFill>
              </a:rPr>
              <a:t>. access I/F to the AXI </a:t>
            </a:r>
            <a:r>
              <a:rPr lang="en-IE" sz="1200" b="1" dirty="0" err="1" smtClean="0">
                <a:solidFill>
                  <a:schemeClr val="bg1"/>
                </a:solidFill>
              </a:rPr>
              <a:t>datamover</a:t>
            </a:r>
            <a:r>
              <a:rPr lang="en-IE" sz="1200" b="1" dirty="0" smtClean="0">
                <a:solidFill>
                  <a:schemeClr val="bg1"/>
                </a:solidFill>
              </a:rPr>
              <a:t> one. Supports an ETH/IP/UDP header stack only</a:t>
            </a:r>
          </a:p>
        </p:txBody>
      </p:sp>
      <p:sp>
        <p:nvSpPr>
          <p:cNvPr id="103" name="Rounded Rectangular Callout 102"/>
          <p:cNvSpPr/>
          <p:nvPr/>
        </p:nvSpPr>
        <p:spPr bwMode="auto">
          <a:xfrm>
            <a:off x="4076780" y="4005064"/>
            <a:ext cx="1905445" cy="915347"/>
          </a:xfrm>
          <a:prstGeom prst="wedgeRoundRectCallout">
            <a:avLst>
              <a:gd name="adj1" fmla="val -42161"/>
              <a:gd name="adj2" fmla="val 77521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sz="1200" b="1" dirty="0" smtClean="0">
                <a:solidFill>
                  <a:schemeClr val="bg1"/>
                </a:solidFill>
              </a:rPr>
              <a:t>5. Recomposes the ETH/IP/UDP stack from the metadata received from the memcached pipeline. </a:t>
            </a:r>
          </a:p>
        </p:txBody>
      </p:sp>
      <p:sp>
        <p:nvSpPr>
          <p:cNvPr id="106" name="Rounded Rectangular Callout 105"/>
          <p:cNvSpPr/>
          <p:nvPr/>
        </p:nvSpPr>
        <p:spPr bwMode="auto">
          <a:xfrm>
            <a:off x="1310998" y="4228613"/>
            <a:ext cx="1905445" cy="704342"/>
          </a:xfrm>
          <a:prstGeom prst="wedgeRoundRectCallout">
            <a:avLst>
              <a:gd name="adj1" fmla="val 29822"/>
              <a:gd name="adj2" fmla="val 76379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sz="1200" b="1" dirty="0" smtClean="0">
                <a:solidFill>
                  <a:schemeClr val="bg1"/>
                </a:solidFill>
              </a:rPr>
              <a:t>4. Converts SOP/EOP/modulo signals back to AXI4S Keep &amp; last ones.</a:t>
            </a:r>
          </a:p>
        </p:txBody>
      </p:sp>
      <p:sp>
        <p:nvSpPr>
          <p:cNvPr id="54" name="Rectangle 53"/>
          <p:cNvSpPr/>
          <p:nvPr/>
        </p:nvSpPr>
        <p:spPr>
          <a:xfrm>
            <a:off x="8460432" y="2664657"/>
            <a:ext cx="576064" cy="4589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HLS Blocks</a:t>
            </a:r>
            <a:endParaRPr lang="en-US" sz="800" dirty="0"/>
          </a:p>
        </p:txBody>
      </p:sp>
      <p:sp>
        <p:nvSpPr>
          <p:cNvPr id="55" name="Rectangle 54"/>
          <p:cNvSpPr/>
          <p:nvPr/>
        </p:nvSpPr>
        <p:spPr>
          <a:xfrm>
            <a:off x="8460432" y="3332921"/>
            <a:ext cx="576064" cy="4589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IP Cores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66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99" grpId="1" animBg="1"/>
      <p:bldP spid="100" grpId="0" animBg="1"/>
      <p:bldP spid="100" grpId="1" animBg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106" grpId="0" animBg="1"/>
      <p:bldP spid="106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323528" y="1281360"/>
            <a:ext cx="7982272" cy="4863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539552" y="3322046"/>
            <a:ext cx="685800" cy="2514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ETH</a:t>
            </a:r>
          </a:p>
          <a:p>
            <a:pPr algn="ctr"/>
            <a:r>
              <a:rPr lang="en-US" sz="1400" dirty="0" smtClean="0"/>
              <a:t>MAC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3779912" y="3331018"/>
            <a:ext cx="908588" cy="838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Network Extractor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739065" y="4975214"/>
            <a:ext cx="904943" cy="838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Network Composer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5332106" y="3323484"/>
            <a:ext cx="2840294" cy="2514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Memcached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5332106" y="1438324"/>
            <a:ext cx="2840294" cy="419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MIG</a:t>
            </a:r>
            <a:endParaRPr lang="en-US" sz="14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82352" y="4388846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82352" y="4922246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6" idx="3"/>
            <a:endCxn id="8" idx="1"/>
          </p:cNvCxnSpPr>
          <p:nvPr/>
        </p:nvCxnSpPr>
        <p:spPr>
          <a:xfrm>
            <a:off x="3158994" y="3748336"/>
            <a:ext cx="620918" cy="178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1"/>
            <a:endCxn id="37" idx="3"/>
          </p:cNvCxnSpPr>
          <p:nvPr/>
        </p:nvCxnSpPr>
        <p:spPr>
          <a:xfrm flipH="1">
            <a:off x="3158994" y="5394314"/>
            <a:ext cx="58007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3"/>
          </p:cNvCxnSpPr>
          <p:nvPr/>
        </p:nvCxnSpPr>
        <p:spPr>
          <a:xfrm>
            <a:off x="4688500" y="3750118"/>
            <a:ext cx="643606" cy="109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9" idx="3"/>
          </p:cNvCxnSpPr>
          <p:nvPr/>
        </p:nvCxnSpPr>
        <p:spPr>
          <a:xfrm flipH="1">
            <a:off x="4644008" y="5393486"/>
            <a:ext cx="688098" cy="82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7164288" y="1098848"/>
            <a:ext cx="0" cy="458638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626164" y="260648"/>
            <a:ext cx="1066800" cy="838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DRAM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123728" y="3329236"/>
            <a:ext cx="1035266" cy="838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Ethernet Converter In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123728" y="4975214"/>
            <a:ext cx="1035266" cy="838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Ethernet Converter Out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1225352" y="3755526"/>
            <a:ext cx="898376" cy="555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7" idx="1"/>
          </p:cNvCxnSpPr>
          <p:nvPr/>
        </p:nvCxnSpPr>
        <p:spPr>
          <a:xfrm flipH="1">
            <a:off x="1225352" y="5394314"/>
            <a:ext cx="89837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171228" y="3369592"/>
            <a:ext cx="9525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E" sz="1400" dirty="0"/>
              <a:t>a</a:t>
            </a:r>
            <a:r>
              <a:rPr lang="en-IE" sz="1400" dirty="0" smtClean="0"/>
              <a:t>xis_i_0</a:t>
            </a:r>
            <a:endParaRPr lang="en-IE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1157816" y="5510087"/>
            <a:ext cx="10668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E" sz="1400" dirty="0" smtClean="0"/>
              <a:t>axis_o_0</a:t>
            </a:r>
            <a:endParaRPr lang="en-IE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2691977" y="3021459"/>
            <a:ext cx="166399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1400" dirty="0" err="1" smtClean="0"/>
              <a:t>axis_inStream</a:t>
            </a:r>
            <a:endParaRPr lang="en-IE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3779912" y="4172318"/>
            <a:ext cx="156428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1400" dirty="0" err="1"/>
              <a:t>a</a:t>
            </a:r>
            <a:r>
              <a:rPr lang="en-IE" sz="1400" dirty="0" err="1" smtClean="0"/>
              <a:t>xis_inExtractor</a:t>
            </a:r>
            <a:endParaRPr lang="en-IE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3563888" y="4591591"/>
            <a:ext cx="176381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1400" dirty="0" err="1" smtClean="0"/>
              <a:t>axis_outComposer</a:t>
            </a:r>
            <a:endParaRPr lang="en-IE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2699792" y="5836646"/>
            <a:ext cx="166399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1400" dirty="0" err="1" smtClean="0"/>
              <a:t>axis_outStream</a:t>
            </a:r>
            <a:endParaRPr lang="en-IE" sz="1400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5436096" y="1857424"/>
            <a:ext cx="0" cy="2160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600036" y="1857424"/>
            <a:ext cx="0" cy="2160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332106" y="2073448"/>
            <a:ext cx="664063" cy="7962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Hash Table RD Adapter</a:t>
            </a:r>
            <a:endParaRPr lang="en-US" sz="1050" dirty="0"/>
          </a:p>
        </p:txBody>
      </p:sp>
      <p:sp>
        <p:nvSpPr>
          <p:cNvPr id="48" name="Rectangle 47"/>
          <p:cNvSpPr/>
          <p:nvPr/>
        </p:nvSpPr>
        <p:spPr>
          <a:xfrm>
            <a:off x="6052186" y="2073448"/>
            <a:ext cx="664063" cy="7962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Hash Table WR Adapter</a:t>
            </a:r>
            <a:endParaRPr lang="en-US" sz="1050" dirty="0"/>
          </a:p>
        </p:txBody>
      </p:sp>
      <p:sp>
        <p:nvSpPr>
          <p:cNvPr id="51" name="Rectangle 50"/>
          <p:cNvSpPr/>
          <p:nvPr/>
        </p:nvSpPr>
        <p:spPr>
          <a:xfrm>
            <a:off x="6788257" y="2073448"/>
            <a:ext cx="664063" cy="7962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Value Store RD Adapter</a:t>
            </a:r>
            <a:endParaRPr lang="en-US" sz="1050" dirty="0"/>
          </a:p>
        </p:txBody>
      </p:sp>
      <p:sp>
        <p:nvSpPr>
          <p:cNvPr id="52" name="Rectangle 51"/>
          <p:cNvSpPr/>
          <p:nvPr/>
        </p:nvSpPr>
        <p:spPr>
          <a:xfrm>
            <a:off x="7508337" y="2073448"/>
            <a:ext cx="664063" cy="7962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/>
              <a:t>Value Store </a:t>
            </a:r>
            <a:r>
              <a:rPr lang="en-US" sz="1050" dirty="0" smtClean="0"/>
              <a:t>WR Adapter</a:t>
            </a:r>
            <a:endParaRPr lang="en-US" sz="1050" dirty="0"/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6228184" y="1857423"/>
            <a:ext cx="0" cy="2160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657633" y="1857424"/>
            <a:ext cx="0" cy="2160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868144" y="1857424"/>
            <a:ext cx="0" cy="2160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6421348" y="1857422"/>
            <a:ext cx="0" cy="2160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6915864" y="1857424"/>
            <a:ext cx="0" cy="2160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8079804" y="1857424"/>
            <a:ext cx="0" cy="2160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7707952" y="1857423"/>
            <a:ext cx="0" cy="2160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7137401" y="1857424"/>
            <a:ext cx="0" cy="2160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7347912" y="1857424"/>
            <a:ext cx="0" cy="2160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7901116" y="1857422"/>
            <a:ext cx="0" cy="2160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5576849" y="2869657"/>
            <a:ext cx="0" cy="45238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5798386" y="2869656"/>
            <a:ext cx="0" cy="45239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6228184" y="2876847"/>
            <a:ext cx="0" cy="45238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6516216" y="2876846"/>
            <a:ext cx="0" cy="45238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7668344" y="2857564"/>
            <a:ext cx="0" cy="45238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7956376" y="2857563"/>
            <a:ext cx="0" cy="45238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7020272" y="2876847"/>
            <a:ext cx="0" cy="45238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7241809" y="2876846"/>
            <a:ext cx="0" cy="45239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ontent Placeholder 1"/>
          <p:cNvSpPr>
            <a:spLocks noGrp="1"/>
          </p:cNvSpPr>
          <p:nvPr>
            <p:ph idx="1"/>
          </p:nvPr>
        </p:nvSpPr>
        <p:spPr>
          <a:xfrm>
            <a:off x="323528" y="6237312"/>
            <a:ext cx="5776849" cy="432048"/>
          </a:xfrm>
        </p:spPr>
        <p:txBody>
          <a:bodyPr/>
          <a:lstStyle/>
          <a:p>
            <a:r>
              <a:rPr lang="en-IE" sz="1800" dirty="0" smtClean="0"/>
              <a:t>All signals on this diagram are AXI4 Streams</a:t>
            </a:r>
            <a:endParaRPr lang="en-IE" sz="1800" dirty="0"/>
          </a:p>
        </p:txBody>
      </p:sp>
      <p:sp>
        <p:nvSpPr>
          <p:cNvPr id="91" name="Title 1"/>
          <p:cNvSpPr>
            <a:spLocks noGrp="1"/>
          </p:cNvSpPr>
          <p:nvPr>
            <p:ph type="title"/>
          </p:nvPr>
        </p:nvSpPr>
        <p:spPr>
          <a:xfrm>
            <a:off x="310952" y="391716"/>
            <a:ext cx="8229600" cy="576064"/>
          </a:xfrm>
        </p:spPr>
        <p:txBody>
          <a:bodyPr/>
          <a:lstStyle/>
          <a:p>
            <a:r>
              <a:rPr lang="en-IE" dirty="0" smtClean="0"/>
              <a:t>RTL Project Diagram</a:t>
            </a:r>
            <a:endParaRPr lang="en-IE" dirty="0"/>
          </a:p>
        </p:txBody>
      </p:sp>
      <p:sp>
        <p:nvSpPr>
          <p:cNvPr id="92" name="TextBox 91"/>
          <p:cNvSpPr txBox="1"/>
          <p:nvPr/>
        </p:nvSpPr>
        <p:spPr>
          <a:xfrm>
            <a:off x="395536" y="1281360"/>
            <a:ext cx="218163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1400" dirty="0" err="1" smtClean="0"/>
              <a:t>memcachedPrototype</a:t>
            </a:r>
            <a:endParaRPr lang="en-IE" sz="1400" dirty="0"/>
          </a:p>
        </p:txBody>
      </p:sp>
    </p:spTree>
    <p:extLst>
      <p:ext uri="{BB962C8B-B14F-4D97-AF65-F5344CB8AC3E}">
        <p14:creationId xmlns:p14="http://schemas.microsoft.com/office/powerpoint/2010/main" val="3525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052736"/>
            <a:ext cx="8640960" cy="5400600"/>
          </a:xfrm>
        </p:spPr>
        <p:txBody>
          <a:bodyPr/>
          <a:lstStyle/>
          <a:p>
            <a:r>
              <a:rPr lang="en-IE" sz="1600" dirty="0" smtClean="0"/>
              <a:t>Consists of:</a:t>
            </a:r>
          </a:p>
          <a:p>
            <a:pPr lvl="1"/>
            <a:r>
              <a:rPr lang="en-IE" sz="1400" dirty="0" err="1" smtClean="0"/>
              <a:t>Vivado</a:t>
            </a:r>
            <a:r>
              <a:rPr lang="en-IE" sz="1400" dirty="0" smtClean="0"/>
              <a:t> HLS 2013.4 Memcached Pipeline Project</a:t>
            </a:r>
          </a:p>
          <a:p>
            <a:pPr lvl="1"/>
            <a:r>
              <a:rPr lang="en-IE" sz="1400" dirty="0" err="1" smtClean="0"/>
              <a:t>Vivado</a:t>
            </a:r>
            <a:r>
              <a:rPr lang="en-IE" sz="1400" dirty="0" smtClean="0"/>
              <a:t> 2013.4 RTL project for the VC709 board</a:t>
            </a:r>
          </a:p>
          <a:p>
            <a:pPr lvl="1"/>
            <a:endParaRPr lang="en-IE" sz="1400" dirty="0" smtClean="0"/>
          </a:p>
          <a:p>
            <a:r>
              <a:rPr lang="en-IE" sz="1600" dirty="0" smtClean="0"/>
              <a:t>2-stage Verification :</a:t>
            </a:r>
          </a:p>
          <a:p>
            <a:pPr lvl="1"/>
            <a:r>
              <a:rPr lang="en-IE" sz="1400" dirty="0" smtClean="0"/>
              <a:t>C Simulation </a:t>
            </a:r>
          </a:p>
          <a:p>
            <a:pPr lvl="1"/>
            <a:r>
              <a:rPr lang="en-IE" sz="1400" dirty="0" smtClean="0"/>
              <a:t>RTL Simulation</a:t>
            </a:r>
          </a:p>
          <a:p>
            <a:pPr lvl="1"/>
            <a:endParaRPr lang="en-IE" sz="1400" dirty="0"/>
          </a:p>
          <a:p>
            <a:r>
              <a:rPr lang="en-IE" sz="1600" dirty="0" smtClean="0"/>
              <a:t>Simulations consists of:</a:t>
            </a:r>
          </a:p>
          <a:p>
            <a:pPr lvl="1"/>
            <a:r>
              <a:rPr lang="en-IE" sz="1400" dirty="0" smtClean="0"/>
              <a:t>3 patterns of SET &amp; GET operations (SEQ1, SEQ2 &amp; SEQ3)</a:t>
            </a:r>
          </a:p>
          <a:p>
            <a:pPr lvl="1"/>
            <a:r>
              <a:rPr lang="en-IE" sz="1400" dirty="0"/>
              <a:t>2</a:t>
            </a:r>
            <a:r>
              <a:rPr lang="en-IE" sz="1400" dirty="0" smtClean="0"/>
              <a:t> patterns testing failed SETs &amp; GETs, as well as DELETEs &amp; </a:t>
            </a:r>
            <a:r>
              <a:rPr lang="en-IE" sz="1400" dirty="0" err="1" smtClean="0"/>
              <a:t>FLUSHes</a:t>
            </a:r>
            <a:r>
              <a:rPr lang="en-IE" sz="1400" dirty="0" smtClean="0"/>
              <a:t> (ALLOPS, MANYSETS)</a:t>
            </a:r>
          </a:p>
          <a:p>
            <a:pPr lvl="1"/>
            <a:r>
              <a:rPr lang="en-IE" sz="1400" dirty="0" smtClean="0"/>
              <a:t>Each pattern has 2 different input throughputs (1 &amp; 12 </a:t>
            </a:r>
            <a:r>
              <a:rPr lang="en-IE" sz="1400" dirty="0" err="1" smtClean="0"/>
              <a:t>Gbps</a:t>
            </a:r>
            <a:r>
              <a:rPr lang="en-IE" sz="1400" dirty="0" smtClean="0"/>
              <a:t>) (Suffixes R01 &amp; R12 respectively)</a:t>
            </a:r>
          </a:p>
          <a:p>
            <a:pPr lvl="1"/>
            <a:r>
              <a:rPr lang="en-IE" sz="1400" dirty="0" smtClean="0"/>
              <a:t>Each pattern has an ASCII &amp; a binary variant (Suffixes TXT &amp; BIN respectively)</a:t>
            </a:r>
          </a:p>
          <a:p>
            <a:pPr lvl="1"/>
            <a:r>
              <a:rPr lang="en-IE" sz="1400" dirty="0" smtClean="0"/>
              <a:t>RTL simulations also use 4 backpressure patterns per pattern (Suffixes BPRNO, BPR15-08, BPR20-07 &amp; BPRRAND01).</a:t>
            </a:r>
          </a:p>
          <a:p>
            <a:pPr lvl="1"/>
            <a:endParaRPr lang="en-IE" sz="1400" dirty="0" smtClean="0"/>
          </a:p>
          <a:p>
            <a:r>
              <a:rPr lang="en-IE" sz="1600" dirty="0"/>
              <a:t>In total there are:</a:t>
            </a:r>
          </a:p>
          <a:p>
            <a:pPr lvl="1"/>
            <a:r>
              <a:rPr lang="en-IE" sz="1400" dirty="0" smtClean="0"/>
              <a:t>20 </a:t>
            </a:r>
            <a:r>
              <a:rPr lang="en-IE" sz="1400" dirty="0"/>
              <a:t>C simulations</a:t>
            </a:r>
          </a:p>
          <a:p>
            <a:pPr lvl="1"/>
            <a:r>
              <a:rPr lang="en-IE" sz="1400" dirty="0" smtClean="0"/>
              <a:t>64 RTL </a:t>
            </a:r>
            <a:r>
              <a:rPr lang="en-IE" sz="1400" dirty="0"/>
              <a:t>simulations</a:t>
            </a:r>
          </a:p>
          <a:p>
            <a:endParaRPr lang="en-IE" sz="1800" dirty="0" smtClean="0"/>
          </a:p>
          <a:p>
            <a:pPr lvl="1"/>
            <a:endParaRPr lang="en-IE" sz="14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A4D8240-550E-4008-84A0-148E0444AB1E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555154"/>
          </a:xfrm>
        </p:spPr>
        <p:txBody>
          <a:bodyPr/>
          <a:lstStyle/>
          <a:p>
            <a:r>
              <a:rPr lang="en-IE" dirty="0" smtClean="0"/>
              <a:t>Memcached Code Package (1)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2492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A4D8240-550E-4008-84A0-148E0444AB1E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555154"/>
          </a:xfrm>
        </p:spPr>
        <p:txBody>
          <a:bodyPr/>
          <a:lstStyle/>
          <a:p>
            <a:r>
              <a:rPr lang="en-IE" dirty="0" smtClean="0"/>
              <a:t>Memcached Code Package – Folder Structure</a:t>
            </a:r>
            <a:endParaRPr lang="en-IE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30513"/>
            <a:ext cx="1628775" cy="541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/>
          <p:nvPr/>
        </p:nvCxnSpPr>
        <p:spPr bwMode="auto">
          <a:xfrm flipH="1">
            <a:off x="993899" y="3933056"/>
            <a:ext cx="2586443" cy="0"/>
          </a:xfrm>
          <a:prstGeom prst="straightConnector1">
            <a:avLst/>
          </a:prstGeom>
          <a:solidFill>
            <a:schemeClr val="tx2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H="1">
            <a:off x="1021466" y="5549036"/>
            <a:ext cx="2558876" cy="0"/>
          </a:xfrm>
          <a:prstGeom prst="straightConnector1">
            <a:avLst/>
          </a:prstGeom>
          <a:solidFill>
            <a:schemeClr val="tx2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flipH="1">
            <a:off x="1163771" y="6357026"/>
            <a:ext cx="2416571" cy="0"/>
          </a:xfrm>
          <a:prstGeom prst="straightConnector1">
            <a:avLst/>
          </a:prstGeom>
          <a:solidFill>
            <a:schemeClr val="tx2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563888" y="6205059"/>
            <a:ext cx="2719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 smtClean="0"/>
              <a:t>Memcached C++ Source Files</a:t>
            </a:r>
            <a:endParaRPr lang="en-IE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3491880" y="5395147"/>
            <a:ext cx="2719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 smtClean="0"/>
              <a:t>Location of exported IP core</a:t>
            </a:r>
            <a:endParaRPr lang="en-IE" sz="1400" dirty="0"/>
          </a:p>
        </p:txBody>
      </p:sp>
      <p:cxnSp>
        <p:nvCxnSpPr>
          <p:cNvPr id="18" name="Straight Arrow Connector 17"/>
          <p:cNvCxnSpPr/>
          <p:nvPr/>
        </p:nvCxnSpPr>
        <p:spPr bwMode="auto">
          <a:xfrm flipH="1">
            <a:off x="1205062" y="4941168"/>
            <a:ext cx="2375280" cy="0"/>
          </a:xfrm>
          <a:prstGeom prst="straightConnector1">
            <a:avLst/>
          </a:prstGeom>
          <a:solidFill>
            <a:schemeClr val="tx2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3563888" y="4787279"/>
            <a:ext cx="3400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 smtClean="0"/>
              <a:t>Location of executable for C Simulation</a:t>
            </a:r>
            <a:endParaRPr lang="en-IE" sz="1400" dirty="0"/>
          </a:p>
        </p:txBody>
      </p:sp>
      <p:cxnSp>
        <p:nvCxnSpPr>
          <p:cNvPr id="23" name="Straight Arrow Connector 22"/>
          <p:cNvCxnSpPr>
            <a:stCxn id="26" idx="1"/>
          </p:cNvCxnSpPr>
          <p:nvPr/>
        </p:nvCxnSpPr>
        <p:spPr bwMode="auto">
          <a:xfrm flipH="1">
            <a:off x="1179674" y="3549163"/>
            <a:ext cx="4832486" cy="0"/>
          </a:xfrm>
          <a:prstGeom prst="straightConnector1">
            <a:avLst/>
          </a:prstGeom>
          <a:solidFill>
            <a:schemeClr val="tx2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3586636" y="3779167"/>
            <a:ext cx="4801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 smtClean="0"/>
              <a:t>Scripts, input &amp; output files for C-based regression tests</a:t>
            </a:r>
            <a:endParaRPr lang="en-IE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6012160" y="3395274"/>
            <a:ext cx="3194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 smtClean="0"/>
              <a:t>RTL sources for RTL regression tests</a:t>
            </a:r>
            <a:endParaRPr lang="en-IE" sz="1400" dirty="0"/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>
            <a:off x="1144916" y="2533100"/>
            <a:ext cx="2400668" cy="0"/>
          </a:xfrm>
          <a:prstGeom prst="straightConnector1">
            <a:avLst/>
          </a:prstGeom>
          <a:solidFill>
            <a:schemeClr val="tx2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3574627" y="2379211"/>
            <a:ext cx="3949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 smtClean="0"/>
              <a:t>Backpressure input files for RTL simulation</a:t>
            </a:r>
            <a:endParaRPr lang="en-IE" sz="1400" dirty="0"/>
          </a:p>
        </p:txBody>
      </p:sp>
      <p:cxnSp>
        <p:nvCxnSpPr>
          <p:cNvPr id="29" name="Straight Arrow Connector 28"/>
          <p:cNvCxnSpPr/>
          <p:nvPr/>
        </p:nvCxnSpPr>
        <p:spPr bwMode="auto">
          <a:xfrm flipH="1">
            <a:off x="1144916" y="2958670"/>
            <a:ext cx="2400668" cy="0"/>
          </a:xfrm>
          <a:prstGeom prst="straightConnector1">
            <a:avLst/>
          </a:prstGeom>
          <a:solidFill>
            <a:schemeClr val="tx2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3574627" y="2804781"/>
            <a:ext cx="3805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 smtClean="0"/>
              <a:t>Packet input &amp; output files for RTL simulation</a:t>
            </a:r>
            <a:endParaRPr lang="en-IE" sz="1400" dirty="0"/>
          </a:p>
        </p:txBody>
      </p:sp>
      <p:cxnSp>
        <p:nvCxnSpPr>
          <p:cNvPr id="31" name="Straight Arrow Connector 30"/>
          <p:cNvCxnSpPr>
            <a:stCxn id="32" idx="1"/>
          </p:cNvCxnSpPr>
          <p:nvPr/>
        </p:nvCxnSpPr>
        <p:spPr bwMode="auto">
          <a:xfrm flipH="1">
            <a:off x="1321169" y="3150825"/>
            <a:ext cx="5915127" cy="0"/>
          </a:xfrm>
          <a:prstGeom prst="straightConnector1">
            <a:avLst/>
          </a:prstGeom>
          <a:solidFill>
            <a:schemeClr val="tx2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7236296" y="2996936"/>
            <a:ext cx="2048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 smtClean="0"/>
              <a:t>RTL simulation results</a:t>
            </a:r>
            <a:endParaRPr lang="en-IE" sz="1400" dirty="0"/>
          </a:p>
        </p:txBody>
      </p:sp>
      <p:cxnSp>
        <p:nvCxnSpPr>
          <p:cNvPr id="34" name="Straight Arrow Connector 33"/>
          <p:cNvCxnSpPr/>
          <p:nvPr/>
        </p:nvCxnSpPr>
        <p:spPr bwMode="auto">
          <a:xfrm flipH="1">
            <a:off x="1053270" y="3354529"/>
            <a:ext cx="2400668" cy="0"/>
          </a:xfrm>
          <a:prstGeom prst="straightConnector1">
            <a:avLst/>
          </a:prstGeom>
          <a:solidFill>
            <a:schemeClr val="tx2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3430611" y="3193231"/>
            <a:ext cx="2556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 smtClean="0"/>
              <a:t>Scripts for the RTL simulation</a:t>
            </a:r>
            <a:endParaRPr lang="en-IE" sz="1400" dirty="0"/>
          </a:p>
        </p:txBody>
      </p:sp>
      <p:cxnSp>
        <p:nvCxnSpPr>
          <p:cNvPr id="37" name="Straight Arrow Connector 36"/>
          <p:cNvCxnSpPr/>
          <p:nvPr/>
        </p:nvCxnSpPr>
        <p:spPr bwMode="auto">
          <a:xfrm flipH="1">
            <a:off x="1236482" y="2734628"/>
            <a:ext cx="5915127" cy="0"/>
          </a:xfrm>
          <a:prstGeom prst="straightConnector1">
            <a:avLst/>
          </a:prstGeom>
          <a:solidFill>
            <a:schemeClr val="tx2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7164288" y="2473732"/>
            <a:ext cx="2048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 smtClean="0"/>
              <a:t>RTL simulation configuration files</a:t>
            </a:r>
            <a:endParaRPr lang="en-IE" sz="1400" dirty="0"/>
          </a:p>
        </p:txBody>
      </p:sp>
    </p:spTree>
    <p:extLst>
      <p:ext uri="{BB962C8B-B14F-4D97-AF65-F5344CB8AC3E}">
        <p14:creationId xmlns:p14="http://schemas.microsoft.com/office/powerpoint/2010/main" val="139066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52736"/>
            <a:ext cx="8233646" cy="5040560"/>
          </a:xfrm>
        </p:spPr>
        <p:txBody>
          <a:bodyPr/>
          <a:lstStyle/>
          <a:p>
            <a:r>
              <a:rPr lang="en-IE" sz="1800" dirty="0" smtClean="0"/>
              <a:t>There are two ways to run VHLS:</a:t>
            </a:r>
          </a:p>
          <a:p>
            <a:pPr lvl="1"/>
            <a:r>
              <a:rPr lang="en-IE" sz="1600" dirty="0" smtClean="0"/>
              <a:t>Project mode</a:t>
            </a:r>
          </a:p>
          <a:p>
            <a:pPr lvl="1"/>
            <a:r>
              <a:rPr lang="en-IE" sz="1600" dirty="0" err="1" smtClean="0"/>
              <a:t>Projectless</a:t>
            </a:r>
            <a:r>
              <a:rPr lang="en-IE" sz="1600" dirty="0" smtClean="0"/>
              <a:t> mode</a:t>
            </a:r>
          </a:p>
          <a:p>
            <a:pPr lvl="1"/>
            <a:endParaRPr lang="en-IE" sz="1600" dirty="0"/>
          </a:p>
          <a:p>
            <a:r>
              <a:rPr lang="en-IE" sz="1800" dirty="0" smtClean="0"/>
              <a:t>To use the former, open the GUI, create a project and add the source files.</a:t>
            </a:r>
          </a:p>
          <a:p>
            <a:endParaRPr lang="en-IE" sz="1800" dirty="0"/>
          </a:p>
          <a:p>
            <a:r>
              <a:rPr lang="en-IE" sz="1800" dirty="0" smtClean="0"/>
              <a:t>To use the latter, run the </a:t>
            </a:r>
            <a:r>
              <a:rPr lang="en-IE" sz="1800" i="1" dirty="0" err="1" smtClean="0"/>
              <a:t>run_hls.tcl</a:t>
            </a:r>
            <a:r>
              <a:rPr lang="en-IE" sz="1800" i="1" dirty="0" smtClean="0"/>
              <a:t> </a:t>
            </a:r>
            <a:r>
              <a:rPr lang="en-IE" sz="1800" dirty="0" smtClean="0"/>
              <a:t>script provided in the package.</a:t>
            </a:r>
          </a:p>
          <a:p>
            <a:endParaRPr lang="en-IE" sz="1800" dirty="0"/>
          </a:p>
          <a:p>
            <a:r>
              <a:rPr lang="en-IE" sz="1800" dirty="0" smtClean="0"/>
              <a:t>This will create a project, add the files, compile them for C simulation, as well as synthesize and subsequently export the memcached pipeline as an IP core. </a:t>
            </a:r>
          </a:p>
          <a:p>
            <a:endParaRPr lang="en-IE" sz="1800" dirty="0"/>
          </a:p>
          <a:p>
            <a:r>
              <a:rPr lang="en-IE" sz="1800" dirty="0" smtClean="0"/>
              <a:t>Using this option will cause the directory structure to deviate slightly from the one in the previous slide.</a:t>
            </a:r>
            <a:endParaRPr lang="en-IE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A4D8240-550E-4008-84A0-148E0444AB1E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699170"/>
          </a:xfrm>
        </p:spPr>
        <p:txBody>
          <a:bodyPr/>
          <a:lstStyle/>
          <a:p>
            <a:r>
              <a:rPr lang="en-IE" dirty="0" smtClean="0"/>
              <a:t>Creating a </a:t>
            </a:r>
            <a:r>
              <a:rPr lang="en-IE" dirty="0" err="1" smtClean="0"/>
              <a:t>Vivado</a:t>
            </a:r>
            <a:r>
              <a:rPr lang="en-IE" dirty="0" smtClean="0"/>
              <a:t> HLS project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456721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052736"/>
            <a:ext cx="8640960" cy="5400600"/>
          </a:xfrm>
        </p:spPr>
        <p:txBody>
          <a:bodyPr/>
          <a:lstStyle/>
          <a:p>
            <a:r>
              <a:rPr lang="en-IE" sz="1600" dirty="0" smtClean="0"/>
              <a:t>Edit </a:t>
            </a:r>
            <a:r>
              <a:rPr lang="en-IE" sz="1600" i="1" dirty="0" err="1" smtClean="0"/>
              <a:t>memcachedPipeline</a:t>
            </a:r>
            <a:r>
              <a:rPr lang="en-IE" sz="1600" i="1" dirty="0" smtClean="0"/>
              <a:t>/</a:t>
            </a:r>
            <a:r>
              <a:rPr lang="en-IE" sz="1600" i="1" dirty="0" err="1" smtClean="0"/>
              <a:t>sims</a:t>
            </a:r>
            <a:r>
              <a:rPr lang="en-IE" sz="1600" i="1" dirty="0" smtClean="0"/>
              <a:t>/</a:t>
            </a:r>
            <a:r>
              <a:rPr lang="en-IE" sz="1600" i="1" dirty="0" err="1" smtClean="0"/>
              <a:t>env.cSim</a:t>
            </a:r>
            <a:r>
              <a:rPr lang="en-IE" sz="1600" i="1" dirty="0" smtClean="0"/>
              <a:t> </a:t>
            </a:r>
            <a:r>
              <a:rPr lang="en-IE" sz="1600" dirty="0" smtClean="0"/>
              <a:t>to reflect the appropriate values for your system.</a:t>
            </a:r>
          </a:p>
          <a:p>
            <a:endParaRPr lang="en-IE" sz="1600" dirty="0"/>
          </a:p>
          <a:p>
            <a:r>
              <a:rPr lang="en-IE" sz="1600" dirty="0" smtClean="0"/>
              <a:t>Launch </a:t>
            </a:r>
            <a:r>
              <a:rPr lang="en-IE" sz="1600" i="1" dirty="0" smtClean="0"/>
              <a:t>memcachedPipeline/sims/memtest_deploy.py </a:t>
            </a:r>
            <a:r>
              <a:rPr lang="en-IE" sz="1600" i="1" dirty="0" err="1" smtClean="0"/>
              <a:t>env.cSim</a:t>
            </a:r>
            <a:endParaRPr lang="en-IE" sz="1600" i="1" dirty="0" smtClean="0"/>
          </a:p>
          <a:p>
            <a:endParaRPr lang="en-IE" sz="1600" i="1" dirty="0" smtClean="0"/>
          </a:p>
          <a:p>
            <a:r>
              <a:rPr lang="en-IE" sz="1600" dirty="0" smtClean="0"/>
              <a:t>All test are run and a summary of the results is shown. </a:t>
            </a:r>
          </a:p>
          <a:p>
            <a:endParaRPr lang="en-IE" sz="1600" dirty="0"/>
          </a:p>
          <a:p>
            <a:r>
              <a:rPr lang="en-IE" sz="1600" dirty="0" smtClean="0"/>
              <a:t>Output files end in the suffix </a:t>
            </a:r>
            <a:r>
              <a:rPr lang="en-IE" sz="1600" i="1" dirty="0" smtClean="0"/>
              <a:t>–sim.result.txt</a:t>
            </a:r>
          </a:p>
          <a:p>
            <a:endParaRPr lang="en-IE" sz="1600" i="1" dirty="0"/>
          </a:p>
          <a:p>
            <a:r>
              <a:rPr lang="en-IE" sz="1600" dirty="0" smtClean="0"/>
              <a:t>Report  files of the compare between </a:t>
            </a:r>
            <a:r>
              <a:rPr lang="en-IE" sz="1600" dirty="0" err="1" smtClean="0"/>
              <a:t>sim</a:t>
            </a:r>
            <a:r>
              <a:rPr lang="en-IE" sz="1600" dirty="0" smtClean="0"/>
              <a:t> output and golden output have the suffix </a:t>
            </a:r>
            <a:r>
              <a:rPr lang="en-IE" sz="1600" i="1" dirty="0" smtClean="0"/>
              <a:t>–sim.verification.txt</a:t>
            </a:r>
          </a:p>
          <a:p>
            <a:endParaRPr lang="en-IE" sz="1600" i="1" dirty="0"/>
          </a:p>
          <a:p>
            <a:r>
              <a:rPr lang="en-IE" sz="1600" dirty="0" smtClean="0"/>
              <a:t>Hopefully you will get something like this:</a:t>
            </a:r>
            <a:endParaRPr lang="en-IE" sz="1600" dirty="0"/>
          </a:p>
          <a:p>
            <a:endParaRPr lang="en-IE" sz="1400" dirty="0"/>
          </a:p>
          <a:p>
            <a:endParaRPr lang="en-IE" sz="1800" dirty="0" smtClean="0"/>
          </a:p>
          <a:p>
            <a:pPr lvl="1"/>
            <a:endParaRPr lang="en-IE" sz="14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A4D8240-550E-4008-84A0-148E0444AB1E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555154"/>
          </a:xfrm>
        </p:spPr>
        <p:txBody>
          <a:bodyPr/>
          <a:lstStyle/>
          <a:p>
            <a:r>
              <a:rPr lang="en-IE" dirty="0"/>
              <a:t>Running C Simulations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365104"/>
            <a:ext cx="1524140" cy="1997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79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 bwMode="auto">
          <a:xfrm>
            <a:off x="465272" y="1844824"/>
            <a:ext cx="7920880" cy="3509260"/>
          </a:xfrm>
          <a:prstGeom prst="roundRect">
            <a:avLst>
              <a:gd name="adj" fmla="val 6471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 smtClean="0">
              <a:solidFill>
                <a:srgbClr val="00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340768"/>
            <a:ext cx="8640960" cy="360040"/>
          </a:xfrm>
        </p:spPr>
        <p:txBody>
          <a:bodyPr/>
          <a:lstStyle/>
          <a:p>
            <a:r>
              <a:rPr lang="en-IE" sz="1600" dirty="0" smtClean="0"/>
              <a:t>Mirrors that of the BRAM version of the real-life system.</a:t>
            </a:r>
            <a:endParaRPr lang="en-IE" sz="1600" dirty="0"/>
          </a:p>
          <a:p>
            <a:endParaRPr lang="en-IE" sz="1400" dirty="0"/>
          </a:p>
          <a:p>
            <a:endParaRPr lang="en-IE" sz="1800" dirty="0" smtClean="0"/>
          </a:p>
          <a:p>
            <a:pPr lvl="1"/>
            <a:endParaRPr lang="en-IE" sz="14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A4D8240-550E-4008-84A0-148E0444AB1E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555154"/>
          </a:xfrm>
        </p:spPr>
        <p:txBody>
          <a:bodyPr/>
          <a:lstStyle/>
          <a:p>
            <a:r>
              <a:rPr lang="en-IE" dirty="0" smtClean="0"/>
              <a:t>C Simulation Architecture</a:t>
            </a:r>
            <a:endParaRPr lang="en-IE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730830" y="3865240"/>
            <a:ext cx="7505409" cy="1227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 smtClean="0">
              <a:solidFill>
                <a:srgbClr val="00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2027324" y="4346823"/>
            <a:ext cx="5410200" cy="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Rounded Rectangle 6"/>
          <p:cNvSpPr/>
          <p:nvPr/>
        </p:nvSpPr>
        <p:spPr bwMode="auto">
          <a:xfrm>
            <a:off x="884324" y="4003923"/>
            <a:ext cx="1714500" cy="6858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sz="1400" b="1" dirty="0" smtClean="0">
                <a:solidFill>
                  <a:srgbClr val="000000"/>
                </a:solidFill>
              </a:rPr>
              <a:t>Request </a:t>
            </a:r>
          </a:p>
          <a:p>
            <a:pPr algn="ctr"/>
            <a:r>
              <a:rPr lang="en-IE" sz="1400" b="1" dirty="0" smtClean="0">
                <a:solidFill>
                  <a:srgbClr val="000000"/>
                </a:solidFill>
              </a:rPr>
              <a:t>Parser</a:t>
            </a:r>
            <a:endParaRPr lang="en-US" sz="1400" b="1" dirty="0" smtClean="0">
              <a:solidFill>
                <a:srgbClr val="00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6360731" y="4003923"/>
            <a:ext cx="1714500" cy="6858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sz="1400" b="1" dirty="0" smtClean="0">
                <a:solidFill>
                  <a:srgbClr val="000000"/>
                </a:solidFill>
              </a:rPr>
              <a:t>Response Formatter</a:t>
            </a:r>
            <a:endParaRPr lang="en-US" sz="1400" b="1" dirty="0" smtClean="0">
              <a:solidFill>
                <a:srgbClr val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2703131" y="4003923"/>
            <a:ext cx="1714500" cy="6858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sz="1400" b="1" dirty="0" smtClean="0">
                <a:solidFill>
                  <a:srgbClr val="000000"/>
                </a:solidFill>
              </a:rPr>
              <a:t>Hash</a:t>
            </a:r>
          </a:p>
          <a:p>
            <a:pPr algn="ctr"/>
            <a:r>
              <a:rPr lang="en-IE" sz="1400" b="1" dirty="0" smtClean="0">
                <a:solidFill>
                  <a:srgbClr val="000000"/>
                </a:solidFill>
              </a:rPr>
              <a:t>Table</a:t>
            </a:r>
            <a:endParaRPr lang="en-US" sz="1400" b="1" dirty="0" smtClean="0">
              <a:solidFill>
                <a:srgbClr val="0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4531931" y="4003923"/>
            <a:ext cx="1714500" cy="6858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sz="1400" b="1" dirty="0" smtClean="0">
                <a:solidFill>
                  <a:srgbClr val="000000"/>
                </a:solidFill>
              </a:rPr>
              <a:t>Value Store</a:t>
            </a:r>
            <a:endParaRPr lang="en-US" sz="1400" b="1" dirty="0" smtClean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08882" y="4743499"/>
            <a:ext cx="19447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1400" b="1" dirty="0" smtClean="0">
                <a:solidFill>
                  <a:srgbClr val="000000"/>
                </a:solidFill>
              </a:rPr>
              <a:t>Memcached Pipeline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4557407" y="2113261"/>
            <a:ext cx="1714500" cy="165618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sz="1400" b="1" dirty="0" smtClean="0">
                <a:solidFill>
                  <a:srgbClr val="000000"/>
                </a:solidFill>
              </a:rPr>
              <a:t>BRAM Model Hash Table</a:t>
            </a:r>
            <a:endParaRPr lang="en-US" sz="1400" b="1" dirty="0" smtClean="0">
              <a:solidFill>
                <a:srgbClr val="00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6521739" y="2110459"/>
            <a:ext cx="1714500" cy="165618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sz="1400" b="1" dirty="0" smtClean="0">
                <a:solidFill>
                  <a:srgbClr val="000000"/>
                </a:solidFill>
              </a:rPr>
              <a:t>BRAM Model Value Store</a:t>
            </a:r>
            <a:endParaRPr lang="en-US" sz="1400" b="1" dirty="0" smtClean="0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84324" y="2216627"/>
            <a:ext cx="1877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b="1" dirty="0" smtClean="0">
                <a:solidFill>
                  <a:srgbClr val="000000"/>
                </a:solidFill>
              </a:rPr>
              <a:t>Memcached TB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5071527" y="6021288"/>
            <a:ext cx="392892" cy="43491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 smtClean="0">
              <a:solidFill>
                <a:srgbClr val="00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5071527" y="5445224"/>
            <a:ext cx="392892" cy="4349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 smtClean="0">
              <a:solidFill>
                <a:srgbClr val="0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496420" y="6065487"/>
            <a:ext cx="2364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b="1" dirty="0" smtClean="0">
                <a:solidFill>
                  <a:srgbClr val="000000"/>
                </a:solidFill>
              </a:rPr>
              <a:t>Synthesizable Code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477566" y="5473505"/>
            <a:ext cx="2864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b="1" dirty="0" smtClean="0">
                <a:solidFill>
                  <a:srgbClr val="000000"/>
                </a:solidFill>
              </a:rPr>
              <a:t>Non-synthesizable Code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67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A4D8240-550E-4008-84A0-148E0444AB1E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555154"/>
          </a:xfrm>
        </p:spPr>
        <p:txBody>
          <a:bodyPr/>
          <a:lstStyle/>
          <a:p>
            <a:r>
              <a:rPr lang="en-IE" dirty="0" smtClean="0"/>
              <a:t>C Simulation Input File Format</a:t>
            </a:r>
            <a:endParaRPr lang="en-I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83" y="2235651"/>
            <a:ext cx="6156176" cy="1213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Oval 15"/>
          <p:cNvSpPr/>
          <p:nvPr/>
        </p:nvSpPr>
        <p:spPr bwMode="auto">
          <a:xfrm>
            <a:off x="144016" y="2130176"/>
            <a:ext cx="720080" cy="360040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dirty="0" smtClean="0">
              <a:solidFill>
                <a:srgbClr val="00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 bwMode="auto">
          <a:xfrm flipH="1">
            <a:off x="720080" y="1699791"/>
            <a:ext cx="432048" cy="430385"/>
          </a:xfrm>
          <a:prstGeom prst="straightConnector1">
            <a:avLst/>
          </a:prstGeom>
          <a:solidFill>
            <a:schemeClr val="tx2"/>
          </a:solidFill>
          <a:ln w="158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945394" y="1051719"/>
            <a:ext cx="302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>
                <a:solidFill>
                  <a:srgbClr val="C00000"/>
                </a:solidFill>
              </a:rPr>
              <a:t>Injects a number of idle cycles into the simulation (in this case 27)</a:t>
            </a:r>
            <a:endParaRPr lang="en-IE" dirty="0">
              <a:solidFill>
                <a:srgbClr val="C00000"/>
              </a:solidFill>
            </a:endParaRPr>
          </a:p>
        </p:txBody>
      </p:sp>
      <p:sp>
        <p:nvSpPr>
          <p:cNvPr id="25" name="Right Brace 24"/>
          <p:cNvSpPr/>
          <p:nvPr/>
        </p:nvSpPr>
        <p:spPr bwMode="auto">
          <a:xfrm>
            <a:off x="6552220" y="2490216"/>
            <a:ext cx="108012" cy="959416"/>
          </a:xfrm>
          <a:prstGeom prst="rightBrac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948264" y="2348880"/>
            <a:ext cx="1944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>
                <a:solidFill>
                  <a:srgbClr val="C00000"/>
                </a:solidFill>
              </a:rPr>
              <a:t>Each line is read in per to function call (practically per clock cycle)</a:t>
            </a:r>
            <a:endParaRPr lang="en-IE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 flipH="1">
            <a:off x="237974" y="3449632"/>
            <a:ext cx="3230053" cy="0"/>
          </a:xfrm>
          <a:prstGeom prst="straightConnector1">
            <a:avLst/>
          </a:prstGeom>
          <a:solidFill>
            <a:schemeClr val="tx2"/>
          </a:solidFill>
          <a:ln w="15875" cap="flat" cmpd="sng" algn="ctr">
            <a:solidFill>
              <a:srgbClr val="C00000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V="1">
            <a:off x="1835696" y="3549209"/>
            <a:ext cx="72008" cy="527863"/>
          </a:xfrm>
          <a:prstGeom prst="straightConnector1">
            <a:avLst/>
          </a:prstGeom>
          <a:solidFill>
            <a:schemeClr val="tx2"/>
          </a:solidFill>
          <a:ln w="158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 flipH="1">
            <a:off x="3550695" y="3449632"/>
            <a:ext cx="1917654" cy="0"/>
          </a:xfrm>
          <a:prstGeom prst="straightConnector1">
            <a:avLst/>
          </a:prstGeom>
          <a:solidFill>
            <a:schemeClr val="tx2"/>
          </a:solidFill>
          <a:ln w="15875" cap="flat" cmpd="sng" algn="ctr">
            <a:solidFill>
              <a:srgbClr val="C00000"/>
            </a:solidFill>
            <a:prstDash val="dash"/>
            <a:round/>
            <a:headEnd type="none" w="med" len="med"/>
            <a:tailEnd type="none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349735" y="4149080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>
                <a:solidFill>
                  <a:srgbClr val="C00000"/>
                </a:solidFill>
              </a:rPr>
              <a:t>Network metadata (MAC, IP, port numbers, etc..)</a:t>
            </a:r>
            <a:endParaRPr lang="en-IE" dirty="0">
              <a:solidFill>
                <a:srgbClr val="C00000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 bwMode="auto">
          <a:xfrm flipV="1">
            <a:off x="4429833" y="3609980"/>
            <a:ext cx="72008" cy="527863"/>
          </a:xfrm>
          <a:prstGeom prst="straightConnector1">
            <a:avLst/>
          </a:prstGeom>
          <a:solidFill>
            <a:schemeClr val="tx2"/>
          </a:solidFill>
          <a:ln w="158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3563888" y="4149080"/>
            <a:ext cx="1703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>
                <a:solidFill>
                  <a:srgbClr val="C00000"/>
                </a:solidFill>
              </a:rPr>
              <a:t>Packet (memcached) data</a:t>
            </a:r>
            <a:endParaRPr lang="en-IE" dirty="0">
              <a:solidFill>
                <a:srgbClr val="C00000"/>
              </a:solidFill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5492202" y="2458412"/>
            <a:ext cx="255779" cy="218704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dirty="0" smtClean="0">
              <a:solidFill>
                <a:srgbClr val="000000"/>
              </a:solidFill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5716177" y="3215026"/>
            <a:ext cx="255779" cy="218704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dirty="0" smtClean="0">
              <a:solidFill>
                <a:srgbClr val="000000"/>
              </a:solidFill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5971956" y="2458412"/>
            <a:ext cx="255779" cy="218704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dirty="0" smtClean="0">
              <a:solidFill>
                <a:srgbClr val="000000"/>
              </a:solidFill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6196380" y="3197375"/>
            <a:ext cx="255779" cy="218704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dirty="0" smtClean="0">
              <a:solidFill>
                <a:srgbClr val="000000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 bwMode="auto">
          <a:xfrm flipH="1">
            <a:off x="5680061" y="2025843"/>
            <a:ext cx="36116" cy="377246"/>
          </a:xfrm>
          <a:prstGeom prst="straightConnector1">
            <a:avLst/>
          </a:prstGeom>
          <a:solidFill>
            <a:schemeClr val="tx2"/>
          </a:solidFill>
          <a:ln w="158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5298348" y="1626803"/>
            <a:ext cx="85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>
                <a:solidFill>
                  <a:srgbClr val="C00000"/>
                </a:solidFill>
              </a:rPr>
              <a:t>SOP</a:t>
            </a:r>
            <a:endParaRPr lang="en-IE" dirty="0">
              <a:solidFill>
                <a:srgbClr val="C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724128" y="1187460"/>
            <a:ext cx="988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>
                <a:solidFill>
                  <a:srgbClr val="C00000"/>
                </a:solidFill>
              </a:rPr>
              <a:t>Modulo</a:t>
            </a:r>
            <a:endParaRPr lang="en-IE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 bwMode="auto">
          <a:xfrm flipH="1">
            <a:off x="6131850" y="1626803"/>
            <a:ext cx="64530" cy="762178"/>
          </a:xfrm>
          <a:prstGeom prst="straightConnector1">
            <a:avLst/>
          </a:prstGeom>
          <a:solidFill>
            <a:schemeClr val="tx2"/>
          </a:solidFill>
          <a:ln w="158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 flipV="1">
            <a:off x="5868144" y="3501504"/>
            <a:ext cx="0" cy="311636"/>
          </a:xfrm>
          <a:prstGeom prst="straightConnector1">
            <a:avLst/>
          </a:prstGeom>
          <a:solidFill>
            <a:schemeClr val="tx2"/>
          </a:solidFill>
          <a:ln w="158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5436096" y="3873911"/>
            <a:ext cx="85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C00000"/>
                </a:solidFill>
              </a:rPr>
              <a:t>E</a:t>
            </a:r>
            <a:r>
              <a:rPr lang="en-IE" dirty="0" smtClean="0">
                <a:solidFill>
                  <a:srgbClr val="C00000"/>
                </a:solidFill>
              </a:rPr>
              <a:t>OP</a:t>
            </a:r>
            <a:endParaRPr lang="en-IE" dirty="0">
              <a:solidFill>
                <a:srgbClr val="C00000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 bwMode="auto">
          <a:xfrm flipV="1">
            <a:off x="6324269" y="3515035"/>
            <a:ext cx="0" cy="778061"/>
          </a:xfrm>
          <a:prstGeom prst="straightConnector1">
            <a:avLst/>
          </a:prstGeom>
          <a:solidFill>
            <a:schemeClr val="tx2"/>
          </a:solidFill>
          <a:ln w="158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TextBox 58"/>
          <p:cNvSpPr txBox="1"/>
          <p:nvPr/>
        </p:nvSpPr>
        <p:spPr>
          <a:xfrm>
            <a:off x="5898489" y="4304459"/>
            <a:ext cx="85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>
                <a:solidFill>
                  <a:srgbClr val="C00000"/>
                </a:solidFill>
              </a:rPr>
              <a:t>Valid</a:t>
            </a:r>
            <a:endParaRPr lang="en-IE" dirty="0">
              <a:solidFill>
                <a:srgbClr val="C00000"/>
              </a:solidFill>
            </a:endParaRPr>
          </a:p>
        </p:txBody>
      </p:sp>
      <p:sp>
        <p:nvSpPr>
          <p:cNvPr id="62" name="Content Placeholder 1"/>
          <p:cNvSpPr>
            <a:spLocks noGrp="1"/>
          </p:cNvSpPr>
          <p:nvPr>
            <p:ph idx="1"/>
          </p:nvPr>
        </p:nvSpPr>
        <p:spPr>
          <a:xfrm>
            <a:off x="237974" y="5373216"/>
            <a:ext cx="8640960" cy="360040"/>
          </a:xfrm>
        </p:spPr>
        <p:txBody>
          <a:bodyPr/>
          <a:lstStyle/>
          <a:p>
            <a:r>
              <a:rPr lang="en-IE" sz="1600" dirty="0" smtClean="0"/>
              <a:t>Output file looks identical (without the wait lines)</a:t>
            </a:r>
            <a:endParaRPr lang="en-IE" sz="1400" dirty="0" smtClean="0"/>
          </a:p>
          <a:p>
            <a:endParaRPr lang="en-IE" sz="1800" dirty="0" smtClean="0"/>
          </a:p>
          <a:p>
            <a:pPr lvl="1"/>
            <a:endParaRPr lang="en-IE" sz="1400" dirty="0" smtClean="0"/>
          </a:p>
        </p:txBody>
      </p:sp>
    </p:spTree>
    <p:extLst>
      <p:ext uri="{BB962C8B-B14F-4D97-AF65-F5344CB8AC3E}">
        <p14:creationId xmlns:p14="http://schemas.microsoft.com/office/powerpoint/2010/main" val="167893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052736"/>
            <a:ext cx="8640960" cy="5400600"/>
          </a:xfrm>
        </p:spPr>
        <p:txBody>
          <a:bodyPr/>
          <a:lstStyle/>
          <a:p>
            <a:r>
              <a:rPr lang="en-IE" sz="1600" dirty="0" smtClean="0"/>
              <a:t>Edit </a:t>
            </a:r>
            <a:r>
              <a:rPr lang="en-IE" sz="1600" i="1" dirty="0" err="1" smtClean="0"/>
              <a:t>memcachedPipeline</a:t>
            </a:r>
            <a:r>
              <a:rPr lang="en-IE" sz="1600" i="1" dirty="0" smtClean="0"/>
              <a:t>/</a:t>
            </a:r>
            <a:r>
              <a:rPr lang="en-IE" sz="1600" i="1" dirty="0" err="1" smtClean="0"/>
              <a:t>rtlSim</a:t>
            </a:r>
            <a:r>
              <a:rPr lang="en-IE" sz="1600" i="1" dirty="0" smtClean="0"/>
              <a:t>/</a:t>
            </a:r>
            <a:r>
              <a:rPr lang="en-IE" sz="1600" i="1" dirty="0" err="1" smtClean="0"/>
              <a:t>regressionSims</a:t>
            </a:r>
            <a:r>
              <a:rPr lang="en-IE" sz="1600" i="1" dirty="0" smtClean="0"/>
              <a:t>/</a:t>
            </a:r>
            <a:r>
              <a:rPr lang="en-IE" sz="1600" i="1" dirty="0" err="1" smtClean="0"/>
              <a:t>sw</a:t>
            </a:r>
            <a:r>
              <a:rPr lang="en-IE" sz="1600" i="1" dirty="0" smtClean="0"/>
              <a:t>/</a:t>
            </a:r>
            <a:r>
              <a:rPr lang="en-IE" sz="1600" i="1" dirty="0" err="1" smtClean="0"/>
              <a:t>env.server</a:t>
            </a:r>
            <a:r>
              <a:rPr lang="en-IE" sz="1600" i="1" dirty="0" smtClean="0"/>
              <a:t> </a:t>
            </a:r>
            <a:r>
              <a:rPr lang="en-IE" sz="1600" dirty="0" smtClean="0"/>
              <a:t>to reflect the appropriate values for your system.</a:t>
            </a:r>
          </a:p>
          <a:p>
            <a:endParaRPr lang="en-IE" sz="1600" dirty="0"/>
          </a:p>
          <a:p>
            <a:r>
              <a:rPr lang="en-IE" sz="1600" dirty="0" smtClean="0"/>
              <a:t>Launch </a:t>
            </a:r>
            <a:r>
              <a:rPr lang="en-IE" sz="1600" i="1" dirty="0" smtClean="0"/>
              <a:t>memcachedPipeline/</a:t>
            </a:r>
            <a:r>
              <a:rPr lang="en-IE" sz="1600" i="1" dirty="0"/>
              <a:t>rtlSim/regressionSims/sw/</a:t>
            </a:r>
            <a:r>
              <a:rPr lang="en-IE" sz="1600" i="1" dirty="0" smtClean="0"/>
              <a:t>memtest_deploy.py </a:t>
            </a:r>
            <a:r>
              <a:rPr lang="en-IE" sz="1600" i="1" dirty="0" err="1" smtClean="0"/>
              <a:t>env.server</a:t>
            </a:r>
            <a:endParaRPr lang="en-IE" sz="1600" i="1" dirty="0" smtClean="0"/>
          </a:p>
          <a:p>
            <a:endParaRPr lang="en-IE" sz="1600" i="1" dirty="0" smtClean="0"/>
          </a:p>
          <a:p>
            <a:r>
              <a:rPr lang="en-IE" sz="1600" dirty="0" smtClean="0"/>
              <a:t>All test are run and a summary of the results is shown. </a:t>
            </a:r>
          </a:p>
          <a:p>
            <a:endParaRPr lang="en-IE" sz="1600" dirty="0"/>
          </a:p>
          <a:p>
            <a:r>
              <a:rPr lang="en-IE" sz="1600" dirty="0" smtClean="0"/>
              <a:t>Output files end in the suffix </a:t>
            </a:r>
            <a:r>
              <a:rPr lang="en-IE" sz="1600" i="1" dirty="0" smtClean="0"/>
              <a:t>–sim.result.txt</a:t>
            </a:r>
          </a:p>
          <a:p>
            <a:endParaRPr lang="en-IE" sz="1600" i="1" dirty="0"/>
          </a:p>
          <a:p>
            <a:r>
              <a:rPr lang="en-IE" sz="1600" dirty="0" smtClean="0"/>
              <a:t>Report  files of the compare between </a:t>
            </a:r>
            <a:r>
              <a:rPr lang="en-IE" sz="1600" dirty="0" err="1" smtClean="0"/>
              <a:t>sim</a:t>
            </a:r>
            <a:r>
              <a:rPr lang="en-IE" sz="1600" dirty="0" smtClean="0"/>
              <a:t> output and golden output have the suffix </a:t>
            </a:r>
            <a:r>
              <a:rPr lang="en-IE" sz="1600" i="1" dirty="0" smtClean="0"/>
              <a:t>–sim.verification.txt</a:t>
            </a:r>
          </a:p>
          <a:p>
            <a:endParaRPr lang="en-IE" sz="1600" i="1" dirty="0"/>
          </a:p>
          <a:p>
            <a:r>
              <a:rPr lang="en-IE" sz="1600" dirty="0" smtClean="0"/>
              <a:t>Results should look like this:</a:t>
            </a:r>
            <a:endParaRPr lang="en-IE" sz="1600" dirty="0"/>
          </a:p>
          <a:p>
            <a:endParaRPr lang="en-IE" sz="1400" dirty="0"/>
          </a:p>
          <a:p>
            <a:endParaRPr lang="en-IE" sz="1800" dirty="0" smtClean="0"/>
          </a:p>
          <a:p>
            <a:pPr lvl="1"/>
            <a:endParaRPr lang="en-IE" sz="14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A4D8240-550E-4008-84A0-148E0444AB1E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555154"/>
          </a:xfrm>
        </p:spPr>
        <p:txBody>
          <a:bodyPr/>
          <a:lstStyle/>
          <a:p>
            <a:r>
              <a:rPr lang="en-IE" dirty="0" smtClean="0"/>
              <a:t>Running RTL Simulations</a:t>
            </a:r>
            <a:endParaRPr lang="en-I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448301"/>
            <a:ext cx="4535066" cy="2002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261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4917819C-C05E-4EDA-BD0C-7A2A7EE1568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09550"/>
            <a:ext cx="8229600" cy="5715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defRPr lang="en-US" sz="2800" b="1" dirty="0" smtClean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IE" kern="0" dirty="0" smtClean="0"/>
              <a:t>Design Basics</a:t>
            </a:r>
            <a:br>
              <a:rPr lang="en-IE" kern="0" dirty="0" smtClean="0"/>
            </a:br>
            <a:endParaRPr lang="en-IE" kern="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0032" y="898512"/>
            <a:ext cx="8686800" cy="5410807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en-IE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Operating</a:t>
            </a:r>
            <a:r>
              <a:rPr kumimoji="0" lang="en-IE" sz="1600" b="1" i="0" u="none" strike="noStrike" kern="0" cap="none" spc="0" normalizeH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Frequency: 156 MHz</a:t>
            </a:r>
          </a:p>
          <a:p>
            <a:pPr marL="228600" marR="0" lvl="0" indent="-2286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tabLst/>
              <a:defRPr/>
            </a:pPr>
            <a:endParaRPr lang="en-IE" sz="1600" b="1" kern="0" baseline="0" dirty="0">
              <a:solidFill>
                <a:schemeClr val="accent4"/>
              </a:solidFill>
              <a:latin typeface="+mn-lt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lang="en-IE" sz="1600" b="1" kern="0" dirty="0" smtClean="0">
                <a:solidFill>
                  <a:schemeClr val="accent4"/>
                </a:solidFill>
                <a:latin typeface="+mn-lt"/>
              </a:rPr>
              <a:t>All I/O uses AXI4 Streams. </a:t>
            </a:r>
          </a:p>
          <a:p>
            <a:pPr marL="685800" lvl="1" indent="-228600" algn="l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/>
            </a:pPr>
            <a:r>
              <a:rPr lang="en-IE" sz="1600" b="1" kern="0" dirty="0" smtClean="0">
                <a:solidFill>
                  <a:schemeClr val="accent4"/>
                </a:solidFill>
                <a:latin typeface="+mn-lt"/>
              </a:rPr>
              <a:t>I/O Buses are 184 bits wide.</a:t>
            </a:r>
          </a:p>
          <a:p>
            <a:pPr marL="685800" lvl="1" indent="-228600" algn="l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/>
            </a:pPr>
            <a:r>
              <a:rPr lang="en-IE" sz="1600" b="1" kern="0" dirty="0" smtClean="0">
                <a:solidFill>
                  <a:schemeClr val="accent4"/>
                </a:solidFill>
                <a:latin typeface="+mn-lt"/>
              </a:rPr>
              <a:t>They adhere to the following format:</a:t>
            </a:r>
          </a:p>
          <a:p>
            <a:pPr marL="1143000" lvl="2" indent="-228600" algn="l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/>
            </a:pPr>
            <a:r>
              <a:rPr lang="en-IE" sz="1600" b="1" kern="0" dirty="0" smtClean="0">
                <a:solidFill>
                  <a:schemeClr val="accent4"/>
                </a:solidFill>
                <a:latin typeface="+mn-lt"/>
              </a:rPr>
              <a:t>0:63 – data</a:t>
            </a:r>
          </a:p>
          <a:p>
            <a:pPr marL="1143000" lvl="2" indent="-228600" algn="l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/>
            </a:pPr>
            <a:r>
              <a:rPr lang="en-IE" sz="1600" b="1" kern="0" dirty="0" smtClean="0">
                <a:solidFill>
                  <a:schemeClr val="accent4"/>
                </a:solidFill>
                <a:latin typeface="+mn-lt"/>
              </a:rPr>
              <a:t>64:66 – modulo (indicates the number of valid bytes in the data part)</a:t>
            </a:r>
          </a:p>
          <a:p>
            <a:pPr marL="1143000" lvl="2" indent="-228600" algn="l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/>
            </a:pPr>
            <a:r>
              <a:rPr lang="en-IE" sz="1600" b="1" kern="0" dirty="0" smtClean="0">
                <a:solidFill>
                  <a:schemeClr val="accent4"/>
                </a:solidFill>
                <a:latin typeface="+mn-lt"/>
              </a:rPr>
              <a:t>67 – EOP</a:t>
            </a:r>
          </a:p>
          <a:p>
            <a:pPr marL="1143000" lvl="2" indent="-228600" algn="l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/>
            </a:pPr>
            <a:r>
              <a:rPr lang="en-IE" sz="1600" b="1" kern="0" dirty="0" smtClean="0">
                <a:solidFill>
                  <a:schemeClr val="accent4"/>
                </a:solidFill>
                <a:latin typeface="+mn-lt"/>
              </a:rPr>
              <a:t>68 – SOP</a:t>
            </a:r>
          </a:p>
          <a:p>
            <a:pPr marL="1143000" lvl="2" indent="-228600" algn="l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/>
            </a:pPr>
            <a:r>
              <a:rPr lang="en-IE" sz="1600" b="1" kern="0" dirty="0" smtClean="0">
                <a:solidFill>
                  <a:schemeClr val="accent4"/>
                </a:solidFill>
                <a:latin typeface="+mn-lt"/>
              </a:rPr>
              <a:t>69:183 – network-related metadata</a:t>
            </a:r>
            <a:endParaRPr lang="en-IE" sz="1600" b="1" kern="0" dirty="0">
              <a:solidFill>
                <a:schemeClr val="accent4"/>
              </a:solidFill>
              <a:latin typeface="+mn-lt"/>
            </a:endParaRPr>
          </a:p>
          <a:p>
            <a:pPr marL="685800" lvl="1" indent="-228600" algn="l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/>
            </a:pPr>
            <a:r>
              <a:rPr lang="en-IE" sz="1600" b="1" kern="0" dirty="0" smtClean="0">
                <a:solidFill>
                  <a:schemeClr val="accent4"/>
                </a:solidFill>
                <a:latin typeface="+mn-lt"/>
              </a:rPr>
              <a:t>Not all of the metadata bits are used.</a:t>
            </a:r>
          </a:p>
          <a:p>
            <a:pPr marL="228600" marR="0" lvl="0" indent="-2286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tabLst/>
              <a:defRPr/>
            </a:pPr>
            <a:endParaRPr kumimoji="0" lang="en-IE" sz="1600" b="1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lang="en-IE" sz="1600" b="1" kern="0" noProof="0" dirty="0" smtClean="0">
                <a:solidFill>
                  <a:schemeClr val="accent4"/>
                </a:solidFill>
                <a:latin typeface="+mn-lt"/>
              </a:rPr>
              <a:t>Memory access uses 4 bus pairs.</a:t>
            </a:r>
          </a:p>
          <a:p>
            <a:pPr marL="685800" lvl="1" indent="-228600" algn="l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/>
            </a:pPr>
            <a:r>
              <a:rPr kumimoji="0" lang="en-IE" sz="1600" b="1" i="0" u="none" strike="noStrike" kern="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IE" sz="1600" b="1" i="0" u="none" strike="noStrike" kern="0" cap="none" spc="0" normalizeH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the Hash Table (1 WR &amp; 1 RD) &amp; </a:t>
            </a:r>
            <a:r>
              <a:rPr lang="en-IE" sz="1600" b="1" kern="0" baseline="0" noProof="0" dirty="0" smtClean="0">
                <a:solidFill>
                  <a:schemeClr val="accent4"/>
                </a:solidFill>
                <a:latin typeface="+mn-lt"/>
              </a:rPr>
              <a:t>2</a:t>
            </a:r>
            <a:r>
              <a:rPr lang="en-IE" sz="1600" b="1" kern="0" noProof="0" dirty="0" smtClean="0">
                <a:solidFill>
                  <a:schemeClr val="accent4"/>
                </a:solidFill>
                <a:latin typeface="+mn-lt"/>
              </a:rPr>
              <a:t> in the Value Store (1WR &amp; 1 RD)</a:t>
            </a:r>
          </a:p>
          <a:p>
            <a:pPr marL="685800" lvl="1" indent="-228600" algn="l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/>
            </a:pPr>
            <a:r>
              <a:rPr lang="en-IE" sz="1600" b="1" kern="0" noProof="0" dirty="0" smtClean="0">
                <a:solidFill>
                  <a:schemeClr val="accent4"/>
                </a:solidFill>
                <a:latin typeface="+mn-lt"/>
              </a:rPr>
              <a:t>Each pair has a 512 bit wide data bus</a:t>
            </a:r>
          </a:p>
          <a:p>
            <a:pPr marL="685800" lvl="1" indent="-228600" algn="l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/>
            </a:pPr>
            <a:r>
              <a:rPr lang="en-IE" sz="1600" b="1" kern="0" dirty="0" smtClean="0">
                <a:solidFill>
                  <a:schemeClr val="accent4"/>
                </a:solidFill>
                <a:latin typeface="+mn-lt"/>
              </a:rPr>
              <a:t>And a 24 bit command bus. The lower 10 bits make up the address &amp; the following 8 the number of data words to be read to or written from.</a:t>
            </a:r>
            <a:endParaRPr lang="en-IE" sz="1600" b="1" kern="0" noProof="0" dirty="0" smtClean="0">
              <a:solidFill>
                <a:schemeClr val="accent4"/>
              </a:solidFill>
              <a:latin typeface="+mn-lt"/>
            </a:endParaRPr>
          </a:p>
          <a:p>
            <a:pPr marL="685800" lvl="1" indent="-228600" algn="l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/>
            </a:pPr>
            <a:endParaRPr kumimoji="0" lang="en-IE" sz="1600" b="1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84507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7" y="2255173"/>
            <a:ext cx="6095921" cy="1225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A4D8240-550E-4008-84A0-148E0444AB1E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555154"/>
          </a:xfrm>
        </p:spPr>
        <p:txBody>
          <a:bodyPr/>
          <a:lstStyle/>
          <a:p>
            <a:r>
              <a:rPr lang="en-IE" dirty="0" smtClean="0"/>
              <a:t>RTL Simulation Output File Format</a:t>
            </a:r>
            <a:endParaRPr lang="en-IE" dirty="0"/>
          </a:p>
        </p:txBody>
      </p:sp>
      <p:sp>
        <p:nvSpPr>
          <p:cNvPr id="16" name="Oval 15"/>
          <p:cNvSpPr/>
          <p:nvPr/>
        </p:nvSpPr>
        <p:spPr bwMode="auto">
          <a:xfrm>
            <a:off x="144016" y="2130176"/>
            <a:ext cx="720080" cy="360040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dirty="0" smtClean="0">
              <a:solidFill>
                <a:srgbClr val="00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 bwMode="auto">
          <a:xfrm flipH="1">
            <a:off x="720080" y="1699791"/>
            <a:ext cx="432048" cy="430385"/>
          </a:xfrm>
          <a:prstGeom prst="straightConnector1">
            <a:avLst/>
          </a:prstGeom>
          <a:solidFill>
            <a:schemeClr val="tx2"/>
          </a:solidFill>
          <a:ln w="158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945394" y="1051719"/>
            <a:ext cx="302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>
                <a:solidFill>
                  <a:srgbClr val="C00000"/>
                </a:solidFill>
              </a:rPr>
              <a:t>Injects a number of idle cycles into the simulation (in this case 27)</a:t>
            </a:r>
            <a:endParaRPr lang="en-IE" dirty="0">
              <a:solidFill>
                <a:srgbClr val="C00000"/>
              </a:solidFill>
            </a:endParaRPr>
          </a:p>
        </p:txBody>
      </p:sp>
      <p:sp>
        <p:nvSpPr>
          <p:cNvPr id="25" name="Right Brace 24"/>
          <p:cNvSpPr/>
          <p:nvPr/>
        </p:nvSpPr>
        <p:spPr bwMode="auto">
          <a:xfrm>
            <a:off x="6552220" y="2490216"/>
            <a:ext cx="108012" cy="959416"/>
          </a:xfrm>
          <a:prstGeom prst="rightBrac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948264" y="2348880"/>
            <a:ext cx="1944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>
                <a:solidFill>
                  <a:srgbClr val="C00000"/>
                </a:solidFill>
              </a:rPr>
              <a:t>Each line is read in per to function call (practically per clock cycle)</a:t>
            </a:r>
            <a:endParaRPr lang="en-IE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 flipH="1">
            <a:off x="539552" y="3449632"/>
            <a:ext cx="3384378" cy="0"/>
          </a:xfrm>
          <a:prstGeom prst="straightConnector1">
            <a:avLst/>
          </a:prstGeom>
          <a:solidFill>
            <a:schemeClr val="tx2"/>
          </a:solidFill>
          <a:ln w="15875" cap="flat" cmpd="sng" algn="ctr">
            <a:solidFill>
              <a:srgbClr val="C00000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V="1">
            <a:off x="1835696" y="3549209"/>
            <a:ext cx="72008" cy="527863"/>
          </a:xfrm>
          <a:prstGeom prst="straightConnector1">
            <a:avLst/>
          </a:prstGeom>
          <a:solidFill>
            <a:schemeClr val="tx2"/>
          </a:solidFill>
          <a:ln w="158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 flipH="1">
            <a:off x="4166514" y="3449632"/>
            <a:ext cx="1917654" cy="0"/>
          </a:xfrm>
          <a:prstGeom prst="straightConnector1">
            <a:avLst/>
          </a:prstGeom>
          <a:solidFill>
            <a:schemeClr val="tx2"/>
          </a:solidFill>
          <a:ln w="15875" cap="flat" cmpd="sng" algn="ctr">
            <a:solidFill>
              <a:srgbClr val="C00000"/>
            </a:solidFill>
            <a:prstDash val="dash"/>
            <a:round/>
            <a:headEnd type="none" w="med" len="med"/>
            <a:tailEnd type="none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349735" y="4149080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>
                <a:solidFill>
                  <a:srgbClr val="C00000"/>
                </a:solidFill>
              </a:rPr>
              <a:t>Network metadata (MAC, IP, port numbers, etc..)</a:t>
            </a:r>
            <a:endParaRPr lang="en-IE" dirty="0">
              <a:solidFill>
                <a:srgbClr val="C00000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 bwMode="auto">
          <a:xfrm flipV="1">
            <a:off x="4429833" y="3609980"/>
            <a:ext cx="72008" cy="527863"/>
          </a:xfrm>
          <a:prstGeom prst="straightConnector1">
            <a:avLst/>
          </a:prstGeom>
          <a:solidFill>
            <a:schemeClr val="tx2"/>
          </a:solidFill>
          <a:ln w="158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3563888" y="4149080"/>
            <a:ext cx="1703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>
                <a:solidFill>
                  <a:srgbClr val="C00000"/>
                </a:solidFill>
              </a:rPr>
              <a:t>Packet (memcached) data</a:t>
            </a:r>
            <a:endParaRPr lang="en-IE" dirty="0">
              <a:solidFill>
                <a:srgbClr val="C00000"/>
              </a:solidFill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3779912" y="2490216"/>
            <a:ext cx="317707" cy="218704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dirty="0" smtClean="0">
              <a:solidFill>
                <a:srgbClr val="000000"/>
              </a:solidFill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6196380" y="3229179"/>
            <a:ext cx="255779" cy="218704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dirty="0" smtClean="0">
              <a:solidFill>
                <a:srgbClr val="000000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 bwMode="auto">
          <a:xfrm flipH="1">
            <a:off x="4058537" y="1996135"/>
            <a:ext cx="443304" cy="380103"/>
          </a:xfrm>
          <a:prstGeom prst="straightConnector1">
            <a:avLst/>
          </a:prstGeom>
          <a:solidFill>
            <a:schemeClr val="tx2"/>
          </a:solidFill>
          <a:ln w="158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4211960" y="1412776"/>
            <a:ext cx="2392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>
                <a:solidFill>
                  <a:srgbClr val="C00000"/>
                </a:solidFill>
              </a:rPr>
              <a:t>SOP, EOP &amp; modulo are in this byte</a:t>
            </a:r>
            <a:endParaRPr lang="en-IE" dirty="0">
              <a:solidFill>
                <a:srgbClr val="C00000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 bwMode="auto">
          <a:xfrm flipH="1" flipV="1">
            <a:off x="6324269" y="3515036"/>
            <a:ext cx="479979" cy="778060"/>
          </a:xfrm>
          <a:prstGeom prst="straightConnector1">
            <a:avLst/>
          </a:prstGeom>
          <a:solidFill>
            <a:schemeClr val="tx2"/>
          </a:solidFill>
          <a:ln w="158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TextBox 58"/>
          <p:cNvSpPr txBox="1"/>
          <p:nvPr/>
        </p:nvSpPr>
        <p:spPr>
          <a:xfrm>
            <a:off x="5898488" y="4304459"/>
            <a:ext cx="2921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>
                <a:solidFill>
                  <a:srgbClr val="C00000"/>
                </a:solidFill>
              </a:rPr>
              <a:t>1 is previous to last word, 7 is last word in a packet</a:t>
            </a:r>
            <a:endParaRPr lang="en-IE" dirty="0">
              <a:solidFill>
                <a:srgbClr val="C00000"/>
              </a:solidFill>
            </a:endParaRPr>
          </a:p>
        </p:txBody>
      </p:sp>
      <p:sp>
        <p:nvSpPr>
          <p:cNvPr id="62" name="Content Placeholder 1"/>
          <p:cNvSpPr>
            <a:spLocks noGrp="1"/>
          </p:cNvSpPr>
          <p:nvPr>
            <p:ph idx="1"/>
          </p:nvPr>
        </p:nvSpPr>
        <p:spPr>
          <a:xfrm>
            <a:off x="237974" y="5373216"/>
            <a:ext cx="8640960" cy="360040"/>
          </a:xfrm>
        </p:spPr>
        <p:txBody>
          <a:bodyPr/>
          <a:lstStyle/>
          <a:p>
            <a:r>
              <a:rPr lang="en-IE" sz="1600" dirty="0" smtClean="0"/>
              <a:t>Output file looks identical (without the wait lines)</a:t>
            </a:r>
            <a:endParaRPr lang="en-IE" sz="1400" dirty="0" smtClean="0"/>
          </a:p>
          <a:p>
            <a:endParaRPr lang="en-IE" sz="1800" dirty="0" smtClean="0"/>
          </a:p>
          <a:p>
            <a:pPr lvl="1"/>
            <a:endParaRPr lang="en-IE" sz="1400" dirty="0" smtClean="0"/>
          </a:p>
        </p:txBody>
      </p:sp>
    </p:spTree>
    <p:extLst>
      <p:ext uri="{BB962C8B-B14F-4D97-AF65-F5344CB8AC3E}">
        <p14:creationId xmlns:p14="http://schemas.microsoft.com/office/powerpoint/2010/main" val="258809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4917819C-C05E-4EDA-BD0C-7A2A7EE1568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09550"/>
            <a:ext cx="8229600" cy="5715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defRPr lang="en-US" sz="2800" b="1" dirty="0" smtClean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IE" kern="0" dirty="0" smtClean="0"/>
              <a:t>Design Resource Utilization</a:t>
            </a:r>
            <a:br>
              <a:rPr lang="en-IE" kern="0" dirty="0" smtClean="0"/>
            </a:br>
            <a:endParaRPr lang="en-IE" kern="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0032" y="898513"/>
            <a:ext cx="8686800" cy="5257800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lang="en-IE" sz="1600" b="1" kern="0" noProof="0" dirty="0" smtClean="0">
                <a:solidFill>
                  <a:schemeClr val="accent4"/>
                </a:solidFill>
                <a:latin typeface="+mn-lt"/>
              </a:rPr>
              <a:t>Memcached Pipeline Resource Use </a:t>
            </a:r>
          </a:p>
          <a:p>
            <a:pPr marL="685800" lvl="1" indent="-228600" algn="l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/>
            </a:pPr>
            <a:r>
              <a:rPr lang="en-IE" sz="1600" b="1" kern="0" noProof="0" dirty="0" smtClean="0">
                <a:solidFill>
                  <a:schemeClr val="accent4"/>
                </a:solidFill>
                <a:latin typeface="+mn-lt"/>
              </a:rPr>
              <a:t>After HLS Synthesis:</a:t>
            </a:r>
          </a:p>
          <a:p>
            <a:pPr marL="685800" lvl="1" indent="-228600" algn="l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/>
            </a:pPr>
            <a:endParaRPr kumimoji="0" lang="en-IE" sz="1600" b="1" i="0" u="none" strike="noStrike" kern="0" cap="none" spc="0" normalizeH="0" baseline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lvl="1" indent="-228600" algn="l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/>
            </a:pPr>
            <a:endParaRPr lang="en-IE" sz="1600" b="1" kern="0" noProof="0" dirty="0" smtClean="0">
              <a:solidFill>
                <a:schemeClr val="accent4"/>
              </a:solidFill>
              <a:latin typeface="+mn-lt"/>
            </a:endParaRPr>
          </a:p>
          <a:p>
            <a:pPr marL="685800" lvl="1" indent="-228600" algn="l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/>
            </a:pPr>
            <a:endParaRPr kumimoji="0" lang="en-IE" sz="1600" b="1" i="0" u="none" strike="noStrike" kern="0" cap="none" spc="0" normalizeH="0" baseline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lvl="1" indent="-228600" algn="l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/>
            </a:pPr>
            <a:endParaRPr lang="en-IE" sz="1600" b="1" kern="0" noProof="0" dirty="0" smtClean="0">
              <a:solidFill>
                <a:schemeClr val="accent4"/>
              </a:solidFill>
              <a:latin typeface="+mn-lt"/>
            </a:endParaRPr>
          </a:p>
          <a:p>
            <a:pPr marL="685800" lvl="1" indent="-228600" algn="l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/>
            </a:pPr>
            <a:endParaRPr kumimoji="0" lang="en-IE" sz="1600" b="1" i="0" u="none" strike="noStrike" kern="0" cap="none" spc="0" normalizeH="0" baseline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lvl="1" indent="-228600" algn="l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/>
            </a:pPr>
            <a:r>
              <a:rPr lang="en-IE" sz="1600" b="1" kern="0" dirty="0" smtClean="0">
                <a:solidFill>
                  <a:schemeClr val="accent4"/>
                </a:solidFill>
                <a:latin typeface="+mn-lt"/>
              </a:rPr>
              <a:t>After </a:t>
            </a:r>
            <a:r>
              <a:rPr lang="en-IE" sz="1600" b="1" kern="0" dirty="0" err="1" smtClean="0">
                <a:solidFill>
                  <a:schemeClr val="accent4"/>
                </a:solidFill>
                <a:latin typeface="+mn-lt"/>
              </a:rPr>
              <a:t>Vivado</a:t>
            </a:r>
            <a:r>
              <a:rPr lang="en-IE" sz="1600" b="1" kern="0" dirty="0" smtClean="0">
                <a:solidFill>
                  <a:schemeClr val="accent4"/>
                </a:solidFill>
                <a:latin typeface="+mn-lt"/>
              </a:rPr>
              <a:t> Synthesis:</a:t>
            </a:r>
            <a:endParaRPr lang="en-IE" sz="1600" b="1" kern="0" noProof="0" dirty="0" smtClean="0">
              <a:solidFill>
                <a:schemeClr val="accent4"/>
              </a:solidFill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247776"/>
            <a:ext cx="2767211" cy="180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212976"/>
            <a:ext cx="3752449" cy="1872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9" y="5157193"/>
            <a:ext cx="3024336" cy="11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6220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>
          <a:xfrm>
            <a:off x="1133524" y="3737728"/>
            <a:ext cx="6750844" cy="627376"/>
          </a:xfrm>
        </p:spPr>
        <p:txBody>
          <a:bodyPr/>
          <a:lstStyle/>
          <a:p>
            <a:pPr algn="ctr"/>
            <a:r>
              <a:rPr lang="en-US" dirty="0" smtClean="0"/>
              <a:t>Request Parser Architecture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5453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555154"/>
          </a:xfrm>
        </p:spPr>
        <p:txBody>
          <a:bodyPr/>
          <a:lstStyle/>
          <a:p>
            <a:r>
              <a:rPr lang="en-IE" dirty="0" smtClean="0"/>
              <a:t>Request Parser Architecture</a:t>
            </a:r>
            <a:endParaRPr lang="en-IE" dirty="0"/>
          </a:p>
        </p:txBody>
      </p:sp>
      <p:sp>
        <p:nvSpPr>
          <p:cNvPr id="87" name="Rectangle 86"/>
          <p:cNvSpPr/>
          <p:nvPr/>
        </p:nvSpPr>
        <p:spPr>
          <a:xfrm>
            <a:off x="1684564" y="1124744"/>
            <a:ext cx="6001778" cy="22815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sz="2000" dirty="0"/>
          </a:p>
        </p:txBody>
      </p:sp>
      <p:sp>
        <p:nvSpPr>
          <p:cNvPr id="89" name="Rectangle 88"/>
          <p:cNvSpPr/>
          <p:nvPr/>
        </p:nvSpPr>
        <p:spPr>
          <a:xfrm>
            <a:off x="2465998" y="1133926"/>
            <a:ext cx="41222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E" sz="2000" b="1" dirty="0" smtClean="0"/>
              <a:t>Request Parser</a:t>
            </a:r>
            <a:endParaRPr lang="en-IE" sz="2000" b="1" dirty="0"/>
          </a:p>
        </p:txBody>
      </p:sp>
      <p:sp>
        <p:nvSpPr>
          <p:cNvPr id="94" name="Rectangle 93"/>
          <p:cNvSpPr/>
          <p:nvPr/>
        </p:nvSpPr>
        <p:spPr bwMode="auto">
          <a:xfrm>
            <a:off x="1797801" y="1562163"/>
            <a:ext cx="5782970" cy="148411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050" dirty="0" smtClean="0">
              <a:solidFill>
                <a:srgbClr val="000000"/>
              </a:solidFill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2081318" y="1606763"/>
            <a:ext cx="5499453" cy="1357588"/>
            <a:chOff x="1042570" y="1435317"/>
            <a:chExt cx="7240568" cy="1646718"/>
          </a:xfrm>
        </p:grpSpPr>
        <p:sp>
          <p:nvSpPr>
            <p:cNvPr id="97" name="Rectangle 96"/>
            <p:cNvSpPr/>
            <p:nvPr/>
          </p:nvSpPr>
          <p:spPr bwMode="auto">
            <a:xfrm>
              <a:off x="3402898" y="1823301"/>
              <a:ext cx="1440161" cy="4180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IE" sz="1200" b="1" dirty="0" smtClean="0">
                  <a:solidFill>
                    <a:srgbClr val="000000"/>
                  </a:solidFill>
                </a:rPr>
                <a:t>Binary</a:t>
              </a:r>
              <a:r>
                <a:rPr lang="en-IE" sz="1200" dirty="0" smtClean="0">
                  <a:solidFill>
                    <a:srgbClr val="000000"/>
                  </a:solidFill>
                </a:rPr>
                <a:t> </a:t>
              </a:r>
              <a:r>
                <a:rPr lang="en-IE" sz="1200" b="1" dirty="0" smtClean="0">
                  <a:solidFill>
                    <a:srgbClr val="000000"/>
                  </a:solidFill>
                </a:rPr>
                <a:t>Parser</a:t>
              </a:r>
            </a:p>
          </p:txBody>
        </p:sp>
        <p:sp>
          <p:nvSpPr>
            <p:cNvPr id="99" name="Rectangle 98"/>
            <p:cNvSpPr/>
            <p:nvPr/>
          </p:nvSpPr>
          <p:spPr bwMode="auto">
            <a:xfrm>
              <a:off x="3407671" y="2403007"/>
              <a:ext cx="1440161" cy="4180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IE" sz="1200" b="1" dirty="0" smtClean="0">
                  <a:solidFill>
                    <a:srgbClr val="000000"/>
                  </a:solidFill>
                </a:rPr>
                <a:t>ASCII Parser</a:t>
              </a:r>
            </a:p>
          </p:txBody>
        </p:sp>
        <p:cxnSp>
          <p:nvCxnSpPr>
            <p:cNvPr id="100" name="Straight Arrow Connector 99"/>
            <p:cNvCxnSpPr/>
            <p:nvPr/>
          </p:nvCxnSpPr>
          <p:spPr bwMode="auto">
            <a:xfrm>
              <a:off x="3078862" y="2032302"/>
              <a:ext cx="324035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01" name="Straight Arrow Connector 100"/>
            <p:cNvCxnSpPr/>
            <p:nvPr/>
          </p:nvCxnSpPr>
          <p:spPr bwMode="auto">
            <a:xfrm>
              <a:off x="3083636" y="2625082"/>
              <a:ext cx="324035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02" name="Straight Arrow Connector 101"/>
            <p:cNvCxnSpPr/>
            <p:nvPr/>
          </p:nvCxnSpPr>
          <p:spPr bwMode="auto">
            <a:xfrm>
              <a:off x="4843056" y="2032302"/>
              <a:ext cx="324035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03" name="Straight Arrow Connector 102"/>
            <p:cNvCxnSpPr/>
            <p:nvPr/>
          </p:nvCxnSpPr>
          <p:spPr bwMode="auto">
            <a:xfrm>
              <a:off x="4847829" y="2625082"/>
              <a:ext cx="324035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04" name="Rectangle 103"/>
            <p:cNvSpPr/>
            <p:nvPr/>
          </p:nvSpPr>
          <p:spPr>
            <a:xfrm>
              <a:off x="6516035" y="1435317"/>
              <a:ext cx="1767103" cy="80811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IE" sz="1400" dirty="0" smtClean="0">
                  <a:solidFill>
                    <a:srgbClr val="000000"/>
                  </a:solidFill>
                </a:rPr>
                <a:t>Packet in</a:t>
              </a:r>
            </a:p>
            <a:p>
              <a:pPr algn="ctr"/>
              <a:r>
                <a:rPr lang="en-IE" sz="1400" dirty="0">
                  <a:solidFill>
                    <a:srgbClr val="000000"/>
                  </a:solidFill>
                </a:rPr>
                <a:t>i</a:t>
              </a:r>
              <a:r>
                <a:rPr lang="en-IE" sz="1400" dirty="0" smtClean="0">
                  <a:solidFill>
                    <a:srgbClr val="000000"/>
                  </a:solidFill>
                </a:rPr>
                <a:t>nternal</a:t>
              </a:r>
            </a:p>
            <a:p>
              <a:pPr algn="ctr"/>
              <a:r>
                <a:rPr lang="en-IE" sz="1400" dirty="0">
                  <a:solidFill>
                    <a:srgbClr val="000000"/>
                  </a:solidFill>
                </a:rPr>
                <a:t>u</a:t>
              </a:r>
              <a:r>
                <a:rPr lang="en-IE" sz="1400" dirty="0" smtClean="0">
                  <a:solidFill>
                    <a:srgbClr val="000000"/>
                  </a:solidFill>
                </a:rPr>
                <a:t>nified </a:t>
              </a:r>
              <a:r>
                <a:rPr lang="en-IE" sz="1400" dirty="0">
                  <a:solidFill>
                    <a:srgbClr val="000000"/>
                  </a:solidFill>
                </a:rPr>
                <a:t>f</a:t>
              </a:r>
              <a:r>
                <a:rPr lang="en-IE" sz="1400" dirty="0" smtClean="0">
                  <a:solidFill>
                    <a:srgbClr val="000000"/>
                  </a:solidFill>
                </a:rPr>
                <a:t>ormat</a:t>
              </a:r>
              <a:endParaRPr lang="en-IE" sz="1400" dirty="0">
                <a:solidFill>
                  <a:srgbClr val="000000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1042570" y="1649351"/>
              <a:ext cx="2041063" cy="14027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IE" sz="1600" b="1" dirty="0" smtClean="0">
                  <a:solidFill>
                    <a:srgbClr val="000000"/>
                  </a:solidFill>
                </a:rPr>
                <a:t>Protocol Detection</a:t>
              </a: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5171865" y="1679271"/>
              <a:ext cx="1451586" cy="14027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IE" sz="1600" b="1" dirty="0" smtClean="0">
                  <a:solidFill>
                    <a:srgbClr val="000000"/>
                  </a:solidFill>
                </a:rPr>
                <a:t>Merge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 bwMode="auto">
            <a:xfrm>
              <a:off x="3078861" y="2946892"/>
              <a:ext cx="2093004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</p:grpSp>
      <p:cxnSp>
        <p:nvCxnSpPr>
          <p:cNvPr id="107" name="Straight Connector 106"/>
          <p:cNvCxnSpPr>
            <a:stCxn id="106" idx="3"/>
          </p:cNvCxnSpPr>
          <p:nvPr/>
        </p:nvCxnSpPr>
        <p:spPr bwMode="auto">
          <a:xfrm flipV="1">
            <a:off x="6320183" y="2386117"/>
            <a:ext cx="1636193" cy="1"/>
          </a:xfrm>
          <a:prstGeom prst="line">
            <a:avLst/>
          </a:prstGeom>
          <a:ln w="22225"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108" name="Straight Connector 107"/>
          <p:cNvCxnSpPr>
            <a:endCxn id="105" idx="1"/>
          </p:cNvCxnSpPr>
          <p:nvPr/>
        </p:nvCxnSpPr>
        <p:spPr bwMode="auto">
          <a:xfrm flipV="1">
            <a:off x="1287808" y="2361451"/>
            <a:ext cx="793510" cy="3448"/>
          </a:xfrm>
          <a:prstGeom prst="line">
            <a:avLst/>
          </a:prstGeom>
          <a:ln w="22225"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50" name="TextBox 49"/>
          <p:cNvSpPr txBox="1"/>
          <p:nvPr/>
        </p:nvSpPr>
        <p:spPr>
          <a:xfrm>
            <a:off x="539552" y="1822068"/>
            <a:ext cx="1187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400" dirty="0" smtClean="0"/>
              <a:t>Memcached requests</a:t>
            </a:r>
            <a:endParaRPr lang="en-IE" sz="1400" dirty="0"/>
          </a:p>
        </p:txBody>
      </p:sp>
      <p:sp>
        <p:nvSpPr>
          <p:cNvPr id="38" name="Content Placeholder 1"/>
          <p:cNvSpPr>
            <a:spLocks noGrp="1"/>
          </p:cNvSpPr>
          <p:nvPr>
            <p:ph idx="1"/>
          </p:nvPr>
        </p:nvSpPr>
        <p:spPr>
          <a:xfrm>
            <a:off x="410288" y="3694276"/>
            <a:ext cx="8233646" cy="803836"/>
          </a:xfrm>
        </p:spPr>
        <p:txBody>
          <a:bodyPr/>
          <a:lstStyle/>
          <a:p>
            <a:r>
              <a:rPr lang="en-IE" dirty="0" smtClean="0"/>
              <a:t>Protocol Detection recognizes if the incoming packet is binary or ASCII and routes it accordingly. </a:t>
            </a:r>
          </a:p>
          <a:p>
            <a:endParaRPr lang="en-IE" dirty="0"/>
          </a:p>
          <a:p>
            <a:r>
              <a:rPr lang="en-IE" dirty="0" smtClean="0"/>
              <a:t>The corresponding parser completes the processing</a:t>
            </a:r>
          </a:p>
          <a:p>
            <a:endParaRPr lang="en-IE" dirty="0"/>
          </a:p>
          <a:p>
            <a:r>
              <a:rPr lang="en-IE" dirty="0" smtClean="0"/>
              <a:t>The merge module then recombines them and sends them into the pipeline.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5068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555154"/>
          </a:xfrm>
        </p:spPr>
        <p:txBody>
          <a:bodyPr/>
          <a:lstStyle/>
          <a:p>
            <a:r>
              <a:rPr lang="en-IE" dirty="0" smtClean="0"/>
              <a:t>Request Parser Module &amp; Signal Names</a:t>
            </a:r>
            <a:endParaRPr lang="en-IE" dirty="0"/>
          </a:p>
        </p:txBody>
      </p:sp>
      <p:sp>
        <p:nvSpPr>
          <p:cNvPr id="87" name="Rectangle 86"/>
          <p:cNvSpPr/>
          <p:nvPr/>
        </p:nvSpPr>
        <p:spPr>
          <a:xfrm>
            <a:off x="2044604" y="1340768"/>
            <a:ext cx="4903660" cy="20882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sz="2000" dirty="0"/>
          </a:p>
        </p:txBody>
      </p:sp>
      <p:sp>
        <p:nvSpPr>
          <p:cNvPr id="89" name="Rectangle 88"/>
          <p:cNvSpPr/>
          <p:nvPr/>
        </p:nvSpPr>
        <p:spPr>
          <a:xfrm>
            <a:off x="3042013" y="1349950"/>
            <a:ext cx="31141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E" sz="2000" b="1" dirty="0" err="1" smtClean="0"/>
              <a:t>RequestParser</a:t>
            </a:r>
            <a:endParaRPr lang="en-IE" sz="2000" b="1" dirty="0"/>
          </a:p>
        </p:txBody>
      </p:sp>
      <p:sp>
        <p:nvSpPr>
          <p:cNvPr id="94" name="Rectangle 93"/>
          <p:cNvSpPr/>
          <p:nvPr/>
        </p:nvSpPr>
        <p:spPr bwMode="auto">
          <a:xfrm>
            <a:off x="2157841" y="1778186"/>
            <a:ext cx="4646407" cy="153435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050" dirty="0" smtClean="0">
              <a:solidFill>
                <a:srgbClr val="000000"/>
              </a:solidFill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2441359" y="1999241"/>
            <a:ext cx="4238864" cy="1181134"/>
            <a:chOff x="1042571" y="1649351"/>
            <a:chExt cx="5580880" cy="1432684"/>
          </a:xfrm>
        </p:grpSpPr>
        <p:sp>
          <p:nvSpPr>
            <p:cNvPr id="97" name="Rectangle 96"/>
            <p:cNvSpPr/>
            <p:nvPr/>
          </p:nvSpPr>
          <p:spPr bwMode="auto">
            <a:xfrm>
              <a:off x="3212884" y="1668201"/>
              <a:ext cx="1440161" cy="4180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IE" sz="1100" b="1" dirty="0" err="1" smtClean="0">
                  <a:solidFill>
                    <a:srgbClr val="000000"/>
                  </a:solidFill>
                </a:rPr>
                <a:t>binaryParser</a:t>
              </a:r>
              <a:endParaRPr lang="en-IE" sz="1100" b="1" dirty="0" smtClean="0">
                <a:solidFill>
                  <a:srgbClr val="000000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 bwMode="auto">
            <a:xfrm>
              <a:off x="3212883" y="2266856"/>
              <a:ext cx="1440161" cy="4180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IE" sz="1100" b="1" dirty="0" err="1" smtClean="0">
                  <a:solidFill>
                    <a:srgbClr val="000000"/>
                  </a:solidFill>
                </a:rPr>
                <a:t>asciiParser</a:t>
              </a:r>
              <a:endParaRPr lang="en-IE" sz="1100" b="1" dirty="0" smtClean="0">
                <a:solidFill>
                  <a:srgbClr val="000000"/>
                </a:solidFill>
              </a:endParaRPr>
            </a:p>
          </p:txBody>
        </p:sp>
        <p:cxnSp>
          <p:nvCxnSpPr>
            <p:cNvPr id="100" name="Straight Arrow Connector 99"/>
            <p:cNvCxnSpPr>
              <a:endCxn id="97" idx="1"/>
            </p:cNvCxnSpPr>
            <p:nvPr/>
          </p:nvCxnSpPr>
          <p:spPr bwMode="auto">
            <a:xfrm>
              <a:off x="2615297" y="1877202"/>
              <a:ext cx="597587" cy="1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01" name="Straight Arrow Connector 100"/>
            <p:cNvCxnSpPr/>
            <p:nvPr/>
          </p:nvCxnSpPr>
          <p:spPr bwMode="auto">
            <a:xfrm>
              <a:off x="2615297" y="2488932"/>
              <a:ext cx="597587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02" name="Straight Arrow Connector 101"/>
            <p:cNvCxnSpPr>
              <a:stCxn id="97" idx="3"/>
            </p:cNvCxnSpPr>
            <p:nvPr/>
          </p:nvCxnSpPr>
          <p:spPr bwMode="auto">
            <a:xfrm>
              <a:off x="4653045" y="1877203"/>
              <a:ext cx="518820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03" name="Straight Arrow Connector 102"/>
            <p:cNvCxnSpPr/>
            <p:nvPr/>
          </p:nvCxnSpPr>
          <p:spPr bwMode="auto">
            <a:xfrm>
              <a:off x="4653041" y="2488932"/>
              <a:ext cx="518824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05" name="Rectangle 104"/>
            <p:cNvSpPr/>
            <p:nvPr/>
          </p:nvSpPr>
          <p:spPr bwMode="auto">
            <a:xfrm>
              <a:off x="1042571" y="1649351"/>
              <a:ext cx="1572726" cy="14027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IE" sz="1600" b="1" dirty="0" smtClean="0">
                  <a:solidFill>
                    <a:srgbClr val="000000"/>
                  </a:solidFill>
                </a:rPr>
                <a:t>Parser</a:t>
              </a:r>
            </a:p>
            <a:p>
              <a:pPr algn="ctr"/>
              <a:r>
                <a:rPr lang="en-IE" sz="1600" b="1" dirty="0" smtClean="0">
                  <a:solidFill>
                    <a:srgbClr val="000000"/>
                  </a:solidFill>
                </a:rPr>
                <a:t>Input</a:t>
              </a:r>
            </a:p>
            <a:p>
              <a:pPr algn="ctr"/>
              <a:r>
                <a:rPr lang="en-IE" sz="1600" b="1" dirty="0" smtClean="0">
                  <a:solidFill>
                    <a:srgbClr val="000000"/>
                  </a:solidFill>
                </a:rPr>
                <a:t>Selection</a:t>
              </a: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5171865" y="1679271"/>
              <a:ext cx="1451586" cy="14027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IE" sz="1600" b="1" dirty="0" smtClean="0">
                  <a:solidFill>
                    <a:srgbClr val="000000"/>
                  </a:solidFill>
                </a:rPr>
                <a:t>Parser</a:t>
              </a:r>
            </a:p>
            <a:p>
              <a:pPr algn="ctr"/>
              <a:r>
                <a:rPr lang="en-IE" sz="1600" b="1" dirty="0" smtClean="0">
                  <a:solidFill>
                    <a:srgbClr val="000000"/>
                  </a:solidFill>
                </a:rPr>
                <a:t>Output</a:t>
              </a:r>
            </a:p>
            <a:p>
              <a:pPr algn="ctr"/>
              <a:r>
                <a:rPr lang="en-IE" sz="1600" b="1" dirty="0" smtClean="0">
                  <a:solidFill>
                    <a:srgbClr val="000000"/>
                  </a:solidFill>
                </a:rPr>
                <a:t>Selection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 bwMode="auto">
            <a:xfrm>
              <a:off x="2615297" y="2946892"/>
              <a:ext cx="2556567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</p:grpSp>
      <p:cxnSp>
        <p:nvCxnSpPr>
          <p:cNvPr id="107" name="Straight Connector 106"/>
          <p:cNvCxnSpPr>
            <a:stCxn id="106" idx="3"/>
          </p:cNvCxnSpPr>
          <p:nvPr/>
        </p:nvCxnSpPr>
        <p:spPr bwMode="auto">
          <a:xfrm>
            <a:off x="6680223" y="2602142"/>
            <a:ext cx="1204145" cy="0"/>
          </a:xfrm>
          <a:prstGeom prst="line">
            <a:avLst/>
          </a:prstGeom>
          <a:ln w="22225"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108" name="Straight Connector 107"/>
          <p:cNvCxnSpPr>
            <a:endCxn id="105" idx="1"/>
          </p:cNvCxnSpPr>
          <p:nvPr/>
        </p:nvCxnSpPr>
        <p:spPr bwMode="auto">
          <a:xfrm flipV="1">
            <a:off x="1647848" y="2577475"/>
            <a:ext cx="793511" cy="3448"/>
          </a:xfrm>
          <a:prstGeom prst="line">
            <a:avLst/>
          </a:prstGeom>
          <a:ln w="22225"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50" name="TextBox 49"/>
          <p:cNvSpPr txBox="1"/>
          <p:nvPr/>
        </p:nvSpPr>
        <p:spPr>
          <a:xfrm>
            <a:off x="1259632" y="2225649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400" dirty="0" err="1" smtClean="0"/>
              <a:t>inData</a:t>
            </a:r>
            <a:endParaRPr lang="en-IE" sz="1400" dirty="0"/>
          </a:p>
        </p:txBody>
      </p:sp>
      <p:sp>
        <p:nvSpPr>
          <p:cNvPr id="38" name="Content Placeholder 1"/>
          <p:cNvSpPr>
            <a:spLocks noGrp="1"/>
          </p:cNvSpPr>
          <p:nvPr>
            <p:ph idx="1"/>
          </p:nvPr>
        </p:nvSpPr>
        <p:spPr>
          <a:xfrm>
            <a:off x="410288" y="4016072"/>
            <a:ext cx="8233646" cy="2221240"/>
          </a:xfrm>
        </p:spPr>
        <p:txBody>
          <a:bodyPr/>
          <a:lstStyle/>
          <a:p>
            <a:r>
              <a:rPr lang="en-IE" dirty="0" smtClean="0"/>
              <a:t>All signals one the block diagram are HLS streams.</a:t>
            </a:r>
          </a:p>
          <a:p>
            <a:endParaRPr lang="en-IE" dirty="0"/>
          </a:p>
          <a:p>
            <a:r>
              <a:rPr lang="en-IE" dirty="0" smtClean="0"/>
              <a:t>The </a:t>
            </a:r>
            <a:r>
              <a:rPr lang="en-IE" dirty="0" err="1" smtClean="0"/>
              <a:t>rp_packetSeqBuffer</a:t>
            </a:r>
            <a:r>
              <a:rPr lang="en-IE" dirty="0" smtClean="0"/>
              <a:t> stream allows the </a:t>
            </a:r>
            <a:r>
              <a:rPr lang="en-IE" dirty="0" err="1" smtClean="0"/>
              <a:t>ParserOutputSelection</a:t>
            </a:r>
            <a:r>
              <a:rPr lang="en-IE" dirty="0" smtClean="0"/>
              <a:t> to maintain the same request order at the output side. It’s only 1 bit wide and identifies which parser processed a request.</a:t>
            </a:r>
            <a:endParaRPr lang="en-IE" dirty="0"/>
          </a:p>
        </p:txBody>
      </p:sp>
      <p:sp>
        <p:nvSpPr>
          <p:cNvPr id="21" name="TextBox 20"/>
          <p:cNvSpPr txBox="1"/>
          <p:nvPr/>
        </p:nvSpPr>
        <p:spPr>
          <a:xfrm>
            <a:off x="6954540" y="2257127"/>
            <a:ext cx="929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400" dirty="0" err="1" smtClean="0"/>
              <a:t>outData</a:t>
            </a:r>
            <a:endParaRPr lang="en-IE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3735462" y="3066321"/>
            <a:ext cx="1800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000" dirty="0" err="1" smtClean="0"/>
              <a:t>rp_packetSeqBuffer</a:t>
            </a:r>
            <a:endParaRPr lang="en-IE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3563839" y="2822739"/>
            <a:ext cx="9361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000" dirty="0" smtClean="0"/>
              <a:t>rp_sel2ascii</a:t>
            </a:r>
            <a:endParaRPr lang="en-IE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3417509" y="1772816"/>
            <a:ext cx="9361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000" dirty="0" smtClean="0"/>
              <a:t>rp_sel2bin</a:t>
            </a:r>
            <a:endParaRPr lang="en-IE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5004048" y="1772815"/>
            <a:ext cx="9361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000" dirty="0" smtClean="0"/>
              <a:t>rp_bin2sel</a:t>
            </a:r>
            <a:endParaRPr lang="en-IE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4715967" y="2822739"/>
            <a:ext cx="9361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000" dirty="0" smtClean="0"/>
              <a:t>rp_ascii2sel</a:t>
            </a:r>
            <a:endParaRPr lang="en-IE" sz="1000" dirty="0"/>
          </a:p>
        </p:txBody>
      </p:sp>
    </p:spTree>
    <p:extLst>
      <p:ext uri="{BB962C8B-B14F-4D97-AF65-F5344CB8AC3E}">
        <p14:creationId xmlns:p14="http://schemas.microsoft.com/office/powerpoint/2010/main" val="351995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161878"/>
            <a:ext cx="8229600" cy="555154"/>
          </a:xfrm>
        </p:spPr>
        <p:txBody>
          <a:bodyPr/>
          <a:lstStyle/>
          <a:p>
            <a:pPr algn="ctr"/>
            <a:r>
              <a:rPr lang="en-IE" dirty="0" smtClean="0"/>
              <a:t>Binary Parser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8087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Xilinx Template_Guidelines_light">
  <a:themeElements>
    <a:clrScheme name="Xilinx Template_light 1">
      <a:dk1>
        <a:srgbClr val="000000"/>
      </a:dk1>
      <a:lt1>
        <a:srgbClr val="FFFFFF"/>
      </a:lt1>
      <a:dk2>
        <a:srgbClr val="008CA8"/>
      </a:dk2>
      <a:lt2>
        <a:srgbClr val="EE3424"/>
      </a:lt2>
      <a:accent1>
        <a:srgbClr val="EC891D"/>
      </a:accent1>
      <a:accent2>
        <a:srgbClr val="B20838"/>
      </a:accent2>
      <a:accent3>
        <a:srgbClr val="FFFFFF"/>
      </a:accent3>
      <a:accent4>
        <a:srgbClr val="000000"/>
      </a:accent4>
      <a:accent5>
        <a:srgbClr val="F4C4AB"/>
      </a:accent5>
      <a:accent6>
        <a:srgbClr val="A10632"/>
      </a:accent6>
      <a:hlink>
        <a:srgbClr val="D9DA56"/>
      </a:hlink>
      <a:folHlink>
        <a:srgbClr val="8B8D09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_Content templates">
  <a:themeElements>
    <a:clrScheme name="Xilinx Template _dark 1">
      <a:dk1>
        <a:srgbClr val="000000"/>
      </a:dk1>
      <a:lt1>
        <a:srgbClr val="FFFFFF"/>
      </a:lt1>
      <a:dk2>
        <a:srgbClr val="008CA8"/>
      </a:dk2>
      <a:lt2>
        <a:srgbClr val="EE3424"/>
      </a:lt2>
      <a:accent1>
        <a:srgbClr val="EC891D"/>
      </a:accent1>
      <a:accent2>
        <a:srgbClr val="B20838"/>
      </a:accent2>
      <a:accent3>
        <a:srgbClr val="FFFFFF"/>
      </a:accent3>
      <a:accent4>
        <a:srgbClr val="000000"/>
      </a:accent4>
      <a:accent5>
        <a:srgbClr val="F4C4AB"/>
      </a:accent5>
      <a:accent6>
        <a:srgbClr val="A10632"/>
      </a:accent6>
      <a:hlink>
        <a:srgbClr val="D9DA56"/>
      </a:hlink>
      <a:folHlink>
        <a:srgbClr val="8B8D09"/>
      </a:folHlink>
    </a:clrScheme>
    <a:fontScheme name="Xilinx Template _d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Xilinx Template _dark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 _dark 2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 _dark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54BCEB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Xilinx Template_light">
  <a:themeElements>
    <a:clrScheme name="Xilinx Template_light 1">
      <a:dk1>
        <a:srgbClr val="000000"/>
      </a:dk1>
      <a:lt1>
        <a:srgbClr val="FFFFFF"/>
      </a:lt1>
      <a:dk2>
        <a:srgbClr val="008CA8"/>
      </a:dk2>
      <a:lt2>
        <a:srgbClr val="EE3424"/>
      </a:lt2>
      <a:accent1>
        <a:srgbClr val="EC891D"/>
      </a:accent1>
      <a:accent2>
        <a:srgbClr val="B20838"/>
      </a:accent2>
      <a:accent3>
        <a:srgbClr val="FFFFFF"/>
      </a:accent3>
      <a:accent4>
        <a:srgbClr val="000000"/>
      </a:accent4>
      <a:accent5>
        <a:srgbClr val="F4C4AB"/>
      </a:accent5>
      <a:accent6>
        <a:srgbClr val="A10632"/>
      </a:accent6>
      <a:hlink>
        <a:srgbClr val="D9DA56"/>
      </a:hlink>
      <a:folHlink>
        <a:srgbClr val="8B8D09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Xilinx Template (light)">
  <a:themeElements>
    <a:clrScheme name="Custom 25">
      <a:dk1>
        <a:srgbClr val="000000"/>
      </a:dk1>
      <a:lt1>
        <a:srgbClr val="FFFFFF"/>
      </a:lt1>
      <a:dk2>
        <a:srgbClr val="EC891D"/>
      </a:dk2>
      <a:lt2>
        <a:srgbClr val="EE3424"/>
      </a:lt2>
      <a:accent1>
        <a:srgbClr val="008CA8"/>
      </a:accent1>
      <a:accent2>
        <a:srgbClr val="B20838"/>
      </a:accent2>
      <a:accent3>
        <a:srgbClr val="008CA8"/>
      </a:accent3>
      <a:accent4>
        <a:srgbClr val="3F3F3F"/>
      </a:accent4>
      <a:accent5>
        <a:srgbClr val="D9DA56"/>
      </a:accent5>
      <a:accent6>
        <a:srgbClr val="8B8D09"/>
      </a:accent6>
      <a:hlink>
        <a:srgbClr val="D9DA56"/>
      </a:hlink>
      <a:folHlink>
        <a:srgbClr val="8B8D09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_Xilinx Template (light)">
  <a:themeElements>
    <a:clrScheme name="Custom 25">
      <a:dk1>
        <a:srgbClr val="000000"/>
      </a:dk1>
      <a:lt1>
        <a:srgbClr val="FFFFFF"/>
      </a:lt1>
      <a:dk2>
        <a:srgbClr val="EC891D"/>
      </a:dk2>
      <a:lt2>
        <a:srgbClr val="EE3424"/>
      </a:lt2>
      <a:accent1>
        <a:srgbClr val="008CA8"/>
      </a:accent1>
      <a:accent2>
        <a:srgbClr val="B20838"/>
      </a:accent2>
      <a:accent3>
        <a:srgbClr val="008CA8"/>
      </a:accent3>
      <a:accent4>
        <a:srgbClr val="3F3F3F"/>
      </a:accent4>
      <a:accent5>
        <a:srgbClr val="D9DA56"/>
      </a:accent5>
      <a:accent6>
        <a:srgbClr val="8B8D09"/>
      </a:accent6>
      <a:hlink>
        <a:srgbClr val="D9DA56"/>
      </a:hlink>
      <a:folHlink>
        <a:srgbClr val="8B8D09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2_Xilinx Template (light)">
  <a:themeElements>
    <a:clrScheme name="Custom 25">
      <a:dk1>
        <a:srgbClr val="000000"/>
      </a:dk1>
      <a:lt1>
        <a:srgbClr val="FFFFFF"/>
      </a:lt1>
      <a:dk2>
        <a:srgbClr val="EC891D"/>
      </a:dk2>
      <a:lt2>
        <a:srgbClr val="EE3424"/>
      </a:lt2>
      <a:accent1>
        <a:srgbClr val="008CA8"/>
      </a:accent1>
      <a:accent2>
        <a:srgbClr val="B20838"/>
      </a:accent2>
      <a:accent3>
        <a:srgbClr val="008CA8"/>
      </a:accent3>
      <a:accent4>
        <a:srgbClr val="3F3F3F"/>
      </a:accent4>
      <a:accent5>
        <a:srgbClr val="D9DA56"/>
      </a:accent5>
      <a:accent6>
        <a:srgbClr val="8B8D09"/>
      </a:accent6>
      <a:hlink>
        <a:srgbClr val="D9DA56"/>
      </a:hlink>
      <a:folHlink>
        <a:srgbClr val="8B8D09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3_Xilinx Template (light)">
  <a:themeElements>
    <a:clrScheme name="Custom 25">
      <a:dk1>
        <a:srgbClr val="000000"/>
      </a:dk1>
      <a:lt1>
        <a:srgbClr val="FFFFFF"/>
      </a:lt1>
      <a:dk2>
        <a:srgbClr val="EC891D"/>
      </a:dk2>
      <a:lt2>
        <a:srgbClr val="EE3424"/>
      </a:lt2>
      <a:accent1>
        <a:srgbClr val="008CA8"/>
      </a:accent1>
      <a:accent2>
        <a:srgbClr val="B20838"/>
      </a:accent2>
      <a:accent3>
        <a:srgbClr val="008CA8"/>
      </a:accent3>
      <a:accent4>
        <a:srgbClr val="3F3F3F"/>
      </a:accent4>
      <a:accent5>
        <a:srgbClr val="D9DA56"/>
      </a:accent5>
      <a:accent6>
        <a:srgbClr val="8B8D09"/>
      </a:accent6>
      <a:hlink>
        <a:srgbClr val="D9DA56"/>
      </a:hlink>
      <a:folHlink>
        <a:srgbClr val="8B8D09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4_Xilinx Template (light)">
  <a:themeElements>
    <a:clrScheme name="Custom 25">
      <a:dk1>
        <a:srgbClr val="000000"/>
      </a:dk1>
      <a:lt1>
        <a:srgbClr val="FFFFFF"/>
      </a:lt1>
      <a:dk2>
        <a:srgbClr val="EC891D"/>
      </a:dk2>
      <a:lt2>
        <a:srgbClr val="EE3424"/>
      </a:lt2>
      <a:accent1>
        <a:srgbClr val="008CA8"/>
      </a:accent1>
      <a:accent2>
        <a:srgbClr val="B20838"/>
      </a:accent2>
      <a:accent3>
        <a:srgbClr val="008CA8"/>
      </a:accent3>
      <a:accent4>
        <a:srgbClr val="3F3F3F"/>
      </a:accent4>
      <a:accent5>
        <a:srgbClr val="D9DA56"/>
      </a:accent5>
      <a:accent6>
        <a:srgbClr val="8B8D09"/>
      </a:accent6>
      <a:hlink>
        <a:srgbClr val="D9DA56"/>
      </a:hlink>
      <a:folHlink>
        <a:srgbClr val="8B8D09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8_Xilinx Template (light)">
  <a:themeElements>
    <a:clrScheme name="Custom 25">
      <a:dk1>
        <a:srgbClr val="000000"/>
      </a:dk1>
      <a:lt1>
        <a:srgbClr val="FFFFFF"/>
      </a:lt1>
      <a:dk2>
        <a:srgbClr val="EC891D"/>
      </a:dk2>
      <a:lt2>
        <a:srgbClr val="EE3424"/>
      </a:lt2>
      <a:accent1>
        <a:srgbClr val="008CA8"/>
      </a:accent1>
      <a:accent2>
        <a:srgbClr val="B20838"/>
      </a:accent2>
      <a:accent3>
        <a:srgbClr val="008CA8"/>
      </a:accent3>
      <a:accent4>
        <a:srgbClr val="3F3F3F"/>
      </a:accent4>
      <a:accent5>
        <a:srgbClr val="D9DA56"/>
      </a:accent5>
      <a:accent6>
        <a:srgbClr val="8B8D09"/>
      </a:accent6>
      <a:hlink>
        <a:srgbClr val="D9DA56"/>
      </a:hlink>
      <a:folHlink>
        <a:srgbClr val="8B8D09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5_Xilinx Template (light)">
  <a:themeElements>
    <a:clrScheme name="Custom 25">
      <a:dk1>
        <a:srgbClr val="000000"/>
      </a:dk1>
      <a:lt1>
        <a:srgbClr val="FFFFFF"/>
      </a:lt1>
      <a:dk2>
        <a:srgbClr val="EC891D"/>
      </a:dk2>
      <a:lt2>
        <a:srgbClr val="EE3424"/>
      </a:lt2>
      <a:accent1>
        <a:srgbClr val="008CA8"/>
      </a:accent1>
      <a:accent2>
        <a:srgbClr val="B20838"/>
      </a:accent2>
      <a:accent3>
        <a:srgbClr val="008CA8"/>
      </a:accent3>
      <a:accent4>
        <a:srgbClr val="3F3F3F"/>
      </a:accent4>
      <a:accent5>
        <a:srgbClr val="D9DA56"/>
      </a:accent5>
      <a:accent6>
        <a:srgbClr val="8B8D09"/>
      </a:accent6>
      <a:hlink>
        <a:srgbClr val="D9DA56"/>
      </a:hlink>
      <a:folHlink>
        <a:srgbClr val="8B8D09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9_Xilinx Template (light)">
  <a:themeElements>
    <a:clrScheme name="Custom 25">
      <a:dk1>
        <a:srgbClr val="000000"/>
      </a:dk1>
      <a:lt1>
        <a:srgbClr val="FFFFFF"/>
      </a:lt1>
      <a:dk2>
        <a:srgbClr val="EC891D"/>
      </a:dk2>
      <a:lt2>
        <a:srgbClr val="EE3424"/>
      </a:lt2>
      <a:accent1>
        <a:srgbClr val="008CA8"/>
      </a:accent1>
      <a:accent2>
        <a:srgbClr val="B20838"/>
      </a:accent2>
      <a:accent3>
        <a:srgbClr val="008CA8"/>
      </a:accent3>
      <a:accent4>
        <a:srgbClr val="3F3F3F"/>
      </a:accent4>
      <a:accent5>
        <a:srgbClr val="D9DA56"/>
      </a:accent5>
      <a:accent6>
        <a:srgbClr val="8B8D09"/>
      </a:accent6>
      <a:hlink>
        <a:srgbClr val="D9DA56"/>
      </a:hlink>
      <a:folHlink>
        <a:srgbClr val="8B8D09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ight Design - Paragraph Text">
  <a:themeElements>
    <a:clrScheme name="Light Design - Paragraph Text 1">
      <a:dk1>
        <a:srgbClr val="000000"/>
      </a:dk1>
      <a:lt1>
        <a:srgbClr val="FFFFFF"/>
      </a:lt1>
      <a:dk2>
        <a:srgbClr val="008CA8"/>
      </a:dk2>
      <a:lt2>
        <a:srgbClr val="EE3424"/>
      </a:lt2>
      <a:accent1>
        <a:srgbClr val="EC891D"/>
      </a:accent1>
      <a:accent2>
        <a:srgbClr val="B20838"/>
      </a:accent2>
      <a:accent3>
        <a:srgbClr val="FFFFFF"/>
      </a:accent3>
      <a:accent4>
        <a:srgbClr val="000000"/>
      </a:accent4>
      <a:accent5>
        <a:srgbClr val="F4C4AB"/>
      </a:accent5>
      <a:accent6>
        <a:srgbClr val="A10632"/>
      </a:accent6>
      <a:hlink>
        <a:srgbClr val="D9DA56"/>
      </a:hlink>
      <a:folHlink>
        <a:srgbClr val="8B8D09"/>
      </a:folHlink>
    </a:clrScheme>
    <a:fontScheme name="Light Design - Paragraph Tex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ight Design - Paragraph Tex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ht Design - Paragraph Tex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ght Design - Paragraph Tex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2_Xilinx Template_light">
  <a:themeElements>
    <a:clrScheme name="Custom 25">
      <a:dk1>
        <a:srgbClr val="000000"/>
      </a:dk1>
      <a:lt1>
        <a:srgbClr val="FFFFFF"/>
      </a:lt1>
      <a:dk2>
        <a:srgbClr val="EC891D"/>
      </a:dk2>
      <a:lt2>
        <a:srgbClr val="EE3424"/>
      </a:lt2>
      <a:accent1>
        <a:srgbClr val="008CA8"/>
      </a:accent1>
      <a:accent2>
        <a:srgbClr val="B20838"/>
      </a:accent2>
      <a:accent3>
        <a:srgbClr val="008CA8"/>
      </a:accent3>
      <a:accent4>
        <a:srgbClr val="3F3F3F"/>
      </a:accent4>
      <a:accent5>
        <a:srgbClr val="D9DA56"/>
      </a:accent5>
      <a:accent6>
        <a:srgbClr val="8B8D09"/>
      </a:accent6>
      <a:hlink>
        <a:srgbClr val="D9DA56"/>
      </a:hlink>
      <a:folHlink>
        <a:srgbClr val="8B8D09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10_Xilinx Template (light)">
  <a:themeElements>
    <a:clrScheme name="Custom 25">
      <a:dk1>
        <a:srgbClr val="000000"/>
      </a:dk1>
      <a:lt1>
        <a:srgbClr val="FFFFFF"/>
      </a:lt1>
      <a:dk2>
        <a:srgbClr val="EC891D"/>
      </a:dk2>
      <a:lt2>
        <a:srgbClr val="EE3424"/>
      </a:lt2>
      <a:accent1>
        <a:srgbClr val="008CA8"/>
      </a:accent1>
      <a:accent2>
        <a:srgbClr val="B20838"/>
      </a:accent2>
      <a:accent3>
        <a:srgbClr val="008CA8"/>
      </a:accent3>
      <a:accent4>
        <a:srgbClr val="3F3F3F"/>
      </a:accent4>
      <a:accent5>
        <a:srgbClr val="D9DA56"/>
      </a:accent5>
      <a:accent6>
        <a:srgbClr val="8B8D09"/>
      </a:accent6>
      <a:hlink>
        <a:srgbClr val="D9DA56"/>
      </a:hlink>
      <a:folHlink>
        <a:srgbClr val="8B8D09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1_Xilinx_AP_Template_Introduction_05-01-12">
  <a:themeElements>
    <a:clrScheme name="Xilinx Template_light 1">
      <a:dk1>
        <a:srgbClr val="000000"/>
      </a:dk1>
      <a:lt1>
        <a:srgbClr val="FFFFFF"/>
      </a:lt1>
      <a:dk2>
        <a:srgbClr val="008CA8"/>
      </a:dk2>
      <a:lt2>
        <a:srgbClr val="EE3424"/>
      </a:lt2>
      <a:accent1>
        <a:srgbClr val="EC891D"/>
      </a:accent1>
      <a:accent2>
        <a:srgbClr val="B20838"/>
      </a:accent2>
      <a:accent3>
        <a:srgbClr val="FFFFFF"/>
      </a:accent3>
      <a:accent4>
        <a:srgbClr val="000000"/>
      </a:accent4>
      <a:accent5>
        <a:srgbClr val="F4C4AB"/>
      </a:accent5>
      <a:accent6>
        <a:srgbClr val="A10632"/>
      </a:accent6>
      <a:hlink>
        <a:srgbClr val="D9DA56"/>
      </a:hlink>
      <a:folHlink>
        <a:srgbClr val="8B8D09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7150" cap="flat" cmpd="sng" algn="ctr">
          <a:solidFill>
            <a:srgbClr val="FFC000"/>
          </a:solidFill>
          <a:prstDash val="sysDash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3.xml><?xml version="1.0" encoding="utf-8"?>
<a:theme xmlns:a="http://schemas.openxmlformats.org/drawingml/2006/main" name="6_Xilinx Template (light)">
  <a:themeElements>
    <a:clrScheme name="Custom 25">
      <a:dk1>
        <a:srgbClr val="000000"/>
      </a:dk1>
      <a:lt1>
        <a:srgbClr val="FFFFFF"/>
      </a:lt1>
      <a:dk2>
        <a:srgbClr val="EC891D"/>
      </a:dk2>
      <a:lt2>
        <a:srgbClr val="EE3424"/>
      </a:lt2>
      <a:accent1>
        <a:srgbClr val="008CA8"/>
      </a:accent1>
      <a:accent2>
        <a:srgbClr val="B20838"/>
      </a:accent2>
      <a:accent3>
        <a:srgbClr val="008CA8"/>
      </a:accent3>
      <a:accent4>
        <a:srgbClr val="3F3F3F"/>
      </a:accent4>
      <a:accent5>
        <a:srgbClr val="D9DA56"/>
      </a:accent5>
      <a:accent6>
        <a:srgbClr val="8B8D09"/>
      </a:accent6>
      <a:hlink>
        <a:srgbClr val="D9DA56"/>
      </a:hlink>
      <a:folHlink>
        <a:srgbClr val="8B8D09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4.xml><?xml version="1.0" encoding="utf-8"?>
<a:theme xmlns:a="http://schemas.openxmlformats.org/drawingml/2006/main" name="11_Xilinx Template (light)">
  <a:themeElements>
    <a:clrScheme name="Custom 25">
      <a:dk1>
        <a:srgbClr val="000000"/>
      </a:dk1>
      <a:lt1>
        <a:srgbClr val="FFFFFF"/>
      </a:lt1>
      <a:dk2>
        <a:srgbClr val="EC891D"/>
      </a:dk2>
      <a:lt2>
        <a:srgbClr val="EE3424"/>
      </a:lt2>
      <a:accent1>
        <a:srgbClr val="008CA8"/>
      </a:accent1>
      <a:accent2>
        <a:srgbClr val="B20838"/>
      </a:accent2>
      <a:accent3>
        <a:srgbClr val="008CA8"/>
      </a:accent3>
      <a:accent4>
        <a:srgbClr val="3F3F3F"/>
      </a:accent4>
      <a:accent5>
        <a:srgbClr val="D9DA56"/>
      </a:accent5>
      <a:accent6>
        <a:srgbClr val="8B8D09"/>
      </a:accent6>
      <a:hlink>
        <a:srgbClr val="D9DA56"/>
      </a:hlink>
      <a:folHlink>
        <a:srgbClr val="8B8D09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5.xml><?xml version="1.0" encoding="utf-8"?>
<a:theme xmlns:a="http://schemas.openxmlformats.org/drawingml/2006/main" name="12_Xilinx Template (light)">
  <a:themeElements>
    <a:clrScheme name="Custom 25">
      <a:dk1>
        <a:srgbClr val="000000"/>
      </a:dk1>
      <a:lt1>
        <a:srgbClr val="FFFFFF"/>
      </a:lt1>
      <a:dk2>
        <a:srgbClr val="EC891D"/>
      </a:dk2>
      <a:lt2>
        <a:srgbClr val="EE3424"/>
      </a:lt2>
      <a:accent1>
        <a:srgbClr val="008CA8"/>
      </a:accent1>
      <a:accent2>
        <a:srgbClr val="B20838"/>
      </a:accent2>
      <a:accent3>
        <a:srgbClr val="008CA8"/>
      </a:accent3>
      <a:accent4>
        <a:srgbClr val="3F3F3F"/>
      </a:accent4>
      <a:accent5>
        <a:srgbClr val="D9DA56"/>
      </a:accent5>
      <a:accent6>
        <a:srgbClr val="8B8D09"/>
      </a:accent6>
      <a:hlink>
        <a:srgbClr val="D9DA56"/>
      </a:hlink>
      <a:folHlink>
        <a:srgbClr val="8B8D09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6.xml><?xml version="1.0" encoding="utf-8"?>
<a:theme xmlns:a="http://schemas.openxmlformats.org/drawingml/2006/main" name="4_Xilinx Template_light">
  <a:themeElements>
    <a:clrScheme name="Custom 25">
      <a:dk1>
        <a:srgbClr val="000000"/>
      </a:dk1>
      <a:lt1>
        <a:srgbClr val="FFFFFF"/>
      </a:lt1>
      <a:dk2>
        <a:srgbClr val="EC891D"/>
      </a:dk2>
      <a:lt2>
        <a:srgbClr val="EE3424"/>
      </a:lt2>
      <a:accent1>
        <a:srgbClr val="008CA8"/>
      </a:accent1>
      <a:accent2>
        <a:srgbClr val="B20838"/>
      </a:accent2>
      <a:accent3>
        <a:srgbClr val="008CA8"/>
      </a:accent3>
      <a:accent4>
        <a:srgbClr val="3F3F3F"/>
      </a:accent4>
      <a:accent5>
        <a:srgbClr val="D9DA56"/>
      </a:accent5>
      <a:accent6>
        <a:srgbClr val="8B8D09"/>
      </a:accent6>
      <a:hlink>
        <a:srgbClr val="D9DA56"/>
      </a:hlink>
      <a:folHlink>
        <a:srgbClr val="8B8D09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7.xml><?xml version="1.0" encoding="utf-8"?>
<a:theme xmlns:a="http://schemas.openxmlformats.org/drawingml/2006/main" name="7_Xilinx Template (light)">
  <a:themeElements>
    <a:clrScheme name="Custom 25">
      <a:dk1>
        <a:srgbClr val="000000"/>
      </a:dk1>
      <a:lt1>
        <a:srgbClr val="FFFFFF"/>
      </a:lt1>
      <a:dk2>
        <a:srgbClr val="EC891D"/>
      </a:dk2>
      <a:lt2>
        <a:srgbClr val="EE3424"/>
      </a:lt2>
      <a:accent1>
        <a:srgbClr val="008CA8"/>
      </a:accent1>
      <a:accent2>
        <a:srgbClr val="B20838"/>
      </a:accent2>
      <a:accent3>
        <a:srgbClr val="008CA8"/>
      </a:accent3>
      <a:accent4>
        <a:srgbClr val="3F3F3F"/>
      </a:accent4>
      <a:accent5>
        <a:srgbClr val="D9DA56"/>
      </a:accent5>
      <a:accent6>
        <a:srgbClr val="8B8D09"/>
      </a:accent6>
      <a:hlink>
        <a:srgbClr val="D9DA56"/>
      </a:hlink>
      <a:folHlink>
        <a:srgbClr val="8B8D09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8.xml><?xml version="1.0" encoding="utf-8"?>
<a:theme xmlns:a="http://schemas.openxmlformats.org/drawingml/2006/main" name="13_Xilinx Template (light)">
  <a:themeElements>
    <a:clrScheme name="Custom 25">
      <a:dk1>
        <a:srgbClr val="000000"/>
      </a:dk1>
      <a:lt1>
        <a:srgbClr val="FFFFFF"/>
      </a:lt1>
      <a:dk2>
        <a:srgbClr val="EC891D"/>
      </a:dk2>
      <a:lt2>
        <a:srgbClr val="EE3424"/>
      </a:lt2>
      <a:accent1>
        <a:srgbClr val="008CA8"/>
      </a:accent1>
      <a:accent2>
        <a:srgbClr val="B20838"/>
      </a:accent2>
      <a:accent3>
        <a:srgbClr val="008CA8"/>
      </a:accent3>
      <a:accent4>
        <a:srgbClr val="3F3F3F"/>
      </a:accent4>
      <a:accent5>
        <a:srgbClr val="D9DA56"/>
      </a:accent5>
      <a:accent6>
        <a:srgbClr val="8B8D09"/>
      </a:accent6>
      <a:hlink>
        <a:srgbClr val="D9DA56"/>
      </a:hlink>
      <a:folHlink>
        <a:srgbClr val="8B8D09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9.xml><?xml version="1.0" encoding="utf-8"?>
<a:theme xmlns:a="http://schemas.openxmlformats.org/drawingml/2006/main" name="5_Xilinx Template_light">
  <a:themeElements>
    <a:clrScheme name="Custom 25">
      <a:dk1>
        <a:srgbClr val="000000"/>
      </a:dk1>
      <a:lt1>
        <a:srgbClr val="FFFFFF"/>
      </a:lt1>
      <a:dk2>
        <a:srgbClr val="EC891D"/>
      </a:dk2>
      <a:lt2>
        <a:srgbClr val="EE3424"/>
      </a:lt2>
      <a:accent1>
        <a:srgbClr val="008CA8"/>
      </a:accent1>
      <a:accent2>
        <a:srgbClr val="B20838"/>
      </a:accent2>
      <a:accent3>
        <a:srgbClr val="008CA8"/>
      </a:accent3>
      <a:accent4>
        <a:srgbClr val="3F3F3F"/>
      </a:accent4>
      <a:accent5>
        <a:srgbClr val="D9DA56"/>
      </a:accent5>
      <a:accent6>
        <a:srgbClr val="8B8D09"/>
      </a:accent6>
      <a:hlink>
        <a:srgbClr val="D9DA56"/>
      </a:hlink>
      <a:folHlink>
        <a:srgbClr val="8B8D09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ransitions">
  <a:themeElements>
    <a:clrScheme name="Transitions 1">
      <a:dk1>
        <a:srgbClr val="000000"/>
      </a:dk1>
      <a:lt1>
        <a:srgbClr val="FFFFFF"/>
      </a:lt1>
      <a:dk2>
        <a:srgbClr val="008CA8"/>
      </a:dk2>
      <a:lt2>
        <a:srgbClr val="EE3424"/>
      </a:lt2>
      <a:accent1>
        <a:srgbClr val="EC891D"/>
      </a:accent1>
      <a:accent2>
        <a:srgbClr val="B20838"/>
      </a:accent2>
      <a:accent3>
        <a:srgbClr val="FFFFFF"/>
      </a:accent3>
      <a:accent4>
        <a:srgbClr val="000000"/>
      </a:accent4>
      <a:accent5>
        <a:srgbClr val="F4C4AB"/>
      </a:accent5>
      <a:accent6>
        <a:srgbClr val="A10632"/>
      </a:accent6>
      <a:hlink>
        <a:srgbClr val="D9DA56"/>
      </a:hlink>
      <a:folHlink>
        <a:srgbClr val="8B8D09"/>
      </a:folHlink>
    </a:clrScheme>
    <a:fontScheme name="Transitio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ransitions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ansitions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ansitions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0.xml><?xml version="1.0" encoding="utf-8"?>
<a:theme xmlns:a="http://schemas.openxmlformats.org/drawingml/2006/main" name="14_Xilinx Template (light)">
  <a:themeElements>
    <a:clrScheme name="Custom 25">
      <a:dk1>
        <a:srgbClr val="000000"/>
      </a:dk1>
      <a:lt1>
        <a:srgbClr val="FFFFFF"/>
      </a:lt1>
      <a:dk2>
        <a:srgbClr val="EC891D"/>
      </a:dk2>
      <a:lt2>
        <a:srgbClr val="EE3424"/>
      </a:lt2>
      <a:accent1>
        <a:srgbClr val="008CA8"/>
      </a:accent1>
      <a:accent2>
        <a:srgbClr val="B20838"/>
      </a:accent2>
      <a:accent3>
        <a:srgbClr val="008CA8"/>
      </a:accent3>
      <a:accent4>
        <a:srgbClr val="3F3F3F"/>
      </a:accent4>
      <a:accent5>
        <a:srgbClr val="D9DA56"/>
      </a:accent5>
      <a:accent6>
        <a:srgbClr val="8B8D09"/>
      </a:accent6>
      <a:hlink>
        <a:srgbClr val="D9DA56"/>
      </a:hlink>
      <a:folHlink>
        <a:srgbClr val="8B8D09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1.xml><?xml version="1.0" encoding="utf-8"?>
<a:theme xmlns:a="http://schemas.openxmlformats.org/drawingml/2006/main" name="15_Xilinx Template (light)">
  <a:themeElements>
    <a:clrScheme name="Custom 25">
      <a:dk1>
        <a:srgbClr val="000000"/>
      </a:dk1>
      <a:lt1>
        <a:srgbClr val="FFFFFF"/>
      </a:lt1>
      <a:dk2>
        <a:srgbClr val="EC891D"/>
      </a:dk2>
      <a:lt2>
        <a:srgbClr val="EE3424"/>
      </a:lt2>
      <a:accent1>
        <a:srgbClr val="008CA8"/>
      </a:accent1>
      <a:accent2>
        <a:srgbClr val="B20838"/>
      </a:accent2>
      <a:accent3>
        <a:srgbClr val="008CA8"/>
      </a:accent3>
      <a:accent4>
        <a:srgbClr val="3F3F3F"/>
      </a:accent4>
      <a:accent5>
        <a:srgbClr val="D9DA56"/>
      </a:accent5>
      <a:accent6>
        <a:srgbClr val="8B8D09"/>
      </a:accent6>
      <a:hlink>
        <a:srgbClr val="D9DA56"/>
      </a:hlink>
      <a:folHlink>
        <a:srgbClr val="8B8D09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2.xml><?xml version="1.0" encoding="utf-8"?>
<a:theme xmlns:a="http://schemas.openxmlformats.org/drawingml/2006/main" name="16_Xilinx Template (light)">
  <a:themeElements>
    <a:clrScheme name="Custom 25">
      <a:dk1>
        <a:srgbClr val="000000"/>
      </a:dk1>
      <a:lt1>
        <a:srgbClr val="FFFFFF"/>
      </a:lt1>
      <a:dk2>
        <a:srgbClr val="EC891D"/>
      </a:dk2>
      <a:lt2>
        <a:srgbClr val="EE3424"/>
      </a:lt2>
      <a:accent1>
        <a:srgbClr val="008CA8"/>
      </a:accent1>
      <a:accent2>
        <a:srgbClr val="B20838"/>
      </a:accent2>
      <a:accent3>
        <a:srgbClr val="008CA8"/>
      </a:accent3>
      <a:accent4>
        <a:srgbClr val="3F3F3F"/>
      </a:accent4>
      <a:accent5>
        <a:srgbClr val="D9DA56"/>
      </a:accent5>
      <a:accent6>
        <a:srgbClr val="8B8D09"/>
      </a:accent6>
      <a:hlink>
        <a:srgbClr val="D9DA56"/>
      </a:hlink>
      <a:folHlink>
        <a:srgbClr val="8B8D09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3.xml><?xml version="1.0" encoding="utf-8"?>
<a:theme xmlns:a="http://schemas.openxmlformats.org/drawingml/2006/main" name="6_Xilinx Template_light">
  <a:themeElements>
    <a:clrScheme name="Custom 25">
      <a:dk1>
        <a:srgbClr val="000000"/>
      </a:dk1>
      <a:lt1>
        <a:srgbClr val="FFFFFF"/>
      </a:lt1>
      <a:dk2>
        <a:srgbClr val="EC891D"/>
      </a:dk2>
      <a:lt2>
        <a:srgbClr val="EE3424"/>
      </a:lt2>
      <a:accent1>
        <a:srgbClr val="008CA8"/>
      </a:accent1>
      <a:accent2>
        <a:srgbClr val="B20838"/>
      </a:accent2>
      <a:accent3>
        <a:srgbClr val="008CA8"/>
      </a:accent3>
      <a:accent4>
        <a:srgbClr val="3F3F3F"/>
      </a:accent4>
      <a:accent5>
        <a:srgbClr val="D9DA56"/>
      </a:accent5>
      <a:accent6>
        <a:srgbClr val="8B8D09"/>
      </a:accent6>
      <a:hlink>
        <a:srgbClr val="D9DA56"/>
      </a:hlink>
      <a:folHlink>
        <a:srgbClr val="8B8D09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4.xml><?xml version="1.0" encoding="utf-8"?>
<a:theme xmlns:a="http://schemas.openxmlformats.org/drawingml/2006/main" name="17_Xilinx Template (light)">
  <a:themeElements>
    <a:clrScheme name="Custom 25">
      <a:dk1>
        <a:srgbClr val="000000"/>
      </a:dk1>
      <a:lt1>
        <a:srgbClr val="FFFFFF"/>
      </a:lt1>
      <a:dk2>
        <a:srgbClr val="EC891D"/>
      </a:dk2>
      <a:lt2>
        <a:srgbClr val="EE3424"/>
      </a:lt2>
      <a:accent1>
        <a:srgbClr val="008CA8"/>
      </a:accent1>
      <a:accent2>
        <a:srgbClr val="B20838"/>
      </a:accent2>
      <a:accent3>
        <a:srgbClr val="008CA8"/>
      </a:accent3>
      <a:accent4>
        <a:srgbClr val="3F3F3F"/>
      </a:accent4>
      <a:accent5>
        <a:srgbClr val="D9DA56"/>
      </a:accent5>
      <a:accent6>
        <a:srgbClr val="8B8D09"/>
      </a:accent6>
      <a:hlink>
        <a:srgbClr val="D9DA56"/>
      </a:hlink>
      <a:folHlink>
        <a:srgbClr val="8B8D09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5.xml><?xml version="1.0" encoding="utf-8"?>
<a:theme xmlns:a="http://schemas.openxmlformats.org/drawingml/2006/main" name="18_Xilinx Template (light)">
  <a:themeElements>
    <a:clrScheme name="Custom 25">
      <a:dk1>
        <a:srgbClr val="000000"/>
      </a:dk1>
      <a:lt1>
        <a:srgbClr val="FFFFFF"/>
      </a:lt1>
      <a:dk2>
        <a:srgbClr val="EC891D"/>
      </a:dk2>
      <a:lt2>
        <a:srgbClr val="EE3424"/>
      </a:lt2>
      <a:accent1>
        <a:srgbClr val="008CA8"/>
      </a:accent1>
      <a:accent2>
        <a:srgbClr val="B20838"/>
      </a:accent2>
      <a:accent3>
        <a:srgbClr val="008CA8"/>
      </a:accent3>
      <a:accent4>
        <a:srgbClr val="3F3F3F"/>
      </a:accent4>
      <a:accent5>
        <a:srgbClr val="D9DA56"/>
      </a:accent5>
      <a:accent6>
        <a:srgbClr val="8B8D09"/>
      </a:accent6>
      <a:hlink>
        <a:srgbClr val="D9DA56"/>
      </a:hlink>
      <a:folHlink>
        <a:srgbClr val="8B8D09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6.xml><?xml version="1.0" encoding="utf-8"?>
<a:theme xmlns:a="http://schemas.openxmlformats.org/drawingml/2006/main" name="19_Xilinx Template (light)">
  <a:themeElements>
    <a:clrScheme name="Custom 25">
      <a:dk1>
        <a:srgbClr val="000000"/>
      </a:dk1>
      <a:lt1>
        <a:srgbClr val="FFFFFF"/>
      </a:lt1>
      <a:dk2>
        <a:srgbClr val="EC891D"/>
      </a:dk2>
      <a:lt2>
        <a:srgbClr val="EE3424"/>
      </a:lt2>
      <a:accent1>
        <a:srgbClr val="008CA8"/>
      </a:accent1>
      <a:accent2>
        <a:srgbClr val="B20838"/>
      </a:accent2>
      <a:accent3>
        <a:srgbClr val="008CA8"/>
      </a:accent3>
      <a:accent4>
        <a:srgbClr val="3F3F3F"/>
      </a:accent4>
      <a:accent5>
        <a:srgbClr val="D9DA56"/>
      </a:accent5>
      <a:accent6>
        <a:srgbClr val="8B8D09"/>
      </a:accent6>
      <a:hlink>
        <a:srgbClr val="D9DA56"/>
      </a:hlink>
      <a:folHlink>
        <a:srgbClr val="8B8D09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7.xml><?xml version="1.0" encoding="utf-8"?>
<a:theme xmlns:a="http://schemas.openxmlformats.org/drawingml/2006/main" name="21_Xilinx Template (light)">
  <a:themeElements>
    <a:clrScheme name="Custom 25">
      <a:dk1>
        <a:srgbClr val="000000"/>
      </a:dk1>
      <a:lt1>
        <a:srgbClr val="FFFFFF"/>
      </a:lt1>
      <a:dk2>
        <a:srgbClr val="EC891D"/>
      </a:dk2>
      <a:lt2>
        <a:srgbClr val="EE3424"/>
      </a:lt2>
      <a:accent1>
        <a:srgbClr val="008CA8"/>
      </a:accent1>
      <a:accent2>
        <a:srgbClr val="B20838"/>
      </a:accent2>
      <a:accent3>
        <a:srgbClr val="008CA8"/>
      </a:accent3>
      <a:accent4>
        <a:srgbClr val="3F3F3F"/>
      </a:accent4>
      <a:accent5>
        <a:srgbClr val="D9DA56"/>
      </a:accent5>
      <a:accent6>
        <a:srgbClr val="8B8D09"/>
      </a:accent6>
      <a:hlink>
        <a:srgbClr val="D9DA56"/>
      </a:hlink>
      <a:folHlink>
        <a:srgbClr val="8B8D09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8.xml><?xml version="1.0" encoding="utf-8"?>
<a:theme xmlns:a="http://schemas.openxmlformats.org/drawingml/2006/main" name="22_Xilinx Template (light)">
  <a:themeElements>
    <a:clrScheme name="Custom 25">
      <a:dk1>
        <a:srgbClr val="000000"/>
      </a:dk1>
      <a:lt1>
        <a:srgbClr val="FFFFFF"/>
      </a:lt1>
      <a:dk2>
        <a:srgbClr val="EC891D"/>
      </a:dk2>
      <a:lt2>
        <a:srgbClr val="EE3424"/>
      </a:lt2>
      <a:accent1>
        <a:srgbClr val="008CA8"/>
      </a:accent1>
      <a:accent2>
        <a:srgbClr val="B20838"/>
      </a:accent2>
      <a:accent3>
        <a:srgbClr val="008CA8"/>
      </a:accent3>
      <a:accent4>
        <a:srgbClr val="3F3F3F"/>
      </a:accent4>
      <a:accent5>
        <a:srgbClr val="D9DA56"/>
      </a:accent5>
      <a:accent6>
        <a:srgbClr val="8B8D09"/>
      </a:accent6>
      <a:hlink>
        <a:srgbClr val="D9DA56"/>
      </a:hlink>
      <a:folHlink>
        <a:srgbClr val="8B8D09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9.xml><?xml version="1.0" encoding="utf-8"?>
<a:theme xmlns:a="http://schemas.openxmlformats.org/drawingml/2006/main" name="23_Xilinx Template (light)">
  <a:themeElements>
    <a:clrScheme name="Custom 25">
      <a:dk1>
        <a:srgbClr val="000000"/>
      </a:dk1>
      <a:lt1>
        <a:srgbClr val="FFFFFF"/>
      </a:lt1>
      <a:dk2>
        <a:srgbClr val="EC891D"/>
      </a:dk2>
      <a:lt2>
        <a:srgbClr val="EE3424"/>
      </a:lt2>
      <a:accent1>
        <a:srgbClr val="008CA8"/>
      </a:accent1>
      <a:accent2>
        <a:srgbClr val="B20838"/>
      </a:accent2>
      <a:accent3>
        <a:srgbClr val="008CA8"/>
      </a:accent3>
      <a:accent4>
        <a:srgbClr val="3F3F3F"/>
      </a:accent4>
      <a:accent5>
        <a:srgbClr val="D9DA56"/>
      </a:accent5>
      <a:accent6>
        <a:srgbClr val="8B8D09"/>
      </a:accent6>
      <a:hlink>
        <a:srgbClr val="D9DA56"/>
      </a:hlink>
      <a:folHlink>
        <a:srgbClr val="8B8D09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0_Xilinx Template (light)">
  <a:themeElements>
    <a:clrScheme name="Custom 25">
      <a:dk1>
        <a:srgbClr val="000000"/>
      </a:dk1>
      <a:lt1>
        <a:srgbClr val="FFFFFF"/>
      </a:lt1>
      <a:dk2>
        <a:srgbClr val="EC891D"/>
      </a:dk2>
      <a:lt2>
        <a:srgbClr val="EE3424"/>
      </a:lt2>
      <a:accent1>
        <a:srgbClr val="008CA8"/>
      </a:accent1>
      <a:accent2>
        <a:srgbClr val="B20838"/>
      </a:accent2>
      <a:accent3>
        <a:srgbClr val="008CA8"/>
      </a:accent3>
      <a:accent4>
        <a:srgbClr val="3F3F3F"/>
      </a:accent4>
      <a:accent5>
        <a:srgbClr val="D9DA56"/>
      </a:accent5>
      <a:accent6>
        <a:srgbClr val="8B8D09"/>
      </a:accent6>
      <a:hlink>
        <a:srgbClr val="D9DA56"/>
      </a:hlink>
      <a:folHlink>
        <a:srgbClr val="8B8D09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0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Xilinx Template_Guidelines_light">
  <a:themeElements>
    <a:clrScheme name="Xilinx Template_light 1">
      <a:dk1>
        <a:srgbClr val="000000"/>
      </a:dk1>
      <a:lt1>
        <a:srgbClr val="FFFFFF"/>
      </a:lt1>
      <a:dk2>
        <a:srgbClr val="008CA8"/>
      </a:dk2>
      <a:lt2>
        <a:srgbClr val="EE3424"/>
      </a:lt2>
      <a:accent1>
        <a:srgbClr val="EC891D"/>
      </a:accent1>
      <a:accent2>
        <a:srgbClr val="B20838"/>
      </a:accent2>
      <a:accent3>
        <a:srgbClr val="FFFFFF"/>
      </a:accent3>
      <a:accent4>
        <a:srgbClr val="000000"/>
      </a:accent4>
      <a:accent5>
        <a:srgbClr val="F4C4AB"/>
      </a:accent5>
      <a:accent6>
        <a:srgbClr val="A10632"/>
      </a:accent6>
      <a:hlink>
        <a:srgbClr val="D9DA56"/>
      </a:hlink>
      <a:folHlink>
        <a:srgbClr val="8B8D09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Light Design - Paragraph Text">
  <a:themeElements>
    <a:clrScheme name="Light Design - Paragraph Text 1">
      <a:dk1>
        <a:srgbClr val="000000"/>
      </a:dk1>
      <a:lt1>
        <a:srgbClr val="FFFFFF"/>
      </a:lt1>
      <a:dk2>
        <a:srgbClr val="008CA8"/>
      </a:dk2>
      <a:lt2>
        <a:srgbClr val="EE3424"/>
      </a:lt2>
      <a:accent1>
        <a:srgbClr val="EC891D"/>
      </a:accent1>
      <a:accent2>
        <a:srgbClr val="B20838"/>
      </a:accent2>
      <a:accent3>
        <a:srgbClr val="FFFFFF"/>
      </a:accent3>
      <a:accent4>
        <a:srgbClr val="000000"/>
      </a:accent4>
      <a:accent5>
        <a:srgbClr val="F4C4AB"/>
      </a:accent5>
      <a:accent6>
        <a:srgbClr val="A10632"/>
      </a:accent6>
      <a:hlink>
        <a:srgbClr val="D9DA56"/>
      </a:hlink>
      <a:folHlink>
        <a:srgbClr val="8B8D09"/>
      </a:folHlink>
    </a:clrScheme>
    <a:fontScheme name="Light Design - Paragraph Tex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ight Design - Paragraph Tex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ht Design - Paragraph Tex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ght Design - Paragraph Tex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_Transitions">
  <a:themeElements>
    <a:clrScheme name="Transitions 1">
      <a:dk1>
        <a:srgbClr val="000000"/>
      </a:dk1>
      <a:lt1>
        <a:srgbClr val="FFFFFF"/>
      </a:lt1>
      <a:dk2>
        <a:srgbClr val="008CA8"/>
      </a:dk2>
      <a:lt2>
        <a:srgbClr val="EE3424"/>
      </a:lt2>
      <a:accent1>
        <a:srgbClr val="EC891D"/>
      </a:accent1>
      <a:accent2>
        <a:srgbClr val="B20838"/>
      </a:accent2>
      <a:accent3>
        <a:srgbClr val="FFFFFF"/>
      </a:accent3>
      <a:accent4>
        <a:srgbClr val="000000"/>
      </a:accent4>
      <a:accent5>
        <a:srgbClr val="F4C4AB"/>
      </a:accent5>
      <a:accent6>
        <a:srgbClr val="A10632"/>
      </a:accent6>
      <a:hlink>
        <a:srgbClr val="D9DA56"/>
      </a:hlink>
      <a:folHlink>
        <a:srgbClr val="8B8D09"/>
      </a:folHlink>
    </a:clrScheme>
    <a:fontScheme name="Transitio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ransitions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ansitions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ansitions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Title &amp; Divider">
  <a:themeElements>
    <a:clrScheme name="Xilinx Template _dark 3">
      <a:dk1>
        <a:srgbClr val="EE3424"/>
      </a:dk1>
      <a:lt1>
        <a:srgbClr val="FFFFFF"/>
      </a:lt1>
      <a:dk2>
        <a:srgbClr val="333333"/>
      </a:dk2>
      <a:lt2>
        <a:srgbClr val="008CA8"/>
      </a:lt2>
      <a:accent1>
        <a:srgbClr val="EC891D"/>
      </a:accent1>
      <a:accent2>
        <a:srgbClr val="B20838"/>
      </a:accent2>
      <a:accent3>
        <a:srgbClr val="ADADAD"/>
      </a:accent3>
      <a:accent4>
        <a:srgbClr val="DADADA"/>
      </a:accent4>
      <a:accent5>
        <a:srgbClr val="F4C4AB"/>
      </a:accent5>
      <a:accent6>
        <a:srgbClr val="A10632"/>
      </a:accent6>
      <a:hlink>
        <a:srgbClr val="54BCEB"/>
      </a:hlink>
      <a:folHlink>
        <a:srgbClr val="8B8D09"/>
      </a:folHlink>
    </a:clrScheme>
    <a:fontScheme name="Xilinx Template _d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1400" dirty="0" smtClean="0">
            <a:solidFill>
              <a:schemeClr val="tx2"/>
            </a:solidFill>
          </a:defRPr>
        </a:defPPr>
      </a:lstStyle>
    </a:txDef>
  </a:objectDefaults>
  <a:extraClrSchemeLst>
    <a:extraClrScheme>
      <a:clrScheme name="Xilinx Template _dark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 _dark 2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 _dark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54BCEB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Content templates">
  <a:themeElements>
    <a:clrScheme name="Xilinx Template _dark 3">
      <a:dk1>
        <a:srgbClr val="EE3424"/>
      </a:dk1>
      <a:lt1>
        <a:srgbClr val="FFFFFF"/>
      </a:lt1>
      <a:dk2>
        <a:srgbClr val="333333"/>
      </a:dk2>
      <a:lt2>
        <a:srgbClr val="008CA8"/>
      </a:lt2>
      <a:accent1>
        <a:srgbClr val="EC891D"/>
      </a:accent1>
      <a:accent2>
        <a:srgbClr val="B20838"/>
      </a:accent2>
      <a:accent3>
        <a:srgbClr val="ADADAD"/>
      </a:accent3>
      <a:accent4>
        <a:srgbClr val="DADADA"/>
      </a:accent4>
      <a:accent5>
        <a:srgbClr val="F4C4AB"/>
      </a:accent5>
      <a:accent6>
        <a:srgbClr val="A10632"/>
      </a:accent6>
      <a:hlink>
        <a:srgbClr val="54BCEB"/>
      </a:hlink>
      <a:folHlink>
        <a:srgbClr val="8B8D09"/>
      </a:folHlink>
    </a:clrScheme>
    <a:fontScheme name="Xilinx Template _d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Xilinx Template _dark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 _dark 2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 _dark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54BCEB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Xilinx Template _dark 2">
    <a:dk1>
      <a:srgbClr val="EE3424"/>
    </a:dk1>
    <a:lt1>
      <a:srgbClr val="FFFFFF"/>
    </a:lt1>
    <a:dk2>
      <a:srgbClr val="333333"/>
    </a:dk2>
    <a:lt2>
      <a:srgbClr val="008CA8"/>
    </a:lt2>
    <a:accent1>
      <a:srgbClr val="EC891D"/>
    </a:accent1>
    <a:accent2>
      <a:srgbClr val="B20838"/>
    </a:accent2>
    <a:accent3>
      <a:srgbClr val="ADADAD"/>
    </a:accent3>
    <a:accent4>
      <a:srgbClr val="DADADA"/>
    </a:accent4>
    <a:accent5>
      <a:srgbClr val="F4C4AB"/>
    </a:accent5>
    <a:accent6>
      <a:srgbClr val="A10632"/>
    </a:accent6>
    <a:hlink>
      <a:srgbClr val="D9DA56"/>
    </a:hlink>
    <a:folHlink>
      <a:srgbClr val="8B8D09"/>
    </a:folHlink>
  </a:clrScheme>
</a:themeOverride>
</file>

<file path=ppt/theme/themeOverride2.xml><?xml version="1.0" encoding="utf-8"?>
<a:themeOverride xmlns:a="http://schemas.openxmlformats.org/drawingml/2006/main">
  <a:clrScheme name="Xilinx Template _dark 2">
    <a:dk1>
      <a:srgbClr val="EE3424"/>
    </a:dk1>
    <a:lt1>
      <a:srgbClr val="FFFFFF"/>
    </a:lt1>
    <a:dk2>
      <a:srgbClr val="333333"/>
    </a:dk2>
    <a:lt2>
      <a:srgbClr val="008CA8"/>
    </a:lt2>
    <a:accent1>
      <a:srgbClr val="EC891D"/>
    </a:accent1>
    <a:accent2>
      <a:srgbClr val="B20838"/>
    </a:accent2>
    <a:accent3>
      <a:srgbClr val="ADADAD"/>
    </a:accent3>
    <a:accent4>
      <a:srgbClr val="DADADA"/>
    </a:accent4>
    <a:accent5>
      <a:srgbClr val="F4C4AB"/>
    </a:accent5>
    <a:accent6>
      <a:srgbClr val="A10632"/>
    </a:accent6>
    <a:hlink>
      <a:srgbClr val="D9DA56"/>
    </a:hlink>
    <a:folHlink>
      <a:srgbClr val="8B8D09"/>
    </a:folHlink>
  </a:clrScheme>
</a:themeOverride>
</file>

<file path=ppt/theme/themeOverride3.xml><?xml version="1.0" encoding="utf-8"?>
<a:themeOverride xmlns:a="http://schemas.openxmlformats.org/drawingml/2006/main">
  <a:clrScheme name="Xilinx Template _dark 2">
    <a:dk1>
      <a:srgbClr val="EE3424"/>
    </a:dk1>
    <a:lt1>
      <a:srgbClr val="FFFFFF"/>
    </a:lt1>
    <a:dk2>
      <a:srgbClr val="333333"/>
    </a:dk2>
    <a:lt2>
      <a:srgbClr val="008CA8"/>
    </a:lt2>
    <a:accent1>
      <a:srgbClr val="EC891D"/>
    </a:accent1>
    <a:accent2>
      <a:srgbClr val="B20838"/>
    </a:accent2>
    <a:accent3>
      <a:srgbClr val="ADADAD"/>
    </a:accent3>
    <a:accent4>
      <a:srgbClr val="DADADA"/>
    </a:accent4>
    <a:accent5>
      <a:srgbClr val="F4C4AB"/>
    </a:accent5>
    <a:accent6>
      <a:srgbClr val="A10632"/>
    </a:accent6>
    <a:hlink>
      <a:srgbClr val="D9DA56"/>
    </a:hlink>
    <a:folHlink>
      <a:srgbClr val="8B8D09"/>
    </a:folHlink>
  </a:clrScheme>
</a:themeOverride>
</file>

<file path=ppt/theme/themeOverride4.xml><?xml version="1.0" encoding="utf-8"?>
<a:themeOverride xmlns:a="http://schemas.openxmlformats.org/drawingml/2006/main">
  <a:clrScheme name="Xilinx Template _dark 2">
    <a:dk1>
      <a:srgbClr val="EE3424"/>
    </a:dk1>
    <a:lt1>
      <a:srgbClr val="FFFFFF"/>
    </a:lt1>
    <a:dk2>
      <a:srgbClr val="333333"/>
    </a:dk2>
    <a:lt2>
      <a:srgbClr val="008CA8"/>
    </a:lt2>
    <a:accent1>
      <a:srgbClr val="EC891D"/>
    </a:accent1>
    <a:accent2>
      <a:srgbClr val="B20838"/>
    </a:accent2>
    <a:accent3>
      <a:srgbClr val="ADADAD"/>
    </a:accent3>
    <a:accent4>
      <a:srgbClr val="DADADA"/>
    </a:accent4>
    <a:accent5>
      <a:srgbClr val="F4C4AB"/>
    </a:accent5>
    <a:accent6>
      <a:srgbClr val="A10632"/>
    </a:accent6>
    <a:hlink>
      <a:srgbClr val="D9DA56"/>
    </a:hlink>
    <a:folHlink>
      <a:srgbClr val="8B8D0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Xilinx Template_Guidelines_light</Template>
  <TotalTime>11932</TotalTime>
  <Words>2342</Words>
  <Application>Microsoft Office PowerPoint</Application>
  <PresentationFormat>On-screen Show (4:3)</PresentationFormat>
  <Paragraphs>692</Paragraphs>
  <Slides>40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39</vt:i4>
      </vt:variant>
      <vt:variant>
        <vt:lpstr>Slide Titles</vt:lpstr>
      </vt:variant>
      <vt:variant>
        <vt:i4>40</vt:i4>
      </vt:variant>
    </vt:vector>
  </HeadingPairs>
  <TitlesOfParts>
    <vt:vector size="79" baseType="lpstr">
      <vt:lpstr>Xilinx Template_Guidelines_light</vt:lpstr>
      <vt:lpstr>Light Design - Paragraph Text</vt:lpstr>
      <vt:lpstr>Transitions</vt:lpstr>
      <vt:lpstr>20_Xilinx Template (light)</vt:lpstr>
      <vt:lpstr>1_Xilinx Template_Guidelines_light</vt:lpstr>
      <vt:lpstr>1_Light Design - Paragraph Text</vt:lpstr>
      <vt:lpstr>1_Transitions</vt:lpstr>
      <vt:lpstr>Title &amp; Divider</vt:lpstr>
      <vt:lpstr>Content templates</vt:lpstr>
      <vt:lpstr>1_Content templates</vt:lpstr>
      <vt:lpstr>Xilinx Template_light</vt:lpstr>
      <vt:lpstr>Xilinx Template (light)</vt:lpstr>
      <vt:lpstr>1_Xilinx Template (light)</vt:lpstr>
      <vt:lpstr>2_Xilinx Template (light)</vt:lpstr>
      <vt:lpstr>3_Xilinx Template (light)</vt:lpstr>
      <vt:lpstr>4_Xilinx Template (light)</vt:lpstr>
      <vt:lpstr>8_Xilinx Template (light)</vt:lpstr>
      <vt:lpstr>5_Xilinx Template (light)</vt:lpstr>
      <vt:lpstr>9_Xilinx Template (light)</vt:lpstr>
      <vt:lpstr>2_Xilinx Template_light</vt:lpstr>
      <vt:lpstr>10_Xilinx Template (light)</vt:lpstr>
      <vt:lpstr>1_Xilinx_AP_Template_Introduction_05-01-12</vt:lpstr>
      <vt:lpstr>6_Xilinx Template (light)</vt:lpstr>
      <vt:lpstr>11_Xilinx Template (light)</vt:lpstr>
      <vt:lpstr>12_Xilinx Template (light)</vt:lpstr>
      <vt:lpstr>4_Xilinx Template_light</vt:lpstr>
      <vt:lpstr>7_Xilinx Template (light)</vt:lpstr>
      <vt:lpstr>13_Xilinx Template (light)</vt:lpstr>
      <vt:lpstr>5_Xilinx Template_light</vt:lpstr>
      <vt:lpstr>14_Xilinx Template (light)</vt:lpstr>
      <vt:lpstr>15_Xilinx Template (light)</vt:lpstr>
      <vt:lpstr>16_Xilinx Template (light)</vt:lpstr>
      <vt:lpstr>6_Xilinx Template_light</vt:lpstr>
      <vt:lpstr>17_Xilinx Template (light)</vt:lpstr>
      <vt:lpstr>18_Xilinx Template (light)</vt:lpstr>
      <vt:lpstr>19_Xilinx Template (light)</vt:lpstr>
      <vt:lpstr>21_Xilinx Template (light)</vt:lpstr>
      <vt:lpstr>22_Xilinx Template (light)</vt:lpstr>
      <vt:lpstr>23_Xilinx Template (light)</vt:lpstr>
      <vt:lpstr>Memcached Prototype Architecture</vt:lpstr>
      <vt:lpstr>Memcached Functionality Recap</vt:lpstr>
      <vt:lpstr>FPGA-based Dataflow Architecture </vt:lpstr>
      <vt:lpstr>PowerPoint Presentation</vt:lpstr>
      <vt:lpstr>PowerPoint Presentation</vt:lpstr>
      <vt:lpstr>Request Parser Architecture</vt:lpstr>
      <vt:lpstr>Request Parser Architecture</vt:lpstr>
      <vt:lpstr>Request Parser Module &amp; Signal Names</vt:lpstr>
      <vt:lpstr>Binary Parser</vt:lpstr>
      <vt:lpstr>Binary Parser Architecture</vt:lpstr>
      <vt:lpstr>ASCII Parser</vt:lpstr>
      <vt:lpstr>ASCII Parser Architecture</vt:lpstr>
      <vt:lpstr>ASCII Parser Modules &amp; Signals</vt:lpstr>
      <vt:lpstr>Hash Table Architecture</vt:lpstr>
      <vt:lpstr>Hash Table Architecture</vt:lpstr>
      <vt:lpstr>Hash Table Architecture</vt:lpstr>
      <vt:lpstr>Value Store Architecture</vt:lpstr>
      <vt:lpstr>Value Store Architecture</vt:lpstr>
      <vt:lpstr>Value Store Architecture</vt:lpstr>
      <vt:lpstr>Response Formatter Architecture</vt:lpstr>
      <vt:lpstr>Response Formatter Architecture</vt:lpstr>
      <vt:lpstr>Response Formatter Module &amp; Signal Names</vt:lpstr>
      <vt:lpstr>Binary Formatter</vt:lpstr>
      <vt:lpstr>Binary Response Formatter Architecture</vt:lpstr>
      <vt:lpstr>ASCII Formatter</vt:lpstr>
      <vt:lpstr>ASCII Response Architecture</vt:lpstr>
      <vt:lpstr>ASCII Response Architecture</vt:lpstr>
      <vt:lpstr>ASCII Response Module &amp; Signal Names</vt:lpstr>
      <vt:lpstr>Design Limitations</vt:lpstr>
      <vt:lpstr>Vivado Project</vt:lpstr>
      <vt:lpstr>RTL Project Diagram</vt:lpstr>
      <vt:lpstr>RTL Project Diagram</vt:lpstr>
      <vt:lpstr>Memcached Code Package (1)</vt:lpstr>
      <vt:lpstr>Memcached Code Package – Folder Structure</vt:lpstr>
      <vt:lpstr>Creating a Vivado HLS project</vt:lpstr>
      <vt:lpstr>Running C Simulations</vt:lpstr>
      <vt:lpstr>C Simulation Architecture</vt:lpstr>
      <vt:lpstr>C Simulation Input File Format</vt:lpstr>
      <vt:lpstr>Running RTL Simulations</vt:lpstr>
      <vt:lpstr>RTL Simulation Output File Format</vt:lpstr>
    </vt:vector>
  </TitlesOfParts>
  <Company>Xilinx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this lovely presentation</dc:title>
  <dc:creator>kimonk@xilinx.com</dc:creator>
  <cp:keywords>Internal, None, None</cp:keywords>
  <cp:lastModifiedBy>kimonk</cp:lastModifiedBy>
  <cp:revision>877</cp:revision>
  <dcterms:created xsi:type="dcterms:W3CDTF">2013-05-21T10:27:57Z</dcterms:created>
  <dcterms:modified xsi:type="dcterms:W3CDTF">2014-03-07T21:34:55Z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escription0">
    <vt:lpwstr/>
  </property>
  <property fmtid="{D5CDD505-2E9C-101B-9397-08002B2CF9AE}" pid="3" name="TitusGUID">
    <vt:lpwstr>82bcf49b-2e6c-4f12-bad8-d2e756fd6a39</vt:lpwstr>
  </property>
  <property fmtid="{D5CDD505-2E9C-101B-9397-08002B2CF9AE}" pid="4" name="TITUSCustom1">
    <vt:lpwstr>1</vt:lpwstr>
  </property>
  <property fmtid="{D5CDD505-2E9C-101B-9397-08002B2CF9AE}" pid="5" name="XilinxClassification">
    <vt:lpwstr>Internal</vt:lpwstr>
  </property>
  <property fmtid="{D5CDD505-2E9C-101B-9397-08002B2CF9AE}" pid="6" name="XilinxVisual Markings">
    <vt:lpwstr>Yes</vt:lpwstr>
  </property>
  <property fmtid="{D5CDD505-2E9C-101B-9397-08002B2CF9AE}" pid="7" name="XilinxExport Control">
    <vt:lpwstr>None</vt:lpwstr>
  </property>
  <property fmtid="{D5CDD505-2E9C-101B-9397-08002B2CF9AE}" pid="8" name="XilinxNote">
    <vt:lpwstr/>
  </property>
  <property fmtid="{D5CDD505-2E9C-101B-9397-08002B2CF9AE}" pid="9" name="XilinxNote (Line 2)">
    <vt:lpwstr/>
  </property>
  <property fmtid="{D5CDD505-2E9C-101B-9397-08002B2CF9AE}" pid="10" name="XilinxAdditional Classifications">
    <vt:lpwstr>None</vt:lpwstr>
  </property>
  <property fmtid="{D5CDD505-2E9C-101B-9397-08002B2CF9AE}" pid="11" name="XilinxRemoveLegacyFooters">
    <vt:lpwstr>Yes</vt:lpwstr>
  </property>
</Properties>
</file>