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lice" charset="1" panose="00000500000000000000"/>
      <p:regular r:id="rId17"/>
    </p:embeddedFont>
    <p:embeddedFont>
      <p:font typeface="Lora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notesSlides/notesSlide2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3.xml" Type="http://schemas.openxmlformats.org/officeDocument/2006/relationships/notesSlide"/><Relationship Id="rId21" Target="notesSlides/notesSlide4.xml" Type="http://schemas.openxmlformats.org/officeDocument/2006/relationships/notesSlide"/><Relationship Id="rId22" Target="notesSlides/notesSlide5.xml" Type="http://schemas.openxmlformats.org/officeDocument/2006/relationships/notesSlide"/><Relationship Id="rId23" Target="notesSlides/notesSlide6.xml" Type="http://schemas.openxmlformats.org/officeDocument/2006/relationships/notesSlide"/><Relationship Id="rId24" Target="notesSlides/notesSlide7.xml" Type="http://schemas.openxmlformats.org/officeDocument/2006/relationships/notesSlide"/><Relationship Id="rId25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8.png" Type="http://schemas.openxmlformats.org/officeDocument/2006/relationships/image"/><Relationship Id="rId4" Target="https://gamma.app/?utm_source=made-with-gamma" TargetMode="External" Type="http://schemas.openxmlformats.org/officeDocument/2006/relationships/hyperlink"/><Relationship Id="rId5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1F2D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BF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2238" y="1444824"/>
            <a:ext cx="16303526" cy="1771947"/>
            <a:chOff x="0" y="0"/>
            <a:chExt cx="21738035" cy="23625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738034" cy="2362597"/>
            </a:xfrm>
            <a:custGeom>
              <a:avLst/>
              <a:gdLst/>
              <a:ahLst/>
              <a:cxnLst/>
              <a:rect r="r" b="b" t="t" l="l"/>
              <a:pathLst>
                <a:path h="2362597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1738035" cy="239117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233E32"/>
                  </a:solidFill>
                  <a:latin typeface="Alice"/>
                  <a:ea typeface="Alice"/>
                  <a:cs typeface="Alice"/>
                  <a:sym typeface="Alice"/>
                </a:rPr>
                <a:t>Sales Dashboard: Unlocking Insights Across Regions and Stores</a:t>
              </a:r>
            </a:p>
          </p:txBody>
        </p:sp>
      </p:grpSp>
      <p:sp>
        <p:nvSpPr>
          <p:cNvPr name="Freeform 9" id="9" descr="preencoded.png"/>
          <p:cNvSpPr/>
          <p:nvPr/>
        </p:nvSpPr>
        <p:spPr>
          <a:xfrm flipH="false" flipV="false" rot="0">
            <a:off x="992238" y="3783806"/>
            <a:ext cx="5150941" cy="3183434"/>
          </a:xfrm>
          <a:custGeom>
            <a:avLst/>
            <a:gdLst/>
            <a:ahLst/>
            <a:cxnLst/>
            <a:rect r="r" b="b" t="t" l="l"/>
            <a:pathLst>
              <a:path h="3183434" w="5150941">
                <a:moveTo>
                  <a:pt x="0" y="0"/>
                </a:moveTo>
                <a:lnTo>
                  <a:pt x="5150941" y="0"/>
                </a:lnTo>
                <a:lnTo>
                  <a:pt x="5150941" y="3183434"/>
                </a:lnTo>
                <a:lnTo>
                  <a:pt x="0" y="31834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2" t="0" r="-52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92238" y="7321600"/>
            <a:ext cx="3555355" cy="442912"/>
            <a:chOff x="0" y="0"/>
            <a:chExt cx="4740473" cy="5905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740473" cy="590550"/>
            </a:xfrm>
            <a:custGeom>
              <a:avLst/>
              <a:gdLst/>
              <a:ahLst/>
              <a:cxnLst/>
              <a:rect r="r" b="b" t="t" l="l"/>
              <a:pathLst>
                <a:path h="590550" w="4740473">
                  <a:moveTo>
                    <a:pt x="0" y="0"/>
                  </a:moveTo>
                  <a:lnTo>
                    <a:pt x="4740473" y="0"/>
                  </a:lnTo>
                  <a:lnTo>
                    <a:pt x="4740473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4740473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Data-Driven Decisions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92238" y="7934622"/>
            <a:ext cx="5150941" cy="907256"/>
            <a:chOff x="0" y="0"/>
            <a:chExt cx="6867922" cy="12096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867922" cy="1209675"/>
            </a:xfrm>
            <a:custGeom>
              <a:avLst/>
              <a:gdLst/>
              <a:ahLst/>
              <a:cxnLst/>
              <a:rect r="r" b="b" t="t" l="l"/>
              <a:pathLst>
                <a:path h="1209675" w="6867922">
                  <a:moveTo>
                    <a:pt x="0" y="0"/>
                  </a:moveTo>
                  <a:lnTo>
                    <a:pt x="6867922" y="0"/>
                  </a:lnTo>
                  <a:lnTo>
                    <a:pt x="6867922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6867922" cy="1295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C2821"/>
                  </a:solidFill>
                  <a:latin typeface="Lora"/>
                  <a:ea typeface="Lora"/>
                  <a:cs typeface="Lora"/>
                  <a:sym typeface="Lora"/>
                </a:rPr>
                <a:t>Actionable insights for strategic decision-making</a:t>
              </a:r>
            </a:p>
          </p:txBody>
        </p:sp>
      </p:grpSp>
      <p:sp>
        <p:nvSpPr>
          <p:cNvPr name="Freeform 16" id="16" descr="preencoded.png"/>
          <p:cNvSpPr/>
          <p:nvPr/>
        </p:nvSpPr>
        <p:spPr>
          <a:xfrm flipH="false" flipV="false" rot="0">
            <a:off x="6568380" y="3783806"/>
            <a:ext cx="5151090" cy="3183583"/>
          </a:xfrm>
          <a:custGeom>
            <a:avLst/>
            <a:gdLst/>
            <a:ahLst/>
            <a:cxnLst/>
            <a:rect r="r" b="b" t="t" l="l"/>
            <a:pathLst>
              <a:path h="3183583" w="5151090">
                <a:moveTo>
                  <a:pt x="0" y="0"/>
                </a:moveTo>
                <a:lnTo>
                  <a:pt x="5151090" y="0"/>
                </a:lnTo>
                <a:lnTo>
                  <a:pt x="5151090" y="3183583"/>
                </a:lnTo>
                <a:lnTo>
                  <a:pt x="0" y="31835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3" t="0" r="-53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6568380" y="7321749"/>
            <a:ext cx="3544044" cy="442912"/>
            <a:chOff x="0" y="0"/>
            <a:chExt cx="4725392" cy="5905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Regional Performance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568380" y="7934771"/>
            <a:ext cx="5151090" cy="907256"/>
            <a:chOff x="0" y="0"/>
            <a:chExt cx="6868120" cy="120967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868120" cy="1209675"/>
            </a:xfrm>
            <a:custGeom>
              <a:avLst/>
              <a:gdLst/>
              <a:ahLst/>
              <a:cxnLst/>
              <a:rect r="r" b="b" t="t" l="l"/>
              <a:pathLst>
                <a:path h="1209675" w="6868120">
                  <a:moveTo>
                    <a:pt x="0" y="0"/>
                  </a:moveTo>
                  <a:lnTo>
                    <a:pt x="6868120" y="0"/>
                  </a:lnTo>
                  <a:lnTo>
                    <a:pt x="686812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85725"/>
              <a:ext cx="6868120" cy="1295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C2821"/>
                  </a:solidFill>
                  <a:latin typeface="Lora"/>
                  <a:ea typeface="Lora"/>
                  <a:cs typeface="Lora"/>
                  <a:sym typeface="Lora"/>
                </a:rPr>
                <a:t>Unlocking regional and store-level insights.</a:t>
              </a:r>
            </a:p>
          </p:txBody>
        </p:sp>
      </p:grpSp>
      <p:sp>
        <p:nvSpPr>
          <p:cNvPr name="Freeform 23" id="23" descr="preencoded.png"/>
          <p:cNvSpPr/>
          <p:nvPr/>
        </p:nvSpPr>
        <p:spPr>
          <a:xfrm flipH="false" flipV="false" rot="0">
            <a:off x="12144672" y="3783806"/>
            <a:ext cx="5150941" cy="3183434"/>
          </a:xfrm>
          <a:custGeom>
            <a:avLst/>
            <a:gdLst/>
            <a:ahLst/>
            <a:cxnLst/>
            <a:rect r="r" b="b" t="t" l="l"/>
            <a:pathLst>
              <a:path h="3183434" w="5150941">
                <a:moveTo>
                  <a:pt x="0" y="0"/>
                </a:moveTo>
                <a:lnTo>
                  <a:pt x="5150942" y="0"/>
                </a:lnTo>
                <a:lnTo>
                  <a:pt x="5150942" y="3183434"/>
                </a:lnTo>
                <a:lnTo>
                  <a:pt x="0" y="31834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2" t="0" r="-52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2144672" y="7321600"/>
            <a:ext cx="3544044" cy="442912"/>
            <a:chOff x="0" y="0"/>
            <a:chExt cx="4725392" cy="5905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Strategic Advantage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144672" y="7934622"/>
            <a:ext cx="5150941" cy="453629"/>
            <a:chOff x="0" y="0"/>
            <a:chExt cx="6867922" cy="60483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867922" cy="604838"/>
            </a:xfrm>
            <a:custGeom>
              <a:avLst/>
              <a:gdLst/>
              <a:ahLst/>
              <a:cxnLst/>
              <a:rect r="r" b="b" t="t" l="l"/>
              <a:pathLst>
                <a:path h="604838" w="6867922">
                  <a:moveTo>
                    <a:pt x="0" y="0"/>
                  </a:moveTo>
                  <a:lnTo>
                    <a:pt x="6867922" y="0"/>
                  </a:lnTo>
                  <a:lnTo>
                    <a:pt x="6867922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85725"/>
              <a:ext cx="6867922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C2821"/>
                  </a:solidFill>
                  <a:latin typeface="Lora"/>
                  <a:ea typeface="Lora"/>
                  <a:cs typeface="Lora"/>
                  <a:sym typeface="Lora"/>
                </a:rPr>
                <a:t>Powerful insights to drive success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1F2D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BF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2238" y="3174950"/>
            <a:ext cx="10876806" cy="885974"/>
            <a:chOff x="0" y="0"/>
            <a:chExt cx="14502408" cy="11812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502408" cy="1181298"/>
            </a:xfrm>
            <a:custGeom>
              <a:avLst/>
              <a:gdLst/>
              <a:ahLst/>
              <a:cxnLst/>
              <a:rect r="r" b="b" t="t" l="l"/>
              <a:pathLst>
                <a:path h="1181298" w="14502408">
                  <a:moveTo>
                    <a:pt x="0" y="0"/>
                  </a:moveTo>
                  <a:lnTo>
                    <a:pt x="14502408" y="0"/>
                  </a:lnTo>
                  <a:lnTo>
                    <a:pt x="14502408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4502408" cy="12098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233E32"/>
                  </a:solidFill>
                  <a:latin typeface="Alice"/>
                  <a:ea typeface="Alice"/>
                  <a:cs typeface="Alice"/>
                  <a:sym typeface="Alice"/>
                </a:rPr>
                <a:t>Key Performance Indicators (KPIs)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2238" y="4769644"/>
            <a:ext cx="3544044" cy="442912"/>
            <a:chOff x="0" y="0"/>
            <a:chExt cx="4725392" cy="5905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33E32"/>
                  </a:solidFill>
                  <a:latin typeface="Alice"/>
                  <a:ea typeface="Alice"/>
                  <a:cs typeface="Alice"/>
                  <a:sym typeface="Alice"/>
                </a:rPr>
                <a:t>Total Revenue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2238" y="5496074"/>
            <a:ext cx="3556993" cy="1360885"/>
            <a:chOff x="0" y="0"/>
            <a:chExt cx="4742657" cy="18145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742657" cy="1814513"/>
            </a:xfrm>
            <a:custGeom>
              <a:avLst/>
              <a:gdLst/>
              <a:ahLst/>
              <a:cxnLst/>
              <a:rect r="r" b="b" t="t" l="l"/>
              <a:pathLst>
                <a:path h="1814513" w="4742657">
                  <a:moveTo>
                    <a:pt x="0" y="0"/>
                  </a:moveTo>
                  <a:lnTo>
                    <a:pt x="4742657" y="0"/>
                  </a:lnTo>
                  <a:lnTo>
                    <a:pt x="4742657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4742657" cy="190023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C2821"/>
                  </a:solidFill>
                  <a:latin typeface="Lora"/>
                  <a:ea typeface="Lora"/>
                  <a:cs typeface="Lora"/>
                  <a:sym typeface="Lora"/>
                </a:rPr>
                <a:t>Overall sales performance across all regions and stores.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250508" y="4769644"/>
            <a:ext cx="3544044" cy="442912"/>
            <a:chOff x="0" y="0"/>
            <a:chExt cx="4725392" cy="5905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33E32"/>
                  </a:solidFill>
                  <a:latin typeface="Alice"/>
                  <a:ea typeface="Alice"/>
                  <a:cs typeface="Alice"/>
                  <a:sym typeface="Alice"/>
                </a:rPr>
                <a:t>Average revenue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250508" y="5496074"/>
            <a:ext cx="3556993" cy="907256"/>
            <a:chOff x="0" y="0"/>
            <a:chExt cx="4742657" cy="120967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42657" cy="1209675"/>
            </a:xfrm>
            <a:custGeom>
              <a:avLst/>
              <a:gdLst/>
              <a:ahLst/>
              <a:cxnLst/>
              <a:rect r="r" b="b" t="t" l="l"/>
              <a:pathLst>
                <a:path h="1209675" w="4742657">
                  <a:moveTo>
                    <a:pt x="0" y="0"/>
                  </a:moveTo>
                  <a:lnTo>
                    <a:pt x="4742657" y="0"/>
                  </a:lnTo>
                  <a:lnTo>
                    <a:pt x="4742657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85725"/>
              <a:ext cx="4742657" cy="1295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C2821"/>
                  </a:solidFill>
                  <a:latin typeface="Lora"/>
                  <a:ea typeface="Lora"/>
                  <a:cs typeface="Lora"/>
                  <a:sym typeface="Lora"/>
                </a:rPr>
                <a:t>The average revenue generated.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508777" y="4769644"/>
            <a:ext cx="3544044" cy="442912"/>
            <a:chOff x="0" y="0"/>
            <a:chExt cx="4725392" cy="5905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33E32"/>
                  </a:solidFill>
                  <a:latin typeface="Alice"/>
                  <a:ea typeface="Alice"/>
                  <a:cs typeface="Alice"/>
                  <a:sym typeface="Alice"/>
                </a:rPr>
                <a:t>Total transactions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508777" y="5496074"/>
            <a:ext cx="3556993" cy="907256"/>
            <a:chOff x="0" y="0"/>
            <a:chExt cx="4742657" cy="120967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742657" cy="1209675"/>
            </a:xfrm>
            <a:custGeom>
              <a:avLst/>
              <a:gdLst/>
              <a:ahLst/>
              <a:cxnLst/>
              <a:rect r="r" b="b" t="t" l="l"/>
              <a:pathLst>
                <a:path h="1209675" w="4742657">
                  <a:moveTo>
                    <a:pt x="0" y="0"/>
                  </a:moveTo>
                  <a:lnTo>
                    <a:pt x="4742657" y="0"/>
                  </a:lnTo>
                  <a:lnTo>
                    <a:pt x="4742657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85725"/>
              <a:ext cx="4742657" cy="1295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C2821"/>
                  </a:solidFill>
                  <a:latin typeface="Lora"/>
                  <a:ea typeface="Lora"/>
                  <a:cs typeface="Lora"/>
                  <a:sym typeface="Lora"/>
                </a:rPr>
                <a:t>The total number of transactions achieved.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3767047" y="4769644"/>
            <a:ext cx="3544044" cy="442912"/>
            <a:chOff x="0" y="0"/>
            <a:chExt cx="4725392" cy="5905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33E32"/>
                  </a:solidFill>
                  <a:latin typeface="Alice"/>
                  <a:ea typeface="Alice"/>
                  <a:cs typeface="Alice"/>
                  <a:sym typeface="Alice"/>
                </a:rPr>
                <a:t>Total country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3767047" y="5496074"/>
            <a:ext cx="3556992" cy="1360885"/>
            <a:chOff x="0" y="0"/>
            <a:chExt cx="4742657" cy="181451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742657" cy="1814513"/>
            </a:xfrm>
            <a:custGeom>
              <a:avLst/>
              <a:gdLst/>
              <a:ahLst/>
              <a:cxnLst/>
              <a:rect r="r" b="b" t="t" l="l"/>
              <a:pathLst>
                <a:path h="1814513" w="4742657">
                  <a:moveTo>
                    <a:pt x="0" y="0"/>
                  </a:moveTo>
                  <a:lnTo>
                    <a:pt x="4742657" y="0"/>
                  </a:lnTo>
                  <a:lnTo>
                    <a:pt x="4742657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85725"/>
              <a:ext cx="4742657" cy="190023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C2821"/>
                  </a:solidFill>
                  <a:latin typeface="Lora"/>
                  <a:ea typeface="Lora"/>
                  <a:cs typeface="Lora"/>
                  <a:sym typeface="Lora"/>
                </a:rPr>
                <a:t>The total number of country we currently supply.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1F2D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BF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2238" y="1563886"/>
            <a:ext cx="9751367" cy="885974"/>
            <a:chOff x="0" y="0"/>
            <a:chExt cx="13001823" cy="11812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001823" cy="1181298"/>
            </a:xfrm>
            <a:custGeom>
              <a:avLst/>
              <a:gdLst/>
              <a:ahLst/>
              <a:cxnLst/>
              <a:rect r="r" b="b" t="t" l="l"/>
              <a:pathLst>
                <a:path h="1181298" w="13001823">
                  <a:moveTo>
                    <a:pt x="0" y="0"/>
                  </a:moveTo>
                  <a:lnTo>
                    <a:pt x="13001823" y="0"/>
                  </a:lnTo>
                  <a:lnTo>
                    <a:pt x="13001823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3001823" cy="12098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233E32"/>
                  </a:solidFill>
                  <a:latin typeface="Alice"/>
                  <a:ea typeface="Alice"/>
                  <a:cs typeface="Alice"/>
                  <a:sym typeface="Alice"/>
                </a:rPr>
                <a:t>Revenue Breakdown by Region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179736" y="5336679"/>
            <a:ext cx="3544044" cy="442912"/>
            <a:chOff x="0" y="0"/>
            <a:chExt cx="4725392" cy="5905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3437"/>
                </a:lnSpc>
              </a:pPr>
              <a:r>
                <a:rPr lang="en-US" sz="2750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Asia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2238" y="5949702"/>
            <a:ext cx="4731544" cy="453629"/>
            <a:chOff x="0" y="0"/>
            <a:chExt cx="6308725" cy="6048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08725" cy="604838"/>
            </a:xfrm>
            <a:custGeom>
              <a:avLst/>
              <a:gdLst/>
              <a:ahLst/>
              <a:cxnLst/>
              <a:rect r="r" b="b" t="t" l="l"/>
              <a:pathLst>
                <a:path h="604838" w="6308725">
                  <a:moveTo>
                    <a:pt x="0" y="0"/>
                  </a:moveTo>
                  <a:lnTo>
                    <a:pt x="6308725" y="0"/>
                  </a:lnTo>
                  <a:lnTo>
                    <a:pt x="630872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6308725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3562"/>
                </a:lnSpc>
              </a:pPr>
              <a:r>
                <a:rPr lang="en-US" sz="2187">
                  <a:solidFill>
                    <a:srgbClr val="2C2821"/>
                  </a:solidFill>
                  <a:latin typeface="Lora"/>
                  <a:ea typeface="Lora"/>
                  <a:cs typeface="Lora"/>
                  <a:sym typeface="Lora"/>
                </a:rPr>
                <a:t>Highest revenue contribution.</a:t>
              </a:r>
            </a:p>
          </p:txBody>
        </p:sp>
      </p:grpSp>
      <p:sp>
        <p:nvSpPr>
          <p:cNvPr name="Freeform 15" id="15" descr="preencoded.png"/>
          <p:cNvSpPr/>
          <p:nvPr/>
        </p:nvSpPr>
        <p:spPr>
          <a:xfrm flipH="false" flipV="false" rot="0">
            <a:off x="6290816" y="3016895"/>
            <a:ext cx="5706219" cy="5706219"/>
          </a:xfrm>
          <a:custGeom>
            <a:avLst/>
            <a:gdLst/>
            <a:ahLst/>
            <a:cxnLst/>
            <a:rect r="r" b="b" t="t" l="l"/>
            <a:pathLst>
              <a:path h="5706219" w="5706219">
                <a:moveTo>
                  <a:pt x="0" y="0"/>
                </a:moveTo>
                <a:lnTo>
                  <a:pt x="5706219" y="0"/>
                </a:lnTo>
                <a:lnTo>
                  <a:pt x="5706219" y="5706219"/>
                </a:lnTo>
                <a:lnTo>
                  <a:pt x="0" y="57062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7475041" y="5620791"/>
            <a:ext cx="398710" cy="498276"/>
            <a:chOff x="0" y="0"/>
            <a:chExt cx="531613" cy="66436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31613" cy="664368"/>
            </a:xfrm>
            <a:custGeom>
              <a:avLst/>
              <a:gdLst/>
              <a:ahLst/>
              <a:cxnLst/>
              <a:rect r="r" b="b" t="t" l="l"/>
              <a:pathLst>
                <a:path h="664368" w="531613">
                  <a:moveTo>
                    <a:pt x="0" y="0"/>
                  </a:moveTo>
                  <a:lnTo>
                    <a:pt x="531613" y="0"/>
                  </a:lnTo>
                  <a:lnTo>
                    <a:pt x="531613" y="664368"/>
                  </a:lnTo>
                  <a:lnTo>
                    <a:pt x="0" y="6643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23825"/>
              <a:ext cx="531613" cy="7881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999"/>
                </a:lnSpc>
              </a:pPr>
              <a:r>
                <a:rPr lang="en-US" sz="3125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1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997035" y="3690343"/>
            <a:ext cx="3544044" cy="442912"/>
            <a:chOff x="0" y="0"/>
            <a:chExt cx="4725392" cy="59055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USA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997035" y="4303365"/>
            <a:ext cx="5298727" cy="453629"/>
            <a:chOff x="0" y="0"/>
            <a:chExt cx="7064970" cy="60483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064970" cy="604838"/>
            </a:xfrm>
            <a:custGeom>
              <a:avLst/>
              <a:gdLst/>
              <a:ahLst/>
              <a:cxnLst/>
              <a:rect r="r" b="b" t="t" l="l"/>
              <a:pathLst>
                <a:path h="604838" w="7064970">
                  <a:moveTo>
                    <a:pt x="0" y="0"/>
                  </a:moveTo>
                  <a:lnTo>
                    <a:pt x="7064970" y="0"/>
                  </a:lnTo>
                  <a:lnTo>
                    <a:pt x="7064970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85725"/>
              <a:ext cx="7064970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C2821"/>
                  </a:solidFill>
                  <a:latin typeface="Lora"/>
                  <a:ea typeface="Lora"/>
                  <a:cs typeface="Lora"/>
                  <a:sym typeface="Lora"/>
                </a:rPr>
                <a:t>Steady growth potential.</a:t>
              </a:r>
            </a:p>
          </p:txBody>
        </p:sp>
      </p:grpSp>
      <p:sp>
        <p:nvSpPr>
          <p:cNvPr name="Freeform 25" id="25" descr="preencoded.png"/>
          <p:cNvSpPr/>
          <p:nvPr/>
        </p:nvSpPr>
        <p:spPr>
          <a:xfrm flipH="false" flipV="false" rot="0">
            <a:off x="6290816" y="3016895"/>
            <a:ext cx="5706219" cy="5706219"/>
          </a:xfrm>
          <a:custGeom>
            <a:avLst/>
            <a:gdLst/>
            <a:ahLst/>
            <a:cxnLst/>
            <a:rect r="r" b="b" t="t" l="l"/>
            <a:pathLst>
              <a:path h="5706219" w="5706219">
                <a:moveTo>
                  <a:pt x="0" y="0"/>
                </a:moveTo>
                <a:lnTo>
                  <a:pt x="5706219" y="0"/>
                </a:lnTo>
                <a:lnTo>
                  <a:pt x="5706219" y="5706219"/>
                </a:lnTo>
                <a:lnTo>
                  <a:pt x="0" y="57062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9679038" y="4348311"/>
            <a:ext cx="398710" cy="498276"/>
            <a:chOff x="0" y="0"/>
            <a:chExt cx="531613" cy="66436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31613" cy="664368"/>
            </a:xfrm>
            <a:custGeom>
              <a:avLst/>
              <a:gdLst/>
              <a:ahLst/>
              <a:cxnLst/>
              <a:rect r="r" b="b" t="t" l="l"/>
              <a:pathLst>
                <a:path h="664368" w="531613">
                  <a:moveTo>
                    <a:pt x="0" y="0"/>
                  </a:moveTo>
                  <a:lnTo>
                    <a:pt x="531613" y="0"/>
                  </a:lnTo>
                  <a:lnTo>
                    <a:pt x="531613" y="664368"/>
                  </a:lnTo>
                  <a:lnTo>
                    <a:pt x="0" y="6643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23825"/>
              <a:ext cx="531613" cy="7881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999"/>
                </a:lnSpc>
              </a:pPr>
              <a:r>
                <a:rPr lang="en-US" sz="3125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2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997035" y="6529239"/>
            <a:ext cx="3544044" cy="442912"/>
            <a:chOff x="0" y="0"/>
            <a:chExt cx="4725392" cy="590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UK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1997035" y="7142261"/>
            <a:ext cx="5298727" cy="907256"/>
            <a:chOff x="0" y="0"/>
            <a:chExt cx="7064970" cy="120967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7064970" cy="1209675"/>
            </a:xfrm>
            <a:custGeom>
              <a:avLst/>
              <a:gdLst/>
              <a:ahLst/>
              <a:cxnLst/>
              <a:rect r="r" b="b" t="t" l="l"/>
              <a:pathLst>
                <a:path h="1209675" w="7064970">
                  <a:moveTo>
                    <a:pt x="0" y="0"/>
                  </a:moveTo>
                  <a:lnTo>
                    <a:pt x="7064970" y="0"/>
                  </a:lnTo>
                  <a:lnTo>
                    <a:pt x="706497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85725"/>
              <a:ext cx="7064970" cy="1295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C2821"/>
                  </a:solidFill>
                  <a:latin typeface="Lora"/>
                  <a:ea typeface="Lora"/>
                  <a:cs typeface="Lora"/>
                  <a:sym typeface="Lora"/>
                </a:rPr>
                <a:t>Emerging market with significant upside.</a:t>
              </a:r>
            </a:p>
          </p:txBody>
        </p:sp>
      </p:grpSp>
      <p:sp>
        <p:nvSpPr>
          <p:cNvPr name="Freeform 35" id="35" descr="preencoded.png"/>
          <p:cNvSpPr/>
          <p:nvPr/>
        </p:nvSpPr>
        <p:spPr>
          <a:xfrm flipH="false" flipV="false" rot="0">
            <a:off x="6290816" y="3016895"/>
            <a:ext cx="5706219" cy="5706219"/>
          </a:xfrm>
          <a:custGeom>
            <a:avLst/>
            <a:gdLst/>
            <a:ahLst/>
            <a:cxnLst/>
            <a:rect r="r" b="b" t="t" l="l"/>
            <a:pathLst>
              <a:path h="5706219" w="5706219">
                <a:moveTo>
                  <a:pt x="0" y="0"/>
                </a:moveTo>
                <a:lnTo>
                  <a:pt x="5706219" y="0"/>
                </a:lnTo>
                <a:lnTo>
                  <a:pt x="5706219" y="5706219"/>
                </a:lnTo>
                <a:lnTo>
                  <a:pt x="0" y="57062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9679038" y="6893272"/>
            <a:ext cx="398710" cy="498276"/>
            <a:chOff x="0" y="0"/>
            <a:chExt cx="531613" cy="66436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531613" cy="664368"/>
            </a:xfrm>
            <a:custGeom>
              <a:avLst/>
              <a:gdLst/>
              <a:ahLst/>
              <a:cxnLst/>
              <a:rect r="r" b="b" t="t" l="l"/>
              <a:pathLst>
                <a:path h="664368" w="531613">
                  <a:moveTo>
                    <a:pt x="0" y="0"/>
                  </a:moveTo>
                  <a:lnTo>
                    <a:pt x="531613" y="0"/>
                  </a:lnTo>
                  <a:lnTo>
                    <a:pt x="531613" y="664368"/>
                  </a:lnTo>
                  <a:lnTo>
                    <a:pt x="0" y="6643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123825"/>
              <a:ext cx="531613" cy="7881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999"/>
                </a:lnSpc>
              </a:pPr>
              <a:r>
                <a:rPr lang="en-US" sz="3125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1F2D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BF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99815" y="706934"/>
            <a:ext cx="7765702" cy="803374"/>
            <a:chOff x="0" y="0"/>
            <a:chExt cx="10354270" cy="107116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354270" cy="1071165"/>
            </a:xfrm>
            <a:custGeom>
              <a:avLst/>
              <a:gdLst/>
              <a:ahLst/>
              <a:cxnLst/>
              <a:rect r="r" b="b" t="t" l="l"/>
              <a:pathLst>
                <a:path h="1071165" w="10354270">
                  <a:moveTo>
                    <a:pt x="0" y="0"/>
                  </a:moveTo>
                  <a:lnTo>
                    <a:pt x="10354270" y="0"/>
                  </a:lnTo>
                  <a:lnTo>
                    <a:pt x="10354270" y="1071165"/>
                  </a:lnTo>
                  <a:lnTo>
                    <a:pt x="0" y="10711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0354270" cy="11187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312"/>
                </a:lnSpc>
              </a:pPr>
              <a:r>
                <a:rPr lang="en-US" sz="4999">
                  <a:solidFill>
                    <a:srgbClr val="233E32"/>
                  </a:solidFill>
                  <a:latin typeface="Alice"/>
                  <a:ea typeface="Alice"/>
                  <a:cs typeface="Alice"/>
                  <a:sym typeface="Alice"/>
                </a:rPr>
                <a:t>Revenue Trends Over Time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88988" y="2185095"/>
            <a:ext cx="28575" cy="7106990"/>
            <a:chOff x="0" y="0"/>
            <a:chExt cx="38100" cy="947598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8100" cy="9475978"/>
            </a:xfrm>
            <a:custGeom>
              <a:avLst/>
              <a:gdLst/>
              <a:ahLst/>
              <a:cxnLst/>
              <a:rect r="r" b="b" t="t" l="l"/>
              <a:pathLst>
                <a:path h="9475978" w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cubicBezTo>
                    <a:pt x="29591" y="0"/>
                    <a:pt x="38100" y="8509"/>
                    <a:pt x="38100" y="19050"/>
                  </a:cubicBezTo>
                  <a:lnTo>
                    <a:pt x="38100" y="9456928"/>
                  </a:lnTo>
                  <a:cubicBezTo>
                    <a:pt x="38100" y="9467469"/>
                    <a:pt x="29591" y="9475978"/>
                    <a:pt x="19050" y="9475978"/>
                  </a:cubicBezTo>
                  <a:cubicBezTo>
                    <a:pt x="8509" y="9475978"/>
                    <a:pt x="0" y="9467469"/>
                    <a:pt x="0" y="9456928"/>
                  </a:cubicBezTo>
                  <a:close/>
                </a:path>
              </a:pathLst>
            </a:custGeom>
            <a:solidFill>
              <a:srgbClr val="D6D3CC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49660" y="2749154"/>
            <a:ext cx="771228" cy="28575"/>
            <a:chOff x="0" y="0"/>
            <a:chExt cx="1028303" cy="381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28319" cy="38100"/>
            </a:xfrm>
            <a:custGeom>
              <a:avLst/>
              <a:gdLst/>
              <a:ahLst/>
              <a:cxnLst/>
              <a:rect r="r" b="b" t="t" l="l"/>
              <a:pathLst>
                <a:path h="38100" w="1028319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009269" y="0"/>
                  </a:lnTo>
                  <a:cubicBezTo>
                    <a:pt x="1019810" y="0"/>
                    <a:pt x="1028319" y="8509"/>
                    <a:pt x="1028319" y="19050"/>
                  </a:cubicBezTo>
                  <a:cubicBezTo>
                    <a:pt x="1028319" y="29591"/>
                    <a:pt x="1019810" y="38100"/>
                    <a:pt x="1009269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D6D3CC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99740" y="2474267"/>
            <a:ext cx="578495" cy="578495"/>
            <a:chOff x="0" y="0"/>
            <a:chExt cx="771327" cy="77132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71398" cy="771398"/>
            </a:xfrm>
            <a:custGeom>
              <a:avLst/>
              <a:gdLst/>
              <a:ahLst/>
              <a:cxnLst/>
              <a:rect r="r" b="b" t="t" l="l"/>
              <a:pathLst>
                <a:path h="771398" w="771398">
                  <a:moveTo>
                    <a:pt x="0" y="51435"/>
                  </a:moveTo>
                  <a:cubicBezTo>
                    <a:pt x="0" y="22987"/>
                    <a:pt x="22987" y="0"/>
                    <a:pt x="51435" y="0"/>
                  </a:cubicBezTo>
                  <a:lnTo>
                    <a:pt x="719963" y="0"/>
                  </a:lnTo>
                  <a:cubicBezTo>
                    <a:pt x="748411" y="0"/>
                    <a:pt x="771398" y="22987"/>
                    <a:pt x="771398" y="51435"/>
                  </a:cubicBezTo>
                  <a:lnTo>
                    <a:pt x="771398" y="719963"/>
                  </a:lnTo>
                  <a:cubicBezTo>
                    <a:pt x="771398" y="748411"/>
                    <a:pt x="748411" y="771398"/>
                    <a:pt x="719963" y="771398"/>
                  </a:cubicBezTo>
                  <a:lnTo>
                    <a:pt x="51435" y="771398"/>
                  </a:lnTo>
                  <a:cubicBezTo>
                    <a:pt x="22987" y="771271"/>
                    <a:pt x="0" y="748284"/>
                    <a:pt x="0" y="719963"/>
                  </a:cubicBezTo>
                  <a:close/>
                </a:path>
              </a:pathLst>
            </a:custGeom>
            <a:solidFill>
              <a:srgbClr val="F0EDE6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96106" y="2522414"/>
            <a:ext cx="385614" cy="482054"/>
            <a:chOff x="0" y="0"/>
            <a:chExt cx="514152" cy="6427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14152" cy="642738"/>
            </a:xfrm>
            <a:custGeom>
              <a:avLst/>
              <a:gdLst/>
              <a:ahLst/>
              <a:cxnLst/>
              <a:rect r="r" b="b" t="t" l="l"/>
              <a:pathLst>
                <a:path h="642738" w="514152">
                  <a:moveTo>
                    <a:pt x="0" y="0"/>
                  </a:moveTo>
                  <a:lnTo>
                    <a:pt x="514152" y="0"/>
                  </a:lnTo>
                  <a:lnTo>
                    <a:pt x="514152" y="642738"/>
                  </a:lnTo>
                  <a:lnTo>
                    <a:pt x="0" y="6427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47625"/>
              <a:ext cx="514152" cy="5951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000"/>
                </a:lnSpc>
              </a:pPr>
              <a:r>
                <a:rPr lang="en-US" sz="3000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1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474565" y="2442121"/>
            <a:ext cx="3213795" cy="401539"/>
            <a:chOff x="0" y="0"/>
            <a:chExt cx="4285060" cy="53538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85060" cy="535385"/>
            </a:xfrm>
            <a:custGeom>
              <a:avLst/>
              <a:gdLst/>
              <a:ahLst/>
              <a:cxnLst/>
              <a:rect r="r" b="b" t="t" l="l"/>
              <a:pathLst>
                <a:path h="535385" w="4285060">
                  <a:moveTo>
                    <a:pt x="0" y="0"/>
                  </a:moveTo>
                  <a:lnTo>
                    <a:pt x="4285060" y="0"/>
                  </a:lnTo>
                  <a:lnTo>
                    <a:pt x="4285060" y="535385"/>
                  </a:lnTo>
                  <a:lnTo>
                    <a:pt x="0" y="5353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4285060" cy="56396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24"/>
                </a:lnSpc>
              </a:pPr>
              <a:r>
                <a:rPr lang="en-US" sz="2499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Q1 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474565" y="3100685"/>
            <a:ext cx="6355854" cy="411361"/>
            <a:chOff x="0" y="0"/>
            <a:chExt cx="8474472" cy="54848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474472" cy="548482"/>
            </a:xfrm>
            <a:custGeom>
              <a:avLst/>
              <a:gdLst/>
              <a:ahLst/>
              <a:cxnLst/>
              <a:rect r="r" b="b" t="t" l="l"/>
              <a:pathLst>
                <a:path h="548482" w="8474472">
                  <a:moveTo>
                    <a:pt x="0" y="0"/>
                  </a:moveTo>
                  <a:lnTo>
                    <a:pt x="8474472" y="0"/>
                  </a:lnTo>
                  <a:lnTo>
                    <a:pt x="8474472" y="548482"/>
                  </a:lnTo>
                  <a:lnTo>
                    <a:pt x="0" y="5484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8474472" cy="61515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2C2821"/>
                  </a:solidFill>
                  <a:latin typeface="Lora"/>
                  <a:ea typeface="Lora"/>
                  <a:cs typeface="Lora"/>
                  <a:sym typeface="Lora"/>
                </a:rPr>
                <a:t>Asia has maximum growth.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449660" y="4590158"/>
            <a:ext cx="771228" cy="28575"/>
            <a:chOff x="0" y="0"/>
            <a:chExt cx="1028303" cy="381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28319" cy="38100"/>
            </a:xfrm>
            <a:custGeom>
              <a:avLst/>
              <a:gdLst/>
              <a:ahLst/>
              <a:cxnLst/>
              <a:rect r="r" b="b" t="t" l="l"/>
              <a:pathLst>
                <a:path h="38100" w="1028319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009269" y="0"/>
                  </a:lnTo>
                  <a:cubicBezTo>
                    <a:pt x="1019810" y="0"/>
                    <a:pt x="1028319" y="8509"/>
                    <a:pt x="1028319" y="19050"/>
                  </a:cubicBezTo>
                  <a:cubicBezTo>
                    <a:pt x="1028319" y="29591"/>
                    <a:pt x="1019810" y="38100"/>
                    <a:pt x="1009269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D6D3CC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899740" y="4315271"/>
            <a:ext cx="578495" cy="578495"/>
            <a:chOff x="0" y="0"/>
            <a:chExt cx="771327" cy="77132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71398" cy="771398"/>
            </a:xfrm>
            <a:custGeom>
              <a:avLst/>
              <a:gdLst/>
              <a:ahLst/>
              <a:cxnLst/>
              <a:rect r="r" b="b" t="t" l="l"/>
              <a:pathLst>
                <a:path h="771398" w="771398">
                  <a:moveTo>
                    <a:pt x="0" y="51435"/>
                  </a:moveTo>
                  <a:cubicBezTo>
                    <a:pt x="0" y="22987"/>
                    <a:pt x="22987" y="0"/>
                    <a:pt x="51435" y="0"/>
                  </a:cubicBezTo>
                  <a:lnTo>
                    <a:pt x="719963" y="0"/>
                  </a:lnTo>
                  <a:cubicBezTo>
                    <a:pt x="748411" y="0"/>
                    <a:pt x="771398" y="22987"/>
                    <a:pt x="771398" y="51435"/>
                  </a:cubicBezTo>
                  <a:lnTo>
                    <a:pt x="771398" y="719963"/>
                  </a:lnTo>
                  <a:cubicBezTo>
                    <a:pt x="771398" y="748411"/>
                    <a:pt x="748411" y="771398"/>
                    <a:pt x="719963" y="771398"/>
                  </a:cubicBezTo>
                  <a:lnTo>
                    <a:pt x="51435" y="771398"/>
                  </a:lnTo>
                  <a:cubicBezTo>
                    <a:pt x="22987" y="771271"/>
                    <a:pt x="0" y="748284"/>
                    <a:pt x="0" y="719963"/>
                  </a:cubicBezTo>
                  <a:close/>
                </a:path>
              </a:pathLst>
            </a:custGeom>
            <a:solidFill>
              <a:srgbClr val="F0ED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996106" y="4363417"/>
            <a:ext cx="385614" cy="482054"/>
            <a:chOff x="0" y="0"/>
            <a:chExt cx="514152" cy="64273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4152" cy="642738"/>
            </a:xfrm>
            <a:custGeom>
              <a:avLst/>
              <a:gdLst/>
              <a:ahLst/>
              <a:cxnLst/>
              <a:rect r="r" b="b" t="t" l="l"/>
              <a:pathLst>
                <a:path h="642738" w="514152">
                  <a:moveTo>
                    <a:pt x="0" y="0"/>
                  </a:moveTo>
                  <a:lnTo>
                    <a:pt x="514152" y="0"/>
                  </a:lnTo>
                  <a:lnTo>
                    <a:pt x="514152" y="642738"/>
                  </a:lnTo>
                  <a:lnTo>
                    <a:pt x="0" y="6427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47625"/>
              <a:ext cx="514152" cy="5951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000"/>
                </a:lnSpc>
              </a:pPr>
              <a:r>
                <a:rPr lang="en-US" sz="3000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2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2474565" y="4283125"/>
            <a:ext cx="3213795" cy="401539"/>
            <a:chOff x="0" y="0"/>
            <a:chExt cx="4285060" cy="53538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5060" cy="535385"/>
            </a:xfrm>
            <a:custGeom>
              <a:avLst/>
              <a:gdLst/>
              <a:ahLst/>
              <a:cxnLst/>
              <a:rect r="r" b="b" t="t" l="l"/>
              <a:pathLst>
                <a:path h="535385" w="4285060">
                  <a:moveTo>
                    <a:pt x="0" y="0"/>
                  </a:moveTo>
                  <a:lnTo>
                    <a:pt x="4285060" y="0"/>
                  </a:lnTo>
                  <a:lnTo>
                    <a:pt x="4285060" y="535385"/>
                  </a:lnTo>
                  <a:lnTo>
                    <a:pt x="0" y="5353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4285060" cy="56396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24"/>
                </a:lnSpc>
              </a:pPr>
              <a:r>
                <a:rPr lang="en-US" sz="2499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Q2 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2474565" y="4941689"/>
            <a:ext cx="6355854" cy="411361"/>
            <a:chOff x="0" y="0"/>
            <a:chExt cx="8474472" cy="54848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474472" cy="548482"/>
            </a:xfrm>
            <a:custGeom>
              <a:avLst/>
              <a:gdLst/>
              <a:ahLst/>
              <a:cxnLst/>
              <a:rect r="r" b="b" t="t" l="l"/>
              <a:pathLst>
                <a:path h="548482" w="8474472">
                  <a:moveTo>
                    <a:pt x="0" y="0"/>
                  </a:moveTo>
                  <a:lnTo>
                    <a:pt x="8474472" y="0"/>
                  </a:lnTo>
                  <a:lnTo>
                    <a:pt x="8474472" y="548482"/>
                  </a:lnTo>
                  <a:lnTo>
                    <a:pt x="0" y="5484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8474472" cy="61515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2C2821"/>
                  </a:solidFill>
                  <a:latin typeface="Lora"/>
                  <a:ea typeface="Lora"/>
                  <a:cs typeface="Lora"/>
                  <a:sym typeface="Lora"/>
                </a:rPr>
                <a:t>Seasonal dip in revenue.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449660" y="6431161"/>
            <a:ext cx="771228" cy="28575"/>
            <a:chOff x="0" y="0"/>
            <a:chExt cx="1028303" cy="381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028319" cy="38100"/>
            </a:xfrm>
            <a:custGeom>
              <a:avLst/>
              <a:gdLst/>
              <a:ahLst/>
              <a:cxnLst/>
              <a:rect r="r" b="b" t="t" l="l"/>
              <a:pathLst>
                <a:path h="38100" w="1028319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009269" y="0"/>
                  </a:lnTo>
                  <a:cubicBezTo>
                    <a:pt x="1019810" y="0"/>
                    <a:pt x="1028319" y="8509"/>
                    <a:pt x="1028319" y="19050"/>
                  </a:cubicBezTo>
                  <a:cubicBezTo>
                    <a:pt x="1028319" y="29591"/>
                    <a:pt x="1019810" y="38100"/>
                    <a:pt x="1009269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D6D3CC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899740" y="6156275"/>
            <a:ext cx="578495" cy="578495"/>
            <a:chOff x="0" y="0"/>
            <a:chExt cx="771327" cy="771327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771398" cy="771398"/>
            </a:xfrm>
            <a:custGeom>
              <a:avLst/>
              <a:gdLst/>
              <a:ahLst/>
              <a:cxnLst/>
              <a:rect r="r" b="b" t="t" l="l"/>
              <a:pathLst>
                <a:path h="771398" w="771398">
                  <a:moveTo>
                    <a:pt x="0" y="51435"/>
                  </a:moveTo>
                  <a:cubicBezTo>
                    <a:pt x="0" y="22987"/>
                    <a:pt x="22987" y="0"/>
                    <a:pt x="51435" y="0"/>
                  </a:cubicBezTo>
                  <a:lnTo>
                    <a:pt x="719963" y="0"/>
                  </a:lnTo>
                  <a:cubicBezTo>
                    <a:pt x="748411" y="0"/>
                    <a:pt x="771398" y="22987"/>
                    <a:pt x="771398" y="51435"/>
                  </a:cubicBezTo>
                  <a:lnTo>
                    <a:pt x="771398" y="719963"/>
                  </a:lnTo>
                  <a:cubicBezTo>
                    <a:pt x="771398" y="748411"/>
                    <a:pt x="748411" y="771398"/>
                    <a:pt x="719963" y="771398"/>
                  </a:cubicBezTo>
                  <a:lnTo>
                    <a:pt x="51435" y="771398"/>
                  </a:lnTo>
                  <a:cubicBezTo>
                    <a:pt x="22987" y="771271"/>
                    <a:pt x="0" y="748284"/>
                    <a:pt x="0" y="719963"/>
                  </a:cubicBezTo>
                  <a:close/>
                </a:path>
              </a:pathLst>
            </a:custGeom>
            <a:solidFill>
              <a:srgbClr val="F0EDE6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996106" y="6204421"/>
            <a:ext cx="385614" cy="482054"/>
            <a:chOff x="0" y="0"/>
            <a:chExt cx="514152" cy="642738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514152" cy="642738"/>
            </a:xfrm>
            <a:custGeom>
              <a:avLst/>
              <a:gdLst/>
              <a:ahLst/>
              <a:cxnLst/>
              <a:rect r="r" b="b" t="t" l="l"/>
              <a:pathLst>
                <a:path h="642738" w="514152">
                  <a:moveTo>
                    <a:pt x="0" y="0"/>
                  </a:moveTo>
                  <a:lnTo>
                    <a:pt x="514152" y="0"/>
                  </a:lnTo>
                  <a:lnTo>
                    <a:pt x="514152" y="642738"/>
                  </a:lnTo>
                  <a:lnTo>
                    <a:pt x="0" y="6427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47625"/>
              <a:ext cx="514152" cy="5951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000"/>
                </a:lnSpc>
              </a:pPr>
              <a:r>
                <a:rPr lang="en-US" sz="3000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3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2474565" y="6124129"/>
            <a:ext cx="3213795" cy="401539"/>
            <a:chOff x="0" y="0"/>
            <a:chExt cx="4285060" cy="53538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4285060" cy="535385"/>
            </a:xfrm>
            <a:custGeom>
              <a:avLst/>
              <a:gdLst/>
              <a:ahLst/>
              <a:cxnLst/>
              <a:rect r="r" b="b" t="t" l="l"/>
              <a:pathLst>
                <a:path h="535385" w="4285060">
                  <a:moveTo>
                    <a:pt x="0" y="0"/>
                  </a:moveTo>
                  <a:lnTo>
                    <a:pt x="4285060" y="0"/>
                  </a:lnTo>
                  <a:lnTo>
                    <a:pt x="4285060" y="535385"/>
                  </a:lnTo>
                  <a:lnTo>
                    <a:pt x="0" y="5353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28575"/>
              <a:ext cx="4285060" cy="56396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24"/>
                </a:lnSpc>
              </a:pPr>
              <a:r>
                <a:rPr lang="en-US" sz="2499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Q3 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2474565" y="6782692"/>
            <a:ext cx="6355854" cy="411361"/>
            <a:chOff x="0" y="0"/>
            <a:chExt cx="8474472" cy="548482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474472" cy="548482"/>
            </a:xfrm>
            <a:custGeom>
              <a:avLst/>
              <a:gdLst/>
              <a:ahLst/>
              <a:cxnLst/>
              <a:rect r="r" b="b" t="t" l="l"/>
              <a:pathLst>
                <a:path h="548482" w="8474472">
                  <a:moveTo>
                    <a:pt x="0" y="0"/>
                  </a:moveTo>
                  <a:lnTo>
                    <a:pt x="8474472" y="0"/>
                  </a:lnTo>
                  <a:lnTo>
                    <a:pt x="8474472" y="548482"/>
                  </a:lnTo>
                  <a:lnTo>
                    <a:pt x="0" y="5484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474472" cy="61515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2C2821"/>
                  </a:solidFill>
                  <a:latin typeface="Lora"/>
                  <a:ea typeface="Lora"/>
                  <a:cs typeface="Lora"/>
                  <a:sym typeface="Lora"/>
                </a:rPr>
                <a:t>More dip in revenue.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449660" y="8272165"/>
            <a:ext cx="771228" cy="28575"/>
            <a:chOff x="0" y="0"/>
            <a:chExt cx="1028303" cy="381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028319" cy="38100"/>
            </a:xfrm>
            <a:custGeom>
              <a:avLst/>
              <a:gdLst/>
              <a:ahLst/>
              <a:cxnLst/>
              <a:rect r="r" b="b" t="t" l="l"/>
              <a:pathLst>
                <a:path h="38100" w="1028319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009269" y="0"/>
                  </a:lnTo>
                  <a:cubicBezTo>
                    <a:pt x="1019810" y="0"/>
                    <a:pt x="1028319" y="8509"/>
                    <a:pt x="1028319" y="19050"/>
                  </a:cubicBezTo>
                  <a:cubicBezTo>
                    <a:pt x="1028319" y="29591"/>
                    <a:pt x="1019810" y="38100"/>
                    <a:pt x="1009269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D6D3CC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899740" y="7997279"/>
            <a:ext cx="578495" cy="578495"/>
            <a:chOff x="0" y="0"/>
            <a:chExt cx="771327" cy="771327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771398" cy="771398"/>
            </a:xfrm>
            <a:custGeom>
              <a:avLst/>
              <a:gdLst/>
              <a:ahLst/>
              <a:cxnLst/>
              <a:rect r="r" b="b" t="t" l="l"/>
              <a:pathLst>
                <a:path h="771398" w="771398">
                  <a:moveTo>
                    <a:pt x="0" y="51435"/>
                  </a:moveTo>
                  <a:cubicBezTo>
                    <a:pt x="0" y="22987"/>
                    <a:pt x="22987" y="0"/>
                    <a:pt x="51435" y="0"/>
                  </a:cubicBezTo>
                  <a:lnTo>
                    <a:pt x="719963" y="0"/>
                  </a:lnTo>
                  <a:cubicBezTo>
                    <a:pt x="748411" y="0"/>
                    <a:pt x="771398" y="22987"/>
                    <a:pt x="771398" y="51435"/>
                  </a:cubicBezTo>
                  <a:lnTo>
                    <a:pt x="771398" y="719963"/>
                  </a:lnTo>
                  <a:cubicBezTo>
                    <a:pt x="771398" y="748411"/>
                    <a:pt x="748411" y="771398"/>
                    <a:pt x="719963" y="771398"/>
                  </a:cubicBezTo>
                  <a:lnTo>
                    <a:pt x="51435" y="771398"/>
                  </a:lnTo>
                  <a:cubicBezTo>
                    <a:pt x="22987" y="771271"/>
                    <a:pt x="0" y="748284"/>
                    <a:pt x="0" y="719963"/>
                  </a:cubicBezTo>
                  <a:close/>
                </a:path>
              </a:pathLst>
            </a:custGeom>
            <a:solidFill>
              <a:srgbClr val="F0ED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996106" y="8045425"/>
            <a:ext cx="385614" cy="482054"/>
            <a:chOff x="0" y="0"/>
            <a:chExt cx="514152" cy="64273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514152" cy="642738"/>
            </a:xfrm>
            <a:custGeom>
              <a:avLst/>
              <a:gdLst/>
              <a:ahLst/>
              <a:cxnLst/>
              <a:rect r="r" b="b" t="t" l="l"/>
              <a:pathLst>
                <a:path h="642738" w="514152">
                  <a:moveTo>
                    <a:pt x="0" y="0"/>
                  </a:moveTo>
                  <a:lnTo>
                    <a:pt x="514152" y="0"/>
                  </a:lnTo>
                  <a:lnTo>
                    <a:pt x="514152" y="642738"/>
                  </a:lnTo>
                  <a:lnTo>
                    <a:pt x="0" y="6427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47625"/>
              <a:ext cx="514152" cy="5951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000"/>
                </a:lnSpc>
              </a:pPr>
              <a:r>
                <a:rPr lang="en-US" sz="3000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4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2474565" y="7965132"/>
            <a:ext cx="3213795" cy="401539"/>
            <a:chOff x="0" y="0"/>
            <a:chExt cx="4285060" cy="535385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285060" cy="535385"/>
            </a:xfrm>
            <a:custGeom>
              <a:avLst/>
              <a:gdLst/>
              <a:ahLst/>
              <a:cxnLst/>
              <a:rect r="r" b="b" t="t" l="l"/>
              <a:pathLst>
                <a:path h="535385" w="4285060">
                  <a:moveTo>
                    <a:pt x="0" y="0"/>
                  </a:moveTo>
                  <a:lnTo>
                    <a:pt x="4285060" y="0"/>
                  </a:lnTo>
                  <a:lnTo>
                    <a:pt x="4285060" y="535385"/>
                  </a:lnTo>
                  <a:lnTo>
                    <a:pt x="0" y="5353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28575"/>
              <a:ext cx="4285060" cy="56396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24"/>
                </a:lnSpc>
              </a:pPr>
              <a:r>
                <a:rPr lang="en-US" sz="2499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Q4 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2474565" y="8623698"/>
            <a:ext cx="6355854" cy="411361"/>
            <a:chOff x="0" y="0"/>
            <a:chExt cx="8474472" cy="548482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474472" cy="548482"/>
            </a:xfrm>
            <a:custGeom>
              <a:avLst/>
              <a:gdLst/>
              <a:ahLst/>
              <a:cxnLst/>
              <a:rect r="r" b="b" t="t" l="l"/>
              <a:pathLst>
                <a:path h="548482" w="8474472">
                  <a:moveTo>
                    <a:pt x="0" y="0"/>
                  </a:moveTo>
                  <a:lnTo>
                    <a:pt x="8474472" y="0"/>
                  </a:lnTo>
                  <a:lnTo>
                    <a:pt x="8474472" y="548482"/>
                  </a:lnTo>
                  <a:lnTo>
                    <a:pt x="0" y="5484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66675"/>
              <a:ext cx="8474472" cy="61515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2C2821"/>
                  </a:solidFill>
                  <a:latin typeface="Lora"/>
                  <a:ea typeface="Lora"/>
                  <a:cs typeface="Lora"/>
                  <a:sym typeface="Lora"/>
                </a:rPr>
                <a:t>Slow but steady growth in revenue.</a:t>
              </a:r>
            </a:p>
          </p:txBody>
        </p:sp>
      </p:grpSp>
      <p:sp>
        <p:nvSpPr>
          <p:cNvPr name="Freeform 63" id="63" descr="preencoded.png"/>
          <p:cNvSpPr/>
          <p:nvPr/>
        </p:nvSpPr>
        <p:spPr>
          <a:xfrm flipH="false" flipV="false" rot="0">
            <a:off x="9467106" y="2185095"/>
            <a:ext cx="7930604" cy="7930604"/>
          </a:xfrm>
          <a:custGeom>
            <a:avLst/>
            <a:gdLst/>
            <a:ahLst/>
            <a:cxnLst/>
            <a:rect r="r" b="b" t="t" l="l"/>
            <a:pathLst>
              <a:path h="7930604" w="7930604">
                <a:moveTo>
                  <a:pt x="0" y="0"/>
                </a:moveTo>
                <a:lnTo>
                  <a:pt x="7930604" y="0"/>
                </a:lnTo>
                <a:lnTo>
                  <a:pt x="7930604" y="7930604"/>
                </a:lnTo>
                <a:lnTo>
                  <a:pt x="0" y="79306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4" id="64"/>
          <p:cNvSpPr/>
          <p:nvPr/>
        </p:nvSpPr>
        <p:spPr>
          <a:xfrm flipH="false" flipV="false" rot="0">
            <a:off x="9728026" y="2474267"/>
            <a:ext cx="7388458" cy="7456242"/>
          </a:xfrm>
          <a:custGeom>
            <a:avLst/>
            <a:gdLst/>
            <a:ahLst/>
            <a:cxnLst/>
            <a:rect r="r" b="b" t="t" l="l"/>
            <a:pathLst>
              <a:path h="7456242" w="7388458">
                <a:moveTo>
                  <a:pt x="0" y="0"/>
                </a:moveTo>
                <a:lnTo>
                  <a:pt x="7388458" y="0"/>
                </a:lnTo>
                <a:lnTo>
                  <a:pt x="7388458" y="7456242"/>
                </a:lnTo>
                <a:lnTo>
                  <a:pt x="0" y="74562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1F2D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BF8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850237" y="1815852"/>
            <a:ext cx="9445526" cy="1771947"/>
            <a:chOff x="0" y="0"/>
            <a:chExt cx="12594035" cy="23625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594035" cy="2362597"/>
            </a:xfrm>
            <a:custGeom>
              <a:avLst/>
              <a:gdLst/>
              <a:ahLst/>
              <a:cxnLst/>
              <a:rect r="r" b="b" t="t" l="l"/>
              <a:pathLst>
                <a:path h="2362597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2594035" cy="239117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233E32"/>
                  </a:solidFill>
                  <a:latin typeface="Alice"/>
                  <a:ea typeface="Alice"/>
                  <a:cs typeface="Alice"/>
                  <a:sym typeface="Alice"/>
                </a:rPr>
                <a:t>Top Performing Stores by Region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850237" y="4013001"/>
            <a:ext cx="4581079" cy="2087315"/>
            <a:chOff x="0" y="0"/>
            <a:chExt cx="6108105" cy="278308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08192" cy="2783078"/>
            </a:xfrm>
            <a:custGeom>
              <a:avLst/>
              <a:gdLst/>
              <a:ahLst/>
              <a:cxnLst/>
              <a:rect r="r" b="b" t="t" l="l"/>
              <a:pathLst>
                <a:path h="2783078" w="6108192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6051423" y="0"/>
                  </a:lnTo>
                  <a:cubicBezTo>
                    <a:pt x="6082792" y="0"/>
                    <a:pt x="6108192" y="25400"/>
                    <a:pt x="6108192" y="56769"/>
                  </a:cubicBezTo>
                  <a:lnTo>
                    <a:pt x="6108192" y="2726309"/>
                  </a:lnTo>
                  <a:cubicBezTo>
                    <a:pt x="6108192" y="2757678"/>
                    <a:pt x="6082792" y="2783078"/>
                    <a:pt x="6051423" y="2783078"/>
                  </a:cubicBezTo>
                  <a:lnTo>
                    <a:pt x="56769" y="2783078"/>
                  </a:lnTo>
                  <a:cubicBezTo>
                    <a:pt x="25400" y="2783078"/>
                    <a:pt x="0" y="2757678"/>
                    <a:pt x="0" y="2726309"/>
                  </a:cubicBezTo>
                  <a:close/>
                </a:path>
              </a:pathLst>
            </a:custGeom>
            <a:solidFill>
              <a:srgbClr val="F0ED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133755" y="4296519"/>
            <a:ext cx="3544044" cy="442912"/>
            <a:chOff x="0" y="0"/>
            <a:chExt cx="4725392" cy="5905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Store 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133755" y="4909542"/>
            <a:ext cx="4014044" cy="907256"/>
            <a:chOff x="0" y="0"/>
            <a:chExt cx="5352058" cy="12096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352058" cy="1209675"/>
            </a:xfrm>
            <a:custGeom>
              <a:avLst/>
              <a:gdLst/>
              <a:ahLst/>
              <a:cxnLst/>
              <a:rect r="r" b="b" t="t" l="l"/>
              <a:pathLst>
                <a:path h="1209675" w="5352058">
                  <a:moveTo>
                    <a:pt x="0" y="0"/>
                  </a:moveTo>
                  <a:lnTo>
                    <a:pt x="5352058" y="0"/>
                  </a:lnTo>
                  <a:lnTo>
                    <a:pt x="535205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85725"/>
              <a:ext cx="5352058" cy="1295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C2821"/>
                  </a:solidFill>
                  <a:latin typeface="Lora"/>
                  <a:ea typeface="Lora"/>
                  <a:cs typeface="Lora"/>
                  <a:sym typeface="Lora"/>
                </a:rPr>
                <a:t>Consistent high sales and customer satisfaction.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714834" y="4013001"/>
            <a:ext cx="4581079" cy="2087315"/>
            <a:chOff x="0" y="0"/>
            <a:chExt cx="6108105" cy="278308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108192" cy="2783078"/>
            </a:xfrm>
            <a:custGeom>
              <a:avLst/>
              <a:gdLst/>
              <a:ahLst/>
              <a:cxnLst/>
              <a:rect r="r" b="b" t="t" l="l"/>
              <a:pathLst>
                <a:path h="2783078" w="6108192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6051423" y="0"/>
                  </a:lnTo>
                  <a:cubicBezTo>
                    <a:pt x="6082792" y="0"/>
                    <a:pt x="6108192" y="25400"/>
                    <a:pt x="6108192" y="56769"/>
                  </a:cubicBezTo>
                  <a:lnTo>
                    <a:pt x="6108192" y="2726309"/>
                  </a:lnTo>
                  <a:cubicBezTo>
                    <a:pt x="6108192" y="2757678"/>
                    <a:pt x="6082792" y="2783078"/>
                    <a:pt x="6051423" y="2783078"/>
                  </a:cubicBezTo>
                  <a:lnTo>
                    <a:pt x="56769" y="2783078"/>
                  </a:lnTo>
                  <a:cubicBezTo>
                    <a:pt x="25400" y="2783078"/>
                    <a:pt x="0" y="2757678"/>
                    <a:pt x="0" y="2726309"/>
                  </a:cubicBezTo>
                  <a:close/>
                </a:path>
              </a:pathLst>
            </a:custGeom>
            <a:solidFill>
              <a:srgbClr val="F0ED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2998351" y="4296519"/>
            <a:ext cx="3544044" cy="442912"/>
            <a:chOff x="0" y="0"/>
            <a:chExt cx="4725392" cy="5905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Store 2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998351" y="4909542"/>
            <a:ext cx="4014044" cy="453629"/>
            <a:chOff x="0" y="0"/>
            <a:chExt cx="5352058" cy="60483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352058" cy="604838"/>
            </a:xfrm>
            <a:custGeom>
              <a:avLst/>
              <a:gdLst/>
              <a:ahLst/>
              <a:cxnLst/>
              <a:rect r="r" b="b" t="t" l="l"/>
              <a:pathLst>
                <a:path h="604838" w="5352058">
                  <a:moveTo>
                    <a:pt x="0" y="0"/>
                  </a:moveTo>
                  <a:lnTo>
                    <a:pt x="5352058" y="0"/>
                  </a:lnTo>
                  <a:lnTo>
                    <a:pt x="535205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85725"/>
              <a:ext cx="5352058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C2821"/>
                  </a:solidFill>
                  <a:latin typeface="Lora"/>
                  <a:ea typeface="Lora"/>
                  <a:cs typeface="Lora"/>
                  <a:sym typeface="Lora"/>
                </a:rPr>
                <a:t>deep drive in revenue scale.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850237" y="6383834"/>
            <a:ext cx="4581079" cy="2087315"/>
            <a:chOff x="0" y="0"/>
            <a:chExt cx="6108105" cy="278308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108192" cy="2783078"/>
            </a:xfrm>
            <a:custGeom>
              <a:avLst/>
              <a:gdLst/>
              <a:ahLst/>
              <a:cxnLst/>
              <a:rect r="r" b="b" t="t" l="l"/>
              <a:pathLst>
                <a:path h="2783078" w="6108192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6051423" y="0"/>
                  </a:lnTo>
                  <a:cubicBezTo>
                    <a:pt x="6082792" y="0"/>
                    <a:pt x="6108192" y="25400"/>
                    <a:pt x="6108192" y="56769"/>
                  </a:cubicBezTo>
                  <a:lnTo>
                    <a:pt x="6108192" y="2726309"/>
                  </a:lnTo>
                  <a:cubicBezTo>
                    <a:pt x="6108192" y="2757678"/>
                    <a:pt x="6082792" y="2783078"/>
                    <a:pt x="6051423" y="2783078"/>
                  </a:cubicBezTo>
                  <a:lnTo>
                    <a:pt x="56769" y="2783078"/>
                  </a:lnTo>
                  <a:cubicBezTo>
                    <a:pt x="25400" y="2783078"/>
                    <a:pt x="0" y="2757678"/>
                    <a:pt x="0" y="2726309"/>
                  </a:cubicBezTo>
                  <a:close/>
                </a:path>
              </a:pathLst>
            </a:custGeom>
            <a:solidFill>
              <a:srgbClr val="F0ED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8133755" y="6667351"/>
            <a:ext cx="3544044" cy="442912"/>
            <a:chOff x="0" y="0"/>
            <a:chExt cx="4725392" cy="5905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Store 3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8133755" y="7280374"/>
            <a:ext cx="4014044" cy="907256"/>
            <a:chOff x="0" y="0"/>
            <a:chExt cx="5352058" cy="120967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352058" cy="1209675"/>
            </a:xfrm>
            <a:custGeom>
              <a:avLst/>
              <a:gdLst/>
              <a:ahLst/>
              <a:cxnLst/>
              <a:rect r="r" b="b" t="t" l="l"/>
              <a:pathLst>
                <a:path h="1209675" w="5352058">
                  <a:moveTo>
                    <a:pt x="0" y="0"/>
                  </a:moveTo>
                  <a:lnTo>
                    <a:pt x="5352058" y="0"/>
                  </a:lnTo>
                  <a:lnTo>
                    <a:pt x="535205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85725"/>
              <a:ext cx="5352058" cy="1295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C2821"/>
                  </a:solidFill>
                  <a:latin typeface="Lora"/>
                  <a:ea typeface="Lora"/>
                  <a:cs typeface="Lora"/>
                  <a:sym typeface="Lora"/>
                </a:rPr>
                <a:t>Steady graph of dropping revenue.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714834" y="6383834"/>
            <a:ext cx="4581079" cy="2087315"/>
            <a:chOff x="0" y="0"/>
            <a:chExt cx="6108105" cy="278308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108192" cy="2783078"/>
            </a:xfrm>
            <a:custGeom>
              <a:avLst/>
              <a:gdLst/>
              <a:ahLst/>
              <a:cxnLst/>
              <a:rect r="r" b="b" t="t" l="l"/>
              <a:pathLst>
                <a:path h="2783078" w="6108192">
                  <a:moveTo>
                    <a:pt x="0" y="56769"/>
                  </a:moveTo>
                  <a:cubicBezTo>
                    <a:pt x="0" y="25400"/>
                    <a:pt x="25400" y="0"/>
                    <a:pt x="56769" y="0"/>
                  </a:cubicBezTo>
                  <a:lnTo>
                    <a:pt x="6051423" y="0"/>
                  </a:lnTo>
                  <a:cubicBezTo>
                    <a:pt x="6082792" y="0"/>
                    <a:pt x="6108192" y="25400"/>
                    <a:pt x="6108192" y="56769"/>
                  </a:cubicBezTo>
                  <a:lnTo>
                    <a:pt x="6108192" y="2726309"/>
                  </a:lnTo>
                  <a:cubicBezTo>
                    <a:pt x="6108192" y="2757678"/>
                    <a:pt x="6082792" y="2783078"/>
                    <a:pt x="6051423" y="2783078"/>
                  </a:cubicBezTo>
                  <a:lnTo>
                    <a:pt x="56769" y="2783078"/>
                  </a:lnTo>
                  <a:cubicBezTo>
                    <a:pt x="25400" y="2783078"/>
                    <a:pt x="0" y="2757678"/>
                    <a:pt x="0" y="2726309"/>
                  </a:cubicBezTo>
                  <a:close/>
                </a:path>
              </a:pathLst>
            </a:custGeom>
            <a:solidFill>
              <a:srgbClr val="F0ED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2998351" y="6667351"/>
            <a:ext cx="3544044" cy="442912"/>
            <a:chOff x="0" y="0"/>
            <a:chExt cx="4725392" cy="59055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Store 4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2998351" y="7280374"/>
            <a:ext cx="4014044" cy="453629"/>
            <a:chOff x="0" y="0"/>
            <a:chExt cx="5352058" cy="60483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5352058" cy="604838"/>
            </a:xfrm>
            <a:custGeom>
              <a:avLst/>
              <a:gdLst/>
              <a:ahLst/>
              <a:cxnLst/>
              <a:rect r="r" b="b" t="t" l="l"/>
              <a:pathLst>
                <a:path h="604838" w="5352058">
                  <a:moveTo>
                    <a:pt x="0" y="0"/>
                  </a:moveTo>
                  <a:lnTo>
                    <a:pt x="5352058" y="0"/>
                  </a:lnTo>
                  <a:lnTo>
                    <a:pt x="535205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85725"/>
              <a:ext cx="5352058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C2821"/>
                  </a:solidFill>
                  <a:latin typeface="Lora"/>
                  <a:ea typeface="Lora"/>
                  <a:cs typeface="Lora"/>
                  <a:sym typeface="Lora"/>
                </a:rPr>
                <a:t>second after store 1.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1F2D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BF8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850237" y="2334965"/>
            <a:ext cx="9445526" cy="1771947"/>
            <a:chOff x="0" y="0"/>
            <a:chExt cx="12594035" cy="23625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594035" cy="2362597"/>
            </a:xfrm>
            <a:custGeom>
              <a:avLst/>
              <a:gdLst/>
              <a:ahLst/>
              <a:cxnLst/>
              <a:rect r="r" b="b" t="t" l="l"/>
              <a:pathLst>
                <a:path h="2362597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2594035" cy="239117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233E32"/>
                  </a:solidFill>
                  <a:latin typeface="Alice"/>
                  <a:ea typeface="Alice"/>
                  <a:cs typeface="Alice"/>
                  <a:sym typeface="Alice"/>
                </a:rPr>
                <a:t>Challenges and Opportunities by Region</a:t>
              </a:r>
            </a:p>
          </p:txBody>
        </p:sp>
      </p:grpSp>
      <p:sp>
        <p:nvSpPr>
          <p:cNvPr name="Freeform 10" id="10" descr="preencoded.png"/>
          <p:cNvSpPr/>
          <p:nvPr/>
        </p:nvSpPr>
        <p:spPr>
          <a:xfrm flipH="false" flipV="false" rot="0">
            <a:off x="7850237" y="4532114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21" y="0"/>
                </a:lnTo>
                <a:lnTo>
                  <a:pt x="708721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850237" y="5524351"/>
            <a:ext cx="2864941" cy="442912"/>
            <a:chOff x="0" y="0"/>
            <a:chExt cx="3819922" cy="5905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819922" cy="590550"/>
            </a:xfrm>
            <a:custGeom>
              <a:avLst/>
              <a:gdLst/>
              <a:ahLst/>
              <a:cxnLst/>
              <a:rect r="r" b="b" t="t" l="l"/>
              <a:pathLst>
                <a:path h="590550" w="3819922">
                  <a:moveTo>
                    <a:pt x="0" y="0"/>
                  </a:moveTo>
                  <a:lnTo>
                    <a:pt x="3819922" y="0"/>
                  </a:lnTo>
                  <a:lnTo>
                    <a:pt x="381992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381992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US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850237" y="6137374"/>
            <a:ext cx="2864941" cy="907256"/>
            <a:chOff x="0" y="0"/>
            <a:chExt cx="3819922" cy="12096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19922" cy="1209675"/>
            </a:xfrm>
            <a:custGeom>
              <a:avLst/>
              <a:gdLst/>
              <a:ahLst/>
              <a:cxnLst/>
              <a:rect r="r" b="b" t="t" l="l"/>
              <a:pathLst>
                <a:path h="1209675" w="3819922">
                  <a:moveTo>
                    <a:pt x="0" y="0"/>
                  </a:moveTo>
                  <a:lnTo>
                    <a:pt x="3819922" y="0"/>
                  </a:lnTo>
                  <a:lnTo>
                    <a:pt x="3819922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3819922" cy="1295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C2821"/>
                  </a:solidFill>
                  <a:latin typeface="Lora"/>
                  <a:ea typeface="Lora"/>
                  <a:cs typeface="Lora"/>
                  <a:sym typeface="Lora"/>
                </a:rPr>
                <a:t>Competition from online retailers.</a:t>
              </a:r>
            </a:p>
          </p:txBody>
        </p:sp>
      </p:grpSp>
      <p:sp>
        <p:nvSpPr>
          <p:cNvPr name="Freeform 17" id="17" descr="preencoded.png"/>
          <p:cNvSpPr/>
          <p:nvPr/>
        </p:nvSpPr>
        <p:spPr>
          <a:xfrm flipH="false" flipV="false" rot="0">
            <a:off x="11140380" y="4532114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1140380" y="5524351"/>
            <a:ext cx="2865090" cy="442912"/>
            <a:chOff x="0" y="0"/>
            <a:chExt cx="3820120" cy="5905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820120" cy="590550"/>
            </a:xfrm>
            <a:custGeom>
              <a:avLst/>
              <a:gdLst/>
              <a:ahLst/>
              <a:cxnLst/>
              <a:rect r="r" b="b" t="t" l="l"/>
              <a:pathLst>
                <a:path h="590550" w="3820120">
                  <a:moveTo>
                    <a:pt x="0" y="0"/>
                  </a:moveTo>
                  <a:lnTo>
                    <a:pt x="3820120" y="0"/>
                  </a:lnTo>
                  <a:lnTo>
                    <a:pt x="3820120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3820120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UK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140380" y="6137374"/>
            <a:ext cx="2865090" cy="1360885"/>
            <a:chOff x="0" y="0"/>
            <a:chExt cx="3820120" cy="181451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820120" cy="1814513"/>
            </a:xfrm>
            <a:custGeom>
              <a:avLst/>
              <a:gdLst/>
              <a:ahLst/>
              <a:cxnLst/>
              <a:rect r="r" b="b" t="t" l="l"/>
              <a:pathLst>
                <a:path h="1814513" w="3820120">
                  <a:moveTo>
                    <a:pt x="0" y="0"/>
                  </a:moveTo>
                  <a:lnTo>
                    <a:pt x="3820120" y="0"/>
                  </a:lnTo>
                  <a:lnTo>
                    <a:pt x="3820120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85725"/>
              <a:ext cx="3820120" cy="190023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C2821"/>
                  </a:solidFill>
                  <a:latin typeface="Lora"/>
                  <a:ea typeface="Lora"/>
                  <a:cs typeface="Lora"/>
                  <a:sym typeface="Lora"/>
                </a:rPr>
                <a:t>Potential impact of Brexit on supply chain.</a:t>
              </a:r>
            </a:p>
          </p:txBody>
        </p:sp>
      </p:grpSp>
      <p:sp>
        <p:nvSpPr>
          <p:cNvPr name="Freeform 24" id="24" descr="preencoded.png"/>
          <p:cNvSpPr/>
          <p:nvPr/>
        </p:nvSpPr>
        <p:spPr>
          <a:xfrm flipH="false" flipV="false" rot="0">
            <a:off x="14430672" y="4532114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4430672" y="5524351"/>
            <a:ext cx="2864941" cy="442912"/>
            <a:chOff x="0" y="0"/>
            <a:chExt cx="3819922" cy="5905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819922" cy="590550"/>
            </a:xfrm>
            <a:custGeom>
              <a:avLst/>
              <a:gdLst/>
              <a:ahLst/>
              <a:cxnLst/>
              <a:rect r="r" b="b" t="t" l="l"/>
              <a:pathLst>
                <a:path h="590550" w="3819922">
                  <a:moveTo>
                    <a:pt x="0" y="0"/>
                  </a:moveTo>
                  <a:lnTo>
                    <a:pt x="3819922" y="0"/>
                  </a:lnTo>
                  <a:lnTo>
                    <a:pt x="381992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28575"/>
              <a:ext cx="381992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Asia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4430672" y="6137374"/>
            <a:ext cx="2864941" cy="1814512"/>
            <a:chOff x="0" y="0"/>
            <a:chExt cx="3819922" cy="24193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819922" cy="2419350"/>
            </a:xfrm>
            <a:custGeom>
              <a:avLst/>
              <a:gdLst/>
              <a:ahLst/>
              <a:cxnLst/>
              <a:rect r="r" b="b" t="t" l="l"/>
              <a:pathLst>
                <a:path h="2419350" w="3819922">
                  <a:moveTo>
                    <a:pt x="0" y="0"/>
                  </a:moveTo>
                  <a:lnTo>
                    <a:pt x="3819922" y="0"/>
                  </a:lnTo>
                  <a:lnTo>
                    <a:pt x="3819922" y="2419350"/>
                  </a:lnTo>
                  <a:lnTo>
                    <a:pt x="0" y="2419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85725"/>
              <a:ext cx="3819922" cy="25050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C2821"/>
                  </a:solidFill>
                  <a:latin typeface="Lora"/>
                  <a:ea typeface="Lora"/>
                  <a:cs typeface="Lora"/>
                  <a:sym typeface="Lora"/>
                </a:rPr>
                <a:t>Navigating diverse cultural and regulatory landscapes.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1F2D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BF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2238" y="2831157"/>
            <a:ext cx="13533090" cy="885974"/>
            <a:chOff x="0" y="0"/>
            <a:chExt cx="18044120" cy="11812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044120" cy="1181298"/>
            </a:xfrm>
            <a:custGeom>
              <a:avLst/>
              <a:gdLst/>
              <a:ahLst/>
              <a:cxnLst/>
              <a:rect r="r" b="b" t="t" l="l"/>
              <a:pathLst>
                <a:path h="1181298" w="18044120">
                  <a:moveTo>
                    <a:pt x="0" y="0"/>
                  </a:moveTo>
                  <a:lnTo>
                    <a:pt x="18044120" y="0"/>
                  </a:lnTo>
                  <a:lnTo>
                    <a:pt x="18044120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8044120" cy="12098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233E32"/>
                  </a:solidFill>
                  <a:latin typeface="Alice"/>
                  <a:ea typeface="Alice"/>
                  <a:cs typeface="Alice"/>
                  <a:sym typeface="Alice"/>
                </a:rPr>
                <a:t>Actionable Insights and Recommendations</a:t>
              </a:r>
            </a:p>
          </p:txBody>
        </p:sp>
      </p:grpSp>
      <p:sp>
        <p:nvSpPr>
          <p:cNvPr name="Freeform 9" id="9" descr="preencoded.png"/>
          <p:cNvSpPr/>
          <p:nvPr/>
        </p:nvSpPr>
        <p:spPr>
          <a:xfrm flipH="false" flipV="false" rot="0">
            <a:off x="3722935" y="4284166"/>
            <a:ext cx="2690069" cy="1009947"/>
          </a:xfrm>
          <a:custGeom>
            <a:avLst/>
            <a:gdLst/>
            <a:ahLst/>
            <a:cxnLst/>
            <a:rect r="r" b="b" t="t" l="l"/>
            <a:pathLst>
              <a:path h="1009947" w="2690069">
                <a:moveTo>
                  <a:pt x="0" y="0"/>
                </a:moveTo>
                <a:lnTo>
                  <a:pt x="2690069" y="0"/>
                </a:lnTo>
                <a:lnTo>
                  <a:pt x="2690069" y="1009948"/>
                </a:lnTo>
                <a:lnTo>
                  <a:pt x="0" y="10099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0" r="0" b="-6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68615" y="4648944"/>
            <a:ext cx="398710" cy="498276"/>
            <a:chOff x="0" y="0"/>
            <a:chExt cx="531613" cy="6643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31613" cy="664368"/>
            </a:xfrm>
            <a:custGeom>
              <a:avLst/>
              <a:gdLst/>
              <a:ahLst/>
              <a:cxnLst/>
              <a:rect r="r" b="b" t="t" l="l"/>
              <a:pathLst>
                <a:path h="664368" w="531613">
                  <a:moveTo>
                    <a:pt x="0" y="0"/>
                  </a:moveTo>
                  <a:lnTo>
                    <a:pt x="531613" y="0"/>
                  </a:lnTo>
                  <a:lnTo>
                    <a:pt x="531613" y="664368"/>
                  </a:lnTo>
                  <a:lnTo>
                    <a:pt x="0" y="6643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531613" cy="7881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999"/>
                </a:lnSpc>
              </a:pPr>
              <a:r>
                <a:rPr lang="en-US" sz="3125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1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696521" y="4567684"/>
            <a:ext cx="4882455" cy="442912"/>
            <a:chOff x="0" y="0"/>
            <a:chExt cx="650994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509940" cy="590550"/>
            </a:xfrm>
            <a:custGeom>
              <a:avLst/>
              <a:gdLst/>
              <a:ahLst/>
              <a:cxnLst/>
              <a:rect r="r" b="b" t="t" l="l"/>
              <a:pathLst>
                <a:path h="590550" w="6509940">
                  <a:moveTo>
                    <a:pt x="0" y="0"/>
                  </a:moveTo>
                  <a:lnTo>
                    <a:pt x="6509940" y="0"/>
                  </a:lnTo>
                  <a:lnTo>
                    <a:pt x="6509940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6509940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Focus on Customer Experience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483846" y="5310485"/>
            <a:ext cx="10741075" cy="19050"/>
            <a:chOff x="0" y="0"/>
            <a:chExt cx="14321433" cy="25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321410" cy="25400"/>
            </a:xfrm>
            <a:custGeom>
              <a:avLst/>
              <a:gdLst/>
              <a:ahLst/>
              <a:cxnLst/>
              <a:rect r="r" b="b" t="t" l="l"/>
              <a:pathLst>
                <a:path h="25400" w="1432141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308710" y="0"/>
                  </a:lnTo>
                  <a:cubicBezTo>
                    <a:pt x="14315695" y="0"/>
                    <a:pt x="14321410" y="5715"/>
                    <a:pt x="14321410" y="12700"/>
                  </a:cubicBezTo>
                  <a:cubicBezTo>
                    <a:pt x="14321410" y="19685"/>
                    <a:pt x="14315695" y="25400"/>
                    <a:pt x="14308710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D6D3CC"/>
            </a:solidFill>
          </p:spPr>
        </p:sp>
      </p:grpSp>
      <p:sp>
        <p:nvSpPr>
          <p:cNvPr name="Freeform 18" id="18" descr="preencoded.png"/>
          <p:cNvSpPr/>
          <p:nvPr/>
        </p:nvSpPr>
        <p:spPr>
          <a:xfrm flipH="false" flipV="false" rot="0">
            <a:off x="2377976" y="5364956"/>
            <a:ext cx="5380136" cy="1009947"/>
          </a:xfrm>
          <a:custGeom>
            <a:avLst/>
            <a:gdLst/>
            <a:ahLst/>
            <a:cxnLst/>
            <a:rect r="r" b="b" t="t" l="l"/>
            <a:pathLst>
              <a:path h="1009947" w="5380136">
                <a:moveTo>
                  <a:pt x="0" y="0"/>
                </a:moveTo>
                <a:lnTo>
                  <a:pt x="5380136" y="0"/>
                </a:lnTo>
                <a:lnTo>
                  <a:pt x="5380136" y="1009948"/>
                </a:lnTo>
                <a:lnTo>
                  <a:pt x="0" y="10099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" t="0" r="-28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4868615" y="5620791"/>
            <a:ext cx="398710" cy="498276"/>
            <a:chOff x="0" y="0"/>
            <a:chExt cx="531613" cy="66436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31613" cy="664368"/>
            </a:xfrm>
            <a:custGeom>
              <a:avLst/>
              <a:gdLst/>
              <a:ahLst/>
              <a:cxnLst/>
              <a:rect r="r" b="b" t="t" l="l"/>
              <a:pathLst>
                <a:path h="664368" w="531613">
                  <a:moveTo>
                    <a:pt x="0" y="0"/>
                  </a:moveTo>
                  <a:lnTo>
                    <a:pt x="531613" y="0"/>
                  </a:lnTo>
                  <a:lnTo>
                    <a:pt x="531613" y="664368"/>
                  </a:lnTo>
                  <a:lnTo>
                    <a:pt x="0" y="6643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23825"/>
              <a:ext cx="531613" cy="7881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999"/>
                </a:lnSpc>
              </a:pPr>
              <a:r>
                <a:rPr lang="en-US" sz="3125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2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041630" y="5648474"/>
            <a:ext cx="4132957" cy="442912"/>
            <a:chOff x="0" y="0"/>
            <a:chExt cx="5510610" cy="5905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510610" cy="590550"/>
            </a:xfrm>
            <a:custGeom>
              <a:avLst/>
              <a:gdLst/>
              <a:ahLst/>
              <a:cxnLst/>
              <a:rect r="r" b="b" t="t" l="l"/>
              <a:pathLst>
                <a:path h="590550" w="5510610">
                  <a:moveTo>
                    <a:pt x="0" y="0"/>
                  </a:moveTo>
                  <a:lnTo>
                    <a:pt x="5510610" y="0"/>
                  </a:lnTo>
                  <a:lnTo>
                    <a:pt x="5510610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5510610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Optimize Online Presence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828955" y="6391275"/>
            <a:ext cx="9395966" cy="19050"/>
            <a:chOff x="0" y="0"/>
            <a:chExt cx="12527955" cy="254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527915" cy="25400"/>
            </a:xfrm>
            <a:custGeom>
              <a:avLst/>
              <a:gdLst/>
              <a:ahLst/>
              <a:cxnLst/>
              <a:rect r="r" b="b" t="t" l="l"/>
              <a:pathLst>
                <a:path h="25400" w="12527915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2515215" y="0"/>
                  </a:lnTo>
                  <a:cubicBezTo>
                    <a:pt x="12522200" y="0"/>
                    <a:pt x="12527915" y="5715"/>
                    <a:pt x="12527915" y="12700"/>
                  </a:cubicBezTo>
                  <a:cubicBezTo>
                    <a:pt x="12527915" y="19685"/>
                    <a:pt x="12522200" y="25400"/>
                    <a:pt x="12515215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D6D3CC"/>
            </a:solidFill>
          </p:spPr>
        </p:sp>
      </p:grpSp>
      <p:sp>
        <p:nvSpPr>
          <p:cNvPr name="Freeform 27" id="27" descr="preencoded.png"/>
          <p:cNvSpPr/>
          <p:nvPr/>
        </p:nvSpPr>
        <p:spPr>
          <a:xfrm flipH="false" flipV="false" rot="0">
            <a:off x="1032868" y="6445746"/>
            <a:ext cx="8070205" cy="1009947"/>
          </a:xfrm>
          <a:custGeom>
            <a:avLst/>
            <a:gdLst/>
            <a:ahLst/>
            <a:cxnLst/>
            <a:rect r="r" b="b" t="t" l="l"/>
            <a:pathLst>
              <a:path h="1009947" w="8070205">
                <a:moveTo>
                  <a:pt x="0" y="0"/>
                </a:moveTo>
                <a:lnTo>
                  <a:pt x="8070204" y="0"/>
                </a:lnTo>
                <a:lnTo>
                  <a:pt x="8070204" y="1009948"/>
                </a:lnTo>
                <a:lnTo>
                  <a:pt x="0" y="10099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4868466" y="6701581"/>
            <a:ext cx="398710" cy="498276"/>
            <a:chOff x="0" y="0"/>
            <a:chExt cx="531613" cy="66436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31613" cy="664368"/>
            </a:xfrm>
            <a:custGeom>
              <a:avLst/>
              <a:gdLst/>
              <a:ahLst/>
              <a:cxnLst/>
              <a:rect r="r" b="b" t="t" l="l"/>
              <a:pathLst>
                <a:path h="664368" w="531613">
                  <a:moveTo>
                    <a:pt x="0" y="0"/>
                  </a:moveTo>
                  <a:lnTo>
                    <a:pt x="531613" y="0"/>
                  </a:lnTo>
                  <a:lnTo>
                    <a:pt x="531613" y="664368"/>
                  </a:lnTo>
                  <a:lnTo>
                    <a:pt x="0" y="6643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123825"/>
              <a:ext cx="531613" cy="7881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999"/>
                </a:lnSpc>
              </a:pPr>
              <a:r>
                <a:rPr lang="en-US" sz="3125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3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9386590" y="6729264"/>
            <a:ext cx="4054674" cy="442912"/>
            <a:chOff x="0" y="0"/>
            <a:chExt cx="5406232" cy="5905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406232" cy="590550"/>
            </a:xfrm>
            <a:custGeom>
              <a:avLst/>
              <a:gdLst/>
              <a:ahLst/>
              <a:cxnLst/>
              <a:rect r="r" b="b" t="t" l="l"/>
              <a:pathLst>
                <a:path h="590550" w="5406232">
                  <a:moveTo>
                    <a:pt x="0" y="0"/>
                  </a:moveTo>
                  <a:lnTo>
                    <a:pt x="5406232" y="0"/>
                  </a:lnTo>
                  <a:lnTo>
                    <a:pt x="540623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540623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2C2821"/>
                  </a:solidFill>
                  <a:latin typeface="Alice"/>
                  <a:ea typeface="Alice"/>
                  <a:cs typeface="Alice"/>
                  <a:sym typeface="Alice"/>
                </a:rPr>
                <a:t>Expand into New Markets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1F2D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CFBF8"/>
            </a:solidFill>
          </p:spPr>
        </p:sp>
      </p:grpSp>
      <p:sp>
        <p:nvSpPr>
          <p:cNvPr name="Freeform 6" id="6" descr="preencoded.png">
            <a:hlinkClick r:id="rId4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92238" y="4034284"/>
            <a:ext cx="7088237" cy="885974"/>
            <a:chOff x="0" y="0"/>
            <a:chExt cx="9450983" cy="11812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450984" cy="1181298"/>
            </a:xfrm>
            <a:custGeom>
              <a:avLst/>
              <a:gdLst/>
              <a:ahLst/>
              <a:cxnLst/>
              <a:rect r="r" b="b" t="t" l="l"/>
              <a:pathLst>
                <a:path h="1181298" w="9450984">
                  <a:moveTo>
                    <a:pt x="0" y="0"/>
                  </a:moveTo>
                  <a:lnTo>
                    <a:pt x="9450984" y="0"/>
                  </a:lnTo>
                  <a:lnTo>
                    <a:pt x="9450984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9450983" cy="12098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233E32"/>
                  </a:solidFill>
                  <a:latin typeface="Alice"/>
                  <a:ea typeface="Alice"/>
                  <a:cs typeface="Alice"/>
                  <a:sym typeface="Alice"/>
                </a:rPr>
                <a:t>Next Steps and Q&amp;A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2238" y="5345460"/>
            <a:ext cx="9445526" cy="907256"/>
            <a:chOff x="0" y="0"/>
            <a:chExt cx="12594035" cy="12096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594035" cy="1209675"/>
            </a:xfrm>
            <a:custGeom>
              <a:avLst/>
              <a:gdLst/>
              <a:ahLst/>
              <a:cxnLst/>
              <a:rect r="r" b="b" t="t" l="l"/>
              <a:pathLst>
                <a:path h="1209675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2594035" cy="12954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C2821"/>
                  </a:solidFill>
                  <a:latin typeface="Lora"/>
                  <a:ea typeface="Lora"/>
                  <a:cs typeface="Lora"/>
                  <a:sym typeface="Lora"/>
                </a:rPr>
                <a:t>We will implement the recommendations and monitor progress closely. Please feel free to ask any questions.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DAGkh4yybLs</dc:identifier>
  <dcterms:modified xsi:type="dcterms:W3CDTF">2011-08-01T06:04:30Z</dcterms:modified>
  <cp:revision>1</cp:revision>
  <dc:title>Sales-Dashboard-Unlocking-Insights-Across-Regions-and-Stores.pptx</dc:title>
</cp:coreProperties>
</file>