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312" r:id="rId2"/>
    <p:sldId id="256" r:id="rId3"/>
    <p:sldId id="257" r:id="rId4"/>
    <p:sldId id="258" r:id="rId5"/>
    <p:sldId id="260" r:id="rId6"/>
    <p:sldId id="261" r:id="rId7"/>
    <p:sldId id="262" r:id="rId8"/>
    <p:sldId id="259" r:id="rId9"/>
    <p:sldId id="278" r:id="rId10"/>
    <p:sldId id="279" r:id="rId11"/>
    <p:sldId id="280" r:id="rId12"/>
    <p:sldId id="265" r:id="rId13"/>
    <p:sldId id="266" r:id="rId14"/>
    <p:sldId id="267" r:id="rId15"/>
    <p:sldId id="269" r:id="rId16"/>
    <p:sldId id="268" r:id="rId17"/>
    <p:sldId id="263" r:id="rId18"/>
    <p:sldId id="264" r:id="rId19"/>
    <p:sldId id="270" r:id="rId20"/>
    <p:sldId id="271" r:id="rId21"/>
    <p:sldId id="272" r:id="rId22"/>
    <p:sldId id="273" r:id="rId23"/>
    <p:sldId id="274" r:id="rId24"/>
    <p:sldId id="275" r:id="rId25"/>
    <p:sldId id="276" r:id="rId26"/>
    <p:sldId id="277" r:id="rId27"/>
    <p:sldId id="281"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CE37F-B791-41F5-A492-6C445ACBBE62}"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0163A-0580-4AC0-83D6-FB39FAF3D255}" type="slidenum">
              <a:rPr lang="en-US" smtClean="0"/>
              <a:t>‹#›</a:t>
            </a:fld>
            <a:endParaRPr lang="en-US"/>
          </a:p>
        </p:txBody>
      </p:sp>
    </p:spTree>
    <p:extLst>
      <p:ext uri="{BB962C8B-B14F-4D97-AF65-F5344CB8AC3E}">
        <p14:creationId xmlns:p14="http://schemas.microsoft.com/office/powerpoint/2010/main" val="3683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7" name="Shape 24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29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33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24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60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31" name="Shape 33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03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9439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45" name="Shape 34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83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437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571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5" name="Shape 36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41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187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932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88" name="Shape 38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06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874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024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901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587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18" name="Shape 41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758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25" name="Shape 42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032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32" name="Shape 43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575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39" name="Shape 4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41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0" name="Shape 26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450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599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801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6" name="Shape 27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4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43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0" name="Shape 2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01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58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77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11/20/2016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11/20/2016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11/20/2016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11/20/2016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11/20/2016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Rational_numbe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 774 OPTIMIZATION TECHNIQUES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2400" b="1" dirty="0" smtClean="0"/>
              <a:t>Reading Project on Problems from Combinatorial Optimization</a:t>
            </a:r>
          </a:p>
          <a:p>
            <a:endParaRPr lang="en-US" dirty="0"/>
          </a:p>
        </p:txBody>
      </p:sp>
    </p:spTree>
    <p:extLst>
      <p:ext uri="{BB962C8B-B14F-4D97-AF65-F5344CB8AC3E}">
        <p14:creationId xmlns:p14="http://schemas.microsoft.com/office/powerpoint/2010/main" val="10452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the Travelling Salesman Problem</a:t>
            </a:r>
          </a:p>
        </p:txBody>
      </p:sp>
      <p:sp>
        <p:nvSpPr>
          <p:cNvPr id="3" name="Content Placeholder 2"/>
          <p:cNvSpPr>
            <a:spLocks noGrp="1"/>
          </p:cNvSpPr>
          <p:nvPr>
            <p:ph idx="1"/>
          </p:nvPr>
        </p:nvSpPr>
        <p:spPr/>
        <p:txBody>
          <a:bodyPr/>
          <a:lstStyle/>
          <a:p>
            <a:r>
              <a:rPr lang="en-US" b="1" dirty="0"/>
              <a:t>Vehicle </a:t>
            </a:r>
            <a:r>
              <a:rPr lang="en-US" b="1" dirty="0" smtClean="0"/>
              <a:t>routing</a:t>
            </a:r>
          </a:p>
          <a:p>
            <a:r>
              <a:rPr lang="en-US" dirty="0"/>
              <a:t>Suppose that in a </a:t>
            </a:r>
            <a:r>
              <a:rPr lang="en-US" dirty="0" smtClean="0"/>
              <a:t>city </a:t>
            </a:r>
            <a:r>
              <a:rPr lang="en-US" i="1" dirty="0" smtClean="0"/>
              <a:t>n</a:t>
            </a:r>
            <a:r>
              <a:rPr lang="en-US" dirty="0"/>
              <a:t> </a:t>
            </a:r>
            <a:r>
              <a:rPr lang="en-US" dirty="0" smtClean="0"/>
              <a:t>mail </a:t>
            </a:r>
            <a:r>
              <a:rPr lang="en-US" dirty="0"/>
              <a:t>boxes have to be emptied every day within a certain period </a:t>
            </a:r>
            <a:r>
              <a:rPr lang="en-US" dirty="0" smtClean="0"/>
              <a:t>of time</a:t>
            </a:r>
            <a:r>
              <a:rPr lang="en-US" dirty="0"/>
              <a:t>.</a:t>
            </a:r>
            <a:r>
              <a:rPr lang="en-US" dirty="0" smtClean="0"/>
              <a:t> </a:t>
            </a:r>
          </a:p>
          <a:p>
            <a:r>
              <a:rPr lang="en-US" dirty="0" smtClean="0"/>
              <a:t>The </a:t>
            </a:r>
            <a:r>
              <a:rPr lang="en-US" dirty="0"/>
              <a:t>problem is to find the minimum number of trucks to do this and </a:t>
            </a:r>
            <a:r>
              <a:rPr lang="en-US" dirty="0" smtClean="0"/>
              <a:t>the shortest </a:t>
            </a:r>
            <a:r>
              <a:rPr lang="en-US" dirty="0"/>
              <a:t>time to do the collections using this number of trucks</a:t>
            </a:r>
          </a:p>
          <a:p>
            <a:r>
              <a:rPr lang="en-US" dirty="0" smtClean="0"/>
              <a:t>This can be modelled into an instance of the travelling salesman problem.</a:t>
            </a:r>
            <a:r>
              <a:rPr lang="en-US" b="1" dirty="0"/>
              <a:t> </a:t>
            </a:r>
            <a:endParaRPr lang="en-US" dirty="0"/>
          </a:p>
        </p:txBody>
      </p:sp>
    </p:spTree>
    <p:extLst>
      <p:ext uri="{BB962C8B-B14F-4D97-AF65-F5344CB8AC3E}">
        <p14:creationId xmlns:p14="http://schemas.microsoft.com/office/powerpoint/2010/main" val="20114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the Travelling salesman Problem</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It is also used as a subroutine in DNA sequencing.</a:t>
            </a:r>
          </a:p>
          <a:p>
            <a:r>
              <a:rPr lang="en-US" dirty="0" smtClean="0"/>
              <a:t>DNA fragments form the ‘cities’ in this case.</a:t>
            </a:r>
          </a:p>
          <a:p>
            <a:r>
              <a:rPr lang="en-US" dirty="0" smtClean="0"/>
              <a:t>Similarity between the DNA fragments are ‘Distances’.</a:t>
            </a:r>
            <a:endParaRPr lang="en-US" dirty="0"/>
          </a:p>
        </p:txBody>
      </p:sp>
    </p:spTree>
    <p:extLst>
      <p:ext uri="{BB962C8B-B14F-4D97-AF65-F5344CB8AC3E}">
        <p14:creationId xmlns:p14="http://schemas.microsoft.com/office/powerpoint/2010/main" val="3258522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Travelling Salesman Problem</a:t>
            </a:r>
            <a:endParaRPr lang="en-US" dirty="0"/>
          </a:p>
        </p:txBody>
      </p:sp>
      <p:sp>
        <p:nvSpPr>
          <p:cNvPr id="3" name="Content Placeholder 2"/>
          <p:cNvSpPr>
            <a:spLocks noGrp="1"/>
          </p:cNvSpPr>
          <p:nvPr>
            <p:ph idx="1"/>
          </p:nvPr>
        </p:nvSpPr>
        <p:spPr/>
        <p:txBody>
          <a:bodyPr/>
          <a:lstStyle/>
          <a:p>
            <a:r>
              <a:rPr lang="en-US" dirty="0" smtClean="0"/>
              <a:t>We look at various exact and approximate solutions that have been proposed to solve the general travelling salesman problem as well as special cases where justified restrictions have been imposed on the problem</a:t>
            </a:r>
            <a:endParaRPr lang="en-US" dirty="0"/>
          </a:p>
        </p:txBody>
      </p:sp>
    </p:spTree>
    <p:extLst>
      <p:ext uri="{BB962C8B-B14F-4D97-AF65-F5344CB8AC3E}">
        <p14:creationId xmlns:p14="http://schemas.microsoft.com/office/powerpoint/2010/main" val="395322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2075" y="2603500"/>
                <a:ext cx="8825659" cy="3416300"/>
              </a:xfrm>
            </p:spPr>
            <p:txBody>
              <a:bodyPr/>
              <a:lstStyle/>
              <a:p>
                <a:r>
                  <a:rPr lang="en-US" dirty="0" smtClean="0"/>
                  <a:t>The </a:t>
                </a:r>
                <a:r>
                  <a:rPr lang="en-US" b="1" dirty="0"/>
                  <a:t>Held–Karp algorithm</a:t>
                </a:r>
                <a:r>
                  <a:rPr lang="en-US" dirty="0"/>
                  <a:t>, also called </a:t>
                </a:r>
                <a:r>
                  <a:rPr lang="en-US" b="1" dirty="0"/>
                  <a:t>Bellman–Held–Karp algorithm</a:t>
                </a:r>
                <a:r>
                  <a:rPr lang="en-US" dirty="0"/>
                  <a:t>, is a dynamic </a:t>
                </a:r>
                <a:r>
                  <a:rPr lang="en-US" dirty="0" smtClean="0"/>
                  <a:t>programming</a:t>
                </a:r>
                <a:r>
                  <a:rPr lang="en-US" dirty="0"/>
                  <a:t> algorithm proposed in 1962 independently by </a:t>
                </a:r>
                <a:r>
                  <a:rPr lang="en-US" dirty="0" smtClean="0"/>
                  <a:t>Bellman</a:t>
                </a:r>
                <a:r>
                  <a:rPr lang="en-US" dirty="0"/>
                  <a:t> and by Held and </a:t>
                </a:r>
                <a:r>
                  <a:rPr lang="en-US" dirty="0" smtClean="0"/>
                  <a:t>Karp</a:t>
                </a:r>
                <a:r>
                  <a:rPr lang="en-US" dirty="0"/>
                  <a:t> to solve the Traveling Salesman </a:t>
                </a:r>
                <a:r>
                  <a:rPr lang="en-US" dirty="0" smtClean="0"/>
                  <a:t>Problem.</a:t>
                </a:r>
              </a:p>
              <a:p>
                <a:r>
                  <a:rPr lang="en-US" dirty="0" smtClean="0"/>
                  <a:t>Every sub-path of a path of minimum distance is itself of minimum distance.</a:t>
                </a:r>
                <a:endParaRPr lang="en-US" dirty="0"/>
              </a:p>
              <a:p>
                <a:endParaRPr lang="en-US" dirty="0" smtClean="0"/>
              </a:p>
              <a:p>
                <a:r>
                  <a:rPr lang="en-US" dirty="0" smtClean="0"/>
                  <a:t>The algorithm has worst case run time of O(</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2 </m:t>
                        </m:r>
                      </m:sup>
                    </m:sSup>
                  </m:oMath>
                </a14:m>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 ) </m:t>
                    </m:r>
                    <m:r>
                      <a:rPr lang="en-US" b="0" i="0" smtClean="0">
                        <a:latin typeface="Cambria Math" panose="02040503050406030204" pitchFamily="18" charset="0"/>
                      </a:rPr>
                      <m:t> </m:t>
                    </m:r>
                  </m:oMath>
                </a14:m>
                <a:r>
                  <a:rPr lang="en-US" dirty="0" smtClean="0"/>
                  <a:t>for N vertices.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2075" y="2603500"/>
                <a:ext cx="8825659" cy="3416300"/>
              </a:xfrm>
              <a:blipFill rotWithShape="0">
                <a:blip r:embed="rId2"/>
                <a:stretch>
                  <a:fillRect l="-138" t="-891"/>
                </a:stretch>
              </a:blipFill>
            </p:spPr>
            <p:txBody>
              <a:bodyPr/>
              <a:lstStyle/>
              <a:p>
                <a:r>
                  <a:rPr lang="en-US">
                    <a:noFill/>
                  </a:rPr>
                  <a:t> </a:t>
                </a:r>
              </a:p>
            </p:txBody>
          </p:sp>
        </mc:Fallback>
      </mc:AlternateContent>
    </p:spTree>
    <p:extLst>
      <p:ext uri="{BB962C8B-B14F-4D97-AF65-F5344CB8AC3E}">
        <p14:creationId xmlns:p14="http://schemas.microsoft.com/office/powerpoint/2010/main" val="225724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Held Karp Algorithm</a:t>
            </a:r>
            <a:endParaRPr lang="en-US" dirty="0"/>
          </a:p>
        </p:txBody>
      </p:sp>
      <p:sp>
        <p:nvSpPr>
          <p:cNvPr id="3" name="Content Placeholder 2"/>
          <p:cNvSpPr>
            <a:spLocks noGrp="1"/>
          </p:cNvSpPr>
          <p:nvPr>
            <p:ph idx="1"/>
          </p:nvPr>
        </p:nvSpPr>
        <p:spPr/>
        <p:txBody>
          <a:bodyPr>
            <a:normAutofit/>
          </a:bodyPr>
          <a:lstStyle/>
          <a:p>
            <a:r>
              <a:rPr lang="en-US" dirty="0"/>
              <a:t>Number the cities 1, 2, . . . , </a:t>
            </a:r>
            <a:r>
              <a:rPr lang="en-US" i="1" dirty="0"/>
              <a:t>N</a:t>
            </a:r>
            <a:r>
              <a:rPr lang="en-US" dirty="0"/>
              <a:t> and assume we start at city 1, and the distance between city </a:t>
            </a:r>
            <a:r>
              <a:rPr lang="en-US" i="1" dirty="0" err="1"/>
              <a:t>i</a:t>
            </a:r>
            <a:r>
              <a:rPr lang="en-US" dirty="0"/>
              <a:t> and city </a:t>
            </a:r>
            <a:r>
              <a:rPr lang="en-US" i="1" dirty="0"/>
              <a:t>j</a:t>
            </a:r>
            <a:r>
              <a:rPr lang="en-US" dirty="0"/>
              <a:t> is </a:t>
            </a:r>
            <a:r>
              <a:rPr lang="en-US" i="1" dirty="0" smtClean="0"/>
              <a:t>d</a:t>
            </a:r>
            <a:r>
              <a:rPr lang="en-US" i="1" baseline="-25000" dirty="0" smtClean="0"/>
              <a:t>ij</a:t>
            </a:r>
            <a:r>
              <a:rPr lang="en-US" dirty="0" smtClean="0"/>
              <a:t>. </a:t>
            </a:r>
          </a:p>
          <a:p>
            <a:r>
              <a:rPr lang="en-US" dirty="0" smtClean="0"/>
              <a:t>Consider </a:t>
            </a:r>
            <a:r>
              <a:rPr lang="en-US" dirty="0"/>
              <a:t>subsets </a:t>
            </a:r>
            <a:r>
              <a:rPr lang="en-US" i="1" dirty="0"/>
              <a:t>S</a:t>
            </a:r>
            <a:r>
              <a:rPr lang="en-US" dirty="0"/>
              <a:t> ⊆ {2, . . . , </a:t>
            </a:r>
            <a:r>
              <a:rPr lang="en-US" i="1" dirty="0"/>
              <a:t>N</a:t>
            </a:r>
            <a:r>
              <a:rPr lang="en-US" dirty="0"/>
              <a:t>} of cities and, for </a:t>
            </a:r>
            <a:r>
              <a:rPr lang="en-US" i="1" dirty="0"/>
              <a:t>c</a:t>
            </a:r>
            <a:r>
              <a:rPr lang="en-US" dirty="0"/>
              <a:t> ∈ </a:t>
            </a:r>
            <a:r>
              <a:rPr lang="en-US" i="1" dirty="0"/>
              <a:t>S</a:t>
            </a:r>
            <a:r>
              <a:rPr lang="en-US" dirty="0"/>
              <a:t>, let </a:t>
            </a:r>
            <a:r>
              <a:rPr lang="en-US" i="1" dirty="0"/>
              <a:t>D</a:t>
            </a:r>
            <a:r>
              <a:rPr lang="en-US" dirty="0"/>
              <a:t>(</a:t>
            </a:r>
            <a:r>
              <a:rPr lang="en-US" i="1" dirty="0"/>
              <a:t>S</a:t>
            </a:r>
            <a:r>
              <a:rPr lang="en-US" dirty="0"/>
              <a:t>, </a:t>
            </a:r>
            <a:r>
              <a:rPr lang="en-US" i="1" dirty="0"/>
              <a:t>c</a:t>
            </a:r>
            <a:r>
              <a:rPr lang="en-US" dirty="0"/>
              <a:t>) be the minimum distance, starting at city 1, visiting all cities in </a:t>
            </a:r>
            <a:r>
              <a:rPr lang="en-US" i="1" dirty="0"/>
              <a:t>S</a:t>
            </a:r>
            <a:r>
              <a:rPr lang="en-US" dirty="0"/>
              <a:t> and finishing at city </a:t>
            </a:r>
            <a:r>
              <a:rPr lang="en-US" i="1" dirty="0"/>
              <a:t>c</a:t>
            </a:r>
            <a:r>
              <a:rPr lang="en-US" dirty="0"/>
              <a:t>.</a:t>
            </a:r>
          </a:p>
          <a:p>
            <a:r>
              <a:rPr lang="en-US" dirty="0"/>
              <a:t>First phase: if </a:t>
            </a:r>
            <a:r>
              <a:rPr lang="en-US" i="1" dirty="0"/>
              <a:t>S</a:t>
            </a:r>
            <a:r>
              <a:rPr lang="en-US" dirty="0"/>
              <a:t> = {</a:t>
            </a:r>
            <a:r>
              <a:rPr lang="en-US" i="1" dirty="0"/>
              <a:t>c</a:t>
            </a:r>
            <a:r>
              <a:rPr lang="en-US" dirty="0"/>
              <a:t>}, then </a:t>
            </a:r>
            <a:r>
              <a:rPr lang="en-US" i="1" dirty="0"/>
              <a:t>D</a:t>
            </a:r>
            <a:r>
              <a:rPr lang="en-US" dirty="0"/>
              <a:t>(</a:t>
            </a:r>
            <a:r>
              <a:rPr lang="en-US" i="1" dirty="0"/>
              <a:t>S</a:t>
            </a:r>
            <a:r>
              <a:rPr lang="en-US" dirty="0"/>
              <a:t>, </a:t>
            </a:r>
            <a:r>
              <a:rPr lang="en-US" i="1" dirty="0"/>
              <a:t>c</a:t>
            </a:r>
            <a:r>
              <a:rPr lang="en-US" dirty="0"/>
              <a:t>) = </a:t>
            </a:r>
            <a:r>
              <a:rPr lang="en-US" i="1" dirty="0"/>
              <a:t>d</a:t>
            </a:r>
            <a:r>
              <a:rPr lang="en-US" baseline="-25000" dirty="0"/>
              <a:t>1,</a:t>
            </a:r>
            <a:r>
              <a:rPr lang="en-US" i="1" baseline="-25000" dirty="0"/>
              <a:t>c</a:t>
            </a:r>
            <a:r>
              <a:rPr lang="en-US" dirty="0"/>
              <a:t>. Otherwise: </a:t>
            </a:r>
            <a:r>
              <a:rPr lang="en-US" i="1" dirty="0"/>
              <a:t>D</a:t>
            </a:r>
            <a:r>
              <a:rPr lang="en-US" dirty="0"/>
              <a:t>(</a:t>
            </a:r>
            <a:r>
              <a:rPr lang="en-US" i="1" dirty="0"/>
              <a:t>S</a:t>
            </a:r>
            <a:r>
              <a:rPr lang="en-US" dirty="0"/>
              <a:t>, </a:t>
            </a:r>
            <a:r>
              <a:rPr lang="en-US" i="1" dirty="0"/>
              <a:t>c</a:t>
            </a:r>
            <a:r>
              <a:rPr lang="en-US" dirty="0"/>
              <a:t>) </a:t>
            </a:r>
            <a:r>
              <a:rPr lang="en-US" dirty="0" smtClean="0"/>
              <a:t>=    min</a:t>
            </a:r>
            <a:r>
              <a:rPr lang="en-US" i="1" baseline="-25000" dirty="0" smtClean="0"/>
              <a:t>x</a:t>
            </a:r>
            <a:r>
              <a:rPr lang="en-US" baseline="-25000" dirty="0" smtClean="0"/>
              <a:t>∈</a:t>
            </a:r>
            <a:r>
              <a:rPr lang="en-US" i="1" baseline="-25000" dirty="0" smtClean="0"/>
              <a:t>S</a:t>
            </a:r>
            <a:r>
              <a:rPr lang="en-US" baseline="-25000" dirty="0"/>
              <a:t>−</a:t>
            </a:r>
            <a:r>
              <a:rPr lang="en-US" i="1" baseline="-25000" dirty="0"/>
              <a:t>c</a:t>
            </a:r>
            <a:r>
              <a:rPr lang="en-US" dirty="0"/>
              <a:t> (</a:t>
            </a:r>
            <a:r>
              <a:rPr lang="en-US" i="1" dirty="0"/>
              <a:t>D</a:t>
            </a:r>
            <a:r>
              <a:rPr lang="en-US" dirty="0"/>
              <a:t>(</a:t>
            </a:r>
            <a:r>
              <a:rPr lang="en-US" i="1" dirty="0"/>
              <a:t>S</a:t>
            </a:r>
            <a:r>
              <a:rPr lang="en-US" dirty="0"/>
              <a:t> − </a:t>
            </a:r>
            <a:r>
              <a:rPr lang="en-US" i="1" dirty="0"/>
              <a:t>c</a:t>
            </a:r>
            <a:r>
              <a:rPr lang="en-US" dirty="0"/>
              <a:t>, </a:t>
            </a:r>
            <a:r>
              <a:rPr lang="en-US" i="1" dirty="0"/>
              <a:t>x</a:t>
            </a:r>
            <a:r>
              <a:rPr lang="en-US" dirty="0"/>
              <a:t>) + </a:t>
            </a:r>
            <a:r>
              <a:rPr lang="en-US" i="1" dirty="0"/>
              <a:t>d</a:t>
            </a:r>
            <a:r>
              <a:rPr lang="en-US" i="1" baseline="-25000" dirty="0"/>
              <a:t>x</a:t>
            </a:r>
            <a:r>
              <a:rPr lang="en-US" baseline="-25000" dirty="0"/>
              <a:t>,</a:t>
            </a:r>
            <a:r>
              <a:rPr lang="en-US" i="1" baseline="-25000" dirty="0"/>
              <a:t>c</a:t>
            </a:r>
            <a:r>
              <a:rPr lang="en-US" dirty="0"/>
              <a:t> </a:t>
            </a:r>
            <a:r>
              <a:rPr lang="en-US" dirty="0" smtClean="0"/>
              <a:t>)</a:t>
            </a:r>
            <a:endParaRPr lang="en-US" dirty="0"/>
          </a:p>
          <a:p>
            <a:r>
              <a:rPr lang="en-US" dirty="0"/>
              <a:t>Second phase: the minimum distance for a complete tour of all cities is </a:t>
            </a:r>
            <a:r>
              <a:rPr lang="en-US" i="1" dirty="0"/>
              <a:t>M</a:t>
            </a:r>
            <a:r>
              <a:rPr lang="en-US" dirty="0"/>
              <a:t> = min</a:t>
            </a:r>
            <a:r>
              <a:rPr lang="en-US" baseline="-25000" dirty="0"/>
              <a:t>c∈{2,...,</a:t>
            </a:r>
            <a:r>
              <a:rPr lang="en-US" i="1" baseline="-25000" dirty="0"/>
              <a:t>N</a:t>
            </a:r>
            <a:r>
              <a:rPr lang="en-US" baseline="-25000" dirty="0"/>
              <a:t>}</a:t>
            </a:r>
            <a:r>
              <a:rPr lang="en-US" dirty="0"/>
              <a:t> (</a:t>
            </a:r>
            <a:r>
              <a:rPr lang="en-US" i="1" dirty="0"/>
              <a:t>D</a:t>
            </a:r>
            <a:r>
              <a:rPr lang="en-US" dirty="0"/>
              <a:t>({2, . . . , </a:t>
            </a:r>
            <a:r>
              <a:rPr lang="en-US" i="1" dirty="0"/>
              <a:t>N</a:t>
            </a:r>
            <a:r>
              <a:rPr lang="en-US" dirty="0"/>
              <a:t>}, </a:t>
            </a:r>
            <a:r>
              <a:rPr lang="en-US" i="1" dirty="0"/>
              <a:t>c</a:t>
            </a:r>
            <a:r>
              <a:rPr lang="en-US" dirty="0"/>
              <a:t>) + </a:t>
            </a:r>
            <a:r>
              <a:rPr lang="en-US" i="1" dirty="0"/>
              <a:t>d</a:t>
            </a:r>
            <a:r>
              <a:rPr lang="en-US" i="1" baseline="-25000" dirty="0"/>
              <a:t>c</a:t>
            </a:r>
            <a:r>
              <a:rPr lang="en-US" baseline="-25000" dirty="0"/>
              <a:t>,1</a:t>
            </a:r>
            <a:r>
              <a:rPr lang="en-US" dirty="0"/>
              <a:t> </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79728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and Bound approach</a:t>
            </a:r>
            <a:endParaRPr lang="en-US" dirty="0"/>
          </a:p>
        </p:txBody>
      </p:sp>
      <p:sp>
        <p:nvSpPr>
          <p:cNvPr id="3" name="Content Placeholder 2"/>
          <p:cNvSpPr>
            <a:spLocks noGrp="1"/>
          </p:cNvSpPr>
          <p:nvPr>
            <p:ph idx="1"/>
          </p:nvPr>
        </p:nvSpPr>
        <p:spPr/>
        <p:txBody>
          <a:bodyPr/>
          <a:lstStyle/>
          <a:p>
            <a:r>
              <a:rPr lang="en-US" dirty="0"/>
              <a:t> A branch-and-bound algorithm consists of a systematic enumeration of candidate solutions by means of state space </a:t>
            </a:r>
            <a:r>
              <a:rPr lang="en-US" dirty="0" smtClean="0"/>
              <a:t>search</a:t>
            </a:r>
            <a:r>
              <a:rPr lang="en-US" dirty="0"/>
              <a:t>.</a:t>
            </a:r>
            <a:endParaRPr lang="en-US" dirty="0" smtClean="0"/>
          </a:p>
          <a:p>
            <a:r>
              <a:rPr lang="en-US" dirty="0" smtClean="0"/>
              <a:t>the </a:t>
            </a:r>
            <a:r>
              <a:rPr lang="en-US" dirty="0"/>
              <a:t>set of candidate solutions is thought of as forming a rooted tree with the full set at the root</a:t>
            </a:r>
            <a:r>
              <a:rPr lang="en-US" dirty="0" smtClean="0"/>
              <a:t>.</a:t>
            </a:r>
          </a:p>
          <a:p>
            <a:r>
              <a:rPr lang="en-US" dirty="0" smtClean="0"/>
              <a:t> </a:t>
            </a:r>
            <a:r>
              <a:rPr lang="en-US" dirty="0"/>
              <a:t>The algorithm explores </a:t>
            </a:r>
            <a:r>
              <a:rPr lang="en-US" i="1" dirty="0"/>
              <a:t>branches</a:t>
            </a:r>
            <a:r>
              <a:rPr lang="en-US" dirty="0"/>
              <a:t> of this tree, which represent subsets of the solution set. </a:t>
            </a:r>
            <a:endParaRPr lang="en-US" dirty="0" smtClean="0"/>
          </a:p>
          <a:p>
            <a:r>
              <a:rPr lang="en-US" dirty="0" smtClean="0"/>
              <a:t>Before </a:t>
            </a:r>
            <a:r>
              <a:rPr lang="en-US" dirty="0"/>
              <a:t>enumerating the candidate solutions of a branch, the branch is checked against upper and lower estimated </a:t>
            </a:r>
            <a:r>
              <a:rPr lang="en-US" i="1" dirty="0"/>
              <a:t>bounds</a:t>
            </a:r>
            <a:r>
              <a:rPr lang="en-US" dirty="0"/>
              <a:t> on the optimal solution, and is discarded if it cannot produce a better solution than the best one found so far by the algorithm.</a:t>
            </a:r>
          </a:p>
        </p:txBody>
      </p:sp>
    </p:spTree>
    <p:extLst>
      <p:ext uri="{BB962C8B-B14F-4D97-AF65-F5344CB8AC3E}">
        <p14:creationId xmlns:p14="http://schemas.microsoft.com/office/powerpoint/2010/main" val="3731570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and Bound algorithm</a:t>
            </a:r>
            <a:endParaRPr lang="en-US" dirty="0"/>
          </a:p>
        </p:txBody>
      </p:sp>
      <p:sp>
        <p:nvSpPr>
          <p:cNvPr id="3" name="Content Placeholder 2"/>
          <p:cNvSpPr>
            <a:spLocks noGrp="1"/>
          </p:cNvSpPr>
          <p:nvPr>
            <p:ph idx="1"/>
          </p:nvPr>
        </p:nvSpPr>
        <p:spPr/>
        <p:txBody>
          <a:bodyPr>
            <a:normAutofit/>
          </a:bodyPr>
          <a:lstStyle/>
          <a:p>
            <a:r>
              <a:rPr lang="en-US" dirty="0" smtClean="0"/>
              <a:t>Let </a:t>
            </a:r>
            <a:r>
              <a:rPr lang="en-US" dirty="0"/>
              <a:t>S be some subset of solutions. L(S)=a lower bound on the cost of any solution belonging to </a:t>
            </a:r>
            <a:r>
              <a:rPr lang="en-US" dirty="0" smtClean="0"/>
              <a:t>S.</a:t>
            </a:r>
          </a:p>
          <a:p>
            <a:r>
              <a:rPr lang="en-US" dirty="0" smtClean="0"/>
              <a:t> </a:t>
            </a:r>
            <a:r>
              <a:rPr lang="en-US" dirty="0"/>
              <a:t>Let C=cost of the best solution found so far </a:t>
            </a:r>
            <a:endParaRPr lang="en-US" dirty="0" smtClean="0"/>
          </a:p>
          <a:p>
            <a:r>
              <a:rPr lang="en-US" dirty="0" smtClean="0"/>
              <a:t>If </a:t>
            </a:r>
            <a:r>
              <a:rPr lang="en-US" dirty="0"/>
              <a:t>C ≤ L(S),there is no need to explore S because it does not contain any better solution. </a:t>
            </a:r>
            <a:endParaRPr lang="en-US" dirty="0" smtClean="0"/>
          </a:p>
          <a:p>
            <a:r>
              <a:rPr lang="en-US" dirty="0" smtClean="0"/>
              <a:t>If </a:t>
            </a:r>
            <a:r>
              <a:rPr lang="en-US" dirty="0"/>
              <a:t>C &gt; L(S),then we need to explore S because it may contain a better solution.</a:t>
            </a:r>
          </a:p>
        </p:txBody>
      </p:sp>
    </p:spTree>
    <p:extLst>
      <p:ext uri="{BB962C8B-B14F-4D97-AF65-F5344CB8AC3E}">
        <p14:creationId xmlns:p14="http://schemas.microsoft.com/office/powerpoint/2010/main" val="946055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case: Assuming Triangle inequality to hold</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b="1" dirty="0" smtClean="0"/>
              <a:t>Definition</a:t>
            </a:r>
            <a:r>
              <a:rPr lang="en-US" dirty="0" smtClean="0"/>
              <a:t> : If </a:t>
            </a:r>
            <a:r>
              <a:rPr lang="en-US" dirty="0"/>
              <a:t>for the set of vertices </a:t>
            </a:r>
            <a:r>
              <a:rPr lang="en-US" i="1" dirty="0"/>
              <a:t>a, b, c</a:t>
            </a:r>
            <a:r>
              <a:rPr lang="en-US" dirty="0"/>
              <a:t> ∈ </a:t>
            </a:r>
            <a:r>
              <a:rPr lang="en-US" i="1" dirty="0"/>
              <a:t>V</a:t>
            </a:r>
            <a:r>
              <a:rPr lang="en-US" dirty="0"/>
              <a:t> , it is true that W</a:t>
            </a:r>
            <a:r>
              <a:rPr lang="en-US" i="1" dirty="0" smtClean="0"/>
              <a:t>(a</a:t>
            </a:r>
            <a:r>
              <a:rPr lang="en-US" i="1" dirty="0"/>
              <a:t>, c</a:t>
            </a:r>
            <a:r>
              <a:rPr lang="en-US" i="1" dirty="0" smtClean="0"/>
              <a:t>) </a:t>
            </a:r>
            <a:r>
              <a:rPr lang="en-US" dirty="0" smtClean="0"/>
              <a:t>≤ </a:t>
            </a:r>
            <a:r>
              <a:rPr lang="en-US" i="1" dirty="0" smtClean="0"/>
              <a:t>W(a</a:t>
            </a:r>
            <a:r>
              <a:rPr lang="en-US" i="1" dirty="0"/>
              <a:t>, b)</a:t>
            </a:r>
            <a:r>
              <a:rPr lang="en-US" dirty="0"/>
              <a:t> + </a:t>
            </a:r>
            <a:r>
              <a:rPr lang="en-US" i="1" dirty="0"/>
              <a:t>W</a:t>
            </a:r>
            <a:r>
              <a:rPr lang="en-US" i="1" dirty="0" smtClean="0"/>
              <a:t>(b</a:t>
            </a:r>
            <a:r>
              <a:rPr lang="en-US" i="1" dirty="0"/>
              <a:t>, c)</a:t>
            </a:r>
            <a:r>
              <a:rPr lang="en-US" dirty="0"/>
              <a:t> where </a:t>
            </a:r>
            <a:r>
              <a:rPr lang="en-US" dirty="0" smtClean="0"/>
              <a:t>W </a:t>
            </a:r>
            <a:r>
              <a:rPr lang="en-US" dirty="0"/>
              <a:t>is the cost function, we say that </a:t>
            </a:r>
            <a:r>
              <a:rPr lang="en-US" dirty="0" smtClean="0"/>
              <a:t>W </a:t>
            </a:r>
            <a:r>
              <a:rPr lang="en-US" dirty="0"/>
              <a:t>satisfies the triangle </a:t>
            </a:r>
            <a:r>
              <a:rPr lang="en-US" dirty="0" smtClean="0"/>
              <a:t>inequality.</a:t>
            </a:r>
            <a:endParaRPr lang="en-US" dirty="0"/>
          </a:p>
          <a:p>
            <a:r>
              <a:rPr lang="en-US" dirty="0"/>
              <a:t>W</a:t>
            </a:r>
            <a:r>
              <a:rPr lang="en-US" dirty="0" smtClean="0"/>
              <a:t>e </a:t>
            </a:r>
            <a:r>
              <a:rPr lang="en-US" dirty="0"/>
              <a:t>create a </a:t>
            </a:r>
            <a:r>
              <a:rPr lang="en-US" b="1" dirty="0"/>
              <a:t>minimum spanning tree </a:t>
            </a:r>
            <a:r>
              <a:rPr lang="en-US" dirty="0"/>
              <a:t>the weight of which is a lower bound on the cost of an optimal traveling salesman tour. </a:t>
            </a:r>
            <a:endParaRPr lang="en-US" dirty="0" smtClean="0"/>
          </a:p>
          <a:p>
            <a:r>
              <a:rPr lang="en-US" dirty="0" smtClean="0"/>
              <a:t>Using </a:t>
            </a:r>
            <a:r>
              <a:rPr lang="en-US" dirty="0"/>
              <a:t>this minimum spanning tree we will create a tour the cost of which is </a:t>
            </a:r>
            <a:r>
              <a:rPr lang="en-US" b="1" dirty="0" smtClean="0"/>
              <a:t>at most 2 times </a:t>
            </a:r>
            <a:r>
              <a:rPr lang="en-US" dirty="0" smtClean="0"/>
              <a:t>the </a:t>
            </a:r>
            <a:r>
              <a:rPr lang="en-US" dirty="0"/>
              <a:t>weight of the spanning tree. </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62682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case: Assuming Triangle inequality to hold</a:t>
            </a:r>
            <a:br>
              <a:rPr lang="en-US" dirty="0"/>
            </a:br>
            <a:endParaRPr lang="en-US" dirty="0"/>
          </a:p>
        </p:txBody>
      </p:sp>
      <p:sp>
        <p:nvSpPr>
          <p:cNvPr id="3" name="Content Placeholder 2"/>
          <p:cNvSpPr>
            <a:spLocks noGrp="1"/>
          </p:cNvSpPr>
          <p:nvPr>
            <p:ph idx="1"/>
          </p:nvPr>
        </p:nvSpPr>
        <p:spPr>
          <a:xfrm>
            <a:off x="1154954" y="2603499"/>
            <a:ext cx="8825659" cy="3926089"/>
          </a:xfrm>
        </p:spPr>
        <p:txBody>
          <a:bodyPr>
            <a:normAutofit fontScale="92500" lnSpcReduction="10000"/>
          </a:bodyPr>
          <a:lstStyle/>
          <a:p>
            <a:r>
              <a:rPr lang="en-US" b="1" dirty="0" smtClean="0"/>
              <a:t>Approximation-TSP</a:t>
            </a:r>
            <a:endParaRPr lang="en-US" dirty="0"/>
          </a:p>
          <a:p>
            <a:r>
              <a:rPr lang="en-US" i="1" dirty="0"/>
              <a:t>Input</a:t>
            </a:r>
            <a:r>
              <a:rPr lang="en-US" dirty="0"/>
              <a:t>: A complete graph</a:t>
            </a:r>
            <a:r>
              <a:rPr lang="en-US" i="1" dirty="0"/>
              <a:t> G (V, E)</a:t>
            </a:r>
            <a:endParaRPr lang="en-US" dirty="0"/>
          </a:p>
          <a:p>
            <a:r>
              <a:rPr lang="en-US" i="1" dirty="0"/>
              <a:t>Output</a:t>
            </a:r>
            <a:r>
              <a:rPr lang="en-US" dirty="0"/>
              <a:t>: A Hamiltonian cycle</a:t>
            </a:r>
          </a:p>
          <a:p>
            <a:pPr marL="0" indent="0">
              <a:buNone/>
            </a:pPr>
            <a:r>
              <a:rPr lang="en-US" dirty="0"/>
              <a:t> </a:t>
            </a:r>
          </a:p>
          <a:p>
            <a:pPr lvl="0"/>
            <a:r>
              <a:rPr lang="en-US" dirty="0" smtClean="0"/>
              <a:t>1. Select </a:t>
            </a:r>
            <a:r>
              <a:rPr lang="en-US" dirty="0"/>
              <a:t>a “root” vertex </a:t>
            </a:r>
            <a:r>
              <a:rPr lang="en-US" i="1" dirty="0"/>
              <a:t>r</a:t>
            </a:r>
            <a:r>
              <a:rPr lang="en-US" dirty="0"/>
              <a:t> ∈ </a:t>
            </a:r>
            <a:r>
              <a:rPr lang="en-US" i="1" dirty="0"/>
              <a:t>V [G</a:t>
            </a:r>
            <a:r>
              <a:rPr lang="en-US" dirty="0" smtClean="0"/>
              <a:t>].</a:t>
            </a:r>
            <a:endParaRPr lang="en-US" dirty="0"/>
          </a:p>
          <a:p>
            <a:pPr hangingPunct="0"/>
            <a:r>
              <a:rPr lang="en-US" dirty="0"/>
              <a:t>2. Use MST-Prim (</a:t>
            </a:r>
            <a:r>
              <a:rPr lang="en-US" i="1" dirty="0"/>
              <a:t>G, c, r</a:t>
            </a:r>
            <a:r>
              <a:rPr lang="en-US" dirty="0"/>
              <a:t>) to compute a minimum spanning tree from </a:t>
            </a:r>
            <a:r>
              <a:rPr lang="en-US" i="1" dirty="0"/>
              <a:t>r</a:t>
            </a:r>
            <a:r>
              <a:rPr lang="en-US" dirty="0"/>
              <a:t>. </a:t>
            </a:r>
          </a:p>
          <a:p>
            <a:pPr hangingPunct="0"/>
            <a:r>
              <a:rPr lang="en-US" dirty="0"/>
              <a:t>3. Assume </a:t>
            </a:r>
            <a:r>
              <a:rPr lang="en-US" i="1" dirty="0"/>
              <a:t>L</a:t>
            </a:r>
            <a:r>
              <a:rPr lang="en-US" dirty="0"/>
              <a:t> to be the sequence of vertices visited in a preorder tree walk of </a:t>
            </a:r>
            <a:r>
              <a:rPr lang="en-US" i="1" dirty="0"/>
              <a:t>T</a:t>
            </a:r>
            <a:r>
              <a:rPr lang="en-US" dirty="0"/>
              <a:t>. </a:t>
            </a:r>
          </a:p>
          <a:p>
            <a:r>
              <a:rPr lang="en-US" dirty="0"/>
              <a:t>4. Return the Hamiltonian cycle </a:t>
            </a:r>
            <a:r>
              <a:rPr lang="en-US" i="1" dirty="0"/>
              <a:t>H</a:t>
            </a:r>
            <a:r>
              <a:rPr lang="en-US" dirty="0"/>
              <a:t> that visits the vertices in the order </a:t>
            </a:r>
            <a:r>
              <a:rPr lang="en-US" i="1" dirty="0"/>
              <a:t>L</a:t>
            </a:r>
            <a:r>
              <a:rPr lang="en-US" dirty="0" smtClean="0"/>
              <a:t>.</a:t>
            </a:r>
          </a:p>
          <a:p>
            <a:pPr marL="0" indent="0">
              <a:buNone/>
            </a:pPr>
            <a:endParaRPr lang="en-US" i="1" dirty="0" smtClean="0"/>
          </a:p>
          <a:p>
            <a:pPr marL="0" indent="0">
              <a:buNone/>
            </a:pPr>
            <a:r>
              <a:rPr lang="en-US" b="1" i="1" dirty="0" smtClean="0"/>
              <a:t>Approximation-TSP </a:t>
            </a:r>
            <a:r>
              <a:rPr lang="en-US" b="1" i="1" dirty="0"/>
              <a:t>is a 2-approximation algorithm with polynomial cost for the traveling salesman problem given the triangle inequality.</a:t>
            </a:r>
            <a:endParaRPr lang="en-US" b="1" dirty="0"/>
          </a:p>
          <a:p>
            <a:endParaRPr lang="en-US" dirty="0" smtClean="0"/>
          </a:p>
          <a:p>
            <a:endParaRPr lang="en-US" dirty="0"/>
          </a:p>
        </p:txBody>
      </p:sp>
    </p:spTree>
    <p:extLst>
      <p:ext uri="{BB962C8B-B14F-4D97-AF65-F5344CB8AC3E}">
        <p14:creationId xmlns:p14="http://schemas.microsoft.com/office/powerpoint/2010/main" val="3404948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54954" y="986547"/>
                <a:ext cx="8761413" cy="706964"/>
              </a:xfrm>
            </p:spPr>
            <p:txBody>
              <a:bodyPr/>
              <a:lstStyle/>
              <a:p>
                <a:r>
                  <a:rPr lang="en-US" dirty="0" smtClean="0"/>
                  <a:t>Heuristic Solutions: Nearest Neighbor O(</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54954" y="986547"/>
                <a:ext cx="8761413" cy="706964"/>
              </a:xfrm>
              <a:blipFill rotWithShape="0">
                <a:blip r:embed="rId2"/>
                <a:stretch>
                  <a:fillRect l="-2086" t="-47414" b="-6637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a:t>This is perhaps the simplest and most straightforward TSP heuristic. </a:t>
            </a:r>
            <a:endParaRPr lang="en-US" dirty="0" smtClean="0"/>
          </a:p>
          <a:p>
            <a:r>
              <a:rPr lang="en-US" dirty="0" smtClean="0"/>
              <a:t>The </a:t>
            </a:r>
            <a:r>
              <a:rPr lang="en-US" dirty="0"/>
              <a:t>key to this algorithm is to always visit the nearest </a:t>
            </a:r>
            <a:r>
              <a:rPr lang="en-US" dirty="0" smtClean="0"/>
              <a:t>city</a:t>
            </a:r>
            <a:r>
              <a:rPr lang="en-US" dirty="0"/>
              <a:t>.</a:t>
            </a:r>
            <a:endParaRPr lang="en-US" dirty="0" smtClean="0"/>
          </a:p>
          <a:p>
            <a:r>
              <a:rPr lang="en-US" dirty="0" smtClean="0"/>
              <a:t> </a:t>
            </a:r>
            <a:r>
              <a:rPr lang="en-US" dirty="0"/>
              <a:t>1. Select a random city. </a:t>
            </a:r>
            <a:endParaRPr lang="en-US" dirty="0" smtClean="0"/>
          </a:p>
          <a:p>
            <a:r>
              <a:rPr lang="en-US" dirty="0" smtClean="0"/>
              <a:t>2</a:t>
            </a:r>
            <a:r>
              <a:rPr lang="en-US" dirty="0"/>
              <a:t>. Find the nearest unvisited city and go there. </a:t>
            </a:r>
            <a:endParaRPr lang="en-US" dirty="0" smtClean="0"/>
          </a:p>
          <a:p>
            <a:r>
              <a:rPr lang="en-US" dirty="0" smtClean="0"/>
              <a:t>3</a:t>
            </a:r>
            <a:r>
              <a:rPr lang="en-US" dirty="0"/>
              <a:t>. Are there any </a:t>
            </a:r>
            <a:r>
              <a:rPr lang="en-US" dirty="0" smtClean="0"/>
              <a:t>unvisited </a:t>
            </a:r>
            <a:r>
              <a:rPr lang="en-US" dirty="0"/>
              <a:t>cities left? If yes, repeat step 2. </a:t>
            </a:r>
            <a:endParaRPr lang="en-US" dirty="0" smtClean="0"/>
          </a:p>
          <a:p>
            <a:r>
              <a:rPr lang="en-US" dirty="0" smtClean="0"/>
              <a:t>4</a:t>
            </a:r>
            <a:r>
              <a:rPr lang="en-US" dirty="0"/>
              <a:t>. Return to the first city. </a:t>
            </a:r>
            <a:endParaRPr lang="en-US" dirty="0" smtClean="0"/>
          </a:p>
          <a:p>
            <a:r>
              <a:rPr lang="en-US" dirty="0" smtClean="0"/>
              <a:t>The </a:t>
            </a:r>
            <a:r>
              <a:rPr lang="en-US" dirty="0"/>
              <a:t>Nearest Neighbor algorithm will often keep its tours within 25% of the Held-Karp lower </a:t>
            </a:r>
            <a:r>
              <a:rPr lang="en-US" dirty="0" smtClean="0"/>
              <a:t>bound.</a:t>
            </a:r>
            <a:endParaRPr lang="en-US" dirty="0"/>
          </a:p>
        </p:txBody>
      </p:sp>
    </p:spTree>
    <p:extLst>
      <p:ext uri="{BB962C8B-B14F-4D97-AF65-F5344CB8AC3E}">
        <p14:creationId xmlns:p14="http://schemas.microsoft.com/office/powerpoint/2010/main" val="453128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TRAVELLING SALESMAN PROBLEM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2567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Solutions: Greedy</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Greedy heuristic gradually constructs a tour by repeatedly selecting the shortest edge and adding it to the tour as long as it doesn’t create a cycle with less than N edges, or increases the degree of any node to more than 2.</a:t>
            </a:r>
          </a:p>
        </p:txBody>
      </p:sp>
    </p:spTree>
    <p:extLst>
      <p:ext uri="{BB962C8B-B14F-4D97-AF65-F5344CB8AC3E}">
        <p14:creationId xmlns:p14="http://schemas.microsoft.com/office/powerpoint/2010/main" val="2819073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Greedy algorithm  O(</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a14:m>
                <a:r>
                  <a:rPr lang="en-US" dirty="0" smtClean="0"/>
                  <a:t> *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𝑁</m:t>
                        </m:r>
                      </m:e>
                    </m:func>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86" t="-8621" b="-27586"/>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a:t>1. Sort all edges. </a:t>
            </a:r>
            <a:endParaRPr lang="en-US" dirty="0" smtClean="0"/>
          </a:p>
          <a:p>
            <a:r>
              <a:rPr lang="en-US" dirty="0" smtClean="0"/>
              <a:t>2</a:t>
            </a:r>
            <a:r>
              <a:rPr lang="en-US" dirty="0"/>
              <a:t>. Select the shortest edge and add it to our tour if it doesn’t violate any of </a:t>
            </a:r>
            <a:r>
              <a:rPr lang="en-US" dirty="0" smtClean="0"/>
              <a:t>the constraints we saw on the last slide. </a:t>
            </a:r>
          </a:p>
          <a:p>
            <a:r>
              <a:rPr lang="en-US" dirty="0" smtClean="0"/>
              <a:t>3</a:t>
            </a:r>
            <a:r>
              <a:rPr lang="en-US" dirty="0"/>
              <a:t>. Do we have N edges in our tour? If no, repeat step 2. </a:t>
            </a:r>
            <a:endParaRPr lang="en-US" dirty="0" smtClean="0"/>
          </a:p>
          <a:p>
            <a:r>
              <a:rPr lang="en-US" dirty="0" smtClean="0"/>
              <a:t>The </a:t>
            </a:r>
            <a:r>
              <a:rPr lang="en-US" dirty="0"/>
              <a:t>Greedy algorithm normally keeps within 15- 20% of the Held-Karp lower </a:t>
            </a:r>
            <a:r>
              <a:rPr lang="en-US" dirty="0" smtClean="0"/>
              <a:t>bound.</a:t>
            </a:r>
            <a:endParaRPr lang="en-US" dirty="0"/>
          </a:p>
        </p:txBody>
      </p:sp>
    </p:spTree>
    <p:extLst>
      <p:ext uri="{BB962C8B-B14F-4D97-AF65-F5344CB8AC3E}">
        <p14:creationId xmlns:p14="http://schemas.microsoft.com/office/powerpoint/2010/main" val="3801252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Insertion Heuristics </a:t>
            </a:r>
          </a:p>
        </p:txBody>
      </p:sp>
      <p:sp>
        <p:nvSpPr>
          <p:cNvPr id="3" name="Content Placeholder 2"/>
          <p:cNvSpPr>
            <a:spLocks noGrp="1"/>
          </p:cNvSpPr>
          <p:nvPr>
            <p:ph idx="1"/>
          </p:nvPr>
        </p:nvSpPr>
        <p:spPr/>
        <p:txBody>
          <a:bodyPr/>
          <a:lstStyle/>
          <a:p>
            <a:pPr marL="0" indent="0">
              <a:buNone/>
            </a:pPr>
            <a:endParaRPr lang="en-US" dirty="0" smtClean="0"/>
          </a:p>
          <a:p>
            <a:r>
              <a:rPr lang="en-US" dirty="0" smtClean="0"/>
              <a:t>The </a:t>
            </a:r>
            <a:r>
              <a:rPr lang="en-US" dirty="0"/>
              <a:t>basics of insertion heuristics is to start with a tour of a subset of all cities, and then inserting the rest by some heuristic. </a:t>
            </a:r>
            <a:endParaRPr lang="en-US" dirty="0" smtClean="0"/>
          </a:p>
          <a:p>
            <a:r>
              <a:rPr lang="en-US" dirty="0" smtClean="0"/>
              <a:t>The </a:t>
            </a:r>
            <a:r>
              <a:rPr lang="en-US" dirty="0"/>
              <a:t>initial </a:t>
            </a:r>
            <a:r>
              <a:rPr lang="en-US" dirty="0" smtClean="0"/>
              <a:t>sub tour </a:t>
            </a:r>
            <a:r>
              <a:rPr lang="en-US" dirty="0"/>
              <a:t>is often a triangle or the convex hull. </a:t>
            </a:r>
            <a:endParaRPr lang="en-US" dirty="0" smtClean="0"/>
          </a:p>
          <a:p>
            <a:r>
              <a:rPr lang="en-US" dirty="0" smtClean="0"/>
              <a:t>One </a:t>
            </a:r>
            <a:r>
              <a:rPr lang="en-US" dirty="0"/>
              <a:t>can also start with a single edge as </a:t>
            </a:r>
            <a:r>
              <a:rPr lang="en-US" dirty="0" smtClean="0"/>
              <a:t>sub tour</a:t>
            </a:r>
            <a:r>
              <a:rPr lang="en-US" dirty="0"/>
              <a:t>. </a:t>
            </a:r>
          </a:p>
        </p:txBody>
      </p:sp>
    </p:spTree>
    <p:extLst>
      <p:ext uri="{BB962C8B-B14F-4D97-AF65-F5344CB8AC3E}">
        <p14:creationId xmlns:p14="http://schemas.microsoft.com/office/powerpoint/2010/main" val="3904056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Nearest Insertion, O(</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86" t="-8621" b="-27586"/>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a:t>1. Select the shortest edge, and make a </a:t>
            </a:r>
            <a:r>
              <a:rPr lang="en-US" dirty="0" smtClean="0"/>
              <a:t>sub tour </a:t>
            </a:r>
            <a:r>
              <a:rPr lang="en-US" dirty="0"/>
              <a:t>of it. </a:t>
            </a:r>
            <a:endParaRPr lang="en-US" dirty="0" smtClean="0"/>
          </a:p>
          <a:p>
            <a:r>
              <a:rPr lang="en-US" dirty="0" smtClean="0"/>
              <a:t>2</a:t>
            </a:r>
            <a:r>
              <a:rPr lang="en-US" dirty="0"/>
              <a:t>. Select a city not in the </a:t>
            </a:r>
            <a:r>
              <a:rPr lang="en-US" dirty="0" smtClean="0"/>
              <a:t>sub tour</a:t>
            </a:r>
            <a:r>
              <a:rPr lang="en-US" dirty="0"/>
              <a:t>, having the shortest distance to any one of the cities in the </a:t>
            </a:r>
            <a:r>
              <a:rPr lang="en-US" dirty="0" smtClean="0"/>
              <a:t>sub tour</a:t>
            </a:r>
            <a:r>
              <a:rPr lang="en-US" dirty="0"/>
              <a:t>. </a:t>
            </a:r>
            <a:endParaRPr lang="en-US" dirty="0" smtClean="0"/>
          </a:p>
          <a:p>
            <a:r>
              <a:rPr lang="en-US" dirty="0" smtClean="0"/>
              <a:t>3</a:t>
            </a:r>
            <a:r>
              <a:rPr lang="en-US" dirty="0"/>
              <a:t>. Find an edge in the </a:t>
            </a:r>
            <a:r>
              <a:rPr lang="en-US" dirty="0" smtClean="0"/>
              <a:t>sub tour </a:t>
            </a:r>
            <a:r>
              <a:rPr lang="en-US" dirty="0"/>
              <a:t>such that the cost of inserting the selected city between the edge’s cities will be minimal. </a:t>
            </a:r>
            <a:endParaRPr lang="en-US" dirty="0" smtClean="0"/>
          </a:p>
          <a:p>
            <a:r>
              <a:rPr lang="en-US" dirty="0" smtClean="0"/>
              <a:t>4</a:t>
            </a:r>
            <a:r>
              <a:rPr lang="en-US" dirty="0"/>
              <a:t>. Repeat step 2 until no more cities remain.</a:t>
            </a:r>
          </a:p>
        </p:txBody>
      </p:sp>
    </p:spTree>
    <p:extLst>
      <p:ext uri="{BB962C8B-B14F-4D97-AF65-F5344CB8AC3E}">
        <p14:creationId xmlns:p14="http://schemas.microsoft.com/office/powerpoint/2010/main" val="3435053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Convex Hull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oMath>
                </a14:m>
                <a:r>
                  <a:rPr lang="en-US" dirty="0"/>
                  <a:t> *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𝑁</m:t>
                        </m:r>
                      </m:e>
                    </m:func>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86" t="-8621" b="-27586"/>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a:t>1. Find the convex hull of our set of cities, and make it our initial </a:t>
            </a:r>
            <a:r>
              <a:rPr lang="en-US" dirty="0" smtClean="0"/>
              <a:t>sub tour</a:t>
            </a:r>
            <a:r>
              <a:rPr lang="en-US" dirty="0"/>
              <a:t>. </a:t>
            </a:r>
            <a:endParaRPr lang="en-US" dirty="0" smtClean="0"/>
          </a:p>
          <a:p>
            <a:r>
              <a:rPr lang="en-US" dirty="0" smtClean="0"/>
              <a:t>2</a:t>
            </a:r>
            <a:r>
              <a:rPr lang="en-US" dirty="0"/>
              <a:t>. For each city not in the </a:t>
            </a:r>
            <a:r>
              <a:rPr lang="en-US" dirty="0" smtClean="0"/>
              <a:t>sub tour</a:t>
            </a:r>
            <a:r>
              <a:rPr lang="en-US" dirty="0"/>
              <a:t>, find its cheapest insertion (as in step 3 of Nearest Insertion). </a:t>
            </a:r>
            <a:r>
              <a:rPr lang="en-US" dirty="0" smtClean="0"/>
              <a:t>Then </a:t>
            </a:r>
            <a:r>
              <a:rPr lang="en-US" dirty="0"/>
              <a:t>chose the city with the least cost/increase ratio, and insert it</a:t>
            </a:r>
            <a:r>
              <a:rPr lang="en-US" dirty="0" smtClean="0"/>
              <a:t>.</a:t>
            </a:r>
          </a:p>
          <a:p>
            <a:r>
              <a:rPr lang="en-US" dirty="0" smtClean="0"/>
              <a:t> </a:t>
            </a:r>
            <a:r>
              <a:rPr lang="en-US" dirty="0"/>
              <a:t>3. Repeat step 2 until no more cities remain.</a:t>
            </a:r>
          </a:p>
        </p:txBody>
      </p:sp>
    </p:spTree>
    <p:extLst>
      <p:ext uri="{BB962C8B-B14F-4D97-AF65-F5344CB8AC3E}">
        <p14:creationId xmlns:p14="http://schemas.microsoft.com/office/powerpoint/2010/main" val="3775627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Christofides heuristic</a:t>
            </a:r>
            <a:endParaRPr lang="en-US" dirty="0"/>
          </a:p>
        </p:txBody>
      </p:sp>
      <p:sp>
        <p:nvSpPr>
          <p:cNvPr id="3" name="Content Placeholder 2"/>
          <p:cNvSpPr>
            <a:spLocks noGrp="1"/>
          </p:cNvSpPr>
          <p:nvPr>
            <p:ph idx="1"/>
          </p:nvPr>
        </p:nvSpPr>
        <p:spPr/>
        <p:txBody>
          <a:bodyPr/>
          <a:lstStyle/>
          <a:p>
            <a:endParaRPr lang="en-US" dirty="0" smtClean="0"/>
          </a:p>
          <a:p>
            <a:r>
              <a:rPr lang="en-US" dirty="0" smtClean="0"/>
              <a:t>Most </a:t>
            </a:r>
            <a:r>
              <a:rPr lang="en-US" dirty="0"/>
              <a:t>heuristics can only </a:t>
            </a:r>
            <a:r>
              <a:rPr lang="en-US" dirty="0" smtClean="0"/>
              <a:t>guarantee </a:t>
            </a:r>
            <a:r>
              <a:rPr lang="en-US" dirty="0"/>
              <a:t>a worst-case ratio of 2 (i.e. a tour with twice the length of the optimal tour). </a:t>
            </a:r>
            <a:endParaRPr lang="en-US" dirty="0" smtClean="0"/>
          </a:p>
          <a:p>
            <a:r>
              <a:rPr lang="en-US" dirty="0" smtClean="0"/>
              <a:t>Professor </a:t>
            </a:r>
            <a:r>
              <a:rPr lang="en-US" dirty="0" err="1"/>
              <a:t>Nicos</a:t>
            </a:r>
            <a:r>
              <a:rPr lang="en-US" dirty="0"/>
              <a:t> Christofides extended one of these algorithms and concluded that the worst-case ratio of that extended algorithm was 3/2. </a:t>
            </a:r>
            <a:endParaRPr lang="en-US" dirty="0" smtClean="0"/>
          </a:p>
          <a:p>
            <a:r>
              <a:rPr lang="en-US" dirty="0" smtClean="0"/>
              <a:t>This </a:t>
            </a:r>
            <a:r>
              <a:rPr lang="en-US" dirty="0"/>
              <a:t>algorithm is commonly known as Christofides heuristic. </a:t>
            </a:r>
          </a:p>
        </p:txBody>
      </p:sp>
    </p:spTree>
    <p:extLst>
      <p:ext uri="{BB962C8B-B14F-4D97-AF65-F5344CB8AC3E}">
        <p14:creationId xmlns:p14="http://schemas.microsoft.com/office/powerpoint/2010/main" val="176293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Christofides Algorithm O(</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3</m:t>
                        </m:r>
                      </m:sup>
                    </m:sSup>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86" t="-8621" b="-27586"/>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lnSpcReduction="10000"/>
          </a:bodyPr>
          <a:lstStyle/>
          <a:p>
            <a:r>
              <a:rPr lang="en-US" dirty="0"/>
              <a:t>Create a minimum spanning tree </a:t>
            </a:r>
            <a:r>
              <a:rPr lang="en-US" i="1" dirty="0"/>
              <a:t>T</a:t>
            </a:r>
            <a:r>
              <a:rPr lang="en-US" dirty="0"/>
              <a:t> of </a:t>
            </a:r>
            <a:r>
              <a:rPr lang="en-US" i="1" dirty="0"/>
              <a:t>G</a:t>
            </a:r>
            <a:r>
              <a:rPr lang="en-US" dirty="0"/>
              <a:t>.</a:t>
            </a:r>
          </a:p>
          <a:p>
            <a:r>
              <a:rPr lang="en-US" dirty="0"/>
              <a:t>Let </a:t>
            </a:r>
            <a:r>
              <a:rPr lang="en-US" i="1" dirty="0"/>
              <a:t>O</a:t>
            </a:r>
            <a:r>
              <a:rPr lang="en-US" dirty="0"/>
              <a:t> be the set of vertices with odd degree in </a:t>
            </a:r>
            <a:r>
              <a:rPr lang="en-US" i="1" dirty="0"/>
              <a:t>T</a:t>
            </a:r>
            <a:r>
              <a:rPr lang="en-US" dirty="0"/>
              <a:t>. By the handshaking lemma, </a:t>
            </a:r>
            <a:r>
              <a:rPr lang="en-US" i="1" dirty="0"/>
              <a:t>O</a:t>
            </a:r>
            <a:r>
              <a:rPr lang="en-US" dirty="0"/>
              <a:t> has an even number of vertices.</a:t>
            </a:r>
          </a:p>
          <a:p>
            <a:r>
              <a:rPr lang="en-US" dirty="0"/>
              <a:t>Find a minimum-weight perfect matching </a:t>
            </a:r>
            <a:r>
              <a:rPr lang="en-US" i="1" dirty="0"/>
              <a:t>M</a:t>
            </a:r>
            <a:r>
              <a:rPr lang="en-US" dirty="0"/>
              <a:t> in the induced </a:t>
            </a:r>
            <a:r>
              <a:rPr lang="en-US" dirty="0" err="1" smtClean="0"/>
              <a:t>subgraph</a:t>
            </a:r>
            <a:r>
              <a:rPr lang="en-US" dirty="0"/>
              <a:t> given by the vertices from </a:t>
            </a:r>
            <a:r>
              <a:rPr lang="en-US" i="1" dirty="0"/>
              <a:t>O</a:t>
            </a:r>
            <a:r>
              <a:rPr lang="en-US" dirty="0"/>
              <a:t>.</a:t>
            </a:r>
          </a:p>
          <a:p>
            <a:r>
              <a:rPr lang="en-US" dirty="0"/>
              <a:t>Combine the edges of </a:t>
            </a:r>
            <a:r>
              <a:rPr lang="en-US" i="1" dirty="0"/>
              <a:t>M</a:t>
            </a:r>
            <a:r>
              <a:rPr lang="en-US" dirty="0"/>
              <a:t> and </a:t>
            </a:r>
            <a:r>
              <a:rPr lang="en-US" i="1" dirty="0"/>
              <a:t>T</a:t>
            </a:r>
            <a:r>
              <a:rPr lang="en-US" dirty="0"/>
              <a:t> to form a connected </a:t>
            </a:r>
            <a:r>
              <a:rPr lang="en-US" dirty="0" err="1"/>
              <a:t>multigraph</a:t>
            </a:r>
            <a:r>
              <a:rPr lang="en-US" dirty="0"/>
              <a:t> </a:t>
            </a:r>
            <a:r>
              <a:rPr lang="en-US" i="1" dirty="0"/>
              <a:t>H</a:t>
            </a:r>
            <a:r>
              <a:rPr lang="en-US" dirty="0"/>
              <a:t> in which each vertex has even degree.</a:t>
            </a:r>
          </a:p>
          <a:p>
            <a:r>
              <a:rPr lang="en-US" dirty="0"/>
              <a:t>Form an </a:t>
            </a:r>
            <a:r>
              <a:rPr lang="en-US" dirty="0" err="1"/>
              <a:t>Eulerian</a:t>
            </a:r>
            <a:r>
              <a:rPr lang="en-US" dirty="0"/>
              <a:t> circuit in </a:t>
            </a:r>
            <a:r>
              <a:rPr lang="en-US" i="1" dirty="0"/>
              <a:t>H</a:t>
            </a:r>
            <a:r>
              <a:rPr lang="en-US" dirty="0"/>
              <a:t>.</a:t>
            </a:r>
          </a:p>
          <a:p>
            <a:r>
              <a:rPr lang="en-US" dirty="0"/>
              <a:t>Make the circuit found in previous step into a Hamiltonian circuit by skipping repeated vertices (</a:t>
            </a:r>
            <a:r>
              <a:rPr lang="en-US" i="1" dirty="0"/>
              <a:t>shortcutting</a:t>
            </a:r>
            <a:r>
              <a:rPr lang="en-US" dirty="0"/>
              <a:t>).</a:t>
            </a:r>
          </a:p>
          <a:p>
            <a:endParaRPr lang="en-US" dirty="0"/>
          </a:p>
        </p:txBody>
      </p:sp>
    </p:spTree>
    <p:extLst>
      <p:ext uri="{BB962C8B-B14F-4D97-AF65-F5344CB8AC3E}">
        <p14:creationId xmlns:p14="http://schemas.microsoft.com/office/powerpoint/2010/main" val="3947551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Over the Years</a:t>
            </a:r>
            <a:br>
              <a:rPr lang="en-US" dirty="0" smtClean="0"/>
            </a:b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8502" y="2603500"/>
            <a:ext cx="5859887" cy="3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728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ctrTitle"/>
          </p:nvPr>
        </p:nvSpPr>
        <p:spPr>
          <a:xfrm>
            <a:off x="1154954" y="2099733"/>
            <a:ext cx="8825657" cy="2677648"/>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Century Gothic"/>
              <a:buNone/>
            </a:pPr>
            <a:r>
              <a:rPr lang="en-US"/>
              <a:t>MAXIMUM FLOW PROBLEM</a:t>
            </a:r>
          </a:p>
          <a:p>
            <a:pPr marL="0" marR="0" lvl="0" indent="0" algn="l" rtl="0">
              <a:spcBef>
                <a:spcPts val="0"/>
              </a:spcBef>
              <a:buClr>
                <a:schemeClr val="lt2"/>
              </a:buClr>
              <a:buSzPct val="25000"/>
              <a:buFont typeface="Century Gothic"/>
              <a:buNone/>
            </a:pPr>
            <a:endParaRPr/>
          </a:p>
        </p:txBody>
      </p:sp>
      <p:sp>
        <p:nvSpPr>
          <p:cNvPr id="250" name="Shape 250"/>
          <p:cNvSpPr txBox="1">
            <a:spLocks noGrp="1"/>
          </p:cNvSpPr>
          <p:nvPr>
            <p:ph type="subTitle" idx="1"/>
          </p:nvPr>
        </p:nvSpPr>
        <p:spPr>
          <a:xfrm>
            <a:off x="1154954" y="4777380"/>
            <a:ext cx="8825657" cy="8614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endParaRPr sz="1800" b="0" i="0" u="none" strike="noStrike" cap="none">
              <a:solidFill>
                <a:srgbClr val="EE52A4"/>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37863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Overview</a:t>
            </a:r>
          </a:p>
        </p:txBody>
      </p:sp>
      <p:sp>
        <p:nvSpPr>
          <p:cNvPr id="256" name="Shape 256"/>
          <p:cNvSpPr txBox="1">
            <a:spLocks noGrp="1"/>
          </p:cNvSpPr>
          <p:nvPr>
            <p:ph type="body" idx="1"/>
          </p:nvPr>
        </p:nvSpPr>
        <p:spPr>
          <a:xfrm>
            <a:off x="1154954" y="2603500"/>
            <a:ext cx="8825659" cy="3416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dirty="0">
                <a:solidFill>
                  <a:srgbClr val="252525"/>
                </a:solidFill>
                <a:highlight>
                  <a:srgbClr val="FFFFFF"/>
                </a:highlight>
              </a:rPr>
              <a:t>In </a:t>
            </a:r>
            <a:r>
              <a:rPr lang="en-US" dirty="0">
                <a:solidFill>
                  <a:schemeClr val="tx1"/>
                </a:solidFill>
                <a:highlight>
                  <a:srgbClr val="FFFFFF"/>
                </a:highlight>
              </a:rPr>
              <a:t>optimization theory</a:t>
            </a:r>
            <a:r>
              <a:rPr lang="en-US" dirty="0">
                <a:solidFill>
                  <a:srgbClr val="252525"/>
                </a:solidFill>
                <a:highlight>
                  <a:srgbClr val="FFFFFF"/>
                </a:highlight>
              </a:rPr>
              <a:t>, </a:t>
            </a:r>
            <a:r>
              <a:rPr lang="en-US" b="1" dirty="0">
                <a:solidFill>
                  <a:srgbClr val="252525"/>
                </a:solidFill>
                <a:highlight>
                  <a:srgbClr val="FFFFFF"/>
                </a:highlight>
              </a:rPr>
              <a:t>maximum flow problems</a:t>
            </a:r>
            <a:r>
              <a:rPr lang="en-US" dirty="0">
                <a:solidFill>
                  <a:srgbClr val="252525"/>
                </a:solidFill>
                <a:highlight>
                  <a:srgbClr val="FFFFFF"/>
                </a:highlight>
              </a:rPr>
              <a:t> involve finding a feasible flow through a single-source, single-sink </a:t>
            </a:r>
            <a:r>
              <a:rPr lang="en-US" dirty="0">
                <a:solidFill>
                  <a:schemeClr val="tx1"/>
                </a:solidFill>
                <a:highlight>
                  <a:srgbClr val="FFFFFF"/>
                </a:highlight>
              </a:rPr>
              <a:t>flow network</a:t>
            </a:r>
            <a:r>
              <a:rPr lang="en-US" dirty="0">
                <a:solidFill>
                  <a:srgbClr val="252525"/>
                </a:solidFill>
                <a:highlight>
                  <a:srgbClr val="FFFFFF"/>
                </a:highlight>
              </a:rPr>
              <a:t> that is maximum.</a:t>
            </a:r>
          </a:p>
          <a:p>
            <a:pPr marL="342900" marR="0" lvl="0" indent="-342900" algn="l" rtl="0">
              <a:spcBef>
                <a:spcPts val="1000"/>
              </a:spcBef>
              <a:spcAft>
                <a:spcPts val="0"/>
              </a:spcAft>
              <a:buClr>
                <a:schemeClr val="accent1"/>
              </a:buClr>
              <a:buSzPct val="79999"/>
              <a:buFont typeface="Noto Sans Symbols"/>
              <a:buNone/>
            </a:pPr>
            <a:endParaRPr sz="1800" b="0" i="1" u="none" strike="noStrike" cap="none" dirty="0">
              <a:solidFill>
                <a:srgbClr val="3F3F3F"/>
              </a:solidFill>
            </a:endParaRPr>
          </a:p>
          <a:p>
            <a:pPr marL="342900" marR="0" lvl="0" indent="-342900" algn="l" rtl="0">
              <a:spcBef>
                <a:spcPts val="1000"/>
              </a:spcBef>
              <a:spcAft>
                <a:spcPts val="0"/>
              </a:spcAft>
              <a:buClr>
                <a:schemeClr val="accent1"/>
              </a:buClr>
              <a:buSzPct val="79999"/>
              <a:buFont typeface="Noto Sans Symbols"/>
              <a:buNone/>
            </a:pPr>
            <a:endParaRPr sz="1800" b="0" i="1" u="none" strike="noStrike" cap="none" dirty="0">
              <a:solidFill>
                <a:srgbClr val="3F3F3F"/>
              </a:solidFill>
            </a:endParaRPr>
          </a:p>
          <a:p>
            <a:pPr marL="342900" marR="0" lvl="0" indent="-342900" algn="l" rtl="0">
              <a:spcBef>
                <a:spcPts val="1000"/>
              </a:spcBef>
              <a:spcAft>
                <a:spcPts val="0"/>
              </a:spcAft>
              <a:buClr>
                <a:schemeClr val="accent1"/>
              </a:buClr>
              <a:buSzPct val="79999"/>
              <a:buFont typeface="Noto Sans Symbols"/>
              <a:buNone/>
            </a:pPr>
            <a:endParaRPr sz="1800" b="0" i="1" u="none" strike="noStrike" cap="none" dirty="0">
              <a:solidFill>
                <a:srgbClr val="3F3F3F"/>
              </a:solidFill>
            </a:endParaRPr>
          </a:p>
          <a:p>
            <a:pPr marL="0" marR="0" lvl="0" indent="0" algn="l" rtl="0">
              <a:spcBef>
                <a:spcPts val="1000"/>
              </a:spcBef>
              <a:spcAft>
                <a:spcPts val="0"/>
              </a:spcAft>
              <a:buClr>
                <a:schemeClr val="accent1"/>
              </a:buClr>
              <a:buSzPct val="25000"/>
              <a:buFont typeface="Noto Sans Symbols"/>
              <a:buNone/>
            </a:pPr>
            <a:r>
              <a:rPr lang="en-US" sz="1800" b="0" i="1" u="none" strike="noStrike" cap="none" dirty="0">
                <a:solidFill>
                  <a:srgbClr val="3F3F3F"/>
                </a:solidFill>
              </a:rPr>
              <a:t>                                                 courtesy : Wikipedia</a:t>
            </a:r>
          </a:p>
        </p:txBody>
      </p:sp>
      <p:pic>
        <p:nvPicPr>
          <p:cNvPr id="257" name="Shape 257"/>
          <p:cNvPicPr preferRelativeResize="0"/>
          <p:nvPr/>
        </p:nvPicPr>
        <p:blipFill>
          <a:blip r:embed="rId3">
            <a:alphaModFix/>
          </a:blip>
          <a:stretch>
            <a:fillRect/>
          </a:stretch>
        </p:blipFill>
        <p:spPr>
          <a:xfrm>
            <a:off x="7408750" y="3822325"/>
            <a:ext cx="3143250" cy="1714500"/>
          </a:xfrm>
          <a:prstGeom prst="rect">
            <a:avLst/>
          </a:prstGeom>
          <a:noFill/>
          <a:ln>
            <a:noFill/>
          </a:ln>
        </p:spPr>
      </p:pic>
    </p:spTree>
    <p:extLst>
      <p:ext uri="{BB962C8B-B14F-4D97-AF65-F5344CB8AC3E}">
        <p14:creationId xmlns:p14="http://schemas.microsoft.com/office/powerpoint/2010/main" val="244784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cs typeface="Times New Roman" panose="02020603050405020304" pitchFamily="18" charset="0"/>
              </a:rPr>
              <a:t>The </a:t>
            </a:r>
            <a:r>
              <a:rPr lang="en-US" b="1" dirty="0">
                <a:cs typeface="Times New Roman" panose="02020603050405020304" pitchFamily="18" charset="0"/>
              </a:rPr>
              <a:t>travelling salesman problem</a:t>
            </a:r>
            <a:r>
              <a:rPr lang="en-US" dirty="0">
                <a:cs typeface="Times New Roman" panose="02020603050405020304" pitchFamily="18" charset="0"/>
              </a:rPr>
              <a:t> (</a:t>
            </a:r>
            <a:r>
              <a:rPr lang="en-US" b="1" dirty="0">
                <a:cs typeface="Times New Roman" panose="02020603050405020304" pitchFamily="18" charset="0"/>
              </a:rPr>
              <a:t>TSP</a:t>
            </a:r>
            <a:r>
              <a:rPr lang="en-US" dirty="0">
                <a:cs typeface="Times New Roman" panose="02020603050405020304" pitchFamily="18" charset="0"/>
              </a:rPr>
              <a:t>) asks the following question: </a:t>
            </a:r>
            <a:r>
              <a:rPr lang="en-US" i="1" dirty="0">
                <a:cs typeface="Times New Roman" panose="02020603050405020304" pitchFamily="18" charset="0"/>
              </a:rPr>
              <a:t>"Given a list of cities and the distances between each pair of cities, what is the shortest possible route that visits each city exactly once and returns to the </a:t>
            </a:r>
            <a:r>
              <a:rPr lang="en-US" i="1" dirty="0" smtClean="0">
                <a:cs typeface="Times New Roman" panose="02020603050405020304" pitchFamily="18" charset="0"/>
              </a:rPr>
              <a:t>original </a:t>
            </a:r>
            <a:r>
              <a:rPr lang="en-US" i="1" dirty="0">
                <a:cs typeface="Times New Roman" panose="02020603050405020304" pitchFamily="18" charset="0"/>
              </a:rPr>
              <a:t>city</a:t>
            </a:r>
            <a:r>
              <a:rPr lang="en-US" i="1" dirty="0" smtClean="0">
                <a:cs typeface="Times New Roman" panose="02020603050405020304" pitchFamily="18" charset="0"/>
              </a:rPr>
              <a:t>?“</a:t>
            </a:r>
          </a:p>
          <a:p>
            <a:endParaRPr lang="en-US" i="1" dirty="0">
              <a:cs typeface="Times New Roman" panose="02020603050405020304" pitchFamily="18" charset="0"/>
            </a:endParaRPr>
          </a:p>
          <a:p>
            <a:endParaRPr lang="en-US" i="1" dirty="0" smtClean="0">
              <a:cs typeface="Times New Roman" panose="02020603050405020304" pitchFamily="18" charset="0"/>
            </a:endParaRPr>
          </a:p>
          <a:p>
            <a:endParaRPr lang="en-US" i="1" dirty="0">
              <a:cs typeface="Times New Roman" panose="02020603050405020304" pitchFamily="18" charset="0"/>
            </a:endParaRPr>
          </a:p>
          <a:p>
            <a:endParaRPr lang="en-US" i="1" dirty="0" smtClean="0">
              <a:cs typeface="Times New Roman" panose="02020603050405020304" pitchFamily="18" charset="0"/>
            </a:endParaRPr>
          </a:p>
          <a:p>
            <a:pPr marL="0" indent="0">
              <a:buNone/>
            </a:pPr>
            <a:r>
              <a:rPr lang="en-US" i="1" dirty="0">
                <a:cs typeface="Times New Roman" panose="02020603050405020304" pitchFamily="18" charset="0"/>
              </a:rPr>
              <a:t> </a:t>
            </a:r>
            <a:r>
              <a:rPr lang="en-US" i="1" dirty="0" smtClean="0">
                <a:cs typeface="Times New Roman" panose="02020603050405020304" pitchFamily="18" charset="0"/>
              </a:rPr>
              <a:t>                                                courtesy : </a:t>
            </a:r>
            <a:r>
              <a:rPr lang="en-US" i="1" dirty="0">
                <a:cs typeface="Times New Roman" panose="02020603050405020304" pitchFamily="18" charset="0"/>
              </a:rPr>
              <a:t>W</a:t>
            </a:r>
            <a:r>
              <a:rPr lang="en-US" i="1" dirty="0" smtClean="0">
                <a:cs typeface="Times New Roman" panose="02020603050405020304" pitchFamily="18" charset="0"/>
              </a:rPr>
              <a:t>ikipedia</a:t>
            </a:r>
            <a:endParaRPr lang="en-US" i="1" dirty="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076" y="3631842"/>
            <a:ext cx="3077537" cy="2387958"/>
          </a:xfrm>
          <a:prstGeom prst="rect">
            <a:avLst/>
          </a:prstGeom>
        </p:spPr>
      </p:pic>
    </p:spTree>
    <p:extLst>
      <p:ext uri="{BB962C8B-B14F-4D97-AF65-F5344CB8AC3E}">
        <p14:creationId xmlns:p14="http://schemas.microsoft.com/office/powerpoint/2010/main" val="3461144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Formal Problem Statement</a:t>
            </a:r>
          </a:p>
        </p:txBody>
      </p:sp>
      <p:sp>
        <p:nvSpPr>
          <p:cNvPr id="263" name="Shape 263"/>
          <p:cNvSpPr txBox="1">
            <a:spLocks noGrp="1"/>
          </p:cNvSpPr>
          <p:nvPr>
            <p:ph type="body" idx="1"/>
          </p:nvPr>
        </p:nvSpPr>
        <p:spPr>
          <a:xfrm>
            <a:off x="1154950" y="2603500"/>
            <a:ext cx="8825700" cy="4188600"/>
          </a:xfrm>
          <a:prstGeom prst="rect">
            <a:avLst/>
          </a:prstGeom>
          <a:noFill/>
          <a:ln>
            <a:noFill/>
          </a:ln>
        </p:spPr>
        <p:txBody>
          <a:bodyPr lIns="91425" tIns="45700" rIns="91425" bIns="45700" anchor="t" anchorCtr="0">
            <a:noAutofit/>
          </a:bodyPr>
          <a:lstStyle/>
          <a:p>
            <a:pPr lvl="0" rtl="0">
              <a:spcBef>
                <a:spcPts val="0"/>
              </a:spcBef>
              <a:buClr>
                <a:schemeClr val="accent1"/>
              </a:buClr>
              <a:buSzPct val="100000"/>
              <a:buFont typeface="Century Gothic"/>
            </a:pPr>
            <a:r>
              <a:rPr lang="en-US">
                <a:solidFill>
                  <a:srgbClr val="252525"/>
                </a:solidFill>
                <a:highlight>
                  <a:srgbClr val="FFFFFF"/>
                </a:highlight>
              </a:rPr>
              <a:t>Let </a:t>
            </a:r>
            <a:r>
              <a:rPr lang="en-US" i="1">
                <a:solidFill>
                  <a:srgbClr val="252525"/>
                </a:solidFill>
                <a:highlight>
                  <a:srgbClr val="FFFFFF"/>
                </a:highlight>
                <a:latin typeface="Times New Roman"/>
                <a:ea typeface="Times New Roman"/>
                <a:cs typeface="Times New Roman"/>
                <a:sym typeface="Times New Roman"/>
              </a:rPr>
              <a:t>G=(V,E) </a:t>
            </a:r>
            <a:r>
              <a:rPr lang="en-US">
                <a:solidFill>
                  <a:srgbClr val="252525"/>
                </a:solidFill>
                <a:highlight>
                  <a:srgbClr val="FFFFFF"/>
                </a:highlight>
              </a:rPr>
              <a:t>be a network with</a:t>
            </a:r>
            <a:r>
              <a:rPr lang="en-US" i="1">
                <a:solidFill>
                  <a:srgbClr val="252525"/>
                </a:solidFill>
                <a:highlight>
                  <a:srgbClr val="FFFFFF"/>
                </a:highlight>
                <a:latin typeface="Times New Roman"/>
                <a:ea typeface="Times New Roman"/>
                <a:cs typeface="Times New Roman"/>
                <a:sym typeface="Times New Roman"/>
              </a:rPr>
              <a:t> s , t </a:t>
            </a:r>
            <a:r>
              <a:rPr lang="en-US" i="1">
                <a:solidFill>
                  <a:srgbClr val="222222"/>
                </a:solidFill>
                <a:highlight>
                  <a:srgbClr val="FFFFFF"/>
                </a:highlight>
                <a:latin typeface="Times New Roman"/>
                <a:ea typeface="Times New Roman"/>
                <a:cs typeface="Times New Roman"/>
                <a:sym typeface="Times New Roman"/>
              </a:rPr>
              <a:t>∈ V</a:t>
            </a:r>
            <a:r>
              <a:rPr lang="en-US">
                <a:solidFill>
                  <a:srgbClr val="252525"/>
                </a:solidFill>
                <a:highlight>
                  <a:srgbClr val="FFFFFF"/>
                </a:highlight>
              </a:rPr>
              <a:t> being the source and the sink of </a:t>
            </a:r>
            <a:r>
              <a:rPr lang="en-US">
                <a:solidFill>
                  <a:srgbClr val="252525"/>
                </a:solidFill>
                <a:highlight>
                  <a:srgbClr val="FFFFFF"/>
                </a:highlight>
                <a:latin typeface="Times New Roman"/>
                <a:ea typeface="Times New Roman"/>
                <a:cs typeface="Times New Roman"/>
                <a:sym typeface="Times New Roman"/>
              </a:rPr>
              <a:t>G</a:t>
            </a:r>
            <a:r>
              <a:rPr lang="en-US">
                <a:solidFill>
                  <a:srgbClr val="252525"/>
                </a:solidFill>
                <a:highlight>
                  <a:srgbClr val="FFFFFF"/>
                </a:highlight>
              </a:rPr>
              <a:t> respectively.</a:t>
            </a:r>
          </a:p>
          <a:p>
            <a:pPr lvl="0" rtl="0">
              <a:spcBef>
                <a:spcPts val="0"/>
              </a:spcBef>
              <a:buClr>
                <a:schemeClr val="accent1"/>
              </a:buClr>
              <a:buSzPct val="100000"/>
              <a:buFont typeface="Noto Sans Symbols"/>
            </a:pPr>
            <a:r>
              <a:rPr lang="en-US" b="1"/>
              <a:t>Definition</a:t>
            </a:r>
            <a:r>
              <a:rPr lang="en-US"/>
              <a:t>:</a:t>
            </a:r>
            <a:r>
              <a:rPr lang="en-US">
                <a:solidFill>
                  <a:srgbClr val="252525"/>
                </a:solidFill>
                <a:highlight>
                  <a:srgbClr val="FFFFFF"/>
                </a:highlight>
              </a:rPr>
              <a:t>The </a:t>
            </a:r>
            <a:r>
              <a:rPr lang="en-US" b="1">
                <a:solidFill>
                  <a:srgbClr val="252525"/>
                </a:solidFill>
                <a:highlight>
                  <a:srgbClr val="FFFFFF"/>
                </a:highlight>
              </a:rPr>
              <a:t>capacity</a:t>
            </a:r>
            <a:r>
              <a:rPr lang="en-US">
                <a:solidFill>
                  <a:srgbClr val="252525"/>
                </a:solidFill>
                <a:highlight>
                  <a:srgbClr val="FFFFFF"/>
                </a:highlight>
              </a:rPr>
              <a:t> of an edge is a mapping </a:t>
            </a:r>
            <a:r>
              <a:rPr lang="en-US" i="1">
                <a:solidFill>
                  <a:srgbClr val="252525"/>
                </a:solidFill>
                <a:highlight>
                  <a:srgbClr val="FFFFFF"/>
                </a:highlight>
                <a:latin typeface="Times New Roman"/>
                <a:ea typeface="Times New Roman"/>
                <a:cs typeface="Times New Roman"/>
                <a:sym typeface="Times New Roman"/>
              </a:rPr>
              <a:t>c</a:t>
            </a:r>
            <a:r>
              <a:rPr lang="en-US" i="1">
                <a:solidFill>
                  <a:srgbClr val="252525"/>
                </a:solidFill>
                <a:highlight>
                  <a:srgbClr val="FFFFFF"/>
                </a:highlight>
              </a:rPr>
              <a:t> : 𝐄 →ℜ+</a:t>
            </a:r>
            <a:r>
              <a:rPr lang="en-US">
                <a:solidFill>
                  <a:srgbClr val="252525"/>
                </a:solidFill>
                <a:highlight>
                  <a:srgbClr val="FFFFFF"/>
                </a:highlight>
              </a:rPr>
              <a:t>  denoted by </a:t>
            </a:r>
            <a:r>
              <a:rPr lang="en-US">
                <a:solidFill>
                  <a:srgbClr val="252525"/>
                </a:solidFill>
                <a:highlight>
                  <a:srgbClr val="FFFFFF"/>
                </a:highlight>
                <a:latin typeface="Times New Roman"/>
                <a:ea typeface="Times New Roman"/>
                <a:cs typeface="Times New Roman"/>
                <a:sym typeface="Times New Roman"/>
              </a:rPr>
              <a:t>c(u,v)</a:t>
            </a:r>
            <a:r>
              <a:rPr lang="en-US">
                <a:solidFill>
                  <a:srgbClr val="252525"/>
                </a:solidFill>
                <a:highlight>
                  <a:srgbClr val="FFFFFF"/>
                </a:highlight>
              </a:rPr>
              <a:t> It represents the maximum amount of flow that can pass through an edge.</a:t>
            </a:r>
          </a:p>
          <a:p>
            <a:pPr marL="342900" marR="0" lvl="0" indent="-365760" algn="l" rtl="0">
              <a:spcBef>
                <a:spcPts val="1000"/>
              </a:spcBef>
              <a:spcAft>
                <a:spcPts val="0"/>
              </a:spcAft>
              <a:buClr>
                <a:schemeClr val="accent1"/>
              </a:buClr>
              <a:buSzPct val="100000"/>
              <a:buFont typeface="Noto Sans Symbols"/>
            </a:pPr>
            <a:r>
              <a:rPr lang="en-US" b="1" i="0" u="none" strike="noStrike" cap="none">
                <a:solidFill>
                  <a:srgbClr val="3F3F3F"/>
                </a:solidFill>
              </a:rPr>
              <a:t>Definition</a:t>
            </a:r>
            <a:r>
              <a:rPr lang="en-US" b="0" i="0" u="none" strike="noStrike" cap="none">
                <a:solidFill>
                  <a:srgbClr val="3F3F3F"/>
                </a:solidFill>
              </a:rPr>
              <a:t>: </a:t>
            </a:r>
            <a:r>
              <a:rPr lang="en-US">
                <a:solidFill>
                  <a:srgbClr val="252525"/>
                </a:solidFill>
                <a:highlight>
                  <a:srgbClr val="FFFFFF"/>
                </a:highlight>
              </a:rPr>
              <a:t>A </a:t>
            </a:r>
            <a:r>
              <a:rPr lang="en-US" b="1">
                <a:solidFill>
                  <a:srgbClr val="252525"/>
                </a:solidFill>
                <a:highlight>
                  <a:srgbClr val="FFFFFF"/>
                </a:highlight>
              </a:rPr>
              <a:t>flow</a:t>
            </a:r>
            <a:r>
              <a:rPr lang="en-US">
                <a:solidFill>
                  <a:srgbClr val="252525"/>
                </a:solidFill>
                <a:highlight>
                  <a:srgbClr val="FFFFFF"/>
                </a:highlight>
              </a:rPr>
              <a:t> is a mapping</a:t>
            </a:r>
            <a:r>
              <a:rPr lang="en-US" i="1">
                <a:solidFill>
                  <a:srgbClr val="252525"/>
                </a:solidFill>
                <a:highlight>
                  <a:srgbClr val="FFFFFF"/>
                </a:highlight>
              </a:rPr>
              <a:t> </a:t>
            </a:r>
            <a:r>
              <a:rPr lang="en-US" i="1">
                <a:solidFill>
                  <a:srgbClr val="252525"/>
                </a:solidFill>
                <a:highlight>
                  <a:srgbClr val="FFFFFF"/>
                </a:highlight>
                <a:latin typeface="Times New Roman"/>
                <a:ea typeface="Times New Roman"/>
                <a:cs typeface="Times New Roman"/>
                <a:sym typeface="Times New Roman"/>
              </a:rPr>
              <a:t>f</a:t>
            </a:r>
            <a:r>
              <a:rPr lang="en-US" i="1">
                <a:solidFill>
                  <a:srgbClr val="252525"/>
                </a:solidFill>
                <a:highlight>
                  <a:srgbClr val="FFFFFF"/>
                </a:highlight>
              </a:rPr>
              <a:t> : 𝐄 →ℜ+</a:t>
            </a:r>
            <a:r>
              <a:rPr lang="en-US">
                <a:solidFill>
                  <a:srgbClr val="252525"/>
                </a:solidFill>
                <a:highlight>
                  <a:srgbClr val="FFFFFF"/>
                </a:highlight>
              </a:rPr>
              <a:t> , denoted</a:t>
            </a:r>
            <a:r>
              <a:rPr lang="en-US" i="1">
                <a:solidFill>
                  <a:srgbClr val="252525"/>
                </a:solidFill>
                <a:highlight>
                  <a:srgbClr val="FFFFFF"/>
                </a:highlight>
              </a:rPr>
              <a:t> by </a:t>
            </a:r>
            <a:r>
              <a:rPr lang="en-US" i="1">
                <a:solidFill>
                  <a:srgbClr val="252525"/>
                </a:solidFill>
                <a:highlight>
                  <a:srgbClr val="FFFFFF"/>
                </a:highlight>
                <a:latin typeface="Times New Roman"/>
                <a:ea typeface="Times New Roman"/>
                <a:cs typeface="Times New Roman"/>
                <a:sym typeface="Times New Roman"/>
              </a:rPr>
              <a:t>f(u,v)</a:t>
            </a:r>
            <a:r>
              <a:rPr lang="en-US" i="1">
                <a:solidFill>
                  <a:srgbClr val="252525"/>
                </a:solidFill>
                <a:highlight>
                  <a:srgbClr val="FFFFFF"/>
                </a:highlight>
              </a:rPr>
              <a:t>,</a:t>
            </a:r>
            <a:r>
              <a:rPr lang="en-US">
                <a:solidFill>
                  <a:srgbClr val="252525"/>
                </a:solidFill>
                <a:highlight>
                  <a:srgbClr val="FFFFFF"/>
                </a:highlight>
              </a:rPr>
              <a:t> subject to the following two constraints:</a:t>
            </a:r>
          </a:p>
          <a:p>
            <a:pPr marL="0" marR="0" lvl="0" indent="0" algn="l" rtl="0">
              <a:spcBef>
                <a:spcPts val="1000"/>
              </a:spcBef>
              <a:spcAft>
                <a:spcPts val="0"/>
              </a:spcAft>
              <a:buNone/>
            </a:pPr>
            <a:r>
              <a:rPr lang="en-US" sz="1050">
                <a:solidFill>
                  <a:srgbClr val="252525"/>
                </a:solidFill>
                <a:highlight>
                  <a:srgbClr val="FFFFFF"/>
                </a:highlight>
                <a:latin typeface="Arial"/>
                <a:ea typeface="Arial"/>
                <a:cs typeface="Arial"/>
                <a:sym typeface="Arial"/>
              </a:rPr>
              <a:t>                                                                                             </a:t>
            </a:r>
            <a:r>
              <a:rPr lang="en-US">
                <a:solidFill>
                  <a:srgbClr val="252525"/>
                </a:solidFill>
                <a:highlight>
                  <a:srgbClr val="FFFFFF"/>
                </a:highlight>
              </a:rPr>
              <a:t>(Capacity Constraint)</a:t>
            </a:r>
          </a:p>
          <a:p>
            <a:pPr marL="0" marR="0" lvl="0" indent="0" algn="l" rtl="0">
              <a:spcBef>
                <a:spcPts val="1000"/>
              </a:spcBef>
              <a:spcAft>
                <a:spcPts val="0"/>
              </a:spcAft>
              <a:buNone/>
            </a:pPr>
            <a:r>
              <a:rPr lang="en-US">
                <a:solidFill>
                  <a:srgbClr val="252525"/>
                </a:solidFill>
                <a:highlight>
                  <a:srgbClr val="FFFFFF"/>
                </a:highlight>
              </a:rPr>
              <a:t>                                                                                (Conservation Constraint)</a:t>
            </a:r>
          </a:p>
          <a:p>
            <a:pPr marL="0" lvl="0" indent="0" rtl="0">
              <a:spcBef>
                <a:spcPts val="0"/>
              </a:spcBef>
              <a:buNone/>
            </a:pPr>
            <a:endParaRPr b="1">
              <a:solidFill>
                <a:srgbClr val="252525"/>
              </a:solidFill>
              <a:highlight>
                <a:srgbClr val="FFFFFF"/>
              </a:highlight>
            </a:endParaRPr>
          </a:p>
          <a:p>
            <a:pPr marL="0" lvl="0" indent="-69850" rtl="0">
              <a:spcBef>
                <a:spcPts val="0"/>
              </a:spcBef>
              <a:buClr>
                <a:schemeClr val="dk1"/>
              </a:buClr>
              <a:buSzPct val="61111"/>
              <a:buFont typeface="Arial"/>
              <a:buNone/>
            </a:pPr>
            <a:r>
              <a:rPr lang="en-US" b="1">
                <a:solidFill>
                  <a:srgbClr val="252525"/>
                </a:solidFill>
                <a:highlight>
                  <a:srgbClr val="FFFFFF"/>
                </a:highlight>
              </a:rPr>
              <a:t>Definition.</a:t>
            </a:r>
            <a:r>
              <a:rPr lang="en-US">
                <a:solidFill>
                  <a:srgbClr val="252525"/>
                </a:solidFill>
                <a:highlight>
                  <a:srgbClr val="FFFFFF"/>
                </a:highlight>
              </a:rPr>
              <a:t> The </a:t>
            </a:r>
            <a:r>
              <a:rPr lang="en-US" b="1">
                <a:solidFill>
                  <a:srgbClr val="252525"/>
                </a:solidFill>
                <a:highlight>
                  <a:srgbClr val="FFFFFF"/>
                </a:highlight>
              </a:rPr>
              <a:t>value of flow</a:t>
            </a:r>
            <a:r>
              <a:rPr lang="en-US">
                <a:solidFill>
                  <a:srgbClr val="252525"/>
                </a:solidFill>
                <a:highlight>
                  <a:srgbClr val="FFFFFF"/>
                </a:highlight>
              </a:rPr>
              <a:t> is defined by </a:t>
            </a:r>
          </a:p>
          <a:p>
            <a:pPr marL="0" marR="0" lvl="0" indent="0" algn="l" rtl="0">
              <a:spcBef>
                <a:spcPts val="1000"/>
              </a:spcBef>
              <a:spcAft>
                <a:spcPts val="0"/>
              </a:spcAft>
              <a:buNone/>
            </a:pPr>
            <a:r>
              <a:rPr lang="en-US">
                <a:solidFill>
                  <a:srgbClr val="252525"/>
                </a:solidFill>
                <a:highlight>
                  <a:srgbClr val="FFFFFF"/>
                </a:highlight>
              </a:rPr>
              <a:t>         </a:t>
            </a:r>
            <a:r>
              <a:rPr lang="en-US">
                <a:solidFill>
                  <a:srgbClr val="FF0000"/>
                </a:solidFill>
                <a:highlight>
                  <a:srgbClr val="FFFFFF"/>
                </a:highlight>
                <a:latin typeface="Times New Roman"/>
                <a:ea typeface="Times New Roman"/>
                <a:cs typeface="Times New Roman"/>
                <a:sym typeface="Times New Roman"/>
              </a:rPr>
              <a:t>         PROBLEM : max</a:t>
            </a:r>
            <a:r>
              <a:rPr lang="en-US" i="1">
                <a:solidFill>
                  <a:srgbClr val="FF0000"/>
                </a:solidFill>
                <a:highlight>
                  <a:srgbClr val="FFFFFF"/>
                </a:highlight>
                <a:latin typeface="Times New Roman"/>
                <a:ea typeface="Times New Roman"/>
                <a:cs typeface="Times New Roman"/>
                <a:sym typeface="Times New Roman"/>
              </a:rPr>
              <a:t> | f |      </a:t>
            </a:r>
            <a:r>
              <a:rPr lang="en-US" i="1">
                <a:solidFill>
                  <a:srgbClr val="252525"/>
                </a:solidFill>
                <a:highlight>
                  <a:srgbClr val="FFFFFF"/>
                </a:highlight>
                <a:latin typeface="Times New Roman"/>
                <a:ea typeface="Times New Roman"/>
                <a:cs typeface="Times New Roman"/>
                <a:sym typeface="Times New Roman"/>
              </a:rPr>
              <a:t>     </a:t>
            </a:r>
            <a:r>
              <a:rPr lang="en-US">
                <a:solidFill>
                  <a:srgbClr val="252525"/>
                </a:solidFill>
                <a:highlight>
                  <a:srgbClr val="FFFFFF"/>
                </a:highlight>
              </a:rPr>
              <a:t>                         </a:t>
            </a:r>
          </a:p>
        </p:txBody>
      </p:sp>
      <p:pic>
        <p:nvPicPr>
          <p:cNvPr id="264" name="Shape 264"/>
          <p:cNvPicPr preferRelativeResize="0"/>
          <p:nvPr/>
        </p:nvPicPr>
        <p:blipFill>
          <a:blip r:embed="rId3">
            <a:alphaModFix/>
          </a:blip>
          <a:stretch>
            <a:fillRect/>
          </a:stretch>
        </p:blipFill>
        <p:spPr>
          <a:xfrm>
            <a:off x="1620387" y="5266487"/>
            <a:ext cx="4352925" cy="333375"/>
          </a:xfrm>
          <a:prstGeom prst="rect">
            <a:avLst/>
          </a:prstGeom>
          <a:noFill/>
          <a:ln>
            <a:noFill/>
          </a:ln>
        </p:spPr>
      </p:pic>
      <p:pic>
        <p:nvPicPr>
          <p:cNvPr id="265" name="Shape 265"/>
          <p:cNvPicPr preferRelativeResize="0"/>
          <p:nvPr/>
        </p:nvPicPr>
        <p:blipFill>
          <a:blip r:embed="rId4">
            <a:alphaModFix/>
          </a:blip>
          <a:stretch>
            <a:fillRect/>
          </a:stretch>
        </p:blipFill>
        <p:spPr>
          <a:xfrm>
            <a:off x="2185387" y="4878287"/>
            <a:ext cx="2066925" cy="219075"/>
          </a:xfrm>
          <a:prstGeom prst="rect">
            <a:avLst/>
          </a:prstGeom>
          <a:noFill/>
          <a:ln>
            <a:noFill/>
          </a:ln>
        </p:spPr>
      </p:pic>
      <p:pic>
        <p:nvPicPr>
          <p:cNvPr id="266" name="Shape 266"/>
          <p:cNvPicPr preferRelativeResize="0"/>
          <p:nvPr/>
        </p:nvPicPr>
        <p:blipFill>
          <a:blip r:embed="rId5">
            <a:alphaModFix/>
          </a:blip>
          <a:stretch>
            <a:fillRect/>
          </a:stretch>
        </p:blipFill>
        <p:spPr>
          <a:xfrm>
            <a:off x="5973325" y="6029200"/>
            <a:ext cx="1257300" cy="304800"/>
          </a:xfrm>
          <a:prstGeom prst="rect">
            <a:avLst/>
          </a:prstGeom>
          <a:noFill/>
          <a:ln>
            <a:noFill/>
          </a:ln>
        </p:spPr>
      </p:pic>
    </p:spTree>
    <p:extLst>
      <p:ext uri="{BB962C8B-B14F-4D97-AF65-F5344CB8AC3E}">
        <p14:creationId xmlns:p14="http://schemas.microsoft.com/office/powerpoint/2010/main" val="239116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Applications of the </a:t>
            </a:r>
            <a:r>
              <a:rPr lang="en-US"/>
              <a:t>Maximum Flow Problem</a:t>
            </a:r>
          </a:p>
        </p:txBody>
      </p:sp>
      <p:sp>
        <p:nvSpPr>
          <p:cNvPr id="272" name="Shape 272"/>
          <p:cNvSpPr txBox="1">
            <a:spLocks noGrp="1"/>
          </p:cNvSpPr>
          <p:nvPr>
            <p:ph type="body" idx="1"/>
          </p:nvPr>
        </p:nvSpPr>
        <p:spPr>
          <a:xfrm>
            <a:off x="1154954" y="2603500"/>
            <a:ext cx="8825659" cy="3416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US" b="1" dirty="0"/>
              <a:t>Bipartite Graphs Matching Problem</a:t>
            </a:r>
          </a:p>
          <a:p>
            <a:pPr marL="0" marR="0" lvl="0" indent="0" algn="l" rtl="0">
              <a:spcBef>
                <a:spcPts val="0"/>
              </a:spcBef>
              <a:spcAft>
                <a:spcPts val="0"/>
              </a:spcAft>
              <a:buClr>
                <a:schemeClr val="accent1"/>
              </a:buClr>
              <a:buSzPct val="25000"/>
              <a:buFont typeface="Noto Sans Symbols"/>
              <a:buNone/>
            </a:pPr>
            <a:r>
              <a:rPr lang="en-US" sz="1800" b="1" i="0" u="none" strike="noStrike" cap="none">
                <a:solidFill>
                  <a:srgbClr val="3F3F3F"/>
                </a:solidFill>
                <a:latin typeface="Century Gothic"/>
                <a:ea typeface="Century Gothic"/>
                <a:cs typeface="Century Gothic"/>
                <a:sym typeface="Century Gothic"/>
              </a:rPr>
              <a:t/>
            </a:r>
            <a:br>
              <a:rPr lang="en-US" sz="1800" b="1" i="0" u="none" strike="noStrike" cap="none">
                <a:solidFill>
                  <a:srgbClr val="3F3F3F"/>
                </a:solidFill>
                <a:latin typeface="Century Gothic"/>
                <a:ea typeface="Century Gothic"/>
                <a:cs typeface="Century Gothic"/>
                <a:sym typeface="Century Gothic"/>
              </a:rPr>
            </a:br>
            <a:r>
              <a:rPr lang="en-US" sz="1400">
                <a:solidFill>
                  <a:schemeClr val="dk1"/>
                </a:solidFill>
                <a:highlight>
                  <a:srgbClr val="FFFFFF"/>
                </a:highlight>
              </a:rPr>
              <a:t>A matching in a </a:t>
            </a:r>
            <a:r>
              <a:rPr lang="en-US" sz="1400">
                <a:solidFill>
                  <a:srgbClr val="EC4E20"/>
                </a:solidFill>
                <a:highlight>
                  <a:srgbClr val="FFFFFF"/>
                </a:highlight>
              </a:rPr>
              <a:t>Bipartite Graph</a:t>
            </a:r>
            <a:r>
              <a:rPr lang="en-US" sz="1400">
                <a:solidFill>
                  <a:schemeClr val="dk1"/>
                </a:solidFill>
                <a:highlight>
                  <a:srgbClr val="FFFFFF"/>
                </a:highlight>
              </a:rPr>
              <a:t> is a set of the edges chosen in such a way that no two edges share an endpoint. </a:t>
            </a:r>
            <a:r>
              <a:rPr lang="en-US" sz="1400" dirty="0">
                <a:solidFill>
                  <a:schemeClr val="dk1"/>
                </a:solidFill>
                <a:highlight>
                  <a:srgbClr val="FFFFFF"/>
                </a:highlight>
              </a:rPr>
              <a:t>A maximum matching is a matching of maximum size (maximum number of edges). In a maximum matching, if any edge is added to it, it is no longer a matching. There can be more than one maximum </a:t>
            </a:r>
            <a:r>
              <a:rPr lang="en-US" sz="1400" dirty="0" err="1">
                <a:solidFill>
                  <a:schemeClr val="dk1"/>
                </a:solidFill>
                <a:highlight>
                  <a:srgbClr val="FFFFFF"/>
                </a:highlight>
              </a:rPr>
              <a:t>matchings</a:t>
            </a:r>
            <a:r>
              <a:rPr lang="en-US" sz="1400" dirty="0">
                <a:solidFill>
                  <a:schemeClr val="dk1"/>
                </a:solidFill>
                <a:highlight>
                  <a:srgbClr val="FFFFFF"/>
                </a:highlight>
              </a:rPr>
              <a:t> for a given Bipartite Graph.</a:t>
            </a:r>
          </a:p>
          <a:p>
            <a:pPr marL="342900" marR="0" lvl="0" indent="-340360" algn="l" rtl="0">
              <a:spcBef>
                <a:spcPts val="1000"/>
              </a:spcBef>
              <a:spcAft>
                <a:spcPts val="0"/>
              </a:spcAft>
              <a:buClr>
                <a:schemeClr val="accent1"/>
              </a:buClr>
              <a:buSzPct val="100000"/>
              <a:buFont typeface="Century Gothic"/>
              <a:buChar char="▶"/>
            </a:pPr>
            <a:r>
              <a:rPr lang="en-US" sz="1400" dirty="0">
                <a:solidFill>
                  <a:schemeClr val="dk1"/>
                </a:solidFill>
                <a:highlight>
                  <a:srgbClr val="FFFFFF"/>
                </a:highlight>
              </a:rPr>
              <a:t>There are many real world problems that can be formed as Bipartite Matching. </a:t>
            </a:r>
            <a:br>
              <a:rPr lang="en-US" sz="1400" dirty="0">
                <a:solidFill>
                  <a:schemeClr val="dk1"/>
                </a:solidFill>
                <a:highlight>
                  <a:srgbClr val="FFFFFF"/>
                </a:highlight>
              </a:rPr>
            </a:br>
            <a:r>
              <a:rPr lang="en-US" sz="1400" dirty="0">
                <a:solidFill>
                  <a:schemeClr val="dk1"/>
                </a:solidFill>
                <a:highlight>
                  <a:srgbClr val="FFFFFF"/>
                </a:highlight>
              </a:rPr>
              <a:t>For example, consider the following problem:</a:t>
            </a:r>
          </a:p>
          <a:p>
            <a:pPr marL="342900" marR="0" lvl="0" indent="-340360" algn="l" rtl="0">
              <a:spcBef>
                <a:spcPts val="1000"/>
              </a:spcBef>
              <a:spcAft>
                <a:spcPts val="0"/>
              </a:spcAft>
              <a:buClr>
                <a:schemeClr val="accent1"/>
              </a:buClr>
              <a:buSzPct val="100000"/>
              <a:buFont typeface="Century Gothic"/>
              <a:buChar char="▶"/>
            </a:pPr>
            <a:r>
              <a:rPr lang="en-US" sz="1400" i="1" dirty="0">
                <a:solidFill>
                  <a:schemeClr val="dk1"/>
                </a:solidFill>
                <a:highlight>
                  <a:srgbClr val="FFFFFF"/>
                </a:highlight>
              </a:rPr>
              <a:t>There are M job applicants and N jobs. Each applicant has a subset of jobs that</a:t>
            </a:r>
            <a:br>
              <a:rPr lang="en-US" sz="1400" i="1" dirty="0">
                <a:solidFill>
                  <a:schemeClr val="dk1"/>
                </a:solidFill>
                <a:highlight>
                  <a:srgbClr val="FFFFFF"/>
                </a:highlight>
              </a:rPr>
            </a:br>
            <a:r>
              <a:rPr lang="en-US" sz="1400" i="1" dirty="0">
                <a:solidFill>
                  <a:schemeClr val="dk1"/>
                </a:solidFill>
                <a:highlight>
                  <a:srgbClr val="FFFFFF"/>
                </a:highlight>
              </a:rPr>
              <a:t> he/she is interested in. Each job opening can only accept one applicant and </a:t>
            </a:r>
            <a:br>
              <a:rPr lang="en-US" sz="1400" i="1" dirty="0">
                <a:solidFill>
                  <a:schemeClr val="dk1"/>
                </a:solidFill>
                <a:highlight>
                  <a:srgbClr val="FFFFFF"/>
                </a:highlight>
              </a:rPr>
            </a:br>
            <a:r>
              <a:rPr lang="en-US" sz="1400" i="1" dirty="0">
                <a:solidFill>
                  <a:schemeClr val="dk1"/>
                </a:solidFill>
                <a:highlight>
                  <a:srgbClr val="FFFFFF"/>
                </a:highlight>
              </a:rPr>
              <a:t>a job applicant can be appointed for only one job. Find an assignment of jobs</a:t>
            </a:r>
            <a:br>
              <a:rPr lang="en-US" sz="1400" i="1" dirty="0">
                <a:solidFill>
                  <a:schemeClr val="dk1"/>
                </a:solidFill>
                <a:highlight>
                  <a:srgbClr val="FFFFFF"/>
                </a:highlight>
              </a:rPr>
            </a:br>
            <a:r>
              <a:rPr lang="en-US" sz="1400" i="1" dirty="0">
                <a:solidFill>
                  <a:schemeClr val="dk1"/>
                </a:solidFill>
                <a:highlight>
                  <a:srgbClr val="FFFFFF"/>
                </a:highlight>
              </a:rPr>
              <a:t> to applicants in such that as many applicants as possible get jobs.</a:t>
            </a:r>
          </a:p>
          <a:p>
            <a:pPr marL="0" marR="0" lvl="0" indent="0" algn="l" rtl="0">
              <a:spcBef>
                <a:spcPts val="1000"/>
              </a:spcBef>
              <a:spcAft>
                <a:spcPts val="0"/>
              </a:spcAft>
              <a:buClr>
                <a:schemeClr val="accent1"/>
              </a:buClr>
              <a:buSzPct val="25000"/>
              <a:buFont typeface="Noto Sans Symbols"/>
              <a:buNone/>
            </a:pPr>
            <a:endParaRPr sz="1400" b="0" i="0" u="none" strike="noStrike" cap="none" dirty="0">
              <a:solidFill>
                <a:srgbClr val="3F3F3F"/>
              </a:solidFill>
            </a:endParaRPr>
          </a:p>
        </p:txBody>
      </p:sp>
      <p:pic>
        <p:nvPicPr>
          <p:cNvPr id="273" name="Shape 273"/>
          <p:cNvPicPr preferRelativeResize="0"/>
          <p:nvPr/>
        </p:nvPicPr>
        <p:blipFill>
          <a:blip r:embed="rId3">
            <a:alphaModFix/>
          </a:blip>
          <a:stretch>
            <a:fillRect/>
          </a:stretch>
        </p:blipFill>
        <p:spPr>
          <a:xfrm>
            <a:off x="8445350" y="3985750"/>
            <a:ext cx="3643324" cy="2159946"/>
          </a:xfrm>
          <a:prstGeom prst="rect">
            <a:avLst/>
          </a:prstGeom>
          <a:noFill/>
          <a:ln>
            <a:noFill/>
          </a:ln>
        </p:spPr>
      </p:pic>
    </p:spTree>
    <p:extLst>
      <p:ext uri="{BB962C8B-B14F-4D97-AF65-F5344CB8AC3E}">
        <p14:creationId xmlns:p14="http://schemas.microsoft.com/office/powerpoint/2010/main" val="4207325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Applications of the </a:t>
            </a:r>
            <a:r>
              <a:rPr lang="en-US"/>
              <a:t>Maximum Flow</a:t>
            </a:r>
            <a:r>
              <a:rPr lang="en-US" sz="3600" b="0" i="0" u="none" strike="noStrike" cap="none">
                <a:solidFill>
                  <a:schemeClr val="lt2"/>
                </a:solidFill>
                <a:latin typeface="Century Gothic"/>
                <a:ea typeface="Century Gothic"/>
                <a:cs typeface="Century Gothic"/>
                <a:sym typeface="Century Gothic"/>
              </a:rPr>
              <a:t> Problem</a:t>
            </a:r>
          </a:p>
        </p:txBody>
      </p:sp>
      <p:sp>
        <p:nvSpPr>
          <p:cNvPr id="279" name="Shape 279"/>
          <p:cNvSpPr txBox="1">
            <a:spLocks noGrp="1"/>
          </p:cNvSpPr>
          <p:nvPr>
            <p:ph type="body" idx="1"/>
          </p:nvPr>
        </p:nvSpPr>
        <p:spPr>
          <a:xfrm>
            <a:off x="1154954" y="2603500"/>
            <a:ext cx="8825659" cy="3416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b="1"/>
              <a:t>Edge-Disjoint Paths</a:t>
            </a:r>
          </a:p>
          <a:p>
            <a:pPr marL="342900" marR="0" lvl="0" indent="-342900" algn="l" rtl="0">
              <a:spcBef>
                <a:spcPts val="0"/>
              </a:spcBef>
              <a:spcAft>
                <a:spcPts val="0"/>
              </a:spcAft>
              <a:buClr>
                <a:schemeClr val="accent1"/>
              </a:buClr>
              <a:buSzPct val="79999"/>
              <a:buFont typeface="Noto Sans Symbols"/>
              <a:buChar char="▶"/>
            </a:pPr>
            <a:r>
              <a:rPr lang="en-US"/>
              <a:t>(Two paths are edge-disjoint if they have no arc in common)</a:t>
            </a:r>
          </a:p>
          <a:p>
            <a:pPr marL="0" marR="0" lvl="0" indent="0" algn="l" rtl="0">
              <a:spcBef>
                <a:spcPts val="0"/>
              </a:spcBef>
              <a:spcAft>
                <a:spcPts val="0"/>
              </a:spcAft>
              <a:buNone/>
            </a:pPr>
            <a:endParaRPr/>
          </a:p>
          <a:p>
            <a:pPr marL="342900" marR="0" lvl="0" indent="-342900" algn="l" rtl="0">
              <a:spcBef>
                <a:spcPts val="1000"/>
              </a:spcBef>
              <a:spcAft>
                <a:spcPts val="0"/>
              </a:spcAft>
              <a:buClr>
                <a:schemeClr val="accent1"/>
              </a:buClr>
              <a:buSzPct val="79999"/>
              <a:buFont typeface="Noto Sans Symbols"/>
              <a:buChar char="▶"/>
            </a:pPr>
            <a:r>
              <a:rPr lang="en-US"/>
              <a:t> </a:t>
            </a:r>
            <a:r>
              <a:rPr lang="en-US" b="1"/>
              <a:t>INSTANCE</a:t>
            </a:r>
            <a:r>
              <a:rPr lang="en-US"/>
              <a:t>: Directed graph</a:t>
            </a:r>
            <a:r>
              <a:rPr lang="en-US" i="1">
                <a:latin typeface="Times New Roman"/>
                <a:ea typeface="Times New Roman"/>
                <a:cs typeface="Times New Roman"/>
                <a:sym typeface="Times New Roman"/>
              </a:rPr>
              <a:t> G(V, E)</a:t>
            </a:r>
            <a:r>
              <a:rPr lang="en-US"/>
              <a:t> with two distinguished nodes </a:t>
            </a:r>
            <a:r>
              <a:rPr lang="en-US" i="1">
                <a:latin typeface="Times New Roman"/>
                <a:ea typeface="Times New Roman"/>
                <a:cs typeface="Times New Roman"/>
                <a:sym typeface="Times New Roman"/>
              </a:rPr>
              <a:t>s</a:t>
            </a:r>
            <a:r>
              <a:rPr lang="en-US"/>
              <a:t> and </a:t>
            </a:r>
            <a:r>
              <a:rPr lang="en-US" i="1">
                <a:latin typeface="Times New Roman"/>
                <a:ea typeface="Times New Roman"/>
                <a:cs typeface="Times New Roman"/>
                <a:sym typeface="Times New Roman"/>
              </a:rPr>
              <a:t>t</a:t>
            </a:r>
            <a:r>
              <a:rPr lang="en-US" i="1"/>
              <a:t>.</a:t>
            </a:r>
          </a:p>
          <a:p>
            <a:pPr marL="342900" marR="0" lvl="0" indent="-342900" algn="l" rtl="0">
              <a:spcBef>
                <a:spcPts val="1000"/>
              </a:spcBef>
              <a:spcAft>
                <a:spcPts val="0"/>
              </a:spcAft>
              <a:buClr>
                <a:schemeClr val="accent1"/>
              </a:buClr>
              <a:buSzPct val="79999"/>
              <a:buFont typeface="Noto Sans Symbols"/>
              <a:buChar char="▶"/>
            </a:pPr>
            <a:r>
              <a:rPr lang="en-US"/>
              <a:t> </a:t>
            </a:r>
            <a:r>
              <a:rPr lang="en-US" b="1"/>
              <a:t>SOLUTION</a:t>
            </a:r>
            <a:r>
              <a:rPr lang="en-US"/>
              <a:t>: The maximum number of edge-disjoint paths between </a:t>
            </a:r>
            <a:r>
              <a:rPr lang="en-US" i="1">
                <a:latin typeface="Times New Roman"/>
                <a:ea typeface="Times New Roman"/>
                <a:cs typeface="Times New Roman"/>
                <a:sym typeface="Times New Roman"/>
              </a:rPr>
              <a:t>s</a:t>
            </a:r>
            <a:r>
              <a:rPr lang="en-US"/>
              <a:t> and</a:t>
            </a:r>
            <a:r>
              <a:rPr lang="en-US" i="1"/>
              <a:t> </a:t>
            </a:r>
            <a:r>
              <a:rPr lang="en-US" i="1">
                <a:latin typeface="Times New Roman"/>
                <a:ea typeface="Times New Roman"/>
                <a:cs typeface="Times New Roman"/>
                <a:sym typeface="Times New Roman"/>
              </a:rPr>
              <a:t>t</a:t>
            </a:r>
            <a:r>
              <a:rPr lang="en-US" i="1"/>
              <a:t>.</a:t>
            </a:r>
          </a:p>
        </p:txBody>
      </p:sp>
      <p:pic>
        <p:nvPicPr>
          <p:cNvPr id="280" name="Shape 280"/>
          <p:cNvPicPr preferRelativeResize="0"/>
          <p:nvPr/>
        </p:nvPicPr>
        <p:blipFill>
          <a:blip r:embed="rId3">
            <a:alphaModFix/>
          </a:blip>
          <a:stretch>
            <a:fillRect/>
          </a:stretch>
        </p:blipFill>
        <p:spPr>
          <a:xfrm>
            <a:off x="3413000" y="4655175"/>
            <a:ext cx="3898550" cy="1528175"/>
          </a:xfrm>
          <a:prstGeom prst="rect">
            <a:avLst/>
          </a:prstGeom>
          <a:noFill/>
          <a:ln>
            <a:noFill/>
          </a:ln>
        </p:spPr>
      </p:pic>
    </p:spTree>
    <p:extLst>
      <p:ext uri="{BB962C8B-B14F-4D97-AF65-F5344CB8AC3E}">
        <p14:creationId xmlns:p14="http://schemas.microsoft.com/office/powerpoint/2010/main" val="66087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Applications of the </a:t>
            </a:r>
            <a:r>
              <a:rPr lang="en-US"/>
              <a:t>Maximum Flow</a:t>
            </a:r>
            <a:r>
              <a:rPr lang="en-US" sz="3600" b="0" i="0" u="none" strike="noStrike" cap="none">
                <a:solidFill>
                  <a:schemeClr val="lt2"/>
                </a:solidFill>
                <a:latin typeface="Century Gothic"/>
                <a:ea typeface="Century Gothic"/>
                <a:cs typeface="Century Gothic"/>
                <a:sym typeface="Century Gothic"/>
              </a:rPr>
              <a:t> Problem</a:t>
            </a:r>
          </a:p>
        </p:txBody>
      </p:sp>
      <p:sp>
        <p:nvSpPr>
          <p:cNvPr id="286" name="Shape 286"/>
          <p:cNvSpPr txBox="1">
            <a:spLocks noGrp="1"/>
          </p:cNvSpPr>
          <p:nvPr>
            <p:ph type="body" idx="1"/>
          </p:nvPr>
        </p:nvSpPr>
        <p:spPr>
          <a:xfrm>
            <a:off x="1154950" y="2603500"/>
            <a:ext cx="7853700" cy="34164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b="1" dirty="0"/>
              <a:t>Network Connectivity</a:t>
            </a:r>
          </a:p>
          <a:p>
            <a:pPr marL="0" marR="0" lvl="0" indent="0" algn="l" rtl="0">
              <a:spcBef>
                <a:spcPts val="0"/>
              </a:spcBef>
              <a:spcAft>
                <a:spcPts val="0"/>
              </a:spcAft>
              <a:buNone/>
            </a:pPr>
            <a:r>
              <a:rPr lang="en-US" dirty="0">
                <a:solidFill>
                  <a:srgbClr val="252525"/>
                </a:solidFill>
                <a:highlight>
                  <a:srgbClr val="FFFFFF"/>
                </a:highlight>
              </a:rPr>
              <a:t>In </a:t>
            </a:r>
            <a:r>
              <a:rPr lang="en-US" dirty="0">
                <a:solidFill>
                  <a:schemeClr val="tx1"/>
                </a:solidFill>
                <a:highlight>
                  <a:srgbClr val="FFFFFF"/>
                </a:highlight>
              </a:rPr>
              <a:t>mathematics and computer science, </a:t>
            </a:r>
            <a:r>
              <a:rPr lang="en-US" b="1" dirty="0">
                <a:solidFill>
                  <a:schemeClr val="tx1"/>
                </a:solidFill>
                <a:highlight>
                  <a:srgbClr val="FFFFFF"/>
                </a:highlight>
              </a:rPr>
              <a:t>connectivity</a:t>
            </a:r>
            <a:r>
              <a:rPr lang="en-US" dirty="0">
                <a:solidFill>
                  <a:schemeClr val="tx1"/>
                </a:solidFill>
                <a:highlight>
                  <a:srgbClr val="FFFFFF"/>
                </a:highlight>
              </a:rPr>
              <a:t> is one of the </a:t>
            </a:r>
            <a:br>
              <a:rPr lang="en-US" dirty="0">
                <a:solidFill>
                  <a:schemeClr val="tx1"/>
                </a:solidFill>
                <a:highlight>
                  <a:srgbClr val="FFFFFF"/>
                </a:highlight>
              </a:rPr>
            </a:br>
            <a:r>
              <a:rPr lang="en-US" dirty="0">
                <a:solidFill>
                  <a:schemeClr val="tx1"/>
                </a:solidFill>
                <a:highlight>
                  <a:srgbClr val="FFFFFF"/>
                </a:highlight>
              </a:rPr>
              <a:t>basic concepts of graph theory: it asks for the minimum</a:t>
            </a:r>
            <a:r>
              <a:rPr lang="en-US" dirty="0">
                <a:solidFill>
                  <a:srgbClr val="252525"/>
                </a:solidFill>
                <a:highlight>
                  <a:srgbClr val="FFFFFF"/>
                </a:highlight>
              </a:rPr>
              <a:t> number of </a:t>
            </a:r>
            <a:br>
              <a:rPr lang="en-US" dirty="0">
                <a:solidFill>
                  <a:srgbClr val="252525"/>
                </a:solidFill>
                <a:highlight>
                  <a:srgbClr val="FFFFFF"/>
                </a:highlight>
              </a:rPr>
            </a:br>
            <a:r>
              <a:rPr lang="en-US" dirty="0">
                <a:solidFill>
                  <a:srgbClr val="252525"/>
                </a:solidFill>
                <a:highlight>
                  <a:srgbClr val="FFFFFF"/>
                </a:highlight>
              </a:rPr>
              <a:t>elements (nodes or edges) that need to be removed to disconnect</a:t>
            </a:r>
            <a:br>
              <a:rPr lang="en-US" dirty="0">
                <a:solidFill>
                  <a:srgbClr val="252525"/>
                </a:solidFill>
                <a:highlight>
                  <a:srgbClr val="FFFFFF"/>
                </a:highlight>
              </a:rPr>
            </a:br>
            <a:r>
              <a:rPr lang="en-US" dirty="0">
                <a:solidFill>
                  <a:srgbClr val="252525"/>
                </a:solidFill>
                <a:highlight>
                  <a:srgbClr val="FFFFFF"/>
                </a:highlight>
              </a:rPr>
              <a:t> the remaining nodes from each other.</a:t>
            </a:r>
            <a:br>
              <a:rPr lang="en-US" dirty="0">
                <a:solidFill>
                  <a:srgbClr val="252525"/>
                </a:solidFill>
                <a:highlight>
                  <a:srgbClr val="FFFFFF"/>
                </a:highlight>
              </a:rPr>
            </a:br>
            <a:r>
              <a:rPr lang="en-US" dirty="0">
                <a:solidFill>
                  <a:srgbClr val="252525"/>
                </a:solidFill>
                <a:highlight>
                  <a:srgbClr val="FFFFFF"/>
                </a:highlight>
              </a:rPr>
              <a:t>The connectivity of a graph is an important measure of its resilience </a:t>
            </a:r>
            <a:br>
              <a:rPr lang="en-US" dirty="0">
                <a:solidFill>
                  <a:srgbClr val="252525"/>
                </a:solidFill>
                <a:highlight>
                  <a:srgbClr val="FFFFFF"/>
                </a:highlight>
              </a:rPr>
            </a:br>
            <a:r>
              <a:rPr lang="en-US" dirty="0">
                <a:solidFill>
                  <a:srgbClr val="252525"/>
                </a:solidFill>
                <a:highlight>
                  <a:srgbClr val="FFFFFF"/>
                </a:highlight>
              </a:rPr>
              <a:t>as a network.</a:t>
            </a:r>
          </a:p>
          <a:p>
            <a:pPr marL="342900" marR="0" lvl="0" indent="-342900" algn="l" rtl="0">
              <a:spcBef>
                <a:spcPts val="1000"/>
              </a:spcBef>
              <a:spcAft>
                <a:spcPts val="0"/>
              </a:spcAft>
              <a:buClr>
                <a:schemeClr val="accent1"/>
              </a:buClr>
              <a:buSzPct val="79999"/>
              <a:buFont typeface="Noto Sans Symbols"/>
              <a:buChar char="▶"/>
            </a:pPr>
            <a:r>
              <a:rPr lang="en-US" dirty="0"/>
              <a:t> </a:t>
            </a:r>
            <a:r>
              <a:rPr lang="en-US" b="1" dirty="0"/>
              <a:t>INSTANCE</a:t>
            </a:r>
            <a:r>
              <a:rPr lang="en-US" dirty="0"/>
              <a:t>: Directed graph </a:t>
            </a:r>
            <a:r>
              <a:rPr lang="en-US" i="1" dirty="0">
                <a:latin typeface="Times New Roman"/>
                <a:ea typeface="Times New Roman"/>
                <a:cs typeface="Times New Roman"/>
                <a:sym typeface="Times New Roman"/>
              </a:rPr>
              <a:t>G(V, E)</a:t>
            </a:r>
            <a:r>
              <a:rPr lang="en-US" dirty="0"/>
              <a:t> with two distinguished nodes </a:t>
            </a:r>
            <a:r>
              <a:rPr lang="en-US" i="1" dirty="0">
                <a:latin typeface="Times New Roman"/>
                <a:ea typeface="Times New Roman"/>
                <a:cs typeface="Times New Roman"/>
                <a:sym typeface="Times New Roman"/>
              </a:rPr>
              <a:t>s</a:t>
            </a:r>
            <a:r>
              <a:rPr lang="en-US" dirty="0"/>
              <a:t> and </a:t>
            </a:r>
            <a:r>
              <a:rPr lang="en-US" i="1" dirty="0">
                <a:latin typeface="Times New Roman"/>
                <a:ea typeface="Times New Roman"/>
                <a:cs typeface="Times New Roman"/>
                <a:sym typeface="Times New Roman"/>
              </a:rPr>
              <a:t>t</a:t>
            </a:r>
            <a:r>
              <a:rPr lang="en-US" i="1" dirty="0"/>
              <a:t>.</a:t>
            </a:r>
          </a:p>
          <a:p>
            <a:pPr marL="342900" marR="0" lvl="0" indent="-342900" algn="l" rtl="0">
              <a:spcBef>
                <a:spcPts val="1000"/>
              </a:spcBef>
              <a:spcAft>
                <a:spcPts val="0"/>
              </a:spcAft>
              <a:buClr>
                <a:schemeClr val="accent1"/>
              </a:buClr>
              <a:buSzPct val="79999"/>
              <a:buFont typeface="Noto Sans Symbols"/>
              <a:buChar char="▶"/>
            </a:pPr>
            <a:r>
              <a:rPr lang="en-US" dirty="0"/>
              <a:t> </a:t>
            </a:r>
            <a:r>
              <a:rPr lang="en-US" b="1" dirty="0"/>
              <a:t>SOLUTION</a:t>
            </a:r>
            <a:r>
              <a:rPr lang="en-US" dirty="0"/>
              <a:t>: The minimum number of nodes which needs to be removed </a:t>
            </a:r>
            <a:r>
              <a:rPr lang="en-US" i="1" dirty="0"/>
              <a:t>t</a:t>
            </a:r>
            <a:r>
              <a:rPr lang="en-US" dirty="0"/>
              <a:t>o disconnect the graph.                        </a:t>
            </a:r>
          </a:p>
        </p:txBody>
      </p:sp>
      <p:pic>
        <p:nvPicPr>
          <p:cNvPr id="287" name="Shape 287"/>
          <p:cNvPicPr preferRelativeResize="0"/>
          <p:nvPr/>
        </p:nvPicPr>
        <p:blipFill>
          <a:blip r:embed="rId3">
            <a:alphaModFix/>
          </a:blip>
          <a:stretch>
            <a:fillRect/>
          </a:stretch>
        </p:blipFill>
        <p:spPr>
          <a:xfrm>
            <a:off x="9171400" y="2950099"/>
            <a:ext cx="2643799" cy="2723200"/>
          </a:xfrm>
          <a:prstGeom prst="rect">
            <a:avLst/>
          </a:prstGeom>
          <a:noFill/>
          <a:ln>
            <a:noFill/>
          </a:ln>
        </p:spPr>
      </p:pic>
    </p:spTree>
    <p:extLst>
      <p:ext uri="{BB962C8B-B14F-4D97-AF65-F5344CB8AC3E}">
        <p14:creationId xmlns:p14="http://schemas.microsoft.com/office/powerpoint/2010/main" val="2718706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Applications of the </a:t>
            </a:r>
            <a:r>
              <a:rPr lang="en-US"/>
              <a:t>Maximum Flow</a:t>
            </a:r>
            <a:r>
              <a:rPr lang="en-US" sz="3600" b="0" i="0" u="none" strike="noStrike" cap="none">
                <a:solidFill>
                  <a:schemeClr val="lt2"/>
                </a:solidFill>
                <a:latin typeface="Century Gothic"/>
                <a:ea typeface="Century Gothic"/>
                <a:cs typeface="Century Gothic"/>
                <a:sym typeface="Century Gothic"/>
              </a:rPr>
              <a:t> Problem</a:t>
            </a:r>
          </a:p>
        </p:txBody>
      </p:sp>
      <p:sp>
        <p:nvSpPr>
          <p:cNvPr id="293" name="Shape 293"/>
          <p:cNvSpPr txBox="1">
            <a:spLocks noGrp="1"/>
          </p:cNvSpPr>
          <p:nvPr>
            <p:ph type="body" idx="1"/>
          </p:nvPr>
        </p:nvSpPr>
        <p:spPr>
          <a:xfrm>
            <a:off x="1154954" y="2603500"/>
            <a:ext cx="8825700" cy="3416400"/>
          </a:xfrm>
          <a:prstGeom prst="rect">
            <a:avLst/>
          </a:prstGeom>
          <a:noFill/>
          <a:ln>
            <a:noFill/>
          </a:ln>
        </p:spPr>
        <p:txBody>
          <a:bodyPr lIns="91425" tIns="45700" rIns="91425" bIns="45700" anchor="t" anchorCtr="0">
            <a:noAutofit/>
          </a:bodyPr>
          <a:lstStyle/>
          <a:p>
            <a:pPr marL="0" marR="0" lvl="0" indent="0" algn="l" rtl="0">
              <a:spcBef>
                <a:spcPts val="1000"/>
              </a:spcBef>
              <a:spcAft>
                <a:spcPts val="0"/>
              </a:spcAft>
              <a:buNone/>
            </a:pPr>
            <a:r>
              <a:rPr lang="en-US" b="1"/>
              <a:t> Baseball elimination problem. </a:t>
            </a:r>
          </a:p>
          <a:p>
            <a:pPr marL="342900" marR="0" lvl="0" indent="-342900" algn="l" rtl="0">
              <a:spcBef>
                <a:spcPts val="1000"/>
              </a:spcBef>
              <a:spcAft>
                <a:spcPts val="0"/>
              </a:spcAft>
              <a:buClr>
                <a:schemeClr val="accent1"/>
              </a:buClr>
              <a:buSzPct val="79999"/>
              <a:buFont typeface="Noto Sans Symbols"/>
              <a:buChar char="▶"/>
            </a:pPr>
            <a:r>
              <a:rPr lang="en-US" b="1"/>
              <a:t> </a:t>
            </a:r>
            <a:r>
              <a:rPr lang="en-US"/>
              <a:t>Set of teams </a:t>
            </a:r>
            <a:r>
              <a:rPr lang="en-US" i="1">
                <a:latin typeface="Times New Roman"/>
                <a:ea typeface="Times New Roman"/>
                <a:cs typeface="Times New Roman"/>
                <a:sym typeface="Times New Roman"/>
              </a:rPr>
              <a:t>X</a:t>
            </a:r>
            <a:r>
              <a:rPr lang="en-US"/>
              <a:t>. </a:t>
            </a:r>
          </a:p>
          <a:p>
            <a:pPr marL="342900" marR="0" lvl="0" indent="-342900" algn="l" rtl="0">
              <a:spcBef>
                <a:spcPts val="1000"/>
              </a:spcBef>
              <a:spcAft>
                <a:spcPts val="0"/>
              </a:spcAft>
              <a:buClr>
                <a:schemeClr val="accent1"/>
              </a:buClr>
              <a:buSzPct val="79999"/>
              <a:buFont typeface="Noto Sans Symbols"/>
              <a:buChar char="▶"/>
            </a:pPr>
            <a:r>
              <a:rPr lang="en-US"/>
              <a:t> Distinguished team </a:t>
            </a:r>
            <a:r>
              <a:rPr lang="en-US" i="1">
                <a:latin typeface="Times New Roman"/>
                <a:ea typeface="Times New Roman"/>
                <a:cs typeface="Times New Roman"/>
                <a:sym typeface="Times New Roman"/>
              </a:rPr>
              <a:t>x ∈ X.</a:t>
            </a:r>
            <a:r>
              <a:rPr lang="en-US">
                <a:latin typeface="Times New Roman"/>
                <a:ea typeface="Times New Roman"/>
                <a:cs typeface="Times New Roman"/>
                <a:sym typeface="Times New Roman"/>
              </a:rPr>
              <a:t> </a:t>
            </a:r>
          </a:p>
          <a:p>
            <a:pPr marL="342900" marR="0" lvl="0" indent="-342900" algn="l" rtl="0">
              <a:spcBef>
                <a:spcPts val="1000"/>
              </a:spcBef>
              <a:spcAft>
                <a:spcPts val="0"/>
              </a:spcAft>
              <a:buClr>
                <a:schemeClr val="accent1"/>
              </a:buClr>
              <a:buSzPct val="79999"/>
              <a:buFont typeface="Noto Sans Symbols"/>
              <a:buChar char="▶"/>
            </a:pPr>
            <a:r>
              <a:rPr lang="en-US"/>
              <a:t> Team </a:t>
            </a:r>
            <a:r>
              <a:rPr lang="en-US" i="1">
                <a:latin typeface="Times New Roman"/>
                <a:ea typeface="Times New Roman"/>
                <a:cs typeface="Times New Roman"/>
                <a:sym typeface="Times New Roman"/>
              </a:rPr>
              <a:t>i</a:t>
            </a:r>
            <a:r>
              <a:rPr lang="en-US" i="1"/>
              <a:t> </a:t>
            </a:r>
            <a:r>
              <a:rPr lang="en-US"/>
              <a:t>has won </a:t>
            </a:r>
            <a:r>
              <a:rPr lang="en-US" i="1">
                <a:latin typeface="Times New Roman"/>
                <a:ea typeface="Times New Roman"/>
                <a:cs typeface="Times New Roman"/>
                <a:sym typeface="Times New Roman"/>
              </a:rPr>
              <a:t>w</a:t>
            </a:r>
            <a:r>
              <a:rPr lang="en-US" i="1" baseline="-25000">
                <a:latin typeface="Times New Roman"/>
                <a:ea typeface="Times New Roman"/>
                <a:cs typeface="Times New Roman"/>
                <a:sym typeface="Times New Roman"/>
              </a:rPr>
              <a:t>i</a:t>
            </a:r>
            <a:r>
              <a:rPr lang="en-US" i="1"/>
              <a:t> </a:t>
            </a:r>
            <a:r>
              <a:rPr lang="en-US"/>
              <a:t>games already. </a:t>
            </a:r>
          </a:p>
          <a:p>
            <a:pPr marL="342900" marR="0" lvl="0" indent="-342900" algn="l" rtl="0">
              <a:spcBef>
                <a:spcPts val="1000"/>
              </a:spcBef>
              <a:spcAft>
                <a:spcPts val="0"/>
              </a:spcAft>
              <a:buClr>
                <a:schemeClr val="accent1"/>
              </a:buClr>
              <a:buSzPct val="79999"/>
              <a:buFont typeface="Noto Sans Symbols"/>
              <a:buChar char="▶"/>
            </a:pPr>
            <a:r>
              <a:rPr lang="en-US"/>
              <a:t> Teams</a:t>
            </a:r>
            <a:r>
              <a:rPr lang="en-US" i="1"/>
              <a:t> </a:t>
            </a:r>
            <a:r>
              <a:rPr lang="en-US" i="1">
                <a:latin typeface="Times New Roman"/>
                <a:ea typeface="Times New Roman"/>
                <a:cs typeface="Times New Roman"/>
                <a:sym typeface="Times New Roman"/>
              </a:rPr>
              <a:t>i</a:t>
            </a:r>
            <a:r>
              <a:rPr lang="en-US"/>
              <a:t> and</a:t>
            </a:r>
            <a:r>
              <a:rPr lang="en-US" i="1"/>
              <a:t> </a:t>
            </a:r>
            <a:r>
              <a:rPr lang="en-US" i="1">
                <a:latin typeface="Times New Roman"/>
                <a:ea typeface="Times New Roman"/>
                <a:cs typeface="Times New Roman"/>
                <a:sym typeface="Times New Roman"/>
              </a:rPr>
              <a:t>j</a:t>
            </a:r>
            <a:r>
              <a:rPr lang="en-US"/>
              <a:t> play each other</a:t>
            </a:r>
            <a:r>
              <a:rPr lang="en-US" i="1"/>
              <a:t> </a:t>
            </a:r>
            <a:r>
              <a:rPr lang="en-US" i="1">
                <a:latin typeface="Times New Roman"/>
                <a:ea typeface="Times New Roman"/>
                <a:cs typeface="Times New Roman"/>
                <a:sym typeface="Times New Roman"/>
              </a:rPr>
              <a:t>r</a:t>
            </a:r>
            <a:r>
              <a:rPr lang="en-US" i="1" baseline="-25000">
                <a:latin typeface="Times New Roman"/>
                <a:ea typeface="Times New Roman"/>
                <a:cs typeface="Times New Roman"/>
                <a:sym typeface="Times New Roman"/>
              </a:rPr>
              <a:t>ij</a:t>
            </a:r>
            <a:r>
              <a:rPr lang="en-US"/>
              <a:t>  additional times. </a:t>
            </a:r>
          </a:p>
          <a:p>
            <a:pPr marL="342900" marR="0" lvl="0" indent="-342900" algn="l" rtl="0">
              <a:spcBef>
                <a:spcPts val="1000"/>
              </a:spcBef>
              <a:spcAft>
                <a:spcPts val="0"/>
              </a:spcAft>
              <a:buClr>
                <a:schemeClr val="accent1"/>
              </a:buClr>
              <a:buSzPct val="79999"/>
              <a:buFont typeface="Noto Sans Symbols"/>
              <a:buChar char="▶"/>
            </a:pPr>
            <a:r>
              <a:rPr lang="en-US"/>
              <a:t> Is there any outcome of the remaining games in which team </a:t>
            </a:r>
            <a:r>
              <a:rPr lang="en-US" i="1">
                <a:latin typeface="Times New Roman"/>
                <a:ea typeface="Times New Roman"/>
                <a:cs typeface="Times New Roman"/>
                <a:sym typeface="Times New Roman"/>
              </a:rPr>
              <a:t>x</a:t>
            </a:r>
            <a:r>
              <a:rPr lang="en-US" i="1"/>
              <a:t> </a:t>
            </a:r>
            <a:r>
              <a:rPr lang="en-US"/>
              <a:t>finishes with the most (or tied for the most) wins?</a:t>
            </a:r>
          </a:p>
        </p:txBody>
      </p:sp>
    </p:spTree>
    <p:extLst>
      <p:ext uri="{BB962C8B-B14F-4D97-AF65-F5344CB8AC3E}">
        <p14:creationId xmlns:p14="http://schemas.microsoft.com/office/powerpoint/2010/main" val="2228093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Applications of the Maximum Flow Problem</a:t>
            </a:r>
          </a:p>
        </p:txBody>
      </p:sp>
      <p:sp>
        <p:nvSpPr>
          <p:cNvPr id="299" name="Shape 299"/>
          <p:cNvSpPr txBox="1">
            <a:spLocks noGrp="1"/>
          </p:cNvSpPr>
          <p:nvPr>
            <p:ph type="body" idx="1"/>
          </p:nvPr>
        </p:nvSpPr>
        <p:spPr>
          <a:xfrm>
            <a:off x="1154950" y="2603500"/>
            <a:ext cx="7901400" cy="34164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79999"/>
              <a:buFont typeface="Noto Sans Symbols"/>
              <a:buChar char="▶"/>
            </a:pPr>
            <a:r>
              <a:rPr lang="en-US" b="1"/>
              <a:t>Image Segmentation Problem </a:t>
            </a:r>
          </a:p>
          <a:p>
            <a:pPr marL="342900" marR="0" lvl="0" indent="-342900" algn="l" rtl="0">
              <a:spcBef>
                <a:spcPts val="1000"/>
              </a:spcBef>
              <a:spcAft>
                <a:spcPts val="0"/>
              </a:spcAft>
              <a:buClr>
                <a:schemeClr val="accent1"/>
              </a:buClr>
              <a:buSzPct val="79999"/>
              <a:buFont typeface="Noto Sans Symbols"/>
              <a:buChar char="▶"/>
            </a:pPr>
            <a:r>
              <a:rPr lang="en-US" b="1"/>
              <a:t>INSTANCE:</a:t>
            </a:r>
            <a:r>
              <a:rPr lang="en-US"/>
              <a:t> Pixel graphs </a:t>
            </a:r>
            <a:r>
              <a:rPr lang="en-US" i="1">
                <a:latin typeface="Times New Roman"/>
                <a:ea typeface="Times New Roman"/>
                <a:cs typeface="Times New Roman"/>
                <a:sym typeface="Times New Roman"/>
              </a:rPr>
              <a:t>G=(V, E)</a:t>
            </a:r>
            <a:r>
              <a:rPr lang="en-US"/>
              <a:t>, likelihood functions </a:t>
            </a:r>
            <a:r>
              <a:rPr lang="en-US" i="1">
                <a:latin typeface="Times New Roman"/>
                <a:ea typeface="Times New Roman"/>
                <a:cs typeface="Times New Roman"/>
                <a:sym typeface="Times New Roman"/>
              </a:rPr>
              <a:t>a, b : V → R+</a:t>
            </a:r>
            <a:r>
              <a:rPr lang="en-US"/>
              <a:t>,</a:t>
            </a:r>
            <a:br>
              <a:rPr lang="en-US"/>
            </a:br>
            <a:r>
              <a:rPr lang="en-US"/>
              <a:t> penalty function</a:t>
            </a:r>
            <a:r>
              <a:rPr lang="en-US" i="1"/>
              <a:t> </a:t>
            </a:r>
            <a:r>
              <a:rPr lang="en-US" i="1">
                <a:latin typeface="Times New Roman"/>
                <a:ea typeface="Times New Roman"/>
                <a:cs typeface="Times New Roman"/>
                <a:sym typeface="Times New Roman"/>
              </a:rPr>
              <a:t>p : E → R +</a:t>
            </a:r>
            <a:r>
              <a:rPr lang="en-US">
                <a:latin typeface="Times New Roman"/>
                <a:ea typeface="Times New Roman"/>
                <a:cs typeface="Times New Roman"/>
                <a:sym typeface="Times New Roman"/>
              </a:rPr>
              <a:t> </a:t>
            </a:r>
          </a:p>
          <a:p>
            <a:pPr marL="342900" marR="0" lvl="0" indent="-342900" algn="l" rtl="0">
              <a:spcBef>
                <a:spcPts val="1000"/>
              </a:spcBef>
              <a:spcAft>
                <a:spcPts val="0"/>
              </a:spcAft>
              <a:buClr>
                <a:schemeClr val="accent1"/>
              </a:buClr>
              <a:buSzPct val="59999"/>
              <a:buFont typeface="Noto Sans Symbols"/>
              <a:buChar char="▶"/>
            </a:pPr>
            <a:r>
              <a:rPr lang="en-US" b="1"/>
              <a:t>SOLUTION:</a:t>
            </a:r>
            <a:r>
              <a:rPr lang="en-US"/>
              <a:t> </a:t>
            </a:r>
            <a:r>
              <a:rPr lang="en-US" i="1">
                <a:solidFill>
                  <a:srgbClr val="00FF00"/>
                </a:solidFill>
              </a:rPr>
              <a:t>Optimum labelling </a:t>
            </a:r>
            <a:r>
              <a:rPr lang="en-US"/>
              <a:t>: partition of the pixels into two sets</a:t>
            </a:r>
            <a:br>
              <a:rPr lang="en-US"/>
            </a:br>
            <a:r>
              <a:rPr lang="en-US"/>
              <a:t> </a:t>
            </a:r>
            <a:r>
              <a:rPr lang="en-US">
                <a:latin typeface="Times New Roman"/>
                <a:ea typeface="Times New Roman"/>
                <a:cs typeface="Times New Roman"/>
                <a:sym typeface="Times New Roman"/>
              </a:rPr>
              <a:t>A</a:t>
            </a:r>
            <a:r>
              <a:rPr lang="en-US"/>
              <a:t> and </a:t>
            </a:r>
            <a:r>
              <a:rPr lang="en-US">
                <a:latin typeface="Times New Roman"/>
                <a:ea typeface="Times New Roman"/>
                <a:cs typeface="Times New Roman"/>
                <a:sym typeface="Times New Roman"/>
              </a:rPr>
              <a:t>B </a:t>
            </a:r>
            <a:r>
              <a:rPr lang="en-US"/>
              <a:t>that maximises</a:t>
            </a:r>
            <a:r>
              <a:rPr lang="en-US" sz="2400"/>
              <a:t> </a:t>
            </a:r>
            <a:br>
              <a:rPr lang="en-US" sz="2400"/>
            </a:br>
            <a:r>
              <a:rPr lang="en-US" sz="2400" i="1">
                <a:latin typeface="Times New Roman"/>
                <a:ea typeface="Times New Roman"/>
                <a:cs typeface="Times New Roman"/>
                <a:sym typeface="Times New Roman"/>
              </a:rPr>
              <a:t>q(A, B) =  Σ</a:t>
            </a:r>
            <a:r>
              <a:rPr lang="en-US" sz="2400" i="1" baseline="-25000">
                <a:latin typeface="Times New Roman"/>
                <a:ea typeface="Times New Roman"/>
                <a:cs typeface="Times New Roman"/>
                <a:sym typeface="Times New Roman"/>
              </a:rPr>
              <a:t>i ∈ A</a:t>
            </a:r>
            <a:r>
              <a:rPr lang="en-US" sz="2400" i="1">
                <a:latin typeface="Times New Roman"/>
                <a:ea typeface="Times New Roman"/>
                <a:cs typeface="Times New Roman"/>
                <a:sym typeface="Times New Roman"/>
              </a:rPr>
              <a:t> a</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  Σ</a:t>
            </a:r>
            <a:r>
              <a:rPr lang="en-US" sz="2400" i="1" baseline="-25000">
                <a:latin typeface="Times New Roman"/>
                <a:ea typeface="Times New Roman"/>
                <a:cs typeface="Times New Roman"/>
                <a:sym typeface="Times New Roman"/>
              </a:rPr>
              <a:t>j ∈ B</a:t>
            </a:r>
            <a:r>
              <a:rPr lang="en-US" sz="2400" i="1">
                <a:latin typeface="Times New Roman"/>
                <a:ea typeface="Times New Roman"/>
                <a:cs typeface="Times New Roman"/>
                <a:sym typeface="Times New Roman"/>
              </a:rPr>
              <a:t> b</a:t>
            </a:r>
            <a:r>
              <a:rPr lang="en-US" sz="2400" i="1" baseline="-25000">
                <a:latin typeface="Times New Roman"/>
                <a:ea typeface="Times New Roman"/>
                <a:cs typeface="Times New Roman"/>
                <a:sym typeface="Times New Roman"/>
              </a:rPr>
              <a:t>i</a:t>
            </a:r>
            <a:r>
              <a:rPr lang="en-US" sz="2400" i="1">
                <a:latin typeface="Times New Roman"/>
                <a:ea typeface="Times New Roman"/>
                <a:cs typeface="Times New Roman"/>
                <a:sym typeface="Times New Roman"/>
              </a:rPr>
              <a:t>   -   Σ</a:t>
            </a:r>
            <a:r>
              <a:rPr lang="en-US" sz="2400" i="1" baseline="-25000">
                <a:latin typeface="Times New Roman"/>
                <a:ea typeface="Times New Roman"/>
                <a:cs typeface="Times New Roman"/>
                <a:sym typeface="Times New Roman"/>
              </a:rPr>
              <a:t>i ∈ A , j ∈ B </a:t>
            </a:r>
            <a:r>
              <a:rPr lang="en-US" sz="2400" i="1">
                <a:latin typeface="Times New Roman"/>
                <a:ea typeface="Times New Roman"/>
                <a:cs typeface="Times New Roman"/>
                <a:sym typeface="Times New Roman"/>
              </a:rPr>
              <a:t> p</a:t>
            </a:r>
            <a:r>
              <a:rPr lang="en-US" sz="2400" i="1" baseline="-25000">
                <a:latin typeface="Times New Roman"/>
                <a:ea typeface="Times New Roman"/>
                <a:cs typeface="Times New Roman"/>
                <a:sym typeface="Times New Roman"/>
              </a:rPr>
              <a:t>ij</a:t>
            </a:r>
          </a:p>
        </p:txBody>
      </p:sp>
      <p:pic>
        <p:nvPicPr>
          <p:cNvPr id="300" name="Shape 300"/>
          <p:cNvPicPr preferRelativeResize="0"/>
          <p:nvPr/>
        </p:nvPicPr>
        <p:blipFill>
          <a:blip r:embed="rId3">
            <a:alphaModFix/>
          </a:blip>
          <a:stretch>
            <a:fillRect/>
          </a:stretch>
        </p:blipFill>
        <p:spPr>
          <a:xfrm>
            <a:off x="9526273" y="2603498"/>
            <a:ext cx="2450549" cy="2450525"/>
          </a:xfrm>
          <a:prstGeom prst="rect">
            <a:avLst/>
          </a:prstGeom>
          <a:noFill/>
          <a:ln>
            <a:noFill/>
          </a:ln>
        </p:spPr>
      </p:pic>
    </p:spTree>
    <p:extLst>
      <p:ext uri="{BB962C8B-B14F-4D97-AF65-F5344CB8AC3E}">
        <p14:creationId xmlns:p14="http://schemas.microsoft.com/office/powerpoint/2010/main" val="4021539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sz="3600" b="0" i="0" u="none" strike="noStrike" cap="none">
                <a:solidFill>
                  <a:schemeClr val="lt2"/>
                </a:solidFill>
                <a:latin typeface="Century Gothic"/>
                <a:ea typeface="Century Gothic"/>
                <a:cs typeface="Century Gothic"/>
                <a:sym typeface="Century Gothic"/>
              </a:rPr>
              <a:t>Solutions to </a:t>
            </a:r>
            <a:r>
              <a:rPr lang="en-US"/>
              <a:t>Maximum Flow</a:t>
            </a:r>
            <a:r>
              <a:rPr lang="en-US" sz="3600" b="0" i="0" u="none" strike="noStrike" cap="none">
                <a:solidFill>
                  <a:schemeClr val="lt2"/>
                </a:solidFill>
                <a:latin typeface="Century Gothic"/>
                <a:ea typeface="Century Gothic"/>
                <a:cs typeface="Century Gothic"/>
                <a:sym typeface="Century Gothic"/>
              </a:rPr>
              <a:t> Problem</a:t>
            </a:r>
          </a:p>
        </p:txBody>
      </p:sp>
      <p:sp>
        <p:nvSpPr>
          <p:cNvPr id="306" name="Shape 306"/>
          <p:cNvSpPr txBox="1">
            <a:spLocks noGrp="1"/>
          </p:cNvSpPr>
          <p:nvPr>
            <p:ph type="body" idx="1"/>
          </p:nvPr>
        </p:nvSpPr>
        <p:spPr>
          <a:xfrm>
            <a:off x="1154954" y="2631700"/>
            <a:ext cx="8825700" cy="34164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Century Gothic"/>
                <a:ea typeface="Century Gothic"/>
                <a:cs typeface="Century Gothic"/>
                <a:sym typeface="Century Gothic"/>
              </a:rPr>
              <a:t>We look at various </a:t>
            </a:r>
            <a:r>
              <a:rPr lang="en-US"/>
              <a:t>deterministic</a:t>
            </a:r>
            <a:r>
              <a:rPr lang="en-US" sz="1800" b="0" i="0" u="none" strike="noStrike" cap="none">
                <a:solidFill>
                  <a:srgbClr val="3F3F3F"/>
                </a:solidFill>
                <a:latin typeface="Century Gothic"/>
                <a:ea typeface="Century Gothic"/>
                <a:cs typeface="Century Gothic"/>
                <a:sym typeface="Century Gothic"/>
              </a:rPr>
              <a:t> solutions that have been proposed to solve the general problem as well as special cases where justified restrictions have been imposed on the problem</a:t>
            </a:r>
          </a:p>
        </p:txBody>
      </p:sp>
    </p:spTree>
    <p:extLst>
      <p:ext uri="{BB962C8B-B14F-4D97-AF65-F5344CB8AC3E}">
        <p14:creationId xmlns:p14="http://schemas.microsoft.com/office/powerpoint/2010/main" val="2584817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154954" y="973667"/>
            <a:ext cx="8761412" cy="706964"/>
          </a:xfrm>
          <a:prstGeom prst="rect">
            <a:avLst/>
          </a:prstGeom>
          <a:noFill/>
          <a:ln w="9525" cap="flat" cmpd="sng">
            <a:solidFill>
              <a:srgbClr val="9B6BF2"/>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Ford-Fulkerson Algorithm</a:t>
            </a:r>
          </a:p>
        </p:txBody>
      </p:sp>
      <p:sp>
        <p:nvSpPr>
          <p:cNvPr id="312" name="Shape 312"/>
          <p:cNvSpPr txBox="1"/>
          <p:nvPr/>
        </p:nvSpPr>
        <p:spPr>
          <a:xfrm>
            <a:off x="1418000" y="1803750"/>
            <a:ext cx="7254900" cy="5007300"/>
          </a:xfrm>
          <a:prstGeom prst="rect">
            <a:avLst/>
          </a:prstGeom>
          <a:noFill/>
          <a:ln>
            <a:noFill/>
          </a:ln>
        </p:spPr>
        <p:txBody>
          <a:bodyPr lIns="91425" tIns="91425" rIns="91425" bIns="91425" anchor="ctr" anchorCtr="0">
            <a:noAutofit/>
          </a:bodyPr>
          <a:lstStyle/>
          <a:p>
            <a:pPr lvl="0" rtl="0">
              <a:spcBef>
                <a:spcPts val="0"/>
              </a:spcBef>
              <a:buClr>
                <a:srgbClr val="000000"/>
              </a:buClr>
              <a:buFont typeface="Arial"/>
              <a:buNone/>
            </a:pPr>
            <a:endParaRPr sz="1600">
              <a:latin typeface="Times New Roman"/>
              <a:ea typeface="Times New Roman"/>
              <a:cs typeface="Times New Roman"/>
              <a:sym typeface="Times New Roman"/>
            </a:endParaRPr>
          </a:p>
          <a:p>
            <a:pPr lvl="0" rtl="0">
              <a:lnSpc>
                <a:spcPct val="115000"/>
              </a:lnSpc>
              <a:spcBef>
                <a:spcPts val="500"/>
              </a:spcBef>
              <a:buNone/>
            </a:pPr>
            <a:r>
              <a:rPr lang="en-US" sz="1700" b="1">
                <a:solidFill>
                  <a:srgbClr val="7030A0"/>
                </a:solidFill>
                <a:latin typeface="Times New Roman"/>
                <a:ea typeface="Times New Roman"/>
                <a:cs typeface="Times New Roman"/>
                <a:sym typeface="Times New Roman"/>
              </a:rPr>
              <a:t>Ford-Fulkerson-algo</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G</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s</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t</a:t>
            </a:r>
            <a:r>
              <a:rPr lang="en-US" sz="1700">
                <a:solidFill>
                  <a:schemeClr val="dk1"/>
                </a:solidFill>
                <a:latin typeface="Times New Roman"/>
                <a:ea typeface="Times New Roman"/>
                <a:cs typeface="Times New Roman"/>
                <a:sym typeface="Times New Roman"/>
              </a:rPr>
              <a:t>)</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a:t>
            </a:r>
            <a:r>
              <a:rPr lang="en-US" sz="1700" b="1">
                <a:solidFill>
                  <a:srgbClr val="0070C0"/>
                </a:solidFill>
                <a:latin typeface="Times New Roman"/>
                <a:ea typeface="Times New Roman"/>
                <a:cs typeface="Times New Roman"/>
                <a:sym typeface="Times New Roman"/>
              </a:rPr>
              <a:t>f</a:t>
            </a:r>
            <a:r>
              <a:rPr lang="en-US" sz="1700">
                <a:solidFill>
                  <a:schemeClr val="dk1"/>
                </a:solidFill>
                <a:latin typeface="Times New Roman"/>
                <a:ea typeface="Times New Roman"/>
                <a:cs typeface="Times New Roman"/>
                <a:sym typeface="Times New Roman"/>
              </a:rPr>
              <a:t> ⬅ </a:t>
            </a:r>
            <a:r>
              <a:rPr lang="en-US" sz="1700" b="1">
                <a:solidFill>
                  <a:srgbClr val="0070C0"/>
                </a:solidFill>
                <a:latin typeface="Times New Roman"/>
                <a:ea typeface="Times New Roman"/>
                <a:cs typeface="Times New Roman"/>
                <a:sym typeface="Times New Roman"/>
              </a:rPr>
              <a:t>0</a:t>
            </a:r>
            <a:r>
              <a:rPr lang="en-US" sz="1700">
                <a:solidFill>
                  <a:schemeClr val="dk1"/>
                </a:solidFill>
                <a:latin typeface="Times New Roman"/>
                <a:ea typeface="Times New Roman"/>
                <a:cs typeface="Times New Roman"/>
                <a:sym typeface="Times New Roman"/>
              </a:rPr>
              <a:t>;</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While (there is </a:t>
            </a:r>
            <a:r>
              <a:rPr lang="en-US" sz="1700" b="1">
                <a:solidFill>
                  <a:srgbClr val="0070C0"/>
                </a:solidFill>
                <a:latin typeface="Times New Roman"/>
                <a:ea typeface="Times New Roman"/>
                <a:cs typeface="Times New Roman"/>
                <a:sym typeface="Times New Roman"/>
              </a:rPr>
              <a:t>s</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t</a:t>
            </a:r>
            <a:r>
              <a:rPr lang="en-US" sz="1700">
                <a:solidFill>
                  <a:schemeClr val="dk1"/>
                </a:solidFill>
                <a:latin typeface="Times New Roman"/>
                <a:ea typeface="Times New Roman"/>
                <a:cs typeface="Times New Roman"/>
                <a:sym typeface="Times New Roman"/>
              </a:rPr>
              <a:t> path in </a:t>
            </a:r>
            <a:r>
              <a:rPr lang="en-US" sz="1700" b="1">
                <a:solidFill>
                  <a:srgbClr val="0070C0"/>
                </a:solidFill>
                <a:latin typeface="Times New Roman"/>
                <a:ea typeface="Times New Roman"/>
                <a:cs typeface="Times New Roman"/>
                <a:sym typeface="Times New Roman"/>
              </a:rPr>
              <a:t>G</a:t>
            </a:r>
            <a:r>
              <a:rPr lang="en-US" sz="1700" b="1" baseline="-25000">
                <a:solidFill>
                  <a:srgbClr val="0070C0"/>
                </a:solidFill>
                <a:latin typeface="Times New Roman"/>
                <a:ea typeface="Times New Roman"/>
                <a:cs typeface="Times New Roman"/>
                <a:sym typeface="Times New Roman"/>
              </a:rPr>
              <a:t>f </a:t>
            </a:r>
            <a:r>
              <a:rPr lang="en-US" sz="1700">
                <a:solidFill>
                  <a:schemeClr val="dk1"/>
                </a:solidFill>
                <a:latin typeface="Times New Roman"/>
                <a:ea typeface="Times New Roman"/>
                <a:cs typeface="Times New Roman"/>
                <a:sym typeface="Times New Roman"/>
              </a:rPr>
              <a:t>) do                                // </a:t>
            </a:r>
            <a:r>
              <a:rPr lang="en-US" sz="1700" b="1">
                <a:solidFill>
                  <a:srgbClr val="0070C0"/>
                </a:solidFill>
                <a:latin typeface="Times New Roman"/>
                <a:ea typeface="Times New Roman"/>
                <a:cs typeface="Times New Roman"/>
                <a:sym typeface="Times New Roman"/>
              </a:rPr>
              <a:t>G</a:t>
            </a:r>
            <a:r>
              <a:rPr lang="en-US" sz="1700" b="1" baseline="-25000">
                <a:solidFill>
                  <a:srgbClr val="0070C0"/>
                </a:solidFill>
                <a:latin typeface="Times New Roman"/>
                <a:ea typeface="Times New Roman"/>
                <a:cs typeface="Times New Roman"/>
                <a:sym typeface="Times New Roman"/>
              </a:rPr>
              <a:t>f</a:t>
            </a:r>
            <a:r>
              <a:rPr lang="en-US" sz="1700" b="1">
                <a:solidFill>
                  <a:srgbClr val="0070C0"/>
                </a:solidFill>
                <a:latin typeface="Times New Roman"/>
                <a:ea typeface="Times New Roman"/>
                <a:cs typeface="Times New Roman"/>
                <a:sym typeface="Times New Roman"/>
              </a:rPr>
              <a:t> </a:t>
            </a:r>
            <a:r>
              <a:rPr lang="en-US" sz="1700">
                <a:latin typeface="Times New Roman"/>
                <a:ea typeface="Times New Roman"/>
                <a:cs typeface="Times New Roman"/>
                <a:sym typeface="Times New Roman"/>
              </a:rPr>
              <a:t>is the residual graph</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   Let </a:t>
            </a:r>
            <a:r>
              <a:rPr lang="en-US" sz="1700" b="1">
                <a:solidFill>
                  <a:srgbClr val="0070C0"/>
                </a:solidFill>
                <a:latin typeface="Times New Roman"/>
                <a:ea typeface="Times New Roman"/>
                <a:cs typeface="Times New Roman"/>
                <a:sym typeface="Times New Roman"/>
              </a:rPr>
              <a:t>P</a:t>
            </a:r>
            <a:r>
              <a:rPr lang="en-US" sz="1700">
                <a:solidFill>
                  <a:schemeClr val="dk1"/>
                </a:solidFill>
                <a:latin typeface="Times New Roman"/>
                <a:ea typeface="Times New Roman"/>
                <a:cs typeface="Times New Roman"/>
                <a:sym typeface="Times New Roman"/>
              </a:rPr>
              <a:t> be an </a:t>
            </a:r>
            <a:r>
              <a:rPr lang="en-US" sz="1700" b="1">
                <a:solidFill>
                  <a:srgbClr val="0070C0"/>
                </a:solidFill>
                <a:latin typeface="Times New Roman"/>
                <a:ea typeface="Times New Roman"/>
                <a:cs typeface="Times New Roman"/>
                <a:sym typeface="Times New Roman"/>
              </a:rPr>
              <a:t>s</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t</a:t>
            </a:r>
            <a:r>
              <a:rPr lang="en-US" sz="1700">
                <a:solidFill>
                  <a:schemeClr val="dk1"/>
                </a:solidFill>
                <a:latin typeface="Times New Roman"/>
                <a:ea typeface="Times New Roman"/>
                <a:cs typeface="Times New Roman"/>
                <a:sym typeface="Times New Roman"/>
              </a:rPr>
              <a:t> path in </a:t>
            </a:r>
            <a:r>
              <a:rPr lang="en-US" sz="1700" b="1">
                <a:solidFill>
                  <a:srgbClr val="0070C0"/>
                </a:solidFill>
                <a:latin typeface="Times New Roman"/>
                <a:ea typeface="Times New Roman"/>
                <a:cs typeface="Times New Roman"/>
                <a:sym typeface="Times New Roman"/>
              </a:rPr>
              <a:t>G</a:t>
            </a:r>
            <a:r>
              <a:rPr lang="en-US" sz="1700" b="1" baseline="-25000">
                <a:solidFill>
                  <a:srgbClr val="0070C0"/>
                </a:solidFill>
                <a:latin typeface="Times New Roman"/>
                <a:ea typeface="Times New Roman"/>
                <a:cs typeface="Times New Roman"/>
                <a:sym typeface="Times New Roman"/>
              </a:rPr>
              <a:t>f</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Let</a:t>
            </a:r>
            <a:r>
              <a:rPr lang="en-US" sz="1700">
                <a:solidFill>
                  <a:srgbClr val="7030A0"/>
                </a:solidFill>
                <a:latin typeface="Times New Roman"/>
                <a:ea typeface="Times New Roman"/>
                <a:cs typeface="Times New Roman"/>
                <a:sym typeface="Times New Roman"/>
              </a:rPr>
              <a:t> </a:t>
            </a:r>
            <a:r>
              <a:rPr lang="en-US" sz="1700" b="1">
                <a:solidFill>
                  <a:srgbClr val="7030A0"/>
                </a:solidFill>
                <a:latin typeface="Times New Roman"/>
                <a:ea typeface="Times New Roman"/>
                <a:cs typeface="Times New Roman"/>
                <a:sym typeface="Times New Roman"/>
              </a:rPr>
              <a:t>c′</a:t>
            </a:r>
            <a:r>
              <a:rPr lang="en-US" sz="1700">
                <a:solidFill>
                  <a:schemeClr val="dk1"/>
                </a:solidFill>
                <a:latin typeface="Times New Roman"/>
                <a:ea typeface="Times New Roman"/>
                <a:cs typeface="Times New Roman"/>
                <a:sym typeface="Times New Roman"/>
              </a:rPr>
              <a:t> be bottleneck capacity of </a:t>
            </a:r>
            <a:r>
              <a:rPr lang="en-US" sz="1700" b="1">
                <a:solidFill>
                  <a:srgbClr val="0070C0"/>
                </a:solidFill>
                <a:latin typeface="Times New Roman"/>
                <a:ea typeface="Times New Roman"/>
                <a:cs typeface="Times New Roman"/>
                <a:sym typeface="Times New Roman"/>
              </a:rPr>
              <a:t>P</a:t>
            </a:r>
            <a:r>
              <a:rPr lang="en-US" sz="1700">
                <a:solidFill>
                  <a:schemeClr val="dk1"/>
                </a:solidFill>
                <a:latin typeface="Times New Roman"/>
                <a:ea typeface="Times New Roman"/>
                <a:cs typeface="Times New Roman"/>
                <a:sym typeface="Times New Roman"/>
              </a:rPr>
              <a:t>;  </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For each (</a:t>
            </a:r>
            <a:r>
              <a:rPr lang="en-US" sz="1700" b="1">
                <a:solidFill>
                  <a:srgbClr val="0070C0"/>
                </a:solidFill>
                <a:latin typeface="Times New Roman"/>
                <a:ea typeface="Times New Roman"/>
                <a:cs typeface="Times New Roman"/>
                <a:sym typeface="Times New Roman"/>
              </a:rPr>
              <a:t>x</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y</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 ∈ P</a:t>
            </a:r>
            <a:r>
              <a:rPr lang="en-US" sz="1700">
                <a:solidFill>
                  <a:schemeClr val="dk1"/>
                </a:solidFill>
                <a:latin typeface="Times New Roman"/>
                <a:ea typeface="Times New Roman"/>
                <a:cs typeface="Times New Roman"/>
                <a:sym typeface="Times New Roman"/>
              </a:rPr>
              <a:t> do</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    If (</a:t>
            </a:r>
            <a:r>
              <a:rPr lang="en-US" sz="1700" b="1">
                <a:solidFill>
                  <a:srgbClr val="0070C0"/>
                </a:solidFill>
                <a:latin typeface="Times New Roman"/>
                <a:ea typeface="Times New Roman"/>
                <a:cs typeface="Times New Roman"/>
                <a:sym typeface="Times New Roman"/>
              </a:rPr>
              <a:t>x</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y</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is a </a:t>
            </a:r>
            <a:r>
              <a:rPr lang="en-US" sz="1700" b="1">
                <a:solidFill>
                  <a:schemeClr val="dk1"/>
                </a:solidFill>
                <a:latin typeface="Times New Roman"/>
                <a:ea typeface="Times New Roman"/>
                <a:cs typeface="Times New Roman"/>
                <a:sym typeface="Times New Roman"/>
              </a:rPr>
              <a:t>forward</a:t>
            </a:r>
            <a:r>
              <a:rPr lang="en-US" sz="1700">
                <a:solidFill>
                  <a:schemeClr val="dk1"/>
                </a:solidFill>
                <a:latin typeface="Times New Roman"/>
                <a:ea typeface="Times New Roman"/>
                <a:cs typeface="Times New Roman"/>
                <a:sym typeface="Times New Roman"/>
              </a:rPr>
              <a:t> edge then</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a:t>
            </a:r>
            <a:r>
              <a:rPr lang="en-US" sz="1700" b="1">
                <a:solidFill>
                  <a:srgbClr val="0070C0"/>
                </a:solidFill>
                <a:latin typeface="Times New Roman"/>
                <a:ea typeface="Times New Roman"/>
                <a:cs typeface="Times New Roman"/>
                <a:sym typeface="Times New Roman"/>
              </a:rPr>
              <a:t>f</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x</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y</a:t>
            </a:r>
            <a:r>
              <a:rPr lang="en-US" sz="1700">
                <a:solidFill>
                  <a:schemeClr val="dk1"/>
                </a:solidFill>
                <a:latin typeface="Times New Roman"/>
                <a:ea typeface="Times New Roman"/>
                <a:cs typeface="Times New Roman"/>
                <a:sym typeface="Times New Roman"/>
              </a:rPr>
              <a:t>) ⬅ </a:t>
            </a:r>
            <a:r>
              <a:rPr lang="en-US" sz="1700" b="1">
                <a:solidFill>
                  <a:srgbClr val="0070C0"/>
                </a:solidFill>
                <a:latin typeface="Times New Roman"/>
                <a:ea typeface="Times New Roman"/>
                <a:cs typeface="Times New Roman"/>
                <a:sym typeface="Times New Roman"/>
              </a:rPr>
              <a:t>f</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x</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y</a:t>
            </a:r>
            <a:r>
              <a:rPr lang="en-US" sz="1700">
                <a:solidFill>
                  <a:schemeClr val="dk1"/>
                </a:solidFill>
                <a:latin typeface="Times New Roman"/>
                <a:ea typeface="Times New Roman"/>
                <a:cs typeface="Times New Roman"/>
                <a:sym typeface="Times New Roman"/>
              </a:rPr>
              <a:t>) + </a:t>
            </a:r>
            <a:r>
              <a:rPr lang="en-US" sz="1700" b="1">
                <a:solidFill>
                  <a:srgbClr val="7030A0"/>
                </a:solidFill>
                <a:latin typeface="Times New Roman"/>
                <a:ea typeface="Times New Roman"/>
                <a:cs typeface="Times New Roman"/>
                <a:sym typeface="Times New Roman"/>
              </a:rPr>
              <a:t>c′</a:t>
            </a:r>
            <a:r>
              <a:rPr lang="en-US" sz="1700">
                <a:solidFill>
                  <a:schemeClr val="dk1"/>
                </a:solidFill>
                <a:latin typeface="Times New Roman"/>
                <a:ea typeface="Times New Roman"/>
                <a:cs typeface="Times New Roman"/>
                <a:sym typeface="Times New Roman"/>
              </a:rPr>
              <a:t>;  </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Else</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a:t>
            </a:r>
            <a:r>
              <a:rPr lang="en-US" sz="1700" b="1">
                <a:solidFill>
                  <a:srgbClr val="0070C0"/>
                </a:solidFill>
                <a:latin typeface="Times New Roman"/>
                <a:ea typeface="Times New Roman"/>
                <a:cs typeface="Times New Roman"/>
                <a:sym typeface="Times New Roman"/>
              </a:rPr>
              <a:t>f</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y</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x</a:t>
            </a:r>
            <a:r>
              <a:rPr lang="en-US" sz="1700">
                <a:solidFill>
                  <a:schemeClr val="dk1"/>
                </a:solidFill>
                <a:latin typeface="Times New Roman"/>
                <a:ea typeface="Times New Roman"/>
                <a:cs typeface="Times New Roman"/>
                <a:sym typeface="Times New Roman"/>
              </a:rPr>
              <a:t>) ⬅ </a:t>
            </a:r>
            <a:r>
              <a:rPr lang="en-US" sz="1700" b="1">
                <a:solidFill>
                  <a:srgbClr val="0070C0"/>
                </a:solidFill>
                <a:latin typeface="Times New Roman"/>
                <a:ea typeface="Times New Roman"/>
                <a:cs typeface="Times New Roman"/>
                <a:sym typeface="Times New Roman"/>
              </a:rPr>
              <a:t>f</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y</a:t>
            </a:r>
            <a:r>
              <a:rPr lang="en-US" sz="1700">
                <a:solidFill>
                  <a:schemeClr val="dk1"/>
                </a:solidFill>
                <a:latin typeface="Times New Roman"/>
                <a:ea typeface="Times New Roman"/>
                <a:cs typeface="Times New Roman"/>
                <a:sym typeface="Times New Roman"/>
              </a:rPr>
              <a:t>,</a:t>
            </a:r>
            <a:r>
              <a:rPr lang="en-US" sz="1700" b="1">
                <a:solidFill>
                  <a:srgbClr val="0070C0"/>
                </a:solidFill>
                <a:latin typeface="Times New Roman"/>
                <a:ea typeface="Times New Roman"/>
                <a:cs typeface="Times New Roman"/>
                <a:sym typeface="Times New Roman"/>
              </a:rPr>
              <a:t>x</a:t>
            </a:r>
            <a:r>
              <a:rPr lang="en-US" sz="1700">
                <a:solidFill>
                  <a:schemeClr val="dk1"/>
                </a:solidFill>
                <a:latin typeface="Times New Roman"/>
                <a:ea typeface="Times New Roman"/>
                <a:cs typeface="Times New Roman"/>
                <a:sym typeface="Times New Roman"/>
              </a:rPr>
              <a:t>) - </a:t>
            </a:r>
            <a:r>
              <a:rPr lang="en-US" sz="1700" b="1">
                <a:solidFill>
                  <a:srgbClr val="7030A0"/>
                </a:solidFill>
                <a:latin typeface="Times New Roman"/>
                <a:ea typeface="Times New Roman"/>
                <a:cs typeface="Times New Roman"/>
                <a:sym typeface="Times New Roman"/>
              </a:rPr>
              <a:t>c′</a:t>
            </a:r>
            <a:r>
              <a:rPr lang="en-US" sz="1700">
                <a:solidFill>
                  <a:schemeClr val="dk1"/>
                </a:solidFill>
                <a:latin typeface="Times New Roman"/>
                <a:ea typeface="Times New Roman"/>
                <a:cs typeface="Times New Roman"/>
                <a:sym typeface="Times New Roman"/>
              </a:rPr>
              <a:t>;</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   </a:t>
            </a:r>
          </a:p>
          <a:p>
            <a:pPr lvl="0" rtl="0">
              <a:lnSpc>
                <a:spcPct val="115000"/>
              </a:lnSpc>
              <a:spcBef>
                <a:spcPts val="500"/>
              </a:spcBef>
              <a:buNone/>
            </a:pPr>
            <a:r>
              <a:rPr lang="en-US" sz="1700">
                <a:solidFill>
                  <a:schemeClr val="dk1"/>
                </a:solidFill>
                <a:latin typeface="Times New Roman"/>
                <a:ea typeface="Times New Roman"/>
                <a:cs typeface="Times New Roman"/>
                <a:sym typeface="Times New Roman"/>
              </a:rPr>
              <a:t>    }  return </a:t>
            </a:r>
            <a:r>
              <a:rPr lang="en-US" sz="1700" b="1">
                <a:solidFill>
                  <a:srgbClr val="0070C0"/>
                </a:solidFill>
                <a:latin typeface="Times New Roman"/>
                <a:ea typeface="Times New Roman"/>
                <a:cs typeface="Times New Roman"/>
                <a:sym typeface="Times New Roman"/>
              </a:rPr>
              <a:t>f</a:t>
            </a:r>
            <a:r>
              <a:rPr lang="en-US" sz="1700">
                <a:solidFill>
                  <a:schemeClr val="dk1"/>
                </a:solidFill>
                <a:latin typeface="Times New Roman"/>
                <a:ea typeface="Times New Roman"/>
                <a:cs typeface="Times New Roman"/>
                <a:sym typeface="Times New Roman"/>
              </a:rPr>
              <a:t>; </a:t>
            </a:r>
          </a:p>
          <a:p>
            <a:pPr lvl="0" rtl="0">
              <a:spcBef>
                <a:spcPts val="0"/>
              </a:spcBef>
              <a:buNone/>
            </a:pPr>
            <a:r>
              <a:rPr lang="en-US" sz="1700">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54861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1154954" y="973667"/>
            <a:ext cx="8761500" cy="707100"/>
          </a:xfrm>
          <a:prstGeom prst="rect">
            <a:avLst/>
          </a:prstGeom>
          <a:noFill/>
          <a:ln w="9525" cap="flat" cmpd="sng">
            <a:solidFill>
              <a:srgbClr val="9B6BF2"/>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Ford-Fulkerson Algorithm</a:t>
            </a:r>
          </a:p>
        </p:txBody>
      </p:sp>
      <p:sp>
        <p:nvSpPr>
          <p:cNvPr id="318" name="Shape 318"/>
          <p:cNvSpPr txBox="1"/>
          <p:nvPr/>
        </p:nvSpPr>
        <p:spPr>
          <a:xfrm>
            <a:off x="1154950" y="2442575"/>
            <a:ext cx="8108100" cy="3776700"/>
          </a:xfrm>
          <a:prstGeom prst="rect">
            <a:avLst/>
          </a:prstGeom>
          <a:solidFill>
            <a:srgbClr val="FFFFFF"/>
          </a:solidFill>
          <a:ln>
            <a:noFill/>
          </a:ln>
        </p:spPr>
        <p:txBody>
          <a:bodyPr lIns="91425" tIns="91425" rIns="91425" bIns="91425" anchor="ctr" anchorCtr="0">
            <a:noAutofit/>
          </a:bodyPr>
          <a:lstStyle/>
          <a:p>
            <a:pPr lvl="0">
              <a:spcBef>
                <a:spcPts val="0"/>
              </a:spcBef>
              <a:buClr>
                <a:schemeClr val="dk1"/>
              </a:buClr>
              <a:buFont typeface="Arial"/>
              <a:buNone/>
            </a:pPr>
            <a:endParaRPr sz="1800">
              <a:latin typeface="Century Gothic"/>
              <a:ea typeface="Century Gothic"/>
              <a:cs typeface="Century Gothic"/>
              <a:sym typeface="Century Gothic"/>
            </a:endParaRPr>
          </a:p>
          <a:p>
            <a:pPr lvl="0" rtl="0">
              <a:lnSpc>
                <a:spcPct val="115000"/>
              </a:lnSpc>
              <a:spcBef>
                <a:spcPts val="600"/>
              </a:spcBef>
              <a:spcAft>
                <a:spcPts val="600"/>
              </a:spcAft>
              <a:buNone/>
            </a:pPr>
            <a:r>
              <a:rPr lang="en-US" sz="1800">
                <a:latin typeface="Century Gothic"/>
                <a:ea typeface="Century Gothic"/>
                <a:cs typeface="Century Gothic"/>
                <a:sym typeface="Century Gothic"/>
              </a:rPr>
              <a:t>The algorithm is only guaranteed to terminate</a:t>
            </a:r>
            <a:br>
              <a:rPr lang="en-US" sz="1800">
                <a:latin typeface="Century Gothic"/>
                <a:ea typeface="Century Gothic"/>
                <a:cs typeface="Century Gothic"/>
                <a:sym typeface="Century Gothic"/>
              </a:rPr>
            </a:br>
            <a:r>
              <a:rPr lang="en-US" sz="1800">
                <a:latin typeface="Century Gothic"/>
                <a:ea typeface="Century Gothic"/>
                <a:cs typeface="Century Gothic"/>
                <a:sym typeface="Century Gothic"/>
              </a:rPr>
              <a:t> </a:t>
            </a:r>
            <a:r>
              <a:rPr lang="en-US" sz="1800" b="1" u="sng">
                <a:latin typeface="Century Gothic"/>
                <a:ea typeface="Century Gothic"/>
                <a:cs typeface="Century Gothic"/>
                <a:sym typeface="Century Gothic"/>
              </a:rPr>
              <a:t>if all weights are </a:t>
            </a:r>
            <a:r>
              <a:rPr lang="en-US" sz="1800" b="1" u="sng">
                <a:latin typeface="Century Gothic"/>
                <a:ea typeface="Century Gothic"/>
                <a:cs typeface="Century Gothic"/>
                <a:sym typeface="Century Gothic"/>
                <a:hlinkClick r:id="rId3"/>
              </a:rPr>
              <a:t>rational</a:t>
            </a:r>
            <a:r>
              <a:rPr lang="en-US" sz="1800">
                <a:latin typeface="Century Gothic"/>
                <a:ea typeface="Century Gothic"/>
                <a:cs typeface="Century Gothic"/>
                <a:sym typeface="Century Gothic"/>
              </a:rPr>
              <a:t>. Otherwise it is possible</a:t>
            </a:r>
            <a:br>
              <a:rPr lang="en-US" sz="1800">
                <a:latin typeface="Century Gothic"/>
                <a:ea typeface="Century Gothic"/>
                <a:cs typeface="Century Gothic"/>
                <a:sym typeface="Century Gothic"/>
              </a:rPr>
            </a:br>
            <a:r>
              <a:rPr lang="en-US" sz="1800">
                <a:latin typeface="Century Gothic"/>
                <a:ea typeface="Century Gothic"/>
                <a:cs typeface="Century Gothic"/>
                <a:sym typeface="Century Gothic"/>
              </a:rPr>
              <a:t> that the algorithm will not converge to the </a:t>
            </a:r>
            <a:br>
              <a:rPr lang="en-US" sz="1800">
                <a:latin typeface="Century Gothic"/>
                <a:ea typeface="Century Gothic"/>
                <a:cs typeface="Century Gothic"/>
                <a:sym typeface="Century Gothic"/>
              </a:rPr>
            </a:br>
            <a:r>
              <a:rPr lang="en-US" sz="1800">
                <a:latin typeface="Century Gothic"/>
                <a:ea typeface="Century Gothic"/>
                <a:cs typeface="Century Gothic"/>
                <a:sym typeface="Century Gothic"/>
              </a:rPr>
              <a:t>maximum value. However, if the algorithm</a:t>
            </a:r>
            <a:br>
              <a:rPr lang="en-US" sz="1800">
                <a:latin typeface="Century Gothic"/>
                <a:ea typeface="Century Gothic"/>
                <a:cs typeface="Century Gothic"/>
                <a:sym typeface="Century Gothic"/>
              </a:rPr>
            </a:br>
            <a:r>
              <a:rPr lang="en-US" sz="1800">
                <a:latin typeface="Century Gothic"/>
                <a:ea typeface="Century Gothic"/>
                <a:cs typeface="Century Gothic"/>
                <a:sym typeface="Century Gothic"/>
              </a:rPr>
              <a:t> terminates, it is guaranteed to find the maximum value.</a:t>
            </a:r>
          </a:p>
          <a:p>
            <a:pPr lvl="0" rtl="0">
              <a:lnSpc>
                <a:spcPct val="115000"/>
              </a:lnSpc>
              <a:spcBef>
                <a:spcPts val="600"/>
              </a:spcBef>
              <a:spcAft>
                <a:spcPts val="600"/>
              </a:spcAft>
              <a:buNone/>
            </a:pPr>
            <a:endParaRPr sz="1800">
              <a:solidFill>
                <a:srgbClr val="FFFFFF"/>
              </a:solidFill>
              <a:highlight>
                <a:srgbClr val="F9F9F9"/>
              </a:highlight>
            </a:endParaRPr>
          </a:p>
          <a:p>
            <a:pPr lvl="0" rtl="0">
              <a:lnSpc>
                <a:spcPct val="115000"/>
              </a:lnSpc>
              <a:spcBef>
                <a:spcPts val="600"/>
              </a:spcBef>
              <a:spcAft>
                <a:spcPts val="600"/>
              </a:spcAft>
              <a:buNone/>
            </a:pPr>
            <a:r>
              <a:rPr lang="en-US" sz="1800">
                <a:solidFill>
                  <a:schemeClr val="dk1"/>
                </a:solidFill>
                <a:highlight>
                  <a:srgbClr val="F9F9F9"/>
                </a:highlight>
                <a:latin typeface="Times New Roman"/>
                <a:ea typeface="Times New Roman"/>
                <a:cs typeface="Times New Roman"/>
                <a:sym typeface="Times New Roman"/>
              </a:rPr>
              <a:t>Time Complexity of the Algorithm: </a:t>
            </a:r>
            <a:r>
              <a:rPr lang="en-US" sz="1800" i="1">
                <a:solidFill>
                  <a:schemeClr val="dk1"/>
                </a:solidFill>
                <a:highlight>
                  <a:srgbClr val="F9F9F9"/>
                </a:highlight>
                <a:latin typeface="Times New Roman"/>
                <a:ea typeface="Times New Roman"/>
                <a:cs typeface="Times New Roman"/>
                <a:sym typeface="Times New Roman"/>
              </a:rPr>
              <a:t> O(E | f |</a:t>
            </a:r>
            <a:r>
              <a:rPr lang="en-US" sz="1800" i="1" baseline="-25000">
                <a:solidFill>
                  <a:schemeClr val="dk1"/>
                </a:solidFill>
                <a:highlight>
                  <a:srgbClr val="F9F9F9"/>
                </a:highlight>
                <a:latin typeface="Times New Roman"/>
                <a:ea typeface="Times New Roman"/>
                <a:cs typeface="Times New Roman"/>
                <a:sym typeface="Times New Roman"/>
              </a:rPr>
              <a:t>max</a:t>
            </a:r>
            <a:r>
              <a:rPr lang="en-US" sz="1800" i="1">
                <a:solidFill>
                  <a:schemeClr val="dk1"/>
                </a:solidFill>
                <a:highlight>
                  <a:srgbClr val="F9F9F9"/>
                </a:highlight>
                <a:latin typeface="Times New Roman"/>
                <a:ea typeface="Times New Roman"/>
                <a:cs typeface="Times New Roman"/>
                <a:sym typeface="Times New Roman"/>
              </a:rPr>
              <a:t>) </a:t>
            </a:r>
            <a:r>
              <a:rPr lang="en-US" sz="1800">
                <a:solidFill>
                  <a:schemeClr val="dk1"/>
                </a:solidFill>
                <a:highlight>
                  <a:srgbClr val="F9F9F9"/>
                </a:highlight>
                <a:latin typeface="Times New Roman"/>
                <a:ea typeface="Times New Roman"/>
                <a:cs typeface="Times New Roman"/>
                <a:sym typeface="Times New Roman"/>
              </a:rPr>
              <a:t>where</a:t>
            </a:r>
            <a:r>
              <a:rPr lang="en-US" sz="1800" i="1">
                <a:solidFill>
                  <a:schemeClr val="dk1"/>
                </a:solidFill>
                <a:highlight>
                  <a:srgbClr val="F9F9F9"/>
                </a:highlight>
                <a:latin typeface="Times New Roman"/>
                <a:ea typeface="Times New Roman"/>
                <a:cs typeface="Times New Roman"/>
                <a:sym typeface="Times New Roman"/>
              </a:rPr>
              <a:t> |f|</a:t>
            </a:r>
            <a:r>
              <a:rPr lang="en-US" sz="1800" i="1" baseline="-25000">
                <a:solidFill>
                  <a:schemeClr val="dk1"/>
                </a:solidFill>
                <a:highlight>
                  <a:srgbClr val="F9F9F9"/>
                </a:highlight>
                <a:latin typeface="Times New Roman"/>
                <a:ea typeface="Times New Roman"/>
                <a:cs typeface="Times New Roman"/>
                <a:sym typeface="Times New Roman"/>
              </a:rPr>
              <a:t>max</a:t>
            </a:r>
            <a:r>
              <a:rPr lang="en-US" sz="1800" i="1">
                <a:solidFill>
                  <a:schemeClr val="dk1"/>
                </a:solidFill>
                <a:highlight>
                  <a:srgbClr val="F9F9F9"/>
                </a:highlight>
                <a:latin typeface="Times New Roman"/>
                <a:ea typeface="Times New Roman"/>
                <a:cs typeface="Times New Roman"/>
                <a:sym typeface="Times New Roman"/>
              </a:rPr>
              <a:t> </a:t>
            </a:r>
            <a:r>
              <a:rPr lang="en-US" sz="1800">
                <a:solidFill>
                  <a:schemeClr val="dk1"/>
                </a:solidFill>
                <a:highlight>
                  <a:srgbClr val="F9F9F9"/>
                </a:highlight>
                <a:latin typeface="Times New Roman"/>
                <a:ea typeface="Times New Roman"/>
                <a:cs typeface="Times New Roman"/>
                <a:sym typeface="Times New Roman"/>
              </a:rPr>
              <a:t>is the</a:t>
            </a:r>
            <a:br>
              <a:rPr lang="en-US" sz="1800">
                <a:solidFill>
                  <a:schemeClr val="dk1"/>
                </a:solidFill>
                <a:highlight>
                  <a:srgbClr val="F9F9F9"/>
                </a:highlight>
                <a:latin typeface="Times New Roman"/>
                <a:ea typeface="Times New Roman"/>
                <a:cs typeface="Times New Roman"/>
                <a:sym typeface="Times New Roman"/>
              </a:rPr>
            </a:br>
            <a:r>
              <a:rPr lang="en-US" sz="1800">
                <a:solidFill>
                  <a:schemeClr val="dk1"/>
                </a:solidFill>
                <a:highlight>
                  <a:srgbClr val="F9F9F9"/>
                </a:highlight>
                <a:latin typeface="Times New Roman"/>
                <a:ea typeface="Times New Roman"/>
                <a:cs typeface="Times New Roman"/>
                <a:sym typeface="Times New Roman"/>
              </a:rPr>
              <a:t>maximum flow in the network.</a:t>
            </a:r>
          </a:p>
        </p:txBody>
      </p:sp>
      <p:pic>
        <p:nvPicPr>
          <p:cNvPr id="319" name="Shape 319"/>
          <p:cNvPicPr preferRelativeResize="0"/>
          <p:nvPr/>
        </p:nvPicPr>
        <p:blipFill>
          <a:blip r:embed="rId4">
            <a:alphaModFix/>
          </a:blip>
          <a:stretch>
            <a:fillRect/>
          </a:stretch>
        </p:blipFill>
        <p:spPr>
          <a:xfrm>
            <a:off x="8144487" y="2442575"/>
            <a:ext cx="3381375" cy="2362200"/>
          </a:xfrm>
          <a:prstGeom prst="rect">
            <a:avLst/>
          </a:prstGeom>
          <a:noFill/>
          <a:ln>
            <a:noFill/>
          </a:ln>
        </p:spPr>
      </p:pic>
      <p:sp>
        <p:nvSpPr>
          <p:cNvPr id="320" name="Shape 320"/>
          <p:cNvSpPr txBox="1"/>
          <p:nvPr/>
        </p:nvSpPr>
        <p:spPr>
          <a:xfrm>
            <a:off x="8370525" y="5138800"/>
            <a:ext cx="3024900" cy="1183800"/>
          </a:xfrm>
          <a:prstGeom prst="rect">
            <a:avLst/>
          </a:prstGeom>
          <a:noFill/>
          <a:ln>
            <a:noFill/>
          </a:ln>
        </p:spPr>
        <p:txBody>
          <a:bodyPr lIns="91425" tIns="91425" rIns="91425" bIns="91425" anchor="t" anchorCtr="0">
            <a:noAutofit/>
          </a:bodyPr>
          <a:lstStyle/>
          <a:p>
            <a:pPr lvl="0">
              <a:spcBef>
                <a:spcPts val="0"/>
              </a:spcBef>
              <a:buNone/>
            </a:pPr>
            <a:r>
              <a:rPr lang="en-US">
                <a:latin typeface="Times New Roman"/>
                <a:ea typeface="Times New Roman"/>
                <a:cs typeface="Times New Roman"/>
                <a:sym typeface="Times New Roman"/>
              </a:rPr>
              <a:t>w(e</a:t>
            </a:r>
            <a:r>
              <a:rPr lang="en-US" baseline="-25000">
                <a:latin typeface="Times New Roman"/>
                <a:ea typeface="Times New Roman"/>
                <a:cs typeface="Times New Roman"/>
                <a:sym typeface="Times New Roman"/>
              </a:rPr>
              <a:t>1</a:t>
            </a:r>
            <a:r>
              <a:rPr lang="en-US">
                <a:latin typeface="Times New Roman"/>
                <a:ea typeface="Times New Roman"/>
                <a:cs typeface="Times New Roman"/>
                <a:sym typeface="Times New Roman"/>
              </a:rPr>
              <a:t>) = 1</a:t>
            </a:r>
          </a:p>
          <a:p>
            <a:pPr lvl="0">
              <a:spcBef>
                <a:spcPts val="0"/>
              </a:spcBef>
              <a:buNone/>
            </a:pPr>
            <a:r>
              <a:rPr lang="en-US">
                <a:solidFill>
                  <a:schemeClr val="dk1"/>
                </a:solidFill>
                <a:latin typeface="Times New Roman"/>
                <a:ea typeface="Times New Roman"/>
                <a:cs typeface="Times New Roman"/>
                <a:sym typeface="Times New Roman"/>
              </a:rPr>
              <a:t>w(e</a:t>
            </a:r>
            <a:r>
              <a:rPr lang="en-US" baseline="-25000">
                <a:solidFill>
                  <a:schemeClr val="dk1"/>
                </a:solidFill>
                <a:latin typeface="Times New Roman"/>
                <a:ea typeface="Times New Roman"/>
                <a:cs typeface="Times New Roman"/>
                <a:sym typeface="Times New Roman"/>
              </a:rPr>
              <a:t>2</a:t>
            </a:r>
            <a:r>
              <a:rPr lang="en-US">
                <a:solidFill>
                  <a:schemeClr val="dk1"/>
                </a:solidFill>
                <a:latin typeface="Times New Roman"/>
                <a:ea typeface="Times New Roman"/>
                <a:cs typeface="Times New Roman"/>
                <a:sym typeface="Times New Roman"/>
              </a:rPr>
              <a:t>) = </a:t>
            </a:r>
          </a:p>
          <a:p>
            <a:pPr lvl="0">
              <a:spcBef>
                <a:spcPts val="0"/>
              </a:spcBef>
              <a:buNone/>
            </a:pPr>
            <a:r>
              <a:rPr lang="en-US">
                <a:solidFill>
                  <a:schemeClr val="dk1"/>
                </a:solidFill>
                <a:latin typeface="Times New Roman"/>
                <a:ea typeface="Times New Roman"/>
                <a:cs typeface="Times New Roman"/>
                <a:sym typeface="Times New Roman"/>
              </a:rPr>
              <a:t>w(e</a:t>
            </a:r>
            <a:r>
              <a:rPr lang="en-US" baseline="-25000">
                <a:solidFill>
                  <a:schemeClr val="dk1"/>
                </a:solidFill>
                <a:latin typeface="Times New Roman"/>
                <a:ea typeface="Times New Roman"/>
                <a:cs typeface="Times New Roman"/>
                <a:sym typeface="Times New Roman"/>
              </a:rPr>
              <a:t>3</a:t>
            </a:r>
            <a:r>
              <a:rPr lang="en-US">
                <a:solidFill>
                  <a:schemeClr val="dk1"/>
                </a:solidFill>
                <a:latin typeface="Times New Roman"/>
                <a:ea typeface="Times New Roman"/>
                <a:cs typeface="Times New Roman"/>
                <a:sym typeface="Times New Roman"/>
              </a:rPr>
              <a:t>) = 1</a:t>
            </a:r>
          </a:p>
          <a:p>
            <a:pPr lvl="0">
              <a:spcBef>
                <a:spcPts val="0"/>
              </a:spcBef>
              <a:buClr>
                <a:schemeClr val="dk1"/>
              </a:buClr>
              <a:buFont typeface="Arial"/>
              <a:buNone/>
            </a:pPr>
            <a:r>
              <a:rPr lang="en-US">
                <a:solidFill>
                  <a:schemeClr val="dk1"/>
                </a:solidFill>
                <a:latin typeface="Times New Roman"/>
                <a:ea typeface="Times New Roman"/>
                <a:cs typeface="Times New Roman"/>
                <a:sym typeface="Times New Roman"/>
              </a:rPr>
              <a:t>The algorithm chooses path at random. There are ways to choose path s.t the algorithm does not terminate.</a:t>
            </a:r>
          </a:p>
        </p:txBody>
      </p:sp>
      <p:pic>
        <p:nvPicPr>
          <p:cNvPr id="321" name="Shape 321"/>
          <p:cNvPicPr preferRelativeResize="0"/>
          <p:nvPr/>
        </p:nvPicPr>
        <p:blipFill>
          <a:blip r:embed="rId5">
            <a:alphaModFix/>
          </a:blip>
          <a:stretch>
            <a:fillRect/>
          </a:stretch>
        </p:blipFill>
        <p:spPr>
          <a:xfrm>
            <a:off x="9059825" y="5437787"/>
            <a:ext cx="1181100" cy="238125"/>
          </a:xfrm>
          <a:prstGeom prst="rect">
            <a:avLst/>
          </a:prstGeom>
          <a:noFill/>
          <a:ln>
            <a:noFill/>
          </a:ln>
        </p:spPr>
      </p:pic>
      <p:sp>
        <p:nvSpPr>
          <p:cNvPr id="322" name="Shape 322"/>
          <p:cNvSpPr txBox="1"/>
          <p:nvPr/>
        </p:nvSpPr>
        <p:spPr>
          <a:xfrm>
            <a:off x="9920625" y="4847575"/>
            <a:ext cx="1625100" cy="291300"/>
          </a:xfrm>
          <a:prstGeom prst="rect">
            <a:avLst/>
          </a:prstGeom>
          <a:noFill/>
          <a:ln>
            <a:noFill/>
          </a:ln>
        </p:spPr>
        <p:txBody>
          <a:bodyPr lIns="91425" tIns="91425" rIns="91425" bIns="91425" anchor="t" anchorCtr="0">
            <a:noAutofit/>
          </a:bodyPr>
          <a:lstStyle/>
          <a:p>
            <a:pPr lvl="0">
              <a:spcBef>
                <a:spcPts val="0"/>
              </a:spcBef>
              <a:buNone/>
            </a:pPr>
            <a:r>
              <a:rPr lang="en-US" sz="900">
                <a:latin typeface="Times New Roman"/>
                <a:ea typeface="Times New Roman"/>
                <a:cs typeface="Times New Roman"/>
                <a:sym typeface="Times New Roman"/>
              </a:rPr>
              <a:t>Image Courtesy : Wikipedia</a:t>
            </a:r>
          </a:p>
        </p:txBody>
      </p:sp>
    </p:spTree>
    <p:extLst>
      <p:ext uri="{BB962C8B-B14F-4D97-AF65-F5344CB8AC3E}">
        <p14:creationId xmlns:p14="http://schemas.microsoft.com/office/powerpoint/2010/main" val="533261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154954" y="973667"/>
            <a:ext cx="8761500" cy="707100"/>
          </a:xfrm>
          <a:prstGeom prst="rect">
            <a:avLst/>
          </a:prstGeom>
          <a:noFill/>
          <a:ln w="9525" cap="flat" cmpd="sng">
            <a:solidFill>
              <a:srgbClr val="9B6BF2"/>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Ford-Fulkerson Algorithm</a:t>
            </a:r>
          </a:p>
        </p:txBody>
      </p:sp>
      <p:sp>
        <p:nvSpPr>
          <p:cNvPr id="328" name="Shape 328"/>
          <p:cNvSpPr txBox="1"/>
          <p:nvPr/>
        </p:nvSpPr>
        <p:spPr>
          <a:xfrm>
            <a:off x="1154950" y="2564700"/>
            <a:ext cx="9536100" cy="3241200"/>
          </a:xfrm>
          <a:prstGeom prst="rect">
            <a:avLst/>
          </a:prstGeom>
          <a:noFill/>
          <a:ln>
            <a:noFill/>
          </a:ln>
        </p:spPr>
        <p:txBody>
          <a:bodyPr lIns="91425" tIns="91425" rIns="91425" bIns="91425" anchor="ctr" anchorCtr="0">
            <a:noAutofit/>
          </a:bodyPr>
          <a:lstStyle/>
          <a:p>
            <a:pPr lvl="0">
              <a:spcBef>
                <a:spcPts val="0"/>
              </a:spcBef>
              <a:buNone/>
            </a:pPr>
            <a:r>
              <a:rPr lang="en-US" sz="1800">
                <a:latin typeface="Century Gothic"/>
                <a:ea typeface="Century Gothic"/>
                <a:cs typeface="Century Gothic"/>
                <a:sym typeface="Century Gothic"/>
              </a:rPr>
              <a:t>The algorithm is </a:t>
            </a:r>
            <a:r>
              <a:rPr lang="en-US" sz="1800" i="1">
                <a:latin typeface="Century Gothic"/>
                <a:ea typeface="Century Gothic"/>
                <a:cs typeface="Century Gothic"/>
                <a:sym typeface="Century Gothic"/>
              </a:rPr>
              <a:t>poor in complexity</a:t>
            </a:r>
            <a:r>
              <a:rPr lang="en-US" sz="1800">
                <a:latin typeface="Century Gothic"/>
                <a:ea typeface="Century Gothic"/>
                <a:cs typeface="Century Gothic"/>
                <a:sym typeface="Century Gothic"/>
              </a:rPr>
              <a:t> and </a:t>
            </a:r>
            <a:r>
              <a:rPr lang="en-US" sz="1800" i="1">
                <a:latin typeface="Century Gothic"/>
                <a:ea typeface="Century Gothic"/>
                <a:cs typeface="Century Gothic"/>
                <a:sym typeface="Century Gothic"/>
              </a:rPr>
              <a:t>does not guarantee a solution for real weight edges</a:t>
            </a:r>
            <a:r>
              <a:rPr lang="en-US" sz="1800">
                <a:latin typeface="Century Gothic"/>
                <a:ea typeface="Century Gothic"/>
                <a:cs typeface="Century Gothic"/>
                <a:sym typeface="Century Gothic"/>
              </a:rPr>
              <a:t> but still this algorithm is of much significance. The genius idea of the algorithm was used to extend and modify it to improve the time complexity and solvable for real weights.</a:t>
            </a:r>
          </a:p>
          <a:p>
            <a:pPr lvl="0">
              <a:spcBef>
                <a:spcPts val="0"/>
              </a:spcBef>
              <a:buNone/>
            </a:pPr>
            <a:endParaRPr sz="1800">
              <a:latin typeface="Century Gothic"/>
              <a:ea typeface="Century Gothic"/>
              <a:cs typeface="Century Gothic"/>
              <a:sym typeface="Century Gothic"/>
            </a:endParaRPr>
          </a:p>
          <a:p>
            <a:pPr lvl="0" rtl="0">
              <a:spcBef>
                <a:spcPts val="0"/>
              </a:spcBef>
              <a:buNone/>
            </a:pPr>
            <a:r>
              <a:rPr lang="en-US" sz="1800">
                <a:latin typeface="Century Gothic"/>
                <a:ea typeface="Century Gothic"/>
                <a:cs typeface="Century Gothic"/>
                <a:sym typeface="Century Gothic"/>
              </a:rPr>
              <a:t>The algorithm also provides an elegant proof and insight to one of the important theorems of Graph Theory- </a:t>
            </a:r>
            <a:r>
              <a:rPr lang="en-US" sz="1800" i="1">
                <a:latin typeface="Century Gothic"/>
                <a:ea typeface="Century Gothic"/>
                <a:cs typeface="Century Gothic"/>
                <a:sym typeface="Century Gothic"/>
              </a:rPr>
              <a:t>Max Flow Min Cut Theorem.</a:t>
            </a:r>
          </a:p>
        </p:txBody>
      </p:sp>
    </p:spTree>
    <p:extLst>
      <p:ext uri="{BB962C8B-B14F-4D97-AF65-F5344CB8AC3E}">
        <p14:creationId xmlns:p14="http://schemas.microsoft.com/office/powerpoint/2010/main" val="427064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Problem Statement</a:t>
            </a:r>
            <a:endParaRPr lang="en-US" dirty="0"/>
          </a:p>
        </p:txBody>
      </p:sp>
      <p:sp>
        <p:nvSpPr>
          <p:cNvPr id="3" name="Content Placeholder 2"/>
          <p:cNvSpPr>
            <a:spLocks noGrp="1"/>
          </p:cNvSpPr>
          <p:nvPr>
            <p:ph idx="1"/>
          </p:nvPr>
        </p:nvSpPr>
        <p:spPr/>
        <p:txBody>
          <a:bodyPr/>
          <a:lstStyle/>
          <a:p>
            <a:r>
              <a:rPr lang="en-US" b="1" dirty="0"/>
              <a:t>Definition</a:t>
            </a:r>
            <a:r>
              <a:rPr lang="en-US" dirty="0"/>
              <a:t>: A </a:t>
            </a:r>
            <a:r>
              <a:rPr lang="en-US" dirty="0">
                <a:solidFill>
                  <a:srgbClr val="FF0000"/>
                </a:solidFill>
              </a:rPr>
              <a:t>complete</a:t>
            </a:r>
            <a:r>
              <a:rPr lang="en-US" dirty="0"/>
              <a:t> </a:t>
            </a:r>
            <a:r>
              <a:rPr lang="en-US" dirty="0" smtClean="0"/>
              <a:t>graph </a:t>
            </a:r>
            <a:r>
              <a:rPr lang="en-US" dirty="0"/>
              <a:t>is a graph with N vertices and an edge between every two vertices</a:t>
            </a:r>
            <a:r>
              <a:rPr lang="en-US" dirty="0" smtClean="0"/>
              <a:t>.</a:t>
            </a:r>
          </a:p>
          <a:p>
            <a:r>
              <a:rPr lang="en-US" b="1" dirty="0" smtClean="0"/>
              <a:t>Definition</a:t>
            </a:r>
            <a:r>
              <a:rPr lang="en-US" dirty="0"/>
              <a:t>: A </a:t>
            </a:r>
            <a:r>
              <a:rPr lang="en-US" dirty="0">
                <a:solidFill>
                  <a:srgbClr val="FF0000"/>
                </a:solidFill>
              </a:rPr>
              <a:t>Hamilton circuit</a:t>
            </a:r>
            <a:r>
              <a:rPr lang="en-US" dirty="0"/>
              <a:t> is a circuit that uses every vertex of a graph once. </a:t>
            </a:r>
            <a:endParaRPr lang="en-US" dirty="0" smtClean="0"/>
          </a:p>
          <a:p>
            <a:r>
              <a:rPr lang="en-US" b="1" dirty="0" smtClean="0"/>
              <a:t>Definition</a:t>
            </a:r>
            <a:r>
              <a:rPr lang="en-US" dirty="0"/>
              <a:t>: A </a:t>
            </a:r>
            <a:r>
              <a:rPr lang="en-US" dirty="0">
                <a:solidFill>
                  <a:srgbClr val="FF0000"/>
                </a:solidFill>
              </a:rPr>
              <a:t>weighted graph </a:t>
            </a:r>
            <a:r>
              <a:rPr lang="en-US" dirty="0"/>
              <a:t>is a graph in which each edge is assigned a weight (representing the time, distance, or cost of traversing that edge). </a:t>
            </a:r>
          </a:p>
          <a:p>
            <a:r>
              <a:rPr lang="en-US" dirty="0" smtClean="0"/>
              <a:t>The </a:t>
            </a:r>
            <a:r>
              <a:rPr lang="en-US" dirty="0"/>
              <a:t>Traveling Salesman Problem (TSP) is the problem of finding a </a:t>
            </a:r>
            <a:r>
              <a:rPr lang="en-US" dirty="0">
                <a:solidFill>
                  <a:srgbClr val="FF0000"/>
                </a:solidFill>
              </a:rPr>
              <a:t>minimum-weight Hamilton circuit in </a:t>
            </a:r>
            <a:r>
              <a:rPr lang="en-US" dirty="0" smtClean="0">
                <a:solidFill>
                  <a:srgbClr val="FF0000"/>
                </a:solidFill>
              </a:rPr>
              <a:t>a complete graph.</a:t>
            </a:r>
            <a:endParaRPr lang="en-US" dirty="0">
              <a:solidFill>
                <a:srgbClr val="FF0000"/>
              </a:solidFill>
            </a:endParaRPr>
          </a:p>
        </p:txBody>
      </p:sp>
    </p:spTree>
    <p:extLst>
      <p:ext uri="{BB962C8B-B14F-4D97-AF65-F5344CB8AC3E}">
        <p14:creationId xmlns:p14="http://schemas.microsoft.com/office/powerpoint/2010/main" val="3894242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ctrTitle"/>
          </p:nvPr>
        </p:nvSpPr>
        <p:spPr>
          <a:xfrm>
            <a:off x="1154954" y="2099733"/>
            <a:ext cx="8825700" cy="26775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Century Gothic"/>
              <a:buNone/>
            </a:pPr>
            <a:r>
              <a:rPr lang="en-US"/>
              <a:t>MINIMUM CUT PROBLEM</a:t>
            </a:r>
          </a:p>
          <a:p>
            <a:pPr marL="0" marR="0" lvl="0" indent="0" algn="l" rtl="0">
              <a:spcBef>
                <a:spcPts val="0"/>
              </a:spcBef>
              <a:buClr>
                <a:schemeClr val="lt2"/>
              </a:buClr>
              <a:buSzPct val="25000"/>
              <a:buFont typeface="Century Gothic"/>
              <a:buNone/>
            </a:pPr>
            <a:endParaRPr/>
          </a:p>
        </p:txBody>
      </p:sp>
      <p:sp>
        <p:nvSpPr>
          <p:cNvPr id="334" name="Shape 334"/>
          <p:cNvSpPr txBox="1">
            <a:spLocks noGrp="1"/>
          </p:cNvSpPr>
          <p:nvPr>
            <p:ph type="subTitle" idx="1"/>
          </p:nvPr>
        </p:nvSpPr>
        <p:spPr>
          <a:xfrm>
            <a:off x="1154954" y="4777380"/>
            <a:ext cx="8825700" cy="8613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endParaRPr sz="1800" b="0" i="0" u="none" strike="noStrike" cap="none">
              <a:solidFill>
                <a:srgbClr val="EE52A4"/>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266723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Definition</a:t>
            </a:r>
          </a:p>
        </p:txBody>
      </p:sp>
      <p:sp>
        <p:nvSpPr>
          <p:cNvPr id="340" name="Shape 340"/>
          <p:cNvSpPr txBox="1">
            <a:spLocks noGrp="1"/>
          </p:cNvSpPr>
          <p:nvPr>
            <p:ph type="body" idx="1"/>
          </p:nvPr>
        </p:nvSpPr>
        <p:spPr>
          <a:xfrm>
            <a:off x="1154954" y="2603500"/>
            <a:ext cx="8825700" cy="34164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dirty="0">
                <a:solidFill>
                  <a:srgbClr val="252525"/>
                </a:solidFill>
                <a:highlight>
                  <a:srgbClr val="FFFFFF"/>
                </a:highlight>
              </a:rPr>
              <a:t>In </a:t>
            </a:r>
            <a:r>
              <a:rPr lang="en-US" dirty="0">
                <a:solidFill>
                  <a:schemeClr val="tx1"/>
                </a:solidFill>
                <a:highlight>
                  <a:srgbClr val="FFFFFF"/>
                </a:highlight>
              </a:rPr>
              <a:t>optimization theory</a:t>
            </a:r>
            <a:r>
              <a:rPr lang="en-US" dirty="0">
                <a:solidFill>
                  <a:srgbClr val="252525"/>
                </a:solidFill>
                <a:highlight>
                  <a:srgbClr val="FFFFFF"/>
                </a:highlight>
              </a:rPr>
              <a:t>, </a:t>
            </a:r>
            <a:r>
              <a:rPr lang="en-US" b="1" dirty="0">
                <a:solidFill>
                  <a:srgbClr val="252525"/>
                </a:solidFill>
                <a:highlight>
                  <a:srgbClr val="FFFFFF"/>
                </a:highlight>
              </a:rPr>
              <a:t>minimum cut problem</a:t>
            </a:r>
            <a:r>
              <a:rPr lang="en-US" dirty="0">
                <a:solidFill>
                  <a:srgbClr val="252525"/>
                </a:solidFill>
                <a:highlight>
                  <a:srgbClr val="FFFFFF"/>
                </a:highlight>
              </a:rPr>
              <a:t>  is a problem of finding a partition of the vertices of a graph into two disjoint subsets such that some property(value) associated with the cut is </a:t>
            </a:r>
            <a:r>
              <a:rPr lang="en-US" dirty="0" err="1">
                <a:solidFill>
                  <a:srgbClr val="252525"/>
                </a:solidFill>
                <a:highlight>
                  <a:srgbClr val="FFFFFF"/>
                </a:highlight>
              </a:rPr>
              <a:t>minimised</a:t>
            </a:r>
            <a:r>
              <a:rPr lang="en-US" dirty="0">
                <a:solidFill>
                  <a:srgbClr val="252525"/>
                </a:solidFill>
                <a:highlight>
                  <a:srgbClr val="FFFFFF"/>
                </a:highlight>
              </a:rPr>
              <a:t>. </a:t>
            </a:r>
          </a:p>
          <a:p>
            <a:pPr marL="342900" marR="0" lvl="0" indent="-342900" algn="l" rtl="0">
              <a:spcBef>
                <a:spcPts val="1000"/>
              </a:spcBef>
              <a:spcAft>
                <a:spcPts val="0"/>
              </a:spcAft>
              <a:buClr>
                <a:schemeClr val="accent1"/>
              </a:buClr>
              <a:buSzPct val="79999"/>
              <a:buFont typeface="Noto Sans Symbols"/>
              <a:buNone/>
            </a:pPr>
            <a:endParaRPr sz="1800" b="0" i="1" u="none" strike="noStrike" cap="none" dirty="0">
              <a:solidFill>
                <a:srgbClr val="3F3F3F"/>
              </a:solidFill>
            </a:endParaRPr>
          </a:p>
          <a:p>
            <a:pPr marL="342900" marR="0" lvl="0" indent="-342900" algn="l" rtl="0">
              <a:spcBef>
                <a:spcPts val="1000"/>
              </a:spcBef>
              <a:spcAft>
                <a:spcPts val="0"/>
              </a:spcAft>
              <a:buClr>
                <a:schemeClr val="accent1"/>
              </a:buClr>
              <a:buSzPct val="79999"/>
              <a:buFont typeface="Noto Sans Symbols"/>
              <a:buNone/>
            </a:pPr>
            <a:endParaRPr sz="1800" b="0" i="1" u="none" strike="noStrike" cap="none" dirty="0">
              <a:solidFill>
                <a:srgbClr val="3F3F3F"/>
              </a:solidFill>
            </a:endParaRPr>
          </a:p>
          <a:p>
            <a:pPr marL="0" marR="0" lvl="0" indent="0" algn="l" rtl="0">
              <a:spcBef>
                <a:spcPts val="1000"/>
              </a:spcBef>
              <a:spcAft>
                <a:spcPts val="0"/>
              </a:spcAft>
              <a:buClr>
                <a:schemeClr val="accent1"/>
              </a:buClr>
              <a:buSzPct val="25000"/>
              <a:buFont typeface="Noto Sans Symbols"/>
              <a:buNone/>
            </a:pPr>
            <a:r>
              <a:rPr lang="en-US" sz="1800" b="0" i="1" u="none" strike="noStrike" cap="none" dirty="0">
                <a:solidFill>
                  <a:srgbClr val="3F3F3F"/>
                </a:solidFill>
              </a:rPr>
              <a:t>  </a:t>
            </a:r>
          </a:p>
        </p:txBody>
      </p:sp>
      <p:pic>
        <p:nvPicPr>
          <p:cNvPr id="341" name="Shape 341"/>
          <p:cNvPicPr preferRelativeResize="0"/>
          <p:nvPr/>
        </p:nvPicPr>
        <p:blipFill>
          <a:blip r:embed="rId3">
            <a:alphaModFix/>
          </a:blip>
          <a:stretch>
            <a:fillRect/>
          </a:stretch>
        </p:blipFill>
        <p:spPr>
          <a:xfrm>
            <a:off x="5887949" y="3653274"/>
            <a:ext cx="5877425" cy="2729875"/>
          </a:xfrm>
          <a:prstGeom prst="rect">
            <a:avLst/>
          </a:prstGeom>
          <a:noFill/>
          <a:ln>
            <a:noFill/>
          </a:ln>
        </p:spPr>
      </p:pic>
      <p:sp>
        <p:nvSpPr>
          <p:cNvPr id="342" name="Shape 342"/>
          <p:cNvSpPr txBox="1"/>
          <p:nvPr/>
        </p:nvSpPr>
        <p:spPr>
          <a:xfrm>
            <a:off x="4243850" y="6153350"/>
            <a:ext cx="2970000" cy="229800"/>
          </a:xfrm>
          <a:prstGeom prst="rect">
            <a:avLst/>
          </a:prstGeom>
          <a:noFill/>
          <a:ln>
            <a:noFill/>
          </a:ln>
        </p:spPr>
        <p:txBody>
          <a:bodyPr lIns="91425" tIns="91425" rIns="91425" bIns="91425" anchor="t" anchorCtr="0">
            <a:noAutofit/>
          </a:bodyPr>
          <a:lstStyle/>
          <a:p>
            <a:pPr lvl="0">
              <a:spcBef>
                <a:spcPts val="0"/>
              </a:spcBef>
              <a:buNone/>
            </a:pPr>
            <a:r>
              <a:rPr lang="en-US" sz="1200">
                <a:latin typeface="Century Gothic"/>
                <a:ea typeface="Century Gothic"/>
                <a:cs typeface="Century Gothic"/>
                <a:sym typeface="Century Gothic"/>
              </a:rPr>
              <a:t>Image Courtesy : geeksforgeeks</a:t>
            </a:r>
          </a:p>
        </p:txBody>
      </p:sp>
    </p:spTree>
    <p:extLst>
      <p:ext uri="{BB962C8B-B14F-4D97-AF65-F5344CB8AC3E}">
        <p14:creationId xmlns:p14="http://schemas.microsoft.com/office/powerpoint/2010/main" val="4089203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Cut Functions</a:t>
            </a:r>
          </a:p>
        </p:txBody>
      </p:sp>
      <p:sp>
        <p:nvSpPr>
          <p:cNvPr id="348" name="Shape 348"/>
          <p:cNvSpPr txBox="1">
            <a:spLocks noGrp="1"/>
          </p:cNvSpPr>
          <p:nvPr>
            <p:ph type="body" idx="1"/>
          </p:nvPr>
        </p:nvSpPr>
        <p:spPr>
          <a:xfrm>
            <a:off x="1154950" y="2603500"/>
            <a:ext cx="8825700" cy="3709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a:solidFill>
                  <a:srgbClr val="252525"/>
                </a:solidFill>
                <a:highlight>
                  <a:srgbClr val="FFFFFF"/>
                </a:highlight>
              </a:rPr>
              <a:t>Let </a:t>
            </a:r>
            <a:r>
              <a:rPr lang="en-US" i="1">
                <a:solidFill>
                  <a:srgbClr val="252525"/>
                </a:solidFill>
                <a:highlight>
                  <a:srgbClr val="FFFFFF"/>
                </a:highlight>
                <a:latin typeface="Times New Roman"/>
                <a:ea typeface="Times New Roman"/>
                <a:cs typeface="Times New Roman"/>
                <a:sym typeface="Times New Roman"/>
              </a:rPr>
              <a:t>G=(V,E)</a:t>
            </a:r>
            <a:r>
              <a:rPr lang="en-US" i="1">
                <a:solidFill>
                  <a:srgbClr val="252525"/>
                </a:solidFill>
                <a:highlight>
                  <a:srgbClr val="FFFFFF"/>
                </a:highlight>
              </a:rPr>
              <a:t> </a:t>
            </a:r>
            <a:r>
              <a:rPr lang="en-US">
                <a:solidFill>
                  <a:srgbClr val="252525"/>
                </a:solidFill>
                <a:highlight>
                  <a:srgbClr val="FFFFFF"/>
                </a:highlight>
              </a:rPr>
              <a:t>be a graph</a:t>
            </a:r>
          </a:p>
          <a:p>
            <a:pPr marL="0" marR="0" lvl="0" indent="0" algn="l" rtl="0">
              <a:spcBef>
                <a:spcPts val="0"/>
              </a:spcBef>
              <a:spcAft>
                <a:spcPts val="0"/>
              </a:spcAft>
              <a:buNone/>
            </a:pPr>
            <a:endParaRPr>
              <a:solidFill>
                <a:srgbClr val="252525"/>
              </a:solidFill>
              <a:highlight>
                <a:srgbClr val="FFFFFF"/>
              </a:highlight>
            </a:endParaRPr>
          </a:p>
          <a:p>
            <a:pPr marL="342900" marR="0" lvl="0" indent="-342900" algn="l" rtl="0">
              <a:spcBef>
                <a:spcPts val="0"/>
              </a:spcBef>
              <a:spcAft>
                <a:spcPts val="0"/>
              </a:spcAft>
              <a:buClr>
                <a:srgbClr val="252525"/>
              </a:buClr>
              <a:buSzPct val="79999"/>
              <a:buFont typeface="Noto Sans Symbols"/>
              <a:buChar char="▶"/>
            </a:pPr>
            <a:r>
              <a:rPr lang="en-US">
                <a:solidFill>
                  <a:srgbClr val="252525"/>
                </a:solidFill>
                <a:highlight>
                  <a:srgbClr val="FFFFFF"/>
                </a:highlight>
              </a:rPr>
              <a:t>Given a set of (non necessarily symmetric) weights  </a:t>
            </a:r>
            <a:r>
              <a:rPr lang="en-US">
                <a:solidFill>
                  <a:srgbClr val="252525"/>
                </a:solidFill>
                <a:highlight>
                  <a:srgbClr val="FFFFFF"/>
                </a:highlight>
                <a:latin typeface="Times New Roman"/>
                <a:ea typeface="Times New Roman"/>
                <a:cs typeface="Times New Roman"/>
                <a:sym typeface="Times New Roman"/>
              </a:rPr>
              <a:t> </a:t>
            </a:r>
            <a:r>
              <a:rPr lang="en-US" i="1">
                <a:solidFill>
                  <a:srgbClr val="252525"/>
                </a:solidFill>
                <a:highlight>
                  <a:srgbClr val="FFFFFF"/>
                </a:highlight>
                <a:latin typeface="Times New Roman"/>
                <a:ea typeface="Times New Roman"/>
                <a:cs typeface="Times New Roman"/>
                <a:sym typeface="Times New Roman"/>
              </a:rPr>
              <a:t>d : V × V → R+</a:t>
            </a:r>
            <a:r>
              <a:rPr lang="en-US">
                <a:solidFill>
                  <a:srgbClr val="252525"/>
                </a:solidFill>
                <a:highlight>
                  <a:srgbClr val="FFFFFF"/>
                </a:highlight>
              </a:rPr>
              <a:t>, </a:t>
            </a:r>
            <a:br>
              <a:rPr lang="en-US">
                <a:solidFill>
                  <a:srgbClr val="252525"/>
                </a:solidFill>
                <a:highlight>
                  <a:srgbClr val="FFFFFF"/>
                </a:highlight>
              </a:rPr>
            </a:br>
            <a:r>
              <a:rPr lang="en-US">
                <a:solidFill>
                  <a:srgbClr val="252525"/>
                </a:solidFill>
                <a:highlight>
                  <a:srgbClr val="FFFFFF"/>
                </a:highlight>
              </a:rPr>
              <a:t> and </a:t>
            </a:r>
            <a:r>
              <a:rPr lang="en-US" i="1">
                <a:solidFill>
                  <a:srgbClr val="252525"/>
                </a:solidFill>
                <a:highlight>
                  <a:srgbClr val="FFFFFF"/>
                </a:highlight>
                <a:latin typeface="Times New Roman"/>
                <a:ea typeface="Times New Roman"/>
                <a:cs typeface="Times New Roman"/>
                <a:sym typeface="Times New Roman"/>
              </a:rPr>
              <a:t>A ⊂ V</a:t>
            </a:r>
            <a:r>
              <a:rPr lang="en-US">
                <a:solidFill>
                  <a:srgbClr val="252525"/>
                </a:solidFill>
                <a:highlight>
                  <a:srgbClr val="FFFFFF"/>
                </a:highlight>
                <a:latin typeface="Times New Roman"/>
                <a:ea typeface="Times New Roman"/>
                <a:cs typeface="Times New Roman"/>
                <a:sym typeface="Times New Roman"/>
              </a:rPr>
              <a:t> </a:t>
            </a:r>
            <a:r>
              <a:rPr lang="en-US">
                <a:solidFill>
                  <a:srgbClr val="252525"/>
                </a:solidFill>
                <a:highlight>
                  <a:srgbClr val="FFFFFF"/>
                </a:highlight>
              </a:rPr>
              <a:t>we define the cut as </a:t>
            </a:r>
            <a:br>
              <a:rPr lang="en-US">
                <a:solidFill>
                  <a:srgbClr val="252525"/>
                </a:solidFill>
                <a:highlight>
                  <a:srgbClr val="FFFFFF"/>
                </a:highlight>
              </a:rPr>
            </a:br>
            <a:r>
              <a:rPr lang="en-US">
                <a:solidFill>
                  <a:srgbClr val="252525"/>
                </a:solidFill>
                <a:highlight>
                  <a:srgbClr val="FFFFFF"/>
                </a:highlight>
              </a:rPr>
              <a:t>      </a:t>
            </a:r>
            <a:r>
              <a:rPr lang="en-US" i="1">
                <a:solidFill>
                  <a:srgbClr val="252525"/>
                </a:solidFill>
                <a:highlight>
                  <a:srgbClr val="FFFFFF"/>
                </a:highlight>
              </a:rPr>
              <a:t>         </a:t>
            </a:r>
            <a:r>
              <a:rPr lang="en-US" i="1">
                <a:solidFill>
                  <a:srgbClr val="252525"/>
                </a:solidFill>
                <a:highlight>
                  <a:srgbClr val="FFFFFF"/>
                </a:highlight>
                <a:latin typeface="Times New Roman"/>
                <a:ea typeface="Times New Roman"/>
                <a:cs typeface="Times New Roman"/>
                <a:sym typeface="Times New Roman"/>
              </a:rPr>
              <a:t>F(A) = d(A,</a:t>
            </a:r>
            <a:r>
              <a:rPr lang="en-US" i="1">
                <a:solidFill>
                  <a:srgbClr val="252525"/>
                </a:solidFill>
              </a:rPr>
              <a:t>Ā</a:t>
            </a:r>
            <a:r>
              <a:rPr lang="en-US" i="1">
                <a:solidFill>
                  <a:srgbClr val="252525"/>
                </a:solidFill>
                <a:highlight>
                  <a:srgbClr val="FFFFFF"/>
                </a:highlight>
                <a:latin typeface="Times New Roman"/>
                <a:ea typeface="Times New Roman"/>
                <a:cs typeface="Times New Roman"/>
                <a:sym typeface="Times New Roman"/>
              </a:rPr>
              <a:t>) = </a:t>
            </a:r>
            <a:r>
              <a:rPr lang="en-US" sz="2400" i="1">
                <a:solidFill>
                  <a:srgbClr val="252525"/>
                </a:solidFill>
                <a:highlight>
                  <a:srgbClr val="FFFFFF"/>
                </a:highlight>
                <a:latin typeface="Times New Roman"/>
                <a:ea typeface="Times New Roman"/>
                <a:cs typeface="Times New Roman"/>
                <a:sym typeface="Times New Roman"/>
              </a:rPr>
              <a:t>∑</a:t>
            </a:r>
            <a:r>
              <a:rPr lang="en-US" i="1" baseline="-25000">
                <a:solidFill>
                  <a:srgbClr val="252525"/>
                </a:solidFill>
                <a:highlight>
                  <a:srgbClr val="FFFFFF"/>
                </a:highlight>
                <a:latin typeface="Times New Roman"/>
                <a:ea typeface="Times New Roman"/>
                <a:cs typeface="Times New Roman"/>
                <a:sym typeface="Times New Roman"/>
              </a:rPr>
              <a:t>i ∊ A , </a:t>
            </a:r>
            <a:r>
              <a:rPr lang="en-US" i="1" baseline="-25000">
                <a:solidFill>
                  <a:srgbClr val="252525"/>
                </a:solidFill>
                <a:latin typeface="Times New Roman"/>
                <a:ea typeface="Times New Roman"/>
                <a:cs typeface="Times New Roman"/>
                <a:sym typeface="Times New Roman"/>
              </a:rPr>
              <a:t>j ∊ Ā</a:t>
            </a:r>
            <a:r>
              <a:rPr lang="en-US" i="1">
                <a:solidFill>
                  <a:srgbClr val="252525"/>
                </a:solidFill>
                <a:highlight>
                  <a:srgbClr val="FFFFFF"/>
                </a:highlight>
                <a:latin typeface="Times New Roman"/>
                <a:ea typeface="Times New Roman"/>
                <a:cs typeface="Times New Roman"/>
                <a:sym typeface="Times New Roman"/>
              </a:rPr>
              <a:t> d(i, j)</a:t>
            </a:r>
            <a:r>
              <a:rPr lang="en-US" i="1">
                <a:solidFill>
                  <a:srgbClr val="252525"/>
                </a:solidFill>
                <a:highlight>
                  <a:srgbClr val="FFFFFF"/>
                </a:highlight>
              </a:rPr>
              <a:t>,</a:t>
            </a:r>
            <a:r>
              <a:rPr lang="en-US" sz="1800" b="0" i="1" u="none" strike="noStrike" cap="none">
                <a:solidFill>
                  <a:srgbClr val="3F3F3F"/>
                </a:solidFill>
              </a:rPr>
              <a:t>  </a:t>
            </a:r>
          </a:p>
          <a:p>
            <a:pPr marL="0" marR="0" lvl="0" indent="0" algn="l" rtl="0">
              <a:spcBef>
                <a:spcPts val="0"/>
              </a:spcBef>
              <a:spcAft>
                <a:spcPts val="0"/>
              </a:spcAft>
              <a:buNone/>
            </a:pPr>
            <a:endParaRPr>
              <a:solidFill>
                <a:srgbClr val="000000"/>
              </a:solidFill>
            </a:endParaRPr>
          </a:p>
          <a:p>
            <a:pPr marL="0" marR="0" lvl="0" indent="0" algn="l" rtl="0">
              <a:spcBef>
                <a:spcPts val="0"/>
              </a:spcBef>
              <a:spcAft>
                <a:spcPts val="0"/>
              </a:spcAft>
              <a:buNone/>
            </a:pPr>
            <a:r>
              <a:rPr lang="en-US">
                <a:solidFill>
                  <a:srgbClr val="000000"/>
                </a:solidFill>
              </a:rPr>
              <a:t>Here </a:t>
            </a:r>
            <a:r>
              <a:rPr lang="en-US" i="1">
                <a:solidFill>
                  <a:srgbClr val="000000"/>
                </a:solidFill>
                <a:latin typeface="Times New Roman"/>
                <a:ea typeface="Times New Roman"/>
                <a:cs typeface="Times New Roman"/>
                <a:sym typeface="Times New Roman"/>
              </a:rPr>
              <a:t>F(A)</a:t>
            </a:r>
            <a:r>
              <a:rPr lang="en-US">
                <a:solidFill>
                  <a:srgbClr val="000000"/>
                </a:solidFill>
              </a:rPr>
              <a:t> is a submodular function and we can minimise a submodular function in strongly polynomial time provided there are no constraints.</a:t>
            </a:r>
            <a:br>
              <a:rPr lang="en-US">
                <a:solidFill>
                  <a:srgbClr val="000000"/>
                </a:solidFill>
              </a:rPr>
            </a:br>
            <a:r>
              <a:rPr lang="en-US">
                <a:solidFill>
                  <a:srgbClr val="000000"/>
                </a:solidFill>
              </a:rPr>
              <a:t/>
            </a:r>
            <a:br>
              <a:rPr lang="en-US">
                <a:solidFill>
                  <a:srgbClr val="000000"/>
                </a:solidFill>
              </a:rPr>
            </a:br>
            <a:endParaRPr lang="en-US">
              <a:solidFill>
                <a:srgbClr val="000000"/>
              </a:solidFill>
            </a:endParaRPr>
          </a:p>
        </p:txBody>
      </p:sp>
    </p:spTree>
    <p:extLst>
      <p:ext uri="{BB962C8B-B14F-4D97-AF65-F5344CB8AC3E}">
        <p14:creationId xmlns:p14="http://schemas.microsoft.com/office/powerpoint/2010/main" val="98561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079775" y="704598"/>
            <a:ext cx="8972400" cy="610499"/>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Formal Problem Statement</a:t>
            </a:r>
          </a:p>
        </p:txBody>
      </p:sp>
      <p:sp>
        <p:nvSpPr>
          <p:cNvPr id="354" name="Shape 354"/>
          <p:cNvSpPr txBox="1">
            <a:spLocks noGrp="1"/>
          </p:cNvSpPr>
          <p:nvPr>
            <p:ph type="body" idx="1"/>
          </p:nvPr>
        </p:nvSpPr>
        <p:spPr>
          <a:xfrm>
            <a:off x="1079775" y="2940475"/>
            <a:ext cx="9038100" cy="3551100"/>
          </a:xfrm>
          <a:prstGeom prst="rect">
            <a:avLst/>
          </a:prstGeom>
          <a:noFill/>
          <a:ln>
            <a:noFill/>
          </a:ln>
        </p:spPr>
        <p:txBody>
          <a:bodyPr lIns="91425" tIns="45700" rIns="91425" bIns="45700" anchor="t" anchorCtr="0">
            <a:noAutofit/>
          </a:bodyPr>
          <a:lstStyle/>
          <a:p>
            <a:pPr marL="342900" marR="0" lvl="0" indent="-359410" algn="l" rtl="0">
              <a:spcBef>
                <a:spcPts val="0"/>
              </a:spcBef>
              <a:spcAft>
                <a:spcPts val="0"/>
              </a:spcAft>
              <a:buClr>
                <a:schemeClr val="accent1"/>
              </a:buClr>
              <a:buSzPct val="100000"/>
              <a:buFont typeface="Noto Sans Symbols"/>
              <a:buChar char="▶"/>
            </a:pPr>
            <a:r>
              <a:rPr lang="en-US" sz="1700" b="1">
                <a:solidFill>
                  <a:srgbClr val="252525"/>
                </a:solidFill>
                <a:highlight>
                  <a:srgbClr val="FFFFFF"/>
                </a:highlight>
                <a:latin typeface="Arial"/>
                <a:ea typeface="Arial"/>
                <a:cs typeface="Arial"/>
                <a:sym typeface="Arial"/>
              </a:rPr>
              <a:t>Definition.</a:t>
            </a:r>
            <a:r>
              <a:rPr lang="en-US" sz="1700">
                <a:solidFill>
                  <a:srgbClr val="252525"/>
                </a:solidFill>
                <a:highlight>
                  <a:srgbClr val="FFFFFF"/>
                </a:highlight>
                <a:latin typeface="Arial"/>
                <a:ea typeface="Arial"/>
                <a:cs typeface="Arial"/>
                <a:sym typeface="Arial"/>
              </a:rPr>
              <a:t> An </a:t>
            </a:r>
            <a:r>
              <a:rPr lang="en-US" sz="1700" b="1">
                <a:solidFill>
                  <a:srgbClr val="252525"/>
                </a:solidFill>
                <a:highlight>
                  <a:srgbClr val="FFFFFF"/>
                </a:highlight>
                <a:latin typeface="Arial"/>
                <a:ea typeface="Arial"/>
                <a:cs typeface="Arial"/>
                <a:sym typeface="Arial"/>
              </a:rPr>
              <a:t>s-t cut</a:t>
            </a:r>
            <a:r>
              <a:rPr lang="en-US" sz="1700">
                <a:solidFill>
                  <a:srgbClr val="252525"/>
                </a:solidFill>
                <a:highlight>
                  <a:srgbClr val="FFFFFF"/>
                </a:highlight>
                <a:latin typeface="Arial"/>
                <a:ea typeface="Arial"/>
                <a:cs typeface="Arial"/>
                <a:sym typeface="Arial"/>
              </a:rPr>
              <a:t> </a:t>
            </a:r>
            <a:r>
              <a:rPr lang="en-US" sz="1700" i="1">
                <a:solidFill>
                  <a:srgbClr val="252525"/>
                </a:solidFill>
                <a:highlight>
                  <a:srgbClr val="FFFFFF"/>
                </a:highlight>
                <a:latin typeface="Times New Roman"/>
                <a:ea typeface="Times New Roman"/>
                <a:cs typeface="Times New Roman"/>
                <a:sym typeface="Times New Roman"/>
              </a:rPr>
              <a:t>C</a:t>
            </a:r>
            <a:r>
              <a:rPr lang="en-US" sz="1700">
                <a:solidFill>
                  <a:srgbClr val="252525"/>
                </a:solidFill>
                <a:highlight>
                  <a:srgbClr val="FFFFFF"/>
                </a:highlight>
                <a:latin typeface="Times New Roman"/>
                <a:ea typeface="Times New Roman"/>
                <a:cs typeface="Times New Roman"/>
                <a:sym typeface="Times New Roman"/>
              </a:rPr>
              <a:t> = (</a:t>
            </a:r>
            <a:r>
              <a:rPr lang="en-US" sz="1700" i="1">
                <a:solidFill>
                  <a:srgbClr val="252525"/>
                </a:solidFill>
                <a:highlight>
                  <a:srgbClr val="FFFFFF"/>
                </a:highlight>
                <a:latin typeface="Times New Roman"/>
                <a:ea typeface="Times New Roman"/>
                <a:cs typeface="Times New Roman"/>
                <a:sym typeface="Times New Roman"/>
              </a:rPr>
              <a:t>S</a:t>
            </a:r>
            <a:r>
              <a:rPr lang="en-US" sz="1700">
                <a:solidFill>
                  <a:srgbClr val="252525"/>
                </a:solidFill>
                <a:highlight>
                  <a:srgbClr val="FFFFFF"/>
                </a:highlight>
                <a:latin typeface="Times New Roman"/>
                <a:ea typeface="Times New Roman"/>
                <a:cs typeface="Times New Roman"/>
                <a:sym typeface="Times New Roman"/>
              </a:rPr>
              <a:t>, </a:t>
            </a:r>
            <a:r>
              <a:rPr lang="en-US" sz="1700" i="1">
                <a:solidFill>
                  <a:srgbClr val="252525"/>
                </a:solidFill>
                <a:highlight>
                  <a:srgbClr val="FFFFFF"/>
                </a:highlight>
                <a:latin typeface="Times New Roman"/>
                <a:ea typeface="Times New Roman"/>
                <a:cs typeface="Times New Roman"/>
                <a:sym typeface="Times New Roman"/>
              </a:rPr>
              <a:t>T</a:t>
            </a:r>
            <a:r>
              <a:rPr lang="en-US" sz="1700">
                <a:solidFill>
                  <a:srgbClr val="252525"/>
                </a:solidFill>
                <a:highlight>
                  <a:srgbClr val="FFFFFF"/>
                </a:highlight>
                <a:latin typeface="Times New Roman"/>
                <a:ea typeface="Times New Roman"/>
                <a:cs typeface="Times New Roman"/>
                <a:sym typeface="Times New Roman"/>
              </a:rPr>
              <a:t>)</a:t>
            </a:r>
            <a:r>
              <a:rPr lang="en-US" sz="1700">
                <a:solidFill>
                  <a:srgbClr val="252525"/>
                </a:solidFill>
                <a:highlight>
                  <a:srgbClr val="FFFFFF"/>
                </a:highlight>
                <a:latin typeface="Arial"/>
                <a:ea typeface="Arial"/>
                <a:cs typeface="Arial"/>
                <a:sym typeface="Arial"/>
              </a:rPr>
              <a:t> is a partition of </a:t>
            </a:r>
            <a:r>
              <a:rPr lang="en-US" sz="1700" i="1">
                <a:solidFill>
                  <a:srgbClr val="252525"/>
                </a:solidFill>
                <a:highlight>
                  <a:srgbClr val="FFFFFF"/>
                </a:highlight>
                <a:latin typeface="Times New Roman"/>
                <a:ea typeface="Times New Roman"/>
                <a:cs typeface="Times New Roman"/>
                <a:sym typeface="Times New Roman"/>
              </a:rPr>
              <a:t>V</a:t>
            </a:r>
            <a:r>
              <a:rPr lang="en-US" sz="1700">
                <a:solidFill>
                  <a:srgbClr val="252525"/>
                </a:solidFill>
                <a:highlight>
                  <a:srgbClr val="FFFFFF"/>
                </a:highlight>
                <a:latin typeface="Arial"/>
                <a:ea typeface="Arial"/>
                <a:cs typeface="Arial"/>
                <a:sym typeface="Arial"/>
              </a:rPr>
              <a:t> such that </a:t>
            </a:r>
            <a:r>
              <a:rPr lang="en-US" sz="1700" i="1">
                <a:solidFill>
                  <a:srgbClr val="252525"/>
                </a:solidFill>
                <a:highlight>
                  <a:srgbClr val="FFFFFF"/>
                </a:highlight>
                <a:latin typeface="Times New Roman"/>
                <a:ea typeface="Times New Roman"/>
                <a:cs typeface="Times New Roman"/>
                <a:sym typeface="Times New Roman"/>
              </a:rPr>
              <a:t>s</a:t>
            </a:r>
            <a:r>
              <a:rPr lang="en-US" sz="1700">
                <a:solidFill>
                  <a:srgbClr val="252525"/>
                </a:solidFill>
                <a:highlight>
                  <a:srgbClr val="FFFFFF"/>
                </a:highlight>
                <a:latin typeface="Times New Roman"/>
                <a:ea typeface="Times New Roman"/>
                <a:cs typeface="Times New Roman"/>
                <a:sym typeface="Times New Roman"/>
              </a:rPr>
              <a:t> ∈ </a:t>
            </a:r>
            <a:r>
              <a:rPr lang="en-US" sz="1700" i="1">
                <a:solidFill>
                  <a:srgbClr val="252525"/>
                </a:solidFill>
                <a:highlight>
                  <a:srgbClr val="FFFFFF"/>
                </a:highlight>
                <a:latin typeface="Times New Roman"/>
                <a:ea typeface="Times New Roman"/>
                <a:cs typeface="Times New Roman"/>
                <a:sym typeface="Times New Roman"/>
              </a:rPr>
              <a:t>S</a:t>
            </a:r>
            <a:r>
              <a:rPr lang="en-US" sz="1700">
                <a:solidFill>
                  <a:srgbClr val="252525"/>
                </a:solidFill>
                <a:highlight>
                  <a:srgbClr val="FFFFFF"/>
                </a:highlight>
                <a:latin typeface="Arial"/>
                <a:ea typeface="Arial"/>
                <a:cs typeface="Arial"/>
                <a:sym typeface="Arial"/>
              </a:rPr>
              <a:t> and </a:t>
            </a:r>
            <a:r>
              <a:rPr lang="en-US" sz="1700" i="1">
                <a:solidFill>
                  <a:srgbClr val="252525"/>
                </a:solidFill>
                <a:highlight>
                  <a:srgbClr val="FFFFFF"/>
                </a:highlight>
                <a:latin typeface="Times New Roman"/>
                <a:ea typeface="Times New Roman"/>
                <a:cs typeface="Times New Roman"/>
                <a:sym typeface="Times New Roman"/>
              </a:rPr>
              <a:t>t</a:t>
            </a:r>
            <a:r>
              <a:rPr lang="en-US" sz="1700">
                <a:solidFill>
                  <a:srgbClr val="252525"/>
                </a:solidFill>
                <a:highlight>
                  <a:srgbClr val="FFFFFF"/>
                </a:highlight>
                <a:latin typeface="Times New Roman"/>
                <a:ea typeface="Times New Roman"/>
                <a:cs typeface="Times New Roman"/>
                <a:sym typeface="Times New Roman"/>
              </a:rPr>
              <a:t> ∈ </a:t>
            </a:r>
            <a:r>
              <a:rPr lang="en-US" sz="1700" i="1">
                <a:solidFill>
                  <a:srgbClr val="252525"/>
                </a:solidFill>
                <a:highlight>
                  <a:srgbClr val="FFFFFF"/>
                </a:highlight>
                <a:latin typeface="Times New Roman"/>
                <a:ea typeface="Times New Roman"/>
                <a:cs typeface="Times New Roman"/>
                <a:sym typeface="Times New Roman"/>
              </a:rPr>
              <a:t>T</a:t>
            </a:r>
            <a:r>
              <a:rPr lang="en-US" sz="1700">
                <a:solidFill>
                  <a:srgbClr val="252525"/>
                </a:solidFill>
                <a:highlight>
                  <a:srgbClr val="FFFFFF"/>
                </a:highlight>
                <a:latin typeface="Arial"/>
                <a:ea typeface="Arial"/>
                <a:cs typeface="Arial"/>
                <a:sym typeface="Arial"/>
              </a:rPr>
              <a:t>.</a:t>
            </a:r>
            <a:br>
              <a:rPr lang="en-US" sz="1700">
                <a:solidFill>
                  <a:srgbClr val="252525"/>
                </a:solidFill>
                <a:highlight>
                  <a:srgbClr val="FFFFFF"/>
                </a:highlight>
                <a:latin typeface="Arial"/>
                <a:ea typeface="Arial"/>
                <a:cs typeface="Arial"/>
                <a:sym typeface="Arial"/>
              </a:rPr>
            </a:br>
            <a:r>
              <a:rPr lang="en-US" sz="1700">
                <a:solidFill>
                  <a:srgbClr val="252525"/>
                </a:solidFill>
                <a:highlight>
                  <a:srgbClr val="FFFFFF"/>
                </a:highlight>
                <a:latin typeface="Arial"/>
                <a:ea typeface="Arial"/>
                <a:cs typeface="Arial"/>
                <a:sym typeface="Arial"/>
              </a:rPr>
              <a:t> The </a:t>
            </a:r>
            <a:r>
              <a:rPr lang="en-US" sz="1700" b="1">
                <a:solidFill>
                  <a:srgbClr val="252525"/>
                </a:solidFill>
                <a:highlight>
                  <a:srgbClr val="FFFFFF"/>
                </a:highlight>
                <a:latin typeface="Arial"/>
                <a:ea typeface="Arial"/>
                <a:cs typeface="Arial"/>
                <a:sym typeface="Arial"/>
              </a:rPr>
              <a:t>cut-set</a:t>
            </a:r>
            <a:r>
              <a:rPr lang="en-US" sz="1700">
                <a:solidFill>
                  <a:srgbClr val="252525"/>
                </a:solidFill>
                <a:highlight>
                  <a:srgbClr val="FFFFFF"/>
                </a:highlight>
                <a:latin typeface="Arial"/>
                <a:ea typeface="Arial"/>
                <a:cs typeface="Arial"/>
                <a:sym typeface="Arial"/>
              </a:rPr>
              <a:t> of </a:t>
            </a:r>
            <a:r>
              <a:rPr lang="en-US" sz="1700" i="1">
                <a:solidFill>
                  <a:srgbClr val="252525"/>
                </a:solidFill>
                <a:highlight>
                  <a:srgbClr val="FFFFFF"/>
                </a:highlight>
                <a:latin typeface="Times New Roman"/>
                <a:ea typeface="Times New Roman"/>
                <a:cs typeface="Times New Roman"/>
                <a:sym typeface="Times New Roman"/>
              </a:rPr>
              <a:t>C</a:t>
            </a:r>
            <a:r>
              <a:rPr lang="en-US" sz="1700">
                <a:solidFill>
                  <a:srgbClr val="252525"/>
                </a:solidFill>
                <a:highlight>
                  <a:srgbClr val="FFFFFF"/>
                </a:highlight>
                <a:latin typeface="Arial"/>
                <a:ea typeface="Arial"/>
                <a:cs typeface="Arial"/>
                <a:sym typeface="Arial"/>
              </a:rPr>
              <a:t> is the set </a:t>
            </a:r>
          </a:p>
          <a:p>
            <a:pPr marL="0" marR="0" lvl="0" indent="0" algn="l" rtl="0">
              <a:spcBef>
                <a:spcPts val="0"/>
              </a:spcBef>
              <a:spcAft>
                <a:spcPts val="0"/>
              </a:spcAft>
              <a:buNone/>
            </a:pPr>
            <a:endParaRPr sz="1700"/>
          </a:p>
          <a:p>
            <a:pPr marL="342900" marR="0" lvl="0" indent="-359410" algn="l" rtl="0">
              <a:spcBef>
                <a:spcPts val="1000"/>
              </a:spcBef>
              <a:spcAft>
                <a:spcPts val="0"/>
              </a:spcAft>
              <a:buClr>
                <a:schemeClr val="accent1"/>
              </a:buClr>
              <a:buSzPct val="100000"/>
              <a:buFont typeface="Noto Sans Symbols"/>
              <a:buChar char="▶"/>
            </a:pPr>
            <a:r>
              <a:rPr lang="en-US" sz="1700" b="1">
                <a:solidFill>
                  <a:srgbClr val="252525"/>
                </a:solidFill>
                <a:highlight>
                  <a:srgbClr val="FFFFFF"/>
                </a:highlight>
                <a:latin typeface="Arial"/>
                <a:ea typeface="Arial"/>
                <a:cs typeface="Arial"/>
                <a:sym typeface="Arial"/>
              </a:rPr>
              <a:t>Definition.</a:t>
            </a:r>
            <a:r>
              <a:rPr lang="en-US" sz="1700">
                <a:solidFill>
                  <a:srgbClr val="252525"/>
                </a:solidFill>
                <a:highlight>
                  <a:srgbClr val="FFFFFF"/>
                </a:highlight>
                <a:latin typeface="Arial"/>
                <a:ea typeface="Arial"/>
                <a:cs typeface="Arial"/>
                <a:sym typeface="Arial"/>
              </a:rPr>
              <a:t> The </a:t>
            </a:r>
            <a:r>
              <a:rPr lang="en-US" sz="1700" b="1">
                <a:solidFill>
                  <a:srgbClr val="252525"/>
                </a:solidFill>
                <a:highlight>
                  <a:srgbClr val="FFFFFF"/>
                </a:highlight>
                <a:latin typeface="Arial"/>
                <a:ea typeface="Arial"/>
                <a:cs typeface="Arial"/>
                <a:sym typeface="Arial"/>
              </a:rPr>
              <a:t>capacity</a:t>
            </a:r>
            <a:r>
              <a:rPr lang="en-US" sz="1700">
                <a:solidFill>
                  <a:srgbClr val="252525"/>
                </a:solidFill>
                <a:highlight>
                  <a:srgbClr val="FFFFFF"/>
                </a:highlight>
                <a:latin typeface="Arial"/>
                <a:ea typeface="Arial"/>
                <a:cs typeface="Arial"/>
                <a:sym typeface="Arial"/>
              </a:rPr>
              <a:t> of an </a:t>
            </a:r>
            <a:r>
              <a:rPr lang="en-US" sz="1700" i="1">
                <a:solidFill>
                  <a:srgbClr val="252525"/>
                </a:solidFill>
                <a:highlight>
                  <a:srgbClr val="FFFFFF"/>
                </a:highlight>
                <a:latin typeface="Arial"/>
                <a:ea typeface="Arial"/>
                <a:cs typeface="Arial"/>
                <a:sym typeface="Arial"/>
              </a:rPr>
              <a:t>s-t cut</a:t>
            </a:r>
            <a:r>
              <a:rPr lang="en-US" sz="1700">
                <a:solidFill>
                  <a:srgbClr val="252525"/>
                </a:solidFill>
                <a:highlight>
                  <a:srgbClr val="FFFFFF"/>
                </a:highlight>
                <a:latin typeface="Arial"/>
                <a:ea typeface="Arial"/>
                <a:cs typeface="Arial"/>
                <a:sym typeface="Arial"/>
              </a:rPr>
              <a:t> is defined by</a:t>
            </a:r>
            <a:br>
              <a:rPr lang="en-US" sz="1700">
                <a:solidFill>
                  <a:srgbClr val="252525"/>
                </a:solidFill>
                <a:highlight>
                  <a:srgbClr val="FFFFFF"/>
                </a:highlight>
                <a:latin typeface="Arial"/>
                <a:ea typeface="Arial"/>
                <a:cs typeface="Arial"/>
                <a:sym typeface="Arial"/>
              </a:rPr>
            </a:br>
            <a:r>
              <a:rPr lang="en-US" sz="1700">
                <a:solidFill>
                  <a:srgbClr val="252525"/>
                </a:solidFill>
                <a:highlight>
                  <a:srgbClr val="FFFFFF"/>
                </a:highlight>
                <a:latin typeface="Arial"/>
                <a:ea typeface="Arial"/>
                <a:cs typeface="Arial"/>
                <a:sym typeface="Arial"/>
              </a:rPr>
              <a:t/>
            </a:r>
            <a:br>
              <a:rPr lang="en-US" sz="1700">
                <a:solidFill>
                  <a:srgbClr val="252525"/>
                </a:solidFill>
                <a:highlight>
                  <a:srgbClr val="FFFFFF"/>
                </a:highlight>
                <a:latin typeface="Arial"/>
                <a:ea typeface="Arial"/>
                <a:cs typeface="Arial"/>
                <a:sym typeface="Arial"/>
              </a:rPr>
            </a:br>
            <a:r>
              <a:rPr lang="en-US" sz="1700">
                <a:solidFill>
                  <a:srgbClr val="252525"/>
                </a:solidFill>
                <a:highlight>
                  <a:srgbClr val="FFFFFF"/>
                </a:highlight>
                <a:latin typeface="Arial"/>
                <a:ea typeface="Arial"/>
                <a:cs typeface="Arial"/>
                <a:sym typeface="Arial"/>
              </a:rPr>
              <a:t> </a:t>
            </a:r>
            <a:br>
              <a:rPr lang="en-US" sz="1700">
                <a:solidFill>
                  <a:srgbClr val="252525"/>
                </a:solidFill>
                <a:highlight>
                  <a:srgbClr val="FFFFFF"/>
                </a:highlight>
                <a:latin typeface="Arial"/>
                <a:ea typeface="Arial"/>
                <a:cs typeface="Arial"/>
                <a:sym typeface="Arial"/>
              </a:rPr>
            </a:br>
            <a:r>
              <a:rPr lang="en-US" sz="1700">
                <a:solidFill>
                  <a:srgbClr val="252525"/>
                </a:solidFill>
                <a:highlight>
                  <a:srgbClr val="FFFFFF"/>
                </a:highlight>
                <a:latin typeface="Arial"/>
                <a:ea typeface="Arial"/>
                <a:cs typeface="Arial"/>
                <a:sym typeface="Arial"/>
              </a:rPr>
              <a:t>where </a:t>
            </a:r>
            <a:r>
              <a:rPr lang="en-US" sz="1700" i="1">
                <a:solidFill>
                  <a:srgbClr val="252525"/>
                </a:solidFill>
                <a:highlight>
                  <a:srgbClr val="FFFFFF"/>
                </a:highlight>
                <a:latin typeface="Arial"/>
                <a:ea typeface="Arial"/>
                <a:cs typeface="Arial"/>
                <a:sym typeface="Arial"/>
              </a:rPr>
              <a:t> </a:t>
            </a:r>
            <a:r>
              <a:rPr lang="en-US" sz="1700" i="1">
                <a:solidFill>
                  <a:srgbClr val="252525"/>
                </a:solidFill>
                <a:highlight>
                  <a:srgbClr val="FFFFFF"/>
                </a:highlight>
                <a:latin typeface="Times New Roman"/>
                <a:ea typeface="Times New Roman"/>
                <a:cs typeface="Times New Roman"/>
                <a:sym typeface="Times New Roman"/>
              </a:rPr>
              <a:t>d</a:t>
            </a:r>
            <a:r>
              <a:rPr lang="en-US" sz="1700" i="1" baseline="-25000">
                <a:solidFill>
                  <a:srgbClr val="252525"/>
                </a:solidFill>
                <a:highlight>
                  <a:srgbClr val="FFFFFF"/>
                </a:highlight>
                <a:latin typeface="Times New Roman"/>
                <a:ea typeface="Times New Roman"/>
                <a:cs typeface="Times New Roman"/>
                <a:sym typeface="Times New Roman"/>
              </a:rPr>
              <a:t>ij</a:t>
            </a:r>
            <a:r>
              <a:rPr lang="en-US" sz="1700" i="1">
                <a:solidFill>
                  <a:srgbClr val="252525"/>
                </a:solidFill>
                <a:highlight>
                  <a:srgbClr val="FFFFFF"/>
                </a:highlight>
                <a:latin typeface="Times New Roman"/>
                <a:ea typeface="Times New Roman"/>
                <a:cs typeface="Times New Roman"/>
                <a:sym typeface="Times New Roman"/>
              </a:rPr>
              <a:t>=  1      if i ∈ S and j ∈ T</a:t>
            </a:r>
            <a:r>
              <a:rPr lang="en-US" sz="1700" i="1">
                <a:solidFill>
                  <a:srgbClr val="252525"/>
                </a:solidFill>
                <a:highlight>
                  <a:srgbClr val="FFFFFF"/>
                </a:highlight>
                <a:latin typeface="Arial"/>
                <a:ea typeface="Arial"/>
                <a:cs typeface="Arial"/>
                <a:sym typeface="Arial"/>
              </a:rPr>
              <a:t>,</a:t>
            </a:r>
          </a:p>
          <a:p>
            <a:pPr marL="0" marR="0" lvl="0" indent="0" algn="l" rtl="0">
              <a:spcBef>
                <a:spcPts val="1000"/>
              </a:spcBef>
              <a:spcAft>
                <a:spcPts val="0"/>
              </a:spcAft>
              <a:buNone/>
            </a:pPr>
            <a:r>
              <a:rPr lang="en-US" sz="1700" i="1">
                <a:solidFill>
                  <a:srgbClr val="252525"/>
                </a:solidFill>
                <a:highlight>
                  <a:srgbClr val="FFFFFF"/>
                </a:highlight>
                <a:latin typeface="Arial"/>
                <a:ea typeface="Arial"/>
                <a:cs typeface="Arial"/>
                <a:sym typeface="Arial"/>
              </a:rPr>
              <a:t>                     </a:t>
            </a:r>
            <a:r>
              <a:rPr lang="en-US" sz="1700" i="1">
                <a:solidFill>
                  <a:srgbClr val="252525"/>
                </a:solidFill>
                <a:highlight>
                  <a:srgbClr val="FFFFFF"/>
                </a:highlight>
                <a:latin typeface="Times New Roman"/>
                <a:ea typeface="Times New Roman"/>
                <a:cs typeface="Times New Roman"/>
                <a:sym typeface="Times New Roman"/>
              </a:rPr>
              <a:t>= 0 </a:t>
            </a:r>
            <a:r>
              <a:rPr lang="en-US" sz="1700" i="1">
                <a:solidFill>
                  <a:srgbClr val="252525"/>
                </a:solidFill>
                <a:highlight>
                  <a:srgbClr val="FFFFFF"/>
                </a:highlight>
                <a:latin typeface="Arial"/>
                <a:ea typeface="Arial"/>
                <a:cs typeface="Arial"/>
                <a:sym typeface="Arial"/>
              </a:rPr>
              <a:t>     otherwise</a:t>
            </a:r>
          </a:p>
          <a:p>
            <a:pPr lvl="0" rtl="0">
              <a:lnSpc>
                <a:spcPct val="115000"/>
              </a:lnSpc>
              <a:spcBef>
                <a:spcPts val="200"/>
              </a:spcBef>
              <a:spcAft>
                <a:spcPts val="700"/>
              </a:spcAft>
              <a:buClr>
                <a:srgbClr val="000000"/>
              </a:buClr>
              <a:buSzPct val="100000"/>
              <a:buFont typeface="Arial"/>
              <a:buChar char="▶"/>
            </a:pPr>
            <a:r>
              <a:rPr lang="en-US" sz="1700" b="1">
                <a:solidFill>
                  <a:srgbClr val="252525"/>
                </a:solidFill>
                <a:highlight>
                  <a:srgbClr val="FFFFFF"/>
                </a:highlight>
                <a:latin typeface="Arial"/>
                <a:ea typeface="Arial"/>
                <a:cs typeface="Arial"/>
                <a:sym typeface="Arial"/>
              </a:rPr>
              <a:t>Minimum s-t Cut Problem.</a:t>
            </a:r>
            <a:r>
              <a:rPr lang="en-US" sz="1700">
                <a:solidFill>
                  <a:srgbClr val="252525"/>
                </a:solidFill>
                <a:highlight>
                  <a:srgbClr val="FFFFFF"/>
                </a:highlight>
                <a:latin typeface="Arial"/>
                <a:ea typeface="Arial"/>
                <a:cs typeface="Arial"/>
                <a:sym typeface="Arial"/>
              </a:rPr>
              <a:t> Minimize </a:t>
            </a:r>
            <a:r>
              <a:rPr lang="en-US" sz="1700" i="1">
                <a:solidFill>
                  <a:srgbClr val="252525"/>
                </a:solidFill>
                <a:highlight>
                  <a:srgbClr val="FFFFFF"/>
                </a:highlight>
                <a:latin typeface="Times New Roman"/>
                <a:ea typeface="Times New Roman"/>
                <a:cs typeface="Times New Roman"/>
                <a:sym typeface="Times New Roman"/>
              </a:rPr>
              <a:t>c</a:t>
            </a:r>
            <a:r>
              <a:rPr lang="en-US" sz="1700">
                <a:solidFill>
                  <a:srgbClr val="252525"/>
                </a:solidFill>
                <a:highlight>
                  <a:srgbClr val="FFFFFF"/>
                </a:highlight>
                <a:latin typeface="Times New Roman"/>
                <a:ea typeface="Times New Roman"/>
                <a:cs typeface="Times New Roman"/>
                <a:sym typeface="Times New Roman"/>
              </a:rPr>
              <a:t>(</a:t>
            </a:r>
            <a:r>
              <a:rPr lang="en-US" sz="1700" i="1">
                <a:solidFill>
                  <a:srgbClr val="252525"/>
                </a:solidFill>
                <a:highlight>
                  <a:srgbClr val="FFFFFF"/>
                </a:highlight>
                <a:latin typeface="Times New Roman"/>
                <a:ea typeface="Times New Roman"/>
                <a:cs typeface="Times New Roman"/>
                <a:sym typeface="Times New Roman"/>
              </a:rPr>
              <a:t>S</a:t>
            </a:r>
            <a:r>
              <a:rPr lang="en-US" sz="1700">
                <a:solidFill>
                  <a:srgbClr val="252525"/>
                </a:solidFill>
                <a:highlight>
                  <a:srgbClr val="FFFFFF"/>
                </a:highlight>
                <a:latin typeface="Times New Roman"/>
                <a:ea typeface="Times New Roman"/>
                <a:cs typeface="Times New Roman"/>
                <a:sym typeface="Times New Roman"/>
              </a:rPr>
              <a:t>, </a:t>
            </a:r>
            <a:r>
              <a:rPr lang="en-US" sz="1700" i="1">
                <a:solidFill>
                  <a:srgbClr val="252525"/>
                </a:solidFill>
                <a:highlight>
                  <a:srgbClr val="FFFFFF"/>
                </a:highlight>
                <a:latin typeface="Times New Roman"/>
                <a:ea typeface="Times New Roman"/>
                <a:cs typeface="Times New Roman"/>
                <a:sym typeface="Times New Roman"/>
              </a:rPr>
              <a:t>T</a:t>
            </a:r>
            <a:r>
              <a:rPr lang="en-US" sz="1700">
                <a:solidFill>
                  <a:srgbClr val="252525"/>
                </a:solidFill>
                <a:highlight>
                  <a:srgbClr val="FFFFFF"/>
                </a:highlight>
                <a:latin typeface="Times New Roman"/>
                <a:ea typeface="Times New Roman"/>
                <a:cs typeface="Times New Roman"/>
                <a:sym typeface="Times New Roman"/>
              </a:rPr>
              <a:t>)</a:t>
            </a:r>
            <a:r>
              <a:rPr lang="en-US" sz="1700">
                <a:solidFill>
                  <a:srgbClr val="252525"/>
                </a:solidFill>
                <a:highlight>
                  <a:srgbClr val="FFFFFF"/>
                </a:highlight>
                <a:latin typeface="Arial"/>
                <a:ea typeface="Arial"/>
                <a:cs typeface="Arial"/>
                <a:sym typeface="Arial"/>
              </a:rPr>
              <a:t>, that is, to determine </a:t>
            </a:r>
            <a:r>
              <a:rPr lang="en-US" sz="1700" i="1">
                <a:solidFill>
                  <a:srgbClr val="252525"/>
                </a:solidFill>
                <a:highlight>
                  <a:srgbClr val="FFFFFF"/>
                </a:highlight>
                <a:latin typeface="Times New Roman"/>
                <a:ea typeface="Times New Roman"/>
                <a:cs typeface="Times New Roman"/>
                <a:sym typeface="Times New Roman"/>
              </a:rPr>
              <a:t>S</a:t>
            </a:r>
            <a:r>
              <a:rPr lang="en-US" sz="1700">
                <a:solidFill>
                  <a:srgbClr val="252525"/>
                </a:solidFill>
                <a:highlight>
                  <a:srgbClr val="FFFFFF"/>
                </a:highlight>
                <a:latin typeface="Arial"/>
                <a:ea typeface="Arial"/>
                <a:cs typeface="Arial"/>
                <a:sym typeface="Arial"/>
              </a:rPr>
              <a:t> and </a:t>
            </a:r>
            <a:r>
              <a:rPr lang="en-US" sz="1700" i="1">
                <a:solidFill>
                  <a:srgbClr val="252525"/>
                </a:solidFill>
                <a:highlight>
                  <a:srgbClr val="FFFFFF"/>
                </a:highlight>
                <a:latin typeface="Times New Roman"/>
                <a:ea typeface="Times New Roman"/>
                <a:cs typeface="Times New Roman"/>
                <a:sym typeface="Times New Roman"/>
              </a:rPr>
              <a:t>T</a:t>
            </a:r>
            <a:r>
              <a:rPr lang="en-US" sz="1700">
                <a:solidFill>
                  <a:srgbClr val="252525"/>
                </a:solidFill>
                <a:highlight>
                  <a:srgbClr val="FFFFFF"/>
                </a:highlight>
                <a:latin typeface="Arial"/>
                <a:ea typeface="Arial"/>
                <a:cs typeface="Arial"/>
                <a:sym typeface="Arial"/>
              </a:rPr>
              <a:t> such that the capacity of the </a:t>
            </a:r>
            <a:r>
              <a:rPr lang="en-US" sz="1700" i="1">
                <a:solidFill>
                  <a:srgbClr val="252525"/>
                </a:solidFill>
                <a:highlight>
                  <a:srgbClr val="FFFFFF"/>
                </a:highlight>
                <a:latin typeface="Arial"/>
                <a:ea typeface="Arial"/>
                <a:cs typeface="Arial"/>
                <a:sym typeface="Arial"/>
              </a:rPr>
              <a:t>S-T cut</a:t>
            </a:r>
            <a:r>
              <a:rPr lang="en-US" sz="1700">
                <a:solidFill>
                  <a:srgbClr val="252525"/>
                </a:solidFill>
                <a:highlight>
                  <a:srgbClr val="FFFFFF"/>
                </a:highlight>
                <a:latin typeface="Arial"/>
                <a:ea typeface="Arial"/>
                <a:cs typeface="Arial"/>
                <a:sym typeface="Arial"/>
              </a:rPr>
              <a:t> is minimal.</a:t>
            </a:r>
          </a:p>
          <a:p>
            <a:pPr marL="0" marR="0" lvl="0" indent="0" algn="l" rtl="0">
              <a:spcBef>
                <a:spcPts val="1000"/>
              </a:spcBef>
              <a:spcAft>
                <a:spcPts val="0"/>
              </a:spcAft>
              <a:buNone/>
            </a:pPr>
            <a:endParaRPr sz="1700">
              <a:solidFill>
                <a:srgbClr val="000000"/>
              </a:solidFill>
              <a:latin typeface="Arial"/>
              <a:ea typeface="Arial"/>
              <a:cs typeface="Arial"/>
              <a:sym typeface="Arial"/>
            </a:endParaRPr>
          </a:p>
          <a:p>
            <a:pPr marL="0" lvl="0" indent="-69850" rtl="0">
              <a:lnSpc>
                <a:spcPct val="160000"/>
              </a:lnSpc>
              <a:spcBef>
                <a:spcPts val="400"/>
              </a:spcBef>
              <a:buClr>
                <a:srgbClr val="000000"/>
              </a:buClr>
              <a:buSzPct val="100000"/>
              <a:buFont typeface="Arial"/>
              <a:buNone/>
            </a:pPr>
            <a:endParaRPr sz="1100">
              <a:solidFill>
                <a:srgbClr val="555555"/>
              </a:solidFill>
              <a:highlight>
                <a:srgbClr val="FFFFFF"/>
              </a:highlight>
              <a:latin typeface="Arial"/>
              <a:ea typeface="Arial"/>
              <a:cs typeface="Arial"/>
              <a:sym typeface="Arial"/>
            </a:endParaRPr>
          </a:p>
          <a:p>
            <a:pPr marL="0" lvl="0" indent="-69850" rtl="0">
              <a:lnSpc>
                <a:spcPct val="160000"/>
              </a:lnSpc>
              <a:spcBef>
                <a:spcPts val="400"/>
              </a:spcBef>
              <a:buClr>
                <a:srgbClr val="000000"/>
              </a:buClr>
              <a:buSzPct val="61111"/>
              <a:buFont typeface="Arial"/>
              <a:buNone/>
            </a:pPr>
            <a:endParaRPr/>
          </a:p>
        </p:txBody>
      </p:sp>
      <p:pic>
        <p:nvPicPr>
          <p:cNvPr id="355" name="Shape 355"/>
          <p:cNvPicPr preferRelativeResize="0"/>
          <p:nvPr/>
        </p:nvPicPr>
        <p:blipFill>
          <a:blip r:embed="rId3">
            <a:alphaModFix/>
          </a:blip>
          <a:stretch>
            <a:fillRect/>
          </a:stretch>
        </p:blipFill>
        <p:spPr>
          <a:xfrm>
            <a:off x="4293299" y="3306875"/>
            <a:ext cx="2262524" cy="244249"/>
          </a:xfrm>
          <a:prstGeom prst="rect">
            <a:avLst/>
          </a:prstGeom>
          <a:noFill/>
          <a:ln>
            <a:noFill/>
          </a:ln>
        </p:spPr>
      </p:pic>
      <p:pic>
        <p:nvPicPr>
          <p:cNvPr id="356" name="Shape 356"/>
          <p:cNvPicPr preferRelativeResize="0"/>
          <p:nvPr/>
        </p:nvPicPr>
        <p:blipFill>
          <a:blip r:embed="rId4">
            <a:alphaModFix/>
          </a:blip>
          <a:stretch>
            <a:fillRect/>
          </a:stretch>
        </p:blipFill>
        <p:spPr>
          <a:xfrm>
            <a:off x="3262825" y="4199375"/>
            <a:ext cx="4450050" cy="437875"/>
          </a:xfrm>
          <a:prstGeom prst="rect">
            <a:avLst/>
          </a:prstGeom>
          <a:noFill/>
          <a:ln>
            <a:noFill/>
          </a:ln>
        </p:spPr>
      </p:pic>
    </p:spTree>
    <p:extLst>
      <p:ext uri="{BB962C8B-B14F-4D97-AF65-F5344CB8AC3E}">
        <p14:creationId xmlns:p14="http://schemas.microsoft.com/office/powerpoint/2010/main" val="2561027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Max-Flow Min-Cut Theorem</a:t>
            </a:r>
          </a:p>
        </p:txBody>
      </p:sp>
      <p:sp>
        <p:nvSpPr>
          <p:cNvPr id="362" name="Shape 362"/>
          <p:cNvSpPr txBox="1">
            <a:spLocks noGrp="1"/>
          </p:cNvSpPr>
          <p:nvPr>
            <p:ph type="body" idx="1"/>
          </p:nvPr>
        </p:nvSpPr>
        <p:spPr>
          <a:xfrm>
            <a:off x="1154954" y="2603500"/>
            <a:ext cx="8825700" cy="3416400"/>
          </a:xfrm>
          <a:prstGeom prst="rect">
            <a:avLst/>
          </a:prstGeom>
          <a:noFill/>
          <a:ln>
            <a:noFill/>
          </a:ln>
        </p:spPr>
        <p:txBody>
          <a:bodyPr lIns="91425" tIns="45700" rIns="91425" bIns="45700" anchor="t" anchorCtr="0">
            <a:noAutofit/>
          </a:bodyPr>
          <a:lstStyle/>
          <a:p>
            <a:pPr marL="0" marR="0" lvl="0" indent="0" algn="l" rtl="0">
              <a:spcBef>
                <a:spcPts val="1000"/>
              </a:spcBef>
              <a:spcAft>
                <a:spcPts val="0"/>
              </a:spcAft>
              <a:buNone/>
            </a:pPr>
            <a:r>
              <a:rPr lang="en-US" dirty="0">
                <a:solidFill>
                  <a:schemeClr val="tx1"/>
                </a:solidFill>
                <a:highlight>
                  <a:srgbClr val="FFFFFF"/>
                </a:highlight>
              </a:rPr>
              <a:t>In optimization theory, the </a:t>
            </a:r>
            <a:r>
              <a:rPr lang="en-US" b="1" dirty="0">
                <a:solidFill>
                  <a:schemeClr val="tx1"/>
                </a:solidFill>
                <a:highlight>
                  <a:srgbClr val="FFFFFF"/>
                </a:highlight>
              </a:rPr>
              <a:t>max-flow min-cut theorem</a:t>
            </a:r>
            <a:r>
              <a:rPr lang="en-US" dirty="0">
                <a:solidFill>
                  <a:schemeClr val="tx1"/>
                </a:solidFill>
                <a:highlight>
                  <a:srgbClr val="FFFFFF"/>
                </a:highlight>
              </a:rPr>
              <a:t> states that in a flow network, the maximum amount of flow passing from the </a:t>
            </a:r>
            <a:r>
              <a:rPr lang="en-US" i="1" dirty="0">
                <a:solidFill>
                  <a:schemeClr val="tx1"/>
                </a:solidFill>
                <a:highlight>
                  <a:srgbClr val="FFFFFF"/>
                </a:highlight>
              </a:rPr>
              <a:t>source</a:t>
            </a:r>
            <a:r>
              <a:rPr lang="en-US" dirty="0">
                <a:solidFill>
                  <a:schemeClr val="tx1"/>
                </a:solidFill>
                <a:highlight>
                  <a:srgbClr val="FFFFFF"/>
                </a:highlight>
              </a:rPr>
              <a:t> to the </a:t>
            </a:r>
            <a:r>
              <a:rPr lang="en-US" i="1" dirty="0">
                <a:solidFill>
                  <a:schemeClr val="tx1"/>
                </a:solidFill>
                <a:highlight>
                  <a:srgbClr val="FFFFFF"/>
                </a:highlight>
              </a:rPr>
              <a:t>sink</a:t>
            </a:r>
            <a:r>
              <a:rPr lang="en-US" dirty="0">
                <a:solidFill>
                  <a:schemeClr val="tx1"/>
                </a:solidFill>
                <a:highlight>
                  <a:srgbClr val="FFFFFF"/>
                </a:highlight>
              </a:rPr>
              <a:t> is equal to the total weight of the edges in the minimum cut, i.e. the smallest total weight of the edges which if removed would disconnect the source from the sink.</a:t>
            </a:r>
          </a:p>
          <a:p>
            <a:pPr marL="0" marR="0" lvl="0" indent="0" algn="l" rtl="0">
              <a:spcBef>
                <a:spcPts val="1000"/>
              </a:spcBef>
              <a:spcAft>
                <a:spcPts val="0"/>
              </a:spcAft>
              <a:buNone/>
            </a:pPr>
            <a:r>
              <a:rPr lang="en-US" dirty="0">
                <a:solidFill>
                  <a:schemeClr val="tx1"/>
                </a:solidFill>
                <a:highlight>
                  <a:srgbClr val="FFFFFF"/>
                </a:highlight>
              </a:rPr>
              <a:t>The </a:t>
            </a:r>
            <a:r>
              <a:rPr lang="en-US" b="1" dirty="0">
                <a:solidFill>
                  <a:schemeClr val="tx1"/>
                </a:solidFill>
                <a:highlight>
                  <a:srgbClr val="FFFFFF"/>
                </a:highlight>
              </a:rPr>
              <a:t>max-flow min-cut theorem</a:t>
            </a:r>
            <a:r>
              <a:rPr lang="en-US" dirty="0">
                <a:solidFill>
                  <a:schemeClr val="tx1"/>
                </a:solidFill>
                <a:highlight>
                  <a:srgbClr val="FFFFFF"/>
                </a:highlight>
              </a:rPr>
              <a:t> is a special case of the duality theorem for linear programs.</a:t>
            </a:r>
          </a:p>
          <a:p>
            <a:pPr marL="0" marR="0" lvl="0" indent="0" algn="l" rtl="0">
              <a:spcBef>
                <a:spcPts val="1000"/>
              </a:spcBef>
              <a:spcAft>
                <a:spcPts val="0"/>
              </a:spcAft>
              <a:buNone/>
            </a:pPr>
            <a:r>
              <a:rPr lang="en-US" dirty="0">
                <a:solidFill>
                  <a:schemeClr val="tx1"/>
                </a:solidFill>
                <a:highlight>
                  <a:srgbClr val="FFFFFF"/>
                </a:highlight>
              </a:rPr>
              <a:t>The </a:t>
            </a:r>
            <a:r>
              <a:rPr lang="en-US" b="1" dirty="0">
                <a:solidFill>
                  <a:schemeClr val="tx1"/>
                </a:solidFill>
                <a:highlight>
                  <a:srgbClr val="FFFFFF"/>
                </a:highlight>
              </a:rPr>
              <a:t>max-flow min-cut theorem</a:t>
            </a:r>
            <a:r>
              <a:rPr lang="en-US" dirty="0">
                <a:solidFill>
                  <a:schemeClr val="tx1"/>
                </a:solidFill>
                <a:highlight>
                  <a:srgbClr val="FFFFFF"/>
                </a:highlight>
              </a:rPr>
              <a:t> was proven by P. Elias, A. Feinstein, and C.E. Shannon in 1956, and independently also by L.R. Ford, Jr. and D.R. Fulkerson in the same year.</a:t>
            </a:r>
          </a:p>
        </p:txBody>
      </p:sp>
    </p:spTree>
    <p:extLst>
      <p:ext uri="{BB962C8B-B14F-4D97-AF65-F5344CB8AC3E}">
        <p14:creationId xmlns:p14="http://schemas.microsoft.com/office/powerpoint/2010/main" val="426810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Linear Programming Formulation</a:t>
            </a:r>
          </a:p>
        </p:txBody>
      </p:sp>
      <p:sp>
        <p:nvSpPr>
          <p:cNvPr id="368" name="Shape 368"/>
          <p:cNvSpPr txBox="1">
            <a:spLocks noGrp="1"/>
          </p:cNvSpPr>
          <p:nvPr>
            <p:ph type="body" idx="1"/>
          </p:nvPr>
        </p:nvSpPr>
        <p:spPr>
          <a:xfrm>
            <a:off x="1154954" y="2603500"/>
            <a:ext cx="8825659" cy="3416299"/>
          </a:xfrm>
          <a:prstGeom prst="rect">
            <a:avLst/>
          </a:prstGeom>
          <a:noFill/>
          <a:ln>
            <a:noFill/>
          </a:ln>
        </p:spPr>
        <p:txBody>
          <a:bodyPr lIns="91425" tIns="45700" rIns="91425" bIns="45700" anchor="t" anchorCtr="0">
            <a:noAutofit/>
          </a:bodyPr>
          <a:lstStyle/>
          <a:p>
            <a:pPr marL="0" marR="0" lvl="0" indent="0" algn="l" rtl="0">
              <a:spcBef>
                <a:spcPts val="1000"/>
              </a:spcBef>
              <a:spcAft>
                <a:spcPts val="0"/>
              </a:spcAft>
              <a:buNone/>
            </a:pPr>
            <a:r>
              <a:rPr lang="en-US"/>
              <a:t>                       PRIMAL(max-flow)                                              DUAL(min-flow)</a:t>
            </a:r>
            <a:br>
              <a:rPr lang="en-US"/>
            </a:br>
            <a:r>
              <a:rPr lang="en-US"/>
              <a:t>                 </a:t>
            </a:r>
            <a:br>
              <a:rPr lang="en-US"/>
            </a:br>
            <a:r>
              <a:rPr lang="en-US"/>
              <a:t/>
            </a:r>
            <a:br>
              <a:rPr lang="en-US"/>
            </a:br>
            <a:r>
              <a:rPr lang="en-US"/>
              <a:t/>
            </a:r>
            <a:br>
              <a:rPr lang="en-US"/>
            </a:br>
            <a:r>
              <a:rPr lang="en-US"/>
              <a:t>        maximise                                                                       minimise</a:t>
            </a:r>
            <a:br>
              <a:rPr lang="en-US"/>
            </a:br>
            <a:r>
              <a:rPr lang="en-US"/>
              <a:t/>
            </a:r>
            <a:br>
              <a:rPr lang="en-US"/>
            </a:br>
            <a:r>
              <a:rPr lang="en-US"/>
              <a:t>        subject to                                                                     subject to</a:t>
            </a:r>
          </a:p>
        </p:txBody>
      </p:sp>
      <p:pic>
        <p:nvPicPr>
          <p:cNvPr id="369" name="Shape 369"/>
          <p:cNvPicPr preferRelativeResize="0"/>
          <p:nvPr/>
        </p:nvPicPr>
        <p:blipFill>
          <a:blip r:embed="rId3">
            <a:alphaModFix/>
          </a:blip>
          <a:stretch>
            <a:fillRect/>
          </a:stretch>
        </p:blipFill>
        <p:spPr>
          <a:xfrm>
            <a:off x="1154937" y="4638662"/>
            <a:ext cx="4619625" cy="1381125"/>
          </a:xfrm>
          <a:prstGeom prst="rect">
            <a:avLst/>
          </a:prstGeom>
          <a:noFill/>
          <a:ln>
            <a:noFill/>
          </a:ln>
        </p:spPr>
      </p:pic>
      <p:pic>
        <p:nvPicPr>
          <p:cNvPr id="370" name="Shape 370"/>
          <p:cNvPicPr preferRelativeResize="0"/>
          <p:nvPr/>
        </p:nvPicPr>
        <p:blipFill>
          <a:blip r:embed="rId4">
            <a:alphaModFix/>
          </a:blip>
          <a:stretch>
            <a:fillRect/>
          </a:stretch>
        </p:blipFill>
        <p:spPr>
          <a:xfrm>
            <a:off x="3136137" y="3926137"/>
            <a:ext cx="657225" cy="219075"/>
          </a:xfrm>
          <a:prstGeom prst="rect">
            <a:avLst/>
          </a:prstGeom>
          <a:noFill/>
          <a:ln>
            <a:noFill/>
          </a:ln>
        </p:spPr>
      </p:pic>
      <p:pic>
        <p:nvPicPr>
          <p:cNvPr id="371" name="Shape 371"/>
          <p:cNvPicPr preferRelativeResize="0"/>
          <p:nvPr/>
        </p:nvPicPr>
        <p:blipFill>
          <a:blip r:embed="rId5">
            <a:alphaModFix/>
          </a:blip>
          <a:stretch>
            <a:fillRect/>
          </a:stretch>
        </p:blipFill>
        <p:spPr>
          <a:xfrm>
            <a:off x="8720125" y="3802312"/>
            <a:ext cx="838200" cy="466725"/>
          </a:xfrm>
          <a:prstGeom prst="rect">
            <a:avLst/>
          </a:prstGeom>
          <a:noFill/>
          <a:ln>
            <a:noFill/>
          </a:ln>
        </p:spPr>
      </p:pic>
      <p:pic>
        <p:nvPicPr>
          <p:cNvPr id="372" name="Shape 372"/>
          <p:cNvPicPr preferRelativeResize="0"/>
          <p:nvPr/>
        </p:nvPicPr>
        <p:blipFill>
          <a:blip r:embed="rId6">
            <a:alphaModFix/>
          </a:blip>
          <a:stretch>
            <a:fillRect/>
          </a:stretch>
        </p:blipFill>
        <p:spPr>
          <a:xfrm>
            <a:off x="7439875" y="5019662"/>
            <a:ext cx="2476500" cy="1000125"/>
          </a:xfrm>
          <a:prstGeom prst="rect">
            <a:avLst/>
          </a:prstGeom>
          <a:noFill/>
          <a:ln>
            <a:noFill/>
          </a:ln>
        </p:spPr>
      </p:pic>
      <p:cxnSp>
        <p:nvCxnSpPr>
          <p:cNvPr id="373" name="Shape 373"/>
          <p:cNvCxnSpPr/>
          <p:nvPr/>
        </p:nvCxnSpPr>
        <p:spPr>
          <a:xfrm>
            <a:off x="6256750" y="2621075"/>
            <a:ext cx="0" cy="3344400"/>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1973117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Reduction to Polynomial Time</a:t>
            </a:r>
          </a:p>
        </p:txBody>
      </p:sp>
      <p:sp>
        <p:nvSpPr>
          <p:cNvPr id="379" name="Shape 379"/>
          <p:cNvSpPr txBox="1">
            <a:spLocks noGrp="1"/>
          </p:cNvSpPr>
          <p:nvPr>
            <p:ph type="body" idx="1"/>
          </p:nvPr>
        </p:nvSpPr>
        <p:spPr>
          <a:xfrm>
            <a:off x="1154950" y="2264075"/>
            <a:ext cx="8825700" cy="4246200"/>
          </a:xfrm>
          <a:prstGeom prst="rect">
            <a:avLst/>
          </a:prstGeom>
          <a:noFill/>
          <a:ln>
            <a:noFill/>
          </a:ln>
        </p:spPr>
        <p:txBody>
          <a:bodyPr lIns="91425" tIns="45700" rIns="91425" bIns="45700" anchor="t" anchorCtr="0">
            <a:noAutofit/>
          </a:bodyPr>
          <a:lstStyle/>
          <a:p>
            <a:pPr marL="0" marR="0" lvl="0" indent="-91440" algn="l" rtl="0">
              <a:spcBef>
                <a:spcPts val="1000"/>
              </a:spcBef>
              <a:spcAft>
                <a:spcPts val="0"/>
              </a:spcAft>
              <a:buClr>
                <a:schemeClr val="accent1"/>
              </a:buClr>
              <a:buSzPct val="79999"/>
              <a:buFont typeface="Noto Sans Symbols"/>
              <a:buNone/>
            </a:pPr>
            <a:endParaRPr dirty="0"/>
          </a:p>
          <a:p>
            <a:pPr lvl="0" rtl="0">
              <a:spcBef>
                <a:spcPts val="0"/>
              </a:spcBef>
              <a:buClr>
                <a:schemeClr val="accent1"/>
              </a:buClr>
              <a:buSzPct val="79999"/>
              <a:buFont typeface="Noto Sans Symbols"/>
              <a:buChar char="▶"/>
            </a:pPr>
            <a:r>
              <a:rPr lang="en-US" dirty="0">
                <a:solidFill>
                  <a:srgbClr val="252525"/>
                </a:solidFill>
                <a:highlight>
                  <a:srgbClr val="FFFFFF"/>
                </a:highlight>
              </a:rPr>
              <a:t>For about 10 years of time after Ford–Fulkerson algorithm was invented, it was unknown if it can be made to terminate in polynomial time in the generic case of irrational edge capacities. This caused lack of any known polynomial time algorithm that solved max flow problem in generic case.</a:t>
            </a:r>
          </a:p>
          <a:p>
            <a:pPr lvl="0" rtl="0">
              <a:spcBef>
                <a:spcPts val="0"/>
              </a:spcBef>
              <a:buClr>
                <a:srgbClr val="252525"/>
              </a:buClr>
              <a:buSzPct val="100000"/>
              <a:buFont typeface="Century Gothic"/>
              <a:buChar char="▶"/>
            </a:pPr>
            <a:r>
              <a:rPr lang="en-US" dirty="0">
                <a:solidFill>
                  <a:srgbClr val="252525"/>
                </a:solidFill>
                <a:highlight>
                  <a:srgbClr val="FFFFFF"/>
                </a:highlight>
              </a:rPr>
              <a:t> </a:t>
            </a:r>
            <a:r>
              <a:rPr lang="en-US" dirty="0" err="1">
                <a:solidFill>
                  <a:srgbClr val="0B0080"/>
                </a:solidFill>
                <a:highlight>
                  <a:srgbClr val="FFFFFF"/>
                </a:highlight>
              </a:rPr>
              <a:t>Dinitz</a:t>
            </a:r>
            <a:r>
              <a:rPr lang="en-US" dirty="0">
                <a:solidFill>
                  <a:srgbClr val="0B0080"/>
                </a:solidFill>
                <a:highlight>
                  <a:srgbClr val="FFFFFF"/>
                </a:highlight>
              </a:rPr>
              <a:t> algorithm</a:t>
            </a:r>
            <a:r>
              <a:rPr lang="en-US" dirty="0">
                <a:solidFill>
                  <a:srgbClr val="252525"/>
                </a:solidFill>
                <a:highlight>
                  <a:srgbClr val="FFFFFF"/>
                </a:highlight>
              </a:rPr>
              <a:t> and the </a:t>
            </a:r>
            <a:r>
              <a:rPr lang="en-US" dirty="0">
                <a:solidFill>
                  <a:schemeClr val="tx1"/>
                </a:solidFill>
                <a:highlight>
                  <a:srgbClr val="FFFFFF"/>
                </a:highlight>
              </a:rPr>
              <a:t>Edmonds–Karp algorithm, which was published in 1972, independently showed that in the Ford–Fulkerson algorithm</a:t>
            </a:r>
            <a:r>
              <a:rPr lang="en-US" dirty="0">
                <a:solidFill>
                  <a:srgbClr val="252525"/>
                </a:solidFill>
                <a:highlight>
                  <a:srgbClr val="FFFFFF"/>
                </a:highlight>
              </a:rPr>
              <a:t>, if each augmenting path is the shortest one, the length of the augmenting paths is non-decreasing and it always terminated.</a:t>
            </a:r>
          </a:p>
        </p:txBody>
      </p:sp>
    </p:spTree>
    <p:extLst>
      <p:ext uri="{BB962C8B-B14F-4D97-AF65-F5344CB8AC3E}">
        <p14:creationId xmlns:p14="http://schemas.microsoft.com/office/powerpoint/2010/main" val="4016991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4950" y="973675"/>
            <a:ext cx="10456800" cy="7068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Modified Ford-Fulkerson Algorithm</a:t>
            </a:r>
            <a:r>
              <a:rPr lang="en-US" sz="1400"/>
              <a:t> (for integer weighted graphs)</a:t>
            </a:r>
          </a:p>
        </p:txBody>
      </p:sp>
      <p:sp>
        <p:nvSpPr>
          <p:cNvPr id="385" name="Shape 385"/>
          <p:cNvSpPr txBox="1">
            <a:spLocks noGrp="1"/>
          </p:cNvSpPr>
          <p:nvPr>
            <p:ph type="body" idx="1"/>
          </p:nvPr>
        </p:nvSpPr>
        <p:spPr>
          <a:xfrm>
            <a:off x="1122826" y="2659850"/>
            <a:ext cx="9746700" cy="38223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15000"/>
              </a:lnSpc>
              <a:spcBef>
                <a:spcPts val="500"/>
              </a:spcBef>
              <a:buNone/>
            </a:pPr>
            <a:r>
              <a:rPr lang="en-US" sz="2000">
                <a:solidFill>
                  <a:srgbClr val="000000"/>
                </a:solidFill>
                <a:latin typeface="Calibri"/>
                <a:ea typeface="Calibri"/>
                <a:cs typeface="Calibri"/>
                <a:sym typeface="Calibri"/>
              </a:rPr>
              <a:t>The Ford-Fulkerson Algorithm gives us the flexibility to choose any path from the source to sink. The idea to reduce the complexity lies in choice of our path.</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For </a:t>
            </a:r>
            <a:r>
              <a:rPr lang="en-US" sz="2000" b="1">
                <a:solidFill>
                  <a:srgbClr val="000000"/>
                </a:solidFill>
                <a:latin typeface="Calibri"/>
                <a:ea typeface="Calibri"/>
                <a:cs typeface="Calibri"/>
                <a:sym typeface="Calibri"/>
              </a:rPr>
              <a:t>integer weighted graphs</a:t>
            </a:r>
            <a:r>
              <a:rPr lang="en-US" sz="2000">
                <a:solidFill>
                  <a:srgbClr val="000000"/>
                </a:solidFill>
                <a:latin typeface="Calibri"/>
                <a:ea typeface="Calibri"/>
                <a:cs typeface="Calibri"/>
                <a:sym typeface="Calibri"/>
              </a:rPr>
              <a:t>, instead of any path if we choose paths with maximum capacity then we can reduce the complexity to polynomial time.</a:t>
            </a:r>
            <a:r>
              <a:rPr lang="en-US" sz="2000" b="1">
                <a:solidFill>
                  <a:srgbClr val="C00000"/>
                </a:solidFill>
                <a:latin typeface="Calibri"/>
                <a:ea typeface="Calibri"/>
                <a:cs typeface="Calibri"/>
                <a:sym typeface="Calibri"/>
              </a:rPr>
              <a:t/>
            </a:r>
            <a:br>
              <a:rPr lang="en-US" sz="2000" b="1">
                <a:solidFill>
                  <a:srgbClr val="C00000"/>
                </a:solidFill>
                <a:latin typeface="Calibri"/>
                <a:ea typeface="Calibri"/>
                <a:cs typeface="Calibri"/>
                <a:sym typeface="Calibri"/>
              </a:rPr>
            </a:br>
            <a:r>
              <a:rPr lang="en-US" sz="2000" b="1">
                <a:solidFill>
                  <a:srgbClr val="C00000"/>
                </a:solidFill>
                <a:latin typeface="Calibri"/>
                <a:ea typeface="Calibri"/>
                <a:cs typeface="Calibri"/>
                <a:sym typeface="Calibri"/>
              </a:rPr>
              <a:t>Theorem</a:t>
            </a:r>
            <a:r>
              <a:rPr lang="en-US" sz="2000">
                <a:solidFill>
                  <a:schemeClr val="dk1"/>
                </a:solidFill>
                <a:latin typeface="Calibri"/>
                <a:ea typeface="Calibri"/>
                <a:cs typeface="Calibri"/>
                <a:sym typeface="Calibri"/>
              </a:rPr>
              <a:t>: Given a flow network </a:t>
            </a:r>
            <a:r>
              <a:rPr lang="en-US" sz="2000" i="1">
                <a:solidFill>
                  <a:schemeClr val="dk1"/>
                </a:solidFill>
                <a:latin typeface="Times New Roman"/>
                <a:ea typeface="Times New Roman"/>
                <a:cs typeface="Times New Roman"/>
                <a:sym typeface="Times New Roman"/>
              </a:rPr>
              <a:t>G = (V,E) </a:t>
            </a:r>
            <a:r>
              <a:rPr lang="en-US" sz="2000">
                <a:solidFill>
                  <a:schemeClr val="dk1"/>
                </a:solidFill>
                <a:latin typeface="Calibri"/>
                <a:ea typeface="Calibri"/>
                <a:cs typeface="Calibri"/>
                <a:sym typeface="Calibri"/>
              </a:rPr>
              <a:t> where edge capacities are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integers,the modified algorithm runs in </a:t>
            </a:r>
            <a:r>
              <a:rPr lang="en-US" sz="2000" b="1" i="1">
                <a:solidFill>
                  <a:schemeClr val="dk1"/>
                </a:solidFill>
                <a:latin typeface="Times New Roman"/>
                <a:ea typeface="Times New Roman"/>
                <a:cs typeface="Times New Roman"/>
                <a:sym typeface="Times New Roman"/>
              </a:rPr>
              <a:t>O</a:t>
            </a:r>
            <a:r>
              <a:rPr lang="en-US" sz="2000" i="1">
                <a:solidFill>
                  <a:schemeClr val="dk1"/>
                </a:solidFill>
                <a:latin typeface="Times New Roman"/>
                <a:ea typeface="Times New Roman"/>
                <a:cs typeface="Times New Roman"/>
                <a:sym typeface="Times New Roman"/>
              </a:rPr>
              <a:t>(|E|</a:t>
            </a:r>
            <a:r>
              <a:rPr lang="en-US" sz="2000" i="1" baseline="30000">
                <a:solidFill>
                  <a:schemeClr val="dk1"/>
                </a:solidFill>
                <a:latin typeface="Times New Roman"/>
                <a:ea typeface="Times New Roman"/>
                <a:cs typeface="Times New Roman"/>
                <a:sym typeface="Times New Roman"/>
              </a:rPr>
              <a:t>2</a:t>
            </a:r>
            <a:r>
              <a:rPr lang="en-US" sz="2000" i="1">
                <a:solidFill>
                  <a:schemeClr val="dk1"/>
                </a:solidFill>
                <a:latin typeface="Times New Roman"/>
                <a:ea typeface="Times New Roman"/>
                <a:cs typeface="Times New Roman"/>
                <a:sym typeface="Times New Roman"/>
              </a:rPr>
              <a:t> log c</a:t>
            </a:r>
            <a:r>
              <a:rPr lang="en-US" sz="2000" i="1" baseline="-25000">
                <a:solidFill>
                  <a:schemeClr val="dk1"/>
                </a:solidFill>
                <a:latin typeface="Times New Roman"/>
                <a:ea typeface="Times New Roman"/>
                <a:cs typeface="Times New Roman"/>
                <a:sym typeface="Times New Roman"/>
              </a:rPr>
              <a:t>max </a:t>
            </a:r>
            <a:r>
              <a:rPr lang="en-US" sz="2000" i="1">
                <a:solidFill>
                  <a:schemeClr val="dk1"/>
                </a:solidFill>
                <a:latin typeface="Times New Roman"/>
                <a:ea typeface="Times New Roman"/>
                <a:cs typeface="Times New Roman"/>
                <a:sym typeface="Times New Roman"/>
              </a:rPr>
              <a:t> ) </a:t>
            </a:r>
            <a:r>
              <a:rPr lang="en-US" sz="2000">
                <a:solidFill>
                  <a:schemeClr val="dk1"/>
                </a:solidFill>
                <a:latin typeface="Calibri"/>
                <a:ea typeface="Calibri"/>
                <a:cs typeface="Calibri"/>
                <a:sym typeface="Calibri"/>
              </a:rPr>
              <a:t>where </a:t>
            </a:r>
            <a:r>
              <a:rPr lang="en-US" sz="2000" i="1">
                <a:solidFill>
                  <a:schemeClr val="dk1"/>
                </a:solidFill>
                <a:latin typeface="Times New Roman"/>
                <a:ea typeface="Times New Roman"/>
                <a:cs typeface="Times New Roman"/>
                <a:sym typeface="Times New Roman"/>
              </a:rPr>
              <a:t>c</a:t>
            </a:r>
            <a:r>
              <a:rPr lang="en-US" sz="2000" i="1" baseline="-25000">
                <a:solidFill>
                  <a:schemeClr val="dk1"/>
                </a:solidFill>
                <a:latin typeface="Times New Roman"/>
                <a:ea typeface="Times New Roman"/>
                <a:cs typeface="Times New Roman"/>
                <a:sym typeface="Times New Roman"/>
              </a:rPr>
              <a:t>max</a:t>
            </a:r>
            <a:r>
              <a:rPr lang="en-US" sz="2000" baseline="-25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is the maximum capacity of any edge. </a:t>
            </a:r>
          </a:p>
          <a:p>
            <a:pPr marL="0" lvl="0" indent="0" rtl="0">
              <a:lnSpc>
                <a:spcPct val="115000"/>
              </a:lnSpc>
              <a:spcBef>
                <a:spcPts val="500"/>
              </a:spcBef>
              <a:buNone/>
            </a:pPr>
            <a:r>
              <a:rPr lang="en-US" sz="2000" b="1">
                <a:solidFill>
                  <a:schemeClr val="dk1"/>
                </a:solidFill>
                <a:latin typeface="Georgia"/>
                <a:ea typeface="Georgia"/>
                <a:cs typeface="Georgia"/>
                <a:sym typeface="Georgia"/>
              </a:rPr>
              <a:t>IMPROVEMENT</a:t>
            </a:r>
            <a:r>
              <a:rPr lang="en-US" sz="2000">
                <a:solidFill>
                  <a:schemeClr val="dk1"/>
                </a:solidFill>
                <a:latin typeface="Calibri"/>
                <a:ea typeface="Calibri"/>
                <a:cs typeface="Calibri"/>
                <a:sym typeface="Calibri"/>
              </a:rPr>
              <a:t> </a:t>
            </a:r>
            <a:r>
              <a:rPr lang="en-US" sz="2000" i="1">
                <a:solidFill>
                  <a:schemeClr val="dk1"/>
                </a:solidFill>
                <a:latin typeface="Calibri"/>
                <a:ea typeface="Calibri"/>
                <a:cs typeface="Calibri"/>
                <a:sym typeface="Calibri"/>
              </a:rPr>
              <a:t>(</a:t>
            </a:r>
            <a:r>
              <a:rPr lang="en-US" sz="1400" i="1">
                <a:solidFill>
                  <a:schemeClr val="dk1"/>
                </a:solidFill>
                <a:latin typeface="Calibri"/>
                <a:ea typeface="Calibri"/>
                <a:cs typeface="Calibri"/>
                <a:sym typeface="Calibri"/>
              </a:rPr>
              <a:t>to polynomial time</a:t>
            </a:r>
            <a:r>
              <a:rPr lang="en-US" sz="2000" i="1">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a:t>
            </a:r>
            <a:r>
              <a:rPr lang="en-US" i="1">
                <a:solidFill>
                  <a:schemeClr val="dk1"/>
                </a:solidFill>
                <a:latin typeface="Times New Roman"/>
                <a:ea typeface="Times New Roman"/>
                <a:cs typeface="Times New Roman"/>
                <a:sym typeface="Times New Roman"/>
              </a:rPr>
              <a:t>O</a:t>
            </a:r>
            <a:r>
              <a:rPr lang="en-US">
                <a:solidFill>
                  <a:schemeClr val="dk1"/>
                </a:solidFill>
                <a:latin typeface="Times New Roman"/>
                <a:ea typeface="Times New Roman"/>
                <a:cs typeface="Times New Roman"/>
                <a:sym typeface="Times New Roman"/>
              </a:rPr>
              <a:t>(</a:t>
            </a:r>
            <a:r>
              <a:rPr lang="en-US" i="1">
                <a:solidFill>
                  <a:schemeClr val="dk1"/>
                </a:solidFill>
                <a:latin typeface="Times New Roman"/>
                <a:ea typeface="Times New Roman"/>
                <a:cs typeface="Times New Roman"/>
                <a:sym typeface="Times New Roman"/>
              </a:rPr>
              <a:t>E</a:t>
            </a:r>
            <a:r>
              <a:rPr lang="en-US">
                <a:solidFill>
                  <a:schemeClr val="dk1"/>
                </a:solidFill>
                <a:latin typeface="Times New Roman"/>
                <a:ea typeface="Times New Roman"/>
                <a:cs typeface="Times New Roman"/>
                <a:sym typeface="Times New Roman"/>
              </a:rPr>
              <a:t> | </a:t>
            </a:r>
            <a:r>
              <a:rPr lang="en-US" i="1">
                <a:solidFill>
                  <a:schemeClr val="dk1"/>
                </a:solidFill>
                <a:latin typeface="Times New Roman"/>
                <a:ea typeface="Times New Roman"/>
                <a:cs typeface="Times New Roman"/>
                <a:sym typeface="Times New Roman"/>
              </a:rPr>
              <a:t>f</a:t>
            </a:r>
            <a:r>
              <a:rPr lang="en-US">
                <a:solidFill>
                  <a:schemeClr val="dk1"/>
                </a:solidFill>
                <a:latin typeface="Times New Roman"/>
                <a:ea typeface="Times New Roman"/>
                <a:cs typeface="Times New Roman"/>
                <a:sym typeface="Times New Roman"/>
              </a:rPr>
              <a:t> |</a:t>
            </a:r>
            <a:r>
              <a:rPr lang="en-US" baseline="-25000">
                <a:solidFill>
                  <a:schemeClr val="dk1"/>
                </a:solidFill>
                <a:latin typeface="Times New Roman"/>
                <a:ea typeface="Times New Roman"/>
                <a:cs typeface="Times New Roman"/>
                <a:sym typeface="Times New Roman"/>
              </a:rPr>
              <a:t>max</a:t>
            </a:r>
            <a:r>
              <a:rPr lang="en-US">
                <a:solidFill>
                  <a:schemeClr val="dk1"/>
                </a:solidFill>
                <a:latin typeface="Times New Roman"/>
                <a:ea typeface="Times New Roman"/>
                <a:cs typeface="Times New Roman"/>
                <a:sym typeface="Times New Roman"/>
              </a:rPr>
              <a:t>)      to    </a:t>
            </a:r>
            <a:r>
              <a:rPr lang="en-US" sz="2000">
                <a:solidFill>
                  <a:schemeClr val="dk1"/>
                </a:solidFill>
                <a:latin typeface="Calibri"/>
                <a:ea typeface="Calibri"/>
                <a:cs typeface="Calibri"/>
                <a:sym typeface="Calibri"/>
              </a:rPr>
              <a:t> </a:t>
            </a:r>
            <a:r>
              <a:rPr lang="en-US" sz="2000" i="1">
                <a:solidFill>
                  <a:schemeClr val="dk1"/>
                </a:solidFill>
                <a:latin typeface="Times New Roman"/>
                <a:ea typeface="Times New Roman"/>
                <a:cs typeface="Times New Roman"/>
                <a:sym typeface="Times New Roman"/>
              </a:rPr>
              <a:t>(</a:t>
            </a:r>
            <a:r>
              <a:rPr lang="en-US" sz="2000" b="1" i="1">
                <a:solidFill>
                  <a:schemeClr val="dk1"/>
                </a:solidFill>
                <a:latin typeface="Times New Roman"/>
                <a:ea typeface="Times New Roman"/>
                <a:cs typeface="Times New Roman"/>
                <a:sym typeface="Times New Roman"/>
              </a:rPr>
              <a:t>O</a:t>
            </a:r>
            <a:r>
              <a:rPr lang="en-US" sz="2000" i="1">
                <a:solidFill>
                  <a:schemeClr val="dk1"/>
                </a:solidFill>
                <a:latin typeface="Times New Roman"/>
                <a:ea typeface="Times New Roman"/>
                <a:cs typeface="Times New Roman"/>
                <a:sym typeface="Times New Roman"/>
              </a:rPr>
              <a:t>(|E|</a:t>
            </a:r>
            <a:r>
              <a:rPr lang="en-US" sz="2000" i="1" baseline="30000">
                <a:solidFill>
                  <a:schemeClr val="dk1"/>
                </a:solidFill>
                <a:latin typeface="Times New Roman"/>
                <a:ea typeface="Times New Roman"/>
                <a:cs typeface="Times New Roman"/>
                <a:sym typeface="Times New Roman"/>
              </a:rPr>
              <a:t>2</a:t>
            </a:r>
            <a:r>
              <a:rPr lang="en-US" sz="2000" i="1">
                <a:solidFill>
                  <a:schemeClr val="dk1"/>
                </a:solidFill>
                <a:latin typeface="Times New Roman"/>
                <a:ea typeface="Times New Roman"/>
                <a:cs typeface="Times New Roman"/>
                <a:sym typeface="Times New Roman"/>
              </a:rPr>
              <a:t> log c</a:t>
            </a:r>
            <a:r>
              <a:rPr lang="en-US" sz="2000" i="1" baseline="-25000">
                <a:solidFill>
                  <a:schemeClr val="dk1"/>
                </a:solidFill>
                <a:latin typeface="Times New Roman"/>
                <a:ea typeface="Times New Roman"/>
                <a:cs typeface="Times New Roman"/>
                <a:sym typeface="Times New Roman"/>
              </a:rPr>
              <a:t>max </a:t>
            </a:r>
            <a:r>
              <a:rPr lang="en-US" sz="2000" i="1">
                <a:solidFill>
                  <a:schemeClr val="dk1"/>
                </a:solidFill>
                <a:latin typeface="Times New Roman"/>
                <a:ea typeface="Times New Roman"/>
                <a:cs typeface="Times New Roman"/>
                <a:sym typeface="Times New Roman"/>
              </a:rPr>
              <a:t>)</a:t>
            </a:r>
          </a:p>
          <a:p>
            <a:pPr marL="0" lvl="0" indent="-69850" rtl="0">
              <a:lnSpc>
                <a:spcPct val="115000"/>
              </a:lnSpc>
              <a:spcBef>
                <a:spcPts val="500"/>
              </a:spcBef>
              <a:buClr>
                <a:schemeClr val="dk1"/>
              </a:buClr>
              <a:buSzPct val="61111"/>
              <a:buFont typeface="Arial"/>
              <a:buNone/>
            </a:pPr>
            <a:r>
              <a:rPr lang="en-US">
                <a:solidFill>
                  <a:schemeClr val="dk1"/>
                </a:solidFill>
                <a:highlight>
                  <a:srgbClr val="F9F9F9"/>
                </a:highlight>
                <a:latin typeface="Times New Roman"/>
                <a:ea typeface="Times New Roman"/>
                <a:cs typeface="Times New Roman"/>
                <a:sym typeface="Times New Roman"/>
              </a:rPr>
              <a:t> where |f|</a:t>
            </a:r>
            <a:r>
              <a:rPr lang="en-US" baseline="-25000">
                <a:solidFill>
                  <a:schemeClr val="dk1"/>
                </a:solidFill>
                <a:highlight>
                  <a:srgbClr val="F9F9F9"/>
                </a:highlight>
                <a:latin typeface="Times New Roman"/>
                <a:ea typeface="Times New Roman"/>
                <a:cs typeface="Times New Roman"/>
                <a:sym typeface="Times New Roman"/>
              </a:rPr>
              <a:t>max</a:t>
            </a:r>
            <a:r>
              <a:rPr lang="en-US">
                <a:solidFill>
                  <a:schemeClr val="dk1"/>
                </a:solidFill>
                <a:highlight>
                  <a:srgbClr val="F9F9F9"/>
                </a:highlight>
                <a:latin typeface="Times New Roman"/>
                <a:ea typeface="Times New Roman"/>
                <a:cs typeface="Times New Roman"/>
                <a:sym typeface="Times New Roman"/>
              </a:rPr>
              <a:t> is the maximum flow in the network.</a:t>
            </a:r>
          </a:p>
        </p:txBody>
      </p:sp>
    </p:spTree>
    <p:extLst>
      <p:ext uri="{BB962C8B-B14F-4D97-AF65-F5344CB8AC3E}">
        <p14:creationId xmlns:p14="http://schemas.microsoft.com/office/powerpoint/2010/main" val="1109001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Edmonds-Karp Algorithm</a:t>
            </a:r>
          </a:p>
        </p:txBody>
      </p:sp>
      <p:sp>
        <p:nvSpPr>
          <p:cNvPr id="391" name="Shape 391"/>
          <p:cNvSpPr txBox="1">
            <a:spLocks noGrp="1"/>
          </p:cNvSpPr>
          <p:nvPr>
            <p:ph type="body" idx="1"/>
          </p:nvPr>
        </p:nvSpPr>
        <p:spPr>
          <a:xfrm>
            <a:off x="1154950" y="2264075"/>
            <a:ext cx="8825700" cy="4246200"/>
          </a:xfrm>
          <a:prstGeom prst="rect">
            <a:avLst/>
          </a:prstGeom>
          <a:noFill/>
          <a:ln>
            <a:noFill/>
          </a:ln>
        </p:spPr>
        <p:txBody>
          <a:bodyPr lIns="91425" tIns="45700" rIns="91425" bIns="45700" anchor="t" anchorCtr="0">
            <a:noAutofit/>
          </a:bodyPr>
          <a:lstStyle/>
          <a:p>
            <a:pPr marL="0" lvl="0" indent="0" rtl="0">
              <a:spcBef>
                <a:spcPts val="0"/>
              </a:spcBef>
              <a:buNone/>
            </a:pPr>
            <a:endParaRPr>
              <a:solidFill>
                <a:srgbClr val="252525"/>
              </a:solidFill>
              <a:highlight>
                <a:srgbClr val="FFFFFF"/>
              </a:highlight>
            </a:endParaRPr>
          </a:p>
          <a:p>
            <a:pPr lvl="0" rtl="0">
              <a:spcBef>
                <a:spcPts val="0"/>
              </a:spcBef>
              <a:buClr>
                <a:schemeClr val="accent1"/>
              </a:buClr>
              <a:buSzPct val="79999"/>
              <a:buFont typeface="Noto Sans Symbols"/>
              <a:buChar char="▶"/>
            </a:pPr>
            <a:r>
              <a:rPr lang="en-US"/>
              <a:t>This algorithm is a slight modification of the Ford-Fulkerson Algorithm where we restrict our method of path selection to the shortest path in the residual graph at each iteration</a:t>
            </a:r>
          </a:p>
          <a:p>
            <a:pPr marL="342900" marR="0" lvl="0" indent="-342900" algn="l" rtl="0">
              <a:spcBef>
                <a:spcPts val="1000"/>
              </a:spcBef>
              <a:spcAft>
                <a:spcPts val="0"/>
              </a:spcAft>
              <a:buClr>
                <a:schemeClr val="accent1"/>
              </a:buClr>
              <a:buSzPct val="79999"/>
              <a:buFont typeface="Noto Sans Symbols"/>
              <a:buChar char="▶"/>
            </a:pPr>
            <a:r>
              <a:rPr lang="en-US"/>
              <a:t>This algorithm can solve the max-flow problem for </a:t>
            </a:r>
            <a:r>
              <a:rPr lang="en-US" b="1"/>
              <a:t>real positive weights </a:t>
            </a:r>
            <a:r>
              <a:rPr lang="en-US"/>
              <a:t>in polynomial time. This is an achievement compared to the previous algorithm which was possible for integer weights only.</a:t>
            </a:r>
            <a:br>
              <a:rPr lang="en-US"/>
            </a:br>
            <a:r>
              <a:rPr lang="en-US"/>
              <a:t/>
            </a:r>
            <a:br>
              <a:rPr lang="en-US"/>
            </a:br>
            <a:r>
              <a:rPr lang="en-US"/>
              <a:t>Time Complexity :          </a:t>
            </a:r>
            <a:r>
              <a:rPr lang="en-US" i="1">
                <a:latin typeface="Times New Roman"/>
                <a:ea typeface="Times New Roman"/>
                <a:cs typeface="Times New Roman"/>
                <a:sym typeface="Times New Roman"/>
              </a:rPr>
              <a:t> O(|E|</a:t>
            </a:r>
            <a:r>
              <a:rPr lang="en-US" i="1" baseline="30000">
                <a:latin typeface="Times New Roman"/>
                <a:ea typeface="Times New Roman"/>
                <a:cs typeface="Times New Roman"/>
                <a:sym typeface="Times New Roman"/>
              </a:rPr>
              <a:t>2</a:t>
            </a:r>
            <a:r>
              <a:rPr lang="en-US" i="1">
                <a:latin typeface="Times New Roman"/>
                <a:ea typeface="Times New Roman"/>
                <a:cs typeface="Times New Roman"/>
                <a:sym typeface="Times New Roman"/>
              </a:rPr>
              <a:t> |V| )</a:t>
            </a:r>
          </a:p>
        </p:txBody>
      </p:sp>
    </p:spTree>
    <p:extLst>
      <p:ext uri="{BB962C8B-B14F-4D97-AF65-F5344CB8AC3E}">
        <p14:creationId xmlns:p14="http://schemas.microsoft.com/office/powerpoint/2010/main" val="1183268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Dinitz’s Algorithm or Dinic’s Algorithm</a:t>
            </a:r>
          </a:p>
        </p:txBody>
      </p:sp>
      <p:sp>
        <p:nvSpPr>
          <p:cNvPr id="397" name="Shape 397"/>
          <p:cNvSpPr txBox="1">
            <a:spLocks noGrp="1"/>
          </p:cNvSpPr>
          <p:nvPr>
            <p:ph type="body" idx="1"/>
          </p:nvPr>
        </p:nvSpPr>
        <p:spPr>
          <a:xfrm>
            <a:off x="1154950" y="3015650"/>
            <a:ext cx="8825700" cy="3494700"/>
          </a:xfrm>
          <a:prstGeom prst="rect">
            <a:avLst/>
          </a:prstGeom>
          <a:noFill/>
          <a:ln>
            <a:noFill/>
          </a:ln>
        </p:spPr>
        <p:txBody>
          <a:bodyPr lIns="91425" tIns="45700" rIns="91425" bIns="45700" anchor="t" anchorCtr="0">
            <a:noAutofit/>
          </a:bodyPr>
          <a:lstStyle/>
          <a:p>
            <a:pPr lvl="0" rtl="0">
              <a:spcBef>
                <a:spcPts val="0"/>
              </a:spcBef>
              <a:buClr>
                <a:schemeClr val="accent1"/>
              </a:buClr>
              <a:buSzPct val="79999"/>
              <a:buFont typeface="Noto Sans Symbols"/>
              <a:buChar char="▶"/>
            </a:pPr>
            <a:r>
              <a:rPr lang="en-US">
                <a:solidFill>
                  <a:srgbClr val="252525"/>
                </a:solidFill>
                <a:highlight>
                  <a:srgbClr val="FFFFFF"/>
                </a:highlight>
              </a:rPr>
              <a:t>This algorithm was developed by</a:t>
            </a:r>
            <a:r>
              <a:rPr lang="en-US">
                <a:solidFill>
                  <a:srgbClr val="434343"/>
                </a:solidFill>
              </a:rPr>
              <a:t> </a:t>
            </a:r>
            <a:r>
              <a:rPr lang="en-US" sz="1050">
                <a:solidFill>
                  <a:srgbClr val="434343"/>
                </a:solidFill>
                <a:latin typeface="Arial"/>
                <a:ea typeface="Arial"/>
                <a:cs typeface="Arial"/>
                <a:sym typeface="Arial"/>
              </a:rPr>
              <a:t> </a:t>
            </a:r>
            <a:r>
              <a:rPr lang="en-US">
                <a:solidFill>
                  <a:srgbClr val="000000"/>
                </a:solidFill>
              </a:rPr>
              <a:t>Israeli computer scientist Yefim A. Dinitz.</a:t>
            </a:r>
            <a:br>
              <a:rPr lang="en-US">
                <a:solidFill>
                  <a:srgbClr val="000000"/>
                </a:solidFill>
              </a:rPr>
            </a:br>
            <a:r>
              <a:rPr lang="en-US">
                <a:solidFill>
                  <a:srgbClr val="000000"/>
                </a:solidFill>
              </a:rPr>
              <a:t>Unlike the Edward-Karp Algorithm, this algorithm was not derived from the idea of Ford-Fulkerson Algorithm.</a:t>
            </a:r>
          </a:p>
          <a:p>
            <a:pPr marL="342900" marR="0" lvl="0" indent="-342900" algn="l" rtl="0">
              <a:spcBef>
                <a:spcPts val="1000"/>
              </a:spcBef>
              <a:spcAft>
                <a:spcPts val="0"/>
              </a:spcAft>
              <a:buClr>
                <a:schemeClr val="accent1"/>
              </a:buClr>
              <a:buSzPct val="79999"/>
              <a:buFont typeface="Noto Sans Symbols"/>
              <a:buChar char="▶"/>
            </a:pPr>
            <a:r>
              <a:rPr lang="en-US">
                <a:solidFill>
                  <a:srgbClr val="252525"/>
                </a:solidFill>
                <a:highlight>
                  <a:srgbClr val="FFFFFF"/>
                </a:highlight>
              </a:rPr>
              <a:t>Yefim Dinitz invented this algorithm in response to a pre-class exercise in Adel'son-Vel'sky's (co-inventor of AVL trees) Algorithm class.</a:t>
            </a:r>
            <a:r>
              <a:rPr lang="en-US">
                <a:solidFill>
                  <a:srgbClr val="252525"/>
                </a:solidFill>
                <a:highlight>
                  <a:srgbClr val="FFFFFF"/>
                </a:highlight>
                <a:latin typeface="Arial"/>
                <a:ea typeface="Arial"/>
                <a:cs typeface="Arial"/>
                <a:sym typeface="Arial"/>
              </a:rPr>
              <a:t> </a:t>
            </a:r>
            <a:r>
              <a:rPr lang="en-US"/>
              <a:t>Dinitz introduced the concept of </a:t>
            </a:r>
            <a:r>
              <a:rPr lang="en-US" b="1"/>
              <a:t>blocking flow </a:t>
            </a:r>
            <a:r>
              <a:rPr lang="en-US"/>
              <a:t>in a layered graph which is the key idea used in his algorithm for max-flow. </a:t>
            </a:r>
            <a:br>
              <a:rPr lang="en-US"/>
            </a:br>
            <a:endParaRPr lang="en-US"/>
          </a:p>
        </p:txBody>
      </p:sp>
    </p:spTree>
    <p:extLst>
      <p:ext uri="{BB962C8B-B14F-4D97-AF65-F5344CB8AC3E}">
        <p14:creationId xmlns:p14="http://schemas.microsoft.com/office/powerpoint/2010/main" val="178435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 P</a:t>
            </a:r>
            <a:endParaRPr lang="en-US" dirty="0"/>
          </a:p>
        </p:txBody>
      </p:sp>
      <p:sp>
        <p:nvSpPr>
          <p:cNvPr id="3" name="Content Placeholder 2"/>
          <p:cNvSpPr>
            <a:spLocks noGrp="1"/>
          </p:cNvSpPr>
          <p:nvPr>
            <p:ph idx="1"/>
          </p:nvPr>
        </p:nvSpPr>
        <p:spPr/>
        <p:txBody>
          <a:bodyPr/>
          <a:lstStyle/>
          <a:p>
            <a:pPr>
              <a:buFont typeface="Monotype Sorts" pitchFamily="2" charset="2"/>
              <a:buNone/>
            </a:pPr>
            <a:r>
              <a:rPr lang="en-US" dirty="0"/>
              <a:t>A decision problem </a:t>
            </a:r>
            <a:r>
              <a:rPr lang="en-US" i="1" dirty="0"/>
              <a:t>D </a:t>
            </a:r>
            <a:r>
              <a:rPr lang="en-US" dirty="0"/>
              <a:t>is </a:t>
            </a:r>
            <a:r>
              <a:rPr lang="en-US" i="1" dirty="0"/>
              <a:t>solvable in polynomial time</a:t>
            </a:r>
            <a:r>
              <a:rPr lang="en-US" dirty="0"/>
              <a:t> or </a:t>
            </a:r>
            <a:r>
              <a:rPr lang="en-US" i="1" dirty="0"/>
              <a:t>in </a:t>
            </a:r>
          </a:p>
          <a:p>
            <a:pPr>
              <a:buFont typeface="Monotype Sorts" pitchFamily="2" charset="2"/>
              <a:buNone/>
            </a:pPr>
            <a:r>
              <a:rPr lang="en-US" i="1" dirty="0"/>
              <a:t>the class P,</a:t>
            </a:r>
            <a:r>
              <a:rPr lang="en-US" dirty="0"/>
              <a:t> if there exists an algorithm </a:t>
            </a:r>
            <a:r>
              <a:rPr lang="en-US" i="1" dirty="0"/>
              <a:t>A</a:t>
            </a:r>
            <a:r>
              <a:rPr lang="en-US" dirty="0"/>
              <a:t> such that </a:t>
            </a:r>
          </a:p>
          <a:p>
            <a:r>
              <a:rPr lang="en-US" i="1" dirty="0"/>
              <a:t>A</a:t>
            </a:r>
            <a:r>
              <a:rPr lang="en-US" dirty="0"/>
              <a:t> takes instances of </a:t>
            </a:r>
            <a:r>
              <a:rPr lang="en-US" i="1" dirty="0"/>
              <a:t>D </a:t>
            </a:r>
            <a:r>
              <a:rPr lang="en-US" dirty="0"/>
              <a:t>as inputs.</a:t>
            </a:r>
          </a:p>
          <a:p>
            <a:r>
              <a:rPr lang="en-US" i="1" dirty="0"/>
              <a:t>A </a:t>
            </a:r>
            <a:r>
              <a:rPr lang="en-US" dirty="0"/>
              <a:t>always outputs the correct answer “Yes” or “No”.</a:t>
            </a:r>
          </a:p>
          <a:p>
            <a:r>
              <a:rPr lang="en-US" dirty="0"/>
              <a:t>There exists a polynomial </a:t>
            </a:r>
            <a:r>
              <a:rPr lang="en-US" i="1" dirty="0"/>
              <a:t>p </a:t>
            </a:r>
            <a:r>
              <a:rPr lang="en-US" dirty="0"/>
              <a:t>such that the execution of </a:t>
            </a:r>
            <a:r>
              <a:rPr lang="en-US" i="1" dirty="0"/>
              <a:t>A </a:t>
            </a:r>
            <a:r>
              <a:rPr lang="en-US" dirty="0"/>
              <a:t>on inputs of size </a:t>
            </a:r>
            <a:r>
              <a:rPr lang="en-US" i="1" dirty="0"/>
              <a:t>n </a:t>
            </a:r>
            <a:r>
              <a:rPr lang="en-US" dirty="0"/>
              <a:t>always terminates in </a:t>
            </a:r>
            <a:r>
              <a:rPr lang="en-US" i="1" dirty="0"/>
              <a:t>p(n) </a:t>
            </a:r>
            <a:r>
              <a:rPr lang="en-US" dirty="0"/>
              <a:t>or fewer steps.</a:t>
            </a:r>
          </a:p>
          <a:p>
            <a:pPr marL="0" indent="0">
              <a:buNone/>
            </a:pPr>
            <a:endParaRPr lang="en-US" dirty="0"/>
          </a:p>
        </p:txBody>
      </p:sp>
    </p:spTree>
    <p:extLst>
      <p:ext uri="{BB962C8B-B14F-4D97-AF65-F5344CB8AC3E}">
        <p14:creationId xmlns:p14="http://schemas.microsoft.com/office/powerpoint/2010/main" val="1412755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Dinitz’s Algorithm or Dinic’s Algorithm</a:t>
            </a:r>
          </a:p>
        </p:txBody>
      </p:sp>
      <p:sp>
        <p:nvSpPr>
          <p:cNvPr id="403" name="Shape 403"/>
          <p:cNvSpPr txBox="1">
            <a:spLocks noGrp="1"/>
          </p:cNvSpPr>
          <p:nvPr>
            <p:ph type="body" idx="1"/>
          </p:nvPr>
        </p:nvSpPr>
        <p:spPr>
          <a:xfrm>
            <a:off x="1154950" y="2987425"/>
            <a:ext cx="9498300" cy="3494700"/>
          </a:xfrm>
          <a:prstGeom prst="rect">
            <a:avLst/>
          </a:prstGeom>
          <a:noFill/>
          <a:ln>
            <a:noFill/>
          </a:ln>
        </p:spPr>
        <p:txBody>
          <a:bodyPr lIns="91425" tIns="45700" rIns="91425" bIns="45700" anchor="t" anchorCtr="0">
            <a:noAutofit/>
          </a:bodyPr>
          <a:lstStyle/>
          <a:p>
            <a:pPr lvl="0">
              <a:spcBef>
                <a:spcPts val="0"/>
              </a:spcBef>
              <a:buClr>
                <a:schemeClr val="accent1"/>
              </a:buClr>
              <a:buSzPct val="100000"/>
              <a:buFont typeface="Noto Sans Symbols"/>
              <a:buChar char="▶"/>
            </a:pPr>
            <a:r>
              <a:rPr lang="en-US" dirty="0">
                <a:solidFill>
                  <a:schemeClr val="dk1"/>
                </a:solidFill>
              </a:rPr>
              <a:t>In each phase the algorithms builds a layered graph </a:t>
            </a:r>
            <a:r>
              <a:rPr lang="en-US" dirty="0">
                <a:solidFill>
                  <a:schemeClr val="tx1"/>
                </a:solidFill>
              </a:rPr>
              <a:t>with breadth-first search on the residual graph</a:t>
            </a:r>
            <a:r>
              <a:rPr lang="en-US" dirty="0">
                <a:solidFill>
                  <a:schemeClr val="dk1"/>
                </a:solidFill>
              </a:rPr>
              <a:t>. The maximum flow in a layered graph can be calculated in </a:t>
            </a:r>
            <a:r>
              <a:rPr lang="en-US" i="1" dirty="0">
                <a:solidFill>
                  <a:schemeClr val="dk1"/>
                </a:solidFill>
                <a:latin typeface="Times New Roman"/>
                <a:ea typeface="Times New Roman"/>
                <a:cs typeface="Times New Roman"/>
                <a:sym typeface="Times New Roman"/>
              </a:rPr>
              <a:t>O(|V||E|)</a:t>
            </a:r>
            <a:r>
              <a:rPr lang="en-US" dirty="0">
                <a:solidFill>
                  <a:schemeClr val="dk1"/>
                </a:solidFill>
              </a:rPr>
              <a:t> time, and the maximum number of the phases is </a:t>
            </a:r>
            <a:r>
              <a:rPr lang="en-US" i="1" dirty="0">
                <a:solidFill>
                  <a:schemeClr val="dk1"/>
                </a:solidFill>
                <a:latin typeface="Times New Roman"/>
                <a:ea typeface="Times New Roman"/>
                <a:cs typeface="Times New Roman"/>
                <a:sym typeface="Times New Roman"/>
              </a:rPr>
              <a:t>|V|-1.</a:t>
            </a:r>
          </a:p>
          <a:p>
            <a:pPr lvl="0" rtl="0">
              <a:spcBef>
                <a:spcPts val="0"/>
              </a:spcBef>
              <a:buClr>
                <a:schemeClr val="dk1"/>
              </a:buClr>
              <a:buSzPct val="79999"/>
              <a:buFont typeface="Times New Roman"/>
              <a:buChar char="▶"/>
            </a:pPr>
            <a:r>
              <a:rPr lang="en-US" dirty="0">
                <a:solidFill>
                  <a:schemeClr val="dk1"/>
                </a:solidFill>
              </a:rPr>
              <a:t>Time Complexity =</a:t>
            </a:r>
            <a:r>
              <a:rPr lang="en-US" i="1" dirty="0">
                <a:solidFill>
                  <a:schemeClr val="dk1"/>
                </a:solidFill>
                <a:latin typeface="Times New Roman"/>
                <a:ea typeface="Times New Roman"/>
                <a:cs typeface="Times New Roman"/>
                <a:sym typeface="Times New Roman"/>
              </a:rPr>
              <a:t> O ( |V|</a:t>
            </a:r>
            <a:r>
              <a:rPr lang="en-US" i="1" baseline="30000" dirty="0">
                <a:solidFill>
                  <a:schemeClr val="dk1"/>
                </a:solidFill>
                <a:latin typeface="Times New Roman"/>
                <a:ea typeface="Times New Roman"/>
                <a:cs typeface="Times New Roman"/>
                <a:sym typeface="Times New Roman"/>
              </a:rPr>
              <a:t>2</a:t>
            </a:r>
            <a:r>
              <a:rPr lang="en-US" i="1" dirty="0">
                <a:solidFill>
                  <a:schemeClr val="dk1"/>
                </a:solidFill>
                <a:latin typeface="Times New Roman"/>
                <a:ea typeface="Times New Roman"/>
                <a:cs typeface="Times New Roman"/>
                <a:sym typeface="Times New Roman"/>
              </a:rPr>
              <a:t>|E|)</a:t>
            </a:r>
          </a:p>
          <a:p>
            <a:pPr marL="0" marR="0" lvl="0" indent="0" algn="l" rtl="0">
              <a:spcBef>
                <a:spcPts val="1000"/>
              </a:spcBef>
              <a:spcAft>
                <a:spcPts val="0"/>
              </a:spcAft>
              <a:buNone/>
            </a:pPr>
            <a:r>
              <a:rPr lang="en-US" dirty="0"/>
              <a:t>This algorithm is an improvement over the Edward-Karp Algorithm which takes</a:t>
            </a:r>
            <a:br>
              <a:rPr lang="en-US" dirty="0"/>
            </a:br>
            <a:r>
              <a:rPr lang="en-US" i="1" dirty="0">
                <a:latin typeface="Times New Roman"/>
                <a:ea typeface="Times New Roman"/>
                <a:cs typeface="Times New Roman"/>
                <a:sym typeface="Times New Roman"/>
              </a:rPr>
              <a:t> O(|E|</a:t>
            </a:r>
            <a:r>
              <a:rPr lang="en-US" i="1" baseline="30000" dirty="0">
                <a:latin typeface="Times New Roman"/>
                <a:ea typeface="Times New Roman"/>
                <a:cs typeface="Times New Roman"/>
                <a:sym typeface="Times New Roman"/>
              </a:rPr>
              <a:t>2</a:t>
            </a:r>
            <a:r>
              <a:rPr lang="en-US" i="1" dirty="0">
                <a:latin typeface="Times New Roman"/>
                <a:ea typeface="Times New Roman"/>
                <a:cs typeface="Times New Roman"/>
                <a:sym typeface="Times New Roman"/>
              </a:rPr>
              <a:t> |V| ) </a:t>
            </a:r>
            <a:r>
              <a:rPr lang="en-US" dirty="0"/>
              <a:t>time to compute max-</a:t>
            </a:r>
            <a:r>
              <a:rPr lang="en-US" dirty="0" err="1"/>
              <a:t>fow</a:t>
            </a:r>
            <a:r>
              <a:rPr lang="en-US" dirty="0"/>
              <a:t>.</a:t>
            </a:r>
          </a:p>
          <a:p>
            <a:pPr marL="0" marR="0" lvl="0" indent="0" algn="l" rtl="0">
              <a:spcBef>
                <a:spcPts val="1000"/>
              </a:spcBef>
              <a:spcAft>
                <a:spcPts val="0"/>
              </a:spcAft>
              <a:buNone/>
            </a:pPr>
            <a:r>
              <a:rPr lang="en-US" b="1" dirty="0"/>
              <a:t>Another key advantage:</a:t>
            </a:r>
            <a:r>
              <a:rPr lang="en-US" dirty="0"/>
              <a:t> Many applications like Bipartite Matching , computing Edge-Disjoint Paths are special cases of max-flow i.e. with unit edge capacities.</a:t>
            </a:r>
            <a:br>
              <a:rPr lang="en-US" dirty="0"/>
            </a:br>
            <a:r>
              <a:rPr lang="en-US" dirty="0"/>
              <a:t>      In this case the time complexity of </a:t>
            </a:r>
            <a:r>
              <a:rPr lang="en-US" dirty="0" err="1"/>
              <a:t>Dinitz’s</a:t>
            </a:r>
            <a:r>
              <a:rPr lang="en-US" dirty="0"/>
              <a:t> Algorithm reduces to</a:t>
            </a:r>
            <a:r>
              <a:rPr lang="en-US" sz="2400" dirty="0"/>
              <a:t> </a:t>
            </a:r>
            <a:r>
              <a:rPr lang="en-US" sz="2400" b="1" i="1" dirty="0">
                <a:latin typeface="Times New Roman"/>
                <a:ea typeface="Times New Roman"/>
                <a:cs typeface="Times New Roman"/>
                <a:sym typeface="Times New Roman"/>
              </a:rPr>
              <a:t>O(|</a:t>
            </a:r>
            <a:r>
              <a:rPr lang="en-US" sz="2400" b="1" i="1" dirty="0" err="1">
                <a:latin typeface="Times New Roman"/>
                <a:ea typeface="Times New Roman"/>
                <a:cs typeface="Times New Roman"/>
                <a:sym typeface="Times New Roman"/>
              </a:rPr>
              <a:t>E|.min</a:t>
            </a:r>
            <a:r>
              <a:rPr lang="en-US" sz="2400" b="1" i="1" dirty="0">
                <a:latin typeface="Times New Roman"/>
                <a:ea typeface="Times New Roman"/>
                <a:cs typeface="Times New Roman"/>
                <a:sym typeface="Times New Roman"/>
              </a:rPr>
              <a:t>{|V|</a:t>
            </a:r>
            <a:r>
              <a:rPr lang="en-US" sz="2400" b="1" i="1" baseline="30000" dirty="0">
                <a:latin typeface="Times New Roman"/>
                <a:ea typeface="Times New Roman"/>
                <a:cs typeface="Times New Roman"/>
                <a:sym typeface="Times New Roman"/>
              </a:rPr>
              <a:t>⅔</a:t>
            </a:r>
            <a:r>
              <a:rPr lang="en-US" sz="2400" b="1" i="1" dirty="0">
                <a:latin typeface="Times New Roman"/>
                <a:ea typeface="Times New Roman"/>
                <a:cs typeface="Times New Roman"/>
                <a:sym typeface="Times New Roman"/>
              </a:rPr>
              <a:t>|E|</a:t>
            </a:r>
            <a:r>
              <a:rPr lang="en-US" sz="2400" b="1" i="1" baseline="30000" dirty="0">
                <a:latin typeface="Times New Roman"/>
                <a:ea typeface="Times New Roman"/>
                <a:cs typeface="Times New Roman"/>
                <a:sym typeface="Times New Roman"/>
              </a:rPr>
              <a:t>½</a:t>
            </a:r>
            <a:r>
              <a:rPr lang="en-US" sz="2400" b="1" i="1" dirty="0">
                <a:latin typeface="Times New Roman"/>
                <a:ea typeface="Times New Roman"/>
                <a:cs typeface="Times New Roman"/>
                <a:sym typeface="Times New Roman"/>
              </a:rPr>
              <a:t>})</a:t>
            </a:r>
            <a:r>
              <a:rPr lang="en-US" sz="2400" dirty="0"/>
              <a:t> </a:t>
            </a:r>
            <a:r>
              <a:rPr lang="en-US" dirty="0"/>
              <a:t>complexity which is a huge improvement.</a:t>
            </a:r>
            <a:br>
              <a:rPr lang="en-US" dirty="0"/>
            </a:br>
            <a:endParaRPr lang="en-US" dirty="0"/>
          </a:p>
        </p:txBody>
      </p:sp>
    </p:spTree>
    <p:extLst>
      <p:ext uri="{BB962C8B-B14F-4D97-AF65-F5344CB8AC3E}">
        <p14:creationId xmlns:p14="http://schemas.microsoft.com/office/powerpoint/2010/main" val="983257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154950" y="973675"/>
            <a:ext cx="7689600" cy="7068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Link to IIT KANPUR </a:t>
            </a:r>
          </a:p>
        </p:txBody>
      </p:sp>
      <p:sp>
        <p:nvSpPr>
          <p:cNvPr id="409" name="Shape 409"/>
          <p:cNvSpPr txBox="1">
            <a:spLocks noGrp="1"/>
          </p:cNvSpPr>
          <p:nvPr>
            <p:ph type="body" idx="1"/>
          </p:nvPr>
        </p:nvSpPr>
        <p:spPr>
          <a:xfrm>
            <a:off x="1014029" y="2575325"/>
            <a:ext cx="8825700" cy="34164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a:t>In 1978, a paper was published titled </a:t>
            </a:r>
            <a:r>
              <a:rPr lang="en-US" i="1"/>
              <a:t>An </a:t>
            </a:r>
            <a:r>
              <a:rPr lang="en-US" i="1">
                <a:latin typeface="Times New Roman"/>
                <a:ea typeface="Times New Roman"/>
                <a:cs typeface="Times New Roman"/>
                <a:sym typeface="Times New Roman"/>
              </a:rPr>
              <a:t>(O|V|</a:t>
            </a:r>
            <a:r>
              <a:rPr lang="en-US" i="1" baseline="30000">
                <a:latin typeface="Times New Roman"/>
                <a:ea typeface="Times New Roman"/>
                <a:cs typeface="Times New Roman"/>
                <a:sym typeface="Times New Roman"/>
              </a:rPr>
              <a:t>3</a:t>
            </a:r>
            <a:r>
              <a:rPr lang="en-US" i="1">
                <a:latin typeface="Times New Roman"/>
                <a:ea typeface="Times New Roman"/>
                <a:cs typeface="Times New Roman"/>
                <a:sym typeface="Times New Roman"/>
              </a:rPr>
              <a:t>)</a:t>
            </a:r>
            <a:r>
              <a:rPr lang="en-US" i="1"/>
              <a:t> Algorithm for finding Maximum Flow in Networks.</a:t>
            </a:r>
            <a:r>
              <a:rPr lang="en-US"/>
              <a:t> </a:t>
            </a:r>
            <a:br>
              <a:rPr lang="en-US"/>
            </a:br>
            <a:r>
              <a:rPr lang="en-US"/>
              <a:t>The algorithm described in the paper works for all acyclic graphs with real weight edges and was a considerable improvement over the then known best solution of </a:t>
            </a:r>
            <a:r>
              <a:rPr lang="en-US" i="1">
                <a:latin typeface="Times New Roman"/>
                <a:ea typeface="Times New Roman"/>
                <a:cs typeface="Times New Roman"/>
                <a:sym typeface="Times New Roman"/>
              </a:rPr>
              <a:t>O(|E| |V|</a:t>
            </a:r>
            <a:r>
              <a:rPr lang="en-US" i="1" baseline="30000">
                <a:latin typeface="Times New Roman"/>
                <a:ea typeface="Times New Roman"/>
                <a:cs typeface="Times New Roman"/>
                <a:sym typeface="Times New Roman"/>
              </a:rPr>
              <a:t>2</a:t>
            </a:r>
            <a:r>
              <a:rPr lang="en-US" i="1">
                <a:latin typeface="Times New Roman"/>
                <a:ea typeface="Times New Roman"/>
                <a:cs typeface="Times New Roman"/>
                <a:sym typeface="Times New Roman"/>
              </a:rPr>
              <a:t> ) </a:t>
            </a:r>
            <a:r>
              <a:rPr lang="en-US"/>
              <a:t> time complexity.</a:t>
            </a:r>
            <a:br>
              <a:rPr lang="en-US"/>
            </a:br>
            <a:r>
              <a:rPr lang="en-US"/>
              <a:t/>
            </a:r>
            <a:br>
              <a:rPr lang="en-US"/>
            </a:br>
            <a:r>
              <a:rPr lang="en-US"/>
              <a:t>The paper was published by V.M. MALHOTRA, M. PRAMOTH KUMAR and S.N. MAHESHWARI who are former faculty of IIT Kanpur. The algorithm is popularly known as </a:t>
            </a:r>
            <a:r>
              <a:rPr lang="en-US" b="1"/>
              <a:t>MKM Algorithm.</a:t>
            </a:r>
          </a:p>
        </p:txBody>
      </p:sp>
    </p:spTree>
    <p:extLst>
      <p:ext uri="{BB962C8B-B14F-4D97-AF65-F5344CB8AC3E}">
        <p14:creationId xmlns:p14="http://schemas.microsoft.com/office/powerpoint/2010/main" val="524267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Improvements </a:t>
            </a:r>
          </a:p>
        </p:txBody>
      </p:sp>
      <p:sp>
        <p:nvSpPr>
          <p:cNvPr id="415" name="Shape 415"/>
          <p:cNvSpPr txBox="1">
            <a:spLocks noGrp="1"/>
          </p:cNvSpPr>
          <p:nvPr>
            <p:ph type="body" idx="1"/>
          </p:nvPr>
        </p:nvSpPr>
        <p:spPr>
          <a:xfrm>
            <a:off x="1122825" y="2619900"/>
            <a:ext cx="8825700" cy="38061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a:t>Since the origin of the problem, there had been several improvements in reduce the time complexity but they required certain constraints in the properties of the graph like</a:t>
            </a:r>
            <a:br>
              <a:rPr lang="en-US"/>
            </a:br>
            <a:r>
              <a:rPr lang="en-US"/>
              <a:t>Integer - weight edge capacities</a:t>
            </a:r>
            <a:br>
              <a:rPr lang="en-US"/>
            </a:br>
            <a:r>
              <a:rPr lang="en-US"/>
              <a:t>Layered Graph</a:t>
            </a:r>
            <a:br>
              <a:rPr lang="en-US"/>
            </a:br>
            <a:r>
              <a:rPr lang="en-US"/>
              <a:t>Acyclic Graph</a:t>
            </a:r>
          </a:p>
          <a:p>
            <a:pPr marL="342900" marR="0" lvl="0" indent="-342900" algn="l" rtl="0">
              <a:spcBef>
                <a:spcPts val="1000"/>
              </a:spcBef>
              <a:spcAft>
                <a:spcPts val="0"/>
              </a:spcAft>
              <a:buClr>
                <a:schemeClr val="accent1"/>
              </a:buClr>
              <a:buSzPct val="79999"/>
              <a:buFont typeface="Noto Sans Symbols"/>
              <a:buChar char="▶"/>
            </a:pPr>
            <a:r>
              <a:rPr lang="en-US"/>
              <a:t>Dinic’s Algorithm, where dynamic trees data structure is implemented to speed up the max flow in a layered graph to  </a:t>
            </a:r>
            <a:r>
              <a:rPr lang="en-US" i="1">
                <a:latin typeface="Times New Roman"/>
                <a:ea typeface="Times New Roman"/>
                <a:cs typeface="Times New Roman"/>
                <a:sym typeface="Times New Roman"/>
              </a:rPr>
              <a:t>O(E log(V))</a:t>
            </a:r>
            <a:r>
              <a:rPr lang="en-US"/>
              <a:t> solves the max flow in </a:t>
            </a:r>
            <a:r>
              <a:rPr lang="en-US" i="1">
                <a:latin typeface="Times New Roman"/>
                <a:ea typeface="Times New Roman"/>
                <a:cs typeface="Times New Roman"/>
                <a:sym typeface="Times New Roman"/>
              </a:rPr>
              <a:t>O(VE log (V)).</a:t>
            </a:r>
          </a:p>
          <a:p>
            <a:pPr marL="0" marR="0" lvl="0" indent="0" algn="l" rtl="0">
              <a:spcBef>
                <a:spcPts val="100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900475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Journey to Milestone</a:t>
            </a:r>
          </a:p>
        </p:txBody>
      </p:sp>
      <p:sp>
        <p:nvSpPr>
          <p:cNvPr id="421" name="Shape 421"/>
          <p:cNvSpPr txBox="1">
            <a:spLocks noGrp="1"/>
          </p:cNvSpPr>
          <p:nvPr>
            <p:ph type="body" idx="1"/>
          </p:nvPr>
        </p:nvSpPr>
        <p:spPr>
          <a:xfrm>
            <a:off x="1122825" y="2619900"/>
            <a:ext cx="8825700" cy="3806100"/>
          </a:xfrm>
          <a:prstGeom prst="rect">
            <a:avLst/>
          </a:prstGeom>
          <a:noFill/>
          <a:ln>
            <a:noFill/>
          </a:ln>
        </p:spPr>
        <p:txBody>
          <a:bodyPr lIns="91425" tIns="45700" rIns="91425" bIns="45700" anchor="t" anchorCtr="0">
            <a:noAutofit/>
          </a:bodyPr>
          <a:lstStyle/>
          <a:p>
            <a:pPr lvl="0" rtl="0">
              <a:spcBef>
                <a:spcPts val="0"/>
              </a:spcBef>
              <a:buClr>
                <a:schemeClr val="accent1"/>
              </a:buClr>
              <a:buSzPct val="79999"/>
              <a:buFont typeface="Noto Sans Symbols"/>
              <a:buChar char="▶"/>
            </a:pPr>
            <a:r>
              <a:rPr lang="en-US"/>
              <a:t>Another algorithm known as </a:t>
            </a:r>
            <a:r>
              <a:rPr lang="en-US" b="1"/>
              <a:t>Push-relabel Algorithm </a:t>
            </a:r>
            <a:r>
              <a:rPr lang="en-US"/>
              <a:t>was designed by Goldberg and Trajan in 1986 which computes the max-flow in </a:t>
            </a:r>
            <a:r>
              <a:rPr lang="en-US" i="1">
                <a:solidFill>
                  <a:srgbClr val="252525"/>
                </a:solidFill>
                <a:latin typeface="Times New Roman"/>
                <a:ea typeface="Times New Roman"/>
                <a:cs typeface="Times New Roman"/>
                <a:sym typeface="Times New Roman"/>
              </a:rPr>
              <a:t>O</a:t>
            </a:r>
            <a:r>
              <a:rPr lang="en-US">
                <a:solidFill>
                  <a:srgbClr val="252525"/>
                </a:solidFill>
                <a:latin typeface="Times New Roman"/>
                <a:ea typeface="Times New Roman"/>
                <a:cs typeface="Times New Roman"/>
                <a:sym typeface="Times New Roman"/>
              </a:rPr>
              <a:t>(</a:t>
            </a:r>
            <a:r>
              <a:rPr lang="en-US" i="1">
                <a:solidFill>
                  <a:srgbClr val="252525"/>
                </a:solidFill>
                <a:latin typeface="Times New Roman"/>
                <a:ea typeface="Times New Roman"/>
                <a:cs typeface="Times New Roman"/>
                <a:sym typeface="Times New Roman"/>
              </a:rPr>
              <a:t>V</a:t>
            </a:r>
            <a:r>
              <a:rPr lang="en-US" baseline="30000">
                <a:solidFill>
                  <a:srgbClr val="252525"/>
                </a:solidFill>
                <a:latin typeface="Times New Roman"/>
                <a:ea typeface="Times New Roman"/>
                <a:cs typeface="Times New Roman"/>
                <a:sym typeface="Times New Roman"/>
              </a:rPr>
              <a:t> 2</a:t>
            </a:r>
            <a:r>
              <a:rPr lang="en-US" i="1">
                <a:solidFill>
                  <a:srgbClr val="252525"/>
                </a:solidFill>
                <a:latin typeface="Times New Roman"/>
                <a:ea typeface="Times New Roman"/>
                <a:cs typeface="Times New Roman"/>
                <a:sym typeface="Times New Roman"/>
              </a:rPr>
              <a:t>E</a:t>
            </a:r>
            <a:r>
              <a:rPr lang="en-US">
                <a:solidFill>
                  <a:srgbClr val="252525"/>
                </a:solidFill>
                <a:latin typeface="Times New Roman"/>
                <a:ea typeface="Times New Roman"/>
                <a:cs typeface="Times New Roman"/>
                <a:sym typeface="Times New Roman"/>
              </a:rPr>
              <a:t>)</a:t>
            </a:r>
            <a:r>
              <a:rPr lang="en-US" sz="1250">
                <a:solidFill>
                  <a:srgbClr val="252525"/>
                </a:solidFill>
                <a:latin typeface="Times New Roman"/>
                <a:ea typeface="Times New Roman"/>
                <a:cs typeface="Times New Roman"/>
                <a:sym typeface="Times New Roman"/>
              </a:rPr>
              <a:t> </a:t>
            </a:r>
            <a:r>
              <a:rPr lang="en-US">
                <a:solidFill>
                  <a:srgbClr val="252525"/>
                </a:solidFill>
              </a:rPr>
              <a:t>and was reduced to </a:t>
            </a:r>
            <a:r>
              <a:rPr lang="en-US">
                <a:solidFill>
                  <a:srgbClr val="252525"/>
                </a:solidFill>
                <a:latin typeface="Arial"/>
                <a:ea typeface="Arial"/>
                <a:cs typeface="Arial"/>
                <a:sym typeface="Arial"/>
              </a:rPr>
              <a:t> </a:t>
            </a:r>
            <a:r>
              <a:rPr lang="en-US" i="1">
                <a:solidFill>
                  <a:srgbClr val="252525"/>
                </a:solidFill>
                <a:latin typeface="Times New Roman"/>
                <a:ea typeface="Times New Roman"/>
                <a:cs typeface="Times New Roman"/>
                <a:sym typeface="Times New Roman"/>
              </a:rPr>
              <a:t>O</a:t>
            </a:r>
            <a:r>
              <a:rPr lang="en-US">
                <a:solidFill>
                  <a:srgbClr val="252525"/>
                </a:solidFill>
                <a:latin typeface="Times New Roman"/>
                <a:ea typeface="Times New Roman"/>
                <a:cs typeface="Times New Roman"/>
                <a:sym typeface="Times New Roman"/>
              </a:rPr>
              <a:t>(</a:t>
            </a:r>
            <a:r>
              <a:rPr lang="en-US" i="1">
                <a:solidFill>
                  <a:srgbClr val="252525"/>
                </a:solidFill>
                <a:latin typeface="Times New Roman"/>
                <a:ea typeface="Times New Roman"/>
                <a:cs typeface="Times New Roman"/>
                <a:sym typeface="Times New Roman"/>
              </a:rPr>
              <a:t>VE</a:t>
            </a:r>
            <a:r>
              <a:rPr lang="en-US">
                <a:solidFill>
                  <a:srgbClr val="252525"/>
                </a:solidFill>
                <a:latin typeface="Times New Roman"/>
                <a:ea typeface="Times New Roman"/>
                <a:cs typeface="Times New Roman"/>
                <a:sym typeface="Times New Roman"/>
              </a:rPr>
              <a:t>log(</a:t>
            </a:r>
            <a:r>
              <a:rPr lang="en-US" i="1">
                <a:solidFill>
                  <a:srgbClr val="252525"/>
                </a:solidFill>
                <a:latin typeface="Times New Roman"/>
                <a:ea typeface="Times New Roman"/>
                <a:cs typeface="Times New Roman"/>
                <a:sym typeface="Times New Roman"/>
              </a:rPr>
              <a:t>V</a:t>
            </a:r>
            <a:r>
              <a:rPr lang="en-US" baseline="30000">
                <a:solidFill>
                  <a:srgbClr val="252525"/>
                </a:solidFill>
                <a:latin typeface="Times New Roman"/>
                <a:ea typeface="Times New Roman"/>
                <a:cs typeface="Times New Roman"/>
                <a:sym typeface="Times New Roman"/>
              </a:rPr>
              <a:t> 2</a:t>
            </a:r>
            <a:r>
              <a:rPr lang="en-US">
                <a:solidFill>
                  <a:srgbClr val="252525"/>
                </a:solidFill>
                <a:latin typeface="Times New Roman"/>
                <a:ea typeface="Times New Roman"/>
                <a:cs typeface="Times New Roman"/>
                <a:sym typeface="Times New Roman"/>
              </a:rPr>
              <a:t>/</a:t>
            </a:r>
            <a:r>
              <a:rPr lang="en-US" i="1">
                <a:solidFill>
                  <a:srgbClr val="252525"/>
                </a:solidFill>
                <a:latin typeface="Times New Roman"/>
                <a:ea typeface="Times New Roman"/>
                <a:cs typeface="Times New Roman"/>
                <a:sym typeface="Times New Roman"/>
              </a:rPr>
              <a:t>E</a:t>
            </a:r>
            <a:r>
              <a:rPr lang="en-US">
                <a:solidFill>
                  <a:srgbClr val="252525"/>
                </a:solidFill>
                <a:latin typeface="Times New Roman"/>
                <a:ea typeface="Times New Roman"/>
                <a:cs typeface="Times New Roman"/>
                <a:sym typeface="Times New Roman"/>
              </a:rPr>
              <a:t>)) </a:t>
            </a:r>
            <a:r>
              <a:rPr lang="en-US">
                <a:solidFill>
                  <a:srgbClr val="252525"/>
                </a:solidFill>
              </a:rPr>
              <a:t>using dynamic trees.</a:t>
            </a:r>
            <a:br>
              <a:rPr lang="en-US">
                <a:solidFill>
                  <a:srgbClr val="252525"/>
                </a:solidFill>
              </a:rPr>
            </a:br>
            <a:r>
              <a:rPr lang="en-US">
                <a:solidFill>
                  <a:srgbClr val="252525"/>
                </a:solidFill>
              </a:rPr>
              <a:t/>
            </a:r>
            <a:br>
              <a:rPr lang="en-US">
                <a:solidFill>
                  <a:srgbClr val="252525"/>
                </a:solidFill>
              </a:rPr>
            </a:br>
            <a:endParaRPr lang="en-US">
              <a:solidFill>
                <a:srgbClr val="252525"/>
              </a:solidFill>
            </a:endParaRPr>
          </a:p>
          <a:p>
            <a:pPr lvl="0" rtl="0">
              <a:spcBef>
                <a:spcPts val="0"/>
              </a:spcBef>
              <a:buClr>
                <a:srgbClr val="252525"/>
              </a:buClr>
              <a:buSzPct val="79999"/>
              <a:buFont typeface="Noto Sans Symbols"/>
              <a:buChar char="▶"/>
            </a:pPr>
            <a:r>
              <a:rPr lang="en-US">
                <a:solidFill>
                  <a:srgbClr val="252525"/>
                </a:solidFill>
              </a:rPr>
              <a:t>After this Trajan along with King and Rao  developed a technique to compute the max flow in                                  time.</a:t>
            </a:r>
          </a:p>
          <a:p>
            <a:pPr marL="0" lvl="0" indent="0" rtl="0">
              <a:spcBef>
                <a:spcPts val="0"/>
              </a:spcBef>
              <a:buNone/>
            </a:pPr>
            <a:endParaRPr>
              <a:solidFill>
                <a:srgbClr val="252525"/>
              </a:solidFill>
            </a:endParaRPr>
          </a:p>
          <a:p>
            <a:pPr marL="0" marR="0" lvl="0" indent="0" algn="l" rtl="0">
              <a:spcBef>
                <a:spcPts val="1000"/>
              </a:spcBef>
              <a:spcAft>
                <a:spcPts val="0"/>
              </a:spcAft>
              <a:buNone/>
            </a:pPr>
            <a:endParaRPr>
              <a:latin typeface="Times New Roman"/>
              <a:ea typeface="Times New Roman"/>
              <a:cs typeface="Times New Roman"/>
              <a:sym typeface="Times New Roman"/>
            </a:endParaRPr>
          </a:p>
          <a:p>
            <a:pPr marL="0" marR="0" lvl="0" indent="0" algn="l" rtl="0">
              <a:spcBef>
                <a:spcPts val="1000"/>
              </a:spcBef>
              <a:spcAft>
                <a:spcPts val="0"/>
              </a:spcAft>
              <a:buNone/>
            </a:pPr>
            <a:endParaRPr>
              <a:latin typeface="Times New Roman"/>
              <a:ea typeface="Times New Roman"/>
              <a:cs typeface="Times New Roman"/>
              <a:sym typeface="Times New Roman"/>
            </a:endParaRPr>
          </a:p>
          <a:p>
            <a:pPr marL="0" marR="0" lvl="0" indent="0" algn="l" rtl="0">
              <a:spcBef>
                <a:spcPts val="1000"/>
              </a:spcBef>
              <a:spcAft>
                <a:spcPts val="0"/>
              </a:spcAft>
              <a:buNone/>
            </a:pPr>
            <a:endParaRPr>
              <a:latin typeface="Times New Roman"/>
              <a:ea typeface="Times New Roman"/>
              <a:cs typeface="Times New Roman"/>
              <a:sym typeface="Times New Roman"/>
            </a:endParaRPr>
          </a:p>
        </p:txBody>
      </p:sp>
      <p:pic>
        <p:nvPicPr>
          <p:cNvPr id="422" name="Shape 422"/>
          <p:cNvPicPr preferRelativeResize="0"/>
          <p:nvPr/>
        </p:nvPicPr>
        <p:blipFill>
          <a:blip r:embed="rId3">
            <a:alphaModFix/>
          </a:blip>
          <a:stretch>
            <a:fillRect/>
          </a:stretch>
        </p:blipFill>
        <p:spPr>
          <a:xfrm>
            <a:off x="4493225" y="4555325"/>
            <a:ext cx="1669499" cy="433749"/>
          </a:xfrm>
          <a:prstGeom prst="rect">
            <a:avLst/>
          </a:prstGeom>
          <a:noFill/>
          <a:ln>
            <a:noFill/>
          </a:ln>
        </p:spPr>
      </p:pic>
    </p:spTree>
    <p:extLst>
      <p:ext uri="{BB962C8B-B14F-4D97-AF65-F5344CB8AC3E}">
        <p14:creationId xmlns:p14="http://schemas.microsoft.com/office/powerpoint/2010/main" val="3980057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Milestone</a:t>
            </a:r>
          </a:p>
        </p:txBody>
      </p:sp>
      <p:sp>
        <p:nvSpPr>
          <p:cNvPr id="428" name="Shape 428"/>
          <p:cNvSpPr txBox="1">
            <a:spLocks noGrp="1"/>
          </p:cNvSpPr>
          <p:nvPr>
            <p:ph type="body" idx="1"/>
          </p:nvPr>
        </p:nvSpPr>
        <p:spPr>
          <a:xfrm>
            <a:off x="1122825" y="2619900"/>
            <a:ext cx="8761500" cy="3806100"/>
          </a:xfrm>
          <a:prstGeom prst="rect">
            <a:avLst/>
          </a:prstGeom>
          <a:noFill/>
          <a:ln>
            <a:noFill/>
          </a:ln>
        </p:spPr>
        <p:txBody>
          <a:bodyPr lIns="91425" tIns="45700" rIns="91425" bIns="45700" anchor="t" anchorCtr="0">
            <a:noAutofit/>
          </a:bodyPr>
          <a:lstStyle/>
          <a:p>
            <a:pPr marL="0" marR="0" lvl="0" indent="-69850" algn="l" rtl="0">
              <a:spcBef>
                <a:spcPts val="1000"/>
              </a:spcBef>
              <a:spcAft>
                <a:spcPts val="0"/>
              </a:spcAft>
              <a:buClr>
                <a:srgbClr val="000000"/>
              </a:buClr>
              <a:buSzPct val="61111"/>
              <a:buFont typeface="Arial"/>
              <a:buNone/>
            </a:pPr>
            <a:endParaRPr>
              <a:solidFill>
                <a:srgbClr val="222222"/>
              </a:solidFill>
              <a:highlight>
                <a:srgbClr val="FFFFFF"/>
              </a:highlight>
            </a:endParaRPr>
          </a:p>
          <a:p>
            <a:pPr marL="0" lvl="0" indent="0" rtl="0">
              <a:spcBef>
                <a:spcPts val="0"/>
              </a:spcBef>
              <a:buNone/>
            </a:pPr>
            <a:r>
              <a:rPr lang="en-US">
                <a:solidFill>
                  <a:srgbClr val="222222"/>
                </a:solidFill>
              </a:rPr>
              <a:t>As recent as a 2013 development by J.Orlin, we now have a combination of algorithms to solve to solve the problem </a:t>
            </a:r>
            <a:r>
              <a:rPr lang="en-US" b="1">
                <a:solidFill>
                  <a:srgbClr val="222222"/>
                </a:solidFill>
              </a:rPr>
              <a:t>in a general graph in</a:t>
            </a:r>
            <a:r>
              <a:rPr lang="en-US" b="1">
                <a:solidFill>
                  <a:srgbClr val="222222"/>
                </a:solidFill>
                <a:latin typeface="Times New Roman"/>
                <a:ea typeface="Times New Roman"/>
                <a:cs typeface="Times New Roman"/>
                <a:sym typeface="Times New Roman"/>
              </a:rPr>
              <a:t> </a:t>
            </a:r>
            <a:r>
              <a:rPr lang="en-US" b="1" i="1">
                <a:solidFill>
                  <a:srgbClr val="222222"/>
                </a:solidFill>
                <a:latin typeface="Times New Roman"/>
                <a:ea typeface="Times New Roman"/>
                <a:cs typeface="Times New Roman"/>
                <a:sym typeface="Times New Roman"/>
              </a:rPr>
              <a:t>O(VE)</a:t>
            </a:r>
            <a:r>
              <a:rPr lang="en-US" b="1">
                <a:solidFill>
                  <a:srgbClr val="222222"/>
                </a:solidFill>
                <a:latin typeface="Times New Roman"/>
                <a:ea typeface="Times New Roman"/>
                <a:cs typeface="Times New Roman"/>
                <a:sym typeface="Times New Roman"/>
              </a:rPr>
              <a:t> </a:t>
            </a:r>
            <a:r>
              <a:rPr lang="en-US" b="1">
                <a:solidFill>
                  <a:srgbClr val="222222"/>
                </a:solidFill>
              </a:rPr>
              <a:t>time.</a:t>
            </a:r>
          </a:p>
          <a:p>
            <a:pPr marL="0" lvl="0" indent="0" rtl="0">
              <a:spcBef>
                <a:spcPts val="0"/>
              </a:spcBef>
              <a:buNone/>
            </a:pPr>
            <a:r>
              <a:rPr lang="en-US" b="1">
                <a:solidFill>
                  <a:srgbClr val="222222"/>
                </a:solidFill>
              </a:rPr>
              <a:t/>
            </a:r>
            <a:br>
              <a:rPr lang="en-US" b="1">
                <a:solidFill>
                  <a:srgbClr val="222222"/>
                </a:solidFill>
              </a:rPr>
            </a:br>
            <a:r>
              <a:rPr lang="en-US" b="1">
                <a:solidFill>
                  <a:srgbClr val="222222"/>
                </a:solidFill>
              </a:rPr>
              <a:t>(Orlin + KRT)</a:t>
            </a:r>
          </a:p>
          <a:p>
            <a:pPr marL="0" lvl="0" indent="0" rtl="0">
              <a:spcBef>
                <a:spcPts val="0"/>
              </a:spcBef>
              <a:buNone/>
            </a:pPr>
            <a:r>
              <a:rPr lang="en-US">
                <a:solidFill>
                  <a:srgbClr val="222222"/>
                </a:solidFill>
              </a:rPr>
              <a:t>Orlin’s algorithm solves the problem in </a:t>
            </a:r>
            <a:r>
              <a:rPr lang="en-US" i="1">
                <a:solidFill>
                  <a:srgbClr val="252525"/>
                </a:solidFill>
                <a:latin typeface="Times New Roman"/>
                <a:ea typeface="Times New Roman"/>
                <a:cs typeface="Times New Roman"/>
                <a:sym typeface="Times New Roman"/>
              </a:rPr>
              <a:t>O(VE)</a:t>
            </a:r>
            <a:r>
              <a:rPr lang="en-US">
                <a:solidFill>
                  <a:srgbClr val="252525"/>
                </a:solidFill>
              </a:rPr>
              <a:t> time when </a:t>
            </a:r>
            <a:br>
              <a:rPr lang="en-US">
                <a:solidFill>
                  <a:srgbClr val="252525"/>
                </a:solidFill>
              </a:rPr>
            </a:br>
            <a:r>
              <a:rPr lang="en-US">
                <a:solidFill>
                  <a:srgbClr val="252525"/>
                </a:solidFill>
              </a:rPr>
              <a:t>and the KRT solves it in </a:t>
            </a:r>
            <a:r>
              <a:rPr lang="en-US" i="1">
                <a:solidFill>
                  <a:srgbClr val="252525"/>
                </a:solidFill>
                <a:latin typeface="Times New Roman"/>
                <a:ea typeface="Times New Roman"/>
                <a:cs typeface="Times New Roman"/>
                <a:sym typeface="Times New Roman"/>
              </a:rPr>
              <a:t>O(VE) </a:t>
            </a:r>
            <a:r>
              <a:rPr lang="en-US">
                <a:solidFill>
                  <a:srgbClr val="252525"/>
                </a:solidFill>
              </a:rPr>
              <a:t>when </a:t>
            </a:r>
            <a:r>
              <a:rPr lang="en-US" i="1">
                <a:solidFill>
                  <a:srgbClr val="252525"/>
                </a:solidFill>
                <a:latin typeface="Times New Roman"/>
                <a:ea typeface="Times New Roman"/>
                <a:cs typeface="Times New Roman"/>
                <a:sym typeface="Times New Roman"/>
              </a:rPr>
              <a:t>E ≥ V</a:t>
            </a:r>
            <a:r>
              <a:rPr lang="en-US" i="1" baseline="30000">
                <a:solidFill>
                  <a:srgbClr val="252525"/>
                </a:solidFill>
                <a:latin typeface="Times New Roman"/>
                <a:ea typeface="Times New Roman"/>
                <a:cs typeface="Times New Roman"/>
                <a:sym typeface="Times New Roman"/>
              </a:rPr>
              <a:t>1+є</a:t>
            </a:r>
          </a:p>
          <a:p>
            <a:pPr marL="0" lvl="0" indent="0" rtl="0">
              <a:spcBef>
                <a:spcPts val="0"/>
              </a:spcBef>
              <a:buNone/>
            </a:pPr>
            <a:endParaRPr>
              <a:latin typeface="Times New Roman"/>
              <a:ea typeface="Times New Roman"/>
              <a:cs typeface="Times New Roman"/>
              <a:sym typeface="Times New Roman"/>
            </a:endParaRPr>
          </a:p>
        </p:txBody>
      </p:sp>
      <p:pic>
        <p:nvPicPr>
          <p:cNvPr id="429" name="Shape 429"/>
          <p:cNvPicPr preferRelativeResize="0"/>
          <p:nvPr/>
        </p:nvPicPr>
        <p:blipFill>
          <a:blip r:embed="rId3">
            <a:alphaModFix/>
          </a:blip>
          <a:stretch>
            <a:fillRect/>
          </a:stretch>
        </p:blipFill>
        <p:spPr>
          <a:xfrm>
            <a:off x="7441225" y="4532925"/>
            <a:ext cx="1212999" cy="318699"/>
          </a:xfrm>
          <a:prstGeom prst="rect">
            <a:avLst/>
          </a:prstGeom>
          <a:noFill/>
          <a:ln>
            <a:noFill/>
          </a:ln>
        </p:spPr>
      </p:pic>
    </p:spTree>
    <p:extLst>
      <p:ext uri="{BB962C8B-B14F-4D97-AF65-F5344CB8AC3E}">
        <p14:creationId xmlns:p14="http://schemas.microsoft.com/office/powerpoint/2010/main" val="425555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4954" y="973667"/>
            <a:ext cx="8761500" cy="707100"/>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Conclusion</a:t>
            </a:r>
          </a:p>
        </p:txBody>
      </p:sp>
      <p:pic>
        <p:nvPicPr>
          <p:cNvPr id="435" name="Shape 435"/>
          <p:cNvPicPr preferRelativeResize="0"/>
          <p:nvPr/>
        </p:nvPicPr>
        <p:blipFill>
          <a:blip r:embed="rId3">
            <a:alphaModFix/>
          </a:blip>
          <a:stretch>
            <a:fillRect/>
          </a:stretch>
        </p:blipFill>
        <p:spPr>
          <a:xfrm>
            <a:off x="1100675" y="2238975"/>
            <a:ext cx="2865324" cy="4193449"/>
          </a:xfrm>
          <a:prstGeom prst="rect">
            <a:avLst/>
          </a:prstGeom>
          <a:noFill/>
          <a:ln>
            <a:noFill/>
          </a:ln>
        </p:spPr>
      </p:pic>
      <p:sp>
        <p:nvSpPr>
          <p:cNvPr id="436" name="Shape 436"/>
          <p:cNvSpPr txBox="1"/>
          <p:nvPr/>
        </p:nvSpPr>
        <p:spPr>
          <a:xfrm>
            <a:off x="7855175" y="6020750"/>
            <a:ext cx="1806300" cy="291600"/>
          </a:xfrm>
          <a:prstGeom prst="rect">
            <a:avLst/>
          </a:prstGeom>
          <a:noFill/>
          <a:ln>
            <a:noFill/>
          </a:ln>
        </p:spPr>
        <p:txBody>
          <a:bodyPr lIns="91425" tIns="91425" rIns="91425" bIns="91425" anchor="t" anchorCtr="0">
            <a:noAutofit/>
          </a:bodyPr>
          <a:lstStyle/>
          <a:p>
            <a:pPr lvl="0">
              <a:spcBef>
                <a:spcPts val="0"/>
              </a:spcBef>
              <a:buNone/>
            </a:pPr>
            <a:r>
              <a:rPr lang="en-US">
                <a:latin typeface="Century Gothic"/>
                <a:ea typeface="Century Gothic"/>
                <a:cs typeface="Century Gothic"/>
                <a:sym typeface="Century Gothic"/>
              </a:rPr>
              <a:t>Source : wikipedia</a:t>
            </a:r>
          </a:p>
        </p:txBody>
      </p:sp>
    </p:spTree>
    <p:extLst>
      <p:ext uri="{BB962C8B-B14F-4D97-AF65-F5344CB8AC3E}">
        <p14:creationId xmlns:p14="http://schemas.microsoft.com/office/powerpoint/2010/main" val="16507063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1051479" y="973667"/>
            <a:ext cx="8761500" cy="707100"/>
          </a:xfrm>
          <a:prstGeom prst="rect">
            <a:avLst/>
          </a:prstGeom>
          <a:noFill/>
          <a:ln>
            <a:noFill/>
          </a:ln>
        </p:spPr>
        <p:txBody>
          <a:bodyPr lIns="91425" tIns="45700" rIns="91425" bIns="45700" anchor="ctr" anchorCtr="0">
            <a:noAutofit/>
          </a:bodyPr>
          <a:lstStyle/>
          <a:p>
            <a:pPr lvl="0" rtl="0">
              <a:spcBef>
                <a:spcPts val="1000"/>
              </a:spcBef>
              <a:buClr>
                <a:schemeClr val="dk1"/>
              </a:buClr>
              <a:buSzPct val="36666"/>
              <a:buFont typeface="Arial"/>
              <a:buNone/>
            </a:pPr>
            <a:r>
              <a:rPr lang="en-US" sz="3000">
                <a:solidFill>
                  <a:srgbClr val="FFFFFF"/>
                </a:solidFill>
              </a:rPr>
              <a:t>Literature Findings</a:t>
            </a:r>
          </a:p>
        </p:txBody>
      </p:sp>
      <p:sp>
        <p:nvSpPr>
          <p:cNvPr id="442" name="Shape 442"/>
          <p:cNvSpPr txBox="1">
            <a:spLocks noGrp="1"/>
          </p:cNvSpPr>
          <p:nvPr>
            <p:ph type="body" idx="1"/>
          </p:nvPr>
        </p:nvSpPr>
        <p:spPr>
          <a:xfrm>
            <a:off x="1154950" y="2629300"/>
            <a:ext cx="8134200" cy="3806100"/>
          </a:xfrm>
          <a:prstGeom prst="rect">
            <a:avLst/>
          </a:prstGeom>
          <a:noFill/>
          <a:ln>
            <a:noFill/>
          </a:ln>
        </p:spPr>
        <p:txBody>
          <a:bodyPr lIns="91425" tIns="45700" rIns="91425" bIns="45700" anchor="t" anchorCtr="0">
            <a:noAutofit/>
          </a:bodyPr>
          <a:lstStyle/>
          <a:p>
            <a:pPr marL="0" marR="0" lvl="0" indent="0" algn="l" rtl="0">
              <a:spcBef>
                <a:spcPts val="1000"/>
              </a:spcBef>
              <a:spcAft>
                <a:spcPts val="0"/>
              </a:spcAft>
              <a:buNone/>
            </a:pPr>
            <a:endParaRPr>
              <a:solidFill>
                <a:srgbClr val="222222"/>
              </a:solidFill>
              <a:highlight>
                <a:srgbClr val="FFFFFF"/>
              </a:highlight>
            </a:endParaRPr>
          </a:p>
          <a:p>
            <a:pPr marL="0" lvl="0" indent="0" rtl="0">
              <a:spcBef>
                <a:spcPts val="0"/>
              </a:spcBef>
              <a:buNone/>
            </a:pPr>
            <a:r>
              <a:rPr lang="en-US">
                <a:solidFill>
                  <a:srgbClr val="222222"/>
                </a:solidFill>
              </a:rPr>
              <a:t>Ford-Fulkerson can outperform Edmond-Karp in specific cases, notably in grid graphs as depth-first search typically is faster on those. This was statistically proven by Laube and Nebel (2013).</a:t>
            </a:r>
          </a:p>
          <a:p>
            <a:pPr marL="0" lvl="0" indent="0" rtl="0">
              <a:spcBef>
                <a:spcPts val="0"/>
              </a:spcBef>
              <a:buNone/>
            </a:pPr>
            <a:r>
              <a:rPr lang="en-US">
                <a:solidFill>
                  <a:srgbClr val="222222"/>
                </a:solidFill>
              </a:rPr>
              <a:t> The paper “</a:t>
            </a:r>
            <a:r>
              <a:rPr lang="en-US" i="1">
                <a:solidFill>
                  <a:srgbClr val="222222"/>
                </a:solidFill>
              </a:rPr>
              <a:t>An experimental comparison of max flow algorithms</a:t>
            </a:r>
            <a:r>
              <a:rPr lang="en-US">
                <a:solidFill>
                  <a:srgbClr val="222222"/>
                </a:solidFill>
              </a:rPr>
              <a:t>” (Friis, and Olesen, 2014) contains many pieces of information related to this. Edmond-Karp did generally underperform and some Goldberg-Tarjan with heuristics proved to be fastest on every test.</a:t>
            </a:r>
          </a:p>
          <a:p>
            <a:pPr marL="0" lvl="0" indent="0" rtl="0">
              <a:spcBef>
                <a:spcPts val="0"/>
              </a:spcBef>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019732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1154954" y="973667"/>
            <a:ext cx="8761412" cy="706964"/>
          </a:xfrm>
          <a:prstGeom prst="rect">
            <a:avLst/>
          </a:prstGeom>
          <a:noFill/>
          <a:ln>
            <a:noFill/>
          </a:ln>
        </p:spPr>
        <p:txBody>
          <a:bodyPr lIns="91425" tIns="45700" rIns="91425" bIns="45700" anchor="ctr" anchorCtr="0">
            <a:noAutofit/>
          </a:bodyPr>
          <a:lstStyle/>
          <a:p>
            <a:pPr marL="0" marR="0" lvl="0" indent="0" algn="l" rtl="0">
              <a:spcBef>
                <a:spcPts val="0"/>
              </a:spcBef>
              <a:buClr>
                <a:schemeClr val="lt2"/>
              </a:buClr>
              <a:buSzPct val="25000"/>
              <a:buFont typeface="Century Gothic"/>
              <a:buNone/>
            </a:pPr>
            <a:r>
              <a:rPr lang="en-US"/>
              <a:t>At the end - Tips for a good ppt</a:t>
            </a:r>
          </a:p>
        </p:txBody>
      </p:sp>
      <p:pic>
        <p:nvPicPr>
          <p:cNvPr id="448" name="Shape 448"/>
          <p:cNvPicPr preferRelativeResize="0"/>
          <p:nvPr/>
        </p:nvPicPr>
        <p:blipFill>
          <a:blip r:embed="rId3">
            <a:alphaModFix/>
          </a:blip>
          <a:stretch>
            <a:fillRect/>
          </a:stretch>
        </p:blipFill>
        <p:spPr>
          <a:xfrm>
            <a:off x="2377725" y="2533324"/>
            <a:ext cx="6295900" cy="3983374"/>
          </a:xfrm>
          <a:prstGeom prst="rect">
            <a:avLst/>
          </a:prstGeom>
          <a:noFill/>
          <a:ln>
            <a:noFill/>
          </a:ln>
        </p:spPr>
      </p:pic>
      <p:pic>
        <p:nvPicPr>
          <p:cNvPr id="449" name="Shape 449"/>
          <p:cNvPicPr preferRelativeResize="0"/>
          <p:nvPr/>
        </p:nvPicPr>
        <p:blipFill>
          <a:blip r:embed="rId4">
            <a:alphaModFix/>
          </a:blip>
          <a:stretch>
            <a:fillRect/>
          </a:stretch>
        </p:blipFill>
        <p:spPr>
          <a:xfrm>
            <a:off x="9360346" y="3328296"/>
            <a:ext cx="1543825" cy="1543799"/>
          </a:xfrm>
          <a:prstGeom prst="rect">
            <a:avLst/>
          </a:prstGeom>
          <a:noFill/>
          <a:ln>
            <a:noFill/>
          </a:ln>
        </p:spPr>
      </p:pic>
    </p:spTree>
    <p:extLst>
      <p:ext uri="{BB962C8B-B14F-4D97-AF65-F5344CB8AC3E}">
        <p14:creationId xmlns:p14="http://schemas.microsoft.com/office/powerpoint/2010/main" val="130155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 NP</a:t>
            </a:r>
            <a:endParaRPr lang="en-US" dirty="0"/>
          </a:p>
        </p:txBody>
      </p:sp>
      <p:sp>
        <p:nvSpPr>
          <p:cNvPr id="3" name="Content Placeholder 2"/>
          <p:cNvSpPr>
            <a:spLocks noGrp="1"/>
          </p:cNvSpPr>
          <p:nvPr>
            <p:ph idx="1"/>
          </p:nvPr>
        </p:nvSpPr>
        <p:spPr/>
        <p:txBody>
          <a:bodyPr/>
          <a:lstStyle/>
          <a:p>
            <a:pPr>
              <a:buFont typeface="Monotype Sorts" pitchFamily="2" charset="2"/>
              <a:buNone/>
            </a:pPr>
            <a:r>
              <a:rPr lang="en-US" dirty="0"/>
              <a:t>A decision problem is </a:t>
            </a:r>
            <a:r>
              <a:rPr lang="en-US" i="1" dirty="0" smtClean="0"/>
              <a:t>non deterministically </a:t>
            </a:r>
            <a:r>
              <a:rPr lang="en-US" i="1" dirty="0"/>
              <a:t>polynomial-time</a:t>
            </a:r>
          </a:p>
          <a:p>
            <a:pPr>
              <a:buFont typeface="Monotype Sorts" pitchFamily="2" charset="2"/>
              <a:buNone/>
            </a:pPr>
            <a:r>
              <a:rPr lang="en-US" i="1" dirty="0"/>
              <a:t>solvable </a:t>
            </a:r>
            <a:r>
              <a:rPr lang="en-US" dirty="0"/>
              <a:t>or</a:t>
            </a:r>
            <a:r>
              <a:rPr lang="en-US" i="1" dirty="0"/>
              <a:t> in the class NP</a:t>
            </a:r>
            <a:r>
              <a:rPr lang="en-US" dirty="0"/>
              <a:t> if there exists an algorithm </a:t>
            </a:r>
            <a:r>
              <a:rPr lang="en-US" i="1" dirty="0"/>
              <a:t>A</a:t>
            </a:r>
          </a:p>
          <a:p>
            <a:pPr>
              <a:buFont typeface="Monotype Sorts" pitchFamily="2" charset="2"/>
              <a:buNone/>
            </a:pPr>
            <a:r>
              <a:rPr lang="en-US" dirty="0"/>
              <a:t>such that </a:t>
            </a:r>
          </a:p>
          <a:p>
            <a:r>
              <a:rPr lang="en-US" i="1" dirty="0"/>
              <a:t>A </a:t>
            </a:r>
            <a:r>
              <a:rPr lang="en-US" dirty="0"/>
              <a:t>takes as inputs potential witnesses for “yes” answers to problem </a:t>
            </a:r>
            <a:r>
              <a:rPr lang="en-US" i="1" dirty="0"/>
              <a:t>D.</a:t>
            </a:r>
          </a:p>
          <a:p>
            <a:r>
              <a:rPr lang="en-US" i="1" dirty="0"/>
              <a:t>A </a:t>
            </a:r>
            <a:r>
              <a:rPr lang="en-US" dirty="0"/>
              <a:t>correctly distinguishes true witnesses from false witnesses.</a:t>
            </a:r>
          </a:p>
          <a:p>
            <a:r>
              <a:rPr lang="en-US" dirty="0"/>
              <a:t>There exists a polynomial </a:t>
            </a:r>
            <a:r>
              <a:rPr lang="en-US" i="1" dirty="0"/>
              <a:t>p </a:t>
            </a:r>
            <a:r>
              <a:rPr lang="en-US" dirty="0"/>
              <a:t>such that for each potential witnesses of each instance of size </a:t>
            </a:r>
            <a:r>
              <a:rPr lang="en-US" i="1" dirty="0"/>
              <a:t>n </a:t>
            </a:r>
            <a:r>
              <a:rPr lang="en-US" dirty="0"/>
              <a:t>of </a:t>
            </a:r>
            <a:r>
              <a:rPr lang="en-US" i="1" dirty="0"/>
              <a:t>D,</a:t>
            </a:r>
            <a:r>
              <a:rPr lang="en-US" dirty="0"/>
              <a:t> the execution of the algorithm </a:t>
            </a:r>
            <a:r>
              <a:rPr lang="en-US" i="1" dirty="0"/>
              <a:t>A</a:t>
            </a:r>
            <a:r>
              <a:rPr lang="en-US" dirty="0"/>
              <a:t> takes at most </a:t>
            </a:r>
            <a:r>
              <a:rPr lang="en-US" i="1" dirty="0"/>
              <a:t>p(n) </a:t>
            </a:r>
            <a:r>
              <a:rPr lang="en-US" dirty="0"/>
              <a:t>steps.</a:t>
            </a:r>
          </a:p>
          <a:p>
            <a:endParaRPr lang="en-US" dirty="0"/>
          </a:p>
        </p:txBody>
      </p:sp>
    </p:spTree>
    <p:extLst>
      <p:ext uri="{BB962C8B-B14F-4D97-AF65-F5344CB8AC3E}">
        <p14:creationId xmlns:p14="http://schemas.microsoft.com/office/powerpoint/2010/main" val="2887885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Polynomial time reduction</a:t>
            </a:r>
            <a:endParaRPr lang="en-US" dirty="0"/>
          </a:p>
        </p:txBody>
      </p:sp>
      <p:sp>
        <p:nvSpPr>
          <p:cNvPr id="3" name="Content Placeholder 2"/>
          <p:cNvSpPr>
            <a:spLocks noGrp="1"/>
          </p:cNvSpPr>
          <p:nvPr>
            <p:ph idx="1"/>
          </p:nvPr>
        </p:nvSpPr>
        <p:spPr/>
        <p:txBody>
          <a:bodyPr/>
          <a:lstStyle/>
          <a:p>
            <a:pPr>
              <a:buFont typeface="Monotype Sorts" pitchFamily="2" charset="2"/>
              <a:buNone/>
            </a:pPr>
            <a:r>
              <a:rPr lang="en-US" dirty="0"/>
              <a:t>Let </a:t>
            </a:r>
            <a:r>
              <a:rPr lang="en-US" i="1" dirty="0"/>
              <a:t>E </a:t>
            </a:r>
            <a:r>
              <a:rPr lang="en-US" dirty="0"/>
              <a:t>and </a:t>
            </a:r>
            <a:r>
              <a:rPr lang="en-US" i="1" dirty="0"/>
              <a:t>D </a:t>
            </a:r>
            <a:r>
              <a:rPr lang="en-US" dirty="0"/>
              <a:t>be two decision problems. We say that </a:t>
            </a:r>
            <a:r>
              <a:rPr lang="en-US" i="1" dirty="0"/>
              <a:t>D </a:t>
            </a:r>
            <a:r>
              <a:rPr lang="en-US" dirty="0"/>
              <a:t>is </a:t>
            </a:r>
          </a:p>
          <a:p>
            <a:pPr>
              <a:buFont typeface="Monotype Sorts" pitchFamily="2" charset="2"/>
              <a:buNone/>
            </a:pPr>
            <a:r>
              <a:rPr lang="en-US" i="1" dirty="0"/>
              <a:t>polynomial-time reducible to E</a:t>
            </a:r>
            <a:r>
              <a:rPr lang="en-US" dirty="0"/>
              <a:t> if there exists an algorithm </a:t>
            </a:r>
          </a:p>
          <a:p>
            <a:pPr>
              <a:buFont typeface="Monotype Sorts" pitchFamily="2" charset="2"/>
              <a:buNone/>
            </a:pPr>
            <a:r>
              <a:rPr lang="en-US" i="1" dirty="0"/>
              <a:t>A </a:t>
            </a:r>
            <a:r>
              <a:rPr lang="en-US" dirty="0"/>
              <a:t>such that</a:t>
            </a:r>
          </a:p>
          <a:p>
            <a:r>
              <a:rPr lang="en-US" i="1" dirty="0"/>
              <a:t>A </a:t>
            </a:r>
            <a:r>
              <a:rPr lang="en-US" dirty="0"/>
              <a:t>takes instances of </a:t>
            </a:r>
            <a:r>
              <a:rPr lang="en-US" i="1" dirty="0"/>
              <a:t>D </a:t>
            </a:r>
            <a:r>
              <a:rPr lang="en-US" dirty="0"/>
              <a:t>as inputs and</a:t>
            </a:r>
            <a:r>
              <a:rPr lang="en-US" i="1" dirty="0"/>
              <a:t> </a:t>
            </a:r>
            <a:r>
              <a:rPr lang="en-US" dirty="0"/>
              <a:t>always outputs the correct answer “Yes” or “No” for each instance of </a:t>
            </a:r>
            <a:r>
              <a:rPr lang="en-US" i="1" dirty="0"/>
              <a:t>D.</a:t>
            </a:r>
          </a:p>
          <a:p>
            <a:r>
              <a:rPr lang="en-US" i="1" dirty="0"/>
              <a:t>A </a:t>
            </a:r>
            <a:r>
              <a:rPr lang="en-US" dirty="0"/>
              <a:t>uses as a subroutine a hypothetical algorithm </a:t>
            </a:r>
            <a:r>
              <a:rPr lang="en-US" i="1" dirty="0"/>
              <a:t>B </a:t>
            </a:r>
            <a:r>
              <a:rPr lang="en-US" dirty="0"/>
              <a:t>for solving </a:t>
            </a:r>
            <a:r>
              <a:rPr lang="en-US" i="1" dirty="0"/>
              <a:t>E.</a:t>
            </a:r>
          </a:p>
          <a:p>
            <a:r>
              <a:rPr lang="en-US" dirty="0"/>
              <a:t>There exists a polynomial </a:t>
            </a:r>
            <a:r>
              <a:rPr lang="en-US" i="1" dirty="0"/>
              <a:t>p </a:t>
            </a:r>
            <a:r>
              <a:rPr lang="en-US" dirty="0"/>
              <a:t>such that for every instance of </a:t>
            </a:r>
            <a:r>
              <a:rPr lang="en-US" i="1" dirty="0"/>
              <a:t>D </a:t>
            </a:r>
            <a:r>
              <a:rPr lang="en-US" dirty="0"/>
              <a:t>of size </a:t>
            </a:r>
            <a:r>
              <a:rPr lang="en-US" i="1" dirty="0"/>
              <a:t>n </a:t>
            </a:r>
            <a:r>
              <a:rPr lang="en-US" dirty="0"/>
              <a:t>the algorithm </a:t>
            </a:r>
            <a:r>
              <a:rPr lang="en-US" i="1" dirty="0"/>
              <a:t>A </a:t>
            </a:r>
            <a:r>
              <a:rPr lang="en-US" dirty="0"/>
              <a:t>terminates in at most </a:t>
            </a:r>
            <a:r>
              <a:rPr lang="en-US" i="1" dirty="0"/>
              <a:t>p(n) </a:t>
            </a:r>
            <a:r>
              <a:rPr lang="en-US" dirty="0"/>
              <a:t>steps </a:t>
            </a:r>
            <a:r>
              <a:rPr lang="en-US" i="1" dirty="0"/>
              <a:t>if each call of the subroutine B is counted as only m steps, where m is the size of the actual input of B.</a:t>
            </a:r>
            <a:endParaRPr lang="en-US" dirty="0"/>
          </a:p>
          <a:p>
            <a:endParaRPr lang="en-US" dirty="0"/>
          </a:p>
        </p:txBody>
      </p:sp>
    </p:spTree>
    <p:extLst>
      <p:ext uri="{BB962C8B-B14F-4D97-AF65-F5344CB8AC3E}">
        <p14:creationId xmlns:p14="http://schemas.microsoft.com/office/powerpoint/2010/main" val="786881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NP-complete and NP-hard Problems</a:t>
            </a:r>
            <a:endParaRPr lang="en-US" dirty="0"/>
          </a:p>
        </p:txBody>
      </p:sp>
      <p:sp>
        <p:nvSpPr>
          <p:cNvPr id="3" name="Content Placeholder 2"/>
          <p:cNvSpPr>
            <a:spLocks noGrp="1"/>
          </p:cNvSpPr>
          <p:nvPr>
            <p:ph idx="1"/>
          </p:nvPr>
        </p:nvSpPr>
        <p:spPr/>
        <p:txBody>
          <a:bodyPr/>
          <a:lstStyle/>
          <a:p>
            <a:pPr>
              <a:buFont typeface="Monotype Sorts" pitchFamily="2" charset="2"/>
              <a:buNone/>
            </a:pPr>
            <a:r>
              <a:rPr lang="en-US" dirty="0"/>
              <a:t>A decision problem </a:t>
            </a:r>
            <a:r>
              <a:rPr lang="en-US" i="1" dirty="0"/>
              <a:t>E </a:t>
            </a:r>
            <a:r>
              <a:rPr lang="en-US" dirty="0"/>
              <a:t>is </a:t>
            </a:r>
            <a:r>
              <a:rPr lang="en-US" i="1" dirty="0"/>
              <a:t>NP-complete</a:t>
            </a:r>
            <a:r>
              <a:rPr lang="en-US" dirty="0"/>
              <a:t> if </a:t>
            </a:r>
            <a:r>
              <a:rPr lang="en-US" i="1" dirty="0"/>
              <a:t>every </a:t>
            </a:r>
            <a:r>
              <a:rPr lang="en-US" dirty="0"/>
              <a:t>problem in </a:t>
            </a:r>
          </a:p>
          <a:p>
            <a:pPr>
              <a:buFont typeface="Monotype Sorts" pitchFamily="2" charset="2"/>
              <a:buNone/>
            </a:pPr>
            <a:r>
              <a:rPr lang="en-US" dirty="0"/>
              <a:t>the class </a:t>
            </a:r>
            <a:r>
              <a:rPr lang="en-US" i="1" dirty="0"/>
              <a:t>NP </a:t>
            </a:r>
            <a:r>
              <a:rPr lang="en-US" dirty="0"/>
              <a:t>is polynomial-time reducible to </a:t>
            </a:r>
            <a:r>
              <a:rPr lang="en-US" i="1" dirty="0"/>
              <a:t>E. </a:t>
            </a:r>
            <a:endParaRPr lang="en-US" i="1" dirty="0" smtClean="0"/>
          </a:p>
          <a:p>
            <a:pPr>
              <a:buFont typeface="Monotype Sorts" pitchFamily="2" charset="2"/>
              <a:buNone/>
            </a:pPr>
            <a:endParaRPr lang="en-US" i="1" dirty="0" smtClean="0"/>
          </a:p>
          <a:p>
            <a:pPr>
              <a:buFont typeface="Monotype Sorts" pitchFamily="2" charset="2"/>
              <a:buNone/>
            </a:pPr>
            <a:r>
              <a:rPr lang="en-US" i="1" dirty="0" smtClean="0"/>
              <a:t>A</a:t>
            </a:r>
            <a:r>
              <a:rPr lang="en-US" dirty="0" smtClean="0"/>
              <a:t> problem X is NP-hard, if there is an NP-complete problem Y, such that Y is</a:t>
            </a:r>
          </a:p>
          <a:p>
            <a:pPr>
              <a:buFont typeface="Monotype Sorts" pitchFamily="2" charset="2"/>
              <a:buNone/>
            </a:pPr>
            <a:r>
              <a:rPr lang="en-US" dirty="0" smtClean="0"/>
              <a:t>Reducible to X in polynomial time.</a:t>
            </a:r>
          </a:p>
          <a:p>
            <a:pPr>
              <a:buFont typeface="Monotype Sorts" pitchFamily="2" charset="2"/>
              <a:buNone/>
            </a:pPr>
            <a:endParaRPr lang="en-US" dirty="0"/>
          </a:p>
          <a:p>
            <a:pPr>
              <a:buFont typeface="Monotype Sorts" pitchFamily="2" charset="2"/>
              <a:buNone/>
            </a:pPr>
            <a:r>
              <a:rPr lang="en-US" b="1" dirty="0" smtClean="0"/>
              <a:t>Travelling salesman problem is NP-hard.</a:t>
            </a:r>
            <a:endParaRPr lang="en-US" b="1" dirty="0"/>
          </a:p>
        </p:txBody>
      </p:sp>
    </p:spTree>
    <p:extLst>
      <p:ext uri="{BB962C8B-B14F-4D97-AF65-F5344CB8AC3E}">
        <p14:creationId xmlns:p14="http://schemas.microsoft.com/office/powerpoint/2010/main" val="1625840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the Travelling Salesman Problem</a:t>
            </a:r>
            <a:endParaRPr lang="en-US" dirty="0"/>
          </a:p>
        </p:txBody>
      </p:sp>
      <p:sp>
        <p:nvSpPr>
          <p:cNvPr id="3" name="Content Placeholder 2"/>
          <p:cNvSpPr>
            <a:spLocks noGrp="1"/>
          </p:cNvSpPr>
          <p:nvPr>
            <p:ph idx="1"/>
          </p:nvPr>
        </p:nvSpPr>
        <p:spPr/>
        <p:txBody>
          <a:bodyPr/>
          <a:lstStyle/>
          <a:p>
            <a:pPr marL="0" indent="0">
              <a:buNone/>
            </a:pPr>
            <a:r>
              <a:rPr lang="en-US" b="1" dirty="0"/>
              <a:t>Drilling of printed circuit </a:t>
            </a:r>
            <a:r>
              <a:rPr lang="en-US" b="1" dirty="0" smtClean="0"/>
              <a:t>boards</a:t>
            </a:r>
            <a:br>
              <a:rPr lang="en-US" b="1" dirty="0" smtClean="0"/>
            </a:br>
            <a:endParaRPr lang="en-US" b="1" dirty="0" smtClean="0"/>
          </a:p>
          <a:p>
            <a:r>
              <a:rPr lang="en-US" dirty="0" smtClean="0"/>
              <a:t>To </a:t>
            </a:r>
            <a:r>
              <a:rPr lang="en-US" dirty="0"/>
              <a:t>drill two holes of different </a:t>
            </a:r>
            <a:r>
              <a:rPr lang="en-US" dirty="0" smtClean="0"/>
              <a:t>diameters consecutively</a:t>
            </a:r>
            <a:r>
              <a:rPr lang="en-US" dirty="0"/>
              <a:t>, the head of the machine has to move to a tool box and change the </a:t>
            </a:r>
            <a:r>
              <a:rPr lang="en-US" dirty="0" smtClean="0"/>
              <a:t>drilling equipment.</a:t>
            </a:r>
          </a:p>
          <a:p>
            <a:r>
              <a:rPr lang="en-US" dirty="0"/>
              <a:t>Thus, this drilling problem can be viewed as a series of TSPs, one for each </a:t>
            </a:r>
            <a:r>
              <a:rPr lang="en-US" dirty="0" smtClean="0"/>
              <a:t>hole diameter</a:t>
            </a:r>
            <a:r>
              <a:rPr lang="en-US" dirty="0"/>
              <a:t>, where the 'cities' are the initial position and the set of all holes that can be </a:t>
            </a:r>
            <a:r>
              <a:rPr lang="en-US" dirty="0" smtClean="0"/>
              <a:t>drilled with </a:t>
            </a:r>
            <a:r>
              <a:rPr lang="en-US" dirty="0"/>
              <a:t>one and the same drill</a:t>
            </a:r>
            <a:r>
              <a:rPr lang="en-US" dirty="0" smtClean="0"/>
              <a:t>.</a:t>
            </a:r>
          </a:p>
          <a:p>
            <a:r>
              <a:rPr lang="en-US" dirty="0"/>
              <a:t>The 'distance' between two cities is given by the time it takes </a:t>
            </a:r>
            <a:r>
              <a:rPr lang="en-US" dirty="0" smtClean="0"/>
              <a:t>to move </a:t>
            </a:r>
            <a:r>
              <a:rPr lang="en-US" dirty="0"/>
              <a:t>the drilling head from one position to the other</a:t>
            </a:r>
            <a:r>
              <a:rPr lang="en-US" dirty="0" smtClean="0"/>
              <a:t>.</a:t>
            </a:r>
          </a:p>
          <a:p>
            <a:r>
              <a:rPr lang="en-US" dirty="0" smtClean="0"/>
              <a:t> </a:t>
            </a:r>
            <a:r>
              <a:rPr lang="en-US" dirty="0"/>
              <a:t>The aim is to minimize the travel </a:t>
            </a:r>
            <a:r>
              <a:rPr lang="en-US" dirty="0" smtClean="0"/>
              <a:t>time for </a:t>
            </a:r>
            <a:r>
              <a:rPr lang="en-US" dirty="0"/>
              <a:t>the machine head.</a:t>
            </a:r>
            <a:endParaRPr lang="en-US" dirty="0" smtClean="0"/>
          </a:p>
          <a:p>
            <a:pPr marL="0" indent="0">
              <a:buNone/>
            </a:pPr>
            <a:endParaRPr lang="en-US" dirty="0"/>
          </a:p>
        </p:txBody>
      </p:sp>
    </p:spTree>
    <p:extLst>
      <p:ext uri="{BB962C8B-B14F-4D97-AF65-F5344CB8AC3E}">
        <p14:creationId xmlns:p14="http://schemas.microsoft.com/office/powerpoint/2010/main" val="159611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437</TotalTime>
  <Words>2585</Words>
  <Application>Microsoft Office PowerPoint</Application>
  <PresentationFormat>Widescreen</PresentationFormat>
  <Paragraphs>288</Paragraphs>
  <Slides>57</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Cambria Math</vt:lpstr>
      <vt:lpstr>Century Gothic</vt:lpstr>
      <vt:lpstr>Georgia</vt:lpstr>
      <vt:lpstr>Monotype Sorts</vt:lpstr>
      <vt:lpstr>Noto Sans Symbols</vt:lpstr>
      <vt:lpstr>Times New Roman</vt:lpstr>
      <vt:lpstr>Wingdings 3</vt:lpstr>
      <vt:lpstr>Ion Boardroom</vt:lpstr>
      <vt:lpstr>CS 774 OPTIMIZATION TECHNIQUES</vt:lpstr>
      <vt:lpstr>THE TRAVELLING SALESMAN PROBLEM</vt:lpstr>
      <vt:lpstr>Overview</vt:lpstr>
      <vt:lpstr>Formal Problem Statement</vt:lpstr>
      <vt:lpstr>The Class P</vt:lpstr>
      <vt:lpstr>The Class NP</vt:lpstr>
      <vt:lpstr>Polynomial time reduction</vt:lpstr>
      <vt:lpstr>NP-complete and NP-hard Problems</vt:lpstr>
      <vt:lpstr>Applications of the Travelling Salesman Problem</vt:lpstr>
      <vt:lpstr>Applications of the Travelling Salesman Problem</vt:lpstr>
      <vt:lpstr>Applications of the Travelling salesman Problem</vt:lpstr>
      <vt:lpstr>Solutions to Travelling Salesman Problem</vt:lpstr>
      <vt:lpstr>Dynamic Programming approach</vt:lpstr>
      <vt:lpstr>Held Karp Algorithm</vt:lpstr>
      <vt:lpstr>Branch and Bound approach</vt:lpstr>
      <vt:lpstr>Branch and Bound algorithm</vt:lpstr>
      <vt:lpstr>Special case: Assuming Triangle inequality to hold </vt:lpstr>
      <vt:lpstr>Special case: Assuming Triangle inequality to hold </vt:lpstr>
      <vt:lpstr>Heuristic Solutions: Nearest Neighbor O(N^2)</vt:lpstr>
      <vt:lpstr>Heuristic Solutions: Greedy</vt:lpstr>
      <vt:lpstr>Greedy algorithm  O(N^2 * log_2⁡N) </vt:lpstr>
      <vt:lpstr> Insertion Heuristics </vt:lpstr>
      <vt:lpstr>Nearest Insertion, O(N^2)</vt:lpstr>
      <vt:lpstr>Convex Hull O(N^2 * log_2⁡N)</vt:lpstr>
      <vt:lpstr>Christofides heuristic</vt:lpstr>
      <vt:lpstr>Christofides Algorithm O(N^3)</vt:lpstr>
      <vt:lpstr> Over the Years </vt:lpstr>
      <vt:lpstr>MAXIMUM FLOW PROBLEM </vt:lpstr>
      <vt:lpstr>Overview</vt:lpstr>
      <vt:lpstr>Formal Problem Statement</vt:lpstr>
      <vt:lpstr>Applications of the Maximum Flow Problem</vt:lpstr>
      <vt:lpstr>Applications of the Maximum Flow Problem</vt:lpstr>
      <vt:lpstr>Applications of the Maximum Flow Problem</vt:lpstr>
      <vt:lpstr>Applications of the Maximum Flow Problem</vt:lpstr>
      <vt:lpstr>Applications of the Maximum Flow Problem</vt:lpstr>
      <vt:lpstr>Solutions to Maximum Flow Problem</vt:lpstr>
      <vt:lpstr>Ford-Fulkerson Algorithm</vt:lpstr>
      <vt:lpstr>Ford-Fulkerson Algorithm</vt:lpstr>
      <vt:lpstr>Ford-Fulkerson Algorithm</vt:lpstr>
      <vt:lpstr>MINIMUM CUT PROBLEM </vt:lpstr>
      <vt:lpstr>Definition</vt:lpstr>
      <vt:lpstr>Cut Functions</vt:lpstr>
      <vt:lpstr>Formal Problem Statement</vt:lpstr>
      <vt:lpstr>Max-Flow Min-Cut Theorem</vt:lpstr>
      <vt:lpstr>Linear Programming Formulation</vt:lpstr>
      <vt:lpstr>Reduction to Polynomial Time</vt:lpstr>
      <vt:lpstr>Modified Ford-Fulkerson Algorithm (for integer weighted graphs)</vt:lpstr>
      <vt:lpstr>Edmonds-Karp Algorithm</vt:lpstr>
      <vt:lpstr>Dinitz’s Algorithm or Dinic’s Algorithm</vt:lpstr>
      <vt:lpstr>Dinitz’s Algorithm or Dinic’s Algorithm</vt:lpstr>
      <vt:lpstr>Link to IIT KANPUR </vt:lpstr>
      <vt:lpstr>Improvements </vt:lpstr>
      <vt:lpstr>Journey to Milestone</vt:lpstr>
      <vt:lpstr>Milestone</vt:lpstr>
      <vt:lpstr>Conclusion</vt:lpstr>
      <vt:lpstr>Literature Findings</vt:lpstr>
      <vt:lpstr>At the end - Tips for a good ppt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TRAVELLING SALESMAN PROBLEM</dc:title>
  <dc:creator>Pratik</dc:creator>
  <cp:lastModifiedBy>Pratik</cp:lastModifiedBy>
  <cp:revision>57</cp:revision>
  <dcterms:created xsi:type="dcterms:W3CDTF">2016-11-14T19:24:40Z</dcterms:created>
  <dcterms:modified xsi:type="dcterms:W3CDTF">2016-11-20T11:59:44Z</dcterms:modified>
</cp:coreProperties>
</file>