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557CDE-23C0-4640-B794-13B3422C7F19}" type="datetimeFigureOut">
              <a:rPr lang="en-US" smtClean="0"/>
              <a:t>29-May-20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0E1571-4296-4B70-97FD-97D60FED86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0E1571-4296-4B70-97FD-97D60FED86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0E1571-4296-4B70-97FD-97D60FED86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0E1571-4296-4B70-97FD-97D60FED865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0E1571-4296-4B70-97FD-97D60FED865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0E1571-4296-4B70-97FD-97D60FED865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0E1571-4296-4B70-97FD-97D60FED86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0E1571-4296-4B70-97FD-97D60FED865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557CDE-23C0-4640-B794-13B3422C7F19}" type="datetimeFigureOut">
              <a:rPr lang="en-US" smtClean="0"/>
              <a:t>29-May-20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0E1571-4296-4B70-97FD-97D60FED86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557CDE-23C0-4640-B794-13B3422C7F19}" type="datetimeFigureOut">
              <a:rPr lang="en-US" smtClean="0"/>
              <a:t>29-May-20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0E1571-4296-4B70-97FD-97D60FED86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557CDE-23C0-4640-B794-13B3422C7F19}" type="datetimeFigureOut">
              <a:rPr lang="en-US" smtClean="0"/>
              <a:t>29-May-20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0E1571-4296-4B70-97FD-97D60FED865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557CDE-23C0-4640-B794-13B3422C7F19}" type="datetimeFigureOut">
              <a:rPr lang="en-US" smtClean="0"/>
              <a:t>29-May-20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0E1571-4296-4B70-97FD-97D60FED86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STOCK ANALYSIS AND PREDICTON USING 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7678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2044"/>
            <a:ext cx="8229600" cy="410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80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ARIMA is a very popular statistical method for time series forecasting. ARIMA models take into account the past values to predict the future values. There are three important parameters in ARIMA:</a:t>
            </a:r>
          </a:p>
          <a:p>
            <a:r>
              <a:rPr lang="en-US" dirty="0"/>
              <a:t>p (past values used for forecasting the next value)</a:t>
            </a:r>
          </a:p>
          <a:p>
            <a:r>
              <a:rPr lang="en-US" dirty="0"/>
              <a:t>q (past forecast errors used to predict the future values)</a:t>
            </a:r>
          </a:p>
          <a:p>
            <a:r>
              <a:rPr lang="en-US" dirty="0"/>
              <a:t>d (order of differencing)</a:t>
            </a:r>
          </a:p>
          <a:p>
            <a:r>
              <a:rPr lang="en-US" dirty="0"/>
              <a:t>Parameter tuning for ARIMA consumes a lot of time. So we will use auto ARIMA which automatically selects the best combination of (</a:t>
            </a:r>
            <a:r>
              <a:rPr lang="en-US" dirty="0" err="1"/>
              <a:t>p,q,d</a:t>
            </a:r>
            <a:r>
              <a:rPr lang="en-US" dirty="0"/>
              <a:t>) that provides the least error.</a:t>
            </a:r>
          </a:p>
          <a:p>
            <a:endParaRPr lang="en-US" dirty="0"/>
          </a:p>
        </p:txBody>
      </p:sp>
      <p:sp>
        <p:nvSpPr>
          <p:cNvPr id="3" name="Title 2"/>
          <p:cNvSpPr>
            <a:spLocks noGrp="1"/>
          </p:cNvSpPr>
          <p:nvPr>
            <p:ph type="title"/>
          </p:nvPr>
        </p:nvSpPr>
        <p:spPr/>
        <p:txBody>
          <a:bodyPr/>
          <a:lstStyle/>
          <a:p>
            <a:r>
              <a:rPr lang="en-US" dirty="0" smtClean="0"/>
              <a:t>AUTO ARIMA</a:t>
            </a:r>
            <a:endParaRPr lang="en-US" dirty="0"/>
          </a:p>
        </p:txBody>
      </p:sp>
    </p:spTree>
    <p:extLst>
      <p:ext uri="{BB962C8B-B14F-4D97-AF65-F5344CB8AC3E}">
        <p14:creationId xmlns:p14="http://schemas.microsoft.com/office/powerpoint/2010/main" val="274946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000" dirty="0" smtClean="0"/>
              <a:t>RSME RESULT:44.95</a:t>
            </a:r>
            <a:br>
              <a:rPr lang="en-US" sz="2000" dirty="0" smtClean="0"/>
            </a:br>
            <a:r>
              <a:rPr lang="en-US" sz="2000" b="0" dirty="0">
                <a:effectLst/>
              </a:rPr>
              <a:t> Although the predictions using this technique are far better than that of the previously implemented machine learning models, these predictions are still not close to the real values.</a:t>
            </a:r>
            <a:endParaRPr lang="en-US"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2613"/>
            <a:ext cx="8229600" cy="4083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670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a:t>
            </a:r>
            <a:r>
              <a:rPr lang="en-US" dirty="0" err="1"/>
              <a:t>dataframe</a:t>
            </a:r>
            <a:r>
              <a:rPr lang="en-US" dirty="0"/>
              <a:t> with two columns: date and target (ds and y).</a:t>
            </a:r>
          </a:p>
          <a:p>
            <a:r>
              <a:rPr lang="en-US" dirty="0"/>
              <a:t>Prophet tries to capture the seasonality in the past data and works well when the dataset is large.</a:t>
            </a:r>
          </a:p>
          <a:p>
            <a:endParaRPr lang="en-US" dirty="0"/>
          </a:p>
        </p:txBody>
      </p:sp>
      <p:sp>
        <p:nvSpPr>
          <p:cNvPr id="3" name="Title 2"/>
          <p:cNvSpPr>
            <a:spLocks noGrp="1"/>
          </p:cNvSpPr>
          <p:nvPr>
            <p:ph type="title"/>
          </p:nvPr>
        </p:nvSpPr>
        <p:spPr/>
        <p:txBody>
          <a:bodyPr/>
          <a:lstStyle/>
          <a:p>
            <a:r>
              <a:rPr lang="en-US" dirty="0" smtClean="0"/>
              <a:t>PROPHET</a:t>
            </a:r>
            <a:endParaRPr lang="en-US" dirty="0"/>
          </a:p>
        </p:txBody>
      </p:sp>
    </p:spTree>
    <p:extLst>
      <p:ext uri="{BB962C8B-B14F-4D97-AF65-F5344CB8AC3E}">
        <p14:creationId xmlns:p14="http://schemas.microsoft.com/office/powerpoint/2010/main" val="154791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000" dirty="0" smtClean="0"/>
              <a:t>RMSE RESULT:57.49</a:t>
            </a:r>
            <a:br>
              <a:rPr lang="en-US" sz="2000" dirty="0" smtClean="0"/>
            </a:br>
            <a:r>
              <a:rPr lang="en-US" sz="2000" b="0" dirty="0">
                <a:effectLst/>
              </a:rPr>
              <a:t>Prophet (like most time series forecasting techniques) tries to capture the trend and seasonality from past data. This model usually performs well on time series datasets, but fails to live up to it’s reputation in this case.</a:t>
            </a:r>
            <a:endParaRPr lang="en-US" sz="2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2613"/>
            <a:ext cx="8229600" cy="4083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20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LSTMs are widely used for sequence prediction problems and have proven to be extremely effective. The reason they work so well is because LSTM is able to store past information that is important, and forget the information that is not. LSTM has three gates:</a:t>
            </a:r>
          </a:p>
          <a:p>
            <a:r>
              <a:rPr lang="en-US" b="1" dirty="0"/>
              <a:t>The input gate:</a:t>
            </a:r>
            <a:r>
              <a:rPr lang="en-US" dirty="0"/>
              <a:t> The input gate adds information to the cell state</a:t>
            </a:r>
          </a:p>
          <a:p>
            <a:r>
              <a:rPr lang="en-US" b="1" dirty="0"/>
              <a:t>The forget gate:</a:t>
            </a:r>
            <a:r>
              <a:rPr lang="en-US" dirty="0"/>
              <a:t> It removes the information that is no longer required by the model</a:t>
            </a:r>
          </a:p>
          <a:p>
            <a:r>
              <a:rPr lang="en-US" b="1" dirty="0"/>
              <a:t>The output gate: </a:t>
            </a:r>
            <a:r>
              <a:rPr lang="en-US" dirty="0"/>
              <a:t>Output Gate at LSTM selects the information to be shown as output</a:t>
            </a:r>
          </a:p>
          <a:p>
            <a:endParaRPr lang="en-US" dirty="0"/>
          </a:p>
        </p:txBody>
      </p:sp>
      <p:sp>
        <p:nvSpPr>
          <p:cNvPr id="3" name="Title 2"/>
          <p:cNvSpPr>
            <a:spLocks noGrp="1"/>
          </p:cNvSpPr>
          <p:nvPr>
            <p:ph type="title"/>
          </p:nvPr>
        </p:nvSpPr>
        <p:spPr/>
        <p:txBody>
          <a:bodyPr>
            <a:normAutofit fontScale="90000"/>
          </a:bodyPr>
          <a:lstStyle/>
          <a:p>
            <a:r>
              <a:rPr lang="en-US" dirty="0">
                <a:effectLst/>
              </a:rPr>
              <a:t>Long Short Term Memory (LSTM)</a:t>
            </a:r>
            <a:br>
              <a:rPr lang="en-US" dirty="0">
                <a:effectLst/>
              </a:rPr>
            </a:br>
            <a:endParaRPr lang="en-US" dirty="0"/>
          </a:p>
        </p:txBody>
      </p:sp>
    </p:spTree>
    <p:extLst>
      <p:ext uri="{BB962C8B-B14F-4D97-AF65-F5344CB8AC3E}">
        <p14:creationId xmlns:p14="http://schemas.microsoft.com/office/powerpoint/2010/main" val="397539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000" dirty="0" smtClean="0"/>
              <a:t>RMSE RESULT:11.77</a:t>
            </a:r>
            <a:br>
              <a:rPr lang="en-US" sz="2000" dirty="0" smtClean="0"/>
            </a:br>
            <a:r>
              <a:rPr lang="en-US" sz="2000" b="0" dirty="0">
                <a:effectLst/>
              </a:rPr>
              <a:t>The LSTM model can be tuned for various parameters such as changing the number of LSTM layers, adding dropout value or increasing the number of epochs.</a:t>
            </a:r>
            <a:endParaRPr lang="en-US" sz="2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2613"/>
            <a:ext cx="8229600" cy="4083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527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57200" y="274638"/>
            <a:ext cx="8229600" cy="5745162"/>
          </a:xfrm>
        </p:spPr>
        <p:txBody>
          <a:bodyPr>
            <a:normAutofit/>
          </a:bodyPr>
          <a:lstStyle/>
          <a:p>
            <a:r>
              <a:rPr lang="en-US" dirty="0" smtClean="0"/>
              <a:t>HENCE, WE USE LSTM CONCEPT </a:t>
            </a:r>
            <a:r>
              <a:rPr lang="en-US" smtClean="0"/>
              <a:t>FOR OUR MODEL.</a:t>
            </a:r>
            <a:endParaRPr lang="en-US" dirty="0"/>
          </a:p>
        </p:txBody>
      </p:sp>
    </p:spTree>
    <p:extLst>
      <p:ext uri="{BB962C8B-B14F-4D97-AF65-F5344CB8AC3E}">
        <p14:creationId xmlns:p14="http://schemas.microsoft.com/office/powerpoint/2010/main" val="162893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lvl="1"/>
            <a:endParaRPr lang="en-US" dirty="0" smtClean="0"/>
          </a:p>
          <a:p>
            <a:pPr lvl="1"/>
            <a:r>
              <a:rPr lang="en-US" dirty="0" smtClean="0"/>
              <a:t>Understanding </a:t>
            </a:r>
            <a:r>
              <a:rPr lang="en-US" dirty="0"/>
              <a:t>the Problem </a:t>
            </a:r>
            <a:r>
              <a:rPr lang="en-US" dirty="0" smtClean="0"/>
              <a:t>Statement</a:t>
            </a:r>
            <a:endParaRPr lang="en-US" dirty="0"/>
          </a:p>
          <a:p>
            <a:pPr marL="393192" lvl="1" indent="0">
              <a:buNone/>
            </a:pPr>
            <a:endParaRPr lang="en-US" dirty="0" smtClean="0"/>
          </a:p>
          <a:p>
            <a:pPr lvl="1"/>
            <a:r>
              <a:rPr lang="en-US" dirty="0"/>
              <a:t>Linear Regression</a:t>
            </a:r>
          </a:p>
          <a:p>
            <a:pPr lvl="1"/>
            <a:r>
              <a:rPr lang="en-US" dirty="0"/>
              <a:t>k-Nearest Neighbors</a:t>
            </a:r>
          </a:p>
          <a:p>
            <a:pPr lvl="1"/>
            <a:r>
              <a:rPr lang="en-US" dirty="0"/>
              <a:t>Auto ARIMA</a:t>
            </a:r>
          </a:p>
          <a:p>
            <a:pPr lvl="1"/>
            <a:r>
              <a:rPr lang="en-US" dirty="0"/>
              <a:t>Prophet</a:t>
            </a:r>
          </a:p>
          <a:p>
            <a:pPr lvl="1"/>
            <a:r>
              <a:rPr lang="en-US" dirty="0"/>
              <a:t>Long Short Term Memory (LSTM)</a:t>
            </a:r>
          </a:p>
          <a:p>
            <a:r>
              <a:rPr lang="en-US" dirty="0"/>
              <a:t> </a:t>
            </a:r>
          </a:p>
          <a:p>
            <a:endParaRPr lang="en-US" dirty="0"/>
          </a:p>
        </p:txBody>
      </p:sp>
      <p:sp>
        <p:nvSpPr>
          <p:cNvPr id="3" name="Title 2"/>
          <p:cNvSpPr>
            <a:spLocks noGrp="1"/>
          </p:cNvSpPr>
          <p:nvPr>
            <p:ph type="title"/>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402687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We’ll dive into the implementation part of this article soon, but first it’s important to establish what we’re aiming to solve. Broadly, stock market analysis is divided into two parts – Fundamental Analysis and Technical Analysis.</a:t>
            </a:r>
          </a:p>
          <a:p>
            <a:r>
              <a:rPr lang="en-US" dirty="0"/>
              <a:t>Fundamental Analysis involves analyzing the company’s future profitability on the basis of its current business environment and financial performance.</a:t>
            </a:r>
          </a:p>
          <a:p>
            <a:r>
              <a:rPr lang="en-US" dirty="0"/>
              <a:t>Technical Analysis, on the other hand, includes reading the charts and using statistical figures to identify the trends in the stock market.</a:t>
            </a:r>
          </a:p>
          <a:p>
            <a:endParaRPr lang="en-US" dirty="0"/>
          </a:p>
        </p:txBody>
      </p:sp>
      <p:sp>
        <p:nvSpPr>
          <p:cNvPr id="3" name="Title 2"/>
          <p:cNvSpPr>
            <a:spLocks noGrp="1"/>
          </p:cNvSpPr>
          <p:nvPr>
            <p:ph type="title"/>
          </p:nvPr>
        </p:nvSpPr>
        <p:spPr/>
        <p:txBody>
          <a:bodyPr>
            <a:normAutofit fontScale="90000"/>
          </a:bodyPr>
          <a:lstStyle/>
          <a:p>
            <a:r>
              <a:rPr lang="en-US" dirty="0">
                <a:effectLst/>
              </a:rPr>
              <a:t>Understanding the Problem Statement</a:t>
            </a:r>
            <a:br>
              <a:rPr lang="en-US" dirty="0">
                <a:effectLst/>
              </a:rPr>
            </a:br>
            <a:endParaRPr lang="en-US" dirty="0"/>
          </a:p>
        </p:txBody>
      </p:sp>
    </p:spTree>
    <p:extLst>
      <p:ext uri="{BB962C8B-B14F-4D97-AF65-F5344CB8AC3E}">
        <p14:creationId xmlns:p14="http://schemas.microsoft.com/office/powerpoint/2010/main" val="292459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There are multiple variables in the dataset – date, open, high, low, last, close, </a:t>
            </a:r>
            <a:r>
              <a:rPr lang="en-US" dirty="0" err="1"/>
              <a:t>total_trade_quantity</a:t>
            </a:r>
            <a:r>
              <a:rPr lang="en-US" dirty="0"/>
              <a:t>, and turnover.</a:t>
            </a:r>
          </a:p>
          <a:p>
            <a:r>
              <a:rPr lang="en-US" dirty="0"/>
              <a:t>The columns </a:t>
            </a:r>
            <a:r>
              <a:rPr lang="en-US" i="1" dirty="0"/>
              <a:t>Open</a:t>
            </a:r>
            <a:r>
              <a:rPr lang="en-US" dirty="0"/>
              <a:t> and </a:t>
            </a:r>
            <a:r>
              <a:rPr lang="en-US" i="1" dirty="0"/>
              <a:t>Close</a:t>
            </a:r>
            <a:r>
              <a:rPr lang="en-US" dirty="0"/>
              <a:t> represent the starting and final price at which the stock is traded on a particular day.</a:t>
            </a:r>
          </a:p>
          <a:p>
            <a:r>
              <a:rPr lang="en-US" i="1" dirty="0"/>
              <a:t>High</a:t>
            </a:r>
            <a:r>
              <a:rPr lang="en-US" dirty="0"/>
              <a:t>, </a:t>
            </a:r>
            <a:r>
              <a:rPr lang="en-US" i="1" dirty="0"/>
              <a:t>Low</a:t>
            </a:r>
            <a:r>
              <a:rPr lang="en-US" dirty="0"/>
              <a:t> and </a:t>
            </a:r>
            <a:r>
              <a:rPr lang="en-US" i="1" dirty="0"/>
              <a:t>Last</a:t>
            </a:r>
            <a:r>
              <a:rPr lang="en-US" dirty="0"/>
              <a:t> represent the maximum, minimum, and last price of the share for the day.</a:t>
            </a:r>
          </a:p>
          <a:p>
            <a:r>
              <a:rPr lang="en-US" i="1" dirty="0"/>
              <a:t>Total Trade Quantity</a:t>
            </a:r>
            <a:r>
              <a:rPr lang="en-US" dirty="0"/>
              <a:t> is the number of shares bought or sold in the day and </a:t>
            </a:r>
            <a:r>
              <a:rPr lang="en-US" i="1" dirty="0"/>
              <a:t>Turnover (Lacs)</a:t>
            </a:r>
            <a:r>
              <a:rPr lang="en-US" dirty="0"/>
              <a:t> is the turnover of the particular company on a given date.</a:t>
            </a:r>
          </a:p>
          <a:p>
            <a:r>
              <a:rPr lang="en-US" dirty="0"/>
              <a:t>Another important thing to note is that the market is closed on weekends and public holidays.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2277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Introduction</a:t>
            </a:r>
          </a:p>
          <a:p>
            <a:r>
              <a:rPr lang="en-US" dirty="0"/>
              <a:t>The most basic machine learning algorithm that can be implemented on this data is linear regression. The linear regression model returns an equation that determines the relationship between the independent variables and the dependent variable.</a:t>
            </a:r>
          </a:p>
          <a:p>
            <a:r>
              <a:rPr lang="en-US" dirty="0"/>
              <a:t>The equation for linear regression can be written as:</a:t>
            </a:r>
          </a:p>
          <a:p>
            <a:r>
              <a:rPr lang="en-US" dirty="0"/>
              <a:t>Here, x</a:t>
            </a:r>
            <a:r>
              <a:rPr lang="en-US" baseline="-25000" dirty="0"/>
              <a:t>1</a:t>
            </a:r>
            <a:r>
              <a:rPr lang="en-US" dirty="0"/>
              <a:t>, x</a:t>
            </a:r>
            <a:r>
              <a:rPr lang="en-US" baseline="-25000" dirty="0"/>
              <a:t>2</a:t>
            </a:r>
            <a:r>
              <a:rPr lang="en-US" dirty="0"/>
              <a:t>,….</a:t>
            </a:r>
            <a:r>
              <a:rPr lang="en-US" dirty="0" err="1"/>
              <a:t>x</a:t>
            </a:r>
            <a:r>
              <a:rPr lang="en-US" baseline="-25000" dirty="0" err="1"/>
              <a:t>n</a:t>
            </a:r>
            <a:r>
              <a:rPr lang="en-US" dirty="0"/>
              <a:t> represent the independent variables while the coefficients θ</a:t>
            </a:r>
            <a:r>
              <a:rPr lang="en-US" baseline="-25000" dirty="0"/>
              <a:t>1</a:t>
            </a:r>
            <a:r>
              <a:rPr lang="en-US" dirty="0"/>
              <a:t>, θ</a:t>
            </a:r>
            <a:r>
              <a:rPr lang="en-US" baseline="-25000" dirty="0"/>
              <a:t>2</a:t>
            </a:r>
            <a:r>
              <a:rPr lang="en-US" dirty="0"/>
              <a:t>, …. </a:t>
            </a:r>
            <a:r>
              <a:rPr lang="en-US" dirty="0" err="1"/>
              <a:t>θ</a:t>
            </a:r>
            <a:r>
              <a:rPr lang="en-US" baseline="-25000" dirty="0" err="1"/>
              <a:t>n</a:t>
            </a:r>
            <a:r>
              <a:rPr lang="en-US" dirty="0"/>
              <a:t> represent the weights.</a:t>
            </a:r>
          </a:p>
          <a:p>
            <a:endParaRPr lang="en-US" dirty="0"/>
          </a:p>
        </p:txBody>
      </p:sp>
      <p:sp>
        <p:nvSpPr>
          <p:cNvPr id="3" name="Title 2"/>
          <p:cNvSpPr>
            <a:spLocks noGrp="1"/>
          </p:cNvSpPr>
          <p:nvPr>
            <p:ph type="title"/>
          </p:nvPr>
        </p:nvSpPr>
        <p:spPr/>
        <p:txBody>
          <a:bodyPr>
            <a:normAutofit fontScale="90000"/>
          </a:bodyPr>
          <a:lstStyle/>
          <a:p>
            <a:r>
              <a:rPr lang="en-US" dirty="0">
                <a:effectLst/>
              </a:rPr>
              <a:t>Linear Regression</a:t>
            </a:r>
            <a:br>
              <a:rPr lang="en-US" dirty="0">
                <a:effectLst/>
              </a:rPr>
            </a:br>
            <a:endParaRPr lang="en-US" dirty="0"/>
          </a:p>
        </p:txBody>
      </p:sp>
    </p:spTree>
    <p:extLst>
      <p:ext uri="{BB962C8B-B14F-4D97-AF65-F5344CB8AC3E}">
        <p14:creationId xmlns:p14="http://schemas.microsoft.com/office/powerpoint/2010/main" val="375887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121.16</a:t>
            </a:r>
          </a:p>
          <a:p>
            <a:r>
              <a:rPr lang="en-US" dirty="0"/>
              <a:t>The RMSE value is </a:t>
            </a:r>
            <a:r>
              <a:rPr lang="en-US" dirty="0" smtClean="0"/>
              <a:t>high</a:t>
            </a:r>
            <a:r>
              <a:rPr lang="en-US" dirty="0"/>
              <a:t>, which clearly shows that linear regression has performed poorly.</a:t>
            </a:r>
          </a:p>
        </p:txBody>
      </p:sp>
      <p:sp>
        <p:nvSpPr>
          <p:cNvPr id="3" name="Title 2"/>
          <p:cNvSpPr>
            <a:spLocks noGrp="1"/>
          </p:cNvSpPr>
          <p:nvPr>
            <p:ph type="title"/>
          </p:nvPr>
        </p:nvSpPr>
        <p:spPr/>
        <p:txBody>
          <a:bodyPr/>
          <a:lstStyle/>
          <a:p>
            <a:r>
              <a:rPr lang="en-US" dirty="0" smtClean="0"/>
              <a:t>RMSE RESULT</a:t>
            </a:r>
            <a:endParaRPr lang="en-US" dirty="0"/>
          </a:p>
        </p:txBody>
      </p:sp>
    </p:spTree>
    <p:extLst>
      <p:ext uri="{BB962C8B-B14F-4D97-AF65-F5344CB8AC3E}">
        <p14:creationId xmlns:p14="http://schemas.microsoft.com/office/powerpoint/2010/main" val="202785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2613"/>
            <a:ext cx="8229600" cy="4083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64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b="1" dirty="0"/>
          </a:p>
          <a:p>
            <a:r>
              <a:rPr lang="en-US" b="1" dirty="0"/>
              <a:t>Introduction</a:t>
            </a:r>
          </a:p>
          <a:p>
            <a:r>
              <a:rPr lang="en-US" dirty="0"/>
              <a:t>Another interesting ML algorithm that one can use here is </a:t>
            </a:r>
            <a:r>
              <a:rPr lang="en-US" dirty="0" err="1"/>
              <a:t>kNN</a:t>
            </a:r>
            <a:r>
              <a:rPr lang="en-US" dirty="0"/>
              <a:t> (k nearest </a:t>
            </a:r>
            <a:r>
              <a:rPr lang="en-US" dirty="0" err="1"/>
              <a:t>neighbours</a:t>
            </a:r>
            <a:r>
              <a:rPr lang="en-US" dirty="0"/>
              <a:t>). Based on the independent variables, </a:t>
            </a:r>
            <a:r>
              <a:rPr lang="en-US" dirty="0" err="1"/>
              <a:t>kNN</a:t>
            </a:r>
            <a:r>
              <a:rPr lang="en-US" dirty="0"/>
              <a:t> finds the similarity between new data points and old data points. </a:t>
            </a:r>
          </a:p>
          <a:p>
            <a:endParaRPr lang="en-US" dirty="0"/>
          </a:p>
        </p:txBody>
      </p:sp>
      <p:sp>
        <p:nvSpPr>
          <p:cNvPr id="3" name="Title 2"/>
          <p:cNvSpPr>
            <a:spLocks noGrp="1"/>
          </p:cNvSpPr>
          <p:nvPr>
            <p:ph type="title"/>
          </p:nvPr>
        </p:nvSpPr>
        <p:spPr/>
        <p:txBody>
          <a:bodyPr>
            <a:normAutofit fontScale="90000"/>
          </a:bodyPr>
          <a:lstStyle/>
          <a:p>
            <a:r>
              <a:rPr lang="en-US" dirty="0"/>
              <a:t>k-Nearest </a:t>
            </a:r>
            <a:r>
              <a:rPr lang="en-US" dirty="0" err="1"/>
              <a:t>Neighbours</a:t>
            </a:r>
            <a:r>
              <a:rPr lang="en-US" dirty="0"/>
              <a:t/>
            </a:r>
            <a:br>
              <a:rPr lang="en-US" dirty="0"/>
            </a:br>
            <a:endParaRPr lang="en-US" dirty="0"/>
          </a:p>
        </p:txBody>
      </p:sp>
    </p:spTree>
    <p:extLst>
      <p:ext uri="{BB962C8B-B14F-4D97-AF65-F5344CB8AC3E}">
        <p14:creationId xmlns:p14="http://schemas.microsoft.com/office/powerpoint/2010/main" val="39581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115.17</a:t>
            </a:r>
          </a:p>
          <a:p>
            <a:r>
              <a:rPr lang="en-US" dirty="0" smtClean="0"/>
              <a:t>There </a:t>
            </a:r>
            <a:r>
              <a:rPr lang="en-US" dirty="0"/>
              <a:t>is not a huge difference in the RMSE </a:t>
            </a:r>
            <a:r>
              <a:rPr lang="en-US" dirty="0" smtClean="0"/>
              <a:t>value.</a:t>
            </a:r>
            <a:endParaRPr lang="en-US" dirty="0"/>
          </a:p>
        </p:txBody>
      </p:sp>
      <p:sp>
        <p:nvSpPr>
          <p:cNvPr id="3" name="Title 2"/>
          <p:cNvSpPr>
            <a:spLocks noGrp="1"/>
          </p:cNvSpPr>
          <p:nvPr>
            <p:ph type="title"/>
          </p:nvPr>
        </p:nvSpPr>
        <p:spPr/>
        <p:txBody>
          <a:bodyPr/>
          <a:lstStyle/>
          <a:p>
            <a:r>
              <a:rPr lang="en-US" dirty="0" smtClean="0"/>
              <a:t>RMSE RESULT</a:t>
            </a:r>
            <a:endParaRPr lang="en-US" dirty="0"/>
          </a:p>
        </p:txBody>
      </p:sp>
    </p:spTree>
    <p:extLst>
      <p:ext uri="{BB962C8B-B14F-4D97-AF65-F5344CB8AC3E}">
        <p14:creationId xmlns:p14="http://schemas.microsoft.com/office/powerpoint/2010/main" val="1356335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1248</TotalTime>
  <Words>543</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STOCK ANALYSIS AND PREDICTON USING MACHINE LEARNING</vt:lpstr>
      <vt:lpstr>TABLE OF CONTENT</vt:lpstr>
      <vt:lpstr>Understanding the Problem Statement </vt:lpstr>
      <vt:lpstr>PowerPoint Presentation</vt:lpstr>
      <vt:lpstr>Linear Regression </vt:lpstr>
      <vt:lpstr>RMSE RESULT</vt:lpstr>
      <vt:lpstr>PowerPoint Presentation</vt:lpstr>
      <vt:lpstr>k-Nearest Neighbours </vt:lpstr>
      <vt:lpstr>RMSE RESULT</vt:lpstr>
      <vt:lpstr>PowerPoint Presentation</vt:lpstr>
      <vt:lpstr>AUTO ARIMA</vt:lpstr>
      <vt:lpstr>RSME RESULT:44.95  Although the predictions using this technique are far better than that of the previously implemented machine learning models, these predictions are still not close to the real values.</vt:lpstr>
      <vt:lpstr>PROPHET</vt:lpstr>
      <vt:lpstr>RMSE RESULT:57.49 Prophet (like most time series forecasting techniques) tries to capture the trend and seasonality from past data. This model usually performs well on time series datasets, but fails to live up to it’s reputation in this case.</vt:lpstr>
      <vt:lpstr>Long Short Term Memory (LSTM) </vt:lpstr>
      <vt:lpstr>RMSE RESULT:11.77 The LSTM model can be tuned for various parameters such as changing the number of LSTM layers, adding dropout value or increasing the number of epochs.</vt:lpstr>
      <vt:lpstr>HENCE, WE USE LSTM CONCEPT FOR OUR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ANALYSIS AND PREDICTON USING MACHINE LEARNING</dc:title>
  <dc:creator>dell</dc:creator>
  <cp:lastModifiedBy>dell</cp:lastModifiedBy>
  <cp:revision>5</cp:revision>
  <dcterms:created xsi:type="dcterms:W3CDTF">2020-05-28T12:24:19Z</dcterms:created>
  <dcterms:modified xsi:type="dcterms:W3CDTF">2020-05-29T17:08:29Z</dcterms:modified>
</cp:coreProperties>
</file>