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2" r:id="rId2"/>
    <p:sldId id="264" r:id="rId3"/>
    <p:sldId id="273" r:id="rId4"/>
    <p:sldId id="257" r:id="rId5"/>
    <p:sldId id="258" r:id="rId6"/>
    <p:sldId id="259" r:id="rId7"/>
    <p:sldId id="261" r:id="rId8"/>
    <p:sldId id="262" r:id="rId9"/>
    <p:sldId id="263" r:id="rId10"/>
    <p:sldId id="260" r:id="rId11"/>
    <p:sldId id="266" r:id="rId12"/>
    <p:sldId id="265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3FF6-764D-4E91-8AD4-C71D20868CF2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2228-00CA-4B1A-9A5F-BE56B3ABFA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98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3FF6-764D-4E91-8AD4-C71D20868CF2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2228-00CA-4B1A-9A5F-BE56B3ABFA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95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3FF6-764D-4E91-8AD4-C71D20868CF2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2228-00CA-4B1A-9A5F-BE56B3ABFA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334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3FF6-764D-4E91-8AD4-C71D20868CF2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2228-00CA-4B1A-9A5F-BE56B3ABFA7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2878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3FF6-764D-4E91-8AD4-C71D20868CF2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2228-00CA-4B1A-9A5F-BE56B3ABFA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199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3FF6-764D-4E91-8AD4-C71D20868CF2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2228-00CA-4B1A-9A5F-BE56B3ABFA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394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3FF6-764D-4E91-8AD4-C71D20868CF2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2228-00CA-4B1A-9A5F-BE56B3ABFA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68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3FF6-764D-4E91-8AD4-C71D20868CF2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2228-00CA-4B1A-9A5F-BE56B3ABFA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862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3FF6-764D-4E91-8AD4-C71D20868CF2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2228-00CA-4B1A-9A5F-BE56B3ABFA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5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3FF6-764D-4E91-8AD4-C71D20868CF2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2228-00CA-4B1A-9A5F-BE56B3ABFA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60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3FF6-764D-4E91-8AD4-C71D20868CF2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2228-00CA-4B1A-9A5F-BE56B3ABFA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83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3FF6-764D-4E91-8AD4-C71D20868CF2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2228-00CA-4B1A-9A5F-BE56B3ABFA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23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3FF6-764D-4E91-8AD4-C71D20868CF2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2228-00CA-4B1A-9A5F-BE56B3ABFA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21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3FF6-764D-4E91-8AD4-C71D20868CF2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2228-00CA-4B1A-9A5F-BE56B3ABFA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00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3FF6-764D-4E91-8AD4-C71D20868CF2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2228-00CA-4B1A-9A5F-BE56B3ABFA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42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3FF6-764D-4E91-8AD4-C71D20868CF2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2228-00CA-4B1A-9A5F-BE56B3ABFA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00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3FF6-764D-4E91-8AD4-C71D20868CF2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2228-00CA-4B1A-9A5F-BE56B3ABFA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78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8F3FF6-764D-4E91-8AD4-C71D20868CF2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D2228-00CA-4B1A-9A5F-BE56B3ABFA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187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2AAA-0022-42BC-9A20-53C5F026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Liver Disease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E1FC8-04F7-4195-A304-B64410FA8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347328" cy="861420"/>
          </a:xfrm>
        </p:spPr>
        <p:txBody>
          <a:bodyPr>
            <a:normAutofit/>
          </a:bodyPr>
          <a:lstStyle/>
          <a:p>
            <a:r>
              <a:rPr lang="en-IN" dirty="0"/>
              <a:t>🔹🔹🔹🔹🔹🔹🔹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62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811A-E154-4CA5-B4F6-C484DA04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320260"/>
            <a:ext cx="10515600" cy="721553"/>
          </a:xfrm>
        </p:spPr>
        <p:txBody>
          <a:bodyPr/>
          <a:lstStyle/>
          <a:p>
            <a:r>
              <a:rPr lang="en-US" dirty="0"/>
              <a:t>Model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EEFC-F8FC-459F-9407-61997C8C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484242"/>
            <a:ext cx="4411318" cy="4522858"/>
          </a:xfrm>
        </p:spPr>
        <p:txBody>
          <a:bodyPr>
            <a:normAutofit/>
          </a:bodyPr>
          <a:lstStyle/>
          <a:p>
            <a:r>
              <a:rPr lang="en-US" b="1" dirty="0"/>
              <a:t>Neural Network</a:t>
            </a:r>
          </a:p>
          <a:p>
            <a:r>
              <a:rPr lang="en-US" sz="1600" dirty="0"/>
              <a:t>Test accuracy: 0.934</a:t>
            </a:r>
          </a:p>
          <a:p>
            <a:r>
              <a:rPr lang="en-US" sz="1600" dirty="0"/>
              <a:t>Training accuracy:  0.9672</a:t>
            </a:r>
          </a:p>
          <a:p>
            <a:r>
              <a:rPr lang="en-IN" sz="1600" dirty="0"/>
              <a:t>Parameters used: (MLP)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1. activation': 'tanh’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2.'alpha': 0.1 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regualrisation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param)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3.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hidden_layer_sizes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': (50,)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4. 'solver':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adam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optimiser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5. Max iterations set to 200</a:t>
            </a:r>
          </a:p>
          <a:p>
            <a:pPr>
              <a:lnSpc>
                <a:spcPct val="100000"/>
              </a:lnSpc>
            </a:pPr>
            <a:r>
              <a:rPr lang="en-US" altLang="en-US" sz="1400" dirty="0">
                <a:latin typeface="Arial" panose="020B0604020202020204" pitchFamily="34" charset="0"/>
              </a:rPr>
              <a:t>In neural networks, the dataset was oversampled using the smote method. This was done to improve the overall precision and efficiency of the model.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600" dirty="0"/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4271D-45CA-4340-AE50-F9098CEEF390}"/>
              </a:ext>
            </a:extLst>
          </p:cNvPr>
          <p:cNvSpPr txBox="1"/>
          <p:nvPr/>
        </p:nvSpPr>
        <p:spPr>
          <a:xfrm>
            <a:off x="6198703" y="1417982"/>
            <a:ext cx="4899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SVM</a:t>
            </a:r>
          </a:p>
          <a:p>
            <a:r>
              <a:rPr lang="en-US" sz="1400" dirty="0"/>
              <a:t>Test accuracy: 0.943</a:t>
            </a:r>
          </a:p>
          <a:p>
            <a:endParaRPr lang="en-US" sz="1400" dirty="0"/>
          </a:p>
          <a:p>
            <a:r>
              <a:rPr lang="en-US" sz="1400" dirty="0"/>
              <a:t>Training accuracy : 0.9754</a:t>
            </a:r>
          </a:p>
          <a:p>
            <a:endParaRPr lang="en-US" sz="1400" dirty="0"/>
          </a:p>
          <a:p>
            <a:r>
              <a:rPr lang="en-US" sz="1400" dirty="0"/>
              <a:t>Parameters used: </a:t>
            </a:r>
          </a:p>
          <a:p>
            <a:r>
              <a:rPr lang="en-US" sz="1400" dirty="0"/>
              <a:t>1. kernel = linear</a:t>
            </a:r>
          </a:p>
          <a:p>
            <a:r>
              <a:rPr lang="en-US" sz="1400" dirty="0"/>
              <a:t>2. C = 1	</a:t>
            </a:r>
            <a:endParaRPr lang="en-IN" sz="1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DFEFF4-DFBA-42D4-B9D2-D271EB6C1C62}"/>
              </a:ext>
            </a:extLst>
          </p:cNvPr>
          <p:cNvCxnSpPr/>
          <p:nvPr/>
        </p:nvCxnSpPr>
        <p:spPr>
          <a:xfrm>
            <a:off x="5340626" y="1325217"/>
            <a:ext cx="0" cy="4851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A907097E-D045-4ACE-9C86-3DBFF908F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9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811A-E154-4CA5-B4F6-C484DA04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320260"/>
            <a:ext cx="10515600" cy="721553"/>
          </a:xfrm>
        </p:spPr>
        <p:txBody>
          <a:bodyPr/>
          <a:lstStyle/>
          <a:p>
            <a:r>
              <a:rPr lang="en-US" dirty="0"/>
              <a:t>Model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EEFC-F8FC-459F-9407-61997C8C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1484242"/>
            <a:ext cx="4899993" cy="3498575"/>
          </a:xfrm>
        </p:spPr>
        <p:txBody>
          <a:bodyPr/>
          <a:lstStyle/>
          <a:p>
            <a:r>
              <a:rPr lang="en-US" b="1" dirty="0"/>
              <a:t>Neural Network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600" dirty="0"/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4271D-45CA-4340-AE50-F9098CEEF390}"/>
              </a:ext>
            </a:extLst>
          </p:cNvPr>
          <p:cNvSpPr txBox="1"/>
          <p:nvPr/>
        </p:nvSpPr>
        <p:spPr>
          <a:xfrm>
            <a:off x="6198703" y="1417982"/>
            <a:ext cx="4899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SVM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DFEFF4-DFBA-42D4-B9D2-D271EB6C1C62}"/>
              </a:ext>
            </a:extLst>
          </p:cNvPr>
          <p:cNvCxnSpPr/>
          <p:nvPr/>
        </p:nvCxnSpPr>
        <p:spPr>
          <a:xfrm>
            <a:off x="5480326" y="90100"/>
            <a:ext cx="0" cy="4851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A907097E-D045-4ACE-9C86-3DBFF908F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B2AE89-C1A0-4867-91A7-D01518ED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75484"/>
            <a:ext cx="4677659" cy="2349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5329A3-A0F1-4C7D-A381-F8886B4BB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98" y="2175484"/>
            <a:ext cx="4899993" cy="23490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CF88BC-9348-4DF9-9125-288E35D5647A}"/>
              </a:ext>
            </a:extLst>
          </p:cNvPr>
          <p:cNvSpPr txBox="1"/>
          <p:nvPr/>
        </p:nvSpPr>
        <p:spPr>
          <a:xfrm>
            <a:off x="289698" y="5181600"/>
            <a:ext cx="69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though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00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0D10-9AA3-457A-8F08-6AF0B5CF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82" y="237565"/>
            <a:ext cx="9404723" cy="1400530"/>
          </a:xfrm>
        </p:spPr>
        <p:txBody>
          <a:bodyPr/>
          <a:lstStyle/>
          <a:p>
            <a:r>
              <a:rPr lang="en-US" dirty="0"/>
              <a:t>Deployment using </a:t>
            </a:r>
            <a:r>
              <a:rPr lang="en-US" dirty="0" err="1"/>
              <a:t>Streamlit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DA05B2-ED0E-44B6-90DE-29A4DEEE4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741" y="1239515"/>
            <a:ext cx="9592138" cy="5165767"/>
          </a:xfrm>
        </p:spPr>
      </p:pic>
    </p:spTree>
    <p:extLst>
      <p:ext uri="{BB962C8B-B14F-4D97-AF65-F5344CB8AC3E}">
        <p14:creationId xmlns:p14="http://schemas.microsoft.com/office/powerpoint/2010/main" val="178045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5512-91A3-45E7-8A95-321D7729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A6E87-94A2-457F-AFF2-B604F9EFE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Approach: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8DB12-EE07-4E60-A546-8BDEB0CCE6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Loaded and cleaned the dataset in Jupyter Notebook.</a:t>
            </a:r>
          </a:p>
          <a:p>
            <a:r>
              <a:rPr lang="en-US" dirty="0"/>
              <a:t>Performed exploratory data analysis (EDA) to understand data patterns.</a:t>
            </a:r>
          </a:p>
          <a:p>
            <a:r>
              <a:rPr lang="en-US" dirty="0"/>
              <a:t>Tested multiple models, selecting SVM for its high accuracy.</a:t>
            </a:r>
          </a:p>
          <a:p>
            <a:r>
              <a:rPr lang="en-US" dirty="0"/>
              <a:t>Deployed the model using </a:t>
            </a:r>
            <a:r>
              <a:rPr lang="en-US" dirty="0" err="1"/>
              <a:t>Streamlit</a:t>
            </a:r>
            <a:r>
              <a:rPr lang="en-US" dirty="0"/>
              <a:t> for real-time predictions.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018C0-A276-4B8A-8E0B-8C09C8C93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Outcomes: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8300F-70A4-4C5C-90F4-CDB2A381C6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deployed model reliably predicts liver disease risk.</a:t>
            </a:r>
          </a:p>
          <a:p>
            <a:r>
              <a:rPr lang="en-US" dirty="0"/>
              <a:t>Provides a probability score to guide users, while emphasizing that results should be confirmed by a healthcare professional.</a:t>
            </a:r>
          </a:p>
          <a:p>
            <a:r>
              <a:rPr lang="en-US" dirty="0"/>
              <a:t>The system helps users understand potential liver health risks and encourages preventive care.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00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8009-83FD-43A3-9E4A-425C64F3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798BD-67C5-45B8-A240-05F82B72F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Data Imbalance: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Most records indicated no liver disease, making it difficult to train the model accurately.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Solution: Used scaling techniques to improve prediction accuracy.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b="1" dirty="0"/>
              <a:t>Limited Dataset Size: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Small dataset size challenged model reliability.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Solution: Enhanced model performance through scaling and data preprocessing.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b="1" dirty="0"/>
              <a:t>Deployment Challenges: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Ensured accurate real-time predictions in </a:t>
            </a:r>
            <a:r>
              <a:rPr lang="en-US" sz="2000" dirty="0" err="1"/>
              <a:t>Streamlit</a:t>
            </a:r>
            <a:r>
              <a:rPr lang="en-US" sz="2000" dirty="0"/>
              <a:t> by implementing data scaling at deployment.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61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2CB5-8FA6-A1B5-8035-3808C3EE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843" y="2413953"/>
            <a:ext cx="6104313" cy="1400530"/>
          </a:xfrm>
        </p:spPr>
        <p:txBody>
          <a:bodyPr/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9696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3DF9-3293-4F36-A37D-A1AEBD57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P453 Group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AB1B-876F-4B80-83DB-325BF69F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Durvanjali</a:t>
            </a:r>
            <a:r>
              <a:rPr lang="en-US" dirty="0"/>
              <a:t> Dalvi</a:t>
            </a:r>
          </a:p>
          <a:p>
            <a:r>
              <a:rPr lang="en-US" dirty="0"/>
              <a:t>Ashish </a:t>
            </a:r>
            <a:r>
              <a:rPr lang="en-US" dirty="0" err="1"/>
              <a:t>SaWant</a:t>
            </a:r>
            <a:endParaRPr lang="en-US" dirty="0"/>
          </a:p>
          <a:p>
            <a:r>
              <a:rPr lang="en-US" dirty="0"/>
              <a:t>Jonathan R </a:t>
            </a:r>
          </a:p>
          <a:p>
            <a:r>
              <a:rPr lang="en-US" dirty="0"/>
              <a:t>Pratik </a:t>
            </a:r>
            <a:r>
              <a:rPr lang="en-US" dirty="0" err="1"/>
              <a:t>Sutar</a:t>
            </a:r>
            <a:r>
              <a:rPr lang="en-US" dirty="0"/>
              <a:t> </a:t>
            </a:r>
          </a:p>
          <a:p>
            <a:r>
              <a:rPr lang="en-US" dirty="0" err="1"/>
              <a:t>Nelankula</a:t>
            </a:r>
            <a:r>
              <a:rPr lang="en-US" dirty="0"/>
              <a:t> </a:t>
            </a:r>
            <a:r>
              <a:rPr lang="en-US" dirty="0" err="1"/>
              <a:t>Navya</a:t>
            </a:r>
            <a:r>
              <a:rPr lang="en-US" dirty="0"/>
              <a:t> </a:t>
            </a:r>
          </a:p>
          <a:p>
            <a:r>
              <a:rPr lang="en-US" dirty="0" err="1"/>
              <a:t>Tehfiz</a:t>
            </a:r>
            <a:r>
              <a:rPr lang="en-US" dirty="0"/>
              <a:t> </a:t>
            </a:r>
            <a:r>
              <a:rPr lang="en-US" dirty="0" err="1"/>
              <a:t>Bijapur</a:t>
            </a:r>
            <a:r>
              <a:rPr lang="en-US" dirty="0"/>
              <a:t> </a:t>
            </a:r>
          </a:p>
          <a:p>
            <a:r>
              <a:rPr lang="en-US" dirty="0" err="1"/>
              <a:t>Guggilam</a:t>
            </a:r>
            <a:r>
              <a:rPr lang="en-US" dirty="0"/>
              <a:t> </a:t>
            </a:r>
            <a:r>
              <a:rPr lang="en-US" dirty="0" err="1"/>
              <a:t>Jayasri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0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3DF9-3293-4F36-A37D-A1AEBD57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AB1B-876F-4B80-83DB-325BF69F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Model Evaluation and accuracy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Problems faced </a:t>
            </a:r>
          </a:p>
        </p:txBody>
      </p:sp>
    </p:spTree>
    <p:extLst>
      <p:ext uri="{BB962C8B-B14F-4D97-AF65-F5344CB8AC3E}">
        <p14:creationId xmlns:p14="http://schemas.microsoft.com/office/powerpoint/2010/main" val="92720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474B-3F16-4BD8-8AAA-B3344261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8CEC-9CE7-462F-9B9B-09E1D646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Patient data such as demographics, medical history, and biochemical indicators like liver enzyme levels (e.g., ALT, AST), bilirubin, albumin, and others, are analysed.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This is a multiclass classification problem where patients are categorized into groups like hepatitis, cirrhosis, no disease, suspect disease, fibrosis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23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116E-91D2-4043-8492-8939E0A7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9BAB-7EEB-428D-9E38-F74D21876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exploratory data analysis, we worked with 12 predictors and 615 entries. </a:t>
            </a:r>
          </a:p>
          <a:p>
            <a:r>
              <a:rPr lang="en-US" dirty="0"/>
              <a:t>Missing values were handled by imputing the median or removing a few entries, as they showed no correlation with other variables.</a:t>
            </a:r>
          </a:p>
          <a:p>
            <a:r>
              <a:rPr lang="en-US" dirty="0"/>
              <a:t> The data was imbalanced, with the majority in the 'no disease' category (533 entries). </a:t>
            </a:r>
          </a:p>
          <a:p>
            <a:r>
              <a:rPr lang="en-US" dirty="0"/>
              <a:t>Additionally, no strong correlations were observed among the features, indicating a complex pattern that machine learning could help uncover.</a:t>
            </a:r>
          </a:p>
          <a:p>
            <a:r>
              <a:rPr lang="en-US" dirty="0"/>
              <a:t>Outliers aren’t handled due to class imbalances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36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BC3C3-B530-40CC-B84C-ABCFFCF79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90" r="8240"/>
          <a:stretch/>
        </p:blipFill>
        <p:spPr>
          <a:xfrm>
            <a:off x="116543" y="577205"/>
            <a:ext cx="5631112" cy="26071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91885-D769-45A5-BD5E-8437F9BC951E}"/>
              </a:ext>
            </a:extLst>
          </p:cNvPr>
          <p:cNvSpPr txBox="1"/>
          <p:nvPr/>
        </p:nvSpPr>
        <p:spPr>
          <a:xfrm>
            <a:off x="384313" y="3515655"/>
            <a:ext cx="4868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Boxplot for albumin, with respect to various categories, here it was clear that, suspect disease has a less albumin level as compared to other categories.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69F18-5A80-491E-8327-A92E531CB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1" r="3454" b="3527"/>
          <a:stretch/>
        </p:blipFill>
        <p:spPr>
          <a:xfrm>
            <a:off x="5830946" y="585380"/>
            <a:ext cx="5946890" cy="255766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100DE-A917-4E01-91F5-F5A6C00C237C}"/>
              </a:ext>
            </a:extLst>
          </p:cNvPr>
          <p:cNvCxnSpPr/>
          <p:nvPr/>
        </p:nvCxnSpPr>
        <p:spPr>
          <a:xfrm>
            <a:off x="5811519" y="1209261"/>
            <a:ext cx="0" cy="4439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4B75CE-AF45-4E96-99B8-522DA3F5CFD7}"/>
              </a:ext>
            </a:extLst>
          </p:cNvPr>
          <p:cNvSpPr txBox="1"/>
          <p:nvPr/>
        </p:nvSpPr>
        <p:spPr>
          <a:xfrm>
            <a:off x="6096000" y="3515655"/>
            <a:ext cx="5681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Boxplot for Cholinesterase, with respect to various categories, here it was clear that, patients who suffered from cirrhosis has a less Cholinesterase level as compared to other categories.</a:t>
            </a:r>
            <a:endParaRPr lang="en-IN" dirty="0"/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CDA18-7829-477B-BA08-FA4B096A9EC8}"/>
              </a:ext>
            </a:extLst>
          </p:cNvPr>
          <p:cNvSpPr txBox="1"/>
          <p:nvPr/>
        </p:nvSpPr>
        <p:spPr>
          <a:xfrm>
            <a:off x="384313" y="5671930"/>
            <a:ext cx="1139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boxplot of Protein, it was found that suspect diseased have less protein levels in their body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83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E0018F-4AAC-4977-A2D9-299837572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77" y="939660"/>
            <a:ext cx="6263363" cy="22607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6AD1E4-4366-4D36-8C28-80607AB1645C}"/>
              </a:ext>
            </a:extLst>
          </p:cNvPr>
          <p:cNvSpPr txBox="1"/>
          <p:nvPr/>
        </p:nvSpPr>
        <p:spPr>
          <a:xfrm>
            <a:off x="622852" y="331304"/>
            <a:ext cx="5181600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Distribution of Patients and Class Imbalance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637D0-B980-430F-B1DF-8287DED3B69B}"/>
              </a:ext>
            </a:extLst>
          </p:cNvPr>
          <p:cNvSpPr txBox="1"/>
          <p:nvPr/>
        </p:nvSpPr>
        <p:spPr>
          <a:xfrm>
            <a:off x="6952476" y="939660"/>
            <a:ext cx="4863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includes three age groups, Most entries fall in the 'no disease' category, especially in the 40 to 60 age group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A9337-3C1D-4C05-9C92-080280457E99}"/>
              </a:ext>
            </a:extLst>
          </p:cNvPr>
          <p:cNvSpPr txBox="1"/>
          <p:nvPr/>
        </p:nvSpPr>
        <p:spPr>
          <a:xfrm>
            <a:off x="622852" y="3657600"/>
            <a:ext cx="84416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Features for Liver Disease Prediction:</a:t>
            </a:r>
            <a:r>
              <a:rPr lang="en-US" dirty="0"/>
              <a:t> Based on the PPS score, the top features influencing liver disease classification are: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Aspartate Aminotransferase (AST)</a:t>
            </a:r>
            <a:r>
              <a:rPr lang="en-US" dirty="0"/>
              <a:t> - Score: 0.226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Albumin</a:t>
            </a:r>
            <a:r>
              <a:rPr lang="en-US" dirty="0"/>
              <a:t> - Score: 0.215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Bilirubin</a:t>
            </a:r>
            <a:r>
              <a:rPr lang="en-US" dirty="0"/>
              <a:t> - Score: 0.191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Creatinine</a:t>
            </a:r>
            <a:r>
              <a:rPr lang="en-US" dirty="0"/>
              <a:t> - Score: 0.124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Alkaline Phosphatase</a:t>
            </a:r>
            <a:r>
              <a:rPr lang="en-US" dirty="0"/>
              <a:t> - Score: 0.101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83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286B-E2F9-4A8D-975A-4993B03E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CA4C-8317-42C9-9F0A-C129A92D5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model building, we employed various algorithms, including </a:t>
            </a:r>
            <a:r>
              <a:rPr lang="en-US" b="1" dirty="0"/>
              <a:t>Random Forest, Decision Tree, boosting methods like </a:t>
            </a:r>
            <a:r>
              <a:rPr lang="en-US" b="1" dirty="0" err="1"/>
              <a:t>XGBoost</a:t>
            </a:r>
            <a:r>
              <a:rPr lang="en-US" b="1" dirty="0"/>
              <a:t> and </a:t>
            </a:r>
            <a:r>
              <a:rPr lang="en-US" b="1" dirty="0" err="1"/>
              <a:t>LightGBM</a:t>
            </a:r>
            <a:r>
              <a:rPr lang="en-US" b="1" dirty="0"/>
              <a:t>, Support Vector Machine (SVM), K-Nearest Neighbors (KNN), and Neural Networks. </a:t>
            </a:r>
          </a:p>
          <a:p>
            <a:r>
              <a:rPr lang="en-US" dirty="0"/>
              <a:t>The performance of each model was evaluated by comparing their testing accuracy scores to determine the most effective approach for liver disease classification.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84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616807-87BC-41CC-9DE8-2160A4B04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559" y="1949309"/>
            <a:ext cx="8978287" cy="43072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A4415-991E-4858-8105-BF0A1B568D5B}"/>
              </a:ext>
            </a:extLst>
          </p:cNvPr>
          <p:cNvSpPr txBox="1"/>
          <p:nvPr/>
        </p:nvSpPr>
        <p:spPr>
          <a:xfrm>
            <a:off x="384312" y="601461"/>
            <a:ext cx="1086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test accuracy scores, we selected SVM and Neural Networks for further evaluation, as they achieved the highest  test accuracy of 0.94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10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2069</TotalTime>
  <Words>723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var(--jp-code-font-family)</vt:lpstr>
      <vt:lpstr>Wingdings 3</vt:lpstr>
      <vt:lpstr>Ion</vt:lpstr>
      <vt:lpstr>Liver Disease Prediction</vt:lpstr>
      <vt:lpstr>P453 Group 5</vt:lpstr>
      <vt:lpstr>Index </vt:lpstr>
      <vt:lpstr>Introduction</vt:lpstr>
      <vt:lpstr>Exploratory Data Analysis</vt:lpstr>
      <vt:lpstr>PowerPoint Presentation</vt:lpstr>
      <vt:lpstr>PowerPoint Presentation</vt:lpstr>
      <vt:lpstr>Model Building</vt:lpstr>
      <vt:lpstr>PowerPoint Presentation</vt:lpstr>
      <vt:lpstr>Model Evaluation</vt:lpstr>
      <vt:lpstr>Model Evaluation</vt:lpstr>
      <vt:lpstr>Deployment using Streamlit</vt:lpstr>
      <vt:lpstr>Conclusion</vt:lpstr>
      <vt:lpstr>Problems Faced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Liver Disease Prediction</dc:title>
  <dc:creator>Durva</dc:creator>
  <cp:lastModifiedBy>Ashish Sawant</cp:lastModifiedBy>
  <cp:revision>19</cp:revision>
  <dcterms:created xsi:type="dcterms:W3CDTF">2024-11-11T07:17:40Z</dcterms:created>
  <dcterms:modified xsi:type="dcterms:W3CDTF">2024-11-15T07:11:54Z</dcterms:modified>
</cp:coreProperties>
</file>