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9144000" cy="6858000" type="screen4x3"/>
  <p:notesSz cx="6858000" cy="9144000"/>
  <p:embeddedFontLst>
    <p:embeddedFont>
      <p:font typeface="Century Gothic" panose="020B0502020202020204" pitchFamily="3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A+tXPe/l2PxZIsamhgHSnADO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D6641C-025D-42EF-86B0-AE2D60B9721F}">
  <a:tblStyle styleId="{F4D6641C-025D-42EF-86B0-AE2D60B9721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26" y="4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685800" y="4343400"/>
            <a:ext cx="5484812" cy="4113212"/>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2461226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 name="Google Shape;17;p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4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49b89308d1_0_1: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2" name="Google Shape;92;g149b89308d1_0_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29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b39885c66_0_280: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g14b39885c66_0_280: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908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4b39885c66_0_372: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0" name="Google Shape;110;g14b39885c66_0_372: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980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4b39885c66_0_389: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3" name="Google Shape;123;g14b39885c66_0_389: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895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49b89308d1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149b89308d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149b89308d1_0_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2127275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 name="Google Shape;23;p2: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07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149aecfcfd5_0_13: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 name="Google Shape;31;g149aecfcfd5_0_13: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733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49aecfcfd5_0_1: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2" name="Google Shape;42;g149aecfcfd5_0_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50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4b39885c66_0_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g14b39885c66_0_9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0" name="Google Shape;50;g14b39885c66_0_9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5</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4046915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b39885c66_0_1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 name="Google Shape;58;g14b39885c66_0_18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9" name="Google Shape;59;g14b39885c66_0_18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6</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3452783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7" name="Google Shape;67;p6: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576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386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5" name="Google Shape;85;p8: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457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3" name="Google Shape;13;p1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4" name="Google Shape;14;p13"/>
          <p:cNvSpPr txBox="1">
            <a:spLocks noGrp="1"/>
          </p:cNvSpPr>
          <p:nvPr>
            <p:ph type="sldNum" idx="12"/>
          </p:nvPr>
        </p:nvSpPr>
        <p:spPr>
          <a:xfrm>
            <a:off x="6553200" y="6245225"/>
            <a:ext cx="2132012" cy="474662"/>
          </a:xfrm>
          <a:prstGeom prst="rect">
            <a:avLst/>
          </a:prstGeom>
          <a:noFill/>
          <a:ln>
            <a:noFill/>
          </a:ln>
        </p:spPr>
        <p:txBody>
          <a:bodyPr spcFirstLastPara="1" wrap="square" lIns="90000" tIns="46800" rIns="90000" bIns="46800" anchor="t" anchorCtr="0">
            <a:noAutofit/>
          </a:bodyPr>
          <a:lstStyle>
            <a:lvl1pPr marL="0" lvl="0" indent="0" algn="r">
              <a:lnSpc>
                <a:spcPct val="100000"/>
              </a:lnSpc>
              <a:spcBef>
                <a:spcPts val="0"/>
              </a:spcBef>
              <a:spcAft>
                <a:spcPts val="0"/>
              </a:spcAft>
              <a:buNone/>
              <a:defRPr sz="1400"/>
            </a:lvl1pPr>
            <a:lvl2pPr marL="0" lvl="1" indent="0" algn="r">
              <a:lnSpc>
                <a:spcPct val="100000"/>
              </a:lnSpc>
              <a:spcBef>
                <a:spcPts val="0"/>
              </a:spcBef>
              <a:spcAft>
                <a:spcPts val="0"/>
              </a:spcAft>
              <a:buNone/>
              <a:defRPr sz="1400"/>
            </a:lvl2pPr>
            <a:lvl3pPr marL="0" lvl="2" indent="0" algn="r">
              <a:lnSpc>
                <a:spcPct val="100000"/>
              </a:lnSpc>
              <a:spcBef>
                <a:spcPts val="0"/>
              </a:spcBef>
              <a:spcAft>
                <a:spcPts val="0"/>
              </a:spcAft>
              <a:buNone/>
              <a:defRPr sz="1400"/>
            </a:lvl3pPr>
            <a:lvl4pPr marL="0" lvl="3" indent="0" algn="r">
              <a:lnSpc>
                <a:spcPct val="100000"/>
              </a:lnSpc>
              <a:spcBef>
                <a:spcPts val="0"/>
              </a:spcBef>
              <a:spcAft>
                <a:spcPts val="0"/>
              </a:spcAft>
              <a:buNone/>
              <a:defRPr sz="1400"/>
            </a:lvl4pPr>
            <a:lvl5pPr marL="0" lvl="4" indent="0" algn="r">
              <a:lnSpc>
                <a:spcPct val="100000"/>
              </a:lnSpc>
              <a:spcBef>
                <a:spcPts val="0"/>
              </a:spcBef>
              <a:spcAft>
                <a:spcPts val="0"/>
              </a:spcAft>
              <a:buNone/>
              <a:defRPr sz="1400"/>
            </a:lvl5pPr>
            <a:lvl6pPr marL="0" lvl="5" indent="0" algn="r">
              <a:lnSpc>
                <a:spcPct val="100000"/>
              </a:lnSpc>
              <a:spcBef>
                <a:spcPts val="0"/>
              </a:spcBef>
              <a:spcAft>
                <a:spcPts val="0"/>
              </a:spcAft>
              <a:buNone/>
              <a:defRPr sz="1400"/>
            </a:lvl6pPr>
            <a:lvl7pPr marL="0" lvl="6" indent="0" algn="r">
              <a:lnSpc>
                <a:spcPct val="100000"/>
              </a:lnSpc>
              <a:spcBef>
                <a:spcPts val="0"/>
              </a:spcBef>
              <a:spcAft>
                <a:spcPts val="0"/>
              </a:spcAft>
              <a:buNone/>
              <a:defRPr sz="1400"/>
            </a:lvl7pPr>
            <a:lvl8pPr marL="0" lvl="7" indent="0" algn="r">
              <a:lnSpc>
                <a:spcPct val="100000"/>
              </a:lnSpc>
              <a:spcBef>
                <a:spcPts val="0"/>
              </a:spcBef>
              <a:spcAft>
                <a:spcPts val="0"/>
              </a:spcAft>
              <a:buNone/>
              <a:defRPr sz="1400"/>
            </a:lvl8pPr>
            <a:lvl9pPr marL="0" lvl="8" indent="0" algn="r">
              <a:lnSpc>
                <a:spcPct val="100000"/>
              </a:lnSpc>
              <a:spcBef>
                <a:spcPts val="0"/>
              </a:spcBef>
              <a:spcAft>
                <a:spcPts val="0"/>
              </a:spcAft>
              <a:buNone/>
              <a:defRPr sz="14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100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80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100000"/>
              </a:lnSpc>
              <a:spcBef>
                <a:spcPts val="700"/>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600"/>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8" name="Google Shape;8;p12"/>
          <p:cNvSpPr/>
          <p:nvPr/>
        </p:nvSpPr>
        <p:spPr>
          <a:xfrm>
            <a:off x="457200" y="6245225"/>
            <a:ext cx="2133600" cy="476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9" name="Google Shape;9;p12"/>
          <p:cNvSpPr/>
          <p:nvPr/>
        </p:nvSpPr>
        <p:spPr>
          <a:xfrm>
            <a:off x="3124200" y="6245225"/>
            <a:ext cx="2895600" cy="476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 name="Google Shape;10;p12"/>
          <p:cNvSpPr txBox="1">
            <a:spLocks noGrp="1"/>
          </p:cNvSpPr>
          <p:nvPr>
            <p:ph type="sldNum" idx="12"/>
          </p:nvPr>
        </p:nvSpPr>
        <p:spPr>
          <a:xfrm>
            <a:off x="6553200" y="6245225"/>
            <a:ext cx="2132012" cy="474662"/>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gif"/></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
        <p:cNvGrpSpPr/>
        <p:nvPr/>
      </p:nvGrpSpPr>
      <p:grpSpPr>
        <a:xfrm>
          <a:off x="0" y="0"/>
          <a:ext cx="0" cy="0"/>
          <a:chOff x="0" y="0"/>
          <a:chExt cx="0" cy="0"/>
        </a:xfrm>
      </p:grpSpPr>
      <p:sp>
        <p:nvSpPr>
          <p:cNvPr id="19" name="Google Shape;19;p1"/>
          <p:cNvSpPr txBox="1"/>
          <p:nvPr/>
        </p:nvSpPr>
        <p:spPr>
          <a:xfrm>
            <a:off x="573050" y="137160"/>
            <a:ext cx="8571000" cy="5843016"/>
          </a:xfrm>
          <a:prstGeom prst="rect">
            <a:avLst/>
          </a:prstGeom>
          <a:noFill/>
          <a:ln>
            <a:noFill/>
          </a:ln>
        </p:spPr>
        <p:txBody>
          <a:bodyPr spcFirstLastPara="1" wrap="square" lIns="91425" tIns="45700" rIns="91425" bIns="45700" anchor="ctr" anchorCtr="0">
            <a:noAutofit/>
          </a:bodyPr>
          <a:lstStyle/>
          <a:p>
            <a:pPr algn="ctr">
              <a:buClr>
                <a:srgbClr val="FFFFFF"/>
              </a:buClr>
              <a:buSzPts val="3600"/>
            </a:pPr>
            <a:r>
              <a:rPr lang="en-US" sz="2400" dirty="0">
                <a:solidFill>
                  <a:schemeClr val="bg1"/>
                </a:solidFill>
              </a:rPr>
              <a:t>Synopsis of the Thesis Entitled</a:t>
            </a:r>
            <a:r>
              <a:rPr lang="en-US" sz="2400" b="1" dirty="0">
                <a:solidFill>
                  <a:schemeClr val="bg1"/>
                </a:solidFill>
              </a:rPr>
              <a:t/>
            </a:r>
            <a:br>
              <a:rPr lang="en-US" sz="2400" b="1" dirty="0">
                <a:solidFill>
                  <a:schemeClr val="bg1"/>
                </a:solidFill>
              </a:rPr>
            </a:br>
            <a:r>
              <a:rPr lang="en-US" sz="2800" b="1" u="sng" dirty="0">
                <a:solidFill>
                  <a:schemeClr val="bg1"/>
                </a:solidFill>
              </a:rPr>
              <a:t>Scalable Multi-Model framework for Mob Behavior </a:t>
            </a:r>
            <a:r>
              <a:rPr lang="en-US" sz="2800" b="1" u="sng" dirty="0" smtClean="0">
                <a:solidFill>
                  <a:schemeClr val="bg1"/>
                </a:solidFill>
              </a:rPr>
              <a:t>Analysis</a:t>
            </a:r>
            <a:r>
              <a:rPr lang="en-US" sz="2400" b="1" dirty="0">
                <a:solidFill>
                  <a:schemeClr val="bg1"/>
                </a:solidFill>
              </a:rPr>
              <a:t/>
            </a:r>
            <a:br>
              <a:rPr lang="en-US" sz="2400" b="1" dirty="0">
                <a:solidFill>
                  <a:schemeClr val="bg1"/>
                </a:solidFill>
              </a:rPr>
            </a:br>
            <a:r>
              <a:rPr lang="en-US" sz="2000" dirty="0">
                <a:solidFill>
                  <a:schemeClr val="bg1"/>
                </a:solidFill>
              </a:rPr>
              <a:t/>
            </a:r>
            <a:br>
              <a:rPr lang="en-US" sz="2000" dirty="0">
                <a:solidFill>
                  <a:schemeClr val="bg1"/>
                </a:solidFill>
              </a:rPr>
            </a:br>
            <a:r>
              <a:rPr lang="en-US" sz="2000" u="sng" dirty="0">
                <a:solidFill>
                  <a:schemeClr val="bg1"/>
                </a:solidFill>
              </a:rPr>
              <a:t>Ph.D. in Computer Management</a:t>
            </a:r>
            <a:br>
              <a:rPr lang="en-US" sz="2000" u="sng" dirty="0">
                <a:solidFill>
                  <a:schemeClr val="bg1"/>
                </a:solidFill>
              </a:rPr>
            </a:br>
            <a:r>
              <a:rPr lang="en-US" sz="2000" u="sng" dirty="0">
                <a:solidFill>
                  <a:schemeClr val="bg1"/>
                </a:solidFill>
              </a:rPr>
              <a:t/>
            </a:r>
            <a:br>
              <a:rPr lang="en-US" sz="2000" u="sng" dirty="0">
                <a:solidFill>
                  <a:schemeClr val="bg1"/>
                </a:solidFill>
              </a:rPr>
            </a:br>
            <a:r>
              <a:rPr lang="en-US" sz="2000" dirty="0">
                <a:solidFill>
                  <a:schemeClr val="bg1"/>
                </a:solidFill>
              </a:rPr>
              <a:t>By</a:t>
            </a:r>
            <a:r>
              <a:rPr lang="en-US" sz="2000" u="sng" dirty="0">
                <a:solidFill>
                  <a:schemeClr val="bg1"/>
                </a:solidFill>
              </a:rPr>
              <a:t/>
            </a:r>
            <a:br>
              <a:rPr lang="en-US" sz="2000" u="sng" dirty="0">
                <a:solidFill>
                  <a:schemeClr val="bg1"/>
                </a:solidFill>
              </a:rPr>
            </a:br>
            <a:r>
              <a:rPr lang="en-US" sz="2000" b="1" dirty="0">
                <a:solidFill>
                  <a:schemeClr val="bg1"/>
                </a:solidFill>
              </a:rPr>
              <a:t>Ms. </a:t>
            </a:r>
            <a:r>
              <a:rPr lang="en-US" sz="2000" b="1" dirty="0" err="1">
                <a:solidFill>
                  <a:schemeClr val="bg1"/>
                </a:solidFill>
              </a:rPr>
              <a:t>Insha</a:t>
            </a:r>
            <a:r>
              <a:rPr lang="en-US" sz="2000" b="1" dirty="0">
                <a:solidFill>
                  <a:schemeClr val="bg1"/>
                </a:solidFill>
              </a:rPr>
              <a:t> </a:t>
            </a:r>
            <a:r>
              <a:rPr lang="en-US" sz="2000" b="1" dirty="0" err="1">
                <a:solidFill>
                  <a:schemeClr val="bg1"/>
                </a:solidFill>
              </a:rPr>
              <a:t>Meerabaksh</a:t>
            </a:r>
            <a:r>
              <a:rPr lang="en-US" sz="2000" b="1" dirty="0">
                <a:solidFill>
                  <a:schemeClr val="bg1"/>
                </a:solidFill>
              </a:rPr>
              <a:t> Shaikh</a:t>
            </a:r>
            <a:r>
              <a:rPr lang="en-US" sz="2000" dirty="0">
                <a:solidFill>
                  <a:schemeClr val="bg1"/>
                </a:solidFill>
              </a:rPr>
              <a:t/>
            </a:r>
            <a:br>
              <a:rPr lang="en-US" sz="2000" dirty="0">
                <a:solidFill>
                  <a:schemeClr val="bg1"/>
                </a:solidFill>
              </a:rPr>
            </a:br>
            <a:r>
              <a:rPr lang="en-US" sz="2000" dirty="0">
                <a:solidFill>
                  <a:schemeClr val="bg1"/>
                </a:solidFill>
              </a:rPr>
              <a:t/>
            </a:r>
            <a:br>
              <a:rPr lang="en-US" sz="2000" dirty="0">
                <a:solidFill>
                  <a:schemeClr val="bg1"/>
                </a:solidFill>
              </a:rPr>
            </a:br>
            <a:r>
              <a:rPr lang="en-US" sz="2000" dirty="0">
                <a:solidFill>
                  <a:schemeClr val="bg1"/>
                </a:solidFill>
              </a:rPr>
              <a:t>Under the Guidance of</a:t>
            </a:r>
            <a:br>
              <a:rPr lang="en-US" sz="2000" dirty="0">
                <a:solidFill>
                  <a:schemeClr val="bg1"/>
                </a:solidFill>
              </a:rPr>
            </a:br>
            <a:r>
              <a:rPr lang="en-US" sz="2000" dirty="0">
                <a:solidFill>
                  <a:schemeClr val="bg1"/>
                </a:solidFill>
              </a:rPr>
              <a:t/>
            </a:r>
            <a:br>
              <a:rPr lang="en-US" sz="2000" dirty="0">
                <a:solidFill>
                  <a:schemeClr val="bg1"/>
                </a:solidFill>
              </a:rPr>
            </a:br>
            <a:r>
              <a:rPr lang="en-US" sz="2000" b="1" dirty="0">
                <a:solidFill>
                  <a:schemeClr val="bg1"/>
                </a:solidFill>
              </a:rPr>
              <a:t>Dr. Imran </a:t>
            </a:r>
            <a:r>
              <a:rPr lang="en-US" sz="2000" b="1" dirty="0" err="1" smtClean="0">
                <a:solidFill>
                  <a:schemeClr val="bg1"/>
                </a:solidFill>
              </a:rPr>
              <a:t>Baig</a:t>
            </a:r>
            <a:r>
              <a:rPr lang="en-US" sz="2000" b="1" dirty="0" smtClean="0">
                <a:solidFill>
                  <a:schemeClr val="bg1"/>
                </a:solidFill>
              </a:rPr>
              <a:t> </a:t>
            </a:r>
            <a:r>
              <a:rPr lang="en-US" sz="2000" b="1" dirty="0" err="1">
                <a:solidFill>
                  <a:schemeClr val="bg1"/>
                </a:solidFill>
              </a:rPr>
              <a:t>Mirza</a:t>
            </a:r>
            <a:r>
              <a:rPr lang="en-US" sz="2000" b="1" dirty="0">
                <a:solidFill>
                  <a:schemeClr val="bg1"/>
                </a:solidFill>
              </a:rPr>
              <a:t/>
            </a:r>
            <a:br>
              <a:rPr lang="en-US" sz="2000" b="1" dirty="0">
                <a:solidFill>
                  <a:schemeClr val="bg1"/>
                </a:solidFill>
              </a:rPr>
            </a:br>
            <a:r>
              <a:rPr lang="en-US" sz="2000" dirty="0">
                <a:solidFill>
                  <a:schemeClr val="bg1"/>
                </a:solidFill>
              </a:rPr>
              <a:t>Research Guide</a:t>
            </a:r>
            <a:br>
              <a:rPr lang="en-US" sz="2000" dirty="0">
                <a:solidFill>
                  <a:schemeClr val="bg1"/>
                </a:solidFill>
              </a:rPr>
            </a:br>
            <a:r>
              <a:rPr lang="en-US" sz="2000" dirty="0">
                <a:solidFill>
                  <a:schemeClr val="bg1"/>
                </a:solidFill>
              </a:rPr>
              <a:t>At</a:t>
            </a:r>
            <a:br>
              <a:rPr lang="en-US" sz="2000" dirty="0">
                <a:solidFill>
                  <a:schemeClr val="bg1"/>
                </a:solidFill>
              </a:rPr>
            </a:br>
            <a:r>
              <a:rPr lang="en-US" sz="2000" dirty="0" err="1">
                <a:solidFill>
                  <a:schemeClr val="bg1"/>
                </a:solidFill>
              </a:rPr>
              <a:t>Allana</a:t>
            </a:r>
            <a:r>
              <a:rPr lang="en-US" sz="2000" dirty="0">
                <a:solidFill>
                  <a:schemeClr val="bg1"/>
                </a:solidFill>
              </a:rPr>
              <a:t> Institute of Management Sciences</a:t>
            </a:r>
            <a:br>
              <a:rPr lang="en-US" sz="2000" dirty="0">
                <a:solidFill>
                  <a:schemeClr val="bg1"/>
                </a:solidFill>
              </a:rPr>
            </a:br>
            <a:r>
              <a:rPr lang="en-US" sz="2000" dirty="0">
                <a:solidFill>
                  <a:schemeClr val="bg1"/>
                </a:solidFill>
              </a:rPr>
              <a:t>Place of </a:t>
            </a:r>
            <a:r>
              <a:rPr lang="en-US" sz="2000" dirty="0" smtClean="0">
                <a:solidFill>
                  <a:schemeClr val="bg1"/>
                </a:solidFill>
              </a:rPr>
              <a:t>Research</a:t>
            </a:r>
            <a:endParaRPr lang="en-US" sz="2000" b="1" dirty="0" smtClean="0">
              <a:solidFill>
                <a:schemeClr val="bg1"/>
              </a:solidFill>
            </a:endParaRPr>
          </a:p>
        </p:txBody>
      </p:sp>
      <p:sp>
        <p:nvSpPr>
          <p:cNvPr id="20" name="Google Shape;20;p1"/>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g149b89308d1_0_1"/>
          <p:cNvSpPr txBox="1"/>
          <p:nvPr/>
        </p:nvSpPr>
        <p:spPr>
          <a:xfrm>
            <a:off x="395287" y="188912"/>
            <a:ext cx="8229600" cy="9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62626"/>
              </a:buClr>
              <a:buSzPts val="4400"/>
              <a:buFont typeface="Century Gothic"/>
              <a:buNone/>
            </a:pPr>
            <a:r>
              <a:rPr lang="en-US" sz="4400">
                <a:solidFill>
                  <a:srgbClr val="262626"/>
                </a:solidFill>
                <a:latin typeface="Century Gothic"/>
                <a:ea typeface="Century Gothic"/>
                <a:cs typeface="Century Gothic"/>
                <a:sym typeface="Century Gothic"/>
              </a:rPr>
              <a:t>Research Methodology</a:t>
            </a:r>
            <a:endParaRPr/>
          </a:p>
        </p:txBody>
      </p:sp>
      <p:sp>
        <p:nvSpPr>
          <p:cNvPr id="95" name="Google Shape;95;g149b89308d1_0_1"/>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Google Shape;96;g149b89308d1_0_1"/>
          <p:cNvPicPr preferRelativeResize="0"/>
          <p:nvPr/>
        </p:nvPicPr>
        <p:blipFill>
          <a:blip r:embed="rId4">
            <a:alphaModFix/>
          </a:blip>
          <a:stretch>
            <a:fillRect/>
          </a:stretch>
        </p:blipFill>
        <p:spPr>
          <a:xfrm>
            <a:off x="1608475" y="3429012"/>
            <a:ext cx="6712124" cy="2625775"/>
          </a:xfrm>
          <a:prstGeom prst="rect">
            <a:avLst/>
          </a:prstGeom>
          <a:noFill/>
          <a:ln>
            <a:noFill/>
          </a:ln>
        </p:spPr>
      </p:pic>
      <p:sp>
        <p:nvSpPr>
          <p:cNvPr id="97" name="Google Shape;97;g149b89308d1_0_1"/>
          <p:cNvSpPr txBox="1"/>
          <p:nvPr/>
        </p:nvSpPr>
        <p:spPr>
          <a:xfrm>
            <a:off x="1367900" y="1169900"/>
            <a:ext cx="7318800" cy="173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latin typeface="Times New Roman"/>
                <a:ea typeface="Times New Roman"/>
                <a:cs typeface="Times New Roman"/>
                <a:sym typeface="Times New Roman"/>
              </a:rPr>
              <a:t>Proposed framework  can be described as:</a:t>
            </a:r>
            <a:endParaRPr sz="1800">
              <a:latin typeface="Times New Roman"/>
              <a:ea typeface="Times New Roman"/>
              <a:cs typeface="Times New Roman"/>
              <a:sym typeface="Times New Roman"/>
            </a:endParaRPr>
          </a:p>
          <a:p>
            <a:pPr marL="341312" marR="0" lvl="0" indent="-341312" algn="l" rtl="0">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Mob volume assessment based on person detection</a:t>
            </a:r>
            <a:endParaRPr sz="1800">
              <a:latin typeface="Times New Roman"/>
              <a:ea typeface="Times New Roman"/>
              <a:cs typeface="Times New Roman"/>
              <a:sym typeface="Times New Roman"/>
            </a:endParaRPr>
          </a:p>
          <a:p>
            <a:pPr marL="341312" marR="0" lvl="0" indent="-341312" algn="l" rtl="0">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Detection of set of other objects for mob-object interaction</a:t>
            </a:r>
            <a:endParaRPr sz="1800">
              <a:latin typeface="Times New Roman"/>
              <a:ea typeface="Times New Roman"/>
              <a:cs typeface="Times New Roman"/>
              <a:sym typeface="Times New Roman"/>
            </a:endParaRPr>
          </a:p>
          <a:p>
            <a:pPr marL="341312" marR="0" lvl="0" indent="-341312" algn="l" rtl="0">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Area categorization.</a:t>
            </a:r>
            <a:endParaRPr sz="1800">
              <a:latin typeface="Times New Roman"/>
              <a:ea typeface="Times New Roman"/>
              <a:cs typeface="Times New Roman"/>
              <a:sym typeface="Times New Roman"/>
            </a:endParaRPr>
          </a:p>
          <a:p>
            <a:pPr marL="341312" marR="0" lvl="0" indent="-341312" algn="l" rtl="0">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Road blockage identification</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14b39885c66_0_280"/>
          <p:cNvSpPr txBox="1"/>
          <p:nvPr/>
        </p:nvSpPr>
        <p:spPr>
          <a:xfrm>
            <a:off x="1770660" y="364680"/>
            <a:ext cx="6683700" cy="12804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4400" i="0" u="none" strike="noStrike" cap="none">
                <a:solidFill>
                  <a:srgbClr val="262626"/>
                </a:solidFill>
                <a:latin typeface="Century Gothic"/>
                <a:ea typeface="Century Gothic"/>
                <a:cs typeface="Century Gothic"/>
                <a:sym typeface="Century Gothic"/>
              </a:rPr>
              <a:t>Datasets</a:t>
            </a:r>
            <a:endParaRPr sz="4400" b="0" i="0" u="none" strike="noStrike" cap="none">
              <a:solidFill>
                <a:srgbClr val="000000"/>
              </a:solidFill>
              <a:latin typeface="Arial"/>
              <a:ea typeface="Arial"/>
              <a:cs typeface="Arial"/>
              <a:sym typeface="Arial"/>
            </a:endParaRPr>
          </a:p>
        </p:txBody>
      </p:sp>
      <p:sp>
        <p:nvSpPr>
          <p:cNvPr id="103" name="Google Shape;103;g14b39885c66_0_280"/>
          <p:cNvSpPr txBox="1"/>
          <p:nvPr/>
        </p:nvSpPr>
        <p:spPr>
          <a:xfrm>
            <a:off x="943650" y="1176120"/>
            <a:ext cx="6686400" cy="37770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1800" b="1" i="0" u="none" strike="noStrike" cap="none" dirty="0">
                <a:solidFill>
                  <a:srgbClr val="3F3F3F"/>
                </a:solidFill>
                <a:latin typeface="Century Gothic"/>
                <a:ea typeface="Century Gothic"/>
                <a:cs typeface="Century Gothic"/>
                <a:sym typeface="Century Gothic"/>
              </a:rPr>
              <a:t>JHU-CROWD++</a:t>
            </a:r>
            <a:endParaRPr sz="1800" b="0" i="0" u="none" strike="noStrike" cap="none" dirty="0">
              <a:solidFill>
                <a:srgbClr val="000000"/>
              </a:solidFill>
              <a:latin typeface="Arial"/>
              <a:ea typeface="Arial"/>
              <a:cs typeface="Arial"/>
              <a:sym typeface="Arial"/>
            </a:endParaRPr>
          </a:p>
          <a:p>
            <a:pPr marL="343080" marR="0" lvl="0" indent="-342720" algn="l" rtl="0">
              <a:lnSpc>
                <a:spcPct val="100000"/>
              </a:lnSpc>
              <a:spcBef>
                <a:spcPts val="1001"/>
              </a:spcBef>
              <a:spcAft>
                <a:spcPts val="0"/>
              </a:spcAft>
              <a:buClr>
                <a:srgbClr val="A53010"/>
              </a:buClr>
              <a:buSzPts val="1600"/>
              <a:buFont typeface="Noto Sans Symbols"/>
              <a:buChar char="●"/>
            </a:pPr>
            <a:r>
              <a:rPr lang="en-US" sz="1600" b="0" i="0" u="none" strike="noStrike" cap="none" dirty="0">
                <a:solidFill>
                  <a:srgbClr val="3F3F3F"/>
                </a:solidFill>
                <a:latin typeface="Century Gothic"/>
                <a:ea typeface="Century Gothic"/>
                <a:cs typeface="Century Gothic"/>
                <a:sym typeface="Century Gothic"/>
              </a:rPr>
              <a:t>Contains 4,372 images (with an avg. resolution of 1430x910) collected under a control environment. </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1001"/>
              </a:spcBef>
              <a:spcAft>
                <a:spcPts val="0"/>
              </a:spcAft>
              <a:buNone/>
            </a:pPr>
            <a:r>
              <a:rPr lang="en-US" sz="1800" b="1" i="0" u="none" strike="noStrike" cap="none" dirty="0">
                <a:solidFill>
                  <a:srgbClr val="3F3F3F"/>
                </a:solidFill>
                <a:latin typeface="Century Gothic"/>
                <a:ea typeface="Century Gothic"/>
                <a:cs typeface="Century Gothic"/>
                <a:sym typeface="Century Gothic"/>
              </a:rPr>
              <a:t>Self-created dataset</a:t>
            </a:r>
            <a:endParaRPr sz="1800" b="0" i="0" u="none" strike="noStrike" cap="none" dirty="0">
              <a:solidFill>
                <a:srgbClr val="000000"/>
              </a:solidFill>
              <a:latin typeface="Arial"/>
              <a:ea typeface="Arial"/>
              <a:cs typeface="Arial"/>
              <a:sym typeface="Arial"/>
            </a:endParaRPr>
          </a:p>
          <a:p>
            <a:pPr marL="343080" marR="0" lvl="0" indent="-342720" algn="l" rtl="0">
              <a:lnSpc>
                <a:spcPct val="100000"/>
              </a:lnSpc>
              <a:spcBef>
                <a:spcPts val="1001"/>
              </a:spcBef>
              <a:spcAft>
                <a:spcPts val="0"/>
              </a:spcAft>
              <a:buClr>
                <a:srgbClr val="A53010"/>
              </a:buClr>
              <a:buSzPts val="1600"/>
              <a:buFont typeface="Noto Sans Symbols"/>
              <a:buChar char="●"/>
            </a:pPr>
            <a:r>
              <a:rPr lang="en-US" sz="1600" b="0" i="0" u="none" strike="noStrike" cap="none" dirty="0">
                <a:solidFill>
                  <a:srgbClr val="3F3F3F"/>
                </a:solidFill>
                <a:latin typeface="Century Gothic"/>
                <a:ea typeface="Century Gothic"/>
                <a:cs typeface="Century Gothic"/>
                <a:sym typeface="Century Gothic"/>
              </a:rPr>
              <a:t>Contains 7,500 images (with an avg. resolution of 2024x1080). Real time collected under a diverse set of conditions and various geographical locations</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1001"/>
              </a:spcBef>
              <a:spcAft>
                <a:spcPts val="0"/>
              </a:spcAft>
              <a:buNone/>
            </a:pPr>
            <a:endParaRPr sz="1600" b="0" i="0" u="none" strike="noStrike" cap="none" dirty="0">
              <a:solidFill>
                <a:srgbClr val="000000"/>
              </a:solidFill>
              <a:latin typeface="Arial"/>
              <a:ea typeface="Arial"/>
              <a:cs typeface="Arial"/>
              <a:sym typeface="Arial"/>
            </a:endParaRPr>
          </a:p>
          <a:p>
            <a:pPr marL="343080" marR="0" lvl="0" indent="-228240" algn="l" rtl="0">
              <a:lnSpc>
                <a:spcPct val="100000"/>
              </a:lnSpc>
              <a:spcBef>
                <a:spcPts val="1001"/>
              </a:spcBef>
              <a:spcAft>
                <a:spcPts val="0"/>
              </a:spcAft>
              <a:buNone/>
            </a:pPr>
            <a:endParaRPr sz="1600" b="0" i="0" u="none" strike="noStrike" cap="none" dirty="0">
              <a:solidFill>
                <a:srgbClr val="000000"/>
              </a:solidFill>
              <a:latin typeface="Arial"/>
              <a:ea typeface="Arial"/>
              <a:cs typeface="Arial"/>
              <a:sym typeface="Arial"/>
            </a:endParaRPr>
          </a:p>
        </p:txBody>
      </p:sp>
      <p:pic>
        <p:nvPicPr>
          <p:cNvPr id="104" name="Google Shape;104;g14b39885c66_0_280"/>
          <p:cNvPicPr preferRelativeResize="0"/>
          <p:nvPr/>
        </p:nvPicPr>
        <p:blipFill rotWithShape="1">
          <a:blip r:embed="rId3">
            <a:alphaModFix/>
          </a:blip>
          <a:srcRect/>
          <a:stretch/>
        </p:blipFill>
        <p:spPr>
          <a:xfrm>
            <a:off x="703860" y="3429000"/>
            <a:ext cx="4127490" cy="2984400"/>
          </a:xfrm>
          <a:prstGeom prst="rect">
            <a:avLst/>
          </a:prstGeom>
          <a:noFill/>
          <a:ln>
            <a:noFill/>
          </a:ln>
        </p:spPr>
      </p:pic>
      <p:sp>
        <p:nvSpPr>
          <p:cNvPr id="105" name="Google Shape;105;g14b39885c66_0_280"/>
          <p:cNvSpPr/>
          <p:nvPr/>
        </p:nvSpPr>
        <p:spPr>
          <a:xfrm>
            <a:off x="1315710" y="6422760"/>
            <a:ext cx="2338200" cy="27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Figure 6 –</a:t>
            </a:r>
            <a:r>
              <a:rPr lang="en-US" sz="1100" b="0" i="0" u="none" strike="noStrike" cap="none">
                <a:solidFill>
                  <a:srgbClr val="000000"/>
                </a:solidFill>
                <a:latin typeface="Arial"/>
                <a:ea typeface="Arial"/>
                <a:cs typeface="Arial"/>
                <a:sym typeface="Arial"/>
              </a:rPr>
              <a:t> </a:t>
            </a:r>
            <a:r>
              <a:rPr lang="en-US" sz="1100" b="1" i="0" u="none" strike="noStrike" cap="none">
                <a:solidFill>
                  <a:srgbClr val="000000"/>
                </a:solidFill>
                <a:latin typeface="Arial"/>
                <a:ea typeface="Arial"/>
                <a:cs typeface="Arial"/>
                <a:sym typeface="Arial"/>
              </a:rPr>
              <a:t>JHU-CROWD </a:t>
            </a:r>
            <a:r>
              <a:rPr lang="en-US" sz="1100" b="0" i="0" u="none" strike="noStrike" cap="none">
                <a:solidFill>
                  <a:srgbClr val="000000"/>
                </a:solidFill>
                <a:latin typeface="Arial"/>
                <a:ea typeface="Arial"/>
                <a:cs typeface="Arial"/>
                <a:sym typeface="Arial"/>
              </a:rPr>
              <a:t>Dataset Samples</a:t>
            </a:r>
            <a:endParaRPr sz="1100" b="0" i="0" u="none" strike="noStrike" cap="none">
              <a:latin typeface="Arial"/>
              <a:ea typeface="Arial"/>
              <a:cs typeface="Arial"/>
              <a:sym typeface="Arial"/>
            </a:endParaRPr>
          </a:p>
        </p:txBody>
      </p:sp>
      <p:pic>
        <p:nvPicPr>
          <p:cNvPr id="106" name="Google Shape;106;g14b39885c66_0_280" descr="E:\MobDetection\images\selfdatset.jpg"/>
          <p:cNvPicPr preferRelativeResize="0"/>
          <p:nvPr/>
        </p:nvPicPr>
        <p:blipFill rotWithShape="1">
          <a:blip r:embed="rId4">
            <a:alphaModFix/>
          </a:blip>
          <a:srcRect r="51449"/>
          <a:stretch/>
        </p:blipFill>
        <p:spPr>
          <a:xfrm>
            <a:off x="5184275" y="3483975"/>
            <a:ext cx="1969475" cy="2874450"/>
          </a:xfrm>
          <a:prstGeom prst="rect">
            <a:avLst/>
          </a:prstGeom>
          <a:noFill/>
          <a:ln>
            <a:noFill/>
          </a:ln>
        </p:spPr>
      </p:pic>
      <p:sp>
        <p:nvSpPr>
          <p:cNvPr id="107" name="Google Shape;107;g14b39885c66_0_280"/>
          <p:cNvSpPr/>
          <p:nvPr/>
        </p:nvSpPr>
        <p:spPr>
          <a:xfrm>
            <a:off x="5544990" y="6516720"/>
            <a:ext cx="2338200" cy="27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Figure 7 –</a:t>
            </a:r>
            <a:r>
              <a:rPr lang="en-US" sz="1100" b="0" i="0" u="none" strike="noStrike" cap="none">
                <a:solidFill>
                  <a:srgbClr val="000000"/>
                </a:solidFill>
                <a:latin typeface="Arial"/>
                <a:ea typeface="Arial"/>
                <a:cs typeface="Arial"/>
                <a:sym typeface="Arial"/>
              </a:rPr>
              <a:t> </a:t>
            </a:r>
            <a:r>
              <a:rPr lang="en-US" sz="1100" b="1" i="0" u="none" strike="noStrike" cap="none">
                <a:solidFill>
                  <a:srgbClr val="000000"/>
                </a:solidFill>
                <a:latin typeface="Arial"/>
                <a:ea typeface="Arial"/>
                <a:cs typeface="Arial"/>
                <a:sym typeface="Arial"/>
              </a:rPr>
              <a:t>Self  Collected </a:t>
            </a:r>
            <a:r>
              <a:rPr lang="en-US" sz="1100" b="0" i="0" u="none" strike="noStrike" cap="none">
                <a:solidFill>
                  <a:srgbClr val="000000"/>
                </a:solidFill>
                <a:latin typeface="Arial"/>
                <a:ea typeface="Arial"/>
                <a:cs typeface="Arial"/>
                <a:sym typeface="Arial"/>
              </a:rPr>
              <a:t>Dataset Samples</a:t>
            </a:r>
            <a:endParaRPr sz="1100" b="0" i="0" u="none" strike="noStrike" cap="non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g14b39885c66_0_372"/>
          <p:cNvSpPr txBox="1"/>
          <p:nvPr/>
        </p:nvSpPr>
        <p:spPr>
          <a:xfrm>
            <a:off x="395287" y="188912"/>
            <a:ext cx="8229600" cy="9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62626"/>
              </a:buClr>
              <a:buSzPts val="4400"/>
              <a:buFont typeface="Century Gothic"/>
              <a:buNone/>
            </a:pPr>
            <a:r>
              <a:rPr lang="en-US" sz="4400">
                <a:solidFill>
                  <a:srgbClr val="262626"/>
                </a:solidFill>
                <a:latin typeface="Century Gothic"/>
                <a:ea typeface="Century Gothic"/>
                <a:cs typeface="Century Gothic"/>
                <a:sym typeface="Century Gothic"/>
              </a:rPr>
              <a:t>Evaluation metrics</a:t>
            </a:r>
            <a:endParaRPr/>
          </a:p>
        </p:txBody>
      </p:sp>
      <p:sp>
        <p:nvSpPr>
          <p:cNvPr id="113" name="Google Shape;113;g14b39885c66_0_372"/>
          <p:cNvSpPr txBox="1"/>
          <p:nvPr/>
        </p:nvSpPr>
        <p:spPr>
          <a:xfrm>
            <a:off x="1154200" y="1403731"/>
            <a:ext cx="8002500" cy="4813200"/>
          </a:xfrm>
          <a:prstGeom prst="rect">
            <a:avLst/>
          </a:prstGeom>
          <a:noFill/>
          <a:ln>
            <a:noFill/>
          </a:ln>
        </p:spPr>
        <p:txBody>
          <a:bodyPr spcFirstLastPara="1" wrap="square" lIns="91425" tIns="45700" rIns="91425" bIns="45700" anchor="t" anchorCtr="0">
            <a:noAutofit/>
          </a:bodyPr>
          <a:lstStyle/>
          <a:p>
            <a:pPr marL="341312" lvl="0" indent="-341312">
              <a:buSzPts val="1800"/>
              <a:buFont typeface="Times New Roman"/>
              <a:buChar char="•"/>
            </a:pPr>
            <a:r>
              <a:rPr lang="en-US" sz="1800" dirty="0" smtClean="0">
                <a:latin typeface="Times New Roman"/>
                <a:ea typeface="Times New Roman"/>
                <a:cs typeface="Times New Roman"/>
                <a:sym typeface="Times New Roman"/>
              </a:rPr>
              <a:t>Precious - </a:t>
            </a:r>
            <a:r>
              <a:rPr lang="en-US" sz="1800" dirty="0"/>
              <a:t>Precision is the ratio of correctly predicted positive observations to the total predicted positive observations</a:t>
            </a:r>
            <a:r>
              <a:rPr lang="en-US" sz="1800" dirty="0" smtClean="0"/>
              <a:t>.</a:t>
            </a:r>
          </a:p>
          <a:p>
            <a:pPr lvl="0">
              <a:buSzPts val="1800"/>
            </a:pPr>
            <a:endParaRPr sz="1800" dirty="0">
              <a:latin typeface="Times New Roman"/>
              <a:ea typeface="Times New Roman"/>
              <a:cs typeface="Times New Roman"/>
              <a:sym typeface="Times New Roman"/>
            </a:endParaRPr>
          </a:p>
          <a:p>
            <a:pPr marL="341312" lvl="0" indent="-341312">
              <a:buSzPts val="1800"/>
              <a:buFont typeface="Times New Roman"/>
              <a:buChar char="•"/>
            </a:pPr>
            <a:r>
              <a:rPr lang="en-US" sz="1800" dirty="0" smtClean="0">
                <a:latin typeface="Times New Roman"/>
                <a:ea typeface="Times New Roman"/>
                <a:cs typeface="Times New Roman"/>
                <a:sym typeface="Times New Roman"/>
              </a:rPr>
              <a:t>Recall - </a:t>
            </a:r>
            <a:r>
              <a:rPr lang="en-US" sz="1800" dirty="0"/>
              <a:t> Recall is the ratio of correctly predicted positive observations to the all observations in actual </a:t>
            </a:r>
            <a:r>
              <a:rPr lang="en-US" sz="1800" dirty="0" smtClean="0"/>
              <a:t>class</a:t>
            </a:r>
          </a:p>
          <a:p>
            <a:pPr lvl="0">
              <a:buSzPts val="1800"/>
            </a:pPr>
            <a:endParaRPr sz="1800" dirty="0">
              <a:latin typeface="Times New Roman"/>
              <a:ea typeface="Times New Roman"/>
              <a:cs typeface="Times New Roman"/>
              <a:sym typeface="Times New Roman"/>
            </a:endParaRPr>
          </a:p>
          <a:p>
            <a:pPr marL="341312" lvl="0" indent="-341312">
              <a:buSzPts val="1800"/>
              <a:buFont typeface="Times New Roman"/>
              <a:buChar char="•"/>
            </a:pPr>
            <a:r>
              <a:rPr lang="en-US" sz="1800" dirty="0" smtClean="0">
                <a:latin typeface="Times New Roman"/>
                <a:ea typeface="Times New Roman"/>
                <a:cs typeface="Times New Roman"/>
                <a:sym typeface="Times New Roman"/>
              </a:rPr>
              <a:t>Accuracy - </a:t>
            </a:r>
            <a:r>
              <a:rPr lang="en-US" sz="1800" dirty="0"/>
              <a:t>Accuracy is the most intuitive performance measure and it is simply a ratio of correctly predicted observation to the total observations. </a:t>
            </a:r>
            <a:endParaRPr lang="en-US" sz="1800" dirty="0" smtClean="0"/>
          </a:p>
          <a:p>
            <a:pPr lvl="0">
              <a:buSzPts val="1800"/>
            </a:pPr>
            <a:endParaRPr sz="1800" dirty="0">
              <a:latin typeface="Times New Roman"/>
              <a:ea typeface="Times New Roman"/>
              <a:cs typeface="Times New Roman"/>
              <a:sym typeface="Times New Roman"/>
            </a:endParaRPr>
          </a:p>
          <a:p>
            <a:pPr marL="341312" lvl="0" indent="-341312">
              <a:buSzPts val="1800"/>
              <a:buFont typeface="Times New Roman"/>
              <a:buChar char="•"/>
            </a:pPr>
            <a:r>
              <a:rPr lang="en-US" sz="1800" dirty="0">
                <a:latin typeface="Times New Roman"/>
                <a:ea typeface="Times New Roman"/>
                <a:cs typeface="Times New Roman"/>
                <a:sym typeface="Times New Roman"/>
              </a:rPr>
              <a:t>F1 </a:t>
            </a:r>
            <a:r>
              <a:rPr lang="en-US" sz="1800" dirty="0" smtClean="0">
                <a:latin typeface="Times New Roman"/>
                <a:ea typeface="Times New Roman"/>
                <a:cs typeface="Times New Roman"/>
                <a:sym typeface="Times New Roman"/>
              </a:rPr>
              <a:t>score - </a:t>
            </a:r>
            <a:r>
              <a:rPr lang="en-US" sz="1800" dirty="0"/>
              <a:t>F1 Score is the weighted average of Precision and Recall. </a:t>
            </a:r>
            <a:endParaRPr sz="1800" b="0" i="0" u="none" dirty="0">
              <a:solidFill>
                <a:srgbClr val="000000"/>
              </a:solidFill>
              <a:latin typeface="Times New Roman"/>
              <a:ea typeface="Times New Roman"/>
              <a:cs typeface="Times New Roman"/>
              <a:sym typeface="Times New Roman"/>
            </a:endParaRPr>
          </a:p>
        </p:txBody>
      </p:sp>
      <p:sp>
        <p:nvSpPr>
          <p:cNvPr id="114" name="Google Shape;114;g14b39885c66_0_372"/>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4b39885c66_0_389"/>
          <p:cNvSpPr txBox="1"/>
          <p:nvPr/>
        </p:nvSpPr>
        <p:spPr>
          <a:xfrm>
            <a:off x="1350270" y="555120"/>
            <a:ext cx="6447300" cy="132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3600" b="0" i="0" u="none" strike="noStrike" cap="none">
                <a:solidFill>
                  <a:srgbClr val="262626"/>
                </a:solidFill>
                <a:latin typeface="Century Gothic"/>
                <a:ea typeface="Century Gothic"/>
                <a:cs typeface="Century Gothic"/>
                <a:sym typeface="Century Gothic"/>
              </a:rPr>
              <a:t>References</a:t>
            </a:r>
            <a:endParaRPr sz="3600" b="0" i="0" u="none" strike="noStrike" cap="none">
              <a:solidFill>
                <a:srgbClr val="000000"/>
              </a:solidFill>
              <a:latin typeface="Arial"/>
              <a:ea typeface="Arial"/>
              <a:cs typeface="Arial"/>
              <a:sym typeface="Arial"/>
            </a:endParaRPr>
          </a:p>
        </p:txBody>
      </p:sp>
      <p:sp>
        <p:nvSpPr>
          <p:cNvPr id="126" name="Google Shape;126;g14b39885c66_0_389"/>
          <p:cNvSpPr txBox="1"/>
          <p:nvPr/>
        </p:nvSpPr>
        <p:spPr>
          <a:xfrm>
            <a:off x="398800" y="1608200"/>
            <a:ext cx="8344800" cy="5249400"/>
          </a:xfrm>
          <a:prstGeom prst="rect">
            <a:avLst/>
          </a:prstGeom>
          <a:noFill/>
          <a:ln>
            <a:noFill/>
          </a:ln>
        </p:spPr>
        <p:txBody>
          <a:bodyPr spcFirstLastPara="1" wrap="square" lIns="91425" tIns="45700" rIns="91425" bIns="45700" anchor="t" anchorCtr="0">
            <a:noAutofit/>
          </a:bodyPr>
          <a:lstStyle/>
          <a:p>
            <a:pPr marL="457200" lvl="0" indent="-285750" algn="just" rtl="0">
              <a:lnSpc>
                <a:spcPct val="160000"/>
              </a:lnSpc>
              <a:spcBef>
                <a:spcPts val="0"/>
              </a:spcBef>
              <a:spcAft>
                <a:spcPts val="0"/>
              </a:spcAft>
              <a:buClr>
                <a:srgbClr val="A53010"/>
              </a:buClr>
              <a:buSzPts val="900"/>
              <a:buFont typeface="Times New Roman"/>
              <a:buAutoNum type="arabicPeriod"/>
            </a:pPr>
            <a:r>
              <a:rPr lang="en-US" sz="900">
                <a:solidFill>
                  <a:srgbClr val="3F3F3F"/>
                </a:solidFill>
                <a:latin typeface="Times New Roman"/>
                <a:ea typeface="Times New Roman"/>
                <a:cs typeface="Times New Roman"/>
                <a:sym typeface="Times New Roman"/>
              </a:rPr>
              <a:t>Alanazi AA, Bilal M. Crowd density estimation using novel feature descriptor. arXiv preprint arXiv:1905.05891. 2019 May 15.</a:t>
            </a:r>
            <a:endParaRPr sz="900" i="0" u="none" strike="noStrike" cap="none">
              <a:solidFill>
                <a:srgbClr val="000000"/>
              </a:solidFill>
              <a:latin typeface="Times New Roman"/>
              <a:ea typeface="Times New Roman"/>
              <a:cs typeface="Times New Roman"/>
              <a:sym typeface="Times New Roman"/>
            </a:endParaRPr>
          </a:p>
          <a:p>
            <a:pPr marL="343080" marR="0" lvl="0" indent="-323670" algn="just" rtl="0">
              <a:lnSpc>
                <a:spcPct val="160000"/>
              </a:lnSpc>
              <a:spcBef>
                <a:spcPts val="1001"/>
              </a:spcBef>
              <a:spcAft>
                <a:spcPts val="0"/>
              </a:spcAft>
              <a:buClr>
                <a:srgbClr val="A53010"/>
              </a:buClr>
              <a:buSzPts val="900"/>
              <a:buFont typeface="Times New Roman"/>
              <a:buAutoNum type="arabicPeriod"/>
            </a:pPr>
            <a:r>
              <a:rPr lang="en-US" sz="900" i="0" u="none" strike="noStrike" cap="none">
                <a:solidFill>
                  <a:srgbClr val="3F3F3F"/>
                </a:solidFill>
                <a:latin typeface="Times New Roman"/>
                <a:ea typeface="Times New Roman"/>
                <a:cs typeface="Times New Roman"/>
                <a:sym typeface="Times New Roman"/>
              </a:rPr>
              <a:t>(Shehzed A, Jalal A, Kim K. Multi-person tracking in smart surveillance system for crowd counting and normal/abnormal events detection. In2019 international conference on applied and engineering mathematics (ICAEM) 2019 Aug 27 (pp. 163-168). IEEE.</a:t>
            </a:r>
            <a:endParaRPr sz="900" i="0" u="none" strike="noStrike" cap="none">
              <a:solidFill>
                <a:srgbClr val="3F3F3F"/>
              </a:solidFill>
              <a:latin typeface="Times New Roman"/>
              <a:ea typeface="Times New Roman"/>
              <a:cs typeface="Times New Roman"/>
              <a:sym typeface="Times New Roman"/>
            </a:endParaRPr>
          </a:p>
          <a:p>
            <a:pPr marL="343080" marR="0" lvl="0" indent="-323670" algn="just" rtl="0">
              <a:lnSpc>
                <a:spcPct val="160000"/>
              </a:lnSpc>
              <a:spcBef>
                <a:spcPts val="1001"/>
              </a:spcBef>
              <a:spcAft>
                <a:spcPts val="0"/>
              </a:spcAft>
              <a:buClr>
                <a:srgbClr val="3F3F3F"/>
              </a:buClr>
              <a:buSzPts val="900"/>
              <a:buFont typeface="Times New Roman"/>
              <a:buAutoNum type="arabicPeriod"/>
            </a:pPr>
            <a:r>
              <a:rPr lang="en-US" sz="900">
                <a:solidFill>
                  <a:srgbClr val="3F3F3F"/>
                </a:solidFill>
                <a:latin typeface="Times New Roman"/>
                <a:ea typeface="Times New Roman"/>
                <a:cs typeface="Times New Roman"/>
                <a:sym typeface="Times New Roman"/>
              </a:rPr>
              <a:t>Liang D, Chen X, Xu W, Zhou Y, Bai X. TransCrowd: Weakly-Supervised Crowd Counting with Transformer. arXiv preprint arXiv:2104.09116. 2021 Apr 19.</a:t>
            </a:r>
            <a:endParaRPr sz="900">
              <a:solidFill>
                <a:srgbClr val="3F3F3F"/>
              </a:solidFill>
              <a:latin typeface="Times New Roman"/>
              <a:ea typeface="Times New Roman"/>
              <a:cs typeface="Times New Roman"/>
              <a:sym typeface="Times New Roman"/>
            </a:endParaRPr>
          </a:p>
          <a:p>
            <a:pPr marL="343080" marR="0" lvl="0" indent="-323670" algn="just" rtl="0">
              <a:lnSpc>
                <a:spcPct val="160000"/>
              </a:lnSpc>
              <a:spcBef>
                <a:spcPts val="1001"/>
              </a:spcBef>
              <a:spcAft>
                <a:spcPts val="0"/>
              </a:spcAft>
              <a:buClr>
                <a:srgbClr val="3F3F3F"/>
              </a:buClr>
              <a:buSzPts val="900"/>
              <a:buFont typeface="Times New Roman"/>
              <a:buAutoNum type="arabicPeriod"/>
            </a:pPr>
            <a:r>
              <a:rPr lang="en-US" sz="900">
                <a:solidFill>
                  <a:srgbClr val="3F3F3F"/>
                </a:solidFill>
                <a:latin typeface="Times New Roman"/>
                <a:ea typeface="Times New Roman"/>
                <a:cs typeface="Times New Roman"/>
                <a:sym typeface="Times New Roman"/>
              </a:rPr>
              <a:t>iang D, Chen X, Xu W, Zhou Y, Bai X. TransCrowd: Weakly-Supervised Crowd Counting with Transformer. arXiv preprint arXiv:2104.09116. 2021 Apr 19.</a:t>
            </a:r>
            <a:endParaRPr sz="900">
              <a:solidFill>
                <a:srgbClr val="3F3F3F"/>
              </a:solidFill>
              <a:latin typeface="Times New Roman"/>
              <a:ea typeface="Times New Roman"/>
              <a:cs typeface="Times New Roman"/>
              <a:sym typeface="Times New Roman"/>
            </a:endParaRPr>
          </a:p>
          <a:p>
            <a:pPr marL="343080" marR="0" lvl="0" indent="-323670" algn="just" rtl="0">
              <a:lnSpc>
                <a:spcPct val="160000"/>
              </a:lnSpc>
              <a:spcBef>
                <a:spcPts val="1001"/>
              </a:spcBef>
              <a:spcAft>
                <a:spcPts val="0"/>
              </a:spcAft>
              <a:buClr>
                <a:srgbClr val="3F3F3F"/>
              </a:buClr>
              <a:buSzPts val="900"/>
              <a:buFont typeface="Times New Roman"/>
              <a:buAutoNum type="arabicPeriod"/>
            </a:pPr>
            <a:r>
              <a:rPr lang="en-US" sz="900">
                <a:solidFill>
                  <a:srgbClr val="3F3F3F"/>
                </a:solidFill>
                <a:latin typeface="Times New Roman"/>
                <a:ea typeface="Times New Roman"/>
                <a:cs typeface="Times New Roman"/>
                <a:sym typeface="Times New Roman"/>
              </a:rPr>
              <a:t>Rezaei F, Yazdi M. Real-time crowd behavior recognition in surveillance videos based on deep learning methods. Journal of Real-Time Image Processing. 2021 May 3:1-1</a:t>
            </a:r>
            <a:endParaRPr sz="900">
              <a:solidFill>
                <a:srgbClr val="3F3F3F"/>
              </a:solidFill>
              <a:latin typeface="Times New Roman"/>
              <a:ea typeface="Times New Roman"/>
              <a:cs typeface="Times New Roman"/>
              <a:sym typeface="Times New Roman"/>
            </a:endParaRPr>
          </a:p>
          <a:p>
            <a:pPr marL="343080" marR="0" lvl="0" indent="-323670" algn="just" rtl="0">
              <a:lnSpc>
                <a:spcPct val="160000"/>
              </a:lnSpc>
              <a:spcBef>
                <a:spcPts val="1001"/>
              </a:spcBef>
              <a:spcAft>
                <a:spcPts val="0"/>
              </a:spcAft>
              <a:buClr>
                <a:srgbClr val="3F3F3F"/>
              </a:buClr>
              <a:buSzPts val="900"/>
              <a:buFont typeface="Times New Roman"/>
              <a:buAutoNum type="arabicPeriod"/>
            </a:pPr>
            <a:r>
              <a:rPr lang="en-US" sz="900">
                <a:solidFill>
                  <a:srgbClr val="3F3F3F"/>
                </a:solidFill>
                <a:latin typeface="Times New Roman"/>
                <a:ea typeface="Times New Roman"/>
                <a:cs typeface="Times New Roman"/>
                <a:sym typeface="Times New Roman"/>
              </a:rPr>
              <a:t>Shang C, Ai H, Bai B. End-to-end crowd counting via joint learning local and global count. In2016 IEEE International Conference on Image Processing (ICIP) 2016 Sep 25 (pp. 1215-1219). IEEE.</a:t>
            </a:r>
            <a:endParaRPr sz="900">
              <a:solidFill>
                <a:srgbClr val="3F3F3F"/>
              </a:solidFill>
              <a:latin typeface="Times New Roman"/>
              <a:ea typeface="Times New Roman"/>
              <a:cs typeface="Times New Roman"/>
              <a:sym typeface="Times New Roman"/>
            </a:endParaRPr>
          </a:p>
          <a:p>
            <a:pPr marL="343080" marR="0" lvl="0" indent="-323670" algn="just" rtl="0">
              <a:lnSpc>
                <a:spcPct val="160000"/>
              </a:lnSpc>
              <a:spcBef>
                <a:spcPts val="1001"/>
              </a:spcBef>
              <a:spcAft>
                <a:spcPts val="0"/>
              </a:spcAft>
              <a:buClr>
                <a:srgbClr val="3F3F3F"/>
              </a:buClr>
              <a:buSzPts val="900"/>
              <a:buFont typeface="Times New Roman"/>
              <a:buAutoNum type="arabicPeriod"/>
            </a:pPr>
            <a:r>
              <a:rPr lang="en-US" sz="900">
                <a:solidFill>
                  <a:srgbClr val="3F3F3F"/>
                </a:solidFill>
                <a:latin typeface="Times New Roman"/>
                <a:ea typeface="Times New Roman"/>
                <a:cs typeface="Times New Roman"/>
                <a:sym typeface="Times New Roman"/>
              </a:rPr>
              <a:t>Alahi A, Ramanathan V, Goel K, Robicquet A, Sadeghian AA, Fei-Fei L, Savarese S. Learning to predict human behavior in crowded scenes. InGroup and Crowd Behavior for Computer Vision 2017 Jan 1 (pp. 183-207). Academic Press.</a:t>
            </a:r>
            <a:endParaRPr sz="900">
              <a:solidFill>
                <a:srgbClr val="3F3F3F"/>
              </a:solidFill>
              <a:latin typeface="Times New Roman"/>
              <a:ea typeface="Times New Roman"/>
              <a:cs typeface="Times New Roman"/>
              <a:sym typeface="Times New Roman"/>
            </a:endParaRPr>
          </a:p>
          <a:p>
            <a:pPr marL="343080" marR="0" lvl="0" indent="-323670" algn="just" rtl="0">
              <a:lnSpc>
                <a:spcPct val="160000"/>
              </a:lnSpc>
              <a:spcBef>
                <a:spcPts val="1001"/>
              </a:spcBef>
              <a:spcAft>
                <a:spcPts val="0"/>
              </a:spcAft>
              <a:buClr>
                <a:srgbClr val="3F3F3F"/>
              </a:buClr>
              <a:buSzPts val="900"/>
              <a:buFont typeface="Times New Roman"/>
              <a:buAutoNum type="arabicPeriod"/>
            </a:pPr>
            <a:r>
              <a:rPr lang="en-US" sz="900">
                <a:solidFill>
                  <a:srgbClr val="3F3F3F"/>
                </a:solidFill>
                <a:latin typeface="Times New Roman"/>
                <a:ea typeface="Times New Roman"/>
                <a:cs typeface="Times New Roman"/>
                <a:sym typeface="Times New Roman"/>
              </a:rPr>
              <a:t>Marsden M, McGuinness K, Little S, O'Connor NE. Resnetcrowd: A residual deep learning architecture for crowd counting, violent behaviour detection and crowd density level classification. In2017 14th IEEE international conference on advanced video and signal based surveillance (AVSS) 2017 Aug 29 (pp. 1-7). IEEE.</a:t>
            </a:r>
            <a:endParaRPr sz="900">
              <a:solidFill>
                <a:srgbClr val="3F3F3F"/>
              </a:solidFill>
              <a:latin typeface="Times New Roman"/>
              <a:ea typeface="Times New Roman"/>
              <a:cs typeface="Times New Roman"/>
              <a:sym typeface="Times New Roman"/>
            </a:endParaRPr>
          </a:p>
          <a:p>
            <a:pPr marL="343080" marR="0" lvl="0" indent="-275760" algn="just" rtl="0">
              <a:lnSpc>
                <a:spcPct val="160000"/>
              </a:lnSpc>
              <a:spcBef>
                <a:spcPts val="1001"/>
              </a:spcBef>
              <a:spcAft>
                <a:spcPts val="0"/>
              </a:spcAft>
              <a:buNone/>
            </a:pPr>
            <a:endParaRPr sz="1200" b="0" i="0" u="none" strike="noStrike" cap="none">
              <a:solidFill>
                <a:srgbClr val="000000"/>
              </a:solidFill>
              <a:latin typeface="Arial"/>
              <a:ea typeface="Arial"/>
              <a:cs typeface="Arial"/>
              <a:sym typeface="Arial"/>
            </a:endParaRPr>
          </a:p>
          <a:p>
            <a:pPr marL="343080" marR="0" lvl="0" indent="-275760" algn="just" rtl="0">
              <a:lnSpc>
                <a:spcPct val="160000"/>
              </a:lnSpc>
              <a:spcBef>
                <a:spcPts val="1001"/>
              </a:spcBef>
              <a:spcAft>
                <a:spcPts val="0"/>
              </a:spcAft>
              <a:buNone/>
            </a:pPr>
            <a:endParaRPr sz="1200" b="0" i="0" u="none" strike="noStrike" cap="none">
              <a:solidFill>
                <a:srgbClr val="000000"/>
              </a:solidFill>
              <a:latin typeface="Arial"/>
              <a:ea typeface="Arial"/>
              <a:cs typeface="Arial"/>
              <a:sym typeface="Arial"/>
            </a:endParaRPr>
          </a:p>
          <a:p>
            <a:pPr marL="343080" marR="0" lvl="0" indent="-275760" algn="just" rtl="0">
              <a:lnSpc>
                <a:spcPct val="160000"/>
              </a:lnSpc>
              <a:spcBef>
                <a:spcPts val="1001"/>
              </a:spcBef>
              <a:spcAft>
                <a:spcPts val="0"/>
              </a:spcAft>
              <a:buNone/>
            </a:pPr>
            <a:endParaRPr sz="1200" b="0" i="0" u="none" strike="noStrike" cap="none">
              <a:solidFill>
                <a:srgbClr val="000000"/>
              </a:solidFill>
              <a:latin typeface="Arial"/>
              <a:ea typeface="Arial"/>
              <a:cs typeface="Arial"/>
              <a:sym typeface="Arial"/>
            </a:endParaRPr>
          </a:p>
          <a:p>
            <a:pPr marL="0" marR="0" lvl="0" indent="0" algn="just" rtl="0">
              <a:lnSpc>
                <a:spcPct val="160000"/>
              </a:lnSpc>
              <a:spcBef>
                <a:spcPts val="1001"/>
              </a:spcBef>
              <a:spcAft>
                <a:spcPts val="0"/>
              </a:spcAft>
              <a:buNone/>
            </a:pPr>
            <a:endParaRPr sz="1200" b="0" i="0" u="none" strike="noStrike" cap="none">
              <a:solidFill>
                <a:srgbClr val="000000"/>
              </a:solidFill>
              <a:latin typeface="Arial"/>
              <a:ea typeface="Arial"/>
              <a:cs typeface="Arial"/>
              <a:sym typeface="Arial"/>
            </a:endParaRPr>
          </a:p>
        </p:txBody>
      </p:sp>
      <p:sp>
        <p:nvSpPr>
          <p:cNvPr id="127" name="Google Shape;127;g14b39885c66_0_389"/>
          <p:cNvSpPr txBox="1"/>
          <p:nvPr/>
        </p:nvSpPr>
        <p:spPr>
          <a:xfrm>
            <a:off x="398790" y="787680"/>
            <a:ext cx="584400" cy="36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13</a:t>
            </a:fld>
            <a:endParaRPr sz="2000" b="0" i="0" u="none" strike="noStrike" cap="none">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149b89308d1_0_18"/>
          <p:cNvPicPr preferRelativeResize="0"/>
          <p:nvPr/>
        </p:nvPicPr>
        <p:blipFill rotWithShape="1">
          <a:blip r:embed="rId3">
            <a:alphaModFix/>
          </a:blip>
          <a:srcRect/>
          <a:stretch/>
        </p:blipFill>
        <p:spPr>
          <a:xfrm>
            <a:off x="1365195" y="171293"/>
            <a:ext cx="6108200" cy="2410966"/>
          </a:xfrm>
          <a:prstGeom prst="rect">
            <a:avLst/>
          </a:prstGeom>
          <a:noFill/>
          <a:ln>
            <a:noFill/>
          </a:ln>
        </p:spPr>
      </p:pic>
      <p:pic>
        <p:nvPicPr>
          <p:cNvPr id="134" name="Google Shape;134;g149b89308d1_0_18"/>
          <p:cNvPicPr preferRelativeResize="0"/>
          <p:nvPr/>
        </p:nvPicPr>
        <p:blipFill rotWithShape="1">
          <a:blip r:embed="rId4">
            <a:alphaModFix/>
          </a:blip>
          <a:srcRect/>
          <a:stretch/>
        </p:blipFill>
        <p:spPr>
          <a:xfrm>
            <a:off x="2434130" y="2818180"/>
            <a:ext cx="3675316" cy="27512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
        <p:cNvGrpSpPr/>
        <p:nvPr/>
      </p:nvGrpSpPr>
      <p:grpSpPr>
        <a:xfrm>
          <a:off x="0" y="0"/>
          <a:ext cx="0" cy="0"/>
          <a:chOff x="0" y="0"/>
          <a:chExt cx="0" cy="0"/>
        </a:xfrm>
      </p:grpSpPr>
      <p:sp>
        <p:nvSpPr>
          <p:cNvPr id="25" name="Google Shape;25;p2"/>
          <p:cNvSpPr txBox="1"/>
          <p:nvPr/>
        </p:nvSpPr>
        <p:spPr>
          <a:xfrm>
            <a:off x="395287" y="188912"/>
            <a:ext cx="8229600" cy="9810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62626"/>
              </a:buClr>
              <a:buSzPts val="3600"/>
              <a:buFont typeface="Century Gothic"/>
              <a:buNone/>
            </a:pPr>
            <a:r>
              <a:rPr lang="en-US" sz="3600" b="1" i="0" u="none">
                <a:solidFill>
                  <a:srgbClr val="262626"/>
                </a:solidFill>
                <a:latin typeface="Century Gothic"/>
                <a:ea typeface="Century Gothic"/>
                <a:cs typeface="Century Gothic"/>
                <a:sym typeface="Century Gothic"/>
              </a:rPr>
              <a:t>Agenda</a:t>
            </a:r>
            <a:endParaRPr/>
          </a:p>
        </p:txBody>
      </p:sp>
      <p:sp>
        <p:nvSpPr>
          <p:cNvPr id="26" name="Google Shape;26;p2"/>
          <p:cNvSpPr txBox="1"/>
          <p:nvPr/>
        </p:nvSpPr>
        <p:spPr>
          <a:xfrm>
            <a:off x="1053650" y="1628775"/>
            <a:ext cx="3364500" cy="4752900"/>
          </a:xfrm>
          <a:prstGeom prst="rect">
            <a:avLst/>
          </a:prstGeom>
          <a:noFill/>
          <a:ln>
            <a:noFill/>
          </a:ln>
        </p:spPr>
        <p:txBody>
          <a:bodyPr spcFirstLastPara="1" wrap="square" lIns="91425" tIns="45700" rIns="91425" bIns="45700" anchor="t" anchorCtr="0">
            <a:noAutofit/>
          </a:bodyPr>
          <a:lstStyle/>
          <a:p>
            <a:pPr marL="341312" marR="0" lvl="0" indent="-341312" algn="l" rtl="0">
              <a:lnSpc>
                <a:spcPct val="150000"/>
              </a:lnSpc>
              <a:spcBef>
                <a:spcPts val="0"/>
              </a:spcBef>
              <a:spcAft>
                <a:spcPts val="0"/>
              </a:spcAft>
              <a:buClr>
                <a:srgbClr val="000000"/>
              </a:buClr>
              <a:buSzPts val="1600"/>
              <a:buFont typeface="Arial"/>
              <a:buNone/>
            </a:pPr>
            <a:endParaRPr sz="1600" b="0" i="0" u="none">
              <a:solidFill>
                <a:srgbClr val="000000"/>
              </a:solidFill>
              <a:latin typeface="Arial"/>
              <a:ea typeface="Arial"/>
              <a:cs typeface="Arial"/>
              <a:sym typeface="Arial"/>
            </a:endParaRPr>
          </a:p>
          <a:p>
            <a:pPr marL="341312" marR="0" lvl="0" indent="-341312" algn="l" rtl="0">
              <a:lnSpc>
                <a:spcPct val="150000"/>
              </a:lnSpc>
              <a:spcBef>
                <a:spcPts val="400"/>
              </a:spcBef>
              <a:spcAft>
                <a:spcPts val="0"/>
              </a:spcAft>
              <a:buClr>
                <a:srgbClr val="000000"/>
              </a:buClr>
              <a:buSzPts val="1600"/>
              <a:buFont typeface="Arial"/>
              <a:buNone/>
            </a:pPr>
            <a:endParaRPr sz="1600" b="1"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a:solidFill>
                <a:srgbClr val="000000"/>
              </a:solidFill>
              <a:latin typeface="Arial"/>
              <a:ea typeface="Arial"/>
              <a:cs typeface="Arial"/>
              <a:sym typeface="Arial"/>
            </a:endParaRPr>
          </a:p>
        </p:txBody>
      </p:sp>
      <p:sp>
        <p:nvSpPr>
          <p:cNvPr id="27" name="Google Shape;27;p2"/>
          <p:cNvSpPr txBox="1"/>
          <p:nvPr/>
        </p:nvSpPr>
        <p:spPr>
          <a:xfrm>
            <a:off x="598250" y="1504075"/>
            <a:ext cx="3819900" cy="4352400"/>
          </a:xfrm>
          <a:prstGeom prst="rect">
            <a:avLst/>
          </a:prstGeom>
          <a:noFill/>
          <a:ln>
            <a:noFill/>
          </a:ln>
        </p:spPr>
        <p:txBody>
          <a:bodyPr spcFirstLastPara="1" wrap="square" lIns="91425" tIns="45700" rIns="91425" bIns="45700" anchor="t" anchorCtr="0">
            <a:normAutofit/>
          </a:bodyPr>
          <a:lstStyle/>
          <a:p>
            <a:pPr marL="343080" marR="0" lvl="0" indent="-342720" algn="just" rtl="0">
              <a:lnSpc>
                <a:spcPct val="100000"/>
              </a:lnSpc>
              <a:spcBef>
                <a:spcPts val="0"/>
              </a:spcBef>
              <a:spcAft>
                <a:spcPts val="0"/>
              </a:spcAft>
              <a:buClr>
                <a:srgbClr val="A53010"/>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Introduction</a:t>
            </a:r>
            <a:endParaRPr sz="1800" b="0" i="0" u="none" strike="noStrike" cap="none">
              <a:solidFill>
                <a:srgbClr val="000000"/>
              </a:solidFill>
              <a:latin typeface="Arial"/>
              <a:ea typeface="Arial"/>
              <a:cs typeface="Arial"/>
              <a:sym typeface="Arial"/>
            </a:endParaRPr>
          </a:p>
          <a:p>
            <a:pPr marL="743040" marR="0" lvl="1" indent="-285480" algn="just" rtl="0">
              <a:lnSpc>
                <a:spcPct val="100000"/>
              </a:lnSpc>
              <a:spcBef>
                <a:spcPts val="1001"/>
              </a:spcBef>
              <a:spcAft>
                <a:spcPts val="0"/>
              </a:spcAft>
              <a:buClr>
                <a:srgbClr val="A53010"/>
              </a:buClr>
              <a:buSzPts val="1400"/>
              <a:buFont typeface="Noto Sans Symbols"/>
              <a:buChar char="●"/>
            </a:pPr>
            <a:r>
              <a:rPr lang="en-US" sz="1400" b="0" i="0" u="none" strike="noStrike" cap="none">
                <a:solidFill>
                  <a:srgbClr val="3F3F3F"/>
                </a:solidFill>
                <a:latin typeface="Century Gothic"/>
                <a:ea typeface="Century Gothic"/>
                <a:cs typeface="Century Gothic"/>
                <a:sym typeface="Century Gothic"/>
              </a:rPr>
              <a:t>Background</a:t>
            </a:r>
            <a:endParaRPr sz="1400" b="0" i="0" u="none" strike="noStrike" cap="none">
              <a:solidFill>
                <a:srgbClr val="000000"/>
              </a:solidFill>
              <a:latin typeface="Arial"/>
              <a:ea typeface="Arial"/>
              <a:cs typeface="Arial"/>
              <a:sym typeface="Arial"/>
            </a:endParaRPr>
          </a:p>
          <a:p>
            <a:pPr marL="743040" marR="0" lvl="1" indent="-285480" algn="just" rtl="0">
              <a:lnSpc>
                <a:spcPct val="100000"/>
              </a:lnSpc>
              <a:spcBef>
                <a:spcPts val="1001"/>
              </a:spcBef>
              <a:spcAft>
                <a:spcPts val="0"/>
              </a:spcAft>
              <a:buClr>
                <a:srgbClr val="A53010"/>
              </a:buClr>
              <a:buSzPts val="1400"/>
              <a:buFont typeface="Noto Sans Symbols"/>
              <a:buChar char="●"/>
            </a:pPr>
            <a:r>
              <a:rPr lang="en-US" sz="1400" b="0" i="0" u="none" strike="noStrike" cap="none">
                <a:solidFill>
                  <a:srgbClr val="3F3F3F"/>
                </a:solidFill>
                <a:latin typeface="Century Gothic"/>
                <a:ea typeface="Century Gothic"/>
                <a:cs typeface="Century Gothic"/>
                <a:sym typeface="Century Gothic"/>
              </a:rPr>
              <a:t>Motivation </a:t>
            </a:r>
            <a:endParaRPr sz="1400" b="0" i="0" u="none" strike="noStrike" cap="none">
              <a:solidFill>
                <a:srgbClr val="000000"/>
              </a:solidFill>
              <a:latin typeface="Arial"/>
              <a:ea typeface="Arial"/>
              <a:cs typeface="Arial"/>
              <a:sym typeface="Arial"/>
            </a:endParaRPr>
          </a:p>
          <a:p>
            <a:pPr marL="743040" marR="0" lvl="1" indent="-285480" algn="just" rtl="0">
              <a:lnSpc>
                <a:spcPct val="100000"/>
              </a:lnSpc>
              <a:spcBef>
                <a:spcPts val="1001"/>
              </a:spcBef>
              <a:spcAft>
                <a:spcPts val="0"/>
              </a:spcAft>
              <a:buClr>
                <a:srgbClr val="A53010"/>
              </a:buClr>
              <a:buSzPts val="1400"/>
              <a:buFont typeface="Noto Sans Symbols"/>
              <a:buChar char="●"/>
            </a:pPr>
            <a:r>
              <a:rPr lang="en-US" sz="1400" b="0" i="0" u="none" strike="noStrike" cap="none">
                <a:solidFill>
                  <a:srgbClr val="3F3F3F"/>
                </a:solidFill>
                <a:latin typeface="Century Gothic"/>
                <a:ea typeface="Century Gothic"/>
                <a:cs typeface="Century Gothic"/>
                <a:sym typeface="Century Gothic"/>
              </a:rPr>
              <a:t>Aims &amp; Objectives</a:t>
            </a:r>
            <a:endParaRPr sz="1400" b="0" i="0" u="none" strike="noStrike" cap="none">
              <a:solidFill>
                <a:srgbClr val="000000"/>
              </a:solidFill>
              <a:latin typeface="Arial"/>
              <a:ea typeface="Arial"/>
              <a:cs typeface="Arial"/>
              <a:sym typeface="Arial"/>
            </a:endParaRPr>
          </a:p>
          <a:p>
            <a:pPr marL="343080" marR="0" lvl="0" indent="-342720" algn="just" rtl="0">
              <a:lnSpc>
                <a:spcPct val="100000"/>
              </a:lnSpc>
              <a:spcBef>
                <a:spcPts val="1001"/>
              </a:spcBef>
              <a:spcAft>
                <a:spcPts val="0"/>
              </a:spcAft>
              <a:buClr>
                <a:srgbClr val="A53010"/>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Literature Review</a:t>
            </a:r>
            <a:endParaRPr sz="1800" b="0" i="0" u="none" strike="noStrike" cap="none">
              <a:solidFill>
                <a:srgbClr val="000000"/>
              </a:solidFill>
              <a:latin typeface="Arial"/>
              <a:ea typeface="Arial"/>
              <a:cs typeface="Arial"/>
              <a:sym typeface="Arial"/>
            </a:endParaRPr>
          </a:p>
          <a:p>
            <a:pPr marL="343080" marR="0" lvl="0" indent="-342720" algn="just" rtl="0">
              <a:lnSpc>
                <a:spcPct val="100000"/>
              </a:lnSpc>
              <a:spcBef>
                <a:spcPts val="1001"/>
              </a:spcBef>
              <a:spcAft>
                <a:spcPts val="0"/>
              </a:spcAft>
              <a:buClr>
                <a:srgbClr val="A53010"/>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Research Gap</a:t>
            </a:r>
            <a:endParaRPr sz="1800" b="0" i="0" u="none" strike="noStrike" cap="none">
              <a:solidFill>
                <a:srgbClr val="000000"/>
              </a:solidFill>
              <a:latin typeface="Arial"/>
              <a:ea typeface="Arial"/>
              <a:cs typeface="Arial"/>
              <a:sym typeface="Arial"/>
            </a:endParaRPr>
          </a:p>
          <a:p>
            <a:pPr marL="343080" marR="0" lvl="0" indent="-342720" algn="just" rtl="0">
              <a:lnSpc>
                <a:spcPct val="100000"/>
              </a:lnSpc>
              <a:spcBef>
                <a:spcPts val="1001"/>
              </a:spcBef>
              <a:spcAft>
                <a:spcPts val="0"/>
              </a:spcAft>
              <a:buClr>
                <a:srgbClr val="A53010"/>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Problem Statement</a:t>
            </a:r>
            <a:endParaRPr sz="1800" b="0" i="0" u="none" strike="noStrike" cap="none">
              <a:solidFill>
                <a:srgbClr val="000000"/>
              </a:solidFill>
              <a:latin typeface="Arial"/>
              <a:ea typeface="Arial"/>
              <a:cs typeface="Arial"/>
              <a:sym typeface="Arial"/>
            </a:endParaRPr>
          </a:p>
          <a:p>
            <a:pPr marL="343080" marR="0" lvl="0" indent="-342720" algn="just" rtl="0">
              <a:lnSpc>
                <a:spcPct val="100000"/>
              </a:lnSpc>
              <a:spcBef>
                <a:spcPts val="1001"/>
              </a:spcBef>
              <a:spcAft>
                <a:spcPts val="0"/>
              </a:spcAft>
              <a:buClr>
                <a:srgbClr val="A53010"/>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Research Framework</a:t>
            </a:r>
            <a:endParaRPr sz="1800" b="0" i="0" u="none" strike="noStrike" cap="none">
              <a:solidFill>
                <a:srgbClr val="000000"/>
              </a:solidFill>
              <a:latin typeface="Arial"/>
              <a:ea typeface="Arial"/>
              <a:cs typeface="Arial"/>
              <a:sym typeface="Arial"/>
            </a:endParaRPr>
          </a:p>
          <a:p>
            <a:pPr marL="343080" marR="0" lvl="0" indent="-342720" algn="just" rtl="0">
              <a:lnSpc>
                <a:spcPct val="100000"/>
              </a:lnSpc>
              <a:spcBef>
                <a:spcPts val="1001"/>
              </a:spcBef>
              <a:spcAft>
                <a:spcPts val="0"/>
              </a:spcAft>
              <a:buClr>
                <a:srgbClr val="A53010"/>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Datasets</a:t>
            </a:r>
            <a:endParaRPr sz="1800" b="0" i="0" u="none" strike="noStrike" cap="none">
              <a:solidFill>
                <a:srgbClr val="000000"/>
              </a:solidFill>
              <a:latin typeface="Arial"/>
              <a:ea typeface="Arial"/>
              <a:cs typeface="Arial"/>
              <a:sym typeface="Arial"/>
            </a:endParaRPr>
          </a:p>
          <a:p>
            <a:pPr marL="343080" marR="0" lvl="0" indent="-342720" algn="just" rtl="0">
              <a:lnSpc>
                <a:spcPct val="100000"/>
              </a:lnSpc>
              <a:spcBef>
                <a:spcPts val="1001"/>
              </a:spcBef>
              <a:spcAft>
                <a:spcPts val="0"/>
              </a:spcAft>
              <a:buClr>
                <a:srgbClr val="A53010"/>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Evaluation</a:t>
            </a:r>
            <a:endParaRPr sz="1800" b="0" i="0" u="none" strike="noStrike" cap="none">
              <a:solidFill>
                <a:srgbClr val="000000"/>
              </a:solidFill>
              <a:latin typeface="Arial"/>
              <a:ea typeface="Arial"/>
              <a:cs typeface="Arial"/>
              <a:sym typeface="Arial"/>
            </a:endParaRPr>
          </a:p>
          <a:p>
            <a:pPr marL="343080" marR="0" lvl="0" indent="-342720" algn="just" rtl="0">
              <a:lnSpc>
                <a:spcPct val="100000"/>
              </a:lnSpc>
              <a:spcBef>
                <a:spcPts val="1001"/>
              </a:spcBef>
              <a:spcAft>
                <a:spcPts val="0"/>
              </a:spcAft>
              <a:buClr>
                <a:srgbClr val="A53010"/>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References</a:t>
            </a:r>
            <a:endParaRPr sz="1800" b="0" i="0" u="none" strike="noStrike" cap="none">
              <a:solidFill>
                <a:srgbClr val="000000"/>
              </a:solidFill>
              <a:latin typeface="Arial"/>
              <a:ea typeface="Arial"/>
              <a:cs typeface="Arial"/>
              <a:sym typeface="Arial"/>
            </a:endParaRPr>
          </a:p>
        </p:txBody>
      </p:sp>
      <p:sp>
        <p:nvSpPr>
          <p:cNvPr id="28" name="Google Shape;28;p2"/>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
        <p:cNvGrpSpPr/>
        <p:nvPr/>
      </p:nvGrpSpPr>
      <p:grpSpPr>
        <a:xfrm>
          <a:off x="0" y="0"/>
          <a:ext cx="0" cy="0"/>
          <a:chOff x="0" y="0"/>
          <a:chExt cx="0" cy="0"/>
        </a:xfrm>
      </p:grpSpPr>
      <p:sp>
        <p:nvSpPr>
          <p:cNvPr id="33" name="Google Shape;33;g149aecfcfd5_0_13"/>
          <p:cNvSpPr txBox="1"/>
          <p:nvPr/>
        </p:nvSpPr>
        <p:spPr>
          <a:xfrm>
            <a:off x="395287" y="188912"/>
            <a:ext cx="8229600" cy="9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62626"/>
              </a:buClr>
              <a:buSzPts val="4400"/>
              <a:buFont typeface="Century Gothic"/>
              <a:buNone/>
            </a:pPr>
            <a:r>
              <a:rPr lang="en-US" sz="4400" dirty="0" smtClean="0">
                <a:solidFill>
                  <a:srgbClr val="262626"/>
                </a:solidFill>
                <a:latin typeface="Century Gothic"/>
                <a:sym typeface="Century Gothic"/>
              </a:rPr>
              <a:t>Introduction</a:t>
            </a:r>
            <a:endParaRPr dirty="0"/>
          </a:p>
        </p:txBody>
      </p:sp>
      <p:sp>
        <p:nvSpPr>
          <p:cNvPr id="34" name="Google Shape;34;g149aecfcfd5_0_13"/>
          <p:cNvSpPr txBox="1"/>
          <p:nvPr/>
        </p:nvSpPr>
        <p:spPr>
          <a:xfrm>
            <a:off x="1116012" y="1412875"/>
            <a:ext cx="7570800" cy="4813200"/>
          </a:xfrm>
          <a:prstGeom prst="rect">
            <a:avLst/>
          </a:prstGeom>
          <a:noFill/>
          <a:ln>
            <a:noFill/>
          </a:ln>
        </p:spPr>
        <p:txBody>
          <a:bodyPr spcFirstLastPara="1" wrap="square" lIns="91425" tIns="45700" rIns="91425" bIns="45700" anchor="t" anchorCtr="0">
            <a:noAutofit/>
          </a:bodyPr>
          <a:lstStyle/>
          <a:p>
            <a:pPr marL="341312" marR="0" lvl="0" indent="-341312" algn="just"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Times New Roman"/>
                <a:ea typeface="Times New Roman"/>
                <a:cs typeface="Times New Roman"/>
                <a:sym typeface="Times New Roman"/>
              </a:rPr>
              <a:t>There is a growing trends of smart cities around the world, where security situation is monitored through surveillance cameras. Proposed automation work lacks a unified framework for the mob analysis that can analyze the statistical side and behavior analysis jointly. This work will devise a behavior analysis framework that will assess the mob buildup and the nature.</a:t>
            </a:r>
            <a:endParaRPr/>
          </a:p>
        </p:txBody>
      </p:sp>
      <p:pic>
        <p:nvPicPr>
          <p:cNvPr id="35" name="Google Shape;35;g149aecfcfd5_0_13"/>
          <p:cNvPicPr preferRelativeResize="0"/>
          <p:nvPr/>
        </p:nvPicPr>
        <p:blipFill rotWithShape="1">
          <a:blip r:embed="rId4">
            <a:alphaModFix/>
          </a:blip>
          <a:srcRect/>
          <a:stretch/>
        </p:blipFill>
        <p:spPr>
          <a:xfrm>
            <a:off x="1835150" y="3619500"/>
            <a:ext cx="3168650" cy="1989137"/>
          </a:xfrm>
          <a:prstGeom prst="rect">
            <a:avLst/>
          </a:prstGeom>
          <a:noFill/>
          <a:ln>
            <a:noFill/>
          </a:ln>
        </p:spPr>
      </p:pic>
      <p:pic>
        <p:nvPicPr>
          <p:cNvPr id="36" name="Google Shape;36;g149aecfcfd5_0_13"/>
          <p:cNvPicPr preferRelativeResize="0"/>
          <p:nvPr/>
        </p:nvPicPr>
        <p:blipFill rotWithShape="1">
          <a:blip r:embed="rId5">
            <a:alphaModFix/>
          </a:blip>
          <a:srcRect/>
          <a:stretch/>
        </p:blipFill>
        <p:spPr>
          <a:xfrm>
            <a:off x="5780087" y="3619500"/>
            <a:ext cx="2844801" cy="1989137"/>
          </a:xfrm>
          <a:prstGeom prst="rect">
            <a:avLst/>
          </a:prstGeom>
          <a:noFill/>
          <a:ln>
            <a:noFill/>
          </a:ln>
        </p:spPr>
      </p:pic>
      <p:sp>
        <p:nvSpPr>
          <p:cNvPr id="37" name="Google Shape;37;g149aecfcfd5_0_13"/>
          <p:cNvSpPr txBox="1"/>
          <p:nvPr/>
        </p:nvSpPr>
        <p:spPr>
          <a:xfrm>
            <a:off x="2195512" y="5640387"/>
            <a:ext cx="1558800" cy="2793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Figure –</a:t>
            </a:r>
            <a:r>
              <a:rPr lang="en-US" sz="1100" b="0" i="0" u="none">
                <a:solidFill>
                  <a:srgbClr val="000000"/>
                </a:solidFill>
                <a:latin typeface="Arial"/>
                <a:ea typeface="Arial"/>
                <a:cs typeface="Arial"/>
                <a:sym typeface="Arial"/>
              </a:rPr>
              <a:t> Violent Mob</a:t>
            </a:r>
            <a:endParaRPr/>
          </a:p>
        </p:txBody>
      </p:sp>
      <p:sp>
        <p:nvSpPr>
          <p:cNvPr id="38" name="Google Shape;38;g149aecfcfd5_0_13"/>
          <p:cNvSpPr txBox="1"/>
          <p:nvPr/>
        </p:nvSpPr>
        <p:spPr>
          <a:xfrm>
            <a:off x="6232525" y="5610225"/>
            <a:ext cx="1657500" cy="2793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Figure –</a:t>
            </a:r>
            <a:r>
              <a:rPr lang="en-US" sz="1100" b="0" i="0" u="none">
                <a:solidFill>
                  <a:srgbClr val="000000"/>
                </a:solidFill>
                <a:latin typeface="Arial"/>
                <a:ea typeface="Arial"/>
                <a:cs typeface="Arial"/>
                <a:sym typeface="Arial"/>
              </a:rPr>
              <a:t> Peaceful Mob</a:t>
            </a:r>
            <a:endParaRPr/>
          </a:p>
        </p:txBody>
      </p:sp>
      <p:sp>
        <p:nvSpPr>
          <p:cNvPr id="39" name="Google Shape;39;g149aecfcfd5_0_13"/>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
        <p:cNvGrpSpPr/>
        <p:nvPr/>
      </p:nvGrpSpPr>
      <p:grpSpPr>
        <a:xfrm>
          <a:off x="0" y="0"/>
          <a:ext cx="0" cy="0"/>
          <a:chOff x="0" y="0"/>
          <a:chExt cx="0" cy="0"/>
        </a:xfrm>
      </p:grpSpPr>
      <p:sp>
        <p:nvSpPr>
          <p:cNvPr id="44" name="Google Shape;44;g149aecfcfd5_0_1"/>
          <p:cNvSpPr txBox="1"/>
          <p:nvPr/>
        </p:nvSpPr>
        <p:spPr>
          <a:xfrm>
            <a:off x="395287" y="188912"/>
            <a:ext cx="8229600" cy="9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400"/>
              <a:buFont typeface="Arial"/>
              <a:buNone/>
            </a:pPr>
            <a:r>
              <a:rPr lang="en-US" sz="4400" dirty="0" smtClean="0">
                <a:solidFill>
                  <a:srgbClr val="FFFFFF"/>
                </a:solidFill>
              </a:rPr>
              <a:t>Problem Statement</a:t>
            </a:r>
            <a:endParaRPr dirty="0"/>
          </a:p>
        </p:txBody>
      </p:sp>
      <p:sp>
        <p:nvSpPr>
          <p:cNvPr id="45" name="Google Shape;45;g149aecfcfd5_0_1"/>
          <p:cNvSpPr txBox="1"/>
          <p:nvPr/>
        </p:nvSpPr>
        <p:spPr>
          <a:xfrm>
            <a:off x="457200" y="1628775"/>
            <a:ext cx="8229600" cy="4752900"/>
          </a:xfrm>
          <a:prstGeom prst="rect">
            <a:avLst/>
          </a:prstGeom>
          <a:noFill/>
          <a:ln>
            <a:noFill/>
          </a:ln>
        </p:spPr>
        <p:txBody>
          <a:bodyPr spcFirstLastPara="1" wrap="square" lIns="91425" tIns="45700" rIns="91425" bIns="45700" anchor="t" anchorCtr="0">
            <a:noAutofit/>
          </a:bodyPr>
          <a:lstStyle/>
          <a:p>
            <a:pPr marL="341312" marR="0" lvl="0" indent="-341312" algn="l" rtl="0">
              <a:lnSpc>
                <a:spcPct val="150000"/>
              </a:lnSpc>
              <a:spcBef>
                <a:spcPts val="0"/>
              </a:spcBef>
              <a:spcAft>
                <a:spcPts val="0"/>
              </a:spcAft>
              <a:buClr>
                <a:srgbClr val="000000"/>
              </a:buClr>
              <a:buSzPts val="1600"/>
              <a:buFont typeface="Arial"/>
              <a:buChar char="•"/>
            </a:pPr>
            <a:r>
              <a:rPr lang="en-US" sz="1600" b="0" i="0" u="none" dirty="0">
                <a:solidFill>
                  <a:srgbClr val="000000"/>
                </a:solidFill>
                <a:latin typeface="Arial"/>
                <a:ea typeface="Arial"/>
                <a:cs typeface="Arial"/>
                <a:sym typeface="Arial"/>
              </a:rPr>
              <a:t>Due to lack of timely information regarding mob buildup, law enforcement agencies become active very late, meanwhile, mob blocks the roads, widely spread and become violent.</a:t>
            </a:r>
            <a:endParaRPr dirty="0"/>
          </a:p>
          <a:p>
            <a:pPr marL="341312" marR="0" lvl="0" indent="-341312" algn="l" rtl="0">
              <a:lnSpc>
                <a:spcPct val="150000"/>
              </a:lnSpc>
              <a:spcBef>
                <a:spcPts val="400"/>
              </a:spcBef>
              <a:spcAft>
                <a:spcPts val="0"/>
              </a:spcAft>
              <a:buClr>
                <a:srgbClr val="000000"/>
              </a:buClr>
              <a:buSzPts val="1600"/>
              <a:buFont typeface="Arial"/>
              <a:buChar char="•"/>
            </a:pPr>
            <a:r>
              <a:rPr lang="en-US" sz="1600" b="0" i="0" u="none" dirty="0">
                <a:solidFill>
                  <a:srgbClr val="000000"/>
                </a:solidFill>
                <a:latin typeface="Arial"/>
                <a:ea typeface="Arial"/>
                <a:cs typeface="Arial"/>
                <a:sym typeface="Arial"/>
              </a:rPr>
              <a:t>Early and real-time information </a:t>
            </a:r>
            <a:r>
              <a:rPr lang="en-US" sz="1600" dirty="0"/>
              <a:t>regarding</a:t>
            </a:r>
            <a:r>
              <a:rPr lang="en-US" sz="1600" b="0" i="0" u="none" dirty="0">
                <a:solidFill>
                  <a:srgbClr val="000000"/>
                </a:solidFill>
                <a:latin typeface="Arial"/>
                <a:ea typeface="Arial"/>
                <a:cs typeface="Arial"/>
                <a:sym typeface="Arial"/>
              </a:rPr>
              <a:t> mob buildup will help to management it in good manner.</a:t>
            </a:r>
            <a:endParaRPr dirty="0"/>
          </a:p>
          <a:p>
            <a:pPr marL="341312" marR="0" lvl="0" indent="-341312" algn="l" rtl="0">
              <a:lnSpc>
                <a:spcPct val="150000"/>
              </a:lnSpc>
              <a:spcBef>
                <a:spcPts val="400"/>
              </a:spcBef>
              <a:spcAft>
                <a:spcPts val="0"/>
              </a:spcAft>
              <a:buClr>
                <a:srgbClr val="000000"/>
              </a:buClr>
              <a:buSzPts val="1600"/>
              <a:buFont typeface="Arial"/>
              <a:buChar char="•"/>
            </a:pPr>
            <a:r>
              <a:rPr lang="en-US" sz="1600" b="0" i="0" u="none" dirty="0">
                <a:solidFill>
                  <a:srgbClr val="000000"/>
                </a:solidFill>
                <a:latin typeface="Arial"/>
                <a:ea typeface="Arial"/>
                <a:cs typeface="Arial"/>
                <a:sym typeface="Arial"/>
              </a:rPr>
              <a:t>Real-time mob behavior analysis for law enforcement agencies to cop with relevant measure.</a:t>
            </a:r>
            <a:endParaRPr dirty="0"/>
          </a:p>
          <a:p>
            <a:pPr marL="341312" marR="0" lvl="0" indent="-341312" algn="l" rtl="0">
              <a:lnSpc>
                <a:spcPct val="150000"/>
              </a:lnSpc>
              <a:spcBef>
                <a:spcPts val="400"/>
              </a:spcBef>
              <a:spcAft>
                <a:spcPts val="0"/>
              </a:spcAft>
              <a:buClr>
                <a:srgbClr val="000000"/>
              </a:buClr>
              <a:buSzPts val="1600"/>
              <a:buFont typeface="Arial"/>
              <a:buChar char="•"/>
            </a:pPr>
            <a:r>
              <a:rPr lang="en-US" sz="1600" b="0" i="0" u="none" dirty="0">
                <a:solidFill>
                  <a:srgbClr val="000000"/>
                </a:solidFill>
                <a:latin typeface="Arial"/>
                <a:ea typeface="Arial"/>
                <a:cs typeface="Arial"/>
                <a:sym typeface="Arial"/>
              </a:rPr>
              <a:t>With the real-time road blockage, traffic police can make traffic diversion plan</a:t>
            </a:r>
            <a:endParaRPr dirty="0"/>
          </a:p>
          <a:p>
            <a:pPr marL="341312" marR="0" lvl="0" indent="-341312" algn="l" rtl="0">
              <a:lnSpc>
                <a:spcPct val="150000"/>
              </a:lnSpc>
              <a:spcBef>
                <a:spcPts val="400"/>
              </a:spcBef>
              <a:spcAft>
                <a:spcPts val="0"/>
              </a:spcAft>
              <a:buClr>
                <a:srgbClr val="000000"/>
              </a:buClr>
              <a:buSzPts val="1600"/>
              <a:buFont typeface="Arial"/>
              <a:buNone/>
            </a:pPr>
            <a:endParaRPr sz="1600" b="1" i="0" u="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dirty="0">
              <a:solidFill>
                <a:srgbClr val="000000"/>
              </a:solidFill>
              <a:latin typeface="Arial"/>
              <a:ea typeface="Arial"/>
              <a:cs typeface="Arial"/>
              <a:sym typeface="Arial"/>
            </a:endParaRPr>
          </a:p>
        </p:txBody>
      </p:sp>
      <p:sp>
        <p:nvSpPr>
          <p:cNvPr id="46" name="Google Shape;46;g149aecfcfd5_0_1"/>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14b39885c66_0_98"/>
          <p:cNvSpPr txBox="1"/>
          <p:nvPr/>
        </p:nvSpPr>
        <p:spPr>
          <a:xfrm>
            <a:off x="1132380" y="117720"/>
            <a:ext cx="6447300" cy="13206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None/>
            </a:pPr>
            <a:r>
              <a:rPr lang="en-US" sz="3600" b="1" i="0" u="none" strike="noStrike" cap="none">
                <a:solidFill>
                  <a:srgbClr val="262626"/>
                </a:solidFill>
                <a:latin typeface="Century Gothic"/>
                <a:ea typeface="Century Gothic"/>
                <a:cs typeface="Century Gothic"/>
                <a:sym typeface="Century Gothic"/>
              </a:rPr>
              <a:t>Literature Review</a:t>
            </a:r>
            <a:endParaRPr sz="3600" b="0" i="0" u="none" strike="noStrike" cap="none">
              <a:solidFill>
                <a:srgbClr val="000000"/>
              </a:solidFill>
              <a:latin typeface="Arial"/>
              <a:ea typeface="Arial"/>
              <a:cs typeface="Arial"/>
              <a:sym typeface="Arial"/>
            </a:endParaRPr>
          </a:p>
        </p:txBody>
      </p:sp>
      <p:graphicFrame>
        <p:nvGraphicFramePr>
          <p:cNvPr id="53" name="Google Shape;53;g14b39885c66_0_98"/>
          <p:cNvGraphicFramePr/>
          <p:nvPr>
            <p:extLst>
              <p:ext uri="{D42A27DB-BD31-4B8C-83A1-F6EECF244321}">
                <p14:modId xmlns:p14="http://schemas.microsoft.com/office/powerpoint/2010/main" val="2849388535"/>
              </p:ext>
            </p:extLst>
          </p:nvPr>
        </p:nvGraphicFramePr>
        <p:xfrm>
          <a:off x="296975" y="1175075"/>
          <a:ext cx="8614725" cy="4869025"/>
        </p:xfrm>
        <a:graphic>
          <a:graphicData uri="http://schemas.openxmlformats.org/drawingml/2006/table">
            <a:tbl>
              <a:tblPr>
                <a:tableStyleId>{5DA37D80-6434-44D0-A028-1B22A696006F}</a:tableStyleId>
              </a:tblPr>
              <a:tblGrid>
                <a:gridCol w="3407100"/>
                <a:gridCol w="453500"/>
                <a:gridCol w="1619725"/>
                <a:gridCol w="1203175"/>
                <a:gridCol w="588600"/>
                <a:gridCol w="1342625"/>
              </a:tblGrid>
              <a:tr h="463175">
                <a:tc>
                  <a:txBody>
                    <a:bodyPr/>
                    <a:lstStyle/>
                    <a:p>
                      <a:pPr marL="0" marR="0" lvl="0" indent="0" algn="just" rtl="0">
                        <a:lnSpc>
                          <a:spcPct val="150000"/>
                        </a:lnSpc>
                        <a:spcBef>
                          <a:spcPts val="0"/>
                        </a:spcBef>
                        <a:spcAft>
                          <a:spcPts val="0"/>
                        </a:spcAft>
                        <a:buNone/>
                      </a:pPr>
                      <a:r>
                        <a:rPr lang="en-US" sz="1000" u="none" strike="noStrike" cap="none">
                          <a:sym typeface="Arial"/>
                        </a:rPr>
                        <a:t>Title</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Year</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Methodology</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Dataset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Result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Objectives</a:t>
                      </a:r>
                      <a:endParaRPr sz="1000" b="0" u="none" strike="noStrike" cap="none">
                        <a:latin typeface="Arial"/>
                        <a:ea typeface="Arial"/>
                        <a:cs typeface="Arial"/>
                        <a:sym typeface="Arial"/>
                      </a:endParaRPr>
                    </a:p>
                  </a:txBody>
                  <a:tcPr marL="42850" marR="42850" marT="45725" marB="45725"/>
                </a:tc>
              </a:tr>
              <a:tr h="964300">
                <a:tc>
                  <a:txBody>
                    <a:bodyPr/>
                    <a:lstStyle/>
                    <a:p>
                      <a:pPr marL="0" marR="0" lvl="0" indent="0" algn="just" rtl="0">
                        <a:lnSpc>
                          <a:spcPct val="150000"/>
                        </a:lnSpc>
                        <a:spcBef>
                          <a:spcPts val="0"/>
                        </a:spcBef>
                        <a:spcAft>
                          <a:spcPts val="0"/>
                        </a:spcAft>
                        <a:buNone/>
                      </a:pPr>
                      <a:r>
                        <a:rPr lang="en-US" sz="1000" u="none" strike="noStrike" cap="none">
                          <a:sym typeface="Century Gothic"/>
                        </a:rPr>
                        <a:t>Real-time crowd behavior recognition in surveillance videos based on deep learning  [</a:t>
                      </a:r>
                      <a:r>
                        <a:rPr lang="en-US" sz="1000">
                          <a:sym typeface="Century Gothic"/>
                        </a:rPr>
                        <a:t>1</a:t>
                      </a:r>
                      <a:r>
                        <a:rPr lang="en-US" sz="1000" u="none" strike="noStrike" cap="none">
                          <a:sym typeface="Century Gothic"/>
                        </a:rPr>
                        <a: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2022</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Yolo  for detection</a:t>
                      </a:r>
                      <a:endParaRPr sz="1000" u="none" strike="noStrike" cap="none">
                        <a:sym typeface="Arial"/>
                      </a:endParaRPr>
                    </a:p>
                    <a:p>
                      <a:pPr marL="0" marR="0" lvl="0" indent="0" algn="just" rtl="0">
                        <a:lnSpc>
                          <a:spcPct val="150000"/>
                        </a:lnSpc>
                        <a:spcBef>
                          <a:spcPts val="0"/>
                        </a:spcBef>
                        <a:spcAft>
                          <a:spcPts val="0"/>
                        </a:spcAft>
                        <a:buNone/>
                      </a:pPr>
                      <a:r>
                        <a:rPr lang="en-US" sz="1000" u="none" strike="noStrike" cap="none">
                          <a:sym typeface="Century Gothic"/>
                        </a:rPr>
                        <a:t>3DCNN for behavior</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PETS 2009</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93.07%</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Crowd Counting</a:t>
                      </a:r>
                      <a:r>
                        <a:rPr lang="en-US" sz="1000" u="none" strike="noStrike" cap="none"/>
                        <a:t/>
                      </a:r>
                      <a:br>
                        <a:rPr lang="en-US" sz="1000" u="none" strike="noStrike" cap="none"/>
                      </a:br>
                      <a:r>
                        <a:rPr lang="en-US" sz="1000" u="none" strike="noStrike" cap="none">
                          <a:sym typeface="Century Gothic"/>
                        </a:rPr>
                        <a:t>Behaviour recognition </a:t>
                      </a:r>
                      <a:endParaRPr sz="1000" b="0" u="none" strike="noStrike" cap="none">
                        <a:latin typeface="Arial"/>
                        <a:ea typeface="Arial"/>
                        <a:cs typeface="Arial"/>
                        <a:sym typeface="Arial"/>
                      </a:endParaRPr>
                    </a:p>
                  </a:txBody>
                  <a:tcPr marL="42850" marR="42850" marT="45725" marB="45725"/>
                </a:tc>
              </a:tr>
              <a:tr h="1208275">
                <a:tc>
                  <a:txBody>
                    <a:bodyPr/>
                    <a:lstStyle/>
                    <a:p>
                      <a:pPr marL="0" marR="0" lvl="0" indent="0" algn="l" rtl="0">
                        <a:lnSpc>
                          <a:spcPct val="100000"/>
                        </a:lnSpc>
                        <a:spcBef>
                          <a:spcPts val="0"/>
                        </a:spcBef>
                        <a:spcAft>
                          <a:spcPts val="0"/>
                        </a:spcAft>
                        <a:buNone/>
                      </a:pPr>
                      <a:r>
                        <a:rPr lang="en-US" sz="1000" u="none" strike="noStrike" cap="none">
                          <a:sym typeface="Century Gothic"/>
                        </a:rPr>
                        <a:t>Trans Crowd: Weakly-Supervised Crowd Counting with Transformer [</a:t>
                      </a:r>
                      <a:r>
                        <a:rPr lang="en-US" sz="1000">
                          <a:sym typeface="Century Gothic"/>
                        </a:rPr>
                        <a:t>2</a:t>
                      </a:r>
                      <a:r>
                        <a:rPr lang="en-US" sz="1000" u="none" strike="noStrike" cap="none">
                          <a:sym typeface="Century Gothic"/>
                        </a:rPr>
                        <a: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2022</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Transformer</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NWPU-Crowd</a:t>
                      </a:r>
                      <a:endParaRPr sz="1000" u="none" strike="noStrike" cap="none">
                        <a:sym typeface="Arial"/>
                      </a:endParaRPr>
                    </a:p>
                    <a:p>
                      <a:pPr marL="0" marR="0" lvl="0" indent="0" algn="just" rtl="0">
                        <a:lnSpc>
                          <a:spcPct val="150000"/>
                        </a:lnSpc>
                        <a:spcBef>
                          <a:spcPts val="0"/>
                        </a:spcBef>
                        <a:spcAft>
                          <a:spcPts val="0"/>
                        </a:spcAft>
                        <a:buNone/>
                      </a:pPr>
                      <a:r>
                        <a:rPr lang="en-US" sz="1000" u="none" strike="noStrike" cap="none">
                          <a:sym typeface="Century Gothic"/>
                        </a:rPr>
                        <a:t>JHU-CROWD++</a:t>
                      </a:r>
                      <a:endParaRPr sz="1000" u="none" strike="noStrike" cap="none">
                        <a:sym typeface="Arial"/>
                      </a:endParaRPr>
                    </a:p>
                    <a:p>
                      <a:pPr marL="0" marR="0" lvl="0" indent="0" algn="just" rtl="0">
                        <a:lnSpc>
                          <a:spcPct val="150000"/>
                        </a:lnSpc>
                        <a:spcBef>
                          <a:spcPts val="0"/>
                        </a:spcBef>
                        <a:spcAft>
                          <a:spcPts val="0"/>
                        </a:spcAft>
                        <a:buNone/>
                      </a:pPr>
                      <a:r>
                        <a:rPr lang="en-US" sz="1000" u="none" strike="noStrike" cap="none">
                          <a:sym typeface="Century Gothic"/>
                        </a:rPr>
                        <a:t>ShanghaiTech</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92.2%</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Crowd Counting</a:t>
                      </a:r>
                      <a:endParaRPr sz="1000" b="0" u="none" strike="noStrike" cap="none">
                        <a:latin typeface="Arial"/>
                        <a:ea typeface="Arial"/>
                        <a:cs typeface="Arial"/>
                        <a:sym typeface="Arial"/>
                      </a:endParaRPr>
                    </a:p>
                  </a:txBody>
                  <a:tcPr marL="42850" marR="42850" marT="45725" marB="45725"/>
                </a:tc>
              </a:tr>
              <a:tr h="964300">
                <a:tc>
                  <a:txBody>
                    <a:bodyPr/>
                    <a:lstStyle/>
                    <a:p>
                      <a:pPr marL="0" marR="0" lvl="0" indent="0" algn="just" rtl="0">
                        <a:lnSpc>
                          <a:spcPct val="150000"/>
                        </a:lnSpc>
                        <a:spcBef>
                          <a:spcPts val="0"/>
                        </a:spcBef>
                        <a:spcAft>
                          <a:spcPts val="0"/>
                        </a:spcAft>
                        <a:buNone/>
                      </a:pPr>
                      <a:r>
                        <a:rPr lang="en-US" sz="1000" u="none" strike="noStrike" cap="none">
                          <a:sym typeface="Century Gothic"/>
                        </a:rPr>
                        <a:t>Multi-Person Tracking in Smart Surveillance System for Crowd Counting and Normal/Abnormal Events Detection. [</a:t>
                      </a:r>
                      <a:r>
                        <a:rPr lang="en-US" sz="1000">
                          <a:sym typeface="Century Gothic"/>
                        </a:rPr>
                        <a:t>3</a:t>
                      </a:r>
                      <a:r>
                        <a:rPr lang="en-US" sz="1000" u="none" strike="noStrike" cap="none">
                          <a:sym typeface="Century Gothic"/>
                        </a:rPr>
                        <a: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2021</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Gaussian Clusters for crowd analysis</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PETS2009 and UMN crowd</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88.7%</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Crowd counting</a:t>
                      </a:r>
                      <a:endParaRPr sz="1000" u="none" strike="noStrike" cap="none">
                        <a:sym typeface="Arial"/>
                      </a:endParaRPr>
                    </a:p>
                    <a:p>
                      <a:pPr marL="0" marR="0" lvl="0" indent="0" algn="just" rtl="0">
                        <a:lnSpc>
                          <a:spcPct val="150000"/>
                        </a:lnSpc>
                        <a:spcBef>
                          <a:spcPts val="0"/>
                        </a:spcBef>
                        <a:spcAft>
                          <a:spcPts val="0"/>
                        </a:spcAft>
                        <a:buNone/>
                      </a:pPr>
                      <a:r>
                        <a:rPr lang="en-US" sz="1000" u="none" strike="noStrike" cap="none">
                          <a:sym typeface="Century Gothic"/>
                        </a:rPr>
                        <a:t>Behavior detection </a:t>
                      </a:r>
                      <a:endParaRPr sz="1000" b="0" u="none" strike="noStrike" cap="none">
                        <a:latin typeface="Arial"/>
                        <a:ea typeface="Arial"/>
                        <a:cs typeface="Arial"/>
                        <a:sym typeface="Arial"/>
                      </a:endParaRPr>
                    </a:p>
                  </a:txBody>
                  <a:tcPr marL="42850" marR="42850" marT="45725" marB="45725"/>
                </a:tc>
              </a:tr>
              <a:tr h="528175">
                <a:tc>
                  <a:txBody>
                    <a:bodyPr/>
                    <a:lstStyle/>
                    <a:p>
                      <a:pPr marL="0" marR="0" lvl="0" indent="0" algn="just" rtl="0">
                        <a:lnSpc>
                          <a:spcPct val="150000"/>
                        </a:lnSpc>
                        <a:spcBef>
                          <a:spcPts val="0"/>
                        </a:spcBef>
                        <a:spcAft>
                          <a:spcPts val="0"/>
                        </a:spcAft>
                        <a:buNone/>
                      </a:pPr>
                      <a:r>
                        <a:rPr lang="en-US" sz="1000" u="none" strike="noStrike" cap="none">
                          <a:sym typeface="Century Gothic"/>
                        </a:rPr>
                        <a:t>Crowd density estimation using novel feature descriptor [4]</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2020</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Support Vector Machine (SVM)</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PETS 2009</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88%</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alibri"/>
                        </a:rPr>
                        <a:t>Crowd Density</a:t>
                      </a:r>
                      <a:endParaRPr sz="1000" b="0" u="none" strike="noStrike" cap="none">
                        <a:latin typeface="Arial"/>
                        <a:ea typeface="Arial"/>
                        <a:cs typeface="Arial"/>
                        <a:sym typeface="Arial"/>
                      </a:endParaRPr>
                    </a:p>
                  </a:txBody>
                  <a:tcPr marL="42850" marR="42850" marT="45725" marB="45725"/>
                </a:tc>
              </a:tr>
              <a:tr h="720325">
                <a:tc>
                  <a:txBody>
                    <a:bodyPr/>
                    <a:lstStyle/>
                    <a:p>
                      <a:pPr marL="0" marR="0" lvl="0" indent="0" algn="just" rtl="0">
                        <a:lnSpc>
                          <a:spcPct val="150000"/>
                        </a:lnSpc>
                        <a:spcBef>
                          <a:spcPts val="0"/>
                        </a:spcBef>
                        <a:spcAft>
                          <a:spcPts val="0"/>
                        </a:spcAft>
                        <a:buNone/>
                      </a:pPr>
                      <a:r>
                        <a:rPr lang="en-US" sz="1000" u="none" strike="noStrike" cap="none">
                          <a:sym typeface="Century Gothic"/>
                        </a:rPr>
                        <a:t>End-to-end crowd counting via joint learning local and global count [</a:t>
                      </a:r>
                      <a:r>
                        <a:rPr lang="en-US" sz="1000">
                          <a:sym typeface="Century Gothic"/>
                        </a:rPr>
                        <a:t>5</a:t>
                      </a:r>
                      <a:r>
                        <a:rPr lang="en-US" sz="1000" u="none" strike="noStrike" cap="none">
                          <a:sym typeface="Century Gothic"/>
                        </a:rPr>
                        <a: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2021</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CNN</a:t>
                      </a:r>
                      <a:endParaRPr sz="1000" u="none" strike="noStrike" cap="none">
                        <a:sym typeface="Arial"/>
                      </a:endParaRPr>
                    </a:p>
                    <a:p>
                      <a:pPr marL="0" marR="0" lvl="0" indent="0" algn="just" rtl="0">
                        <a:lnSpc>
                          <a:spcPct val="150000"/>
                        </a:lnSpc>
                        <a:spcBef>
                          <a:spcPts val="0"/>
                        </a:spcBef>
                        <a:spcAft>
                          <a:spcPts val="0"/>
                        </a:spcAft>
                        <a:buNone/>
                      </a:pPr>
                      <a:r>
                        <a:rPr lang="en-US" sz="1000" u="none" strike="noStrike" cap="none">
                          <a:sym typeface="Century Gothic"/>
                        </a:rPr>
                        <a:t>RNN</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NWPU Crowd</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 87%</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dirty="0">
                          <a:sym typeface="Century Gothic"/>
                        </a:rPr>
                        <a:t>Crowd counting</a:t>
                      </a:r>
                      <a:endParaRPr sz="1000" b="0" u="none" strike="noStrike" cap="none" dirty="0">
                        <a:latin typeface="Arial"/>
                        <a:ea typeface="Arial"/>
                        <a:cs typeface="Arial"/>
                        <a:sym typeface="Arial"/>
                      </a:endParaRPr>
                    </a:p>
                  </a:txBody>
                  <a:tcPr marL="42850" marR="42850" marT="45725" marB="45725"/>
                </a:tc>
              </a:tr>
            </a:tbl>
          </a:graphicData>
        </a:graphic>
      </p:graphicFrame>
      <p:sp>
        <p:nvSpPr>
          <p:cNvPr id="54" name="Google Shape;54;g14b39885c66_0_98"/>
          <p:cNvSpPr/>
          <p:nvPr/>
        </p:nvSpPr>
        <p:spPr>
          <a:xfrm>
            <a:off x="3382798" y="6208500"/>
            <a:ext cx="27852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Table 1:  Literature Review</a:t>
            </a:r>
            <a:endParaRPr sz="1400" b="0" i="0" u="none" strike="noStrike" cap="none">
              <a:latin typeface="Arial"/>
              <a:ea typeface="Arial"/>
              <a:cs typeface="Arial"/>
              <a:sym typeface="Arial"/>
            </a:endParaRPr>
          </a:p>
        </p:txBody>
      </p:sp>
      <p:sp>
        <p:nvSpPr>
          <p:cNvPr id="55" name="Google Shape;55;g14b39885c66_0_98"/>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14b39885c66_0_188"/>
          <p:cNvSpPr txBox="1"/>
          <p:nvPr/>
        </p:nvSpPr>
        <p:spPr>
          <a:xfrm>
            <a:off x="1132380" y="117720"/>
            <a:ext cx="6447300" cy="13206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None/>
            </a:pPr>
            <a:r>
              <a:rPr lang="en-US" sz="1800" b="0" i="0" u="none" strike="noStrike" cap="none"/>
              <a:t/>
            </a:r>
            <a:br>
              <a:rPr lang="en-US" sz="1800" b="0" i="0" u="none" strike="noStrike" cap="none"/>
            </a:br>
            <a:r>
              <a:rPr lang="en-US" sz="3600" b="0" i="0" u="none" strike="noStrike" cap="none">
                <a:solidFill>
                  <a:srgbClr val="262626"/>
                </a:solidFill>
                <a:latin typeface="Century Gothic"/>
                <a:ea typeface="Century Gothic"/>
                <a:cs typeface="Century Gothic"/>
                <a:sym typeface="Century Gothic"/>
              </a:rPr>
              <a:t>   </a:t>
            </a:r>
            <a:r>
              <a:rPr lang="en-US" sz="3600" b="1" i="0" u="none" strike="noStrike" cap="none">
                <a:solidFill>
                  <a:srgbClr val="262626"/>
                </a:solidFill>
                <a:latin typeface="Century Gothic"/>
                <a:ea typeface="Century Gothic"/>
                <a:cs typeface="Century Gothic"/>
                <a:sym typeface="Century Gothic"/>
              </a:rPr>
              <a:t>Literature Review</a:t>
            </a:r>
            <a:endParaRPr sz="3600" b="0" i="0" u="none" strike="noStrike" cap="none">
              <a:solidFill>
                <a:srgbClr val="000000"/>
              </a:solidFill>
              <a:latin typeface="Arial"/>
              <a:ea typeface="Arial"/>
              <a:cs typeface="Arial"/>
              <a:sym typeface="Arial"/>
            </a:endParaRPr>
          </a:p>
        </p:txBody>
      </p:sp>
      <p:graphicFrame>
        <p:nvGraphicFramePr>
          <p:cNvPr id="62" name="Google Shape;62;g14b39885c66_0_188"/>
          <p:cNvGraphicFramePr/>
          <p:nvPr>
            <p:extLst>
              <p:ext uri="{D42A27DB-BD31-4B8C-83A1-F6EECF244321}">
                <p14:modId xmlns:p14="http://schemas.microsoft.com/office/powerpoint/2010/main" val="3784995578"/>
              </p:ext>
            </p:extLst>
          </p:nvPr>
        </p:nvGraphicFramePr>
        <p:xfrm>
          <a:off x="398817" y="1438320"/>
          <a:ext cx="8184300" cy="4138675"/>
        </p:xfrm>
        <a:graphic>
          <a:graphicData uri="http://schemas.openxmlformats.org/drawingml/2006/table">
            <a:tbl>
              <a:tblPr>
                <a:tableStyleId>{5DA37D80-6434-44D0-A028-1B22A696006F}</a:tableStyleId>
              </a:tblPr>
              <a:tblGrid>
                <a:gridCol w="2467000"/>
                <a:gridCol w="497900"/>
                <a:gridCol w="1778275"/>
                <a:gridCol w="1320925"/>
                <a:gridCol w="646175"/>
                <a:gridCol w="1474025"/>
              </a:tblGrid>
              <a:tr h="313550">
                <a:tc>
                  <a:txBody>
                    <a:bodyPr/>
                    <a:lstStyle/>
                    <a:p>
                      <a:pPr marL="0" marR="0" lvl="0" indent="0" algn="just" rtl="0">
                        <a:lnSpc>
                          <a:spcPct val="150000"/>
                        </a:lnSpc>
                        <a:spcBef>
                          <a:spcPts val="0"/>
                        </a:spcBef>
                        <a:spcAft>
                          <a:spcPts val="0"/>
                        </a:spcAft>
                        <a:buNone/>
                      </a:pPr>
                      <a:r>
                        <a:rPr lang="en-US" sz="1000" u="none" strike="noStrike" cap="none" dirty="0">
                          <a:sym typeface="Arial"/>
                        </a:rPr>
                        <a:t>Title</a:t>
                      </a:r>
                      <a:endParaRPr sz="1050" b="0" u="none" strike="noStrike" cap="none" dirty="0">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Year</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Methodology</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Dataset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Result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Objectives</a:t>
                      </a:r>
                      <a:endParaRPr sz="1000" b="0" u="none" strike="noStrike" cap="none">
                        <a:latin typeface="Arial"/>
                        <a:ea typeface="Arial"/>
                        <a:cs typeface="Arial"/>
                        <a:sym typeface="Arial"/>
                      </a:endParaRPr>
                    </a:p>
                  </a:txBody>
                  <a:tcPr marL="42850" marR="42850" marT="45725" marB="45725"/>
                </a:tc>
              </a:tr>
              <a:tr h="1103175">
                <a:tc>
                  <a:txBody>
                    <a:bodyPr/>
                    <a:lstStyle/>
                    <a:p>
                      <a:pPr marL="0" marR="0" lvl="0" indent="0" algn="just" rtl="0">
                        <a:lnSpc>
                          <a:spcPct val="150000"/>
                        </a:lnSpc>
                        <a:spcBef>
                          <a:spcPts val="0"/>
                        </a:spcBef>
                        <a:spcAft>
                          <a:spcPts val="0"/>
                        </a:spcAft>
                        <a:buNone/>
                      </a:pPr>
                      <a:r>
                        <a:rPr lang="en-US" sz="1000" u="none" strike="noStrike" cap="none">
                          <a:sym typeface="Century Gothic"/>
                        </a:rPr>
                        <a:t>Resnet Crowd: A residual deep learning architecture for crowd counting, violent behavior detection and crowd density level classification [</a:t>
                      </a:r>
                      <a:r>
                        <a:rPr lang="en-US" sz="1000">
                          <a:sym typeface="Century Gothic"/>
                        </a:rPr>
                        <a:t>6</a:t>
                      </a:r>
                      <a:r>
                        <a:rPr lang="en-US" sz="1000" u="none" strike="noStrike" cap="none">
                          <a:sym typeface="Century Gothic"/>
                        </a:rPr>
                        <a: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2019</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Multi task residual CNN for head count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ShanghaiTech</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88%</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Crowd counting </a:t>
                      </a:r>
                      <a:endParaRPr sz="1000" u="none" strike="noStrike" cap="none">
                        <a:sym typeface="Arial"/>
                      </a:endParaRPr>
                    </a:p>
                    <a:p>
                      <a:pPr marL="0" marR="0" lvl="0" indent="0" algn="just" rtl="0">
                        <a:lnSpc>
                          <a:spcPct val="150000"/>
                        </a:lnSpc>
                        <a:spcBef>
                          <a:spcPts val="0"/>
                        </a:spcBef>
                        <a:spcAft>
                          <a:spcPts val="0"/>
                        </a:spcAft>
                        <a:buNone/>
                      </a:pPr>
                      <a:r>
                        <a:rPr lang="en-US" sz="1000" u="none" strike="noStrike" cap="none">
                          <a:sym typeface="Century Gothic"/>
                        </a:rPr>
                        <a:t>Crowd density</a:t>
                      </a:r>
                      <a:endParaRPr sz="1000" b="0" u="none" strike="noStrike" cap="none">
                        <a:latin typeface="Arial"/>
                        <a:ea typeface="Arial"/>
                        <a:cs typeface="Arial"/>
                        <a:sym typeface="Arial"/>
                      </a:endParaRPr>
                    </a:p>
                  </a:txBody>
                  <a:tcPr marL="42850" marR="42850" marT="45725" marB="45725"/>
                </a:tc>
              </a:tr>
              <a:tr h="939950">
                <a:tc>
                  <a:txBody>
                    <a:bodyPr/>
                    <a:lstStyle/>
                    <a:p>
                      <a:pPr marL="0" marR="0" lvl="0" indent="0" algn="just" rtl="0">
                        <a:lnSpc>
                          <a:spcPct val="150000"/>
                        </a:lnSpc>
                        <a:spcBef>
                          <a:spcPts val="0"/>
                        </a:spcBef>
                        <a:spcAft>
                          <a:spcPts val="0"/>
                        </a:spcAft>
                        <a:buNone/>
                      </a:pPr>
                      <a:r>
                        <a:rPr lang="en-US" sz="1000" u="none" strike="noStrike" cap="none">
                          <a:sym typeface="Century Gothic"/>
                        </a:rPr>
                        <a:t>End-to-end crowd counting via joint learning local and global count [</a:t>
                      </a:r>
                      <a:r>
                        <a:rPr lang="en-US" sz="1000">
                          <a:sym typeface="Century Gothic"/>
                        </a:rPr>
                        <a:t>7</a:t>
                      </a:r>
                      <a:r>
                        <a:rPr lang="en-US" sz="1000" u="none" strike="noStrike" cap="none">
                          <a:sym typeface="Century Gothic"/>
                        </a:rPr>
                        <a: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2018</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CNN</a:t>
                      </a:r>
                      <a:endParaRPr sz="1000" u="none" strike="noStrike" cap="none">
                        <a:sym typeface="Arial"/>
                      </a:endParaRPr>
                    </a:p>
                    <a:p>
                      <a:pPr marL="0" marR="0" lvl="0" indent="0" algn="just" rtl="0">
                        <a:lnSpc>
                          <a:spcPct val="150000"/>
                        </a:lnSpc>
                        <a:spcBef>
                          <a:spcPts val="0"/>
                        </a:spcBef>
                        <a:spcAft>
                          <a:spcPts val="0"/>
                        </a:spcAft>
                        <a:buNone/>
                      </a:pPr>
                      <a:r>
                        <a:rPr lang="en-US" sz="1000" u="none" strike="noStrike" cap="none">
                          <a:sym typeface="Century Gothic"/>
                        </a:rPr>
                        <a:t>RNN</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NWPU Crowd</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87%</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Crowd counting</a:t>
                      </a:r>
                      <a:endParaRPr sz="1000" b="0" u="none" strike="noStrike" cap="none">
                        <a:latin typeface="Arial"/>
                        <a:ea typeface="Arial"/>
                        <a:cs typeface="Arial"/>
                        <a:sym typeface="Arial"/>
                      </a:endParaRPr>
                    </a:p>
                  </a:txBody>
                  <a:tcPr marL="42850" marR="42850" marT="45725" marB="45725"/>
                </a:tc>
              </a:tr>
              <a:tr h="939950">
                <a:tc>
                  <a:txBody>
                    <a:bodyPr/>
                    <a:lstStyle/>
                    <a:p>
                      <a:pPr marL="0" marR="0" lvl="0" indent="0" algn="just" rtl="0">
                        <a:lnSpc>
                          <a:spcPct val="150000"/>
                        </a:lnSpc>
                        <a:spcBef>
                          <a:spcPts val="0"/>
                        </a:spcBef>
                        <a:spcAft>
                          <a:spcPts val="0"/>
                        </a:spcAft>
                        <a:buNone/>
                      </a:pPr>
                      <a:r>
                        <a:rPr lang="en-US" sz="1000" u="none" strike="noStrike" cap="none">
                          <a:sym typeface="Century Gothic"/>
                        </a:rPr>
                        <a:t>Learning to predict human behavior in crowded scenes [8]</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2017</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Social force model and LSTM based networks</a:t>
                      </a:r>
                      <a:endParaRPr sz="1000" b="0" u="none" strike="noStrike" cap="none">
                        <a:latin typeface="Arial"/>
                        <a:ea typeface="Arial"/>
                        <a:cs typeface="Arial"/>
                        <a:sym typeface="Arial"/>
                      </a:endParaRPr>
                    </a:p>
                  </a:txBody>
                  <a:tcPr marL="68400" marR="6840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PETS2009 and UMN crowd</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83%</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Crowd Density</a:t>
                      </a:r>
                      <a:endParaRPr sz="1000" b="0" u="none" strike="noStrike" cap="none">
                        <a:latin typeface="Arial"/>
                        <a:ea typeface="Arial"/>
                        <a:cs typeface="Arial"/>
                        <a:sym typeface="Arial"/>
                      </a:endParaRPr>
                    </a:p>
                  </a:txBody>
                  <a:tcPr marL="42850" marR="42850" marT="45725" marB="45725"/>
                </a:tc>
              </a:tr>
              <a:tr h="835550">
                <a:tc>
                  <a:txBody>
                    <a:bodyPr/>
                    <a:lstStyle/>
                    <a:p>
                      <a:pPr marL="0" marR="0" lvl="0" indent="0" algn="l" rtl="0">
                        <a:lnSpc>
                          <a:spcPct val="100000"/>
                        </a:lnSpc>
                        <a:spcBef>
                          <a:spcPts val="0"/>
                        </a:spcBef>
                        <a:spcAft>
                          <a:spcPts val="0"/>
                        </a:spcAft>
                        <a:buNone/>
                      </a:pPr>
                      <a:r>
                        <a:rPr lang="en-US" sz="1000" u="none" strike="noStrike" cap="none">
                          <a:sym typeface="Century Gothic"/>
                        </a:rPr>
                        <a:t>Plug-and-Play CNN for Crowd Motion Analysis: An Application in Abnormal Event Detection [</a:t>
                      </a:r>
                      <a:r>
                        <a:rPr lang="en-US" sz="1000">
                          <a:sym typeface="Century Gothic"/>
                        </a:rPr>
                        <a:t>9</a:t>
                      </a:r>
                      <a:r>
                        <a:rPr lang="en-US" sz="1000" u="none" strike="noStrike" cap="none">
                          <a:sym typeface="Century Gothic"/>
                        </a:rPr>
                        <a:t>]</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2017</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CNN with low level optical flow</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UMN crowd</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a:sym typeface="Century Gothic"/>
                        </a:rPr>
                        <a:t>82%</a:t>
                      </a:r>
                      <a:endParaRPr sz="1000" b="0" u="none" strike="noStrike" cap="none">
                        <a:latin typeface="Arial"/>
                        <a:ea typeface="Arial"/>
                        <a:cs typeface="Arial"/>
                        <a:sym typeface="Arial"/>
                      </a:endParaRPr>
                    </a:p>
                  </a:txBody>
                  <a:tcPr marL="42850" marR="42850" marT="45725" marB="45725"/>
                </a:tc>
                <a:tc>
                  <a:txBody>
                    <a:bodyPr/>
                    <a:lstStyle/>
                    <a:p>
                      <a:pPr marL="0" marR="0" lvl="0" indent="0" algn="just" rtl="0">
                        <a:lnSpc>
                          <a:spcPct val="150000"/>
                        </a:lnSpc>
                        <a:spcBef>
                          <a:spcPts val="0"/>
                        </a:spcBef>
                        <a:spcAft>
                          <a:spcPts val="0"/>
                        </a:spcAft>
                        <a:buNone/>
                      </a:pPr>
                      <a:r>
                        <a:rPr lang="en-US" sz="1000" u="none" strike="noStrike" cap="none" dirty="0">
                          <a:sym typeface="Century Gothic"/>
                        </a:rPr>
                        <a:t>Crowd Motion</a:t>
                      </a:r>
                      <a:endParaRPr sz="1000" b="0" u="none" strike="noStrike" cap="none" dirty="0">
                        <a:latin typeface="Arial"/>
                        <a:ea typeface="Arial"/>
                        <a:cs typeface="Arial"/>
                        <a:sym typeface="Arial"/>
                      </a:endParaRPr>
                    </a:p>
                  </a:txBody>
                  <a:tcPr marL="42850" marR="42850" marT="45725" marB="45725"/>
                </a:tc>
              </a:tr>
            </a:tbl>
          </a:graphicData>
        </a:graphic>
      </p:graphicFrame>
      <p:sp>
        <p:nvSpPr>
          <p:cNvPr id="63" name="Google Shape;63;g14b39885c66_0_188"/>
          <p:cNvSpPr/>
          <p:nvPr/>
        </p:nvSpPr>
        <p:spPr>
          <a:xfrm>
            <a:off x="3271877" y="5926325"/>
            <a:ext cx="24930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Table 1:  Literature Review</a:t>
            </a:r>
            <a:endParaRPr sz="1400" b="0" i="0" u="none" strike="noStrike" cap="none">
              <a:latin typeface="Arial"/>
              <a:ea typeface="Arial"/>
              <a:cs typeface="Arial"/>
              <a:sym typeface="Arial"/>
            </a:endParaRPr>
          </a:p>
        </p:txBody>
      </p:sp>
      <p:sp>
        <p:nvSpPr>
          <p:cNvPr id="64" name="Google Shape;64;g14b39885c66_0_188"/>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6"/>
          <p:cNvSpPr txBox="1"/>
          <p:nvPr/>
        </p:nvSpPr>
        <p:spPr>
          <a:xfrm>
            <a:off x="395287" y="188912"/>
            <a:ext cx="8229600" cy="9810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62626"/>
              </a:buClr>
              <a:buSzPts val="4400"/>
              <a:buFont typeface="Century Gothic"/>
              <a:buNone/>
            </a:pPr>
            <a:r>
              <a:rPr lang="en-US" sz="4400" b="0" i="0" u="none">
                <a:solidFill>
                  <a:srgbClr val="262626"/>
                </a:solidFill>
                <a:latin typeface="Century Gothic"/>
                <a:ea typeface="Century Gothic"/>
                <a:cs typeface="Century Gothic"/>
                <a:sym typeface="Century Gothic"/>
              </a:rPr>
              <a:t>Research Gap</a:t>
            </a:r>
            <a:endParaRPr/>
          </a:p>
        </p:txBody>
      </p:sp>
      <p:sp>
        <p:nvSpPr>
          <p:cNvPr id="70" name="Google Shape;70;p6"/>
          <p:cNvSpPr txBox="1"/>
          <p:nvPr/>
        </p:nvSpPr>
        <p:spPr>
          <a:xfrm>
            <a:off x="684212" y="1412875"/>
            <a:ext cx="8002587" cy="4813300"/>
          </a:xfrm>
          <a:prstGeom prst="rect">
            <a:avLst/>
          </a:prstGeom>
          <a:noFill/>
          <a:ln>
            <a:noFill/>
          </a:ln>
        </p:spPr>
        <p:txBody>
          <a:bodyPr spcFirstLastPara="1" wrap="square" lIns="91425" tIns="45700" rIns="91425" bIns="45700" anchor="t" anchorCtr="0">
            <a:noAutofit/>
          </a:bodyPr>
          <a:lstStyle/>
          <a:p>
            <a:pPr marL="341312" marR="0" lvl="0" indent="-341312"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Times New Roman"/>
                <a:ea typeface="Times New Roman"/>
                <a:cs typeface="Times New Roman"/>
                <a:sym typeface="Times New Roman"/>
              </a:rPr>
              <a:t>Although, efforts had been made to automate mob analysis process, but each work had touched single aspect of the mob like density, but lacks in the determining the mob intent with prohibited objects.</a:t>
            </a:r>
            <a:endParaRPr sz="1800" b="0" i="0" u="none">
              <a:solidFill>
                <a:srgbClr val="000000"/>
              </a:solidFill>
              <a:latin typeface="Times New Roman"/>
              <a:ea typeface="Times New Roman"/>
              <a:cs typeface="Times New Roman"/>
              <a:sym typeface="Times New Roman"/>
            </a:endParaRPr>
          </a:p>
          <a:p>
            <a:pPr marL="341312" marR="0" lvl="0" indent="-341312" algn="l" rtl="0">
              <a:lnSpc>
                <a:spcPct val="100000"/>
              </a:lnSpc>
              <a:spcBef>
                <a:spcPts val="0"/>
              </a:spcBef>
              <a:spcAft>
                <a:spcPts val="0"/>
              </a:spcAft>
              <a:buSzPts val="1800"/>
              <a:buFont typeface="Times New Roman"/>
              <a:buChar char="•"/>
            </a:pPr>
            <a:endParaRPr sz="1800">
              <a:latin typeface="Times New Roman"/>
              <a:ea typeface="Times New Roman"/>
              <a:cs typeface="Times New Roman"/>
              <a:sym typeface="Times New Roman"/>
            </a:endParaRPr>
          </a:p>
        </p:txBody>
      </p:sp>
      <p:sp>
        <p:nvSpPr>
          <p:cNvPr id="71" name="Google Shape;71;p6"/>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4"/>
          <p:cNvSpPr txBox="1"/>
          <p:nvPr/>
        </p:nvSpPr>
        <p:spPr>
          <a:xfrm>
            <a:off x="794875" y="624250"/>
            <a:ext cx="4843200" cy="669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3600" b="1" i="0" u="none" strike="noStrike" cap="none">
                <a:solidFill>
                  <a:srgbClr val="262626"/>
                </a:solidFill>
                <a:latin typeface="Century Gothic"/>
                <a:ea typeface="Century Gothic"/>
                <a:cs typeface="Century Gothic"/>
                <a:sym typeface="Century Gothic"/>
              </a:rPr>
              <a:t>Aims and Objectives</a:t>
            </a:r>
            <a:endParaRPr sz="3600" b="0" i="0" u="none" strike="noStrike" cap="none">
              <a:solidFill>
                <a:srgbClr val="000000"/>
              </a:solidFill>
              <a:latin typeface="Arial"/>
              <a:ea typeface="Arial"/>
              <a:cs typeface="Arial"/>
              <a:sym typeface="Arial"/>
            </a:endParaRPr>
          </a:p>
        </p:txBody>
      </p:sp>
      <p:sp>
        <p:nvSpPr>
          <p:cNvPr id="77" name="Google Shape;77;p4"/>
          <p:cNvSpPr txBox="1"/>
          <p:nvPr/>
        </p:nvSpPr>
        <p:spPr>
          <a:xfrm>
            <a:off x="1404875" y="1404875"/>
            <a:ext cx="7135200" cy="2477100"/>
          </a:xfrm>
          <a:prstGeom prst="rect">
            <a:avLst/>
          </a:prstGeom>
          <a:noFill/>
          <a:ln>
            <a:noFill/>
          </a:ln>
        </p:spPr>
        <p:txBody>
          <a:bodyPr spcFirstLastPara="1" wrap="square" lIns="91425" tIns="45700" rIns="91425" bIns="45700" anchor="t" anchorCtr="0">
            <a:normAutofit/>
          </a:bodyPr>
          <a:lstStyle/>
          <a:p>
            <a:pPr marL="343080" marR="0" lvl="0" indent="-317003" algn="l" rtl="0">
              <a:lnSpc>
                <a:spcPct val="100000"/>
              </a:lnSpc>
              <a:spcBef>
                <a:spcPts val="0"/>
              </a:spcBef>
              <a:spcAft>
                <a:spcPts val="0"/>
              </a:spcAft>
              <a:buClr>
                <a:srgbClr val="A53010"/>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To classify scenes in live streaming for mob build up, (e.g. small, middle, and large)</a:t>
            </a:r>
            <a:endParaRPr sz="1800" b="0" i="0" u="none" strike="noStrike" cap="none">
              <a:solidFill>
                <a:srgbClr val="000000"/>
              </a:solidFill>
              <a:latin typeface="Arial"/>
              <a:ea typeface="Arial"/>
              <a:cs typeface="Arial"/>
              <a:sym typeface="Arial"/>
            </a:endParaRPr>
          </a:p>
          <a:p>
            <a:pPr marL="343080" marR="0" lvl="0" indent="-317003" algn="l" rtl="0">
              <a:lnSpc>
                <a:spcPct val="100000"/>
              </a:lnSpc>
              <a:spcBef>
                <a:spcPts val="1001"/>
              </a:spcBef>
              <a:spcAft>
                <a:spcPts val="0"/>
              </a:spcAft>
              <a:buClr>
                <a:srgbClr val="A53010"/>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Mob analysis for making predictions for potential behaviors like growth, dispersion, peacefulness and restlessness.</a:t>
            </a:r>
            <a:endParaRPr sz="1800" b="0" i="0" u="none" strike="noStrike" cap="none">
              <a:solidFill>
                <a:srgbClr val="000000"/>
              </a:solidFill>
              <a:latin typeface="Arial"/>
              <a:ea typeface="Arial"/>
              <a:cs typeface="Arial"/>
              <a:sym typeface="Arial"/>
            </a:endParaRPr>
          </a:p>
          <a:p>
            <a:pPr marL="343080" marR="0" lvl="0" indent="-317003" algn="l" rtl="0">
              <a:lnSpc>
                <a:spcPct val="100000"/>
              </a:lnSpc>
              <a:spcBef>
                <a:spcPts val="1001"/>
              </a:spcBef>
              <a:spcAft>
                <a:spcPts val="0"/>
              </a:spcAft>
              <a:buClr>
                <a:srgbClr val="A53010"/>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Violence assessment based on prohibited objects (e.g. Stick) </a:t>
            </a:r>
            <a:endParaRPr sz="1800" b="0" i="0" u="none" strike="noStrike" cap="none">
              <a:solidFill>
                <a:srgbClr val="000000"/>
              </a:solidFill>
              <a:latin typeface="Arial"/>
              <a:ea typeface="Arial"/>
              <a:cs typeface="Arial"/>
              <a:sym typeface="Arial"/>
            </a:endParaRPr>
          </a:p>
          <a:p>
            <a:pPr marL="343080" marR="0" lvl="0" indent="-317003" algn="l" rtl="0">
              <a:lnSpc>
                <a:spcPct val="100000"/>
              </a:lnSpc>
              <a:spcBef>
                <a:spcPts val="1001"/>
              </a:spcBef>
              <a:spcAft>
                <a:spcPts val="0"/>
              </a:spcAft>
              <a:buClr>
                <a:srgbClr val="A53010"/>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Identification of road blockage by the mob</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1001"/>
              </a:spcBef>
              <a:spcAft>
                <a:spcPts val="0"/>
              </a:spcAft>
              <a:buNone/>
            </a:pPr>
            <a:endParaRPr sz="1800" b="0" i="0" u="none" strike="noStrike" cap="none">
              <a:solidFill>
                <a:srgbClr val="000000"/>
              </a:solidFill>
              <a:latin typeface="Arial"/>
              <a:ea typeface="Arial"/>
              <a:cs typeface="Arial"/>
              <a:sym typeface="Arial"/>
            </a:endParaRPr>
          </a:p>
          <a:p>
            <a:pPr marL="343080" marR="0" lvl="0" indent="-228240" algn="l" rtl="0">
              <a:lnSpc>
                <a:spcPct val="100000"/>
              </a:lnSpc>
              <a:spcBef>
                <a:spcPts val="1001"/>
              </a:spcBef>
              <a:spcAft>
                <a:spcPts val="0"/>
              </a:spcAft>
              <a:buNone/>
            </a:pPr>
            <a:endParaRPr sz="1800" b="0" i="0" u="none" strike="noStrike" cap="none">
              <a:solidFill>
                <a:srgbClr val="000000"/>
              </a:solidFill>
              <a:latin typeface="Arial"/>
              <a:ea typeface="Arial"/>
              <a:cs typeface="Arial"/>
              <a:sym typeface="Arial"/>
            </a:endParaRPr>
          </a:p>
          <a:p>
            <a:pPr marL="343080" marR="0" lvl="0" indent="-228240" algn="l" rtl="0">
              <a:lnSpc>
                <a:spcPct val="100000"/>
              </a:lnSpc>
              <a:spcBef>
                <a:spcPts val="1001"/>
              </a:spcBef>
              <a:spcAft>
                <a:spcPts val="0"/>
              </a:spcAft>
              <a:buNone/>
            </a:pPr>
            <a:endParaRPr sz="1800" b="0" i="0" u="none" strike="noStrike" cap="none">
              <a:solidFill>
                <a:srgbClr val="000000"/>
              </a:solidFill>
              <a:latin typeface="Arial"/>
              <a:ea typeface="Arial"/>
              <a:cs typeface="Arial"/>
              <a:sym typeface="Arial"/>
            </a:endParaRPr>
          </a:p>
        </p:txBody>
      </p:sp>
      <p:pic>
        <p:nvPicPr>
          <p:cNvPr id="78" name="Google Shape;78;p4"/>
          <p:cNvPicPr preferRelativeResize="0"/>
          <p:nvPr/>
        </p:nvPicPr>
        <p:blipFill rotWithShape="1">
          <a:blip r:embed="rId4">
            <a:alphaModFix/>
          </a:blip>
          <a:srcRect/>
          <a:stretch/>
        </p:blipFill>
        <p:spPr>
          <a:xfrm>
            <a:off x="1716927" y="3805195"/>
            <a:ext cx="3168360" cy="1988640"/>
          </a:xfrm>
          <a:prstGeom prst="rect">
            <a:avLst/>
          </a:prstGeom>
          <a:noFill/>
          <a:ln>
            <a:noFill/>
          </a:ln>
        </p:spPr>
      </p:pic>
      <p:pic>
        <p:nvPicPr>
          <p:cNvPr id="79" name="Google Shape;79;p4"/>
          <p:cNvPicPr preferRelativeResize="0"/>
          <p:nvPr/>
        </p:nvPicPr>
        <p:blipFill rotWithShape="1">
          <a:blip r:embed="rId5">
            <a:alphaModFix/>
          </a:blip>
          <a:srcRect/>
          <a:stretch/>
        </p:blipFill>
        <p:spPr>
          <a:xfrm>
            <a:off x="5290501" y="3805195"/>
            <a:ext cx="2844360" cy="1988640"/>
          </a:xfrm>
          <a:prstGeom prst="rect">
            <a:avLst/>
          </a:prstGeom>
          <a:noFill/>
          <a:ln>
            <a:noFill/>
          </a:ln>
        </p:spPr>
      </p:pic>
      <p:sp>
        <p:nvSpPr>
          <p:cNvPr id="80" name="Google Shape;80;p4"/>
          <p:cNvSpPr/>
          <p:nvPr/>
        </p:nvSpPr>
        <p:spPr>
          <a:xfrm>
            <a:off x="2496719" y="5793835"/>
            <a:ext cx="1846200" cy="27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Figure 1 –</a:t>
            </a:r>
            <a:r>
              <a:rPr lang="en-US" sz="1100" b="0" i="0" u="none" strike="noStrike" cap="none" dirty="0">
                <a:solidFill>
                  <a:srgbClr val="000000"/>
                </a:solidFill>
                <a:latin typeface="Arial"/>
                <a:ea typeface="Arial"/>
                <a:cs typeface="Arial"/>
                <a:sym typeface="Arial"/>
              </a:rPr>
              <a:t>  Violent Mob</a:t>
            </a:r>
            <a:endParaRPr sz="1100" b="0" i="0" u="none" strike="noStrike" cap="none" dirty="0">
              <a:latin typeface="Arial"/>
              <a:ea typeface="Arial"/>
              <a:cs typeface="Arial"/>
              <a:sym typeface="Arial"/>
            </a:endParaRPr>
          </a:p>
        </p:txBody>
      </p:sp>
      <p:sp>
        <p:nvSpPr>
          <p:cNvPr id="81" name="Google Shape;81;p4"/>
          <p:cNvSpPr/>
          <p:nvPr/>
        </p:nvSpPr>
        <p:spPr>
          <a:xfrm>
            <a:off x="5760345" y="5793835"/>
            <a:ext cx="1864800" cy="27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Figure 2 –</a:t>
            </a:r>
            <a:r>
              <a:rPr lang="en-US" sz="1100" b="0" i="0" u="none" strike="noStrike" cap="none" dirty="0">
                <a:solidFill>
                  <a:srgbClr val="000000"/>
                </a:solidFill>
                <a:latin typeface="Arial"/>
                <a:ea typeface="Arial"/>
                <a:cs typeface="Arial"/>
                <a:sym typeface="Arial"/>
              </a:rPr>
              <a:t> Peaceful Mob</a:t>
            </a:r>
            <a:endParaRPr sz="1100" b="0" i="0" u="none" strike="noStrike" cap="none" dirty="0">
              <a:latin typeface="Arial"/>
              <a:ea typeface="Arial"/>
              <a:cs typeface="Arial"/>
              <a:sym typeface="Arial"/>
            </a:endParaRPr>
          </a:p>
        </p:txBody>
      </p:sp>
      <p:sp>
        <p:nvSpPr>
          <p:cNvPr id="82" name="Google Shape;82;p4"/>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
        <p:cNvGrpSpPr/>
        <p:nvPr/>
      </p:nvGrpSpPr>
      <p:grpSpPr>
        <a:xfrm>
          <a:off x="0" y="0"/>
          <a:ext cx="0" cy="0"/>
          <a:chOff x="0" y="0"/>
          <a:chExt cx="0" cy="0"/>
        </a:xfrm>
      </p:grpSpPr>
      <p:sp>
        <p:nvSpPr>
          <p:cNvPr id="87" name="Google Shape;87;p8"/>
          <p:cNvSpPr txBox="1"/>
          <p:nvPr/>
        </p:nvSpPr>
        <p:spPr>
          <a:xfrm>
            <a:off x="395287" y="188912"/>
            <a:ext cx="8229600" cy="9810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62626"/>
              </a:buClr>
              <a:buSzPts val="4400"/>
              <a:buFont typeface="Century Gothic"/>
              <a:buNone/>
            </a:pPr>
            <a:r>
              <a:rPr lang="en-US" sz="4400" b="0" i="0" u="none">
                <a:solidFill>
                  <a:srgbClr val="262626"/>
                </a:solidFill>
                <a:latin typeface="Century Gothic"/>
                <a:ea typeface="Century Gothic"/>
                <a:cs typeface="Century Gothic"/>
                <a:sym typeface="Century Gothic"/>
              </a:rPr>
              <a:t>Scope</a:t>
            </a:r>
            <a:endParaRPr/>
          </a:p>
        </p:txBody>
      </p:sp>
      <p:sp>
        <p:nvSpPr>
          <p:cNvPr id="88" name="Google Shape;88;p8"/>
          <p:cNvSpPr txBox="1"/>
          <p:nvPr/>
        </p:nvSpPr>
        <p:spPr>
          <a:xfrm>
            <a:off x="684212" y="1412875"/>
            <a:ext cx="8002587" cy="4813300"/>
          </a:xfrm>
          <a:prstGeom prst="rect">
            <a:avLst/>
          </a:prstGeom>
          <a:noFill/>
          <a:ln>
            <a:noFill/>
          </a:ln>
        </p:spPr>
        <p:txBody>
          <a:bodyPr spcFirstLastPara="1" wrap="square" lIns="91425" tIns="45700" rIns="91425" bIns="45700" anchor="t" anchorCtr="0">
            <a:noAutofit/>
          </a:bodyPr>
          <a:lstStyle/>
          <a:p>
            <a:pPr marL="341312" marR="0" lvl="0" indent="-341312" algn="l" rtl="0">
              <a:lnSpc>
                <a:spcPct val="100000"/>
              </a:lnSpc>
              <a:spcBef>
                <a:spcPts val="0"/>
              </a:spcBef>
              <a:spcAft>
                <a:spcPts val="0"/>
              </a:spcAft>
              <a:buClr>
                <a:srgbClr val="000000"/>
              </a:buClr>
              <a:buSzPts val="1800"/>
              <a:buFont typeface="Times New Roman"/>
              <a:buChar char="•"/>
            </a:pPr>
            <a:r>
              <a:rPr lang="en-US" sz="2400" b="0" i="0" u="none" dirty="0">
                <a:solidFill>
                  <a:srgbClr val="000000"/>
                </a:solidFill>
                <a:latin typeface="Times New Roman"/>
                <a:ea typeface="Times New Roman"/>
                <a:cs typeface="Times New Roman"/>
                <a:sym typeface="Times New Roman"/>
              </a:rPr>
              <a:t>Object detection</a:t>
            </a:r>
            <a:endParaRPr sz="1800" dirty="0"/>
          </a:p>
          <a:p>
            <a:pPr marL="741362" marR="0" lvl="1" indent="-284162" algn="l" rtl="0">
              <a:lnSpc>
                <a:spcPct val="100000"/>
              </a:lnSpc>
              <a:spcBef>
                <a:spcPts val="300"/>
              </a:spcBef>
              <a:spcAft>
                <a:spcPts val="0"/>
              </a:spcAft>
              <a:buClr>
                <a:srgbClr val="000000"/>
              </a:buClr>
              <a:buSzPts val="1400"/>
              <a:buFont typeface="Times New Roman"/>
              <a:buAutoNum type="arabicPeriod"/>
            </a:pPr>
            <a:r>
              <a:rPr lang="en-US" sz="1800" b="0" i="0" u="none" strike="noStrike" cap="none" dirty="0">
                <a:solidFill>
                  <a:srgbClr val="000000"/>
                </a:solidFill>
                <a:latin typeface="Times New Roman"/>
                <a:ea typeface="Times New Roman"/>
                <a:cs typeface="Times New Roman"/>
                <a:sym typeface="Times New Roman"/>
              </a:rPr>
              <a:t>Person </a:t>
            </a:r>
            <a:endParaRPr sz="1800" dirty="0"/>
          </a:p>
          <a:p>
            <a:pPr marL="741362" marR="0" lvl="1" indent="-284162" algn="l" rtl="0">
              <a:lnSpc>
                <a:spcPct val="100000"/>
              </a:lnSpc>
              <a:spcBef>
                <a:spcPts val="300"/>
              </a:spcBef>
              <a:spcAft>
                <a:spcPts val="0"/>
              </a:spcAft>
              <a:buClr>
                <a:srgbClr val="000000"/>
              </a:buClr>
              <a:buSzPts val="1400"/>
              <a:buFont typeface="Times New Roman"/>
              <a:buAutoNum type="arabicPeriod"/>
            </a:pPr>
            <a:r>
              <a:rPr lang="en-US" sz="1800" b="0" i="0" u="none" strike="noStrike" cap="none" dirty="0">
                <a:solidFill>
                  <a:srgbClr val="000000"/>
                </a:solidFill>
                <a:latin typeface="Times New Roman"/>
                <a:ea typeface="Times New Roman"/>
                <a:cs typeface="Times New Roman"/>
                <a:sym typeface="Times New Roman"/>
              </a:rPr>
              <a:t>Weapon</a:t>
            </a:r>
            <a:endParaRPr sz="1800" dirty="0"/>
          </a:p>
          <a:p>
            <a:pPr marL="741362" marR="0" lvl="1" indent="-284162" algn="l" rtl="0">
              <a:lnSpc>
                <a:spcPct val="100000"/>
              </a:lnSpc>
              <a:spcBef>
                <a:spcPts val="300"/>
              </a:spcBef>
              <a:spcAft>
                <a:spcPts val="0"/>
              </a:spcAft>
              <a:buClr>
                <a:srgbClr val="000000"/>
              </a:buClr>
              <a:buSzPts val="1400"/>
              <a:buFont typeface="Times New Roman"/>
              <a:buAutoNum type="arabicPeriod"/>
            </a:pPr>
            <a:r>
              <a:rPr lang="en-US" sz="1800" b="0" i="0" u="none" strike="noStrike" cap="none" dirty="0">
                <a:solidFill>
                  <a:srgbClr val="000000"/>
                </a:solidFill>
                <a:latin typeface="Times New Roman"/>
                <a:ea typeface="Times New Roman"/>
                <a:cs typeface="Times New Roman"/>
                <a:sym typeface="Times New Roman"/>
              </a:rPr>
              <a:t>Sticks</a:t>
            </a:r>
            <a:endParaRPr sz="1800" dirty="0"/>
          </a:p>
          <a:p>
            <a:pPr marL="741362" marR="0" lvl="1" indent="-284162" algn="l" rtl="0">
              <a:lnSpc>
                <a:spcPct val="100000"/>
              </a:lnSpc>
              <a:spcBef>
                <a:spcPts val="300"/>
              </a:spcBef>
              <a:spcAft>
                <a:spcPts val="0"/>
              </a:spcAft>
              <a:buClr>
                <a:srgbClr val="000000"/>
              </a:buClr>
              <a:buSzPts val="1400"/>
              <a:buFont typeface="Times New Roman"/>
              <a:buAutoNum type="arabicPeriod"/>
            </a:pPr>
            <a:r>
              <a:rPr lang="en-US" sz="1800" b="0" i="0" u="none" strike="noStrike" cap="none" dirty="0" smtClean="0">
                <a:solidFill>
                  <a:srgbClr val="000000"/>
                </a:solidFill>
                <a:latin typeface="Times New Roman"/>
                <a:ea typeface="Times New Roman"/>
                <a:cs typeface="Times New Roman"/>
                <a:sym typeface="Times New Roman"/>
              </a:rPr>
              <a:t>Placards</a:t>
            </a:r>
            <a:endParaRPr sz="1800" dirty="0"/>
          </a:p>
          <a:p>
            <a:pPr marL="741362" marR="0" lvl="1" indent="-284162" algn="l" rtl="0">
              <a:lnSpc>
                <a:spcPct val="100000"/>
              </a:lnSpc>
              <a:spcBef>
                <a:spcPts val="300"/>
              </a:spcBef>
              <a:spcAft>
                <a:spcPts val="0"/>
              </a:spcAft>
              <a:buClr>
                <a:srgbClr val="000000"/>
              </a:buClr>
              <a:buSzPts val="1400"/>
              <a:buFont typeface="Times New Roman"/>
              <a:buAutoNum type="arabicPeriod"/>
            </a:pPr>
            <a:r>
              <a:rPr lang="en-US" sz="1800" b="0" i="0" u="none" strike="noStrike" cap="none" dirty="0">
                <a:solidFill>
                  <a:srgbClr val="000000"/>
                </a:solidFill>
                <a:latin typeface="Times New Roman"/>
                <a:ea typeface="Times New Roman"/>
                <a:cs typeface="Times New Roman"/>
                <a:sym typeface="Times New Roman"/>
              </a:rPr>
              <a:t>Fire</a:t>
            </a:r>
            <a:endParaRPr sz="1800" dirty="0"/>
          </a:p>
          <a:p>
            <a:pPr marL="341312" marR="0" lvl="0" indent="-341312" algn="l" rtl="0">
              <a:lnSpc>
                <a:spcPct val="100000"/>
              </a:lnSpc>
              <a:spcBef>
                <a:spcPts val="400"/>
              </a:spcBef>
              <a:spcAft>
                <a:spcPts val="0"/>
              </a:spcAft>
              <a:buClr>
                <a:srgbClr val="000000"/>
              </a:buClr>
              <a:buSzPts val="1800"/>
              <a:buFont typeface="Times New Roman"/>
              <a:buChar char="•"/>
            </a:pPr>
            <a:r>
              <a:rPr lang="en-US" sz="2400" b="0" i="0" u="none" dirty="0">
                <a:solidFill>
                  <a:srgbClr val="000000"/>
                </a:solidFill>
                <a:latin typeface="Times New Roman"/>
                <a:ea typeface="Times New Roman"/>
                <a:cs typeface="Times New Roman"/>
                <a:sym typeface="Times New Roman"/>
              </a:rPr>
              <a:t>Mob build up  identification and growth rate assessment</a:t>
            </a:r>
            <a:endParaRPr sz="1800" dirty="0"/>
          </a:p>
          <a:p>
            <a:pPr marL="341312" marR="0" lvl="0" indent="-341312" algn="l" rtl="0">
              <a:lnSpc>
                <a:spcPct val="100000"/>
              </a:lnSpc>
              <a:spcBef>
                <a:spcPts val="400"/>
              </a:spcBef>
              <a:spcAft>
                <a:spcPts val="0"/>
              </a:spcAft>
              <a:buClr>
                <a:srgbClr val="000000"/>
              </a:buClr>
              <a:buSzPts val="1800"/>
              <a:buFont typeface="Times New Roman"/>
              <a:buChar char="•"/>
            </a:pPr>
            <a:r>
              <a:rPr lang="en-US" sz="2400" b="0" i="0" u="none" dirty="0" smtClean="0">
                <a:solidFill>
                  <a:srgbClr val="000000"/>
                </a:solidFill>
                <a:latin typeface="Times New Roman"/>
                <a:ea typeface="Times New Roman"/>
                <a:cs typeface="Times New Roman"/>
                <a:sym typeface="Times New Roman"/>
              </a:rPr>
              <a:t>Area </a:t>
            </a:r>
            <a:r>
              <a:rPr lang="en-US" sz="2400" b="0" i="0" u="none" dirty="0">
                <a:solidFill>
                  <a:srgbClr val="000000"/>
                </a:solidFill>
                <a:latin typeface="Times New Roman"/>
                <a:ea typeface="Times New Roman"/>
                <a:cs typeface="Times New Roman"/>
                <a:sym typeface="Times New Roman"/>
              </a:rPr>
              <a:t>Classification into road and non-road categories</a:t>
            </a:r>
            <a:endParaRPr sz="2400" b="0" i="0" u="none" dirty="0">
              <a:solidFill>
                <a:srgbClr val="000000"/>
              </a:solidFill>
              <a:latin typeface="Times New Roman"/>
              <a:ea typeface="Times New Roman"/>
              <a:cs typeface="Times New Roman"/>
              <a:sym typeface="Times New Roman"/>
            </a:endParaRPr>
          </a:p>
          <a:p>
            <a:pPr marL="341312" marR="0" lvl="0" indent="-341312" algn="l" rtl="0">
              <a:lnSpc>
                <a:spcPct val="100000"/>
              </a:lnSpc>
              <a:spcBef>
                <a:spcPts val="400"/>
              </a:spcBef>
              <a:spcAft>
                <a:spcPts val="0"/>
              </a:spcAft>
              <a:buSzPts val="1800"/>
              <a:buFont typeface="Times New Roman"/>
              <a:buChar char="•"/>
            </a:pPr>
            <a:r>
              <a:rPr lang="en-US" sz="2400" dirty="0" smtClean="0">
                <a:latin typeface="Times New Roman"/>
                <a:ea typeface="Times New Roman"/>
                <a:cs typeface="Times New Roman"/>
                <a:sym typeface="Times New Roman"/>
              </a:rPr>
              <a:t>Mob </a:t>
            </a:r>
            <a:r>
              <a:rPr lang="en-US" sz="2400" dirty="0">
                <a:latin typeface="Times New Roman"/>
                <a:ea typeface="Times New Roman"/>
                <a:cs typeface="Times New Roman"/>
                <a:sym typeface="Times New Roman"/>
              </a:rPr>
              <a:t>Behavior assessment</a:t>
            </a:r>
            <a:endParaRPr sz="2400" dirty="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dirty="0">
              <a:solidFill>
                <a:srgbClr val="000000"/>
              </a:solidFill>
              <a:latin typeface="Times New Roman"/>
              <a:ea typeface="Times New Roman"/>
              <a:cs typeface="Times New Roman"/>
              <a:sym typeface="Times New Roman"/>
            </a:endParaRPr>
          </a:p>
        </p:txBody>
      </p:sp>
      <p:sp>
        <p:nvSpPr>
          <p:cNvPr id="89" name="Google Shape;89;p8"/>
          <p:cNvSpPr/>
          <p:nvPr/>
        </p:nvSpPr>
        <p:spPr>
          <a:xfrm>
            <a:off x="8320600" y="6582525"/>
            <a:ext cx="836100" cy="273000"/>
          </a:xfrm>
          <a:prstGeom prst="rect">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991</Words>
  <Application>Microsoft Office PowerPoint</Application>
  <PresentationFormat>On-screen Show (4:3)</PresentationFormat>
  <Paragraphs>156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Arial</vt:lpstr>
      <vt:lpstr>Century Gothic</vt:lpstr>
      <vt:lpstr>Noto Sans Symbols</vt:lpstr>
      <vt:lpstr>Calibri</vt:lpstr>
      <vt:lpstr>POI_THEME_TEMPLATE_DESIGN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Mariajose</dc:creator>
  <cp:lastModifiedBy>NoorAlam Shaikh</cp:lastModifiedBy>
  <cp:revision>10</cp:revision>
  <dcterms:created xsi:type="dcterms:W3CDTF">2010-05-23T14:28:12Z</dcterms:created>
  <dcterms:modified xsi:type="dcterms:W3CDTF">2022-09-04T04:18:51Z</dcterms:modified>
</cp:coreProperties>
</file>