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F066-F6D1-45A9-938B-9B3E5113A94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5592-BB92-4FFA-B31D-2B01D2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</a:t>
            </a:r>
            <a:r>
              <a:rPr lang="en-US" dirty="0" err="1"/>
              <a:t>M</a:t>
            </a:r>
            <a:r>
              <a:rPr lang="en-US" dirty="0" err="1" smtClean="0"/>
              <a:t>ultimodel</a:t>
            </a:r>
            <a:r>
              <a:rPr lang="en-US" dirty="0" smtClean="0"/>
              <a:t> Deep </a:t>
            </a:r>
            <a:r>
              <a:rPr lang="en-US" dirty="0" err="1"/>
              <a:t>E</a:t>
            </a:r>
            <a:r>
              <a:rPr lang="en-US" dirty="0" err="1" smtClean="0"/>
              <a:t>semble</a:t>
            </a:r>
            <a:r>
              <a:rPr lang="en-US" dirty="0" smtClean="0"/>
              <a:t> Learning </a:t>
            </a:r>
            <a:r>
              <a:rPr lang="en-US" dirty="0"/>
              <a:t>F</a:t>
            </a:r>
            <a:r>
              <a:rPr lang="en-US" dirty="0" smtClean="0"/>
              <a:t>ramework for Mob </a:t>
            </a:r>
            <a:r>
              <a:rPr lang="en-US" dirty="0"/>
              <a:t>B</a:t>
            </a:r>
            <a:r>
              <a:rPr lang="en-US" dirty="0" smtClean="0"/>
              <a:t>ehavior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Previous 6 Month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Utilized </a:t>
            </a:r>
            <a:r>
              <a:rPr lang="en-US" dirty="0" err="1" smtClean="0"/>
              <a:t>labelIng</a:t>
            </a:r>
            <a:r>
              <a:rPr lang="en-US" dirty="0" smtClean="0"/>
              <a:t> tool for data labeling.</a:t>
            </a:r>
          </a:p>
          <a:p>
            <a:pPr lvl="1"/>
            <a:r>
              <a:rPr lang="en-US" dirty="0" smtClean="0"/>
              <a:t>Converted video clips into images at 1 frame per second for annotation.</a:t>
            </a:r>
          </a:p>
          <a:p>
            <a:pPr lvl="1"/>
            <a:r>
              <a:rPr lang="en-US" dirty="0" smtClean="0"/>
              <a:t>Labeled violent individuals with weapons and peaceful crowds with placards or empty hands.</a:t>
            </a:r>
          </a:p>
          <a:p>
            <a:pPr lvl="1"/>
            <a:r>
              <a:rPr lang="en-US" dirty="0" smtClean="0"/>
              <a:t>Semantic segmentation annotation for road detection to understand the protest environment.</a:t>
            </a:r>
          </a:p>
          <a:p>
            <a:pPr lvl="1"/>
            <a:r>
              <a:rPr lang="en-US" dirty="0" smtClean="0"/>
              <a:t>Showcased an annotated image of a violent crowd using the </a:t>
            </a:r>
            <a:r>
              <a:rPr lang="en-US" dirty="0" err="1" smtClean="0"/>
              <a:t>labelImg</a:t>
            </a:r>
            <a:r>
              <a:rPr lang="en-US" dirty="0" smtClean="0"/>
              <a:t> tool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4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JHU Crowd++ Data Annotations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53" y="1679017"/>
            <a:ext cx="10048336" cy="48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Setup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3600" b="1" dirty="0" smtClean="0"/>
              <a:t>Hardware Used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NVIDIA GPU V100 </a:t>
            </a:r>
            <a:r>
              <a:rPr lang="en-US" sz="3200" dirty="0"/>
              <a:t>96GB GPU (cluster) for training and testing.</a:t>
            </a:r>
          </a:p>
          <a:p>
            <a:pPr lvl="1"/>
            <a:r>
              <a:rPr lang="en-US" sz="3200" dirty="0"/>
              <a:t>System RAM: 128 GB.</a:t>
            </a:r>
          </a:p>
          <a:p>
            <a:pPr lvl="1"/>
            <a:r>
              <a:rPr lang="en-US" sz="3200" dirty="0"/>
              <a:t>Utilized high computational resources due to large dataset size and real-time processing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155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Setup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3600" b="1" dirty="0"/>
              <a:t>Software and Frameworks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System: Ubuntu </a:t>
            </a:r>
            <a:r>
              <a:rPr lang="en-US" dirty="0" smtClean="0"/>
              <a:t>22.04</a:t>
            </a:r>
            <a:r>
              <a:rPr lang="en-US" dirty="0"/>
              <a:t>.</a:t>
            </a:r>
          </a:p>
          <a:p>
            <a:r>
              <a:rPr lang="en-US" dirty="0"/>
              <a:t>Programming Language: Python 3.8.</a:t>
            </a:r>
          </a:p>
          <a:p>
            <a:r>
              <a:rPr lang="en-US" dirty="0"/>
              <a:t>Deep Learning Frameworks: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1.6.0 for </a:t>
            </a:r>
            <a:r>
              <a:rPr lang="en-US" dirty="0" err="1"/>
              <a:t>efficientDet</a:t>
            </a:r>
            <a:r>
              <a:rPr lang="en-US" dirty="0"/>
              <a:t> implementation.</a:t>
            </a:r>
          </a:p>
          <a:p>
            <a:pPr lvl="1"/>
            <a:r>
              <a:rPr lang="en-US" dirty="0" err="1"/>
              <a:t>Torchvision</a:t>
            </a:r>
            <a:r>
              <a:rPr lang="en-US" dirty="0"/>
              <a:t> 0.10.0 for model training and evaluation.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2.3.0 for additional functionalities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277580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Setup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sz="3600" b="1" dirty="0"/>
              <a:t>Experimental Environment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Configured on Linux operating systems for compatibility and performance optimization.</a:t>
            </a:r>
          </a:p>
          <a:p>
            <a:r>
              <a:rPr lang="en-US" dirty="0"/>
              <a:t>The Python language was used for scripting and implementing the algorithms.</a:t>
            </a:r>
          </a:p>
          <a:p>
            <a:r>
              <a:rPr lang="en-US" dirty="0"/>
              <a:t>The combination of hardware and software ensured efficient training and testing of object detection and segmentation models.</a:t>
            </a:r>
          </a:p>
        </p:txBody>
      </p:sp>
    </p:spTree>
    <p:extLst>
      <p:ext uri="{BB962C8B-B14F-4D97-AF65-F5344CB8AC3E}">
        <p14:creationId xmlns:p14="http://schemas.microsoft.com/office/powerpoint/2010/main" val="55770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Adwan</a:t>
            </a:r>
            <a:r>
              <a:rPr lang="en-US" dirty="0" smtClean="0"/>
              <a:t> </a:t>
            </a:r>
            <a:r>
              <a:rPr lang="en-US" dirty="0" err="1" smtClean="0"/>
              <a:t>Alownie</a:t>
            </a:r>
            <a:r>
              <a:rPr lang="en-US" dirty="0" smtClean="0"/>
              <a:t> </a:t>
            </a:r>
            <a:r>
              <a:rPr lang="en-US" dirty="0" err="1" smtClean="0"/>
              <a:t>Alanazi</a:t>
            </a:r>
            <a:r>
              <a:rPr lang="en-US" dirty="0" smtClean="0"/>
              <a:t> and Muhammad Bilal. Crowd density estimation using novel feature descriptor. </a:t>
            </a:r>
            <a:r>
              <a:rPr lang="en-US" dirty="0" err="1" smtClean="0"/>
              <a:t>arXiv</a:t>
            </a:r>
            <a:r>
              <a:rPr lang="en-US" dirty="0" smtClean="0"/>
              <a:t> preprint arXiv:1905.05891, 2019. </a:t>
            </a:r>
          </a:p>
          <a:p>
            <a:r>
              <a:rPr lang="en-US" dirty="0" smtClean="0"/>
              <a:t>[2] Chong Shang, </a:t>
            </a:r>
            <a:r>
              <a:rPr lang="en-US" dirty="0" err="1" smtClean="0"/>
              <a:t>Haizhou</a:t>
            </a:r>
            <a:r>
              <a:rPr lang="en-US" dirty="0" smtClean="0"/>
              <a:t> Ai, and Bo Bai. End-to-end crowd counting via joint learning local and global count. In 2016 IEEE International Conference on Image Processing (ICIP), pages 1215–1219. IEEE, 2016. </a:t>
            </a:r>
          </a:p>
          <a:p>
            <a:r>
              <a:rPr lang="en-US" dirty="0" smtClean="0"/>
              <a:t>[3] A </a:t>
            </a:r>
            <a:r>
              <a:rPr lang="en-US" dirty="0" err="1" smtClean="0"/>
              <a:t>Alahi</a:t>
            </a:r>
            <a:r>
              <a:rPr lang="en-US" dirty="0" smtClean="0"/>
              <a:t>, V </a:t>
            </a:r>
            <a:r>
              <a:rPr lang="en-US" dirty="0" err="1" smtClean="0"/>
              <a:t>Ramanathan</a:t>
            </a:r>
            <a:r>
              <a:rPr lang="en-US" dirty="0" smtClean="0"/>
              <a:t>, K </a:t>
            </a:r>
            <a:r>
              <a:rPr lang="en-US" dirty="0" err="1" smtClean="0"/>
              <a:t>Goel</a:t>
            </a:r>
            <a:r>
              <a:rPr lang="en-US" dirty="0" smtClean="0"/>
              <a:t>, A </a:t>
            </a:r>
            <a:r>
              <a:rPr lang="en-US" dirty="0" err="1" smtClean="0"/>
              <a:t>Robicquet</a:t>
            </a:r>
            <a:r>
              <a:rPr lang="en-US" dirty="0" smtClean="0"/>
              <a:t>, AA </a:t>
            </a:r>
            <a:r>
              <a:rPr lang="en-US" dirty="0" err="1" smtClean="0"/>
              <a:t>Sadeghian</a:t>
            </a:r>
            <a:r>
              <a:rPr lang="en-US" dirty="0" smtClean="0"/>
              <a:t>, L </a:t>
            </a:r>
            <a:r>
              <a:rPr lang="en-US" dirty="0" err="1" smtClean="0"/>
              <a:t>Fei-Fei</a:t>
            </a:r>
            <a:r>
              <a:rPr lang="en-US" dirty="0" smtClean="0"/>
              <a:t>, and S </a:t>
            </a:r>
            <a:r>
              <a:rPr lang="en-US" dirty="0" err="1" smtClean="0"/>
              <a:t>Savarese</a:t>
            </a:r>
            <a:r>
              <a:rPr lang="en-US" dirty="0" smtClean="0"/>
              <a:t>. Group and crowd behavior for computer vision, 2017. </a:t>
            </a:r>
          </a:p>
          <a:p>
            <a:r>
              <a:rPr lang="en-US" dirty="0" smtClean="0"/>
              <a:t>[4] </a:t>
            </a:r>
            <a:r>
              <a:rPr lang="en-US" dirty="0" err="1" smtClean="0"/>
              <a:t>Mahdyar</a:t>
            </a:r>
            <a:r>
              <a:rPr lang="en-US" dirty="0" smtClean="0"/>
              <a:t> </a:t>
            </a:r>
            <a:r>
              <a:rPr lang="en-US" dirty="0" err="1" smtClean="0"/>
              <a:t>Ravanbakhsh</a:t>
            </a:r>
            <a:r>
              <a:rPr lang="en-US" dirty="0" smtClean="0"/>
              <a:t>, </a:t>
            </a:r>
            <a:r>
              <a:rPr lang="en-US" dirty="0" err="1" smtClean="0"/>
              <a:t>Moin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, Hossein Mousavi, </a:t>
            </a:r>
            <a:r>
              <a:rPr lang="en-US" dirty="0" err="1" smtClean="0"/>
              <a:t>Enver</a:t>
            </a:r>
            <a:r>
              <a:rPr lang="en-US" dirty="0" smtClean="0"/>
              <a:t> </a:t>
            </a:r>
            <a:r>
              <a:rPr lang="en-US" dirty="0" err="1" smtClean="0"/>
              <a:t>Sangineto</a:t>
            </a:r>
            <a:r>
              <a:rPr lang="en-US" dirty="0" smtClean="0"/>
              <a:t>, and </a:t>
            </a:r>
            <a:r>
              <a:rPr lang="en-US" dirty="0" err="1" smtClean="0"/>
              <a:t>Nicu</a:t>
            </a:r>
            <a:r>
              <a:rPr lang="en-US" dirty="0" smtClean="0"/>
              <a:t> </a:t>
            </a:r>
            <a:r>
              <a:rPr lang="en-US" dirty="0" err="1" smtClean="0"/>
              <a:t>Sebe</a:t>
            </a:r>
            <a:r>
              <a:rPr lang="en-US" dirty="0" smtClean="0"/>
              <a:t>. Plug-and-play </a:t>
            </a:r>
            <a:r>
              <a:rPr lang="en-US" dirty="0" err="1" smtClean="0"/>
              <a:t>cnn</a:t>
            </a:r>
            <a:r>
              <a:rPr lang="en-US" dirty="0" smtClean="0"/>
              <a:t> for crowd motion analysis: An application in abnormal event detection. In 2018 IEEE Winter Conference on Applications of Computer Vision (WACV), pages 1689–1698. IEEE,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Manual </a:t>
            </a:r>
            <a:r>
              <a:rPr lang="en-US" b="1" dirty="0"/>
              <a:t>Supervision Challenges</a:t>
            </a:r>
            <a:endParaRPr lang="en-US" dirty="0"/>
          </a:p>
          <a:p>
            <a:pPr lvl="1"/>
            <a:r>
              <a:rPr lang="en-US" dirty="0"/>
              <a:t>Monitoring mob activity from surveillance cameras requires continuous human presence.</a:t>
            </a:r>
          </a:p>
          <a:p>
            <a:pPr lvl="1"/>
            <a:r>
              <a:rPr lang="en-US" dirty="0"/>
              <a:t>Multiple cameras increase the chance of missing critical events.</a:t>
            </a:r>
          </a:p>
          <a:p>
            <a:r>
              <a:rPr lang="en-US" b="1" dirty="0"/>
              <a:t>Need for Automated Analysis</a:t>
            </a:r>
            <a:endParaRPr lang="en-US" dirty="0"/>
          </a:p>
          <a:p>
            <a:pPr lvl="1"/>
            <a:r>
              <a:rPr lang="en-US" dirty="0"/>
              <a:t>Lack of timely information leads to delayed law enforcement response.</a:t>
            </a:r>
          </a:p>
          <a:p>
            <a:pPr lvl="1"/>
            <a:r>
              <a:rPr lang="en-US" dirty="0"/>
              <a:t>Early detection of mob buildup allows for effective management and traffic diversion.</a:t>
            </a:r>
          </a:p>
          <a:p>
            <a:r>
              <a:rPr lang="en-US" b="1" dirty="0"/>
              <a:t>Proposed Automated System</a:t>
            </a:r>
            <a:endParaRPr lang="en-US" dirty="0"/>
          </a:p>
          <a:p>
            <a:pPr lvl="1"/>
            <a:r>
              <a:rPr lang="en-US" dirty="0"/>
              <a:t>Deep ensemble features for assessing mob buildup, nature, and participant behavior.</a:t>
            </a:r>
          </a:p>
          <a:p>
            <a:pPr lvl="1"/>
            <a:r>
              <a:rPr lang="en-US" dirty="0"/>
              <a:t>Methodology includes prohibited object detection and area segmentation for localization.</a:t>
            </a:r>
          </a:p>
          <a:p>
            <a:pPr lvl="1"/>
            <a:r>
              <a:rPr lang="en-US" dirty="0"/>
              <a:t>Utilizes Modified </a:t>
            </a:r>
            <a:r>
              <a:rPr lang="en-US" dirty="0" err="1"/>
              <a:t>EfficientNet</a:t>
            </a:r>
            <a:r>
              <a:rPr lang="en-US" dirty="0"/>
              <a:t> backbone network for efficient real-time analysis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scenes in live streaming for mob buildup (e.g., small, middle, and large</a:t>
            </a:r>
          </a:p>
          <a:p>
            <a:r>
              <a:rPr lang="en-US" dirty="0" smtClean="0"/>
              <a:t>Mob analysis makes predictions for potential behaviors like growth, dispersion, peacefulness, and restlessness.</a:t>
            </a:r>
          </a:p>
          <a:p>
            <a:r>
              <a:rPr lang="en-US" dirty="0" smtClean="0"/>
              <a:t>Violation assessment based on prohibited objects (e.g., weapons, sticks). </a:t>
            </a:r>
          </a:p>
          <a:p>
            <a:r>
              <a:rPr lang="en-US" dirty="0" smtClean="0"/>
              <a:t>Identification of road blockage by the mob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</a:p>
          <a:p>
            <a:r>
              <a:rPr lang="en-US" dirty="0" smtClean="0"/>
              <a:t>Person</a:t>
            </a:r>
          </a:p>
          <a:p>
            <a:r>
              <a:rPr lang="en-US" dirty="0" smtClean="0"/>
              <a:t>Weapon</a:t>
            </a:r>
          </a:p>
          <a:p>
            <a:r>
              <a:rPr lang="en-US" dirty="0" smtClean="0"/>
              <a:t>Sticks</a:t>
            </a:r>
          </a:p>
          <a:p>
            <a:r>
              <a:rPr lang="en-US" dirty="0" smtClean="0"/>
              <a:t>Placards</a:t>
            </a:r>
          </a:p>
          <a:p>
            <a:r>
              <a:rPr lang="en-US" dirty="0" smtClean="0"/>
              <a:t>Fire</a:t>
            </a:r>
          </a:p>
          <a:p>
            <a:r>
              <a:rPr lang="en-US" dirty="0" smtClean="0"/>
              <a:t>Mob buildup identification and growth rate assessment.</a:t>
            </a:r>
          </a:p>
          <a:p>
            <a:r>
              <a:rPr lang="en-US" dirty="0" smtClean="0"/>
              <a:t>Area classification into the road and non-road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/>
              <a:t>cities globally rely on surveillance cameras for security </a:t>
            </a:r>
            <a:r>
              <a:rPr lang="en-US" dirty="0" smtClean="0"/>
              <a:t>monitoring.</a:t>
            </a:r>
          </a:p>
          <a:p>
            <a:r>
              <a:rPr lang="en-US" dirty="0" smtClean="0"/>
              <a:t>Existing </a:t>
            </a:r>
            <a:r>
              <a:rPr lang="en-US" dirty="0"/>
              <a:t>automation lacks a unified framework for comprehensive mob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Current </a:t>
            </a:r>
            <a:r>
              <a:rPr lang="en-US" dirty="0"/>
              <a:t>cameras are sophisticated but lack integrated statistical and behavior analysis.</a:t>
            </a:r>
          </a:p>
        </p:txBody>
      </p:sp>
    </p:spTree>
    <p:extLst>
      <p:ext uri="{BB962C8B-B14F-4D97-AF65-F5344CB8AC3E}">
        <p14:creationId xmlns:p14="http://schemas.microsoft.com/office/powerpoint/2010/main" val="192048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99187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427514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886186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85843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39906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987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3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Rezaei</a:t>
                      </a:r>
                      <a:r>
                        <a:rPr lang="en-US" dirty="0" smtClean="0"/>
                        <a:t> et al.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-LSTMAE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PETS 2009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93.07%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Crowd counting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Crowd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8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Liang et al.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NWPUCrowd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JHUCROWD++</a:t>
                      </a:r>
                    </a:p>
                    <a:p>
                      <a:r>
                        <a:rPr lang="en-US" dirty="0" err="1" smtClean="0"/>
                        <a:t>ShanghaiTech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92.2%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Crowd Counting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Shehzad</a:t>
                      </a:r>
                      <a:r>
                        <a:rPr lang="en-US" dirty="0" smtClean="0"/>
                        <a:t> et al.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Clusters for Crowd Analysis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PETS2009 and UMN crowd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Crowd counting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Behaviour</a:t>
                      </a:r>
                      <a:r>
                        <a:rPr lang="en-US" dirty="0" smtClean="0"/>
                        <a:t> detection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0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Alanazi</a:t>
                      </a:r>
                      <a:r>
                        <a:rPr lang="en-US" dirty="0" smtClean="0"/>
                        <a:t> et al. 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(SVM)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PETS 2009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Crowd density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7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models rely on substantial data for effective training and accurate performance</a:t>
            </a:r>
            <a:r>
              <a:rPr lang="en-US" dirty="0" smtClean="0"/>
              <a:t>.</a:t>
            </a:r>
          </a:p>
          <a:p>
            <a:r>
              <a:rPr lang="en-US" dirty="0"/>
              <a:t>Utilized </a:t>
            </a:r>
            <a:r>
              <a:rPr lang="en-US" dirty="0" smtClean="0"/>
              <a:t> </a:t>
            </a:r>
            <a:r>
              <a:rPr lang="en-US" b="1" dirty="0"/>
              <a:t>JHU Crowd</a:t>
            </a:r>
            <a:r>
              <a:rPr lang="en-US" b="1" dirty="0" smtClean="0"/>
              <a:t>++ </a:t>
            </a:r>
            <a:r>
              <a:rPr lang="en-US" dirty="0" smtClean="0"/>
              <a:t>dataset due </a:t>
            </a:r>
            <a:r>
              <a:rPr lang="en-US" dirty="0"/>
              <a:t>to lack of suitable publicly available datasets meeting project objectives.</a:t>
            </a:r>
          </a:p>
          <a:p>
            <a:r>
              <a:rPr lang="en-US" dirty="0"/>
              <a:t>Contains 4,372 images captured in a controlled environment with a resolution of 1430x910.</a:t>
            </a:r>
          </a:p>
          <a:p>
            <a:r>
              <a:rPr lang="en-US" dirty="0"/>
              <a:t>Used for initial testing and evaluation of object detection 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also collect dataset from local area of the India and will utilize for model training and evolution purposes.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JHU Crowd++ Dataset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609" y="1460639"/>
            <a:ext cx="8588368" cy="49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require context and annotations to interpret visual information and make informed decisions</a:t>
            </a:r>
            <a:r>
              <a:rPr lang="en-US" dirty="0" smtClean="0"/>
              <a:t>.</a:t>
            </a:r>
          </a:p>
          <a:p>
            <a:r>
              <a:rPr lang="en-US" dirty="0"/>
              <a:t>Data annotation is crucial for linking visual content like images, text, videos, and audio to enable deep learning models to understand and generate predictions.</a:t>
            </a:r>
          </a:p>
          <a:p>
            <a:r>
              <a:rPr lang="en-US" dirty="0"/>
              <a:t>Supervised learning methods, like the one used in this work, rely on labeled data for model training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806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Scalable Multimodel Deep Esemble Learning Framework for Mob Behavior Analysis</vt:lpstr>
      <vt:lpstr>Overview</vt:lpstr>
      <vt:lpstr>Research Objectives</vt:lpstr>
      <vt:lpstr>Scope</vt:lpstr>
      <vt:lpstr>Problem Statement</vt:lpstr>
      <vt:lpstr>Literature Survey</vt:lpstr>
      <vt:lpstr>Dataset Overview</vt:lpstr>
      <vt:lpstr>JHU Crowd++ Dataset Samples</vt:lpstr>
      <vt:lpstr>Data Annotations</vt:lpstr>
      <vt:lpstr>Data Annotations</vt:lpstr>
      <vt:lpstr>JHU Crowd++ Data Annotations Sample</vt:lpstr>
      <vt:lpstr>Experimental Setup (Hardware Used)</vt:lpstr>
      <vt:lpstr>Experimental Setup (Software and Frameworks)</vt:lpstr>
      <vt:lpstr>Experimental Setup (Experimental Environment)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8</cp:revision>
  <dcterms:created xsi:type="dcterms:W3CDTF">2024-04-26T17:56:24Z</dcterms:created>
  <dcterms:modified xsi:type="dcterms:W3CDTF">2024-04-26T18:53:40Z</dcterms:modified>
</cp:coreProperties>
</file>