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94904" autoAdjust="0"/>
  </p:normalViewPr>
  <p:slideViewPr>
    <p:cSldViewPr snapToGrid="0">
      <p:cViewPr varScale="1">
        <p:scale>
          <a:sx n="80" d="100"/>
          <a:sy n="80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9FAB-5DD6-4887-97DA-7C0F4E306DD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D43B-7C56-4884-A5F0-9794970C8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6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D43B-7C56-4884-A5F0-9794970C860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1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D43B-7C56-4884-A5F0-9794970C86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7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D43B-7C56-4884-A5F0-9794970C86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2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1D77-6E10-2B77-D71A-D280D8F4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AC41-670A-EBDC-503B-F6FF108A9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DD04-68CD-E193-A097-E93C746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EA88-664B-BE2F-18BA-19B81BEE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15D1-784A-0C0C-87A5-8DC898E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C010-0930-E3BF-5CB1-CDEC4D9B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6389-DEF9-7547-38B6-BA786B48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D74A-BF88-0C87-CC32-9A0545E7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1052-CF73-8135-AB01-FBDED8B9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FA6D-F6ED-09F4-5249-B7BEC981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E092-CA82-8404-49A1-DE9D31890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5621-1D80-4425-D476-802351AB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4F3E-4F51-C83C-A60D-3C89F7FD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866B-89CA-69DA-E2C4-96AB4CE1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9F4B-388D-A8A8-B281-5C4C0EC0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481F-CCC2-7D90-6374-F2C3693D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2E47-F1FA-0C4A-948A-F97E579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F662-DDB0-7F0A-C96D-72BDCB0B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40EA-EECA-0B56-7B5A-3C3371E6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E6A3-D76A-B575-E253-6454A99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C769-E7B7-9D4F-6B94-4484FC0D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8820C-5D69-E584-3CD7-A89685A5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66A9-B3C4-E4F2-7EF8-8F91DA7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BA48-6919-833B-1686-787A36C5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AD0B-368D-D049-3F36-F183C501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1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F30-947B-048D-2FB4-DD1B3ABC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868C-374E-BB19-FB97-E06BEFD69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E13F8-D25F-B96A-0F9C-2D5DBD0F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C71E-C1A1-F7EC-095F-A63474A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364F9-C060-3DD6-F88E-06BE0297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A949-D330-5CD9-9741-05C8F9E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9781-1208-08E9-E6FB-A73438CB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D6ACA-328E-8C9B-BC87-A5058121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366F0-8828-56C0-B383-51F0CBB2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D8E4D-FCB1-4C41-CFD8-7885286F7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FE0C-825C-D82A-CD76-AD122D3D6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BFC0-B333-93D8-6411-678CFF33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76B99-A741-848F-5DE8-6839D2DB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3F996-7255-5CD3-92A7-59C3513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0882-DBE3-9AB4-D568-4D4FEBC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30F1-53DB-B3ED-C5E5-D5F6D95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95CAF-78BF-84D6-3625-472F7135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BEE3-DD47-45ED-B0AB-90F9973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3EBDD-7EFE-E647-3970-EF4C12B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BE0D7-720D-DBFC-ECF0-5A1FD55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DC20-B7EF-D768-0012-D2F1BEF3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1249-4973-2EEF-8B02-77B991B1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D02B-CAE3-2A4C-DDCD-6A1A5FB9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466F-42CE-B317-0B74-211C4865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0634-95D9-BF2A-EDAE-5272C989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8085-03D6-08B5-95FA-04E40644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6D5E-B2B3-8FBB-56DB-FE16D99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F23-A16E-5D5C-5297-49E6541B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685EB-D433-0217-D32C-C407F5434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05AE-5A06-B836-F38F-AFAF106E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CAE82-F3EE-8727-4C34-07A94C69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8888-10A9-8FA5-BA88-13FC0323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E4DF9-5515-CF45-4E5A-40D56E2E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6400C-1FC2-C9DB-BE50-4F328C10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23F7-CACA-8886-AE1B-B1C631E3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8F91-C167-06E0-DBC1-0D80EE371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492A-EDB3-442C-A508-EEE1FC38973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6C7B-7905-E758-08A0-803423D7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8338-E40E-9855-ED18-870A411B1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357D-08C2-4FEE-9C04-8121BD42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7E3E-A940-EBB7-2033-7BEC34AC0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6294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86D8-F8B0-85F9-F38E-EA4AD6ABCCCE}"/>
              </a:ext>
            </a:extLst>
          </p:cNvPr>
          <p:cNvSpPr txBox="1"/>
          <p:nvPr/>
        </p:nvSpPr>
        <p:spPr>
          <a:xfrm>
            <a:off x="788670" y="662940"/>
            <a:ext cx="112242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dirty="0">
                <a:solidFill>
                  <a:srgbClr val="428BCA"/>
                </a:solidFill>
              </a:rPr>
              <a:t>Human Activity Recognition</a:t>
            </a:r>
            <a:r>
              <a:rPr lang="en-US" sz="1400" b="0" dirty="0">
                <a:solidFill>
                  <a:srgbClr val="555555"/>
                </a:solidFill>
                <a:effectLst/>
              </a:rPr>
              <a:t> </a:t>
            </a:r>
            <a:r>
              <a:rPr lang="en-US" sz="1400" b="0" dirty="0">
                <a:effectLst/>
              </a:rPr>
              <a:t>or HAR for short, is the problem of predicting what a person is doing based on a trace of their movement using sensors.</a:t>
            </a:r>
          </a:p>
          <a:p>
            <a:pPr algn="l" fontAlgn="base"/>
            <a:r>
              <a:rPr lang="en-US" sz="1400" b="0" dirty="0">
                <a:effectLst/>
              </a:rPr>
              <a:t>Movements are often normal indoor activities such as standing, sitting, jumping, and going up stairs. Sensors are often located on the subject such as a smartphone and often record accelerometer data.</a:t>
            </a:r>
          </a:p>
          <a:p>
            <a:pPr algn="l" fontAlgn="base"/>
            <a:r>
              <a:rPr lang="en-US" sz="1400" b="0" dirty="0">
                <a:effectLst/>
              </a:rPr>
              <a:t>It is technically challenging because of the large volume of sensor data collected (e.g. tens or hundreds of observations per second).</a:t>
            </a:r>
          </a:p>
          <a:p>
            <a:pPr algn="l" fontAlgn="base"/>
            <a:r>
              <a:rPr lang="en-US" sz="1400" b="0" dirty="0">
                <a:effectLst/>
              </a:rPr>
              <a:t>More recently, deep learning methods have been achieving success on HAR problems given their ability to automatically learn higher-order features</a:t>
            </a:r>
          </a:p>
          <a:p>
            <a:pPr algn="l" fontAlgn="base"/>
            <a:r>
              <a:rPr lang="en-US" sz="1400" b="0" dirty="0">
                <a:effectLst/>
              </a:rPr>
              <a:t>The activities were performed and recorded by each subject in a continuous sequence.</a:t>
            </a:r>
          </a:p>
          <a:p>
            <a:pPr algn="l" fontAlgn="base"/>
            <a:endParaRPr lang="en-US" sz="1400" b="0" dirty="0">
              <a:effectLst/>
            </a:endParaRPr>
          </a:p>
          <a:p>
            <a:pPr algn="l" fontAlgn="base"/>
            <a:r>
              <a:rPr lang="en-US" sz="1400" b="0" dirty="0">
                <a:effectLst/>
              </a:rPr>
              <a:t>The specific activities performed were: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400" dirty="0"/>
              <a:t>   </a:t>
            </a:r>
            <a:r>
              <a:rPr lang="en-US" sz="1400" b="0" i="0" dirty="0">
                <a:effectLst/>
              </a:rPr>
              <a:t>Standing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400" dirty="0"/>
              <a:t>   </a:t>
            </a:r>
            <a:r>
              <a:rPr lang="en-US" sz="1400" b="0" i="0" dirty="0">
                <a:effectLst/>
              </a:rPr>
              <a:t>Walking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Going Up/Down Stairs.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 Walking and Talking with Someone.</a:t>
            </a:r>
          </a:p>
          <a:p>
            <a:pPr algn="l" fontAlgn="base"/>
            <a:endParaRPr lang="en-US" sz="1200" b="0" i="0" dirty="0">
              <a:effectLst/>
            </a:endParaRPr>
          </a:p>
          <a:p>
            <a:pPr algn="l" fontAlgn="base"/>
            <a:endParaRPr lang="en-US" sz="1400" b="0" dirty="0">
              <a:solidFill>
                <a:srgbClr val="555555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3DB56-95BB-4821-6C9E-661C575C5F19}"/>
              </a:ext>
            </a:extLst>
          </p:cNvPr>
          <p:cNvSpPr/>
          <p:nvPr/>
        </p:nvSpPr>
        <p:spPr>
          <a:xfrm>
            <a:off x="0" y="0"/>
            <a:ext cx="7886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6D7-E099-DA52-F574-35788CA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49" y="136526"/>
            <a:ext cx="7496175" cy="635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Basic structure of HAR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E2E70-FD33-27C5-F3DE-E09A9F13517D}"/>
              </a:ext>
            </a:extLst>
          </p:cNvPr>
          <p:cNvSpPr/>
          <p:nvPr/>
        </p:nvSpPr>
        <p:spPr>
          <a:xfrm>
            <a:off x="0" y="3175"/>
            <a:ext cx="857250" cy="6788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4F3C3-3E71-8031-1F89-DEDB910A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285874"/>
            <a:ext cx="10782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8F81-E7DB-A083-E0F1-7F7E961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33" y="179191"/>
            <a:ext cx="5829300" cy="566377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         </a:t>
            </a:r>
            <a:r>
              <a:rPr lang="en-IN" sz="3600" b="1" dirty="0">
                <a:latin typeface="+mn-lt"/>
              </a:rPr>
              <a:t>Dataset Description</a:t>
            </a:r>
            <a:br>
              <a:rPr lang="en-IN" sz="3200" b="1" dirty="0">
                <a:latin typeface="+mn-lt"/>
              </a:rPr>
            </a:br>
            <a:endParaRPr lang="en-IN" sz="32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684D6-AF43-FE09-8F15-4A12388F71BC}"/>
              </a:ext>
            </a:extLst>
          </p:cNvPr>
          <p:cNvSpPr/>
          <p:nvPr/>
        </p:nvSpPr>
        <p:spPr>
          <a:xfrm>
            <a:off x="0" y="0"/>
            <a:ext cx="914400" cy="684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5772EC0-5699-BB48-6153-EC72F5053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471904"/>
            <a:ext cx="11277600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n-lt"/>
              </a:rPr>
              <a:t>The experiments have been carried out with a group of 30 volunteers within an age bracket of 19-48 years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n-lt"/>
              </a:rPr>
              <a:t>. Each person performed following activities (WALKING, WALKING_UPSTAIRS, WALKING_DOWNSTAIRS, SITTING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n-lt"/>
              </a:rPr>
              <a:t>, STANDING) wearing a smartphone on the waist. Using its embedded accelerometer and gyroscope, we captured  linear acceleration and  angular velocity at a constant rate of 50Hz. The experiments have been video-recorded to label the data manually. The obtained dataset has been randomly partitioned into two sets, where 70% of the volunteers was selected for generating the training data and 30% the test data.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>
                <a:solidFill>
                  <a:srgbClr val="24292F"/>
                </a:solidFill>
                <a:effectLst/>
                <a:latin typeface="+mn-lt"/>
              </a:rPr>
              <a:t> The dataset includes the following files: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I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n-lt"/>
              </a:rPr>
              <a:t>nertial-Signals: The following files are available for the train and test data. Their descriptions are equivalent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24292F"/>
                </a:solidFill>
                <a:effectLst/>
                <a:latin typeface="+mn-lt"/>
              </a:rPr>
              <a:t> Inertial-Signals/train/total_acc_x_train.txt: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24292F"/>
                </a:solidFill>
                <a:effectLst/>
                <a:latin typeface="+mn-lt"/>
              </a:rPr>
              <a:t> The acceleration signal from the smartphone accelerometer on X axis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24292F"/>
                </a:solidFill>
                <a:effectLst/>
                <a:latin typeface="+mn-lt"/>
              </a:rPr>
              <a:t>.The same description applies for the `total_acc_y_train.txt`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24292F"/>
                </a:solidFill>
                <a:effectLst/>
                <a:latin typeface="+mn-lt"/>
              </a:rPr>
              <a:t> and `total_acc_z_train.txt` files for the Y and Z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4292F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Inertial-Signals/train/body_acc_x_train.txt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The body acceleration signal obtained by subtracting the gravity from the total acceleration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4292F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Inertial Signals/train/body_gyro_x_train.txt: The angular velocity vector measured by the gyroscope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for each window sample. The units are radians/second.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y_test.txt: Testing labels.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features_info.txt: Shows information about the variables used on the feature vector.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features.txt: List of all features.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X_train.txt: Training set.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X_test.txt: Testing set.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solidFill>
                <a:srgbClr val="24292F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activity_labels.txt: Links the class labels with their activity name.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subject-train.txt: Each row identifies the subject who performed the activity for each window sample.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subject-test.txt: Each row identifies the subject who performed the activity for each window sample.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y_train.txt: Training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24292F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4292F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4292F"/>
                </a:solidFill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i="0" dirty="0">
              <a:solidFill>
                <a:srgbClr val="24292F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i="0" dirty="0">
              <a:solidFill>
                <a:srgbClr val="24292F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i="0" dirty="0">
              <a:solidFill>
                <a:srgbClr val="24292F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912621-02F0-A757-8762-5B2B9612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27" y="2236849"/>
            <a:ext cx="3402623" cy="23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4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A997-6E48-F2E9-8175-1DF8436D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0"/>
            <a:ext cx="8848724" cy="7302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Terminologies used in Dataset 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0D58C-61B7-4F2A-8865-7B78DE3EC230}"/>
              </a:ext>
            </a:extLst>
          </p:cNvPr>
          <p:cNvSpPr/>
          <p:nvPr/>
        </p:nvSpPr>
        <p:spPr>
          <a:xfrm>
            <a:off x="-37095" y="0"/>
            <a:ext cx="9144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FB845-7459-5E55-CDDA-D08E4C832BC7}"/>
              </a:ext>
            </a:extLst>
          </p:cNvPr>
          <p:cNvSpPr txBox="1"/>
          <p:nvPr/>
        </p:nvSpPr>
        <p:spPr>
          <a:xfrm>
            <a:off x="1476376" y="1009650"/>
            <a:ext cx="1021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Accelerometer -&gt;</a:t>
            </a:r>
            <a:r>
              <a:rPr lang="en-IN" sz="1400" dirty="0"/>
              <a:t> </a:t>
            </a:r>
            <a:r>
              <a:rPr lang="en-US" sz="1400" b="0" i="0" dirty="0">
                <a:effectLst/>
              </a:rPr>
              <a:t>The accelerometer is a sensor that enables users with an upgraded experience by adjusting an orientation of the app screen in the smartphone and tablet.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400" dirty="0"/>
              <a:t>It</a:t>
            </a:r>
            <a:r>
              <a:rPr lang="en-US" sz="1400" b="0" i="0" dirty="0">
                <a:effectLst/>
              </a:rPr>
              <a:t> is an electromechanical device that measures the force of acceleration caused by movement or by gravity or by vibration.</a:t>
            </a:r>
          </a:p>
          <a:p>
            <a:endParaRPr lang="en-US" sz="1400" dirty="0"/>
          </a:p>
          <a:p>
            <a:r>
              <a:rPr lang="en-US" sz="1400" b="1" dirty="0"/>
              <a:t>Gyroscope-&gt;</a:t>
            </a:r>
            <a:r>
              <a:rPr lang="en-US" sz="1400" b="0" i="0" dirty="0">
                <a:effectLst/>
              </a:rPr>
              <a:t>Gyroscope sensor is a device that can measure and maintain the orientation and </a:t>
            </a:r>
            <a:r>
              <a:rPr lang="en-US" sz="1400" dirty="0"/>
              <a:t> angular velocity </a:t>
            </a:r>
            <a:r>
              <a:rPr lang="en-US" sz="1400" b="0" i="0" dirty="0">
                <a:effectLst/>
              </a:rPr>
              <a:t>of an object. These are more advanced than accelerometers. These can measure the tilt and lateral orientation of the object whereas accelerometer can only measure the linear motion</a:t>
            </a:r>
          </a:p>
          <a:p>
            <a:endParaRPr lang="en-US" sz="1400" dirty="0"/>
          </a:p>
          <a:p>
            <a:r>
              <a:rPr lang="en-US" sz="1400" b="1" i="0" dirty="0">
                <a:effectLst/>
              </a:rPr>
              <a:t>Linear Acceleration-&gt; </a:t>
            </a:r>
            <a:r>
              <a:rPr lang="en-US" sz="1400" i="0" dirty="0">
                <a:effectLst/>
              </a:rPr>
              <a:t>Linear acceleration is rate of change of velocity towards time change. </a:t>
            </a:r>
          </a:p>
          <a:p>
            <a:endParaRPr lang="en-US" sz="1400" i="0" dirty="0">
              <a:effectLst/>
            </a:endParaRPr>
          </a:p>
          <a:p>
            <a:r>
              <a:rPr lang="en-US" sz="1400" b="1" dirty="0"/>
              <a:t>Angular velocity -&gt; </a:t>
            </a:r>
            <a:r>
              <a:rPr lang="en-US" sz="1400" dirty="0">
                <a:latin typeface="Minion Pro"/>
              </a:rPr>
              <a:t>T</a:t>
            </a:r>
            <a:r>
              <a:rPr lang="en-US" sz="1400" b="0" i="0" dirty="0">
                <a:effectLst/>
                <a:latin typeface="Minion Pro"/>
              </a:rPr>
              <a:t>he angular velocity of the object is the object’s angular displacement with respect to time when the object is moving in a circular path.</a:t>
            </a:r>
            <a:endParaRPr lang="en-US" sz="1400" b="1" i="0" dirty="0">
              <a:effectLst/>
            </a:endParaRPr>
          </a:p>
          <a:p>
            <a:endParaRPr lang="en-US" sz="1400" b="1" i="0" dirty="0">
              <a:effectLst/>
            </a:endParaRP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97306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695</Words>
  <Application>Microsoft Office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Roboto</vt:lpstr>
      <vt:lpstr>Office Theme</vt:lpstr>
      <vt:lpstr>Problem Statement </vt:lpstr>
      <vt:lpstr>Basic structure of HAR</vt:lpstr>
      <vt:lpstr>         Dataset Description </vt:lpstr>
      <vt:lpstr>Terminologies used in Dataset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Deekshant Kapoor</dc:creator>
  <cp:lastModifiedBy>Deekshant Kapoor</cp:lastModifiedBy>
  <cp:revision>14</cp:revision>
  <dcterms:created xsi:type="dcterms:W3CDTF">2022-12-21T13:15:11Z</dcterms:created>
  <dcterms:modified xsi:type="dcterms:W3CDTF">2022-12-24T09:09:29Z</dcterms:modified>
</cp:coreProperties>
</file>