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9" r:id="rId20"/>
    <p:sldId id="276" r:id="rId21"/>
    <p:sldId id="275" r:id="rId22"/>
    <p:sldId id="277"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ECC-75B5-5D91-E82C-9B71E9F58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3C1147-D16A-D49B-7A1E-F37A7F4C0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7F466E-EF08-B012-AB58-A032A1F52727}"/>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5" name="Footer Placeholder 4">
            <a:extLst>
              <a:ext uri="{FF2B5EF4-FFF2-40B4-BE49-F238E27FC236}">
                <a16:creationId xmlns:a16="http://schemas.microsoft.com/office/drawing/2014/main" id="{48E2939E-E979-D03C-4F53-FA95FEDF2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54BE92-2847-994A-5A65-AF93E16FA7A6}"/>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06877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AEED-9F7F-5C5C-4295-661BD8AE2B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12FF70-F698-1C6A-AB3F-71ED6F771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612C02-C61E-62EE-BC6F-393EC822EB27}"/>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5" name="Footer Placeholder 4">
            <a:extLst>
              <a:ext uri="{FF2B5EF4-FFF2-40B4-BE49-F238E27FC236}">
                <a16:creationId xmlns:a16="http://schemas.microsoft.com/office/drawing/2014/main" id="{B1BB5102-165C-0D17-4D1E-92898003E3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1E87B4-E37C-DD34-084A-1F41EC8E44FB}"/>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9770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8001C-B512-9760-938B-5D26E5027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907F65-59B1-CACF-6208-2A5AC6FD4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31FCD-23E2-E9C1-A271-4E60CC5DF808}"/>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5" name="Footer Placeholder 4">
            <a:extLst>
              <a:ext uri="{FF2B5EF4-FFF2-40B4-BE49-F238E27FC236}">
                <a16:creationId xmlns:a16="http://schemas.microsoft.com/office/drawing/2014/main" id="{60A3C372-4A21-EBC6-A5A7-4E1E64F33B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9C8771-9959-BEAF-D8FF-4D6A66AB0A04}"/>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16937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0A6D-8AA2-E0B4-F022-F64F5C8748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DDACCE-78D7-315E-35D2-6A32E2B28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EDCB8A-BF02-7906-5C43-3B8CBF477E80}"/>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5" name="Footer Placeholder 4">
            <a:extLst>
              <a:ext uri="{FF2B5EF4-FFF2-40B4-BE49-F238E27FC236}">
                <a16:creationId xmlns:a16="http://schemas.microsoft.com/office/drawing/2014/main" id="{B922EA6F-287E-81FA-ADAB-84C46530E8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626613-F017-8414-E4AB-33FD6B76747F}"/>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6529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C97-CF01-96F6-1FF8-2299B7853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C1888A-9033-93C0-D415-2FFCC7FF9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1AD63-C842-3DAD-CAB5-663B80843320}"/>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5" name="Footer Placeholder 4">
            <a:extLst>
              <a:ext uri="{FF2B5EF4-FFF2-40B4-BE49-F238E27FC236}">
                <a16:creationId xmlns:a16="http://schemas.microsoft.com/office/drawing/2014/main" id="{99E703B8-585C-9C6F-5689-DB891E13B8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C0317-EA4A-E3E5-1B63-40C49EE54BE7}"/>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25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595-A280-4DF3-DE37-0427312201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A5C1F4-9FA6-0FA3-932D-AEC9F940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ED62F6-DDA2-F003-B4A3-EAA3F06A7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ACA6CA-04B8-DF5E-AC1C-7BFE95664373}"/>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6" name="Footer Placeholder 5">
            <a:extLst>
              <a:ext uri="{FF2B5EF4-FFF2-40B4-BE49-F238E27FC236}">
                <a16:creationId xmlns:a16="http://schemas.microsoft.com/office/drawing/2014/main" id="{EA45508C-8A14-274A-3A00-469D548B02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9742D9C-F9C4-59D2-7F82-8CA61F5D60D9}"/>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29485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54AC-9D24-FA2F-8803-2583A49C996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FC409D-D23C-14CF-A9C0-F929E7151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4B11B-03E5-6CAF-269B-52183DAE1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261335-D5AD-4EC6-A503-533CB841E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ECEFE-663C-537A-AC90-CF651DD0C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4A39BB-E2D8-2FB8-93D8-56C59D373CD5}"/>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8" name="Footer Placeholder 7">
            <a:extLst>
              <a:ext uri="{FF2B5EF4-FFF2-40B4-BE49-F238E27FC236}">
                <a16:creationId xmlns:a16="http://schemas.microsoft.com/office/drawing/2014/main" id="{8C4B9FA3-0A93-B1AD-D657-09F2B6472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09E1332-4BC5-4BB1-DC8B-59BEE0F266C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54903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DB40-6E69-8F03-052F-3C49AA1ED9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F57C81-75EC-BB67-6B69-E4B0E604CE11}"/>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4" name="Footer Placeholder 3">
            <a:extLst>
              <a:ext uri="{FF2B5EF4-FFF2-40B4-BE49-F238E27FC236}">
                <a16:creationId xmlns:a16="http://schemas.microsoft.com/office/drawing/2014/main" id="{8CD0F354-1D1F-736F-66C2-DF9DA4C51D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3E751-8B4E-6D08-1409-2F46A4E40E83}"/>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690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0485-721B-4BEA-491D-655CFF9311D6}"/>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3" name="Footer Placeholder 2">
            <a:extLst>
              <a:ext uri="{FF2B5EF4-FFF2-40B4-BE49-F238E27FC236}">
                <a16:creationId xmlns:a16="http://schemas.microsoft.com/office/drawing/2014/main" id="{B4C79D06-C317-FCA4-36DC-88AC3335EB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A8C4E6A-5B43-DB9B-582E-1F38E0B958F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5762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4CB0-C356-9C1E-8D7E-1AC7763CF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EC69A6-F312-58A1-6A67-14C58DA58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E1BC7A-A521-D23F-6A41-E0D2F65C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D064-B255-A9BD-610C-75ADA3A68556}"/>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6" name="Footer Placeholder 5">
            <a:extLst>
              <a:ext uri="{FF2B5EF4-FFF2-40B4-BE49-F238E27FC236}">
                <a16:creationId xmlns:a16="http://schemas.microsoft.com/office/drawing/2014/main" id="{B30AC562-EBA8-B229-FABD-6978C2F7A0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D830B3-1023-B5A9-507F-3C8E26FA27FA}"/>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21749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612-8392-77F3-AD83-017B13CA6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A398E4B-0142-1596-C6C9-4609953EF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89917E-28D3-F7BB-BD64-D2E8325D6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E2D5F-A56B-9D42-A27B-0D6564122E5C}"/>
              </a:ext>
            </a:extLst>
          </p:cNvPr>
          <p:cNvSpPr>
            <a:spLocks noGrp="1"/>
          </p:cNvSpPr>
          <p:nvPr>
            <p:ph type="dt" sz="half" idx="10"/>
          </p:nvPr>
        </p:nvSpPr>
        <p:spPr/>
        <p:txBody>
          <a:bodyPr/>
          <a:lstStyle/>
          <a:p>
            <a:fld id="{3EDF64FC-A843-4335-A276-0B248C130C0E}" type="datetimeFigureOut">
              <a:rPr lang="en-CA" smtClean="0"/>
              <a:t>2023-01-19</a:t>
            </a:fld>
            <a:endParaRPr lang="en-CA"/>
          </a:p>
        </p:txBody>
      </p:sp>
      <p:sp>
        <p:nvSpPr>
          <p:cNvPr id="6" name="Footer Placeholder 5">
            <a:extLst>
              <a:ext uri="{FF2B5EF4-FFF2-40B4-BE49-F238E27FC236}">
                <a16:creationId xmlns:a16="http://schemas.microsoft.com/office/drawing/2014/main" id="{B15DCDD4-2339-6666-BEBA-7533B5951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54CBBA-7FEE-3F6C-78A1-2E53287268E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57957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F8618-779A-0CA5-4ED2-4E50D0C6C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B978D8-9F3E-9F8B-84E2-5C9D16D1E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FEE9EB-56A0-8E45-47A1-6EA13B473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64FC-A843-4335-A276-0B248C130C0E}" type="datetimeFigureOut">
              <a:rPr lang="en-CA" smtClean="0"/>
              <a:t>2023-01-19</a:t>
            </a:fld>
            <a:endParaRPr lang="en-CA"/>
          </a:p>
        </p:txBody>
      </p:sp>
      <p:sp>
        <p:nvSpPr>
          <p:cNvPr id="5" name="Footer Placeholder 4">
            <a:extLst>
              <a:ext uri="{FF2B5EF4-FFF2-40B4-BE49-F238E27FC236}">
                <a16:creationId xmlns:a16="http://schemas.microsoft.com/office/drawing/2014/main" id="{67CDE019-4BDD-BB9A-08A3-0B1A93BDB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D6ABF83-A1D5-F69C-C68D-6D9D3B90C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F9697-09C3-4DD9-AFC5-074269D5796B}" type="slidenum">
              <a:rPr lang="en-CA" smtClean="0"/>
              <a:t>‹#›</a:t>
            </a:fld>
            <a:endParaRPr lang="en-CA"/>
          </a:p>
        </p:txBody>
      </p:sp>
    </p:spTree>
    <p:extLst>
      <p:ext uri="{BB962C8B-B14F-4D97-AF65-F5344CB8AC3E}">
        <p14:creationId xmlns:p14="http://schemas.microsoft.com/office/powerpoint/2010/main" val="16263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ocs.soliditylang.org/en/v0.8.17/types.html?highlight=enums#mapping-typ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hyperlink" Target="https://docs.soliditylang.org/en/v0.8.17/types.html?highlight=enums#mapping-types" TargetMode="External"/><Relationship Id="rId3" Type="http://schemas.openxmlformats.org/officeDocument/2006/relationships/image" Target="../media/image2.png"/><Relationship Id="rId7" Type="http://schemas.openxmlformats.org/officeDocument/2006/relationships/hyperlink" Target="https://docs.soliditylang.org/en/v0.8.17/types.html?highlight=enums#enum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soliditylang.org/en/v0.8.17/types.html#structs" TargetMode="External"/><Relationship Id="rId5" Type="http://schemas.openxmlformats.org/officeDocument/2006/relationships/hyperlink" Target="https://docs.soliditylang.org/en/v0.8.17/types.html#arrays" TargetMode="External"/><Relationship Id="rId4" Type="http://schemas.openxmlformats.org/officeDocument/2006/relationships/hyperlink" Target="https://docs.soliditylang.org/en/v0.8.17/types.html#value-types" TargetMode="External"/><Relationship Id="rId9" Type="http://schemas.openxmlformats.org/officeDocument/2006/relationships/hyperlink" Target="https://docs.soliditylang.org/en/v0.8.17/internals/layout_in_memory.html?highlight=point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sp>
        <p:nvSpPr>
          <p:cNvPr id="3" name="Google Shape;176;p29">
            <a:extLst>
              <a:ext uri="{FF2B5EF4-FFF2-40B4-BE49-F238E27FC236}">
                <a16:creationId xmlns:a16="http://schemas.microsoft.com/office/drawing/2014/main" id="{5C248FF7-7A13-D94E-8641-D8C16CFD170D}"/>
              </a:ext>
            </a:extLst>
          </p:cNvPr>
          <p:cNvSpPr txBox="1">
            <a:spLocks/>
          </p:cNvSpPr>
          <p:nvPr/>
        </p:nvSpPr>
        <p:spPr>
          <a:xfrm>
            <a:off x="311708" y="1577695"/>
            <a:ext cx="11360800" cy="2052600"/>
          </a:xfrm>
          <a:prstGeom prst="rect">
            <a:avLst/>
          </a:prstGeom>
        </p:spPr>
        <p:txBody>
          <a:bodyPr spcFirstLastPara="1" wrap="square" lIns="91425" tIns="91425" rIns="91425" bIns="91425"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BCDV 1010</a:t>
            </a:r>
          </a:p>
          <a:p>
            <a:pPr>
              <a:spcBef>
                <a:spcPts val="0"/>
              </a:spcBef>
            </a:pPr>
            <a:r>
              <a:rPr lang="en-US" dirty="0"/>
              <a:t>Smart Contract Development Essentials</a:t>
            </a:r>
          </a:p>
        </p:txBody>
      </p:sp>
      <p:sp>
        <p:nvSpPr>
          <p:cNvPr id="4" name="Google Shape;177;p29">
            <a:extLst>
              <a:ext uri="{FF2B5EF4-FFF2-40B4-BE49-F238E27FC236}">
                <a16:creationId xmlns:a16="http://schemas.microsoft.com/office/drawing/2014/main" id="{0F00AA80-66F6-52EC-036D-9ED2036F1EB4}"/>
              </a:ext>
            </a:extLst>
          </p:cNvPr>
          <p:cNvSpPr txBox="1">
            <a:spLocks/>
          </p:cNvSpPr>
          <p:nvPr/>
        </p:nvSpPr>
        <p:spPr>
          <a:xfrm>
            <a:off x="311700" y="3667245"/>
            <a:ext cx="11360800" cy="792600"/>
          </a:xfrm>
          <a:prstGeom prst="rect">
            <a:avLst/>
          </a:prstGeom>
        </p:spPr>
        <p:txBody>
          <a:bodyPr spcFirstLastPara="1" wrap="square" lIns="91425" tIns="91425" rIns="91425" bIns="91425" anchor="b"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latin typeface="Roboto Mono"/>
                <a:ea typeface="Roboto Mono"/>
                <a:cs typeface="Roboto Mono"/>
                <a:sym typeface="Roboto Mono"/>
              </a:rPr>
              <a:t>2023 January</a:t>
            </a:r>
          </a:p>
          <a:p>
            <a:pPr marL="0" indent="0">
              <a:spcBef>
                <a:spcPts val="0"/>
              </a:spcBef>
              <a:buFont typeface="Arial" panose="020B0604020202020204" pitchFamily="34" charset="0"/>
              <a:buNone/>
            </a:pPr>
            <a:r>
              <a:rPr lang="en-US" sz="1100" dirty="0">
                <a:latin typeface="Roboto Mono"/>
                <a:ea typeface="Roboto Mono"/>
                <a:cs typeface="Roboto Mono"/>
                <a:sym typeface="Roboto Mono"/>
              </a:rPr>
              <a:t>week 01 - class 04</a:t>
            </a:r>
            <a:r>
              <a:rPr lang="en-US" sz="1800" dirty="0">
                <a:latin typeface="Roboto Mono"/>
                <a:ea typeface="Roboto Mono"/>
                <a:cs typeface="Roboto Mono"/>
                <a:sym typeface="Roboto Mono"/>
              </a:rPr>
              <a:t> </a:t>
            </a:r>
          </a:p>
        </p:txBody>
      </p:sp>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4133944928"/>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15949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721360" y="1402080"/>
            <a:ext cx="10749280" cy="4994059"/>
          </a:xfrm>
          <a:prstGeom prst="rect">
            <a:avLst/>
          </a:prstGeom>
          <a:noFill/>
        </p:spPr>
        <p:txBody>
          <a:bodyPr wrap="square" rtlCol="0">
            <a:spAutoFit/>
          </a:bodyPr>
          <a:lstStyle/>
          <a:p>
            <a:pPr>
              <a:lnSpc>
                <a:spcPct val="115000"/>
              </a:lnSpc>
            </a:pPr>
            <a:r>
              <a:rPr lang="en-CA" sz="1550" dirty="0">
                <a:solidFill>
                  <a:srgbClr val="273239"/>
                </a:solidFill>
                <a:effectLst/>
                <a:latin typeface="Arial" panose="020B0604020202020204" pitchFamily="34" charset="0"/>
                <a:ea typeface="Arial" panose="020B0604020202020204" pitchFamily="34" charset="0"/>
              </a:rPr>
              <a:t>length:</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Arrays have a length member that contains their number of elements. The length of memory arrays is fixed (but dynamic, i.e. it can depend on runtime parameters) once they are created.</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 </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push():</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Dynamic storage arrays and bytes (not string) have a member function called push() that you can use to append a zero-initialised element at the end of the array. It returns a reference to the element, so that it can be used like </a:t>
            </a:r>
            <a:r>
              <a:rPr lang="en-CA" sz="1550" dirty="0" err="1">
                <a:solidFill>
                  <a:srgbClr val="273239"/>
                </a:solidFill>
                <a:effectLst/>
                <a:latin typeface="Arial" panose="020B0604020202020204" pitchFamily="34" charset="0"/>
                <a:ea typeface="Arial" panose="020B0604020202020204" pitchFamily="34" charset="0"/>
              </a:rPr>
              <a:t>x.push</a:t>
            </a:r>
            <a:r>
              <a:rPr lang="en-CA" sz="1550" dirty="0">
                <a:solidFill>
                  <a:srgbClr val="273239"/>
                </a:solidFill>
                <a:effectLst/>
                <a:latin typeface="Arial" panose="020B0604020202020204" pitchFamily="34" charset="0"/>
                <a:ea typeface="Arial" panose="020B0604020202020204" pitchFamily="34" charset="0"/>
              </a:rPr>
              <a:t>().t = 2 or </a:t>
            </a:r>
            <a:r>
              <a:rPr lang="en-CA" sz="1550" dirty="0" err="1">
                <a:solidFill>
                  <a:srgbClr val="273239"/>
                </a:solidFill>
                <a:effectLst/>
                <a:latin typeface="Arial" panose="020B0604020202020204" pitchFamily="34" charset="0"/>
                <a:ea typeface="Arial" panose="020B0604020202020204" pitchFamily="34" charset="0"/>
              </a:rPr>
              <a:t>x.push</a:t>
            </a:r>
            <a:r>
              <a:rPr lang="en-CA" sz="1550" dirty="0">
                <a:solidFill>
                  <a:srgbClr val="273239"/>
                </a:solidFill>
                <a:effectLst/>
                <a:latin typeface="Arial" panose="020B0604020202020204" pitchFamily="34" charset="0"/>
                <a:ea typeface="Arial" panose="020B0604020202020204" pitchFamily="34" charset="0"/>
              </a:rPr>
              <a:t>() = b.</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 </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push(x):</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Dynamic storage arrays and bytes (not string) have a member function called push(x) that you can use to append a given element at the end of the array. The function returns nothing.</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 </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pop():</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Dynamic storage arrays and bytes (not string) have a member function called pop() that you can use to remove an element from the end of the array. This also implicitly calls delete on the removed element. The function returns nothing.</a:t>
            </a:r>
            <a:endParaRPr lang="en-CA" sz="1550" dirty="0">
              <a:effectLst/>
              <a:latin typeface="Arial" panose="020B0604020202020204" pitchFamily="34" charset="0"/>
              <a:ea typeface="Arial" panose="020B0604020202020204" pitchFamily="34" charset="0"/>
            </a:endParaRPr>
          </a:p>
          <a:p>
            <a:pPr>
              <a:lnSpc>
                <a:spcPct val="115000"/>
              </a:lnSpc>
            </a:pPr>
            <a:r>
              <a:rPr lang="en-CA" sz="1550" dirty="0">
                <a:solidFill>
                  <a:srgbClr val="273239"/>
                </a:solidFill>
                <a:effectLst/>
                <a:latin typeface="Arial" panose="020B0604020202020204" pitchFamily="34" charset="0"/>
                <a:ea typeface="Arial" panose="020B0604020202020204" pitchFamily="34" charset="0"/>
              </a:rPr>
              <a:t> </a:t>
            </a:r>
            <a:endParaRPr lang="en-CA" sz="1550" dirty="0">
              <a:effectLst/>
              <a:latin typeface="Arial" panose="020B0604020202020204" pitchFamily="34" charset="0"/>
              <a:ea typeface="Arial" panose="020B0604020202020204" pitchFamily="34" charset="0"/>
            </a:endParaRPr>
          </a:p>
          <a:p>
            <a:endParaRPr lang="en-CA" sz="1550" dirty="0"/>
          </a:p>
        </p:txBody>
      </p:sp>
      <p:sp>
        <p:nvSpPr>
          <p:cNvPr id="9" name="TextBox 8">
            <a:extLst>
              <a:ext uri="{FF2B5EF4-FFF2-40B4-BE49-F238E27FC236}">
                <a16:creationId xmlns:a16="http://schemas.microsoft.com/office/drawing/2014/main" id="{57A03D87-B34A-759A-8A54-77529F411300}"/>
              </a:ext>
            </a:extLst>
          </p:cNvPr>
          <p:cNvSpPr txBox="1"/>
          <p:nvPr/>
        </p:nvSpPr>
        <p:spPr>
          <a:xfrm>
            <a:off x="919370" y="490354"/>
            <a:ext cx="6106160" cy="1463734"/>
          </a:xfrm>
          <a:prstGeom prst="rect">
            <a:avLst/>
          </a:prstGeom>
          <a:noFill/>
        </p:spPr>
        <p:txBody>
          <a:bodyPr wrap="square">
            <a:spAutoFit/>
          </a:bodyPr>
          <a:lstStyle/>
          <a:p>
            <a:pPr marL="63500">
              <a:lnSpc>
                <a:spcPct val="115000"/>
              </a:lnSpc>
              <a:spcBef>
                <a:spcPts val="2000"/>
              </a:spcBef>
              <a:spcAft>
                <a:spcPts val="1800"/>
              </a:spcAft>
            </a:pPr>
            <a:r>
              <a:rPr lang="en-CA" sz="2800" b="1" dirty="0">
                <a:solidFill>
                  <a:srgbClr val="273239"/>
                </a:solidFill>
                <a:effectLst/>
                <a:latin typeface="Arial" panose="020B0604020202020204" pitchFamily="34" charset="0"/>
                <a:ea typeface="Arial" panose="020B0604020202020204" pitchFamily="34" charset="0"/>
              </a:rPr>
              <a:t>Array Members</a:t>
            </a:r>
            <a:endParaRPr lang="en-CA" sz="2800"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2400" b="1" kern="0" dirty="0">
              <a:effectLst/>
              <a:latin typeface="Arial" panose="020B0604020202020204" pitchFamily="34" charset="0"/>
            </a:endParaRPr>
          </a:p>
        </p:txBody>
      </p:sp>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97561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3845670" y="3193956"/>
            <a:ext cx="6106160" cy="869533"/>
          </a:xfrm>
          <a:prstGeom prst="rect">
            <a:avLst/>
          </a:prstGeom>
          <a:noFill/>
        </p:spPr>
        <p:txBody>
          <a:bodyPr wrap="square">
            <a:spAutoFit/>
          </a:bodyPr>
          <a:lstStyle/>
          <a:p>
            <a:pPr marL="63500">
              <a:lnSpc>
                <a:spcPct val="115000"/>
              </a:lnSpc>
              <a:spcBef>
                <a:spcPts val="2000"/>
              </a:spcBef>
              <a:spcAft>
                <a:spcPts val="1800"/>
              </a:spcAft>
            </a:pPr>
            <a:r>
              <a:rPr lang="en-CA" sz="4800" b="1" kern="0" dirty="0">
                <a:effectLst/>
                <a:latin typeface="Arial" panose="020B0604020202020204" pitchFamily="34" charset="0"/>
              </a:rPr>
              <a:t>Structures</a:t>
            </a:r>
          </a:p>
        </p:txBody>
      </p:sp>
    </p:spTree>
    <p:extLst>
      <p:ext uri="{BB962C8B-B14F-4D97-AF65-F5344CB8AC3E}">
        <p14:creationId xmlns:p14="http://schemas.microsoft.com/office/powerpoint/2010/main" val="252364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651110" y="1819795"/>
            <a:ext cx="6106160" cy="2081660"/>
          </a:xfrm>
          <a:prstGeom prst="rect">
            <a:avLst/>
          </a:prstGeom>
          <a:noFill/>
        </p:spPr>
        <p:txBody>
          <a:bodyPr wrap="square">
            <a:spAutoFit/>
          </a:bodyPr>
          <a:lstStyle/>
          <a:p>
            <a:pPr>
              <a:lnSpc>
                <a:spcPct val="115000"/>
              </a:lnSpc>
            </a:pPr>
            <a:r>
              <a:rPr lang="en-CA" sz="1800" dirty="0">
                <a:solidFill>
                  <a:srgbClr val="404040"/>
                </a:solidFill>
                <a:effectLst/>
                <a:latin typeface="Arial" panose="020B0604020202020204" pitchFamily="34" charset="0"/>
                <a:ea typeface="Arial" panose="020B0604020202020204" pitchFamily="34" charset="0"/>
              </a:rPr>
              <a:t>Structs are custom-defined types that can group several variables.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err="1">
                <a:solidFill>
                  <a:srgbClr val="273239"/>
                </a:solidFill>
                <a:effectLst/>
                <a:latin typeface="Arial" panose="020B0604020202020204" pitchFamily="34" charset="0"/>
                <a:ea typeface="Arial" panose="020B0604020202020204" pitchFamily="34" charset="0"/>
              </a:rPr>
              <a:t>e.g</a:t>
            </a:r>
            <a:r>
              <a:rPr lang="en-CA" sz="1800" dirty="0">
                <a:solidFill>
                  <a:srgbClr val="273239"/>
                </a:solidFill>
                <a:effectLst/>
                <a:latin typeface="Arial" panose="020B0604020202020204" pitchFamily="34" charset="0"/>
                <a:ea typeface="Arial" panose="020B0604020202020204" pitchFamily="34" charset="0"/>
              </a:rPr>
              <a:t>:</a:t>
            </a:r>
            <a:endParaRPr lang="en-CA" sz="1800"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endParaRPr>
          </a:p>
        </p:txBody>
      </p:sp>
      <p:pic>
        <p:nvPicPr>
          <p:cNvPr id="5" name="image15.png">
            <a:extLst>
              <a:ext uri="{FF2B5EF4-FFF2-40B4-BE49-F238E27FC236}">
                <a16:creationId xmlns:a16="http://schemas.microsoft.com/office/drawing/2014/main" id="{608A5535-DE9D-D0FA-5978-E78D9A1D42C6}"/>
              </a:ext>
            </a:extLst>
          </p:cNvPr>
          <p:cNvPicPr/>
          <p:nvPr/>
        </p:nvPicPr>
        <p:blipFill>
          <a:blip r:embed="rId4"/>
          <a:srcRect/>
          <a:stretch>
            <a:fillRect/>
          </a:stretch>
        </p:blipFill>
        <p:spPr>
          <a:xfrm>
            <a:off x="1651110" y="3018054"/>
            <a:ext cx="6202570" cy="3291335"/>
          </a:xfrm>
          <a:prstGeom prst="rect">
            <a:avLst/>
          </a:prstGeom>
          <a:ln/>
        </p:spPr>
      </p:pic>
    </p:spTree>
    <p:extLst>
      <p:ext uri="{BB962C8B-B14F-4D97-AF65-F5344CB8AC3E}">
        <p14:creationId xmlns:p14="http://schemas.microsoft.com/office/powerpoint/2010/main" val="33365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651110" y="1819795"/>
            <a:ext cx="6106160" cy="3037306"/>
          </a:xfrm>
          <a:prstGeom prst="rect">
            <a:avLst/>
          </a:prstGeom>
          <a:noFill/>
        </p:spPr>
        <p:txBody>
          <a:bodyPr wrap="square">
            <a:spAutoFit/>
          </a:bodyPr>
          <a:lstStyle/>
          <a:p>
            <a:pPr>
              <a:lnSpc>
                <a:spcPct val="115000"/>
              </a:lnSpc>
            </a:pPr>
            <a:r>
              <a:rPr lang="en-CA" sz="1800" dirty="0">
                <a:solidFill>
                  <a:srgbClr val="273239"/>
                </a:solidFill>
                <a:effectLst/>
                <a:latin typeface="Arial" panose="020B0604020202020204" pitchFamily="34" charset="0"/>
                <a:ea typeface="Arial" panose="020B0604020202020204" pitchFamily="34" charset="0"/>
              </a:rPr>
              <a:t>Why do we need Structs?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If we have to group particular values of different types, Structs enable us to do so.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E.g. In the case of geolocation, we always need to store the Longitude and Latitude together.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r>
              <a:rPr lang="en-CA" sz="1800" dirty="0" err="1">
                <a:solidFill>
                  <a:srgbClr val="273239"/>
                </a:solidFill>
                <a:effectLst/>
                <a:latin typeface="Arial" panose="020B0604020202020204" pitchFamily="34" charset="0"/>
                <a:ea typeface="Arial" panose="020B0604020202020204" pitchFamily="34" charset="0"/>
              </a:rPr>
              <a:t>lat</a:t>
            </a:r>
            <a:r>
              <a:rPr lang="en-CA" sz="1800" dirty="0">
                <a:solidFill>
                  <a:srgbClr val="273239"/>
                </a:solidFill>
                <a:effectLst/>
                <a:latin typeface="Arial" panose="020B0604020202020204" pitchFamily="34" charset="0"/>
                <a:ea typeface="Arial" panose="020B0604020202020204" pitchFamily="34" charset="0"/>
              </a:rPr>
              <a:t>: -34.397, </a:t>
            </a:r>
            <a:r>
              <a:rPr lang="en-CA" sz="1800" dirty="0" err="1">
                <a:solidFill>
                  <a:srgbClr val="273239"/>
                </a:solidFill>
                <a:effectLst/>
                <a:latin typeface="Arial" panose="020B0604020202020204" pitchFamily="34" charset="0"/>
                <a:ea typeface="Arial" panose="020B0604020202020204" pitchFamily="34" charset="0"/>
              </a:rPr>
              <a:t>lng</a:t>
            </a:r>
            <a:r>
              <a:rPr lang="en-CA" sz="1800" dirty="0">
                <a:solidFill>
                  <a:srgbClr val="273239"/>
                </a:solidFill>
                <a:effectLst/>
                <a:latin typeface="Arial" panose="020B0604020202020204" pitchFamily="34" charset="0"/>
                <a:ea typeface="Arial" panose="020B0604020202020204" pitchFamily="34" charset="0"/>
              </a:rPr>
              <a:t>: 150.644 }</a:t>
            </a:r>
            <a:endParaRPr lang="en-CA" sz="1800"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endParaRPr>
          </a:p>
        </p:txBody>
      </p:sp>
      <p:pic>
        <p:nvPicPr>
          <p:cNvPr id="7" name="image8.png">
            <a:extLst>
              <a:ext uri="{FF2B5EF4-FFF2-40B4-BE49-F238E27FC236}">
                <a16:creationId xmlns:a16="http://schemas.microsoft.com/office/drawing/2014/main" id="{94B112C8-C1C5-BC0D-8976-41EDBFE703CF}"/>
              </a:ext>
            </a:extLst>
          </p:cNvPr>
          <p:cNvPicPr/>
          <p:nvPr/>
        </p:nvPicPr>
        <p:blipFill>
          <a:blip r:embed="rId4"/>
          <a:srcRect/>
          <a:stretch>
            <a:fillRect/>
          </a:stretch>
        </p:blipFill>
        <p:spPr>
          <a:xfrm>
            <a:off x="1651110" y="4264342"/>
            <a:ext cx="3449210" cy="1780858"/>
          </a:xfrm>
          <a:prstGeom prst="rect">
            <a:avLst/>
          </a:prstGeom>
          <a:ln/>
        </p:spPr>
      </p:pic>
    </p:spTree>
    <p:extLst>
      <p:ext uri="{BB962C8B-B14F-4D97-AF65-F5344CB8AC3E}">
        <p14:creationId xmlns:p14="http://schemas.microsoft.com/office/powerpoint/2010/main" val="48723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437750" y="1462383"/>
            <a:ext cx="7645290" cy="1675395"/>
          </a:xfrm>
          <a:prstGeom prst="rect">
            <a:avLst/>
          </a:prstGeom>
          <a:noFill/>
        </p:spPr>
        <p:txBody>
          <a:bodyPr wrap="square">
            <a:spAutoFit/>
          </a:bodyPr>
          <a:lstStyle/>
          <a:p>
            <a:pPr marL="63500">
              <a:lnSpc>
                <a:spcPct val="115000"/>
              </a:lnSpc>
              <a:spcBef>
                <a:spcPts val="2000"/>
              </a:spcBef>
              <a:spcAft>
                <a:spcPts val="1800"/>
              </a:spcAft>
            </a:pPr>
            <a:r>
              <a:rPr lang="en-CA" sz="1800" dirty="0">
                <a:solidFill>
                  <a:srgbClr val="273239"/>
                </a:solidFill>
                <a:effectLst/>
                <a:latin typeface="Arial" panose="020B0604020202020204" pitchFamily="34" charset="0"/>
                <a:ea typeface="Arial" panose="020B0604020202020204" pitchFamily="34" charset="0"/>
              </a:rPr>
              <a:t>The struct variable can be initialized by passing it JSON format values:</a:t>
            </a:r>
            <a:endParaRPr lang="en-CA" sz="1800"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endParaRPr>
          </a:p>
        </p:txBody>
      </p:sp>
      <p:sp>
        <p:nvSpPr>
          <p:cNvPr id="8" name="TextBox 7">
            <a:extLst>
              <a:ext uri="{FF2B5EF4-FFF2-40B4-BE49-F238E27FC236}">
                <a16:creationId xmlns:a16="http://schemas.microsoft.com/office/drawing/2014/main" id="{66DC7976-A05A-E758-C102-38E996512EAC}"/>
              </a:ext>
            </a:extLst>
          </p:cNvPr>
          <p:cNvSpPr txBox="1"/>
          <p:nvPr/>
        </p:nvSpPr>
        <p:spPr>
          <a:xfrm>
            <a:off x="1651110" y="407528"/>
            <a:ext cx="6106160" cy="545727"/>
          </a:xfrm>
          <a:prstGeom prst="rect">
            <a:avLst/>
          </a:prstGeom>
          <a:noFill/>
        </p:spPr>
        <p:txBody>
          <a:bodyPr wrap="square">
            <a:spAutoFit/>
          </a:bodyPr>
          <a:lstStyle/>
          <a:p>
            <a:pPr>
              <a:lnSpc>
                <a:spcPct val="115000"/>
              </a:lnSpc>
            </a:pPr>
            <a:r>
              <a:rPr lang="en-CA" sz="2800" b="1" dirty="0">
                <a:solidFill>
                  <a:srgbClr val="273239"/>
                </a:solidFill>
                <a:effectLst/>
                <a:latin typeface="Arial" panose="020B0604020202020204" pitchFamily="34" charset="0"/>
                <a:ea typeface="Arial" panose="020B0604020202020204" pitchFamily="34" charset="0"/>
              </a:rPr>
              <a:t>Initializing new Struct</a:t>
            </a:r>
            <a:endParaRPr lang="en-CA" sz="2800" dirty="0">
              <a:effectLst/>
              <a:latin typeface="Arial" panose="020B0604020202020204" pitchFamily="34" charset="0"/>
              <a:ea typeface="Arial" panose="020B0604020202020204" pitchFamily="34" charset="0"/>
            </a:endParaRPr>
          </a:p>
        </p:txBody>
      </p:sp>
      <p:pic>
        <p:nvPicPr>
          <p:cNvPr id="9" name="image6.png">
            <a:extLst>
              <a:ext uri="{FF2B5EF4-FFF2-40B4-BE49-F238E27FC236}">
                <a16:creationId xmlns:a16="http://schemas.microsoft.com/office/drawing/2014/main" id="{BBB49C95-D60D-DABE-3CC5-501BF7F9A6D7}"/>
              </a:ext>
            </a:extLst>
          </p:cNvPr>
          <p:cNvPicPr/>
          <p:nvPr/>
        </p:nvPicPr>
        <p:blipFill>
          <a:blip r:embed="rId4"/>
          <a:srcRect/>
          <a:stretch>
            <a:fillRect/>
          </a:stretch>
        </p:blipFill>
        <p:spPr>
          <a:xfrm>
            <a:off x="1651110" y="1841530"/>
            <a:ext cx="5943600" cy="4559300"/>
          </a:xfrm>
          <a:prstGeom prst="rect">
            <a:avLst/>
          </a:prstGeom>
          <a:ln/>
        </p:spPr>
      </p:pic>
    </p:spTree>
    <p:extLst>
      <p:ext uri="{BB962C8B-B14F-4D97-AF65-F5344CB8AC3E}">
        <p14:creationId xmlns:p14="http://schemas.microsoft.com/office/powerpoint/2010/main" val="392058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437750" y="1462383"/>
            <a:ext cx="7645290" cy="702372"/>
          </a:xfrm>
          <a:prstGeom prst="rect">
            <a:avLst/>
          </a:prstGeom>
          <a:noFill/>
        </p:spPr>
        <p:txBody>
          <a:bodyPr wrap="square">
            <a:spAutoFit/>
          </a:bodyPr>
          <a:lstStyle/>
          <a:p>
            <a:pPr>
              <a:lnSpc>
                <a:spcPct val="115000"/>
              </a:lnSpc>
            </a:pPr>
            <a:r>
              <a:rPr lang="en-CA" sz="1800" dirty="0">
                <a:solidFill>
                  <a:srgbClr val="273239"/>
                </a:solidFill>
                <a:effectLst/>
                <a:latin typeface="Arial" panose="020B0604020202020204" pitchFamily="34" charset="0"/>
                <a:ea typeface="Arial" panose="020B0604020202020204" pitchFamily="34" charset="0"/>
              </a:rPr>
              <a:t>If Initializing the struct inside the function, the storage/memory type of the variable needs to be specified:</a:t>
            </a:r>
            <a:endParaRPr lang="en-CA"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66DC7976-A05A-E758-C102-38E996512EAC}"/>
              </a:ext>
            </a:extLst>
          </p:cNvPr>
          <p:cNvSpPr txBox="1"/>
          <p:nvPr/>
        </p:nvSpPr>
        <p:spPr>
          <a:xfrm>
            <a:off x="1651110" y="407528"/>
            <a:ext cx="6106160" cy="545727"/>
          </a:xfrm>
          <a:prstGeom prst="rect">
            <a:avLst/>
          </a:prstGeom>
          <a:noFill/>
        </p:spPr>
        <p:txBody>
          <a:bodyPr wrap="square">
            <a:spAutoFit/>
          </a:bodyPr>
          <a:lstStyle/>
          <a:p>
            <a:pPr>
              <a:lnSpc>
                <a:spcPct val="115000"/>
              </a:lnSpc>
            </a:pPr>
            <a:r>
              <a:rPr lang="en-CA" sz="2800" b="1" dirty="0">
                <a:solidFill>
                  <a:srgbClr val="273239"/>
                </a:solidFill>
                <a:effectLst/>
                <a:latin typeface="Arial" panose="020B0604020202020204" pitchFamily="34" charset="0"/>
                <a:ea typeface="Arial" panose="020B0604020202020204" pitchFamily="34" charset="0"/>
              </a:rPr>
              <a:t>Initializing new Struct</a:t>
            </a:r>
            <a:endParaRPr lang="en-CA" sz="2800" dirty="0">
              <a:effectLst/>
              <a:latin typeface="Arial" panose="020B0604020202020204" pitchFamily="34" charset="0"/>
              <a:ea typeface="Arial" panose="020B0604020202020204" pitchFamily="34" charset="0"/>
            </a:endParaRPr>
          </a:p>
        </p:txBody>
      </p:sp>
      <p:pic>
        <p:nvPicPr>
          <p:cNvPr id="5" name="image3.png">
            <a:extLst>
              <a:ext uri="{FF2B5EF4-FFF2-40B4-BE49-F238E27FC236}">
                <a16:creationId xmlns:a16="http://schemas.microsoft.com/office/drawing/2014/main" id="{D0184DAF-C66E-AF89-A2DF-A04DC4292A04}"/>
              </a:ext>
            </a:extLst>
          </p:cNvPr>
          <p:cNvPicPr/>
          <p:nvPr/>
        </p:nvPicPr>
        <p:blipFill>
          <a:blip r:embed="rId4"/>
          <a:srcRect/>
          <a:stretch>
            <a:fillRect/>
          </a:stretch>
        </p:blipFill>
        <p:spPr>
          <a:xfrm>
            <a:off x="1518920" y="2650505"/>
            <a:ext cx="6416040" cy="2886050"/>
          </a:xfrm>
          <a:prstGeom prst="rect">
            <a:avLst/>
          </a:prstGeom>
          <a:ln/>
        </p:spPr>
      </p:pic>
    </p:spTree>
    <p:extLst>
      <p:ext uri="{BB962C8B-B14F-4D97-AF65-F5344CB8AC3E}">
        <p14:creationId xmlns:p14="http://schemas.microsoft.com/office/powerpoint/2010/main" val="1729519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529190" y="2031343"/>
            <a:ext cx="7645290" cy="383823"/>
          </a:xfrm>
          <a:prstGeom prst="rect">
            <a:avLst/>
          </a:prstGeom>
          <a:noFill/>
        </p:spPr>
        <p:txBody>
          <a:bodyPr wrap="square">
            <a:spAutoFit/>
          </a:bodyPr>
          <a:lstStyle/>
          <a:p>
            <a:pPr>
              <a:lnSpc>
                <a:spcPct val="115000"/>
              </a:lnSpc>
            </a:pPr>
            <a:r>
              <a:rPr lang="en-CA" sz="1800" dirty="0">
                <a:solidFill>
                  <a:srgbClr val="273239"/>
                </a:solidFill>
                <a:effectLst/>
                <a:latin typeface="Arial" panose="020B0604020202020204" pitchFamily="34" charset="0"/>
                <a:ea typeface="Arial" panose="020B0604020202020204" pitchFamily="34" charset="0"/>
              </a:rPr>
              <a:t>While retrieving the struct it needs to retrieve in a memory object:</a:t>
            </a:r>
            <a:endParaRPr lang="en-CA"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66DC7976-A05A-E758-C102-38E996512EAC}"/>
              </a:ext>
            </a:extLst>
          </p:cNvPr>
          <p:cNvSpPr txBox="1"/>
          <p:nvPr/>
        </p:nvSpPr>
        <p:spPr>
          <a:xfrm>
            <a:off x="1651110" y="407528"/>
            <a:ext cx="6106160" cy="545727"/>
          </a:xfrm>
          <a:prstGeom prst="rect">
            <a:avLst/>
          </a:prstGeom>
          <a:noFill/>
        </p:spPr>
        <p:txBody>
          <a:bodyPr wrap="square">
            <a:spAutoFit/>
          </a:bodyPr>
          <a:lstStyle/>
          <a:p>
            <a:pPr>
              <a:lnSpc>
                <a:spcPct val="115000"/>
              </a:lnSpc>
            </a:pPr>
            <a:r>
              <a:rPr lang="en-CA" sz="2800" b="1" dirty="0">
                <a:solidFill>
                  <a:srgbClr val="273239"/>
                </a:solidFill>
                <a:latin typeface="Arial" panose="020B0604020202020204" pitchFamily="34" charset="0"/>
                <a:ea typeface="Arial" panose="020B0604020202020204" pitchFamily="34" charset="0"/>
              </a:rPr>
              <a:t>Retriev</a:t>
            </a:r>
            <a:r>
              <a:rPr lang="en-CA" sz="2800" b="1" dirty="0">
                <a:solidFill>
                  <a:srgbClr val="273239"/>
                </a:solidFill>
                <a:effectLst/>
                <a:latin typeface="Arial" panose="020B0604020202020204" pitchFamily="34" charset="0"/>
                <a:ea typeface="Arial" panose="020B0604020202020204" pitchFamily="34" charset="0"/>
              </a:rPr>
              <a:t>ing new Struct</a:t>
            </a:r>
            <a:endParaRPr lang="en-CA" sz="2800" dirty="0">
              <a:effectLst/>
              <a:latin typeface="Arial" panose="020B0604020202020204" pitchFamily="34" charset="0"/>
              <a:ea typeface="Arial" panose="020B0604020202020204" pitchFamily="34" charset="0"/>
            </a:endParaRPr>
          </a:p>
        </p:txBody>
      </p:sp>
      <p:pic>
        <p:nvPicPr>
          <p:cNvPr id="7" name="image2.png">
            <a:extLst>
              <a:ext uri="{FF2B5EF4-FFF2-40B4-BE49-F238E27FC236}">
                <a16:creationId xmlns:a16="http://schemas.microsoft.com/office/drawing/2014/main" id="{4B46673B-9498-F1E1-1CF7-A883DCA5BD4D}"/>
              </a:ext>
            </a:extLst>
          </p:cNvPr>
          <p:cNvPicPr/>
          <p:nvPr/>
        </p:nvPicPr>
        <p:blipFill>
          <a:blip r:embed="rId4"/>
          <a:srcRect/>
          <a:stretch>
            <a:fillRect/>
          </a:stretch>
        </p:blipFill>
        <p:spPr>
          <a:xfrm>
            <a:off x="1437750" y="2941320"/>
            <a:ext cx="8356490" cy="1402080"/>
          </a:xfrm>
          <a:prstGeom prst="rect">
            <a:avLst/>
          </a:prstGeom>
          <a:ln/>
        </p:spPr>
      </p:pic>
    </p:spTree>
    <p:extLst>
      <p:ext uri="{BB962C8B-B14F-4D97-AF65-F5344CB8AC3E}">
        <p14:creationId xmlns:p14="http://schemas.microsoft.com/office/powerpoint/2010/main" val="306800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529190" y="2031343"/>
            <a:ext cx="7645290" cy="383823"/>
          </a:xfrm>
          <a:prstGeom prst="rect">
            <a:avLst/>
          </a:prstGeom>
          <a:noFill/>
        </p:spPr>
        <p:txBody>
          <a:bodyPr wrap="square">
            <a:spAutoFit/>
          </a:bodyPr>
          <a:lstStyle/>
          <a:p>
            <a:pPr>
              <a:lnSpc>
                <a:spcPct val="115000"/>
              </a:lnSpc>
            </a:pPr>
            <a:r>
              <a:rPr lang="en-CA" sz="1800" dirty="0">
                <a:solidFill>
                  <a:srgbClr val="273239"/>
                </a:solidFill>
                <a:effectLst/>
                <a:latin typeface="Arial" panose="020B0604020202020204" pitchFamily="34" charset="0"/>
                <a:ea typeface="Arial" panose="020B0604020202020204" pitchFamily="34" charset="0"/>
              </a:rPr>
              <a:t>The structs can be easily modified by accessing the keys inside it.</a:t>
            </a:r>
            <a:endParaRPr lang="en-CA"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66DC7976-A05A-E758-C102-38E996512EAC}"/>
              </a:ext>
            </a:extLst>
          </p:cNvPr>
          <p:cNvSpPr txBox="1"/>
          <p:nvPr/>
        </p:nvSpPr>
        <p:spPr>
          <a:xfrm>
            <a:off x="1651110" y="407528"/>
            <a:ext cx="6106160" cy="545727"/>
          </a:xfrm>
          <a:prstGeom prst="rect">
            <a:avLst/>
          </a:prstGeom>
          <a:noFill/>
        </p:spPr>
        <p:txBody>
          <a:bodyPr wrap="square">
            <a:spAutoFit/>
          </a:bodyPr>
          <a:lstStyle/>
          <a:p>
            <a:pPr>
              <a:lnSpc>
                <a:spcPct val="115000"/>
              </a:lnSpc>
            </a:pPr>
            <a:r>
              <a:rPr lang="en-CA" sz="2800" b="1" dirty="0">
                <a:solidFill>
                  <a:srgbClr val="273239"/>
                </a:solidFill>
                <a:effectLst/>
                <a:latin typeface="Arial" panose="020B0604020202020204" pitchFamily="34" charset="0"/>
                <a:ea typeface="Arial" panose="020B0604020202020204" pitchFamily="34" charset="0"/>
              </a:rPr>
              <a:t>Modifying the Struct</a:t>
            </a:r>
            <a:endParaRPr lang="en-CA" sz="2800" dirty="0">
              <a:effectLst/>
              <a:latin typeface="Arial" panose="020B0604020202020204" pitchFamily="34" charset="0"/>
              <a:ea typeface="Arial" panose="020B0604020202020204" pitchFamily="34" charset="0"/>
            </a:endParaRPr>
          </a:p>
        </p:txBody>
      </p:sp>
      <p:pic>
        <p:nvPicPr>
          <p:cNvPr id="5" name="image5.png">
            <a:extLst>
              <a:ext uri="{FF2B5EF4-FFF2-40B4-BE49-F238E27FC236}">
                <a16:creationId xmlns:a16="http://schemas.microsoft.com/office/drawing/2014/main" id="{B664E3FD-21EF-23F8-631F-C68AC573F114}"/>
              </a:ext>
            </a:extLst>
          </p:cNvPr>
          <p:cNvPicPr/>
          <p:nvPr/>
        </p:nvPicPr>
        <p:blipFill>
          <a:blip r:embed="rId4"/>
          <a:srcRect/>
          <a:stretch>
            <a:fillRect/>
          </a:stretch>
        </p:blipFill>
        <p:spPr>
          <a:xfrm>
            <a:off x="1651110" y="2709112"/>
            <a:ext cx="7127130" cy="1507288"/>
          </a:xfrm>
          <a:prstGeom prst="rect">
            <a:avLst/>
          </a:prstGeom>
          <a:ln/>
        </p:spPr>
      </p:pic>
    </p:spTree>
    <p:extLst>
      <p:ext uri="{BB962C8B-B14F-4D97-AF65-F5344CB8AC3E}">
        <p14:creationId xmlns:p14="http://schemas.microsoft.com/office/powerpoint/2010/main" val="126690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821030" y="3183796"/>
            <a:ext cx="6106160" cy="869533"/>
          </a:xfrm>
          <a:prstGeom prst="rect">
            <a:avLst/>
          </a:prstGeom>
          <a:noFill/>
        </p:spPr>
        <p:txBody>
          <a:bodyPr wrap="square">
            <a:spAutoFit/>
          </a:bodyPr>
          <a:lstStyle/>
          <a:p>
            <a:pPr marL="63500">
              <a:lnSpc>
                <a:spcPct val="115000"/>
              </a:lnSpc>
              <a:spcBef>
                <a:spcPts val="2000"/>
              </a:spcBef>
              <a:spcAft>
                <a:spcPts val="1800"/>
              </a:spcAft>
            </a:pPr>
            <a:r>
              <a:rPr lang="en-CA" sz="4800" b="1" kern="0" dirty="0">
                <a:effectLst/>
                <a:latin typeface="Arial" panose="020B0604020202020204" pitchFamily="34" charset="0"/>
              </a:rPr>
              <a:t>Enums</a:t>
            </a:r>
          </a:p>
        </p:txBody>
      </p:sp>
    </p:spTree>
    <p:extLst>
      <p:ext uri="{BB962C8B-B14F-4D97-AF65-F5344CB8AC3E}">
        <p14:creationId xmlns:p14="http://schemas.microsoft.com/office/powerpoint/2010/main" val="176272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254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16950" y="1118800"/>
            <a:ext cx="5542170" cy="6421566"/>
          </a:xfrm>
          <a:prstGeom prst="rect">
            <a:avLst/>
          </a:prstGeom>
          <a:noFill/>
        </p:spPr>
        <p:txBody>
          <a:bodyPr wrap="square">
            <a:spAutoFit/>
          </a:bodyPr>
          <a:lstStyle/>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b="1" dirty="0">
                <a:solidFill>
                  <a:srgbClr val="404040"/>
                </a:solidFill>
                <a:effectLst/>
                <a:latin typeface="Arial" panose="020B0604020202020204" pitchFamily="34" charset="0"/>
                <a:ea typeface="Arial" panose="020B0604020202020204" pitchFamily="34" charset="0"/>
              </a:rPr>
              <a:t>Enums</a:t>
            </a:r>
            <a:r>
              <a:rPr lang="en-CA" sz="1800" dirty="0">
                <a:solidFill>
                  <a:srgbClr val="404040"/>
                </a:solidFill>
                <a:effectLst/>
                <a:latin typeface="Arial" panose="020B0604020202020204" pitchFamily="34" charset="0"/>
                <a:ea typeface="Arial" panose="020B0604020202020204" pitchFamily="34" charset="0"/>
              </a:rPr>
              <a:t> are one way to create a user-defined type in Solidity. They are explicitly convertible to and from all integer types but implicit conversion is not allowed. The explicit conversion from integer checks at runtime that the value lies inside the range of the </a:t>
            </a:r>
            <a:r>
              <a:rPr lang="en-CA" sz="1800" dirty="0" err="1">
                <a:solidFill>
                  <a:srgbClr val="404040"/>
                </a:solidFill>
                <a:effectLst/>
                <a:latin typeface="Arial" panose="020B0604020202020204" pitchFamily="34" charset="0"/>
                <a:ea typeface="Arial" panose="020B0604020202020204" pitchFamily="34" charset="0"/>
              </a:rPr>
              <a:t>enum</a:t>
            </a:r>
            <a:r>
              <a:rPr lang="en-CA" sz="1800" dirty="0">
                <a:solidFill>
                  <a:srgbClr val="404040"/>
                </a:solidFill>
                <a:effectLst/>
                <a:latin typeface="Arial" panose="020B0604020202020204" pitchFamily="34" charset="0"/>
                <a:ea typeface="Arial" panose="020B0604020202020204" pitchFamily="34" charset="0"/>
              </a:rPr>
              <a:t> and causes a </a:t>
            </a:r>
            <a:r>
              <a:rPr lang="en-CA" sz="1800" dirty="0">
                <a:solidFill>
                  <a:srgbClr val="002FA7"/>
                </a:solidFill>
                <a:effectLst/>
                <a:latin typeface="Arial" panose="020B0604020202020204" pitchFamily="34" charset="0"/>
                <a:ea typeface="Arial" panose="020B0604020202020204" pitchFamily="34" charset="0"/>
              </a:rPr>
              <a:t>Panic Error</a:t>
            </a:r>
            <a:r>
              <a:rPr lang="en-CA" sz="1800" dirty="0">
                <a:solidFill>
                  <a:srgbClr val="404040"/>
                </a:solidFill>
                <a:effectLst/>
                <a:latin typeface="Arial" panose="020B0604020202020204" pitchFamily="34" charset="0"/>
                <a:ea typeface="Arial" panose="020B0604020202020204" pitchFamily="34" charset="0"/>
              </a:rPr>
              <a:t> otherwise. Enums require at least one member, and its default value when declared is the first member. Enums cannot have more than 256 members.</a:t>
            </a:r>
            <a:r>
              <a:rPr lang="en-CA" u="sng" dirty="0">
                <a:solidFill>
                  <a:srgbClr val="1155CC"/>
                </a:solidFill>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endParaRPr lang="en-CA" sz="1800"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4800" b="1" kern="0" dirty="0">
              <a:effectLst/>
              <a:latin typeface="Arial" panose="020B0604020202020204" pitchFamily="34" charset="0"/>
            </a:endParaRPr>
          </a:p>
        </p:txBody>
      </p:sp>
      <p:pic>
        <p:nvPicPr>
          <p:cNvPr id="5" name="image11.png">
            <a:extLst>
              <a:ext uri="{FF2B5EF4-FFF2-40B4-BE49-F238E27FC236}">
                <a16:creationId xmlns:a16="http://schemas.microsoft.com/office/drawing/2014/main" id="{4CCB09DD-F3D2-3FB1-00E5-EC3B840E1413}"/>
              </a:ext>
            </a:extLst>
          </p:cNvPr>
          <p:cNvPicPr/>
          <p:nvPr/>
        </p:nvPicPr>
        <p:blipFill>
          <a:blip r:embed="rId4"/>
          <a:srcRect/>
          <a:stretch>
            <a:fillRect/>
          </a:stretch>
        </p:blipFill>
        <p:spPr>
          <a:xfrm>
            <a:off x="5887720" y="1452880"/>
            <a:ext cx="5867400" cy="4795550"/>
          </a:xfrm>
          <a:prstGeom prst="rect">
            <a:avLst/>
          </a:prstGeom>
          <a:ln/>
        </p:spPr>
      </p:pic>
    </p:spTree>
    <p:extLst>
      <p:ext uri="{BB962C8B-B14F-4D97-AF65-F5344CB8AC3E}">
        <p14:creationId xmlns:p14="http://schemas.microsoft.com/office/powerpoint/2010/main" val="200195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680720" y="1599670"/>
            <a:ext cx="10830560" cy="4840621"/>
          </a:xfrm>
          <a:prstGeom prst="rect">
            <a:avLst/>
          </a:prstGeom>
          <a:noFill/>
        </p:spPr>
        <p:txBody>
          <a:bodyPr wrap="square" rtlCol="0">
            <a:spAutoFit/>
          </a:bodyPr>
          <a:lstStyle/>
          <a:p>
            <a:r>
              <a:rPr lang="en-CA" sz="1600" dirty="0">
                <a:solidFill>
                  <a:srgbClr val="404040"/>
                </a:solidFill>
                <a:effectLst/>
                <a:latin typeface="Arial" panose="020B0604020202020204" pitchFamily="34" charset="0"/>
                <a:ea typeface="Arial" panose="020B0604020202020204" pitchFamily="34" charset="0"/>
              </a:rPr>
              <a:t>Solidity is a statically typed language, which means that the type of each variable (state and local) needs to be specified. Solidity provides several elementary types which can be combined to form complex types.</a:t>
            </a:r>
          </a:p>
          <a:p>
            <a:pPr>
              <a:lnSpc>
                <a:spcPct val="163000"/>
              </a:lnSpc>
              <a:spcAft>
                <a:spcPts val="1800"/>
              </a:spcAft>
            </a:pPr>
            <a:r>
              <a:rPr lang="en-CA" sz="1600" dirty="0">
                <a:solidFill>
                  <a:srgbClr val="404040"/>
                </a:solidFill>
                <a:effectLst/>
                <a:latin typeface="Arial" panose="020B0604020202020204" pitchFamily="34" charset="0"/>
                <a:ea typeface="Arial" panose="020B0604020202020204" pitchFamily="34" charset="0"/>
              </a:rPr>
              <a:t>Value Types: </a:t>
            </a:r>
            <a:endParaRPr lang="en-CA" sz="1600" dirty="0">
              <a:effectLst/>
              <a:latin typeface="Arial" panose="020B0604020202020204" pitchFamily="34" charset="0"/>
              <a:ea typeface="Arial" panose="020B0604020202020204" pitchFamily="34" charset="0"/>
            </a:endParaRPr>
          </a:p>
          <a:p>
            <a:r>
              <a:rPr lang="en-CA" sz="1600" dirty="0">
                <a:solidFill>
                  <a:srgbClr val="404040"/>
                </a:solidFill>
                <a:effectLst/>
                <a:latin typeface="Arial" panose="020B0604020202020204" pitchFamily="34" charset="0"/>
                <a:ea typeface="Arial" panose="020B0604020202020204" pitchFamily="34" charset="0"/>
              </a:rPr>
              <a:t>The following types are called value types because variables of these types will always be passed by value, i.e. they are always copied when they are used as function arguments or in assignments.</a:t>
            </a:r>
            <a:endParaRPr lang="en-CA" sz="1600" dirty="0">
              <a:effectLst/>
              <a:latin typeface="Arial" panose="020B0604020202020204" pitchFamily="34" charset="0"/>
              <a:ea typeface="Arial" panose="020B0604020202020204" pitchFamily="34" charset="0"/>
            </a:endParaRPr>
          </a:p>
          <a:p>
            <a:pPr marL="342900" lvl="0" indent="-342900">
              <a:lnSpc>
                <a:spcPct val="163000"/>
              </a:lnSpc>
              <a:buFont typeface="+mj-lt"/>
              <a:buAutoNum type="arabicPeriod"/>
            </a:pPr>
            <a:r>
              <a:rPr lang="en-CA" sz="1600" u="none" strike="noStrike" dirty="0">
                <a:solidFill>
                  <a:srgbClr val="404040"/>
                </a:solidFill>
                <a:effectLst/>
                <a:latin typeface="Arial" panose="020B0604020202020204" pitchFamily="34" charset="0"/>
                <a:ea typeface="Arial" panose="020B0604020202020204" pitchFamily="34" charset="0"/>
              </a:rPr>
              <a:t>Booleans</a:t>
            </a:r>
          </a:p>
          <a:p>
            <a:pPr marL="342900" lvl="0" indent="-342900">
              <a:lnSpc>
                <a:spcPct val="163000"/>
              </a:lnSpc>
              <a:buFont typeface="+mj-lt"/>
              <a:buAutoNum type="arabicPeriod"/>
            </a:pPr>
            <a:r>
              <a:rPr lang="en-CA" sz="1600" u="none" strike="noStrike" dirty="0">
                <a:solidFill>
                  <a:srgbClr val="404040"/>
                </a:solidFill>
                <a:effectLst/>
                <a:latin typeface="Arial" panose="020B0604020202020204" pitchFamily="34" charset="0"/>
                <a:ea typeface="Arial" panose="020B0604020202020204" pitchFamily="34" charset="0"/>
              </a:rPr>
              <a:t>Integers</a:t>
            </a:r>
          </a:p>
          <a:p>
            <a:pPr marL="342900" lvl="0" indent="-342900">
              <a:lnSpc>
                <a:spcPct val="163000"/>
              </a:lnSpc>
              <a:buFont typeface="+mj-lt"/>
              <a:buAutoNum type="arabicPeriod"/>
            </a:pPr>
            <a:r>
              <a:rPr lang="en-CA" sz="1600" u="none" strike="noStrike" dirty="0">
                <a:solidFill>
                  <a:srgbClr val="404040"/>
                </a:solidFill>
                <a:effectLst/>
                <a:latin typeface="Arial" panose="020B0604020202020204" pitchFamily="34" charset="0"/>
                <a:ea typeface="Arial" panose="020B0604020202020204" pitchFamily="34" charset="0"/>
              </a:rPr>
              <a:t>Address</a:t>
            </a:r>
          </a:p>
          <a:p>
            <a:pPr marL="342900" lvl="0" indent="-342900">
              <a:lnSpc>
                <a:spcPct val="163000"/>
              </a:lnSpc>
              <a:buFont typeface="+mj-lt"/>
              <a:buAutoNum type="arabicPeriod"/>
            </a:pPr>
            <a:r>
              <a:rPr lang="en-CA" sz="1600" u="none" strike="noStrike" dirty="0">
                <a:solidFill>
                  <a:srgbClr val="404040"/>
                </a:solidFill>
                <a:effectLst/>
                <a:latin typeface="Arial" panose="020B0604020202020204" pitchFamily="34" charset="0"/>
                <a:ea typeface="Arial" panose="020B0604020202020204" pitchFamily="34" charset="0"/>
              </a:rPr>
              <a:t>Strings</a:t>
            </a:r>
          </a:p>
          <a:p>
            <a:pPr marL="342900" lvl="0" indent="-342900">
              <a:lnSpc>
                <a:spcPct val="163000"/>
              </a:lnSpc>
              <a:buFont typeface="+mj-lt"/>
              <a:buAutoNum type="arabicPeriod"/>
            </a:pPr>
            <a:r>
              <a:rPr lang="en-CA" sz="1600" u="none" strike="noStrike" dirty="0">
                <a:solidFill>
                  <a:srgbClr val="404040"/>
                </a:solidFill>
                <a:effectLst/>
                <a:latin typeface="Arial" panose="020B0604020202020204" pitchFamily="34" charset="0"/>
                <a:ea typeface="Arial" panose="020B0604020202020204" pitchFamily="34" charset="0"/>
              </a:rPr>
              <a:t>Functions </a:t>
            </a:r>
          </a:p>
          <a:p>
            <a:pPr marL="342900" lvl="0" indent="-342900">
              <a:lnSpc>
                <a:spcPct val="163000"/>
              </a:lnSpc>
              <a:spcAft>
                <a:spcPts val="1800"/>
              </a:spcAft>
              <a:buFont typeface="+mj-lt"/>
              <a:buAutoNum type="arabicPeriod"/>
            </a:pPr>
            <a:r>
              <a:rPr lang="en-CA" sz="1600" u="none" strike="noStrike" dirty="0">
                <a:solidFill>
                  <a:srgbClr val="404040"/>
                </a:solidFill>
                <a:effectLst/>
                <a:latin typeface="Arial" panose="020B0604020202020204" pitchFamily="34" charset="0"/>
                <a:ea typeface="Arial" panose="020B0604020202020204" pitchFamily="34" charset="0"/>
              </a:rPr>
              <a:t>Enums </a:t>
            </a:r>
            <a:endParaRPr lang="en-CA" sz="1600" dirty="0">
              <a:solidFill>
                <a:srgbClr val="404040"/>
              </a:solidFill>
              <a:effectLst/>
              <a:latin typeface="Arial" panose="020B0604020202020204" pitchFamily="34" charset="0"/>
              <a:ea typeface="Arial" panose="020B0604020202020204" pitchFamily="34" charset="0"/>
            </a:endParaRPr>
          </a:p>
          <a:p>
            <a:endParaRPr lang="en-CA" sz="1600" dirty="0">
              <a:effectLst/>
              <a:latin typeface="Arial" panose="020B0604020202020204" pitchFamily="34" charset="0"/>
              <a:ea typeface="Arial" panose="020B0604020202020204" pitchFamily="34" charset="0"/>
            </a:endParaRPr>
          </a:p>
          <a:p>
            <a:endParaRPr lang="en-CA" sz="1600" dirty="0"/>
          </a:p>
        </p:txBody>
      </p:sp>
      <p:sp>
        <p:nvSpPr>
          <p:cNvPr id="9" name="TextBox 8">
            <a:extLst>
              <a:ext uri="{FF2B5EF4-FFF2-40B4-BE49-F238E27FC236}">
                <a16:creationId xmlns:a16="http://schemas.microsoft.com/office/drawing/2014/main" id="{57A03D87-B34A-759A-8A54-77529F411300}"/>
              </a:ext>
            </a:extLst>
          </p:cNvPr>
          <p:cNvSpPr txBox="1"/>
          <p:nvPr/>
        </p:nvSpPr>
        <p:spPr>
          <a:xfrm>
            <a:off x="1173370" y="457898"/>
            <a:ext cx="6106160" cy="546881"/>
          </a:xfrm>
          <a:prstGeom prst="rect">
            <a:avLst/>
          </a:prstGeom>
          <a:noFill/>
        </p:spPr>
        <p:txBody>
          <a:bodyPr wrap="square">
            <a:spAutoFit/>
          </a:bodyPr>
          <a:lstStyle/>
          <a:p>
            <a:pPr marL="63500">
              <a:lnSpc>
                <a:spcPct val="115000"/>
              </a:lnSpc>
              <a:spcBef>
                <a:spcPts val="2000"/>
              </a:spcBef>
              <a:spcAft>
                <a:spcPts val="1800"/>
              </a:spcAft>
            </a:pPr>
            <a:r>
              <a:rPr lang="en-CA" sz="2800" b="1" kern="0" dirty="0">
                <a:solidFill>
                  <a:srgbClr val="404040"/>
                </a:solidFill>
                <a:effectLst/>
                <a:latin typeface="Georgia" panose="02040502050405020303" pitchFamily="18" charset="0"/>
                <a:ea typeface="Georgia" panose="02040502050405020303" pitchFamily="18" charset="0"/>
                <a:cs typeface="Georgia" panose="02040502050405020303" pitchFamily="18" charset="0"/>
              </a:rPr>
              <a:t>Types</a:t>
            </a:r>
            <a:endParaRPr lang="en-CA" sz="2800" b="1" kern="0" dirty="0">
              <a:effectLst/>
              <a:latin typeface="Arial" panose="020B0604020202020204" pitchFamily="34" charset="0"/>
            </a:endParaRPr>
          </a:p>
        </p:txBody>
      </p:sp>
      <p:graphicFrame>
        <p:nvGraphicFramePr>
          <p:cNvPr id="10" name="Google Shape;178;p29">
            <a:extLst>
              <a:ext uri="{FF2B5EF4-FFF2-40B4-BE49-F238E27FC236}">
                <a16:creationId xmlns:a16="http://schemas.microsoft.com/office/drawing/2014/main" id="{3C2DDD51-D753-1247-49EC-1D52E181DB71}"/>
              </a:ext>
            </a:extLst>
          </p:cNvPr>
          <p:cNvGraphicFramePr/>
          <p:nvPr>
            <p:extLst>
              <p:ext uri="{D42A27DB-BD31-4B8C-83A1-F6EECF244321}">
                <p14:modId xmlns:p14="http://schemas.microsoft.com/office/powerpoint/2010/main" val="3108280588"/>
              </p:ext>
            </p:extLst>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spTree>
    <p:extLst>
      <p:ext uri="{BB962C8B-B14F-4D97-AF65-F5344CB8AC3E}">
        <p14:creationId xmlns:p14="http://schemas.microsoft.com/office/powerpoint/2010/main" val="1138165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384150" y="3183796"/>
            <a:ext cx="6106160" cy="869533"/>
          </a:xfrm>
          <a:prstGeom prst="rect">
            <a:avLst/>
          </a:prstGeom>
          <a:noFill/>
        </p:spPr>
        <p:txBody>
          <a:bodyPr wrap="square">
            <a:spAutoFit/>
          </a:bodyPr>
          <a:lstStyle/>
          <a:p>
            <a:pPr marL="63500">
              <a:lnSpc>
                <a:spcPct val="115000"/>
              </a:lnSpc>
              <a:spcBef>
                <a:spcPts val="2000"/>
              </a:spcBef>
              <a:spcAft>
                <a:spcPts val="1800"/>
              </a:spcAft>
            </a:pPr>
            <a:r>
              <a:rPr lang="en-CA" sz="4800" b="1" kern="0" dirty="0">
                <a:latin typeface="Arial" panose="020B0604020202020204" pitchFamily="34" charset="0"/>
              </a:rPr>
              <a:t>Mapping</a:t>
            </a:r>
            <a:r>
              <a:rPr lang="en-CA" sz="4800" b="1" kern="0" dirty="0">
                <a:effectLst/>
                <a:latin typeface="Arial" panose="020B0604020202020204" pitchFamily="34" charset="0"/>
              </a:rPr>
              <a:t>s</a:t>
            </a:r>
          </a:p>
        </p:txBody>
      </p:sp>
    </p:spTree>
    <p:extLst>
      <p:ext uri="{BB962C8B-B14F-4D97-AF65-F5344CB8AC3E}">
        <p14:creationId xmlns:p14="http://schemas.microsoft.com/office/powerpoint/2010/main" val="357205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524994" y="1609081"/>
            <a:ext cx="10295406" cy="1873205"/>
          </a:xfrm>
          <a:prstGeom prst="rect">
            <a:avLst/>
          </a:prstGeom>
          <a:noFill/>
        </p:spPr>
        <p:txBody>
          <a:bodyPr wrap="square">
            <a:spAutoFit/>
          </a:bodyPr>
          <a:lstStyle/>
          <a:p>
            <a:pPr>
              <a:lnSpc>
                <a:spcPct val="115000"/>
              </a:lnSpc>
              <a:spcBef>
                <a:spcPts val="900"/>
              </a:spcBef>
              <a:spcAft>
                <a:spcPts val="900"/>
              </a:spcAft>
            </a:pPr>
            <a:r>
              <a:rPr lang="en-CA" sz="1800" dirty="0">
                <a:solidFill>
                  <a:srgbClr val="202124"/>
                </a:solidFill>
                <a:effectLst/>
                <a:latin typeface="Arial" panose="020B0604020202020204" pitchFamily="34" charset="0"/>
                <a:ea typeface="Arial" panose="020B0604020202020204" pitchFamily="34" charset="0"/>
              </a:rPr>
              <a:t>What are key-value pairs?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02124"/>
                </a:solidFill>
                <a:effectLst/>
                <a:latin typeface="Arial" panose="020B0604020202020204" pitchFamily="34" charset="0"/>
                <a:ea typeface="Arial" panose="020B0604020202020204" pitchFamily="34" charset="0"/>
              </a:rPr>
              <a:t>A key-value pair </a:t>
            </a:r>
            <a:r>
              <a:rPr lang="en-CA" sz="1800" b="1" dirty="0">
                <a:solidFill>
                  <a:srgbClr val="202124"/>
                </a:solidFill>
                <a:effectLst/>
                <a:latin typeface="Arial" panose="020B0604020202020204" pitchFamily="34" charset="0"/>
                <a:ea typeface="Arial" panose="020B0604020202020204" pitchFamily="34" charset="0"/>
              </a:rPr>
              <a:t>consists of two related data elements: A key, which is a constant that defines the data set and a value, which is a variable that belongs to the set</a:t>
            </a:r>
            <a:r>
              <a:rPr lang="en-CA" sz="1800" dirty="0">
                <a:solidFill>
                  <a:srgbClr val="202124"/>
                </a:solidFill>
                <a:effectLst/>
                <a:latin typeface="Arial" panose="020B0604020202020204" pitchFamily="34" charset="0"/>
                <a:ea typeface="Arial" panose="020B0604020202020204" pitchFamily="34" charset="0"/>
              </a:rPr>
              <a:t>.</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02124"/>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endParaRPr lang="en-CA" sz="1800" dirty="0">
              <a:effectLst/>
              <a:latin typeface="Arial" panose="020B0604020202020204" pitchFamily="34" charset="0"/>
              <a:ea typeface="Arial" panose="020B0604020202020204" pitchFamily="34" charset="0"/>
            </a:endParaRPr>
          </a:p>
        </p:txBody>
      </p:sp>
      <p:pic>
        <p:nvPicPr>
          <p:cNvPr id="9" name="image9.png">
            <a:extLst>
              <a:ext uri="{FF2B5EF4-FFF2-40B4-BE49-F238E27FC236}">
                <a16:creationId xmlns:a16="http://schemas.microsoft.com/office/drawing/2014/main" id="{CA738007-8837-C808-8D1D-82CE1BC2F2F4}"/>
              </a:ext>
            </a:extLst>
          </p:cNvPr>
          <p:cNvPicPr/>
          <p:nvPr/>
        </p:nvPicPr>
        <p:blipFill>
          <a:blip r:embed="rId4"/>
          <a:srcRect/>
          <a:stretch>
            <a:fillRect/>
          </a:stretch>
        </p:blipFill>
        <p:spPr>
          <a:xfrm>
            <a:off x="633730" y="2902584"/>
            <a:ext cx="6376670" cy="3203575"/>
          </a:xfrm>
          <a:prstGeom prst="rect">
            <a:avLst/>
          </a:prstGeom>
          <a:ln/>
        </p:spPr>
      </p:pic>
    </p:spTree>
    <p:extLst>
      <p:ext uri="{BB962C8B-B14F-4D97-AF65-F5344CB8AC3E}">
        <p14:creationId xmlns:p14="http://schemas.microsoft.com/office/powerpoint/2010/main" val="2335739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524994" y="1609081"/>
            <a:ext cx="3874286" cy="5261825"/>
          </a:xfrm>
          <a:prstGeom prst="rect">
            <a:avLst/>
          </a:prstGeom>
          <a:noFill/>
        </p:spPr>
        <p:txBody>
          <a:bodyPr wrap="square">
            <a:spAutoFit/>
          </a:bodyPr>
          <a:lstStyle/>
          <a:p>
            <a:pPr>
              <a:lnSpc>
                <a:spcPct val="115000"/>
              </a:lnSpc>
            </a:pPr>
            <a:r>
              <a:rPr lang="en-CA" sz="1800" dirty="0">
                <a:solidFill>
                  <a:srgbClr val="404040"/>
                </a:solidFill>
                <a:effectLst/>
                <a:latin typeface="Arial" panose="020B0604020202020204" pitchFamily="34" charset="0"/>
                <a:ea typeface="Arial" panose="020B0604020202020204" pitchFamily="34" charset="0"/>
              </a:rPr>
              <a:t>Mapping types use syntax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mapping(</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KeyType</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 =&gt; </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ValueType</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a:t>
            </a:r>
            <a:r>
              <a:rPr lang="en-CA" sz="1800" dirty="0">
                <a:solidFill>
                  <a:srgbClr val="404040"/>
                </a:solidFill>
                <a:effectLst/>
                <a:latin typeface="Arial" panose="020B0604020202020204" pitchFamily="34" charset="0"/>
                <a:ea typeface="Arial" panose="020B0604020202020204" pitchFamily="34" charset="0"/>
              </a:rPr>
              <a:t> and variables of mapping type are declared using the syntax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mapping(</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KeyType</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 =&gt; </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ValueType</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 </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VariableName</a:t>
            </a:r>
            <a:r>
              <a:rPr lang="en-CA" sz="1800" dirty="0">
                <a:solidFill>
                  <a:srgbClr val="404040"/>
                </a:solidFill>
                <a:effectLst/>
                <a:latin typeface="Arial" panose="020B0604020202020204" pitchFamily="34" charset="0"/>
                <a:ea typeface="Arial" panose="020B0604020202020204" pitchFamily="34" charset="0"/>
              </a:rPr>
              <a:t>. The </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KeyType</a:t>
            </a:r>
            <a:r>
              <a:rPr lang="en-CA" sz="1800" dirty="0">
                <a:solidFill>
                  <a:srgbClr val="404040"/>
                </a:solidFill>
                <a:effectLst/>
                <a:latin typeface="Arial" panose="020B0604020202020204" pitchFamily="34" charset="0"/>
                <a:ea typeface="Arial" panose="020B0604020202020204" pitchFamily="34" charset="0"/>
              </a:rPr>
              <a:t> can be any built-in value type,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bytes</a:t>
            </a:r>
            <a:r>
              <a:rPr lang="en-CA" sz="1800" dirty="0">
                <a:solidFill>
                  <a:srgbClr val="404040"/>
                </a:solidFill>
                <a:effectLst/>
                <a:latin typeface="Arial" panose="020B0604020202020204" pitchFamily="34" charset="0"/>
                <a:ea typeface="Arial" panose="020B0604020202020204" pitchFamily="34" charset="0"/>
              </a:rPr>
              <a:t>,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string</a:t>
            </a:r>
            <a:r>
              <a:rPr lang="en-CA" sz="1800" dirty="0">
                <a:solidFill>
                  <a:srgbClr val="404040"/>
                </a:solidFill>
                <a:effectLst/>
                <a:latin typeface="Arial" panose="020B0604020202020204" pitchFamily="34" charset="0"/>
                <a:ea typeface="Arial" panose="020B0604020202020204" pitchFamily="34" charset="0"/>
              </a:rPr>
              <a:t>, or any contract or </a:t>
            </a:r>
            <a:r>
              <a:rPr lang="en-CA" sz="1800" dirty="0" err="1">
                <a:solidFill>
                  <a:srgbClr val="404040"/>
                </a:solidFill>
                <a:effectLst/>
                <a:latin typeface="Arial" panose="020B0604020202020204" pitchFamily="34" charset="0"/>
                <a:ea typeface="Arial" panose="020B0604020202020204" pitchFamily="34" charset="0"/>
              </a:rPr>
              <a:t>enum</a:t>
            </a:r>
            <a:r>
              <a:rPr lang="en-CA" sz="1800" dirty="0">
                <a:solidFill>
                  <a:srgbClr val="404040"/>
                </a:solidFill>
                <a:effectLst/>
                <a:latin typeface="Arial" panose="020B0604020202020204" pitchFamily="34" charset="0"/>
                <a:ea typeface="Arial" panose="020B0604020202020204" pitchFamily="34" charset="0"/>
              </a:rPr>
              <a:t> type. Other user-defined or complex types, such as mappings, structs or array types are not allowed. </a:t>
            </a: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ValueType</a:t>
            </a:r>
            <a:r>
              <a:rPr lang="en-CA" sz="1800" dirty="0">
                <a:solidFill>
                  <a:srgbClr val="404040"/>
                </a:solidFill>
                <a:effectLst/>
                <a:latin typeface="Arial" panose="020B0604020202020204" pitchFamily="34" charset="0"/>
                <a:ea typeface="Arial" panose="020B0604020202020204" pitchFamily="34" charset="0"/>
              </a:rPr>
              <a:t> can be any type, including mappings, arrays and structs.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02124"/>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endParaRPr lang="en-CA" sz="1800" dirty="0">
              <a:effectLst/>
              <a:latin typeface="Arial" panose="020B0604020202020204" pitchFamily="34" charset="0"/>
              <a:ea typeface="Arial" panose="020B0604020202020204" pitchFamily="34" charset="0"/>
            </a:endParaRPr>
          </a:p>
        </p:txBody>
      </p:sp>
      <p:pic>
        <p:nvPicPr>
          <p:cNvPr id="5" name="image4.png">
            <a:extLst>
              <a:ext uri="{FF2B5EF4-FFF2-40B4-BE49-F238E27FC236}">
                <a16:creationId xmlns:a16="http://schemas.microsoft.com/office/drawing/2014/main" id="{2800890E-BC10-39FC-4559-F637910E0626}"/>
              </a:ext>
            </a:extLst>
          </p:cNvPr>
          <p:cNvPicPr/>
          <p:nvPr/>
        </p:nvPicPr>
        <p:blipFill>
          <a:blip r:embed="rId4"/>
          <a:srcRect/>
          <a:stretch>
            <a:fillRect/>
          </a:stretch>
        </p:blipFill>
        <p:spPr>
          <a:xfrm>
            <a:off x="5110480" y="1353196"/>
            <a:ext cx="6556526" cy="4978399"/>
          </a:xfrm>
          <a:prstGeom prst="rect">
            <a:avLst/>
          </a:prstGeom>
          <a:ln/>
        </p:spPr>
      </p:pic>
    </p:spTree>
    <p:extLst>
      <p:ext uri="{BB962C8B-B14F-4D97-AF65-F5344CB8AC3E}">
        <p14:creationId xmlns:p14="http://schemas.microsoft.com/office/powerpoint/2010/main" val="2043896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10160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144754" y="2497592"/>
            <a:ext cx="10437646" cy="2387577"/>
          </a:xfrm>
          <a:prstGeom prst="rect">
            <a:avLst/>
          </a:prstGeom>
          <a:noFill/>
        </p:spPr>
        <p:txBody>
          <a:bodyPr wrap="square">
            <a:spAutoFit/>
          </a:bodyPr>
          <a:lstStyle/>
          <a:p>
            <a:pPr>
              <a:lnSpc>
                <a:spcPct val="163000"/>
              </a:lnSpc>
              <a:spcAft>
                <a:spcPts val="1800"/>
              </a:spcAft>
            </a:pPr>
            <a:r>
              <a:rPr lang="en-CA" sz="1800" dirty="0">
                <a:solidFill>
                  <a:srgbClr val="404040"/>
                </a:solidFill>
                <a:effectLst/>
                <a:latin typeface="Arial" panose="020B0604020202020204" pitchFamily="34" charset="0"/>
                <a:ea typeface="Arial" panose="020B0604020202020204" pitchFamily="34" charset="0"/>
              </a:rPr>
              <a:t>With the mappings, you can easily access the value for the particular key, but accessing the list of keys in the mapping is not possible by itself. For that, we can implement </a:t>
            </a:r>
            <a:r>
              <a:rPr lang="en-CA" sz="1800" dirty="0" err="1">
                <a:solidFill>
                  <a:srgbClr val="404040"/>
                </a:solidFill>
                <a:effectLst/>
                <a:latin typeface="Arial" panose="020B0604020202020204" pitchFamily="34" charset="0"/>
                <a:ea typeface="Arial" panose="020B0604020202020204" pitchFamily="34" charset="0"/>
              </a:rPr>
              <a:t>Iterable</a:t>
            </a:r>
            <a:r>
              <a:rPr lang="en-CA" sz="1800" dirty="0">
                <a:solidFill>
                  <a:srgbClr val="404040"/>
                </a:solidFill>
                <a:effectLst/>
                <a:latin typeface="Arial" panose="020B0604020202020204" pitchFamily="34" charset="0"/>
                <a:ea typeface="Arial" panose="020B0604020202020204" pitchFamily="34" charset="0"/>
              </a:rPr>
              <a:t> Mappings where we can also access the keys in the mappings.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02124"/>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u="sng" dirty="0">
                <a:solidFill>
                  <a:srgbClr val="1155CC"/>
                </a:solidFill>
                <a:effectLst/>
                <a:latin typeface="Arial" panose="020B0604020202020204" pitchFamily="34" charset="0"/>
                <a:ea typeface="Arial" panose="020B0604020202020204" pitchFamily="34" charset="0"/>
                <a:hlinkClick r:id="rId4"/>
              </a:rPr>
              <a:t>Please refer here for more information on Mappings:</a:t>
            </a:r>
            <a:endParaRPr lang="en-CA"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A410B12F-870E-2822-DC78-EB8344467805}"/>
              </a:ext>
            </a:extLst>
          </p:cNvPr>
          <p:cNvSpPr txBox="1"/>
          <p:nvPr/>
        </p:nvSpPr>
        <p:spPr>
          <a:xfrm>
            <a:off x="1488551" y="176312"/>
            <a:ext cx="6197600" cy="700898"/>
          </a:xfrm>
          <a:prstGeom prst="rect">
            <a:avLst/>
          </a:prstGeom>
          <a:noFill/>
        </p:spPr>
        <p:txBody>
          <a:bodyPr wrap="square">
            <a:spAutoFit/>
          </a:bodyPr>
          <a:lstStyle/>
          <a:p>
            <a:pPr>
              <a:lnSpc>
                <a:spcPct val="163000"/>
              </a:lnSpc>
              <a:spcAft>
                <a:spcPts val="1800"/>
              </a:spcAft>
            </a:pPr>
            <a:r>
              <a:rPr lang="en-CA" sz="2800" b="1" dirty="0" err="1">
                <a:solidFill>
                  <a:srgbClr val="404040"/>
                </a:solidFill>
                <a:effectLst/>
                <a:latin typeface="Arial" panose="020B0604020202020204" pitchFamily="34" charset="0"/>
                <a:ea typeface="Arial" panose="020B0604020202020204" pitchFamily="34" charset="0"/>
              </a:rPr>
              <a:t>Iterable</a:t>
            </a:r>
            <a:r>
              <a:rPr lang="en-CA" sz="2800" b="1" dirty="0">
                <a:solidFill>
                  <a:srgbClr val="404040"/>
                </a:solidFill>
                <a:effectLst/>
                <a:latin typeface="Arial" panose="020B0604020202020204" pitchFamily="34" charset="0"/>
                <a:ea typeface="Arial" panose="020B0604020202020204" pitchFamily="34" charset="0"/>
              </a:rPr>
              <a:t> Mappings</a:t>
            </a:r>
            <a:endParaRPr lang="en-CA" sz="2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93622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384150" y="3183796"/>
            <a:ext cx="6106160" cy="869533"/>
          </a:xfrm>
          <a:prstGeom prst="rect">
            <a:avLst/>
          </a:prstGeom>
          <a:noFill/>
        </p:spPr>
        <p:txBody>
          <a:bodyPr wrap="square">
            <a:spAutoFit/>
          </a:bodyPr>
          <a:lstStyle/>
          <a:p>
            <a:pPr marL="63500">
              <a:lnSpc>
                <a:spcPct val="115000"/>
              </a:lnSpc>
              <a:spcBef>
                <a:spcPts val="2000"/>
              </a:spcBef>
              <a:spcAft>
                <a:spcPts val="1800"/>
              </a:spcAft>
            </a:pPr>
            <a:r>
              <a:rPr lang="en-CA" sz="4800" b="1" kern="0" dirty="0">
                <a:effectLst/>
                <a:latin typeface="Arial" panose="020B0604020202020204" pitchFamily="34" charset="0"/>
              </a:rPr>
              <a:t>References</a:t>
            </a:r>
          </a:p>
        </p:txBody>
      </p:sp>
    </p:spTree>
    <p:extLst>
      <p:ext uri="{BB962C8B-B14F-4D97-AF65-F5344CB8AC3E}">
        <p14:creationId xmlns:p14="http://schemas.microsoft.com/office/powerpoint/2010/main" val="270566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183750" y="217446"/>
            <a:ext cx="6106160" cy="700898"/>
          </a:xfrm>
          <a:prstGeom prst="rect">
            <a:avLst/>
          </a:prstGeom>
          <a:noFill/>
        </p:spPr>
        <p:txBody>
          <a:bodyPr wrap="square">
            <a:spAutoFit/>
          </a:bodyPr>
          <a:lstStyle/>
          <a:p>
            <a:pPr>
              <a:lnSpc>
                <a:spcPct val="163000"/>
              </a:lnSpc>
              <a:spcAft>
                <a:spcPts val="1800"/>
              </a:spcAft>
            </a:pPr>
            <a:r>
              <a:rPr lang="en-CA" sz="2800" b="1" dirty="0">
                <a:solidFill>
                  <a:srgbClr val="404040"/>
                </a:solidFill>
                <a:effectLst/>
                <a:latin typeface="Arial" panose="020B0604020202020204" pitchFamily="34" charset="0"/>
                <a:ea typeface="Arial" panose="020B0604020202020204" pitchFamily="34" charset="0"/>
              </a:rPr>
              <a:t>Memory Layouts:</a:t>
            </a:r>
            <a:endParaRPr lang="en-CA" sz="2800" b="1"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A55C4915-197E-4B12-237D-A6B9E55AFE30}"/>
              </a:ext>
            </a:extLst>
          </p:cNvPr>
          <p:cNvSpPr txBox="1"/>
          <p:nvPr/>
        </p:nvSpPr>
        <p:spPr>
          <a:xfrm>
            <a:off x="521466" y="1402080"/>
            <a:ext cx="11409680" cy="4711418"/>
          </a:xfrm>
          <a:prstGeom prst="rect">
            <a:avLst/>
          </a:prstGeom>
          <a:noFill/>
        </p:spPr>
        <p:txBody>
          <a:bodyPr wrap="square">
            <a:spAutoFit/>
          </a:bodyPr>
          <a:lstStyle/>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Solidity reserves four 32-byte slots, with specific byte ranges (inclusive of endpoints) being used as follows:</a:t>
            </a:r>
            <a:endParaRPr lang="en-CA" sz="1400" dirty="0">
              <a:effectLst/>
              <a:latin typeface="Arial" panose="020B0604020202020204" pitchFamily="34" charset="0"/>
              <a:ea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0x00</a:t>
            </a:r>
            <a:r>
              <a:rPr lang="en-CA" sz="14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 </a:t>
            </a: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0x3f</a:t>
            </a:r>
            <a:r>
              <a:rPr lang="en-CA" sz="14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(64 bytes): scratch space for hashing methods</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404040"/>
              </a:buClr>
              <a:buSzPts val="1200"/>
              <a:buFont typeface="Arial" panose="020B0604020202020204" pitchFamily="34" charset="0"/>
              <a:buChar char="●"/>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0x40</a:t>
            </a:r>
            <a:r>
              <a:rPr lang="en-CA" sz="14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 </a:t>
            </a: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0x5f</a:t>
            </a:r>
            <a:r>
              <a:rPr lang="en-CA" sz="14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(32 bytes): currently allocated memory size (aka. free memory </a:t>
            </a:r>
            <a:r>
              <a:rPr lang="en-CA" sz="1400" b="1"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pointer</a:t>
            </a:r>
            <a:r>
              <a:rPr lang="en-CA" sz="14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spcAft>
                <a:spcPts val="3600"/>
              </a:spcAft>
              <a:buClr>
                <a:srgbClr val="404040"/>
              </a:buClr>
              <a:buSzPts val="1200"/>
              <a:buFont typeface="Arial" panose="020B0604020202020204" pitchFamily="34" charset="0"/>
              <a:buChar char="●"/>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0x60</a:t>
            </a:r>
            <a:r>
              <a:rPr lang="en-CA" sz="14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 </a:t>
            </a: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0x7f</a:t>
            </a:r>
            <a:r>
              <a:rPr lang="en-CA" sz="1400" u="none" strike="noStrike" dirty="0">
                <a:solidFill>
                  <a:srgbClr val="404040"/>
                </a:solidFill>
                <a:effectLst/>
                <a:latin typeface="Arial" panose="020B0604020202020204" pitchFamily="34" charset="0"/>
                <a:ea typeface="Arial" panose="020B0604020202020204" pitchFamily="34" charset="0"/>
                <a:cs typeface="Arial" panose="020B0604020202020204" pitchFamily="34" charset="0"/>
              </a:rPr>
              <a:t> (32 bytes): zero slot</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Scratch space can be used between statements (i.e. within the inline assembly). The zero slot is used as initial value for dynamic memory arrays and should never be written to (the free memory </a:t>
            </a:r>
            <a:r>
              <a:rPr lang="en-CA" sz="1400" b="1" dirty="0">
                <a:solidFill>
                  <a:srgbClr val="404040"/>
                </a:solidFill>
                <a:effectLst/>
                <a:latin typeface="Arial" panose="020B0604020202020204" pitchFamily="34" charset="0"/>
                <a:ea typeface="Arial" panose="020B0604020202020204" pitchFamily="34" charset="0"/>
              </a:rPr>
              <a:t>pointer</a:t>
            </a:r>
            <a:r>
              <a:rPr lang="en-CA" sz="1400" dirty="0">
                <a:solidFill>
                  <a:srgbClr val="404040"/>
                </a:solidFill>
                <a:effectLst/>
                <a:latin typeface="Arial" panose="020B0604020202020204" pitchFamily="34" charset="0"/>
                <a:ea typeface="Arial" panose="020B0604020202020204" pitchFamily="34" charset="0"/>
              </a:rPr>
              <a:t> points to </a:t>
            </a:r>
            <a:r>
              <a:rPr lang="en-CA" sz="1400" dirty="0">
                <a:solidFill>
                  <a:srgbClr val="E74C3C"/>
                </a:solidFill>
                <a:effectLst/>
                <a:highlight>
                  <a:srgbClr val="FFFFFF"/>
                </a:highlight>
                <a:latin typeface="Courier New" panose="02070309020205020404" pitchFamily="49" charset="0"/>
                <a:ea typeface="Courier New" panose="02070309020205020404" pitchFamily="49" charset="0"/>
              </a:rPr>
              <a:t>0x80</a:t>
            </a:r>
            <a:r>
              <a:rPr lang="en-CA" sz="1400" dirty="0">
                <a:solidFill>
                  <a:srgbClr val="404040"/>
                </a:solidFill>
                <a:effectLst/>
                <a:latin typeface="Arial" panose="020B0604020202020204" pitchFamily="34" charset="0"/>
                <a:ea typeface="Arial" panose="020B0604020202020204" pitchFamily="34" charset="0"/>
              </a:rPr>
              <a:t> initially).</a:t>
            </a:r>
            <a:endParaRPr lang="en-CA" sz="1400" dirty="0">
              <a:effectLst/>
              <a:latin typeface="Arial" panose="020B0604020202020204" pitchFamily="34" charset="0"/>
              <a:ea typeface="Arial" panose="020B0604020202020204" pitchFamily="34" charset="0"/>
            </a:endParaRP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Solidity always places new objects at the free memory </a:t>
            </a:r>
            <a:r>
              <a:rPr lang="en-CA" sz="1400" b="1" dirty="0">
                <a:solidFill>
                  <a:srgbClr val="404040"/>
                </a:solidFill>
                <a:effectLst/>
                <a:latin typeface="Arial" panose="020B0604020202020204" pitchFamily="34" charset="0"/>
                <a:ea typeface="Arial" panose="020B0604020202020204" pitchFamily="34" charset="0"/>
              </a:rPr>
              <a:t>pointer</a:t>
            </a:r>
            <a:r>
              <a:rPr lang="en-CA" sz="1400" dirty="0">
                <a:solidFill>
                  <a:srgbClr val="404040"/>
                </a:solidFill>
                <a:effectLst/>
                <a:latin typeface="Arial" panose="020B0604020202020204" pitchFamily="34" charset="0"/>
                <a:ea typeface="Arial" panose="020B0604020202020204" pitchFamily="34" charset="0"/>
              </a:rPr>
              <a:t> and memory is never freed (this might change in the future).</a:t>
            </a:r>
            <a:endParaRPr lang="en-CA" sz="1400" dirty="0">
              <a:effectLst/>
              <a:latin typeface="Arial" panose="020B0604020202020204" pitchFamily="34" charset="0"/>
              <a:ea typeface="Arial" panose="020B0604020202020204" pitchFamily="34" charset="0"/>
            </a:endParaRPr>
          </a:p>
          <a:p>
            <a:pPr>
              <a:lnSpc>
                <a:spcPct val="163000"/>
              </a:lnSpc>
              <a:spcAft>
                <a:spcPts val="1800"/>
              </a:spcAft>
            </a:pPr>
            <a:r>
              <a:rPr lang="en-CA" sz="1400" dirty="0">
                <a:solidFill>
                  <a:srgbClr val="404040"/>
                </a:solidFill>
                <a:effectLst/>
                <a:latin typeface="Arial" panose="020B0604020202020204" pitchFamily="34" charset="0"/>
                <a:ea typeface="Arial" panose="020B0604020202020204" pitchFamily="34" charset="0"/>
              </a:rPr>
              <a:t>Elements in memory arrays in Solidity always occupy multiples of 32 bytes (this is even true for </a:t>
            </a:r>
            <a:r>
              <a:rPr lang="en-CA" sz="1400" dirty="0">
                <a:solidFill>
                  <a:srgbClr val="E74C3C"/>
                </a:solidFill>
                <a:effectLst/>
                <a:highlight>
                  <a:srgbClr val="FFFFFF"/>
                </a:highlight>
                <a:latin typeface="Courier New" panose="02070309020205020404" pitchFamily="49" charset="0"/>
                <a:ea typeface="Courier New" panose="02070309020205020404" pitchFamily="49" charset="0"/>
              </a:rPr>
              <a:t>bytes1[]</a:t>
            </a:r>
            <a:r>
              <a:rPr lang="en-CA" sz="1400" dirty="0">
                <a:solidFill>
                  <a:srgbClr val="404040"/>
                </a:solidFill>
                <a:effectLst/>
                <a:latin typeface="Arial" panose="020B0604020202020204" pitchFamily="34" charset="0"/>
                <a:ea typeface="Arial" panose="020B0604020202020204" pitchFamily="34" charset="0"/>
              </a:rPr>
              <a:t>, but not for </a:t>
            </a:r>
            <a:r>
              <a:rPr lang="en-CA" sz="1400" dirty="0">
                <a:solidFill>
                  <a:srgbClr val="E74C3C"/>
                </a:solidFill>
                <a:effectLst/>
                <a:highlight>
                  <a:srgbClr val="FFFFFF"/>
                </a:highlight>
                <a:latin typeface="Courier New" panose="02070309020205020404" pitchFamily="49" charset="0"/>
                <a:ea typeface="Courier New" panose="02070309020205020404" pitchFamily="49" charset="0"/>
              </a:rPr>
              <a:t>bytes</a:t>
            </a:r>
            <a:r>
              <a:rPr lang="en-CA" sz="1400" dirty="0">
                <a:solidFill>
                  <a:srgbClr val="404040"/>
                </a:solidFill>
                <a:effectLst/>
                <a:latin typeface="Arial" panose="020B0604020202020204" pitchFamily="34" charset="0"/>
                <a:ea typeface="Arial" panose="020B0604020202020204" pitchFamily="34" charset="0"/>
              </a:rPr>
              <a:t> and </a:t>
            </a:r>
            <a:r>
              <a:rPr lang="en-CA" sz="1400" dirty="0">
                <a:solidFill>
                  <a:srgbClr val="E74C3C"/>
                </a:solidFill>
                <a:effectLst/>
                <a:highlight>
                  <a:srgbClr val="FFFFFF"/>
                </a:highlight>
                <a:latin typeface="Courier New" panose="02070309020205020404" pitchFamily="49" charset="0"/>
                <a:ea typeface="Courier New" panose="02070309020205020404" pitchFamily="49" charset="0"/>
              </a:rPr>
              <a:t>string</a:t>
            </a:r>
            <a:r>
              <a:rPr lang="en-CA" sz="1400" dirty="0">
                <a:solidFill>
                  <a:srgbClr val="404040"/>
                </a:solidFill>
                <a:effectLst/>
                <a:latin typeface="Arial" panose="020B0604020202020204" pitchFamily="34" charset="0"/>
                <a:ea typeface="Arial" panose="020B0604020202020204" pitchFamily="34" charset="0"/>
              </a:rPr>
              <a:t>). Multi-dimensional memory arrays are </a:t>
            </a:r>
            <a:r>
              <a:rPr lang="en-CA" sz="1400" b="1" dirty="0">
                <a:solidFill>
                  <a:srgbClr val="404040"/>
                </a:solidFill>
                <a:effectLst/>
                <a:latin typeface="Arial" panose="020B0604020202020204" pitchFamily="34" charset="0"/>
                <a:ea typeface="Arial" panose="020B0604020202020204" pitchFamily="34" charset="0"/>
              </a:rPr>
              <a:t>pointer</a:t>
            </a:r>
            <a:r>
              <a:rPr lang="en-CA" sz="1400" dirty="0">
                <a:solidFill>
                  <a:srgbClr val="404040"/>
                </a:solidFill>
                <a:effectLst/>
                <a:latin typeface="Arial" panose="020B0604020202020204" pitchFamily="34" charset="0"/>
                <a:ea typeface="Arial" panose="020B0604020202020204" pitchFamily="34" charset="0"/>
              </a:rPr>
              <a:t>s to memory arrays. The length of a dynamic array is stored at the first slot of the array and followed by the array elements.</a:t>
            </a:r>
            <a:endParaRPr lang="en-CA"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6473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183750" y="217446"/>
            <a:ext cx="6106160" cy="700898"/>
          </a:xfrm>
          <a:prstGeom prst="rect">
            <a:avLst/>
          </a:prstGeom>
          <a:noFill/>
        </p:spPr>
        <p:txBody>
          <a:bodyPr wrap="square">
            <a:spAutoFit/>
          </a:bodyPr>
          <a:lstStyle/>
          <a:p>
            <a:pPr>
              <a:lnSpc>
                <a:spcPct val="163000"/>
              </a:lnSpc>
              <a:spcAft>
                <a:spcPts val="1800"/>
              </a:spcAft>
            </a:pPr>
            <a:r>
              <a:rPr lang="en-CA" sz="2800" b="1" dirty="0">
                <a:solidFill>
                  <a:srgbClr val="404040"/>
                </a:solidFill>
                <a:latin typeface="Arial" panose="020B0604020202020204" pitchFamily="34" charset="0"/>
                <a:ea typeface="Arial" panose="020B0604020202020204" pitchFamily="34" charset="0"/>
              </a:rPr>
              <a:t>Shallow copy</a:t>
            </a:r>
            <a:endParaRPr lang="en-CA" sz="2800" b="1"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A55C4915-197E-4B12-237D-A6B9E55AFE30}"/>
              </a:ext>
            </a:extLst>
          </p:cNvPr>
          <p:cNvSpPr txBox="1"/>
          <p:nvPr/>
        </p:nvSpPr>
        <p:spPr>
          <a:xfrm>
            <a:off x="521466" y="1402080"/>
            <a:ext cx="11409680" cy="1617494"/>
          </a:xfrm>
          <a:prstGeom prst="rect">
            <a:avLst/>
          </a:prstGeom>
          <a:noFill/>
        </p:spPr>
        <p:txBody>
          <a:bodyPr wrap="square">
            <a:spAutoFit/>
          </a:bodyPr>
          <a:lstStyle/>
          <a:p>
            <a:pPr>
              <a:lnSpc>
                <a:spcPct val="163000"/>
              </a:lnSpc>
              <a:spcAft>
                <a:spcPts val="1800"/>
              </a:spcAft>
            </a:pPr>
            <a:r>
              <a:rPr lang="en-CA" sz="1800" dirty="0">
                <a:solidFill>
                  <a:srgbClr val="202124"/>
                </a:solidFill>
                <a:effectLst/>
                <a:highlight>
                  <a:srgbClr val="FFFFFF"/>
                </a:highlight>
                <a:latin typeface="Arial" panose="020B0604020202020204" pitchFamily="34" charset="0"/>
                <a:ea typeface="Arial" panose="020B0604020202020204" pitchFamily="34" charset="0"/>
              </a:rPr>
              <a:t>A shallow copy of an object is </a:t>
            </a:r>
            <a:r>
              <a:rPr lang="en-CA" sz="1800" b="1" dirty="0">
                <a:solidFill>
                  <a:srgbClr val="202124"/>
                </a:solidFill>
                <a:effectLst/>
                <a:highlight>
                  <a:srgbClr val="FFFFFF"/>
                </a:highlight>
                <a:latin typeface="Arial" panose="020B0604020202020204" pitchFamily="34" charset="0"/>
                <a:ea typeface="Arial" panose="020B0604020202020204" pitchFamily="34" charset="0"/>
              </a:rPr>
              <a:t>a copy whose properties share the same references (point to the same underlying values) as those of the source object from which the copy was made</a:t>
            </a:r>
            <a:r>
              <a:rPr lang="en-CA" sz="1800" dirty="0">
                <a:solidFill>
                  <a:srgbClr val="202124"/>
                </a:solidFill>
                <a:effectLst/>
                <a:highlight>
                  <a:srgbClr val="FFFFFF"/>
                </a:highlight>
                <a:latin typeface="Arial" panose="020B0604020202020204" pitchFamily="34" charset="0"/>
                <a:ea typeface="Arial" panose="020B0604020202020204" pitchFamily="34" charset="0"/>
              </a:rPr>
              <a:t>.</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a:solidFill>
                  <a:srgbClr val="202124"/>
                </a:solidFill>
                <a:effectLst/>
                <a:highlight>
                  <a:srgbClr val="FFFFFF"/>
                </a:highlight>
                <a:latin typeface="Arial" panose="020B0604020202020204" pitchFamily="34" charset="0"/>
                <a:ea typeface="Arial" panose="020B0604020202020204" pitchFamily="34" charset="0"/>
              </a:rPr>
              <a:t>In the example below we are referencing a pointer to an array which is already initialized</a:t>
            </a:r>
            <a:endParaRPr lang="en-CA" sz="1800" dirty="0">
              <a:effectLst/>
              <a:latin typeface="Arial" panose="020B0604020202020204" pitchFamily="34" charset="0"/>
              <a:ea typeface="Arial" panose="020B0604020202020204" pitchFamily="34" charset="0"/>
            </a:endParaRPr>
          </a:p>
        </p:txBody>
      </p:sp>
      <p:pic>
        <p:nvPicPr>
          <p:cNvPr id="5" name="image3.png">
            <a:extLst>
              <a:ext uri="{FF2B5EF4-FFF2-40B4-BE49-F238E27FC236}">
                <a16:creationId xmlns:a16="http://schemas.microsoft.com/office/drawing/2014/main" id="{D472B9CB-1814-CB3D-1213-55A66B2A6D55}"/>
              </a:ext>
            </a:extLst>
          </p:cNvPr>
          <p:cNvPicPr/>
          <p:nvPr/>
        </p:nvPicPr>
        <p:blipFill>
          <a:blip r:embed="rId4"/>
          <a:srcRect/>
          <a:stretch>
            <a:fillRect/>
          </a:stretch>
        </p:blipFill>
        <p:spPr>
          <a:xfrm>
            <a:off x="746650" y="3554502"/>
            <a:ext cx="9230470" cy="2023338"/>
          </a:xfrm>
          <a:prstGeom prst="rect">
            <a:avLst/>
          </a:prstGeom>
          <a:ln/>
        </p:spPr>
      </p:pic>
    </p:spTree>
    <p:extLst>
      <p:ext uri="{BB962C8B-B14F-4D97-AF65-F5344CB8AC3E}">
        <p14:creationId xmlns:p14="http://schemas.microsoft.com/office/powerpoint/2010/main" val="385024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183750" y="217446"/>
            <a:ext cx="6106160" cy="700898"/>
          </a:xfrm>
          <a:prstGeom prst="rect">
            <a:avLst/>
          </a:prstGeom>
          <a:noFill/>
        </p:spPr>
        <p:txBody>
          <a:bodyPr wrap="square">
            <a:spAutoFit/>
          </a:bodyPr>
          <a:lstStyle/>
          <a:p>
            <a:pPr>
              <a:lnSpc>
                <a:spcPct val="163000"/>
              </a:lnSpc>
              <a:spcAft>
                <a:spcPts val="1800"/>
              </a:spcAft>
            </a:pPr>
            <a:r>
              <a:rPr lang="en-CA" sz="2800" b="1" dirty="0">
                <a:solidFill>
                  <a:srgbClr val="404040"/>
                </a:solidFill>
                <a:latin typeface="Arial" panose="020B0604020202020204" pitchFamily="34" charset="0"/>
                <a:ea typeface="Arial" panose="020B0604020202020204" pitchFamily="34" charset="0"/>
              </a:rPr>
              <a:t>Deep copy</a:t>
            </a:r>
            <a:endParaRPr lang="en-CA" sz="2800" b="1"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A55C4915-197E-4B12-237D-A6B9E55AFE30}"/>
              </a:ext>
            </a:extLst>
          </p:cNvPr>
          <p:cNvSpPr txBox="1"/>
          <p:nvPr/>
        </p:nvSpPr>
        <p:spPr>
          <a:xfrm>
            <a:off x="521466" y="1402080"/>
            <a:ext cx="11409680" cy="2069028"/>
          </a:xfrm>
          <a:prstGeom prst="rect">
            <a:avLst/>
          </a:prstGeom>
          <a:noFill/>
        </p:spPr>
        <p:txBody>
          <a:bodyPr wrap="square">
            <a:spAutoFit/>
          </a:bodyPr>
          <a:lstStyle/>
          <a:p>
            <a:pPr>
              <a:lnSpc>
                <a:spcPct val="163000"/>
              </a:lnSpc>
              <a:spcAft>
                <a:spcPts val="1800"/>
              </a:spcAft>
            </a:pPr>
            <a:r>
              <a:rPr lang="en-CA" sz="1800" dirty="0">
                <a:solidFill>
                  <a:srgbClr val="202124"/>
                </a:solidFill>
                <a:effectLst/>
                <a:highlight>
                  <a:srgbClr val="FFFFFF"/>
                </a:highlight>
                <a:latin typeface="Arial" panose="020B0604020202020204" pitchFamily="34" charset="0"/>
                <a:ea typeface="Arial" panose="020B0604020202020204" pitchFamily="34" charset="0"/>
              </a:rPr>
              <a:t>A deep copy of an object is </a:t>
            </a:r>
            <a:r>
              <a:rPr lang="en-CA" sz="1800" b="1" dirty="0">
                <a:solidFill>
                  <a:srgbClr val="202124"/>
                </a:solidFill>
                <a:effectLst/>
                <a:highlight>
                  <a:srgbClr val="FFFFFF"/>
                </a:highlight>
                <a:latin typeface="Arial" panose="020B0604020202020204" pitchFamily="34" charset="0"/>
                <a:ea typeface="Arial" panose="020B0604020202020204" pitchFamily="34" charset="0"/>
              </a:rPr>
              <a:t>a copy whose properties do not share the same references (point to the same underlying values) as those of the source object from which the copy was made</a:t>
            </a:r>
            <a:r>
              <a:rPr lang="en-CA" sz="1800" dirty="0">
                <a:solidFill>
                  <a:srgbClr val="202124"/>
                </a:solidFill>
                <a:effectLst/>
                <a:highlight>
                  <a:srgbClr val="FFFFFF"/>
                </a:highlight>
                <a:latin typeface="Arial" panose="020B0604020202020204" pitchFamily="34" charset="0"/>
                <a:ea typeface="Arial" panose="020B0604020202020204" pitchFamily="34" charset="0"/>
              </a:rPr>
              <a:t>.</a:t>
            </a:r>
            <a:endParaRPr lang="en-CA" sz="1800" dirty="0">
              <a:effectLst/>
              <a:latin typeface="Arial" panose="020B0604020202020204" pitchFamily="34" charset="0"/>
              <a:ea typeface="Arial" panose="020B0604020202020204" pitchFamily="34" charset="0"/>
            </a:endParaRPr>
          </a:p>
          <a:p>
            <a:pPr>
              <a:lnSpc>
                <a:spcPct val="163000"/>
              </a:lnSpc>
              <a:spcAft>
                <a:spcPts val="1800"/>
              </a:spcAft>
            </a:pPr>
            <a:r>
              <a:rPr lang="en-CA" sz="1800" dirty="0">
                <a:solidFill>
                  <a:srgbClr val="202124"/>
                </a:solidFill>
                <a:effectLst/>
                <a:highlight>
                  <a:srgbClr val="FFFFFF"/>
                </a:highlight>
                <a:latin typeface="Arial" panose="020B0604020202020204" pitchFamily="34" charset="0"/>
                <a:ea typeface="Arial" panose="020B0604020202020204" pitchFamily="34" charset="0"/>
              </a:rPr>
              <a:t>In the example below, we have initialized a new variable and pushed element ‘3’ in it. This array has its own new location in the memory.</a:t>
            </a:r>
            <a:endParaRPr lang="en-CA" sz="1800" dirty="0">
              <a:effectLst/>
              <a:latin typeface="Arial" panose="020B0604020202020204" pitchFamily="34" charset="0"/>
              <a:ea typeface="Arial" panose="020B0604020202020204" pitchFamily="34" charset="0"/>
            </a:endParaRPr>
          </a:p>
        </p:txBody>
      </p:sp>
      <p:pic>
        <p:nvPicPr>
          <p:cNvPr id="8" name="image11.png">
            <a:extLst>
              <a:ext uri="{FF2B5EF4-FFF2-40B4-BE49-F238E27FC236}">
                <a16:creationId xmlns:a16="http://schemas.microsoft.com/office/drawing/2014/main" id="{A8E15F2F-0E13-3A68-82F0-F7AFC543A04B}"/>
              </a:ext>
            </a:extLst>
          </p:cNvPr>
          <p:cNvPicPr/>
          <p:nvPr/>
        </p:nvPicPr>
        <p:blipFill>
          <a:blip r:embed="rId4"/>
          <a:srcRect/>
          <a:stretch>
            <a:fillRect/>
          </a:stretch>
        </p:blipFill>
        <p:spPr>
          <a:xfrm>
            <a:off x="654181" y="3759200"/>
            <a:ext cx="9902059" cy="2264672"/>
          </a:xfrm>
          <a:prstGeom prst="rect">
            <a:avLst/>
          </a:prstGeom>
          <a:ln/>
        </p:spPr>
      </p:pic>
    </p:spTree>
    <p:extLst>
      <p:ext uri="{BB962C8B-B14F-4D97-AF65-F5344CB8AC3E}">
        <p14:creationId xmlns:p14="http://schemas.microsoft.com/office/powerpoint/2010/main" val="3864803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183750" y="176806"/>
            <a:ext cx="6106160" cy="700898"/>
          </a:xfrm>
          <a:prstGeom prst="rect">
            <a:avLst/>
          </a:prstGeom>
          <a:noFill/>
        </p:spPr>
        <p:txBody>
          <a:bodyPr wrap="square">
            <a:spAutoFit/>
          </a:bodyPr>
          <a:lstStyle/>
          <a:p>
            <a:pPr>
              <a:lnSpc>
                <a:spcPct val="163000"/>
              </a:lnSpc>
              <a:spcAft>
                <a:spcPts val="1800"/>
              </a:spcAft>
            </a:pPr>
            <a:r>
              <a:rPr lang="en-CA" sz="2800" b="1" dirty="0">
                <a:solidFill>
                  <a:srgbClr val="404040"/>
                </a:solidFill>
                <a:latin typeface="Arial" panose="020B0604020202020204" pitchFamily="34" charset="0"/>
                <a:ea typeface="Arial" panose="020B0604020202020204" pitchFamily="34" charset="0"/>
              </a:rPr>
              <a:t>Reference links</a:t>
            </a:r>
            <a:endParaRPr lang="en-CA" sz="2800" b="1"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A55C4915-197E-4B12-237D-A6B9E55AFE30}"/>
              </a:ext>
            </a:extLst>
          </p:cNvPr>
          <p:cNvSpPr txBox="1"/>
          <p:nvPr/>
        </p:nvSpPr>
        <p:spPr>
          <a:xfrm>
            <a:off x="490986" y="1619526"/>
            <a:ext cx="11409680" cy="4206408"/>
          </a:xfrm>
          <a:prstGeom prst="rect">
            <a:avLst/>
          </a:prstGeom>
          <a:noFill/>
        </p:spPr>
        <p:txBody>
          <a:bodyPr wrap="square">
            <a:spAutoFit/>
          </a:bodyPr>
          <a:lstStyle/>
          <a:p>
            <a:pPr>
              <a:lnSpc>
                <a:spcPct val="115000"/>
              </a:lnSpc>
            </a:pPr>
            <a:r>
              <a:rPr lang="en-CA" sz="1800" u="sng" dirty="0">
                <a:solidFill>
                  <a:srgbClr val="1155CC"/>
                </a:solidFill>
                <a:effectLst/>
                <a:latin typeface="Arial" panose="020B0604020202020204" pitchFamily="34" charset="0"/>
                <a:ea typeface="Arial" panose="020B0604020202020204" pitchFamily="34" charset="0"/>
                <a:hlinkClick r:id="rId4"/>
              </a:rPr>
              <a:t>https://docs.soliditylang.org/en/v0.8.17/types.html#value-types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u="sng" dirty="0">
                <a:solidFill>
                  <a:srgbClr val="1155CC"/>
                </a:solidFill>
                <a:effectLst/>
                <a:latin typeface="Arial" panose="020B0604020202020204" pitchFamily="34" charset="0"/>
                <a:ea typeface="Arial" panose="020B0604020202020204" pitchFamily="34" charset="0"/>
                <a:hlinkClick r:id="rId5"/>
              </a:rPr>
              <a:t>https://docs.soliditylang.org/en/v0.8.17/types.html#arrays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u="sng" dirty="0">
                <a:solidFill>
                  <a:srgbClr val="1155CC"/>
                </a:solidFill>
                <a:effectLst/>
                <a:latin typeface="Arial" panose="020B0604020202020204" pitchFamily="34" charset="0"/>
                <a:ea typeface="Arial" panose="020B0604020202020204" pitchFamily="34" charset="0"/>
                <a:hlinkClick r:id="rId6"/>
              </a:rPr>
              <a:t>https://docs.soliditylang.org/en/v0.8.17/types.html#structs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u="sng" dirty="0">
                <a:solidFill>
                  <a:srgbClr val="1155CC"/>
                </a:solidFill>
                <a:effectLst/>
                <a:latin typeface="Arial" panose="020B0604020202020204" pitchFamily="34" charset="0"/>
                <a:ea typeface="Arial" panose="020B0604020202020204" pitchFamily="34" charset="0"/>
                <a:hlinkClick r:id="rId7"/>
              </a:rPr>
              <a:t>https://docs.soliditylang.org/en/v0.8.17/types.html?highlight=enums#enums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u="sng" dirty="0">
                <a:solidFill>
                  <a:srgbClr val="1155CC"/>
                </a:solidFill>
                <a:effectLst/>
                <a:latin typeface="Arial" panose="020B0604020202020204" pitchFamily="34" charset="0"/>
                <a:ea typeface="Arial" panose="020B0604020202020204" pitchFamily="34" charset="0"/>
                <a:hlinkClick r:id="rId8"/>
              </a:rPr>
              <a:t>https://docs.soliditylang.org/en/v0.8.17/types.html?highlight=enums#mapping-types</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u="sng" dirty="0">
                <a:solidFill>
                  <a:srgbClr val="1155CC"/>
                </a:solidFill>
                <a:effectLst/>
                <a:latin typeface="Arial" panose="020B0604020202020204" pitchFamily="34" charset="0"/>
                <a:ea typeface="Arial" panose="020B0604020202020204" pitchFamily="34" charset="0"/>
                <a:hlinkClick r:id="rId9"/>
              </a:rPr>
              <a:t>https://docs.soliditylang.org/en/v0.8.17/internals/layout_in_memory.html?highlight=pointer</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6391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2270990082"/>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323466" y="1310641"/>
            <a:ext cx="11125190" cy="4366580"/>
          </a:xfrm>
          <a:prstGeom prst="rect">
            <a:avLst/>
          </a:prstGeom>
          <a:noFill/>
        </p:spPr>
        <p:txBody>
          <a:bodyPr wrap="square" rtlCol="0">
            <a:spAutoFit/>
          </a:bodyPr>
          <a:lstStyle/>
          <a:p>
            <a:pPr>
              <a:lnSpc>
                <a:spcPct val="115000"/>
              </a:lnSpc>
            </a:pPr>
            <a:r>
              <a:rPr lang="en-CA" sz="1800" dirty="0">
                <a:effectLst/>
                <a:latin typeface="Arial" panose="020B0604020202020204" pitchFamily="34" charset="0"/>
                <a:ea typeface="Arial" panose="020B0604020202020204" pitchFamily="34" charset="0"/>
              </a:rPr>
              <a:t> </a:t>
            </a:r>
          </a:p>
          <a:p>
            <a:pPr>
              <a:lnSpc>
                <a:spcPct val="163000"/>
              </a:lnSpc>
              <a:spcAft>
                <a:spcPts val="1800"/>
              </a:spcAft>
            </a:pPr>
            <a:r>
              <a:rPr lang="en-CA" sz="1800" dirty="0" err="1">
                <a:solidFill>
                  <a:srgbClr val="404040"/>
                </a:solidFill>
                <a:effectLst/>
                <a:latin typeface="Arial" panose="020B0604020202020204" pitchFamily="34" charset="0"/>
                <a:ea typeface="Arial" panose="020B0604020202020204" pitchFamily="34" charset="0"/>
              </a:rPr>
              <a:t>Refrence</a:t>
            </a:r>
            <a:r>
              <a:rPr lang="en-CA" sz="1800" dirty="0">
                <a:solidFill>
                  <a:srgbClr val="404040"/>
                </a:solidFill>
                <a:effectLst/>
                <a:latin typeface="Arial" panose="020B0604020202020204" pitchFamily="34" charset="0"/>
                <a:ea typeface="Arial" panose="020B0604020202020204" pitchFamily="34" charset="0"/>
              </a:rPr>
              <a:t> Types: </a:t>
            </a:r>
          </a:p>
          <a:p>
            <a:pPr>
              <a:lnSpc>
                <a:spcPct val="163000"/>
              </a:lnSpc>
              <a:spcAft>
                <a:spcPts val="1800"/>
              </a:spcAft>
            </a:pPr>
            <a:r>
              <a:rPr lang="en-US" sz="1600" b="0" i="0" dirty="0">
                <a:solidFill>
                  <a:srgbClr val="404040"/>
                </a:solidFill>
                <a:effectLst/>
                <a:latin typeface="Arial" panose="020B0604020202020204" pitchFamily="34" charset="0"/>
                <a:cs typeface="Arial" panose="020B0604020202020204" pitchFamily="34" charset="0"/>
              </a:rPr>
              <a:t>Values of reference type can be modified through multiple different names. Contrast this with value types where you get an independent copy whenever a variable of value type is used.</a:t>
            </a:r>
            <a:endParaRPr lang="en-CA" sz="16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Font typeface="+mj-lt"/>
              <a:buAutoNum type="arabicPeriod"/>
            </a:pPr>
            <a:r>
              <a:rPr lang="en-CA" sz="1800" u="none" strike="noStrike" dirty="0">
                <a:solidFill>
                  <a:srgbClr val="404040"/>
                </a:solidFill>
                <a:effectLst/>
                <a:latin typeface="Arial" panose="020B0604020202020204" pitchFamily="34" charset="0"/>
                <a:ea typeface="Arial" panose="020B0604020202020204" pitchFamily="34" charset="0"/>
              </a:rPr>
              <a:t>Arrays</a:t>
            </a:r>
          </a:p>
          <a:p>
            <a:pPr marL="342900" lvl="0" indent="-342900">
              <a:lnSpc>
                <a:spcPct val="163000"/>
              </a:lnSpc>
              <a:buFont typeface="+mj-lt"/>
              <a:buAutoNum type="arabicPeriod"/>
            </a:pPr>
            <a:r>
              <a:rPr lang="en-CA" sz="1800" u="none" strike="noStrike" dirty="0">
                <a:solidFill>
                  <a:srgbClr val="404040"/>
                </a:solidFill>
                <a:effectLst/>
                <a:latin typeface="Arial" panose="020B0604020202020204" pitchFamily="34" charset="0"/>
                <a:ea typeface="Arial" panose="020B0604020202020204" pitchFamily="34" charset="0"/>
              </a:rPr>
              <a:t>Structs</a:t>
            </a:r>
          </a:p>
          <a:p>
            <a:pPr marL="342900" lvl="0" indent="-342900">
              <a:lnSpc>
                <a:spcPct val="163000"/>
              </a:lnSpc>
              <a:spcAft>
                <a:spcPts val="1800"/>
              </a:spcAft>
              <a:buFont typeface="+mj-lt"/>
              <a:buAutoNum type="arabicPeriod"/>
            </a:pPr>
            <a:r>
              <a:rPr lang="en-CA" sz="1800" u="none" strike="noStrike" dirty="0" err="1">
                <a:solidFill>
                  <a:srgbClr val="404040"/>
                </a:solidFill>
                <a:effectLst/>
                <a:latin typeface="Arial" panose="020B0604020202020204" pitchFamily="34" charset="0"/>
                <a:ea typeface="Arial" panose="020B0604020202020204" pitchFamily="34" charset="0"/>
              </a:rPr>
              <a:t>Iterable</a:t>
            </a:r>
            <a:r>
              <a:rPr lang="en-CA" sz="1800" u="none" strike="noStrike" dirty="0">
                <a:solidFill>
                  <a:srgbClr val="404040"/>
                </a:solidFill>
                <a:effectLst/>
                <a:latin typeface="Arial" panose="020B0604020202020204" pitchFamily="34" charset="0"/>
                <a:ea typeface="Arial" panose="020B0604020202020204" pitchFamily="34" charset="0"/>
              </a:rPr>
              <a:t> Mappings</a:t>
            </a:r>
          </a:p>
          <a:p>
            <a:endParaRPr lang="en-CA" sz="1800" dirty="0">
              <a:effectLst/>
              <a:latin typeface="Arial" panose="020B0604020202020204" pitchFamily="34" charset="0"/>
              <a:ea typeface="Arial" panose="020B0604020202020204" pitchFamily="34" charset="0"/>
            </a:endParaRPr>
          </a:p>
          <a:p>
            <a:endParaRPr lang="en-CA" dirty="0"/>
          </a:p>
        </p:txBody>
      </p:sp>
    </p:spTree>
    <p:extLst>
      <p:ext uri="{BB962C8B-B14F-4D97-AF65-F5344CB8AC3E}">
        <p14:creationId xmlns:p14="http://schemas.microsoft.com/office/powerpoint/2010/main" val="301169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841350" y="3183796"/>
            <a:ext cx="6106160" cy="869533"/>
          </a:xfrm>
          <a:prstGeom prst="rect">
            <a:avLst/>
          </a:prstGeom>
          <a:noFill/>
        </p:spPr>
        <p:txBody>
          <a:bodyPr wrap="square">
            <a:spAutoFit/>
          </a:bodyPr>
          <a:lstStyle/>
          <a:p>
            <a:pPr marL="63500">
              <a:lnSpc>
                <a:spcPct val="115000"/>
              </a:lnSpc>
              <a:spcBef>
                <a:spcPts val="2000"/>
              </a:spcBef>
              <a:spcAft>
                <a:spcPts val="1800"/>
              </a:spcAft>
            </a:pPr>
            <a:r>
              <a:rPr lang="en-CA" sz="4800" b="1" kern="0" dirty="0">
                <a:effectLst/>
                <a:latin typeface="Arial" panose="020B0604020202020204" pitchFamily="34" charset="0"/>
              </a:rPr>
              <a:t>Arrays</a:t>
            </a:r>
          </a:p>
        </p:txBody>
      </p:sp>
    </p:spTree>
    <p:extLst>
      <p:ext uri="{BB962C8B-B14F-4D97-AF65-F5344CB8AC3E}">
        <p14:creationId xmlns:p14="http://schemas.microsoft.com/office/powerpoint/2010/main" val="400999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extLst>
              <p:ext uri="{D42A27DB-BD31-4B8C-83A1-F6EECF244321}">
                <p14:modId xmlns:p14="http://schemas.microsoft.com/office/powerpoint/2010/main" val="536401443"/>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599430" y="1310641"/>
            <a:ext cx="10749280" cy="1612749"/>
          </a:xfrm>
          <a:prstGeom prst="rect">
            <a:avLst/>
          </a:prstGeom>
          <a:noFill/>
        </p:spPr>
        <p:txBody>
          <a:bodyPr wrap="square" rtlCol="0">
            <a:spAutoFit/>
          </a:bodyPr>
          <a:lstStyle/>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dirty="0">
                <a:effectLst/>
                <a:latin typeface="Arial" panose="020B0604020202020204" pitchFamily="34" charset="0"/>
                <a:ea typeface="Arial" panose="020B0604020202020204" pitchFamily="34" charset="0"/>
              </a:rPr>
              <a:t>What is an Array? </a:t>
            </a:r>
          </a:p>
          <a:p>
            <a:pPr>
              <a:lnSpc>
                <a:spcPct val="115000"/>
              </a:lnSpc>
            </a:pPr>
            <a:r>
              <a:rPr lang="en-CA" sz="1800" dirty="0">
                <a:effectLst/>
                <a:latin typeface="Arial" panose="020B0604020202020204" pitchFamily="34" charset="0"/>
                <a:ea typeface="Arial" panose="020B0604020202020204" pitchFamily="34" charset="0"/>
              </a:rPr>
              <a:t> </a:t>
            </a:r>
          </a:p>
          <a:p>
            <a:pPr>
              <a:lnSpc>
                <a:spcPct val="115000"/>
              </a:lnSpc>
            </a:pPr>
            <a:r>
              <a:rPr lang="en-CA" sz="1800" i="1" dirty="0">
                <a:solidFill>
                  <a:srgbClr val="273239"/>
                </a:solidFill>
                <a:effectLst/>
                <a:latin typeface="Arial" panose="020B0604020202020204" pitchFamily="34" charset="0"/>
                <a:ea typeface="Arial" panose="020B0604020202020204" pitchFamily="34" charset="0"/>
              </a:rPr>
              <a:t>An array is a collection of items of the same data type stored at contiguous memory locations. </a:t>
            </a:r>
            <a:endParaRPr lang="en-CA" sz="1800" dirty="0">
              <a:effectLst/>
              <a:latin typeface="Arial" panose="020B0604020202020204" pitchFamily="34" charset="0"/>
              <a:ea typeface="Arial" panose="020B0604020202020204" pitchFamily="34" charset="0"/>
            </a:endParaRPr>
          </a:p>
          <a:p>
            <a:endParaRPr lang="en-CA" sz="1600" dirty="0"/>
          </a:p>
        </p:txBody>
      </p:sp>
      <p:pic>
        <p:nvPicPr>
          <p:cNvPr id="3" name="Picture 2">
            <a:extLst>
              <a:ext uri="{FF2B5EF4-FFF2-40B4-BE49-F238E27FC236}">
                <a16:creationId xmlns:a16="http://schemas.microsoft.com/office/drawing/2014/main" id="{AC0D245C-B8F7-4C85-689F-08C4DF6D2D10}"/>
              </a:ext>
            </a:extLst>
          </p:cNvPr>
          <p:cNvPicPr>
            <a:picLocks noChangeAspect="1"/>
          </p:cNvPicPr>
          <p:nvPr/>
        </p:nvPicPr>
        <p:blipFill>
          <a:blip r:embed="rId3"/>
          <a:stretch>
            <a:fillRect/>
          </a:stretch>
        </p:blipFill>
        <p:spPr>
          <a:xfrm>
            <a:off x="2641422" y="3107506"/>
            <a:ext cx="5740578" cy="2439853"/>
          </a:xfrm>
          <a:prstGeom prst="rect">
            <a:avLst/>
          </a:prstGeom>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4">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93802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oogle Shape;178;p29">
            <a:extLst>
              <a:ext uri="{FF2B5EF4-FFF2-40B4-BE49-F238E27FC236}">
                <a16:creationId xmlns:a16="http://schemas.microsoft.com/office/drawing/2014/main" id="{765DF4C5-7855-BE53-B864-BF6C3B4B3F9C}"/>
              </a:ext>
            </a:extLst>
          </p:cNvPr>
          <p:cNvGraphicFramePr/>
          <p:nvPr>
            <p:extLst>
              <p:ext uri="{D42A27DB-BD31-4B8C-83A1-F6EECF244321}">
                <p14:modId xmlns:p14="http://schemas.microsoft.com/office/powerpoint/2010/main" val="2530194181"/>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2686"/>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599430" y="1512645"/>
            <a:ext cx="10749280" cy="1294200"/>
          </a:xfrm>
          <a:prstGeom prst="rect">
            <a:avLst/>
          </a:prstGeom>
          <a:noFill/>
        </p:spPr>
        <p:txBody>
          <a:bodyPr wrap="square" rtlCol="0">
            <a:spAutoFit/>
          </a:bodyPr>
          <a:lstStyle/>
          <a:p>
            <a:pPr marL="342900" lvl="0" indent="-342900">
              <a:lnSpc>
                <a:spcPct val="115000"/>
              </a:lnSpc>
              <a:buFont typeface="Arial" panose="020B0604020202020204" pitchFamily="34" charset="0"/>
              <a:buChar char="●"/>
            </a:pPr>
            <a:r>
              <a:rPr lang="en-CA" sz="1800" u="none" strike="noStrike" dirty="0">
                <a:solidFill>
                  <a:srgbClr val="273239"/>
                </a:solidFill>
                <a:effectLst/>
                <a:latin typeface="Arial" panose="020B0604020202020204" pitchFamily="34" charset="0"/>
                <a:ea typeface="Arial" panose="020B0604020202020204" pitchFamily="34" charset="0"/>
              </a:rPr>
              <a:t>Fixed-size byte arrays</a:t>
            </a:r>
            <a:endParaRPr lang="en-CA" sz="1800" u="none" strike="noStrike" dirty="0">
              <a:effectLst/>
              <a:latin typeface="Arial" panose="020B0604020202020204" pitchFamily="34" charset="0"/>
              <a:ea typeface="Arial" panose="020B0604020202020204" pitchFamily="34" charset="0"/>
            </a:endParaRPr>
          </a:p>
          <a:p>
            <a:pPr marL="457200">
              <a:lnSpc>
                <a:spcPct val="115000"/>
              </a:lnSpc>
            </a:pPr>
            <a:r>
              <a:rPr lang="en-CA" sz="1800" dirty="0">
                <a:solidFill>
                  <a:srgbClr val="404040"/>
                </a:solidFill>
                <a:effectLst/>
                <a:latin typeface="Arial" panose="020B0604020202020204" pitchFamily="34" charset="0"/>
                <a:ea typeface="Arial" panose="020B0604020202020204" pitchFamily="34" charset="0"/>
              </a:rPr>
              <a:t>The type of an array of fixed size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k</a:t>
            </a:r>
            <a:r>
              <a:rPr lang="en-CA" sz="1800" dirty="0">
                <a:solidFill>
                  <a:srgbClr val="404040"/>
                </a:solidFill>
                <a:effectLst/>
                <a:latin typeface="Arial" panose="020B0604020202020204" pitchFamily="34" charset="0"/>
                <a:ea typeface="Arial" panose="020B0604020202020204" pitchFamily="34" charset="0"/>
              </a:rPr>
              <a:t> and element type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T</a:t>
            </a:r>
            <a:r>
              <a:rPr lang="en-CA" sz="1800" dirty="0">
                <a:solidFill>
                  <a:srgbClr val="404040"/>
                </a:solidFill>
                <a:effectLst/>
                <a:latin typeface="Arial" panose="020B0604020202020204" pitchFamily="34" charset="0"/>
                <a:ea typeface="Arial" panose="020B0604020202020204" pitchFamily="34" charset="0"/>
              </a:rPr>
              <a:t> is written as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T[k]</a:t>
            </a:r>
            <a:endParaRPr lang="en-CA" sz="1800" dirty="0">
              <a:effectLst/>
              <a:latin typeface="Arial" panose="020B0604020202020204" pitchFamily="34" charset="0"/>
              <a:ea typeface="Arial" panose="020B0604020202020204" pitchFamily="34" charset="0"/>
            </a:endParaRPr>
          </a:p>
          <a:p>
            <a:pPr marL="457200">
              <a:lnSpc>
                <a:spcPct val="115000"/>
              </a:lnSpc>
            </a:pPr>
            <a:r>
              <a:rPr lang="en-CA" sz="1800" dirty="0" err="1">
                <a:solidFill>
                  <a:srgbClr val="E74C3C"/>
                </a:solidFill>
                <a:effectLst/>
                <a:highlight>
                  <a:srgbClr val="FFFFFF"/>
                </a:highlight>
                <a:latin typeface="Courier New" panose="02070309020205020404" pitchFamily="49" charset="0"/>
                <a:ea typeface="Courier New" panose="02070309020205020404" pitchFamily="49" charset="0"/>
              </a:rPr>
              <a:t>E.g</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 An array of the addresses</a:t>
            </a:r>
            <a:endParaRPr lang="en-CA" sz="1800" dirty="0">
              <a:effectLst/>
              <a:latin typeface="Arial" panose="020B0604020202020204" pitchFamily="34" charset="0"/>
              <a:ea typeface="Arial" panose="020B0604020202020204" pitchFamily="34" charset="0"/>
            </a:endParaRPr>
          </a:p>
          <a:p>
            <a:endParaRPr lang="en-CA" sz="1600" dirty="0"/>
          </a:p>
        </p:txBody>
      </p:sp>
      <p:sp>
        <p:nvSpPr>
          <p:cNvPr id="9" name="TextBox 8">
            <a:extLst>
              <a:ext uri="{FF2B5EF4-FFF2-40B4-BE49-F238E27FC236}">
                <a16:creationId xmlns:a16="http://schemas.microsoft.com/office/drawing/2014/main" id="{57A03D87-B34A-759A-8A54-77529F411300}"/>
              </a:ext>
            </a:extLst>
          </p:cNvPr>
          <p:cNvSpPr txBox="1"/>
          <p:nvPr/>
        </p:nvSpPr>
        <p:spPr>
          <a:xfrm>
            <a:off x="970170" y="271199"/>
            <a:ext cx="6106160" cy="1463734"/>
          </a:xfrm>
          <a:prstGeom prst="rect">
            <a:avLst/>
          </a:prstGeom>
          <a:noFill/>
        </p:spPr>
        <p:txBody>
          <a:bodyPr wrap="square">
            <a:spAutoFit/>
          </a:bodyPr>
          <a:lstStyle/>
          <a:p>
            <a:pPr marL="63500">
              <a:lnSpc>
                <a:spcPct val="115000"/>
              </a:lnSpc>
              <a:spcBef>
                <a:spcPts val="2000"/>
              </a:spcBef>
              <a:spcAft>
                <a:spcPts val="1800"/>
              </a:spcAft>
            </a:pPr>
            <a:r>
              <a:rPr lang="en-CA" sz="2800" b="1" dirty="0">
                <a:solidFill>
                  <a:srgbClr val="273239"/>
                </a:solidFill>
                <a:effectLst/>
                <a:latin typeface="Arial" panose="020B0604020202020204" pitchFamily="34" charset="0"/>
                <a:ea typeface="Arial" panose="020B0604020202020204" pitchFamily="34" charset="0"/>
              </a:rPr>
              <a:t>Types of Array in Solidity</a:t>
            </a:r>
            <a:endParaRPr lang="en-CA" sz="28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2400" b="1" kern="0" dirty="0">
              <a:effectLst/>
              <a:latin typeface="Arial" panose="020B0604020202020204" pitchFamily="34" charset="0"/>
            </a:endParaRPr>
          </a:p>
        </p:txBody>
      </p:sp>
      <p:pic>
        <p:nvPicPr>
          <p:cNvPr id="8" name="Picture 7">
            <a:extLst>
              <a:ext uri="{FF2B5EF4-FFF2-40B4-BE49-F238E27FC236}">
                <a16:creationId xmlns:a16="http://schemas.microsoft.com/office/drawing/2014/main" id="{F44DB3BF-480E-121D-7688-E8910AD553F7}"/>
              </a:ext>
            </a:extLst>
          </p:cNvPr>
          <p:cNvPicPr>
            <a:picLocks noChangeAspect="1"/>
          </p:cNvPicPr>
          <p:nvPr/>
        </p:nvPicPr>
        <p:blipFill>
          <a:blip r:embed="rId4"/>
          <a:stretch>
            <a:fillRect/>
          </a:stretch>
        </p:blipFill>
        <p:spPr>
          <a:xfrm>
            <a:off x="1138824" y="2677267"/>
            <a:ext cx="4073256" cy="698487"/>
          </a:xfrm>
          <a:prstGeom prst="rect">
            <a:avLst/>
          </a:prstGeom>
        </p:spPr>
      </p:pic>
      <p:pic>
        <p:nvPicPr>
          <p:cNvPr id="10" name="Picture 9">
            <a:extLst>
              <a:ext uri="{FF2B5EF4-FFF2-40B4-BE49-F238E27FC236}">
                <a16:creationId xmlns:a16="http://schemas.microsoft.com/office/drawing/2014/main" id="{BF7C6D7F-3CF6-14DC-09CB-F649EB2052FF}"/>
              </a:ext>
            </a:extLst>
          </p:cNvPr>
          <p:cNvPicPr>
            <a:picLocks noChangeAspect="1"/>
          </p:cNvPicPr>
          <p:nvPr/>
        </p:nvPicPr>
        <p:blipFill>
          <a:blip r:embed="rId5"/>
          <a:stretch>
            <a:fillRect/>
          </a:stretch>
        </p:blipFill>
        <p:spPr>
          <a:xfrm>
            <a:off x="970170" y="4084321"/>
            <a:ext cx="7487919" cy="1935479"/>
          </a:xfrm>
          <a:prstGeom prst="rect">
            <a:avLst/>
          </a:prstGeom>
        </p:spPr>
      </p:pic>
    </p:spTree>
    <p:extLst>
      <p:ext uri="{BB962C8B-B14F-4D97-AF65-F5344CB8AC3E}">
        <p14:creationId xmlns:p14="http://schemas.microsoft.com/office/powerpoint/2010/main" val="339104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oogle Shape;178;p29">
            <a:extLst>
              <a:ext uri="{FF2B5EF4-FFF2-40B4-BE49-F238E27FC236}">
                <a16:creationId xmlns:a16="http://schemas.microsoft.com/office/drawing/2014/main" id="{8BD8C157-7783-BA20-F1BE-4F220A7AD1F5}"/>
              </a:ext>
            </a:extLst>
          </p:cNvPr>
          <p:cNvGraphicFramePr/>
          <p:nvPr>
            <p:extLst>
              <p:ext uri="{D42A27DB-BD31-4B8C-83A1-F6EECF244321}">
                <p14:modId xmlns:p14="http://schemas.microsoft.com/office/powerpoint/2010/main" val="2530194181"/>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12932"/>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599430" y="1105017"/>
            <a:ext cx="10749280" cy="2301656"/>
          </a:xfrm>
          <a:prstGeom prst="rect">
            <a:avLst/>
          </a:prstGeom>
          <a:noFill/>
        </p:spPr>
        <p:txBody>
          <a:bodyPr wrap="square" rtlCol="0">
            <a:spAutoFit/>
          </a:bodyPr>
          <a:lstStyle/>
          <a:p>
            <a:pPr marL="457200">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273239"/>
                </a:solidFill>
                <a:effectLst/>
                <a:latin typeface="Arial" panose="020B0604020202020204" pitchFamily="34" charset="0"/>
                <a:ea typeface="Arial" panose="020B0604020202020204" pitchFamily="34" charset="0"/>
              </a:rPr>
              <a:t>Dynamically-sized byte array</a:t>
            </a:r>
            <a:endParaRPr lang="en-CA" sz="1800" u="none" strike="noStrike" dirty="0">
              <a:effectLst/>
              <a:latin typeface="Arial" panose="020B0604020202020204" pitchFamily="34" charset="0"/>
              <a:ea typeface="Arial" panose="020B0604020202020204" pitchFamily="34" charset="0"/>
            </a:endParaRPr>
          </a:p>
          <a:p>
            <a:pPr marL="457200">
              <a:lnSpc>
                <a:spcPct val="115000"/>
              </a:lnSpc>
            </a:pPr>
            <a:r>
              <a:rPr lang="en-CA" sz="1800" dirty="0">
                <a:solidFill>
                  <a:srgbClr val="404040"/>
                </a:solidFill>
                <a:effectLst/>
                <a:latin typeface="Arial" panose="020B0604020202020204" pitchFamily="34" charset="0"/>
                <a:ea typeface="Arial" panose="020B0604020202020204" pitchFamily="34" charset="0"/>
              </a:rPr>
              <a:t>The type of  </a:t>
            </a:r>
            <a:r>
              <a:rPr lang="en-CA" sz="1800" dirty="0">
                <a:solidFill>
                  <a:srgbClr val="273239"/>
                </a:solidFill>
                <a:effectLst/>
                <a:latin typeface="Arial" panose="020B0604020202020204" pitchFamily="34" charset="0"/>
                <a:ea typeface="Arial" panose="020B0604020202020204" pitchFamily="34" charset="0"/>
              </a:rPr>
              <a:t>an array of dynamic size as T[]</a:t>
            </a:r>
            <a:endParaRPr lang="en-CA" sz="1800" dirty="0">
              <a:effectLst/>
              <a:latin typeface="Arial" panose="020B0604020202020204" pitchFamily="34" charset="0"/>
              <a:ea typeface="Arial" panose="020B0604020202020204" pitchFamily="34" charset="0"/>
            </a:endParaRPr>
          </a:p>
          <a:p>
            <a:pPr marL="457200">
              <a:lnSpc>
                <a:spcPct val="115000"/>
              </a:lnSpc>
            </a:pPr>
            <a:r>
              <a:rPr lang="en-CA" sz="1800" dirty="0">
                <a:solidFill>
                  <a:srgbClr val="273239"/>
                </a:solidFill>
                <a:effectLst/>
                <a:latin typeface="Arial" panose="020B0604020202020204" pitchFamily="34" charset="0"/>
                <a:ea typeface="Arial" panose="020B0604020202020204" pitchFamily="34" charset="0"/>
              </a:rPr>
              <a:t> </a:t>
            </a:r>
            <a:endParaRPr lang="en-CA" dirty="0">
              <a:latin typeface="Arial" panose="020B0604020202020204" pitchFamily="34" charset="0"/>
              <a:ea typeface="Arial" panose="020B0604020202020204" pitchFamily="34" charset="0"/>
            </a:endParaRPr>
          </a:p>
          <a:p>
            <a:pPr marL="457200">
              <a:lnSpc>
                <a:spcPct val="115000"/>
              </a:lnSpc>
            </a:pPr>
            <a:r>
              <a:rPr lang="en-CA" sz="1800" dirty="0">
                <a:solidFill>
                  <a:srgbClr val="273239"/>
                </a:solidFill>
                <a:effectLst/>
                <a:latin typeface="Arial" panose="020B0604020202020204" pitchFamily="34" charset="0"/>
                <a:ea typeface="Arial" panose="020B0604020202020204" pitchFamily="34" charset="0"/>
              </a:rPr>
              <a:t>For example, an array of 5 dynamic arrays of </a:t>
            </a:r>
            <a:r>
              <a:rPr lang="en-CA" sz="1800" dirty="0" err="1">
                <a:solidFill>
                  <a:srgbClr val="273239"/>
                </a:solidFill>
                <a:effectLst/>
                <a:latin typeface="Arial" panose="020B0604020202020204" pitchFamily="34" charset="0"/>
                <a:ea typeface="Arial" panose="020B0604020202020204" pitchFamily="34" charset="0"/>
              </a:rPr>
              <a:t>uint</a:t>
            </a:r>
            <a:r>
              <a:rPr lang="en-CA" sz="1800" dirty="0">
                <a:solidFill>
                  <a:srgbClr val="273239"/>
                </a:solidFill>
                <a:effectLst/>
                <a:latin typeface="Arial" panose="020B0604020202020204" pitchFamily="34" charset="0"/>
                <a:ea typeface="Arial" panose="020B0604020202020204" pitchFamily="34" charset="0"/>
              </a:rPr>
              <a:t> is written as </a:t>
            </a:r>
            <a:r>
              <a:rPr lang="en-CA" sz="1800" dirty="0" err="1">
                <a:solidFill>
                  <a:srgbClr val="273239"/>
                </a:solidFill>
                <a:effectLst/>
                <a:latin typeface="Arial" panose="020B0604020202020204" pitchFamily="34" charset="0"/>
                <a:ea typeface="Arial" panose="020B0604020202020204" pitchFamily="34" charset="0"/>
              </a:rPr>
              <a:t>uint</a:t>
            </a:r>
            <a:r>
              <a:rPr lang="en-CA" sz="1800" dirty="0">
                <a:solidFill>
                  <a:srgbClr val="273239"/>
                </a:solidFill>
                <a:effectLst/>
                <a:latin typeface="Arial" panose="020B0604020202020204" pitchFamily="34" charset="0"/>
                <a:ea typeface="Arial" panose="020B0604020202020204" pitchFamily="34" charset="0"/>
              </a:rPr>
              <a:t>[][5]. The notation is reversed compared to some other languages. In Solidity, X[3] is always an array containing three elements of type X, even if X is itself an array. This is not the case in other languages such as C.</a:t>
            </a:r>
            <a:endParaRPr lang="en-CA" sz="1600" dirty="0"/>
          </a:p>
        </p:txBody>
      </p:sp>
      <p:sp>
        <p:nvSpPr>
          <p:cNvPr id="9" name="TextBox 8">
            <a:extLst>
              <a:ext uri="{FF2B5EF4-FFF2-40B4-BE49-F238E27FC236}">
                <a16:creationId xmlns:a16="http://schemas.microsoft.com/office/drawing/2014/main" id="{57A03D87-B34A-759A-8A54-77529F411300}"/>
              </a:ext>
            </a:extLst>
          </p:cNvPr>
          <p:cNvSpPr txBox="1"/>
          <p:nvPr/>
        </p:nvSpPr>
        <p:spPr>
          <a:xfrm>
            <a:off x="1122570" y="271199"/>
            <a:ext cx="6106160" cy="1463734"/>
          </a:xfrm>
          <a:prstGeom prst="rect">
            <a:avLst/>
          </a:prstGeom>
          <a:noFill/>
        </p:spPr>
        <p:txBody>
          <a:bodyPr wrap="square">
            <a:spAutoFit/>
          </a:bodyPr>
          <a:lstStyle/>
          <a:p>
            <a:pPr marL="63500">
              <a:lnSpc>
                <a:spcPct val="115000"/>
              </a:lnSpc>
              <a:spcBef>
                <a:spcPts val="2000"/>
              </a:spcBef>
              <a:spcAft>
                <a:spcPts val="1800"/>
              </a:spcAft>
            </a:pPr>
            <a:r>
              <a:rPr lang="en-CA" sz="2800" b="1" dirty="0">
                <a:solidFill>
                  <a:srgbClr val="273239"/>
                </a:solidFill>
                <a:effectLst/>
                <a:latin typeface="Arial" panose="020B0604020202020204" pitchFamily="34" charset="0"/>
                <a:ea typeface="Arial" panose="020B0604020202020204" pitchFamily="34" charset="0"/>
              </a:rPr>
              <a:t>Types of Array in Solidity</a:t>
            </a:r>
            <a:endParaRPr lang="en-CA" sz="28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2400" b="1" kern="0" dirty="0">
              <a:effectLst/>
              <a:latin typeface="Arial" panose="020B0604020202020204" pitchFamily="34" charset="0"/>
            </a:endParaRPr>
          </a:p>
        </p:txBody>
      </p:sp>
      <p:pic>
        <p:nvPicPr>
          <p:cNvPr id="16" name="image14.png">
            <a:extLst>
              <a:ext uri="{FF2B5EF4-FFF2-40B4-BE49-F238E27FC236}">
                <a16:creationId xmlns:a16="http://schemas.microsoft.com/office/drawing/2014/main" id="{67FF3278-379A-10FF-3E96-075A58AC43C6}"/>
              </a:ext>
            </a:extLst>
          </p:cNvPr>
          <p:cNvPicPr/>
          <p:nvPr/>
        </p:nvPicPr>
        <p:blipFill>
          <a:blip r:embed="rId4"/>
          <a:srcRect/>
          <a:stretch>
            <a:fillRect/>
          </a:stretch>
        </p:blipFill>
        <p:spPr>
          <a:xfrm>
            <a:off x="1202372" y="3406673"/>
            <a:ext cx="3223895" cy="590550"/>
          </a:xfrm>
          <a:prstGeom prst="rect">
            <a:avLst/>
          </a:prstGeom>
          <a:ln/>
        </p:spPr>
      </p:pic>
      <p:pic>
        <p:nvPicPr>
          <p:cNvPr id="17" name="image7.png">
            <a:extLst>
              <a:ext uri="{FF2B5EF4-FFF2-40B4-BE49-F238E27FC236}">
                <a16:creationId xmlns:a16="http://schemas.microsoft.com/office/drawing/2014/main" id="{50F7A6B2-A8DE-8130-8797-0CECB4EFB353}"/>
              </a:ext>
            </a:extLst>
          </p:cNvPr>
          <p:cNvPicPr/>
          <p:nvPr/>
        </p:nvPicPr>
        <p:blipFill>
          <a:blip r:embed="rId5"/>
          <a:srcRect/>
          <a:stretch>
            <a:fillRect/>
          </a:stretch>
        </p:blipFill>
        <p:spPr>
          <a:xfrm>
            <a:off x="1202372" y="4138540"/>
            <a:ext cx="6062028" cy="2160660"/>
          </a:xfrm>
          <a:prstGeom prst="rect">
            <a:avLst/>
          </a:prstGeom>
          <a:ln/>
        </p:spPr>
      </p:pic>
    </p:spTree>
    <p:extLst>
      <p:ext uri="{BB962C8B-B14F-4D97-AF65-F5344CB8AC3E}">
        <p14:creationId xmlns:p14="http://schemas.microsoft.com/office/powerpoint/2010/main" val="234869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oogle Shape;178;p29">
            <a:extLst>
              <a:ext uri="{FF2B5EF4-FFF2-40B4-BE49-F238E27FC236}">
                <a16:creationId xmlns:a16="http://schemas.microsoft.com/office/drawing/2014/main" id="{8BD8C157-7783-BA20-F1BE-4F220A7AD1F5}"/>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970170" y="1535135"/>
            <a:ext cx="10749280" cy="1339469"/>
          </a:xfrm>
          <a:prstGeom prst="rect">
            <a:avLst/>
          </a:prstGeom>
          <a:noFill/>
        </p:spPr>
        <p:txBody>
          <a:bodyPr wrap="square" rtlCol="0">
            <a:spAutoFit/>
          </a:bodyPr>
          <a:lstStyle/>
          <a:p>
            <a:pPr>
              <a:lnSpc>
                <a:spcPct val="115000"/>
              </a:lnSpc>
            </a:pPr>
            <a:r>
              <a:rPr lang="en-CA" sz="1800" dirty="0">
                <a:solidFill>
                  <a:srgbClr val="404040"/>
                </a:solidFill>
                <a:effectLst/>
                <a:latin typeface="Arial" panose="020B0604020202020204" pitchFamily="34" charset="0"/>
                <a:ea typeface="Arial" panose="020B0604020202020204" pitchFamily="34" charset="0"/>
              </a:rPr>
              <a:t>Memory arrays with dynamic length can be created using the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new</a:t>
            </a:r>
            <a:r>
              <a:rPr lang="en-CA" sz="1800" dirty="0">
                <a:solidFill>
                  <a:srgbClr val="404040"/>
                </a:solidFill>
                <a:effectLst/>
                <a:latin typeface="Arial" panose="020B0604020202020204" pitchFamily="34" charset="0"/>
                <a:ea typeface="Arial" panose="020B0604020202020204" pitchFamily="34" charset="0"/>
              </a:rPr>
              <a:t> operator. As opposed to storage arrays, it is </a:t>
            </a:r>
            <a:r>
              <a:rPr lang="en-CA" sz="1800" b="1" dirty="0">
                <a:solidFill>
                  <a:srgbClr val="404040"/>
                </a:solidFill>
                <a:effectLst/>
                <a:latin typeface="Arial" panose="020B0604020202020204" pitchFamily="34" charset="0"/>
                <a:ea typeface="Arial" panose="020B0604020202020204" pitchFamily="34" charset="0"/>
              </a:rPr>
              <a:t>not</a:t>
            </a:r>
            <a:r>
              <a:rPr lang="en-CA" sz="1800" dirty="0">
                <a:solidFill>
                  <a:srgbClr val="404040"/>
                </a:solidFill>
                <a:effectLst/>
                <a:latin typeface="Arial" panose="020B0604020202020204" pitchFamily="34" charset="0"/>
                <a:ea typeface="Arial" panose="020B0604020202020204" pitchFamily="34" charset="0"/>
              </a:rPr>
              <a:t> possible to resize memory arrays (e.g. the </a:t>
            </a:r>
            <a:r>
              <a:rPr lang="en-CA" sz="1800" dirty="0">
                <a:solidFill>
                  <a:srgbClr val="E74C3C"/>
                </a:solidFill>
                <a:effectLst/>
                <a:highlight>
                  <a:srgbClr val="FFFFFF"/>
                </a:highlight>
                <a:latin typeface="Courier New" panose="02070309020205020404" pitchFamily="49" charset="0"/>
                <a:ea typeface="Courier New" panose="02070309020205020404" pitchFamily="49" charset="0"/>
              </a:rPr>
              <a:t>.push</a:t>
            </a:r>
            <a:r>
              <a:rPr lang="en-CA" sz="1800" dirty="0">
                <a:solidFill>
                  <a:srgbClr val="404040"/>
                </a:solidFill>
                <a:effectLst/>
                <a:latin typeface="Arial" panose="020B0604020202020204" pitchFamily="34" charset="0"/>
                <a:ea typeface="Arial" panose="020B0604020202020204" pitchFamily="34" charset="0"/>
              </a:rPr>
              <a:t> member functions are not available). You either have to calculate the required size in advance or create a new memory array and copy every element.</a:t>
            </a:r>
            <a:endParaRPr lang="en-CA"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57A03D87-B34A-759A-8A54-77529F411300}"/>
              </a:ext>
            </a:extLst>
          </p:cNvPr>
          <p:cNvSpPr txBox="1"/>
          <p:nvPr/>
        </p:nvSpPr>
        <p:spPr>
          <a:xfrm>
            <a:off x="970170" y="271199"/>
            <a:ext cx="6106160" cy="1959254"/>
          </a:xfrm>
          <a:prstGeom prst="rect">
            <a:avLst/>
          </a:prstGeom>
          <a:noFill/>
        </p:spPr>
        <p:txBody>
          <a:bodyPr wrap="square">
            <a:spAutoFit/>
          </a:bodyPr>
          <a:lstStyle/>
          <a:p>
            <a:pPr marL="63500">
              <a:lnSpc>
                <a:spcPct val="115000"/>
              </a:lnSpc>
              <a:spcBef>
                <a:spcPts val="2000"/>
              </a:spcBef>
              <a:spcAft>
                <a:spcPts val="1800"/>
              </a:spcAft>
            </a:pPr>
            <a:r>
              <a:rPr lang="en-CA" sz="2800" b="1" dirty="0">
                <a:solidFill>
                  <a:srgbClr val="273239"/>
                </a:solidFill>
                <a:effectLst/>
                <a:latin typeface="Arial" panose="020B0604020202020204" pitchFamily="34" charset="0"/>
                <a:ea typeface="Arial" panose="020B0604020202020204" pitchFamily="34" charset="0"/>
              </a:rPr>
              <a:t>Types of Array in Solidity (</a:t>
            </a:r>
            <a:r>
              <a:rPr lang="en-CA" sz="2800" u="none" strike="noStrike" dirty="0">
                <a:solidFill>
                  <a:srgbClr val="273239"/>
                </a:solidFill>
                <a:effectLst/>
                <a:latin typeface="Arial" panose="020B0604020202020204" pitchFamily="34" charset="0"/>
                <a:ea typeface="Arial" panose="020B0604020202020204" pitchFamily="34" charset="0"/>
              </a:rPr>
              <a:t>Dynamically-sized byte array)</a:t>
            </a:r>
            <a:endParaRPr lang="en-CA" sz="28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2400" b="1" kern="0" dirty="0">
              <a:effectLst/>
              <a:latin typeface="Arial" panose="020B0604020202020204" pitchFamily="34" charset="0"/>
            </a:endParaRPr>
          </a:p>
        </p:txBody>
      </p:sp>
      <p:pic>
        <p:nvPicPr>
          <p:cNvPr id="5" name="image13.png">
            <a:extLst>
              <a:ext uri="{FF2B5EF4-FFF2-40B4-BE49-F238E27FC236}">
                <a16:creationId xmlns:a16="http://schemas.microsoft.com/office/drawing/2014/main" id="{AE149DB9-E4BE-9F50-D35A-E8AA40C11CDF}"/>
              </a:ext>
            </a:extLst>
          </p:cNvPr>
          <p:cNvPicPr/>
          <p:nvPr/>
        </p:nvPicPr>
        <p:blipFill>
          <a:blip r:embed="rId4"/>
          <a:srcRect/>
          <a:stretch>
            <a:fillRect/>
          </a:stretch>
        </p:blipFill>
        <p:spPr>
          <a:xfrm>
            <a:off x="1066164" y="3007659"/>
            <a:ext cx="6218555" cy="3113888"/>
          </a:xfrm>
          <a:prstGeom prst="rect">
            <a:avLst/>
          </a:prstGeom>
          <a:ln/>
        </p:spPr>
      </p:pic>
    </p:spTree>
    <p:extLst>
      <p:ext uri="{BB962C8B-B14F-4D97-AF65-F5344CB8AC3E}">
        <p14:creationId xmlns:p14="http://schemas.microsoft.com/office/powerpoint/2010/main" val="309792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oogle Shape;178;p29">
            <a:extLst>
              <a:ext uri="{FF2B5EF4-FFF2-40B4-BE49-F238E27FC236}">
                <a16:creationId xmlns:a16="http://schemas.microsoft.com/office/drawing/2014/main" id="{8BD8C157-7783-BA20-F1BE-4F220A7AD1F5}"/>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1010 Smart Contract Development Essentials</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970170" y="1535135"/>
            <a:ext cx="10749280" cy="702372"/>
          </a:xfrm>
          <a:prstGeom prst="rect">
            <a:avLst/>
          </a:prstGeom>
          <a:noFill/>
        </p:spPr>
        <p:txBody>
          <a:bodyPr wrap="square" rtlCol="0">
            <a:spAutoFit/>
          </a:bodyPr>
          <a:lstStyle/>
          <a:p>
            <a:pPr>
              <a:lnSpc>
                <a:spcPct val="115000"/>
              </a:lnSpc>
            </a:pPr>
            <a:r>
              <a:rPr lang="en-CA" sz="1800" u="none" strike="noStrike" dirty="0">
                <a:solidFill>
                  <a:srgbClr val="273239"/>
                </a:solidFill>
                <a:effectLst/>
                <a:latin typeface="Arial" panose="020B0604020202020204" pitchFamily="34" charset="0"/>
                <a:ea typeface="Arial" panose="020B0604020202020204" pitchFamily="34" charset="0"/>
              </a:rPr>
              <a:t>1. Arrays can be initialized statically as follows:</a:t>
            </a:r>
            <a:endParaRPr lang="en-CA" sz="1800" u="none" strike="noStrike" dirty="0">
              <a:effectLst/>
              <a:latin typeface="Arial" panose="020B0604020202020204" pitchFamily="34" charset="0"/>
              <a:ea typeface="Arial" panose="020B0604020202020204" pitchFamily="34" charset="0"/>
            </a:endParaRPr>
          </a:p>
          <a:p>
            <a:pPr>
              <a:lnSpc>
                <a:spcPct val="115000"/>
              </a:lnSpc>
            </a:pPr>
            <a:endParaRPr lang="en-CA"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57A03D87-B34A-759A-8A54-77529F411300}"/>
              </a:ext>
            </a:extLst>
          </p:cNvPr>
          <p:cNvSpPr txBox="1"/>
          <p:nvPr/>
        </p:nvSpPr>
        <p:spPr>
          <a:xfrm>
            <a:off x="970170" y="162743"/>
            <a:ext cx="7259430" cy="1528560"/>
          </a:xfrm>
          <a:prstGeom prst="rect">
            <a:avLst/>
          </a:prstGeom>
          <a:noFill/>
        </p:spPr>
        <p:txBody>
          <a:bodyPr wrap="square">
            <a:spAutoFit/>
          </a:bodyPr>
          <a:lstStyle/>
          <a:p>
            <a:pPr marL="63500">
              <a:lnSpc>
                <a:spcPct val="115000"/>
              </a:lnSpc>
              <a:spcBef>
                <a:spcPts val="2000"/>
              </a:spcBef>
              <a:spcAft>
                <a:spcPts val="1800"/>
              </a:spcAft>
            </a:pPr>
            <a:r>
              <a:rPr lang="en-CA" sz="2800" b="1" dirty="0">
                <a:solidFill>
                  <a:srgbClr val="273239"/>
                </a:solidFill>
                <a:effectLst/>
                <a:latin typeface="Arial" panose="020B0604020202020204" pitchFamily="34" charset="0"/>
                <a:ea typeface="Arial" panose="020B0604020202020204" pitchFamily="34" charset="0"/>
              </a:rPr>
              <a:t>Array Initialization:</a:t>
            </a:r>
            <a:endParaRPr lang="en-CA" sz="2800" b="1" dirty="0">
              <a:effectLst/>
              <a:latin typeface="Arial" panose="020B0604020202020204" pitchFamily="34" charset="0"/>
              <a:ea typeface="Arial" panose="020B0604020202020204" pitchFamily="34" charset="0"/>
            </a:endParaRPr>
          </a:p>
          <a:p>
            <a:pPr marL="63500">
              <a:lnSpc>
                <a:spcPct val="115000"/>
              </a:lnSpc>
              <a:spcBef>
                <a:spcPts val="2000"/>
              </a:spcBef>
              <a:spcAft>
                <a:spcPts val="1800"/>
              </a:spcAft>
            </a:pPr>
            <a:endParaRPr lang="en-CA" sz="2800" b="1" kern="0" dirty="0">
              <a:effectLst/>
              <a:latin typeface="Arial" panose="020B0604020202020204" pitchFamily="34" charset="0"/>
            </a:endParaRPr>
          </a:p>
        </p:txBody>
      </p:sp>
      <p:pic>
        <p:nvPicPr>
          <p:cNvPr id="3" name="image1.png">
            <a:extLst>
              <a:ext uri="{FF2B5EF4-FFF2-40B4-BE49-F238E27FC236}">
                <a16:creationId xmlns:a16="http://schemas.microsoft.com/office/drawing/2014/main" id="{DE29100B-E64A-1496-6F2F-D1B010F728A8}"/>
              </a:ext>
            </a:extLst>
          </p:cNvPr>
          <p:cNvPicPr/>
          <p:nvPr/>
        </p:nvPicPr>
        <p:blipFill>
          <a:blip r:embed="rId4"/>
          <a:srcRect/>
          <a:stretch>
            <a:fillRect/>
          </a:stretch>
        </p:blipFill>
        <p:spPr>
          <a:xfrm>
            <a:off x="1242640" y="1969854"/>
            <a:ext cx="3949120" cy="834306"/>
          </a:xfrm>
          <a:prstGeom prst="rect">
            <a:avLst/>
          </a:prstGeom>
          <a:ln/>
        </p:spPr>
      </p:pic>
      <p:sp>
        <p:nvSpPr>
          <p:cNvPr id="8" name="TextBox 7">
            <a:extLst>
              <a:ext uri="{FF2B5EF4-FFF2-40B4-BE49-F238E27FC236}">
                <a16:creationId xmlns:a16="http://schemas.microsoft.com/office/drawing/2014/main" id="{81924B30-90D7-EB88-C6BB-07DA41B43F4A}"/>
              </a:ext>
            </a:extLst>
          </p:cNvPr>
          <p:cNvSpPr txBox="1"/>
          <p:nvPr/>
        </p:nvSpPr>
        <p:spPr>
          <a:xfrm>
            <a:off x="1082040" y="3300276"/>
            <a:ext cx="6106160" cy="383823"/>
          </a:xfrm>
          <a:prstGeom prst="rect">
            <a:avLst/>
          </a:prstGeom>
          <a:noFill/>
        </p:spPr>
        <p:txBody>
          <a:bodyPr wrap="square">
            <a:spAutoFit/>
          </a:bodyPr>
          <a:lstStyle/>
          <a:p>
            <a:pPr lvl="0">
              <a:lnSpc>
                <a:spcPct val="115000"/>
              </a:lnSpc>
            </a:pPr>
            <a:r>
              <a:rPr lang="en-CA" sz="1800" u="none" strike="noStrike" dirty="0">
                <a:solidFill>
                  <a:srgbClr val="273239"/>
                </a:solidFill>
                <a:effectLst/>
                <a:latin typeface="Arial" panose="020B0604020202020204" pitchFamily="34" charset="0"/>
                <a:ea typeface="Arial" panose="020B0604020202020204" pitchFamily="34" charset="0"/>
              </a:rPr>
              <a:t>2. If Initializing inside a function:</a:t>
            </a:r>
            <a:endParaRPr lang="en-CA" sz="1400" u="none" strike="noStrike" dirty="0">
              <a:effectLst/>
              <a:latin typeface="Arial" panose="020B0604020202020204" pitchFamily="34" charset="0"/>
              <a:ea typeface="Arial" panose="020B0604020202020204" pitchFamily="34" charset="0"/>
            </a:endParaRPr>
          </a:p>
        </p:txBody>
      </p:sp>
      <p:pic>
        <p:nvPicPr>
          <p:cNvPr id="10" name="image12.png">
            <a:extLst>
              <a:ext uri="{FF2B5EF4-FFF2-40B4-BE49-F238E27FC236}">
                <a16:creationId xmlns:a16="http://schemas.microsoft.com/office/drawing/2014/main" id="{C2383ED9-C5C2-C8FF-7403-4CFBF942E582}"/>
              </a:ext>
            </a:extLst>
          </p:cNvPr>
          <p:cNvPicPr/>
          <p:nvPr/>
        </p:nvPicPr>
        <p:blipFill>
          <a:blip r:embed="rId5"/>
          <a:srcRect/>
          <a:stretch>
            <a:fillRect/>
          </a:stretch>
        </p:blipFill>
        <p:spPr>
          <a:xfrm>
            <a:off x="1242640" y="3962650"/>
            <a:ext cx="5208960" cy="2298537"/>
          </a:xfrm>
          <a:prstGeom prst="rect">
            <a:avLst/>
          </a:prstGeom>
          <a:ln/>
        </p:spPr>
      </p:pic>
    </p:spTree>
    <p:extLst>
      <p:ext uri="{BB962C8B-B14F-4D97-AF65-F5344CB8AC3E}">
        <p14:creationId xmlns:p14="http://schemas.microsoft.com/office/powerpoint/2010/main" val="140543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1658</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Georgia</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Pratik Patil</cp:lastModifiedBy>
  <cp:revision>15</cp:revision>
  <dcterms:created xsi:type="dcterms:W3CDTF">2023-01-19T13:19:03Z</dcterms:created>
  <dcterms:modified xsi:type="dcterms:W3CDTF">2023-01-19T17:03:23Z</dcterms:modified>
</cp:coreProperties>
</file>