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59" r:id="rId5"/>
    <p:sldId id="277" r:id="rId6"/>
    <p:sldId id="269" r:id="rId7"/>
    <p:sldId id="270" r:id="rId8"/>
    <p:sldId id="271" r:id="rId9"/>
    <p:sldId id="272"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9ECC-75B5-5D91-E82C-9B71E9F58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83C1147-D16A-D49B-7A1E-F37A7F4C06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F7F466E-EF08-B012-AB58-A032A1F52727}"/>
              </a:ext>
            </a:extLst>
          </p:cNvPr>
          <p:cNvSpPr>
            <a:spLocks noGrp="1"/>
          </p:cNvSpPr>
          <p:nvPr>
            <p:ph type="dt" sz="half" idx="10"/>
          </p:nvPr>
        </p:nvSpPr>
        <p:spPr/>
        <p:txBody>
          <a:bodyPr/>
          <a:lstStyle/>
          <a:p>
            <a:fld id="{3EDF64FC-A843-4335-A276-0B248C130C0E}" type="datetimeFigureOut">
              <a:rPr lang="en-CA" smtClean="0"/>
              <a:t>2023-01-29</a:t>
            </a:fld>
            <a:endParaRPr lang="en-CA"/>
          </a:p>
        </p:txBody>
      </p:sp>
      <p:sp>
        <p:nvSpPr>
          <p:cNvPr id="5" name="Footer Placeholder 4">
            <a:extLst>
              <a:ext uri="{FF2B5EF4-FFF2-40B4-BE49-F238E27FC236}">
                <a16:creationId xmlns:a16="http://schemas.microsoft.com/office/drawing/2014/main" id="{48E2939E-E979-D03C-4F53-FA95FEDF22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54BE92-2847-994A-5A65-AF93E16FA7A6}"/>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306877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AEED-9F7F-5C5C-4295-661BD8AE2BF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12FF70-F698-1C6A-AB3F-71ED6F771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612C02-C61E-62EE-BC6F-393EC822EB27}"/>
              </a:ext>
            </a:extLst>
          </p:cNvPr>
          <p:cNvSpPr>
            <a:spLocks noGrp="1"/>
          </p:cNvSpPr>
          <p:nvPr>
            <p:ph type="dt" sz="half" idx="10"/>
          </p:nvPr>
        </p:nvSpPr>
        <p:spPr/>
        <p:txBody>
          <a:bodyPr/>
          <a:lstStyle/>
          <a:p>
            <a:fld id="{3EDF64FC-A843-4335-A276-0B248C130C0E}" type="datetimeFigureOut">
              <a:rPr lang="en-CA" smtClean="0"/>
              <a:t>2023-01-29</a:t>
            </a:fld>
            <a:endParaRPr lang="en-CA"/>
          </a:p>
        </p:txBody>
      </p:sp>
      <p:sp>
        <p:nvSpPr>
          <p:cNvPr id="5" name="Footer Placeholder 4">
            <a:extLst>
              <a:ext uri="{FF2B5EF4-FFF2-40B4-BE49-F238E27FC236}">
                <a16:creationId xmlns:a16="http://schemas.microsoft.com/office/drawing/2014/main" id="{B1BB5102-165C-0D17-4D1E-92898003E3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1E87B4-E37C-DD34-084A-1F41EC8E44FB}"/>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97702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8001C-B512-9760-938B-5D26E5027E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907F65-59B1-CACF-6208-2A5AC6FD4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531FCD-23E2-E9C1-A271-4E60CC5DF808}"/>
              </a:ext>
            </a:extLst>
          </p:cNvPr>
          <p:cNvSpPr>
            <a:spLocks noGrp="1"/>
          </p:cNvSpPr>
          <p:nvPr>
            <p:ph type="dt" sz="half" idx="10"/>
          </p:nvPr>
        </p:nvSpPr>
        <p:spPr/>
        <p:txBody>
          <a:bodyPr/>
          <a:lstStyle/>
          <a:p>
            <a:fld id="{3EDF64FC-A843-4335-A276-0B248C130C0E}" type="datetimeFigureOut">
              <a:rPr lang="en-CA" smtClean="0"/>
              <a:t>2023-01-29</a:t>
            </a:fld>
            <a:endParaRPr lang="en-CA"/>
          </a:p>
        </p:txBody>
      </p:sp>
      <p:sp>
        <p:nvSpPr>
          <p:cNvPr id="5" name="Footer Placeholder 4">
            <a:extLst>
              <a:ext uri="{FF2B5EF4-FFF2-40B4-BE49-F238E27FC236}">
                <a16:creationId xmlns:a16="http://schemas.microsoft.com/office/drawing/2014/main" id="{60A3C372-4A21-EBC6-A5A7-4E1E64F33B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9C8771-9959-BEAF-D8FF-4D6A66AB0A04}"/>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169371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0A6D-8AA2-E0B4-F022-F64F5C87484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7DDACCE-78D7-315E-35D2-6A32E2B281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EDCB8A-BF02-7906-5C43-3B8CBF477E80}"/>
              </a:ext>
            </a:extLst>
          </p:cNvPr>
          <p:cNvSpPr>
            <a:spLocks noGrp="1"/>
          </p:cNvSpPr>
          <p:nvPr>
            <p:ph type="dt" sz="half" idx="10"/>
          </p:nvPr>
        </p:nvSpPr>
        <p:spPr/>
        <p:txBody>
          <a:bodyPr/>
          <a:lstStyle/>
          <a:p>
            <a:fld id="{3EDF64FC-A843-4335-A276-0B248C130C0E}" type="datetimeFigureOut">
              <a:rPr lang="en-CA" smtClean="0"/>
              <a:t>2023-01-29</a:t>
            </a:fld>
            <a:endParaRPr lang="en-CA"/>
          </a:p>
        </p:txBody>
      </p:sp>
      <p:sp>
        <p:nvSpPr>
          <p:cNvPr id="5" name="Footer Placeholder 4">
            <a:extLst>
              <a:ext uri="{FF2B5EF4-FFF2-40B4-BE49-F238E27FC236}">
                <a16:creationId xmlns:a16="http://schemas.microsoft.com/office/drawing/2014/main" id="{B922EA6F-287E-81FA-ADAB-84C46530E8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626613-F017-8414-E4AB-33FD6B76747F}"/>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65295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9C97-CF01-96F6-1FF8-2299B78535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C1888A-9033-93C0-D415-2FFCC7FF91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1AD63-C842-3DAD-CAB5-663B80843320}"/>
              </a:ext>
            </a:extLst>
          </p:cNvPr>
          <p:cNvSpPr>
            <a:spLocks noGrp="1"/>
          </p:cNvSpPr>
          <p:nvPr>
            <p:ph type="dt" sz="half" idx="10"/>
          </p:nvPr>
        </p:nvSpPr>
        <p:spPr/>
        <p:txBody>
          <a:bodyPr/>
          <a:lstStyle/>
          <a:p>
            <a:fld id="{3EDF64FC-A843-4335-A276-0B248C130C0E}" type="datetimeFigureOut">
              <a:rPr lang="en-CA" smtClean="0"/>
              <a:t>2023-01-29</a:t>
            </a:fld>
            <a:endParaRPr lang="en-CA"/>
          </a:p>
        </p:txBody>
      </p:sp>
      <p:sp>
        <p:nvSpPr>
          <p:cNvPr id="5" name="Footer Placeholder 4">
            <a:extLst>
              <a:ext uri="{FF2B5EF4-FFF2-40B4-BE49-F238E27FC236}">
                <a16:creationId xmlns:a16="http://schemas.microsoft.com/office/drawing/2014/main" id="{99E703B8-585C-9C6F-5689-DB891E13B8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5C0317-EA4A-E3E5-1B63-40C49EE54BE7}"/>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12563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7595-A280-4DF3-DE37-0427312201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A5C1F4-9FA6-0FA3-932D-AEC9F9402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FED62F6-DDA2-F003-B4A3-EAA3F06A79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AACA6CA-04B8-DF5E-AC1C-7BFE95664373}"/>
              </a:ext>
            </a:extLst>
          </p:cNvPr>
          <p:cNvSpPr>
            <a:spLocks noGrp="1"/>
          </p:cNvSpPr>
          <p:nvPr>
            <p:ph type="dt" sz="half" idx="10"/>
          </p:nvPr>
        </p:nvSpPr>
        <p:spPr/>
        <p:txBody>
          <a:bodyPr/>
          <a:lstStyle/>
          <a:p>
            <a:fld id="{3EDF64FC-A843-4335-A276-0B248C130C0E}" type="datetimeFigureOut">
              <a:rPr lang="en-CA" smtClean="0"/>
              <a:t>2023-01-29</a:t>
            </a:fld>
            <a:endParaRPr lang="en-CA"/>
          </a:p>
        </p:txBody>
      </p:sp>
      <p:sp>
        <p:nvSpPr>
          <p:cNvPr id="6" name="Footer Placeholder 5">
            <a:extLst>
              <a:ext uri="{FF2B5EF4-FFF2-40B4-BE49-F238E27FC236}">
                <a16:creationId xmlns:a16="http://schemas.microsoft.com/office/drawing/2014/main" id="{EA45508C-8A14-274A-3A00-469D548B02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9742D9C-F9C4-59D2-7F82-8CA61F5D60D9}"/>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29485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54AC-9D24-FA2F-8803-2583A49C996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DFC409D-D23C-14CF-A9C0-F929E7151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4B11B-03E5-6CAF-269B-52183DAE1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3261335-D5AD-4EC6-A503-533CB841E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ECEFE-663C-537A-AC90-CF651DD0C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14A39BB-E2D8-2FB8-93D8-56C59D373CD5}"/>
              </a:ext>
            </a:extLst>
          </p:cNvPr>
          <p:cNvSpPr>
            <a:spLocks noGrp="1"/>
          </p:cNvSpPr>
          <p:nvPr>
            <p:ph type="dt" sz="half" idx="10"/>
          </p:nvPr>
        </p:nvSpPr>
        <p:spPr/>
        <p:txBody>
          <a:bodyPr/>
          <a:lstStyle/>
          <a:p>
            <a:fld id="{3EDF64FC-A843-4335-A276-0B248C130C0E}" type="datetimeFigureOut">
              <a:rPr lang="en-CA" smtClean="0"/>
              <a:t>2023-01-29</a:t>
            </a:fld>
            <a:endParaRPr lang="en-CA"/>
          </a:p>
        </p:txBody>
      </p:sp>
      <p:sp>
        <p:nvSpPr>
          <p:cNvPr id="8" name="Footer Placeholder 7">
            <a:extLst>
              <a:ext uri="{FF2B5EF4-FFF2-40B4-BE49-F238E27FC236}">
                <a16:creationId xmlns:a16="http://schemas.microsoft.com/office/drawing/2014/main" id="{8C4B9FA3-0A93-B1AD-D657-09F2B647215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09E1332-4BC5-4BB1-DC8B-59BEE0F266C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54903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DB40-6E69-8F03-052F-3C49AA1ED95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1F57C81-75EC-BB67-6B69-E4B0E604CE11}"/>
              </a:ext>
            </a:extLst>
          </p:cNvPr>
          <p:cNvSpPr>
            <a:spLocks noGrp="1"/>
          </p:cNvSpPr>
          <p:nvPr>
            <p:ph type="dt" sz="half" idx="10"/>
          </p:nvPr>
        </p:nvSpPr>
        <p:spPr/>
        <p:txBody>
          <a:bodyPr/>
          <a:lstStyle/>
          <a:p>
            <a:fld id="{3EDF64FC-A843-4335-A276-0B248C130C0E}" type="datetimeFigureOut">
              <a:rPr lang="en-CA" smtClean="0"/>
              <a:t>2023-01-29</a:t>
            </a:fld>
            <a:endParaRPr lang="en-CA"/>
          </a:p>
        </p:txBody>
      </p:sp>
      <p:sp>
        <p:nvSpPr>
          <p:cNvPr id="4" name="Footer Placeholder 3">
            <a:extLst>
              <a:ext uri="{FF2B5EF4-FFF2-40B4-BE49-F238E27FC236}">
                <a16:creationId xmlns:a16="http://schemas.microsoft.com/office/drawing/2014/main" id="{8CD0F354-1D1F-736F-66C2-DF9DA4C51DB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3E751-8B4E-6D08-1409-2F46A4E40E83}"/>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16900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0485-721B-4BEA-491D-655CFF9311D6}"/>
              </a:ext>
            </a:extLst>
          </p:cNvPr>
          <p:cNvSpPr>
            <a:spLocks noGrp="1"/>
          </p:cNvSpPr>
          <p:nvPr>
            <p:ph type="dt" sz="half" idx="10"/>
          </p:nvPr>
        </p:nvSpPr>
        <p:spPr/>
        <p:txBody>
          <a:bodyPr/>
          <a:lstStyle/>
          <a:p>
            <a:fld id="{3EDF64FC-A843-4335-A276-0B248C130C0E}" type="datetimeFigureOut">
              <a:rPr lang="en-CA" smtClean="0"/>
              <a:t>2023-01-29</a:t>
            </a:fld>
            <a:endParaRPr lang="en-CA"/>
          </a:p>
        </p:txBody>
      </p:sp>
      <p:sp>
        <p:nvSpPr>
          <p:cNvPr id="3" name="Footer Placeholder 2">
            <a:extLst>
              <a:ext uri="{FF2B5EF4-FFF2-40B4-BE49-F238E27FC236}">
                <a16:creationId xmlns:a16="http://schemas.microsoft.com/office/drawing/2014/main" id="{B4C79D06-C317-FCA4-36DC-88AC3335EB0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A8C4E6A-5B43-DB9B-582E-1F38E0B958F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5762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4CB0-C356-9C1E-8D7E-1AC7763CF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EC69A6-F312-58A1-6A67-14C58DA58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4E1BC7A-A521-D23F-6A41-E0D2F65C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4D064-B255-A9BD-610C-75ADA3A68556}"/>
              </a:ext>
            </a:extLst>
          </p:cNvPr>
          <p:cNvSpPr>
            <a:spLocks noGrp="1"/>
          </p:cNvSpPr>
          <p:nvPr>
            <p:ph type="dt" sz="half" idx="10"/>
          </p:nvPr>
        </p:nvSpPr>
        <p:spPr/>
        <p:txBody>
          <a:bodyPr/>
          <a:lstStyle/>
          <a:p>
            <a:fld id="{3EDF64FC-A843-4335-A276-0B248C130C0E}" type="datetimeFigureOut">
              <a:rPr lang="en-CA" smtClean="0"/>
              <a:t>2023-01-29</a:t>
            </a:fld>
            <a:endParaRPr lang="en-CA"/>
          </a:p>
        </p:txBody>
      </p:sp>
      <p:sp>
        <p:nvSpPr>
          <p:cNvPr id="6" name="Footer Placeholder 5">
            <a:extLst>
              <a:ext uri="{FF2B5EF4-FFF2-40B4-BE49-F238E27FC236}">
                <a16:creationId xmlns:a16="http://schemas.microsoft.com/office/drawing/2014/main" id="{B30AC562-EBA8-B229-FABD-6978C2F7A0E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FD830B3-1023-B5A9-507F-3C8E26FA27FA}"/>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21749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A612-8392-77F3-AD83-017B13CA6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A398E4B-0142-1596-C6C9-4609953EF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89917E-28D3-F7BB-BD64-D2E8325D6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E2D5F-A56B-9D42-A27B-0D6564122E5C}"/>
              </a:ext>
            </a:extLst>
          </p:cNvPr>
          <p:cNvSpPr>
            <a:spLocks noGrp="1"/>
          </p:cNvSpPr>
          <p:nvPr>
            <p:ph type="dt" sz="half" idx="10"/>
          </p:nvPr>
        </p:nvSpPr>
        <p:spPr/>
        <p:txBody>
          <a:bodyPr/>
          <a:lstStyle/>
          <a:p>
            <a:fld id="{3EDF64FC-A843-4335-A276-0B248C130C0E}" type="datetimeFigureOut">
              <a:rPr lang="en-CA" smtClean="0"/>
              <a:t>2023-01-29</a:t>
            </a:fld>
            <a:endParaRPr lang="en-CA"/>
          </a:p>
        </p:txBody>
      </p:sp>
      <p:sp>
        <p:nvSpPr>
          <p:cNvPr id="6" name="Footer Placeholder 5">
            <a:extLst>
              <a:ext uri="{FF2B5EF4-FFF2-40B4-BE49-F238E27FC236}">
                <a16:creationId xmlns:a16="http://schemas.microsoft.com/office/drawing/2014/main" id="{B15DCDD4-2339-6666-BEBA-7533B59515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54CBBA-7FEE-3F6C-78A1-2E53287268E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357957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F8618-779A-0CA5-4ED2-4E50D0C6C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B978D8-9F3E-9F8B-84E2-5C9D16D1E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FEE9EB-56A0-8E45-47A1-6EA13B473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F64FC-A843-4335-A276-0B248C130C0E}" type="datetimeFigureOut">
              <a:rPr lang="en-CA" smtClean="0"/>
              <a:t>2023-01-29</a:t>
            </a:fld>
            <a:endParaRPr lang="en-CA"/>
          </a:p>
        </p:txBody>
      </p:sp>
      <p:sp>
        <p:nvSpPr>
          <p:cNvPr id="5" name="Footer Placeholder 4">
            <a:extLst>
              <a:ext uri="{FF2B5EF4-FFF2-40B4-BE49-F238E27FC236}">
                <a16:creationId xmlns:a16="http://schemas.microsoft.com/office/drawing/2014/main" id="{67CDE019-4BDD-BB9A-08A3-0B1A93BDB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D6ABF83-A1D5-F69C-C68D-6D9D3B90C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F9697-09C3-4DD9-AFC5-074269D5796B}" type="slidenum">
              <a:rPr lang="en-CA" smtClean="0"/>
              <a:t>‹#›</a:t>
            </a:fld>
            <a:endParaRPr lang="en-CA"/>
          </a:p>
        </p:txBody>
      </p:sp>
    </p:spTree>
    <p:extLst>
      <p:ext uri="{BB962C8B-B14F-4D97-AF65-F5344CB8AC3E}">
        <p14:creationId xmlns:p14="http://schemas.microsoft.com/office/powerpoint/2010/main" val="16263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sp>
        <p:nvSpPr>
          <p:cNvPr id="3" name="Google Shape;176;p29">
            <a:extLst>
              <a:ext uri="{FF2B5EF4-FFF2-40B4-BE49-F238E27FC236}">
                <a16:creationId xmlns:a16="http://schemas.microsoft.com/office/drawing/2014/main" id="{5C248FF7-7A13-D94E-8641-D8C16CFD170D}"/>
              </a:ext>
            </a:extLst>
          </p:cNvPr>
          <p:cNvSpPr txBox="1">
            <a:spLocks/>
          </p:cNvSpPr>
          <p:nvPr/>
        </p:nvSpPr>
        <p:spPr>
          <a:xfrm>
            <a:off x="311708" y="1577695"/>
            <a:ext cx="11360800" cy="2052600"/>
          </a:xfrm>
          <a:prstGeom prst="rect">
            <a:avLst/>
          </a:prstGeom>
        </p:spPr>
        <p:txBody>
          <a:bodyPr spcFirstLastPara="1" wrap="square" lIns="91425" tIns="91425" rIns="91425" bIns="91425"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latin typeface="Arial" panose="020B0604020202020204" pitchFamily="34" charset="0"/>
                <a:cs typeface="Arial" panose="020B0604020202020204" pitchFamily="34" charset="0"/>
              </a:rPr>
              <a:t>BCDV 1010</a:t>
            </a:r>
          </a:p>
          <a:p>
            <a:pPr>
              <a:spcBef>
                <a:spcPts val="0"/>
              </a:spcBef>
            </a:pPr>
            <a:r>
              <a:rPr lang="en-US" dirty="0">
                <a:latin typeface="Arial" panose="020B0604020202020204" pitchFamily="34" charset="0"/>
                <a:cs typeface="Arial" panose="020B0604020202020204" pitchFamily="34" charset="0"/>
              </a:rPr>
              <a:t>Smart Contract Development Essentials</a:t>
            </a:r>
          </a:p>
        </p:txBody>
      </p:sp>
      <p:sp>
        <p:nvSpPr>
          <p:cNvPr id="4" name="Google Shape;177;p29">
            <a:extLst>
              <a:ext uri="{FF2B5EF4-FFF2-40B4-BE49-F238E27FC236}">
                <a16:creationId xmlns:a16="http://schemas.microsoft.com/office/drawing/2014/main" id="{0F00AA80-66F6-52EC-036D-9ED2036F1EB4}"/>
              </a:ext>
            </a:extLst>
          </p:cNvPr>
          <p:cNvSpPr txBox="1">
            <a:spLocks/>
          </p:cNvSpPr>
          <p:nvPr/>
        </p:nvSpPr>
        <p:spPr>
          <a:xfrm>
            <a:off x="311700" y="3667245"/>
            <a:ext cx="11360800" cy="792600"/>
          </a:xfrm>
          <a:prstGeom prst="rect">
            <a:avLst/>
          </a:prstGeom>
        </p:spPr>
        <p:txBody>
          <a:bodyPr spcFirstLastPara="1" wrap="square" lIns="91425" tIns="91425" rIns="91425" bIns="91425" anchor="b"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dirty="0">
                <a:latin typeface="Roboto Mono"/>
                <a:ea typeface="Roboto Mono"/>
                <a:cs typeface="Roboto Mono"/>
                <a:sym typeface="Roboto Mono"/>
              </a:rPr>
              <a:t>2023 January</a:t>
            </a:r>
          </a:p>
          <a:p>
            <a:pPr marL="0" indent="0">
              <a:spcBef>
                <a:spcPts val="0"/>
              </a:spcBef>
              <a:buFont typeface="Arial" panose="020B0604020202020204" pitchFamily="34" charset="0"/>
              <a:buNone/>
            </a:pPr>
            <a:r>
              <a:rPr lang="en-US" sz="1100">
                <a:latin typeface="Roboto Mono"/>
                <a:ea typeface="Roboto Mono"/>
                <a:cs typeface="Roboto Mono"/>
                <a:sym typeface="Roboto Mono"/>
              </a:rPr>
              <a:t>week 03 </a:t>
            </a:r>
            <a:r>
              <a:rPr lang="en-US" sz="1100" dirty="0">
                <a:latin typeface="Roboto Mono"/>
                <a:ea typeface="Roboto Mono"/>
                <a:cs typeface="Roboto Mono"/>
                <a:sym typeface="Roboto Mono"/>
              </a:rPr>
              <a:t>- class 14</a:t>
            </a:r>
            <a:endParaRPr lang="en-US" sz="1800" dirty="0">
              <a:latin typeface="Roboto Mono"/>
              <a:ea typeface="Roboto Mono"/>
              <a:cs typeface="Roboto Mono"/>
              <a:sym typeface="Roboto Mono"/>
            </a:endParaRPr>
          </a:p>
        </p:txBody>
      </p:sp>
      <p:graphicFrame>
        <p:nvGraphicFramePr>
          <p:cNvPr id="5" name="Google Shape;178;p29">
            <a:extLst>
              <a:ext uri="{FF2B5EF4-FFF2-40B4-BE49-F238E27FC236}">
                <a16:creationId xmlns:a16="http://schemas.microsoft.com/office/drawing/2014/main" id="{6E822477-7EA4-11F1-3946-5C5B392D3504}"/>
              </a:ext>
            </a:extLst>
          </p:cNvPr>
          <p:cNvGraphicFramePr/>
          <p:nvPr>
            <p:extLst>
              <p:ext uri="{D42A27DB-BD31-4B8C-83A1-F6EECF244321}">
                <p14:modId xmlns:p14="http://schemas.microsoft.com/office/powerpoint/2010/main" val="4133944928"/>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Tree>
    <p:extLst>
      <p:ext uri="{BB962C8B-B14F-4D97-AF65-F5344CB8AC3E}">
        <p14:creationId xmlns:p14="http://schemas.microsoft.com/office/powerpoint/2010/main" val="115949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4" name="TextBox 3">
            <a:extLst>
              <a:ext uri="{FF2B5EF4-FFF2-40B4-BE49-F238E27FC236}">
                <a16:creationId xmlns:a16="http://schemas.microsoft.com/office/drawing/2014/main" id="{EE5D80F2-95B3-1EB7-5A9B-9C8729541AEA}"/>
              </a:ext>
            </a:extLst>
          </p:cNvPr>
          <p:cNvSpPr txBox="1"/>
          <p:nvPr/>
        </p:nvSpPr>
        <p:spPr>
          <a:xfrm>
            <a:off x="4638040" y="3293315"/>
            <a:ext cx="6106160" cy="804772"/>
          </a:xfrm>
          <a:prstGeom prst="rect">
            <a:avLst/>
          </a:prstGeom>
          <a:noFill/>
        </p:spPr>
        <p:txBody>
          <a:bodyPr wrap="square">
            <a:spAutoFit/>
          </a:bodyPr>
          <a:lstStyle/>
          <a:p>
            <a:pPr>
              <a:lnSpc>
                <a:spcPct val="115000"/>
              </a:lnSpc>
            </a:pPr>
            <a:r>
              <a:rPr lang="en-CA" sz="4400" b="1" dirty="0">
                <a:solidFill>
                  <a:srgbClr val="404040"/>
                </a:solidFill>
                <a:effectLst/>
                <a:latin typeface="Arial" panose="020B0604020202020204" pitchFamily="34" charset="0"/>
                <a:ea typeface="Arial" panose="020B0604020202020204" pitchFamily="34" charset="0"/>
              </a:rPr>
              <a:t>Libraries</a:t>
            </a:r>
            <a:endParaRPr lang="en-CA" sz="4400" dirty="0">
              <a:effectLst/>
              <a:latin typeface="Arial" panose="020B0604020202020204" pitchFamily="34" charset="0"/>
              <a:ea typeface="Arial" panose="020B0604020202020204" pitchFamily="34" charset="0"/>
            </a:endParaRPr>
          </a:p>
        </p:txBody>
      </p:sp>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141762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55CE9442-B653-941F-CDA9-2D3EAB39E119}"/>
              </a:ext>
            </a:extLst>
          </p:cNvPr>
          <p:cNvSpPr txBox="1"/>
          <p:nvPr/>
        </p:nvSpPr>
        <p:spPr>
          <a:xfrm>
            <a:off x="1388669" y="1385012"/>
            <a:ext cx="9414642" cy="702372"/>
          </a:xfrm>
          <a:prstGeom prst="rect">
            <a:avLst/>
          </a:prstGeom>
          <a:noFill/>
        </p:spPr>
        <p:txBody>
          <a:bodyPr wrap="square">
            <a:spAutoFit/>
          </a:bodyPr>
          <a:lstStyle/>
          <a:p>
            <a:pPr>
              <a:lnSpc>
                <a:spcPct val="115000"/>
              </a:lnSpc>
            </a:pPr>
            <a:r>
              <a:rPr lang="en-CA" sz="1800" dirty="0">
                <a:solidFill>
                  <a:srgbClr val="404040"/>
                </a:solidFill>
                <a:effectLst/>
                <a:latin typeface="Arial" panose="020B0604020202020204" pitchFamily="34" charset="0"/>
                <a:ea typeface="Arial" panose="020B0604020202020204" pitchFamily="34" charset="0"/>
              </a:rPr>
              <a:t>Libraries are similar to contracts, but their purpose is that they are deployed only once at a specific address and their code is reused using the DELEGATECALL feature of the EVM.</a:t>
            </a:r>
            <a:endParaRPr lang="en-CA" sz="1800" dirty="0">
              <a:effectLst/>
              <a:latin typeface="Arial" panose="020B0604020202020204" pitchFamily="34" charset="0"/>
              <a:ea typeface="Arial" panose="020B0604020202020204" pitchFamily="34" charset="0"/>
            </a:endParaRPr>
          </a:p>
        </p:txBody>
      </p:sp>
      <p:pic>
        <p:nvPicPr>
          <p:cNvPr id="3" name="image6.png">
            <a:extLst>
              <a:ext uri="{FF2B5EF4-FFF2-40B4-BE49-F238E27FC236}">
                <a16:creationId xmlns:a16="http://schemas.microsoft.com/office/drawing/2014/main" id="{CE64A6BF-792C-83BF-33D4-CEFB51ED8931}"/>
              </a:ext>
            </a:extLst>
          </p:cNvPr>
          <p:cNvPicPr/>
          <p:nvPr/>
        </p:nvPicPr>
        <p:blipFill>
          <a:blip r:embed="rId4"/>
          <a:srcRect/>
          <a:stretch>
            <a:fillRect/>
          </a:stretch>
        </p:blipFill>
        <p:spPr>
          <a:xfrm>
            <a:off x="1915510" y="2354317"/>
            <a:ext cx="7817069" cy="3594538"/>
          </a:xfrm>
          <a:prstGeom prst="rect">
            <a:avLst/>
          </a:prstGeom>
          <a:ln/>
        </p:spPr>
      </p:pic>
    </p:spTree>
    <p:extLst>
      <p:ext uri="{BB962C8B-B14F-4D97-AF65-F5344CB8AC3E}">
        <p14:creationId xmlns:p14="http://schemas.microsoft.com/office/powerpoint/2010/main" val="62506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55CE9442-B653-941F-CDA9-2D3EAB39E119}"/>
              </a:ext>
            </a:extLst>
          </p:cNvPr>
          <p:cNvSpPr txBox="1"/>
          <p:nvPr/>
        </p:nvSpPr>
        <p:spPr>
          <a:xfrm>
            <a:off x="746650" y="2345495"/>
            <a:ext cx="10635615" cy="2295115"/>
          </a:xfrm>
          <a:prstGeom prst="rect">
            <a:avLst/>
          </a:prstGeom>
          <a:noFill/>
        </p:spPr>
        <p:txBody>
          <a:bodyPr wrap="square">
            <a:spAutoFit/>
          </a:bodyPr>
          <a:lstStyle/>
          <a:p>
            <a:pPr>
              <a:lnSpc>
                <a:spcPct val="115000"/>
              </a:lnSpc>
            </a:pPr>
            <a:r>
              <a:rPr lang="en-CA" dirty="0">
                <a:solidFill>
                  <a:srgbClr val="404040"/>
                </a:solidFill>
                <a:effectLst/>
                <a:latin typeface="Arial" panose="020B0604020202020204" pitchFamily="34" charset="0"/>
                <a:ea typeface="Arial" panose="020B0604020202020204" pitchFamily="34" charset="0"/>
              </a:rPr>
              <a:t>This means that if library functions are called, their code is executed in the context of the calling contract, i.e. </a:t>
            </a:r>
            <a:r>
              <a:rPr lang="en-CA" dirty="0">
                <a:solidFill>
                  <a:srgbClr val="E74C3C"/>
                </a:solidFill>
                <a:effectLst/>
                <a:highlight>
                  <a:srgbClr val="FFFFFF"/>
                </a:highlight>
                <a:latin typeface="Courier New" panose="02070309020205020404" pitchFamily="49" charset="0"/>
                <a:ea typeface="Courier New" panose="02070309020205020404" pitchFamily="49" charset="0"/>
              </a:rPr>
              <a:t>this</a:t>
            </a:r>
            <a:r>
              <a:rPr lang="en-CA" dirty="0">
                <a:solidFill>
                  <a:srgbClr val="404040"/>
                </a:solidFill>
                <a:effectLst/>
                <a:latin typeface="Arial" panose="020B0604020202020204" pitchFamily="34" charset="0"/>
                <a:ea typeface="Arial" panose="020B0604020202020204" pitchFamily="34" charset="0"/>
              </a:rPr>
              <a:t> points to the calling contract, and especially the storage from the calling contract can be accessed</a:t>
            </a:r>
            <a:endParaRPr lang="en-CA" dirty="0">
              <a:effectLst/>
              <a:latin typeface="Arial" panose="020B0604020202020204" pitchFamily="34" charset="0"/>
              <a:ea typeface="Arial" panose="020B0604020202020204" pitchFamily="34" charset="0"/>
            </a:endParaRPr>
          </a:p>
          <a:p>
            <a:pPr>
              <a:lnSpc>
                <a:spcPct val="115000"/>
              </a:lnSpc>
            </a:pPr>
            <a:r>
              <a:rPr lang="en-CA" dirty="0">
                <a:solidFill>
                  <a:srgbClr val="404040"/>
                </a:solidFill>
                <a:effectLst/>
                <a:latin typeface="Arial" panose="020B0604020202020204" pitchFamily="34" charset="0"/>
                <a:ea typeface="Arial" panose="020B0604020202020204" pitchFamily="34" charset="0"/>
              </a:rPr>
              <a:t> </a:t>
            </a:r>
            <a:endParaRPr lang="en-CA" dirty="0">
              <a:effectLst/>
              <a:latin typeface="Arial" panose="020B0604020202020204" pitchFamily="34" charset="0"/>
              <a:ea typeface="Arial" panose="020B0604020202020204" pitchFamily="34" charset="0"/>
            </a:endParaRPr>
          </a:p>
          <a:p>
            <a:pPr>
              <a:lnSpc>
                <a:spcPct val="115000"/>
              </a:lnSpc>
            </a:pPr>
            <a:r>
              <a:rPr lang="en-CA" dirty="0">
                <a:solidFill>
                  <a:srgbClr val="404040"/>
                </a:solidFill>
                <a:effectLst/>
                <a:latin typeface="Arial" panose="020B0604020202020204" pitchFamily="34" charset="0"/>
                <a:ea typeface="Arial" panose="020B0604020202020204" pitchFamily="34" charset="0"/>
              </a:rPr>
              <a:t>Note: Storage means the storage space can be addressed from the caller contract so, we don't need to use the memory, but it does not mean that the data variables in the smart contract can be accessed.</a:t>
            </a:r>
          </a:p>
          <a:p>
            <a:pPr>
              <a:lnSpc>
                <a:spcPct val="115000"/>
              </a:lnSpc>
            </a:pPr>
            <a:endParaRPr lang="en-CA"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0127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55CE9442-B653-941F-CDA9-2D3EAB39E119}"/>
              </a:ext>
            </a:extLst>
          </p:cNvPr>
          <p:cNvSpPr txBox="1"/>
          <p:nvPr/>
        </p:nvSpPr>
        <p:spPr>
          <a:xfrm>
            <a:off x="746650" y="1599260"/>
            <a:ext cx="10635615" cy="4352538"/>
          </a:xfrm>
          <a:prstGeom prst="rect">
            <a:avLst/>
          </a:prstGeom>
          <a:noFill/>
        </p:spPr>
        <p:txBody>
          <a:bodyPr wrap="square">
            <a:spAutoFit/>
          </a:bodyPr>
          <a:lstStyle/>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In comparison to contracts, libraries are restricted in the following ways:</a:t>
            </a:r>
            <a:endParaRPr lang="en-CA" sz="1800" dirty="0">
              <a:effectLst/>
              <a:latin typeface="Arial" panose="020B0604020202020204" pitchFamily="34" charset="0"/>
              <a:ea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8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they cannot have state variables</a:t>
            </a:r>
            <a:endParaRPr lang="en-CA"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8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they cannot inherit nor be inherited</a:t>
            </a:r>
            <a:endParaRPr lang="en-CA"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8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they cannot receive Ether</a:t>
            </a:r>
            <a:endParaRPr lang="en-CA"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spcAft>
                <a:spcPts val="3600"/>
              </a:spcAft>
              <a:buClr>
                <a:srgbClr val="404040"/>
              </a:buClr>
              <a:buSzPts val="1200"/>
              <a:buFont typeface="Arial" panose="020B0604020202020204" pitchFamily="34" charset="0"/>
              <a:buChar char="●"/>
            </a:pPr>
            <a:r>
              <a:rPr lang="en-CA" sz="18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they cannot be destroyed</a:t>
            </a:r>
            <a:endParaRPr lang="en-CA" sz="1800" u="none" strike="noStrike" dirty="0">
              <a:effectLst/>
              <a:latin typeface="Arial" panose="020B0604020202020204" pitchFamily="34" charset="0"/>
              <a:ea typeface="Arial" panose="020B0604020202020204" pitchFamily="34" charset="0"/>
              <a:cs typeface="Arial" panose="020B0604020202020204" pitchFamily="34" charset="0"/>
            </a:endParaRPr>
          </a:p>
          <a:p>
            <a:pPr>
              <a:lnSpc>
                <a:spcPct val="163000"/>
              </a:lnSpc>
              <a:spcAft>
                <a:spcPts val="3600"/>
              </a:spcAft>
            </a:pPr>
            <a:r>
              <a:rPr lang="en-CA" sz="1800" dirty="0">
                <a:solidFill>
                  <a:srgbClr val="404040"/>
                </a:solidFill>
                <a:effectLst/>
                <a:latin typeface="Arial" panose="020B0604020202020204" pitchFamily="34" charset="0"/>
                <a:ea typeface="Arial" panose="020B0604020202020204" pitchFamily="34" charset="0"/>
              </a:rPr>
              <a:t>The directive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using A for B;</a:t>
            </a:r>
            <a:r>
              <a:rPr lang="en-CA" sz="1800" dirty="0">
                <a:solidFill>
                  <a:srgbClr val="404040"/>
                </a:solidFill>
                <a:effectLst/>
                <a:latin typeface="Arial" panose="020B0604020202020204" pitchFamily="34" charset="0"/>
                <a:ea typeface="Arial" panose="020B0604020202020204" pitchFamily="34" charset="0"/>
              </a:rPr>
              <a:t> can be used to attach library functions (from the library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A</a:t>
            </a:r>
            <a:r>
              <a:rPr lang="en-CA" sz="1800" dirty="0">
                <a:solidFill>
                  <a:srgbClr val="404040"/>
                </a:solidFill>
                <a:effectLst/>
                <a:latin typeface="Arial" panose="020B0604020202020204" pitchFamily="34" charset="0"/>
                <a:ea typeface="Arial" panose="020B0604020202020204" pitchFamily="34" charset="0"/>
              </a:rPr>
              <a:t>) to any type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B</a:t>
            </a:r>
            <a:r>
              <a:rPr lang="en-CA" sz="1800" dirty="0">
                <a:solidFill>
                  <a:srgbClr val="404040"/>
                </a:solidFill>
                <a:effectLst/>
                <a:latin typeface="Arial" panose="020B0604020202020204" pitchFamily="34" charset="0"/>
                <a:ea typeface="Arial" panose="020B0604020202020204" pitchFamily="34" charset="0"/>
              </a:rPr>
              <a:t>) in the context of a contract. These functions will receive the object they are called on as their first parameter (like the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self</a:t>
            </a:r>
            <a:r>
              <a:rPr lang="en-CA" sz="1800" dirty="0">
                <a:solidFill>
                  <a:srgbClr val="404040"/>
                </a:solidFill>
                <a:effectLst/>
                <a:latin typeface="Arial" panose="020B0604020202020204" pitchFamily="34" charset="0"/>
                <a:ea typeface="Arial" panose="020B0604020202020204" pitchFamily="34" charset="0"/>
              </a:rPr>
              <a:t> variable in Python)</a:t>
            </a:r>
            <a:endParaRPr lang="en-CA"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2723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211430" y="3355727"/>
            <a:ext cx="6106160" cy="545727"/>
          </a:xfrm>
          <a:prstGeom prst="rect">
            <a:avLst/>
          </a:prstGeom>
          <a:noFill/>
        </p:spPr>
        <p:txBody>
          <a:bodyPr wrap="square">
            <a:spAutoFit/>
          </a:bodyPr>
          <a:lstStyle/>
          <a:p>
            <a:pPr>
              <a:lnSpc>
                <a:spcPct val="115000"/>
              </a:lnSpc>
            </a:pPr>
            <a:r>
              <a:rPr lang="en-CA" sz="2800" b="1" dirty="0">
                <a:effectLst/>
                <a:latin typeface="Arial" panose="020B0604020202020204" pitchFamily="34" charset="0"/>
                <a:ea typeface="Arial" panose="020B0604020202020204" pitchFamily="34" charset="0"/>
              </a:rPr>
              <a:t>Contract Inheritance</a:t>
            </a:r>
          </a:p>
        </p:txBody>
      </p:sp>
    </p:spTree>
    <p:extLst>
      <p:ext uri="{BB962C8B-B14F-4D97-AF65-F5344CB8AC3E}">
        <p14:creationId xmlns:p14="http://schemas.microsoft.com/office/powerpoint/2010/main" val="400999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680720" y="1599670"/>
            <a:ext cx="10830560" cy="1339469"/>
          </a:xfrm>
          <a:prstGeom prst="rect">
            <a:avLst/>
          </a:prstGeom>
          <a:noFill/>
        </p:spPr>
        <p:txBody>
          <a:bodyPr wrap="square" rtlCol="0">
            <a:spAutoFit/>
          </a:bodyPr>
          <a:lstStyle/>
          <a:p>
            <a:pPr>
              <a:lnSpc>
                <a:spcPct val="115000"/>
              </a:lnSpc>
            </a:pPr>
            <a:r>
              <a:rPr lang="en-CA" sz="1800" dirty="0">
                <a:solidFill>
                  <a:srgbClr val="273239"/>
                </a:solidFill>
                <a:effectLst/>
                <a:highlight>
                  <a:srgbClr val="FFFFFF"/>
                </a:highlight>
                <a:latin typeface="Arial" panose="020B0604020202020204" pitchFamily="34" charset="0"/>
                <a:ea typeface="Arial" panose="020B0604020202020204" pitchFamily="34" charset="0"/>
              </a:rPr>
              <a:t>Inheritance is one of the most important features of the object-oriented programming language. It is a way of extending a program's functionality, separating the code, reducing the dependency, and increasing the existing code's re-usability. In Solidity, multiple contracts can be inherited into a single contract.</a:t>
            </a:r>
            <a:endParaRPr lang="en-CA" sz="1800" dirty="0">
              <a:effectLst/>
              <a:latin typeface="Arial" panose="020B0604020202020204" pitchFamily="34" charset="0"/>
              <a:ea typeface="Arial" panose="020B0604020202020204" pitchFamily="34" charset="0"/>
            </a:endParaRPr>
          </a:p>
        </p:txBody>
      </p:sp>
      <p:graphicFrame>
        <p:nvGraphicFramePr>
          <p:cNvPr id="10" name="Google Shape;178;p29">
            <a:extLst>
              <a:ext uri="{FF2B5EF4-FFF2-40B4-BE49-F238E27FC236}">
                <a16:creationId xmlns:a16="http://schemas.microsoft.com/office/drawing/2014/main" id="{3C2DDD51-D753-1247-49EC-1D52E181DB71}"/>
              </a:ext>
            </a:extLst>
          </p:cNvPr>
          <p:cNvGraphicFramePr/>
          <p:nvPr>
            <p:extLst>
              <p:ext uri="{D42A27DB-BD31-4B8C-83A1-F6EECF244321}">
                <p14:modId xmlns:p14="http://schemas.microsoft.com/office/powerpoint/2010/main" val="3108280588"/>
              </p:ext>
            </p:extLst>
          </p:nvPr>
        </p:nvGraphicFramePr>
        <p:xfrm>
          <a:off x="11804" y="6394127"/>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62603" y="6417389"/>
            <a:ext cx="734847" cy="457170"/>
          </a:xfrm>
          <a:prstGeom prst="rect">
            <a:avLst/>
          </a:prstGeom>
          <a:noFill/>
          <a:ln>
            <a:noFill/>
          </a:ln>
        </p:spPr>
      </p:pic>
      <p:sp>
        <p:nvSpPr>
          <p:cNvPr id="4" name="TextBox 3">
            <a:extLst>
              <a:ext uri="{FF2B5EF4-FFF2-40B4-BE49-F238E27FC236}">
                <a16:creationId xmlns:a16="http://schemas.microsoft.com/office/drawing/2014/main" id="{D0F37B2D-03E3-7D1A-B1F1-89C72BAB7C1E}"/>
              </a:ext>
            </a:extLst>
          </p:cNvPr>
          <p:cNvSpPr txBox="1"/>
          <p:nvPr/>
        </p:nvSpPr>
        <p:spPr>
          <a:xfrm>
            <a:off x="680720" y="2962401"/>
            <a:ext cx="10566400" cy="702372"/>
          </a:xfrm>
          <a:prstGeom prst="rect">
            <a:avLst/>
          </a:prstGeom>
          <a:noFill/>
        </p:spPr>
        <p:txBody>
          <a:bodyPr wrap="square">
            <a:spAutoFit/>
          </a:bodyPr>
          <a:lstStyle/>
          <a:p>
            <a:pPr>
              <a:lnSpc>
                <a:spcPct val="115000"/>
              </a:lnSpc>
            </a:pPr>
            <a:r>
              <a:rPr lang="en-CA" sz="1800" dirty="0">
                <a:solidFill>
                  <a:srgbClr val="273239"/>
                </a:solidFill>
                <a:effectLst/>
                <a:highlight>
                  <a:srgbClr val="FFFFFF"/>
                </a:highlight>
                <a:latin typeface="Arial" panose="020B0604020202020204" pitchFamily="34" charset="0"/>
                <a:ea typeface="Arial" panose="020B0604020202020204" pitchFamily="34" charset="0"/>
              </a:rPr>
              <a:t>In the following example, the ERC20 contract is inheriting multiple other smart contracts</a:t>
            </a:r>
            <a:endParaRPr lang="en-CA" sz="14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highlight>
                  <a:srgbClr val="FFFFFF"/>
                </a:highlight>
                <a:latin typeface="Arial" panose="020B0604020202020204" pitchFamily="34" charset="0"/>
                <a:ea typeface="Arial" panose="020B0604020202020204" pitchFamily="34" charset="0"/>
              </a:rPr>
              <a:t> The “is” keyword  to inherit from a contract or multiple contracts</a:t>
            </a:r>
            <a:endParaRPr lang="en-CA" sz="1400" dirty="0">
              <a:effectLst/>
              <a:latin typeface="Arial" panose="020B0604020202020204" pitchFamily="34" charset="0"/>
              <a:ea typeface="Arial" panose="020B0604020202020204" pitchFamily="34" charset="0"/>
            </a:endParaRPr>
          </a:p>
        </p:txBody>
      </p:sp>
      <p:pic>
        <p:nvPicPr>
          <p:cNvPr id="5" name="image2.png">
            <a:extLst>
              <a:ext uri="{FF2B5EF4-FFF2-40B4-BE49-F238E27FC236}">
                <a16:creationId xmlns:a16="http://schemas.microsoft.com/office/drawing/2014/main" id="{F24BB01C-ACB4-1A17-5B84-5E68AD873252}"/>
              </a:ext>
            </a:extLst>
          </p:cNvPr>
          <p:cNvPicPr/>
          <p:nvPr/>
        </p:nvPicPr>
        <p:blipFill>
          <a:blip r:embed="rId4"/>
          <a:srcRect/>
          <a:stretch>
            <a:fillRect/>
          </a:stretch>
        </p:blipFill>
        <p:spPr>
          <a:xfrm>
            <a:off x="797450" y="3769564"/>
            <a:ext cx="7493110" cy="1488766"/>
          </a:xfrm>
          <a:prstGeom prst="rect">
            <a:avLst/>
          </a:prstGeom>
          <a:ln/>
        </p:spPr>
      </p:pic>
      <p:sp>
        <p:nvSpPr>
          <p:cNvPr id="11" name="TextBox 10">
            <a:extLst>
              <a:ext uri="{FF2B5EF4-FFF2-40B4-BE49-F238E27FC236}">
                <a16:creationId xmlns:a16="http://schemas.microsoft.com/office/drawing/2014/main" id="{33C448C2-9965-38EC-E330-78570B1DBD22}"/>
              </a:ext>
            </a:extLst>
          </p:cNvPr>
          <p:cNvSpPr txBox="1"/>
          <p:nvPr/>
        </p:nvSpPr>
        <p:spPr>
          <a:xfrm>
            <a:off x="680720" y="5396468"/>
            <a:ext cx="10414000" cy="702372"/>
          </a:xfrm>
          <a:prstGeom prst="rect">
            <a:avLst/>
          </a:prstGeom>
          <a:noFill/>
        </p:spPr>
        <p:txBody>
          <a:bodyPr wrap="square">
            <a:spAutoFit/>
          </a:bodyPr>
          <a:lstStyle/>
          <a:p>
            <a:pPr>
              <a:lnSpc>
                <a:spcPct val="115000"/>
              </a:lnSpc>
            </a:pPr>
            <a:r>
              <a:rPr lang="en-CA" sz="1800" dirty="0">
                <a:solidFill>
                  <a:srgbClr val="273239"/>
                </a:solidFill>
                <a:effectLst/>
                <a:highlight>
                  <a:srgbClr val="FFFFFF"/>
                </a:highlight>
                <a:latin typeface="Arial" panose="020B0604020202020204" pitchFamily="34" charset="0"/>
                <a:ea typeface="Arial" panose="020B0604020202020204" pitchFamily="34" charset="0"/>
              </a:rPr>
              <a:t>Once you inherit the contract all the non-private functions in the inherited or the parent contract is accessible in the child contract.</a:t>
            </a:r>
            <a:endParaRPr lang="en-CA"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3816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extLst>
              <p:ext uri="{D42A27DB-BD31-4B8C-83A1-F6EECF244321}">
                <p14:modId xmlns:p14="http://schemas.microsoft.com/office/powerpoint/2010/main" val="2270990082"/>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4" name="TextBox 3">
            <a:extLst>
              <a:ext uri="{FF2B5EF4-FFF2-40B4-BE49-F238E27FC236}">
                <a16:creationId xmlns:a16="http://schemas.microsoft.com/office/drawing/2014/main" id="{EE5D80F2-95B3-1EB7-5A9B-9C8729541AEA}"/>
              </a:ext>
            </a:extLst>
          </p:cNvPr>
          <p:cNvSpPr txBox="1"/>
          <p:nvPr/>
        </p:nvSpPr>
        <p:spPr>
          <a:xfrm>
            <a:off x="2199640" y="258415"/>
            <a:ext cx="6106160" cy="558743"/>
          </a:xfrm>
          <a:prstGeom prst="rect">
            <a:avLst/>
          </a:prstGeom>
          <a:noFill/>
        </p:spPr>
        <p:txBody>
          <a:bodyPr wrap="square">
            <a:spAutoFit/>
          </a:bodyPr>
          <a:lstStyle/>
          <a:p>
            <a:pPr>
              <a:lnSpc>
                <a:spcPct val="115000"/>
              </a:lnSpc>
            </a:pPr>
            <a:r>
              <a:rPr lang="en-CA" sz="2800" b="1" dirty="0">
                <a:latin typeface="Arial" panose="020B0604020202020204" pitchFamily="34" charset="0"/>
                <a:cs typeface="Arial" panose="020B0604020202020204" pitchFamily="34" charset="0"/>
              </a:rPr>
              <a:t>Virtual functions and overrides</a:t>
            </a:r>
          </a:p>
        </p:txBody>
      </p:sp>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24031388-3F0F-37BE-8115-A2049955ABD2}"/>
              </a:ext>
            </a:extLst>
          </p:cNvPr>
          <p:cNvSpPr txBox="1"/>
          <p:nvPr/>
        </p:nvSpPr>
        <p:spPr>
          <a:xfrm>
            <a:off x="927537" y="1398268"/>
            <a:ext cx="10675883" cy="1976567"/>
          </a:xfrm>
          <a:prstGeom prst="rect">
            <a:avLst/>
          </a:prstGeom>
          <a:noFill/>
        </p:spPr>
        <p:txBody>
          <a:bodyPr wrap="square">
            <a:spAutoFit/>
          </a:bodyPr>
          <a:lstStyle/>
          <a:p>
            <a:pPr>
              <a:lnSpc>
                <a:spcPct val="115000"/>
              </a:lnSpc>
            </a:pPr>
            <a:r>
              <a:rPr lang="en-CA" sz="1800" dirty="0">
                <a:solidFill>
                  <a:srgbClr val="273239"/>
                </a:solidFill>
                <a:effectLst/>
                <a:highlight>
                  <a:srgbClr val="FFFFFF"/>
                </a:highlight>
                <a:latin typeface="Arial" panose="020B0604020202020204" pitchFamily="34" charset="0"/>
                <a:ea typeface="Arial" panose="020B0604020202020204" pitchFamily="34" charset="0"/>
              </a:rPr>
              <a:t>If you wish to implement some of the functions with exact same name as in the parent contract, Then in the parent contract you can have a function of type </a:t>
            </a:r>
            <a:r>
              <a:rPr lang="en-CA" sz="1800" b="1" dirty="0">
                <a:solidFill>
                  <a:srgbClr val="273239"/>
                </a:solidFill>
                <a:effectLst/>
                <a:highlight>
                  <a:srgbClr val="FFFFFF"/>
                </a:highlight>
                <a:latin typeface="Arial" panose="020B0604020202020204" pitchFamily="34" charset="0"/>
                <a:ea typeface="Arial" panose="020B0604020202020204" pitchFamily="34" charset="0"/>
              </a:rPr>
              <a:t>virtual </a:t>
            </a:r>
            <a:r>
              <a:rPr lang="en-CA" sz="1800" dirty="0">
                <a:solidFill>
                  <a:srgbClr val="273239"/>
                </a:solidFill>
                <a:effectLst/>
                <a:highlight>
                  <a:srgbClr val="FFFFFF"/>
                </a:highlight>
                <a:latin typeface="Arial" panose="020B0604020202020204" pitchFamily="34" charset="0"/>
                <a:ea typeface="Arial" panose="020B0604020202020204" pitchFamily="34" charset="0"/>
              </a:rPr>
              <a:t>and in the child contract you must override it. </a:t>
            </a:r>
            <a:endParaRPr lang="en-CA" sz="14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highlight>
                  <a:srgbClr val="FFFFFF"/>
                </a:highlight>
                <a:latin typeface="Arial" panose="020B0604020202020204" pitchFamily="34" charset="0"/>
                <a:ea typeface="Arial" panose="020B0604020202020204" pitchFamily="34" charset="0"/>
              </a:rPr>
              <a:t> </a:t>
            </a:r>
            <a:endParaRPr lang="en-CA" sz="1400" dirty="0">
              <a:effectLst/>
              <a:latin typeface="Arial" panose="020B0604020202020204" pitchFamily="34" charset="0"/>
              <a:ea typeface="Arial" panose="020B0604020202020204" pitchFamily="34" charset="0"/>
            </a:endParaRPr>
          </a:p>
          <a:p>
            <a:pPr>
              <a:lnSpc>
                <a:spcPct val="115000"/>
              </a:lnSpc>
            </a:pPr>
            <a:r>
              <a:rPr lang="en-CA" sz="1800" b="1" dirty="0">
                <a:solidFill>
                  <a:srgbClr val="273239"/>
                </a:solidFill>
                <a:effectLst/>
                <a:highlight>
                  <a:srgbClr val="FFFFFF"/>
                </a:highlight>
                <a:latin typeface="Arial" panose="020B0604020202020204" pitchFamily="34" charset="0"/>
                <a:ea typeface="Arial" panose="020B0604020202020204" pitchFamily="34" charset="0"/>
              </a:rPr>
              <a:t>virtual </a:t>
            </a:r>
            <a:r>
              <a:rPr lang="en-CA" sz="1800" dirty="0">
                <a:solidFill>
                  <a:srgbClr val="273239"/>
                </a:solidFill>
                <a:effectLst/>
                <a:highlight>
                  <a:srgbClr val="FFFFFF"/>
                </a:highlight>
                <a:latin typeface="Arial" panose="020B0604020202020204" pitchFamily="34" charset="0"/>
                <a:ea typeface="Arial" panose="020B0604020202020204" pitchFamily="34" charset="0"/>
              </a:rPr>
              <a:t>functions are always empty. The function logic is implemented in the </a:t>
            </a:r>
            <a:r>
              <a:rPr lang="en-CA" sz="1800" b="1" dirty="0">
                <a:solidFill>
                  <a:srgbClr val="273239"/>
                </a:solidFill>
                <a:effectLst/>
                <a:highlight>
                  <a:srgbClr val="FFFFFF"/>
                </a:highlight>
                <a:latin typeface="Arial" panose="020B0604020202020204" pitchFamily="34" charset="0"/>
                <a:ea typeface="Arial" panose="020B0604020202020204" pitchFamily="34" charset="0"/>
              </a:rPr>
              <a:t>override </a:t>
            </a:r>
            <a:r>
              <a:rPr lang="en-CA" sz="1800" dirty="0">
                <a:solidFill>
                  <a:srgbClr val="273239"/>
                </a:solidFill>
                <a:effectLst/>
                <a:highlight>
                  <a:srgbClr val="FFFFFF"/>
                </a:highlight>
                <a:latin typeface="Arial" panose="020B0604020202020204" pitchFamily="34" charset="0"/>
                <a:ea typeface="Arial" panose="020B0604020202020204" pitchFamily="34" charset="0"/>
              </a:rPr>
              <a:t>function.</a:t>
            </a:r>
            <a:endParaRPr lang="en-CA" sz="14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highlight>
                  <a:srgbClr val="FFFFFF"/>
                </a:highlight>
                <a:latin typeface="Arial" panose="020B0604020202020204" pitchFamily="34" charset="0"/>
                <a:ea typeface="Arial" panose="020B0604020202020204" pitchFamily="34" charset="0"/>
              </a:rPr>
              <a:t> </a:t>
            </a:r>
            <a:endParaRPr lang="en-CA" sz="1400" dirty="0">
              <a:effectLst/>
              <a:latin typeface="Arial" panose="020B0604020202020204" pitchFamily="34" charset="0"/>
              <a:ea typeface="Arial" panose="020B0604020202020204" pitchFamily="34" charset="0"/>
            </a:endParaRPr>
          </a:p>
          <a:p>
            <a:pPr>
              <a:lnSpc>
                <a:spcPct val="115000"/>
              </a:lnSpc>
            </a:pPr>
            <a:r>
              <a:rPr lang="en-CA" sz="1800" b="1" dirty="0">
                <a:solidFill>
                  <a:srgbClr val="273239"/>
                </a:solidFill>
                <a:effectLst/>
                <a:highlight>
                  <a:srgbClr val="FFFFFF"/>
                </a:highlight>
                <a:latin typeface="Arial" panose="020B0604020202020204" pitchFamily="34" charset="0"/>
                <a:ea typeface="Arial" panose="020B0604020202020204" pitchFamily="34" charset="0"/>
              </a:rPr>
              <a:t>override </a:t>
            </a:r>
            <a:r>
              <a:rPr lang="en-CA" sz="1800" dirty="0">
                <a:solidFill>
                  <a:srgbClr val="273239"/>
                </a:solidFill>
                <a:effectLst/>
                <a:highlight>
                  <a:srgbClr val="FFFFFF"/>
                </a:highlight>
                <a:latin typeface="Arial" panose="020B0604020202020204" pitchFamily="34" charset="0"/>
                <a:ea typeface="Arial" panose="020B0604020202020204" pitchFamily="34" charset="0"/>
              </a:rPr>
              <a:t>function must also need to have the same parameters.</a:t>
            </a:r>
            <a:endParaRPr lang="en-CA" sz="1400" dirty="0">
              <a:effectLst/>
              <a:latin typeface="Arial" panose="020B0604020202020204" pitchFamily="34" charset="0"/>
              <a:ea typeface="Arial" panose="020B0604020202020204" pitchFamily="34" charset="0"/>
            </a:endParaRPr>
          </a:p>
        </p:txBody>
      </p:sp>
      <p:pic>
        <p:nvPicPr>
          <p:cNvPr id="10" name="image5.png">
            <a:extLst>
              <a:ext uri="{FF2B5EF4-FFF2-40B4-BE49-F238E27FC236}">
                <a16:creationId xmlns:a16="http://schemas.microsoft.com/office/drawing/2014/main" id="{D5C27EFA-BDD5-72E4-F1F9-7DFAB0327DEC}"/>
              </a:ext>
            </a:extLst>
          </p:cNvPr>
          <p:cNvPicPr/>
          <p:nvPr/>
        </p:nvPicPr>
        <p:blipFill>
          <a:blip r:embed="rId4"/>
          <a:srcRect/>
          <a:stretch>
            <a:fillRect/>
          </a:stretch>
        </p:blipFill>
        <p:spPr>
          <a:xfrm>
            <a:off x="1004570" y="3534758"/>
            <a:ext cx="8065858" cy="2372589"/>
          </a:xfrm>
          <a:prstGeom prst="rect">
            <a:avLst/>
          </a:prstGeom>
          <a:ln/>
        </p:spPr>
      </p:pic>
    </p:spTree>
    <p:extLst>
      <p:ext uri="{BB962C8B-B14F-4D97-AF65-F5344CB8AC3E}">
        <p14:creationId xmlns:p14="http://schemas.microsoft.com/office/powerpoint/2010/main" val="301169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211430" y="3355727"/>
            <a:ext cx="6106160" cy="545727"/>
          </a:xfrm>
          <a:prstGeom prst="rect">
            <a:avLst/>
          </a:prstGeom>
          <a:noFill/>
        </p:spPr>
        <p:txBody>
          <a:bodyPr wrap="square">
            <a:spAutoFit/>
          </a:bodyPr>
          <a:lstStyle/>
          <a:p>
            <a:pPr>
              <a:lnSpc>
                <a:spcPct val="115000"/>
              </a:lnSpc>
            </a:pPr>
            <a:r>
              <a:rPr lang="en-CA" sz="2800" b="1" dirty="0">
                <a:solidFill>
                  <a:srgbClr val="273239"/>
                </a:solidFill>
                <a:effectLst/>
                <a:highlight>
                  <a:srgbClr val="FFFFFF"/>
                </a:highlight>
                <a:latin typeface="Arial" panose="020B0604020202020204" pitchFamily="34" charset="0"/>
                <a:ea typeface="Arial" panose="020B0604020202020204" pitchFamily="34" charset="0"/>
              </a:rPr>
              <a:t>Abstract Contracts </a:t>
            </a:r>
            <a:endParaRPr lang="en-CA" sz="28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4423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8" name="TextBox 7">
            <a:extLst>
              <a:ext uri="{FF2B5EF4-FFF2-40B4-BE49-F238E27FC236}">
                <a16:creationId xmlns:a16="http://schemas.microsoft.com/office/drawing/2014/main" id="{3D498B61-2010-103C-A796-F4A1ADC2B3AC}"/>
              </a:ext>
            </a:extLst>
          </p:cNvPr>
          <p:cNvSpPr txBox="1"/>
          <p:nvPr/>
        </p:nvSpPr>
        <p:spPr>
          <a:xfrm>
            <a:off x="746650" y="1265873"/>
            <a:ext cx="10772688" cy="1658018"/>
          </a:xfrm>
          <a:prstGeom prst="rect">
            <a:avLst/>
          </a:prstGeom>
          <a:noFill/>
        </p:spPr>
        <p:txBody>
          <a:bodyPr wrap="square">
            <a:spAutoFit/>
          </a:bodyPr>
          <a:lstStyle/>
          <a:p>
            <a:pPr>
              <a:lnSpc>
                <a:spcPct val="115000"/>
              </a:lnSpc>
            </a:pPr>
            <a:r>
              <a:rPr lang="en-CA" dirty="0">
                <a:solidFill>
                  <a:srgbClr val="273239"/>
                </a:solidFill>
                <a:effectLst/>
                <a:highlight>
                  <a:srgbClr val="FFFFFF"/>
                </a:highlight>
                <a:latin typeface="Arial" panose="020B0604020202020204" pitchFamily="34" charset="0"/>
                <a:ea typeface="Arial" panose="020B0604020202020204" pitchFamily="34" charset="0"/>
              </a:rPr>
              <a:t> </a:t>
            </a:r>
            <a:endParaRPr lang="en-CA" dirty="0">
              <a:effectLst/>
              <a:latin typeface="Arial" panose="020B0604020202020204" pitchFamily="34" charset="0"/>
              <a:ea typeface="Arial" panose="020B0604020202020204" pitchFamily="34" charset="0"/>
            </a:endParaRPr>
          </a:p>
          <a:p>
            <a:pPr>
              <a:lnSpc>
                <a:spcPct val="115000"/>
              </a:lnSpc>
            </a:pPr>
            <a:r>
              <a:rPr lang="en-CA" dirty="0">
                <a:solidFill>
                  <a:srgbClr val="273239"/>
                </a:solidFill>
                <a:effectLst/>
                <a:highlight>
                  <a:srgbClr val="FFFFFF"/>
                </a:highlight>
                <a:latin typeface="Arial" panose="020B0604020202020204" pitchFamily="34" charset="0"/>
                <a:ea typeface="Arial" panose="020B0604020202020204" pitchFamily="34" charset="0"/>
              </a:rPr>
              <a:t>So, If you are creating any contract which contains at least one or more virtual functions (The function which is not implemented) then it must be marked as an </a:t>
            </a:r>
            <a:r>
              <a:rPr lang="en-CA" b="1" dirty="0">
                <a:solidFill>
                  <a:srgbClr val="273239"/>
                </a:solidFill>
                <a:effectLst/>
                <a:highlight>
                  <a:srgbClr val="FFFFFF"/>
                </a:highlight>
                <a:latin typeface="Arial" panose="020B0604020202020204" pitchFamily="34" charset="0"/>
                <a:ea typeface="Arial" panose="020B0604020202020204" pitchFamily="34" charset="0"/>
              </a:rPr>
              <a:t>abstract contract.</a:t>
            </a:r>
            <a:endParaRPr lang="en-CA" dirty="0">
              <a:effectLst/>
              <a:latin typeface="Arial" panose="020B0604020202020204" pitchFamily="34" charset="0"/>
              <a:ea typeface="Arial" panose="020B0604020202020204" pitchFamily="34" charset="0"/>
            </a:endParaRPr>
          </a:p>
          <a:p>
            <a:pPr>
              <a:lnSpc>
                <a:spcPct val="115000"/>
              </a:lnSpc>
            </a:pPr>
            <a:r>
              <a:rPr lang="en-CA" b="1" dirty="0">
                <a:solidFill>
                  <a:srgbClr val="273239"/>
                </a:solidFill>
                <a:effectLst/>
                <a:highlight>
                  <a:srgbClr val="FFFFFF"/>
                </a:highlight>
                <a:latin typeface="Arial" panose="020B0604020202020204" pitchFamily="34" charset="0"/>
                <a:ea typeface="Arial" panose="020B0604020202020204" pitchFamily="34" charset="0"/>
              </a:rPr>
              <a:t> </a:t>
            </a:r>
            <a:endParaRPr lang="en-CA" b="1" dirty="0">
              <a:highlight>
                <a:srgbClr val="FFFFFF"/>
              </a:highlight>
              <a:latin typeface="Arial" panose="020B0604020202020204" pitchFamily="34" charset="0"/>
              <a:ea typeface="Arial" panose="020B0604020202020204" pitchFamily="34" charset="0"/>
            </a:endParaRPr>
          </a:p>
          <a:p>
            <a:pPr>
              <a:lnSpc>
                <a:spcPct val="115000"/>
              </a:lnSpc>
            </a:pPr>
            <a:r>
              <a:rPr lang="en-CA" dirty="0">
                <a:solidFill>
                  <a:srgbClr val="273239"/>
                </a:solidFill>
                <a:effectLst/>
                <a:highlight>
                  <a:srgbClr val="FFFFFF"/>
                </a:highlight>
                <a:latin typeface="Arial" panose="020B0604020202020204" pitchFamily="34" charset="0"/>
                <a:ea typeface="Arial" panose="020B0604020202020204" pitchFamily="34" charset="0"/>
              </a:rPr>
              <a:t>The keyword </a:t>
            </a:r>
            <a:r>
              <a:rPr lang="en-CA" b="1" dirty="0">
                <a:solidFill>
                  <a:srgbClr val="273239"/>
                </a:solidFill>
                <a:effectLst/>
                <a:highlight>
                  <a:srgbClr val="FFFFFF"/>
                </a:highlight>
                <a:latin typeface="Arial" panose="020B0604020202020204" pitchFamily="34" charset="0"/>
                <a:ea typeface="Arial" panose="020B0604020202020204" pitchFamily="34" charset="0"/>
              </a:rPr>
              <a:t>virtual </a:t>
            </a:r>
            <a:r>
              <a:rPr lang="en-CA" dirty="0">
                <a:solidFill>
                  <a:srgbClr val="273239"/>
                </a:solidFill>
                <a:effectLst/>
                <a:highlight>
                  <a:srgbClr val="FFFFFF"/>
                </a:highlight>
                <a:latin typeface="Arial" panose="020B0604020202020204" pitchFamily="34" charset="0"/>
                <a:ea typeface="Arial" panose="020B0604020202020204" pitchFamily="34" charset="0"/>
              </a:rPr>
              <a:t>can only be used inside an abstract contract. </a:t>
            </a:r>
            <a:endParaRPr lang="en-CA" dirty="0">
              <a:effectLst/>
              <a:latin typeface="Arial" panose="020B0604020202020204" pitchFamily="34" charset="0"/>
              <a:ea typeface="Arial" panose="020B0604020202020204" pitchFamily="34" charset="0"/>
            </a:endParaRPr>
          </a:p>
        </p:txBody>
      </p:sp>
      <p:pic>
        <p:nvPicPr>
          <p:cNvPr id="10" name="image4.png">
            <a:extLst>
              <a:ext uri="{FF2B5EF4-FFF2-40B4-BE49-F238E27FC236}">
                <a16:creationId xmlns:a16="http://schemas.microsoft.com/office/drawing/2014/main" id="{A5CA053C-3E26-7BF2-9F79-6DB494330084}"/>
              </a:ext>
            </a:extLst>
          </p:cNvPr>
          <p:cNvPicPr/>
          <p:nvPr/>
        </p:nvPicPr>
        <p:blipFill rotWithShape="1">
          <a:blip r:embed="rId4"/>
          <a:srcRect b="12670"/>
          <a:stretch/>
        </p:blipFill>
        <p:spPr>
          <a:xfrm>
            <a:off x="746650" y="3097306"/>
            <a:ext cx="7346316" cy="2252460"/>
          </a:xfrm>
          <a:prstGeom prst="rect">
            <a:avLst/>
          </a:prstGeom>
          <a:ln/>
        </p:spPr>
      </p:pic>
      <p:sp>
        <p:nvSpPr>
          <p:cNvPr id="12" name="TextBox 11">
            <a:extLst>
              <a:ext uri="{FF2B5EF4-FFF2-40B4-BE49-F238E27FC236}">
                <a16:creationId xmlns:a16="http://schemas.microsoft.com/office/drawing/2014/main" id="{887B5D6A-F78A-64CF-3268-8D4DECBC37F2}"/>
              </a:ext>
            </a:extLst>
          </p:cNvPr>
          <p:cNvSpPr txBox="1"/>
          <p:nvPr/>
        </p:nvSpPr>
        <p:spPr>
          <a:xfrm>
            <a:off x="746650" y="5471183"/>
            <a:ext cx="10967129" cy="702372"/>
          </a:xfrm>
          <a:prstGeom prst="rect">
            <a:avLst/>
          </a:prstGeom>
          <a:noFill/>
        </p:spPr>
        <p:txBody>
          <a:bodyPr wrap="square">
            <a:spAutoFit/>
          </a:bodyPr>
          <a:lstStyle/>
          <a:p>
            <a:pPr>
              <a:lnSpc>
                <a:spcPct val="115000"/>
              </a:lnSpc>
            </a:pPr>
            <a:r>
              <a:rPr lang="en-CA" dirty="0">
                <a:solidFill>
                  <a:srgbClr val="404040"/>
                </a:solidFill>
                <a:effectLst/>
                <a:latin typeface="Arial" panose="020B0604020202020204" pitchFamily="34" charset="0"/>
                <a:ea typeface="Arial" panose="020B0604020202020204" pitchFamily="34" charset="0"/>
              </a:rPr>
              <a:t>If a contract inherits from an abstract contract and does not implement all non-implemented functions by overriding, it needs to be marked as abstract as well.</a:t>
            </a:r>
            <a:endParaRPr lang="en-CA"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2218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4" name="TextBox 3">
            <a:extLst>
              <a:ext uri="{FF2B5EF4-FFF2-40B4-BE49-F238E27FC236}">
                <a16:creationId xmlns:a16="http://schemas.microsoft.com/office/drawing/2014/main" id="{EE5D80F2-95B3-1EB7-5A9B-9C8729541AEA}"/>
              </a:ext>
            </a:extLst>
          </p:cNvPr>
          <p:cNvSpPr txBox="1"/>
          <p:nvPr/>
        </p:nvSpPr>
        <p:spPr>
          <a:xfrm>
            <a:off x="4837737" y="3162300"/>
            <a:ext cx="6106160" cy="740011"/>
          </a:xfrm>
          <a:prstGeom prst="rect">
            <a:avLst/>
          </a:prstGeom>
          <a:noFill/>
        </p:spPr>
        <p:txBody>
          <a:bodyPr wrap="square">
            <a:spAutoFit/>
          </a:bodyPr>
          <a:lstStyle/>
          <a:p>
            <a:pPr>
              <a:lnSpc>
                <a:spcPct val="115000"/>
              </a:lnSpc>
            </a:pPr>
            <a:r>
              <a:rPr lang="en-CA" sz="4000" b="1" dirty="0">
                <a:solidFill>
                  <a:srgbClr val="404040"/>
                </a:solidFill>
                <a:effectLst/>
                <a:latin typeface="Arial" panose="020B0604020202020204" pitchFamily="34" charset="0"/>
                <a:ea typeface="Arial" panose="020B0604020202020204" pitchFamily="34" charset="0"/>
              </a:rPr>
              <a:t>Interfaces</a:t>
            </a:r>
            <a:endParaRPr lang="en-CA" sz="4000" dirty="0">
              <a:effectLst/>
              <a:latin typeface="Arial" panose="020B0604020202020204" pitchFamily="34" charset="0"/>
              <a:ea typeface="Arial" panose="020B0604020202020204" pitchFamily="34" charset="0"/>
            </a:endParaRPr>
          </a:p>
        </p:txBody>
      </p:sp>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254075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A600F1F3-3A26-CF02-F3AD-271C20BC16D9}"/>
              </a:ext>
            </a:extLst>
          </p:cNvPr>
          <p:cNvSpPr txBox="1"/>
          <p:nvPr/>
        </p:nvSpPr>
        <p:spPr>
          <a:xfrm>
            <a:off x="633248" y="1571477"/>
            <a:ext cx="9929648" cy="2677528"/>
          </a:xfrm>
          <a:prstGeom prst="rect">
            <a:avLst/>
          </a:prstGeom>
          <a:noFill/>
        </p:spPr>
        <p:txBody>
          <a:bodyPr wrap="square">
            <a:spAutoFit/>
          </a:bodyPr>
          <a:lstStyle/>
          <a:p>
            <a:pPr>
              <a:lnSpc>
                <a:spcPct val="163000"/>
              </a:lnSpc>
              <a:spcAft>
                <a:spcPts val="1800"/>
              </a:spcAft>
            </a:pPr>
            <a:r>
              <a:rPr lang="en-CA" sz="1600" dirty="0">
                <a:solidFill>
                  <a:srgbClr val="404040"/>
                </a:solidFill>
                <a:effectLst/>
                <a:latin typeface="Arial" panose="020B0604020202020204" pitchFamily="34" charset="0"/>
                <a:ea typeface="Arial" panose="020B0604020202020204" pitchFamily="34" charset="0"/>
              </a:rPr>
              <a:t>Interfaces are similar to abstract contracts, but they cannot have any functions implemented. There are further restrictions:</a:t>
            </a:r>
            <a:endParaRPr lang="en-CA" sz="1600" dirty="0">
              <a:effectLst/>
              <a:latin typeface="Arial" panose="020B0604020202020204" pitchFamily="34" charset="0"/>
              <a:ea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They cannot inherit from other contracts, but they can inherit from other interfaces.</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All declared functions must be external.</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They cannot declare a constructor.</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spcAft>
                <a:spcPts val="3600"/>
              </a:spcAft>
              <a:buClr>
                <a:srgbClr val="404040"/>
              </a:buClr>
              <a:buSzPts val="1200"/>
              <a:buFont typeface="Arial" panose="020B0604020202020204" pitchFamily="34" charset="0"/>
              <a:buChar char="●"/>
            </a:pP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They cannot declare state variables.</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p:txBody>
      </p:sp>
      <p:pic>
        <p:nvPicPr>
          <p:cNvPr id="3" name="image1.png">
            <a:extLst>
              <a:ext uri="{FF2B5EF4-FFF2-40B4-BE49-F238E27FC236}">
                <a16:creationId xmlns:a16="http://schemas.microsoft.com/office/drawing/2014/main" id="{2E054A1D-38DB-FE6F-2742-9C7664802D77}"/>
              </a:ext>
            </a:extLst>
          </p:cNvPr>
          <p:cNvPicPr/>
          <p:nvPr/>
        </p:nvPicPr>
        <p:blipFill>
          <a:blip r:embed="rId4"/>
          <a:srcRect/>
          <a:stretch>
            <a:fillRect/>
          </a:stretch>
        </p:blipFill>
        <p:spPr>
          <a:xfrm>
            <a:off x="746650" y="4486717"/>
            <a:ext cx="8145102" cy="1676400"/>
          </a:xfrm>
          <a:prstGeom prst="rect">
            <a:avLst/>
          </a:prstGeom>
          <a:ln/>
        </p:spPr>
      </p:pic>
    </p:spTree>
    <p:extLst>
      <p:ext uri="{BB962C8B-B14F-4D97-AF65-F5344CB8AC3E}">
        <p14:creationId xmlns:p14="http://schemas.microsoft.com/office/powerpoint/2010/main" val="173242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A600F1F3-3A26-CF02-F3AD-271C20BC16D9}"/>
              </a:ext>
            </a:extLst>
          </p:cNvPr>
          <p:cNvSpPr txBox="1"/>
          <p:nvPr/>
        </p:nvSpPr>
        <p:spPr>
          <a:xfrm>
            <a:off x="643759" y="1458075"/>
            <a:ext cx="5452241" cy="3941848"/>
          </a:xfrm>
          <a:prstGeom prst="rect">
            <a:avLst/>
          </a:prstGeom>
          <a:noFill/>
        </p:spPr>
        <p:txBody>
          <a:bodyPr wrap="square">
            <a:spAutoFit/>
          </a:bodyPr>
          <a:lstStyle/>
          <a:p>
            <a:pPr>
              <a:lnSpc>
                <a:spcPct val="163000"/>
              </a:lnSpc>
              <a:spcAft>
                <a:spcPts val="1800"/>
              </a:spcAft>
            </a:pPr>
            <a:r>
              <a:rPr lang="en-CA" sz="1600" dirty="0">
                <a:solidFill>
                  <a:srgbClr val="404040"/>
                </a:solidFill>
                <a:effectLst/>
                <a:latin typeface="Arial" panose="020B0604020202020204" pitchFamily="34" charset="0"/>
                <a:ea typeface="Arial" panose="020B0604020202020204" pitchFamily="34" charset="0"/>
              </a:rPr>
              <a:t>Some of these restrictions might be lifted in the future.</a:t>
            </a:r>
            <a:endParaRPr lang="en-CA" sz="1600" dirty="0">
              <a:effectLst/>
              <a:latin typeface="Arial" panose="020B0604020202020204" pitchFamily="34" charset="0"/>
              <a:ea typeface="Arial" panose="020B0604020202020204" pitchFamily="34" charset="0"/>
            </a:endParaRPr>
          </a:p>
          <a:p>
            <a:pPr>
              <a:lnSpc>
                <a:spcPct val="163000"/>
              </a:lnSpc>
              <a:spcAft>
                <a:spcPts val="1800"/>
              </a:spcAft>
            </a:pPr>
            <a:r>
              <a:rPr lang="en-CA" sz="1600" dirty="0">
                <a:solidFill>
                  <a:srgbClr val="404040"/>
                </a:solidFill>
                <a:effectLst/>
                <a:latin typeface="Arial" panose="020B0604020202020204" pitchFamily="34" charset="0"/>
                <a:ea typeface="Arial" panose="020B0604020202020204" pitchFamily="34" charset="0"/>
              </a:rPr>
              <a:t>Interfaces are basically limited to what the Contract ABI can represent, and the conversion between the ABI and an interface should be possible without any information loss.</a:t>
            </a:r>
            <a:endParaRPr lang="en-CA" sz="1600" dirty="0">
              <a:effectLst/>
              <a:latin typeface="Arial" panose="020B0604020202020204" pitchFamily="34" charset="0"/>
              <a:ea typeface="Arial" panose="020B0604020202020204" pitchFamily="34" charset="0"/>
            </a:endParaRPr>
          </a:p>
          <a:p>
            <a:pPr>
              <a:lnSpc>
                <a:spcPct val="163000"/>
              </a:lnSpc>
              <a:spcAft>
                <a:spcPts val="1800"/>
              </a:spcAft>
            </a:pPr>
            <a:r>
              <a:rPr lang="en-CA" sz="1600" dirty="0">
                <a:solidFill>
                  <a:srgbClr val="404040"/>
                </a:solidFill>
                <a:effectLst/>
                <a:latin typeface="Arial" panose="020B0604020202020204" pitchFamily="34" charset="0"/>
                <a:ea typeface="Arial" panose="020B0604020202020204" pitchFamily="34" charset="0"/>
              </a:rPr>
              <a:t>Interfaces are denoted by their own keyword.</a:t>
            </a:r>
            <a:endParaRPr lang="en-CA" sz="1600" dirty="0">
              <a:effectLst/>
              <a:latin typeface="Arial" panose="020B0604020202020204" pitchFamily="34" charset="0"/>
              <a:ea typeface="Arial" panose="020B0604020202020204" pitchFamily="34" charset="0"/>
            </a:endParaRPr>
          </a:p>
          <a:p>
            <a:pPr>
              <a:lnSpc>
                <a:spcPct val="163000"/>
              </a:lnSpc>
              <a:spcAft>
                <a:spcPts val="1800"/>
              </a:spcAft>
            </a:pPr>
            <a:r>
              <a:rPr lang="en-CA" sz="1600" dirty="0">
                <a:solidFill>
                  <a:srgbClr val="404040"/>
                </a:solidFill>
                <a:effectLst/>
                <a:latin typeface="Arial" panose="020B0604020202020204" pitchFamily="34" charset="0"/>
                <a:ea typeface="Arial" panose="020B0604020202020204" pitchFamily="34" charset="0"/>
              </a:rPr>
              <a:t>Interfaces can inherit from other interfaces. This has the same rules as a normal inheritance.</a:t>
            </a:r>
            <a:endParaRPr lang="en-CA" sz="1600" dirty="0">
              <a:effectLst/>
              <a:latin typeface="Arial" panose="020B0604020202020204" pitchFamily="34" charset="0"/>
              <a:ea typeface="Arial" panose="020B0604020202020204" pitchFamily="34" charset="0"/>
            </a:endParaRPr>
          </a:p>
        </p:txBody>
      </p:sp>
      <p:pic>
        <p:nvPicPr>
          <p:cNvPr id="8" name="image3.png">
            <a:extLst>
              <a:ext uri="{FF2B5EF4-FFF2-40B4-BE49-F238E27FC236}">
                <a16:creationId xmlns:a16="http://schemas.microsoft.com/office/drawing/2014/main" id="{8B93EF4B-C241-4516-BD9F-2AA3D970C90A}"/>
              </a:ext>
            </a:extLst>
          </p:cNvPr>
          <p:cNvPicPr/>
          <p:nvPr/>
        </p:nvPicPr>
        <p:blipFill>
          <a:blip r:embed="rId4"/>
          <a:srcRect/>
          <a:stretch>
            <a:fillRect/>
          </a:stretch>
        </p:blipFill>
        <p:spPr>
          <a:xfrm>
            <a:off x="6096000" y="1853543"/>
            <a:ext cx="5943600" cy="3340100"/>
          </a:xfrm>
          <a:prstGeom prst="rect">
            <a:avLst/>
          </a:prstGeom>
          <a:ln/>
        </p:spPr>
      </p:pic>
    </p:spTree>
    <p:extLst>
      <p:ext uri="{BB962C8B-B14F-4D97-AF65-F5344CB8AC3E}">
        <p14:creationId xmlns:p14="http://schemas.microsoft.com/office/powerpoint/2010/main" val="2518609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702</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chauhan</dc:creator>
  <cp:lastModifiedBy>Pratik Patil</cp:lastModifiedBy>
  <cp:revision>14</cp:revision>
  <dcterms:created xsi:type="dcterms:W3CDTF">2023-01-19T13:19:03Z</dcterms:created>
  <dcterms:modified xsi:type="dcterms:W3CDTF">2023-01-30T03:59:35Z</dcterms:modified>
</cp:coreProperties>
</file>