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ECC-75B5-5D91-E82C-9B71E9F5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C1147-D16A-D49B-7A1E-F37A7F4C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466E-EF08-B012-AB58-A032A1F5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939E-E979-D03C-4F53-FA95FEDF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BE92-2847-994A-5A65-AF93E16F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77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AEED-9F7F-5C5C-4295-661BD8AE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2FF70-F698-1C6A-AB3F-71ED6F77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2C02-C61E-62EE-BC6F-393EC822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5102-165C-0D17-4D1E-92898003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87B4-E37C-DD34-084A-1F41EC8E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0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8001C-B512-9760-938B-5D26E502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07F65-59B1-CACF-6208-2A5AC6FD4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1FCD-23E2-E9C1-A271-4E60CC5D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C372-4A21-EBC6-A5A7-4E1E64F3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8771-9959-BEAF-D8FF-4D6A66AB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71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0A6D-8AA2-E0B4-F022-F64F5C87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ACCE-78D7-315E-35D2-6A32E2B2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CB8A-BF02-7906-5C43-3B8CBF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EA6F-287E-81FA-ADAB-84C46530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6613-F017-8414-E4AB-33FD6B7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9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9C97-CF01-96F6-1FF8-2299B785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888A-9033-93C0-D415-2FFCC7FF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AD63-C842-3DAD-CAB5-663B8084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03B8-585C-9C6F-5689-DB891E13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0317-EA4A-E3E5-1B63-40C49EE5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6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595-A280-4DF3-DE37-0427312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C1F4-9FA6-0FA3-932D-AEC9F9402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62F6-DDA2-F003-B4A3-EAA3F06A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A6CA-04B8-DF5E-AC1C-7BFE9566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508C-8A14-274A-3A00-469D548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42D9C-F9C4-59D2-7F82-8CA61F5D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54AC-9D24-FA2F-8803-2583A49C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409D-D23C-14CF-A9C0-F929E715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B11B-03E5-6CAF-269B-52183DAE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61335-D5AD-4EC6-A503-533CB841E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ECEFE-663C-537A-AC90-CF651DD0C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A39BB-E2D8-2FB8-93D8-56C59D37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9FA3-0A93-B1AD-D657-09F2B647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E1332-4BC5-4BB1-DC8B-59BEE0F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DB40-6E69-8F03-052F-3C49AA1E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7C81-75EC-BB67-6B69-E4B0E604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0F354-1D1F-736F-66C2-DF9DA4C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3E751-8B4E-6D08-1409-2F46A4E4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0485-721B-4BEA-491D-655CFF93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9D06-C317-FCA4-36DC-88AC3335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4E6A-5B43-DB9B-582E-1F38E0B9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2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4CB0-C356-9C1E-8D7E-1AC7763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69A6-F312-58A1-6A67-14C58DA5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1BC7A-A521-D23F-6A41-E0D2F65C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064-B255-A9BD-610C-75ADA3A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C562-EBA8-B229-FABD-6978C2F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B3-1023-B5A9-507F-3C8E26FA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49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A612-8392-77F3-AD83-017B13CA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98E4B-0142-1596-C6C9-4609953E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917E-28D3-F7BB-BD64-D2E8325D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E2D5F-A56B-9D42-A27B-0D656412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CDD4-2339-6666-BEBA-7533B59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CBBA-7FEE-3F6C-78A1-2E532872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5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8618-779A-0CA5-4ED2-4E50D0C6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978D8-9F3E-9F8B-84E2-5C9D16D1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E9EB-56A0-8E45-47A1-6EA13B473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64FC-A843-4335-A276-0B248C130C0E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E019-4BDD-BB9A-08A3-0B1A93BD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BF83-A1D5-F69C-C68D-6D9D3B90C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3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thereum.org/en/developers/docs/evm/opcodes/" TargetMode="External"/><Relationship Id="rId4" Type="http://schemas.openxmlformats.org/officeDocument/2006/relationships/hyperlink" Target="https://wikipedia.org/wiki/Finite-state_machin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thereum.org/en/developers/docs/accounts/" TargetMode="External"/><Relationship Id="rId4" Type="http://schemas.openxmlformats.org/officeDocument/2006/relationships/hyperlink" Target="https://ethereum.org/en/developers/docs/data-structures-and-encoding/patricia-merkle-tri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thereum.org/en/developers/docs/smart-contracts/anatom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6;p29">
            <a:extLst>
              <a:ext uri="{FF2B5EF4-FFF2-40B4-BE49-F238E27FC236}">
                <a16:creationId xmlns:a16="http://schemas.microsoft.com/office/drawing/2014/main" id="{5C248FF7-7A13-D94E-8641-D8C16CFD170D}"/>
              </a:ext>
            </a:extLst>
          </p:cNvPr>
          <p:cNvSpPr txBox="1">
            <a:spLocks/>
          </p:cNvSpPr>
          <p:nvPr/>
        </p:nvSpPr>
        <p:spPr>
          <a:xfrm>
            <a:off x="311708" y="1577695"/>
            <a:ext cx="1136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BCDV 1010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Contract Development Essentials</a:t>
            </a:r>
          </a:p>
        </p:txBody>
      </p:sp>
      <p:sp>
        <p:nvSpPr>
          <p:cNvPr id="4" name="Google Shape;177;p29">
            <a:extLst>
              <a:ext uri="{FF2B5EF4-FFF2-40B4-BE49-F238E27FC236}">
                <a16:creationId xmlns:a16="http://schemas.microsoft.com/office/drawing/2014/main" id="{0F00AA80-66F6-52EC-036D-9ED2036F1EB4}"/>
              </a:ext>
            </a:extLst>
          </p:cNvPr>
          <p:cNvSpPr txBox="1">
            <a:spLocks/>
          </p:cNvSpPr>
          <p:nvPr/>
        </p:nvSpPr>
        <p:spPr>
          <a:xfrm>
            <a:off x="311700" y="3667245"/>
            <a:ext cx="11360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2023 January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week 03 </a:t>
            </a:r>
            <a:r>
              <a:rPr lang="en-US" sz="1100" dirty="0">
                <a:latin typeface="Roboto Mono"/>
                <a:ea typeface="Roboto Mono"/>
                <a:cs typeface="Roboto Mono"/>
                <a:sym typeface="Roboto Mono"/>
              </a:rPr>
              <a:t>- class 15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944928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49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8;p29">
            <a:extLst>
              <a:ext uri="{FF2B5EF4-FFF2-40B4-BE49-F238E27FC236}">
                <a16:creationId xmlns:a16="http://schemas.microsoft.com/office/drawing/2014/main" id="{AF92420A-F14C-4A87-D163-27F1A5626292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00C93D-518D-77CD-C0E7-1455B0A5908F}"/>
              </a:ext>
            </a:extLst>
          </p:cNvPr>
          <p:cNvSpPr txBox="1"/>
          <p:nvPr/>
        </p:nvSpPr>
        <p:spPr>
          <a:xfrm>
            <a:off x="4445110" y="3093605"/>
            <a:ext cx="6106160" cy="80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lnSpc>
                <a:spcPct val="115000"/>
              </a:lnSpc>
              <a:spcBef>
                <a:spcPts val="2000"/>
              </a:spcBef>
              <a:spcAft>
                <a:spcPts val="1800"/>
              </a:spcAft>
            </a:pPr>
            <a:r>
              <a:rPr lang="en-CA" sz="4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Lets refresh…. </a:t>
            </a:r>
            <a:endParaRPr lang="en-CA" sz="4400" b="1" kern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9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44DD17-E187-0DB6-EB05-B6E279DE1A55}"/>
              </a:ext>
            </a:extLst>
          </p:cNvPr>
          <p:cNvSpPr txBox="1"/>
          <p:nvPr/>
        </p:nvSpPr>
        <p:spPr>
          <a:xfrm>
            <a:off x="975360" y="2873079"/>
            <a:ext cx="10830560" cy="10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Ethereum is a distributed network of computers (known as nodes) running software that can verify blocks and transaction data. The software application, known as a client, must be run on your computer to turn it into an Ethereum node.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03D87-B34A-759A-8A54-77529F411300}"/>
              </a:ext>
            </a:extLst>
          </p:cNvPr>
          <p:cNvSpPr txBox="1"/>
          <p:nvPr/>
        </p:nvSpPr>
        <p:spPr>
          <a:xfrm>
            <a:off x="1173370" y="457898"/>
            <a:ext cx="6106160" cy="54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lnSpc>
                <a:spcPct val="115000"/>
              </a:lnSpc>
              <a:spcBef>
                <a:spcPts val="2000"/>
              </a:spcBef>
              <a:spcAft>
                <a:spcPts val="1800"/>
              </a:spcAft>
            </a:pPr>
            <a:r>
              <a:rPr lang="en-CA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CA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hat is Ethereum?</a:t>
            </a:r>
            <a:endParaRPr lang="en-CA" sz="2800" b="1" kern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Google Shape;178;p29">
            <a:extLst>
              <a:ext uri="{FF2B5EF4-FFF2-40B4-BE49-F238E27FC236}">
                <a16:creationId xmlns:a16="http://schemas.microsoft.com/office/drawing/2014/main" id="{3C2DDD51-D753-1247-49EC-1D52E181D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280588"/>
              </p:ext>
            </p:extLst>
          </p:nvPr>
        </p:nvGraphicFramePr>
        <p:xfrm>
          <a:off x="11804" y="6394127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3" y="6417389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16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90082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D80F2-95B3-1EB7-5A9B-9C8729541AEA}"/>
              </a:ext>
            </a:extLst>
          </p:cNvPr>
          <p:cNvSpPr txBox="1"/>
          <p:nvPr/>
        </p:nvSpPr>
        <p:spPr>
          <a:xfrm>
            <a:off x="2199640" y="258415"/>
            <a:ext cx="6106160" cy="552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800" b="1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Ethereum works?</a:t>
            </a:r>
            <a:endParaRPr lang="en-CA" sz="28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EC3CC-145F-3FA4-ADB9-09349F7DE798}"/>
              </a:ext>
            </a:extLst>
          </p:cNvPr>
          <p:cNvSpPr txBox="1"/>
          <p:nvPr/>
        </p:nvSpPr>
        <p:spPr>
          <a:xfrm>
            <a:off x="379226" y="1435489"/>
            <a:ext cx="11665629" cy="484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a distributed ledger, Ethereum is a distributed </a:t>
            </a:r>
            <a:r>
              <a:rPr lang="en-CA" sz="16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4"/>
              </a:rPr>
              <a:t>state machine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 Ethereum's state is a large data structure which holds not only all accounts and balances, but a </a:t>
            </a:r>
            <a:r>
              <a:rPr lang="en-CA" sz="1600" i="1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machine state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which can change from block to block according to a pre-defined set of rules, and which can execute arbitrary machine code. The specific rules of changing state from block to block are defined by the EVM.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 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During execution, the EVM maintains a transient </a:t>
            </a:r>
            <a:r>
              <a:rPr lang="en-CA" sz="1600" i="1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memory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(as a word-addressed byte array), which does not persist between transactions.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Contracts, however, do contain a Merkle Patricia </a:t>
            </a:r>
            <a:r>
              <a:rPr lang="en-CA" sz="1600" i="1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storage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CA" sz="1600" dirty="0" err="1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trie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(as a word-addressable word array), associated with the account in question and part of the global state.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 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Compiled smart contract bytecode executes as a number of EVM </a:t>
            </a:r>
            <a:r>
              <a:rPr lang="en-CA" sz="16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opcodes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which perform standard stack operations like 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XOR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ADD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SUB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etc. The EVM also implements a number of blockchain-specific stack operations, such as 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ADDRESS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BALANCE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BLOCKHASH</a:t>
            </a:r>
            <a:r>
              <a:rPr lang="en-CA" sz="1600" dirty="0">
                <a:solidFill>
                  <a:srgbClr val="4C4C4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etc.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9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233831C3-5B6B-6AE8-2493-1CE66B9ABBB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19190" y="1457801"/>
            <a:ext cx="9753600" cy="47958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6458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76A47-F6DB-52EF-F965-1ADF88BD872C}"/>
              </a:ext>
            </a:extLst>
          </p:cNvPr>
          <p:cNvSpPr txBox="1"/>
          <p:nvPr/>
        </p:nvSpPr>
        <p:spPr>
          <a:xfrm>
            <a:off x="2015349" y="2705100"/>
            <a:ext cx="8161282" cy="102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CA" sz="1800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context of Ethereum, the state is an enormous data structure called a </a:t>
            </a:r>
            <a:r>
              <a:rPr lang="en-CA" sz="1800" u="sng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modified Merkle Patricia </a:t>
            </a:r>
            <a:r>
              <a:rPr lang="en-CA" sz="1800" u="sng" dirty="0" err="1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Trie</a:t>
            </a:r>
            <a:r>
              <a:rPr lang="en-CA" sz="1800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which keeps all </a:t>
            </a:r>
            <a:r>
              <a:rPr lang="en-CA" sz="1800" u="sng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accounts</a:t>
            </a:r>
            <a:r>
              <a:rPr lang="en-CA" sz="1800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linked by hashes and reducible to a single root hash stored on the blockchain.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DED48-A55F-59AC-1724-FB80E25C0177}"/>
              </a:ext>
            </a:extLst>
          </p:cNvPr>
          <p:cNvSpPr txBox="1"/>
          <p:nvPr/>
        </p:nvSpPr>
        <p:spPr>
          <a:xfrm>
            <a:off x="5029201" y="297945"/>
            <a:ext cx="8208578" cy="623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9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CA" sz="2800" b="1" dirty="0">
                <a:solidFill>
                  <a:srgbClr val="1A202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</a:t>
            </a:r>
            <a:endParaRPr lang="en-CA" sz="2800" b="1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8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1010 Smart Contract Development Essentials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49D7100-D366-69C9-D556-E1821EA0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0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3C627-6D49-81F8-E280-50B6348D216C}"/>
              </a:ext>
            </a:extLst>
          </p:cNvPr>
          <p:cNvSpPr txBox="1"/>
          <p:nvPr/>
        </p:nvSpPr>
        <p:spPr>
          <a:xfrm>
            <a:off x="2049518" y="1701406"/>
            <a:ext cx="8161282" cy="244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CA" sz="1800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Transactions are cryptographically signed instructions from accounts. There are two types of transactions: those which result in message calls and those which result in contract creation.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</a:pPr>
            <a:r>
              <a:rPr lang="en-CA" sz="1800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Contract creation results in the creation of a new contract account containing compiled </a:t>
            </a:r>
            <a:r>
              <a:rPr lang="en-CA" sz="1800" u="sng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smart contract</a:t>
            </a:r>
            <a:r>
              <a:rPr lang="en-CA" sz="1800" dirty="0">
                <a:solidFill>
                  <a:srgbClr val="4C4C4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bytecode. Whenever another account makes a message call to that contract, it executes its bytecode.</a:t>
            </a:r>
            <a:endParaRPr lang="en-CA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F5C1D-F2C8-0C9D-9425-0ED2BDA5C992}"/>
              </a:ext>
            </a:extLst>
          </p:cNvPr>
          <p:cNvSpPr txBox="1"/>
          <p:nvPr/>
        </p:nvSpPr>
        <p:spPr>
          <a:xfrm>
            <a:off x="4114800" y="353956"/>
            <a:ext cx="8208578" cy="62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9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CA" sz="2800" b="1" dirty="0">
                <a:solidFill>
                  <a:srgbClr val="1A202C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Transactions</a:t>
            </a:r>
            <a:endParaRPr lang="en-CA" sz="2800" b="1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5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chauhan</dc:creator>
  <cp:lastModifiedBy>Pratik Patil</cp:lastModifiedBy>
  <cp:revision>14</cp:revision>
  <cp:lastPrinted>2023-02-02T22:46:11Z</cp:lastPrinted>
  <dcterms:created xsi:type="dcterms:W3CDTF">2023-01-19T13:19:03Z</dcterms:created>
  <dcterms:modified xsi:type="dcterms:W3CDTF">2023-02-02T22:46:17Z</dcterms:modified>
</cp:coreProperties>
</file>