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7" r:id="rId3"/>
    <p:sldId id="258" r:id="rId4"/>
    <p:sldId id="259" r:id="rId5"/>
    <p:sldId id="260" r:id="rId6"/>
    <p:sldId id="261" r:id="rId7"/>
    <p:sldId id="266" r:id="rId8"/>
    <p:sldId id="262" r:id="rId9"/>
    <p:sldId id="263" r:id="rId10"/>
    <p:sldId id="285" r:id="rId11"/>
    <p:sldId id="264" r:id="rId12"/>
    <p:sldId id="286" r:id="rId13"/>
    <p:sldId id="265" r:id="rId14"/>
    <p:sldId id="287" r:id="rId15"/>
    <p:sldId id="268" r:id="rId16"/>
    <p:sldId id="269"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9ECC-75B5-5D91-E82C-9B71E9F583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F83C1147-D16A-D49B-7A1E-F37A7F4C06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F7F466E-EF08-B012-AB58-A032A1F52727}"/>
              </a:ext>
            </a:extLst>
          </p:cNvPr>
          <p:cNvSpPr>
            <a:spLocks noGrp="1"/>
          </p:cNvSpPr>
          <p:nvPr>
            <p:ph type="dt" sz="half" idx="10"/>
          </p:nvPr>
        </p:nvSpPr>
        <p:spPr/>
        <p:txBody>
          <a:bodyPr/>
          <a:lstStyle/>
          <a:p>
            <a:fld id="{3EDF64FC-A843-4335-A276-0B248C130C0E}" type="datetimeFigureOut">
              <a:rPr lang="en-CA" smtClean="0"/>
              <a:t>2023-01-20</a:t>
            </a:fld>
            <a:endParaRPr lang="en-CA"/>
          </a:p>
        </p:txBody>
      </p:sp>
      <p:sp>
        <p:nvSpPr>
          <p:cNvPr id="5" name="Footer Placeholder 4">
            <a:extLst>
              <a:ext uri="{FF2B5EF4-FFF2-40B4-BE49-F238E27FC236}">
                <a16:creationId xmlns:a16="http://schemas.microsoft.com/office/drawing/2014/main" id="{48E2939E-E979-D03C-4F53-FA95FEDF227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854BE92-2847-994A-5A65-AF93E16FA7A6}"/>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3068773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AAEED-9F7F-5C5C-4295-661BD8AE2BF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112FF70-F698-1C6A-AB3F-71ED6F7718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D612C02-C61E-62EE-BC6F-393EC822EB27}"/>
              </a:ext>
            </a:extLst>
          </p:cNvPr>
          <p:cNvSpPr>
            <a:spLocks noGrp="1"/>
          </p:cNvSpPr>
          <p:nvPr>
            <p:ph type="dt" sz="half" idx="10"/>
          </p:nvPr>
        </p:nvSpPr>
        <p:spPr/>
        <p:txBody>
          <a:bodyPr/>
          <a:lstStyle/>
          <a:p>
            <a:fld id="{3EDF64FC-A843-4335-A276-0B248C130C0E}" type="datetimeFigureOut">
              <a:rPr lang="en-CA" smtClean="0"/>
              <a:t>2023-01-20</a:t>
            </a:fld>
            <a:endParaRPr lang="en-CA"/>
          </a:p>
        </p:txBody>
      </p:sp>
      <p:sp>
        <p:nvSpPr>
          <p:cNvPr id="5" name="Footer Placeholder 4">
            <a:extLst>
              <a:ext uri="{FF2B5EF4-FFF2-40B4-BE49-F238E27FC236}">
                <a16:creationId xmlns:a16="http://schemas.microsoft.com/office/drawing/2014/main" id="{B1BB5102-165C-0D17-4D1E-92898003E3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41E87B4-E37C-DD34-084A-1F41EC8E44FB}"/>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297702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F8001C-B512-9760-938B-5D26E5027E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9907F65-59B1-CACF-6208-2A5AC6FD47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7531FCD-23E2-E9C1-A271-4E60CC5DF808}"/>
              </a:ext>
            </a:extLst>
          </p:cNvPr>
          <p:cNvSpPr>
            <a:spLocks noGrp="1"/>
          </p:cNvSpPr>
          <p:nvPr>
            <p:ph type="dt" sz="half" idx="10"/>
          </p:nvPr>
        </p:nvSpPr>
        <p:spPr/>
        <p:txBody>
          <a:bodyPr/>
          <a:lstStyle/>
          <a:p>
            <a:fld id="{3EDF64FC-A843-4335-A276-0B248C130C0E}" type="datetimeFigureOut">
              <a:rPr lang="en-CA" smtClean="0"/>
              <a:t>2023-01-20</a:t>
            </a:fld>
            <a:endParaRPr lang="en-CA"/>
          </a:p>
        </p:txBody>
      </p:sp>
      <p:sp>
        <p:nvSpPr>
          <p:cNvPr id="5" name="Footer Placeholder 4">
            <a:extLst>
              <a:ext uri="{FF2B5EF4-FFF2-40B4-BE49-F238E27FC236}">
                <a16:creationId xmlns:a16="http://schemas.microsoft.com/office/drawing/2014/main" id="{60A3C372-4A21-EBC6-A5A7-4E1E64F33BB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19C8771-9959-BEAF-D8FF-4D6A66AB0A04}"/>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1693717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0A6D-8AA2-E0B4-F022-F64F5C87484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7DDACCE-78D7-315E-35D2-6A32E2B281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8EDCB8A-BF02-7906-5C43-3B8CBF477E80}"/>
              </a:ext>
            </a:extLst>
          </p:cNvPr>
          <p:cNvSpPr>
            <a:spLocks noGrp="1"/>
          </p:cNvSpPr>
          <p:nvPr>
            <p:ph type="dt" sz="half" idx="10"/>
          </p:nvPr>
        </p:nvSpPr>
        <p:spPr/>
        <p:txBody>
          <a:bodyPr/>
          <a:lstStyle/>
          <a:p>
            <a:fld id="{3EDF64FC-A843-4335-A276-0B248C130C0E}" type="datetimeFigureOut">
              <a:rPr lang="en-CA" smtClean="0"/>
              <a:t>2023-01-20</a:t>
            </a:fld>
            <a:endParaRPr lang="en-CA"/>
          </a:p>
        </p:txBody>
      </p:sp>
      <p:sp>
        <p:nvSpPr>
          <p:cNvPr id="5" name="Footer Placeholder 4">
            <a:extLst>
              <a:ext uri="{FF2B5EF4-FFF2-40B4-BE49-F238E27FC236}">
                <a16:creationId xmlns:a16="http://schemas.microsoft.com/office/drawing/2014/main" id="{B922EA6F-287E-81FA-ADAB-84C46530E8F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0626613-F017-8414-E4AB-33FD6B76747F}"/>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652952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B9C97-CF01-96F6-1FF8-2299B78535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EC1888A-9033-93C0-D415-2FFCC7FF91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B1AD63-C842-3DAD-CAB5-663B80843320}"/>
              </a:ext>
            </a:extLst>
          </p:cNvPr>
          <p:cNvSpPr>
            <a:spLocks noGrp="1"/>
          </p:cNvSpPr>
          <p:nvPr>
            <p:ph type="dt" sz="half" idx="10"/>
          </p:nvPr>
        </p:nvSpPr>
        <p:spPr/>
        <p:txBody>
          <a:bodyPr/>
          <a:lstStyle/>
          <a:p>
            <a:fld id="{3EDF64FC-A843-4335-A276-0B248C130C0E}" type="datetimeFigureOut">
              <a:rPr lang="en-CA" smtClean="0"/>
              <a:t>2023-01-20</a:t>
            </a:fld>
            <a:endParaRPr lang="en-CA"/>
          </a:p>
        </p:txBody>
      </p:sp>
      <p:sp>
        <p:nvSpPr>
          <p:cNvPr id="5" name="Footer Placeholder 4">
            <a:extLst>
              <a:ext uri="{FF2B5EF4-FFF2-40B4-BE49-F238E27FC236}">
                <a16:creationId xmlns:a16="http://schemas.microsoft.com/office/drawing/2014/main" id="{99E703B8-585C-9C6F-5689-DB891E13B86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65C0317-EA4A-E3E5-1B63-40C49EE54BE7}"/>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4125635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07595-A280-4DF3-DE37-04273122014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FA5C1F4-9FA6-0FA3-932D-AEC9F9402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FED62F6-DDA2-F003-B4A3-EAA3F06A79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AACA6CA-04B8-DF5E-AC1C-7BFE95664373}"/>
              </a:ext>
            </a:extLst>
          </p:cNvPr>
          <p:cNvSpPr>
            <a:spLocks noGrp="1"/>
          </p:cNvSpPr>
          <p:nvPr>
            <p:ph type="dt" sz="half" idx="10"/>
          </p:nvPr>
        </p:nvSpPr>
        <p:spPr/>
        <p:txBody>
          <a:bodyPr/>
          <a:lstStyle/>
          <a:p>
            <a:fld id="{3EDF64FC-A843-4335-A276-0B248C130C0E}" type="datetimeFigureOut">
              <a:rPr lang="en-CA" smtClean="0"/>
              <a:t>2023-01-20</a:t>
            </a:fld>
            <a:endParaRPr lang="en-CA"/>
          </a:p>
        </p:txBody>
      </p:sp>
      <p:sp>
        <p:nvSpPr>
          <p:cNvPr id="6" name="Footer Placeholder 5">
            <a:extLst>
              <a:ext uri="{FF2B5EF4-FFF2-40B4-BE49-F238E27FC236}">
                <a16:creationId xmlns:a16="http://schemas.microsoft.com/office/drawing/2014/main" id="{EA45508C-8A14-274A-3A00-469D548B02A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9742D9C-F9C4-59D2-7F82-8CA61F5D60D9}"/>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2294859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E54AC-9D24-FA2F-8803-2583A49C996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DFC409D-D23C-14CF-A9C0-F929E71518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E4B11B-03E5-6CAF-269B-52183DAE16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3261335-D5AD-4EC6-A503-533CB841E7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7ECEFE-663C-537A-AC90-CF651DD0CE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14A39BB-E2D8-2FB8-93D8-56C59D373CD5}"/>
              </a:ext>
            </a:extLst>
          </p:cNvPr>
          <p:cNvSpPr>
            <a:spLocks noGrp="1"/>
          </p:cNvSpPr>
          <p:nvPr>
            <p:ph type="dt" sz="half" idx="10"/>
          </p:nvPr>
        </p:nvSpPr>
        <p:spPr/>
        <p:txBody>
          <a:bodyPr/>
          <a:lstStyle/>
          <a:p>
            <a:fld id="{3EDF64FC-A843-4335-A276-0B248C130C0E}" type="datetimeFigureOut">
              <a:rPr lang="en-CA" smtClean="0"/>
              <a:t>2023-01-20</a:t>
            </a:fld>
            <a:endParaRPr lang="en-CA"/>
          </a:p>
        </p:txBody>
      </p:sp>
      <p:sp>
        <p:nvSpPr>
          <p:cNvPr id="8" name="Footer Placeholder 7">
            <a:extLst>
              <a:ext uri="{FF2B5EF4-FFF2-40B4-BE49-F238E27FC236}">
                <a16:creationId xmlns:a16="http://schemas.microsoft.com/office/drawing/2014/main" id="{8C4B9FA3-0A93-B1AD-D657-09F2B647215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909E1332-4BC5-4BB1-DC8B-59BEE0F266C5}"/>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2549036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2DB40-6E69-8F03-052F-3C49AA1ED95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1F57C81-75EC-BB67-6B69-E4B0E604CE11}"/>
              </a:ext>
            </a:extLst>
          </p:cNvPr>
          <p:cNvSpPr>
            <a:spLocks noGrp="1"/>
          </p:cNvSpPr>
          <p:nvPr>
            <p:ph type="dt" sz="half" idx="10"/>
          </p:nvPr>
        </p:nvSpPr>
        <p:spPr/>
        <p:txBody>
          <a:bodyPr/>
          <a:lstStyle/>
          <a:p>
            <a:fld id="{3EDF64FC-A843-4335-A276-0B248C130C0E}" type="datetimeFigureOut">
              <a:rPr lang="en-CA" smtClean="0"/>
              <a:t>2023-01-20</a:t>
            </a:fld>
            <a:endParaRPr lang="en-CA"/>
          </a:p>
        </p:txBody>
      </p:sp>
      <p:sp>
        <p:nvSpPr>
          <p:cNvPr id="4" name="Footer Placeholder 3">
            <a:extLst>
              <a:ext uri="{FF2B5EF4-FFF2-40B4-BE49-F238E27FC236}">
                <a16:creationId xmlns:a16="http://schemas.microsoft.com/office/drawing/2014/main" id="{8CD0F354-1D1F-736F-66C2-DF9DA4C51DBE}"/>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9E3E751-8B4E-6D08-1409-2F46A4E40E83}"/>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4169001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760485-721B-4BEA-491D-655CFF9311D6}"/>
              </a:ext>
            </a:extLst>
          </p:cNvPr>
          <p:cNvSpPr>
            <a:spLocks noGrp="1"/>
          </p:cNvSpPr>
          <p:nvPr>
            <p:ph type="dt" sz="half" idx="10"/>
          </p:nvPr>
        </p:nvSpPr>
        <p:spPr/>
        <p:txBody>
          <a:bodyPr/>
          <a:lstStyle/>
          <a:p>
            <a:fld id="{3EDF64FC-A843-4335-A276-0B248C130C0E}" type="datetimeFigureOut">
              <a:rPr lang="en-CA" smtClean="0"/>
              <a:t>2023-01-20</a:t>
            </a:fld>
            <a:endParaRPr lang="en-CA"/>
          </a:p>
        </p:txBody>
      </p:sp>
      <p:sp>
        <p:nvSpPr>
          <p:cNvPr id="3" name="Footer Placeholder 2">
            <a:extLst>
              <a:ext uri="{FF2B5EF4-FFF2-40B4-BE49-F238E27FC236}">
                <a16:creationId xmlns:a16="http://schemas.microsoft.com/office/drawing/2014/main" id="{B4C79D06-C317-FCA4-36DC-88AC3335EB0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A8C4E6A-5B43-DB9B-582E-1F38E0B958F5}"/>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457623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4CB0-C356-9C1E-8D7E-1AC7763CF2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0EC69A6-F312-58A1-6A67-14C58DA580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4E1BC7A-A521-D23F-6A41-E0D2F65CA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B4D064-B255-A9BD-610C-75ADA3A68556}"/>
              </a:ext>
            </a:extLst>
          </p:cNvPr>
          <p:cNvSpPr>
            <a:spLocks noGrp="1"/>
          </p:cNvSpPr>
          <p:nvPr>
            <p:ph type="dt" sz="half" idx="10"/>
          </p:nvPr>
        </p:nvSpPr>
        <p:spPr/>
        <p:txBody>
          <a:bodyPr/>
          <a:lstStyle/>
          <a:p>
            <a:fld id="{3EDF64FC-A843-4335-A276-0B248C130C0E}" type="datetimeFigureOut">
              <a:rPr lang="en-CA" smtClean="0"/>
              <a:t>2023-01-20</a:t>
            </a:fld>
            <a:endParaRPr lang="en-CA"/>
          </a:p>
        </p:txBody>
      </p:sp>
      <p:sp>
        <p:nvSpPr>
          <p:cNvPr id="6" name="Footer Placeholder 5">
            <a:extLst>
              <a:ext uri="{FF2B5EF4-FFF2-40B4-BE49-F238E27FC236}">
                <a16:creationId xmlns:a16="http://schemas.microsoft.com/office/drawing/2014/main" id="{B30AC562-EBA8-B229-FABD-6978C2F7A0E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FD830B3-1023-B5A9-507F-3C8E26FA27FA}"/>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4217496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0A612-8392-77F3-AD83-017B13CA66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A398E4B-0142-1596-C6C9-4609953EFC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A89917E-28D3-F7BB-BD64-D2E8325D6D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DE2D5F-A56B-9D42-A27B-0D6564122E5C}"/>
              </a:ext>
            </a:extLst>
          </p:cNvPr>
          <p:cNvSpPr>
            <a:spLocks noGrp="1"/>
          </p:cNvSpPr>
          <p:nvPr>
            <p:ph type="dt" sz="half" idx="10"/>
          </p:nvPr>
        </p:nvSpPr>
        <p:spPr/>
        <p:txBody>
          <a:bodyPr/>
          <a:lstStyle/>
          <a:p>
            <a:fld id="{3EDF64FC-A843-4335-A276-0B248C130C0E}" type="datetimeFigureOut">
              <a:rPr lang="en-CA" smtClean="0"/>
              <a:t>2023-01-20</a:t>
            </a:fld>
            <a:endParaRPr lang="en-CA"/>
          </a:p>
        </p:txBody>
      </p:sp>
      <p:sp>
        <p:nvSpPr>
          <p:cNvPr id="6" name="Footer Placeholder 5">
            <a:extLst>
              <a:ext uri="{FF2B5EF4-FFF2-40B4-BE49-F238E27FC236}">
                <a16:creationId xmlns:a16="http://schemas.microsoft.com/office/drawing/2014/main" id="{B15DCDD4-2339-6666-BEBA-7533B595150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654CBBA-7FEE-3F6C-78A1-2E53287268E5}"/>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3579576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5F8618-779A-0CA5-4ED2-4E50D0C6CF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7B978D8-9F3E-9F8B-84E2-5C9D16D1ED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1FEE9EB-56A0-8E45-47A1-6EA13B4732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DF64FC-A843-4335-A276-0B248C130C0E}" type="datetimeFigureOut">
              <a:rPr lang="en-CA" smtClean="0"/>
              <a:t>2023-01-20</a:t>
            </a:fld>
            <a:endParaRPr lang="en-CA"/>
          </a:p>
        </p:txBody>
      </p:sp>
      <p:sp>
        <p:nvSpPr>
          <p:cNvPr id="5" name="Footer Placeholder 4">
            <a:extLst>
              <a:ext uri="{FF2B5EF4-FFF2-40B4-BE49-F238E27FC236}">
                <a16:creationId xmlns:a16="http://schemas.microsoft.com/office/drawing/2014/main" id="{67CDE019-4BDD-BB9A-08A3-0B1A93BDBB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D6ABF83-A1D5-F69C-C68D-6D9D3B90CC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6F9697-09C3-4DD9-AFC5-074269D5796B}" type="slidenum">
              <a:rPr lang="en-CA" smtClean="0"/>
              <a:t>‹#›</a:t>
            </a:fld>
            <a:endParaRPr lang="en-CA"/>
          </a:p>
        </p:txBody>
      </p:sp>
    </p:spTree>
    <p:extLst>
      <p:ext uri="{BB962C8B-B14F-4D97-AF65-F5344CB8AC3E}">
        <p14:creationId xmlns:p14="http://schemas.microsoft.com/office/powerpoint/2010/main" val="162632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docs.soliditylang.org/en/v0.8.10/types.html?highlight=payable#contract-types"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eips.ethereum.org/EIPS/eip-1559" TargetMode="External"/><Relationship Id="rId4" Type="http://schemas.openxmlformats.org/officeDocument/2006/relationships/hyperlink" Target="https://eips.ethereum.org/EIPS/eip-3198"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hyperlink" Target="https://etherscan.io/tx/0x9ba98d07fcda82cfbc30336bcb2f67899e2bea7577e0e75a0c45a18e58c8c554#eventlo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0" y="-91439"/>
            <a:ext cx="12192000" cy="1402080"/>
          </a:xfrm>
          <a:prstGeom prst="rect">
            <a:avLst/>
          </a:prstGeom>
          <a:noFill/>
          <a:ln>
            <a:noFill/>
          </a:ln>
        </p:spPr>
      </p:pic>
      <p:sp>
        <p:nvSpPr>
          <p:cNvPr id="3" name="Google Shape;176;p29">
            <a:extLst>
              <a:ext uri="{FF2B5EF4-FFF2-40B4-BE49-F238E27FC236}">
                <a16:creationId xmlns:a16="http://schemas.microsoft.com/office/drawing/2014/main" id="{5C248FF7-7A13-D94E-8641-D8C16CFD170D}"/>
              </a:ext>
            </a:extLst>
          </p:cNvPr>
          <p:cNvSpPr txBox="1">
            <a:spLocks/>
          </p:cNvSpPr>
          <p:nvPr/>
        </p:nvSpPr>
        <p:spPr>
          <a:xfrm>
            <a:off x="311708" y="1577695"/>
            <a:ext cx="11360800" cy="2052600"/>
          </a:xfrm>
          <a:prstGeom prst="rect">
            <a:avLst/>
          </a:prstGeom>
        </p:spPr>
        <p:txBody>
          <a:bodyPr spcFirstLastPara="1" wrap="square" lIns="91425" tIns="91425" rIns="91425" bIns="91425"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dirty="0"/>
              <a:t>BCDV 1010</a:t>
            </a:r>
          </a:p>
          <a:p>
            <a:pPr>
              <a:spcBef>
                <a:spcPts val="0"/>
              </a:spcBef>
            </a:pPr>
            <a:r>
              <a:rPr lang="en-US" dirty="0"/>
              <a:t>Smart Contract Development Essentials</a:t>
            </a:r>
          </a:p>
        </p:txBody>
      </p:sp>
      <p:sp>
        <p:nvSpPr>
          <p:cNvPr id="4" name="Google Shape;177;p29">
            <a:extLst>
              <a:ext uri="{FF2B5EF4-FFF2-40B4-BE49-F238E27FC236}">
                <a16:creationId xmlns:a16="http://schemas.microsoft.com/office/drawing/2014/main" id="{0F00AA80-66F6-52EC-036D-9ED2036F1EB4}"/>
              </a:ext>
            </a:extLst>
          </p:cNvPr>
          <p:cNvSpPr txBox="1">
            <a:spLocks/>
          </p:cNvSpPr>
          <p:nvPr/>
        </p:nvSpPr>
        <p:spPr>
          <a:xfrm>
            <a:off x="311700" y="3667245"/>
            <a:ext cx="11360800" cy="792600"/>
          </a:xfrm>
          <a:prstGeom prst="rect">
            <a:avLst/>
          </a:prstGeom>
        </p:spPr>
        <p:txBody>
          <a:bodyPr spcFirstLastPara="1" wrap="square" lIns="91425" tIns="91425" rIns="91425" bIns="91425" anchor="b"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800" dirty="0">
                <a:latin typeface="Roboto Mono"/>
                <a:ea typeface="Roboto Mono"/>
                <a:cs typeface="Roboto Mono"/>
                <a:sym typeface="Roboto Mono"/>
              </a:rPr>
              <a:t>2023 January</a:t>
            </a:r>
          </a:p>
          <a:p>
            <a:pPr marL="0" indent="0">
              <a:spcBef>
                <a:spcPts val="0"/>
              </a:spcBef>
              <a:buFont typeface="Arial" panose="020B0604020202020204" pitchFamily="34" charset="0"/>
              <a:buNone/>
            </a:pPr>
            <a:r>
              <a:rPr lang="en-US" sz="1100" dirty="0">
                <a:latin typeface="Roboto Mono"/>
                <a:ea typeface="Roboto Mono"/>
                <a:cs typeface="Roboto Mono"/>
                <a:sym typeface="Roboto Mono"/>
              </a:rPr>
              <a:t>week 01 - class 05</a:t>
            </a:r>
            <a:r>
              <a:rPr lang="en-US" sz="1800" dirty="0">
                <a:latin typeface="Roboto Mono"/>
                <a:ea typeface="Roboto Mono"/>
                <a:cs typeface="Roboto Mono"/>
                <a:sym typeface="Roboto Mono"/>
              </a:rPr>
              <a:t> </a:t>
            </a:r>
          </a:p>
        </p:txBody>
      </p:sp>
      <p:graphicFrame>
        <p:nvGraphicFramePr>
          <p:cNvPr id="5" name="Google Shape;178;p29">
            <a:extLst>
              <a:ext uri="{FF2B5EF4-FFF2-40B4-BE49-F238E27FC236}">
                <a16:creationId xmlns:a16="http://schemas.microsoft.com/office/drawing/2014/main" id="{6E822477-7EA4-11F1-3946-5C5B392D3504}"/>
              </a:ext>
            </a:extLst>
          </p:cNvPr>
          <p:cNvGraphicFramePr/>
          <p:nvPr>
            <p:extLst>
              <p:ext uri="{D42A27DB-BD31-4B8C-83A1-F6EECF244321}">
                <p14:modId xmlns:p14="http://schemas.microsoft.com/office/powerpoint/2010/main" val="4133944928"/>
              </p:ext>
            </p:extLst>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Tree>
    <p:extLst>
      <p:ext uri="{BB962C8B-B14F-4D97-AF65-F5344CB8AC3E}">
        <p14:creationId xmlns:p14="http://schemas.microsoft.com/office/powerpoint/2010/main" val="1159499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78;p29">
            <a:extLst>
              <a:ext uri="{FF2B5EF4-FFF2-40B4-BE49-F238E27FC236}">
                <a16:creationId xmlns:a16="http://schemas.microsoft.com/office/drawing/2014/main" id="{AF92420A-F14C-4A87-D163-27F1A5626292}"/>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0"/>
            <a:ext cx="12192000" cy="1402080"/>
          </a:xfrm>
          <a:prstGeom prst="rect">
            <a:avLst/>
          </a:prstGeom>
          <a:noFill/>
          <a:ln>
            <a:noFill/>
          </a:ln>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3" name="TextBox 2">
            <a:extLst>
              <a:ext uri="{FF2B5EF4-FFF2-40B4-BE49-F238E27FC236}">
                <a16:creationId xmlns:a16="http://schemas.microsoft.com/office/drawing/2014/main" id="{9400C93D-518D-77CD-C0E7-1455B0A5908F}"/>
              </a:ext>
            </a:extLst>
          </p:cNvPr>
          <p:cNvSpPr txBox="1"/>
          <p:nvPr/>
        </p:nvSpPr>
        <p:spPr>
          <a:xfrm>
            <a:off x="4556870" y="3051716"/>
            <a:ext cx="6106160" cy="2135521"/>
          </a:xfrm>
          <a:prstGeom prst="rect">
            <a:avLst/>
          </a:prstGeom>
          <a:noFill/>
        </p:spPr>
        <p:txBody>
          <a:bodyPr wrap="square">
            <a:spAutoFit/>
          </a:bodyPr>
          <a:lstStyle/>
          <a:p>
            <a:pPr marL="63500">
              <a:lnSpc>
                <a:spcPct val="115000"/>
              </a:lnSpc>
              <a:spcBef>
                <a:spcPts val="2000"/>
              </a:spcBef>
              <a:spcAft>
                <a:spcPts val="1800"/>
              </a:spcAft>
            </a:pPr>
            <a:r>
              <a:rPr lang="en-CA" sz="4400" b="1" dirty="0">
                <a:solidFill>
                  <a:srgbClr val="404040"/>
                </a:solidFill>
                <a:effectLst/>
                <a:latin typeface="Arial" panose="020B0604020202020204" pitchFamily="34" charset="0"/>
                <a:ea typeface="Arial" panose="020B0604020202020204" pitchFamily="34" charset="0"/>
              </a:rPr>
              <a:t>Errors</a:t>
            </a:r>
            <a:endParaRPr lang="en-CA" sz="4400" b="1" dirty="0">
              <a:effectLst/>
              <a:latin typeface="Arial" panose="020B0604020202020204" pitchFamily="34" charset="0"/>
              <a:ea typeface="Arial" panose="020B0604020202020204" pitchFamily="34" charset="0"/>
            </a:endParaRPr>
          </a:p>
          <a:p>
            <a:pPr marL="63500">
              <a:lnSpc>
                <a:spcPct val="115000"/>
              </a:lnSpc>
              <a:spcBef>
                <a:spcPts val="2000"/>
              </a:spcBef>
              <a:spcAft>
                <a:spcPts val="1800"/>
              </a:spcAft>
            </a:pPr>
            <a:endParaRPr lang="en-CA" sz="4800" b="1" kern="0" dirty="0">
              <a:effectLst/>
              <a:latin typeface="Arial" panose="020B0604020202020204" pitchFamily="34" charset="0"/>
            </a:endParaRPr>
          </a:p>
        </p:txBody>
      </p:sp>
    </p:spTree>
    <p:extLst>
      <p:ext uri="{BB962C8B-B14F-4D97-AF65-F5344CB8AC3E}">
        <p14:creationId xmlns:p14="http://schemas.microsoft.com/office/powerpoint/2010/main" val="3402508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Google Shape;178;p29">
            <a:extLst>
              <a:ext uri="{FF2B5EF4-FFF2-40B4-BE49-F238E27FC236}">
                <a16:creationId xmlns:a16="http://schemas.microsoft.com/office/drawing/2014/main" id="{8BD8C157-7783-BA20-F1BE-4F220A7AD1F5}"/>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1803" y="0"/>
            <a:ext cx="12192000" cy="1402080"/>
          </a:xfrm>
          <a:prstGeom prst="rect">
            <a:avLst/>
          </a:prstGeom>
          <a:noFill/>
          <a:ln>
            <a:noFill/>
          </a:ln>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7" name="TextBox 6">
            <a:extLst>
              <a:ext uri="{FF2B5EF4-FFF2-40B4-BE49-F238E27FC236}">
                <a16:creationId xmlns:a16="http://schemas.microsoft.com/office/drawing/2014/main" id="{6A44DD17-E187-0DB6-EB05-B6E279DE1A55}"/>
              </a:ext>
            </a:extLst>
          </p:cNvPr>
          <p:cNvSpPr txBox="1"/>
          <p:nvPr/>
        </p:nvSpPr>
        <p:spPr>
          <a:xfrm>
            <a:off x="970170" y="1535135"/>
            <a:ext cx="10749280" cy="2520562"/>
          </a:xfrm>
          <a:prstGeom prst="rect">
            <a:avLst/>
          </a:prstGeom>
          <a:noFill/>
        </p:spPr>
        <p:txBody>
          <a:bodyPr wrap="square" rtlCol="0">
            <a:spAutoFit/>
          </a:bodyPr>
          <a:lstStyle/>
          <a:p>
            <a:pPr>
              <a:lnSpc>
                <a:spcPct val="163000"/>
              </a:lnSpc>
              <a:spcAft>
                <a:spcPts val="1800"/>
              </a:spcAft>
            </a:pPr>
            <a:r>
              <a:rPr lang="en-CA" sz="1800" dirty="0">
                <a:solidFill>
                  <a:srgbClr val="404040"/>
                </a:solidFill>
                <a:effectLst/>
                <a:latin typeface="Arial" panose="020B0604020202020204" pitchFamily="34" charset="0"/>
                <a:ea typeface="Arial" panose="020B0604020202020204" pitchFamily="34" charset="0"/>
              </a:rPr>
              <a:t>In case of a failure inside a contract, the contract can use a special opcode to abort execution and revert all state changes. In addition to these effects, descriptive data can be returned to the caller. This descriptive data is the encoding of an error and its arguments in the same way as data for a function call.</a:t>
            </a:r>
            <a:endParaRPr lang="en-CA" sz="1800" dirty="0">
              <a:effectLst/>
              <a:latin typeface="Arial" panose="020B0604020202020204" pitchFamily="34" charset="0"/>
              <a:ea typeface="Arial" panose="020B0604020202020204" pitchFamily="34" charset="0"/>
            </a:endParaRPr>
          </a:p>
          <a:p>
            <a:pPr>
              <a:lnSpc>
                <a:spcPct val="163000"/>
              </a:lnSpc>
              <a:spcAft>
                <a:spcPts val="1800"/>
              </a:spcAft>
            </a:pPr>
            <a:r>
              <a:rPr lang="en-CA" sz="1800" dirty="0" err="1">
                <a:solidFill>
                  <a:srgbClr val="404040"/>
                </a:solidFill>
                <a:effectLst/>
                <a:latin typeface="Arial" panose="020B0604020202020204" pitchFamily="34" charset="0"/>
                <a:ea typeface="Arial" panose="020B0604020202020204" pitchFamily="34" charset="0"/>
              </a:rPr>
              <a:t>e.g</a:t>
            </a:r>
            <a:r>
              <a:rPr lang="en-CA" sz="1800" dirty="0">
                <a:solidFill>
                  <a:srgbClr val="404040"/>
                </a:solidFill>
                <a:effectLst/>
                <a:latin typeface="Arial" panose="020B0604020202020204" pitchFamily="34" charset="0"/>
                <a:ea typeface="Arial" panose="020B0604020202020204" pitchFamily="34" charset="0"/>
              </a:rPr>
              <a:t>:</a:t>
            </a:r>
            <a:endParaRPr lang="en-CA" sz="1800" dirty="0">
              <a:effectLst/>
              <a:latin typeface="Arial" panose="020B0604020202020204" pitchFamily="34" charset="0"/>
              <a:ea typeface="Arial" panose="020B0604020202020204" pitchFamily="34" charset="0"/>
            </a:endParaRPr>
          </a:p>
        </p:txBody>
      </p:sp>
      <p:pic>
        <p:nvPicPr>
          <p:cNvPr id="5" name="image6.png">
            <a:extLst>
              <a:ext uri="{FF2B5EF4-FFF2-40B4-BE49-F238E27FC236}">
                <a16:creationId xmlns:a16="http://schemas.microsoft.com/office/drawing/2014/main" id="{A2E4F4D6-7677-8C2B-43E8-460550BABB1D}"/>
              </a:ext>
            </a:extLst>
          </p:cNvPr>
          <p:cNvPicPr/>
          <p:nvPr/>
        </p:nvPicPr>
        <p:blipFill>
          <a:blip r:embed="rId4"/>
          <a:srcRect/>
          <a:stretch>
            <a:fillRect/>
          </a:stretch>
        </p:blipFill>
        <p:spPr>
          <a:xfrm>
            <a:off x="1559560" y="4050617"/>
            <a:ext cx="5943600" cy="850900"/>
          </a:xfrm>
          <a:prstGeom prst="rect">
            <a:avLst/>
          </a:prstGeom>
          <a:ln/>
        </p:spPr>
      </p:pic>
      <p:pic>
        <p:nvPicPr>
          <p:cNvPr id="11" name="image4.png">
            <a:extLst>
              <a:ext uri="{FF2B5EF4-FFF2-40B4-BE49-F238E27FC236}">
                <a16:creationId xmlns:a16="http://schemas.microsoft.com/office/drawing/2014/main" id="{58AACC00-705B-68FC-AC40-9D0DDB39BC26}"/>
              </a:ext>
            </a:extLst>
          </p:cNvPr>
          <p:cNvPicPr/>
          <p:nvPr/>
        </p:nvPicPr>
        <p:blipFill>
          <a:blip r:embed="rId5"/>
          <a:srcRect/>
          <a:stretch>
            <a:fillRect/>
          </a:stretch>
        </p:blipFill>
        <p:spPr>
          <a:xfrm>
            <a:off x="1626235" y="5369272"/>
            <a:ext cx="5876925" cy="371475"/>
          </a:xfrm>
          <a:prstGeom prst="rect">
            <a:avLst/>
          </a:prstGeom>
          <a:ln/>
        </p:spPr>
      </p:pic>
    </p:spTree>
    <p:extLst>
      <p:ext uri="{BB962C8B-B14F-4D97-AF65-F5344CB8AC3E}">
        <p14:creationId xmlns:p14="http://schemas.microsoft.com/office/powerpoint/2010/main" val="1405434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78;p29">
            <a:extLst>
              <a:ext uri="{FF2B5EF4-FFF2-40B4-BE49-F238E27FC236}">
                <a16:creationId xmlns:a16="http://schemas.microsoft.com/office/drawing/2014/main" id="{AF92420A-F14C-4A87-D163-27F1A5626292}"/>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0"/>
            <a:ext cx="12192000" cy="1402080"/>
          </a:xfrm>
          <a:prstGeom prst="rect">
            <a:avLst/>
          </a:prstGeom>
          <a:noFill/>
          <a:ln>
            <a:noFill/>
          </a:ln>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3" name="TextBox 2">
            <a:extLst>
              <a:ext uri="{FF2B5EF4-FFF2-40B4-BE49-F238E27FC236}">
                <a16:creationId xmlns:a16="http://schemas.microsoft.com/office/drawing/2014/main" id="{9400C93D-518D-77CD-C0E7-1455B0A5908F}"/>
              </a:ext>
            </a:extLst>
          </p:cNvPr>
          <p:cNvSpPr txBox="1"/>
          <p:nvPr/>
        </p:nvSpPr>
        <p:spPr>
          <a:xfrm>
            <a:off x="4556870" y="3051716"/>
            <a:ext cx="6106160" cy="2135521"/>
          </a:xfrm>
          <a:prstGeom prst="rect">
            <a:avLst/>
          </a:prstGeom>
          <a:noFill/>
        </p:spPr>
        <p:txBody>
          <a:bodyPr wrap="square">
            <a:spAutoFit/>
          </a:bodyPr>
          <a:lstStyle/>
          <a:p>
            <a:pPr marL="63500">
              <a:lnSpc>
                <a:spcPct val="115000"/>
              </a:lnSpc>
              <a:spcBef>
                <a:spcPts val="2000"/>
              </a:spcBef>
              <a:spcAft>
                <a:spcPts val="1800"/>
              </a:spcAft>
            </a:pPr>
            <a:r>
              <a:rPr lang="en-CA" sz="4400" b="1" dirty="0">
                <a:solidFill>
                  <a:srgbClr val="404040"/>
                </a:solidFill>
                <a:latin typeface="Arial" panose="020B0604020202020204" pitchFamily="34" charset="0"/>
                <a:ea typeface="Arial" panose="020B0604020202020204" pitchFamily="34" charset="0"/>
              </a:rPr>
              <a:t>Payable</a:t>
            </a:r>
            <a:endParaRPr lang="en-CA" sz="4400" b="1" dirty="0">
              <a:effectLst/>
              <a:latin typeface="Arial" panose="020B0604020202020204" pitchFamily="34" charset="0"/>
              <a:ea typeface="Arial" panose="020B0604020202020204" pitchFamily="34" charset="0"/>
            </a:endParaRPr>
          </a:p>
          <a:p>
            <a:pPr marL="63500">
              <a:lnSpc>
                <a:spcPct val="115000"/>
              </a:lnSpc>
              <a:spcBef>
                <a:spcPts val="2000"/>
              </a:spcBef>
              <a:spcAft>
                <a:spcPts val="1800"/>
              </a:spcAft>
            </a:pPr>
            <a:endParaRPr lang="en-CA" sz="4800" b="1" kern="0" dirty="0">
              <a:effectLst/>
              <a:latin typeface="Arial" panose="020B0604020202020204" pitchFamily="34" charset="0"/>
            </a:endParaRPr>
          </a:p>
        </p:txBody>
      </p:sp>
    </p:spTree>
    <p:extLst>
      <p:ext uri="{BB962C8B-B14F-4D97-AF65-F5344CB8AC3E}">
        <p14:creationId xmlns:p14="http://schemas.microsoft.com/office/powerpoint/2010/main" val="2033655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78;p29">
            <a:extLst>
              <a:ext uri="{FF2B5EF4-FFF2-40B4-BE49-F238E27FC236}">
                <a16:creationId xmlns:a16="http://schemas.microsoft.com/office/drawing/2014/main" id="{AF92420A-F14C-4A87-D163-27F1A5626292}"/>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0"/>
            <a:ext cx="12192000" cy="1402080"/>
          </a:xfrm>
          <a:prstGeom prst="rect">
            <a:avLst/>
          </a:prstGeom>
          <a:noFill/>
          <a:ln>
            <a:noFill/>
          </a:ln>
        </p:spPr>
      </p:pic>
      <p:sp>
        <p:nvSpPr>
          <p:cNvPr id="7" name="TextBox 6">
            <a:extLst>
              <a:ext uri="{FF2B5EF4-FFF2-40B4-BE49-F238E27FC236}">
                <a16:creationId xmlns:a16="http://schemas.microsoft.com/office/drawing/2014/main" id="{6A44DD17-E187-0DB6-EB05-B6E279DE1A55}"/>
              </a:ext>
            </a:extLst>
          </p:cNvPr>
          <p:cNvSpPr txBox="1"/>
          <p:nvPr/>
        </p:nvSpPr>
        <p:spPr>
          <a:xfrm>
            <a:off x="721360" y="1381760"/>
            <a:ext cx="10749280" cy="2430794"/>
          </a:xfrm>
          <a:prstGeom prst="rect">
            <a:avLst/>
          </a:prstGeom>
          <a:noFill/>
        </p:spPr>
        <p:txBody>
          <a:bodyPr wrap="square" rtlCol="0">
            <a:spAutoFit/>
          </a:bodyPr>
          <a:lstStyle/>
          <a:p>
            <a:pPr>
              <a:lnSpc>
                <a:spcPct val="163000"/>
              </a:lnSpc>
              <a:spcAft>
                <a:spcPts val="1100"/>
              </a:spcAft>
            </a:pPr>
            <a:r>
              <a:rPr lang="en-CA" sz="1800" dirty="0">
                <a:solidFill>
                  <a:srgbClr val="384248"/>
                </a:solidFill>
                <a:effectLst/>
                <a:latin typeface="Arial" panose="020B0604020202020204" pitchFamily="34" charset="0"/>
                <a:ea typeface="Roboto" panose="020B0604020202020204" pitchFamily="2" charset="0"/>
                <a:cs typeface="Arial" panose="020B0604020202020204" pitchFamily="34" charset="0"/>
              </a:rPr>
              <a:t>The keyword </a:t>
            </a:r>
            <a:r>
              <a:rPr lang="en-CA" sz="1800" i="1" dirty="0">
                <a:solidFill>
                  <a:srgbClr val="384248"/>
                </a:solidFill>
                <a:effectLst/>
                <a:latin typeface="Arial" panose="020B0604020202020204" pitchFamily="34" charset="0"/>
                <a:ea typeface="Roboto" panose="020B0604020202020204" pitchFamily="2" charset="0"/>
                <a:cs typeface="Arial" panose="020B0604020202020204" pitchFamily="34" charset="0"/>
              </a:rPr>
              <a:t>payable</a:t>
            </a:r>
            <a:r>
              <a:rPr lang="en-CA" sz="1800" dirty="0">
                <a:solidFill>
                  <a:srgbClr val="384248"/>
                </a:solidFill>
                <a:effectLst/>
                <a:latin typeface="Arial" panose="020B0604020202020204" pitchFamily="34" charset="0"/>
                <a:ea typeface="Roboto" panose="020B0604020202020204" pitchFamily="2" charset="0"/>
                <a:cs typeface="Arial" panose="020B0604020202020204" pitchFamily="34" charset="0"/>
              </a:rPr>
              <a:t> allows someone to send ether to a contract and run code to account for this deposit. This code could potentially log an event, modify storage to record the deposit, or it could even revert the transaction if it chooses to do so. </a:t>
            </a:r>
            <a:endParaRPr lang="en-CA" sz="1800" dirty="0">
              <a:effectLst/>
              <a:latin typeface="Arial" panose="020B0604020202020204" pitchFamily="34" charset="0"/>
              <a:ea typeface="Arial" panose="020B0604020202020204" pitchFamily="34" charset="0"/>
              <a:cs typeface="Arial" panose="020B0604020202020204" pitchFamily="34" charset="0"/>
            </a:endParaRPr>
          </a:p>
          <a:p>
            <a:pPr>
              <a:lnSpc>
                <a:spcPct val="163000"/>
              </a:lnSpc>
              <a:spcAft>
                <a:spcPts val="1100"/>
              </a:spcAft>
            </a:pPr>
            <a:r>
              <a:rPr lang="en-CA" sz="1800" dirty="0">
                <a:solidFill>
                  <a:srgbClr val="384248"/>
                </a:solidFill>
                <a:effectLst/>
                <a:latin typeface="Arial" panose="020B0604020202020204" pitchFamily="34" charset="0"/>
                <a:ea typeface="Roboto" panose="020B0604020202020204" pitchFamily="2" charset="0"/>
                <a:cs typeface="Arial" panose="020B0604020202020204" pitchFamily="34" charset="0"/>
              </a:rPr>
              <a:t>When a developer explicitly marks a </a:t>
            </a:r>
            <a:r>
              <a:rPr lang="en-CA" sz="1800" u="none" strike="noStrike" dirty="0">
                <a:solidFill>
                  <a:srgbClr val="0A58CA"/>
                </a:solidFill>
                <a:effectLst/>
                <a:latin typeface="Arial" panose="020B0604020202020204" pitchFamily="34" charset="0"/>
                <a:ea typeface="Roboto" panose="020B0604020202020204" pitchFamily="2" charset="0"/>
                <a:cs typeface="Arial" panose="020B0604020202020204" pitchFamily="34" charset="0"/>
                <a:hlinkClick r:id="rId3"/>
              </a:rPr>
              <a:t>smart contract with the payable type</a:t>
            </a:r>
            <a:r>
              <a:rPr lang="en-CA" sz="1800" dirty="0">
                <a:solidFill>
                  <a:srgbClr val="384248"/>
                </a:solidFill>
                <a:effectLst/>
                <a:latin typeface="Arial" panose="020B0604020202020204" pitchFamily="34" charset="0"/>
                <a:ea typeface="Roboto" panose="020B0604020202020204" pitchFamily="2" charset="0"/>
                <a:cs typeface="Arial" panose="020B0604020202020204" pitchFamily="34" charset="0"/>
              </a:rPr>
              <a:t>, they are saying “I expect ether to be sent to this function”.</a:t>
            </a:r>
            <a:endParaRPr lang="en-CA" sz="1800" dirty="0">
              <a:effectLst/>
              <a:latin typeface="Arial" panose="020B0604020202020204" pitchFamily="34" charset="0"/>
              <a:ea typeface="Arial" panose="020B0604020202020204" pitchFamily="34" charset="0"/>
              <a:cs typeface="Arial" panose="020B0604020202020204" pitchFamily="34" charset="0"/>
            </a:endParaRPr>
          </a:p>
        </p:txBody>
      </p:sp>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4">
            <a:alphaModFix/>
          </a:blip>
          <a:stretch>
            <a:fillRect/>
          </a:stretch>
        </p:blipFill>
        <p:spPr>
          <a:xfrm>
            <a:off x="11803" y="6400830"/>
            <a:ext cx="734847" cy="457170"/>
          </a:xfrm>
          <a:prstGeom prst="rect">
            <a:avLst/>
          </a:prstGeom>
          <a:noFill/>
          <a:ln>
            <a:noFill/>
          </a:ln>
        </p:spPr>
      </p:pic>
      <p:pic>
        <p:nvPicPr>
          <p:cNvPr id="3" name="image3.png">
            <a:extLst>
              <a:ext uri="{FF2B5EF4-FFF2-40B4-BE49-F238E27FC236}">
                <a16:creationId xmlns:a16="http://schemas.microsoft.com/office/drawing/2014/main" id="{A98240B8-9A1B-4787-B686-D5480C26E6DE}"/>
              </a:ext>
            </a:extLst>
          </p:cNvPr>
          <p:cNvPicPr/>
          <p:nvPr/>
        </p:nvPicPr>
        <p:blipFill>
          <a:blip r:embed="rId5"/>
          <a:srcRect/>
          <a:stretch>
            <a:fillRect/>
          </a:stretch>
        </p:blipFill>
        <p:spPr>
          <a:xfrm>
            <a:off x="3108960" y="3812554"/>
            <a:ext cx="4984433" cy="2430794"/>
          </a:xfrm>
          <a:prstGeom prst="rect">
            <a:avLst/>
          </a:prstGeom>
          <a:ln/>
        </p:spPr>
      </p:pic>
    </p:spTree>
    <p:extLst>
      <p:ext uri="{BB962C8B-B14F-4D97-AF65-F5344CB8AC3E}">
        <p14:creationId xmlns:p14="http://schemas.microsoft.com/office/powerpoint/2010/main" val="1975618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78;p29">
            <a:extLst>
              <a:ext uri="{FF2B5EF4-FFF2-40B4-BE49-F238E27FC236}">
                <a16:creationId xmlns:a16="http://schemas.microsoft.com/office/drawing/2014/main" id="{AF92420A-F14C-4A87-D163-27F1A5626292}"/>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0"/>
            <a:ext cx="12192000" cy="1402080"/>
          </a:xfrm>
          <a:prstGeom prst="rect">
            <a:avLst/>
          </a:prstGeom>
          <a:noFill/>
          <a:ln>
            <a:noFill/>
          </a:ln>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3" name="TextBox 2">
            <a:extLst>
              <a:ext uri="{FF2B5EF4-FFF2-40B4-BE49-F238E27FC236}">
                <a16:creationId xmlns:a16="http://schemas.microsoft.com/office/drawing/2014/main" id="{9400C93D-518D-77CD-C0E7-1455B0A5908F}"/>
              </a:ext>
            </a:extLst>
          </p:cNvPr>
          <p:cNvSpPr txBox="1"/>
          <p:nvPr/>
        </p:nvSpPr>
        <p:spPr>
          <a:xfrm>
            <a:off x="3683110" y="2391316"/>
            <a:ext cx="6106160" cy="4392549"/>
          </a:xfrm>
          <a:prstGeom prst="rect">
            <a:avLst/>
          </a:prstGeom>
          <a:noFill/>
        </p:spPr>
        <p:txBody>
          <a:bodyPr wrap="square">
            <a:spAutoFit/>
          </a:bodyPr>
          <a:lstStyle/>
          <a:p>
            <a:pPr marL="63500">
              <a:lnSpc>
                <a:spcPct val="115000"/>
              </a:lnSpc>
              <a:spcBef>
                <a:spcPts val="2000"/>
              </a:spcBef>
              <a:spcAft>
                <a:spcPts val="1800"/>
              </a:spcAft>
            </a:pPr>
            <a:r>
              <a:rPr lang="en-CA" sz="4800" b="1" kern="0" dirty="0">
                <a:solidFill>
                  <a:srgbClr val="404040"/>
                </a:solidFill>
                <a:effectLst/>
                <a:latin typeface="Arial" panose="020B0604020202020204" pitchFamily="34" charset="0"/>
                <a:ea typeface="Georgia" panose="02040502050405020303" pitchFamily="18" charset="0"/>
                <a:cs typeface="Arial" panose="020B0604020202020204" pitchFamily="34" charset="0"/>
              </a:rPr>
              <a:t>Units and Globally Available Variables</a:t>
            </a:r>
            <a:endParaRPr lang="en-CA" sz="4800" b="1" kern="0" dirty="0">
              <a:effectLst/>
              <a:latin typeface="Arial" panose="020B0604020202020204" pitchFamily="34" charset="0"/>
              <a:cs typeface="Arial" panose="020B0604020202020204" pitchFamily="34" charset="0"/>
            </a:endParaRPr>
          </a:p>
          <a:p>
            <a:pPr marL="63500">
              <a:lnSpc>
                <a:spcPct val="115000"/>
              </a:lnSpc>
              <a:spcBef>
                <a:spcPts val="2000"/>
              </a:spcBef>
              <a:spcAft>
                <a:spcPts val="1800"/>
              </a:spcAft>
            </a:pPr>
            <a:endParaRPr lang="en-CA" sz="4800" b="1" dirty="0">
              <a:effectLst/>
              <a:latin typeface="Arial" panose="020B0604020202020204" pitchFamily="34" charset="0"/>
              <a:ea typeface="Arial" panose="020B0604020202020204" pitchFamily="34" charset="0"/>
              <a:cs typeface="Arial" panose="020B0604020202020204" pitchFamily="34" charset="0"/>
            </a:endParaRPr>
          </a:p>
          <a:p>
            <a:pPr marL="63500">
              <a:lnSpc>
                <a:spcPct val="115000"/>
              </a:lnSpc>
              <a:spcBef>
                <a:spcPts val="2000"/>
              </a:spcBef>
              <a:spcAft>
                <a:spcPts val="1800"/>
              </a:spcAft>
            </a:pPr>
            <a:endParaRPr lang="en-CA" sz="4800" b="1" kern="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6165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78;p29">
            <a:extLst>
              <a:ext uri="{FF2B5EF4-FFF2-40B4-BE49-F238E27FC236}">
                <a16:creationId xmlns:a16="http://schemas.microsoft.com/office/drawing/2014/main" id="{AF92420A-F14C-4A87-D163-27F1A5626292}"/>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0"/>
            <a:ext cx="12192000" cy="1402080"/>
          </a:xfrm>
          <a:prstGeom prst="rect">
            <a:avLst/>
          </a:prstGeom>
          <a:noFill/>
          <a:ln>
            <a:noFill/>
          </a:ln>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3" name="TextBox 2">
            <a:extLst>
              <a:ext uri="{FF2B5EF4-FFF2-40B4-BE49-F238E27FC236}">
                <a16:creationId xmlns:a16="http://schemas.microsoft.com/office/drawing/2014/main" id="{9400C93D-518D-77CD-C0E7-1455B0A5908F}"/>
              </a:ext>
            </a:extLst>
          </p:cNvPr>
          <p:cNvSpPr txBox="1"/>
          <p:nvPr/>
        </p:nvSpPr>
        <p:spPr>
          <a:xfrm>
            <a:off x="1651110" y="1819795"/>
            <a:ext cx="6106160" cy="1386662"/>
          </a:xfrm>
          <a:prstGeom prst="rect">
            <a:avLst/>
          </a:prstGeom>
          <a:noFill/>
        </p:spPr>
        <p:txBody>
          <a:bodyPr wrap="square">
            <a:spAutoFit/>
          </a:bodyPr>
          <a:lstStyle/>
          <a:p>
            <a:pPr>
              <a:lnSpc>
                <a:spcPct val="163000"/>
              </a:lnSpc>
              <a:spcAft>
                <a:spcPts val="1800"/>
              </a:spcAft>
            </a:pPr>
            <a:r>
              <a:rPr lang="en-CA" sz="1800" dirty="0">
                <a:solidFill>
                  <a:srgbClr val="404040"/>
                </a:solidFill>
                <a:effectLst/>
                <a:latin typeface="Arial" panose="020B0604020202020204" pitchFamily="34" charset="0"/>
                <a:ea typeface="Arial" panose="020B0604020202020204" pitchFamily="34" charset="0"/>
              </a:rPr>
              <a:t>A literal number can take a suffix of </a:t>
            </a:r>
            <a:r>
              <a:rPr lang="en-CA" sz="1800" dirty="0" err="1">
                <a:solidFill>
                  <a:srgbClr val="E74C3C"/>
                </a:solidFill>
                <a:effectLst/>
                <a:highlight>
                  <a:srgbClr val="FFFFFF"/>
                </a:highlight>
                <a:latin typeface="Courier New" panose="02070309020205020404" pitchFamily="49" charset="0"/>
                <a:ea typeface="Courier New" panose="02070309020205020404" pitchFamily="49" charset="0"/>
              </a:rPr>
              <a:t>wei</a:t>
            </a:r>
            <a:r>
              <a:rPr lang="en-CA" sz="1800" dirty="0">
                <a:solidFill>
                  <a:srgbClr val="404040"/>
                </a:solidFill>
                <a:effectLst/>
                <a:latin typeface="Arial" panose="020B0604020202020204" pitchFamily="34" charset="0"/>
                <a:ea typeface="Arial" panose="020B0604020202020204" pitchFamily="34" charset="0"/>
              </a:rPr>
              <a:t>, </a:t>
            </a:r>
            <a:r>
              <a:rPr lang="en-CA" sz="1800" dirty="0" err="1">
                <a:solidFill>
                  <a:srgbClr val="E74C3C"/>
                </a:solidFill>
                <a:effectLst/>
                <a:highlight>
                  <a:srgbClr val="FFFFFF"/>
                </a:highlight>
                <a:latin typeface="Courier New" panose="02070309020205020404" pitchFamily="49" charset="0"/>
                <a:ea typeface="Courier New" panose="02070309020205020404" pitchFamily="49" charset="0"/>
              </a:rPr>
              <a:t>gwei</a:t>
            </a:r>
            <a:r>
              <a:rPr lang="en-CA" sz="1800" dirty="0">
                <a:solidFill>
                  <a:srgbClr val="404040"/>
                </a:solidFill>
                <a:effectLst/>
                <a:latin typeface="Arial" panose="020B0604020202020204" pitchFamily="34" charset="0"/>
                <a:ea typeface="Arial" panose="020B0604020202020204" pitchFamily="34" charset="0"/>
              </a:rPr>
              <a:t> or </a:t>
            </a:r>
            <a:r>
              <a:rPr lang="en-CA" sz="1800" dirty="0">
                <a:solidFill>
                  <a:srgbClr val="E74C3C"/>
                </a:solidFill>
                <a:effectLst/>
                <a:highlight>
                  <a:srgbClr val="FFFFFF"/>
                </a:highlight>
                <a:latin typeface="Courier New" panose="02070309020205020404" pitchFamily="49" charset="0"/>
                <a:ea typeface="Courier New" panose="02070309020205020404" pitchFamily="49" charset="0"/>
              </a:rPr>
              <a:t>ether</a:t>
            </a:r>
            <a:r>
              <a:rPr lang="en-CA" sz="1800" dirty="0">
                <a:solidFill>
                  <a:srgbClr val="404040"/>
                </a:solidFill>
                <a:effectLst/>
                <a:latin typeface="Arial" panose="020B0604020202020204" pitchFamily="34" charset="0"/>
                <a:ea typeface="Arial" panose="020B0604020202020204" pitchFamily="34" charset="0"/>
              </a:rPr>
              <a:t> to specify a </a:t>
            </a:r>
            <a:r>
              <a:rPr lang="en-CA" sz="1800" dirty="0" err="1">
                <a:solidFill>
                  <a:srgbClr val="404040"/>
                </a:solidFill>
                <a:effectLst/>
                <a:latin typeface="Arial" panose="020B0604020202020204" pitchFamily="34" charset="0"/>
                <a:ea typeface="Arial" panose="020B0604020202020204" pitchFamily="34" charset="0"/>
              </a:rPr>
              <a:t>subdenomination</a:t>
            </a:r>
            <a:r>
              <a:rPr lang="en-CA" sz="1800" dirty="0">
                <a:solidFill>
                  <a:srgbClr val="404040"/>
                </a:solidFill>
                <a:effectLst/>
                <a:latin typeface="Arial" panose="020B0604020202020204" pitchFamily="34" charset="0"/>
                <a:ea typeface="Arial" panose="020B0604020202020204" pitchFamily="34" charset="0"/>
              </a:rPr>
              <a:t> of Ether, where Ether numbers without a postfix are assumed to be Wei.</a:t>
            </a:r>
            <a:endParaRPr lang="en-CA" sz="1800" dirty="0">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ECA30FFD-D8C8-A01C-4D9D-BDA28222FAE7}"/>
              </a:ext>
            </a:extLst>
          </p:cNvPr>
          <p:cNvSpPr txBox="1"/>
          <p:nvPr/>
        </p:nvSpPr>
        <p:spPr>
          <a:xfrm>
            <a:off x="1699315" y="627279"/>
            <a:ext cx="6106160" cy="546881"/>
          </a:xfrm>
          <a:prstGeom prst="rect">
            <a:avLst/>
          </a:prstGeom>
          <a:noFill/>
        </p:spPr>
        <p:txBody>
          <a:bodyPr wrap="square">
            <a:spAutoFit/>
          </a:bodyPr>
          <a:lstStyle/>
          <a:p>
            <a:pPr>
              <a:lnSpc>
                <a:spcPct val="115000"/>
              </a:lnSpc>
              <a:spcBef>
                <a:spcPts val="1800"/>
              </a:spcBef>
              <a:spcAft>
                <a:spcPts val="1800"/>
              </a:spcAft>
            </a:pPr>
            <a:r>
              <a:rPr lang="en-CA" sz="2800" b="1" dirty="0">
                <a:solidFill>
                  <a:srgbClr val="404040"/>
                </a:solidFill>
                <a:effectLst/>
                <a:latin typeface="Georgia" panose="02040502050405020303" pitchFamily="18" charset="0"/>
                <a:ea typeface="Georgia" panose="02040502050405020303" pitchFamily="18" charset="0"/>
                <a:cs typeface="Georgia" panose="02040502050405020303" pitchFamily="18" charset="0"/>
              </a:rPr>
              <a:t>Ether Units</a:t>
            </a:r>
            <a:endParaRPr lang="en-CA" sz="2800" b="1" dirty="0">
              <a:effectLst/>
              <a:latin typeface="Arial" panose="020B0604020202020204" pitchFamily="34" charset="0"/>
            </a:endParaRPr>
          </a:p>
        </p:txBody>
      </p:sp>
      <p:pic>
        <p:nvPicPr>
          <p:cNvPr id="9" name="image5.png">
            <a:extLst>
              <a:ext uri="{FF2B5EF4-FFF2-40B4-BE49-F238E27FC236}">
                <a16:creationId xmlns:a16="http://schemas.microsoft.com/office/drawing/2014/main" id="{CB67DC32-54C0-AAB7-9F49-7A6B4B3A65A6}"/>
              </a:ext>
            </a:extLst>
          </p:cNvPr>
          <p:cNvPicPr/>
          <p:nvPr/>
        </p:nvPicPr>
        <p:blipFill>
          <a:blip r:embed="rId4"/>
          <a:srcRect/>
          <a:stretch>
            <a:fillRect/>
          </a:stretch>
        </p:blipFill>
        <p:spPr>
          <a:xfrm>
            <a:off x="1803717" y="4003542"/>
            <a:ext cx="4434523" cy="1564137"/>
          </a:xfrm>
          <a:prstGeom prst="rect">
            <a:avLst/>
          </a:prstGeom>
          <a:ln/>
        </p:spPr>
      </p:pic>
    </p:spTree>
    <p:extLst>
      <p:ext uri="{BB962C8B-B14F-4D97-AF65-F5344CB8AC3E}">
        <p14:creationId xmlns:p14="http://schemas.microsoft.com/office/powerpoint/2010/main" val="333659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78;p29">
            <a:extLst>
              <a:ext uri="{FF2B5EF4-FFF2-40B4-BE49-F238E27FC236}">
                <a16:creationId xmlns:a16="http://schemas.microsoft.com/office/drawing/2014/main" id="{AF92420A-F14C-4A87-D163-27F1A5626292}"/>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0"/>
            <a:ext cx="12192000" cy="1402080"/>
          </a:xfrm>
          <a:prstGeom prst="rect">
            <a:avLst/>
          </a:prstGeom>
          <a:noFill/>
          <a:ln>
            <a:noFill/>
          </a:ln>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3" name="TextBox 2">
            <a:extLst>
              <a:ext uri="{FF2B5EF4-FFF2-40B4-BE49-F238E27FC236}">
                <a16:creationId xmlns:a16="http://schemas.microsoft.com/office/drawing/2014/main" id="{9400C93D-518D-77CD-C0E7-1455B0A5908F}"/>
              </a:ext>
            </a:extLst>
          </p:cNvPr>
          <p:cNvSpPr txBox="1"/>
          <p:nvPr/>
        </p:nvSpPr>
        <p:spPr>
          <a:xfrm>
            <a:off x="1651110" y="1819795"/>
            <a:ext cx="6106160" cy="1838196"/>
          </a:xfrm>
          <a:prstGeom prst="rect">
            <a:avLst/>
          </a:prstGeom>
          <a:noFill/>
        </p:spPr>
        <p:txBody>
          <a:bodyPr wrap="square">
            <a:spAutoFit/>
          </a:bodyPr>
          <a:lstStyle/>
          <a:p>
            <a:pPr>
              <a:lnSpc>
                <a:spcPct val="163000"/>
              </a:lnSpc>
              <a:spcAft>
                <a:spcPts val="1800"/>
              </a:spcAft>
            </a:pPr>
            <a:r>
              <a:rPr lang="en-CA" sz="1800" dirty="0">
                <a:solidFill>
                  <a:srgbClr val="404040"/>
                </a:solidFill>
                <a:effectLst/>
                <a:latin typeface="Arial" panose="020B0604020202020204" pitchFamily="34" charset="0"/>
                <a:ea typeface="Arial" panose="020B0604020202020204" pitchFamily="34" charset="0"/>
              </a:rPr>
              <a:t>Suffixes like </a:t>
            </a:r>
            <a:r>
              <a:rPr lang="en-CA" sz="1800" dirty="0">
                <a:solidFill>
                  <a:srgbClr val="E74C3C"/>
                </a:solidFill>
                <a:effectLst/>
                <a:highlight>
                  <a:srgbClr val="FFFFFF"/>
                </a:highlight>
                <a:latin typeface="Courier New" panose="02070309020205020404" pitchFamily="49" charset="0"/>
                <a:ea typeface="Courier New" panose="02070309020205020404" pitchFamily="49" charset="0"/>
              </a:rPr>
              <a:t>seconds</a:t>
            </a:r>
            <a:r>
              <a:rPr lang="en-CA" sz="1800" dirty="0">
                <a:solidFill>
                  <a:srgbClr val="404040"/>
                </a:solidFill>
                <a:effectLst/>
                <a:latin typeface="Arial" panose="020B0604020202020204" pitchFamily="34" charset="0"/>
                <a:ea typeface="Arial" panose="020B0604020202020204" pitchFamily="34" charset="0"/>
              </a:rPr>
              <a:t>, </a:t>
            </a:r>
            <a:r>
              <a:rPr lang="en-CA" sz="1800" dirty="0">
                <a:solidFill>
                  <a:srgbClr val="E74C3C"/>
                </a:solidFill>
                <a:effectLst/>
                <a:highlight>
                  <a:srgbClr val="FFFFFF"/>
                </a:highlight>
                <a:latin typeface="Courier New" panose="02070309020205020404" pitchFamily="49" charset="0"/>
                <a:ea typeface="Courier New" panose="02070309020205020404" pitchFamily="49" charset="0"/>
              </a:rPr>
              <a:t>minutes</a:t>
            </a:r>
            <a:r>
              <a:rPr lang="en-CA" sz="1800" dirty="0">
                <a:solidFill>
                  <a:srgbClr val="404040"/>
                </a:solidFill>
                <a:effectLst/>
                <a:latin typeface="Arial" panose="020B0604020202020204" pitchFamily="34" charset="0"/>
                <a:ea typeface="Arial" panose="020B0604020202020204" pitchFamily="34" charset="0"/>
              </a:rPr>
              <a:t>, </a:t>
            </a:r>
            <a:r>
              <a:rPr lang="en-CA" sz="1800" dirty="0">
                <a:solidFill>
                  <a:srgbClr val="E74C3C"/>
                </a:solidFill>
                <a:effectLst/>
                <a:highlight>
                  <a:srgbClr val="FFFFFF"/>
                </a:highlight>
                <a:latin typeface="Courier New" panose="02070309020205020404" pitchFamily="49" charset="0"/>
                <a:ea typeface="Courier New" panose="02070309020205020404" pitchFamily="49" charset="0"/>
              </a:rPr>
              <a:t>hours</a:t>
            </a:r>
            <a:r>
              <a:rPr lang="en-CA" sz="1800" dirty="0">
                <a:solidFill>
                  <a:srgbClr val="404040"/>
                </a:solidFill>
                <a:effectLst/>
                <a:latin typeface="Arial" panose="020B0604020202020204" pitchFamily="34" charset="0"/>
                <a:ea typeface="Arial" panose="020B0604020202020204" pitchFamily="34" charset="0"/>
              </a:rPr>
              <a:t>, </a:t>
            </a:r>
            <a:r>
              <a:rPr lang="en-CA" sz="1800" dirty="0">
                <a:solidFill>
                  <a:srgbClr val="E74C3C"/>
                </a:solidFill>
                <a:effectLst/>
                <a:highlight>
                  <a:srgbClr val="FFFFFF"/>
                </a:highlight>
                <a:latin typeface="Courier New" panose="02070309020205020404" pitchFamily="49" charset="0"/>
                <a:ea typeface="Courier New" panose="02070309020205020404" pitchFamily="49" charset="0"/>
              </a:rPr>
              <a:t>days</a:t>
            </a:r>
            <a:r>
              <a:rPr lang="en-CA" sz="1800" dirty="0">
                <a:solidFill>
                  <a:srgbClr val="404040"/>
                </a:solidFill>
                <a:effectLst/>
                <a:latin typeface="Arial" panose="020B0604020202020204" pitchFamily="34" charset="0"/>
                <a:ea typeface="Arial" panose="020B0604020202020204" pitchFamily="34" charset="0"/>
              </a:rPr>
              <a:t> and </a:t>
            </a:r>
            <a:r>
              <a:rPr lang="en-CA" sz="1800" dirty="0">
                <a:solidFill>
                  <a:srgbClr val="E74C3C"/>
                </a:solidFill>
                <a:effectLst/>
                <a:highlight>
                  <a:srgbClr val="FFFFFF"/>
                </a:highlight>
                <a:latin typeface="Courier New" panose="02070309020205020404" pitchFamily="49" charset="0"/>
                <a:ea typeface="Courier New" panose="02070309020205020404" pitchFamily="49" charset="0"/>
              </a:rPr>
              <a:t>weeks</a:t>
            </a:r>
            <a:r>
              <a:rPr lang="en-CA" sz="1800" dirty="0">
                <a:solidFill>
                  <a:srgbClr val="404040"/>
                </a:solidFill>
                <a:effectLst/>
                <a:latin typeface="Arial" panose="020B0604020202020204" pitchFamily="34" charset="0"/>
                <a:ea typeface="Arial" panose="020B0604020202020204" pitchFamily="34" charset="0"/>
              </a:rPr>
              <a:t> after literal numbers can be used to specify </a:t>
            </a:r>
            <a:r>
              <a:rPr lang="en-CA" sz="1800" b="1" dirty="0">
                <a:solidFill>
                  <a:srgbClr val="404040"/>
                </a:solidFill>
                <a:effectLst/>
                <a:latin typeface="Arial" panose="020B0604020202020204" pitchFamily="34" charset="0"/>
                <a:ea typeface="Arial" panose="020B0604020202020204" pitchFamily="34" charset="0"/>
              </a:rPr>
              <a:t>units</a:t>
            </a:r>
            <a:r>
              <a:rPr lang="en-CA" sz="1800" dirty="0">
                <a:solidFill>
                  <a:srgbClr val="404040"/>
                </a:solidFill>
                <a:effectLst/>
                <a:latin typeface="Arial" panose="020B0604020202020204" pitchFamily="34" charset="0"/>
                <a:ea typeface="Arial" panose="020B0604020202020204" pitchFamily="34" charset="0"/>
              </a:rPr>
              <a:t> of time where seconds are the base unit and units are considered naively in the following way:</a:t>
            </a:r>
            <a:endParaRPr lang="en-CA" sz="1800" dirty="0">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0CE8C6FC-5D2B-FEB2-6B9D-0122255E0090}"/>
              </a:ext>
            </a:extLst>
          </p:cNvPr>
          <p:cNvSpPr txBox="1"/>
          <p:nvPr/>
        </p:nvSpPr>
        <p:spPr>
          <a:xfrm>
            <a:off x="1651110" y="508775"/>
            <a:ext cx="6106160" cy="546881"/>
          </a:xfrm>
          <a:prstGeom prst="rect">
            <a:avLst/>
          </a:prstGeom>
          <a:noFill/>
        </p:spPr>
        <p:txBody>
          <a:bodyPr wrap="square">
            <a:spAutoFit/>
          </a:bodyPr>
          <a:lstStyle/>
          <a:p>
            <a:pPr marL="63500">
              <a:lnSpc>
                <a:spcPct val="115000"/>
              </a:lnSpc>
              <a:spcBef>
                <a:spcPts val="1800"/>
              </a:spcBef>
              <a:spcAft>
                <a:spcPts val="1800"/>
              </a:spcAft>
            </a:pPr>
            <a:r>
              <a:rPr lang="en-CA" sz="2800" b="1" dirty="0">
                <a:solidFill>
                  <a:srgbClr val="404040"/>
                </a:solidFill>
                <a:effectLst/>
                <a:latin typeface="Georgia" panose="02040502050405020303" pitchFamily="18" charset="0"/>
                <a:ea typeface="Georgia" panose="02040502050405020303" pitchFamily="18" charset="0"/>
                <a:cs typeface="Georgia" panose="02040502050405020303" pitchFamily="18" charset="0"/>
              </a:rPr>
              <a:t>Time Units</a:t>
            </a:r>
            <a:endParaRPr lang="en-CA" sz="2800" b="1" dirty="0">
              <a:effectLst/>
              <a:latin typeface="Arial" panose="020B0604020202020204" pitchFamily="34" charset="0"/>
            </a:endParaRPr>
          </a:p>
        </p:txBody>
      </p:sp>
      <p:pic>
        <p:nvPicPr>
          <p:cNvPr id="9" name="image7.png">
            <a:extLst>
              <a:ext uri="{FF2B5EF4-FFF2-40B4-BE49-F238E27FC236}">
                <a16:creationId xmlns:a16="http://schemas.microsoft.com/office/drawing/2014/main" id="{47E0CAE3-3A86-7E2A-9041-A040C3A37012}"/>
              </a:ext>
            </a:extLst>
          </p:cNvPr>
          <p:cNvPicPr/>
          <p:nvPr/>
        </p:nvPicPr>
        <p:blipFill>
          <a:blip r:embed="rId4"/>
          <a:srcRect/>
          <a:stretch>
            <a:fillRect/>
          </a:stretch>
        </p:blipFill>
        <p:spPr>
          <a:xfrm>
            <a:off x="1651110" y="4013401"/>
            <a:ext cx="5034170" cy="2174039"/>
          </a:xfrm>
          <a:prstGeom prst="rect">
            <a:avLst/>
          </a:prstGeom>
          <a:ln/>
        </p:spPr>
      </p:pic>
    </p:spTree>
    <p:extLst>
      <p:ext uri="{BB962C8B-B14F-4D97-AF65-F5344CB8AC3E}">
        <p14:creationId xmlns:p14="http://schemas.microsoft.com/office/powerpoint/2010/main" val="487233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78;p29">
            <a:extLst>
              <a:ext uri="{FF2B5EF4-FFF2-40B4-BE49-F238E27FC236}">
                <a16:creationId xmlns:a16="http://schemas.microsoft.com/office/drawing/2014/main" id="{AF92420A-F14C-4A87-D163-27F1A5626292}"/>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101600"/>
            <a:ext cx="12192000" cy="1402080"/>
          </a:xfrm>
          <a:prstGeom prst="rect">
            <a:avLst/>
          </a:prstGeom>
          <a:noFill/>
          <a:ln>
            <a:noFill/>
          </a:ln>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3" name="TextBox 2">
            <a:extLst>
              <a:ext uri="{FF2B5EF4-FFF2-40B4-BE49-F238E27FC236}">
                <a16:creationId xmlns:a16="http://schemas.microsoft.com/office/drawing/2014/main" id="{9400C93D-518D-77CD-C0E7-1455B0A5908F}"/>
              </a:ext>
            </a:extLst>
          </p:cNvPr>
          <p:cNvSpPr txBox="1"/>
          <p:nvPr/>
        </p:nvSpPr>
        <p:spPr>
          <a:xfrm>
            <a:off x="1854310" y="2285343"/>
            <a:ext cx="7645290" cy="1386662"/>
          </a:xfrm>
          <a:prstGeom prst="rect">
            <a:avLst/>
          </a:prstGeom>
          <a:noFill/>
        </p:spPr>
        <p:txBody>
          <a:bodyPr wrap="square">
            <a:spAutoFit/>
          </a:bodyPr>
          <a:lstStyle/>
          <a:p>
            <a:pPr>
              <a:lnSpc>
                <a:spcPct val="163000"/>
              </a:lnSpc>
              <a:spcAft>
                <a:spcPts val="1800"/>
              </a:spcAft>
            </a:pPr>
            <a:r>
              <a:rPr lang="en-CA" sz="1800" dirty="0">
                <a:solidFill>
                  <a:srgbClr val="404040"/>
                </a:solidFill>
                <a:effectLst/>
                <a:latin typeface="Arial" panose="020B0604020202020204" pitchFamily="34" charset="0"/>
                <a:ea typeface="Arial" panose="020B0604020202020204" pitchFamily="34" charset="0"/>
              </a:rPr>
              <a:t>There are special variables and functions which always exist in the global namespace and are mainly used to provide information about the blockchain or are general-use utility functions.</a:t>
            </a:r>
            <a:endParaRPr lang="en-CA" sz="1800" dirty="0">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66DC7976-A05A-E758-C102-38E996512EAC}"/>
              </a:ext>
            </a:extLst>
          </p:cNvPr>
          <p:cNvSpPr txBox="1"/>
          <p:nvPr/>
        </p:nvSpPr>
        <p:spPr>
          <a:xfrm>
            <a:off x="1651110" y="407528"/>
            <a:ext cx="6106160" cy="546881"/>
          </a:xfrm>
          <a:prstGeom prst="rect">
            <a:avLst/>
          </a:prstGeom>
          <a:noFill/>
        </p:spPr>
        <p:txBody>
          <a:bodyPr wrap="square">
            <a:spAutoFit/>
          </a:bodyPr>
          <a:lstStyle/>
          <a:p>
            <a:pPr marL="63500">
              <a:lnSpc>
                <a:spcPct val="115000"/>
              </a:lnSpc>
              <a:spcBef>
                <a:spcPts val="1800"/>
              </a:spcBef>
              <a:spcAft>
                <a:spcPts val="1800"/>
              </a:spcAft>
            </a:pPr>
            <a:r>
              <a:rPr lang="en-CA" sz="2800" b="1" dirty="0">
                <a:solidFill>
                  <a:srgbClr val="404040"/>
                </a:solidFill>
                <a:effectLst/>
                <a:latin typeface="Georgia" panose="02040502050405020303" pitchFamily="18" charset="0"/>
                <a:ea typeface="Georgia" panose="02040502050405020303" pitchFamily="18" charset="0"/>
                <a:cs typeface="Georgia" panose="02040502050405020303" pitchFamily="18" charset="0"/>
              </a:rPr>
              <a:t>Special Variables and Functions</a:t>
            </a:r>
            <a:endParaRPr lang="en-CA" sz="2800" b="1" dirty="0">
              <a:effectLst/>
              <a:latin typeface="Arial" panose="020B0604020202020204" pitchFamily="34" charset="0"/>
            </a:endParaRPr>
          </a:p>
        </p:txBody>
      </p:sp>
    </p:spTree>
    <p:extLst>
      <p:ext uri="{BB962C8B-B14F-4D97-AF65-F5344CB8AC3E}">
        <p14:creationId xmlns:p14="http://schemas.microsoft.com/office/powerpoint/2010/main" val="3920583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78;p29">
            <a:extLst>
              <a:ext uri="{FF2B5EF4-FFF2-40B4-BE49-F238E27FC236}">
                <a16:creationId xmlns:a16="http://schemas.microsoft.com/office/drawing/2014/main" id="{AF92420A-F14C-4A87-D163-27F1A5626292}"/>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111234"/>
            <a:ext cx="12192000" cy="1402080"/>
          </a:xfrm>
          <a:prstGeom prst="rect">
            <a:avLst/>
          </a:prstGeom>
          <a:noFill/>
          <a:ln>
            <a:noFill/>
          </a:ln>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3" name="TextBox 2">
            <a:extLst>
              <a:ext uri="{FF2B5EF4-FFF2-40B4-BE49-F238E27FC236}">
                <a16:creationId xmlns:a16="http://schemas.microsoft.com/office/drawing/2014/main" id="{9400C93D-518D-77CD-C0E7-1455B0A5908F}"/>
              </a:ext>
            </a:extLst>
          </p:cNvPr>
          <p:cNvSpPr txBox="1"/>
          <p:nvPr/>
        </p:nvSpPr>
        <p:spPr>
          <a:xfrm>
            <a:off x="467360" y="1462383"/>
            <a:ext cx="5821680" cy="4854662"/>
          </a:xfrm>
          <a:prstGeom prst="rect">
            <a:avLst/>
          </a:prstGeom>
          <a:noFill/>
        </p:spPr>
        <p:txBody>
          <a:bodyPr wrap="square">
            <a:spAutoFit/>
          </a:bodyPr>
          <a:lstStyle/>
          <a:p>
            <a:pPr marL="342900" lvl="0" indent="-342900">
              <a:lnSpc>
                <a:spcPct val="163000"/>
              </a:lnSpc>
              <a:buClr>
                <a:srgbClr val="404040"/>
              </a:buClr>
              <a:buSzPts val="1200"/>
              <a:buFont typeface="Arial" panose="020B0604020202020204" pitchFamily="34" charset="0"/>
              <a:buChar char="●"/>
            </a:pPr>
            <a:r>
              <a:rPr lang="en-CA" sz="1600" u="none" strike="noStrike" dirty="0" err="1">
                <a:solidFill>
                  <a:srgbClr val="E74C3C"/>
                </a:solidFill>
                <a:effectLst/>
                <a:highlight>
                  <a:srgbClr val="FFFFFF"/>
                </a:highlight>
                <a:latin typeface="Arial" panose="020B0604020202020204" pitchFamily="34" charset="0"/>
                <a:ea typeface="Courier New" panose="02070309020205020404" pitchFamily="49" charset="0"/>
                <a:cs typeface="Arial" panose="020B0604020202020204" pitchFamily="34" charset="0"/>
              </a:rPr>
              <a:t>blockhash</a:t>
            </a:r>
            <a:r>
              <a:rPr lang="en-CA" sz="1600" u="none" strike="noStrike" dirty="0">
                <a:solidFill>
                  <a:srgbClr val="E74C3C"/>
                </a:solidFill>
                <a:effectLst/>
                <a:highlight>
                  <a:srgbClr val="FFFFFF"/>
                </a:highlight>
                <a:latin typeface="Arial" panose="020B0604020202020204" pitchFamily="34" charset="0"/>
                <a:ea typeface="Courier New" panose="02070309020205020404" pitchFamily="49" charset="0"/>
                <a:cs typeface="Arial" panose="020B0604020202020204" pitchFamily="34" charset="0"/>
              </a:rPr>
              <a:t>(</a:t>
            </a:r>
            <a:r>
              <a:rPr lang="en-CA" sz="1600" u="none" strike="noStrike" dirty="0" err="1">
                <a:solidFill>
                  <a:srgbClr val="E74C3C"/>
                </a:solidFill>
                <a:effectLst/>
                <a:highlight>
                  <a:srgbClr val="FFFFFF"/>
                </a:highlight>
                <a:latin typeface="Arial" panose="020B0604020202020204" pitchFamily="34" charset="0"/>
                <a:ea typeface="Courier New" panose="02070309020205020404" pitchFamily="49" charset="0"/>
                <a:cs typeface="Arial" panose="020B0604020202020204" pitchFamily="34" charset="0"/>
              </a:rPr>
              <a:t>uint</a:t>
            </a:r>
            <a:r>
              <a:rPr lang="en-CA" sz="1600" u="none" strike="noStrike" dirty="0">
                <a:solidFill>
                  <a:srgbClr val="E74C3C"/>
                </a:solidFill>
                <a:effectLst/>
                <a:highlight>
                  <a:srgbClr val="FFFFFF"/>
                </a:highlight>
                <a:latin typeface="Arial" panose="020B0604020202020204" pitchFamily="34" charset="0"/>
                <a:ea typeface="Courier New" panose="02070309020205020404" pitchFamily="49" charset="0"/>
                <a:cs typeface="Arial" panose="020B0604020202020204" pitchFamily="34" charset="0"/>
              </a:rPr>
              <a:t> </a:t>
            </a:r>
            <a:r>
              <a:rPr lang="en-CA" sz="1600" u="none" strike="noStrike" dirty="0" err="1">
                <a:solidFill>
                  <a:srgbClr val="E74C3C"/>
                </a:solidFill>
                <a:effectLst/>
                <a:highlight>
                  <a:srgbClr val="FFFFFF"/>
                </a:highlight>
                <a:latin typeface="Arial" panose="020B0604020202020204" pitchFamily="34" charset="0"/>
                <a:ea typeface="Courier New" panose="02070309020205020404" pitchFamily="49" charset="0"/>
                <a:cs typeface="Arial" panose="020B0604020202020204" pitchFamily="34" charset="0"/>
              </a:rPr>
              <a:t>blockNumber</a:t>
            </a:r>
            <a:r>
              <a:rPr lang="en-CA" sz="1600" u="none" strike="noStrike" dirty="0">
                <a:solidFill>
                  <a:srgbClr val="E74C3C"/>
                </a:solidFill>
                <a:effectLst/>
                <a:highlight>
                  <a:srgbClr val="FFFFFF"/>
                </a:highlight>
                <a:latin typeface="Arial" panose="020B0604020202020204" pitchFamily="34" charset="0"/>
                <a:ea typeface="Courier New" panose="02070309020205020404" pitchFamily="49" charset="0"/>
                <a:cs typeface="Arial" panose="020B0604020202020204" pitchFamily="34" charset="0"/>
              </a:rPr>
              <a:t>) returns (bytes32)</a:t>
            </a:r>
            <a:r>
              <a:rPr lang="en-CA" sz="16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 hash of the given block when </a:t>
            </a:r>
            <a:r>
              <a:rPr lang="en-CA" sz="1600" u="none" strike="noStrike" dirty="0" err="1">
                <a:solidFill>
                  <a:srgbClr val="E74C3C"/>
                </a:solidFill>
                <a:effectLst/>
                <a:highlight>
                  <a:srgbClr val="FFFFFF"/>
                </a:highlight>
                <a:latin typeface="Arial" panose="020B0604020202020204" pitchFamily="34" charset="0"/>
                <a:ea typeface="Courier New" panose="02070309020205020404" pitchFamily="49" charset="0"/>
                <a:cs typeface="Arial" panose="020B0604020202020204" pitchFamily="34" charset="0"/>
              </a:rPr>
              <a:t>blocknumber</a:t>
            </a:r>
            <a:r>
              <a:rPr lang="en-CA" sz="16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 is one of the 256 most recent blocks; otherwise returns zero</a:t>
            </a:r>
            <a:endParaRPr lang="en-CA" sz="16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63000"/>
              </a:lnSpc>
              <a:buClr>
                <a:srgbClr val="404040"/>
              </a:buClr>
              <a:buSzPts val="1200"/>
              <a:buFont typeface="Arial" panose="020B0604020202020204" pitchFamily="34" charset="0"/>
              <a:buChar char="●"/>
            </a:pPr>
            <a:r>
              <a:rPr lang="en-CA" sz="1600" u="none" strike="noStrike" dirty="0" err="1">
                <a:solidFill>
                  <a:srgbClr val="E74C3C"/>
                </a:solidFill>
                <a:effectLst/>
                <a:highlight>
                  <a:srgbClr val="FFFFFF"/>
                </a:highlight>
                <a:latin typeface="Arial" panose="020B0604020202020204" pitchFamily="34" charset="0"/>
                <a:ea typeface="Courier New" panose="02070309020205020404" pitchFamily="49" charset="0"/>
                <a:cs typeface="Arial" panose="020B0604020202020204" pitchFamily="34" charset="0"/>
              </a:rPr>
              <a:t>block.basefee</a:t>
            </a:r>
            <a:r>
              <a:rPr lang="en-CA" sz="16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 (</a:t>
            </a:r>
            <a:r>
              <a:rPr lang="en-CA" sz="1600" u="none" strike="noStrike" dirty="0" err="1">
                <a:solidFill>
                  <a:srgbClr val="E74C3C"/>
                </a:solidFill>
                <a:effectLst/>
                <a:highlight>
                  <a:srgbClr val="FFFFFF"/>
                </a:highlight>
                <a:latin typeface="Arial" panose="020B0604020202020204" pitchFamily="34" charset="0"/>
                <a:ea typeface="Courier New" panose="02070309020205020404" pitchFamily="49" charset="0"/>
                <a:cs typeface="Arial" panose="020B0604020202020204" pitchFamily="34" charset="0"/>
              </a:rPr>
              <a:t>uint</a:t>
            </a:r>
            <a:r>
              <a:rPr lang="en-CA" sz="16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 current block’s base fee (</a:t>
            </a:r>
            <a:r>
              <a:rPr lang="en-CA" sz="1600" u="none" strike="noStrike" dirty="0">
                <a:solidFill>
                  <a:srgbClr val="002FA7"/>
                </a:solidFill>
                <a:effectLst/>
                <a:latin typeface="Arial" panose="020B0604020202020204" pitchFamily="34" charset="0"/>
                <a:ea typeface="Arial" panose="020B0604020202020204" pitchFamily="34" charset="0"/>
                <a:cs typeface="Arial" panose="020B0604020202020204" pitchFamily="34" charset="0"/>
                <a:hlinkClick r:id="rId4"/>
              </a:rPr>
              <a:t>EIP-3198</a:t>
            </a:r>
            <a:r>
              <a:rPr lang="en-CA" sz="16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 and </a:t>
            </a:r>
            <a:r>
              <a:rPr lang="en-CA" sz="1600" u="none" strike="noStrike" dirty="0">
                <a:solidFill>
                  <a:srgbClr val="002FA7"/>
                </a:solidFill>
                <a:effectLst/>
                <a:latin typeface="Arial" panose="020B0604020202020204" pitchFamily="34" charset="0"/>
                <a:ea typeface="Arial" panose="020B0604020202020204" pitchFamily="34" charset="0"/>
                <a:cs typeface="Arial" panose="020B0604020202020204" pitchFamily="34" charset="0"/>
                <a:hlinkClick r:id="rId5"/>
              </a:rPr>
              <a:t>EIP-1559</a:t>
            </a:r>
            <a:r>
              <a:rPr lang="en-CA" sz="16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a:t>
            </a:r>
            <a:endParaRPr lang="en-CA" sz="16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63000"/>
              </a:lnSpc>
              <a:buClr>
                <a:srgbClr val="404040"/>
              </a:buClr>
              <a:buSzPts val="1200"/>
              <a:buFont typeface="Arial" panose="020B0604020202020204" pitchFamily="34" charset="0"/>
              <a:buChar char="●"/>
            </a:pPr>
            <a:r>
              <a:rPr lang="en-CA" sz="1600" u="none" strike="noStrike" dirty="0" err="1">
                <a:solidFill>
                  <a:srgbClr val="E74C3C"/>
                </a:solidFill>
                <a:effectLst/>
                <a:highlight>
                  <a:srgbClr val="FFFFFF"/>
                </a:highlight>
                <a:latin typeface="Arial" panose="020B0604020202020204" pitchFamily="34" charset="0"/>
                <a:ea typeface="Courier New" panose="02070309020205020404" pitchFamily="49" charset="0"/>
                <a:cs typeface="Arial" panose="020B0604020202020204" pitchFamily="34" charset="0"/>
              </a:rPr>
              <a:t>block.chainid</a:t>
            </a:r>
            <a:r>
              <a:rPr lang="en-CA" sz="16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 (</a:t>
            </a:r>
            <a:r>
              <a:rPr lang="en-CA" sz="1600" u="none" strike="noStrike" dirty="0" err="1">
                <a:solidFill>
                  <a:srgbClr val="E74C3C"/>
                </a:solidFill>
                <a:effectLst/>
                <a:highlight>
                  <a:srgbClr val="FFFFFF"/>
                </a:highlight>
                <a:latin typeface="Arial" panose="020B0604020202020204" pitchFamily="34" charset="0"/>
                <a:ea typeface="Courier New" panose="02070309020205020404" pitchFamily="49" charset="0"/>
                <a:cs typeface="Arial" panose="020B0604020202020204" pitchFamily="34" charset="0"/>
              </a:rPr>
              <a:t>uint</a:t>
            </a:r>
            <a:r>
              <a:rPr lang="en-CA" sz="16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 current chain id</a:t>
            </a:r>
            <a:endParaRPr lang="en-CA" sz="16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63000"/>
              </a:lnSpc>
              <a:buClr>
                <a:srgbClr val="404040"/>
              </a:buClr>
              <a:buSzPts val="1200"/>
              <a:buFont typeface="Arial" panose="020B0604020202020204" pitchFamily="34" charset="0"/>
              <a:buChar char="●"/>
            </a:pPr>
            <a:r>
              <a:rPr lang="en-CA" sz="1600" u="none" strike="noStrike" dirty="0" err="1">
                <a:solidFill>
                  <a:srgbClr val="E74C3C"/>
                </a:solidFill>
                <a:effectLst/>
                <a:highlight>
                  <a:srgbClr val="FFFFFF"/>
                </a:highlight>
                <a:latin typeface="Arial" panose="020B0604020202020204" pitchFamily="34" charset="0"/>
                <a:ea typeface="Courier New" panose="02070309020205020404" pitchFamily="49" charset="0"/>
                <a:cs typeface="Arial" panose="020B0604020202020204" pitchFamily="34" charset="0"/>
              </a:rPr>
              <a:t>block.coinbase</a:t>
            </a:r>
            <a:r>
              <a:rPr lang="en-CA" sz="16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 (</a:t>
            </a:r>
            <a:r>
              <a:rPr lang="en-CA" sz="1600" u="none" strike="noStrike" dirty="0">
                <a:solidFill>
                  <a:srgbClr val="E74C3C"/>
                </a:solidFill>
                <a:effectLst/>
                <a:highlight>
                  <a:srgbClr val="FFFFFF"/>
                </a:highlight>
                <a:latin typeface="Arial" panose="020B0604020202020204" pitchFamily="34" charset="0"/>
                <a:ea typeface="Courier New" panose="02070309020205020404" pitchFamily="49" charset="0"/>
                <a:cs typeface="Arial" panose="020B0604020202020204" pitchFamily="34" charset="0"/>
              </a:rPr>
              <a:t>address payable</a:t>
            </a:r>
            <a:r>
              <a:rPr lang="en-CA" sz="16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 current block miner’s address</a:t>
            </a:r>
            <a:endParaRPr lang="en-CA" sz="16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63000"/>
              </a:lnSpc>
              <a:buClr>
                <a:srgbClr val="404040"/>
              </a:buClr>
              <a:buSzPts val="1200"/>
              <a:buFont typeface="Arial" panose="020B0604020202020204" pitchFamily="34" charset="0"/>
              <a:buChar char="●"/>
            </a:pPr>
            <a:r>
              <a:rPr lang="en-CA" sz="1600" u="none" strike="noStrike" dirty="0" err="1">
                <a:solidFill>
                  <a:srgbClr val="E74C3C"/>
                </a:solidFill>
                <a:effectLst/>
                <a:highlight>
                  <a:srgbClr val="FFFFFF"/>
                </a:highlight>
                <a:latin typeface="Arial" panose="020B0604020202020204" pitchFamily="34" charset="0"/>
                <a:ea typeface="Courier New" panose="02070309020205020404" pitchFamily="49" charset="0"/>
                <a:cs typeface="Arial" panose="020B0604020202020204" pitchFamily="34" charset="0"/>
              </a:rPr>
              <a:t>block.difficulty</a:t>
            </a:r>
            <a:r>
              <a:rPr lang="en-CA" sz="16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 (</a:t>
            </a:r>
            <a:r>
              <a:rPr lang="en-CA" sz="1600" u="none" strike="noStrike" dirty="0" err="1">
                <a:solidFill>
                  <a:srgbClr val="E74C3C"/>
                </a:solidFill>
                <a:effectLst/>
                <a:highlight>
                  <a:srgbClr val="FFFFFF"/>
                </a:highlight>
                <a:latin typeface="Arial" panose="020B0604020202020204" pitchFamily="34" charset="0"/>
                <a:ea typeface="Courier New" panose="02070309020205020404" pitchFamily="49" charset="0"/>
                <a:cs typeface="Arial" panose="020B0604020202020204" pitchFamily="34" charset="0"/>
              </a:rPr>
              <a:t>uint</a:t>
            </a:r>
            <a:r>
              <a:rPr lang="en-CA" sz="16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 current block difficulty</a:t>
            </a:r>
            <a:endParaRPr lang="en-CA" sz="16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63000"/>
              </a:lnSpc>
              <a:buClr>
                <a:srgbClr val="404040"/>
              </a:buClr>
              <a:buSzPts val="1200"/>
              <a:buFont typeface="Arial" panose="020B0604020202020204" pitchFamily="34" charset="0"/>
              <a:buChar char="●"/>
            </a:pPr>
            <a:r>
              <a:rPr lang="en-CA" sz="1600" u="none" strike="noStrike" dirty="0" err="1">
                <a:solidFill>
                  <a:srgbClr val="E74C3C"/>
                </a:solidFill>
                <a:effectLst/>
                <a:highlight>
                  <a:srgbClr val="FFFFFF"/>
                </a:highlight>
                <a:latin typeface="Arial" panose="020B0604020202020204" pitchFamily="34" charset="0"/>
                <a:ea typeface="Courier New" panose="02070309020205020404" pitchFamily="49" charset="0"/>
                <a:cs typeface="Arial" panose="020B0604020202020204" pitchFamily="34" charset="0"/>
              </a:rPr>
              <a:t>block.gaslimit</a:t>
            </a:r>
            <a:r>
              <a:rPr lang="en-CA" sz="16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 (</a:t>
            </a:r>
            <a:r>
              <a:rPr lang="en-CA" sz="1600" u="none" strike="noStrike" dirty="0" err="1">
                <a:solidFill>
                  <a:srgbClr val="E74C3C"/>
                </a:solidFill>
                <a:effectLst/>
                <a:highlight>
                  <a:srgbClr val="FFFFFF"/>
                </a:highlight>
                <a:latin typeface="Arial" panose="020B0604020202020204" pitchFamily="34" charset="0"/>
                <a:ea typeface="Courier New" panose="02070309020205020404" pitchFamily="49" charset="0"/>
                <a:cs typeface="Arial" panose="020B0604020202020204" pitchFamily="34" charset="0"/>
              </a:rPr>
              <a:t>uint</a:t>
            </a:r>
            <a:r>
              <a:rPr lang="en-CA" sz="16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 current block </a:t>
            </a:r>
            <a:r>
              <a:rPr lang="en-CA" sz="1600" u="none" strike="noStrike" dirty="0" err="1">
                <a:solidFill>
                  <a:srgbClr val="404040"/>
                </a:solidFill>
                <a:effectLst/>
                <a:latin typeface="Arial" panose="020B0604020202020204" pitchFamily="34" charset="0"/>
                <a:ea typeface="Arial" panose="020B0604020202020204" pitchFamily="34" charset="0"/>
                <a:cs typeface="Arial" panose="020B0604020202020204" pitchFamily="34" charset="0"/>
              </a:rPr>
              <a:t>gaslimit</a:t>
            </a:r>
            <a:endParaRPr lang="en-CA" sz="16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63000"/>
              </a:lnSpc>
              <a:buClr>
                <a:srgbClr val="404040"/>
              </a:buClr>
              <a:buSzPts val="1200"/>
              <a:buFont typeface="Arial" panose="020B0604020202020204" pitchFamily="34" charset="0"/>
              <a:buChar char="●"/>
            </a:pPr>
            <a:r>
              <a:rPr lang="en-CA" sz="1600" u="none" strike="noStrike" dirty="0" err="1">
                <a:solidFill>
                  <a:srgbClr val="E74C3C"/>
                </a:solidFill>
                <a:effectLst/>
                <a:highlight>
                  <a:srgbClr val="FFFFFF"/>
                </a:highlight>
                <a:latin typeface="Arial" panose="020B0604020202020204" pitchFamily="34" charset="0"/>
                <a:ea typeface="Courier New" panose="02070309020205020404" pitchFamily="49" charset="0"/>
                <a:cs typeface="Arial" panose="020B0604020202020204" pitchFamily="34" charset="0"/>
              </a:rPr>
              <a:t>block.number</a:t>
            </a:r>
            <a:r>
              <a:rPr lang="en-CA" sz="16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 (</a:t>
            </a:r>
            <a:r>
              <a:rPr lang="en-CA" sz="1600" u="none" strike="noStrike" dirty="0" err="1">
                <a:solidFill>
                  <a:srgbClr val="E74C3C"/>
                </a:solidFill>
                <a:effectLst/>
                <a:highlight>
                  <a:srgbClr val="FFFFFF"/>
                </a:highlight>
                <a:latin typeface="Arial" panose="020B0604020202020204" pitchFamily="34" charset="0"/>
                <a:ea typeface="Courier New" panose="02070309020205020404" pitchFamily="49" charset="0"/>
                <a:cs typeface="Arial" panose="020B0604020202020204" pitchFamily="34" charset="0"/>
              </a:rPr>
              <a:t>uint</a:t>
            </a:r>
            <a:r>
              <a:rPr lang="en-CA" sz="16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 current block number</a:t>
            </a:r>
            <a:endParaRPr lang="en-CA" sz="16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63000"/>
              </a:lnSpc>
              <a:buClr>
                <a:srgbClr val="404040"/>
              </a:buClr>
              <a:buSzPts val="1200"/>
              <a:buFont typeface="Arial" panose="020B0604020202020204" pitchFamily="34" charset="0"/>
              <a:buChar char="●"/>
            </a:pPr>
            <a:endParaRPr lang="en-CA" sz="1600" u="none" strike="noStrike" dirty="0">
              <a:effectLst/>
              <a:latin typeface="Arial" panose="020B0604020202020204" pitchFamily="34" charset="0"/>
              <a:ea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66DC7976-A05A-E758-C102-38E996512EAC}"/>
              </a:ext>
            </a:extLst>
          </p:cNvPr>
          <p:cNvSpPr txBox="1"/>
          <p:nvPr/>
        </p:nvSpPr>
        <p:spPr>
          <a:xfrm>
            <a:off x="1518920" y="76907"/>
            <a:ext cx="6106160" cy="545727"/>
          </a:xfrm>
          <a:prstGeom prst="rect">
            <a:avLst/>
          </a:prstGeom>
          <a:noFill/>
        </p:spPr>
        <p:txBody>
          <a:bodyPr wrap="square">
            <a:spAutoFit/>
          </a:bodyPr>
          <a:lstStyle/>
          <a:p>
            <a:pPr marL="63500">
              <a:lnSpc>
                <a:spcPct val="115000"/>
              </a:lnSpc>
              <a:spcBef>
                <a:spcPts val="1600"/>
              </a:spcBef>
              <a:spcAft>
                <a:spcPts val="1800"/>
              </a:spcAft>
            </a:pPr>
            <a:r>
              <a:rPr lang="en-CA" sz="2800" b="1" dirty="0">
                <a:solidFill>
                  <a:srgbClr val="404040"/>
                </a:solidFill>
                <a:effectLst/>
                <a:latin typeface="Arial" panose="020B0604020202020204" pitchFamily="34" charset="0"/>
                <a:ea typeface="Georgia" panose="02040502050405020303" pitchFamily="18" charset="0"/>
                <a:cs typeface="Arial" panose="020B0604020202020204" pitchFamily="34" charset="0"/>
              </a:rPr>
              <a:t>Block and Transaction Properties</a:t>
            </a:r>
            <a:endParaRPr lang="en-CA" sz="2800" b="1" dirty="0">
              <a:solidFill>
                <a:srgbClr val="434343"/>
              </a:solidFill>
              <a:effectLst/>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E6AC889-901A-A9E1-56C6-CE6D2998C2A9}"/>
              </a:ext>
            </a:extLst>
          </p:cNvPr>
          <p:cNvSpPr txBox="1"/>
          <p:nvPr/>
        </p:nvSpPr>
        <p:spPr>
          <a:xfrm>
            <a:off x="6097642" y="1432140"/>
            <a:ext cx="6106160" cy="4052007"/>
          </a:xfrm>
          <a:prstGeom prst="rect">
            <a:avLst/>
          </a:prstGeom>
          <a:noFill/>
        </p:spPr>
        <p:txBody>
          <a:bodyPr wrap="square">
            <a:spAutoFit/>
          </a:bodyPr>
          <a:lstStyle/>
          <a:p>
            <a:pPr marL="342900" lvl="0" indent="-342900">
              <a:lnSpc>
                <a:spcPct val="163000"/>
              </a:lnSpc>
              <a:buClr>
                <a:srgbClr val="404040"/>
              </a:buClr>
              <a:buSzPts val="1200"/>
              <a:buFont typeface="Arial" panose="020B0604020202020204" pitchFamily="34" charset="0"/>
              <a:buChar char="●"/>
            </a:pPr>
            <a:r>
              <a:rPr lang="en-CA" sz="1600" u="none" strike="noStrike" dirty="0" err="1">
                <a:solidFill>
                  <a:srgbClr val="E74C3C"/>
                </a:solidFill>
                <a:effectLst/>
                <a:highlight>
                  <a:srgbClr val="FFFFFF"/>
                </a:highlight>
                <a:latin typeface="Arial" panose="020B0604020202020204" pitchFamily="34" charset="0"/>
                <a:ea typeface="Courier New" panose="02070309020205020404" pitchFamily="49" charset="0"/>
                <a:cs typeface="Arial" panose="020B0604020202020204" pitchFamily="34" charset="0"/>
              </a:rPr>
              <a:t>block.timestamp</a:t>
            </a:r>
            <a:r>
              <a:rPr lang="en-CA" sz="16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 (</a:t>
            </a:r>
            <a:r>
              <a:rPr lang="en-CA" sz="1600" u="none" strike="noStrike" dirty="0" err="1">
                <a:solidFill>
                  <a:srgbClr val="E74C3C"/>
                </a:solidFill>
                <a:effectLst/>
                <a:highlight>
                  <a:srgbClr val="FFFFFF"/>
                </a:highlight>
                <a:latin typeface="Arial" panose="020B0604020202020204" pitchFamily="34" charset="0"/>
                <a:ea typeface="Courier New" panose="02070309020205020404" pitchFamily="49" charset="0"/>
                <a:cs typeface="Arial" panose="020B0604020202020204" pitchFamily="34" charset="0"/>
              </a:rPr>
              <a:t>uint</a:t>
            </a:r>
            <a:r>
              <a:rPr lang="en-CA" sz="16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 current block timestamp as seconds since </a:t>
            </a:r>
            <a:r>
              <a:rPr lang="en-CA" sz="1600" u="none" strike="noStrike" dirty="0" err="1">
                <a:solidFill>
                  <a:srgbClr val="404040"/>
                </a:solidFill>
                <a:effectLst/>
                <a:latin typeface="Arial" panose="020B0604020202020204" pitchFamily="34" charset="0"/>
                <a:ea typeface="Arial" panose="020B0604020202020204" pitchFamily="34" charset="0"/>
                <a:cs typeface="Arial" panose="020B0604020202020204" pitchFamily="34" charset="0"/>
              </a:rPr>
              <a:t>unix</a:t>
            </a:r>
            <a:r>
              <a:rPr lang="en-CA" sz="16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 epoch</a:t>
            </a:r>
            <a:endParaRPr lang="en-CA" sz="16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63000"/>
              </a:lnSpc>
              <a:buClr>
                <a:srgbClr val="404040"/>
              </a:buClr>
              <a:buSzPts val="1200"/>
              <a:buFont typeface="Arial" panose="020B0604020202020204" pitchFamily="34" charset="0"/>
              <a:buChar char="●"/>
            </a:pPr>
            <a:r>
              <a:rPr lang="en-CA" sz="1600" u="none" strike="noStrike" dirty="0" err="1">
                <a:solidFill>
                  <a:srgbClr val="E74C3C"/>
                </a:solidFill>
                <a:effectLst/>
                <a:highlight>
                  <a:srgbClr val="FFFFFF"/>
                </a:highlight>
                <a:latin typeface="Arial" panose="020B0604020202020204" pitchFamily="34" charset="0"/>
                <a:ea typeface="Courier New" panose="02070309020205020404" pitchFamily="49" charset="0"/>
                <a:cs typeface="Arial" panose="020B0604020202020204" pitchFamily="34" charset="0"/>
              </a:rPr>
              <a:t>gasleft</a:t>
            </a:r>
            <a:r>
              <a:rPr lang="en-CA" sz="1600" u="none" strike="noStrike" dirty="0">
                <a:solidFill>
                  <a:srgbClr val="E74C3C"/>
                </a:solidFill>
                <a:effectLst/>
                <a:highlight>
                  <a:srgbClr val="FFFFFF"/>
                </a:highlight>
                <a:latin typeface="Arial" panose="020B0604020202020204" pitchFamily="34" charset="0"/>
                <a:ea typeface="Courier New" panose="02070309020205020404" pitchFamily="49" charset="0"/>
                <a:cs typeface="Arial" panose="020B0604020202020204" pitchFamily="34" charset="0"/>
              </a:rPr>
              <a:t>() returns (uint256)</a:t>
            </a:r>
            <a:r>
              <a:rPr lang="en-CA" sz="16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 remaining gas</a:t>
            </a:r>
            <a:endParaRPr lang="en-CA" sz="16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63000"/>
              </a:lnSpc>
              <a:buClr>
                <a:srgbClr val="404040"/>
              </a:buClr>
              <a:buSzPts val="1200"/>
              <a:buFont typeface="Arial" panose="020B0604020202020204" pitchFamily="34" charset="0"/>
              <a:buChar char="●"/>
            </a:pPr>
            <a:r>
              <a:rPr lang="en-CA" sz="1600" u="none" strike="noStrike" dirty="0" err="1">
                <a:solidFill>
                  <a:srgbClr val="E74C3C"/>
                </a:solidFill>
                <a:effectLst/>
                <a:highlight>
                  <a:srgbClr val="FFFFFF"/>
                </a:highlight>
                <a:latin typeface="Arial" panose="020B0604020202020204" pitchFamily="34" charset="0"/>
                <a:ea typeface="Courier New" panose="02070309020205020404" pitchFamily="49" charset="0"/>
                <a:cs typeface="Arial" panose="020B0604020202020204" pitchFamily="34" charset="0"/>
              </a:rPr>
              <a:t>msg.data</a:t>
            </a:r>
            <a:r>
              <a:rPr lang="en-CA" sz="16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 (</a:t>
            </a:r>
            <a:r>
              <a:rPr lang="en-CA" sz="1600" u="none" strike="noStrike" dirty="0">
                <a:solidFill>
                  <a:srgbClr val="E74C3C"/>
                </a:solidFill>
                <a:effectLst/>
                <a:highlight>
                  <a:srgbClr val="FFFFFF"/>
                </a:highlight>
                <a:latin typeface="Arial" panose="020B0604020202020204" pitchFamily="34" charset="0"/>
                <a:ea typeface="Courier New" panose="02070309020205020404" pitchFamily="49" charset="0"/>
                <a:cs typeface="Arial" panose="020B0604020202020204" pitchFamily="34" charset="0"/>
              </a:rPr>
              <a:t>bytes </a:t>
            </a:r>
            <a:r>
              <a:rPr lang="en-CA" sz="1600" u="none" strike="noStrike" dirty="0" err="1">
                <a:solidFill>
                  <a:srgbClr val="E74C3C"/>
                </a:solidFill>
                <a:effectLst/>
                <a:highlight>
                  <a:srgbClr val="FFFFFF"/>
                </a:highlight>
                <a:latin typeface="Arial" panose="020B0604020202020204" pitchFamily="34" charset="0"/>
                <a:ea typeface="Courier New" panose="02070309020205020404" pitchFamily="49" charset="0"/>
                <a:cs typeface="Arial" panose="020B0604020202020204" pitchFamily="34" charset="0"/>
              </a:rPr>
              <a:t>calldata</a:t>
            </a:r>
            <a:r>
              <a:rPr lang="en-CA" sz="16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 complete </a:t>
            </a:r>
            <a:r>
              <a:rPr lang="en-CA" sz="1600" u="none" strike="noStrike" dirty="0" err="1">
                <a:solidFill>
                  <a:srgbClr val="404040"/>
                </a:solidFill>
                <a:effectLst/>
                <a:latin typeface="Arial" panose="020B0604020202020204" pitchFamily="34" charset="0"/>
                <a:ea typeface="Arial" panose="020B0604020202020204" pitchFamily="34" charset="0"/>
                <a:cs typeface="Arial" panose="020B0604020202020204" pitchFamily="34" charset="0"/>
              </a:rPr>
              <a:t>calldata</a:t>
            </a:r>
            <a:endParaRPr lang="en-CA" sz="16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63000"/>
              </a:lnSpc>
              <a:buClr>
                <a:srgbClr val="404040"/>
              </a:buClr>
              <a:buSzPts val="1200"/>
              <a:buFont typeface="Arial" panose="020B0604020202020204" pitchFamily="34" charset="0"/>
              <a:buChar char="●"/>
            </a:pPr>
            <a:r>
              <a:rPr lang="en-CA" sz="1600" u="none" strike="noStrike" dirty="0" err="1">
                <a:solidFill>
                  <a:srgbClr val="E74C3C"/>
                </a:solidFill>
                <a:effectLst/>
                <a:highlight>
                  <a:srgbClr val="FFFFFF"/>
                </a:highlight>
                <a:latin typeface="Arial" panose="020B0604020202020204" pitchFamily="34" charset="0"/>
                <a:ea typeface="Courier New" panose="02070309020205020404" pitchFamily="49" charset="0"/>
                <a:cs typeface="Arial" panose="020B0604020202020204" pitchFamily="34" charset="0"/>
              </a:rPr>
              <a:t>msg.sender</a:t>
            </a:r>
            <a:r>
              <a:rPr lang="en-CA" sz="16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 (</a:t>
            </a:r>
            <a:r>
              <a:rPr lang="en-CA" sz="1600" u="none" strike="noStrike" dirty="0">
                <a:solidFill>
                  <a:srgbClr val="E74C3C"/>
                </a:solidFill>
                <a:effectLst/>
                <a:highlight>
                  <a:srgbClr val="FFFFFF"/>
                </a:highlight>
                <a:latin typeface="Arial" panose="020B0604020202020204" pitchFamily="34" charset="0"/>
                <a:ea typeface="Courier New" panose="02070309020205020404" pitchFamily="49" charset="0"/>
                <a:cs typeface="Arial" panose="020B0604020202020204" pitchFamily="34" charset="0"/>
              </a:rPr>
              <a:t>address</a:t>
            </a:r>
            <a:r>
              <a:rPr lang="en-CA" sz="16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 sender of the message (current call)</a:t>
            </a:r>
            <a:endParaRPr lang="en-CA" sz="16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63000"/>
              </a:lnSpc>
              <a:buClr>
                <a:srgbClr val="404040"/>
              </a:buClr>
              <a:buSzPts val="1200"/>
              <a:buFont typeface="Arial" panose="020B0604020202020204" pitchFamily="34" charset="0"/>
              <a:buChar char="●"/>
            </a:pPr>
            <a:r>
              <a:rPr lang="en-CA" sz="1600" u="none" strike="noStrike" dirty="0" err="1">
                <a:solidFill>
                  <a:srgbClr val="E74C3C"/>
                </a:solidFill>
                <a:effectLst/>
                <a:highlight>
                  <a:srgbClr val="FFFFFF"/>
                </a:highlight>
                <a:latin typeface="Arial" panose="020B0604020202020204" pitchFamily="34" charset="0"/>
                <a:ea typeface="Courier New" panose="02070309020205020404" pitchFamily="49" charset="0"/>
                <a:cs typeface="Arial" panose="020B0604020202020204" pitchFamily="34" charset="0"/>
              </a:rPr>
              <a:t>msg.sig</a:t>
            </a:r>
            <a:r>
              <a:rPr lang="en-CA" sz="16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 (</a:t>
            </a:r>
            <a:r>
              <a:rPr lang="en-CA" sz="1600" u="none" strike="noStrike" dirty="0">
                <a:solidFill>
                  <a:srgbClr val="E74C3C"/>
                </a:solidFill>
                <a:effectLst/>
                <a:highlight>
                  <a:srgbClr val="FFFFFF"/>
                </a:highlight>
                <a:latin typeface="Arial" panose="020B0604020202020204" pitchFamily="34" charset="0"/>
                <a:ea typeface="Courier New" panose="02070309020205020404" pitchFamily="49" charset="0"/>
                <a:cs typeface="Arial" panose="020B0604020202020204" pitchFamily="34" charset="0"/>
              </a:rPr>
              <a:t>bytes4</a:t>
            </a:r>
            <a:r>
              <a:rPr lang="en-CA" sz="16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 first four bytes of the </a:t>
            </a:r>
            <a:r>
              <a:rPr lang="en-CA" sz="1600" u="none" strike="noStrike" dirty="0" err="1">
                <a:solidFill>
                  <a:srgbClr val="404040"/>
                </a:solidFill>
                <a:effectLst/>
                <a:latin typeface="Arial" panose="020B0604020202020204" pitchFamily="34" charset="0"/>
                <a:ea typeface="Arial" panose="020B0604020202020204" pitchFamily="34" charset="0"/>
                <a:cs typeface="Arial" panose="020B0604020202020204" pitchFamily="34" charset="0"/>
              </a:rPr>
              <a:t>calldata</a:t>
            </a:r>
            <a:r>
              <a:rPr lang="en-CA" sz="16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 (i.e. function identifier)</a:t>
            </a:r>
            <a:endParaRPr lang="en-CA" sz="16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63000"/>
              </a:lnSpc>
              <a:buClr>
                <a:srgbClr val="404040"/>
              </a:buClr>
              <a:buSzPts val="1200"/>
              <a:buFont typeface="Arial" panose="020B0604020202020204" pitchFamily="34" charset="0"/>
              <a:buChar char="●"/>
            </a:pPr>
            <a:r>
              <a:rPr lang="en-CA" sz="1600" u="none" strike="noStrike" dirty="0" err="1">
                <a:solidFill>
                  <a:srgbClr val="E74C3C"/>
                </a:solidFill>
                <a:effectLst/>
                <a:highlight>
                  <a:srgbClr val="FFFFFF"/>
                </a:highlight>
                <a:latin typeface="Arial" panose="020B0604020202020204" pitchFamily="34" charset="0"/>
                <a:ea typeface="Courier New" panose="02070309020205020404" pitchFamily="49" charset="0"/>
                <a:cs typeface="Arial" panose="020B0604020202020204" pitchFamily="34" charset="0"/>
              </a:rPr>
              <a:t>msg.value</a:t>
            </a:r>
            <a:r>
              <a:rPr lang="en-CA" sz="16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 (</a:t>
            </a:r>
            <a:r>
              <a:rPr lang="en-CA" sz="1600" u="none" strike="noStrike" dirty="0" err="1">
                <a:solidFill>
                  <a:srgbClr val="E74C3C"/>
                </a:solidFill>
                <a:effectLst/>
                <a:highlight>
                  <a:srgbClr val="FFFFFF"/>
                </a:highlight>
                <a:latin typeface="Arial" panose="020B0604020202020204" pitchFamily="34" charset="0"/>
                <a:ea typeface="Courier New" panose="02070309020205020404" pitchFamily="49" charset="0"/>
                <a:cs typeface="Arial" panose="020B0604020202020204" pitchFamily="34" charset="0"/>
              </a:rPr>
              <a:t>uint</a:t>
            </a:r>
            <a:r>
              <a:rPr lang="en-CA" sz="16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 number of </a:t>
            </a:r>
            <a:r>
              <a:rPr lang="en-CA" sz="1600" u="none" strike="noStrike" dirty="0" err="1">
                <a:solidFill>
                  <a:srgbClr val="404040"/>
                </a:solidFill>
                <a:effectLst/>
                <a:latin typeface="Arial" panose="020B0604020202020204" pitchFamily="34" charset="0"/>
                <a:ea typeface="Arial" panose="020B0604020202020204" pitchFamily="34" charset="0"/>
                <a:cs typeface="Arial" panose="020B0604020202020204" pitchFamily="34" charset="0"/>
              </a:rPr>
              <a:t>wei</a:t>
            </a:r>
            <a:r>
              <a:rPr lang="en-CA" sz="16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 sent with the message</a:t>
            </a:r>
            <a:endParaRPr lang="en-CA" sz="16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63000"/>
              </a:lnSpc>
              <a:buClr>
                <a:srgbClr val="404040"/>
              </a:buClr>
              <a:buSzPts val="1200"/>
              <a:buFont typeface="Arial" panose="020B0604020202020204" pitchFamily="34" charset="0"/>
              <a:buChar char="●"/>
            </a:pPr>
            <a:r>
              <a:rPr lang="en-CA" sz="1600" u="none" strike="noStrike" dirty="0" err="1">
                <a:solidFill>
                  <a:srgbClr val="E74C3C"/>
                </a:solidFill>
                <a:effectLst/>
                <a:highlight>
                  <a:srgbClr val="FFFFFF"/>
                </a:highlight>
                <a:latin typeface="Arial" panose="020B0604020202020204" pitchFamily="34" charset="0"/>
                <a:ea typeface="Courier New" panose="02070309020205020404" pitchFamily="49" charset="0"/>
                <a:cs typeface="Arial" panose="020B0604020202020204" pitchFamily="34" charset="0"/>
              </a:rPr>
              <a:t>tx.gasprice</a:t>
            </a:r>
            <a:r>
              <a:rPr lang="en-CA" sz="16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 (</a:t>
            </a:r>
            <a:r>
              <a:rPr lang="en-CA" sz="1600" u="none" strike="noStrike" dirty="0" err="1">
                <a:solidFill>
                  <a:srgbClr val="E74C3C"/>
                </a:solidFill>
                <a:effectLst/>
                <a:highlight>
                  <a:srgbClr val="FFFFFF"/>
                </a:highlight>
                <a:latin typeface="Arial" panose="020B0604020202020204" pitchFamily="34" charset="0"/>
                <a:ea typeface="Courier New" panose="02070309020205020404" pitchFamily="49" charset="0"/>
                <a:cs typeface="Arial" panose="020B0604020202020204" pitchFamily="34" charset="0"/>
              </a:rPr>
              <a:t>uint</a:t>
            </a:r>
            <a:r>
              <a:rPr lang="en-CA" sz="16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 gas price of the transaction</a:t>
            </a:r>
            <a:endParaRPr lang="en-CA" sz="16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63000"/>
              </a:lnSpc>
              <a:spcAft>
                <a:spcPts val="3600"/>
              </a:spcAft>
              <a:buClr>
                <a:srgbClr val="404040"/>
              </a:buClr>
              <a:buSzPts val="1200"/>
              <a:buFont typeface="Arial" panose="020B0604020202020204" pitchFamily="34" charset="0"/>
              <a:buChar char="●"/>
            </a:pPr>
            <a:r>
              <a:rPr lang="en-CA" sz="1600" u="none" strike="noStrike" dirty="0" err="1">
                <a:solidFill>
                  <a:srgbClr val="E74C3C"/>
                </a:solidFill>
                <a:effectLst/>
                <a:highlight>
                  <a:srgbClr val="FFFFFF"/>
                </a:highlight>
                <a:latin typeface="Arial" panose="020B0604020202020204" pitchFamily="34" charset="0"/>
                <a:ea typeface="Courier New" panose="02070309020205020404" pitchFamily="49" charset="0"/>
                <a:cs typeface="Arial" panose="020B0604020202020204" pitchFamily="34" charset="0"/>
              </a:rPr>
              <a:t>tx.origin</a:t>
            </a:r>
            <a:r>
              <a:rPr lang="en-CA" sz="16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 (</a:t>
            </a:r>
            <a:r>
              <a:rPr lang="en-CA" sz="1600" u="none" strike="noStrike" dirty="0">
                <a:solidFill>
                  <a:srgbClr val="E74C3C"/>
                </a:solidFill>
                <a:effectLst/>
                <a:highlight>
                  <a:srgbClr val="FFFFFF"/>
                </a:highlight>
                <a:latin typeface="Arial" panose="020B0604020202020204" pitchFamily="34" charset="0"/>
                <a:ea typeface="Courier New" panose="02070309020205020404" pitchFamily="49" charset="0"/>
                <a:cs typeface="Arial" panose="020B0604020202020204" pitchFamily="34" charset="0"/>
              </a:rPr>
              <a:t>address</a:t>
            </a:r>
            <a:r>
              <a:rPr lang="en-CA" sz="16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 sender of the transaction (full call chain)</a:t>
            </a:r>
            <a:endParaRPr lang="en-CA" sz="1600" u="none" strike="noStrike" dirty="0">
              <a:effectLs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951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78;p29">
            <a:extLst>
              <a:ext uri="{FF2B5EF4-FFF2-40B4-BE49-F238E27FC236}">
                <a16:creationId xmlns:a16="http://schemas.microsoft.com/office/drawing/2014/main" id="{AF92420A-F14C-4A87-D163-27F1A5626292}"/>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0"/>
            <a:ext cx="12192000" cy="1402080"/>
          </a:xfrm>
          <a:prstGeom prst="rect">
            <a:avLst/>
          </a:prstGeom>
          <a:noFill/>
          <a:ln>
            <a:noFill/>
          </a:ln>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3" name="TextBox 2">
            <a:extLst>
              <a:ext uri="{FF2B5EF4-FFF2-40B4-BE49-F238E27FC236}">
                <a16:creationId xmlns:a16="http://schemas.microsoft.com/office/drawing/2014/main" id="{9400C93D-518D-77CD-C0E7-1455B0A5908F}"/>
              </a:ext>
            </a:extLst>
          </p:cNvPr>
          <p:cNvSpPr txBox="1"/>
          <p:nvPr/>
        </p:nvSpPr>
        <p:spPr>
          <a:xfrm>
            <a:off x="4038710" y="3173636"/>
            <a:ext cx="6106160" cy="2206310"/>
          </a:xfrm>
          <a:prstGeom prst="rect">
            <a:avLst/>
          </a:prstGeom>
          <a:noFill/>
        </p:spPr>
        <p:txBody>
          <a:bodyPr wrap="square">
            <a:spAutoFit/>
          </a:bodyPr>
          <a:lstStyle/>
          <a:p>
            <a:pPr marL="63500">
              <a:lnSpc>
                <a:spcPct val="115000"/>
              </a:lnSpc>
              <a:spcBef>
                <a:spcPts val="2000"/>
              </a:spcBef>
              <a:spcAft>
                <a:spcPts val="1800"/>
              </a:spcAft>
            </a:pPr>
            <a:r>
              <a:rPr lang="en-CA" sz="4800" b="1" dirty="0">
                <a:effectLst/>
                <a:latin typeface="Arial" panose="020B0604020202020204" pitchFamily="34" charset="0"/>
                <a:ea typeface="Arial" panose="020B0604020202020204" pitchFamily="34" charset="0"/>
              </a:rPr>
              <a:t>Error Handling</a:t>
            </a:r>
          </a:p>
          <a:p>
            <a:pPr marL="63500">
              <a:lnSpc>
                <a:spcPct val="115000"/>
              </a:lnSpc>
              <a:spcBef>
                <a:spcPts val="2000"/>
              </a:spcBef>
              <a:spcAft>
                <a:spcPts val="1800"/>
              </a:spcAft>
            </a:pPr>
            <a:endParaRPr lang="en-CA" sz="4800" b="1" kern="0" dirty="0">
              <a:effectLst/>
              <a:latin typeface="Arial" panose="020B0604020202020204" pitchFamily="34" charset="0"/>
            </a:endParaRPr>
          </a:p>
        </p:txBody>
      </p:sp>
    </p:spTree>
    <p:extLst>
      <p:ext uri="{BB962C8B-B14F-4D97-AF65-F5344CB8AC3E}">
        <p14:creationId xmlns:p14="http://schemas.microsoft.com/office/powerpoint/2010/main" val="4009992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0"/>
            <a:ext cx="12192000" cy="1402080"/>
          </a:xfrm>
          <a:prstGeom prst="rect">
            <a:avLst/>
          </a:prstGeom>
          <a:noFill/>
          <a:ln>
            <a:noFill/>
          </a:ln>
        </p:spPr>
      </p:pic>
      <p:sp>
        <p:nvSpPr>
          <p:cNvPr id="7" name="TextBox 6">
            <a:extLst>
              <a:ext uri="{FF2B5EF4-FFF2-40B4-BE49-F238E27FC236}">
                <a16:creationId xmlns:a16="http://schemas.microsoft.com/office/drawing/2014/main" id="{6A44DD17-E187-0DB6-EB05-B6E279DE1A55}"/>
              </a:ext>
            </a:extLst>
          </p:cNvPr>
          <p:cNvSpPr txBox="1"/>
          <p:nvPr/>
        </p:nvSpPr>
        <p:spPr>
          <a:xfrm>
            <a:off x="680720" y="1599670"/>
            <a:ext cx="10830560" cy="4336828"/>
          </a:xfrm>
          <a:prstGeom prst="rect">
            <a:avLst/>
          </a:prstGeom>
          <a:noFill/>
        </p:spPr>
        <p:txBody>
          <a:bodyPr wrap="square" rtlCol="0">
            <a:spAutoFit/>
          </a:bodyPr>
          <a:lstStyle/>
          <a:p>
            <a:pPr>
              <a:lnSpc>
                <a:spcPct val="163000"/>
              </a:lnSpc>
              <a:spcAft>
                <a:spcPts val="1800"/>
              </a:spcAft>
            </a:pPr>
            <a:r>
              <a:rPr lang="en-CA" sz="1800" dirty="0">
                <a:solidFill>
                  <a:srgbClr val="404040"/>
                </a:solidFill>
                <a:effectLst/>
                <a:latin typeface="Arial" panose="020B0604020202020204" pitchFamily="34" charset="0"/>
                <a:ea typeface="Arial" panose="020B0604020202020204" pitchFamily="34" charset="0"/>
              </a:rPr>
              <a:t>Solidity uses state-reverting exceptions to handle errors. Such an exception undoes all changes made to the state in the current call (and all its sub-calls) and flags an error to the caller.</a:t>
            </a:r>
            <a:endParaRPr lang="en-CA" sz="1800" dirty="0">
              <a:effectLst/>
              <a:latin typeface="Arial" panose="020B0604020202020204" pitchFamily="34" charset="0"/>
              <a:ea typeface="Arial" panose="020B0604020202020204" pitchFamily="34" charset="0"/>
            </a:endParaRPr>
          </a:p>
          <a:p>
            <a:pPr>
              <a:lnSpc>
                <a:spcPct val="163000"/>
              </a:lnSpc>
              <a:spcAft>
                <a:spcPts val="1800"/>
              </a:spcAft>
            </a:pPr>
            <a:r>
              <a:rPr lang="en-CA" sz="1800" dirty="0">
                <a:solidFill>
                  <a:srgbClr val="404040"/>
                </a:solidFill>
                <a:effectLst/>
                <a:latin typeface="Arial" panose="020B0604020202020204" pitchFamily="34" charset="0"/>
                <a:ea typeface="Arial" panose="020B0604020202020204" pitchFamily="34" charset="0"/>
              </a:rPr>
              <a:t>Once the error is caught, the transaction fails.</a:t>
            </a:r>
            <a:endParaRPr lang="en-CA" sz="1800" dirty="0">
              <a:effectLst/>
              <a:latin typeface="Arial" panose="020B0604020202020204" pitchFamily="34" charset="0"/>
              <a:ea typeface="Arial" panose="020B0604020202020204" pitchFamily="34" charset="0"/>
            </a:endParaRPr>
          </a:p>
          <a:p>
            <a:pPr>
              <a:lnSpc>
                <a:spcPct val="163000"/>
              </a:lnSpc>
              <a:spcAft>
                <a:spcPts val="1800"/>
              </a:spcAft>
            </a:pPr>
            <a:r>
              <a:rPr lang="en-CA" sz="1800" dirty="0">
                <a:solidFill>
                  <a:srgbClr val="404040"/>
                </a:solidFill>
                <a:effectLst/>
                <a:latin typeface="Arial" panose="020B0604020202020204" pitchFamily="34" charset="0"/>
                <a:ea typeface="Arial" panose="020B0604020202020204" pitchFamily="34" charset="0"/>
              </a:rPr>
              <a:t>The errors in the solidity can be handled in the following ways:</a:t>
            </a:r>
            <a:endParaRPr lang="en-CA" sz="1800" dirty="0">
              <a:effectLst/>
              <a:latin typeface="Arial" panose="020B0604020202020204" pitchFamily="34" charset="0"/>
              <a:ea typeface="Arial" panose="020B0604020202020204" pitchFamily="34" charset="0"/>
            </a:endParaRPr>
          </a:p>
          <a:p>
            <a:pPr marL="342900" lvl="0" indent="-342900">
              <a:lnSpc>
                <a:spcPct val="163000"/>
              </a:lnSpc>
              <a:buFont typeface="+mj-lt"/>
              <a:buAutoNum type="arabicPeriod"/>
            </a:pPr>
            <a:r>
              <a:rPr lang="en-CA" sz="1800" u="none" strike="noStrike" dirty="0">
                <a:solidFill>
                  <a:srgbClr val="404040"/>
                </a:solidFill>
                <a:effectLst/>
                <a:latin typeface="Arial" panose="020B0604020202020204" pitchFamily="34" charset="0"/>
                <a:ea typeface="Arial" panose="020B0604020202020204" pitchFamily="34" charset="0"/>
              </a:rPr>
              <a:t>require</a:t>
            </a:r>
          </a:p>
          <a:p>
            <a:pPr marL="342900" lvl="0" indent="-342900">
              <a:lnSpc>
                <a:spcPct val="163000"/>
              </a:lnSpc>
              <a:buFont typeface="+mj-lt"/>
              <a:buAutoNum type="arabicPeriod"/>
            </a:pPr>
            <a:r>
              <a:rPr lang="en-CA" sz="1800" u="none" strike="noStrike" dirty="0">
                <a:solidFill>
                  <a:srgbClr val="404040"/>
                </a:solidFill>
                <a:effectLst/>
                <a:latin typeface="Arial" panose="020B0604020202020204" pitchFamily="34" charset="0"/>
                <a:ea typeface="Arial" panose="020B0604020202020204" pitchFamily="34" charset="0"/>
              </a:rPr>
              <a:t>revert</a:t>
            </a:r>
          </a:p>
          <a:p>
            <a:pPr marL="342900" lvl="0" indent="-342900">
              <a:lnSpc>
                <a:spcPct val="163000"/>
              </a:lnSpc>
              <a:buFont typeface="+mj-lt"/>
              <a:buAutoNum type="arabicPeriod"/>
            </a:pPr>
            <a:r>
              <a:rPr lang="en-CA" sz="1800" u="none" strike="noStrike" dirty="0">
                <a:solidFill>
                  <a:srgbClr val="404040"/>
                </a:solidFill>
                <a:effectLst/>
                <a:latin typeface="Arial" panose="020B0604020202020204" pitchFamily="34" charset="0"/>
                <a:ea typeface="Arial" panose="020B0604020202020204" pitchFamily="34" charset="0"/>
              </a:rPr>
              <a:t>Assert</a:t>
            </a:r>
          </a:p>
          <a:p>
            <a:pPr marL="342900" lvl="0" indent="-342900">
              <a:lnSpc>
                <a:spcPct val="163000"/>
              </a:lnSpc>
              <a:spcAft>
                <a:spcPts val="1800"/>
              </a:spcAft>
              <a:buFont typeface="+mj-lt"/>
              <a:buAutoNum type="arabicPeriod"/>
            </a:pPr>
            <a:r>
              <a:rPr lang="en-CA" sz="1800" u="none" strike="noStrike" dirty="0">
                <a:solidFill>
                  <a:srgbClr val="404040"/>
                </a:solidFill>
                <a:effectLst/>
                <a:latin typeface="Arial" panose="020B0604020202020204" pitchFamily="34" charset="0"/>
                <a:ea typeface="Arial" panose="020B0604020202020204" pitchFamily="34" charset="0"/>
              </a:rPr>
              <a:t>try/catch</a:t>
            </a:r>
          </a:p>
        </p:txBody>
      </p:sp>
      <p:graphicFrame>
        <p:nvGraphicFramePr>
          <p:cNvPr id="10" name="Google Shape;178;p29">
            <a:extLst>
              <a:ext uri="{FF2B5EF4-FFF2-40B4-BE49-F238E27FC236}">
                <a16:creationId xmlns:a16="http://schemas.microsoft.com/office/drawing/2014/main" id="{3C2DDD51-D753-1247-49EC-1D52E181DB71}"/>
              </a:ext>
            </a:extLst>
          </p:cNvPr>
          <p:cNvGraphicFramePr/>
          <p:nvPr>
            <p:extLst>
              <p:ext uri="{D42A27DB-BD31-4B8C-83A1-F6EECF244321}">
                <p14:modId xmlns:p14="http://schemas.microsoft.com/office/powerpoint/2010/main" val="3108280588"/>
              </p:ext>
            </p:extLst>
          </p:nvPr>
        </p:nvGraphicFramePr>
        <p:xfrm>
          <a:off x="11804" y="6394127"/>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62603" y="6417389"/>
            <a:ext cx="734847" cy="457170"/>
          </a:xfrm>
          <a:prstGeom prst="rect">
            <a:avLst/>
          </a:prstGeom>
          <a:noFill/>
          <a:ln>
            <a:noFill/>
          </a:ln>
        </p:spPr>
      </p:pic>
    </p:spTree>
    <p:extLst>
      <p:ext uri="{BB962C8B-B14F-4D97-AF65-F5344CB8AC3E}">
        <p14:creationId xmlns:p14="http://schemas.microsoft.com/office/powerpoint/2010/main" val="1138165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0" y="-91439"/>
            <a:ext cx="12192000" cy="1402080"/>
          </a:xfrm>
          <a:prstGeom prst="rect">
            <a:avLst/>
          </a:prstGeom>
          <a:noFill/>
          <a:ln>
            <a:noFill/>
          </a:ln>
        </p:spPr>
      </p:pic>
      <p:graphicFrame>
        <p:nvGraphicFramePr>
          <p:cNvPr id="5" name="Google Shape;178;p29">
            <a:extLst>
              <a:ext uri="{FF2B5EF4-FFF2-40B4-BE49-F238E27FC236}">
                <a16:creationId xmlns:a16="http://schemas.microsoft.com/office/drawing/2014/main" id="{6E822477-7EA4-11F1-3946-5C5B392D3504}"/>
              </a:ext>
            </a:extLst>
          </p:cNvPr>
          <p:cNvGraphicFramePr/>
          <p:nvPr>
            <p:extLst>
              <p:ext uri="{D42A27DB-BD31-4B8C-83A1-F6EECF244321}">
                <p14:modId xmlns:p14="http://schemas.microsoft.com/office/powerpoint/2010/main" val="2270990082"/>
              </p:ext>
            </p:extLst>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7" name="TextBox 6">
            <a:extLst>
              <a:ext uri="{FF2B5EF4-FFF2-40B4-BE49-F238E27FC236}">
                <a16:creationId xmlns:a16="http://schemas.microsoft.com/office/drawing/2014/main" id="{6A44DD17-E187-0DB6-EB05-B6E279DE1A55}"/>
              </a:ext>
            </a:extLst>
          </p:cNvPr>
          <p:cNvSpPr txBox="1"/>
          <p:nvPr/>
        </p:nvSpPr>
        <p:spPr>
          <a:xfrm>
            <a:off x="533395" y="1805340"/>
            <a:ext cx="11125190" cy="1838196"/>
          </a:xfrm>
          <a:prstGeom prst="rect">
            <a:avLst/>
          </a:prstGeom>
          <a:noFill/>
        </p:spPr>
        <p:txBody>
          <a:bodyPr wrap="square" rtlCol="0">
            <a:spAutoFit/>
          </a:bodyPr>
          <a:lstStyle/>
          <a:p>
            <a:pPr>
              <a:lnSpc>
                <a:spcPct val="163000"/>
              </a:lnSpc>
              <a:spcAft>
                <a:spcPts val="1800"/>
              </a:spcAft>
            </a:pPr>
            <a:r>
              <a:rPr lang="en-CA" sz="1800" b="1" dirty="0">
                <a:solidFill>
                  <a:srgbClr val="E74C3C"/>
                </a:solidFill>
                <a:effectLst/>
                <a:latin typeface="Arial" panose="020B0604020202020204" pitchFamily="34" charset="0"/>
                <a:ea typeface="Courier New" panose="02070309020205020404" pitchFamily="49" charset="0"/>
                <a:cs typeface="Arial" panose="020B0604020202020204" pitchFamily="34" charset="0"/>
              </a:rPr>
              <a:t>require</a:t>
            </a:r>
            <a:r>
              <a:rPr lang="en-CA" sz="1800" dirty="0">
                <a:solidFill>
                  <a:srgbClr val="404040"/>
                </a:solidFill>
                <a:effectLst/>
                <a:latin typeface="Arial" panose="020B0604020202020204" pitchFamily="34" charset="0"/>
                <a:ea typeface="Arial" panose="020B0604020202020204" pitchFamily="34" charset="0"/>
                <a:cs typeface="Arial" panose="020B0604020202020204" pitchFamily="34" charset="0"/>
              </a:rPr>
              <a:t> can be used to check for conditions and throw an exception if the condition is not met. It either creates an error without any data or an error of type </a:t>
            </a:r>
            <a:r>
              <a:rPr lang="en-CA" sz="1800" dirty="0">
                <a:solidFill>
                  <a:srgbClr val="E74C3C"/>
                </a:solidFill>
                <a:effectLst/>
                <a:highlight>
                  <a:srgbClr val="FFFFFF"/>
                </a:highlight>
                <a:latin typeface="Arial" panose="020B0604020202020204" pitchFamily="34" charset="0"/>
                <a:ea typeface="Courier New" panose="02070309020205020404" pitchFamily="49" charset="0"/>
                <a:cs typeface="Arial" panose="020B0604020202020204" pitchFamily="34" charset="0"/>
              </a:rPr>
              <a:t>Error(string)</a:t>
            </a:r>
            <a:r>
              <a:rPr lang="en-CA" sz="1800" dirty="0">
                <a:solidFill>
                  <a:srgbClr val="404040"/>
                </a:solidFill>
                <a:effectLst/>
                <a:latin typeface="Arial" panose="020B0604020202020204" pitchFamily="34" charset="0"/>
                <a:ea typeface="Arial" panose="020B0604020202020204" pitchFamily="34" charset="0"/>
                <a:cs typeface="Arial" panose="020B0604020202020204" pitchFamily="34" charset="0"/>
              </a:rPr>
              <a:t>. It should be used to ensure valid conditions that cannot be detected until execution time. This includes conditions on inputs or return values from calls to external contracts.</a:t>
            </a:r>
            <a:endParaRPr lang="en-CA" sz="1800" dirty="0">
              <a:effectLst/>
              <a:latin typeface="Arial" panose="020B0604020202020204" pitchFamily="34" charset="0"/>
              <a:ea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A094CE99-1B83-2D67-02DA-E4B3CF6CBC38}"/>
              </a:ext>
            </a:extLst>
          </p:cNvPr>
          <p:cNvSpPr txBox="1"/>
          <p:nvPr/>
        </p:nvSpPr>
        <p:spPr>
          <a:xfrm>
            <a:off x="1402080" y="-166810"/>
            <a:ext cx="6197600" cy="1634102"/>
          </a:xfrm>
          <a:prstGeom prst="rect">
            <a:avLst/>
          </a:prstGeom>
          <a:noFill/>
        </p:spPr>
        <p:txBody>
          <a:bodyPr wrap="square">
            <a:spAutoFit/>
          </a:bodyPr>
          <a:lstStyle/>
          <a:p>
            <a:pPr>
              <a:lnSpc>
                <a:spcPct val="163000"/>
              </a:lnSpc>
              <a:spcAft>
                <a:spcPts val="1800"/>
              </a:spcAft>
            </a:pPr>
            <a:r>
              <a:rPr lang="en-CA" sz="2800" b="1" dirty="0">
                <a:solidFill>
                  <a:srgbClr val="404040"/>
                </a:solidFill>
                <a:effectLst/>
                <a:latin typeface="Arial" panose="020B0604020202020204" pitchFamily="34" charset="0"/>
                <a:ea typeface="Arial" panose="020B0604020202020204" pitchFamily="34" charset="0"/>
              </a:rPr>
              <a:t> </a:t>
            </a:r>
            <a:endParaRPr lang="en-CA" sz="2800" b="1" dirty="0">
              <a:effectLst/>
              <a:latin typeface="Arial" panose="020B0604020202020204" pitchFamily="34" charset="0"/>
              <a:ea typeface="Arial" panose="020B0604020202020204" pitchFamily="34" charset="0"/>
            </a:endParaRPr>
          </a:p>
          <a:p>
            <a:pPr>
              <a:lnSpc>
                <a:spcPct val="163000"/>
              </a:lnSpc>
              <a:spcAft>
                <a:spcPts val="1800"/>
              </a:spcAft>
            </a:pPr>
            <a:r>
              <a:rPr lang="en-CA" sz="2800" b="1" dirty="0">
                <a:solidFill>
                  <a:srgbClr val="404040"/>
                </a:solidFill>
                <a:effectLst/>
                <a:latin typeface="Arial" panose="020B0604020202020204" pitchFamily="34" charset="0"/>
                <a:ea typeface="Arial" panose="020B0604020202020204" pitchFamily="34" charset="0"/>
              </a:rPr>
              <a:t>1</a:t>
            </a:r>
            <a:r>
              <a:rPr lang="en-CA" sz="2800" b="1" dirty="0">
                <a:solidFill>
                  <a:srgbClr val="404040"/>
                </a:solidFill>
                <a:latin typeface="Arial" panose="020B0604020202020204" pitchFamily="34" charset="0"/>
                <a:ea typeface="Arial" panose="020B0604020202020204" pitchFamily="34" charset="0"/>
              </a:rPr>
              <a:t>. R</a:t>
            </a:r>
            <a:r>
              <a:rPr lang="en-CA" sz="2800" b="1" dirty="0">
                <a:solidFill>
                  <a:srgbClr val="404040"/>
                </a:solidFill>
                <a:effectLst/>
                <a:latin typeface="Arial" panose="020B0604020202020204" pitchFamily="34" charset="0"/>
                <a:ea typeface="Arial" panose="020B0604020202020204" pitchFamily="34" charset="0"/>
              </a:rPr>
              <a:t>equire</a:t>
            </a:r>
            <a:endParaRPr lang="en-CA" sz="2800" b="1" dirty="0">
              <a:effectLst/>
              <a:latin typeface="Arial" panose="020B0604020202020204" pitchFamily="34" charset="0"/>
              <a:ea typeface="Arial" panose="020B0604020202020204" pitchFamily="34" charset="0"/>
            </a:endParaRPr>
          </a:p>
        </p:txBody>
      </p:sp>
      <p:pic>
        <p:nvPicPr>
          <p:cNvPr id="8" name="image2.png">
            <a:extLst>
              <a:ext uri="{FF2B5EF4-FFF2-40B4-BE49-F238E27FC236}">
                <a16:creationId xmlns:a16="http://schemas.microsoft.com/office/drawing/2014/main" id="{7FD66F2F-514E-C9F9-67F5-7701FE51986C}"/>
              </a:ext>
            </a:extLst>
          </p:cNvPr>
          <p:cNvPicPr/>
          <p:nvPr/>
        </p:nvPicPr>
        <p:blipFill>
          <a:blip r:embed="rId4"/>
          <a:srcRect/>
          <a:stretch>
            <a:fillRect/>
          </a:stretch>
        </p:blipFill>
        <p:spPr>
          <a:xfrm>
            <a:off x="635000" y="3800187"/>
            <a:ext cx="8417560" cy="1838196"/>
          </a:xfrm>
          <a:prstGeom prst="rect">
            <a:avLst/>
          </a:prstGeom>
          <a:ln/>
        </p:spPr>
      </p:pic>
    </p:spTree>
    <p:extLst>
      <p:ext uri="{BB962C8B-B14F-4D97-AF65-F5344CB8AC3E}">
        <p14:creationId xmlns:p14="http://schemas.microsoft.com/office/powerpoint/2010/main" val="3011696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78;p29">
            <a:extLst>
              <a:ext uri="{FF2B5EF4-FFF2-40B4-BE49-F238E27FC236}">
                <a16:creationId xmlns:a16="http://schemas.microsoft.com/office/drawing/2014/main" id="{AF92420A-F14C-4A87-D163-27F1A5626292}"/>
              </a:ext>
            </a:extLst>
          </p:cNvPr>
          <p:cNvGraphicFramePr/>
          <p:nvPr>
            <p:extLst>
              <p:ext uri="{D42A27DB-BD31-4B8C-83A1-F6EECF244321}">
                <p14:modId xmlns:p14="http://schemas.microsoft.com/office/powerpoint/2010/main" val="536401443"/>
              </p:ext>
            </p:extLst>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1803" y="0"/>
            <a:ext cx="12192000" cy="1402080"/>
          </a:xfrm>
          <a:prstGeom prst="rect">
            <a:avLst/>
          </a:prstGeom>
          <a:noFill/>
          <a:ln>
            <a:noFill/>
          </a:ln>
        </p:spPr>
      </p:pic>
      <p:sp>
        <p:nvSpPr>
          <p:cNvPr id="7" name="TextBox 6">
            <a:extLst>
              <a:ext uri="{FF2B5EF4-FFF2-40B4-BE49-F238E27FC236}">
                <a16:creationId xmlns:a16="http://schemas.microsoft.com/office/drawing/2014/main" id="{6A44DD17-E187-0DB6-EB05-B6E279DE1A55}"/>
              </a:ext>
            </a:extLst>
          </p:cNvPr>
          <p:cNvSpPr txBox="1"/>
          <p:nvPr/>
        </p:nvSpPr>
        <p:spPr>
          <a:xfrm>
            <a:off x="599430" y="1310641"/>
            <a:ext cx="10749280" cy="2520562"/>
          </a:xfrm>
          <a:prstGeom prst="rect">
            <a:avLst/>
          </a:prstGeom>
          <a:noFill/>
        </p:spPr>
        <p:txBody>
          <a:bodyPr wrap="square" rtlCol="0">
            <a:spAutoFit/>
          </a:bodyPr>
          <a:lstStyle/>
          <a:p>
            <a:pPr>
              <a:lnSpc>
                <a:spcPct val="163000"/>
              </a:lnSpc>
              <a:spcAft>
                <a:spcPts val="1800"/>
              </a:spcAft>
            </a:pPr>
            <a:r>
              <a:rPr lang="en-CA" sz="1800" dirty="0">
                <a:solidFill>
                  <a:srgbClr val="404040"/>
                </a:solidFill>
                <a:effectLst/>
                <a:latin typeface="Arial" panose="020B0604020202020204" pitchFamily="34" charset="0"/>
                <a:ea typeface="Arial" panose="020B0604020202020204" pitchFamily="34" charset="0"/>
              </a:rPr>
              <a:t>The </a:t>
            </a:r>
            <a:r>
              <a:rPr lang="en-CA" sz="1800" dirty="0">
                <a:solidFill>
                  <a:srgbClr val="E74C3C"/>
                </a:solidFill>
                <a:effectLst/>
                <a:highlight>
                  <a:srgbClr val="FFFFFF"/>
                </a:highlight>
                <a:latin typeface="Courier New" panose="02070309020205020404" pitchFamily="49" charset="0"/>
                <a:ea typeface="Courier New" panose="02070309020205020404" pitchFamily="49" charset="0"/>
              </a:rPr>
              <a:t>assert</a:t>
            </a:r>
            <a:r>
              <a:rPr lang="en-CA" sz="1800" dirty="0">
                <a:solidFill>
                  <a:srgbClr val="404040"/>
                </a:solidFill>
                <a:effectLst/>
                <a:latin typeface="Arial" panose="020B0604020202020204" pitchFamily="34" charset="0"/>
                <a:ea typeface="Arial" panose="020B0604020202020204" pitchFamily="34" charset="0"/>
              </a:rPr>
              <a:t> function creates an error of type </a:t>
            </a:r>
            <a:r>
              <a:rPr lang="en-CA" sz="1800" dirty="0">
                <a:solidFill>
                  <a:srgbClr val="E74C3C"/>
                </a:solidFill>
                <a:effectLst/>
                <a:highlight>
                  <a:srgbClr val="FFFFFF"/>
                </a:highlight>
                <a:latin typeface="Courier New" panose="02070309020205020404" pitchFamily="49" charset="0"/>
                <a:ea typeface="Courier New" panose="02070309020205020404" pitchFamily="49" charset="0"/>
              </a:rPr>
              <a:t>Panic(uint256)</a:t>
            </a:r>
            <a:r>
              <a:rPr lang="en-CA" sz="1800" dirty="0">
                <a:solidFill>
                  <a:srgbClr val="404040"/>
                </a:solidFill>
                <a:effectLst/>
                <a:latin typeface="Arial" panose="020B0604020202020204" pitchFamily="34" charset="0"/>
                <a:ea typeface="Arial" panose="020B0604020202020204" pitchFamily="34" charset="0"/>
              </a:rPr>
              <a:t>. The same error is created by the compiler in certain situations as listed below.</a:t>
            </a:r>
            <a:endParaRPr lang="en-CA" sz="1800" dirty="0">
              <a:effectLst/>
              <a:latin typeface="Arial" panose="020B0604020202020204" pitchFamily="34" charset="0"/>
              <a:ea typeface="Arial" panose="020B0604020202020204" pitchFamily="34" charset="0"/>
            </a:endParaRPr>
          </a:p>
          <a:p>
            <a:pPr>
              <a:lnSpc>
                <a:spcPct val="163000"/>
              </a:lnSpc>
              <a:spcAft>
                <a:spcPts val="1800"/>
              </a:spcAft>
            </a:pPr>
            <a:r>
              <a:rPr lang="en-CA" sz="1800" dirty="0">
                <a:solidFill>
                  <a:srgbClr val="404040"/>
                </a:solidFill>
                <a:effectLst/>
                <a:latin typeface="Arial" panose="020B0604020202020204" pitchFamily="34" charset="0"/>
                <a:ea typeface="Arial" panose="020B0604020202020204" pitchFamily="34" charset="0"/>
              </a:rPr>
              <a:t>Assert should only be used to test for internal errors, and to check invariants. Properly functioning code should never create a Panic, not even on invalid external input. If this happens, then there is a bug in your contract that you should fix.</a:t>
            </a:r>
            <a:endParaRPr lang="en-CA" sz="1800" dirty="0">
              <a:effectLst/>
              <a:latin typeface="Arial" panose="020B0604020202020204" pitchFamily="34" charset="0"/>
              <a:ea typeface="Arial" panose="020B0604020202020204" pitchFamily="34" charset="0"/>
            </a:endParaRPr>
          </a:p>
        </p:txBody>
      </p:sp>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8" name="TextBox 7">
            <a:extLst>
              <a:ext uri="{FF2B5EF4-FFF2-40B4-BE49-F238E27FC236}">
                <a16:creationId xmlns:a16="http://schemas.microsoft.com/office/drawing/2014/main" id="{4693944C-29D6-BAEC-D20F-813C526EB0F8}"/>
              </a:ext>
            </a:extLst>
          </p:cNvPr>
          <p:cNvSpPr txBox="1"/>
          <p:nvPr/>
        </p:nvSpPr>
        <p:spPr>
          <a:xfrm>
            <a:off x="1767840" y="642849"/>
            <a:ext cx="6197600" cy="545727"/>
          </a:xfrm>
          <a:prstGeom prst="rect">
            <a:avLst/>
          </a:prstGeom>
          <a:noFill/>
        </p:spPr>
        <p:txBody>
          <a:bodyPr wrap="square">
            <a:spAutoFit/>
          </a:bodyPr>
          <a:lstStyle/>
          <a:p>
            <a:pPr>
              <a:lnSpc>
                <a:spcPct val="115000"/>
              </a:lnSpc>
            </a:pPr>
            <a:r>
              <a:rPr lang="en-CA" sz="2800" b="1" dirty="0">
                <a:effectLst/>
                <a:latin typeface="Arial" panose="020B0604020202020204" pitchFamily="34" charset="0"/>
                <a:ea typeface="Arial" panose="020B0604020202020204" pitchFamily="34" charset="0"/>
              </a:rPr>
              <a:t>2. Assert </a:t>
            </a:r>
          </a:p>
        </p:txBody>
      </p:sp>
      <p:pic>
        <p:nvPicPr>
          <p:cNvPr id="9" name="image10.png">
            <a:extLst>
              <a:ext uri="{FF2B5EF4-FFF2-40B4-BE49-F238E27FC236}">
                <a16:creationId xmlns:a16="http://schemas.microsoft.com/office/drawing/2014/main" id="{FC24BC17-2232-98C6-625B-FF09A1FDAAAD}"/>
              </a:ext>
            </a:extLst>
          </p:cNvPr>
          <p:cNvPicPr/>
          <p:nvPr/>
        </p:nvPicPr>
        <p:blipFill>
          <a:blip r:embed="rId4"/>
          <a:srcRect/>
          <a:stretch>
            <a:fillRect/>
          </a:stretch>
        </p:blipFill>
        <p:spPr>
          <a:xfrm>
            <a:off x="746650" y="4043680"/>
            <a:ext cx="9372710" cy="1783964"/>
          </a:xfrm>
          <a:prstGeom prst="rect">
            <a:avLst/>
          </a:prstGeom>
          <a:ln/>
        </p:spPr>
      </p:pic>
    </p:spTree>
    <p:extLst>
      <p:ext uri="{BB962C8B-B14F-4D97-AF65-F5344CB8AC3E}">
        <p14:creationId xmlns:p14="http://schemas.microsoft.com/office/powerpoint/2010/main" val="1938029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Google Shape;178;p29">
            <a:extLst>
              <a:ext uri="{FF2B5EF4-FFF2-40B4-BE49-F238E27FC236}">
                <a16:creationId xmlns:a16="http://schemas.microsoft.com/office/drawing/2014/main" id="{765DF4C5-7855-BE53-B864-BF6C3B4B3F9C}"/>
              </a:ext>
            </a:extLst>
          </p:cNvPr>
          <p:cNvGraphicFramePr/>
          <p:nvPr>
            <p:extLst>
              <p:ext uri="{D42A27DB-BD31-4B8C-83A1-F6EECF244321}">
                <p14:modId xmlns:p14="http://schemas.microsoft.com/office/powerpoint/2010/main" val="2530194181"/>
              </p:ext>
            </p:extLst>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2686"/>
            <a:ext cx="12192000" cy="1402080"/>
          </a:xfrm>
          <a:prstGeom prst="rect">
            <a:avLst/>
          </a:prstGeom>
          <a:noFill/>
          <a:ln>
            <a:noFill/>
          </a:ln>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7" name="TextBox 6">
            <a:extLst>
              <a:ext uri="{FF2B5EF4-FFF2-40B4-BE49-F238E27FC236}">
                <a16:creationId xmlns:a16="http://schemas.microsoft.com/office/drawing/2014/main" id="{6A44DD17-E187-0DB6-EB05-B6E279DE1A55}"/>
              </a:ext>
            </a:extLst>
          </p:cNvPr>
          <p:cNvSpPr txBox="1"/>
          <p:nvPr/>
        </p:nvSpPr>
        <p:spPr>
          <a:xfrm>
            <a:off x="457190" y="1404766"/>
            <a:ext cx="7508250" cy="5293437"/>
          </a:xfrm>
          <a:prstGeom prst="rect">
            <a:avLst/>
          </a:prstGeom>
          <a:noFill/>
        </p:spPr>
        <p:txBody>
          <a:bodyPr wrap="square" rtlCol="0">
            <a:spAutoFit/>
          </a:bodyPr>
          <a:lstStyle/>
          <a:p>
            <a:pPr>
              <a:lnSpc>
                <a:spcPct val="163000"/>
              </a:lnSpc>
              <a:spcAft>
                <a:spcPts val="1800"/>
              </a:spcAft>
            </a:pPr>
            <a:r>
              <a:rPr lang="en-CA" sz="1400" dirty="0">
                <a:solidFill>
                  <a:srgbClr val="404040"/>
                </a:solidFill>
                <a:effectLst/>
                <a:latin typeface="Arial" panose="020B0604020202020204" pitchFamily="34" charset="0"/>
                <a:ea typeface="Arial" panose="020B0604020202020204" pitchFamily="34" charset="0"/>
              </a:rPr>
              <a:t>A direct revert can be triggered using the revert statement and the revert function. The revert statement takes a custom error as a direct argument without parentheses:</a:t>
            </a:r>
            <a:endParaRPr lang="en-CA" sz="1400" dirty="0">
              <a:effectLst/>
              <a:latin typeface="Arial" panose="020B0604020202020204" pitchFamily="34" charset="0"/>
              <a:ea typeface="Arial" panose="020B0604020202020204" pitchFamily="34" charset="0"/>
            </a:endParaRPr>
          </a:p>
          <a:p>
            <a:pPr>
              <a:lnSpc>
                <a:spcPct val="163000"/>
              </a:lnSpc>
              <a:spcAft>
                <a:spcPts val="1800"/>
              </a:spcAft>
            </a:pPr>
            <a:r>
              <a:rPr lang="en-CA" sz="1400" dirty="0">
                <a:solidFill>
                  <a:srgbClr val="404040"/>
                </a:solidFill>
                <a:effectLst/>
                <a:latin typeface="Arial" panose="020B0604020202020204" pitchFamily="34" charset="0"/>
                <a:ea typeface="Arial" panose="020B0604020202020204" pitchFamily="34" charset="0"/>
              </a:rPr>
              <a:t>revert </a:t>
            </a:r>
            <a:r>
              <a:rPr lang="en-CA" sz="1400" dirty="0" err="1">
                <a:solidFill>
                  <a:srgbClr val="404040"/>
                </a:solidFill>
                <a:effectLst/>
                <a:latin typeface="Arial" panose="020B0604020202020204" pitchFamily="34" charset="0"/>
                <a:ea typeface="Arial" panose="020B0604020202020204" pitchFamily="34" charset="0"/>
              </a:rPr>
              <a:t>CustomError</a:t>
            </a:r>
            <a:r>
              <a:rPr lang="en-CA" sz="1400" dirty="0">
                <a:solidFill>
                  <a:srgbClr val="404040"/>
                </a:solidFill>
                <a:effectLst/>
                <a:latin typeface="Arial" panose="020B0604020202020204" pitchFamily="34" charset="0"/>
                <a:ea typeface="Arial" panose="020B0604020202020204" pitchFamily="34" charset="0"/>
              </a:rPr>
              <a:t>(arg1, arg2);</a:t>
            </a:r>
            <a:endParaRPr lang="en-CA" sz="1400" dirty="0">
              <a:effectLst/>
              <a:latin typeface="Arial" panose="020B0604020202020204" pitchFamily="34" charset="0"/>
              <a:ea typeface="Arial" panose="020B0604020202020204" pitchFamily="34" charset="0"/>
            </a:endParaRPr>
          </a:p>
          <a:p>
            <a:pPr>
              <a:lnSpc>
                <a:spcPct val="163000"/>
              </a:lnSpc>
              <a:spcAft>
                <a:spcPts val="1800"/>
              </a:spcAft>
            </a:pPr>
            <a:r>
              <a:rPr lang="en-CA" sz="1400" dirty="0">
                <a:solidFill>
                  <a:srgbClr val="404040"/>
                </a:solidFill>
                <a:effectLst/>
                <a:latin typeface="Arial" panose="020B0604020202020204" pitchFamily="34" charset="0"/>
                <a:ea typeface="Arial" panose="020B0604020202020204" pitchFamily="34" charset="0"/>
              </a:rPr>
              <a:t>For backwards-compatibility reasons, there is also the revert() function, which uses parentheses and accepts a string: </a:t>
            </a:r>
            <a:endParaRPr lang="en-CA" sz="1400" dirty="0">
              <a:effectLst/>
              <a:latin typeface="Arial" panose="020B0604020202020204" pitchFamily="34" charset="0"/>
              <a:ea typeface="Arial" panose="020B0604020202020204" pitchFamily="34" charset="0"/>
            </a:endParaRPr>
          </a:p>
          <a:p>
            <a:pPr>
              <a:lnSpc>
                <a:spcPct val="163000"/>
              </a:lnSpc>
              <a:spcAft>
                <a:spcPts val="1800"/>
              </a:spcAft>
            </a:pPr>
            <a:r>
              <a:rPr lang="en-CA" sz="1400" dirty="0">
                <a:solidFill>
                  <a:srgbClr val="404040"/>
                </a:solidFill>
                <a:effectLst/>
                <a:latin typeface="Arial" panose="020B0604020202020204" pitchFamily="34" charset="0"/>
                <a:ea typeface="Arial" panose="020B0604020202020204" pitchFamily="34" charset="0"/>
              </a:rPr>
              <a:t>revert(); revert(“description”);</a:t>
            </a:r>
          </a:p>
          <a:p>
            <a:pPr>
              <a:lnSpc>
                <a:spcPct val="163000"/>
              </a:lnSpc>
              <a:spcAft>
                <a:spcPts val="1800"/>
              </a:spcAft>
            </a:pPr>
            <a:r>
              <a:rPr lang="en-CA" sz="1400" dirty="0">
                <a:solidFill>
                  <a:srgbClr val="404040"/>
                </a:solidFill>
                <a:effectLst/>
                <a:latin typeface="Arial" panose="020B0604020202020204" pitchFamily="34" charset="0"/>
                <a:ea typeface="Arial" panose="020B0604020202020204" pitchFamily="34" charset="0"/>
              </a:rPr>
              <a:t>The error data will be passed back to the caller and can be caught there. Using revert() causes a revert without any error data while revert("description") will create an Error(string) error.</a:t>
            </a:r>
            <a:endParaRPr lang="en-CA" sz="1400" dirty="0">
              <a:effectLst/>
              <a:latin typeface="Arial" panose="020B0604020202020204" pitchFamily="34" charset="0"/>
              <a:ea typeface="Arial" panose="020B0604020202020204" pitchFamily="34" charset="0"/>
            </a:endParaRPr>
          </a:p>
          <a:p>
            <a:pPr>
              <a:lnSpc>
                <a:spcPct val="163000"/>
              </a:lnSpc>
              <a:spcAft>
                <a:spcPts val="1800"/>
              </a:spcAft>
            </a:pPr>
            <a:r>
              <a:rPr lang="en-CA" sz="1400" dirty="0">
                <a:solidFill>
                  <a:srgbClr val="404040"/>
                </a:solidFill>
                <a:effectLst/>
                <a:latin typeface="Arial" panose="020B0604020202020204" pitchFamily="34" charset="0"/>
                <a:ea typeface="Arial" panose="020B0604020202020204" pitchFamily="34" charset="0"/>
              </a:rPr>
              <a:t>Note: The revert is always used along with the if-else conditions.</a:t>
            </a:r>
            <a:endParaRPr lang="en-CA" sz="1400" dirty="0">
              <a:effectLst/>
              <a:latin typeface="Arial" panose="020B0604020202020204" pitchFamily="34" charset="0"/>
              <a:ea typeface="Arial" panose="020B0604020202020204" pitchFamily="34" charset="0"/>
            </a:endParaRPr>
          </a:p>
          <a:p>
            <a:pPr>
              <a:lnSpc>
                <a:spcPct val="163000"/>
              </a:lnSpc>
              <a:spcAft>
                <a:spcPts val="1800"/>
              </a:spcAft>
            </a:pPr>
            <a:endParaRPr lang="en-CA" sz="1400" dirty="0">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57A03D87-B34A-759A-8A54-77529F411300}"/>
              </a:ext>
            </a:extLst>
          </p:cNvPr>
          <p:cNvSpPr txBox="1"/>
          <p:nvPr/>
        </p:nvSpPr>
        <p:spPr>
          <a:xfrm>
            <a:off x="970170" y="271199"/>
            <a:ext cx="6106160" cy="1528560"/>
          </a:xfrm>
          <a:prstGeom prst="rect">
            <a:avLst/>
          </a:prstGeom>
          <a:noFill/>
        </p:spPr>
        <p:txBody>
          <a:bodyPr wrap="square">
            <a:spAutoFit/>
          </a:bodyPr>
          <a:lstStyle/>
          <a:p>
            <a:pPr marL="63500">
              <a:lnSpc>
                <a:spcPct val="115000"/>
              </a:lnSpc>
              <a:spcBef>
                <a:spcPts val="2000"/>
              </a:spcBef>
              <a:spcAft>
                <a:spcPts val="1800"/>
              </a:spcAft>
            </a:pPr>
            <a:r>
              <a:rPr lang="en-CA" sz="2800" b="1" dirty="0">
                <a:solidFill>
                  <a:srgbClr val="404040"/>
                </a:solidFill>
                <a:effectLst/>
                <a:latin typeface="Arial" panose="020B0604020202020204" pitchFamily="34" charset="0"/>
                <a:ea typeface="Arial" panose="020B0604020202020204" pitchFamily="34" charset="0"/>
              </a:rPr>
              <a:t>3. revert</a:t>
            </a:r>
            <a:endParaRPr lang="en-CA" sz="2800" b="1" dirty="0">
              <a:effectLst/>
              <a:latin typeface="Arial" panose="020B0604020202020204" pitchFamily="34" charset="0"/>
              <a:ea typeface="Arial" panose="020B0604020202020204" pitchFamily="34" charset="0"/>
            </a:endParaRPr>
          </a:p>
          <a:p>
            <a:pPr marL="63500">
              <a:lnSpc>
                <a:spcPct val="115000"/>
              </a:lnSpc>
              <a:spcBef>
                <a:spcPts val="2000"/>
              </a:spcBef>
              <a:spcAft>
                <a:spcPts val="1800"/>
              </a:spcAft>
            </a:pPr>
            <a:endParaRPr lang="en-CA" sz="2800" b="1" kern="0" dirty="0">
              <a:effectLst/>
              <a:latin typeface="Arial" panose="020B0604020202020204" pitchFamily="34" charset="0"/>
            </a:endParaRPr>
          </a:p>
        </p:txBody>
      </p:sp>
      <p:pic>
        <p:nvPicPr>
          <p:cNvPr id="3" name="image9.png">
            <a:extLst>
              <a:ext uri="{FF2B5EF4-FFF2-40B4-BE49-F238E27FC236}">
                <a16:creationId xmlns:a16="http://schemas.microsoft.com/office/drawing/2014/main" id="{376F91B4-AA74-1A1F-EB4E-604A5A677339}"/>
              </a:ext>
            </a:extLst>
          </p:cNvPr>
          <p:cNvPicPr/>
          <p:nvPr/>
        </p:nvPicPr>
        <p:blipFill>
          <a:blip r:embed="rId4"/>
          <a:srcRect/>
          <a:stretch>
            <a:fillRect/>
          </a:stretch>
        </p:blipFill>
        <p:spPr>
          <a:xfrm>
            <a:off x="7274560" y="1981384"/>
            <a:ext cx="4785360" cy="2489016"/>
          </a:xfrm>
          <a:prstGeom prst="rect">
            <a:avLst/>
          </a:prstGeom>
          <a:ln/>
        </p:spPr>
      </p:pic>
    </p:spTree>
    <p:extLst>
      <p:ext uri="{BB962C8B-B14F-4D97-AF65-F5344CB8AC3E}">
        <p14:creationId xmlns:p14="http://schemas.microsoft.com/office/powerpoint/2010/main" val="3391049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78;p29">
            <a:extLst>
              <a:ext uri="{FF2B5EF4-FFF2-40B4-BE49-F238E27FC236}">
                <a16:creationId xmlns:a16="http://schemas.microsoft.com/office/drawing/2014/main" id="{AF92420A-F14C-4A87-D163-27F1A5626292}"/>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0"/>
            <a:ext cx="12192000" cy="1402080"/>
          </a:xfrm>
          <a:prstGeom prst="rect">
            <a:avLst/>
          </a:prstGeom>
          <a:noFill/>
          <a:ln>
            <a:noFill/>
          </a:ln>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3" name="TextBox 2">
            <a:extLst>
              <a:ext uri="{FF2B5EF4-FFF2-40B4-BE49-F238E27FC236}">
                <a16:creationId xmlns:a16="http://schemas.microsoft.com/office/drawing/2014/main" id="{9400C93D-518D-77CD-C0E7-1455B0A5908F}"/>
              </a:ext>
            </a:extLst>
          </p:cNvPr>
          <p:cNvSpPr txBox="1"/>
          <p:nvPr/>
        </p:nvSpPr>
        <p:spPr>
          <a:xfrm>
            <a:off x="4556870" y="3051716"/>
            <a:ext cx="6106160" cy="2135521"/>
          </a:xfrm>
          <a:prstGeom prst="rect">
            <a:avLst/>
          </a:prstGeom>
          <a:noFill/>
        </p:spPr>
        <p:txBody>
          <a:bodyPr wrap="square">
            <a:spAutoFit/>
          </a:bodyPr>
          <a:lstStyle/>
          <a:p>
            <a:pPr marL="63500">
              <a:lnSpc>
                <a:spcPct val="115000"/>
              </a:lnSpc>
              <a:spcBef>
                <a:spcPts val="2000"/>
              </a:spcBef>
              <a:spcAft>
                <a:spcPts val="1800"/>
              </a:spcAft>
            </a:pPr>
            <a:r>
              <a:rPr lang="en-CA" sz="4400" b="1" dirty="0">
                <a:solidFill>
                  <a:srgbClr val="404040"/>
                </a:solidFill>
                <a:effectLst/>
                <a:latin typeface="Arial" panose="020B0604020202020204" pitchFamily="34" charset="0"/>
                <a:ea typeface="Arial" panose="020B0604020202020204" pitchFamily="34" charset="0"/>
              </a:rPr>
              <a:t>Events</a:t>
            </a:r>
            <a:endParaRPr lang="en-CA" sz="4400" b="1" dirty="0">
              <a:effectLst/>
              <a:latin typeface="Arial" panose="020B0604020202020204" pitchFamily="34" charset="0"/>
              <a:ea typeface="Arial" panose="020B0604020202020204" pitchFamily="34" charset="0"/>
            </a:endParaRPr>
          </a:p>
          <a:p>
            <a:pPr marL="63500">
              <a:lnSpc>
                <a:spcPct val="115000"/>
              </a:lnSpc>
              <a:spcBef>
                <a:spcPts val="2000"/>
              </a:spcBef>
              <a:spcAft>
                <a:spcPts val="1800"/>
              </a:spcAft>
            </a:pPr>
            <a:endParaRPr lang="en-CA" sz="4800" b="1" kern="0" dirty="0">
              <a:effectLst/>
              <a:latin typeface="Arial" panose="020B0604020202020204" pitchFamily="34" charset="0"/>
            </a:endParaRPr>
          </a:p>
        </p:txBody>
      </p:sp>
    </p:spTree>
    <p:extLst>
      <p:ext uri="{BB962C8B-B14F-4D97-AF65-F5344CB8AC3E}">
        <p14:creationId xmlns:p14="http://schemas.microsoft.com/office/powerpoint/2010/main" val="2523644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Google Shape;178;p29">
            <a:extLst>
              <a:ext uri="{FF2B5EF4-FFF2-40B4-BE49-F238E27FC236}">
                <a16:creationId xmlns:a16="http://schemas.microsoft.com/office/drawing/2014/main" id="{8BD8C157-7783-BA20-F1BE-4F220A7AD1F5}"/>
              </a:ext>
            </a:extLst>
          </p:cNvPr>
          <p:cNvGraphicFramePr/>
          <p:nvPr>
            <p:extLst>
              <p:ext uri="{D42A27DB-BD31-4B8C-83A1-F6EECF244321}">
                <p14:modId xmlns:p14="http://schemas.microsoft.com/office/powerpoint/2010/main" val="2530194181"/>
              </p:ext>
            </p:extLst>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1803" y="0"/>
            <a:ext cx="12192000" cy="1402080"/>
          </a:xfrm>
          <a:prstGeom prst="rect">
            <a:avLst/>
          </a:prstGeom>
          <a:noFill/>
          <a:ln>
            <a:noFill/>
          </a:ln>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7" name="TextBox 6">
            <a:extLst>
              <a:ext uri="{FF2B5EF4-FFF2-40B4-BE49-F238E27FC236}">
                <a16:creationId xmlns:a16="http://schemas.microsoft.com/office/drawing/2014/main" id="{6A44DD17-E187-0DB6-EB05-B6E279DE1A55}"/>
              </a:ext>
            </a:extLst>
          </p:cNvPr>
          <p:cNvSpPr txBox="1"/>
          <p:nvPr/>
        </p:nvSpPr>
        <p:spPr>
          <a:xfrm>
            <a:off x="294630" y="1359972"/>
            <a:ext cx="10749280" cy="2069028"/>
          </a:xfrm>
          <a:prstGeom prst="rect">
            <a:avLst/>
          </a:prstGeom>
          <a:noFill/>
        </p:spPr>
        <p:txBody>
          <a:bodyPr wrap="square" rtlCol="0">
            <a:spAutoFit/>
          </a:bodyPr>
          <a:lstStyle/>
          <a:p>
            <a:pPr>
              <a:lnSpc>
                <a:spcPct val="163000"/>
              </a:lnSpc>
              <a:spcAft>
                <a:spcPts val="1800"/>
              </a:spcAft>
            </a:pPr>
            <a:r>
              <a:rPr lang="en-CA" sz="1800" dirty="0">
                <a:solidFill>
                  <a:srgbClr val="404040"/>
                </a:solidFill>
                <a:effectLst/>
                <a:latin typeface="Arial" panose="020B0604020202020204" pitchFamily="34" charset="0"/>
                <a:ea typeface="Arial" panose="020B0604020202020204" pitchFamily="34" charset="0"/>
              </a:rPr>
              <a:t>Events in solidity are used to create the logs in the Ethereum ledger. We can pass any type of data as arguments to it. The event can be triggered by using the keyword ‘emit’.</a:t>
            </a:r>
            <a:endParaRPr lang="en-CA" sz="1800" dirty="0">
              <a:effectLst/>
              <a:latin typeface="Arial" panose="020B0604020202020204" pitchFamily="34" charset="0"/>
              <a:ea typeface="Arial" panose="020B0604020202020204" pitchFamily="34" charset="0"/>
            </a:endParaRPr>
          </a:p>
          <a:p>
            <a:pPr>
              <a:lnSpc>
                <a:spcPct val="163000"/>
              </a:lnSpc>
              <a:spcAft>
                <a:spcPts val="1800"/>
              </a:spcAft>
            </a:pPr>
            <a:r>
              <a:rPr lang="en-CA" sz="1800" dirty="0">
                <a:solidFill>
                  <a:srgbClr val="404040"/>
                </a:solidFill>
                <a:effectLst/>
                <a:latin typeface="Arial" panose="020B0604020202020204" pitchFamily="34" charset="0"/>
                <a:ea typeface="Arial" panose="020B0604020202020204" pitchFamily="34" charset="0"/>
              </a:rPr>
              <a:t>Events are costly, so it’s making sure to use it only where needed in order to keep the transaction costs low.  </a:t>
            </a:r>
            <a:endParaRPr lang="en-CA" sz="1800" dirty="0">
              <a:effectLst/>
              <a:latin typeface="Arial" panose="020B0604020202020204" pitchFamily="34" charset="0"/>
              <a:ea typeface="Arial" panose="020B0604020202020204" pitchFamily="34" charset="0"/>
            </a:endParaRPr>
          </a:p>
        </p:txBody>
      </p:sp>
      <p:pic>
        <p:nvPicPr>
          <p:cNvPr id="3" name="image1.png">
            <a:extLst>
              <a:ext uri="{FF2B5EF4-FFF2-40B4-BE49-F238E27FC236}">
                <a16:creationId xmlns:a16="http://schemas.microsoft.com/office/drawing/2014/main" id="{C445E3FB-C6A4-9A7B-DF58-C78AF4EE777D}"/>
              </a:ext>
            </a:extLst>
          </p:cNvPr>
          <p:cNvPicPr/>
          <p:nvPr/>
        </p:nvPicPr>
        <p:blipFill>
          <a:blip r:embed="rId4"/>
          <a:srcRect/>
          <a:stretch>
            <a:fillRect/>
          </a:stretch>
        </p:blipFill>
        <p:spPr>
          <a:xfrm>
            <a:off x="482600" y="4024828"/>
            <a:ext cx="11018520" cy="2213412"/>
          </a:xfrm>
          <a:prstGeom prst="rect">
            <a:avLst/>
          </a:prstGeom>
          <a:ln/>
        </p:spPr>
      </p:pic>
    </p:spTree>
    <p:extLst>
      <p:ext uri="{BB962C8B-B14F-4D97-AF65-F5344CB8AC3E}">
        <p14:creationId xmlns:p14="http://schemas.microsoft.com/office/powerpoint/2010/main" val="2348697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Google Shape;178;p29">
            <a:extLst>
              <a:ext uri="{FF2B5EF4-FFF2-40B4-BE49-F238E27FC236}">
                <a16:creationId xmlns:a16="http://schemas.microsoft.com/office/drawing/2014/main" id="{8BD8C157-7783-BA20-F1BE-4F220A7AD1F5}"/>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1803" y="0"/>
            <a:ext cx="12192000" cy="1402080"/>
          </a:xfrm>
          <a:prstGeom prst="rect">
            <a:avLst/>
          </a:prstGeom>
          <a:noFill/>
          <a:ln>
            <a:noFill/>
          </a:ln>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7" name="TextBox 6">
            <a:extLst>
              <a:ext uri="{FF2B5EF4-FFF2-40B4-BE49-F238E27FC236}">
                <a16:creationId xmlns:a16="http://schemas.microsoft.com/office/drawing/2014/main" id="{6A44DD17-E187-0DB6-EB05-B6E279DE1A55}"/>
              </a:ext>
            </a:extLst>
          </p:cNvPr>
          <p:cNvSpPr txBox="1"/>
          <p:nvPr/>
        </p:nvSpPr>
        <p:spPr>
          <a:xfrm>
            <a:off x="888924" y="1281135"/>
            <a:ext cx="10749280" cy="2299860"/>
          </a:xfrm>
          <a:prstGeom prst="rect">
            <a:avLst/>
          </a:prstGeom>
          <a:noFill/>
        </p:spPr>
        <p:txBody>
          <a:bodyPr wrap="square" rtlCol="0">
            <a:spAutoFit/>
          </a:bodyPr>
          <a:lstStyle/>
          <a:p>
            <a:pPr>
              <a:lnSpc>
                <a:spcPct val="163000"/>
              </a:lnSpc>
              <a:spcAft>
                <a:spcPts val="1800"/>
              </a:spcAft>
            </a:pPr>
            <a:r>
              <a:rPr lang="en-CA" sz="1800" dirty="0" err="1">
                <a:solidFill>
                  <a:srgbClr val="404040"/>
                </a:solidFill>
                <a:effectLst/>
                <a:latin typeface="Arial" panose="020B0604020202020204" pitchFamily="34" charset="0"/>
                <a:ea typeface="Arial" panose="020B0604020202020204" pitchFamily="34" charset="0"/>
              </a:rPr>
              <a:t>E.g</a:t>
            </a:r>
            <a:r>
              <a:rPr lang="en-CA" sz="1800" dirty="0">
                <a:solidFill>
                  <a:srgbClr val="404040"/>
                </a:solidFill>
                <a:effectLst/>
                <a:latin typeface="Arial" panose="020B0604020202020204" pitchFamily="34" charset="0"/>
                <a:ea typeface="Arial" panose="020B0604020202020204" pitchFamily="34" charset="0"/>
              </a:rPr>
              <a:t>: </a:t>
            </a:r>
            <a:endParaRPr lang="en-CA" sz="1800" dirty="0">
              <a:effectLst/>
              <a:latin typeface="Arial" panose="020B0604020202020204" pitchFamily="34" charset="0"/>
              <a:ea typeface="Arial" panose="020B0604020202020204" pitchFamily="34" charset="0"/>
            </a:endParaRPr>
          </a:p>
          <a:p>
            <a:pPr>
              <a:lnSpc>
                <a:spcPct val="163000"/>
              </a:lnSpc>
              <a:spcAft>
                <a:spcPts val="1800"/>
              </a:spcAft>
            </a:pPr>
            <a:r>
              <a:rPr lang="en-CA" sz="1800" dirty="0">
                <a:solidFill>
                  <a:srgbClr val="404040"/>
                </a:solidFill>
                <a:effectLst/>
                <a:latin typeface="Arial" panose="020B0604020202020204" pitchFamily="34" charset="0"/>
                <a:ea typeface="Arial" panose="020B0604020202020204" pitchFamily="34" charset="0"/>
              </a:rPr>
              <a:t>You can also see the contract events logged on </a:t>
            </a:r>
            <a:r>
              <a:rPr lang="en-CA" sz="1800" dirty="0" err="1">
                <a:solidFill>
                  <a:srgbClr val="404040"/>
                </a:solidFill>
                <a:effectLst/>
                <a:latin typeface="Arial" panose="020B0604020202020204" pitchFamily="34" charset="0"/>
                <a:ea typeface="Arial" panose="020B0604020202020204" pitchFamily="34" charset="0"/>
              </a:rPr>
              <a:t>Etherscan</a:t>
            </a:r>
            <a:r>
              <a:rPr lang="en-CA" sz="1800" dirty="0">
                <a:solidFill>
                  <a:srgbClr val="404040"/>
                </a:solidFill>
                <a:effectLst/>
                <a:latin typeface="Arial" panose="020B0604020202020204" pitchFamily="34" charset="0"/>
                <a:ea typeface="Arial" panose="020B0604020202020204" pitchFamily="34" charset="0"/>
              </a:rPr>
              <a:t>.</a:t>
            </a:r>
            <a:endParaRPr lang="en-CA" sz="1800" dirty="0">
              <a:effectLst/>
              <a:latin typeface="Arial" panose="020B0604020202020204" pitchFamily="34" charset="0"/>
              <a:ea typeface="Arial" panose="020B0604020202020204" pitchFamily="34" charset="0"/>
            </a:endParaRPr>
          </a:p>
          <a:p>
            <a:pPr>
              <a:lnSpc>
                <a:spcPct val="163000"/>
              </a:lnSpc>
              <a:spcAft>
                <a:spcPts val="1800"/>
              </a:spcAft>
            </a:pPr>
            <a:r>
              <a:rPr lang="en-CA" sz="1800" u="sng" dirty="0">
                <a:solidFill>
                  <a:srgbClr val="1155CC"/>
                </a:solidFill>
                <a:effectLst/>
                <a:latin typeface="Arial" panose="020B0604020202020204" pitchFamily="34" charset="0"/>
                <a:ea typeface="Arial" panose="020B0604020202020204" pitchFamily="34" charset="0"/>
                <a:hlinkClick r:id="rId4"/>
              </a:rPr>
              <a:t>https://etherscan.io/tx/0x9ba98d07fcda82cfbc30336bcb2f67899e2bea7577e0e75a0c45a18e58c8c554#eventlog</a:t>
            </a:r>
            <a:endParaRPr lang="en-CA" sz="1800" dirty="0">
              <a:effectLst/>
              <a:latin typeface="Arial" panose="020B0604020202020204" pitchFamily="34" charset="0"/>
              <a:ea typeface="Arial" panose="020B0604020202020204" pitchFamily="34" charset="0"/>
            </a:endParaRPr>
          </a:p>
        </p:txBody>
      </p:sp>
      <p:pic>
        <p:nvPicPr>
          <p:cNvPr id="3" name="image8.png">
            <a:extLst>
              <a:ext uri="{FF2B5EF4-FFF2-40B4-BE49-F238E27FC236}">
                <a16:creationId xmlns:a16="http://schemas.microsoft.com/office/drawing/2014/main" id="{BDA848A7-AFBE-2E85-4865-921F889EE90F}"/>
              </a:ext>
            </a:extLst>
          </p:cNvPr>
          <p:cNvPicPr/>
          <p:nvPr/>
        </p:nvPicPr>
        <p:blipFill>
          <a:blip r:embed="rId5"/>
          <a:srcRect/>
          <a:stretch>
            <a:fillRect/>
          </a:stretch>
        </p:blipFill>
        <p:spPr>
          <a:xfrm>
            <a:off x="1134559" y="3580995"/>
            <a:ext cx="9482642" cy="2728365"/>
          </a:xfrm>
          <a:prstGeom prst="rect">
            <a:avLst/>
          </a:prstGeom>
          <a:ln/>
        </p:spPr>
      </p:pic>
    </p:spTree>
    <p:extLst>
      <p:ext uri="{BB962C8B-B14F-4D97-AF65-F5344CB8AC3E}">
        <p14:creationId xmlns:p14="http://schemas.microsoft.com/office/powerpoint/2010/main" val="3097924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1034</Words>
  <Application>Microsoft Office PowerPoint</Application>
  <PresentationFormat>Widescreen</PresentationFormat>
  <Paragraphs>96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Courier New</vt:lpstr>
      <vt:lpstr>Georgia</vt:lpstr>
      <vt:lpstr>Roboto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shruti chauhan</dc:creator>
  <cp:lastModifiedBy>Pratik Patil</cp:lastModifiedBy>
  <cp:revision>18</cp:revision>
  <dcterms:created xsi:type="dcterms:W3CDTF">2023-01-19T13:19:03Z</dcterms:created>
  <dcterms:modified xsi:type="dcterms:W3CDTF">2023-01-20T15:36:30Z</dcterms:modified>
</cp:coreProperties>
</file>