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ECC-75B5-5D91-E82C-9B71E9F5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C1147-D16A-D49B-7A1E-F37A7F4C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466E-EF08-B012-AB58-A032A1F5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939E-E979-D03C-4F53-FA95FEDF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BE92-2847-994A-5A65-AF93E16F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7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AEED-9F7F-5C5C-4295-661BD8AE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2FF70-F698-1C6A-AB3F-71ED6F77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2C02-C61E-62EE-BC6F-393EC822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5102-165C-0D17-4D1E-92898003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87B4-E37C-DD34-084A-1F41EC8E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0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8001C-B512-9760-938B-5D26E502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07F65-59B1-CACF-6208-2A5AC6FD4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1FCD-23E2-E9C1-A271-4E60CC5D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C372-4A21-EBC6-A5A7-4E1E64F3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8771-9959-BEAF-D8FF-4D6A66AB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7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0A6D-8AA2-E0B4-F022-F64F5C87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ACCE-78D7-315E-35D2-6A32E2B2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CB8A-BF02-7906-5C43-3B8CBF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EA6F-287E-81FA-ADAB-84C46530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6613-F017-8414-E4AB-33FD6B7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9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9C97-CF01-96F6-1FF8-2299B785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888A-9033-93C0-D415-2FFCC7FF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AD63-C842-3DAD-CAB5-663B808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03B8-585C-9C6F-5689-DB891E13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0317-EA4A-E3E5-1B63-40C49EE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6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595-A280-4DF3-DE37-0427312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C1F4-9FA6-0FA3-932D-AEC9F9402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62F6-DDA2-F003-B4A3-EAA3F06A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A6CA-04B8-DF5E-AC1C-7BFE9566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508C-8A14-274A-3A00-469D548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42D9C-F9C4-59D2-7F82-8CA61F5D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54AC-9D24-FA2F-8803-2583A49C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409D-D23C-14CF-A9C0-F929E715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B11B-03E5-6CAF-269B-52183DAE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61335-D5AD-4EC6-A503-533CB841E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ECEFE-663C-537A-AC90-CF651DD0C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A39BB-E2D8-2FB8-93D8-56C59D37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9FA3-0A93-B1AD-D657-09F2B647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E1332-4BC5-4BB1-DC8B-59BEE0F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DB40-6E69-8F03-052F-3C49AA1E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7C81-75EC-BB67-6B69-E4B0E604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0F354-1D1F-736F-66C2-DF9DA4C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3E751-8B4E-6D08-1409-2F46A4E4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0485-721B-4BEA-491D-655CFF93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9D06-C317-FCA4-36DC-88AC3335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4E6A-5B43-DB9B-582E-1F38E0B9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2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4CB0-C356-9C1E-8D7E-1AC7763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69A6-F312-58A1-6A67-14C58DA5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1BC7A-A521-D23F-6A41-E0D2F65C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064-B255-A9BD-610C-75ADA3A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C562-EBA8-B229-FABD-6978C2F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B3-1023-B5A9-507F-3C8E26FA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49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A612-8392-77F3-AD83-017B13CA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98E4B-0142-1596-C6C9-4609953E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917E-28D3-F7BB-BD64-D2E8325D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E2D5F-A56B-9D42-A27B-0D656412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CDD4-2339-6666-BEBA-7533B59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CBBA-7FEE-3F6C-78A1-2E532872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5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8618-779A-0CA5-4ED2-4E50D0C6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78D8-9F3E-9F8B-84E2-5C9D16D1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E9EB-56A0-8E45-47A1-6EA13B473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64FC-A843-4335-A276-0B248C130C0E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E019-4BDD-BB9A-08A3-0B1A93BD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BF83-A1D5-F69C-C68D-6D9D3B90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3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penzeppel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thereum.org/en/developers/docs/standards/tokens/erc-4626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thereum.org/en/developers/docs/standards/tokens/erc-115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thereum.org/en/developers/docs/standards/tokens/erc-777/" TargetMode="External"/><Relationship Id="rId5" Type="http://schemas.openxmlformats.org/officeDocument/2006/relationships/hyperlink" Target="https://ethereum.org/en/developers/docs/standards/tokens/erc-721/" TargetMode="External"/><Relationship Id="rId4" Type="http://schemas.openxmlformats.org/officeDocument/2006/relationships/hyperlink" Target="https://ethereum.org/en/developers/docs/standards/tokens/erc-2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6;p29">
            <a:extLst>
              <a:ext uri="{FF2B5EF4-FFF2-40B4-BE49-F238E27FC236}">
                <a16:creationId xmlns:a16="http://schemas.microsoft.com/office/drawing/2014/main" id="{5C248FF7-7A13-D94E-8641-D8C16CFD170D}"/>
              </a:ext>
            </a:extLst>
          </p:cNvPr>
          <p:cNvSpPr txBox="1">
            <a:spLocks/>
          </p:cNvSpPr>
          <p:nvPr/>
        </p:nvSpPr>
        <p:spPr>
          <a:xfrm>
            <a:off x="311708" y="1577695"/>
            <a:ext cx="1136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BCDV 1010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Contract Development Essentials</a:t>
            </a:r>
          </a:p>
        </p:txBody>
      </p:sp>
      <p:sp>
        <p:nvSpPr>
          <p:cNvPr id="4" name="Google Shape;177;p29">
            <a:extLst>
              <a:ext uri="{FF2B5EF4-FFF2-40B4-BE49-F238E27FC236}">
                <a16:creationId xmlns:a16="http://schemas.microsoft.com/office/drawing/2014/main" id="{0F00AA80-66F6-52EC-036D-9ED2036F1EB4}"/>
              </a:ext>
            </a:extLst>
          </p:cNvPr>
          <p:cNvSpPr txBox="1">
            <a:spLocks/>
          </p:cNvSpPr>
          <p:nvPr/>
        </p:nvSpPr>
        <p:spPr>
          <a:xfrm>
            <a:off x="311700" y="3667245"/>
            <a:ext cx="11360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2023 January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Roboto Mono"/>
                <a:ea typeface="Roboto Mono"/>
                <a:cs typeface="Roboto Mono"/>
                <a:sym typeface="Roboto Mono"/>
              </a:rPr>
              <a:t>week 02 - class 09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944928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49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80F2-95B3-1EB7-5A9B-9C8729541AEA}"/>
              </a:ext>
            </a:extLst>
          </p:cNvPr>
          <p:cNvSpPr txBox="1"/>
          <p:nvPr/>
        </p:nvSpPr>
        <p:spPr>
          <a:xfrm>
            <a:off x="3776192" y="3325606"/>
            <a:ext cx="6106160" cy="1760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5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OpenZepplin</a:t>
            </a:r>
            <a:endParaRPr lang="en-CA" sz="5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CA" sz="4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6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E9442-B653-941F-CDA9-2D3EAB39E119}"/>
              </a:ext>
            </a:extLst>
          </p:cNvPr>
          <p:cNvSpPr txBox="1"/>
          <p:nvPr/>
        </p:nvSpPr>
        <p:spPr>
          <a:xfrm>
            <a:off x="1862958" y="1884746"/>
            <a:ext cx="8161282" cy="289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 library of modular, reusable, secure smart contracts for the Ethereum network, written in Solidity. </a:t>
            </a:r>
            <a:r>
              <a:rPr lang="en-CA" sz="1800" dirty="0" err="1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OpenZeppelin</a:t>
            </a: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provides  </a:t>
            </a:r>
            <a:r>
              <a:rPr lang="en-CA" sz="1800" dirty="0" err="1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OpenZepplin</a:t>
            </a: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Open-source Smart contracts that provide the secure implementation of the Ethereum Standards such as ERC-20, ERC-721 etc.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CA" sz="1800" dirty="0" err="1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OpenZepplin</a:t>
            </a: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smart contracts can be accessed on GitHub: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6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https://github.com/openzeppelin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 err="1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OpenZepplin</a:t>
            </a: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is a new standard in the industry while writing smart contracts. 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6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E9442-B653-941F-CDA9-2D3EAB39E119}"/>
              </a:ext>
            </a:extLst>
          </p:cNvPr>
          <p:cNvSpPr txBox="1"/>
          <p:nvPr/>
        </p:nvSpPr>
        <p:spPr>
          <a:xfrm>
            <a:off x="3365938" y="3160986"/>
            <a:ext cx="8161282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4800" b="1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Token Extensions</a:t>
            </a:r>
            <a:endParaRPr lang="en-CA" sz="4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7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E9442-B653-941F-CDA9-2D3EAB39E119}"/>
              </a:ext>
            </a:extLst>
          </p:cNvPr>
          <p:cNvSpPr txBox="1"/>
          <p:nvPr/>
        </p:nvSpPr>
        <p:spPr>
          <a:xfrm>
            <a:off x="1158764" y="2162503"/>
            <a:ext cx="10234449" cy="325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We can include the following functionalities in a token to manage the supply of the tokens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minting: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minting is the creation of new tokens on the blockchain through computational processes to validate information, create new blocks, and record information on the blockchain. 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E9442-B653-941F-CDA9-2D3EAB39E119}"/>
              </a:ext>
            </a:extLst>
          </p:cNvPr>
          <p:cNvSpPr txBox="1"/>
          <p:nvPr/>
        </p:nvSpPr>
        <p:spPr>
          <a:xfrm>
            <a:off x="1158764" y="2162503"/>
            <a:ext cx="10234449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burning: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burning is the process by which users can remove tokens (also called coins) from circulation, which reduces the number of coins in use. The tokens are sent to a wallet address that cannot be used for transactions other than receiving the coins. The wallet is outside the network, and the tokens can no longer be used.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6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E9442-B653-941F-CDA9-2D3EAB39E119}"/>
              </a:ext>
            </a:extLst>
          </p:cNvPr>
          <p:cNvSpPr txBox="1"/>
          <p:nvPr/>
        </p:nvSpPr>
        <p:spPr>
          <a:xfrm>
            <a:off x="1158764" y="2162503"/>
            <a:ext cx="10234449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pausing: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828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 token pause transaction prevents the token from being involved in any kind of operation. The token's pause key is required to sign the transaction. This is a key that is specified during the creation of a token. If a token has no pause key, you will not be able to pause the token.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6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8;p29">
            <a:extLst>
              <a:ext uri="{FF2B5EF4-FFF2-40B4-BE49-F238E27FC236}">
                <a16:creationId xmlns:a16="http://schemas.microsoft.com/office/drawing/2014/main" id="{AF92420A-F14C-4A87-D163-27F1A5626292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00C93D-518D-77CD-C0E7-1455B0A5908F}"/>
              </a:ext>
            </a:extLst>
          </p:cNvPr>
          <p:cNvSpPr txBox="1"/>
          <p:nvPr/>
        </p:nvSpPr>
        <p:spPr>
          <a:xfrm>
            <a:off x="4841350" y="3183796"/>
            <a:ext cx="6106160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15000"/>
              </a:lnSpc>
              <a:spcBef>
                <a:spcPts val="2000"/>
              </a:spcBef>
              <a:spcAft>
                <a:spcPts val="1800"/>
              </a:spcAft>
            </a:pPr>
            <a:r>
              <a:rPr lang="en-CA" sz="4800" b="1" kern="0" dirty="0">
                <a:effectLst/>
                <a:latin typeface="Arial" panose="020B0604020202020204" pitchFamily="34" charset="0"/>
              </a:rPr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400999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44DD17-E187-0DB6-EB05-B6E279DE1A55}"/>
              </a:ext>
            </a:extLst>
          </p:cNvPr>
          <p:cNvSpPr txBox="1"/>
          <p:nvPr/>
        </p:nvSpPr>
        <p:spPr>
          <a:xfrm>
            <a:off x="680720" y="1599670"/>
            <a:ext cx="10830560" cy="293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Tokens are smart contracts which can represent virtually anything in Ethereum: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reputation points in an online platform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skills of a character in a game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lottery tickets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financial assets like a share in a company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fiat currency like USD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 ounce of gold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more...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03D87-B34A-759A-8A54-77529F411300}"/>
              </a:ext>
            </a:extLst>
          </p:cNvPr>
          <p:cNvSpPr txBox="1"/>
          <p:nvPr/>
        </p:nvSpPr>
        <p:spPr>
          <a:xfrm>
            <a:off x="1173370" y="457898"/>
            <a:ext cx="6106160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15000"/>
              </a:lnSpc>
              <a:spcBef>
                <a:spcPts val="2000"/>
              </a:spcBef>
              <a:spcAft>
                <a:spcPts val="1800"/>
              </a:spcAft>
            </a:pPr>
            <a:r>
              <a:rPr lang="en-C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a Token?</a:t>
            </a:r>
            <a:endParaRPr lang="en-CA" sz="2800" b="1" kern="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Google Shape;178;p29">
            <a:extLst>
              <a:ext uri="{FF2B5EF4-FFF2-40B4-BE49-F238E27FC236}">
                <a16:creationId xmlns:a16="http://schemas.microsoft.com/office/drawing/2014/main" id="{3C2DDD51-D753-1247-49EC-1D52E181D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280588"/>
              </p:ext>
            </p:extLst>
          </p:nvPr>
        </p:nvGraphicFramePr>
        <p:xfrm>
          <a:off x="11804" y="6394127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3" y="6417389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16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90082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80F2-95B3-1EB7-5A9B-9C8729541AEA}"/>
              </a:ext>
            </a:extLst>
          </p:cNvPr>
          <p:cNvSpPr txBox="1"/>
          <p:nvPr/>
        </p:nvSpPr>
        <p:spPr>
          <a:xfrm>
            <a:off x="2199640" y="258415"/>
            <a:ext cx="6106160" cy="104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Fungible vs Non-Fungible Tokens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5EDF0D-4AF4-C9A8-3E55-750635F78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8683"/>
              </p:ext>
            </p:extLst>
          </p:nvPr>
        </p:nvGraphicFramePr>
        <p:xfrm>
          <a:off x="1760482" y="1493600"/>
          <a:ext cx="7614746" cy="4724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2756">
                  <a:extLst>
                    <a:ext uri="{9D8B030D-6E8A-4147-A177-3AD203B41FA5}">
                      <a16:colId xmlns:a16="http://schemas.microsoft.com/office/drawing/2014/main" val="2966956822"/>
                    </a:ext>
                  </a:extLst>
                </a:gridCol>
                <a:gridCol w="3811990">
                  <a:extLst>
                    <a:ext uri="{9D8B030D-6E8A-4147-A177-3AD203B41FA5}">
                      <a16:colId xmlns:a16="http://schemas.microsoft.com/office/drawing/2014/main" val="3927325712"/>
                    </a:ext>
                  </a:extLst>
                </a:gridCol>
              </a:tblGrid>
              <a:tr h="858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Fungible Tokens</a:t>
                      </a:r>
                      <a:endParaRPr lang="en-CA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Non-Fungible Tokens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36185664"/>
                  </a:ext>
                </a:extLst>
              </a:tr>
              <a:tr h="918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They are interchangeable	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They are unique in nature and can not be interchanged.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6437040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They are a store of value	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They are a store of data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26211206"/>
                  </a:ext>
                </a:extLst>
              </a:tr>
              <a:tr h="918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The tokens are built mostly on ERC-20 standards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The NFTs are ERC-721 standard tokens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14088930"/>
                  </a:ext>
                </a:extLst>
              </a:tr>
              <a:tr h="858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Divisible into smaller parts	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NFTs are indivisible and only have value as a whole.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4979672"/>
                  </a:ext>
                </a:extLst>
              </a:tr>
              <a:tr h="527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E.g: Cryptocurrencies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</a:t>
                      </a:r>
                      <a:r>
                        <a:rPr lang="en-CA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CA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CryptoPunks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1785024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69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80F2-95B3-1EB7-5A9B-9C8729541AEA}"/>
              </a:ext>
            </a:extLst>
          </p:cNvPr>
          <p:cNvSpPr txBox="1"/>
          <p:nvPr/>
        </p:nvSpPr>
        <p:spPr>
          <a:xfrm>
            <a:off x="3355779" y="3162300"/>
            <a:ext cx="6106160" cy="804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Token Standards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58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80F2-95B3-1EB7-5A9B-9C8729541AEA}"/>
              </a:ext>
            </a:extLst>
          </p:cNvPr>
          <p:cNvSpPr txBox="1"/>
          <p:nvPr/>
        </p:nvSpPr>
        <p:spPr>
          <a:xfrm>
            <a:off x="746650" y="1954189"/>
            <a:ext cx="11319640" cy="380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CA" sz="16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Many Ethereum development standards focus on token interfaces. These standards help ensure smart contracts remain composable, so when a new project issues a token, it remains compatible with existing decentralized exchanges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CA" sz="16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of the most popular token standards on Ethereum: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1A202C"/>
              </a:buClr>
              <a:buFont typeface="Arial" panose="020B0604020202020204" pitchFamily="34" charset="0"/>
              <a:buChar char="●"/>
            </a:pPr>
            <a:r>
              <a:rPr lang="en-CA" sz="1600" u="none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ERC-20</a:t>
            </a:r>
            <a:r>
              <a:rPr lang="en-CA" sz="1600" u="none" strike="noStrike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A standard interface for fungible (interchangeable) tokens, like voting tokens, staking tokens or virtual currencies.</a:t>
            </a:r>
            <a:endParaRPr lang="en-CA" sz="16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1A202C"/>
              </a:buClr>
              <a:buFont typeface="Arial" panose="020B0604020202020204" pitchFamily="34" charset="0"/>
              <a:buChar char="●"/>
            </a:pPr>
            <a:r>
              <a:rPr lang="en-CA" sz="1600" u="none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ERC-721</a:t>
            </a:r>
            <a:r>
              <a:rPr lang="en-CA" sz="1600" u="none" strike="noStrike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A standard interface for non-fungible tokens, like a deed for artwork or a song.</a:t>
            </a:r>
            <a:endParaRPr lang="en-CA" sz="16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1A202C"/>
              </a:buClr>
              <a:buFont typeface="Arial" panose="020B0604020202020204" pitchFamily="34" charset="0"/>
              <a:buChar char="●"/>
            </a:pPr>
            <a:r>
              <a:rPr lang="en-CA" sz="1600" u="none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ERC-777</a:t>
            </a:r>
            <a:r>
              <a:rPr lang="en-CA" sz="1600" u="none" strike="noStrike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ERC-777 allows people to build extra functionality on top of tokens such as a mixer contract for improved transaction privacy or an emergency recover function to bail you out if you lose your private keys.</a:t>
            </a:r>
            <a:endParaRPr lang="en-CA" sz="16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1A202C"/>
              </a:buClr>
              <a:buFont typeface="Arial" panose="020B0604020202020204" pitchFamily="34" charset="0"/>
              <a:buChar char="●"/>
            </a:pPr>
            <a:r>
              <a:rPr lang="en-CA" sz="1600" u="none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ERC-1155</a:t>
            </a:r>
            <a:r>
              <a:rPr lang="en-CA" sz="1600" u="none" strike="noStrike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ERC-1155 allows for more efficient trades and bundling of transactions – thus saving costs. This token standard allows for creating both utility tokens (such as $BNB or $BAT) and Non-Fungible Tokens like </a:t>
            </a:r>
            <a:r>
              <a:rPr lang="en-CA" sz="1600" u="none" strike="noStrike" dirty="0" err="1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CryptoPunks</a:t>
            </a:r>
            <a:r>
              <a:rPr lang="en-CA" sz="1600" u="none" strike="noStrike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CA" sz="16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700"/>
              </a:spcAft>
              <a:buClr>
                <a:srgbClr val="1A202C"/>
              </a:buClr>
              <a:buFont typeface="Arial" panose="020B0604020202020204" pitchFamily="34" charset="0"/>
              <a:buChar char="●"/>
            </a:pPr>
            <a:r>
              <a:rPr lang="en-CA" sz="1600" u="none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8"/>
              </a:rPr>
              <a:t>ERC-4626</a:t>
            </a:r>
            <a:r>
              <a:rPr lang="en-CA" sz="1600" u="none" strike="noStrike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A tokenized vault standard designed to optimize and unify the technical parameters of yield-bearing vaults.</a:t>
            </a:r>
            <a:endParaRPr lang="en-CA" sz="16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18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80F2-95B3-1EB7-5A9B-9C8729541AEA}"/>
              </a:ext>
            </a:extLst>
          </p:cNvPr>
          <p:cNvSpPr txBox="1"/>
          <p:nvPr/>
        </p:nvSpPr>
        <p:spPr>
          <a:xfrm>
            <a:off x="4837737" y="3162300"/>
            <a:ext cx="6106160" cy="804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ERC-20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75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03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0F1F3-3A26-CF02-F3AD-271C20BC16D9}"/>
              </a:ext>
            </a:extLst>
          </p:cNvPr>
          <p:cNvSpPr txBox="1"/>
          <p:nvPr/>
        </p:nvSpPr>
        <p:spPr>
          <a:xfrm>
            <a:off x="990600" y="2181077"/>
            <a:ext cx="9929648" cy="325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ERC-20 (Ethereum Request for Comments 20), proposed by Fabian 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Vogelsteller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November 2015, is a Token Standard that implements an API for tokens within Smart Contracts.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Example functionalities ERC-20 provides: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Transfer tokens from one account to another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Get the current token balance of an account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Get the total supply of the token available on the network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Approve whether an amount of token from an account can be spent by a third-party account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3242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03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0F1F3-3A26-CF02-F3AD-271C20BC16D9}"/>
              </a:ext>
            </a:extLst>
          </p:cNvPr>
          <p:cNvSpPr txBox="1"/>
          <p:nvPr/>
        </p:nvSpPr>
        <p:spPr>
          <a:xfrm>
            <a:off x="948559" y="1489963"/>
            <a:ext cx="9929648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If a Smart Contract implements the following methods and events it can be called an ERC-20 Token Contract and, once deployed, it will be responsible to keep track of the created tokens on Ethereum.</a:t>
            </a:r>
          </a:p>
        </p:txBody>
      </p:sp>
      <p:pic>
        <p:nvPicPr>
          <p:cNvPr id="3" name="image2.png">
            <a:extLst>
              <a:ext uri="{FF2B5EF4-FFF2-40B4-BE49-F238E27FC236}">
                <a16:creationId xmlns:a16="http://schemas.microsoft.com/office/drawing/2014/main" id="{6E65883D-9914-205E-AD09-F0F9371B0C2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48558" y="3018508"/>
            <a:ext cx="8226972" cy="1875950"/>
          </a:xfrm>
          <a:prstGeom prst="rect">
            <a:avLst/>
          </a:prstGeom>
          <a:ln/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A353A7A2-386E-C2D5-DC9A-27454F7C5917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48559" y="5545874"/>
            <a:ext cx="8226971" cy="76262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18258-DA39-C169-6778-DBD49FCA72C3}"/>
              </a:ext>
            </a:extLst>
          </p:cNvPr>
          <p:cNvSpPr txBox="1"/>
          <p:nvPr/>
        </p:nvSpPr>
        <p:spPr>
          <a:xfrm>
            <a:off x="947245" y="2631646"/>
            <a:ext cx="8161282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Methods: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47822-6B1D-CC45-4ABD-F2470A100FEF}"/>
              </a:ext>
            </a:extLst>
          </p:cNvPr>
          <p:cNvSpPr txBox="1"/>
          <p:nvPr/>
        </p:nvSpPr>
        <p:spPr>
          <a:xfrm>
            <a:off x="947245" y="5162051"/>
            <a:ext cx="8161282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Events:</a:t>
            </a:r>
          </a:p>
        </p:txBody>
      </p:sp>
    </p:spTree>
    <p:extLst>
      <p:ext uri="{BB962C8B-B14F-4D97-AF65-F5344CB8AC3E}">
        <p14:creationId xmlns:p14="http://schemas.microsoft.com/office/powerpoint/2010/main" val="251860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847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chauhan</dc:creator>
  <cp:lastModifiedBy>Pratik Patil</cp:lastModifiedBy>
  <cp:revision>13</cp:revision>
  <dcterms:created xsi:type="dcterms:W3CDTF">2023-01-19T13:19:03Z</dcterms:created>
  <dcterms:modified xsi:type="dcterms:W3CDTF">2023-01-25T16:46:33Z</dcterms:modified>
</cp:coreProperties>
</file>