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uti chauhan" userId="4e34470e8f96fc6c" providerId="LiveId" clId="{88E088F3-12D1-4EED-8C87-467F23AA32C5}"/>
    <pc:docChg chg="modSld">
      <pc:chgData name="shruti chauhan" userId="4e34470e8f96fc6c" providerId="LiveId" clId="{88E088F3-12D1-4EED-8C87-467F23AA32C5}" dt="2023-02-21T15:22:40.048" v="11" actId="1076"/>
      <pc:docMkLst>
        <pc:docMk/>
      </pc:docMkLst>
      <pc:sldChg chg="modSp mod">
        <pc:chgData name="shruti chauhan" userId="4e34470e8f96fc6c" providerId="LiveId" clId="{88E088F3-12D1-4EED-8C87-467F23AA32C5}" dt="2023-02-21T15:22:40.048" v="11" actId="1076"/>
        <pc:sldMkLst>
          <pc:docMk/>
          <pc:sldMk cId="4204148957" sldId="257"/>
        </pc:sldMkLst>
        <pc:picChg chg="mod">
          <ac:chgData name="shruti chauhan" userId="4e34470e8f96fc6c" providerId="LiveId" clId="{88E088F3-12D1-4EED-8C87-467F23AA32C5}" dt="2023-02-21T15:22:40.048" v="11" actId="1076"/>
          <ac:picMkLst>
            <pc:docMk/>
            <pc:sldMk cId="4204148957" sldId="257"/>
            <ac:picMk id="4" creationId="{C613D648-DEA3-7D36-404A-0C8069BA8284}"/>
          </ac:picMkLst>
        </pc:picChg>
      </pc:sldChg>
      <pc:sldChg chg="delSp modSp mod">
        <pc:chgData name="shruti chauhan" userId="4e34470e8f96fc6c" providerId="LiveId" clId="{88E088F3-12D1-4EED-8C87-467F23AA32C5}" dt="2023-02-21T15:22:10.666" v="7"/>
        <pc:sldMkLst>
          <pc:docMk/>
          <pc:sldMk cId="3454928924" sldId="264"/>
        </pc:sldMkLst>
        <pc:spChg chg="mod">
          <ac:chgData name="shruti chauhan" userId="4e34470e8f96fc6c" providerId="LiveId" clId="{88E088F3-12D1-4EED-8C87-467F23AA32C5}" dt="2023-02-21T15:22:09.939" v="5" actId="1076"/>
          <ac:spMkLst>
            <pc:docMk/>
            <pc:sldMk cId="3454928924" sldId="264"/>
            <ac:spMk id="3" creationId="{8A0E98F6-B400-0CAD-C2DF-1CB71C11793C}"/>
          </ac:spMkLst>
        </pc:spChg>
        <pc:spChg chg="del mod">
          <ac:chgData name="shruti chauhan" userId="4e34470e8f96fc6c" providerId="LiveId" clId="{88E088F3-12D1-4EED-8C87-467F23AA32C5}" dt="2023-02-21T15:22:10.666" v="7"/>
          <ac:spMkLst>
            <pc:docMk/>
            <pc:sldMk cId="3454928924" sldId="264"/>
            <ac:spMk id="6" creationId="{C7F6AACA-D6B7-9664-7888-479D56833A5E}"/>
          </ac:spMkLst>
        </pc:spChg>
      </pc:sldChg>
      <pc:sldChg chg="modSp mod">
        <pc:chgData name="shruti chauhan" userId="4e34470e8f96fc6c" providerId="LiveId" clId="{88E088F3-12D1-4EED-8C87-467F23AA32C5}" dt="2023-02-21T15:21:50.322" v="3" actId="2710"/>
        <pc:sldMkLst>
          <pc:docMk/>
          <pc:sldMk cId="2372593554" sldId="265"/>
        </pc:sldMkLst>
        <pc:spChg chg="mod">
          <ac:chgData name="shruti chauhan" userId="4e34470e8f96fc6c" providerId="LiveId" clId="{88E088F3-12D1-4EED-8C87-467F23AA32C5}" dt="2023-02-21T15:21:43.941" v="2" actId="1076"/>
          <ac:spMkLst>
            <pc:docMk/>
            <pc:sldMk cId="2372593554" sldId="265"/>
            <ac:spMk id="6" creationId="{A9BC4DF4-EA0D-39E3-25C8-61C28C0073AB}"/>
          </ac:spMkLst>
        </pc:spChg>
        <pc:spChg chg="mod">
          <ac:chgData name="shruti chauhan" userId="4e34470e8f96fc6c" providerId="LiveId" clId="{88E088F3-12D1-4EED-8C87-467F23AA32C5}" dt="2023-02-21T15:21:50.322" v="3" actId="2710"/>
          <ac:spMkLst>
            <pc:docMk/>
            <pc:sldMk cId="2372593554" sldId="265"/>
            <ac:spMk id="9" creationId="{E22881B7-3B8C-4A7F-869A-0621C6D2AE1D}"/>
          </ac:spMkLst>
        </pc:spChg>
      </pc:sldChg>
      <pc:sldChg chg="modSp mod">
        <pc:chgData name="shruti chauhan" userId="4e34470e8f96fc6c" providerId="LiveId" clId="{88E088F3-12D1-4EED-8C87-467F23AA32C5}" dt="2023-02-21T15:22:24.730" v="10" actId="1076"/>
        <pc:sldMkLst>
          <pc:docMk/>
          <pc:sldMk cId="2392229364" sldId="266"/>
        </pc:sldMkLst>
        <pc:spChg chg="mod">
          <ac:chgData name="shruti chauhan" userId="4e34470e8f96fc6c" providerId="LiveId" clId="{88E088F3-12D1-4EED-8C87-467F23AA32C5}" dt="2023-02-21T15:22:24.730" v="10" actId="1076"/>
          <ac:spMkLst>
            <pc:docMk/>
            <pc:sldMk cId="2392229364" sldId="266"/>
            <ac:spMk id="2" creationId="{7F3B76E5-48C4-939F-3951-6395383226C6}"/>
          </ac:spMkLst>
        </pc:spChg>
        <pc:spChg chg="mod">
          <ac:chgData name="shruti chauhan" userId="4e34470e8f96fc6c" providerId="LiveId" clId="{88E088F3-12D1-4EED-8C87-467F23AA32C5}" dt="2023-02-21T15:22:20.416" v="9" actId="1076"/>
          <ac:spMkLst>
            <pc:docMk/>
            <pc:sldMk cId="2392229364" sldId="266"/>
            <ac:spMk id="6" creationId="{C7F6AACA-D6B7-9664-7888-479D56833A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06C4-DA13-38AE-D45A-E60318054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D1348-A01E-6B48-599F-8A5FE6A4B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C1439-5C93-F1DC-BC32-D30061F7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41A9E-383A-9C53-D4D3-DC4F8A53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1CBD8-AD07-4ED9-FA9B-FA4C15CF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169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2CC1-82D3-4210-1410-7AFAC22B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B180F-3C97-5701-94A3-55F446259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36C30-F16F-E359-BBF9-564C480C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A1213-009A-2CBE-F632-0F5157FB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A9894-3F87-D3F0-46E7-2AC062C9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11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02C21-6073-0302-D960-A45FC194E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C21C0-9B42-A83E-1D64-00EBA8705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E1C74-4592-62BE-8D84-175473B4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C2BA3-2891-49C5-706D-D89C0261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F43B1-368F-CDB7-09A1-09486200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873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49F9-8BD3-D2DB-4D1B-E8D86D04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FCFF-B52D-E201-6F42-4EB71DC6B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C7A17-A529-8CD0-8046-D77FFDF5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2BD88-4835-43B1-650A-D85D8FAB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C1F7E-1055-9B80-0D9C-16BB8A76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98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199D-2DD4-F20E-7B10-1A366B21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9BAC7-6AD2-B78A-9126-301D606C1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403A5-BE41-B477-3359-2957C761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F8D78-E8EB-9824-00B0-53BF368D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568FD-EE7E-5347-B3C4-DA68A287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47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5454-E409-9467-294E-A84472B2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C4965-1BB6-4E81-07D7-DAB7C54D2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52B40-B466-E265-87FC-9F1BC2294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13132-F427-7C3E-0C16-364ED97C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1C745-5165-4D75-2389-7EFE4E18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E3D9C-A839-D683-B48A-3645618A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4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0778-5728-65F2-EF9F-12B9B213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D90AF-0B14-E52B-7F18-22138FA11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16BDC-8230-08C7-71A7-97256CC35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6216F-F199-E3DC-A9AD-0CC6767D0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BFFBA-AF23-C0BF-D95E-A57B31692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BC5AA-4430-0E51-56A4-41EAC702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8A497-47DF-C876-034D-D0490F87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F86AB-3BA4-0104-112D-9CDC0DE1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1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58BA-BC19-FC39-BDAA-91209D38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C8CC5-A116-63C6-78CB-8DF0D15E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B4A7A-C1FE-C144-FD75-26FDDB51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5F767-7615-9761-C233-B5D42885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205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14D8E-DC7B-A773-1EA4-46729632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E5962-3E44-988C-786A-D4AD625D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B4394-DDD0-FE52-5025-F2113AD3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517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DE05-ADA0-4F20-2DD8-C308DEAA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D1B7B-1CDA-8DAE-E8BE-9D53369BD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BB512-A2C0-2B37-8CDB-FB1FBB34B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3629F-7142-1976-5E0F-94F62B1C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07B3B-3057-F07E-9125-1F3A1FBA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0CCF3-2898-31D6-B92D-676DB3D8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380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254D-8027-38F0-5D78-26A1B72B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160D9-FB6E-016E-EDE7-FC10CD5BE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96D1C-ED30-F11C-50DD-D6519E4CD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CC702-0F60-6A00-3AB7-F2043FC8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05789-EC61-3843-A9DB-DBE81E94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F84FB-9352-D66D-751B-3829D950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379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DE81A-E449-4EC7-8B87-E012DCE9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460CB-902D-6A82-F24F-453D8B310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C30FD-2F84-CD24-C00C-6D11A3CDA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C4844-9A27-4DEE-8129-0DE2D4AA3A92}" type="datetimeFigureOut">
              <a:rPr lang="en-CA" smtClean="0"/>
              <a:t>2023-02-21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4D398-EF7D-B4D2-3464-96254A4F7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D8F2-8A89-7C0B-688C-B84F75D50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39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5;p29">
            <a:extLst>
              <a:ext uri="{FF2B5EF4-FFF2-40B4-BE49-F238E27FC236}">
                <a16:creationId xmlns:a16="http://schemas.microsoft.com/office/drawing/2014/main" id="{C613D648-DEA3-7D36-404A-0C8069BA82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76;p29">
            <a:extLst>
              <a:ext uri="{FF2B5EF4-FFF2-40B4-BE49-F238E27FC236}">
                <a16:creationId xmlns:a16="http://schemas.microsoft.com/office/drawing/2014/main" id="{CA806732-7FC3-D045-55F9-D56E37C6203D}"/>
              </a:ext>
            </a:extLst>
          </p:cNvPr>
          <p:cNvSpPr txBox="1">
            <a:spLocks/>
          </p:cNvSpPr>
          <p:nvPr/>
        </p:nvSpPr>
        <p:spPr>
          <a:xfrm>
            <a:off x="311708" y="1577695"/>
            <a:ext cx="11360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BCDV 1025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Enterprise Blockchain</a:t>
            </a:r>
          </a:p>
        </p:txBody>
      </p:sp>
      <p:sp>
        <p:nvSpPr>
          <p:cNvPr id="6" name="Google Shape;177;p29">
            <a:extLst>
              <a:ext uri="{FF2B5EF4-FFF2-40B4-BE49-F238E27FC236}">
                <a16:creationId xmlns:a16="http://schemas.microsoft.com/office/drawing/2014/main" id="{BB799EAD-A84C-00DD-4140-E4CE92E86B9A}"/>
              </a:ext>
            </a:extLst>
          </p:cNvPr>
          <p:cNvSpPr txBox="1">
            <a:spLocks/>
          </p:cNvSpPr>
          <p:nvPr/>
        </p:nvSpPr>
        <p:spPr>
          <a:xfrm>
            <a:off x="311700" y="3667245"/>
            <a:ext cx="113608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2023 February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Roboto Mono"/>
                <a:ea typeface="Roboto Mono"/>
                <a:cs typeface="Roboto Mono"/>
                <a:sym typeface="Roboto Mono"/>
              </a:rPr>
              <a:t>week 03 - class 08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</a:p>
        </p:txBody>
      </p:sp>
      <p:graphicFrame>
        <p:nvGraphicFramePr>
          <p:cNvPr id="7" name="Google Shape;178;p29">
            <a:extLst>
              <a:ext uri="{FF2B5EF4-FFF2-40B4-BE49-F238E27FC236}">
                <a16:creationId xmlns:a16="http://schemas.microsoft.com/office/drawing/2014/main" id="{B0B7993B-1BDC-D903-EC38-90D5DBEF21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663174"/>
              </p:ext>
            </p:extLst>
          </p:nvPr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1025 Enterprise Blockchain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179;p29">
            <a:extLst>
              <a:ext uri="{FF2B5EF4-FFF2-40B4-BE49-F238E27FC236}">
                <a16:creationId xmlns:a16="http://schemas.microsoft.com/office/drawing/2014/main" id="{68999E3E-0DF1-3E4A-3E32-93BD6DDC72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6460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5;p29">
            <a:extLst>
              <a:ext uri="{FF2B5EF4-FFF2-40B4-BE49-F238E27FC236}">
                <a16:creationId xmlns:a16="http://schemas.microsoft.com/office/drawing/2014/main" id="{C613D648-DEA3-7D36-404A-0C8069BA82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oogle Shape;178;p29">
            <a:extLst>
              <a:ext uri="{FF2B5EF4-FFF2-40B4-BE49-F238E27FC236}">
                <a16:creationId xmlns:a16="http://schemas.microsoft.com/office/drawing/2014/main" id="{B0B7993B-1BDC-D903-EC38-90D5DBEF2191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1025 Enterprise Blockchain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179;p29">
            <a:extLst>
              <a:ext uri="{FF2B5EF4-FFF2-40B4-BE49-F238E27FC236}">
                <a16:creationId xmlns:a16="http://schemas.microsoft.com/office/drawing/2014/main" id="{68999E3E-0DF1-3E4A-3E32-93BD6DDC72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071382-C8BF-DDFC-D98B-6A0B47CB7C9D}"/>
              </a:ext>
            </a:extLst>
          </p:cNvPr>
          <p:cNvSpPr txBox="1"/>
          <p:nvPr/>
        </p:nvSpPr>
        <p:spPr>
          <a:xfrm>
            <a:off x="934720" y="808701"/>
            <a:ext cx="6197600" cy="497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25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Peer Node</a:t>
            </a:r>
            <a:endParaRPr lang="en-CA" sz="25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F6AACA-D6B7-9664-7888-479D56833A5E}"/>
              </a:ext>
            </a:extLst>
          </p:cNvPr>
          <p:cNvSpPr txBox="1"/>
          <p:nvPr/>
        </p:nvSpPr>
        <p:spPr>
          <a:xfrm>
            <a:off x="934720" y="1623249"/>
            <a:ext cx="10093960" cy="1805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3000"/>
              </a:lnSpc>
            </a:pPr>
            <a:r>
              <a:rPr lang="en-CA" sz="1800" b="1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Pause</a:t>
            </a:r>
          </a:p>
          <a:p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Pauses a channel on the peer</a:t>
            </a:r>
            <a:r>
              <a:rPr lang="en-CA" sz="1800" dirty="0">
                <a:solidFill>
                  <a:srgbClr val="666666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When the command </a:t>
            </a:r>
            <a:r>
              <a:rPr lang="en-CA" sz="1800" b="1" dirty="0">
                <a:solidFill>
                  <a:srgbClr val="00702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is</a:t>
            </a: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executed, the peer must be offline</a:t>
            </a:r>
            <a:r>
              <a:rPr lang="en-CA" sz="1800" dirty="0">
                <a:solidFill>
                  <a:srgbClr val="666666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When the peer starts after pause, it will </a:t>
            </a:r>
            <a:r>
              <a:rPr lang="en-CA" sz="1800" b="1" dirty="0">
                <a:solidFill>
                  <a:srgbClr val="00702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not</a:t>
            </a: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receive blocks </a:t>
            </a:r>
            <a:r>
              <a:rPr lang="en-CA" sz="1800" b="1" dirty="0">
                <a:solidFill>
                  <a:srgbClr val="00702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for</a:t>
            </a: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the paused channel</a:t>
            </a:r>
            <a:r>
              <a:rPr lang="en-CA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</a:p>
          <a:p>
            <a:endParaRPr lang="en-CA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peer node pause  -c $CORE_PEER_CHANNEL_NAME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3B76E5-48C4-939F-3951-6395383226C6}"/>
              </a:ext>
            </a:extLst>
          </p:cNvPr>
          <p:cNvSpPr txBox="1"/>
          <p:nvPr/>
        </p:nvSpPr>
        <p:spPr>
          <a:xfrm>
            <a:off x="934720" y="4086130"/>
            <a:ext cx="10515600" cy="165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1800" b="1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Resume</a:t>
            </a: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Resumes a channel on the peer</a:t>
            </a:r>
            <a:r>
              <a:rPr lang="en-CA" sz="1800" dirty="0">
                <a:solidFill>
                  <a:srgbClr val="666666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When the command </a:t>
            </a:r>
            <a:r>
              <a:rPr lang="en-CA" sz="1800" b="1" dirty="0">
                <a:solidFill>
                  <a:srgbClr val="00702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is</a:t>
            </a: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executed, the peer must be offline</a:t>
            </a:r>
            <a:r>
              <a:rPr lang="en-CA" sz="1800" dirty="0">
                <a:solidFill>
                  <a:srgbClr val="666666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When the peer starts after resume, it will receive blocks </a:t>
            </a:r>
            <a:r>
              <a:rPr lang="en-CA" sz="1800" b="1" dirty="0">
                <a:solidFill>
                  <a:srgbClr val="00702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for</a:t>
            </a: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the resumed channel</a:t>
            </a:r>
            <a:r>
              <a:rPr lang="en-CA" sz="1800" dirty="0">
                <a:solidFill>
                  <a:srgbClr val="666666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5000"/>
              </a:lnSpc>
            </a:pP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peer node resume -c $CORE_PEER_CHANNEL_NAME</a:t>
            </a:r>
            <a:endParaRPr lang="en-CA" sz="1800" dirty="0">
              <a:effectLst/>
              <a:latin typeface="Arial Nova Light" panose="020B03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229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5;p29">
            <a:extLst>
              <a:ext uri="{FF2B5EF4-FFF2-40B4-BE49-F238E27FC236}">
                <a16:creationId xmlns:a16="http://schemas.microsoft.com/office/drawing/2014/main" id="{C613D648-DEA3-7D36-404A-0C8069BA82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oogle Shape;178;p29">
            <a:extLst>
              <a:ext uri="{FF2B5EF4-FFF2-40B4-BE49-F238E27FC236}">
                <a16:creationId xmlns:a16="http://schemas.microsoft.com/office/drawing/2014/main" id="{B0B7993B-1BDC-D903-EC38-90D5DBEF2191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1025 Enterprise Blockchain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179;p29">
            <a:extLst>
              <a:ext uri="{FF2B5EF4-FFF2-40B4-BE49-F238E27FC236}">
                <a16:creationId xmlns:a16="http://schemas.microsoft.com/office/drawing/2014/main" id="{68999E3E-0DF1-3E4A-3E32-93BD6DDC72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071382-C8BF-DDFC-D98B-6A0B47CB7C9D}"/>
              </a:ext>
            </a:extLst>
          </p:cNvPr>
          <p:cNvSpPr txBox="1"/>
          <p:nvPr/>
        </p:nvSpPr>
        <p:spPr>
          <a:xfrm>
            <a:off x="934720" y="808701"/>
            <a:ext cx="6197600" cy="497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25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Peer Node</a:t>
            </a:r>
            <a:endParaRPr lang="en-CA" sz="25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C4DF4-EA0D-39E3-25C8-61C28C0073AB}"/>
              </a:ext>
            </a:extLst>
          </p:cNvPr>
          <p:cNvSpPr txBox="1"/>
          <p:nvPr/>
        </p:nvSpPr>
        <p:spPr>
          <a:xfrm>
            <a:off x="934720" y="1570048"/>
            <a:ext cx="11164197" cy="2016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9000"/>
              </a:lnSpc>
            </a:pPr>
            <a:r>
              <a:rPr lang="en-CA" sz="1800" b="1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Drops</a:t>
            </a: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Drops the databases </a:t>
            </a:r>
            <a:r>
              <a:rPr lang="en-CA" sz="1800" b="1" dirty="0">
                <a:solidFill>
                  <a:srgbClr val="00702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for</a:t>
            </a: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CA" sz="1800" dirty="0">
                <a:solidFill>
                  <a:srgbClr val="00702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all</a:t>
            </a: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the channels </a:t>
            </a:r>
            <a:r>
              <a:rPr lang="en-CA" sz="1800" b="1" dirty="0">
                <a:solidFill>
                  <a:srgbClr val="00702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and</a:t>
            </a: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rebuilds them upon peer restart</a:t>
            </a:r>
            <a:r>
              <a:rPr lang="en-CA" sz="1800" dirty="0">
                <a:solidFill>
                  <a:srgbClr val="666666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When the command </a:t>
            </a:r>
            <a:r>
              <a:rPr lang="en-CA" sz="1800" b="1" dirty="0">
                <a:solidFill>
                  <a:srgbClr val="00702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is</a:t>
            </a: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executed, the peer must be offline</a:t>
            </a:r>
            <a:r>
              <a:rPr lang="en-CA" sz="1800" dirty="0">
                <a:solidFill>
                  <a:srgbClr val="666666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The command </a:t>
            </a:r>
            <a:r>
              <a:rPr lang="en-CA" sz="1800" b="1" dirty="0">
                <a:solidFill>
                  <a:srgbClr val="00702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is</a:t>
            </a: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CA" sz="1800" b="1" dirty="0">
                <a:solidFill>
                  <a:srgbClr val="00702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not</a:t>
            </a: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supported </a:t>
            </a:r>
            <a:r>
              <a:rPr lang="en-CA" sz="1800" b="1" dirty="0">
                <a:solidFill>
                  <a:srgbClr val="00702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if</a:t>
            </a: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the peer contains </a:t>
            </a:r>
            <a:r>
              <a:rPr lang="en-CA" sz="1800" dirty="0">
                <a:solidFill>
                  <a:srgbClr val="00702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any</a:t>
            </a: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channel that was bootstrapped </a:t>
            </a:r>
            <a:r>
              <a:rPr lang="en-CA" sz="1800" b="1" dirty="0">
                <a:solidFill>
                  <a:srgbClr val="00702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from</a:t>
            </a: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CA" sz="1800" b="1" dirty="0">
                <a:solidFill>
                  <a:srgbClr val="0E84B5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</a:t>
            </a: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snapshot</a:t>
            </a:r>
            <a:r>
              <a:rPr lang="en-CA" sz="1800" dirty="0">
                <a:solidFill>
                  <a:srgbClr val="666666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</a:p>
          <a:p>
            <a:endParaRPr lang="en-CA" sz="2800" dirty="0"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peer node rebuild</a:t>
            </a:r>
            <a:r>
              <a:rPr lang="en-CA" sz="1800" dirty="0">
                <a:solidFill>
                  <a:srgbClr val="666666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-</a:t>
            </a:r>
            <a:r>
              <a:rPr lang="en-CA" sz="1800" dirty="0" err="1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dbs</a:t>
            </a:r>
            <a:endParaRPr lang="en-CA" sz="2800" dirty="0">
              <a:effectLst/>
              <a:latin typeface="Arial Nova Light" panose="020B03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881B7-3B8C-4A7F-869A-0621C6D2AE1D}"/>
              </a:ext>
            </a:extLst>
          </p:cNvPr>
          <p:cNvSpPr txBox="1"/>
          <p:nvPr/>
        </p:nvSpPr>
        <p:spPr>
          <a:xfrm>
            <a:off x="934720" y="4067296"/>
            <a:ext cx="10515600" cy="1308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9000"/>
              </a:lnSpc>
            </a:pPr>
            <a:r>
              <a:rPr lang="en-CA" sz="1800" b="1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Start</a:t>
            </a:r>
          </a:p>
          <a:p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Starts a node that interacts </a:t>
            </a:r>
            <a:r>
              <a:rPr lang="en-CA" sz="1800" b="1" dirty="0">
                <a:solidFill>
                  <a:srgbClr val="00702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with</a:t>
            </a: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the network</a:t>
            </a:r>
            <a:r>
              <a:rPr lang="en-CA" sz="1800" dirty="0">
                <a:solidFill>
                  <a:srgbClr val="666666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</a:p>
          <a:p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peer node start </a:t>
            </a:r>
            <a:endParaRPr lang="en-CA" sz="1800" dirty="0">
              <a:effectLst/>
              <a:latin typeface="Arial Nova Light" panose="020B03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9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5;p29">
            <a:extLst>
              <a:ext uri="{FF2B5EF4-FFF2-40B4-BE49-F238E27FC236}">
                <a16:creationId xmlns:a16="http://schemas.microsoft.com/office/drawing/2014/main" id="{C613D648-DEA3-7D36-404A-0C8069BA82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oogle Shape;178;p29">
            <a:extLst>
              <a:ext uri="{FF2B5EF4-FFF2-40B4-BE49-F238E27FC236}">
                <a16:creationId xmlns:a16="http://schemas.microsoft.com/office/drawing/2014/main" id="{B0B7993B-1BDC-D903-EC38-90D5DBEF2191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1025 Enterprise Blockchain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179;p29">
            <a:extLst>
              <a:ext uri="{FF2B5EF4-FFF2-40B4-BE49-F238E27FC236}">
                <a16:creationId xmlns:a16="http://schemas.microsoft.com/office/drawing/2014/main" id="{68999E3E-0DF1-3E4A-3E32-93BD6DDC72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1D844A-36D6-0D1C-E93A-5436FDEF261F}"/>
              </a:ext>
            </a:extLst>
          </p:cNvPr>
          <p:cNvSpPr txBox="1"/>
          <p:nvPr/>
        </p:nvSpPr>
        <p:spPr>
          <a:xfrm>
            <a:off x="894080" y="2448560"/>
            <a:ext cx="9865360" cy="2295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en-CA" dirty="0">
                <a:solidFill>
                  <a:srgbClr val="E74C3C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ourier New" panose="02070309020205020404" pitchFamily="49" charset="0"/>
              </a:rPr>
              <a:t>peer</a:t>
            </a:r>
            <a:r>
              <a:rPr lang="en-CA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Command Line Interface allows administrators to interact with a peer.</a:t>
            </a:r>
            <a:endParaRPr lang="en-CA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CA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CA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 the Peer CLI to successfully interact:</a:t>
            </a:r>
            <a:endParaRPr lang="en-CA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CA" u="none" strike="noStrike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Peer binary needs to be installed locally 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CA" u="none" strike="noStrike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Following Environment Variables to be set properly:</a:t>
            </a:r>
          </a:p>
          <a:p>
            <a:pPr>
              <a:lnSpc>
                <a:spcPct val="115000"/>
              </a:lnSpc>
            </a:pPr>
            <a:r>
              <a:rPr lang="en-CA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CA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2B7859-1EFC-FA4E-1B7A-E54FAB55CF61}"/>
              </a:ext>
            </a:extLst>
          </p:cNvPr>
          <p:cNvSpPr txBox="1"/>
          <p:nvPr/>
        </p:nvSpPr>
        <p:spPr>
          <a:xfrm>
            <a:off x="894080" y="1026322"/>
            <a:ext cx="61976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5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Peer CLI </a:t>
            </a:r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420414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5;p29">
            <a:extLst>
              <a:ext uri="{FF2B5EF4-FFF2-40B4-BE49-F238E27FC236}">
                <a16:creationId xmlns:a16="http://schemas.microsoft.com/office/drawing/2014/main" id="{C613D648-DEA3-7D36-404A-0C8069BA82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oogle Shape;178;p29">
            <a:extLst>
              <a:ext uri="{FF2B5EF4-FFF2-40B4-BE49-F238E27FC236}">
                <a16:creationId xmlns:a16="http://schemas.microsoft.com/office/drawing/2014/main" id="{B0B7993B-1BDC-D903-EC38-90D5DBEF2191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1025 Enterprise Blockchain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179;p29">
            <a:extLst>
              <a:ext uri="{FF2B5EF4-FFF2-40B4-BE49-F238E27FC236}">
                <a16:creationId xmlns:a16="http://schemas.microsoft.com/office/drawing/2014/main" id="{68999E3E-0DF1-3E4A-3E32-93BD6DDC72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C9ED4D-929E-E319-4661-46A993D6D7AE}"/>
              </a:ext>
            </a:extLst>
          </p:cNvPr>
          <p:cNvSpPr txBox="1"/>
          <p:nvPr/>
        </p:nvSpPr>
        <p:spPr>
          <a:xfrm>
            <a:off x="1166552" y="2122168"/>
            <a:ext cx="9521767" cy="2578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CA" sz="1800" b="1" u="none" strike="noStrike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CORE_PEER_ADDRESS: </a:t>
            </a:r>
            <a:r>
              <a:rPr lang="en-CA" sz="1800" u="none" strike="noStrike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address where the peer is running successfully</a:t>
            </a:r>
            <a:endParaRPr lang="en-CA" sz="1600" u="none" strike="noStrike" dirty="0">
              <a:solidFill>
                <a:srgbClr val="01010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CA" sz="1800" b="1" u="none" strike="noStrike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CORE_PEER_MSPID: </a:t>
            </a:r>
            <a:r>
              <a:rPr lang="en-CA" sz="1800" u="none" strike="noStrike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en-CA" sz="1800" u="none" strike="noStrike" dirty="0" err="1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MSPId</a:t>
            </a:r>
            <a:r>
              <a:rPr lang="en-CA" sz="1800" u="none" strike="noStrike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the peer</a:t>
            </a:r>
            <a:endParaRPr lang="en-CA" sz="1600" u="none" strike="noStrike" dirty="0">
              <a:solidFill>
                <a:srgbClr val="01010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CA" sz="1800" b="1" u="none" strike="noStrike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CORE_PEER_MSPCONFIGPATH: </a:t>
            </a:r>
            <a:r>
              <a:rPr lang="en-CA" sz="1800" u="none" strike="noStrike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path to the MSP directory of the peer</a:t>
            </a:r>
            <a:endParaRPr lang="en-CA" sz="1600" u="none" strike="noStrike" dirty="0">
              <a:solidFill>
                <a:srgbClr val="01010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CA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CA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CA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CA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 is possible to also interact with the peer deployed remotely. </a:t>
            </a:r>
            <a:endParaRPr lang="en-CA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A7A70-D9CC-07D6-DBBD-CD6425EF46F7}"/>
              </a:ext>
            </a:extLst>
          </p:cNvPr>
          <p:cNvSpPr txBox="1"/>
          <p:nvPr/>
        </p:nvSpPr>
        <p:spPr>
          <a:xfrm>
            <a:off x="973513" y="925027"/>
            <a:ext cx="555105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5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Peer CLI </a:t>
            </a:r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136696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5;p29">
            <a:extLst>
              <a:ext uri="{FF2B5EF4-FFF2-40B4-BE49-F238E27FC236}">
                <a16:creationId xmlns:a16="http://schemas.microsoft.com/office/drawing/2014/main" id="{C613D648-DEA3-7D36-404A-0C8069BA82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oogle Shape;178;p29">
            <a:extLst>
              <a:ext uri="{FF2B5EF4-FFF2-40B4-BE49-F238E27FC236}">
                <a16:creationId xmlns:a16="http://schemas.microsoft.com/office/drawing/2014/main" id="{B0B7993B-1BDC-D903-EC38-90D5DBEF2191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1025 Enterprise Blockchain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179;p29">
            <a:extLst>
              <a:ext uri="{FF2B5EF4-FFF2-40B4-BE49-F238E27FC236}">
                <a16:creationId xmlns:a16="http://schemas.microsoft.com/office/drawing/2014/main" id="{68999E3E-0DF1-3E4A-3E32-93BD6DDC72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7A952-0B51-3C6A-909C-9C3E9E289A8F}"/>
              </a:ext>
            </a:extLst>
          </p:cNvPr>
          <p:cNvSpPr txBox="1"/>
          <p:nvPr/>
        </p:nvSpPr>
        <p:spPr>
          <a:xfrm>
            <a:off x="1097280" y="2509519"/>
            <a:ext cx="7366000" cy="2042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The peer command has five subcommands within it</a:t>
            </a:r>
            <a:endParaRPr lang="en-CA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CA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dirty="0">
                <a:solidFill>
                  <a:srgbClr val="01010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peer lifecycle [option] [flags]</a:t>
            </a:r>
            <a:endParaRPr lang="en-CA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dirty="0">
                <a:solidFill>
                  <a:srgbClr val="01010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peer channel   [option] [flags]</a:t>
            </a:r>
            <a:endParaRPr lang="en-CA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dirty="0">
                <a:solidFill>
                  <a:srgbClr val="01010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peer node      [option] [flags]</a:t>
            </a:r>
            <a:endParaRPr lang="en-CA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39000"/>
              </a:lnSpc>
            </a:pPr>
            <a:r>
              <a:rPr lang="en-CA" dirty="0">
                <a:solidFill>
                  <a:srgbClr val="01010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peer version   [option] [flags]</a:t>
            </a:r>
            <a:endParaRPr lang="en-CA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C78B08-7D2F-0BF0-F911-662B0FC3A44F}"/>
              </a:ext>
            </a:extLst>
          </p:cNvPr>
          <p:cNvSpPr txBox="1"/>
          <p:nvPr/>
        </p:nvSpPr>
        <p:spPr>
          <a:xfrm>
            <a:off x="1097280" y="816094"/>
            <a:ext cx="61976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5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Peer CLI </a:t>
            </a:r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202831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5;p29">
            <a:extLst>
              <a:ext uri="{FF2B5EF4-FFF2-40B4-BE49-F238E27FC236}">
                <a16:creationId xmlns:a16="http://schemas.microsoft.com/office/drawing/2014/main" id="{C613D648-DEA3-7D36-404A-0C8069BA82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oogle Shape;178;p29">
            <a:extLst>
              <a:ext uri="{FF2B5EF4-FFF2-40B4-BE49-F238E27FC236}">
                <a16:creationId xmlns:a16="http://schemas.microsoft.com/office/drawing/2014/main" id="{B0B7993B-1BDC-D903-EC38-90D5DBEF2191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1025 Enterprise Blockchain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179;p29">
            <a:extLst>
              <a:ext uri="{FF2B5EF4-FFF2-40B4-BE49-F238E27FC236}">
                <a16:creationId xmlns:a16="http://schemas.microsoft.com/office/drawing/2014/main" id="{68999E3E-0DF1-3E4A-3E32-93BD6DDC72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0E98F6-B400-0CAD-C2DF-1CB71C11793C}"/>
              </a:ext>
            </a:extLst>
          </p:cNvPr>
          <p:cNvSpPr txBox="1"/>
          <p:nvPr/>
        </p:nvSpPr>
        <p:spPr>
          <a:xfrm>
            <a:off x="985520" y="2092961"/>
            <a:ext cx="10515600" cy="1658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en-CA" sz="1800" dirty="0">
                <a:solidFill>
                  <a:srgbClr val="E74C3C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ourier New" panose="02070309020205020404" pitchFamily="49" charset="0"/>
              </a:rPr>
              <a:t>peer lifecycle </a:t>
            </a:r>
            <a:r>
              <a:rPr lang="en-CA" sz="1800" dirty="0" err="1">
                <a:solidFill>
                  <a:srgbClr val="E74C3C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ourier New" panose="02070309020205020404" pitchFamily="49" charset="0"/>
              </a:rPr>
              <a:t>chaincode</a:t>
            </a: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subcommand allows administrators to use the Fabric </a:t>
            </a:r>
            <a:r>
              <a:rPr lang="en-CA" sz="1800" dirty="0" err="1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lifecycle to package a </a:t>
            </a:r>
            <a:r>
              <a:rPr lang="en-CA" sz="1800" dirty="0" err="1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install it on your peers, approve a </a:t>
            </a:r>
            <a:r>
              <a:rPr lang="en-CA" sz="1800" dirty="0" err="1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definition for your organization, and then commit the definition to a channel. The </a:t>
            </a:r>
            <a:r>
              <a:rPr lang="en-CA" sz="1800" dirty="0" err="1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is ready to be used after the definition has been successfully committed to the channel.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071382-C8BF-DDFC-D98B-6A0B47CB7C9D}"/>
              </a:ext>
            </a:extLst>
          </p:cNvPr>
          <p:cNvSpPr txBox="1"/>
          <p:nvPr/>
        </p:nvSpPr>
        <p:spPr>
          <a:xfrm>
            <a:off x="843280" y="813454"/>
            <a:ext cx="6197600" cy="497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25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Peer Lifecycle:</a:t>
            </a:r>
            <a:endParaRPr lang="en-CA" sz="25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54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5;p29">
            <a:extLst>
              <a:ext uri="{FF2B5EF4-FFF2-40B4-BE49-F238E27FC236}">
                <a16:creationId xmlns:a16="http://schemas.microsoft.com/office/drawing/2014/main" id="{C613D648-DEA3-7D36-404A-0C8069BA82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803" y="-70347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oogle Shape;178;p29">
            <a:extLst>
              <a:ext uri="{FF2B5EF4-FFF2-40B4-BE49-F238E27FC236}">
                <a16:creationId xmlns:a16="http://schemas.microsoft.com/office/drawing/2014/main" id="{B0B7993B-1BDC-D903-EC38-90D5DBEF2191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1025 Enterprise Blockchain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179;p29">
            <a:extLst>
              <a:ext uri="{FF2B5EF4-FFF2-40B4-BE49-F238E27FC236}">
                <a16:creationId xmlns:a16="http://schemas.microsoft.com/office/drawing/2014/main" id="{68999E3E-0DF1-3E4A-3E32-93BD6DDC72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0E98F6-B400-0CAD-C2DF-1CB71C11793C}"/>
              </a:ext>
            </a:extLst>
          </p:cNvPr>
          <p:cNvSpPr txBox="1"/>
          <p:nvPr/>
        </p:nvSpPr>
        <p:spPr>
          <a:xfrm>
            <a:off x="924560" y="1311993"/>
            <a:ext cx="10932160" cy="4790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The </a:t>
            </a:r>
            <a:r>
              <a:rPr lang="en-CA" sz="1800" dirty="0">
                <a:solidFill>
                  <a:srgbClr val="E74C3C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ourier New" panose="02070309020205020404" pitchFamily="49" charset="0"/>
              </a:rPr>
              <a:t>peer channel</a:t>
            </a: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command allows administrators to perform channel related operations on a peer, such as joining a channel or listing the channels to which a peer is joined.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39000"/>
              </a:lnSpc>
              <a:buFont typeface="+mj-lt"/>
              <a:buAutoNum type="arabicPeriod"/>
            </a:pPr>
            <a:r>
              <a:rPr lang="en-CA" sz="1800" u="none" strike="noStrike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Fetch a specified block, writing it to a file</a:t>
            </a:r>
            <a:r>
              <a:rPr lang="en-CA" sz="180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endParaRPr lang="en-CA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peer channel fetch newest </a:t>
            </a:r>
            <a:r>
              <a:rPr lang="en-CA" sz="1800" dirty="0" err="1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testcnewest</a:t>
            </a:r>
            <a:r>
              <a:rPr lang="en-CA" sz="1800" dirty="0" err="1">
                <a:solidFill>
                  <a:srgbClr val="666666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.</a:t>
            </a:r>
            <a:r>
              <a:rPr lang="en-CA" sz="1800" dirty="0" err="1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block</a:t>
            </a: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 </a:t>
            </a:r>
            <a:r>
              <a:rPr lang="en-CA" sz="1800" dirty="0">
                <a:solidFill>
                  <a:srgbClr val="666666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-</a:t>
            </a: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c $CORE_PEER_CHANNEL_NAME </a:t>
            </a:r>
            <a:r>
              <a:rPr lang="en-CA" sz="1800" dirty="0">
                <a:solidFill>
                  <a:srgbClr val="666666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--</a:t>
            </a:r>
            <a:r>
              <a:rPr lang="en-CA" sz="1800" dirty="0" err="1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orderer</a:t>
            </a: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 localhost:</a:t>
            </a:r>
            <a:r>
              <a:rPr lang="en-CA" sz="1800" dirty="0">
                <a:solidFill>
                  <a:srgbClr val="208050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7050 </a:t>
            </a: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--</a:t>
            </a:r>
            <a:r>
              <a:rPr lang="en-CA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ordererTLSHostnameOverride</a:t>
            </a: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orderer.example.com --</a:t>
            </a:r>
            <a:r>
              <a:rPr lang="en-CA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tls</a:t>
            </a: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--</a:t>
            </a:r>
            <a:r>
              <a:rPr lang="en-CA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cafile</a:t>
            </a: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$ORDERER_TLS_ROOTCERT_FILE</a:t>
            </a:r>
          </a:p>
          <a:p>
            <a:pPr>
              <a:lnSpc>
                <a:spcPct val="115000"/>
              </a:lnSpc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CA" sz="1800" u="none" strike="noStrike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Get blockchain information of a specified channel</a:t>
            </a:r>
            <a:r>
              <a:rPr lang="en-CA" sz="180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endParaRPr lang="en-CA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 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peer channel </a:t>
            </a:r>
            <a:r>
              <a:rPr lang="en-CA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getinfo</a:t>
            </a: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-c </a:t>
            </a: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$CORE_PEER_CHANNEL_NAME</a:t>
            </a:r>
            <a:endParaRPr lang="en-CA" sz="1800" dirty="0">
              <a:effectLst/>
              <a:latin typeface="Arial Nova Light" panose="020B03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39000"/>
              </a:lnSpc>
            </a:pPr>
            <a:r>
              <a:rPr lang="en-CA" sz="1800" dirty="0">
                <a:solidFill>
                  <a:srgbClr val="01010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39000"/>
              </a:lnSpc>
            </a:pPr>
            <a:r>
              <a:rPr lang="en-CA" sz="1800" dirty="0">
                <a:solidFill>
                  <a:srgbClr val="01010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CA" dirty="0">
                <a:solidFill>
                  <a:srgbClr val="010101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3. </a:t>
            </a:r>
            <a:r>
              <a:rPr lang="en-CA" sz="1800" u="none" strike="noStrike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List of channels peer has joined</a:t>
            </a:r>
            <a:r>
              <a:rPr lang="en-CA" sz="180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endParaRPr lang="en-CA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39000"/>
              </a:lnSpc>
            </a:pP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peer channel </a:t>
            </a:r>
            <a:r>
              <a:rPr lang="en-CA" sz="1800" dirty="0">
                <a:solidFill>
                  <a:srgbClr val="007020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list</a:t>
            </a: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 </a:t>
            </a:r>
            <a:endParaRPr lang="en-CA" sz="1800" dirty="0">
              <a:effectLst/>
              <a:latin typeface="Arial Nova Light" panose="020B03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A2548-9061-284F-4BD5-0AC2694429B7}"/>
              </a:ext>
            </a:extLst>
          </p:cNvPr>
          <p:cNvSpPr txBox="1"/>
          <p:nvPr/>
        </p:nvSpPr>
        <p:spPr>
          <a:xfrm>
            <a:off x="924560" y="804667"/>
            <a:ext cx="6197600" cy="497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25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Peer channel:</a:t>
            </a:r>
            <a:endParaRPr lang="en-CA" sz="25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4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5;p29">
            <a:extLst>
              <a:ext uri="{FF2B5EF4-FFF2-40B4-BE49-F238E27FC236}">
                <a16:creationId xmlns:a16="http://schemas.microsoft.com/office/drawing/2014/main" id="{C613D648-DEA3-7D36-404A-0C8069BA82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oogle Shape;178;p29">
            <a:extLst>
              <a:ext uri="{FF2B5EF4-FFF2-40B4-BE49-F238E27FC236}">
                <a16:creationId xmlns:a16="http://schemas.microsoft.com/office/drawing/2014/main" id="{B0B7993B-1BDC-D903-EC38-90D5DBEF2191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1025 Enterprise Blockchain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179;p29">
            <a:extLst>
              <a:ext uri="{FF2B5EF4-FFF2-40B4-BE49-F238E27FC236}">
                <a16:creationId xmlns:a16="http://schemas.microsoft.com/office/drawing/2014/main" id="{68999E3E-0DF1-3E4A-3E32-93BD6DDC72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0E98F6-B400-0CAD-C2DF-1CB71C11793C}"/>
              </a:ext>
            </a:extLst>
          </p:cNvPr>
          <p:cNvSpPr txBox="1"/>
          <p:nvPr/>
        </p:nvSpPr>
        <p:spPr>
          <a:xfrm>
            <a:off x="1026160" y="1798321"/>
            <a:ext cx="10515600" cy="3763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3000"/>
              </a:lnSpc>
              <a:spcAft>
                <a:spcPts val="1800"/>
              </a:spcAft>
            </a:pP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en-CA" sz="1800" dirty="0">
                <a:solidFill>
                  <a:srgbClr val="E74C3C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ourier New" panose="02070309020205020404" pitchFamily="49" charset="0"/>
              </a:rPr>
              <a:t>peer version</a:t>
            </a: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command displays the version information of the peer. It displays version, Commit SHA, Go version, OS/architecture, and </a:t>
            </a:r>
            <a:r>
              <a:rPr lang="en-CA" sz="1800" dirty="0" err="1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information. For example: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peer:</a:t>
            </a:r>
            <a:endParaRPr lang="en-CA" sz="1800" dirty="0">
              <a:effectLst/>
              <a:latin typeface="Arial Nova Light" panose="020B03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   Version: </a:t>
            </a:r>
            <a:r>
              <a:rPr lang="en-CA" sz="1800" dirty="0">
                <a:solidFill>
                  <a:srgbClr val="208050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2.1</a:t>
            </a:r>
            <a:r>
              <a:rPr lang="en-CA" sz="1800" dirty="0">
                <a:solidFill>
                  <a:srgbClr val="666666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.</a:t>
            </a:r>
            <a:r>
              <a:rPr lang="en-CA" sz="1800" dirty="0">
                <a:solidFill>
                  <a:srgbClr val="208050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0</a:t>
            </a:r>
            <a:endParaRPr lang="en-CA" sz="1800" dirty="0">
              <a:effectLst/>
              <a:latin typeface="Arial Nova Light" panose="020B03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   Commit SHA: b78d79b</a:t>
            </a:r>
            <a:endParaRPr lang="en-CA" sz="1800" dirty="0">
              <a:effectLst/>
              <a:latin typeface="Arial Nova Light" panose="020B03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   Go version: go1</a:t>
            </a:r>
            <a:r>
              <a:rPr lang="en-CA" sz="1800" dirty="0">
                <a:solidFill>
                  <a:srgbClr val="666666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.</a:t>
            </a:r>
            <a:r>
              <a:rPr lang="en-CA" sz="1800" dirty="0">
                <a:solidFill>
                  <a:srgbClr val="208050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14.1</a:t>
            </a:r>
            <a:endParaRPr lang="en-CA" sz="1800" dirty="0">
              <a:effectLst/>
              <a:latin typeface="Arial Nova Light" panose="020B03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   OS</a:t>
            </a:r>
            <a:r>
              <a:rPr lang="en-CA" sz="1800" dirty="0">
                <a:solidFill>
                  <a:srgbClr val="666666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/</a:t>
            </a: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Arch: </a:t>
            </a:r>
            <a:r>
              <a:rPr lang="en-CA" sz="1800" dirty="0" err="1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linux</a:t>
            </a:r>
            <a:r>
              <a:rPr lang="en-CA" sz="1800" dirty="0">
                <a:solidFill>
                  <a:srgbClr val="666666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/</a:t>
            </a: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amd64</a:t>
            </a:r>
            <a:endParaRPr lang="en-CA" sz="1800" dirty="0">
              <a:effectLst/>
              <a:latin typeface="Arial Nova Light" panose="020B03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   </a:t>
            </a:r>
            <a:r>
              <a:rPr lang="en-CA" sz="1800" dirty="0" err="1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Chaincode</a:t>
            </a: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:</a:t>
            </a:r>
            <a:endParaRPr lang="en-CA" sz="1800" dirty="0">
              <a:effectLst/>
              <a:latin typeface="Arial Nova Light" panose="020B03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    Base Docker Label: </a:t>
            </a:r>
            <a:r>
              <a:rPr lang="en-CA" sz="1800" dirty="0" err="1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org</a:t>
            </a:r>
            <a:r>
              <a:rPr lang="en-CA" sz="1800" dirty="0" err="1">
                <a:solidFill>
                  <a:srgbClr val="666666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.</a:t>
            </a:r>
            <a:r>
              <a:rPr lang="en-CA" sz="1800" dirty="0" err="1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hyperledger</a:t>
            </a:r>
            <a:r>
              <a:rPr lang="en-CA" sz="1800" dirty="0" err="1">
                <a:solidFill>
                  <a:srgbClr val="666666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.</a:t>
            </a:r>
            <a:r>
              <a:rPr lang="en-CA" sz="1800" dirty="0" err="1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fabric</a:t>
            </a:r>
            <a:endParaRPr lang="en-CA" sz="1800" dirty="0">
              <a:effectLst/>
              <a:latin typeface="Arial Nova Light" panose="020B03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    Docker Namespace: </a:t>
            </a:r>
            <a:r>
              <a:rPr lang="en-CA" sz="1800" dirty="0" err="1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</a:rPr>
              <a:t>hyperledger</a:t>
            </a:r>
            <a:endParaRPr lang="en-CA" sz="1800" dirty="0">
              <a:effectLst/>
              <a:latin typeface="Arial Nova Light" panose="020B03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071382-C8BF-DDFC-D98B-6A0B47CB7C9D}"/>
              </a:ext>
            </a:extLst>
          </p:cNvPr>
          <p:cNvSpPr txBox="1"/>
          <p:nvPr/>
        </p:nvSpPr>
        <p:spPr>
          <a:xfrm>
            <a:off x="924560" y="808701"/>
            <a:ext cx="6197600" cy="497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25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Peer </a:t>
            </a:r>
            <a:r>
              <a:rPr lang="en-CA" sz="2500" dirty="0">
                <a:solidFill>
                  <a:srgbClr val="01010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Version</a:t>
            </a:r>
            <a:endParaRPr lang="en-CA" sz="25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96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5;p29">
            <a:extLst>
              <a:ext uri="{FF2B5EF4-FFF2-40B4-BE49-F238E27FC236}">
                <a16:creationId xmlns:a16="http://schemas.microsoft.com/office/drawing/2014/main" id="{C613D648-DEA3-7D36-404A-0C8069BA82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oogle Shape;178;p29">
            <a:extLst>
              <a:ext uri="{FF2B5EF4-FFF2-40B4-BE49-F238E27FC236}">
                <a16:creationId xmlns:a16="http://schemas.microsoft.com/office/drawing/2014/main" id="{B0B7993B-1BDC-D903-EC38-90D5DBEF2191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1025 Enterprise Blockchain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179;p29">
            <a:extLst>
              <a:ext uri="{FF2B5EF4-FFF2-40B4-BE49-F238E27FC236}">
                <a16:creationId xmlns:a16="http://schemas.microsoft.com/office/drawing/2014/main" id="{68999E3E-0DF1-3E4A-3E32-93BD6DDC72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0E98F6-B400-0CAD-C2DF-1CB71C11793C}"/>
              </a:ext>
            </a:extLst>
          </p:cNvPr>
          <p:cNvSpPr txBox="1"/>
          <p:nvPr/>
        </p:nvSpPr>
        <p:spPr>
          <a:xfrm>
            <a:off x="1005840" y="1305888"/>
            <a:ext cx="10515600" cy="4976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The peer snapshot command allows administrators to perform snapshot related operations on a peer, such as submit a snapshot request, cancel a snapshot request and list pending requests. Once a snapshot request is submitted for a specified block number, the snapshot will be automatically generated when the block number is committed on the channel.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 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9000"/>
              </a:lnSpc>
            </a:pP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peer snapshot </a:t>
            </a:r>
            <a:r>
              <a:rPr lang="en-CA" sz="1800" dirty="0" err="1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cancelrequest</a:t>
            </a: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CA" sz="1800" dirty="0">
                <a:solidFill>
                  <a:srgbClr val="666666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-</a:t>
            </a: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c $CORE_PEER_CHANNEL_NAME </a:t>
            </a:r>
            <a:r>
              <a:rPr lang="en-CA" sz="1800" dirty="0">
                <a:solidFill>
                  <a:srgbClr val="666666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-</a:t>
            </a: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b </a:t>
            </a:r>
            <a:r>
              <a:rPr lang="en-CA" sz="1800" dirty="0">
                <a:solidFill>
                  <a:srgbClr val="208050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10 </a:t>
            </a:r>
            <a:r>
              <a:rPr lang="en-CA" sz="1800" dirty="0">
                <a:solidFill>
                  <a:srgbClr val="666666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--</a:t>
            </a:r>
            <a:r>
              <a:rPr lang="en-CA" sz="1800" dirty="0" err="1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peerAddress</a:t>
            </a: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$CORE_PEER_ADDRESS --</a:t>
            </a:r>
            <a:r>
              <a:rPr lang="en-CA" sz="1800" dirty="0" err="1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tlsRootCertFile</a:t>
            </a: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$CORE_PEER_TLS_ROOTCERT_FILE</a:t>
            </a:r>
            <a:endParaRPr lang="en-CA" sz="1800" dirty="0">
              <a:effectLst/>
              <a:latin typeface="Arial Nova Light" panose="020B03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 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 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peer snapshot </a:t>
            </a:r>
            <a:r>
              <a:rPr lang="en-CA" sz="1800" dirty="0" err="1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submitrequest</a:t>
            </a: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 -c $CORE_PEER_CHANNEL_NAME -b 1 --</a:t>
            </a:r>
            <a:r>
              <a:rPr lang="en-CA" sz="1800" dirty="0" err="1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peerAddress</a:t>
            </a: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localhost:7051 --</a:t>
            </a:r>
            <a:r>
              <a:rPr lang="en-CA" sz="1800" dirty="0" err="1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tlsRootCertFile</a:t>
            </a: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$CORE_PEER_TLS_ROOTCERT_FILE</a:t>
            </a:r>
            <a:endParaRPr lang="en-CA" sz="1800" dirty="0">
              <a:effectLst/>
              <a:latin typeface="Arial Nova Light" panose="020B03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 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 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peer snapshot </a:t>
            </a:r>
            <a:r>
              <a:rPr lang="en-CA" sz="1800" dirty="0" err="1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listpending</a:t>
            </a: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CA" sz="1800" dirty="0">
                <a:solidFill>
                  <a:srgbClr val="666666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-</a:t>
            </a: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c $CORE_PEER_CHANNEL_NAME </a:t>
            </a:r>
            <a:r>
              <a:rPr lang="en-CA" sz="1800" dirty="0">
                <a:solidFill>
                  <a:srgbClr val="666666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--</a:t>
            </a:r>
            <a:r>
              <a:rPr lang="en-CA" sz="1800" dirty="0" err="1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peerAddress</a:t>
            </a: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localhost:</a:t>
            </a:r>
            <a:r>
              <a:rPr lang="en-CA" sz="1800" dirty="0">
                <a:solidFill>
                  <a:srgbClr val="208050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7051 </a:t>
            </a: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--</a:t>
            </a:r>
            <a:r>
              <a:rPr lang="en-CA" sz="1800" dirty="0" err="1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tlsRootCertFile</a:t>
            </a:r>
            <a:r>
              <a:rPr lang="en-CA" sz="1800" dirty="0">
                <a:solidFill>
                  <a:srgbClr val="010101"/>
                </a:solidFill>
                <a:effectLst/>
                <a:latin typeface="Arial Nova Light" panose="020B03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$CORE_PEER_TLS_ROOTCERT_FILE</a:t>
            </a:r>
            <a:endParaRPr lang="en-CA" sz="1800" dirty="0">
              <a:effectLst/>
              <a:latin typeface="Arial Nova Light" panose="020B03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071382-C8BF-DDFC-D98B-6A0B47CB7C9D}"/>
              </a:ext>
            </a:extLst>
          </p:cNvPr>
          <p:cNvSpPr txBox="1"/>
          <p:nvPr/>
        </p:nvSpPr>
        <p:spPr>
          <a:xfrm>
            <a:off x="934720" y="808701"/>
            <a:ext cx="6197600" cy="497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25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Peer Snapsho</a:t>
            </a:r>
            <a:r>
              <a:rPr lang="en-CA" sz="2500" dirty="0">
                <a:solidFill>
                  <a:srgbClr val="01010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endParaRPr lang="en-CA" sz="25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33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5;p29">
            <a:extLst>
              <a:ext uri="{FF2B5EF4-FFF2-40B4-BE49-F238E27FC236}">
                <a16:creationId xmlns:a16="http://schemas.microsoft.com/office/drawing/2014/main" id="{C613D648-DEA3-7D36-404A-0C8069BA82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oogle Shape;178;p29">
            <a:extLst>
              <a:ext uri="{FF2B5EF4-FFF2-40B4-BE49-F238E27FC236}">
                <a16:creationId xmlns:a16="http://schemas.microsoft.com/office/drawing/2014/main" id="{B0B7993B-1BDC-D903-EC38-90D5DBEF2191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1025 Enterprise Blockchain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179;p29">
            <a:extLst>
              <a:ext uri="{FF2B5EF4-FFF2-40B4-BE49-F238E27FC236}">
                <a16:creationId xmlns:a16="http://schemas.microsoft.com/office/drawing/2014/main" id="{68999E3E-0DF1-3E4A-3E32-93BD6DDC72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0E98F6-B400-0CAD-C2DF-1CB71C11793C}"/>
              </a:ext>
            </a:extLst>
          </p:cNvPr>
          <p:cNvSpPr txBox="1"/>
          <p:nvPr/>
        </p:nvSpPr>
        <p:spPr>
          <a:xfrm>
            <a:off x="1016000" y="2294989"/>
            <a:ext cx="10515600" cy="1386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3000"/>
              </a:lnSpc>
              <a:spcAft>
                <a:spcPts val="1800"/>
              </a:spcAft>
            </a:pP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en-CA" sz="1800" dirty="0">
                <a:solidFill>
                  <a:srgbClr val="E74C3C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ourier New" panose="02070309020205020404" pitchFamily="49" charset="0"/>
              </a:rPr>
              <a:t>peer node</a:t>
            </a:r>
            <a:r>
              <a:rPr lang="en-CA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command allows an administrator to start a peer node, pause and resume a channel, rebuild databases, reset all channels in a peer to the genesis block, rollback a channel to a given block number, and upgrade the database format.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071382-C8BF-DDFC-D98B-6A0B47CB7C9D}"/>
              </a:ext>
            </a:extLst>
          </p:cNvPr>
          <p:cNvSpPr txBox="1"/>
          <p:nvPr/>
        </p:nvSpPr>
        <p:spPr>
          <a:xfrm>
            <a:off x="934720" y="808701"/>
            <a:ext cx="6197600" cy="497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25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Peer Node</a:t>
            </a:r>
            <a:endParaRPr lang="en-CA" sz="25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92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867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Nova Light</vt:lpstr>
      <vt:lpstr>Calibri</vt:lpstr>
      <vt:lpstr>Calibri Light</vt:lpstr>
      <vt:lpstr>Courier New</vt:lpstr>
      <vt:lpstr>Roboto Mono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 chauhan</dc:creator>
  <cp:lastModifiedBy>shruti chauhan</cp:lastModifiedBy>
  <cp:revision>2</cp:revision>
  <dcterms:created xsi:type="dcterms:W3CDTF">2023-02-11T20:15:01Z</dcterms:created>
  <dcterms:modified xsi:type="dcterms:W3CDTF">2023-02-21T15:22:49Z</dcterms:modified>
</cp:coreProperties>
</file>