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81" r:id="rId5"/>
    <p:sldId id="280" r:id="rId6"/>
    <p:sldId id="282" r:id="rId7"/>
    <p:sldId id="259" r:id="rId8"/>
    <p:sldId id="283" r:id="rId9"/>
    <p:sldId id="268" r:id="rId10"/>
    <p:sldId id="269"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2023-02-08</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2023-02-08</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latin typeface="Arial" panose="020B0604020202020204" pitchFamily="34" charset="0"/>
                <a:cs typeface="Arial" panose="020B0604020202020204" pitchFamily="34" charset="0"/>
              </a:rPr>
              <a:t>BCDV 1025</a:t>
            </a:r>
          </a:p>
          <a:p>
            <a:pPr>
              <a:spcBef>
                <a:spcPts val="0"/>
              </a:spcBef>
            </a:pPr>
            <a:r>
              <a:rPr lang="en-US" dirty="0">
                <a:latin typeface="Arial" panose="020B0604020202020204" pitchFamily="34" charset="0"/>
                <a:cs typeface="Arial" panose="020B0604020202020204" pitchFamily="34" charset="0"/>
              </a:rPr>
              <a:t>Enterprise Blockchain</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February</a:t>
            </a:r>
          </a:p>
          <a:p>
            <a:pPr marL="0" indent="0">
              <a:spcBef>
                <a:spcPts val="0"/>
              </a:spcBef>
              <a:buFont typeface="Arial" panose="020B0604020202020204" pitchFamily="34" charset="0"/>
              <a:buNone/>
            </a:pPr>
            <a:r>
              <a:rPr lang="en-US" sz="1100" dirty="0">
                <a:latin typeface="Roboto Mono"/>
                <a:ea typeface="Roboto Mono"/>
                <a:cs typeface="Roboto Mono"/>
                <a:sym typeface="Roboto Mono"/>
              </a:rPr>
              <a:t>week 02 - class 03</a:t>
            </a:r>
            <a:r>
              <a:rPr lang="en-US" sz="1800" dirty="0">
                <a:latin typeface="Roboto Mono"/>
                <a:ea typeface="Roboto Mono"/>
                <a:cs typeface="Roboto Mono"/>
                <a:sym typeface="Roboto Mono"/>
              </a:rPr>
              <a:t> </a:t>
            </a: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11" name="TextBox 10">
            <a:extLst>
              <a:ext uri="{FF2B5EF4-FFF2-40B4-BE49-F238E27FC236}">
                <a16:creationId xmlns:a16="http://schemas.microsoft.com/office/drawing/2014/main" id="{6D130560-941C-7A73-EA35-B4AA4B122466}"/>
              </a:ext>
            </a:extLst>
          </p:cNvPr>
          <p:cNvSpPr txBox="1"/>
          <p:nvPr/>
        </p:nvSpPr>
        <p:spPr>
          <a:xfrm>
            <a:off x="379216" y="1114674"/>
            <a:ext cx="5716774" cy="2613664"/>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6. The target peer “broadcasts” the </a:t>
            </a:r>
            <a:r>
              <a:rPr lang="en-CA" sz="1800" b="1" dirty="0">
                <a:solidFill>
                  <a:srgbClr val="010101"/>
                </a:solidFill>
                <a:effectLst/>
                <a:latin typeface="Arial" panose="020B0604020202020204" pitchFamily="34" charset="0"/>
                <a:ea typeface="Arial" panose="020B0604020202020204" pitchFamily="34" charset="0"/>
              </a:rPr>
              <a:t>transaction</a:t>
            </a:r>
            <a:r>
              <a:rPr lang="en-CA" sz="1800" dirty="0">
                <a:solidFill>
                  <a:srgbClr val="010101"/>
                </a:solidFill>
                <a:effectLst/>
                <a:latin typeface="Arial" panose="020B0604020202020204" pitchFamily="34" charset="0"/>
                <a:ea typeface="Arial" panose="020B0604020202020204" pitchFamily="34" charset="0"/>
              </a:rPr>
              <a:t> proposal and response within a “transaction message” to the ordering service.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7. The ordering service receives transactions, orders them, and creates blocks of transactions per channel.</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p:txBody>
      </p:sp>
      <p:pic>
        <p:nvPicPr>
          <p:cNvPr id="3" name="image1.png">
            <a:extLst>
              <a:ext uri="{FF2B5EF4-FFF2-40B4-BE49-F238E27FC236}">
                <a16:creationId xmlns:a16="http://schemas.microsoft.com/office/drawing/2014/main" id="{689AF9DE-A6F4-9B67-AE1A-259B276894DB}"/>
              </a:ext>
            </a:extLst>
          </p:cNvPr>
          <p:cNvPicPr/>
          <p:nvPr/>
        </p:nvPicPr>
        <p:blipFill>
          <a:blip r:embed="rId4"/>
          <a:srcRect/>
          <a:stretch>
            <a:fillRect/>
          </a:stretch>
        </p:blipFill>
        <p:spPr>
          <a:xfrm>
            <a:off x="1155700" y="4081445"/>
            <a:ext cx="10165080" cy="2072527"/>
          </a:xfrm>
          <a:prstGeom prst="rect">
            <a:avLst/>
          </a:prstGeom>
          <a:ln/>
        </p:spPr>
      </p:pic>
      <p:sp>
        <p:nvSpPr>
          <p:cNvPr id="7" name="TextBox 6">
            <a:extLst>
              <a:ext uri="{FF2B5EF4-FFF2-40B4-BE49-F238E27FC236}">
                <a16:creationId xmlns:a16="http://schemas.microsoft.com/office/drawing/2014/main" id="{0C66D69E-81AA-1EE8-035F-E82A06E36EC4}"/>
              </a:ext>
            </a:extLst>
          </p:cNvPr>
          <p:cNvSpPr txBox="1"/>
          <p:nvPr/>
        </p:nvSpPr>
        <p:spPr>
          <a:xfrm>
            <a:off x="6238240" y="1422794"/>
            <a:ext cx="6106160" cy="2295115"/>
          </a:xfrm>
          <a:prstGeom prst="rect">
            <a:avLst/>
          </a:prstGeom>
          <a:noFill/>
        </p:spPr>
        <p:txBody>
          <a:bodyPr wrap="square">
            <a:spAutoFit/>
          </a:bodyPr>
          <a:lstStyle/>
          <a:p>
            <a:pPr>
              <a:lnSpc>
                <a:spcPct val="115000"/>
              </a:lnSpc>
            </a:pPr>
            <a:r>
              <a:rPr lang="en-CA" dirty="0">
                <a:solidFill>
                  <a:srgbClr val="010101"/>
                </a:solidFill>
                <a:latin typeface="Arial" panose="020B0604020202020204" pitchFamily="34" charset="0"/>
                <a:ea typeface="Arial" panose="020B0604020202020204" pitchFamily="34" charset="0"/>
              </a:rPr>
              <a:t>8. The blocks of </a:t>
            </a:r>
            <a:r>
              <a:rPr lang="en-CA" b="1" dirty="0">
                <a:solidFill>
                  <a:srgbClr val="010101"/>
                </a:solidFill>
                <a:latin typeface="Arial" panose="020B0604020202020204" pitchFamily="34" charset="0"/>
                <a:ea typeface="Arial" panose="020B0604020202020204" pitchFamily="34" charset="0"/>
              </a:rPr>
              <a:t>transaction</a:t>
            </a:r>
            <a:r>
              <a:rPr lang="en-CA" dirty="0">
                <a:solidFill>
                  <a:srgbClr val="010101"/>
                </a:solidFill>
                <a:latin typeface="Arial" panose="020B0604020202020204" pitchFamily="34" charset="0"/>
                <a:ea typeface="Arial" panose="020B0604020202020204" pitchFamily="34" charset="0"/>
              </a:rPr>
              <a:t>s are “delivered” to all peers on the channel. The transactions within the block are validated to ensure endorsement policy is fulfilled and ensure that there have been no changes to the ledger state for read set variables since the read set was generated by the transaction execution. Transactions in the block are tagged as valid or invalid.</a:t>
            </a:r>
            <a:endParaRPr lang="en-CA"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2218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1" name="TextBox 10">
            <a:extLst>
              <a:ext uri="{FF2B5EF4-FFF2-40B4-BE49-F238E27FC236}">
                <a16:creationId xmlns:a16="http://schemas.microsoft.com/office/drawing/2014/main" id="{6D130560-941C-7A73-EA35-B4AA4B122466}"/>
              </a:ext>
            </a:extLst>
          </p:cNvPr>
          <p:cNvSpPr txBox="1"/>
          <p:nvPr/>
        </p:nvSpPr>
        <p:spPr>
          <a:xfrm>
            <a:off x="486102" y="1398524"/>
            <a:ext cx="11705888" cy="1339469"/>
          </a:xfrm>
          <a:prstGeom prst="rect">
            <a:avLst/>
          </a:prstGeom>
          <a:noFill/>
        </p:spPr>
        <p:txBody>
          <a:bodyPr wrap="square">
            <a:spAutoFit/>
          </a:bodyPr>
          <a:lstStyle/>
          <a:p>
            <a:pPr>
              <a:lnSpc>
                <a:spcPct val="115000"/>
              </a:lnSpc>
            </a:pPr>
            <a:r>
              <a:rPr lang="en-CA" sz="1800" dirty="0">
                <a:solidFill>
                  <a:srgbClr val="010101"/>
                </a:solidFill>
                <a:effectLst/>
                <a:latin typeface="Arial" panose="020B0604020202020204" pitchFamily="34" charset="0"/>
                <a:ea typeface="Arial" panose="020B0604020202020204" pitchFamily="34" charset="0"/>
              </a:rPr>
              <a:t>9.Each peer appends the block to the channel’s chain, and for each valid </a:t>
            </a:r>
            <a:r>
              <a:rPr lang="en-CA" sz="1800" b="1" dirty="0">
                <a:solidFill>
                  <a:srgbClr val="010101"/>
                </a:solidFill>
                <a:effectLst/>
                <a:latin typeface="Arial" panose="020B0604020202020204" pitchFamily="34" charset="0"/>
                <a:ea typeface="Arial" panose="020B0604020202020204" pitchFamily="34" charset="0"/>
              </a:rPr>
              <a:t>transaction</a:t>
            </a:r>
            <a:r>
              <a:rPr lang="en-CA" sz="1800" dirty="0">
                <a:solidFill>
                  <a:srgbClr val="010101"/>
                </a:solidFill>
                <a:effectLst/>
                <a:latin typeface="Arial" panose="020B0604020202020204" pitchFamily="34" charset="0"/>
                <a:ea typeface="Arial" panose="020B0604020202020204" pitchFamily="34" charset="0"/>
              </a:rPr>
              <a:t> the write sets are committed to a current state database. An event is emitted by each peer to notify the client application that the transaction (invocation) has been immutably appended to the chain, as well as notification of whether the transaction was validated or invalidated.</a:t>
            </a:r>
            <a:endParaRPr lang="en-CA" sz="1800" dirty="0">
              <a:effectLst/>
              <a:latin typeface="Arial" panose="020B0604020202020204" pitchFamily="34" charset="0"/>
              <a:ea typeface="Arial" panose="020B0604020202020204" pitchFamily="34" charset="0"/>
            </a:endParaRPr>
          </a:p>
        </p:txBody>
      </p:sp>
      <p:pic>
        <p:nvPicPr>
          <p:cNvPr id="3" name="image3.png">
            <a:extLst>
              <a:ext uri="{FF2B5EF4-FFF2-40B4-BE49-F238E27FC236}">
                <a16:creationId xmlns:a16="http://schemas.microsoft.com/office/drawing/2014/main" id="{55699521-13C5-6D41-672E-D4ADADACC0ED}"/>
              </a:ext>
            </a:extLst>
          </p:cNvPr>
          <p:cNvPicPr/>
          <p:nvPr/>
        </p:nvPicPr>
        <p:blipFill>
          <a:blip r:embed="rId4"/>
          <a:srcRect/>
          <a:stretch>
            <a:fillRect/>
          </a:stretch>
        </p:blipFill>
        <p:spPr>
          <a:xfrm>
            <a:off x="2112580" y="2800604"/>
            <a:ext cx="8313682" cy="3600226"/>
          </a:xfrm>
          <a:prstGeom prst="rect">
            <a:avLst/>
          </a:prstGeom>
          <a:ln/>
        </p:spPr>
      </p:pic>
    </p:spTree>
    <p:extLst>
      <p:ext uri="{BB962C8B-B14F-4D97-AF65-F5344CB8AC3E}">
        <p14:creationId xmlns:p14="http://schemas.microsoft.com/office/powerpoint/2010/main" val="121501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3032870" y="3236365"/>
            <a:ext cx="6598810" cy="804772"/>
          </a:xfrm>
          <a:prstGeom prst="rect">
            <a:avLst/>
          </a:prstGeom>
          <a:noFill/>
        </p:spPr>
        <p:txBody>
          <a:bodyPr wrap="square">
            <a:spAutoFit/>
          </a:bodyPr>
          <a:lstStyle/>
          <a:p>
            <a:pPr>
              <a:lnSpc>
                <a:spcPct val="115000"/>
              </a:lnSpc>
            </a:pPr>
            <a:r>
              <a:rPr lang="en-CA" sz="4400" b="1" dirty="0">
                <a:solidFill>
                  <a:srgbClr val="010101"/>
                </a:solidFill>
                <a:effectLst/>
                <a:latin typeface="Arial" panose="020B0604020202020204" pitchFamily="34" charset="0"/>
                <a:ea typeface="Arial" panose="020B0604020202020204" pitchFamily="34" charset="0"/>
              </a:rPr>
              <a:t>Consensus Mechanism </a:t>
            </a:r>
            <a:endParaRPr lang="en-CA" sz="44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0999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1356360" y="3195731"/>
            <a:ext cx="10048240" cy="702372"/>
          </a:xfrm>
          <a:prstGeom prst="rect">
            <a:avLst/>
          </a:prstGeom>
          <a:noFill/>
        </p:spPr>
        <p:txBody>
          <a:bodyPr wrap="square" rtlCol="0">
            <a:spAutoFit/>
          </a:bodyPr>
          <a:lstStyle/>
          <a:p>
            <a:pPr lvl="0">
              <a:lnSpc>
                <a:spcPct val="115000"/>
              </a:lnSpc>
            </a:pPr>
            <a:r>
              <a:rPr lang="en-CA" sz="1800" u="none" strike="noStrike" dirty="0">
                <a:solidFill>
                  <a:srgbClr val="010101"/>
                </a:solidFill>
                <a:effectLst/>
                <a:latin typeface="Arial" panose="020B0604020202020204" pitchFamily="34" charset="0"/>
                <a:ea typeface="Arial" panose="020B0604020202020204" pitchFamily="34" charset="0"/>
              </a:rPr>
              <a:t>In  Hyperledger Fabric, the consensus is achieved once the organization Endorsed the transaction based on the  Endorsement Policy. </a:t>
            </a:r>
            <a:endParaRPr lang="en-CA" sz="1800" u="none" strike="noStrike" dirty="0">
              <a:effectLst/>
              <a:latin typeface="Arial" panose="020B0604020202020204" pitchFamily="34" charset="0"/>
              <a:ea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Tree>
    <p:extLst>
      <p:ext uri="{BB962C8B-B14F-4D97-AF65-F5344CB8AC3E}">
        <p14:creationId xmlns:p14="http://schemas.microsoft.com/office/powerpoint/2010/main" val="11381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3239223" y="3031921"/>
            <a:ext cx="6598810" cy="869533"/>
          </a:xfrm>
          <a:prstGeom prst="rect">
            <a:avLst/>
          </a:prstGeom>
          <a:noFill/>
        </p:spPr>
        <p:txBody>
          <a:bodyPr wrap="square">
            <a:spAutoFit/>
          </a:bodyPr>
          <a:lstStyle/>
          <a:p>
            <a:pPr>
              <a:lnSpc>
                <a:spcPct val="115000"/>
              </a:lnSpc>
            </a:pPr>
            <a:r>
              <a:rPr lang="en-CA" sz="4800" b="1" dirty="0">
                <a:solidFill>
                  <a:srgbClr val="010101"/>
                </a:solidFill>
                <a:effectLst/>
                <a:latin typeface="Arial" panose="020B0604020202020204" pitchFamily="34" charset="0"/>
                <a:ea typeface="Arial" panose="020B0604020202020204" pitchFamily="34" charset="0"/>
              </a:rPr>
              <a:t>Endorsement Policy </a:t>
            </a:r>
            <a:endParaRPr lang="en-CA" sz="4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2200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graphicFrame>
        <p:nvGraphicFramePr>
          <p:cNvPr id="10" name="Google Shape;178;p29">
            <a:extLst>
              <a:ext uri="{FF2B5EF4-FFF2-40B4-BE49-F238E27FC236}">
                <a16:creationId xmlns:a16="http://schemas.microsoft.com/office/drawing/2014/main" id="{3C2DDD51-D753-1247-49EC-1D52E181DB71}"/>
              </a:ext>
            </a:extLst>
          </p:cNvPr>
          <p:cNvGraphicFramePr/>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
        <p:nvSpPr>
          <p:cNvPr id="5" name="TextBox 4">
            <a:extLst>
              <a:ext uri="{FF2B5EF4-FFF2-40B4-BE49-F238E27FC236}">
                <a16:creationId xmlns:a16="http://schemas.microsoft.com/office/drawing/2014/main" id="{B10F64AF-64B7-453E-2B50-4A62A6CDC5F3}"/>
              </a:ext>
            </a:extLst>
          </p:cNvPr>
          <p:cNvSpPr txBox="1"/>
          <p:nvPr/>
        </p:nvSpPr>
        <p:spPr>
          <a:xfrm>
            <a:off x="430026" y="1402080"/>
            <a:ext cx="11554625" cy="4598695"/>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Every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has an endorsement policy which specifies the set of peers on a channel that must execute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and endorse the execution results in order for the transaction to be considered valid.</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By default, endorsement policies are specified in the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definition, which is agreed to by channel members and then committed to a channel</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If you are using Private Data Collections, you will have to specify it in the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definition.</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The endorsement Policy is defined in the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configtx.yaml</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Each channel has its own Endorsement Policy.</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Each participating organization must approve the Endorsing Policy and the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definition.</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Once the </a:t>
            </a:r>
            <a:r>
              <a:rPr lang="en-CA" sz="16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definition is approved by all the orgs it is committed to the channel</a:t>
            </a: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The endorsement Policy is based on the MSP Role of the organization. </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MSP ID and </a:t>
            </a:r>
            <a:r>
              <a:rPr lang="en-CA" sz="1600" u="none" strike="noStrike" dirty="0">
                <a:solidFill>
                  <a:srgbClr val="E74C3C"/>
                </a:solidFill>
                <a:effectLst/>
                <a:highlight>
                  <a:srgbClr val="FFFFFF"/>
                </a:highlight>
                <a:latin typeface="Arial" panose="020B0604020202020204" pitchFamily="34" charset="0"/>
                <a:ea typeface="Courier New" panose="02070309020205020404" pitchFamily="49" charset="0"/>
                <a:cs typeface="Arial" panose="020B0604020202020204" pitchFamily="34" charset="0"/>
              </a:rPr>
              <a:t>ROLE</a:t>
            </a:r>
            <a:r>
              <a:rPr lang="en-CA" sz="16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represent one of the four accepted roles:</a:t>
            </a: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mj-lt"/>
              <a:buAutoNum type="arabicPeriod"/>
            </a:pPr>
            <a:r>
              <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rPr>
              <a:t> </a:t>
            </a:r>
            <a:r>
              <a:rPr lang="en-CA" sz="1600" u="none" strike="noStrike" dirty="0">
                <a:solidFill>
                  <a:srgbClr val="FF0000"/>
                </a:solidFill>
                <a:effectLst/>
                <a:highlight>
                  <a:srgbClr val="FFFFFF"/>
                </a:highlight>
                <a:latin typeface="Courier New" panose="02070309020205020404" pitchFamily="49" charset="0"/>
                <a:ea typeface="Courier New" panose="02070309020205020404" pitchFamily="49" charset="0"/>
                <a:cs typeface="Courier New" panose="02070309020205020404" pitchFamily="49" charset="0"/>
              </a:rPr>
              <a:t>member</a:t>
            </a:r>
            <a:r>
              <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rPr>
              <a:t>   </a:t>
            </a:r>
          </a:p>
          <a:p>
            <a:pPr marL="342900" lvl="0" indent="-342900">
              <a:lnSpc>
                <a:spcPct val="115000"/>
              </a:lnSpc>
              <a:buFont typeface="+mj-lt"/>
              <a:buAutoNum type="arabicPeriod"/>
            </a:pPr>
            <a:r>
              <a:rPr lang="en-CA" sz="1600" u="none" strike="noStrike" dirty="0">
                <a:solidFill>
                  <a:srgbClr val="FF0000"/>
                </a:solidFill>
                <a:effectLst/>
                <a:highlight>
                  <a:srgbClr val="FFFFFF"/>
                </a:highlight>
                <a:latin typeface="Courier New" panose="02070309020205020404" pitchFamily="49" charset="0"/>
                <a:ea typeface="Courier New" panose="02070309020205020404" pitchFamily="49" charset="0"/>
                <a:cs typeface="Courier New" panose="02070309020205020404" pitchFamily="49" charset="0"/>
              </a:rPr>
              <a:t> admin</a:t>
            </a:r>
            <a:r>
              <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rPr>
              <a:t>  </a:t>
            </a:r>
          </a:p>
          <a:p>
            <a:pPr marL="342900" lvl="0" indent="-342900">
              <a:lnSpc>
                <a:spcPct val="115000"/>
              </a:lnSpc>
              <a:buFont typeface="+mj-lt"/>
              <a:buAutoNum type="arabicPeriod"/>
            </a:pPr>
            <a:r>
              <a:rPr lang="en-CA" sz="1600" dirty="0">
                <a:solidFill>
                  <a:srgbClr val="FF0000"/>
                </a:solidFill>
                <a:highlight>
                  <a:srgbClr val="FFFFFF"/>
                </a:highlight>
                <a:latin typeface="Courier New" panose="02070309020205020404" pitchFamily="49" charset="0"/>
                <a:ea typeface="Courier New" panose="02070309020205020404" pitchFamily="49" charset="0"/>
                <a:cs typeface="Courier New" panose="02070309020205020404" pitchFamily="49" charset="0"/>
              </a:rPr>
              <a:t> </a:t>
            </a:r>
            <a:r>
              <a:rPr lang="en-CA" sz="1600" u="none" strike="noStrike" dirty="0">
                <a:solidFill>
                  <a:srgbClr val="FF0000"/>
                </a:solidFill>
                <a:effectLst/>
                <a:highlight>
                  <a:srgbClr val="FFFFFF"/>
                </a:highlight>
                <a:latin typeface="Courier New" panose="02070309020205020404" pitchFamily="49" charset="0"/>
                <a:ea typeface="Courier New" panose="02070309020205020404" pitchFamily="49" charset="0"/>
                <a:cs typeface="Courier New" panose="02070309020205020404" pitchFamily="49" charset="0"/>
              </a:rPr>
              <a:t>client</a:t>
            </a:r>
            <a:r>
              <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rPr>
              <a:t> </a:t>
            </a:r>
          </a:p>
          <a:p>
            <a:pPr marL="342900" lvl="0" indent="-342900">
              <a:lnSpc>
                <a:spcPct val="115000"/>
              </a:lnSpc>
              <a:buFont typeface="+mj-lt"/>
              <a:buAutoNum type="arabicPeriod"/>
            </a:pPr>
            <a:r>
              <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rPr>
              <a:t> </a:t>
            </a:r>
            <a:r>
              <a:rPr lang="en-CA" sz="1600" u="none" strike="noStrike" dirty="0">
                <a:solidFill>
                  <a:srgbClr val="FF0000"/>
                </a:solidFill>
                <a:effectLst/>
                <a:highlight>
                  <a:srgbClr val="FFFFFF"/>
                </a:highlight>
                <a:latin typeface="Courier New" panose="02070309020205020404" pitchFamily="49" charset="0"/>
                <a:ea typeface="Courier New" panose="02070309020205020404" pitchFamily="49" charset="0"/>
                <a:cs typeface="Courier New" panose="02070309020205020404" pitchFamily="49" charset="0"/>
              </a:rPr>
              <a:t>peer</a:t>
            </a:r>
            <a:endParaRPr lang="en-CA" sz="1600" u="none" strike="noStrike" dirty="0">
              <a:solidFill>
                <a:srgbClr val="FF0000"/>
              </a:solidFill>
              <a:effectLst/>
              <a:latin typeface="Courier New" panose="02070309020205020404" pitchFamily="49" charset="0"/>
              <a:ea typeface="Arial" panose="020B0604020202020204" pitchFamily="34" charset="0"/>
              <a:cs typeface="Courier New" panose="02070309020205020404" pitchFamily="49" charset="0"/>
            </a:endParaRPr>
          </a:p>
          <a:p>
            <a:pPr marL="342900" lvl="0" indent="-342900">
              <a:lnSpc>
                <a:spcPct val="115000"/>
              </a:lnSpc>
              <a:buFont typeface="Arial" panose="020B0604020202020204" pitchFamily="34" charset="0"/>
              <a:buChar char="●"/>
            </a:pPr>
            <a:endParaRPr lang="en-CA"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8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373325" y="1255639"/>
            <a:ext cx="11676435" cy="4897431"/>
          </a:xfrm>
          <a:prstGeom prst="rect">
            <a:avLst/>
          </a:prstGeom>
          <a:noFill/>
        </p:spPr>
        <p:txBody>
          <a:bodyPr wrap="square">
            <a:spAutoFit/>
          </a:bodyPr>
          <a:lstStyle/>
          <a:p>
            <a:pPr marL="457200">
              <a:lnSpc>
                <a:spcPct val="115000"/>
              </a:lnSpc>
            </a:pP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 </a:t>
            </a:r>
            <a:endParaRPr lang="en-CA" sz="1400" dirty="0">
              <a:effectLst/>
              <a:latin typeface="Arial" panose="020B0604020202020204" pitchFamily="34" charset="0"/>
              <a:ea typeface="Arial" panose="020B0604020202020204" pitchFamily="34" charset="0"/>
            </a:endParaRPr>
          </a:p>
          <a:p>
            <a:pPr lvl="0">
              <a:lnSpc>
                <a:spcPct val="163000"/>
              </a:lnSpc>
              <a:buClr>
                <a:srgbClr val="010101"/>
              </a:buClr>
              <a:buSzPts val="1200"/>
            </a:pPr>
            <a:r>
              <a:rPr lang="en-CA" sz="1400" u="none" strike="noStrike" dirty="0">
                <a:solidFill>
                  <a:srgbClr val="010101"/>
                </a:solidFill>
                <a:effectLst/>
                <a:highlight>
                  <a:srgbClr val="FFFFFF"/>
                </a:highlight>
                <a:latin typeface="Arial" panose="020B0604020202020204" pitchFamily="34" charset="0"/>
                <a:ea typeface="Arial" panose="020B0604020202020204" pitchFamily="34" charset="0"/>
                <a:cs typeface="Arial" panose="020B0604020202020204" pitchFamily="34" charset="0"/>
              </a:rPr>
              <a:t>Here are a few examples of valid principles: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buClr>
                <a:srgbClr val="010101"/>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'Org0MSP.admin'</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any administrator of the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Org0MSP</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MSP</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buClr>
                <a:srgbClr val="010101"/>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'Org1MSP.member'</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any member of the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MSP</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buClr>
                <a:srgbClr val="010101"/>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'Org1MSP.client'</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any client of the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MSP</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spcAft>
                <a:spcPts val="5400"/>
              </a:spcAft>
              <a:buClr>
                <a:srgbClr val="010101"/>
              </a:buClr>
              <a:buSzPts val="1200"/>
              <a:buFont typeface="Arial" panose="020B0604020202020204" pitchFamily="34" charset="0"/>
              <a:buChar char="●"/>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'Org1MSP.peer'</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any peer of the </a:t>
            </a: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cs typeface="Arial" panose="020B0604020202020204" pitchFamily="34" charset="0"/>
              </a:rPr>
              <a:t>Org1MSP</a:t>
            </a: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MS</a:t>
            </a:r>
            <a:r>
              <a:rPr lang="en-CA" sz="1400" dirty="0">
                <a:solidFill>
                  <a:srgbClr val="E74C3C"/>
                </a:solidFill>
                <a:effectLst/>
                <a:highlight>
                  <a:srgbClr val="FFFFFF"/>
                </a:highlight>
                <a:latin typeface="Courier New" panose="02070309020205020404" pitchFamily="49" charset="0"/>
                <a:ea typeface="Courier New" panose="02070309020205020404" pitchFamily="49" charset="0"/>
              </a:rPr>
              <a:t> </a:t>
            </a:r>
            <a:endParaRPr lang="en-CA" sz="1400" dirty="0">
              <a:effectLst/>
              <a:latin typeface="Arial" panose="020B0604020202020204" pitchFamily="34" charset="0"/>
              <a:ea typeface="Arial" panose="020B0604020202020204" pitchFamily="34" charset="0"/>
            </a:endParaRPr>
          </a:p>
          <a:p>
            <a:pPr lvl="0">
              <a:lnSpc>
                <a:spcPct val="115000"/>
              </a:lnSpc>
            </a:pPr>
            <a:r>
              <a:rPr lang="en-CA" sz="1400" u="none" strike="noStrike" dirty="0">
                <a:solidFill>
                  <a:srgbClr val="010101"/>
                </a:solidFill>
                <a:effectLst/>
                <a:latin typeface="Arial" panose="020B0604020202020204" pitchFamily="34" charset="0"/>
                <a:ea typeface="Arial" panose="020B0604020202020204" pitchFamily="34" charset="0"/>
              </a:rPr>
              <a:t>The following are the valid Expressions for Endorsement Policy:</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rPr>
              <a:t>AND</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rPr>
              <a:t>OR</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err="1">
                <a:solidFill>
                  <a:srgbClr val="E74C3C"/>
                </a:solidFill>
                <a:effectLst/>
                <a:highlight>
                  <a:srgbClr val="FFFFFF"/>
                </a:highlight>
                <a:latin typeface="Courier New" panose="02070309020205020404" pitchFamily="49" charset="0"/>
                <a:ea typeface="Courier New" panose="02070309020205020404" pitchFamily="49" charset="0"/>
              </a:rPr>
              <a:t>OutOf</a:t>
            </a:r>
            <a:endParaRPr lang="en-CA" sz="1400" u="none" strike="noStrike" dirty="0">
              <a:effectLst/>
              <a:latin typeface="Arial" panose="020B0604020202020204" pitchFamily="34" charset="0"/>
              <a:ea typeface="Arial" panose="020B0604020202020204" pitchFamily="34" charset="0"/>
            </a:endParaRPr>
          </a:p>
          <a:p>
            <a:pPr lvl="0">
              <a:lnSpc>
                <a:spcPct val="115000"/>
              </a:lnSpc>
            </a:pPr>
            <a:r>
              <a:rPr lang="en-CA" sz="1400" u="none" strike="noStrike" dirty="0">
                <a:solidFill>
                  <a:srgbClr val="010101"/>
                </a:solidFill>
                <a:effectLst/>
                <a:latin typeface="Arial" panose="020B0604020202020204" pitchFamily="34" charset="0"/>
                <a:ea typeface="Arial" panose="020B0604020202020204" pitchFamily="34" charset="0"/>
              </a:rPr>
              <a:t>Once the transaction is Endorsed by each organization based on their individual Endorsement policies the following three types of consensus can be set up to approve the transaction</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rPr>
              <a:t>MAJORITY </a:t>
            </a:r>
            <a:r>
              <a:rPr lang="en-CA" sz="1400" u="none" strike="noStrike" dirty="0">
                <a:solidFill>
                  <a:srgbClr val="010101"/>
                </a:solidFill>
                <a:effectLst/>
                <a:latin typeface="Arial" panose="020B0604020202020204" pitchFamily="34" charset="0"/>
                <a:ea typeface="Arial" panose="020B0604020202020204" pitchFamily="34" charset="0"/>
              </a:rPr>
              <a:t>Orgs</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rPr>
              <a:t>ANY </a:t>
            </a:r>
            <a:r>
              <a:rPr lang="en-CA" sz="1400" u="none" strike="noStrike" dirty="0">
                <a:solidFill>
                  <a:srgbClr val="010101"/>
                </a:solidFill>
                <a:effectLst/>
                <a:latin typeface="Arial" panose="020B0604020202020204" pitchFamily="34" charset="0"/>
                <a:ea typeface="Arial" panose="020B0604020202020204" pitchFamily="34" charset="0"/>
              </a:rPr>
              <a:t>Orgs</a:t>
            </a:r>
            <a:endParaRPr lang="en-CA" sz="14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400" u="none" strike="noStrike" dirty="0">
                <a:solidFill>
                  <a:srgbClr val="E74C3C"/>
                </a:solidFill>
                <a:effectLst/>
                <a:highlight>
                  <a:srgbClr val="FFFFFF"/>
                </a:highlight>
                <a:latin typeface="Courier New" panose="02070309020205020404" pitchFamily="49" charset="0"/>
                <a:ea typeface="Courier New" panose="02070309020205020404" pitchFamily="49" charset="0"/>
              </a:rPr>
              <a:t>ALL </a:t>
            </a:r>
            <a:r>
              <a:rPr lang="en-CA" sz="1400" u="none" strike="noStrike" dirty="0">
                <a:solidFill>
                  <a:srgbClr val="010101"/>
                </a:solidFill>
                <a:effectLst/>
                <a:latin typeface="Arial" panose="020B0604020202020204" pitchFamily="34" charset="0"/>
                <a:ea typeface="Arial" panose="020B0604020202020204" pitchFamily="34" charset="0"/>
              </a:rPr>
              <a:t>Orgs</a:t>
            </a:r>
            <a:endParaRPr lang="en-CA" sz="14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310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209394"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E5C4874D-8470-3820-C95F-94083208ACFD}"/>
              </a:ext>
            </a:extLst>
          </p:cNvPr>
          <p:cNvSpPr txBox="1"/>
          <p:nvPr/>
        </p:nvSpPr>
        <p:spPr>
          <a:xfrm>
            <a:off x="3007251" y="2933700"/>
            <a:ext cx="5253880" cy="869533"/>
          </a:xfrm>
          <a:prstGeom prst="rect">
            <a:avLst/>
          </a:prstGeom>
          <a:noFill/>
        </p:spPr>
        <p:txBody>
          <a:bodyPr wrap="square">
            <a:spAutoFit/>
          </a:bodyPr>
          <a:lstStyle/>
          <a:p>
            <a:pPr algn="ctr">
              <a:lnSpc>
                <a:spcPct val="115000"/>
              </a:lnSpc>
            </a:pPr>
            <a:r>
              <a:rPr lang="en-CA" sz="4800" b="1" dirty="0">
                <a:solidFill>
                  <a:srgbClr val="010101"/>
                </a:solidFill>
                <a:effectLst/>
                <a:latin typeface="Arial" panose="020B0604020202020204" pitchFamily="34" charset="0"/>
                <a:ea typeface="Arial" panose="020B0604020202020204" pitchFamily="34" charset="0"/>
              </a:rPr>
              <a:t>Transaction Flow </a:t>
            </a:r>
            <a:endParaRPr lang="en-CA" sz="4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169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155488" y="1764095"/>
            <a:ext cx="6598810" cy="3887859"/>
          </a:xfrm>
          <a:prstGeom prst="rect">
            <a:avLst/>
          </a:prstGeom>
          <a:noFill/>
        </p:spPr>
        <p:txBody>
          <a:bodyPr wrap="square">
            <a:spAutoFit/>
          </a:bodyPr>
          <a:lstStyle/>
          <a:p>
            <a:pPr marL="342900" lvl="0" indent="-342900">
              <a:lnSpc>
                <a:spcPct val="115000"/>
              </a:lnSpc>
              <a:buFont typeface="+mj-lt"/>
              <a:buAutoNum type="arabicPeriod"/>
            </a:pPr>
            <a:r>
              <a:rPr lang="en-CA" sz="1800" u="none" strike="noStrike" dirty="0">
                <a:solidFill>
                  <a:srgbClr val="010101"/>
                </a:solidFill>
                <a:effectLst/>
                <a:latin typeface="Arial" panose="020B0604020202020204" pitchFamily="34" charset="0"/>
                <a:ea typeface="Arial" panose="020B0604020202020204" pitchFamily="34" charset="0"/>
              </a:rPr>
              <a:t>An application leveraging a supported SDK (Node, Java, Go) utilizes one of the available API’s to generate a transaction proposal. The proposal is a request to invoke a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function with certain input parameters, with the intent of reading and/or updating the ledger.</a:t>
            </a:r>
          </a:p>
          <a:p>
            <a:pPr marL="342900" lvl="0" indent="-342900">
              <a:lnSpc>
                <a:spcPct val="115000"/>
              </a:lnSpc>
              <a:buFont typeface="+mj-lt"/>
              <a:buAutoNum type="arabicPeriod"/>
            </a:pPr>
            <a:r>
              <a:rPr lang="en-CA" sz="1800" u="none" strike="noStrike" dirty="0">
                <a:solidFill>
                  <a:srgbClr val="010101"/>
                </a:solidFill>
                <a:effectLst/>
                <a:latin typeface="Arial" panose="020B0604020202020204" pitchFamily="34" charset="0"/>
                <a:ea typeface="Arial" panose="020B0604020202020204" pitchFamily="34" charset="0"/>
              </a:rPr>
              <a:t>The SDK submits the transaction proposal to a target peer, which will manage the transaction submission on behalf of the client. </a:t>
            </a:r>
          </a:p>
          <a:p>
            <a:pPr marL="342900" indent="-342900">
              <a:lnSpc>
                <a:spcPct val="115000"/>
              </a:lnSpc>
              <a:buFont typeface="+mj-lt"/>
              <a:buAutoNum type="arabicPeriod"/>
            </a:pPr>
            <a:r>
              <a:rPr lang="en-CA" sz="1800" u="none" strike="noStrike" dirty="0">
                <a:solidFill>
                  <a:srgbClr val="010101"/>
                </a:solidFill>
                <a:effectLst/>
                <a:latin typeface="Arial" panose="020B0604020202020204" pitchFamily="34" charset="0"/>
                <a:ea typeface="Arial" panose="020B0604020202020204" pitchFamily="34" charset="0"/>
              </a:rPr>
              <a:t>The target peer first forwards the transaction proposal to other peers for execution, as required by the endorsement policy.</a:t>
            </a:r>
          </a:p>
          <a:p>
            <a:pPr lvl="0">
              <a:lnSpc>
                <a:spcPct val="115000"/>
              </a:lnSpc>
            </a:pPr>
            <a:endParaRPr lang="en-CA" sz="1800" u="none" strike="noStrike" dirty="0">
              <a:solidFill>
                <a:srgbClr val="010101"/>
              </a:solidFill>
              <a:effectLst/>
              <a:latin typeface="Arial" panose="020B0604020202020204" pitchFamily="34" charset="0"/>
              <a:ea typeface="Arial" panose="020B0604020202020204" pitchFamily="34" charset="0"/>
            </a:endParaRPr>
          </a:p>
        </p:txBody>
      </p:sp>
      <p:pic>
        <p:nvPicPr>
          <p:cNvPr id="5" name="image2.png">
            <a:extLst>
              <a:ext uri="{FF2B5EF4-FFF2-40B4-BE49-F238E27FC236}">
                <a16:creationId xmlns:a16="http://schemas.microsoft.com/office/drawing/2014/main" id="{99C5E494-0C5D-21A1-AFDC-EACB21237348}"/>
              </a:ext>
            </a:extLst>
          </p:cNvPr>
          <p:cNvPicPr/>
          <p:nvPr/>
        </p:nvPicPr>
        <p:blipFill rotWithShape="1">
          <a:blip r:embed="rId4"/>
          <a:srcRect l="11250"/>
          <a:stretch/>
        </p:blipFill>
        <p:spPr>
          <a:xfrm>
            <a:off x="6754298" y="1764095"/>
            <a:ext cx="5282214" cy="3329809"/>
          </a:xfrm>
          <a:prstGeom prst="rect">
            <a:avLst/>
          </a:prstGeom>
          <a:ln/>
        </p:spPr>
      </p:pic>
    </p:spTree>
    <p:extLst>
      <p:ext uri="{BB962C8B-B14F-4D97-AF65-F5344CB8AC3E}">
        <p14:creationId xmlns:p14="http://schemas.microsoft.com/office/powerpoint/2010/main" val="249961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0" name="TextBox 9">
            <a:extLst>
              <a:ext uri="{FF2B5EF4-FFF2-40B4-BE49-F238E27FC236}">
                <a16:creationId xmlns:a16="http://schemas.microsoft.com/office/drawing/2014/main" id="{8224F31C-2C5E-A536-30CB-5A07A9F29EBF}"/>
              </a:ext>
            </a:extLst>
          </p:cNvPr>
          <p:cNvSpPr txBox="1"/>
          <p:nvPr/>
        </p:nvSpPr>
        <p:spPr>
          <a:xfrm>
            <a:off x="889428" y="1644345"/>
            <a:ext cx="11039813" cy="3569310"/>
          </a:xfrm>
          <a:prstGeom prst="rect">
            <a:avLst/>
          </a:prstGeom>
          <a:noFill/>
        </p:spPr>
        <p:txBody>
          <a:bodyPr wrap="square">
            <a:spAutoFit/>
          </a:bodyPr>
          <a:lstStyle/>
          <a:p>
            <a:pPr marL="342900" lvl="0" indent="-342900">
              <a:lnSpc>
                <a:spcPct val="115000"/>
              </a:lnSpc>
              <a:buFont typeface="+mj-lt"/>
              <a:buAutoNum type="arabicPeriod"/>
            </a:pPr>
            <a:r>
              <a:rPr lang="en-CA" sz="1800" u="none" strike="noStrike" dirty="0">
                <a:solidFill>
                  <a:srgbClr val="010101"/>
                </a:solidFill>
                <a:effectLst/>
                <a:latin typeface="Arial" panose="020B0604020202020204" pitchFamily="34" charset="0"/>
                <a:ea typeface="Arial" panose="020B0604020202020204" pitchFamily="34" charset="0"/>
              </a:rPr>
              <a:t>The endorsing peers verify</a:t>
            </a:r>
          </a:p>
          <a:p>
            <a:pPr marL="342900" lvl="0" indent="-342900">
              <a:lnSpc>
                <a:spcPct val="115000"/>
              </a:lnSpc>
              <a:buFont typeface="+mj-lt"/>
              <a:buAutoNum type="alphaLcPeriod"/>
            </a:pPr>
            <a:r>
              <a:rPr lang="en-CA" sz="1800" u="none" strike="noStrike" dirty="0">
                <a:solidFill>
                  <a:srgbClr val="010101"/>
                </a:solidFill>
                <a:effectLst/>
                <a:latin typeface="Arial" panose="020B0604020202020204" pitchFamily="34" charset="0"/>
                <a:ea typeface="Arial" panose="020B0604020202020204" pitchFamily="34" charset="0"/>
              </a:rPr>
              <a:t> The </a:t>
            </a:r>
            <a:r>
              <a:rPr lang="en-CA" sz="1800" b="1" u="none" strike="noStrike" dirty="0">
                <a:solidFill>
                  <a:srgbClr val="010101"/>
                </a:solidFill>
                <a:effectLst/>
                <a:latin typeface="Arial" panose="020B0604020202020204" pitchFamily="34" charset="0"/>
                <a:ea typeface="Arial" panose="020B0604020202020204" pitchFamily="34" charset="0"/>
              </a:rPr>
              <a:t>transaction</a:t>
            </a:r>
            <a:r>
              <a:rPr lang="en-CA" sz="1800" u="none" strike="noStrike" dirty="0">
                <a:solidFill>
                  <a:srgbClr val="010101"/>
                </a:solidFill>
                <a:effectLst/>
                <a:latin typeface="Arial" panose="020B0604020202020204" pitchFamily="34" charset="0"/>
                <a:ea typeface="Arial" panose="020B0604020202020204" pitchFamily="34" charset="0"/>
              </a:rPr>
              <a:t> proposal is well-formed</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lphaLcPeriod"/>
            </a:pPr>
            <a:r>
              <a:rPr lang="en-CA" sz="1800" u="none" strike="noStrike" dirty="0">
                <a:solidFill>
                  <a:srgbClr val="010101"/>
                </a:solidFill>
                <a:effectLst/>
                <a:latin typeface="Arial" panose="020B0604020202020204" pitchFamily="34" charset="0"/>
                <a:ea typeface="Arial" panose="020B0604020202020204" pitchFamily="34" charset="0"/>
              </a:rPr>
              <a:t> It has not been submitted already in the past (replay-attack protection)</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lphaLcPeriod"/>
            </a:pPr>
            <a:r>
              <a:rPr lang="en-CA" sz="1800" u="none" strike="noStrike" dirty="0">
                <a:solidFill>
                  <a:srgbClr val="010101"/>
                </a:solidFill>
                <a:effectLst/>
                <a:latin typeface="Arial" panose="020B0604020202020204" pitchFamily="34" charset="0"/>
                <a:ea typeface="Arial" panose="020B0604020202020204" pitchFamily="34" charset="0"/>
              </a:rPr>
              <a:t> The signature is valid (using the MSP)</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lphaLcPeriod"/>
            </a:pPr>
            <a:r>
              <a:rPr lang="en-CA" sz="1800" u="none" strike="noStrike" dirty="0">
                <a:solidFill>
                  <a:srgbClr val="010101"/>
                </a:solidFill>
                <a:effectLst/>
                <a:latin typeface="Arial" panose="020B0604020202020204" pitchFamily="34" charset="0"/>
                <a:ea typeface="Arial" panose="020B0604020202020204" pitchFamily="34" charset="0"/>
              </a:rPr>
              <a:t> The submitter (Client A, in the example) is properly authorized to perform the proposed operation on that channel (namely, each endorsing peer ensures that the submitter satisfies the channel’s </a:t>
            </a:r>
            <a:r>
              <a:rPr lang="en-CA" sz="1800" i="1" u="none" strike="noStrike" dirty="0">
                <a:solidFill>
                  <a:srgbClr val="010101"/>
                </a:solidFill>
                <a:effectLst/>
                <a:latin typeface="Arial" panose="020B0604020202020204" pitchFamily="34" charset="0"/>
                <a:ea typeface="Arial" panose="020B0604020202020204" pitchFamily="34" charset="0"/>
              </a:rPr>
              <a:t>Writers</a:t>
            </a:r>
            <a:r>
              <a:rPr lang="en-CA" sz="1800" u="none" strike="noStrike" dirty="0">
                <a:solidFill>
                  <a:srgbClr val="010101"/>
                </a:solidFill>
                <a:effectLst/>
                <a:latin typeface="Arial" panose="020B0604020202020204" pitchFamily="34" charset="0"/>
                <a:ea typeface="Arial" panose="020B0604020202020204" pitchFamily="34" charset="0"/>
              </a:rPr>
              <a:t> policy). </a:t>
            </a:r>
            <a:endParaRPr lang="en-CA" sz="1800" u="none" strike="noStrike"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5. The target peer verifies the proposal responses are the same prior to proceeding with the transaction submission. If a transaction is submitted without this check, the endorsement policy will still be checked and enforced when each peer validates transactions prior to committing them.</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6458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756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shruti chauhan</cp:lastModifiedBy>
  <cp:revision>19</cp:revision>
  <dcterms:created xsi:type="dcterms:W3CDTF">2023-01-19T13:19:03Z</dcterms:created>
  <dcterms:modified xsi:type="dcterms:W3CDTF">2023-02-08T06:24:28Z</dcterms:modified>
</cp:coreProperties>
</file>