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128B4-E13A-40F7-81FA-C2C2A7CEE25C}" v="7" dt="2023-02-21T15:19:5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06C4-DA13-38AE-D45A-E60318054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9D1348-A01E-6B48-599F-8A5FE6A4B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9CC1439-5C93-F1DC-BC32-D30061F74503}"/>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16A41A9E-383A-9C53-D4D3-DC4F8A536E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A1CBD8-AD07-4ED9-FA9B-FA4C15CFDE39}"/>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328169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2CC1-82D3-4210-1410-7AFAC22BBC6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EB180F-3C97-5701-94A3-55F446259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336C30-F16F-E359-BBF9-564C480C7CBE}"/>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F9CA1213-009A-2CBE-F632-0F5157FB6A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DA9894-3F87-D3F0-46E7-2AC062C9BE43}"/>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131711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02C21-6073-0302-D960-A45FC194E8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02C21C0-9B42-A83E-1D64-00EBA8705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4E1C74-4592-62BE-8D84-175473B46E56}"/>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098C2BA3-2891-49C5-706D-D89C026161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FF43B1-368F-CDB7-09A1-09486200BD66}"/>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233873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49F9-8BD3-D2DB-4D1B-E8D86D04F36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D72FCFF-B52D-E201-6F42-4EB71DC6B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0C7A17-A529-8CD0-8046-D77FFDF55BC5}"/>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DD92BD88-4835-43B1-650A-D85D8FABEE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2C1F7E-1055-9B80-0D9C-16BB8A76FC8E}"/>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324998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199D-2DD4-F20E-7B10-1A366B210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D89BAC7-6AD2-B78A-9126-301D606C1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403A5-BE41-B477-3359-2957C761AED4}"/>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57FF8D78-E8EB-9824-00B0-53BF368DB2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4568FD-EE7E-5347-B3C4-DA68A2878BEC}"/>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168447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5454-E409-9467-294E-A84472B2287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DC4965-1BB6-4E81-07D7-DAB7C54D2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4052B40-B466-E265-87FC-9F1BC2294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6913132-F427-7C3E-0C16-364ED97C1AA5}"/>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6" name="Footer Placeholder 5">
            <a:extLst>
              <a:ext uri="{FF2B5EF4-FFF2-40B4-BE49-F238E27FC236}">
                <a16:creationId xmlns:a16="http://schemas.microsoft.com/office/drawing/2014/main" id="{EE51C745-5165-4D75-2389-7EFE4E18FB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FDE3D9C-A839-D683-B48A-3645618AE9AB}"/>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33084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0778-5728-65F2-EF9F-12B9B2137B6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9D90AF-0B14-E52B-7F18-22138FA11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216BDC-8230-08C7-71A7-97256CC35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066216F-F199-E3DC-A9AD-0CC6767D0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BFFBA-AF23-C0BF-D95E-A57B31692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56BC5AA-4430-0E51-56A4-41EAC70269E4}"/>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8" name="Footer Placeholder 7">
            <a:extLst>
              <a:ext uri="{FF2B5EF4-FFF2-40B4-BE49-F238E27FC236}">
                <a16:creationId xmlns:a16="http://schemas.microsoft.com/office/drawing/2014/main" id="{9518A497-47DF-C876-034D-D0490F871A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60F86AB-3BA4-0104-112D-9CDC0DE18F9F}"/>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13001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58BA-BC19-FC39-BDAA-91209D38219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A0C8CC5-A116-63C6-78CB-8DF0D15EC9E4}"/>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4" name="Footer Placeholder 3">
            <a:extLst>
              <a:ext uri="{FF2B5EF4-FFF2-40B4-BE49-F238E27FC236}">
                <a16:creationId xmlns:a16="http://schemas.microsoft.com/office/drawing/2014/main" id="{3DDB4A7A-C1FE-C144-FD75-26FDDB51D53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7F5F767-7615-9761-C233-B5D42885312B}"/>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35120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14D8E-DC7B-A773-1EA4-467296329308}"/>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3" name="Footer Placeholder 2">
            <a:extLst>
              <a:ext uri="{FF2B5EF4-FFF2-40B4-BE49-F238E27FC236}">
                <a16:creationId xmlns:a16="http://schemas.microsoft.com/office/drawing/2014/main" id="{4AFE5962-3E44-988C-786A-D4AD625D62D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66B4394-DDD0-FE52-5025-F2113AD3A21A}"/>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5551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DE05-ADA0-4F20-2DD8-C308DEAAC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44D1B7B-1CDA-8DAE-E8BE-9D53369BD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CBB512-A2C0-2B37-8CDB-FB1FBB34B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3629F-7142-1976-5E0F-94F62B1C28EC}"/>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6" name="Footer Placeholder 5">
            <a:extLst>
              <a:ext uri="{FF2B5EF4-FFF2-40B4-BE49-F238E27FC236}">
                <a16:creationId xmlns:a16="http://schemas.microsoft.com/office/drawing/2014/main" id="{FB107B3B-3057-F07E-9125-1F3A1FBAD9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90CCF3-2898-31D6-B92D-676DB3D884F9}"/>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84380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254D-8027-38F0-5D78-26A1B72BC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0A160D9-FB6E-016E-EDE7-FC10CD5BE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E496D1C-ED30-F11C-50DD-D6519E4CD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CC702-0F60-6A00-3AB7-F2043FC86313}"/>
              </a:ext>
            </a:extLst>
          </p:cNvPr>
          <p:cNvSpPr>
            <a:spLocks noGrp="1"/>
          </p:cNvSpPr>
          <p:nvPr>
            <p:ph type="dt" sz="half" idx="10"/>
          </p:nvPr>
        </p:nvSpPr>
        <p:spPr/>
        <p:txBody>
          <a:bodyPr/>
          <a:lstStyle/>
          <a:p>
            <a:fld id="{0A6C4844-9A27-4DEE-8129-0DE2D4AA3A92}" type="datetimeFigureOut">
              <a:rPr lang="en-CA" smtClean="0"/>
              <a:t>2023-03-06</a:t>
            </a:fld>
            <a:endParaRPr lang="en-CA"/>
          </a:p>
        </p:txBody>
      </p:sp>
      <p:sp>
        <p:nvSpPr>
          <p:cNvPr id="6" name="Footer Placeholder 5">
            <a:extLst>
              <a:ext uri="{FF2B5EF4-FFF2-40B4-BE49-F238E27FC236}">
                <a16:creationId xmlns:a16="http://schemas.microsoft.com/office/drawing/2014/main" id="{3E005789-EC61-3843-A9DB-DBE81E945F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A5F84FB-9352-D66D-751B-3829D950F28D}"/>
              </a:ext>
            </a:extLst>
          </p:cNvPr>
          <p:cNvSpPr>
            <a:spLocks noGrp="1"/>
          </p:cNvSpPr>
          <p:nvPr>
            <p:ph type="sldNum" sz="quarter" idx="12"/>
          </p:nvPr>
        </p:nvSpPr>
        <p:spPr/>
        <p:txBody>
          <a:bodyPr/>
          <a:lstStyle/>
          <a:p>
            <a:fld id="{9FA7DAC1-2E5B-4F4D-BDE7-26B22DD7B6F8}" type="slidenum">
              <a:rPr lang="en-CA" smtClean="0"/>
              <a:t>‹#›</a:t>
            </a:fld>
            <a:endParaRPr lang="en-CA"/>
          </a:p>
        </p:txBody>
      </p:sp>
    </p:spTree>
    <p:extLst>
      <p:ext uri="{BB962C8B-B14F-4D97-AF65-F5344CB8AC3E}">
        <p14:creationId xmlns:p14="http://schemas.microsoft.com/office/powerpoint/2010/main" val="375379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DE81A-E449-4EC7-8B87-E012DCE90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D460CB-902D-6A82-F24F-453D8B310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DC30FD-2F84-CD24-C00C-6D11A3CDA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C4844-9A27-4DEE-8129-0DE2D4AA3A92}" type="datetimeFigureOut">
              <a:rPr lang="en-CA" smtClean="0"/>
              <a:t>2023-03-06</a:t>
            </a:fld>
            <a:endParaRPr lang="en-CA"/>
          </a:p>
        </p:txBody>
      </p:sp>
      <p:sp>
        <p:nvSpPr>
          <p:cNvPr id="5" name="Footer Placeholder 4">
            <a:extLst>
              <a:ext uri="{FF2B5EF4-FFF2-40B4-BE49-F238E27FC236}">
                <a16:creationId xmlns:a16="http://schemas.microsoft.com/office/drawing/2014/main" id="{29D4D398-EF7D-B4D2-3464-96254A4F7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996D8F2-8A89-7C0B-688C-B84F75D50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DAC1-2E5B-4F4D-BDE7-26B22DD7B6F8}" type="slidenum">
              <a:rPr lang="en-CA" smtClean="0"/>
              <a:t>‹#›</a:t>
            </a:fld>
            <a:endParaRPr lang="en-CA"/>
          </a:p>
        </p:txBody>
      </p:sp>
    </p:spTree>
    <p:extLst>
      <p:ext uri="{BB962C8B-B14F-4D97-AF65-F5344CB8AC3E}">
        <p14:creationId xmlns:p14="http://schemas.microsoft.com/office/powerpoint/2010/main" val="194239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5" name="Google Shape;176;p29">
            <a:extLst>
              <a:ext uri="{FF2B5EF4-FFF2-40B4-BE49-F238E27FC236}">
                <a16:creationId xmlns:a16="http://schemas.microsoft.com/office/drawing/2014/main" id="{CA806732-7FC3-D045-55F9-D56E37C6203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000" dirty="0">
                <a:latin typeface="Arial" panose="020B0604020202020204" pitchFamily="34" charset="0"/>
                <a:cs typeface="Arial" panose="020B0604020202020204" pitchFamily="34" charset="0"/>
              </a:rPr>
              <a:t>BCDV 1026</a:t>
            </a:r>
            <a:endParaRPr lang="en-US" sz="5200" dirty="0">
              <a:latin typeface="Arial" panose="020B0604020202020204" pitchFamily="34" charset="0"/>
              <a:cs typeface="Arial" panose="020B0604020202020204" pitchFamily="34" charset="0"/>
            </a:endParaRPr>
          </a:p>
          <a:p>
            <a:pPr>
              <a:spcBef>
                <a:spcPts val="0"/>
              </a:spcBef>
            </a:pPr>
            <a:r>
              <a:rPr lang="en-US" sz="5200" dirty="0">
                <a:latin typeface="Arial" panose="020B0604020202020204" pitchFamily="34" charset="0"/>
                <a:cs typeface="Arial" panose="020B0604020202020204" pitchFamily="34" charset="0"/>
              </a:rPr>
              <a:t>Blockchain Platforms</a:t>
            </a:r>
          </a:p>
        </p:txBody>
      </p:sp>
      <p:sp>
        <p:nvSpPr>
          <p:cNvPr id="6" name="Google Shape;177;p29">
            <a:extLst>
              <a:ext uri="{FF2B5EF4-FFF2-40B4-BE49-F238E27FC236}">
                <a16:creationId xmlns:a16="http://schemas.microsoft.com/office/drawing/2014/main" id="{BB799EAD-A84C-00DD-4140-E4CE92E86B9A}"/>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March</a:t>
            </a:r>
          </a:p>
          <a:p>
            <a:pPr marL="0" indent="0">
              <a:spcBef>
                <a:spcPts val="0"/>
              </a:spcBef>
              <a:buFont typeface="Arial" panose="020B0604020202020204" pitchFamily="34" charset="0"/>
              <a:buNone/>
            </a:pPr>
            <a:r>
              <a:rPr lang="en-US" sz="1100">
                <a:latin typeface="Roboto Mono"/>
                <a:ea typeface="Roboto Mono"/>
                <a:cs typeface="Roboto Mono"/>
                <a:sym typeface="Roboto Mono"/>
              </a:rPr>
              <a:t>week 01 </a:t>
            </a:r>
            <a:r>
              <a:rPr lang="en-US" sz="1100" dirty="0">
                <a:latin typeface="Roboto Mono"/>
                <a:ea typeface="Roboto Mono"/>
                <a:cs typeface="Roboto Mono"/>
                <a:sym typeface="Roboto Mono"/>
              </a:rPr>
              <a:t>- </a:t>
            </a:r>
            <a:r>
              <a:rPr lang="en-US" sz="1100">
                <a:latin typeface="Roboto Mono"/>
                <a:ea typeface="Roboto Mono"/>
                <a:cs typeface="Roboto Mono"/>
                <a:sym typeface="Roboto Mono"/>
              </a:rPr>
              <a:t>class 01</a:t>
            </a:r>
            <a:r>
              <a:rPr lang="en-US" sz="1800">
                <a:latin typeface="Roboto Mono"/>
                <a:ea typeface="Roboto Mono"/>
                <a:cs typeface="Roboto Mono"/>
                <a:sym typeface="Roboto Mono"/>
              </a:rPr>
              <a:t> </a:t>
            </a:r>
            <a:endParaRPr lang="en-US" sz="1800" dirty="0">
              <a:latin typeface="Roboto Mono"/>
              <a:ea typeface="Roboto Mono"/>
              <a:cs typeface="Roboto Mono"/>
              <a:sym typeface="Roboto Mono"/>
            </a:endParaRPr>
          </a:p>
        </p:txBody>
      </p:sp>
      <p:graphicFrame>
        <p:nvGraphicFramePr>
          <p:cNvPr id="7" name="Google Shape;178;p29">
            <a:extLst>
              <a:ext uri="{FF2B5EF4-FFF2-40B4-BE49-F238E27FC236}">
                <a16:creationId xmlns:a16="http://schemas.microsoft.com/office/drawing/2014/main" id="{B0B7993B-1BDC-D903-EC38-90D5DBEF2191}"/>
              </a:ext>
            </a:extLst>
          </p:cNvPr>
          <p:cNvGraphicFramePr/>
          <p:nvPr>
            <p:extLst>
              <p:ext uri="{D42A27DB-BD31-4B8C-83A1-F6EECF244321}">
                <p14:modId xmlns:p14="http://schemas.microsoft.com/office/powerpoint/2010/main" val="94663174"/>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290646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5" name="TextBox 4">
            <a:extLst>
              <a:ext uri="{FF2B5EF4-FFF2-40B4-BE49-F238E27FC236}">
                <a16:creationId xmlns:a16="http://schemas.microsoft.com/office/drawing/2014/main" id="{3B1D844A-36D6-0D1C-E93A-5436FDEF261F}"/>
              </a:ext>
            </a:extLst>
          </p:cNvPr>
          <p:cNvSpPr txBox="1"/>
          <p:nvPr/>
        </p:nvSpPr>
        <p:spPr>
          <a:xfrm>
            <a:off x="894080" y="2116800"/>
            <a:ext cx="9865360" cy="3569310"/>
          </a:xfrm>
          <a:prstGeom prst="rect">
            <a:avLst/>
          </a:prstGeom>
          <a:noFill/>
        </p:spPr>
        <p:txBody>
          <a:bodyPr wrap="square">
            <a:spAutoFit/>
          </a:bodyPr>
          <a:lstStyle/>
          <a:p>
            <a:pPr>
              <a:lnSpc>
                <a:spcPct val="115000"/>
              </a:lnSpc>
            </a:pPr>
            <a:r>
              <a:rPr lang="en-CA" sz="1800" dirty="0">
                <a:effectLst/>
                <a:latin typeface="Arial" panose="020B0604020202020204" pitchFamily="34" charset="0"/>
                <a:ea typeface="Arial" panose="020B0604020202020204" pitchFamily="34" charset="0"/>
              </a:rPr>
              <a:t>Cosmos is an ecosystem of independent interconnected blockchains built using developer-friendly application components and connected with ground-breaking IBC (Inter-Blockchain Communication) protocol.</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Cosmos was an open-source community project built by the </a:t>
            </a:r>
            <a:r>
              <a:rPr lang="en-CA" sz="1800" dirty="0" err="1">
                <a:effectLst/>
                <a:latin typeface="Arial" panose="020B0604020202020204" pitchFamily="34" charset="0"/>
                <a:ea typeface="Arial" panose="020B0604020202020204" pitchFamily="34" charset="0"/>
              </a:rPr>
              <a:t>Tendermint</a:t>
            </a:r>
            <a:r>
              <a:rPr lang="en-CA" sz="1800" dirty="0">
                <a:effectLst/>
                <a:latin typeface="Arial" panose="020B0604020202020204" pitchFamily="34" charset="0"/>
                <a:ea typeface="Arial" panose="020B0604020202020204" pitchFamily="34" charset="0"/>
              </a:rPr>
              <a:t> team. Since then, the Interchain Foundation (ICF) has assisted with the development and launch of the network.</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Cosmos is a network of interoperable blockchains, each implemented with different properties suitable for their individual use cases. Cosmos lets developers create blockchains that maintain sovereignty free from any "main chain" governance, have fast transaction processing, and are interoperable. With Cosmos, a multitude of use cases becomes feasible.</a:t>
            </a:r>
          </a:p>
        </p:txBody>
      </p:sp>
      <p:sp>
        <p:nvSpPr>
          <p:cNvPr id="9" name="TextBox 8">
            <a:extLst>
              <a:ext uri="{FF2B5EF4-FFF2-40B4-BE49-F238E27FC236}">
                <a16:creationId xmlns:a16="http://schemas.microsoft.com/office/drawing/2014/main" id="{ED2B7859-1EFC-FA4E-1B7A-E54FAB55CF61}"/>
              </a:ext>
            </a:extLst>
          </p:cNvPr>
          <p:cNvSpPr txBox="1"/>
          <p:nvPr/>
        </p:nvSpPr>
        <p:spPr>
          <a:xfrm>
            <a:off x="894080" y="904893"/>
            <a:ext cx="6197600" cy="497187"/>
          </a:xfrm>
          <a:prstGeom prst="rect">
            <a:avLst/>
          </a:prstGeom>
          <a:noFill/>
        </p:spPr>
        <p:txBody>
          <a:bodyPr wrap="square">
            <a:spAutoFit/>
          </a:bodyPr>
          <a:lstStyle/>
          <a:p>
            <a:pPr>
              <a:lnSpc>
                <a:spcPct val="115000"/>
              </a:lnSpc>
            </a:pPr>
            <a:r>
              <a:rPr lang="en-CA" sz="2500" dirty="0">
                <a:effectLst/>
                <a:latin typeface="Arial" panose="020B0604020202020204" pitchFamily="34" charset="0"/>
                <a:ea typeface="Arial" panose="020B0604020202020204" pitchFamily="34" charset="0"/>
              </a:rPr>
              <a:t>What is Cosmos?</a:t>
            </a:r>
          </a:p>
        </p:txBody>
      </p:sp>
    </p:spTree>
    <p:extLst>
      <p:ext uri="{BB962C8B-B14F-4D97-AF65-F5344CB8AC3E}">
        <p14:creationId xmlns:p14="http://schemas.microsoft.com/office/powerpoint/2010/main" val="420414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TextBox 8">
            <a:extLst>
              <a:ext uri="{FF2B5EF4-FFF2-40B4-BE49-F238E27FC236}">
                <a16:creationId xmlns:a16="http://schemas.microsoft.com/office/drawing/2014/main" id="{98C9ED4D-929E-E319-4661-46A993D6D7AE}"/>
              </a:ext>
            </a:extLst>
          </p:cNvPr>
          <p:cNvSpPr txBox="1"/>
          <p:nvPr/>
        </p:nvSpPr>
        <p:spPr>
          <a:xfrm>
            <a:off x="1166552" y="2122168"/>
            <a:ext cx="9521767" cy="2295115"/>
          </a:xfrm>
          <a:prstGeom prst="rect">
            <a:avLst/>
          </a:prstGeom>
          <a:noFill/>
        </p:spPr>
        <p:txBody>
          <a:bodyPr wrap="square">
            <a:spAutoFit/>
          </a:bodyPr>
          <a:lstStyle/>
          <a:p>
            <a:pPr>
              <a:lnSpc>
                <a:spcPct val="115000"/>
              </a:lnSpc>
            </a:pPr>
            <a:r>
              <a:rPr lang="en-CA" sz="1800" dirty="0">
                <a:effectLst/>
                <a:latin typeface="Arial" panose="020B0604020202020204" pitchFamily="34" charset="0"/>
                <a:ea typeface="Arial" panose="020B0604020202020204" pitchFamily="34" charset="0"/>
              </a:rPr>
              <a:t>IBC is an interoperability protocol for communicating arbitrary data between arbitrary state machines.</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The protocol consists of two distinct layers: the transport layer (TAO) which provides the necessary infrastructure to establish secure connections and authenticate data packets between chains, and the application layer, which defines exactly how these data packets should be packaged and interpreted by the sending and receiving chains.</a:t>
            </a:r>
          </a:p>
        </p:txBody>
      </p:sp>
      <p:sp>
        <p:nvSpPr>
          <p:cNvPr id="12" name="TextBox 11">
            <a:extLst>
              <a:ext uri="{FF2B5EF4-FFF2-40B4-BE49-F238E27FC236}">
                <a16:creationId xmlns:a16="http://schemas.microsoft.com/office/drawing/2014/main" id="{396A7A70-D9CC-07D6-DBBD-CD6425EF46F7}"/>
              </a:ext>
            </a:extLst>
          </p:cNvPr>
          <p:cNvSpPr txBox="1"/>
          <p:nvPr/>
        </p:nvSpPr>
        <p:spPr>
          <a:xfrm>
            <a:off x="973513" y="774785"/>
            <a:ext cx="8942647" cy="497187"/>
          </a:xfrm>
          <a:prstGeom prst="rect">
            <a:avLst/>
          </a:prstGeom>
          <a:noFill/>
        </p:spPr>
        <p:txBody>
          <a:bodyPr wrap="square">
            <a:spAutoFit/>
          </a:bodyPr>
          <a:lstStyle/>
          <a:p>
            <a:pPr>
              <a:lnSpc>
                <a:spcPct val="115000"/>
              </a:lnSpc>
            </a:pPr>
            <a:r>
              <a:rPr lang="en-CA" sz="2500" dirty="0">
                <a:effectLst/>
                <a:latin typeface="Arial" panose="020B0604020202020204" pitchFamily="34" charset="0"/>
                <a:ea typeface="Arial" panose="020B0604020202020204" pitchFamily="34" charset="0"/>
              </a:rPr>
              <a:t>INTER‑BLOCKCHAIN COMMUNICATION PROTOCOL</a:t>
            </a:r>
          </a:p>
        </p:txBody>
      </p:sp>
    </p:spTree>
    <p:extLst>
      <p:ext uri="{BB962C8B-B14F-4D97-AF65-F5344CB8AC3E}">
        <p14:creationId xmlns:p14="http://schemas.microsoft.com/office/powerpoint/2010/main" val="136696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pic>
        <p:nvPicPr>
          <p:cNvPr id="2" name="image2.png">
            <a:extLst>
              <a:ext uri="{FF2B5EF4-FFF2-40B4-BE49-F238E27FC236}">
                <a16:creationId xmlns:a16="http://schemas.microsoft.com/office/drawing/2014/main" id="{93163AC6-B1C9-F2A6-1886-5B3173459E8D}"/>
              </a:ext>
            </a:extLst>
          </p:cNvPr>
          <p:cNvPicPr/>
          <p:nvPr/>
        </p:nvPicPr>
        <p:blipFill>
          <a:blip r:embed="rId4"/>
          <a:srcRect/>
          <a:stretch>
            <a:fillRect/>
          </a:stretch>
        </p:blipFill>
        <p:spPr>
          <a:xfrm>
            <a:off x="2230110" y="1452881"/>
            <a:ext cx="7731760" cy="4663439"/>
          </a:xfrm>
          <a:prstGeom prst="rect">
            <a:avLst/>
          </a:prstGeom>
          <a:ln/>
        </p:spPr>
      </p:pic>
    </p:spTree>
    <p:extLst>
      <p:ext uri="{BB962C8B-B14F-4D97-AF65-F5344CB8AC3E}">
        <p14:creationId xmlns:p14="http://schemas.microsoft.com/office/powerpoint/2010/main" val="202831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8A0E98F6-B400-0CAD-C2DF-1CB71C11793C}"/>
              </a:ext>
            </a:extLst>
          </p:cNvPr>
          <p:cNvSpPr txBox="1"/>
          <p:nvPr/>
        </p:nvSpPr>
        <p:spPr>
          <a:xfrm>
            <a:off x="1097280" y="2918539"/>
            <a:ext cx="10515600" cy="1020921"/>
          </a:xfrm>
          <a:prstGeom prst="rect">
            <a:avLst/>
          </a:prstGeom>
          <a:noFill/>
        </p:spPr>
        <p:txBody>
          <a:bodyPr wrap="square">
            <a:spAutoFit/>
          </a:bodyPr>
          <a:lstStyle/>
          <a:p>
            <a:pPr>
              <a:lnSpc>
                <a:spcPct val="115000"/>
              </a:lnSpc>
            </a:pPr>
            <a:r>
              <a:rPr lang="en-CA" sz="1800" dirty="0">
                <a:effectLst/>
                <a:latin typeface="Arial" panose="020B0604020202020204" pitchFamily="34" charset="0"/>
                <a:ea typeface="Arial" panose="020B0604020202020204" pitchFamily="34" charset="0"/>
              </a:rPr>
              <a:t>The IBC application layer can be used to build a wide range of cross-chain applications, including but not limited to token transfers, interchain accounts (delegate calls between two chains), non-fungible token transfers and oracle data feeds.</a:t>
            </a:r>
          </a:p>
        </p:txBody>
      </p:sp>
    </p:spTree>
    <p:extLst>
      <p:ext uri="{BB962C8B-B14F-4D97-AF65-F5344CB8AC3E}">
        <p14:creationId xmlns:p14="http://schemas.microsoft.com/office/powerpoint/2010/main" val="195654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1803" y="-70347"/>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8A0E98F6-B400-0CAD-C2DF-1CB71C11793C}"/>
              </a:ext>
            </a:extLst>
          </p:cNvPr>
          <p:cNvSpPr txBox="1"/>
          <p:nvPr/>
        </p:nvSpPr>
        <p:spPr>
          <a:xfrm>
            <a:off x="924560" y="1789513"/>
            <a:ext cx="10932160" cy="3887859"/>
          </a:xfrm>
          <a:prstGeom prst="rect">
            <a:avLst/>
          </a:prstGeom>
          <a:noFill/>
        </p:spPr>
        <p:txBody>
          <a:bodyPr wrap="square">
            <a:spAutoFit/>
          </a:bodyPr>
          <a:lstStyle/>
          <a:p>
            <a:pPr>
              <a:lnSpc>
                <a:spcPct val="115000"/>
              </a:lnSpc>
            </a:pPr>
            <a:r>
              <a:rPr lang="en-CA" sz="1800" dirty="0" err="1">
                <a:effectLst/>
                <a:latin typeface="Arial" panose="020B0604020202020204" pitchFamily="34" charset="0"/>
                <a:ea typeface="Arial" panose="020B0604020202020204" pitchFamily="34" charset="0"/>
              </a:rPr>
              <a:t>Tendermint</a:t>
            </a:r>
            <a:r>
              <a:rPr lang="en-CA" sz="1800" dirty="0">
                <a:effectLst/>
                <a:latin typeface="Arial" panose="020B0604020202020204" pitchFamily="34" charset="0"/>
                <a:ea typeface="Arial" panose="020B0604020202020204" pitchFamily="34" charset="0"/>
              </a:rPr>
              <a:t> is a consensus algorithm with Byzantine Fault-Tolerance (BFT) and a consensus engine. It enables applications to be replicated in sync on many machines. Blockchain networks require BFT to ensure proper function even with malfunctioning or malicious nodes present. The result is known as a Replicated State Machine with Byzantine Fault Tolerance. It guarantees BFT properties for distributed systems and their applications.</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It does this:</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Securely - </a:t>
            </a:r>
            <a:r>
              <a:rPr lang="en-CA" sz="1800" dirty="0" err="1">
                <a:effectLst/>
                <a:latin typeface="Arial" panose="020B0604020202020204" pitchFamily="34" charset="0"/>
                <a:ea typeface="Arial" panose="020B0604020202020204" pitchFamily="34" charset="0"/>
              </a:rPr>
              <a:t>Tendermint</a:t>
            </a:r>
            <a:r>
              <a:rPr lang="en-CA" sz="1800" dirty="0">
                <a:effectLst/>
                <a:latin typeface="Arial" panose="020B0604020202020204" pitchFamily="34" charset="0"/>
                <a:ea typeface="Arial" panose="020B0604020202020204" pitchFamily="34" charset="0"/>
              </a:rPr>
              <a:t> continues working even if up to 1/3rd of machines fail or misbehave.</a:t>
            </a:r>
          </a:p>
          <a:p>
            <a:pPr>
              <a:lnSpc>
                <a:spcPct val="115000"/>
              </a:lnSpc>
            </a:pPr>
            <a:r>
              <a:rPr lang="en-CA" sz="1800" dirty="0">
                <a:effectLst/>
                <a:latin typeface="Arial" panose="020B0604020202020204" pitchFamily="34" charset="0"/>
                <a:ea typeface="Arial" panose="020B0604020202020204" pitchFamily="34" charset="0"/>
              </a:rPr>
              <a:t>Consistently - every machine computes the same state and accesses the same transaction log.</a:t>
            </a:r>
          </a:p>
          <a:p>
            <a:pPr>
              <a:lnSpc>
                <a:spcPct val="115000"/>
              </a:lnSpc>
            </a:pPr>
            <a:r>
              <a:rPr lang="en-CA" sz="1800" dirty="0" err="1">
                <a:effectLst/>
                <a:latin typeface="Arial" panose="020B0604020202020204" pitchFamily="34" charset="0"/>
                <a:ea typeface="Arial" panose="020B0604020202020204" pitchFamily="34" charset="0"/>
              </a:rPr>
              <a:t>Tendermint</a:t>
            </a:r>
            <a:r>
              <a:rPr lang="en-CA" sz="1800" dirty="0">
                <a:effectLst/>
                <a:latin typeface="Arial" panose="020B0604020202020204" pitchFamily="34" charset="0"/>
                <a:ea typeface="Arial" panose="020B0604020202020204" pitchFamily="34" charset="0"/>
              </a:rPr>
              <a:t> is widely used across the industry and is the most mature BFT consensus engine for Proof-of-Stake (</a:t>
            </a:r>
            <a:r>
              <a:rPr lang="en-CA" sz="1800" dirty="0" err="1">
                <a:effectLst/>
                <a:latin typeface="Arial" panose="020B0604020202020204" pitchFamily="34" charset="0"/>
                <a:ea typeface="Arial" panose="020B0604020202020204" pitchFamily="34" charset="0"/>
              </a:rPr>
              <a:t>PoS</a:t>
            </a:r>
            <a:r>
              <a:rPr lang="en-CA" sz="1800" dirty="0">
                <a:effectLst/>
                <a:latin typeface="Arial" panose="020B0604020202020204" pitchFamily="34" charset="0"/>
                <a:ea typeface="Arial" panose="020B0604020202020204" pitchFamily="34" charset="0"/>
              </a:rPr>
              <a:t>) blockchains.</a:t>
            </a:r>
          </a:p>
        </p:txBody>
      </p:sp>
      <p:sp>
        <p:nvSpPr>
          <p:cNvPr id="5" name="TextBox 4">
            <a:extLst>
              <a:ext uri="{FF2B5EF4-FFF2-40B4-BE49-F238E27FC236}">
                <a16:creationId xmlns:a16="http://schemas.microsoft.com/office/drawing/2014/main" id="{4FAA2548-9061-284F-4BD5-0AC2694429B7}"/>
              </a:ext>
            </a:extLst>
          </p:cNvPr>
          <p:cNvSpPr txBox="1"/>
          <p:nvPr/>
        </p:nvSpPr>
        <p:spPr>
          <a:xfrm>
            <a:off x="924560" y="834546"/>
            <a:ext cx="6197600" cy="497187"/>
          </a:xfrm>
          <a:prstGeom prst="rect">
            <a:avLst/>
          </a:prstGeom>
          <a:noFill/>
        </p:spPr>
        <p:txBody>
          <a:bodyPr wrap="square">
            <a:spAutoFit/>
          </a:bodyPr>
          <a:lstStyle/>
          <a:p>
            <a:pPr>
              <a:lnSpc>
                <a:spcPct val="115000"/>
              </a:lnSpc>
            </a:pPr>
            <a:r>
              <a:rPr lang="en-CA" sz="2500" dirty="0" err="1">
                <a:effectLst/>
                <a:latin typeface="Arial" panose="020B0604020202020204" pitchFamily="34" charset="0"/>
                <a:ea typeface="Arial" panose="020B0604020202020204" pitchFamily="34" charset="0"/>
              </a:rPr>
              <a:t>Tendermint</a:t>
            </a:r>
            <a:endParaRPr lang="en-CA" sz="25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094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pic>
        <p:nvPicPr>
          <p:cNvPr id="2" name="image1.png">
            <a:extLst>
              <a:ext uri="{FF2B5EF4-FFF2-40B4-BE49-F238E27FC236}">
                <a16:creationId xmlns:a16="http://schemas.microsoft.com/office/drawing/2014/main" id="{167FBAA7-3B8D-6C97-DFC2-518DCABB17EF}"/>
              </a:ext>
            </a:extLst>
          </p:cNvPr>
          <p:cNvPicPr/>
          <p:nvPr/>
        </p:nvPicPr>
        <p:blipFill>
          <a:blip r:embed="rId4"/>
          <a:srcRect/>
          <a:stretch>
            <a:fillRect/>
          </a:stretch>
        </p:blipFill>
        <p:spPr>
          <a:xfrm>
            <a:off x="2600960" y="1630696"/>
            <a:ext cx="6299200" cy="4450078"/>
          </a:xfrm>
          <a:prstGeom prst="rect">
            <a:avLst/>
          </a:prstGeom>
          <a:ln/>
        </p:spPr>
      </p:pic>
    </p:spTree>
    <p:extLst>
      <p:ext uri="{BB962C8B-B14F-4D97-AF65-F5344CB8AC3E}">
        <p14:creationId xmlns:p14="http://schemas.microsoft.com/office/powerpoint/2010/main" val="137096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5;p29">
            <a:extLst>
              <a:ext uri="{FF2B5EF4-FFF2-40B4-BE49-F238E27FC236}">
                <a16:creationId xmlns:a16="http://schemas.microsoft.com/office/drawing/2014/main" id="{C613D648-DEA3-7D36-404A-0C8069BA8284}"/>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7" name="Google Shape;178;p29">
            <a:extLst>
              <a:ext uri="{FF2B5EF4-FFF2-40B4-BE49-F238E27FC236}">
                <a16:creationId xmlns:a16="http://schemas.microsoft.com/office/drawing/2014/main" id="{B0B7993B-1BDC-D903-EC38-90D5DBEF2191}"/>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1026 Blockchain Platforms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8" name="Google Shape;179;p29">
            <a:extLst>
              <a:ext uri="{FF2B5EF4-FFF2-40B4-BE49-F238E27FC236}">
                <a16:creationId xmlns:a16="http://schemas.microsoft.com/office/drawing/2014/main" id="{68999E3E-0DF1-3E4A-3E32-93BD6DDC7239}"/>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8A0E98F6-B400-0CAD-C2DF-1CB71C11793C}"/>
              </a:ext>
            </a:extLst>
          </p:cNvPr>
          <p:cNvSpPr txBox="1"/>
          <p:nvPr/>
        </p:nvSpPr>
        <p:spPr>
          <a:xfrm>
            <a:off x="1188720" y="2440716"/>
            <a:ext cx="10515600" cy="1976567"/>
          </a:xfrm>
          <a:prstGeom prst="rect">
            <a:avLst/>
          </a:prstGeom>
          <a:noFill/>
        </p:spPr>
        <p:txBody>
          <a:bodyPr wrap="square">
            <a:spAutoFit/>
          </a:bodyPr>
          <a:lstStyle/>
          <a:p>
            <a:pPr>
              <a:lnSpc>
                <a:spcPct val="115000"/>
              </a:lnSpc>
            </a:pPr>
            <a:r>
              <a:rPr lang="en-CA" sz="1800" dirty="0">
                <a:effectLst/>
                <a:latin typeface="Arial" panose="020B0604020202020204" pitchFamily="34" charset="0"/>
                <a:ea typeface="Arial" panose="020B0604020202020204" pitchFamily="34" charset="0"/>
              </a:rPr>
              <a:t>It is a public Proof-of-Stake (</a:t>
            </a:r>
            <a:r>
              <a:rPr lang="en-CA" sz="1800" dirty="0" err="1">
                <a:effectLst/>
                <a:latin typeface="Arial" panose="020B0604020202020204" pitchFamily="34" charset="0"/>
                <a:ea typeface="Arial" panose="020B0604020202020204" pitchFamily="34" charset="0"/>
              </a:rPr>
              <a:t>PoS</a:t>
            </a:r>
            <a:r>
              <a:rPr lang="en-CA" sz="1800" dirty="0">
                <a:effectLst/>
                <a:latin typeface="Arial" panose="020B0604020202020204" pitchFamily="34" charset="0"/>
                <a:ea typeface="Arial" panose="020B0604020202020204" pitchFamily="34" charset="0"/>
              </a:rPr>
              <a:t>) blockchain with a native token, ATOM. The Cosmos Hub can be understood as a router facilitating transactions between the chains connected to it. For example, the Cosmos Hub allows for transaction fees to be paid in different tokens as long as the zone trusts the Cosmos Hub and the other zones connected to it.</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The reward process in the Cosmos is called Staking. </a:t>
            </a:r>
          </a:p>
        </p:txBody>
      </p:sp>
      <p:sp>
        <p:nvSpPr>
          <p:cNvPr id="5" name="TextBox 4">
            <a:extLst>
              <a:ext uri="{FF2B5EF4-FFF2-40B4-BE49-F238E27FC236}">
                <a16:creationId xmlns:a16="http://schemas.microsoft.com/office/drawing/2014/main" id="{B8071382-C8BF-DDFC-D98B-6A0B47CB7C9D}"/>
              </a:ext>
            </a:extLst>
          </p:cNvPr>
          <p:cNvSpPr txBox="1"/>
          <p:nvPr/>
        </p:nvSpPr>
        <p:spPr>
          <a:xfrm>
            <a:off x="934720" y="808701"/>
            <a:ext cx="6197600" cy="497187"/>
          </a:xfrm>
          <a:prstGeom prst="rect">
            <a:avLst/>
          </a:prstGeom>
          <a:noFill/>
        </p:spPr>
        <p:txBody>
          <a:bodyPr wrap="square">
            <a:spAutoFit/>
          </a:bodyPr>
          <a:lstStyle/>
          <a:p>
            <a:pPr>
              <a:lnSpc>
                <a:spcPct val="115000"/>
              </a:lnSpc>
            </a:pPr>
            <a:r>
              <a:rPr lang="en-CA" sz="2500" dirty="0">
                <a:effectLst/>
                <a:latin typeface="Arial" panose="020B0604020202020204" pitchFamily="34" charset="0"/>
                <a:ea typeface="Arial" panose="020B0604020202020204" pitchFamily="34" charset="0"/>
              </a:rPr>
              <a:t>Cosmos Hub:</a:t>
            </a:r>
          </a:p>
        </p:txBody>
      </p:sp>
    </p:spTree>
    <p:extLst>
      <p:ext uri="{BB962C8B-B14F-4D97-AF65-F5344CB8AC3E}">
        <p14:creationId xmlns:p14="http://schemas.microsoft.com/office/powerpoint/2010/main" val="2194336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503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shruti chauhan</cp:lastModifiedBy>
  <cp:revision>2</cp:revision>
  <dcterms:created xsi:type="dcterms:W3CDTF">2023-02-11T20:15:01Z</dcterms:created>
  <dcterms:modified xsi:type="dcterms:W3CDTF">2023-03-06T18:52:06Z</dcterms:modified>
</cp:coreProperties>
</file>