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Goudy Old Style" panose="02020502050305020303" pitchFamily="18" charset="0"/>
      <p:regular r:id="rId24"/>
      <p:bold r:id="rId25"/>
      <p:italic r:id="rId26"/>
    </p:embeddedFont>
    <p:embeddedFont>
      <p:font typeface="Calibri Light" panose="020F0302020204030204" pitchFamily="34" charset="0"/>
      <p:regular r:id="rId27"/>
      <p:italic r:id="rId28"/>
    </p:embeddedFont>
    <p:embeddedFont>
      <p:font typeface="Calibri" panose="020F0502020204030204" pitchFamily="34" charset="0"/>
      <p:regular r:id="rId29"/>
      <p:bold r:id="rId30"/>
      <p:italic r:id="rId31"/>
      <p:boldItalic r:id="rId32"/>
    </p:embeddedFont>
    <p:embeddedFont>
      <p:font typeface="Inria Serif"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99437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91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AD347D-5ACD-4C99-B74B-A9C85AD731AF}"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4225834"/>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587079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752526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extLst>
      <p:ext uri="{BB962C8B-B14F-4D97-AF65-F5344CB8AC3E}">
        <p14:creationId xmlns:p14="http://schemas.microsoft.com/office/powerpoint/2010/main" val="336687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2924624"/>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4690040"/>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96027F-7875-4030-9381-8BD8C4F21935}" type="datetimeFigureOut">
              <a:rPr lang="en-US" smtClean="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116320"/>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96027F-7875-4030-9381-8BD8C4F21935}" type="datetimeFigureOut">
              <a:rPr lang="en-US" smtClean="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363592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1315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3945598"/>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807351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272776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6/28/2021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954968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2"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a16="http://schemas.microsoft.com/office/drawing/2014/main" xmlns="" id="{936CA4A5-7D70-4B80-9740-58049DBAC6BE}"/>
              </a:ext>
            </a:extLst>
          </p:cNvPr>
          <p:cNvSpPr txBox="1"/>
          <p:nvPr/>
        </p:nvSpPr>
        <p:spPr>
          <a:xfrm>
            <a:off x="6110177" y="2877879"/>
            <a:ext cx="2565990" cy="187743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dirty="0" smtClean="0">
                <a:latin typeface="Inria Serif" panose="020B0604020202020204" charset="0"/>
              </a:rPr>
              <a:t>Pratik </a:t>
            </a:r>
            <a:r>
              <a:rPr lang="en-US" sz="2000" dirty="0" err="1" smtClean="0">
                <a:latin typeface="Inria Serif" panose="020B0604020202020204" charset="0"/>
              </a:rPr>
              <a:t>Jadhav</a:t>
            </a:r>
            <a:endParaRPr lang="en-IN" sz="2000"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D036293-41D5-4761-9E77-30FC77455165}"/>
              </a:ext>
            </a:extLst>
          </p:cNvPr>
          <p:cNvPicPr>
            <a:picLocks noChangeAspect="1"/>
          </p:cNvPicPr>
          <p:nvPr/>
        </p:nvPicPr>
        <p:blipFill>
          <a:blip r:embed="rId2"/>
          <a:stretch>
            <a:fillRect/>
          </a:stretch>
        </p:blipFill>
        <p:spPr>
          <a:xfrm>
            <a:off x="364402" y="272780"/>
            <a:ext cx="8216721" cy="1549940"/>
          </a:xfrm>
          <a:prstGeom prst="rect">
            <a:avLst/>
          </a:prstGeom>
        </p:spPr>
      </p:pic>
      <p:pic>
        <p:nvPicPr>
          <p:cNvPr id="6" name="Picture 5">
            <a:extLst>
              <a:ext uri="{FF2B5EF4-FFF2-40B4-BE49-F238E27FC236}">
                <a16:creationId xmlns:a16="http://schemas.microsoft.com/office/drawing/2014/main" xmlns="" id="{06FCDC7C-9B57-465B-A85D-47E733690091}"/>
              </a:ext>
            </a:extLst>
          </p:cNvPr>
          <p:cNvPicPr>
            <a:picLocks noChangeAspect="1"/>
          </p:cNvPicPr>
          <p:nvPr/>
        </p:nvPicPr>
        <p:blipFill>
          <a:blip r:embed="rId3"/>
          <a:stretch>
            <a:fillRect/>
          </a:stretch>
        </p:blipFill>
        <p:spPr>
          <a:xfrm>
            <a:off x="364402" y="1996139"/>
            <a:ext cx="3978773" cy="2874581"/>
          </a:xfrm>
          <a:prstGeom prst="rect">
            <a:avLst/>
          </a:prstGeom>
        </p:spPr>
      </p:pic>
      <p:pic>
        <p:nvPicPr>
          <p:cNvPr id="8" name="Picture 7">
            <a:extLst>
              <a:ext uri="{FF2B5EF4-FFF2-40B4-BE49-F238E27FC236}">
                <a16:creationId xmlns:a16="http://schemas.microsoft.com/office/drawing/2014/main" xmlns="" id="{E0CBBC05-377D-4BCE-B8AC-C70CE0647770}"/>
              </a:ext>
            </a:extLst>
          </p:cNvPr>
          <p:cNvPicPr>
            <a:picLocks noChangeAspect="1"/>
          </p:cNvPicPr>
          <p:nvPr/>
        </p:nvPicPr>
        <p:blipFill>
          <a:blip r:embed="rId4"/>
          <a:stretch>
            <a:fillRect/>
          </a:stretch>
        </p:blipFill>
        <p:spPr>
          <a:xfrm>
            <a:off x="4572000" y="1966083"/>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60FCFCC-91F6-4A33-B618-1BC1307FC068}"/>
              </a:ext>
            </a:extLst>
          </p:cNvPr>
          <p:cNvSpPr txBox="1"/>
          <p:nvPr/>
        </p:nvSpPr>
        <p:spPr>
          <a:xfrm>
            <a:off x="701748" y="281705"/>
            <a:ext cx="7917711" cy="3170099"/>
          </a:xfrm>
          <a:prstGeom prst="rect">
            <a:avLst/>
          </a:prstGeom>
          <a:noFill/>
        </p:spPr>
        <p:txBody>
          <a:bodyPr wrap="square">
            <a:spAutoFit/>
          </a:bodyPr>
          <a:lstStyle/>
          <a:p>
            <a:pPr marL="285750" indent="-285750">
              <a:buFont typeface="Wingdings" panose="05000000000000000000" pitchFamily="2" charset="2"/>
              <a:buChar char="q"/>
            </a:pPr>
            <a:r>
              <a:rPr lang="en-IN" sz="1200" b="1" i="0" u="none" strike="noStrike" baseline="0" dirty="0">
                <a:solidFill>
                  <a:schemeClr val="tx2">
                    <a:lumMod val="25000"/>
                  </a:schemeClr>
                </a:solidFill>
                <a:latin typeface="Inria Serif" panose="020B0604020202020204" charset="0"/>
              </a:rPr>
              <a:t>Feature Extraction: </a:t>
            </a:r>
          </a:p>
          <a:p>
            <a:endParaRPr lang="en-IN" sz="1200" b="0" i="0" u="none" strike="noStrike" baseline="0" dirty="0">
              <a:solidFill>
                <a:schemeClr val="tx1">
                  <a:lumMod val="50000"/>
                </a:schemeClr>
              </a:solidFill>
              <a:latin typeface="Inria Serif" panose="020B0604020202020204" charset="0"/>
            </a:endParaRPr>
          </a:p>
          <a:p>
            <a:r>
              <a:rPr lang="en-US" sz="12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200" b="1" i="0" u="none" strike="noStrike" baseline="0" dirty="0" err="1">
                <a:solidFill>
                  <a:schemeClr val="tx1">
                    <a:lumMod val="50000"/>
                  </a:schemeClr>
                </a:solidFill>
                <a:latin typeface="Goudy Old Style" panose="02020502050305020303" pitchFamily="18" charset="0"/>
              </a:rPr>
              <a:t>Tf-idf</a:t>
            </a:r>
            <a:r>
              <a:rPr lang="en-US" sz="1200" b="1" i="0" u="none" strike="noStrike" baseline="0" dirty="0">
                <a:solidFill>
                  <a:schemeClr val="tx1">
                    <a:lumMod val="50000"/>
                  </a:schemeClr>
                </a:solidFill>
                <a:latin typeface="Goudy Old Style" panose="02020502050305020303" pitchFamily="18" charset="0"/>
              </a:rPr>
              <a:t> Vectorizer. </a:t>
            </a:r>
          </a:p>
          <a:p>
            <a:endParaRPr lang="en-US" sz="12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200" b="1" i="0" u="none" strike="noStrike" baseline="0" dirty="0">
                <a:solidFill>
                  <a:schemeClr val="tx2">
                    <a:lumMod val="25000"/>
                  </a:schemeClr>
                </a:solidFill>
                <a:latin typeface="Inria Serif" panose="020B0604020202020204" charset="0"/>
              </a:rPr>
              <a:t>Term Frequency Inverse Document Frequency (TF-IDF): </a:t>
            </a:r>
          </a:p>
          <a:p>
            <a:endParaRPr lang="en-US" sz="1200" b="0" i="0" u="none" strike="noStrike" baseline="0" dirty="0">
              <a:solidFill>
                <a:schemeClr val="tx1">
                  <a:lumMod val="50000"/>
                </a:schemeClr>
              </a:solidFill>
              <a:latin typeface="Inria Serif" panose="020B0604020202020204" charset="0"/>
            </a:endParaRPr>
          </a:p>
          <a:p>
            <a:r>
              <a:rPr lang="en-US" sz="12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xmlns="" id="{B816AE3F-5485-4639-ABFE-F16A2B8B42AA}"/>
              </a:ext>
            </a:extLst>
          </p:cNvPr>
          <p:cNvPicPr>
            <a:picLocks noChangeAspect="1"/>
          </p:cNvPicPr>
          <p:nvPr/>
        </p:nvPicPr>
        <p:blipFill>
          <a:blip r:embed="rId2"/>
          <a:stretch>
            <a:fillRect/>
          </a:stretch>
        </p:blipFill>
        <p:spPr>
          <a:xfrm>
            <a:off x="463639"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09265-0398-484A-89FE-4B7566B111D1}"/>
              </a:ext>
            </a:extLst>
          </p:cNvPr>
          <p:cNvSpPr>
            <a:spLocks noGrp="1"/>
          </p:cNvSpPr>
          <p:nvPr>
            <p:ph type="ctrTitle"/>
          </p:nvPr>
        </p:nvSpPr>
        <p:spPr>
          <a:xfrm>
            <a:off x="304800" y="226828"/>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9D34A39B-CE37-46D7-80E6-657F3951188E}"/>
              </a:ext>
            </a:extLst>
          </p:cNvPr>
          <p:cNvSpPr txBox="1"/>
          <p:nvPr/>
        </p:nvSpPr>
        <p:spPr>
          <a:xfrm>
            <a:off x="361507" y="1467293"/>
            <a:ext cx="8477693" cy="1692771"/>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200" b="1" i="0" u="none" strike="noStrike" baseline="0" dirty="0">
                <a:solidFill>
                  <a:srgbClr val="000000"/>
                </a:solidFill>
                <a:latin typeface="+mj-lt"/>
              </a:rPr>
              <a:t>For doing this project, the hardware used is a laptop with high end specification and a stable internet connection. While coming to software part, I had used anaconda navigator and in that I have used </a:t>
            </a:r>
            <a:r>
              <a:rPr lang="en-US" sz="1200" b="1" i="0" u="none" strike="noStrike" baseline="0" dirty="0" err="1">
                <a:solidFill>
                  <a:srgbClr val="000000"/>
                </a:solidFill>
                <a:latin typeface="+mj-lt"/>
              </a:rPr>
              <a:t>Jupyter</a:t>
            </a:r>
            <a:r>
              <a:rPr lang="en-US" sz="1200" b="1" i="0" u="none" strike="noStrike" baseline="0" dirty="0">
                <a:solidFill>
                  <a:srgbClr val="000000"/>
                </a:solidFill>
                <a:latin typeface="+mj-lt"/>
              </a:rPr>
              <a:t> notebook to do my python programming and analysis. </a:t>
            </a:r>
          </a:p>
          <a:p>
            <a:pPr marL="285750" indent="-285750" algn="just">
              <a:buFont typeface="Wingdings" panose="05000000000000000000" pitchFamily="2" charset="2"/>
              <a:buChar char="ü"/>
            </a:pPr>
            <a:endParaRPr lang="en-IN" sz="1200" b="1" i="0" u="none" strike="noStrike" baseline="0" dirty="0">
              <a:solidFill>
                <a:srgbClr val="000000"/>
              </a:solidFill>
              <a:latin typeface="+mj-lt"/>
            </a:endParaRPr>
          </a:p>
          <a:p>
            <a:pPr marL="285750" indent="-285750" algn="just">
              <a:buFont typeface="Wingdings" panose="05000000000000000000" pitchFamily="2" charset="2"/>
              <a:buChar char="ü"/>
            </a:pPr>
            <a:endParaRPr lang="en-IN" sz="1200" b="1" i="0" u="none" strike="noStrike" baseline="0" dirty="0">
              <a:solidFill>
                <a:srgbClr val="000000"/>
              </a:solidFill>
              <a:latin typeface="+mj-lt"/>
            </a:endParaRPr>
          </a:p>
          <a:p>
            <a:pPr marL="285750" indent="-285750" algn="just">
              <a:buFont typeface="Wingdings" panose="05000000000000000000" pitchFamily="2" charset="2"/>
              <a:buChar char="ü"/>
            </a:pPr>
            <a:r>
              <a:rPr lang="en-US" sz="1200" b="1" i="0" u="none" strike="noStrike" baseline="0" dirty="0">
                <a:solidFill>
                  <a:srgbClr val="000000"/>
                </a:solidFill>
                <a:latin typeface="+mj-lt"/>
              </a:rPr>
              <a:t>For using an CSV file, Microsoft excel is needed. In </a:t>
            </a:r>
            <a:r>
              <a:rPr lang="en-US" sz="1200" b="1" i="0" u="none" strike="noStrike" baseline="0" dirty="0" err="1">
                <a:solidFill>
                  <a:srgbClr val="000000"/>
                </a:solidFill>
                <a:latin typeface="+mj-lt"/>
              </a:rPr>
              <a:t>Jupyter</a:t>
            </a:r>
            <a:r>
              <a:rPr lang="en-US" sz="1200" b="1" i="0" u="none" strike="noStrike" baseline="0" dirty="0">
                <a:solidFill>
                  <a:srgbClr val="000000"/>
                </a:solidFill>
                <a:latin typeface="+mj-lt"/>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C1D1BE-F367-410D-8544-ACA948F9BD7D}"/>
              </a:ext>
            </a:extLst>
          </p:cNvPr>
          <p:cNvPicPr>
            <a:picLocks noChangeAspect="1"/>
          </p:cNvPicPr>
          <p:nvPr/>
        </p:nvPicPr>
        <p:blipFill>
          <a:blip r:embed="rId2"/>
          <a:stretch>
            <a:fillRect/>
          </a:stretch>
        </p:blipFill>
        <p:spPr>
          <a:xfrm>
            <a:off x="463639" y="259809"/>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4A8F0-73C5-4D2F-A25E-66F62732A899}"/>
              </a:ext>
            </a:extLst>
          </p:cNvPr>
          <p:cNvSpPr>
            <a:spLocks noGrp="1"/>
          </p:cNvSpPr>
          <p:nvPr>
            <p:ph type="ctrTitle"/>
          </p:nvPr>
        </p:nvSpPr>
        <p:spPr>
          <a:xfrm>
            <a:off x="269358" y="205563"/>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a16="http://schemas.microsoft.com/office/drawing/2014/main" xmlns="" id="{411BC851-7F25-448F-A283-D9EEBD2764D6}"/>
              </a:ext>
            </a:extLst>
          </p:cNvPr>
          <p:cNvSpPr txBox="1"/>
          <p:nvPr/>
        </p:nvSpPr>
        <p:spPr>
          <a:xfrm>
            <a:off x="765544"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a16="http://schemas.microsoft.com/office/drawing/2014/main" xmlns="" id="{0AF9B95B-2331-4EB6-BD7B-A56661752046}"/>
              </a:ext>
            </a:extLst>
          </p:cNvPr>
          <p:cNvPicPr>
            <a:picLocks noChangeAspect="1"/>
          </p:cNvPicPr>
          <p:nvPr/>
        </p:nvPicPr>
        <p:blipFill>
          <a:blip r:embed="rId2"/>
          <a:stretch>
            <a:fillRect/>
          </a:stretch>
        </p:blipFill>
        <p:spPr>
          <a:xfrm>
            <a:off x="697555" y="1654108"/>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CBC271A-B463-4F8C-994A-26CF7405FE0B}"/>
              </a:ext>
            </a:extLst>
          </p:cNvPr>
          <p:cNvPicPr>
            <a:picLocks noChangeAspect="1"/>
          </p:cNvPicPr>
          <p:nvPr/>
        </p:nvPicPr>
        <p:blipFill>
          <a:blip r:embed="rId2"/>
          <a:stretch>
            <a:fillRect/>
          </a:stretch>
        </p:blipFill>
        <p:spPr>
          <a:xfrm>
            <a:off x="49619" y="0"/>
            <a:ext cx="4834269" cy="3428691"/>
          </a:xfrm>
          <a:prstGeom prst="rect">
            <a:avLst/>
          </a:prstGeom>
        </p:spPr>
      </p:pic>
      <p:pic>
        <p:nvPicPr>
          <p:cNvPr id="6" name="Picture 5">
            <a:extLst>
              <a:ext uri="{FF2B5EF4-FFF2-40B4-BE49-F238E27FC236}">
                <a16:creationId xmlns:a16="http://schemas.microsoft.com/office/drawing/2014/main" xmlns="" id="{7FF208D0-F2CB-40F6-B0E0-0EF6E2E9D299}"/>
              </a:ext>
            </a:extLst>
          </p:cNvPr>
          <p:cNvPicPr>
            <a:picLocks noChangeAspect="1"/>
          </p:cNvPicPr>
          <p:nvPr/>
        </p:nvPicPr>
        <p:blipFill>
          <a:blip r:embed="rId3"/>
          <a:stretch>
            <a:fillRect/>
          </a:stretch>
        </p:blipFill>
        <p:spPr>
          <a:xfrm>
            <a:off x="4236850" y="0"/>
            <a:ext cx="4978034" cy="3428691"/>
          </a:xfrm>
          <a:prstGeom prst="rect">
            <a:avLst/>
          </a:prstGeom>
        </p:spPr>
      </p:pic>
      <p:sp>
        <p:nvSpPr>
          <p:cNvPr id="7" name="TextBox 6">
            <a:extLst>
              <a:ext uri="{FF2B5EF4-FFF2-40B4-BE49-F238E27FC236}">
                <a16:creationId xmlns:a16="http://schemas.microsoft.com/office/drawing/2014/main" xmlns="" id="{2FB236B2-3C90-482B-8B0C-56A2E13BED26}"/>
              </a:ext>
            </a:extLst>
          </p:cNvPr>
          <p:cNvSpPr txBox="1"/>
          <p:nvPr/>
        </p:nvSpPr>
        <p:spPr>
          <a:xfrm>
            <a:off x="311888" y="3685953"/>
            <a:ext cx="8520224" cy="461665"/>
          </a:xfrm>
          <a:prstGeom prst="rect">
            <a:avLst/>
          </a:prstGeom>
          <a:noFill/>
        </p:spPr>
        <p:txBody>
          <a:bodyPr wrap="square" rtlCol="0">
            <a:spAutoFit/>
          </a:bodyPr>
          <a:lstStyle/>
          <a:p>
            <a:pPr algn="just"/>
            <a:r>
              <a:rPr lang="en-US" sz="1200" b="1" dirty="0">
                <a:solidFill>
                  <a:schemeClr val="tx1">
                    <a:lumMod val="50000"/>
                  </a:schemeClr>
                </a:solidFill>
                <a:latin typeface="+mj-lt"/>
              </a:rPr>
              <a:t>These were the best 2 models obtained among all other algorithms and we will perform hyperparameter Tuning to find out the best parameters and increase our scores</a:t>
            </a:r>
            <a:endParaRPr lang="en-IN" sz="1200" b="1" dirty="0">
              <a:solidFill>
                <a:schemeClr val="tx1">
                  <a:lumMod val="50000"/>
                </a:schemeClr>
              </a:solidFill>
              <a:latin typeface="+mj-lt"/>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244930E-8200-4903-AA7C-C17A6C68E34F}"/>
              </a:ext>
            </a:extLst>
          </p:cNvPr>
          <p:cNvPicPr>
            <a:picLocks noChangeAspect="1"/>
          </p:cNvPicPr>
          <p:nvPr/>
        </p:nvPicPr>
        <p:blipFill>
          <a:blip r:embed="rId2"/>
          <a:stretch>
            <a:fillRect/>
          </a:stretch>
        </p:blipFill>
        <p:spPr>
          <a:xfrm>
            <a:off x="151752" y="127358"/>
            <a:ext cx="4547840" cy="2444392"/>
          </a:xfrm>
          <a:prstGeom prst="rect">
            <a:avLst/>
          </a:prstGeom>
        </p:spPr>
      </p:pic>
      <p:pic>
        <p:nvPicPr>
          <p:cNvPr id="6" name="Picture 5">
            <a:extLst>
              <a:ext uri="{FF2B5EF4-FFF2-40B4-BE49-F238E27FC236}">
                <a16:creationId xmlns:a16="http://schemas.microsoft.com/office/drawing/2014/main" xmlns="" id="{F77799C4-5F0E-4B85-B67C-A4B47F7BC747}"/>
              </a:ext>
            </a:extLst>
          </p:cNvPr>
          <p:cNvPicPr>
            <a:picLocks noChangeAspect="1"/>
          </p:cNvPicPr>
          <p:nvPr/>
        </p:nvPicPr>
        <p:blipFill>
          <a:blip r:embed="rId3"/>
          <a:stretch>
            <a:fillRect/>
          </a:stretch>
        </p:blipFill>
        <p:spPr>
          <a:xfrm>
            <a:off x="151752" y="2571750"/>
            <a:ext cx="4547840" cy="2304769"/>
          </a:xfrm>
          <a:prstGeom prst="rect">
            <a:avLst/>
          </a:prstGeom>
        </p:spPr>
      </p:pic>
      <p:pic>
        <p:nvPicPr>
          <p:cNvPr id="8" name="Picture 7">
            <a:extLst>
              <a:ext uri="{FF2B5EF4-FFF2-40B4-BE49-F238E27FC236}">
                <a16:creationId xmlns:a16="http://schemas.microsoft.com/office/drawing/2014/main" xmlns="" id="{77943BD0-67AB-41B2-B892-CE6ACB2BE6FF}"/>
              </a:ext>
            </a:extLst>
          </p:cNvPr>
          <p:cNvPicPr>
            <a:picLocks noChangeAspect="1"/>
          </p:cNvPicPr>
          <p:nvPr/>
        </p:nvPicPr>
        <p:blipFill>
          <a:blip r:embed="rId4"/>
          <a:stretch>
            <a:fillRect/>
          </a:stretch>
        </p:blipFill>
        <p:spPr>
          <a:xfrm>
            <a:off x="4061637" y="127358"/>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75A47EC-8242-41A7-8041-C1D8AA47D952}"/>
              </a:ext>
            </a:extLst>
          </p:cNvPr>
          <p:cNvSpPr txBox="1"/>
          <p:nvPr/>
        </p:nvSpPr>
        <p:spPr>
          <a:xfrm>
            <a:off x="510363" y="311888"/>
            <a:ext cx="7931888" cy="3447098"/>
          </a:xfrm>
          <a:prstGeom prst="rect">
            <a:avLst/>
          </a:prstGeom>
          <a:noFill/>
        </p:spPr>
        <p:txBody>
          <a:bodyPr wrap="square" rtlCol="0">
            <a:spAutoFit/>
          </a:bodyPr>
          <a:lstStyle/>
          <a:p>
            <a:pPr algn="just"/>
            <a:r>
              <a:rPr lang="en-US" sz="1200" b="1" i="0" u="none" strike="noStrike" baseline="0" dirty="0">
                <a:solidFill>
                  <a:schemeClr val="tx1">
                    <a:lumMod val="50000"/>
                  </a:schemeClr>
                </a:solidFill>
                <a:latin typeface="+mj-lt"/>
              </a:rPr>
              <a:t>After applying Hyperparameter Tuning, we can see that </a:t>
            </a:r>
            <a:r>
              <a:rPr lang="en-US" sz="1200" b="1" i="0" u="none" strike="noStrike" baseline="0" dirty="0" err="1">
                <a:solidFill>
                  <a:schemeClr val="tx1">
                    <a:lumMod val="50000"/>
                  </a:schemeClr>
                </a:solidFill>
                <a:latin typeface="+mj-lt"/>
              </a:rPr>
              <a:t>RandomForestClassifier</a:t>
            </a:r>
            <a:r>
              <a:rPr lang="en-US" sz="1200" b="1" i="0" u="none" strike="noStrike" baseline="0" dirty="0">
                <a:solidFill>
                  <a:schemeClr val="tx1">
                    <a:lumMod val="50000"/>
                  </a:schemeClr>
                </a:solidFill>
                <a:latin typeface="+mj-lt"/>
              </a:rPr>
              <a:t> Algorithm is performing well as the scores are improved, i.e., accuracy score from 91.4 to 91.5 and </a:t>
            </a:r>
            <a:r>
              <a:rPr lang="en-US" sz="1200" b="1" i="0" u="none" strike="noStrike" baseline="0" dirty="0" err="1">
                <a:solidFill>
                  <a:schemeClr val="tx1">
                    <a:lumMod val="50000"/>
                  </a:schemeClr>
                </a:solidFill>
                <a:latin typeface="+mj-lt"/>
              </a:rPr>
              <a:t>cross_val_score</a:t>
            </a:r>
            <a:r>
              <a:rPr lang="en-US" sz="1200" b="1" i="0" u="none" strike="noStrike" baseline="0" dirty="0">
                <a:solidFill>
                  <a:schemeClr val="tx1">
                    <a:lumMod val="50000"/>
                  </a:schemeClr>
                </a:solidFill>
                <a:latin typeface="+mj-lt"/>
              </a:rPr>
              <a:t> from 56.344 to 56.346. Now, we will finalize Random </a:t>
            </a:r>
            <a:r>
              <a:rPr lang="en-US" sz="1200" b="1" i="0" u="none" strike="noStrike" baseline="0" dirty="0" err="1">
                <a:solidFill>
                  <a:schemeClr val="tx1">
                    <a:lumMod val="50000"/>
                  </a:schemeClr>
                </a:solidFill>
                <a:latin typeface="+mj-lt"/>
              </a:rPr>
              <a:t>ForestClassifier</a:t>
            </a:r>
            <a:r>
              <a:rPr lang="en-US" sz="1200" b="1" i="0" u="none" strike="noStrike" baseline="0" dirty="0">
                <a:solidFill>
                  <a:schemeClr val="tx1">
                    <a:lumMod val="50000"/>
                  </a:schemeClr>
                </a:solidFill>
                <a:latin typeface="+mj-lt"/>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a16="http://schemas.microsoft.com/office/drawing/2014/main" xmlns="" id="{0E00B9D7-A8C4-4BB2-B3F3-CD1B80325C11}"/>
              </a:ext>
            </a:extLst>
          </p:cNvPr>
          <p:cNvPicPr>
            <a:picLocks noChangeAspect="1"/>
          </p:cNvPicPr>
          <p:nvPr/>
        </p:nvPicPr>
        <p:blipFill>
          <a:blip r:embed="rId2"/>
          <a:stretch>
            <a:fillRect/>
          </a:stretch>
        </p:blipFill>
        <p:spPr>
          <a:xfrm>
            <a:off x="1266723" y="2097432"/>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E1C8A-889B-4BD6-9280-C781964575F0}"/>
              </a:ext>
            </a:extLst>
          </p:cNvPr>
          <p:cNvSpPr>
            <a:spLocks noGrp="1"/>
          </p:cNvSpPr>
          <p:nvPr>
            <p:ph type="ctrTitle"/>
          </p:nvPr>
        </p:nvSpPr>
        <p:spPr>
          <a:xfrm>
            <a:off x="600119" y="-141658"/>
            <a:ext cx="7433400" cy="1630500"/>
          </a:xfrm>
        </p:spPr>
        <p:txBody>
          <a:bodyPr/>
          <a:lstStyle/>
          <a:p>
            <a:pPr algn="ctr"/>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xmlns="" id="{EB81AA68-9205-472F-9CF2-196DAD1D867E}"/>
              </a:ext>
            </a:extLst>
          </p:cNvPr>
          <p:cNvPicPr>
            <a:picLocks noChangeAspect="1"/>
          </p:cNvPicPr>
          <p:nvPr/>
        </p:nvPicPr>
        <p:blipFill>
          <a:blip r:embed="rId2"/>
          <a:stretch>
            <a:fillRect/>
          </a:stretch>
        </p:blipFill>
        <p:spPr>
          <a:xfrm>
            <a:off x="1354029"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56096-0439-4B60-945E-32BD00480AFA}"/>
              </a:ext>
            </a:extLst>
          </p:cNvPr>
          <p:cNvSpPr>
            <a:spLocks noGrp="1"/>
          </p:cNvSpPr>
          <p:nvPr>
            <p:ph type="ctrTitle"/>
          </p:nvPr>
        </p:nvSpPr>
        <p:spPr>
          <a:xfrm>
            <a:off x="515058" y="232525"/>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10B01A4D-0BCF-4F10-B960-CBBC1243A9D2}"/>
              </a:ext>
            </a:extLst>
          </p:cNvPr>
          <p:cNvSpPr txBox="1"/>
          <p:nvPr/>
        </p:nvSpPr>
        <p:spPr>
          <a:xfrm>
            <a:off x="318977" y="1290084"/>
            <a:ext cx="8669079" cy="329320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q"/>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q"/>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q"/>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q"/>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q"/>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q"/>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BB282-937B-4FCA-A145-05ED5344FA33}"/>
              </a:ext>
            </a:extLst>
          </p:cNvPr>
          <p:cNvSpPr>
            <a:spLocks noGrp="1"/>
          </p:cNvSpPr>
          <p:nvPr>
            <p:ph type="ctrTitle"/>
          </p:nvPr>
        </p:nvSpPr>
        <p:spPr>
          <a:xfrm>
            <a:off x="855300" y="460745"/>
            <a:ext cx="7433400" cy="687571"/>
          </a:xfrm>
        </p:spPr>
        <p:txBody>
          <a:bodyPr/>
          <a:lstStyle/>
          <a:p>
            <a:pPr algn="ctr"/>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665CBD77-F1C4-46DF-8DD5-5C3387862500}"/>
              </a:ext>
            </a:extLst>
          </p:cNvPr>
          <p:cNvSpPr txBox="1"/>
          <p:nvPr/>
        </p:nvSpPr>
        <p:spPr>
          <a:xfrm>
            <a:off x="340242" y="1148317"/>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v"/>
            </a:pPr>
            <a:r>
              <a:rPr lang="en-US" sz="1600" b="1" i="0" u="none" strike="noStrike" baseline="0" dirty="0">
                <a:solidFill>
                  <a:srgbClr val="000000"/>
                </a:solidFill>
                <a:latin typeface="+mj-lt"/>
              </a:rPr>
              <a:t>This is a Machine Learning Project performed on customer reviews. Reviews are processed using common NLP techniques. </a:t>
            </a:r>
          </a:p>
          <a:p>
            <a:pPr marL="285750" indent="-285750" algn="just">
              <a:buFont typeface="Wingdings" panose="05000000000000000000" pitchFamily="2" charset="2"/>
              <a:buChar char="v"/>
            </a:pPr>
            <a:endParaRPr lang="en-IN" sz="1600" b="1" i="0" u="none" strike="noStrike" baseline="0" dirty="0">
              <a:solidFill>
                <a:srgbClr val="000000"/>
              </a:solidFill>
              <a:latin typeface="+mj-lt"/>
            </a:endParaRPr>
          </a:p>
          <a:p>
            <a:pPr marL="285750" indent="-285750" algn="just">
              <a:buFont typeface="Wingdings" panose="05000000000000000000" pitchFamily="2" charset="2"/>
              <a:buChar char="v"/>
            </a:pPr>
            <a:r>
              <a:rPr lang="en-US" sz="1600" b="1" i="0" u="none" strike="noStrike" baseline="0" dirty="0">
                <a:solidFill>
                  <a:srgbClr val="000000"/>
                </a:solidFill>
                <a:latin typeface="+mj-lt"/>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v"/>
            </a:pPr>
            <a:endParaRPr lang="en-IN" sz="1600" b="1" i="0" u="none" strike="noStrike" baseline="0" dirty="0">
              <a:solidFill>
                <a:srgbClr val="000000"/>
              </a:solidFill>
              <a:latin typeface="+mj-lt"/>
            </a:endParaRPr>
          </a:p>
          <a:p>
            <a:pPr marL="285750" indent="-285750" algn="just">
              <a:buFont typeface="Wingdings" panose="05000000000000000000" pitchFamily="2" charset="2"/>
              <a:buChar char="v"/>
            </a:pPr>
            <a:r>
              <a:rPr lang="en-US" sz="1600" b="1" i="0" u="none" strike="noStrike" baseline="0" dirty="0">
                <a:solidFill>
                  <a:srgbClr val="000000"/>
                </a:solidFill>
                <a:latin typeface="+mj-lt"/>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v"/>
            </a:pPr>
            <a:endParaRPr lang="en-IN" sz="1600" b="1" i="0" u="none" strike="noStrike" baseline="0" dirty="0">
              <a:solidFill>
                <a:srgbClr val="000000"/>
              </a:solidFill>
              <a:latin typeface="+mj-lt"/>
            </a:endParaRPr>
          </a:p>
          <a:p>
            <a:pPr marL="285750" indent="-285750" algn="just">
              <a:buFont typeface="Wingdings" panose="05000000000000000000" pitchFamily="2" charset="2"/>
              <a:buChar char="v"/>
            </a:pPr>
            <a:r>
              <a:rPr lang="en-US" sz="1600" b="1" i="0" u="none" strike="noStrike" baseline="0" dirty="0">
                <a:solidFill>
                  <a:srgbClr val="000000"/>
                </a:solidFill>
                <a:latin typeface="+mj-lt"/>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E0B6F1-B28E-4D6F-A0B0-2757DF4DD3F8}"/>
              </a:ext>
            </a:extLst>
          </p:cNvPr>
          <p:cNvSpPr txBox="1"/>
          <p:nvPr/>
        </p:nvSpPr>
        <p:spPr>
          <a:xfrm>
            <a:off x="347330" y="241005"/>
            <a:ext cx="8506047" cy="5478423"/>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buFont typeface="Courier New" panose="02070309020205020404" pitchFamily="49" charset="0"/>
              <a:buChar char="o"/>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buFont typeface="Courier New" panose="02070309020205020404" pitchFamily="49" charset="0"/>
              <a:buChar char="o"/>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buFont typeface="Courier New" panose="02070309020205020404" pitchFamily="49" charset="0"/>
              <a:buChar char="o"/>
            </a:pPr>
            <a:r>
              <a:rPr lang="en-IN" sz="1600" b="0" i="0" u="none" strike="noStrike" baseline="0" dirty="0">
                <a:solidFill>
                  <a:srgbClr val="000000"/>
                </a:solidFill>
                <a:latin typeface="Goudy Old Style" panose="02020502050305020303" pitchFamily="18" charset="0"/>
              </a:rPr>
              <a:t>Removing Stop Words </a:t>
            </a:r>
          </a:p>
          <a:p>
            <a:pPr marL="285750" indent="-285750">
              <a:buFont typeface="Courier New" panose="02070309020205020404" pitchFamily="49" charset="0"/>
              <a:buChar char="o"/>
            </a:pPr>
            <a:r>
              <a:rPr lang="en-IN" sz="1600" b="0" i="0" u="none" strike="noStrike" baseline="0" dirty="0">
                <a:solidFill>
                  <a:srgbClr val="000000"/>
                </a:solidFill>
                <a:latin typeface="Goudy Old Style" panose="02020502050305020303" pitchFamily="18" charset="0"/>
              </a:rPr>
              <a:t>Stemming and Lemmatising </a:t>
            </a:r>
          </a:p>
          <a:p>
            <a:pPr marL="285750" indent="-285750">
              <a:buFont typeface="Courier New" panose="02070309020205020404" pitchFamily="49" charset="0"/>
              <a:buChar char="o"/>
            </a:pPr>
            <a:r>
              <a:rPr lang="en-IN" sz="1600" b="0" i="0" u="none" strike="noStrike" baseline="0" dirty="0">
                <a:solidFill>
                  <a:srgbClr val="000000"/>
                </a:solidFill>
                <a:latin typeface="Goudy Old Style" panose="02020502050305020303" pitchFamily="18" charset="0"/>
              </a:rPr>
              <a:t>Applying Count Vectorizer </a:t>
            </a:r>
          </a:p>
          <a:p>
            <a:pPr marL="285750" indent="-285750">
              <a:buFont typeface="Courier New" panose="02070309020205020404" pitchFamily="49" charset="0"/>
              <a:buChar char="o"/>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Wingdings" panose="05000000000000000000" pitchFamily="2" charset="2"/>
              <a:buChar char="v"/>
            </a:pPr>
            <a:endParaRPr lang="en-US" sz="1600" dirty="0">
              <a:latin typeface="Goudy Old Style" panose="02020502050305020303" pitchFamily="18" charset="0"/>
            </a:endParaRPr>
          </a:p>
          <a:p>
            <a:pPr marL="285750" indent="-285750" algn="just">
              <a:buFont typeface="Wingdings" panose="05000000000000000000" pitchFamily="2" charset="2"/>
              <a:buChar char="v"/>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v"/>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v"/>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v"/>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v"/>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v"/>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v"/>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0D550C4-EF0F-4EC5-BEFE-4AA9B5D0E85E}"/>
              </a:ext>
            </a:extLst>
          </p:cNvPr>
          <p:cNvSpPr txBox="1"/>
          <p:nvPr/>
        </p:nvSpPr>
        <p:spPr>
          <a:xfrm>
            <a:off x="347330"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a16="http://schemas.microsoft.com/office/drawing/2014/main" xmlns="" id="{B436C5CC-F8C9-4817-B628-33B4E3E3EDC6}"/>
              </a:ext>
            </a:extLst>
          </p:cNvPr>
          <p:cNvSpPr txBox="1"/>
          <p:nvPr/>
        </p:nvSpPr>
        <p:spPr>
          <a:xfrm>
            <a:off x="198474" y="1277800"/>
            <a:ext cx="8654902" cy="2123658"/>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buFont typeface="Wingdings" panose="05000000000000000000" pitchFamily="2" charset="2"/>
              <a:buChar char="ü"/>
            </a:pPr>
            <a:r>
              <a:rPr lang="en-US" sz="1800" b="0" i="0" u="none" strike="noStrike" baseline="0" dirty="0">
                <a:solidFill>
                  <a:srgbClr val="000000"/>
                </a:solidFill>
                <a:latin typeface="+mj-lt"/>
              </a:rPr>
              <a:t> </a:t>
            </a:r>
            <a:r>
              <a:rPr lang="en-US" sz="1600" b="1" i="0" u="none" strike="noStrike" baseline="0" dirty="0">
                <a:solidFill>
                  <a:srgbClr val="000000"/>
                </a:solidFill>
                <a:latin typeface="+mj-lt"/>
              </a:rPr>
              <a:t>In our scrapped dataset, our target variable "Rating " is a categorical variable i.e., it can be classified as ‘1.0’, ‘2.0’,’3.0’,’4.0’,’5.0’. Therefore, we will be handling this modelling problem as classification. </a:t>
            </a:r>
          </a:p>
          <a:p>
            <a:pPr marL="285750" indent="-285750">
              <a:buFont typeface="Wingdings" panose="05000000000000000000" pitchFamily="2" charset="2"/>
              <a:buChar char="ü"/>
            </a:pPr>
            <a:endParaRPr lang="en-IN" sz="1600" b="1" i="0" u="none" strike="noStrike" baseline="0" dirty="0">
              <a:solidFill>
                <a:srgbClr val="000000"/>
              </a:solidFill>
              <a:latin typeface="+mj-lt"/>
            </a:endParaRPr>
          </a:p>
          <a:p>
            <a:pPr marL="285750" indent="-285750">
              <a:buFont typeface="Wingdings" panose="05000000000000000000" pitchFamily="2" charset="2"/>
              <a:buChar char="ü"/>
            </a:pPr>
            <a:r>
              <a:rPr lang="en-US" sz="1600" b="1" i="0" u="none" strike="noStrike" baseline="0" dirty="0">
                <a:solidFill>
                  <a:srgbClr val="000000"/>
                </a:solidFill>
                <a:latin typeface="+mj-lt"/>
              </a:rPr>
              <a:t> This project is done in two parts: </a:t>
            </a:r>
          </a:p>
          <a:p>
            <a:pPr marL="285750" indent="-285750">
              <a:buFont typeface="Arial" panose="020B0604020202020204" pitchFamily="34" charset="0"/>
              <a:buChar char="•"/>
            </a:pPr>
            <a:endParaRPr lang="en-IN" sz="1600" b="1" dirty="0">
              <a:latin typeface="+mj-lt"/>
            </a:endParaRPr>
          </a:p>
          <a:p>
            <a:pPr marL="285750" indent="-285750">
              <a:buFont typeface="Arial" panose="020B0604020202020204" pitchFamily="34" charset="0"/>
              <a:buChar char="•"/>
            </a:pPr>
            <a:r>
              <a:rPr lang="en-IN" sz="1600" dirty="0">
                <a:latin typeface="+mj-lt"/>
              </a:rPr>
              <a:t>Data collection phase</a:t>
            </a:r>
          </a:p>
          <a:p>
            <a:pPr marL="285750" indent="-285750">
              <a:buFont typeface="Arial" panose="020B0604020202020204" pitchFamily="34" charset="0"/>
              <a:buChar char="•"/>
            </a:pPr>
            <a:r>
              <a:rPr lang="en-IN" sz="1600" dirty="0">
                <a:latin typeface="+mj-lt"/>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72FF7BD-8D01-49ED-8087-15B3EF620EF4}"/>
              </a:ext>
            </a:extLst>
          </p:cNvPr>
          <p:cNvSpPr txBox="1"/>
          <p:nvPr/>
        </p:nvSpPr>
        <p:spPr>
          <a:xfrm>
            <a:off x="290623" y="148856"/>
            <a:ext cx="8520224" cy="94795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mj-lt"/>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rgbClr val="000000"/>
                </a:solidFill>
                <a:latin typeface="+mj-lt"/>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mj-lt"/>
            </a:endParaRPr>
          </a:p>
          <a:p>
            <a:r>
              <a:rPr lang="en-IN" sz="1600" i="0" u="none" strike="noStrike" baseline="0" dirty="0">
                <a:solidFill>
                  <a:srgbClr val="000000"/>
                </a:solidFill>
                <a:latin typeface="+mj-lt"/>
              </a:rPr>
              <a:t>1. Data Cleaning </a:t>
            </a:r>
          </a:p>
          <a:p>
            <a:r>
              <a:rPr lang="en-IN" sz="1600" i="0" u="none" strike="noStrike" baseline="0" dirty="0">
                <a:solidFill>
                  <a:srgbClr val="000000"/>
                </a:solidFill>
                <a:latin typeface="+mj-lt"/>
              </a:rPr>
              <a:t>2. Exploratory Data Analysis </a:t>
            </a:r>
          </a:p>
          <a:p>
            <a:r>
              <a:rPr lang="en-IN" sz="1600" i="0" u="none" strike="noStrike" baseline="0" dirty="0">
                <a:solidFill>
                  <a:srgbClr val="000000"/>
                </a:solidFill>
                <a:latin typeface="+mj-lt"/>
              </a:rPr>
              <a:t>3. Data Pre-processing </a:t>
            </a:r>
          </a:p>
          <a:p>
            <a:r>
              <a:rPr lang="en-IN" sz="1600" i="0" u="none" strike="noStrike" baseline="0" dirty="0">
                <a:solidFill>
                  <a:srgbClr val="000000"/>
                </a:solidFill>
                <a:latin typeface="+mj-lt"/>
              </a:rPr>
              <a:t>4. Model Building </a:t>
            </a:r>
          </a:p>
          <a:p>
            <a:r>
              <a:rPr lang="en-IN" sz="1600" i="0" u="none" strike="noStrike" baseline="0" dirty="0">
                <a:solidFill>
                  <a:srgbClr val="000000"/>
                </a:solidFill>
                <a:latin typeface="+mj-lt"/>
              </a:rPr>
              <a:t>5. Model Evaluation </a:t>
            </a:r>
          </a:p>
          <a:p>
            <a:r>
              <a:rPr lang="en-US" sz="1600" i="0" u="none" strike="noStrike" baseline="0" dirty="0">
                <a:solidFill>
                  <a:srgbClr val="000000"/>
                </a:solidFill>
                <a:latin typeface="+mj-lt"/>
              </a:rPr>
              <a:t>6. Selecting the best model </a:t>
            </a:r>
            <a:endParaRPr lang="en-US" sz="1600" i="0" u="none" strike="noStrike" baseline="0" dirty="0">
              <a:solidFill>
                <a:schemeClr val="tx1">
                  <a:lumMod val="50000"/>
                </a:schemeClr>
              </a:solidFill>
              <a:latin typeface="+mj-lt"/>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F553C-CF1A-4726-BAA6-163D264D099C}"/>
              </a:ext>
            </a:extLst>
          </p:cNvPr>
          <p:cNvSpPr>
            <a:spLocks noGrp="1"/>
          </p:cNvSpPr>
          <p:nvPr>
            <p:ph type="ctrTitle"/>
          </p:nvPr>
        </p:nvSpPr>
        <p:spPr>
          <a:xfrm>
            <a:off x="855300" y="106327"/>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xmlns="" id="{73785663-6C72-4BCE-B1B2-D811D6D191FD}"/>
              </a:ext>
            </a:extLst>
          </p:cNvPr>
          <p:cNvPicPr>
            <a:picLocks noChangeAspect="1"/>
          </p:cNvPicPr>
          <p:nvPr/>
        </p:nvPicPr>
        <p:blipFill>
          <a:blip r:embed="rId2"/>
          <a:stretch>
            <a:fillRect/>
          </a:stretch>
        </p:blipFill>
        <p:spPr>
          <a:xfrm>
            <a:off x="520346" y="1196454"/>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a16="http://schemas.microsoft.com/office/drawing/2014/main" xmlns="" id="{7114EBA4-9D81-4171-86DE-B8D7088E5AA6}"/>
              </a:ext>
            </a:extLst>
          </p:cNvPr>
          <p:cNvSpPr txBox="1"/>
          <p:nvPr/>
        </p:nvSpPr>
        <p:spPr>
          <a:xfrm>
            <a:off x="723014" y="1071004"/>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a16="http://schemas.microsoft.com/office/drawing/2014/main" xmlns="" id="{05957152-A6D4-42F3-AA28-906E856052A5}"/>
              </a:ext>
            </a:extLst>
          </p:cNvPr>
          <p:cNvPicPr>
            <a:picLocks noChangeAspect="1"/>
          </p:cNvPicPr>
          <p:nvPr/>
        </p:nvPicPr>
        <p:blipFill>
          <a:blip r:embed="rId2"/>
          <a:stretch>
            <a:fillRect/>
          </a:stretch>
        </p:blipFill>
        <p:spPr>
          <a:xfrm>
            <a:off x="723014" y="1655779"/>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a16="http://schemas.microsoft.com/office/drawing/2014/main" xmlns="" id="{41D720D9-120A-4B6E-A5E1-9D50A0AEC10D}"/>
              </a:ext>
            </a:extLst>
          </p:cNvPr>
          <p:cNvPicPr>
            <a:picLocks noChangeAspect="1"/>
          </p:cNvPicPr>
          <p:nvPr/>
        </p:nvPicPr>
        <p:blipFill>
          <a:blip r:embed="rId2"/>
          <a:stretch>
            <a:fillRect/>
          </a:stretch>
        </p:blipFill>
        <p:spPr>
          <a:xfrm>
            <a:off x="517276" y="943837"/>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B91D0DA-980D-4456-9F11-A79CB2444C19}"/>
              </a:ext>
            </a:extLst>
          </p:cNvPr>
          <p:cNvSpPr txBox="1"/>
          <p:nvPr/>
        </p:nvSpPr>
        <p:spPr>
          <a:xfrm>
            <a:off x="439479" y="281510"/>
            <a:ext cx="8484781" cy="4001095"/>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mj-lt"/>
              </a:rPr>
              <a:t>Pre-processing using Natural Language Processing (NLP): </a:t>
            </a:r>
          </a:p>
          <a:p>
            <a:endParaRPr lang="en-US" sz="1600" b="1" i="0" u="none" strike="noStrike" baseline="0"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mj-lt"/>
            </a:endParaRPr>
          </a:p>
          <a:p>
            <a:r>
              <a:rPr lang="en-US" sz="1600" b="1" i="0" u="none" strike="noStrike" baseline="0" dirty="0">
                <a:solidFill>
                  <a:schemeClr val="tx1">
                    <a:lumMod val="50000"/>
                  </a:schemeClr>
                </a:solidFill>
                <a:latin typeface="+mj-lt"/>
              </a:rPr>
              <a:t>1. Removing Punctuations and other special characters </a:t>
            </a:r>
          </a:p>
          <a:p>
            <a:r>
              <a:rPr lang="en-US" sz="1600" b="1" i="0" u="none" strike="noStrike" baseline="0" dirty="0">
                <a:solidFill>
                  <a:schemeClr val="tx1">
                    <a:lumMod val="50000"/>
                  </a:schemeClr>
                </a:solidFill>
                <a:latin typeface="+mj-lt"/>
              </a:rPr>
              <a:t>2. Splitting the comments into individual words </a:t>
            </a:r>
          </a:p>
          <a:p>
            <a:r>
              <a:rPr lang="en-IN" sz="1600" b="1" i="0" u="none" strike="noStrike" baseline="0" dirty="0">
                <a:solidFill>
                  <a:schemeClr val="tx1">
                    <a:lumMod val="50000"/>
                  </a:schemeClr>
                </a:solidFill>
                <a:latin typeface="+mj-lt"/>
              </a:rPr>
              <a:t>3. Removing Stop Words </a:t>
            </a:r>
          </a:p>
          <a:p>
            <a:endParaRPr lang="en-IN" sz="1600" b="1"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mj-lt"/>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43863C-88AA-4D7D-A06C-F6C40D08A357}"/>
              </a:ext>
            </a:extLst>
          </p:cNvPr>
          <p:cNvSpPr txBox="1"/>
          <p:nvPr/>
        </p:nvSpPr>
        <p:spPr>
          <a:xfrm>
            <a:off x="283535" y="262930"/>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mj-lt"/>
              </a:rPr>
              <a:t>We will be t</a:t>
            </a:r>
            <a:r>
              <a:rPr lang="en-US" sz="1600" b="1" i="0" u="none" strike="noStrike" baseline="0" dirty="0">
                <a:solidFill>
                  <a:schemeClr val="tx1">
                    <a:lumMod val="50000"/>
                  </a:schemeClr>
                </a:solidFill>
                <a:latin typeface="+mj-lt"/>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mj-lt"/>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mj-lt"/>
              </a:rPr>
              <a:t>Then, we will be processing the review and assigning the updated review in the data frame</a:t>
            </a:r>
          </a:p>
          <a:p>
            <a:pPr algn="just"/>
            <a:r>
              <a:rPr lang="en-US" sz="1600" b="1" i="0" u="none" strike="noStrike" baseline="0" dirty="0">
                <a:solidFill>
                  <a:schemeClr val="tx1">
                    <a:lumMod val="50000"/>
                  </a:schemeClr>
                </a:solidFill>
                <a:latin typeface="+mj-lt"/>
              </a:rPr>
              <a:t> </a:t>
            </a:r>
          </a:p>
          <a:p>
            <a:pPr marL="285750" indent="-285750" algn="just">
              <a:buFont typeface="Wingdings" panose="05000000000000000000" pitchFamily="2" charset="2"/>
              <a:buChar char="ü"/>
            </a:pPr>
            <a:r>
              <a:rPr lang="en-US" sz="1600" b="1" dirty="0">
                <a:solidFill>
                  <a:schemeClr val="tx1">
                    <a:lumMod val="50000"/>
                  </a:schemeClr>
                </a:solidFill>
                <a:latin typeface="+mj-lt"/>
              </a:rPr>
              <a:t>Finally, we </a:t>
            </a:r>
            <a:r>
              <a:rPr lang="en-US" sz="1600" b="1" dirty="0">
                <a:latin typeface="+mj-lt"/>
              </a:rPr>
              <a:t>get</a:t>
            </a:r>
            <a:r>
              <a:rPr lang="en-US" sz="1600" b="1" i="0" u="none" strike="noStrike" baseline="0" dirty="0">
                <a:solidFill>
                  <a:srgbClr val="000000"/>
                </a:solidFill>
                <a:latin typeface="+mj-lt"/>
              </a:rPr>
              <a:t> sense of words for all ratings using WordCloud</a:t>
            </a:r>
            <a:r>
              <a:rPr lang="en-US" sz="1600" b="1" dirty="0">
                <a:latin typeface="+mj-lt"/>
              </a:rPr>
              <a:t>. </a:t>
            </a:r>
            <a:r>
              <a:rPr lang="en-US" sz="1600" b="1" i="0" u="none" strike="noStrike" baseline="0" dirty="0">
                <a:solidFill>
                  <a:srgbClr val="000000"/>
                </a:solidFill>
                <a:latin typeface="+mj-lt"/>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1424</Words>
  <Application>Microsoft Office PowerPoint</Application>
  <PresentationFormat>On-screen Show (16:9)</PresentationFormat>
  <Paragraphs>160</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Goudy Old Style</vt:lpstr>
      <vt:lpstr>Arial</vt:lpstr>
      <vt:lpstr>Symbol</vt:lpstr>
      <vt:lpstr>Calibri Light</vt:lpstr>
      <vt:lpstr>Calibri</vt:lpstr>
      <vt:lpstr>Courier New</vt:lpstr>
      <vt:lpstr>Inria Serif</vt:lpstr>
      <vt:lpstr>Wingdings</vt:lpstr>
      <vt:lpstr>Office Theme</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Jerish</dc:creator>
  <cp:lastModifiedBy>HP</cp:lastModifiedBy>
  <cp:revision>9</cp:revision>
  <dcterms:modified xsi:type="dcterms:W3CDTF">2021-06-28T18:01:39Z</dcterms:modified>
</cp:coreProperties>
</file>