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E1230C-49F9-411D-8038-09CD74E0F36F}">
  <a:tblStyle styleId="{0BE1230C-49F9-411D-8038-09CD74E0F3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46" d="100"/>
          <a:sy n="146" d="100"/>
        </p:scale>
        <p:origin x="7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740acbb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740acbb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740acbb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740acbb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740acbb0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740acbb0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740acbb0e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3740acbb0e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740acbb0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740acbb0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740acbb0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740acbb0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74a983b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74a983b5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74a983b5e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74a983b5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0" name="Google Shape;100;p15"/>
          <p:cNvSpPr txBox="1">
            <a:spLocks noGrp="1"/>
          </p:cNvSpPr>
          <p:nvPr>
            <p:ph type="body" idx="1"/>
          </p:nvPr>
        </p:nvSpPr>
        <p:spPr>
          <a:xfrm>
            <a:off x="729450" y="2078875"/>
            <a:ext cx="7688700" cy="25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24292F"/>
                </a:solidFill>
                <a:highlight>
                  <a:srgbClr val="FFFFFF"/>
                </a:highlight>
                <a:latin typeface="Arial"/>
                <a:ea typeface="Arial"/>
                <a:cs typeface="Arial"/>
                <a:sym typeface="Arial"/>
              </a:rPr>
              <a:t>This project is an analytical study to predict the risk of having a heart failure. Various data </a:t>
            </a:r>
            <a:r>
              <a:rPr lang="en" sz="1100">
                <a:solidFill>
                  <a:srgbClr val="24292F"/>
                </a:solidFill>
                <a:latin typeface="Arial"/>
                <a:ea typeface="Arial"/>
                <a:cs typeface="Arial"/>
                <a:sym typeface="Arial"/>
              </a:rPr>
              <a:t>analysis techniques have been used to observe trends between various risk factors for heart diseases. Based on the features, different machine learning models were then implemented to predict whether a person has heart disease.</a:t>
            </a:r>
            <a:endParaRPr sz="1100">
              <a:solidFill>
                <a:srgbClr val="24292F"/>
              </a:solidFill>
              <a:highlight>
                <a:srgbClr val="FFFFFF"/>
              </a:highlight>
              <a:latin typeface="Arial"/>
              <a:ea typeface="Arial"/>
              <a:cs typeface="Arial"/>
              <a:sym typeface="Arial"/>
            </a:endParaRPr>
          </a:p>
          <a:p>
            <a:pPr marL="0" lvl="0" indent="0" algn="l" rtl="0">
              <a:spcBef>
                <a:spcPts val="1200"/>
              </a:spcBef>
              <a:spcAft>
                <a:spcPts val="0"/>
              </a:spcAft>
              <a:buNone/>
            </a:pPr>
            <a:r>
              <a:rPr lang="en" sz="1100">
                <a:solidFill>
                  <a:srgbClr val="24292F"/>
                </a:solidFill>
                <a:highlight>
                  <a:srgbClr val="FFFFFF"/>
                </a:highlight>
                <a:latin typeface="Arial"/>
                <a:ea typeface="Arial"/>
                <a:cs typeface="Arial"/>
                <a:sym typeface="Arial"/>
              </a:rPr>
              <a:t>We also study the ECG of patients and classify them into 5 different categories. T</a:t>
            </a:r>
            <a:r>
              <a:rPr lang="en" sz="1100">
                <a:solidFill>
                  <a:srgbClr val="000000"/>
                </a:solidFill>
                <a:latin typeface="Arial"/>
                <a:ea typeface="Arial"/>
                <a:cs typeface="Arial"/>
                <a:sym typeface="Arial"/>
              </a:rPr>
              <a:t>o address the problems raised with the manual analysis of ECG signals, many studies in the literature explored using machine learning techniques to accurately detect the anomalies in the signal. We have implemented 3 different implementations for classifying the ECG signals. </a:t>
            </a:r>
            <a:endParaRPr sz="1100">
              <a:solidFill>
                <a:srgbClr val="24292F"/>
              </a:solidFill>
              <a:highlight>
                <a:srgbClr val="FFFFFF"/>
              </a:highlight>
              <a:latin typeface="Arial"/>
              <a:ea typeface="Arial"/>
              <a:cs typeface="Arial"/>
              <a:sym typeface="Arial"/>
            </a:endParaRPr>
          </a:p>
          <a:p>
            <a:pPr marL="0" lvl="0" indent="0" algn="l" rtl="0">
              <a:spcBef>
                <a:spcPts val="1200"/>
              </a:spcBef>
              <a:spcAft>
                <a:spcPts val="0"/>
              </a:spcAft>
              <a:buNone/>
            </a:pPr>
            <a:r>
              <a:rPr lang="en" sz="1100">
                <a:solidFill>
                  <a:srgbClr val="24292F"/>
                </a:solidFill>
                <a:highlight>
                  <a:srgbClr val="FFFFFF"/>
                </a:highlight>
                <a:latin typeface="Arial"/>
                <a:ea typeface="Arial"/>
                <a:cs typeface="Arial"/>
                <a:sym typeface="Arial"/>
              </a:rPr>
              <a:t>Modules:</a:t>
            </a:r>
            <a:endParaRPr sz="1100">
              <a:solidFill>
                <a:srgbClr val="24292F"/>
              </a:solidFill>
              <a:highlight>
                <a:srgbClr val="FFFFFF"/>
              </a:highlight>
              <a:latin typeface="Arial"/>
              <a:ea typeface="Arial"/>
              <a:cs typeface="Arial"/>
              <a:sym typeface="Arial"/>
            </a:endParaRPr>
          </a:p>
          <a:p>
            <a:pPr marL="457200" lvl="0" indent="-298450" algn="l" rtl="0">
              <a:spcBef>
                <a:spcPts val="120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Heart Failure Prediction</a:t>
            </a:r>
            <a:endParaRPr sz="1100">
              <a:solidFill>
                <a:srgbClr val="24292F"/>
              </a:solidFill>
              <a:highlight>
                <a:srgbClr val="FFFFFF"/>
              </a:highlight>
              <a:latin typeface="Arial"/>
              <a:ea typeface="Arial"/>
              <a:cs typeface="Arial"/>
              <a:sym typeface="Arial"/>
            </a:endParaRPr>
          </a:p>
          <a:p>
            <a:pPr marL="457200" lvl="0" indent="-298450" algn="l" rtl="0">
              <a:spcBef>
                <a:spcPts val="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ECG HeartBeat Classification </a:t>
            </a:r>
            <a:endParaRPr sz="1100">
              <a:solidFill>
                <a:srgbClr val="24292F"/>
              </a:solidFill>
              <a:highlight>
                <a:srgbClr val="FFFFFF"/>
              </a:highlight>
              <a:latin typeface="Arial"/>
              <a:ea typeface="Arial"/>
              <a:cs typeface="Arial"/>
              <a:sym typeface="Arial"/>
            </a:endParaRPr>
          </a:p>
          <a:p>
            <a:pPr marL="457200" lvl="0" indent="0" algn="l" rtl="0">
              <a:spcBef>
                <a:spcPts val="1200"/>
              </a:spcBef>
              <a:spcAft>
                <a:spcPts val="1200"/>
              </a:spcAft>
              <a:buNone/>
            </a:pPr>
            <a:endParaRPr sz="1200">
              <a:solidFill>
                <a:srgbClr val="24292F"/>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Heart Failure Prediction</a:t>
            </a:r>
            <a:endParaRPr/>
          </a:p>
        </p:txBody>
      </p:sp>
      <p:sp>
        <p:nvSpPr>
          <p:cNvPr id="106" name="Google Shape;106;p16"/>
          <p:cNvSpPr txBox="1">
            <a:spLocks noGrp="1"/>
          </p:cNvSpPr>
          <p:nvPr>
            <p:ph type="body" idx="1"/>
          </p:nvPr>
        </p:nvSpPr>
        <p:spPr>
          <a:xfrm>
            <a:off x="784400" y="1961050"/>
            <a:ext cx="7276200" cy="2725200"/>
          </a:xfrm>
          <a:prstGeom prst="rect">
            <a:avLst/>
          </a:prstGeom>
        </p:spPr>
        <p:txBody>
          <a:bodyPr spcFirstLastPara="1" wrap="square" lIns="91425" tIns="91425" rIns="91425" bIns="91425" anchor="t" anchorCtr="0">
            <a:normAutofit fontScale="25000" lnSpcReduction="20000"/>
          </a:bodyPr>
          <a:lstStyle/>
          <a:p>
            <a:pPr marL="190500" marR="190500" lvl="0" indent="0" algn="l" rtl="0">
              <a:lnSpc>
                <a:spcPct val="140000"/>
              </a:lnSpc>
              <a:spcBef>
                <a:spcPts val="2400"/>
              </a:spcBef>
              <a:spcAft>
                <a:spcPts val="0"/>
              </a:spcAft>
              <a:buClr>
                <a:schemeClr val="dk1"/>
              </a:buClr>
              <a:buSzPts val="275"/>
              <a:buFont typeface="Arial"/>
              <a:buNone/>
            </a:pPr>
            <a:r>
              <a:rPr lang="en" sz="4400" b="1" i="1">
                <a:solidFill>
                  <a:schemeClr val="dk2"/>
                </a:solidFill>
                <a:highlight>
                  <a:srgbClr val="FFFFFF"/>
                </a:highlight>
                <a:latin typeface="Arial"/>
                <a:ea typeface="Arial"/>
                <a:cs typeface="Arial"/>
                <a:sym typeface="Arial"/>
              </a:rPr>
              <a:t>Dataset Features</a:t>
            </a:r>
            <a:endParaRPr sz="4400" b="1" i="1">
              <a:solidFill>
                <a:schemeClr val="dk2"/>
              </a:solidFill>
              <a:highlight>
                <a:srgbClr val="FFFFFF"/>
              </a:highlight>
              <a:latin typeface="Arial"/>
              <a:ea typeface="Arial"/>
              <a:cs typeface="Arial"/>
              <a:sym typeface="Arial"/>
            </a:endParaRPr>
          </a:p>
          <a:p>
            <a:pPr marL="457200" lvl="0" indent="-298450" algn="l" rtl="0">
              <a:spcBef>
                <a:spcPts val="120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Age</a:t>
            </a:r>
            <a:r>
              <a:rPr lang="en" sz="4400">
                <a:solidFill>
                  <a:schemeClr val="dk2"/>
                </a:solidFill>
                <a:highlight>
                  <a:srgbClr val="FFFFFF"/>
                </a:highlight>
                <a:latin typeface="Arial"/>
                <a:ea typeface="Arial"/>
                <a:cs typeface="Arial"/>
                <a:sym typeface="Arial"/>
              </a:rPr>
              <a:t>: age of the patient [years]</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Sex</a:t>
            </a:r>
            <a:r>
              <a:rPr lang="en" sz="4400">
                <a:solidFill>
                  <a:schemeClr val="dk2"/>
                </a:solidFill>
                <a:highlight>
                  <a:srgbClr val="FFFFFF"/>
                </a:highlight>
                <a:latin typeface="Arial"/>
                <a:ea typeface="Arial"/>
                <a:cs typeface="Arial"/>
                <a:sym typeface="Arial"/>
              </a:rPr>
              <a:t>: sex of the patient [M: Male, F: Female]</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ChestPainType</a:t>
            </a:r>
            <a:r>
              <a:rPr lang="en" sz="4400">
                <a:solidFill>
                  <a:schemeClr val="dk2"/>
                </a:solidFill>
                <a:highlight>
                  <a:srgbClr val="FFFFFF"/>
                </a:highlight>
                <a:latin typeface="Arial"/>
                <a:ea typeface="Arial"/>
                <a:cs typeface="Arial"/>
                <a:sym typeface="Arial"/>
              </a:rPr>
              <a:t>: chest pain type [TA: Typical Angina, ATA: Atypical Angina, NAP: Non-Anginal Pain, ASY: Asymptomatic]</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RestingBP</a:t>
            </a:r>
            <a:r>
              <a:rPr lang="en" sz="4400">
                <a:solidFill>
                  <a:schemeClr val="dk2"/>
                </a:solidFill>
                <a:highlight>
                  <a:srgbClr val="FFFFFF"/>
                </a:highlight>
                <a:latin typeface="Arial"/>
                <a:ea typeface="Arial"/>
                <a:cs typeface="Arial"/>
                <a:sym typeface="Arial"/>
              </a:rPr>
              <a:t>: resting blood pressure [mm Hg]</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Cholesterol</a:t>
            </a:r>
            <a:r>
              <a:rPr lang="en" sz="4400">
                <a:solidFill>
                  <a:schemeClr val="dk2"/>
                </a:solidFill>
                <a:highlight>
                  <a:srgbClr val="FFFFFF"/>
                </a:highlight>
                <a:latin typeface="Arial"/>
                <a:ea typeface="Arial"/>
                <a:cs typeface="Arial"/>
                <a:sym typeface="Arial"/>
              </a:rPr>
              <a:t>: serum cholesterol [mm/dl]</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FastingBS</a:t>
            </a:r>
            <a:r>
              <a:rPr lang="en" sz="4400">
                <a:solidFill>
                  <a:schemeClr val="dk2"/>
                </a:solidFill>
                <a:highlight>
                  <a:srgbClr val="FFFFFF"/>
                </a:highlight>
                <a:latin typeface="Arial"/>
                <a:ea typeface="Arial"/>
                <a:cs typeface="Arial"/>
                <a:sym typeface="Arial"/>
              </a:rPr>
              <a:t>: fasting blood sugar [1: if FastingBS &gt; 120 mg/dl, 0: otherwise]</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RestingECG</a:t>
            </a:r>
            <a:r>
              <a:rPr lang="en" sz="4400">
                <a:solidFill>
                  <a:schemeClr val="dk2"/>
                </a:solidFill>
                <a:highlight>
                  <a:srgbClr val="FFFFFF"/>
                </a:highlight>
                <a:latin typeface="Arial"/>
                <a:ea typeface="Arial"/>
                <a:cs typeface="Arial"/>
                <a:sym typeface="Arial"/>
              </a:rPr>
              <a:t>: resting electrocardiogram results [Normal: Normal, ST: having ST-T wave abnormality (T wave inversions and/or ST elevation or depression of &gt; 0.05 mV), LVH: showing probable or definite left ventricular hypertrophy by Estes' criteria]</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MaxHR</a:t>
            </a:r>
            <a:r>
              <a:rPr lang="en" sz="4400">
                <a:solidFill>
                  <a:schemeClr val="dk2"/>
                </a:solidFill>
                <a:highlight>
                  <a:srgbClr val="FFFFFF"/>
                </a:highlight>
                <a:latin typeface="Arial"/>
                <a:ea typeface="Arial"/>
                <a:cs typeface="Arial"/>
                <a:sym typeface="Arial"/>
              </a:rPr>
              <a:t>: maximum heart rate achieved [Numeric value between 60 and 202]</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ExerciseAngina</a:t>
            </a:r>
            <a:r>
              <a:rPr lang="en" sz="4400">
                <a:solidFill>
                  <a:schemeClr val="dk2"/>
                </a:solidFill>
                <a:highlight>
                  <a:srgbClr val="FFFFFF"/>
                </a:highlight>
                <a:latin typeface="Arial"/>
                <a:ea typeface="Arial"/>
                <a:cs typeface="Arial"/>
                <a:sym typeface="Arial"/>
              </a:rPr>
              <a:t>: exercise-induced angina [Y: Yes, N: No]</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Oldpeak</a:t>
            </a:r>
            <a:r>
              <a:rPr lang="en" sz="4400">
                <a:solidFill>
                  <a:schemeClr val="dk2"/>
                </a:solidFill>
                <a:highlight>
                  <a:srgbClr val="FFFFFF"/>
                </a:highlight>
                <a:latin typeface="Arial"/>
                <a:ea typeface="Arial"/>
                <a:cs typeface="Arial"/>
                <a:sym typeface="Arial"/>
              </a:rPr>
              <a:t>: oldpeak = ST [Numeric value measured in depression]</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ST_Slope</a:t>
            </a:r>
            <a:r>
              <a:rPr lang="en" sz="4400">
                <a:solidFill>
                  <a:schemeClr val="dk2"/>
                </a:solidFill>
                <a:highlight>
                  <a:srgbClr val="FFFFFF"/>
                </a:highlight>
                <a:latin typeface="Arial"/>
                <a:ea typeface="Arial"/>
                <a:cs typeface="Arial"/>
                <a:sym typeface="Arial"/>
              </a:rPr>
              <a:t>: the slope of the peak exercise ST segment [Up: upsloping, Flat: flat, Down: downsloping]</a:t>
            </a:r>
            <a:endParaRPr sz="4400">
              <a:solidFill>
                <a:schemeClr val="dk2"/>
              </a:solidFill>
              <a:highlight>
                <a:srgbClr val="FFFFFF"/>
              </a:highlight>
              <a:latin typeface="Arial"/>
              <a:ea typeface="Arial"/>
              <a:cs typeface="Arial"/>
              <a:sym typeface="Arial"/>
            </a:endParaRPr>
          </a:p>
          <a:p>
            <a:pPr marL="457200" lvl="0" indent="-298450" algn="l" rtl="0">
              <a:spcBef>
                <a:spcPts val="0"/>
              </a:spcBef>
              <a:spcAft>
                <a:spcPts val="0"/>
              </a:spcAft>
              <a:buClr>
                <a:schemeClr val="dk2"/>
              </a:buClr>
              <a:buSzPct val="100000"/>
              <a:buChar char="●"/>
            </a:pPr>
            <a:r>
              <a:rPr lang="en" sz="4400" b="1">
                <a:solidFill>
                  <a:schemeClr val="dk2"/>
                </a:solidFill>
                <a:highlight>
                  <a:srgbClr val="FFFFFF"/>
                </a:highlight>
                <a:latin typeface="Arial"/>
                <a:ea typeface="Arial"/>
                <a:cs typeface="Arial"/>
                <a:sym typeface="Arial"/>
              </a:rPr>
              <a:t>HeartDisease</a:t>
            </a:r>
            <a:r>
              <a:rPr lang="en" sz="4400">
                <a:solidFill>
                  <a:schemeClr val="dk2"/>
                </a:solidFill>
                <a:highlight>
                  <a:srgbClr val="FFFFFF"/>
                </a:highlight>
                <a:latin typeface="Arial"/>
                <a:ea typeface="Arial"/>
                <a:cs typeface="Arial"/>
                <a:sym typeface="Arial"/>
              </a:rPr>
              <a:t>: output class [1: heart disease, 0: Normal]</a:t>
            </a:r>
            <a:endParaRPr sz="4400">
              <a:solidFill>
                <a:schemeClr val="dk2"/>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a:t>
            </a:r>
            <a:endParaRPr/>
          </a:p>
        </p:txBody>
      </p:sp>
      <p:sp>
        <p:nvSpPr>
          <p:cNvPr id="112" name="Google Shape;112;p17"/>
          <p:cNvSpPr txBox="1">
            <a:spLocks noGrp="1"/>
          </p:cNvSpPr>
          <p:nvPr>
            <p:ph type="body" idx="1"/>
          </p:nvPr>
        </p:nvSpPr>
        <p:spPr>
          <a:xfrm>
            <a:off x="729450" y="1619425"/>
            <a:ext cx="7988700" cy="300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solidFill>
                <a:srgbClr val="000000"/>
              </a:solidFill>
              <a:latin typeface="Arial"/>
              <a:ea typeface="Arial"/>
              <a:cs typeface="Arial"/>
              <a:sym typeface="Arial"/>
            </a:endParaRPr>
          </a:p>
          <a:p>
            <a:pPr marL="457200" lvl="0" indent="-330200" algn="l" rtl="0">
              <a:spcBef>
                <a:spcPts val="1200"/>
              </a:spcBef>
              <a:spcAft>
                <a:spcPts val="0"/>
              </a:spcAft>
              <a:buSzPts val="1600"/>
              <a:buChar char="●"/>
            </a:pPr>
            <a:r>
              <a:rPr lang="en" sz="1200">
                <a:solidFill>
                  <a:srgbClr val="000000"/>
                </a:solidFill>
                <a:latin typeface="Arial"/>
                <a:ea typeface="Arial"/>
                <a:cs typeface="Arial"/>
                <a:sym typeface="Arial"/>
              </a:rPr>
              <a:t>Models implemented:</a:t>
            </a:r>
            <a:endParaRPr sz="1200">
              <a:solidFill>
                <a:srgbClr val="000000"/>
              </a:solidFill>
              <a:latin typeface="Arial"/>
              <a:ea typeface="Arial"/>
              <a:cs typeface="Arial"/>
              <a:sym typeface="Arial"/>
            </a:endParaRPr>
          </a:p>
          <a:p>
            <a:pPr marL="914400" lvl="1" indent="-317500" algn="l" rtl="0">
              <a:spcBef>
                <a:spcPts val="0"/>
              </a:spcBef>
              <a:spcAft>
                <a:spcPts val="0"/>
              </a:spcAft>
              <a:buSzPts val="1400"/>
              <a:buChar char="○"/>
            </a:pPr>
            <a:r>
              <a:rPr lang="en" sz="1200">
                <a:solidFill>
                  <a:srgbClr val="000000"/>
                </a:solidFill>
                <a:latin typeface="Arial"/>
                <a:ea typeface="Arial"/>
                <a:cs typeface="Arial"/>
                <a:sym typeface="Arial"/>
              </a:rPr>
              <a:t>Extra trees classifier</a:t>
            </a:r>
            <a:endParaRPr sz="1200">
              <a:solidFill>
                <a:srgbClr val="000000"/>
              </a:solidFill>
              <a:latin typeface="Arial"/>
              <a:ea typeface="Arial"/>
              <a:cs typeface="Arial"/>
              <a:sym typeface="Arial"/>
            </a:endParaRPr>
          </a:p>
          <a:p>
            <a:pPr marL="914400" lvl="1" indent="-317500" algn="l" rtl="0">
              <a:spcBef>
                <a:spcPts val="0"/>
              </a:spcBef>
              <a:spcAft>
                <a:spcPts val="0"/>
              </a:spcAft>
              <a:buSzPts val="1400"/>
              <a:buChar char="○"/>
            </a:pPr>
            <a:r>
              <a:rPr lang="en" sz="1200">
                <a:solidFill>
                  <a:srgbClr val="000000"/>
                </a:solidFill>
                <a:latin typeface="Arial"/>
                <a:ea typeface="Arial"/>
                <a:cs typeface="Arial"/>
                <a:sym typeface="Arial"/>
              </a:rPr>
              <a:t>Gradient Boosting Classifier</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Random Forest Classifier</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CatBoost Classifier</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Light Gradient Boosting Machine</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Decision Tree Classifier</a:t>
            </a:r>
            <a:endParaRPr sz="1200">
              <a:solidFill>
                <a:srgbClr val="000000"/>
              </a:solidFill>
              <a:latin typeface="Arial"/>
              <a:ea typeface="Arial"/>
              <a:cs typeface="Arial"/>
              <a:sym typeface="Arial"/>
            </a:endParaRPr>
          </a:p>
          <a:p>
            <a:pPr marL="457200" lvl="0" indent="-330200" algn="l" rtl="0">
              <a:spcBef>
                <a:spcPts val="0"/>
              </a:spcBef>
              <a:spcAft>
                <a:spcPts val="0"/>
              </a:spcAft>
              <a:buSzPts val="1600"/>
              <a:buChar char="●"/>
            </a:pPr>
            <a:r>
              <a:rPr lang="en" sz="1200">
                <a:solidFill>
                  <a:srgbClr val="000000"/>
                </a:solidFill>
                <a:latin typeface="Arial"/>
                <a:ea typeface="Arial"/>
                <a:cs typeface="Arial"/>
                <a:sym typeface="Arial"/>
              </a:rPr>
              <a:t>Best performing model : Ensemble of the models implemented (except Decision tree) with Soft Voting</a:t>
            </a:r>
            <a:endParaRPr sz="1200">
              <a:solidFill>
                <a:srgbClr val="000000"/>
              </a:solidFill>
              <a:latin typeface="Arial"/>
              <a:ea typeface="Arial"/>
              <a:cs typeface="Arial"/>
              <a:sym typeface="Arial"/>
            </a:endParaRPr>
          </a:p>
          <a:p>
            <a:pPr marL="457200" lvl="0" indent="-330200" algn="l" rtl="0">
              <a:spcBef>
                <a:spcPts val="0"/>
              </a:spcBef>
              <a:spcAft>
                <a:spcPts val="0"/>
              </a:spcAft>
              <a:buSzPts val="1600"/>
              <a:buChar char="●"/>
            </a:pPr>
            <a:r>
              <a:rPr lang="en" sz="1200">
                <a:solidFill>
                  <a:srgbClr val="000000"/>
                </a:solidFill>
                <a:latin typeface="Arial"/>
                <a:ea typeface="Arial"/>
                <a:cs typeface="Arial"/>
                <a:sym typeface="Arial"/>
              </a:rPr>
              <a:t>Final model : Calibrated version of the best model using pycaret</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Comparative Performance </a:t>
            </a:r>
            <a:endParaRPr/>
          </a:p>
          <a:p>
            <a:pPr marL="0" lvl="0" indent="0" algn="l" rtl="0">
              <a:spcBef>
                <a:spcPts val="0"/>
              </a:spcBef>
              <a:spcAft>
                <a:spcPts val="0"/>
              </a:spcAft>
              <a:buNone/>
            </a:pPr>
            <a:endParaRPr/>
          </a:p>
        </p:txBody>
      </p:sp>
      <p:pic>
        <p:nvPicPr>
          <p:cNvPr id="118" name="Google Shape;118;p18"/>
          <p:cNvPicPr preferRelativeResize="0"/>
          <p:nvPr/>
        </p:nvPicPr>
        <p:blipFill>
          <a:blip r:embed="rId3">
            <a:alphaModFix/>
          </a:blip>
          <a:stretch>
            <a:fillRect/>
          </a:stretch>
        </p:blipFill>
        <p:spPr>
          <a:xfrm>
            <a:off x="729446" y="2243825"/>
            <a:ext cx="7842677" cy="2715275"/>
          </a:xfrm>
          <a:prstGeom prst="rect">
            <a:avLst/>
          </a:prstGeom>
          <a:noFill/>
          <a:ln>
            <a:noFill/>
          </a:ln>
        </p:spPr>
      </p:pic>
      <p:pic>
        <p:nvPicPr>
          <p:cNvPr id="119" name="Google Shape;119;p18"/>
          <p:cNvPicPr preferRelativeResize="0"/>
          <p:nvPr/>
        </p:nvPicPr>
        <p:blipFill>
          <a:blip r:embed="rId4">
            <a:alphaModFix/>
          </a:blip>
          <a:stretch>
            <a:fillRect/>
          </a:stretch>
        </p:blipFill>
        <p:spPr>
          <a:xfrm>
            <a:off x="3264900" y="1708625"/>
            <a:ext cx="5430275" cy="5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Confusion Matrix </a:t>
            </a:r>
            <a:endParaRPr/>
          </a:p>
        </p:txBody>
      </p:sp>
      <p:pic>
        <p:nvPicPr>
          <p:cNvPr id="125" name="Google Shape;125;p19"/>
          <p:cNvPicPr preferRelativeResize="0"/>
          <p:nvPr/>
        </p:nvPicPr>
        <p:blipFill>
          <a:blip r:embed="rId3">
            <a:alphaModFix/>
          </a:blip>
          <a:stretch>
            <a:fillRect/>
          </a:stretch>
        </p:blipFill>
        <p:spPr>
          <a:xfrm>
            <a:off x="611875" y="2159525"/>
            <a:ext cx="3402406" cy="2707775"/>
          </a:xfrm>
          <a:prstGeom prst="rect">
            <a:avLst/>
          </a:prstGeom>
          <a:noFill/>
          <a:ln>
            <a:noFill/>
          </a:ln>
        </p:spPr>
      </p:pic>
      <p:pic>
        <p:nvPicPr>
          <p:cNvPr id="126" name="Google Shape;126;p19"/>
          <p:cNvPicPr preferRelativeResize="0"/>
          <p:nvPr/>
        </p:nvPicPr>
        <p:blipFill>
          <a:blip r:embed="rId4">
            <a:alphaModFix/>
          </a:blip>
          <a:stretch>
            <a:fillRect/>
          </a:stretch>
        </p:blipFill>
        <p:spPr>
          <a:xfrm>
            <a:off x="4621300" y="2147154"/>
            <a:ext cx="3573501" cy="2843946"/>
          </a:xfrm>
          <a:prstGeom prst="rect">
            <a:avLst/>
          </a:prstGeom>
          <a:noFill/>
          <a:ln>
            <a:noFill/>
          </a:ln>
        </p:spPr>
      </p:pic>
      <p:sp>
        <p:nvSpPr>
          <p:cNvPr id="127" name="Google Shape;127;p19"/>
          <p:cNvSpPr txBox="1"/>
          <p:nvPr/>
        </p:nvSpPr>
        <p:spPr>
          <a:xfrm>
            <a:off x="1073513" y="1759325"/>
            <a:ext cx="275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Ensemble model</a:t>
            </a:r>
            <a:endParaRPr>
              <a:latin typeface="Lato"/>
              <a:ea typeface="Lato"/>
              <a:cs typeface="Lato"/>
              <a:sym typeface="Lato"/>
            </a:endParaRPr>
          </a:p>
        </p:txBody>
      </p:sp>
      <p:sp>
        <p:nvSpPr>
          <p:cNvPr id="128" name="Google Shape;128;p19"/>
          <p:cNvSpPr txBox="1"/>
          <p:nvPr/>
        </p:nvSpPr>
        <p:spPr>
          <a:xfrm>
            <a:off x="4621305" y="1654000"/>
            <a:ext cx="385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Ensemble model with Soft Voting</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ECG Classification</a:t>
            </a:r>
            <a:endParaRPr/>
          </a:p>
        </p:txBody>
      </p:sp>
      <p:sp>
        <p:nvSpPr>
          <p:cNvPr id="134" name="Google Shape;134;p20"/>
          <p:cNvSpPr txBox="1">
            <a:spLocks noGrp="1"/>
          </p:cNvSpPr>
          <p:nvPr>
            <p:ph type="body" idx="1"/>
          </p:nvPr>
        </p:nvSpPr>
        <p:spPr>
          <a:xfrm>
            <a:off x="729450" y="2078875"/>
            <a:ext cx="7296600" cy="2554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Algorithms:</a:t>
            </a:r>
            <a:endParaRPr/>
          </a:p>
          <a:p>
            <a:pPr marL="457200" lvl="0" indent="-311150" algn="l" rtl="0">
              <a:spcBef>
                <a:spcPts val="1200"/>
              </a:spcBef>
              <a:spcAft>
                <a:spcPts val="0"/>
              </a:spcAft>
              <a:buSzPts val="1300"/>
              <a:buChar char="●"/>
            </a:pPr>
            <a:r>
              <a:rPr lang="en"/>
              <a:t>Logistic Regression</a:t>
            </a:r>
            <a:endParaRPr/>
          </a:p>
          <a:p>
            <a:pPr marL="457200" lvl="0" indent="-311150" algn="l" rtl="0">
              <a:spcBef>
                <a:spcPts val="0"/>
              </a:spcBef>
              <a:spcAft>
                <a:spcPts val="0"/>
              </a:spcAft>
              <a:buSzPts val="1300"/>
              <a:buChar char="●"/>
            </a:pPr>
            <a:r>
              <a:rPr lang="en"/>
              <a:t>Random Forest</a:t>
            </a:r>
            <a:endParaRPr/>
          </a:p>
          <a:p>
            <a:pPr marL="457200" lvl="0" indent="-311150" algn="l" rtl="0">
              <a:spcBef>
                <a:spcPts val="0"/>
              </a:spcBef>
              <a:spcAft>
                <a:spcPts val="0"/>
              </a:spcAft>
              <a:buSzPts val="1300"/>
              <a:buChar char="●"/>
            </a:pPr>
            <a:r>
              <a:rPr lang="en"/>
              <a:t>XgBoost </a:t>
            </a:r>
            <a:endParaRPr/>
          </a:p>
          <a:p>
            <a:pPr marL="0" lvl="0" indent="0" algn="l" rtl="0">
              <a:spcBef>
                <a:spcPts val="1200"/>
              </a:spcBef>
              <a:spcAft>
                <a:spcPts val="0"/>
              </a:spcAft>
              <a:buNone/>
            </a:pPr>
            <a:endParaRPr/>
          </a:p>
          <a:p>
            <a:pPr marL="0" lvl="0" indent="0" algn="l" rtl="0">
              <a:spcBef>
                <a:spcPts val="1200"/>
              </a:spcBef>
              <a:spcAft>
                <a:spcPts val="0"/>
              </a:spcAft>
              <a:buNone/>
            </a:pPr>
            <a:r>
              <a:rPr lang="en"/>
              <a:t>Performed Minority Sampling using SMOTE technique as data had imbalance</a:t>
            </a:r>
            <a:endParaRPr/>
          </a:p>
          <a:p>
            <a:pPr marL="0" lvl="0" indent="0" algn="l" rtl="0">
              <a:spcBef>
                <a:spcPts val="1200"/>
              </a:spcBef>
              <a:spcAft>
                <a:spcPts val="0"/>
              </a:spcAft>
              <a:buNone/>
            </a:pPr>
            <a:r>
              <a:rPr lang="en"/>
              <a:t>Best performing model - Random Forest</a:t>
            </a: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p:nvPr/>
        </p:nvSpPr>
        <p:spPr>
          <a:xfrm>
            <a:off x="1093000" y="3493300"/>
            <a:ext cx="6965100" cy="24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HeartBeat Classification Results</a:t>
            </a:r>
            <a:endParaRPr/>
          </a:p>
        </p:txBody>
      </p:sp>
      <p:graphicFrame>
        <p:nvGraphicFramePr>
          <p:cNvPr id="141" name="Google Shape;141;p21"/>
          <p:cNvGraphicFramePr/>
          <p:nvPr/>
        </p:nvGraphicFramePr>
        <p:xfrm>
          <a:off x="1006075" y="2417000"/>
          <a:ext cx="7239000" cy="1798200"/>
        </p:xfrm>
        <a:graphic>
          <a:graphicData uri="http://schemas.openxmlformats.org/drawingml/2006/table">
            <a:tbl>
              <a:tblPr>
                <a:noFill/>
                <a:tableStyleId>{0BE1230C-49F9-411D-8038-09CD74E0F36F}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Algorithm</a:t>
                      </a:r>
                      <a:endParaRPr b="1"/>
                    </a:p>
                  </a:txBody>
                  <a:tcPr marL="91425" marR="91425" marT="91425" marB="91425"/>
                </a:tc>
                <a:tc>
                  <a:txBody>
                    <a:bodyPr/>
                    <a:lstStyle/>
                    <a:p>
                      <a:pPr marL="0" lvl="0" indent="0" algn="ctr" rtl="0">
                        <a:spcBef>
                          <a:spcPts val="0"/>
                        </a:spcBef>
                        <a:spcAft>
                          <a:spcPts val="0"/>
                        </a:spcAft>
                        <a:buNone/>
                      </a:pPr>
                      <a:r>
                        <a:rPr lang="en" b="1"/>
                        <a:t>Without SMOTE (Accuracy)</a:t>
                      </a:r>
                      <a:endParaRPr b="1"/>
                    </a:p>
                  </a:txBody>
                  <a:tcPr marL="91425" marR="91425" marT="91425" marB="91425"/>
                </a:tc>
                <a:tc>
                  <a:txBody>
                    <a:bodyPr/>
                    <a:lstStyle/>
                    <a:p>
                      <a:pPr marL="0" lvl="0" indent="0" algn="ctr" rtl="0">
                        <a:spcBef>
                          <a:spcPts val="0"/>
                        </a:spcBef>
                        <a:spcAft>
                          <a:spcPts val="0"/>
                        </a:spcAft>
                        <a:buNone/>
                      </a:pPr>
                      <a:r>
                        <a:rPr lang="en" b="1"/>
                        <a:t>With SMOTE(Accuracy)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Logistic Regression</a:t>
                      </a:r>
                      <a:endParaRPr b="1"/>
                    </a:p>
                  </a:txBody>
                  <a:tcPr marL="91425" marR="91425" marT="91425" marB="91425"/>
                </a:tc>
                <a:tc>
                  <a:txBody>
                    <a:bodyPr/>
                    <a:lstStyle/>
                    <a:p>
                      <a:pPr marL="0" lvl="0" indent="0" algn="ctr" rtl="0">
                        <a:spcBef>
                          <a:spcPts val="0"/>
                        </a:spcBef>
                        <a:spcAft>
                          <a:spcPts val="0"/>
                        </a:spcAft>
                        <a:buNone/>
                      </a:pPr>
                      <a:r>
                        <a:rPr lang="en"/>
                        <a:t>91.29</a:t>
                      </a:r>
                      <a:endParaRPr/>
                    </a:p>
                  </a:txBody>
                  <a:tcPr marL="91425" marR="91425" marT="91425" marB="91425"/>
                </a:tc>
                <a:tc>
                  <a:txBody>
                    <a:bodyPr/>
                    <a:lstStyle/>
                    <a:p>
                      <a:pPr marL="0" lvl="0" indent="0" algn="ctr" rtl="0">
                        <a:spcBef>
                          <a:spcPts val="0"/>
                        </a:spcBef>
                        <a:spcAft>
                          <a:spcPts val="0"/>
                        </a:spcAft>
                        <a:buNone/>
                      </a:pPr>
                      <a:r>
                        <a:rPr lang="en"/>
                        <a:t>66.2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t>Random Forest Classifier</a:t>
                      </a:r>
                      <a:endParaRPr b="1"/>
                    </a:p>
                  </a:txBody>
                  <a:tcPr marL="91425" marR="91425" marT="91425" marB="91425"/>
                </a:tc>
                <a:tc>
                  <a:txBody>
                    <a:bodyPr/>
                    <a:lstStyle/>
                    <a:p>
                      <a:pPr marL="0" lvl="0" indent="0" algn="ctr" rtl="0">
                        <a:spcBef>
                          <a:spcPts val="0"/>
                        </a:spcBef>
                        <a:spcAft>
                          <a:spcPts val="0"/>
                        </a:spcAft>
                        <a:buNone/>
                      </a:pPr>
                      <a:r>
                        <a:rPr lang="en"/>
                        <a:t>97.60</a:t>
                      </a:r>
                      <a:endParaRPr/>
                    </a:p>
                  </a:txBody>
                  <a:tcPr marL="91425" marR="91425" marT="91425" marB="91425"/>
                </a:tc>
                <a:tc>
                  <a:txBody>
                    <a:bodyPr/>
                    <a:lstStyle/>
                    <a:p>
                      <a:pPr marL="0" lvl="0" indent="0" algn="ctr" rtl="0">
                        <a:spcBef>
                          <a:spcPts val="0"/>
                        </a:spcBef>
                        <a:spcAft>
                          <a:spcPts val="0"/>
                        </a:spcAft>
                        <a:buNone/>
                      </a:pPr>
                      <a:r>
                        <a:rPr lang="en"/>
                        <a:t>98.2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t>XgBoost Classifier</a:t>
                      </a:r>
                      <a:endParaRPr b="1"/>
                    </a:p>
                  </a:txBody>
                  <a:tcPr marL="91425" marR="91425" marT="91425" marB="91425"/>
                </a:tc>
                <a:tc>
                  <a:txBody>
                    <a:bodyPr/>
                    <a:lstStyle/>
                    <a:p>
                      <a:pPr marL="0" lvl="0" indent="0" algn="ctr" rtl="0">
                        <a:spcBef>
                          <a:spcPts val="0"/>
                        </a:spcBef>
                        <a:spcAft>
                          <a:spcPts val="0"/>
                        </a:spcAft>
                        <a:buNone/>
                      </a:pPr>
                      <a:r>
                        <a:rPr lang="en"/>
                        <a:t>84.44</a:t>
                      </a:r>
                      <a:endParaRPr/>
                    </a:p>
                  </a:txBody>
                  <a:tcPr marL="91425" marR="91425" marT="91425" marB="91425"/>
                </a:tc>
                <a:tc>
                  <a:txBody>
                    <a:bodyPr/>
                    <a:lstStyle/>
                    <a:p>
                      <a:pPr marL="0" lvl="0" indent="0" algn="ctr" rtl="0">
                        <a:spcBef>
                          <a:spcPts val="0"/>
                        </a:spcBef>
                        <a:spcAft>
                          <a:spcPts val="0"/>
                        </a:spcAft>
                        <a:buNone/>
                      </a:pPr>
                      <a:r>
                        <a:rPr lang="en"/>
                        <a:t>75.65</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7200">
                <a:latin typeface="Arial"/>
                <a:ea typeface="Arial"/>
                <a:cs typeface="Arial"/>
                <a:sym typeface="Arial"/>
              </a:rPr>
              <a:t>Thank You</a:t>
            </a:r>
            <a:endParaRPr sz="7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455</Words>
  <Application>Microsoft Macintosh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Lato</vt:lpstr>
      <vt:lpstr>Calibri</vt:lpstr>
      <vt:lpstr>Raleway</vt:lpstr>
      <vt:lpstr>Streamline</vt:lpstr>
      <vt:lpstr>Introduction</vt:lpstr>
      <vt:lpstr>Heart Failure Prediction</vt:lpstr>
      <vt:lpstr>Algorithms Used</vt:lpstr>
      <vt:lpstr>Comparative Performance  </vt:lpstr>
      <vt:lpstr>Confusion Matrix </vt:lpstr>
      <vt:lpstr>ECG Classification</vt:lpstr>
      <vt:lpstr>HeartBeat Classification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Pratik Poojari</cp:lastModifiedBy>
  <cp:revision>1</cp:revision>
  <dcterms:modified xsi:type="dcterms:W3CDTF">2024-03-28T01:59:22Z</dcterms:modified>
</cp:coreProperties>
</file>