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>
        <p:scale>
          <a:sx n="100" d="100"/>
          <a:sy n="100" d="100"/>
        </p:scale>
        <p:origin x="96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78177-86C5-4B43-966F-08B107CCBC2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8E4A2-A0A9-4EBC-9857-DD350929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5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DEB-31A6-4003-A31A-1B01C7DBD75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BE135D-D763-495C-8856-3081FCCA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DEB-31A6-4003-A31A-1B01C7DBD75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BE135D-D763-495C-8856-3081FCCA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7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DEB-31A6-4003-A31A-1B01C7DBD75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BE135D-D763-495C-8856-3081FCCA4B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62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DEB-31A6-4003-A31A-1B01C7DBD75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BE135D-D763-495C-8856-3081FCCA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70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DEB-31A6-4003-A31A-1B01C7DBD75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BE135D-D763-495C-8856-3081FCCA4B6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326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DEB-31A6-4003-A31A-1B01C7DBD75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BE135D-D763-495C-8856-3081FCCA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64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DEB-31A6-4003-A31A-1B01C7DBD75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135D-D763-495C-8856-3081FCCA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70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DEB-31A6-4003-A31A-1B01C7DBD75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135D-D763-495C-8856-3081FCCA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03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045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007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DEB-31A6-4003-A31A-1B01C7DBD75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135D-D763-495C-8856-3081FCCA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DEB-31A6-4003-A31A-1B01C7DBD75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BE135D-D763-495C-8856-3081FCCA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DEB-31A6-4003-A31A-1B01C7DBD75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BE135D-D763-495C-8856-3081FCCA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1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DEB-31A6-4003-A31A-1B01C7DBD75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BE135D-D763-495C-8856-3081FCCA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3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DEB-31A6-4003-A31A-1B01C7DBD75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135D-D763-495C-8856-3081FCCA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0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DEB-31A6-4003-A31A-1B01C7DBD75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135D-D763-495C-8856-3081FCCA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DEB-31A6-4003-A31A-1B01C7DBD75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135D-D763-495C-8856-3081FCCA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7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DEB-31A6-4003-A31A-1B01C7DBD75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BE135D-D763-495C-8856-3081FCCA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5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37DEB-31A6-4003-A31A-1B01C7DBD75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BE135D-D763-495C-8856-3081FCCA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082200" y="1749893"/>
            <a:ext cx="8947750" cy="102887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>
                <a:latin typeface="Share Tech" panose="020B0604020202020204" charset="0"/>
              </a:rPr>
              <a:t>Uber &amp; LYFT Price Prediction</a:t>
            </a:r>
            <a:endParaRPr sz="2533" dirty="0">
              <a:latin typeface="Share Tech" panose="020B0604020202020204" charset="0"/>
            </a:endParaRPr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4058981" y="3297122"/>
            <a:ext cx="7455921" cy="226314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933" b="1" dirty="0">
                <a:latin typeface="Share Tech" panose="020B0604020202020204" charset="0"/>
              </a:rPr>
              <a:t>R</a:t>
            </a:r>
            <a:r>
              <a:rPr lang="en" sz="2933" b="1" dirty="0">
                <a:latin typeface="Share Tech" panose="020B0604020202020204" charset="0"/>
              </a:rPr>
              <a:t>ahul Sridharan ()</a:t>
            </a:r>
          </a:p>
          <a:p>
            <a:pPr algn="l">
              <a:spcBef>
                <a:spcPts val="0"/>
              </a:spcBef>
            </a:pPr>
            <a:r>
              <a:rPr lang="en" sz="2933" b="1" dirty="0">
                <a:latin typeface="Share Tech" panose="020B0604020202020204" charset="0"/>
              </a:rPr>
              <a:t>Pratik Randad (002133847)</a:t>
            </a:r>
          </a:p>
          <a:p>
            <a:pPr algn="l">
              <a:spcBef>
                <a:spcPts val="0"/>
              </a:spcBef>
            </a:pPr>
            <a:r>
              <a:rPr lang="en" sz="2933" b="1" dirty="0">
                <a:latin typeface="Share Tech" panose="020B0604020202020204" charset="0"/>
              </a:rPr>
              <a:t>Prashanti </a:t>
            </a:r>
            <a:r>
              <a:rPr lang="en-US" sz="2933" b="1" dirty="0">
                <a:latin typeface="Share Tech" panose="020B0604020202020204" charset="0"/>
              </a:rPr>
              <a:t>Salunkhe </a:t>
            </a:r>
            <a:r>
              <a:rPr lang="en" sz="2933" b="1" dirty="0">
                <a:latin typeface="Share Tech" panose="020B0604020202020204" charset="0"/>
              </a:rPr>
              <a:t>(002133330)</a:t>
            </a:r>
          </a:p>
          <a:p>
            <a:pPr algn="l">
              <a:spcBef>
                <a:spcPts val="0"/>
              </a:spcBef>
            </a:pPr>
            <a:r>
              <a:rPr lang="en-US" sz="2933" b="1" dirty="0">
                <a:latin typeface="Share Tech" panose="020B0604020202020204" charset="0"/>
              </a:rPr>
              <a:t>P</a:t>
            </a:r>
            <a:r>
              <a:rPr lang="en" sz="2933" b="1" dirty="0">
                <a:latin typeface="Share Tech" panose="020B0604020202020204" charset="0"/>
              </a:rPr>
              <a:t>iyush Kumar Sultania (002135692)</a:t>
            </a:r>
          </a:p>
        </p:txBody>
      </p:sp>
      <p:sp>
        <p:nvSpPr>
          <p:cNvPr id="436" name="Google Shape;436;p25"/>
          <p:cNvSpPr/>
          <p:nvPr/>
        </p:nvSpPr>
        <p:spPr>
          <a:xfrm>
            <a:off x="2556375" y="6287327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Share Tech" panose="020B0604020202020204" charset="0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9397259" y="4717088"/>
            <a:ext cx="77112" cy="77112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Share Tech" panose="020B0604020202020204" charset="0"/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Share Tech" panose="020B0604020202020204" charset="0"/>
            </a:endParaRPr>
          </a:p>
        </p:txBody>
      </p:sp>
      <p:sp>
        <p:nvSpPr>
          <p:cNvPr id="439" name="Google Shape;439;p25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Share Tech" panose="020B0604020202020204" charset="0"/>
            </a:endParaRPr>
          </a:p>
        </p:txBody>
      </p:sp>
      <p:sp>
        <p:nvSpPr>
          <p:cNvPr id="441" name="Google Shape;441;p25"/>
          <p:cNvSpPr/>
          <p:nvPr/>
        </p:nvSpPr>
        <p:spPr>
          <a:xfrm>
            <a:off x="3898990" y="5736278"/>
            <a:ext cx="159991" cy="159991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Share Tech" panose="020B0604020202020204" charset="0"/>
            </a:endParaRPr>
          </a:p>
        </p:txBody>
      </p:sp>
      <p:grpSp>
        <p:nvGrpSpPr>
          <p:cNvPr id="445" name="Google Shape;445;p25"/>
          <p:cNvGrpSpPr/>
          <p:nvPr/>
        </p:nvGrpSpPr>
        <p:grpSpPr>
          <a:xfrm>
            <a:off x="9040731" y="450286"/>
            <a:ext cx="177669" cy="2603169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Share Tech" panose="020B0604020202020204" charset="0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Share Tech" panose="020B0604020202020204" charset="0"/>
              </a:endParaRPr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2144957" y="1706729"/>
            <a:ext cx="265649" cy="3771913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Share Tech" panose="020B0604020202020204" charset="0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Share Tech" panose="020B0604020202020204" charset="0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Share Tech" panose="020B0604020202020204" charset="0"/>
              </a:endParaRPr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3140923" y="4928438"/>
            <a:ext cx="11285" cy="3359551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Share Tech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71;p29">
            <a:extLst>
              <a:ext uri="{FF2B5EF4-FFF2-40B4-BE49-F238E27FC236}">
                <a16:creationId xmlns:a16="http://schemas.microsoft.com/office/drawing/2014/main" id="{8B1AA98E-279D-636A-B1C7-ECDFC4CFDB56}"/>
              </a:ext>
            </a:extLst>
          </p:cNvPr>
          <p:cNvSpPr txBox="1">
            <a:spLocks/>
          </p:cNvSpPr>
          <p:nvPr/>
        </p:nvSpPr>
        <p:spPr>
          <a:xfrm>
            <a:off x="946723" y="66367"/>
            <a:ext cx="82048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 sz="3200" cap="none" dirty="0">
                <a:latin typeface="Share Tech" panose="020B0604020202020204" charset="0"/>
              </a:rPr>
              <a:t>RESULT METRICS &amp; CONCLUSION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58A4E363-D7E5-B98D-3528-484F99631C6E}"/>
              </a:ext>
            </a:extLst>
          </p:cNvPr>
          <p:cNvSpPr txBox="1"/>
          <p:nvPr/>
        </p:nvSpPr>
        <p:spPr>
          <a:xfrm>
            <a:off x="1277831" y="688027"/>
            <a:ext cx="963633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Share Tech" panose="020B0604020202020204" charset="0"/>
              </a:rPr>
              <a:t>We evaluated all the 4 model’s scores which are noted below –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3D861A-67DF-8438-2DF1-A70D39518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3851525"/>
            <a:ext cx="5178133" cy="2143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4B7A20-85ED-0B90-6951-5DE93CE39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85149"/>
              </p:ext>
            </p:extLst>
          </p:nvPr>
        </p:nvGraphicFramePr>
        <p:xfrm>
          <a:off x="3089630" y="1412913"/>
          <a:ext cx="6960998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80499">
                  <a:extLst>
                    <a:ext uri="{9D8B030D-6E8A-4147-A177-3AD203B41FA5}">
                      <a16:colId xmlns:a16="http://schemas.microsoft.com/office/drawing/2014/main" val="2822767535"/>
                    </a:ext>
                  </a:extLst>
                </a:gridCol>
                <a:gridCol w="3480499">
                  <a:extLst>
                    <a:ext uri="{9D8B030D-6E8A-4147-A177-3AD203B41FA5}">
                      <a16:colId xmlns:a16="http://schemas.microsoft.com/office/drawing/2014/main" val="990981275"/>
                    </a:ext>
                  </a:extLst>
                </a:gridCol>
              </a:tblGrid>
              <a:tr h="3644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23592"/>
                  </a:ext>
                </a:extLst>
              </a:tr>
              <a:tr h="3644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0.41973282820736557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194520"/>
                  </a:ext>
                </a:extLst>
              </a:tr>
              <a:tr h="3644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0.9350893669242692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75815"/>
                  </a:ext>
                </a:extLst>
              </a:tr>
              <a:tr h="3644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0.9464565853684954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18936"/>
                  </a:ext>
                </a:extLst>
              </a:tr>
              <a:tr h="3644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0.9569891521098086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089094"/>
                  </a:ext>
                </a:extLst>
              </a:tr>
            </a:tbl>
          </a:graphicData>
        </a:graphic>
      </p:graphicFrame>
      <p:sp>
        <p:nvSpPr>
          <p:cNvPr id="5" name="TextBox 2">
            <a:extLst>
              <a:ext uri="{FF2B5EF4-FFF2-40B4-BE49-F238E27FC236}">
                <a16:creationId xmlns:a16="http://schemas.microsoft.com/office/drawing/2014/main" id="{B51B917D-2E4D-B354-213E-27DE283C36B9}"/>
              </a:ext>
            </a:extLst>
          </p:cNvPr>
          <p:cNvSpPr txBox="1"/>
          <p:nvPr/>
        </p:nvSpPr>
        <p:spPr>
          <a:xfrm>
            <a:off x="1277831" y="3520557"/>
            <a:ext cx="5292298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2400" dirty="0">
                <a:solidFill>
                  <a:srgbClr val="002060"/>
                </a:solidFill>
                <a:latin typeface="Share Tech" panose="020B0604020202020204" charset="0"/>
              </a:rPr>
              <a:t>According to the parameters that we used for gauging the model performance we found that -</a:t>
            </a:r>
            <a:br>
              <a:rPr lang="en-US" sz="2400" dirty="0">
                <a:solidFill>
                  <a:srgbClr val="002060"/>
                </a:solidFill>
                <a:latin typeface="Share Tech" panose="020B0604020202020204" charset="0"/>
              </a:rPr>
            </a:br>
            <a:r>
              <a:rPr lang="en-US" sz="2400" b="1" dirty="0">
                <a:solidFill>
                  <a:srgbClr val="002060"/>
                </a:solidFill>
                <a:latin typeface="Share Tech" panose="020B0604020202020204" charset="0"/>
              </a:rPr>
              <a:t>Gradient Booster model</a:t>
            </a:r>
            <a:r>
              <a:rPr lang="en-US" sz="2400" dirty="0">
                <a:solidFill>
                  <a:srgbClr val="002060"/>
                </a:solidFill>
                <a:latin typeface="Share Tech" panose="020B0604020202020204" charset="0"/>
              </a:rPr>
              <a:t> is the best for Uber/Lyft Price Predictions</a:t>
            </a:r>
          </a:p>
        </p:txBody>
      </p:sp>
    </p:spTree>
    <p:extLst>
      <p:ext uri="{BB962C8B-B14F-4D97-AF65-F5344CB8AC3E}">
        <p14:creationId xmlns:p14="http://schemas.microsoft.com/office/powerpoint/2010/main" val="332411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71;p29">
            <a:extLst>
              <a:ext uri="{FF2B5EF4-FFF2-40B4-BE49-F238E27FC236}">
                <a16:creationId xmlns:a16="http://schemas.microsoft.com/office/drawing/2014/main" id="{59B6635B-9A0D-DE39-E5A7-56CC66695F0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352924" y="3043800"/>
            <a:ext cx="3654637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Segoe Print" panose="020006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961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6;p26">
            <a:extLst>
              <a:ext uri="{FF2B5EF4-FFF2-40B4-BE49-F238E27FC236}">
                <a16:creationId xmlns:a16="http://schemas.microsoft.com/office/drawing/2014/main" id="{C085E7FD-A843-5DAE-C361-8BEBB92389A4}"/>
              </a:ext>
            </a:extLst>
          </p:cNvPr>
          <p:cNvSpPr txBox="1">
            <a:spLocks noGrp="1"/>
          </p:cNvSpPr>
          <p:nvPr/>
        </p:nvSpPr>
        <p:spPr>
          <a:xfrm>
            <a:off x="1737415" y="646123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PROBLEM STATEMENT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5B1147E-2366-41B4-95B9-B61216DFC0F4}"/>
              </a:ext>
            </a:extLst>
          </p:cNvPr>
          <p:cNvSpPr txBox="1"/>
          <p:nvPr/>
        </p:nvSpPr>
        <p:spPr>
          <a:xfrm>
            <a:off x="2082675" y="1472470"/>
            <a:ext cx="909015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Share Tech" panose="020B0604020202020204" charset="0"/>
              </a:rPr>
              <a:t>Which days of the week have the highest fare?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Share Tech" panose="020B0604020202020204" charset="0"/>
              </a:rPr>
              <a:t>Dynamic Change in Pricing of Uber and Lyft Rides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Share Tech" panose="020B0604020202020204" charset="0"/>
              </a:rPr>
              <a:t>Impact of day-to-day rising prices on commuters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Share Tech" panose="020B0604020202020204" charset="0"/>
              </a:rPr>
              <a:t>Analyzing the trips, amount and time spent on rides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Share Tech" panose="020B0604020202020204" charset="0"/>
              </a:rPr>
              <a:t>Determining the impact of weather and peak time factors on ride costs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Share Tech" panose="020B0604020202020204" charset="0"/>
              </a:rPr>
              <a:t>Time sensitive issue</a:t>
            </a:r>
          </a:p>
        </p:txBody>
      </p:sp>
    </p:spTree>
    <p:extLst>
      <p:ext uri="{BB962C8B-B14F-4D97-AF65-F5344CB8AC3E}">
        <p14:creationId xmlns:p14="http://schemas.microsoft.com/office/powerpoint/2010/main" val="381025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4978395" y="602471"/>
            <a:ext cx="5194439" cy="16790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i="1" u="sng" dirty="0">
                <a:solidFill>
                  <a:schemeClr val="tx1"/>
                </a:solidFill>
                <a:latin typeface="Share Tech" panose="020B0604020202020204" charset="0"/>
              </a:rPr>
              <a:t>Model IMPLEMENTED?</a:t>
            </a:r>
            <a:br>
              <a:rPr lang="en-US" dirty="0">
                <a:solidFill>
                  <a:schemeClr val="tx1"/>
                </a:solidFill>
                <a:latin typeface="Share Tech" panose="020B0604020202020204" charset="0"/>
              </a:rPr>
            </a:br>
            <a:br>
              <a:rPr lang="en-US" dirty="0">
                <a:solidFill>
                  <a:schemeClr val="tx1"/>
                </a:solidFill>
                <a:latin typeface="Share Tech" panose="020B0604020202020204" charset="0"/>
              </a:rPr>
            </a:br>
            <a:r>
              <a:rPr lang="en-US" sz="2000" dirty="0">
                <a:solidFill>
                  <a:schemeClr val="tx1"/>
                </a:solidFill>
                <a:latin typeface="Share Tech" panose="020B0604020202020204" charset="0"/>
              </a:rPr>
              <a:t>Used Machine Learning (ML) Models</a:t>
            </a:r>
            <a:endParaRPr dirty="0">
              <a:solidFill>
                <a:schemeClr val="tx1"/>
              </a:solidFill>
              <a:latin typeface="Share Tech" panose="020B0604020202020204" charset="0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3828111" y="1029271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  <a:latin typeface="Share Tech" panose="020B0604020202020204" charset="0"/>
              </a:rPr>
              <a:t>01</a:t>
            </a:r>
            <a:endParaRPr dirty="0">
              <a:solidFill>
                <a:schemeClr val="tx1"/>
              </a:solidFill>
              <a:latin typeface="Share Tech" panose="020B0604020202020204" charset="0"/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828111" y="2927793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  <a:latin typeface="Share Tech" panose="020B0604020202020204" charset="0"/>
              </a:rPr>
              <a:t>02</a:t>
            </a:r>
            <a:endParaRPr dirty="0">
              <a:solidFill>
                <a:schemeClr val="tx1"/>
              </a:solidFill>
              <a:latin typeface="Share Tech" panose="020B0604020202020204" charset="0"/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3855879" y="4891398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  <a:latin typeface="Share Tech" panose="020B0604020202020204" charset="0"/>
              </a:rPr>
              <a:t>03</a:t>
            </a:r>
            <a:endParaRPr dirty="0">
              <a:solidFill>
                <a:schemeClr val="tx1"/>
              </a:solidFill>
              <a:latin typeface="Share Tech" panose="020B0604020202020204" charset="0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1297346" y="1338459"/>
            <a:ext cx="1098800" cy="109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Share Tech" panose="020B0604020202020204" charset="0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1297346" y="2960298"/>
            <a:ext cx="1098800" cy="10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Share Tech" panose="020B0604020202020204" charset="0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1297346" y="4981115"/>
            <a:ext cx="1098800" cy="10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Share Tech" panose="020B0604020202020204" charset="0"/>
            </a:endParaRPr>
          </a:p>
        </p:txBody>
      </p:sp>
      <p:cxnSp>
        <p:nvCxnSpPr>
          <p:cNvPr id="484" name="Google Shape;484;p27"/>
          <p:cNvCxnSpPr>
            <a:cxnSpLocks/>
            <a:stCxn id="481" idx="3"/>
          </p:cNvCxnSpPr>
          <p:nvPr/>
        </p:nvCxnSpPr>
        <p:spPr>
          <a:xfrm flipV="1">
            <a:off x="2396146" y="1428750"/>
            <a:ext cx="1431965" cy="45910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Google Shape;485;p27"/>
          <p:cNvCxnSpPr>
            <a:cxnSpLocks/>
            <a:stCxn id="482" idx="3"/>
          </p:cNvCxnSpPr>
          <p:nvPr/>
        </p:nvCxnSpPr>
        <p:spPr>
          <a:xfrm flipV="1">
            <a:off x="2396146" y="3177468"/>
            <a:ext cx="1314467" cy="33223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Google Shape;486;p27"/>
          <p:cNvCxnSpPr>
            <a:cxnSpLocks/>
            <a:stCxn id="483" idx="3"/>
          </p:cNvCxnSpPr>
          <p:nvPr/>
        </p:nvCxnSpPr>
        <p:spPr>
          <a:xfrm flipV="1">
            <a:off x="2396146" y="5109951"/>
            <a:ext cx="1431965" cy="4205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8" name="Google Shape;488;p27"/>
          <p:cNvSpPr/>
          <p:nvPr/>
        </p:nvSpPr>
        <p:spPr>
          <a:xfrm>
            <a:off x="10816605" y="4576057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Share Tech" panose="020B0604020202020204" charset="0"/>
            </a:endParaRPr>
          </a:p>
        </p:txBody>
      </p:sp>
      <p:grpSp>
        <p:nvGrpSpPr>
          <p:cNvPr id="497" name="Google Shape;497;p27"/>
          <p:cNvGrpSpPr/>
          <p:nvPr/>
        </p:nvGrpSpPr>
        <p:grpSpPr>
          <a:xfrm>
            <a:off x="1461966" y="5143645"/>
            <a:ext cx="778423" cy="773752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Share Tech" panose="020B0604020202020204" charset="0"/>
              </a:endParaRPr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Share Tech" panose="020B0604020202020204" charset="0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Share Tech" panose="020B0604020202020204" charset="0"/>
              </a:endParaRPr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Share Tech" panose="020B0604020202020204" charset="0"/>
              </a:endParaRPr>
            </a:p>
          </p:txBody>
        </p:sp>
      </p:grpSp>
      <p:pic>
        <p:nvPicPr>
          <p:cNvPr id="1026" name="Picture 2" descr="Machine learning - Free education icons">
            <a:extLst>
              <a:ext uri="{FF2B5EF4-FFF2-40B4-BE49-F238E27FC236}">
                <a16:creationId xmlns:a16="http://schemas.microsoft.com/office/drawing/2014/main" id="{89E6448D-5EF5-923F-B44C-7E64CA32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85317" y="1537767"/>
            <a:ext cx="722858" cy="72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chine Learning Icon - Download in Line Style">
            <a:extLst>
              <a:ext uri="{FF2B5EF4-FFF2-40B4-BE49-F238E27FC236}">
                <a16:creationId xmlns:a16="http://schemas.microsoft.com/office/drawing/2014/main" id="{EFB10020-A7D8-71A8-B67E-D8134F95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25" y="3124496"/>
            <a:ext cx="789042" cy="7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474;p27">
            <a:extLst>
              <a:ext uri="{FF2B5EF4-FFF2-40B4-BE49-F238E27FC236}">
                <a16:creationId xmlns:a16="http://schemas.microsoft.com/office/drawing/2014/main" id="{BF074322-FBCE-1A25-0DC9-D3F4EE35BB4F}"/>
              </a:ext>
            </a:extLst>
          </p:cNvPr>
          <p:cNvSpPr txBox="1">
            <a:spLocks/>
          </p:cNvSpPr>
          <p:nvPr/>
        </p:nvSpPr>
        <p:spPr>
          <a:xfrm>
            <a:off x="5031423" y="2853730"/>
            <a:ext cx="4426902" cy="12532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 kern="1200" cap="all" baseline="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i="1" u="sng" dirty="0">
                <a:solidFill>
                  <a:schemeClr val="tx1"/>
                </a:solidFill>
                <a:latin typeface="Share Tech" panose="020B0604020202020204" charset="0"/>
              </a:rPr>
              <a:t>Why This Model?</a:t>
            </a:r>
            <a:br>
              <a:rPr lang="en-US" dirty="0">
                <a:solidFill>
                  <a:schemeClr val="tx1"/>
                </a:solidFill>
                <a:latin typeface="Share Tech" panose="020B0604020202020204" charset="0"/>
              </a:rPr>
            </a:br>
            <a:br>
              <a:rPr lang="en-US" dirty="0">
                <a:solidFill>
                  <a:schemeClr val="tx1"/>
                </a:solidFill>
                <a:latin typeface="Share Tech" panose="020B0604020202020204" charset="0"/>
              </a:rPr>
            </a:br>
            <a:r>
              <a:rPr lang="en-US" sz="2000" cap="none" dirty="0">
                <a:solidFill>
                  <a:schemeClr val="tx1"/>
                </a:solidFill>
                <a:latin typeface="Share Tech" panose="020B0604020202020204" charset="0"/>
              </a:rPr>
              <a:t>To easily predict the dynamic pricing</a:t>
            </a:r>
            <a:endParaRPr lang="en-US" dirty="0">
              <a:solidFill>
                <a:schemeClr val="tx1"/>
              </a:solidFill>
              <a:latin typeface="Share Tech" panose="020B0604020202020204" charset="0"/>
            </a:endParaRPr>
          </a:p>
        </p:txBody>
      </p:sp>
      <p:sp>
        <p:nvSpPr>
          <p:cNvPr id="27" name="Google Shape;474;p27">
            <a:extLst>
              <a:ext uri="{FF2B5EF4-FFF2-40B4-BE49-F238E27FC236}">
                <a16:creationId xmlns:a16="http://schemas.microsoft.com/office/drawing/2014/main" id="{291E6781-67D3-8AC2-05B6-CF7B45646720}"/>
              </a:ext>
            </a:extLst>
          </p:cNvPr>
          <p:cNvSpPr txBox="1">
            <a:spLocks/>
          </p:cNvSpPr>
          <p:nvPr/>
        </p:nvSpPr>
        <p:spPr>
          <a:xfrm>
            <a:off x="5123144" y="5109951"/>
            <a:ext cx="5205442" cy="124728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 kern="1200" cap="all" baseline="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i="1" u="sng" dirty="0">
                <a:solidFill>
                  <a:schemeClr val="tx1"/>
                </a:solidFill>
                <a:latin typeface="Share Tech" panose="020B0604020202020204" charset="0"/>
              </a:rPr>
              <a:t>Target?</a:t>
            </a:r>
            <a:br>
              <a:rPr lang="en-US" dirty="0">
                <a:solidFill>
                  <a:schemeClr val="tx1"/>
                </a:solidFill>
                <a:latin typeface="Share Tech" panose="020B0604020202020204" charset="0"/>
              </a:rPr>
            </a:br>
            <a:br>
              <a:rPr lang="en-US" dirty="0">
                <a:solidFill>
                  <a:schemeClr val="tx1"/>
                </a:solidFill>
                <a:latin typeface="Share Tech" panose="020B0604020202020204" charset="0"/>
              </a:rPr>
            </a:br>
            <a:r>
              <a:rPr lang="en-US" sz="2000" cap="none" dirty="0">
                <a:solidFill>
                  <a:schemeClr val="tx1"/>
                </a:solidFill>
                <a:latin typeface="Share Tech" panose="020B0604020202020204" charset="0"/>
              </a:rPr>
              <a:t>To enable Uber to improve Operations by adjusting services based on predictions</a:t>
            </a:r>
            <a:endParaRPr lang="en-US" dirty="0">
              <a:solidFill>
                <a:schemeClr val="tx1"/>
              </a:solidFill>
              <a:latin typeface="Share Tech" panose="020B0604020202020204" charset="0"/>
            </a:endParaRPr>
          </a:p>
        </p:txBody>
      </p:sp>
      <p:sp>
        <p:nvSpPr>
          <p:cNvPr id="4" name="Google Shape;466;p26">
            <a:extLst>
              <a:ext uri="{FF2B5EF4-FFF2-40B4-BE49-F238E27FC236}">
                <a16:creationId xmlns:a16="http://schemas.microsoft.com/office/drawing/2014/main" id="{18389BF9-79AF-F88F-ABC4-2AD5803EA85B}"/>
              </a:ext>
            </a:extLst>
          </p:cNvPr>
          <p:cNvSpPr txBox="1">
            <a:spLocks noGrp="1"/>
          </p:cNvSpPr>
          <p:nvPr/>
        </p:nvSpPr>
        <p:spPr>
          <a:xfrm>
            <a:off x="748278" y="361108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GOAL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07;p28">
            <a:extLst>
              <a:ext uri="{FF2B5EF4-FFF2-40B4-BE49-F238E27FC236}">
                <a16:creationId xmlns:a16="http://schemas.microsoft.com/office/drawing/2014/main" id="{D9AFE905-EDEC-9980-8A3E-059CA1295CCE}"/>
              </a:ext>
            </a:extLst>
          </p:cNvPr>
          <p:cNvSpPr txBox="1">
            <a:spLocks noGrp="1"/>
          </p:cNvSpPr>
          <p:nvPr/>
        </p:nvSpPr>
        <p:spPr>
          <a:xfrm>
            <a:off x="943281" y="261094"/>
            <a:ext cx="5894387" cy="91281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Information</a:t>
            </a:r>
          </a:p>
        </p:txBody>
      </p:sp>
      <p:pic>
        <p:nvPicPr>
          <p:cNvPr id="2050" name="Picture 2" descr="The Evolution of Data Science Workbench | Uber Blog">
            <a:extLst>
              <a:ext uri="{FF2B5EF4-FFF2-40B4-BE49-F238E27FC236}">
                <a16:creationId xmlns:a16="http://schemas.microsoft.com/office/drawing/2014/main" id="{778160D1-7202-B1C5-4603-79F40A70B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4" r="9885" b="-1"/>
          <a:stretch/>
        </p:blipFill>
        <p:spPr bwMode="auto">
          <a:xfrm>
            <a:off x="8250866" y="1512118"/>
            <a:ext cx="2701296" cy="3817346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AE6726EA-19F3-DCB4-32EC-90D493C5A947}"/>
              </a:ext>
            </a:extLst>
          </p:cNvPr>
          <p:cNvSpPr txBox="1"/>
          <p:nvPr/>
        </p:nvSpPr>
        <p:spPr>
          <a:xfrm>
            <a:off x="1415925" y="1549401"/>
            <a:ext cx="6298366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Share Tech" panose="020B0604020202020204" charset="0"/>
              </a:rPr>
              <a:t>The dataset was retrieved from Kaggle.com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Share Tech" panose="020B0604020202020204" charset="0"/>
              </a:rPr>
              <a:t>The dataset had lot of inconsistencies in format, which we needed to transform and define the categorical values and the features having some attributes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Share Tech" panose="020B0604020202020204" charset="0"/>
              </a:rPr>
              <a:t>We then performed the EDA(Exploratory Data Analysis) with various Visualizations such as Split Plots, Bar Graphs and Scatter plots.</a:t>
            </a:r>
          </a:p>
        </p:txBody>
      </p:sp>
    </p:spTree>
    <p:extLst>
      <p:ext uri="{BB962C8B-B14F-4D97-AF65-F5344CB8AC3E}">
        <p14:creationId xmlns:p14="http://schemas.microsoft.com/office/powerpoint/2010/main" val="406742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xploratory Data Analysis | A Qucik Glance of Exploratory Data Analysis">
            <a:extLst>
              <a:ext uri="{FF2B5EF4-FFF2-40B4-BE49-F238E27FC236}">
                <a16:creationId xmlns:a16="http://schemas.microsoft.com/office/drawing/2014/main" id="{638AA33E-CD67-6496-97E3-8BF38404E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4" r="1" b="6652"/>
          <a:stretch/>
        </p:blipFill>
        <p:spPr bwMode="auto">
          <a:xfrm>
            <a:off x="1938785" y="1124073"/>
            <a:ext cx="9652433" cy="460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68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F995FDA-D775-2A7C-7514-5E165E92B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 bwMode="auto">
          <a:xfrm>
            <a:off x="2228850" y="2233613"/>
            <a:ext cx="7112001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7;p28">
            <a:extLst>
              <a:ext uri="{FF2B5EF4-FFF2-40B4-BE49-F238E27FC236}">
                <a16:creationId xmlns:a16="http://schemas.microsoft.com/office/drawing/2014/main" id="{4E3E4B30-FB10-4669-F014-01636507CF78}"/>
              </a:ext>
            </a:extLst>
          </p:cNvPr>
          <p:cNvSpPr txBox="1">
            <a:spLocks noGrp="1"/>
          </p:cNvSpPr>
          <p:nvPr/>
        </p:nvSpPr>
        <p:spPr>
          <a:xfrm>
            <a:off x="3182143" y="973248"/>
            <a:ext cx="768649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hare Tech" panose="020B0604020202020204" charset="0"/>
              </a:rPr>
              <a:t>Strip Plot: Price Range based on Weather</a:t>
            </a:r>
            <a:endParaRPr dirty="0">
              <a:solidFill>
                <a:schemeClr val="tx1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07;p28">
            <a:extLst>
              <a:ext uri="{FF2B5EF4-FFF2-40B4-BE49-F238E27FC236}">
                <a16:creationId xmlns:a16="http://schemas.microsoft.com/office/drawing/2014/main" id="{4E3E4B30-FB10-4669-F014-01636507CF78}"/>
              </a:ext>
            </a:extLst>
          </p:cNvPr>
          <p:cNvSpPr txBox="1">
            <a:spLocks noGrp="1"/>
          </p:cNvSpPr>
          <p:nvPr/>
        </p:nvSpPr>
        <p:spPr>
          <a:xfrm>
            <a:off x="2469079" y="1115861"/>
            <a:ext cx="768649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hare Tech" panose="020B0604020202020204" charset="0"/>
              </a:rPr>
              <a:t>Bar Plot: Rides based on source of Destinations</a:t>
            </a:r>
            <a:endParaRPr dirty="0">
              <a:solidFill>
                <a:schemeClr val="tx1"/>
              </a:solidFill>
              <a:latin typeface="Share Tech" panose="020B060402020202020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6AF824-C1DB-7575-85A8-E387C3448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5" y="2181226"/>
            <a:ext cx="595312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9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07;p28">
            <a:extLst>
              <a:ext uri="{FF2B5EF4-FFF2-40B4-BE49-F238E27FC236}">
                <a16:creationId xmlns:a16="http://schemas.microsoft.com/office/drawing/2014/main" id="{4E3E4B30-FB10-4669-F014-01636507CF78}"/>
              </a:ext>
            </a:extLst>
          </p:cNvPr>
          <p:cNvSpPr txBox="1">
            <a:spLocks noGrp="1"/>
          </p:cNvSpPr>
          <p:nvPr/>
        </p:nvSpPr>
        <p:spPr>
          <a:xfrm>
            <a:off x="2389189" y="1031971"/>
            <a:ext cx="768649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hare Tech" panose="020B0604020202020204" charset="0"/>
              </a:rPr>
              <a:t>Bar Plot: Total Rides based on Car Type</a:t>
            </a:r>
            <a:endParaRPr dirty="0">
              <a:solidFill>
                <a:schemeClr val="tx1"/>
              </a:solidFill>
              <a:latin typeface="Share Tech" panose="020B060402020202020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560BC15-FA5C-5D48-6390-23CA314FC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9" y="2241594"/>
            <a:ext cx="6400006" cy="378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5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/>
          </p:nvPr>
        </p:nvSpPr>
        <p:spPr>
          <a:xfrm>
            <a:off x="1231512" y="795805"/>
            <a:ext cx="82048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Share Tech" panose="020B0604020202020204" charset="0"/>
              </a:rPr>
              <a:t>MODELS USED</a:t>
            </a:r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196916" y="2310513"/>
            <a:ext cx="7061936" cy="3838617"/>
            <a:chOff x="4447355" y="2439811"/>
            <a:chExt cx="1131194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5" y="2469658"/>
              <a:ext cx="618094" cy="413087"/>
              <a:chOff x="4960455" y="2469658"/>
              <a:chExt cx="618094" cy="413087"/>
            </a:xfrm>
          </p:grpSpPr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sz="2400" dirty="0">
                    <a:latin typeface="Share Tech" panose="020B0604020202020204" charset="0"/>
                  </a:rPr>
                  <a:t>Random Forest</a:t>
                </a:r>
                <a:endParaRPr sz="2400" dirty="0">
                  <a:latin typeface="Share Tech" panose="020B0604020202020204" charset="0"/>
                </a:endParaRPr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61809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sz="2400" dirty="0">
                    <a:latin typeface="Share Tech" panose="020B0604020202020204" charset="0"/>
                  </a:rPr>
                  <a:t>Decision Tree</a:t>
                </a:r>
                <a:endParaRPr sz="2400" dirty="0">
                  <a:latin typeface="Share Tech" panose="020B0604020202020204" charset="0"/>
                </a:endParaRPr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3437" y="2469658"/>
                <a:ext cx="615112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sz="2400" dirty="0">
                    <a:latin typeface="Share Tech" panose="020B0604020202020204" charset="0"/>
                  </a:rPr>
                  <a:t>Linear Regression</a:t>
                </a:r>
                <a:endParaRPr sz="2400" dirty="0">
                  <a:latin typeface="Share Tech" panose="020B0604020202020204" charset="0"/>
                </a:endParaRPr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4447355" y="2469658"/>
              <a:ext cx="516519" cy="413087"/>
              <a:chOff x="4447355" y="2469658"/>
              <a:chExt cx="516519" cy="413087"/>
            </a:xfrm>
          </p:grpSpPr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sz="2133" dirty="0">
                    <a:latin typeface="Share Tech" panose="020B0604020202020204" charset="0"/>
                  </a:rPr>
                  <a:t>3</a:t>
                </a:r>
                <a:endParaRPr sz="2133" dirty="0">
                  <a:latin typeface="Share Tech" panose="020B0604020202020204" charset="0"/>
                </a:endParaRPr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sz="2133" dirty="0">
                    <a:latin typeface="Share Tech" panose="020B0604020202020204" charset="0"/>
                  </a:rPr>
                  <a:t>2</a:t>
                </a:r>
                <a:endParaRPr sz="2133" dirty="0">
                  <a:latin typeface="Share Tech" panose="020B0604020202020204" charset="0"/>
                </a:endParaRPr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sz="2133" dirty="0">
                    <a:latin typeface="Share Tech" panose="020B0604020202020204" charset="0"/>
                  </a:rPr>
                  <a:t>1</a:t>
                </a:r>
                <a:endParaRPr sz="2133" dirty="0">
                  <a:latin typeface="Share Tech" panose="020B0604020202020204" charset="0"/>
                </a:endParaRPr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Share Tech" panose="020B0604020202020204" charset="0"/>
              </a:endParaRPr>
            </a:p>
          </p:txBody>
        </p:sp>
      </p:grpSp>
      <p:sp>
        <p:nvSpPr>
          <p:cNvPr id="594" name="Google Shape;594;p29"/>
          <p:cNvSpPr/>
          <p:nvPr/>
        </p:nvSpPr>
        <p:spPr>
          <a:xfrm>
            <a:off x="1231512" y="4849380"/>
            <a:ext cx="161563" cy="161597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Share Tech" panose="020B0604020202020204" charset="0"/>
            </a:endParaRPr>
          </a:p>
        </p:txBody>
      </p:sp>
      <p:sp>
        <p:nvSpPr>
          <p:cNvPr id="595" name="Google Shape;595;p29"/>
          <p:cNvSpPr/>
          <p:nvPr/>
        </p:nvSpPr>
        <p:spPr>
          <a:xfrm>
            <a:off x="11042712" y="3947680"/>
            <a:ext cx="161563" cy="161597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Share Tech" panose="020B0604020202020204" charset="0"/>
            </a:endParaRPr>
          </a:p>
        </p:txBody>
      </p:sp>
      <p:sp>
        <p:nvSpPr>
          <p:cNvPr id="2" name="Google Shape;588;p29">
            <a:extLst>
              <a:ext uri="{FF2B5EF4-FFF2-40B4-BE49-F238E27FC236}">
                <a16:creationId xmlns:a16="http://schemas.microsoft.com/office/drawing/2014/main" id="{4470A9F3-D645-875B-1814-1B00E5D02DC9}"/>
              </a:ext>
            </a:extLst>
          </p:cNvPr>
          <p:cNvSpPr/>
          <p:nvPr/>
        </p:nvSpPr>
        <p:spPr>
          <a:xfrm>
            <a:off x="1585720" y="4302504"/>
            <a:ext cx="3835775" cy="389147"/>
          </a:xfrm>
          <a:custGeom>
            <a:avLst/>
            <a:gdLst/>
            <a:ahLst/>
            <a:cxnLst/>
            <a:rect l="l" t="t" r="r" b="b"/>
            <a:pathLst>
              <a:path w="33089" h="6286" extrusionOk="0">
                <a:moveTo>
                  <a:pt x="0" y="0"/>
                </a:moveTo>
                <a:lnTo>
                  <a:pt x="0" y="6285"/>
                </a:lnTo>
                <a:lnTo>
                  <a:pt x="33089" y="6285"/>
                </a:lnTo>
                <a:lnTo>
                  <a:pt x="3308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133" dirty="0">
                <a:latin typeface="Share Tech" panose="020B0604020202020204" charset="0"/>
              </a:rPr>
              <a:t>4</a:t>
            </a:r>
            <a:endParaRPr sz="2133" dirty="0">
              <a:latin typeface="Share Tech" panose="020B0604020202020204" charset="0"/>
            </a:endParaRPr>
          </a:p>
        </p:txBody>
      </p:sp>
      <p:sp>
        <p:nvSpPr>
          <p:cNvPr id="3" name="Google Shape;581;p29">
            <a:extLst>
              <a:ext uri="{FF2B5EF4-FFF2-40B4-BE49-F238E27FC236}">
                <a16:creationId xmlns:a16="http://schemas.microsoft.com/office/drawing/2014/main" id="{C55F6CA3-F5F6-ED7F-E519-E3FBCD57AC38}"/>
              </a:ext>
            </a:extLst>
          </p:cNvPr>
          <p:cNvSpPr/>
          <p:nvPr/>
        </p:nvSpPr>
        <p:spPr>
          <a:xfrm>
            <a:off x="5416139" y="4302504"/>
            <a:ext cx="3858702" cy="389147"/>
          </a:xfrm>
          <a:custGeom>
            <a:avLst/>
            <a:gdLst/>
            <a:ahLst/>
            <a:cxnLst/>
            <a:rect l="l" t="t" r="r" b="b"/>
            <a:pathLst>
              <a:path w="39596" h="6286" extrusionOk="0">
                <a:moveTo>
                  <a:pt x="0" y="0"/>
                </a:moveTo>
                <a:lnTo>
                  <a:pt x="0" y="6285"/>
                </a:lnTo>
                <a:lnTo>
                  <a:pt x="39596" y="6285"/>
                </a:lnTo>
                <a:lnTo>
                  <a:pt x="395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>
                <a:latin typeface="Share Tech" panose="020B0604020202020204" charset="0"/>
              </a:rPr>
              <a:t>Gradient Boosting</a:t>
            </a:r>
            <a:endParaRPr sz="2400" dirty="0">
              <a:latin typeface="Share Tech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426</TotalTime>
  <Words>287</Words>
  <Application>Microsoft Office PowerPoint</Application>
  <PresentationFormat>Widescreen</PresentationFormat>
  <Paragraphs>49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Advent Pro SemiBold</vt:lpstr>
      <vt:lpstr>Arial</vt:lpstr>
      <vt:lpstr>Calibri</vt:lpstr>
      <vt:lpstr>Century Gothic</vt:lpstr>
      <vt:lpstr>Fira Sans Condensed Medium</vt:lpstr>
      <vt:lpstr>Fira Sans Extra Condensed Medium</vt:lpstr>
      <vt:lpstr>Segoe Print</vt:lpstr>
      <vt:lpstr>Share Tech</vt:lpstr>
      <vt:lpstr>Wingdings 3</vt:lpstr>
      <vt:lpstr>Wisp</vt:lpstr>
      <vt:lpstr>Uber &amp; LYFT Price Prediction</vt:lpstr>
      <vt:lpstr>PowerPoint Presentation</vt:lpstr>
      <vt:lpstr>Model IMPLEMENTED?  Used Machine Learning (ML)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 USED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price detection</dc:title>
  <dc:creator>Piyush Sultania</dc:creator>
  <cp:lastModifiedBy>Piyush Sultania</cp:lastModifiedBy>
  <cp:revision>45</cp:revision>
  <dcterms:created xsi:type="dcterms:W3CDTF">2022-08-12T13:57:14Z</dcterms:created>
  <dcterms:modified xsi:type="dcterms:W3CDTF">2022-08-12T21:06:48Z</dcterms:modified>
</cp:coreProperties>
</file>