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charts/chart1.xml" ContentType="application/vnd.openxmlformats-officedocument.drawingml.chart+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charts/_rels/chart1.xml.rels><?xml version="1.0" encoding="UTF-8" standalone="yes"?><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roundedCorners val="1"/>
  <c:chart>
    <c:autoTitleDeleted val="1"/>
    <c:plotArea>
      <c:layout/>
      <c:pieChart>
        <c:varyColors val="1"/>
        <c:ser>
          <c:idx val="0"/>
          <c:order val="0"/>
          <c:tx>
            <c:strRef>
              <c:f>Sheet1!$B$1</c:f>
              <c:strCache>
                <c:ptCount val="1"/>
                <c:pt idx="0">
                  <c:v/>
                </c:pt>
              </c:strCache>
            </c:strRef>
          </c:tx>
          <c:spPr>
            <a:solidFill>
              <a:schemeClr val="accent1"/>
            </a:solidFill>
            <a:ln w="9525" cap="flat">
              <a:solidFill>
                <a:srgbClr val="F9F9F9"/>
              </a:solidFill>
              <a:prstDash val="solid"/>
              <a:round/>
            </a:ln>
            <a:effectLst/>
          </c:spPr>
          <c:dPt>
            <c:idx val="0"/>
            <c:bubble3D val="0"/>
            <c:spPr>
              <a:solidFill>
                <a:srgbClr val="2EC7C9"/>
              </a:solidFill>
              <a:effectLst/>
            </c:spPr>
          </c:dPt>
          <c:dLbls>
            <c:dLbl>
              <c:idx val="0"/>
              <c:numFmt formatCode="0%" sourceLinked="0"/>
              <c:spPr/>
              <c:txPr>
                <a:bodyPr/>
                <a:lstStyle/>
                <a:p>
                  <a:pPr>
                    <a:defRPr sz="1200" b="0" i="0" u="none" strike="noStrike">
                      <a:solidFill>
                        <a:srgbClr val="000000"/>
                      </a:solidFill>
                      <a:latin typeface="Arial"/>
                    </a:defRPr>
                  </a:pPr>
                </a:p>
              </c:txPr>
              <c:showLegendKey val="0"/>
              <c:showVal val="0"/>
              <c:showCatName val="0"/>
              <c:showSerName val="0"/>
              <c:showPercent val="1"/>
              <c:showBubbleSize val="0"/>
            </c:dLbl>
            <c:numFmt formatCode="0%" sourceLinked="0"/>
            <c:txPr>
              <a:bodyPr/>
              <a:lstStyle/>
              <a:p>
                <a:pPr>
                  <a:defRPr sz="1800" b="0" i="0" u="none" strike="noStrike">
                    <a:solidFill>
                      <a:srgbClr val="000000"/>
                    </a:solidFill>
                    <a:latin typeface="Arial"/>
                  </a:defRPr>
                </a:pPr>
              </a:p>
            </c:txPr>
            <c:dLblPos val="ctr"/>
            <c:showLegendKey val="0"/>
            <c:showVal val="0"/>
            <c:showCatName val="1"/>
            <c:showSerName val="0"/>
            <c:showPercent val="1"/>
            <c:showBubbleSize val="0"/>
            <c:showLeaderLines val="0"/>
          </c:dLbls>
          <c:cat>
            <c:strRef>
              <c:f>Sheet1!$A$2:$A$2</c:f>
              <c:strCache>
                <c:ptCount val="1"/>
                <c:pt idx="0">
                  <c:v>Net profit</c:v>
                </c:pt>
              </c:strCache>
            </c:strRef>
          </c:cat>
          <c:val>
            <c:numRef>
              <c:f>Sheet1!$B$2:$B$2</c:f>
              <c:numCache>
                <c:ptCount val="1"/>
                <c:pt idx="0">
                  <c:v/>
                </c:pt>
              </c:numCache>
            </c:numRef>
          </c:val>
        </c:ser>
        <c:firstSliceAng val="0"/>
      </c:pieChart>
      <c:spPr>
        <a:noFill/>
        <a:ln>
          <a:noFill/>
        </a:ln>
        <a:effectLst/>
      </c:spPr>
    </c:plotArea>
    <c:legend>
      <c:legendPos val="b"/>
      <c:overlay val="0"/>
    </c:legend>
    <c:plotVisOnly val="1"/>
    <c:dispBlanksAs val="span"/>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chart" Target="/ppt/charts/chart1.xml"/><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457200"/>
            <a:ext cx="8229600" cy="365760"/>
          </a:xfrm>
          <a:prstGeom prst="rect">
            <a:avLst/>
          </a:prstGeom>
          <a:noFill/>
          <a:ln/>
        </p:spPr>
        <p:txBody>
          <a:bodyPr wrap="square" rtlCol="0" anchor="ctr"/>
          <a:lstStyle/>
          <a:p>
            <a:pPr indent="0" marL="0">
              <a:buNone/>
            </a:pPr>
            <a:r>
              <a:rPr lang="en-US" sz="2400" dirty="0">
                <a:solidFill>
                  <a:srgbClr val="000000"/>
                </a:solidFill>
              </a:rPr>
              <a:t>Sales and Expenses over Quarters</a:t>
            </a:r>
            <a:endParaRPr lang="en-US" sz="2400" dirty="0"/>
          </a:p>
        </p:txBody>
      </p:sp>
      <p:sp>
        <p:nvSpPr>
          <p:cNvPr id="3" name="Text 1"/>
          <p:cNvSpPr/>
          <p:nvPr/>
        </p:nvSpPr>
        <p:spPr>
          <a:xfrm>
            <a:off x="457200" y="822960"/>
            <a:ext cx="8229600" cy="1097280"/>
          </a:xfrm>
          <a:prstGeom prst="rect">
            <a:avLst/>
          </a:prstGeom>
          <a:noFill/>
          <a:ln/>
        </p:spPr>
        <p:txBody>
          <a:bodyPr wrap="square" rtlCol="0" anchor="t"/>
          <a:lstStyle/>
          <a:p>
            <a:pPr indent="0" marL="0">
              <a:lnSpc>
                <a:spcPts val="1400"/>
              </a:lnSpc>
              <a:buNone/>
            </a:pPr>
            <a:r>
              <a:rPr lang="en-US" sz="800" dirty="0">
                <a:solidFill>
                  <a:srgbClr val="000000"/>
                </a:solidFill>
              </a:rPr>
              <a:t>The data provided includes two key fields: </a:t>
            </a:r>
            <a:pPr indent="0" marL="0">
              <a:lnSpc>
                <a:spcPts val="1400"/>
              </a:lnSpc>
              <a:buNone/>
            </a:pPr>
            <a:r>
              <a:rPr lang="en-US" sz="800" b="1" dirty="0">
                <a:solidFill>
                  <a:srgbClr val="000000"/>
                </a:solidFill>
              </a:rPr>
              <a:t>Expenses</a:t>
            </a:r>
            <a:pPr indent="0" marL="0">
              <a:lnSpc>
                <a:spcPts val="1400"/>
              </a:lnSpc>
              <a:buNone/>
            </a:pPr>
            <a:r>
              <a:rPr lang="en-US" sz="800" dirty="0">
                <a:solidFill>
                  <a:srgbClr val="000000"/>
                </a:solidFill>
              </a:rPr>
              <a:t> and </a:t>
            </a:r>
            <a:pPr indent="0" marL="0">
              <a:lnSpc>
                <a:spcPts val="1400"/>
              </a:lnSpc>
              <a:buNone/>
            </a:pPr>
            <a:r>
              <a:rPr lang="en-US" sz="800" b="1" dirty="0">
                <a:solidFill>
                  <a:srgbClr val="000000"/>
                </a:solidFill>
              </a:rPr>
              <a:t>Sales</a:t>
            </a:r>
            <a:pPr indent="0" marL="0">
              <a:lnSpc>
                <a:spcPts val="1400"/>
              </a:lnSpc>
              <a:buNone/>
            </a:pPr>
            <a:r>
              <a:rPr lang="en-US" sz="800" dirty="0">
                <a:solidFill>
                  <a:srgbClr val="000000"/>
                </a:solidFill>
              </a:rPr>
              <a:t>. However, both fields have a </a:t>
            </a:r>
            <a:pPr indent="0" marL="0">
              <a:lnSpc>
                <a:spcPts val="1400"/>
              </a:lnSpc>
              <a:buNone/>
            </a:pPr>
            <a:r>
              <a:rPr lang="en-US" sz="800" b="1" dirty="0">
                <a:solidFill>
                  <a:srgbClr val="000000"/>
                </a:solidFill>
              </a:rPr>
              <a:t>null</a:t>
            </a:r>
            <a:pPr indent="0" marL="0">
              <a:lnSpc>
                <a:spcPts val="1400"/>
              </a:lnSpc>
              <a:buNone/>
            </a:pPr>
            <a:r>
              <a:rPr lang="en-US" sz="800" dirty="0">
                <a:solidFill>
                  <a:srgbClr val="000000"/>
                </a:solidFill>
              </a:rPr>
              <a:t> value for the "SCREENERIN" attribute, indicating a lack of specific data insights or metrics associated with these categories. This suggests that further data collection or analysis is needed to derive meaningful insights from these fields. The absence of values limits the ability to assess financial performance or trends effectively.</a:t>
            </a:r>
            <a:pPr indent="0" marL="0">
              <a:lnSpc>
                <a:spcPts val="1400"/>
              </a:lnSpc>
              <a:buNone/>
            </a:pPr>
            <a:endParaRPr lang="en-US" sz="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8229600" cy="365760"/>
          </a:xfrm>
          <a:prstGeom prst="rect">
            <a:avLst/>
          </a:prstGeom>
          <a:noFill/>
          <a:ln/>
        </p:spPr>
        <p:txBody>
          <a:bodyPr wrap="square" rtlCol="0" anchor="ctr"/>
          <a:lstStyle/>
          <a:p>
            <a:pPr indent="0" marL="0">
              <a:buNone/>
            </a:pPr>
            <a:r>
              <a:rPr lang="en-US" sz="2400" dirty="0">
                <a:solidFill>
                  <a:srgbClr val="000000"/>
                </a:solidFill>
              </a:rPr>
              <a:t>Net Profit Distribution</a:t>
            </a:r>
            <a:endParaRPr lang="en-US" sz="2400" dirty="0"/>
          </a:p>
        </p:txBody>
      </p:sp>
      <p:sp>
        <p:nvSpPr>
          <p:cNvPr id="3" name="Text 1"/>
          <p:cNvSpPr/>
          <p:nvPr/>
        </p:nvSpPr>
        <p:spPr>
          <a:xfrm>
            <a:off x="457200" y="822960"/>
            <a:ext cx="8229600" cy="1097280"/>
          </a:xfrm>
          <a:prstGeom prst="rect">
            <a:avLst/>
          </a:prstGeom>
          <a:noFill/>
          <a:ln/>
        </p:spPr>
        <p:txBody>
          <a:bodyPr wrap="square" rtlCol="0" anchor="t"/>
          <a:lstStyle/>
          <a:p>
            <a:pPr indent="0" marL="0">
              <a:lnSpc>
                <a:spcPts val="1400"/>
              </a:lnSpc>
              <a:buNone/>
            </a:pPr>
            <a:r>
              <a:rPr lang="en-US" sz="800" dirty="0">
                <a:solidFill>
                  <a:srgbClr val="000000"/>
                </a:solidFill>
              </a:rPr>
              <a:t>The data indicates a focus on </a:t>
            </a:r>
            <a:pPr indent="0" marL="0">
              <a:lnSpc>
                <a:spcPts val="1400"/>
              </a:lnSpc>
              <a:buNone/>
            </a:pPr>
            <a:r>
              <a:rPr lang="en-US" sz="800" b="1" dirty="0">
                <a:solidFill>
                  <a:srgbClr val="000000"/>
                </a:solidFill>
              </a:rPr>
              <a:t>Net profit</a:t>
            </a:r>
            <a:pPr indent="0" marL="0">
              <a:lnSpc>
                <a:spcPts val="1400"/>
              </a:lnSpc>
              <a:buNone/>
            </a:pPr>
            <a:r>
              <a:rPr lang="en-US" sz="800" dirty="0">
                <a:solidFill>
                  <a:srgbClr val="000000"/>
                </a:solidFill>
              </a:rPr>
              <a:t>, but lacks specific numerical values or additional context. This suggests an emphasis on profitability as a key performance indicator. However, the absence of detailed figures or comparative metrics limits the depth of analysis. To gain comprehensive insights, further data on revenue, expenses, and industry benchmarks would be beneficial. The current dataset highlights the importance of profitability but requires more information for actionable insights.</a:t>
            </a:r>
            <a:pPr indent="0" marL="0">
              <a:lnSpc>
                <a:spcPts val="1400"/>
              </a:lnSpc>
              <a:buNone/>
            </a:pPr>
            <a:endParaRPr lang="en-US" sz="800" dirty="0"/>
          </a:p>
        </p:txBody>
      </p:sp>
      <p:graphicFrame>
        <p:nvGraphicFramePr>
          <p:cNvPr id="4" name="Chart 0" descr=""/>
          <p:cNvGraphicFramePr/>
          <p:nvPr/>
        </p:nvGraphicFramePr>
        <p:xfrm>
          <a:off x="457200" y="2011680"/>
          <a:ext cx="8229600" cy="3086100"/>
        </p:xfrm>
        <a:graphic xmlns:a="http://schemas.openxmlformats.org/drawingml/2006/main">
          <a:graphicData uri="http://schemas.openxmlformats.org/drawingml/2006/chart">
            <c:chart xmlns:c="http://schemas.openxmlformats.org/drawingml/2006/chart" r:id="rId1"/>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8229600" cy="365760"/>
          </a:xfrm>
          <a:prstGeom prst="rect">
            <a:avLst/>
          </a:prstGeom>
          <a:noFill/>
          <a:ln/>
        </p:spPr>
        <p:txBody>
          <a:bodyPr wrap="square" rtlCol="0" anchor="ctr"/>
          <a:lstStyle/>
          <a:p>
            <a:pPr indent="0" marL="0">
              <a:buNone/>
            </a:pPr>
            <a:r>
              <a:rPr lang="en-US" sz="2400" dirty="0">
                <a:solidFill>
                  <a:srgbClr val="000000"/>
                </a:solidFill>
              </a:rPr>
              <a:t>Operating Profit and Other Income Comparison</a:t>
            </a:r>
            <a:endParaRPr lang="en-US" sz="2400" dirty="0"/>
          </a:p>
        </p:txBody>
      </p:sp>
      <p:sp>
        <p:nvSpPr>
          <p:cNvPr id="3" name="Text 1"/>
          <p:cNvSpPr/>
          <p:nvPr/>
        </p:nvSpPr>
        <p:spPr>
          <a:xfrm>
            <a:off x="457200" y="822960"/>
            <a:ext cx="8229600" cy="1097280"/>
          </a:xfrm>
          <a:prstGeom prst="rect">
            <a:avLst/>
          </a:prstGeom>
          <a:noFill/>
          <a:ln/>
        </p:spPr>
        <p:txBody>
          <a:bodyPr wrap="square" rtlCol="0" anchor="t"/>
          <a:lstStyle/>
          <a:p>
            <a:pPr indent="0" marL="0">
              <a:lnSpc>
                <a:spcPts val="1400"/>
              </a:lnSpc>
              <a:buNone/>
            </a:pPr>
            <a:r>
              <a:rPr lang="en-US" sz="800" dirty="0">
                <a:solidFill>
                  <a:srgbClr val="000000"/>
                </a:solidFill>
              </a:rPr>
              <a:t>The data highlights two financial metrics: </a:t>
            </a:r>
            <a:pPr indent="0" marL="0">
              <a:lnSpc>
                <a:spcPts val="1400"/>
              </a:lnSpc>
              <a:buNone/>
            </a:pPr>
            <a:r>
              <a:rPr lang="en-US" sz="800" b="1" dirty="0">
                <a:solidFill>
                  <a:srgbClr val="000000"/>
                </a:solidFill>
              </a:rPr>
              <a:t>Operating Profit</a:t>
            </a:r>
            <a:pPr indent="0" marL="0">
              <a:lnSpc>
                <a:spcPts val="1400"/>
              </a:lnSpc>
              <a:buNone/>
            </a:pPr>
            <a:r>
              <a:rPr lang="en-US" sz="800" dirty="0">
                <a:solidFill>
                  <a:srgbClr val="000000"/>
                </a:solidFill>
              </a:rPr>
              <a:t> and </a:t>
            </a:r>
            <a:pPr indent="0" marL="0">
              <a:lnSpc>
                <a:spcPts val="1400"/>
              </a:lnSpc>
              <a:buNone/>
            </a:pPr>
            <a:r>
              <a:rPr lang="en-US" sz="800" b="1" dirty="0">
                <a:solidFill>
                  <a:srgbClr val="000000"/>
                </a:solidFill>
              </a:rPr>
              <a:t>Other Income</a:t>
            </a:r>
            <a:pPr indent="0" marL="0">
              <a:lnSpc>
                <a:spcPts val="1400"/>
              </a:lnSpc>
              <a:buNone/>
            </a:pPr>
            <a:r>
              <a:rPr lang="en-US" sz="800" dirty="0">
                <a:solidFill>
                  <a:srgbClr val="000000"/>
                </a:solidFill>
              </a:rPr>
              <a:t>. Notably, the </a:t>
            </a:r>
            <a:pPr indent="0" marL="0">
              <a:lnSpc>
                <a:spcPts val="1400"/>
              </a:lnSpc>
              <a:buNone/>
            </a:pPr>
            <a:r>
              <a:rPr lang="en-US" sz="800" b="1" dirty="0">
                <a:solidFill>
                  <a:srgbClr val="000000"/>
                </a:solidFill>
              </a:rPr>
              <a:t>Other Income</a:t>
            </a:r>
            <a:pPr indent="0" marL="0">
              <a:lnSpc>
                <a:spcPts val="1400"/>
              </a:lnSpc>
              <a:buNone/>
            </a:pPr>
            <a:r>
              <a:rPr lang="en-US" sz="800" dirty="0">
                <a:solidFill>
                  <a:srgbClr val="000000"/>
                </a:solidFill>
              </a:rPr>
              <a:t> is explicitly recorded as </a:t>
            </a:r>
            <a:pPr indent="0" marL="0">
              <a:lnSpc>
                <a:spcPts val="1400"/>
              </a:lnSpc>
              <a:buNone/>
            </a:pPr>
            <a:r>
              <a:rPr lang="en-US" sz="800" b="1" dirty="0">
                <a:solidFill>
                  <a:srgbClr val="000000"/>
                </a:solidFill>
              </a:rPr>
              <a:t>0</a:t>
            </a:r>
            <a:pPr indent="0" marL="0">
              <a:lnSpc>
                <a:spcPts val="1400"/>
              </a:lnSpc>
              <a:buNone/>
            </a:pPr>
            <a:r>
              <a:rPr lang="en-US" sz="800" dirty="0">
                <a:solidFill>
                  <a:srgbClr val="000000"/>
                </a:solidFill>
              </a:rPr>
              <a:t>, indicating no additional revenue from non-core business activities. The absence of values for </a:t>
            </a:r>
            <a:pPr indent="0" marL="0">
              <a:lnSpc>
                <a:spcPts val="1400"/>
              </a:lnSpc>
              <a:buNone/>
            </a:pPr>
            <a:r>
              <a:rPr lang="en-US" sz="800" b="1" dirty="0">
                <a:solidFill>
                  <a:srgbClr val="000000"/>
                </a:solidFill>
              </a:rPr>
              <a:t>Operating Profit</a:t>
            </a:r>
            <a:pPr indent="0" marL="0">
              <a:lnSpc>
                <a:spcPts val="1400"/>
              </a:lnSpc>
              <a:buNone/>
            </a:pPr>
            <a:r>
              <a:rPr lang="en-US" sz="800" dirty="0">
                <a:solidFill>
                  <a:srgbClr val="000000"/>
                </a:solidFill>
              </a:rPr>
              <a:t> suggests either missing data or a need for further investigation. This could impact overall financial analysis and decision-making.</a:t>
            </a:r>
            <a:pPr indent="0" marL="0">
              <a:lnSpc>
                <a:spcPts val="1400"/>
              </a:lnSpc>
              <a:buNone/>
            </a:pPr>
            <a:endParaRPr lang="en-US" sz="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8229600" cy="365760"/>
          </a:xfrm>
          <a:prstGeom prst="rect">
            <a:avLst/>
          </a:prstGeom>
          <a:noFill/>
          <a:ln/>
        </p:spPr>
        <p:txBody>
          <a:bodyPr wrap="square" rtlCol="0" anchor="ctr"/>
          <a:lstStyle/>
          <a:p>
            <a:pPr indent="0" marL="0">
              <a:buNone/>
            </a:pPr>
            <a:r>
              <a:rPr lang="en-US" sz="2400" dirty="0">
                <a:solidFill>
                  <a:srgbClr val="000000"/>
                </a:solidFill>
              </a:rPr>
              <a:t>Cash Flow Activities</a:t>
            </a:r>
            <a:endParaRPr lang="en-US" sz="2400" dirty="0"/>
          </a:p>
        </p:txBody>
      </p:sp>
      <p:sp>
        <p:nvSpPr>
          <p:cNvPr id="3" name="Text 1"/>
          <p:cNvSpPr/>
          <p:nvPr/>
        </p:nvSpPr>
        <p:spPr>
          <a:xfrm>
            <a:off x="457200" y="822960"/>
            <a:ext cx="8229600" cy="1097280"/>
          </a:xfrm>
          <a:prstGeom prst="rect">
            <a:avLst/>
          </a:prstGeom>
          <a:noFill/>
          <a:ln/>
        </p:spPr>
        <p:txBody>
          <a:bodyPr wrap="square" rtlCol="0" anchor="t"/>
          <a:lstStyle/>
          <a:p>
            <a:pPr indent="0" marL="0">
              <a:lnSpc>
                <a:spcPts val="1400"/>
              </a:lnSpc>
              <a:buNone/>
            </a:pPr>
            <a:r>
              <a:rPr lang="en-US" sz="800" dirty="0">
                <a:solidFill>
                  <a:srgbClr val="000000"/>
                </a:solidFill>
              </a:rPr>
              <a:t>The data insights focus on </a:t>
            </a:r>
            <a:pPr indent="0" marL="0">
              <a:lnSpc>
                <a:spcPts val="1400"/>
              </a:lnSpc>
              <a:buNone/>
            </a:pPr>
            <a:r>
              <a:rPr lang="en-US" sz="800" b="1" dirty="0">
                <a:solidFill>
                  <a:srgbClr val="000000"/>
                </a:solidFill>
              </a:rPr>
              <a:t>cash flow activities</a:t>
            </a:r>
            <a:pPr indent="0" marL="0">
              <a:lnSpc>
                <a:spcPts val="1400"/>
              </a:lnSpc>
              <a:buNone/>
            </a:pPr>
            <a:r>
              <a:rPr lang="en-US" sz="800" dirty="0">
                <a:solidFill>
                  <a:srgbClr val="000000"/>
                </a:solidFill>
              </a:rPr>
              <a:t>: Financing, Investing, and Operating. Each activity is crucial for understanding a company's financial health. However, the </a:t>
            </a:r>
            <a:pPr indent="0" marL="0">
              <a:lnSpc>
                <a:spcPts val="1400"/>
              </a:lnSpc>
              <a:buNone/>
            </a:pPr>
            <a:r>
              <a:rPr lang="en-US" sz="800" b="1" dirty="0">
                <a:solidFill>
                  <a:srgbClr val="000000"/>
                </a:solidFill>
              </a:rPr>
              <a:t>SCREENERIN</a:t>
            </a:r>
            <a:pPr indent="0" marL="0">
              <a:lnSpc>
                <a:spcPts val="1400"/>
              </a:lnSpc>
              <a:buNone/>
            </a:pPr>
            <a:r>
              <a:rPr lang="en-US" sz="800" dirty="0">
                <a:solidFill>
                  <a:srgbClr val="000000"/>
                </a:solidFill>
              </a:rPr>
              <a:t> values are missing, indicating incomplete data. The </a:t>
            </a:r>
            <a:pPr indent="0" marL="0">
              <a:lnSpc>
                <a:spcPts val="1400"/>
              </a:lnSpc>
              <a:buNone/>
            </a:pPr>
            <a:r>
              <a:rPr lang="en-US" sz="800" b="1" dirty="0">
                <a:solidFill>
                  <a:srgbClr val="000000"/>
                </a:solidFill>
              </a:rPr>
              <a:t>Net Cash Flow</a:t>
            </a:r>
            <a:pPr indent="0" marL="0">
              <a:lnSpc>
                <a:spcPts val="1400"/>
              </a:lnSpc>
              <a:buNone/>
            </a:pPr>
            <a:r>
              <a:rPr lang="en-US" sz="800" dirty="0">
                <a:solidFill>
                  <a:srgbClr val="000000"/>
                </a:solidFill>
              </a:rPr>
              <a:t> is a key metric that summarizes the overall cash movement, but its value is also absent. This lack of data limits the ability to draw comprehensive conclusions about the company's financial status.</a:t>
            </a:r>
            <a:pPr indent="0" marL="0">
              <a:lnSpc>
                <a:spcPts val="1400"/>
              </a:lnSpc>
              <a:buNone/>
            </a:pPr>
            <a:endParaRPr lang="en-US" sz="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8229600" cy="365760"/>
          </a:xfrm>
          <a:prstGeom prst="rect">
            <a:avLst/>
          </a:prstGeom>
          <a:noFill/>
          <a:ln/>
        </p:spPr>
        <p:txBody>
          <a:bodyPr wrap="square" rtlCol="0" anchor="ctr"/>
          <a:lstStyle/>
          <a:p>
            <a:pPr indent="0" marL="0">
              <a:buNone/>
            </a:pPr>
            <a:r>
              <a:rPr lang="en-US" sz="2400" dirty="0">
                <a:solidFill>
                  <a:srgbClr val="000000"/>
                </a:solidFill>
              </a:rPr>
              <a:t>Profit Trends over 10 Years</a:t>
            </a:r>
            <a:endParaRPr lang="en-US" sz="2400" dirty="0"/>
          </a:p>
        </p:txBody>
      </p:sp>
      <p:sp>
        <p:nvSpPr>
          <p:cNvPr id="3" name="Text 1"/>
          <p:cNvSpPr/>
          <p:nvPr/>
        </p:nvSpPr>
        <p:spPr>
          <a:xfrm>
            <a:off x="457200" y="822960"/>
            <a:ext cx="8229600" cy="1097280"/>
          </a:xfrm>
          <a:prstGeom prst="rect">
            <a:avLst/>
          </a:prstGeom>
          <a:noFill/>
          <a:ln/>
        </p:spPr>
        <p:txBody>
          <a:bodyPr wrap="square" rtlCol="0" anchor="t"/>
          <a:lstStyle/>
          <a:p>
            <a:pPr indent="0" marL="0">
              <a:lnSpc>
                <a:spcPts val="1400"/>
              </a:lnSpc>
              <a:buNone/>
            </a:pPr>
            <a:r>
              <a:rPr lang="en-US" sz="800" dirty="0">
                <a:solidFill>
                  <a:srgbClr val="000000"/>
                </a:solidFill>
              </a:rPr>
              <a:t>The data indicates a </a:t>
            </a:r>
            <a:pPr indent="0" marL="0">
              <a:lnSpc>
                <a:spcPts val="1400"/>
              </a:lnSpc>
              <a:buNone/>
            </a:pPr>
            <a:r>
              <a:rPr lang="en-US" sz="800" b="1" dirty="0">
                <a:solidFill>
                  <a:srgbClr val="000000"/>
                </a:solidFill>
              </a:rPr>
              <a:t>null value</a:t>
            </a:r>
            <a:pPr indent="0" marL="0">
              <a:lnSpc>
                <a:spcPts val="1400"/>
              </a:lnSpc>
              <a:buNone/>
            </a:pPr>
            <a:r>
              <a:rPr lang="en-US" sz="800" dirty="0">
                <a:solidFill>
                  <a:srgbClr val="000000"/>
                </a:solidFill>
              </a:rPr>
              <a:t> for Field1, suggesting missing or incomplete information. Field3 shows a duration of </a:t>
            </a:r>
            <a:pPr indent="0" marL="0">
              <a:lnSpc>
                <a:spcPts val="1400"/>
              </a:lnSpc>
              <a:buNone/>
            </a:pPr>
            <a:r>
              <a:rPr lang="en-US" sz="800" b="1" dirty="0">
                <a:solidFill>
                  <a:srgbClr val="000000"/>
                </a:solidFill>
              </a:rPr>
              <a:t>10 YEARS</a:t>
            </a:r>
            <a:pPr indent="0" marL="0">
              <a:lnSpc>
                <a:spcPts val="1400"/>
              </a:lnSpc>
              <a:buNone/>
            </a:pPr>
            <a:r>
              <a:rPr lang="en-US" sz="800" dirty="0">
                <a:solidFill>
                  <a:srgbClr val="000000"/>
                </a:solidFill>
              </a:rPr>
              <a:t>, which could represent a significant time span relevant to the dataset's context. The absence of additional fields or values limits further analysis, but the highlighted duration might be a key factor in understanding trends or patterns over a decade. Further data would be needed for a comprehensive analysis.</a:t>
            </a:r>
            <a:pPr indent="0" marL="0">
              <a:lnSpc>
                <a:spcPts val="1400"/>
              </a:lnSpc>
              <a:buNone/>
            </a:pPr>
            <a:endParaRPr lang="en-US" sz="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8229600" cy="365760"/>
          </a:xfrm>
          <a:prstGeom prst="rect">
            <a:avLst/>
          </a:prstGeom>
          <a:noFill/>
          <a:ln/>
        </p:spPr>
        <p:txBody>
          <a:bodyPr wrap="square" rtlCol="0" anchor="ctr"/>
          <a:lstStyle/>
          <a:p>
            <a:pPr indent="0" marL="0">
              <a:buNone/>
            </a:pPr>
            <a:r>
              <a:rPr lang="en-US" sz="2400" dirty="0">
                <a:solidFill>
                  <a:srgbClr val="000000"/>
                </a:solidFill>
              </a:rPr>
              <a:t>Balance Sheet Components</a:t>
            </a:r>
            <a:endParaRPr lang="en-US" sz="2400" dirty="0"/>
          </a:p>
        </p:txBody>
      </p:sp>
      <p:sp>
        <p:nvSpPr>
          <p:cNvPr id="3" name="Text 1"/>
          <p:cNvSpPr/>
          <p:nvPr/>
        </p:nvSpPr>
        <p:spPr>
          <a:xfrm>
            <a:off x="457200" y="822960"/>
            <a:ext cx="8229600" cy="1097280"/>
          </a:xfrm>
          <a:prstGeom prst="rect">
            <a:avLst/>
          </a:prstGeom>
          <a:noFill/>
          <a:ln/>
        </p:spPr>
        <p:txBody>
          <a:bodyPr wrap="square" rtlCol="0" anchor="t"/>
          <a:lstStyle/>
          <a:p>
            <a:pPr indent="0" marL="0">
              <a:lnSpc>
                <a:spcPts val="1400"/>
              </a:lnSpc>
              <a:buNone/>
            </a:pPr>
            <a:r>
              <a:rPr lang="en-US" sz="800" dirty="0">
                <a:solidFill>
                  <a:srgbClr val="000000"/>
                </a:solidFill>
              </a:rPr>
              <a:t>The dataset highlights key financial metrics, though specific values are missing. </a:t>
            </a:r>
            <a:pPr indent="0" marL="0">
              <a:lnSpc>
                <a:spcPts val="1400"/>
              </a:lnSpc>
              <a:buNone/>
            </a:pPr>
            <a:r>
              <a:rPr lang="en-US" sz="800" b="1" dirty="0">
                <a:solidFill>
                  <a:srgbClr val="000000"/>
                </a:solidFill>
              </a:rPr>
              <a:t>Borrowings</a:t>
            </a:r>
            <a:pPr indent="0" marL="0">
              <a:lnSpc>
                <a:spcPts val="1400"/>
              </a:lnSpc>
              <a:buNone/>
            </a:pPr>
            <a:r>
              <a:rPr lang="en-US" sz="800" dirty="0">
                <a:solidFill>
                  <a:srgbClr val="000000"/>
                </a:solidFill>
              </a:rPr>
              <a:t>, </a:t>
            </a:r>
            <a:pPr indent="0" marL="0">
              <a:lnSpc>
                <a:spcPts val="1400"/>
              </a:lnSpc>
              <a:buNone/>
            </a:pPr>
            <a:r>
              <a:rPr lang="en-US" sz="800" b="1" dirty="0">
                <a:solidFill>
                  <a:srgbClr val="000000"/>
                </a:solidFill>
              </a:rPr>
              <a:t>Equity Share Capital</a:t>
            </a:r>
            <a:pPr indent="0" marL="0">
              <a:lnSpc>
                <a:spcPts val="1400"/>
              </a:lnSpc>
              <a:buNone/>
            </a:pPr>
            <a:r>
              <a:rPr lang="en-US" sz="800" dirty="0">
                <a:solidFill>
                  <a:srgbClr val="000000"/>
                </a:solidFill>
              </a:rPr>
              <a:t>, and </a:t>
            </a:r>
            <a:pPr indent="0" marL="0">
              <a:lnSpc>
                <a:spcPts val="1400"/>
              </a:lnSpc>
              <a:buNone/>
            </a:pPr>
            <a:r>
              <a:rPr lang="en-US" sz="800" b="1" dirty="0">
                <a:solidFill>
                  <a:srgbClr val="000000"/>
                </a:solidFill>
              </a:rPr>
              <a:t>Reserves</a:t>
            </a:r>
            <a:pPr indent="0" marL="0">
              <a:lnSpc>
                <a:spcPts val="1400"/>
              </a:lnSpc>
              <a:buNone/>
            </a:pPr>
            <a:r>
              <a:rPr lang="en-US" sz="800" dirty="0">
                <a:solidFill>
                  <a:srgbClr val="000000"/>
                </a:solidFill>
              </a:rPr>
              <a:t> are crucial for understanding financial health. Metrics like </a:t>
            </a:r>
            <a:pPr indent="0" marL="0">
              <a:lnSpc>
                <a:spcPts val="1400"/>
              </a:lnSpc>
              <a:buNone/>
            </a:pPr>
            <a:r>
              <a:rPr lang="en-US" sz="800" b="1" dirty="0">
                <a:solidFill>
                  <a:srgbClr val="000000"/>
                </a:solidFill>
              </a:rPr>
              <a:t>Debtor Days</a:t>
            </a:r>
            <a:pPr indent="0" marL="0">
              <a:lnSpc>
                <a:spcPts val="1400"/>
              </a:lnSpc>
              <a:buNone/>
            </a:pPr>
            <a:r>
              <a:rPr lang="en-US" sz="800" dirty="0">
                <a:solidFill>
                  <a:srgbClr val="000000"/>
                </a:solidFill>
              </a:rPr>
              <a:t> and </a:t>
            </a:r>
            <a:pPr indent="0" marL="0">
              <a:lnSpc>
                <a:spcPts val="1400"/>
              </a:lnSpc>
              <a:buNone/>
            </a:pPr>
            <a:r>
              <a:rPr lang="en-US" sz="800" b="1" dirty="0">
                <a:solidFill>
                  <a:srgbClr val="000000"/>
                </a:solidFill>
              </a:rPr>
              <a:t>Inventory Turnover</a:t>
            </a:r>
            <a:pPr indent="0" marL="0">
              <a:lnSpc>
                <a:spcPts val="1400"/>
              </a:lnSpc>
              <a:buNone/>
            </a:pPr>
            <a:r>
              <a:rPr lang="en-US" sz="800" dirty="0">
                <a:solidFill>
                  <a:srgbClr val="000000"/>
                </a:solidFill>
              </a:rPr>
              <a:t> provide insights into operational efficiency. </a:t>
            </a:r>
            <a:pPr indent="0" marL="0">
              <a:lnSpc>
                <a:spcPts val="1400"/>
              </a:lnSpc>
              <a:buNone/>
            </a:pPr>
            <a:r>
              <a:rPr lang="en-US" sz="800" b="1" dirty="0">
                <a:solidFill>
                  <a:srgbClr val="000000"/>
                </a:solidFill>
              </a:rPr>
              <a:t>Return on Capital Employed</a:t>
            </a:r>
            <a:pPr indent="0" marL="0">
              <a:lnSpc>
                <a:spcPts val="1400"/>
              </a:lnSpc>
              <a:buNone/>
            </a:pPr>
            <a:r>
              <a:rPr lang="en-US" sz="800" dirty="0">
                <a:solidFill>
                  <a:srgbClr val="000000"/>
                </a:solidFill>
              </a:rPr>
              <a:t> and </a:t>
            </a:r>
            <a:pPr indent="0" marL="0">
              <a:lnSpc>
                <a:spcPts val="1400"/>
              </a:lnSpc>
              <a:buNone/>
            </a:pPr>
            <a:r>
              <a:rPr lang="en-US" sz="800" b="1" dirty="0">
                <a:solidFill>
                  <a:srgbClr val="000000"/>
                </a:solidFill>
              </a:rPr>
              <a:t>Return on Equity</a:t>
            </a:r>
            <a:pPr indent="0" marL="0">
              <a:lnSpc>
                <a:spcPts val="1400"/>
              </a:lnSpc>
              <a:buNone/>
            </a:pPr>
            <a:r>
              <a:rPr lang="en-US" sz="800" dirty="0">
                <a:solidFill>
                  <a:srgbClr val="000000"/>
                </a:solidFill>
              </a:rPr>
              <a:t> are essential for evaluating profitability. The absence of data in the </a:t>
            </a:r>
            <a:pPr indent="0" marL="0">
              <a:lnSpc>
                <a:spcPts val="1400"/>
              </a:lnSpc>
              <a:buNone/>
            </a:pPr>
            <a:r>
              <a:rPr lang="en-US" sz="800" b="1" dirty="0">
                <a:solidFill>
                  <a:srgbClr val="000000"/>
                </a:solidFill>
              </a:rPr>
              <a:t>SCREENERIN</a:t>
            </a:r>
            <a:pPr indent="0" marL="0">
              <a:lnSpc>
                <a:spcPts val="1400"/>
              </a:lnSpc>
              <a:buNone/>
            </a:pPr>
            <a:r>
              <a:rPr lang="en-US" sz="800" dirty="0">
                <a:solidFill>
                  <a:srgbClr val="000000"/>
                </a:solidFill>
              </a:rPr>
              <a:t> field suggests a need for further data collection to derive actionable insights. Overall, the dataset outlines important financial categories but lacks the quantitative data necessary for a comprehensive analysis.</a:t>
            </a:r>
            <a:pPr indent="0" marL="0">
              <a:lnSpc>
                <a:spcPts val="1400"/>
              </a:lnSpc>
              <a:buNone/>
            </a:pPr>
            <a:endParaRPr lang="en-US" sz="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8229600" cy="365760"/>
          </a:xfrm>
          <a:prstGeom prst="rect">
            <a:avLst/>
          </a:prstGeom>
          <a:noFill/>
          <a:ln/>
        </p:spPr>
        <p:txBody>
          <a:bodyPr wrap="square" rtlCol="0" anchor="ctr"/>
          <a:lstStyle/>
          <a:p>
            <a:pPr indent="0" marL="0">
              <a:buNone/>
            </a:pPr>
            <a:r>
              <a:rPr lang="en-US" sz="2400" dirty="0">
                <a:solidFill>
                  <a:srgbClr val="000000"/>
                </a:solidFill>
              </a:rPr>
              <a:t>Equity and Borrowings</a:t>
            </a:r>
            <a:endParaRPr lang="en-US" sz="2400" dirty="0"/>
          </a:p>
        </p:txBody>
      </p:sp>
      <p:sp>
        <p:nvSpPr>
          <p:cNvPr id="3" name="Text 1"/>
          <p:cNvSpPr/>
          <p:nvPr/>
        </p:nvSpPr>
        <p:spPr>
          <a:xfrm>
            <a:off x="457200" y="822960"/>
            <a:ext cx="8229600" cy="1097280"/>
          </a:xfrm>
          <a:prstGeom prst="rect">
            <a:avLst/>
          </a:prstGeom>
          <a:noFill/>
          <a:ln/>
        </p:spPr>
        <p:txBody>
          <a:bodyPr wrap="square" rtlCol="0" anchor="t"/>
          <a:lstStyle/>
          <a:p>
            <a:pPr indent="0" marL="0">
              <a:lnSpc>
                <a:spcPts val="1400"/>
              </a:lnSpc>
              <a:buNone/>
            </a:pPr>
            <a:r>
              <a:rPr lang="en-US" sz="800" dirty="0">
                <a:solidFill>
                  <a:srgbClr val="000000"/>
                </a:solidFill>
              </a:rPr>
              <a:t>The data highlights two financial metrics: </a:t>
            </a:r>
            <a:pPr indent="0" marL="0">
              <a:lnSpc>
                <a:spcPts val="1400"/>
              </a:lnSpc>
              <a:buNone/>
            </a:pPr>
            <a:r>
              <a:rPr lang="en-US" sz="800" b="1" dirty="0">
                <a:solidFill>
                  <a:srgbClr val="000000"/>
                </a:solidFill>
              </a:rPr>
              <a:t>Borrowings</a:t>
            </a:r>
            <a:pPr indent="0" marL="0">
              <a:lnSpc>
                <a:spcPts val="1400"/>
              </a:lnSpc>
              <a:buNone/>
            </a:pPr>
            <a:r>
              <a:rPr lang="en-US" sz="800" dirty="0">
                <a:solidFill>
                  <a:srgbClr val="000000"/>
                </a:solidFill>
              </a:rPr>
              <a:t> and </a:t>
            </a:r>
            <a:pPr indent="0" marL="0">
              <a:lnSpc>
                <a:spcPts val="1400"/>
              </a:lnSpc>
              <a:buNone/>
            </a:pPr>
            <a:r>
              <a:rPr lang="en-US" sz="800" b="1" dirty="0">
                <a:solidFill>
                  <a:srgbClr val="000000"/>
                </a:solidFill>
              </a:rPr>
              <a:t>Equity Share Capital</a:t>
            </a:r>
            <a:pPr indent="0" marL="0">
              <a:lnSpc>
                <a:spcPts val="1400"/>
              </a:lnSpc>
              <a:buNone/>
            </a:pPr>
            <a:r>
              <a:rPr lang="en-US" sz="800" dirty="0">
                <a:solidFill>
                  <a:srgbClr val="000000"/>
                </a:solidFill>
              </a:rPr>
              <a:t>. Both fields currently have no values assigned, indicated by </a:t>
            </a:r>
            <a:pPr indent="0" marL="0">
              <a:lnSpc>
                <a:spcPts val="1400"/>
              </a:lnSpc>
              <a:buNone/>
            </a:pPr>
            <a:r>
              <a:rPr lang="en-US" sz="800" b="1" dirty="0">
                <a:solidFill>
                  <a:srgbClr val="000000"/>
                </a:solidFill>
              </a:rPr>
              <a:t>null</a:t>
            </a:r>
            <a:pPr indent="0" marL="0">
              <a:lnSpc>
                <a:spcPts val="1400"/>
              </a:lnSpc>
              <a:buNone/>
            </a:pPr>
            <a:r>
              <a:rPr lang="en-US" sz="800" dirty="0">
                <a:solidFill>
                  <a:srgbClr val="000000"/>
                </a:solidFill>
              </a:rPr>
              <a:t>. This suggests either a lack of available data or a need for further data collection. Understanding these metrics is crucial for assessing a company's financial structure, where borrowings reflect debt levels and equity share capital indicates ownership stakes. Further analysis is required once data is available to draw meaningful insights.</a:t>
            </a:r>
            <a:pPr indent="0" marL="0">
              <a:lnSpc>
                <a:spcPts val="1400"/>
              </a:lnSpc>
              <a:buNone/>
            </a:pPr>
            <a:endParaRPr lang="en-US" sz="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8229600" cy="365760"/>
          </a:xfrm>
          <a:prstGeom prst="rect">
            <a:avLst/>
          </a:prstGeom>
          <a:noFill/>
          <a:ln/>
        </p:spPr>
        <p:txBody>
          <a:bodyPr wrap="square" rtlCol="0" anchor="ctr"/>
          <a:lstStyle/>
          <a:p>
            <a:pPr indent="0" marL="0">
              <a:buNone/>
            </a:pPr>
            <a:r>
              <a:rPr lang="en-US" sz="2400" dirty="0">
                <a:solidFill>
                  <a:srgbClr val="000000"/>
                </a:solidFill>
              </a:rPr>
              <a:t>Dividend Payout and OPM</a:t>
            </a:r>
            <a:endParaRPr lang="en-US" sz="2400" dirty="0"/>
          </a:p>
        </p:txBody>
      </p:sp>
      <p:sp>
        <p:nvSpPr>
          <p:cNvPr id="3" name="Text 1"/>
          <p:cNvSpPr/>
          <p:nvPr/>
        </p:nvSpPr>
        <p:spPr>
          <a:xfrm>
            <a:off x="457200" y="822960"/>
            <a:ext cx="8229600" cy="1097280"/>
          </a:xfrm>
          <a:prstGeom prst="rect">
            <a:avLst/>
          </a:prstGeom>
          <a:noFill/>
          <a:ln/>
        </p:spPr>
        <p:txBody>
          <a:bodyPr wrap="square" rtlCol="0" anchor="t"/>
          <a:lstStyle/>
          <a:p>
            <a:pPr indent="0" marL="0">
              <a:lnSpc>
                <a:spcPts val="1400"/>
              </a:lnSpc>
              <a:buNone/>
            </a:pPr>
            <a:r>
              <a:rPr lang="en-US" sz="800" dirty="0">
                <a:solidFill>
                  <a:srgbClr val="000000"/>
                </a:solidFill>
              </a:rPr>
              <a:t>The data insights reveal two key financial metrics: </a:t>
            </a:r>
            <a:pPr indent="0" marL="0">
              <a:lnSpc>
                <a:spcPts val="1400"/>
              </a:lnSpc>
              <a:buNone/>
            </a:pPr>
            <a:r>
              <a:rPr lang="en-US" sz="800" b="1" dirty="0">
                <a:solidFill>
                  <a:srgbClr val="000000"/>
                </a:solidFill>
              </a:rPr>
              <a:t>Dividend Payout</a:t>
            </a:r>
            <a:pPr indent="0" marL="0">
              <a:lnSpc>
                <a:spcPts val="1400"/>
              </a:lnSpc>
              <a:buNone/>
            </a:pPr>
            <a:r>
              <a:rPr lang="en-US" sz="800" dirty="0">
                <a:solidFill>
                  <a:srgbClr val="000000"/>
                </a:solidFill>
              </a:rPr>
              <a:t> and </a:t>
            </a:r>
            <a:pPr indent="0" marL="0">
              <a:lnSpc>
                <a:spcPts val="1400"/>
              </a:lnSpc>
              <a:buNone/>
            </a:pPr>
            <a:r>
              <a:rPr lang="en-US" sz="800" b="1" dirty="0">
                <a:solidFill>
                  <a:srgbClr val="000000"/>
                </a:solidFill>
              </a:rPr>
              <a:t>OPM (Operating Profit Margin)</a:t>
            </a:r>
            <a:pPr indent="0" marL="0">
              <a:lnSpc>
                <a:spcPts val="1400"/>
              </a:lnSpc>
              <a:buNone/>
            </a:pPr>
            <a:r>
              <a:rPr lang="en-US" sz="800" dirty="0">
                <a:solidFill>
                  <a:srgbClr val="000000"/>
                </a:solidFill>
              </a:rPr>
              <a:t>. However, both fields currently lack specific values, indicating missing data. This absence suggests a need for further data collection or verification to provide a comprehensive analysis. Ensuring complete data will enable accurate assessment of financial health and operational efficiency.</a:t>
            </a:r>
            <a:pPr indent="0" marL="0">
              <a:lnSpc>
                <a:spcPts val="1400"/>
              </a:lnSpc>
              <a:buNone/>
            </a:pPr>
            <a:endParaRPr lang="en-US" sz="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2024-10-13T17:16:59Z</dcterms:created>
  <dcterms:modified xsi:type="dcterms:W3CDTF">2024-10-13T17:16:59Z</dcterms:modified>
</cp:coreProperties>
</file>