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70" r:id="rId3"/>
    <p:sldId id="258" r:id="rId4"/>
    <p:sldId id="275" r:id="rId5"/>
    <p:sldId id="272" r:id="rId6"/>
    <p:sldId id="279" r:id="rId7"/>
    <p:sldId id="280" r:id="rId8"/>
    <p:sldId id="282" r:id="rId9"/>
    <p:sldId id="283" r:id="rId10"/>
    <p:sldId id="284" r:id="rId11"/>
    <p:sldId id="278" r:id="rId12"/>
  </p:sldIdLst>
  <p:sldSz cx="10972800" cy="7315200"/>
  <p:notesSz cx="6858000" cy="9144000"/>
  <p:defaultText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83069" autoAdjust="0"/>
  </p:normalViewPr>
  <p:slideViewPr>
    <p:cSldViewPr>
      <p:cViewPr varScale="1">
        <p:scale>
          <a:sx n="77" d="100"/>
          <a:sy n="77" d="100"/>
        </p:scale>
        <p:origin x="1680" y="72"/>
      </p:cViewPr>
      <p:guideLst>
        <p:guide orient="horz" pos="2304"/>
        <p:guide pos="3456"/>
      </p:guideLst>
    </p:cSldViewPr>
  </p:slideViewPr>
  <p:notesTextViewPr>
    <p:cViewPr>
      <p:scale>
        <a:sx n="100" d="100"/>
        <a:sy n="100" d="100"/>
      </p:scale>
      <p:origin x="0" y="0"/>
    </p:cViewPr>
  </p:notesTextViewPr>
  <p:sorterViewPr>
    <p:cViewPr>
      <p:scale>
        <a:sx n="66" d="100"/>
        <a:sy n="66" d="100"/>
      </p:scale>
      <p:origin x="0" y="3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pPr/>
              <a:t>11/30/2023</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1044924" rtl="0" eaLnBrk="1" latinLnBrk="0" hangingPunct="1">
      <a:defRPr sz="1400" kern="1200">
        <a:solidFill>
          <a:schemeClr val="tx1"/>
        </a:solidFill>
        <a:latin typeface="+mn-lt"/>
        <a:ea typeface="+mn-ea"/>
        <a:cs typeface="+mn-cs"/>
      </a:defRPr>
    </a:lvl1pPr>
    <a:lvl2pPr marL="522462" algn="l" defTabSz="1044924" rtl="0" eaLnBrk="1" latinLnBrk="0" hangingPunct="1">
      <a:defRPr sz="1400" kern="1200">
        <a:solidFill>
          <a:schemeClr val="tx1"/>
        </a:solidFill>
        <a:latin typeface="+mn-lt"/>
        <a:ea typeface="+mn-ea"/>
        <a:cs typeface="+mn-cs"/>
      </a:defRPr>
    </a:lvl2pPr>
    <a:lvl3pPr marL="1044924" algn="l" defTabSz="1044924" rtl="0" eaLnBrk="1" latinLnBrk="0" hangingPunct="1">
      <a:defRPr sz="1400" kern="1200">
        <a:solidFill>
          <a:schemeClr val="tx1"/>
        </a:solidFill>
        <a:latin typeface="+mn-lt"/>
        <a:ea typeface="+mn-ea"/>
        <a:cs typeface="+mn-cs"/>
      </a:defRPr>
    </a:lvl3pPr>
    <a:lvl4pPr marL="1567386" algn="l" defTabSz="1044924" rtl="0" eaLnBrk="1" latinLnBrk="0" hangingPunct="1">
      <a:defRPr sz="1400" kern="1200">
        <a:solidFill>
          <a:schemeClr val="tx1"/>
        </a:solidFill>
        <a:latin typeface="+mn-lt"/>
        <a:ea typeface="+mn-ea"/>
        <a:cs typeface="+mn-cs"/>
      </a:defRPr>
    </a:lvl4pPr>
    <a:lvl5pPr marL="2089849" algn="l" defTabSz="1044924" rtl="0" eaLnBrk="1" latinLnBrk="0" hangingPunct="1">
      <a:defRPr sz="1400" kern="1200">
        <a:solidFill>
          <a:schemeClr val="tx1"/>
        </a:solidFill>
        <a:latin typeface="+mn-lt"/>
        <a:ea typeface="+mn-ea"/>
        <a:cs typeface="+mn-cs"/>
      </a:defRPr>
    </a:lvl5pPr>
    <a:lvl6pPr marL="2612311" algn="l" defTabSz="1044924" rtl="0" eaLnBrk="1" latinLnBrk="0" hangingPunct="1">
      <a:defRPr sz="1400" kern="1200">
        <a:solidFill>
          <a:schemeClr val="tx1"/>
        </a:solidFill>
        <a:latin typeface="+mn-lt"/>
        <a:ea typeface="+mn-ea"/>
        <a:cs typeface="+mn-cs"/>
      </a:defRPr>
    </a:lvl6pPr>
    <a:lvl7pPr marL="3134772" algn="l" defTabSz="1044924" rtl="0" eaLnBrk="1" latinLnBrk="0" hangingPunct="1">
      <a:defRPr sz="1400" kern="1200">
        <a:solidFill>
          <a:schemeClr val="tx1"/>
        </a:solidFill>
        <a:latin typeface="+mn-lt"/>
        <a:ea typeface="+mn-ea"/>
        <a:cs typeface="+mn-cs"/>
      </a:defRPr>
    </a:lvl7pPr>
    <a:lvl8pPr marL="3657234" algn="l" defTabSz="1044924" rtl="0" eaLnBrk="1" latinLnBrk="0" hangingPunct="1">
      <a:defRPr sz="1400" kern="1200">
        <a:solidFill>
          <a:schemeClr val="tx1"/>
        </a:solidFill>
        <a:latin typeface="+mn-lt"/>
        <a:ea typeface="+mn-ea"/>
        <a:cs typeface="+mn-cs"/>
      </a:defRPr>
    </a:lvl8pPr>
    <a:lvl9pPr marL="4179696" algn="l" defTabSz="1044924"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5"/>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62" indent="0" algn="ctr">
              <a:buNone/>
              <a:defRPr>
                <a:solidFill>
                  <a:schemeClr val="tx1">
                    <a:tint val="75000"/>
                  </a:schemeClr>
                </a:solidFill>
              </a:defRPr>
            </a:lvl2pPr>
            <a:lvl3pPr marL="1044924" indent="0" algn="ctr">
              <a:buNone/>
              <a:defRPr>
                <a:solidFill>
                  <a:schemeClr val="tx1">
                    <a:tint val="75000"/>
                  </a:schemeClr>
                </a:solidFill>
              </a:defRPr>
            </a:lvl3pPr>
            <a:lvl4pPr marL="1567386" indent="0" algn="ctr">
              <a:buNone/>
              <a:defRPr>
                <a:solidFill>
                  <a:schemeClr val="tx1">
                    <a:tint val="75000"/>
                  </a:schemeClr>
                </a:solidFill>
              </a:defRPr>
            </a:lvl4pPr>
            <a:lvl5pPr marL="2089849" indent="0" algn="ctr">
              <a:buNone/>
              <a:defRPr>
                <a:solidFill>
                  <a:schemeClr val="tx1">
                    <a:tint val="75000"/>
                  </a:schemeClr>
                </a:solidFill>
              </a:defRPr>
            </a:lvl5pPr>
            <a:lvl6pPr marL="2612311" indent="0" algn="ctr">
              <a:buNone/>
              <a:defRPr>
                <a:solidFill>
                  <a:schemeClr val="tx1">
                    <a:tint val="75000"/>
                  </a:schemeClr>
                </a:solidFill>
              </a:defRPr>
            </a:lvl6pPr>
            <a:lvl7pPr marL="3134772" indent="0" algn="ctr">
              <a:buNone/>
              <a:defRPr>
                <a:solidFill>
                  <a:schemeClr val="tx1">
                    <a:tint val="75000"/>
                  </a:schemeClr>
                </a:solidFill>
              </a:defRPr>
            </a:lvl7pPr>
            <a:lvl8pPr marL="3657234" indent="0" algn="ctr">
              <a:buNone/>
              <a:defRPr>
                <a:solidFill>
                  <a:schemeClr val="tx1">
                    <a:tint val="75000"/>
                  </a:schemeClr>
                </a:solidFill>
              </a:defRPr>
            </a:lvl8pPr>
            <a:lvl9pPr marL="41796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7D6C99-5CFE-45D6-8072-37C1C432357D}" type="datetime1">
              <a:rPr lang="en-US" smtClean="0"/>
              <a:pPr/>
              <a:t>11/30/2023</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EEA0DA-3596-4130-9EBF-037B5B4086BD}" type="datetime1">
              <a:rPr lang="en-US" smtClean="0"/>
              <a:pPr/>
              <a:t>11/30/2023</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9"/>
            <a:ext cx="246888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9"/>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A96557-AC59-4AA0-AE89-AF1D224DAF6F}" type="datetime1">
              <a:rPr lang="en-US" smtClean="0"/>
              <a:pPr/>
              <a:t>11/30/2023</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1EB6AD-1CD7-486E-83D6-A6955BE11373}" type="datetime1">
              <a:rPr lang="en-US" smtClean="0"/>
              <a:pPr/>
              <a:t>11/30/2023</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5"/>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6"/>
            <a:ext cx="9326880" cy="1600199"/>
          </a:xfrm>
        </p:spPr>
        <p:txBody>
          <a:bodyPr anchor="b"/>
          <a:lstStyle>
            <a:lvl1pPr marL="0" indent="0">
              <a:buNone/>
              <a:defRPr sz="2300">
                <a:solidFill>
                  <a:schemeClr val="tx1">
                    <a:tint val="75000"/>
                  </a:schemeClr>
                </a:solidFill>
              </a:defRPr>
            </a:lvl1pPr>
            <a:lvl2pPr marL="522462" indent="0">
              <a:buNone/>
              <a:defRPr sz="2100">
                <a:solidFill>
                  <a:schemeClr val="tx1">
                    <a:tint val="75000"/>
                  </a:schemeClr>
                </a:solidFill>
              </a:defRPr>
            </a:lvl2pPr>
            <a:lvl3pPr marL="1044924" indent="0">
              <a:buNone/>
              <a:defRPr sz="1800">
                <a:solidFill>
                  <a:schemeClr val="tx1">
                    <a:tint val="75000"/>
                  </a:schemeClr>
                </a:solidFill>
              </a:defRPr>
            </a:lvl3pPr>
            <a:lvl4pPr marL="1567386" indent="0">
              <a:buNone/>
              <a:defRPr sz="1600">
                <a:solidFill>
                  <a:schemeClr val="tx1">
                    <a:tint val="75000"/>
                  </a:schemeClr>
                </a:solidFill>
              </a:defRPr>
            </a:lvl4pPr>
            <a:lvl5pPr marL="2089849" indent="0">
              <a:buNone/>
              <a:defRPr sz="1600">
                <a:solidFill>
                  <a:schemeClr val="tx1">
                    <a:tint val="75000"/>
                  </a:schemeClr>
                </a:solidFill>
              </a:defRPr>
            </a:lvl5pPr>
            <a:lvl6pPr marL="2612311" indent="0">
              <a:buNone/>
              <a:defRPr sz="1600">
                <a:solidFill>
                  <a:schemeClr val="tx1">
                    <a:tint val="75000"/>
                  </a:schemeClr>
                </a:solidFill>
              </a:defRPr>
            </a:lvl6pPr>
            <a:lvl7pPr marL="3134772" indent="0">
              <a:buNone/>
              <a:defRPr sz="1600">
                <a:solidFill>
                  <a:schemeClr val="tx1">
                    <a:tint val="75000"/>
                  </a:schemeClr>
                </a:solidFill>
              </a:defRPr>
            </a:lvl7pPr>
            <a:lvl8pPr marL="3657234" indent="0">
              <a:buNone/>
              <a:defRPr sz="1600">
                <a:solidFill>
                  <a:schemeClr val="tx1">
                    <a:tint val="75000"/>
                  </a:schemeClr>
                </a:solidFill>
              </a:defRPr>
            </a:lvl8pPr>
            <a:lvl9pPr marL="417969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DBA64-48F6-4403-8AEF-C8D894F260EC}" type="datetime1">
              <a:rPr lang="en-US" smtClean="0"/>
              <a:pPr/>
              <a:t>11/30/2023</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A6D6FE-4F4E-4808-9395-3582790F56E5}" type="datetime1">
              <a:rPr lang="en-US" smtClean="0"/>
              <a:pPr/>
              <a:t>11/30/2023</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5"/>
            <a:ext cx="4848226"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8"/>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2" y="1637455"/>
            <a:ext cx="4850130"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2" y="2319868"/>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316207-AD5D-48B3-919F-79A1F24C4101}" type="datetime1">
              <a:rPr lang="en-US" smtClean="0"/>
              <a:pPr/>
              <a:t>11/30/2023</a:t>
            </a:fld>
            <a:endParaRPr lang="en-US" dirty="0"/>
          </a:p>
        </p:txBody>
      </p:sp>
      <p:sp>
        <p:nvSpPr>
          <p:cNvPr id="8" name="Footer Placeholder 7"/>
          <p:cNvSpPr>
            <a:spLocks noGrp="1"/>
          </p:cNvSpPr>
          <p:nvPr>
            <p:ph type="ftr" sz="quarter" idx="11"/>
          </p:nvPr>
        </p:nvSpPr>
        <p:spPr/>
        <p:txBody>
          <a:bodyPr/>
          <a:lstStyle/>
          <a:p>
            <a:r>
              <a:rPr lang="en-US" dirty="0"/>
              <a:t>Project Title Goes here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4C0D45-5405-4A76-86E0-4B537B79B3D7}" type="datetime1">
              <a:rPr lang="en-US" smtClean="0"/>
              <a:pPr/>
              <a:t>11/30/2023</a:t>
            </a:fld>
            <a:endParaRPr lang="en-US" dirty="0"/>
          </a:p>
        </p:txBody>
      </p:sp>
      <p:sp>
        <p:nvSpPr>
          <p:cNvPr id="4" name="Footer Placeholder 3"/>
          <p:cNvSpPr>
            <a:spLocks noGrp="1"/>
          </p:cNvSpPr>
          <p:nvPr>
            <p:ph type="ftr" sz="quarter" idx="11"/>
          </p:nvPr>
        </p:nvSpPr>
        <p:spPr/>
        <p:txBody>
          <a:bodyPr/>
          <a:lstStyle/>
          <a:p>
            <a:r>
              <a:rPr lang="en-US" dirty="0"/>
              <a:t>Project Title Goes here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697AC-A9C7-4A2B-A1BD-6EE04E530252}" type="datetime1">
              <a:rPr lang="en-US" smtClean="0"/>
              <a:pPr/>
              <a:t>11/30/2023</a:t>
            </a:fld>
            <a:endParaRPr lang="en-US" dirty="0"/>
          </a:p>
        </p:txBody>
      </p:sp>
      <p:sp>
        <p:nvSpPr>
          <p:cNvPr id="3" name="Footer Placeholder 2"/>
          <p:cNvSpPr>
            <a:spLocks noGrp="1"/>
          </p:cNvSpPr>
          <p:nvPr>
            <p:ph type="ftr" sz="quarter" idx="11"/>
          </p:nvPr>
        </p:nvSpPr>
        <p:spPr/>
        <p:txBody>
          <a:bodyPr/>
          <a:lstStyle/>
          <a:p>
            <a:r>
              <a:rPr lang="en-US" dirty="0"/>
              <a:t>Project Title Goes here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dirty="0"/>
              <a:t>Click to edit Master title style</a:t>
            </a:r>
          </a:p>
        </p:txBody>
      </p:sp>
      <p:sp>
        <p:nvSpPr>
          <p:cNvPr id="3" name="Content Placeholder 2"/>
          <p:cNvSpPr>
            <a:spLocks noGrp="1"/>
          </p:cNvSpPr>
          <p:nvPr>
            <p:ph idx="1"/>
          </p:nvPr>
        </p:nvSpPr>
        <p:spPr>
          <a:xfrm>
            <a:off x="4290060" y="291255"/>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5"/>
            <a:ext cx="3609976" cy="5003801"/>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4C4CB7-09FE-4766-BD7F-D6F4F023C6E5}" type="datetime1">
              <a:rPr lang="en-US" smtClean="0"/>
              <a:pPr/>
              <a:t>11/30/2023</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1"/>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62" indent="0">
              <a:buNone/>
              <a:defRPr sz="3200"/>
            </a:lvl2pPr>
            <a:lvl3pPr marL="1044924" indent="0">
              <a:buNone/>
              <a:defRPr sz="2700"/>
            </a:lvl3pPr>
            <a:lvl4pPr marL="1567386" indent="0">
              <a:buNone/>
              <a:defRPr sz="2300"/>
            </a:lvl4pPr>
            <a:lvl5pPr marL="2089849" indent="0">
              <a:buNone/>
              <a:defRPr sz="2300"/>
            </a:lvl5pPr>
            <a:lvl6pPr marL="2612311" indent="0">
              <a:buNone/>
              <a:defRPr sz="2300"/>
            </a:lvl6pPr>
            <a:lvl7pPr marL="3134772" indent="0">
              <a:buNone/>
              <a:defRPr sz="2300"/>
            </a:lvl7pPr>
            <a:lvl8pPr marL="3657234" indent="0">
              <a:buNone/>
              <a:defRPr sz="2300"/>
            </a:lvl8pPr>
            <a:lvl9pPr marL="4179696" indent="0">
              <a:buNone/>
              <a:defRPr sz="2300"/>
            </a:lvl9pPr>
          </a:lstStyle>
          <a:p>
            <a:endParaRPr lang="en-US" dirty="0"/>
          </a:p>
        </p:txBody>
      </p:sp>
      <p:sp>
        <p:nvSpPr>
          <p:cNvPr id="4" name="Text Placeholder 3"/>
          <p:cNvSpPr>
            <a:spLocks noGrp="1"/>
          </p:cNvSpPr>
          <p:nvPr>
            <p:ph type="body" sz="half" idx="2"/>
          </p:nvPr>
        </p:nvSpPr>
        <p:spPr>
          <a:xfrm>
            <a:off x="2150746" y="5725162"/>
            <a:ext cx="6583680" cy="858519"/>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99491-784D-4935-B278-A1C057BA9BCD}" type="datetime1">
              <a:rPr lang="en-US" smtClean="0"/>
              <a:pPr/>
              <a:t>11/30/2023</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3" tIns="52247" rIns="104493" bIns="52247"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3" tIns="52247" rIns="104493" bIns="5224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8"/>
            <a:ext cx="2560320" cy="389467"/>
          </a:xfrm>
          <a:prstGeom prst="rect">
            <a:avLst/>
          </a:prstGeom>
        </p:spPr>
        <p:txBody>
          <a:bodyPr vert="horz" lIns="104493" tIns="52247" rIns="104493" bIns="52247" rtlCol="0" anchor="ctr"/>
          <a:lstStyle>
            <a:lvl1pPr algn="l">
              <a:defRPr sz="1400">
                <a:solidFill>
                  <a:schemeClr val="tx1">
                    <a:tint val="75000"/>
                  </a:schemeClr>
                </a:solidFill>
              </a:defRPr>
            </a:lvl1pPr>
          </a:lstStyle>
          <a:p>
            <a:fld id="{B9DA881F-1C40-45F7-AE9D-E3B7DC999003}" type="datetime1">
              <a:rPr lang="en-US" smtClean="0"/>
              <a:pPr/>
              <a:t>11/30/2023</a:t>
            </a:fld>
            <a:endParaRPr lang="en-US" dirty="0"/>
          </a:p>
        </p:txBody>
      </p:sp>
      <p:sp>
        <p:nvSpPr>
          <p:cNvPr id="5" name="Footer Placeholder 4"/>
          <p:cNvSpPr>
            <a:spLocks noGrp="1"/>
          </p:cNvSpPr>
          <p:nvPr>
            <p:ph type="ftr" sz="quarter" idx="3"/>
          </p:nvPr>
        </p:nvSpPr>
        <p:spPr>
          <a:xfrm>
            <a:off x="3749040" y="6780108"/>
            <a:ext cx="3474720" cy="389467"/>
          </a:xfrm>
          <a:prstGeom prst="rect">
            <a:avLst/>
          </a:prstGeom>
        </p:spPr>
        <p:txBody>
          <a:bodyPr vert="horz" lIns="104493" tIns="52247" rIns="104493" bIns="52247" rtlCol="0" anchor="ctr"/>
          <a:lstStyle>
            <a:lvl1pPr algn="ctr">
              <a:defRPr sz="1400">
                <a:solidFill>
                  <a:schemeClr val="tx1">
                    <a:tint val="75000"/>
                  </a:schemeClr>
                </a:solidFill>
              </a:defRPr>
            </a:lvl1pPr>
          </a:lstStyle>
          <a:p>
            <a:r>
              <a:rPr lang="en-US" dirty="0"/>
              <a:t>Project Title Goes here</a:t>
            </a:r>
          </a:p>
        </p:txBody>
      </p:sp>
      <p:sp>
        <p:nvSpPr>
          <p:cNvPr id="6" name="Slide Number Placeholder 5"/>
          <p:cNvSpPr>
            <a:spLocks noGrp="1"/>
          </p:cNvSpPr>
          <p:nvPr>
            <p:ph type="sldNum" sz="quarter" idx="4"/>
          </p:nvPr>
        </p:nvSpPr>
        <p:spPr>
          <a:xfrm>
            <a:off x="7863840" y="6780108"/>
            <a:ext cx="2560320" cy="389467"/>
          </a:xfrm>
          <a:prstGeom prst="rect">
            <a:avLst/>
          </a:prstGeom>
        </p:spPr>
        <p:txBody>
          <a:bodyPr vert="horz" lIns="104493" tIns="52247" rIns="104493" bIns="52247" rtlCol="0" anchor="ctr"/>
          <a:lstStyle>
            <a:lvl1pPr algn="r">
              <a:defRPr sz="14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44924" rtl="0" eaLnBrk="1" latinLnBrk="0" hangingPunct="1">
        <a:spcBef>
          <a:spcPct val="0"/>
        </a:spcBef>
        <a:buNone/>
        <a:defRPr sz="5000" kern="1200">
          <a:solidFill>
            <a:schemeClr val="tx1"/>
          </a:solidFill>
          <a:latin typeface="+mj-lt"/>
          <a:ea typeface="+mj-ea"/>
          <a:cs typeface="+mj-cs"/>
        </a:defRPr>
      </a:lvl1pPr>
    </p:titleStyle>
    <p:body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a:solidFill>
                  <a:schemeClr val="bg1"/>
                </a:solidFill>
                <a:latin typeface="Arial" pitchFamily="34" charset="0"/>
                <a:cs typeface="Arial" pitchFamily="34" charset="0"/>
              </a:rPr>
              <a:t>SVKM’s Institute of Technology, Dhule</a:t>
            </a:r>
            <a:br>
              <a:rPr lang="en-US" sz="2900" dirty="0">
                <a:solidFill>
                  <a:schemeClr val="bg1"/>
                </a:solidFill>
                <a:latin typeface="Arial" pitchFamily="34" charset="0"/>
                <a:cs typeface="Arial" pitchFamily="34" charset="0"/>
              </a:rPr>
            </a:br>
            <a:r>
              <a:rPr lang="en-US" sz="2900" dirty="0">
                <a:solidFill>
                  <a:schemeClr val="bg1"/>
                </a:solidFill>
                <a:latin typeface="Arial" pitchFamily="34" charset="0"/>
                <a:cs typeface="Arial" pitchFamily="34" charset="0"/>
              </a:rPr>
              <a:t>Department of Information Technology</a:t>
            </a:r>
            <a:endParaRPr lang="en-US" sz="3200" dirty="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304800" y="1828801"/>
            <a:ext cx="10287000" cy="2590800"/>
          </a:xfrm>
        </p:spPr>
        <p:txBody>
          <a:bodyPr>
            <a:normAutofit fontScale="25000" lnSpcReduction="20000"/>
          </a:bodyPr>
          <a:lstStyle/>
          <a:p>
            <a:r>
              <a:rPr lang="en-US" sz="14400" dirty="0">
                <a:solidFill>
                  <a:srgbClr val="C00000"/>
                </a:solidFill>
              </a:rPr>
              <a:t>Major Project Presentation</a:t>
            </a:r>
          </a:p>
          <a:p>
            <a:r>
              <a:rPr lang="en-US" sz="14400" dirty="0">
                <a:solidFill>
                  <a:srgbClr val="C00000"/>
                </a:solidFill>
              </a:rPr>
              <a:t>On</a:t>
            </a:r>
            <a:endParaRPr lang="en-US" sz="6400" dirty="0">
              <a:solidFill>
                <a:srgbClr val="C00000"/>
              </a:solidFill>
            </a:endParaRPr>
          </a:p>
          <a:p>
            <a:r>
              <a:rPr lang="en-US" sz="14400" dirty="0">
                <a:solidFill>
                  <a:schemeClr val="tx2">
                    <a:lumMod val="60000"/>
                    <a:lumOff val="40000"/>
                  </a:schemeClr>
                </a:solidFill>
              </a:rPr>
              <a:t>“Virtual Try-on Platform”</a:t>
            </a:r>
          </a:p>
          <a:p>
            <a:r>
              <a:rPr lang="en-US" sz="9600" dirty="0">
                <a:solidFill>
                  <a:srgbClr val="C00000"/>
                </a:solidFill>
              </a:rPr>
              <a:t>By</a:t>
            </a:r>
          </a:p>
          <a:p>
            <a:endParaRPr lang="en-US" sz="4400" dirty="0">
              <a:solidFill>
                <a:srgbClr val="C00000"/>
              </a:solidFill>
            </a:endParaRPr>
          </a:p>
          <a:p>
            <a:r>
              <a:rPr lang="en-US" sz="8000" dirty="0">
                <a:solidFill>
                  <a:srgbClr val="C00000"/>
                </a:solidFill>
              </a:rPr>
              <a:t>Shantanu Bhadage              06</a:t>
            </a:r>
          </a:p>
          <a:p>
            <a:r>
              <a:rPr lang="en-US" sz="8000" dirty="0">
                <a:solidFill>
                  <a:srgbClr val="C00000"/>
                </a:solidFill>
              </a:rPr>
              <a:t>      Yogesh Wani                  56</a:t>
            </a:r>
          </a:p>
          <a:p>
            <a:r>
              <a:rPr lang="en-US" sz="8000" dirty="0">
                <a:solidFill>
                  <a:srgbClr val="C00000"/>
                </a:solidFill>
              </a:rPr>
              <a:t>Durgesh Gaikwad               15</a:t>
            </a:r>
          </a:p>
          <a:p>
            <a:r>
              <a:rPr lang="en-US" sz="8000" dirty="0">
                <a:solidFill>
                  <a:srgbClr val="C00000"/>
                </a:solidFill>
              </a:rPr>
              <a:t>Pratik Suryawanshi             51</a:t>
            </a:r>
          </a:p>
          <a:p>
            <a:endParaRPr lang="en-US" sz="8000" dirty="0">
              <a:solidFill>
                <a:srgbClr val="C00000"/>
              </a:solidFill>
            </a:endParaRPr>
          </a:p>
          <a:p>
            <a:endParaRPr lang="en-US" sz="3800" dirty="0">
              <a:solidFill>
                <a:srgbClr val="C00000"/>
              </a:solidFill>
            </a:endParaRPr>
          </a:p>
          <a:p>
            <a:endParaRPr lang="en-US" sz="2700" dirty="0"/>
          </a:p>
        </p:txBody>
      </p:sp>
      <p:sp>
        <p:nvSpPr>
          <p:cNvPr id="4" name="Rectangle 3"/>
          <p:cNvSpPr/>
          <p:nvPr/>
        </p:nvSpPr>
        <p:spPr>
          <a:xfrm>
            <a:off x="0" y="6781800"/>
            <a:ext cx="10972800" cy="428680"/>
          </a:xfrm>
          <a:prstGeom prst="rect">
            <a:avLst/>
          </a:prstGeom>
        </p:spPr>
        <p:txBody>
          <a:bodyPr wrap="square" lIns="104493" tIns="52247" rIns="104493" bIns="52247">
            <a:spAutoFit/>
          </a:bodyPr>
          <a:lstStyle/>
          <a:p>
            <a:pPr algn="ctr"/>
            <a:r>
              <a:rPr lang="en-US" dirty="0">
                <a:solidFill>
                  <a:schemeClr val="tx1">
                    <a:lumMod val="95000"/>
                    <a:lumOff val="5000"/>
                  </a:schemeClr>
                </a:solidFill>
              </a:rPr>
              <a:t>Day and Date of Review : Thursday, 17 August 2023</a:t>
            </a:r>
          </a:p>
        </p:txBody>
      </p:sp>
      <p:sp>
        <p:nvSpPr>
          <p:cNvPr id="6" name="Subtitle 2"/>
          <p:cNvSpPr txBox="1">
            <a:spLocks/>
          </p:cNvSpPr>
          <p:nvPr/>
        </p:nvSpPr>
        <p:spPr>
          <a:xfrm>
            <a:off x="731520" y="4800601"/>
            <a:ext cx="9235440" cy="894080"/>
          </a:xfrm>
          <a:prstGeom prst="rect">
            <a:avLst/>
          </a:prstGeom>
        </p:spPr>
        <p:txBody>
          <a:bodyPr vert="horz" lIns="104493" tIns="52247" rIns="104493" bIns="52247" rtlCol="0">
            <a:normAutofit fontScale="25000" lnSpcReduction="20000"/>
          </a:bodyPr>
          <a:lstStyle/>
          <a:p>
            <a:pPr algn="ctr">
              <a:spcBef>
                <a:spcPct val="20000"/>
              </a:spcBef>
              <a:defRPr/>
            </a:pPr>
            <a:endParaRPr lang="en-US" sz="2700" dirty="0">
              <a:solidFill>
                <a:srgbClr val="C00000"/>
              </a:solidFill>
            </a:endParaRPr>
          </a:p>
          <a:p>
            <a:pPr algn="ctr">
              <a:spcBef>
                <a:spcPct val="20000"/>
              </a:spcBef>
              <a:defRPr/>
            </a:pPr>
            <a:endParaRPr lang="en-US" sz="2700" dirty="0">
              <a:solidFill>
                <a:srgbClr val="C00000"/>
              </a:solidFill>
            </a:endParaRPr>
          </a:p>
          <a:p>
            <a:pPr algn="ctr">
              <a:spcBef>
                <a:spcPct val="20000"/>
              </a:spcBef>
              <a:defRPr/>
            </a:pPr>
            <a:endParaRPr lang="en-US" sz="2700" dirty="0">
              <a:solidFill>
                <a:srgbClr val="C00000"/>
              </a:solidFill>
            </a:endParaRPr>
          </a:p>
          <a:p>
            <a:pPr algn="ctr">
              <a:spcBef>
                <a:spcPct val="20000"/>
              </a:spcBef>
              <a:defRPr/>
            </a:pPr>
            <a:endParaRPr lang="en-US" sz="2700" dirty="0">
              <a:solidFill>
                <a:srgbClr val="C00000"/>
              </a:solidFill>
            </a:endParaRPr>
          </a:p>
          <a:p>
            <a:pPr algn="ctr">
              <a:spcBef>
                <a:spcPct val="20000"/>
              </a:spcBef>
              <a:defRPr/>
            </a:pPr>
            <a:endParaRPr lang="en-US" sz="9600" dirty="0">
              <a:solidFill>
                <a:srgbClr val="C00000"/>
              </a:solidFill>
            </a:endParaRPr>
          </a:p>
          <a:p>
            <a:pPr algn="ctr">
              <a:spcBef>
                <a:spcPct val="20000"/>
              </a:spcBef>
              <a:defRPr/>
            </a:pPr>
            <a:r>
              <a:rPr lang="en-US" sz="9600" dirty="0">
                <a:solidFill>
                  <a:srgbClr val="C00000"/>
                </a:solidFill>
              </a:rPr>
              <a:t>Guide</a:t>
            </a:r>
          </a:p>
          <a:p>
            <a:pPr algn="ctr">
              <a:spcBef>
                <a:spcPct val="20000"/>
              </a:spcBef>
              <a:defRPr/>
            </a:pPr>
            <a:r>
              <a:rPr lang="en-US" sz="9600" dirty="0">
                <a:solidFill>
                  <a:srgbClr val="C00000"/>
                </a:solidFill>
              </a:rPr>
              <a:t>“Prof.Sagar Badjate”</a:t>
            </a:r>
          </a:p>
          <a:p>
            <a:pPr algn="ctr">
              <a:spcBef>
                <a:spcPct val="20000"/>
              </a:spcBef>
              <a:defRPr/>
            </a:pPr>
            <a:endParaRPr lang="en-US" sz="9600" dirty="0">
              <a:solidFill>
                <a:schemeClr val="tx1">
                  <a:tint val="75000"/>
                </a:schemeClr>
              </a:solidFill>
            </a:endParaRPr>
          </a:p>
          <a:p>
            <a:pPr algn="ctr">
              <a:spcBef>
                <a:spcPct val="20000"/>
              </a:spcBef>
              <a:defRPr/>
            </a:pPr>
            <a:endParaRPr lang="en-US" sz="2700" dirty="0">
              <a:solidFill>
                <a:schemeClr val="tx1">
                  <a:tint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9" y="76099"/>
            <a:ext cx="1295581" cy="10670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568AF-AA71-66F4-779A-2995C32AA2BC}"/>
              </a:ext>
            </a:extLst>
          </p:cNvPr>
          <p:cNvSpPr>
            <a:spLocks noGrp="1"/>
          </p:cNvSpPr>
          <p:nvPr>
            <p:ph type="title"/>
          </p:nvPr>
        </p:nvSpPr>
        <p:spPr/>
        <p:txBody>
          <a:bodyPr/>
          <a:lstStyle/>
          <a:p>
            <a:r>
              <a:rPr lang="en-US" dirty="0"/>
              <a:t>Suggestions</a:t>
            </a:r>
            <a:endParaRPr lang="en-IN" dirty="0"/>
          </a:p>
        </p:txBody>
      </p:sp>
      <p:sp>
        <p:nvSpPr>
          <p:cNvPr id="3" name="Content Placeholder 2">
            <a:extLst>
              <a:ext uri="{FF2B5EF4-FFF2-40B4-BE49-F238E27FC236}">
                <a16:creationId xmlns:a16="http://schemas.microsoft.com/office/drawing/2014/main" id="{753E3447-113E-8ECB-483D-266B7D6BAAEA}"/>
              </a:ext>
            </a:extLst>
          </p:cNvPr>
          <p:cNvSpPr>
            <a:spLocks noGrp="1"/>
          </p:cNvSpPr>
          <p:nvPr>
            <p:ph idx="1"/>
          </p:nvPr>
        </p:nvSpPr>
        <p:spPr/>
        <p:txBody>
          <a:bodyPr/>
          <a:lstStyle/>
          <a:p>
            <a:r>
              <a:rPr lang="en-US" sz="2800" dirty="0"/>
              <a:t>Try to build page more attractive.</a:t>
            </a:r>
          </a:p>
          <a:p>
            <a:r>
              <a:rPr lang="en-US" sz="2800" dirty="0"/>
              <a:t>Don’t use any different methods instead of that use a single methods like </a:t>
            </a:r>
            <a:r>
              <a:rPr lang="en-US" sz="2800" dirty="0" err="1"/>
              <a:t>opencv</a:t>
            </a:r>
            <a:r>
              <a:rPr lang="en-US" sz="2800" dirty="0"/>
              <a:t>, or using the AR, VR.</a:t>
            </a:r>
          </a:p>
          <a:p>
            <a:r>
              <a:rPr lang="en-US" sz="2800" dirty="0"/>
              <a:t>Put some messages for the user by which they can interact with the system easily.</a:t>
            </a:r>
          </a:p>
          <a:p>
            <a:endParaRPr lang="en-US" sz="2800" dirty="0"/>
          </a:p>
          <a:p>
            <a:endParaRPr lang="en-US" dirty="0"/>
          </a:p>
        </p:txBody>
      </p:sp>
      <p:sp>
        <p:nvSpPr>
          <p:cNvPr id="4" name="Footer Placeholder 3">
            <a:extLst>
              <a:ext uri="{FF2B5EF4-FFF2-40B4-BE49-F238E27FC236}">
                <a16:creationId xmlns:a16="http://schemas.microsoft.com/office/drawing/2014/main" id="{7DE9A48D-FA5F-F7DE-F489-B59C54F503AA}"/>
              </a:ext>
            </a:extLst>
          </p:cNvPr>
          <p:cNvSpPr>
            <a:spLocks noGrp="1"/>
          </p:cNvSpPr>
          <p:nvPr>
            <p:ph type="ftr" sz="quarter" idx="11"/>
          </p:nvPr>
        </p:nvSpPr>
        <p:spPr/>
        <p:txBody>
          <a:bodyPr/>
          <a:lstStyle/>
          <a:p>
            <a:r>
              <a:rPr lang="en-US"/>
              <a:t>Project Title Goes here</a:t>
            </a:r>
            <a:endParaRPr lang="en-US" dirty="0"/>
          </a:p>
        </p:txBody>
      </p:sp>
      <p:sp>
        <p:nvSpPr>
          <p:cNvPr id="5" name="Slide Number Placeholder 4">
            <a:extLst>
              <a:ext uri="{FF2B5EF4-FFF2-40B4-BE49-F238E27FC236}">
                <a16:creationId xmlns:a16="http://schemas.microsoft.com/office/drawing/2014/main" id="{DF7E0B41-DFCA-8572-18D5-CC1519679F88}"/>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1982092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E10C-BEC4-BC1E-32C4-11567ADC726B}"/>
              </a:ext>
            </a:extLst>
          </p:cNvPr>
          <p:cNvSpPr>
            <a:spLocks noGrp="1"/>
          </p:cNvSpPr>
          <p:nvPr>
            <p:ph type="title"/>
          </p:nvPr>
        </p:nvSpPr>
        <p:spPr>
          <a:xfrm>
            <a:off x="548640" y="145625"/>
            <a:ext cx="9875520" cy="1219200"/>
          </a:xfrm>
          <a:solidFill>
            <a:schemeClr val="tx2">
              <a:lumMod val="60000"/>
              <a:lumOff val="40000"/>
            </a:schemeClr>
          </a:solidFill>
        </p:spPr>
        <p:txBody>
          <a:bodyPr/>
          <a:lstStyle/>
          <a:p>
            <a:r>
              <a:rPr lang="en-IN" dirty="0">
                <a:solidFill>
                  <a:schemeClr val="bg1"/>
                </a:solidFill>
              </a:rPr>
              <a:t>References</a:t>
            </a:r>
          </a:p>
        </p:txBody>
      </p:sp>
      <p:sp>
        <p:nvSpPr>
          <p:cNvPr id="3" name="Content Placeholder 2">
            <a:extLst>
              <a:ext uri="{FF2B5EF4-FFF2-40B4-BE49-F238E27FC236}">
                <a16:creationId xmlns:a16="http://schemas.microsoft.com/office/drawing/2014/main" id="{D5031375-F13B-1199-BD23-FCD6D1D09722}"/>
              </a:ext>
            </a:extLst>
          </p:cNvPr>
          <p:cNvSpPr>
            <a:spLocks noGrp="1"/>
          </p:cNvSpPr>
          <p:nvPr>
            <p:ph idx="1"/>
          </p:nvPr>
        </p:nvSpPr>
        <p:spPr>
          <a:xfrm>
            <a:off x="228600" y="1706880"/>
            <a:ext cx="10439400" cy="4827694"/>
          </a:xfrm>
        </p:spPr>
        <p:txBody>
          <a:bodyPr>
            <a:normAutofit fontScale="92500" lnSpcReduction="20000"/>
          </a:bodyPr>
          <a:lstStyle/>
          <a:p>
            <a:pPr algn="l"/>
            <a:r>
              <a:rPr lang="en-IN" sz="2000" b="0" i="0" dirty="0">
                <a:solidFill>
                  <a:srgbClr val="333333"/>
                </a:solidFill>
                <a:effectLst/>
                <a:latin typeface="Times New Roman" panose="02020603050405020304" pitchFamily="18" charset="0"/>
                <a:cs typeface="Times New Roman" panose="02020603050405020304" pitchFamily="18" charset="0"/>
              </a:rPr>
              <a:t>A. Sánchez-Ferrer, H. Pérez-Mendoza and P. Shiguihara-Juárez, "Data Visualization in Dashboards through Virtual Try-on Technology in Fashion Industry," </a:t>
            </a:r>
            <a:r>
              <a:rPr lang="en-IN" sz="2000" b="0" dirty="0">
                <a:solidFill>
                  <a:srgbClr val="333333"/>
                </a:solidFill>
                <a:effectLst/>
                <a:latin typeface="Times New Roman" panose="02020603050405020304" pitchFamily="18" charset="0"/>
                <a:cs typeface="Times New Roman" panose="02020603050405020304" pitchFamily="18" charset="0"/>
              </a:rPr>
              <a:t>2019</a:t>
            </a:r>
            <a:r>
              <a:rPr lang="en-IN" sz="2000" b="0" i="1" dirty="0">
                <a:solidFill>
                  <a:srgbClr val="333333"/>
                </a:solidFill>
                <a:effectLst/>
                <a:latin typeface="Times New Roman" panose="02020603050405020304" pitchFamily="18" charset="0"/>
                <a:cs typeface="Times New Roman" panose="02020603050405020304" pitchFamily="18" charset="0"/>
              </a:rPr>
              <a:t> </a:t>
            </a:r>
            <a:r>
              <a:rPr lang="en-IN" sz="2000" b="0" dirty="0">
                <a:solidFill>
                  <a:srgbClr val="333333"/>
                </a:solidFill>
                <a:effectLst/>
                <a:latin typeface="Times New Roman" panose="02020603050405020304" pitchFamily="18" charset="0"/>
                <a:cs typeface="Times New Roman" panose="02020603050405020304" pitchFamily="18" charset="0"/>
              </a:rPr>
              <a:t>IEEE Colombian Conference on Applications in Computational Intelligence (ColCACI), </a:t>
            </a:r>
            <a:r>
              <a:rPr lang="en-IN" sz="2000" b="0" i="0" dirty="0">
                <a:solidFill>
                  <a:srgbClr val="333333"/>
                </a:solidFill>
                <a:effectLst/>
                <a:latin typeface="Times New Roman" panose="02020603050405020304" pitchFamily="18" charset="0"/>
                <a:cs typeface="Times New Roman" panose="02020603050405020304" pitchFamily="18" charset="0"/>
              </a:rPr>
              <a:t>Barranquilla, Colombia, 2019, pp. 1-6, doi: 10.1109/ColCACI.2019.8781971.</a:t>
            </a:r>
          </a:p>
          <a:p>
            <a:pPr algn="l"/>
            <a:endParaRPr lang="en-IN" sz="2000" dirty="0">
              <a:solidFill>
                <a:srgbClr val="333333"/>
              </a:solidFill>
              <a:latin typeface="Times New Roman" panose="02020603050405020304" pitchFamily="18" charset="0"/>
              <a:cs typeface="Times New Roman" panose="02020603050405020304" pitchFamily="18" charset="0"/>
            </a:endParaRPr>
          </a:p>
          <a:p>
            <a:pPr algn="l"/>
            <a:r>
              <a:rPr lang="en-IN" sz="2000" b="0" i="0" dirty="0">
                <a:solidFill>
                  <a:srgbClr val="333333"/>
                </a:solidFill>
                <a:effectLst/>
                <a:latin typeface="Times New Roman" panose="02020603050405020304" pitchFamily="18" charset="0"/>
                <a:cs typeface="Times New Roman" panose="02020603050405020304" pitchFamily="18" charset="0"/>
              </a:rPr>
              <a:t>B. Fele, A. Lampe, P. Peer and V. Štruc, "C-VTON: Context-Driven Image-Based Virtual Try-On Network," 2022 IEEE/CVF Winter Conference on Applications of Computer Vision (WACV), Waikoloa, HI, USA, 2022, pp. 2203-2212, doi: 10.1109/WACV51458.2022.00226.</a:t>
            </a:r>
          </a:p>
          <a:p>
            <a:pPr algn="l"/>
            <a:endParaRPr lang="en-IN" sz="2000" dirty="0">
              <a:solidFill>
                <a:srgbClr val="333333"/>
              </a:solidFill>
              <a:latin typeface="Times New Roman" panose="02020603050405020304" pitchFamily="18" charset="0"/>
              <a:cs typeface="Times New Roman" panose="02020603050405020304" pitchFamily="18" charset="0"/>
            </a:endParaRPr>
          </a:p>
          <a:p>
            <a:pPr algn="l"/>
            <a:r>
              <a:rPr lang="en-IN" sz="2000" b="0" i="0" dirty="0">
                <a:solidFill>
                  <a:srgbClr val="333333"/>
                </a:solidFill>
                <a:effectLst/>
                <a:latin typeface="Times New Roman" panose="02020603050405020304" pitchFamily="18" charset="0"/>
                <a:cs typeface="Times New Roman" panose="02020603050405020304" pitchFamily="18" charset="0"/>
              </a:rPr>
              <a:t>T. Udiono and Maryani, "Perceptions of Using Augmented Reality Features on Online Shopping Fashion Platforms Based on Technology Acceptance Model," 2021 3rd International Conference on Cybernetics and Intelligent System (ICORIS), Makaras, Indonesia, 2021, pp. 1-5, doi: 10.1109/ICORIS52787.2021.9649444.</a:t>
            </a:r>
          </a:p>
          <a:p>
            <a:pPr algn="l"/>
            <a:endParaRPr lang="en-IN" sz="2000" dirty="0">
              <a:solidFill>
                <a:srgbClr val="333333"/>
              </a:solidFill>
              <a:latin typeface="Times New Roman" panose="02020603050405020304" pitchFamily="18" charset="0"/>
              <a:cs typeface="Times New Roman" panose="02020603050405020304" pitchFamily="18" charset="0"/>
            </a:endParaRPr>
          </a:p>
          <a:p>
            <a:pPr algn="l"/>
            <a:r>
              <a:rPr lang="en-US" sz="2000" b="0" i="0" dirty="0">
                <a:solidFill>
                  <a:srgbClr val="333333"/>
                </a:solidFill>
                <a:effectLst/>
                <a:latin typeface="Times New Roman" panose="02020603050405020304" pitchFamily="18" charset="0"/>
                <a:cs typeface="Times New Roman" panose="02020603050405020304" pitchFamily="18" charset="0"/>
              </a:rPr>
              <a:t>M. F. Hashmi, B. K. K. Ashish, A. G. Keskar, N. D. Bokde and Z. W. Geem, "FashionFit: Analysis of Mapping 3D Pose and Neural Body Fit for Custom Virtual Try-On," in IEEE Access, vol. 8, pp. 91603-91615, 2020, doi: 10.1109/ACCESS.2020.2993574.</a:t>
            </a:r>
            <a:endParaRPr lang="en-IN" sz="2000" b="0" i="0" dirty="0">
              <a:solidFill>
                <a:srgbClr val="333333"/>
              </a:solidFill>
              <a:effectLst/>
              <a:latin typeface="Times New Roman" panose="02020603050405020304" pitchFamily="18" charset="0"/>
              <a:cs typeface="Times New Roman" panose="02020603050405020304" pitchFamily="18" charset="0"/>
            </a:endParaRPr>
          </a:p>
          <a:p>
            <a:pPr algn="l"/>
            <a:endParaRPr lang="en-IN" sz="4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4FF8E59-CED3-F2AB-EF8F-0716C72B71A0}"/>
              </a:ext>
            </a:extLst>
          </p:cNvPr>
          <p:cNvSpPr>
            <a:spLocks noGrp="1"/>
          </p:cNvSpPr>
          <p:nvPr>
            <p:ph type="ftr" sz="quarter" idx="11"/>
          </p:nvPr>
        </p:nvSpPr>
        <p:spPr>
          <a:xfrm>
            <a:off x="3810000" y="6556587"/>
            <a:ext cx="3474720" cy="1225975"/>
          </a:xfrm>
        </p:spPr>
        <p:txBody>
          <a:bodyPr/>
          <a:lstStyle/>
          <a:p>
            <a:r>
              <a:rPr lang="en-US" sz="1400" b="0" i="0" dirty="0">
                <a:effectLst/>
                <a:latin typeface="Times New Roman" panose="02020603050405020304" pitchFamily="18" charset="0"/>
                <a:cs typeface="Times New Roman" panose="02020603050405020304" pitchFamily="18" charset="0"/>
              </a:rPr>
              <a:t>virtual try-on platform</a:t>
            </a:r>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77E694DA-28B3-36DF-B36F-92D2B7331B30}"/>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154342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Project Details </a:t>
            </a:r>
          </a:p>
        </p:txBody>
      </p:sp>
      <p:sp>
        <p:nvSpPr>
          <p:cNvPr id="3" name="Content Placeholder 2"/>
          <p:cNvSpPr>
            <a:spLocks noGrp="1"/>
          </p:cNvSpPr>
          <p:nvPr>
            <p:ph idx="1"/>
          </p:nvPr>
        </p:nvSpPr>
        <p:spPr/>
        <p:txBody>
          <a:bodyPr/>
          <a:lstStyle/>
          <a:p>
            <a:r>
              <a:rPr lang="en-US" dirty="0"/>
              <a:t>Project Title : </a:t>
            </a:r>
            <a:r>
              <a:rPr lang="en-US" sz="3600" dirty="0"/>
              <a:t>Virtual Try-on Platform</a:t>
            </a:r>
            <a:endParaRPr lang="en-US" dirty="0"/>
          </a:p>
          <a:p>
            <a:r>
              <a:rPr lang="en-US" dirty="0"/>
              <a:t>Project Domain: </a:t>
            </a:r>
            <a:r>
              <a:rPr lang="en-US" sz="3600" dirty="0"/>
              <a:t>AR, CV, ML</a:t>
            </a:r>
            <a:endParaRPr lang="en-US" dirty="0"/>
          </a:p>
          <a:p>
            <a:r>
              <a:rPr lang="en-US" dirty="0"/>
              <a:t>Project Group Members:	</a:t>
            </a:r>
          </a:p>
          <a:p>
            <a:pPr lvl="1"/>
            <a:r>
              <a:rPr lang="en-US" dirty="0"/>
              <a:t>T2054491246052 Shantanu Bhadage</a:t>
            </a:r>
          </a:p>
          <a:p>
            <a:pPr lvl="1"/>
            <a:r>
              <a:rPr lang="en-US" dirty="0"/>
              <a:t>T2054491246062  Yogesh Wani</a:t>
            </a:r>
          </a:p>
          <a:p>
            <a:pPr lvl="1"/>
            <a:r>
              <a:rPr lang="en-US" dirty="0"/>
              <a:t>T2054491246016   Durgesh Gaikwad</a:t>
            </a:r>
          </a:p>
          <a:p>
            <a:pPr lvl="1"/>
            <a:r>
              <a:rPr lang="en-US" dirty="0"/>
              <a:t>T2054491246042    Pratik Suryawanshi</a:t>
            </a:r>
          </a:p>
        </p:txBody>
      </p:sp>
      <p:sp>
        <p:nvSpPr>
          <p:cNvPr id="7" name="Footer Placeholder 3"/>
          <p:cNvSpPr>
            <a:spLocks noGrp="1"/>
          </p:cNvSpPr>
          <p:nvPr>
            <p:ph type="ftr" sz="quarter" idx="11"/>
          </p:nvPr>
        </p:nvSpPr>
        <p:spPr/>
        <p:txBody>
          <a:bodyPr/>
          <a:lstStyle/>
          <a:p>
            <a:r>
              <a:rPr lang="en-US" sz="1400" dirty="0"/>
              <a:t>Virtual Try-on Platform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Motivation</a:t>
            </a:r>
            <a:endParaRPr lang="en-US" sz="4500" dirty="0">
              <a:solidFill>
                <a:srgbClr val="FF0000"/>
              </a:solidFill>
            </a:endParaRPr>
          </a:p>
        </p:txBody>
      </p:sp>
      <p:sp>
        <p:nvSpPr>
          <p:cNvPr id="3" name="Content Placeholder 2"/>
          <p:cNvSpPr>
            <a:spLocks noGrp="1"/>
          </p:cNvSpPr>
          <p:nvPr>
            <p:ph idx="1"/>
          </p:nvPr>
        </p:nvSpPr>
        <p:spPr>
          <a:xfrm>
            <a:off x="548640" y="1706880"/>
            <a:ext cx="9875520" cy="4827694"/>
          </a:xfrm>
        </p:spPr>
        <p:txBody>
          <a:bodyPr>
            <a:normAutofit/>
          </a:bodyPr>
          <a:lstStyle/>
          <a:p>
            <a:pPr algn="just"/>
            <a:r>
              <a:rPr lang="en-US" sz="2800" b="0" i="0" dirty="0">
                <a:effectLst/>
                <a:latin typeface="Times New Roman" panose="02020603050405020304" pitchFamily="18" charset="0"/>
                <a:cs typeface="Times New Roman" panose="02020603050405020304" pitchFamily="18" charset="0"/>
              </a:rPr>
              <a:t>The motivation behind developing a virtual try-on platform is to help people to shop for clothes in a better way.</a:t>
            </a:r>
          </a:p>
          <a:p>
            <a:pPr algn="just"/>
            <a:r>
              <a:rPr lang="en-US" sz="2800" b="0" i="0" dirty="0">
                <a:effectLst/>
                <a:latin typeface="Times New Roman" panose="02020603050405020304" pitchFamily="18" charset="0"/>
                <a:cs typeface="Times New Roman" panose="02020603050405020304" pitchFamily="18" charset="0"/>
              </a:rPr>
              <a:t>This platform provide user’s how clothes will fit &amp;look on them without appearing.</a:t>
            </a:r>
          </a:p>
          <a:p>
            <a:pPr algn="just"/>
            <a:r>
              <a:rPr lang="en-US" sz="2800" b="0" i="0" dirty="0">
                <a:effectLst/>
                <a:latin typeface="Times New Roman" panose="02020603050405020304" pitchFamily="18" charset="0"/>
                <a:cs typeface="Times New Roman" panose="02020603050405020304" pitchFamily="18" charset="0"/>
              </a:rPr>
              <a:t>This helps user’s feeling more sure about what they are buying and saves time and money by reducing returns. Plus, it's a fun way to explore different styles and show off fashion choices. </a:t>
            </a:r>
          </a:p>
          <a:p>
            <a:pPr algn="just"/>
            <a:r>
              <a:rPr lang="en-US" sz="2800" b="0" i="0" dirty="0">
                <a:effectLst/>
                <a:latin typeface="Times New Roman" panose="02020603050405020304" pitchFamily="18" charset="0"/>
                <a:cs typeface="Times New Roman" panose="02020603050405020304" pitchFamily="18" charset="0"/>
              </a:rPr>
              <a:t>Overall, the goal is to make shopping more convenient, enjoyable, and reliable for everyone.</a:t>
            </a:r>
            <a:endParaRPr lang="en-US" sz="2800" dirty="0">
              <a:latin typeface="Times New Roman" panose="02020603050405020304" pitchFamily="18" charset="0"/>
              <a:cs typeface="Times New Roman" panose="02020603050405020304" pitchFamily="18" charset="0"/>
            </a:endParaRPr>
          </a:p>
          <a:p>
            <a:endParaRPr lang="en-US" sz="2800" dirty="0">
              <a:solidFill>
                <a:srgbClr val="FF0000"/>
              </a:solidFill>
            </a:endParaRPr>
          </a:p>
        </p:txBody>
      </p:sp>
      <p:sp>
        <p:nvSpPr>
          <p:cNvPr id="9" name="Footer Placeholder 3"/>
          <p:cNvSpPr>
            <a:spLocks noGrp="1"/>
          </p:cNvSpPr>
          <p:nvPr>
            <p:ph type="ftr" sz="quarter" idx="11"/>
          </p:nvPr>
        </p:nvSpPr>
        <p:spPr/>
        <p:txBody>
          <a:bodyPr/>
          <a:lstStyle/>
          <a:p>
            <a:r>
              <a:rPr lang="en-US" sz="1400" b="0" i="0" dirty="0">
                <a:effectLst/>
                <a:latin typeface="Times New Roman" panose="02020603050405020304" pitchFamily="18" charset="0"/>
                <a:cs typeface="Times New Roman" panose="02020603050405020304" pitchFamily="18" charset="0"/>
              </a:rPr>
              <a:t>virtual try-on platform</a:t>
            </a:r>
            <a:endParaRPr lang="en-US" dirty="0"/>
          </a:p>
        </p:txBody>
      </p:sp>
      <p:sp>
        <p:nvSpPr>
          <p:cNvPr id="6" name="Slide Number Placeholder 5"/>
          <p:cNvSpPr>
            <a:spLocks noGrp="1"/>
          </p:cNvSpPr>
          <p:nvPr>
            <p:ph type="sldNum" sz="quarter" idx="12"/>
          </p:nvPr>
        </p:nvSpPr>
        <p:spPr/>
        <p:txBody>
          <a:bodyPr/>
          <a:lstStyle/>
          <a:p>
            <a:r>
              <a:rPr lang="en-US" dirty="0"/>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Problem statement</a:t>
            </a:r>
          </a:p>
        </p:txBody>
      </p:sp>
      <p:sp>
        <p:nvSpPr>
          <p:cNvPr id="3" name="Content Placeholder 2"/>
          <p:cNvSpPr>
            <a:spLocks noGrp="1"/>
          </p:cNvSpPr>
          <p:nvPr>
            <p:ph idx="1"/>
          </p:nvPr>
        </p:nvSpPr>
        <p:spPr>
          <a:xfrm>
            <a:off x="548640" y="1706880"/>
            <a:ext cx="10149840" cy="4827694"/>
          </a:xfrm>
        </p:spPr>
        <p:txBody>
          <a:bodyPr>
            <a:noAutofit/>
          </a:bodyPr>
          <a:lstStyle/>
          <a:p>
            <a:pPr algn="just"/>
            <a:r>
              <a:rPr lang="en-US" sz="2400" b="0" i="0" dirty="0">
                <a:effectLst/>
                <a:latin typeface="Times New Roman" panose="02020603050405020304" pitchFamily="18" charset="0"/>
                <a:cs typeface="Times New Roman" panose="02020603050405020304" pitchFamily="18" charset="0"/>
              </a:rPr>
              <a:t>As more people shop for clothes online, they miss the ability to try on clothes before buying. Current virtual try-on solutions often don't accurately show how clothes will fit or look. </a:t>
            </a:r>
          </a:p>
          <a:p>
            <a:pPr algn="just"/>
            <a:r>
              <a:rPr lang="en-US" sz="2400" b="0" i="0" dirty="0">
                <a:effectLst/>
                <a:latin typeface="Times New Roman" panose="02020603050405020304" pitchFamily="18" charset="0"/>
                <a:cs typeface="Times New Roman" panose="02020603050405020304" pitchFamily="18" charset="0"/>
              </a:rPr>
              <a:t>The challenge is to create a platform that lets users see themselves realistically in virtual clothes, considering factors like body shape, fabric, and movement. </a:t>
            </a:r>
          </a:p>
          <a:p>
            <a:pPr algn="just"/>
            <a:r>
              <a:rPr lang="en-US" sz="2400" b="0" i="0" dirty="0">
                <a:effectLst/>
                <a:latin typeface="Times New Roman" panose="02020603050405020304" pitchFamily="18" charset="0"/>
                <a:cs typeface="Times New Roman" panose="02020603050405020304" pitchFamily="18" charset="0"/>
              </a:rPr>
              <a:t>This platform be easy to use, work with different brands, let users customize clothes, handle lots of users, and keep their data safe.</a:t>
            </a:r>
          </a:p>
          <a:p>
            <a:pPr algn="just"/>
            <a:r>
              <a:rPr lang="en-US" sz="2400" b="0" i="0" dirty="0">
                <a:effectLst/>
                <a:latin typeface="Times New Roman" panose="02020603050405020304" pitchFamily="18" charset="0"/>
                <a:cs typeface="Times New Roman" panose="02020603050405020304" pitchFamily="18" charset="0"/>
              </a:rPr>
              <a:t> The goal is to create an online shopping experience that's as confident and satisfying as trying on clothes in a store.</a:t>
            </a:r>
            <a:endParaRPr lang="en-US" sz="2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z="1400" b="0" i="0" dirty="0">
                <a:effectLst/>
                <a:latin typeface="Times New Roman" panose="02020603050405020304" pitchFamily="18" charset="0"/>
                <a:cs typeface="Times New Roman" panose="02020603050405020304" pitchFamily="18" charset="0"/>
              </a:rPr>
              <a:t>virtual try-on platform</a:t>
            </a:r>
            <a:endParaRPr lang="en-US" dirty="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Abstract</a:t>
            </a:r>
          </a:p>
        </p:txBody>
      </p:sp>
      <p:sp>
        <p:nvSpPr>
          <p:cNvPr id="7" name="Content Placeholder 6"/>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A virtual try-on platform is a technology that lets user’s "try on" clothes and accessories virtually. </a:t>
            </a:r>
          </a:p>
          <a:p>
            <a:pPr algn="just"/>
            <a:r>
              <a:rPr lang="en-US" sz="2400" b="0" i="0" dirty="0">
                <a:effectLst/>
                <a:latin typeface="Times New Roman" panose="02020603050405020304" pitchFamily="18" charset="0"/>
                <a:cs typeface="Times New Roman" panose="02020603050405020304" pitchFamily="18" charset="0"/>
              </a:rPr>
              <a:t>Instead of physically putting them on, </a:t>
            </a:r>
            <a:r>
              <a:rPr lang="en-US" sz="2400" dirty="0">
                <a:latin typeface="Times New Roman" panose="02020603050405020304" pitchFamily="18" charset="0"/>
                <a:cs typeface="Times New Roman" panose="02020603050405020304" pitchFamily="18" charset="0"/>
              </a:rPr>
              <a:t>user can</a:t>
            </a:r>
            <a:r>
              <a:rPr lang="en-US" sz="2400" b="0" i="0" dirty="0">
                <a:effectLst/>
                <a:latin typeface="Times New Roman" panose="02020603050405020304" pitchFamily="18" charset="0"/>
                <a:cs typeface="Times New Roman" panose="02020603050405020304" pitchFamily="18" charset="0"/>
              </a:rPr>
              <a:t> use a computer or smartphone to see how they would look on </a:t>
            </a:r>
            <a:r>
              <a:rPr lang="en-US" sz="2400" dirty="0">
                <a:latin typeface="Times New Roman" panose="02020603050405020304" pitchFamily="18" charset="0"/>
                <a:cs typeface="Times New Roman" panose="02020603050405020304" pitchFamily="18" charset="0"/>
              </a:rPr>
              <a:t>them</a:t>
            </a:r>
            <a:r>
              <a:rPr lang="en-US" sz="2400" b="0" i="0" dirty="0">
                <a:effectLst/>
                <a:latin typeface="Times New Roman" panose="02020603050405020304" pitchFamily="18" charset="0"/>
                <a:cs typeface="Times New Roman" panose="02020603050405020304" pitchFamily="18" charset="0"/>
              </a:rPr>
              <a:t> through a screen.</a:t>
            </a:r>
          </a:p>
          <a:p>
            <a:pPr algn="just"/>
            <a:r>
              <a:rPr lang="en-US" sz="2400" b="0" i="0" dirty="0">
                <a:effectLst/>
                <a:latin typeface="Times New Roman" panose="02020603050405020304" pitchFamily="18" charset="0"/>
                <a:cs typeface="Times New Roman" panose="02020603050405020304" pitchFamily="18" charset="0"/>
              </a:rPr>
              <a:t> It's like a digital dressing room that helps user decide what outfits suit them without actually wearing them. </a:t>
            </a:r>
          </a:p>
          <a:p>
            <a:pPr algn="just"/>
            <a:r>
              <a:rPr lang="en-US" sz="2400" b="0" i="0" dirty="0">
                <a:effectLst/>
                <a:latin typeface="Times New Roman" panose="02020603050405020304" pitchFamily="18" charset="0"/>
                <a:cs typeface="Times New Roman" panose="02020603050405020304" pitchFamily="18" charset="0"/>
              </a:rPr>
              <a:t>This platform uses pictures or videos of the items and your own image, combining them to show how different clothes fit and match your style. </a:t>
            </a:r>
          </a:p>
          <a:p>
            <a:pPr algn="just"/>
            <a:r>
              <a:rPr lang="en-US" sz="2400" b="0" i="0" dirty="0">
                <a:effectLst/>
                <a:latin typeface="Times New Roman" panose="02020603050405020304" pitchFamily="18" charset="0"/>
                <a:cs typeface="Times New Roman" panose="02020603050405020304" pitchFamily="18" charset="0"/>
              </a:rPr>
              <a:t>It's a fun and convenient way to explore fashion choices without the need to physically try everything on.</a:t>
            </a: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z="1400" b="0" i="0" dirty="0">
                <a:effectLst/>
                <a:latin typeface="Times New Roman" panose="02020603050405020304" pitchFamily="18" charset="0"/>
                <a:cs typeface="Times New Roman" panose="02020603050405020304" pitchFamily="18" charset="0"/>
              </a:rPr>
              <a:t>virtual try-on platform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3D13-F238-5E9E-D4DB-7098CCAE5FB9}"/>
              </a:ext>
            </a:extLst>
          </p:cNvPr>
          <p:cNvSpPr>
            <a:spLocks noGrp="1"/>
          </p:cNvSpPr>
          <p:nvPr>
            <p:ph type="title"/>
          </p:nvPr>
        </p:nvSpPr>
        <p:spPr>
          <a:solidFill>
            <a:schemeClr val="accent1"/>
          </a:solidFill>
        </p:spPr>
        <p:txBody>
          <a:bodyPr/>
          <a:lstStyle/>
          <a:p>
            <a:r>
              <a:rPr lang="en-IN" dirty="0">
                <a:solidFill>
                  <a:schemeClr val="bg1"/>
                </a:solidFill>
              </a:rPr>
              <a:t>Existing System</a:t>
            </a:r>
          </a:p>
        </p:txBody>
      </p:sp>
      <p:pic>
        <p:nvPicPr>
          <p:cNvPr id="6" name="Content Placeholder 5">
            <a:extLst>
              <a:ext uri="{FF2B5EF4-FFF2-40B4-BE49-F238E27FC236}">
                <a16:creationId xmlns:a16="http://schemas.microsoft.com/office/drawing/2014/main" id="{75D456C1-1BC7-FC94-AD00-BCF5EA930CD4}"/>
              </a:ext>
            </a:extLst>
          </p:cNvPr>
          <p:cNvPicPr>
            <a:picLocks noGrp="1" noChangeAspect="1"/>
          </p:cNvPicPr>
          <p:nvPr>
            <p:ph idx="1"/>
          </p:nvPr>
        </p:nvPicPr>
        <p:blipFill>
          <a:blip r:embed="rId2"/>
          <a:stretch>
            <a:fillRect/>
          </a:stretch>
        </p:blipFill>
        <p:spPr>
          <a:xfrm>
            <a:off x="609600" y="2209800"/>
            <a:ext cx="4419600" cy="3581400"/>
          </a:xfrm>
          <a:prstGeom prst="rect">
            <a:avLst/>
          </a:prstGeom>
        </p:spPr>
      </p:pic>
      <p:sp>
        <p:nvSpPr>
          <p:cNvPr id="4" name="Footer Placeholder 3">
            <a:extLst>
              <a:ext uri="{FF2B5EF4-FFF2-40B4-BE49-F238E27FC236}">
                <a16:creationId xmlns:a16="http://schemas.microsoft.com/office/drawing/2014/main" id="{BB46D044-7F13-BCD7-536D-ECD0D4738B99}"/>
              </a:ext>
            </a:extLst>
          </p:cNvPr>
          <p:cNvSpPr>
            <a:spLocks noGrp="1"/>
          </p:cNvSpPr>
          <p:nvPr>
            <p:ph type="ftr" sz="quarter" idx="11"/>
          </p:nvPr>
        </p:nvSpPr>
        <p:spPr/>
        <p:txBody>
          <a:bodyPr/>
          <a:lstStyle/>
          <a:p>
            <a:r>
              <a:rPr lang="en-US" sz="1400" b="0" i="0" dirty="0">
                <a:effectLst/>
                <a:latin typeface="Times New Roman" panose="02020603050405020304" pitchFamily="18" charset="0"/>
                <a:cs typeface="Times New Roman" panose="02020603050405020304" pitchFamily="18" charset="0"/>
              </a:rPr>
              <a:t>virtual try-on platform</a:t>
            </a:r>
            <a:endParaRPr lang="en-US" dirty="0"/>
          </a:p>
          <a:p>
            <a:endParaRPr lang="en-US" dirty="0"/>
          </a:p>
        </p:txBody>
      </p:sp>
      <p:sp>
        <p:nvSpPr>
          <p:cNvPr id="5" name="Slide Number Placeholder 4">
            <a:extLst>
              <a:ext uri="{FF2B5EF4-FFF2-40B4-BE49-F238E27FC236}">
                <a16:creationId xmlns:a16="http://schemas.microsoft.com/office/drawing/2014/main" id="{A5F49517-10CD-D262-7E49-D42AA8673095}"/>
              </a:ext>
            </a:extLst>
          </p:cNvPr>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9" name="Picture 8">
            <a:extLst>
              <a:ext uri="{FF2B5EF4-FFF2-40B4-BE49-F238E27FC236}">
                <a16:creationId xmlns:a16="http://schemas.microsoft.com/office/drawing/2014/main" id="{CBA5BE16-96CE-D286-E1D1-1CD7C60B0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2183296"/>
            <a:ext cx="4419600" cy="3581400"/>
          </a:xfrm>
          <a:prstGeom prst="rect">
            <a:avLst/>
          </a:prstGeom>
        </p:spPr>
      </p:pic>
    </p:spTree>
    <p:extLst>
      <p:ext uri="{BB962C8B-B14F-4D97-AF65-F5344CB8AC3E}">
        <p14:creationId xmlns:p14="http://schemas.microsoft.com/office/powerpoint/2010/main" val="209557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D033-99D1-EC21-283F-08CB393E1F7E}"/>
              </a:ext>
            </a:extLst>
          </p:cNvPr>
          <p:cNvSpPr>
            <a:spLocks noGrp="1"/>
          </p:cNvSpPr>
          <p:nvPr>
            <p:ph type="title"/>
          </p:nvPr>
        </p:nvSpPr>
        <p:spPr>
          <a:solidFill>
            <a:schemeClr val="accent1"/>
          </a:solidFill>
        </p:spPr>
        <p:txBody>
          <a:bodyPr/>
          <a:lstStyle/>
          <a:p>
            <a:r>
              <a:rPr lang="en-IN" dirty="0">
                <a:solidFill>
                  <a:schemeClr val="bg1"/>
                </a:solidFill>
              </a:rPr>
              <a:t>Architecture</a:t>
            </a:r>
          </a:p>
        </p:txBody>
      </p:sp>
      <p:pic>
        <p:nvPicPr>
          <p:cNvPr id="20" name="Content Placeholder 19">
            <a:extLst>
              <a:ext uri="{FF2B5EF4-FFF2-40B4-BE49-F238E27FC236}">
                <a16:creationId xmlns:a16="http://schemas.microsoft.com/office/drawing/2014/main" id="{0B6DD243-149C-6450-A06E-68751706BE8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2428773"/>
            <a:ext cx="1676400" cy="4045321"/>
          </a:xfrm>
        </p:spPr>
      </p:pic>
      <p:sp>
        <p:nvSpPr>
          <p:cNvPr id="4" name="Footer Placeholder 3">
            <a:extLst>
              <a:ext uri="{FF2B5EF4-FFF2-40B4-BE49-F238E27FC236}">
                <a16:creationId xmlns:a16="http://schemas.microsoft.com/office/drawing/2014/main" id="{C7F26B4C-FF90-80B9-1636-464EFDB58936}"/>
              </a:ext>
            </a:extLst>
          </p:cNvPr>
          <p:cNvSpPr>
            <a:spLocks noGrp="1"/>
          </p:cNvSpPr>
          <p:nvPr>
            <p:ph type="ftr" sz="quarter" idx="11"/>
          </p:nvPr>
        </p:nvSpPr>
        <p:spPr>
          <a:xfrm>
            <a:off x="3749040" y="6942641"/>
            <a:ext cx="3474720" cy="389467"/>
          </a:xfrm>
        </p:spPr>
        <p:txBody>
          <a:bodyPr/>
          <a:lstStyle/>
          <a:p>
            <a:r>
              <a:rPr lang="en-US" sz="1400" b="0" i="0" dirty="0">
                <a:effectLst/>
                <a:latin typeface="Times New Roman" panose="02020603050405020304" pitchFamily="18" charset="0"/>
                <a:cs typeface="Times New Roman" panose="02020603050405020304" pitchFamily="18" charset="0"/>
              </a:rPr>
              <a:t>virtual try-on platform</a:t>
            </a:r>
            <a:endParaRPr lang="en-US" dirty="0"/>
          </a:p>
          <a:p>
            <a:endParaRPr lang="en-US" dirty="0"/>
          </a:p>
        </p:txBody>
      </p:sp>
      <p:sp>
        <p:nvSpPr>
          <p:cNvPr id="5" name="Slide Number Placeholder 4">
            <a:extLst>
              <a:ext uri="{FF2B5EF4-FFF2-40B4-BE49-F238E27FC236}">
                <a16:creationId xmlns:a16="http://schemas.microsoft.com/office/drawing/2014/main" id="{2221D4EF-34A5-EA35-CAF7-398AE85DB119}"/>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
        <p:nvSpPr>
          <p:cNvPr id="22" name="Flowchart: Data 21">
            <a:extLst>
              <a:ext uri="{FF2B5EF4-FFF2-40B4-BE49-F238E27FC236}">
                <a16:creationId xmlns:a16="http://schemas.microsoft.com/office/drawing/2014/main" id="{CA31E796-8F66-0E63-F63E-AB928741FF52}"/>
              </a:ext>
            </a:extLst>
          </p:cNvPr>
          <p:cNvSpPr/>
          <p:nvPr/>
        </p:nvSpPr>
        <p:spPr>
          <a:xfrm>
            <a:off x="5715000" y="2038800"/>
            <a:ext cx="2625090" cy="3825188"/>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Smart Mirror</a:t>
            </a:r>
          </a:p>
        </p:txBody>
      </p:sp>
      <p:sp>
        <p:nvSpPr>
          <p:cNvPr id="23" name="Rectangle: Rounded Corners 22">
            <a:extLst>
              <a:ext uri="{FF2B5EF4-FFF2-40B4-BE49-F238E27FC236}">
                <a16:creationId xmlns:a16="http://schemas.microsoft.com/office/drawing/2014/main" id="{98867BE5-EF6A-AF6F-6953-4A39BBF5DCA7}"/>
              </a:ext>
            </a:extLst>
          </p:cNvPr>
          <p:cNvSpPr/>
          <p:nvPr/>
        </p:nvSpPr>
        <p:spPr>
          <a:xfrm>
            <a:off x="2743200" y="6026521"/>
            <a:ext cx="2286000" cy="75358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Web Camera</a:t>
            </a:r>
          </a:p>
        </p:txBody>
      </p:sp>
      <p:sp>
        <p:nvSpPr>
          <p:cNvPr id="28" name="Arrow: Bent-Up 27">
            <a:extLst>
              <a:ext uri="{FF2B5EF4-FFF2-40B4-BE49-F238E27FC236}">
                <a16:creationId xmlns:a16="http://schemas.microsoft.com/office/drawing/2014/main" id="{150EAC2F-6325-EAD3-058D-71B9EE193D07}"/>
              </a:ext>
            </a:extLst>
          </p:cNvPr>
          <p:cNvSpPr/>
          <p:nvPr/>
        </p:nvSpPr>
        <p:spPr>
          <a:xfrm>
            <a:off x="5029200" y="5863988"/>
            <a:ext cx="1981200" cy="539326"/>
          </a:xfrm>
          <a:prstGeom prst="bentUpArrow">
            <a:avLst>
              <a:gd name="adj1" fmla="val 15786"/>
              <a:gd name="adj2" fmla="val 25000"/>
              <a:gd name="adj3" fmla="val 25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9" name="Flowchart: Process 28">
            <a:extLst>
              <a:ext uri="{FF2B5EF4-FFF2-40B4-BE49-F238E27FC236}">
                <a16:creationId xmlns:a16="http://schemas.microsoft.com/office/drawing/2014/main" id="{C096346B-B599-EBF1-AC19-7B897CFEB7AF}"/>
              </a:ext>
            </a:extLst>
          </p:cNvPr>
          <p:cNvSpPr/>
          <p:nvPr/>
        </p:nvSpPr>
        <p:spPr>
          <a:xfrm>
            <a:off x="2743200" y="2265734"/>
            <a:ext cx="1608151" cy="3436536"/>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Display</a:t>
            </a:r>
          </a:p>
        </p:txBody>
      </p:sp>
      <p:sp>
        <p:nvSpPr>
          <p:cNvPr id="30" name="Arrow: Left-Right 29">
            <a:extLst>
              <a:ext uri="{FF2B5EF4-FFF2-40B4-BE49-F238E27FC236}">
                <a16:creationId xmlns:a16="http://schemas.microsoft.com/office/drawing/2014/main" id="{21858BB9-C30E-AE8F-F568-DAC6D2913BEE}"/>
              </a:ext>
            </a:extLst>
          </p:cNvPr>
          <p:cNvSpPr/>
          <p:nvPr/>
        </p:nvSpPr>
        <p:spPr>
          <a:xfrm>
            <a:off x="4351351" y="3733800"/>
            <a:ext cx="1608151" cy="304800"/>
          </a:xfrm>
          <a:prstGeom prst="lef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1" name="Arrow: Bent-Up 30">
            <a:extLst>
              <a:ext uri="{FF2B5EF4-FFF2-40B4-BE49-F238E27FC236}">
                <a16:creationId xmlns:a16="http://schemas.microsoft.com/office/drawing/2014/main" id="{31734511-6592-B29A-910D-17A2451FAEA9}"/>
              </a:ext>
            </a:extLst>
          </p:cNvPr>
          <p:cNvSpPr/>
          <p:nvPr/>
        </p:nvSpPr>
        <p:spPr>
          <a:xfrm flipH="1" flipV="1">
            <a:off x="774754" y="1788400"/>
            <a:ext cx="6692845" cy="364120"/>
          </a:xfrm>
          <a:prstGeom prst="bentUpArrow">
            <a:avLst>
              <a:gd name="adj1" fmla="val 0"/>
              <a:gd name="adj2" fmla="val 250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3" name="Straight Connector 32">
            <a:extLst>
              <a:ext uri="{FF2B5EF4-FFF2-40B4-BE49-F238E27FC236}">
                <a16:creationId xmlns:a16="http://schemas.microsoft.com/office/drawing/2014/main" id="{6511D295-40E2-75EE-096C-518106867CE5}"/>
              </a:ext>
            </a:extLst>
          </p:cNvPr>
          <p:cNvCxnSpPr>
            <a:stCxn id="31" idx="2"/>
          </p:cNvCxnSpPr>
          <p:nvPr/>
        </p:nvCxnSpPr>
        <p:spPr>
          <a:xfrm>
            <a:off x="7467599" y="1788400"/>
            <a:ext cx="0" cy="250400"/>
          </a:xfrm>
          <a:prstGeom prst="line">
            <a:avLst/>
          </a:prstGeom>
        </p:spPr>
        <p:style>
          <a:lnRef idx="2">
            <a:schemeClr val="dk1"/>
          </a:lnRef>
          <a:fillRef idx="0">
            <a:schemeClr val="dk1"/>
          </a:fillRef>
          <a:effectRef idx="1">
            <a:schemeClr val="dk1"/>
          </a:effectRef>
          <a:fontRef idx="minor">
            <a:schemeClr val="tx1"/>
          </a:fontRef>
        </p:style>
      </p:cxnSp>
      <p:sp>
        <p:nvSpPr>
          <p:cNvPr id="35" name="Rectangle 34">
            <a:extLst>
              <a:ext uri="{FF2B5EF4-FFF2-40B4-BE49-F238E27FC236}">
                <a16:creationId xmlns:a16="http://schemas.microsoft.com/office/drawing/2014/main" id="{FC0EFB96-D306-04F9-4766-86650BC5B024}"/>
              </a:ext>
            </a:extLst>
          </p:cNvPr>
          <p:cNvSpPr/>
          <p:nvPr/>
        </p:nvSpPr>
        <p:spPr>
          <a:xfrm>
            <a:off x="1752602" y="1681533"/>
            <a:ext cx="1752600" cy="389467"/>
          </a:xfrm>
          <a:prstGeom prst="rect">
            <a:avLst/>
          </a:prstGeom>
          <a:solidFill>
            <a:schemeClr val="bg1"/>
          </a:solid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Response</a:t>
            </a:r>
          </a:p>
        </p:txBody>
      </p:sp>
      <p:sp>
        <p:nvSpPr>
          <p:cNvPr id="36" name="Rectangle 35">
            <a:extLst>
              <a:ext uri="{FF2B5EF4-FFF2-40B4-BE49-F238E27FC236}">
                <a16:creationId xmlns:a16="http://schemas.microsoft.com/office/drawing/2014/main" id="{4D813FCA-7632-2B17-8163-F1E4266D4BBD}"/>
              </a:ext>
            </a:extLst>
          </p:cNvPr>
          <p:cNvSpPr/>
          <p:nvPr/>
        </p:nvSpPr>
        <p:spPr>
          <a:xfrm>
            <a:off x="5012056" y="5842004"/>
            <a:ext cx="1863088" cy="6657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Live Input</a:t>
            </a:r>
          </a:p>
        </p:txBody>
      </p:sp>
      <p:sp>
        <p:nvSpPr>
          <p:cNvPr id="38" name="Rectangle 37">
            <a:extLst>
              <a:ext uri="{FF2B5EF4-FFF2-40B4-BE49-F238E27FC236}">
                <a16:creationId xmlns:a16="http://schemas.microsoft.com/office/drawing/2014/main" id="{E8BA91D5-D116-74EF-0B65-74AF103AE0CD}"/>
              </a:ext>
            </a:extLst>
          </p:cNvPr>
          <p:cNvSpPr/>
          <p:nvPr/>
        </p:nvSpPr>
        <p:spPr>
          <a:xfrm>
            <a:off x="9144000" y="1960133"/>
            <a:ext cx="1337310" cy="7662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Clothes</a:t>
            </a:r>
          </a:p>
        </p:txBody>
      </p:sp>
      <p:sp>
        <p:nvSpPr>
          <p:cNvPr id="39" name="Rectangle 38">
            <a:extLst>
              <a:ext uri="{FF2B5EF4-FFF2-40B4-BE49-F238E27FC236}">
                <a16:creationId xmlns:a16="http://schemas.microsoft.com/office/drawing/2014/main" id="{F541676B-6253-DC57-0BEE-4C228DC42D9C}"/>
              </a:ext>
            </a:extLst>
          </p:cNvPr>
          <p:cNvSpPr/>
          <p:nvPr/>
        </p:nvSpPr>
        <p:spPr>
          <a:xfrm>
            <a:off x="9144000" y="3121981"/>
            <a:ext cx="1337310" cy="8616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Share</a:t>
            </a:r>
          </a:p>
        </p:txBody>
      </p:sp>
      <p:sp>
        <p:nvSpPr>
          <p:cNvPr id="40" name="Rectangle 39">
            <a:extLst>
              <a:ext uri="{FF2B5EF4-FFF2-40B4-BE49-F238E27FC236}">
                <a16:creationId xmlns:a16="http://schemas.microsoft.com/office/drawing/2014/main" id="{5327FDC4-A2F5-0547-202A-C65C5F6348E2}"/>
              </a:ext>
            </a:extLst>
          </p:cNvPr>
          <p:cNvSpPr/>
          <p:nvPr/>
        </p:nvSpPr>
        <p:spPr>
          <a:xfrm>
            <a:off x="8435917" y="4368188"/>
            <a:ext cx="2288817" cy="7662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Recommendations</a:t>
            </a:r>
          </a:p>
        </p:txBody>
      </p:sp>
      <p:sp>
        <p:nvSpPr>
          <p:cNvPr id="41" name="Rectangle 40">
            <a:extLst>
              <a:ext uri="{FF2B5EF4-FFF2-40B4-BE49-F238E27FC236}">
                <a16:creationId xmlns:a16="http://schemas.microsoft.com/office/drawing/2014/main" id="{1EAD79EB-E628-84F4-1305-80DE76889D79}"/>
              </a:ext>
            </a:extLst>
          </p:cNvPr>
          <p:cNvSpPr/>
          <p:nvPr/>
        </p:nvSpPr>
        <p:spPr>
          <a:xfrm>
            <a:off x="8618467" y="5518920"/>
            <a:ext cx="2202014" cy="7535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Virtual Try-on</a:t>
            </a:r>
          </a:p>
        </p:txBody>
      </p:sp>
      <p:cxnSp>
        <p:nvCxnSpPr>
          <p:cNvPr id="43" name="Straight Arrow Connector 42">
            <a:extLst>
              <a:ext uri="{FF2B5EF4-FFF2-40B4-BE49-F238E27FC236}">
                <a16:creationId xmlns:a16="http://schemas.microsoft.com/office/drawing/2014/main" id="{954A651C-F591-9CC0-8B63-5A27EA6C18E7}"/>
              </a:ext>
            </a:extLst>
          </p:cNvPr>
          <p:cNvCxnSpPr>
            <a:cxnSpLocks/>
            <a:endCxn id="38" idx="1"/>
          </p:cNvCxnSpPr>
          <p:nvPr/>
        </p:nvCxnSpPr>
        <p:spPr>
          <a:xfrm flipV="1">
            <a:off x="8237551" y="2343237"/>
            <a:ext cx="906449" cy="6335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65A29276-76C6-D1F0-9657-F0C00AE2A550}"/>
              </a:ext>
            </a:extLst>
          </p:cNvPr>
          <p:cNvCxnSpPr>
            <a:endCxn id="39" idx="1"/>
          </p:cNvCxnSpPr>
          <p:nvPr/>
        </p:nvCxnSpPr>
        <p:spPr>
          <a:xfrm flipV="1">
            <a:off x="8077200" y="3552822"/>
            <a:ext cx="1066800" cy="1809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Connector: Elbow 47">
            <a:extLst>
              <a:ext uri="{FF2B5EF4-FFF2-40B4-BE49-F238E27FC236}">
                <a16:creationId xmlns:a16="http://schemas.microsoft.com/office/drawing/2014/main" id="{FBBD82E1-C0BA-3E43-0068-03510E035785}"/>
              </a:ext>
            </a:extLst>
          </p:cNvPr>
          <p:cNvCxnSpPr>
            <a:endCxn id="40" idx="1"/>
          </p:cNvCxnSpPr>
          <p:nvPr/>
        </p:nvCxnSpPr>
        <p:spPr>
          <a:xfrm>
            <a:off x="7945879" y="4751291"/>
            <a:ext cx="490038" cy="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8F015AF1-3FDE-7589-CA82-90982D594A2D}"/>
              </a:ext>
            </a:extLst>
          </p:cNvPr>
          <p:cNvCxnSpPr>
            <a:cxnSpLocks/>
          </p:cNvCxnSpPr>
          <p:nvPr/>
        </p:nvCxnSpPr>
        <p:spPr>
          <a:xfrm>
            <a:off x="7863840" y="5518920"/>
            <a:ext cx="746760" cy="2436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2" name="Rectangle 51">
            <a:extLst>
              <a:ext uri="{FF2B5EF4-FFF2-40B4-BE49-F238E27FC236}">
                <a16:creationId xmlns:a16="http://schemas.microsoft.com/office/drawing/2014/main" id="{90F33EE8-664E-F6AE-1CEA-1458DB306985}"/>
              </a:ext>
            </a:extLst>
          </p:cNvPr>
          <p:cNvSpPr/>
          <p:nvPr/>
        </p:nvSpPr>
        <p:spPr>
          <a:xfrm>
            <a:off x="7648740" y="1528392"/>
            <a:ext cx="2084070" cy="46500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Commands</a:t>
            </a:r>
          </a:p>
        </p:txBody>
      </p:sp>
      <p:sp>
        <p:nvSpPr>
          <p:cNvPr id="3" name="Arrow: Right 2">
            <a:extLst>
              <a:ext uri="{FF2B5EF4-FFF2-40B4-BE49-F238E27FC236}">
                <a16:creationId xmlns:a16="http://schemas.microsoft.com/office/drawing/2014/main" id="{2D5BD3C2-36AC-8BFB-9562-28FC41832A2B}"/>
              </a:ext>
            </a:extLst>
          </p:cNvPr>
          <p:cNvSpPr/>
          <p:nvPr/>
        </p:nvSpPr>
        <p:spPr>
          <a:xfrm>
            <a:off x="1981200" y="6252171"/>
            <a:ext cx="626744" cy="30228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71289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CCC2-47DB-83C0-61F2-7FB7BA2DD7AE}"/>
              </a:ext>
            </a:extLst>
          </p:cNvPr>
          <p:cNvSpPr>
            <a:spLocks noGrp="1"/>
          </p:cNvSpPr>
          <p:nvPr>
            <p:ph type="title"/>
          </p:nvPr>
        </p:nvSpPr>
        <p:spPr>
          <a:solidFill>
            <a:schemeClr val="accent1"/>
          </a:solidFill>
          <a:ln>
            <a:solidFill>
              <a:schemeClr val="bg1"/>
            </a:solidFill>
          </a:ln>
        </p:spPr>
        <p:txBody>
          <a:bodyPr/>
          <a:lstStyle/>
          <a:p>
            <a:r>
              <a:rPr lang="en-US" dirty="0">
                <a:solidFill>
                  <a:schemeClr val="bg1"/>
                </a:solidFill>
              </a:rPr>
              <a:t>Approach</a:t>
            </a:r>
            <a:endParaRPr lang="en-IN" dirty="0">
              <a:solidFill>
                <a:schemeClr val="bg1"/>
              </a:solidFill>
            </a:endParaRPr>
          </a:p>
        </p:txBody>
      </p:sp>
      <p:sp>
        <p:nvSpPr>
          <p:cNvPr id="3" name="Content Placeholder 2">
            <a:extLst>
              <a:ext uri="{FF2B5EF4-FFF2-40B4-BE49-F238E27FC236}">
                <a16:creationId xmlns:a16="http://schemas.microsoft.com/office/drawing/2014/main" id="{142E6D7B-20F8-084D-644A-F0A909A0E2C7}"/>
              </a:ext>
            </a:extLst>
          </p:cNvPr>
          <p:cNvSpPr>
            <a:spLocks noGrp="1"/>
          </p:cNvSpPr>
          <p:nvPr>
            <p:ph idx="1"/>
          </p:nvPr>
        </p:nvSpPr>
        <p:spPr/>
        <p:txBody>
          <a:bodyPr>
            <a:normAutofit fontScale="92500" lnSpcReduction="10000"/>
          </a:bodyPr>
          <a:lstStyle/>
          <a:p>
            <a:r>
              <a:rPr lang="en-US" dirty="0"/>
              <a:t>Define the purpose</a:t>
            </a:r>
          </a:p>
          <a:p>
            <a:r>
              <a:rPr lang="en-US" dirty="0"/>
              <a:t>Choose Technology</a:t>
            </a:r>
          </a:p>
          <a:p>
            <a:r>
              <a:rPr lang="en-US" dirty="0"/>
              <a:t>Gather assets</a:t>
            </a:r>
          </a:p>
          <a:p>
            <a:r>
              <a:rPr lang="en-US" dirty="0"/>
              <a:t>Develop models</a:t>
            </a:r>
          </a:p>
          <a:p>
            <a:r>
              <a:rPr lang="en-US" dirty="0"/>
              <a:t>Image processing</a:t>
            </a:r>
          </a:p>
          <a:p>
            <a:r>
              <a:rPr lang="en-US" dirty="0"/>
              <a:t>User Interface</a:t>
            </a:r>
          </a:p>
          <a:p>
            <a:r>
              <a:rPr lang="en-US" dirty="0"/>
              <a:t>Development</a:t>
            </a:r>
          </a:p>
          <a:p>
            <a:r>
              <a:rPr lang="en-US" dirty="0"/>
              <a:t>Integration with E-Commerce</a:t>
            </a:r>
          </a:p>
          <a:p>
            <a:endParaRPr lang="en-IN" dirty="0"/>
          </a:p>
        </p:txBody>
      </p:sp>
      <p:sp>
        <p:nvSpPr>
          <p:cNvPr id="4" name="Footer Placeholder 3">
            <a:extLst>
              <a:ext uri="{FF2B5EF4-FFF2-40B4-BE49-F238E27FC236}">
                <a16:creationId xmlns:a16="http://schemas.microsoft.com/office/drawing/2014/main" id="{06F6DF25-7070-E42E-8731-F5DC94B5B94D}"/>
              </a:ext>
            </a:extLst>
          </p:cNvPr>
          <p:cNvSpPr>
            <a:spLocks noGrp="1"/>
          </p:cNvSpPr>
          <p:nvPr>
            <p:ph type="ftr" sz="quarter" idx="11"/>
          </p:nvPr>
        </p:nvSpPr>
        <p:spPr/>
        <p:txBody>
          <a:bodyPr/>
          <a:lstStyle/>
          <a:p>
            <a:r>
              <a:rPr lang="en-US" sz="1400" b="0" i="0" dirty="0">
                <a:effectLst/>
                <a:latin typeface="Times New Roman" panose="02020603050405020304" pitchFamily="18" charset="0"/>
                <a:cs typeface="Times New Roman" panose="02020603050405020304" pitchFamily="18" charset="0"/>
              </a:rPr>
              <a:t>virtual try-on platform</a:t>
            </a:r>
            <a:endParaRPr lang="en-US" dirty="0"/>
          </a:p>
          <a:p>
            <a:endParaRPr lang="en-US" dirty="0"/>
          </a:p>
        </p:txBody>
      </p:sp>
      <p:sp>
        <p:nvSpPr>
          <p:cNvPr id="5" name="Slide Number Placeholder 4">
            <a:extLst>
              <a:ext uri="{FF2B5EF4-FFF2-40B4-BE49-F238E27FC236}">
                <a16:creationId xmlns:a16="http://schemas.microsoft.com/office/drawing/2014/main" id="{F5C84D05-A751-4EA3-8581-158001293AAC}"/>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276722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0511CD5-13AE-2850-5EC8-17A7EE2208AA}"/>
              </a:ext>
            </a:extLst>
          </p:cNvPr>
          <p:cNvPicPr>
            <a:picLocks noGrp="1" noChangeAspect="1"/>
          </p:cNvPicPr>
          <p:nvPr>
            <p:ph idx="1"/>
          </p:nvPr>
        </p:nvPicPr>
        <p:blipFill>
          <a:blip r:embed="rId2"/>
          <a:stretch>
            <a:fillRect/>
          </a:stretch>
        </p:blipFill>
        <p:spPr>
          <a:xfrm>
            <a:off x="152400" y="1828800"/>
            <a:ext cx="3878692" cy="4827587"/>
          </a:xfrm>
        </p:spPr>
      </p:pic>
      <p:sp>
        <p:nvSpPr>
          <p:cNvPr id="5" name="Slide Number Placeholder 4">
            <a:extLst>
              <a:ext uri="{FF2B5EF4-FFF2-40B4-BE49-F238E27FC236}">
                <a16:creationId xmlns:a16="http://schemas.microsoft.com/office/drawing/2014/main" id="{390D6BD1-AE80-EFE5-A439-76E2969DABC1}"/>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
        <p:nvSpPr>
          <p:cNvPr id="9" name="Arrow: Right 8">
            <a:extLst>
              <a:ext uri="{FF2B5EF4-FFF2-40B4-BE49-F238E27FC236}">
                <a16:creationId xmlns:a16="http://schemas.microsoft.com/office/drawing/2014/main" id="{8446001D-8DD0-3E74-5DD5-615937140057}"/>
              </a:ext>
            </a:extLst>
          </p:cNvPr>
          <p:cNvSpPr/>
          <p:nvPr/>
        </p:nvSpPr>
        <p:spPr>
          <a:xfrm>
            <a:off x="4191000" y="3752790"/>
            <a:ext cx="2590800" cy="1352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scaling &amp; managing</a:t>
            </a:r>
            <a:endParaRPr lang="en-IN" dirty="0"/>
          </a:p>
        </p:txBody>
      </p:sp>
      <p:pic>
        <p:nvPicPr>
          <p:cNvPr id="11" name="Picture 10">
            <a:extLst>
              <a:ext uri="{FF2B5EF4-FFF2-40B4-BE49-F238E27FC236}">
                <a16:creationId xmlns:a16="http://schemas.microsoft.com/office/drawing/2014/main" id="{9E02ADA9-085E-B609-2940-A5A3D41223EB}"/>
              </a:ext>
            </a:extLst>
          </p:cNvPr>
          <p:cNvPicPr>
            <a:picLocks noChangeAspect="1"/>
          </p:cNvPicPr>
          <p:nvPr/>
        </p:nvPicPr>
        <p:blipFill>
          <a:blip r:embed="rId3"/>
          <a:stretch>
            <a:fillRect/>
          </a:stretch>
        </p:blipFill>
        <p:spPr>
          <a:xfrm>
            <a:off x="7162556" y="2050811"/>
            <a:ext cx="3657844" cy="4572000"/>
          </a:xfrm>
          <a:prstGeom prst="rect">
            <a:avLst/>
          </a:prstGeom>
        </p:spPr>
      </p:pic>
      <p:cxnSp>
        <p:nvCxnSpPr>
          <p:cNvPr id="13" name="Straight Arrow Connector 12">
            <a:extLst>
              <a:ext uri="{FF2B5EF4-FFF2-40B4-BE49-F238E27FC236}">
                <a16:creationId xmlns:a16="http://schemas.microsoft.com/office/drawing/2014/main" id="{064B9808-B2BF-352F-108F-63CD37027C1F}"/>
              </a:ext>
            </a:extLst>
          </p:cNvPr>
          <p:cNvCxnSpPr>
            <a:cxnSpLocks/>
          </p:cNvCxnSpPr>
          <p:nvPr/>
        </p:nvCxnSpPr>
        <p:spPr>
          <a:xfrm flipH="1" flipV="1">
            <a:off x="7696200" y="3335856"/>
            <a:ext cx="533400" cy="177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61F4AAF8-A4B7-9A2F-B7A8-F6073B04855D}"/>
              </a:ext>
            </a:extLst>
          </p:cNvPr>
          <p:cNvSpPr/>
          <p:nvPr/>
        </p:nvSpPr>
        <p:spPr>
          <a:xfrm>
            <a:off x="4091610" y="1512147"/>
            <a:ext cx="4877044" cy="25146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a:solidFill>
                  <a:schemeClr val="tx1"/>
                </a:solidFill>
              </a:rPr>
              <a:t>This image is get by scaling and managing the clothes which user try and according to this term </a:t>
            </a:r>
            <a:r>
              <a:rPr lang="en-IN" b="0" dirty="0">
                <a:solidFill>
                  <a:srgbClr val="FF0000"/>
                </a:solidFill>
                <a:effectLst/>
                <a:latin typeface="Consolas" panose="020B0609020204030204" pitchFamily="49" charset="0"/>
              </a:rPr>
              <a:t>lm11 = </a:t>
            </a:r>
            <a:r>
              <a:rPr lang="en-IN" b="0" dirty="0" err="1">
                <a:solidFill>
                  <a:srgbClr val="FF0000"/>
                </a:solidFill>
                <a:effectLst/>
                <a:latin typeface="Consolas" panose="020B0609020204030204" pitchFamily="49" charset="0"/>
              </a:rPr>
              <a:t>lmList</a:t>
            </a:r>
            <a:r>
              <a:rPr lang="en-IN" b="0" dirty="0">
                <a:solidFill>
                  <a:srgbClr val="FF0000"/>
                </a:solidFill>
                <a:effectLst/>
                <a:latin typeface="Consolas" panose="020B0609020204030204" pitchFamily="49" charset="0"/>
              </a:rPr>
              <a:t>[11][1:3]</a:t>
            </a:r>
          </a:p>
          <a:p>
            <a:r>
              <a:rPr lang="en-IN" b="0" dirty="0">
                <a:solidFill>
                  <a:srgbClr val="FF0000"/>
                </a:solidFill>
                <a:effectLst/>
                <a:latin typeface="Consolas" panose="020B0609020204030204" pitchFamily="49" charset="0"/>
              </a:rPr>
              <a:t>       lm12 = </a:t>
            </a:r>
            <a:r>
              <a:rPr lang="en-IN" b="0" dirty="0" err="1">
                <a:solidFill>
                  <a:srgbClr val="FF0000"/>
                </a:solidFill>
                <a:effectLst/>
                <a:latin typeface="Consolas" panose="020B0609020204030204" pitchFamily="49" charset="0"/>
              </a:rPr>
              <a:t>lmList</a:t>
            </a:r>
            <a:r>
              <a:rPr lang="en-IN" b="0" dirty="0">
                <a:solidFill>
                  <a:srgbClr val="FF0000"/>
                </a:solidFill>
                <a:effectLst/>
                <a:latin typeface="Consolas" panose="020B0609020204030204" pitchFamily="49" charset="0"/>
              </a:rPr>
              <a:t>[12][1:3]</a:t>
            </a:r>
          </a:p>
          <a:p>
            <a:r>
              <a:rPr lang="en-IN" dirty="0">
                <a:solidFill>
                  <a:schemeClr val="tx1"/>
                </a:solidFill>
                <a:latin typeface="Consolas" panose="020B0609020204030204" pitchFamily="49" charset="0"/>
              </a:rPr>
              <a:t>it will extract the coordinates for positioning</a:t>
            </a:r>
            <a:endParaRPr lang="en-IN" b="0" dirty="0">
              <a:solidFill>
                <a:schemeClr val="tx1"/>
              </a:solidFill>
              <a:effectLst/>
              <a:latin typeface="Consolas" panose="020B0609020204030204" pitchFamily="49" charset="0"/>
            </a:endParaRPr>
          </a:p>
          <a:p>
            <a:pPr algn="ctr"/>
            <a:endParaRPr lang="en-IN" dirty="0"/>
          </a:p>
        </p:txBody>
      </p:sp>
    </p:spTree>
    <p:extLst>
      <p:ext uri="{BB962C8B-B14F-4D97-AF65-F5344CB8AC3E}">
        <p14:creationId xmlns:p14="http://schemas.microsoft.com/office/powerpoint/2010/main" val="944301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1163</TotalTime>
  <Words>804</Words>
  <Application>Microsoft Office PowerPoint</Application>
  <PresentationFormat>Custom</PresentationFormat>
  <Paragraphs>99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Consolas</vt:lpstr>
      <vt:lpstr>Times New Roman</vt:lpstr>
      <vt:lpstr>Office Theme</vt:lpstr>
      <vt:lpstr>SVKM’s Institute of Technology, Dhule Department of Information Technology</vt:lpstr>
      <vt:lpstr>Project Details </vt:lpstr>
      <vt:lpstr>Motivation</vt:lpstr>
      <vt:lpstr>Problem statement</vt:lpstr>
      <vt:lpstr>Abstract</vt:lpstr>
      <vt:lpstr>Existing System</vt:lpstr>
      <vt:lpstr>Architecture</vt:lpstr>
      <vt:lpstr>Approach</vt:lpstr>
      <vt:lpstr>PowerPoint Presentation</vt:lpstr>
      <vt:lpstr>Suggestions</vt:lpstr>
      <vt:lpstr>References</vt:lpstr>
    </vt:vector>
  </TitlesOfParts>
  <Manager>Nilesh Uke</Manager>
  <Company>PCCOE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PCCoE</dc:title>
  <dc:subject>Seminar PPT</dc:subject>
  <dc:creator>NJUke</dc:creator>
  <cp:lastModifiedBy>Pratik Suryawanshi</cp:lastModifiedBy>
  <cp:revision>168</cp:revision>
  <dcterms:created xsi:type="dcterms:W3CDTF">2006-08-16T00:00:00Z</dcterms:created>
  <dcterms:modified xsi:type="dcterms:W3CDTF">2023-11-30T06:27:24Z</dcterms:modified>
  <cp:version>2</cp:version>
</cp:coreProperties>
</file>