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2"/>
  </p:notesMasterIdLst>
  <p:sldIdLst>
    <p:sldId id="278" r:id="rId5"/>
    <p:sldId id="279" r:id="rId6"/>
    <p:sldId id="280" r:id="rId7"/>
    <p:sldId id="283" r:id="rId8"/>
    <p:sldId id="298" r:id="rId9"/>
    <p:sldId id="299" r:id="rId10"/>
    <p:sldId id="301" r:id="rId11"/>
    <p:sldId id="300" r:id="rId12"/>
    <p:sldId id="284" r:id="rId13"/>
    <p:sldId id="303" r:id="rId14"/>
    <p:sldId id="294" r:id="rId15"/>
    <p:sldId id="296" r:id="rId16"/>
    <p:sldId id="305" r:id="rId17"/>
    <p:sldId id="306" r:id="rId18"/>
    <p:sldId id="304" r:id="rId19"/>
    <p:sldId id="297" r:id="rId20"/>
    <p:sldId id="293" r:id="rId2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89" d="100"/>
          <a:sy n="89" d="100"/>
        </p:scale>
        <p:origin x="466" y="7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b">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chor="t"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b" anchorCtr="0">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b" anchorCtr="0">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b" anchorCtr="0">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 xmlns:a16="http://schemas.microsoft.com/office/drawing/2014/main" id="{72386C43-DD10-E892-08AD-D6F4AE9617DD}"/>
              </a:ext>
            </a:extLst>
          </p:cNvPr>
          <p:cNvSpPr>
            <a:spLocks noGrp="1"/>
          </p:cNvSpPr>
          <p:nvPr>
            <p:ph idx="1"/>
          </p:nvPr>
        </p:nvSpPr>
        <p:spPr>
          <a:xfrm>
            <a:off x="1499616" y="2770632"/>
            <a:ext cx="5693664"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b" anchorCtr="0">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chor="t" anchorCtr="0">
            <a:norm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rm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 xmlns:a16="http://schemas.microsoft.com/office/drawing/2014/main" id="{B62C22E6-000A-05BA-5872-EF37F029AB00}"/>
              </a:ext>
            </a:extLst>
          </p:cNvPr>
          <p:cNvSpPr>
            <a:spLocks noGrp="1"/>
          </p:cNvSpPr>
          <p:nvPr>
            <p:ph type="sldNum" sz="quarter" idx="12"/>
          </p:nvPr>
        </p:nvSpPr>
        <p:spPr>
          <a:xfrm>
            <a:off x="10972800" y="457200"/>
            <a:ext cx="987552" cy="274320"/>
          </a:xfrm>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6860D9-9D47-C0BB-B2B4-4B6F2B36CFCC}"/>
              </a:ext>
            </a:extLst>
          </p:cNvPr>
          <p:cNvSpPr>
            <a:spLocks noGrp="1"/>
          </p:cNvSpPr>
          <p:nvPr>
            <p:ph type="ctrTitle"/>
          </p:nvPr>
        </p:nvSpPr>
        <p:spPr>
          <a:xfrm>
            <a:off x="2336291" y="1362999"/>
            <a:ext cx="7766931" cy="518954"/>
          </a:xfrm>
        </p:spPr>
        <p:txBody>
          <a:bodyPr/>
          <a:lstStyle/>
          <a:p>
            <a:r>
              <a:rPr lang="en-US" sz="2400" dirty="0"/>
              <a:t>Post Graduation diploma project</a:t>
            </a:r>
          </a:p>
        </p:txBody>
      </p:sp>
      <p:sp>
        <p:nvSpPr>
          <p:cNvPr id="4" name="Subtitle 2">
            <a:extLst>
              <a:ext uri="{FF2B5EF4-FFF2-40B4-BE49-F238E27FC236}">
                <a16:creationId xmlns="" xmlns:a16="http://schemas.microsoft.com/office/drawing/2014/main" id="{D56AFFB2-1678-4B6D-9069-17B529D90302}"/>
              </a:ext>
            </a:extLst>
          </p:cNvPr>
          <p:cNvSpPr txBox="1">
            <a:spLocks/>
          </p:cNvSpPr>
          <p:nvPr/>
        </p:nvSpPr>
        <p:spPr>
          <a:xfrm>
            <a:off x="4349496" y="3292640"/>
            <a:ext cx="3493008" cy="996902"/>
          </a:xfrm>
          <a:prstGeom prst="rect">
            <a:avLst/>
          </a:prstGeom>
        </p:spPr>
        <p:txBody>
          <a:bodyPr vert="horz" lIns="0" tIns="0" rIns="0" bIns="0" rtlCol="0" anchor="t" anchorCtr="0">
            <a:noAutofit/>
          </a:bodyPr>
          <a:lstStyle>
            <a:lvl1pPr marL="0" indent="0" algn="ctr" defTabSz="914400" rtl="0" eaLnBrk="1" latinLnBrk="0" hangingPunct="1">
              <a:lnSpc>
                <a:spcPct val="100000"/>
              </a:lnSpc>
              <a:spcBef>
                <a:spcPts val="360"/>
              </a:spcBef>
              <a:buFont typeface="Arial" panose="020B0604020202020204" pitchFamily="34" charset="0"/>
              <a:buNone/>
              <a:defRPr sz="2400" kern="1200">
                <a:solidFill>
                  <a:schemeClr val="accent6"/>
                </a:solidFill>
                <a:latin typeface="+mn-lt"/>
                <a:ea typeface="+mn-ea"/>
                <a:cs typeface="+mn-cs"/>
              </a:defRPr>
            </a:lvl1pPr>
            <a:lvl2pPr marL="457200" indent="0" algn="ctr" defTabSz="914400" rtl="0" eaLnBrk="1" latinLnBrk="0" hangingPunct="1">
              <a:lnSpc>
                <a:spcPct val="100000"/>
              </a:lnSpc>
              <a:spcBef>
                <a:spcPts val="360"/>
              </a:spcBef>
              <a:buFont typeface="Arial" panose="020B0604020202020204" pitchFamily="34" charset="0"/>
              <a:buNone/>
              <a:defRPr sz="2000" kern="1200">
                <a:solidFill>
                  <a:schemeClr val="accent6"/>
                </a:solidFill>
                <a:latin typeface="+mn-lt"/>
                <a:ea typeface="+mn-ea"/>
                <a:cs typeface="+mn-cs"/>
              </a:defRPr>
            </a:lvl2pPr>
            <a:lvl3pPr marL="914400" indent="0" algn="ctr" defTabSz="914400" rtl="0" eaLnBrk="1" latinLnBrk="0" hangingPunct="1">
              <a:lnSpc>
                <a:spcPct val="100000"/>
              </a:lnSpc>
              <a:spcBef>
                <a:spcPts val="360"/>
              </a:spcBef>
              <a:buFont typeface="Arial" panose="020B0604020202020204" pitchFamily="34" charset="0"/>
              <a:buNone/>
              <a:defRPr sz="1800" kern="1200">
                <a:solidFill>
                  <a:schemeClr val="accent6"/>
                </a:solidFill>
                <a:latin typeface="+mn-lt"/>
                <a:ea typeface="+mn-ea"/>
                <a:cs typeface="+mn-cs"/>
              </a:defRPr>
            </a:lvl3pPr>
            <a:lvl4pPr marL="13716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4pPr>
            <a:lvl5pPr marL="18288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dirty="0"/>
              <a:t>Shailesh Agarmore 	230343020005</a:t>
            </a:r>
          </a:p>
          <a:p>
            <a:r>
              <a:rPr lang="en-US" sz="1400" dirty="0"/>
              <a:t>Sushil Chaudhari 	230343020023</a:t>
            </a:r>
          </a:p>
          <a:p>
            <a:r>
              <a:rPr lang="en-US" sz="1400" dirty="0"/>
              <a:t>Pranav Chirame	230343020024</a:t>
            </a:r>
          </a:p>
          <a:p>
            <a:r>
              <a:rPr lang="en-US" sz="1400" dirty="0"/>
              <a:t>Shantanu Mundhe	230343020060</a:t>
            </a:r>
          </a:p>
          <a:p>
            <a:endParaRPr lang="en-US" sz="1400" dirty="0"/>
          </a:p>
          <a:p>
            <a:endParaRPr lang="en-US" sz="1400" dirty="0"/>
          </a:p>
          <a:p>
            <a:r>
              <a:rPr lang="en-US" sz="1400" dirty="0"/>
              <a:t>​</a:t>
            </a:r>
          </a:p>
          <a:p>
            <a:endParaRPr lang="en-US" sz="1400" dirty="0"/>
          </a:p>
        </p:txBody>
      </p:sp>
      <p:sp>
        <p:nvSpPr>
          <p:cNvPr id="5" name="Rectangle 4">
            <a:extLst>
              <a:ext uri="{FF2B5EF4-FFF2-40B4-BE49-F238E27FC236}">
                <a16:creationId xmlns="" xmlns:a16="http://schemas.microsoft.com/office/drawing/2014/main" id="{6B34FE15-7A9A-4313-8042-58E6875BBAFD}"/>
              </a:ext>
            </a:extLst>
          </p:cNvPr>
          <p:cNvSpPr/>
          <p:nvPr/>
        </p:nvSpPr>
        <p:spPr>
          <a:xfrm>
            <a:off x="4805422" y="4437555"/>
            <a:ext cx="2581156" cy="369332"/>
          </a:xfrm>
          <a:prstGeom prst="rect">
            <a:avLst/>
          </a:prstGeom>
        </p:spPr>
        <p:txBody>
          <a:bodyPr wrap="none">
            <a:spAutoFit/>
          </a:bodyPr>
          <a:lstStyle/>
          <a:p>
            <a:r>
              <a:rPr lang="en-US" dirty="0">
                <a:solidFill>
                  <a:schemeClr val="accent6"/>
                </a:solidFill>
              </a:rPr>
              <a:t>Guide By : Dipali Jadhav</a:t>
            </a:r>
            <a:endParaRPr lang="en-IN" dirty="0">
              <a:solidFill>
                <a:schemeClr val="accent6"/>
              </a:solidFill>
            </a:endParaRPr>
          </a:p>
        </p:txBody>
      </p:sp>
      <p:sp>
        <p:nvSpPr>
          <p:cNvPr id="7" name="Subtitle 2">
            <a:extLst>
              <a:ext uri="{FF2B5EF4-FFF2-40B4-BE49-F238E27FC236}">
                <a16:creationId xmlns="" xmlns:a16="http://schemas.microsoft.com/office/drawing/2014/main" id="{5E02C102-F660-46C6-A26C-9A66E8BE4C2B}"/>
              </a:ext>
            </a:extLst>
          </p:cNvPr>
          <p:cNvSpPr txBox="1">
            <a:spLocks/>
          </p:cNvSpPr>
          <p:nvPr/>
        </p:nvSpPr>
        <p:spPr>
          <a:xfrm>
            <a:off x="4349496" y="1968327"/>
            <a:ext cx="3493008" cy="375082"/>
          </a:xfrm>
          <a:prstGeom prst="rect">
            <a:avLst/>
          </a:prstGeom>
        </p:spPr>
        <p:txBody>
          <a:bodyPr vert="horz" lIns="0" tIns="0" rIns="0" bIns="0" rtlCol="0" anchor="t" anchorCtr="0">
            <a:noAutofit/>
          </a:bodyPr>
          <a:lstStyle>
            <a:lvl1pPr marL="0" indent="0" algn="ctr" defTabSz="914400" rtl="0" eaLnBrk="1" latinLnBrk="0" hangingPunct="1">
              <a:lnSpc>
                <a:spcPct val="100000"/>
              </a:lnSpc>
              <a:spcBef>
                <a:spcPts val="360"/>
              </a:spcBef>
              <a:buFont typeface="Arial" panose="020B0604020202020204" pitchFamily="34" charset="0"/>
              <a:buNone/>
              <a:defRPr sz="2400" kern="1200">
                <a:solidFill>
                  <a:schemeClr val="accent6"/>
                </a:solidFill>
                <a:latin typeface="+mn-lt"/>
                <a:ea typeface="+mn-ea"/>
                <a:cs typeface="+mn-cs"/>
              </a:defRPr>
            </a:lvl1pPr>
            <a:lvl2pPr marL="457200" indent="0" algn="ctr" defTabSz="914400" rtl="0" eaLnBrk="1" latinLnBrk="0" hangingPunct="1">
              <a:lnSpc>
                <a:spcPct val="100000"/>
              </a:lnSpc>
              <a:spcBef>
                <a:spcPts val="360"/>
              </a:spcBef>
              <a:buFont typeface="Arial" panose="020B0604020202020204" pitchFamily="34" charset="0"/>
              <a:buNone/>
              <a:defRPr sz="2000" kern="1200">
                <a:solidFill>
                  <a:schemeClr val="accent6"/>
                </a:solidFill>
                <a:latin typeface="+mn-lt"/>
                <a:ea typeface="+mn-ea"/>
                <a:cs typeface="+mn-cs"/>
              </a:defRPr>
            </a:lvl2pPr>
            <a:lvl3pPr marL="914400" indent="0" algn="ctr" defTabSz="914400" rtl="0" eaLnBrk="1" latinLnBrk="0" hangingPunct="1">
              <a:lnSpc>
                <a:spcPct val="100000"/>
              </a:lnSpc>
              <a:spcBef>
                <a:spcPts val="360"/>
              </a:spcBef>
              <a:buFont typeface="Arial" panose="020B0604020202020204" pitchFamily="34" charset="0"/>
              <a:buNone/>
              <a:defRPr sz="1800" kern="1200">
                <a:solidFill>
                  <a:schemeClr val="accent6"/>
                </a:solidFill>
                <a:latin typeface="+mn-lt"/>
                <a:ea typeface="+mn-ea"/>
                <a:cs typeface="+mn-cs"/>
              </a:defRPr>
            </a:lvl3pPr>
            <a:lvl4pPr marL="13716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4pPr>
            <a:lvl5pPr marL="18288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a:t>PG-DAC</a:t>
            </a:r>
          </a:p>
          <a:p>
            <a:endParaRPr lang="en-US" dirty="0"/>
          </a:p>
          <a:p>
            <a:r>
              <a:rPr lang="en-US" dirty="0"/>
              <a:t>​</a:t>
            </a:r>
          </a:p>
          <a:p>
            <a:endParaRPr lang="en-US" dirty="0"/>
          </a:p>
        </p:txBody>
      </p:sp>
      <p:sp>
        <p:nvSpPr>
          <p:cNvPr id="8" name="Subtitle 2">
            <a:extLst>
              <a:ext uri="{FF2B5EF4-FFF2-40B4-BE49-F238E27FC236}">
                <a16:creationId xmlns="" xmlns:a16="http://schemas.microsoft.com/office/drawing/2014/main" id="{D890C425-CDD0-407E-9D37-77DB5F42EA31}"/>
              </a:ext>
            </a:extLst>
          </p:cNvPr>
          <p:cNvSpPr txBox="1">
            <a:spLocks/>
          </p:cNvSpPr>
          <p:nvPr/>
        </p:nvSpPr>
        <p:spPr>
          <a:xfrm>
            <a:off x="3829139" y="2303881"/>
            <a:ext cx="4533721" cy="375082"/>
          </a:xfrm>
          <a:prstGeom prst="rect">
            <a:avLst/>
          </a:prstGeom>
        </p:spPr>
        <p:txBody>
          <a:bodyPr vert="horz" lIns="0" tIns="0" rIns="0" bIns="0" rtlCol="0" anchor="t" anchorCtr="0">
            <a:noAutofit/>
          </a:bodyPr>
          <a:lstStyle>
            <a:lvl1pPr marL="0" indent="0" algn="ctr" defTabSz="914400" rtl="0" eaLnBrk="1" latinLnBrk="0" hangingPunct="1">
              <a:lnSpc>
                <a:spcPct val="100000"/>
              </a:lnSpc>
              <a:spcBef>
                <a:spcPts val="360"/>
              </a:spcBef>
              <a:buFont typeface="Arial" panose="020B0604020202020204" pitchFamily="34" charset="0"/>
              <a:buNone/>
              <a:defRPr sz="2400" kern="1200">
                <a:solidFill>
                  <a:schemeClr val="accent6"/>
                </a:solidFill>
                <a:latin typeface="+mn-lt"/>
                <a:ea typeface="+mn-ea"/>
                <a:cs typeface="+mn-cs"/>
              </a:defRPr>
            </a:lvl1pPr>
            <a:lvl2pPr marL="457200" indent="0" algn="ctr" defTabSz="914400" rtl="0" eaLnBrk="1" latinLnBrk="0" hangingPunct="1">
              <a:lnSpc>
                <a:spcPct val="100000"/>
              </a:lnSpc>
              <a:spcBef>
                <a:spcPts val="360"/>
              </a:spcBef>
              <a:buFont typeface="Arial" panose="020B0604020202020204" pitchFamily="34" charset="0"/>
              <a:buNone/>
              <a:defRPr sz="2000" kern="1200">
                <a:solidFill>
                  <a:schemeClr val="accent6"/>
                </a:solidFill>
                <a:latin typeface="+mn-lt"/>
                <a:ea typeface="+mn-ea"/>
                <a:cs typeface="+mn-cs"/>
              </a:defRPr>
            </a:lvl2pPr>
            <a:lvl3pPr marL="914400" indent="0" algn="ctr" defTabSz="914400" rtl="0" eaLnBrk="1" latinLnBrk="0" hangingPunct="1">
              <a:lnSpc>
                <a:spcPct val="100000"/>
              </a:lnSpc>
              <a:spcBef>
                <a:spcPts val="360"/>
              </a:spcBef>
              <a:buFont typeface="Arial" panose="020B0604020202020204" pitchFamily="34" charset="0"/>
              <a:buNone/>
              <a:defRPr sz="1800" kern="1200">
                <a:solidFill>
                  <a:schemeClr val="accent6"/>
                </a:solidFill>
                <a:latin typeface="+mn-lt"/>
                <a:ea typeface="+mn-ea"/>
                <a:cs typeface="+mn-cs"/>
              </a:defRPr>
            </a:lvl3pPr>
            <a:lvl4pPr marL="13716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4pPr>
            <a:lvl5pPr marL="18288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t>Learning Management System</a:t>
            </a:r>
          </a:p>
          <a:p>
            <a:endParaRPr lang="en-US" dirty="0"/>
          </a:p>
          <a:p>
            <a:r>
              <a:rPr lang="en-US" dirty="0"/>
              <a:t>​</a:t>
            </a:r>
          </a:p>
          <a:p>
            <a:endParaRPr lang="en-US" dirty="0"/>
          </a:p>
        </p:txBody>
      </p:sp>
      <p:sp>
        <p:nvSpPr>
          <p:cNvPr id="9" name="Subtitle 2">
            <a:extLst>
              <a:ext uri="{FF2B5EF4-FFF2-40B4-BE49-F238E27FC236}">
                <a16:creationId xmlns="" xmlns:a16="http://schemas.microsoft.com/office/drawing/2014/main" id="{89F3D97F-3B9A-4B45-95EE-D286C138D050}"/>
              </a:ext>
            </a:extLst>
          </p:cNvPr>
          <p:cNvSpPr txBox="1">
            <a:spLocks/>
          </p:cNvSpPr>
          <p:nvPr/>
        </p:nvSpPr>
        <p:spPr>
          <a:xfrm>
            <a:off x="4349496" y="2843552"/>
            <a:ext cx="3493008" cy="375082"/>
          </a:xfrm>
          <a:prstGeom prst="rect">
            <a:avLst/>
          </a:prstGeom>
        </p:spPr>
        <p:txBody>
          <a:bodyPr vert="horz" lIns="0" tIns="0" rIns="0" bIns="0" rtlCol="0" anchor="t" anchorCtr="0">
            <a:noAutofit/>
          </a:bodyPr>
          <a:lstStyle>
            <a:lvl1pPr marL="0" indent="0" algn="ctr" defTabSz="914400" rtl="0" eaLnBrk="1" latinLnBrk="0" hangingPunct="1">
              <a:lnSpc>
                <a:spcPct val="100000"/>
              </a:lnSpc>
              <a:spcBef>
                <a:spcPts val="360"/>
              </a:spcBef>
              <a:buFont typeface="Arial" panose="020B0604020202020204" pitchFamily="34" charset="0"/>
              <a:buNone/>
              <a:defRPr sz="2400" kern="1200">
                <a:solidFill>
                  <a:schemeClr val="accent6"/>
                </a:solidFill>
                <a:latin typeface="+mn-lt"/>
                <a:ea typeface="+mn-ea"/>
                <a:cs typeface="+mn-cs"/>
              </a:defRPr>
            </a:lvl1pPr>
            <a:lvl2pPr marL="457200" indent="0" algn="ctr" defTabSz="914400" rtl="0" eaLnBrk="1" latinLnBrk="0" hangingPunct="1">
              <a:lnSpc>
                <a:spcPct val="100000"/>
              </a:lnSpc>
              <a:spcBef>
                <a:spcPts val="360"/>
              </a:spcBef>
              <a:buFont typeface="Arial" panose="020B0604020202020204" pitchFamily="34" charset="0"/>
              <a:buNone/>
              <a:defRPr sz="2000" kern="1200">
                <a:solidFill>
                  <a:schemeClr val="accent6"/>
                </a:solidFill>
                <a:latin typeface="+mn-lt"/>
                <a:ea typeface="+mn-ea"/>
                <a:cs typeface="+mn-cs"/>
              </a:defRPr>
            </a:lvl2pPr>
            <a:lvl3pPr marL="914400" indent="0" algn="ctr" defTabSz="914400" rtl="0" eaLnBrk="1" latinLnBrk="0" hangingPunct="1">
              <a:lnSpc>
                <a:spcPct val="100000"/>
              </a:lnSpc>
              <a:spcBef>
                <a:spcPts val="360"/>
              </a:spcBef>
              <a:buFont typeface="Arial" panose="020B0604020202020204" pitchFamily="34" charset="0"/>
              <a:buNone/>
              <a:defRPr sz="1800" kern="1200">
                <a:solidFill>
                  <a:schemeClr val="accent6"/>
                </a:solidFill>
                <a:latin typeface="+mn-lt"/>
                <a:ea typeface="+mn-ea"/>
                <a:cs typeface="+mn-cs"/>
              </a:defRPr>
            </a:lvl3pPr>
            <a:lvl4pPr marL="13716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4pPr>
            <a:lvl5pPr marL="18288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a:t>Submitted By</a:t>
            </a:r>
          </a:p>
          <a:p>
            <a:endParaRPr lang="en-US" dirty="0"/>
          </a:p>
          <a:p>
            <a:r>
              <a:rPr lang="en-US" dirty="0"/>
              <a:t>​</a:t>
            </a:r>
          </a:p>
          <a:p>
            <a:endParaRPr lang="en-US" dirty="0"/>
          </a:p>
        </p:txBody>
      </p:sp>
      <p:pic>
        <p:nvPicPr>
          <p:cNvPr id="12" name="Picture 3">
            <a:extLst>
              <a:ext uri="{FF2B5EF4-FFF2-40B4-BE49-F238E27FC236}">
                <a16:creationId xmlns="" xmlns:a16="http://schemas.microsoft.com/office/drawing/2014/main" id="{9E2D430D-8068-4754-AF24-A1DB142D4E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7244" y="151910"/>
            <a:ext cx="2957512"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10</a:t>
            </a:fld>
            <a:endParaRPr lang="en-US" dirty="0"/>
          </a:p>
        </p:txBody>
      </p:sp>
      <p:sp>
        <p:nvSpPr>
          <p:cNvPr id="4" name="Content Placeholder 3">
            <a:extLst>
              <a:ext uri="{FF2B5EF4-FFF2-40B4-BE49-F238E27FC236}">
                <a16:creationId xmlns="" xmlns:a16="http://schemas.microsoft.com/office/drawing/2014/main" id="{5BCBFD5F-9247-485C-2171-C27843299D8B}"/>
              </a:ext>
            </a:extLst>
          </p:cNvPr>
          <p:cNvSpPr>
            <a:spLocks noGrp="1"/>
          </p:cNvSpPr>
          <p:nvPr>
            <p:ph sz="half" idx="1"/>
          </p:nvPr>
        </p:nvSpPr>
        <p:spPr>
          <a:xfrm>
            <a:off x="755904" y="1521848"/>
            <a:ext cx="10680192" cy="4492393"/>
          </a:xfrm>
        </p:spPr>
        <p:txBody>
          <a:bodyPr/>
          <a:lstStyle/>
          <a:p>
            <a:pPr marL="0" indent="0">
              <a:buNone/>
            </a:pPr>
            <a:endParaRPr lang="en-IN" sz="2000" dirty="0"/>
          </a:p>
          <a:p>
            <a:pPr>
              <a:buFont typeface="Wingdings" panose="05000000000000000000" pitchFamily="2" charset="2"/>
              <a:buChar char="Ø"/>
            </a:pPr>
            <a:r>
              <a:rPr lang="en-IN" sz="2000" dirty="0"/>
              <a:t>Reason :</a:t>
            </a:r>
          </a:p>
          <a:p>
            <a:r>
              <a:rPr lang="en-IN" sz="2000" dirty="0"/>
              <a:t>                   HTML,CSS and JavaScript are used for frontend part for static web pages.</a:t>
            </a:r>
          </a:p>
          <a:p>
            <a:r>
              <a:rPr lang="en-IN" sz="2000" dirty="0"/>
              <a:t>                  React JS is used for rendering the dynamic web pages and to create a single page application where only particular part of web page is rendered without altering complete web page. </a:t>
            </a:r>
          </a:p>
          <a:p>
            <a:r>
              <a:rPr lang="en-IN" sz="2000" dirty="0"/>
              <a:t>                  Spring boot is used for server side processing wherein in connection with database is established from server and required data is manipulated and sent to client side.</a:t>
            </a:r>
          </a:p>
          <a:p>
            <a:endParaRPr lang="en-IN" dirty="0"/>
          </a:p>
        </p:txBody>
      </p:sp>
    </p:spTree>
    <p:extLst>
      <p:ext uri="{BB962C8B-B14F-4D97-AF65-F5344CB8AC3E}">
        <p14:creationId xmlns:p14="http://schemas.microsoft.com/office/powerpoint/2010/main" val="2534383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FA8061-3566-A864-C499-8EF8443A1666}"/>
              </a:ext>
            </a:extLst>
          </p:cNvPr>
          <p:cNvSpPr>
            <a:spLocks noGrp="1"/>
          </p:cNvSpPr>
          <p:nvPr>
            <p:ph type="title"/>
          </p:nvPr>
        </p:nvSpPr>
        <p:spPr>
          <a:xfrm>
            <a:off x="740933" y="585395"/>
            <a:ext cx="10710134" cy="821526"/>
          </a:xfrm>
        </p:spPr>
        <p:txBody>
          <a:bodyPr/>
          <a:lstStyle/>
          <a:p>
            <a:r>
              <a:rPr lang="en-IN" sz="4000" dirty="0"/>
              <a:t>User roles and responsibilities</a:t>
            </a:r>
          </a:p>
        </p:txBody>
      </p:sp>
      <p:sp>
        <p:nvSpPr>
          <p:cNvPr id="3" name="Content Placeholder 2">
            <a:extLst>
              <a:ext uri="{FF2B5EF4-FFF2-40B4-BE49-F238E27FC236}">
                <a16:creationId xmlns="" xmlns:a16="http://schemas.microsoft.com/office/drawing/2014/main" id="{B2995CE5-F0A8-6D8A-E475-E8E72DA2E252}"/>
              </a:ext>
            </a:extLst>
          </p:cNvPr>
          <p:cNvSpPr>
            <a:spLocks noGrp="1"/>
          </p:cNvSpPr>
          <p:nvPr>
            <p:ph sz="half" idx="1"/>
          </p:nvPr>
        </p:nvSpPr>
        <p:spPr>
          <a:xfrm>
            <a:off x="430306" y="1783439"/>
            <a:ext cx="11574332" cy="5244981"/>
          </a:xfrm>
        </p:spPr>
        <p:txBody>
          <a:bodyPr>
            <a:normAutofit/>
          </a:bodyPr>
          <a:lstStyle/>
          <a:p>
            <a:r>
              <a:rPr lang="en-IN" dirty="0"/>
              <a:t>User Roles :</a:t>
            </a:r>
          </a:p>
          <a:p>
            <a:pPr marL="0" indent="0">
              <a:buNone/>
            </a:pPr>
            <a:r>
              <a:rPr lang="en-IN" dirty="0"/>
              <a:t>            There are four most important roles assigned to users. Like Admin User, Artist User, Customer User, and Corporate User.</a:t>
            </a:r>
          </a:p>
          <a:p>
            <a:pPr marL="0" indent="0">
              <a:buNone/>
            </a:pPr>
            <a:endParaRPr lang="en-IN" dirty="0"/>
          </a:p>
          <a:p>
            <a:pPr marL="0" indent="0">
              <a:buNone/>
            </a:pPr>
            <a:r>
              <a:rPr lang="en-IN" dirty="0"/>
              <a:t>Admin    :  User creation, permissions, reports generations, and management etc.</a:t>
            </a:r>
          </a:p>
          <a:p>
            <a:pPr marL="0" indent="0">
              <a:buNone/>
            </a:pPr>
            <a:r>
              <a:rPr lang="en-IN" dirty="0"/>
              <a:t>Trainer   :  Will add course related information and like assignments daily schedule and upload online test.</a:t>
            </a:r>
          </a:p>
          <a:p>
            <a:pPr marL="0" indent="0">
              <a:buNone/>
            </a:pPr>
            <a:r>
              <a:rPr lang="en-IN" dirty="0"/>
              <a:t>Student   :  Will be able to see the assignments, performance and result. </a:t>
            </a:r>
          </a:p>
          <a:p>
            <a:pPr marL="0" indent="0">
              <a:buNone/>
            </a:pPr>
            <a:endParaRPr lang="en-IN" dirty="0"/>
          </a:p>
          <a:p>
            <a:r>
              <a:rPr lang="en-IN" dirty="0"/>
              <a:t>User Case According to roles :</a:t>
            </a:r>
          </a:p>
          <a:p>
            <a:pPr marL="0" indent="0">
              <a:buNone/>
            </a:pPr>
            <a:r>
              <a:rPr lang="en-IN" dirty="0"/>
              <a:t>               Admin    :  Allowing access to user, track reports etc.</a:t>
            </a:r>
          </a:p>
          <a:p>
            <a:pPr marL="0" indent="0">
              <a:buNone/>
            </a:pPr>
            <a:r>
              <a:rPr lang="en-IN" dirty="0"/>
              <a:t>               Trainer   :  Upload daily schedule and course material.</a:t>
            </a:r>
          </a:p>
          <a:p>
            <a:pPr marL="0" indent="0">
              <a:buNone/>
            </a:pPr>
            <a:r>
              <a:rPr lang="en-IN" dirty="0"/>
              <a:t>               Student   :  Can see all the course material and daily schedule.</a:t>
            </a:r>
          </a:p>
          <a:p>
            <a:pPr marL="0" indent="0">
              <a:buNone/>
            </a:pPr>
            <a:r>
              <a:rPr lang="en-IN" dirty="0"/>
              <a:t>               </a:t>
            </a:r>
          </a:p>
          <a:p>
            <a:pPr marL="0" indent="0">
              <a:buNone/>
            </a:pPr>
            <a:endParaRPr lang="en-IN" dirty="0"/>
          </a:p>
          <a:p>
            <a:pPr marL="0" indent="0">
              <a:buNone/>
            </a:pPr>
            <a:endParaRPr lang="en-IN" dirty="0"/>
          </a:p>
        </p:txBody>
      </p:sp>
      <p:sp>
        <p:nvSpPr>
          <p:cNvPr id="5" name="Slide Number Placeholder 4">
            <a:extLst>
              <a:ext uri="{FF2B5EF4-FFF2-40B4-BE49-F238E27FC236}">
                <a16:creationId xmlns="" xmlns:a16="http://schemas.microsoft.com/office/drawing/2014/main" id="{3AFA9F83-E96A-591E-D930-DB6933C7A2CA}"/>
              </a:ext>
            </a:extLst>
          </p:cNvPr>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1992517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134F88-4755-0014-AC00-AAF655B26533}"/>
              </a:ext>
            </a:extLst>
          </p:cNvPr>
          <p:cNvSpPr>
            <a:spLocks noGrp="1"/>
          </p:cNvSpPr>
          <p:nvPr>
            <p:ph type="title"/>
          </p:nvPr>
        </p:nvSpPr>
        <p:spPr>
          <a:xfrm>
            <a:off x="660609" y="594360"/>
            <a:ext cx="10889070" cy="1219828"/>
          </a:xfrm>
        </p:spPr>
        <p:txBody>
          <a:bodyPr/>
          <a:lstStyle/>
          <a:p>
            <a:r>
              <a:rPr lang="en-IN" sz="3200" dirty="0"/>
              <a:t>Details of contribution from each team member</a:t>
            </a:r>
          </a:p>
        </p:txBody>
      </p:sp>
      <p:sp>
        <p:nvSpPr>
          <p:cNvPr id="3" name="Content Placeholder 2">
            <a:extLst>
              <a:ext uri="{FF2B5EF4-FFF2-40B4-BE49-F238E27FC236}">
                <a16:creationId xmlns="" xmlns:a16="http://schemas.microsoft.com/office/drawing/2014/main" id="{441B6727-7306-AC67-212D-4568F953AAD6}"/>
              </a:ext>
            </a:extLst>
          </p:cNvPr>
          <p:cNvSpPr>
            <a:spLocks noGrp="1"/>
          </p:cNvSpPr>
          <p:nvPr>
            <p:ph sz="half" idx="1"/>
          </p:nvPr>
        </p:nvSpPr>
        <p:spPr>
          <a:xfrm>
            <a:off x="869487" y="2315852"/>
            <a:ext cx="10680192" cy="3774141"/>
          </a:xfrm>
        </p:spPr>
        <p:txBody>
          <a:bodyPr>
            <a:normAutofit lnSpcReduction="10000"/>
          </a:bodyPr>
          <a:lstStyle/>
          <a:p>
            <a:pPr marL="457200" indent="-457200">
              <a:buFont typeface="+mj-lt"/>
              <a:buAutoNum type="arabicPeriod"/>
            </a:pPr>
            <a:r>
              <a:rPr lang="en-IN" sz="2000" dirty="0"/>
              <a:t>Shantanu Mundhe :- Implemented the Admin use case, Login / Logout Frontend Design and Backend.</a:t>
            </a:r>
          </a:p>
          <a:p>
            <a:pPr marL="457200" indent="-457200">
              <a:buFont typeface="+mj-lt"/>
              <a:buAutoNum type="arabicPeriod"/>
            </a:pPr>
            <a:r>
              <a:rPr lang="en-IN" sz="2000" dirty="0"/>
              <a:t>Sushil Chaudhari :- Implemented the Teacher use case, Student use case , Signup / Registration and Bootstrap Styling for Home UI Frontend Design and Backend .</a:t>
            </a:r>
          </a:p>
          <a:p>
            <a:pPr marL="457200" indent="-457200">
              <a:buFont typeface="+mj-lt"/>
              <a:buAutoNum type="arabicPeriod"/>
            </a:pPr>
            <a:r>
              <a:rPr lang="en-IN" sz="2000" dirty="0"/>
              <a:t>Shailesh Agarmore :- Implemented Student use case , Database and Documentation.</a:t>
            </a:r>
          </a:p>
          <a:p>
            <a:pPr marL="457200" indent="-457200">
              <a:buFont typeface="+mj-lt"/>
              <a:buAutoNum type="arabicPeriod"/>
            </a:pPr>
            <a:r>
              <a:rPr lang="en-IN" sz="2000" dirty="0"/>
              <a:t>Pranav Chirame :- Implemented Database Design and Project Report.</a:t>
            </a:r>
          </a:p>
          <a:p>
            <a:pPr marL="0" indent="0">
              <a:buNone/>
            </a:pPr>
            <a:r>
              <a:rPr lang="en-IN" sz="2000" dirty="0"/>
              <a:t>           </a:t>
            </a:r>
          </a:p>
          <a:p>
            <a:pPr>
              <a:buFont typeface="Wingdings" panose="05000000000000000000" pitchFamily="2" charset="2"/>
              <a:buChar char="Ø"/>
            </a:pPr>
            <a:r>
              <a:rPr lang="en-IN" sz="2000" dirty="0"/>
              <a:t>        Stages at which Coordination was needed</a:t>
            </a:r>
          </a:p>
          <a:p>
            <a:r>
              <a:rPr lang="en-IN" sz="2000" dirty="0"/>
              <a:t>                         Most of the coordination was needed when complete UI needed to be 				rendered using React,</a:t>
            </a:r>
          </a:p>
          <a:p>
            <a:r>
              <a:rPr lang="en-IN" sz="2000" dirty="0"/>
              <a:t>                         Every one worked together for designing the database  </a:t>
            </a:r>
          </a:p>
        </p:txBody>
      </p:sp>
      <p:sp>
        <p:nvSpPr>
          <p:cNvPr id="5" name="Slide Number Placeholder 4">
            <a:extLst>
              <a:ext uri="{FF2B5EF4-FFF2-40B4-BE49-F238E27FC236}">
                <a16:creationId xmlns="" xmlns:a16="http://schemas.microsoft.com/office/drawing/2014/main" id="{72ED7542-7CDF-5B0C-10CB-FE4E644A8DA2}"/>
              </a:ext>
            </a:extLst>
          </p:cNvPr>
          <p:cNvSpPr>
            <a:spLocks noGrp="1"/>
          </p:cNvSpPr>
          <p:nvPr>
            <p:ph type="sldNum" sz="quarter" idx="12"/>
          </p:nvPr>
        </p:nvSpPr>
        <p:spPr/>
        <p:txBody>
          <a:bodyPr/>
          <a:lstStyle/>
          <a:p>
            <a:fld id="{48F63A3B-78C7-47BE-AE5E-E10140E04643}" type="slidenum">
              <a:rPr lang="en-US" smtClean="0"/>
              <a:t>12</a:t>
            </a:fld>
            <a:endParaRPr lang="en-US" dirty="0"/>
          </a:p>
        </p:txBody>
      </p:sp>
    </p:spTree>
    <p:extLst>
      <p:ext uri="{BB962C8B-B14F-4D97-AF65-F5344CB8AC3E}">
        <p14:creationId xmlns:p14="http://schemas.microsoft.com/office/powerpoint/2010/main" val="334186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DF8C77-F38E-A77B-1A6C-40E5AF8398ED}"/>
              </a:ext>
            </a:extLst>
          </p:cNvPr>
          <p:cNvSpPr>
            <a:spLocks noGrp="1"/>
          </p:cNvSpPr>
          <p:nvPr>
            <p:ph type="title"/>
          </p:nvPr>
        </p:nvSpPr>
        <p:spPr>
          <a:xfrm>
            <a:off x="773674" y="580903"/>
            <a:ext cx="10671048" cy="768096"/>
          </a:xfrm>
        </p:spPr>
        <p:txBody>
          <a:bodyPr/>
          <a:lstStyle/>
          <a:p>
            <a:r>
              <a:rPr lang="en-US" dirty="0"/>
              <a:t>Use of Github</a:t>
            </a:r>
            <a:r>
              <a:rPr lang="en-IN" dirty="0"/>
              <a:t> </a:t>
            </a:r>
          </a:p>
        </p:txBody>
      </p:sp>
      <p:sp>
        <p:nvSpPr>
          <p:cNvPr id="5" name="Slide Number Placeholder 4">
            <a:extLst>
              <a:ext uri="{FF2B5EF4-FFF2-40B4-BE49-F238E27FC236}">
                <a16:creationId xmlns="" xmlns:a16="http://schemas.microsoft.com/office/drawing/2014/main" id="{480EA536-F9E3-7A99-9ED7-8C161AA86429}"/>
              </a:ext>
            </a:extLst>
          </p:cNvPr>
          <p:cNvSpPr>
            <a:spLocks noGrp="1"/>
          </p:cNvSpPr>
          <p:nvPr>
            <p:ph type="sldNum" sz="quarter" idx="12"/>
          </p:nvPr>
        </p:nvSpPr>
        <p:spPr/>
        <p:txBody>
          <a:bodyPr/>
          <a:lstStyle/>
          <a:p>
            <a:fld id="{48F63A3B-78C7-47BE-AE5E-E10140E04643}" type="slidenum">
              <a:rPr lang="en-US" smtClean="0"/>
              <a:t>13</a:t>
            </a:fld>
            <a:endParaRPr lang="en-US" dirty="0"/>
          </a:p>
        </p:txBody>
      </p:sp>
      <p:pic>
        <p:nvPicPr>
          <p:cNvPr id="7" name="Picture 6">
            <a:extLst>
              <a:ext uri="{FF2B5EF4-FFF2-40B4-BE49-F238E27FC236}">
                <a16:creationId xmlns="" xmlns:a16="http://schemas.microsoft.com/office/drawing/2014/main" id="{BD80145E-5BC5-4D59-9007-E7C5C2FBDC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540" y="1766597"/>
            <a:ext cx="11196918" cy="4896333"/>
          </a:xfrm>
          <a:prstGeom prst="rect">
            <a:avLst/>
          </a:prstGeom>
        </p:spPr>
      </p:pic>
      <p:sp>
        <p:nvSpPr>
          <p:cNvPr id="10" name="Subtitle 2">
            <a:extLst>
              <a:ext uri="{FF2B5EF4-FFF2-40B4-BE49-F238E27FC236}">
                <a16:creationId xmlns="" xmlns:a16="http://schemas.microsoft.com/office/drawing/2014/main" id="{6081B8AB-C70C-499F-B6A3-2081BEAA7F7E}"/>
              </a:ext>
            </a:extLst>
          </p:cNvPr>
          <p:cNvSpPr txBox="1">
            <a:spLocks/>
          </p:cNvSpPr>
          <p:nvPr/>
        </p:nvSpPr>
        <p:spPr>
          <a:xfrm>
            <a:off x="3402912" y="1415355"/>
            <a:ext cx="5386175" cy="284885"/>
          </a:xfrm>
          <a:prstGeom prst="rect">
            <a:avLst/>
          </a:prstGeom>
        </p:spPr>
        <p:txBody>
          <a:bodyPr vert="horz" lIns="0" tIns="0" rIns="0" bIns="0" rtlCol="0" anchor="t" anchorCtr="0">
            <a:noAutofit/>
          </a:bodyPr>
          <a:lstStyle>
            <a:lvl1pPr marL="0" indent="0" algn="ctr" defTabSz="914400" rtl="0" eaLnBrk="1" latinLnBrk="0" hangingPunct="1">
              <a:lnSpc>
                <a:spcPct val="100000"/>
              </a:lnSpc>
              <a:spcBef>
                <a:spcPts val="360"/>
              </a:spcBef>
              <a:buFont typeface="Arial" panose="020B0604020202020204" pitchFamily="34" charset="0"/>
              <a:buNone/>
              <a:defRPr sz="2400" kern="1200">
                <a:solidFill>
                  <a:schemeClr val="accent6"/>
                </a:solidFill>
                <a:latin typeface="+mn-lt"/>
                <a:ea typeface="+mn-ea"/>
                <a:cs typeface="+mn-cs"/>
              </a:defRPr>
            </a:lvl1pPr>
            <a:lvl2pPr marL="457200" indent="0" algn="ctr" defTabSz="914400" rtl="0" eaLnBrk="1" latinLnBrk="0" hangingPunct="1">
              <a:lnSpc>
                <a:spcPct val="100000"/>
              </a:lnSpc>
              <a:spcBef>
                <a:spcPts val="360"/>
              </a:spcBef>
              <a:buFont typeface="Arial" panose="020B0604020202020204" pitchFamily="34" charset="0"/>
              <a:buNone/>
              <a:defRPr sz="2000" kern="1200">
                <a:solidFill>
                  <a:schemeClr val="accent6"/>
                </a:solidFill>
                <a:latin typeface="+mn-lt"/>
                <a:ea typeface="+mn-ea"/>
                <a:cs typeface="+mn-cs"/>
              </a:defRPr>
            </a:lvl2pPr>
            <a:lvl3pPr marL="914400" indent="0" algn="ctr" defTabSz="914400" rtl="0" eaLnBrk="1" latinLnBrk="0" hangingPunct="1">
              <a:lnSpc>
                <a:spcPct val="100000"/>
              </a:lnSpc>
              <a:spcBef>
                <a:spcPts val="360"/>
              </a:spcBef>
              <a:buFont typeface="Arial" panose="020B0604020202020204" pitchFamily="34" charset="0"/>
              <a:buNone/>
              <a:defRPr sz="1800" kern="1200">
                <a:solidFill>
                  <a:schemeClr val="accent6"/>
                </a:solidFill>
                <a:latin typeface="+mn-lt"/>
                <a:ea typeface="+mn-ea"/>
                <a:cs typeface="+mn-cs"/>
              </a:defRPr>
            </a:lvl3pPr>
            <a:lvl4pPr marL="13716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4pPr>
            <a:lvl5pPr marL="18288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1400" dirty="0">
                <a:solidFill>
                  <a:srgbClr val="FF0000"/>
                </a:solidFill>
              </a:rPr>
              <a:t>GitHub Link </a:t>
            </a:r>
            <a:r>
              <a:rPr lang="en-IN" sz="1400" dirty="0"/>
              <a:t>: </a:t>
            </a:r>
            <a:r>
              <a:rPr lang="en-IN" sz="1400" u="sng" dirty="0"/>
              <a:t>https://github.com/Sushil9731/Myproject.git</a:t>
            </a:r>
            <a:endParaRPr lang="en-US" sz="1400" u="sng" dirty="0"/>
          </a:p>
          <a:p>
            <a:endParaRPr lang="en-US" sz="1400" dirty="0"/>
          </a:p>
          <a:p>
            <a:endParaRPr lang="en-US" dirty="0"/>
          </a:p>
          <a:p>
            <a:r>
              <a:rPr lang="en-US" dirty="0"/>
              <a:t>​</a:t>
            </a:r>
          </a:p>
          <a:p>
            <a:endParaRPr lang="en-US" dirty="0"/>
          </a:p>
        </p:txBody>
      </p:sp>
    </p:spTree>
    <p:extLst>
      <p:ext uri="{BB962C8B-B14F-4D97-AF65-F5344CB8AC3E}">
        <p14:creationId xmlns:p14="http://schemas.microsoft.com/office/powerpoint/2010/main" val="2253292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480EA536-F9E3-7A99-9ED7-8C161AA86429}"/>
              </a:ext>
            </a:extLst>
          </p:cNvPr>
          <p:cNvSpPr>
            <a:spLocks noGrp="1"/>
          </p:cNvSpPr>
          <p:nvPr>
            <p:ph type="sldNum" sz="quarter" idx="12"/>
          </p:nvPr>
        </p:nvSpPr>
        <p:spPr/>
        <p:txBody>
          <a:bodyPr/>
          <a:lstStyle/>
          <a:p>
            <a:fld id="{48F63A3B-78C7-47BE-AE5E-E10140E04643}" type="slidenum">
              <a:rPr lang="en-US" smtClean="0"/>
              <a:t>14</a:t>
            </a:fld>
            <a:endParaRPr lang="en-US" dirty="0"/>
          </a:p>
        </p:txBody>
      </p:sp>
      <p:pic>
        <p:nvPicPr>
          <p:cNvPr id="4" name="Picture 3">
            <a:extLst>
              <a:ext uri="{FF2B5EF4-FFF2-40B4-BE49-F238E27FC236}">
                <a16:creationId xmlns="" xmlns:a16="http://schemas.microsoft.com/office/drawing/2014/main" id="{A6E4B810-25E3-4609-875A-A17080124686}"/>
              </a:ext>
            </a:extLst>
          </p:cNvPr>
          <p:cNvPicPr>
            <a:picLocks noChangeAspect="1"/>
          </p:cNvPicPr>
          <p:nvPr/>
        </p:nvPicPr>
        <p:blipFill>
          <a:blip r:embed="rId2">
            <a:extLst>
              <a:ext uri="{BEBA8EAE-BF5A-486C-A8C5-ECC9F3942E4B}">
                <a14:imgProps xmlns:a14="http://schemas.microsoft.com/office/drawing/2010/main">
                  <a14:imgLayer r:embed="rId3">
                    <a14:imgEffect>
                      <a14:saturation sat="200000"/>
                    </a14:imgEffect>
                  </a14:imgLayer>
                </a14:imgProps>
              </a:ext>
            </a:extLst>
          </a:blip>
          <a:stretch>
            <a:fillRect/>
          </a:stretch>
        </p:blipFill>
        <p:spPr>
          <a:xfrm>
            <a:off x="0" y="1388184"/>
            <a:ext cx="12192000" cy="4178897"/>
          </a:xfrm>
          <a:prstGeom prst="rect">
            <a:avLst/>
          </a:prstGeom>
        </p:spPr>
      </p:pic>
    </p:spTree>
    <p:extLst>
      <p:ext uri="{BB962C8B-B14F-4D97-AF65-F5344CB8AC3E}">
        <p14:creationId xmlns:p14="http://schemas.microsoft.com/office/powerpoint/2010/main" val="3576588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4B311B-3177-0658-3585-6639F26A9BF6}"/>
              </a:ext>
            </a:extLst>
          </p:cNvPr>
          <p:cNvSpPr>
            <a:spLocks noGrp="1"/>
          </p:cNvSpPr>
          <p:nvPr>
            <p:ph type="title"/>
          </p:nvPr>
        </p:nvSpPr>
        <p:spPr>
          <a:xfrm>
            <a:off x="584147" y="278892"/>
            <a:ext cx="10494369" cy="768096"/>
          </a:xfrm>
        </p:spPr>
        <p:txBody>
          <a:bodyPr/>
          <a:lstStyle/>
          <a:p>
            <a:r>
              <a:rPr lang="en-US" dirty="0">
                <a:latin typeface="Arial Black" panose="020B0604020202020204" pitchFamily="34" charset="0"/>
                <a:cs typeface="Arial Black" panose="020B0604020202020204" pitchFamily="34" charset="0"/>
              </a:rPr>
              <a:t>future scope </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15</a:t>
            </a:fld>
            <a:endParaRPr lang="en-US" dirty="0"/>
          </a:p>
        </p:txBody>
      </p:sp>
      <p:sp>
        <p:nvSpPr>
          <p:cNvPr id="4" name="Content Placeholder 3">
            <a:extLst>
              <a:ext uri="{FF2B5EF4-FFF2-40B4-BE49-F238E27FC236}">
                <a16:creationId xmlns="" xmlns:a16="http://schemas.microsoft.com/office/drawing/2014/main" id="{5BCBFD5F-9247-485C-2171-C27843299D8B}"/>
              </a:ext>
            </a:extLst>
          </p:cNvPr>
          <p:cNvSpPr>
            <a:spLocks noGrp="1"/>
          </p:cNvSpPr>
          <p:nvPr>
            <p:ph sz="half" idx="1"/>
          </p:nvPr>
        </p:nvSpPr>
        <p:spPr>
          <a:xfrm>
            <a:off x="491235" y="1046470"/>
            <a:ext cx="10680192" cy="4866535"/>
          </a:xfrm>
        </p:spPr>
        <p:txBody>
          <a:bodyPr>
            <a:normAutofit lnSpcReduction="10000"/>
          </a:bodyPr>
          <a:lstStyle/>
          <a:p>
            <a:pPr>
              <a:buFont typeface="Wingdings" panose="05000000000000000000" pitchFamily="2" charset="2"/>
              <a:buChar char="Ø"/>
            </a:pPr>
            <a:r>
              <a:rPr lang="en-US" sz="2000" b="1" dirty="0">
                <a:latin typeface="Times New Roman" pitchFamily="18" charset="0"/>
                <a:cs typeface="Times New Roman" pitchFamily="18" charset="0"/>
              </a:rPr>
              <a:t>Future Scope:</a:t>
            </a:r>
            <a:r>
              <a:rPr lang="en-US" sz="2000" dirty="0">
                <a:latin typeface="Times New Roman" pitchFamily="18" charset="0"/>
                <a:cs typeface="Times New Roman" pitchFamily="18" charset="0"/>
              </a:rPr>
              <a:t> </a:t>
            </a:r>
          </a:p>
          <a:p>
            <a:pPr lvl="1"/>
            <a:r>
              <a:rPr lang="en-US" sz="2000" dirty="0">
                <a:latin typeface="Times New Roman" pitchFamily="18" charset="0"/>
                <a:cs typeface="Times New Roman" pitchFamily="18" charset="0"/>
              </a:rPr>
              <a:t>In the future, we can make our project even better by using React JS and Bootstrap together. This will help us improve how the project looks and how users interact with it. We can make the project more attractive and easier to use by enhancing the designs and adding interactive elements</a:t>
            </a:r>
            <a:r>
              <a:rPr lang="en-US" sz="2000" dirty="0" smtClean="0">
                <a:latin typeface="Times New Roman" pitchFamily="18" charset="0"/>
                <a:cs typeface="Times New Roman" pitchFamily="18" charset="0"/>
              </a:rPr>
              <a:t>.</a:t>
            </a:r>
          </a:p>
          <a:p>
            <a:pPr marL="338328" lvl="1" indent="0">
              <a:buNone/>
            </a:pPr>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Also, we can work on the important parts of the project to make them work even smarter. By using Spring Boot and React </a:t>
            </a:r>
            <a:r>
              <a:rPr lang="en-US" sz="2000" dirty="0" smtClean="0">
                <a:latin typeface="Times New Roman" pitchFamily="18" charset="0"/>
                <a:cs typeface="Times New Roman" pitchFamily="18" charset="0"/>
              </a:rPr>
              <a:t>JS more</a:t>
            </a:r>
            <a:r>
              <a:rPr lang="en-US" sz="2000" dirty="0">
                <a:latin typeface="Times New Roman" pitchFamily="18" charset="0"/>
                <a:cs typeface="Times New Roman" pitchFamily="18" charset="0"/>
              </a:rPr>
              <a:t>, we can </a:t>
            </a:r>
            <a:r>
              <a:rPr lang="en-US" sz="2000" dirty="0" smtClean="0">
                <a:latin typeface="Times New Roman" pitchFamily="18" charset="0"/>
                <a:cs typeface="Times New Roman" pitchFamily="18" charset="0"/>
              </a:rPr>
              <a:t>add more functionalities using crud operations if more time and resources are provided. This may include functionalities of teacher to add submission tasks and attendance reports of students. On similar lines functionalities of students can be improved too.</a:t>
            </a: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So, in the end, the future of our project is about </a:t>
            </a:r>
            <a:r>
              <a:rPr lang="en-US" sz="2000" dirty="0" smtClean="0">
                <a:latin typeface="Times New Roman" pitchFamily="18" charset="0"/>
                <a:cs typeface="Times New Roman" pitchFamily="18" charset="0"/>
              </a:rPr>
              <a:t>making the application more and more practical in terms of user inter-action and achieve the goal of ease of learning.</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And </a:t>
            </a:r>
            <a:r>
              <a:rPr lang="en-US" sz="2000" dirty="0">
                <a:latin typeface="Times New Roman" pitchFamily="18" charset="0"/>
                <a:cs typeface="Times New Roman" pitchFamily="18" charset="0"/>
              </a:rPr>
              <a:t>by focusing on the important parts, we can use technology to make our </a:t>
            </a:r>
            <a:r>
              <a:rPr lang="en-US" sz="2000" dirty="0" smtClean="0">
                <a:latin typeface="Times New Roman" pitchFamily="18" charset="0"/>
                <a:cs typeface="Times New Roman" pitchFamily="18" charset="0"/>
              </a:rPr>
              <a:t>project suitable for multiple educational </a:t>
            </a:r>
            <a:r>
              <a:rPr lang="en-US" sz="2000" smtClean="0">
                <a:latin typeface="Times New Roman" pitchFamily="18" charset="0"/>
                <a:cs typeface="Times New Roman" pitchFamily="18" charset="0"/>
              </a:rPr>
              <a:t>institutions.</a:t>
            </a:r>
            <a:endParaRPr lang="en-US" sz="20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478856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DF8C77-F38E-A77B-1A6C-40E5AF8398ED}"/>
              </a:ext>
            </a:extLst>
          </p:cNvPr>
          <p:cNvSpPr>
            <a:spLocks noGrp="1"/>
          </p:cNvSpPr>
          <p:nvPr>
            <p:ph type="title"/>
          </p:nvPr>
        </p:nvSpPr>
        <p:spPr>
          <a:xfrm>
            <a:off x="755904" y="580903"/>
            <a:ext cx="10671048" cy="768096"/>
          </a:xfrm>
        </p:spPr>
        <p:txBody>
          <a:bodyPr/>
          <a:lstStyle/>
          <a:p>
            <a:r>
              <a:rPr lang="en-IN" dirty="0"/>
              <a:t>Conclusion </a:t>
            </a:r>
          </a:p>
        </p:txBody>
      </p:sp>
      <p:sp>
        <p:nvSpPr>
          <p:cNvPr id="3" name="Content Placeholder 2">
            <a:extLst>
              <a:ext uri="{FF2B5EF4-FFF2-40B4-BE49-F238E27FC236}">
                <a16:creationId xmlns="" xmlns:a16="http://schemas.microsoft.com/office/drawing/2014/main" id="{D3F35BBE-C0B4-8D1A-0945-B79522CE4402}"/>
              </a:ext>
            </a:extLst>
          </p:cNvPr>
          <p:cNvSpPr>
            <a:spLocks noGrp="1"/>
          </p:cNvSpPr>
          <p:nvPr>
            <p:ph sz="half" idx="1"/>
          </p:nvPr>
        </p:nvSpPr>
        <p:spPr>
          <a:xfrm>
            <a:off x="621101" y="1768415"/>
            <a:ext cx="10823621" cy="4124634"/>
          </a:xfrm>
        </p:spPr>
        <p:txBody>
          <a:bodyPr>
            <a:normAutofit fontScale="92500" lnSpcReduction="20000"/>
          </a:bodyPr>
          <a:lstStyle/>
          <a:p>
            <a:pPr>
              <a:buFont typeface="+mj-lt"/>
              <a:buAutoNum type="arabicPeriod"/>
            </a:pPr>
            <a:r>
              <a:rPr lang="en-IN" dirty="0"/>
              <a:t>Challenges you faced :</a:t>
            </a:r>
          </a:p>
          <a:p>
            <a:r>
              <a:rPr lang="en-IN" dirty="0"/>
              <a:t>	There were many challenges that we faced like finding a write path to start with, exploring the 			technologies beyond the horizon of our course and UI part Etc.</a:t>
            </a:r>
          </a:p>
          <a:p>
            <a:r>
              <a:rPr lang="en-IN" dirty="0"/>
              <a:t>	Finalizing Database Design.</a:t>
            </a:r>
          </a:p>
          <a:p>
            <a:r>
              <a:rPr lang="en-IN" dirty="0"/>
              <a:t>	Implementing Functionality of Admin and Teacher.</a:t>
            </a:r>
          </a:p>
          <a:p>
            <a:r>
              <a:rPr lang="en-IN" dirty="0"/>
              <a:t>	Consensus of all members on styling and UI of Frontend.</a:t>
            </a:r>
          </a:p>
          <a:p>
            <a:r>
              <a:rPr lang="en-IN" dirty="0"/>
              <a:t>	Merging and collaborating the team work.</a:t>
            </a:r>
          </a:p>
          <a:p>
            <a:pPr marL="342900" indent="-342900">
              <a:buFont typeface="+mj-lt"/>
              <a:buAutoNum type="arabicPeriod"/>
            </a:pPr>
            <a:endParaRPr lang="en-IN" dirty="0"/>
          </a:p>
          <a:p>
            <a:pPr marL="0" indent="0">
              <a:buNone/>
            </a:pPr>
            <a:r>
              <a:rPr lang="en-IN" dirty="0"/>
              <a:t>2.   Things Learnt :</a:t>
            </a:r>
          </a:p>
          <a:p>
            <a:pPr marL="0" indent="0">
              <a:buNone/>
            </a:pPr>
            <a:r>
              <a:rPr lang="en-IN" dirty="0"/>
              <a:t>                   We have learnt to efficiently distribute the task within the team. We have learnt to combine all the dynamic stack of technologies together to create a fully functional software.</a:t>
            </a:r>
          </a:p>
          <a:p>
            <a:pPr marL="342900" indent="-342900">
              <a:buFont typeface="+mj-lt"/>
              <a:buAutoNum type="arabicPeriod"/>
            </a:pPr>
            <a:endParaRPr lang="en-IN" dirty="0"/>
          </a:p>
          <a:p>
            <a:pPr marL="0" indent="0">
              <a:buNone/>
            </a:pPr>
            <a:r>
              <a:rPr lang="en-IN" dirty="0"/>
              <a:t>3.   Overall Experience :</a:t>
            </a:r>
          </a:p>
          <a:p>
            <a:pPr marL="0" indent="0">
              <a:buNone/>
            </a:pPr>
            <a:r>
              <a:rPr lang="en-IN" dirty="0"/>
              <a:t>                   Overall experience was very practical oriented and highly knowledgeable and definitely it will helps a lot in future point view.</a:t>
            </a:r>
          </a:p>
        </p:txBody>
      </p:sp>
      <p:sp>
        <p:nvSpPr>
          <p:cNvPr id="5" name="Slide Number Placeholder 4">
            <a:extLst>
              <a:ext uri="{FF2B5EF4-FFF2-40B4-BE49-F238E27FC236}">
                <a16:creationId xmlns="" xmlns:a16="http://schemas.microsoft.com/office/drawing/2014/main" id="{480EA536-F9E3-7A99-9ED7-8C161AA86429}"/>
              </a:ext>
            </a:extLst>
          </p:cNvPr>
          <p:cNvSpPr>
            <a:spLocks noGrp="1"/>
          </p:cNvSpPr>
          <p:nvPr>
            <p:ph type="sldNum" sz="quarter" idx="12"/>
          </p:nvPr>
        </p:nvSpPr>
        <p:spPr/>
        <p:txBody>
          <a:bodyPr/>
          <a:lstStyle/>
          <a:p>
            <a:fld id="{48F63A3B-78C7-47BE-AE5E-E10140E04643}" type="slidenum">
              <a:rPr lang="en-US" smtClean="0"/>
              <a:t>16</a:t>
            </a:fld>
            <a:endParaRPr lang="en-US" dirty="0"/>
          </a:p>
        </p:txBody>
      </p:sp>
    </p:spTree>
    <p:extLst>
      <p:ext uri="{BB962C8B-B14F-4D97-AF65-F5344CB8AC3E}">
        <p14:creationId xmlns:p14="http://schemas.microsoft.com/office/powerpoint/2010/main" val="1215167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0AB426-5B7C-607E-D413-5D2C9495CC0A}"/>
              </a:ext>
            </a:extLst>
          </p:cNvPr>
          <p:cNvSpPr>
            <a:spLocks noGrp="1"/>
          </p:cNvSpPr>
          <p:nvPr>
            <p:ph type="ctrTitle"/>
          </p:nvPr>
        </p:nvSpPr>
        <p:spPr>
          <a:xfrm>
            <a:off x="2598689" y="3095244"/>
            <a:ext cx="4169664" cy="667512"/>
          </a:xfrm>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C565E9-D88A-55D3-9D42-BD1C24B6DE9F}"/>
              </a:ext>
            </a:extLst>
          </p:cNvPr>
          <p:cNvSpPr>
            <a:spLocks noGrp="1"/>
          </p:cNvSpPr>
          <p:nvPr>
            <p:ph type="title"/>
          </p:nvPr>
        </p:nvSpPr>
        <p:spPr>
          <a:xfrm>
            <a:off x="1499616" y="608047"/>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 xmlns:a16="http://schemas.microsoft.com/office/drawing/2014/main" id="{4D1F66E5-D2D7-172B-46BA-FEBFE092CC7F}"/>
              </a:ext>
            </a:extLst>
          </p:cNvPr>
          <p:cNvSpPr>
            <a:spLocks noGrp="1"/>
          </p:cNvSpPr>
          <p:nvPr>
            <p:ph idx="1"/>
          </p:nvPr>
        </p:nvSpPr>
        <p:spPr>
          <a:xfrm>
            <a:off x="1499616" y="1313390"/>
            <a:ext cx="6308643" cy="5323199"/>
          </a:xfrm>
        </p:spPr>
        <p:txBody>
          <a:bodyPr>
            <a:normAutofit fontScale="92500"/>
          </a:bodyPr>
          <a:lstStyle/>
          <a:p>
            <a:r>
              <a:rPr lang="en-US" dirty="0"/>
              <a:t>Introduction​</a:t>
            </a:r>
          </a:p>
          <a:p>
            <a:r>
              <a:rPr lang="en-US" dirty="0"/>
              <a:t>Architecture</a:t>
            </a:r>
          </a:p>
          <a:p>
            <a:r>
              <a:rPr lang="en-US" dirty="0"/>
              <a:t>​ER Diagram</a:t>
            </a:r>
          </a:p>
          <a:p>
            <a:r>
              <a:rPr lang="en-US" dirty="0"/>
              <a:t>Functionality</a:t>
            </a:r>
          </a:p>
          <a:p>
            <a:r>
              <a:rPr lang="en-US" dirty="0"/>
              <a:t>Technology platform used for project</a:t>
            </a:r>
          </a:p>
          <a:p>
            <a:r>
              <a:rPr lang="en-US" dirty="0"/>
              <a:t>User roles and responsibilities</a:t>
            </a:r>
          </a:p>
          <a:p>
            <a:r>
              <a:rPr lang="en-US" dirty="0"/>
              <a:t>Details of contribution of each team members</a:t>
            </a:r>
          </a:p>
          <a:p>
            <a:r>
              <a:rPr lang="en-US" dirty="0"/>
              <a:t>Use of GitHub</a:t>
            </a:r>
          </a:p>
          <a:p>
            <a:r>
              <a:rPr lang="en-US" dirty="0"/>
              <a:t>Future Scope </a:t>
            </a:r>
          </a:p>
          <a:p>
            <a:r>
              <a:rPr lang="en-US" dirty="0"/>
              <a:t>Conclusion</a:t>
            </a:r>
          </a:p>
          <a:p>
            <a:endParaRPr lang="en-US" dirty="0"/>
          </a:p>
          <a:p>
            <a:endParaRPr lang="en-US" dirty="0"/>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940BC6-9DA0-FB4D-8879-DC8B3958C07C}"/>
              </a:ext>
            </a:extLst>
          </p:cNvPr>
          <p:cNvSpPr>
            <a:spLocks noGrp="1"/>
          </p:cNvSpPr>
          <p:nvPr>
            <p:ph type="title"/>
          </p:nvPr>
        </p:nvSpPr>
        <p:spPr>
          <a:xfrm>
            <a:off x="4224528" y="594360"/>
            <a:ext cx="6766560" cy="768096"/>
          </a:xfrm>
        </p:spPr>
        <p:txBody>
          <a:bodyPr/>
          <a:lstStyle/>
          <a:p>
            <a:pPr algn="ctr"/>
            <a:r>
              <a:rPr lang="en-US" dirty="0"/>
              <a:t>Introduction</a:t>
            </a:r>
          </a:p>
        </p:txBody>
      </p:sp>
      <p:sp>
        <p:nvSpPr>
          <p:cNvPr id="3" name="Content Placeholder 2">
            <a:extLst>
              <a:ext uri="{FF2B5EF4-FFF2-40B4-BE49-F238E27FC236}">
                <a16:creationId xmlns="" xmlns:a16="http://schemas.microsoft.com/office/drawing/2014/main" id="{1E0B8C4B-3A3C-9FD1-59FB-1666C1F09376}"/>
              </a:ext>
            </a:extLst>
          </p:cNvPr>
          <p:cNvSpPr>
            <a:spLocks noGrp="1"/>
          </p:cNvSpPr>
          <p:nvPr>
            <p:ph idx="1"/>
          </p:nvPr>
        </p:nvSpPr>
        <p:spPr>
          <a:xfrm>
            <a:off x="4224528" y="1922571"/>
            <a:ext cx="7277190" cy="4204088"/>
          </a:xfrm>
        </p:spPr>
        <p:txBody>
          <a:bodyPr>
            <a:normAutofit/>
          </a:bodyPr>
          <a:lstStyle/>
          <a:p>
            <a:r>
              <a:rPr lang="en-US" sz="1600" dirty="0"/>
              <a:t>1.Purpose of Project </a:t>
            </a:r>
          </a:p>
          <a:p>
            <a:r>
              <a:rPr lang="en-US" sz="1600" dirty="0"/>
              <a:t>    The project provides an online platform for Manage Leaning System of any campus/school.</a:t>
            </a:r>
          </a:p>
          <a:p>
            <a:endParaRPr lang="en-US" sz="1600" dirty="0"/>
          </a:p>
          <a:p>
            <a:r>
              <a:rPr lang="en-US" sz="1600" dirty="0"/>
              <a:t>2. Need</a:t>
            </a:r>
          </a:p>
          <a:p>
            <a:r>
              <a:rPr lang="en-US" sz="1600" dirty="0"/>
              <a:t>   The main motive to develop this Learning Management System to tract daily record and schedule the daily routine of campus.</a:t>
            </a:r>
          </a:p>
          <a:p>
            <a:endParaRPr lang="en-US" sz="1600" dirty="0"/>
          </a:p>
          <a:p>
            <a:r>
              <a:rPr lang="en-US" sz="1600" dirty="0"/>
              <a:t>3.Benificiaries of Project</a:t>
            </a:r>
          </a:p>
          <a:p>
            <a:r>
              <a:rPr lang="en-US" sz="1600" dirty="0"/>
              <a:t>   The Project will be beneficial for Teacher and as well as Students to track daily schedule.</a:t>
            </a:r>
            <a:endParaRPr lang="en-US" dirty="0"/>
          </a:p>
        </p:txBody>
      </p:sp>
      <p:sp>
        <p:nvSpPr>
          <p:cNvPr id="15" name="Slide Number Placeholder 14">
            <a:extLst>
              <a:ext uri="{FF2B5EF4-FFF2-40B4-BE49-F238E27FC236}">
                <a16:creationId xmlns=""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125542-D540-B766-0FA1-10DE2ED0495C}"/>
              </a:ext>
            </a:extLst>
          </p:cNvPr>
          <p:cNvSpPr>
            <a:spLocks noGrp="1"/>
          </p:cNvSpPr>
          <p:nvPr>
            <p:ph type="title"/>
          </p:nvPr>
        </p:nvSpPr>
        <p:spPr>
          <a:xfrm>
            <a:off x="768096" y="575841"/>
            <a:ext cx="10671048" cy="768096"/>
          </a:xfrm>
        </p:spPr>
        <p:txBody>
          <a:bodyPr/>
          <a:lstStyle/>
          <a:p>
            <a:r>
              <a:rPr lang="en-US" dirty="0">
                <a:latin typeface="Arial Black" panose="020B0604020202020204" pitchFamily="34" charset="0"/>
                <a:cs typeface="Arial Black" panose="020B0604020202020204" pitchFamily="34" charset="0"/>
              </a:rPr>
              <a:t>Project Architecture</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4</a:t>
            </a:fld>
            <a:endParaRPr lang="en-US" dirty="0"/>
          </a:p>
        </p:txBody>
      </p:sp>
      <p:sp>
        <p:nvSpPr>
          <p:cNvPr id="8" name="TextBox 7">
            <a:extLst>
              <a:ext uri="{FF2B5EF4-FFF2-40B4-BE49-F238E27FC236}">
                <a16:creationId xmlns="" xmlns:a16="http://schemas.microsoft.com/office/drawing/2014/main" id="{BA01CA8E-AABB-1FF7-5160-8A034DFC4C18}"/>
              </a:ext>
            </a:extLst>
          </p:cNvPr>
          <p:cNvSpPr txBox="1"/>
          <p:nvPr/>
        </p:nvSpPr>
        <p:spPr>
          <a:xfrm>
            <a:off x="621792" y="1685365"/>
            <a:ext cx="2793761" cy="1200329"/>
          </a:xfrm>
          <a:prstGeom prst="rect">
            <a:avLst/>
          </a:prstGeom>
          <a:noFill/>
        </p:spPr>
        <p:txBody>
          <a:bodyPr wrap="square" rtlCol="0">
            <a:spAutoFit/>
          </a:bodyPr>
          <a:lstStyle/>
          <a:p>
            <a:r>
              <a:rPr lang="en-IN" dirty="0"/>
              <a:t>Used for </a:t>
            </a:r>
          </a:p>
          <a:p>
            <a:pPr marL="285750" indent="-285750">
              <a:buFont typeface="Arial" panose="020B0604020202020204" pitchFamily="34" charset="0"/>
              <a:buChar char="•"/>
            </a:pPr>
            <a:r>
              <a:rPr lang="en-IN" dirty="0"/>
              <a:t>User interfacing </a:t>
            </a:r>
          </a:p>
          <a:p>
            <a:pPr marL="285750" indent="-285750">
              <a:buFont typeface="Arial" panose="020B0604020202020204" pitchFamily="34" charset="0"/>
              <a:buChar char="•"/>
            </a:pPr>
            <a:r>
              <a:rPr lang="en-IN" dirty="0"/>
              <a:t>Basic data validation</a:t>
            </a:r>
          </a:p>
          <a:p>
            <a:pPr marL="285750" indent="-285750">
              <a:buFont typeface="Arial" panose="020B0604020202020204" pitchFamily="34" charset="0"/>
              <a:buChar char="•"/>
            </a:pPr>
            <a:endParaRPr lang="en-IN" dirty="0"/>
          </a:p>
        </p:txBody>
      </p:sp>
      <p:sp>
        <p:nvSpPr>
          <p:cNvPr id="9" name="Rectangle: Rounded Corners 8">
            <a:extLst>
              <a:ext uri="{FF2B5EF4-FFF2-40B4-BE49-F238E27FC236}">
                <a16:creationId xmlns="" xmlns:a16="http://schemas.microsoft.com/office/drawing/2014/main" id="{65EED766-1BE6-2B2A-03C3-E97E9A49D669}"/>
              </a:ext>
            </a:extLst>
          </p:cNvPr>
          <p:cNvSpPr/>
          <p:nvPr/>
        </p:nvSpPr>
        <p:spPr>
          <a:xfrm>
            <a:off x="768096" y="2885694"/>
            <a:ext cx="2495057" cy="1200329"/>
          </a:xfrm>
          <a:prstGeom prst="round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 xmlns:a16="http://schemas.microsoft.com/office/drawing/2014/main" id="{308CFF5D-1CA1-B09E-A0E2-A3AC0F206535}"/>
              </a:ext>
            </a:extLst>
          </p:cNvPr>
          <p:cNvSpPr txBox="1"/>
          <p:nvPr/>
        </p:nvSpPr>
        <p:spPr>
          <a:xfrm flipH="1">
            <a:off x="1139413" y="3244334"/>
            <a:ext cx="1756187" cy="369332"/>
          </a:xfrm>
          <a:prstGeom prst="rect">
            <a:avLst/>
          </a:prstGeom>
          <a:noFill/>
        </p:spPr>
        <p:txBody>
          <a:bodyPr wrap="square" rtlCol="0">
            <a:spAutoFit/>
          </a:bodyPr>
          <a:lstStyle/>
          <a:p>
            <a:r>
              <a:rPr lang="en-IN" dirty="0"/>
              <a:t>Front end Layer</a:t>
            </a:r>
          </a:p>
        </p:txBody>
      </p:sp>
      <p:sp>
        <p:nvSpPr>
          <p:cNvPr id="11" name="TextBox 10">
            <a:extLst>
              <a:ext uri="{FF2B5EF4-FFF2-40B4-BE49-F238E27FC236}">
                <a16:creationId xmlns="" xmlns:a16="http://schemas.microsoft.com/office/drawing/2014/main" id="{1E7F942B-A75F-40D8-2FC2-915C3BEFEE9B}"/>
              </a:ext>
            </a:extLst>
          </p:cNvPr>
          <p:cNvSpPr txBox="1"/>
          <p:nvPr/>
        </p:nvSpPr>
        <p:spPr>
          <a:xfrm>
            <a:off x="621792" y="4444663"/>
            <a:ext cx="2793761" cy="1754326"/>
          </a:xfrm>
          <a:prstGeom prst="rect">
            <a:avLst/>
          </a:prstGeom>
          <a:noFill/>
        </p:spPr>
        <p:txBody>
          <a:bodyPr wrap="square" rtlCol="0">
            <a:spAutoFit/>
          </a:bodyPr>
          <a:lstStyle/>
          <a:p>
            <a:r>
              <a:rPr lang="en-IN" dirty="0"/>
              <a:t>Technologies used </a:t>
            </a:r>
          </a:p>
          <a:p>
            <a:pPr marL="285750" indent="-285750">
              <a:buFont typeface="Arial" panose="020B0604020202020204" pitchFamily="34" charset="0"/>
              <a:buChar char="•"/>
            </a:pPr>
            <a:r>
              <a:rPr lang="en-IN" dirty="0"/>
              <a:t>HTML, CSS</a:t>
            </a:r>
          </a:p>
          <a:p>
            <a:pPr marL="285750" indent="-285750">
              <a:buFont typeface="Arial" panose="020B0604020202020204" pitchFamily="34" charset="0"/>
              <a:buChar char="•"/>
            </a:pPr>
            <a:r>
              <a:rPr lang="en-IN" dirty="0"/>
              <a:t>JavaScript, jQuery</a:t>
            </a:r>
          </a:p>
          <a:p>
            <a:pPr marL="285750" indent="-285750">
              <a:buFont typeface="Arial" panose="020B0604020202020204" pitchFamily="34" charset="0"/>
              <a:buChar char="•"/>
            </a:pPr>
            <a:r>
              <a:rPr lang="en-IN" dirty="0"/>
              <a:t>ReactJS</a:t>
            </a:r>
          </a:p>
          <a:p>
            <a:pPr marL="285750" indent="-285750">
              <a:buFont typeface="Arial" panose="020B0604020202020204" pitchFamily="34" charset="0"/>
              <a:buChar char="•"/>
            </a:pPr>
            <a:r>
              <a:rPr lang="en-IN" dirty="0"/>
              <a:t>JSON</a:t>
            </a:r>
          </a:p>
          <a:p>
            <a:pPr marL="285750" indent="-285750">
              <a:buFont typeface="Arial" panose="020B0604020202020204" pitchFamily="34" charset="0"/>
              <a:buChar char="•"/>
            </a:pPr>
            <a:endParaRPr lang="en-IN" dirty="0"/>
          </a:p>
        </p:txBody>
      </p:sp>
      <p:sp>
        <p:nvSpPr>
          <p:cNvPr id="12" name="TextBox 11">
            <a:extLst>
              <a:ext uri="{FF2B5EF4-FFF2-40B4-BE49-F238E27FC236}">
                <a16:creationId xmlns="" xmlns:a16="http://schemas.microsoft.com/office/drawing/2014/main" id="{B616B208-D3CF-7E07-4502-C24E5DF73FCE}"/>
              </a:ext>
            </a:extLst>
          </p:cNvPr>
          <p:cNvSpPr txBox="1"/>
          <p:nvPr/>
        </p:nvSpPr>
        <p:spPr>
          <a:xfrm>
            <a:off x="4602122" y="1928589"/>
            <a:ext cx="2793761" cy="1477328"/>
          </a:xfrm>
          <a:prstGeom prst="rect">
            <a:avLst/>
          </a:prstGeom>
          <a:noFill/>
        </p:spPr>
        <p:txBody>
          <a:bodyPr wrap="square" rtlCol="0">
            <a:spAutoFit/>
          </a:bodyPr>
          <a:lstStyle/>
          <a:p>
            <a:r>
              <a:rPr lang="en-IN" dirty="0"/>
              <a:t>Used for </a:t>
            </a:r>
          </a:p>
          <a:p>
            <a:pPr marL="285750" indent="-285750">
              <a:buFont typeface="Arial" panose="020B0604020202020204" pitchFamily="34" charset="0"/>
              <a:buChar char="•"/>
            </a:pPr>
            <a:r>
              <a:rPr lang="en-IN" dirty="0"/>
              <a:t>Server side validation </a:t>
            </a:r>
          </a:p>
          <a:p>
            <a:pPr marL="285750" indent="-285750">
              <a:buFont typeface="Arial" panose="020B0604020202020204" pitchFamily="34" charset="0"/>
              <a:buChar char="•"/>
            </a:pPr>
            <a:r>
              <a:rPr lang="en-IN" dirty="0"/>
              <a:t>Response handling </a:t>
            </a:r>
          </a:p>
          <a:p>
            <a:pPr marL="285750" indent="-285750">
              <a:buFont typeface="Arial" panose="020B0604020202020204" pitchFamily="34" charset="0"/>
              <a:buChar char="•"/>
            </a:pPr>
            <a:r>
              <a:rPr lang="en-IN" dirty="0"/>
              <a:t>Business Logic </a:t>
            </a:r>
          </a:p>
          <a:p>
            <a:pPr marL="285750" indent="-285750">
              <a:buFont typeface="Arial" panose="020B0604020202020204" pitchFamily="34" charset="0"/>
              <a:buChar char="•"/>
            </a:pPr>
            <a:r>
              <a:rPr lang="en-IN" dirty="0"/>
              <a:t>Database operations</a:t>
            </a:r>
          </a:p>
        </p:txBody>
      </p:sp>
      <p:sp>
        <p:nvSpPr>
          <p:cNvPr id="13" name="Rectangle: Rounded Corners 12">
            <a:extLst>
              <a:ext uri="{FF2B5EF4-FFF2-40B4-BE49-F238E27FC236}">
                <a16:creationId xmlns="" xmlns:a16="http://schemas.microsoft.com/office/drawing/2014/main" id="{C0DC5233-D426-1315-1D25-15BDEE5C2F49}"/>
              </a:ext>
            </a:extLst>
          </p:cNvPr>
          <p:cNvSpPr/>
          <p:nvPr/>
        </p:nvSpPr>
        <p:spPr>
          <a:xfrm>
            <a:off x="4694636" y="3613666"/>
            <a:ext cx="2495057" cy="1200329"/>
          </a:xfrm>
          <a:prstGeom prst="roundRect">
            <a:avLst>
              <a:gd name="adj" fmla="val 0"/>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08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 xmlns:a16="http://schemas.microsoft.com/office/drawing/2014/main" id="{DD66C642-4A87-B6F9-2918-AA8EA94649E7}"/>
              </a:ext>
            </a:extLst>
          </p:cNvPr>
          <p:cNvSpPr txBox="1"/>
          <p:nvPr/>
        </p:nvSpPr>
        <p:spPr>
          <a:xfrm>
            <a:off x="4694636" y="4998660"/>
            <a:ext cx="2793761" cy="1200329"/>
          </a:xfrm>
          <a:prstGeom prst="rect">
            <a:avLst/>
          </a:prstGeom>
          <a:noFill/>
        </p:spPr>
        <p:txBody>
          <a:bodyPr wrap="square" rtlCol="0">
            <a:spAutoFit/>
          </a:bodyPr>
          <a:lstStyle/>
          <a:p>
            <a:r>
              <a:rPr lang="en-IN" dirty="0"/>
              <a:t>Technologies used </a:t>
            </a:r>
          </a:p>
          <a:p>
            <a:pPr marL="285750" indent="-285750">
              <a:buFont typeface="Arial" panose="020B0604020202020204" pitchFamily="34" charset="0"/>
              <a:buChar char="•"/>
            </a:pPr>
            <a:r>
              <a:rPr lang="en-IN" dirty="0"/>
              <a:t>Spring boot</a:t>
            </a:r>
          </a:p>
          <a:p>
            <a:pPr marL="285750" indent="-285750">
              <a:buFont typeface="Arial" panose="020B0604020202020204" pitchFamily="34" charset="0"/>
              <a:buChar char="•"/>
            </a:pPr>
            <a:r>
              <a:rPr lang="en-IN" dirty="0"/>
              <a:t>Hibernate</a:t>
            </a:r>
          </a:p>
          <a:p>
            <a:pPr marL="285750" indent="-285750">
              <a:buFont typeface="Arial" panose="020B0604020202020204" pitchFamily="34" charset="0"/>
              <a:buChar char="•"/>
            </a:pPr>
            <a:endParaRPr lang="en-IN" dirty="0"/>
          </a:p>
        </p:txBody>
      </p:sp>
      <p:sp>
        <p:nvSpPr>
          <p:cNvPr id="15" name="TextBox 14">
            <a:extLst>
              <a:ext uri="{FF2B5EF4-FFF2-40B4-BE49-F238E27FC236}">
                <a16:creationId xmlns="" xmlns:a16="http://schemas.microsoft.com/office/drawing/2014/main" id="{D22B5150-6C59-DBC3-098F-E9D4DE644367}"/>
              </a:ext>
            </a:extLst>
          </p:cNvPr>
          <p:cNvSpPr txBox="1"/>
          <p:nvPr/>
        </p:nvSpPr>
        <p:spPr>
          <a:xfrm>
            <a:off x="8734852" y="1997839"/>
            <a:ext cx="2793761" cy="2031325"/>
          </a:xfrm>
          <a:prstGeom prst="rect">
            <a:avLst/>
          </a:prstGeom>
          <a:noFill/>
        </p:spPr>
        <p:txBody>
          <a:bodyPr wrap="square" rtlCol="0">
            <a:spAutoFit/>
          </a:bodyPr>
          <a:lstStyle/>
          <a:p>
            <a:r>
              <a:rPr lang="en-IN" dirty="0"/>
              <a:t>Used for </a:t>
            </a:r>
          </a:p>
          <a:p>
            <a:pPr marL="285750" indent="-285750">
              <a:buFont typeface="Arial" panose="020B0604020202020204" pitchFamily="34" charset="0"/>
              <a:buChar char="•"/>
            </a:pPr>
            <a:r>
              <a:rPr lang="en-IN" dirty="0"/>
              <a:t>Permanent data storage</a:t>
            </a:r>
          </a:p>
          <a:p>
            <a:pPr marL="285750" indent="-285750">
              <a:buFont typeface="Arial" panose="020B0604020202020204" pitchFamily="34" charset="0"/>
              <a:buChar char="•"/>
            </a:pPr>
            <a:r>
              <a:rPr lang="en-IN" dirty="0"/>
              <a:t>Database level validation</a:t>
            </a:r>
          </a:p>
          <a:p>
            <a:pPr marL="285750" indent="-285750">
              <a:buFont typeface="Arial" panose="020B0604020202020204" pitchFamily="34" charset="0"/>
              <a:buChar char="•"/>
            </a:pPr>
            <a:r>
              <a:rPr lang="en-IN" dirty="0"/>
              <a:t>Database access using stored procedures</a:t>
            </a:r>
          </a:p>
          <a:p>
            <a:endParaRPr lang="en-IN" dirty="0"/>
          </a:p>
        </p:txBody>
      </p:sp>
      <p:sp>
        <p:nvSpPr>
          <p:cNvPr id="17" name="TextBox 16">
            <a:extLst>
              <a:ext uri="{FF2B5EF4-FFF2-40B4-BE49-F238E27FC236}">
                <a16:creationId xmlns="" xmlns:a16="http://schemas.microsoft.com/office/drawing/2014/main" id="{69643EC3-D68E-ACF2-F9EE-CD7DA1D28F84}"/>
              </a:ext>
            </a:extLst>
          </p:cNvPr>
          <p:cNvSpPr txBox="1"/>
          <p:nvPr/>
        </p:nvSpPr>
        <p:spPr>
          <a:xfrm>
            <a:off x="8961837" y="5604047"/>
            <a:ext cx="2793761" cy="923330"/>
          </a:xfrm>
          <a:prstGeom prst="rect">
            <a:avLst/>
          </a:prstGeom>
          <a:noFill/>
        </p:spPr>
        <p:txBody>
          <a:bodyPr wrap="square" rtlCol="0">
            <a:spAutoFit/>
          </a:bodyPr>
          <a:lstStyle/>
          <a:p>
            <a:r>
              <a:rPr lang="en-IN" dirty="0"/>
              <a:t>Technologies used </a:t>
            </a:r>
          </a:p>
          <a:p>
            <a:pPr marL="285750" indent="-285750">
              <a:buFont typeface="Arial" panose="020B0604020202020204" pitchFamily="34" charset="0"/>
              <a:buChar char="•"/>
            </a:pPr>
            <a:r>
              <a:rPr lang="en-IN" dirty="0"/>
              <a:t>MySQL</a:t>
            </a:r>
          </a:p>
          <a:p>
            <a:pPr marL="285750" indent="-285750">
              <a:buFont typeface="Arial" panose="020B0604020202020204" pitchFamily="34" charset="0"/>
              <a:buChar char="•"/>
            </a:pPr>
            <a:endParaRPr lang="en-IN" dirty="0"/>
          </a:p>
        </p:txBody>
      </p:sp>
      <p:sp>
        <p:nvSpPr>
          <p:cNvPr id="21" name="TextBox 20">
            <a:extLst>
              <a:ext uri="{FF2B5EF4-FFF2-40B4-BE49-F238E27FC236}">
                <a16:creationId xmlns="" xmlns:a16="http://schemas.microsoft.com/office/drawing/2014/main" id="{EC55177C-EEDD-AD4E-86B4-65FF229E5FA7}"/>
              </a:ext>
            </a:extLst>
          </p:cNvPr>
          <p:cNvSpPr txBox="1"/>
          <p:nvPr/>
        </p:nvSpPr>
        <p:spPr>
          <a:xfrm flipH="1">
            <a:off x="5213424" y="4029164"/>
            <a:ext cx="1756187" cy="369332"/>
          </a:xfrm>
          <a:prstGeom prst="rect">
            <a:avLst/>
          </a:prstGeom>
          <a:noFill/>
        </p:spPr>
        <p:txBody>
          <a:bodyPr wrap="square" rtlCol="0">
            <a:spAutoFit/>
          </a:bodyPr>
          <a:lstStyle/>
          <a:p>
            <a:r>
              <a:rPr lang="en-IN" dirty="0"/>
              <a:t>Server Layer</a:t>
            </a:r>
          </a:p>
        </p:txBody>
      </p:sp>
      <p:sp>
        <p:nvSpPr>
          <p:cNvPr id="22" name="Flowchart: Magnetic Disk 21">
            <a:extLst>
              <a:ext uri="{FF2B5EF4-FFF2-40B4-BE49-F238E27FC236}">
                <a16:creationId xmlns="" xmlns:a16="http://schemas.microsoft.com/office/drawing/2014/main" id="{9C51B9A0-820B-2AAD-F71D-1B885A0D9470}"/>
              </a:ext>
            </a:extLst>
          </p:cNvPr>
          <p:cNvSpPr/>
          <p:nvPr/>
        </p:nvSpPr>
        <p:spPr>
          <a:xfrm>
            <a:off x="8875059" y="4261083"/>
            <a:ext cx="2495057" cy="1322547"/>
          </a:xfrm>
          <a:prstGeom prst="flowChartMagneticDisk">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08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TextBox 22">
            <a:extLst>
              <a:ext uri="{FF2B5EF4-FFF2-40B4-BE49-F238E27FC236}">
                <a16:creationId xmlns="" xmlns:a16="http://schemas.microsoft.com/office/drawing/2014/main" id="{4525F7CD-91F0-EC33-8890-FF592253459A}"/>
              </a:ext>
            </a:extLst>
          </p:cNvPr>
          <p:cNvSpPr txBox="1"/>
          <p:nvPr/>
        </p:nvSpPr>
        <p:spPr>
          <a:xfrm flipH="1">
            <a:off x="9480623" y="4737691"/>
            <a:ext cx="1756187" cy="369332"/>
          </a:xfrm>
          <a:prstGeom prst="rect">
            <a:avLst/>
          </a:prstGeom>
          <a:noFill/>
        </p:spPr>
        <p:txBody>
          <a:bodyPr wrap="square" rtlCol="0">
            <a:spAutoFit/>
          </a:bodyPr>
          <a:lstStyle/>
          <a:p>
            <a:r>
              <a:rPr lang="en-IN" dirty="0"/>
              <a:t>Database Layer</a:t>
            </a:r>
          </a:p>
        </p:txBody>
      </p:sp>
      <p:cxnSp>
        <p:nvCxnSpPr>
          <p:cNvPr id="25" name="Connector: Elbow 24">
            <a:extLst>
              <a:ext uri="{FF2B5EF4-FFF2-40B4-BE49-F238E27FC236}">
                <a16:creationId xmlns="" xmlns:a16="http://schemas.microsoft.com/office/drawing/2014/main" id="{EB867942-6059-6FC6-7716-3C5DDF23BC87}"/>
              </a:ext>
            </a:extLst>
          </p:cNvPr>
          <p:cNvCxnSpPr>
            <a:stCxn id="9" idx="3"/>
            <a:endCxn id="13" idx="1"/>
          </p:cNvCxnSpPr>
          <p:nvPr/>
        </p:nvCxnSpPr>
        <p:spPr>
          <a:xfrm>
            <a:off x="3263153" y="3485859"/>
            <a:ext cx="1431483" cy="727972"/>
          </a:xfrm>
          <a:prstGeom prst="bentConnector3">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7" name="Connector: Elbow 26">
            <a:extLst>
              <a:ext uri="{FF2B5EF4-FFF2-40B4-BE49-F238E27FC236}">
                <a16:creationId xmlns="" xmlns:a16="http://schemas.microsoft.com/office/drawing/2014/main" id="{B5FD50D2-65F9-6D29-94CC-D05E6C7F4575}"/>
              </a:ext>
            </a:extLst>
          </p:cNvPr>
          <p:cNvCxnSpPr>
            <a:stCxn id="13" idx="3"/>
            <a:endCxn id="22" idx="2"/>
          </p:cNvCxnSpPr>
          <p:nvPr/>
        </p:nvCxnSpPr>
        <p:spPr>
          <a:xfrm>
            <a:off x="7189693" y="4213831"/>
            <a:ext cx="1685366" cy="708526"/>
          </a:xfrm>
          <a:prstGeom prst="bent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903841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5</a:t>
            </a:fld>
            <a:endParaRPr lang="en-US" dirty="0"/>
          </a:p>
        </p:txBody>
      </p:sp>
      <p:pic>
        <p:nvPicPr>
          <p:cNvPr id="6" name="Picture 5">
            <a:extLst>
              <a:ext uri="{FF2B5EF4-FFF2-40B4-BE49-F238E27FC236}">
                <a16:creationId xmlns="" xmlns:a16="http://schemas.microsoft.com/office/drawing/2014/main" id="{B66E7D69-F466-48A9-88F0-F9508B8A2119}"/>
              </a:ext>
            </a:extLst>
          </p:cNvPr>
          <p:cNvPicPr>
            <a:picLocks noChangeAspect="1"/>
          </p:cNvPicPr>
          <p:nvPr/>
        </p:nvPicPr>
        <p:blipFill>
          <a:blip r:embed="rId2"/>
          <a:stretch>
            <a:fillRect/>
          </a:stretch>
        </p:blipFill>
        <p:spPr>
          <a:xfrm>
            <a:off x="2795301" y="0"/>
            <a:ext cx="6601398" cy="6606988"/>
          </a:xfrm>
          <a:prstGeom prst="rect">
            <a:avLst/>
          </a:prstGeom>
        </p:spPr>
      </p:pic>
    </p:spTree>
    <p:extLst>
      <p:ext uri="{BB962C8B-B14F-4D97-AF65-F5344CB8AC3E}">
        <p14:creationId xmlns:p14="http://schemas.microsoft.com/office/powerpoint/2010/main" val="3413979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4B311B-3177-0658-3585-6639F26A9BF6}"/>
              </a:ext>
            </a:extLst>
          </p:cNvPr>
          <p:cNvSpPr>
            <a:spLocks noGrp="1"/>
          </p:cNvSpPr>
          <p:nvPr>
            <p:ph type="title"/>
          </p:nvPr>
        </p:nvSpPr>
        <p:spPr>
          <a:xfrm>
            <a:off x="765302" y="594360"/>
            <a:ext cx="10494369" cy="768096"/>
          </a:xfrm>
        </p:spPr>
        <p:txBody>
          <a:bodyPr/>
          <a:lstStyle/>
          <a:p>
            <a:r>
              <a:rPr lang="en-US" dirty="0">
                <a:latin typeface="Arial Black" panose="020B0604020202020204" pitchFamily="34" charset="0"/>
                <a:cs typeface="Arial Black" panose="020B0604020202020204" pitchFamily="34" charset="0"/>
              </a:rPr>
              <a:t>Functionality</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6</a:t>
            </a:fld>
            <a:endParaRPr lang="en-US" dirty="0"/>
          </a:p>
        </p:txBody>
      </p:sp>
      <p:pic>
        <p:nvPicPr>
          <p:cNvPr id="12" name="Picture 11">
            <a:extLst>
              <a:ext uri="{FF2B5EF4-FFF2-40B4-BE49-F238E27FC236}">
                <a16:creationId xmlns="" xmlns:a16="http://schemas.microsoft.com/office/drawing/2014/main" id="{51024304-BEF7-46A9-B0BD-546B6BE7D391}"/>
              </a:ext>
            </a:extLst>
          </p:cNvPr>
          <p:cNvPicPr>
            <a:picLocks noChangeAspect="1"/>
          </p:cNvPicPr>
          <p:nvPr/>
        </p:nvPicPr>
        <p:blipFill>
          <a:blip r:embed="rId2"/>
          <a:stretch>
            <a:fillRect/>
          </a:stretch>
        </p:blipFill>
        <p:spPr>
          <a:xfrm>
            <a:off x="4081462" y="1853565"/>
            <a:ext cx="4029075" cy="4410075"/>
          </a:xfrm>
          <a:prstGeom prst="rect">
            <a:avLst/>
          </a:prstGeom>
        </p:spPr>
      </p:pic>
    </p:spTree>
    <p:extLst>
      <p:ext uri="{BB962C8B-B14F-4D97-AF65-F5344CB8AC3E}">
        <p14:creationId xmlns:p14="http://schemas.microsoft.com/office/powerpoint/2010/main" val="1007600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7</a:t>
            </a:fld>
            <a:endParaRPr lang="en-US" dirty="0"/>
          </a:p>
        </p:txBody>
      </p:sp>
      <p:pic>
        <p:nvPicPr>
          <p:cNvPr id="3" name="Picture 2">
            <a:extLst>
              <a:ext uri="{FF2B5EF4-FFF2-40B4-BE49-F238E27FC236}">
                <a16:creationId xmlns="" xmlns:a16="http://schemas.microsoft.com/office/drawing/2014/main" id="{75A4FFC0-293F-43FF-A00A-AD4C5BCF1DBB}"/>
              </a:ext>
            </a:extLst>
          </p:cNvPr>
          <p:cNvPicPr>
            <a:picLocks noChangeAspect="1"/>
          </p:cNvPicPr>
          <p:nvPr/>
        </p:nvPicPr>
        <p:blipFill>
          <a:blip r:embed="rId2"/>
          <a:stretch>
            <a:fillRect/>
          </a:stretch>
        </p:blipFill>
        <p:spPr>
          <a:xfrm>
            <a:off x="4081462" y="1176337"/>
            <a:ext cx="4029075" cy="4505325"/>
          </a:xfrm>
          <a:prstGeom prst="rect">
            <a:avLst/>
          </a:prstGeom>
        </p:spPr>
      </p:pic>
    </p:spTree>
    <p:extLst>
      <p:ext uri="{BB962C8B-B14F-4D97-AF65-F5344CB8AC3E}">
        <p14:creationId xmlns:p14="http://schemas.microsoft.com/office/powerpoint/2010/main" val="2520237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3" name="Picture 2">
            <a:extLst>
              <a:ext uri="{FF2B5EF4-FFF2-40B4-BE49-F238E27FC236}">
                <a16:creationId xmlns="" xmlns:a16="http://schemas.microsoft.com/office/drawing/2014/main" id="{87F0C61B-F67D-4474-85BA-35F7816EC577}"/>
              </a:ext>
            </a:extLst>
          </p:cNvPr>
          <p:cNvPicPr>
            <a:picLocks noChangeAspect="1"/>
          </p:cNvPicPr>
          <p:nvPr/>
        </p:nvPicPr>
        <p:blipFill>
          <a:blip r:embed="rId2"/>
          <a:stretch>
            <a:fillRect/>
          </a:stretch>
        </p:blipFill>
        <p:spPr>
          <a:xfrm>
            <a:off x="4081462" y="1176337"/>
            <a:ext cx="4029075" cy="4505325"/>
          </a:xfrm>
          <a:prstGeom prst="rect">
            <a:avLst/>
          </a:prstGeom>
        </p:spPr>
      </p:pic>
    </p:spTree>
    <p:extLst>
      <p:ext uri="{BB962C8B-B14F-4D97-AF65-F5344CB8AC3E}">
        <p14:creationId xmlns:p14="http://schemas.microsoft.com/office/powerpoint/2010/main" val="1486026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4B311B-3177-0658-3585-6639F26A9BF6}"/>
              </a:ext>
            </a:extLst>
          </p:cNvPr>
          <p:cNvSpPr>
            <a:spLocks noGrp="1"/>
          </p:cNvSpPr>
          <p:nvPr>
            <p:ph type="title"/>
          </p:nvPr>
        </p:nvSpPr>
        <p:spPr>
          <a:xfrm>
            <a:off x="765302" y="594360"/>
            <a:ext cx="10494369" cy="768096"/>
          </a:xfrm>
        </p:spPr>
        <p:txBody>
          <a:bodyPr/>
          <a:lstStyle/>
          <a:p>
            <a:r>
              <a:rPr lang="en-US" dirty="0">
                <a:latin typeface="Arial Black" panose="020B0604020202020204" pitchFamily="34" charset="0"/>
                <a:cs typeface="Arial Black" panose="020B0604020202020204" pitchFamily="34" charset="0"/>
              </a:rPr>
              <a:t>Technology platform used </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4" name="Content Placeholder 3">
            <a:extLst>
              <a:ext uri="{FF2B5EF4-FFF2-40B4-BE49-F238E27FC236}">
                <a16:creationId xmlns="" xmlns:a16="http://schemas.microsoft.com/office/drawing/2014/main" id="{5BCBFD5F-9247-485C-2171-C27843299D8B}"/>
              </a:ext>
            </a:extLst>
          </p:cNvPr>
          <p:cNvSpPr>
            <a:spLocks noGrp="1"/>
          </p:cNvSpPr>
          <p:nvPr>
            <p:ph sz="half" idx="1"/>
          </p:nvPr>
        </p:nvSpPr>
        <p:spPr>
          <a:xfrm>
            <a:off x="319177" y="1394374"/>
            <a:ext cx="11613743" cy="5463626"/>
          </a:xfrm>
        </p:spPr>
        <p:txBody>
          <a:bodyPr>
            <a:normAutofit fontScale="70000" lnSpcReduction="20000"/>
          </a:bodyPr>
          <a:lstStyle/>
          <a:p>
            <a:pPr marL="0" indent="0">
              <a:buNone/>
            </a:pPr>
            <a:endParaRPr lang="en-IN" sz="2000" dirty="0"/>
          </a:p>
          <a:p>
            <a:r>
              <a:rPr lang="en-IN" sz="2600" b="1" dirty="0"/>
              <a:t>Spring Boot Maven</a:t>
            </a:r>
            <a:r>
              <a:rPr lang="en-IN" sz="2600" dirty="0"/>
              <a:t>: </a:t>
            </a:r>
          </a:p>
          <a:p>
            <a:pPr lvl="1"/>
            <a:r>
              <a:rPr lang="en-IN" sz="2400" dirty="0"/>
              <a:t>Java-based framework for fast application development with built-in tools. Build tool that automates tasks like compilation and dependency management.</a:t>
            </a:r>
          </a:p>
          <a:p>
            <a:endParaRPr lang="en-IN" sz="2600" dirty="0"/>
          </a:p>
          <a:p>
            <a:r>
              <a:rPr lang="en-IN" sz="2600" b="1" dirty="0"/>
              <a:t>MySQL</a:t>
            </a:r>
            <a:r>
              <a:rPr lang="en-IN" sz="2600" dirty="0"/>
              <a:t>:</a:t>
            </a:r>
          </a:p>
          <a:p>
            <a:pPr marL="0" indent="0">
              <a:buNone/>
            </a:pPr>
            <a:r>
              <a:rPr lang="en-IN" sz="2600" dirty="0"/>
              <a:t>	Open-source database system for storing and managing structured data.</a:t>
            </a:r>
          </a:p>
          <a:p>
            <a:endParaRPr lang="en-IN" sz="2600" dirty="0"/>
          </a:p>
          <a:p>
            <a:r>
              <a:rPr lang="en-IN" sz="2600" b="1" dirty="0"/>
              <a:t>ReactJS:</a:t>
            </a:r>
          </a:p>
          <a:p>
            <a:pPr marL="0" indent="0">
              <a:buNone/>
            </a:pPr>
            <a:r>
              <a:rPr lang="en-IN" sz="2600" dirty="0"/>
              <a:t>	JavaScript library to build dynamic user interfaces for web apps.</a:t>
            </a:r>
          </a:p>
          <a:p>
            <a:endParaRPr lang="en-IN" sz="2600" dirty="0"/>
          </a:p>
          <a:p>
            <a:r>
              <a:rPr lang="en-IN" sz="2600" b="1" dirty="0"/>
              <a:t>JSON </a:t>
            </a:r>
            <a:r>
              <a:rPr lang="en-IN" sz="2600" dirty="0"/>
              <a:t>(JavaScript Object Notation):</a:t>
            </a:r>
          </a:p>
          <a:p>
            <a:pPr marL="0" indent="0">
              <a:buNone/>
            </a:pPr>
            <a:r>
              <a:rPr lang="en-IN" sz="2600" dirty="0"/>
              <a:t>	Lightweight data format for easy exchange between server and web app.</a:t>
            </a:r>
          </a:p>
          <a:p>
            <a:pPr marL="0" indent="0">
              <a:buNone/>
            </a:pPr>
            <a:endParaRPr lang="en-IN" sz="2600" dirty="0"/>
          </a:p>
          <a:p>
            <a:r>
              <a:rPr lang="en-IN" sz="2600" b="1" dirty="0"/>
              <a:t>HTML/CSS:</a:t>
            </a:r>
            <a:endParaRPr lang="en-IN" sz="2600" dirty="0"/>
          </a:p>
          <a:p>
            <a:pPr marL="0" indent="0">
              <a:buNone/>
            </a:pPr>
            <a:r>
              <a:rPr lang="en-IN" sz="2600" dirty="0"/>
              <a:t>	Stylesheet language to design and layout HTML elements.</a:t>
            </a:r>
          </a:p>
          <a:p>
            <a:endParaRPr lang="en-IN" sz="2600" dirty="0"/>
          </a:p>
          <a:p>
            <a:r>
              <a:rPr lang="en-IN" sz="2600" b="1" dirty="0"/>
              <a:t>Bootstrap:</a:t>
            </a:r>
          </a:p>
          <a:p>
            <a:pPr marL="0" indent="0">
              <a:buNone/>
            </a:pPr>
            <a:r>
              <a:rPr lang="en-IN" sz="2600" dirty="0"/>
              <a:t>	Front-end framework for creating responsive web designs efficiently.</a:t>
            </a:r>
          </a:p>
          <a:p>
            <a:pPr marL="0" indent="0">
              <a:buNone/>
            </a:pPr>
            <a:r>
              <a:rPr lang="en-IN" sz="2600" dirty="0"/>
              <a:t> </a:t>
            </a:r>
          </a:p>
        </p:txBody>
      </p:sp>
    </p:spTree>
    <p:extLst>
      <p:ext uri="{BB962C8B-B14F-4D97-AF65-F5344CB8AC3E}">
        <p14:creationId xmlns:p14="http://schemas.microsoft.com/office/powerpoint/2010/main" val="288647473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78438558_Win32_v2" id="{4C05A457-285D-454C-A9EA-F338443A797C}" vid="{298C0BDB-2F83-41C5-B87D-3BE7246FD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7EB4D8-2DC8-4900-B296-3F8E8CD9E6A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A2982D6-A655-4F26-86D7-B5C32A625E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1D2ED2F-BDEE-47B8-82AA-B088E838B0E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{5EF1E95B-E09C-4276-8BFC-E7E0ACA15C37}tf78438558_win32</Template>
  <TotalTime>948</TotalTime>
  <Words>713</Words>
  <Application>Microsoft Office PowerPoint</Application>
  <PresentationFormat>Widescreen</PresentationFormat>
  <Paragraphs>153</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Black</vt:lpstr>
      <vt:lpstr>Arial Regular</vt:lpstr>
      <vt:lpstr>Sabon Next LT</vt:lpstr>
      <vt:lpstr>Times New Roman</vt:lpstr>
      <vt:lpstr>Wingdings</vt:lpstr>
      <vt:lpstr>Office Theme</vt:lpstr>
      <vt:lpstr>Post Graduation diploma project</vt:lpstr>
      <vt:lpstr>AGENDA</vt:lpstr>
      <vt:lpstr>Introduction</vt:lpstr>
      <vt:lpstr>Project Architecture</vt:lpstr>
      <vt:lpstr>PowerPoint Presentation</vt:lpstr>
      <vt:lpstr>Functionality</vt:lpstr>
      <vt:lpstr>PowerPoint Presentation</vt:lpstr>
      <vt:lpstr>PowerPoint Presentation</vt:lpstr>
      <vt:lpstr>Technology platform used </vt:lpstr>
      <vt:lpstr>PowerPoint Presentation</vt:lpstr>
      <vt:lpstr>User roles and responsibilities</vt:lpstr>
      <vt:lpstr>Details of contribution from each team member</vt:lpstr>
      <vt:lpstr>Use of Github </vt:lpstr>
      <vt:lpstr>PowerPoint Presentation</vt:lpstr>
      <vt:lpstr>future scope </vt:lpstr>
      <vt:lpstr>Conclusion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Urban Gallery</dc:title>
  <dc:subject/>
  <dc:creator>Shailesh Agarmore</dc:creator>
  <cp:lastModifiedBy>DELL</cp:lastModifiedBy>
  <cp:revision>82</cp:revision>
  <dcterms:created xsi:type="dcterms:W3CDTF">2023-08-24T12:47:24Z</dcterms:created>
  <dcterms:modified xsi:type="dcterms:W3CDTF">2023-08-27T11:22:54Z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