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  <p:sldMasterId id="2147483679" r:id="rId3"/>
    <p:sldMasterId id="2147483692" r:id="rId4"/>
    <p:sldMasterId id="2147483704" r:id="rId5"/>
    <p:sldMasterId id="2147483717" r:id="rId6"/>
    <p:sldMasterId id="2147483730" r:id="rId7"/>
  </p:sldMasterIdLst>
  <p:notesMasterIdLst>
    <p:notesMasterId r:id="rId31"/>
  </p:notesMasterIdLst>
  <p:sldIdLst>
    <p:sldId id="325" r:id="rId8"/>
    <p:sldId id="326" r:id="rId9"/>
    <p:sldId id="327" r:id="rId10"/>
    <p:sldId id="411" r:id="rId11"/>
    <p:sldId id="331" r:id="rId12"/>
    <p:sldId id="410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340" r:id="rId22"/>
    <p:sldId id="427" r:id="rId23"/>
    <p:sldId id="420" r:id="rId24"/>
    <p:sldId id="421" r:id="rId25"/>
    <p:sldId id="423" r:id="rId26"/>
    <p:sldId id="424" r:id="rId27"/>
    <p:sldId id="425" r:id="rId28"/>
    <p:sldId id="426" r:id="rId29"/>
    <p:sldId id="289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0023100" initials="" lastIdx="3" clrIdx="0"/>
  <p:cmAuthor id="1" name="rd0027273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FF"/>
    <a:srgbClr val="C0C0C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87125" autoAdjust="0"/>
  </p:normalViewPr>
  <p:slideViewPr>
    <p:cSldViewPr>
      <p:cViewPr>
        <p:scale>
          <a:sx n="69" d="100"/>
          <a:sy n="69" d="100"/>
        </p:scale>
        <p:origin x="-132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7CC7959-C9FB-4B47-B43F-3735870606F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07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9DAE1-142F-4C0B-B097-39F9B7E86FA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07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37237" cy="4319587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86687-3555-4D36-B6CA-4E658235B15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290638" y="730250"/>
            <a:ext cx="4729162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28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37237" cy="4319587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GB" b="1" dirty="0" smtClean="0"/>
              <a:t>Valid” XML Documents</a:t>
            </a:r>
            <a:endParaRPr lang="en-GB" dirty="0" smtClean="0"/>
          </a:p>
          <a:p>
            <a:pPr>
              <a:spcBef>
                <a:spcPts val="500"/>
              </a:spcBef>
            </a:pPr>
            <a:r>
              <a:rPr lang="en-GB" dirty="0" smtClean="0"/>
              <a:t>XML with correct syntax that is well-formed XML</a:t>
            </a:r>
          </a:p>
          <a:p>
            <a:pPr>
              <a:spcBef>
                <a:spcPts val="500"/>
              </a:spcBef>
            </a:pPr>
            <a:r>
              <a:rPr lang="en-GB" dirty="0" smtClean="0"/>
              <a:t>Confirms to a DTD</a:t>
            </a:r>
          </a:p>
          <a:p>
            <a:pPr lvl="1">
              <a:spcBef>
                <a:spcPts val="450"/>
              </a:spcBef>
            </a:pPr>
            <a:r>
              <a:rPr lang="en-GB" dirty="0" smtClean="0"/>
              <a:t>A DTD defines the legal elements of an XML document</a:t>
            </a:r>
          </a:p>
          <a:p>
            <a:pPr>
              <a:spcBef>
                <a:spcPts val="500"/>
              </a:spcBef>
            </a:pPr>
            <a:r>
              <a:rPr lang="en-GB" dirty="0" smtClean="0"/>
              <a:t> Confirms to a XML Schema (XSD)</a:t>
            </a:r>
          </a:p>
          <a:p>
            <a:pPr lvl="1">
              <a:spcBef>
                <a:spcPts val="450"/>
              </a:spcBef>
            </a:pPr>
            <a:r>
              <a:rPr lang="en-GB" dirty="0" smtClean="0"/>
              <a:t>XML Schema is an XML based alternative to DTD</a:t>
            </a:r>
            <a:endParaRPr lang="en-US" dirty="0" smtClean="0"/>
          </a:p>
          <a:p>
            <a:endParaRPr lang="en-US" dirty="0" smtClean="0"/>
          </a:p>
          <a:p>
            <a:r>
              <a:rPr lang="en-GB" b="1" dirty="0" smtClean="0"/>
              <a:t>Error in XML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Errors in XML documents will stop the XML program</a:t>
            </a:r>
          </a:p>
          <a:p>
            <a:pPr lvl="1">
              <a:spcBef>
                <a:spcPts val="500"/>
              </a:spcBef>
            </a:pPr>
            <a:r>
              <a:rPr lang="en-GB" dirty="0" smtClean="0"/>
              <a:t>The W3C XML specification states that a program should not continue to process an XML document if it finds a validation error. The reason is that XML software should be easy to write, and that all XML documents should be compatible.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7959-C9FB-4B47-B43F-3735870606F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90258-395E-417F-83CE-FA61132E07C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jpe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49763"/>
            <a:ext cx="7467600" cy="838200"/>
          </a:xfrm>
        </p:spPr>
        <p:txBody>
          <a:bodyPr lIns="91440" anchor="t"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943600"/>
            <a:ext cx="74803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3886200" y="6667500"/>
            <a:ext cx="5257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itchFamily="18" charset="0"/>
              <a:buNone/>
            </a:pPr>
            <a:r>
              <a:rPr lang="en-US" sz="900" dirty="0">
                <a:latin typeface="Verdana" pitchFamily="34" charset="0"/>
                <a:cs typeface="Arial" charset="0"/>
              </a:rPr>
              <a:t>Tech Mahindra Limited confidential</a:t>
            </a: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152400" y="6694488"/>
            <a:ext cx="2514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latin typeface="Verdana" pitchFamily="34" charset="0"/>
              </a:rPr>
              <a:t>© Tech Mahindra Limited 2008</a:t>
            </a:r>
          </a:p>
        </p:txBody>
      </p:sp>
      <p:pic>
        <p:nvPicPr>
          <p:cNvPr id="381959" name="Picture 7" descr="theme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1725"/>
            <a:ext cx="9144000" cy="21145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227AC-E44C-42F0-895F-8EBD2D2A48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7150" y="152400"/>
            <a:ext cx="2127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" y="152400"/>
            <a:ext cx="6229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83F93-590D-41CB-9CA1-E831051D52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685800"/>
            <a:ext cx="8229600" cy="563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19400" y="6515100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481763"/>
            <a:ext cx="3810000" cy="314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524625"/>
            <a:ext cx="304800" cy="228600"/>
          </a:xfrm>
        </p:spPr>
        <p:txBody>
          <a:bodyPr/>
          <a:lstStyle>
            <a:lvl1pPr>
              <a:defRPr/>
            </a:lvl1pPr>
          </a:lstStyle>
          <a:p>
            <a:fld id="{5C000F7C-FA21-4D05-91D5-C0719E355B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667000"/>
            <a:ext cx="6324600" cy="533400"/>
          </a:xfrm>
          <a:ln algn="ctr"/>
        </p:spPr>
        <p:txBody>
          <a:bodyPr lIns="182880"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448300"/>
            <a:ext cx="6096000" cy="419100"/>
          </a:xfrm>
          <a:ln algn="ctr"/>
        </p:spPr>
        <p:txBody>
          <a:bodyPr lIns="182880" anchor="ctr"/>
          <a:lstStyle>
            <a:lvl1pPr marL="176213" indent="-176213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37338"/>
            <a:ext cx="3962400" cy="22860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15400" y="6637338"/>
            <a:ext cx="228600" cy="228600"/>
          </a:xfrm>
        </p:spPr>
        <p:txBody>
          <a:bodyPr wrap="squar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D10D27-92C5-46E1-A4CF-40C20F03B57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85030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1219200" y="6604000"/>
            <a:ext cx="1905000" cy="3000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85031" name="Picture 7" descr="new_logo_s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4188" y="125413"/>
            <a:ext cx="2209800" cy="427037"/>
          </a:xfrm>
          <a:prstGeom prst="rect">
            <a:avLst/>
          </a:prstGeom>
          <a:noFill/>
        </p:spPr>
      </p:pic>
      <p:sp>
        <p:nvSpPr>
          <p:cNvPr id="385032" name="Line 8"/>
          <p:cNvSpPr>
            <a:spLocks noChangeShapeType="1"/>
          </p:cNvSpPr>
          <p:nvPr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385033" name="Picture 9" descr="cover_ppt"/>
          <p:cNvPicPr>
            <a:picLocks noChangeAspect="1" noChangeArrowheads="1"/>
          </p:cNvPicPr>
          <p:nvPr/>
        </p:nvPicPr>
        <p:blipFill>
          <a:blip r:embed="rId3"/>
          <a:srcRect t="21918" b="19635"/>
          <a:stretch>
            <a:fillRect/>
          </a:stretch>
        </p:blipFill>
        <p:spPr bwMode="auto">
          <a:xfrm>
            <a:off x="0" y="3581400"/>
            <a:ext cx="9144000" cy="1219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7CE86-B8E6-45BF-A998-494C23F318F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6C6C8-0B1F-42EB-B096-B864C7E0BEB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B675E-D515-4EDA-804D-3B35FD58D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8900C-034E-4BB1-84A3-6F63F7BDA8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63FB7-1FC5-4DE8-BE65-694BA2EA1C4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5B2F5-332B-421D-A137-3DC90682B50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FF2EB-DA76-44ED-BEE5-4FDB34C5944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E21D9-8F7B-42DD-8086-AF947C8B757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AB5BE-E2F3-46F1-B2EC-B8EC20678CC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E860C-354E-44D0-964B-9B71D693C4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7150" y="152400"/>
            <a:ext cx="2127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" y="152400"/>
            <a:ext cx="6229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E2999-0EB6-4F71-96D8-E3CA1E968D8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reake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91440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ur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3213"/>
            <a:ext cx="8610600" cy="646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techm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200" y="6243638"/>
            <a:ext cx="298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mailersize_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762000"/>
          </a:xfrm>
        </p:spPr>
        <p:txBody>
          <a:bodyPr/>
          <a:lstStyle>
            <a:lvl1pPr algn="r">
              <a:defRPr sz="3200">
                <a:solidFill>
                  <a:srgbClr val="BF1313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971800"/>
            <a:ext cx="5867400" cy="609600"/>
          </a:xfrm>
        </p:spPr>
        <p:txBody>
          <a:bodyPr/>
          <a:lstStyle>
            <a:lvl1pPr marL="0" indent="0" algn="r">
              <a:buFont typeface="Wingdings 3" pitchFamily="18" charset="2"/>
              <a:buNone/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025DC-ECAB-4D9B-8E86-F7E46DEA38B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4582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8382000" cy="54864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IN" noProof="0" dirty="0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4582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1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8382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6576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>
    <p:fade thruBlk="1"/>
  </p:transition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ailersize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4100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CC897-315D-4DB3-B0B6-4C2267034BA6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FD1FE-B3A1-4AE9-B3EB-B2DDACDB0B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28EFC-AD49-4DB2-9EAF-6FDB836B4A5A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B2F66-6C56-4360-B3E3-C77BA440B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8A04-936E-42C8-AD2E-8AD5444BCD5C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2BC82-F7CF-434D-AC65-3AB2800E62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A5BD0-86FD-4527-BF0C-4BADE9E6D765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F253F-EBF1-4A41-896E-500BF6231F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A4839-E21C-4EE8-B6E3-20A11DE273B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EE69B-25B0-4C24-A3C7-A12E0EA4C102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211AA-028B-4F0B-84D1-72D569E36A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29665-2A8A-4768-BA36-652D52ABDBE7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6CC3C-FCA0-446E-AB97-D46CDAE4A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8706E-CC05-4A7A-8DA3-E08B43944B42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2424F-A0F4-4358-8FD8-78CF4D5B33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7D684-51E3-4FB7-9442-D4F7B86A3856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7C634-BE3C-4596-975D-CF3E0DBAC6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9F3EC-91B0-4700-9536-24FA6AA2C5F6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41EB6-B7F1-4EE3-87DF-03B04932E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63BC6-6073-4DAA-8F21-EB9219E4757E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16E3-99ED-4479-A767-800AD70D9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E89C-59C1-4F30-8571-A855130BF537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A6BE8-F933-4CEB-B283-4DEF5F64E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886200" y="6667500"/>
            <a:ext cx="5257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itchFamily="18" charset="0"/>
              <a:buNone/>
              <a:defRPr/>
            </a:pPr>
            <a:r>
              <a:rPr lang="en-US" sz="900">
                <a:latin typeface="Verdana" pitchFamily="34" charset="0"/>
                <a:cs typeface="Arial" charset="0"/>
              </a:rPr>
              <a:t>Tech Mahindra Limited confidential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52400" y="6694488"/>
            <a:ext cx="2514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900">
                <a:latin typeface="Verdana" pitchFamily="34" charset="0"/>
              </a:rPr>
              <a:t>© Tech Mahindra Limited 2008</a:t>
            </a:r>
          </a:p>
        </p:txBody>
      </p:sp>
      <p:pic>
        <p:nvPicPr>
          <p:cNvPr id="7" name="Picture 18" descr="theme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1725"/>
            <a:ext cx="9144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43000" y="4449763"/>
            <a:ext cx="7467600" cy="838200"/>
          </a:xfrm>
        </p:spPr>
        <p:txBody>
          <a:bodyPr lIns="91440" anchor="t"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943600"/>
            <a:ext cx="74803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6C6C0-57DF-452B-90CB-DE11D53E013C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A7783-0CC3-47C1-AF79-E5C1EBFE0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6DB6F-A5E3-48AE-BD39-11C9058F86F2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060BC-DBDA-430B-8772-95D3B3A4F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26611-239A-43BA-A4E7-B224B5450D8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8CCF-0D22-4D1E-85B9-62BC12ED2D33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A118-EA27-4BAC-859E-BC020B047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CEF8-E285-45FE-AB79-E6F656E85C87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05EA5-8DA7-4FB9-9842-7FAB2A82F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7FF31-17D9-4BCD-A160-C742D4BAC802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34C47-7BF2-44F0-B35B-0CA5D22D7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C0B5F-A842-4A0F-A33B-5FD45BF8C523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AD305-0172-4881-B023-33ADBF216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ABAC5-114C-41D2-93CE-3E76262C2E23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FE40E-3C7C-483E-996F-BD589B73F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F24A1-D311-4D69-AF49-50BF2D0FFE0A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7553A-ADBD-4F5C-BBB0-1DA38B6AF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756BD-5EC4-4AA0-83FC-BA2702FCCAF7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9F4FC-E41D-4752-8978-4D3BC796D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7150" y="152400"/>
            <a:ext cx="2127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" y="152400"/>
            <a:ext cx="6229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82C1A-E23B-421B-947A-C6A6723AD894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75EF-8F09-452F-89EF-7CDADC0FD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4582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8382000" cy="54864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IN" noProof="0" dirty="0"/>
          </a:p>
        </p:txBody>
      </p:sp>
    </p:spTree>
  </p:cSld>
  <p:clrMapOvr>
    <a:masterClrMapping/>
  </p:clrMapOvr>
  <p:transition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new_logo_sm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34188" y="1254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6" name="Picture 16" descr="cover_ppt"/>
          <p:cNvPicPr>
            <a:picLocks noChangeAspect="1" noChangeArrowheads="1"/>
          </p:cNvPicPr>
          <p:nvPr userDrawn="1"/>
        </p:nvPicPr>
        <p:blipFill>
          <a:blip r:embed="rId3"/>
          <a:srcRect t="21918" b="19635"/>
          <a:stretch>
            <a:fillRect/>
          </a:stretch>
        </p:blipFill>
        <p:spPr bwMode="auto">
          <a:xfrm>
            <a:off x="0" y="3581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667000"/>
            <a:ext cx="6324600" cy="533400"/>
          </a:xfrm>
          <a:ln algn="ctr"/>
        </p:spPr>
        <p:txBody>
          <a:bodyPr lIns="182880"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448300"/>
            <a:ext cx="6096000" cy="419100"/>
          </a:xfrm>
          <a:ln algn="ctr"/>
        </p:spPr>
        <p:txBody>
          <a:bodyPr lIns="182880" anchor="ctr"/>
          <a:lstStyle>
            <a:lvl1pPr marL="176213" indent="-176213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37338"/>
            <a:ext cx="3962400" cy="228600"/>
          </a:xfrm>
        </p:spPr>
        <p:txBody>
          <a:bodyPr/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15400" y="6637338"/>
            <a:ext cx="228600" cy="228600"/>
          </a:xfrm>
        </p:spPr>
        <p:txBody>
          <a:bodyPr wrap="square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2D6982-7138-4C94-9BE7-7E0F0B6EC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1219200" y="6604000"/>
            <a:ext cx="1905000" cy="300038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F4E9E0-E42A-4EBC-8D49-89E61B45B8F5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6A6A3-6070-486C-AB20-134FB5DF200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095C3-0AD3-4510-A204-322B734816E9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F6574-729E-4E1D-A3A7-12192D5AF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7B837-87A8-4C1F-B76F-5B770B919170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63477-3CDA-4088-9156-B8EF0931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85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38A2-1738-4C11-A8D1-F954F9D954DA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DF92-9D09-42EF-95F9-17E1491AA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A31CE-F424-4D04-A1B1-9A074D9DCC99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B73E3-A846-4875-A174-8653F26EC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B94D9-DAF4-44A0-8A01-B259FDEAACD8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01FF9-AB09-4481-8605-E9B385D9A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51AC-3D0B-4F87-BCD6-DB0CA5AE0246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ABCB5-6A40-420C-A505-027D70BDC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1B68-7356-4A1E-8A63-1C050980C9FA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8EA65-CA52-45C2-8ABD-77BDD6B4E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881A8-E121-41AD-B4AA-F54F53042992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2A51-27C2-49A0-8450-4DDCEF5FD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6A3CC-7588-467F-9D77-0CBA12C59A23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F186D-9A59-4425-9C77-54837755F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7150" y="152400"/>
            <a:ext cx="2127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" y="152400"/>
            <a:ext cx="6229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AB950-15FE-4C87-AAC8-998500B6F7B7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E4489-B0C0-4A0E-A139-9CA7257F4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BDF24-93F5-4273-AAC4-E33F877668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52400"/>
            <a:ext cx="66802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685800"/>
            <a:ext cx="40386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85800"/>
            <a:ext cx="40386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C608-430F-4348-8593-65972E3FDB95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27CE0-658F-4E07-A719-C4CAC30A7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reake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91440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ur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3213"/>
            <a:ext cx="8610600" cy="646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techm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6100" y="303213"/>
            <a:ext cx="298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5867400" y="6515100"/>
            <a:ext cx="3260725" cy="2413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/>
            </a:pPr>
            <a:endParaRPr lang="en-US" sz="24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90800"/>
            <a:ext cx="7772400" cy="762000"/>
          </a:xfrm>
        </p:spPr>
        <p:txBody>
          <a:bodyPr/>
          <a:lstStyle>
            <a:lvl1pPr algn="r">
              <a:defRPr sz="2800">
                <a:solidFill>
                  <a:srgbClr val="BF131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3429000"/>
            <a:ext cx="4800600" cy="609600"/>
          </a:xfrm>
        </p:spPr>
        <p:txBody>
          <a:bodyPr/>
          <a:lstStyle>
            <a:lvl1pPr marL="0" indent="0" algn="r">
              <a:buFont typeface="Wingdings 3" pitchFamily="18" charset="2"/>
              <a:buNone/>
              <a:defRPr sz="20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24588" y="64547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© Tech Mahindra  2013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148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1148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7D2E1-1A2E-494D-934C-56F3FE31212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6425C-9E1C-42F1-A972-AB1E3FDD7B7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7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6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 descr="bottom_stri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434138"/>
            <a:ext cx="9144000" cy="438150"/>
          </a:xfrm>
          <a:prstGeom prst="rect">
            <a:avLst/>
          </a:prstGeom>
          <a:noFill/>
        </p:spPr>
      </p:pic>
      <p:sp>
        <p:nvSpPr>
          <p:cNvPr id="380931" name="Line 3"/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" y="152400"/>
            <a:ext cx="6680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5151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09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481763"/>
            <a:ext cx="3810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3809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5246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991FB7B-4567-4157-807C-48B69CA66C6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2717800" y="6477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380938" name="Picture 10" descr="new_logo_sm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34188" y="125413"/>
            <a:ext cx="2209800" cy="4270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78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3C5658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"/>
        <a:defRPr>
          <a:solidFill>
            <a:srgbClr val="3C5658"/>
          </a:solidFill>
          <a:latin typeface="+mn-lt"/>
        </a:defRPr>
      </a:lvl2pPr>
      <a:lvl3pPr marL="1089025" indent="-174625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w"/>
        <a:defRPr sz="1600">
          <a:solidFill>
            <a:srgbClr val="3C5658"/>
          </a:solidFill>
          <a:latin typeface="+mn-lt"/>
        </a:defRPr>
      </a:lvl3pPr>
      <a:lvl4pPr marL="14906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ú"/>
        <a:defRPr sz="1400">
          <a:solidFill>
            <a:srgbClr val="3C5658"/>
          </a:solidFill>
          <a:latin typeface="+mn-lt"/>
        </a:defRPr>
      </a:lvl4pPr>
      <a:lvl5pPr marL="19478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5pPr>
      <a:lvl6pPr marL="24050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6pPr>
      <a:lvl7pPr marL="28622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7pPr>
      <a:lvl8pPr marL="33194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8pPr>
      <a:lvl9pPr marL="37766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bottom_stri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34138"/>
            <a:ext cx="9144000" cy="438150"/>
          </a:xfrm>
          <a:prstGeom prst="rect">
            <a:avLst/>
          </a:prstGeom>
          <a:noFill/>
        </p:spPr>
      </p:pic>
      <p:sp>
        <p:nvSpPr>
          <p:cNvPr id="384003" name="Line 3"/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" y="152400"/>
            <a:ext cx="6680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5151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4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10338"/>
            <a:ext cx="594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CONFIDENTIAL© Copyright 2008 Tech Mahindra Limited</a:t>
            </a:r>
          </a:p>
        </p:txBody>
      </p:sp>
      <p:sp>
        <p:nvSpPr>
          <p:cNvPr id="384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5103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9B61303-725E-4D4B-9287-6C8DB30EB2F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84009" name="Line 9"/>
          <p:cNvSpPr>
            <a:spLocks noChangeShapeType="1"/>
          </p:cNvSpPr>
          <p:nvPr/>
        </p:nvSpPr>
        <p:spPr bwMode="auto">
          <a:xfrm>
            <a:off x="2717800" y="6477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384010" name="Picture 10" descr="new_logo_sm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34188" y="125413"/>
            <a:ext cx="2209800" cy="4270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3C5658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"/>
        <a:defRPr>
          <a:solidFill>
            <a:srgbClr val="3C5658"/>
          </a:solidFill>
          <a:latin typeface="+mn-lt"/>
        </a:defRPr>
      </a:lvl2pPr>
      <a:lvl3pPr marL="1089025" indent="-174625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w"/>
        <a:defRPr sz="1600">
          <a:solidFill>
            <a:srgbClr val="3C5658"/>
          </a:solidFill>
          <a:latin typeface="+mn-lt"/>
        </a:defRPr>
      </a:lvl3pPr>
      <a:lvl4pPr marL="14906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ú"/>
        <a:defRPr sz="1400">
          <a:solidFill>
            <a:srgbClr val="3C5658"/>
          </a:solidFill>
          <a:latin typeface="+mn-lt"/>
        </a:defRPr>
      </a:lvl4pPr>
      <a:lvl5pPr marL="19478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5pPr>
      <a:lvl6pPr marL="24050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6pPr>
      <a:lvl7pPr marL="28622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7pPr>
      <a:lvl8pPr marL="33194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8pPr>
      <a:lvl9pPr marL="3776663" indent="-119063" algn="l" rtl="0" fontAlgn="base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90488" y="139700"/>
            <a:ext cx="9053512" cy="552450"/>
          </a:xfrm>
          <a:prstGeom prst="rect">
            <a:avLst/>
          </a:prstGeom>
          <a:solidFill>
            <a:srgbClr val="D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/>
            </a:pPr>
            <a:endParaRPr lang="en-US" sz="2400" dirty="0"/>
          </a:p>
        </p:txBody>
      </p:sp>
      <p:sp>
        <p:nvSpPr>
          <p:cNvPr id="1027" name="Rectangle 23"/>
          <p:cNvSpPr>
            <a:spLocks noChangeArrowheads="1"/>
          </p:cNvSpPr>
          <p:nvPr/>
        </p:nvSpPr>
        <p:spPr bwMode="auto">
          <a:xfrm>
            <a:off x="90488" y="228600"/>
            <a:ext cx="9053512" cy="238125"/>
          </a:xfrm>
          <a:prstGeom prst="rect">
            <a:avLst/>
          </a:prstGeom>
          <a:gradFill rotWithShape="1">
            <a:gsLst>
              <a:gs pos="0">
                <a:srgbClr val="D00000"/>
              </a:gs>
              <a:gs pos="100000">
                <a:srgbClr val="E22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/>
            </a:pPr>
            <a:endParaRPr lang="en-US" sz="2400" dirty="0"/>
          </a:p>
        </p:txBody>
      </p:sp>
      <p:pic>
        <p:nvPicPr>
          <p:cNvPr id="1028" name="Picture 7" descr="curve"/>
          <p:cNvPicPr>
            <a:picLocks noChangeAspect="1" noChangeArrowheads="1"/>
          </p:cNvPicPr>
          <p:nvPr/>
        </p:nvPicPr>
        <p:blipFill>
          <a:blip r:embed="rId14"/>
          <a:srcRect r="32159" b="1901"/>
          <a:stretch>
            <a:fillRect/>
          </a:stretch>
        </p:blipFill>
        <p:spPr bwMode="auto">
          <a:xfrm>
            <a:off x="-12700" y="73025"/>
            <a:ext cx="6108700" cy="66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90500"/>
            <a:ext cx="8458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14" descr="tm_logo"/>
          <p:cNvPicPr>
            <a:picLocks noChangeAspect="1" noChangeArrowheads="1"/>
          </p:cNvPicPr>
          <p:nvPr/>
        </p:nvPicPr>
        <p:blipFill>
          <a:blip r:embed="rId15"/>
          <a:srcRect l="78902" b="89954"/>
          <a:stretch>
            <a:fillRect/>
          </a:stretch>
        </p:blipFill>
        <p:spPr bwMode="auto">
          <a:xfrm>
            <a:off x="7378700" y="6313488"/>
            <a:ext cx="14986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9"/>
          <p:cNvSpPr>
            <a:spLocks noChangeArrowheads="1"/>
          </p:cNvSpPr>
          <p:nvPr/>
        </p:nvSpPr>
        <p:spPr bwMode="auto">
          <a:xfrm>
            <a:off x="6045200" y="643255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6151108-EA7D-49D2-9915-9475578AFDF4}" type="slidenum">
              <a:rPr lang="en-US" sz="1800" b="1">
                <a:solidFill>
                  <a:srgbClr val="CC3300"/>
                </a:solidFill>
              </a:rPr>
              <a:pPr algn="ctr">
                <a:defRPr/>
              </a:pPr>
              <a:t>‹#›</a:t>
            </a:fld>
            <a:endParaRPr lang="en-US" sz="1800" b="1" dirty="0">
              <a:solidFill>
                <a:srgbClr val="CC3300"/>
              </a:solidFill>
            </a:endParaRPr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7048500" y="6324600"/>
            <a:ext cx="0" cy="45720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ransition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F1313"/>
        </a:buClr>
        <a:buFont typeface="Wingdings 3" pitchFamily="18" charset="2"/>
        <a:buChar char="Ì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637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D30938-2DC9-4426-9F46-46FF710CE423}" type="datetimeFigureOut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05BD8F-D61A-4CE9-B234-6F20095B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2" descr="bottom_stri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4341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5400" y="152400"/>
            <a:ext cx="6680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5151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481763"/>
            <a:ext cx="3810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CONFIDENTIAL© Copyright 2008 Tech Mahindra Limited</a:t>
            </a:r>
            <a:endParaRPr lang="en-US" dirty="0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5246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991FB7B-4567-4157-807C-48B69CA66C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2717800" y="6477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058" name="Picture 21" descr="new_logo_sm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34188" y="1254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3C5658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"/>
        <a:defRPr>
          <a:solidFill>
            <a:srgbClr val="3C5658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w"/>
        <a:defRPr sz="1600">
          <a:solidFill>
            <a:srgbClr val="3C5658"/>
          </a:solidFill>
          <a:latin typeface="+mn-lt"/>
        </a:defRPr>
      </a:lvl3pPr>
      <a:lvl4pPr marL="14906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ú"/>
        <a:defRPr sz="1400">
          <a:solidFill>
            <a:srgbClr val="3C5658"/>
          </a:solidFill>
          <a:latin typeface="+mn-lt"/>
        </a:defRPr>
      </a:lvl4pPr>
      <a:lvl5pPr marL="19478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5pPr>
      <a:lvl6pPr marL="24050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6pPr>
      <a:lvl7pPr marL="28622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7pPr>
      <a:lvl8pPr marL="33194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8pPr>
      <a:lvl9pPr marL="37766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200">
          <a:solidFill>
            <a:srgbClr val="3C565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bottom_stri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4341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" y="152400"/>
            <a:ext cx="6680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5151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3BB26C8-9C4F-4520-8A9B-091003F69125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10338"/>
            <a:ext cx="594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CONFIDENTIAL© Copyright 2008 Tech Mahindra Limited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5103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69435436-7BB3-4FDB-B001-7654EC876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2717800" y="6477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34" name="Picture 12" descr="new_logo_sm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34188" y="125413"/>
            <a:ext cx="2209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§"/>
        <a:defRPr sz="2000">
          <a:solidFill>
            <a:srgbClr val="3C5658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"/>
        <a:defRPr>
          <a:solidFill>
            <a:srgbClr val="3C5658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w"/>
        <a:defRPr sz="1600">
          <a:solidFill>
            <a:srgbClr val="3C5658"/>
          </a:solidFill>
          <a:latin typeface="+mn-lt"/>
        </a:defRPr>
      </a:lvl3pPr>
      <a:lvl4pPr marL="14906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ú"/>
        <a:defRPr sz="1400">
          <a:solidFill>
            <a:srgbClr val="3C5658"/>
          </a:solidFill>
          <a:latin typeface="+mn-lt"/>
        </a:defRPr>
      </a:lvl4pPr>
      <a:lvl5pPr marL="19478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5pPr>
      <a:lvl6pPr marL="24050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6pPr>
      <a:lvl7pPr marL="28622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7pPr>
      <a:lvl8pPr marL="33194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8pPr>
      <a:lvl9pPr marL="3776663" indent="-119063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¡"/>
        <a:defRPr sz="1400">
          <a:solidFill>
            <a:srgbClr val="3C565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urve"/>
          <p:cNvPicPr>
            <a:picLocks noChangeAspect="1" noChangeArrowheads="1"/>
          </p:cNvPicPr>
          <p:nvPr/>
        </p:nvPicPr>
        <p:blipFill>
          <a:blip r:embed="rId8"/>
          <a:srcRect r="32159" b="1901"/>
          <a:stretch>
            <a:fillRect/>
          </a:stretch>
        </p:blipFill>
        <p:spPr bwMode="auto">
          <a:xfrm>
            <a:off x="-12700" y="73025"/>
            <a:ext cx="6108700" cy="66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90500"/>
            <a:ext cx="6705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4" descr="tm_logo"/>
          <p:cNvPicPr>
            <a:picLocks noChangeAspect="1" noChangeArrowheads="1"/>
          </p:cNvPicPr>
          <p:nvPr/>
        </p:nvPicPr>
        <p:blipFill>
          <a:blip r:embed="rId9"/>
          <a:srcRect l="78902" b="89954"/>
          <a:stretch>
            <a:fillRect/>
          </a:stretch>
        </p:blipFill>
        <p:spPr bwMode="auto">
          <a:xfrm>
            <a:off x="7004050" y="80963"/>
            <a:ext cx="18732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6096000" y="6477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4199246-71F4-4ECC-A974-70049888CEF2}" type="slidenum">
              <a:rPr lang="en-US" sz="1400">
                <a:solidFill>
                  <a:srgbClr val="7F7F7F"/>
                </a:solidFill>
                <a:cs typeface="Arial" charset="0"/>
              </a:rPr>
              <a:pPr algn="ctr"/>
              <a:t>‹#›</a:t>
            </a:fld>
            <a:endParaRPr lang="en-US" sz="140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1031" name="Line 21"/>
          <p:cNvSpPr>
            <a:spLocks noChangeShapeType="1"/>
          </p:cNvSpPr>
          <p:nvPr/>
        </p:nvSpPr>
        <p:spPr bwMode="auto">
          <a:xfrm>
            <a:off x="6781800" y="6400800"/>
            <a:ext cx="0" cy="45720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ooter Placeholder 1"/>
          <p:cNvSpPr txBox="1">
            <a:spLocks/>
          </p:cNvSpPr>
          <p:nvPr/>
        </p:nvSpPr>
        <p:spPr>
          <a:xfrm>
            <a:off x="6781800" y="6446838"/>
            <a:ext cx="2362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Confidential © Tech Mahindra 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transition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F1313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6370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 ( XML )  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an XML document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Parts</a:t>
            </a:r>
          </a:p>
          <a:p>
            <a:pPr lvl="1"/>
            <a:r>
              <a:rPr lang="en-GB" dirty="0"/>
              <a:t>Prolog</a:t>
            </a:r>
          </a:p>
          <a:p>
            <a:pPr lvl="1"/>
            <a:r>
              <a:rPr lang="en-GB" dirty="0"/>
              <a:t>Document Element [Root Element]</a:t>
            </a:r>
          </a:p>
          <a:p>
            <a:pPr lvl="1"/>
            <a:r>
              <a:rPr lang="en-GB" dirty="0"/>
              <a:t>Epilog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Prolog (Optional)</a:t>
            </a:r>
            <a:endParaRPr lang="en-US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GB" sz="1800" b="1" dirty="0"/>
              <a:t>XML Declaration</a:t>
            </a:r>
          </a:p>
          <a:p>
            <a:pPr lvl="1">
              <a:spcBef>
                <a:spcPts val="450"/>
              </a:spcBef>
            </a:pPr>
            <a:r>
              <a:rPr lang="en-GB" sz="1600" dirty="0"/>
              <a:t>States that this is an XML Document. Must be the first line in the XML document.</a:t>
            </a:r>
          </a:p>
          <a:p>
            <a:pPr lvl="1">
              <a:spcBef>
                <a:spcPts val="450"/>
              </a:spcBef>
              <a:buNone/>
            </a:pPr>
            <a:r>
              <a:rPr lang="en-GB" sz="1600" dirty="0" smtClean="0">
                <a:solidFill>
                  <a:srgbClr val="C00000"/>
                </a:solidFill>
              </a:rPr>
              <a:t>	&lt;?</a:t>
            </a:r>
            <a:r>
              <a:rPr lang="en-GB" sz="1600" dirty="0">
                <a:solidFill>
                  <a:srgbClr val="C00000"/>
                </a:solidFill>
              </a:rPr>
              <a:t>xml version="1.0" encoding="ISO-8859-1"?&gt;</a:t>
            </a:r>
          </a:p>
          <a:p>
            <a:pPr lvl="1">
              <a:spcBef>
                <a:spcPts val="450"/>
              </a:spcBef>
              <a:buFont typeface="Wingdings" pitchFamily="2" charset="2"/>
              <a:buNone/>
            </a:pPr>
            <a:endParaRPr lang="en-GB" sz="1600" dirty="0"/>
          </a:p>
          <a:p>
            <a:pPr>
              <a:spcBef>
                <a:spcPts val="500"/>
              </a:spcBef>
            </a:pPr>
            <a:r>
              <a:rPr lang="en-GB" sz="1800" b="1" dirty="0"/>
              <a:t>Document Type Declaration</a:t>
            </a:r>
          </a:p>
          <a:p>
            <a:pPr lvl="1">
              <a:spcBef>
                <a:spcPts val="450"/>
              </a:spcBef>
            </a:pPr>
            <a:r>
              <a:rPr lang="en-GB" sz="1600" dirty="0"/>
              <a:t>Defines the type and the structure of the document. If used, it must come after the XML declaration.</a:t>
            </a:r>
          </a:p>
          <a:p>
            <a:pPr lvl="1">
              <a:spcBef>
                <a:spcPts val="450"/>
              </a:spcBef>
              <a:buNone/>
            </a:pPr>
            <a:r>
              <a:rPr lang="en-GB" sz="1600" dirty="0" smtClean="0"/>
              <a:t>	</a:t>
            </a:r>
            <a:r>
              <a:rPr lang="en-GB" sz="1600" dirty="0" smtClean="0">
                <a:solidFill>
                  <a:srgbClr val="C00000"/>
                </a:solidFill>
              </a:rPr>
              <a:t>&lt;!</a:t>
            </a:r>
            <a:r>
              <a:rPr lang="en-GB" sz="1600" dirty="0">
                <a:solidFill>
                  <a:srgbClr val="C00000"/>
                </a:solidFill>
              </a:rPr>
              <a:t>DOCTYPE catalog SYSTEM “catalog.dtd”&gt;  </a:t>
            </a:r>
            <a:r>
              <a:rPr lang="en-GB" sz="1600" dirty="0"/>
              <a:t>e.g. of external subset</a:t>
            </a:r>
          </a:p>
          <a:p>
            <a:pPr lvl="1">
              <a:spcBef>
                <a:spcPts val="450"/>
              </a:spcBef>
              <a:buFont typeface="Wingdings" pitchFamily="2" charset="2"/>
              <a:buNone/>
            </a:pPr>
            <a:endParaRPr lang="en-GB" sz="1600" dirty="0"/>
          </a:p>
          <a:p>
            <a:pPr>
              <a:spcBef>
                <a:spcPts val="500"/>
              </a:spcBef>
            </a:pPr>
            <a:r>
              <a:rPr lang="en-GB" sz="1800" b="1" dirty="0"/>
              <a:t>Processing Instructions</a:t>
            </a:r>
          </a:p>
          <a:p>
            <a:pPr lvl="1">
              <a:spcBef>
                <a:spcPts val="450"/>
              </a:spcBef>
            </a:pPr>
            <a:r>
              <a:rPr lang="en-GB" sz="1600" dirty="0"/>
              <a:t>Provides information that the XML processor passes on to the application. There can be one or more processing instructions that can appear in prolog.</a:t>
            </a:r>
          </a:p>
          <a:p>
            <a:pPr lvl="1">
              <a:spcBef>
                <a:spcPts val="450"/>
              </a:spcBef>
              <a:buNone/>
            </a:pPr>
            <a:r>
              <a:rPr lang="en-GB" sz="1600" dirty="0" smtClean="0"/>
              <a:t>	</a:t>
            </a:r>
            <a:r>
              <a:rPr lang="en-GB" sz="1600" dirty="0" smtClean="0">
                <a:solidFill>
                  <a:srgbClr val="C00000"/>
                </a:solidFill>
              </a:rPr>
              <a:t>&lt;?</a:t>
            </a:r>
            <a:r>
              <a:rPr lang="en-GB" sz="1600" dirty="0">
                <a:solidFill>
                  <a:srgbClr val="C00000"/>
                </a:solidFill>
              </a:rPr>
              <a:t>xml-stylesheet type="text/css" href="cd_catalog.css"?&gt;</a:t>
            </a:r>
          </a:p>
          <a:p>
            <a:pPr lvl="1">
              <a:spcBef>
                <a:spcPts val="450"/>
              </a:spcBef>
              <a:buFont typeface="Wingdings" pitchFamily="2" charset="2"/>
              <a:buNone/>
            </a:pPr>
            <a:endParaRPr lang="en-GB" sz="1600" dirty="0"/>
          </a:p>
          <a:p>
            <a:pPr>
              <a:spcBef>
                <a:spcPts val="500"/>
              </a:spcBef>
            </a:pPr>
            <a:r>
              <a:rPr lang="en-GB" sz="1800" b="1" dirty="0"/>
              <a:t>Comments</a:t>
            </a:r>
          </a:p>
          <a:p>
            <a:pPr lvl="1">
              <a:spcBef>
                <a:spcPts val="450"/>
              </a:spcBef>
              <a:buNone/>
            </a:pPr>
            <a:r>
              <a:rPr lang="en-GB" sz="1600" dirty="0" smtClean="0">
                <a:solidFill>
                  <a:srgbClr val="C00000"/>
                </a:solidFill>
              </a:rPr>
              <a:t>	&lt;!-- </a:t>
            </a:r>
            <a:r>
              <a:rPr lang="en-GB" sz="1600" dirty="0">
                <a:solidFill>
                  <a:srgbClr val="C00000"/>
                </a:solidFill>
              </a:rPr>
              <a:t>Edited with XML Spy v4.2 --&gt;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4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4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4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Element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GB" dirty="0"/>
              <a:t>Also Known as Root element. 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It contains the document’s information content.  </a:t>
            </a:r>
          </a:p>
          <a:p>
            <a:pPr>
              <a:spcBef>
                <a:spcPts val="500"/>
              </a:spcBef>
            </a:pPr>
            <a:r>
              <a:rPr lang="en-GB" dirty="0" smtClean="0"/>
              <a:t>The </a:t>
            </a:r>
            <a:r>
              <a:rPr lang="en-GB" dirty="0"/>
              <a:t>element content can be character data, other (nested) elements, or combination of both.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C00000"/>
                </a:solidFill>
              </a:rPr>
              <a:t>&lt;note&gt;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C00000"/>
                </a:solidFill>
              </a:rPr>
              <a:t>	This is a note.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C00000"/>
                </a:solidFill>
              </a:rPr>
              <a:t>	&lt;to&gt;Tove&lt;/to&gt;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C00000"/>
                </a:solidFill>
              </a:rPr>
              <a:t>	&lt;from&gt;Jani&lt;/from&gt;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C00000"/>
                </a:solidFill>
              </a:rPr>
              <a:t>	&lt;heading&gt;Reminder&lt;/heading&gt;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C00000"/>
                </a:solidFill>
              </a:rPr>
              <a:t>	&lt;body&gt;Don't forget me this weekend!&lt;/body&gt;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C00000"/>
                </a:solidFill>
              </a:rPr>
              <a:t>&lt;/note&gt;</a:t>
            </a:r>
          </a:p>
          <a:p>
            <a:pPr lvl="2">
              <a:spcBef>
                <a:spcPts val="45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Document element is &lt;note&gt;. It contains 4 nested elements.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Epilog (Optional)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GB" dirty="0"/>
              <a:t>The area after the root element is known as epilog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Some markup constructs like comments, white spaces can come after the root element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This is not an official term used in XML standard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457200" y="685800"/>
            <a:ext cx="4724400" cy="57098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&lt;?xml version="1.0" encoding="ISO-8859-1"?&gt;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&lt;!DOCTYPE CATALOG SYSTEM "cd_catalog.dtd"&gt;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&lt;?xml-stylesheet type="text/css" href="cd_catalog.css"?&gt;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dirty="0">
              <a:solidFill>
                <a:srgbClr val="C00000"/>
              </a:solidFill>
              <a:latin typeface="Verdana" pitchFamily="34" charset="0"/>
            </a:endParaRP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&lt;!-- Edited with XML Spy v4.2 --&gt;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dirty="0">
              <a:solidFill>
                <a:srgbClr val="C00000"/>
              </a:solidFill>
              <a:latin typeface="Verdana" pitchFamily="34" charset="0"/>
            </a:endParaRP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&lt;CATALOG&gt;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&lt;CD&gt;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&lt;TITLE&gt;Empire Burlesque&lt;/TITLE&gt;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&lt;ARTIST&gt;Bob Dylan&lt;/ARTIST&gt;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&lt;COUNTRY&gt;USA&lt;/COUNTRY&gt;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&lt;COMPANY&gt;Columbia&lt;/COMPANY&gt;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&lt;PRICE&gt;10.90&lt;/PRICE&gt;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&lt;YEAR&gt;1985&lt;/YEAR&gt;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&lt;/CD&gt;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&lt;CD&gt;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&lt;TITLE&gt;Unchain my heart&lt;/TITLE&gt;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&lt;ARTIST&gt;Joe Cocker&lt;/ARTIST&gt;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&lt;COUNTRY&gt;USA&lt;/COUNTRY&gt;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&lt;COMPANY&gt;EMI&lt;/COMPANY&gt;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&lt;PRICE&gt;8.20&lt;/PRICE&gt;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	&lt;YEAR&gt;1987&lt;/YEAR&gt;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	&lt;/CD&gt;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&lt;/CATALOG&gt;</a:t>
            </a: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dirty="0">
              <a:solidFill>
                <a:srgbClr val="C00000"/>
              </a:solidFill>
              <a:latin typeface="Verdana" pitchFamily="34" charset="0"/>
            </a:endParaRPr>
          </a:p>
          <a:p>
            <a:pPr marL="336550" indent="-336550" defTabSz="457200">
              <a:lnSpc>
                <a:spcPct val="80000"/>
              </a:lnSpc>
              <a:spcBef>
                <a:spcPts val="300"/>
              </a:spcBef>
              <a:buClr>
                <a:srgbClr val="CC3300"/>
              </a:buClr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dirty="0">
                <a:solidFill>
                  <a:srgbClr val="C00000"/>
                </a:solidFill>
                <a:latin typeface="Verdana" pitchFamily="34" charset="0"/>
              </a:rPr>
              <a:t>&lt;!-- Edited with XML Spy v4.2 --&gt;</a:t>
            </a:r>
          </a:p>
        </p:txBody>
      </p:sp>
      <p:sp>
        <p:nvSpPr>
          <p:cNvPr id="397317" name="Line 5"/>
          <p:cNvSpPr>
            <a:spLocks noChangeShapeType="1"/>
          </p:cNvSpPr>
          <p:nvPr/>
        </p:nvSpPr>
        <p:spPr bwMode="auto">
          <a:xfrm>
            <a:off x="5181600" y="828675"/>
            <a:ext cx="1295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18" name="Line 6"/>
          <p:cNvSpPr>
            <a:spLocks noChangeShapeType="1"/>
          </p:cNvSpPr>
          <p:nvPr/>
        </p:nvSpPr>
        <p:spPr bwMode="auto">
          <a:xfrm>
            <a:off x="6477000" y="828675"/>
            <a:ext cx="0" cy="1000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19" name="Line 7"/>
          <p:cNvSpPr>
            <a:spLocks noChangeShapeType="1"/>
          </p:cNvSpPr>
          <p:nvPr/>
        </p:nvSpPr>
        <p:spPr bwMode="auto">
          <a:xfrm>
            <a:off x="5181600" y="1828800"/>
            <a:ext cx="1295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0" name="Line 8"/>
          <p:cNvSpPr>
            <a:spLocks noChangeShapeType="1"/>
          </p:cNvSpPr>
          <p:nvPr/>
        </p:nvSpPr>
        <p:spPr bwMode="auto">
          <a:xfrm>
            <a:off x="6477000" y="1209675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7162800" y="1057275"/>
            <a:ext cx="1447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  <a:cs typeface="Lucida Sans Unicode" pitchFamily="34" charset="0"/>
              </a:rPr>
              <a:t>Prolog (Optional)</a:t>
            </a:r>
          </a:p>
        </p:txBody>
      </p:sp>
      <p:sp>
        <p:nvSpPr>
          <p:cNvPr id="397322" name="Line 10"/>
          <p:cNvSpPr>
            <a:spLocks noChangeShapeType="1"/>
          </p:cNvSpPr>
          <p:nvPr/>
        </p:nvSpPr>
        <p:spPr bwMode="auto">
          <a:xfrm>
            <a:off x="5181600" y="1990725"/>
            <a:ext cx="1295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3" name="Line 11"/>
          <p:cNvSpPr>
            <a:spLocks noChangeShapeType="1"/>
          </p:cNvSpPr>
          <p:nvPr/>
        </p:nvSpPr>
        <p:spPr bwMode="auto">
          <a:xfrm>
            <a:off x="6477000" y="1981200"/>
            <a:ext cx="0" cy="3810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4" name="Line 12"/>
          <p:cNvSpPr>
            <a:spLocks noChangeShapeType="1"/>
          </p:cNvSpPr>
          <p:nvPr/>
        </p:nvSpPr>
        <p:spPr bwMode="auto">
          <a:xfrm>
            <a:off x="5181600" y="5819775"/>
            <a:ext cx="1295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>
            <a:off x="6477000" y="35052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6" name="Text Box 14"/>
          <p:cNvSpPr txBox="1">
            <a:spLocks noChangeArrowheads="1"/>
          </p:cNvSpPr>
          <p:nvPr/>
        </p:nvSpPr>
        <p:spPr bwMode="auto">
          <a:xfrm>
            <a:off x="7315200" y="3276600"/>
            <a:ext cx="1447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  <a:cs typeface="Lucida Sans Unicode" pitchFamily="34" charset="0"/>
              </a:rPr>
              <a:t>Document Element</a:t>
            </a:r>
          </a:p>
        </p:txBody>
      </p:sp>
      <p:sp>
        <p:nvSpPr>
          <p:cNvPr id="397327" name="Line 15"/>
          <p:cNvSpPr>
            <a:spLocks noChangeShapeType="1"/>
          </p:cNvSpPr>
          <p:nvPr/>
        </p:nvSpPr>
        <p:spPr bwMode="auto">
          <a:xfrm>
            <a:off x="5181600" y="5929313"/>
            <a:ext cx="12954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8" name="Line 16"/>
          <p:cNvSpPr>
            <a:spLocks noChangeShapeType="1"/>
          </p:cNvSpPr>
          <p:nvPr/>
        </p:nvSpPr>
        <p:spPr bwMode="auto">
          <a:xfrm>
            <a:off x="6477000" y="59436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29" name="Line 17"/>
          <p:cNvSpPr>
            <a:spLocks noChangeShapeType="1"/>
          </p:cNvSpPr>
          <p:nvPr/>
        </p:nvSpPr>
        <p:spPr bwMode="auto">
          <a:xfrm>
            <a:off x="5181600" y="6400800"/>
            <a:ext cx="1295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6477000" y="6167438"/>
            <a:ext cx="609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7162800" y="5781675"/>
            <a:ext cx="1447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  <a:cs typeface="Lucida Sans Unicode" pitchFamily="34" charset="0"/>
              </a:rPr>
              <a:t>Epilog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762000"/>
            <a:ext cx="54864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&lt;books&gt;</a:t>
            </a:r>
            <a:endParaRPr lang="en-US" sz="2400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00B050"/>
                </a:solidFill>
              </a:rPr>
              <a:t>&lt;book id=“123” loc=“</a:t>
            </a:r>
            <a:r>
              <a:rPr lang="en-US" sz="2400" dirty="0" smtClean="0">
                <a:solidFill>
                  <a:srgbClr val="00B050"/>
                </a:solidFill>
              </a:rPr>
              <a:t>lib”&gt;</a:t>
            </a:r>
            <a:endParaRPr lang="en-US" sz="2400" dirty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   &lt;</a:t>
            </a:r>
            <a:r>
              <a:rPr lang="en-US" sz="2400" dirty="0" smtClean="0">
                <a:solidFill>
                  <a:srgbClr val="C00000"/>
                </a:solidFill>
              </a:rPr>
              <a:t>author&gt;James Gosling&lt;/</a:t>
            </a:r>
            <a:r>
              <a:rPr lang="en-US" sz="2400" dirty="0">
                <a:solidFill>
                  <a:srgbClr val="C00000"/>
                </a:solidFill>
              </a:rPr>
              <a:t>author&gt;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   &lt;</a:t>
            </a:r>
            <a:r>
              <a:rPr lang="en-US" sz="2400" dirty="0" smtClean="0">
                <a:solidFill>
                  <a:srgbClr val="C00000"/>
                </a:solidFill>
              </a:rPr>
              <a:t>title&gt;Java Basics&lt;/</a:t>
            </a:r>
            <a:r>
              <a:rPr lang="en-US" sz="2400" dirty="0">
                <a:solidFill>
                  <a:srgbClr val="C00000"/>
                </a:solidFill>
              </a:rPr>
              <a:t>title&gt;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   &lt;</a:t>
            </a:r>
            <a:r>
              <a:rPr lang="en-US" sz="2400" dirty="0" smtClean="0">
                <a:solidFill>
                  <a:srgbClr val="C00000"/>
                </a:solidFill>
              </a:rPr>
              <a:t>year&gt;1995&lt;/</a:t>
            </a:r>
            <a:r>
              <a:rPr lang="en-US" sz="2400" dirty="0">
                <a:solidFill>
                  <a:srgbClr val="C00000"/>
                </a:solidFill>
              </a:rPr>
              <a:t>year&gt;</a:t>
            </a:r>
          </a:p>
          <a:p>
            <a:pPr lvl="1">
              <a:buNone/>
            </a:pPr>
            <a:r>
              <a:rPr lang="en-US" sz="2400" dirty="0">
                <a:solidFill>
                  <a:srgbClr val="00B050"/>
                </a:solidFill>
              </a:rPr>
              <a:t>&lt;/book&gt;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00B050"/>
                </a:solidFill>
              </a:rPr>
              <a:t>&lt;article id=“555” ref=“123”&gt;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   &lt;</a:t>
            </a:r>
            <a:r>
              <a:rPr lang="en-US" sz="2400" dirty="0" smtClean="0">
                <a:solidFill>
                  <a:srgbClr val="C00000"/>
                </a:solidFill>
              </a:rPr>
              <a:t>author&gt;Amit&lt;/</a:t>
            </a:r>
            <a:r>
              <a:rPr lang="en-US" sz="2400" dirty="0">
                <a:solidFill>
                  <a:srgbClr val="C00000"/>
                </a:solidFill>
              </a:rPr>
              <a:t>author&gt;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   &lt;</a:t>
            </a:r>
            <a:r>
              <a:rPr lang="en-US" sz="2400" dirty="0" smtClean="0">
                <a:solidFill>
                  <a:srgbClr val="C00000"/>
                </a:solidFill>
              </a:rPr>
              <a:t>title&gt;Java Features &lt;/</a:t>
            </a:r>
            <a:r>
              <a:rPr lang="en-US" sz="2400" dirty="0">
                <a:solidFill>
                  <a:srgbClr val="C00000"/>
                </a:solidFill>
              </a:rPr>
              <a:t>title&gt;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00B050"/>
                </a:solidFill>
              </a:rPr>
              <a:t>&lt;/article&gt;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&lt;/ books &gt;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“Well-formed” XML Documents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GB" dirty="0"/>
              <a:t>XML with correct syntax is well-formed XML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All elements must have an end tag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All elements must be cleanly nested 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All attribute values must be enclosed in quotation marks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Each document must have a unique first element, the root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Syntax 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dirty="0" smtClean="0"/>
              <a:t>All XML documents must have a root element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dirty="0" smtClean="0"/>
              <a:t>	e.g.	&lt;root&gt; 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dirty="0" smtClean="0"/>
              <a:t>				&lt;child&gt;   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dirty="0" smtClean="0"/>
              <a:t>					&lt;</a:t>
            </a:r>
            <a:r>
              <a:rPr lang="en-GB" dirty="0" err="1" smtClean="0"/>
              <a:t>subchild</a:t>
            </a:r>
            <a:r>
              <a:rPr lang="en-GB" dirty="0" smtClean="0"/>
              <a:t>&gt;.....&lt;/</a:t>
            </a:r>
            <a:r>
              <a:rPr lang="en-GB" dirty="0" err="1" smtClean="0"/>
              <a:t>subchild</a:t>
            </a:r>
            <a:r>
              <a:rPr lang="en-GB" dirty="0" smtClean="0"/>
              <a:t>&gt;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dirty="0" smtClean="0"/>
              <a:t>				&lt;/child&gt;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dirty="0" smtClean="0"/>
              <a:t>			&lt;/root&gt;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dirty="0" smtClean="0"/>
              <a:t>All </a:t>
            </a:r>
            <a:r>
              <a:rPr lang="en-GB" dirty="0"/>
              <a:t>XML elements must have a closing tag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dirty="0"/>
              <a:t>		e.g. 	&lt;p&gt;This is a </a:t>
            </a:r>
            <a:r>
              <a:rPr lang="en-GB" dirty="0" smtClean="0"/>
              <a:t>paragraph &lt;/</a:t>
            </a:r>
            <a:r>
              <a:rPr lang="en-GB" dirty="0"/>
              <a:t>p&gt; 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dirty="0"/>
              <a:t>XML tags are case sensitive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800" dirty="0"/>
              <a:t>e.g. 	&lt;Message&gt;This is incorrect&lt;/message&gt;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1800" dirty="0"/>
              <a:t>		&lt;message&gt;This is correct&lt;/message&gt;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dirty="0"/>
              <a:t>All XML elements must be properly nested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dirty="0"/>
              <a:t>	e.g.	&lt;b&gt;&lt;i&gt;Invalid Nesting&lt;/b&gt;&lt;/i&gt;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dirty="0"/>
              <a:t>			&lt;b&gt;&lt;i&gt;Valid Nesting&lt;/i&gt;&lt;/b&gt;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8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8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8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Syntax (Contd...)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dirty="0"/>
              <a:t>Attribute values must always be quoted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400" dirty="0"/>
              <a:t>	e.g.	</a:t>
            </a:r>
            <a:r>
              <a:rPr lang="en-GB" dirty="0"/>
              <a:t>&lt;note date="12/11/2002"&gt;&lt;/note&gt;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2000" dirty="0" smtClean="0"/>
              <a:t>Comments </a:t>
            </a:r>
            <a:r>
              <a:rPr lang="en-GB" sz="2000" dirty="0"/>
              <a:t>in XML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GB" dirty="0"/>
              <a:t>The syntax for writing comments in XML is similar to that of HTML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dirty="0"/>
              <a:t>	e.g.	&lt;!-- This is a comment --&gt;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2000" dirty="0"/>
              <a:t>Naming Rules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GB" dirty="0"/>
              <a:t>The name must begin with a letter or underscore, followed by zero or more letters, digits, periods, hyphens or underscores.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GB" dirty="0"/>
              <a:t>Names beginning with xml (any combination of upper and lower case) are reserved for standardization. Don’t use.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GB" dirty="0"/>
              <a:t>Names cannot contain spaces 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Elements 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sz="2600" dirty="0"/>
              <a:t>XML Elements have relationships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GB" sz="2200" dirty="0"/>
              <a:t>Elements are related as parents and </a:t>
            </a:r>
            <a:r>
              <a:rPr lang="en-GB" sz="2200" dirty="0" smtClean="0"/>
              <a:t>children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None/>
            </a:pPr>
            <a:endParaRPr lang="en-GB" sz="2200" dirty="0"/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&lt;book&gt;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&lt;title&gt;My First XML&lt;/title&gt;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&lt;prod id="33-657" media="paper"&gt;&lt;/prod&gt;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&lt;chapter&gt;Introduction to XML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   &lt;para&gt;What is HTML&lt;/para&gt;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   &lt;para&gt;What is XML&lt;/para&gt;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&lt;/chapter&gt;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&lt;chapter&gt;XML Syntax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   &lt;prod id=“12-234” /&gt;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   &lt;para&gt;Elements must have a closing tag&lt;/para&gt;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   &lt;para&gt;Elements must be properly nested&lt;/para&gt;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   &lt;/chapter&gt;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GB" sz="2200" dirty="0"/>
              <a:t>&lt;/book&gt; 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pitchFamily="2" charset="2"/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1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1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1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1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1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1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this session, you will be able </a:t>
            </a:r>
            <a:r>
              <a:rPr lang="en-GB" dirty="0" smtClean="0"/>
              <a:t>to,</a:t>
            </a:r>
          </a:p>
          <a:p>
            <a:pPr>
              <a:buNone/>
            </a:pP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smtClean="0"/>
              <a:t>What is XML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Write </a:t>
            </a:r>
            <a:r>
              <a:rPr lang="en-GB" dirty="0"/>
              <a:t>XML </a:t>
            </a:r>
            <a:r>
              <a:rPr lang="en-GB" dirty="0" smtClean="0"/>
              <a:t>document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Understand Well Formed XML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Understand Valid XML</a:t>
            </a:r>
            <a:endParaRPr lang="en-GB" dirty="0"/>
          </a:p>
          <a:p>
            <a:pPr>
              <a:buFont typeface="Wingdings" pitchFamily="2" charset="2"/>
              <a:buNone/>
            </a:pPr>
            <a:r>
              <a:rPr lang="en-GB" dirty="0"/>
              <a:t>							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Attributes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GB" dirty="0"/>
              <a:t>Attributes are used to provide additional information about elements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XML elements can have attributes in the start tag, just like HTML. e.g.  &lt;note type=”reminder”&gt;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Attributes are enclosed in single or double quotes</a:t>
            </a:r>
          </a:p>
          <a:p>
            <a:pPr lvl="2">
              <a:buFont typeface="Wingdings" pitchFamily="2" charset="2"/>
              <a:buNone/>
            </a:pPr>
            <a:r>
              <a:rPr lang="en-GB" dirty="0"/>
              <a:t>e.g. &lt;file type="gif"&gt;computer.gif&lt;/file&gt;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Elements vs. Attributes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dirty="0"/>
              <a:t>Example 1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&lt;person sex="female"&gt;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	&lt;firstname&gt;Anna&lt;/firstname&gt;  &lt;lastname&gt;Smith&lt;/lastname&gt;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&lt;/person&gt;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Example 2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&lt;person&gt;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	&lt;sex&gt;female&lt;/sex&gt;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	&lt;firstname&gt;Anna&lt;/firstname&gt;  &lt;lastname&gt;Smith&lt;/lastname&gt;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&lt;/person&gt;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Elements vs. Attributes</a:t>
            </a:r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6324600" cy="21336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/>
              <a:t>&lt;note day="12" month="11" year="2002"</a:t>
            </a:r>
            <a:br>
              <a:rPr lang="en-GB" dirty="0"/>
            </a:br>
            <a:r>
              <a:rPr lang="en-GB" dirty="0"/>
              <a:t>to="Tove" from="Jani" heading="Reminder" </a:t>
            </a:r>
            <a:br>
              <a:rPr lang="en-GB" dirty="0"/>
            </a:br>
            <a:r>
              <a:rPr lang="en-GB" dirty="0"/>
              <a:t>body="Don't forget me this weekend!"&gt;</a:t>
            </a:r>
            <a:br>
              <a:rPr lang="en-GB" dirty="0"/>
            </a:br>
            <a:r>
              <a:rPr lang="en-GB" dirty="0"/>
              <a:t>&lt;/note&gt; 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4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                                                                                 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Following topics are covered during the session,</a:t>
            </a:r>
          </a:p>
          <a:p>
            <a:pPr>
              <a:buNone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Introduction </a:t>
            </a:r>
            <a:r>
              <a:rPr lang="en-GB" dirty="0"/>
              <a:t>to XML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XML Syntax (well formed XML)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XML?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GB" dirty="0"/>
              <a:t>XML stands for EXtensible Markup Language </a:t>
            </a:r>
          </a:p>
          <a:p>
            <a:pPr lvl="1">
              <a:spcBef>
                <a:spcPts val="450"/>
              </a:spcBef>
            </a:pPr>
            <a:r>
              <a:rPr lang="en-GB" dirty="0"/>
              <a:t>you can create any element “name” </a:t>
            </a:r>
          </a:p>
          <a:p>
            <a:pPr lvl="1">
              <a:spcBef>
                <a:spcPts val="45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XML is a markup language much like HTML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GB" dirty="0"/>
              <a:t> </a:t>
            </a:r>
          </a:p>
          <a:p>
            <a:pPr>
              <a:spcBef>
                <a:spcPts val="500"/>
              </a:spcBef>
            </a:pPr>
            <a:r>
              <a:rPr lang="en-GB" dirty="0"/>
              <a:t>XML was designed to describe data 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500"/>
              </a:spcBef>
            </a:pPr>
            <a:r>
              <a:rPr lang="en-GB" dirty="0"/>
              <a:t>XML tags are not predefined. You must define your own tags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GB" dirty="0"/>
              <a:t> 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XML? (Contd…)</a:t>
            </a:r>
            <a:endParaRPr lang="en-US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XML is a W3C Recommendation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Standard Generalized Markup Language (SGML</a:t>
            </a:r>
            <a:r>
              <a:rPr lang="en-US" dirty="0" smtClean="0"/>
              <a:t>)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XML uses a Document Type Definition (DTD) or an XML Schema (XSD) to provide grammar for the data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81200"/>
            <a:ext cx="2286000" cy="1430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Versions</a:t>
            </a:r>
            <a:endParaRPr lang="en-US" dirty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XML 1.0 (First Edition)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XML 1.0 was released as a W3C Recommendation 10, February 1998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XML 1.0 (Second Edition)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XML 1.0 (SE) was released as a W3C Recommendation 6, October 2000</a:t>
            </a:r>
            <a:br>
              <a:rPr lang="en-GB" dirty="0"/>
            </a:br>
            <a:r>
              <a:rPr lang="en-GB" dirty="0"/>
              <a:t>Second Edition is only a correction to XML 1.0 that incorporates the first-edition errata (bug fixes)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XML 1.0 (Third Edition)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Third Edition is only a correction to XML 1.0 that incorporates the first- and second-edition errata (bug fixes)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XML 1.1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XML 1.1 was released as a Working Draft 13, December 2001, and as a Candidate Recommendation 15, October 2002.</a:t>
            </a:r>
            <a:br>
              <a:rPr lang="en-GB" dirty="0"/>
            </a:br>
            <a:r>
              <a:rPr lang="en-GB" dirty="0"/>
              <a:t>XML 1.1 allows almost any Unicode characters to be used in names.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XML Differs from HTML ?</a:t>
            </a:r>
            <a:endParaRPr lang="en-US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450"/>
              </a:spcBef>
            </a:pPr>
            <a:r>
              <a:rPr lang="en-GB" dirty="0" smtClean="0"/>
              <a:t>HTML tags are predefined while as XML tags are user defined.</a:t>
            </a:r>
          </a:p>
          <a:p>
            <a:pPr>
              <a:spcBef>
                <a:spcPts val="450"/>
              </a:spcBef>
              <a:buNone/>
            </a:pPr>
            <a:r>
              <a:rPr lang="en-GB" dirty="0" smtClean="0"/>
              <a:t> </a:t>
            </a:r>
          </a:p>
          <a:p>
            <a:pPr>
              <a:spcBef>
                <a:spcPts val="450"/>
              </a:spcBef>
            </a:pPr>
            <a:r>
              <a:rPr lang="en-GB" dirty="0" smtClean="0"/>
              <a:t>XML </a:t>
            </a:r>
            <a:r>
              <a:rPr lang="en-GB" dirty="0"/>
              <a:t>and HTML were designed with different goals:</a:t>
            </a:r>
          </a:p>
          <a:p>
            <a:pPr lvl="1">
              <a:spcBef>
                <a:spcPts val="400"/>
              </a:spcBef>
            </a:pPr>
            <a:r>
              <a:rPr lang="en-GB" dirty="0"/>
              <a:t>XML was designed to describe data and to focus on what data is</a:t>
            </a:r>
          </a:p>
          <a:p>
            <a:pPr lvl="1">
              <a:spcBef>
                <a:spcPts val="400"/>
              </a:spcBef>
            </a:pPr>
            <a:r>
              <a:rPr lang="en-GB" dirty="0"/>
              <a:t>HTML was designed to display data and to focus on how data looks</a:t>
            </a:r>
          </a:p>
          <a:p>
            <a:pPr lvl="1">
              <a:spcBef>
                <a:spcPts val="400"/>
              </a:spcBef>
              <a:buFont typeface="Wingdings" pitchFamily="2" charset="2"/>
              <a:buNone/>
            </a:pPr>
            <a:endParaRPr lang="en-GB" dirty="0"/>
          </a:p>
          <a:p>
            <a:pPr>
              <a:spcBef>
                <a:spcPts val="450"/>
              </a:spcBef>
            </a:pPr>
            <a:r>
              <a:rPr lang="en-GB" dirty="0" smtClean="0"/>
              <a:t>XML </a:t>
            </a:r>
            <a:r>
              <a:rPr lang="en-GB" dirty="0"/>
              <a:t>when used in conjuction with HTML, vastly extends the capability of web pages to:</a:t>
            </a:r>
          </a:p>
          <a:p>
            <a:pPr lvl="1">
              <a:spcBef>
                <a:spcPts val="400"/>
              </a:spcBef>
            </a:pPr>
            <a:r>
              <a:rPr lang="en-GB" dirty="0"/>
              <a:t>Deliver virtually any type of document</a:t>
            </a:r>
          </a:p>
          <a:p>
            <a:pPr lvl="1">
              <a:spcBef>
                <a:spcPts val="400"/>
              </a:spcBef>
            </a:pPr>
            <a:r>
              <a:rPr lang="en-GB" dirty="0"/>
              <a:t>Sort, filter, rearrange, find and manipulate the information</a:t>
            </a:r>
          </a:p>
          <a:p>
            <a:pPr lvl="1">
              <a:spcBef>
                <a:spcPts val="400"/>
              </a:spcBef>
            </a:pPr>
            <a:r>
              <a:rPr lang="en-GB" dirty="0"/>
              <a:t>Present highly structured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Document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6934200" cy="25908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379538" indent="-871538">
              <a:lnSpc>
                <a:spcPct val="93000"/>
              </a:lnSpc>
              <a:buFont typeface="Wingdings" pitchFamily="2" charset="2"/>
              <a:buNone/>
            </a:pPr>
            <a:r>
              <a:rPr lang="en-GB" dirty="0">
                <a:solidFill>
                  <a:srgbClr val="0033CC"/>
                </a:solidFill>
              </a:rPr>
              <a:t>&lt;note&gt;</a:t>
            </a:r>
          </a:p>
          <a:p>
            <a:pPr marL="1379538" indent="-871538">
              <a:lnSpc>
                <a:spcPct val="93000"/>
              </a:lnSpc>
              <a:buFont typeface="Wingdings" pitchFamily="2" charset="2"/>
              <a:buNone/>
            </a:pPr>
            <a:r>
              <a:rPr lang="en-GB" dirty="0">
                <a:solidFill>
                  <a:srgbClr val="0033CC"/>
                </a:solidFill>
              </a:rPr>
              <a:t>&lt;to&gt;Tove&lt;/to&gt;</a:t>
            </a:r>
          </a:p>
          <a:p>
            <a:pPr marL="1379538" indent="-871538">
              <a:lnSpc>
                <a:spcPct val="93000"/>
              </a:lnSpc>
              <a:buFont typeface="Wingdings" pitchFamily="2" charset="2"/>
              <a:buNone/>
            </a:pPr>
            <a:r>
              <a:rPr lang="en-GB" dirty="0">
                <a:solidFill>
                  <a:srgbClr val="0033CC"/>
                </a:solidFill>
              </a:rPr>
              <a:t>&lt;from&gt;Jani&lt;/from&gt;</a:t>
            </a:r>
          </a:p>
          <a:p>
            <a:pPr marL="1379538" indent="-871538">
              <a:lnSpc>
                <a:spcPct val="93000"/>
              </a:lnSpc>
              <a:buFont typeface="Wingdings" pitchFamily="2" charset="2"/>
              <a:buNone/>
            </a:pPr>
            <a:r>
              <a:rPr lang="en-GB" dirty="0">
                <a:solidFill>
                  <a:srgbClr val="0033CC"/>
                </a:solidFill>
              </a:rPr>
              <a:t>&lt;heading&gt;Reminder&lt;/heading&gt;</a:t>
            </a:r>
          </a:p>
          <a:p>
            <a:pPr marL="1379538" indent="-871538">
              <a:lnSpc>
                <a:spcPct val="93000"/>
              </a:lnSpc>
              <a:buFont typeface="Wingdings" pitchFamily="2" charset="2"/>
              <a:buNone/>
            </a:pPr>
            <a:r>
              <a:rPr lang="en-GB" dirty="0">
                <a:solidFill>
                  <a:srgbClr val="0033CC"/>
                </a:solidFill>
              </a:rPr>
              <a:t>&lt;body&gt;Don't forget me this weekend!&lt;/body&gt;</a:t>
            </a:r>
          </a:p>
          <a:p>
            <a:pPr marL="1379538" indent="-871538">
              <a:lnSpc>
                <a:spcPct val="93000"/>
              </a:lnSpc>
              <a:buFont typeface="Wingdings" pitchFamily="2" charset="2"/>
              <a:buNone/>
            </a:pPr>
            <a:r>
              <a:rPr lang="en-GB" dirty="0">
                <a:solidFill>
                  <a:srgbClr val="0033CC"/>
                </a:solidFill>
              </a:rPr>
              <a:t>&lt;/note&gt;</a:t>
            </a:r>
          </a:p>
          <a:p>
            <a:pPr marL="1379538" indent="-871538"/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91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XML be used?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GB" dirty="0"/>
              <a:t>XML can separate data from HTML</a:t>
            </a:r>
          </a:p>
          <a:p>
            <a:pPr lvl="1">
              <a:lnSpc>
                <a:spcPct val="90000"/>
              </a:lnSpc>
              <a:spcBef>
                <a:spcPts val="450"/>
              </a:spcBef>
            </a:pPr>
            <a:r>
              <a:rPr lang="en-GB" dirty="0"/>
              <a:t>With XML, your data is stored outside your HTML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GB" dirty="0"/>
              <a:t>XML is used to exchange data</a:t>
            </a:r>
          </a:p>
          <a:p>
            <a:pPr lvl="1">
              <a:lnSpc>
                <a:spcPct val="90000"/>
              </a:lnSpc>
              <a:spcBef>
                <a:spcPts val="450"/>
              </a:spcBef>
            </a:pPr>
            <a:r>
              <a:rPr lang="en-GB" dirty="0"/>
              <a:t>With XML, data can be exchanged between incompatible systems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GB" dirty="0"/>
              <a:t>XML and B2B</a:t>
            </a:r>
          </a:p>
          <a:p>
            <a:pPr lvl="1">
              <a:lnSpc>
                <a:spcPct val="90000"/>
              </a:lnSpc>
              <a:spcBef>
                <a:spcPts val="450"/>
              </a:spcBef>
            </a:pPr>
            <a:r>
              <a:rPr lang="en-GB" dirty="0"/>
              <a:t>With XML, </a:t>
            </a:r>
            <a:r>
              <a:rPr lang="en-GB" dirty="0" smtClean="0"/>
              <a:t>information </a:t>
            </a:r>
            <a:r>
              <a:rPr lang="en-GB" dirty="0"/>
              <a:t>can be exchanged over the Internet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GB" dirty="0" smtClean="0"/>
              <a:t>XML </a:t>
            </a:r>
            <a:r>
              <a:rPr lang="en-GB" dirty="0"/>
              <a:t>can be used to create new languages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GB" dirty="0"/>
              <a:t>XML is the mother of WAP and WML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GB" dirty="0" smtClean="0"/>
              <a:t>XML </a:t>
            </a:r>
            <a:r>
              <a:rPr lang="en-GB" dirty="0"/>
              <a:t>is a cross-platform, software and hardware independent tool for transmitting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rporate Template_Tech Mahindra _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1313"/>
          </a:buClr>
          <a:buSzPct val="200000"/>
          <a:buFont typeface="Wingdings 3" pitchFamily="18" charset="2"/>
          <a:buChar char="Ú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1313"/>
          </a:buClr>
          <a:buSzPct val="200000"/>
          <a:buFont typeface="Wingdings 3" pitchFamily="18" charset="2"/>
          <a:buChar char="Ú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resentation_template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1313"/>
          </a:buClr>
          <a:buSzPct val="200000"/>
          <a:buFont typeface="Wingdings 3" pitchFamily="18" charset="2"/>
          <a:buChar char="Ú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1313"/>
          </a:buClr>
          <a:buSzPct val="200000"/>
          <a:buFont typeface="Wingdings 3" pitchFamily="18" charset="2"/>
          <a:buChar char="Ú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</Template>
  <TotalTime>4906</TotalTime>
  <Words>978</Words>
  <Application>Microsoft Office PowerPoint</Application>
  <PresentationFormat>On-screen Show (4:3)</PresentationFormat>
  <Paragraphs>251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12_Default Design</vt:lpstr>
      <vt:lpstr>8_Default Design</vt:lpstr>
      <vt:lpstr>Corporate Template_Tech Mahindra _2011</vt:lpstr>
      <vt:lpstr>Custom Design</vt:lpstr>
      <vt:lpstr>13_Default Design</vt:lpstr>
      <vt:lpstr>9_Default Design</vt:lpstr>
      <vt:lpstr>presentation_template2013</vt:lpstr>
      <vt:lpstr>eXtensible Markup Language ( XML )  </vt:lpstr>
      <vt:lpstr>Objectives</vt:lpstr>
      <vt:lpstr>Agenda</vt:lpstr>
      <vt:lpstr>What is XML?</vt:lpstr>
      <vt:lpstr>What is XML? (Contd…)</vt:lpstr>
      <vt:lpstr>XML Versions</vt:lpstr>
      <vt:lpstr>How XML Differs from HTML ?</vt:lpstr>
      <vt:lpstr>XML Document</vt:lpstr>
      <vt:lpstr>How can XML be used?</vt:lpstr>
      <vt:lpstr>Anatomy of an XML document</vt:lpstr>
      <vt:lpstr> Prolog (Optional)</vt:lpstr>
      <vt:lpstr>Document Element</vt:lpstr>
      <vt:lpstr>Epilog (Optional)</vt:lpstr>
      <vt:lpstr>Example</vt:lpstr>
      <vt:lpstr>Example</vt:lpstr>
      <vt:lpstr>“Well-formed” XML Documents</vt:lpstr>
      <vt:lpstr>XML Syntax </vt:lpstr>
      <vt:lpstr>XML Syntax (Contd...)</vt:lpstr>
      <vt:lpstr>XML Elements </vt:lpstr>
      <vt:lpstr>XML Attributes</vt:lpstr>
      <vt:lpstr>Use of Elements vs. Attributes</vt:lpstr>
      <vt:lpstr>Use of Elements vs. Attributes</vt:lpstr>
      <vt:lpstr>                                                                                  Thank You</vt:lpstr>
    </vt:vector>
  </TitlesOfParts>
  <Manager>Umesh</Manager>
  <Company>Tech Mahindra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J2EE_XML</dc:title>
  <dc:subject>J2EE</dc:subject>
  <dc:creator>Jaya Anil</dc:creator>
  <cp:keywords>J2EE</cp:keywords>
  <dc:description>Reviewed by Dhanajay Diwan, Version 1.0, Feb 2007_x000d_
revised 29 May 2008</dc:description>
  <cp:lastModifiedBy>Shweta Gandhi</cp:lastModifiedBy>
  <cp:revision>600</cp:revision>
  <dcterms:created xsi:type="dcterms:W3CDTF">2006-11-01T08:39:45Z</dcterms:created>
  <dcterms:modified xsi:type="dcterms:W3CDTF">2015-12-07T08:56:50Z</dcterms:modified>
  <cp:category>ITP Trng. material</cp:category>
</cp:coreProperties>
</file>