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4EB3-DF5E-6523-8528-76CED76A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80DA-8C35-6F2E-FC27-852EF152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94A8-AA2A-AAE6-69D2-1192FB98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A0F8-829A-4B47-927A-441EF53D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5C8E-2A90-DB5F-86AB-B629B34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48AE-7861-2658-B49F-2D92732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75D1A-4D84-C371-AB28-3BD86C59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6495-5A10-D212-8457-30C3B08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1297-CFAA-2AB6-04C1-C5798CED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2122-6F70-7A02-D856-15447D9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69E03-A837-5506-F8D5-8913AFCFB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C020-75FF-0D76-B936-6550DC952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52D7-D654-1C9E-BD59-B0A65BB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5804-DB54-7C6B-E66E-C24A9FE5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4F1-40FE-B94B-6AA2-B81075F5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FCB3-D35F-C0F4-4817-9C6C8B9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56E4-7EA7-3D71-F106-19423803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49EC-5F2E-3EEF-E7AE-C2A89DF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02CC-56D9-3B73-B6E2-05F5AB6C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1B23-ACAB-D9F6-BB53-E271A30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9AA-A9FC-AE1F-6FC3-C3433D55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280A-E832-B47D-2BD0-6FFFF60F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AE51-2931-E1E2-851E-45C48D33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D5AE-87CA-A6E6-ABCB-0B0E63C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B7BE-35A3-C3F7-1E57-F5CFDB1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0E16-3903-754A-3BE2-5F4807A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657B-59F2-0B38-05FE-579F9916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31CBD-91D4-563F-E379-6B44A14E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2E16-116A-0A95-2318-464AAA26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CEF8-731F-C14D-E58F-3649F3CF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6E2F0-8172-5B32-815E-7DBB16E4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994-68F2-A717-079C-2FF6C97F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EFC0D-4E2F-A32A-8967-50940B96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C00B-06F3-FA59-F1A8-8465EB4B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AB420-2B40-C793-B23C-5D6FD25B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5F7B1-437C-981D-2272-696F37893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1C28-737E-7782-959A-1F25DB6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A0035-3B45-26DA-A315-45F7B748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5EA17-33A9-A8CC-35DA-9E28478C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26A5-35FE-56D6-789E-7C9AB80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2BC8-9528-8048-B854-0134C4A9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B45EC-A3E2-ECD7-BC53-BCA99DF8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0A06-97A8-C184-2916-9324BA6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75195-E963-95E4-68F5-A928CF6A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06989-3299-978C-430B-1F1970A9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7C73-60D4-757B-1444-88A3524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803-C03B-18C2-71E7-FFBEBB8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8183-BBFA-E148-0D2D-A8E0F9F0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D8CE-AF33-248F-9470-3C08B31D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E5E0-5895-39B2-447E-44846753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56FB-14AB-7497-A03F-A6569DEB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E322F-FAE8-7B97-F596-50A93D9B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D40-4DDF-C7F2-6993-DFB84443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9FBB3-C22E-DB04-5B9E-19987F2E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87F7-C4EA-62FF-367D-AB022001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4A36-944C-D193-0214-0D869674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0860D-324E-9217-8929-52D7CDE3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71B5-568F-C23A-83AA-1D19D887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CE37D-9E62-FB0E-8E64-7BC49A7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662C-8B82-C94D-8D21-7B9C4064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9D7E-25A9-C2D7-A6BB-AA91B7479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BB16-2428-419B-BAEF-CA67C5FAD1C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B379-35ED-5401-2594-2A18A510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4A6B-52B3-CE4F-9013-A62B75690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C9A54-2BAD-4B9E-B212-B90E391C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AACC-2043-3FDA-1658-CE813F68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066"/>
          </a:xfrm>
        </p:spPr>
        <p:txBody>
          <a:bodyPr>
            <a:noAutofit/>
          </a:bodyPr>
          <a:lstStyle/>
          <a:p>
            <a:r>
              <a:rPr lang="en-US" sz="4200" b="1" dirty="0"/>
              <a:t>Fraud Detection Model for Financial Transactions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755B-150D-5961-B01E-903A4000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Overview</a:t>
            </a:r>
          </a:p>
          <a:p>
            <a:r>
              <a:rPr lang="en-US" dirty="0"/>
              <a:t>Project goal: Build a proactive fraud detection system for financial transactions</a:t>
            </a:r>
          </a:p>
          <a:p>
            <a:r>
              <a:rPr lang="en-US" dirty="0"/>
              <a:t>Comprehensive approach: Data cleaning, model development, and implementation strategy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monitoring and improvement, Regular retraining with new data, Expanded feature engineering( EDA)</a:t>
            </a:r>
          </a:p>
          <a:p>
            <a:r>
              <a:rPr lang="en-US" dirty="0"/>
              <a:t>Focus on practical application and business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3D8-4DA2-CA41-219A-28830F3A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n-US" b="1" dirty="0"/>
              <a:t>Data Preparation &amp;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7ACF-ED79-43A9-93A8-945D72A4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numerical features (8) and categorical features (3)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values detected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transaction types: TRANSFER, CASH_OUT, PAYMENT, DEBIT, CASH_IN</a:t>
            </a:r>
          </a:p>
          <a:p>
            <a:pPr>
              <a:buNone/>
            </a:pPr>
            <a:r>
              <a:rPr lang="en-US" b="1" dirty="0"/>
              <a:t>Key Initial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Fraud primarily concentrated in TRANSFER and CASH_OUT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transaction types (PAYMENT, DEBIT, CASH_IN) showed no reported fraud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 treatment applied to high-value fields (log transformation)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0E0-E3E0-D493-7CA2-492A6318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24A9-0C64-B034-42AB-AA43BD56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Feature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to numerical conversion using One-Hot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transaction type as significant predictor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identifiers (</a:t>
            </a:r>
            <a:r>
              <a:rPr lang="en-US" dirty="0" err="1"/>
              <a:t>nameOrig</a:t>
            </a:r>
            <a:r>
              <a:rPr lang="en-US" dirty="0"/>
              <a:t>, </a:t>
            </a:r>
            <a:r>
              <a:rPr lang="en-US" dirty="0" err="1"/>
              <a:t>nameDest</a:t>
            </a:r>
            <a:r>
              <a:rPr lang="en-US" dirty="0"/>
              <a:t>) had limited predictive value</a:t>
            </a:r>
          </a:p>
          <a:p>
            <a:pPr>
              <a:buNone/>
            </a:pPr>
            <a:r>
              <a:rPr lang="en-US" b="1" dirty="0"/>
              <a:t>Multicollinearity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VIF (Variance Inflation Factor) analysis identified redundant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highly collinear features: </a:t>
            </a:r>
            <a:r>
              <a:rPr lang="en-US" dirty="0" err="1"/>
              <a:t>newbalanceOrig</a:t>
            </a:r>
            <a:r>
              <a:rPr lang="en-US" dirty="0"/>
              <a:t>, </a:t>
            </a:r>
            <a:r>
              <a:rPr lang="en-US" dirty="0" err="1"/>
              <a:t>newbalanceDest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Streamlined feature set with VIF &lt; 5 for final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6A7D-4B58-75E3-1E22-D3181A06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Training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Handled class imbalance (fraud transactions significantly fewer than non-fraud)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training splits evaluated: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train-test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Stratified sampling</a:t>
            </a:r>
          </a:p>
          <a:p>
            <a:pPr>
              <a:buNone/>
            </a:pPr>
            <a:r>
              <a:rPr lang="en-US" b="1" dirty="0"/>
              <a:t>Feature Scaling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StandardScaler</a:t>
            </a:r>
            <a:r>
              <a:rPr lang="en-US" dirty="0"/>
              <a:t>: Accuracy 93.46%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MinMaxScaler</a:t>
            </a:r>
            <a:r>
              <a:rPr lang="en-US" dirty="0"/>
              <a:t>: Accuracy 92.04%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model without scaling performed better (99.87%)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F700D7-FE64-3EAA-2275-23DFDB27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4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B2BD-4139-FA54-1265-6062E938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77"/>
          </a:xfrm>
        </p:spPr>
        <p:txBody>
          <a:bodyPr/>
          <a:lstStyle/>
          <a:p>
            <a:r>
              <a:rPr lang="en-US" b="1" dirty="0"/>
              <a:t>Model Selection &amp;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22E0-6682-11AB-C3E8-DEB0E020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67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Models Evaluated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Logistic Regression: 99.87% accuracy</a:t>
            </a:r>
          </a:p>
          <a:p>
            <a:pPr>
              <a:buFont typeface="+mj-lt"/>
              <a:buAutoNum type="arabicPeriod"/>
            </a:pPr>
            <a:r>
              <a:rPr lang="en-US" dirty="0"/>
              <a:t>Decision Tree (Gini/Entropy): 99.89% accuracy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 Forest: </a:t>
            </a:r>
            <a:r>
              <a:rPr lang="en-US" b="1" dirty="0"/>
              <a:t>99.96% accuracy</a:t>
            </a:r>
            <a:r>
              <a:rPr lang="en-US" dirty="0"/>
              <a:t> ✓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XGBoost</a:t>
            </a:r>
            <a:r>
              <a:rPr lang="en-US" dirty="0"/>
              <a:t>: 99.87% accuracy</a:t>
            </a:r>
          </a:p>
          <a:p>
            <a:pPr>
              <a:buNone/>
            </a:pPr>
            <a:r>
              <a:rPr lang="en-US" b="1" dirty="0"/>
              <a:t>Selected Model: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accuracy among all tested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performance for fraud detection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generalization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CA21-DA0F-6864-2CFE-8D73BEB3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Fraud 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8259-34AE-AFB3-4D53-B64783AE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Transaction 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type (TRANSFER and CASH_OUT)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amount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 behaviors before and after transactions</a:t>
            </a:r>
          </a:p>
          <a:p>
            <a:pPr>
              <a:buNone/>
            </a:pPr>
            <a:r>
              <a:rPr lang="en-US" b="1" dirty="0"/>
              <a:t>Customer Behavior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Unusual transaction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deviations from established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 balance inconsistencies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F128-2E40-21D7-B907-C9930E6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Prevention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12B1-BF44-D088-A347-17D75177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Infrastructure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transaction monitoring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Multi-factor authentication for high-risk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Anomaly detection algorithm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behavior baseline profiling</a:t>
            </a:r>
          </a:p>
          <a:p>
            <a:pPr>
              <a:buNone/>
            </a:pPr>
            <a:r>
              <a:rPr lang="en-US" b="1" dirty="0"/>
              <a:t>Operational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Risk-based transaction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Stepped verification for suspicious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notification system for unusual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training on fraud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AE1-8851-9FA4-F257-0A0ECF13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Effectiveness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52A1-EB42-FB24-C9FA-37A36D8C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False positive/negative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Fraud detection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precision and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impact assessment</a:t>
            </a:r>
          </a:p>
          <a:p>
            <a:pPr>
              <a:buNone/>
            </a:pPr>
            <a:r>
              <a:rPr lang="en-US" b="1" dirty="0"/>
              <a:t>Monitoring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A/B testing of prevention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model retraining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feedback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impact analysis (fraud losses before/after)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4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4307-D448-935A-A6CF-6C713724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B18-061B-4E93-563E-747CC7D0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Project Success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model accuracy (99.96%)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Practical implementation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fraud pattern identification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Measurable performance indicators</a:t>
            </a:r>
          </a:p>
          <a:p>
            <a:pPr>
              <a:buNone/>
            </a:pPr>
            <a:r>
              <a:rPr lang="en-US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monitoring and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retraining with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Expanded 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Fraud Detection Model for Financial Transactions</vt:lpstr>
      <vt:lpstr>Data Preparation &amp; Exploration</vt:lpstr>
      <vt:lpstr>Feature Engineering &amp; Selection</vt:lpstr>
      <vt:lpstr>Model Development</vt:lpstr>
      <vt:lpstr>Model Selection &amp; Performance</vt:lpstr>
      <vt:lpstr>Key Fraud Predictors</vt:lpstr>
      <vt:lpstr>Recommended Prevention Measures</vt:lpstr>
      <vt:lpstr>Effectiveness Measurement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2025-03-18T18:32:46Z</dcterms:created>
  <dcterms:modified xsi:type="dcterms:W3CDTF">2025-03-18T18:41:13Z</dcterms:modified>
</cp:coreProperties>
</file>