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E1E3-0B34-47E1-AD65-8071BCF46834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58AA-F23F-4FFA-ACA3-01101C09F4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859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E1E3-0B34-47E1-AD65-8071BCF46834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58AA-F23F-4FFA-ACA3-01101C09F4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582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E1E3-0B34-47E1-AD65-8071BCF46834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58AA-F23F-4FFA-ACA3-01101C09F4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468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E1E3-0B34-47E1-AD65-8071BCF46834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58AA-F23F-4FFA-ACA3-01101C09F4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441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E1E3-0B34-47E1-AD65-8071BCF46834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58AA-F23F-4FFA-ACA3-01101C09F4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120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E1E3-0B34-47E1-AD65-8071BCF46834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58AA-F23F-4FFA-ACA3-01101C09F4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671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E1E3-0B34-47E1-AD65-8071BCF46834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58AA-F23F-4FFA-ACA3-01101C09F4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479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E1E3-0B34-47E1-AD65-8071BCF46834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58AA-F23F-4FFA-ACA3-01101C09F4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723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E1E3-0B34-47E1-AD65-8071BCF46834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58AA-F23F-4FFA-ACA3-01101C09F4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577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E1E3-0B34-47E1-AD65-8071BCF46834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58AA-F23F-4FFA-ACA3-01101C09F4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811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E1E3-0B34-47E1-AD65-8071BCF46834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958AA-F23F-4FFA-ACA3-01101C09F4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927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E1E3-0B34-47E1-AD65-8071BCF46834}" type="datetimeFigureOut">
              <a:rPr lang="en-US" smtClean="0"/>
              <a:pPr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958AA-F23F-4FFA-ACA3-01101C09F4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16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lgerian" pitchFamily="82" charset="0"/>
              </a:rPr>
              <a:t>Daily Batch Run Time </a:t>
            </a:r>
            <a:r>
              <a:rPr lang="en-US" b="1" dirty="0">
                <a:latin typeface="Algerian" pitchFamily="82" charset="0"/>
              </a:rPr>
              <a:t>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entaur" pitchFamily="18" charset="0"/>
              </a:rPr>
              <a:t>Belk </a:t>
            </a:r>
            <a:r>
              <a:rPr lang="en-US" b="1" dirty="0" smtClean="0">
                <a:solidFill>
                  <a:schemeClr val="tx1"/>
                </a:solidFill>
                <a:latin typeface="Centaur" pitchFamily="18" charset="0"/>
              </a:rPr>
              <a:t>Idea Hunt </a:t>
            </a:r>
            <a:r>
              <a:rPr lang="en-US" b="1" dirty="0" smtClean="0">
                <a:solidFill>
                  <a:schemeClr val="tx1"/>
                </a:solidFill>
                <a:latin typeface="Centaur" pitchFamily="18" charset="0"/>
              </a:rPr>
              <a:t> 2015</a:t>
            </a:r>
            <a:endParaRPr lang="en-US" b="1" dirty="0">
              <a:solidFill>
                <a:schemeClr val="tx1"/>
              </a:solidFill>
              <a:latin typeface="Centaur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7912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017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533400"/>
            <a:ext cx="7162800" cy="1066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erlin Sans FB" pitchFamily="34" charset="0"/>
              </a:rPr>
              <a:t>People Contributed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65197543"/>
              </p:ext>
            </p:extLst>
          </p:nvPr>
        </p:nvGraphicFramePr>
        <p:xfrm>
          <a:off x="990600" y="2057400"/>
          <a:ext cx="7162800" cy="403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081"/>
                <a:gridCol w="2788438"/>
                <a:gridCol w="3067281"/>
              </a:tblGrid>
              <a:tr h="1009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</a:rPr>
                        <a:t>Associate ID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Baskerville Old Fac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+mn-ea"/>
                          <a:cs typeface="+mn-cs"/>
                        </a:rPr>
                        <a:t>Associate Name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+mn-ea"/>
                          <a:cs typeface="+mn-cs"/>
                        </a:rPr>
                        <a:t>Project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Berlin Sans FB" pitchFamily="34" charset="0"/>
                        <a:ea typeface="+mj-ea"/>
                        <a:cs typeface="+mj-cs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odoni MT Condensed" pitchFamily="18" charset="0"/>
                          <a:ea typeface="+mj-ea"/>
                          <a:cs typeface="+mj-cs"/>
                        </a:rPr>
                        <a:t>393423</a:t>
                      </a:r>
                      <a:endParaRPr lang="en-US" sz="2000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odoni MT Condensed" pitchFamily="18" charset="0"/>
                        <a:ea typeface="+mj-ea"/>
                        <a:cs typeface="+mj-cs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kern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erlin Sans FB" pitchFamily="34" charset="0"/>
                          <a:ea typeface="+mj-ea"/>
                          <a:cs typeface="+mj-cs"/>
                        </a:rPr>
                        <a:t>Pratik</a:t>
                      </a:r>
                      <a:r>
                        <a:rPr lang="en-US" sz="24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erlin Sans FB" pitchFamily="34" charset="0"/>
                          <a:ea typeface="+mj-ea"/>
                          <a:cs typeface="+mj-cs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erlin Sans FB" pitchFamily="34" charset="0"/>
                          <a:ea typeface="+mj-ea"/>
                          <a:cs typeface="+mj-cs"/>
                        </a:rPr>
                        <a:t>Majumder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erlin Sans FB" pitchFamily="34" charset="0"/>
                          <a:ea typeface="+mj-ea"/>
                          <a:cs typeface="+mj-cs"/>
                        </a:rPr>
                        <a:t>Belk SMART Batch Monitoring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Berlin Sans FB" pitchFamily="34" charset="0"/>
                        <a:ea typeface="+mj-ea"/>
                        <a:cs typeface="+mj-cs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odoni MT Condensed" pitchFamily="18" charset="0"/>
                          <a:ea typeface="+mj-ea"/>
                          <a:cs typeface="+mj-cs"/>
                        </a:rPr>
                        <a:t>393028</a:t>
                      </a:r>
                      <a:endParaRPr lang="en-US" sz="20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odoni MT Condensed" pitchFamily="18" charset="0"/>
                        <a:ea typeface="+mj-ea"/>
                        <a:cs typeface="+mj-cs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erlin Sans FB" pitchFamily="34" charset="0"/>
                          <a:ea typeface="+mj-ea"/>
                          <a:cs typeface="+mj-cs"/>
                        </a:rPr>
                        <a:t>Hemlata Mandawat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erlin Sans FB" pitchFamily="34" charset="0"/>
                          <a:ea typeface="+mj-ea"/>
                          <a:cs typeface="+mj-cs"/>
                        </a:rPr>
                        <a:t>Belk </a:t>
                      </a:r>
                      <a:r>
                        <a:rPr lang="en-US" sz="16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erlin Sans FB" pitchFamily="34" charset="0"/>
                          <a:ea typeface="+mj-ea"/>
                          <a:cs typeface="+mj-cs"/>
                        </a:rPr>
                        <a:t>SMART_Legacy</a:t>
                      </a:r>
                      <a:r>
                        <a:rPr lang="en-US" sz="16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erlin Sans FB" pitchFamily="34" charset="0"/>
                          <a:ea typeface="+mj-ea"/>
                          <a:cs typeface="+mj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erlin Sans FB" pitchFamily="34" charset="0"/>
                          <a:ea typeface="+mj-ea"/>
                          <a:cs typeface="+mj-cs"/>
                        </a:rPr>
                        <a:t>Merch</a:t>
                      </a:r>
                      <a:r>
                        <a:rPr lang="en-US" sz="16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erlin Sans FB" pitchFamily="34" charset="0"/>
                          <a:ea typeface="+mj-ea"/>
                          <a:cs typeface="+mj-cs"/>
                        </a:rPr>
                        <a:t> AVM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Berlin Sans FB" pitchFamily="34" charset="0"/>
                        <a:ea typeface="+mj-ea"/>
                        <a:cs typeface="+mj-cs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odoni MT Condensed" pitchFamily="18" charset="0"/>
                          <a:ea typeface="+mj-ea"/>
                          <a:cs typeface="+mj-cs"/>
                        </a:rPr>
                        <a:t>393424</a:t>
                      </a:r>
                      <a:endParaRPr lang="en-US" sz="20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Bodoni MT Condensed" pitchFamily="18" charset="0"/>
                        <a:ea typeface="+mj-ea"/>
                        <a:cs typeface="+mj-cs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erlin Sans FB" pitchFamily="34" charset="0"/>
                          <a:ea typeface="+mj-ea"/>
                          <a:cs typeface="+mj-cs"/>
                        </a:rPr>
                        <a:t>Saptarshi</a:t>
                      </a:r>
                      <a:r>
                        <a:rPr lang="en-US" sz="24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erlin Sans FB" pitchFamily="34" charset="0"/>
                          <a:ea typeface="+mj-ea"/>
                          <a:cs typeface="+mj-cs"/>
                        </a:rPr>
                        <a:t> Ghosh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erlin Sans FB" pitchFamily="34" charset="0"/>
                          <a:ea typeface="+mj-ea"/>
                          <a:cs typeface="+mj-cs"/>
                        </a:rPr>
                        <a:t>Belk SMART Batch Monitoring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9436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238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3276600"/>
            <a:ext cx="40767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C00000"/>
                </a:solidFill>
              </a:rPr>
              <a:t> Issues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4400" y="3276600"/>
            <a:ext cx="38862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8229600" cy="990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ln>
            <a:noFill/>
          </a:ln>
        </p:spPr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Issues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and Solution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Suggested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733800"/>
            <a:ext cx="4114800" cy="2697163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lvl="0"/>
            <a:r>
              <a:rPr lang="en-US" sz="2400" b="1" dirty="0" smtClean="0"/>
              <a:t>Time Consuming: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whole process is currently done manually which takes 2.5 hours for one person.</a:t>
            </a:r>
          </a:p>
          <a:p>
            <a:r>
              <a:rPr lang="en-US" sz="2400" b="1" dirty="0"/>
              <a:t>Manual Error: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here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might be chances of manual flaws.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3276600"/>
            <a:ext cx="4114800" cy="3154363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C00000"/>
                </a:solidFill>
              </a:rPr>
              <a:t>Solutions</a:t>
            </a:r>
          </a:p>
          <a:p>
            <a:r>
              <a:rPr lang="en-US" sz="2400" b="1" dirty="0" smtClean="0"/>
              <a:t>Time reduction: 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Takes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less amount of time (approx. 2 hrs. less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b="1" dirty="0"/>
              <a:t>Automatic Process: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Chances of manual errors are less.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90600"/>
            <a:ext cx="82296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Daily Batch Report is sent to the clients regularly after completion of nightly batch.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There are two major parts in this report : 1. Total Run Time Calculation for each critical Box (Excluding Overlapping Time) 2. Longest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Running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 Job for a Box.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Bodoni MT" panose="02070603080606020203" pitchFamily="18" charset="0"/>
              </a:rPr>
              <a:t>There are such 17 Boxes and approx. 250 Jobs related to this calculation.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19600" y="3276600"/>
            <a:ext cx="39624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C00000"/>
                </a:solidFill>
              </a:rPr>
              <a:t>  Solutions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10300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12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01000" cy="685800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Detail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Solution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Approach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&amp;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Timeline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200400"/>
            <a:ext cx="8035636" cy="344423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accent2"/>
                </a:solidFill>
              </a:rPr>
              <a:t>Solution Approach</a:t>
            </a:r>
          </a:p>
          <a:p>
            <a:r>
              <a:rPr lang="en-US" sz="1900" b="1" dirty="0" smtClean="0"/>
              <a:t>A simple Java Stand Alone application, which can run in </a:t>
            </a:r>
            <a:r>
              <a:rPr lang="en-US" sz="1900" b="1" dirty="0" smtClean="0"/>
              <a:t>java environment.</a:t>
            </a:r>
            <a:endParaRPr lang="en-US" sz="1900" b="1" dirty="0" smtClean="0"/>
          </a:p>
          <a:p>
            <a:r>
              <a:rPr lang="en-US" sz="1900" b="1" dirty="0"/>
              <a:t>C</a:t>
            </a:r>
            <a:r>
              <a:rPr lang="en-US" sz="1900" b="1" dirty="0" smtClean="0"/>
              <a:t>opy Input Data manually (Start Time, End Time, Job Name etc.) from </a:t>
            </a:r>
            <a:r>
              <a:rPr lang="en-US" sz="1900" b="1" dirty="0" err="1" smtClean="0"/>
              <a:t>Autosys</a:t>
            </a:r>
            <a:r>
              <a:rPr lang="en-US" sz="1900" b="1" dirty="0" smtClean="0"/>
              <a:t> into an Excel (Input Excel).</a:t>
            </a:r>
          </a:p>
          <a:p>
            <a:r>
              <a:rPr lang="en-US" sz="1900" b="1" dirty="0" smtClean="0"/>
              <a:t>Application will take the excel (Input Excel) as Input Feed, will Execute the logic and Output will be generated in another new excel ( Output Excel) automatically.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accent2"/>
                </a:solidFill>
              </a:rPr>
              <a:t>Timeline</a:t>
            </a:r>
          </a:p>
          <a:p>
            <a:r>
              <a:rPr lang="en-US" sz="2000" b="1" dirty="0"/>
              <a:t>2 PD for Requirement Gathering, 6 PD for Development, 2 PD for </a:t>
            </a:r>
            <a:r>
              <a:rPr lang="en-US" sz="2000" b="1" dirty="0" smtClean="0"/>
              <a:t>Testing.</a:t>
            </a:r>
          </a:p>
          <a:p>
            <a:r>
              <a:rPr lang="en-US" sz="2000" b="1" dirty="0" smtClean="0"/>
              <a:t>Tentative Implementation </a:t>
            </a:r>
            <a:r>
              <a:rPr lang="en-US" sz="2000" b="1" dirty="0"/>
              <a:t>D</a:t>
            </a:r>
            <a:r>
              <a:rPr lang="en-US" sz="2000" b="1" dirty="0" smtClean="0"/>
              <a:t>ate: April, 2015</a:t>
            </a:r>
          </a:p>
          <a:p>
            <a:endParaRPr lang="en-US" sz="2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035636" cy="175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838200"/>
            <a:ext cx="8001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Below is a </a:t>
            </a:r>
            <a:r>
              <a:rPr lang="en-US" b="1" dirty="0" smtClean="0"/>
              <a:t>generalized </a:t>
            </a:r>
            <a:r>
              <a:rPr lang="en-US" b="1" dirty="0" smtClean="0"/>
              <a:t>flow , which describes its functions as a Stand Alone Java application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293427"/>
            <a:ext cx="838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97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2564" y="1295400"/>
            <a:ext cx="8229600" cy="4953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304800"/>
            <a:ext cx="8229600" cy="838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Benefit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and D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ollar Value Computation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4953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2"/>
                </a:solidFill>
              </a:rPr>
              <a:t> Benefits:</a:t>
            </a:r>
          </a:p>
          <a:p>
            <a:pPr lvl="0">
              <a:buFont typeface="Wingdings" pitchFamily="2" charset="2"/>
              <a:buChar char="ü"/>
            </a:pPr>
            <a:r>
              <a:rPr lang="en-US" sz="2400" dirty="0"/>
              <a:t>Elimination of 2 hrs. </a:t>
            </a:r>
            <a:r>
              <a:rPr lang="en-US" sz="2400" dirty="0" smtClean="0"/>
              <a:t>of daily </a:t>
            </a:r>
            <a:r>
              <a:rPr lang="en-US" sz="2400" dirty="0"/>
              <a:t>effort from CAM Team. Total = 60 hrs. monthly savings.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Will be able to send Daily Batch Report every day within an hour of Nightly Batch </a:t>
            </a:r>
            <a:r>
              <a:rPr lang="en-US" sz="2400" dirty="0" smtClean="0"/>
              <a:t>Completion.</a:t>
            </a:r>
            <a:endParaRPr lang="en-US" sz="2400" b="1" dirty="0" smtClean="0">
              <a:solidFill>
                <a:schemeClr val="accent2"/>
              </a:solidFill>
            </a:endParaRPr>
          </a:p>
          <a:p>
            <a:pPr lvl="0"/>
            <a:endParaRPr lang="en-US" sz="2400" b="1" dirty="0" smtClean="0">
              <a:solidFill>
                <a:schemeClr val="accent2"/>
              </a:solidFill>
            </a:endParaRPr>
          </a:p>
          <a:p>
            <a:pPr lvl="0"/>
            <a:r>
              <a:rPr lang="en-US" b="1" dirty="0" smtClean="0">
                <a:solidFill>
                  <a:schemeClr val="accent2"/>
                </a:solidFill>
              </a:rPr>
              <a:t>Dollar </a:t>
            </a:r>
            <a:r>
              <a:rPr lang="en-US" b="1" dirty="0" smtClean="0">
                <a:solidFill>
                  <a:schemeClr val="accent2"/>
                </a:solidFill>
              </a:rPr>
              <a:t>Value Computation:</a:t>
            </a:r>
          </a:p>
          <a:p>
            <a:r>
              <a:rPr lang="en-US" sz="2300" u="sng" dirty="0" smtClean="0"/>
              <a:t>Cost </a:t>
            </a:r>
            <a:r>
              <a:rPr lang="en-US" sz="2300" u="sng" dirty="0"/>
              <a:t>of Innovation</a:t>
            </a:r>
            <a:r>
              <a:rPr lang="en-US" sz="2300" dirty="0"/>
              <a:t>= 2 PD (Requirement Gathering) + 6 PD (Development)+ 2 PD (Testing) = 10 PD</a:t>
            </a:r>
          </a:p>
          <a:p>
            <a:r>
              <a:rPr lang="en-US" sz="2300" u="sng" dirty="0" smtClean="0"/>
              <a:t>Manual </a:t>
            </a:r>
            <a:r>
              <a:rPr lang="en-US" sz="2300" u="sng" dirty="0"/>
              <a:t>Report preparation</a:t>
            </a:r>
            <a:r>
              <a:rPr lang="en-US" sz="2300" dirty="0"/>
              <a:t>-</a:t>
            </a:r>
          </a:p>
          <a:p>
            <a:pPr marL="0" indent="0">
              <a:buNone/>
            </a:pPr>
            <a:r>
              <a:rPr lang="en-US" sz="2300" dirty="0" smtClean="0"/>
              <a:t>        Time </a:t>
            </a:r>
            <a:r>
              <a:rPr lang="en-US" sz="2300" dirty="0"/>
              <a:t>Spent =2 Hours per day = 7.5 PD per Month = 90 PD per YOY Basis.</a:t>
            </a:r>
          </a:p>
          <a:p>
            <a:r>
              <a:rPr lang="en-US" sz="2300" u="sng" dirty="0" smtClean="0"/>
              <a:t>Benefits </a:t>
            </a:r>
            <a:r>
              <a:rPr lang="en-US" sz="2300" u="sng" dirty="0"/>
              <a:t>of Report Automation-</a:t>
            </a:r>
          </a:p>
          <a:p>
            <a:pPr marL="0" indent="0">
              <a:buNone/>
            </a:pPr>
            <a:r>
              <a:rPr lang="en-US" sz="2300" dirty="0"/>
              <a:t>         </a:t>
            </a:r>
            <a:r>
              <a:rPr lang="en-US" sz="2300" dirty="0" smtClean="0"/>
              <a:t>Person </a:t>
            </a:r>
            <a:r>
              <a:rPr lang="en-US" sz="2300" dirty="0"/>
              <a:t>days = (90 PD – 10 PD) = 80 PD per YOY Basis.</a:t>
            </a:r>
          </a:p>
          <a:p>
            <a:r>
              <a:rPr lang="en-US" sz="2300" u="sng" dirty="0"/>
              <a:t>Dollar Savings-</a:t>
            </a:r>
          </a:p>
          <a:p>
            <a:pPr marL="0" indent="0">
              <a:buNone/>
            </a:pPr>
            <a:r>
              <a:rPr lang="en-US" sz="2300" dirty="0" smtClean="0"/>
              <a:t>         </a:t>
            </a:r>
            <a:r>
              <a:rPr lang="en-US" sz="2300" dirty="0"/>
              <a:t>Soft Dollar Savings= 80 PD * ($30 / </a:t>
            </a:r>
            <a:r>
              <a:rPr lang="en-US" sz="2300" dirty="0" err="1"/>
              <a:t>Hr</a:t>
            </a:r>
            <a:r>
              <a:rPr lang="en-US" sz="2300" dirty="0"/>
              <a:t>  *8 </a:t>
            </a:r>
            <a:r>
              <a:rPr lang="en-US" sz="2300" dirty="0" err="1"/>
              <a:t>Hr</a:t>
            </a:r>
            <a:r>
              <a:rPr lang="en-US" sz="2300" dirty="0"/>
              <a:t>)= $300 per YOY </a:t>
            </a:r>
            <a:r>
              <a:rPr lang="en-US" sz="2300" dirty="0" smtClean="0"/>
              <a:t>Basis.</a:t>
            </a:r>
            <a:endParaRPr lang="en-US" sz="2300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9436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311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381000"/>
            <a:ext cx="7620000" cy="5867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9436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665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410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Daily Batch Run Time Automation</vt:lpstr>
      <vt:lpstr>People Contributed </vt:lpstr>
      <vt:lpstr> Issues and Solution Suggested </vt:lpstr>
      <vt:lpstr> Detail Solution Approach &amp; Timeline </vt:lpstr>
      <vt:lpstr> Benefit and Dollar Value Computation 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Majumder, Pratik (Cognizant)</dc:creator>
  <cp:lastModifiedBy>Pratik</cp:lastModifiedBy>
  <cp:revision>22</cp:revision>
  <dcterms:created xsi:type="dcterms:W3CDTF">2015-03-17T09:06:13Z</dcterms:created>
  <dcterms:modified xsi:type="dcterms:W3CDTF">2015-03-17T18:01:57Z</dcterms:modified>
</cp:coreProperties>
</file>