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66" r:id="rId2"/>
    <p:sldId id="267" r:id="rId3"/>
    <p:sldId id="257" r:id="rId4"/>
    <p:sldId id="258" r:id="rId5"/>
    <p:sldId id="265" r:id="rId6"/>
    <p:sldId id="259" r:id="rId7"/>
    <p:sldId id="260" r:id="rId8"/>
    <p:sldId id="261" r:id="rId9"/>
    <p:sldId id="262"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FDE6255-159E-42B3-9222-506F8FD1918A}" type="datetimeFigureOut">
              <a:rPr lang="en-IN" smtClean="0"/>
              <a:t>09-07-2019</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EAFE49FD-8E3A-496F-A14B-B3FA0DACF813}" type="slidenum">
              <a:rPr lang="en-IN" smtClean="0"/>
              <a:t>‹#›</a:t>
            </a:fld>
            <a:endParaRPr lang="en-IN"/>
          </a:p>
        </p:txBody>
      </p:sp>
    </p:spTree>
    <p:extLst>
      <p:ext uri="{BB962C8B-B14F-4D97-AF65-F5344CB8AC3E}">
        <p14:creationId xmlns:p14="http://schemas.microsoft.com/office/powerpoint/2010/main" val="1550106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E6255-159E-42B3-9222-506F8FD1918A}" type="datetimeFigureOut">
              <a:rPr lang="en-IN" smtClean="0"/>
              <a:t>09-07-2019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FE49FD-8E3A-496F-A14B-B3FA0DACF813}" type="slidenum">
              <a:rPr lang="en-IN" smtClean="0"/>
              <a:t>‹#›</a:t>
            </a:fld>
            <a:endParaRPr lang="en-IN"/>
          </a:p>
        </p:txBody>
      </p:sp>
    </p:spTree>
    <p:extLst>
      <p:ext uri="{BB962C8B-B14F-4D97-AF65-F5344CB8AC3E}">
        <p14:creationId xmlns:p14="http://schemas.microsoft.com/office/powerpoint/2010/main" val="1649327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E6255-159E-42B3-9222-506F8FD1918A}" type="datetimeFigureOut">
              <a:rPr lang="en-IN" smtClean="0"/>
              <a:t>09-07-2019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FE49FD-8E3A-496F-A14B-B3FA0DACF813}" type="slidenum">
              <a:rPr lang="en-IN" smtClean="0"/>
              <a:t>‹#›</a:t>
            </a:fld>
            <a:endParaRPr lang="en-IN"/>
          </a:p>
        </p:txBody>
      </p:sp>
    </p:spTree>
    <p:extLst>
      <p:ext uri="{BB962C8B-B14F-4D97-AF65-F5344CB8AC3E}">
        <p14:creationId xmlns:p14="http://schemas.microsoft.com/office/powerpoint/2010/main" val="882370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E6255-159E-42B3-9222-506F8FD1918A}" type="datetimeFigureOut">
              <a:rPr lang="en-IN" smtClean="0"/>
              <a:t>09-07-2019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FE49FD-8E3A-496F-A14B-B3FA0DACF813}" type="slidenum">
              <a:rPr lang="en-IN" smtClean="0"/>
              <a:t>‹#›</a:t>
            </a:fld>
            <a:endParaRPr lang="en-IN"/>
          </a:p>
        </p:txBody>
      </p:sp>
    </p:spTree>
    <p:extLst>
      <p:ext uri="{BB962C8B-B14F-4D97-AF65-F5344CB8AC3E}">
        <p14:creationId xmlns:p14="http://schemas.microsoft.com/office/powerpoint/2010/main" val="1699006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DE6255-159E-42B3-9222-506F8FD1918A}" type="datetimeFigureOut">
              <a:rPr lang="en-IN" smtClean="0"/>
              <a:t>09-07-2019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FE49FD-8E3A-496F-A14B-B3FA0DACF813}" type="slidenum">
              <a:rPr lang="en-IN" smtClean="0"/>
              <a:t>‹#›</a:t>
            </a:fld>
            <a:endParaRPr lang="en-IN"/>
          </a:p>
        </p:txBody>
      </p:sp>
    </p:spTree>
    <p:extLst>
      <p:ext uri="{BB962C8B-B14F-4D97-AF65-F5344CB8AC3E}">
        <p14:creationId xmlns:p14="http://schemas.microsoft.com/office/powerpoint/2010/main" val="2701404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DE6255-159E-42B3-9222-506F8FD1918A}" type="datetimeFigureOut">
              <a:rPr lang="en-IN" smtClean="0"/>
              <a:t>09-07-2019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FE49FD-8E3A-496F-A14B-B3FA0DACF813}" type="slidenum">
              <a:rPr lang="en-IN" smtClean="0"/>
              <a:t>‹#›</a:t>
            </a:fld>
            <a:endParaRPr lang="en-IN"/>
          </a:p>
        </p:txBody>
      </p:sp>
    </p:spTree>
    <p:extLst>
      <p:ext uri="{BB962C8B-B14F-4D97-AF65-F5344CB8AC3E}">
        <p14:creationId xmlns:p14="http://schemas.microsoft.com/office/powerpoint/2010/main" val="2637857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DE6255-159E-42B3-9222-506F8FD1918A}" type="datetimeFigureOut">
              <a:rPr lang="en-IN" smtClean="0"/>
              <a:t>09-07-2019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FE49FD-8E3A-496F-A14B-B3FA0DACF813}" type="slidenum">
              <a:rPr lang="en-IN" smtClean="0"/>
              <a:t>‹#›</a:t>
            </a:fld>
            <a:endParaRPr lang="en-IN"/>
          </a:p>
        </p:txBody>
      </p:sp>
    </p:spTree>
    <p:extLst>
      <p:ext uri="{BB962C8B-B14F-4D97-AF65-F5344CB8AC3E}">
        <p14:creationId xmlns:p14="http://schemas.microsoft.com/office/powerpoint/2010/main" val="3421324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DE6255-159E-42B3-9222-506F8FD1918A}" type="datetimeFigureOut">
              <a:rPr lang="en-IN" smtClean="0"/>
              <a:t>09-07-2019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FE49FD-8E3A-496F-A14B-B3FA0DACF813}" type="slidenum">
              <a:rPr lang="en-IN" smtClean="0"/>
              <a:t>‹#›</a:t>
            </a:fld>
            <a:endParaRPr lang="en-IN"/>
          </a:p>
        </p:txBody>
      </p:sp>
    </p:spTree>
    <p:extLst>
      <p:ext uri="{BB962C8B-B14F-4D97-AF65-F5344CB8AC3E}">
        <p14:creationId xmlns:p14="http://schemas.microsoft.com/office/powerpoint/2010/main" val="418673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DE6255-159E-42B3-9222-506F8FD1918A}" type="datetimeFigureOut">
              <a:rPr lang="en-IN" smtClean="0"/>
              <a:t>09-07-2019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FE49FD-8E3A-496F-A14B-B3FA0DACF813}" type="slidenum">
              <a:rPr lang="en-IN" smtClean="0"/>
              <a:t>‹#›</a:t>
            </a:fld>
            <a:endParaRPr lang="en-IN"/>
          </a:p>
        </p:txBody>
      </p:sp>
    </p:spTree>
    <p:extLst>
      <p:ext uri="{BB962C8B-B14F-4D97-AF65-F5344CB8AC3E}">
        <p14:creationId xmlns:p14="http://schemas.microsoft.com/office/powerpoint/2010/main" val="3401826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4FDE6255-159E-42B3-9222-506F8FD1918A}" type="datetimeFigureOut">
              <a:rPr lang="en-IN" smtClean="0"/>
              <a:t>09-07-2019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AFE49FD-8E3A-496F-A14B-B3FA0DACF813}" type="slidenum">
              <a:rPr lang="en-IN" smtClean="0"/>
              <a:t>‹#›</a:t>
            </a:fld>
            <a:endParaRPr lang="en-IN"/>
          </a:p>
        </p:txBody>
      </p:sp>
    </p:spTree>
    <p:extLst>
      <p:ext uri="{BB962C8B-B14F-4D97-AF65-F5344CB8AC3E}">
        <p14:creationId xmlns:p14="http://schemas.microsoft.com/office/powerpoint/2010/main" val="1118801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FDE6255-159E-42B3-9222-506F8FD1918A}" type="datetimeFigureOut">
              <a:rPr lang="en-IN" smtClean="0"/>
              <a:t>09-07-2019</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EAFE49FD-8E3A-496F-A14B-B3FA0DACF813}" type="slidenum">
              <a:rPr lang="en-IN" smtClean="0"/>
              <a:t>‹#›</a:t>
            </a:fld>
            <a:endParaRPr lang="en-IN"/>
          </a:p>
        </p:txBody>
      </p:sp>
    </p:spTree>
    <p:extLst>
      <p:ext uri="{BB962C8B-B14F-4D97-AF65-F5344CB8AC3E}">
        <p14:creationId xmlns:p14="http://schemas.microsoft.com/office/powerpoint/2010/main" val="320571384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FDE6255-159E-42B3-9222-506F8FD1918A}" type="datetimeFigureOut">
              <a:rPr lang="en-IN" smtClean="0"/>
              <a:t>09-07-2019</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EAFE49FD-8E3A-496F-A14B-B3FA0DACF813}" type="slidenum">
              <a:rPr lang="en-IN" smtClean="0"/>
              <a:t>‹#›</a:t>
            </a:fld>
            <a:endParaRPr lang="en-IN"/>
          </a:p>
        </p:txBody>
      </p:sp>
    </p:spTree>
    <p:extLst>
      <p:ext uri="{BB962C8B-B14F-4D97-AF65-F5344CB8AC3E}">
        <p14:creationId xmlns:p14="http://schemas.microsoft.com/office/powerpoint/2010/main" val="2416859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Stock_market" TargetMode="External"/><Relationship Id="rId2" Type="http://schemas.openxmlformats.org/officeDocument/2006/relationships/hyperlink" Target="https://en.wikipedia.org/wiki/Stock_market_index"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en.wikipedia.org/wiki/S%26P_500_Index"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Dow_Jones_Industrial_Average#cite_note-5" TargetMode="External"/><Relationship Id="rId7" Type="http://schemas.openxmlformats.org/officeDocument/2006/relationships/image" Target="../media/image3.PNG"/><Relationship Id="rId2" Type="http://schemas.openxmlformats.org/officeDocument/2006/relationships/hyperlink" Target="https://en.wikipedia.org/wiki/Weighted_arithmetic_mean" TargetMode="External"/><Relationship Id="rId1" Type="http://schemas.openxmlformats.org/officeDocument/2006/relationships/slideLayout" Target="../slideLayouts/slideLayout2.xml"/><Relationship Id="rId6" Type="http://schemas.openxmlformats.org/officeDocument/2006/relationships/hyperlink" Target="https://en.wikipedia.org/wiki/Arithmetic" TargetMode="External"/><Relationship Id="rId5" Type="http://schemas.openxmlformats.org/officeDocument/2006/relationships/hyperlink" Target="https://en.wikipedia.org/wiki/Divisor" TargetMode="External"/><Relationship Id="rId4" Type="http://schemas.openxmlformats.org/officeDocument/2006/relationships/hyperlink" Target="https://en.wikipedia.org/wiki/Market_capitalizatio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investopedia.com/terms/c/corporategovernance.asp" TargetMode="External"/><Relationship Id="rId2" Type="http://schemas.openxmlformats.org/officeDocument/2006/relationships/hyperlink" Target="https://www.investopedia.com/terms/e/earnings.as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Part-of-speech_tagging" TargetMode="External"/><Relationship Id="rId13" Type="http://schemas.openxmlformats.org/officeDocument/2006/relationships/hyperlink" Target="https://en.wikipedia.org/wiki/Question_answering" TargetMode="External"/><Relationship Id="rId3" Type="http://schemas.openxmlformats.org/officeDocument/2006/relationships/hyperlink" Target="https://en.wikipedia.org/wiki/Artificial_intelligence#Natural_language_processing_.28communication.29" TargetMode="External"/><Relationship Id="rId7" Type="http://schemas.openxmlformats.org/officeDocument/2006/relationships/hyperlink" Target="https://en.wikipedia.org/wiki/Named-entity_recognition" TargetMode="External"/><Relationship Id="rId12" Type="http://schemas.openxmlformats.org/officeDocument/2006/relationships/hyperlink" Target="https://en.wikipedia.org/wiki/Machine_translation" TargetMode="External"/><Relationship Id="rId2" Type="http://schemas.openxmlformats.org/officeDocument/2006/relationships/hyperlink" Target="https://blog.algorithmia.com/2015/09/getting-started-with-natural-language-processing/" TargetMode="External"/><Relationship Id="rId1" Type="http://schemas.openxmlformats.org/officeDocument/2006/relationships/slideLayout" Target="../slideLayouts/slideLayout2.xml"/><Relationship Id="rId6" Type="http://schemas.openxmlformats.org/officeDocument/2006/relationships/hyperlink" Target="https://en.wikipedia.org/wiki/Terminology_extraction" TargetMode="External"/><Relationship Id="rId11" Type="http://schemas.openxmlformats.org/officeDocument/2006/relationships/hyperlink" Target="https://en.wikipedia.org/wiki/Text_mining" TargetMode="External"/><Relationship Id="rId5" Type="http://schemas.openxmlformats.org/officeDocument/2006/relationships/hyperlink" Target="https://en.wikipedia.org/wiki/Sentiment_analysis" TargetMode="External"/><Relationship Id="rId10" Type="http://schemas.openxmlformats.org/officeDocument/2006/relationships/hyperlink" Target="https://en.wikipedia.org/wiki/Stemming" TargetMode="External"/><Relationship Id="rId4" Type="http://schemas.openxmlformats.org/officeDocument/2006/relationships/hyperlink" Target="https://en.wikipedia.org/wiki/Automatic_summarization" TargetMode="External"/><Relationship Id="rId9" Type="http://schemas.openxmlformats.org/officeDocument/2006/relationships/hyperlink" Target="https://en.wikipedia.org/wiki/Relationship_extraction" TargetMode="External"/><Relationship Id="rId14" Type="http://schemas.openxmlformats.org/officeDocument/2006/relationships/hyperlink" Target="https://www.paralleldots.com/sentiment-analysis"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www.investopedia.com/terms/f/financial-market.a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0C3DA0-7C01-40D4-81D0-5C869BC404CA}"/>
              </a:ext>
            </a:extLst>
          </p:cNvPr>
          <p:cNvSpPr txBox="1"/>
          <p:nvPr/>
        </p:nvSpPr>
        <p:spPr>
          <a:xfrm>
            <a:off x="390524" y="533399"/>
            <a:ext cx="11801475" cy="3785652"/>
          </a:xfrm>
          <a:prstGeom prst="rect">
            <a:avLst/>
          </a:prstGeom>
          <a:noFill/>
        </p:spPr>
        <p:txBody>
          <a:bodyPr wrap="square" rtlCol="0">
            <a:spAutoFit/>
          </a:bodyPr>
          <a:lstStyle/>
          <a:p>
            <a:pPr algn="ctr"/>
            <a:r>
              <a:rPr lang="en-IN" sz="8000" dirty="0">
                <a:solidFill>
                  <a:schemeClr val="bg1"/>
                </a:solidFill>
                <a:latin typeface="+mj-lt"/>
              </a:rPr>
              <a:t>Analysis on Effects of News Sentiments on Stock Predictions </a:t>
            </a:r>
          </a:p>
        </p:txBody>
      </p:sp>
      <p:sp>
        <p:nvSpPr>
          <p:cNvPr id="2" name="TextBox 1">
            <a:extLst>
              <a:ext uri="{FF2B5EF4-FFF2-40B4-BE49-F238E27FC236}">
                <a16:creationId xmlns:a16="http://schemas.microsoft.com/office/drawing/2014/main" id="{F7B2573E-A5D9-408B-9C83-9B48A2260055}"/>
              </a:ext>
            </a:extLst>
          </p:cNvPr>
          <p:cNvSpPr txBox="1"/>
          <p:nvPr/>
        </p:nvSpPr>
        <p:spPr>
          <a:xfrm>
            <a:off x="3482746" y="4929052"/>
            <a:ext cx="5617029" cy="1200329"/>
          </a:xfrm>
          <a:prstGeom prst="rect">
            <a:avLst/>
          </a:prstGeom>
          <a:noFill/>
        </p:spPr>
        <p:txBody>
          <a:bodyPr wrap="square" rtlCol="0">
            <a:spAutoFit/>
          </a:bodyPr>
          <a:lstStyle/>
          <a:p>
            <a:pPr algn="ctr"/>
            <a:r>
              <a:rPr lang="en-US" sz="7200" b="1" dirty="0"/>
              <a:t>TEAM 59</a:t>
            </a:r>
            <a:endParaRPr lang="en-IN" sz="7200" b="1" dirty="0"/>
          </a:p>
        </p:txBody>
      </p:sp>
    </p:spTree>
    <p:extLst>
      <p:ext uri="{BB962C8B-B14F-4D97-AF65-F5344CB8AC3E}">
        <p14:creationId xmlns:p14="http://schemas.microsoft.com/office/powerpoint/2010/main" val="3959416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D10662-6390-4DF2-B62A-8D698559250B}"/>
              </a:ext>
            </a:extLst>
          </p:cNvPr>
          <p:cNvSpPr>
            <a:spLocks noGrp="1"/>
          </p:cNvSpPr>
          <p:nvPr>
            <p:ph idx="1"/>
          </p:nvPr>
        </p:nvSpPr>
        <p:spPr>
          <a:xfrm>
            <a:off x="676656" y="2011680"/>
            <a:ext cx="10753725" cy="4470612"/>
          </a:xfrm>
        </p:spPr>
        <p:txBody>
          <a:bodyPr>
            <a:normAutofit/>
          </a:bodyPr>
          <a:lstStyle/>
          <a:p>
            <a:r>
              <a:rPr lang="en-IN" sz="3600" dirty="0">
                <a:latin typeface="Arial" panose="020B0604020202020204" pitchFamily="34" charset="0"/>
                <a:cs typeface="Arial" panose="020B0604020202020204" pitchFamily="34" charset="0"/>
              </a:rPr>
              <a:t>Rule Based Sentiment Model:-</a:t>
            </a:r>
          </a:p>
          <a:p>
            <a:r>
              <a:rPr lang="en-US" dirty="0"/>
              <a:t>We added some</a:t>
            </a:r>
            <a:r>
              <a:rPr lang="en-US" b="1" dirty="0"/>
              <a:t> rules to take into account negations, intensity markers</a:t>
            </a:r>
            <a:r>
              <a:rPr lang="en-US" dirty="0"/>
              <a:t> (“more”, “extremely”, “absolutely”, “the most”, …), </a:t>
            </a:r>
            <a:r>
              <a:rPr lang="en-US" b="1" dirty="0"/>
              <a:t>nuance</a:t>
            </a:r>
            <a:r>
              <a:rPr lang="en-US" dirty="0"/>
              <a:t>, and other semantic structures that appear very often near sentimental phrases and change their meanings</a:t>
            </a:r>
          </a:p>
          <a:p>
            <a:endParaRPr lang="en-US" sz="3600" dirty="0">
              <a:latin typeface="Arial" panose="020B0604020202020204" pitchFamily="34" charset="0"/>
              <a:cs typeface="Arial" panose="020B0604020202020204" pitchFamily="34" charset="0"/>
            </a:endParaRPr>
          </a:p>
          <a:p>
            <a:r>
              <a:rPr lang="en-US" dirty="0">
                <a:latin typeface="+mj-lt"/>
                <a:cs typeface="Arial" panose="020B0604020202020204" pitchFamily="34" charset="0"/>
              </a:rPr>
              <a:t>For </a:t>
            </a:r>
            <a:r>
              <a:rPr lang="en-US" dirty="0" err="1">
                <a:latin typeface="+mj-lt"/>
                <a:cs typeface="Arial" panose="020B0604020202020204" pitchFamily="34" charset="0"/>
              </a:rPr>
              <a:t>eg</a:t>
            </a:r>
            <a:r>
              <a:rPr lang="en-US" dirty="0">
                <a:latin typeface="+mj-lt"/>
                <a:cs typeface="Arial" panose="020B0604020202020204" pitchFamily="34" charset="0"/>
              </a:rPr>
              <a:t> : </a:t>
            </a:r>
            <a:r>
              <a:rPr lang="en-US" dirty="0"/>
              <a:t>“The food wasn’t very tasty”, we want to understand that “not very tasty” is less negative than “not tasty” or “not tasty at all”.</a:t>
            </a:r>
          </a:p>
          <a:p>
            <a:endParaRPr lang="en-US" dirty="0">
              <a:latin typeface="+mj-lt"/>
              <a:cs typeface="Arial" panose="020B0604020202020204" pitchFamily="34" charset="0"/>
            </a:endParaRPr>
          </a:p>
          <a:p>
            <a:r>
              <a:rPr lang="en-US" dirty="0"/>
              <a:t>When we process a given sentence, we attribute </a:t>
            </a:r>
            <a:r>
              <a:rPr lang="en-US" b="1" dirty="0"/>
              <a:t>every word a positive and a negative score</a:t>
            </a:r>
            <a:r>
              <a:rPr lang="en-US" dirty="0"/>
              <a:t> and </a:t>
            </a:r>
            <a:r>
              <a:rPr lang="en-US" b="1" dirty="0"/>
              <a:t>calculate the overall scores </a:t>
            </a:r>
            <a:r>
              <a:rPr lang="en-US" dirty="0"/>
              <a:t>by a precise analysis of the semantical structure.</a:t>
            </a:r>
          </a:p>
          <a:p>
            <a:endParaRPr lang="en-US" dirty="0"/>
          </a:p>
          <a:p>
            <a:endParaRPr lang="en-IN" dirty="0"/>
          </a:p>
          <a:p>
            <a:endParaRPr lang="en-IN" dirty="0">
              <a:latin typeface="+mj-lt"/>
              <a:cs typeface="Arial" panose="020B0604020202020204" pitchFamily="34" charset="0"/>
            </a:endParaRPr>
          </a:p>
        </p:txBody>
      </p:sp>
      <p:sp>
        <p:nvSpPr>
          <p:cNvPr id="5" name="Title 4">
            <a:extLst>
              <a:ext uri="{FF2B5EF4-FFF2-40B4-BE49-F238E27FC236}">
                <a16:creationId xmlns:a16="http://schemas.microsoft.com/office/drawing/2014/main" id="{847026BE-4E5A-4F40-88CA-D1031FF7AC0B}"/>
              </a:ext>
            </a:extLst>
          </p:cNvPr>
          <p:cNvSpPr>
            <a:spLocks noGrp="1"/>
          </p:cNvSpPr>
          <p:nvPr>
            <p:ph type="title"/>
          </p:nvPr>
        </p:nvSpPr>
        <p:spPr>
          <a:xfrm>
            <a:off x="638174" y="375708"/>
            <a:ext cx="10772775" cy="786342"/>
          </a:xfrm>
        </p:spPr>
        <p:txBody>
          <a:bodyPr>
            <a:normAutofit fontScale="90000"/>
          </a:bodyPr>
          <a:lstStyle/>
          <a:p>
            <a:r>
              <a:rPr lang="en-IN" dirty="0"/>
              <a:t>Frequency Based Sentiment Analysis</a:t>
            </a:r>
          </a:p>
        </p:txBody>
      </p:sp>
    </p:spTree>
    <p:extLst>
      <p:ext uri="{BB962C8B-B14F-4D97-AF65-F5344CB8AC3E}">
        <p14:creationId xmlns:p14="http://schemas.microsoft.com/office/powerpoint/2010/main" val="3271044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E7A30-9414-4263-BFEC-561F456C40E9}"/>
              </a:ext>
            </a:extLst>
          </p:cNvPr>
          <p:cNvSpPr>
            <a:spLocks noGrp="1"/>
          </p:cNvSpPr>
          <p:nvPr>
            <p:ph type="title"/>
          </p:nvPr>
        </p:nvSpPr>
        <p:spPr>
          <a:xfrm>
            <a:off x="255862" y="0"/>
            <a:ext cx="10772775" cy="1176867"/>
          </a:xfrm>
        </p:spPr>
        <p:txBody>
          <a:bodyPr>
            <a:normAutofit/>
          </a:bodyPr>
          <a:lstStyle/>
          <a:p>
            <a:pPr algn="ctr"/>
            <a:r>
              <a:rPr lang="en-IN" sz="7200" dirty="0"/>
              <a:t>Stocks</a:t>
            </a:r>
          </a:p>
        </p:txBody>
      </p:sp>
      <p:pic>
        <p:nvPicPr>
          <p:cNvPr id="4" name="Content Placeholder 3">
            <a:extLst>
              <a:ext uri="{FF2B5EF4-FFF2-40B4-BE49-F238E27FC236}">
                <a16:creationId xmlns:a16="http://schemas.microsoft.com/office/drawing/2014/main" id="{602758BC-CA09-4FF3-A05C-E857B9E130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862" y="3616426"/>
            <a:ext cx="11583713" cy="3126524"/>
          </a:xfrm>
          <a:prstGeom prst="rect">
            <a:avLst/>
          </a:prstGeom>
        </p:spPr>
      </p:pic>
      <p:sp>
        <p:nvSpPr>
          <p:cNvPr id="5" name="TextBox 4">
            <a:extLst>
              <a:ext uri="{FF2B5EF4-FFF2-40B4-BE49-F238E27FC236}">
                <a16:creationId xmlns:a16="http://schemas.microsoft.com/office/drawing/2014/main" id="{DF946831-33B3-44E7-AD2D-9A0604C71BA6}"/>
              </a:ext>
            </a:extLst>
          </p:cNvPr>
          <p:cNvSpPr txBox="1"/>
          <p:nvPr/>
        </p:nvSpPr>
        <p:spPr>
          <a:xfrm>
            <a:off x="914399" y="1371600"/>
            <a:ext cx="11277601" cy="3046988"/>
          </a:xfrm>
          <a:prstGeom prst="rect">
            <a:avLst/>
          </a:prstGeom>
          <a:noFill/>
        </p:spPr>
        <p:txBody>
          <a:bodyPr wrap="square" rtlCol="0">
            <a:spAutoFit/>
          </a:bodyPr>
          <a:lstStyle/>
          <a:p>
            <a:r>
              <a:rPr lang="en-US" sz="3200" dirty="0"/>
              <a:t>A stock is a general term used to describe the ownership certificates of any company. A share, on the other hand, refers to the stock certificate of a particular company.</a:t>
            </a:r>
          </a:p>
          <a:p>
            <a:endParaRPr lang="en-US" sz="2400" dirty="0"/>
          </a:p>
          <a:p>
            <a:endParaRPr lang="en-US" sz="2400" dirty="0"/>
          </a:p>
          <a:p>
            <a:endParaRPr lang="en-IN" sz="2400" dirty="0"/>
          </a:p>
          <a:p>
            <a:endParaRPr lang="en-IN" sz="2400" dirty="0"/>
          </a:p>
        </p:txBody>
      </p:sp>
    </p:spTree>
    <p:extLst>
      <p:ext uri="{BB962C8B-B14F-4D97-AF65-F5344CB8AC3E}">
        <p14:creationId xmlns:p14="http://schemas.microsoft.com/office/powerpoint/2010/main" val="2586671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22F3C-A3F7-43FF-BD6A-F5382F086E87}"/>
              </a:ext>
            </a:extLst>
          </p:cNvPr>
          <p:cNvSpPr>
            <a:spLocks noGrp="1"/>
          </p:cNvSpPr>
          <p:nvPr>
            <p:ph type="title"/>
          </p:nvPr>
        </p:nvSpPr>
        <p:spPr>
          <a:xfrm>
            <a:off x="523874" y="227118"/>
            <a:ext cx="10772775" cy="1129242"/>
          </a:xfrm>
        </p:spPr>
        <p:txBody>
          <a:bodyPr/>
          <a:lstStyle/>
          <a:p>
            <a:r>
              <a:rPr lang="en-IN" dirty="0"/>
              <a:t>Terms Related to Stocks</a:t>
            </a:r>
          </a:p>
        </p:txBody>
      </p:sp>
      <p:sp>
        <p:nvSpPr>
          <p:cNvPr id="3" name="Content Placeholder 2">
            <a:extLst>
              <a:ext uri="{FF2B5EF4-FFF2-40B4-BE49-F238E27FC236}">
                <a16:creationId xmlns:a16="http://schemas.microsoft.com/office/drawing/2014/main" id="{BBB2DD40-727D-435D-8CAE-4C6E3165C5EE}"/>
              </a:ext>
            </a:extLst>
          </p:cNvPr>
          <p:cNvSpPr>
            <a:spLocks noGrp="1"/>
          </p:cNvSpPr>
          <p:nvPr>
            <p:ph idx="1"/>
          </p:nvPr>
        </p:nvSpPr>
        <p:spPr>
          <a:xfrm>
            <a:off x="542924" y="1202055"/>
            <a:ext cx="10753725" cy="5532120"/>
          </a:xfrm>
        </p:spPr>
        <p:txBody>
          <a:bodyPr>
            <a:normAutofit/>
          </a:bodyPr>
          <a:lstStyle/>
          <a:p>
            <a:endParaRPr lang="en-US" dirty="0">
              <a:solidFill>
                <a:schemeClr val="tx1"/>
              </a:solidFill>
            </a:endParaRPr>
          </a:p>
          <a:p>
            <a:pPr marL="0" indent="0">
              <a:buNone/>
            </a:pPr>
            <a:r>
              <a:rPr lang="en-US" b="1" dirty="0">
                <a:solidFill>
                  <a:schemeClr val="tx1"/>
                </a:solidFill>
              </a:rPr>
              <a:t>Open</a:t>
            </a:r>
            <a:r>
              <a:rPr lang="en-US" dirty="0">
                <a:solidFill>
                  <a:schemeClr val="tx1"/>
                </a:solidFill>
              </a:rPr>
              <a:t> - The opening price is the price at which a security first trades upon the opening of an exchange on a trading day</a:t>
            </a:r>
          </a:p>
          <a:p>
            <a:endParaRPr lang="en-US" dirty="0">
              <a:solidFill>
                <a:schemeClr val="tx1"/>
              </a:solidFill>
            </a:endParaRPr>
          </a:p>
          <a:p>
            <a:pPr marL="0" indent="0">
              <a:buNone/>
            </a:pPr>
            <a:r>
              <a:rPr lang="en-US" dirty="0">
                <a:solidFill>
                  <a:schemeClr val="tx1"/>
                </a:solidFill>
              </a:rPr>
              <a:t>When trading is done for the day on a recognized exchange, all stocks are priced at close. The price that is quoted at the end of the trading day is the price of the last lot of stock that was traded for the day and is closing stock. </a:t>
            </a:r>
          </a:p>
          <a:p>
            <a:pPr marL="0" indent="0">
              <a:buNone/>
            </a:pPr>
            <a:r>
              <a:rPr lang="en-US" dirty="0">
                <a:solidFill>
                  <a:schemeClr val="tx1"/>
                </a:solidFill>
              </a:rPr>
              <a:t>The price of this stock is the </a:t>
            </a:r>
            <a:r>
              <a:rPr lang="en-US" b="1" dirty="0">
                <a:solidFill>
                  <a:schemeClr val="tx1"/>
                </a:solidFill>
              </a:rPr>
              <a:t>closing stock</a:t>
            </a:r>
            <a:r>
              <a:rPr lang="en-US" dirty="0">
                <a:solidFill>
                  <a:schemeClr val="tx1"/>
                </a:solidFill>
              </a:rPr>
              <a:t>.</a:t>
            </a:r>
          </a:p>
          <a:p>
            <a:pPr marL="0" indent="0">
              <a:buNone/>
            </a:pPr>
            <a:r>
              <a:rPr lang="en-US" dirty="0">
                <a:solidFill>
                  <a:schemeClr val="tx1"/>
                </a:solidFill>
              </a:rPr>
              <a:t>The closing price of a stock is only its cash value at day's end, whereas the </a:t>
            </a:r>
            <a:r>
              <a:rPr lang="en-US" b="1" dirty="0">
                <a:solidFill>
                  <a:schemeClr val="tx1"/>
                </a:solidFill>
              </a:rPr>
              <a:t>adjusted closing price</a:t>
            </a:r>
            <a:r>
              <a:rPr lang="en-US" dirty="0">
                <a:solidFill>
                  <a:schemeClr val="tx1"/>
                </a:solidFill>
              </a:rPr>
              <a:t> factors in things like dividends, stock splits and new stock offerings.</a:t>
            </a:r>
          </a:p>
          <a:p>
            <a:pPr marL="0" indent="0">
              <a:buNone/>
            </a:pPr>
            <a:r>
              <a:rPr lang="en-US" dirty="0">
                <a:solidFill>
                  <a:schemeClr val="tx1"/>
                </a:solidFill>
              </a:rPr>
              <a:t>The adjusted closing price reflects the change in stock value caused by new offerings from the corporation. New offerings are when a corporation may choose to offer additional shares of stock</a:t>
            </a:r>
          </a:p>
          <a:p>
            <a:pPr marL="0" indent="0">
              <a:buNone/>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2566690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AE67D-FE43-4E1A-93E6-89145EEFE059}"/>
              </a:ext>
            </a:extLst>
          </p:cNvPr>
          <p:cNvSpPr>
            <a:spLocks noGrp="1"/>
          </p:cNvSpPr>
          <p:nvPr>
            <p:ph type="title"/>
          </p:nvPr>
        </p:nvSpPr>
        <p:spPr>
          <a:xfrm>
            <a:off x="590549" y="0"/>
            <a:ext cx="10772775" cy="1658198"/>
          </a:xfrm>
        </p:spPr>
        <p:txBody>
          <a:bodyPr/>
          <a:lstStyle/>
          <a:p>
            <a:r>
              <a:rPr lang="en-IN" dirty="0"/>
              <a:t>Dow Jones Industrial Average</a:t>
            </a:r>
          </a:p>
        </p:txBody>
      </p:sp>
      <p:sp>
        <p:nvSpPr>
          <p:cNvPr id="3" name="Content Placeholder 2">
            <a:extLst>
              <a:ext uri="{FF2B5EF4-FFF2-40B4-BE49-F238E27FC236}">
                <a16:creationId xmlns:a16="http://schemas.microsoft.com/office/drawing/2014/main" id="{F7171509-3801-4771-90BC-F7BD00C0CC13}"/>
              </a:ext>
            </a:extLst>
          </p:cNvPr>
          <p:cNvSpPr>
            <a:spLocks noGrp="1"/>
          </p:cNvSpPr>
          <p:nvPr>
            <p:ph idx="1"/>
          </p:nvPr>
        </p:nvSpPr>
        <p:spPr>
          <a:xfrm>
            <a:off x="676656" y="1171575"/>
            <a:ext cx="10753725" cy="5410199"/>
          </a:xfrm>
        </p:spPr>
        <p:txBody>
          <a:bodyPr>
            <a:normAutofit/>
          </a:bodyPr>
          <a:lstStyle/>
          <a:p>
            <a:r>
              <a:rPr lang="en-US" dirty="0">
                <a:solidFill>
                  <a:schemeClr val="tx1"/>
                </a:solidFill>
                <a:latin typeface="+mj-lt"/>
              </a:rPr>
              <a:t>The Dow Jones Industrial Average (DJIA), or simply the Dow is a </a:t>
            </a:r>
            <a:r>
              <a:rPr lang="en-US" dirty="0">
                <a:solidFill>
                  <a:schemeClr val="tx1"/>
                </a:solidFill>
                <a:latin typeface="+mj-lt"/>
                <a:hlinkClick r:id="rId2" tooltip="Stock market index">
                  <a:extLst>
                    <a:ext uri="{A12FA001-AC4F-418D-AE19-62706E023703}">
                      <ahyp:hlinkClr xmlns:ahyp="http://schemas.microsoft.com/office/drawing/2018/hyperlinkcolor" val="tx"/>
                    </a:ext>
                  </a:extLst>
                </a:hlinkClick>
              </a:rPr>
              <a:t>stock market index</a:t>
            </a:r>
            <a:r>
              <a:rPr lang="en-US" dirty="0">
                <a:solidFill>
                  <a:schemeClr val="tx1"/>
                </a:solidFill>
                <a:latin typeface="+mj-lt"/>
              </a:rPr>
              <a:t> that indicates the value of 30 large, publicly owned companies based in the United States, and how they have traded in the </a:t>
            </a:r>
            <a:r>
              <a:rPr lang="en-US" dirty="0">
                <a:solidFill>
                  <a:schemeClr val="tx1"/>
                </a:solidFill>
                <a:latin typeface="+mj-lt"/>
                <a:hlinkClick r:id="rId3" tooltip="Stock market">
                  <a:extLst>
                    <a:ext uri="{A12FA001-AC4F-418D-AE19-62706E023703}">
                      <ahyp:hlinkClr xmlns:ahyp="http://schemas.microsoft.com/office/drawing/2018/hyperlinkcolor" val="tx"/>
                    </a:ext>
                  </a:extLst>
                </a:hlinkClick>
              </a:rPr>
              <a:t>stock market</a:t>
            </a:r>
            <a:r>
              <a:rPr lang="en-US" dirty="0">
                <a:solidFill>
                  <a:schemeClr val="tx1"/>
                </a:solidFill>
                <a:latin typeface="+mj-lt"/>
              </a:rPr>
              <a:t> during various periods of time. These 30 companies are also included in the </a:t>
            </a:r>
            <a:r>
              <a:rPr lang="en-US" dirty="0">
                <a:solidFill>
                  <a:schemeClr val="tx1"/>
                </a:solidFill>
                <a:latin typeface="+mj-lt"/>
                <a:hlinkClick r:id="rId4" tooltip="S&amp;P 500 Index">
                  <a:extLst>
                    <a:ext uri="{A12FA001-AC4F-418D-AE19-62706E023703}">
                      <ahyp:hlinkClr xmlns:ahyp="http://schemas.microsoft.com/office/drawing/2018/hyperlinkcolor" val="tx"/>
                    </a:ext>
                  </a:extLst>
                </a:hlinkClick>
              </a:rPr>
              <a:t>S&amp;P 500 Index</a:t>
            </a:r>
            <a:r>
              <a:rPr lang="en-US" dirty="0">
                <a:solidFill>
                  <a:schemeClr val="tx1"/>
                </a:solidFill>
                <a:latin typeface="+mj-lt"/>
              </a:rPr>
              <a:t>.</a:t>
            </a:r>
            <a:endParaRPr lang="en-IN" dirty="0">
              <a:solidFill>
                <a:schemeClr val="tx1"/>
              </a:solidFill>
              <a:latin typeface="+mj-lt"/>
            </a:endParaRPr>
          </a:p>
        </p:txBody>
      </p:sp>
      <p:pic>
        <p:nvPicPr>
          <p:cNvPr id="5" name="Picture 4">
            <a:extLst>
              <a:ext uri="{FF2B5EF4-FFF2-40B4-BE49-F238E27FC236}">
                <a16:creationId xmlns:a16="http://schemas.microsoft.com/office/drawing/2014/main" id="{48E7AE83-F322-4702-A874-D2889584C8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656" y="2542696"/>
            <a:ext cx="7705344" cy="4213992"/>
          </a:xfrm>
          <a:prstGeom prst="rect">
            <a:avLst/>
          </a:prstGeom>
        </p:spPr>
      </p:pic>
    </p:spTree>
    <p:extLst>
      <p:ext uri="{BB962C8B-B14F-4D97-AF65-F5344CB8AC3E}">
        <p14:creationId xmlns:p14="http://schemas.microsoft.com/office/powerpoint/2010/main" val="1645910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BDEF0D-BB0A-47DF-822A-A74947203562}"/>
              </a:ext>
            </a:extLst>
          </p:cNvPr>
          <p:cNvSpPr>
            <a:spLocks noGrp="1"/>
          </p:cNvSpPr>
          <p:nvPr>
            <p:ph idx="1"/>
          </p:nvPr>
        </p:nvSpPr>
        <p:spPr>
          <a:xfrm>
            <a:off x="429006" y="411480"/>
            <a:ext cx="10753725" cy="6151245"/>
          </a:xfrm>
        </p:spPr>
        <p:txBody>
          <a:bodyPr>
            <a:normAutofit/>
          </a:bodyPr>
          <a:lstStyle/>
          <a:p>
            <a:r>
              <a:rPr lang="en-US" dirty="0">
                <a:solidFill>
                  <a:schemeClr val="tx1"/>
                </a:solidFill>
              </a:rPr>
              <a:t>The value of the Dow is not a </a:t>
            </a:r>
            <a:r>
              <a:rPr lang="en-US" dirty="0">
                <a:solidFill>
                  <a:schemeClr val="tx1"/>
                </a:solidFill>
                <a:hlinkClick r:id="rId2" tooltip="Weighted arithmetic mean">
                  <a:extLst>
                    <a:ext uri="{A12FA001-AC4F-418D-AE19-62706E023703}">
                      <ahyp:hlinkClr xmlns:ahyp="http://schemas.microsoft.com/office/drawing/2018/hyperlinkcolor" val="tx"/>
                    </a:ext>
                  </a:extLst>
                </a:hlinkClick>
              </a:rPr>
              <a:t>weighted arithmetic mean</a:t>
            </a:r>
            <a:r>
              <a:rPr lang="en-US" baseline="30000" dirty="0">
                <a:solidFill>
                  <a:schemeClr val="tx1"/>
                </a:solidFill>
                <a:hlinkClick r:id="rId3">
                  <a:extLst>
                    <a:ext uri="{A12FA001-AC4F-418D-AE19-62706E023703}">
                      <ahyp:hlinkClr xmlns:ahyp="http://schemas.microsoft.com/office/drawing/2018/hyperlinkcolor" val="tx"/>
                    </a:ext>
                  </a:extLst>
                </a:hlinkClick>
              </a:rPr>
              <a:t>[5]</a:t>
            </a:r>
            <a:r>
              <a:rPr lang="en-US" dirty="0">
                <a:solidFill>
                  <a:schemeClr val="tx1"/>
                </a:solidFill>
              </a:rPr>
              <a:t> and does not represent its component companies' </a:t>
            </a:r>
            <a:r>
              <a:rPr lang="en-US" dirty="0">
                <a:solidFill>
                  <a:schemeClr val="tx1"/>
                </a:solidFill>
                <a:hlinkClick r:id="rId4" tooltip="Market capitalization">
                  <a:extLst>
                    <a:ext uri="{A12FA001-AC4F-418D-AE19-62706E023703}">
                      <ahyp:hlinkClr xmlns:ahyp="http://schemas.microsoft.com/office/drawing/2018/hyperlinkcolor" val="tx"/>
                    </a:ext>
                  </a:extLst>
                </a:hlinkClick>
              </a:rPr>
              <a:t>market capitalization</a:t>
            </a:r>
            <a:r>
              <a:rPr lang="en-US" dirty="0">
                <a:solidFill>
                  <a:schemeClr val="tx1"/>
                </a:solidFill>
              </a:rPr>
              <a:t>, but rather the sum of the price of one share of stock for each component company. </a:t>
            </a:r>
          </a:p>
          <a:p>
            <a:r>
              <a:rPr lang="en-US" dirty="0">
                <a:solidFill>
                  <a:schemeClr val="tx1"/>
                </a:solidFill>
              </a:rPr>
              <a:t>To calculate the DJIA, the sum of the prices of all 30 stocks is divided by a </a:t>
            </a:r>
            <a:r>
              <a:rPr lang="en-US" dirty="0">
                <a:solidFill>
                  <a:schemeClr val="tx1"/>
                </a:solidFill>
                <a:hlinkClick r:id="rId5" tooltip="Divisor">
                  <a:extLst>
                    <a:ext uri="{A12FA001-AC4F-418D-AE19-62706E023703}">
                      <ahyp:hlinkClr xmlns:ahyp="http://schemas.microsoft.com/office/drawing/2018/hyperlinkcolor" val="tx"/>
                    </a:ext>
                  </a:extLst>
                </a:hlinkClick>
              </a:rPr>
              <a:t>divisor</a:t>
            </a:r>
            <a:r>
              <a:rPr lang="en-US" dirty="0">
                <a:solidFill>
                  <a:schemeClr val="tx1"/>
                </a:solidFill>
              </a:rPr>
              <a:t>, the Dow Divisor. The divisor is adjusted in case of stock splits, spinoffs or similar structural changes, to ensure that such events do not in themselves alter the numerical value of the DJIA. This initially made the DJIA a simple </a:t>
            </a:r>
            <a:r>
              <a:rPr lang="en-US" dirty="0">
                <a:solidFill>
                  <a:schemeClr val="tx1"/>
                </a:solidFill>
                <a:hlinkClick r:id="rId6" tooltip="Arithmetic">
                  <a:extLst>
                    <a:ext uri="{A12FA001-AC4F-418D-AE19-62706E023703}">
                      <ahyp:hlinkClr xmlns:ahyp="http://schemas.microsoft.com/office/drawing/2018/hyperlinkcolor" val="tx"/>
                    </a:ext>
                  </a:extLst>
                </a:hlinkClick>
              </a:rPr>
              <a:t>arithmetic</a:t>
            </a:r>
            <a:r>
              <a:rPr lang="en-US" dirty="0">
                <a:solidFill>
                  <a:schemeClr val="tx1"/>
                </a:solidFill>
              </a:rPr>
              <a:t> average. The present divisor, after many adjustments, is less than one :</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IN" dirty="0">
              <a:solidFill>
                <a:schemeClr val="tx1"/>
              </a:solidFill>
            </a:endParaRPr>
          </a:p>
        </p:txBody>
      </p:sp>
      <p:pic>
        <p:nvPicPr>
          <p:cNvPr id="8" name="Picture 7">
            <a:extLst>
              <a:ext uri="{FF2B5EF4-FFF2-40B4-BE49-F238E27FC236}">
                <a16:creationId xmlns:a16="http://schemas.microsoft.com/office/drawing/2014/main" id="{D3291F4E-05AA-4DBC-A87C-95AAE95BA1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1236" y="3625830"/>
            <a:ext cx="9709263" cy="1700174"/>
          </a:xfrm>
          <a:prstGeom prst="rect">
            <a:avLst/>
          </a:prstGeom>
        </p:spPr>
      </p:pic>
    </p:spTree>
    <p:extLst>
      <p:ext uri="{BB962C8B-B14F-4D97-AF65-F5344CB8AC3E}">
        <p14:creationId xmlns:p14="http://schemas.microsoft.com/office/powerpoint/2010/main" val="2365599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A1246-5EED-40A6-9039-DD83507BE9DF}"/>
              </a:ext>
            </a:extLst>
          </p:cNvPr>
          <p:cNvSpPr>
            <a:spLocks noGrp="1"/>
          </p:cNvSpPr>
          <p:nvPr>
            <p:ph type="title"/>
          </p:nvPr>
        </p:nvSpPr>
        <p:spPr>
          <a:xfrm>
            <a:off x="571499" y="137583"/>
            <a:ext cx="10772775" cy="1658198"/>
          </a:xfrm>
        </p:spPr>
        <p:txBody>
          <a:bodyPr/>
          <a:lstStyle/>
          <a:p>
            <a:r>
              <a:rPr lang="en-IN" dirty="0"/>
              <a:t>Why do Stock prices change based on News reports?</a:t>
            </a:r>
          </a:p>
        </p:txBody>
      </p:sp>
      <p:sp>
        <p:nvSpPr>
          <p:cNvPr id="3" name="Content Placeholder 2">
            <a:extLst>
              <a:ext uri="{FF2B5EF4-FFF2-40B4-BE49-F238E27FC236}">
                <a16:creationId xmlns:a16="http://schemas.microsoft.com/office/drawing/2014/main" id="{B78536FD-BFA7-459D-B482-8E95F2572A54}"/>
              </a:ext>
            </a:extLst>
          </p:cNvPr>
          <p:cNvSpPr>
            <a:spLocks noGrp="1"/>
          </p:cNvSpPr>
          <p:nvPr>
            <p:ph idx="1"/>
          </p:nvPr>
        </p:nvSpPr>
        <p:spPr>
          <a:xfrm>
            <a:off x="676656" y="2011680"/>
            <a:ext cx="10753725" cy="4846320"/>
          </a:xfrm>
        </p:spPr>
        <p:txBody>
          <a:bodyPr>
            <a:noAutofit/>
          </a:bodyPr>
          <a:lstStyle/>
          <a:p>
            <a:r>
              <a:rPr lang="en-US" b="1" dirty="0">
                <a:solidFill>
                  <a:schemeClr val="tx1"/>
                </a:solidFill>
              </a:rPr>
              <a:t>Negative news</a:t>
            </a:r>
            <a:r>
              <a:rPr lang="en-US" dirty="0">
                <a:solidFill>
                  <a:schemeClr val="tx1"/>
                </a:solidFill>
              </a:rPr>
              <a:t> will normally cause individuals to sell stocks. Bad </a:t>
            </a:r>
            <a:r>
              <a:rPr lang="en-US" dirty="0">
                <a:solidFill>
                  <a:schemeClr val="tx1"/>
                </a:solidFill>
                <a:hlinkClick r:id="rId2">
                  <a:extLst>
                    <a:ext uri="{A12FA001-AC4F-418D-AE19-62706E023703}">
                      <ahyp:hlinkClr xmlns:ahyp="http://schemas.microsoft.com/office/drawing/2018/hyperlinkcolor" val="tx"/>
                    </a:ext>
                  </a:extLst>
                </a:hlinkClick>
              </a:rPr>
              <a:t>earnings</a:t>
            </a:r>
            <a:r>
              <a:rPr lang="en-US" dirty="0">
                <a:solidFill>
                  <a:schemeClr val="tx1"/>
                </a:solidFill>
              </a:rPr>
              <a:t> reports, poor </a:t>
            </a:r>
            <a:r>
              <a:rPr lang="en-US" dirty="0">
                <a:solidFill>
                  <a:schemeClr val="tx1"/>
                </a:solidFill>
                <a:hlinkClick r:id="rId3">
                  <a:extLst>
                    <a:ext uri="{A12FA001-AC4F-418D-AE19-62706E023703}">
                      <ahyp:hlinkClr xmlns:ahyp="http://schemas.microsoft.com/office/drawing/2018/hyperlinkcolor" val="tx"/>
                    </a:ext>
                  </a:extLst>
                </a:hlinkClick>
              </a:rPr>
              <a:t>corporate governance</a:t>
            </a:r>
            <a:r>
              <a:rPr lang="en-US" dirty="0">
                <a:solidFill>
                  <a:schemeClr val="tx1"/>
                </a:solidFill>
              </a:rPr>
              <a:t>, economic and political uncertainty, as well as unexpected, unfortunate occurrences will translate to selling pressure and a decrease in stock price.</a:t>
            </a:r>
          </a:p>
          <a:p>
            <a:r>
              <a:rPr lang="en-US" b="1" dirty="0">
                <a:solidFill>
                  <a:schemeClr val="tx1"/>
                </a:solidFill>
              </a:rPr>
              <a:t>Positive news </a:t>
            </a:r>
            <a:r>
              <a:rPr lang="en-US" dirty="0">
                <a:solidFill>
                  <a:schemeClr val="tx1"/>
                </a:solidFill>
              </a:rPr>
              <a:t>will normally cause individuals to buy stocks. Good earnings reports, increased corporate governance, new products and acquisitions, as well as positive overall economic and political indicators, translate into buying pressure and an increase in stock price.</a:t>
            </a:r>
          </a:p>
          <a:p>
            <a:pPr marL="0" indent="0">
              <a:buNone/>
            </a:pPr>
            <a:endParaRPr lang="en-IN" dirty="0">
              <a:solidFill>
                <a:schemeClr val="tx1"/>
              </a:solidFill>
            </a:endParaRPr>
          </a:p>
          <a:p>
            <a:pPr marL="0" indent="0">
              <a:buNone/>
            </a:pPr>
            <a:r>
              <a:rPr lang="en-US" dirty="0"/>
              <a:t>But it's difficult, if not impossible, to capitalize on news. The impact of new information on a stock depends on how unexpected the news is. This is because the market is always building future expectations into prices.</a:t>
            </a:r>
            <a:endParaRPr lang="en-IN" dirty="0">
              <a:solidFill>
                <a:schemeClr val="tx1"/>
              </a:solidFill>
            </a:endParaRPr>
          </a:p>
        </p:txBody>
      </p:sp>
    </p:spTree>
    <p:extLst>
      <p:ext uri="{BB962C8B-B14F-4D97-AF65-F5344CB8AC3E}">
        <p14:creationId xmlns:p14="http://schemas.microsoft.com/office/powerpoint/2010/main" val="3092512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5EC89-1947-4312-BEEA-C231AA3F734D}"/>
              </a:ext>
            </a:extLst>
          </p:cNvPr>
          <p:cNvSpPr>
            <a:spLocks noGrp="1"/>
          </p:cNvSpPr>
          <p:nvPr>
            <p:ph type="title"/>
          </p:nvPr>
        </p:nvSpPr>
        <p:spPr>
          <a:xfrm>
            <a:off x="657606" y="0"/>
            <a:ext cx="10772775" cy="1658198"/>
          </a:xfrm>
        </p:spPr>
        <p:txBody>
          <a:bodyPr/>
          <a:lstStyle/>
          <a:p>
            <a:r>
              <a:rPr lang="en-IN" dirty="0"/>
              <a:t>Natural Language Processing</a:t>
            </a:r>
          </a:p>
        </p:txBody>
      </p:sp>
      <p:sp>
        <p:nvSpPr>
          <p:cNvPr id="3" name="Content Placeholder 2">
            <a:extLst>
              <a:ext uri="{FF2B5EF4-FFF2-40B4-BE49-F238E27FC236}">
                <a16:creationId xmlns:a16="http://schemas.microsoft.com/office/drawing/2014/main" id="{BF814E82-5635-4877-86A6-0E572C8BDF34}"/>
              </a:ext>
            </a:extLst>
          </p:cNvPr>
          <p:cNvSpPr>
            <a:spLocks noGrp="1"/>
          </p:cNvSpPr>
          <p:nvPr>
            <p:ph idx="1"/>
          </p:nvPr>
        </p:nvSpPr>
        <p:spPr>
          <a:xfrm>
            <a:off x="676656" y="2011680"/>
            <a:ext cx="10753725" cy="4636770"/>
          </a:xfrm>
        </p:spPr>
        <p:txBody>
          <a:bodyPr/>
          <a:lstStyle/>
          <a:p>
            <a:r>
              <a:rPr lang="en-US" dirty="0"/>
              <a:t>Natural Language Processing, or NLP for short, is broadly defined as the automatic manipulation of natural language, like speech and text, by software.</a:t>
            </a:r>
          </a:p>
          <a:p>
            <a:pPr fontAlgn="base"/>
            <a:r>
              <a:rPr lang="en-US" b="1" dirty="0"/>
              <a:t>Natural Language</a:t>
            </a:r>
          </a:p>
          <a:p>
            <a:pPr fontAlgn="base"/>
            <a:r>
              <a:rPr lang="en-US" dirty="0"/>
              <a:t>It refers to the way we, humans, communicate with each other.</a:t>
            </a:r>
          </a:p>
          <a:p>
            <a:pPr fontAlgn="base"/>
            <a:r>
              <a:rPr lang="en-US" dirty="0"/>
              <a:t>Think about how much text you see each day:</a:t>
            </a:r>
          </a:p>
          <a:p>
            <a:pPr fontAlgn="base">
              <a:buFont typeface="Arial" panose="020B0604020202020204" pitchFamily="34" charset="0"/>
              <a:buChar char="•"/>
            </a:pPr>
            <a:r>
              <a:rPr lang="en-US" dirty="0"/>
              <a:t> Signs</a:t>
            </a:r>
          </a:p>
          <a:p>
            <a:pPr fontAlgn="base">
              <a:buFont typeface="Arial" panose="020B0604020202020204" pitchFamily="34" charset="0"/>
              <a:buChar char="•"/>
            </a:pPr>
            <a:r>
              <a:rPr lang="en-US" dirty="0"/>
              <a:t> Menus</a:t>
            </a:r>
          </a:p>
          <a:p>
            <a:pPr fontAlgn="base">
              <a:buFont typeface="Arial" panose="020B0604020202020204" pitchFamily="34" charset="0"/>
              <a:buChar char="•"/>
            </a:pPr>
            <a:r>
              <a:rPr lang="en-US" dirty="0"/>
              <a:t> Chats</a:t>
            </a:r>
          </a:p>
          <a:p>
            <a:pPr fontAlgn="base">
              <a:buFont typeface="Arial" panose="020B0604020202020204" pitchFamily="34" charset="0"/>
              <a:buChar char="•"/>
            </a:pPr>
            <a:r>
              <a:rPr lang="en-US" dirty="0"/>
              <a:t> Email</a:t>
            </a:r>
          </a:p>
          <a:p>
            <a:pPr fontAlgn="base">
              <a:buFont typeface="Arial" panose="020B0604020202020204" pitchFamily="34" charset="0"/>
              <a:buChar char="•"/>
            </a:pPr>
            <a:r>
              <a:rPr lang="en-US" dirty="0"/>
              <a:t> SMS</a:t>
            </a:r>
            <a:endParaRPr lang="en-IN" dirty="0"/>
          </a:p>
        </p:txBody>
      </p:sp>
    </p:spTree>
    <p:extLst>
      <p:ext uri="{BB962C8B-B14F-4D97-AF65-F5344CB8AC3E}">
        <p14:creationId xmlns:p14="http://schemas.microsoft.com/office/powerpoint/2010/main" val="3721334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16284D5-FF4A-46F8-BECA-4156BC1427CC}"/>
              </a:ext>
            </a:extLst>
          </p:cNvPr>
          <p:cNvSpPr>
            <a:spLocks noGrp="1"/>
          </p:cNvSpPr>
          <p:nvPr>
            <p:ph idx="1"/>
          </p:nvPr>
        </p:nvSpPr>
        <p:spPr>
          <a:xfrm>
            <a:off x="676275" y="171450"/>
            <a:ext cx="10753725" cy="6419850"/>
          </a:xfrm>
        </p:spPr>
        <p:txBody>
          <a:bodyPr>
            <a:normAutofit lnSpcReduction="10000"/>
          </a:bodyPr>
          <a:lstStyle/>
          <a:p>
            <a:r>
              <a:rPr lang="en-US" u="sng" dirty="0">
                <a:solidFill>
                  <a:schemeClr val="tx1"/>
                </a:solidFill>
                <a:hlinkClick r:id="rId2">
                  <a:extLst>
                    <a:ext uri="{A12FA001-AC4F-418D-AE19-62706E023703}">
                      <ahyp:hlinkClr xmlns:ahyp="http://schemas.microsoft.com/office/drawing/2018/hyperlinkcolor" val="tx"/>
                    </a:ext>
                  </a:extLst>
                </a:hlinkClick>
              </a:rPr>
              <a:t>NLP is used to analyze text</a:t>
            </a:r>
            <a:r>
              <a:rPr lang="en-US" dirty="0">
                <a:solidFill>
                  <a:schemeClr val="tx1"/>
                </a:solidFill>
              </a:rPr>
              <a:t>, allowing machines to </a:t>
            </a:r>
            <a:r>
              <a:rPr lang="en-US" dirty="0">
                <a:solidFill>
                  <a:schemeClr val="tx1"/>
                </a:solidFill>
                <a:hlinkClick r:id="rId3">
                  <a:extLst>
                    <a:ext uri="{A12FA001-AC4F-418D-AE19-62706E023703}">
                      <ahyp:hlinkClr xmlns:ahyp="http://schemas.microsoft.com/office/drawing/2018/hyperlinkcolor" val="tx"/>
                    </a:ext>
                  </a:extLst>
                </a:hlinkClick>
              </a:rPr>
              <a:t>understand how human’s speak</a:t>
            </a:r>
            <a:r>
              <a:rPr lang="en-US" dirty="0">
                <a:solidFill>
                  <a:schemeClr val="tx1"/>
                </a:solidFill>
              </a:rPr>
              <a:t>. This human-computer interaction enables real-world applications like </a:t>
            </a:r>
            <a:r>
              <a:rPr lang="en-US" dirty="0">
                <a:solidFill>
                  <a:schemeClr val="tx1"/>
                </a:solidFill>
                <a:hlinkClick r:id="rId4">
                  <a:extLst>
                    <a:ext uri="{A12FA001-AC4F-418D-AE19-62706E023703}">
                      <ahyp:hlinkClr xmlns:ahyp="http://schemas.microsoft.com/office/drawing/2018/hyperlinkcolor" val="tx"/>
                    </a:ext>
                  </a:extLst>
                </a:hlinkClick>
              </a:rPr>
              <a:t>automatic text summarization</a:t>
            </a:r>
            <a:r>
              <a:rPr lang="en-US" dirty="0">
                <a:solidFill>
                  <a:schemeClr val="tx1"/>
                </a:solidFill>
              </a:rPr>
              <a:t>, </a:t>
            </a:r>
            <a:r>
              <a:rPr lang="en-US" dirty="0">
                <a:solidFill>
                  <a:schemeClr val="tx1"/>
                </a:solidFill>
                <a:hlinkClick r:id="rId5">
                  <a:extLst>
                    <a:ext uri="{A12FA001-AC4F-418D-AE19-62706E023703}">
                      <ahyp:hlinkClr xmlns:ahyp="http://schemas.microsoft.com/office/drawing/2018/hyperlinkcolor" val="tx"/>
                    </a:ext>
                  </a:extLst>
                </a:hlinkClick>
              </a:rPr>
              <a:t>sentiment analysis</a:t>
            </a:r>
            <a:r>
              <a:rPr lang="en-US" dirty="0">
                <a:solidFill>
                  <a:schemeClr val="tx1"/>
                </a:solidFill>
              </a:rPr>
              <a:t>, </a:t>
            </a:r>
            <a:r>
              <a:rPr lang="en-US" dirty="0">
                <a:solidFill>
                  <a:schemeClr val="tx1"/>
                </a:solidFill>
                <a:hlinkClick r:id="rId6">
                  <a:extLst>
                    <a:ext uri="{A12FA001-AC4F-418D-AE19-62706E023703}">
                      <ahyp:hlinkClr xmlns:ahyp="http://schemas.microsoft.com/office/drawing/2018/hyperlinkcolor" val="tx"/>
                    </a:ext>
                  </a:extLst>
                </a:hlinkClick>
              </a:rPr>
              <a:t>topic extraction</a:t>
            </a:r>
            <a:r>
              <a:rPr lang="en-US" dirty="0">
                <a:solidFill>
                  <a:schemeClr val="tx1"/>
                </a:solidFill>
              </a:rPr>
              <a:t>, </a:t>
            </a:r>
            <a:r>
              <a:rPr lang="en-US" dirty="0">
                <a:solidFill>
                  <a:schemeClr val="tx1"/>
                </a:solidFill>
                <a:hlinkClick r:id="rId7">
                  <a:extLst>
                    <a:ext uri="{A12FA001-AC4F-418D-AE19-62706E023703}">
                      <ahyp:hlinkClr xmlns:ahyp="http://schemas.microsoft.com/office/drawing/2018/hyperlinkcolor" val="tx"/>
                    </a:ext>
                  </a:extLst>
                </a:hlinkClick>
              </a:rPr>
              <a:t>named entity recognition</a:t>
            </a:r>
            <a:r>
              <a:rPr lang="en-US" dirty="0">
                <a:solidFill>
                  <a:schemeClr val="tx1"/>
                </a:solidFill>
              </a:rPr>
              <a:t>, </a:t>
            </a:r>
            <a:r>
              <a:rPr lang="en-US" dirty="0">
                <a:solidFill>
                  <a:schemeClr val="tx1"/>
                </a:solidFill>
                <a:hlinkClick r:id="rId8">
                  <a:extLst>
                    <a:ext uri="{A12FA001-AC4F-418D-AE19-62706E023703}">
                      <ahyp:hlinkClr xmlns:ahyp="http://schemas.microsoft.com/office/drawing/2018/hyperlinkcolor" val="tx"/>
                    </a:ext>
                  </a:extLst>
                </a:hlinkClick>
              </a:rPr>
              <a:t>parts-of-speech tagging</a:t>
            </a:r>
            <a:r>
              <a:rPr lang="en-US" dirty="0">
                <a:solidFill>
                  <a:schemeClr val="tx1"/>
                </a:solidFill>
              </a:rPr>
              <a:t>, </a:t>
            </a:r>
            <a:r>
              <a:rPr lang="en-US" dirty="0">
                <a:solidFill>
                  <a:schemeClr val="tx1"/>
                </a:solidFill>
                <a:hlinkClick r:id="rId9">
                  <a:extLst>
                    <a:ext uri="{A12FA001-AC4F-418D-AE19-62706E023703}">
                      <ahyp:hlinkClr xmlns:ahyp="http://schemas.microsoft.com/office/drawing/2018/hyperlinkcolor" val="tx"/>
                    </a:ext>
                  </a:extLst>
                </a:hlinkClick>
              </a:rPr>
              <a:t>relationship extraction</a:t>
            </a:r>
            <a:r>
              <a:rPr lang="en-US" dirty="0">
                <a:solidFill>
                  <a:schemeClr val="tx1"/>
                </a:solidFill>
              </a:rPr>
              <a:t>, </a:t>
            </a:r>
            <a:r>
              <a:rPr lang="en-US" dirty="0">
                <a:solidFill>
                  <a:schemeClr val="tx1"/>
                </a:solidFill>
                <a:hlinkClick r:id="rId10">
                  <a:extLst>
                    <a:ext uri="{A12FA001-AC4F-418D-AE19-62706E023703}">
                      <ahyp:hlinkClr xmlns:ahyp="http://schemas.microsoft.com/office/drawing/2018/hyperlinkcolor" val="tx"/>
                    </a:ext>
                  </a:extLst>
                </a:hlinkClick>
              </a:rPr>
              <a:t>stemming</a:t>
            </a:r>
            <a:r>
              <a:rPr lang="en-US" dirty="0">
                <a:solidFill>
                  <a:schemeClr val="tx1"/>
                </a:solidFill>
              </a:rPr>
              <a:t>, and more. NLP is commonly used for </a:t>
            </a:r>
            <a:r>
              <a:rPr lang="en-US" dirty="0">
                <a:solidFill>
                  <a:schemeClr val="tx1"/>
                </a:solidFill>
                <a:hlinkClick r:id="rId11">
                  <a:extLst>
                    <a:ext uri="{A12FA001-AC4F-418D-AE19-62706E023703}">
                      <ahyp:hlinkClr xmlns:ahyp="http://schemas.microsoft.com/office/drawing/2018/hyperlinkcolor" val="tx"/>
                    </a:ext>
                  </a:extLst>
                </a:hlinkClick>
              </a:rPr>
              <a:t>text mining</a:t>
            </a:r>
            <a:r>
              <a:rPr lang="en-US" dirty="0">
                <a:solidFill>
                  <a:schemeClr val="tx1"/>
                </a:solidFill>
              </a:rPr>
              <a:t>, </a:t>
            </a:r>
            <a:r>
              <a:rPr lang="en-US" dirty="0">
                <a:solidFill>
                  <a:schemeClr val="tx1"/>
                </a:solidFill>
                <a:hlinkClick r:id="rId12">
                  <a:extLst>
                    <a:ext uri="{A12FA001-AC4F-418D-AE19-62706E023703}">
                      <ahyp:hlinkClr xmlns:ahyp="http://schemas.microsoft.com/office/drawing/2018/hyperlinkcolor" val="tx"/>
                    </a:ext>
                  </a:extLst>
                </a:hlinkClick>
              </a:rPr>
              <a:t>machine translation</a:t>
            </a:r>
            <a:r>
              <a:rPr lang="en-US" dirty="0">
                <a:solidFill>
                  <a:schemeClr val="tx1"/>
                </a:solidFill>
              </a:rPr>
              <a:t>, and </a:t>
            </a:r>
            <a:r>
              <a:rPr lang="en-US" dirty="0">
                <a:solidFill>
                  <a:schemeClr val="tx1"/>
                </a:solidFill>
                <a:hlinkClick r:id="rId13">
                  <a:extLst>
                    <a:ext uri="{A12FA001-AC4F-418D-AE19-62706E023703}">
                      <ahyp:hlinkClr xmlns:ahyp="http://schemas.microsoft.com/office/drawing/2018/hyperlinkcolor" val="tx"/>
                    </a:ext>
                  </a:extLst>
                </a:hlinkClick>
              </a:rPr>
              <a:t>automated question answering</a:t>
            </a:r>
            <a:r>
              <a:rPr lang="en-US" dirty="0">
                <a:solidFill>
                  <a:schemeClr val="tx1"/>
                </a:solidFill>
              </a:rPr>
              <a:t>.</a:t>
            </a:r>
          </a:p>
          <a:p>
            <a:endParaRPr lang="en-US" dirty="0">
              <a:solidFill>
                <a:schemeClr val="tx1"/>
              </a:solidFill>
            </a:endParaRPr>
          </a:p>
          <a:p>
            <a:r>
              <a:rPr lang="en-US" sz="3600" dirty="0">
                <a:solidFill>
                  <a:schemeClr val="tx1"/>
                </a:solidFill>
              </a:rPr>
              <a:t>Sentiment Analysis:</a:t>
            </a:r>
          </a:p>
          <a:p>
            <a:r>
              <a:rPr lang="en-US" dirty="0">
                <a:solidFill>
                  <a:schemeClr val="tx1"/>
                </a:solidFill>
                <a:hlinkClick r:id="rId14">
                  <a:extLst>
                    <a:ext uri="{A12FA001-AC4F-418D-AE19-62706E023703}">
                      <ahyp:hlinkClr xmlns:ahyp="http://schemas.microsoft.com/office/drawing/2018/hyperlinkcolor" val="tx"/>
                    </a:ext>
                  </a:extLst>
                </a:hlinkClick>
              </a:rPr>
              <a:t>Sentiment analysis </a:t>
            </a:r>
            <a:r>
              <a:rPr lang="en-US" dirty="0">
                <a:solidFill>
                  <a:schemeClr val="tx1"/>
                </a:solidFill>
              </a:rPr>
              <a:t>is contextual mining of text which identifies and extracts subjective information in source material, and helping a business to understand the social sentiment of their brand, product or service while monitoring online conversations.</a:t>
            </a:r>
          </a:p>
          <a:p>
            <a:endParaRPr lang="en-US" dirty="0">
              <a:solidFill>
                <a:schemeClr val="tx1"/>
              </a:solidFill>
            </a:endParaRPr>
          </a:p>
          <a:p>
            <a:r>
              <a:rPr lang="en-US" dirty="0"/>
              <a:t>The applications of sentiment analysis are broad and powerful. The ability to extract insights from social data is a practice that is being widely adopted by </a:t>
            </a:r>
            <a:r>
              <a:rPr lang="en-US" dirty="0" err="1"/>
              <a:t>organisations</a:t>
            </a:r>
            <a:r>
              <a:rPr lang="en-US" dirty="0"/>
              <a:t> across the world.</a:t>
            </a:r>
          </a:p>
          <a:p>
            <a:r>
              <a:rPr lang="en-US" dirty="0"/>
              <a:t>Shifts in sentiment on social media have been shown to correlate with shifts in the stock market.</a:t>
            </a:r>
          </a:p>
          <a:p>
            <a:endParaRPr lang="en-IN" sz="3600" dirty="0">
              <a:solidFill>
                <a:schemeClr val="tx1"/>
              </a:solidFill>
            </a:endParaRPr>
          </a:p>
        </p:txBody>
      </p:sp>
    </p:spTree>
    <p:extLst>
      <p:ext uri="{BB962C8B-B14F-4D97-AF65-F5344CB8AC3E}">
        <p14:creationId xmlns:p14="http://schemas.microsoft.com/office/powerpoint/2010/main" val="2712521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FCE6-B385-4D2E-AACA-71B944274BF4}"/>
              </a:ext>
            </a:extLst>
          </p:cNvPr>
          <p:cNvSpPr>
            <a:spLocks noGrp="1"/>
          </p:cNvSpPr>
          <p:nvPr>
            <p:ph type="title"/>
          </p:nvPr>
        </p:nvSpPr>
        <p:spPr>
          <a:xfrm>
            <a:off x="657225" y="499533"/>
            <a:ext cx="5438776" cy="948267"/>
          </a:xfrm>
        </p:spPr>
        <p:txBody>
          <a:bodyPr/>
          <a:lstStyle/>
          <a:p>
            <a:r>
              <a:rPr lang="en-IN" dirty="0"/>
              <a:t>Market Sentiment</a:t>
            </a:r>
          </a:p>
        </p:txBody>
      </p:sp>
      <p:sp>
        <p:nvSpPr>
          <p:cNvPr id="3" name="Content Placeholder 2">
            <a:extLst>
              <a:ext uri="{FF2B5EF4-FFF2-40B4-BE49-F238E27FC236}">
                <a16:creationId xmlns:a16="http://schemas.microsoft.com/office/drawing/2014/main" id="{0A827279-A803-4D52-A426-55CEB286BE75}"/>
              </a:ext>
            </a:extLst>
          </p:cNvPr>
          <p:cNvSpPr>
            <a:spLocks noGrp="1"/>
          </p:cNvSpPr>
          <p:nvPr>
            <p:ph idx="1"/>
          </p:nvPr>
        </p:nvSpPr>
        <p:spPr>
          <a:xfrm>
            <a:off x="476631" y="1363980"/>
            <a:ext cx="10753725" cy="5284470"/>
          </a:xfrm>
        </p:spPr>
        <p:txBody>
          <a:bodyPr>
            <a:noAutofit/>
          </a:bodyPr>
          <a:lstStyle/>
          <a:p>
            <a:pPr marL="0" indent="0">
              <a:buNone/>
            </a:pPr>
            <a:r>
              <a:rPr lang="en-US" dirty="0">
                <a:solidFill>
                  <a:schemeClr val="tx1"/>
                </a:solidFill>
                <a:latin typeface="+mj-lt"/>
              </a:rPr>
              <a:t>Market sentiment refers to the overall attitude of investors toward a particular security or </a:t>
            </a:r>
            <a:r>
              <a:rPr lang="en-US" dirty="0">
                <a:solidFill>
                  <a:schemeClr val="tx1"/>
                </a:solidFill>
                <a:latin typeface="+mj-lt"/>
                <a:hlinkClick r:id="rId2">
                  <a:extLst>
                    <a:ext uri="{A12FA001-AC4F-418D-AE19-62706E023703}">
                      <ahyp:hlinkClr xmlns:ahyp="http://schemas.microsoft.com/office/drawing/2018/hyperlinkcolor" val="tx"/>
                    </a:ext>
                  </a:extLst>
                </a:hlinkClick>
              </a:rPr>
              <a:t>financial market</a:t>
            </a:r>
            <a:r>
              <a:rPr lang="en-US" dirty="0">
                <a:solidFill>
                  <a:schemeClr val="tx1"/>
                </a:solidFill>
                <a:latin typeface="+mj-lt"/>
              </a:rPr>
              <a:t>. It is the feeling or tone of a market, or its crowd psychology, as revealed through the activity and price movement of the securities traded in that market. </a:t>
            </a:r>
          </a:p>
          <a:p>
            <a:pPr marL="0" indent="0">
              <a:buNone/>
            </a:pPr>
            <a:endParaRPr lang="en-US" dirty="0">
              <a:solidFill>
                <a:schemeClr val="tx1"/>
              </a:solidFill>
              <a:latin typeface="+mj-lt"/>
            </a:endParaRPr>
          </a:p>
          <a:p>
            <a:pPr marL="0" indent="0">
              <a:buNone/>
            </a:pPr>
            <a:r>
              <a:rPr lang="en-US" b="1" dirty="0">
                <a:latin typeface="+mj-lt"/>
              </a:rPr>
              <a:t>Investors typically describe market sentiment as bearish or bullish. When bears are in control, stock prices are going up. When bulls are in control, stock prices are going down. Emotion often drives the stock market, so market sentiment is not always synonymous with fundamental value. That is, market sentiment is about feelings and emotion, whereas fundamental value is about business performance.</a:t>
            </a:r>
            <a:endParaRPr lang="en-US" b="1" dirty="0">
              <a:solidFill>
                <a:schemeClr val="tx1"/>
              </a:solidFill>
              <a:latin typeface="+mj-lt"/>
            </a:endParaRPr>
          </a:p>
          <a:p>
            <a:pPr marL="0" indent="0">
              <a:buNone/>
            </a:pPr>
            <a:br>
              <a:rPr lang="en-US" dirty="0">
                <a:solidFill>
                  <a:schemeClr val="tx1"/>
                </a:solidFill>
                <a:latin typeface="+mj-lt"/>
              </a:rPr>
            </a:br>
            <a:endParaRPr lang="en-IN" dirty="0">
              <a:solidFill>
                <a:schemeClr val="tx1"/>
              </a:solidFill>
              <a:latin typeface="+mj-lt"/>
            </a:endParaRPr>
          </a:p>
        </p:txBody>
      </p:sp>
    </p:spTree>
    <p:extLst>
      <p:ext uri="{BB962C8B-B14F-4D97-AF65-F5344CB8AC3E}">
        <p14:creationId xmlns:p14="http://schemas.microsoft.com/office/powerpoint/2010/main" val="3995918310"/>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
  <TotalTime>1370</TotalTime>
  <Words>230</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 Light</vt:lpstr>
      <vt:lpstr>Metropolitan</vt:lpstr>
      <vt:lpstr>PowerPoint Presentation</vt:lpstr>
      <vt:lpstr>Stocks</vt:lpstr>
      <vt:lpstr>Terms Related to Stocks</vt:lpstr>
      <vt:lpstr>Dow Jones Industrial Average</vt:lpstr>
      <vt:lpstr>PowerPoint Presentation</vt:lpstr>
      <vt:lpstr>Why do Stock prices change based on News reports?</vt:lpstr>
      <vt:lpstr>Natural Language Processing</vt:lpstr>
      <vt:lpstr>PowerPoint Presentation</vt:lpstr>
      <vt:lpstr>Market Sentiment</vt:lpstr>
      <vt:lpstr>Frequency Based Sentiment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Stocks</dc:title>
  <dc:creator>Shivam Kulshreshtha</dc:creator>
  <cp:lastModifiedBy>Himanshu Dutta</cp:lastModifiedBy>
  <cp:revision>15</cp:revision>
  <dcterms:created xsi:type="dcterms:W3CDTF">2019-07-07T12:22:23Z</dcterms:created>
  <dcterms:modified xsi:type="dcterms:W3CDTF">2019-07-09T09:36:33Z</dcterms:modified>
</cp:coreProperties>
</file>