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0"/>
  </p:notes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50" r:id="rId34"/>
    <p:sldId id="348" r:id="rId35"/>
    <p:sldId id="349" r:id="rId36"/>
    <p:sldId id="352" r:id="rId37"/>
    <p:sldId id="351" r:id="rId38"/>
    <p:sldId id="353" r:id="rId3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Barlow Light" panose="020B0604020202020204" charset="0"/>
      <p:regular r:id="rId45"/>
      <p:bold r:id="rId46"/>
      <p:italic r:id="rId47"/>
      <p:boldItalic r:id="rId48"/>
    </p:embeddedFont>
    <p:embeddedFont>
      <p:font typeface="Raleway SemiBold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D14F939-2BBB-4373-9513-27AC11A46599}">
          <p14:sldIdLst>
            <p14:sldId id="256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50"/>
            <p14:sldId id="348"/>
            <p14:sldId id="349"/>
            <p14:sldId id="352"/>
            <p14:sldId id="351"/>
            <p14:sldId id="3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3DF708-ADFA-4111-AE22-B5E3165473B7}">
  <a:tblStyle styleId="{783DF708-ADFA-4111-AE22-B5E3165473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4602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7963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94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55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49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448" y="746374"/>
            <a:ext cx="6660994" cy="1843669"/>
          </a:xfrm>
        </p:spPr>
        <p:txBody>
          <a:bodyPr/>
          <a:lstStyle/>
          <a:p>
            <a:pPr algn="ctr"/>
            <a:r>
              <a:rPr lang="en-US" sz="3600" b="1" dirty="0">
                <a:cs typeface="Times New Roman" panose="02020603050405020304" pitchFamily="18" charset="0"/>
              </a:rPr>
              <a:t>Used</a:t>
            </a:r>
            <a:r>
              <a:rPr lang="en-US" sz="3600" b="1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sz="3600" b="1" dirty="0">
                <a:cs typeface="Times New Roman" panose="02020603050405020304" pitchFamily="18" charset="0"/>
              </a:rPr>
              <a:t>Car Price Prediction Using Machine Learning Techniques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026" y="3932663"/>
            <a:ext cx="1233973" cy="1210836"/>
          </a:xfrm>
          <a:prstGeom prst="rect">
            <a:avLst/>
          </a:prstGeom>
          <a:ln>
            <a:noFill/>
          </a:ln>
        </p:spPr>
      </p:pic>
      <p:sp>
        <p:nvSpPr>
          <p:cNvPr id="342" name="Subtitle 2"/>
          <p:cNvSpPr txBox="1">
            <a:spLocks/>
          </p:cNvSpPr>
          <p:nvPr/>
        </p:nvSpPr>
        <p:spPr>
          <a:xfrm>
            <a:off x="1360448" y="3018448"/>
            <a:ext cx="2401230" cy="141230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Submitted by:</a:t>
            </a:r>
          </a:p>
          <a:p>
            <a:r>
              <a:rPr lang="en-US" dirty="0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     </a:t>
            </a:r>
            <a:r>
              <a:rPr lang="en-US" dirty="0" err="1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Prassanth</a:t>
            </a:r>
            <a:r>
              <a:rPr lang="en-US" dirty="0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 E</a:t>
            </a:r>
          </a:p>
          <a:p>
            <a:r>
              <a:rPr lang="en-US" dirty="0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     Ann Maria John</a:t>
            </a:r>
          </a:p>
          <a:p>
            <a:r>
              <a:rPr lang="en-US" dirty="0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     Pratik </a:t>
            </a:r>
            <a:r>
              <a:rPr lang="en-US" dirty="0" err="1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Asarkar</a:t>
            </a:r>
            <a:endParaRPr lang="en-US" dirty="0">
              <a:solidFill>
                <a:schemeClr val="accent2"/>
              </a:solidFill>
              <a:latin typeface="Raleway SemiBold" panose="020B060402020202020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     Priyanka </a:t>
            </a:r>
            <a:r>
              <a:rPr lang="en-US" dirty="0" err="1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Parlikar</a:t>
            </a:r>
            <a:endParaRPr lang="en-US" dirty="0">
              <a:solidFill>
                <a:schemeClr val="accent2"/>
              </a:solidFill>
              <a:latin typeface="Raleway SemiBold" panose="020B060402020202020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     </a:t>
            </a:r>
            <a:r>
              <a:rPr lang="en-US" dirty="0" err="1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Rudra</a:t>
            </a:r>
            <a:r>
              <a:rPr lang="en-US" dirty="0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Pratap</a:t>
            </a:r>
            <a:r>
              <a:rPr lang="en-US" dirty="0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 Sen</a:t>
            </a:r>
          </a:p>
          <a:p>
            <a:endParaRPr lang="en-US" dirty="0">
              <a:solidFill>
                <a:schemeClr val="accent2"/>
              </a:solidFill>
              <a:latin typeface="Raleway SemiBol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4427" y="3247546"/>
            <a:ext cx="2877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Mentor:</a:t>
            </a:r>
            <a:r>
              <a:rPr lang="en-US" dirty="0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 Mr. </a:t>
            </a:r>
            <a:r>
              <a:rPr lang="en-US" dirty="0" err="1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Srikar</a:t>
            </a:r>
            <a:r>
              <a:rPr lang="en-US" dirty="0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Muppidi</a:t>
            </a:r>
            <a:endParaRPr lang="en-US" dirty="0">
              <a:solidFill>
                <a:schemeClr val="accent2"/>
              </a:solidFill>
              <a:latin typeface="Raleway SemiBold" panose="020B060402020202020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accent2"/>
              </a:solidFill>
              <a:latin typeface="Raleway SemiBold" panose="020B060402020202020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Batch: </a:t>
            </a:r>
            <a:r>
              <a:rPr lang="en-US" dirty="0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DSE DEC 2019, Bangalore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39396"/>
            <a:ext cx="7968940" cy="437112"/>
          </a:xfrm>
        </p:spPr>
        <p:txBody>
          <a:bodyPr/>
          <a:lstStyle/>
          <a:p>
            <a:r>
              <a:rPr lang="en-US" sz="2800" dirty="0"/>
              <a:t>Exploratory Data Analysis – Univariate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9292" y="1330712"/>
            <a:ext cx="2876551" cy="2921620"/>
          </a:xfrm>
        </p:spPr>
        <p:txBody>
          <a:bodyPr/>
          <a:lstStyle/>
          <a:p>
            <a:pPr marL="114300" indent="0" algn="just"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vehicleType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Limousine, small car and microbus are the most used vehicle type.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Brands like BMW and Mercedes Benz sedan cars are used as taxi in Germany.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4338" y="927752"/>
            <a:ext cx="5002716" cy="388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369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39396"/>
            <a:ext cx="7968940" cy="437112"/>
          </a:xfrm>
        </p:spPr>
        <p:txBody>
          <a:bodyPr/>
          <a:lstStyle/>
          <a:p>
            <a:r>
              <a:rPr lang="en-US" sz="2800" dirty="0"/>
              <a:t>Exploratory Data Analysis – Univariate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6198" y="2321296"/>
            <a:ext cx="2876551" cy="1159727"/>
          </a:xfrm>
        </p:spPr>
        <p:txBody>
          <a:bodyPr/>
          <a:lstStyle/>
          <a:p>
            <a:pPr marL="114300" indent="0" algn="just"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fuelType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Petrol and Diesel cars are most in demand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849" y="992429"/>
            <a:ext cx="5040349" cy="3802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60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39396"/>
            <a:ext cx="7968940" cy="437112"/>
          </a:xfrm>
        </p:spPr>
        <p:txBody>
          <a:bodyPr/>
          <a:lstStyle/>
          <a:p>
            <a:r>
              <a:rPr lang="en-US" sz="2800" dirty="0"/>
              <a:t>Exploratory Data Analysis – Univariate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6510" y="4233282"/>
            <a:ext cx="6703515" cy="379141"/>
          </a:xfrm>
        </p:spPr>
        <p:txBody>
          <a:bodyPr/>
          <a:lstStyle/>
          <a:p>
            <a:pPr marL="114300" indent="0" algn="ctr">
              <a:spcAft>
                <a:spcPts val="600"/>
              </a:spcAft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brand: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Volkswagen, BMW, Mercedes Benz, Opel and Audi are the top most brands available in used car segment.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511" y="800304"/>
            <a:ext cx="7484006" cy="328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456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39396"/>
            <a:ext cx="7968940" cy="437112"/>
          </a:xfrm>
        </p:spPr>
        <p:txBody>
          <a:bodyPr/>
          <a:lstStyle/>
          <a:p>
            <a:r>
              <a:rPr lang="en-US" sz="2800" dirty="0"/>
              <a:t>Exploratory Data Analysis – Bivariate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7249" y="1412486"/>
            <a:ext cx="2698594" cy="2312020"/>
          </a:xfrm>
        </p:spPr>
        <p:txBody>
          <a:bodyPr/>
          <a:lstStyle/>
          <a:p>
            <a:pPr marL="114300" indent="0" algn="just">
              <a:spcAft>
                <a:spcPts val="60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v/s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fuelType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 of electric and hybrid fuel type are expensive as compared to other fuel types.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Diesel and petrol fuel type cars belong to moderate range of price.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CNG and LPG cars are the least expensive.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4340" y="925315"/>
            <a:ext cx="5210870" cy="389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537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39396"/>
            <a:ext cx="7968940" cy="437112"/>
          </a:xfrm>
        </p:spPr>
        <p:txBody>
          <a:bodyPr/>
          <a:lstStyle/>
          <a:p>
            <a:r>
              <a:rPr lang="en-US" sz="2800" dirty="0"/>
              <a:t>Exploratory Data Analysis – Bivariate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07000" y="2064753"/>
            <a:ext cx="2876551" cy="1203233"/>
          </a:xfrm>
        </p:spPr>
        <p:txBody>
          <a:bodyPr/>
          <a:lstStyle/>
          <a:p>
            <a:pPr marL="114300" indent="0" algn="just">
              <a:spcAft>
                <a:spcPts val="60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v/s gearbox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 with automatic gearbox are of higher prices as compared to cars with manual gearbox.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3677" y="889626"/>
            <a:ext cx="4963639" cy="403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969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39396"/>
            <a:ext cx="7968940" cy="437112"/>
          </a:xfrm>
        </p:spPr>
        <p:txBody>
          <a:bodyPr/>
          <a:lstStyle/>
          <a:p>
            <a:r>
              <a:rPr lang="en-US" sz="2800" dirty="0"/>
              <a:t>Exploratory Data Analysis – Bivariate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46435" y="1784317"/>
            <a:ext cx="2876551" cy="1769917"/>
          </a:xfrm>
        </p:spPr>
        <p:txBody>
          <a:bodyPr/>
          <a:lstStyle/>
          <a:p>
            <a:pPr marL="114300" indent="0" algn="just">
              <a:spcAft>
                <a:spcPts val="60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v/s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vehicleType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SUV, coupe and convertible vehicle types comes under higher price ranges.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price difference between convertible and coupe; limousine and microbus is less.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1807" y="854015"/>
            <a:ext cx="5275193" cy="389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043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39396"/>
            <a:ext cx="7968940" cy="437112"/>
          </a:xfrm>
        </p:spPr>
        <p:txBody>
          <a:bodyPr/>
          <a:lstStyle/>
          <a:p>
            <a:r>
              <a:rPr lang="en-US" sz="2800" dirty="0"/>
              <a:t>Exploratory Data Analysis – Bivariate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8239" y="1991050"/>
            <a:ext cx="2876551" cy="1316692"/>
          </a:xfrm>
        </p:spPr>
        <p:txBody>
          <a:bodyPr/>
          <a:lstStyle/>
          <a:p>
            <a:pPr marL="114300" indent="0" algn="just">
              <a:spcAft>
                <a:spcPts val="60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v/s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notRepairedDamage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 that do not have unrepaired damages have higher prices compared to the ones that have not repaired damages.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449" y="846064"/>
            <a:ext cx="5239985" cy="399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484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39396"/>
            <a:ext cx="7968940" cy="437112"/>
          </a:xfrm>
        </p:spPr>
        <p:txBody>
          <a:bodyPr/>
          <a:lstStyle/>
          <a:p>
            <a:r>
              <a:rPr lang="en-US" sz="2800" dirty="0"/>
              <a:t>Exploratory Data Analysis – Bivariate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8239" y="1991049"/>
            <a:ext cx="2876551" cy="2000505"/>
          </a:xfrm>
        </p:spPr>
        <p:txBody>
          <a:bodyPr/>
          <a:lstStyle/>
          <a:p>
            <a:pPr marL="114300" indent="0" algn="just">
              <a:spcAft>
                <a:spcPts val="60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 v/s Kilometer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kilometers driven increases, average price decreases, this could probably mean that customers are keen on buying used cars that are less driven and are relatively in good condition. 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497" y="862090"/>
            <a:ext cx="5351228" cy="401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23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39396"/>
            <a:ext cx="7968940" cy="437112"/>
          </a:xfrm>
        </p:spPr>
        <p:txBody>
          <a:bodyPr/>
          <a:lstStyle/>
          <a:p>
            <a:r>
              <a:rPr lang="en-US" sz="2800" dirty="0"/>
              <a:t>Exploratory Data Analysis – Bivariate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8239" y="1991049"/>
            <a:ext cx="2876551" cy="1372353"/>
          </a:xfrm>
        </p:spPr>
        <p:txBody>
          <a:bodyPr/>
          <a:lstStyle/>
          <a:p>
            <a:pPr marL="114300" indent="0" algn="just">
              <a:spcAft>
                <a:spcPts val="60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v/s ageOfVehicle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trend line in the above scatter plot indicates a strong negative correlation between price and age of vehicle.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90547" y="953852"/>
            <a:ext cx="5287692" cy="3960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13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39396"/>
            <a:ext cx="7968940" cy="437112"/>
          </a:xfrm>
        </p:spPr>
        <p:txBody>
          <a:bodyPr/>
          <a:lstStyle/>
          <a:p>
            <a:r>
              <a:rPr lang="en-US" sz="2800" dirty="0"/>
              <a:t>Exploratory Data Analysis – Bivariate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8239" y="1991049"/>
            <a:ext cx="2876551" cy="1117911"/>
          </a:xfrm>
        </p:spPr>
        <p:txBody>
          <a:bodyPr/>
          <a:lstStyle/>
          <a:p>
            <a:pPr marL="114300" indent="0" algn="just">
              <a:spcAft>
                <a:spcPts val="60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v/s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PowerPs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trend line shows a positive correlation between price and powerPS.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11034" y="854261"/>
            <a:ext cx="5367206" cy="40516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03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9268" y="469855"/>
            <a:ext cx="5708960" cy="407375"/>
          </a:xfrm>
        </p:spPr>
        <p:txBody>
          <a:bodyPr/>
          <a:lstStyle/>
          <a:p>
            <a:r>
              <a:rPr lang="en-US" sz="2800" dirty="0"/>
              <a:t>Problem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9268" y="1295373"/>
            <a:ext cx="7582830" cy="3135378"/>
          </a:xfrm>
        </p:spPr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for a used car price prediction system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To effectively determine the worthiness of a used car using a variety of features.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Business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Online Used-car dealers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Customers: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Buyers who would like to purchase used cars via online portal</a:t>
            </a:r>
            <a:endParaRPr lang="en-US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809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39396"/>
            <a:ext cx="7968940" cy="437112"/>
          </a:xfrm>
        </p:spPr>
        <p:txBody>
          <a:bodyPr/>
          <a:lstStyle/>
          <a:p>
            <a:r>
              <a:rPr lang="en-US" sz="2800" dirty="0"/>
              <a:t>Exploratory Data Analysis – Bivariate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9731" y="4365691"/>
            <a:ext cx="6136659" cy="395544"/>
          </a:xfrm>
        </p:spPr>
        <p:txBody>
          <a:bodyPr/>
          <a:lstStyle/>
          <a:p>
            <a:pPr marL="114300" indent="0" algn="ctr">
              <a:spcAft>
                <a:spcPts val="600"/>
              </a:spcAft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 v/s brand: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Porsche, land rover and jaguar top the brand list being the most expensive used cars.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482" y="901942"/>
            <a:ext cx="7525159" cy="3463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95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39396"/>
            <a:ext cx="7968940" cy="437112"/>
          </a:xfrm>
        </p:spPr>
        <p:txBody>
          <a:bodyPr/>
          <a:lstStyle/>
          <a:p>
            <a:r>
              <a:rPr lang="en-US" sz="2800" dirty="0"/>
              <a:t>Exploratory Data Analysis – Bivariate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0923" y="1685678"/>
            <a:ext cx="3143867" cy="1995776"/>
          </a:xfrm>
        </p:spPr>
        <p:txBody>
          <a:bodyPr/>
          <a:lstStyle/>
          <a:p>
            <a:pPr marL="114300" indent="0" algn="just">
              <a:spcAft>
                <a:spcPts val="600"/>
              </a:spcAft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powerPS and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fuelType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Germany is more likely to ban diesel and petrol cars in the country by 2030, LPG and electric cars seems to be an efficient alternative in terms of powerPS performance.</a:t>
            </a:r>
          </a:p>
          <a:p>
            <a:pPr marL="2857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Diesel cars with automatic gearbox gives 2nd best average powerPS hugely comes within higher price ranges could be mainly sport cars. 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74642" y="840023"/>
            <a:ext cx="5104739" cy="3954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821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39396"/>
            <a:ext cx="7968940" cy="437112"/>
          </a:xfrm>
        </p:spPr>
        <p:txBody>
          <a:bodyPr/>
          <a:lstStyle/>
          <a:p>
            <a:r>
              <a:rPr lang="en-US" sz="2800" dirty="0"/>
              <a:t>Exploratory Data Analysis – Bivariate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0923" y="1908314"/>
            <a:ext cx="3143867" cy="1367623"/>
          </a:xfrm>
        </p:spPr>
        <p:txBody>
          <a:bodyPr/>
          <a:lstStyle/>
          <a:p>
            <a:pPr marL="114300" indent="0" algn="just">
              <a:spcAft>
                <a:spcPts val="600"/>
              </a:spcAft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powerPS and gearbox</a:t>
            </a:r>
          </a:p>
          <a:p>
            <a:pPr marL="2857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 with low power generally have manual gearbox.</a:t>
            </a:r>
          </a:p>
          <a:p>
            <a:pPr marL="2857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Mid-range cars will have an equal number of manual and automatic gearboxes.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151" y="838235"/>
            <a:ext cx="4996772" cy="390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021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39396"/>
            <a:ext cx="7968940" cy="437112"/>
          </a:xfrm>
        </p:spPr>
        <p:txBody>
          <a:bodyPr/>
          <a:lstStyle/>
          <a:p>
            <a:r>
              <a:rPr lang="en-US" sz="2800" dirty="0"/>
              <a:t>Exploratory Data Analysis – Multivariate Analysis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2432" y="733147"/>
            <a:ext cx="6555776" cy="441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861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8942" y="142752"/>
            <a:ext cx="3069838" cy="466848"/>
          </a:xfrm>
        </p:spPr>
        <p:txBody>
          <a:bodyPr/>
          <a:lstStyle/>
          <a:p>
            <a:r>
              <a:rPr lang="en-US" sz="2800" dirty="0"/>
              <a:t>Base Line Model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2816" y="679051"/>
            <a:ext cx="5022200" cy="740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7982" y="1419633"/>
            <a:ext cx="4251867" cy="372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914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76567"/>
            <a:ext cx="5708960" cy="459414"/>
          </a:xfrm>
        </p:spPr>
        <p:txBody>
          <a:bodyPr/>
          <a:lstStyle/>
          <a:p>
            <a:r>
              <a:rPr lang="en-US" sz="2800" dirty="0"/>
              <a:t>Assumptions of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4075" y="916789"/>
            <a:ext cx="7166052" cy="889709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No Auto Correlation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Durbin-Watson test value : 2.004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ACF plot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  <p:pic>
        <p:nvPicPr>
          <p:cNvPr id="4" name="image7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85850" y="1806499"/>
            <a:ext cx="7366774" cy="281010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3404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76567"/>
            <a:ext cx="5708960" cy="459414"/>
          </a:xfrm>
        </p:spPr>
        <p:txBody>
          <a:bodyPr/>
          <a:lstStyle/>
          <a:p>
            <a:r>
              <a:rPr lang="en-US" sz="2800" dirty="0"/>
              <a:t>Assumptions of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4075" y="827579"/>
            <a:ext cx="7998676" cy="889709"/>
          </a:xfrm>
        </p:spPr>
        <p:txBody>
          <a:bodyPr/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Normality of Residuals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Jarque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resulted in a p-value of 0.0 along with a test statistic value of 279727.82 which is greater than the t-critical value of 5.99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6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62766" y="1808886"/>
            <a:ext cx="5526776" cy="3097651"/>
          </a:xfrm>
          <a:prstGeom prst="rect">
            <a:avLst/>
          </a:prstGeom>
          <a:ln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655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76567"/>
            <a:ext cx="5708960" cy="459414"/>
          </a:xfrm>
        </p:spPr>
        <p:txBody>
          <a:bodyPr/>
          <a:lstStyle/>
          <a:p>
            <a:r>
              <a:rPr lang="en-US" sz="2800" dirty="0"/>
              <a:t>Assumptions of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4075" y="916789"/>
            <a:ext cx="7998676" cy="688987"/>
          </a:xfrm>
        </p:spPr>
        <p:txBody>
          <a:bodyPr/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Linearity of Residuals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of 0.377 for Linear Rainbow test which is higher than 0.05.</a:t>
            </a:r>
          </a:p>
        </p:txBody>
      </p:sp>
      <p:pic>
        <p:nvPicPr>
          <p:cNvPr id="6" name="image6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12069" y="1605776"/>
            <a:ext cx="6582688" cy="3241287"/>
          </a:xfrm>
          <a:prstGeom prst="rect">
            <a:avLst/>
          </a:prstGeom>
          <a:ln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75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76567"/>
            <a:ext cx="5708960" cy="459414"/>
          </a:xfrm>
        </p:spPr>
        <p:txBody>
          <a:bodyPr/>
          <a:lstStyle/>
          <a:p>
            <a:r>
              <a:rPr lang="en-US" sz="2800" dirty="0"/>
              <a:t>Assumptions of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4075" y="916789"/>
            <a:ext cx="7998676" cy="688987"/>
          </a:xfrm>
        </p:spPr>
        <p:txBody>
          <a:bodyPr/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Homoscedasticity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Goldfeld-Quandt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gives a p-value of 0.3132 which is higher than 0.05.</a:t>
            </a:r>
          </a:p>
        </p:txBody>
      </p:sp>
      <p:pic>
        <p:nvPicPr>
          <p:cNvPr id="5" name="image6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47029" y="1605776"/>
            <a:ext cx="6801517" cy="3370084"/>
          </a:xfrm>
          <a:prstGeom prst="rect">
            <a:avLst/>
          </a:prstGeom>
          <a:ln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283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76567"/>
            <a:ext cx="5708960" cy="459414"/>
          </a:xfrm>
        </p:spPr>
        <p:txBody>
          <a:bodyPr/>
          <a:lstStyle/>
          <a:p>
            <a:r>
              <a:rPr lang="en-US" sz="2800" dirty="0"/>
              <a:t>Assumptions of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4075" y="916789"/>
            <a:ext cx="7998676" cy="889709"/>
          </a:xfrm>
        </p:spPr>
        <p:txBody>
          <a:bodyPr/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No multicollinearity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of more than 4 or 5 are regarded as being moderate to high, with values of 10 or more being regarded as very high.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8957" y="1875794"/>
            <a:ext cx="2952750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45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138118"/>
            <a:ext cx="2817077" cy="556058"/>
          </a:xfrm>
        </p:spPr>
        <p:txBody>
          <a:bodyPr/>
          <a:lstStyle/>
          <a:p>
            <a:r>
              <a:rPr lang="en-US" sz="2800" dirty="0">
                <a:latin typeface="Raleway SemiBold" panose="020B0604020202020204" charset="0"/>
                <a:cs typeface="Times New Roman" panose="02020603050405020304" pitchFamily="18" charset="0"/>
              </a:rPr>
              <a:t>Data Dictionary</a:t>
            </a:r>
            <a:endParaRPr lang="en-US" sz="2800" dirty="0">
              <a:latin typeface="Raleway SemiBold" panose="020B06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853287"/>
            <a:ext cx="4676700" cy="383700"/>
          </a:xfrm>
        </p:spPr>
        <p:txBody>
          <a:bodyPr/>
          <a:lstStyle/>
          <a:p>
            <a:pPr marL="114300" indent="0"/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Features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230503"/>
              </p:ext>
            </p:extLst>
          </p:nvPr>
        </p:nvGraphicFramePr>
        <p:xfrm>
          <a:off x="1085850" y="1376714"/>
          <a:ext cx="7262696" cy="349265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25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4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55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Feature Name</a:t>
                      </a:r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Feature Description</a:t>
                      </a:r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Min.</a:t>
                      </a:r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Max.</a:t>
                      </a:r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Std. Deviation</a:t>
                      </a:r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4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Price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The price on the ad to sell the car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2147484000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3587954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1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Year of Registration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Year in which the car was first registered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1000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9999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92.866598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Power (PS)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Power of the car in PS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20000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192.139578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1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Kilometer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How many kilometers the car has driven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5000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150000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40112.337051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1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Month of Registration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At which month the car was first registered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3.712412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No. of pictures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Number of pictures in the ad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1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Postal code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Postal code of the city where the car is available.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1067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99998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25799.08247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5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15045"/>
            <a:ext cx="4676700" cy="504019"/>
          </a:xfrm>
        </p:spPr>
        <p:txBody>
          <a:bodyPr/>
          <a:lstStyle/>
          <a:p>
            <a:r>
              <a:rPr lang="en-US" sz="2800" dirty="0"/>
              <a:t>Parametric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931101"/>
            <a:ext cx="7820257" cy="6523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Regression, Ridge Regression, Lasso Regression and Elastic Net Regression</a:t>
            </a:r>
          </a:p>
          <a:p>
            <a:pPr marL="114300" indent="0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Coefficients for parametric models – Linear Regression, Ridge Regression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4599" y="1890105"/>
            <a:ext cx="3738911" cy="264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6767" y="1890104"/>
            <a:ext cx="3754013" cy="264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499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15045"/>
            <a:ext cx="4676700" cy="504019"/>
          </a:xfrm>
        </p:spPr>
        <p:txBody>
          <a:bodyPr/>
          <a:lstStyle/>
          <a:p>
            <a:r>
              <a:rPr lang="en-US" sz="2800" dirty="0"/>
              <a:t>Parametric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931101"/>
            <a:ext cx="7820257" cy="444216"/>
          </a:xfrm>
        </p:spPr>
        <p:txBody>
          <a:bodyPr/>
          <a:lstStyle/>
          <a:p>
            <a:pPr marL="114300" indent="0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Coefficients for parametric models – Lasso Regression,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ElasticNet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850" y="1890104"/>
            <a:ext cx="3768648" cy="244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8049" y="1890103"/>
            <a:ext cx="3726853" cy="2444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719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15045"/>
            <a:ext cx="4676700" cy="504019"/>
          </a:xfrm>
        </p:spPr>
        <p:txBody>
          <a:bodyPr/>
          <a:lstStyle/>
          <a:p>
            <a:r>
              <a:rPr lang="en-US" sz="2800" dirty="0"/>
              <a:t>Parametric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931101"/>
            <a:ext cx="7820257" cy="444216"/>
          </a:xfrm>
        </p:spPr>
        <p:txBody>
          <a:bodyPr/>
          <a:lstStyle/>
          <a:p>
            <a:pPr marL="114300" indent="0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and Variance errors for various parametric models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094834"/>
              </p:ext>
            </p:extLst>
          </p:nvPr>
        </p:nvGraphicFramePr>
        <p:xfrm>
          <a:off x="1222917" y="1375317"/>
          <a:ext cx="7303863" cy="3242405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434101">
                  <a:extLst>
                    <a:ext uri="{9D8B030D-6E8A-4147-A177-3AD203B41FA5}">
                      <a16:colId xmlns:a16="http://schemas.microsoft.com/office/drawing/2014/main" val="130740893"/>
                    </a:ext>
                  </a:extLst>
                </a:gridCol>
                <a:gridCol w="2434881">
                  <a:extLst>
                    <a:ext uri="{9D8B030D-6E8A-4147-A177-3AD203B41FA5}">
                      <a16:colId xmlns:a16="http://schemas.microsoft.com/office/drawing/2014/main" val="2920618883"/>
                    </a:ext>
                  </a:extLst>
                </a:gridCol>
                <a:gridCol w="2434881">
                  <a:extLst>
                    <a:ext uri="{9D8B030D-6E8A-4147-A177-3AD203B41FA5}">
                      <a16:colId xmlns:a16="http://schemas.microsoft.com/office/drawing/2014/main" val="3551910687"/>
                    </a:ext>
                  </a:extLst>
                </a:gridCol>
              </a:tblGrid>
              <a:tr h="6484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Machine Learning Method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Bias Error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Variance Error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extLst>
                  <a:ext uri="{0D108BD9-81ED-4DB2-BD59-A6C34878D82A}">
                    <a16:rowId xmlns:a16="http://schemas.microsoft.com/office/drawing/2014/main" val="1093729178"/>
                  </a:ext>
                </a:extLst>
              </a:tr>
              <a:tr h="6484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Linear Regression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0.586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0.0065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673937"/>
                  </a:ext>
                </a:extLst>
              </a:tr>
              <a:tr h="6484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Ridge Regression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0.588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0.0062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extLst>
                  <a:ext uri="{0D108BD9-81ED-4DB2-BD59-A6C34878D82A}">
                    <a16:rowId xmlns:a16="http://schemas.microsoft.com/office/drawing/2014/main" val="2688106078"/>
                  </a:ext>
                </a:extLst>
              </a:tr>
              <a:tr h="6484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Lasso Regression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0.596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0.0061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extLst>
                  <a:ext uri="{0D108BD9-81ED-4DB2-BD59-A6C34878D82A}">
                    <a16:rowId xmlns:a16="http://schemas.microsoft.com/office/drawing/2014/main" val="139463984"/>
                  </a:ext>
                </a:extLst>
              </a:tr>
              <a:tr h="6484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Elastic Net Regression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1.047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0.0070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extLst>
                  <a:ext uri="{0D108BD9-81ED-4DB2-BD59-A6C34878D82A}">
                    <a16:rowId xmlns:a16="http://schemas.microsoft.com/office/drawing/2014/main" val="2208642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48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61698"/>
            <a:ext cx="4132921" cy="593229"/>
          </a:xfrm>
        </p:spPr>
        <p:txBody>
          <a:bodyPr/>
          <a:lstStyle/>
          <a:p>
            <a:pPr lvl="1"/>
            <a:r>
              <a:rPr lang="en-US" sz="2800" dirty="0"/>
              <a:t>Artificial Neural Network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70259" y="1675711"/>
            <a:ext cx="3933841" cy="2665830"/>
          </a:xfrm>
          <a:prstGeom prst="rect">
            <a:avLst/>
          </a:prstGeom>
          <a:ln w="3175"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04101" y="1675710"/>
            <a:ext cx="4087138" cy="2613791"/>
          </a:xfrm>
          <a:prstGeom prst="rect">
            <a:avLst/>
          </a:prstGeom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085850" y="1003709"/>
            <a:ext cx="7084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RMSE score for neural network model is around 2839.18 with the deviation of 45.8 euros.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999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594186"/>
            <a:ext cx="4676700" cy="504019"/>
          </a:xfrm>
        </p:spPr>
        <p:txBody>
          <a:bodyPr/>
          <a:lstStyle/>
          <a:p>
            <a:r>
              <a:rPr lang="en-US" sz="2800" dirty="0"/>
              <a:t>Non- Parametric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1302809"/>
            <a:ext cx="7820257" cy="28900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 Regressor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 Bagging Regressor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Regressor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 Regressor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Regressor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Regressor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Bagging Regressor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 Regressor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487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96820"/>
            <a:ext cx="4676700" cy="504019"/>
          </a:xfrm>
        </p:spPr>
        <p:txBody>
          <a:bodyPr/>
          <a:lstStyle/>
          <a:p>
            <a:r>
              <a:rPr lang="en-US" sz="2800" dirty="0"/>
              <a:t>Non- Parametric Models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74861"/>
              </p:ext>
            </p:extLst>
          </p:nvPr>
        </p:nvGraphicFramePr>
        <p:xfrm>
          <a:off x="895350" y="953962"/>
          <a:ext cx="7594445" cy="392284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933943">
                  <a:extLst>
                    <a:ext uri="{9D8B030D-6E8A-4147-A177-3AD203B41FA5}">
                      <a16:colId xmlns:a16="http://schemas.microsoft.com/office/drawing/2014/main" val="1883170600"/>
                    </a:ext>
                  </a:extLst>
                </a:gridCol>
                <a:gridCol w="1981054">
                  <a:extLst>
                    <a:ext uri="{9D8B030D-6E8A-4147-A177-3AD203B41FA5}">
                      <a16:colId xmlns:a16="http://schemas.microsoft.com/office/drawing/2014/main" val="3616611613"/>
                    </a:ext>
                  </a:extLst>
                </a:gridCol>
                <a:gridCol w="1959123">
                  <a:extLst>
                    <a:ext uri="{9D8B030D-6E8A-4147-A177-3AD203B41FA5}">
                      <a16:colId xmlns:a16="http://schemas.microsoft.com/office/drawing/2014/main" val="4293868439"/>
                    </a:ext>
                  </a:extLst>
                </a:gridCol>
                <a:gridCol w="1720325">
                  <a:extLst>
                    <a:ext uri="{9D8B030D-6E8A-4147-A177-3AD203B41FA5}">
                      <a16:colId xmlns:a16="http://schemas.microsoft.com/office/drawing/2014/main" val="2812514272"/>
                    </a:ext>
                  </a:extLst>
                </a:gridCol>
              </a:tblGrid>
              <a:tr h="7845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Machine Learning Method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Bias Error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Variance Error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Coefficient of determination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extLst>
                  <a:ext uri="{0D108BD9-81ED-4DB2-BD59-A6C34878D82A}">
                    <a16:rowId xmlns:a16="http://schemas.microsoft.com/office/drawing/2014/main" val="2149032793"/>
                  </a:ext>
                </a:extLst>
              </a:tr>
              <a:tr h="392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DT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3166.6566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20.6882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0.8449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extLst>
                  <a:ext uri="{0D108BD9-81ED-4DB2-BD59-A6C34878D82A}">
                    <a16:rowId xmlns:a16="http://schemas.microsoft.com/office/drawing/2014/main" val="4102310531"/>
                  </a:ext>
                </a:extLst>
              </a:tr>
              <a:tr h="392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DT Bagged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3048.6105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22.8342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0.8563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extLst>
                  <a:ext uri="{0D108BD9-81ED-4DB2-BD59-A6C34878D82A}">
                    <a16:rowId xmlns:a16="http://schemas.microsoft.com/office/drawing/2014/main" val="3074982929"/>
                  </a:ext>
                </a:extLst>
              </a:tr>
              <a:tr h="392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DT Boosted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2920.2432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84.4988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0.8681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extLst>
                  <a:ext uri="{0D108BD9-81ED-4DB2-BD59-A6C34878D82A}">
                    <a16:rowId xmlns:a16="http://schemas.microsoft.com/office/drawing/2014/main" val="1757668373"/>
                  </a:ext>
                </a:extLst>
              </a:tr>
              <a:tr h="392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KNN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2902.0643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21.2644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0.8698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extLst>
                  <a:ext uri="{0D108BD9-81ED-4DB2-BD59-A6C34878D82A}">
                    <a16:rowId xmlns:a16="http://schemas.microsoft.com/office/drawing/2014/main" val="166736106"/>
                  </a:ext>
                </a:extLst>
              </a:tr>
              <a:tr h="392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KNN Bagged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2968.2142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12.0855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0.8638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257233"/>
                  </a:ext>
                </a:extLst>
              </a:tr>
              <a:tr h="392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RF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2874.4468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44.6939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0.8721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extLst>
                  <a:ext uri="{0D108BD9-81ED-4DB2-BD59-A6C34878D82A}">
                    <a16:rowId xmlns:a16="http://schemas.microsoft.com/office/drawing/2014/main" val="2394231310"/>
                  </a:ext>
                </a:extLst>
              </a:tr>
              <a:tr h="392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RF Boosted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2810.0634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40.1707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0.8778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extLst>
                  <a:ext uri="{0D108BD9-81ED-4DB2-BD59-A6C34878D82A}">
                    <a16:rowId xmlns:a16="http://schemas.microsoft.com/office/drawing/2014/main" val="1506465756"/>
                  </a:ext>
                </a:extLst>
              </a:tr>
              <a:tr h="392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Gradient Boost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2728.8733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32.4012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0.8848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extLst>
                  <a:ext uri="{0D108BD9-81ED-4DB2-BD59-A6C34878D82A}">
                    <a16:rowId xmlns:a16="http://schemas.microsoft.com/office/drawing/2014/main" val="974347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1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507025"/>
            <a:ext cx="4676700" cy="429677"/>
          </a:xfrm>
        </p:spPr>
        <p:txBody>
          <a:bodyPr/>
          <a:lstStyle/>
          <a:p>
            <a:r>
              <a:rPr lang="en-US" sz="2800" dirty="0"/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1115122"/>
            <a:ext cx="7374209" cy="33528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 gave the best results out of all the parametric models.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But, as per assumptions of linear regression, the residuals do not have a normal distribution. Hence, non-parametric models were considered.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 non - parametric models:</a:t>
            </a:r>
          </a:p>
          <a:p>
            <a:pPr marL="114300" indent="0" algn="just"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Gradient Boost: best results</a:t>
            </a:r>
          </a:p>
          <a:p>
            <a:pPr marL="114300" indent="0" algn="just"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KNN Bagging Regressor proved its capability in generating a good prediction 	model with a better trade-off between bias and variance error.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significant features: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ageofVehicle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powerPS,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notRepairedDamage_Yes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gearbox_manual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264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64" y="410381"/>
            <a:ext cx="7299867" cy="518888"/>
          </a:xfrm>
        </p:spPr>
        <p:txBody>
          <a:bodyPr/>
          <a:lstStyle/>
          <a:p>
            <a:r>
              <a:rPr lang="en-US" sz="2800" dirty="0"/>
              <a:t>Recommendations And Actionable Insights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623" y="1115123"/>
            <a:ext cx="8222167" cy="3873189"/>
          </a:xfrm>
        </p:spPr>
        <p:txBody>
          <a:bodyPr/>
          <a:lstStyle/>
          <a:p>
            <a:pPr marL="114300" indent="0" algn="just"/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 Generation recommendations for the target business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 management solution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 Revenue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plans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 Mark Certification 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Commission on Car Loan and Insurance</a:t>
            </a:r>
          </a:p>
          <a:p>
            <a:pPr marL="114300" lvl="0" indent="0" algn="just">
              <a:lnSpc>
                <a:spcPct val="200000"/>
              </a:lnSpc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</a:t>
            </a:r>
          </a:p>
          <a:p>
            <a:pPr marL="400050" lvl="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limitation of this study was the low number of independent predictors that have been used. </a:t>
            </a:r>
          </a:p>
          <a:p>
            <a:pPr marL="400050" lvl="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work: intend to collect more data, use them again on ANNs, and other advanced techniques like fuzzy logic and genetic algorithms to predict car prices.</a:t>
            </a:r>
          </a:p>
          <a:p>
            <a:pPr marL="400050" lvl="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Capping on values of price and powerPS features: overcome by accurate data collection.</a:t>
            </a:r>
          </a:p>
          <a:p>
            <a:pPr marL="114300" lvl="0" indent="0" algn="just">
              <a:lnSpc>
                <a:spcPct val="200000"/>
              </a:lnSpc>
            </a:pPr>
            <a:endParaRPr lang="en-US" sz="16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35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5967" y="1785698"/>
            <a:ext cx="3999106" cy="1159800"/>
          </a:xfrm>
        </p:spPr>
        <p:txBody>
          <a:bodyPr/>
          <a:lstStyle/>
          <a:p>
            <a:pPr algn="ctr"/>
            <a:r>
              <a:rPr lang="en-US" dirty="0"/>
              <a:t>THANK YOU!!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480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138118"/>
            <a:ext cx="2817077" cy="556058"/>
          </a:xfrm>
        </p:spPr>
        <p:txBody>
          <a:bodyPr/>
          <a:lstStyle/>
          <a:p>
            <a:r>
              <a:rPr lang="en-US" sz="2800" dirty="0">
                <a:latin typeface="Raleway SemiBold" panose="020B0604020202020204" charset="0"/>
                <a:cs typeface="Times New Roman" panose="02020603050405020304" pitchFamily="18" charset="0"/>
              </a:rPr>
              <a:t>Data Dictionary</a:t>
            </a:r>
            <a:endParaRPr lang="en-US" sz="2800" dirty="0">
              <a:latin typeface="Raleway SemiBold" panose="020B06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853287"/>
            <a:ext cx="4676700" cy="383700"/>
          </a:xfrm>
        </p:spPr>
        <p:txBody>
          <a:bodyPr/>
          <a:lstStyle/>
          <a:p>
            <a:pPr marL="114300" indent="0"/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Features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201721"/>
              </p:ext>
            </p:extLst>
          </p:nvPr>
        </p:nvGraphicFramePr>
        <p:xfrm>
          <a:off x="1085850" y="1316718"/>
          <a:ext cx="7203223" cy="361955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72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85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Feature Name</a:t>
                      </a:r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Feature Description</a:t>
                      </a:r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Number of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Categorical Values</a:t>
                      </a:r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Name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Name of the car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233531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Seller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Private or dealer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Offer type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Offer or Application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A/B Test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Test or Control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Vehicle type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Describes the type of Vehicle 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6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Gearbox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Whether the car has manual or automatic gearbox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2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Model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The model of a car is the name used by a manufacturer to market a range of similar cars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251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6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Fuel type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The Fuel system on which the car runs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6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Brand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The Brand which the car belongs to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40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248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Not repaired damage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If the car has a damage which is not repaired yet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230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138118"/>
            <a:ext cx="2817077" cy="556058"/>
          </a:xfrm>
        </p:spPr>
        <p:txBody>
          <a:bodyPr/>
          <a:lstStyle/>
          <a:p>
            <a:r>
              <a:rPr lang="en-US" sz="2800" dirty="0">
                <a:latin typeface="Raleway SemiBold" panose="020B0604020202020204" charset="0"/>
                <a:cs typeface="Times New Roman" panose="02020603050405020304" pitchFamily="18" charset="0"/>
              </a:rPr>
              <a:t>Data Dictionary</a:t>
            </a:r>
            <a:endParaRPr lang="en-US" sz="2800" dirty="0">
              <a:latin typeface="Raleway SemiBold" panose="020B06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853287"/>
            <a:ext cx="4676700" cy="383700"/>
          </a:xfrm>
        </p:spPr>
        <p:txBody>
          <a:bodyPr/>
          <a:lstStyle/>
          <a:p>
            <a:pPr marL="114300" indent="0"/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Date-Time Features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050552"/>
              </p:ext>
            </p:extLst>
          </p:nvPr>
        </p:nvGraphicFramePr>
        <p:xfrm>
          <a:off x="1085850" y="1481852"/>
          <a:ext cx="7210658" cy="340238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49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7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237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Feature Name</a:t>
                      </a:r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Feature Description</a:t>
                      </a:r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Unique Values</a:t>
                      </a:r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First Value</a:t>
                      </a:r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Last Value</a:t>
                      </a:r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28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Date crawled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When this ad was first crawled, all field-values are taken from this date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280500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2016-03-05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2016-04-07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18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Date created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The date for which the ad at EBay was created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114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2014-03-10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2016-04-07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18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Last seen online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When the crawler saw this ad last online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182806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2016-03-05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2016-04-07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018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76566"/>
            <a:ext cx="2802209" cy="570926"/>
          </a:xfrm>
        </p:spPr>
        <p:txBody>
          <a:bodyPr/>
          <a:lstStyle/>
          <a:p>
            <a:r>
              <a:rPr lang="en-US" sz="2800" dirty="0">
                <a:latin typeface="Raleway SemiBold" panose="020B0604020202020204" charset="0"/>
                <a:cs typeface="Times New Roman" panose="02020603050405020304" pitchFamily="18" charset="0"/>
              </a:rPr>
              <a:t>Data</a:t>
            </a:r>
            <a:r>
              <a:rPr lang="en-US" sz="2800" b="1" dirty="0">
                <a:latin typeface="Raleway Semi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Raleway SemiBold" panose="020B0604020202020204" charset="0"/>
                <a:cs typeface="Times New Roman" panose="02020603050405020304" pitchFamily="18" charset="0"/>
              </a:rPr>
              <a:t>Cleaning</a:t>
            </a:r>
            <a:endParaRPr lang="en-US" sz="2800" dirty="0">
              <a:latin typeface="Raleway SemiBold" panose="020B06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1182978"/>
            <a:ext cx="7716179" cy="3179983"/>
          </a:xfrm>
        </p:spPr>
        <p:txBody>
          <a:bodyPr/>
          <a:lstStyle/>
          <a:p>
            <a:pPr marL="114300" indent="0" algn="just"/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 TREATMENT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 forest anomaly detection technique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Capped outliers – outlier values seemed practically impossible</a:t>
            </a:r>
            <a:endParaRPr lang="en-US" sz="18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lnSpc>
                <a:spcPct val="200000"/>
              </a:lnSpc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considered: 100 to 100,000 euro</a:t>
            </a:r>
          </a:p>
          <a:p>
            <a:pPr marL="114300" indent="0" algn="just">
              <a:lnSpc>
                <a:spcPct val="200000"/>
              </a:lnSpc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PowerPS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considered: 40 to 800 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871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4075" y="379974"/>
            <a:ext cx="2802209" cy="489821"/>
          </a:xfrm>
        </p:spPr>
        <p:txBody>
          <a:bodyPr/>
          <a:lstStyle/>
          <a:p>
            <a:r>
              <a:rPr lang="en-US" sz="2800" dirty="0">
                <a:latin typeface="Raleway SemiBold" panose="020B0604020202020204" charset="0"/>
                <a:cs typeface="Times New Roman" panose="02020603050405020304" pitchFamily="18" charset="0"/>
              </a:rPr>
              <a:t>Data</a:t>
            </a:r>
            <a:r>
              <a:rPr lang="en-US" sz="2800" b="1" dirty="0">
                <a:latin typeface="Raleway Semi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Raleway SemiBold" panose="020B0604020202020204" charset="0"/>
                <a:cs typeface="Times New Roman" panose="02020603050405020304" pitchFamily="18" charset="0"/>
              </a:rPr>
              <a:t>Cleaning</a:t>
            </a:r>
            <a:endParaRPr lang="en-US" sz="2800" dirty="0">
              <a:latin typeface="Raleway SemiBold" panose="020B06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7696" y="1118966"/>
            <a:ext cx="6125269" cy="3795005"/>
          </a:xfrm>
        </p:spPr>
        <p:txBody>
          <a:bodyPr/>
          <a:lstStyle/>
          <a:p>
            <a:pPr marL="114300" indent="0" algn="just"/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 IMPUTATION</a:t>
            </a:r>
          </a:p>
          <a:p>
            <a:pPr marL="114300" indent="0" algn="just">
              <a:lnSpc>
                <a:spcPct val="150000"/>
              </a:lnSpc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notRepairedDamage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fuelType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model, gearbox and state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quite independent of any other features in the dataset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imputing these would result in an increase in multicollinearity between independent features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huge dataset at our disposal, hence, losing some data would not cost much, as far as information loss is concerned.</a:t>
            </a:r>
          </a:p>
          <a:p>
            <a:pPr marL="114300" indent="0" algn="just">
              <a:lnSpc>
                <a:spcPct val="200000"/>
              </a:lnSpc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imputation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vehicleType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KNN imputation using model, brand and price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7144215" y="2006546"/>
            <a:ext cx="1999784" cy="198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2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4075" y="357672"/>
            <a:ext cx="2802209" cy="489821"/>
          </a:xfrm>
        </p:spPr>
        <p:txBody>
          <a:bodyPr/>
          <a:lstStyle/>
          <a:p>
            <a:r>
              <a:rPr lang="en-US" sz="2800" dirty="0">
                <a:latin typeface="Raleway SemiBold" panose="020B0604020202020204" charset="0"/>
                <a:cs typeface="Times New Roman" panose="02020603050405020304" pitchFamily="18" charset="0"/>
              </a:rPr>
              <a:t>Data</a:t>
            </a:r>
            <a:r>
              <a:rPr lang="en-US" sz="2800" b="1" dirty="0">
                <a:latin typeface="Raleway Semi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Raleway SemiBold" panose="020B0604020202020204" charset="0"/>
                <a:cs typeface="Times New Roman" panose="02020603050405020304" pitchFamily="18" charset="0"/>
              </a:rPr>
              <a:t>Cleaning</a:t>
            </a:r>
            <a:endParaRPr lang="en-US" sz="2800" dirty="0">
              <a:latin typeface="Raleway SemiBold" panose="020B06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99" y="1029756"/>
            <a:ext cx="7991240" cy="3787571"/>
          </a:xfrm>
        </p:spPr>
        <p:txBody>
          <a:bodyPr/>
          <a:lstStyle/>
          <a:p>
            <a:pPr marL="114300" indent="0" algn="just"/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features based on Statistical Tests :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abtest</a:t>
            </a:r>
            <a:endParaRPr lang="en-US" sz="18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Imbalanced features : seller,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offerType</a:t>
            </a:r>
            <a:endParaRPr lang="en-US" sz="18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Redundant features :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dateCrawled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noOfpictures</a:t>
            </a:r>
            <a:endParaRPr lang="en-US" sz="18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lnSpc>
                <a:spcPct val="200000"/>
              </a:lnSpc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ageOfVehicle :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yearOfRegistration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monthOfRegistration</a:t>
            </a:r>
            <a:endParaRPr lang="en-US" sz="18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No_of_days_online :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dateCreated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lastSeen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: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postalCode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CountryOfManufacture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brand </a:t>
            </a:r>
          </a:p>
          <a:p>
            <a:pPr marL="4000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39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4075" y="409711"/>
            <a:ext cx="2802209" cy="489821"/>
          </a:xfrm>
        </p:spPr>
        <p:txBody>
          <a:bodyPr/>
          <a:lstStyle/>
          <a:p>
            <a:r>
              <a:rPr lang="en-US" sz="2800" dirty="0">
                <a:latin typeface="Raleway SemiBold" panose="020B0604020202020204" charset="0"/>
                <a:cs typeface="Times New Roman" panose="02020603050405020304" pitchFamily="18" charset="0"/>
              </a:rPr>
              <a:t>Data</a:t>
            </a:r>
            <a:r>
              <a:rPr lang="en-US" sz="2800" b="1" dirty="0">
                <a:latin typeface="Raleway Semi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Raleway SemiBold" panose="020B0604020202020204" charset="0"/>
                <a:cs typeface="Times New Roman" panose="02020603050405020304" pitchFamily="18" charset="0"/>
              </a:rPr>
              <a:t>Cleaning</a:t>
            </a:r>
            <a:endParaRPr lang="en-US" sz="2800" dirty="0">
              <a:latin typeface="Raleway SemiBold" panose="020B06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4075" y="1158946"/>
            <a:ext cx="7991240" cy="3594284"/>
          </a:xfrm>
        </p:spPr>
        <p:txBody>
          <a:bodyPr/>
          <a:lstStyle/>
          <a:p>
            <a:pPr marL="114300" indent="0" algn="just"/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114300" indent="0" algn="just">
              <a:lnSpc>
                <a:spcPct val="200000"/>
              </a:lnSpc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cardinality features</a:t>
            </a:r>
          </a:p>
          <a:p>
            <a:pPr marL="4000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Hot Encoding</a:t>
            </a:r>
          </a:p>
          <a:p>
            <a:pPr marL="114300" indent="0" algn="just">
              <a:lnSpc>
                <a:spcPct val="200000"/>
              </a:lnSpc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cardinality features </a:t>
            </a:r>
          </a:p>
          <a:p>
            <a:pPr marL="4000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Count, Frequency, Mean, K-Fold Target, One Hot Encoding</a:t>
            </a:r>
          </a:p>
          <a:p>
            <a:pPr marL="4000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RMSE scores : combination of OHE and k-fold target encoding technique used</a:t>
            </a:r>
          </a:p>
          <a:p>
            <a:pPr marL="114300" indent="0" algn="just"/>
            <a:endParaRPr lang="en-US" sz="18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414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1439</Words>
  <Application>Microsoft Office PowerPoint</Application>
  <PresentationFormat>On-screen Show (16:9)</PresentationFormat>
  <Paragraphs>299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Barlow Light</vt:lpstr>
      <vt:lpstr>Times New Roman</vt:lpstr>
      <vt:lpstr>Raleway SemiBold</vt:lpstr>
      <vt:lpstr>Arial</vt:lpstr>
      <vt:lpstr>Gaoler template</vt:lpstr>
      <vt:lpstr>Used Car Price Prediction Using Machine Learning Techniques</vt:lpstr>
      <vt:lpstr>Problem Statement</vt:lpstr>
      <vt:lpstr>Data Dictionary</vt:lpstr>
      <vt:lpstr>Data Dictionary</vt:lpstr>
      <vt:lpstr>Data Dictionary</vt:lpstr>
      <vt:lpstr>Data Cleaning</vt:lpstr>
      <vt:lpstr>Data Cleaning</vt:lpstr>
      <vt:lpstr>Data Cleaning</vt:lpstr>
      <vt:lpstr>Data Cleaning</vt:lpstr>
      <vt:lpstr>Exploratory Data Analysis – Univariate Analysis</vt:lpstr>
      <vt:lpstr>Exploratory Data Analysis – Univariate Analysis</vt:lpstr>
      <vt:lpstr>Exploratory Data Analysis – Univariate Analysis</vt:lpstr>
      <vt:lpstr>Exploratory Data Analysis – Bivariate Analysis</vt:lpstr>
      <vt:lpstr>Exploratory Data Analysis – Bivariate Analysis</vt:lpstr>
      <vt:lpstr>Exploratory Data Analysis – Bivariate Analysis</vt:lpstr>
      <vt:lpstr>Exploratory Data Analysis – Bivariate Analysis</vt:lpstr>
      <vt:lpstr>Exploratory Data Analysis – Bivariate Analysis</vt:lpstr>
      <vt:lpstr>Exploratory Data Analysis – Bivariate Analysis</vt:lpstr>
      <vt:lpstr>Exploratory Data Analysis – Bivariate Analysis</vt:lpstr>
      <vt:lpstr>Exploratory Data Analysis – Bivariate Analysis</vt:lpstr>
      <vt:lpstr>Exploratory Data Analysis – Bivariate Analysis</vt:lpstr>
      <vt:lpstr>Exploratory Data Analysis – Bivariate Analysis</vt:lpstr>
      <vt:lpstr>Exploratory Data Analysis – Multivariate Analysis</vt:lpstr>
      <vt:lpstr>Base Line Model</vt:lpstr>
      <vt:lpstr>Assumptions of Linear Regression</vt:lpstr>
      <vt:lpstr>Assumptions of Linear Regression</vt:lpstr>
      <vt:lpstr>Assumptions of Linear Regression</vt:lpstr>
      <vt:lpstr>Assumptions of Linear Regression</vt:lpstr>
      <vt:lpstr>Assumptions of Linear Regression</vt:lpstr>
      <vt:lpstr>Parametric Models</vt:lpstr>
      <vt:lpstr>Parametric Models</vt:lpstr>
      <vt:lpstr>Parametric Models</vt:lpstr>
      <vt:lpstr>Artificial Neural Network</vt:lpstr>
      <vt:lpstr>Non- Parametric Models</vt:lpstr>
      <vt:lpstr>Non- Parametric Models</vt:lpstr>
      <vt:lpstr>Conclusion</vt:lpstr>
      <vt:lpstr>Recommendations And Actionable Insights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LIFETIME VALUE IN AUTO INSURANCE INDUSTRY</dc:title>
  <dc:creator>Suraj RP</dc:creator>
  <cp:lastModifiedBy>DELL</cp:lastModifiedBy>
  <cp:revision>61</cp:revision>
  <dcterms:modified xsi:type="dcterms:W3CDTF">2020-07-28T14:14:12Z</dcterms:modified>
</cp:coreProperties>
</file>