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e2c81ecd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e2c81ecd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e2c81ecd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e2c81ecd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e2c81ecd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e2c81ecd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e2c81ecd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e2c81ecd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e2c81ecd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e2c81ecd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e2c81ecd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e2c81ecd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1e2c81ecd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1e2c81ecd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e2c81ecd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e2c81ecd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e2c81ecd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e2c81ecd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e2c81ecd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e2c81ecd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e2c81ecdf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e2c81ecdf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e2c81ecd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e2c81ecd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e2c81ecd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e2c81ecd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pratikbanala/Lebro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nba.com/stats/teams/boxscores-advanced/?Season=2021-22&amp;SeasonType=Regular%20Season&amp;OpponentTeamID=1610612747" TargetMode="External"/><Relationship Id="rId4" Type="http://schemas.openxmlformats.org/officeDocument/2006/relationships/hyperlink" Target="https://www.basketball-reference.com/players/j/jamesle01/gamelog/202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basketball-reference.com/"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Lebron’s Scoring</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Pratik Banala</a:t>
            </a:r>
            <a:endParaRPr/>
          </a:p>
        </p:txBody>
      </p:sp>
      <p:sp>
        <p:nvSpPr>
          <p:cNvPr id="65" name="Google Shape;65;p13"/>
          <p:cNvSpPr txBox="1"/>
          <p:nvPr>
            <p:ph idx="1" type="subTitle"/>
          </p:nvPr>
        </p:nvSpPr>
        <p:spPr>
          <a:xfrm>
            <a:off x="6406450" y="4602300"/>
            <a:ext cx="2737500" cy="5412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 sz="1060" u="sng">
                <a:solidFill>
                  <a:schemeClr val="hlink"/>
                </a:solidFill>
                <a:hlinkClick r:id="rId3"/>
              </a:rPr>
              <a:t>https://github.com/pratikbanala/Lebron</a:t>
            </a:r>
            <a:endParaRPr sz="10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24" name="Google Shape;124;p22"/>
          <p:cNvSpPr txBox="1"/>
          <p:nvPr>
            <p:ph idx="1" type="body"/>
          </p:nvPr>
        </p:nvSpPr>
        <p:spPr>
          <a:xfrm>
            <a:off x="387900" y="1651000"/>
            <a:ext cx="5623200" cy="2688900"/>
          </a:xfrm>
          <a:prstGeom prst="rect">
            <a:avLst/>
          </a:prstGeom>
        </p:spPr>
        <p:txBody>
          <a:bodyPr anchorCtr="0" anchor="t" bIns="91425" lIns="91425" spcFirstLastPara="1" rIns="91425" wrap="square" tIns="91425">
            <a:normAutofit fontScale="85000" lnSpcReduction="10000"/>
          </a:bodyPr>
          <a:lstStyle/>
          <a:p>
            <a:pPr indent="-325755" lvl="0" marL="457200" rtl="0" algn="l">
              <a:lnSpc>
                <a:spcPct val="150000"/>
              </a:lnSpc>
              <a:spcBef>
                <a:spcPts val="0"/>
              </a:spcBef>
              <a:spcAft>
                <a:spcPts val="0"/>
              </a:spcAft>
              <a:buSzPct val="100000"/>
              <a:buChar char="●"/>
            </a:pPr>
            <a:r>
              <a:rPr lang="en"/>
              <a:t>The results were frankly disappointing overall, but the RANSAC regressor did show a high correlation.</a:t>
            </a:r>
            <a:endParaRPr/>
          </a:p>
          <a:p>
            <a:pPr indent="-304165" lvl="1" marL="914400" rtl="0" algn="l">
              <a:lnSpc>
                <a:spcPct val="150000"/>
              </a:lnSpc>
              <a:spcBef>
                <a:spcPts val="0"/>
              </a:spcBef>
              <a:spcAft>
                <a:spcPts val="0"/>
              </a:spcAft>
              <a:buSzPct val="100000"/>
              <a:buChar char="○"/>
            </a:pPr>
            <a:r>
              <a:rPr lang="en"/>
              <a:t>RANSAC is an acronym for Random Sample Consensus. </a:t>
            </a:r>
            <a:endParaRPr/>
          </a:p>
          <a:p>
            <a:pPr indent="-304165" lvl="1" marL="914400" rtl="0" algn="l">
              <a:lnSpc>
                <a:spcPct val="150000"/>
              </a:lnSpc>
              <a:spcBef>
                <a:spcPts val="0"/>
              </a:spcBef>
              <a:spcAft>
                <a:spcPts val="0"/>
              </a:spcAft>
              <a:buSzPct val="100000"/>
              <a:buChar char="○"/>
            </a:pPr>
            <a:r>
              <a:rPr lang="en"/>
              <a:t>This algorithm fits a regression model on a subset of data that is judged as inliers while removing data considered to be outliers. This process strengthens the fit of the model by removing data points that may skew the fit.</a:t>
            </a:r>
            <a:endParaRPr/>
          </a:p>
          <a:p>
            <a:pPr indent="-325755" lvl="0" marL="457200" rtl="0" algn="l">
              <a:lnSpc>
                <a:spcPct val="150000"/>
              </a:lnSpc>
              <a:spcBef>
                <a:spcPts val="0"/>
              </a:spcBef>
              <a:spcAft>
                <a:spcPts val="0"/>
              </a:spcAft>
              <a:buSzPct val="100000"/>
              <a:buChar char="●"/>
            </a:pPr>
            <a:r>
              <a:rPr lang="en"/>
              <a:t>This method identifies a strong negative correlation between the independent and dependent variables.</a:t>
            </a:r>
            <a:endParaRPr/>
          </a:p>
        </p:txBody>
      </p:sp>
      <p:pic>
        <p:nvPicPr>
          <p:cNvPr id="125" name="Google Shape;125;p22"/>
          <p:cNvPicPr preferRelativeResize="0"/>
          <p:nvPr/>
        </p:nvPicPr>
        <p:blipFill rotWithShape="1">
          <a:blip r:embed="rId3">
            <a:alphaModFix/>
          </a:blip>
          <a:srcRect b="0" l="0" r="0" t="823"/>
          <a:stretch/>
        </p:blipFill>
        <p:spPr>
          <a:xfrm>
            <a:off x="6162175" y="731875"/>
            <a:ext cx="2690950" cy="3950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Potential Errors/Model Confusion</a:t>
            </a:r>
            <a:endParaRPr/>
          </a:p>
        </p:txBody>
      </p:sp>
      <p:sp>
        <p:nvSpPr>
          <p:cNvPr id="131" name="Google Shape;131;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10000"/>
          </a:bodyPr>
          <a:lstStyle/>
          <a:p>
            <a:pPr indent="-334327" lvl="0" marL="457200" rtl="0" algn="l">
              <a:lnSpc>
                <a:spcPct val="150000"/>
              </a:lnSpc>
              <a:spcBef>
                <a:spcPts val="0"/>
              </a:spcBef>
              <a:spcAft>
                <a:spcPts val="0"/>
              </a:spcAft>
              <a:buSzPct val="100000"/>
              <a:buChar char="●"/>
            </a:pPr>
            <a:r>
              <a:rPr lang="en"/>
              <a:t>The independent </a:t>
            </a:r>
            <a:r>
              <a:rPr lang="en"/>
              <a:t>variables</a:t>
            </a:r>
            <a:r>
              <a:rPr lang="en"/>
              <a:t> that I used do not affect the dependent variable in the same fashion.</a:t>
            </a:r>
            <a:endParaRPr/>
          </a:p>
          <a:p>
            <a:pPr indent="-334327" lvl="0" marL="457200" rtl="0" algn="l">
              <a:lnSpc>
                <a:spcPct val="150000"/>
              </a:lnSpc>
              <a:spcBef>
                <a:spcPts val="0"/>
              </a:spcBef>
              <a:spcAft>
                <a:spcPts val="0"/>
              </a:spcAft>
              <a:buSzPct val="100000"/>
              <a:buChar char="●"/>
            </a:pPr>
            <a:r>
              <a:rPr lang="en"/>
              <a:t>Better DEFRTG and DREB% would logically translate to a lower score for Lebron, but more minutes played would logically translate to a higher score for Lebron.</a:t>
            </a:r>
            <a:endParaRPr/>
          </a:p>
          <a:p>
            <a:pPr indent="-310832" lvl="1" marL="914400" rtl="0" algn="l">
              <a:lnSpc>
                <a:spcPct val="150000"/>
              </a:lnSpc>
              <a:spcBef>
                <a:spcPts val="0"/>
              </a:spcBef>
              <a:spcAft>
                <a:spcPts val="0"/>
              </a:spcAft>
              <a:buSzPct val="100000"/>
              <a:buChar char="○"/>
            </a:pPr>
            <a:r>
              <a:rPr lang="en"/>
              <a:t>It makes sense that Lebron, given more minutes, would score more points.</a:t>
            </a:r>
            <a:endParaRPr/>
          </a:p>
          <a:p>
            <a:pPr indent="-310832" lvl="1" marL="914400" rtl="0" algn="l">
              <a:lnSpc>
                <a:spcPct val="150000"/>
              </a:lnSpc>
              <a:spcBef>
                <a:spcPts val="0"/>
              </a:spcBef>
              <a:spcAft>
                <a:spcPts val="0"/>
              </a:spcAft>
              <a:buSzPct val="100000"/>
              <a:buChar char="○"/>
            </a:pPr>
            <a:r>
              <a:rPr lang="en"/>
              <a:t>He may have </a:t>
            </a:r>
            <a:r>
              <a:rPr lang="en"/>
              <a:t>diminishing</a:t>
            </a:r>
            <a:r>
              <a:rPr lang="en"/>
              <a:t> returns due to </a:t>
            </a:r>
            <a:r>
              <a:rPr lang="en"/>
              <a:t>exertion</a:t>
            </a:r>
            <a:r>
              <a:rPr lang="en"/>
              <a:t> and changes in defensive game-plan, but overall the points should increase.</a:t>
            </a:r>
            <a:endParaRPr/>
          </a:p>
          <a:p>
            <a:pPr indent="-334327" lvl="0" marL="457200" rtl="0" algn="l">
              <a:lnSpc>
                <a:spcPct val="150000"/>
              </a:lnSpc>
              <a:spcBef>
                <a:spcPts val="0"/>
              </a:spcBef>
              <a:spcAft>
                <a:spcPts val="0"/>
              </a:spcAft>
              <a:buSzPct val="100000"/>
              <a:buChar char="●"/>
            </a:pPr>
            <a:r>
              <a:rPr lang="en"/>
              <a:t>I </a:t>
            </a:r>
            <a:r>
              <a:rPr lang="en"/>
              <a:t>believe</a:t>
            </a:r>
            <a:r>
              <a:rPr lang="en"/>
              <a:t> this may have inadvertently confused the models, and this is why the scores as a whole were so low.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Interpretation</a:t>
            </a:r>
            <a:endParaRPr/>
          </a:p>
        </p:txBody>
      </p:sp>
      <p:sp>
        <p:nvSpPr>
          <p:cNvPr id="137" name="Google Shape;137;p24"/>
          <p:cNvSpPr txBox="1"/>
          <p:nvPr>
            <p:ph idx="1" type="body"/>
          </p:nvPr>
        </p:nvSpPr>
        <p:spPr>
          <a:xfrm>
            <a:off x="727650" y="1634375"/>
            <a:ext cx="7688700" cy="2441100"/>
          </a:xfrm>
          <a:prstGeom prst="rect">
            <a:avLst/>
          </a:prstGeom>
        </p:spPr>
        <p:txBody>
          <a:bodyPr anchorCtr="0" anchor="t" bIns="91425" lIns="91425" spcFirstLastPara="1" rIns="91425" wrap="square" tIns="91425">
            <a:normAutofit fontScale="77500" lnSpcReduction="20000"/>
          </a:bodyPr>
          <a:lstStyle/>
          <a:p>
            <a:pPr indent="-317182" lvl="0" marL="457200" rtl="0" algn="l">
              <a:lnSpc>
                <a:spcPct val="150000"/>
              </a:lnSpc>
              <a:spcBef>
                <a:spcPts val="0"/>
              </a:spcBef>
              <a:spcAft>
                <a:spcPts val="0"/>
              </a:spcAft>
              <a:buSzPct val="100000"/>
              <a:buChar char="●"/>
            </a:pPr>
            <a:r>
              <a:rPr lang="en"/>
              <a:t>The RANSAC regressor returned a high negative correlation, which is logical for certain parts of the data.</a:t>
            </a:r>
            <a:endParaRPr/>
          </a:p>
          <a:p>
            <a:pPr indent="-297497" lvl="1" marL="914400" rtl="0" algn="l">
              <a:lnSpc>
                <a:spcPct val="150000"/>
              </a:lnSpc>
              <a:spcBef>
                <a:spcPts val="0"/>
              </a:spcBef>
              <a:spcAft>
                <a:spcPts val="0"/>
              </a:spcAft>
              <a:buSzPct val="100000"/>
              <a:buChar char="○"/>
            </a:pPr>
            <a:r>
              <a:rPr lang="en"/>
              <a:t>It is to be expected that as a team’s DEFRTG gets better, Lebron will score less points.</a:t>
            </a:r>
            <a:endParaRPr/>
          </a:p>
          <a:p>
            <a:pPr indent="-297497" lvl="1" marL="914400" rtl="0" algn="l">
              <a:lnSpc>
                <a:spcPct val="150000"/>
              </a:lnSpc>
              <a:spcBef>
                <a:spcPts val="0"/>
              </a:spcBef>
              <a:spcAft>
                <a:spcPts val="0"/>
              </a:spcAft>
              <a:buSzPct val="100000"/>
              <a:buChar char="○"/>
            </a:pPr>
            <a:r>
              <a:rPr lang="en"/>
              <a:t>Additionally, a team that rebounds better on defense is grabbing rebounds that could potentially go to Lebron and lead to a score.</a:t>
            </a:r>
            <a:endParaRPr/>
          </a:p>
          <a:p>
            <a:pPr indent="-317182" lvl="0" marL="457200" rtl="0" algn="l">
              <a:lnSpc>
                <a:spcPct val="150000"/>
              </a:lnSpc>
              <a:spcBef>
                <a:spcPts val="0"/>
              </a:spcBef>
              <a:spcAft>
                <a:spcPts val="0"/>
              </a:spcAft>
              <a:buSzPct val="100000"/>
              <a:buChar char="●"/>
            </a:pPr>
            <a:r>
              <a:rPr lang="en"/>
              <a:t>The negative correlation does not realistically make sense for the minutes-played variable; as mentioned earlier, giving a player more time would likely increase their point total.</a:t>
            </a:r>
            <a:endParaRPr/>
          </a:p>
          <a:p>
            <a:pPr indent="-317182" lvl="0" marL="457200" rtl="0" algn="l">
              <a:lnSpc>
                <a:spcPct val="150000"/>
              </a:lnSpc>
              <a:spcBef>
                <a:spcPts val="0"/>
              </a:spcBef>
              <a:spcAft>
                <a:spcPts val="0"/>
              </a:spcAft>
              <a:buSzPct val="100000"/>
              <a:buChar char="●"/>
            </a:pPr>
            <a:r>
              <a:rPr lang="en"/>
              <a:t>Perhaps the RANSAC method was able to identify a larger impact from the defensive statistics than from Lebron’s minutes played.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43" name="Google Shape;143;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SzPts val="1800"/>
              <a:buChar char="●"/>
            </a:pPr>
            <a:r>
              <a:rPr lang="en"/>
              <a:t>While the RANSAC regressor found some success, I believe that fixing the variables would have led to better scores across more or even all of the regressors.</a:t>
            </a:r>
            <a:endParaRPr/>
          </a:p>
          <a:p>
            <a:pPr indent="-342900" lvl="0" marL="457200" rtl="0" algn="l">
              <a:lnSpc>
                <a:spcPct val="150000"/>
              </a:lnSpc>
              <a:spcBef>
                <a:spcPts val="0"/>
              </a:spcBef>
              <a:spcAft>
                <a:spcPts val="0"/>
              </a:spcAft>
              <a:buSzPts val="1800"/>
              <a:buChar char="●"/>
            </a:pPr>
            <a:r>
              <a:rPr lang="en"/>
              <a:t>Perhaps picking variables that affect Lebron’s scoring similarly would have led to less confusion and thus higher success.</a:t>
            </a:r>
            <a:endParaRPr/>
          </a:p>
          <a:p>
            <a:pPr indent="-342900" lvl="0" marL="457200" rtl="0" algn="l">
              <a:lnSpc>
                <a:spcPct val="150000"/>
              </a:lnSpc>
              <a:spcBef>
                <a:spcPts val="0"/>
              </a:spcBef>
              <a:spcAft>
                <a:spcPts val="0"/>
              </a:spcAft>
              <a:buSzPts val="1800"/>
              <a:buChar char="●"/>
            </a:pPr>
            <a:r>
              <a:rPr lang="en"/>
              <a:t>I will rerun the data with better variables (e.g.: replacing minutes played with opponent’s DFG%), and I expect the corresponding results to be more robust and logical.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Sources</a:t>
            </a:r>
            <a:endParaRPr/>
          </a:p>
        </p:txBody>
      </p:sp>
      <p:sp>
        <p:nvSpPr>
          <p:cNvPr id="149" name="Google Shape;149;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Art’s brain</a:t>
            </a:r>
            <a:endParaRPr/>
          </a:p>
          <a:p>
            <a:pPr indent="-342900" lvl="0" marL="457200" rtl="0" algn="l">
              <a:lnSpc>
                <a:spcPct val="150000"/>
              </a:lnSpc>
              <a:spcBef>
                <a:spcPts val="0"/>
              </a:spcBef>
              <a:spcAft>
                <a:spcPts val="0"/>
              </a:spcAft>
              <a:buSzPts val="1800"/>
              <a:buChar char="●"/>
            </a:pPr>
            <a:r>
              <a:rPr lang="en"/>
              <a:t>NBA Advanced Stats</a:t>
            </a:r>
            <a:endParaRPr/>
          </a:p>
          <a:p>
            <a:pPr indent="-317500" lvl="1" marL="914400" rtl="0" algn="l">
              <a:lnSpc>
                <a:spcPct val="150000"/>
              </a:lnSpc>
              <a:spcBef>
                <a:spcPts val="0"/>
              </a:spcBef>
              <a:spcAft>
                <a:spcPts val="0"/>
              </a:spcAft>
              <a:buSzPts val="1400"/>
              <a:buChar char="○"/>
            </a:pPr>
            <a:r>
              <a:rPr lang="en"/>
              <a:t>2021-22 season, games played against Los Angeles Lakers</a:t>
            </a:r>
            <a:endParaRPr/>
          </a:p>
          <a:p>
            <a:pPr indent="-317500" lvl="1" marL="914400" rtl="0" algn="l">
              <a:lnSpc>
                <a:spcPct val="150000"/>
              </a:lnSpc>
              <a:spcBef>
                <a:spcPts val="0"/>
              </a:spcBef>
              <a:spcAft>
                <a:spcPts val="0"/>
              </a:spcAft>
              <a:buSzPts val="1400"/>
              <a:buChar char="○"/>
            </a:pPr>
            <a:r>
              <a:rPr lang="en" u="sng">
                <a:solidFill>
                  <a:schemeClr val="hlink"/>
                </a:solidFill>
                <a:hlinkClick r:id="rId3"/>
              </a:rPr>
              <a:t>https://www.nba.com/stats/teams/boxscores-advanced/?Season=2021-22&amp;SeasonType=Regular%20Season&amp;OpponentTeamID=1610612747</a:t>
            </a:r>
            <a:endParaRPr/>
          </a:p>
          <a:p>
            <a:pPr indent="-342900" lvl="0" marL="457200" rtl="0" algn="l">
              <a:lnSpc>
                <a:spcPct val="150000"/>
              </a:lnSpc>
              <a:spcBef>
                <a:spcPts val="0"/>
              </a:spcBef>
              <a:spcAft>
                <a:spcPts val="0"/>
              </a:spcAft>
              <a:buSzPts val="1800"/>
              <a:buChar char="●"/>
            </a:pPr>
            <a:r>
              <a:rPr lang="en"/>
              <a:t>Basketball Reference</a:t>
            </a:r>
            <a:endParaRPr/>
          </a:p>
          <a:p>
            <a:pPr indent="-317500" lvl="1" marL="914400" rtl="0" algn="l">
              <a:lnSpc>
                <a:spcPct val="150000"/>
              </a:lnSpc>
              <a:spcBef>
                <a:spcPts val="0"/>
              </a:spcBef>
              <a:spcAft>
                <a:spcPts val="0"/>
              </a:spcAft>
              <a:buSzPts val="1400"/>
              <a:buChar char="○"/>
            </a:pPr>
            <a:r>
              <a:rPr lang="en"/>
              <a:t>2021-22 season, Lebron James Game Log</a:t>
            </a:r>
            <a:endParaRPr/>
          </a:p>
          <a:p>
            <a:pPr indent="-317500" lvl="1" marL="914400" rtl="0" algn="l">
              <a:lnSpc>
                <a:spcPct val="150000"/>
              </a:lnSpc>
              <a:spcBef>
                <a:spcPts val="0"/>
              </a:spcBef>
              <a:spcAft>
                <a:spcPts val="0"/>
              </a:spcAft>
              <a:buSzPts val="1400"/>
              <a:buChar char="○"/>
            </a:pPr>
            <a:r>
              <a:rPr lang="en" u="sng">
                <a:solidFill>
                  <a:schemeClr val="hlink"/>
                </a:solidFill>
                <a:hlinkClick r:id="rId4"/>
              </a:rPr>
              <a:t>https://www.basketball-reference.com/players/j/jamesle01/gamelog/2022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50000"/>
              </a:lnSpc>
              <a:spcBef>
                <a:spcPts val="0"/>
              </a:spcBef>
              <a:spcAft>
                <a:spcPts val="0"/>
              </a:spcAft>
              <a:buSzPct val="100000"/>
              <a:buChar char="●"/>
            </a:pPr>
            <a:r>
              <a:rPr lang="en"/>
              <a:t>Lebron James is an NBA player who currently plays for the Los Angeles Lakers. He is widely considered to be one of, if not the greatest players of all time.</a:t>
            </a:r>
            <a:endParaRPr/>
          </a:p>
          <a:p>
            <a:pPr indent="-334327" lvl="0" marL="457200" rtl="0" algn="l">
              <a:lnSpc>
                <a:spcPct val="150000"/>
              </a:lnSpc>
              <a:spcBef>
                <a:spcPts val="0"/>
              </a:spcBef>
              <a:spcAft>
                <a:spcPts val="0"/>
              </a:spcAft>
              <a:buSzPct val="100000"/>
              <a:buChar char="●"/>
            </a:pPr>
            <a:r>
              <a:rPr lang="en"/>
              <a:t>He is currently in his 19th season in the league and is still one of the best players today.</a:t>
            </a:r>
            <a:endParaRPr/>
          </a:p>
          <a:p>
            <a:pPr indent="-334327" lvl="0" marL="457200" rtl="0" algn="l">
              <a:lnSpc>
                <a:spcPct val="150000"/>
              </a:lnSpc>
              <a:spcBef>
                <a:spcPts val="0"/>
              </a:spcBef>
              <a:spcAft>
                <a:spcPts val="0"/>
              </a:spcAft>
              <a:buSzPct val="100000"/>
              <a:buChar char="●"/>
            </a:pPr>
            <a:r>
              <a:rPr lang="en"/>
              <a:t>The Lakers are in a slump right now, and have been losing way more than expected, due to Lebron essentially being the only good and experienced player on his team.</a:t>
            </a:r>
            <a:endParaRPr/>
          </a:p>
          <a:p>
            <a:pPr indent="-334327" lvl="0" marL="457200" rtl="0" algn="l">
              <a:lnSpc>
                <a:spcPct val="150000"/>
              </a:lnSpc>
              <a:spcBef>
                <a:spcPts val="0"/>
              </a:spcBef>
              <a:spcAft>
                <a:spcPts val="0"/>
              </a:spcAft>
              <a:buSzPct val="100000"/>
              <a:buChar char="●"/>
            </a:pPr>
            <a:r>
              <a:rPr lang="en"/>
              <a:t>He is currently in the race for the season scoring title because he is being forced to score a majority of the team’s points in an effort to win.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SzPts val="1800"/>
              <a:buChar char="●"/>
            </a:pPr>
            <a:r>
              <a:rPr lang="en"/>
              <a:t>The objective of my project is to identify a model that can accurately predict how many points Lebron will score.</a:t>
            </a:r>
            <a:endParaRPr/>
          </a:p>
          <a:p>
            <a:pPr indent="-342900" lvl="0" marL="457200" rtl="0" algn="l">
              <a:lnSpc>
                <a:spcPct val="150000"/>
              </a:lnSpc>
              <a:spcBef>
                <a:spcPts val="0"/>
              </a:spcBef>
              <a:spcAft>
                <a:spcPts val="0"/>
              </a:spcAft>
              <a:buSzPts val="1800"/>
              <a:buChar char="●"/>
            </a:pPr>
            <a:r>
              <a:rPr lang="en"/>
              <a:t>The data I will be focusing on is Lebron’s personal statistics as well as his opponent’s game statistics.</a:t>
            </a:r>
            <a:endParaRPr/>
          </a:p>
          <a:p>
            <a:pPr indent="-342900" lvl="0" marL="457200" rtl="0" algn="l">
              <a:lnSpc>
                <a:spcPct val="150000"/>
              </a:lnSpc>
              <a:spcBef>
                <a:spcPts val="0"/>
              </a:spcBef>
              <a:spcAft>
                <a:spcPts val="0"/>
              </a:spcAft>
              <a:buSzPts val="1800"/>
              <a:buChar char="●"/>
            </a:pPr>
            <a:r>
              <a:rPr lang="en"/>
              <a:t>I will be scraping team data from NBA and Lebron’s data from Basketball Reference.</a:t>
            </a:r>
            <a:endParaRPr/>
          </a:p>
          <a:p>
            <a:pPr indent="-342900" lvl="0" marL="457200" rtl="0" algn="l">
              <a:lnSpc>
                <a:spcPct val="150000"/>
              </a:lnSpc>
              <a:spcBef>
                <a:spcPts val="0"/>
              </a:spcBef>
              <a:spcAft>
                <a:spcPts val="0"/>
              </a:spcAft>
              <a:buSzPts val="1800"/>
              <a:buChar char="●"/>
            </a:pPr>
            <a:r>
              <a:rPr lang="en"/>
              <a:t>If successful, I plan on using this model in a subsequent project that will predict Lebron’s scoring in upcoming games.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Pseudocode</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Scrape team statistics for all teams that have played against the Lakers this season</a:t>
            </a:r>
            <a:endParaRPr/>
          </a:p>
          <a:p>
            <a:pPr indent="-342900" lvl="0" marL="457200" rtl="0" algn="l">
              <a:lnSpc>
                <a:spcPct val="150000"/>
              </a:lnSpc>
              <a:spcBef>
                <a:spcPts val="0"/>
              </a:spcBef>
              <a:spcAft>
                <a:spcPts val="0"/>
              </a:spcAft>
              <a:buSzPts val="1800"/>
              <a:buChar char="●"/>
            </a:pPr>
            <a:r>
              <a:rPr lang="en"/>
              <a:t>Scrape Lebron’s season statistics</a:t>
            </a:r>
            <a:endParaRPr/>
          </a:p>
          <a:p>
            <a:pPr indent="-342900" lvl="0" marL="457200" rtl="0" algn="l">
              <a:lnSpc>
                <a:spcPct val="150000"/>
              </a:lnSpc>
              <a:spcBef>
                <a:spcPts val="0"/>
              </a:spcBef>
              <a:spcAft>
                <a:spcPts val="0"/>
              </a:spcAft>
              <a:buSzPts val="1800"/>
              <a:buChar char="●"/>
            </a:pPr>
            <a:r>
              <a:rPr lang="en"/>
              <a:t>Clean data and combine into a workable dataframe using Pandas</a:t>
            </a:r>
            <a:endParaRPr/>
          </a:p>
          <a:p>
            <a:pPr indent="-342900" lvl="0" marL="457200" rtl="0" algn="l">
              <a:lnSpc>
                <a:spcPct val="150000"/>
              </a:lnSpc>
              <a:spcBef>
                <a:spcPts val="0"/>
              </a:spcBef>
              <a:spcAft>
                <a:spcPts val="0"/>
              </a:spcAft>
              <a:buSzPts val="1800"/>
              <a:buChar char="●"/>
            </a:pPr>
            <a:r>
              <a:rPr lang="en"/>
              <a:t>Test correlation </a:t>
            </a:r>
            <a:r>
              <a:rPr lang="en"/>
              <a:t>between</a:t>
            </a:r>
            <a:r>
              <a:rPr lang="en"/>
              <a:t> variables.</a:t>
            </a:r>
            <a:endParaRPr/>
          </a:p>
          <a:p>
            <a:pPr indent="-342900" lvl="0" marL="457200" rtl="0" algn="l">
              <a:lnSpc>
                <a:spcPct val="150000"/>
              </a:lnSpc>
              <a:spcBef>
                <a:spcPts val="0"/>
              </a:spcBef>
              <a:spcAft>
                <a:spcPts val="0"/>
              </a:spcAft>
              <a:buSzPts val="1800"/>
              <a:buChar char="●"/>
            </a:pPr>
            <a:r>
              <a:rPr lang="en"/>
              <a:t>If possible, find a working model from </a:t>
            </a:r>
            <a:r>
              <a:rPr lang="en"/>
              <a:t>SKLearn’s in-built regression models.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Web Scraping</a:t>
            </a:r>
            <a:endParaRPr/>
          </a:p>
        </p:txBody>
      </p:sp>
      <p:sp>
        <p:nvSpPr>
          <p:cNvPr id="89" name="Google Shape;89;p17"/>
          <p:cNvSpPr txBox="1"/>
          <p:nvPr>
            <p:ph idx="1" type="body"/>
          </p:nvPr>
        </p:nvSpPr>
        <p:spPr>
          <a:xfrm>
            <a:off x="729450" y="2375200"/>
            <a:ext cx="7688700" cy="2261100"/>
          </a:xfrm>
          <a:prstGeom prst="rect">
            <a:avLst/>
          </a:prstGeom>
        </p:spPr>
        <p:txBody>
          <a:bodyPr anchorCtr="0" anchor="t" bIns="91425" lIns="91425" spcFirstLastPara="1" rIns="91425" wrap="square" tIns="91425">
            <a:normAutofit fontScale="70000"/>
          </a:bodyPr>
          <a:lstStyle/>
          <a:p>
            <a:pPr indent="-308610" lvl="0" marL="457200" rtl="0" algn="l">
              <a:lnSpc>
                <a:spcPct val="150000"/>
              </a:lnSpc>
              <a:spcBef>
                <a:spcPts val="0"/>
              </a:spcBef>
              <a:spcAft>
                <a:spcPts val="0"/>
              </a:spcAft>
              <a:buSzPct val="100000"/>
              <a:buChar char="●"/>
            </a:pPr>
            <a:r>
              <a:rPr lang="en"/>
              <a:t>I used Selenium to retrieve the team data from the official NBA website.</a:t>
            </a:r>
            <a:endParaRPr/>
          </a:p>
          <a:p>
            <a:pPr indent="-308610" lvl="0" marL="457200" rtl="0" algn="l">
              <a:lnSpc>
                <a:spcPct val="150000"/>
              </a:lnSpc>
              <a:spcBef>
                <a:spcPts val="0"/>
              </a:spcBef>
              <a:spcAft>
                <a:spcPts val="0"/>
              </a:spcAft>
              <a:buSzPct val="100000"/>
              <a:buChar char="●"/>
            </a:pPr>
            <a:r>
              <a:rPr lang="en"/>
              <a:t>I gathered all team statistics using the “td” tag, as well as the column headers using “th”.</a:t>
            </a:r>
            <a:endParaRPr/>
          </a:p>
          <a:p>
            <a:pPr indent="-308610" lvl="0" marL="457200" rtl="0" algn="l">
              <a:lnSpc>
                <a:spcPct val="150000"/>
              </a:lnSpc>
              <a:spcBef>
                <a:spcPts val="0"/>
              </a:spcBef>
              <a:spcAft>
                <a:spcPts val="0"/>
              </a:spcAft>
              <a:buSzPct val="100000"/>
              <a:buChar char="●"/>
            </a:pPr>
            <a:r>
              <a:rPr lang="en"/>
              <a:t>The data was split between two pages, so I had to initialize a variable that would isolate the “Next Page” element and click it, and then scrape the remaining data.</a:t>
            </a:r>
            <a:endParaRPr/>
          </a:p>
          <a:p>
            <a:pPr indent="-308610" lvl="0" marL="457200" rtl="0" algn="l">
              <a:lnSpc>
                <a:spcPct val="150000"/>
              </a:lnSpc>
              <a:spcBef>
                <a:spcPts val="0"/>
              </a:spcBef>
              <a:spcAft>
                <a:spcPts val="0"/>
              </a:spcAft>
              <a:buSzPct val="100000"/>
              <a:buChar char="●"/>
            </a:pPr>
            <a:r>
              <a:rPr lang="en"/>
              <a:t>For Lebron’s individual stats, I went to </a:t>
            </a:r>
            <a:r>
              <a:rPr lang="en" u="sng">
                <a:solidFill>
                  <a:schemeClr val="hlink"/>
                </a:solidFill>
                <a:hlinkClick r:id="rId3"/>
              </a:rPr>
              <a:t>basketballreference.com</a:t>
            </a:r>
            <a:r>
              <a:rPr lang="en"/>
              <a:t>, a database that holds all NBA-related data throughout its entire history.</a:t>
            </a:r>
            <a:endParaRPr/>
          </a:p>
          <a:p>
            <a:pPr indent="-308610" lvl="0" marL="457200" rtl="0" algn="l">
              <a:lnSpc>
                <a:spcPct val="150000"/>
              </a:lnSpc>
              <a:spcBef>
                <a:spcPts val="0"/>
              </a:spcBef>
              <a:spcAft>
                <a:spcPts val="0"/>
              </a:spcAft>
              <a:buSzPct val="100000"/>
              <a:buChar char="●"/>
            </a:pPr>
            <a:r>
              <a:rPr lang="en"/>
              <a:t>The website offers the option to export data as a CSV file, so I opted for that instead of scraping.</a:t>
            </a:r>
            <a:endParaRPr/>
          </a:p>
        </p:txBody>
      </p:sp>
      <p:pic>
        <p:nvPicPr>
          <p:cNvPr id="90" name="Google Shape;90;p17"/>
          <p:cNvPicPr preferRelativeResize="0"/>
          <p:nvPr/>
        </p:nvPicPr>
        <p:blipFill>
          <a:blip r:embed="rId4">
            <a:alphaModFix/>
          </a:blip>
          <a:stretch>
            <a:fillRect/>
          </a:stretch>
        </p:blipFill>
        <p:spPr>
          <a:xfrm>
            <a:off x="3344350" y="390650"/>
            <a:ext cx="5566825" cy="1710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Cleaning</a:t>
            </a:r>
            <a:endParaRPr/>
          </a:p>
        </p:txBody>
      </p:sp>
      <p:sp>
        <p:nvSpPr>
          <p:cNvPr id="96" name="Google Shape;96;p18"/>
          <p:cNvSpPr txBox="1"/>
          <p:nvPr>
            <p:ph idx="1" type="body"/>
          </p:nvPr>
        </p:nvSpPr>
        <p:spPr>
          <a:xfrm>
            <a:off x="729450" y="2078875"/>
            <a:ext cx="7688700" cy="2508900"/>
          </a:xfrm>
          <a:prstGeom prst="rect">
            <a:avLst/>
          </a:prstGeom>
        </p:spPr>
        <p:txBody>
          <a:bodyPr anchorCtr="0" anchor="t" bIns="91425" lIns="91425" spcFirstLastPara="1" rIns="91425" wrap="square" tIns="91425">
            <a:normAutofit fontScale="70000" lnSpcReduction="10000"/>
          </a:bodyPr>
          <a:lstStyle/>
          <a:p>
            <a:pPr indent="-308610" lvl="0" marL="457200" rtl="0" algn="l">
              <a:lnSpc>
                <a:spcPct val="150000"/>
              </a:lnSpc>
              <a:spcBef>
                <a:spcPts val="0"/>
              </a:spcBef>
              <a:spcAft>
                <a:spcPts val="0"/>
              </a:spcAft>
              <a:buSzPct val="100000"/>
              <a:buChar char="●"/>
            </a:pPr>
            <a:r>
              <a:rPr lang="en"/>
              <a:t>The scraped data was fed into a dataframe called “final”, and all columns were converted to float, except for the date which was converted to datetime and set as the index.</a:t>
            </a:r>
            <a:endParaRPr/>
          </a:p>
          <a:p>
            <a:pPr indent="-308610" lvl="0" marL="457200" rtl="0" algn="l">
              <a:lnSpc>
                <a:spcPct val="150000"/>
              </a:lnSpc>
              <a:spcBef>
                <a:spcPts val="0"/>
              </a:spcBef>
              <a:spcAft>
                <a:spcPts val="0"/>
              </a:spcAft>
              <a:buSzPct val="100000"/>
              <a:buChar char="●"/>
            </a:pPr>
            <a:r>
              <a:rPr lang="en"/>
              <a:t>I imported the downloaded data from Basketball Reference as a csv file and read it into a dataframe called “Lebron”.</a:t>
            </a:r>
            <a:endParaRPr/>
          </a:p>
          <a:p>
            <a:pPr indent="-308610" lvl="0" marL="457200" rtl="0" algn="l">
              <a:lnSpc>
                <a:spcPct val="150000"/>
              </a:lnSpc>
              <a:spcBef>
                <a:spcPts val="0"/>
              </a:spcBef>
              <a:spcAft>
                <a:spcPts val="0"/>
              </a:spcAft>
              <a:buSzPct val="100000"/>
              <a:buChar char="●"/>
            </a:pPr>
            <a:r>
              <a:rPr lang="en"/>
              <a:t>“Lebron” had a column “MP” which was the minutes played by Lebron in each game, formatted as such: 00:00:00.</a:t>
            </a:r>
            <a:endParaRPr/>
          </a:p>
          <a:p>
            <a:pPr indent="-290830" lvl="1" marL="914400" rtl="0" algn="l">
              <a:lnSpc>
                <a:spcPct val="150000"/>
              </a:lnSpc>
              <a:spcBef>
                <a:spcPts val="0"/>
              </a:spcBef>
              <a:spcAft>
                <a:spcPts val="0"/>
              </a:spcAft>
              <a:buSzPct val="100000"/>
              <a:buChar char="○"/>
            </a:pPr>
            <a:r>
              <a:rPr lang="en"/>
              <a:t>I converted this to the “MINUTES PLAYED” column (seen above) using a for-loop that extracted the first two digits as “minutes”, unless the seconds value was 30 or higher, in which case the first two digits + 1 was returned.</a:t>
            </a:r>
            <a:endParaRPr/>
          </a:p>
          <a:p>
            <a:pPr indent="-308610" lvl="0" marL="457200" rtl="0" algn="l">
              <a:lnSpc>
                <a:spcPct val="150000"/>
              </a:lnSpc>
              <a:spcBef>
                <a:spcPts val="0"/>
              </a:spcBef>
              <a:spcAft>
                <a:spcPts val="0"/>
              </a:spcAft>
              <a:buSzPct val="100000"/>
              <a:buChar char="●"/>
            </a:pPr>
            <a:r>
              <a:rPr lang="en"/>
              <a:t>The dataset was combined and games where Lebron did not play were filtered out.</a:t>
            </a:r>
            <a:endParaRPr/>
          </a:p>
        </p:txBody>
      </p:sp>
      <p:pic>
        <p:nvPicPr>
          <p:cNvPr id="97" name="Google Shape;97;p18"/>
          <p:cNvPicPr preferRelativeResize="0"/>
          <p:nvPr/>
        </p:nvPicPr>
        <p:blipFill>
          <a:blip r:embed="rId3">
            <a:alphaModFix/>
          </a:blip>
          <a:stretch>
            <a:fillRect/>
          </a:stretch>
        </p:blipFill>
        <p:spPr>
          <a:xfrm>
            <a:off x="3302000" y="458025"/>
            <a:ext cx="5758651" cy="1258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Variables</a:t>
            </a:r>
            <a:endParaRPr/>
          </a:p>
        </p:txBody>
      </p:sp>
      <p:sp>
        <p:nvSpPr>
          <p:cNvPr id="103" name="Google Shape;103;p19"/>
          <p:cNvSpPr txBox="1"/>
          <p:nvPr>
            <p:ph idx="1" type="body"/>
          </p:nvPr>
        </p:nvSpPr>
        <p:spPr>
          <a:xfrm>
            <a:off x="729450" y="1626400"/>
            <a:ext cx="7688700" cy="2920800"/>
          </a:xfrm>
          <a:prstGeom prst="rect">
            <a:avLst/>
          </a:prstGeom>
        </p:spPr>
        <p:txBody>
          <a:bodyPr anchorCtr="0" anchor="t" bIns="91425" lIns="91425" spcFirstLastPara="1" rIns="91425" wrap="square" tIns="91425">
            <a:normAutofit fontScale="77500"/>
          </a:bodyPr>
          <a:lstStyle/>
          <a:p>
            <a:pPr indent="-317182" lvl="0" marL="457200" rtl="0" algn="l">
              <a:lnSpc>
                <a:spcPct val="150000"/>
              </a:lnSpc>
              <a:spcBef>
                <a:spcPts val="0"/>
              </a:spcBef>
              <a:spcAft>
                <a:spcPts val="0"/>
              </a:spcAft>
              <a:buSzPct val="100000"/>
              <a:buChar char="●"/>
            </a:pPr>
            <a:r>
              <a:rPr lang="en"/>
              <a:t>Lebron’s points is what I am trying to predict, so that was set to the dependent variable.</a:t>
            </a:r>
            <a:endParaRPr/>
          </a:p>
          <a:p>
            <a:pPr indent="-317182" lvl="0" marL="457200" rtl="0" algn="l">
              <a:lnSpc>
                <a:spcPct val="150000"/>
              </a:lnSpc>
              <a:spcBef>
                <a:spcPts val="0"/>
              </a:spcBef>
              <a:spcAft>
                <a:spcPts val="0"/>
              </a:spcAft>
              <a:buSzPct val="100000"/>
              <a:buChar char="●"/>
            </a:pPr>
            <a:r>
              <a:rPr lang="en"/>
              <a:t>The independent variables I decided to utilize were the opposing team’s DEFRTG, DREB%, and Lebron’s minutes played.</a:t>
            </a:r>
            <a:endParaRPr/>
          </a:p>
          <a:p>
            <a:pPr indent="-317182" lvl="0" marL="457200" rtl="0" algn="l">
              <a:lnSpc>
                <a:spcPct val="150000"/>
              </a:lnSpc>
              <a:spcBef>
                <a:spcPts val="0"/>
              </a:spcBef>
              <a:spcAft>
                <a:spcPts val="0"/>
              </a:spcAft>
              <a:buSzPct val="100000"/>
              <a:buChar char="●"/>
            </a:pPr>
            <a:r>
              <a:rPr lang="en"/>
              <a:t>DEFRTG is a measure of the team’s defensive performance.</a:t>
            </a:r>
            <a:endParaRPr/>
          </a:p>
          <a:p>
            <a:pPr indent="-297497" lvl="1" marL="914400" rtl="0" algn="l">
              <a:lnSpc>
                <a:spcPct val="150000"/>
              </a:lnSpc>
              <a:spcBef>
                <a:spcPts val="0"/>
              </a:spcBef>
              <a:spcAft>
                <a:spcPts val="0"/>
              </a:spcAft>
              <a:buSzPct val="116666"/>
              <a:buChar char="○"/>
            </a:pPr>
            <a:r>
              <a:rPr lang="en" sz="1200"/>
              <a:t>(Allowed Points / Opponent’s Possessions) * 100</a:t>
            </a:r>
            <a:endParaRPr sz="1200"/>
          </a:p>
          <a:p>
            <a:pPr indent="-287655" lvl="1" marL="914400" rtl="0" algn="l">
              <a:lnSpc>
                <a:spcPct val="150000"/>
              </a:lnSpc>
              <a:spcBef>
                <a:spcPts val="0"/>
              </a:spcBef>
              <a:spcAft>
                <a:spcPts val="0"/>
              </a:spcAft>
              <a:buSzPct val="100000"/>
              <a:buChar char="○"/>
            </a:pPr>
            <a:r>
              <a:rPr lang="en" sz="1200"/>
              <a:t>This formula returns the number of points a team would allow if the opposing team had possession of the ball 100 times.</a:t>
            </a:r>
            <a:endParaRPr sz="1200"/>
          </a:p>
          <a:p>
            <a:pPr indent="-287655" lvl="1" marL="914400" rtl="0" algn="l">
              <a:lnSpc>
                <a:spcPct val="150000"/>
              </a:lnSpc>
              <a:spcBef>
                <a:spcPts val="0"/>
              </a:spcBef>
              <a:spcAft>
                <a:spcPts val="0"/>
              </a:spcAft>
              <a:buSzPct val="100000"/>
              <a:buChar char="○"/>
            </a:pPr>
            <a:r>
              <a:rPr lang="en" sz="1200"/>
              <a:t>Lower = better</a:t>
            </a:r>
            <a:endParaRPr sz="1200"/>
          </a:p>
          <a:p>
            <a:pPr indent="-317182" lvl="0" marL="457200" rtl="0" algn="l">
              <a:lnSpc>
                <a:spcPct val="150000"/>
              </a:lnSpc>
              <a:spcBef>
                <a:spcPts val="0"/>
              </a:spcBef>
              <a:spcAft>
                <a:spcPts val="0"/>
              </a:spcAft>
              <a:buSzPct val="100000"/>
              <a:buChar char="●"/>
            </a:pPr>
            <a:r>
              <a:rPr lang="en"/>
              <a:t>DREB% is the percentage of available defensive rebounds that were obtained by the team.</a:t>
            </a:r>
            <a:endParaRPr/>
          </a:p>
          <a:p>
            <a:pPr indent="-317182" lvl="0" marL="457200" rtl="0" algn="l">
              <a:lnSpc>
                <a:spcPct val="150000"/>
              </a:lnSpc>
              <a:spcBef>
                <a:spcPts val="0"/>
              </a:spcBef>
              <a:spcAft>
                <a:spcPts val="0"/>
              </a:spcAft>
              <a:buSzPct val="100000"/>
              <a:buChar char="●"/>
            </a:pPr>
            <a:r>
              <a:rPr lang="en"/>
              <a:t>Minutes Played is the number of minutes that Lebron James was on the court.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5308050" y="592900"/>
            <a:ext cx="28575" cy="9525"/>
          </a:xfrm>
          <a:prstGeom prst="rect">
            <a:avLst/>
          </a:prstGeom>
          <a:noFill/>
          <a:ln>
            <a:noFill/>
          </a:ln>
        </p:spPr>
      </p:pic>
      <p:pic>
        <p:nvPicPr>
          <p:cNvPr id="109" name="Google Shape;109;p20"/>
          <p:cNvPicPr preferRelativeResize="0"/>
          <p:nvPr/>
        </p:nvPicPr>
        <p:blipFill>
          <a:blip r:embed="rId4">
            <a:alphaModFix/>
          </a:blip>
          <a:stretch>
            <a:fillRect/>
          </a:stretch>
        </p:blipFill>
        <p:spPr>
          <a:xfrm>
            <a:off x="145650" y="83950"/>
            <a:ext cx="3383280" cy="2264918"/>
          </a:xfrm>
          <a:prstGeom prst="rect">
            <a:avLst/>
          </a:prstGeom>
          <a:noFill/>
          <a:ln>
            <a:noFill/>
          </a:ln>
        </p:spPr>
      </p:pic>
      <p:pic>
        <p:nvPicPr>
          <p:cNvPr id="110" name="Google Shape;110;p20"/>
          <p:cNvPicPr preferRelativeResize="0"/>
          <p:nvPr/>
        </p:nvPicPr>
        <p:blipFill>
          <a:blip r:embed="rId5">
            <a:alphaModFix/>
          </a:blip>
          <a:stretch>
            <a:fillRect/>
          </a:stretch>
        </p:blipFill>
        <p:spPr>
          <a:xfrm>
            <a:off x="5397775" y="88650"/>
            <a:ext cx="3383280" cy="2255520"/>
          </a:xfrm>
          <a:prstGeom prst="rect">
            <a:avLst/>
          </a:prstGeom>
          <a:noFill/>
          <a:ln>
            <a:noFill/>
          </a:ln>
        </p:spPr>
      </p:pic>
      <p:pic>
        <p:nvPicPr>
          <p:cNvPr id="111" name="Google Shape;111;p20"/>
          <p:cNvPicPr preferRelativeResize="0"/>
          <p:nvPr/>
        </p:nvPicPr>
        <p:blipFill>
          <a:blip r:embed="rId6">
            <a:alphaModFix/>
          </a:blip>
          <a:stretch>
            <a:fillRect/>
          </a:stretch>
        </p:blipFill>
        <p:spPr>
          <a:xfrm>
            <a:off x="2772437" y="2519125"/>
            <a:ext cx="3401568" cy="22677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Modeling</a:t>
            </a:r>
            <a:endParaRPr/>
          </a:p>
        </p:txBody>
      </p:sp>
      <p:sp>
        <p:nvSpPr>
          <p:cNvPr id="117" name="Google Shape;117;p21"/>
          <p:cNvSpPr txBox="1"/>
          <p:nvPr>
            <p:ph idx="1" type="body"/>
          </p:nvPr>
        </p:nvSpPr>
        <p:spPr>
          <a:xfrm>
            <a:off x="727650" y="2377050"/>
            <a:ext cx="7426200" cy="2261100"/>
          </a:xfrm>
          <a:prstGeom prst="rect">
            <a:avLst/>
          </a:prstGeom>
        </p:spPr>
        <p:txBody>
          <a:bodyPr anchorCtr="0" anchor="t" bIns="91425" lIns="91425" spcFirstLastPara="1" rIns="91425" wrap="square" tIns="91425">
            <a:normAutofit fontScale="85000"/>
          </a:bodyPr>
          <a:lstStyle/>
          <a:p>
            <a:pPr indent="-325755" lvl="0" marL="457200" rtl="0" algn="l">
              <a:lnSpc>
                <a:spcPct val="150000"/>
              </a:lnSpc>
              <a:spcBef>
                <a:spcPts val="0"/>
              </a:spcBef>
              <a:spcAft>
                <a:spcPts val="0"/>
              </a:spcAft>
              <a:buSzPct val="100000"/>
              <a:buChar char="●"/>
            </a:pPr>
            <a:r>
              <a:rPr lang="en"/>
              <a:t>For modeling the data, I compiled a list of all the regression models in the SKLearn Linear Model library, using dir(linear_model).</a:t>
            </a:r>
            <a:endParaRPr/>
          </a:p>
          <a:p>
            <a:pPr indent="-325755" lvl="0" marL="457200" rtl="0" algn="l">
              <a:lnSpc>
                <a:spcPct val="150000"/>
              </a:lnSpc>
              <a:spcBef>
                <a:spcPts val="0"/>
              </a:spcBef>
              <a:spcAft>
                <a:spcPts val="0"/>
              </a:spcAft>
              <a:buSzPct val="100000"/>
              <a:buChar char="●"/>
            </a:pPr>
            <a:r>
              <a:rPr lang="en"/>
              <a:t>I also used train_test_split to separate the data using a train-test ratio of 80%/20%.</a:t>
            </a:r>
            <a:endParaRPr/>
          </a:p>
          <a:p>
            <a:pPr indent="-325755" lvl="0" marL="457200" rtl="0" algn="l">
              <a:lnSpc>
                <a:spcPct val="150000"/>
              </a:lnSpc>
              <a:spcBef>
                <a:spcPts val="0"/>
              </a:spcBef>
              <a:spcAft>
                <a:spcPts val="0"/>
              </a:spcAft>
              <a:buSzPct val="100000"/>
              <a:buChar char="●"/>
            </a:pPr>
            <a:r>
              <a:rPr lang="en"/>
              <a:t>I then ran a for-loop that went through each model, fit the X_train and y_train values to each model, and printed the model’s name and its score.</a:t>
            </a:r>
            <a:endParaRPr/>
          </a:p>
        </p:txBody>
      </p:sp>
      <p:pic>
        <p:nvPicPr>
          <p:cNvPr id="118" name="Google Shape;118;p21"/>
          <p:cNvPicPr preferRelativeResize="0"/>
          <p:nvPr/>
        </p:nvPicPr>
        <p:blipFill rotWithShape="1">
          <a:blip r:embed="rId3">
            <a:alphaModFix/>
          </a:blip>
          <a:srcRect b="0" l="-11546" r="-11" t="0"/>
          <a:stretch/>
        </p:blipFill>
        <p:spPr>
          <a:xfrm>
            <a:off x="2264900" y="617375"/>
            <a:ext cx="5889051" cy="1759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