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9926625" cy="67976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6" roundtripDataSignature="AMtx7mjQgS4trIADePik+tC+JS8EVB/A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75BE54-ED30-443E-8F8E-243490CE19BF}">
  <a:tblStyle styleId="{2375BE54-ED30-443E-8F8E-243490CE19B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4301543" cy="34106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22798" y="1"/>
            <a:ext cx="4301543" cy="341064"/>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56612"/>
            <a:ext cx="4301543" cy="34106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22798" y="6456612"/>
            <a:ext cx="4301543" cy="34106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 name="Google Shape;33;p1: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2ad071af7_0_57:notes"/>
          <p:cNvSpPr txBox="1"/>
          <p:nvPr>
            <p:ph idx="1" type="body"/>
          </p:nvPr>
        </p:nvSpPr>
        <p:spPr>
          <a:xfrm>
            <a:off x="992664" y="3271381"/>
            <a:ext cx="7941300" cy="26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272ad071af7_0_57: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6:notes"/>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94" name="Google Shape;194;p16:notes"/>
          <p:cNvSpPr txBox="1"/>
          <p:nvPr>
            <p:ph idx="12" type="sldNum"/>
          </p:nvPr>
        </p:nvSpPr>
        <p:spPr>
          <a:xfrm>
            <a:off x="5622798" y="6456612"/>
            <a:ext cx="4301543" cy="34106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 name="Google Shape;43;p2: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72ad071af7_0_8:notes"/>
          <p:cNvSpPr txBox="1"/>
          <p:nvPr>
            <p:ph idx="1" type="body"/>
          </p:nvPr>
        </p:nvSpPr>
        <p:spPr>
          <a:xfrm>
            <a:off x="992664" y="3271381"/>
            <a:ext cx="7941300" cy="26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g272ad071af7_0_8: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95f9dd574_0_0:notes"/>
          <p:cNvSpPr txBox="1"/>
          <p:nvPr>
            <p:ph idx="1" type="body"/>
          </p:nvPr>
        </p:nvSpPr>
        <p:spPr>
          <a:xfrm>
            <a:off x="992664" y="3271381"/>
            <a:ext cx="7941300" cy="26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g2e95f9dd574_0_0: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29"/>
          <p:cNvCxnSpPr/>
          <p:nvPr/>
        </p:nvCxnSpPr>
        <p:spPr>
          <a:xfrm>
            <a:off x="0" y="6356350"/>
            <a:ext cx="12192000" cy="0"/>
          </a:xfrm>
          <a:prstGeom prst="straightConnector1">
            <a:avLst/>
          </a:prstGeom>
          <a:noFill/>
          <a:ln cap="flat" cmpd="sng" w="15875">
            <a:solidFill>
              <a:srgbClr val="2E75B5"/>
            </a:solidFill>
            <a:prstDash val="solid"/>
            <a:miter lim="800000"/>
            <a:headEnd len="sm" w="sm" type="none"/>
            <a:tailEnd len="sm" w="sm" type="none"/>
          </a:ln>
        </p:spPr>
      </p:cxnSp>
      <p:cxnSp>
        <p:nvCxnSpPr>
          <p:cNvPr id="16" name="Google Shape;16;p29"/>
          <p:cNvCxnSpPr/>
          <p:nvPr/>
        </p:nvCxnSpPr>
        <p:spPr>
          <a:xfrm>
            <a:off x="10477" y="859790"/>
            <a:ext cx="12181523" cy="0"/>
          </a:xfrm>
          <a:prstGeom prst="straightConnector1">
            <a:avLst/>
          </a:prstGeom>
          <a:noFill/>
          <a:ln cap="flat" cmpd="sng" w="60325">
            <a:solidFill>
              <a:srgbClr val="2E75B5"/>
            </a:solidFill>
            <a:prstDash val="solid"/>
            <a:miter lim="800000"/>
            <a:headEnd len="sm" w="sm" type="none"/>
            <a:tailEnd len="sm" w="sm" type="none"/>
          </a:ln>
        </p:spPr>
      </p:cxnSp>
      <p:pic>
        <p:nvPicPr>
          <p:cNvPr id="17" name="Google Shape;17;p29"/>
          <p:cNvPicPr preferRelativeResize="0"/>
          <p:nvPr/>
        </p:nvPicPr>
        <p:blipFill rotWithShape="1">
          <a:blip r:embed="rId1">
            <a:alphaModFix/>
          </a:blip>
          <a:srcRect b="0" l="0" r="0" t="0"/>
          <a:stretch/>
        </p:blipFill>
        <p:spPr>
          <a:xfrm>
            <a:off x="11112" y="5701790"/>
            <a:ext cx="3838575" cy="1038225"/>
          </a:xfrm>
          <a:prstGeom prst="rect">
            <a:avLst/>
          </a:prstGeom>
          <a:noFill/>
          <a:ln>
            <a:noFill/>
          </a:ln>
        </p:spPr>
      </p:pic>
      <p:sp>
        <p:nvSpPr>
          <p:cNvPr id="18" name="Google Shape;18;p29"/>
          <p:cNvSpPr txBox="1"/>
          <p:nvPr/>
        </p:nvSpPr>
        <p:spPr>
          <a:xfrm>
            <a:off x="687368" y="6532687"/>
            <a:ext cx="281753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Calibri"/>
                <a:ea typeface="Calibri"/>
                <a:cs typeface="Calibri"/>
                <a:sym typeface="Calibri"/>
              </a:rPr>
              <a:t>Varale, Talegaon, Pune Campus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p:nvPr/>
        </p:nvSpPr>
        <p:spPr>
          <a:xfrm>
            <a:off x="0" y="781050"/>
            <a:ext cx="12192000" cy="3651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6" name="Google Shape;36;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rPr>
              <a:t>Department of Artificial Intelligence</a:t>
            </a:r>
            <a:r>
              <a:rPr lang="en-US">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and Data Science</a:t>
            </a:r>
            <a:endParaRPr>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solidFill>
                <a:srgbClr val="000000"/>
              </a:solidFill>
              <a:latin typeface="Times New Roman"/>
              <a:ea typeface="Times New Roman"/>
              <a:cs typeface="Times New Roman"/>
              <a:sym typeface="Times New Roman"/>
            </a:endParaRPr>
          </a:p>
        </p:txBody>
      </p:sp>
      <p:sp>
        <p:nvSpPr>
          <p:cNvPr id="37" name="Google Shape;37;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38" name="Google Shape;38;p1"/>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9" name="Google Shape;39;p1"/>
          <p:cNvSpPr/>
          <p:nvPr/>
        </p:nvSpPr>
        <p:spPr>
          <a:xfrm>
            <a:off x="0" y="-279567"/>
            <a:ext cx="12176961" cy="709420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4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2F5496"/>
                </a:solidFill>
                <a:latin typeface="Times New Roman"/>
                <a:ea typeface="Times New Roman"/>
                <a:cs typeface="Times New Roman"/>
                <a:sym typeface="Times New Roman"/>
              </a:rPr>
              <a:t>Course Name : Project Stage I </a:t>
            </a:r>
            <a:endParaRPr/>
          </a:p>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2F5496"/>
                </a:solidFill>
                <a:latin typeface="Times New Roman"/>
                <a:ea typeface="Times New Roman"/>
                <a:cs typeface="Times New Roman"/>
                <a:sym typeface="Times New Roman"/>
              </a:rPr>
              <a:t>Course Code:417527</a:t>
            </a:r>
            <a:r>
              <a:rPr b="1" i="0" lang="en-US" sz="4000" u="none" cap="none" strike="noStrike">
                <a:solidFill>
                  <a:srgbClr val="2F5496"/>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2F549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Jarvie: AI-Driven Mental Health Companion</a:t>
            </a:r>
            <a:endParaRPr/>
          </a:p>
          <a:p>
            <a:pPr indent="0" lvl="0" marL="0" marR="0" rtl="0" algn="ctr">
              <a:lnSpc>
                <a:spcPct val="100000"/>
              </a:lnSpc>
              <a:spcBef>
                <a:spcPts val="0"/>
              </a:spcBef>
              <a:spcAft>
                <a:spcPts val="0"/>
              </a:spcAft>
              <a:buNone/>
            </a:pPr>
            <a:r>
              <a:t/>
            </a:r>
            <a:endParaRPr b="1" i="0" sz="4000" u="none" cap="none" strike="noStrike">
              <a:solidFill>
                <a:srgbClr val="2F549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2F549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2F5496"/>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chemeClr val="dk1"/>
              </a:buClr>
              <a:buSzPts val="3700"/>
              <a:buFont typeface="Arial"/>
              <a:buNone/>
            </a:pPr>
            <a:r>
              <a:t/>
            </a:r>
            <a:endParaRPr b="1" i="0" sz="3700" u="none" cap="none" strike="noStrike">
              <a:solidFill>
                <a:srgbClr val="1F3864"/>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200"/>
              <a:buFont typeface="Arial"/>
              <a:buNone/>
            </a:pPr>
            <a:r>
              <a:rPr b="1" i="0" lang="en-US" sz="2000" u="none" cap="none" strike="noStrike">
                <a:solidFill>
                  <a:srgbClr val="000000"/>
                </a:solidFill>
                <a:latin typeface="Times New Roman"/>
                <a:ea typeface="Times New Roman"/>
                <a:cs typeface="Times New Roman"/>
                <a:sym typeface="Times New Roman"/>
              </a:rPr>
              <a:t>Guide</a:t>
            </a:r>
            <a:endParaRPr/>
          </a:p>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Mrs. Mayuri Fegade</a:t>
            </a:r>
            <a:endParaRPr b="0"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833C0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1F3864"/>
              </a:solidFill>
              <a:latin typeface="Times New Roman"/>
              <a:ea typeface="Times New Roman"/>
              <a:cs typeface="Times New Roman"/>
              <a:sym typeface="Times New Roman"/>
            </a:endParaRPr>
          </a:p>
        </p:txBody>
      </p:sp>
      <p:sp>
        <p:nvSpPr>
          <p:cNvPr id="40" name="Google Shape;40;p1"/>
          <p:cNvSpPr txBox="1"/>
          <p:nvPr/>
        </p:nvSpPr>
        <p:spPr>
          <a:xfrm>
            <a:off x="1969625" y="3164800"/>
            <a:ext cx="8252749" cy="16312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Group Members</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Pratik Deepak Bandpatte	 [24129] 	</a:t>
            </a:r>
            <a:endParaRPr/>
          </a:p>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Neha Raju Medar		[24147] </a:t>
            </a:r>
            <a:endParaRPr/>
          </a:p>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Devesh Narendra Mahajan	[24135] </a:t>
            </a:r>
            <a:endParaRPr/>
          </a:p>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Vishal Ajay Wagh	[24126]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873106" y="-136566"/>
            <a:ext cx="297123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000">
                <a:solidFill>
                  <a:srgbClr val="2F5496"/>
                </a:solidFill>
                <a:latin typeface="Times New Roman"/>
                <a:ea typeface="Times New Roman"/>
                <a:cs typeface="Times New Roman"/>
                <a:sym typeface="Times New Roman"/>
              </a:rPr>
              <a:t>Algorithms</a:t>
            </a:r>
            <a:endParaRPr b="1" sz="4000">
              <a:latin typeface="Times New Roman"/>
              <a:ea typeface="Times New Roman"/>
              <a:cs typeface="Times New Roman"/>
              <a:sym typeface="Times New Roman"/>
            </a:endParaRPr>
          </a:p>
        </p:txBody>
      </p:sp>
      <p:sp>
        <p:nvSpPr>
          <p:cNvPr id="126" name="Google Shape;1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27" name="Google Shape;127;p8"/>
          <p:cNvSpPr/>
          <p:nvPr/>
        </p:nvSpPr>
        <p:spPr>
          <a:xfrm>
            <a:off x="6231530" y="1188997"/>
            <a:ext cx="4383051"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2. Machine Learning Algorithms: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Q-Learning</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Recommendation Algorithms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Content-Based Filtering</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TF-IDF</a:t>
            </a:r>
            <a:endParaRPr/>
          </a:p>
        </p:txBody>
      </p:sp>
      <p:sp>
        <p:nvSpPr>
          <p:cNvPr id="128" name="Google Shape;128;p8"/>
          <p:cNvSpPr/>
          <p:nvPr/>
        </p:nvSpPr>
        <p:spPr>
          <a:xfrm>
            <a:off x="873106" y="3517837"/>
            <a:ext cx="4944432"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3. Behavioural and Predictive Analytics Algorithms: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Convolutional Neural Networks (CNNs)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Recurrent Neural Networks (RNNs)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Transformer Models</a:t>
            </a:r>
            <a:endParaRPr/>
          </a:p>
        </p:txBody>
      </p:sp>
      <p:sp>
        <p:nvSpPr>
          <p:cNvPr id="129" name="Google Shape;129;p8"/>
          <p:cNvSpPr/>
          <p:nvPr/>
        </p:nvSpPr>
        <p:spPr>
          <a:xfrm>
            <a:off x="5043598" y="6356350"/>
            <a:ext cx="356700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p:txBody>
      </p:sp>
      <p:sp>
        <p:nvSpPr>
          <p:cNvPr id="130" name="Google Shape;130;p8"/>
          <p:cNvSpPr txBox="1"/>
          <p:nvPr/>
        </p:nvSpPr>
        <p:spPr>
          <a:xfrm>
            <a:off x="6231530" y="3519679"/>
            <a:ext cx="472241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4. Data Privacy and Security Algorithms:</a:t>
            </a:r>
            <a:endParaRPr/>
          </a:p>
          <a:p>
            <a:pPr indent="-342900" lvl="2"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AES (Advanced Encryption Standard)</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RSA (Rivest–Shamir–Adleman)</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Differential Privacy</a:t>
            </a:r>
            <a:endParaRPr/>
          </a:p>
        </p:txBody>
      </p:sp>
      <p:sp>
        <p:nvSpPr>
          <p:cNvPr id="131" name="Google Shape;131;p8"/>
          <p:cNvSpPr txBox="1"/>
          <p:nvPr/>
        </p:nvSpPr>
        <p:spPr>
          <a:xfrm>
            <a:off x="909020" y="1188997"/>
            <a:ext cx="4944432"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1. NLP Algorithm:</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Support Vector Machines (SVM)</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BERT</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LSTM</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GPT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914277" y="-175595"/>
            <a:ext cx="10515600" cy="1325563"/>
          </a:xfrm>
          <a:prstGeom prst="rect">
            <a:avLst/>
          </a:prstGeom>
          <a:noFill/>
          <a:ln>
            <a:noFill/>
          </a:ln>
        </p:spPr>
        <p:txBody>
          <a:bodyPr anchorCtr="0" anchor="ctr" bIns="45700" lIns="91425" spcFirstLastPara="1" rIns="91425" wrap="square" tIns="45700">
            <a:normAutofit/>
          </a:bodyPr>
          <a:lstStyle/>
          <a:p>
            <a:pPr indent="-274320" lvl="0" marL="274320" rtl="0" algn="l">
              <a:lnSpc>
                <a:spcPct val="100000"/>
              </a:lnSpc>
              <a:spcBef>
                <a:spcPts val="800"/>
              </a:spcBef>
              <a:spcAft>
                <a:spcPts val="0"/>
              </a:spcAft>
              <a:buSzPts val="1800"/>
              <a:buNone/>
            </a:pPr>
            <a:r>
              <a:rPr b="1" lang="en-US" sz="4000">
                <a:solidFill>
                  <a:srgbClr val="2F5496"/>
                </a:solidFill>
                <a:latin typeface="Times New Roman"/>
                <a:ea typeface="Times New Roman"/>
                <a:cs typeface="Times New Roman"/>
                <a:sym typeface="Times New Roman"/>
              </a:rPr>
              <a:t>Software &amp; Hardware Requirements:</a:t>
            </a:r>
            <a:endParaRPr b="1" sz="4000">
              <a:solidFill>
                <a:srgbClr val="000000"/>
              </a:solidFill>
              <a:latin typeface="Times New Roman"/>
              <a:ea typeface="Times New Roman"/>
              <a:cs typeface="Times New Roman"/>
              <a:sym typeface="Times New Roman"/>
            </a:endParaRPr>
          </a:p>
        </p:txBody>
      </p:sp>
      <p:sp>
        <p:nvSpPr>
          <p:cNvPr id="137" name="Google Shape;137;p9"/>
          <p:cNvSpPr txBox="1"/>
          <p:nvPr>
            <p:ph idx="1" type="body"/>
          </p:nvPr>
        </p:nvSpPr>
        <p:spPr>
          <a:xfrm>
            <a:off x="914277" y="1162505"/>
            <a:ext cx="5172706" cy="435133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1800"/>
              <a:buNone/>
            </a:pPr>
            <a:r>
              <a:rPr b="1" lang="en-US" sz="2000">
                <a:solidFill>
                  <a:srgbClr val="1F2023"/>
                </a:solidFill>
                <a:latin typeface="Times New Roman"/>
                <a:ea typeface="Times New Roman"/>
                <a:cs typeface="Times New Roman"/>
                <a:sym typeface="Times New Roman"/>
              </a:rPr>
              <a:t>1. Software Requirements:</a:t>
            </a:r>
            <a:endParaRPr/>
          </a:p>
          <a:p>
            <a:pPr indent="-342900" lvl="0" marL="342900" rtl="0" algn="l">
              <a:lnSpc>
                <a:spcPct val="120000"/>
              </a:lnSpc>
              <a:spcBef>
                <a:spcPts val="1000"/>
              </a:spcBef>
              <a:spcAft>
                <a:spcPts val="0"/>
              </a:spcAft>
              <a:buSzPts val="1800"/>
              <a:buChar char="•"/>
            </a:pPr>
            <a:r>
              <a:rPr lang="en-US" sz="2000">
                <a:solidFill>
                  <a:srgbClr val="1F2023"/>
                </a:solidFill>
                <a:latin typeface="Times New Roman"/>
                <a:ea typeface="Times New Roman"/>
                <a:cs typeface="Times New Roman"/>
                <a:sym typeface="Times New Roman"/>
              </a:rPr>
              <a:t>Windows/Ubuntu OS</a:t>
            </a:r>
            <a:endParaRPr sz="2000">
              <a:latin typeface="Times New Roman"/>
              <a:ea typeface="Times New Roman"/>
              <a:cs typeface="Times New Roman"/>
              <a:sym typeface="Times New Roman"/>
            </a:endParaRPr>
          </a:p>
          <a:p>
            <a:pPr indent="-342900" lvl="0" marL="342900" rtl="0" algn="l">
              <a:lnSpc>
                <a:spcPct val="120000"/>
              </a:lnSpc>
              <a:spcBef>
                <a:spcPts val="1000"/>
              </a:spcBef>
              <a:spcAft>
                <a:spcPts val="0"/>
              </a:spcAft>
              <a:buSzPts val="1800"/>
              <a:buChar char="•"/>
            </a:pPr>
            <a:r>
              <a:rPr lang="en-US" sz="2000">
                <a:solidFill>
                  <a:srgbClr val="1F2023"/>
                </a:solidFill>
                <a:latin typeface="Times New Roman"/>
                <a:ea typeface="Times New Roman"/>
                <a:cs typeface="Times New Roman"/>
                <a:sym typeface="Times New Roman"/>
              </a:rPr>
              <a:t>Python3 and suitable IDE</a:t>
            </a:r>
            <a:endParaRPr sz="2000">
              <a:latin typeface="Times New Roman"/>
              <a:ea typeface="Times New Roman"/>
              <a:cs typeface="Times New Roman"/>
              <a:sym typeface="Times New Roman"/>
            </a:endParaRPr>
          </a:p>
          <a:p>
            <a:pPr indent="-342900" lvl="0" marL="342900" rtl="0" algn="l">
              <a:lnSpc>
                <a:spcPct val="120000"/>
              </a:lnSpc>
              <a:spcBef>
                <a:spcPts val="1000"/>
              </a:spcBef>
              <a:spcAft>
                <a:spcPts val="0"/>
              </a:spcAft>
              <a:buSzPts val="1800"/>
              <a:buChar char="•"/>
            </a:pPr>
            <a:r>
              <a:rPr lang="en-US" sz="2000">
                <a:solidFill>
                  <a:srgbClr val="1F2023"/>
                </a:solidFill>
                <a:latin typeface="Times New Roman"/>
                <a:ea typeface="Times New Roman"/>
                <a:cs typeface="Times New Roman"/>
                <a:sym typeface="Times New Roman"/>
              </a:rPr>
              <a:t>Flask/ Django, Required Libraries</a:t>
            </a:r>
            <a:endParaRPr/>
          </a:p>
          <a:p>
            <a:pPr indent="0" lvl="0" marL="0" rtl="0" algn="l">
              <a:lnSpc>
                <a:spcPct val="120000"/>
              </a:lnSpc>
              <a:spcBef>
                <a:spcPts val="1000"/>
              </a:spcBef>
              <a:spcAft>
                <a:spcPts val="0"/>
              </a:spcAft>
              <a:buSzPts val="1800"/>
              <a:buNone/>
            </a:pPr>
            <a:r>
              <a:t/>
            </a:r>
            <a:endParaRPr sz="2000">
              <a:solidFill>
                <a:srgbClr val="1F2023"/>
              </a:solidFill>
              <a:latin typeface="Times New Roman"/>
              <a:ea typeface="Times New Roman"/>
              <a:cs typeface="Times New Roman"/>
              <a:sym typeface="Times New Roman"/>
            </a:endParaRPr>
          </a:p>
          <a:p>
            <a:pPr indent="0" lvl="0" marL="0" rtl="0" algn="l">
              <a:lnSpc>
                <a:spcPct val="150000"/>
              </a:lnSpc>
              <a:spcBef>
                <a:spcPts val="1000"/>
              </a:spcBef>
              <a:spcAft>
                <a:spcPts val="0"/>
              </a:spcAft>
              <a:buSzPts val="1800"/>
              <a:buNone/>
            </a:pPr>
            <a:r>
              <a:rPr b="1" lang="en-US" sz="2000">
                <a:solidFill>
                  <a:srgbClr val="1F2023"/>
                </a:solidFill>
                <a:latin typeface="Times New Roman"/>
                <a:ea typeface="Times New Roman"/>
                <a:cs typeface="Times New Roman"/>
                <a:sym typeface="Times New Roman"/>
              </a:rPr>
              <a:t>3. Database Requirements:</a:t>
            </a:r>
            <a:endParaRPr b="1" sz="2000">
              <a:latin typeface="Times New Roman"/>
              <a:ea typeface="Times New Roman"/>
              <a:cs typeface="Times New Roman"/>
              <a:sym typeface="Times New Roman"/>
            </a:endParaRPr>
          </a:p>
          <a:p>
            <a:pPr indent="-342900" lvl="0" marL="342900" rtl="0" algn="l">
              <a:lnSpc>
                <a:spcPct val="150000"/>
              </a:lnSpc>
              <a:spcBef>
                <a:spcPts val="1000"/>
              </a:spcBef>
              <a:spcAft>
                <a:spcPts val="0"/>
              </a:spcAft>
              <a:buSzPts val="1800"/>
              <a:buChar char="•"/>
            </a:pPr>
            <a:r>
              <a:rPr lang="en-US" sz="2000">
                <a:solidFill>
                  <a:srgbClr val="1F2023"/>
                </a:solidFill>
                <a:latin typeface="Times New Roman"/>
                <a:ea typeface="Times New Roman"/>
                <a:cs typeface="Times New Roman"/>
                <a:sym typeface="Times New Roman"/>
              </a:rPr>
              <a:t>MySQL/ MongoDB</a:t>
            </a:r>
            <a:endParaRPr sz="2000">
              <a:latin typeface="Times New Roman"/>
              <a:ea typeface="Times New Roman"/>
              <a:cs typeface="Times New Roman"/>
              <a:sym typeface="Times New Roman"/>
            </a:endParaRPr>
          </a:p>
          <a:p>
            <a:pPr indent="0" lvl="0" marL="0" rtl="0" algn="just">
              <a:lnSpc>
                <a:spcPct val="100000"/>
              </a:lnSpc>
              <a:spcBef>
                <a:spcPts val="400"/>
              </a:spcBef>
              <a:spcAft>
                <a:spcPts val="0"/>
              </a:spcAft>
              <a:buClr>
                <a:srgbClr val="31B6FD"/>
              </a:buClr>
              <a:buSzPts val="2000"/>
              <a:buNone/>
            </a:pPr>
            <a:r>
              <a:t/>
            </a:r>
            <a:endParaRPr sz="2000">
              <a:latin typeface="Times New Roman"/>
              <a:ea typeface="Times New Roman"/>
              <a:cs typeface="Times New Roman"/>
              <a:sym typeface="Times New Roman"/>
            </a:endParaRPr>
          </a:p>
        </p:txBody>
      </p:sp>
      <p:sp>
        <p:nvSpPr>
          <p:cNvPr id="138" name="Google Shape;13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39" name="Google Shape;139;p9"/>
          <p:cNvSpPr/>
          <p:nvPr/>
        </p:nvSpPr>
        <p:spPr>
          <a:xfrm>
            <a:off x="5934830" y="1149968"/>
            <a:ext cx="5028543" cy="24006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rgbClr val="1F2023"/>
                </a:solidFill>
                <a:latin typeface="Times New Roman"/>
                <a:ea typeface="Times New Roman"/>
                <a:cs typeface="Times New Roman"/>
                <a:sym typeface="Times New Roman"/>
              </a:rPr>
              <a:t>2. Hardware Requirements:</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1F2023"/>
                </a:solidFill>
                <a:latin typeface="Times New Roman"/>
                <a:ea typeface="Times New Roman"/>
                <a:cs typeface="Times New Roman"/>
                <a:sym typeface="Times New Roman"/>
              </a:rPr>
              <a:t>i5 Processor</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1F2023"/>
                </a:solidFill>
                <a:latin typeface="Times New Roman"/>
                <a:ea typeface="Times New Roman"/>
                <a:cs typeface="Times New Roman"/>
                <a:sym typeface="Times New Roman"/>
              </a:rPr>
              <a:t>256 SSD/1TB HDD</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1F2023"/>
                </a:solidFill>
                <a:latin typeface="Times New Roman"/>
                <a:ea typeface="Times New Roman"/>
                <a:cs typeface="Times New Roman"/>
                <a:sym typeface="Times New Roman"/>
              </a:rPr>
              <a:t>8GB RAM</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1F2023"/>
                </a:solidFill>
                <a:latin typeface="Times New Roman"/>
                <a:ea typeface="Times New Roman"/>
                <a:cs typeface="Times New Roman"/>
                <a:sym typeface="Times New Roman"/>
              </a:rPr>
              <a:t>GPU 4GB VRAM with CUDA support.</a:t>
            </a:r>
            <a:endParaRPr b="0" i="0" sz="2000" u="none" cap="none" strike="noStrike">
              <a:solidFill>
                <a:srgbClr val="000000"/>
              </a:solidFill>
              <a:latin typeface="Times New Roman"/>
              <a:ea typeface="Times New Roman"/>
              <a:cs typeface="Times New Roman"/>
              <a:sym typeface="Times New Roman"/>
            </a:endParaRPr>
          </a:p>
        </p:txBody>
      </p:sp>
      <p:sp>
        <p:nvSpPr>
          <p:cNvPr id="140" name="Google Shape;140;p9"/>
          <p:cNvSpPr/>
          <p:nvPr/>
        </p:nvSpPr>
        <p:spPr>
          <a:xfrm>
            <a:off x="5046700" y="6368887"/>
            <a:ext cx="35639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65695" y="-776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000">
                <a:solidFill>
                  <a:srgbClr val="2F5496"/>
                </a:solidFill>
                <a:latin typeface="Times New Roman"/>
                <a:ea typeface="Times New Roman"/>
                <a:cs typeface="Times New Roman"/>
                <a:sym typeface="Times New Roman"/>
              </a:rPr>
              <a:t>Mathematical Model</a:t>
            </a:r>
            <a:endParaRPr b="1" sz="4000"/>
          </a:p>
        </p:txBody>
      </p:sp>
      <p:sp>
        <p:nvSpPr>
          <p:cNvPr id="146" name="Google Shape;146;p10"/>
          <p:cNvSpPr txBox="1"/>
          <p:nvPr>
            <p:ph idx="1" type="body"/>
          </p:nvPr>
        </p:nvSpPr>
        <p:spPr>
          <a:xfrm>
            <a:off x="865695" y="1247947"/>
            <a:ext cx="10097678" cy="4351338"/>
          </a:xfrm>
          <a:prstGeom prst="rect">
            <a:avLst/>
          </a:prstGeom>
          <a:blipFill rotWithShape="1">
            <a:blip r:embed="rId3">
              <a:alphaModFix/>
            </a:blip>
            <a:stretch>
              <a:fillRect b="0" l="0" r="-301"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
        <p:nvSpPr>
          <p:cNvPr id="147" name="Google Shape;14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869125" y="-11192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000">
                <a:solidFill>
                  <a:srgbClr val="2F5496"/>
                </a:solidFill>
                <a:latin typeface="Times New Roman"/>
                <a:ea typeface="Times New Roman"/>
                <a:cs typeface="Times New Roman"/>
                <a:sym typeface="Times New Roman"/>
              </a:rPr>
              <a:t>Cost Identification </a:t>
            </a:r>
            <a:endParaRPr b="1" sz="4000"/>
          </a:p>
        </p:txBody>
      </p:sp>
      <p:sp>
        <p:nvSpPr>
          <p:cNvPr id="153" name="Google Shape;1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54" name="Google Shape;154;p11"/>
          <p:cNvGraphicFramePr/>
          <p:nvPr/>
        </p:nvGraphicFramePr>
        <p:xfrm>
          <a:off x="2040467" y="1416114"/>
          <a:ext cx="3000000" cy="3000000"/>
        </p:xfrm>
        <a:graphic>
          <a:graphicData uri="http://schemas.openxmlformats.org/drawingml/2006/table">
            <a:tbl>
              <a:tblPr bandRow="1" firstRow="1">
                <a:noFill/>
                <a:tableStyleId>{2375BE54-ED30-443E-8F8E-243490CE19BF}</a:tableStyleId>
              </a:tblPr>
              <a:tblGrid>
                <a:gridCol w="4082200"/>
                <a:gridCol w="4090725"/>
              </a:tblGrid>
              <a:tr h="3665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Requirements</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Cost Estimated</a:t>
                      </a:r>
                      <a:endParaRPr b="1" sz="1800" u="none" cap="none" strike="noStrike">
                        <a:latin typeface="Times New Roman"/>
                        <a:ea typeface="Times New Roman"/>
                        <a:cs typeface="Times New Roman"/>
                        <a:sym typeface="Times New Roman"/>
                      </a:endParaRPr>
                    </a:p>
                  </a:txBody>
                  <a:tcPr marT="45725" marB="45725" marR="91450" marL="91450"/>
                </a:tc>
              </a:tr>
              <a:tr h="3665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Hardware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Estimated cost: ₹30,000 - ₹50,000 (if a new development machine is needed).</a:t>
                      </a:r>
                      <a:endParaRPr sz="1400" u="none" cap="none" strike="noStrike">
                        <a:latin typeface="Times New Roman"/>
                        <a:ea typeface="Times New Roman"/>
                        <a:cs typeface="Times New Roman"/>
                        <a:sym typeface="Times New Roman"/>
                      </a:endParaRPr>
                    </a:p>
                  </a:txBody>
                  <a:tcPr marT="45725" marB="45725" marR="91450" marL="91450"/>
                </a:tc>
              </a:tr>
              <a:tr h="3665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Software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API costs (such as OpenAI or Hugging Face) may incur for production-level use. Estimated cost for API access: ₹5,000 - ₹10,000 per month (depending on usage).</a:t>
                      </a:r>
                      <a:endParaRPr sz="1400" u="none" cap="none" strike="noStrike">
                        <a:latin typeface="Times New Roman"/>
                        <a:ea typeface="Times New Roman"/>
                        <a:cs typeface="Times New Roman"/>
                        <a:sym typeface="Times New Roman"/>
                      </a:endParaRPr>
                    </a:p>
                  </a:txBody>
                  <a:tcPr marT="45725" marB="45725" marR="91450" marL="91450"/>
                </a:tc>
              </a:tr>
              <a:tr h="3665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Database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Cloud database solutions such as Firebase, AWS RDS, or PostgreSQL on Heroku. Estimated cost: ₹2,000 - ₹5,000 per month for basic usage.</a:t>
                      </a:r>
                      <a:endParaRPr sz="1400" u="none" cap="none" strike="noStrike">
                        <a:latin typeface="Times New Roman"/>
                        <a:ea typeface="Times New Roman"/>
                        <a:cs typeface="Times New Roman"/>
                        <a:sym typeface="Times New Roman"/>
                      </a:endParaRPr>
                    </a:p>
                  </a:txBody>
                  <a:tcPr marT="45725" marB="45725" marR="91450" marL="91450"/>
                </a:tc>
              </a:tr>
              <a:tr h="3665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Internet(WiFi)</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Estimated cost: ₹1,000 - ₹2,000 per month (assuming home WiFi).</a:t>
                      </a:r>
                      <a:endParaRPr sz="1400" u="none" cap="none" strike="noStrike">
                        <a:latin typeface="Times New Roman"/>
                        <a:ea typeface="Times New Roman"/>
                        <a:cs typeface="Times New Roman"/>
                        <a:sym typeface="Times New Roman"/>
                      </a:endParaRPr>
                    </a:p>
                  </a:txBody>
                  <a:tcPr marT="45725" marB="45725" marR="91450" marL="91450"/>
                </a:tc>
              </a:tr>
              <a:tr h="3665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Man Power</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Based on the number of developers (1-2) working for 3-6 months.</a:t>
                      </a:r>
                      <a:endParaRPr sz="1400" u="none" cap="none" strike="noStrike">
                        <a:latin typeface="Times New Roman"/>
                        <a:ea typeface="Times New Roman"/>
                        <a:cs typeface="Times New Roman"/>
                        <a:sym typeface="Times New Roman"/>
                      </a:endParaRPr>
                    </a:p>
                  </a:txBody>
                  <a:tcPr marT="45725" marB="45725" marR="91450" marL="91450"/>
                </a:tc>
              </a:tr>
              <a:tr h="3665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Total</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Estimated total cost: ₹60,000 - ₹80,000 (including hardware, software, and operational costs).</a:t>
                      </a:r>
                      <a:endParaRPr sz="14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901644" y="-7761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000">
                <a:solidFill>
                  <a:srgbClr val="2F5496"/>
                </a:solidFill>
                <a:latin typeface="Times New Roman"/>
                <a:ea typeface="Times New Roman"/>
                <a:cs typeface="Times New Roman"/>
                <a:sym typeface="Times New Roman"/>
              </a:rPr>
              <a:t>Benefits of Society </a:t>
            </a:r>
            <a:endParaRPr b="1" sz="4000"/>
          </a:p>
        </p:txBody>
      </p:sp>
      <p:sp>
        <p:nvSpPr>
          <p:cNvPr id="160" name="Google Shape;160;p12"/>
          <p:cNvSpPr txBox="1"/>
          <p:nvPr>
            <p:ph idx="1" type="body"/>
          </p:nvPr>
        </p:nvSpPr>
        <p:spPr>
          <a:xfrm>
            <a:off x="901644" y="1247949"/>
            <a:ext cx="10061729" cy="312608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AI companions can provide support at any time, making mental health resources accessible to individuals who may not have access to traditional services due to time constraints or geographical limitations.</a:t>
            </a:r>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They can serve a large number of users simultaneously, helping to bridge the gap in mental health care where human resources are limited, thus addressing the growing demand for mental health services.</a:t>
            </a:r>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AI companions allow users to seek help in a private setting, reducing the stigma often associated with traditional therapy. This encourages more individuals to engage in mental health care without fear of judgment.</a:t>
            </a:r>
            <a:endParaRPr sz="2000">
              <a:latin typeface="Times New Roman"/>
              <a:ea typeface="Times New Roman"/>
              <a:cs typeface="Times New Roman"/>
              <a:sym typeface="Times New Roman"/>
            </a:endParaRPr>
          </a:p>
        </p:txBody>
      </p:sp>
      <p:sp>
        <p:nvSpPr>
          <p:cNvPr id="161" name="Google Shape;16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72ad071af7_0_57"/>
          <p:cNvSpPr txBox="1"/>
          <p:nvPr>
            <p:ph idx="11" type="ftr"/>
          </p:nvPr>
        </p:nvSpPr>
        <p:spPr>
          <a:xfrm>
            <a:off x="44958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rPr>
              <a:t>Department of Artificial Intelligence</a:t>
            </a:r>
            <a:r>
              <a:rPr lang="en-US">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and Data Science</a:t>
            </a:r>
            <a:endParaRPr/>
          </a:p>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67" name="Google Shape;167;g272ad071af7_0_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68" name="Google Shape;168;g272ad071af7_0_57"/>
          <p:cNvSpPr/>
          <p:nvPr/>
        </p:nvSpPr>
        <p:spPr>
          <a:xfrm>
            <a:off x="875027" y="356447"/>
            <a:ext cx="10870161" cy="365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solidFill>
                  <a:srgbClr val="2F5496"/>
                </a:solidFill>
                <a:latin typeface="Times New Roman"/>
                <a:ea typeface="Times New Roman"/>
                <a:cs typeface="Times New Roman"/>
                <a:sym typeface="Times New Roman"/>
              </a:rPr>
              <a:t>Comparison of Existing System with Propose System</a:t>
            </a:r>
            <a:endParaRPr b="1" i="0" sz="3600" u="none" cap="none" strike="noStrike">
              <a:solidFill>
                <a:srgbClr val="2F5496"/>
              </a:solidFill>
              <a:latin typeface="Times New Roman"/>
              <a:ea typeface="Times New Roman"/>
              <a:cs typeface="Times New Roman"/>
              <a:sym typeface="Times New Roman"/>
            </a:endParaRPr>
          </a:p>
        </p:txBody>
      </p:sp>
      <p:graphicFrame>
        <p:nvGraphicFramePr>
          <p:cNvPr id="169" name="Google Shape;169;g272ad071af7_0_57"/>
          <p:cNvGraphicFramePr/>
          <p:nvPr/>
        </p:nvGraphicFramePr>
        <p:xfrm>
          <a:off x="1348330" y="945262"/>
          <a:ext cx="3000000" cy="3000000"/>
        </p:xfrm>
        <a:graphic>
          <a:graphicData uri="http://schemas.openxmlformats.org/drawingml/2006/table">
            <a:tbl>
              <a:tblPr bandRow="1" firstRow="1">
                <a:noFill/>
                <a:tableStyleId>{2375BE54-ED30-443E-8F8E-243490CE19BF}</a:tableStyleId>
              </a:tblPr>
              <a:tblGrid>
                <a:gridCol w="4608175"/>
                <a:gridCol w="4608175"/>
              </a:tblGrid>
              <a:tr h="717725">
                <a:tc>
                  <a:txBody>
                    <a:bodyPr/>
                    <a:lstStyle/>
                    <a:p>
                      <a:pPr indent="-228600" lvl="0" marL="457200" marR="0" rtl="0" algn="l">
                        <a:lnSpc>
                          <a:spcPct val="90000"/>
                        </a:lnSpc>
                        <a:spcBef>
                          <a:spcPts val="0"/>
                        </a:spcBef>
                        <a:spcAft>
                          <a:spcPts val="0"/>
                        </a:spcAft>
                        <a:buClr>
                          <a:srgbClr val="000000"/>
                        </a:buClr>
                        <a:buSzPts val="2400"/>
                        <a:buFont typeface="Arial"/>
                        <a:buNone/>
                      </a:pPr>
                      <a:r>
                        <a:rPr b="1" i="0" lang="en-US" sz="3200" u="sng" cap="none" strike="noStrike">
                          <a:solidFill>
                            <a:srgbClr val="000000"/>
                          </a:solidFill>
                          <a:latin typeface="Times New Roman"/>
                          <a:ea typeface="Times New Roman"/>
                          <a:cs typeface="Times New Roman"/>
                          <a:sym typeface="Times New Roman"/>
                        </a:rPr>
                        <a:t>Existing System</a:t>
                      </a:r>
                      <a:endParaRPr b="1" i="0" sz="3200" u="sng"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228600" lvl="0" marL="457200" marR="0" rtl="0" algn="l">
                        <a:lnSpc>
                          <a:spcPct val="90000"/>
                        </a:lnSpc>
                        <a:spcBef>
                          <a:spcPts val="0"/>
                        </a:spcBef>
                        <a:spcAft>
                          <a:spcPts val="0"/>
                        </a:spcAft>
                        <a:buClr>
                          <a:srgbClr val="000000"/>
                        </a:buClr>
                        <a:buSzPts val="2400"/>
                        <a:buFont typeface="Arial"/>
                        <a:buNone/>
                      </a:pPr>
                      <a:r>
                        <a:rPr b="1" i="0" lang="en-US" sz="3200" u="sng" cap="none" strike="noStrike">
                          <a:solidFill>
                            <a:srgbClr val="000000"/>
                          </a:solidFill>
                          <a:latin typeface="Times New Roman"/>
                          <a:ea typeface="Times New Roman"/>
                          <a:cs typeface="Times New Roman"/>
                          <a:sym typeface="Times New Roman"/>
                        </a:rPr>
                        <a:t>Propose System</a:t>
                      </a:r>
                      <a:endParaRPr b="1" i="0" sz="32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45725" marB="45725" marR="91450" marL="91450"/>
                </a:tc>
              </a:tr>
              <a:tr h="1323675">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An AI-driven chatbot aimed at enhancing mental wellness through self-help techniques and user interaction. An AI-driven chatbot aimed at enhancing mental wellness through self-help techniques and user interaction.</a:t>
                      </a:r>
                      <a:endParaRPr b="0" i="0" sz="1400" u="none" cap="none" strike="noStrike">
                        <a:solidFill>
                          <a:srgbClr val="262626"/>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An advanced AI-driven mental health companion that integrates various therapeutic approaches, including CBT, mindfulness, and psychoeducation, to support users holistically. A text-based chatbot designed to deliver mental health support, specifically leveraging cognitive behavioral therapy (CBT) principles.</a:t>
                      </a:r>
                      <a:endParaRPr b="0" i="0" sz="1400" u="none" cap="none" strike="noStrike">
                        <a:solidFill>
                          <a:srgbClr val="262626"/>
                        </a:solidFill>
                        <a:latin typeface="Times New Roman"/>
                        <a:ea typeface="Times New Roman"/>
                        <a:cs typeface="Times New Roman"/>
                        <a:sym typeface="Times New Roman"/>
                      </a:endParaRPr>
                    </a:p>
                  </a:txBody>
                  <a:tcPr marT="45725" marB="45725" marR="91450" marL="91450"/>
                </a:tc>
              </a:tr>
              <a:tr h="905500">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Highly customizable experience, allowing users to define their avatar and conversation topics, which enhances engagement but may dilute therapeutic focus.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Features advanced adaptive learning that continuously tailors interactions based on user history, preferences, emotional states, and behavioral patterns, ensuring a highly personalized experience.</a:t>
                      </a:r>
                      <a:endParaRPr b="0" i="0" sz="1400" u="none" cap="none" strike="noStrike">
                        <a:solidFill>
                          <a:srgbClr val="262626"/>
                        </a:solidFill>
                        <a:latin typeface="Times New Roman"/>
                        <a:ea typeface="Times New Roman"/>
                        <a:cs typeface="Times New Roman"/>
                        <a:sym typeface="Times New Roman"/>
                      </a:endParaRPr>
                    </a:p>
                  </a:txBody>
                  <a:tcPr marT="45725" marB="45725" marR="91450" marL="91450"/>
                </a:tc>
              </a:tr>
              <a:tr h="905500">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Implements basic sentiment analysis that can detect general mood changes but may struggle with specific emotional contexts and subtleties in user language.</a:t>
                      </a:r>
                      <a:endParaRPr b="0" i="0" sz="1400" u="none" cap="none" strike="noStrike">
                        <a:solidFill>
                          <a:srgbClr val="262626"/>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Utilizes advanced natural language processing (NLP) and emotion detection algorithms that provide nuanced understanding of user emotions, enhancing responsiveness and appropriateness of support.</a:t>
                      </a:r>
                      <a:endParaRPr b="0" i="0" sz="1400" u="none" cap="none" strike="noStrike">
                        <a:solidFill>
                          <a:srgbClr val="262626"/>
                        </a:solidFill>
                        <a:latin typeface="Times New Roman"/>
                        <a:ea typeface="Times New Roman"/>
                        <a:cs typeface="Times New Roman"/>
                        <a:sym typeface="Times New Roman"/>
                      </a:endParaRPr>
                    </a:p>
                  </a:txBody>
                  <a:tcPr marT="45725" marB="45725" marR="91450" marL="91450"/>
                </a:tc>
              </a:tr>
              <a:tr h="1323675">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Designed for general users seeking mental health support, appealing to a wide demographic, including those experiencing mild to moderate distress.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Aims to provide comprehensive mental health support to a diverse audience, addressing a wide range of needs, including those experiencing anxiety, depression, and other mental health challenges, ensuring inclusivity and accessibility.</a:t>
                      </a:r>
                      <a:endParaRPr sz="14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838200" y="-153029"/>
            <a:ext cx="320589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000">
                <a:solidFill>
                  <a:srgbClr val="2F5496"/>
                </a:solidFill>
                <a:latin typeface="Times New Roman"/>
                <a:ea typeface="Times New Roman"/>
                <a:cs typeface="Times New Roman"/>
                <a:sym typeface="Times New Roman"/>
              </a:rPr>
              <a:t>Applications</a:t>
            </a:r>
            <a:endParaRPr sz="4000"/>
          </a:p>
        </p:txBody>
      </p:sp>
      <p:sp>
        <p:nvSpPr>
          <p:cNvPr id="175" name="Google Shape;175;p13"/>
          <p:cNvSpPr txBox="1"/>
          <p:nvPr>
            <p:ph idx="1" type="body"/>
          </p:nvPr>
        </p:nvSpPr>
        <p:spPr>
          <a:xfrm>
            <a:off x="838200" y="1334140"/>
            <a:ext cx="10115746" cy="18804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AI companions can provide users with instant emotional support through chat or voice interactions, helping them navigate crises, manage anxiety, or cope with stress. </a:t>
            </a:r>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They can also monitor user inputs (like mood tracking) to detect changes in emotional well-being, enabling timely interventions or alerts to human professionals when necessary.</a:t>
            </a:r>
            <a:endParaRPr sz="2000">
              <a:latin typeface="Times New Roman"/>
              <a:ea typeface="Times New Roman"/>
              <a:cs typeface="Times New Roman"/>
              <a:sym typeface="Times New Roman"/>
            </a:endParaRPr>
          </a:p>
        </p:txBody>
      </p:sp>
      <p:sp>
        <p:nvSpPr>
          <p:cNvPr id="176" name="Google Shape;17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857839" y="-8802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000">
                <a:solidFill>
                  <a:srgbClr val="2F5496"/>
                </a:solidFill>
                <a:latin typeface="Times New Roman"/>
                <a:ea typeface="Times New Roman"/>
                <a:cs typeface="Times New Roman"/>
                <a:sym typeface="Times New Roman"/>
              </a:rPr>
              <a:t>Conclusion</a:t>
            </a:r>
            <a:endParaRPr sz="4000"/>
          </a:p>
        </p:txBody>
      </p:sp>
      <p:sp>
        <p:nvSpPr>
          <p:cNvPr id="182" name="Google Shape;182;p14"/>
          <p:cNvSpPr txBox="1"/>
          <p:nvPr>
            <p:ph idx="1" type="body"/>
          </p:nvPr>
        </p:nvSpPr>
        <p:spPr>
          <a:xfrm>
            <a:off x="924612" y="1237537"/>
            <a:ext cx="10038761" cy="208069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000">
                <a:solidFill>
                  <a:schemeClr val="dk1"/>
                </a:solidFill>
                <a:latin typeface="Times New Roman"/>
                <a:ea typeface="Times New Roman"/>
                <a:cs typeface="Times New Roman"/>
                <a:sym typeface="Times New Roman"/>
              </a:rPr>
              <a:t>The proposed mental health companion system effectively integrates advanced AI technologies, such as chatbot APIs and sentiment analysis, to provide personalized and supportive mental health responses in real-time.</a:t>
            </a:r>
            <a:endParaRPr sz="2000">
              <a:solidFill>
                <a:schemeClr val="dk1"/>
              </a:solidFill>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solidFill>
                  <a:schemeClr val="dk1"/>
                </a:solidFill>
                <a:latin typeface="Times New Roman"/>
                <a:ea typeface="Times New Roman"/>
                <a:cs typeface="Times New Roman"/>
                <a:sym typeface="Times New Roman"/>
              </a:rPr>
              <a:t>This approach offers a comprehensive solution for mental health support, providing a scalable framework that can be adapted for various use cases while enhancing user experience and engagement.</a:t>
            </a:r>
            <a:endParaRPr sz="2000">
              <a:solidFill>
                <a:schemeClr val="dk1"/>
              </a:solidFill>
              <a:latin typeface="Times New Roman"/>
              <a:ea typeface="Times New Roman"/>
              <a:cs typeface="Times New Roman"/>
              <a:sym typeface="Times New Roman"/>
            </a:endParaRPr>
          </a:p>
        </p:txBody>
      </p:sp>
      <p:sp>
        <p:nvSpPr>
          <p:cNvPr id="183" name="Google Shape;18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856268" y="-13082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000">
                <a:solidFill>
                  <a:srgbClr val="2F5496"/>
                </a:solidFill>
                <a:latin typeface="Times New Roman"/>
                <a:ea typeface="Times New Roman"/>
                <a:cs typeface="Times New Roman"/>
                <a:sym typeface="Times New Roman"/>
              </a:rPr>
              <a:t>References </a:t>
            </a:r>
            <a:endParaRPr sz="4000"/>
          </a:p>
        </p:txBody>
      </p:sp>
      <p:sp>
        <p:nvSpPr>
          <p:cNvPr id="189" name="Google Shape;189;p15"/>
          <p:cNvSpPr txBox="1"/>
          <p:nvPr>
            <p:ph idx="1" type="body"/>
          </p:nvPr>
        </p:nvSpPr>
        <p:spPr>
          <a:xfrm>
            <a:off x="856268" y="830202"/>
            <a:ext cx="10107105" cy="5661575"/>
          </a:xfrm>
          <a:prstGeom prst="rect">
            <a:avLst/>
          </a:prstGeom>
          <a:noFill/>
          <a:ln>
            <a:noFill/>
          </a:ln>
        </p:spPr>
        <p:txBody>
          <a:bodyPr anchorCtr="0" anchor="t" bIns="45700" lIns="91425" spcFirstLastPara="1" rIns="91425" wrap="square" tIns="45700">
            <a:noAutofit/>
          </a:bodyPr>
          <a:lstStyle/>
          <a:p>
            <a:pPr indent="-457200" lvl="0" marL="571500" rtl="0" algn="l">
              <a:lnSpc>
                <a:spcPct val="120000"/>
              </a:lnSpc>
              <a:spcBef>
                <a:spcPts val="1000"/>
              </a:spcBef>
              <a:spcAft>
                <a:spcPts val="0"/>
              </a:spcAft>
              <a:buSzPts val="1800"/>
              <a:buFont typeface="Arial"/>
              <a:buAutoNum type="arabicPeriod"/>
            </a:pPr>
            <a:r>
              <a:rPr lang="en-US" sz="1600">
                <a:latin typeface="Times New Roman"/>
                <a:ea typeface="Times New Roman"/>
                <a:cs typeface="Times New Roman"/>
                <a:sym typeface="Times New Roman"/>
              </a:rPr>
              <a:t>M. Agarwal, D. Chauhan, N. Yadav and S. Singhal, "Sakhi: AI-Generated Mental Health Companion," 2024 1st International Conference on Innovative Sustainable Technologies for Energy, Mechatronics, and Smart Systems (ISTEMS), Dehradun, India, 2024, pp. 1-6, doi: 10.1109/ISTEMS60181.2024.10560327.</a:t>
            </a:r>
            <a:endParaRPr/>
          </a:p>
          <a:p>
            <a:pPr indent="-457200" lvl="0" marL="571500" rtl="0" algn="l">
              <a:lnSpc>
                <a:spcPct val="120000"/>
              </a:lnSpc>
              <a:spcBef>
                <a:spcPts val="1000"/>
              </a:spcBef>
              <a:spcAft>
                <a:spcPts val="0"/>
              </a:spcAft>
              <a:buSzPts val="1800"/>
              <a:buFont typeface="Arial"/>
              <a:buAutoNum type="arabicPeriod"/>
            </a:pPr>
            <a:r>
              <a:rPr lang="en-US" sz="1600">
                <a:latin typeface="Times New Roman"/>
                <a:ea typeface="Times New Roman"/>
                <a:cs typeface="Times New Roman"/>
                <a:sym typeface="Times New Roman"/>
              </a:rPr>
              <a:t>Kumbhar, P.B., Vaidya, O.A., &amp; Kulkarni, K.S. (2024). KrishnaVani: An AI-Powered Companion—Your AI Buddy for Student Mental Health Support. International Journal of Humanities Social Science and Management (IJHSSM), 4(3), 793-799. www.ijhssm.org. Date of Submission: 11-05-2024; Date of Acceptance: 23-05-2024.</a:t>
            </a:r>
            <a:endParaRPr/>
          </a:p>
          <a:p>
            <a:pPr indent="-457200" lvl="0" marL="571500" rtl="0" algn="l">
              <a:lnSpc>
                <a:spcPct val="120000"/>
              </a:lnSpc>
              <a:spcBef>
                <a:spcPts val="1000"/>
              </a:spcBef>
              <a:spcAft>
                <a:spcPts val="0"/>
              </a:spcAft>
              <a:buSzPts val="1800"/>
              <a:buFont typeface="Arial"/>
              <a:buAutoNum type="arabicPeriod"/>
            </a:pPr>
            <a:r>
              <a:rPr lang="en-US" sz="1600">
                <a:latin typeface="Times New Roman"/>
                <a:ea typeface="Times New Roman"/>
                <a:cs typeface="Times New Roman"/>
                <a:sym typeface="Times New Roman"/>
              </a:rPr>
              <a:t>N. Kallivalappil, K. D’Souza, A. Deshmukh, C. Kadam and N. Sharma, "Empath.ai: a Context-Aware Chatbot for Emotional Detection and Support," 2023 14th International Conference on Computing Communication and Networking Technologies (ICCCNT), Delhi, India, 2023, pp. 1-7, doi: 10.1109/ICCCNT56998.2023.10306584. </a:t>
            </a:r>
            <a:endParaRPr sz="1600">
              <a:latin typeface="Times New Roman"/>
              <a:ea typeface="Times New Roman"/>
              <a:cs typeface="Times New Roman"/>
              <a:sym typeface="Times New Roman"/>
            </a:endParaRPr>
          </a:p>
          <a:p>
            <a:pPr indent="-457200" lvl="0" marL="571500" rtl="0" algn="l">
              <a:lnSpc>
                <a:spcPct val="120000"/>
              </a:lnSpc>
              <a:spcBef>
                <a:spcPts val="1000"/>
              </a:spcBef>
              <a:spcAft>
                <a:spcPts val="0"/>
              </a:spcAft>
              <a:buSzPts val="1800"/>
              <a:buFont typeface="Arial"/>
              <a:buAutoNum type="arabicPeriod"/>
            </a:pPr>
            <a:r>
              <a:rPr lang="en-US" sz="1600">
                <a:latin typeface="Times New Roman"/>
                <a:ea typeface="Times New Roman"/>
                <a:cs typeface="Times New Roman"/>
                <a:sym typeface="Times New Roman"/>
              </a:rPr>
              <a:t>J. Limbachia, Y. Damani, S. Dave and V. Sagvekar, "MOODIFY: Tailored, Personal and Multifaceted AI Assistant for Young Adult Mental Health Issues," 2023 6th International Conference on Advances in Science and Technology (ICAST), Mumbai, India, 2023, pp. 106-110, doi: 10.1109/ICAST59062.2023.10455044. </a:t>
            </a:r>
            <a:endParaRPr/>
          </a:p>
          <a:p>
            <a:pPr indent="-457200" lvl="0" marL="571500" rtl="0" algn="l">
              <a:lnSpc>
                <a:spcPct val="120000"/>
              </a:lnSpc>
              <a:spcBef>
                <a:spcPts val="1000"/>
              </a:spcBef>
              <a:spcAft>
                <a:spcPts val="0"/>
              </a:spcAft>
              <a:buSzPts val="1800"/>
              <a:buFont typeface="Arial"/>
              <a:buAutoNum type="arabicPeriod"/>
            </a:pPr>
            <a:r>
              <a:rPr lang="en-US" sz="1600">
                <a:latin typeface="Times New Roman"/>
                <a:ea typeface="Times New Roman"/>
                <a:cs typeface="Times New Roman"/>
                <a:sym typeface="Times New Roman"/>
              </a:rPr>
              <a:t>Booth F, Potts C, Bond R, Mulvenna M, Kostenius C, Dhanapala I, Vakaloudis A, Cahill B, Kuosmanen L, Ennis E. A Mental Health and Well-Being Chatbot: User Event Log Analysis. JMIR Mhealth Uhealth. 2023 Jul 6;11:e43052. doi: 10.2196/43052. PMID: 37410539; PMCID: PMC10360018.</a:t>
            </a:r>
            <a:endParaRPr sz="16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1400"/>
          </a:p>
        </p:txBody>
      </p:sp>
      <p:sp>
        <p:nvSpPr>
          <p:cNvPr id="190" name="Google Shape;19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1617045" y="5043638"/>
            <a:ext cx="7867048" cy="8016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3333"/>
              <a:buNone/>
            </a:pPr>
            <a:r>
              <a:rPr b="1" lang="en-US">
                <a:solidFill>
                  <a:srgbClr val="2F5496"/>
                </a:solidFill>
                <a:latin typeface="Times New Roman"/>
                <a:ea typeface="Times New Roman"/>
                <a:cs typeface="Times New Roman"/>
                <a:sym typeface="Times New Roman"/>
              </a:rPr>
              <a:t>                      </a:t>
            </a:r>
            <a:r>
              <a:rPr b="1" lang="en-US" sz="6000">
                <a:solidFill>
                  <a:srgbClr val="2F5496"/>
                </a:solidFill>
                <a:latin typeface="Times New Roman"/>
                <a:ea typeface="Times New Roman"/>
                <a:cs typeface="Times New Roman"/>
                <a:sym typeface="Times New Roman"/>
              </a:rPr>
              <a:t>Thank You..!</a:t>
            </a:r>
            <a:endParaRPr b="1" sz="6000">
              <a:solidFill>
                <a:srgbClr val="2F5496"/>
              </a:solidFill>
              <a:latin typeface="Times New Roman"/>
              <a:ea typeface="Times New Roman"/>
              <a:cs typeface="Times New Roman"/>
              <a:sym typeface="Times New Roman"/>
            </a:endParaRPr>
          </a:p>
        </p:txBody>
      </p:sp>
      <p:sp>
        <p:nvSpPr>
          <p:cNvPr id="197" name="Google Shape;19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descr="https://media.licdn.com/dms/image/v2/D5612AQEpe_UykiMnOg/article-cover_image-shrink_720_1280/article-cover_image-shrink_720_1280/0/1707998328923?e=1732752000&amp;v=beta&amp;t=aoEEcR77DGzIF8e2VGX0NW_lHsVajrFCkeaQbNpnKwM" id="198" name="Google Shape;198;p16"/>
          <p:cNvPicPr preferRelativeResize="0"/>
          <p:nvPr/>
        </p:nvPicPr>
        <p:blipFill rotWithShape="1">
          <a:blip r:embed="rId3">
            <a:alphaModFix/>
          </a:blip>
          <a:srcRect b="0" l="0" r="0" t="0"/>
          <a:stretch/>
        </p:blipFill>
        <p:spPr>
          <a:xfrm>
            <a:off x="2675823" y="1010653"/>
            <a:ext cx="7141945" cy="38789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2"/>
          <p:cNvSpPr txBox="1"/>
          <p:nvPr>
            <p:ph idx="1" type="body"/>
          </p:nvPr>
        </p:nvSpPr>
        <p:spPr>
          <a:xfrm>
            <a:off x="891568" y="860881"/>
            <a:ext cx="10438404" cy="5063498"/>
          </a:xfrm>
          <a:prstGeom prst="rect">
            <a:avLst/>
          </a:prstGeom>
          <a:noFill/>
          <a:ln>
            <a:noFill/>
          </a:ln>
        </p:spPr>
        <p:txBody>
          <a:bodyPr anchorCtr="0" anchor="t" bIns="45700" lIns="91425" spcFirstLastPara="1" rIns="91425" wrap="square" tIns="45700">
            <a:normAutofit fontScale="55000" lnSpcReduction="20000"/>
          </a:bodyPr>
          <a:lstStyle/>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Introduction</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Research Gap Identification </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Literature Survey </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Problem Statement </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Motivation/ Scope /Objective </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System Architecture </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Algorithm </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Hardware/Software Requirements </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Mathematical Model</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Cost Identification </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Benefits Of Society </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Comparison (Existing System And Proposed System)</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Application </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Conclusion/Future Scope</a:t>
            </a:r>
            <a:endParaRPr/>
          </a:p>
          <a:p>
            <a:pPr indent="-342900" lvl="0" marL="457200" rtl="0" algn="l">
              <a:lnSpc>
                <a:spcPct val="90000"/>
              </a:lnSpc>
              <a:spcBef>
                <a:spcPts val="1000"/>
              </a:spcBef>
              <a:spcAft>
                <a:spcPts val="0"/>
              </a:spcAft>
              <a:buClr>
                <a:schemeClr val="dk1"/>
              </a:buClr>
              <a:buSzPct val="99173"/>
              <a:buChar char="•"/>
            </a:pPr>
            <a:r>
              <a:rPr lang="en-US" sz="3300">
                <a:solidFill>
                  <a:schemeClr val="dk1"/>
                </a:solidFill>
                <a:latin typeface="Times New Roman"/>
                <a:ea typeface="Times New Roman"/>
                <a:cs typeface="Times New Roman"/>
                <a:sym typeface="Times New Roman"/>
              </a:rPr>
              <a:t> Reference </a:t>
            </a:r>
            <a:endParaRPr/>
          </a:p>
          <a:p>
            <a:pPr indent="-228600" lvl="0" marL="457200" rtl="0" algn="l">
              <a:lnSpc>
                <a:spcPct val="90000"/>
              </a:lnSpc>
              <a:spcBef>
                <a:spcPts val="1000"/>
              </a:spcBef>
              <a:spcAft>
                <a:spcPts val="0"/>
              </a:spcAft>
              <a:buClr>
                <a:schemeClr val="dk1"/>
              </a:buClr>
              <a:buSzPct val="163636"/>
              <a:buNone/>
            </a:pPr>
            <a:r>
              <a:t/>
            </a:r>
            <a:endParaRPr sz="2000">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ct val="163636"/>
              <a:buNone/>
            </a:pPr>
            <a:r>
              <a:t/>
            </a:r>
            <a:endParaRPr sz="2000">
              <a:solidFill>
                <a:schemeClr val="dk1"/>
              </a:solidFill>
              <a:latin typeface="Times New Roman"/>
              <a:ea typeface="Times New Roman"/>
              <a:cs typeface="Times New Roman"/>
              <a:sym typeface="Times New Roman"/>
            </a:endParaRPr>
          </a:p>
        </p:txBody>
      </p:sp>
      <p:sp>
        <p:nvSpPr>
          <p:cNvPr id="46" name="Google Shape;46;p2"/>
          <p:cNvSpPr txBox="1"/>
          <p:nvPr>
            <p:ph idx="11" type="ftr"/>
          </p:nvPr>
        </p:nvSpPr>
        <p:spPr>
          <a:xfrm>
            <a:off x="5065059" y="6356350"/>
            <a:ext cx="3545541"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rPr>
              <a:t>Department of Artificial Intelligence</a:t>
            </a:r>
            <a:r>
              <a:rPr lang="en-US">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and Data Science</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solidFill>
                <a:srgbClr val="000000"/>
              </a:solidFill>
              <a:latin typeface="Times New Roman"/>
              <a:ea typeface="Times New Roman"/>
              <a:cs typeface="Times New Roman"/>
              <a:sym typeface="Times New Roman"/>
            </a:endParaRPr>
          </a:p>
        </p:txBody>
      </p:sp>
      <p:sp>
        <p:nvSpPr>
          <p:cNvPr id="47" name="Google Shape;4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8" name="Google Shape;48;p2"/>
          <p:cNvSpPr txBox="1"/>
          <p:nvPr/>
        </p:nvSpPr>
        <p:spPr>
          <a:xfrm>
            <a:off x="891568" y="153035"/>
            <a:ext cx="1971638" cy="70784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4400"/>
              <a:buFont typeface="Arial"/>
              <a:buNone/>
            </a:pPr>
            <a:r>
              <a:rPr b="1" i="0" lang="en-US" sz="4000" u="none" cap="none" strike="noStrike">
                <a:solidFill>
                  <a:srgbClr val="2F5496"/>
                </a:solidFill>
                <a:latin typeface="Times New Roman"/>
                <a:ea typeface="Times New Roman"/>
                <a:cs typeface="Times New Roman"/>
                <a:sym typeface="Times New Roman"/>
              </a:rPr>
              <a:t>Outline </a:t>
            </a:r>
            <a:endParaRPr b="0" i="0" sz="4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g272ad071af7_0_8"/>
          <p:cNvSpPr txBox="1"/>
          <p:nvPr>
            <p:ph idx="11" type="ftr"/>
          </p:nvPr>
        </p:nvSpPr>
        <p:spPr>
          <a:xfrm>
            <a:off x="5065059" y="6356350"/>
            <a:ext cx="3545541"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rPr>
              <a:t>Department of Artificial Intelligence</a:t>
            </a:r>
            <a:r>
              <a:rPr lang="en-US">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and Data Science</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solidFill>
                <a:srgbClr val="000000"/>
              </a:solidFill>
              <a:latin typeface="Times New Roman"/>
              <a:ea typeface="Times New Roman"/>
              <a:cs typeface="Times New Roman"/>
              <a:sym typeface="Times New Roman"/>
            </a:endParaRPr>
          </a:p>
        </p:txBody>
      </p:sp>
      <p:sp>
        <p:nvSpPr>
          <p:cNvPr id="54" name="Google Shape;54;g272ad071af7_0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5" name="Google Shape;55;g272ad071af7_0_8"/>
          <p:cNvSpPr/>
          <p:nvPr/>
        </p:nvSpPr>
        <p:spPr>
          <a:xfrm>
            <a:off x="849420" y="373913"/>
            <a:ext cx="3031565" cy="365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4000" u="none" cap="none" strike="noStrike">
                <a:solidFill>
                  <a:srgbClr val="2F5496"/>
                </a:solidFill>
                <a:latin typeface="Times New Roman"/>
                <a:ea typeface="Times New Roman"/>
                <a:cs typeface="Times New Roman"/>
                <a:sym typeface="Times New Roman"/>
              </a:rPr>
              <a:t>Introduction</a:t>
            </a:r>
            <a:endParaRPr b="1" i="0" sz="4000" u="none" cap="none" strike="noStrike">
              <a:solidFill>
                <a:srgbClr val="2F5496"/>
              </a:solidFill>
              <a:latin typeface="Times New Roman"/>
              <a:ea typeface="Times New Roman"/>
              <a:cs typeface="Times New Roman"/>
              <a:sym typeface="Times New Roman"/>
            </a:endParaRPr>
          </a:p>
        </p:txBody>
      </p:sp>
      <p:sp>
        <p:nvSpPr>
          <p:cNvPr id="56" name="Google Shape;56;g272ad071af7_0_8"/>
          <p:cNvSpPr txBox="1"/>
          <p:nvPr/>
        </p:nvSpPr>
        <p:spPr>
          <a:xfrm>
            <a:off x="850429" y="1274200"/>
            <a:ext cx="10103518" cy="3477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today’s fast-paced world, mental health challenges have become increasingly prevalent, affecting millions globally. Addressing these challenges requires innovative solutions that are accessible, scalable, and effective.</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"AI-Driven Mental Health Companion" project aims to leverage advancements in Artificial Intelligence (AI) and Machine Learning (ML) to create a virtual assistant that supports mental well-being. </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This AI-powered companion will utilize Natural Language Processing (NLP) and Generative AI to interact with users, provide emotional support, and offer actionable insights based on real-time sentiment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title"/>
          </p:nvPr>
        </p:nvSpPr>
        <p:spPr>
          <a:xfrm>
            <a:off x="838199" y="-110054"/>
            <a:ext cx="618476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000">
                <a:solidFill>
                  <a:srgbClr val="2F5496"/>
                </a:solidFill>
                <a:latin typeface="Times New Roman"/>
                <a:ea typeface="Times New Roman"/>
                <a:cs typeface="Times New Roman"/>
                <a:sym typeface="Times New Roman"/>
              </a:rPr>
              <a:t>Research gap identification </a:t>
            </a:r>
            <a:endParaRPr/>
          </a:p>
        </p:txBody>
      </p:sp>
      <p:sp>
        <p:nvSpPr>
          <p:cNvPr id="62" name="Google Shape;62;p3"/>
          <p:cNvSpPr txBox="1"/>
          <p:nvPr>
            <p:ph idx="1" type="body"/>
          </p:nvPr>
        </p:nvSpPr>
        <p:spPr>
          <a:xfrm>
            <a:off x="838199" y="1316577"/>
            <a:ext cx="10134601" cy="1728281"/>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Many mental health services and applications require subscriptions or high fees, making them inaccessible for individuals on tight budgets. The difference our project will identify that AI-driven mental health companion is completely free, providing essential support and resources to users without financial barriers, making mental health care more accessible to everyone.</a:t>
            </a:r>
            <a:endParaRPr sz="2000">
              <a:latin typeface="Times New Roman"/>
              <a:ea typeface="Times New Roman"/>
              <a:cs typeface="Times New Roman"/>
              <a:sym typeface="Times New Roman"/>
            </a:endParaRPr>
          </a:p>
        </p:txBody>
      </p:sp>
      <p:sp>
        <p:nvSpPr>
          <p:cNvPr id="63" name="Google Shape;6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
          <p:cNvSpPr txBox="1"/>
          <p:nvPr>
            <p:ph type="title"/>
          </p:nvPr>
        </p:nvSpPr>
        <p:spPr>
          <a:xfrm>
            <a:off x="867268" y="-131967"/>
            <a:ext cx="44777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rgbClr val="2F5496"/>
                </a:solidFill>
                <a:latin typeface="Times New Roman"/>
                <a:ea typeface="Times New Roman"/>
                <a:cs typeface="Times New Roman"/>
                <a:sym typeface="Times New Roman"/>
              </a:rPr>
              <a:t> </a:t>
            </a:r>
            <a:r>
              <a:rPr b="1" lang="en-US" sz="4000">
                <a:solidFill>
                  <a:srgbClr val="2F5496"/>
                </a:solidFill>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69" name="Google Shape;6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graphicFrame>
        <p:nvGraphicFramePr>
          <p:cNvPr id="70" name="Google Shape;70;p4"/>
          <p:cNvGraphicFramePr/>
          <p:nvPr/>
        </p:nvGraphicFramePr>
        <p:xfrm>
          <a:off x="867268" y="1047321"/>
          <a:ext cx="3000000" cy="3000000"/>
        </p:xfrm>
        <a:graphic>
          <a:graphicData uri="http://schemas.openxmlformats.org/drawingml/2006/table">
            <a:tbl>
              <a:tblPr bandCol="1" bandRow="1" firstCol="1" firstRow="1" lastCol="1" lastRow="1">
                <a:noFill/>
                <a:tableStyleId>{2375BE54-ED30-443E-8F8E-243490CE19BF}</a:tableStyleId>
              </a:tblPr>
              <a:tblGrid>
                <a:gridCol w="812800"/>
                <a:gridCol w="1784150"/>
                <a:gridCol w="1828325"/>
                <a:gridCol w="1896550"/>
                <a:gridCol w="1896550"/>
                <a:gridCol w="1896550"/>
              </a:tblGrid>
              <a:tr h="467725">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Sr. No.</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14351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Paper Details</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461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Problem Discussion</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250"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Algorithm /Technique used </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Parameter Consider</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Result</a:t>
                      </a:r>
                      <a:endParaRPr b="1" sz="1400" u="none" cap="none" strike="noStrike">
                        <a:latin typeface="Times New Roman"/>
                        <a:ea typeface="Times New Roman"/>
                        <a:cs typeface="Times New Roman"/>
                        <a:sym typeface="Times New Roman"/>
                      </a:endParaRPr>
                    </a:p>
                  </a:txBody>
                  <a:tcPr marT="0" marB="0" marR="0" marL="0" anchor="ctr"/>
                </a:tc>
              </a:tr>
              <a:tr h="1793625">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Sakhi: AI-Generated Mental Health Companion</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Mental health issues like anxiety, stress, and isolation are on the rise. Sakhi is developed to provide emotional support through an AI-driven chatbot, offering empathetic responses and mental health resources.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Sentiment analysis using LSTM, GPT-2 model for generating responses, TensorFlow framework.</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Sentiment accuracy, response coherence, user engagement, and interaction effectiveness.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Sakhi provides an 89% accuracy rate for sentiment detection and 85% user satisfaction, with users reporting significant emotional relief through interaction. </a:t>
                      </a:r>
                      <a:endParaRPr sz="1400" u="none" cap="none" strike="noStrike">
                        <a:latin typeface="Times New Roman"/>
                        <a:ea typeface="Times New Roman"/>
                        <a:cs typeface="Times New Roman"/>
                        <a:sym typeface="Times New Roman"/>
                      </a:endParaRPr>
                    </a:p>
                    <a:p>
                      <a:pPr indent="0" lvl="0" marL="95885" marR="99695" rtl="0" algn="ctr">
                        <a:lnSpc>
                          <a:spcPct val="100000"/>
                        </a:lnSpc>
                        <a:spcBef>
                          <a:spcPts val="5"/>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95885" marR="99695" rtl="0" algn="ctr">
                        <a:lnSpc>
                          <a:spcPct val="100000"/>
                        </a:lnSpc>
                        <a:spcBef>
                          <a:spcPts val="5"/>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0" marL="0"/>
                </a:tc>
              </a:tr>
              <a:tr h="1621050">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Chatbot for Mental Well-being</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project aims to create a 24/7 generative chatbot for emotional expression and stress relief, enabling users to track their mood over time.</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It employs an SVM classifier for mood detection and a Seq2Seq model with RNNs for generating responses based on tokenized input.</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system uses user mood from the SVM classifier and tokenized input vectors, with an attention mechanism to improve response generation.</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Seq2Seq model achieved 96.53% accuracy and 90.69% validation accuracy after 30 epochs, providing a user-friendly interface for mood classification and response generation.</a:t>
                      </a:r>
                      <a:endParaRPr sz="1400" u="none" cap="none" strike="noStrike">
                        <a:latin typeface="Times New Roman"/>
                        <a:ea typeface="Times New Roman"/>
                        <a:cs typeface="Times New Roman"/>
                        <a:sym typeface="Times New Roman"/>
                      </a:endParaRPr>
                    </a:p>
                  </a:txBody>
                  <a:tcPr marT="0" marB="0" marR="0" marL="0"/>
                </a:tc>
              </a:tr>
            </a:tbl>
          </a:graphicData>
        </a:graphic>
      </p:graphicFrame>
      <p:sp>
        <p:nvSpPr>
          <p:cNvPr id="71" name="Google Shape;71;p4"/>
          <p:cNvSpPr/>
          <p:nvPr/>
        </p:nvSpPr>
        <p:spPr>
          <a:xfrm>
            <a:off x="5043598" y="6347385"/>
            <a:ext cx="356700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graphicFrame>
        <p:nvGraphicFramePr>
          <p:cNvPr id="77" name="Google Shape;77;p5"/>
          <p:cNvGraphicFramePr/>
          <p:nvPr/>
        </p:nvGraphicFramePr>
        <p:xfrm>
          <a:off x="902344" y="1137268"/>
          <a:ext cx="3000000" cy="3000000"/>
        </p:xfrm>
        <a:graphic>
          <a:graphicData uri="http://schemas.openxmlformats.org/drawingml/2006/table">
            <a:tbl>
              <a:tblPr bandCol="1" bandRow="1" firstCol="1" firstRow="1" lastCol="1" lastRow="1">
                <a:noFill/>
                <a:tableStyleId>{2375BE54-ED30-443E-8F8E-243490CE19BF}</a:tableStyleId>
              </a:tblPr>
              <a:tblGrid>
                <a:gridCol w="806950"/>
                <a:gridCol w="1777300"/>
                <a:gridCol w="1809175"/>
                <a:gridCol w="1882900"/>
                <a:gridCol w="1882900"/>
                <a:gridCol w="1882900"/>
              </a:tblGrid>
              <a:tr h="346900">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Sr. No.</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14351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Paper Details</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461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Problem Discussion</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250"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Algorithm /Technique used </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Parameter Consider</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Result</a:t>
                      </a:r>
                      <a:endParaRPr b="1" sz="1400" u="none" cap="none" strike="noStrike">
                        <a:latin typeface="Times New Roman"/>
                        <a:ea typeface="Times New Roman"/>
                        <a:cs typeface="Times New Roman"/>
                        <a:sym typeface="Times New Roman"/>
                      </a:endParaRPr>
                    </a:p>
                  </a:txBody>
                  <a:tcPr marT="0" marB="0" marR="0" marL="0" anchor="ctr"/>
                </a:tc>
              </a:tr>
              <a:tr h="1799225">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MOODIFY: Tailored, Personal, and Multifaceted AI Assistant for Young Adult Mental Health Issues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MOODIFY addresses increasing anxiety and stress levels among young adults by offering personalized, data-driven advice and emotional support..</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Fine-tuned BERT model for sentiment analysis, Transformer architecture for response generation, TensorFlow for backend development.</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Sentiment prediction, response accuracy, personalization capability, user satisfaction metrics.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Achieved 93% accuracy in sentiment detection and 88% user satisfaction, providing tailored emotional support that resonated well with young adults.</a:t>
                      </a:r>
                      <a:endParaRPr sz="1400" u="none" cap="none" strike="noStrike">
                        <a:latin typeface="Times New Roman"/>
                        <a:ea typeface="Times New Roman"/>
                        <a:cs typeface="Times New Roman"/>
                        <a:sym typeface="Times New Roman"/>
                      </a:endParaRPr>
                    </a:p>
                  </a:txBody>
                  <a:tcPr marT="0" marB="0" marR="0" marL="0"/>
                </a:tc>
              </a:tr>
              <a:tr h="1621050">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EMPATH.AI: A Context-Aware Chatbot for Emotional Detection and Support</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EMPATH.AI focuses on emotional detection and offering contextually appropriate responses to users experiencing mental health challenges such as loneliness and depression..</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Sentiment analysis using BERT embeddings, contextual response generation via Seq2Seq with an attention mechanism..</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Sentiment accuracy, contextual relevance, response latency, user satisfaction.</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chatbot demonstrated 95% accuracy in emotional detection and 86% user satisfaction, with improvements noted in contextual understanding and empathetic response generation.</a:t>
                      </a:r>
                      <a:endParaRPr sz="1400" u="none" cap="none" strike="noStrike">
                        <a:latin typeface="Times New Roman"/>
                        <a:ea typeface="Times New Roman"/>
                        <a:cs typeface="Times New Roman"/>
                        <a:sym typeface="Times New Roman"/>
                      </a:endParaRPr>
                    </a:p>
                  </a:txBody>
                  <a:tcPr marT="0" marB="0" marR="0" marL="0"/>
                </a:tc>
              </a:tr>
            </a:tbl>
          </a:graphicData>
        </a:graphic>
      </p:graphicFrame>
      <p:sp>
        <p:nvSpPr>
          <p:cNvPr id="78" name="Google Shape;78;p5"/>
          <p:cNvSpPr/>
          <p:nvPr/>
        </p:nvSpPr>
        <p:spPr>
          <a:xfrm>
            <a:off x="5043598" y="6369440"/>
            <a:ext cx="356700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a:p>
            <a:pPr indent="0" lvl="0" marL="0" marR="0" rtl="0" algn="ctr">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e95f9dd574_0_0"/>
          <p:cNvSpPr txBox="1"/>
          <p:nvPr>
            <p:ph idx="11" type="ftr"/>
          </p:nvPr>
        </p:nvSpPr>
        <p:spPr>
          <a:xfrm>
            <a:off x="4993341" y="6365315"/>
            <a:ext cx="3617259"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rPr>
              <a:t>Department of Artificial Intelligence</a:t>
            </a:r>
            <a:r>
              <a:rPr lang="en-US">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and Data Science</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solidFill>
                <a:srgbClr val="000000"/>
              </a:solidFill>
              <a:latin typeface="Times New Roman"/>
              <a:ea typeface="Times New Roman"/>
              <a:cs typeface="Times New Roman"/>
              <a:sym typeface="Times New Roman"/>
            </a:endParaRPr>
          </a:p>
        </p:txBody>
      </p:sp>
      <p:sp>
        <p:nvSpPr>
          <p:cNvPr id="84" name="Google Shape;84;g2e95f9dd574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85" name="Google Shape;85;g2e95f9dd574_0_0"/>
          <p:cNvSpPr/>
          <p:nvPr/>
        </p:nvSpPr>
        <p:spPr>
          <a:xfrm>
            <a:off x="829558" y="424206"/>
            <a:ext cx="4917141" cy="27006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4000" u="none" cap="none" strike="noStrike">
                <a:solidFill>
                  <a:srgbClr val="2F5496"/>
                </a:solidFill>
                <a:latin typeface="Times New Roman"/>
                <a:ea typeface="Times New Roman"/>
                <a:cs typeface="Times New Roman"/>
                <a:sym typeface="Times New Roman"/>
              </a:rPr>
              <a:t>Problem Statement</a:t>
            </a:r>
            <a:endParaRPr b="1" i="0" sz="4000" u="none" cap="none" strike="noStrike">
              <a:solidFill>
                <a:srgbClr val="2F5496"/>
              </a:solidFill>
              <a:latin typeface="Times New Roman"/>
              <a:ea typeface="Times New Roman"/>
              <a:cs typeface="Times New Roman"/>
              <a:sym typeface="Times New Roman"/>
            </a:endParaRPr>
          </a:p>
        </p:txBody>
      </p:sp>
      <p:sp>
        <p:nvSpPr>
          <p:cNvPr id="86" name="Google Shape;86;g2e95f9dd574_0_0"/>
          <p:cNvSpPr txBox="1"/>
          <p:nvPr/>
        </p:nvSpPr>
        <p:spPr>
          <a:xfrm>
            <a:off x="838984" y="1423446"/>
            <a:ext cx="10143300" cy="1938900"/>
          </a:xfrm>
          <a:prstGeom prst="rect">
            <a:avLst/>
          </a:prstGeom>
          <a:noFill/>
          <a:ln>
            <a:noFill/>
          </a:ln>
        </p:spPr>
        <p:txBody>
          <a:bodyPr anchorCtr="0" anchor="t" bIns="45700" lIns="91425" spcFirstLastPara="1" rIns="91425" wrap="square" tIns="45700">
            <a:spAutoFit/>
          </a:bodyPr>
          <a:lstStyle/>
          <a:p>
            <a:pPr indent="0" lvl="0" marL="328930" marR="167005" rtl="0" algn="just">
              <a:lnSpc>
                <a:spcPct val="100000"/>
              </a:lnSpc>
              <a:spcBef>
                <a:spcPts val="0"/>
              </a:spcBef>
              <a:spcAft>
                <a:spcPts val="0"/>
              </a:spcAft>
              <a:buNone/>
            </a:pPr>
            <a:r>
              <a:rPr b="0" i="0" lang="en-US" sz="2000" u="none" cap="none" strike="noStrike">
                <a:solidFill>
                  <a:srgbClr val="1F2023"/>
                </a:solidFill>
                <a:latin typeface="Times New Roman"/>
                <a:ea typeface="Times New Roman"/>
                <a:cs typeface="Times New Roman"/>
                <a:sym typeface="Times New Roman"/>
              </a:rPr>
              <a:t>Despite increasing awareness of mental health issues, many people encounter barriers to accessing timely and personalized support due to limitations in traditional services. This project aims to address these challenges by developing an AI-powered mental health companion that uses advanced natural language processing to offer real-time and empathetic support, thereby improving access to mental health support and enhancing overall well-being.</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850172" y="221200"/>
            <a:ext cx="10296144" cy="694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000">
                <a:solidFill>
                  <a:srgbClr val="2F5496"/>
                </a:solidFill>
                <a:latin typeface="Times New Roman"/>
                <a:ea typeface="Times New Roman"/>
                <a:cs typeface="Times New Roman"/>
                <a:sym typeface="Times New Roman"/>
              </a:rPr>
              <a:t>Motivation / Scope / Objective </a:t>
            </a:r>
            <a:endParaRPr sz="4000"/>
          </a:p>
        </p:txBody>
      </p:sp>
      <p:sp>
        <p:nvSpPr>
          <p:cNvPr id="92" name="Google Shape;92;p6"/>
          <p:cNvSpPr txBox="1"/>
          <p:nvPr>
            <p:ph idx="1" type="body"/>
          </p:nvPr>
        </p:nvSpPr>
        <p:spPr>
          <a:xfrm>
            <a:off x="851932" y="1051998"/>
            <a:ext cx="10102014" cy="4745486"/>
          </a:xfrm>
          <a:prstGeom prst="rect">
            <a:avLst/>
          </a:prstGeom>
          <a:noFill/>
          <a:ln>
            <a:noFill/>
          </a:ln>
        </p:spPr>
        <p:txBody>
          <a:bodyPr anchorCtr="0" anchor="t" bIns="45700" lIns="91425" spcFirstLastPara="1" rIns="91425" wrap="square" tIns="45700">
            <a:normAutofit/>
          </a:bodyPr>
          <a:lstStyle/>
          <a:p>
            <a:pPr indent="-342900" lvl="0" marL="792163" rtl="0" algn="l">
              <a:lnSpc>
                <a:spcPct val="90000"/>
              </a:lnSpc>
              <a:spcBef>
                <a:spcPts val="1000"/>
              </a:spcBef>
              <a:spcAft>
                <a:spcPts val="0"/>
              </a:spcAft>
              <a:buSzPts val="1800"/>
              <a:buChar char="•"/>
            </a:pPr>
            <a:r>
              <a:rPr b="1" lang="en-US" sz="2000">
                <a:latin typeface="Times New Roman"/>
                <a:ea typeface="Times New Roman"/>
                <a:cs typeface="Times New Roman"/>
                <a:sym typeface="Times New Roman"/>
              </a:rPr>
              <a:t>Motivation:</a:t>
            </a:r>
            <a:endParaRPr/>
          </a:p>
          <a:p>
            <a:pPr indent="0" lvl="0" marL="449263"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Driven by the growing need for accessible mental health resources, this project aims to leverage AI to provide continuous, personalized support that overcomes barriers like cost, availability, and stigma.</a:t>
            </a:r>
            <a:endParaRPr/>
          </a:p>
          <a:p>
            <a:pPr indent="0" lvl="0" marL="449263"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342900" lvl="0" marL="792163" rtl="0" algn="l">
              <a:lnSpc>
                <a:spcPct val="90000"/>
              </a:lnSpc>
              <a:spcBef>
                <a:spcPts val="1000"/>
              </a:spcBef>
              <a:spcAft>
                <a:spcPts val="0"/>
              </a:spcAft>
              <a:buSzPts val="1800"/>
              <a:buChar char="•"/>
            </a:pPr>
            <a:r>
              <a:rPr b="1" lang="en-US" sz="2000">
                <a:solidFill>
                  <a:schemeClr val="dk1"/>
                </a:solidFill>
                <a:latin typeface="Times New Roman"/>
                <a:ea typeface="Times New Roman"/>
                <a:cs typeface="Times New Roman"/>
                <a:sym typeface="Times New Roman"/>
              </a:rPr>
              <a:t>Scope &amp; Objective:</a:t>
            </a:r>
            <a:endParaRPr/>
          </a:p>
          <a:p>
            <a:pPr indent="-342900" lvl="0" marL="792163" rtl="0" algn="l">
              <a:lnSpc>
                <a:spcPct val="90000"/>
              </a:lnSpc>
              <a:spcBef>
                <a:spcPts val="1000"/>
              </a:spcBef>
              <a:spcAft>
                <a:spcPts val="0"/>
              </a:spcAft>
              <a:buSzPts val="1800"/>
              <a:buFont typeface="Noto Sans Symbols"/>
              <a:buChar char="⮚"/>
            </a:pPr>
            <a:r>
              <a:rPr lang="en-US" sz="2000">
                <a:solidFill>
                  <a:schemeClr val="dk1"/>
                </a:solidFill>
                <a:latin typeface="Times New Roman"/>
                <a:ea typeface="Times New Roman"/>
                <a:cs typeface="Times New Roman"/>
                <a:sym typeface="Times New Roman"/>
              </a:rPr>
              <a:t>The scope of this project is to create an AI-driven mental health companion designed to offer personalized emotional support and relevant resources to users. </a:t>
            </a:r>
            <a:endParaRPr/>
          </a:p>
          <a:p>
            <a:pPr indent="-342900" lvl="0" marL="792163" rtl="0" algn="l">
              <a:lnSpc>
                <a:spcPct val="90000"/>
              </a:lnSpc>
              <a:spcBef>
                <a:spcPts val="1000"/>
              </a:spcBef>
              <a:spcAft>
                <a:spcPts val="0"/>
              </a:spcAft>
              <a:buSzPts val="1800"/>
              <a:buFont typeface="Noto Sans Symbols"/>
              <a:buChar char="⮚"/>
            </a:pPr>
            <a:r>
              <a:rPr lang="en-US" sz="2000">
                <a:solidFill>
                  <a:schemeClr val="dk1"/>
                </a:solidFill>
                <a:latin typeface="Times New Roman"/>
                <a:ea typeface="Times New Roman"/>
                <a:cs typeface="Times New Roman"/>
                <a:sym typeface="Times New Roman"/>
              </a:rPr>
              <a:t>By utilizing advanced NLP techniques, the project aims to enhance user interaction through accurate and empathetic responses. </a:t>
            </a:r>
            <a:endParaRPr/>
          </a:p>
          <a:p>
            <a:pPr indent="-342900" lvl="0" marL="792163" rtl="0" algn="l">
              <a:lnSpc>
                <a:spcPct val="90000"/>
              </a:lnSpc>
              <a:spcBef>
                <a:spcPts val="1000"/>
              </a:spcBef>
              <a:spcAft>
                <a:spcPts val="0"/>
              </a:spcAft>
              <a:buSzPts val="1800"/>
              <a:buFont typeface="Noto Sans Symbols"/>
              <a:buChar char="⮚"/>
            </a:pPr>
            <a:r>
              <a:rPr lang="en-US" sz="2000">
                <a:solidFill>
                  <a:schemeClr val="dk1"/>
                </a:solidFill>
                <a:latin typeface="Times New Roman"/>
                <a:ea typeface="Times New Roman"/>
                <a:cs typeface="Times New Roman"/>
                <a:sym typeface="Times New Roman"/>
              </a:rPr>
              <a:t>The initiative focuses on improving accessibility to mental health resources and providing guidance, without substituting professional mental health services.</a:t>
            </a:r>
            <a:endParaRPr/>
          </a:p>
          <a:p>
            <a:pPr indent="0" lvl="0" marL="449263"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p:txBody>
      </p:sp>
      <p:sp>
        <p:nvSpPr>
          <p:cNvPr id="93" name="Google Shape;9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885342" y="423177"/>
            <a:ext cx="10515600" cy="315912"/>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b="1" lang="en-US">
                <a:solidFill>
                  <a:srgbClr val="2F5496"/>
                </a:solidFill>
                <a:latin typeface="Times New Roman"/>
                <a:ea typeface="Times New Roman"/>
                <a:cs typeface="Times New Roman"/>
                <a:sym typeface="Times New Roman"/>
              </a:rPr>
              <a:t>System Architecture</a:t>
            </a:r>
            <a:endParaRPr/>
          </a:p>
        </p:txBody>
      </p:sp>
      <p:sp>
        <p:nvSpPr>
          <p:cNvPr id="99" name="Google Shape;99;p7"/>
          <p:cNvSpPr txBox="1"/>
          <p:nvPr>
            <p:ph idx="12" type="sldNum"/>
          </p:nvPr>
        </p:nvSpPr>
        <p:spPr>
          <a:xfrm>
            <a:off x="8959399" y="6356350"/>
            <a:ext cx="2743200" cy="365125"/>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0" name="Google Shape;100;p7"/>
          <p:cNvSpPr/>
          <p:nvPr/>
        </p:nvSpPr>
        <p:spPr>
          <a:xfrm>
            <a:off x="348799" y="-96253"/>
            <a:ext cx="12192000" cy="4572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 name="Google Shape;101;p7"/>
          <p:cNvSpPr txBox="1"/>
          <p:nvPr/>
        </p:nvSpPr>
        <p:spPr>
          <a:xfrm>
            <a:off x="2801587" y="4920973"/>
            <a:ext cx="6457217" cy="40011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System Architecture of AI driven Mental Health Companion</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2" name="Google Shape;102;p7"/>
          <p:cNvSpPr/>
          <p:nvPr/>
        </p:nvSpPr>
        <p:spPr>
          <a:xfrm>
            <a:off x="2767366" y="2663567"/>
            <a:ext cx="205740" cy="213360"/>
          </a:xfrm>
          <a:prstGeom prst="ellipse">
            <a:avLst/>
          </a:prstGeom>
          <a:solidFill>
            <a:schemeClr val="accent1"/>
          </a:solidFill>
          <a:ln cap="flat" cmpd="sng" w="25400">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 name="Google Shape;103;p7"/>
          <p:cNvSpPr/>
          <p:nvPr/>
        </p:nvSpPr>
        <p:spPr>
          <a:xfrm>
            <a:off x="2721646" y="2937887"/>
            <a:ext cx="281940" cy="312420"/>
          </a:xfrm>
          <a:prstGeom prst="roundRect">
            <a:avLst>
              <a:gd fmla="val 16667" name="adj"/>
            </a:avLst>
          </a:prstGeom>
          <a:solidFill>
            <a:schemeClr val="accent1"/>
          </a:solidFill>
          <a:ln cap="flat" cmpd="sng" w="25400">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7"/>
          <p:cNvSpPr txBox="1"/>
          <p:nvPr/>
        </p:nvSpPr>
        <p:spPr>
          <a:xfrm>
            <a:off x="2645446" y="3365003"/>
            <a:ext cx="449580" cy="243840"/>
          </a:xfrm>
          <a:prstGeom prst="rect">
            <a:avLst/>
          </a:prstGeom>
          <a:solidFill>
            <a:srgbClr val="FFFFFF"/>
          </a:solidFill>
          <a:ln cap="flat" cmpd="sng" w="952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i="0" lang="en-US" sz="1000" u="none" cap="none" strike="noStrike">
                <a:solidFill>
                  <a:srgbClr val="000000"/>
                </a:solidFill>
                <a:latin typeface="Calibri"/>
                <a:ea typeface="Calibri"/>
                <a:cs typeface="Calibri"/>
                <a:sym typeface="Calibri"/>
              </a:rPr>
              <a:t>User</a:t>
            </a:r>
            <a:endParaRPr b="0" i="0" sz="1000" u="none" cap="none" strike="noStrike">
              <a:solidFill>
                <a:srgbClr val="000000"/>
              </a:solidFill>
              <a:latin typeface="Calibri"/>
              <a:ea typeface="Calibri"/>
              <a:cs typeface="Calibri"/>
              <a:sym typeface="Calibri"/>
            </a:endParaRPr>
          </a:p>
        </p:txBody>
      </p:sp>
      <p:cxnSp>
        <p:nvCxnSpPr>
          <p:cNvPr id="105" name="Google Shape;105;p7"/>
          <p:cNvCxnSpPr/>
          <p:nvPr/>
        </p:nvCxnSpPr>
        <p:spPr>
          <a:xfrm flipH="1" rot="10800000">
            <a:off x="3074242" y="2274827"/>
            <a:ext cx="1120200" cy="602100"/>
          </a:xfrm>
          <a:prstGeom prst="bentConnector3">
            <a:avLst>
              <a:gd fmla="val 50000" name="adj1"/>
            </a:avLst>
          </a:prstGeom>
          <a:noFill/>
          <a:ln cap="flat" cmpd="sng" w="38100">
            <a:solidFill>
              <a:srgbClr val="2F549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106" name="Google Shape;106;p7"/>
          <p:cNvCxnSpPr/>
          <p:nvPr/>
        </p:nvCxnSpPr>
        <p:spPr>
          <a:xfrm rot="10800000">
            <a:off x="3074362" y="3173987"/>
            <a:ext cx="1074300" cy="335400"/>
          </a:xfrm>
          <a:prstGeom prst="bentConnector3">
            <a:avLst>
              <a:gd fmla="val 50000" name="adj1"/>
            </a:avLst>
          </a:prstGeom>
          <a:noFill/>
          <a:ln cap="flat" cmpd="sng" w="38100">
            <a:solidFill>
              <a:srgbClr val="2F5496"/>
            </a:solidFill>
            <a:prstDash val="solid"/>
            <a:round/>
            <a:headEnd len="sm" w="sm" type="none"/>
            <a:tailEnd len="med" w="med" type="triangle"/>
          </a:ln>
          <a:effectLst>
            <a:outerShdw blurRad="40000" rotWithShape="0" dir="5400000" dist="23000">
              <a:srgbClr val="000000">
                <a:alpha val="34901"/>
              </a:srgbClr>
            </a:outerShdw>
          </a:effectLst>
        </p:spPr>
      </p:cxnSp>
      <p:sp>
        <p:nvSpPr>
          <p:cNvPr id="107" name="Google Shape;107;p7"/>
          <p:cNvSpPr txBox="1"/>
          <p:nvPr/>
        </p:nvSpPr>
        <p:spPr>
          <a:xfrm>
            <a:off x="4257620" y="2118737"/>
            <a:ext cx="815340" cy="312420"/>
          </a:xfrm>
          <a:prstGeom prst="rect">
            <a:avLst/>
          </a:prstGeom>
          <a:solidFill>
            <a:srgbClr val="FFFFFF"/>
          </a:solidFill>
          <a:ln cap="flat" cmpd="sng" w="952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0" i="0" lang="en-US" sz="1000" u="none" cap="none" strike="noStrike">
                <a:solidFill>
                  <a:srgbClr val="000000"/>
                </a:solidFill>
                <a:latin typeface="Calibri"/>
                <a:ea typeface="Calibri"/>
                <a:cs typeface="Calibri"/>
                <a:sym typeface="Calibri"/>
              </a:rPr>
              <a:t>User Input</a:t>
            </a:r>
            <a:endParaRPr b="0" i="0" sz="1000" u="none" cap="none" strike="noStrike">
              <a:solidFill>
                <a:srgbClr val="000000"/>
              </a:solidFill>
              <a:latin typeface="Calibri"/>
              <a:ea typeface="Calibri"/>
              <a:cs typeface="Calibri"/>
              <a:sym typeface="Calibri"/>
            </a:endParaRPr>
          </a:p>
        </p:txBody>
      </p:sp>
      <p:sp>
        <p:nvSpPr>
          <p:cNvPr id="108" name="Google Shape;108;p7"/>
          <p:cNvSpPr txBox="1"/>
          <p:nvPr/>
        </p:nvSpPr>
        <p:spPr>
          <a:xfrm>
            <a:off x="4227140" y="3337937"/>
            <a:ext cx="1226820" cy="320040"/>
          </a:xfrm>
          <a:prstGeom prst="rect">
            <a:avLst/>
          </a:prstGeom>
          <a:solidFill>
            <a:srgbClr val="FFFFFF"/>
          </a:solidFill>
          <a:ln cap="flat" cmpd="sng" w="952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0" i="0" lang="en-US" sz="1000" u="none" cap="none" strike="noStrike">
                <a:solidFill>
                  <a:srgbClr val="000000"/>
                </a:solidFill>
                <a:latin typeface="Calibri"/>
                <a:ea typeface="Calibri"/>
                <a:cs typeface="Calibri"/>
                <a:sym typeface="Calibri"/>
              </a:rPr>
              <a:t>Response Output</a:t>
            </a:r>
            <a:endParaRPr b="0" i="0" sz="1000" u="none" cap="none" strike="noStrike">
              <a:solidFill>
                <a:srgbClr val="000000"/>
              </a:solidFill>
              <a:latin typeface="Calibri"/>
              <a:ea typeface="Calibri"/>
              <a:cs typeface="Calibri"/>
              <a:sym typeface="Calibri"/>
            </a:endParaRPr>
          </a:p>
        </p:txBody>
      </p:sp>
      <p:cxnSp>
        <p:nvCxnSpPr>
          <p:cNvPr id="109" name="Google Shape;109;p7"/>
          <p:cNvCxnSpPr/>
          <p:nvPr/>
        </p:nvCxnSpPr>
        <p:spPr>
          <a:xfrm flipH="1" rot="10800000">
            <a:off x="5156269" y="1833781"/>
            <a:ext cx="1249800" cy="487800"/>
          </a:xfrm>
          <a:prstGeom prst="bentConnector3">
            <a:avLst>
              <a:gd fmla="val 50000" name="adj1"/>
            </a:avLst>
          </a:prstGeom>
          <a:noFill/>
          <a:ln cap="flat" cmpd="sng" w="38100">
            <a:solidFill>
              <a:srgbClr val="2F549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110" name="Google Shape;110;p7"/>
          <p:cNvCxnSpPr/>
          <p:nvPr/>
        </p:nvCxnSpPr>
        <p:spPr>
          <a:xfrm flipH="1">
            <a:off x="5514176" y="3311664"/>
            <a:ext cx="883800" cy="213300"/>
          </a:xfrm>
          <a:prstGeom prst="bentConnector3">
            <a:avLst>
              <a:gd fmla="val 50000" name="adj1"/>
            </a:avLst>
          </a:prstGeom>
          <a:noFill/>
          <a:ln cap="flat" cmpd="sng" w="38100">
            <a:solidFill>
              <a:srgbClr val="2F5496"/>
            </a:solidFill>
            <a:prstDash val="solid"/>
            <a:round/>
            <a:headEnd len="sm" w="sm" type="none"/>
            <a:tailEnd len="med" w="med" type="triangle"/>
          </a:ln>
          <a:effectLst>
            <a:outerShdw blurRad="40000" rotWithShape="0" dir="5400000" dist="23000">
              <a:srgbClr val="000000">
                <a:alpha val="34901"/>
              </a:srgbClr>
            </a:outerShdw>
          </a:effectLst>
        </p:spPr>
      </p:cxnSp>
      <p:sp>
        <p:nvSpPr>
          <p:cNvPr id="111" name="Google Shape;111;p7"/>
          <p:cNvSpPr/>
          <p:nvPr/>
        </p:nvSpPr>
        <p:spPr>
          <a:xfrm>
            <a:off x="6415847" y="1385740"/>
            <a:ext cx="1920240" cy="3190181"/>
          </a:xfrm>
          <a:prstGeom prst="rect">
            <a:avLst/>
          </a:prstGeom>
          <a:solidFill>
            <a:schemeClr val="lt1"/>
          </a:solidFill>
          <a:ln cap="flat" cmpd="sng" w="25400">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2" name="Google Shape;112;p7"/>
          <p:cNvSpPr txBox="1"/>
          <p:nvPr/>
        </p:nvSpPr>
        <p:spPr>
          <a:xfrm>
            <a:off x="6644840" y="1777347"/>
            <a:ext cx="1470660" cy="342900"/>
          </a:xfrm>
          <a:prstGeom prst="rect">
            <a:avLst/>
          </a:prstGeom>
          <a:solidFill>
            <a:srgbClr val="FFFFFF"/>
          </a:solidFill>
          <a:ln cap="flat" cmpd="sng" w="952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0" i="0" lang="en-US" sz="1000" u="none" cap="none" strike="noStrike">
                <a:solidFill>
                  <a:srgbClr val="000000"/>
                </a:solidFill>
                <a:latin typeface="Calibri"/>
                <a:ea typeface="Calibri"/>
                <a:cs typeface="Calibri"/>
                <a:sym typeface="Calibri"/>
              </a:rPr>
              <a:t>Text Pre-Processing</a:t>
            </a:r>
            <a:endParaRPr b="0" i="0" sz="1000" u="none" cap="none" strike="noStrike">
              <a:solidFill>
                <a:srgbClr val="000000"/>
              </a:solidFill>
              <a:latin typeface="Calibri"/>
              <a:ea typeface="Calibri"/>
              <a:cs typeface="Calibri"/>
              <a:sym typeface="Calibri"/>
            </a:endParaRPr>
          </a:p>
        </p:txBody>
      </p:sp>
      <p:sp>
        <p:nvSpPr>
          <p:cNvPr id="113" name="Google Shape;113;p7"/>
          <p:cNvSpPr txBox="1"/>
          <p:nvPr/>
        </p:nvSpPr>
        <p:spPr>
          <a:xfrm>
            <a:off x="6644840" y="2280250"/>
            <a:ext cx="1463040" cy="342900"/>
          </a:xfrm>
          <a:prstGeom prst="rect">
            <a:avLst/>
          </a:prstGeom>
          <a:solidFill>
            <a:srgbClr val="FFFFFF"/>
          </a:solidFill>
          <a:ln cap="flat" cmpd="sng" w="952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0" i="0" lang="en-US" sz="1000" u="none" cap="none" strike="noStrike">
                <a:solidFill>
                  <a:srgbClr val="000000"/>
                </a:solidFill>
                <a:latin typeface="Calibri"/>
                <a:ea typeface="Calibri"/>
                <a:cs typeface="Calibri"/>
                <a:sym typeface="Calibri"/>
              </a:rPr>
              <a:t>Feature Extraction</a:t>
            </a:r>
            <a:endParaRPr b="0" i="0" sz="1000" u="none" cap="none" strike="noStrike">
              <a:solidFill>
                <a:srgbClr val="000000"/>
              </a:solidFill>
              <a:latin typeface="Calibri"/>
              <a:ea typeface="Calibri"/>
              <a:cs typeface="Calibri"/>
              <a:sym typeface="Calibri"/>
            </a:endParaRPr>
          </a:p>
        </p:txBody>
      </p:sp>
      <p:sp>
        <p:nvSpPr>
          <p:cNvPr id="114" name="Google Shape;114;p7"/>
          <p:cNvSpPr txBox="1"/>
          <p:nvPr/>
        </p:nvSpPr>
        <p:spPr>
          <a:xfrm>
            <a:off x="6644840" y="2779385"/>
            <a:ext cx="1463040" cy="342900"/>
          </a:xfrm>
          <a:prstGeom prst="rect">
            <a:avLst/>
          </a:prstGeom>
          <a:solidFill>
            <a:srgbClr val="FFFFFF"/>
          </a:solidFill>
          <a:ln cap="flat" cmpd="sng" w="952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0" i="0" lang="en-US" sz="1000" u="none" cap="none" strike="noStrike">
                <a:solidFill>
                  <a:srgbClr val="000000"/>
                </a:solidFill>
                <a:latin typeface="Calibri"/>
                <a:ea typeface="Calibri"/>
                <a:cs typeface="Calibri"/>
                <a:sym typeface="Calibri"/>
              </a:rPr>
              <a:t>Sentiment Analysis</a:t>
            </a:r>
            <a:endParaRPr b="0" i="0" sz="1000" u="none" cap="none" strike="noStrike">
              <a:solidFill>
                <a:srgbClr val="000000"/>
              </a:solidFill>
              <a:latin typeface="Calibri"/>
              <a:ea typeface="Calibri"/>
              <a:cs typeface="Calibri"/>
              <a:sym typeface="Calibri"/>
            </a:endParaRPr>
          </a:p>
        </p:txBody>
      </p:sp>
      <p:sp>
        <p:nvSpPr>
          <p:cNvPr id="115" name="Google Shape;115;p7"/>
          <p:cNvSpPr txBox="1"/>
          <p:nvPr/>
        </p:nvSpPr>
        <p:spPr>
          <a:xfrm>
            <a:off x="6652460" y="3278520"/>
            <a:ext cx="1463040" cy="342900"/>
          </a:xfrm>
          <a:prstGeom prst="rect">
            <a:avLst/>
          </a:prstGeom>
          <a:solidFill>
            <a:srgbClr val="FFFFFF"/>
          </a:solidFill>
          <a:ln cap="flat" cmpd="sng" w="952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0" i="0" lang="en-US" sz="1000" u="none" cap="none" strike="noStrike">
                <a:solidFill>
                  <a:srgbClr val="000000"/>
                </a:solidFill>
                <a:latin typeface="Calibri"/>
                <a:ea typeface="Calibri"/>
                <a:cs typeface="Calibri"/>
                <a:sym typeface="Calibri"/>
              </a:rPr>
              <a:t>Response Generation</a:t>
            </a:r>
            <a:endParaRPr b="0" i="0" sz="1000" u="none" cap="none" strike="noStrike">
              <a:solidFill>
                <a:srgbClr val="000000"/>
              </a:solidFill>
              <a:latin typeface="Calibri"/>
              <a:ea typeface="Calibri"/>
              <a:cs typeface="Calibri"/>
              <a:sym typeface="Calibri"/>
            </a:endParaRPr>
          </a:p>
        </p:txBody>
      </p:sp>
      <p:sp>
        <p:nvSpPr>
          <p:cNvPr id="116" name="Google Shape;116;p7"/>
          <p:cNvSpPr txBox="1"/>
          <p:nvPr/>
        </p:nvSpPr>
        <p:spPr>
          <a:xfrm>
            <a:off x="6652460" y="3779377"/>
            <a:ext cx="1447800" cy="320040"/>
          </a:xfrm>
          <a:prstGeom prst="rect">
            <a:avLst/>
          </a:prstGeom>
          <a:solidFill>
            <a:srgbClr val="FFFFFF"/>
          </a:solidFill>
          <a:ln cap="flat" cmpd="sng" w="952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0" i="0" lang="en-US" sz="1000" u="none" cap="none" strike="noStrike">
                <a:solidFill>
                  <a:srgbClr val="000000"/>
                </a:solidFill>
                <a:latin typeface="Calibri"/>
                <a:ea typeface="Calibri"/>
                <a:cs typeface="Calibri"/>
                <a:sym typeface="Calibri"/>
              </a:rPr>
              <a:t>Feedback Collection</a:t>
            </a:r>
            <a:endParaRPr b="0" i="0" sz="1000" u="none" cap="none" strike="noStrike">
              <a:solidFill>
                <a:srgbClr val="000000"/>
              </a:solidFill>
              <a:latin typeface="Calibri"/>
              <a:ea typeface="Calibri"/>
              <a:cs typeface="Calibri"/>
              <a:sym typeface="Calibri"/>
            </a:endParaRPr>
          </a:p>
        </p:txBody>
      </p:sp>
      <p:sp>
        <p:nvSpPr>
          <p:cNvPr id="117" name="Google Shape;117;p7"/>
          <p:cNvSpPr txBox="1"/>
          <p:nvPr/>
        </p:nvSpPr>
        <p:spPr>
          <a:xfrm>
            <a:off x="6999170" y="4257374"/>
            <a:ext cx="754380" cy="228600"/>
          </a:xfrm>
          <a:prstGeom prst="rect">
            <a:avLst/>
          </a:prstGeom>
          <a:solidFill>
            <a:schemeClr val="lt1"/>
          </a:solidFill>
          <a:ln cap="flat" cmpd="sng" w="952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i="0" lang="en-US" sz="1000" u="none" cap="none" strike="noStrike">
                <a:solidFill>
                  <a:srgbClr val="000000"/>
                </a:solidFill>
                <a:latin typeface="Calibri"/>
                <a:ea typeface="Calibri"/>
                <a:cs typeface="Calibri"/>
                <a:sym typeface="Calibri"/>
              </a:rPr>
              <a:t>Chatbot</a:t>
            </a:r>
            <a:endParaRPr b="0" i="0" sz="1000" u="none" cap="none" strike="noStrike">
              <a:solidFill>
                <a:srgbClr val="000000"/>
              </a:solidFill>
              <a:latin typeface="Calibri"/>
              <a:ea typeface="Calibri"/>
              <a:cs typeface="Calibri"/>
              <a:sym typeface="Calibri"/>
            </a:endParaRPr>
          </a:p>
        </p:txBody>
      </p:sp>
      <p:cxnSp>
        <p:nvCxnSpPr>
          <p:cNvPr id="118" name="Google Shape;118;p7"/>
          <p:cNvCxnSpPr/>
          <p:nvPr/>
        </p:nvCxnSpPr>
        <p:spPr>
          <a:xfrm rot="10800000">
            <a:off x="8366144" y="2733033"/>
            <a:ext cx="522000" cy="137100"/>
          </a:xfrm>
          <a:prstGeom prst="bentConnector3">
            <a:avLst>
              <a:gd fmla="val 50000" name="adj1"/>
            </a:avLst>
          </a:prstGeom>
          <a:noFill/>
          <a:ln cap="flat" cmpd="sng" w="38100">
            <a:solidFill>
              <a:srgbClr val="2F549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119" name="Google Shape;119;p7"/>
          <p:cNvCxnSpPr/>
          <p:nvPr/>
        </p:nvCxnSpPr>
        <p:spPr>
          <a:xfrm flipH="1">
            <a:off x="8354864" y="3014913"/>
            <a:ext cx="540900" cy="198000"/>
          </a:xfrm>
          <a:prstGeom prst="bentConnector3">
            <a:avLst>
              <a:gd fmla="val 50000" name="adj1"/>
            </a:avLst>
          </a:prstGeom>
          <a:noFill/>
          <a:ln cap="flat" cmpd="sng" w="38100">
            <a:solidFill>
              <a:srgbClr val="2F5496"/>
            </a:solidFill>
            <a:prstDash val="solid"/>
            <a:round/>
            <a:headEnd len="sm" w="sm" type="none"/>
            <a:tailEnd len="med" w="med" type="triangle"/>
          </a:ln>
          <a:effectLst>
            <a:outerShdw blurRad="40000" rotWithShape="0" dir="5400000" dist="23000">
              <a:srgbClr val="000000">
                <a:alpha val="34901"/>
              </a:srgbClr>
            </a:outerShdw>
          </a:effectLst>
        </p:spPr>
      </p:cxnSp>
      <p:sp>
        <p:nvSpPr>
          <p:cNvPr id="120" name="Google Shape;120;p7"/>
          <p:cNvSpPr/>
          <p:nvPr/>
        </p:nvSpPr>
        <p:spPr>
          <a:xfrm>
            <a:off x="8925458" y="2732973"/>
            <a:ext cx="601980" cy="480060"/>
          </a:xfrm>
          <a:prstGeom prst="roundRect">
            <a:avLst>
              <a:gd fmla="val 16667" name="adj"/>
            </a:avLst>
          </a:prstGeom>
          <a:solidFill>
            <a:srgbClr val="F5F4F4"/>
          </a:solidFill>
          <a:ln cap="flat" cmpd="sng" w="25400">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i="0" lang="en-US" sz="1000" u="none" cap="none" strike="noStrike">
                <a:solidFill>
                  <a:srgbClr val="171717"/>
                </a:solidFill>
                <a:latin typeface="Arial"/>
                <a:ea typeface="Arial"/>
                <a:cs typeface="Arial"/>
                <a:sym typeface="Arial"/>
              </a:rPr>
              <a:t>API</a:t>
            </a:r>
            <a:endParaRPr b="0" i="0" sz="10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2021-04-17T13:40:05Z</dcterms:created>
  <dc:creator>sayali mali</dc:creator>
</cp:coreProperties>
</file>