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9926625" cy="6797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h/7KXR475E+VLZ0XWPxwPC0sWI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614ECA-8E10-4FDA-B9B6-687237F8DF32}">
  <a:tblStyle styleId="{60614ECA-8E10-4FDA-B9B6-687237F8DF3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4301543" cy="3410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22798" y="1"/>
            <a:ext cx="4301543" cy="341064"/>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56612"/>
            <a:ext cx="4301543" cy="34106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22798" y="6456612"/>
            <a:ext cx="4301543" cy="34106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992664" y="3271381"/>
            <a:ext cx="7941310" cy="26765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2ad071af7_0_8: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272ad071af7_0_8: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2ad071af7_0_73: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72ad071af7_0_73: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95f9dd574_0_0: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2e95f9dd574_0_0: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2ad071af7_0_57:notes"/>
          <p:cNvSpPr txBox="1"/>
          <p:nvPr>
            <p:ph idx="1" type="body"/>
          </p:nvPr>
        </p:nvSpPr>
        <p:spPr>
          <a:xfrm>
            <a:off x="992664" y="3271381"/>
            <a:ext cx="7941300" cy="26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72ad071af7_0_57: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2ad071af7_0_36: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72ad071af7_0_36: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7: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7: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992664" y="3271381"/>
            <a:ext cx="7941310" cy="267658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2924175" y="849313"/>
            <a:ext cx="4078288"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8"/>
          <p:cNvSpPr/>
          <p:nvPr>
            <p:ph idx="2" type="pic"/>
          </p:nvPr>
        </p:nvSpPr>
        <p:spPr>
          <a:xfrm>
            <a:off x="5183188" y="987425"/>
            <a:ext cx="6172200" cy="4873625"/>
          </a:xfrm>
          <a:prstGeom prst="rect">
            <a:avLst/>
          </a:prstGeom>
          <a:noFill/>
          <a:ln>
            <a:noFill/>
          </a:ln>
        </p:spPr>
      </p:sp>
      <p:sp>
        <p:nvSpPr>
          <p:cNvPr id="55" name="Google Shape;55;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29"/>
          <p:cNvCxnSpPr/>
          <p:nvPr/>
        </p:nvCxnSpPr>
        <p:spPr>
          <a:xfrm>
            <a:off x="0" y="6356350"/>
            <a:ext cx="12192000" cy="0"/>
          </a:xfrm>
          <a:prstGeom prst="straightConnector1">
            <a:avLst/>
          </a:prstGeom>
          <a:noFill/>
          <a:ln cap="flat" cmpd="sng" w="15875">
            <a:solidFill>
              <a:srgbClr val="2E75B5"/>
            </a:solidFill>
            <a:prstDash val="solid"/>
            <a:miter lim="800000"/>
            <a:headEnd len="sm" w="sm" type="none"/>
            <a:tailEnd len="sm" w="sm" type="none"/>
          </a:ln>
        </p:spPr>
      </p:cxnSp>
      <p:cxnSp>
        <p:nvCxnSpPr>
          <p:cNvPr id="16" name="Google Shape;16;p29"/>
          <p:cNvCxnSpPr/>
          <p:nvPr/>
        </p:nvCxnSpPr>
        <p:spPr>
          <a:xfrm>
            <a:off x="10477" y="859790"/>
            <a:ext cx="12181523" cy="0"/>
          </a:xfrm>
          <a:prstGeom prst="straightConnector1">
            <a:avLst/>
          </a:prstGeom>
          <a:noFill/>
          <a:ln cap="flat" cmpd="sng" w="60325">
            <a:solidFill>
              <a:srgbClr val="2E75B5"/>
            </a:solidFill>
            <a:prstDash val="solid"/>
            <a:miter lim="800000"/>
            <a:headEnd len="sm" w="sm" type="none"/>
            <a:tailEnd len="sm" w="sm" type="none"/>
          </a:ln>
        </p:spPr>
      </p:cxnSp>
      <p:pic>
        <p:nvPicPr>
          <p:cNvPr id="17" name="Google Shape;17;p29"/>
          <p:cNvPicPr preferRelativeResize="0"/>
          <p:nvPr/>
        </p:nvPicPr>
        <p:blipFill rotWithShape="1">
          <a:blip r:embed="rId1">
            <a:alphaModFix/>
          </a:blip>
          <a:srcRect b="0" l="0" r="0" t="0"/>
          <a:stretch/>
        </p:blipFill>
        <p:spPr>
          <a:xfrm>
            <a:off x="11112" y="5701790"/>
            <a:ext cx="3838575" cy="1038225"/>
          </a:xfrm>
          <a:prstGeom prst="rect">
            <a:avLst/>
          </a:prstGeom>
          <a:noFill/>
          <a:ln>
            <a:noFill/>
          </a:ln>
        </p:spPr>
      </p:pic>
      <p:sp>
        <p:nvSpPr>
          <p:cNvPr id="18" name="Google Shape;18;p29"/>
          <p:cNvSpPr txBox="1"/>
          <p:nvPr/>
        </p:nvSpPr>
        <p:spPr>
          <a:xfrm>
            <a:off x="687368" y="6532687"/>
            <a:ext cx="281753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Calibri"/>
                <a:ea typeface="Calibri"/>
                <a:cs typeface="Calibri"/>
                <a:sym typeface="Calibri"/>
              </a:rPr>
              <a:t>Varale, Talegaon, Pune Campus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p:nvPr/>
        </p:nvSpPr>
        <p:spPr>
          <a:xfrm>
            <a:off x="0" y="598487"/>
            <a:ext cx="12192000"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 name="Google Shape;76;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rPr>
              <a:t>Department of Artificial Intelligence</a:t>
            </a:r>
            <a:r>
              <a:rPr lang="en-US"/>
              <a:t> </a:t>
            </a:r>
            <a:r>
              <a:rPr lang="en-US">
                <a:solidFill>
                  <a:srgbClr val="000000"/>
                </a:solidFill>
              </a:rPr>
              <a:t>and Data Science</a:t>
            </a:r>
            <a:endParaRPr>
              <a:solidFill>
                <a:srgbClr val="000000"/>
              </a:solidFill>
            </a:endParaRPr>
          </a:p>
          <a:p>
            <a:pPr indent="0" lvl="0" marL="0" rtl="0" algn="ctr">
              <a:lnSpc>
                <a:spcPct val="100000"/>
              </a:lnSpc>
              <a:spcBef>
                <a:spcPts val="0"/>
              </a:spcBef>
              <a:spcAft>
                <a:spcPts val="0"/>
              </a:spcAft>
              <a:buSzPts val="1400"/>
              <a:buNone/>
            </a:pPr>
            <a:r>
              <a:t/>
            </a:r>
            <a:endParaRPr>
              <a:solidFill>
                <a:srgbClr val="000000"/>
              </a:solidFill>
            </a:endParaRPr>
          </a:p>
        </p:txBody>
      </p:sp>
      <p:sp>
        <p:nvSpPr>
          <p:cNvPr id="77" name="Google Shape;7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 name="Google Shape;78;p1"/>
          <p:cNvSpPr/>
          <p:nvPr/>
        </p:nvSpPr>
        <p:spPr>
          <a:xfrm>
            <a:off x="166689" y="598487"/>
            <a:ext cx="12161922" cy="16927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000" u="none" cap="none" strike="noStrike">
                <a:solidFill>
                  <a:srgbClr val="1E4E79"/>
                </a:solidFill>
                <a:latin typeface="Times New Roman"/>
                <a:ea typeface="Times New Roman"/>
                <a:cs typeface="Times New Roman"/>
                <a:sym typeface="Times New Roman"/>
              </a:rPr>
              <a:t>Project Topic</a:t>
            </a:r>
            <a:endParaRPr/>
          </a:p>
          <a:p>
            <a:pPr indent="0" lvl="0" marL="0" marR="0" rtl="0" algn="ctr">
              <a:lnSpc>
                <a:spcPct val="100000"/>
              </a:lnSpc>
              <a:spcBef>
                <a:spcPts val="0"/>
              </a:spcBef>
              <a:spcAft>
                <a:spcPts val="0"/>
              </a:spcAft>
              <a:buNone/>
            </a:pPr>
            <a:r>
              <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AI-Driven Mental Health Companion</a:t>
            </a:r>
            <a:endParaRPr b="1" i="0" sz="3600" u="none" cap="none" strike="noStrike">
              <a:solidFill>
                <a:srgbClr val="000000"/>
              </a:solidFill>
              <a:latin typeface="Times New Roman"/>
              <a:ea typeface="Times New Roman"/>
              <a:cs typeface="Times New Roman"/>
              <a:sym typeface="Times New Roman"/>
            </a:endParaRPr>
          </a:p>
        </p:txBody>
      </p:sp>
      <p:sp>
        <p:nvSpPr>
          <p:cNvPr id="79" name="Google Shape;79;p1"/>
          <p:cNvSpPr txBox="1"/>
          <p:nvPr/>
        </p:nvSpPr>
        <p:spPr>
          <a:xfrm>
            <a:off x="2361450" y="2587101"/>
            <a:ext cx="7469100" cy="395181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000000"/>
                </a:solidFill>
                <a:latin typeface="Times New Roman"/>
                <a:ea typeface="Times New Roman"/>
                <a:cs typeface="Times New Roman"/>
                <a:sym typeface="Times New Roman"/>
              </a:rPr>
              <a:t>Presented By</a:t>
            </a:r>
            <a:endParaRPr/>
          </a:p>
          <a:p>
            <a:pPr indent="0" lvl="0" marL="0" marR="0" rtl="0" algn="ctr">
              <a:lnSpc>
                <a:spcPct val="100000"/>
              </a:lnSpc>
              <a:spcBef>
                <a:spcPts val="0"/>
              </a:spcBef>
              <a:spcAft>
                <a:spcPts val="0"/>
              </a:spcAft>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Pratik Deepak Bandpatte	[24129]</a:t>
            </a:r>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Neha Raju Medar		[24147]</a:t>
            </a:r>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Devesh Narendra Mahajan	[24135]</a:t>
            </a:r>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Vishal Ajay Wagh		[24126]</a:t>
            </a:r>
            <a:endParaRPr/>
          </a:p>
          <a:p>
            <a:pPr indent="0" lvl="0" marL="0" marR="0" rtl="0" algn="ctr">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1904" lvl="0" marL="2324100" marR="2289810" rtl="0" algn="ctr">
              <a:lnSpc>
                <a:spcPct val="110000"/>
              </a:lnSpc>
              <a:spcBef>
                <a:spcPts val="0"/>
              </a:spcBef>
              <a:spcAft>
                <a:spcPts val="0"/>
              </a:spcAft>
              <a:buNone/>
            </a:pPr>
            <a:r>
              <a:rPr b="1" i="0" lang="en-US" sz="2200" u="none" cap="none" strike="noStrike">
                <a:solidFill>
                  <a:srgbClr val="000000"/>
                </a:solidFill>
                <a:latin typeface="Times New Roman"/>
                <a:ea typeface="Times New Roman"/>
                <a:cs typeface="Times New Roman"/>
                <a:sym typeface="Times New Roman"/>
              </a:rPr>
              <a:t>Under the Guidance of</a:t>
            </a:r>
            <a:r>
              <a:rPr b="0" i="0" lang="en-US" sz="2200" u="none" cap="none" strike="noStrike">
                <a:solidFill>
                  <a:srgbClr val="000000"/>
                </a:solidFill>
                <a:latin typeface="Times New Roman"/>
                <a:ea typeface="Times New Roman"/>
                <a:cs typeface="Times New Roman"/>
                <a:sym typeface="Times New Roman"/>
              </a:rPr>
              <a:t> </a:t>
            </a:r>
            <a:endParaRPr b="0" i="0" sz="2200" u="none" cap="none" strike="noStrike">
              <a:solidFill>
                <a:srgbClr val="000000"/>
              </a:solidFill>
              <a:latin typeface="Times New Roman"/>
              <a:ea typeface="Times New Roman"/>
              <a:cs typeface="Times New Roman"/>
              <a:sym typeface="Times New Roman"/>
            </a:endParaRPr>
          </a:p>
          <a:p>
            <a:pPr indent="-1904" lvl="0" marL="2324100" marR="2289810" rtl="0" algn="ctr">
              <a:lnSpc>
                <a:spcPct val="11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Mrs. Mayuri Fegade</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46" name="Google Shape;146;p4"/>
          <p:cNvGraphicFramePr/>
          <p:nvPr/>
        </p:nvGraphicFramePr>
        <p:xfrm>
          <a:off x="902343" y="1061853"/>
          <a:ext cx="3000000" cy="3000000"/>
        </p:xfrm>
        <a:graphic>
          <a:graphicData uri="http://schemas.openxmlformats.org/drawingml/2006/table">
            <a:tbl>
              <a:tblPr bandCol="1" bandRow="1" firstCol="1" firstRow="1" lastCol="1" lastRow="1">
                <a:noFill/>
                <a:tableStyleId>{60614ECA-8E10-4FDA-B9B6-687237F8DF32}</a:tableStyleId>
              </a:tblPr>
              <a:tblGrid>
                <a:gridCol w="808475"/>
                <a:gridCol w="1780650"/>
                <a:gridCol w="1812575"/>
                <a:gridCol w="1886450"/>
                <a:gridCol w="1886450"/>
                <a:gridCol w="1886450"/>
              </a:tblGrid>
              <a:tr h="346900">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Sr. No.</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14351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Paper Details</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461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Problem Discussion</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250"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Algorithm /Technique used </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Parameter Consider</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Result</a:t>
                      </a:r>
                      <a:endParaRPr b="1" sz="1400" u="none" cap="none" strike="noStrike">
                        <a:latin typeface="Times New Roman"/>
                        <a:ea typeface="Times New Roman"/>
                        <a:cs typeface="Times New Roman"/>
                        <a:sym typeface="Times New Roman"/>
                      </a:endParaRPr>
                    </a:p>
                  </a:txBody>
                  <a:tcPr marT="0" marB="0" marR="0" marL="0" anchor="ctr"/>
                </a:tc>
              </a:tr>
              <a:tr h="1799225">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Artificial Intelligence-based Chatbot For Mental Health</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Depression affects 264 million people globally, with high stress and anxiety in those aged 15-29, often leading to unresolved mental health issues..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AI chatbot uses machine learning and NLP, including sentiment analysis and entity recognition, to interact with users and provide advice.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It evaluates users' mental health through targeted questions to tailor responses to their needs.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Chatbots like Woebot, Wysa, and Joy show promise in offering emotional support and resources, improving access to mental health care.</a:t>
                      </a:r>
                      <a:endParaRPr sz="1400" u="none" cap="none" strike="noStrike">
                        <a:latin typeface="Times New Roman"/>
                        <a:ea typeface="Times New Roman"/>
                        <a:cs typeface="Times New Roman"/>
                        <a:sym typeface="Times New Roman"/>
                      </a:endParaRPr>
                    </a:p>
                  </a:txBody>
                  <a:tcPr marT="0" marB="0" marR="0" marL="0"/>
                </a:tc>
              </a:tr>
              <a:tr h="1621050">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 Mental Health and Well-Being Chatbot: User Event Log Analysis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study analyzes user interactions with a chatbot designed for mental health support, focusing on understanding user engagement patterns and retention over time. It identifies different user types based on their interaction frequency and duration of use.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k-means clustering algorithm was employed to categorize users into distinct groups based on their behavioral usage of the chatbot. Principal component analysis was also utilized to visualize the clustering results and reduce the dimensionality of the data.</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Key parameters for clustering included the number of unique days users accessed the chatbot, tenure (the duration from first to last use), mood logs completed, conversations accessed, and total interactions with the chatbot.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analysis identified three user clusters: "abandoning users" (81.7%), "frequent transient users" (2.2%), and "sporadic users" (16.1%), with abandoning users displaying the lowest engagement.</a:t>
                      </a:r>
                      <a:endParaRPr sz="14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884775" y="270951"/>
            <a:ext cx="9294812" cy="6559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2F5496"/>
                </a:solidFill>
                <a:latin typeface="Times New Roman"/>
                <a:ea typeface="Times New Roman"/>
                <a:cs typeface="Times New Roman"/>
                <a:sym typeface="Times New Roman"/>
              </a:rPr>
              <a:t>System Architecture</a:t>
            </a:r>
            <a:endParaRPr/>
          </a:p>
        </p:txBody>
      </p:sp>
      <p:sp>
        <p:nvSpPr>
          <p:cNvPr id="152" name="Google Shape;15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3" name="Google Shape;153;p5"/>
          <p:cNvSpPr/>
          <p:nvPr/>
        </p:nvSpPr>
        <p:spPr>
          <a:xfrm>
            <a:off x="2112474" y="1814791"/>
            <a:ext cx="2862847" cy="3120600"/>
          </a:xfrm>
          <a:prstGeom prst="rect">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4" name="Google Shape;154;p5"/>
          <p:cNvSpPr/>
          <p:nvPr/>
        </p:nvSpPr>
        <p:spPr>
          <a:xfrm>
            <a:off x="6832619" y="2132725"/>
            <a:ext cx="3087248" cy="2830078"/>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5"/>
          <p:cNvSpPr/>
          <p:nvPr/>
        </p:nvSpPr>
        <p:spPr>
          <a:xfrm>
            <a:off x="7056358" y="2881385"/>
            <a:ext cx="2686051" cy="1975972"/>
          </a:xfrm>
          <a:prstGeom prst="rect">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ctr">
              <a:lnSpc>
                <a:spcPct val="107000"/>
              </a:lnSpc>
              <a:spcBef>
                <a:spcPts val="800"/>
              </a:spcBef>
              <a:spcAft>
                <a:spcPts val="0"/>
              </a:spcAft>
              <a:buNone/>
            </a:pPr>
            <a:r>
              <a:rPr b="0" i="0" lang="en-US"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
        <p:nvSpPr>
          <p:cNvPr id="156" name="Google Shape;156;p5"/>
          <p:cNvSpPr/>
          <p:nvPr/>
        </p:nvSpPr>
        <p:spPr>
          <a:xfrm>
            <a:off x="2240825" y="2740621"/>
            <a:ext cx="2628900" cy="2114550"/>
          </a:xfrm>
          <a:prstGeom prst="rect">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7" name="Google Shape;157;p5"/>
          <p:cNvSpPr/>
          <p:nvPr/>
        </p:nvSpPr>
        <p:spPr>
          <a:xfrm>
            <a:off x="2250586" y="1948693"/>
            <a:ext cx="2619375" cy="619125"/>
          </a:xfrm>
          <a:prstGeom prst="roundRect">
            <a:avLst>
              <a:gd fmla="val 16667" name="adj"/>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Chatbot Frontent</a:t>
            </a:r>
            <a:endParaRPr b="0" i="0" sz="1800" u="none" cap="none" strike="noStrike">
              <a:solidFill>
                <a:schemeClr val="dk1"/>
              </a:solidFill>
              <a:latin typeface="Arial"/>
              <a:ea typeface="Arial"/>
              <a:cs typeface="Arial"/>
              <a:sym typeface="Arial"/>
            </a:endParaRPr>
          </a:p>
        </p:txBody>
      </p:sp>
      <p:sp>
        <p:nvSpPr>
          <p:cNvPr id="158" name="Google Shape;158;p5"/>
          <p:cNvSpPr/>
          <p:nvPr/>
        </p:nvSpPr>
        <p:spPr>
          <a:xfrm>
            <a:off x="7056358" y="2376561"/>
            <a:ext cx="2686051" cy="471508"/>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Resource Portal Backend</a:t>
            </a:r>
            <a:endParaRPr b="0" i="0" sz="1800" u="none" cap="none" strike="noStrike">
              <a:solidFill>
                <a:schemeClr val="dk1"/>
              </a:solidFill>
              <a:latin typeface="Arial"/>
              <a:ea typeface="Arial"/>
              <a:cs typeface="Arial"/>
              <a:sym typeface="Arial"/>
            </a:endParaRPr>
          </a:p>
        </p:txBody>
      </p:sp>
      <p:sp>
        <p:nvSpPr>
          <p:cNvPr id="159" name="Google Shape;159;p5"/>
          <p:cNvSpPr/>
          <p:nvPr/>
        </p:nvSpPr>
        <p:spPr>
          <a:xfrm>
            <a:off x="2460721" y="3171432"/>
            <a:ext cx="2276475" cy="1409700"/>
          </a:xfrm>
          <a:prstGeom prst="roundRect">
            <a:avLst>
              <a:gd fmla="val 16667" name="adj"/>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160" name="Google Shape;160;p5"/>
          <p:cNvCxnSpPr/>
          <p:nvPr/>
        </p:nvCxnSpPr>
        <p:spPr>
          <a:xfrm>
            <a:off x="3655850" y="3140083"/>
            <a:ext cx="0" cy="1428750"/>
          </a:xfrm>
          <a:prstGeom prst="straightConnector1">
            <a:avLst/>
          </a:prstGeom>
          <a:noFill/>
          <a:ln cap="flat" cmpd="sng" w="28575">
            <a:solidFill>
              <a:srgbClr val="2F5496"/>
            </a:solidFill>
            <a:prstDash val="solid"/>
            <a:round/>
            <a:headEnd len="sm" w="sm" type="none"/>
            <a:tailEnd len="sm" w="sm" type="none"/>
          </a:ln>
        </p:spPr>
      </p:cxnSp>
      <p:sp>
        <p:nvSpPr>
          <p:cNvPr id="161" name="Google Shape;161;p5"/>
          <p:cNvSpPr txBox="1"/>
          <p:nvPr/>
        </p:nvSpPr>
        <p:spPr>
          <a:xfrm>
            <a:off x="2587680" y="3316770"/>
            <a:ext cx="981075" cy="1171575"/>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Conversation stories and rules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Conversation examples</a:t>
            </a:r>
            <a:endParaRPr b="0" i="0" sz="1800" u="none" cap="none" strike="noStrike">
              <a:solidFill>
                <a:schemeClr val="dk1"/>
              </a:solidFill>
              <a:latin typeface="Arial"/>
              <a:ea typeface="Arial"/>
              <a:cs typeface="Arial"/>
              <a:sym typeface="Arial"/>
            </a:endParaRPr>
          </a:p>
        </p:txBody>
      </p:sp>
      <p:sp>
        <p:nvSpPr>
          <p:cNvPr id="162" name="Google Shape;162;p5"/>
          <p:cNvSpPr txBox="1"/>
          <p:nvPr/>
        </p:nvSpPr>
        <p:spPr>
          <a:xfrm>
            <a:off x="3745286" y="3295257"/>
            <a:ext cx="857250" cy="116205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Response generation rules</a:t>
            </a:r>
            <a:endParaRPr b="0" i="0" sz="1800" u="none" cap="none" strike="noStrike">
              <a:solidFill>
                <a:schemeClr val="dk1"/>
              </a:solidFill>
              <a:latin typeface="Arial"/>
              <a:ea typeface="Arial"/>
              <a:cs typeface="Arial"/>
              <a:sym typeface="Arial"/>
            </a:endParaRPr>
          </a:p>
        </p:txBody>
      </p:sp>
      <p:cxnSp>
        <p:nvCxnSpPr>
          <p:cNvPr id="163" name="Google Shape;163;p5"/>
          <p:cNvCxnSpPr>
            <a:stCxn id="164" idx="3"/>
          </p:cNvCxnSpPr>
          <p:nvPr/>
        </p:nvCxnSpPr>
        <p:spPr>
          <a:xfrm>
            <a:off x="6595045" y="4245560"/>
            <a:ext cx="704400" cy="0"/>
          </a:xfrm>
          <a:prstGeom prst="straightConnector1">
            <a:avLst/>
          </a:prstGeom>
          <a:noFill/>
          <a:ln cap="flat" cmpd="sng" w="28575">
            <a:solidFill>
              <a:srgbClr val="2F5496"/>
            </a:solidFill>
            <a:prstDash val="solid"/>
            <a:round/>
            <a:headEnd len="sm" w="sm" type="none"/>
            <a:tailEnd len="med" w="med" type="triangle"/>
          </a:ln>
        </p:spPr>
      </p:cxnSp>
      <p:sp>
        <p:nvSpPr>
          <p:cNvPr id="165" name="Google Shape;165;p5"/>
          <p:cNvSpPr/>
          <p:nvPr/>
        </p:nvSpPr>
        <p:spPr>
          <a:xfrm>
            <a:off x="8390740" y="3007151"/>
            <a:ext cx="1304533" cy="1609503"/>
          </a:xfrm>
          <a:prstGeom prst="roundRect">
            <a:avLst>
              <a:gd fmla="val 16667" name="adj"/>
            </a:avLst>
          </a:prstGeom>
          <a:solidFill>
            <a:schemeClr val="lt1"/>
          </a:solidFill>
          <a:ln cap="flat" cmpd="sng" w="2857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100" u="none" cap="none" strike="noStrike">
                <a:solidFill>
                  <a:schemeClr val="dk1"/>
                </a:solidFill>
                <a:latin typeface="Arial"/>
                <a:ea typeface="Arial"/>
                <a:cs typeface="Arial"/>
                <a:sym typeface="Arial"/>
              </a:rPr>
              <a:t> </a:t>
            </a:r>
            <a:endParaRPr/>
          </a:p>
        </p:txBody>
      </p:sp>
      <p:sp>
        <p:nvSpPr>
          <p:cNvPr id="166" name="Google Shape;166;p5"/>
          <p:cNvSpPr txBox="1"/>
          <p:nvPr/>
        </p:nvSpPr>
        <p:spPr>
          <a:xfrm>
            <a:off x="7117427" y="3203817"/>
            <a:ext cx="990600" cy="40005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Search engine</a:t>
            </a:r>
            <a:endParaRPr b="0" i="0" sz="1800" u="none" cap="none" strike="noStrike">
              <a:solidFill>
                <a:schemeClr val="dk1"/>
              </a:solidFill>
              <a:latin typeface="Arial"/>
              <a:ea typeface="Arial"/>
              <a:cs typeface="Arial"/>
              <a:sym typeface="Arial"/>
            </a:endParaRPr>
          </a:p>
        </p:txBody>
      </p:sp>
      <p:sp>
        <p:nvSpPr>
          <p:cNvPr id="164" name="Google Shape;164;p5"/>
          <p:cNvSpPr txBox="1"/>
          <p:nvPr/>
        </p:nvSpPr>
        <p:spPr>
          <a:xfrm>
            <a:off x="5185345" y="3988385"/>
            <a:ext cx="1409700" cy="51435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Intend Recognition and Entity Extraction </a:t>
            </a:r>
            <a:endParaRPr b="0" i="0" sz="1800" u="none" cap="none" strike="noStrike">
              <a:solidFill>
                <a:schemeClr val="dk1"/>
              </a:solidFill>
              <a:latin typeface="Arial"/>
              <a:ea typeface="Arial"/>
              <a:cs typeface="Arial"/>
              <a:sym typeface="Arial"/>
            </a:endParaRPr>
          </a:p>
        </p:txBody>
      </p:sp>
      <p:pic>
        <p:nvPicPr>
          <p:cNvPr id="167" name="Google Shape;167;p5"/>
          <p:cNvPicPr preferRelativeResize="0"/>
          <p:nvPr/>
        </p:nvPicPr>
        <p:blipFill rotWithShape="1">
          <a:blip r:embed="rId3">
            <a:alphaModFix/>
          </a:blip>
          <a:srcRect b="22890" l="9887" r="13841" t="18323"/>
          <a:stretch/>
        </p:blipFill>
        <p:spPr>
          <a:xfrm>
            <a:off x="8553836" y="3171432"/>
            <a:ext cx="1022957" cy="975963"/>
          </a:xfrm>
          <a:prstGeom prst="rect">
            <a:avLst/>
          </a:prstGeom>
          <a:noFill/>
          <a:ln cap="flat" cmpd="sng" w="28575">
            <a:solidFill>
              <a:srgbClr val="2F5496"/>
            </a:solidFill>
            <a:prstDash val="solid"/>
            <a:round/>
            <a:headEnd len="sm" w="sm" type="none"/>
            <a:tailEnd len="sm" w="sm" type="none"/>
          </a:ln>
        </p:spPr>
      </p:pic>
      <p:sp>
        <p:nvSpPr>
          <p:cNvPr id="168" name="Google Shape;168;p5"/>
          <p:cNvSpPr/>
          <p:nvPr/>
        </p:nvSpPr>
        <p:spPr>
          <a:xfrm>
            <a:off x="7308984" y="3968281"/>
            <a:ext cx="485775" cy="495300"/>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Rest</a:t>
            </a:r>
            <a:r>
              <a:rPr b="0" i="0" lang="en-US" sz="10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API</a:t>
            </a:r>
            <a:endParaRPr b="0" i="0" sz="1800" u="none" cap="none" strike="noStrike">
              <a:solidFill>
                <a:schemeClr val="dk1"/>
              </a:solidFill>
              <a:latin typeface="Arial"/>
              <a:ea typeface="Arial"/>
              <a:cs typeface="Arial"/>
              <a:sym typeface="Arial"/>
            </a:endParaRPr>
          </a:p>
        </p:txBody>
      </p:sp>
      <p:cxnSp>
        <p:nvCxnSpPr>
          <p:cNvPr id="169" name="Google Shape;169;p5"/>
          <p:cNvCxnSpPr/>
          <p:nvPr/>
        </p:nvCxnSpPr>
        <p:spPr>
          <a:xfrm>
            <a:off x="4737196" y="4245560"/>
            <a:ext cx="467003" cy="0"/>
          </a:xfrm>
          <a:prstGeom prst="straightConnector1">
            <a:avLst/>
          </a:prstGeom>
          <a:noFill/>
          <a:ln cap="flat" cmpd="sng" w="28575">
            <a:solidFill>
              <a:srgbClr val="2F5496"/>
            </a:solidFill>
            <a:prstDash val="solid"/>
            <a:round/>
            <a:headEnd len="sm" w="sm" type="none"/>
            <a:tailEnd len="med" w="med" type="triangle"/>
          </a:ln>
        </p:spPr>
      </p:cxnSp>
      <p:cxnSp>
        <p:nvCxnSpPr>
          <p:cNvPr id="170" name="Google Shape;170;p5"/>
          <p:cNvCxnSpPr/>
          <p:nvPr/>
        </p:nvCxnSpPr>
        <p:spPr>
          <a:xfrm rot="10800000">
            <a:off x="7555540" y="3595643"/>
            <a:ext cx="0" cy="361950"/>
          </a:xfrm>
          <a:prstGeom prst="straightConnector1">
            <a:avLst/>
          </a:prstGeom>
          <a:noFill/>
          <a:ln cap="flat" cmpd="sng" w="28575">
            <a:solidFill>
              <a:srgbClr val="2F5496"/>
            </a:solidFill>
            <a:prstDash val="solid"/>
            <a:round/>
            <a:headEnd len="sm" w="sm" type="none"/>
            <a:tailEnd len="med" w="med" type="triangle"/>
          </a:ln>
        </p:spPr>
      </p:cxnSp>
      <p:cxnSp>
        <p:nvCxnSpPr>
          <p:cNvPr id="171" name="Google Shape;171;p5"/>
          <p:cNvCxnSpPr>
            <a:stCxn id="166" idx="3"/>
          </p:cNvCxnSpPr>
          <p:nvPr/>
        </p:nvCxnSpPr>
        <p:spPr>
          <a:xfrm flipH="1" rot="10800000">
            <a:off x="8108027" y="3399342"/>
            <a:ext cx="453300" cy="4500"/>
          </a:xfrm>
          <a:prstGeom prst="straightConnector1">
            <a:avLst/>
          </a:prstGeom>
          <a:noFill/>
          <a:ln cap="flat" cmpd="sng" w="28575">
            <a:solidFill>
              <a:srgbClr val="2F5496"/>
            </a:solidFill>
            <a:prstDash val="solid"/>
            <a:round/>
            <a:headEnd len="sm" w="sm" type="none"/>
            <a:tailEnd len="med" w="med" type="triangle"/>
          </a:ln>
        </p:spPr>
      </p:cxnSp>
      <p:sp>
        <p:nvSpPr>
          <p:cNvPr id="172" name="Google Shape;172;p5"/>
          <p:cNvSpPr txBox="1"/>
          <p:nvPr/>
        </p:nvSpPr>
        <p:spPr>
          <a:xfrm>
            <a:off x="8671577" y="4147395"/>
            <a:ext cx="905564" cy="400813"/>
          </a:xfrm>
          <a:prstGeom prst="rect">
            <a:avLst/>
          </a:prstGeom>
          <a:solidFill>
            <a:srgbClr val="FFFFFF"/>
          </a:solidFill>
          <a:ln cap="flat" cmpd="sng" w="28575">
            <a:solidFill>
              <a:srgbClr val="2F549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resource database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ttps://media.licdn.com/dms/image/v2/D5612AQEpe_UykiMnOg/article-cover_image-shrink_720_1280/article-cover_image-shrink_720_1280/0/1707998328923?e=1732752000&amp;v=beta&amp;t=aoEEcR77DGzIF8e2VGX0NW_lHsVajrFCkeaQbNpnKwM" id="178" name="Google Shape;178;p6"/>
          <p:cNvPicPr preferRelativeResize="0"/>
          <p:nvPr/>
        </p:nvPicPr>
        <p:blipFill rotWithShape="1">
          <a:blip r:embed="rId3">
            <a:alphaModFix/>
          </a:blip>
          <a:srcRect b="0" l="0" r="0" t="0"/>
          <a:stretch/>
        </p:blipFill>
        <p:spPr>
          <a:xfrm>
            <a:off x="2496715" y="1067215"/>
            <a:ext cx="7141945" cy="3878980"/>
          </a:xfrm>
          <a:prstGeom prst="rect">
            <a:avLst/>
          </a:prstGeom>
          <a:noFill/>
          <a:ln>
            <a:noFill/>
          </a:ln>
        </p:spPr>
      </p:pic>
      <p:sp>
        <p:nvSpPr>
          <p:cNvPr id="179" name="Google Shape;179;p6"/>
          <p:cNvSpPr txBox="1"/>
          <p:nvPr/>
        </p:nvSpPr>
        <p:spPr>
          <a:xfrm>
            <a:off x="3913662" y="4932206"/>
            <a:ext cx="430804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000" u="none" cap="none" strike="noStrike">
                <a:solidFill>
                  <a:srgbClr val="2F5496"/>
                </a:solidFill>
                <a:latin typeface="Times New Roman"/>
                <a:ea typeface="Times New Roman"/>
                <a:cs typeface="Times New Roman"/>
                <a:sym typeface="Times New Roman"/>
              </a:rPr>
              <a:t> </a:t>
            </a:r>
            <a:r>
              <a:rPr b="1" i="0" lang="en-US" sz="5400" u="none" cap="none" strike="noStrike">
                <a:solidFill>
                  <a:srgbClr val="2F5496"/>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5" name="Google Shape;85;p2"/>
          <p:cNvSpPr txBox="1"/>
          <p:nvPr/>
        </p:nvSpPr>
        <p:spPr>
          <a:xfrm>
            <a:off x="-895546" y="0"/>
            <a:ext cx="11985972"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2F5496"/>
                </a:solidFill>
                <a:latin typeface="Times New Roman"/>
                <a:ea typeface="Times New Roman"/>
                <a:cs typeface="Times New Roman"/>
                <a:sym typeface="Times New Roman"/>
              </a:rPr>
              <a:t>             </a:t>
            </a:r>
            <a:r>
              <a:rPr b="1" i="0" lang="en-US" sz="3200" u="none" cap="none" strike="noStrike">
                <a:solidFill>
                  <a:srgbClr val="2F5496"/>
                </a:solidFill>
                <a:latin typeface="Times New Roman"/>
                <a:ea typeface="Times New Roman"/>
                <a:cs typeface="Times New Roman"/>
                <a:sym typeface="Times New Roman"/>
              </a:rPr>
              <a:t>Outline </a:t>
            </a:r>
            <a:endParaRPr b="0" i="0" sz="3200" u="none" cap="none" strike="noStrike">
              <a:solidFill>
                <a:srgbClr val="000000"/>
              </a:solidFill>
              <a:latin typeface="Arial"/>
              <a:ea typeface="Arial"/>
              <a:cs typeface="Arial"/>
              <a:sym typeface="Arial"/>
            </a:endParaRPr>
          </a:p>
        </p:txBody>
      </p:sp>
      <p:sp>
        <p:nvSpPr>
          <p:cNvPr id="86" name="Google Shape;86;p2"/>
          <p:cNvSpPr txBox="1"/>
          <p:nvPr/>
        </p:nvSpPr>
        <p:spPr>
          <a:xfrm>
            <a:off x="789410" y="1115645"/>
            <a:ext cx="9597000" cy="45242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Abstract</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Introduction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Research Gap Identification</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Problem Statement</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Aim and Motivation</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Scope and Objective</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Literature Survey</a:t>
            </a:r>
            <a:endParaRPr/>
          </a:p>
          <a:p>
            <a:pPr indent="-342900" lvl="0" marL="342900" marR="0" rtl="0" algn="l">
              <a:lnSpc>
                <a:spcPct val="150000"/>
              </a:lnSpc>
              <a:spcBef>
                <a:spcPts val="0"/>
              </a:spcBef>
              <a:spcAft>
                <a:spcPts val="0"/>
              </a:spcAft>
              <a:buClr>
                <a:srgbClr val="1F3864"/>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System Architecture</a:t>
            </a:r>
            <a:endParaRPr b="0" i="0" sz="2000" u="none" cap="none" strike="noStrike">
              <a:solidFill>
                <a:schemeClr val="dk1"/>
              </a:solidFill>
              <a:latin typeface="Calibri"/>
              <a:ea typeface="Calibri"/>
              <a:cs typeface="Calibri"/>
              <a:sym typeface="Calibri"/>
            </a:endParaRPr>
          </a:p>
        </p:txBody>
      </p:sp>
      <p:sp>
        <p:nvSpPr>
          <p:cNvPr id="87" name="Google Shape;8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rPr>
              <a:t>Department of Artificial Intelligence</a:t>
            </a:r>
            <a:r>
              <a:rPr lang="en-US"/>
              <a:t> </a:t>
            </a:r>
            <a:r>
              <a:rPr lang="en-US">
                <a:solidFill>
                  <a:srgbClr val="000000"/>
                </a:solidFill>
              </a:rPr>
              <a:t>and Data Science</a:t>
            </a:r>
            <a:endParaRPr/>
          </a:p>
          <a:p>
            <a:pPr indent="0" lvl="0" marL="0" rtl="0" algn="ctr">
              <a:lnSpc>
                <a:spcPct val="100000"/>
              </a:lnSpc>
              <a:spcBef>
                <a:spcPts val="0"/>
              </a:spcBef>
              <a:spcAft>
                <a:spcPts val="0"/>
              </a:spcAft>
              <a:buSzPts val="1400"/>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72ad071af7_0_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rPr>
              <a:t>Department of Artificial Intelligence</a:t>
            </a:r>
            <a:r>
              <a:rPr lang="en-US"/>
              <a:t> </a:t>
            </a:r>
            <a:r>
              <a:rPr lang="en-US">
                <a:solidFill>
                  <a:srgbClr val="000000"/>
                </a:solidFill>
              </a:rPr>
              <a:t>and Data Science</a:t>
            </a:r>
            <a:endParaRPr/>
          </a:p>
          <a:p>
            <a:pPr indent="0" lvl="0" marL="0" rtl="0" algn="ctr">
              <a:lnSpc>
                <a:spcPct val="100000"/>
              </a:lnSpc>
              <a:spcBef>
                <a:spcPts val="0"/>
              </a:spcBef>
              <a:spcAft>
                <a:spcPts val="0"/>
              </a:spcAft>
              <a:buSzPts val="1400"/>
              <a:buNone/>
            </a:pPr>
            <a:r>
              <a:t/>
            </a:r>
            <a:endParaRPr>
              <a:solidFill>
                <a:srgbClr val="000000"/>
              </a:solidFill>
            </a:endParaRPr>
          </a:p>
        </p:txBody>
      </p:sp>
      <p:sp>
        <p:nvSpPr>
          <p:cNvPr id="93" name="Google Shape;93;g272ad071af7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4" name="Google Shape;94;g272ad071af7_0_8"/>
          <p:cNvSpPr/>
          <p:nvPr/>
        </p:nvSpPr>
        <p:spPr>
          <a:xfrm>
            <a:off x="930385" y="339902"/>
            <a:ext cx="9660900" cy="365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3600" u="none" cap="none" strike="noStrike">
                <a:solidFill>
                  <a:srgbClr val="2F5496"/>
                </a:solidFill>
                <a:latin typeface="Times New Roman"/>
                <a:ea typeface="Times New Roman"/>
                <a:cs typeface="Times New Roman"/>
                <a:sym typeface="Times New Roman"/>
              </a:rPr>
              <a:t>Abstract</a:t>
            </a:r>
            <a:endParaRPr b="1" i="0" sz="3600" u="none" cap="none" strike="noStrike">
              <a:solidFill>
                <a:srgbClr val="2F5496"/>
              </a:solidFill>
              <a:latin typeface="Times New Roman"/>
              <a:ea typeface="Times New Roman"/>
              <a:cs typeface="Times New Roman"/>
              <a:sym typeface="Times New Roman"/>
            </a:endParaRPr>
          </a:p>
        </p:txBody>
      </p:sp>
      <p:sp>
        <p:nvSpPr>
          <p:cNvPr id="95" name="Google Shape;95;g272ad071af7_0_8"/>
          <p:cNvSpPr txBox="1"/>
          <p:nvPr/>
        </p:nvSpPr>
        <p:spPr>
          <a:xfrm>
            <a:off x="752414" y="1251391"/>
            <a:ext cx="10220386" cy="415498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 today's fast-paced world, mental health challenges are increasingly prevalent, yet access to timely support remains a critical issue.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This presentation introduces an innovative AI-Driven Mental Health Companion designed to provide accessible, personalized, and on-demand mental health support.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Utilizing advanced natural language processing and machine learning algorithms, the companion engages users in real-time conversations, offering coping strategies, mood tracking, and resource recommendations tailored to individual needs.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72ad071af7_0_73"/>
          <p:cNvSpPr txBox="1"/>
          <p:nvPr>
            <p:ph type="title"/>
          </p:nvPr>
        </p:nvSpPr>
        <p:spPr>
          <a:xfrm>
            <a:off x="961534" y="282804"/>
            <a:ext cx="5880786" cy="6315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Introduction</a:t>
            </a:r>
            <a:endParaRPr b="1" sz="3600">
              <a:solidFill>
                <a:srgbClr val="2F5496"/>
              </a:solidFill>
              <a:latin typeface="Times New Roman"/>
              <a:ea typeface="Times New Roman"/>
              <a:cs typeface="Times New Roman"/>
              <a:sym typeface="Times New Roman"/>
            </a:endParaRPr>
          </a:p>
        </p:txBody>
      </p:sp>
      <p:sp>
        <p:nvSpPr>
          <p:cNvPr id="101" name="Google Shape;101;g272ad071af7_0_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g272ad071af7_0_73"/>
          <p:cNvSpPr/>
          <p:nvPr/>
        </p:nvSpPr>
        <p:spPr>
          <a:xfrm flipH="1">
            <a:off x="807247" y="997161"/>
            <a:ext cx="10146700" cy="4524315"/>
          </a:xfrm>
          <a:prstGeom prst="rect">
            <a:avLst/>
          </a:prstGeom>
          <a:noFill/>
          <a:ln>
            <a:noFill/>
          </a:ln>
        </p:spPr>
        <p:txBody>
          <a:bodyPr anchorCtr="0" anchor="ctr"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 today’s fast-paced world, mental health challenges have become increasingly prevalent, affecting millions globally. Addressing these challenges requires innovative solutions that are accessible, scalable, and effective.</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"AI-Driven Mental Health Companion" project aims to leverage advancements in Artificial Intelligence (AI) and Machine Learning (ML) to create a virtual assistant that supports mental well-being. </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This AI-powered companion will utilize Natural Language Processing (NLP) and Generative AI to interact with users, provide emotional support, and offer actionable insights based on real-time sentiment analysis.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e95f9dd574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rPr>
              <a:t>Department of Artificial Intelligence</a:t>
            </a:r>
            <a:r>
              <a:rPr lang="en-US"/>
              <a:t> </a:t>
            </a:r>
            <a:r>
              <a:rPr lang="en-US">
                <a:solidFill>
                  <a:srgbClr val="000000"/>
                </a:solidFill>
              </a:rPr>
              <a:t>and Data Science</a:t>
            </a:r>
            <a:endParaRPr/>
          </a:p>
          <a:p>
            <a:pPr indent="0" lvl="0" marL="0" rtl="0" algn="ctr">
              <a:lnSpc>
                <a:spcPct val="100000"/>
              </a:lnSpc>
              <a:spcBef>
                <a:spcPts val="0"/>
              </a:spcBef>
              <a:spcAft>
                <a:spcPts val="0"/>
              </a:spcAft>
              <a:buSzPts val="1400"/>
              <a:buNone/>
            </a:pPr>
            <a:r>
              <a:t/>
            </a:r>
            <a:endParaRPr>
              <a:solidFill>
                <a:srgbClr val="000000"/>
              </a:solidFill>
            </a:endParaRPr>
          </a:p>
        </p:txBody>
      </p:sp>
      <p:sp>
        <p:nvSpPr>
          <p:cNvPr id="108" name="Google Shape;108;g2e95f9dd574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9" name="Google Shape;109;g2e95f9dd574_0_0"/>
          <p:cNvSpPr/>
          <p:nvPr/>
        </p:nvSpPr>
        <p:spPr>
          <a:xfrm>
            <a:off x="883251" y="358756"/>
            <a:ext cx="9660900" cy="365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3600" u="none" cap="none" strike="noStrike">
                <a:solidFill>
                  <a:srgbClr val="2F5496"/>
                </a:solidFill>
                <a:latin typeface="Times New Roman"/>
                <a:ea typeface="Times New Roman"/>
                <a:cs typeface="Times New Roman"/>
                <a:sym typeface="Times New Roman"/>
              </a:rPr>
              <a:t>Research Gap Identification</a:t>
            </a:r>
            <a:endParaRPr b="1" i="0" sz="3600" u="none" cap="none" strike="noStrike">
              <a:solidFill>
                <a:srgbClr val="2F5496"/>
              </a:solidFill>
              <a:latin typeface="Times New Roman"/>
              <a:ea typeface="Times New Roman"/>
              <a:cs typeface="Times New Roman"/>
              <a:sym typeface="Times New Roman"/>
            </a:endParaRPr>
          </a:p>
        </p:txBody>
      </p:sp>
      <p:sp>
        <p:nvSpPr>
          <p:cNvPr id="110" name="Google Shape;110;g2e95f9dd574_0_0"/>
          <p:cNvSpPr txBox="1"/>
          <p:nvPr/>
        </p:nvSpPr>
        <p:spPr>
          <a:xfrm>
            <a:off x="883252" y="1249506"/>
            <a:ext cx="10080122" cy="4462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While numerous mental health apps and chatbots exist, many lack depth in emotional intelligence, personalized interactions, and real-time adaptation to user needs. The primary research gaps include:</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Limited Emotional Intelligence: Many existing solutions fail to effectively understand and respond to the nuances of human emotions.</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Scalability and Personalization: Few tools offer personalized experiences that adapt over time based on individual user interactions.</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Integration of Generative AI: There is a lack of advanced AI models that combine generative capabilities with mental health support, resulting in less engaging and supportive interactions.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2ad071af7_0_57"/>
          <p:cNvSpPr txBox="1"/>
          <p:nvPr>
            <p:ph type="title"/>
          </p:nvPr>
        </p:nvSpPr>
        <p:spPr>
          <a:xfrm>
            <a:off x="838200" y="439116"/>
            <a:ext cx="10515600" cy="3651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Problem Statement</a:t>
            </a:r>
            <a:endParaRPr/>
          </a:p>
        </p:txBody>
      </p:sp>
      <p:sp>
        <p:nvSpPr>
          <p:cNvPr id="116" name="Google Shape;116;g272ad071af7_0_57"/>
          <p:cNvSpPr txBox="1"/>
          <p:nvPr>
            <p:ph idx="1" type="body"/>
          </p:nvPr>
        </p:nvSpPr>
        <p:spPr>
          <a:xfrm>
            <a:off x="838200" y="1045748"/>
            <a:ext cx="10134600" cy="4490720"/>
          </a:xfrm>
          <a:prstGeom prst="rect">
            <a:avLst/>
          </a:prstGeom>
          <a:noFill/>
          <a:ln>
            <a:noFill/>
          </a:ln>
        </p:spPr>
        <p:txBody>
          <a:bodyPr anchorCtr="0" anchor="t" bIns="45700" lIns="91425" spcFirstLastPara="1" rIns="91425" wrap="square" tIns="45700">
            <a:normAutofit/>
          </a:bodyPr>
          <a:lstStyle/>
          <a:p>
            <a:pPr indent="0" lvl="0" marL="328930" marR="167005" rtl="0" algn="just">
              <a:lnSpc>
                <a:spcPct val="150000"/>
              </a:lnSpc>
              <a:spcBef>
                <a:spcPts val="580"/>
              </a:spcBef>
              <a:spcAft>
                <a:spcPts val="0"/>
              </a:spcAft>
              <a:buSzPts val="1800"/>
              <a:buNone/>
            </a:pPr>
            <a:r>
              <a:rPr lang="en-US" sz="2000">
                <a:latin typeface="Times New Roman"/>
                <a:ea typeface="Times New Roman"/>
                <a:cs typeface="Times New Roman"/>
                <a:sym typeface="Times New Roman"/>
              </a:rPr>
              <a:t>Despite increasing awareness of mental health issues, many people encounter barriers to accessing timely and personalized support due to limitations in traditional services. This project aims to address these challenges by developing an AI-powered mental health companion that uses advanced natural language processing to offer real-time and empathetic support, thereby improving access to mental health support and enhancing overall well-being.</a:t>
            </a:r>
            <a:endParaRPr/>
          </a:p>
        </p:txBody>
      </p:sp>
      <p:sp>
        <p:nvSpPr>
          <p:cNvPr id="117" name="Google Shape;117;g272ad071af7_0_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rPr>
              <a:t>Department of Artificial Intelligence</a:t>
            </a:r>
            <a:r>
              <a:rPr lang="en-US"/>
              <a:t> </a:t>
            </a:r>
            <a:r>
              <a:rPr lang="en-US">
                <a:solidFill>
                  <a:srgbClr val="000000"/>
                </a:solidFill>
              </a:rPr>
              <a:t>and Data Science</a:t>
            </a:r>
            <a:endParaRPr/>
          </a:p>
          <a:p>
            <a:pPr indent="0" lvl="0" marL="0" rtl="0" algn="ctr">
              <a:lnSpc>
                <a:spcPct val="100000"/>
              </a:lnSpc>
              <a:spcBef>
                <a:spcPts val="0"/>
              </a:spcBef>
              <a:spcAft>
                <a:spcPts val="0"/>
              </a:spcAft>
              <a:buSzPts val="1400"/>
              <a:buNone/>
            </a:pPr>
            <a:r>
              <a:t/>
            </a:r>
            <a:endParaRPr>
              <a:solidFill>
                <a:srgbClr val="000000"/>
              </a:solidFill>
            </a:endParaRPr>
          </a:p>
        </p:txBody>
      </p:sp>
      <p:sp>
        <p:nvSpPr>
          <p:cNvPr id="118" name="Google Shape;118;g272ad071af7_0_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2ad071af7_0_36"/>
          <p:cNvSpPr txBox="1"/>
          <p:nvPr>
            <p:ph type="title"/>
          </p:nvPr>
        </p:nvSpPr>
        <p:spPr>
          <a:xfrm>
            <a:off x="852969" y="187216"/>
            <a:ext cx="4246932" cy="9144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i="0" lang="en-US" sz="3600" u="none" cap="none" strike="noStrike">
                <a:solidFill>
                  <a:srgbClr val="2F5496"/>
                </a:solidFill>
                <a:latin typeface="Times New Roman"/>
                <a:ea typeface="Times New Roman"/>
                <a:cs typeface="Times New Roman"/>
                <a:sym typeface="Times New Roman"/>
              </a:rPr>
              <a:t>Aim and Motivation</a:t>
            </a:r>
            <a:endParaRPr sz="4800">
              <a:solidFill>
                <a:srgbClr val="2F5496"/>
              </a:solidFill>
            </a:endParaRPr>
          </a:p>
        </p:txBody>
      </p:sp>
      <p:sp>
        <p:nvSpPr>
          <p:cNvPr id="124" name="Google Shape;124;g272ad071af7_0_36"/>
          <p:cNvSpPr txBox="1"/>
          <p:nvPr>
            <p:ph idx="1" type="body"/>
          </p:nvPr>
        </p:nvSpPr>
        <p:spPr>
          <a:xfrm>
            <a:off x="852969" y="1101617"/>
            <a:ext cx="10110404" cy="481928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2000">
                <a:latin typeface="Times New Roman"/>
                <a:ea typeface="Times New Roman"/>
                <a:cs typeface="Times New Roman"/>
                <a:sym typeface="Times New Roman"/>
              </a:rPr>
              <a:t>Aim</a:t>
            </a:r>
            <a:r>
              <a:rPr lang="en-US" sz="2000">
                <a:latin typeface="Times New Roman"/>
                <a:ea typeface="Times New Roman"/>
                <a:cs typeface="Times New Roman"/>
                <a:sym typeface="Times New Roman"/>
              </a:rPr>
              <a:t>: </a:t>
            </a:r>
            <a:endParaRPr/>
          </a:p>
          <a:p>
            <a:pPr indent="-334963" lvl="0" marL="449263"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	To develop an AI Mental Health Companion that provides continuous support for students by tracking well-being, offering personalized suggestions, and connecting them to professional resources.</a:t>
            </a:r>
            <a:endParaRPr/>
          </a:p>
          <a:p>
            <a:pPr indent="-334963" lvl="0" marL="449263"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b="1" lang="en-US" sz="2000">
                <a:latin typeface="Times New Roman"/>
                <a:ea typeface="Times New Roman"/>
                <a:cs typeface="Times New Roman"/>
                <a:sym typeface="Times New Roman"/>
              </a:rPr>
              <a:t>Motivation: </a:t>
            </a:r>
            <a:endParaRPr/>
          </a:p>
          <a:p>
            <a:pPr indent="0" lvl="0" marL="449263"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Driven by the growing need for accessible mental health resources, this project aims to leverage AI to provide continuous, personalized support that overcomes barriers like cost, availability, and stigma.</a:t>
            </a:r>
            <a:endParaRPr sz="2000">
              <a:latin typeface="Times New Roman"/>
              <a:ea typeface="Times New Roman"/>
              <a:cs typeface="Times New Roman"/>
              <a:sym typeface="Times New Roman"/>
            </a:endParaRPr>
          </a:p>
        </p:txBody>
      </p:sp>
      <p:sp>
        <p:nvSpPr>
          <p:cNvPr id="125" name="Google Shape;125;g272ad071af7_0_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 name="Google Shape;126;g272ad071af7_0_3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867266" y="39433"/>
            <a:ext cx="10671030" cy="11646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2F5496"/>
                </a:solidFill>
                <a:latin typeface="Times New Roman"/>
                <a:ea typeface="Times New Roman"/>
                <a:cs typeface="Times New Roman"/>
                <a:sym typeface="Times New Roman"/>
              </a:rPr>
              <a:t>Scope and Objective</a:t>
            </a:r>
            <a:endParaRPr>
              <a:solidFill>
                <a:srgbClr val="2F5496"/>
              </a:solidFill>
            </a:endParaRPr>
          </a:p>
        </p:txBody>
      </p:sp>
      <p:sp>
        <p:nvSpPr>
          <p:cNvPr id="132" name="Google Shape;132;p27"/>
          <p:cNvSpPr txBox="1"/>
          <p:nvPr>
            <p:ph idx="1" type="body"/>
          </p:nvPr>
        </p:nvSpPr>
        <p:spPr>
          <a:xfrm>
            <a:off x="867266" y="1102727"/>
            <a:ext cx="10105534" cy="4648452"/>
          </a:xfrm>
          <a:prstGeom prst="rect">
            <a:avLst/>
          </a:prstGeom>
          <a:noFill/>
          <a:ln>
            <a:noFill/>
          </a:ln>
        </p:spPr>
        <p:txBody>
          <a:bodyPr anchorCtr="0" anchor="ctr" bIns="45700" lIns="91425" spcFirstLastPara="1" rIns="91425" wrap="square" tIns="45700">
            <a:spAutoFit/>
          </a:bodyPr>
          <a:lstStyle/>
          <a:p>
            <a:pPr indent="-285750" lvl="0" marL="285750" rtl="0" algn="just">
              <a:lnSpc>
                <a:spcPct val="150000"/>
              </a:lnSpc>
              <a:spcBef>
                <a:spcPts val="5"/>
              </a:spcBef>
              <a:spcAft>
                <a:spcPts val="0"/>
              </a:spcAft>
              <a:buClr>
                <a:srgbClr val="253138"/>
              </a:buClr>
              <a:buSzPts val="1600"/>
              <a:buChar char="•"/>
            </a:pPr>
            <a:r>
              <a:rPr b="1" lang="en-US" sz="1600">
                <a:solidFill>
                  <a:srgbClr val="253138"/>
                </a:solidFill>
                <a:latin typeface="Times New Roman"/>
                <a:ea typeface="Times New Roman"/>
                <a:cs typeface="Times New Roman"/>
                <a:sym typeface="Times New Roman"/>
              </a:rPr>
              <a:t>Scope:</a:t>
            </a:r>
            <a:endParaRPr/>
          </a:p>
          <a:p>
            <a:pPr indent="-342900" lvl="0" marL="342900" rtl="0" algn="just">
              <a:lnSpc>
                <a:spcPct val="150000"/>
              </a:lnSpc>
              <a:spcBef>
                <a:spcPts val="5"/>
              </a:spcBef>
              <a:spcAft>
                <a:spcPts val="0"/>
              </a:spcAft>
              <a:buClr>
                <a:srgbClr val="253138"/>
              </a:buClr>
              <a:buSzPts val="1600"/>
              <a:buFont typeface="Arial"/>
              <a:buAutoNum type="arabicPeriod"/>
            </a:pPr>
            <a:r>
              <a:rPr b="1" lang="en-US" sz="1600">
                <a:solidFill>
                  <a:srgbClr val="253138"/>
                </a:solidFill>
                <a:latin typeface="Times New Roman"/>
                <a:ea typeface="Times New Roman"/>
                <a:cs typeface="Times New Roman"/>
                <a:sym typeface="Times New Roman"/>
              </a:rPr>
              <a:t>Demand Forecasting:</a:t>
            </a:r>
            <a:r>
              <a:rPr b="1" lang="en-US" sz="1600">
                <a:latin typeface="Times New Roman"/>
                <a:ea typeface="Times New Roman"/>
                <a:cs typeface="Times New Roman"/>
                <a:sym typeface="Times New Roman"/>
              </a:rPr>
              <a:t> </a:t>
            </a:r>
            <a:r>
              <a:rPr lang="en-US" sz="1600">
                <a:solidFill>
                  <a:srgbClr val="253138"/>
                </a:solidFill>
                <a:latin typeface="Times New Roman"/>
                <a:ea typeface="Times New Roman"/>
                <a:cs typeface="Times New Roman"/>
                <a:sym typeface="Times New Roman"/>
              </a:rPr>
              <a:t>Use models to predict customer demand accurately.</a:t>
            </a:r>
            <a:endParaRPr sz="1600">
              <a:latin typeface="Times New Roman"/>
              <a:ea typeface="Times New Roman"/>
              <a:cs typeface="Times New Roman"/>
              <a:sym typeface="Times New Roman"/>
            </a:endParaRPr>
          </a:p>
          <a:p>
            <a:pPr indent="-342900" lvl="0" marL="342900" rtl="0" algn="just">
              <a:lnSpc>
                <a:spcPct val="150000"/>
              </a:lnSpc>
              <a:spcBef>
                <a:spcPts val="5"/>
              </a:spcBef>
              <a:spcAft>
                <a:spcPts val="0"/>
              </a:spcAft>
              <a:buClr>
                <a:srgbClr val="253138"/>
              </a:buClr>
              <a:buSzPts val="1600"/>
              <a:buFont typeface="Arial"/>
              <a:buAutoNum type="arabicPeriod"/>
            </a:pPr>
            <a:r>
              <a:rPr b="1" lang="en-US" sz="1600">
                <a:solidFill>
                  <a:srgbClr val="253138"/>
                </a:solidFill>
                <a:latin typeface="Times New Roman"/>
                <a:ea typeface="Times New Roman"/>
                <a:cs typeface="Times New Roman"/>
                <a:sym typeface="Times New Roman"/>
              </a:rPr>
              <a:t>Inventory Management:</a:t>
            </a:r>
            <a:r>
              <a:rPr b="1" lang="en-US" sz="1600">
                <a:latin typeface="Times New Roman"/>
                <a:ea typeface="Times New Roman"/>
                <a:cs typeface="Times New Roman"/>
                <a:sym typeface="Times New Roman"/>
              </a:rPr>
              <a:t> </a:t>
            </a:r>
            <a:r>
              <a:rPr lang="en-US" sz="1600">
                <a:solidFill>
                  <a:srgbClr val="253138"/>
                </a:solidFill>
                <a:latin typeface="Times New Roman"/>
                <a:ea typeface="Times New Roman"/>
                <a:cs typeface="Times New Roman"/>
                <a:sym typeface="Times New Roman"/>
              </a:rPr>
              <a:t>Optimize material ordering to avoid excess inventory.</a:t>
            </a:r>
            <a:endParaRPr sz="1600">
              <a:latin typeface="Times New Roman"/>
              <a:ea typeface="Times New Roman"/>
              <a:cs typeface="Times New Roman"/>
              <a:sym typeface="Times New Roman"/>
            </a:endParaRPr>
          </a:p>
          <a:p>
            <a:pPr indent="-342900" lvl="0" marL="342900" rtl="0" algn="just">
              <a:lnSpc>
                <a:spcPct val="150000"/>
              </a:lnSpc>
              <a:spcBef>
                <a:spcPts val="5"/>
              </a:spcBef>
              <a:spcAft>
                <a:spcPts val="0"/>
              </a:spcAft>
              <a:buClr>
                <a:srgbClr val="253138"/>
              </a:buClr>
              <a:buSzPts val="1600"/>
              <a:buFont typeface="Arial"/>
              <a:buAutoNum type="arabicPeriod"/>
            </a:pPr>
            <a:r>
              <a:rPr b="1" lang="en-US" sz="1600">
                <a:solidFill>
                  <a:srgbClr val="253138"/>
                </a:solidFill>
                <a:latin typeface="Times New Roman"/>
                <a:ea typeface="Times New Roman"/>
                <a:cs typeface="Times New Roman"/>
                <a:sym typeface="Times New Roman"/>
              </a:rPr>
              <a:t>Supply Chain Collaboration:</a:t>
            </a:r>
            <a:r>
              <a:rPr b="1" lang="en-US" sz="1600">
                <a:latin typeface="Times New Roman"/>
                <a:ea typeface="Times New Roman"/>
                <a:cs typeface="Times New Roman"/>
                <a:sym typeface="Times New Roman"/>
              </a:rPr>
              <a:t> </a:t>
            </a:r>
            <a:r>
              <a:rPr lang="en-US" sz="1600">
                <a:solidFill>
                  <a:srgbClr val="253138"/>
                </a:solidFill>
                <a:latin typeface="Times New Roman"/>
                <a:ea typeface="Times New Roman"/>
                <a:cs typeface="Times New Roman"/>
                <a:sym typeface="Times New Roman"/>
              </a:rPr>
              <a:t>Improve coordination with suppliers for better waste management.</a:t>
            </a:r>
            <a:endParaRPr sz="1600">
              <a:latin typeface="Times New Roman"/>
              <a:ea typeface="Times New Roman"/>
              <a:cs typeface="Times New Roman"/>
              <a:sym typeface="Times New Roman"/>
            </a:endParaRPr>
          </a:p>
          <a:p>
            <a:pPr indent="-342900" lvl="0" marL="342900" rtl="0" algn="just">
              <a:lnSpc>
                <a:spcPct val="150000"/>
              </a:lnSpc>
              <a:spcBef>
                <a:spcPts val="5"/>
              </a:spcBef>
              <a:spcAft>
                <a:spcPts val="0"/>
              </a:spcAft>
              <a:buClr>
                <a:srgbClr val="253138"/>
              </a:buClr>
              <a:buSzPts val="1600"/>
              <a:buFont typeface="Arial"/>
              <a:buAutoNum type="arabicPeriod"/>
            </a:pPr>
            <a:r>
              <a:rPr b="1" lang="en-US" sz="1600">
                <a:solidFill>
                  <a:srgbClr val="253138"/>
                </a:solidFill>
                <a:latin typeface="Times New Roman"/>
                <a:ea typeface="Times New Roman"/>
                <a:cs typeface="Times New Roman"/>
                <a:sym typeface="Times New Roman"/>
              </a:rPr>
              <a:t>Lean Practices:</a:t>
            </a:r>
            <a:r>
              <a:rPr b="1" lang="en-US" sz="1600">
                <a:latin typeface="Times New Roman"/>
                <a:ea typeface="Times New Roman"/>
                <a:cs typeface="Times New Roman"/>
                <a:sym typeface="Times New Roman"/>
              </a:rPr>
              <a:t> </a:t>
            </a:r>
            <a:r>
              <a:rPr lang="en-US" sz="1600">
                <a:solidFill>
                  <a:srgbClr val="253138"/>
                </a:solidFill>
                <a:latin typeface="Times New Roman"/>
                <a:ea typeface="Times New Roman"/>
                <a:cs typeface="Times New Roman"/>
                <a:sym typeface="Times New Roman"/>
              </a:rPr>
              <a:t>Apply methods to reduce waste and improve efficiency.</a:t>
            </a:r>
            <a:endParaRPr sz="1600">
              <a:latin typeface="Times New Roman"/>
              <a:ea typeface="Times New Roman"/>
              <a:cs typeface="Times New Roman"/>
              <a:sym typeface="Times New Roman"/>
            </a:endParaRPr>
          </a:p>
          <a:p>
            <a:pPr indent="-342900" lvl="0" marL="342900" rtl="0" algn="just">
              <a:lnSpc>
                <a:spcPct val="150000"/>
              </a:lnSpc>
              <a:spcBef>
                <a:spcPts val="5"/>
              </a:spcBef>
              <a:spcAft>
                <a:spcPts val="0"/>
              </a:spcAft>
              <a:buClr>
                <a:srgbClr val="253138"/>
              </a:buClr>
              <a:buSzPts val="1600"/>
              <a:buFont typeface="Arial"/>
              <a:buAutoNum type="arabicPeriod"/>
            </a:pPr>
            <a:r>
              <a:rPr b="1" lang="en-US" sz="1600">
                <a:solidFill>
                  <a:srgbClr val="253138"/>
                </a:solidFill>
                <a:latin typeface="Times New Roman"/>
                <a:ea typeface="Times New Roman"/>
                <a:cs typeface="Times New Roman"/>
                <a:sym typeface="Times New Roman"/>
              </a:rPr>
              <a:t>Real-Time Monitoring:</a:t>
            </a:r>
            <a:r>
              <a:rPr b="1" lang="en-US" sz="1600">
                <a:latin typeface="Times New Roman"/>
                <a:ea typeface="Times New Roman"/>
                <a:cs typeface="Times New Roman"/>
                <a:sym typeface="Times New Roman"/>
              </a:rPr>
              <a:t> </a:t>
            </a:r>
            <a:r>
              <a:rPr lang="en-US" sz="1600">
                <a:solidFill>
                  <a:srgbClr val="253138"/>
                </a:solidFill>
                <a:latin typeface="Times New Roman"/>
                <a:ea typeface="Times New Roman"/>
                <a:cs typeface="Times New Roman"/>
                <a:sym typeface="Times New Roman"/>
              </a:rPr>
              <a:t>Use technology to track and adjust inventory and production dynamics.</a:t>
            </a:r>
            <a:endParaRPr/>
          </a:p>
          <a:p>
            <a:pPr indent="-285750" lvl="0" marL="285750" rtl="0" algn="just">
              <a:lnSpc>
                <a:spcPct val="150000"/>
              </a:lnSpc>
              <a:spcBef>
                <a:spcPts val="5"/>
              </a:spcBef>
              <a:spcAft>
                <a:spcPts val="0"/>
              </a:spcAft>
              <a:buClr>
                <a:srgbClr val="253138"/>
              </a:buClr>
              <a:buSzPts val="1600"/>
              <a:buChar char="•"/>
            </a:pPr>
            <a:r>
              <a:rPr b="1" lang="en-US" sz="1600">
                <a:latin typeface="Times New Roman"/>
                <a:ea typeface="Times New Roman"/>
                <a:cs typeface="Times New Roman"/>
                <a:sym typeface="Times New Roman"/>
              </a:rPr>
              <a:t>Objective: </a:t>
            </a:r>
            <a:endParaRPr/>
          </a:p>
          <a:p>
            <a:pPr indent="-342900" lvl="0" marL="342900" rtl="0" algn="just">
              <a:lnSpc>
                <a:spcPct val="90000"/>
              </a:lnSpc>
              <a:spcBef>
                <a:spcPts val="1000"/>
              </a:spcBef>
              <a:spcAft>
                <a:spcPts val="0"/>
              </a:spcAft>
              <a:buSzPts val="1600"/>
              <a:buFont typeface="Arial"/>
              <a:buAutoNum type="arabicPeriod"/>
            </a:pPr>
            <a:r>
              <a:rPr b="1" lang="en-US" sz="1600">
                <a:latin typeface="Times New Roman"/>
                <a:ea typeface="Times New Roman"/>
                <a:cs typeface="Times New Roman"/>
                <a:sym typeface="Times New Roman"/>
              </a:rPr>
              <a:t>Improve Demand Forecasting:  </a:t>
            </a:r>
            <a:r>
              <a:rPr lang="en-US" sz="1600">
                <a:latin typeface="Times New Roman"/>
                <a:ea typeface="Times New Roman"/>
                <a:cs typeface="Times New Roman"/>
                <a:sym typeface="Times New Roman"/>
              </a:rPr>
              <a:t>Use advanced techniques to accurately predict customer demand.</a:t>
            </a:r>
            <a:endParaRPr b="1" sz="16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SzPts val="1600"/>
              <a:buFont typeface="Arial"/>
              <a:buAutoNum type="arabicPeriod"/>
            </a:pPr>
            <a:r>
              <a:rPr b="1" lang="en-US" sz="1600">
                <a:latin typeface="Times New Roman"/>
                <a:ea typeface="Times New Roman"/>
                <a:cs typeface="Times New Roman"/>
                <a:sym typeface="Times New Roman"/>
              </a:rPr>
              <a:t>Optimize Inventory Management:  </a:t>
            </a:r>
            <a:r>
              <a:rPr lang="en-US" sz="1600">
                <a:latin typeface="Times New Roman"/>
                <a:ea typeface="Times New Roman"/>
                <a:cs typeface="Times New Roman"/>
                <a:sym typeface="Times New Roman"/>
              </a:rPr>
              <a:t>Calculate the exact amount of materials needed to reduce excess inventory.</a:t>
            </a:r>
            <a:endParaRPr b="1" sz="16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SzPts val="1600"/>
              <a:buFont typeface="Arial"/>
              <a:buAutoNum type="arabicPeriod"/>
            </a:pPr>
            <a:r>
              <a:rPr b="1" lang="en-US" sz="1600">
                <a:latin typeface="Times New Roman"/>
                <a:ea typeface="Times New Roman"/>
                <a:cs typeface="Times New Roman"/>
                <a:sym typeface="Times New Roman"/>
              </a:rPr>
              <a:t>Enhance Supply Chain Collaboration: </a:t>
            </a:r>
            <a:r>
              <a:rPr lang="en-US" sz="1600">
                <a:latin typeface="Times New Roman"/>
                <a:ea typeface="Times New Roman"/>
                <a:cs typeface="Times New Roman"/>
                <a:sym typeface="Times New Roman"/>
              </a:rPr>
              <a:t>Work closely with suppliers to streamline operations and reduce waste.</a:t>
            </a:r>
            <a:endParaRPr b="1" sz="16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SzPts val="1600"/>
              <a:buFont typeface="Arial"/>
              <a:buAutoNum type="arabicPeriod"/>
            </a:pPr>
            <a:r>
              <a:rPr b="1" lang="en-US" sz="1600">
                <a:latin typeface="Times New Roman"/>
                <a:ea typeface="Times New Roman"/>
                <a:cs typeface="Times New Roman"/>
                <a:sym typeface="Times New Roman"/>
              </a:rPr>
              <a:t>Implement Lean Practices: </a:t>
            </a:r>
            <a:r>
              <a:rPr lang="en-US" sz="1600">
                <a:latin typeface="Times New Roman"/>
                <a:ea typeface="Times New Roman"/>
                <a:cs typeface="Times New Roman"/>
                <a:sym typeface="Times New Roman"/>
              </a:rPr>
              <a:t>Apply methods like 5S and Kaizen to eliminate waste in the production process.</a:t>
            </a:r>
            <a:endParaRPr b="1" sz="16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SzPts val="1600"/>
              <a:buFont typeface="Arial"/>
              <a:buAutoNum type="arabicPeriod"/>
            </a:pPr>
            <a:r>
              <a:rPr b="1" lang="en-US" sz="1600">
                <a:latin typeface="Times New Roman"/>
                <a:ea typeface="Times New Roman"/>
                <a:cs typeface="Times New Roman"/>
                <a:sym typeface="Times New Roman"/>
              </a:rPr>
              <a:t>Utilize Real-Time Monitoring:  </a:t>
            </a:r>
            <a:r>
              <a:rPr lang="en-US" sz="1600">
                <a:latin typeface="Times New Roman"/>
                <a:ea typeface="Times New Roman"/>
                <a:cs typeface="Times New Roman"/>
                <a:sym typeface="Times New Roman"/>
              </a:rPr>
              <a:t>Use technology to monitor inventory and production in real-time and make quick adjustments.</a:t>
            </a:r>
            <a:r>
              <a:rPr lang="en-US" sz="1600">
                <a:solidFill>
                  <a:srgbClr val="253138"/>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133" name="Google Shape;13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913388" y="307680"/>
            <a:ext cx="4063966" cy="5997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600">
                <a:solidFill>
                  <a:srgbClr val="2F5496"/>
                </a:solidFill>
                <a:latin typeface="Times New Roman"/>
                <a:ea typeface="Times New Roman"/>
                <a:cs typeface="Times New Roman"/>
                <a:sym typeface="Times New Roman"/>
              </a:rPr>
              <a:t>Literature Survey</a:t>
            </a:r>
            <a:endParaRPr sz="3600"/>
          </a:p>
        </p:txBody>
      </p:sp>
      <p:sp>
        <p:nvSpPr>
          <p:cNvPr id="139" name="Google Shape;13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40" name="Google Shape;140;p3"/>
          <p:cNvGraphicFramePr/>
          <p:nvPr/>
        </p:nvGraphicFramePr>
        <p:xfrm>
          <a:off x="913388" y="981211"/>
          <a:ext cx="3000000" cy="3000000"/>
        </p:xfrm>
        <a:graphic>
          <a:graphicData uri="http://schemas.openxmlformats.org/drawingml/2006/table">
            <a:tbl>
              <a:tblPr bandCol="1" bandRow="1" firstCol="1" firstRow="1" lastCol="1" lastRow="1">
                <a:noFill/>
                <a:tableStyleId>{60614ECA-8E10-4FDA-B9B6-687237F8DF32}</a:tableStyleId>
              </a:tblPr>
              <a:tblGrid>
                <a:gridCol w="809100"/>
                <a:gridCol w="1776025"/>
                <a:gridCol w="1820000"/>
                <a:gridCol w="1887900"/>
                <a:gridCol w="1887900"/>
                <a:gridCol w="1887900"/>
              </a:tblGrid>
              <a:tr h="467725">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Sr. No.</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14351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Paper Details</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461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Problem Discussion</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250"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Algorithm /Technique used </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Parameter Consider</a:t>
                      </a:r>
                      <a:endParaRPr b="1" sz="1400" u="none" cap="none" strike="noStrike">
                        <a:latin typeface="Times New Roman"/>
                        <a:ea typeface="Times New Roman"/>
                        <a:cs typeface="Times New Roman"/>
                        <a:sym typeface="Times New Roman"/>
                      </a:endParaRPr>
                    </a:p>
                  </a:txBody>
                  <a:tcPr marT="0" marB="0" marR="0" marL="0" anchor="ctr"/>
                </a:tc>
                <a:tc>
                  <a:txBody>
                    <a:bodyPr/>
                    <a:lstStyle/>
                    <a:p>
                      <a:pPr indent="0" lvl="0" marL="9588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Result</a:t>
                      </a:r>
                      <a:endParaRPr b="1" sz="1400" u="none" cap="none" strike="noStrike">
                        <a:latin typeface="Times New Roman"/>
                        <a:ea typeface="Times New Roman"/>
                        <a:cs typeface="Times New Roman"/>
                        <a:sym typeface="Times New Roman"/>
                      </a:endParaRPr>
                    </a:p>
                  </a:txBody>
                  <a:tcPr marT="0" marB="0" marR="0" marL="0" anchor="ctr"/>
                </a:tc>
              </a:tr>
              <a:tr h="1793625">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KrishnaVani :-An AI-Powered Companion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paper highlights increasing mental health issues among students aged 18 to 24, including depression and suicidal thoughts. It introduces KrishnaVani, an AI companion offering confidential emotional support and practical advice.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Rasa Framework, TensorFlow, Natural Language Understanding (NLU), Advanced NLP Techniques</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Accuracy and Relevance, User Satisfaction, Comprehensive Scope, Natural Language Understanding (NLU), User Customization and Personalization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KrishnaVani excels with 92% accuracy and 87% user satisfaction, surpassing competitors in addressing a range of student mental health issues. It receives high praise for its intuitive design and empathetic responses.</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95885" marR="99695" rtl="0" algn="ctr">
                        <a:lnSpc>
                          <a:spcPct val="100000"/>
                        </a:lnSpc>
                        <a:spcBef>
                          <a:spcPts val="5"/>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0" marL="0"/>
                </a:tc>
              </a:tr>
              <a:tr h="1621050">
                <a:tc>
                  <a:txBody>
                    <a:bodyPr/>
                    <a:lstStyle/>
                    <a:p>
                      <a:pPr indent="0" lvl="0" marL="958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14351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Chatbot for Mental Well-being</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461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project aims to create a 24/7 generative chatbot for emotional expression and stress relief, enabling users to track their mood over time.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It employs an SVM classifier for mood detection and a Seq2Seq model with RNNs for generating responses based on tokenized input.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system uses user mood from the SVM classifier and tokenized input vectors, with an attention mechanism to improve response generation.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95885" marR="99695"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The Seq2Seq model achieved 96.53% accuracy and 90.69% validation accuracy after 30 epochs, providing a user-friendly interface for mood classification and response generation.</a:t>
                      </a:r>
                      <a:endParaRPr sz="14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2021-04-17T13:40:05Z</dcterms:created>
  <dc:creator>sayali mali</dc:creator>
</cp:coreProperties>
</file>