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66" r:id="rId4"/>
    <p:sldId id="273" r:id="rId5"/>
    <p:sldId id="270" r:id="rId6"/>
    <p:sldId id="291" r:id="rId7"/>
    <p:sldId id="259" r:id="rId8"/>
    <p:sldId id="265" r:id="rId9"/>
    <p:sldId id="268" r:id="rId10"/>
    <p:sldId id="275" r:id="rId11"/>
    <p:sldId id="276" r:id="rId12"/>
    <p:sldId id="272" r:id="rId13"/>
    <p:sldId id="293" r:id="rId14"/>
    <p:sldId id="294" r:id="rId15"/>
    <p:sldId id="277" r:id="rId16"/>
    <p:sldId id="279" r:id="rId17"/>
    <p:sldId id="278" r:id="rId18"/>
    <p:sldId id="292" r:id="rId19"/>
    <p:sldId id="280" r:id="rId20"/>
    <p:sldId id="295" r:id="rId21"/>
    <p:sldId id="281" r:id="rId22"/>
    <p:sldId id="296" r:id="rId23"/>
  </p:sldIdLst>
  <p:sldSz cx="12192000" cy="6858000"/>
  <p:notesSz cx="9926638"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8dbBZf3UD/aBvYMtB2KuKXXrf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96A90-8B0F-4AC4-91A1-8EF15755BC5A}" v="72" dt="2024-08-11T12:58:45.033"/>
  </p1510:revLst>
</p1510:revInfo>
</file>

<file path=ppt/tableStyles.xml><?xml version="1.0" encoding="utf-8"?>
<a:tblStyleLst xmlns:a="http://schemas.openxmlformats.org/drawingml/2006/main" def="{BCBD3249-9CBD-4863-8001-55E4EACC47BA}">
  <a:tblStyle styleId="{BCBD3249-9CBD-4863-8001-55E4EACC47B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6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301543" cy="34106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dirty="0"/>
          </a:p>
        </p:txBody>
      </p:sp>
      <p:sp>
        <p:nvSpPr>
          <p:cNvPr id="4" name="Google Shape;4;n"/>
          <p:cNvSpPr txBox="1">
            <a:spLocks noGrp="1"/>
          </p:cNvSpPr>
          <p:nvPr>
            <p:ph type="dt" idx="10"/>
          </p:nvPr>
        </p:nvSpPr>
        <p:spPr>
          <a:xfrm>
            <a:off x="5622798" y="1"/>
            <a:ext cx="4301543" cy="34106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dirty="0"/>
          </a:p>
        </p:txBody>
      </p:sp>
      <p:sp>
        <p:nvSpPr>
          <p:cNvPr id="5" name="Google Shape;5;n"/>
          <p:cNvSpPr>
            <a:spLocks noGrp="1" noRot="1" noChangeAspect="1"/>
          </p:cNvSpPr>
          <p:nvPr>
            <p:ph type="sldImg" idx="3"/>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6456612"/>
            <a:ext cx="4301543" cy="34106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dirty="0"/>
          </a:p>
        </p:txBody>
      </p:sp>
      <p:sp>
        <p:nvSpPr>
          <p:cNvPr id="8" name="Google Shape;8;n"/>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buSzPts val="1200"/>
            </a:pPr>
            <a:fld id="{00000000-1234-1234-1234-123412341234}" type="slidenum">
              <a:rPr lang="en-US" sz="1200" smtClean="0">
                <a:solidFill>
                  <a:schemeClr val="dk1"/>
                </a:solidFill>
                <a:ea typeface="Calibri"/>
                <a:sym typeface="Calibri"/>
              </a:rPr>
              <a:pPr algn="r">
                <a:buSzPts val="1200"/>
              </a:pPr>
              <a:t>‹#›</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3641358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90" name="Google Shape;90;p1: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0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100" name="Google Shape;100;p2: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810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f9dd574_0_0:notes"/>
          <p:cNvSpPr txBox="1">
            <a:spLocks noGrp="1"/>
          </p:cNvSpPr>
          <p:nvPr>
            <p:ph type="body" idx="1"/>
          </p:nvPr>
        </p:nvSpPr>
        <p:spPr>
          <a:xfrm>
            <a:off x="992664" y="3271381"/>
            <a:ext cx="7941300" cy="26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116" name="Google Shape;116;g2e95f9dd574_0_0: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320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f9dd574_0_0:notes"/>
          <p:cNvSpPr txBox="1">
            <a:spLocks noGrp="1"/>
          </p:cNvSpPr>
          <p:nvPr>
            <p:ph type="body" idx="1"/>
          </p:nvPr>
        </p:nvSpPr>
        <p:spPr>
          <a:xfrm>
            <a:off x="992664" y="3271381"/>
            <a:ext cx="7941300" cy="26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116" name="Google Shape;116;g2e95f9dd574_0_0: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6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2" name="Google Shape;2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23" name="Google Shape;2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24" name="Google Shape;2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1" name="Google Shape;4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42" name="Google Shape;4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43" name="Google Shape;4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7" name="Google Shape;47;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8" name="Google Shape;48;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9" name="Google Shape;49;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51" name="Google Shape;5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52" name="Google Shape;5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60" name="Google Shape;6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61" name="Google Shape;6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4" name="Google Shape;64;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Times New Roman" panose="02020603050405020304" pitchFamily="18" charset="0"/>
                <a:cs typeface="Times New Roman" panose="02020603050405020304" pitchFamily="18"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65" name="Google Shape;65;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6" name="Google Shape;6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67" name="Google Shape;6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68" name="Google Shape;6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38"/>
          <p:cNvSpPr>
            <a:spLocks noGrp="1"/>
          </p:cNvSpPr>
          <p:nvPr>
            <p:ph type="pic" idx="2"/>
          </p:nvPr>
        </p:nvSpPr>
        <p:spPr>
          <a:xfrm>
            <a:off x="5183188" y="987425"/>
            <a:ext cx="6172200" cy="4873625"/>
          </a:xfrm>
          <a:prstGeom prst="rect">
            <a:avLst/>
          </a:prstGeom>
          <a:noFill/>
          <a:ln>
            <a:noFill/>
          </a:ln>
        </p:spPr>
      </p:sp>
      <p:sp>
        <p:nvSpPr>
          <p:cNvPr id="72" name="Google Shape;72;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73" name="Google Shape;7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74" name="Google Shape;7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75" name="Google Shape;7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9" name="Google Shape;7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80" name="Google Shape;8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81" name="Google Shape;8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5" name="Google Shape;8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86" name="Google Shape;8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87" name="Google Shape;8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dirty="0"/>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dirty="0"/>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cxnSp>
        <p:nvCxnSpPr>
          <p:cNvPr id="15" name="Google Shape;15;p29"/>
          <p:cNvCxnSpPr/>
          <p:nvPr/>
        </p:nvCxnSpPr>
        <p:spPr>
          <a:xfrm>
            <a:off x="0" y="6356350"/>
            <a:ext cx="12192000" cy="0"/>
          </a:xfrm>
          <a:prstGeom prst="straightConnector1">
            <a:avLst/>
          </a:prstGeom>
          <a:noFill/>
          <a:ln w="15875" cap="flat" cmpd="sng">
            <a:solidFill>
              <a:srgbClr val="2E75B5"/>
            </a:solidFill>
            <a:prstDash val="solid"/>
            <a:miter lim="800000"/>
            <a:headEnd type="none" w="sm" len="sm"/>
            <a:tailEnd type="none" w="sm" len="sm"/>
          </a:ln>
        </p:spPr>
      </p:cxnSp>
      <p:cxnSp>
        <p:nvCxnSpPr>
          <p:cNvPr id="16" name="Google Shape;16;p29"/>
          <p:cNvCxnSpPr/>
          <p:nvPr/>
        </p:nvCxnSpPr>
        <p:spPr>
          <a:xfrm>
            <a:off x="10477" y="859790"/>
            <a:ext cx="12181523" cy="0"/>
          </a:xfrm>
          <a:prstGeom prst="straightConnector1">
            <a:avLst/>
          </a:prstGeom>
          <a:noFill/>
          <a:ln w="60325" cap="flat" cmpd="sng">
            <a:solidFill>
              <a:srgbClr val="2E75B5"/>
            </a:solidFill>
            <a:prstDash val="solid"/>
            <a:miter lim="800000"/>
            <a:headEnd type="none" w="sm" len="sm"/>
            <a:tailEnd type="none" w="sm" len="sm"/>
          </a:ln>
        </p:spPr>
      </p:cxnSp>
      <p:pic>
        <p:nvPicPr>
          <p:cNvPr id="17" name="Google Shape;17;p29"/>
          <p:cNvPicPr preferRelativeResize="0"/>
          <p:nvPr/>
        </p:nvPicPr>
        <p:blipFill rotWithShape="1">
          <a:blip r:embed="rId10">
            <a:alphaModFix/>
          </a:blip>
          <a:srcRect/>
          <a:stretch/>
        </p:blipFill>
        <p:spPr>
          <a:xfrm>
            <a:off x="11112" y="5701790"/>
            <a:ext cx="3838575" cy="1038225"/>
          </a:xfrm>
          <a:prstGeom prst="rect">
            <a:avLst/>
          </a:prstGeom>
          <a:noFill/>
          <a:ln>
            <a:noFill/>
          </a:ln>
        </p:spPr>
      </p:pic>
      <p:sp>
        <p:nvSpPr>
          <p:cNvPr id="18" name="Google Shape;18;p29"/>
          <p:cNvSpPr txBox="1"/>
          <p:nvPr/>
        </p:nvSpPr>
        <p:spPr>
          <a:xfrm>
            <a:off x="687368" y="6532687"/>
            <a:ext cx="281753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7F7F7F"/>
                </a:solidFill>
                <a:latin typeface="Times New Roman" panose="02020603050405020304" pitchFamily="18" charset="0"/>
                <a:ea typeface="Calibri"/>
                <a:cs typeface="Times New Roman" panose="02020603050405020304" pitchFamily="18" charset="0"/>
                <a:sym typeface="Calibri"/>
              </a:rPr>
              <a:t>Varale</a:t>
            </a:r>
            <a:r>
              <a:rPr lang="en-US" sz="1400" b="0" i="0" u="none" strike="noStrike" cap="none" dirty="0">
                <a:solidFill>
                  <a:srgbClr val="7F7F7F"/>
                </a:solidFill>
                <a:latin typeface="Times New Roman" panose="02020603050405020304" pitchFamily="18" charset="0"/>
                <a:ea typeface="Calibri"/>
                <a:cs typeface="Times New Roman" panose="02020603050405020304" pitchFamily="18" charset="0"/>
                <a:sym typeface="Calibri"/>
              </a:rPr>
              <a:t>, Talegaon, Pune Campus </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0" y="781050"/>
            <a:ext cx="12192000" cy="365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3" name="Google Shape;9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000000"/>
                </a:solidFill>
              </a:rPr>
              <a:t>Department of Artificial Intelligence</a:t>
            </a:r>
            <a:r>
              <a:rPr lang="en-US" dirty="0"/>
              <a:t> </a:t>
            </a:r>
            <a:r>
              <a:rPr lang="en-US" dirty="0">
                <a:solidFill>
                  <a:srgbClr val="000000"/>
                </a:solidFill>
              </a:rPr>
              <a:t>and Data Science</a:t>
            </a:r>
            <a:endParaRPr dirty="0">
              <a:solidFill>
                <a:srgbClr val="000000"/>
              </a:solidFill>
            </a:endParaRPr>
          </a:p>
          <a:p>
            <a:pPr marL="0" lvl="0" indent="0" algn="ctr" rtl="0">
              <a:lnSpc>
                <a:spcPct val="100000"/>
              </a:lnSpc>
              <a:spcBef>
                <a:spcPts val="0"/>
              </a:spcBef>
              <a:spcAft>
                <a:spcPts val="0"/>
              </a:spcAft>
              <a:buSzPts val="1400"/>
              <a:buNone/>
            </a:pPr>
            <a:endParaRPr dirty="0">
              <a:solidFill>
                <a:srgbClr val="000000"/>
              </a:solidFill>
            </a:endParaRPr>
          </a:p>
        </p:txBody>
      </p:sp>
      <p:sp>
        <p:nvSpPr>
          <p:cNvPr id="94" name="Google Shape;9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95" name="Google Shape;95;p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
          <p:cNvSpPr/>
          <p:nvPr/>
        </p:nvSpPr>
        <p:spPr>
          <a:xfrm>
            <a:off x="167439" y="337018"/>
            <a:ext cx="12161922" cy="227750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dirty="0">
              <a:solidFill>
                <a:srgbClr val="833C0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chemeClr val="accent1">
                    <a:lumMod val="50000"/>
                  </a:schemeClr>
                </a:solidFill>
                <a:latin typeface="Times New Roman"/>
                <a:ea typeface="Times New Roman"/>
                <a:cs typeface="Times New Roman"/>
                <a:sym typeface="Times New Roman"/>
              </a:rPr>
              <a:t>                                  Project Topic</a:t>
            </a:r>
            <a:endParaRPr sz="4000" b="1" i="0" u="none" strike="noStrike" cap="none" dirty="0">
              <a:solidFill>
                <a:schemeClr val="accent1">
                  <a:lumMod val="50000"/>
                </a:schemeClr>
              </a:solidFill>
              <a:latin typeface="Times New Roman"/>
              <a:ea typeface="Times New Roman"/>
              <a:cs typeface="Times New Roman"/>
              <a:sym typeface="Times New Roman"/>
            </a:endParaRPr>
          </a:p>
          <a:p>
            <a:pPr algn="ctr">
              <a:buClr>
                <a:schemeClr val="dk1"/>
              </a:buClr>
              <a:buSzPts val="3700"/>
            </a:pPr>
            <a:endParaRPr lang="en-GB" sz="3600" b="1" dirty="0">
              <a:latin typeface="Times New Roman" panose="02020603050405020304" pitchFamily="18" charset="0"/>
              <a:cs typeface="Times New Roman" panose="02020603050405020304" pitchFamily="18" charset="0"/>
            </a:endParaRPr>
          </a:p>
          <a:p>
            <a:pPr algn="ctr">
              <a:buClr>
                <a:schemeClr val="dk1"/>
              </a:buClr>
              <a:buSzPts val="3700"/>
            </a:pPr>
            <a:r>
              <a:rPr lang="en-GB" sz="3600" b="1" dirty="0">
                <a:latin typeface="Times New Roman" panose="02020603050405020304" pitchFamily="18" charset="0"/>
                <a:cs typeface="Times New Roman" panose="02020603050405020304" pitchFamily="18" charset="0"/>
              </a:rPr>
              <a:t>AI-Driven Mental Health Companion</a:t>
            </a:r>
          </a:p>
        </p:txBody>
      </p:sp>
      <p:sp>
        <p:nvSpPr>
          <p:cNvPr id="97" name="Google Shape;97;p1"/>
          <p:cNvSpPr txBox="1"/>
          <p:nvPr/>
        </p:nvSpPr>
        <p:spPr>
          <a:xfrm>
            <a:off x="2483771" y="2931185"/>
            <a:ext cx="7529258" cy="31085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000000"/>
                </a:solidFill>
                <a:latin typeface="Times New Roman"/>
                <a:ea typeface="Times New Roman"/>
                <a:cs typeface="Times New Roman"/>
                <a:sym typeface="Times New Roman"/>
              </a:rPr>
              <a:t>Presented By</a:t>
            </a:r>
          </a:p>
          <a:p>
            <a:pPr marL="0" marR="0" lvl="0" indent="0" algn="ctr" rtl="0">
              <a:lnSpc>
                <a:spcPct val="100000"/>
              </a:lnSpc>
              <a:spcBef>
                <a:spcPts val="0"/>
              </a:spcBef>
              <a:spcAft>
                <a:spcPts val="0"/>
              </a:spcAft>
              <a:buClr>
                <a:srgbClr val="000000"/>
              </a:buClr>
              <a:buSzPts val="2200"/>
              <a:buFont typeface="Arial"/>
              <a:buNone/>
            </a:pPr>
            <a:endParaRPr lang="en-US" sz="22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r>
              <a:rPr lang="en-US" sz="1800" b="1" i="0" u="none" strike="noStrike" cap="none" dirty="0">
                <a:solidFill>
                  <a:srgbClr val="000000"/>
                </a:solidFill>
                <a:latin typeface="Times New Roman"/>
                <a:ea typeface="Times New Roman"/>
                <a:cs typeface="Times New Roman"/>
                <a:sym typeface="Times New Roman"/>
              </a:rPr>
              <a:t>Pratik Deepak </a:t>
            </a:r>
            <a:r>
              <a:rPr lang="en-US" sz="1800" b="1" i="0" u="none" strike="noStrike" cap="none" dirty="0" err="1" smtClean="0">
                <a:solidFill>
                  <a:srgbClr val="000000"/>
                </a:solidFill>
                <a:latin typeface="Times New Roman"/>
                <a:ea typeface="Times New Roman"/>
                <a:cs typeface="Times New Roman"/>
                <a:sym typeface="Times New Roman"/>
              </a:rPr>
              <a:t>Bandpatte</a:t>
            </a:r>
            <a:r>
              <a:rPr lang="en-US" sz="1800" b="1" i="0" u="none" strike="noStrike" cap="none" dirty="0" smtClean="0">
                <a:solidFill>
                  <a:srgbClr val="000000"/>
                </a:solidFill>
                <a:latin typeface="Times New Roman"/>
                <a:ea typeface="Times New Roman"/>
                <a:cs typeface="Times New Roman"/>
                <a:sym typeface="Times New Roman"/>
              </a:rPr>
              <a:t>	[24129]</a:t>
            </a:r>
          </a:p>
          <a:p>
            <a:pPr marL="0" marR="0" lvl="0" indent="0" algn="ctr" rtl="0">
              <a:lnSpc>
                <a:spcPct val="100000"/>
              </a:lnSpc>
              <a:spcBef>
                <a:spcPts val="0"/>
              </a:spcBef>
              <a:spcAft>
                <a:spcPts val="0"/>
              </a:spcAft>
              <a:buClr>
                <a:srgbClr val="000000"/>
              </a:buClr>
              <a:buSzPts val="2200"/>
              <a:buFont typeface="Arial"/>
              <a:buNone/>
            </a:pPr>
            <a:r>
              <a:rPr lang="en-US" sz="1800" b="1" i="0" u="none" strike="noStrike" cap="none" dirty="0" smtClean="0">
                <a:solidFill>
                  <a:srgbClr val="000000"/>
                </a:solidFill>
                <a:latin typeface="Times New Roman"/>
                <a:ea typeface="Times New Roman"/>
                <a:cs typeface="Times New Roman"/>
                <a:sym typeface="Times New Roman"/>
              </a:rPr>
              <a:t>Neha </a:t>
            </a:r>
            <a:r>
              <a:rPr lang="en-US" sz="1800" b="1" i="0" u="none" strike="noStrike" cap="none" dirty="0">
                <a:solidFill>
                  <a:srgbClr val="000000"/>
                </a:solidFill>
                <a:latin typeface="Times New Roman"/>
                <a:ea typeface="Times New Roman"/>
                <a:cs typeface="Times New Roman"/>
                <a:sym typeface="Times New Roman"/>
              </a:rPr>
              <a:t>Raju </a:t>
            </a:r>
            <a:r>
              <a:rPr lang="en-US" sz="1800" b="1" i="0" u="none" strike="noStrike" cap="none" dirty="0" err="1" smtClean="0">
                <a:solidFill>
                  <a:srgbClr val="000000"/>
                </a:solidFill>
                <a:latin typeface="Times New Roman"/>
                <a:ea typeface="Times New Roman"/>
                <a:cs typeface="Times New Roman"/>
                <a:sym typeface="Times New Roman"/>
              </a:rPr>
              <a:t>Medar</a:t>
            </a:r>
            <a:r>
              <a:rPr lang="en-US" sz="1800" b="1" dirty="0">
                <a:latin typeface="Times New Roman"/>
                <a:ea typeface="Times New Roman"/>
                <a:cs typeface="Times New Roman"/>
                <a:sym typeface="Times New Roman"/>
              </a:rPr>
              <a:t>	</a:t>
            </a:r>
            <a:r>
              <a:rPr lang="en-US" sz="1800" b="1" dirty="0" smtClean="0">
                <a:latin typeface="Times New Roman"/>
                <a:ea typeface="Times New Roman"/>
                <a:cs typeface="Times New Roman"/>
                <a:sym typeface="Times New Roman"/>
              </a:rPr>
              <a:t>	</a:t>
            </a:r>
            <a:r>
              <a:rPr lang="en-US" sz="1800" b="1" i="0" u="none" strike="noStrike" cap="none" dirty="0" smtClean="0">
                <a:solidFill>
                  <a:srgbClr val="000000"/>
                </a:solidFill>
                <a:latin typeface="Times New Roman"/>
                <a:ea typeface="Times New Roman"/>
                <a:cs typeface="Times New Roman"/>
                <a:sym typeface="Times New Roman"/>
              </a:rPr>
              <a:t>[24147</a:t>
            </a:r>
            <a:r>
              <a:rPr lang="en-US" sz="1800" b="1" i="0" u="none" strike="noStrike" cap="none" dirty="0">
                <a:solidFill>
                  <a:srgbClr val="000000"/>
                </a:solidFill>
                <a:latin typeface="Times New Roman"/>
                <a:ea typeface="Times New Roman"/>
                <a:cs typeface="Times New Roman"/>
                <a:sym typeface="Times New Roman"/>
              </a:rPr>
              <a:t>]</a:t>
            </a:r>
          </a:p>
          <a:p>
            <a:pPr marL="0" marR="0" lvl="0" indent="0" algn="ctr" rtl="0">
              <a:lnSpc>
                <a:spcPct val="100000"/>
              </a:lnSpc>
              <a:spcBef>
                <a:spcPts val="0"/>
              </a:spcBef>
              <a:spcAft>
                <a:spcPts val="0"/>
              </a:spcAft>
              <a:buClr>
                <a:srgbClr val="000000"/>
              </a:buClr>
              <a:buSzPts val="2200"/>
              <a:buFont typeface="Arial"/>
              <a:buNone/>
            </a:pPr>
            <a:r>
              <a:rPr lang="en-US" sz="1800" b="1" i="0" u="none" strike="noStrike" cap="none" dirty="0">
                <a:solidFill>
                  <a:srgbClr val="000000"/>
                </a:solidFill>
                <a:latin typeface="Times New Roman"/>
                <a:ea typeface="Times New Roman"/>
                <a:cs typeface="Times New Roman"/>
                <a:sym typeface="Times New Roman"/>
              </a:rPr>
              <a:t>Devesh Narendra </a:t>
            </a:r>
            <a:r>
              <a:rPr lang="en-US" sz="1800" b="1" i="0" u="none" strike="noStrike" cap="none" dirty="0" smtClean="0">
                <a:solidFill>
                  <a:srgbClr val="000000"/>
                </a:solidFill>
                <a:latin typeface="Times New Roman"/>
                <a:ea typeface="Times New Roman"/>
                <a:cs typeface="Times New Roman"/>
                <a:sym typeface="Times New Roman"/>
              </a:rPr>
              <a:t>Mahajan	[24135</a:t>
            </a:r>
            <a:r>
              <a:rPr lang="en-US" sz="1800" b="1" i="0" u="none" strike="noStrike" cap="none" dirty="0">
                <a:solidFill>
                  <a:srgbClr val="000000"/>
                </a:solidFill>
                <a:latin typeface="Times New Roman"/>
                <a:ea typeface="Times New Roman"/>
                <a:cs typeface="Times New Roman"/>
                <a:sym typeface="Times New Roman"/>
              </a:rPr>
              <a:t>]</a:t>
            </a:r>
          </a:p>
          <a:p>
            <a:pPr marL="0" marR="0" lvl="0" indent="0" algn="ctr" rtl="0">
              <a:lnSpc>
                <a:spcPct val="100000"/>
              </a:lnSpc>
              <a:spcBef>
                <a:spcPts val="0"/>
              </a:spcBef>
              <a:spcAft>
                <a:spcPts val="0"/>
              </a:spcAft>
              <a:buClr>
                <a:srgbClr val="000000"/>
              </a:buClr>
              <a:buSzPts val="2200"/>
              <a:buFont typeface="Arial"/>
              <a:buNone/>
            </a:pPr>
            <a:r>
              <a:rPr lang="en-US" sz="1800" b="1" i="0" u="none" strike="noStrike" cap="none" dirty="0">
                <a:solidFill>
                  <a:srgbClr val="000000"/>
                </a:solidFill>
                <a:latin typeface="Times New Roman"/>
                <a:ea typeface="Times New Roman"/>
                <a:cs typeface="Times New Roman"/>
                <a:sym typeface="Times New Roman"/>
              </a:rPr>
              <a:t>Vishal Ajay </a:t>
            </a:r>
            <a:r>
              <a:rPr lang="en-US" sz="1800" b="1" i="0" u="none" strike="noStrike" cap="none" dirty="0" smtClean="0">
                <a:solidFill>
                  <a:srgbClr val="000000"/>
                </a:solidFill>
                <a:latin typeface="Times New Roman"/>
                <a:ea typeface="Times New Roman"/>
                <a:cs typeface="Times New Roman"/>
                <a:sym typeface="Times New Roman"/>
              </a:rPr>
              <a:t>Wagh</a:t>
            </a:r>
            <a:r>
              <a:rPr lang="en-US" sz="1800" b="1" dirty="0">
                <a:latin typeface="Times New Roman"/>
                <a:ea typeface="Times New Roman"/>
                <a:cs typeface="Times New Roman"/>
                <a:sym typeface="Times New Roman"/>
              </a:rPr>
              <a:t>	</a:t>
            </a:r>
            <a:r>
              <a:rPr lang="en-US" sz="1800" b="1" dirty="0" smtClean="0">
                <a:latin typeface="Times New Roman"/>
                <a:ea typeface="Times New Roman"/>
                <a:cs typeface="Times New Roman"/>
                <a:sym typeface="Times New Roman"/>
              </a:rPr>
              <a:t>	</a:t>
            </a:r>
            <a:r>
              <a:rPr lang="en-US" sz="1800" b="1" i="0" u="none" strike="noStrike" cap="none" dirty="0" smtClean="0">
                <a:solidFill>
                  <a:srgbClr val="000000"/>
                </a:solidFill>
                <a:latin typeface="Times New Roman"/>
                <a:ea typeface="Times New Roman"/>
                <a:cs typeface="Times New Roman"/>
                <a:sym typeface="Times New Roman"/>
              </a:rPr>
              <a:t>[24126</a:t>
            </a:r>
            <a:r>
              <a:rPr lang="en-US" sz="1800" b="1" i="0" u="none" strike="noStrike" cap="none" dirty="0">
                <a:solidFill>
                  <a:srgbClr val="000000"/>
                </a:solidFill>
                <a:latin typeface="Times New Roman"/>
                <a:ea typeface="Times New Roman"/>
                <a:cs typeface="Times New Roman"/>
                <a:sym typeface="Times New Roman"/>
              </a:rPr>
              <a:t>]</a:t>
            </a:r>
          </a:p>
          <a:p>
            <a:pPr marL="0" marR="0" lvl="0" indent="0" algn="ctr" rtl="0">
              <a:lnSpc>
                <a:spcPct val="100000"/>
              </a:lnSpc>
              <a:spcBef>
                <a:spcPts val="0"/>
              </a:spcBef>
              <a:spcAft>
                <a:spcPts val="0"/>
              </a:spcAft>
              <a:buClr>
                <a:srgbClr val="000000"/>
              </a:buClr>
              <a:buSzPts val="2200"/>
              <a:buFont typeface="Arial"/>
              <a:buNone/>
            </a:pPr>
            <a:endParaRPr lang="en-US" sz="1800" b="1" dirty="0">
              <a:latin typeface="Times New Roman"/>
              <a:ea typeface="Times New Roman"/>
              <a:cs typeface="Times New Roman"/>
              <a:sym typeface="Times New Roman"/>
            </a:endParaRPr>
          </a:p>
          <a:p>
            <a:pPr marL="2324100" marR="2289810" indent="-1905" algn="ctr">
              <a:lnSpc>
                <a:spcPct val="110000"/>
              </a:lnSpc>
              <a:spcAft>
                <a:spcPts val="0"/>
              </a:spcAft>
            </a:pPr>
            <a:r>
              <a:rPr lang="en-US" sz="2200" b="1" dirty="0">
                <a:effectLst/>
                <a:latin typeface="Times New Roman" panose="02020603050405020304" pitchFamily="18" charset="0"/>
                <a:ea typeface="Times New Roman" panose="02020603050405020304" pitchFamily="18" charset="0"/>
              </a:rPr>
              <a:t>Under the Guidance of</a:t>
            </a: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2324100" marR="2289810" indent="-1905" algn="ctr">
              <a:lnSpc>
                <a:spcPct val="110000"/>
              </a:lnSpc>
              <a:spcAft>
                <a:spcPts val="0"/>
              </a:spcAft>
            </a:pPr>
            <a:r>
              <a:rPr lang="en-US" sz="1800" dirty="0">
                <a:effectLst/>
                <a:latin typeface="Times New Roman" panose="02020603050405020304" pitchFamily="18" charset="0"/>
                <a:ea typeface="Times New Roman" panose="02020603050405020304" pitchFamily="18" charset="0"/>
              </a:rPr>
              <a:t>Mrs.</a:t>
            </a:r>
            <a:r>
              <a:rPr lang="en-US" sz="1800" spc="-50" dirty="0">
                <a:effectLst/>
                <a:latin typeface="Times New Roman" panose="02020603050405020304" pitchFamily="18" charset="0"/>
                <a:ea typeface="Times New Roman" panose="02020603050405020304" pitchFamily="18" charset="0"/>
              </a:rPr>
              <a:t> Mayuri </a:t>
            </a:r>
            <a:r>
              <a:rPr lang="en-US" sz="1800" spc="-50" dirty="0" err="1">
                <a:effectLst/>
                <a:latin typeface="Times New Roman" panose="02020603050405020304" pitchFamily="18" charset="0"/>
                <a:ea typeface="Times New Roman" panose="02020603050405020304" pitchFamily="18" charset="0"/>
              </a:rPr>
              <a:t>Fegade</a:t>
            </a:r>
            <a:endParaRPr lang="en-IN" sz="1800" dirty="0">
              <a:effectLst/>
              <a:latin typeface="Times New Roman" panose="02020603050405020304" pitchFamily="18" charset="0"/>
              <a:ea typeface="Times New Roman" panose="02020603050405020304" pitchFamily="18" charset="0"/>
            </a:endParaRPr>
          </a:p>
          <a:p>
            <a:pPr marL="0" marR="0" lvl="0" indent="0" algn="ctr" rtl="0">
              <a:lnSpc>
                <a:spcPct val="100000"/>
              </a:lnSpc>
              <a:spcBef>
                <a:spcPts val="0"/>
              </a:spcBef>
              <a:spcAft>
                <a:spcPts val="0"/>
              </a:spcAft>
              <a:buClr>
                <a:srgbClr val="000000"/>
              </a:buClr>
              <a:buSzPts val="2200"/>
              <a:buFont typeface="Arial"/>
              <a:buNone/>
            </a:pPr>
            <a:endParaRPr lang="en-US" sz="18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41859-2C07-2656-4D4C-4448D94B6E0C}"/>
              </a:ext>
            </a:extLst>
          </p:cNvPr>
          <p:cNvSpPr>
            <a:spLocks noGrp="1"/>
          </p:cNvSpPr>
          <p:nvPr>
            <p:ph type="title"/>
          </p:nvPr>
        </p:nvSpPr>
        <p:spPr>
          <a:xfrm>
            <a:off x="906104" y="415674"/>
            <a:ext cx="10658475" cy="315912"/>
          </a:xfrm>
        </p:spPr>
        <p:txBody>
          <a:bodyPr>
            <a:noAutofit/>
          </a:bodyPr>
          <a:lstStyle/>
          <a:p>
            <a:r>
              <a:rPr lang="en-US" sz="3600" b="1" dirty="0" smtClean="0">
                <a:solidFill>
                  <a:schemeClr val="accent5">
                    <a:lumMod val="75000"/>
                  </a:schemeClr>
                </a:solidFill>
              </a:rPr>
              <a:t>Methodology</a:t>
            </a:r>
            <a:endParaRPr lang="en-US" sz="3600" b="1" dirty="0">
              <a:solidFill>
                <a:schemeClr val="accent5">
                  <a:lumMod val="75000"/>
                </a:schemeClr>
              </a:solidFill>
            </a:endParaRPr>
          </a:p>
        </p:txBody>
      </p:sp>
      <p:sp>
        <p:nvSpPr>
          <p:cNvPr id="3" name="Text Placeholder 2">
            <a:extLst>
              <a:ext uri="{FF2B5EF4-FFF2-40B4-BE49-F238E27FC236}">
                <a16:creationId xmlns:a16="http://schemas.microsoft.com/office/drawing/2014/main" xmlns="" id="{2E7E73F8-1C3E-741A-FBB4-2D705F041975}"/>
              </a:ext>
            </a:extLst>
          </p:cNvPr>
          <p:cNvSpPr>
            <a:spLocks noGrp="1"/>
          </p:cNvSpPr>
          <p:nvPr>
            <p:ph type="body" idx="1"/>
          </p:nvPr>
        </p:nvSpPr>
        <p:spPr>
          <a:xfrm>
            <a:off x="906104" y="1239165"/>
            <a:ext cx="10081180" cy="4860771"/>
          </a:xfrm>
        </p:spPr>
        <p:txBody>
          <a:bodyPr>
            <a:normAutofit/>
          </a:bodyPr>
          <a:lstStyle/>
          <a:p>
            <a:pPr marL="114300" indent="0">
              <a:buNone/>
            </a:pPr>
            <a:r>
              <a:rPr lang="en-US" sz="2000" dirty="0">
                <a:latin typeface="Times New Roman" panose="02020603050405020304" pitchFamily="18" charset="0"/>
                <a:cs typeface="Times New Roman" panose="02020603050405020304" pitchFamily="18" charset="0"/>
              </a:rPr>
              <a:t>The project will be executed through the following methodology:</a:t>
            </a:r>
          </a:p>
          <a:p>
            <a:pPr marL="114300" indent="0">
              <a:buNone/>
            </a:pPr>
            <a:r>
              <a:rPr lang="en-US" sz="2000" dirty="0">
                <a:latin typeface="Times New Roman" panose="02020603050405020304" pitchFamily="18" charset="0"/>
                <a:cs typeface="Times New Roman" panose="02020603050405020304" pitchFamily="18" charset="0"/>
              </a:rPr>
              <a:t>1. Literature Review and Requirements Analysis:</a:t>
            </a:r>
          </a:p>
          <a:p>
            <a:r>
              <a:rPr lang="en-US" sz="2000" dirty="0">
                <a:latin typeface="Times New Roman" panose="02020603050405020304" pitchFamily="18" charset="0"/>
                <a:cs typeface="Times New Roman" panose="02020603050405020304" pitchFamily="18" charset="0"/>
              </a:rPr>
              <a:t>   - Review existing mental health tools and AI applications.</a:t>
            </a:r>
          </a:p>
          <a:p>
            <a:r>
              <a:rPr lang="en-US" sz="2000" dirty="0">
                <a:latin typeface="Times New Roman" panose="02020603050405020304" pitchFamily="18" charset="0"/>
                <a:cs typeface="Times New Roman" panose="02020603050405020304" pitchFamily="18" charset="0"/>
              </a:rPr>
              <a:t>   - Conduct surveys and interviews to understand user needs and preferences.</a:t>
            </a:r>
          </a:p>
          <a:p>
            <a:pPr marL="114300" indent="0">
              <a:buNone/>
            </a:pPr>
            <a:r>
              <a:rPr lang="en-US" sz="2000" dirty="0">
                <a:latin typeface="Times New Roman" panose="02020603050405020304" pitchFamily="18" charset="0"/>
                <a:cs typeface="Times New Roman" panose="02020603050405020304" pitchFamily="18" charset="0"/>
              </a:rPr>
              <a:t>2. System Design:</a:t>
            </a:r>
          </a:p>
          <a:p>
            <a:r>
              <a:rPr lang="en-US" sz="2000" dirty="0">
                <a:latin typeface="Times New Roman" panose="02020603050405020304" pitchFamily="18" charset="0"/>
                <a:cs typeface="Times New Roman" panose="02020603050405020304" pitchFamily="18" charset="0"/>
              </a:rPr>
              <a:t>   - Architectural Design: Develop a high-level architecture for the AI-driven companion including components for NLP, sentiment analysis, and user interaction.</a:t>
            </a:r>
          </a:p>
          <a:p>
            <a:r>
              <a:rPr lang="en-US" sz="2000" dirty="0">
                <a:latin typeface="Times New Roman" panose="02020603050405020304" pitchFamily="18" charset="0"/>
                <a:cs typeface="Times New Roman" panose="02020603050405020304" pitchFamily="18" charset="0"/>
              </a:rPr>
              <a:t>   - UML Diagrams: Create Use Case Diagrams, Class Diagrams, and Sequence Diagrams to model the system’s functionalities and interactions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BC76BB8-88D1-D9F1-C999-14A5D4550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33377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BDF86CD-E56E-1D08-F830-A36EC90FBADE}"/>
              </a:ext>
            </a:extLst>
          </p:cNvPr>
          <p:cNvSpPr>
            <a:spLocks noGrp="1"/>
          </p:cNvSpPr>
          <p:nvPr>
            <p:ph type="body" idx="1"/>
          </p:nvPr>
        </p:nvSpPr>
        <p:spPr>
          <a:xfrm>
            <a:off x="901145" y="897962"/>
            <a:ext cx="10071656" cy="4884234"/>
          </a:xfrm>
        </p:spPr>
        <p:txBody>
          <a:bodyPr>
            <a:noAutofit/>
          </a:bodyPr>
          <a:lstStyle/>
          <a:p>
            <a:pPr marL="114300" indent="0">
              <a:buNone/>
            </a:pPr>
            <a:r>
              <a:rPr lang="en-US" sz="2000" dirty="0"/>
              <a:t>3.Development:</a:t>
            </a:r>
          </a:p>
          <a:p>
            <a:r>
              <a:rPr lang="en-US" sz="2000" dirty="0"/>
              <a:t>   -NLP and Sentiment </a:t>
            </a:r>
            <a:r>
              <a:rPr lang="en-US" sz="2000" dirty="0" err="1"/>
              <a:t>Analysis:Implement</a:t>
            </a:r>
            <a:r>
              <a:rPr lang="en-US" sz="2000" dirty="0"/>
              <a:t> algorithms for natural language understanding and sentiment detection.</a:t>
            </a:r>
          </a:p>
          <a:p>
            <a:r>
              <a:rPr lang="en-US" sz="2000" dirty="0"/>
              <a:t>   - Generative </a:t>
            </a:r>
            <a:r>
              <a:rPr lang="en-US" sz="2000" dirty="0" err="1"/>
              <a:t>AI:Integrate</a:t>
            </a:r>
            <a:r>
              <a:rPr lang="en-US" sz="2000" dirty="0"/>
              <a:t> generative models to create engaging and contextually relevant responses.</a:t>
            </a:r>
          </a:p>
          <a:p>
            <a:r>
              <a:rPr lang="en-US" sz="2000" dirty="0"/>
              <a:t>   - Frontend and Backend Development: Develop a user-friendly interface and robust backend to support real-time interactions</a:t>
            </a:r>
            <a:r>
              <a:rPr lang="en-US" sz="2000" dirty="0" smtClean="0"/>
              <a:t>.</a:t>
            </a:r>
            <a:endParaRPr lang="en-US" sz="2000" dirty="0"/>
          </a:p>
          <a:p>
            <a:pPr marL="114300" indent="0">
              <a:buNone/>
            </a:pPr>
            <a:r>
              <a:rPr lang="en-US" sz="2000" dirty="0"/>
              <a:t>4. Testing and Evaluation:</a:t>
            </a:r>
          </a:p>
          <a:p>
            <a:r>
              <a:rPr lang="en-US" sz="2000" dirty="0"/>
              <a:t>   - Perform rigorous testing including functional, usability, and emotional response testing.</a:t>
            </a:r>
          </a:p>
          <a:p>
            <a:r>
              <a:rPr lang="en-US" sz="2000" dirty="0"/>
              <a:t>   - Gather user feedback for iterative </a:t>
            </a:r>
            <a:r>
              <a:rPr lang="en-US" sz="2000" dirty="0" smtClean="0"/>
              <a:t>improvements.</a:t>
            </a:r>
            <a:endParaRPr lang="en-US" sz="2000" dirty="0"/>
          </a:p>
          <a:p>
            <a:pPr marL="114300" indent="0">
              <a:buNone/>
            </a:pPr>
            <a:r>
              <a:rPr lang="en-US" sz="2000" dirty="0" smtClean="0"/>
              <a:t>5</a:t>
            </a:r>
            <a:r>
              <a:rPr lang="en-US" sz="2000" dirty="0"/>
              <a:t>. Deployment and Monitoring:</a:t>
            </a:r>
          </a:p>
          <a:p>
            <a:r>
              <a:rPr lang="en-US" sz="2000" dirty="0"/>
              <a:t>   - Deploy the companion on a web platform.</a:t>
            </a:r>
          </a:p>
          <a:p>
            <a:r>
              <a:rPr lang="en-US" sz="2000" dirty="0"/>
              <a:t>   - Continuously monitor performance and user interactions to refine the system</a:t>
            </a:r>
            <a:r>
              <a:rPr lang="en-US" sz="2000" dirty="0" smtClean="0"/>
              <a:t>.</a:t>
            </a:r>
            <a:endParaRPr lang="en-US" sz="2000" dirty="0"/>
          </a:p>
        </p:txBody>
      </p:sp>
      <p:sp>
        <p:nvSpPr>
          <p:cNvPr id="4" name="Slide Number Placeholder 3">
            <a:extLst>
              <a:ext uri="{FF2B5EF4-FFF2-40B4-BE49-F238E27FC236}">
                <a16:creationId xmlns:a16="http://schemas.microsoft.com/office/drawing/2014/main" xmlns="" id="{7C5C69BE-1CA9-896A-C2A9-8716905386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73858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C5598-115C-B7CF-68C0-F9F8FD7F93B1}"/>
              </a:ext>
            </a:extLst>
          </p:cNvPr>
          <p:cNvSpPr>
            <a:spLocks noGrp="1"/>
          </p:cNvSpPr>
          <p:nvPr>
            <p:ph type="title"/>
          </p:nvPr>
        </p:nvSpPr>
        <p:spPr>
          <a:xfrm>
            <a:off x="836296" y="270592"/>
            <a:ext cx="9294812" cy="655955"/>
          </a:xfrm>
        </p:spPr>
        <p:txBody>
          <a:bodyPr>
            <a:norm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Proposed System Architecture</a:t>
            </a:r>
          </a:p>
        </p:txBody>
      </p:sp>
      <p:sp>
        <p:nvSpPr>
          <p:cNvPr id="7" name="Slide Number Placeholder 6">
            <a:extLst>
              <a:ext uri="{FF2B5EF4-FFF2-40B4-BE49-F238E27FC236}">
                <a16:creationId xmlns:a16="http://schemas.microsoft.com/office/drawing/2014/main" xmlns="" id="{AD2FB510-2321-9FA6-0DEA-634C81EEF1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4" name="Picture 3">
            <a:extLst>
              <a:ext uri="{FF2B5EF4-FFF2-40B4-BE49-F238E27FC236}">
                <a16:creationId xmlns:a16="http://schemas.microsoft.com/office/drawing/2014/main" xmlns="" id="{FC3D7C9D-9A65-93FB-5B4B-232D08D0AF01}"/>
              </a:ext>
            </a:extLst>
          </p:cNvPr>
          <p:cNvPicPr>
            <a:picLocks noChangeAspect="1"/>
          </p:cNvPicPr>
          <p:nvPr/>
        </p:nvPicPr>
        <p:blipFill>
          <a:blip r:embed="rId2"/>
          <a:srcRect/>
          <a:stretch/>
        </p:blipFill>
        <p:spPr>
          <a:xfrm>
            <a:off x="875348" y="1314123"/>
            <a:ext cx="10088025" cy="4267075"/>
          </a:xfrm>
          <a:prstGeom prst="rect">
            <a:avLst/>
          </a:prstGeom>
        </p:spPr>
      </p:pic>
    </p:spTree>
    <p:extLst>
      <p:ext uri="{BB962C8B-B14F-4D97-AF65-F5344CB8AC3E}">
        <p14:creationId xmlns:p14="http://schemas.microsoft.com/office/powerpoint/2010/main" val="323868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C5598-115C-B7CF-68C0-F9F8FD7F93B1}"/>
              </a:ext>
            </a:extLst>
          </p:cNvPr>
          <p:cNvSpPr>
            <a:spLocks noGrp="1"/>
          </p:cNvSpPr>
          <p:nvPr>
            <p:ph type="title"/>
          </p:nvPr>
        </p:nvSpPr>
        <p:spPr>
          <a:xfrm>
            <a:off x="892857" y="244269"/>
            <a:ext cx="9294812" cy="655955"/>
          </a:xfrm>
        </p:spPr>
        <p:txBody>
          <a:bodyPr>
            <a:norm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Proposed Module Names</a:t>
            </a:r>
          </a:p>
        </p:txBody>
      </p:sp>
      <p:sp>
        <p:nvSpPr>
          <p:cNvPr id="7" name="Slide Number Placeholder 6">
            <a:extLst>
              <a:ext uri="{FF2B5EF4-FFF2-40B4-BE49-F238E27FC236}">
                <a16:creationId xmlns:a16="http://schemas.microsoft.com/office/drawing/2014/main" xmlns="" id="{AD2FB510-2321-9FA6-0DEA-634C81EEF1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TextBox 4">
            <a:extLst>
              <a:ext uri="{FF2B5EF4-FFF2-40B4-BE49-F238E27FC236}">
                <a16:creationId xmlns:a16="http://schemas.microsoft.com/office/drawing/2014/main" xmlns="" id="{86375282-3227-CA56-EC95-68D52298942C}"/>
              </a:ext>
            </a:extLst>
          </p:cNvPr>
          <p:cNvSpPr txBox="1"/>
          <p:nvPr/>
        </p:nvSpPr>
        <p:spPr>
          <a:xfrm>
            <a:off x="875348" y="1251305"/>
            <a:ext cx="11012557" cy="4154984"/>
          </a:xfrm>
          <a:prstGeom prst="rect">
            <a:avLst/>
          </a:prstGeom>
          <a:noFill/>
        </p:spPr>
        <p:txBody>
          <a:bodyPr wrap="square" rtlCol="0">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User Management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Chat Interface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AI Engine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Mental Health Resources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Therapeutic Interventions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Analytics and Insights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Data Management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Notifications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Ethics and Privacy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API Integration Module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Admin Dashboard Module</a:t>
            </a:r>
          </a:p>
        </p:txBody>
      </p:sp>
    </p:spTree>
    <p:extLst>
      <p:ext uri="{BB962C8B-B14F-4D97-AF65-F5344CB8AC3E}">
        <p14:creationId xmlns:p14="http://schemas.microsoft.com/office/powerpoint/2010/main" val="42012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C5598-115C-B7CF-68C0-F9F8FD7F93B1}"/>
              </a:ext>
            </a:extLst>
          </p:cNvPr>
          <p:cNvSpPr>
            <a:spLocks noGrp="1"/>
          </p:cNvSpPr>
          <p:nvPr>
            <p:ph type="title"/>
          </p:nvPr>
        </p:nvSpPr>
        <p:spPr>
          <a:xfrm>
            <a:off x="930564" y="264666"/>
            <a:ext cx="9294812" cy="655955"/>
          </a:xfrm>
        </p:spPr>
        <p:txBody>
          <a:bodyPr>
            <a:norm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Algorithms (which maybe used)</a:t>
            </a:r>
          </a:p>
        </p:txBody>
      </p:sp>
      <p:sp>
        <p:nvSpPr>
          <p:cNvPr id="7" name="Slide Number Placeholder 6">
            <a:extLst>
              <a:ext uri="{FF2B5EF4-FFF2-40B4-BE49-F238E27FC236}">
                <a16:creationId xmlns:a16="http://schemas.microsoft.com/office/drawing/2014/main" xmlns="" id="{AD2FB510-2321-9FA6-0DEA-634C81EEF1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3" name="TextBox 2">
            <a:extLst>
              <a:ext uri="{FF2B5EF4-FFF2-40B4-BE49-F238E27FC236}">
                <a16:creationId xmlns:a16="http://schemas.microsoft.com/office/drawing/2014/main" xmlns="" id="{F731CAC5-2223-6A1A-ABF4-2BD48B231EB1}"/>
              </a:ext>
            </a:extLst>
          </p:cNvPr>
          <p:cNvSpPr txBox="1"/>
          <p:nvPr/>
        </p:nvSpPr>
        <p:spPr>
          <a:xfrm>
            <a:off x="930564" y="920621"/>
            <a:ext cx="4104861" cy="4770537"/>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NLP Algorithms:</a:t>
            </a:r>
          </a:p>
          <a:p>
            <a:pPr marL="179388" indent="-179388"/>
            <a:r>
              <a:rPr lang="en-IN" sz="1600" dirty="0">
                <a:latin typeface="Times New Roman" panose="02020603050405020304" pitchFamily="18" charset="0"/>
                <a:cs typeface="Times New Roman" panose="02020603050405020304" pitchFamily="18" charset="0"/>
              </a:rPr>
              <a:t>Naive Bayes</a:t>
            </a:r>
          </a:p>
          <a:p>
            <a:pPr marL="179388" indent="-179388"/>
            <a:r>
              <a:rPr lang="en-IN" sz="1600" dirty="0">
                <a:latin typeface="Times New Roman" panose="02020603050405020304" pitchFamily="18" charset="0"/>
                <a:cs typeface="Times New Roman" panose="02020603050405020304" pitchFamily="18" charset="0"/>
              </a:rPr>
              <a:t>Support Vector Machines (SVM)</a:t>
            </a:r>
          </a:p>
          <a:p>
            <a:pPr marL="179388" indent="-179388"/>
            <a:r>
              <a:rPr lang="en-IN" sz="1600" dirty="0">
                <a:latin typeface="Times New Roman" panose="02020603050405020304" pitchFamily="18" charset="0"/>
                <a:cs typeface="Times New Roman" panose="02020603050405020304" pitchFamily="18" charset="0"/>
              </a:rPr>
              <a:t>BERT</a:t>
            </a:r>
          </a:p>
          <a:p>
            <a:pPr marL="179388" indent="-179388"/>
            <a:r>
              <a:rPr lang="en-IN" sz="1600" dirty="0">
                <a:latin typeface="Times New Roman" panose="02020603050405020304" pitchFamily="18" charset="0"/>
                <a:cs typeface="Times New Roman" panose="02020603050405020304" pitchFamily="18" charset="0"/>
              </a:rPr>
              <a:t>VADER</a:t>
            </a:r>
          </a:p>
          <a:p>
            <a:pPr marL="179388" indent="-179388"/>
            <a:r>
              <a:rPr lang="en-IN" sz="1600" dirty="0">
                <a:latin typeface="Times New Roman" panose="02020603050405020304" pitchFamily="18" charset="0"/>
                <a:cs typeface="Times New Roman" panose="02020603050405020304" pitchFamily="18" charset="0"/>
              </a:rPr>
              <a:t>LSTM</a:t>
            </a:r>
          </a:p>
          <a:p>
            <a:pPr marL="179388" indent="-179388"/>
            <a:r>
              <a:rPr lang="en-IN" sz="1600" dirty="0">
                <a:latin typeface="Times New Roman" panose="02020603050405020304" pitchFamily="18" charset="0"/>
                <a:cs typeface="Times New Roman" panose="02020603050405020304" pitchFamily="18" charset="0"/>
              </a:rPr>
              <a:t>Spacy NER</a:t>
            </a:r>
          </a:p>
          <a:p>
            <a:pPr marL="179388" indent="-179388"/>
            <a:r>
              <a:rPr lang="en-IN" sz="1600" dirty="0" err="1">
                <a:latin typeface="Times New Roman" panose="02020603050405020304" pitchFamily="18" charset="0"/>
                <a:cs typeface="Times New Roman" panose="02020603050405020304" pitchFamily="18" charset="0"/>
              </a:rPr>
              <a:t>TextRank</a:t>
            </a:r>
            <a:endParaRPr lang="en-IN" sz="1600" dirty="0">
              <a:latin typeface="Times New Roman" panose="02020603050405020304" pitchFamily="18" charset="0"/>
              <a:cs typeface="Times New Roman" panose="02020603050405020304" pitchFamily="18" charset="0"/>
            </a:endParaRPr>
          </a:p>
          <a:p>
            <a:pPr marL="179388" indent="-179388"/>
            <a:r>
              <a:rPr lang="en-IN" sz="1600" dirty="0">
                <a:latin typeface="Times New Roman" panose="02020603050405020304" pitchFamily="18" charset="0"/>
                <a:cs typeface="Times New Roman" panose="02020603050405020304" pitchFamily="18" charset="0"/>
              </a:rPr>
              <a:t>GPT</a:t>
            </a:r>
          </a:p>
          <a:p>
            <a:r>
              <a:rPr lang="en-IN" sz="1600" b="1" dirty="0">
                <a:latin typeface="Times New Roman" panose="02020603050405020304" pitchFamily="18" charset="0"/>
                <a:cs typeface="Times New Roman" panose="02020603050405020304" pitchFamily="18" charset="0"/>
              </a:rPr>
              <a:t>Machine Learning Algorithms:</a:t>
            </a:r>
          </a:p>
          <a:p>
            <a:r>
              <a:rPr lang="en-IN" sz="1600" dirty="0">
                <a:latin typeface="Times New Roman" panose="02020603050405020304" pitchFamily="18" charset="0"/>
                <a:cs typeface="Times New Roman" panose="02020603050405020304" pitchFamily="18" charset="0"/>
              </a:rPr>
              <a:t>Random Forest</a:t>
            </a:r>
          </a:p>
          <a:p>
            <a:r>
              <a:rPr lang="en-IN" sz="1600" dirty="0">
                <a:latin typeface="Times New Roman" panose="02020603050405020304" pitchFamily="18" charset="0"/>
                <a:cs typeface="Times New Roman" panose="02020603050405020304" pitchFamily="18" charset="0"/>
              </a:rPr>
              <a:t>Logistic Regression</a:t>
            </a:r>
          </a:p>
          <a:p>
            <a:r>
              <a:rPr lang="en-IN" sz="1600" dirty="0">
                <a:latin typeface="Times New Roman" panose="02020603050405020304" pitchFamily="18" charset="0"/>
                <a:cs typeface="Times New Roman" panose="02020603050405020304" pitchFamily="18" charset="0"/>
              </a:rPr>
              <a:t>K-Means Clustering</a:t>
            </a:r>
          </a:p>
          <a:p>
            <a:r>
              <a:rPr lang="en-IN" sz="1600" dirty="0">
                <a:latin typeface="Times New Roman" panose="02020603050405020304" pitchFamily="18" charset="0"/>
                <a:cs typeface="Times New Roman" panose="02020603050405020304" pitchFamily="18" charset="0"/>
              </a:rPr>
              <a:t>Hierarchical Clustering</a:t>
            </a:r>
          </a:p>
          <a:p>
            <a:r>
              <a:rPr lang="en-IN" sz="1600" dirty="0">
                <a:latin typeface="Times New Roman" panose="02020603050405020304" pitchFamily="18" charset="0"/>
                <a:cs typeface="Times New Roman" panose="02020603050405020304" pitchFamily="18" charset="0"/>
              </a:rPr>
              <a:t>Q-Learning</a:t>
            </a:r>
          </a:p>
          <a:p>
            <a:r>
              <a:rPr lang="en-IN" sz="1600" dirty="0">
                <a:latin typeface="Times New Roman" panose="02020603050405020304" pitchFamily="18" charset="0"/>
                <a:cs typeface="Times New Roman" panose="02020603050405020304" pitchFamily="18" charset="0"/>
              </a:rPr>
              <a:t>Recommendation Algorithms</a:t>
            </a:r>
          </a:p>
          <a:p>
            <a:r>
              <a:rPr lang="en-IN" sz="1600" dirty="0">
                <a:latin typeface="Times New Roman" panose="02020603050405020304" pitchFamily="18" charset="0"/>
                <a:cs typeface="Times New Roman" panose="02020603050405020304" pitchFamily="18" charset="0"/>
              </a:rPr>
              <a:t>Collaborative Filtering</a:t>
            </a:r>
          </a:p>
          <a:p>
            <a:r>
              <a:rPr lang="en-IN" sz="1600" dirty="0">
                <a:latin typeface="Times New Roman" panose="02020603050405020304" pitchFamily="18" charset="0"/>
                <a:cs typeface="Times New Roman" panose="02020603050405020304" pitchFamily="18" charset="0"/>
              </a:rPr>
              <a:t>Content-Based Filtering</a:t>
            </a:r>
          </a:p>
          <a:p>
            <a:r>
              <a:rPr lang="en-IN" sz="1600" dirty="0">
                <a:latin typeface="Times New Roman" panose="02020603050405020304" pitchFamily="18" charset="0"/>
                <a:cs typeface="Times New Roman" panose="02020603050405020304" pitchFamily="18" charset="0"/>
              </a:rPr>
              <a:t>TF-IDF</a:t>
            </a:r>
          </a:p>
        </p:txBody>
      </p:sp>
      <p:sp>
        <p:nvSpPr>
          <p:cNvPr id="4" name="TextBox 3">
            <a:extLst>
              <a:ext uri="{FF2B5EF4-FFF2-40B4-BE49-F238E27FC236}">
                <a16:creationId xmlns:a16="http://schemas.microsoft.com/office/drawing/2014/main" xmlns="" id="{84F3C9D6-4614-9501-B2BE-BF599849AFDA}"/>
              </a:ext>
            </a:extLst>
          </p:cNvPr>
          <p:cNvSpPr txBox="1"/>
          <p:nvPr/>
        </p:nvSpPr>
        <p:spPr>
          <a:xfrm>
            <a:off x="5940198" y="920621"/>
            <a:ext cx="5023176" cy="5478423"/>
          </a:xfrm>
          <a:prstGeom prst="rect">
            <a:avLst/>
          </a:prstGeom>
          <a:noFill/>
        </p:spPr>
        <p:txBody>
          <a:bodyPr wrap="square" rtlCol="0">
            <a:spAutoFit/>
          </a:bodyPr>
          <a:lstStyle/>
          <a:p>
            <a:r>
              <a:rPr lang="en-IN" sz="1600" b="1" dirty="0" err="1">
                <a:latin typeface="Times New Roman" panose="02020603050405020304" pitchFamily="18" charset="0"/>
                <a:cs typeface="Times New Roman" panose="02020603050405020304" pitchFamily="18" charset="0"/>
              </a:rPr>
              <a:t>Behavioral</a:t>
            </a:r>
            <a:r>
              <a:rPr lang="en-IN" sz="1600" b="1" dirty="0">
                <a:latin typeface="Times New Roman" panose="02020603050405020304" pitchFamily="18" charset="0"/>
                <a:cs typeface="Times New Roman" panose="02020603050405020304" pitchFamily="18" charset="0"/>
              </a:rPr>
              <a:t> and Predictive Analytics Algorithms:</a:t>
            </a:r>
          </a:p>
          <a:p>
            <a:r>
              <a:rPr lang="en-IN" sz="1600" dirty="0">
                <a:latin typeface="Times New Roman" panose="02020603050405020304" pitchFamily="18" charset="0"/>
                <a:cs typeface="Times New Roman" panose="02020603050405020304" pitchFamily="18" charset="0"/>
              </a:rPr>
              <a:t>Linear Regression</a:t>
            </a:r>
          </a:p>
          <a:p>
            <a:r>
              <a:rPr lang="en-IN" sz="1600" dirty="0">
                <a:latin typeface="Times New Roman" panose="02020603050405020304" pitchFamily="18" charset="0"/>
                <a:cs typeface="Times New Roman" panose="02020603050405020304" pitchFamily="18" charset="0"/>
              </a:rPr>
              <a:t>Decision Trees</a:t>
            </a:r>
          </a:p>
          <a:p>
            <a:r>
              <a:rPr lang="en-IN" sz="1600" dirty="0">
                <a:latin typeface="Times New Roman" panose="02020603050405020304" pitchFamily="18" charset="0"/>
                <a:cs typeface="Times New Roman" panose="02020603050405020304" pitchFamily="18" charset="0"/>
              </a:rPr>
              <a:t>Time Series Forecasting</a:t>
            </a:r>
          </a:p>
          <a:p>
            <a:r>
              <a:rPr lang="en-IN" sz="1600" dirty="0">
                <a:latin typeface="Times New Roman" panose="02020603050405020304" pitchFamily="18" charset="0"/>
                <a:cs typeface="Times New Roman" panose="02020603050405020304" pitchFamily="18" charset="0"/>
              </a:rPr>
              <a:t>Isolation Forest</a:t>
            </a:r>
          </a:p>
          <a:p>
            <a:r>
              <a:rPr lang="en-IN" sz="1600" dirty="0">
                <a:latin typeface="Times New Roman" panose="02020603050405020304" pitchFamily="18" charset="0"/>
                <a:cs typeface="Times New Roman" panose="02020603050405020304" pitchFamily="18" charset="0"/>
              </a:rPr>
              <a:t>Deep Learning Algorithms</a:t>
            </a:r>
          </a:p>
          <a:p>
            <a:r>
              <a:rPr lang="en-IN" sz="1600" dirty="0">
                <a:latin typeface="Times New Roman" panose="02020603050405020304" pitchFamily="18" charset="0"/>
                <a:cs typeface="Times New Roman" panose="02020603050405020304" pitchFamily="18" charset="0"/>
              </a:rPr>
              <a:t>Convolutional Neural Networks (CNNs)</a:t>
            </a:r>
          </a:p>
          <a:p>
            <a:r>
              <a:rPr lang="en-IN" sz="1600" dirty="0">
                <a:latin typeface="Times New Roman" panose="02020603050405020304" pitchFamily="18" charset="0"/>
                <a:cs typeface="Times New Roman" panose="02020603050405020304" pitchFamily="18" charset="0"/>
              </a:rPr>
              <a:t>Recurrent Neural Networks (RNNs)</a:t>
            </a:r>
          </a:p>
          <a:p>
            <a:r>
              <a:rPr lang="en-IN" sz="1600" dirty="0">
                <a:latin typeface="Times New Roman" panose="02020603050405020304" pitchFamily="18" charset="0"/>
                <a:cs typeface="Times New Roman" panose="02020603050405020304" pitchFamily="18" charset="0"/>
              </a:rPr>
              <a:t>Transformer Models</a:t>
            </a:r>
          </a:p>
          <a:p>
            <a:r>
              <a:rPr lang="en-IN" sz="1600" b="1" dirty="0">
                <a:latin typeface="Times New Roman" panose="02020603050405020304" pitchFamily="18" charset="0"/>
                <a:cs typeface="Times New Roman" panose="02020603050405020304" pitchFamily="18" charset="0"/>
              </a:rPr>
              <a:t>Ethics and Bias Mitigation Algorithms:</a:t>
            </a:r>
          </a:p>
          <a:p>
            <a:r>
              <a:rPr lang="en-IN" sz="1600" dirty="0">
                <a:latin typeface="Times New Roman" panose="02020603050405020304" pitchFamily="18" charset="0"/>
                <a:cs typeface="Times New Roman" panose="02020603050405020304" pitchFamily="18" charset="0"/>
              </a:rPr>
              <a:t>Adversarial Debiasing</a:t>
            </a:r>
          </a:p>
          <a:p>
            <a:r>
              <a:rPr lang="en-IN" sz="1600" dirty="0">
                <a:latin typeface="Times New Roman" panose="02020603050405020304" pitchFamily="18" charset="0"/>
                <a:cs typeface="Times New Roman" panose="02020603050405020304" pitchFamily="18" charset="0"/>
              </a:rPr>
              <a:t>Fairness Constraints</a:t>
            </a:r>
          </a:p>
          <a:p>
            <a:r>
              <a:rPr lang="en-IN" sz="1600" b="1" dirty="0">
                <a:latin typeface="Times New Roman" panose="02020603050405020304" pitchFamily="18" charset="0"/>
                <a:cs typeface="Times New Roman" panose="02020603050405020304" pitchFamily="18" charset="0"/>
              </a:rPr>
              <a:t>Data Privacy and Security Algorithms:</a:t>
            </a:r>
          </a:p>
          <a:p>
            <a:r>
              <a:rPr lang="en-IN" sz="1600" dirty="0">
                <a:latin typeface="Times New Roman" panose="02020603050405020304" pitchFamily="18" charset="0"/>
                <a:cs typeface="Times New Roman" panose="02020603050405020304" pitchFamily="18" charset="0"/>
              </a:rPr>
              <a:t>AES (Advanced Encryption Standard)</a:t>
            </a:r>
          </a:p>
          <a:p>
            <a:r>
              <a:rPr lang="en-IN" sz="1600" dirty="0">
                <a:latin typeface="Times New Roman" panose="02020603050405020304" pitchFamily="18" charset="0"/>
                <a:cs typeface="Times New Roman" panose="02020603050405020304" pitchFamily="18" charset="0"/>
              </a:rPr>
              <a:t>RSA (Rivest–Shamir–Adleman)</a:t>
            </a:r>
          </a:p>
          <a:p>
            <a:r>
              <a:rPr lang="en-IN" sz="1600" dirty="0">
                <a:latin typeface="Times New Roman" panose="02020603050405020304" pitchFamily="18" charset="0"/>
                <a:cs typeface="Times New Roman" panose="02020603050405020304" pitchFamily="18" charset="0"/>
              </a:rPr>
              <a:t>k-Anonymity</a:t>
            </a:r>
          </a:p>
          <a:p>
            <a:r>
              <a:rPr lang="en-IN" sz="1600" dirty="0">
                <a:latin typeface="Times New Roman" panose="02020603050405020304" pitchFamily="18" charset="0"/>
                <a:cs typeface="Times New Roman" panose="02020603050405020304" pitchFamily="18" charset="0"/>
              </a:rPr>
              <a:t>Differential Privacy</a:t>
            </a:r>
          </a:p>
          <a:p>
            <a:r>
              <a:rPr lang="en-IN" sz="1600" b="1" dirty="0">
                <a:latin typeface="Times New Roman" panose="02020603050405020304" pitchFamily="18" charset="0"/>
                <a:cs typeface="Times New Roman" panose="02020603050405020304" pitchFamily="18" charset="0"/>
              </a:rPr>
              <a:t>User Engagement and Interaction Algorithms:</a:t>
            </a:r>
          </a:p>
          <a:p>
            <a:r>
              <a:rPr lang="en-IN" sz="1600" dirty="0">
                <a:latin typeface="Times New Roman" panose="02020603050405020304" pitchFamily="18" charset="0"/>
                <a:cs typeface="Times New Roman" panose="02020603050405020304" pitchFamily="18" charset="0"/>
              </a:rPr>
              <a:t>Thompson Sampling</a:t>
            </a:r>
          </a:p>
          <a:p>
            <a:r>
              <a:rPr lang="en-IN" sz="1600" dirty="0">
                <a:latin typeface="Times New Roman" panose="02020603050405020304" pitchFamily="18" charset="0"/>
                <a:cs typeface="Times New Roman" panose="02020603050405020304" pitchFamily="18" charset="0"/>
              </a:rPr>
              <a:t>Multi-Armed Bandit algorithms</a:t>
            </a:r>
          </a:p>
          <a:p>
            <a:r>
              <a:rPr lang="en-IN" sz="1600" dirty="0">
                <a:latin typeface="Times New Roman" panose="02020603050405020304" pitchFamily="18" charset="0"/>
                <a:cs typeface="Times New Roman" panose="02020603050405020304" pitchFamily="18" charset="0"/>
              </a:rPr>
              <a:t>Gradient Boosting Machines (GBMs)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11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4456A-0795-D4DA-3866-641E7389BFCB}"/>
              </a:ext>
            </a:extLst>
          </p:cNvPr>
          <p:cNvSpPr>
            <a:spLocks noGrp="1"/>
          </p:cNvSpPr>
          <p:nvPr>
            <p:ph type="title"/>
          </p:nvPr>
        </p:nvSpPr>
        <p:spPr>
          <a:xfrm>
            <a:off x="874238" y="440541"/>
            <a:ext cx="10677525" cy="315912"/>
          </a:xfrm>
        </p:spPr>
        <p:txBody>
          <a:bodyPr>
            <a:noAutofit/>
          </a:bodyPr>
          <a:lstStyle/>
          <a:p>
            <a:r>
              <a:rPr lang="en-US" sz="3600" b="1" dirty="0" smtClean="0">
                <a:solidFill>
                  <a:schemeClr val="accent5">
                    <a:lumMod val="75000"/>
                  </a:schemeClr>
                </a:solidFill>
              </a:rPr>
              <a:t>Cost </a:t>
            </a:r>
            <a:r>
              <a:rPr lang="en-US" sz="3600" b="1" dirty="0">
                <a:solidFill>
                  <a:schemeClr val="accent5">
                    <a:lumMod val="75000"/>
                  </a:schemeClr>
                </a:solidFill>
              </a:rPr>
              <a:t>Estimation</a:t>
            </a:r>
          </a:p>
        </p:txBody>
      </p:sp>
      <p:sp>
        <p:nvSpPr>
          <p:cNvPr id="3" name="Text Placeholder 2">
            <a:extLst>
              <a:ext uri="{FF2B5EF4-FFF2-40B4-BE49-F238E27FC236}">
                <a16:creationId xmlns:a16="http://schemas.microsoft.com/office/drawing/2014/main" xmlns="" id="{69F3368A-FBBD-7BA4-3581-9DFEB216DCB8}"/>
              </a:ext>
            </a:extLst>
          </p:cNvPr>
          <p:cNvSpPr>
            <a:spLocks noGrp="1"/>
          </p:cNvSpPr>
          <p:nvPr>
            <p:ph type="body" idx="1"/>
          </p:nvPr>
        </p:nvSpPr>
        <p:spPr>
          <a:xfrm>
            <a:off x="874238" y="1203488"/>
            <a:ext cx="10089135" cy="3359085"/>
          </a:xfrm>
        </p:spPr>
        <p:txBody>
          <a:bodyPr>
            <a:normAutofit/>
          </a:bodyPr>
          <a:lstStyle/>
          <a:p>
            <a:pPr marL="114300" indent="0">
              <a:buNone/>
            </a:pPr>
            <a:r>
              <a:rPr lang="en-US" sz="2400" dirty="0"/>
              <a:t> The cost estimation for the project involves</a:t>
            </a:r>
            <a:r>
              <a:rPr lang="en-US" sz="2400" dirty="0" smtClean="0"/>
              <a:t>:</a:t>
            </a:r>
            <a:endParaRPr lang="en-US" sz="2400" dirty="0"/>
          </a:p>
          <a:p>
            <a:r>
              <a:rPr lang="en-US" sz="2400" dirty="0"/>
              <a:t>Development Costs: Cost for AI tools, developing, and UX/UI designing.</a:t>
            </a:r>
          </a:p>
          <a:p>
            <a:r>
              <a:rPr lang="en-US" sz="2400" dirty="0"/>
              <a:t>Technology Costs: Licenses for AI tools, cloud computing services, and software development platforms.</a:t>
            </a:r>
          </a:p>
          <a:p>
            <a:r>
              <a:rPr lang="en-US" sz="2400" dirty="0"/>
              <a:t>Testing Costs: Resources for user testing, including recruitment and compensation for participants.</a:t>
            </a:r>
          </a:p>
          <a:p>
            <a:r>
              <a:rPr lang="en-US" sz="2400" dirty="0"/>
              <a:t>Deployment Costs: Expenses for server hosting, maintenance, and security.</a:t>
            </a:r>
          </a:p>
        </p:txBody>
      </p:sp>
      <p:sp>
        <p:nvSpPr>
          <p:cNvPr id="4" name="Slide Number Placeholder 3">
            <a:extLst>
              <a:ext uri="{FF2B5EF4-FFF2-40B4-BE49-F238E27FC236}">
                <a16:creationId xmlns:a16="http://schemas.microsoft.com/office/drawing/2014/main" xmlns="" id="{CB565679-CDD8-C6F8-72A1-8BCC99BD6F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388141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C703F-3173-4594-BD31-D2E0F7F8C144}"/>
              </a:ext>
            </a:extLst>
          </p:cNvPr>
          <p:cNvSpPr>
            <a:spLocks noGrp="1"/>
          </p:cNvSpPr>
          <p:nvPr>
            <p:ph type="title"/>
          </p:nvPr>
        </p:nvSpPr>
        <p:spPr>
          <a:xfrm rot="10800000" flipV="1">
            <a:off x="838200" y="197963"/>
            <a:ext cx="10515600" cy="824948"/>
          </a:xfrm>
        </p:spPr>
        <p:txBody>
          <a:bodyPr>
            <a:normAutofit/>
          </a:bodyPr>
          <a:lstStyle/>
          <a:p>
            <a:r>
              <a:rPr lang="en-US" sz="3200" b="1" dirty="0" smtClean="0">
                <a:solidFill>
                  <a:schemeClr val="accent5">
                    <a:lumMod val="75000"/>
                  </a:schemeClr>
                </a:solidFill>
              </a:rPr>
              <a:t>Risk </a:t>
            </a:r>
            <a:r>
              <a:rPr lang="en-US" sz="3200" b="1" dirty="0">
                <a:solidFill>
                  <a:schemeClr val="accent5">
                    <a:lumMod val="75000"/>
                  </a:schemeClr>
                </a:solidFill>
              </a:rPr>
              <a:t>Identification</a:t>
            </a:r>
          </a:p>
        </p:txBody>
      </p:sp>
      <p:sp>
        <p:nvSpPr>
          <p:cNvPr id="3" name="Text Placeholder 2">
            <a:extLst>
              <a:ext uri="{FF2B5EF4-FFF2-40B4-BE49-F238E27FC236}">
                <a16:creationId xmlns:a16="http://schemas.microsoft.com/office/drawing/2014/main" xmlns="" id="{E77B9EE9-012C-A196-A1D7-7264DDB6CAD5}"/>
              </a:ext>
            </a:extLst>
          </p:cNvPr>
          <p:cNvSpPr>
            <a:spLocks noGrp="1"/>
          </p:cNvSpPr>
          <p:nvPr>
            <p:ph type="body" idx="1"/>
          </p:nvPr>
        </p:nvSpPr>
        <p:spPr>
          <a:xfrm>
            <a:off x="838200" y="1241229"/>
            <a:ext cx="10134600" cy="3707843"/>
          </a:xfrm>
        </p:spPr>
        <p:txBody>
          <a:bodyPr/>
          <a:lstStyle/>
          <a:p>
            <a:r>
              <a:rPr lang="en-US" sz="2400" b="1" dirty="0">
                <a:latin typeface="Times New Roman" panose="02020603050405020304" pitchFamily="18" charset="0"/>
                <a:cs typeface="Times New Roman" panose="02020603050405020304" pitchFamily="18" charset="0"/>
              </a:rPr>
              <a:t>Risk Mitigation</a:t>
            </a:r>
            <a:r>
              <a:rPr lang="en-US" sz="2400" b="1" dirty="0"/>
              <a:t>:</a:t>
            </a:r>
            <a:r>
              <a:rPr lang="en-US" sz="2400" dirty="0">
                <a:latin typeface="Times New Roman" panose="02020603050405020304" pitchFamily="18" charset="0"/>
                <a:cs typeface="Times New Roman" panose="02020603050405020304" pitchFamily="18" charset="0"/>
              </a:rPr>
              <a:t> Implement strong encryption (AES, RSA), regular security audits, and bias mitigation techniques.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Risk Monitoring</a:t>
            </a:r>
            <a:r>
              <a:rPr lang="en-US" sz="2400" b="1" dirty="0"/>
              <a:t>:</a:t>
            </a:r>
            <a:r>
              <a:rPr lang="en-US" sz="2400" dirty="0">
                <a:latin typeface="Times New Roman" panose="02020603050405020304" pitchFamily="18" charset="0"/>
                <a:cs typeface="Times New Roman" panose="02020603050405020304" pitchFamily="18" charset="0"/>
              </a:rPr>
              <a:t> Use real-time monitoring and anomaly detection (Isolation Forest) to identify issues.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Risk Management: </a:t>
            </a:r>
            <a:r>
              <a:rPr lang="en-US" sz="2400" dirty="0">
                <a:latin typeface="Times New Roman" panose="02020603050405020304" pitchFamily="18" charset="0"/>
                <a:cs typeface="Times New Roman" panose="02020603050405020304" pitchFamily="18" charset="0"/>
              </a:rPr>
              <a:t>Establish an incident response plan and ensure compliance with regulations like GDPR.</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C9C61C3-5BE6-1723-50ED-79E5ABB2A0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185455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4C95B-0CAC-5316-A0F5-6F192850C1D9}"/>
              </a:ext>
            </a:extLst>
          </p:cNvPr>
          <p:cNvSpPr>
            <a:spLocks noGrp="1"/>
          </p:cNvSpPr>
          <p:nvPr>
            <p:ph type="title"/>
          </p:nvPr>
        </p:nvSpPr>
        <p:spPr>
          <a:xfrm>
            <a:off x="872408" y="440539"/>
            <a:ext cx="10688782" cy="374101"/>
          </a:xfrm>
        </p:spPr>
        <p:txBody>
          <a:bodyPr>
            <a:noAutofit/>
          </a:bodyPr>
          <a:lstStyle/>
          <a:p>
            <a:r>
              <a:rPr lang="en-US" sz="3600" b="1" dirty="0">
                <a:solidFill>
                  <a:schemeClr val="accent5">
                    <a:lumMod val="75000"/>
                  </a:schemeClr>
                </a:solidFill>
              </a:rPr>
              <a:t>Risk Identification</a:t>
            </a:r>
            <a:endParaRPr lang="en-US" sz="4800" dirty="0">
              <a:solidFill>
                <a:schemeClr val="accent5">
                  <a:lumMod val="75000"/>
                </a:schemeClr>
              </a:solidFill>
            </a:endParaRPr>
          </a:p>
        </p:txBody>
      </p:sp>
      <p:sp>
        <p:nvSpPr>
          <p:cNvPr id="3" name="Text Placeholder 2">
            <a:extLst>
              <a:ext uri="{FF2B5EF4-FFF2-40B4-BE49-F238E27FC236}">
                <a16:creationId xmlns:a16="http://schemas.microsoft.com/office/drawing/2014/main" xmlns="" id="{C39A05B5-0FED-2760-C953-59B634E03B06}"/>
              </a:ext>
            </a:extLst>
          </p:cNvPr>
          <p:cNvSpPr>
            <a:spLocks noGrp="1"/>
          </p:cNvSpPr>
          <p:nvPr>
            <p:ph type="body" idx="1"/>
          </p:nvPr>
        </p:nvSpPr>
        <p:spPr>
          <a:xfrm>
            <a:off x="872408" y="1313411"/>
            <a:ext cx="10081538" cy="3494259"/>
          </a:xfrm>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Potential risks </a:t>
            </a:r>
            <a:r>
              <a:rPr lang="en-US" sz="2400" dirty="0" smtClean="0">
                <a:latin typeface="Times New Roman" panose="02020603050405020304" pitchFamily="18" charset="0"/>
                <a:cs typeface="Times New Roman" panose="02020603050405020304" pitchFamily="18" charset="0"/>
              </a:rPr>
              <a:t>include:</a:t>
            </a:r>
            <a:endParaRPr lang="en-US" sz="2400" dirty="0"/>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Technical </a:t>
            </a:r>
            <a:r>
              <a:rPr lang="en-US" sz="2400" dirty="0">
                <a:latin typeface="Times New Roman" panose="02020603050405020304" pitchFamily="18" charset="0"/>
                <a:cs typeface="Times New Roman" panose="02020603050405020304" pitchFamily="18" charset="0"/>
              </a:rPr>
              <a:t>Challenges: Difficulties in achieving high accuracy in sentiment analysis and generating empathetic </a:t>
            </a:r>
            <a:r>
              <a:rPr lang="en-US" sz="2400" dirty="0" smtClean="0">
                <a:latin typeface="Times New Roman" panose="02020603050405020304" pitchFamily="18" charset="0"/>
                <a:cs typeface="Times New Roman" panose="02020603050405020304" pitchFamily="18" charset="0"/>
              </a:rPr>
              <a:t>responses.</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Privacy: Ensuring the security and confidentiality of user </a:t>
            </a:r>
            <a:r>
              <a:rPr lang="en-US" sz="2400" dirty="0" smtClean="0">
                <a:latin typeface="Times New Roman" panose="02020603050405020304" pitchFamily="18" charset="0"/>
                <a:cs typeface="Times New Roman" panose="02020603050405020304" pitchFamily="18" charset="0"/>
              </a:rPr>
              <a:t>data.</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Acceptance: Resistance from users in trusting or adopting an AI-driven mental health </a:t>
            </a:r>
            <a:r>
              <a:rPr lang="en-US" sz="2400" dirty="0" smtClean="0">
                <a:latin typeface="Times New Roman" panose="02020603050405020304" pitchFamily="18" charset="0"/>
                <a:cs typeface="Times New Roman" panose="02020603050405020304" pitchFamily="18" charset="0"/>
              </a:rPr>
              <a:t>companion.</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Regulatory </a:t>
            </a:r>
            <a:r>
              <a:rPr lang="en-US" sz="2400" dirty="0">
                <a:latin typeface="Times New Roman" panose="02020603050405020304" pitchFamily="18" charset="0"/>
                <a:cs typeface="Times New Roman" panose="02020603050405020304" pitchFamily="18" charset="0"/>
              </a:rPr>
              <a:t>Compliance: Adhering to mental health regulations and standards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CCF83EB-204E-A958-F26B-BBB950160D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6" name="TextBox 5">
            <a:extLst>
              <a:ext uri="{FF2B5EF4-FFF2-40B4-BE49-F238E27FC236}">
                <a16:creationId xmlns:a16="http://schemas.microsoft.com/office/drawing/2014/main" xmlns="" id="{C0D1F09E-0A25-2C12-FA5F-C5BD92B11608}"/>
              </a:ext>
            </a:extLst>
          </p:cNvPr>
          <p:cNvSpPr txBox="1"/>
          <p:nvPr/>
        </p:nvSpPr>
        <p:spPr>
          <a:xfrm>
            <a:off x="3059084" y="3304206"/>
            <a:ext cx="6118166" cy="307777"/>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10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52EA1-8A6C-7E9A-5F42-BE9098157306}"/>
              </a:ext>
            </a:extLst>
          </p:cNvPr>
          <p:cNvSpPr>
            <a:spLocks noGrp="1"/>
          </p:cNvSpPr>
          <p:nvPr>
            <p:ph type="title"/>
          </p:nvPr>
        </p:nvSpPr>
        <p:spPr>
          <a:xfrm>
            <a:off x="800100" y="-74482"/>
            <a:ext cx="4544898" cy="1325563"/>
          </a:xfrm>
        </p:spPr>
        <p:txBody>
          <a:bodyPr>
            <a:normAutofit/>
          </a:bodyPr>
          <a:lstStyle/>
          <a:p>
            <a:r>
              <a:rPr lang="en-IN" sz="3600" b="1" dirty="0">
                <a:solidFill>
                  <a:schemeClr val="accent5">
                    <a:lumMod val="75000"/>
                  </a:schemeClr>
                </a:solidFill>
              </a:rPr>
              <a:t>System Requirements</a:t>
            </a:r>
            <a:endParaRPr lang="en-IN" sz="3600" dirty="0">
              <a:solidFill>
                <a:schemeClr val="accent5">
                  <a:lumMod val="75000"/>
                </a:schemeClr>
              </a:solidFill>
            </a:endParaRPr>
          </a:p>
        </p:txBody>
      </p:sp>
      <p:sp>
        <p:nvSpPr>
          <p:cNvPr id="3" name="Text Placeholder 2">
            <a:extLst>
              <a:ext uri="{FF2B5EF4-FFF2-40B4-BE49-F238E27FC236}">
                <a16:creationId xmlns:a16="http://schemas.microsoft.com/office/drawing/2014/main" xmlns="" id="{450C4062-BBC9-4136-2E27-AB9EDA0BB6CD}"/>
              </a:ext>
            </a:extLst>
          </p:cNvPr>
          <p:cNvSpPr>
            <a:spLocks noGrp="1"/>
          </p:cNvSpPr>
          <p:nvPr>
            <p:ph type="body" idx="1"/>
          </p:nvPr>
        </p:nvSpPr>
        <p:spPr>
          <a:xfrm>
            <a:off x="836629" y="1060537"/>
            <a:ext cx="5181600" cy="4351338"/>
          </a:xfrm>
        </p:spPr>
        <p:txBody>
          <a:bodyPr>
            <a:normAutofit/>
          </a:bodyPr>
          <a:lstStyle/>
          <a:p>
            <a:pPr marL="342900" lvl="0" indent="-342900">
              <a:lnSpc>
                <a:spcPct val="150000"/>
              </a:lnSpc>
              <a:spcBef>
                <a:spcPts val="565"/>
              </a:spcBef>
              <a:buClr>
                <a:srgbClr val="1F2023"/>
              </a:buClr>
              <a:buSzPts val="1000"/>
              <a:buFont typeface="Symbol" panose="05050102010706020507" pitchFamily="18" charset="2"/>
              <a:buChar char=""/>
              <a:tabLst>
                <a:tab pos="837565" algn="l"/>
                <a:tab pos="838200" algn="l"/>
              </a:tabLst>
            </a:pPr>
            <a:r>
              <a:rPr lang="en-US" sz="2400" b="1" dirty="0">
                <a:solidFill>
                  <a:srgbClr val="1F2023"/>
                </a:solidFill>
                <a:effectLst/>
                <a:ea typeface="Symbol" panose="05050102010706020507" pitchFamily="18" charset="2"/>
                <a:cs typeface="Symbol" panose="05050102010706020507" pitchFamily="18" charset="2"/>
              </a:rPr>
              <a:t>Software</a:t>
            </a:r>
            <a:r>
              <a:rPr lang="en-US" sz="2400" b="1" spc="-35" dirty="0">
                <a:solidFill>
                  <a:srgbClr val="1F2023"/>
                </a:solidFill>
                <a:effectLst/>
                <a:ea typeface="Symbol" panose="05050102010706020507" pitchFamily="18" charset="2"/>
                <a:cs typeface="Symbol" panose="05050102010706020507" pitchFamily="18" charset="2"/>
              </a:rPr>
              <a:t> </a:t>
            </a:r>
            <a:r>
              <a:rPr lang="en-US" sz="2400" b="1" dirty="0">
                <a:solidFill>
                  <a:srgbClr val="1F2023"/>
                </a:solidFill>
                <a:effectLst/>
                <a:ea typeface="Symbol" panose="05050102010706020507" pitchFamily="18" charset="2"/>
                <a:cs typeface="Symbol" panose="05050102010706020507" pitchFamily="18" charset="2"/>
              </a:rPr>
              <a:t>Requirements:</a:t>
            </a:r>
            <a:endParaRPr lang="en-IN" sz="2400" dirty="0">
              <a:effectLst/>
              <a:ea typeface="Symbol" panose="05050102010706020507" pitchFamily="18" charset="2"/>
              <a:cs typeface="Symbol" panose="05050102010706020507" pitchFamily="18" charset="2"/>
            </a:endParaRPr>
          </a:p>
          <a:p>
            <a:pPr marL="342900" lvl="0" indent="-342900">
              <a:lnSpc>
                <a:spcPct val="150000"/>
              </a:lnSpc>
              <a:buFont typeface="Wingdings" panose="05000000000000000000" pitchFamily="2" charset="2"/>
              <a:buChar char=""/>
              <a:tabLst>
                <a:tab pos="400050" algn="l"/>
                <a:tab pos="1295400" algn="l"/>
              </a:tabLst>
            </a:pPr>
            <a:r>
              <a:rPr lang="en-US" sz="2400" dirty="0">
                <a:solidFill>
                  <a:srgbClr val="1F2023"/>
                </a:solidFill>
                <a:effectLst/>
                <a:ea typeface="Times New Roman" panose="02020603050405020304" pitchFamily="18" charset="0"/>
              </a:rPr>
              <a:t>Windows/Ubuntu</a:t>
            </a:r>
            <a:r>
              <a:rPr lang="en-US" sz="2400" spc="-70" dirty="0">
                <a:solidFill>
                  <a:srgbClr val="1F2023"/>
                </a:solidFill>
                <a:effectLst/>
                <a:ea typeface="Times New Roman" panose="02020603050405020304" pitchFamily="18" charset="0"/>
              </a:rPr>
              <a:t> </a:t>
            </a:r>
            <a:r>
              <a:rPr lang="en-US" sz="2400" spc="-25" dirty="0">
                <a:solidFill>
                  <a:srgbClr val="1F2023"/>
                </a:solidFill>
                <a:effectLst/>
                <a:ea typeface="Times New Roman" panose="02020603050405020304" pitchFamily="18" charset="0"/>
              </a:rPr>
              <a:t>OS</a:t>
            </a:r>
            <a:endParaRPr lang="en-IN" sz="2400" dirty="0">
              <a:effectLst/>
              <a:ea typeface="Times New Roman" panose="02020603050405020304" pitchFamily="18" charset="0"/>
            </a:endParaRPr>
          </a:p>
          <a:p>
            <a:pPr marL="342900" lvl="0" indent="-342900">
              <a:lnSpc>
                <a:spcPct val="150000"/>
              </a:lnSpc>
              <a:buFont typeface="Wingdings" panose="05000000000000000000" pitchFamily="2" charset="2"/>
              <a:buChar char=""/>
              <a:tabLst>
                <a:tab pos="400050" algn="l"/>
                <a:tab pos="1295400" algn="l"/>
              </a:tabLst>
            </a:pPr>
            <a:r>
              <a:rPr lang="en-US" sz="2400" dirty="0">
                <a:solidFill>
                  <a:srgbClr val="1F2023"/>
                </a:solidFill>
                <a:effectLst/>
                <a:ea typeface="Times New Roman" panose="02020603050405020304" pitchFamily="18" charset="0"/>
              </a:rPr>
              <a:t>Python3 and suitable</a:t>
            </a:r>
            <a:r>
              <a:rPr lang="en-US" sz="2400" spc="-15" dirty="0">
                <a:solidFill>
                  <a:srgbClr val="1F2023"/>
                </a:solidFill>
                <a:effectLst/>
                <a:ea typeface="Times New Roman" panose="02020603050405020304" pitchFamily="18" charset="0"/>
              </a:rPr>
              <a:t> </a:t>
            </a:r>
            <a:r>
              <a:rPr lang="en-US" sz="2400" dirty="0">
                <a:solidFill>
                  <a:srgbClr val="1F2023"/>
                </a:solidFill>
                <a:effectLst/>
                <a:ea typeface="Times New Roman" panose="02020603050405020304" pitchFamily="18" charset="0"/>
              </a:rPr>
              <a:t>IDE</a:t>
            </a:r>
            <a:endParaRPr lang="en-IN" sz="2400" dirty="0">
              <a:effectLst/>
              <a:ea typeface="Times New Roman" panose="02020603050405020304" pitchFamily="18" charset="0"/>
            </a:endParaRPr>
          </a:p>
          <a:p>
            <a:pPr marL="342900" lvl="0" indent="-342900">
              <a:lnSpc>
                <a:spcPct val="150000"/>
              </a:lnSpc>
              <a:buFont typeface="Wingdings" panose="05000000000000000000" pitchFamily="2" charset="2"/>
              <a:buChar char=""/>
              <a:tabLst>
                <a:tab pos="400050" algn="l"/>
                <a:tab pos="1295400" algn="l"/>
              </a:tabLst>
            </a:pPr>
            <a:r>
              <a:rPr lang="en-US" sz="2400" dirty="0">
                <a:solidFill>
                  <a:srgbClr val="1F2023"/>
                </a:solidFill>
                <a:effectLst/>
                <a:ea typeface="Times New Roman" panose="02020603050405020304" pitchFamily="18" charset="0"/>
              </a:rPr>
              <a:t>Flask/ Django</a:t>
            </a:r>
            <a:r>
              <a:rPr lang="en-US" sz="2400" spc="-45" dirty="0">
                <a:solidFill>
                  <a:srgbClr val="1F2023"/>
                </a:solidFill>
                <a:effectLst/>
                <a:ea typeface="Times New Roman" panose="02020603050405020304" pitchFamily="18" charset="0"/>
              </a:rPr>
              <a:t>, Required Libraries</a:t>
            </a:r>
          </a:p>
          <a:p>
            <a:pPr marL="285750" indent="-285750">
              <a:lnSpc>
                <a:spcPct val="150000"/>
              </a:lnSpc>
              <a:tabLst>
                <a:tab pos="400050" algn="l"/>
                <a:tab pos="1295400" algn="l"/>
              </a:tabLst>
            </a:pPr>
            <a:r>
              <a:rPr lang="en-US" sz="2400" b="1" spc="-45" dirty="0">
                <a:solidFill>
                  <a:srgbClr val="1F2023"/>
                </a:solidFill>
                <a:ea typeface="Times New Roman" panose="02020603050405020304" pitchFamily="18" charset="0"/>
              </a:rPr>
              <a:t>Database Requirements:</a:t>
            </a:r>
            <a:endParaRPr lang="en-IN" sz="2400" b="1" dirty="0">
              <a:effectLst/>
              <a:ea typeface="Times New Roman" panose="02020603050405020304" pitchFamily="18" charset="0"/>
            </a:endParaRPr>
          </a:p>
          <a:p>
            <a:pPr marL="342900" lvl="0" indent="-342900">
              <a:lnSpc>
                <a:spcPct val="150000"/>
              </a:lnSpc>
              <a:buFont typeface="Wingdings" panose="05000000000000000000" pitchFamily="2" charset="2"/>
              <a:buChar char=""/>
              <a:tabLst>
                <a:tab pos="400050" algn="l"/>
                <a:tab pos="1295400" algn="l"/>
              </a:tabLst>
            </a:pPr>
            <a:r>
              <a:rPr lang="en-US" sz="2400" spc="-45" dirty="0">
                <a:solidFill>
                  <a:srgbClr val="1F2023"/>
                </a:solidFill>
                <a:effectLst/>
                <a:ea typeface="Times New Roman" panose="02020603050405020304" pitchFamily="18" charset="0"/>
              </a:rPr>
              <a:t>MySQL/ SQLite</a:t>
            </a:r>
            <a:endParaRPr lang="en-IN" sz="2400" dirty="0">
              <a:effectLst/>
              <a:ea typeface="Times New Roman" panose="02020603050405020304" pitchFamily="18" charset="0"/>
            </a:endParaRPr>
          </a:p>
          <a:p>
            <a:endParaRPr lang="en-IN" sz="2400" dirty="0"/>
          </a:p>
        </p:txBody>
      </p:sp>
      <p:sp>
        <p:nvSpPr>
          <p:cNvPr id="4" name="Text Placeholder 3">
            <a:extLst>
              <a:ext uri="{FF2B5EF4-FFF2-40B4-BE49-F238E27FC236}">
                <a16:creationId xmlns:a16="http://schemas.microsoft.com/office/drawing/2014/main" xmlns="" id="{2A6173B2-0C79-ED48-99D0-2C1FD6C1FD0A}"/>
              </a:ext>
            </a:extLst>
          </p:cNvPr>
          <p:cNvSpPr>
            <a:spLocks noGrp="1"/>
          </p:cNvSpPr>
          <p:nvPr>
            <p:ph type="body" idx="2"/>
          </p:nvPr>
        </p:nvSpPr>
        <p:spPr>
          <a:xfrm>
            <a:off x="6172200" y="1060537"/>
            <a:ext cx="4791173" cy="4351338"/>
          </a:xfrm>
        </p:spPr>
        <p:txBody>
          <a:bodyPr/>
          <a:lstStyle/>
          <a:p>
            <a:pPr marL="342900" lvl="0" indent="-342900">
              <a:lnSpc>
                <a:spcPct val="150000"/>
              </a:lnSpc>
              <a:spcBef>
                <a:spcPts val="900"/>
              </a:spcBef>
              <a:buClr>
                <a:srgbClr val="1F2023"/>
              </a:buClr>
              <a:buSzPts val="1000"/>
              <a:buFont typeface="Symbol" panose="05050102010706020507" pitchFamily="18" charset="2"/>
              <a:buChar char=""/>
              <a:tabLst>
                <a:tab pos="837565" algn="l"/>
                <a:tab pos="838200" algn="l"/>
              </a:tabLst>
            </a:pPr>
            <a:r>
              <a:rPr lang="en-US" sz="2400" b="1" dirty="0">
                <a:solidFill>
                  <a:srgbClr val="1F2023"/>
                </a:solidFill>
                <a:effectLst/>
                <a:latin typeface="Times New Roman" panose="02020603050405020304" pitchFamily="18" charset="0"/>
                <a:ea typeface="Symbol" panose="05050102010706020507" pitchFamily="18" charset="2"/>
                <a:cs typeface="Symbol" panose="05050102010706020507" pitchFamily="18" charset="2"/>
              </a:rPr>
              <a:t>Hardware</a:t>
            </a:r>
            <a:r>
              <a:rPr lang="en-US" sz="2400" b="1" spc="-40" dirty="0">
                <a:solidFill>
                  <a:srgbClr val="1F2023"/>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solidFill>
                  <a:srgbClr val="1F2023"/>
                </a:solidFill>
                <a:effectLst/>
                <a:latin typeface="Times New Roman" panose="02020603050405020304" pitchFamily="18" charset="0"/>
                <a:ea typeface="Symbol" panose="05050102010706020507" pitchFamily="18" charset="2"/>
                <a:cs typeface="Symbol" panose="05050102010706020507" pitchFamily="18" charset="2"/>
              </a:rPr>
              <a:t>Requirements: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50000"/>
              </a:lnSpc>
              <a:buFont typeface="Wingdings" panose="05000000000000000000" pitchFamily="2" charset="2"/>
              <a:buChar char=""/>
              <a:tabLst>
                <a:tab pos="1295400" algn="l"/>
              </a:tabLst>
            </a:pPr>
            <a:r>
              <a:rPr lang="en-US" sz="2400" dirty="0">
                <a:solidFill>
                  <a:srgbClr val="1F2023"/>
                </a:solidFill>
                <a:effectLst/>
                <a:latin typeface="Times New Roman" panose="02020603050405020304" pitchFamily="18" charset="0"/>
                <a:ea typeface="Times New Roman" panose="02020603050405020304" pitchFamily="18" charset="0"/>
              </a:rPr>
              <a:t>i5 </a:t>
            </a:r>
            <a:r>
              <a:rPr lang="en-US" sz="2400" spc="-10" dirty="0">
                <a:solidFill>
                  <a:srgbClr val="1F2023"/>
                </a:solidFill>
                <a:effectLst/>
                <a:latin typeface="Times New Roman" panose="02020603050405020304" pitchFamily="18" charset="0"/>
                <a:ea typeface="Times New Roman" panose="02020603050405020304" pitchFamily="18" charset="0"/>
              </a:rPr>
              <a:t>Processor</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1295400" algn="l"/>
              </a:tabLst>
            </a:pPr>
            <a:r>
              <a:rPr lang="en-US" sz="2400" dirty="0">
                <a:solidFill>
                  <a:srgbClr val="1F2023"/>
                </a:solidFill>
                <a:effectLst/>
                <a:latin typeface="Times New Roman" panose="02020603050405020304" pitchFamily="18" charset="0"/>
                <a:ea typeface="Times New Roman" panose="02020603050405020304" pitchFamily="18" charset="0"/>
              </a:rPr>
              <a:t>256 SSD/1TB</a:t>
            </a:r>
            <a:r>
              <a:rPr lang="en-US" sz="2400" spc="-10" dirty="0">
                <a:solidFill>
                  <a:srgbClr val="1F2023"/>
                </a:solidFill>
                <a:effectLst/>
                <a:latin typeface="Times New Roman" panose="02020603050405020304" pitchFamily="18" charset="0"/>
                <a:ea typeface="Times New Roman" panose="02020603050405020304" pitchFamily="18" charset="0"/>
              </a:rPr>
              <a:t> </a:t>
            </a:r>
            <a:r>
              <a:rPr lang="en-US" sz="2400" spc="-25" dirty="0">
                <a:solidFill>
                  <a:srgbClr val="1F2023"/>
                </a:solidFill>
                <a:effectLst/>
                <a:latin typeface="Times New Roman" panose="02020603050405020304" pitchFamily="18" charset="0"/>
                <a:ea typeface="Times New Roman" panose="02020603050405020304" pitchFamily="18" charset="0"/>
              </a:rPr>
              <a:t>HDD</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1295400" algn="l"/>
              </a:tabLst>
            </a:pPr>
            <a:r>
              <a:rPr lang="en-US" sz="2400" dirty="0">
                <a:solidFill>
                  <a:srgbClr val="1F2023"/>
                </a:solidFill>
                <a:effectLst/>
                <a:latin typeface="Times New Roman" panose="02020603050405020304" pitchFamily="18" charset="0"/>
                <a:ea typeface="Times New Roman" panose="02020603050405020304" pitchFamily="18" charset="0"/>
              </a:rPr>
              <a:t>8GB</a:t>
            </a:r>
            <a:r>
              <a:rPr lang="en-US" sz="2400" spc="-15" dirty="0">
                <a:solidFill>
                  <a:srgbClr val="1F2023"/>
                </a:solidFill>
                <a:effectLst/>
                <a:latin typeface="Times New Roman" panose="02020603050405020304" pitchFamily="18" charset="0"/>
                <a:ea typeface="Times New Roman" panose="02020603050405020304" pitchFamily="18" charset="0"/>
              </a:rPr>
              <a:t> </a:t>
            </a:r>
            <a:r>
              <a:rPr lang="en-US" sz="2400" spc="-25" dirty="0">
                <a:solidFill>
                  <a:srgbClr val="1F2023"/>
                </a:solidFill>
                <a:effectLst/>
                <a:latin typeface="Times New Roman" panose="02020603050405020304" pitchFamily="18" charset="0"/>
                <a:ea typeface="Times New Roman" panose="02020603050405020304" pitchFamily="18" charset="0"/>
              </a:rPr>
              <a:t>RAM</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1295400" algn="l"/>
              </a:tabLst>
            </a:pPr>
            <a:r>
              <a:rPr lang="en-US" sz="2400" dirty="0">
                <a:solidFill>
                  <a:srgbClr val="1F2023"/>
                </a:solidFill>
                <a:effectLst/>
                <a:latin typeface="Times New Roman" panose="02020603050405020304" pitchFamily="18" charset="0"/>
                <a:ea typeface="Times New Roman" panose="02020603050405020304" pitchFamily="18" charset="0"/>
              </a:rPr>
              <a:t>GPU</a:t>
            </a:r>
            <a:r>
              <a:rPr lang="en-US" sz="2400" spc="-20" dirty="0">
                <a:solidFill>
                  <a:srgbClr val="1F2023"/>
                </a:solidFill>
                <a:effectLst/>
                <a:latin typeface="Times New Roman" panose="02020603050405020304" pitchFamily="18" charset="0"/>
                <a:ea typeface="Times New Roman" panose="02020603050405020304" pitchFamily="18" charset="0"/>
              </a:rPr>
              <a:t> </a:t>
            </a:r>
            <a:r>
              <a:rPr lang="en-US" sz="2400" dirty="0">
                <a:solidFill>
                  <a:srgbClr val="1F2023"/>
                </a:solidFill>
                <a:effectLst/>
                <a:latin typeface="Times New Roman" panose="02020603050405020304" pitchFamily="18" charset="0"/>
                <a:ea typeface="Times New Roman" panose="02020603050405020304" pitchFamily="18" charset="0"/>
              </a:rPr>
              <a:t>4GB</a:t>
            </a:r>
            <a:r>
              <a:rPr lang="en-US" sz="2400" spc="-35" dirty="0">
                <a:solidFill>
                  <a:srgbClr val="1F2023"/>
                </a:solidFill>
                <a:effectLst/>
                <a:latin typeface="Times New Roman" panose="02020603050405020304" pitchFamily="18" charset="0"/>
                <a:ea typeface="Times New Roman" panose="02020603050405020304" pitchFamily="18" charset="0"/>
              </a:rPr>
              <a:t> </a:t>
            </a:r>
            <a:r>
              <a:rPr lang="en-US" sz="2400" dirty="0">
                <a:solidFill>
                  <a:srgbClr val="1F2023"/>
                </a:solidFill>
                <a:effectLst/>
                <a:latin typeface="Times New Roman" panose="02020603050405020304" pitchFamily="18" charset="0"/>
                <a:ea typeface="Times New Roman" panose="02020603050405020304" pitchFamily="18" charset="0"/>
              </a:rPr>
              <a:t>VRAM</a:t>
            </a:r>
            <a:r>
              <a:rPr lang="en-US" sz="2400" spc="-15" dirty="0">
                <a:solidFill>
                  <a:srgbClr val="1F2023"/>
                </a:solidFill>
                <a:effectLst/>
                <a:latin typeface="Times New Roman" panose="02020603050405020304" pitchFamily="18" charset="0"/>
                <a:ea typeface="Times New Roman" panose="02020603050405020304" pitchFamily="18" charset="0"/>
              </a:rPr>
              <a:t> </a:t>
            </a:r>
            <a:r>
              <a:rPr lang="en-US" sz="2400" dirty="0">
                <a:solidFill>
                  <a:srgbClr val="1F2023"/>
                </a:solidFill>
                <a:effectLst/>
                <a:latin typeface="Times New Roman" panose="02020603050405020304" pitchFamily="18" charset="0"/>
                <a:ea typeface="Times New Roman" panose="02020603050405020304" pitchFamily="18" charset="0"/>
              </a:rPr>
              <a:t>with</a:t>
            </a:r>
            <a:r>
              <a:rPr lang="en-US" sz="2400" spc="-10" dirty="0">
                <a:solidFill>
                  <a:srgbClr val="1F2023"/>
                </a:solidFill>
                <a:effectLst/>
                <a:latin typeface="Times New Roman" panose="02020603050405020304" pitchFamily="18" charset="0"/>
                <a:ea typeface="Times New Roman" panose="02020603050405020304" pitchFamily="18" charset="0"/>
              </a:rPr>
              <a:t> </a:t>
            </a:r>
            <a:r>
              <a:rPr lang="en-US" sz="2400" dirty="0">
                <a:solidFill>
                  <a:srgbClr val="1F2023"/>
                </a:solidFill>
                <a:effectLst/>
                <a:latin typeface="Times New Roman" panose="02020603050405020304" pitchFamily="18" charset="0"/>
                <a:ea typeface="Times New Roman" panose="02020603050405020304" pitchFamily="18" charset="0"/>
              </a:rPr>
              <a:t>CUDA</a:t>
            </a:r>
            <a:r>
              <a:rPr lang="en-US" sz="2400" spc="-20" dirty="0">
                <a:solidFill>
                  <a:srgbClr val="1F2023"/>
                </a:solidFill>
                <a:effectLst/>
                <a:latin typeface="Times New Roman" panose="02020603050405020304" pitchFamily="18" charset="0"/>
                <a:ea typeface="Times New Roman" panose="02020603050405020304" pitchFamily="18" charset="0"/>
              </a:rPr>
              <a:t> </a:t>
            </a:r>
            <a:r>
              <a:rPr lang="en-US" sz="2400" spc="-10" dirty="0">
                <a:solidFill>
                  <a:srgbClr val="1F2023"/>
                </a:solidFill>
                <a:effectLst/>
                <a:latin typeface="Times New Roman" panose="02020603050405020304" pitchFamily="18" charset="0"/>
                <a:ea typeface="Times New Roman" panose="02020603050405020304" pitchFamily="18" charset="0"/>
              </a:rPr>
              <a:t>support.</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xmlns="" id="{C4A0570D-3BF6-E737-15C3-AE3902841EDE}"/>
              </a:ext>
            </a:extLst>
          </p:cNvPr>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240267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71A9B-C682-864A-4638-6392425CD25F}"/>
              </a:ext>
            </a:extLst>
          </p:cNvPr>
          <p:cNvSpPr>
            <a:spLocks noGrp="1"/>
          </p:cNvSpPr>
          <p:nvPr>
            <p:ph type="title"/>
          </p:nvPr>
        </p:nvSpPr>
        <p:spPr>
          <a:xfrm>
            <a:off x="877379" y="356178"/>
            <a:ext cx="10655531" cy="516024"/>
          </a:xfrm>
        </p:spPr>
        <p:txBody>
          <a:bodyPr>
            <a:noAutofit/>
          </a:bodyPr>
          <a:lstStyle/>
          <a:p>
            <a:r>
              <a:rPr lang="en-US" sz="3600" b="1" dirty="0" smtClean="0">
                <a:solidFill>
                  <a:schemeClr val="accent5">
                    <a:lumMod val="75000"/>
                  </a:schemeClr>
                </a:solidFill>
                <a:latin typeface="Times New Roman" panose="02020603050405020304" pitchFamily="18" charset="0"/>
                <a:cs typeface="Times New Roman" panose="02020603050405020304" pitchFamily="18" charset="0"/>
              </a:rPr>
              <a:t>UML </a:t>
            </a:r>
            <a:r>
              <a:rPr lang="en-US" sz="3600" b="1" dirty="0">
                <a:solidFill>
                  <a:schemeClr val="accent5">
                    <a:lumMod val="75000"/>
                  </a:schemeClr>
                </a:solidFill>
                <a:latin typeface="Times New Roman" panose="02020603050405020304" pitchFamily="18" charset="0"/>
                <a:cs typeface="Times New Roman" panose="02020603050405020304" pitchFamily="18" charset="0"/>
              </a:rPr>
              <a:t>Diagrams</a:t>
            </a:r>
          </a:p>
        </p:txBody>
      </p:sp>
      <p:sp>
        <p:nvSpPr>
          <p:cNvPr id="3" name="Text Placeholder 2">
            <a:extLst>
              <a:ext uri="{FF2B5EF4-FFF2-40B4-BE49-F238E27FC236}">
                <a16:creationId xmlns:a16="http://schemas.microsoft.com/office/drawing/2014/main" xmlns="" id="{1B8EC1E5-9FF0-8D04-6DA1-DF9C3B313E35}"/>
              </a:ext>
            </a:extLst>
          </p:cNvPr>
          <p:cNvSpPr>
            <a:spLocks noGrp="1"/>
          </p:cNvSpPr>
          <p:nvPr>
            <p:ph type="body" idx="1"/>
          </p:nvPr>
        </p:nvSpPr>
        <p:spPr>
          <a:xfrm>
            <a:off x="877379" y="1309601"/>
            <a:ext cx="10076567" cy="4351338"/>
          </a:xfrm>
        </p:spPr>
        <p:txBody>
          <a:bodyPr>
            <a:normAutofit/>
          </a:bodyPr>
          <a:lstStyle/>
          <a:p>
            <a:pPr marL="114300" indent="0">
              <a:buNone/>
            </a:pPr>
            <a:r>
              <a:rPr lang="en-US" sz="2400" dirty="0"/>
              <a:t>Use Case Diagram:</a:t>
            </a:r>
          </a:p>
          <a:p>
            <a:r>
              <a:rPr lang="en-US" sz="2400" dirty="0"/>
              <a:t>Illustrates interactions between users and the mental health companion (e.g., User interacts with the chatbot, User receives feedback, etc.).</a:t>
            </a:r>
          </a:p>
          <a:p>
            <a:pPr marL="114300" indent="0">
              <a:buNone/>
            </a:pPr>
            <a:r>
              <a:rPr lang="en-US" sz="2400" dirty="0"/>
              <a:t>Class Diagram:</a:t>
            </a:r>
          </a:p>
          <a:p>
            <a:r>
              <a:rPr lang="en-US" sz="2400" dirty="0"/>
              <a:t>Details the structure of the system, including classes for User, Chatbot, </a:t>
            </a:r>
            <a:r>
              <a:rPr lang="en-US" sz="2400" dirty="0" smtClean="0"/>
              <a:t>Sentiment Analysis</a:t>
            </a:r>
            <a:r>
              <a:rPr lang="en-US" sz="2400" dirty="0"/>
              <a:t>, and </a:t>
            </a:r>
            <a:r>
              <a:rPr lang="en-US" sz="2400" dirty="0" smtClean="0"/>
              <a:t>Response Generator</a:t>
            </a:r>
            <a:r>
              <a:rPr lang="en-US" sz="2400" dirty="0"/>
              <a:t>.</a:t>
            </a:r>
          </a:p>
          <a:p>
            <a:pPr marL="114300" indent="0">
              <a:buNone/>
            </a:pPr>
            <a:r>
              <a:rPr lang="en-US" sz="2400" dirty="0"/>
              <a:t>Sequence Diagram:</a:t>
            </a:r>
          </a:p>
          <a:p>
            <a:r>
              <a:rPr lang="en-US" sz="2400" dirty="0"/>
              <a:t>Depicts the sequence of interactions during a typical user session, from initial greeting to response generation and feedback collection.</a:t>
            </a:r>
          </a:p>
          <a:p>
            <a:endParaRPr lang="en-US" sz="2400" dirty="0"/>
          </a:p>
          <a:p>
            <a:endParaRPr lang="en-US" sz="2400" dirty="0"/>
          </a:p>
        </p:txBody>
      </p:sp>
      <p:sp>
        <p:nvSpPr>
          <p:cNvPr id="4" name="Slide Number Placeholder 3">
            <a:extLst>
              <a:ext uri="{FF2B5EF4-FFF2-40B4-BE49-F238E27FC236}">
                <a16:creationId xmlns:a16="http://schemas.microsoft.com/office/drawing/2014/main" xmlns="" id="{7F0C59D7-577D-CB80-3D9D-364A68B970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174092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dirty="0"/>
          </a:p>
        </p:txBody>
      </p:sp>
      <p:sp>
        <p:nvSpPr>
          <p:cNvPr id="103" name="Google Shape;103;p2"/>
          <p:cNvSpPr txBox="1"/>
          <p:nvPr/>
        </p:nvSpPr>
        <p:spPr>
          <a:xfrm>
            <a:off x="81280" y="91440"/>
            <a:ext cx="1199896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2F5496"/>
                </a:solidFill>
                <a:latin typeface="Times New Roman"/>
                <a:ea typeface="Times New Roman"/>
                <a:cs typeface="Times New Roman"/>
                <a:sym typeface="Times New Roman"/>
              </a:rPr>
              <a:t> </a:t>
            </a:r>
            <a:r>
              <a:rPr lang="en-US" sz="4400" b="1" i="0" u="none" strike="noStrike" cap="none" dirty="0" smtClean="0">
                <a:solidFill>
                  <a:srgbClr val="2F5496"/>
                </a:solidFill>
                <a:latin typeface="Times New Roman"/>
                <a:ea typeface="Times New Roman"/>
                <a:cs typeface="Times New Roman"/>
                <a:sym typeface="Times New Roman"/>
              </a:rPr>
              <a:t> </a:t>
            </a:r>
            <a:r>
              <a:rPr lang="en-US" sz="3200" b="1" i="0" u="none" strike="noStrike" cap="none" dirty="0">
                <a:solidFill>
                  <a:srgbClr val="2F5496"/>
                </a:solidFill>
                <a:latin typeface="Times New Roman"/>
                <a:ea typeface="Times New Roman"/>
                <a:cs typeface="Times New Roman"/>
                <a:sym typeface="Times New Roman"/>
              </a:rPr>
              <a:t>Table of Contents</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4" name="Google Shape;104;p2"/>
          <p:cNvSpPr txBox="1"/>
          <p:nvPr/>
        </p:nvSpPr>
        <p:spPr>
          <a:xfrm>
            <a:off x="624468" y="1037063"/>
            <a:ext cx="9930334" cy="4770496"/>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Motivation Behind This Topic</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Research Gap Identification</a:t>
            </a:r>
          </a:p>
          <a:p>
            <a:pPr marL="288925" indent="-288925">
              <a:buFont typeface="Arial" panose="020B0604020202020204" pitchFamily="34" charset="0"/>
              <a:buChar char="•"/>
            </a:pPr>
            <a:r>
              <a:rPr lang="en-US" altLang="en-US" sz="1600" dirty="0">
                <a:latin typeface="Times New Roman" pitchFamily="18" charset="0"/>
                <a:cs typeface="Times New Roman" pitchFamily="18" charset="0"/>
              </a:rPr>
              <a:t>Problem Statement, Objective &amp; Scope</a:t>
            </a:r>
          </a:p>
          <a:p>
            <a:pPr marL="288925" indent="-288925">
              <a:buFont typeface="Arial" panose="020B0604020202020204" pitchFamily="34" charset="0"/>
              <a:buChar char="•"/>
            </a:pPr>
            <a:r>
              <a:rPr lang="en-US" sz="1600" dirty="0">
                <a:latin typeface="Times New Roman" pitchFamily="18" charset="0"/>
                <a:cs typeface="Times New Roman" pitchFamily="18" charset="0"/>
              </a:rPr>
              <a:t>Methodology ( Proposed system architecture, module names, algorithms)</a:t>
            </a:r>
          </a:p>
          <a:p>
            <a:pPr marL="288925" indent="-288925">
              <a:buFont typeface="Arial" panose="020B0604020202020204" pitchFamily="34" charset="0"/>
              <a:buChar char="•"/>
            </a:pPr>
            <a:r>
              <a:rPr lang="en-US" sz="1600" dirty="0">
                <a:latin typeface="Times New Roman" pitchFamily="18" charset="0"/>
                <a:cs typeface="Times New Roman" pitchFamily="18" charset="0"/>
              </a:rPr>
              <a:t>Cost Estimation</a:t>
            </a:r>
          </a:p>
          <a:p>
            <a:pPr marL="288925" indent="-288925">
              <a:buFont typeface="Arial" panose="020B0604020202020204" pitchFamily="34" charset="0"/>
              <a:buChar char="•"/>
            </a:pPr>
            <a:r>
              <a:rPr lang="en-US" sz="1600" dirty="0">
                <a:latin typeface="Times New Roman" pitchFamily="18" charset="0"/>
                <a:cs typeface="Times New Roman" pitchFamily="18" charset="0"/>
              </a:rPr>
              <a:t>Risk Identification:</a:t>
            </a:r>
          </a:p>
          <a:p>
            <a:pPr marL="688975" indent="-331788">
              <a:buFont typeface="+mj-lt"/>
              <a:buAutoNum type="arabicPeriod"/>
            </a:pPr>
            <a:r>
              <a:rPr lang="en-US" sz="1600" dirty="0">
                <a:latin typeface="Times New Roman" pitchFamily="18" charset="0"/>
                <a:cs typeface="Times New Roman" pitchFamily="18" charset="0"/>
              </a:rPr>
              <a:t>Risk Analysis</a:t>
            </a:r>
          </a:p>
          <a:p>
            <a:pPr marL="688975" indent="-331788">
              <a:buFont typeface="+mj-lt"/>
              <a:buAutoNum type="arabicPeriod"/>
            </a:pPr>
            <a:r>
              <a:rPr lang="en-US" sz="1600" dirty="0">
                <a:latin typeface="Times New Roman" pitchFamily="18" charset="0"/>
                <a:cs typeface="Times New Roman" pitchFamily="18" charset="0"/>
              </a:rPr>
              <a:t>Risk Mitigation, Monitoring, Management</a:t>
            </a:r>
          </a:p>
          <a:p>
            <a:pPr marL="285750" indent="-285750">
              <a:buFont typeface="Arial" panose="020B0604020202020204" pitchFamily="34" charset="0"/>
              <a:buChar char="•"/>
            </a:pPr>
            <a:r>
              <a:rPr lang="en-US" sz="1600" dirty="0">
                <a:latin typeface="Times New Roman" pitchFamily="18" charset="0"/>
                <a:cs typeface="Times New Roman" pitchFamily="18" charset="0"/>
              </a:rPr>
              <a:t>System Requirements:</a:t>
            </a:r>
          </a:p>
          <a:p>
            <a:pPr marL="742950" lvl="2" indent="-385763">
              <a:buFont typeface="+mj-lt"/>
              <a:buAutoNum type="arabicPeriod"/>
            </a:pPr>
            <a:r>
              <a:rPr lang="en-US" sz="1600" dirty="0">
                <a:latin typeface="Times New Roman" pitchFamily="18" charset="0"/>
                <a:cs typeface="Times New Roman" pitchFamily="18" charset="0"/>
              </a:rPr>
              <a:t>Database Requirements</a:t>
            </a:r>
          </a:p>
          <a:p>
            <a:pPr marL="742950" lvl="2" indent="-385763">
              <a:buFont typeface="+mj-lt"/>
              <a:buAutoNum type="arabicPeriod"/>
            </a:pPr>
            <a:r>
              <a:rPr lang="en-US" sz="1600" dirty="0">
                <a:latin typeface="Times New Roman" pitchFamily="18" charset="0"/>
                <a:cs typeface="Times New Roman" pitchFamily="18" charset="0"/>
              </a:rPr>
              <a:t>Software Requirements</a:t>
            </a:r>
          </a:p>
          <a:p>
            <a:pPr marL="742950" lvl="2" indent="-385763">
              <a:buFont typeface="+mj-lt"/>
              <a:buAutoNum type="arabicPeriod"/>
            </a:pPr>
            <a:r>
              <a:rPr lang="en-US" sz="1600" dirty="0">
                <a:latin typeface="Times New Roman" pitchFamily="18" charset="0"/>
                <a:cs typeface="Times New Roman" pitchFamily="18" charset="0"/>
              </a:rPr>
              <a:t>Hardware Requirements</a:t>
            </a:r>
          </a:p>
          <a:p>
            <a:pPr marL="285750" indent="-285750">
              <a:buFont typeface="Arial" panose="020B0604020202020204" pitchFamily="34" charset="0"/>
              <a:buChar char="•"/>
            </a:pPr>
            <a:r>
              <a:rPr lang="en-US" sz="1600" dirty="0">
                <a:latin typeface="Times New Roman" pitchFamily="18" charset="0"/>
                <a:cs typeface="Times New Roman" pitchFamily="18" charset="0"/>
              </a:rPr>
              <a:t>UML Diagrams:</a:t>
            </a:r>
          </a:p>
          <a:p>
            <a:pPr marL="715963" lvl="2" indent="-358775">
              <a:buFont typeface="+mj-lt"/>
              <a:buAutoNum type="arabicPeriod"/>
            </a:pPr>
            <a:r>
              <a:rPr lang="en-US" sz="1600" dirty="0">
                <a:latin typeface="Times New Roman" pitchFamily="18" charset="0"/>
                <a:cs typeface="Times New Roman" pitchFamily="18" charset="0"/>
              </a:rPr>
              <a:t>Use Case Diagram</a:t>
            </a:r>
          </a:p>
          <a:p>
            <a:pPr marL="715963" lvl="2" indent="-358775">
              <a:buFont typeface="+mj-lt"/>
              <a:buAutoNum type="arabicPeriod"/>
            </a:pPr>
            <a:r>
              <a:rPr lang="en-US" sz="1600" dirty="0">
                <a:latin typeface="Times New Roman" pitchFamily="18" charset="0"/>
                <a:cs typeface="Times New Roman" pitchFamily="18" charset="0"/>
              </a:rPr>
              <a:t>Class Diagram</a:t>
            </a:r>
          </a:p>
          <a:p>
            <a:pPr marL="715963" lvl="2" indent="-358775">
              <a:buFont typeface="+mj-lt"/>
              <a:buAutoNum type="arabicPeriod"/>
            </a:pPr>
            <a:r>
              <a:rPr lang="en-US" sz="1600" dirty="0">
                <a:latin typeface="Times New Roman" pitchFamily="18" charset="0"/>
                <a:cs typeface="Times New Roman" pitchFamily="18" charset="0"/>
              </a:rPr>
              <a:t>Sequence Diagram</a:t>
            </a:r>
          </a:p>
          <a:p>
            <a:pPr marL="285750" lvl="2" indent="-285750">
              <a:buFont typeface="Arial" panose="020B0604020202020204" pitchFamily="34" charset="0"/>
              <a:buChar char="•"/>
            </a:pPr>
            <a:r>
              <a:rPr lang="en-US" sz="1600" dirty="0">
                <a:latin typeface="Times New Roman" pitchFamily="18" charset="0"/>
                <a:cs typeface="Times New Roman" pitchFamily="18" charset="0"/>
              </a:rPr>
              <a:t>Conclusion</a:t>
            </a:r>
          </a:p>
        </p:txBody>
      </p:sp>
      <p:sp>
        <p:nvSpPr>
          <p:cNvPr id="105" name="Google Shape;10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000000"/>
                </a:solidFill>
              </a:rPr>
              <a:t>Department of Artificial Intelligence</a:t>
            </a:r>
            <a:r>
              <a:rPr lang="en-US" dirty="0"/>
              <a:t> </a:t>
            </a:r>
            <a:r>
              <a:rPr lang="en-US" dirty="0">
                <a:solidFill>
                  <a:srgbClr val="000000"/>
                </a:solidFill>
              </a:rPr>
              <a:t>and Data Science</a:t>
            </a:r>
            <a:endParaRPr dirty="0"/>
          </a:p>
          <a:p>
            <a:pPr marL="0" lvl="0" indent="0" algn="ctr" rtl="0">
              <a:lnSpc>
                <a:spcPct val="100000"/>
              </a:lnSpc>
              <a:spcBef>
                <a:spcPts val="0"/>
              </a:spcBef>
              <a:spcAft>
                <a:spcPts val="0"/>
              </a:spcAft>
              <a:buSzPts val="1400"/>
              <a:buNone/>
            </a:pPr>
            <a:endParaRPr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025380" y="6426887"/>
            <a:ext cx="2743200" cy="365125"/>
          </a:xfrm>
        </p:spPr>
        <p:txBody>
          <a:bodyPr/>
          <a:lstStyle/>
          <a:p>
            <a:fld id="{00000000-1234-1234-1234-123412341234}" type="slidenum">
              <a:rPr lang="en-US" smtClean="0"/>
              <a:pPr/>
              <a:t>20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600" y="1085299"/>
            <a:ext cx="4962292" cy="5053032"/>
          </a:xfrm>
          <a:prstGeom prst="rect">
            <a:avLst/>
          </a:prstGeom>
        </p:spPr>
      </p:pic>
      <p:sp>
        <p:nvSpPr>
          <p:cNvPr id="5" name="TextBox 4"/>
          <p:cNvSpPr txBox="1"/>
          <p:nvPr/>
        </p:nvSpPr>
        <p:spPr>
          <a:xfrm>
            <a:off x="875429" y="214700"/>
            <a:ext cx="8452625" cy="646331"/>
          </a:xfrm>
          <a:prstGeom prst="rect">
            <a:avLst/>
          </a:prstGeom>
          <a:noFill/>
        </p:spPr>
        <p:txBody>
          <a:bodyPr wrap="square" rtlCol="0">
            <a:spAutoFit/>
          </a:bodyPr>
          <a:lstStyle/>
          <a:p>
            <a:r>
              <a:rPr lang="en-US" sz="3600" b="1" dirty="0">
                <a:solidFill>
                  <a:schemeClr val="accent5">
                    <a:lumMod val="75000"/>
                  </a:schemeClr>
                </a:solidFill>
                <a:latin typeface="Times New Roman" panose="02020603050405020304" pitchFamily="18" charset="0"/>
                <a:cs typeface="Times New Roman" panose="02020603050405020304" pitchFamily="18" charset="0"/>
                <a:sym typeface="Calibri"/>
              </a:rPr>
              <a:t>UML Diagrams</a:t>
            </a:r>
            <a:endParaRPr lang="en-US" sz="1600" dirty="0">
              <a:solidFill>
                <a:schemeClr val="accent5">
                  <a:lumMod val="75000"/>
                </a:schemeClr>
              </a:solidFill>
            </a:endParaRPr>
          </a:p>
        </p:txBody>
      </p:sp>
    </p:spTree>
    <p:extLst>
      <p:ext uri="{BB962C8B-B14F-4D97-AF65-F5344CB8AC3E}">
        <p14:creationId xmlns:p14="http://schemas.microsoft.com/office/powerpoint/2010/main" val="244731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78B3F-96DD-0B35-ECB1-04A4E7D693BA}"/>
              </a:ext>
            </a:extLst>
          </p:cNvPr>
          <p:cNvSpPr>
            <a:spLocks noGrp="1"/>
          </p:cNvSpPr>
          <p:nvPr>
            <p:ph type="title"/>
          </p:nvPr>
        </p:nvSpPr>
        <p:spPr>
          <a:xfrm>
            <a:off x="838200" y="449967"/>
            <a:ext cx="10515600" cy="315912"/>
          </a:xfrm>
        </p:spPr>
        <p:txBody>
          <a:bodyPr>
            <a:noAutofit/>
          </a:bodyPr>
          <a:lstStyle/>
          <a:p>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3600" b="1" dirty="0">
                <a:solidFill>
                  <a:schemeClr val="accent5">
                    <a:lumMod val="75000"/>
                  </a:schemeClr>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xmlns="" id="{6413A17F-9362-762C-FBE0-136967034904}"/>
              </a:ext>
            </a:extLst>
          </p:cNvPr>
          <p:cNvSpPr>
            <a:spLocks noGrp="1"/>
          </p:cNvSpPr>
          <p:nvPr>
            <p:ph type="body" idx="1"/>
          </p:nvPr>
        </p:nvSpPr>
        <p:spPr>
          <a:xfrm>
            <a:off x="919028" y="1280674"/>
            <a:ext cx="10053772" cy="3395021"/>
          </a:xfrm>
        </p:spPr>
        <p:txBody>
          <a:bodyPr/>
          <a:lstStyle/>
          <a:p>
            <a:pPr marL="114300" indent="0">
              <a:buNone/>
            </a:pPr>
            <a:r>
              <a:rPr lang="en-US" sz="2400" dirty="0">
                <a:latin typeface="Times New Roman" panose="02020603050405020304" pitchFamily="18" charset="0"/>
                <a:cs typeface="Times New Roman" panose="02020603050405020304" pitchFamily="18" charset="0"/>
              </a:rPr>
              <a:t>The AI-Driven Mental Health Companion project represents a significant advancement in the field of mental health support. By integrating AI, NLP, and generative capabilities, the project aims to provide users with a highly personalized, empathetic, and effective tool for managing their mental well-being. Addressing current gaps in emotional intelligence and personalization, this project has the potential to make mental health support more accessible and impactful. Through careful planning, development, and testing, the project aims to deliver a solution that not only meets but exceeds user expectations in mental health support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95A8BF7-90B2-8EE7-DFC0-88F294A34B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155631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US" smtClean="0"/>
              <a:pPr/>
              <a:t>22</a:t>
            </a:fld>
            <a:endParaRPr lang="en-US" dirty="0"/>
          </a:p>
        </p:txBody>
      </p:sp>
      <p:sp>
        <p:nvSpPr>
          <p:cNvPr id="3" name="Title 1">
            <a:extLst>
              <a:ext uri="{FF2B5EF4-FFF2-40B4-BE49-F238E27FC236}">
                <a16:creationId xmlns:a16="http://schemas.microsoft.com/office/drawing/2014/main" xmlns="" id="{ABE11454-7715-F68C-895F-2D35FBCA7761}"/>
              </a:ext>
            </a:extLst>
          </p:cNvPr>
          <p:cNvSpPr txBox="1">
            <a:spLocks/>
          </p:cNvSpPr>
          <p:nvPr/>
        </p:nvSpPr>
        <p:spPr>
          <a:xfrm>
            <a:off x="2200149" y="4936767"/>
            <a:ext cx="7867048" cy="801608"/>
          </a:xfrm>
          <a:prstGeom prst="rect">
            <a:avLst/>
          </a:prstGeom>
          <a:effectLst>
            <a:glow rad="101600">
              <a:schemeClr val="accent6">
                <a:satMod val="175000"/>
                <a:alpha val="40000"/>
              </a:schemeClr>
            </a:glow>
          </a:effectLst>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000" b="1" dirty="0" smtClean="0">
                <a:solidFill>
                  <a:schemeClr val="accent5">
                    <a:lumMod val="75000"/>
                  </a:schemeClr>
                </a:solidFill>
                <a:effectLst>
                  <a:outerShdw blurRad="38100" dist="38100" dir="2700000" algn="tl">
                    <a:srgbClr val="000000">
                      <a:alpha val="43137"/>
                    </a:srgbClr>
                  </a:outerShdw>
                </a:effectLst>
              </a:rPr>
              <a:t>Thank You..!</a:t>
            </a:r>
            <a:endParaRPr lang="en-IN" sz="6000" b="1" dirty="0">
              <a:solidFill>
                <a:schemeClr val="accent5">
                  <a:lumMod val="75000"/>
                </a:schemeClr>
              </a:solidFill>
              <a:effectLst>
                <a:outerShdw blurRad="38100" dist="38100" dir="2700000" algn="tl">
                  <a:srgbClr val="000000">
                    <a:alpha val="43137"/>
                  </a:srgbClr>
                </a:outerShdw>
              </a:effectLst>
            </a:endParaRPr>
          </a:p>
        </p:txBody>
      </p:sp>
      <p:pic>
        <p:nvPicPr>
          <p:cNvPr id="4" name="Picture 2" descr="https://media.licdn.com/dms/image/v2/D5612AQEpe_UykiMnOg/article-cover_image-shrink_720_1280/article-cover_image-shrink_720_1280/0/1707998328923?e=1732752000&amp;v=beta&amp;t=aoEEcR77DGzIF8e2VGX0NW_lHsVajrFCkeaQbNpnKw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701" y="1057787"/>
            <a:ext cx="7141945" cy="387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34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C3665-B0E3-0EBD-D540-D4C75532E027}"/>
              </a:ext>
            </a:extLst>
          </p:cNvPr>
          <p:cNvSpPr>
            <a:spLocks noGrp="1"/>
          </p:cNvSpPr>
          <p:nvPr>
            <p:ph type="title"/>
          </p:nvPr>
        </p:nvSpPr>
        <p:spPr>
          <a:xfrm>
            <a:off x="861395" y="346174"/>
            <a:ext cx="6973835" cy="442826"/>
          </a:xfrm>
        </p:spPr>
        <p:txBody>
          <a:bodyPr>
            <a:noAutofit/>
          </a:bodyPr>
          <a:lstStyle/>
          <a:p>
            <a:r>
              <a:rPr lang="en-US" sz="3600" b="1" dirty="0">
                <a:solidFill>
                  <a:schemeClr val="accent5">
                    <a:lumMod val="75000"/>
                  </a:schemeClr>
                </a:solidFill>
                <a:latin typeface="Times New Roman" panose="02020603050405020304" pitchFamily="18" charset="0"/>
                <a:cs typeface="Times New Roman" panose="02020603050405020304" pitchFamily="18" charset="0"/>
              </a:rPr>
              <a:t>Introduction</a:t>
            </a:r>
            <a:endParaRPr lang="en-IN" sz="3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635DB02-B86A-9DAB-EDE1-D8F230A7DE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6" name="Rectangle 1">
            <a:extLst>
              <a:ext uri="{FF2B5EF4-FFF2-40B4-BE49-F238E27FC236}">
                <a16:creationId xmlns:a16="http://schemas.microsoft.com/office/drawing/2014/main" xmlns="" id="{6A56C19D-BCCF-8111-14DB-13DFE916CE1B}"/>
              </a:ext>
            </a:extLst>
          </p:cNvPr>
          <p:cNvSpPr>
            <a:spLocks noChangeArrowheads="1"/>
          </p:cNvSpPr>
          <p:nvPr/>
        </p:nvSpPr>
        <p:spPr bwMode="auto">
          <a:xfrm rot="10800000" flipV="1">
            <a:off x="861395" y="661856"/>
            <a:ext cx="1009255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GB"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fast-paced world, mental health challenges have become increasingly prevalent, affecting millions globally. Addressing these challenges requires innovative solutions that are accessible, scalable, and effective. The "AI-Driven Mental Health Companion" project aims to leverage advancements in Artificial Intelligence (AI) and Machine Learning (ML) to create a virtual assistant that supports mental well-being. This AI-powered companion will utilize Natural Language Processing (NLP) and Generative AI to interact with users, provide emotional support, and offer actionable insights based on real-time sentiment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76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CD092-0210-8E02-6BD5-B6F15B72EAA9}"/>
              </a:ext>
            </a:extLst>
          </p:cNvPr>
          <p:cNvSpPr>
            <a:spLocks noGrp="1"/>
          </p:cNvSpPr>
          <p:nvPr>
            <p:ph type="title"/>
          </p:nvPr>
        </p:nvSpPr>
        <p:spPr>
          <a:xfrm>
            <a:off x="865695" y="407136"/>
            <a:ext cx="10944225" cy="315912"/>
          </a:xfrm>
        </p:spPr>
        <p:txBody>
          <a:bodyPr>
            <a:noAutofit/>
          </a:bodyPr>
          <a:lstStyle/>
          <a:p>
            <a:r>
              <a:rPr lang="en-US" sz="3600" b="1" dirty="0" smtClean="0">
                <a:solidFill>
                  <a:schemeClr val="accent5">
                    <a:lumMod val="75000"/>
                  </a:schemeClr>
                </a:solidFill>
              </a:rPr>
              <a:t> </a:t>
            </a:r>
            <a:r>
              <a:rPr lang="en-US" sz="3600" b="1" dirty="0">
                <a:solidFill>
                  <a:schemeClr val="accent5">
                    <a:lumMod val="75000"/>
                  </a:schemeClr>
                </a:solidFill>
              </a:rPr>
              <a:t>Motivation Behind the Topic</a:t>
            </a:r>
          </a:p>
        </p:txBody>
      </p:sp>
      <p:sp>
        <p:nvSpPr>
          <p:cNvPr id="3" name="Text Placeholder 2">
            <a:extLst>
              <a:ext uri="{FF2B5EF4-FFF2-40B4-BE49-F238E27FC236}">
                <a16:creationId xmlns:a16="http://schemas.microsoft.com/office/drawing/2014/main" xmlns="" id="{AB0D7E17-73A9-A04B-E38A-0525DFB893D0}"/>
              </a:ext>
            </a:extLst>
          </p:cNvPr>
          <p:cNvSpPr>
            <a:spLocks noGrp="1"/>
          </p:cNvSpPr>
          <p:nvPr>
            <p:ph type="body" idx="1"/>
          </p:nvPr>
        </p:nvSpPr>
        <p:spPr>
          <a:xfrm>
            <a:off x="838200" y="1343025"/>
            <a:ext cx="10144027" cy="3106427"/>
          </a:xfrm>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The motivation behind developing an AI-driven mental health companion stems from the growing need for accessible mental health resources. Traditional mental health services are often limited by availability, cost, and stigma. AI-driven solutions offer a way to provide continuous, personalized support to individuals, overcoming barriers such as long wait times and geographic limitations. By harnessing the power of NLP and conversational AI, this project aims to create a tool that not only supports users in managing their mental health but also promotes mental wellness in a non-judgmental and empathetic manner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1257B5D-524C-9B7A-0A4E-28489A71E8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79829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95EA5-CA6B-0C6A-D8F3-C62157C9105B}"/>
              </a:ext>
            </a:extLst>
          </p:cNvPr>
          <p:cNvSpPr>
            <a:spLocks noGrp="1"/>
          </p:cNvSpPr>
          <p:nvPr>
            <p:ph type="title"/>
          </p:nvPr>
        </p:nvSpPr>
        <p:spPr>
          <a:xfrm>
            <a:off x="877979" y="180035"/>
            <a:ext cx="10776156" cy="587938"/>
          </a:xfrm>
        </p:spPr>
        <p:txBody>
          <a:bodyPr>
            <a:normAutofit/>
          </a:bodyPr>
          <a:lstStyle/>
          <a:p>
            <a:r>
              <a:rPr lang="en-US" sz="3600" b="1" dirty="0">
                <a:solidFill>
                  <a:schemeClr val="accent5">
                    <a:lumMod val="75000"/>
                  </a:schemeClr>
                </a:solidFill>
                <a:latin typeface="Times New Roman"/>
                <a:ea typeface="Times New Roman"/>
                <a:cs typeface="Times New Roman"/>
                <a:sym typeface="Times New Roman"/>
              </a:rPr>
              <a:t>Literature </a:t>
            </a:r>
            <a:r>
              <a:rPr lang="en-US" sz="3600" b="1" dirty="0" smtClean="0">
                <a:solidFill>
                  <a:schemeClr val="accent5">
                    <a:lumMod val="75000"/>
                  </a:schemeClr>
                </a:solidFill>
                <a:latin typeface="Times New Roman"/>
                <a:ea typeface="Times New Roman"/>
                <a:cs typeface="Times New Roman"/>
                <a:sym typeface="Times New Roman"/>
              </a:rPr>
              <a:t>Survey</a:t>
            </a:r>
            <a:endParaRPr lang="en-IN" sz="3200" dirty="0"/>
          </a:p>
        </p:txBody>
      </p:sp>
      <p:sp>
        <p:nvSpPr>
          <p:cNvPr id="5" name="Slide Number Placeholder 4">
            <a:extLst>
              <a:ext uri="{FF2B5EF4-FFF2-40B4-BE49-F238E27FC236}">
                <a16:creationId xmlns:a16="http://schemas.microsoft.com/office/drawing/2014/main" xmlns="" id="{5968A810-D67F-62EE-0FCF-48BF8ECEC6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3" name="Table 2">
            <a:extLst>
              <a:ext uri="{FF2B5EF4-FFF2-40B4-BE49-F238E27FC236}">
                <a16:creationId xmlns:a16="http://schemas.microsoft.com/office/drawing/2014/main" xmlns="" id="{FD110D26-F40A-4803-89CB-3CF12D87A7E6}"/>
              </a:ext>
            </a:extLst>
          </p:cNvPr>
          <p:cNvGraphicFramePr>
            <a:graphicFrameLocks noGrp="1"/>
          </p:cNvGraphicFramePr>
          <p:nvPr>
            <p:extLst>
              <p:ext uri="{D42A27DB-BD31-4B8C-83A1-F6EECF244321}">
                <p14:modId xmlns:p14="http://schemas.microsoft.com/office/powerpoint/2010/main" val="4087608965"/>
              </p:ext>
            </p:extLst>
          </p:nvPr>
        </p:nvGraphicFramePr>
        <p:xfrm>
          <a:off x="877979" y="956437"/>
          <a:ext cx="10075967" cy="5211449"/>
        </p:xfrm>
        <a:graphic>
          <a:graphicData uri="http://schemas.openxmlformats.org/drawingml/2006/table">
            <a:tbl>
              <a:tblPr firstRow="1" firstCol="1" lastRow="1" lastCol="1" bandRow="1" bandCol="1">
                <a:tableStyleId>{BCBD3249-9CBD-4863-8001-55E4EACC47BA}</a:tableStyleId>
              </a:tblPr>
              <a:tblGrid>
                <a:gridCol w="809678">
                  <a:extLst>
                    <a:ext uri="{9D8B030D-6E8A-4147-A177-3AD203B41FA5}">
                      <a16:colId xmlns:a16="http://schemas.microsoft.com/office/drawing/2014/main" xmlns="" val="4155640740"/>
                    </a:ext>
                  </a:extLst>
                </a:gridCol>
                <a:gridCol w="1783285">
                  <a:extLst>
                    <a:ext uri="{9D8B030D-6E8A-4147-A177-3AD203B41FA5}">
                      <a16:colId xmlns:a16="http://schemas.microsoft.com/office/drawing/2014/main" xmlns="" val="1882062436"/>
                    </a:ext>
                  </a:extLst>
                </a:gridCol>
                <a:gridCol w="1815272">
                  <a:extLst>
                    <a:ext uri="{9D8B030D-6E8A-4147-A177-3AD203B41FA5}">
                      <a16:colId xmlns:a16="http://schemas.microsoft.com/office/drawing/2014/main" xmlns="" val="1411811496"/>
                    </a:ext>
                  </a:extLst>
                </a:gridCol>
                <a:gridCol w="1889244">
                  <a:extLst>
                    <a:ext uri="{9D8B030D-6E8A-4147-A177-3AD203B41FA5}">
                      <a16:colId xmlns:a16="http://schemas.microsoft.com/office/drawing/2014/main" xmlns="" val="2719186472"/>
                    </a:ext>
                  </a:extLst>
                </a:gridCol>
                <a:gridCol w="1889244">
                  <a:extLst>
                    <a:ext uri="{9D8B030D-6E8A-4147-A177-3AD203B41FA5}">
                      <a16:colId xmlns:a16="http://schemas.microsoft.com/office/drawing/2014/main" xmlns="" val="1434818504"/>
                    </a:ext>
                  </a:extLst>
                </a:gridCol>
                <a:gridCol w="1889244">
                  <a:extLst>
                    <a:ext uri="{9D8B030D-6E8A-4147-A177-3AD203B41FA5}">
                      <a16:colId xmlns:a16="http://schemas.microsoft.com/office/drawing/2014/main" xmlns="" val="1768536774"/>
                    </a:ext>
                  </a:extLst>
                </a:gridCol>
              </a:tblGrid>
              <a:tr h="517529">
                <a:tc>
                  <a:txBody>
                    <a:bodyPr/>
                    <a:lstStyle/>
                    <a:p>
                      <a:pPr marL="95885" algn="ctr">
                        <a:spcBef>
                          <a:spcPts val="735"/>
                        </a:spcBef>
                      </a:pPr>
                      <a:r>
                        <a:rPr lang="en-US" sz="1400" b="1" spc="-25" dirty="0">
                          <a:effectLst/>
                          <a:latin typeface="Times New Roman" panose="02020603050405020304" pitchFamily="18" charset="0"/>
                          <a:cs typeface="Times New Roman" panose="02020603050405020304" pitchFamily="18" charset="0"/>
                        </a:rPr>
                        <a:t>Sr. No.</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marR="143510" algn="ctr">
                        <a:spcBef>
                          <a:spcPts val="735"/>
                        </a:spcBef>
                        <a:spcAft>
                          <a:spcPts val="0"/>
                        </a:spcAft>
                      </a:pPr>
                      <a:r>
                        <a:rPr lang="en-US" sz="1400" b="1" dirty="0">
                          <a:effectLst/>
                          <a:latin typeface="Times New Roman" panose="02020603050405020304" pitchFamily="18" charset="0"/>
                          <a:cs typeface="Times New Roman" panose="02020603050405020304" pitchFamily="18" charset="0"/>
                        </a:rPr>
                        <a:t>Paper Details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4615" algn="ctr">
                        <a:spcBef>
                          <a:spcPts val="735"/>
                        </a:spcBef>
                        <a:spcAft>
                          <a:spcPts val="0"/>
                        </a:spcAft>
                      </a:pPr>
                      <a:r>
                        <a:rPr lang="en-US" sz="1400" b="1" spc="-10" dirty="0">
                          <a:effectLst/>
                          <a:latin typeface="Times New Roman" panose="02020603050405020304" pitchFamily="18" charset="0"/>
                          <a:cs typeface="Times New Roman" panose="02020603050405020304" pitchFamily="18" charset="0"/>
                        </a:rPr>
                        <a:t>Problem Discussion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250" algn="ctr">
                        <a:spcBef>
                          <a:spcPts val="735"/>
                        </a:spcBef>
                        <a:spcAft>
                          <a:spcPts val="0"/>
                        </a:spcAft>
                      </a:pPr>
                      <a:r>
                        <a:rPr lang="en-US" sz="1400" b="1" dirty="0">
                          <a:effectLst/>
                          <a:latin typeface="Times New Roman" panose="02020603050405020304" pitchFamily="18" charset="0"/>
                          <a:cs typeface="Times New Roman" panose="02020603050405020304" pitchFamily="18" charset="0"/>
                        </a:rPr>
                        <a:t>Algorithm /Technique used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algn="ctr">
                        <a:spcBef>
                          <a:spcPts val="735"/>
                        </a:spcBef>
                      </a:pPr>
                      <a:r>
                        <a:rPr lang="en-US" sz="1400" b="1" dirty="0">
                          <a:effectLst/>
                          <a:latin typeface="Times New Roman" panose="02020603050405020304" pitchFamily="18" charset="0"/>
                          <a:cs typeface="Times New Roman" panose="02020603050405020304" pitchFamily="18" charset="0"/>
                        </a:rPr>
                        <a:t>Parameter Consider</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algn="ctr">
                        <a:spcBef>
                          <a:spcPts val="735"/>
                        </a:spcBef>
                      </a:pPr>
                      <a:r>
                        <a:rPr lang="en-US"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xmlns="" val="2143345730"/>
                  </a:ext>
                </a:extLst>
              </a:tr>
              <a:tr h="1793629">
                <a:tc>
                  <a:txBody>
                    <a:bodyPr/>
                    <a:lstStyle/>
                    <a:p>
                      <a:pPr marL="95885" algn="ctr">
                        <a:spcBef>
                          <a:spcPts val="700"/>
                        </a:spcBef>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143510" algn="ctr">
                        <a:spcBef>
                          <a:spcPts val="700"/>
                        </a:spcBef>
                        <a:spcAft>
                          <a:spcPts val="0"/>
                        </a:spcAft>
                      </a:pPr>
                      <a:r>
                        <a:rPr lang="en-US" sz="1400" dirty="0" err="1">
                          <a:effectLst/>
                          <a:latin typeface="Times New Roman" panose="02020603050405020304" pitchFamily="18" charset="0"/>
                          <a:cs typeface="Times New Roman" panose="02020603050405020304" pitchFamily="18" charset="0"/>
                        </a:rPr>
                        <a:t>KrishnaVani</a:t>
                      </a:r>
                      <a:r>
                        <a:rPr lang="en-US" sz="1400" dirty="0">
                          <a:effectLst/>
                          <a:latin typeface="Times New Roman" panose="02020603050405020304" pitchFamily="18" charset="0"/>
                          <a:cs typeface="Times New Roman" panose="02020603050405020304" pitchFamily="18" charset="0"/>
                        </a:rPr>
                        <a:t> :-An AI-Powered Companion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The paper highlights increasing mental health issues among students aged 18 to 24, including depression and suicidal thoughts. It introduces </a:t>
                      </a:r>
                      <a:r>
                        <a:rPr lang="en-US" sz="1400" dirty="0" err="1">
                          <a:effectLst/>
                          <a:latin typeface="Times New Roman" panose="02020603050405020304" pitchFamily="18" charset="0"/>
                          <a:cs typeface="Times New Roman" panose="02020603050405020304" pitchFamily="18" charset="0"/>
                        </a:rPr>
                        <a:t>KrishnaVani</a:t>
                      </a:r>
                      <a:r>
                        <a:rPr lang="en-US" sz="1400" dirty="0">
                          <a:effectLst/>
                          <a:latin typeface="Times New Roman" panose="02020603050405020304" pitchFamily="18" charset="0"/>
                          <a:cs typeface="Times New Roman" panose="02020603050405020304" pitchFamily="18" charset="0"/>
                        </a:rPr>
                        <a:t>, an AI companion offering confidential emotional support and practical advice.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400" dirty="0">
                          <a:effectLst/>
                          <a:latin typeface="Times New Roman" panose="02020603050405020304" pitchFamily="18" charset="0"/>
                          <a:cs typeface="Times New Roman" panose="02020603050405020304" pitchFamily="18" charset="0"/>
                        </a:rPr>
                        <a:t>Rasa Framework, TensorFlow, Natural Language Understanding (NLU), Advanced NLP Techniques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Accuracy and Relevance, User Satisfaction, Comprehensive Scope, Natural Language Understanding (NLU), User Customization and Personalization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err="1">
                          <a:effectLst/>
                          <a:latin typeface="Times New Roman" panose="02020603050405020304" pitchFamily="18" charset="0"/>
                          <a:cs typeface="Times New Roman" panose="02020603050405020304" pitchFamily="18" charset="0"/>
                        </a:rPr>
                        <a:t>KrishnaVani</a:t>
                      </a:r>
                      <a:r>
                        <a:rPr lang="en-US" sz="1400" dirty="0">
                          <a:effectLst/>
                          <a:latin typeface="Times New Roman" panose="02020603050405020304" pitchFamily="18" charset="0"/>
                          <a:cs typeface="Times New Roman" panose="02020603050405020304" pitchFamily="18" charset="0"/>
                        </a:rPr>
                        <a:t> excels with 92% accuracy and 87% user satisfaction, surpassing competitors in addressing a range of student mental health issues. It receives high praise for its intuitive design and empathetic responses.</a:t>
                      </a:r>
                      <a:endParaRPr lang="en-IN" sz="1400" dirty="0">
                        <a:effectLst/>
                        <a:latin typeface="Times New Roman" panose="02020603050405020304" pitchFamily="18" charset="0"/>
                        <a:cs typeface="Times New Roman" panose="02020603050405020304" pitchFamily="18" charset="0"/>
                      </a:endParaRPr>
                    </a:p>
                    <a:p>
                      <a:pPr marL="95885" marR="9969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95885" marR="9969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95885" marR="9969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226833278"/>
                  </a:ext>
                </a:extLst>
              </a:tr>
              <a:tr h="1621058">
                <a:tc>
                  <a:txBody>
                    <a:bodyPr/>
                    <a:lstStyle/>
                    <a:p>
                      <a:pPr marL="95885" algn="ctr">
                        <a:spcBef>
                          <a:spcPts val="700"/>
                        </a:spcBef>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143510" algn="ctr">
                        <a:spcBef>
                          <a:spcPts val="700"/>
                        </a:spcBef>
                        <a:spcAft>
                          <a:spcPts val="0"/>
                        </a:spcAft>
                      </a:pPr>
                      <a:r>
                        <a:rPr lang="en-US" sz="1400" dirty="0">
                          <a:effectLst/>
                          <a:latin typeface="Times New Roman" panose="02020603050405020304" pitchFamily="18" charset="0"/>
                          <a:cs typeface="Times New Roman" panose="02020603050405020304" pitchFamily="18" charset="0"/>
                        </a:rPr>
                        <a:t>Chatbot for Mental Well-being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algn="ctr">
                        <a:spcBef>
                          <a:spcPts val="5"/>
                        </a:spcBef>
                        <a:spcAft>
                          <a:spcPts val="0"/>
                        </a:spcAft>
                      </a:pPr>
                      <a:r>
                        <a:rPr lang="en-US" sz="1400">
                          <a:effectLst/>
                          <a:latin typeface="Times New Roman" panose="02020603050405020304" pitchFamily="18" charset="0"/>
                          <a:cs typeface="Times New Roman" panose="02020603050405020304" pitchFamily="18" charset="0"/>
                        </a:rPr>
                        <a:t>The project aims to create a 24/7 generative chatbot for emotional expression and stress relief, enabling users to track their mood over time.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400">
                          <a:effectLst/>
                          <a:latin typeface="Times New Roman" panose="02020603050405020304" pitchFamily="18" charset="0"/>
                          <a:cs typeface="Times New Roman" panose="02020603050405020304" pitchFamily="18" charset="0"/>
                        </a:rPr>
                        <a:t>It employs an SVM classifier for mood detection and a Seq2Seq model with RNNs for generating responses based on tokenized input.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a:effectLst/>
                          <a:latin typeface="Times New Roman" panose="02020603050405020304" pitchFamily="18" charset="0"/>
                          <a:cs typeface="Times New Roman" panose="02020603050405020304" pitchFamily="18" charset="0"/>
                        </a:rPr>
                        <a:t>The system uses user mood from the SVM classifier and tokenized input vectors, with an attention mechanism to improve response generation.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a:effectLst/>
                          <a:latin typeface="Times New Roman" panose="02020603050405020304" pitchFamily="18" charset="0"/>
                          <a:cs typeface="Times New Roman" panose="02020603050405020304" pitchFamily="18" charset="0"/>
                        </a:rPr>
                        <a:t>The Seq2Seq model achieved 96.53% accuracy and 90.69% validation accuracy after 30 epochs, providing a user-friendly interface for mood classification and response generation.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806772221"/>
                  </a:ext>
                </a:extLst>
              </a:tr>
            </a:tbl>
          </a:graphicData>
        </a:graphic>
      </p:graphicFrame>
    </p:spTree>
    <p:extLst>
      <p:ext uri="{BB962C8B-B14F-4D97-AF65-F5344CB8AC3E}">
        <p14:creationId xmlns:p14="http://schemas.microsoft.com/office/powerpoint/2010/main" val="19623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968A810-D67F-62EE-0FCF-48BF8ECEC6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3" name="Table 2">
            <a:extLst>
              <a:ext uri="{FF2B5EF4-FFF2-40B4-BE49-F238E27FC236}">
                <a16:creationId xmlns:a16="http://schemas.microsoft.com/office/drawing/2014/main" xmlns="" id="{FD110D26-F40A-4803-89CB-3CF12D87A7E6}"/>
              </a:ext>
            </a:extLst>
          </p:cNvPr>
          <p:cNvGraphicFramePr>
            <a:graphicFrameLocks noGrp="1"/>
          </p:cNvGraphicFramePr>
          <p:nvPr>
            <p:extLst>
              <p:ext uri="{D42A27DB-BD31-4B8C-83A1-F6EECF244321}">
                <p14:modId xmlns:p14="http://schemas.microsoft.com/office/powerpoint/2010/main" val="1513428246"/>
              </p:ext>
            </p:extLst>
          </p:nvPr>
        </p:nvGraphicFramePr>
        <p:xfrm>
          <a:off x="903782" y="1024146"/>
          <a:ext cx="10069017" cy="4999630"/>
        </p:xfrm>
        <a:graphic>
          <a:graphicData uri="http://schemas.openxmlformats.org/drawingml/2006/table">
            <a:tbl>
              <a:tblPr firstRow="1" firstCol="1" lastRow="1" lastCol="1" bandRow="1" bandCol="1">
                <a:tableStyleId>{BCBD3249-9CBD-4863-8001-55E4EACC47BA}</a:tableStyleId>
              </a:tblPr>
              <a:tblGrid>
                <a:gridCol w="809119">
                  <a:extLst>
                    <a:ext uri="{9D8B030D-6E8A-4147-A177-3AD203B41FA5}">
                      <a16:colId xmlns:a16="http://schemas.microsoft.com/office/drawing/2014/main" xmlns="" val="4155640740"/>
                    </a:ext>
                  </a:extLst>
                </a:gridCol>
                <a:gridCol w="1782055">
                  <a:extLst>
                    <a:ext uri="{9D8B030D-6E8A-4147-A177-3AD203B41FA5}">
                      <a16:colId xmlns:a16="http://schemas.microsoft.com/office/drawing/2014/main" xmlns="" val="1882062436"/>
                    </a:ext>
                  </a:extLst>
                </a:gridCol>
                <a:gridCol w="1814020">
                  <a:extLst>
                    <a:ext uri="{9D8B030D-6E8A-4147-A177-3AD203B41FA5}">
                      <a16:colId xmlns:a16="http://schemas.microsoft.com/office/drawing/2014/main" xmlns="" val="1411811496"/>
                    </a:ext>
                  </a:extLst>
                </a:gridCol>
                <a:gridCol w="1887941">
                  <a:extLst>
                    <a:ext uri="{9D8B030D-6E8A-4147-A177-3AD203B41FA5}">
                      <a16:colId xmlns:a16="http://schemas.microsoft.com/office/drawing/2014/main" xmlns="" val="2719186472"/>
                    </a:ext>
                  </a:extLst>
                </a:gridCol>
                <a:gridCol w="1887941">
                  <a:extLst>
                    <a:ext uri="{9D8B030D-6E8A-4147-A177-3AD203B41FA5}">
                      <a16:colId xmlns:a16="http://schemas.microsoft.com/office/drawing/2014/main" xmlns="" val="1434818504"/>
                    </a:ext>
                  </a:extLst>
                </a:gridCol>
                <a:gridCol w="1887941">
                  <a:extLst>
                    <a:ext uri="{9D8B030D-6E8A-4147-A177-3AD203B41FA5}">
                      <a16:colId xmlns:a16="http://schemas.microsoft.com/office/drawing/2014/main" xmlns="" val="1768536774"/>
                    </a:ext>
                  </a:extLst>
                </a:gridCol>
              </a:tblGrid>
              <a:tr h="346895">
                <a:tc>
                  <a:txBody>
                    <a:bodyPr/>
                    <a:lstStyle/>
                    <a:p>
                      <a:pPr marL="95885" algn="ctr">
                        <a:spcBef>
                          <a:spcPts val="735"/>
                        </a:spcBef>
                      </a:pPr>
                      <a:r>
                        <a:rPr lang="en-US" sz="1400" b="1" spc="-25" dirty="0">
                          <a:effectLst/>
                          <a:latin typeface="Times New Roman" panose="02020603050405020304" pitchFamily="18" charset="0"/>
                          <a:cs typeface="Times New Roman" panose="02020603050405020304" pitchFamily="18" charset="0"/>
                        </a:rPr>
                        <a:t>Sr. No.</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marR="143510" algn="ctr">
                        <a:spcBef>
                          <a:spcPts val="735"/>
                        </a:spcBef>
                        <a:spcAft>
                          <a:spcPts val="0"/>
                        </a:spcAft>
                      </a:pPr>
                      <a:r>
                        <a:rPr lang="en-US" sz="1400" b="1" dirty="0">
                          <a:effectLst/>
                          <a:latin typeface="Times New Roman" panose="02020603050405020304" pitchFamily="18" charset="0"/>
                          <a:cs typeface="Times New Roman" panose="02020603050405020304" pitchFamily="18" charset="0"/>
                        </a:rPr>
                        <a:t>Paper Details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4615" algn="ctr">
                        <a:spcBef>
                          <a:spcPts val="735"/>
                        </a:spcBef>
                        <a:spcAft>
                          <a:spcPts val="0"/>
                        </a:spcAft>
                      </a:pPr>
                      <a:r>
                        <a:rPr lang="en-US" sz="1400" b="1" spc="-10" dirty="0">
                          <a:effectLst/>
                          <a:latin typeface="Times New Roman" panose="02020603050405020304" pitchFamily="18" charset="0"/>
                          <a:cs typeface="Times New Roman" panose="02020603050405020304" pitchFamily="18" charset="0"/>
                        </a:rPr>
                        <a:t>Problem Discussion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250" algn="ctr">
                        <a:spcBef>
                          <a:spcPts val="735"/>
                        </a:spcBef>
                        <a:spcAft>
                          <a:spcPts val="0"/>
                        </a:spcAft>
                      </a:pPr>
                      <a:r>
                        <a:rPr lang="en-US" sz="1400" b="1" dirty="0">
                          <a:effectLst/>
                          <a:latin typeface="Times New Roman" panose="02020603050405020304" pitchFamily="18" charset="0"/>
                          <a:cs typeface="Times New Roman" panose="02020603050405020304" pitchFamily="18" charset="0"/>
                        </a:rPr>
                        <a:t>Algorithm /Technique used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algn="ctr">
                        <a:spcBef>
                          <a:spcPts val="735"/>
                        </a:spcBef>
                      </a:pPr>
                      <a:r>
                        <a:rPr lang="en-US" sz="1400" b="1" dirty="0">
                          <a:effectLst/>
                          <a:latin typeface="Times New Roman" panose="02020603050405020304" pitchFamily="18" charset="0"/>
                          <a:cs typeface="Times New Roman" panose="02020603050405020304" pitchFamily="18" charset="0"/>
                        </a:rPr>
                        <a:t>Parameter Consider</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95885" algn="ctr">
                        <a:spcBef>
                          <a:spcPts val="735"/>
                        </a:spcBef>
                      </a:pPr>
                      <a:r>
                        <a:rPr lang="en-US"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xmlns="" val="2143345730"/>
                  </a:ext>
                </a:extLst>
              </a:tr>
              <a:tr h="1799230">
                <a:tc>
                  <a:txBody>
                    <a:bodyPr/>
                    <a:lstStyle/>
                    <a:p>
                      <a:pPr marL="95885" algn="ctr">
                        <a:spcBef>
                          <a:spcPts val="700"/>
                        </a:spcBef>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143510" algn="ctr">
                        <a:spcBef>
                          <a:spcPts val="70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INTELLIGENCE-BASED CHATBOT FOR MENTAL HEALTH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algn="ctr">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Depression affects 264 million people globally, with high stress and anxiety in those aged 15-29, often leading to unresolved mental health issues..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AI chatbot uses machine learning and NLP, including sentiment analysis and entity recognition, to interact with users and provide advice.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evaluates users' mental health through targeted questions to tailor responses to their needs.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Chatbots like Woebot, Wysa, and Joy show promise in offering emotional support and resources, improving access to mental health care.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226833278"/>
                  </a:ext>
                </a:extLst>
              </a:tr>
              <a:tr h="1621058">
                <a:tc>
                  <a:txBody>
                    <a:bodyPr/>
                    <a:lstStyle/>
                    <a:p>
                      <a:pPr marL="95885" algn="ctr">
                        <a:spcBef>
                          <a:spcPts val="700"/>
                        </a:spcBef>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143510" algn="ctr">
                        <a:spcBef>
                          <a:spcPts val="70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 Mental Health and Well-Being Chatbot: User Event Log Analysis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algn="ctr">
                        <a:spcBef>
                          <a:spcPts val="5"/>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The study analyzes user interactions with a chatbot designed for mental health support, focusing on understanding user engagement patterns and retention over time. It identifies different user types based on their interaction frequency and duration of use.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The k-means clustering algorithm was employed to categorize users into distinct groups based on their behavioral usage of the chatbot. Principal component analysis was also utilized to visualize the clustering results and reduce the dimensionality of the data.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 parameters for clustering included the number of unique days users accessed the chatbot, tenure (the duration from first to last use), mood logs completed, conversations accessed, and total interactions with the chatbot.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99695" algn="ctr">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analysis identified three user clusters: "abandoning users" (81.7%), "frequent transient users" (2.2%), and "sporadic users" (16.1%), with abandoning users displaying the lowest engagement.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806772221"/>
                  </a:ext>
                </a:extLst>
              </a:tr>
            </a:tbl>
          </a:graphicData>
        </a:graphic>
      </p:graphicFrame>
    </p:spTree>
    <p:extLst>
      <p:ext uri="{BB962C8B-B14F-4D97-AF65-F5344CB8AC3E}">
        <p14:creationId xmlns:p14="http://schemas.microsoft.com/office/powerpoint/2010/main" val="83763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e95f9dd574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000000"/>
                </a:solidFill>
              </a:rPr>
              <a:t>Department of Artificial Intelligence</a:t>
            </a:r>
            <a:r>
              <a:rPr lang="en-US" dirty="0"/>
              <a:t> </a:t>
            </a:r>
            <a:r>
              <a:rPr lang="en-US" dirty="0">
                <a:solidFill>
                  <a:srgbClr val="000000"/>
                </a:solidFill>
              </a:rPr>
              <a:t>and Data Science</a:t>
            </a:r>
            <a:endParaRPr dirty="0"/>
          </a:p>
          <a:p>
            <a:pPr marL="0" lvl="0" indent="0" algn="ctr" rtl="0">
              <a:lnSpc>
                <a:spcPct val="100000"/>
              </a:lnSpc>
              <a:spcBef>
                <a:spcPts val="0"/>
              </a:spcBef>
              <a:spcAft>
                <a:spcPts val="0"/>
              </a:spcAft>
              <a:buSzPts val="1400"/>
              <a:buNone/>
            </a:pPr>
            <a:endParaRPr dirty="0">
              <a:solidFill>
                <a:srgbClr val="000000"/>
              </a:solidFill>
            </a:endParaRPr>
          </a:p>
        </p:txBody>
      </p:sp>
      <p:sp>
        <p:nvSpPr>
          <p:cNvPr id="119" name="Google Shape;119;g2e95f9dd574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20" name="Google Shape;120;g2e95f9dd574_0_0"/>
          <p:cNvSpPr/>
          <p:nvPr/>
        </p:nvSpPr>
        <p:spPr>
          <a:xfrm>
            <a:off x="864397" y="355097"/>
            <a:ext cx="9660900" cy="365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3600" b="1" i="0" u="none" strike="noStrike" cap="none" dirty="0">
                <a:solidFill>
                  <a:schemeClr val="accent5">
                    <a:lumMod val="75000"/>
                  </a:schemeClr>
                </a:solidFill>
                <a:latin typeface="Times New Roman"/>
                <a:ea typeface="Times New Roman"/>
                <a:cs typeface="Times New Roman"/>
                <a:sym typeface="Times New Roman"/>
              </a:rPr>
              <a:t>Research G</a:t>
            </a:r>
            <a:r>
              <a:rPr lang="en-US" sz="3600" b="1" i="0" u="none" strike="noStrike" cap="none" dirty="0">
                <a:solidFill>
                  <a:srgbClr val="2F5496"/>
                </a:solidFill>
                <a:latin typeface="Times New Roman"/>
                <a:ea typeface="Times New Roman"/>
                <a:cs typeface="Times New Roman"/>
                <a:sym typeface="Times New Roman"/>
              </a:rPr>
              <a:t>ap</a:t>
            </a:r>
            <a:r>
              <a:rPr lang="en-US" sz="3600" b="1" dirty="0">
                <a:solidFill>
                  <a:srgbClr val="2F5496"/>
                </a:solidFill>
                <a:latin typeface="Times New Roman"/>
                <a:ea typeface="Times New Roman"/>
                <a:cs typeface="Times New Roman"/>
                <a:sym typeface="Times New Roman"/>
              </a:rPr>
              <a:t> Identification</a:t>
            </a:r>
            <a:endParaRPr sz="3600" b="1" i="0" u="none" strike="noStrike" cap="none" dirty="0">
              <a:solidFill>
                <a:srgbClr val="2F5496"/>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xmlns="" id="{3B022CB1-F62F-651F-DC32-BF64B136537C}"/>
              </a:ext>
            </a:extLst>
          </p:cNvPr>
          <p:cNvSpPr txBox="1"/>
          <p:nvPr/>
        </p:nvSpPr>
        <p:spPr>
          <a:xfrm>
            <a:off x="864397" y="1138197"/>
            <a:ext cx="10089549"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While numerous mental health apps and chatbots exist, many lack depth in emotional intelligence, personalized interactions, and real-time adaptation to user needs. The primary research gaps include:</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Limited </a:t>
            </a:r>
            <a:r>
              <a:rPr lang="en-US" sz="2400" dirty="0">
                <a:latin typeface="Times New Roman" panose="02020603050405020304" pitchFamily="18" charset="0"/>
                <a:cs typeface="Times New Roman" panose="02020603050405020304" pitchFamily="18" charset="0"/>
              </a:rPr>
              <a:t>Emotional Intelligence: Many existing solutions fail to effectively </a:t>
            </a:r>
            <a:r>
              <a:rPr lang="en-US" sz="2400" dirty="0" smtClean="0">
                <a:latin typeface="Times New Roman" panose="02020603050405020304" pitchFamily="18" charset="0"/>
                <a:cs typeface="Times New Roman" panose="02020603050405020304" pitchFamily="18" charset="0"/>
              </a:rPr>
              <a:t>understand and </a:t>
            </a:r>
            <a:r>
              <a:rPr lang="en-US" sz="2400" dirty="0">
                <a:latin typeface="Times New Roman" panose="02020603050405020304" pitchFamily="18" charset="0"/>
                <a:cs typeface="Times New Roman" panose="02020603050405020304" pitchFamily="18" charset="0"/>
              </a:rPr>
              <a:t>respond to the nuances of human emotions.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Scalability and Personalization: Few tools offer personalized experiences that adapt over time based on individual user interactions.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Integration of Generative AI: There is a lack of advanced AI models that combine generative capabilities with mental health support, resulting in less engaging and supportive interactions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4" name="Title 3">
            <a:extLst>
              <a:ext uri="{FF2B5EF4-FFF2-40B4-BE49-F238E27FC236}">
                <a16:creationId xmlns:a16="http://schemas.microsoft.com/office/drawing/2014/main" xmlns="" id="{60294D1F-1B91-4430-968F-CB79CCC12891}"/>
              </a:ext>
            </a:extLst>
          </p:cNvPr>
          <p:cNvSpPr>
            <a:spLocks noGrp="1"/>
          </p:cNvSpPr>
          <p:nvPr>
            <p:ph type="title"/>
          </p:nvPr>
        </p:nvSpPr>
        <p:spPr>
          <a:xfrm>
            <a:off x="838200" y="439116"/>
            <a:ext cx="10515600" cy="365101"/>
          </a:xfrm>
        </p:spPr>
        <p:txBody>
          <a:bodyPr>
            <a:no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Problem Statement</a:t>
            </a:r>
          </a:p>
        </p:txBody>
      </p:sp>
      <p:sp>
        <p:nvSpPr>
          <p:cNvPr id="7" name="Title 3">
            <a:extLst>
              <a:ext uri="{FF2B5EF4-FFF2-40B4-BE49-F238E27FC236}">
                <a16:creationId xmlns:a16="http://schemas.microsoft.com/office/drawing/2014/main" xmlns="" id="{D6028B9F-28B6-A175-F382-F1D10AD53C46}"/>
              </a:ext>
            </a:extLst>
          </p:cNvPr>
          <p:cNvSpPr>
            <a:spLocks noGrp="1"/>
          </p:cNvSpPr>
          <p:nvPr>
            <p:ph type="body" idx="1"/>
          </p:nvPr>
        </p:nvSpPr>
        <p:spPr>
          <a:xfrm>
            <a:off x="838200" y="1055175"/>
            <a:ext cx="10134600" cy="4490720"/>
          </a:xfrm>
        </p:spPr>
        <p:txBody>
          <a:bodyPr/>
          <a:lstStyle/>
          <a:p>
            <a:pPr marL="328930" marR="167005" indent="0" algn="just">
              <a:lnSpc>
                <a:spcPct val="150000"/>
              </a:lnSpc>
              <a:spcBef>
                <a:spcPts val="580"/>
              </a:spcBef>
              <a:buNone/>
            </a:pPr>
            <a:r>
              <a:rPr lang="en-US" sz="2400" dirty="0">
                <a:solidFill>
                  <a:srgbClr val="1F2023"/>
                </a:solidFill>
                <a:effectLst/>
                <a:latin typeface="Times New Roman" panose="02020603050405020304" pitchFamily="18" charset="0"/>
                <a:ea typeface="Times New Roman" panose="02020603050405020304" pitchFamily="18" charset="0"/>
              </a:rPr>
              <a:t>Despite increasing awareness of mental health issues, many people encounter barriers to accessing timely and personalized support due to limitations in traditional services. This project aims to address these challenges by developing an AI-powered mental health companion that uses advanced natural language processing to offer real-time and empathetic support, thereby improving access to mental health support and enhancing overall well-being.</a:t>
            </a:r>
            <a:endParaRPr lang="en-IN" sz="1800" dirty="0">
              <a:effectLst/>
              <a:latin typeface="Times New Roman" panose="02020603050405020304" pitchFamily="18" charset="0"/>
              <a:ea typeface="Times New Roman" panose="02020603050405020304" pitchFamily="18" charset="0"/>
            </a:endParaRPr>
          </a:p>
        </p:txBody>
      </p:sp>
      <p:sp>
        <p:nvSpPr>
          <p:cNvPr id="118" name="Google Shape;118;g2e95f9dd574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000000"/>
                </a:solidFill>
              </a:rPr>
              <a:t>Department of Artificial Intelligence</a:t>
            </a:r>
            <a:r>
              <a:rPr lang="en-US" dirty="0"/>
              <a:t> </a:t>
            </a:r>
            <a:r>
              <a:rPr lang="en-US" dirty="0">
                <a:solidFill>
                  <a:srgbClr val="000000"/>
                </a:solidFill>
              </a:rPr>
              <a:t>and Data Science</a:t>
            </a:r>
            <a:endParaRPr dirty="0"/>
          </a:p>
          <a:p>
            <a:pPr marL="0" lvl="0" indent="0" algn="ctr" rtl="0">
              <a:lnSpc>
                <a:spcPct val="100000"/>
              </a:lnSpc>
              <a:spcBef>
                <a:spcPts val="0"/>
              </a:spcBef>
              <a:spcAft>
                <a:spcPts val="0"/>
              </a:spcAft>
              <a:buSzPts val="1400"/>
              <a:buNone/>
            </a:pPr>
            <a:endParaRPr dirty="0">
              <a:solidFill>
                <a:srgbClr val="000000"/>
              </a:solidFill>
            </a:endParaRPr>
          </a:p>
        </p:txBody>
      </p:sp>
      <p:sp>
        <p:nvSpPr>
          <p:cNvPr id="119" name="Google Shape;119;g2e95f9dd574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Tree>
    <p:extLst>
      <p:ext uri="{BB962C8B-B14F-4D97-AF65-F5344CB8AC3E}">
        <p14:creationId xmlns:p14="http://schemas.microsoft.com/office/powerpoint/2010/main" val="319551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0D3C1-6D84-D34A-BCF3-E14C625AA361}"/>
              </a:ext>
            </a:extLst>
          </p:cNvPr>
          <p:cNvSpPr>
            <a:spLocks noGrp="1"/>
          </p:cNvSpPr>
          <p:nvPr>
            <p:ph type="title"/>
          </p:nvPr>
        </p:nvSpPr>
        <p:spPr>
          <a:xfrm>
            <a:off x="881762" y="341643"/>
            <a:ext cx="10773697" cy="398743"/>
          </a:xfrm>
        </p:spPr>
        <p:txBody>
          <a:bodyPr>
            <a:noAutofit/>
          </a:bodyPr>
          <a:lstStyle/>
          <a:p>
            <a:r>
              <a:rPr lang="en-US" sz="3600" b="1" dirty="0">
                <a:solidFill>
                  <a:schemeClr val="accent1">
                    <a:lumMod val="75000"/>
                  </a:schemeClr>
                </a:solidFill>
                <a:latin typeface="Times New Roman"/>
                <a:ea typeface="Times New Roman"/>
                <a:cs typeface="Times New Roman"/>
                <a:sym typeface="Times New Roman"/>
              </a:rPr>
              <a:t>Scope and </a:t>
            </a:r>
            <a:r>
              <a:rPr lang="en-US" sz="3600" b="1" dirty="0" smtClean="0">
                <a:solidFill>
                  <a:schemeClr val="accent1">
                    <a:lumMod val="75000"/>
                  </a:schemeClr>
                </a:solidFill>
                <a:latin typeface="Times New Roman"/>
                <a:ea typeface="Times New Roman"/>
                <a:cs typeface="Times New Roman"/>
                <a:sym typeface="Times New Roman"/>
              </a:rPr>
              <a:t>Objective</a:t>
            </a:r>
            <a:endParaRPr lang="en-IN" sz="4800" dirty="0">
              <a:solidFill>
                <a:schemeClr val="accent5">
                  <a:lumMod val="75000"/>
                </a:schemeClr>
              </a:solidFill>
            </a:endParaRPr>
          </a:p>
        </p:txBody>
      </p:sp>
      <p:sp>
        <p:nvSpPr>
          <p:cNvPr id="4" name="Rectangle 1">
            <a:extLst>
              <a:ext uri="{FF2B5EF4-FFF2-40B4-BE49-F238E27FC236}">
                <a16:creationId xmlns:a16="http://schemas.microsoft.com/office/drawing/2014/main" xmlns="" id="{9940A5D0-3391-3D5C-60F1-5F448BDDA21B}"/>
              </a:ext>
            </a:extLst>
          </p:cNvPr>
          <p:cNvSpPr>
            <a:spLocks noGrp="1" noChangeArrowheads="1"/>
          </p:cNvSpPr>
          <p:nvPr>
            <p:ph type="body" idx="1"/>
          </p:nvPr>
        </p:nvSpPr>
        <p:spPr bwMode="auto">
          <a:xfrm>
            <a:off x="881762" y="1073341"/>
            <a:ext cx="10008332" cy="464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lnSpc>
                <a:spcPct val="150000"/>
              </a:lnSpc>
              <a:spcBef>
                <a:spcPts val="5"/>
              </a:spcBef>
              <a:spcAft>
                <a:spcPts val="0"/>
              </a:spcAft>
              <a:buClr>
                <a:srgbClr val="253138"/>
              </a:buClr>
              <a:buSzPts val="1200"/>
              <a:buNone/>
              <a:tabLst>
                <a:tab pos="837565" algn="l"/>
                <a:tab pos="838200" algn="l"/>
              </a:tabLst>
            </a:pPr>
            <a:r>
              <a:rPr lang="en-IN" sz="1600" b="1" dirty="0">
                <a:solidFill>
                  <a:srgbClr val="253138"/>
                </a:solidFill>
                <a:effectLst/>
                <a:ea typeface="Times New Roman" panose="02020603050405020304" pitchFamily="18" charset="0"/>
              </a:rPr>
              <a:t>Scope:</a:t>
            </a:r>
          </a:p>
          <a:p>
            <a:pPr marL="342900" lvl="0" algn="just">
              <a:lnSpc>
                <a:spcPct val="150000"/>
              </a:lnSpc>
              <a:spcBef>
                <a:spcPts val="5"/>
              </a:spcBef>
              <a:spcAft>
                <a:spcPts val="0"/>
              </a:spcAft>
              <a:buClr>
                <a:srgbClr val="253138"/>
              </a:buClr>
              <a:buSzPct val="100000"/>
              <a:buFont typeface="Arial" panose="020B0604020202020204" pitchFamily="34" charset="0"/>
              <a:buChar char="•"/>
              <a:tabLst>
                <a:tab pos="837565" algn="l"/>
                <a:tab pos="838200" algn="l"/>
              </a:tabLst>
            </a:pPr>
            <a:r>
              <a:rPr lang="en-IN" sz="1600" b="1" dirty="0">
                <a:solidFill>
                  <a:srgbClr val="253138"/>
                </a:solidFill>
                <a:effectLst/>
                <a:ea typeface="Times New Roman" panose="02020603050405020304" pitchFamily="18" charset="0"/>
              </a:rPr>
              <a:t>Demand Forecasting:</a:t>
            </a:r>
            <a:r>
              <a:rPr lang="en-IN" sz="1600" b="1" dirty="0">
                <a:ea typeface="Times New Roman" panose="02020603050405020304" pitchFamily="18" charset="0"/>
              </a:rPr>
              <a:t> </a:t>
            </a:r>
            <a:r>
              <a:rPr lang="en-IN" sz="1600" dirty="0">
                <a:solidFill>
                  <a:srgbClr val="253138"/>
                </a:solidFill>
                <a:effectLst/>
                <a:ea typeface="Times New Roman" panose="02020603050405020304" pitchFamily="18" charset="0"/>
              </a:rPr>
              <a:t>Use models to predict customer demand accurately.</a:t>
            </a:r>
            <a:endParaRPr lang="en-IN" sz="1600" dirty="0">
              <a:ea typeface="Times New Roman" panose="02020603050405020304" pitchFamily="18" charset="0"/>
            </a:endParaRPr>
          </a:p>
          <a:p>
            <a:pPr marL="342900" lvl="0" algn="just">
              <a:lnSpc>
                <a:spcPct val="150000"/>
              </a:lnSpc>
              <a:spcBef>
                <a:spcPts val="5"/>
              </a:spcBef>
              <a:spcAft>
                <a:spcPts val="0"/>
              </a:spcAft>
              <a:buClr>
                <a:srgbClr val="253138"/>
              </a:buClr>
              <a:buSzPct val="100000"/>
              <a:buFont typeface="Arial" panose="020B0604020202020204" pitchFamily="34" charset="0"/>
              <a:buChar char="•"/>
              <a:tabLst>
                <a:tab pos="837565" algn="l"/>
                <a:tab pos="838200" algn="l"/>
              </a:tabLst>
            </a:pPr>
            <a:r>
              <a:rPr lang="en-IN" sz="1600" dirty="0">
                <a:solidFill>
                  <a:srgbClr val="253138"/>
                </a:solidFill>
                <a:effectLst/>
                <a:ea typeface="Times New Roman" panose="02020603050405020304" pitchFamily="18" charset="0"/>
              </a:rPr>
              <a:t> </a:t>
            </a:r>
            <a:r>
              <a:rPr lang="en-IN" sz="1600" b="1" dirty="0">
                <a:solidFill>
                  <a:srgbClr val="253138"/>
                </a:solidFill>
                <a:effectLst/>
                <a:ea typeface="Times New Roman" panose="02020603050405020304" pitchFamily="18" charset="0"/>
              </a:rPr>
              <a:t>Inventory Management:</a:t>
            </a:r>
            <a:r>
              <a:rPr lang="en-IN" sz="1600" b="1" dirty="0">
                <a:ea typeface="Times New Roman" panose="02020603050405020304" pitchFamily="18" charset="0"/>
              </a:rPr>
              <a:t> </a:t>
            </a:r>
            <a:r>
              <a:rPr lang="en-IN" sz="1600" dirty="0">
                <a:solidFill>
                  <a:srgbClr val="253138"/>
                </a:solidFill>
                <a:effectLst/>
                <a:ea typeface="Times New Roman" panose="02020603050405020304" pitchFamily="18" charset="0"/>
              </a:rPr>
              <a:t>Optimize material ordering to avoid excess inventory.</a:t>
            </a:r>
            <a:endParaRPr lang="en-IN" sz="1600" dirty="0">
              <a:ea typeface="Times New Roman" panose="02020603050405020304" pitchFamily="18" charset="0"/>
            </a:endParaRPr>
          </a:p>
          <a:p>
            <a:pPr marL="342900" lvl="0" algn="just">
              <a:lnSpc>
                <a:spcPct val="150000"/>
              </a:lnSpc>
              <a:spcBef>
                <a:spcPts val="5"/>
              </a:spcBef>
              <a:spcAft>
                <a:spcPts val="0"/>
              </a:spcAft>
              <a:buClr>
                <a:srgbClr val="253138"/>
              </a:buClr>
              <a:buSzPct val="100000"/>
              <a:buFont typeface="Arial" panose="020B0604020202020204" pitchFamily="34" charset="0"/>
              <a:buChar char="•"/>
              <a:tabLst>
                <a:tab pos="837565" algn="l"/>
                <a:tab pos="838200" algn="l"/>
              </a:tabLst>
            </a:pPr>
            <a:r>
              <a:rPr lang="en-IN" sz="1600" dirty="0">
                <a:solidFill>
                  <a:srgbClr val="253138"/>
                </a:solidFill>
                <a:effectLst/>
                <a:ea typeface="Times New Roman" panose="02020603050405020304" pitchFamily="18" charset="0"/>
              </a:rPr>
              <a:t> </a:t>
            </a:r>
            <a:r>
              <a:rPr lang="en-IN" sz="1600" b="1" dirty="0">
                <a:solidFill>
                  <a:srgbClr val="253138"/>
                </a:solidFill>
                <a:effectLst/>
                <a:ea typeface="Times New Roman" panose="02020603050405020304" pitchFamily="18" charset="0"/>
              </a:rPr>
              <a:t>Supply Chain Collaboration:</a:t>
            </a:r>
            <a:r>
              <a:rPr lang="en-IN" sz="1600" b="1" dirty="0">
                <a:ea typeface="Times New Roman" panose="02020603050405020304" pitchFamily="18" charset="0"/>
              </a:rPr>
              <a:t> </a:t>
            </a:r>
            <a:r>
              <a:rPr lang="en-IN" sz="1600" dirty="0">
                <a:solidFill>
                  <a:srgbClr val="253138"/>
                </a:solidFill>
                <a:effectLst/>
                <a:ea typeface="Times New Roman" panose="02020603050405020304" pitchFamily="18" charset="0"/>
              </a:rPr>
              <a:t>Improve coordination with suppliers for better waste management.</a:t>
            </a:r>
            <a:endParaRPr lang="en-IN" sz="1600" dirty="0">
              <a:ea typeface="Times New Roman" panose="02020603050405020304" pitchFamily="18" charset="0"/>
            </a:endParaRPr>
          </a:p>
          <a:p>
            <a:pPr marL="342900" lvl="0" algn="just">
              <a:lnSpc>
                <a:spcPct val="150000"/>
              </a:lnSpc>
              <a:spcBef>
                <a:spcPts val="5"/>
              </a:spcBef>
              <a:spcAft>
                <a:spcPts val="0"/>
              </a:spcAft>
              <a:buClr>
                <a:srgbClr val="253138"/>
              </a:buClr>
              <a:buSzPct val="100000"/>
              <a:buFont typeface="Arial" panose="020B0604020202020204" pitchFamily="34" charset="0"/>
              <a:buChar char="•"/>
              <a:tabLst>
                <a:tab pos="837565" algn="l"/>
                <a:tab pos="838200" algn="l"/>
              </a:tabLst>
            </a:pPr>
            <a:r>
              <a:rPr lang="en-IN" sz="1600" dirty="0">
                <a:solidFill>
                  <a:srgbClr val="253138"/>
                </a:solidFill>
                <a:effectLst/>
                <a:ea typeface="Times New Roman" panose="02020603050405020304" pitchFamily="18" charset="0"/>
              </a:rPr>
              <a:t> </a:t>
            </a:r>
            <a:r>
              <a:rPr lang="en-IN" sz="1600" b="1" dirty="0">
                <a:solidFill>
                  <a:srgbClr val="253138"/>
                </a:solidFill>
                <a:effectLst/>
                <a:ea typeface="Times New Roman" panose="02020603050405020304" pitchFamily="18" charset="0"/>
              </a:rPr>
              <a:t>Lean Practices:</a:t>
            </a:r>
            <a:r>
              <a:rPr lang="en-IN" sz="1600" b="1" dirty="0">
                <a:ea typeface="Times New Roman" panose="02020603050405020304" pitchFamily="18" charset="0"/>
              </a:rPr>
              <a:t> </a:t>
            </a:r>
            <a:r>
              <a:rPr lang="en-IN" sz="1600" dirty="0">
                <a:solidFill>
                  <a:srgbClr val="253138"/>
                </a:solidFill>
                <a:effectLst/>
                <a:ea typeface="Times New Roman" panose="02020603050405020304" pitchFamily="18" charset="0"/>
              </a:rPr>
              <a:t>Apply methods to reduce waste and improve efficiency.</a:t>
            </a:r>
            <a:endParaRPr lang="en-IN" sz="1600" dirty="0">
              <a:effectLst/>
              <a:ea typeface="Times New Roman" panose="02020603050405020304" pitchFamily="18" charset="0"/>
            </a:endParaRPr>
          </a:p>
          <a:p>
            <a:pPr marL="342900" lvl="0" algn="just">
              <a:lnSpc>
                <a:spcPct val="150000"/>
              </a:lnSpc>
              <a:spcBef>
                <a:spcPts val="5"/>
              </a:spcBef>
              <a:spcAft>
                <a:spcPts val="0"/>
              </a:spcAft>
              <a:buClr>
                <a:srgbClr val="253138"/>
              </a:buClr>
              <a:buSzPct val="100000"/>
              <a:buFont typeface="Arial" panose="020B0604020202020204" pitchFamily="34" charset="0"/>
              <a:buChar char="•"/>
              <a:tabLst>
                <a:tab pos="837565" algn="l"/>
                <a:tab pos="838200" algn="l"/>
              </a:tabLst>
            </a:pPr>
            <a:r>
              <a:rPr lang="en-IN" sz="1600" dirty="0">
                <a:solidFill>
                  <a:srgbClr val="253138"/>
                </a:solidFill>
                <a:effectLst/>
                <a:ea typeface="Times New Roman" panose="02020603050405020304" pitchFamily="18" charset="0"/>
              </a:rPr>
              <a:t> </a:t>
            </a:r>
            <a:r>
              <a:rPr lang="en-IN" sz="1600" b="1" dirty="0">
                <a:solidFill>
                  <a:srgbClr val="253138"/>
                </a:solidFill>
                <a:effectLst/>
                <a:ea typeface="Times New Roman" panose="02020603050405020304" pitchFamily="18" charset="0"/>
              </a:rPr>
              <a:t>Real-Time Monitoring:</a:t>
            </a:r>
            <a:r>
              <a:rPr lang="en-IN" sz="1600" b="1" dirty="0">
                <a:ea typeface="Times New Roman" panose="02020603050405020304" pitchFamily="18" charset="0"/>
              </a:rPr>
              <a:t> </a:t>
            </a:r>
            <a:r>
              <a:rPr lang="en-IN" sz="1600" dirty="0">
                <a:solidFill>
                  <a:srgbClr val="253138"/>
                </a:solidFill>
                <a:effectLst/>
                <a:ea typeface="Times New Roman" panose="02020603050405020304" pitchFamily="18" charset="0"/>
              </a:rPr>
              <a:t>Use technology to track and adjust inventory and production dynam</a:t>
            </a:r>
            <a:r>
              <a:rPr lang="en-IN" sz="1600" dirty="0">
                <a:solidFill>
                  <a:srgbClr val="253138"/>
                </a:solidFill>
                <a:ea typeface="Times New Roman" panose="02020603050405020304" pitchFamily="18" charset="0"/>
              </a:rPr>
              <a:t>ics</a:t>
            </a:r>
            <a:r>
              <a:rPr lang="en-IN" sz="1600" dirty="0" smtClean="0">
                <a:solidFill>
                  <a:srgbClr val="253138"/>
                </a:solidFill>
                <a:ea typeface="Times New Roman" panose="02020603050405020304" pitchFamily="18" charset="0"/>
              </a:rPr>
              <a:t>.</a:t>
            </a:r>
          </a:p>
          <a:p>
            <a:pPr marL="0" lvl="0" indent="0" algn="just">
              <a:lnSpc>
                <a:spcPct val="150000"/>
              </a:lnSpc>
              <a:spcBef>
                <a:spcPts val="5"/>
              </a:spcBef>
              <a:buClr>
                <a:srgbClr val="253138"/>
              </a:buClr>
              <a:buSzPts val="1200"/>
              <a:buNone/>
              <a:tabLst>
                <a:tab pos="837565" algn="l"/>
                <a:tab pos="838200" algn="l"/>
              </a:tabLst>
            </a:pPr>
            <a:r>
              <a:rPr lang="en-GB" sz="1600" b="1" dirty="0"/>
              <a:t>Objective: </a:t>
            </a:r>
          </a:p>
          <a:p>
            <a:pPr marL="342900" lvl="0" algn="just">
              <a:buSzPct val="100000"/>
              <a:buFont typeface="Arial" panose="020B0604020202020204" pitchFamily="34" charset="0"/>
              <a:buChar char="•"/>
              <a:tabLst>
                <a:tab pos="380365" algn="l"/>
                <a:tab pos="381000" algn="l"/>
              </a:tabLst>
            </a:pPr>
            <a:r>
              <a:rPr lang="en-IN" sz="1600" b="1" dirty="0">
                <a:ea typeface="Times New Roman" panose="02020603050405020304" pitchFamily="18" charset="0"/>
              </a:rPr>
              <a:t>Improve Demand Forecasting:  </a:t>
            </a:r>
            <a:r>
              <a:rPr lang="en-IN" sz="1600" dirty="0">
                <a:ea typeface="Times New Roman" panose="02020603050405020304" pitchFamily="18" charset="0"/>
              </a:rPr>
              <a:t>Use advanced techniques to accurately predict customer demand.</a:t>
            </a:r>
            <a:endParaRPr lang="en-IN" sz="1600" b="1" dirty="0">
              <a:ea typeface="Times New Roman" panose="02020603050405020304" pitchFamily="18" charset="0"/>
            </a:endParaRPr>
          </a:p>
          <a:p>
            <a:pPr marL="342900" lvl="0" algn="just">
              <a:buSzPct val="100000"/>
              <a:buFont typeface="Arial" panose="020B0604020202020204" pitchFamily="34" charset="0"/>
              <a:buChar char="•"/>
              <a:tabLst>
                <a:tab pos="380365" algn="l"/>
                <a:tab pos="381000" algn="l"/>
              </a:tabLst>
            </a:pPr>
            <a:r>
              <a:rPr lang="en-IN" sz="1600" b="1" dirty="0">
                <a:ea typeface="Times New Roman" panose="02020603050405020304" pitchFamily="18" charset="0"/>
              </a:rPr>
              <a:t>Optimize Inventory Management:  </a:t>
            </a:r>
            <a:r>
              <a:rPr lang="en-IN" sz="1600" dirty="0">
                <a:ea typeface="Times New Roman" panose="02020603050405020304" pitchFamily="18" charset="0"/>
              </a:rPr>
              <a:t>Calculate the exact amount of materials needed to reduce excess inventory.</a:t>
            </a:r>
            <a:endParaRPr lang="en-IN" sz="1600" b="1" dirty="0">
              <a:ea typeface="Times New Roman" panose="02020603050405020304" pitchFamily="18" charset="0"/>
            </a:endParaRPr>
          </a:p>
          <a:p>
            <a:pPr marL="342900" lvl="0" algn="just">
              <a:buSzPct val="100000"/>
              <a:buFont typeface="Arial" panose="020B0604020202020204" pitchFamily="34" charset="0"/>
              <a:buChar char="•"/>
              <a:tabLst>
                <a:tab pos="380365" algn="l"/>
                <a:tab pos="381000" algn="l"/>
              </a:tabLst>
            </a:pPr>
            <a:r>
              <a:rPr lang="en-IN" sz="1600" b="1" dirty="0">
                <a:ea typeface="Times New Roman" panose="02020603050405020304" pitchFamily="18" charset="0"/>
              </a:rPr>
              <a:t>Enhance Supply Chain Collaboration: </a:t>
            </a:r>
            <a:r>
              <a:rPr lang="en-IN" sz="1600" dirty="0">
                <a:ea typeface="Times New Roman" panose="02020603050405020304" pitchFamily="18" charset="0"/>
              </a:rPr>
              <a:t>Work closely with suppliers to streamline operations and reduce waste.</a:t>
            </a:r>
            <a:endParaRPr lang="en-IN" sz="1600" b="1" dirty="0">
              <a:ea typeface="Times New Roman" panose="02020603050405020304" pitchFamily="18" charset="0"/>
            </a:endParaRPr>
          </a:p>
          <a:p>
            <a:pPr marL="342900" lvl="0" algn="just">
              <a:buSzPct val="100000"/>
              <a:buFont typeface="Arial" panose="020B0604020202020204" pitchFamily="34" charset="0"/>
              <a:buChar char="•"/>
              <a:tabLst>
                <a:tab pos="380365" algn="l"/>
                <a:tab pos="381000" algn="l"/>
              </a:tabLst>
            </a:pPr>
            <a:r>
              <a:rPr lang="en-IN" sz="1600" b="1" dirty="0">
                <a:ea typeface="Times New Roman" panose="02020603050405020304" pitchFamily="18" charset="0"/>
              </a:rPr>
              <a:t>Implement Lean Practices: </a:t>
            </a:r>
            <a:r>
              <a:rPr lang="en-IN" sz="1600" dirty="0">
                <a:ea typeface="Times New Roman" panose="02020603050405020304" pitchFamily="18" charset="0"/>
              </a:rPr>
              <a:t>Apply methods like 5S and Kaizen to eliminate waste in the production process.</a:t>
            </a:r>
            <a:endParaRPr lang="en-IN" sz="1600" b="1" dirty="0">
              <a:ea typeface="Times New Roman" panose="02020603050405020304" pitchFamily="18" charset="0"/>
            </a:endParaRPr>
          </a:p>
          <a:p>
            <a:pPr marL="342900" lvl="0" algn="just">
              <a:buSzPct val="100000"/>
              <a:buFont typeface="Arial" panose="020B0604020202020204" pitchFamily="34" charset="0"/>
              <a:buChar char="•"/>
              <a:tabLst>
                <a:tab pos="380365" algn="l"/>
                <a:tab pos="381000" algn="l"/>
              </a:tabLst>
            </a:pPr>
            <a:r>
              <a:rPr lang="en-IN" sz="1600" b="1" dirty="0">
                <a:ea typeface="Times New Roman" panose="02020603050405020304" pitchFamily="18" charset="0"/>
              </a:rPr>
              <a:t>Utilize Real-Time Monitoring:  </a:t>
            </a:r>
            <a:r>
              <a:rPr lang="en-IN" sz="1600" dirty="0">
                <a:ea typeface="Times New Roman" panose="02020603050405020304" pitchFamily="18" charset="0"/>
              </a:rPr>
              <a:t>Use technology to monitor inventory and production in real-time and make quick adjustments.</a:t>
            </a:r>
            <a:r>
              <a:rPr lang="en-US" sz="1600" dirty="0">
                <a:solidFill>
                  <a:srgbClr val="253138"/>
                </a:solidFill>
                <a:ea typeface="Times New Roman" panose="02020603050405020304" pitchFamily="18" charset="0"/>
              </a:rPr>
              <a:t> </a:t>
            </a:r>
            <a:endParaRPr lang="en-IN" sz="1600" dirty="0">
              <a:ea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F5E0B7DB-CB1D-5643-E174-4F76ACEDF2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6222043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1413</TotalTime>
  <Words>1946</Words>
  <Application>Microsoft Office PowerPoint</Application>
  <PresentationFormat>Widescreen</PresentationFormat>
  <Paragraphs>237</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Times New Roman</vt:lpstr>
      <vt:lpstr>Wingdings</vt:lpstr>
      <vt:lpstr>Office Theme</vt:lpstr>
      <vt:lpstr>PowerPoint Presentation</vt:lpstr>
      <vt:lpstr>PowerPoint Presentation</vt:lpstr>
      <vt:lpstr>Introduction</vt:lpstr>
      <vt:lpstr> Motivation Behind the Topic</vt:lpstr>
      <vt:lpstr>Literature Survey</vt:lpstr>
      <vt:lpstr>PowerPoint Presentation</vt:lpstr>
      <vt:lpstr>PowerPoint Presentation</vt:lpstr>
      <vt:lpstr>Problem Statement</vt:lpstr>
      <vt:lpstr>Scope and Objective</vt:lpstr>
      <vt:lpstr>Methodology</vt:lpstr>
      <vt:lpstr>PowerPoint Presentation</vt:lpstr>
      <vt:lpstr>Proposed System Architecture</vt:lpstr>
      <vt:lpstr>Proposed Module Names</vt:lpstr>
      <vt:lpstr>Algorithms (which maybe used)</vt:lpstr>
      <vt:lpstr>Cost Estimation</vt:lpstr>
      <vt:lpstr>Risk Identification</vt:lpstr>
      <vt:lpstr>Risk Identification</vt:lpstr>
      <vt:lpstr>System Requirements</vt:lpstr>
      <vt:lpstr>UML Diagrams</vt:lpstr>
      <vt:lpstr>PowerPoint Presentation</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sayali mali</dc:creator>
  <cp:lastModifiedBy>Microsoft account</cp:lastModifiedBy>
  <cp:revision>48</cp:revision>
  <dcterms:created xsi:type="dcterms:W3CDTF">2021-04-17T13:40:05Z</dcterms:created>
  <dcterms:modified xsi:type="dcterms:W3CDTF">2024-10-23T13:53:12Z</dcterms:modified>
</cp:coreProperties>
</file>