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99266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hKjPgDnGY2v9UKn4pFVyzB7/NH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D6F91D-3955-453D-9AFD-700E2B1EAEAF}">
  <a:tblStyle styleId="{1DD6F91D-3955-453D-9AFD-700E2B1EAEA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4301543" cy="3410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22798" y="1"/>
            <a:ext cx="4301543" cy="341064"/>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56612"/>
            <a:ext cx="4301543" cy="34106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1: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7" name="Google Shape;157;p11:notes"/>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19" name="Google Shape;219;p15:notes"/>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 name="Google Shape;44;p2: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0: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99" name="Google Shape;299;p20:notes"/>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95f9dd574_0_0: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g2e95f9dd574_0_0: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2ad071af7_0_8: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272ad071af7_0_8: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2ad071af7_0_57: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272ad071af7_0_5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29"/>
          <p:cNvCxnSpPr/>
          <p:nvPr/>
        </p:nvCxnSpPr>
        <p:spPr>
          <a:xfrm>
            <a:off x="0" y="6356350"/>
            <a:ext cx="12192000" cy="0"/>
          </a:xfrm>
          <a:prstGeom prst="straightConnector1">
            <a:avLst/>
          </a:prstGeom>
          <a:noFill/>
          <a:ln cap="flat" cmpd="sng" w="15875">
            <a:solidFill>
              <a:srgbClr val="2E75B5"/>
            </a:solidFill>
            <a:prstDash val="solid"/>
            <a:miter lim="800000"/>
            <a:headEnd len="sm" w="sm" type="none"/>
            <a:tailEnd len="sm" w="sm" type="none"/>
          </a:ln>
        </p:spPr>
      </p:cxnSp>
      <p:cxnSp>
        <p:nvCxnSpPr>
          <p:cNvPr id="16" name="Google Shape;16;p29"/>
          <p:cNvCxnSpPr/>
          <p:nvPr/>
        </p:nvCxnSpPr>
        <p:spPr>
          <a:xfrm>
            <a:off x="10477" y="859790"/>
            <a:ext cx="12181523" cy="0"/>
          </a:xfrm>
          <a:prstGeom prst="straightConnector1">
            <a:avLst/>
          </a:prstGeom>
          <a:noFill/>
          <a:ln cap="flat" cmpd="sng" w="60325">
            <a:solidFill>
              <a:srgbClr val="2E75B5"/>
            </a:solidFill>
            <a:prstDash val="solid"/>
            <a:miter lim="800000"/>
            <a:headEnd len="sm" w="sm" type="none"/>
            <a:tailEnd len="sm" w="sm" type="none"/>
          </a:ln>
        </p:spPr>
      </p:cxnSp>
      <p:pic>
        <p:nvPicPr>
          <p:cNvPr id="17" name="Google Shape;17;p29"/>
          <p:cNvPicPr preferRelativeResize="0"/>
          <p:nvPr/>
        </p:nvPicPr>
        <p:blipFill rotWithShape="1">
          <a:blip r:embed="rId1">
            <a:alphaModFix/>
          </a:blip>
          <a:srcRect b="0" l="0" r="0" t="0"/>
          <a:stretch/>
        </p:blipFill>
        <p:spPr>
          <a:xfrm>
            <a:off x="11112" y="5701790"/>
            <a:ext cx="3838575" cy="1038225"/>
          </a:xfrm>
          <a:prstGeom prst="rect">
            <a:avLst/>
          </a:prstGeom>
          <a:noFill/>
          <a:ln>
            <a:noFill/>
          </a:ln>
        </p:spPr>
      </p:pic>
      <p:sp>
        <p:nvSpPr>
          <p:cNvPr id="18" name="Google Shape;18;p29"/>
          <p:cNvSpPr txBox="1"/>
          <p:nvPr/>
        </p:nvSpPr>
        <p:spPr>
          <a:xfrm>
            <a:off x="687368" y="6532687"/>
            <a:ext cx="281753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Calibri"/>
                <a:ea typeface="Calibri"/>
                <a:cs typeface="Calibri"/>
                <a:sym typeface="Calibri"/>
              </a:rPr>
              <a:t>Varale, Talegaon, Pune Campus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p:nvPr/>
        </p:nvSpPr>
        <p:spPr>
          <a:xfrm>
            <a:off x="0" y="554831"/>
            <a:ext cx="1219200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6" name="Google Shape;36;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37" name="Google Shape;3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8" name="Google Shape;38;p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9" name="Google Shape;39;p1"/>
          <p:cNvSpPr txBox="1"/>
          <p:nvPr/>
        </p:nvSpPr>
        <p:spPr>
          <a:xfrm>
            <a:off x="1956122" y="2893671"/>
            <a:ext cx="839164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 name="Google Shape;40;p1"/>
          <p:cNvSpPr txBox="1"/>
          <p:nvPr/>
        </p:nvSpPr>
        <p:spPr>
          <a:xfrm>
            <a:off x="3257168" y="3047559"/>
            <a:ext cx="5677660" cy="270843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Presented By</a:t>
            </a:r>
            <a:endParaRPr/>
          </a:p>
          <a:p>
            <a:pPr indent="0" lvl="0" marL="0" marR="0" rtl="0" algn="ctr">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Pratik Deepak Bandpatte	[24129]</a:t>
            </a:r>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Neha Raju Medar		[24147]</a:t>
            </a:r>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Devesh Narendra Mahajan	[24135]</a:t>
            </a:r>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Vishal Ajay Wagh		[24126]</a:t>
            </a:r>
            <a:endParaRPr/>
          </a:p>
          <a:p>
            <a:pPr indent="0" lvl="0" marL="0" marR="0" rtl="0" algn="ctr">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Under the Guidance of </a:t>
            </a:r>
            <a:endParaRPr/>
          </a:p>
          <a:p>
            <a:pPr indent="0" lvl="0" marL="0" marR="0" rtl="0" algn="ctr">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Mrs. Mayuri Fegade</a:t>
            </a:r>
            <a:endParaRPr b="0" i="0" sz="1800" u="none" cap="none" strike="noStrike">
              <a:solidFill>
                <a:srgbClr val="000000"/>
              </a:solidFill>
              <a:latin typeface="Times New Roman"/>
              <a:ea typeface="Times New Roman"/>
              <a:cs typeface="Times New Roman"/>
              <a:sym typeface="Times New Roman"/>
            </a:endParaRPr>
          </a:p>
        </p:txBody>
      </p:sp>
      <p:sp>
        <p:nvSpPr>
          <p:cNvPr id="41" name="Google Shape;41;p1"/>
          <p:cNvSpPr/>
          <p:nvPr/>
        </p:nvSpPr>
        <p:spPr>
          <a:xfrm>
            <a:off x="2070753" y="554388"/>
            <a:ext cx="8050491" cy="20928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000" u="none" cap="none" strike="noStrike">
                <a:solidFill>
                  <a:srgbClr val="2F5496"/>
                </a:solidFill>
                <a:latin typeface="Times New Roman"/>
                <a:ea typeface="Times New Roman"/>
                <a:cs typeface="Times New Roman"/>
                <a:sym typeface="Times New Roman"/>
              </a:rPr>
              <a:t>Project Topic</a:t>
            </a:r>
            <a:endParaRPr/>
          </a:p>
          <a:p>
            <a:pPr indent="0" lvl="0" marL="0" marR="0" rtl="0" algn="ctr">
              <a:lnSpc>
                <a:spcPct val="100000"/>
              </a:lnSpc>
              <a:spcBef>
                <a:spcPts val="0"/>
              </a:spcBef>
              <a:spcAft>
                <a:spcPts val="0"/>
              </a:spcAft>
              <a:buNone/>
            </a:pPr>
            <a:r>
              <a:t/>
            </a:r>
            <a:endParaRPr b="1" i="0" sz="4000" u="none" cap="none" strike="noStrike">
              <a:solidFill>
                <a:srgbClr val="2F549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AI-Driven Mental Health Companion</a:t>
            </a:r>
            <a:endParaRPr b="1" i="0" sz="3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aphicFrame>
        <p:nvGraphicFramePr>
          <p:cNvPr id="109" name="Google Shape;109;p7"/>
          <p:cNvGraphicFramePr/>
          <p:nvPr/>
        </p:nvGraphicFramePr>
        <p:xfrm>
          <a:off x="874063" y="1014719"/>
          <a:ext cx="3000000" cy="3000000"/>
        </p:xfrm>
        <a:graphic>
          <a:graphicData uri="http://schemas.openxmlformats.org/drawingml/2006/table">
            <a:tbl>
              <a:tblPr bandCol="1" bandRow="1" firstCol="1" firstRow="1" lastCol="1" lastRow="1">
                <a:noFill/>
                <a:tableStyleId>{1DD6F91D-3955-453D-9AFD-700E2B1EAEAF}</a:tableStyleId>
              </a:tblPr>
              <a:tblGrid>
                <a:gridCol w="810750"/>
                <a:gridCol w="1785650"/>
                <a:gridCol w="1817675"/>
                <a:gridCol w="1891750"/>
                <a:gridCol w="1891750"/>
                <a:gridCol w="1891750"/>
              </a:tblGrid>
              <a:tr h="346900">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Sr. No.</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14351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Paper Details</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46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Problem Discussion</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25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Algorithm /Technique used </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Parameter Consider</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Result</a:t>
                      </a:r>
                      <a:endParaRPr b="1" sz="1400" u="none" cap="none" strike="noStrike">
                        <a:latin typeface="Times New Roman"/>
                        <a:ea typeface="Times New Roman"/>
                        <a:cs typeface="Times New Roman"/>
                        <a:sym typeface="Times New Roman"/>
                      </a:endParaRPr>
                    </a:p>
                  </a:txBody>
                  <a:tcPr marT="0" marB="0" marR="0" marL="0" anchor="ctr"/>
                </a:tc>
              </a:tr>
              <a:tr h="1799225">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Artificial Intelligence-based Chatbot For Mental Health</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Depression affects 264 million people globally, with high stress and anxiety in those aged 15-29, often leading to unresolved mental health issues..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AI chatbot uses machine learning and NLP, including sentiment analysis and entity recognition, to interact with users and provide advice.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It evaluates users' mental health through targeted questions to tailor responses to their needs.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Chatbots like Woebot, Wysa, and Joy show promise in offering emotional support and resources, improving access to mental health care.</a:t>
                      </a:r>
                      <a:endParaRPr sz="1400" u="none" cap="none" strike="noStrike">
                        <a:latin typeface="Times New Roman"/>
                        <a:ea typeface="Times New Roman"/>
                        <a:cs typeface="Times New Roman"/>
                        <a:sym typeface="Times New Roman"/>
                      </a:endParaRPr>
                    </a:p>
                  </a:txBody>
                  <a:tcPr marT="0" marB="0" marR="0" marL="0"/>
                </a:tc>
              </a:tr>
              <a:tr h="1621050">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 Mental Health and Well-Being Chatbot: User Event Log Analysis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study analyzes user interactions with a chatbot designed for mental health support, focusing on understanding user engagement patterns and retention over time. It identifies different user types based on their interaction frequency and duration of use.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k-means clustering algorithm was employed to categorize users into distinct groups based on their behavioral usage of the chatbot. Principal component analysis was also utilized to visualize the clustering results and reduce the dimensionality of the data.</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Key parameters for clustering included the number of unique days users accessed the chatbot, tenure (the duration from first to last use), mood logs completed, conversations accessed, and total interactions with the chatbot.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analysis identified three user clusters: "abandoning users" (81.7%), "frequent transient users" (2.2%), and "sporadic users" (16.1%), with abandoning users displaying the lowest engagement.</a:t>
                      </a:r>
                      <a:endParaRPr sz="1400" u="none" cap="none" strike="noStrike">
                        <a:latin typeface="Times New Roman"/>
                        <a:ea typeface="Times New Roman"/>
                        <a:cs typeface="Times New Roman"/>
                        <a:sym typeface="Times New Roman"/>
                      </a:endParaRPr>
                    </a:p>
                  </a:txBody>
                  <a:tcPr marT="0" marB="0" marR="0" marL="0"/>
                </a:tc>
              </a:tr>
            </a:tbl>
          </a:graphicData>
        </a:graphic>
      </p:graphicFrame>
      <p:sp>
        <p:nvSpPr>
          <p:cNvPr id="110" name="Google Shape;110;p7"/>
          <p:cNvSpPr/>
          <p:nvPr/>
        </p:nvSpPr>
        <p:spPr>
          <a:xfrm>
            <a:off x="5043598" y="6369440"/>
            <a:ext cx="356700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a:p>
            <a:pPr indent="0" lvl="0" marL="0" marR="0" rtl="0" algn="ctr">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846841" y="256707"/>
            <a:ext cx="10515600" cy="57917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Methodology</a:t>
            </a:r>
            <a:endParaRPr/>
          </a:p>
        </p:txBody>
      </p:sp>
      <p:sp>
        <p:nvSpPr>
          <p:cNvPr id="116" name="Google Shape;1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17" name="Google Shape;117;p8"/>
          <p:cNvSpPr/>
          <p:nvPr/>
        </p:nvSpPr>
        <p:spPr>
          <a:xfrm>
            <a:off x="846841" y="1079693"/>
            <a:ext cx="10099250" cy="40934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Literature Review and Requirements Analysis:</a:t>
            </a:r>
            <a:endParaRPr/>
          </a:p>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Review existing mental health tools and AI applications, and conduct surveys and interviews to understand user needs and preferences.</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System Design:</a:t>
            </a:r>
            <a:endParaRPr/>
          </a:p>
          <a:p>
            <a:pPr indent="0" lvl="0" marL="39370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Develop a high-level architecture for the AI-driven companion, including components for NLP, sentiment analysis, and user interaction, along with UML diagrams to model system functionalities and interactions.</a:t>
            </a:r>
            <a:endParaRPr/>
          </a:p>
          <a:p>
            <a:pPr indent="0" lvl="0" marL="39370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Development:</a:t>
            </a:r>
            <a:endParaRPr/>
          </a:p>
          <a:p>
            <a:pPr indent="0" lvl="0" marL="173037"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Implement NLP and sentiment analysis algorithms, integrate generative models for engaging responses, and create a user-friendly interface with a robust backend for real-time interactions.</a:t>
            </a:r>
            <a:endParaRPr/>
          </a:p>
        </p:txBody>
      </p:sp>
      <p:sp>
        <p:nvSpPr>
          <p:cNvPr id="118" name="Google Shape;118;p8"/>
          <p:cNvSpPr/>
          <p:nvPr/>
        </p:nvSpPr>
        <p:spPr>
          <a:xfrm>
            <a:off x="5043598" y="6356350"/>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838200" y="202512"/>
            <a:ext cx="10515600" cy="6990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System Architecture Planning</a:t>
            </a:r>
            <a:endParaRPr sz="3600"/>
          </a:p>
        </p:txBody>
      </p:sp>
      <p:sp>
        <p:nvSpPr>
          <p:cNvPr id="124" name="Google Shape;124;p9"/>
          <p:cNvSpPr txBox="1"/>
          <p:nvPr>
            <p:ph idx="1" type="body"/>
          </p:nvPr>
        </p:nvSpPr>
        <p:spPr>
          <a:xfrm>
            <a:off x="875123" y="1187588"/>
            <a:ext cx="10097678" cy="271510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Components:</a:t>
            </a:r>
            <a:endParaRPr/>
          </a:p>
          <a:p>
            <a:pPr indent="-169863" lvl="0" marL="284163" rtl="0" algn="l">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Data collection</a:t>
            </a:r>
            <a:endParaRPr/>
          </a:p>
          <a:p>
            <a:pPr indent="-342900" lvl="0" marL="457200" rtl="0" algn="l">
              <a:lnSpc>
                <a:spcPct val="90000"/>
              </a:lnSpc>
              <a:spcBef>
                <a:spcPts val="1000"/>
              </a:spcBef>
              <a:spcAft>
                <a:spcPts val="0"/>
              </a:spcAft>
              <a:buClr>
                <a:schemeClr val="dk1"/>
              </a:buClr>
              <a:buSzPts val="1800"/>
              <a:buChar char="•"/>
            </a:pPr>
            <a:r>
              <a:rPr lang="en-US" sz="2000">
                <a:solidFill>
                  <a:schemeClr val="dk1"/>
                </a:solidFill>
                <a:latin typeface="Times New Roman"/>
                <a:ea typeface="Times New Roman"/>
                <a:cs typeface="Times New Roman"/>
                <a:sym typeface="Times New Roman"/>
              </a:rPr>
              <a:t> Data processing</a:t>
            </a:r>
            <a:endParaRPr/>
          </a:p>
          <a:p>
            <a:pPr indent="-342900" lvl="0" marL="457200" rtl="0" algn="l">
              <a:lnSpc>
                <a:spcPct val="90000"/>
              </a:lnSpc>
              <a:spcBef>
                <a:spcPts val="1000"/>
              </a:spcBef>
              <a:spcAft>
                <a:spcPts val="0"/>
              </a:spcAft>
              <a:buClr>
                <a:schemeClr val="dk1"/>
              </a:buClr>
              <a:buSzPts val="1800"/>
              <a:buChar char="•"/>
            </a:pPr>
            <a:r>
              <a:rPr lang="en-US" sz="2000">
                <a:solidFill>
                  <a:schemeClr val="dk1"/>
                </a:solidFill>
                <a:latin typeface="Times New Roman"/>
                <a:ea typeface="Times New Roman"/>
                <a:cs typeface="Times New Roman"/>
                <a:sym typeface="Times New Roman"/>
              </a:rPr>
              <a:t> Data analysis</a:t>
            </a:r>
            <a:endParaRPr/>
          </a:p>
          <a:p>
            <a:pPr indent="-342900" lvl="0" marL="457200" rtl="0" algn="l">
              <a:lnSpc>
                <a:spcPct val="90000"/>
              </a:lnSpc>
              <a:spcBef>
                <a:spcPts val="1000"/>
              </a:spcBef>
              <a:spcAft>
                <a:spcPts val="0"/>
              </a:spcAft>
              <a:buClr>
                <a:schemeClr val="dk1"/>
              </a:buClr>
              <a:buSzPts val="1800"/>
              <a:buChar char="•"/>
            </a:pPr>
            <a:r>
              <a:rPr lang="en-US" sz="2000">
                <a:solidFill>
                  <a:schemeClr val="dk1"/>
                </a:solidFill>
                <a:latin typeface="Times New Roman"/>
                <a:ea typeface="Times New Roman"/>
                <a:cs typeface="Times New Roman"/>
                <a:sym typeface="Times New Roman"/>
              </a:rPr>
              <a:t> Machine Learning </a:t>
            </a:r>
            <a:endParaRPr/>
          </a:p>
          <a:p>
            <a:pPr indent="-342900" lvl="0" marL="457200" rtl="0" algn="l">
              <a:lnSpc>
                <a:spcPct val="90000"/>
              </a:lnSpc>
              <a:spcBef>
                <a:spcPts val="1000"/>
              </a:spcBef>
              <a:spcAft>
                <a:spcPts val="0"/>
              </a:spcAft>
              <a:buClr>
                <a:schemeClr val="dk1"/>
              </a:buClr>
              <a:buSzPts val="1800"/>
              <a:buChar char="•"/>
            </a:pPr>
            <a:r>
              <a:rPr lang="en-US" sz="2000">
                <a:solidFill>
                  <a:schemeClr val="dk1"/>
                </a:solidFill>
                <a:latin typeface="Times New Roman"/>
                <a:ea typeface="Times New Roman"/>
                <a:cs typeface="Times New Roman"/>
                <a:sym typeface="Times New Roman"/>
              </a:rPr>
              <a:t> Recommendation modules.</a:t>
            </a:r>
            <a:endParaRPr sz="2000">
              <a:solidFill>
                <a:schemeClr val="dk1"/>
              </a:solidFill>
              <a:latin typeface="Times New Roman"/>
              <a:ea typeface="Times New Roman"/>
              <a:cs typeface="Times New Roman"/>
              <a:sym typeface="Times New Roman"/>
            </a:endParaRPr>
          </a:p>
        </p:txBody>
      </p:sp>
      <p:sp>
        <p:nvSpPr>
          <p:cNvPr id="125" name="Google Shape;12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838200" y="412603"/>
            <a:ext cx="10515600" cy="3159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System Architecture</a:t>
            </a:r>
            <a:endParaRPr sz="3600"/>
          </a:p>
        </p:txBody>
      </p:sp>
      <p:sp>
        <p:nvSpPr>
          <p:cNvPr id="131" name="Google Shape;1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p10"/>
          <p:cNvSpPr/>
          <p:nvPr/>
        </p:nvSpPr>
        <p:spPr>
          <a:xfrm>
            <a:off x="2178462" y="1777084"/>
            <a:ext cx="2862847" cy="3120600"/>
          </a:xfrm>
          <a:prstGeom prst="rect">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3" name="Google Shape;133;p10"/>
          <p:cNvSpPr/>
          <p:nvPr/>
        </p:nvSpPr>
        <p:spPr>
          <a:xfrm>
            <a:off x="6832618" y="2095018"/>
            <a:ext cx="3087248" cy="2830078"/>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10"/>
          <p:cNvSpPr/>
          <p:nvPr/>
        </p:nvSpPr>
        <p:spPr>
          <a:xfrm>
            <a:off x="7028076" y="2843678"/>
            <a:ext cx="2686051" cy="1975972"/>
          </a:xfrm>
          <a:prstGeom prst="rect">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800"/>
              </a:spcBef>
              <a:spcAft>
                <a:spcPts val="0"/>
              </a:spcAft>
              <a:buNone/>
            </a:pP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
        <p:nvSpPr>
          <p:cNvPr id="135" name="Google Shape;135;p10"/>
          <p:cNvSpPr/>
          <p:nvPr/>
        </p:nvSpPr>
        <p:spPr>
          <a:xfrm>
            <a:off x="2306813" y="2740622"/>
            <a:ext cx="2628900" cy="2114550"/>
          </a:xfrm>
          <a:prstGeom prst="rect">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6" name="Google Shape;136;p10"/>
          <p:cNvSpPr/>
          <p:nvPr/>
        </p:nvSpPr>
        <p:spPr>
          <a:xfrm>
            <a:off x="2269439" y="1910986"/>
            <a:ext cx="2619375" cy="619125"/>
          </a:xfrm>
          <a:prstGeom prst="roundRect">
            <a:avLst>
              <a:gd fmla="val 16667" name="adj"/>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Chatbot Frontent</a:t>
            </a:r>
            <a:endParaRPr b="0" i="0" sz="1800" u="none" cap="none" strike="noStrike">
              <a:solidFill>
                <a:schemeClr val="dk1"/>
              </a:solidFill>
              <a:latin typeface="Arial"/>
              <a:ea typeface="Arial"/>
              <a:cs typeface="Arial"/>
              <a:sym typeface="Arial"/>
            </a:endParaRPr>
          </a:p>
        </p:txBody>
      </p:sp>
      <p:sp>
        <p:nvSpPr>
          <p:cNvPr id="137" name="Google Shape;137;p10"/>
          <p:cNvSpPr/>
          <p:nvPr/>
        </p:nvSpPr>
        <p:spPr>
          <a:xfrm>
            <a:off x="7018649" y="2338854"/>
            <a:ext cx="2686051" cy="471508"/>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Resource Portal Backend</a:t>
            </a:r>
            <a:endParaRPr b="0" i="0" sz="1800" u="none" cap="none" strike="noStrike">
              <a:solidFill>
                <a:schemeClr val="dk1"/>
              </a:solidFill>
              <a:latin typeface="Arial"/>
              <a:ea typeface="Arial"/>
              <a:cs typeface="Arial"/>
              <a:sym typeface="Arial"/>
            </a:endParaRPr>
          </a:p>
        </p:txBody>
      </p:sp>
      <p:sp>
        <p:nvSpPr>
          <p:cNvPr id="138" name="Google Shape;138;p10"/>
          <p:cNvSpPr/>
          <p:nvPr/>
        </p:nvSpPr>
        <p:spPr>
          <a:xfrm>
            <a:off x="2479574" y="3133725"/>
            <a:ext cx="2276475" cy="1409700"/>
          </a:xfrm>
          <a:prstGeom prst="roundRect">
            <a:avLst>
              <a:gd fmla="val 16667" name="adj"/>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139" name="Google Shape;139;p10"/>
          <p:cNvCxnSpPr/>
          <p:nvPr/>
        </p:nvCxnSpPr>
        <p:spPr>
          <a:xfrm>
            <a:off x="3684130" y="3102376"/>
            <a:ext cx="0" cy="1428750"/>
          </a:xfrm>
          <a:prstGeom prst="straightConnector1">
            <a:avLst/>
          </a:prstGeom>
          <a:noFill/>
          <a:ln cap="flat" cmpd="sng" w="28575">
            <a:solidFill>
              <a:srgbClr val="2F5496"/>
            </a:solidFill>
            <a:prstDash val="solid"/>
            <a:round/>
            <a:headEnd len="sm" w="sm" type="none"/>
            <a:tailEnd len="sm" w="sm" type="none"/>
          </a:ln>
        </p:spPr>
      </p:cxnSp>
      <p:sp>
        <p:nvSpPr>
          <p:cNvPr id="140" name="Google Shape;140;p10"/>
          <p:cNvSpPr txBox="1"/>
          <p:nvPr/>
        </p:nvSpPr>
        <p:spPr>
          <a:xfrm>
            <a:off x="2606533" y="3279063"/>
            <a:ext cx="981075" cy="1171575"/>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Conversation stories and rules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Conversation examples</a:t>
            </a:r>
            <a:endParaRPr b="0" i="0" sz="1800" u="none" cap="none" strike="noStrike">
              <a:solidFill>
                <a:schemeClr val="dk1"/>
              </a:solidFill>
              <a:latin typeface="Arial"/>
              <a:ea typeface="Arial"/>
              <a:cs typeface="Arial"/>
              <a:sym typeface="Arial"/>
            </a:endParaRPr>
          </a:p>
        </p:txBody>
      </p:sp>
      <p:sp>
        <p:nvSpPr>
          <p:cNvPr id="141" name="Google Shape;141;p10"/>
          <p:cNvSpPr txBox="1"/>
          <p:nvPr/>
        </p:nvSpPr>
        <p:spPr>
          <a:xfrm>
            <a:off x="3764139" y="3257550"/>
            <a:ext cx="857250" cy="116205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Response generation rules</a:t>
            </a:r>
            <a:endParaRPr b="0" i="0" sz="1800" u="none" cap="none" strike="noStrike">
              <a:solidFill>
                <a:schemeClr val="dk1"/>
              </a:solidFill>
              <a:latin typeface="Arial"/>
              <a:ea typeface="Arial"/>
              <a:cs typeface="Arial"/>
              <a:sym typeface="Arial"/>
            </a:endParaRPr>
          </a:p>
        </p:txBody>
      </p:sp>
      <p:cxnSp>
        <p:nvCxnSpPr>
          <p:cNvPr id="142" name="Google Shape;142;p10"/>
          <p:cNvCxnSpPr>
            <a:stCxn id="143" idx="3"/>
          </p:cNvCxnSpPr>
          <p:nvPr/>
        </p:nvCxnSpPr>
        <p:spPr>
          <a:xfrm>
            <a:off x="6651606" y="4207853"/>
            <a:ext cx="610200" cy="0"/>
          </a:xfrm>
          <a:prstGeom prst="straightConnector1">
            <a:avLst/>
          </a:prstGeom>
          <a:noFill/>
          <a:ln cap="flat" cmpd="sng" w="28575">
            <a:solidFill>
              <a:srgbClr val="2F5496"/>
            </a:solidFill>
            <a:prstDash val="solid"/>
            <a:round/>
            <a:headEnd len="sm" w="sm" type="none"/>
            <a:tailEnd len="med" w="med" type="triangle"/>
          </a:ln>
        </p:spPr>
      </p:cxnSp>
      <p:sp>
        <p:nvSpPr>
          <p:cNvPr id="144" name="Google Shape;144;p10"/>
          <p:cNvSpPr/>
          <p:nvPr/>
        </p:nvSpPr>
        <p:spPr>
          <a:xfrm>
            <a:off x="8409594" y="3016847"/>
            <a:ext cx="1224600" cy="1562100"/>
          </a:xfrm>
          <a:prstGeom prst="roundRect">
            <a:avLst>
              <a:gd fmla="val 16667" name="adj"/>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100" u="none" cap="none" strike="noStrike">
                <a:solidFill>
                  <a:schemeClr val="dk1"/>
                </a:solidFill>
                <a:latin typeface="Arial"/>
                <a:ea typeface="Arial"/>
                <a:cs typeface="Arial"/>
                <a:sym typeface="Arial"/>
              </a:rPr>
              <a:t> </a:t>
            </a:r>
            <a:endParaRPr/>
          </a:p>
        </p:txBody>
      </p:sp>
      <p:sp>
        <p:nvSpPr>
          <p:cNvPr id="145" name="Google Shape;145;p10"/>
          <p:cNvSpPr txBox="1"/>
          <p:nvPr/>
        </p:nvSpPr>
        <p:spPr>
          <a:xfrm>
            <a:off x="7079718" y="3166110"/>
            <a:ext cx="990600" cy="40005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Search engine</a:t>
            </a:r>
            <a:endParaRPr b="0" i="0" sz="1800" u="none" cap="none" strike="noStrike">
              <a:solidFill>
                <a:schemeClr val="dk1"/>
              </a:solidFill>
              <a:latin typeface="Arial"/>
              <a:ea typeface="Arial"/>
              <a:cs typeface="Arial"/>
              <a:sym typeface="Arial"/>
            </a:endParaRPr>
          </a:p>
        </p:txBody>
      </p:sp>
      <p:sp>
        <p:nvSpPr>
          <p:cNvPr id="143" name="Google Shape;143;p10"/>
          <p:cNvSpPr txBox="1"/>
          <p:nvPr/>
        </p:nvSpPr>
        <p:spPr>
          <a:xfrm>
            <a:off x="5241906" y="3950678"/>
            <a:ext cx="1409700" cy="51435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Intend Recognition and Entity Extraction</a:t>
            </a:r>
            <a:endParaRPr b="0" i="0" sz="1800" u="none" cap="none" strike="noStrike">
              <a:solidFill>
                <a:schemeClr val="dk1"/>
              </a:solidFill>
              <a:latin typeface="Arial"/>
              <a:ea typeface="Arial"/>
              <a:cs typeface="Arial"/>
              <a:sym typeface="Arial"/>
            </a:endParaRPr>
          </a:p>
        </p:txBody>
      </p:sp>
      <p:pic>
        <p:nvPicPr>
          <p:cNvPr id="146" name="Google Shape;146;p10"/>
          <p:cNvPicPr preferRelativeResize="0"/>
          <p:nvPr/>
        </p:nvPicPr>
        <p:blipFill rotWithShape="1">
          <a:blip r:embed="rId3">
            <a:alphaModFix/>
          </a:blip>
          <a:srcRect b="22890" l="9887" r="13841" t="18323"/>
          <a:stretch/>
        </p:blipFill>
        <p:spPr>
          <a:xfrm>
            <a:off x="8535329" y="3133725"/>
            <a:ext cx="1022957" cy="975963"/>
          </a:xfrm>
          <a:prstGeom prst="rect">
            <a:avLst/>
          </a:prstGeom>
          <a:noFill/>
          <a:ln cap="flat" cmpd="sng" w="28575">
            <a:solidFill>
              <a:srgbClr val="2F5496"/>
            </a:solidFill>
            <a:prstDash val="solid"/>
            <a:round/>
            <a:headEnd len="sm" w="sm" type="none"/>
            <a:tailEnd len="sm" w="sm" type="none"/>
          </a:ln>
        </p:spPr>
      </p:pic>
      <p:sp>
        <p:nvSpPr>
          <p:cNvPr id="147" name="Google Shape;147;p10"/>
          <p:cNvSpPr/>
          <p:nvPr/>
        </p:nvSpPr>
        <p:spPr>
          <a:xfrm>
            <a:off x="7271275" y="3930574"/>
            <a:ext cx="485775" cy="49530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Rest</a:t>
            </a:r>
            <a:r>
              <a:rPr b="0" i="0" lang="en-US" sz="10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API</a:t>
            </a:r>
            <a:endParaRPr b="0" i="0" sz="1800" u="none" cap="none" strike="noStrike">
              <a:solidFill>
                <a:schemeClr val="dk1"/>
              </a:solidFill>
              <a:latin typeface="Arial"/>
              <a:ea typeface="Arial"/>
              <a:cs typeface="Arial"/>
              <a:sym typeface="Arial"/>
            </a:endParaRPr>
          </a:p>
        </p:txBody>
      </p:sp>
      <p:cxnSp>
        <p:nvCxnSpPr>
          <p:cNvPr id="148" name="Google Shape;148;p10"/>
          <p:cNvCxnSpPr>
            <a:endCxn id="143" idx="1"/>
          </p:cNvCxnSpPr>
          <p:nvPr/>
        </p:nvCxnSpPr>
        <p:spPr>
          <a:xfrm>
            <a:off x="4765506" y="4207853"/>
            <a:ext cx="476400" cy="0"/>
          </a:xfrm>
          <a:prstGeom prst="straightConnector1">
            <a:avLst/>
          </a:prstGeom>
          <a:noFill/>
          <a:ln cap="flat" cmpd="sng" w="28575">
            <a:solidFill>
              <a:srgbClr val="2F5496"/>
            </a:solidFill>
            <a:prstDash val="solid"/>
            <a:round/>
            <a:headEnd len="sm" w="sm" type="none"/>
            <a:tailEnd len="med" w="med" type="triangle"/>
          </a:ln>
        </p:spPr>
      </p:cxnSp>
      <p:cxnSp>
        <p:nvCxnSpPr>
          <p:cNvPr id="149" name="Google Shape;149;p10"/>
          <p:cNvCxnSpPr/>
          <p:nvPr/>
        </p:nvCxnSpPr>
        <p:spPr>
          <a:xfrm rot="10800000">
            <a:off x="7432988" y="3557936"/>
            <a:ext cx="0" cy="361950"/>
          </a:xfrm>
          <a:prstGeom prst="straightConnector1">
            <a:avLst/>
          </a:prstGeom>
          <a:noFill/>
          <a:ln cap="flat" cmpd="sng" w="28575">
            <a:solidFill>
              <a:srgbClr val="2F5496"/>
            </a:solidFill>
            <a:prstDash val="solid"/>
            <a:round/>
            <a:headEnd len="sm" w="sm" type="none"/>
            <a:tailEnd len="med" w="med" type="triangle"/>
          </a:ln>
        </p:spPr>
      </p:cxnSp>
      <p:cxnSp>
        <p:nvCxnSpPr>
          <p:cNvPr id="150" name="Google Shape;150;p10"/>
          <p:cNvCxnSpPr/>
          <p:nvPr/>
        </p:nvCxnSpPr>
        <p:spPr>
          <a:xfrm flipH="1" rot="10800000">
            <a:off x="8104335" y="3361690"/>
            <a:ext cx="419265" cy="4445"/>
          </a:xfrm>
          <a:prstGeom prst="straightConnector1">
            <a:avLst/>
          </a:prstGeom>
          <a:noFill/>
          <a:ln cap="flat" cmpd="sng" w="28575">
            <a:solidFill>
              <a:srgbClr val="2F5496"/>
            </a:solidFill>
            <a:prstDash val="solid"/>
            <a:round/>
            <a:headEnd len="sm" w="sm" type="none"/>
            <a:tailEnd len="med" w="med" type="triangle"/>
          </a:ln>
        </p:spPr>
      </p:cxnSp>
      <p:sp>
        <p:nvSpPr>
          <p:cNvPr id="151" name="Google Shape;151;p10"/>
          <p:cNvSpPr txBox="1"/>
          <p:nvPr/>
        </p:nvSpPr>
        <p:spPr>
          <a:xfrm>
            <a:off x="8633868" y="4109688"/>
            <a:ext cx="905564" cy="400813"/>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resource database</a:t>
            </a:r>
            <a:endParaRPr b="0" i="0" sz="1800" u="none" cap="none" strike="noStrike">
              <a:solidFill>
                <a:schemeClr val="dk1"/>
              </a:solidFill>
              <a:latin typeface="Arial"/>
              <a:ea typeface="Arial"/>
              <a:cs typeface="Arial"/>
              <a:sym typeface="Arial"/>
            </a:endParaRPr>
          </a:p>
        </p:txBody>
      </p:sp>
      <p:sp>
        <p:nvSpPr>
          <p:cNvPr id="152" name="Google Shape;152;p10"/>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3" name="Google Shape;153;p10"/>
          <p:cNvSpPr txBox="1"/>
          <p:nvPr/>
        </p:nvSpPr>
        <p:spPr>
          <a:xfrm>
            <a:off x="2959664" y="5289510"/>
            <a:ext cx="645721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System Architecture of AI driven Mental Health Companion</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idx="1" type="body"/>
          </p:nvPr>
        </p:nvSpPr>
        <p:spPr>
          <a:xfrm>
            <a:off x="865695" y="1044043"/>
            <a:ext cx="10097678" cy="510214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User Management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Chat Interface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AI Engine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Mental Health Resources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Analytics and Insights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Data Management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Notifications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Ethics and Privacy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API Integration Module</a:t>
            </a:r>
            <a:endParaRPr/>
          </a:p>
          <a:p>
            <a:pPr indent="-4572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Admin Dashboard Module</a:t>
            </a:r>
            <a:endParaRPr/>
          </a:p>
        </p:txBody>
      </p:sp>
      <p:sp>
        <p:nvSpPr>
          <p:cNvPr id="160" name="Google Shape;1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1" name="Google Shape;161;p11"/>
          <p:cNvSpPr/>
          <p:nvPr/>
        </p:nvSpPr>
        <p:spPr>
          <a:xfrm>
            <a:off x="838200" y="187548"/>
            <a:ext cx="565731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2F5496"/>
                </a:solidFill>
                <a:latin typeface="Times New Roman"/>
                <a:ea typeface="Times New Roman"/>
                <a:cs typeface="Times New Roman"/>
                <a:sym typeface="Times New Roman"/>
              </a:rPr>
              <a:t>Proposed Module Names</a:t>
            </a:r>
            <a:endParaRPr b="0" i="0" sz="3600" u="none" cap="none" strike="noStrike">
              <a:solidFill>
                <a:srgbClr val="2F5496"/>
              </a:solidFill>
              <a:latin typeface="Times New Roman"/>
              <a:ea typeface="Times New Roman"/>
              <a:cs typeface="Times New Roman"/>
              <a:sym typeface="Times New Roman"/>
            </a:endParaRPr>
          </a:p>
        </p:txBody>
      </p:sp>
      <p:sp>
        <p:nvSpPr>
          <p:cNvPr id="162" name="Google Shape;162;p11"/>
          <p:cNvSpPr/>
          <p:nvPr/>
        </p:nvSpPr>
        <p:spPr>
          <a:xfrm>
            <a:off x="5043598" y="6356350"/>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74113" y="-13656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Algorithms</a:t>
            </a:r>
            <a:endParaRPr b="1">
              <a:latin typeface="Times New Roman"/>
              <a:ea typeface="Times New Roman"/>
              <a:cs typeface="Times New Roman"/>
              <a:sym typeface="Times New Roman"/>
            </a:endParaRPr>
          </a:p>
        </p:txBody>
      </p:sp>
      <p:sp>
        <p:nvSpPr>
          <p:cNvPr id="168" name="Google Shape;16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9" name="Google Shape;169;p12"/>
          <p:cNvSpPr/>
          <p:nvPr/>
        </p:nvSpPr>
        <p:spPr>
          <a:xfrm>
            <a:off x="6301748" y="1188997"/>
            <a:ext cx="4661626"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Machine Learning Algorithms: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Q-Learning</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Recommendation Algorithms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Content-Based Filtering</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TF-IDF</a:t>
            </a:r>
            <a:endParaRPr b="0" i="0" sz="2000" u="none" cap="none" strike="noStrike">
              <a:solidFill>
                <a:srgbClr val="000000"/>
              </a:solidFill>
              <a:latin typeface="Times New Roman"/>
              <a:ea typeface="Times New Roman"/>
              <a:cs typeface="Times New Roman"/>
              <a:sym typeface="Times New Roman"/>
            </a:endParaRPr>
          </a:p>
        </p:txBody>
      </p:sp>
      <p:sp>
        <p:nvSpPr>
          <p:cNvPr id="170" name="Google Shape;170;p12"/>
          <p:cNvSpPr/>
          <p:nvPr/>
        </p:nvSpPr>
        <p:spPr>
          <a:xfrm>
            <a:off x="874113" y="3519679"/>
            <a:ext cx="4944432"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Behavioral and Predictive Analytics Algorithms: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Convolutional Neural Networks (CNNs)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Recurrent Neural Networks (RNNs)</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Transformer Models</a:t>
            </a:r>
            <a:endParaRPr/>
          </a:p>
        </p:txBody>
      </p:sp>
      <p:sp>
        <p:nvSpPr>
          <p:cNvPr id="171" name="Google Shape;171;p12"/>
          <p:cNvSpPr/>
          <p:nvPr/>
        </p:nvSpPr>
        <p:spPr>
          <a:xfrm>
            <a:off x="5043598" y="6356350"/>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
        <p:nvSpPr>
          <p:cNvPr id="172" name="Google Shape;172;p12"/>
          <p:cNvSpPr txBox="1"/>
          <p:nvPr/>
        </p:nvSpPr>
        <p:spPr>
          <a:xfrm>
            <a:off x="6301748" y="3519679"/>
            <a:ext cx="4661626"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4. Data Privacy and Security Algorithms:</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AES (Advanced Encryption Standard)</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RSA (Rivest–Shamir–Adleman)</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Differential Privacy</a:t>
            </a:r>
            <a:endParaRPr/>
          </a:p>
        </p:txBody>
      </p:sp>
      <p:sp>
        <p:nvSpPr>
          <p:cNvPr id="173" name="Google Shape;173;p12"/>
          <p:cNvSpPr txBox="1"/>
          <p:nvPr/>
        </p:nvSpPr>
        <p:spPr>
          <a:xfrm>
            <a:off x="853465" y="1188997"/>
            <a:ext cx="4944432"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NLP Algorithm:</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Support Vector Machines (SVM)</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BERT</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LSTM</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GPT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79178" y="-106562"/>
            <a:ext cx="398505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Modules Split-up</a:t>
            </a:r>
            <a:endParaRPr/>
          </a:p>
        </p:txBody>
      </p:sp>
      <p:sp>
        <p:nvSpPr>
          <p:cNvPr id="179" name="Google Shape;1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80" name="Google Shape;180;p13"/>
          <p:cNvSpPr/>
          <p:nvPr/>
        </p:nvSpPr>
        <p:spPr>
          <a:xfrm>
            <a:off x="5217934" y="6356350"/>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
        <p:nvSpPr>
          <p:cNvPr id="181" name="Google Shape;181;p13"/>
          <p:cNvSpPr/>
          <p:nvPr/>
        </p:nvSpPr>
        <p:spPr>
          <a:xfrm>
            <a:off x="879178" y="1219001"/>
            <a:ext cx="4778663"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User Interface (UI) Module</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Chat Interface</a:t>
            </a:r>
            <a:endParaRPr/>
          </a:p>
          <a:p>
            <a:pPr indent="-342900" lvl="0"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Mood Tracking Dashboard</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Resource Access</a:t>
            </a:r>
            <a:endParaRPr/>
          </a:p>
          <a:p>
            <a:pPr indent="0" lvl="0" marL="0" marR="0" rtl="0" algn="l">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2. Natural Language Processing</a:t>
            </a:r>
            <a:r>
              <a:rPr b="1"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Module</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Text Analysis Engine</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Sentiment Analysis</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Intent Recognition</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3. Machine Learning (ML) Module</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User Behavior Profiling</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Personalization Algorithms</a:t>
            </a:r>
            <a:endParaRPr/>
          </a:p>
          <a:p>
            <a:pPr indent="-342900" lvl="1" marL="8001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Continuous Learning Feedback Loop</a:t>
            </a:r>
            <a:endParaRPr/>
          </a:p>
        </p:txBody>
      </p:sp>
      <p:sp>
        <p:nvSpPr>
          <p:cNvPr id="182" name="Google Shape;182;p13"/>
          <p:cNvSpPr/>
          <p:nvPr/>
        </p:nvSpPr>
        <p:spPr>
          <a:xfrm>
            <a:off x="5912365" y="1219001"/>
            <a:ext cx="5051008"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4. Data Management Module</a:t>
            </a:r>
            <a:endParaRPr/>
          </a:p>
          <a:p>
            <a:pPr indent="-342900" lvl="2" marL="12573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Secure User Data Storage</a:t>
            </a:r>
            <a:endParaRPr/>
          </a:p>
          <a:p>
            <a:pPr indent="-342900" lvl="2" marL="12573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Data Privacy &amp; Security Controls</a:t>
            </a:r>
            <a:endParaRPr/>
          </a:p>
          <a:p>
            <a:pPr indent="-342900" lvl="2" marL="12573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Analytics and Reporting Tools</a:t>
            </a:r>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5. Support and Resources Module</a:t>
            </a:r>
            <a:endParaRPr/>
          </a:p>
          <a:p>
            <a:pPr indent="-342900" lvl="2" marL="12573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Coping Strategies Database</a:t>
            </a:r>
            <a:endParaRPr/>
          </a:p>
          <a:p>
            <a:pPr indent="-342900" lvl="2" marL="12573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Community Support Links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88" name="Google Shape;188;p14"/>
          <p:cNvGrpSpPr/>
          <p:nvPr/>
        </p:nvGrpSpPr>
        <p:grpSpPr>
          <a:xfrm>
            <a:off x="8129904" y="1457161"/>
            <a:ext cx="1936737" cy="1162042"/>
            <a:chOff x="2622066" y="915699"/>
            <a:chExt cx="1936737" cy="1162042"/>
          </a:xfrm>
        </p:grpSpPr>
        <p:sp>
          <p:nvSpPr>
            <p:cNvPr id="189" name="Google Shape;189;p14"/>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Machine Learning</a:t>
              </a:r>
              <a:endParaRPr/>
            </a:p>
            <a:p>
              <a:pPr indent="0" lvl="0" marL="0" marR="0" rtl="0" algn="ctr">
                <a:lnSpc>
                  <a:spcPct val="90000"/>
                </a:lnSpc>
                <a:spcBef>
                  <a:spcPts val="490"/>
                </a:spcBef>
                <a:spcAft>
                  <a:spcPts val="0"/>
                </a:spcAft>
                <a:buNone/>
              </a:pPr>
              <a:r>
                <a:rPr b="0" i="0" lang="en-US" sz="1400" u="none" cap="none" strike="noStrike">
                  <a:solidFill>
                    <a:schemeClr val="dk1"/>
                  </a:solidFill>
                  <a:latin typeface="Times New Roman"/>
                  <a:ea typeface="Times New Roman"/>
                  <a:cs typeface="Times New Roman"/>
                  <a:sym typeface="Times New Roman"/>
                </a:rPr>
                <a:t>(ML)</a:t>
              </a:r>
              <a:endParaRPr b="0" i="0" sz="1400" u="none" cap="none" strike="noStrike">
                <a:solidFill>
                  <a:schemeClr val="dk1"/>
                </a:solidFill>
                <a:latin typeface="Times New Roman"/>
                <a:ea typeface="Times New Roman"/>
                <a:cs typeface="Times New Roman"/>
                <a:sym typeface="Times New Roman"/>
              </a:endParaRPr>
            </a:p>
          </p:txBody>
        </p:sp>
      </p:grpSp>
      <p:grpSp>
        <p:nvGrpSpPr>
          <p:cNvPr id="191" name="Google Shape;191;p14"/>
          <p:cNvGrpSpPr/>
          <p:nvPr/>
        </p:nvGrpSpPr>
        <p:grpSpPr>
          <a:xfrm>
            <a:off x="4874506" y="1423126"/>
            <a:ext cx="1936737" cy="1162042"/>
            <a:chOff x="5333499" y="895596"/>
            <a:chExt cx="1936737" cy="1162042"/>
          </a:xfrm>
        </p:grpSpPr>
        <p:sp>
          <p:nvSpPr>
            <p:cNvPr id="192" name="Google Shape;192;p14"/>
            <p:cNvSpPr/>
            <p:nvPr/>
          </p:nvSpPr>
          <p:spPr>
            <a:xfrm>
              <a:off x="5333499" y="895596"/>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5367534" y="929631"/>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Natural Language Processing </a:t>
              </a:r>
              <a:endParaRPr/>
            </a:p>
            <a:p>
              <a:pPr indent="0" lvl="0" marL="0" marR="0" rtl="0" algn="ctr">
                <a:lnSpc>
                  <a:spcPct val="90000"/>
                </a:lnSpc>
                <a:spcBef>
                  <a:spcPts val="490"/>
                </a:spcBef>
                <a:spcAft>
                  <a:spcPts val="0"/>
                </a:spcAft>
                <a:buNone/>
              </a:pPr>
              <a:r>
                <a:rPr b="0" i="0" lang="en-US" sz="1400" u="none" cap="none" strike="noStrike">
                  <a:solidFill>
                    <a:schemeClr val="dk1"/>
                  </a:solidFill>
                  <a:latin typeface="Times New Roman"/>
                  <a:ea typeface="Times New Roman"/>
                  <a:cs typeface="Times New Roman"/>
                  <a:sym typeface="Times New Roman"/>
                </a:rPr>
                <a:t>(NLP)</a:t>
              </a:r>
              <a:endParaRPr b="0" i="0" sz="1400" u="none" cap="none" strike="noStrike">
                <a:solidFill>
                  <a:schemeClr val="dk1"/>
                </a:solidFill>
                <a:latin typeface="Times New Roman"/>
                <a:ea typeface="Times New Roman"/>
                <a:cs typeface="Times New Roman"/>
                <a:sym typeface="Times New Roman"/>
              </a:endParaRPr>
            </a:p>
          </p:txBody>
        </p:sp>
      </p:grpSp>
      <p:grpSp>
        <p:nvGrpSpPr>
          <p:cNvPr id="194" name="Google Shape;194;p14"/>
          <p:cNvGrpSpPr/>
          <p:nvPr/>
        </p:nvGrpSpPr>
        <p:grpSpPr>
          <a:xfrm>
            <a:off x="3934814" y="1793344"/>
            <a:ext cx="570993" cy="483341"/>
            <a:chOff x="4727456" y="1245084"/>
            <a:chExt cx="414149" cy="483341"/>
          </a:xfrm>
        </p:grpSpPr>
        <p:sp>
          <p:nvSpPr>
            <p:cNvPr id="195" name="Google Shape;195;p14"/>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197" name="Google Shape;197;p14"/>
          <p:cNvGrpSpPr/>
          <p:nvPr/>
        </p:nvGrpSpPr>
        <p:grpSpPr>
          <a:xfrm>
            <a:off x="7183289" y="1795431"/>
            <a:ext cx="574570" cy="489489"/>
            <a:chOff x="4727456" y="1245084"/>
            <a:chExt cx="414149" cy="483341"/>
          </a:xfrm>
        </p:grpSpPr>
        <p:sp>
          <p:nvSpPr>
            <p:cNvPr id="198" name="Google Shape;198;p14"/>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00" name="Google Shape;200;p14"/>
          <p:cNvGrpSpPr/>
          <p:nvPr/>
        </p:nvGrpSpPr>
        <p:grpSpPr>
          <a:xfrm>
            <a:off x="1618648" y="1423126"/>
            <a:ext cx="1936737" cy="1162042"/>
            <a:chOff x="2622066" y="915699"/>
            <a:chExt cx="1936737" cy="1162042"/>
          </a:xfrm>
        </p:grpSpPr>
        <p:sp>
          <p:nvSpPr>
            <p:cNvPr id="201" name="Google Shape;201;p14"/>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User interface</a:t>
              </a:r>
              <a:endParaRPr/>
            </a:p>
            <a:p>
              <a:pPr indent="0" lvl="0" marL="0" marR="0" rtl="0" algn="ctr">
                <a:lnSpc>
                  <a:spcPct val="90000"/>
                </a:lnSpc>
                <a:spcBef>
                  <a:spcPts val="490"/>
                </a:spcBef>
                <a:spcAft>
                  <a:spcPts val="0"/>
                </a:spcAft>
                <a:buNone/>
              </a:pPr>
              <a:r>
                <a:rPr b="0" i="0" lang="en-US" sz="1400" u="none" cap="none" strike="noStrike">
                  <a:solidFill>
                    <a:schemeClr val="dk1"/>
                  </a:solidFill>
                  <a:latin typeface="Times New Roman"/>
                  <a:ea typeface="Times New Roman"/>
                  <a:cs typeface="Times New Roman"/>
                  <a:sym typeface="Times New Roman"/>
                </a:rPr>
                <a:t>(UI)</a:t>
              </a:r>
              <a:endParaRPr b="0" i="0" sz="1400" u="none" cap="none" strike="noStrike">
                <a:solidFill>
                  <a:schemeClr val="dk1"/>
                </a:solidFill>
                <a:latin typeface="Times New Roman"/>
                <a:ea typeface="Times New Roman"/>
                <a:cs typeface="Times New Roman"/>
                <a:sym typeface="Times New Roman"/>
              </a:endParaRPr>
            </a:p>
          </p:txBody>
        </p:sp>
      </p:grpSp>
      <p:grpSp>
        <p:nvGrpSpPr>
          <p:cNvPr id="203" name="Google Shape;203;p14"/>
          <p:cNvGrpSpPr/>
          <p:nvPr/>
        </p:nvGrpSpPr>
        <p:grpSpPr>
          <a:xfrm rot="5400000">
            <a:off x="8844116" y="3113601"/>
            <a:ext cx="576382" cy="483341"/>
            <a:chOff x="4727456" y="1245084"/>
            <a:chExt cx="414149" cy="483341"/>
          </a:xfrm>
        </p:grpSpPr>
        <p:sp>
          <p:nvSpPr>
            <p:cNvPr id="204" name="Google Shape;204;p14"/>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06" name="Google Shape;206;p14"/>
          <p:cNvGrpSpPr/>
          <p:nvPr/>
        </p:nvGrpSpPr>
        <p:grpSpPr>
          <a:xfrm>
            <a:off x="8163939" y="4091341"/>
            <a:ext cx="1936737" cy="1162042"/>
            <a:chOff x="5333499" y="895596"/>
            <a:chExt cx="1936737" cy="1162042"/>
          </a:xfrm>
        </p:grpSpPr>
        <p:sp>
          <p:nvSpPr>
            <p:cNvPr id="207" name="Google Shape;207;p14"/>
            <p:cNvSpPr/>
            <p:nvPr/>
          </p:nvSpPr>
          <p:spPr>
            <a:xfrm>
              <a:off x="5333499" y="895596"/>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5367534" y="929631"/>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Data Management</a:t>
              </a:r>
              <a:endParaRPr/>
            </a:p>
            <a:p>
              <a:pPr indent="0" lvl="0" marL="0" marR="0" rtl="0" algn="ctr">
                <a:lnSpc>
                  <a:spcPct val="90000"/>
                </a:lnSpc>
                <a:spcBef>
                  <a:spcPts val="490"/>
                </a:spcBef>
                <a:spcAft>
                  <a:spcPts val="0"/>
                </a:spcAft>
                <a:buNone/>
              </a:pPr>
              <a:r>
                <a:rPr b="0" i="0" lang="en-US" sz="1400" u="none" cap="none" strike="noStrike">
                  <a:solidFill>
                    <a:schemeClr val="dk1"/>
                  </a:solidFill>
                  <a:latin typeface="Times New Roman"/>
                  <a:ea typeface="Times New Roman"/>
                  <a:cs typeface="Times New Roman"/>
                  <a:sym typeface="Times New Roman"/>
                </a:rPr>
                <a:t>Module</a:t>
              </a:r>
              <a:endParaRPr b="0" i="0" sz="1400" u="none" cap="none" strike="noStrike">
                <a:solidFill>
                  <a:schemeClr val="dk1"/>
                </a:solidFill>
                <a:latin typeface="Times New Roman"/>
                <a:ea typeface="Times New Roman"/>
                <a:cs typeface="Times New Roman"/>
                <a:sym typeface="Times New Roman"/>
              </a:endParaRPr>
            </a:p>
          </p:txBody>
        </p:sp>
      </p:grpSp>
      <p:grpSp>
        <p:nvGrpSpPr>
          <p:cNvPr id="209" name="Google Shape;209;p14"/>
          <p:cNvGrpSpPr/>
          <p:nvPr/>
        </p:nvGrpSpPr>
        <p:grpSpPr>
          <a:xfrm rot="10800000">
            <a:off x="7181498" y="4387363"/>
            <a:ext cx="578172" cy="448638"/>
            <a:chOff x="4727456" y="1245084"/>
            <a:chExt cx="414149" cy="483341"/>
          </a:xfrm>
        </p:grpSpPr>
        <p:sp>
          <p:nvSpPr>
            <p:cNvPr id="210" name="Google Shape;210;p14"/>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12" name="Google Shape;212;p14"/>
          <p:cNvGrpSpPr/>
          <p:nvPr/>
        </p:nvGrpSpPr>
        <p:grpSpPr>
          <a:xfrm>
            <a:off x="4840471" y="4091341"/>
            <a:ext cx="1936737" cy="1162042"/>
            <a:chOff x="5333499" y="895596"/>
            <a:chExt cx="1936737" cy="1162042"/>
          </a:xfrm>
        </p:grpSpPr>
        <p:sp>
          <p:nvSpPr>
            <p:cNvPr id="213" name="Google Shape;213;p14"/>
            <p:cNvSpPr/>
            <p:nvPr/>
          </p:nvSpPr>
          <p:spPr>
            <a:xfrm>
              <a:off x="5333499" y="895596"/>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5367534" y="929631"/>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Support and Resource</a:t>
              </a:r>
              <a:endParaRPr/>
            </a:p>
            <a:p>
              <a:pPr indent="0" lvl="0" marL="0" marR="0" rtl="0" algn="ctr">
                <a:lnSpc>
                  <a:spcPct val="90000"/>
                </a:lnSpc>
                <a:spcBef>
                  <a:spcPts val="490"/>
                </a:spcBef>
                <a:spcAft>
                  <a:spcPts val="0"/>
                </a:spcAft>
                <a:buNone/>
              </a:pPr>
              <a:r>
                <a:rPr b="0" i="0" lang="en-US" sz="1400" u="none" cap="none" strike="noStrike">
                  <a:solidFill>
                    <a:schemeClr val="dk1"/>
                  </a:solidFill>
                  <a:latin typeface="Times New Roman"/>
                  <a:ea typeface="Times New Roman"/>
                  <a:cs typeface="Times New Roman"/>
                  <a:sym typeface="Times New Roman"/>
                </a:rPr>
                <a:t>Module</a:t>
              </a:r>
              <a:endParaRPr b="0" i="0" sz="1400" u="none" cap="none" strike="noStrike">
                <a:solidFill>
                  <a:schemeClr val="dk1"/>
                </a:solidFill>
                <a:latin typeface="Times New Roman"/>
                <a:ea typeface="Times New Roman"/>
                <a:cs typeface="Times New Roman"/>
                <a:sym typeface="Times New Roman"/>
              </a:endParaRPr>
            </a:p>
          </p:txBody>
        </p:sp>
      </p:grpSp>
      <p:sp>
        <p:nvSpPr>
          <p:cNvPr id="215" name="Google Shape;215;p14"/>
          <p:cNvSpPr/>
          <p:nvPr/>
        </p:nvSpPr>
        <p:spPr>
          <a:xfrm>
            <a:off x="924806" y="149941"/>
            <a:ext cx="35830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2F5496"/>
                </a:solidFill>
                <a:latin typeface="Times New Roman"/>
                <a:ea typeface="Times New Roman"/>
                <a:cs typeface="Times New Roman"/>
                <a:sym typeface="Times New Roman"/>
              </a:rPr>
              <a:t>Modules Split-up</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858078" y="246881"/>
            <a:ext cx="10524241" cy="6675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Risk Identification</a:t>
            </a:r>
            <a:endParaRPr sz="3600"/>
          </a:p>
        </p:txBody>
      </p:sp>
      <p:sp>
        <p:nvSpPr>
          <p:cNvPr id="222" name="Google Shape;222;p15"/>
          <p:cNvSpPr txBox="1"/>
          <p:nvPr>
            <p:ph idx="1" type="body"/>
          </p:nvPr>
        </p:nvSpPr>
        <p:spPr>
          <a:xfrm>
            <a:off x="914878" y="914398"/>
            <a:ext cx="10039068" cy="4947659"/>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1. Risk Identification</a:t>
            </a:r>
            <a:endParaRPr/>
          </a:p>
          <a:p>
            <a:pPr indent="-334963" lvl="0" marL="449263"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	Developing an AI-Driven Mental Health Companion involves managing risks related to data handling, system reliability, and user acceptance due to the sensitivity of mental health data, real-time assessments, and continuous interaction.</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2. Risk Analysis</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Data Privacy &amp; Security</a:t>
            </a:r>
            <a:r>
              <a:rPr lang="en-US" sz="2000">
                <a:latin typeface="Times New Roman"/>
                <a:ea typeface="Times New Roman"/>
                <a:cs typeface="Times New Roman"/>
                <a:sym typeface="Times New Roman"/>
              </a:rPr>
              <a:t>: High impact, as mishandling of sensitive user data could lead to breaches of confidentiality, violating ethical standards and trust.</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AI Misinterpretation of Emotions</a:t>
            </a:r>
            <a:r>
              <a:rPr lang="en-US" sz="2000">
                <a:latin typeface="Times New Roman"/>
                <a:ea typeface="Times New Roman"/>
                <a:cs typeface="Times New Roman"/>
                <a:sym typeface="Times New Roman"/>
              </a:rPr>
              <a:t>: High impact, as incorrect emotional assessments might lead to inappropriate or ineffective mental health interventions.</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Model Bias</a:t>
            </a:r>
            <a:r>
              <a:rPr lang="en-US" sz="2000">
                <a:latin typeface="Times New Roman"/>
                <a:ea typeface="Times New Roman"/>
                <a:cs typeface="Times New Roman"/>
                <a:sym typeface="Times New Roman"/>
              </a:rPr>
              <a:t>: Medium impact, as inherent biases in training data may result in inaccurate emotional analysis, especially for underrepresented groups.</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User Resistance</a:t>
            </a:r>
            <a:r>
              <a:rPr lang="en-US" sz="2000">
                <a:latin typeface="Times New Roman"/>
                <a:ea typeface="Times New Roman"/>
                <a:cs typeface="Times New Roman"/>
                <a:sym typeface="Times New Roman"/>
              </a:rPr>
              <a:t>: Medium impact, as users may be hesitant to engage with AI-driven mental health tools due to stigma or lack of trust</a:t>
            </a:r>
            <a:r>
              <a:rPr lang="en-US" sz="2200">
                <a:latin typeface="Times New Roman"/>
                <a:ea typeface="Times New Roman"/>
                <a:cs typeface="Times New Roman"/>
                <a:sym typeface="Times New Roman"/>
              </a:rPr>
              <a:t>.</a:t>
            </a:r>
            <a:endParaRPr/>
          </a:p>
          <a:p>
            <a:pPr indent="0" lvl="0" marL="114300" rtl="0" algn="l">
              <a:lnSpc>
                <a:spcPct val="90000"/>
              </a:lnSpc>
              <a:spcBef>
                <a:spcPts val="1000"/>
              </a:spcBef>
              <a:spcAft>
                <a:spcPts val="0"/>
              </a:spcAft>
              <a:buSzPts val="1800"/>
              <a:buNone/>
            </a:pPr>
            <a:r>
              <a:t/>
            </a:r>
            <a:endParaRPr sz="1600"/>
          </a:p>
        </p:txBody>
      </p:sp>
      <p:sp>
        <p:nvSpPr>
          <p:cNvPr id="223" name="Google Shape;223;p15"/>
          <p:cNvSpPr txBox="1"/>
          <p:nvPr>
            <p:ph idx="12" type="sldNum"/>
          </p:nvPr>
        </p:nvSpPr>
        <p:spPr>
          <a:xfrm>
            <a:off x="8608346" y="6356350"/>
            <a:ext cx="274545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idx="1" type="body"/>
          </p:nvPr>
        </p:nvSpPr>
        <p:spPr>
          <a:xfrm>
            <a:off x="838200" y="1075569"/>
            <a:ext cx="10115746"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3. Risk Mitigation</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Data Encryption &amp; Anonymization</a:t>
            </a:r>
            <a:r>
              <a:rPr lang="en-US" sz="2000">
                <a:latin typeface="Times New Roman"/>
                <a:ea typeface="Times New Roman"/>
                <a:cs typeface="Times New Roman"/>
                <a:sym typeface="Times New Roman"/>
              </a:rPr>
              <a:t>: Implement encryption and data anonymization techniques to secure sensitive user information. Strict adherence to regulatory requirements (e.g., GDPR) to ensure data privacy.</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AI Model Validation</a:t>
            </a:r>
            <a:r>
              <a:rPr lang="en-US" sz="2000">
                <a:latin typeface="Times New Roman"/>
                <a:ea typeface="Times New Roman"/>
                <a:cs typeface="Times New Roman"/>
                <a:sym typeface="Times New Roman"/>
              </a:rPr>
              <a:t>: Use continuous validation and retraining of AI models with diverse datasets to reduce biases and improve accuracy in emotional assessments.</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User Training &amp; Support</a:t>
            </a:r>
            <a:r>
              <a:rPr lang="en-US" sz="2000">
                <a:latin typeface="Times New Roman"/>
                <a:ea typeface="Times New Roman"/>
                <a:cs typeface="Times New Roman"/>
                <a:sym typeface="Times New Roman"/>
              </a:rPr>
              <a:t>: Provide comprehensive user training and develop user-friendly interfaces to promote engagement and reduce resistance. Offer transparency on how AI processes information.</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Ethical Framework &amp; Compliance</a:t>
            </a:r>
            <a:r>
              <a:rPr lang="en-US" sz="2000">
                <a:latin typeface="Times New Roman"/>
                <a:ea typeface="Times New Roman"/>
                <a:cs typeface="Times New Roman"/>
                <a:sym typeface="Times New Roman"/>
              </a:rPr>
              <a:t>: Regularly review legal and ethical frameworks to ensure compliance with health data regulations and ethical AI use.</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29" name="Google Shape;22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idx="1" type="body"/>
          </p:nvPr>
        </p:nvSpPr>
        <p:spPr>
          <a:xfrm>
            <a:off x="915396" y="1011199"/>
            <a:ext cx="10047977" cy="462603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Problem Statement/Title</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Abstract</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Introduction</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Literature Survey (Comparison With Existing System)</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Methodology</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Design/Algorithms/Techniques Used</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Modules Split-up</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Proposed System</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Software Tools/Technologies To Be Used</a:t>
            </a:r>
            <a:endParaRPr/>
          </a:p>
          <a:p>
            <a:pPr indent="-342900" lvl="0" marL="457200" rtl="0" algn="just">
              <a:lnSpc>
                <a:spcPct val="10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 Working Module</a:t>
            </a:r>
            <a:endParaRPr sz="2000">
              <a:solidFill>
                <a:schemeClr val="dk1"/>
              </a:solidFill>
              <a:latin typeface="Times New Roman"/>
              <a:ea typeface="Times New Roman"/>
              <a:cs typeface="Times New Roman"/>
              <a:sym typeface="Times New Roman"/>
            </a:endParaRPr>
          </a:p>
        </p:txBody>
      </p:sp>
      <p:sp>
        <p:nvSpPr>
          <p:cNvPr id="47" name="Google Shape;47;p2"/>
          <p:cNvSpPr txBox="1"/>
          <p:nvPr>
            <p:ph idx="11" type="ftr"/>
          </p:nvPr>
        </p:nvSpPr>
        <p:spPr>
          <a:xfrm>
            <a:off x="5065059" y="6356350"/>
            <a:ext cx="3545541"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48" name="Google Shape;4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9" name="Google Shape;49;p2"/>
          <p:cNvSpPr txBox="1"/>
          <p:nvPr/>
        </p:nvSpPr>
        <p:spPr>
          <a:xfrm>
            <a:off x="910839" y="119720"/>
            <a:ext cx="2096312"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4400"/>
              <a:buFont typeface="Arial"/>
              <a:buNone/>
            </a:pPr>
            <a:r>
              <a:rPr b="1" i="0" lang="en-US" sz="3600" u="none" cap="none" strike="noStrike">
                <a:solidFill>
                  <a:srgbClr val="2F5496"/>
                </a:solidFill>
                <a:latin typeface="Times New Roman"/>
                <a:ea typeface="Times New Roman"/>
                <a:cs typeface="Times New Roman"/>
                <a:sym typeface="Times New Roman"/>
              </a:rPr>
              <a:t>Outline</a:t>
            </a:r>
            <a:r>
              <a:rPr b="1" i="0" lang="en-US" sz="4400" u="none" cap="none" strike="noStrike">
                <a:solidFill>
                  <a:srgbClr val="2F5496"/>
                </a:solidFill>
                <a:latin typeface="Times New Roman"/>
                <a:ea typeface="Times New Roman"/>
                <a:cs typeface="Times New Roman"/>
                <a:sym typeface="Times New Roman"/>
              </a:rPr>
              <a:t> </a:t>
            </a:r>
            <a:endParaRPr b="0" i="0" sz="1400" u="none" cap="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idx="1" type="body"/>
          </p:nvPr>
        </p:nvSpPr>
        <p:spPr>
          <a:xfrm>
            <a:off x="904188" y="1152298"/>
            <a:ext cx="10068612"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4. Monitoring and Management</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Regular Audits and Diagnostics</a:t>
            </a:r>
            <a:r>
              <a:rPr lang="en-US" sz="2000">
                <a:latin typeface="Times New Roman"/>
                <a:ea typeface="Times New Roman"/>
                <a:cs typeface="Times New Roman"/>
                <a:sym typeface="Times New Roman"/>
              </a:rPr>
              <a:t>: Implement periodic audits and diagnostics to ensure system functionality and the accuracy of emotional assessments.</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Ethical Reviews</a:t>
            </a:r>
            <a:r>
              <a:rPr lang="en-US" sz="2000">
                <a:latin typeface="Times New Roman"/>
                <a:ea typeface="Times New Roman"/>
                <a:cs typeface="Times New Roman"/>
                <a:sym typeface="Times New Roman"/>
              </a:rPr>
              <a:t>: Perform regular reviews of ethical standards and compliance with legal requirements for handling sensitive health data.</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Feedback Loops</a:t>
            </a:r>
            <a:r>
              <a:rPr lang="en-US" sz="2000">
                <a:latin typeface="Times New Roman"/>
                <a:ea typeface="Times New Roman"/>
                <a:cs typeface="Times New Roman"/>
                <a:sym typeface="Times New Roman"/>
              </a:rPr>
              <a:t>: Establish a robust feedback system where users can report issues and experiences to help improve the AI model over time.</a:t>
            </a:r>
            <a:endParaRPr/>
          </a:p>
          <a:p>
            <a:pPr indent="-342900" lvl="0" marL="457200" rtl="0" algn="l">
              <a:lnSpc>
                <a:spcPct val="90000"/>
              </a:lnSpc>
              <a:spcBef>
                <a:spcPts val="1000"/>
              </a:spcBef>
              <a:spcAft>
                <a:spcPts val="0"/>
              </a:spcAft>
              <a:buSzPts val="1800"/>
              <a:buFont typeface="Arial"/>
              <a:buChar char="•"/>
            </a:pPr>
            <a:r>
              <a:rPr b="1" lang="en-US" sz="2000">
                <a:latin typeface="Times New Roman"/>
                <a:ea typeface="Times New Roman"/>
                <a:cs typeface="Times New Roman"/>
                <a:sym typeface="Times New Roman"/>
              </a:rPr>
              <a:t>Contingency Planning</a:t>
            </a:r>
            <a:r>
              <a:rPr lang="en-US" sz="2000">
                <a:latin typeface="Times New Roman"/>
                <a:ea typeface="Times New Roman"/>
                <a:cs typeface="Times New Roman"/>
                <a:sym typeface="Times New Roman"/>
              </a:rPr>
              <a:t>: Develop alternative strategies and fallback mechanisms in the event of a system failure or ethical concerns, such as escalation to human mental health professionals.</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35" name="Google Shape;2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838200" y="-199871"/>
            <a:ext cx="10515600" cy="1325563"/>
          </a:xfrm>
          <a:prstGeom prst="rect">
            <a:avLst/>
          </a:prstGeom>
          <a:noFill/>
          <a:ln>
            <a:noFill/>
          </a:ln>
        </p:spPr>
        <p:txBody>
          <a:bodyPr anchorCtr="0" anchor="ctr" bIns="45700" lIns="91425" spcFirstLastPara="1" rIns="91425" wrap="square" tIns="45700">
            <a:normAutofit/>
          </a:bodyPr>
          <a:lstStyle/>
          <a:p>
            <a:pPr indent="-274320" lvl="0" marL="274320" rtl="0" algn="l">
              <a:lnSpc>
                <a:spcPct val="100000"/>
              </a:lnSpc>
              <a:spcBef>
                <a:spcPts val="720"/>
              </a:spcBef>
              <a:spcAft>
                <a:spcPts val="0"/>
              </a:spcAft>
              <a:buSzPts val="1800"/>
              <a:buNone/>
            </a:pPr>
            <a:r>
              <a:rPr b="1" lang="en-US" sz="3600">
                <a:solidFill>
                  <a:srgbClr val="2F5496"/>
                </a:solidFill>
                <a:latin typeface="Times New Roman"/>
                <a:ea typeface="Times New Roman"/>
                <a:cs typeface="Times New Roman"/>
                <a:sym typeface="Times New Roman"/>
              </a:rPr>
              <a:t>Software Tools/Technologies to be used</a:t>
            </a:r>
            <a:endParaRPr b="1" sz="3600">
              <a:solidFill>
                <a:srgbClr val="000000"/>
              </a:solidFill>
              <a:latin typeface="Times New Roman"/>
              <a:ea typeface="Times New Roman"/>
              <a:cs typeface="Times New Roman"/>
              <a:sym typeface="Times New Roman"/>
            </a:endParaRPr>
          </a:p>
        </p:txBody>
      </p:sp>
      <p:sp>
        <p:nvSpPr>
          <p:cNvPr id="241" name="Google Shape;241;p18"/>
          <p:cNvSpPr txBox="1"/>
          <p:nvPr>
            <p:ph idx="1" type="body"/>
          </p:nvPr>
        </p:nvSpPr>
        <p:spPr>
          <a:xfrm>
            <a:off x="923294" y="1167012"/>
            <a:ext cx="5172706" cy="435133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rPr b="1" lang="en-US" sz="2000">
                <a:solidFill>
                  <a:srgbClr val="1F2023"/>
                </a:solidFill>
                <a:latin typeface="Times New Roman"/>
                <a:ea typeface="Times New Roman"/>
                <a:cs typeface="Times New Roman"/>
                <a:sym typeface="Times New Roman"/>
              </a:rPr>
              <a:t>1. Software Requirements:</a:t>
            </a:r>
            <a:endParaRPr/>
          </a:p>
          <a:p>
            <a:pPr indent="-342900" lvl="0" marL="342900" rtl="0" algn="l">
              <a:lnSpc>
                <a:spcPct val="12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Windows/Ubuntu OS</a:t>
            </a:r>
            <a:endParaRPr sz="2000">
              <a:latin typeface="Times New Roman"/>
              <a:ea typeface="Times New Roman"/>
              <a:cs typeface="Times New Roman"/>
              <a:sym typeface="Times New Roman"/>
            </a:endParaRPr>
          </a:p>
          <a:p>
            <a:pPr indent="-342900" lvl="0" marL="342900" rtl="0" algn="l">
              <a:lnSpc>
                <a:spcPct val="12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Python3 and suitable IDE</a:t>
            </a:r>
            <a:endParaRPr sz="2000">
              <a:latin typeface="Times New Roman"/>
              <a:ea typeface="Times New Roman"/>
              <a:cs typeface="Times New Roman"/>
              <a:sym typeface="Times New Roman"/>
            </a:endParaRPr>
          </a:p>
          <a:p>
            <a:pPr indent="-342900" lvl="0" marL="342900" rtl="0" algn="l">
              <a:lnSpc>
                <a:spcPct val="12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Flask/ Django, Required Libraries</a:t>
            </a:r>
            <a:endParaRPr/>
          </a:p>
          <a:p>
            <a:pPr indent="0" lvl="0" marL="0" rtl="0" algn="l">
              <a:lnSpc>
                <a:spcPct val="120000"/>
              </a:lnSpc>
              <a:spcBef>
                <a:spcPts val="1000"/>
              </a:spcBef>
              <a:spcAft>
                <a:spcPts val="0"/>
              </a:spcAft>
              <a:buSzPts val="1800"/>
              <a:buNone/>
            </a:pPr>
            <a:r>
              <a:t/>
            </a:r>
            <a:endParaRPr sz="2000">
              <a:solidFill>
                <a:srgbClr val="1F2023"/>
              </a:solidFill>
              <a:latin typeface="Times New Roman"/>
              <a:ea typeface="Times New Roman"/>
              <a:cs typeface="Times New Roman"/>
              <a:sym typeface="Times New Roman"/>
            </a:endParaRPr>
          </a:p>
          <a:p>
            <a:pPr indent="0" lvl="0" marL="0" rtl="0" algn="l">
              <a:lnSpc>
                <a:spcPct val="150000"/>
              </a:lnSpc>
              <a:spcBef>
                <a:spcPts val="1000"/>
              </a:spcBef>
              <a:spcAft>
                <a:spcPts val="0"/>
              </a:spcAft>
              <a:buSzPts val="1800"/>
              <a:buNone/>
            </a:pPr>
            <a:r>
              <a:rPr b="1" lang="en-US" sz="2000">
                <a:solidFill>
                  <a:srgbClr val="1F2023"/>
                </a:solidFill>
                <a:latin typeface="Times New Roman"/>
                <a:ea typeface="Times New Roman"/>
                <a:cs typeface="Times New Roman"/>
                <a:sym typeface="Times New Roman"/>
              </a:rPr>
              <a:t>3. Database Requirements:</a:t>
            </a:r>
            <a:endParaRPr b="1" sz="2000">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800"/>
              <a:buChar char="•"/>
            </a:pPr>
            <a:r>
              <a:rPr lang="en-US" sz="2000">
                <a:solidFill>
                  <a:srgbClr val="1F2023"/>
                </a:solidFill>
                <a:latin typeface="Times New Roman"/>
                <a:ea typeface="Times New Roman"/>
                <a:cs typeface="Times New Roman"/>
                <a:sym typeface="Times New Roman"/>
              </a:rPr>
              <a:t>MySQL/ MongoDB</a:t>
            </a:r>
            <a:endParaRPr sz="2000">
              <a:latin typeface="Times New Roman"/>
              <a:ea typeface="Times New Roman"/>
              <a:cs typeface="Times New Roman"/>
              <a:sym typeface="Times New Roman"/>
            </a:endParaRPr>
          </a:p>
          <a:p>
            <a:pPr indent="0" lvl="0" marL="0" rtl="0" algn="just">
              <a:lnSpc>
                <a:spcPct val="100000"/>
              </a:lnSpc>
              <a:spcBef>
                <a:spcPts val="400"/>
              </a:spcBef>
              <a:spcAft>
                <a:spcPts val="0"/>
              </a:spcAft>
              <a:buClr>
                <a:srgbClr val="31B6FD"/>
              </a:buClr>
              <a:buSzPts val="2000"/>
              <a:buNone/>
            </a:pPr>
            <a:r>
              <a:t/>
            </a:r>
            <a:endParaRPr sz="2000">
              <a:latin typeface="Times New Roman"/>
              <a:ea typeface="Times New Roman"/>
              <a:cs typeface="Times New Roman"/>
              <a:sym typeface="Times New Roman"/>
            </a:endParaRPr>
          </a:p>
        </p:txBody>
      </p:sp>
      <p:sp>
        <p:nvSpPr>
          <p:cNvPr id="242" name="Google Shape;24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43" name="Google Shape;243;p18"/>
          <p:cNvSpPr/>
          <p:nvPr/>
        </p:nvSpPr>
        <p:spPr>
          <a:xfrm>
            <a:off x="5737514" y="1138229"/>
            <a:ext cx="5225859" cy="2400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1F2023"/>
                </a:solidFill>
                <a:latin typeface="Times New Roman"/>
                <a:ea typeface="Times New Roman"/>
                <a:cs typeface="Times New Roman"/>
                <a:sym typeface="Times New Roman"/>
              </a:rPr>
              <a:t>2. Hardware Requirements:</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i5 Processor</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256 SSD/1TB HDD</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8GB RAM</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1F2023"/>
                </a:solidFill>
                <a:latin typeface="Times New Roman"/>
                <a:ea typeface="Times New Roman"/>
                <a:cs typeface="Times New Roman"/>
                <a:sym typeface="Times New Roman"/>
              </a:rPr>
              <a:t>GPU 4GB VRAM with CUDA support.</a:t>
            </a:r>
            <a:endParaRPr b="0" i="0" sz="2000" u="none" cap="none" strike="noStrike">
              <a:solidFill>
                <a:srgbClr val="000000"/>
              </a:solidFill>
              <a:latin typeface="Times New Roman"/>
              <a:ea typeface="Times New Roman"/>
              <a:cs typeface="Times New Roman"/>
              <a:sym typeface="Times New Roman"/>
            </a:endParaRPr>
          </a:p>
        </p:txBody>
      </p:sp>
      <p:sp>
        <p:nvSpPr>
          <p:cNvPr id="244" name="Google Shape;244;p18"/>
          <p:cNvSpPr/>
          <p:nvPr/>
        </p:nvSpPr>
        <p:spPr>
          <a:xfrm>
            <a:off x="5046700" y="6368887"/>
            <a:ext cx="35639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p:nvPr/>
        </p:nvSpPr>
        <p:spPr>
          <a:xfrm>
            <a:off x="5563666" y="6345570"/>
            <a:ext cx="3259226"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grpSp>
        <p:nvGrpSpPr>
          <p:cNvPr id="250" name="Google Shape;250;p19"/>
          <p:cNvGrpSpPr/>
          <p:nvPr/>
        </p:nvGrpSpPr>
        <p:grpSpPr>
          <a:xfrm>
            <a:off x="533740" y="1948501"/>
            <a:ext cx="1936737" cy="1199130"/>
            <a:chOff x="2622066" y="915699"/>
            <a:chExt cx="1936737" cy="1162042"/>
          </a:xfrm>
        </p:grpSpPr>
        <p:sp>
          <p:nvSpPr>
            <p:cNvPr id="251" name="Google Shape;251;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User interface</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 [Web Interface]</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 [Voice Assistant]</a:t>
              </a:r>
              <a:endParaRPr b="0" i="0" sz="1200" u="none" cap="none" strike="noStrike">
                <a:solidFill>
                  <a:schemeClr val="dk1"/>
                </a:solidFill>
                <a:latin typeface="Times New Roman"/>
                <a:ea typeface="Times New Roman"/>
                <a:cs typeface="Times New Roman"/>
                <a:sym typeface="Times New Roman"/>
              </a:endParaRPr>
            </a:p>
          </p:txBody>
        </p:sp>
      </p:grpSp>
      <p:grpSp>
        <p:nvGrpSpPr>
          <p:cNvPr id="253" name="Google Shape;253;p19"/>
          <p:cNvGrpSpPr/>
          <p:nvPr/>
        </p:nvGrpSpPr>
        <p:grpSpPr>
          <a:xfrm>
            <a:off x="3455943" y="1983622"/>
            <a:ext cx="1936737" cy="1162042"/>
            <a:chOff x="2622066" y="915699"/>
            <a:chExt cx="1936737" cy="1162042"/>
          </a:xfrm>
        </p:grpSpPr>
        <p:sp>
          <p:nvSpPr>
            <p:cNvPr id="254" name="Google Shape;254;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User Input</a:t>
              </a:r>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[Mood Tracking]</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[Journaling]</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[Conversation Inputs]</a:t>
              </a:r>
              <a:endParaRPr b="0" i="0" sz="1200" u="none" cap="none" strike="noStrike">
                <a:solidFill>
                  <a:schemeClr val="dk1"/>
                </a:solidFill>
                <a:latin typeface="Times New Roman"/>
                <a:ea typeface="Times New Roman"/>
                <a:cs typeface="Times New Roman"/>
                <a:sym typeface="Times New Roman"/>
              </a:endParaRPr>
            </a:p>
          </p:txBody>
        </p:sp>
      </p:grpSp>
      <p:grpSp>
        <p:nvGrpSpPr>
          <p:cNvPr id="256" name="Google Shape;256;p19"/>
          <p:cNvGrpSpPr/>
          <p:nvPr/>
        </p:nvGrpSpPr>
        <p:grpSpPr>
          <a:xfrm>
            <a:off x="6378125" y="4147930"/>
            <a:ext cx="1953875" cy="1162042"/>
            <a:chOff x="2570893" y="881664"/>
            <a:chExt cx="1953875" cy="1162042"/>
          </a:xfrm>
        </p:grpSpPr>
        <p:sp>
          <p:nvSpPr>
            <p:cNvPr id="257" name="Google Shape;257;p19"/>
            <p:cNvSpPr/>
            <p:nvPr/>
          </p:nvSpPr>
          <p:spPr>
            <a:xfrm>
              <a:off x="2570893" y="881664"/>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Security Measures</a:t>
              </a:r>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[Data Privacy]</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[Encryption]</a:t>
              </a:r>
              <a:endParaRPr b="0" i="0" sz="1200" u="none" cap="none" strike="noStrike">
                <a:solidFill>
                  <a:schemeClr val="dk1"/>
                </a:solidFill>
                <a:latin typeface="Times New Roman"/>
                <a:ea typeface="Times New Roman"/>
                <a:cs typeface="Times New Roman"/>
                <a:sym typeface="Times New Roman"/>
              </a:endParaRPr>
            </a:p>
          </p:txBody>
        </p:sp>
      </p:grpSp>
      <p:grpSp>
        <p:nvGrpSpPr>
          <p:cNvPr id="259" name="Google Shape;259;p19"/>
          <p:cNvGrpSpPr/>
          <p:nvPr/>
        </p:nvGrpSpPr>
        <p:grpSpPr>
          <a:xfrm>
            <a:off x="9300305" y="2022544"/>
            <a:ext cx="1936737" cy="1162042"/>
            <a:chOff x="2622066" y="915699"/>
            <a:chExt cx="1936737" cy="1162042"/>
          </a:xfrm>
        </p:grpSpPr>
        <p:sp>
          <p:nvSpPr>
            <p:cNvPr id="260" name="Google Shape;260;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Personalization Engine</a:t>
              </a:r>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[Adaptive Learning]</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[Feedback Loop]</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[Behaviour Analytics]</a:t>
              </a:r>
              <a:endParaRPr b="0" i="0" sz="1200" u="none" cap="none" strike="noStrike">
                <a:solidFill>
                  <a:schemeClr val="dk1"/>
                </a:solidFill>
                <a:latin typeface="Times New Roman"/>
                <a:ea typeface="Times New Roman"/>
                <a:cs typeface="Times New Roman"/>
                <a:sym typeface="Times New Roman"/>
              </a:endParaRPr>
            </a:p>
          </p:txBody>
        </p:sp>
      </p:grpSp>
      <p:grpSp>
        <p:nvGrpSpPr>
          <p:cNvPr id="262" name="Google Shape;262;p19"/>
          <p:cNvGrpSpPr/>
          <p:nvPr/>
        </p:nvGrpSpPr>
        <p:grpSpPr>
          <a:xfrm>
            <a:off x="569559" y="4147930"/>
            <a:ext cx="1936737" cy="1162042"/>
            <a:chOff x="2622066" y="915699"/>
            <a:chExt cx="1936737" cy="1162042"/>
          </a:xfrm>
        </p:grpSpPr>
        <p:sp>
          <p:nvSpPr>
            <p:cNvPr id="263" name="Google Shape;263;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Future Enhancements</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[Community Support Features]</a:t>
              </a:r>
              <a:endParaRPr b="0" i="0" sz="1200" u="none" cap="none" strike="noStrike">
                <a:solidFill>
                  <a:schemeClr val="dk1"/>
                </a:solidFill>
                <a:latin typeface="Times New Roman"/>
                <a:ea typeface="Times New Roman"/>
                <a:cs typeface="Times New Roman"/>
                <a:sym typeface="Times New Roman"/>
              </a:endParaRPr>
            </a:p>
          </p:txBody>
        </p:sp>
      </p:grpSp>
      <p:grpSp>
        <p:nvGrpSpPr>
          <p:cNvPr id="265" name="Google Shape;265;p19"/>
          <p:cNvGrpSpPr/>
          <p:nvPr/>
        </p:nvGrpSpPr>
        <p:grpSpPr>
          <a:xfrm>
            <a:off x="9293357" y="4147930"/>
            <a:ext cx="1936737" cy="1162042"/>
            <a:chOff x="2622066" y="915699"/>
            <a:chExt cx="1936737" cy="1162042"/>
          </a:xfrm>
        </p:grpSpPr>
        <p:sp>
          <p:nvSpPr>
            <p:cNvPr id="266" name="Google Shape;266;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Support Features</a:t>
              </a:r>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[Therapeutic Techniques]</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[Mindfulness Practices]</a:t>
              </a:r>
              <a:endParaRPr b="0" i="0" sz="1200" u="none" cap="none" strike="noStrike">
                <a:solidFill>
                  <a:schemeClr val="dk1"/>
                </a:solidFill>
                <a:latin typeface="Times New Roman"/>
                <a:ea typeface="Times New Roman"/>
                <a:cs typeface="Times New Roman"/>
                <a:sym typeface="Times New Roman"/>
              </a:endParaRPr>
            </a:p>
          </p:txBody>
        </p:sp>
      </p:grpSp>
      <p:grpSp>
        <p:nvGrpSpPr>
          <p:cNvPr id="268" name="Google Shape;268;p19"/>
          <p:cNvGrpSpPr/>
          <p:nvPr/>
        </p:nvGrpSpPr>
        <p:grpSpPr>
          <a:xfrm>
            <a:off x="6378124" y="2022544"/>
            <a:ext cx="1936737" cy="1162042"/>
            <a:chOff x="2622066" y="915699"/>
            <a:chExt cx="1936737" cy="1162042"/>
          </a:xfrm>
        </p:grpSpPr>
        <p:sp>
          <p:nvSpPr>
            <p:cNvPr id="269" name="Google Shape;269;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Data Processing</a:t>
              </a:r>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[Collect Data]</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[User Inputs]</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[Interaction History]</a:t>
              </a:r>
              <a:endParaRPr/>
            </a:p>
          </p:txBody>
        </p:sp>
      </p:grpSp>
      <p:grpSp>
        <p:nvGrpSpPr>
          <p:cNvPr id="271" name="Google Shape;271;p19"/>
          <p:cNvGrpSpPr/>
          <p:nvPr/>
        </p:nvGrpSpPr>
        <p:grpSpPr>
          <a:xfrm>
            <a:off x="3473041" y="4113895"/>
            <a:ext cx="1936737" cy="1162042"/>
            <a:chOff x="2622066" y="915699"/>
            <a:chExt cx="1936737" cy="1162042"/>
          </a:xfrm>
        </p:grpSpPr>
        <p:sp>
          <p:nvSpPr>
            <p:cNvPr id="272" name="Google Shape;272;p19"/>
            <p:cNvSpPr/>
            <p:nvPr/>
          </p:nvSpPr>
          <p:spPr>
            <a:xfrm>
              <a:off x="2622066" y="915699"/>
              <a:ext cx="1936737" cy="1162042"/>
            </a:xfrm>
            <a:prstGeom prst="roundRect">
              <a:avLst>
                <a:gd fmla="val 10000" name="adj"/>
              </a:avLst>
            </a:prstGeom>
            <a:solidFill>
              <a:schemeClr val="lt1"/>
            </a:solidFill>
            <a:ln cap="flat" cmpd="sng" w="38100">
              <a:solidFill>
                <a:srgbClr val="528CB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2656101" y="949734"/>
              <a:ext cx="1868667" cy="109397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User Engagement</a:t>
              </a:r>
              <a:endParaRPr/>
            </a:p>
            <a:p>
              <a:pPr indent="0" lvl="0" marL="0" marR="0" rtl="0" algn="ctr">
                <a:lnSpc>
                  <a:spcPct val="90000"/>
                </a:lnSpc>
                <a:spcBef>
                  <a:spcPts val="490"/>
                </a:spcBef>
                <a:spcAft>
                  <a:spcPts val="0"/>
                </a:spcAft>
                <a:buNone/>
              </a:pPr>
              <a:r>
                <a:rPr b="0" i="0" lang="en-US" sz="1200" u="none" cap="none" strike="noStrike">
                  <a:solidFill>
                    <a:schemeClr val="dk1"/>
                  </a:solidFill>
                  <a:latin typeface="Times New Roman"/>
                  <a:ea typeface="Times New Roman"/>
                  <a:cs typeface="Times New Roman"/>
                  <a:sym typeface="Times New Roman"/>
                </a:rPr>
                <a:t>[Interactive Activities]</a:t>
              </a:r>
              <a:endParaRPr/>
            </a:p>
            <a:p>
              <a:pPr indent="0" lvl="0" marL="0" marR="0" rtl="0" algn="ctr">
                <a:lnSpc>
                  <a:spcPct val="90000"/>
                </a:lnSpc>
                <a:spcBef>
                  <a:spcPts val="420"/>
                </a:spcBef>
                <a:spcAft>
                  <a:spcPts val="0"/>
                </a:spcAft>
                <a:buNone/>
              </a:pPr>
              <a:r>
                <a:rPr b="0" i="0" lang="en-US" sz="1200" u="none" cap="none" strike="noStrike">
                  <a:solidFill>
                    <a:schemeClr val="dk1"/>
                  </a:solidFill>
                  <a:latin typeface="Times New Roman"/>
                  <a:ea typeface="Times New Roman"/>
                  <a:cs typeface="Times New Roman"/>
                  <a:sym typeface="Times New Roman"/>
                </a:rPr>
                <a:t>[Regular Check-ins]</a:t>
              </a:r>
              <a:endParaRPr b="0" i="0" sz="1200" u="none" cap="none" strike="noStrike">
                <a:solidFill>
                  <a:schemeClr val="dk1"/>
                </a:solidFill>
                <a:latin typeface="Times New Roman"/>
                <a:ea typeface="Times New Roman"/>
                <a:cs typeface="Times New Roman"/>
                <a:sym typeface="Times New Roman"/>
              </a:endParaRPr>
            </a:p>
          </p:txBody>
        </p:sp>
      </p:grpSp>
      <p:sp>
        <p:nvSpPr>
          <p:cNvPr id="274" name="Google Shape;274;p19"/>
          <p:cNvSpPr/>
          <p:nvPr/>
        </p:nvSpPr>
        <p:spPr>
          <a:xfrm>
            <a:off x="867265" y="160417"/>
            <a:ext cx="332113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2F5496"/>
                </a:solidFill>
                <a:latin typeface="Times New Roman"/>
                <a:ea typeface="Times New Roman"/>
                <a:cs typeface="Times New Roman"/>
                <a:sym typeface="Times New Roman"/>
              </a:rPr>
              <a:t>Working Model</a:t>
            </a:r>
            <a:endParaRPr b="0" i="0" sz="3600" u="none" cap="none" strike="noStrike">
              <a:solidFill>
                <a:srgbClr val="000000"/>
              </a:solidFill>
              <a:latin typeface="Arial"/>
              <a:ea typeface="Arial"/>
              <a:cs typeface="Arial"/>
              <a:sym typeface="Arial"/>
            </a:endParaRPr>
          </a:p>
        </p:txBody>
      </p:sp>
      <p:grpSp>
        <p:nvGrpSpPr>
          <p:cNvPr id="275" name="Google Shape;275;p19"/>
          <p:cNvGrpSpPr/>
          <p:nvPr/>
        </p:nvGrpSpPr>
        <p:grpSpPr>
          <a:xfrm rot="10800000">
            <a:off x="8527182" y="4455337"/>
            <a:ext cx="570993" cy="483341"/>
            <a:chOff x="4727456" y="1245084"/>
            <a:chExt cx="414149" cy="483341"/>
          </a:xfrm>
        </p:grpSpPr>
        <p:sp>
          <p:nvSpPr>
            <p:cNvPr id="276" name="Google Shape;276;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78" name="Google Shape;278;p19"/>
          <p:cNvGrpSpPr/>
          <p:nvPr/>
        </p:nvGrpSpPr>
        <p:grpSpPr>
          <a:xfrm rot="10800000">
            <a:off x="2703371" y="4455337"/>
            <a:ext cx="570993" cy="483341"/>
            <a:chOff x="4727456" y="1245084"/>
            <a:chExt cx="414149" cy="483341"/>
          </a:xfrm>
        </p:grpSpPr>
        <p:sp>
          <p:nvSpPr>
            <p:cNvPr id="279" name="Google Shape;279;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81" name="Google Shape;281;p19"/>
          <p:cNvGrpSpPr/>
          <p:nvPr/>
        </p:nvGrpSpPr>
        <p:grpSpPr>
          <a:xfrm rot="10800000">
            <a:off x="5608434" y="4453245"/>
            <a:ext cx="570993" cy="483341"/>
            <a:chOff x="4727456" y="1245084"/>
            <a:chExt cx="414149" cy="483341"/>
          </a:xfrm>
        </p:grpSpPr>
        <p:sp>
          <p:nvSpPr>
            <p:cNvPr id="282" name="Google Shape;282;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84" name="Google Shape;284;p19"/>
          <p:cNvGrpSpPr/>
          <p:nvPr/>
        </p:nvGrpSpPr>
        <p:grpSpPr>
          <a:xfrm rot="5400000">
            <a:off x="9983177" y="3424587"/>
            <a:ext cx="570993" cy="483341"/>
            <a:chOff x="4727456" y="1245084"/>
            <a:chExt cx="414149" cy="483341"/>
          </a:xfrm>
        </p:grpSpPr>
        <p:sp>
          <p:nvSpPr>
            <p:cNvPr id="285" name="Google Shape;285;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87" name="Google Shape;287;p19"/>
          <p:cNvGrpSpPr/>
          <p:nvPr/>
        </p:nvGrpSpPr>
        <p:grpSpPr>
          <a:xfrm>
            <a:off x="8518922" y="2345597"/>
            <a:ext cx="570993" cy="483341"/>
            <a:chOff x="4727456" y="1245084"/>
            <a:chExt cx="414149" cy="483341"/>
          </a:xfrm>
        </p:grpSpPr>
        <p:sp>
          <p:nvSpPr>
            <p:cNvPr id="288" name="Google Shape;288;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90" name="Google Shape;290;p19"/>
          <p:cNvGrpSpPr/>
          <p:nvPr/>
        </p:nvGrpSpPr>
        <p:grpSpPr>
          <a:xfrm>
            <a:off x="5601297" y="2345597"/>
            <a:ext cx="570993" cy="483341"/>
            <a:chOff x="4727456" y="1245084"/>
            <a:chExt cx="414149" cy="483341"/>
          </a:xfrm>
        </p:grpSpPr>
        <p:sp>
          <p:nvSpPr>
            <p:cNvPr id="291" name="Google Shape;291;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grpSp>
        <p:nvGrpSpPr>
          <p:cNvPr id="293" name="Google Shape;293;p19"/>
          <p:cNvGrpSpPr/>
          <p:nvPr/>
        </p:nvGrpSpPr>
        <p:grpSpPr>
          <a:xfrm>
            <a:off x="2743571" y="2306394"/>
            <a:ext cx="570993" cy="483341"/>
            <a:chOff x="4727456" y="1245084"/>
            <a:chExt cx="414149" cy="483341"/>
          </a:xfrm>
        </p:grpSpPr>
        <p:sp>
          <p:nvSpPr>
            <p:cNvPr id="294" name="Google Shape;294;p19"/>
            <p:cNvSpPr/>
            <p:nvPr/>
          </p:nvSpPr>
          <p:spPr>
            <a:xfrm rot="-25488">
              <a:off x="4729231" y="1246600"/>
              <a:ext cx="410599" cy="480310"/>
            </a:xfrm>
            <a:prstGeom prst="rightArrow">
              <a:avLst>
                <a:gd fmla="val 60000" name="adj1"/>
                <a:gd fmla="val 50000" name="adj2"/>
              </a:avLst>
            </a:prstGeom>
            <a:solidFill>
              <a:srgbClr val="B3CAE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rot="-25488">
              <a:off x="4729233" y="1343119"/>
              <a:ext cx="287419" cy="2881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1617045" y="5043638"/>
            <a:ext cx="7867048" cy="8016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3333"/>
              <a:buNone/>
            </a:pPr>
            <a:r>
              <a:rPr b="1" lang="en-US">
                <a:solidFill>
                  <a:srgbClr val="2F5496"/>
                </a:solidFill>
                <a:latin typeface="Times New Roman"/>
                <a:ea typeface="Times New Roman"/>
                <a:cs typeface="Times New Roman"/>
                <a:sym typeface="Times New Roman"/>
              </a:rPr>
              <a:t>                      </a:t>
            </a:r>
            <a:r>
              <a:rPr b="1" lang="en-US" sz="6000">
                <a:solidFill>
                  <a:srgbClr val="2F5496"/>
                </a:solidFill>
                <a:latin typeface="Times New Roman"/>
                <a:ea typeface="Times New Roman"/>
                <a:cs typeface="Times New Roman"/>
                <a:sym typeface="Times New Roman"/>
              </a:rPr>
              <a:t>Thank You..!</a:t>
            </a:r>
            <a:endParaRPr b="1" sz="6000">
              <a:solidFill>
                <a:srgbClr val="2F5496"/>
              </a:solidFill>
              <a:latin typeface="Times New Roman"/>
              <a:ea typeface="Times New Roman"/>
              <a:cs typeface="Times New Roman"/>
              <a:sym typeface="Times New Roman"/>
            </a:endParaRPr>
          </a:p>
        </p:txBody>
      </p:sp>
      <p:sp>
        <p:nvSpPr>
          <p:cNvPr id="302" name="Google Shape;30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https://media.licdn.com/dms/image/v2/D5612AQEpe_UykiMnOg/article-cover_image-shrink_720_1280/article-cover_image-shrink_720_1280/0/1707998328923?e=1732752000&amp;v=beta&amp;t=aoEEcR77DGzIF8e2VGX0NW_lHsVajrFCkeaQbNpnKwM" id="303" name="Google Shape;303;p20"/>
          <p:cNvPicPr preferRelativeResize="0"/>
          <p:nvPr/>
        </p:nvPicPr>
        <p:blipFill rotWithShape="1">
          <a:blip r:embed="rId3">
            <a:alphaModFix/>
          </a:blip>
          <a:srcRect b="0" l="0" r="0" t="0"/>
          <a:stretch/>
        </p:blipFill>
        <p:spPr>
          <a:xfrm>
            <a:off x="2675823" y="1010653"/>
            <a:ext cx="7141945" cy="38789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e95f9dd574_0_0"/>
          <p:cNvSpPr txBox="1"/>
          <p:nvPr>
            <p:ph idx="11" type="ftr"/>
          </p:nvPr>
        </p:nvSpPr>
        <p:spPr>
          <a:xfrm>
            <a:off x="4993341" y="6365315"/>
            <a:ext cx="3617259"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55" name="Google Shape;55;g2e95f9dd574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6" name="Google Shape;56;g2e95f9dd574_0_0"/>
          <p:cNvSpPr/>
          <p:nvPr/>
        </p:nvSpPr>
        <p:spPr>
          <a:xfrm>
            <a:off x="839772" y="396463"/>
            <a:ext cx="11174961" cy="3637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3600" u="none" cap="none" strike="noStrike">
                <a:solidFill>
                  <a:srgbClr val="2F5496"/>
                </a:solidFill>
                <a:latin typeface="Times New Roman"/>
                <a:ea typeface="Times New Roman"/>
                <a:cs typeface="Times New Roman"/>
                <a:sym typeface="Times New Roman"/>
              </a:rPr>
              <a:t>Problem Statement</a:t>
            </a:r>
            <a:endParaRPr b="1" i="0" sz="3600" u="none" cap="none" strike="noStrike">
              <a:solidFill>
                <a:srgbClr val="2F5496"/>
              </a:solidFill>
              <a:latin typeface="Times New Roman"/>
              <a:ea typeface="Times New Roman"/>
              <a:cs typeface="Times New Roman"/>
              <a:sym typeface="Times New Roman"/>
            </a:endParaRPr>
          </a:p>
        </p:txBody>
      </p:sp>
      <p:sp>
        <p:nvSpPr>
          <p:cNvPr id="57" name="Google Shape;57;g2e95f9dd574_0_0"/>
          <p:cNvSpPr txBox="1"/>
          <p:nvPr/>
        </p:nvSpPr>
        <p:spPr>
          <a:xfrm>
            <a:off x="839772" y="1217462"/>
            <a:ext cx="10123601" cy="2806987"/>
          </a:xfrm>
          <a:prstGeom prst="rect">
            <a:avLst/>
          </a:prstGeom>
          <a:noFill/>
          <a:ln>
            <a:noFill/>
          </a:ln>
        </p:spPr>
        <p:txBody>
          <a:bodyPr anchorCtr="0" anchor="t" bIns="45700" lIns="91425" spcFirstLastPara="1" rIns="91425" wrap="square" tIns="45700">
            <a:spAutoFit/>
          </a:bodyPr>
          <a:lstStyle/>
          <a:p>
            <a:pPr indent="0" lvl="0" marL="328930" marR="167005" rtl="0" algn="just">
              <a:lnSpc>
                <a:spcPct val="150000"/>
              </a:lnSpc>
              <a:spcBef>
                <a:spcPts val="0"/>
              </a:spcBef>
              <a:spcAft>
                <a:spcPts val="0"/>
              </a:spcAft>
              <a:buClr>
                <a:srgbClr val="000000"/>
              </a:buClr>
              <a:buSzPts val="2000"/>
              <a:buFont typeface="Arial"/>
              <a:buNone/>
            </a:pPr>
            <a:r>
              <a:rPr b="0" i="0" lang="en-US" sz="2000" u="none" cap="none" strike="noStrike">
                <a:solidFill>
                  <a:srgbClr val="1F2023"/>
                </a:solidFill>
                <a:latin typeface="Times New Roman"/>
                <a:ea typeface="Times New Roman"/>
                <a:cs typeface="Times New Roman"/>
                <a:sym typeface="Times New Roman"/>
              </a:rPr>
              <a:t>Despite increasing awareness of mental health issues, many people encounter barriers to accessing timely and personalized support due to limitations in traditional services. This project aims to address these challenges by developing an AI-powered mental health companion that uses advanced natural language processing to offer real-time and empathetic support, thereby improving access to mental health support and enhancing overall well-being.</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840979" y="-9215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solidFill>
                  <a:srgbClr val="2F5496"/>
                </a:solidFill>
                <a:latin typeface="Times New Roman"/>
                <a:ea typeface="Times New Roman"/>
                <a:cs typeface="Times New Roman"/>
                <a:sym typeface="Times New Roman"/>
              </a:rPr>
              <a:t> </a:t>
            </a:r>
            <a:r>
              <a:rPr b="1" lang="en-US" sz="4000">
                <a:solidFill>
                  <a:srgbClr val="2F5496"/>
                </a:solidFill>
                <a:latin typeface="Times New Roman"/>
                <a:ea typeface="Times New Roman"/>
                <a:cs typeface="Times New Roman"/>
                <a:sym typeface="Times New Roman"/>
              </a:rPr>
              <a:t>Abstract</a:t>
            </a:r>
            <a:endParaRPr sz="4000">
              <a:latin typeface="Times New Roman"/>
              <a:ea typeface="Times New Roman"/>
              <a:cs typeface="Times New Roman"/>
              <a:sym typeface="Times New Roman"/>
            </a:endParaRPr>
          </a:p>
        </p:txBody>
      </p:sp>
      <p:sp>
        <p:nvSpPr>
          <p:cNvPr id="63" name="Google Shape;63;p3"/>
          <p:cNvSpPr txBox="1"/>
          <p:nvPr>
            <p:ph idx="1" type="body"/>
          </p:nvPr>
        </p:nvSpPr>
        <p:spPr>
          <a:xfrm>
            <a:off x="840979" y="1233406"/>
            <a:ext cx="10092120" cy="2781674"/>
          </a:xfrm>
          <a:prstGeom prst="rect">
            <a:avLst/>
          </a:prstGeom>
          <a:noFill/>
          <a:ln>
            <a:noFill/>
          </a:ln>
        </p:spPr>
        <p:txBody>
          <a:bodyPr anchorCtr="0" anchor="t" bIns="45700" lIns="91425" spcFirstLastPara="1" rIns="91425" wrap="square" tIns="45700">
            <a:noAutofit/>
          </a:bodyPr>
          <a:lstStyle/>
          <a:p>
            <a:pPr indent="0" lvl="0" marL="114300" rtl="0" algn="just">
              <a:lnSpc>
                <a:spcPct val="100000"/>
              </a:lnSpc>
              <a:spcBef>
                <a:spcPts val="1000"/>
              </a:spcBef>
              <a:spcAft>
                <a:spcPts val="0"/>
              </a:spcAft>
              <a:buSzPts val="1800"/>
              <a:buNone/>
            </a:pPr>
            <a:r>
              <a:rPr lang="en-US" sz="2000">
                <a:latin typeface="Times New Roman"/>
                <a:ea typeface="Times New Roman"/>
                <a:cs typeface="Times New Roman"/>
                <a:sym typeface="Times New Roman"/>
              </a:rPr>
              <a:t>In today's fast-paced world, mental health challenges are increasingly prevalent, yet access to timely support remains a critical issue. </a:t>
            </a:r>
            <a:endParaRPr/>
          </a:p>
          <a:p>
            <a:pPr indent="0" lvl="0" marL="114300" rtl="0" algn="just">
              <a:lnSpc>
                <a:spcPct val="100000"/>
              </a:lnSpc>
              <a:spcBef>
                <a:spcPts val="1000"/>
              </a:spcBef>
              <a:spcAft>
                <a:spcPts val="0"/>
              </a:spcAft>
              <a:buSzPts val="1800"/>
              <a:buNone/>
            </a:pPr>
            <a:r>
              <a:rPr lang="en-US" sz="2000">
                <a:latin typeface="Times New Roman"/>
                <a:ea typeface="Times New Roman"/>
                <a:cs typeface="Times New Roman"/>
                <a:sym typeface="Times New Roman"/>
              </a:rPr>
              <a:t>This presentation introduces an innovative AI-Driven Mental Health Companion designed to provide accessible, personalized, and on-demand mental health support. </a:t>
            </a:r>
            <a:endParaRPr/>
          </a:p>
          <a:p>
            <a:pPr indent="0" lvl="0" marL="114300" rtl="0" algn="just">
              <a:lnSpc>
                <a:spcPct val="100000"/>
              </a:lnSpc>
              <a:spcBef>
                <a:spcPts val="1000"/>
              </a:spcBef>
              <a:spcAft>
                <a:spcPts val="0"/>
              </a:spcAft>
              <a:buSzPts val="1800"/>
              <a:buNone/>
            </a:pPr>
            <a:r>
              <a:rPr lang="en-US" sz="2000">
                <a:latin typeface="Times New Roman"/>
                <a:ea typeface="Times New Roman"/>
                <a:cs typeface="Times New Roman"/>
                <a:sym typeface="Times New Roman"/>
              </a:rPr>
              <a:t>Utilizing advanced natural language processing and machine learning algorithms, the companion engages users in real-time conversations, offering coping strategies, mood tracking, and resource recommendations tailored to individual needs.</a:t>
            </a:r>
            <a:endParaRPr sz="2000">
              <a:latin typeface="Times New Roman"/>
              <a:ea typeface="Times New Roman"/>
              <a:cs typeface="Times New Roman"/>
              <a:sym typeface="Times New Roman"/>
            </a:endParaRPr>
          </a:p>
        </p:txBody>
      </p:sp>
      <p:sp>
        <p:nvSpPr>
          <p:cNvPr id="64" name="Google Shape;6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5" name="Google Shape;65;p3"/>
          <p:cNvSpPr/>
          <p:nvPr/>
        </p:nvSpPr>
        <p:spPr>
          <a:xfrm>
            <a:off x="4966444" y="6356350"/>
            <a:ext cx="3644156"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72ad071af7_0_8"/>
          <p:cNvSpPr txBox="1"/>
          <p:nvPr>
            <p:ph idx="11" type="ftr"/>
          </p:nvPr>
        </p:nvSpPr>
        <p:spPr>
          <a:xfrm>
            <a:off x="5065059" y="6356350"/>
            <a:ext cx="3545541"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71" name="Google Shape;71;g272ad071af7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2" name="Google Shape;72;g272ad071af7_0_8"/>
          <p:cNvSpPr/>
          <p:nvPr/>
        </p:nvSpPr>
        <p:spPr>
          <a:xfrm>
            <a:off x="869099" y="424744"/>
            <a:ext cx="10768561" cy="365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000" u="none" cap="none" strike="noStrike">
                <a:solidFill>
                  <a:srgbClr val="2F5496"/>
                </a:solidFill>
                <a:latin typeface="Times New Roman"/>
                <a:ea typeface="Times New Roman"/>
                <a:cs typeface="Times New Roman"/>
                <a:sym typeface="Times New Roman"/>
              </a:rPr>
              <a:t>Introduction</a:t>
            </a:r>
            <a:endParaRPr b="1" i="0" sz="4000" u="none" cap="none" strike="noStrike">
              <a:solidFill>
                <a:srgbClr val="2F5496"/>
              </a:solidFill>
              <a:latin typeface="Times New Roman"/>
              <a:ea typeface="Times New Roman"/>
              <a:cs typeface="Times New Roman"/>
              <a:sym typeface="Times New Roman"/>
            </a:endParaRPr>
          </a:p>
        </p:txBody>
      </p:sp>
      <p:sp>
        <p:nvSpPr>
          <p:cNvPr id="73" name="Google Shape;73;g272ad071af7_0_8"/>
          <p:cNvSpPr txBox="1"/>
          <p:nvPr/>
        </p:nvSpPr>
        <p:spPr>
          <a:xfrm>
            <a:off x="869099" y="1311907"/>
            <a:ext cx="10103701" cy="34778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today’s fast-paced world, mental health challenges have become increasingly prevalent, affecting millions globally. Addressing these challenges requires innovative solutions that are accessible, scalable, and effective.</a:t>
            </a:r>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"AI-Driven Mental Health Companion" project aims to leverage advancements in Artificial Intelligence (AI) and Machine Learning (ML) to create a virtual assistant that supports mental well-being. </a:t>
            </a:r>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AI-powered companion will utilize Natural Language Processing (NLP) and Generative AI to interact with users, provide emotional support, and offer actionable insights based on real-time sentiment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840745" y="199740"/>
            <a:ext cx="10296144" cy="694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Aim And Motivation</a:t>
            </a:r>
            <a:endParaRPr sz="3600"/>
          </a:p>
        </p:txBody>
      </p:sp>
      <p:sp>
        <p:nvSpPr>
          <p:cNvPr id="79" name="Google Shape;79;p4"/>
          <p:cNvSpPr txBox="1"/>
          <p:nvPr>
            <p:ph idx="1" type="body"/>
          </p:nvPr>
        </p:nvSpPr>
        <p:spPr>
          <a:xfrm>
            <a:off x="842504" y="1212254"/>
            <a:ext cx="10111442"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Aim</a:t>
            </a:r>
            <a:r>
              <a:rPr lang="en-US" sz="2000">
                <a:latin typeface="Times New Roman"/>
                <a:ea typeface="Times New Roman"/>
                <a:cs typeface="Times New Roman"/>
                <a:sym typeface="Times New Roman"/>
              </a:rPr>
              <a:t>: </a:t>
            </a:r>
            <a:endParaRPr/>
          </a:p>
          <a:p>
            <a:pPr indent="-334963" lvl="0" marL="449263"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	To develop an AI Mental Health Companion that provides continuous support for students by tracking well-being, offering personalized suggestions, and connecting them to professional resources.</a:t>
            </a:r>
            <a:endParaRPr/>
          </a:p>
          <a:p>
            <a:pPr indent="-334963" lvl="0" marL="449263"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Motivation: </a:t>
            </a:r>
            <a:endParaRPr/>
          </a:p>
          <a:p>
            <a:pPr indent="0" lvl="0" marL="449263"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Driven by the growing need for accessible mental health resources, this project aims to leverage AI to provide continuous, personalized support that overcomes barriers like cost, availability, and stigma.</a:t>
            </a:r>
            <a:endParaRPr/>
          </a:p>
        </p:txBody>
      </p:sp>
      <p:sp>
        <p:nvSpPr>
          <p:cNvPr id="80" name="Google Shape;8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867266" y="300033"/>
            <a:ext cx="10486534" cy="49209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b="1" lang="en-US">
                <a:solidFill>
                  <a:srgbClr val="2F5496"/>
                </a:solidFill>
                <a:latin typeface="Times New Roman"/>
                <a:ea typeface="Times New Roman"/>
                <a:cs typeface="Times New Roman"/>
                <a:sym typeface="Times New Roman"/>
              </a:rPr>
              <a:t>Scope</a:t>
            </a:r>
            <a:endParaRPr/>
          </a:p>
        </p:txBody>
      </p:sp>
      <p:sp>
        <p:nvSpPr>
          <p:cNvPr id="86" name="Google Shape;86;p5"/>
          <p:cNvSpPr txBox="1"/>
          <p:nvPr>
            <p:ph idx="1" type="body"/>
          </p:nvPr>
        </p:nvSpPr>
        <p:spPr>
          <a:xfrm>
            <a:off x="867266" y="1264918"/>
            <a:ext cx="10086680" cy="4351338"/>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The scope of this project is to create an AI-driven mental health companion designed to offer personalized emotional support and relevant resources to users.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By utilizing advanced NLP techniques, the project aims to enhance user interaction through accurate and empathetic responses.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The initiative focuses on improving accessibility to mental health resources and providing guidance, without substituting professional mental health services.</a:t>
            </a:r>
            <a:endParaRPr sz="2000">
              <a:latin typeface="Times New Roman"/>
              <a:ea typeface="Times New Roman"/>
              <a:cs typeface="Times New Roman"/>
              <a:sym typeface="Times New Roman"/>
            </a:endParaRPr>
          </a:p>
        </p:txBody>
      </p:sp>
      <p:sp>
        <p:nvSpPr>
          <p:cNvPr id="87" name="Google Shape;8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72ad071af7_0_57"/>
          <p:cNvSpPr txBox="1"/>
          <p:nvPr>
            <p:ph idx="11" type="ftr"/>
          </p:nvPr>
        </p:nvSpPr>
        <p:spPr>
          <a:xfrm>
            <a:off x="44958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Department of Artificial Intelligence</a:t>
            </a:r>
            <a:r>
              <a:rPr lang="en-US">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and Data Science</a:t>
            </a:r>
            <a:endParaRPr/>
          </a:p>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93" name="Google Shape;93;g272ad071af7_0_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94" name="Google Shape;94;g272ad071af7_0_57"/>
          <p:cNvSpPr/>
          <p:nvPr/>
        </p:nvSpPr>
        <p:spPr>
          <a:xfrm>
            <a:off x="827893" y="331096"/>
            <a:ext cx="10870161" cy="365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4000" u="none" cap="none" strike="noStrike">
                <a:solidFill>
                  <a:srgbClr val="2F5496"/>
                </a:solidFill>
                <a:latin typeface="Times New Roman"/>
                <a:ea typeface="Times New Roman"/>
                <a:cs typeface="Times New Roman"/>
                <a:sym typeface="Times New Roman"/>
              </a:rPr>
              <a:t>Literature Survey</a:t>
            </a:r>
            <a:r>
              <a:rPr b="1" i="0" lang="en-US" sz="2400" u="none" cap="none" strike="noStrike">
                <a:solidFill>
                  <a:srgbClr val="2F5496"/>
                </a:solidFill>
                <a:latin typeface="Times New Roman"/>
                <a:ea typeface="Times New Roman"/>
                <a:cs typeface="Times New Roman"/>
                <a:sym typeface="Times New Roman"/>
              </a:rPr>
              <a:t>(</a:t>
            </a:r>
            <a:r>
              <a:rPr b="0" i="0" lang="en-US" sz="2400" u="none" cap="none" strike="noStrike">
                <a:solidFill>
                  <a:srgbClr val="2F5496"/>
                </a:solidFill>
                <a:latin typeface="Times New Roman"/>
                <a:ea typeface="Times New Roman"/>
                <a:cs typeface="Times New Roman"/>
                <a:sym typeface="Times New Roman"/>
              </a:rPr>
              <a:t>Comparison of Existing System with Propose System)</a:t>
            </a:r>
            <a:endParaRPr b="1" i="0" sz="2400" u="none" cap="none" strike="noStrike">
              <a:solidFill>
                <a:srgbClr val="2F5496"/>
              </a:solidFill>
              <a:latin typeface="Times New Roman"/>
              <a:ea typeface="Times New Roman"/>
              <a:cs typeface="Times New Roman"/>
              <a:sym typeface="Times New Roman"/>
            </a:endParaRPr>
          </a:p>
        </p:txBody>
      </p:sp>
      <p:graphicFrame>
        <p:nvGraphicFramePr>
          <p:cNvPr id="95" name="Google Shape;95;g272ad071af7_0_57"/>
          <p:cNvGraphicFramePr/>
          <p:nvPr/>
        </p:nvGraphicFramePr>
        <p:xfrm>
          <a:off x="1546294" y="1027593"/>
          <a:ext cx="3000000" cy="3000000"/>
        </p:xfrm>
        <a:graphic>
          <a:graphicData uri="http://schemas.openxmlformats.org/drawingml/2006/table">
            <a:tbl>
              <a:tblPr bandRow="1" firstRow="1">
                <a:noFill/>
                <a:tableStyleId>{1DD6F91D-3955-453D-9AFD-700E2B1EAEAF}</a:tableStyleId>
              </a:tblPr>
              <a:tblGrid>
                <a:gridCol w="4608175"/>
                <a:gridCol w="4608175"/>
              </a:tblGrid>
              <a:tr h="717725">
                <a:tc>
                  <a:txBody>
                    <a:bodyPr/>
                    <a:lstStyle/>
                    <a:p>
                      <a:pPr indent="-228600" lvl="0" marL="457200" marR="0" rtl="0" algn="l">
                        <a:lnSpc>
                          <a:spcPct val="90000"/>
                        </a:lnSpc>
                        <a:spcBef>
                          <a:spcPts val="0"/>
                        </a:spcBef>
                        <a:spcAft>
                          <a:spcPts val="0"/>
                        </a:spcAft>
                        <a:buClr>
                          <a:srgbClr val="000000"/>
                        </a:buClr>
                        <a:buSzPts val="2400"/>
                        <a:buFont typeface="Arial"/>
                        <a:buNone/>
                      </a:pPr>
                      <a:r>
                        <a:rPr b="1" i="0" lang="en-US" sz="3200" u="sng" cap="none" strike="noStrike">
                          <a:solidFill>
                            <a:srgbClr val="000000"/>
                          </a:solidFill>
                          <a:latin typeface="Times New Roman"/>
                          <a:ea typeface="Times New Roman"/>
                          <a:cs typeface="Times New Roman"/>
                          <a:sym typeface="Times New Roman"/>
                        </a:rPr>
                        <a:t>Existing System</a:t>
                      </a:r>
                      <a:endParaRPr b="1" i="0" sz="3200" u="sng"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228600" lvl="0" marL="457200" marR="0" rtl="0" algn="l">
                        <a:lnSpc>
                          <a:spcPct val="90000"/>
                        </a:lnSpc>
                        <a:spcBef>
                          <a:spcPts val="0"/>
                        </a:spcBef>
                        <a:spcAft>
                          <a:spcPts val="0"/>
                        </a:spcAft>
                        <a:buClr>
                          <a:srgbClr val="000000"/>
                        </a:buClr>
                        <a:buSzPts val="2400"/>
                        <a:buFont typeface="Arial"/>
                        <a:buNone/>
                      </a:pPr>
                      <a:r>
                        <a:rPr b="1" i="0" lang="en-US" sz="3200" u="sng" cap="none" strike="noStrike">
                          <a:solidFill>
                            <a:srgbClr val="000000"/>
                          </a:solidFill>
                          <a:latin typeface="Times New Roman"/>
                          <a:ea typeface="Times New Roman"/>
                          <a:cs typeface="Times New Roman"/>
                          <a:sym typeface="Times New Roman"/>
                        </a:rPr>
                        <a:t>Propose System</a:t>
                      </a:r>
                      <a:endParaRPr b="1" i="0" sz="32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tc>
              </a:tr>
              <a:tr h="1323675">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An AI-driven chatbot aimed at enhancing mental wellness through self-help techniques and user interaction. An AI-driven chatbot aimed at enhancing mental wellness through self-help techniques and user interaction.</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An advanced AI-driven mental health companion that integrates various therapeutic approaches, including CBT, mindfulness, and psychoeducation, to support users holistically. A text-based chatbot designed to deliver mental health support, specifically leveraging cognitive behavioral therapy (CBT) principles.</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r>
              <a:tr h="90550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Highly customizable experience, allowing users to define their avatar and conversation topics, which enhances engagement but may dilute therapeutic focus.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Features advanced adaptive learning that continuously tailors interactions based on user history, preferences, emotional states, and behavioral patterns, ensuring a highly personalized experience.</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r>
              <a:tr h="905500">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Implements basic sentiment analysis that can detect general mood changes but may struggle with specific emotional contexts and subtleties in user language.</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Utilizes advanced natural language processing (NLP) and emotion detection algorithms that provide nuanced understanding of user emotions, enhancing responsiveness and appropriateness of support.</a:t>
                      </a:r>
                      <a:endParaRPr b="0" i="0" sz="1400" u="none" cap="none" strike="noStrike">
                        <a:solidFill>
                          <a:srgbClr val="262626"/>
                        </a:solidFill>
                        <a:latin typeface="Times New Roman"/>
                        <a:ea typeface="Times New Roman"/>
                        <a:cs typeface="Times New Roman"/>
                        <a:sym typeface="Times New Roman"/>
                      </a:endParaRPr>
                    </a:p>
                  </a:txBody>
                  <a:tcPr marT="45725" marB="45725" marR="91450" marL="91450"/>
                </a:tc>
              </a:tr>
              <a:tr h="1323675">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Designed for general users seeking mental health support, appealing to a wide demographic, including those experiencing mild to moderate distress.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Aims to provide comprehensive mental health support to a diverse audience, addressing a wide range of needs, including those experiencing anxiety, depression, and other mental health challenges, ensuring inclusivity and accessibility.</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932240" y="-6686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rgbClr val="2F5496"/>
                </a:solidFill>
                <a:latin typeface="Times New Roman"/>
                <a:ea typeface="Times New Roman"/>
                <a:cs typeface="Times New Roman"/>
                <a:sym typeface="Times New Roman"/>
              </a:rPr>
              <a:t> </a:t>
            </a:r>
            <a:r>
              <a:rPr b="1" lang="en-US" sz="4000">
                <a:solidFill>
                  <a:srgbClr val="2F5496"/>
                </a:solidFill>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01" name="Google Shape;10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aphicFrame>
        <p:nvGraphicFramePr>
          <p:cNvPr id="102" name="Google Shape;102;p6"/>
          <p:cNvGraphicFramePr/>
          <p:nvPr/>
        </p:nvGraphicFramePr>
        <p:xfrm>
          <a:off x="932240" y="981333"/>
          <a:ext cx="3000000" cy="3000000"/>
        </p:xfrm>
        <a:graphic>
          <a:graphicData uri="http://schemas.openxmlformats.org/drawingml/2006/table">
            <a:tbl>
              <a:tblPr bandCol="1" bandRow="1" firstCol="1" firstRow="1" lastCol="1" lastRow="1">
                <a:noFill/>
                <a:tableStyleId>{1DD6F91D-3955-453D-9AFD-700E2B1EAEAF}</a:tableStyleId>
              </a:tblPr>
              <a:tblGrid>
                <a:gridCol w="811950"/>
                <a:gridCol w="1765925"/>
                <a:gridCol w="1814875"/>
                <a:gridCol w="1882600"/>
                <a:gridCol w="1882600"/>
                <a:gridCol w="1882600"/>
              </a:tblGrid>
              <a:tr h="467725">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Sr. No.</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14351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Paper Details</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46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Problem Discussion</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25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Algorithm /Technique used </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Parameter Consider</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Result</a:t>
                      </a:r>
                      <a:endParaRPr b="1" sz="1400" u="none" cap="none" strike="noStrike">
                        <a:latin typeface="Times New Roman"/>
                        <a:ea typeface="Times New Roman"/>
                        <a:cs typeface="Times New Roman"/>
                        <a:sym typeface="Times New Roman"/>
                      </a:endParaRPr>
                    </a:p>
                  </a:txBody>
                  <a:tcPr marT="0" marB="0" marR="0" marL="0" anchor="ctr"/>
                </a:tc>
              </a:tr>
              <a:tr h="1793625">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KrishnaVani :-An AI-Powered Companion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paper highlights increasing mental health issues among students aged 18 to 24, including depression and suicidal thoughts. It introduces KrishnaVani, an AI companion offering confidential emotional support and practical advice.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Rasa Framework, TensorFlow, Natural Language Understanding (NLU), Advanced NLP Techniques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Accuracy and Relevance, User Satisfaction, Comprehensive Scope, Natural Language Understanding (NLU), User Customization and Personalization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KrishnaVani excels with 92% accuracy and 87% user satisfaction, surpassing competitors in addressing a range of student mental health issues. It receives high praise for its intuitive design and empathetic responses.</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0" marL="0"/>
                </a:tc>
              </a:tr>
              <a:tr h="1621050">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Chatbot for Mental Well-being</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project aims to create a 24/7 generative chatbot for emotional expression and stress relief, enabling users to track their mood over time.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It employs an SVM classifier for mood detection and a Seq2Seq model with RNNs for generating responses based on tokenized input.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system uses user mood from the SVM classifier and tokenized input vectors, with an attention mechanism to improve response generation.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Seq2Seq model achieved 96.53% accuracy and 90.69% validation accuracy after 30 epochs, providing a user-friendly interface for mood classification and response generation.</a:t>
                      </a:r>
                      <a:endParaRPr sz="1400" u="none" cap="none" strike="noStrike">
                        <a:latin typeface="Times New Roman"/>
                        <a:ea typeface="Times New Roman"/>
                        <a:cs typeface="Times New Roman"/>
                        <a:sym typeface="Times New Roman"/>
                      </a:endParaRPr>
                    </a:p>
                  </a:txBody>
                  <a:tcPr marT="0" marB="0" marR="0" marL="0"/>
                </a:tc>
              </a:tr>
            </a:tbl>
          </a:graphicData>
        </a:graphic>
      </p:graphicFrame>
      <p:sp>
        <p:nvSpPr>
          <p:cNvPr id="103" name="Google Shape;103;p6"/>
          <p:cNvSpPr/>
          <p:nvPr/>
        </p:nvSpPr>
        <p:spPr>
          <a:xfrm>
            <a:off x="5043598" y="6347385"/>
            <a:ext cx="356700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Artificial Intelligence and Data 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2021-04-17T13:40:05Z</dcterms:created>
  <dc:creator>sayali mali</dc:creator>
</cp:coreProperties>
</file>