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DC22-171A-42C3-91C5-6DB885C3CE1C}"/>
              </a:ext>
            </a:extLst>
          </p:cNvPr>
          <p:cNvSpPr>
            <a:spLocks noGrp="1"/>
          </p:cNvSpPr>
          <p:nvPr>
            <p:ph type="ctrTitle"/>
          </p:nvPr>
        </p:nvSpPr>
        <p:spPr/>
        <p:txBody>
          <a:bodyPr/>
          <a:lstStyle/>
          <a:p>
            <a:pPr algn="ctr"/>
            <a:r>
              <a:rPr lang="en-US" dirty="0"/>
              <a:t>Online Voting System</a:t>
            </a:r>
            <a:endParaRPr lang="en-IN" dirty="0"/>
          </a:p>
        </p:txBody>
      </p:sp>
      <p:sp>
        <p:nvSpPr>
          <p:cNvPr id="3" name="Subtitle 2">
            <a:extLst>
              <a:ext uri="{FF2B5EF4-FFF2-40B4-BE49-F238E27FC236}">
                <a16:creationId xmlns:a16="http://schemas.microsoft.com/office/drawing/2014/main" id="{E14E0062-BEC3-4B95-813E-BD7267472C50}"/>
              </a:ext>
            </a:extLst>
          </p:cNvPr>
          <p:cNvSpPr>
            <a:spLocks noGrp="1"/>
          </p:cNvSpPr>
          <p:nvPr>
            <p:ph type="subTitle" idx="1"/>
          </p:nvPr>
        </p:nvSpPr>
        <p:spPr/>
        <p:txBody>
          <a:bodyPr/>
          <a:lstStyle/>
          <a:p>
            <a:r>
              <a:rPr lang="en-US" dirty="0"/>
              <a:t>T. Y. BCS PROJECT</a:t>
            </a:r>
            <a:endParaRPr lang="en-IN" dirty="0"/>
          </a:p>
        </p:txBody>
      </p:sp>
    </p:spTree>
    <p:extLst>
      <p:ext uri="{BB962C8B-B14F-4D97-AF65-F5344CB8AC3E}">
        <p14:creationId xmlns:p14="http://schemas.microsoft.com/office/powerpoint/2010/main" val="3527423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8739-9655-455D-91A0-9CC58CD08BCE}"/>
              </a:ext>
            </a:extLst>
          </p:cNvPr>
          <p:cNvSpPr>
            <a:spLocks noGrp="1"/>
          </p:cNvSpPr>
          <p:nvPr>
            <p:ph type="title"/>
          </p:nvPr>
        </p:nvSpPr>
        <p:spPr/>
        <p:txBody>
          <a:bodyPr/>
          <a:lstStyle/>
          <a:p>
            <a:pPr algn="ctr"/>
            <a:r>
              <a:rPr lang="en-US" dirty="0"/>
              <a:t>VOTE SCREEN</a:t>
            </a:r>
            <a:endParaRPr lang="en-IN" dirty="0"/>
          </a:p>
        </p:txBody>
      </p:sp>
      <p:pic>
        <p:nvPicPr>
          <p:cNvPr id="5" name="Content Placeholder 4">
            <a:extLst>
              <a:ext uri="{FF2B5EF4-FFF2-40B4-BE49-F238E27FC236}">
                <a16:creationId xmlns:a16="http://schemas.microsoft.com/office/drawing/2014/main" id="{1C78DAA3-E242-4251-8562-8A675E71C80C}"/>
              </a:ext>
            </a:extLst>
          </p:cNvPr>
          <p:cNvPicPr>
            <a:picLocks noGrp="1" noChangeAspect="1"/>
          </p:cNvPicPr>
          <p:nvPr>
            <p:ph idx="1"/>
          </p:nvPr>
        </p:nvPicPr>
        <p:blipFill>
          <a:blip r:embed="rId2"/>
          <a:stretch>
            <a:fillRect/>
          </a:stretch>
        </p:blipFill>
        <p:spPr>
          <a:xfrm>
            <a:off x="1525853" y="1696916"/>
            <a:ext cx="6900332" cy="4345110"/>
          </a:xfrm>
        </p:spPr>
      </p:pic>
    </p:spTree>
    <p:extLst>
      <p:ext uri="{BB962C8B-B14F-4D97-AF65-F5344CB8AC3E}">
        <p14:creationId xmlns:p14="http://schemas.microsoft.com/office/powerpoint/2010/main" val="258339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F635-CF1E-4845-B6F3-4F4582B4B202}"/>
              </a:ext>
            </a:extLst>
          </p:cNvPr>
          <p:cNvSpPr>
            <a:spLocks noGrp="1"/>
          </p:cNvSpPr>
          <p:nvPr>
            <p:ph type="title"/>
          </p:nvPr>
        </p:nvSpPr>
        <p:spPr/>
        <p:txBody>
          <a:bodyPr/>
          <a:lstStyle/>
          <a:p>
            <a:pPr algn="ctr"/>
            <a:r>
              <a:rPr lang="en-US" dirty="0"/>
              <a:t>ABOUT SCREEN</a:t>
            </a:r>
            <a:endParaRPr lang="en-IN" dirty="0"/>
          </a:p>
        </p:txBody>
      </p:sp>
      <p:pic>
        <p:nvPicPr>
          <p:cNvPr id="5" name="Content Placeholder 4">
            <a:extLst>
              <a:ext uri="{FF2B5EF4-FFF2-40B4-BE49-F238E27FC236}">
                <a16:creationId xmlns:a16="http://schemas.microsoft.com/office/drawing/2014/main" id="{F3B68CF1-7B86-4FDB-98F1-93DA87038703}"/>
              </a:ext>
            </a:extLst>
          </p:cNvPr>
          <p:cNvPicPr>
            <a:picLocks noGrp="1" noChangeAspect="1"/>
          </p:cNvPicPr>
          <p:nvPr>
            <p:ph idx="1"/>
          </p:nvPr>
        </p:nvPicPr>
        <p:blipFill>
          <a:blip r:embed="rId2"/>
          <a:stretch>
            <a:fillRect/>
          </a:stretch>
        </p:blipFill>
        <p:spPr>
          <a:xfrm>
            <a:off x="1336432" y="1846386"/>
            <a:ext cx="7297614" cy="4195640"/>
          </a:xfrm>
        </p:spPr>
      </p:pic>
    </p:spTree>
    <p:extLst>
      <p:ext uri="{BB962C8B-B14F-4D97-AF65-F5344CB8AC3E}">
        <p14:creationId xmlns:p14="http://schemas.microsoft.com/office/powerpoint/2010/main" val="105163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62E4-98C5-418E-ADD3-335DEEA02B9F}"/>
              </a:ext>
            </a:extLst>
          </p:cNvPr>
          <p:cNvSpPr>
            <a:spLocks noGrp="1"/>
          </p:cNvSpPr>
          <p:nvPr>
            <p:ph type="title"/>
          </p:nvPr>
        </p:nvSpPr>
        <p:spPr/>
        <p:txBody>
          <a:bodyPr>
            <a:normAutofit/>
          </a:bodyPr>
          <a:lstStyle/>
          <a:p>
            <a:pPr algn="ctr"/>
            <a:r>
              <a:rPr lang="en-US" dirty="0"/>
              <a:t>CONTACT SCREEN</a:t>
            </a:r>
            <a:endParaRPr lang="en-IN" dirty="0"/>
          </a:p>
        </p:txBody>
      </p:sp>
      <p:pic>
        <p:nvPicPr>
          <p:cNvPr id="5" name="Content Placeholder 4">
            <a:extLst>
              <a:ext uri="{FF2B5EF4-FFF2-40B4-BE49-F238E27FC236}">
                <a16:creationId xmlns:a16="http://schemas.microsoft.com/office/drawing/2014/main" id="{B4CD6C57-F6B7-4366-9387-4318600990A2}"/>
              </a:ext>
            </a:extLst>
          </p:cNvPr>
          <p:cNvPicPr>
            <a:picLocks noGrp="1" noChangeAspect="1"/>
          </p:cNvPicPr>
          <p:nvPr>
            <p:ph idx="1"/>
          </p:nvPr>
        </p:nvPicPr>
        <p:blipFill>
          <a:blip r:embed="rId2"/>
          <a:stretch>
            <a:fillRect/>
          </a:stretch>
        </p:blipFill>
        <p:spPr>
          <a:xfrm>
            <a:off x="1222132" y="1705708"/>
            <a:ext cx="7693268" cy="4336317"/>
          </a:xfrm>
        </p:spPr>
      </p:pic>
    </p:spTree>
    <p:extLst>
      <p:ext uri="{BB962C8B-B14F-4D97-AF65-F5344CB8AC3E}">
        <p14:creationId xmlns:p14="http://schemas.microsoft.com/office/powerpoint/2010/main" val="20218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BE82-747A-433B-9DF7-DFBFC5382451}"/>
              </a:ext>
            </a:extLst>
          </p:cNvPr>
          <p:cNvSpPr>
            <a:spLocks noGrp="1"/>
          </p:cNvSpPr>
          <p:nvPr>
            <p:ph type="title"/>
          </p:nvPr>
        </p:nvSpPr>
        <p:spPr/>
        <p:txBody>
          <a:bodyPr/>
          <a:lstStyle/>
          <a:p>
            <a:pPr algn="ctr"/>
            <a:r>
              <a:rPr lang="en-IN" b="1" u="sng" dirty="0"/>
              <a:t>Future enhancement</a:t>
            </a:r>
            <a:br>
              <a:rPr lang="en-IN" dirty="0"/>
            </a:br>
            <a:endParaRPr lang="en-IN" dirty="0"/>
          </a:p>
        </p:txBody>
      </p:sp>
      <p:sp>
        <p:nvSpPr>
          <p:cNvPr id="3" name="Content Placeholder 2">
            <a:extLst>
              <a:ext uri="{FF2B5EF4-FFF2-40B4-BE49-F238E27FC236}">
                <a16:creationId xmlns:a16="http://schemas.microsoft.com/office/drawing/2014/main" id="{2D5CCB9A-0DA7-495A-892B-27541D8CC6BB}"/>
              </a:ext>
            </a:extLst>
          </p:cNvPr>
          <p:cNvSpPr>
            <a:spLocks noGrp="1"/>
          </p:cNvSpPr>
          <p:nvPr>
            <p:ph idx="1"/>
          </p:nvPr>
        </p:nvSpPr>
        <p:spPr/>
        <p:txBody>
          <a:bodyPr>
            <a:normAutofit/>
          </a:bodyPr>
          <a:lstStyle/>
          <a:p>
            <a:pPr marL="0" indent="0">
              <a:buNone/>
            </a:pPr>
            <a:r>
              <a:rPr lang="en-IN" dirty="0"/>
              <a:t> </a:t>
            </a:r>
          </a:p>
          <a:p>
            <a:pPr lvl="0"/>
            <a:r>
              <a:rPr lang="en-IN" dirty="0"/>
              <a:t>1. The challenge of developing electronic voting systems is not only security but also protecting the secrecy of the ballot, a bedrock principle of free and fair elections. Currently there is “no known technology that can guarantee the secrecy, security, and verifiability of a marked ballot transmitted over the Internet.</a:t>
            </a:r>
          </a:p>
          <a:p>
            <a:pPr lvl="0"/>
            <a:r>
              <a:rPr lang="en-IN" dirty="0"/>
              <a:t>2. Blockchain-based voting, which relies on a decentralized, distributed digital ledger is vulnerable to many of the security flaws inherent in internet voting</a:t>
            </a:r>
          </a:p>
          <a:p>
            <a:pPr lvl="0"/>
            <a:r>
              <a:rPr lang="en-IN" dirty="0"/>
              <a:t>3. Online and blockchain-based voting would greatly increase the risk of undetectable, nation-scale election failures.</a:t>
            </a:r>
          </a:p>
          <a:p>
            <a:endParaRPr lang="en-IN" dirty="0"/>
          </a:p>
        </p:txBody>
      </p:sp>
    </p:spTree>
    <p:extLst>
      <p:ext uri="{BB962C8B-B14F-4D97-AF65-F5344CB8AC3E}">
        <p14:creationId xmlns:p14="http://schemas.microsoft.com/office/powerpoint/2010/main" val="368361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0B6C-A5BF-42EB-833B-F97C20D67BFD}"/>
              </a:ext>
            </a:extLst>
          </p:cNvPr>
          <p:cNvSpPr>
            <a:spLocks noGrp="1"/>
          </p:cNvSpPr>
          <p:nvPr>
            <p:ph type="title"/>
          </p:nvPr>
        </p:nvSpPr>
        <p:spPr>
          <a:xfrm>
            <a:off x="677334" y="1459523"/>
            <a:ext cx="8596668" cy="1248507"/>
          </a:xfrm>
        </p:spPr>
        <p:txBody>
          <a:bodyPr/>
          <a:lstStyle/>
          <a:p>
            <a:pPr algn="ctr"/>
            <a:r>
              <a:rPr lang="en-US" dirty="0"/>
              <a:t>THANK YOU…..</a:t>
            </a:r>
            <a:endParaRPr lang="en-IN" dirty="0"/>
          </a:p>
        </p:txBody>
      </p:sp>
      <p:sp>
        <p:nvSpPr>
          <p:cNvPr id="3" name="Content Placeholder 2">
            <a:extLst>
              <a:ext uri="{FF2B5EF4-FFF2-40B4-BE49-F238E27FC236}">
                <a16:creationId xmlns:a16="http://schemas.microsoft.com/office/drawing/2014/main" id="{2178048F-AFA9-4785-8B4C-D47801D6A5EE}"/>
              </a:ext>
            </a:extLst>
          </p:cNvPr>
          <p:cNvSpPr>
            <a:spLocks noGrp="1"/>
          </p:cNvSpPr>
          <p:nvPr>
            <p:ph idx="1"/>
          </p:nvPr>
        </p:nvSpPr>
        <p:spPr>
          <a:xfrm>
            <a:off x="677334" y="2883877"/>
            <a:ext cx="8596668" cy="3157485"/>
          </a:xfrm>
        </p:spPr>
        <p:txBody>
          <a:bodyPr/>
          <a:lstStyle/>
          <a:p>
            <a:pPr marL="0" indent="0" algn="r">
              <a:buNone/>
            </a:pPr>
            <a:r>
              <a:rPr lang="en-US" dirty="0"/>
              <a:t> Credits:   </a:t>
            </a:r>
            <a:br>
              <a:rPr lang="en-US" dirty="0"/>
            </a:br>
            <a:r>
              <a:rPr lang="en-US" dirty="0"/>
              <a:t>Mr. </a:t>
            </a:r>
            <a:r>
              <a:rPr lang="en-US" dirty="0" err="1"/>
              <a:t>Morge</a:t>
            </a:r>
            <a:r>
              <a:rPr lang="en-US" dirty="0"/>
              <a:t> Pratik </a:t>
            </a:r>
            <a:r>
              <a:rPr lang="en-US" dirty="0" err="1"/>
              <a:t>Balasaheb</a:t>
            </a:r>
            <a:br>
              <a:rPr lang="en-US" dirty="0"/>
            </a:br>
            <a:endParaRPr lang="en-IN" dirty="0"/>
          </a:p>
        </p:txBody>
      </p:sp>
    </p:spTree>
    <p:extLst>
      <p:ext uri="{BB962C8B-B14F-4D97-AF65-F5344CB8AC3E}">
        <p14:creationId xmlns:p14="http://schemas.microsoft.com/office/powerpoint/2010/main" val="320523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C7AE-C999-4D20-AEBD-203D99070886}"/>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F29A16AE-FB69-430D-94E9-8AF52987D1E6}"/>
              </a:ext>
            </a:extLst>
          </p:cNvPr>
          <p:cNvSpPr>
            <a:spLocks noGrp="1"/>
          </p:cNvSpPr>
          <p:nvPr>
            <p:ph idx="1"/>
          </p:nvPr>
        </p:nvSpPr>
        <p:spPr>
          <a:xfrm>
            <a:off x="677334" y="1661746"/>
            <a:ext cx="8596668" cy="4379617"/>
          </a:xfrm>
        </p:spPr>
        <p:txBody>
          <a:bodyPr>
            <a:normAutofit/>
          </a:bodyPr>
          <a:lstStyle/>
          <a:p>
            <a:r>
              <a:rPr lang="en-IN" sz="1400" dirty="0"/>
              <a:t>1. “ONLINE VOTING SYSTEM” is an online voting technique. In this system people who have citizenship   of India and whose age is above 18 years of age and any sex can give his\her vote online without     going to any physical polling station. There is a database which is maintained in which all the names of voters with complete information is stored.</a:t>
            </a:r>
          </a:p>
          <a:p>
            <a:r>
              <a:rPr lang="en-IN" sz="1400" dirty="0"/>
              <a:t>2. In “ONLINE VOTING SYSTEM” a voter can use his\her voting right online without any difficulty. He\She has to be registered first for him/her to vote. Registration is mainly done by the system administrator for security reasons. The system Administrator registers the voters on a special site of the system visited by him only by simply filling a registration form to register voter. Citizens seeking registration are expected to contact the system administrator to submit their details. After the validity of them being citizens of India has been confirmed by the system administrator by comparing their details submitted with those in existing databases such as those as the Registrar of Persons, the citizen is then registered as a voter.</a:t>
            </a:r>
          </a:p>
          <a:p>
            <a:r>
              <a:rPr lang="en-IN" sz="1400" dirty="0"/>
              <a:t>3. After registration, the voter is assigned a secret Voter ID with which he/she can use to log into the system and enjoy services provided by the system such as voting. If invalid/wrong details are submitted, then the citizen is not registered to vote.</a:t>
            </a:r>
          </a:p>
          <a:p>
            <a:r>
              <a:rPr lang="en-IN" sz="1400"/>
              <a:t>4. This </a:t>
            </a:r>
            <a:r>
              <a:rPr lang="en-IN" sz="1400" dirty="0"/>
              <a:t>software project has been developed using the powerful coding tools of HTML, CSS and PHP at Front End and My  </a:t>
            </a:r>
            <a:r>
              <a:rPr lang="en-IN" sz="1400" dirty="0" err="1"/>
              <a:t>sql</a:t>
            </a:r>
            <a:r>
              <a:rPr lang="en-IN" sz="1400" dirty="0"/>
              <a:t>   at  Back End  </a:t>
            </a:r>
          </a:p>
          <a:p>
            <a:endParaRPr lang="en-IN" sz="1400" dirty="0"/>
          </a:p>
        </p:txBody>
      </p:sp>
    </p:spTree>
    <p:extLst>
      <p:ext uri="{BB962C8B-B14F-4D97-AF65-F5344CB8AC3E}">
        <p14:creationId xmlns:p14="http://schemas.microsoft.com/office/powerpoint/2010/main" val="3977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AEA2-17B9-46B7-BDE4-E7FBA5FE78FB}"/>
              </a:ext>
            </a:extLst>
          </p:cNvPr>
          <p:cNvSpPr>
            <a:spLocks noGrp="1"/>
          </p:cNvSpPr>
          <p:nvPr>
            <p:ph type="title"/>
          </p:nvPr>
        </p:nvSpPr>
        <p:spPr/>
        <p:txBody>
          <a:bodyPr/>
          <a:lstStyle/>
          <a:p>
            <a:pPr algn="ctr"/>
            <a:r>
              <a:rPr lang="en-US" dirty="0"/>
              <a:t>SCOPE OF STUDY</a:t>
            </a:r>
            <a:endParaRPr lang="en-IN" dirty="0"/>
          </a:p>
        </p:txBody>
      </p:sp>
      <p:sp>
        <p:nvSpPr>
          <p:cNvPr id="3" name="Content Placeholder 2">
            <a:extLst>
              <a:ext uri="{FF2B5EF4-FFF2-40B4-BE49-F238E27FC236}">
                <a16:creationId xmlns:a16="http://schemas.microsoft.com/office/drawing/2014/main" id="{6B2FA64F-9EE0-4886-8359-280FCD98B9CA}"/>
              </a:ext>
            </a:extLst>
          </p:cNvPr>
          <p:cNvSpPr>
            <a:spLocks noGrp="1"/>
          </p:cNvSpPr>
          <p:nvPr>
            <p:ph idx="1"/>
          </p:nvPr>
        </p:nvSpPr>
        <p:spPr>
          <a:xfrm>
            <a:off x="677334" y="2426677"/>
            <a:ext cx="8596668" cy="3614685"/>
          </a:xfrm>
        </p:spPr>
        <p:txBody>
          <a:bodyPr/>
          <a:lstStyle/>
          <a:p>
            <a:r>
              <a:rPr lang="en-IN" dirty="0"/>
              <a:t>1. It is focused on studying the existing system of voting in India and to make sure that the peoples vote is counts, for fairness in the elective positions. This is also will produce:</a:t>
            </a:r>
          </a:p>
          <a:p>
            <a:pPr lvl="0"/>
            <a:r>
              <a:rPr lang="en-IN" dirty="0"/>
              <a:t>2. Less effort and less </a:t>
            </a:r>
            <a:r>
              <a:rPr lang="en-IN" dirty="0" err="1"/>
              <a:t>labor</a:t>
            </a:r>
            <a:r>
              <a:rPr lang="en-IN" dirty="0"/>
              <a:t> intensive, as the primary cost and focus primary on creating, managing, and running a secure web voting portal.</a:t>
            </a:r>
          </a:p>
          <a:p>
            <a:pPr lvl="0"/>
            <a:r>
              <a:rPr lang="en-IN" dirty="0"/>
              <a:t>3.Increasing number of voters as individuals will find it easier and more convenient to vote, especially those abroad.</a:t>
            </a:r>
          </a:p>
          <a:p>
            <a:endParaRPr lang="en-IN" dirty="0"/>
          </a:p>
        </p:txBody>
      </p:sp>
    </p:spTree>
    <p:extLst>
      <p:ext uri="{BB962C8B-B14F-4D97-AF65-F5344CB8AC3E}">
        <p14:creationId xmlns:p14="http://schemas.microsoft.com/office/powerpoint/2010/main" val="410882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D979-422C-4456-87F6-94F9EE94E5F9}"/>
              </a:ext>
            </a:extLst>
          </p:cNvPr>
          <p:cNvSpPr>
            <a:spLocks noGrp="1"/>
          </p:cNvSpPr>
          <p:nvPr>
            <p:ph type="title"/>
          </p:nvPr>
        </p:nvSpPr>
        <p:spPr/>
        <p:txBody>
          <a:bodyPr/>
          <a:lstStyle/>
          <a:p>
            <a:pPr algn="ctr"/>
            <a:r>
              <a:rPr lang="en-IN" b="1" u="sng" dirty="0"/>
              <a:t>Objectives Of The PROJECT</a:t>
            </a:r>
            <a:endParaRPr lang="en-IN" dirty="0"/>
          </a:p>
        </p:txBody>
      </p:sp>
      <p:sp>
        <p:nvSpPr>
          <p:cNvPr id="3" name="Content Placeholder 2">
            <a:extLst>
              <a:ext uri="{FF2B5EF4-FFF2-40B4-BE49-F238E27FC236}">
                <a16:creationId xmlns:a16="http://schemas.microsoft.com/office/drawing/2014/main" id="{9BC2194E-1156-4683-846D-3C8B8DC2D9D7}"/>
              </a:ext>
            </a:extLst>
          </p:cNvPr>
          <p:cNvSpPr>
            <a:spLocks noGrp="1"/>
          </p:cNvSpPr>
          <p:nvPr>
            <p:ph idx="1"/>
          </p:nvPr>
        </p:nvSpPr>
        <p:spPr/>
        <p:txBody>
          <a:bodyPr/>
          <a:lstStyle/>
          <a:p>
            <a:pPr marL="0" indent="0">
              <a:buNone/>
            </a:pPr>
            <a:r>
              <a:rPr lang="en-IN" dirty="0"/>
              <a:t> </a:t>
            </a:r>
          </a:p>
          <a:p>
            <a:pPr marL="0" indent="0">
              <a:buNone/>
            </a:pPr>
            <a:r>
              <a:rPr lang="en-IN" dirty="0"/>
              <a:t>The specific objectives of the project include:</a:t>
            </a:r>
          </a:p>
          <a:p>
            <a:pPr lvl="0"/>
            <a:r>
              <a:rPr lang="en-IN" dirty="0"/>
              <a:t>1. Reviewing the existing/current voting process or approach in India;</a:t>
            </a:r>
          </a:p>
          <a:p>
            <a:pPr lvl="0"/>
            <a:r>
              <a:rPr lang="en-IN" dirty="0"/>
              <a:t>2. Coming up with an automated  voting system in India;</a:t>
            </a:r>
          </a:p>
          <a:p>
            <a:pPr lvl="0"/>
            <a:r>
              <a:rPr lang="en-IN" dirty="0"/>
              <a:t>3. Implementing a an automated/online voting system;</a:t>
            </a:r>
          </a:p>
          <a:p>
            <a:pPr lvl="0"/>
            <a:r>
              <a:rPr lang="en-IN" dirty="0"/>
              <a:t>4. Validating the system to ensure that only legible voters are allowed to vote. </a:t>
            </a:r>
          </a:p>
          <a:p>
            <a:endParaRPr lang="en-IN" dirty="0"/>
          </a:p>
          <a:p>
            <a:endParaRPr lang="en-IN" dirty="0"/>
          </a:p>
        </p:txBody>
      </p:sp>
    </p:spTree>
    <p:extLst>
      <p:ext uri="{BB962C8B-B14F-4D97-AF65-F5344CB8AC3E}">
        <p14:creationId xmlns:p14="http://schemas.microsoft.com/office/powerpoint/2010/main" val="171377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18AB-E876-4118-A2FF-FF2540E2F071}"/>
              </a:ext>
            </a:extLst>
          </p:cNvPr>
          <p:cNvSpPr>
            <a:spLocks noGrp="1"/>
          </p:cNvSpPr>
          <p:nvPr>
            <p:ph type="title"/>
          </p:nvPr>
        </p:nvSpPr>
        <p:spPr/>
        <p:txBody>
          <a:bodyPr>
            <a:normAutofit/>
          </a:bodyPr>
          <a:lstStyle/>
          <a:p>
            <a:r>
              <a:rPr lang="en-IN" sz="2400" dirty="0"/>
              <a:t>The main purposes of Online Voting System include:</a:t>
            </a:r>
            <a:br>
              <a:rPr lang="en-IN" dirty="0"/>
            </a:br>
            <a:endParaRPr lang="en-IN" dirty="0"/>
          </a:p>
        </p:txBody>
      </p:sp>
      <p:sp>
        <p:nvSpPr>
          <p:cNvPr id="3" name="Content Placeholder 2">
            <a:extLst>
              <a:ext uri="{FF2B5EF4-FFF2-40B4-BE49-F238E27FC236}">
                <a16:creationId xmlns:a16="http://schemas.microsoft.com/office/drawing/2014/main" id="{F0AA6A66-1861-4C82-843A-124ADB642BD2}"/>
              </a:ext>
            </a:extLst>
          </p:cNvPr>
          <p:cNvSpPr>
            <a:spLocks noGrp="1"/>
          </p:cNvSpPr>
          <p:nvPr>
            <p:ph idx="1"/>
          </p:nvPr>
        </p:nvSpPr>
        <p:spPr/>
        <p:txBody>
          <a:bodyPr/>
          <a:lstStyle/>
          <a:p>
            <a:pPr lvl="0"/>
            <a:r>
              <a:rPr lang="en-IN" dirty="0"/>
              <a:t>1. Require less number of staff during the election.</a:t>
            </a:r>
          </a:p>
          <a:p>
            <a:pPr lvl="0"/>
            <a:r>
              <a:rPr lang="en-IN" dirty="0"/>
              <a:t>2. This system is a lot easier to independently moderate the elections and subsequently reinforce its transparency and fairness.</a:t>
            </a:r>
          </a:p>
          <a:p>
            <a:pPr lvl="0"/>
            <a:r>
              <a:rPr lang="en-IN" dirty="0"/>
              <a:t>3. Less capital, less effort, and less </a:t>
            </a:r>
            <a:r>
              <a:rPr lang="en-IN" dirty="0" err="1"/>
              <a:t>labor</a:t>
            </a:r>
            <a:r>
              <a:rPr lang="en-IN" dirty="0"/>
              <a:t> intensive, as the primary cost and effort will focus primarily on creating, managing, and running a secure online portal.</a:t>
            </a:r>
          </a:p>
          <a:p>
            <a:pPr lvl="0"/>
            <a:r>
              <a:rPr lang="en-IN" dirty="0"/>
              <a:t>4. Increased number of voters as individual will find it easier and more convenient to vote, especially those abroad.</a:t>
            </a:r>
          </a:p>
          <a:p>
            <a:pPr marL="0" indent="0">
              <a:buNone/>
            </a:pPr>
            <a:endParaRPr lang="en-IN" dirty="0"/>
          </a:p>
        </p:txBody>
      </p:sp>
    </p:spTree>
    <p:extLst>
      <p:ext uri="{BB962C8B-B14F-4D97-AF65-F5344CB8AC3E}">
        <p14:creationId xmlns:p14="http://schemas.microsoft.com/office/powerpoint/2010/main" val="400677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B8D3-77D2-421C-8D84-5022BD369A82}"/>
              </a:ext>
            </a:extLst>
          </p:cNvPr>
          <p:cNvSpPr>
            <a:spLocks noGrp="1"/>
          </p:cNvSpPr>
          <p:nvPr>
            <p:ph type="title"/>
          </p:nvPr>
        </p:nvSpPr>
        <p:spPr/>
        <p:txBody>
          <a:bodyPr/>
          <a:lstStyle/>
          <a:p>
            <a:pPr algn="ctr"/>
            <a:r>
              <a:rPr lang="en-US" dirty="0"/>
              <a:t>HOME SCREEN</a:t>
            </a:r>
            <a:endParaRPr lang="en-IN" dirty="0"/>
          </a:p>
        </p:txBody>
      </p:sp>
      <p:pic>
        <p:nvPicPr>
          <p:cNvPr id="5" name="Content Placeholder 4">
            <a:extLst>
              <a:ext uri="{FF2B5EF4-FFF2-40B4-BE49-F238E27FC236}">
                <a16:creationId xmlns:a16="http://schemas.microsoft.com/office/drawing/2014/main" id="{CA09AF3D-6F97-488F-B3B2-919BDB607B0B}"/>
              </a:ext>
            </a:extLst>
          </p:cNvPr>
          <p:cNvPicPr>
            <a:picLocks noGrp="1" noChangeAspect="1"/>
          </p:cNvPicPr>
          <p:nvPr>
            <p:ph idx="1"/>
          </p:nvPr>
        </p:nvPicPr>
        <p:blipFill>
          <a:blip r:embed="rId2"/>
          <a:stretch>
            <a:fillRect/>
          </a:stretch>
        </p:blipFill>
        <p:spPr>
          <a:xfrm>
            <a:off x="1239715" y="1930400"/>
            <a:ext cx="7535008" cy="4318000"/>
          </a:xfrm>
        </p:spPr>
      </p:pic>
    </p:spTree>
    <p:extLst>
      <p:ext uri="{BB962C8B-B14F-4D97-AF65-F5344CB8AC3E}">
        <p14:creationId xmlns:p14="http://schemas.microsoft.com/office/powerpoint/2010/main" val="155569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36C3-89BC-4DCC-9FAB-B799E37ED316}"/>
              </a:ext>
            </a:extLst>
          </p:cNvPr>
          <p:cNvSpPr>
            <a:spLocks noGrp="1"/>
          </p:cNvSpPr>
          <p:nvPr>
            <p:ph type="title"/>
          </p:nvPr>
        </p:nvSpPr>
        <p:spPr/>
        <p:txBody>
          <a:bodyPr/>
          <a:lstStyle/>
          <a:p>
            <a:pPr algn="ctr"/>
            <a:r>
              <a:rPr lang="en-US" dirty="0"/>
              <a:t>REGISTRATION SCREEN</a:t>
            </a:r>
            <a:endParaRPr lang="en-IN" dirty="0"/>
          </a:p>
        </p:txBody>
      </p:sp>
      <p:pic>
        <p:nvPicPr>
          <p:cNvPr id="5" name="Content Placeholder 4">
            <a:extLst>
              <a:ext uri="{FF2B5EF4-FFF2-40B4-BE49-F238E27FC236}">
                <a16:creationId xmlns:a16="http://schemas.microsoft.com/office/drawing/2014/main" id="{99A0DA03-2279-4BC3-9F58-1A070E70C308}"/>
              </a:ext>
            </a:extLst>
          </p:cNvPr>
          <p:cNvPicPr>
            <a:picLocks noGrp="1" noChangeAspect="1"/>
          </p:cNvPicPr>
          <p:nvPr>
            <p:ph idx="1"/>
          </p:nvPr>
        </p:nvPicPr>
        <p:blipFill>
          <a:blip r:embed="rId2"/>
          <a:stretch>
            <a:fillRect/>
          </a:stretch>
        </p:blipFill>
        <p:spPr>
          <a:xfrm>
            <a:off x="1067487" y="1729766"/>
            <a:ext cx="7816361" cy="4319342"/>
          </a:xfrm>
        </p:spPr>
      </p:pic>
    </p:spTree>
    <p:extLst>
      <p:ext uri="{BB962C8B-B14F-4D97-AF65-F5344CB8AC3E}">
        <p14:creationId xmlns:p14="http://schemas.microsoft.com/office/powerpoint/2010/main" val="207059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98FEA8-D0B2-477B-BE06-5EF88D7E0735}"/>
              </a:ext>
            </a:extLst>
          </p:cNvPr>
          <p:cNvPicPr>
            <a:picLocks noChangeAspect="1"/>
          </p:cNvPicPr>
          <p:nvPr/>
        </p:nvPicPr>
        <p:blipFill>
          <a:blip r:embed="rId2"/>
          <a:stretch>
            <a:fillRect/>
          </a:stretch>
        </p:blipFill>
        <p:spPr>
          <a:xfrm>
            <a:off x="1143000" y="870438"/>
            <a:ext cx="7535008" cy="4712677"/>
          </a:xfrm>
          <a:prstGeom prst="rect">
            <a:avLst/>
          </a:prstGeom>
        </p:spPr>
      </p:pic>
    </p:spTree>
    <p:extLst>
      <p:ext uri="{BB962C8B-B14F-4D97-AF65-F5344CB8AC3E}">
        <p14:creationId xmlns:p14="http://schemas.microsoft.com/office/powerpoint/2010/main" val="179499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76E9-A8DB-43AF-A023-249F14C869C5}"/>
              </a:ext>
            </a:extLst>
          </p:cNvPr>
          <p:cNvSpPr>
            <a:spLocks noGrp="1"/>
          </p:cNvSpPr>
          <p:nvPr>
            <p:ph type="title"/>
          </p:nvPr>
        </p:nvSpPr>
        <p:spPr>
          <a:xfrm>
            <a:off x="677334" y="609600"/>
            <a:ext cx="8596668" cy="885092"/>
          </a:xfrm>
        </p:spPr>
        <p:txBody>
          <a:bodyPr/>
          <a:lstStyle/>
          <a:p>
            <a:pPr algn="ctr"/>
            <a:r>
              <a:rPr lang="en-US" dirty="0"/>
              <a:t>LOGIN SCREEN</a:t>
            </a:r>
            <a:endParaRPr lang="en-IN" dirty="0"/>
          </a:p>
        </p:txBody>
      </p:sp>
      <p:pic>
        <p:nvPicPr>
          <p:cNvPr id="5" name="Content Placeholder 4">
            <a:extLst>
              <a:ext uri="{FF2B5EF4-FFF2-40B4-BE49-F238E27FC236}">
                <a16:creationId xmlns:a16="http://schemas.microsoft.com/office/drawing/2014/main" id="{14613B90-FF8D-4BB6-A12E-00DEB3E6AEA2}"/>
              </a:ext>
            </a:extLst>
          </p:cNvPr>
          <p:cNvPicPr>
            <a:picLocks noGrp="1" noChangeAspect="1"/>
          </p:cNvPicPr>
          <p:nvPr>
            <p:ph idx="1"/>
          </p:nvPr>
        </p:nvPicPr>
        <p:blipFill>
          <a:blip r:embed="rId2"/>
          <a:stretch>
            <a:fillRect/>
          </a:stretch>
        </p:blipFill>
        <p:spPr>
          <a:xfrm>
            <a:off x="1525853" y="2160588"/>
            <a:ext cx="6900332" cy="3881437"/>
          </a:xfrm>
        </p:spPr>
      </p:pic>
    </p:spTree>
    <p:extLst>
      <p:ext uri="{BB962C8B-B14F-4D97-AF65-F5344CB8AC3E}">
        <p14:creationId xmlns:p14="http://schemas.microsoft.com/office/powerpoint/2010/main" val="32329263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508</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Online Voting System</vt:lpstr>
      <vt:lpstr>INTRODUCTION</vt:lpstr>
      <vt:lpstr>SCOPE OF STUDY</vt:lpstr>
      <vt:lpstr>Objectives Of The PROJECT</vt:lpstr>
      <vt:lpstr>The main purposes of Online Voting System include: </vt:lpstr>
      <vt:lpstr>HOME SCREEN</vt:lpstr>
      <vt:lpstr>REGISTRATION SCREEN</vt:lpstr>
      <vt:lpstr>PowerPoint Presentation</vt:lpstr>
      <vt:lpstr>LOGIN SCREEN</vt:lpstr>
      <vt:lpstr>VOTE SCREEN</vt:lpstr>
      <vt:lpstr>ABOUT SCREEN</vt:lpstr>
      <vt:lpstr>CONTACT SCREEN</vt:lpstr>
      <vt:lpstr>Future enhancement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Sai</dc:creator>
  <cp:lastModifiedBy>Sai</cp:lastModifiedBy>
  <cp:revision>9</cp:revision>
  <dcterms:created xsi:type="dcterms:W3CDTF">2022-06-05T06:02:12Z</dcterms:created>
  <dcterms:modified xsi:type="dcterms:W3CDTF">2022-06-05T06:35:57Z</dcterms:modified>
</cp:coreProperties>
</file>