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86"/>
  </p:notesMasterIdLst>
  <p:sldIdLst>
    <p:sldId id="257" r:id="rId2"/>
    <p:sldId id="472" r:id="rId3"/>
    <p:sldId id="1462" r:id="rId4"/>
    <p:sldId id="1482" r:id="rId5"/>
    <p:sldId id="1094" r:id="rId6"/>
    <p:sldId id="1095" r:id="rId7"/>
    <p:sldId id="1123" r:id="rId8"/>
    <p:sldId id="1124" r:id="rId9"/>
    <p:sldId id="1231" r:id="rId10"/>
    <p:sldId id="1232" r:id="rId11"/>
    <p:sldId id="1282" r:id="rId12"/>
    <p:sldId id="1221" r:id="rId13"/>
    <p:sldId id="1222" r:id="rId14"/>
    <p:sldId id="1277" r:id="rId15"/>
    <p:sldId id="598" r:id="rId16"/>
    <p:sldId id="326" r:id="rId17"/>
    <p:sldId id="1235" r:id="rId18"/>
    <p:sldId id="1086" r:id="rId19"/>
    <p:sldId id="579" r:id="rId20"/>
    <p:sldId id="1429" r:id="rId21"/>
    <p:sldId id="1344" r:id="rId22"/>
    <p:sldId id="1121" r:id="rId23"/>
    <p:sldId id="1122" r:id="rId24"/>
    <p:sldId id="599" r:id="rId25"/>
    <p:sldId id="271" r:id="rId26"/>
    <p:sldId id="328" r:id="rId27"/>
    <p:sldId id="330" r:id="rId28"/>
    <p:sldId id="315" r:id="rId29"/>
    <p:sldId id="314" r:id="rId30"/>
    <p:sldId id="600" r:id="rId31"/>
    <p:sldId id="1416" r:id="rId32"/>
    <p:sldId id="692" r:id="rId33"/>
    <p:sldId id="319" r:id="rId34"/>
    <p:sldId id="601" r:id="rId35"/>
    <p:sldId id="500" r:id="rId36"/>
    <p:sldId id="321" r:id="rId37"/>
    <p:sldId id="1286" r:id="rId38"/>
    <p:sldId id="901" r:id="rId39"/>
    <p:sldId id="902" r:id="rId40"/>
    <p:sldId id="603" r:id="rId41"/>
    <p:sldId id="499" r:id="rId42"/>
    <p:sldId id="604" r:id="rId43"/>
    <p:sldId id="489" r:id="rId44"/>
    <p:sldId id="1483" r:id="rId45"/>
    <p:sldId id="1484" r:id="rId46"/>
    <p:sldId id="1284" r:id="rId47"/>
    <p:sldId id="1485" r:id="rId48"/>
    <p:sldId id="501" r:id="rId49"/>
    <p:sldId id="1486" r:id="rId50"/>
    <p:sldId id="955" r:id="rId51"/>
    <p:sldId id="1487" r:id="rId52"/>
    <p:sldId id="1278" r:id="rId53"/>
    <p:sldId id="1351" r:id="rId54"/>
    <p:sldId id="606" r:id="rId55"/>
    <p:sldId id="535" r:id="rId56"/>
    <p:sldId id="536" r:id="rId57"/>
    <p:sldId id="537" r:id="rId58"/>
    <p:sldId id="1098" r:id="rId59"/>
    <p:sldId id="538" r:id="rId60"/>
    <p:sldId id="883" r:id="rId61"/>
    <p:sldId id="898" r:id="rId62"/>
    <p:sldId id="900" r:id="rId63"/>
    <p:sldId id="1236" r:id="rId64"/>
    <p:sldId id="842" r:id="rId65"/>
    <p:sldId id="1354" r:id="rId66"/>
    <p:sldId id="1171" r:id="rId67"/>
    <p:sldId id="1192" r:id="rId68"/>
    <p:sldId id="1237" r:id="rId69"/>
    <p:sldId id="843" r:id="rId70"/>
    <p:sldId id="1366" r:id="rId71"/>
    <p:sldId id="1172" r:id="rId72"/>
    <p:sldId id="1193" r:id="rId73"/>
    <p:sldId id="1238" r:id="rId74"/>
    <p:sldId id="844" r:id="rId75"/>
    <p:sldId id="1239" r:id="rId76"/>
    <p:sldId id="845" r:id="rId77"/>
    <p:sldId id="1173" r:id="rId78"/>
    <p:sldId id="1276" r:id="rId79"/>
    <p:sldId id="267" r:id="rId80"/>
    <p:sldId id="272" r:id="rId81"/>
    <p:sldId id="273" r:id="rId82"/>
    <p:sldId id="1178" r:id="rId83"/>
    <p:sldId id="580" r:id="rId84"/>
    <p:sldId id="1040" r:id="rId85"/>
    <p:sldId id="621" r:id="rId86"/>
    <p:sldId id="796" r:id="rId87"/>
    <p:sldId id="849" r:id="rId88"/>
    <p:sldId id="800" r:id="rId89"/>
    <p:sldId id="931" r:id="rId90"/>
    <p:sldId id="985" r:id="rId91"/>
    <p:sldId id="615" r:id="rId92"/>
    <p:sldId id="506" r:id="rId93"/>
    <p:sldId id="803" r:id="rId94"/>
    <p:sldId id="804" r:id="rId95"/>
    <p:sldId id="791" r:id="rId96"/>
    <p:sldId id="793" r:id="rId97"/>
    <p:sldId id="794" r:id="rId98"/>
    <p:sldId id="795" r:id="rId99"/>
    <p:sldId id="616" r:id="rId100"/>
    <p:sldId id="505" r:id="rId101"/>
    <p:sldId id="513" r:id="rId102"/>
    <p:sldId id="618" r:id="rId103"/>
    <p:sldId id="619" r:id="rId104"/>
    <p:sldId id="617" r:id="rId105"/>
    <p:sldId id="502" r:id="rId106"/>
    <p:sldId id="503" r:id="rId107"/>
    <p:sldId id="699" r:id="rId108"/>
    <p:sldId id="504" r:id="rId109"/>
    <p:sldId id="700" r:id="rId110"/>
    <p:sldId id="679" r:id="rId111"/>
    <p:sldId id="940" r:id="rId112"/>
    <p:sldId id="942" r:id="rId113"/>
    <p:sldId id="677" r:id="rId114"/>
    <p:sldId id="678" r:id="rId115"/>
    <p:sldId id="680" r:id="rId116"/>
    <p:sldId id="285" r:id="rId117"/>
    <p:sldId id="286" r:id="rId118"/>
    <p:sldId id="1406" r:id="rId119"/>
    <p:sldId id="1409" r:id="rId120"/>
    <p:sldId id="1287" r:id="rId121"/>
    <p:sldId id="290" r:id="rId122"/>
    <p:sldId id="291" r:id="rId123"/>
    <p:sldId id="829" r:id="rId124"/>
    <p:sldId id="1461" r:id="rId125"/>
    <p:sldId id="830" r:id="rId126"/>
    <p:sldId id="673" r:id="rId127"/>
    <p:sldId id="1470" r:id="rId128"/>
    <p:sldId id="674" r:id="rId129"/>
    <p:sldId id="1148" r:id="rId130"/>
    <p:sldId id="1149" r:id="rId131"/>
    <p:sldId id="1288" r:id="rId132"/>
    <p:sldId id="1464" r:id="rId133"/>
    <p:sldId id="1126" r:id="rId134"/>
    <p:sldId id="379" r:id="rId135"/>
    <p:sldId id="953" r:id="rId136"/>
    <p:sldId id="373" r:id="rId137"/>
    <p:sldId id="640" r:id="rId138"/>
    <p:sldId id="641" r:id="rId139"/>
    <p:sldId id="1474" r:id="rId140"/>
    <p:sldId id="1475" r:id="rId141"/>
    <p:sldId id="1476" r:id="rId142"/>
    <p:sldId id="1477" r:id="rId143"/>
    <p:sldId id="1478" r:id="rId144"/>
    <p:sldId id="1479" r:id="rId145"/>
    <p:sldId id="1480" r:id="rId146"/>
    <p:sldId id="1481" r:id="rId147"/>
    <p:sldId id="386" r:id="rId148"/>
    <p:sldId id="654" r:id="rId149"/>
    <p:sldId id="397" r:id="rId150"/>
    <p:sldId id="657" r:id="rId151"/>
    <p:sldId id="851" r:id="rId152"/>
    <p:sldId id="331" r:id="rId153"/>
    <p:sldId id="1205" r:id="rId154"/>
    <p:sldId id="1245" r:id="rId155"/>
    <p:sldId id="1156" r:id="rId156"/>
    <p:sldId id="1465" r:id="rId157"/>
    <p:sldId id="1466" r:id="rId158"/>
    <p:sldId id="1394" r:id="rId159"/>
    <p:sldId id="1395" r:id="rId160"/>
    <p:sldId id="1401" r:id="rId161"/>
    <p:sldId id="1402" r:id="rId162"/>
    <p:sldId id="1244" r:id="rId163"/>
    <p:sldId id="1285" r:id="rId164"/>
    <p:sldId id="1159" r:id="rId165"/>
    <p:sldId id="686" r:id="rId166"/>
    <p:sldId id="1207" r:id="rId167"/>
    <p:sldId id="1356" r:id="rId168"/>
    <p:sldId id="1357" r:id="rId169"/>
    <p:sldId id="302" r:id="rId170"/>
    <p:sldId id="1421" r:id="rId171"/>
    <p:sldId id="1130" r:id="rId172"/>
    <p:sldId id="1203" r:id="rId173"/>
    <p:sldId id="1263" r:id="rId174"/>
    <p:sldId id="1265" r:id="rId175"/>
    <p:sldId id="305" r:id="rId176"/>
    <p:sldId id="1266" r:id="rId177"/>
    <p:sldId id="306" r:id="rId178"/>
    <p:sldId id="308" r:id="rId179"/>
    <p:sldId id="1131" r:id="rId180"/>
    <p:sldId id="1267" r:id="rId181"/>
    <p:sldId id="1132" r:id="rId182"/>
    <p:sldId id="1268" r:id="rId183"/>
    <p:sldId id="1133" r:id="rId184"/>
    <p:sldId id="313" r:id="rId185"/>
    <p:sldId id="1204" r:id="rId186"/>
    <p:sldId id="1134" r:id="rId187"/>
    <p:sldId id="1242" r:id="rId188"/>
    <p:sldId id="1289" r:id="rId189"/>
    <p:sldId id="1135" r:id="rId190"/>
    <p:sldId id="1136" r:id="rId191"/>
    <p:sldId id="1209" r:id="rId192"/>
    <p:sldId id="1269" r:id="rId193"/>
    <p:sldId id="1137" r:id="rId194"/>
    <p:sldId id="1270" r:id="rId195"/>
    <p:sldId id="1138" r:id="rId196"/>
    <p:sldId id="1141" r:id="rId197"/>
    <p:sldId id="1142" r:id="rId198"/>
    <p:sldId id="1143" r:id="rId199"/>
    <p:sldId id="1388" r:id="rId200"/>
    <p:sldId id="1154" r:id="rId201"/>
    <p:sldId id="1144" r:id="rId202"/>
    <p:sldId id="1155" r:id="rId203"/>
    <p:sldId id="1145" r:id="rId204"/>
    <p:sldId id="1146" r:id="rId205"/>
    <p:sldId id="1147" r:id="rId206"/>
    <p:sldId id="1061" r:id="rId207"/>
    <p:sldId id="1062" r:id="rId208"/>
    <p:sldId id="1063" r:id="rId209"/>
    <p:sldId id="1253" r:id="rId210"/>
    <p:sldId id="1254" r:id="rId211"/>
    <p:sldId id="1255" r:id="rId212"/>
    <p:sldId id="1256" r:id="rId213"/>
    <p:sldId id="1257" r:id="rId214"/>
    <p:sldId id="1258" r:id="rId215"/>
    <p:sldId id="1259" r:id="rId216"/>
    <p:sldId id="1260" r:id="rId217"/>
    <p:sldId id="1261" r:id="rId218"/>
    <p:sldId id="1170" r:id="rId219"/>
    <p:sldId id="1064" r:id="rId220"/>
    <p:sldId id="1065" r:id="rId221"/>
    <p:sldId id="360" r:id="rId222"/>
    <p:sldId id="801" r:id="rId223"/>
    <p:sldId id="1262" r:id="rId224"/>
    <p:sldId id="362" r:id="rId225"/>
    <p:sldId id="507" r:id="rId226"/>
    <p:sldId id="591" r:id="rId227"/>
    <p:sldId id="385" r:id="rId228"/>
    <p:sldId id="1125" r:id="rId229"/>
    <p:sldId id="387" r:id="rId230"/>
    <p:sldId id="388" r:id="rId231"/>
    <p:sldId id="527" r:id="rId232"/>
    <p:sldId id="529" r:id="rId233"/>
    <p:sldId id="393" r:id="rId234"/>
    <p:sldId id="395" r:id="rId235"/>
    <p:sldId id="947" r:id="rId236"/>
    <p:sldId id="1424" r:id="rId237"/>
    <p:sldId id="702" r:id="rId238"/>
    <p:sldId id="531" r:id="rId239"/>
    <p:sldId id="853" r:id="rId240"/>
    <p:sldId id="1102" r:id="rId241"/>
    <p:sldId id="816" r:id="rId242"/>
    <p:sldId id="414" r:id="rId243"/>
    <p:sldId id="546" r:id="rId244"/>
    <p:sldId id="522" r:id="rId245"/>
    <p:sldId id="523" r:id="rId246"/>
    <p:sldId id="526" r:id="rId247"/>
    <p:sldId id="773" r:id="rId248"/>
    <p:sldId id="549" r:id="rId249"/>
    <p:sldId id="550" r:id="rId250"/>
    <p:sldId id="547" r:id="rId251"/>
    <p:sldId id="515" r:id="rId252"/>
    <p:sldId id="516" r:id="rId253"/>
    <p:sldId id="517" r:id="rId254"/>
    <p:sldId id="551" r:id="rId255"/>
    <p:sldId id="554" r:id="rId256"/>
    <p:sldId id="555" r:id="rId257"/>
    <p:sldId id="1386" r:id="rId258"/>
    <p:sldId id="558" r:id="rId259"/>
    <p:sldId id="562" r:id="rId260"/>
    <p:sldId id="563" r:id="rId261"/>
    <p:sldId id="1335" r:id="rId262"/>
    <p:sldId id="1336" r:id="rId263"/>
    <p:sldId id="625" r:id="rId264"/>
    <p:sldId id="1150" r:id="rId265"/>
    <p:sldId id="1152" r:id="rId266"/>
    <p:sldId id="402" r:id="rId267"/>
    <p:sldId id="421" r:id="rId268"/>
    <p:sldId id="820" r:id="rId269"/>
    <p:sldId id="798" r:id="rId270"/>
    <p:sldId id="1215" r:id="rId271"/>
    <p:sldId id="1212" r:id="rId272"/>
    <p:sldId id="1213" r:id="rId273"/>
    <p:sldId id="1210" r:id="rId274"/>
    <p:sldId id="1151" r:id="rId275"/>
    <p:sldId id="443" r:id="rId276"/>
    <p:sldId id="445" r:id="rId277"/>
    <p:sldId id="446" r:id="rId278"/>
    <p:sldId id="1293" r:id="rId279"/>
    <p:sldId id="1403" r:id="rId280"/>
    <p:sldId id="1290" r:id="rId281"/>
    <p:sldId id="1294" r:id="rId282"/>
    <p:sldId id="1283" r:id="rId283"/>
    <p:sldId id="1292" r:id="rId284"/>
    <p:sldId id="788" r:id="rId28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xmlns=""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A496"/>
    <a:srgbClr val="F63122"/>
    <a:srgbClr val="39AE0A"/>
    <a:srgbClr val="FD8603"/>
    <a:srgbClr val="41C60C"/>
    <a:srgbClr val="5E4C34"/>
    <a:srgbClr val="7E007E"/>
    <a:srgbClr val="164404"/>
    <a:srgbClr val="840FF9"/>
    <a:srgbClr val="D4EA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394" autoAdjust="0"/>
  </p:normalViewPr>
  <p:slideViewPr>
    <p:cSldViewPr>
      <p:cViewPr>
        <p:scale>
          <a:sx n="48" d="100"/>
          <a:sy n="48" d="100"/>
        </p:scale>
        <p:origin x="-126" y="-84"/>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289"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slide" Target="slides/slide278.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290" Type="http://schemas.openxmlformats.org/officeDocument/2006/relationships/theme" Target="theme/theme1.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tableStyles" Target="tableStyles.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71" Type="http://schemas.openxmlformats.org/officeDocument/2006/relationships/slide" Target="slides/slide270.xml"/><Relationship Id="rId276" Type="http://schemas.openxmlformats.org/officeDocument/2006/relationships/slide" Target="slides/slide275.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slide" Target="slides/slide265.xml"/><Relationship Id="rId287" Type="http://schemas.openxmlformats.org/officeDocument/2006/relationships/commentAuthors" Target="commentAuthors.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282" Type="http://schemas.openxmlformats.org/officeDocument/2006/relationships/slide" Target="slides/slide28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77" Type="http://schemas.openxmlformats.org/officeDocument/2006/relationships/slide" Target="slides/slide276.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slide" Target="slides/slide27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283" Type="http://schemas.openxmlformats.org/officeDocument/2006/relationships/slide" Target="slides/slide28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20-10-2022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a:t>
            </a:fld>
            <a:endParaRPr lang="en-IN"/>
          </a:p>
        </p:txBody>
      </p:sp>
    </p:spTree>
    <p:extLst>
      <p:ext uri="{BB962C8B-B14F-4D97-AF65-F5344CB8AC3E}">
        <p14:creationId xmlns:p14="http://schemas.microsoft.com/office/powerpoint/2010/main" val="16335816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4A29D91-C89F-4238-95A2-0EBF9E6AB453}" type="slidenum">
              <a:rPr lang="en-US" smtClean="0"/>
              <a:pPr/>
              <a:t>190</a:t>
            </a:fld>
            <a:endParaRPr lang="en-US"/>
          </a:p>
        </p:txBody>
      </p:sp>
    </p:spTree>
    <p:extLst>
      <p:ext uri="{BB962C8B-B14F-4D97-AF65-F5344CB8AC3E}">
        <p14:creationId xmlns:p14="http://schemas.microsoft.com/office/powerpoint/2010/main" val="1704597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192</a:t>
            </a:fld>
            <a:endParaRPr lang="en-IN"/>
          </a:p>
        </p:txBody>
      </p:sp>
    </p:spTree>
    <p:extLst>
      <p:ext uri="{BB962C8B-B14F-4D97-AF65-F5344CB8AC3E}">
        <p14:creationId xmlns:p14="http://schemas.microsoft.com/office/powerpoint/2010/main" val="5407499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194</a:t>
            </a:fld>
            <a:endParaRPr lang="en-IN"/>
          </a:p>
        </p:txBody>
      </p:sp>
    </p:spTree>
    <p:extLst>
      <p:ext uri="{BB962C8B-B14F-4D97-AF65-F5344CB8AC3E}">
        <p14:creationId xmlns:p14="http://schemas.microsoft.com/office/powerpoint/2010/main" val="23678077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200</a:t>
            </a:fld>
            <a:endParaRPr lang="en-IN"/>
          </a:p>
        </p:txBody>
      </p:sp>
    </p:spTree>
    <p:extLst>
      <p:ext uri="{BB962C8B-B14F-4D97-AF65-F5344CB8AC3E}">
        <p14:creationId xmlns:p14="http://schemas.microsoft.com/office/powerpoint/2010/main" val="35880810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202</a:t>
            </a:fld>
            <a:endParaRPr lang="en-IN"/>
          </a:p>
        </p:txBody>
      </p:sp>
    </p:spTree>
    <p:extLst>
      <p:ext uri="{BB962C8B-B14F-4D97-AF65-F5344CB8AC3E}">
        <p14:creationId xmlns:p14="http://schemas.microsoft.com/office/powerpoint/2010/main" val="6900896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236</a:t>
            </a:fld>
            <a:endParaRPr lang="en-IN"/>
          </a:p>
        </p:txBody>
      </p:sp>
    </p:spTree>
    <p:extLst>
      <p:ext uri="{BB962C8B-B14F-4D97-AF65-F5344CB8AC3E}">
        <p14:creationId xmlns:p14="http://schemas.microsoft.com/office/powerpoint/2010/main" val="19416723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253</a:t>
            </a:fld>
            <a:endParaRPr lang="en-IN"/>
          </a:p>
        </p:txBody>
      </p:sp>
    </p:spTree>
    <p:extLst>
      <p:ext uri="{BB962C8B-B14F-4D97-AF65-F5344CB8AC3E}">
        <p14:creationId xmlns:p14="http://schemas.microsoft.com/office/powerpoint/2010/main" val="14761166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277</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278</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279</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152</a:t>
            </a:fld>
            <a:endParaRPr lang="en-IN"/>
          </a:p>
        </p:txBody>
      </p:sp>
    </p:spTree>
    <p:extLst>
      <p:ext uri="{BB962C8B-B14F-4D97-AF65-F5344CB8AC3E}">
        <p14:creationId xmlns:p14="http://schemas.microsoft.com/office/powerpoint/2010/main" val="31314909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280</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281</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282</a:t>
            </a:fld>
            <a:endParaRPr lang="en-IN"/>
          </a:p>
        </p:txBody>
      </p:sp>
    </p:spTree>
    <p:extLst>
      <p:ext uri="{BB962C8B-B14F-4D97-AF65-F5344CB8AC3E}">
        <p14:creationId xmlns:p14="http://schemas.microsoft.com/office/powerpoint/2010/main" val="39995756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283</a:t>
            </a:fld>
            <a:endParaRPr lang="en-IN"/>
          </a:p>
        </p:txBody>
      </p:sp>
    </p:spTree>
    <p:extLst>
      <p:ext uri="{BB962C8B-B14F-4D97-AF65-F5344CB8AC3E}">
        <p14:creationId xmlns:p14="http://schemas.microsoft.com/office/powerpoint/2010/main" val="935533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153</a:t>
            </a:fld>
            <a:endParaRPr lang="en-IN"/>
          </a:p>
        </p:txBody>
      </p:sp>
    </p:spTree>
    <p:extLst>
      <p:ext uri="{BB962C8B-B14F-4D97-AF65-F5344CB8AC3E}">
        <p14:creationId xmlns:p14="http://schemas.microsoft.com/office/powerpoint/2010/main" val="1794409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169</a:t>
            </a:fld>
            <a:endParaRPr lang="en-IN"/>
          </a:p>
        </p:txBody>
      </p:sp>
    </p:spTree>
    <p:extLst>
      <p:ext uri="{BB962C8B-B14F-4D97-AF65-F5344CB8AC3E}">
        <p14:creationId xmlns:p14="http://schemas.microsoft.com/office/powerpoint/2010/main" val="1326149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170</a:t>
            </a:fld>
            <a:endParaRPr lang="en-IN"/>
          </a:p>
        </p:txBody>
      </p:sp>
    </p:spTree>
    <p:extLst>
      <p:ext uri="{BB962C8B-B14F-4D97-AF65-F5344CB8AC3E}">
        <p14:creationId xmlns:p14="http://schemas.microsoft.com/office/powerpoint/2010/main" val="23319703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174</a:t>
            </a:fld>
            <a:endParaRPr lang="en-IN"/>
          </a:p>
        </p:txBody>
      </p:sp>
    </p:spTree>
    <p:extLst>
      <p:ext uri="{BB962C8B-B14F-4D97-AF65-F5344CB8AC3E}">
        <p14:creationId xmlns:p14="http://schemas.microsoft.com/office/powerpoint/2010/main" val="7409045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176</a:t>
            </a:fld>
            <a:endParaRPr lang="en-IN"/>
          </a:p>
        </p:txBody>
      </p:sp>
    </p:spTree>
    <p:extLst>
      <p:ext uri="{BB962C8B-B14F-4D97-AF65-F5344CB8AC3E}">
        <p14:creationId xmlns:p14="http://schemas.microsoft.com/office/powerpoint/2010/main" val="30411455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180</a:t>
            </a:fld>
            <a:endParaRPr lang="en-IN"/>
          </a:p>
        </p:txBody>
      </p:sp>
    </p:spTree>
    <p:extLst>
      <p:ext uri="{BB962C8B-B14F-4D97-AF65-F5344CB8AC3E}">
        <p14:creationId xmlns:p14="http://schemas.microsoft.com/office/powerpoint/2010/main" val="26770212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182</a:t>
            </a:fld>
            <a:endParaRPr lang="en-IN"/>
          </a:p>
        </p:txBody>
      </p:sp>
    </p:spTree>
    <p:extLst>
      <p:ext uri="{BB962C8B-B14F-4D97-AF65-F5344CB8AC3E}">
        <p14:creationId xmlns:p14="http://schemas.microsoft.com/office/powerpoint/2010/main" val="213326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10/20/2022</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10/20/2022</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10/20/2022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10/20/2022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xmlns="" val="20000"/>
                    </a:ext>
                  </a:extLst>
                </a:gridCol>
                <a:gridCol w="1143000">
                  <a:extLst>
                    <a:ext uri="{9D8B030D-6E8A-4147-A177-3AD203B41FA5}">
                      <a16:colId xmlns:a16="http://schemas.microsoft.com/office/drawing/2014/main" xmlns="" val="20001"/>
                    </a:ext>
                  </a:extLst>
                </a:gridCol>
                <a:gridCol w="1022683">
                  <a:extLst>
                    <a:ext uri="{9D8B030D-6E8A-4147-A177-3AD203B41FA5}">
                      <a16:colId xmlns:a16="http://schemas.microsoft.com/office/drawing/2014/main" xmlns="" val="20002"/>
                    </a:ext>
                  </a:extLst>
                </a:gridCol>
                <a:gridCol w="1263317">
                  <a:extLst>
                    <a:ext uri="{9D8B030D-6E8A-4147-A177-3AD203B41FA5}">
                      <a16:colId xmlns:a16="http://schemas.microsoft.com/office/drawing/2014/main" xmlns=""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xmlns=""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 Id="rId4" Type="http://schemas.openxmlformats.org/officeDocument/2006/relationships/image" Target="../media/image58.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5.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6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19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3" Type="http://schemas.openxmlformats.org/officeDocument/2006/relationships/image" Target="../media/image68.png"/><Relationship Id="rId7" Type="http://schemas.openxmlformats.org/officeDocument/2006/relationships/image" Target="../media/image72.png"/><Relationship Id="rId2" Type="http://schemas.openxmlformats.org/officeDocument/2006/relationships/image" Target="../media/image67.png"/><Relationship Id="rId1" Type="http://schemas.openxmlformats.org/officeDocument/2006/relationships/slideLayout" Target="../slideLayouts/slideLayout7.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7.xml"/><Relationship Id="rId4" Type="http://schemas.openxmlformats.org/officeDocument/2006/relationships/image" Target="../media/image75.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1.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2" Type="http://schemas.openxmlformats.org/officeDocument/2006/relationships/image" Target="../media/image83.jpeg"/><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2" Type="http://schemas.openxmlformats.org/officeDocument/2006/relationships/image" Target="../media/image86.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7.xml"/><Relationship Id="rId4" Type="http://schemas.openxmlformats.org/officeDocument/2006/relationships/image" Target="../media/image26.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6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914281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MySQL</a:t>
            </a:r>
          </a:p>
        </p:txBody>
      </p:sp>
      <p:sp>
        <p:nvSpPr>
          <p:cNvPr id="9" name="Subtitle 3"/>
          <p:cNvSpPr txBox="1">
            <a:spLocks/>
          </p:cNvSpPr>
          <p:nvPr/>
        </p:nvSpPr>
        <p:spPr>
          <a:xfrm>
            <a:off x="4444912" y="3760321"/>
            <a:ext cx="6065018" cy="587897"/>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8800" dirty="0">
                <a:solidFill>
                  <a:srgbClr val="17A889"/>
                </a:solidFill>
                <a:latin typeface="Calibri" panose="020F0502020204030204" pitchFamily="34" charset="0"/>
                <a:cs typeface="Calibri" panose="020F0502020204030204" pitchFamily="34" charset="0"/>
              </a:rPr>
              <a:t>iet</a:t>
            </a:r>
          </a:p>
        </p:txBody>
      </p:sp>
      <p:sp>
        <p:nvSpPr>
          <p:cNvPr id="6" name="Rectangle 5">
            <a:extLst>
              <a:ext uri="{FF2B5EF4-FFF2-40B4-BE49-F238E27FC236}">
                <a16:creationId xmlns:a16="http://schemas.microsoft.com/office/drawing/2014/main" xmlns="" id="{B8948F78-B708-4250-8816-44ACEC13C281}"/>
              </a:ext>
            </a:extLst>
          </p:cNvPr>
          <p:cNvSpPr/>
          <p:nvPr/>
        </p:nvSpPr>
        <p:spPr>
          <a:xfrm>
            <a:off x="184322" y="5517232"/>
            <a:ext cx="11675299" cy="430887"/>
          </a:xfrm>
          <a:prstGeom prst="rect">
            <a:avLst/>
          </a:prstGeom>
        </p:spPr>
        <p:txBody>
          <a:bodyPr wrap="square">
            <a:spAutoFit/>
          </a:bodyPr>
          <a:lstStyle/>
          <a:p>
            <a:r>
              <a:rPr lang="en-IN" sz="2200" dirty="0">
                <a:latin typeface="Open Sans Light" panose="020B0306030504020204" pitchFamily="34" charset="0"/>
                <a:ea typeface="Open Sans Light" panose="020B0306030504020204" pitchFamily="34" charset="0"/>
                <a:cs typeface="Open Sans Light" panose="020B0306030504020204" pitchFamily="34" charset="0"/>
              </a:rPr>
              <a:t>In this module we are going to learn </a:t>
            </a:r>
            <a:r>
              <a:rPr lang="en-IN" sz="2200" b="1" dirty="0">
                <a:latin typeface="Open Sans Light" panose="020B0306030504020204" pitchFamily="34" charset="0"/>
                <a:ea typeface="Open Sans Light" panose="020B0306030504020204" pitchFamily="34" charset="0"/>
                <a:cs typeface="Open Sans Light" panose="020B0306030504020204" pitchFamily="34" charset="0"/>
              </a:rPr>
              <a:t>SQL</a:t>
            </a:r>
            <a:r>
              <a:rPr lang="en-IN" sz="2200" dirty="0">
                <a:latin typeface="Open Sans Light" panose="020B0306030504020204" pitchFamily="34" charset="0"/>
                <a:ea typeface="Open Sans Light" panose="020B0306030504020204" pitchFamily="34" charset="0"/>
                <a:cs typeface="Open Sans Light" panose="020B0306030504020204" pitchFamily="34" charset="0"/>
              </a:rPr>
              <a:t>, </a:t>
            </a:r>
            <a:r>
              <a:rPr lang="en-IN" sz="2200" b="1" dirty="0">
                <a:latin typeface="Open Sans Light" panose="020B0306030504020204" pitchFamily="34" charset="0"/>
                <a:ea typeface="Open Sans Light" panose="020B0306030504020204" pitchFamily="34" charset="0"/>
                <a:cs typeface="Open Sans Light" panose="020B0306030504020204" pitchFamily="34" charset="0"/>
              </a:rPr>
              <a:t>PL/SQL</a:t>
            </a:r>
            <a:r>
              <a:rPr lang="en-IN" sz="2200" dirty="0">
                <a:latin typeface="Open Sans Light" panose="020B0306030504020204" pitchFamily="34" charset="0"/>
                <a:ea typeface="Open Sans Light" panose="020B0306030504020204" pitchFamily="34" charset="0"/>
                <a:cs typeface="Open Sans Light" panose="020B0306030504020204" pitchFamily="34" charset="0"/>
              </a:rPr>
              <a:t> and </a:t>
            </a:r>
            <a:r>
              <a:rPr lang="en-IN" sz="2200" b="1" dirty="0">
                <a:latin typeface="Open Sans Light" panose="020B0306030504020204" pitchFamily="34" charset="0"/>
                <a:ea typeface="Open Sans Light" panose="020B0306030504020204" pitchFamily="34" charset="0"/>
                <a:cs typeface="Open Sans Light" panose="020B0306030504020204" pitchFamily="34" charset="0"/>
              </a:rPr>
              <a:t>NoSQL(MongoDB)</a:t>
            </a:r>
          </a:p>
        </p:txBody>
      </p:sp>
      <p:sp>
        <p:nvSpPr>
          <p:cNvPr id="7" name="Rectangle 6">
            <a:extLst>
              <a:ext uri="{FF2B5EF4-FFF2-40B4-BE49-F238E27FC236}">
                <a16:creationId xmlns:a16="http://schemas.microsoft.com/office/drawing/2014/main" xmlns=""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accent4">
                    <a:lumMod val="50000"/>
                  </a:schemeClr>
                </a:solidFill>
              </a:rPr>
              <a:t>Before we start DBT module.</a:t>
            </a:r>
          </a:p>
        </p:txBody>
      </p:sp>
      <p:sp>
        <p:nvSpPr>
          <p:cNvPr id="10" name="Rectangle 9">
            <a:extLst>
              <a:ext uri="{FF2B5EF4-FFF2-40B4-BE49-F238E27FC236}">
                <a16:creationId xmlns:a16="http://schemas.microsoft.com/office/drawing/2014/main" xmlns=""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accent4">
                    <a:lumMod val="50000"/>
                  </a:schemeClr>
                </a:solidFill>
              </a:rPr>
              <a:t>Which module(s) you have completed?</a:t>
            </a:r>
          </a:p>
        </p:txBody>
      </p:sp>
      <p:sp>
        <p:nvSpPr>
          <p:cNvPr id="3" name="TextBox 2">
            <a:extLst>
              <a:ext uri="{FF2B5EF4-FFF2-40B4-BE49-F238E27FC236}">
                <a16:creationId xmlns:a16="http://schemas.microsoft.com/office/drawing/2014/main" xmlns="" id="{685929B2-6349-4CA9-ABFF-E94AF285D846}"/>
              </a:ext>
            </a:extLst>
          </p:cNvPr>
          <p:cNvSpPr txBox="1"/>
          <p:nvPr/>
        </p:nvSpPr>
        <p:spPr>
          <a:xfrm>
            <a:off x="181341" y="4212957"/>
            <a:ext cx="8146907" cy="769441"/>
          </a:xfrm>
          <a:prstGeom prst="rect">
            <a:avLst/>
          </a:prstGeom>
        </p:spPr>
        <p:txBody>
          <a:bodyPr wrap="square">
            <a:spAutoFit/>
          </a:bodyPr>
          <a:lstStyle>
            <a:defPPr>
              <a:defRPr lang="en-US"/>
            </a:defPPr>
            <a:lvl1pPr>
              <a:defRPr sz="2400">
                <a:solidFill>
                  <a:schemeClr val="accent6">
                    <a:lumMod val="50000"/>
                  </a:schemeClr>
                </a:solidFill>
              </a:defRPr>
            </a:lvl1pPr>
          </a:lstStyle>
          <a:p>
            <a:r>
              <a:rPr lang="en-US" sz="2200" dirty="0">
                <a:solidFill>
                  <a:schemeClr val="accent6"/>
                </a:solidFill>
              </a:rPr>
              <a:t>If A and a, B and b, C and c etc. are treated in the same way then it is case-insensitive. </a:t>
            </a:r>
            <a:r>
              <a:rPr lang="en-US" sz="2200" b="1" dirty="0">
                <a:solidFill>
                  <a:schemeClr val="accent6"/>
                </a:solidFill>
              </a:rPr>
              <a:t>MySQL is case-insensitive</a:t>
            </a:r>
            <a:endParaRPr lang="en-IN" sz="2200" b="1" dirty="0">
              <a:solidFill>
                <a:schemeClr val="accent6"/>
              </a:solidFill>
            </a:endParaRPr>
          </a:p>
        </p:txBody>
      </p:sp>
      <p:pic>
        <p:nvPicPr>
          <p:cNvPr id="1026" name="Picture 2">
            <a:extLst>
              <a:ext uri="{FF2B5EF4-FFF2-40B4-BE49-F238E27FC236}">
                <a16:creationId xmlns:a16="http://schemas.microsoft.com/office/drawing/2014/main" xmlns="" id="{3C20C115-B85A-4196-A39A-6E5F66E282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340" y="196593"/>
            <a:ext cx="3898435" cy="1067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8021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D04167B9-CF4F-4BE8-BCF9-63B5235F3024}"/>
              </a:ext>
            </a:extLst>
          </p:cNvPr>
          <p:cNvSpPr txBox="1"/>
          <p:nvPr/>
        </p:nvSpPr>
        <p:spPr>
          <a:xfrm>
            <a:off x="263353" y="116632"/>
            <a:ext cx="2952328" cy="1400383"/>
          </a:xfrm>
          <a:prstGeom prst="rect">
            <a:avLst/>
          </a:prstGeom>
          <a:noFill/>
        </p:spPr>
        <p:txBody>
          <a:bodyPr wrap="square">
            <a:spAutoFit/>
          </a:bodyPr>
          <a:lstStyle/>
          <a:p>
            <a:r>
              <a:rPr lang="en-IN" sz="1700" dirty="0">
                <a:latin typeface="Arial" panose="020B0604020202020204" pitchFamily="34" charset="0"/>
                <a:cs typeface="Arial" panose="020B0604020202020204" pitchFamily="34" charset="0"/>
              </a:rPr>
              <a:t>struct </a:t>
            </a:r>
            <a:r>
              <a:rPr lang="en-IN" sz="1700" dirty="0">
                <a:solidFill>
                  <a:srgbClr val="006C86"/>
                </a:solidFill>
                <a:latin typeface="Arial" panose="020B0604020202020204" pitchFamily="34" charset="0"/>
                <a:cs typeface="Arial" panose="020B0604020202020204" pitchFamily="34" charset="0"/>
              </a:rPr>
              <a:t>Employee</a:t>
            </a:r>
            <a:r>
              <a:rPr lang="en-IN" sz="1700" dirty="0">
                <a:latin typeface="Arial" panose="020B0604020202020204" pitchFamily="34" charset="0"/>
                <a:cs typeface="Arial" panose="020B0604020202020204" pitchFamily="34" charset="0"/>
              </a:rPr>
              <a:t> {</a:t>
            </a:r>
          </a:p>
          <a:p>
            <a:r>
              <a:rPr lang="en-IN" sz="1700" dirty="0">
                <a:latin typeface="Arial" panose="020B0604020202020204" pitchFamily="34" charset="0"/>
                <a:cs typeface="Arial" panose="020B0604020202020204" pitchFamily="34" charset="0"/>
              </a:rPr>
              <a:t>   int emp_no;</a:t>
            </a:r>
          </a:p>
          <a:p>
            <a:r>
              <a:rPr lang="en-IN" sz="1700" dirty="0">
                <a:latin typeface="Arial" panose="020B0604020202020204" pitchFamily="34" charset="0"/>
                <a:cs typeface="Arial" panose="020B0604020202020204" pitchFamily="34" charset="0"/>
              </a:rPr>
              <a:t>   char emp_name[50];</a:t>
            </a:r>
          </a:p>
          <a:p>
            <a:r>
              <a:rPr lang="en-IN" sz="1700" dirty="0">
                <a:latin typeface="Arial" panose="020B0604020202020204" pitchFamily="34" charset="0"/>
                <a:cs typeface="Arial" panose="020B0604020202020204" pitchFamily="34" charset="0"/>
              </a:rPr>
              <a:t>   int salary;</a:t>
            </a:r>
          </a:p>
          <a:p>
            <a:r>
              <a:rPr lang="en-IN" sz="1700" dirty="0">
                <a:latin typeface="Arial" panose="020B0604020202020204" pitchFamily="34" charset="0"/>
                <a:cs typeface="Arial" panose="020B0604020202020204" pitchFamily="34" charset="0"/>
              </a:rPr>
              <a:t>} </a:t>
            </a:r>
            <a:r>
              <a:rPr lang="en-IN" sz="1700" dirty="0">
                <a:solidFill>
                  <a:srgbClr val="006C86"/>
                </a:solidFill>
                <a:latin typeface="Arial" panose="020B0604020202020204" pitchFamily="34" charset="0"/>
                <a:cs typeface="Arial" panose="020B0604020202020204" pitchFamily="34" charset="0"/>
              </a:rPr>
              <a:t>emp</a:t>
            </a:r>
            <a:r>
              <a:rPr lang="en-IN" sz="1700" dirty="0">
                <a:latin typeface="Arial" panose="020B0604020202020204" pitchFamily="34" charset="0"/>
                <a:cs typeface="Arial" panose="020B0604020202020204" pitchFamily="34" charset="0"/>
              </a:rPr>
              <a:t>[1000];</a:t>
            </a:r>
          </a:p>
        </p:txBody>
      </p:sp>
      <p:sp>
        <p:nvSpPr>
          <p:cNvPr id="16" name="TextBox 15">
            <a:extLst>
              <a:ext uri="{FF2B5EF4-FFF2-40B4-BE49-F238E27FC236}">
                <a16:creationId xmlns:a16="http://schemas.microsoft.com/office/drawing/2014/main" xmlns="" id="{87EE7AF9-3F3D-40C9-89C8-1F76A8E14EB9}"/>
              </a:ext>
            </a:extLst>
          </p:cNvPr>
          <p:cNvSpPr txBox="1"/>
          <p:nvPr/>
        </p:nvSpPr>
        <p:spPr>
          <a:xfrm>
            <a:off x="4007767" y="116632"/>
            <a:ext cx="3888432" cy="1661993"/>
          </a:xfrm>
          <a:prstGeom prst="rect">
            <a:avLst/>
          </a:prstGeom>
          <a:noFill/>
        </p:spPr>
        <p:txBody>
          <a:bodyPr wrap="square">
            <a:spAutoFit/>
          </a:bodyPr>
          <a:lstStyle/>
          <a:p>
            <a:r>
              <a:rPr lang="en-IN" sz="1700" dirty="0">
                <a:latin typeface="Arial" panose="020B0604020202020204" pitchFamily="34" charset="0"/>
                <a:cs typeface="Arial" panose="020B0604020202020204" pitchFamily="34" charset="0"/>
              </a:rPr>
              <a:t>struct </a:t>
            </a:r>
            <a:r>
              <a:rPr lang="en-IN" sz="1700" dirty="0">
                <a:solidFill>
                  <a:srgbClr val="006C86"/>
                </a:solidFill>
                <a:latin typeface="Arial" panose="020B0604020202020204" pitchFamily="34" charset="0"/>
                <a:cs typeface="Arial" panose="020B0604020202020204" pitchFamily="34" charset="0"/>
              </a:rPr>
              <a:t>Employee</a:t>
            </a:r>
            <a:r>
              <a:rPr lang="en-IN" sz="1700" dirty="0">
                <a:latin typeface="Arial" panose="020B0604020202020204" pitchFamily="34" charset="0"/>
                <a:cs typeface="Arial" panose="020B0604020202020204" pitchFamily="34" charset="0"/>
              </a:rPr>
              <a:t> {</a:t>
            </a:r>
          </a:p>
          <a:p>
            <a:r>
              <a:rPr lang="en-IN" sz="1700" dirty="0">
                <a:latin typeface="Arial" panose="020B0604020202020204" pitchFamily="34" charset="0"/>
                <a:cs typeface="Arial" panose="020B0604020202020204" pitchFamily="34" charset="0"/>
              </a:rPr>
              <a:t>   int emp_no;</a:t>
            </a:r>
          </a:p>
          <a:p>
            <a:r>
              <a:rPr lang="en-IN" sz="1700" dirty="0">
                <a:latin typeface="Arial" panose="020B0604020202020204" pitchFamily="34" charset="0"/>
                <a:cs typeface="Arial" panose="020B0604020202020204" pitchFamily="34" charset="0"/>
              </a:rPr>
              <a:t>   char emp_name[50];</a:t>
            </a:r>
          </a:p>
          <a:p>
            <a:r>
              <a:rPr lang="en-IN" sz="1700" dirty="0">
                <a:latin typeface="Arial" panose="020B0604020202020204" pitchFamily="34" charset="0"/>
                <a:cs typeface="Arial" panose="020B0604020202020204" pitchFamily="34" charset="0"/>
              </a:rPr>
              <a:t>   int salary;</a:t>
            </a:r>
          </a:p>
          <a:p>
            <a:r>
              <a:rPr lang="en-IN" sz="1700" dirty="0">
                <a:latin typeface="Arial" panose="020B0604020202020204" pitchFamily="34" charset="0"/>
                <a:cs typeface="Arial" panose="020B0604020202020204" pitchFamily="34" charset="0"/>
              </a:rPr>
              <a:t>};</a:t>
            </a:r>
          </a:p>
          <a:p>
            <a:r>
              <a:rPr lang="en-IN" sz="1700" dirty="0">
                <a:latin typeface="Arial" panose="020B0604020202020204" pitchFamily="34" charset="0"/>
                <a:cs typeface="Arial" panose="020B0604020202020204" pitchFamily="34" charset="0"/>
              </a:rPr>
              <a:t>struct </a:t>
            </a:r>
            <a:r>
              <a:rPr lang="en-IN" sz="1700" dirty="0">
                <a:solidFill>
                  <a:srgbClr val="006C86"/>
                </a:solidFill>
                <a:latin typeface="Arial" panose="020B0604020202020204" pitchFamily="34" charset="0"/>
                <a:cs typeface="Arial" panose="020B0604020202020204" pitchFamily="34" charset="0"/>
              </a:rPr>
              <a:t>Employee emp</a:t>
            </a:r>
            <a:r>
              <a:rPr lang="en-IN" sz="1700" dirty="0">
                <a:latin typeface="Arial" panose="020B0604020202020204" pitchFamily="34" charset="0"/>
                <a:cs typeface="Arial" panose="020B0604020202020204" pitchFamily="34" charset="0"/>
              </a:rPr>
              <a:t>[1000];</a:t>
            </a:r>
          </a:p>
        </p:txBody>
      </p:sp>
      <p:sp>
        <p:nvSpPr>
          <p:cNvPr id="8" name="Rectangle 7">
            <a:extLst>
              <a:ext uri="{FF2B5EF4-FFF2-40B4-BE49-F238E27FC236}">
                <a16:creationId xmlns:a16="http://schemas.microsoft.com/office/drawing/2014/main" xmlns="" id="{65116A2C-B559-406D-96AF-79271E02C4D7}"/>
              </a:ext>
            </a:extLst>
          </p:cNvPr>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file-oriented system</a:t>
            </a:r>
          </a:p>
        </p:txBody>
      </p:sp>
      <p:grpSp>
        <p:nvGrpSpPr>
          <p:cNvPr id="9" name="Group 8">
            <a:extLst>
              <a:ext uri="{FF2B5EF4-FFF2-40B4-BE49-F238E27FC236}">
                <a16:creationId xmlns:a16="http://schemas.microsoft.com/office/drawing/2014/main" xmlns="" id="{46E92299-202C-498C-B51A-58593AAC763D}"/>
              </a:ext>
            </a:extLst>
          </p:cNvPr>
          <p:cNvGrpSpPr/>
          <p:nvPr/>
        </p:nvGrpSpPr>
        <p:grpSpPr>
          <a:xfrm>
            <a:off x="119335" y="1916832"/>
            <a:ext cx="11809309" cy="4884355"/>
            <a:chOff x="7129860" y="4077606"/>
            <a:chExt cx="11546463" cy="4884355"/>
          </a:xfrm>
        </p:grpSpPr>
        <p:sp>
          <p:nvSpPr>
            <p:cNvPr id="10" name="Rectangle 9">
              <a:extLst>
                <a:ext uri="{FF2B5EF4-FFF2-40B4-BE49-F238E27FC236}">
                  <a16:creationId xmlns:a16="http://schemas.microsoft.com/office/drawing/2014/main" xmlns="" id="{58639E09-8671-429F-A84D-38A2FB0A1C06}"/>
                </a:ext>
              </a:extLst>
            </p:cNvPr>
            <p:cNvSpPr/>
            <p:nvPr/>
          </p:nvSpPr>
          <p:spPr>
            <a:xfrm>
              <a:off x="7129860" y="4077606"/>
              <a:ext cx="1844888"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sp>
          <p:nvSpPr>
            <p:cNvPr id="11" name="TextBox 4">
              <a:extLst>
                <a:ext uri="{FF2B5EF4-FFF2-40B4-BE49-F238E27FC236}">
                  <a16:creationId xmlns:a16="http://schemas.microsoft.com/office/drawing/2014/main" xmlns="" id="{EDCA90A6-E886-4156-8AC1-AD96826DECB6}"/>
                </a:ext>
              </a:extLst>
            </p:cNvPr>
            <p:cNvSpPr txBox="1"/>
            <p:nvPr/>
          </p:nvSpPr>
          <p:spPr>
            <a:xfrm>
              <a:off x="7173268" y="4437646"/>
              <a:ext cx="1799261" cy="3139321"/>
            </a:xfrm>
            <a:prstGeom prst="rect">
              <a:avLst/>
            </a:prstGeom>
            <a:solidFill>
              <a:schemeClr val="accent3">
                <a:lumMod val="20000"/>
                <a:lumOff val="80000"/>
              </a:schemeClr>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p>
          </p:txBody>
        </p:sp>
        <p:sp>
          <p:nvSpPr>
            <p:cNvPr id="13" name="TextBox 4">
              <a:extLst>
                <a:ext uri="{FF2B5EF4-FFF2-40B4-BE49-F238E27FC236}">
                  <a16:creationId xmlns:a16="http://schemas.microsoft.com/office/drawing/2014/main" xmlns="" id="{00D74674-582E-433A-939A-183876D246DB}"/>
                </a:ext>
              </a:extLst>
            </p:cNvPr>
            <p:cNvSpPr txBox="1"/>
            <p:nvPr/>
          </p:nvSpPr>
          <p:spPr>
            <a:xfrm>
              <a:off x="11677994" y="4437646"/>
              <a:ext cx="2174424" cy="4524315"/>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2000 jerry 4500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p:txBody>
        </p:sp>
        <p:sp>
          <p:nvSpPr>
            <p:cNvPr id="15" name="TextBox 4">
              <a:extLst>
                <a:ext uri="{FF2B5EF4-FFF2-40B4-BE49-F238E27FC236}">
                  <a16:creationId xmlns:a16="http://schemas.microsoft.com/office/drawing/2014/main" xmlns="" id="{C9813531-AC4C-46B3-9CFE-85225D89B018}"/>
                </a:ext>
              </a:extLst>
            </p:cNvPr>
            <p:cNvSpPr txBox="1"/>
            <p:nvPr/>
          </p:nvSpPr>
          <p:spPr>
            <a:xfrm>
              <a:off x="16641561" y="4437646"/>
              <a:ext cx="2034762" cy="3693319"/>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1</a:t>
              </a:r>
              <a:r>
                <a:rPr lang="en-IN" dirty="0">
                  <a:latin typeface="Arial" panose="020B0604020202020204" pitchFamily="34" charset="0"/>
                  <a:cs typeface="Arial" panose="020B0604020202020204" pitchFamily="34" charset="0"/>
                </a:rPr>
                <a:t>250 neel 4500</a:t>
              </a:r>
            </a:p>
          </p:txBody>
        </p:sp>
        <p:sp>
          <p:nvSpPr>
            <p:cNvPr id="18" name="TextBox 4">
              <a:extLst>
                <a:ext uri="{FF2B5EF4-FFF2-40B4-BE49-F238E27FC236}">
                  <a16:creationId xmlns:a16="http://schemas.microsoft.com/office/drawing/2014/main" xmlns="" id="{538D7DD9-7751-4D7E-8D6B-76F445598B88}"/>
                </a:ext>
              </a:extLst>
            </p:cNvPr>
            <p:cNvSpPr txBox="1"/>
            <p:nvPr/>
          </p:nvSpPr>
          <p:spPr>
            <a:xfrm>
              <a:off x="14257947" y="4437646"/>
              <a:ext cx="2034763" cy="4524315"/>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sam 500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jerry 2000 4500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p:txBody>
        </p:sp>
        <p:sp>
          <p:nvSpPr>
            <p:cNvPr id="14" name="Rectangle 13">
              <a:extLst>
                <a:ext uri="{FF2B5EF4-FFF2-40B4-BE49-F238E27FC236}">
                  <a16:creationId xmlns:a16="http://schemas.microsoft.com/office/drawing/2014/main" xmlns="" id="{6F38807E-9DF8-49BA-B7A9-FC2C7B2FB5CF}"/>
                </a:ext>
              </a:extLst>
            </p:cNvPr>
            <p:cNvSpPr/>
            <p:nvPr/>
          </p:nvSpPr>
          <p:spPr>
            <a:xfrm>
              <a:off x="9374951" y="4077606"/>
              <a:ext cx="1940847"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sp>
          <p:nvSpPr>
            <p:cNvPr id="17" name="TextBox 4">
              <a:extLst>
                <a:ext uri="{FF2B5EF4-FFF2-40B4-BE49-F238E27FC236}">
                  <a16:creationId xmlns:a16="http://schemas.microsoft.com/office/drawing/2014/main" xmlns="" id="{D93F6A11-1A0B-4A71-96FA-3C658A4236AB}"/>
                </a:ext>
              </a:extLst>
            </p:cNvPr>
            <p:cNvSpPr txBox="1"/>
            <p:nvPr/>
          </p:nvSpPr>
          <p:spPr>
            <a:xfrm>
              <a:off x="9374952" y="4437646"/>
              <a:ext cx="1921216" cy="4524315"/>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2000 jerry 4500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p:txBody>
        </p:sp>
        <p:sp>
          <p:nvSpPr>
            <p:cNvPr id="19" name="Rectangle 18">
              <a:extLst>
                <a:ext uri="{FF2B5EF4-FFF2-40B4-BE49-F238E27FC236}">
                  <a16:creationId xmlns:a16="http://schemas.microsoft.com/office/drawing/2014/main" xmlns="" id="{2242D56B-5252-4AD1-9242-02566D0B09A2}"/>
                </a:ext>
              </a:extLst>
            </p:cNvPr>
            <p:cNvSpPr/>
            <p:nvPr/>
          </p:nvSpPr>
          <p:spPr>
            <a:xfrm>
              <a:off x="11677994" y="4077606"/>
              <a:ext cx="2174424"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xmlns="" id="{60BCF4B4-20D2-418C-A6FA-91F42912E3AC}"/>
                </a:ext>
              </a:extLst>
            </p:cNvPr>
            <p:cNvSpPr/>
            <p:nvPr/>
          </p:nvSpPr>
          <p:spPr>
            <a:xfrm>
              <a:off x="14257947" y="4077606"/>
              <a:ext cx="2034762"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xmlns="" id="{9C034FE0-D7F2-489F-B5C5-C84D05074D86}"/>
                </a:ext>
              </a:extLst>
            </p:cNvPr>
            <p:cNvSpPr/>
            <p:nvPr/>
          </p:nvSpPr>
          <p:spPr>
            <a:xfrm>
              <a:off x="16641561" y="4077606"/>
              <a:ext cx="2034762"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grpSp>
      <p:sp>
        <p:nvSpPr>
          <p:cNvPr id="22" name="TextBox 21">
            <a:extLst>
              <a:ext uri="{FF2B5EF4-FFF2-40B4-BE49-F238E27FC236}">
                <a16:creationId xmlns:a16="http://schemas.microsoft.com/office/drawing/2014/main" xmlns="" id="{F6799C23-E059-4D4E-9E9B-37AADF2EC663}"/>
              </a:ext>
            </a:extLst>
          </p:cNvPr>
          <p:cNvSpPr txBox="1"/>
          <p:nvPr/>
        </p:nvSpPr>
        <p:spPr>
          <a:xfrm>
            <a:off x="8814753" y="510187"/>
            <a:ext cx="1852651" cy="400110"/>
          </a:xfrm>
          <a:prstGeom prst="rect">
            <a:avLst/>
          </a:prstGeom>
          <a:noFill/>
        </p:spPr>
        <p:txBody>
          <a:bodyPr wrap="square">
            <a:spAutoFit/>
          </a:bodyPr>
          <a:lstStyle/>
          <a:p>
            <a:r>
              <a:rPr lang="en-US" sz="2000" i="1" dirty="0">
                <a:solidFill>
                  <a:srgbClr val="DC525C"/>
                </a:solidFill>
                <a:latin typeface="Arial" panose="020B0604020202020204" pitchFamily="34" charset="0"/>
                <a:cs typeface="Arial" panose="020B0604020202020204" pitchFamily="34" charset="0"/>
              </a:rPr>
              <a:t>File Anomalies</a:t>
            </a:r>
            <a:endParaRPr lang="en-IN" sz="20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3979227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4" name="Rectangle 3"/>
          <p:cNvSpPr/>
          <p:nvPr/>
        </p:nvSpPr>
        <p:spPr>
          <a:xfrm>
            <a:off x="335360" y="982464"/>
            <a:ext cx="11521280" cy="4462760"/>
          </a:xfrm>
          <a:prstGeom prst="rect">
            <a:avLst/>
          </a:prstGeom>
        </p:spPr>
        <p:txBody>
          <a:bodyPr wrap="square">
            <a:spAutoFit/>
          </a:bodyPr>
          <a:lstStyle/>
          <a:p>
            <a:pPr marL="285750" indent="-285750">
              <a:buFont typeface="Arial" panose="020B0604020202020204" pitchFamily="34" charset="0"/>
              <a:buChar char="•"/>
            </a:pPr>
            <a:r>
              <a:rPr lang="en-IN" b="1" dirty="0">
                <a:latin typeface="Palatino Linotype" panose="02040502050505030304" pitchFamily="18" charset="0"/>
                <a:cs typeface="Arial" panose="020B0604020202020204" pitchFamily="34" charset="0"/>
              </a:rPr>
              <a:t>FOUND_ROWS()</a:t>
            </a:r>
            <a:r>
              <a:rPr lang="en-IN" dirty="0">
                <a:latin typeface="Palatino Linotype" panose="02040502050505030304" pitchFamily="18" charset="0"/>
                <a:cs typeface="Arial" panose="020B0604020202020204" pitchFamily="34" charset="0"/>
              </a:rPr>
              <a:t>  - For a SELECT with a LIMIT clause, the number of rows that would be returned were there no LIMIT clause</a:t>
            </a:r>
          </a:p>
          <a:p>
            <a:r>
              <a:rPr lang="en-IN" dirty="0">
                <a:solidFill>
                  <a:srgbClr val="FF0000"/>
                </a:solidFill>
                <a:latin typeface="Palatino Linotype" panose="02040502050505030304" pitchFamily="18" charset="0"/>
                <a:cs typeface="Arial" panose="020B0604020202020204" pitchFamily="34" charset="0"/>
              </a:rPr>
              <a:t>e.g.</a:t>
            </a:r>
          </a:p>
          <a:p>
            <a:pPr marL="628650" lvl="1" indent="-171450">
              <a:buFont typeface="Arial" panose="020B0604020202020204" pitchFamily="34" charset="0"/>
              <a:buChar char="•"/>
            </a:pPr>
            <a:r>
              <a:rPr lang="en-IN" dirty="0">
                <a:solidFill>
                  <a:srgbClr val="0077AA"/>
                </a:solidFill>
                <a:latin typeface="Liberation Mono"/>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rPr>
              <a:t>FORM</a:t>
            </a:r>
            <a:r>
              <a:rPr lang="en-IN" dirty="0">
                <a:latin typeface="Liberation Mono"/>
                <a:cs typeface="Arial" panose="020B0604020202020204" pitchFamily="34" charset="0"/>
              </a:rPr>
              <a:t> emp; </a:t>
            </a:r>
          </a:p>
          <a:p>
            <a:pPr marL="628650" lvl="1" indent="-171450">
              <a:buFont typeface="Arial" panose="020B0604020202020204" pitchFamily="34" charset="0"/>
              <a:buChar char="•"/>
            </a:pPr>
            <a:r>
              <a:rPr lang="en-IN" dirty="0">
                <a:solidFill>
                  <a:srgbClr val="0077AA"/>
                </a:solidFill>
                <a:latin typeface="Liberation Mono"/>
              </a:rPr>
              <a:t>SELECT</a:t>
            </a:r>
            <a:r>
              <a:rPr lang="en-IN" dirty="0">
                <a:latin typeface="Liberation Mono"/>
                <a:cs typeface="Arial" panose="020B0604020202020204" pitchFamily="34" charset="0"/>
              </a:rPr>
              <a:t> </a:t>
            </a:r>
            <a:r>
              <a:rPr lang="en-IN" b="1" dirty="0">
                <a:latin typeface="Liberation Mono"/>
                <a:cs typeface="Arial" panose="020B0604020202020204" pitchFamily="34" charset="0"/>
              </a:rPr>
              <a:t>FOUND_ROWS()</a:t>
            </a:r>
            <a:r>
              <a:rPr lang="en-IN" dirty="0">
                <a:latin typeface="Liberation Mono"/>
                <a:cs typeface="Arial" panose="020B0604020202020204" pitchFamily="34" charset="0"/>
              </a:rPr>
              <a:t>;</a:t>
            </a:r>
          </a:p>
          <a:p>
            <a:pPr marL="171450" indent="-171450">
              <a:buFont typeface="Arial" panose="020B0604020202020204" pitchFamily="34" charset="0"/>
              <a:buChar char="•"/>
            </a:pPr>
            <a:endParaRPr lang="en-IN"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b="1" dirty="0">
                <a:latin typeface="Palatino Linotype" panose="02040502050505030304" pitchFamily="18" charset="0"/>
                <a:cs typeface="Arial" panose="020B0604020202020204" pitchFamily="34" charset="0"/>
              </a:rPr>
              <a:t>LAST_INSERT_ID()</a:t>
            </a:r>
            <a:r>
              <a:rPr lang="en-IN" dirty="0">
                <a:latin typeface="Palatino Linotype" panose="02040502050505030304" pitchFamily="18" charset="0"/>
                <a:cs typeface="Arial" panose="020B0604020202020204" pitchFamily="34" charset="0"/>
              </a:rPr>
              <a:t> - Value of the AUTOINCREMENT column for the last INSERT</a:t>
            </a:r>
          </a:p>
          <a:p>
            <a:pPr marL="171450" indent="-171450">
              <a:buFont typeface="Arial" panose="020B0604020202020204" pitchFamily="34" charset="0"/>
              <a:buChar char="•"/>
            </a:pPr>
            <a:endParaRPr lang="en-IN"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b="1" dirty="0">
                <a:latin typeface="Palatino Linotype" panose="02040502050505030304" pitchFamily="18" charset="0"/>
                <a:cs typeface="Arial" panose="020B0604020202020204" pitchFamily="34" charset="0"/>
              </a:rPr>
              <a:t>ROW_COUNT()</a:t>
            </a:r>
            <a:r>
              <a:rPr lang="en-IN" dirty="0">
                <a:latin typeface="Palatino Linotype" panose="02040502050505030304" pitchFamily="18" charset="0"/>
                <a:cs typeface="Arial" panose="020B0604020202020204" pitchFamily="34" charset="0"/>
              </a:rPr>
              <a:t> - The number of rows updated.</a:t>
            </a:r>
          </a:p>
          <a:p>
            <a:r>
              <a:rPr lang="en-IN" dirty="0">
                <a:solidFill>
                  <a:srgbClr val="FF0000"/>
                </a:solidFill>
                <a:latin typeface="Palatino Linotype" panose="02040502050505030304" pitchFamily="18" charset="0"/>
                <a:cs typeface="Arial" panose="020B0604020202020204" pitchFamily="34" charset="0"/>
              </a:rPr>
              <a:t>e.g.</a:t>
            </a:r>
          </a:p>
          <a:p>
            <a:pPr marL="628650" lvl="1" indent="-171450">
              <a:buFont typeface="Arial" panose="020B0604020202020204" pitchFamily="34" charset="0"/>
              <a:buChar char="•"/>
            </a:pPr>
            <a:r>
              <a:rPr lang="en-IN" dirty="0">
                <a:solidFill>
                  <a:srgbClr val="0077AA"/>
                </a:solidFill>
                <a:latin typeface="Liberation Mono"/>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rPr>
              <a:t>FORM</a:t>
            </a:r>
            <a:r>
              <a:rPr lang="en-IN" dirty="0">
                <a:latin typeface="Liberation Mono"/>
                <a:cs typeface="Arial" panose="020B0604020202020204" pitchFamily="34" charset="0"/>
              </a:rPr>
              <a:t> emp; </a:t>
            </a:r>
          </a:p>
          <a:p>
            <a:pPr marL="628650" lvl="1" indent="-171450">
              <a:buFont typeface="Arial" panose="020B0604020202020204" pitchFamily="34" charset="0"/>
              <a:buChar char="•"/>
            </a:pPr>
            <a:r>
              <a:rPr lang="en-IN" dirty="0">
                <a:solidFill>
                  <a:srgbClr val="0077AA"/>
                </a:solidFill>
                <a:latin typeface="Liberation Mono"/>
              </a:rPr>
              <a:t>SELECT</a:t>
            </a:r>
            <a:r>
              <a:rPr lang="en-IN" dirty="0">
                <a:latin typeface="Liberation Mono"/>
                <a:cs typeface="Arial" panose="020B0604020202020204" pitchFamily="34" charset="0"/>
              </a:rPr>
              <a:t> </a:t>
            </a:r>
            <a:r>
              <a:rPr lang="en-IN" b="1" dirty="0">
                <a:latin typeface="Liberation Mono"/>
                <a:cs typeface="Arial" panose="020B0604020202020204" pitchFamily="34" charset="0"/>
              </a:rPr>
              <a:t>ROW_COUNT();</a:t>
            </a:r>
            <a:endParaRPr lang="en-IN" b="1" dirty="0">
              <a:latin typeface="Palatino Linotype" panose="02040502050505030304" pitchFamily="18" charset="0"/>
              <a:cs typeface="Arial" panose="020B0604020202020204" pitchFamily="34" charset="0"/>
            </a:endParaRPr>
          </a:p>
          <a:p>
            <a:pPr marL="171450" indent="-171450">
              <a:buFont typeface="Arial" panose="020B0604020202020204" pitchFamily="34" charset="0"/>
              <a:buChar char="•"/>
            </a:pPr>
            <a:endParaRPr lang="en-IN"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b="1" dirty="0">
                <a:latin typeface="Palatino Linotype" panose="02040502050505030304" pitchFamily="18" charset="0"/>
                <a:cs typeface="Arial" panose="020B0604020202020204" pitchFamily="34" charset="0"/>
              </a:rPr>
              <a:t>DATABASE()</a:t>
            </a:r>
            <a:r>
              <a:rPr lang="en-IN" dirty="0">
                <a:latin typeface="Palatino Linotype" panose="02040502050505030304" pitchFamily="18" charset="0"/>
                <a:cs typeface="Arial" panose="020B0604020202020204" pitchFamily="34" charset="0"/>
              </a:rPr>
              <a:t> - Return the default (current) database name</a:t>
            </a:r>
          </a:p>
          <a:p>
            <a:r>
              <a:rPr lang="en-IN" dirty="0">
                <a:solidFill>
                  <a:srgbClr val="FF0000"/>
                </a:solidFill>
                <a:latin typeface="Palatino Linotype" panose="02040502050505030304" pitchFamily="18" charset="0"/>
                <a:cs typeface="Arial" panose="020B0604020202020204" pitchFamily="34" charset="0"/>
              </a:rPr>
              <a:t>e.g.</a:t>
            </a:r>
          </a:p>
          <a:p>
            <a:pPr marL="628650" lvl="1" indent="-171450">
              <a:buFont typeface="Arial" panose="020B0604020202020204" pitchFamily="34" charset="0"/>
              <a:buChar char="•"/>
            </a:pPr>
            <a:r>
              <a:rPr lang="en-IN" dirty="0">
                <a:solidFill>
                  <a:srgbClr val="0077AA"/>
                </a:solidFill>
                <a:latin typeface="Liberation Mono"/>
              </a:rPr>
              <a:t>SELECT</a:t>
            </a:r>
            <a:r>
              <a:rPr lang="en-IN" dirty="0">
                <a:solidFill>
                  <a:srgbClr val="0077AA"/>
                </a:solidFill>
                <a:latin typeface="Palatino Linotype" panose="02040502050505030304" pitchFamily="18" charset="0"/>
                <a:cs typeface="Arial" panose="020B0604020202020204" pitchFamily="34" charset="0"/>
              </a:rPr>
              <a:t> </a:t>
            </a:r>
            <a:r>
              <a:rPr lang="en-IN" b="1" dirty="0">
                <a:latin typeface="Palatino Linotype" panose="02040502050505030304" pitchFamily="18" charset="0"/>
                <a:cs typeface="Arial" panose="020B0604020202020204" pitchFamily="34" charset="0"/>
              </a:rPr>
              <a:t>DATABASE()</a:t>
            </a:r>
            <a:r>
              <a:rPr lang="en-IN" dirty="0">
                <a:latin typeface="Liberation Mono"/>
                <a:cs typeface="Arial" panose="020B0604020202020204" pitchFamily="34" charset="0"/>
              </a:rPr>
              <a:t>;</a:t>
            </a:r>
            <a:endParaRPr lang="en-IN" dirty="0">
              <a:latin typeface="Palatino Linotype" panose="02040502050505030304" pitchFamily="18" charset="0"/>
              <a:cs typeface="Arial" panose="020B0604020202020204" pitchFamily="34" charset="0"/>
            </a:endParaRPr>
          </a:p>
          <a:p>
            <a:pPr marL="171450" indent="-171450">
              <a:buFont typeface="Arial" panose="020B0604020202020204" pitchFamily="34" charset="0"/>
              <a:buChar char="•"/>
            </a:pPr>
            <a:endParaRPr lang="en-IN"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b="1" dirty="0">
                <a:latin typeface="Palatino Linotype" panose="02040502050505030304" pitchFamily="18" charset="0"/>
                <a:cs typeface="Arial" panose="020B0604020202020204" pitchFamily="34" charset="0"/>
              </a:rPr>
              <a:t>SCHEMA()</a:t>
            </a:r>
            <a:r>
              <a:rPr lang="en-IN" dirty="0">
                <a:latin typeface="Palatino Linotype" panose="02040502050505030304" pitchFamily="18" charset="0"/>
                <a:cs typeface="Arial" panose="020B0604020202020204" pitchFamily="34" charset="0"/>
              </a:rPr>
              <a:t> - Synonym for DATABASE()</a:t>
            </a:r>
          </a:p>
        </p:txBody>
      </p:sp>
      <p:sp>
        <p:nvSpPr>
          <p:cNvPr id="8" name="Rectangle 7">
            <a:extLst>
              <a:ext uri="{FF2B5EF4-FFF2-40B4-BE49-F238E27FC236}">
                <a16:creationId xmlns:a16="http://schemas.microsoft.com/office/drawing/2014/main" xmlns="" id="{EFEAD40B-253D-43FE-BF10-C3B2243BC2E4}"/>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information function</a:t>
            </a:r>
          </a:p>
        </p:txBody>
      </p:sp>
    </p:spTree>
    <p:extLst>
      <p:ext uri="{BB962C8B-B14F-4D97-AF65-F5344CB8AC3E}">
        <p14:creationId xmlns:p14="http://schemas.microsoft.com/office/powerpoint/2010/main" val="1696502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4" name="Rectangle 3"/>
          <p:cNvSpPr/>
          <p:nvPr/>
        </p:nvSpPr>
        <p:spPr>
          <a:xfrm>
            <a:off x="336796" y="982800"/>
            <a:ext cx="10972800" cy="3477875"/>
          </a:xfrm>
          <a:prstGeom prst="rect">
            <a:avLst/>
          </a:prstGeom>
        </p:spPr>
        <p:txBody>
          <a:bodyPr wrap="square">
            <a:spAutoFit/>
          </a:bodyPr>
          <a:lstStyle/>
          <a:p>
            <a:pPr marL="285750" indent="-285750">
              <a:buFont typeface="Arial" panose="020B0604020202020204" pitchFamily="34" charset="0"/>
              <a:buChar char="•"/>
            </a:pPr>
            <a:r>
              <a:rPr lang="en-IN" b="1" dirty="0">
                <a:latin typeface="Palatino Linotype" panose="02040502050505030304" pitchFamily="18" charset="0"/>
                <a:cs typeface="Arial" panose="020B0604020202020204" pitchFamily="34" charset="0"/>
              </a:rPr>
              <a:t>CURRENT_USER(), CURRENT_USER</a:t>
            </a:r>
            <a:r>
              <a:rPr lang="en-IN" dirty="0">
                <a:latin typeface="Palatino Linotype" panose="02040502050505030304" pitchFamily="18" charset="0"/>
                <a:cs typeface="Arial" panose="020B0604020202020204" pitchFamily="34" charset="0"/>
              </a:rPr>
              <a:t> - The authenticated user name and host name</a:t>
            </a:r>
          </a:p>
          <a:p>
            <a:pPr marL="171450" indent="-171450">
              <a:buFont typeface="Arial" panose="020B0604020202020204" pitchFamily="34" charset="0"/>
              <a:buChar char="•"/>
            </a:pPr>
            <a:endParaRPr lang="en-IN"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b="1" dirty="0">
                <a:latin typeface="Palatino Linotype" panose="02040502050505030304" pitchFamily="18" charset="0"/>
                <a:cs typeface="Arial" panose="020B0604020202020204" pitchFamily="34" charset="0"/>
              </a:rPr>
              <a:t>USER()</a:t>
            </a:r>
            <a:r>
              <a:rPr lang="en-IN" dirty="0">
                <a:latin typeface="Palatino Linotype" panose="02040502050505030304" pitchFamily="18" charset="0"/>
                <a:cs typeface="Arial" panose="020B0604020202020204" pitchFamily="34" charset="0"/>
              </a:rPr>
              <a:t> - The user name and host name provided by the client</a:t>
            </a:r>
          </a:p>
          <a:p>
            <a:r>
              <a:rPr lang="en-IN" dirty="0">
                <a:solidFill>
                  <a:srgbClr val="FF0000"/>
                </a:solidFill>
                <a:latin typeface="Palatino Linotype" panose="02040502050505030304" pitchFamily="18" charset="0"/>
                <a:cs typeface="Arial" panose="020B0604020202020204" pitchFamily="34" charset="0"/>
              </a:rPr>
              <a:t>e.g.</a:t>
            </a:r>
          </a:p>
          <a:p>
            <a:pPr marL="628650" lvl="1" indent="-171450">
              <a:buFont typeface="Arial" panose="020B0604020202020204" pitchFamily="34" charset="0"/>
              <a:buChar char="•"/>
            </a:pPr>
            <a:r>
              <a:rPr lang="en-IN" dirty="0">
                <a:solidFill>
                  <a:srgbClr val="0077AA"/>
                </a:solidFill>
                <a:latin typeface="Liberation Mono"/>
              </a:rPr>
              <a:t>SELECT</a:t>
            </a:r>
            <a:r>
              <a:rPr lang="en-IN" dirty="0">
                <a:solidFill>
                  <a:srgbClr val="0077AA"/>
                </a:solidFill>
                <a:latin typeface="Palatino Linotype" panose="02040502050505030304" pitchFamily="18" charset="0"/>
                <a:cs typeface="Arial" panose="020B0604020202020204" pitchFamily="34" charset="0"/>
              </a:rPr>
              <a:t> </a:t>
            </a:r>
            <a:r>
              <a:rPr lang="en-IN" b="1" dirty="0">
                <a:latin typeface="Liberation Mono"/>
                <a:cs typeface="Arial" panose="020B0604020202020204" pitchFamily="34" charset="0"/>
              </a:rPr>
              <a:t>USER()</a:t>
            </a:r>
            <a:r>
              <a:rPr lang="en-IN" dirty="0">
                <a:latin typeface="Liberation Mono"/>
                <a:cs typeface="Arial" panose="020B0604020202020204" pitchFamily="34" charset="0"/>
              </a:rPr>
              <a:t>;</a:t>
            </a:r>
          </a:p>
          <a:p>
            <a:pPr marL="171450" indent="-171450">
              <a:buFont typeface="Arial" panose="020B0604020202020204" pitchFamily="34" charset="0"/>
              <a:buChar char="•"/>
            </a:pPr>
            <a:endParaRPr lang="en-IN"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b="1" dirty="0">
                <a:latin typeface="Palatino Linotype" panose="02040502050505030304" pitchFamily="18" charset="0"/>
                <a:cs typeface="Arial" panose="020B0604020202020204" pitchFamily="34" charset="0"/>
              </a:rPr>
              <a:t>SESSION_USER()</a:t>
            </a:r>
            <a:r>
              <a:rPr lang="en-IN" dirty="0">
                <a:latin typeface="Palatino Linotype" panose="02040502050505030304" pitchFamily="18" charset="0"/>
                <a:cs typeface="Arial" panose="020B0604020202020204" pitchFamily="34" charset="0"/>
              </a:rPr>
              <a:t> - Synonym for USER()</a:t>
            </a:r>
          </a:p>
          <a:p>
            <a:pPr marL="171450" indent="-171450">
              <a:buFont typeface="Arial" panose="020B0604020202020204" pitchFamily="34" charset="0"/>
              <a:buChar char="•"/>
            </a:pPr>
            <a:endParaRPr lang="en-IN"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b="1" dirty="0">
                <a:latin typeface="Palatino Linotype" panose="02040502050505030304" pitchFamily="18" charset="0"/>
                <a:cs typeface="Arial" panose="020B0604020202020204" pitchFamily="34" charset="0"/>
              </a:rPr>
              <a:t>SYSTEM_USER()</a:t>
            </a:r>
            <a:r>
              <a:rPr lang="en-IN" dirty="0">
                <a:latin typeface="Palatino Linotype" panose="02040502050505030304" pitchFamily="18" charset="0"/>
                <a:cs typeface="Arial" panose="020B0604020202020204" pitchFamily="34" charset="0"/>
              </a:rPr>
              <a:t> - Synonym for USER()</a:t>
            </a:r>
          </a:p>
          <a:p>
            <a:pPr marL="171450" indent="-171450">
              <a:buFont typeface="Arial" panose="020B0604020202020204" pitchFamily="34" charset="0"/>
              <a:buChar char="•"/>
            </a:pPr>
            <a:endParaRPr lang="en-IN"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b="1" dirty="0">
                <a:latin typeface="Palatino Linotype" panose="02040502050505030304" pitchFamily="18" charset="0"/>
                <a:cs typeface="Arial" panose="020B0604020202020204" pitchFamily="34" charset="0"/>
              </a:rPr>
              <a:t>VERSION()</a:t>
            </a:r>
            <a:r>
              <a:rPr lang="en-IN" dirty="0">
                <a:latin typeface="Palatino Linotype" panose="02040502050505030304" pitchFamily="18" charset="0"/>
                <a:cs typeface="Arial" panose="020B0604020202020204" pitchFamily="34" charset="0"/>
              </a:rPr>
              <a:t> - Return a string that indicates the MySQL server version</a:t>
            </a:r>
          </a:p>
          <a:p>
            <a:r>
              <a:rPr lang="en-IN" dirty="0">
                <a:solidFill>
                  <a:srgbClr val="FF0000"/>
                </a:solidFill>
                <a:latin typeface="Palatino Linotype" panose="02040502050505030304" pitchFamily="18" charset="0"/>
                <a:cs typeface="Arial" panose="020B0604020202020204" pitchFamily="34" charset="0"/>
              </a:rPr>
              <a:t>e.g.</a:t>
            </a:r>
          </a:p>
          <a:p>
            <a:pPr marL="628650" lvl="1" indent="-171450">
              <a:buFont typeface="Arial" panose="020B0604020202020204" pitchFamily="34" charset="0"/>
              <a:buChar char="•"/>
            </a:pPr>
            <a:r>
              <a:rPr lang="en-IN" dirty="0">
                <a:solidFill>
                  <a:srgbClr val="0077AA"/>
                </a:solidFill>
                <a:latin typeface="Liberation Mono"/>
              </a:rPr>
              <a:t>SELECT</a:t>
            </a:r>
            <a:r>
              <a:rPr lang="en-IN" dirty="0">
                <a:latin typeface="Liberation Mono"/>
                <a:cs typeface="Arial" panose="020B0604020202020204" pitchFamily="34" charset="0"/>
              </a:rPr>
              <a:t> </a:t>
            </a:r>
            <a:r>
              <a:rPr lang="en-IN" b="1" dirty="0">
                <a:latin typeface="Liberation Mono"/>
                <a:cs typeface="Arial" panose="020B0604020202020204" pitchFamily="34" charset="0"/>
              </a:rPr>
              <a:t>VERSION()</a:t>
            </a:r>
            <a:r>
              <a:rPr lang="en-IN" dirty="0">
                <a:latin typeface="Liberation Mono"/>
                <a:cs typeface="Arial" panose="020B0604020202020204" pitchFamily="34" charset="0"/>
              </a:rPr>
              <a:t>;</a:t>
            </a:r>
          </a:p>
          <a:p>
            <a:pPr marL="171450" indent="-171450">
              <a:buFont typeface="Arial" panose="020B0604020202020204" pitchFamily="34" charset="0"/>
              <a:buChar char="•"/>
            </a:pPr>
            <a:endParaRPr lang="en-IN"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b="1" dirty="0">
                <a:latin typeface="Palatino Linotype" panose="02040502050505030304" pitchFamily="18" charset="0"/>
                <a:cs typeface="Arial" panose="020B0604020202020204" pitchFamily="34" charset="0"/>
              </a:rPr>
              <a:t>CONNECTION_ID()</a:t>
            </a:r>
            <a:r>
              <a:rPr lang="en-IN" dirty="0">
                <a:latin typeface="Palatino Linotype" panose="02040502050505030304" pitchFamily="18" charset="0"/>
                <a:cs typeface="Arial" panose="020B0604020202020204" pitchFamily="34" charset="0"/>
              </a:rPr>
              <a:t> - Return the connection ID (thread ID) for the connection</a:t>
            </a:r>
          </a:p>
        </p:txBody>
      </p:sp>
      <p:sp>
        <p:nvSpPr>
          <p:cNvPr id="8" name="Rectangle 7">
            <a:extLst>
              <a:ext uri="{FF2B5EF4-FFF2-40B4-BE49-F238E27FC236}">
                <a16:creationId xmlns:a16="http://schemas.microsoft.com/office/drawing/2014/main" xmlns="" id="{D12A9576-97B7-4E7F-B681-1E525A744BA5}"/>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information function</a:t>
            </a:r>
          </a:p>
        </p:txBody>
      </p:sp>
    </p:spTree>
    <p:extLst>
      <p:ext uri="{BB962C8B-B14F-4D97-AF65-F5344CB8AC3E}">
        <p14:creationId xmlns:p14="http://schemas.microsoft.com/office/powerpoint/2010/main" val="1427693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Source Command</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51836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Source command</a:t>
            </a:r>
          </a:p>
        </p:txBody>
      </p:sp>
      <p:sp>
        <p:nvSpPr>
          <p:cNvPr id="2" name="Rectangle 1"/>
          <p:cNvSpPr/>
          <p:nvPr/>
        </p:nvSpPr>
        <p:spPr>
          <a:xfrm>
            <a:off x="1741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You can execute an SQL script file using the source command or \. command</a:t>
            </a:r>
          </a:p>
        </p:txBody>
      </p:sp>
      <p:sp>
        <p:nvSpPr>
          <p:cNvPr id="7" name="Rectangle 6"/>
          <p:cNvSpPr/>
          <p:nvPr/>
        </p:nvSpPr>
        <p:spPr>
          <a:xfrm>
            <a:off x="1763487" y="2131875"/>
            <a:ext cx="8719457" cy="1668405"/>
          </a:xfrm>
          <a:prstGeom prst="rect">
            <a:avLst/>
          </a:prstGeom>
        </p:spPr>
        <p:txBody>
          <a:bodyPr wrap="square">
            <a:spAutoFit/>
          </a:bodyPr>
          <a:lstStyle/>
          <a:p>
            <a:pPr marL="342900" indent="-342900">
              <a:lnSpc>
                <a:spcPct val="200000"/>
              </a:lnSpc>
              <a:buFont typeface="Arial" panose="020B0604020202020204" pitchFamily="34" charset="0"/>
              <a:buChar char="•"/>
            </a:pPr>
            <a:r>
              <a:rPr lang="en-IN" dirty="0">
                <a:solidFill>
                  <a:srgbClr val="0077AA"/>
                </a:solidFill>
                <a:latin typeface="Liberation Mono"/>
              </a:rPr>
              <a:t>\.</a:t>
            </a:r>
            <a:r>
              <a:rPr lang="en-IN" dirty="0">
                <a:solidFill>
                  <a:schemeClr val="tx1">
                    <a:lumMod val="85000"/>
                    <a:lumOff val="15000"/>
                  </a:schemeClr>
                </a:solidFill>
                <a:latin typeface="Liberation Mono"/>
                <a:cs typeface="Arial" panose="020B0604020202020204" pitchFamily="34" charset="0"/>
              </a:rPr>
              <a:t> 'D:\mysqldemobld7.sql'</a:t>
            </a:r>
          </a:p>
          <a:p>
            <a:pPr marL="342900" indent="-342900">
              <a:lnSpc>
                <a:spcPct val="200000"/>
              </a:lnSpc>
              <a:buFont typeface="Arial" panose="020B0604020202020204" pitchFamily="34" charset="0"/>
              <a:buChar char="•"/>
            </a:pPr>
            <a:r>
              <a:rPr lang="en-IN" dirty="0">
                <a:solidFill>
                  <a:srgbClr val="0077AA"/>
                </a:solidFill>
                <a:latin typeface="Liberation Mono"/>
              </a:rPr>
              <a:t>SOURCE</a:t>
            </a:r>
            <a:r>
              <a:rPr lang="en-IN" dirty="0">
                <a:solidFill>
                  <a:schemeClr val="tx1">
                    <a:lumMod val="85000"/>
                    <a:lumOff val="15000"/>
                  </a:schemeClr>
                </a:solidFill>
                <a:latin typeface="Liberation Mono"/>
                <a:cs typeface="Arial" panose="020B0604020202020204" pitchFamily="34" charset="0"/>
              </a:rPr>
              <a:t> 'D:\mysqldemobld7.sql'</a:t>
            </a:r>
          </a:p>
          <a:p>
            <a:pPr marL="342900" indent="-342900">
              <a:lnSpc>
                <a:spcPct val="200000"/>
              </a:lnSpc>
              <a:buFont typeface="Arial" panose="020B0604020202020204" pitchFamily="34" charset="0"/>
              <a:buChar char="•"/>
            </a:pPr>
            <a:r>
              <a:rPr lang="en-IN" dirty="0">
                <a:solidFill>
                  <a:srgbClr val="0077AA"/>
                </a:solidFill>
                <a:latin typeface="Liberation Mono"/>
              </a:rPr>
              <a:t>SOURCE</a:t>
            </a:r>
            <a:r>
              <a:rPr lang="en-IN" dirty="0">
                <a:solidFill>
                  <a:schemeClr val="tx1">
                    <a:lumMod val="85000"/>
                    <a:lumOff val="15000"/>
                  </a:schemeClr>
                </a:solidFill>
                <a:latin typeface="Liberation Mono"/>
                <a:cs typeface="Arial" panose="020B0604020202020204" pitchFamily="34" charset="0"/>
              </a:rPr>
              <a:t> //infoserver1/infodomain1/Everyone/DBT/mysqldemobld7.sql</a:t>
            </a:r>
          </a:p>
        </p:txBody>
      </p:sp>
      <p:sp>
        <p:nvSpPr>
          <p:cNvPr id="8" name="Rectangle 7"/>
          <p:cNvSpPr/>
          <p:nvPr/>
        </p:nvSpPr>
        <p:spPr>
          <a:xfrm>
            <a:off x="1676400" y="1295400"/>
            <a:ext cx="8839200" cy="707886"/>
          </a:xfrm>
          <a:prstGeom prst="rect">
            <a:avLst/>
          </a:prstGeom>
        </p:spPr>
        <p:txBody>
          <a:bodyPr wrap="square">
            <a:spAutoFit/>
          </a:bodyPr>
          <a:lstStyle/>
          <a:p>
            <a:r>
              <a:rPr lang="en-US" sz="2000" dirty="0">
                <a:solidFill>
                  <a:srgbClr val="298AE5"/>
                </a:solidFill>
                <a:latin typeface="Liberation Mono"/>
                <a:cs typeface="Arial" panose="020B0604020202020204" pitchFamily="34" charset="0"/>
              </a:rPr>
              <a:t>     </a:t>
            </a:r>
            <a:r>
              <a:rPr lang="en-US" sz="2000" dirty="0">
                <a:solidFill>
                  <a:srgbClr val="0077AA"/>
                </a:solidFill>
                <a:latin typeface="Liberation Mono"/>
              </a:rPr>
              <a:t>\. file_name</a:t>
            </a:r>
          </a:p>
          <a:p>
            <a:r>
              <a:rPr lang="en-US" sz="2000" dirty="0">
                <a:solidFill>
                  <a:srgbClr val="0077AA"/>
                </a:solidFill>
                <a:latin typeface="Liberation Mono"/>
              </a:rPr>
              <a:t>     source file_name</a:t>
            </a:r>
          </a:p>
        </p:txBody>
      </p:sp>
    </p:spTree>
    <p:extLst>
      <p:ext uri="{BB962C8B-B14F-4D97-AF65-F5344CB8AC3E}">
        <p14:creationId xmlns:p14="http://schemas.microsoft.com/office/powerpoint/2010/main" val="251411929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SHOW </a:t>
            </a:r>
            <a:r>
              <a:rPr lang="en-IN" sz="4800" dirty="0">
                <a:solidFill>
                  <a:srgbClr val="DC525C"/>
                </a:solidFill>
                <a:latin typeface="Segoe UI Light" panose="020B0502040204020203" pitchFamily="34" charset="0"/>
                <a:cs typeface="Segoe UI Light" panose="020B0502040204020203" pitchFamily="34" charset="0"/>
              </a:rPr>
              <a:t>COLUMNS </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842030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5.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US" b="1" dirty="0">
                <a:latin typeface="Arial" pitchFamily="34" charset="0"/>
                <a:cs typeface="Arial" pitchFamily="34" charset="0"/>
              </a:rPr>
              <a:t>EMP &amp; DEPT Table structure</a:t>
            </a:r>
            <a:endParaRPr lang="en-IN" b="1" dirty="0">
              <a:latin typeface="Arial" pitchFamily="34" charset="0"/>
              <a:cs typeface="Arial" pitchFamily="34" charset="0"/>
            </a:endParaRPr>
          </a:p>
        </p:txBody>
      </p:sp>
      <p:pic>
        <p:nvPicPr>
          <p:cNvPr id="4" name="Picture 3"/>
          <p:cNvPicPr>
            <a:picLocks noChangeAspect="1"/>
          </p:cNvPicPr>
          <p:nvPr/>
        </p:nvPicPr>
        <p:blipFill>
          <a:blip r:embed="rId2" cstate="print"/>
          <a:stretch>
            <a:fillRect/>
          </a:stretch>
        </p:blipFill>
        <p:spPr>
          <a:xfrm>
            <a:off x="2590800" y="1271650"/>
            <a:ext cx="6325084" cy="3086778"/>
          </a:xfrm>
          <a:prstGeom prst="rect">
            <a:avLst/>
          </a:prstGeom>
        </p:spPr>
      </p:pic>
      <p:pic>
        <p:nvPicPr>
          <p:cNvPr id="5" name="Picture 4"/>
          <p:cNvPicPr>
            <a:picLocks noChangeAspect="1"/>
          </p:cNvPicPr>
          <p:nvPr/>
        </p:nvPicPr>
        <p:blipFill>
          <a:blip r:embed="rId3" cstate="print"/>
          <a:stretch>
            <a:fillRect/>
          </a:stretch>
        </p:blipFill>
        <p:spPr>
          <a:xfrm>
            <a:off x="2590800" y="4477293"/>
            <a:ext cx="6325084" cy="1805057"/>
          </a:xfrm>
          <a:prstGeom prst="rect">
            <a:avLst/>
          </a:prstGeom>
        </p:spPr>
      </p:pic>
    </p:spTree>
    <p:extLst>
      <p:ext uri="{BB962C8B-B14F-4D97-AF65-F5344CB8AC3E}">
        <p14:creationId xmlns:p14="http://schemas.microsoft.com/office/powerpoint/2010/main" val="23788811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6.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COLUMNS Syntax</a:t>
            </a:r>
          </a:p>
        </p:txBody>
      </p:sp>
      <p:sp>
        <p:nvSpPr>
          <p:cNvPr id="3" name="Rectangle 2"/>
          <p:cNvSpPr/>
          <p:nvPr/>
        </p:nvSpPr>
        <p:spPr>
          <a:xfrm>
            <a:off x="609600" y="2637980"/>
            <a:ext cx="9906000" cy="3000821"/>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SHOW COLUMNS FROM </a:t>
            </a:r>
            <a:r>
              <a:rPr lang="en-IN" dirty="0">
                <a:latin typeface="Liberation Mono"/>
                <a:ea typeface="Times New Roman" panose="02020603050405020304" pitchFamily="18" charset="0"/>
              </a:rPr>
              <a:t>emp;</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SHOW COLUMNS IN </a:t>
            </a:r>
            <a:r>
              <a:rPr lang="en-IN" dirty="0">
                <a:latin typeface="Liberation Mono"/>
                <a:ea typeface="Times New Roman" panose="02020603050405020304" pitchFamily="18" charset="0"/>
              </a:rPr>
              <a:t>emp;</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SHOW FULL COLUMNS FROM </a:t>
            </a:r>
            <a:r>
              <a:rPr lang="en-IN" dirty="0">
                <a:latin typeface="Liberation Mono"/>
                <a:ea typeface="Times New Roman" panose="02020603050405020304" pitchFamily="18" charset="0"/>
              </a:rPr>
              <a:t>emp; </a:t>
            </a:r>
            <a:r>
              <a:rPr lang="en-IN" dirty="0">
                <a:solidFill>
                  <a:srgbClr val="0077AA"/>
                </a:solidFill>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WITH PRIVILEGES</a:t>
            </a:r>
            <a:r>
              <a:rPr lang="en-IN" dirty="0">
                <a:solidFill>
                  <a:schemeClr val="accent3">
                    <a:lumMod val="50000"/>
                  </a:schemeClr>
                </a:solidFill>
                <a:latin typeface="Liberation Mono"/>
                <a:ea typeface="Times New Roman" panose="02020603050405020304" pitchFamily="18" charset="0"/>
              </a:rPr>
              <a:t>	</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SHOW COLUMNS FROM </a:t>
            </a:r>
            <a:r>
              <a:rPr lang="en-IN" dirty="0">
                <a:latin typeface="Liberation Mono"/>
                <a:ea typeface="Times New Roman" panose="02020603050405020304" pitchFamily="18" charset="0"/>
              </a:rPr>
              <a:t>emp</a:t>
            </a:r>
            <a:r>
              <a:rPr lang="en-IN" dirty="0">
                <a:solidFill>
                  <a:srgbClr val="0077AA"/>
                </a:solidFill>
                <a:latin typeface="Liberation Mono"/>
                <a:ea typeface="Times New Roman" panose="02020603050405020304" pitchFamily="18" charset="0"/>
              </a:rPr>
              <a:t> FROM </a:t>
            </a:r>
            <a:r>
              <a:rPr lang="en-IN" dirty="0">
                <a:latin typeface="Liberation Mono"/>
                <a:ea typeface="Times New Roman" panose="02020603050405020304" pitchFamily="18" charset="0"/>
              </a:rPr>
              <a:t>user01;</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SHOW COLUMNS FROM </a:t>
            </a:r>
            <a:r>
              <a:rPr lang="en-IN" dirty="0">
                <a:latin typeface="Liberation Mono"/>
                <a:ea typeface="Times New Roman" panose="02020603050405020304" pitchFamily="18" charset="0"/>
              </a:rPr>
              <a:t>user01.emp;</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SHOW COLUMNS FROM </a:t>
            </a:r>
            <a:r>
              <a:rPr lang="en-IN" dirty="0">
                <a:latin typeface="Liberation Mono"/>
                <a:ea typeface="Times New Roman" panose="02020603050405020304" pitchFamily="18" charset="0"/>
              </a:rPr>
              <a:t>emp</a:t>
            </a:r>
            <a:r>
              <a:rPr lang="en-IN" dirty="0">
                <a:solidFill>
                  <a:srgbClr val="0077AA"/>
                </a:solidFill>
                <a:latin typeface="Liberation Mono"/>
                <a:ea typeface="Times New Roman" panose="02020603050405020304" pitchFamily="18" charset="0"/>
              </a:rPr>
              <a:t> </a:t>
            </a:r>
            <a:r>
              <a:rPr lang="en-IN" dirty="0">
                <a:solidFill>
                  <a:srgbClr val="DD4A68"/>
                </a:solidFill>
                <a:latin typeface="Liberation Mono"/>
                <a:ea typeface="Times New Roman" panose="02020603050405020304" pitchFamily="18" charset="0"/>
              </a:rPr>
              <a:t>LIKE 'E%’</a:t>
            </a:r>
            <a:r>
              <a:rPr lang="en-IN" dirty="0">
                <a:latin typeface="Liberation Mono"/>
                <a:ea typeface="Times New Roman" panose="02020603050405020304" pitchFamily="18" charset="0"/>
              </a:rPr>
              <a:t>; </a:t>
            </a:r>
            <a:r>
              <a:rPr lang="en-IN" dirty="0">
                <a:solidFill>
                  <a:srgbClr val="DD4A68"/>
                </a:solidFill>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STARTING WITH E</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SHOW COLUMNS FROM </a:t>
            </a:r>
            <a:r>
              <a:rPr lang="en-IN" dirty="0">
                <a:latin typeface="Liberation Mono"/>
                <a:ea typeface="Times New Roman" panose="02020603050405020304" pitchFamily="18" charset="0"/>
              </a:rPr>
              <a:t>emp</a:t>
            </a:r>
            <a:r>
              <a:rPr lang="en-IN" dirty="0">
                <a:solidFill>
                  <a:srgbClr val="0077AA"/>
                </a:solidFill>
                <a:latin typeface="Liberation Mono"/>
                <a:ea typeface="Times New Roman" panose="02020603050405020304" pitchFamily="18" charset="0"/>
              </a:rPr>
              <a:t> </a:t>
            </a:r>
            <a:r>
              <a:rPr lang="en-IN" dirty="0">
                <a:solidFill>
                  <a:srgbClr val="DD4A68"/>
                </a:solidFill>
                <a:latin typeface="Liberation Mono"/>
                <a:ea typeface="Times New Roman" panose="02020603050405020304" pitchFamily="18" charset="0"/>
              </a:rPr>
              <a:t>WHERE FIELD IN </a:t>
            </a:r>
            <a:r>
              <a:rPr lang="en-IN" dirty="0">
                <a:solidFill>
                  <a:schemeClr val="tx1">
                    <a:lumMod val="65000"/>
                    <a:lumOff val="3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tx1">
                    <a:lumMod val="65000"/>
                    <a:lumOff val="35000"/>
                  </a:schemeClr>
                </a:solidFill>
                <a:latin typeface="Liberation Mono"/>
              </a:rPr>
              <a:t>)</a:t>
            </a:r>
            <a:r>
              <a:rPr lang="en-IN" dirty="0">
                <a:latin typeface="Liberation Mono"/>
                <a:ea typeface="Times New Roman" panose="02020603050405020304" pitchFamily="18" charset="0"/>
              </a:rPr>
              <a:t>;</a:t>
            </a:r>
            <a:r>
              <a:rPr lang="en-IN" dirty="0">
                <a:solidFill>
                  <a:srgbClr val="0077AA"/>
                </a:solidFill>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ONLY ENAME COLUMN</a:t>
            </a:r>
          </a:p>
        </p:txBody>
      </p:sp>
      <p:sp>
        <p:nvSpPr>
          <p:cNvPr id="4" name="Rectangle 3"/>
          <p:cNvSpPr/>
          <p:nvPr/>
        </p:nvSpPr>
        <p:spPr>
          <a:xfrm>
            <a:off x="609600" y="1438871"/>
            <a:ext cx="7862664" cy="707886"/>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FULL</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COLUMNS</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FIELDS</a:t>
            </a:r>
            <a:r>
              <a:rPr lang="en-IN" sz="2000" dirty="0">
                <a:solidFill>
                  <a:srgbClr val="000000"/>
                </a:solidFill>
                <a:latin typeface="Liberation Mono"/>
              </a:rPr>
              <a:t>} {</a:t>
            </a:r>
            <a:r>
              <a:rPr lang="en-IN" sz="2000" dirty="0">
                <a:solidFill>
                  <a:srgbClr val="0077AA"/>
                </a:solidFill>
                <a:latin typeface="Liberation Mono"/>
              </a:rPr>
              <a:t>FROM</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IN</a:t>
            </a:r>
            <a:r>
              <a:rPr lang="en-IN" sz="2000" dirty="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a:t>
            </a:r>
            <a:r>
              <a:rPr lang="en-IN" sz="2000" dirty="0">
                <a:solidFill>
                  <a:srgbClr val="0077AA"/>
                </a:solidFill>
                <a:latin typeface="Liberation Mono"/>
              </a:rPr>
              <a:t>FROM</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IN</a:t>
            </a:r>
            <a:r>
              <a:rPr lang="en-IN" sz="2000" dirty="0">
                <a:solidFill>
                  <a:srgbClr val="000000"/>
                </a:solidFill>
                <a:latin typeface="Liberation Mono"/>
              </a:rPr>
              <a:t>} </a:t>
            </a:r>
            <a:r>
              <a:rPr lang="en-IN" sz="2000" i="1" dirty="0">
                <a:solidFill>
                  <a:srgbClr val="000000"/>
                </a:solidFill>
                <a:latin typeface="Liberation Mono"/>
              </a:rPr>
              <a:t>db_name</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A67F59"/>
                </a:solidFill>
                <a:latin typeface="Liberation Mono"/>
              </a:rPr>
              <a:t>LIKE</a:t>
            </a:r>
            <a:r>
              <a:rPr lang="en-IN" sz="2000" dirty="0">
                <a:solidFill>
                  <a:srgbClr val="000000"/>
                </a:solidFill>
                <a:latin typeface="Liberation Mono"/>
              </a:rPr>
              <a:t> </a:t>
            </a:r>
            <a:r>
              <a:rPr lang="en-IN" sz="2000" dirty="0">
                <a:solidFill>
                  <a:srgbClr val="669900"/>
                </a:solidFill>
                <a:latin typeface="Liberation Mono"/>
              </a:rPr>
              <a:t>'</a:t>
            </a:r>
            <a:r>
              <a:rPr lang="en-IN" sz="2000" i="1" dirty="0">
                <a:solidFill>
                  <a:srgbClr val="669900"/>
                </a:solidFill>
                <a:latin typeface="Liberation Mono"/>
              </a:rPr>
              <a:t>pattern</a:t>
            </a:r>
            <a:r>
              <a:rPr lang="en-IN" sz="2000" dirty="0">
                <a:solidFill>
                  <a:srgbClr val="669900"/>
                </a:solidFill>
                <a:latin typeface="Liberation Mono"/>
              </a:rPr>
              <a:t>'</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WHERE</a:t>
            </a:r>
            <a:r>
              <a:rPr lang="en-IN" sz="2000" dirty="0">
                <a:solidFill>
                  <a:srgbClr val="000000"/>
                </a:solidFill>
                <a:latin typeface="Liberation Mono"/>
              </a:rPr>
              <a:t> </a:t>
            </a:r>
            <a:r>
              <a:rPr lang="en-IN" sz="2000" i="1" dirty="0">
                <a:solidFill>
                  <a:srgbClr val="000000"/>
                </a:solidFill>
                <a:latin typeface="Liberation Mono"/>
              </a:rPr>
              <a:t>expr</a:t>
            </a:r>
            <a:r>
              <a:rPr lang="en-IN" sz="2000" dirty="0">
                <a:solidFill>
                  <a:srgbClr val="999999"/>
                </a:solidFill>
                <a:latin typeface="Liberation Mono"/>
              </a:rPr>
              <a:t>]</a:t>
            </a:r>
            <a:endParaRPr lang="en-IN" sz="2000" dirty="0"/>
          </a:p>
        </p:txBody>
      </p:sp>
    </p:spTree>
    <p:extLst>
      <p:ext uri="{BB962C8B-B14F-4D97-AF65-F5344CB8AC3E}">
        <p14:creationId xmlns:p14="http://schemas.microsoft.com/office/powerpoint/2010/main" val="14132806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7.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SHOW </a:t>
            </a:r>
            <a:r>
              <a:rPr lang="en-IN" sz="4800" dirty="0">
                <a:solidFill>
                  <a:srgbClr val="DC525C"/>
                </a:solidFill>
                <a:latin typeface="Segoe UI Light" panose="020B0502040204020203" pitchFamily="34" charset="0"/>
                <a:cs typeface="Segoe UI Light" panose="020B0502040204020203" pitchFamily="34" charset="0"/>
              </a:rPr>
              <a:t>TABLES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483612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8.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US" b="1" dirty="0">
                <a:latin typeface="Arial" pitchFamily="34" charset="0"/>
                <a:cs typeface="Arial" pitchFamily="34" charset="0"/>
              </a:rPr>
              <a:t>SHOW TABLES Syntax</a:t>
            </a:r>
            <a:endParaRPr lang="en-IN" b="1" dirty="0">
              <a:latin typeface="Arial" pitchFamily="34" charset="0"/>
              <a:cs typeface="Arial" pitchFamily="34" charset="0"/>
            </a:endParaRPr>
          </a:p>
        </p:txBody>
      </p:sp>
      <p:sp>
        <p:nvSpPr>
          <p:cNvPr id="3" name="Rectangle 2"/>
          <p:cNvSpPr/>
          <p:nvPr/>
        </p:nvSpPr>
        <p:spPr>
          <a:xfrm>
            <a:off x="609600" y="2402176"/>
            <a:ext cx="9906000" cy="1477328"/>
          </a:xfrm>
          <a:prstGeom prst="rect">
            <a:avLst/>
          </a:prstGeom>
        </p:spPr>
        <p:txBody>
          <a:bodyPr wrap="square">
            <a:spAutoFit/>
          </a:bodyPr>
          <a:lstStyle/>
          <a:p>
            <a:pPr marL="342900" indent="-342900">
              <a:buFont typeface="Arial" panose="020B0604020202020204" pitchFamily="34" charset="0"/>
              <a:buChar char="•"/>
            </a:pPr>
            <a:r>
              <a:rPr lang="en-IN" dirty="0">
                <a:solidFill>
                  <a:srgbClr val="0077AA"/>
                </a:solidFill>
                <a:latin typeface="Liberation Mono"/>
                <a:ea typeface="Times New Roman" panose="02020603050405020304" pitchFamily="18" charset="0"/>
              </a:rPr>
              <a:t>SHOW</a:t>
            </a:r>
            <a:r>
              <a:rPr lang="en-IN" dirty="0">
                <a:latin typeface="Liberation Mono"/>
                <a:ea typeface="Arial Unicode MS"/>
                <a:cs typeface="Arial" panose="020B0604020202020204" pitchFamily="34" charset="0"/>
              </a:rPr>
              <a:t> </a:t>
            </a:r>
            <a:r>
              <a:rPr lang="en-IN" dirty="0">
                <a:solidFill>
                  <a:srgbClr val="0077AA"/>
                </a:solidFill>
                <a:latin typeface="Liberation Mono"/>
                <a:ea typeface="Times New Roman" panose="02020603050405020304" pitchFamily="18" charset="0"/>
              </a:rPr>
              <a:t>TABLES</a:t>
            </a:r>
            <a:r>
              <a:rPr lang="en-IN" dirty="0">
                <a:latin typeface="Liberation Mono"/>
                <a:ea typeface="Arial Unicode MS"/>
                <a:cs typeface="Arial" panose="020B0604020202020204" pitchFamily="34" charset="0"/>
              </a:rPr>
              <a:t>;</a:t>
            </a:r>
          </a:p>
          <a:p>
            <a:pPr marL="342900" indent="-342900">
              <a:buFont typeface="Arial" panose="020B0604020202020204" pitchFamily="34" charset="0"/>
              <a:buChar char="•"/>
            </a:pPr>
            <a:r>
              <a:rPr lang="en-IN" dirty="0">
                <a:solidFill>
                  <a:srgbClr val="0077AA"/>
                </a:solidFill>
                <a:latin typeface="Liberation Mono"/>
                <a:ea typeface="Times New Roman" panose="02020603050405020304" pitchFamily="18" charset="0"/>
              </a:rPr>
              <a:t>SHOW</a:t>
            </a:r>
            <a:r>
              <a:rPr lang="en-IN" dirty="0">
                <a:latin typeface="Liberation Mono"/>
                <a:ea typeface="Arial Unicode MS"/>
                <a:cs typeface="Arial" panose="020B0604020202020204" pitchFamily="34" charset="0"/>
              </a:rPr>
              <a:t> </a:t>
            </a:r>
            <a:r>
              <a:rPr lang="en-IN" dirty="0">
                <a:solidFill>
                  <a:srgbClr val="0077AA"/>
                </a:solidFill>
                <a:latin typeface="Liberation Mono"/>
                <a:ea typeface="Times New Roman" panose="02020603050405020304" pitchFamily="18" charset="0"/>
              </a:rPr>
              <a:t>FULL</a:t>
            </a:r>
            <a:r>
              <a:rPr lang="en-IN" dirty="0">
                <a:latin typeface="Liberation Mono"/>
                <a:ea typeface="Arial Unicode MS"/>
                <a:cs typeface="Arial" panose="020B0604020202020204" pitchFamily="34" charset="0"/>
              </a:rPr>
              <a:t> </a:t>
            </a:r>
            <a:r>
              <a:rPr lang="en-IN" dirty="0">
                <a:solidFill>
                  <a:srgbClr val="0077AA"/>
                </a:solidFill>
                <a:latin typeface="Liberation Mono"/>
                <a:ea typeface="Times New Roman" panose="02020603050405020304" pitchFamily="18" charset="0"/>
              </a:rPr>
              <a:t>TABLES</a:t>
            </a:r>
            <a:r>
              <a:rPr lang="en-IN" dirty="0">
                <a:latin typeface="Liberation Mono"/>
                <a:ea typeface="Arial Unicode MS"/>
                <a:cs typeface="Arial" panose="020B0604020202020204" pitchFamily="34" charset="0"/>
              </a:rPr>
              <a:t>;    </a:t>
            </a:r>
            <a:r>
              <a:rPr lang="en-IN" dirty="0">
                <a:solidFill>
                  <a:srgbClr val="FF0000"/>
                </a:solidFill>
                <a:latin typeface="Liberation Mono"/>
                <a:ea typeface="Arial Unicode MS"/>
                <a:cs typeface="Arial" panose="020B0604020202020204" pitchFamily="34" charset="0"/>
              </a:rPr>
              <a:t>// WITH TABLE TYPE</a:t>
            </a:r>
          </a:p>
          <a:p>
            <a:pPr marL="342900" indent="-342900">
              <a:buFont typeface="Arial" panose="020B0604020202020204" pitchFamily="34" charset="0"/>
              <a:buChar char="•"/>
            </a:pPr>
            <a:r>
              <a:rPr lang="en-IN" dirty="0">
                <a:solidFill>
                  <a:srgbClr val="0077AA"/>
                </a:solidFill>
                <a:latin typeface="Liberation Mono"/>
                <a:ea typeface="Times New Roman" panose="02020603050405020304" pitchFamily="18" charset="0"/>
              </a:rPr>
              <a:t>SHOW</a:t>
            </a:r>
            <a:r>
              <a:rPr lang="en-IN" dirty="0">
                <a:latin typeface="Liberation Mono"/>
                <a:ea typeface="Arial Unicode MS"/>
                <a:cs typeface="Arial" panose="020B0604020202020204" pitchFamily="34" charset="0"/>
              </a:rPr>
              <a:t> </a:t>
            </a:r>
            <a:r>
              <a:rPr lang="en-IN" dirty="0">
                <a:solidFill>
                  <a:srgbClr val="0077AA"/>
                </a:solidFill>
                <a:latin typeface="Liberation Mono"/>
                <a:ea typeface="Times New Roman" panose="02020603050405020304" pitchFamily="18" charset="0"/>
              </a:rPr>
              <a:t>TABLES</a:t>
            </a:r>
            <a:r>
              <a:rPr lang="en-IN" dirty="0">
                <a:latin typeface="Liberation Mono"/>
                <a:ea typeface="Arial Unicode MS"/>
                <a:cs typeface="Arial" panose="020B0604020202020204" pitchFamily="34" charset="0"/>
              </a:rPr>
              <a:t> </a:t>
            </a:r>
            <a:r>
              <a:rPr lang="en-IN" dirty="0">
                <a:solidFill>
                  <a:srgbClr val="0077AA"/>
                </a:solidFill>
                <a:latin typeface="Liberation Mono"/>
                <a:ea typeface="Times New Roman" panose="02020603050405020304" pitchFamily="18" charset="0"/>
              </a:rPr>
              <a:t>FROM</a:t>
            </a:r>
            <a:r>
              <a:rPr lang="en-IN" dirty="0">
                <a:latin typeface="Liberation Mono"/>
                <a:ea typeface="Arial Unicode MS"/>
                <a:cs typeface="Arial" panose="020B0604020202020204" pitchFamily="34" charset="0"/>
              </a:rPr>
              <a:t> USER01;</a:t>
            </a:r>
            <a:endParaRPr lang="en-IN" dirty="0">
              <a:solidFill>
                <a:srgbClr val="FF0000"/>
              </a:solidFill>
              <a:latin typeface="Liberation Mono"/>
              <a:ea typeface="Arial Unicode MS"/>
              <a:cs typeface="Arial" panose="020B0604020202020204" pitchFamily="34" charset="0"/>
            </a:endParaRPr>
          </a:p>
          <a:p>
            <a:pPr marL="342900" indent="-342900">
              <a:buFont typeface="Arial" panose="020B0604020202020204" pitchFamily="34" charset="0"/>
              <a:buChar char="•"/>
            </a:pPr>
            <a:r>
              <a:rPr lang="en-IN" dirty="0">
                <a:solidFill>
                  <a:srgbClr val="0077AA"/>
                </a:solidFill>
                <a:latin typeface="Liberation Mono"/>
                <a:ea typeface="Times New Roman" panose="02020603050405020304" pitchFamily="18" charset="0"/>
              </a:rPr>
              <a:t>SHOW</a:t>
            </a:r>
            <a:r>
              <a:rPr lang="en-IN" dirty="0">
                <a:latin typeface="Liberation Mono"/>
                <a:ea typeface="Arial Unicode MS"/>
                <a:cs typeface="Arial" panose="020B0604020202020204" pitchFamily="34" charset="0"/>
              </a:rPr>
              <a:t> </a:t>
            </a:r>
            <a:r>
              <a:rPr lang="en-IN" dirty="0">
                <a:solidFill>
                  <a:srgbClr val="0077AA"/>
                </a:solidFill>
                <a:latin typeface="Liberation Mono"/>
                <a:ea typeface="Times New Roman" panose="02020603050405020304" pitchFamily="18" charset="0"/>
              </a:rPr>
              <a:t>TABLES</a:t>
            </a:r>
            <a:r>
              <a:rPr lang="en-IN" dirty="0">
                <a:latin typeface="Liberation Mono"/>
                <a:ea typeface="Arial Unicode MS"/>
                <a:cs typeface="Arial" panose="020B0604020202020204" pitchFamily="34" charset="0"/>
              </a:rPr>
              <a:t> </a:t>
            </a:r>
            <a:r>
              <a:rPr lang="en-IN" dirty="0">
                <a:solidFill>
                  <a:srgbClr val="DD4A68"/>
                </a:solidFill>
                <a:latin typeface="Liberation Mono"/>
                <a:ea typeface="Times New Roman" panose="02020603050405020304" pitchFamily="18" charset="0"/>
              </a:rPr>
              <a:t>WHERE</a:t>
            </a:r>
            <a:r>
              <a:rPr lang="en-IN" dirty="0">
                <a:latin typeface="Liberation Mono"/>
                <a:ea typeface="Arial Unicode MS"/>
                <a:cs typeface="Arial" panose="020B0604020202020204" pitchFamily="34" charset="0"/>
              </a:rPr>
              <a:t> </a:t>
            </a:r>
            <a:r>
              <a:rPr lang="en-IN" dirty="0">
                <a:solidFill>
                  <a:srgbClr val="DD4A68"/>
                </a:solidFill>
                <a:latin typeface="Liberation Mono"/>
                <a:ea typeface="Times New Roman" panose="02020603050405020304" pitchFamily="18" charset="0"/>
              </a:rPr>
              <a:t>TABLES_IN_USER01</a:t>
            </a:r>
            <a:r>
              <a:rPr lang="en-IN" dirty="0">
                <a:latin typeface="Liberation Mono"/>
                <a:ea typeface="Arial Unicode MS"/>
                <a:cs typeface="Arial" panose="020B0604020202020204" pitchFamily="34" charset="0"/>
              </a:rPr>
              <a:t> </a:t>
            </a:r>
            <a:r>
              <a:rPr lang="en-IN" dirty="0">
                <a:solidFill>
                  <a:srgbClr val="0077AA"/>
                </a:solidFill>
                <a:latin typeface="Liberation Mono"/>
                <a:ea typeface="Times New Roman" panose="02020603050405020304" pitchFamily="18" charset="0"/>
              </a:rPr>
              <a:t>LIKE</a:t>
            </a:r>
            <a:r>
              <a:rPr lang="en-IN" dirty="0">
                <a:latin typeface="Liberation Mono"/>
                <a:ea typeface="Arial Unicode MS"/>
                <a:cs typeface="Arial" panose="020B0604020202020204" pitchFamily="34" charset="0"/>
              </a:rPr>
              <a:t> 'E%' </a:t>
            </a:r>
            <a:r>
              <a:rPr lang="en-IN" dirty="0">
                <a:solidFill>
                  <a:srgbClr val="0077AA"/>
                </a:solidFill>
                <a:latin typeface="Liberation Mono"/>
                <a:ea typeface="Times New Roman" panose="02020603050405020304" pitchFamily="18" charset="0"/>
              </a:rPr>
              <a:t>OR</a:t>
            </a:r>
            <a:r>
              <a:rPr lang="en-IN" dirty="0">
                <a:latin typeface="Liberation Mono"/>
                <a:ea typeface="Arial Unicode MS"/>
                <a:cs typeface="Arial" panose="020B0604020202020204" pitchFamily="34" charset="0"/>
              </a:rPr>
              <a:t> </a:t>
            </a:r>
            <a:r>
              <a:rPr lang="en-IN" dirty="0">
                <a:solidFill>
                  <a:srgbClr val="DD4A68"/>
                </a:solidFill>
                <a:latin typeface="Liberation Mono"/>
                <a:ea typeface="Times New Roman" panose="02020603050405020304" pitchFamily="18" charset="0"/>
              </a:rPr>
              <a:t>TABLES_IN_USER01</a:t>
            </a:r>
            <a:r>
              <a:rPr lang="en-IN" dirty="0">
                <a:latin typeface="Liberation Mono"/>
                <a:ea typeface="Arial Unicode MS"/>
                <a:cs typeface="Arial" panose="020B0604020202020204" pitchFamily="34" charset="0"/>
              </a:rPr>
              <a:t> </a:t>
            </a:r>
            <a:r>
              <a:rPr lang="en-IN" dirty="0">
                <a:solidFill>
                  <a:srgbClr val="0077AA"/>
                </a:solidFill>
                <a:latin typeface="Liberation Mono"/>
                <a:ea typeface="Times New Roman" panose="02020603050405020304" pitchFamily="18" charset="0"/>
              </a:rPr>
              <a:t>LIKE</a:t>
            </a:r>
            <a:r>
              <a:rPr lang="en-IN" dirty="0">
                <a:latin typeface="Liberation Mono"/>
                <a:ea typeface="Arial Unicode MS"/>
                <a:cs typeface="Arial" panose="020B0604020202020204" pitchFamily="34" charset="0"/>
              </a:rPr>
              <a:t> 'B%';</a:t>
            </a:r>
          </a:p>
          <a:p>
            <a:pPr marL="342900" indent="-342900">
              <a:buFont typeface="Arial" panose="020B0604020202020204" pitchFamily="34" charset="0"/>
              <a:buChar char="•"/>
            </a:pPr>
            <a:r>
              <a:rPr lang="en-IN" dirty="0">
                <a:solidFill>
                  <a:srgbClr val="0077AA"/>
                </a:solidFill>
                <a:latin typeface="Liberation Mono"/>
                <a:ea typeface="Times New Roman" panose="02020603050405020304" pitchFamily="18" charset="0"/>
              </a:rPr>
              <a:t>SHOW</a:t>
            </a:r>
            <a:r>
              <a:rPr lang="en-IN" dirty="0">
                <a:latin typeface="Liberation Mono"/>
                <a:ea typeface="Arial Unicode MS"/>
                <a:cs typeface="Arial" panose="020B0604020202020204" pitchFamily="34" charset="0"/>
              </a:rPr>
              <a:t> </a:t>
            </a:r>
            <a:r>
              <a:rPr lang="en-IN" dirty="0">
                <a:solidFill>
                  <a:srgbClr val="0077AA"/>
                </a:solidFill>
                <a:latin typeface="Liberation Mono"/>
                <a:ea typeface="Times New Roman" panose="02020603050405020304" pitchFamily="18" charset="0"/>
              </a:rPr>
              <a:t>TABLES</a:t>
            </a:r>
            <a:r>
              <a:rPr lang="en-IN" dirty="0">
                <a:latin typeface="Liberation Mono"/>
                <a:ea typeface="Arial Unicode MS"/>
                <a:cs typeface="Arial" panose="020B0604020202020204" pitchFamily="34" charset="0"/>
              </a:rPr>
              <a:t> </a:t>
            </a:r>
            <a:r>
              <a:rPr lang="en-IN" dirty="0">
                <a:solidFill>
                  <a:srgbClr val="DD4A68"/>
                </a:solidFill>
                <a:latin typeface="Liberation Mono"/>
                <a:ea typeface="Times New Roman" panose="02020603050405020304" pitchFamily="18" charset="0"/>
              </a:rPr>
              <a:t>WHERE</a:t>
            </a:r>
            <a:r>
              <a:rPr lang="en-IN" dirty="0">
                <a:latin typeface="Liberation Mono"/>
                <a:ea typeface="Arial Unicode MS"/>
                <a:cs typeface="Arial" panose="020B0604020202020204" pitchFamily="34" charset="0"/>
              </a:rPr>
              <a:t> </a:t>
            </a:r>
            <a:r>
              <a:rPr lang="en-IN" dirty="0">
                <a:solidFill>
                  <a:srgbClr val="DD4A68"/>
                </a:solidFill>
                <a:latin typeface="Liberation Mono"/>
                <a:ea typeface="Times New Roman" panose="02020603050405020304" pitchFamily="18" charset="0"/>
              </a:rPr>
              <a:t>TABLES_IN_USER01</a:t>
            </a:r>
            <a:r>
              <a:rPr lang="en-IN" dirty="0">
                <a:latin typeface="Liberation Mono"/>
                <a:ea typeface="Arial Unicode MS"/>
                <a:cs typeface="Arial" panose="020B0604020202020204" pitchFamily="34" charset="0"/>
              </a:rPr>
              <a:t> </a:t>
            </a:r>
            <a:r>
              <a:rPr lang="en-IN" dirty="0">
                <a:solidFill>
                  <a:srgbClr val="0077AA"/>
                </a:solidFill>
                <a:latin typeface="Liberation Mono"/>
                <a:ea typeface="Times New Roman" panose="02020603050405020304" pitchFamily="18" charset="0"/>
              </a:rPr>
              <a:t>IN</a:t>
            </a:r>
            <a:r>
              <a:rPr lang="en-IN" dirty="0">
                <a:latin typeface="Liberation Mono"/>
                <a:ea typeface="Arial Unicode MS"/>
                <a:cs typeface="Arial" panose="020B0604020202020204" pitchFamily="34" charset="0"/>
              </a:rPr>
              <a:t> </a:t>
            </a:r>
            <a:r>
              <a:rPr lang="en-IN" dirty="0">
                <a:solidFill>
                  <a:schemeClr val="tx1">
                    <a:lumMod val="65000"/>
                    <a:lumOff val="35000"/>
                  </a:schemeClr>
                </a:solidFill>
                <a:latin typeface="Liberation Mono"/>
              </a:rPr>
              <a:t>(</a:t>
            </a:r>
            <a:r>
              <a:rPr lang="en-IN" dirty="0">
                <a:latin typeface="Liberation Mono"/>
                <a:ea typeface="Arial Unicode MS"/>
                <a:cs typeface="Arial" panose="020B0604020202020204" pitchFamily="34" charset="0"/>
              </a:rPr>
              <a:t>'EMP'</a:t>
            </a:r>
            <a:r>
              <a:rPr lang="en-IN" dirty="0">
                <a:solidFill>
                  <a:schemeClr val="tx1">
                    <a:lumMod val="65000"/>
                    <a:lumOff val="35000"/>
                  </a:schemeClr>
                </a:solidFill>
                <a:latin typeface="Liberation Mono"/>
              </a:rPr>
              <a:t>)</a:t>
            </a:r>
            <a:r>
              <a:rPr lang="en-IN" dirty="0">
                <a:latin typeface="Liberation Mono"/>
                <a:ea typeface="Arial Unicode MS"/>
                <a:cs typeface="Arial" panose="020B0604020202020204" pitchFamily="34" charset="0"/>
              </a:rPr>
              <a:t>;</a:t>
            </a:r>
          </a:p>
        </p:txBody>
      </p:sp>
      <p:sp>
        <p:nvSpPr>
          <p:cNvPr id="4" name="Rectangle 3"/>
          <p:cNvSpPr/>
          <p:nvPr/>
        </p:nvSpPr>
        <p:spPr>
          <a:xfrm>
            <a:off x="609600" y="1411070"/>
            <a:ext cx="7986730"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FULL</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TABLES</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a:t>
            </a:r>
            <a:r>
              <a:rPr lang="en-IN" sz="2000" dirty="0">
                <a:solidFill>
                  <a:srgbClr val="0077AA"/>
                </a:solidFill>
                <a:latin typeface="Liberation Mono"/>
              </a:rPr>
              <a:t>FROM</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IN</a:t>
            </a:r>
            <a:r>
              <a:rPr lang="en-IN" sz="2000" dirty="0">
                <a:solidFill>
                  <a:srgbClr val="000000"/>
                </a:solidFill>
                <a:latin typeface="Liberation Mono"/>
              </a:rPr>
              <a:t>} </a:t>
            </a:r>
            <a:r>
              <a:rPr lang="en-IN" sz="2000" i="1" dirty="0">
                <a:solidFill>
                  <a:srgbClr val="000000"/>
                </a:solidFill>
                <a:latin typeface="Liberation Mono"/>
              </a:rPr>
              <a:t>db_name</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A67F59"/>
                </a:solidFill>
                <a:latin typeface="Liberation Mono"/>
              </a:rPr>
              <a:t>LIKE</a:t>
            </a:r>
            <a:r>
              <a:rPr lang="en-IN" sz="2000" dirty="0">
                <a:solidFill>
                  <a:srgbClr val="000000"/>
                </a:solidFill>
                <a:latin typeface="Liberation Mono"/>
              </a:rPr>
              <a:t> </a:t>
            </a:r>
            <a:r>
              <a:rPr lang="en-IN" sz="2000" dirty="0">
                <a:solidFill>
                  <a:srgbClr val="669900"/>
                </a:solidFill>
                <a:latin typeface="Liberation Mono"/>
              </a:rPr>
              <a:t>'</a:t>
            </a:r>
            <a:r>
              <a:rPr lang="en-IN" sz="2000" i="1" dirty="0">
                <a:solidFill>
                  <a:srgbClr val="669900"/>
                </a:solidFill>
                <a:latin typeface="Liberation Mono"/>
              </a:rPr>
              <a:t>pattern</a:t>
            </a:r>
            <a:r>
              <a:rPr lang="en-IN" sz="2000" dirty="0">
                <a:solidFill>
                  <a:srgbClr val="669900"/>
                </a:solidFill>
                <a:latin typeface="Liberation Mono"/>
              </a:rPr>
              <a:t>'</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WHERE</a:t>
            </a:r>
            <a:r>
              <a:rPr lang="en-IN" sz="2000" dirty="0">
                <a:solidFill>
                  <a:srgbClr val="000000"/>
                </a:solidFill>
                <a:latin typeface="Liberation Mono"/>
              </a:rPr>
              <a:t> </a:t>
            </a:r>
            <a:r>
              <a:rPr lang="en-IN" sz="2000" i="1" dirty="0">
                <a:solidFill>
                  <a:srgbClr val="000000"/>
                </a:solidFill>
                <a:latin typeface="Liberation Mono"/>
              </a:rPr>
              <a:t>expr</a:t>
            </a:r>
            <a:r>
              <a:rPr lang="en-IN" sz="2000" dirty="0">
                <a:solidFill>
                  <a:srgbClr val="999999"/>
                </a:solidFill>
                <a:latin typeface="Liberation Mono"/>
              </a:rPr>
              <a:t>]</a:t>
            </a:r>
            <a:endParaRPr lang="en-IN" sz="2000" dirty="0"/>
          </a:p>
        </p:txBody>
      </p:sp>
    </p:spTree>
    <p:extLst>
      <p:ext uri="{BB962C8B-B14F-4D97-AF65-F5344CB8AC3E}">
        <p14:creationId xmlns:p14="http://schemas.microsoft.com/office/powerpoint/2010/main" val="19635066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9.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SHOW </a:t>
            </a:r>
            <a:r>
              <a:rPr lang="en-IN" sz="4800" dirty="0">
                <a:solidFill>
                  <a:srgbClr val="DC525C"/>
                </a:solidFill>
                <a:latin typeface="Segoe UI Light" panose="020B0502040204020203" pitchFamily="34" charset="0"/>
                <a:cs typeface="Segoe UI Light" panose="020B0502040204020203" pitchFamily="34" charset="0"/>
              </a:rPr>
              <a:t>TABLES STATUS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261978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xmlns="" id="{C3B22D99-4A36-47B2-8903-58F427E1A124}"/>
              </a:ext>
            </a:extLst>
          </p:cNvPr>
          <p:cNvSpPr txBox="1"/>
          <p:nvPr/>
        </p:nvSpPr>
        <p:spPr>
          <a:xfrm>
            <a:off x="119336" y="-27384"/>
            <a:ext cx="5544616" cy="170303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chemeClr val="tx1">
                    <a:lumMod val="95000"/>
                    <a:lumOff val="5000"/>
                  </a:schemeClr>
                </a:solidFill>
                <a:latin typeface="Arial" panose="020B0604020202020204" pitchFamily="34" charset="0"/>
                <a:cs typeface="Arial" panose="020B0604020202020204" pitchFamily="34" charset="0"/>
              </a:rPr>
              <a:t>Create/Open an existing file</a:t>
            </a:r>
          </a:p>
          <a:p>
            <a:pPr marL="285750" indent="-285750">
              <a:lnSpc>
                <a:spcPct val="150000"/>
              </a:lnSpc>
              <a:buFont typeface="Arial" panose="020B0604020202020204" pitchFamily="34" charset="0"/>
              <a:buChar char="•"/>
            </a:pPr>
            <a:r>
              <a:rPr lang="en-IN" dirty="0">
                <a:solidFill>
                  <a:schemeClr val="tx1">
                    <a:lumMod val="95000"/>
                    <a:lumOff val="5000"/>
                  </a:schemeClr>
                </a:solidFill>
                <a:latin typeface="Arial" panose="020B0604020202020204" pitchFamily="34" charset="0"/>
                <a:cs typeface="Arial" panose="020B0604020202020204" pitchFamily="34" charset="0"/>
              </a:rPr>
              <a:t>Reading from file</a:t>
            </a:r>
          </a:p>
          <a:p>
            <a:pPr marL="285750" indent="-285750">
              <a:lnSpc>
                <a:spcPct val="150000"/>
              </a:lnSpc>
              <a:buFont typeface="Arial" panose="020B0604020202020204" pitchFamily="34" charset="0"/>
              <a:buChar char="•"/>
            </a:pPr>
            <a:r>
              <a:rPr lang="en-IN" dirty="0">
                <a:solidFill>
                  <a:schemeClr val="tx1">
                    <a:lumMod val="95000"/>
                    <a:lumOff val="5000"/>
                  </a:schemeClr>
                </a:solidFill>
                <a:latin typeface="Arial" panose="020B0604020202020204" pitchFamily="34" charset="0"/>
                <a:cs typeface="Arial" panose="020B0604020202020204" pitchFamily="34" charset="0"/>
              </a:rPr>
              <a:t>Writing to a file</a:t>
            </a:r>
          </a:p>
          <a:p>
            <a:pPr marL="285750" indent="-285750">
              <a:lnSpc>
                <a:spcPct val="150000"/>
              </a:lnSpc>
              <a:buFont typeface="Arial" panose="020B0604020202020204" pitchFamily="34" charset="0"/>
              <a:buChar char="•"/>
            </a:pPr>
            <a:r>
              <a:rPr lang="en-IN" dirty="0">
                <a:solidFill>
                  <a:schemeClr val="tx1">
                    <a:lumMod val="95000"/>
                    <a:lumOff val="5000"/>
                  </a:schemeClr>
                </a:solidFill>
                <a:latin typeface="Arial" panose="020B0604020202020204" pitchFamily="34" charset="0"/>
                <a:cs typeface="Arial" panose="020B0604020202020204" pitchFamily="34" charset="0"/>
              </a:rPr>
              <a:t>Closing a file</a:t>
            </a:r>
          </a:p>
        </p:txBody>
      </p:sp>
      <p:sp>
        <p:nvSpPr>
          <p:cNvPr id="18" name="TextBox 17">
            <a:extLst>
              <a:ext uri="{FF2B5EF4-FFF2-40B4-BE49-F238E27FC236}">
                <a16:creationId xmlns:a16="http://schemas.microsoft.com/office/drawing/2014/main" xmlns="" id="{C4F9A9FF-76FC-4078-A624-AD40401DC63A}"/>
              </a:ext>
            </a:extLst>
          </p:cNvPr>
          <p:cNvSpPr txBox="1"/>
          <p:nvPr/>
        </p:nvSpPr>
        <p:spPr>
          <a:xfrm>
            <a:off x="8814753" y="510187"/>
            <a:ext cx="1852651" cy="400110"/>
          </a:xfrm>
          <a:prstGeom prst="rect">
            <a:avLst/>
          </a:prstGeom>
          <a:noFill/>
        </p:spPr>
        <p:txBody>
          <a:bodyPr wrap="square">
            <a:spAutoFit/>
          </a:bodyPr>
          <a:lstStyle/>
          <a:p>
            <a:r>
              <a:rPr lang="en-US" sz="2000" i="1" dirty="0">
                <a:solidFill>
                  <a:srgbClr val="DC525C"/>
                </a:solidFill>
                <a:latin typeface="Arial" panose="020B0604020202020204" pitchFamily="34" charset="0"/>
                <a:cs typeface="Arial" panose="020B0604020202020204" pitchFamily="34" charset="0"/>
              </a:rPr>
              <a:t>File Anomalies</a:t>
            </a:r>
            <a:endParaRPr lang="en-IN" sz="2000" i="1" dirty="0">
              <a:latin typeface="Arial" panose="020B0604020202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xmlns="" id="{5EFC949E-29DF-444B-8719-BAD3F1F04B14}"/>
              </a:ext>
            </a:extLst>
          </p:cNvPr>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file-oriented system</a:t>
            </a:r>
          </a:p>
        </p:txBody>
      </p:sp>
      <p:grpSp>
        <p:nvGrpSpPr>
          <p:cNvPr id="4" name="Group 3">
            <a:extLst>
              <a:ext uri="{FF2B5EF4-FFF2-40B4-BE49-F238E27FC236}">
                <a16:creationId xmlns:a16="http://schemas.microsoft.com/office/drawing/2014/main" xmlns="" id="{E1AE1DE9-7612-1194-0AA6-EBAE91C96028}"/>
              </a:ext>
            </a:extLst>
          </p:cNvPr>
          <p:cNvGrpSpPr/>
          <p:nvPr/>
        </p:nvGrpSpPr>
        <p:grpSpPr>
          <a:xfrm>
            <a:off x="119335" y="1909490"/>
            <a:ext cx="11863904" cy="3508653"/>
            <a:chOff x="119335" y="1909490"/>
            <a:chExt cx="11863904" cy="3508653"/>
          </a:xfrm>
        </p:grpSpPr>
        <p:grpSp>
          <p:nvGrpSpPr>
            <p:cNvPr id="3" name="Group 2">
              <a:extLst>
                <a:ext uri="{FF2B5EF4-FFF2-40B4-BE49-F238E27FC236}">
                  <a16:creationId xmlns:a16="http://schemas.microsoft.com/office/drawing/2014/main" xmlns="" id="{E2C9BE8C-666D-4946-801B-1EC3F955E2A7}"/>
                </a:ext>
              </a:extLst>
            </p:cNvPr>
            <p:cNvGrpSpPr/>
            <p:nvPr/>
          </p:nvGrpSpPr>
          <p:grpSpPr>
            <a:xfrm>
              <a:off x="2423593" y="1909490"/>
              <a:ext cx="9559646" cy="3508653"/>
              <a:chOff x="2423593" y="1909490"/>
              <a:chExt cx="9559646" cy="3508653"/>
            </a:xfrm>
          </p:grpSpPr>
          <p:grpSp>
            <p:nvGrpSpPr>
              <p:cNvPr id="8" name="Group 7">
                <a:extLst>
                  <a:ext uri="{FF2B5EF4-FFF2-40B4-BE49-F238E27FC236}">
                    <a16:creationId xmlns:a16="http://schemas.microsoft.com/office/drawing/2014/main" xmlns="" id="{17590DE7-B8F0-48FA-A000-06433E0502ED}"/>
                  </a:ext>
                </a:extLst>
              </p:cNvPr>
              <p:cNvGrpSpPr/>
              <p:nvPr/>
            </p:nvGrpSpPr>
            <p:grpSpPr>
              <a:xfrm>
                <a:off x="2423593" y="1909490"/>
                <a:ext cx="9559646" cy="1292661"/>
                <a:chOff x="2567609" y="1979531"/>
                <a:chExt cx="9559646" cy="1292661"/>
              </a:xfrm>
            </p:grpSpPr>
            <p:grpSp>
              <p:nvGrpSpPr>
                <p:cNvPr id="6" name="Group 5">
                  <a:extLst>
                    <a:ext uri="{FF2B5EF4-FFF2-40B4-BE49-F238E27FC236}">
                      <a16:creationId xmlns:a16="http://schemas.microsoft.com/office/drawing/2014/main" xmlns="" id="{37CE413B-9258-43B6-A842-0406948CFBBC}"/>
                    </a:ext>
                  </a:extLst>
                </p:cNvPr>
                <p:cNvGrpSpPr/>
                <p:nvPr/>
              </p:nvGrpSpPr>
              <p:grpSpPr>
                <a:xfrm>
                  <a:off x="2567609" y="1979531"/>
                  <a:ext cx="9559646" cy="1292661"/>
                  <a:chOff x="2423592" y="2484894"/>
                  <a:chExt cx="9559646" cy="1111152"/>
                </a:xfrm>
              </p:grpSpPr>
              <p:sp>
                <p:nvSpPr>
                  <p:cNvPr id="26" name="TextBox 4">
                    <a:extLst>
                      <a:ext uri="{FF2B5EF4-FFF2-40B4-BE49-F238E27FC236}">
                        <a16:creationId xmlns:a16="http://schemas.microsoft.com/office/drawing/2014/main" xmlns="" id="{20946110-F3E8-40E3-9676-FB824CE1EF73}"/>
                      </a:ext>
                    </a:extLst>
                  </p:cNvPr>
                  <p:cNvSpPr txBox="1"/>
                  <p:nvPr/>
                </p:nvSpPr>
                <p:spPr>
                  <a:xfrm>
                    <a:off x="2423592" y="2802366"/>
                    <a:ext cx="1808524" cy="793680"/>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File Name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Type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Location</a:t>
                    </a:r>
                  </a:p>
                </p:txBody>
              </p:sp>
              <p:sp>
                <p:nvSpPr>
                  <p:cNvPr id="21" name="Rectangle 20">
                    <a:extLst>
                      <a:ext uri="{FF2B5EF4-FFF2-40B4-BE49-F238E27FC236}">
                        <a16:creationId xmlns:a16="http://schemas.microsoft.com/office/drawing/2014/main" xmlns="" id="{86C9DE47-F852-4AFB-9BE2-68D7EB386403}"/>
                      </a:ext>
                    </a:extLst>
                  </p:cNvPr>
                  <p:cNvSpPr/>
                  <p:nvPr/>
                </p:nvSpPr>
                <p:spPr>
                  <a:xfrm>
                    <a:off x="9802597" y="2492896"/>
                    <a:ext cx="2180641" cy="31747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search emp_name</a:t>
                    </a:r>
                    <a:endParaRPr lang="en-IN" dirty="0">
                      <a:solidFill>
                        <a:srgbClr val="0070C0"/>
                      </a:solidFill>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xmlns="" id="{57046FE5-1679-441F-BA13-495986EF56C2}"/>
                      </a:ext>
                    </a:extLst>
                  </p:cNvPr>
                  <p:cNvSpPr/>
                  <p:nvPr/>
                </p:nvSpPr>
                <p:spPr>
                  <a:xfrm>
                    <a:off x="4533926" y="2484894"/>
                    <a:ext cx="2375555" cy="31747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file </a:t>
                    </a:r>
                    <a:r>
                      <a:rPr lang="en-IN" dirty="0">
                        <a:solidFill>
                          <a:srgbClr val="0070C0"/>
                        </a:solidFill>
                        <a:latin typeface="Arial" panose="020B0604020202020204" pitchFamily="34" charset="0"/>
                        <a:cs typeface="Arial" panose="020B0604020202020204" pitchFamily="34" charset="0"/>
                      </a:rPr>
                      <a:t>permissions</a:t>
                    </a:r>
                  </a:p>
                </p:txBody>
              </p:sp>
              <p:sp>
                <p:nvSpPr>
                  <p:cNvPr id="17" name="Rectangle 16">
                    <a:extLst>
                      <a:ext uri="{FF2B5EF4-FFF2-40B4-BE49-F238E27FC236}">
                        <a16:creationId xmlns:a16="http://schemas.microsoft.com/office/drawing/2014/main" xmlns="" id="{7B5A4814-66DD-4E55-A395-B9F34714EFEA}"/>
                      </a:ext>
                    </a:extLst>
                  </p:cNvPr>
                  <p:cNvSpPr/>
                  <p:nvPr/>
                </p:nvSpPr>
                <p:spPr>
                  <a:xfrm>
                    <a:off x="7328591" y="2492896"/>
                    <a:ext cx="2055607" cy="31747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search empl ID=1</a:t>
                    </a:r>
                    <a:endParaRPr lang="en-IN" dirty="0">
                      <a:solidFill>
                        <a:srgbClr val="0070C0"/>
                      </a:solidFill>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xmlns="" id="{5C0BDFE7-2335-44E2-8A2E-C5E8DD9E4350}"/>
                      </a:ext>
                    </a:extLst>
                  </p:cNvPr>
                  <p:cNvSpPr/>
                  <p:nvPr/>
                </p:nvSpPr>
                <p:spPr>
                  <a:xfrm>
                    <a:off x="2423593" y="2484894"/>
                    <a:ext cx="1808524" cy="31747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file </a:t>
                    </a:r>
                    <a:r>
                      <a:rPr lang="en-IN" dirty="0">
                        <a:solidFill>
                          <a:srgbClr val="0070C0"/>
                        </a:solidFill>
                        <a:latin typeface="Arial" panose="020B0604020202020204" pitchFamily="34" charset="0"/>
                        <a:cs typeface="Arial" panose="020B0604020202020204" pitchFamily="34" charset="0"/>
                      </a:rPr>
                      <a:t>attributes</a:t>
                    </a:r>
                  </a:p>
                </p:txBody>
              </p:sp>
            </p:grpSp>
            <p:sp>
              <p:nvSpPr>
                <p:cNvPr id="2" name="TextBox 4">
                  <a:extLst>
                    <a:ext uri="{FF2B5EF4-FFF2-40B4-BE49-F238E27FC236}">
                      <a16:creationId xmlns:a16="http://schemas.microsoft.com/office/drawing/2014/main" xmlns="" id="{F932B940-6A80-47DA-829E-4A613FD0B722}"/>
                    </a:ext>
                  </a:extLst>
                </p:cNvPr>
                <p:cNvSpPr txBox="1"/>
                <p:nvPr/>
              </p:nvSpPr>
              <p:spPr>
                <a:xfrm>
                  <a:off x="4677944" y="2348879"/>
                  <a:ext cx="2376264" cy="646331"/>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File permissions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Share permissions</a:t>
                  </a:r>
                </a:p>
              </p:txBody>
            </p:sp>
          </p:grpSp>
          <p:sp>
            <p:nvSpPr>
              <p:cNvPr id="27" name="TextBox 4">
                <a:extLst>
                  <a:ext uri="{FF2B5EF4-FFF2-40B4-BE49-F238E27FC236}">
                    <a16:creationId xmlns:a16="http://schemas.microsoft.com/office/drawing/2014/main" xmlns="" id="{05DAF722-F723-4E3F-A184-637E6D3898B0}"/>
                  </a:ext>
                </a:extLst>
              </p:cNvPr>
              <p:cNvSpPr txBox="1"/>
              <p:nvPr/>
            </p:nvSpPr>
            <p:spPr>
              <a:xfrm>
                <a:off x="7327881" y="2278822"/>
                <a:ext cx="1840220" cy="3139321"/>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p>
            </p:txBody>
          </p:sp>
          <p:sp>
            <p:nvSpPr>
              <p:cNvPr id="28" name="TextBox 4">
                <a:extLst>
                  <a:ext uri="{FF2B5EF4-FFF2-40B4-BE49-F238E27FC236}">
                    <a16:creationId xmlns:a16="http://schemas.microsoft.com/office/drawing/2014/main" xmlns="" id="{DB657414-EF56-48C4-AE23-E300C67885DD}"/>
                  </a:ext>
                </a:extLst>
              </p:cNvPr>
              <p:cNvSpPr txBox="1"/>
              <p:nvPr/>
            </p:nvSpPr>
            <p:spPr>
              <a:xfrm>
                <a:off x="9802598" y="2278822"/>
                <a:ext cx="1840220" cy="3139321"/>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p>
            </p:txBody>
          </p:sp>
        </p:grpSp>
        <p:sp>
          <p:nvSpPr>
            <p:cNvPr id="19" name="Rectangle 18">
              <a:extLst>
                <a:ext uri="{FF2B5EF4-FFF2-40B4-BE49-F238E27FC236}">
                  <a16:creationId xmlns:a16="http://schemas.microsoft.com/office/drawing/2014/main" xmlns="" id="{8E895052-1A1F-0A6E-ED2B-5CD5C36084DC}"/>
                </a:ext>
              </a:extLst>
            </p:cNvPr>
            <p:cNvSpPr/>
            <p:nvPr/>
          </p:nvSpPr>
          <p:spPr>
            <a:xfrm>
              <a:off x="119335" y="1916832"/>
              <a:ext cx="1886885"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sp>
          <p:nvSpPr>
            <p:cNvPr id="20" name="TextBox 4">
              <a:extLst>
                <a:ext uri="{FF2B5EF4-FFF2-40B4-BE49-F238E27FC236}">
                  <a16:creationId xmlns:a16="http://schemas.microsoft.com/office/drawing/2014/main" xmlns="" id="{3F3F2131-0422-120B-6F66-1CDAF3BA8BC0}"/>
                </a:ext>
              </a:extLst>
            </p:cNvPr>
            <p:cNvSpPr txBox="1"/>
            <p:nvPr/>
          </p:nvSpPr>
          <p:spPr>
            <a:xfrm>
              <a:off x="163731" y="2276872"/>
              <a:ext cx="1840220" cy="3139321"/>
            </a:xfrm>
            <a:prstGeom prst="rect">
              <a:avLst/>
            </a:prstGeom>
            <a:solidFill>
              <a:schemeClr val="accent3">
                <a:lumMod val="20000"/>
                <a:lumOff val="80000"/>
              </a:schemeClr>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p>
          </p:txBody>
        </p:sp>
      </p:grpSp>
    </p:spTree>
    <p:extLst>
      <p:ext uri="{BB962C8B-B14F-4D97-AF65-F5344CB8AC3E}">
        <p14:creationId xmlns:p14="http://schemas.microsoft.com/office/powerpoint/2010/main" val="276815431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US" b="1" dirty="0">
                <a:latin typeface="Arial" pitchFamily="34" charset="0"/>
                <a:cs typeface="Arial" pitchFamily="34" charset="0"/>
              </a:rPr>
              <a:t>SHOW TABLES STATUS Syntax</a:t>
            </a:r>
            <a:endParaRPr lang="en-IN" b="1" dirty="0">
              <a:latin typeface="Arial" pitchFamily="34" charset="0"/>
              <a:cs typeface="Arial" pitchFamily="34" charset="0"/>
            </a:endParaRPr>
          </a:p>
        </p:txBody>
      </p:sp>
      <p:sp>
        <p:nvSpPr>
          <p:cNvPr id="3" name="Rectangle 2"/>
          <p:cNvSpPr/>
          <p:nvPr/>
        </p:nvSpPr>
        <p:spPr>
          <a:xfrm>
            <a:off x="609600" y="2360474"/>
            <a:ext cx="99060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SHOW</a:t>
            </a:r>
            <a:r>
              <a:rPr lang="en-IN" dirty="0">
                <a:latin typeface="Liberation Mono"/>
                <a:ea typeface="Arial Unicode MS"/>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ea typeface="Arial Unicode MS"/>
                <a:cs typeface="Arial" panose="020B0604020202020204" pitchFamily="34" charset="0"/>
              </a:rPr>
              <a:t> </a:t>
            </a:r>
            <a:r>
              <a:rPr lang="en-IN" dirty="0">
                <a:solidFill>
                  <a:srgbClr val="DD4A68"/>
                </a:solidFill>
                <a:latin typeface="Liberation Mono"/>
                <a:ea typeface="Times New Roman" panose="02020603050405020304" pitchFamily="18" charset="0"/>
              </a:rPr>
              <a:t>STATUS</a:t>
            </a:r>
            <a:r>
              <a:rPr lang="en-IN" dirty="0">
                <a:latin typeface="Liberation Mono"/>
                <a:ea typeface="Arial Unicode MS"/>
                <a:cs typeface="Arial" panose="020B0604020202020204" pitchFamily="34" charset="0"/>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SHOW</a:t>
            </a:r>
            <a:r>
              <a:rPr lang="en-IN" dirty="0">
                <a:latin typeface="Liberation Mono"/>
                <a:ea typeface="Arial Unicode MS"/>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ea typeface="Arial Unicode MS"/>
                <a:cs typeface="Arial" panose="020B0604020202020204" pitchFamily="34" charset="0"/>
              </a:rPr>
              <a:t> </a:t>
            </a:r>
            <a:r>
              <a:rPr lang="en-IN" dirty="0">
                <a:solidFill>
                  <a:srgbClr val="DD4A68"/>
                </a:solidFill>
                <a:latin typeface="Liberation Mono"/>
                <a:ea typeface="Times New Roman" panose="02020603050405020304" pitchFamily="18" charset="0"/>
              </a:rPr>
              <a:t>STATUS</a:t>
            </a:r>
            <a:r>
              <a:rPr lang="en-IN" dirty="0">
                <a:latin typeface="Liberation Mono"/>
                <a:ea typeface="Arial Unicode MS"/>
                <a:cs typeface="Arial" panose="020B0604020202020204" pitchFamily="34" charset="0"/>
              </a:rPr>
              <a:t> </a:t>
            </a:r>
            <a:r>
              <a:rPr lang="en-IN" dirty="0">
                <a:solidFill>
                  <a:srgbClr val="0077AA"/>
                </a:solidFill>
                <a:latin typeface="Liberation Mono"/>
                <a:ea typeface="Times New Roman" panose="02020603050405020304" pitchFamily="18" charset="0"/>
              </a:rPr>
              <a:t>FROM</a:t>
            </a:r>
            <a:r>
              <a:rPr lang="en-IN" dirty="0">
                <a:latin typeface="Liberation Mono"/>
                <a:ea typeface="Arial Unicode MS"/>
                <a:cs typeface="Arial" panose="020B0604020202020204" pitchFamily="34" charset="0"/>
              </a:rPr>
              <a:t> user01; </a:t>
            </a:r>
            <a:endParaRPr lang="en-IN" b="1" dirty="0">
              <a:solidFill>
                <a:srgbClr val="FF0000"/>
              </a:solidFill>
              <a:latin typeface="Liberation Mono"/>
              <a:ea typeface="Arial Unicode MS"/>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SHOW</a:t>
            </a:r>
            <a:r>
              <a:rPr lang="en-IN" dirty="0">
                <a:latin typeface="Liberation Mono"/>
                <a:ea typeface="Arial Unicode MS"/>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ea typeface="Arial Unicode MS"/>
                <a:cs typeface="Arial" panose="020B0604020202020204" pitchFamily="34" charset="0"/>
              </a:rPr>
              <a:t> </a:t>
            </a:r>
            <a:r>
              <a:rPr lang="en-IN" dirty="0">
                <a:solidFill>
                  <a:srgbClr val="DD4A68"/>
                </a:solidFill>
                <a:latin typeface="Liberation Mono"/>
                <a:ea typeface="Times New Roman" panose="02020603050405020304" pitchFamily="18" charset="0"/>
              </a:rPr>
              <a:t>STATUS</a:t>
            </a:r>
            <a:r>
              <a:rPr lang="en-IN" dirty="0">
                <a:latin typeface="Liberation Mono"/>
                <a:ea typeface="Arial Unicode MS"/>
                <a:cs typeface="Arial" panose="020B0604020202020204" pitchFamily="34" charset="0"/>
              </a:rPr>
              <a:t> </a:t>
            </a:r>
            <a:r>
              <a:rPr lang="en-IN" dirty="0">
                <a:solidFill>
                  <a:srgbClr val="A67F59"/>
                </a:solidFill>
                <a:latin typeface="Liberation Mono"/>
              </a:rPr>
              <a:t>IN</a:t>
            </a:r>
            <a:r>
              <a:rPr lang="en-IN" dirty="0">
                <a:latin typeface="Liberation Mono"/>
                <a:ea typeface="Arial Unicode MS"/>
                <a:cs typeface="Arial" panose="020B0604020202020204" pitchFamily="34" charset="0"/>
              </a:rPr>
              <a:t> user01;</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SHOW</a:t>
            </a:r>
            <a:r>
              <a:rPr lang="en-IN" dirty="0">
                <a:latin typeface="Liberation Mono"/>
                <a:ea typeface="Arial Unicode MS"/>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ea typeface="Arial Unicode MS"/>
                <a:cs typeface="Arial" panose="020B0604020202020204" pitchFamily="34" charset="0"/>
              </a:rPr>
              <a:t> </a:t>
            </a:r>
            <a:r>
              <a:rPr lang="en-IN" dirty="0">
                <a:solidFill>
                  <a:srgbClr val="DD4A68"/>
                </a:solidFill>
                <a:latin typeface="Liberation Mono"/>
                <a:ea typeface="Times New Roman" panose="02020603050405020304" pitchFamily="18" charset="0"/>
              </a:rPr>
              <a:t>STATUS</a:t>
            </a:r>
            <a:r>
              <a:rPr lang="en-IN" dirty="0">
                <a:latin typeface="Liberation Mono"/>
                <a:ea typeface="Arial Unicode MS"/>
                <a:cs typeface="Arial" panose="020B0604020202020204" pitchFamily="34" charset="0"/>
              </a:rPr>
              <a:t> </a:t>
            </a:r>
            <a:r>
              <a:rPr lang="en-IN" dirty="0">
                <a:solidFill>
                  <a:srgbClr val="A67F59"/>
                </a:solidFill>
                <a:latin typeface="Liberation Mono"/>
              </a:rPr>
              <a:t>LIKE</a:t>
            </a:r>
            <a:r>
              <a:rPr lang="en-IN" dirty="0">
                <a:latin typeface="Liberation Mono"/>
                <a:ea typeface="Arial Unicode MS"/>
                <a:cs typeface="Arial" panose="020B0604020202020204" pitchFamily="34" charset="0"/>
              </a:rPr>
              <a:t> 'emp';</a:t>
            </a:r>
          </a:p>
        </p:txBody>
      </p:sp>
      <p:sp>
        <p:nvSpPr>
          <p:cNvPr id="4" name="Rectangle 3"/>
          <p:cNvSpPr/>
          <p:nvPr/>
        </p:nvSpPr>
        <p:spPr>
          <a:xfrm>
            <a:off x="609600" y="1428572"/>
            <a:ext cx="9014792"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a:t>
            </a:r>
            <a:r>
              <a:rPr lang="en-IN" sz="2000" dirty="0">
                <a:solidFill>
                  <a:srgbClr val="0077AA"/>
                </a:solidFill>
                <a:latin typeface="Liberation Mono"/>
              </a:rPr>
              <a:t>TABLE</a:t>
            </a:r>
            <a:r>
              <a:rPr lang="en-IN" sz="2000" dirty="0">
                <a:solidFill>
                  <a:srgbClr val="000000"/>
                </a:solidFill>
                <a:latin typeface="Liberation Mono"/>
              </a:rPr>
              <a:t> </a:t>
            </a:r>
            <a:r>
              <a:rPr lang="en-IN" sz="2000" dirty="0">
                <a:solidFill>
                  <a:srgbClr val="0077AA"/>
                </a:solidFill>
                <a:latin typeface="Liberation Mono"/>
              </a:rPr>
              <a:t>STATUS</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a:t>
            </a:r>
            <a:r>
              <a:rPr lang="en-IN" sz="2000" dirty="0">
                <a:solidFill>
                  <a:srgbClr val="0077AA"/>
                </a:solidFill>
                <a:latin typeface="Liberation Mono"/>
              </a:rPr>
              <a:t>FROM</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IN</a:t>
            </a:r>
            <a:r>
              <a:rPr lang="en-IN" sz="2000" dirty="0">
                <a:solidFill>
                  <a:srgbClr val="000000"/>
                </a:solidFill>
                <a:latin typeface="Liberation Mono"/>
              </a:rPr>
              <a:t>} </a:t>
            </a:r>
            <a:r>
              <a:rPr lang="en-IN" sz="2000" i="1" dirty="0">
                <a:solidFill>
                  <a:srgbClr val="000000"/>
                </a:solidFill>
                <a:latin typeface="Liberation Mono"/>
              </a:rPr>
              <a:t>db_name</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A67F59"/>
                </a:solidFill>
                <a:latin typeface="Liberation Mono"/>
              </a:rPr>
              <a:t>LIKE</a:t>
            </a:r>
            <a:r>
              <a:rPr lang="en-IN" sz="2000" dirty="0">
                <a:solidFill>
                  <a:srgbClr val="000000"/>
                </a:solidFill>
                <a:latin typeface="Liberation Mono"/>
              </a:rPr>
              <a:t> </a:t>
            </a:r>
            <a:r>
              <a:rPr lang="en-IN" sz="2000" dirty="0">
                <a:solidFill>
                  <a:srgbClr val="669900"/>
                </a:solidFill>
                <a:latin typeface="Liberation Mono"/>
              </a:rPr>
              <a:t>'</a:t>
            </a:r>
            <a:r>
              <a:rPr lang="en-IN" sz="2000" i="1" dirty="0">
                <a:solidFill>
                  <a:srgbClr val="669900"/>
                </a:solidFill>
                <a:latin typeface="Liberation Mono"/>
              </a:rPr>
              <a:t>pattern</a:t>
            </a:r>
            <a:r>
              <a:rPr lang="en-IN" sz="2000" dirty="0">
                <a:solidFill>
                  <a:srgbClr val="669900"/>
                </a:solidFill>
                <a:latin typeface="Liberation Mono"/>
              </a:rPr>
              <a:t>'</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WHERE</a:t>
            </a:r>
            <a:r>
              <a:rPr lang="en-IN" sz="2000" dirty="0">
                <a:solidFill>
                  <a:srgbClr val="000000"/>
                </a:solidFill>
                <a:latin typeface="Liberation Mono"/>
              </a:rPr>
              <a:t> </a:t>
            </a:r>
            <a:r>
              <a:rPr lang="en-IN" sz="2000" i="1" dirty="0">
                <a:solidFill>
                  <a:srgbClr val="000000"/>
                </a:solidFill>
                <a:latin typeface="Liberation Mono"/>
              </a:rPr>
              <a:t>expr</a:t>
            </a:r>
            <a:r>
              <a:rPr lang="en-IN" sz="2000" dirty="0">
                <a:solidFill>
                  <a:srgbClr val="999999"/>
                </a:solidFill>
                <a:latin typeface="Liberation Mono"/>
              </a:rPr>
              <a:t>]</a:t>
            </a:r>
            <a:endParaRPr lang="en-IN" sz="2000" dirty="0"/>
          </a:p>
        </p:txBody>
      </p:sp>
    </p:spTree>
    <p:extLst>
      <p:ext uri="{BB962C8B-B14F-4D97-AF65-F5344CB8AC3E}">
        <p14:creationId xmlns:p14="http://schemas.microsoft.com/office/powerpoint/2010/main" val="42613283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a:t>SHOW VARIABLES</a:t>
            </a:r>
            <a:endParaRPr lang="en-US" dirty="0"/>
          </a:p>
        </p:txBody>
      </p:sp>
      <p:sp>
        <p:nvSpPr>
          <p:cNvPr id="3" name="Rectangle 2"/>
          <p:cNvSpPr/>
          <p:nvPr/>
        </p:nvSpPr>
        <p:spPr>
          <a:xfrm>
            <a:off x="1689100" y="3200400"/>
            <a:ext cx="8826500" cy="400110"/>
          </a:xfrm>
          <a:prstGeom prst="rect">
            <a:avLst/>
          </a:prstGeom>
        </p:spPr>
        <p:txBody>
          <a:bodyPr wrap="square">
            <a:spAutoFit/>
          </a:bodyPr>
          <a:lstStyle/>
          <a:p>
            <a:pPr algn="ctr"/>
            <a:r>
              <a:rPr lang="en-IN" sz="2000" dirty="0">
                <a:latin typeface="Segoe UI Light" panose="020B0502040204020203" pitchFamily="34" charset="0"/>
                <a:cs typeface="Segoe UI Light" panose="020B0502040204020203" pitchFamily="34" charset="0"/>
              </a:rPr>
              <a:t>shows the values of MySQL system variables.</a:t>
            </a:r>
          </a:p>
        </p:txBody>
      </p:sp>
    </p:spTree>
    <p:extLst>
      <p:ext uri="{BB962C8B-B14F-4D97-AF65-F5344CB8AC3E}">
        <p14:creationId xmlns:p14="http://schemas.microsoft.com/office/powerpoint/2010/main" val="17254309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US" b="1" dirty="0">
                <a:latin typeface="Arial" pitchFamily="34" charset="0"/>
                <a:cs typeface="Arial" pitchFamily="34" charset="0"/>
              </a:rPr>
              <a:t>SHOW VARIABLES Syntax</a:t>
            </a:r>
            <a:endParaRPr lang="en-IN" b="1" dirty="0">
              <a:latin typeface="Arial" pitchFamily="34" charset="0"/>
              <a:cs typeface="Arial" pitchFamily="34" charset="0"/>
            </a:endParaRPr>
          </a:p>
        </p:txBody>
      </p:sp>
      <p:sp>
        <p:nvSpPr>
          <p:cNvPr id="6" name="Rectangle 5"/>
          <p:cNvSpPr/>
          <p:nvPr/>
        </p:nvSpPr>
        <p:spPr>
          <a:xfrm>
            <a:off x="609600" y="1447800"/>
            <a:ext cx="7915292"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GLOBAL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SESSION</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VARIABLES</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A67F59"/>
                </a:solidFill>
                <a:latin typeface="Liberation Mono"/>
              </a:rPr>
              <a:t>LIKE</a:t>
            </a:r>
            <a:r>
              <a:rPr lang="en-IN" sz="2000" dirty="0">
                <a:solidFill>
                  <a:srgbClr val="000000"/>
                </a:solidFill>
                <a:latin typeface="Liberation Mono"/>
              </a:rPr>
              <a:t> </a:t>
            </a:r>
            <a:r>
              <a:rPr lang="en-IN" sz="2000" dirty="0">
                <a:solidFill>
                  <a:srgbClr val="669900"/>
                </a:solidFill>
                <a:latin typeface="Liberation Mono"/>
              </a:rPr>
              <a:t>'</a:t>
            </a:r>
            <a:r>
              <a:rPr lang="en-IN" sz="2000" i="1" dirty="0">
                <a:solidFill>
                  <a:srgbClr val="669900"/>
                </a:solidFill>
                <a:latin typeface="Liberation Mono"/>
              </a:rPr>
              <a:t>pattern</a:t>
            </a:r>
            <a:r>
              <a:rPr lang="en-IN" sz="2000" dirty="0">
                <a:solidFill>
                  <a:srgbClr val="669900"/>
                </a:solidFill>
                <a:latin typeface="Liberation Mono"/>
              </a:rPr>
              <a:t>'</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WHERE</a:t>
            </a:r>
            <a:r>
              <a:rPr lang="en-IN" sz="2000" dirty="0">
                <a:solidFill>
                  <a:srgbClr val="000000"/>
                </a:solidFill>
                <a:latin typeface="Liberation Mono"/>
              </a:rPr>
              <a:t> </a:t>
            </a:r>
            <a:r>
              <a:rPr lang="en-IN" sz="2000" i="1" dirty="0">
                <a:solidFill>
                  <a:srgbClr val="000000"/>
                </a:solidFill>
                <a:latin typeface="Liberation Mono"/>
              </a:rPr>
              <a:t>expr</a:t>
            </a:r>
            <a:r>
              <a:rPr lang="en-IN" sz="2000" dirty="0">
                <a:solidFill>
                  <a:srgbClr val="999999"/>
                </a:solidFill>
                <a:latin typeface="Liberation Mono"/>
              </a:rPr>
              <a:t>]</a:t>
            </a:r>
            <a:endParaRPr lang="en-IN" sz="2000" dirty="0"/>
          </a:p>
        </p:txBody>
      </p:sp>
      <p:sp>
        <p:nvSpPr>
          <p:cNvPr id="4" name="Rectangle 3"/>
          <p:cNvSpPr/>
          <p:nvPr/>
        </p:nvSpPr>
        <p:spPr>
          <a:xfrm>
            <a:off x="609600" y="2780928"/>
            <a:ext cx="4565994" cy="646331"/>
          </a:xfrm>
          <a:prstGeom prst="rect">
            <a:avLst/>
          </a:prstGeom>
        </p:spPr>
        <p:txBody>
          <a:bodyPr wrap="square">
            <a:spAutoFit/>
          </a:bodyPr>
          <a:lstStyle/>
          <a:p>
            <a:r>
              <a:rPr lang="en-US" dirty="0">
                <a:solidFill>
                  <a:srgbClr val="0077AA"/>
                </a:solidFill>
                <a:latin typeface="Liberation Mono"/>
              </a:rPr>
              <a:t>SET</a:t>
            </a:r>
            <a:r>
              <a:rPr lang="en-US" dirty="0"/>
              <a:t> </a:t>
            </a:r>
            <a:r>
              <a:rPr lang="en-US" i="1" dirty="0">
                <a:solidFill>
                  <a:srgbClr val="EE9900"/>
                </a:solidFill>
                <a:latin typeface="Liberation Mono"/>
              </a:rPr>
              <a:t>SQL_SAFE_UPDATES </a:t>
            </a:r>
            <a:r>
              <a:rPr lang="en-US" dirty="0">
                <a:solidFill>
                  <a:schemeClr val="accent5">
                    <a:lumMod val="50000"/>
                  </a:schemeClr>
                </a:solidFill>
              </a:rPr>
              <a:t>=</a:t>
            </a:r>
            <a:r>
              <a:rPr lang="en-US" dirty="0"/>
              <a:t> </a:t>
            </a:r>
            <a:r>
              <a:rPr lang="en-US" dirty="0">
                <a:solidFill>
                  <a:srgbClr val="669900"/>
                </a:solidFill>
                <a:latin typeface="Liberation Mono"/>
              </a:rPr>
              <a:t>0</a:t>
            </a:r>
            <a:r>
              <a:rPr lang="en-US" dirty="0"/>
              <a:t>;</a:t>
            </a:r>
          </a:p>
          <a:p>
            <a:r>
              <a:rPr lang="en-US" dirty="0">
                <a:solidFill>
                  <a:srgbClr val="0077AA"/>
                </a:solidFill>
                <a:latin typeface="Liberation Mono"/>
              </a:rPr>
              <a:t>SET</a:t>
            </a:r>
            <a:r>
              <a:rPr lang="en-US" dirty="0"/>
              <a:t> </a:t>
            </a:r>
            <a:r>
              <a:rPr lang="en-US" i="1" dirty="0">
                <a:solidFill>
                  <a:srgbClr val="EE9900"/>
                </a:solidFill>
                <a:latin typeface="Liberation Mono"/>
              </a:rPr>
              <a:t>SQL_SAFE_UPDATES </a:t>
            </a:r>
            <a:r>
              <a:rPr lang="en-US" dirty="0">
                <a:solidFill>
                  <a:schemeClr val="accent5">
                    <a:lumMod val="50000"/>
                  </a:schemeClr>
                </a:solidFill>
              </a:rPr>
              <a:t>=</a:t>
            </a:r>
            <a:r>
              <a:rPr lang="en-US" dirty="0"/>
              <a:t> </a:t>
            </a:r>
            <a:r>
              <a:rPr lang="en-US" dirty="0">
                <a:solidFill>
                  <a:srgbClr val="669900"/>
                </a:solidFill>
                <a:latin typeface="Liberation Mono"/>
              </a:rPr>
              <a:t>false</a:t>
            </a:r>
            <a:r>
              <a:rPr lang="en-US" dirty="0"/>
              <a:t>;</a:t>
            </a:r>
          </a:p>
        </p:txBody>
      </p:sp>
      <p:sp>
        <p:nvSpPr>
          <p:cNvPr id="5" name="Rectangle 4"/>
          <p:cNvSpPr/>
          <p:nvPr/>
        </p:nvSpPr>
        <p:spPr>
          <a:xfrm>
            <a:off x="609600" y="3929066"/>
            <a:ext cx="6700846" cy="430887"/>
          </a:xfrm>
          <a:prstGeom prst="rect">
            <a:avLst/>
          </a:prstGeom>
        </p:spPr>
        <p:txBody>
          <a:bodyPr wrap="square">
            <a:spAutoFit/>
          </a:bodyPr>
          <a:lstStyle/>
          <a:p>
            <a:r>
              <a:rPr lang="en-US" sz="2200" dirty="0">
                <a:latin typeface="Liberation Mono"/>
              </a:rPr>
              <a:t>Enable/Disable :- </a:t>
            </a:r>
            <a:r>
              <a:rPr lang="en-US" sz="2200" dirty="0">
                <a:solidFill>
                  <a:srgbClr val="669900"/>
                </a:solidFill>
                <a:latin typeface="Liberation Mono"/>
              </a:rPr>
              <a:t>1 </a:t>
            </a:r>
            <a:r>
              <a:rPr lang="en-US" sz="2200" dirty="0">
                <a:solidFill>
                  <a:schemeClr val="tx1">
                    <a:lumMod val="65000"/>
                    <a:lumOff val="35000"/>
                  </a:schemeClr>
                </a:solidFill>
                <a:latin typeface="Liberation Mono"/>
              </a:rPr>
              <a:t>(</a:t>
            </a:r>
            <a:r>
              <a:rPr lang="en-US" sz="2200" dirty="0">
                <a:solidFill>
                  <a:srgbClr val="669900"/>
                </a:solidFill>
                <a:latin typeface="Liberation Mono"/>
              </a:rPr>
              <a:t>true</a:t>
            </a:r>
            <a:r>
              <a:rPr lang="en-US" sz="2200" dirty="0">
                <a:solidFill>
                  <a:schemeClr val="tx1">
                    <a:lumMod val="65000"/>
                    <a:lumOff val="35000"/>
                  </a:schemeClr>
                </a:solidFill>
                <a:latin typeface="Liberation Mono"/>
              </a:rPr>
              <a:t>)  /</a:t>
            </a:r>
            <a:r>
              <a:rPr lang="en-US" sz="2200" dirty="0">
                <a:solidFill>
                  <a:srgbClr val="669900"/>
                </a:solidFill>
                <a:latin typeface="Liberation Mono"/>
              </a:rPr>
              <a:t> 0 </a:t>
            </a:r>
            <a:r>
              <a:rPr lang="en-US" sz="2200" dirty="0">
                <a:solidFill>
                  <a:schemeClr val="tx1">
                    <a:lumMod val="65000"/>
                    <a:lumOff val="35000"/>
                  </a:schemeClr>
                </a:solidFill>
                <a:latin typeface="Liberation Mono"/>
              </a:rPr>
              <a:t>(</a:t>
            </a:r>
            <a:r>
              <a:rPr lang="en-US" sz="2200" dirty="0">
                <a:solidFill>
                  <a:srgbClr val="669900"/>
                </a:solidFill>
                <a:latin typeface="Liberation Mono"/>
              </a:rPr>
              <a:t>false</a:t>
            </a:r>
            <a:r>
              <a:rPr lang="en-US" sz="2200" dirty="0">
                <a:solidFill>
                  <a:schemeClr val="tx1">
                    <a:lumMod val="65000"/>
                    <a:lumOff val="35000"/>
                  </a:schemeClr>
                </a:solidFill>
                <a:latin typeface="Liberation Mono"/>
              </a:rPr>
              <a:t>)</a:t>
            </a:r>
          </a:p>
        </p:txBody>
      </p:sp>
    </p:spTree>
    <p:extLst>
      <p:ext uri="{BB962C8B-B14F-4D97-AF65-F5344CB8AC3E}">
        <p14:creationId xmlns:p14="http://schemas.microsoft.com/office/powerpoint/2010/main" val="23631538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3.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explain </a:t>
            </a:r>
            <a:r>
              <a:rPr lang="en-IN" sz="4800" dirty="0">
                <a:solidFill>
                  <a:srgbClr val="DC525C"/>
                </a:solidFill>
                <a:latin typeface="Segoe UI Light" panose="020B0502040204020203" pitchFamily="34" charset="0"/>
                <a:cs typeface="Segoe UI Light" panose="020B0502040204020203" pitchFamily="34" charset="0"/>
              </a:rPr>
              <a:t>analyze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805969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4.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explain</a:t>
            </a:r>
          </a:p>
        </p:txBody>
      </p:sp>
      <p:sp>
        <p:nvSpPr>
          <p:cNvPr id="5" name="Rectangle 4"/>
          <p:cNvSpPr/>
          <p:nvPr/>
        </p:nvSpPr>
        <p:spPr>
          <a:xfrm>
            <a:off x="335361" y="1628800"/>
            <a:ext cx="10180240" cy="707886"/>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a:t>
            </a:r>
            <a:r>
              <a:rPr lang="en-IN" sz="2000" dirty="0">
                <a:solidFill>
                  <a:srgbClr val="000000"/>
                </a:solidFill>
                <a:latin typeface="Liberation Mono"/>
              </a:rPr>
              <a:t>tbl_name</a:t>
            </a:r>
            <a:r>
              <a:rPr lang="en-IN" sz="2000" dirty="0">
                <a:solidFill>
                  <a:srgbClr val="0077AA"/>
                </a:solidFill>
                <a:latin typeface="Liberation Mono"/>
              </a:rPr>
              <a:t> [</a:t>
            </a:r>
            <a:r>
              <a:rPr lang="en-IN" sz="2000" dirty="0">
                <a:solidFill>
                  <a:srgbClr val="000000"/>
                </a:solidFill>
                <a:latin typeface="Liberation Mono"/>
              </a:rPr>
              <a:t>col_name</a:t>
            </a:r>
            <a:r>
              <a:rPr lang="en-IN" sz="2000" dirty="0">
                <a:solidFill>
                  <a:srgbClr val="0077AA"/>
                </a:solidFill>
                <a:latin typeface="Liberation Mono"/>
              </a:rPr>
              <a:t>]</a:t>
            </a:r>
          </a:p>
        </p:txBody>
      </p:sp>
      <p:sp>
        <p:nvSpPr>
          <p:cNvPr id="6" name="Rectangle 5"/>
          <p:cNvSpPr/>
          <p:nvPr/>
        </p:nvSpPr>
        <p:spPr>
          <a:xfrm>
            <a:off x="335360" y="2878604"/>
            <a:ext cx="9875440" cy="2126864"/>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DESC </a:t>
            </a:r>
            <a:r>
              <a:rPr lang="en-IN" dirty="0">
                <a:latin typeface="Liberation Mono"/>
                <a:ea typeface="Arial Unicode MS"/>
                <a:cs typeface="Arial" panose="020B0604020202020204" pitchFamily="34" charset="0"/>
              </a:rPr>
              <a:t>emp;</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DESC </a:t>
            </a:r>
            <a:r>
              <a:rPr lang="en-IN" dirty="0">
                <a:latin typeface="Liberation Mono"/>
                <a:ea typeface="Arial Unicode MS"/>
                <a:cs typeface="Arial" panose="020B0604020202020204" pitchFamily="34" charset="0"/>
              </a:rPr>
              <a:t>emp</a:t>
            </a:r>
            <a:r>
              <a:rPr lang="en-IN" dirty="0">
                <a:solidFill>
                  <a:srgbClr val="0070C0"/>
                </a:solidFill>
                <a:latin typeface="Liberation Mono"/>
                <a:ea typeface="Arial Unicode MS"/>
                <a:cs typeface="Arial" panose="020B0604020202020204" pitchFamily="34" charset="0"/>
              </a:rPr>
              <a:t> </a:t>
            </a:r>
            <a:r>
              <a:rPr lang="en-IN" dirty="0">
                <a:latin typeface="Liberation Mono"/>
                <a:ea typeface="Arial Unicode MS"/>
                <a:cs typeface="Arial" panose="020B0604020202020204" pitchFamily="34" charset="0"/>
              </a:rPr>
              <a:t>ename;</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DESCRIBE </a:t>
            </a:r>
            <a:r>
              <a:rPr lang="en-IN" dirty="0">
                <a:latin typeface="Liberation Mono"/>
                <a:ea typeface="Arial Unicode MS"/>
                <a:cs typeface="Arial" panose="020B0604020202020204" pitchFamily="34" charset="0"/>
              </a:rPr>
              <a:t>emp;</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EXPLAIN </a:t>
            </a:r>
            <a:r>
              <a:rPr lang="en-IN" dirty="0">
                <a:latin typeface="Liberation Mono"/>
                <a:ea typeface="Arial Unicode MS"/>
                <a:cs typeface="Arial" panose="020B0604020202020204" pitchFamily="34" charset="0"/>
              </a:rPr>
              <a:t>emp;</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EXPLAIN </a:t>
            </a:r>
            <a:r>
              <a:rPr lang="en-IN" dirty="0">
                <a:latin typeface="Liberation Mono"/>
                <a:ea typeface="Arial Unicode MS"/>
                <a:cs typeface="Arial" panose="020B0604020202020204" pitchFamily="34" charset="0"/>
              </a:rPr>
              <a:t>emp</a:t>
            </a:r>
            <a:r>
              <a:rPr lang="en-IN" dirty="0">
                <a:solidFill>
                  <a:srgbClr val="0070C0"/>
                </a:solidFill>
                <a:latin typeface="Liberation Mono"/>
                <a:ea typeface="Arial Unicode MS"/>
                <a:cs typeface="Arial" panose="020B0604020202020204" pitchFamily="34" charset="0"/>
              </a:rPr>
              <a:t> </a:t>
            </a:r>
            <a:r>
              <a:rPr lang="en-IN" dirty="0">
                <a:latin typeface="Liberation Mono"/>
                <a:ea typeface="Arial Unicode MS"/>
                <a:cs typeface="Arial" panose="020B0604020202020204" pitchFamily="34" charset="0"/>
              </a:rPr>
              <a:t>empno;</a:t>
            </a:r>
          </a:p>
        </p:txBody>
      </p:sp>
      <p:sp>
        <p:nvSpPr>
          <p:cNvPr id="7" name="Rectangle 6"/>
          <p:cNvSpPr/>
          <p:nvPr/>
        </p:nvSpPr>
        <p:spPr>
          <a:xfrm>
            <a:off x="335360" y="703183"/>
            <a:ext cx="11593288"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plan.</a:t>
            </a:r>
          </a:p>
        </p:txBody>
      </p:sp>
      <p:sp>
        <p:nvSpPr>
          <p:cNvPr id="9" name="Rectangle 8"/>
          <p:cNvSpPr/>
          <p:nvPr/>
        </p:nvSpPr>
        <p:spPr>
          <a:xfrm>
            <a:off x="335360" y="5406668"/>
            <a:ext cx="8686800" cy="338554"/>
          </a:xfrm>
          <a:prstGeom prst="rect">
            <a:avLst/>
          </a:prstGeom>
          <a:solidFill>
            <a:schemeClr val="accent4">
              <a:lumMod val="75000"/>
            </a:schemeClr>
          </a:solidFill>
        </p:spPr>
        <p:txBody>
          <a:bodyPr wrap="square">
            <a:spAutoFit/>
          </a:bodyPr>
          <a:lstStyle/>
          <a:p>
            <a:r>
              <a:rPr lang="en-US" sz="1600" dirty="0">
                <a:latin typeface="Arial" pitchFamily="34" charset="0"/>
                <a:ea typeface="+mj-ea"/>
                <a:cs typeface="Arial" pitchFamily="34" charset="0"/>
              </a:rPr>
              <a:t> </a:t>
            </a:r>
            <a:r>
              <a:rPr lang="en-IN" sz="1600" b="1" dirty="0">
                <a:latin typeface="Arial" panose="020B0604020202020204" pitchFamily="34" charset="0"/>
                <a:cs typeface="Arial" panose="020B0604020202020204" pitchFamily="34" charset="0"/>
              </a:rPr>
              <a:t>EXPLAIN works with SELECT, DELETE, INSERT, REPLACE, and UPDATE statements.</a:t>
            </a:r>
            <a:endParaRPr lang="en-US" sz="1600" dirty="0">
              <a:latin typeface="Arial" pitchFamily="34" charset="0"/>
              <a:ea typeface="+mj-ea"/>
              <a:cs typeface="Arial" pitchFamily="34" charset="0"/>
            </a:endParaRPr>
          </a:p>
        </p:txBody>
      </p:sp>
    </p:spTree>
    <p:extLst>
      <p:ext uri="{BB962C8B-B14F-4D97-AF65-F5344CB8AC3E}">
        <p14:creationId xmlns:p14="http://schemas.microsoft.com/office/powerpoint/2010/main" val="1573454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5.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5" name="Rectangle 4"/>
          <p:cNvSpPr/>
          <p:nvPr/>
        </p:nvSpPr>
        <p:spPr>
          <a:xfrm>
            <a:off x="335361" y="1706702"/>
            <a:ext cx="10180240" cy="3170099"/>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{explainable_stmt}</a:t>
            </a:r>
          </a:p>
          <a:p>
            <a:pPr eaLnBrk="0" fontAlgn="base" hangingPunct="0">
              <a:spcBef>
                <a:spcPct val="0"/>
              </a:spcBef>
              <a:spcAft>
                <a:spcPct val="0"/>
              </a:spcAft>
            </a:pPr>
            <a:endParaRPr lang="en-IN" sz="2000" dirty="0">
              <a:solidFill>
                <a:srgbClr val="0077AA"/>
              </a:solidFill>
              <a:latin typeface="Liberation Mono"/>
            </a:endParaRPr>
          </a:p>
          <a:p>
            <a:pPr eaLnBrk="0" fontAlgn="base" hangingPunct="0">
              <a:spcBef>
                <a:spcPct val="0"/>
              </a:spcBef>
              <a:spcAft>
                <a:spcPct val="0"/>
              </a:spcAft>
            </a:pPr>
            <a:r>
              <a:rPr lang="en-IN" sz="2000" dirty="0">
                <a:solidFill>
                  <a:srgbClr val="0077AA"/>
                </a:solidFill>
                <a:latin typeface="Liberation Mono"/>
              </a:rPr>
              <a:t>explainable_stmt: {</a:t>
            </a:r>
          </a:p>
          <a:p>
            <a:pPr eaLnBrk="0" fontAlgn="base" hangingPunct="0">
              <a:spcBef>
                <a:spcPct val="0"/>
              </a:spcBef>
              <a:spcAft>
                <a:spcPct val="0"/>
              </a:spcAft>
            </a:pPr>
            <a:r>
              <a:rPr lang="en-IN" sz="2000" dirty="0">
                <a:solidFill>
                  <a:srgbClr val="0077AA"/>
                </a:solidFill>
                <a:latin typeface="Liberation Mono"/>
              </a:rPr>
              <a:t>    SELECT statement</a:t>
            </a:r>
          </a:p>
          <a:p>
            <a:pPr eaLnBrk="0" fontAlgn="base" hangingPunct="0">
              <a:spcBef>
                <a:spcPct val="0"/>
              </a:spcBef>
              <a:spcAft>
                <a:spcPct val="0"/>
              </a:spcAft>
            </a:pPr>
            <a:r>
              <a:rPr lang="en-IN" sz="2000" dirty="0">
                <a:solidFill>
                  <a:srgbClr val="0077AA"/>
                </a:solidFill>
                <a:latin typeface="Liberation Mono"/>
              </a:rPr>
              <a:t>  | DELETE statement</a:t>
            </a:r>
          </a:p>
          <a:p>
            <a:pPr eaLnBrk="0" fontAlgn="base" hangingPunct="0">
              <a:spcBef>
                <a:spcPct val="0"/>
              </a:spcBef>
              <a:spcAft>
                <a:spcPct val="0"/>
              </a:spcAft>
            </a:pPr>
            <a:r>
              <a:rPr lang="en-IN" sz="2000" dirty="0">
                <a:solidFill>
                  <a:srgbClr val="0077AA"/>
                </a:solidFill>
                <a:latin typeface="Liberation Mono"/>
              </a:rPr>
              <a:t>  | INSERT statement</a:t>
            </a:r>
          </a:p>
          <a:p>
            <a:pPr eaLnBrk="0" fontAlgn="base" hangingPunct="0">
              <a:spcBef>
                <a:spcPct val="0"/>
              </a:spcBef>
              <a:spcAft>
                <a:spcPct val="0"/>
              </a:spcAft>
            </a:pPr>
            <a:r>
              <a:rPr lang="en-IN" sz="2000" dirty="0">
                <a:solidFill>
                  <a:srgbClr val="0077AA"/>
                </a:solidFill>
                <a:latin typeface="Liberation Mono"/>
              </a:rPr>
              <a:t>  | REPLACE statement</a:t>
            </a:r>
          </a:p>
          <a:p>
            <a:pPr eaLnBrk="0" fontAlgn="base" hangingPunct="0">
              <a:spcBef>
                <a:spcPct val="0"/>
              </a:spcBef>
              <a:spcAft>
                <a:spcPct val="0"/>
              </a:spcAft>
            </a:pPr>
            <a:r>
              <a:rPr lang="en-IN" sz="2000" dirty="0">
                <a:solidFill>
                  <a:srgbClr val="0077AA"/>
                </a:solidFill>
                <a:latin typeface="Liberation Mono"/>
              </a:rPr>
              <a:t>  | UPDATE statement</a:t>
            </a:r>
          </a:p>
          <a:p>
            <a:pPr eaLnBrk="0" fontAlgn="base" hangingPunct="0">
              <a:spcBef>
                <a:spcPct val="0"/>
              </a:spcBef>
              <a:spcAft>
                <a:spcPct val="0"/>
              </a:spcAft>
            </a:pPr>
            <a:r>
              <a:rPr lang="en-IN" sz="2000" dirty="0">
                <a:solidFill>
                  <a:srgbClr val="0077AA"/>
                </a:solidFill>
                <a:latin typeface="Liberation Mono"/>
              </a:rPr>
              <a:t>}</a:t>
            </a:r>
          </a:p>
        </p:txBody>
      </p:sp>
      <p:sp>
        <p:nvSpPr>
          <p:cNvPr id="9" name="Rectangle 8"/>
          <p:cNvSpPr/>
          <p:nvPr/>
        </p:nvSpPr>
        <p:spPr>
          <a:xfrm>
            <a:off x="396847" y="4833372"/>
            <a:ext cx="9813953" cy="133882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EXPLAIN</a:t>
            </a:r>
            <a:r>
              <a:rPr lang="en-IN" dirty="0">
                <a:latin typeface="Liberation Mono"/>
                <a:cs typeface="Arial" panose="020B0604020202020204" pitchFamily="34" charset="0"/>
              </a:rPr>
              <a:t> </a:t>
            </a:r>
            <a:r>
              <a:rPr lang="en-IN" dirty="0">
                <a:solidFill>
                  <a:srgbClr val="0077AA"/>
                </a:solidFill>
                <a:latin typeface="Liberation Mono"/>
              </a:rPr>
              <a:t>ANALYZE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FROM</a:t>
            </a:r>
            <a:r>
              <a:rPr lang="en-IN" dirty="0">
                <a:latin typeface="Liberation Mono"/>
                <a:cs typeface="Arial" panose="020B0604020202020204" pitchFamily="34" charset="0"/>
              </a:rPr>
              <a:t> emp;</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EXPLAIN</a:t>
            </a:r>
            <a:r>
              <a:rPr lang="en-IN" dirty="0">
                <a:latin typeface="Liberation Mono"/>
                <a:cs typeface="Arial" panose="020B0604020202020204" pitchFamily="34" charset="0"/>
              </a:rPr>
              <a:t> </a:t>
            </a:r>
            <a:r>
              <a:rPr lang="en-IN" dirty="0">
                <a:solidFill>
                  <a:srgbClr val="0077AA"/>
                </a:solidFill>
                <a:latin typeface="Liberation Mono"/>
              </a:rPr>
              <a:t>ANALYZE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FROM</a:t>
            </a:r>
            <a:r>
              <a:rPr lang="en-IN" dirty="0">
                <a:latin typeface="Liberation Mono"/>
                <a:cs typeface="Arial" panose="020B0604020202020204" pitchFamily="34" charset="0"/>
              </a:rPr>
              <a:t> emp </a:t>
            </a:r>
            <a:r>
              <a:rPr lang="en-IN" dirty="0">
                <a:solidFill>
                  <a:srgbClr val="0077AA"/>
                </a:solidFill>
                <a:latin typeface="Liberation Mono"/>
              </a:rPr>
              <a:t>where</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empno </a:t>
            </a:r>
            <a:r>
              <a:rPr lang="en-IN" dirty="0">
                <a:solidFill>
                  <a:schemeClr val="accent5">
                    <a:lumMod val="75000"/>
                  </a:schemeClr>
                </a:solidFill>
                <a:latin typeface="Liberation Mono"/>
              </a:rPr>
              <a:t>=</a:t>
            </a:r>
            <a:r>
              <a:rPr lang="en-IN" dirty="0">
                <a:latin typeface="Liberation Mono"/>
                <a:ea typeface="Times New Roman" panose="02020603050405020304" pitchFamily="18" charset="0"/>
              </a:rPr>
              <a:t> </a:t>
            </a:r>
            <a:r>
              <a:rPr lang="en-IN" dirty="0">
                <a:solidFill>
                  <a:srgbClr val="990055"/>
                </a:solidFill>
                <a:latin typeface="Liberation Mono"/>
              </a:rPr>
              <a:t>7788</a:t>
            </a:r>
            <a:r>
              <a:rPr lang="en-IN" dirty="0">
                <a:latin typeface="Liberation Mono"/>
                <a:ea typeface="Times New Roman" panose="02020603050405020304" pitchFamily="18"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EXPLAIN</a:t>
            </a:r>
            <a:r>
              <a:rPr lang="en-IN" dirty="0">
                <a:latin typeface="Liberation Mono"/>
                <a:cs typeface="Arial" panose="020B0604020202020204" pitchFamily="34" charset="0"/>
              </a:rPr>
              <a:t> </a:t>
            </a:r>
            <a:r>
              <a:rPr lang="en-IN" dirty="0">
                <a:solidFill>
                  <a:srgbClr val="0077AA"/>
                </a:solidFill>
                <a:latin typeface="Liberation Mono"/>
              </a:rPr>
              <a:t>ANALYZE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SELECT</a:t>
            </a:r>
            <a:r>
              <a:rPr lang="en-IN" dirty="0">
                <a:solidFill>
                  <a:srgbClr val="A67F59"/>
                </a:solidFill>
                <a:latin typeface="Liberation Mono"/>
              </a:rPr>
              <a:t> * </a:t>
            </a:r>
            <a:r>
              <a:rPr lang="en-IN" dirty="0">
                <a:solidFill>
                  <a:srgbClr val="0077AA"/>
                </a:solidFill>
                <a:latin typeface="Liberation Mono"/>
                <a:ea typeface="Times New Roman" panose="02020603050405020304" pitchFamily="18" charset="0"/>
              </a:rPr>
              <a:t>FROM</a:t>
            </a:r>
            <a:r>
              <a:rPr lang="en-IN" dirty="0">
                <a:latin typeface="Liberation Mono"/>
                <a:cs typeface="Arial" panose="020B0604020202020204" pitchFamily="34" charset="0"/>
              </a:rPr>
              <a:t> emp </a:t>
            </a:r>
            <a:r>
              <a:rPr lang="en-IN" dirty="0">
                <a:solidFill>
                  <a:srgbClr val="0077AA"/>
                </a:solidFill>
                <a:latin typeface="Liberation Mono"/>
              </a:rPr>
              <a:t>INNER</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rPr>
              <a:t>JOIN</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dept</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rPr>
              <a:t>USING</a:t>
            </a:r>
            <a:r>
              <a:rPr lang="en-IN" dirty="0">
                <a:solidFill>
                  <a:schemeClr val="tx1">
                    <a:lumMod val="65000"/>
                    <a:lumOff val="3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deptno</a:t>
            </a:r>
            <a:r>
              <a:rPr lang="en-IN" dirty="0">
                <a:solidFill>
                  <a:schemeClr val="tx1">
                    <a:lumMod val="65000"/>
                    <a:lumOff val="3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a:t>
            </a:r>
          </a:p>
        </p:txBody>
      </p:sp>
      <p:sp>
        <p:nvSpPr>
          <p:cNvPr id="6" name="Rectangle 5"/>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explain</a:t>
            </a:r>
          </a:p>
        </p:txBody>
      </p:sp>
      <p:sp>
        <p:nvSpPr>
          <p:cNvPr id="2" name="Rectangle 1">
            <a:extLst>
              <a:ext uri="{FF2B5EF4-FFF2-40B4-BE49-F238E27FC236}">
                <a16:creationId xmlns:a16="http://schemas.microsoft.com/office/drawing/2014/main" xmlns="" id="{566A3366-AADE-4840-8D53-883539FD8C2B}"/>
              </a:ext>
            </a:extLst>
          </p:cNvPr>
          <p:cNvSpPr/>
          <p:nvPr/>
        </p:nvSpPr>
        <p:spPr>
          <a:xfrm>
            <a:off x="335360" y="703183"/>
            <a:ext cx="11593288"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plan.</a:t>
            </a:r>
          </a:p>
        </p:txBody>
      </p:sp>
    </p:spTree>
    <p:extLst>
      <p:ext uri="{BB962C8B-B14F-4D97-AF65-F5344CB8AC3E}">
        <p14:creationId xmlns:p14="http://schemas.microsoft.com/office/powerpoint/2010/main" val="15451439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3595272220"/>
              </p:ext>
            </p:extLst>
          </p:nvPr>
        </p:nvGraphicFramePr>
        <p:xfrm>
          <a:off x="1636408" y="2545432"/>
          <a:ext cx="8904989" cy="736600"/>
        </p:xfrm>
        <a:graphic>
          <a:graphicData uri="http://schemas.openxmlformats.org/drawingml/2006/table">
            <a:tbl>
              <a:tblPr firstRow="1" bandRow="1">
                <a:tableStyleId>{2D5ABB26-0587-4C30-8999-92F81FD0307C}</a:tableStyleId>
              </a:tblPr>
              <a:tblGrid>
                <a:gridCol w="2591663">
                  <a:extLst>
                    <a:ext uri="{9D8B030D-6E8A-4147-A177-3AD203B41FA5}">
                      <a16:colId xmlns:a16="http://schemas.microsoft.com/office/drawing/2014/main" xmlns="" val="20000"/>
                    </a:ext>
                  </a:extLst>
                </a:gridCol>
                <a:gridCol w="451356">
                  <a:extLst>
                    <a:ext uri="{9D8B030D-6E8A-4147-A177-3AD203B41FA5}">
                      <a16:colId xmlns:a16="http://schemas.microsoft.com/office/drawing/2014/main" xmlns="" val="20001"/>
                    </a:ext>
                  </a:extLst>
                </a:gridCol>
                <a:gridCol w="451356">
                  <a:extLst>
                    <a:ext uri="{9D8B030D-6E8A-4147-A177-3AD203B41FA5}">
                      <a16:colId xmlns:a16="http://schemas.microsoft.com/office/drawing/2014/main" xmlns="" val="20002"/>
                    </a:ext>
                  </a:extLst>
                </a:gridCol>
                <a:gridCol w="451356">
                  <a:extLst>
                    <a:ext uri="{9D8B030D-6E8A-4147-A177-3AD203B41FA5}">
                      <a16:colId xmlns:a16="http://schemas.microsoft.com/office/drawing/2014/main" xmlns="" val="20003"/>
                    </a:ext>
                  </a:extLst>
                </a:gridCol>
                <a:gridCol w="451356">
                  <a:extLst>
                    <a:ext uri="{9D8B030D-6E8A-4147-A177-3AD203B41FA5}">
                      <a16:colId xmlns:a16="http://schemas.microsoft.com/office/drawing/2014/main" xmlns="" val="20004"/>
                    </a:ext>
                  </a:extLst>
                </a:gridCol>
                <a:gridCol w="451356">
                  <a:extLst>
                    <a:ext uri="{9D8B030D-6E8A-4147-A177-3AD203B41FA5}">
                      <a16:colId xmlns:a16="http://schemas.microsoft.com/office/drawing/2014/main" xmlns="" val="20005"/>
                    </a:ext>
                  </a:extLst>
                </a:gridCol>
                <a:gridCol w="451356">
                  <a:extLst>
                    <a:ext uri="{9D8B030D-6E8A-4147-A177-3AD203B41FA5}">
                      <a16:colId xmlns:a16="http://schemas.microsoft.com/office/drawing/2014/main" xmlns="" val="20006"/>
                    </a:ext>
                  </a:extLst>
                </a:gridCol>
                <a:gridCol w="451356">
                  <a:extLst>
                    <a:ext uri="{9D8B030D-6E8A-4147-A177-3AD203B41FA5}">
                      <a16:colId xmlns:a16="http://schemas.microsoft.com/office/drawing/2014/main" xmlns="" val="20007"/>
                    </a:ext>
                  </a:extLst>
                </a:gridCol>
                <a:gridCol w="451356">
                  <a:extLst>
                    <a:ext uri="{9D8B030D-6E8A-4147-A177-3AD203B41FA5}">
                      <a16:colId xmlns:a16="http://schemas.microsoft.com/office/drawing/2014/main" xmlns="" val="20008"/>
                    </a:ext>
                  </a:extLst>
                </a:gridCol>
                <a:gridCol w="451356">
                  <a:extLst>
                    <a:ext uri="{9D8B030D-6E8A-4147-A177-3AD203B41FA5}">
                      <a16:colId xmlns:a16="http://schemas.microsoft.com/office/drawing/2014/main" xmlns="" val="20009"/>
                    </a:ext>
                  </a:extLst>
                </a:gridCol>
                <a:gridCol w="451356">
                  <a:extLst>
                    <a:ext uri="{9D8B030D-6E8A-4147-A177-3AD203B41FA5}">
                      <a16:colId xmlns:a16="http://schemas.microsoft.com/office/drawing/2014/main" xmlns="" val="20010"/>
                    </a:ext>
                  </a:extLst>
                </a:gridCol>
                <a:gridCol w="1799766">
                  <a:extLst>
                    <a:ext uri="{9D8B030D-6E8A-4147-A177-3AD203B41FA5}">
                      <a16:colId xmlns:a16="http://schemas.microsoft.com/office/drawing/2014/main" xmlns="" val="20011"/>
                    </a:ext>
                  </a:extLst>
                </a:gridCol>
              </a:tblGrid>
              <a:tr h="370840">
                <a:tc>
                  <a:txBody>
                    <a:bodyPr/>
                    <a:lstStyle/>
                    <a:p>
                      <a:r>
                        <a:rPr lang="en-IN" dirty="0"/>
                        <a:t>ENAME</a:t>
                      </a:r>
                      <a:r>
                        <a:rPr lang="en-IN" baseline="0" dirty="0"/>
                        <a:t> </a:t>
                      </a:r>
                      <a:r>
                        <a:rPr lang="en-IN" dirty="0"/>
                        <a:t>CHAR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a:t> LENGTH</a:t>
                      </a:r>
                      <a:r>
                        <a:rPr lang="en-IN" baseline="0" dirty="0"/>
                        <a:t> -&gt; 10</a:t>
                      </a: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0">
                <a:tc>
                  <a:txBody>
                    <a:bodyPr/>
                    <a:lstStyle/>
                    <a:p>
                      <a:r>
                        <a:rPr lang="en-IN" dirty="0"/>
                        <a:t>ENAME VARCHAR2(10)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4" name="Rectangle 3"/>
          <p:cNvSpPr/>
          <p:nvPr/>
        </p:nvSpPr>
        <p:spPr>
          <a:xfrm>
            <a:off x="131679" y="167382"/>
            <a:ext cx="6128783"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011717217"/>
              </p:ext>
            </p:extLst>
          </p:nvPr>
        </p:nvGraphicFramePr>
        <p:xfrm>
          <a:off x="1648130" y="4780632"/>
          <a:ext cx="8904989" cy="736600"/>
        </p:xfrm>
        <a:graphic>
          <a:graphicData uri="http://schemas.openxmlformats.org/drawingml/2006/table">
            <a:tbl>
              <a:tblPr firstRow="1" bandRow="1">
                <a:tableStyleId>{2D5ABB26-0587-4C30-8999-92F81FD0307C}</a:tableStyleId>
              </a:tblPr>
              <a:tblGrid>
                <a:gridCol w="2591663">
                  <a:extLst>
                    <a:ext uri="{9D8B030D-6E8A-4147-A177-3AD203B41FA5}">
                      <a16:colId xmlns:a16="http://schemas.microsoft.com/office/drawing/2014/main" xmlns="" val="20000"/>
                    </a:ext>
                  </a:extLst>
                </a:gridCol>
                <a:gridCol w="451356">
                  <a:extLst>
                    <a:ext uri="{9D8B030D-6E8A-4147-A177-3AD203B41FA5}">
                      <a16:colId xmlns:a16="http://schemas.microsoft.com/office/drawing/2014/main" xmlns="" val="20001"/>
                    </a:ext>
                  </a:extLst>
                </a:gridCol>
                <a:gridCol w="451356">
                  <a:extLst>
                    <a:ext uri="{9D8B030D-6E8A-4147-A177-3AD203B41FA5}">
                      <a16:colId xmlns:a16="http://schemas.microsoft.com/office/drawing/2014/main" xmlns="" val="20002"/>
                    </a:ext>
                  </a:extLst>
                </a:gridCol>
                <a:gridCol w="451356">
                  <a:extLst>
                    <a:ext uri="{9D8B030D-6E8A-4147-A177-3AD203B41FA5}">
                      <a16:colId xmlns:a16="http://schemas.microsoft.com/office/drawing/2014/main" xmlns="" val="20003"/>
                    </a:ext>
                  </a:extLst>
                </a:gridCol>
                <a:gridCol w="451356">
                  <a:extLst>
                    <a:ext uri="{9D8B030D-6E8A-4147-A177-3AD203B41FA5}">
                      <a16:colId xmlns:a16="http://schemas.microsoft.com/office/drawing/2014/main" xmlns="" val="20004"/>
                    </a:ext>
                  </a:extLst>
                </a:gridCol>
                <a:gridCol w="451356">
                  <a:extLst>
                    <a:ext uri="{9D8B030D-6E8A-4147-A177-3AD203B41FA5}">
                      <a16:colId xmlns:a16="http://schemas.microsoft.com/office/drawing/2014/main" xmlns="" val="20005"/>
                    </a:ext>
                  </a:extLst>
                </a:gridCol>
                <a:gridCol w="451356">
                  <a:extLst>
                    <a:ext uri="{9D8B030D-6E8A-4147-A177-3AD203B41FA5}">
                      <a16:colId xmlns:a16="http://schemas.microsoft.com/office/drawing/2014/main" xmlns="" val="20006"/>
                    </a:ext>
                  </a:extLst>
                </a:gridCol>
                <a:gridCol w="451356">
                  <a:extLst>
                    <a:ext uri="{9D8B030D-6E8A-4147-A177-3AD203B41FA5}">
                      <a16:colId xmlns:a16="http://schemas.microsoft.com/office/drawing/2014/main" xmlns="" val="20007"/>
                    </a:ext>
                  </a:extLst>
                </a:gridCol>
                <a:gridCol w="451356">
                  <a:extLst>
                    <a:ext uri="{9D8B030D-6E8A-4147-A177-3AD203B41FA5}">
                      <a16:colId xmlns:a16="http://schemas.microsoft.com/office/drawing/2014/main" xmlns="" val="20008"/>
                    </a:ext>
                  </a:extLst>
                </a:gridCol>
                <a:gridCol w="451356">
                  <a:extLst>
                    <a:ext uri="{9D8B030D-6E8A-4147-A177-3AD203B41FA5}">
                      <a16:colId xmlns:a16="http://schemas.microsoft.com/office/drawing/2014/main" xmlns="" val="20009"/>
                    </a:ext>
                  </a:extLst>
                </a:gridCol>
                <a:gridCol w="451356">
                  <a:extLst>
                    <a:ext uri="{9D8B030D-6E8A-4147-A177-3AD203B41FA5}">
                      <a16:colId xmlns:a16="http://schemas.microsoft.com/office/drawing/2014/main" xmlns="" val="20010"/>
                    </a:ext>
                  </a:extLst>
                </a:gridCol>
                <a:gridCol w="1799766">
                  <a:extLst>
                    <a:ext uri="{9D8B030D-6E8A-4147-A177-3AD203B41FA5}">
                      <a16:colId xmlns:a16="http://schemas.microsoft.com/office/drawing/2014/main" xmlns="" val="20011"/>
                    </a:ext>
                  </a:extLst>
                </a:gridCol>
              </a:tblGrid>
              <a:tr h="370840">
                <a:tc>
                  <a:txBody>
                    <a:bodyPr/>
                    <a:lstStyle/>
                    <a:p>
                      <a:r>
                        <a:rPr lang="en-IN" dirty="0"/>
                        <a:t>ENAME</a:t>
                      </a:r>
                      <a:r>
                        <a:rPr lang="en-IN" baseline="0" dirty="0"/>
                        <a:t> </a:t>
                      </a:r>
                      <a:r>
                        <a:rPr lang="en-IN" dirty="0"/>
                        <a:t>CHAR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 LENGTH</a:t>
                      </a:r>
                      <a:r>
                        <a:rPr lang="en-IN" baseline="0" dirty="0"/>
                        <a:t> -&gt; 6</a:t>
                      </a: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0">
                <a:tc>
                  <a:txBody>
                    <a:bodyPr/>
                    <a:lstStyle/>
                    <a:p>
                      <a:r>
                        <a:rPr lang="en-IN" dirty="0"/>
                        <a:t>ENAME VARCHAR(10)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9" name="Rectangle 8"/>
          <p:cNvSpPr/>
          <p:nvPr/>
        </p:nvSpPr>
        <p:spPr>
          <a:xfrm>
            <a:off x="1676976" y="4298032"/>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3353157" y="3995718"/>
            <a:ext cx="7238058"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a:t>
            </a:r>
            <a:r>
              <a:rPr lang="en-IN" b="1" i="1" dirty="0">
                <a:solidFill>
                  <a:srgbClr val="006C86"/>
                </a:solidFill>
                <a:latin typeface="arial" panose="020B0604020202020204" pitchFamily="34" charset="0"/>
              </a:rPr>
              <a:t>PAD_CHAR_TO_FULL_LENGTHSQL</a:t>
            </a:r>
            <a:r>
              <a:rPr lang="en-IN" dirty="0">
                <a:solidFill>
                  <a:srgbClr val="006C86"/>
                </a:solidFill>
                <a:latin typeface="arial" panose="020B0604020202020204" pitchFamily="34" charset="0"/>
              </a:rPr>
              <a:t> mode is enabled)</a:t>
            </a:r>
          </a:p>
        </p:txBody>
      </p:sp>
      <p:sp>
        <p:nvSpPr>
          <p:cNvPr id="5" name="Rectangle 4">
            <a:extLst>
              <a:ext uri="{FF2B5EF4-FFF2-40B4-BE49-F238E27FC236}">
                <a16:creationId xmlns:a16="http://schemas.microsoft.com/office/drawing/2014/main" xmlns="" id="{E6D86212-23A7-43A8-9035-5D9324C85E6D}"/>
              </a:ext>
            </a:extLst>
          </p:cNvPr>
          <p:cNvSpPr/>
          <p:nvPr/>
        </p:nvSpPr>
        <p:spPr>
          <a:xfrm>
            <a:off x="6560133" y="97670"/>
            <a:ext cx="5543999" cy="1295868"/>
          </a:xfrm>
          <a:prstGeom prst="rect">
            <a:avLst/>
          </a:prstGeom>
        </p:spPr>
        <p:txBody>
          <a:bodyPr wrap="square">
            <a:spAutoFit/>
          </a:bodyPr>
          <a:lstStyle/>
          <a:p>
            <a:pPr>
              <a:lnSpc>
                <a:spcPct val="150000"/>
              </a:lnSpc>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a:t>
            </a:r>
            <a:r>
              <a:rPr lang="en-IN" dirty="0">
                <a:solidFill>
                  <a:schemeClr val="bg1">
                    <a:lumMod val="65000"/>
                  </a:schemeClr>
                </a:solidFill>
                <a:latin typeface="Liberation Mono"/>
              </a:rPr>
              <a:t>(</a:t>
            </a:r>
            <a:r>
              <a:rPr lang="en-IN" dirty="0">
                <a:latin typeface="Liberation Mono"/>
              </a:rPr>
              <a:t>c1 </a:t>
            </a:r>
            <a:r>
              <a:rPr lang="en-IN" dirty="0">
                <a:solidFill>
                  <a:srgbClr val="834689"/>
                </a:solidFill>
                <a:latin typeface="Liberation Mono"/>
              </a:rPr>
              <a:t>CHAR</a:t>
            </a:r>
            <a:r>
              <a:rPr lang="en-IN" dirty="0">
                <a:solidFill>
                  <a:schemeClr val="bg1">
                    <a:lumMod val="65000"/>
                  </a:schemeClr>
                </a:solidFill>
                <a:latin typeface="Liberation Mono"/>
              </a:rPr>
              <a:t>(</a:t>
            </a:r>
            <a:r>
              <a:rPr lang="en-IN" dirty="0">
                <a:latin typeface="Liberation Mono"/>
              </a:rPr>
              <a:t>10</a:t>
            </a:r>
            <a:r>
              <a:rPr lang="en-IN" dirty="0">
                <a:solidFill>
                  <a:schemeClr val="bg1">
                    <a:lumMod val="65000"/>
                  </a:schemeClr>
                </a:solidFill>
                <a:latin typeface="Liberation Mono"/>
              </a:rPr>
              <a:t>)</a:t>
            </a:r>
            <a:r>
              <a:rPr lang="en-IN" dirty="0">
                <a:latin typeface="Liberation Mono"/>
              </a:rPr>
              <a:t>, c2 </a:t>
            </a:r>
            <a:r>
              <a:rPr lang="en-IN" dirty="0">
                <a:solidFill>
                  <a:srgbClr val="834689"/>
                </a:solidFill>
                <a:latin typeface="Liberation Mono"/>
              </a:rPr>
              <a:t>VARCHAR</a:t>
            </a:r>
            <a:r>
              <a:rPr lang="en-IN" dirty="0">
                <a:solidFill>
                  <a:schemeClr val="bg1">
                    <a:lumMod val="65000"/>
                  </a:schemeClr>
                </a:solidFill>
                <a:latin typeface="Liberation Mono"/>
              </a:rPr>
              <a:t>(</a:t>
            </a:r>
            <a:r>
              <a:rPr lang="en-IN" dirty="0">
                <a:latin typeface="Liberation Mono"/>
              </a:rPr>
              <a:t>10</a:t>
            </a:r>
            <a:r>
              <a:rPr lang="en-IN" dirty="0">
                <a:solidFill>
                  <a:schemeClr val="bg1">
                    <a:lumMod val="65000"/>
                  </a:schemeClr>
                </a:solidFill>
                <a:latin typeface="Liberation Mono"/>
              </a:rPr>
              <a:t>))</a:t>
            </a:r>
            <a:r>
              <a:rPr lang="en-IN" dirty="0">
                <a:latin typeface="Liberation Mono"/>
              </a:rPr>
              <a:t>;</a:t>
            </a:r>
          </a:p>
          <a:p>
            <a:pPr>
              <a:lnSpc>
                <a:spcPct val="150000"/>
              </a:lnSpc>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solidFill>
                  <a:schemeClr val="bg1">
                    <a:lumMod val="65000"/>
                  </a:schemeClr>
                </a:solidFill>
                <a:latin typeface="Liberation Mono"/>
              </a:rPr>
              <a:t>(</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'SALEEL'</a:t>
            </a:r>
            <a:r>
              <a:rPr lang="en-IN" dirty="0">
                <a:solidFill>
                  <a:schemeClr val="bg1">
                    <a:lumMod val="65000"/>
                  </a:schemeClr>
                </a:solidFill>
                <a:latin typeface="Liberation Mono"/>
              </a:rPr>
              <a:t>)</a:t>
            </a:r>
            <a:r>
              <a:rPr lang="en-IN" dirty="0">
                <a:latin typeface="Liberation Mono"/>
              </a:rPr>
              <a:t>;</a:t>
            </a:r>
          </a:p>
          <a:p>
            <a:pPr>
              <a:lnSpc>
                <a:spcPct val="150000"/>
              </a:lnSpc>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77AA"/>
                </a:solidFill>
                <a:latin typeface="Liberation Mono"/>
              </a:rPr>
              <a:t>WHERE</a:t>
            </a:r>
            <a:r>
              <a:rPr lang="en-US" dirty="0">
                <a:latin typeface="Liberation Mono"/>
              </a:rPr>
              <a:t> c1 </a:t>
            </a:r>
            <a:r>
              <a:rPr lang="en-US" dirty="0">
                <a:solidFill>
                  <a:schemeClr val="accent6">
                    <a:lumMod val="50000"/>
                  </a:schemeClr>
                </a:solidFill>
                <a:latin typeface="Liberation Mono"/>
              </a:rPr>
              <a:t>LIKE</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12" name="TextBox 11">
            <a:extLst>
              <a:ext uri="{FF2B5EF4-FFF2-40B4-BE49-F238E27FC236}">
                <a16:creationId xmlns:a16="http://schemas.microsoft.com/office/drawing/2014/main" xmlns="" id="{5B4EBE42-1FE9-CF30-6468-0748655518DC}"/>
              </a:ext>
            </a:extLst>
          </p:cNvPr>
          <p:cNvSpPr txBox="1"/>
          <p:nvPr/>
        </p:nvSpPr>
        <p:spPr>
          <a:xfrm>
            <a:off x="227348" y="5622920"/>
            <a:ext cx="11737304" cy="104644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200" dirty="0">
                <a:solidFill>
                  <a:srgbClr val="FF0000"/>
                </a:solidFill>
                <a:latin typeface="Arial" panose="020B0604020202020204" pitchFamily="34" charset="0"/>
                <a:cs typeface="Arial" panose="020B0604020202020204" pitchFamily="34" charset="0"/>
              </a:rPr>
              <a:t>Note:</a:t>
            </a:r>
          </a:p>
          <a:p>
            <a:endParaRPr lang="en-IN" sz="400"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The BINARY and VARBINARY types are similar to CHAR and VARCHAR, except that they store binary strings rather than nonbinary strings. That is, they store byte strings rather than character strings.</a:t>
            </a:r>
          </a:p>
        </p:txBody>
      </p:sp>
    </p:spTree>
    <p:extLst>
      <p:ext uri="{BB962C8B-B14F-4D97-AF65-F5344CB8AC3E}">
        <p14:creationId xmlns:p14="http://schemas.microsoft.com/office/powerpoint/2010/main" val="78058923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nvGraphicFramePr>
        <p:xfrm>
          <a:off x="407368" y="620688"/>
          <a:ext cx="11449271" cy="4282440"/>
        </p:xfrm>
        <a:graphic>
          <a:graphicData uri="http://schemas.openxmlformats.org/drawingml/2006/table">
            <a:tbl>
              <a:tblPr firstRow="1" bandRow="1">
                <a:tableStyleId>{7E9639D4-E3E2-4D34-9284-5A2195B3D0D7}</a:tableStyleId>
              </a:tblPr>
              <a:tblGrid>
                <a:gridCol w="3750623">
                  <a:extLst>
                    <a:ext uri="{9D8B030D-6E8A-4147-A177-3AD203B41FA5}">
                      <a16:colId xmlns:a16="http://schemas.microsoft.com/office/drawing/2014/main" xmlns="" val="20000"/>
                    </a:ext>
                  </a:extLst>
                </a:gridCol>
                <a:gridCol w="2270114">
                  <a:extLst>
                    <a:ext uri="{9D8B030D-6E8A-4147-A177-3AD203B41FA5}">
                      <a16:colId xmlns:a16="http://schemas.microsoft.com/office/drawing/2014/main" xmlns="" val="20001"/>
                    </a:ext>
                  </a:extLst>
                </a:gridCol>
                <a:gridCol w="5428534">
                  <a:extLst>
                    <a:ext uri="{9D8B030D-6E8A-4147-A177-3AD203B41FA5}">
                      <a16:colId xmlns:a16="http://schemas.microsoft.com/office/drawing/2014/main" xmlns="" val="20002"/>
                    </a:ext>
                  </a:extLst>
                </a:gridCol>
              </a:tblGrid>
              <a:tr h="281384">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no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Size</a:t>
                      </a:r>
                    </a:p>
                  </a:txBody>
                  <a:tcPr marL="91428" marR="91428">
                    <a:no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noFill/>
                  </a:tcPr>
                </a:tc>
                <a:extLst>
                  <a:ext uri="{0D108BD9-81ED-4DB2-BD59-A6C34878D82A}">
                    <a16:rowId xmlns:a16="http://schemas.microsoft.com/office/drawing/2014/main" xmlns="" val="10000"/>
                  </a:ext>
                </a:extLst>
              </a:tr>
              <a:tr h="370840">
                <a:tc>
                  <a:txBody>
                    <a:bodyPr/>
                    <a:lstStyle/>
                    <a:p>
                      <a:r>
                        <a:rPr lang="en-IN" sz="1600" dirty="0">
                          <a:latin typeface="Arial" panose="020B0604020202020204" pitchFamily="34" charset="0"/>
                          <a:cs typeface="Arial" panose="020B0604020202020204" pitchFamily="34" charset="0"/>
                        </a:rPr>
                        <a:t>CHAR [(length)]</a:t>
                      </a:r>
                    </a:p>
                  </a:txBody>
                  <a:tcPr marL="91428" marR="91428" anchor="ctr"/>
                </a:tc>
                <a:tc>
                  <a:txBody>
                    <a:bodyPr/>
                    <a:lstStyle/>
                    <a:p>
                      <a:r>
                        <a:rPr lang="en-IN" sz="1600" dirty="0">
                          <a:latin typeface="Arial" panose="020B0604020202020204" pitchFamily="34" charset="0"/>
                          <a:cs typeface="Arial" panose="020B0604020202020204" pitchFamily="34" charset="0"/>
                        </a:rPr>
                        <a:t>0-255</a:t>
                      </a: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xmlns="" val="10001"/>
                  </a:ext>
                </a:extLst>
              </a:tr>
              <a:tr h="370840">
                <a:tc>
                  <a:txBody>
                    <a:bodyPr/>
                    <a:lstStyle/>
                    <a:p>
                      <a:r>
                        <a:rPr lang="en-IN" sz="1600" dirty="0">
                          <a:latin typeface="Arial" panose="020B0604020202020204" pitchFamily="34" charset="0"/>
                          <a:cs typeface="Arial" panose="020B0604020202020204" pitchFamily="34" charset="0"/>
                        </a:rPr>
                        <a:t>VARCHAR (length)</a:t>
                      </a:r>
                    </a:p>
                  </a:txBody>
                  <a:tcPr marL="91428" marR="91428" anchor="ctr"/>
                </a:tc>
                <a:tc>
                  <a:txBody>
                    <a:bodyPr/>
                    <a:lstStyle/>
                    <a:p>
                      <a:r>
                        <a:rPr lang="en-IN" sz="1800" b="0" i="0" kern="1200" dirty="0">
                          <a:solidFill>
                            <a:schemeClr val="tx1"/>
                          </a:solidFill>
                          <a:effectLst/>
                          <a:latin typeface="+mn-lt"/>
                          <a:ea typeface="+mn-ea"/>
                          <a:cs typeface="+mn-cs"/>
                        </a:rPr>
                        <a:t>0 to 65,535</a:t>
                      </a: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lang="en-US" sz="1600" dirty="0">
                          <a:latin typeface="Arial" panose="020B0604020202020204" pitchFamily="34" charset="0"/>
                          <a:cs typeface="Arial" panose="020B0604020202020204" pitchFamily="34" charset="0"/>
                        </a:rPr>
                        <a:t>The maximum row size (65,535 bytes, which is shared among all columns.</a:t>
                      </a:r>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xmlns="" val="10002"/>
                  </a:ext>
                </a:extLst>
              </a:tr>
              <a:tr h="370840">
                <a:tc>
                  <a:txBody>
                    <a:bodyPr/>
                    <a:lstStyle/>
                    <a:p>
                      <a:r>
                        <a:rPr lang="en-IN" sz="1600" dirty="0">
                          <a:latin typeface="Arial" panose="020B0604020202020204" pitchFamily="34" charset="0"/>
                          <a:cs typeface="Arial" panose="020B0604020202020204" pitchFamily="34" charset="0"/>
                        </a:rPr>
                        <a:t>TINYTEXT [(length)]</a:t>
                      </a:r>
                    </a:p>
                  </a:txBody>
                  <a:tcPr marL="91428" marR="91428" anchor="ctr"/>
                </a:tc>
                <a:tc>
                  <a:txBody>
                    <a:bodyPr/>
                    <a:lstStyle/>
                    <a:p>
                      <a:r>
                        <a:rPr kumimoji="0" lang="en-IN" sz="1600" b="0" i="0" kern="1200" dirty="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a:solidFill>
                            <a:schemeClr val="tx1"/>
                          </a:solidFill>
                          <a:effectLst/>
                          <a:latin typeface="Arial" panose="020B0604020202020204" pitchFamily="34" charset="0"/>
                          <a:ea typeface="+mn-ea"/>
                          <a:cs typeface="Arial" panose="020B0604020202020204" pitchFamily="34" charset="0"/>
                        </a:rPr>
                        <a:t>8</a:t>
                      </a:r>
                      <a:r>
                        <a:rPr kumimoji="0" lang="en-IN" sz="1600" b="0" i="0" kern="1200" dirty="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xmlns="" val="10003"/>
                  </a:ext>
                </a:extLst>
              </a:tr>
              <a:tr h="370840">
                <a:tc>
                  <a:txBody>
                    <a:bodyPr/>
                    <a:lstStyle/>
                    <a:p>
                      <a:r>
                        <a:rPr lang="en-IN" sz="1600" dirty="0">
                          <a:latin typeface="Arial" panose="020B0604020202020204" pitchFamily="34" charset="0"/>
                          <a:cs typeface="Arial" panose="020B0604020202020204" pitchFamily="34" charset="0"/>
                        </a:rPr>
                        <a:t>TEXT [(length)]</a:t>
                      </a:r>
                    </a:p>
                  </a:txBody>
                  <a:tcPr marL="91428" marR="91428" anchor="ctr"/>
                </a:tc>
                <a:tc>
                  <a:txBody>
                    <a:bodyPr/>
                    <a:lstStyle/>
                    <a:p>
                      <a:r>
                        <a:rPr lang="en-IN" sz="1600" dirty="0">
                          <a:latin typeface="Arial" panose="020B0604020202020204" pitchFamily="34" charset="0"/>
                          <a:cs typeface="Arial" panose="020B0604020202020204" pitchFamily="34" charset="0"/>
                        </a:rPr>
                        <a:t>(2</a:t>
                      </a:r>
                      <a:r>
                        <a:rPr kumimoji="0" lang="en-IN" sz="1600" b="1" i="0" kern="1200" baseline="30000" dirty="0">
                          <a:solidFill>
                            <a:schemeClr val="tx1"/>
                          </a:solidFill>
                          <a:effectLst/>
                          <a:latin typeface="Arial" panose="020B0604020202020204" pitchFamily="34" charset="0"/>
                          <a:ea typeface="+mn-ea"/>
                          <a:cs typeface="Arial" panose="020B0604020202020204" pitchFamily="34" charset="0"/>
                        </a:rPr>
                        <a:t>16</a:t>
                      </a:r>
                      <a:r>
                        <a:rPr lang="en-IN" sz="1600" baseline="0" dirty="0">
                          <a:latin typeface="Arial" panose="020B0604020202020204" pitchFamily="34" charset="0"/>
                          <a:cs typeface="Arial" panose="020B0604020202020204" pitchFamily="34" charset="0"/>
                        </a:rPr>
                        <a:t> -1) </a:t>
                      </a:r>
                      <a:r>
                        <a:rPr kumimoji="0" lang="en-IN" sz="1600" b="0" i="0" kern="1200" dirty="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a:solidFill>
                            <a:schemeClr val="tx1"/>
                          </a:solidFill>
                          <a:effectLst/>
                          <a:latin typeface="Arial" panose="020B0604020202020204" pitchFamily="34" charset="0"/>
                          <a:ea typeface="+mn-ea"/>
                          <a:cs typeface="Arial" panose="020B0604020202020204" pitchFamily="34" charset="0"/>
                        </a:rPr>
                        <a:t>65,535 bytes ~ 64kb </a:t>
                      </a:r>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xmlns="" val="10004"/>
                  </a:ext>
                </a:extLst>
              </a:tr>
              <a:tr h="370840">
                <a:tc>
                  <a:txBody>
                    <a:bodyPr/>
                    <a:lstStyle/>
                    <a:p>
                      <a:r>
                        <a:rPr lang="en-IN" sz="1600" dirty="0">
                          <a:latin typeface="Arial" panose="020B0604020202020204" pitchFamily="34" charset="0"/>
                          <a:cs typeface="Arial" panose="020B0604020202020204" pitchFamily="34" charset="0"/>
                        </a:rPr>
                        <a:t>MEDIUMTEXT [(length)]</a:t>
                      </a: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a:latin typeface="Arial" panose="020B0604020202020204" pitchFamily="34" charset="0"/>
                          <a:cs typeface="Arial" panose="020B0604020202020204" pitchFamily="34" charset="0"/>
                        </a:rPr>
                        <a:t>(2</a:t>
                      </a:r>
                      <a:r>
                        <a:rPr kumimoji="0" lang="en-IN" sz="1600" b="1" i="0" kern="1200" baseline="30000" dirty="0">
                          <a:solidFill>
                            <a:schemeClr val="tx1"/>
                          </a:solidFill>
                          <a:effectLst/>
                          <a:latin typeface="Arial" panose="020B0604020202020204" pitchFamily="34" charset="0"/>
                          <a:ea typeface="+mn-ea"/>
                          <a:cs typeface="Arial" panose="020B0604020202020204" pitchFamily="34" charset="0"/>
                        </a:rPr>
                        <a:t>24</a:t>
                      </a:r>
                      <a:r>
                        <a:rPr lang="en-IN" sz="1600" baseline="0" dirty="0">
                          <a:latin typeface="Arial" panose="020B0604020202020204" pitchFamily="34" charset="0"/>
                          <a:cs typeface="Arial" panose="020B0604020202020204" pitchFamily="34" charset="0"/>
                        </a:rPr>
                        <a:t> -1) </a:t>
                      </a:r>
                      <a:r>
                        <a:rPr kumimoji="0" lang="en-IN" sz="1600" b="0" i="0" kern="1200" dirty="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lang="en-IN" sz="1600" dirty="0">
                          <a:latin typeface="Arial" panose="020B0604020202020204" pitchFamily="34" charset="0"/>
                          <a:cs typeface="Arial" panose="020B0604020202020204" pitchFamily="34" charset="0"/>
                        </a:rPr>
                        <a:t>16,777,215 bytes ~16MB</a:t>
                      </a:r>
                    </a:p>
                  </a:txBody>
                  <a:tcPr marL="91428" marR="91428"/>
                </a:tc>
                <a:extLst>
                  <a:ext uri="{0D108BD9-81ED-4DB2-BD59-A6C34878D82A}">
                    <a16:rowId xmlns:a16="http://schemas.microsoft.com/office/drawing/2014/main" xmlns="" val="10005"/>
                  </a:ext>
                </a:extLst>
              </a:tr>
              <a:tr h="370840">
                <a:tc>
                  <a:txBody>
                    <a:bodyPr/>
                    <a:lstStyle/>
                    <a:p>
                      <a:r>
                        <a:rPr lang="en-IN" sz="1600" dirty="0">
                          <a:latin typeface="Arial" panose="020B0604020202020204" pitchFamily="34" charset="0"/>
                          <a:cs typeface="Arial" panose="020B0604020202020204" pitchFamily="34" charset="0"/>
                        </a:rPr>
                        <a:t>LONGTEXT [(length)]</a:t>
                      </a: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a:latin typeface="Arial" panose="020B0604020202020204" pitchFamily="34" charset="0"/>
                          <a:cs typeface="Arial" panose="020B0604020202020204" pitchFamily="34" charset="0"/>
                        </a:rPr>
                        <a:t>(2</a:t>
                      </a:r>
                      <a:r>
                        <a:rPr kumimoji="0" lang="en-IN" sz="1600" b="1" i="0" kern="1200" baseline="30000" dirty="0">
                          <a:solidFill>
                            <a:schemeClr val="tx1"/>
                          </a:solidFill>
                          <a:effectLst/>
                          <a:latin typeface="Arial" panose="020B0604020202020204" pitchFamily="34" charset="0"/>
                          <a:ea typeface="+mn-ea"/>
                          <a:cs typeface="Arial" panose="020B0604020202020204" pitchFamily="34" charset="0"/>
                        </a:rPr>
                        <a:t>32</a:t>
                      </a:r>
                      <a:r>
                        <a:rPr lang="en-IN" sz="1600" baseline="0" dirty="0">
                          <a:latin typeface="Arial" panose="020B0604020202020204" pitchFamily="34" charset="0"/>
                          <a:cs typeface="Arial" panose="020B0604020202020204" pitchFamily="34" charset="0"/>
                        </a:rPr>
                        <a:t> -1) </a:t>
                      </a:r>
                      <a:r>
                        <a:rPr kumimoji="0" lang="en-IN" sz="1600" b="0" i="0" kern="1200" dirty="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lang="en-IN" sz="1600">
                          <a:latin typeface="Arial" panose="020B0604020202020204" pitchFamily="34" charset="0"/>
                          <a:cs typeface="Arial" panose="020B0604020202020204" pitchFamily="34" charset="0"/>
                        </a:rPr>
                        <a:t>4,294,967,295 bytes ~4GB</a:t>
                      </a:r>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xmlns="" val="10006"/>
                  </a:ext>
                </a:extLst>
              </a:tr>
              <a:tr h="370840">
                <a:tc>
                  <a:txBody>
                    <a:bodyPr/>
                    <a:lstStyle/>
                    <a:p>
                      <a:r>
                        <a:rPr lang="en-IN" sz="1600" dirty="0">
                          <a:latin typeface="Arial" panose="020B0604020202020204" pitchFamily="34" charset="0"/>
                          <a:cs typeface="Arial" panose="020B0604020202020204" pitchFamily="34" charset="0"/>
                        </a:rPr>
                        <a:t>ENUM('value1', 'value2',...)</a:t>
                      </a:r>
                    </a:p>
                  </a:txBody>
                  <a:tcPr marL="91428" marR="91428" anchor="ctr"/>
                </a:tc>
                <a:tc>
                  <a:txBody>
                    <a:bodyPr/>
                    <a:lstStyle/>
                    <a:p>
                      <a:r>
                        <a:rPr lang="en-IN" sz="1600" dirty="0">
                          <a:latin typeface="Arial" panose="020B0604020202020204" pitchFamily="34" charset="0"/>
                          <a:cs typeface="Arial" panose="020B0604020202020204" pitchFamily="34" charset="0"/>
                        </a:rPr>
                        <a:t>65,535 members</a:t>
                      </a: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xmlns="" val="10007"/>
                  </a:ext>
                </a:extLst>
              </a:tr>
              <a:tr h="370840">
                <a:tc>
                  <a:txBody>
                    <a:bodyPr/>
                    <a:lstStyle/>
                    <a:p>
                      <a:r>
                        <a:rPr lang="en-IN" sz="1600" dirty="0">
                          <a:latin typeface="Arial" panose="020B0604020202020204" pitchFamily="34" charset="0"/>
                          <a:cs typeface="Arial" panose="020B0604020202020204" pitchFamily="34" charset="0"/>
                        </a:rPr>
                        <a:t>SET('value1', 'value2',...)</a:t>
                      </a:r>
                    </a:p>
                  </a:txBody>
                  <a:tcPr marL="91428" marR="91428" anchor="ctr"/>
                </a:tc>
                <a:tc>
                  <a:txBody>
                    <a:bodyPr/>
                    <a:lstStyle/>
                    <a:p>
                      <a:r>
                        <a:rPr lang="en-IN" sz="1600" dirty="0">
                          <a:latin typeface="Arial" panose="020B0604020202020204" pitchFamily="34" charset="0"/>
                          <a:cs typeface="Arial" panose="020B0604020202020204" pitchFamily="34" charset="0"/>
                        </a:rPr>
                        <a:t>64 members</a:t>
                      </a: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xmlns="" val="10008"/>
                  </a:ext>
                </a:extLst>
              </a:tr>
              <a:tr h="370840">
                <a:tc>
                  <a:txBody>
                    <a:bodyPr/>
                    <a:lstStyle/>
                    <a:p>
                      <a:r>
                        <a:rPr lang="en-US" sz="1600" dirty="0">
                          <a:latin typeface="Arial" panose="020B0604020202020204" pitchFamily="34" charset="0"/>
                          <a:cs typeface="Arial" panose="020B0604020202020204" pitchFamily="34" charset="0"/>
                        </a:rPr>
                        <a:t>BINARY[(length)]</a:t>
                      </a: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lang="en-US" sz="1600" dirty="0">
                          <a:latin typeface="Arial" panose="020B0604020202020204" pitchFamily="34" charset="0"/>
                          <a:cs typeface="Arial" panose="020B0604020202020204" pitchFamily="34" charset="0"/>
                        </a:rPr>
                        <a:t>255</a:t>
                      </a:r>
                      <a:endParaRPr lang="en-IN" sz="1600" dirty="0">
                        <a:latin typeface="Arial" panose="020B0604020202020204" pitchFamily="34" charset="0"/>
                        <a:cs typeface="Arial" panose="020B0604020202020204" pitchFamily="34" charset="0"/>
                      </a:endParaRP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xmlns="" val="1265857443"/>
                  </a:ext>
                </a:extLst>
              </a:tr>
              <a:tr h="370840">
                <a:tc>
                  <a:txBody>
                    <a:bodyPr/>
                    <a:lstStyle/>
                    <a:p>
                      <a:r>
                        <a:rPr lang="en-US" sz="1600" dirty="0">
                          <a:latin typeface="Arial" panose="020B0604020202020204" pitchFamily="34" charset="0"/>
                          <a:cs typeface="Arial" panose="020B0604020202020204" pitchFamily="34" charset="0"/>
                        </a:rPr>
                        <a:t>VARBINARY(length)</a:t>
                      </a:r>
                      <a:endParaRPr lang="en-IN" sz="1600" dirty="0">
                        <a:latin typeface="Arial" panose="020B0604020202020204" pitchFamily="34" charset="0"/>
                        <a:cs typeface="Arial" panose="020B0604020202020204" pitchFamily="34" charset="0"/>
                      </a:endParaRP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xmlns="" val="1994808822"/>
                  </a:ext>
                </a:extLst>
              </a:tr>
            </a:tbl>
          </a:graphicData>
        </a:graphic>
      </p:graphicFrame>
      <p:sp>
        <p:nvSpPr>
          <p:cNvPr id="3" name="Rectangle 2"/>
          <p:cNvSpPr/>
          <p:nvPr/>
        </p:nvSpPr>
        <p:spPr>
          <a:xfrm>
            <a:off x="407368" y="4953942"/>
            <a:ext cx="1144927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a:t>
            </a:r>
            <a:r>
              <a:rPr lang="en-IN" b="1" i="1" dirty="0">
                <a:solidFill>
                  <a:srgbClr val="0089A4"/>
                </a:solidFill>
                <a:latin typeface="Arial" panose="020B0604020202020204" pitchFamily="34" charset="0"/>
                <a:cs typeface="Arial" panose="020B0604020202020204" pitchFamily="34" charset="0"/>
              </a:rPr>
              <a:t>PAD_CHAR_TO_FULL_LENGTH</a:t>
            </a:r>
            <a:r>
              <a:rPr lang="en-IN" dirty="0">
                <a:solidFill>
                  <a:srgbClr val="0089A4"/>
                </a:solidFill>
                <a:latin typeface="Arial" panose="020B0604020202020204" pitchFamily="34" charset="0"/>
                <a:cs typeface="Arial" panose="020B0604020202020204" pitchFamily="34" charset="0"/>
              </a:rPr>
              <a:t> is enabled, trimming does not occur and retrieved CHAR values are padded to their full length.</a:t>
            </a:r>
          </a:p>
        </p:txBody>
      </p:sp>
      <p:sp>
        <p:nvSpPr>
          <p:cNvPr id="6" name="Rectangle 5"/>
          <p:cNvSpPr/>
          <p:nvPr/>
        </p:nvSpPr>
        <p:spPr>
          <a:xfrm>
            <a:off x="407368" y="5941342"/>
            <a:ext cx="1144927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val="221474244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example of char and varchar</a:t>
            </a:r>
          </a:p>
        </p:txBody>
      </p:sp>
      <p:graphicFrame>
        <p:nvGraphicFramePr>
          <p:cNvPr id="2" name="Table 1"/>
          <p:cNvGraphicFramePr>
            <a:graphicFrameLocks noGrp="1"/>
          </p:cNvGraphicFramePr>
          <p:nvPr/>
        </p:nvGraphicFramePr>
        <p:xfrm>
          <a:off x="407368" y="620688"/>
          <a:ext cx="11449271" cy="1315720"/>
        </p:xfrm>
        <a:graphic>
          <a:graphicData uri="http://schemas.openxmlformats.org/drawingml/2006/table">
            <a:tbl>
              <a:tblPr firstRow="1" bandRow="1">
                <a:tableStyleId>{7E9639D4-E3E2-4D34-9284-5A2195B3D0D7}</a:tableStyleId>
              </a:tblPr>
              <a:tblGrid>
                <a:gridCol w="3750623">
                  <a:extLst>
                    <a:ext uri="{9D8B030D-6E8A-4147-A177-3AD203B41FA5}">
                      <a16:colId xmlns:a16="http://schemas.microsoft.com/office/drawing/2014/main" xmlns="" val="20000"/>
                    </a:ext>
                  </a:extLst>
                </a:gridCol>
                <a:gridCol w="2270114">
                  <a:extLst>
                    <a:ext uri="{9D8B030D-6E8A-4147-A177-3AD203B41FA5}">
                      <a16:colId xmlns:a16="http://schemas.microsoft.com/office/drawing/2014/main" xmlns="" val="20001"/>
                    </a:ext>
                  </a:extLst>
                </a:gridCol>
                <a:gridCol w="5428534">
                  <a:extLst>
                    <a:ext uri="{9D8B030D-6E8A-4147-A177-3AD203B41FA5}">
                      <a16:colId xmlns:a16="http://schemas.microsoft.com/office/drawing/2014/main" xmlns="" val="20002"/>
                    </a:ext>
                  </a:extLst>
                </a:gridCol>
              </a:tblGrid>
              <a:tr h="281384">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no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Size</a:t>
                      </a:r>
                    </a:p>
                  </a:txBody>
                  <a:tcPr marL="91428" marR="91428">
                    <a:no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noFill/>
                  </a:tcPr>
                </a:tc>
                <a:extLst>
                  <a:ext uri="{0D108BD9-81ED-4DB2-BD59-A6C34878D82A}">
                    <a16:rowId xmlns:a16="http://schemas.microsoft.com/office/drawing/2014/main" xmlns="" val="10000"/>
                  </a:ext>
                </a:extLst>
              </a:tr>
              <a:tr h="370840">
                <a:tc>
                  <a:txBody>
                    <a:bodyPr/>
                    <a:lstStyle/>
                    <a:p>
                      <a:r>
                        <a:rPr lang="en-IN" sz="1600" dirty="0">
                          <a:latin typeface="Arial" panose="020B0604020202020204" pitchFamily="34" charset="0"/>
                          <a:cs typeface="Arial" panose="020B0604020202020204" pitchFamily="34" charset="0"/>
                        </a:rPr>
                        <a:t>CHAR [(length)]</a:t>
                      </a:r>
                    </a:p>
                  </a:txBody>
                  <a:tcPr marL="91428" marR="91428" anchor="ctr"/>
                </a:tc>
                <a:tc>
                  <a:txBody>
                    <a:bodyPr/>
                    <a:lstStyle/>
                    <a:p>
                      <a:r>
                        <a:rPr lang="en-IN" sz="1600" dirty="0">
                          <a:latin typeface="Arial" panose="020B0604020202020204" pitchFamily="34" charset="0"/>
                          <a:cs typeface="Arial" panose="020B0604020202020204" pitchFamily="34" charset="0"/>
                        </a:rPr>
                        <a:t>0-255</a:t>
                      </a: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xmlns="" val="10001"/>
                  </a:ext>
                </a:extLst>
              </a:tr>
              <a:tr h="370840">
                <a:tc>
                  <a:txBody>
                    <a:bodyPr/>
                    <a:lstStyle/>
                    <a:p>
                      <a:r>
                        <a:rPr lang="en-IN" sz="1600" dirty="0">
                          <a:latin typeface="Arial" panose="020B0604020202020204" pitchFamily="34" charset="0"/>
                          <a:cs typeface="Arial" panose="020B0604020202020204" pitchFamily="34" charset="0"/>
                        </a:rPr>
                        <a:t>VARCHAR (length)</a:t>
                      </a:r>
                    </a:p>
                  </a:txBody>
                  <a:tcPr marL="91428" marR="91428" anchor="ctr"/>
                </a:tc>
                <a:tc>
                  <a:txBody>
                    <a:bodyPr/>
                    <a:lstStyle/>
                    <a:p>
                      <a:r>
                        <a:rPr lang="en-IN" sz="1800" b="0" i="0" kern="1200" dirty="0">
                          <a:solidFill>
                            <a:schemeClr val="tx1"/>
                          </a:solidFill>
                          <a:effectLst/>
                          <a:latin typeface="+mn-lt"/>
                          <a:ea typeface="+mn-ea"/>
                          <a:cs typeface="+mn-cs"/>
                        </a:rPr>
                        <a:t>0 to 65,535</a:t>
                      </a: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lang="en-US" sz="1600" dirty="0">
                          <a:latin typeface="Arial" panose="020B0604020202020204" pitchFamily="34" charset="0"/>
                          <a:cs typeface="Arial" panose="020B0604020202020204" pitchFamily="34" charset="0"/>
                        </a:rPr>
                        <a:t>The maximum row size (65,535 bytes, which is shared among all columns.</a:t>
                      </a:r>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xmlns="" val="10002"/>
                  </a:ext>
                </a:extLst>
              </a:tr>
            </a:tbl>
          </a:graphicData>
        </a:graphic>
      </p:graphicFrame>
      <p:grpSp>
        <p:nvGrpSpPr>
          <p:cNvPr id="6" name="Group 5">
            <a:extLst>
              <a:ext uri="{FF2B5EF4-FFF2-40B4-BE49-F238E27FC236}">
                <a16:creationId xmlns:a16="http://schemas.microsoft.com/office/drawing/2014/main" xmlns="" id="{3BA10866-0C4C-48A3-B40B-CC7ADD469AD3}"/>
              </a:ext>
            </a:extLst>
          </p:cNvPr>
          <p:cNvGrpSpPr/>
          <p:nvPr/>
        </p:nvGrpSpPr>
        <p:grpSpPr>
          <a:xfrm>
            <a:off x="119336" y="2619489"/>
            <a:ext cx="5986795" cy="3812942"/>
            <a:chOff x="407366" y="2483604"/>
            <a:chExt cx="11449272" cy="3812942"/>
          </a:xfrm>
        </p:grpSpPr>
        <p:sp>
          <p:nvSpPr>
            <p:cNvPr id="7" name="TextBox 6">
              <a:extLst>
                <a:ext uri="{FF2B5EF4-FFF2-40B4-BE49-F238E27FC236}">
                  <a16:creationId xmlns:a16="http://schemas.microsoft.com/office/drawing/2014/main" xmlns="" id="{C9A9187D-F039-484C-A89F-EE247F9FA99D}"/>
                </a:ext>
              </a:extLst>
            </p:cNvPr>
            <p:cNvSpPr txBox="1"/>
            <p:nvPr/>
          </p:nvSpPr>
          <p:spPr>
            <a:xfrm>
              <a:off x="407368" y="2972559"/>
              <a:ext cx="11449270" cy="3323987"/>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rPr>
                <a:t>CREATE</a:t>
              </a:r>
              <a:r>
                <a:rPr lang="en-IN" dirty="0">
                  <a:latin typeface="Liberation Mono"/>
                  <a:ea typeface="Verdana" panose="020B0604030504040204" pitchFamily="34" charset="0"/>
                </a:rPr>
                <a:t> </a:t>
              </a:r>
              <a:r>
                <a:rPr lang="en-IN" dirty="0">
                  <a:solidFill>
                    <a:srgbClr val="0077AA"/>
                  </a:solidFill>
                  <a:latin typeface="Liberation Mono"/>
                  <a:ea typeface="Verdana" panose="020B0604030504040204" pitchFamily="34" charset="0"/>
                </a:rPr>
                <a:t>TABLE</a:t>
              </a:r>
              <a:r>
                <a:rPr lang="en-IN" dirty="0">
                  <a:latin typeface="Liberation Mono"/>
                  <a:ea typeface="Verdana" panose="020B0604030504040204" pitchFamily="34" charset="0"/>
                </a:rPr>
                <a:t> x </a:t>
              </a:r>
              <a:r>
                <a:rPr lang="en-IN" dirty="0">
                  <a:solidFill>
                    <a:schemeClr val="bg1">
                      <a:lumMod val="65000"/>
                    </a:schemeClr>
                  </a:solidFill>
                  <a:latin typeface="Liberation Mono"/>
                  <a:ea typeface="Verdana" panose="020B0604030504040204" pitchFamily="34" charset="0"/>
                </a:rPr>
                <a:t>(</a:t>
              </a:r>
              <a:r>
                <a:rPr lang="en-IN" dirty="0">
                  <a:latin typeface="Liberation Mono"/>
                  <a:ea typeface="Verdana" panose="020B0604030504040204" pitchFamily="34" charset="0"/>
                </a:rPr>
                <a:t>x1 </a:t>
              </a:r>
              <a:r>
                <a:rPr lang="en-IN" dirty="0">
                  <a:solidFill>
                    <a:srgbClr val="834689"/>
                  </a:solidFill>
                  <a:latin typeface="Liberation Mono"/>
                  <a:ea typeface="Verdana" panose="020B0604030504040204" pitchFamily="34" charset="0"/>
                </a:rPr>
                <a:t>CHAR</a:t>
              </a:r>
              <a:r>
                <a:rPr lang="en-IN" dirty="0">
                  <a:latin typeface="Liberation Mono"/>
                  <a:ea typeface="Verdana" panose="020B0604030504040204" pitchFamily="34" charset="0"/>
                </a:rPr>
                <a:t>(4), x2 </a:t>
              </a:r>
              <a:r>
                <a:rPr lang="en-IN" dirty="0">
                  <a:solidFill>
                    <a:srgbClr val="834689"/>
                  </a:solidFill>
                  <a:latin typeface="Liberation Mono"/>
                  <a:ea typeface="Verdana" panose="020B0604030504040204" pitchFamily="34" charset="0"/>
                </a:rPr>
                <a:t>VARCHAR</a:t>
              </a:r>
              <a:r>
                <a:rPr lang="en-IN" dirty="0">
                  <a:latin typeface="Liberation Mono"/>
                  <a:ea typeface="Verdana" panose="020B0604030504040204" pitchFamily="34" charset="0"/>
                </a:rPr>
                <a:t>(4)</a:t>
              </a:r>
              <a:r>
                <a:rPr lang="en-IN" dirty="0">
                  <a:solidFill>
                    <a:schemeClr val="bg1">
                      <a:lumMod val="65000"/>
                    </a:schemeClr>
                  </a:solidFill>
                  <a:latin typeface="Liberation Mono"/>
                  <a:ea typeface="Verdana" panose="020B0604030504040204" pitchFamily="34" charset="0"/>
                </a:rPr>
                <a:t>)</a:t>
              </a:r>
              <a:r>
                <a:rPr lang="en-IN" dirty="0">
                  <a:latin typeface="Liberation Mono"/>
                  <a:ea typeface="Verdana" panose="020B0604030504040204" pitchFamily="34" charset="0"/>
                </a:rPr>
                <a:t>;</a:t>
              </a:r>
            </a:p>
            <a:p>
              <a:pPr marL="285750" indent="-285750">
                <a:buFont typeface="Arial" panose="020B0604020202020204" pitchFamily="34" charset="0"/>
                <a:buChar char="•"/>
              </a:pPr>
              <a:endParaRPr lang="en-IN" sz="800" dirty="0">
                <a:latin typeface="Liberation Mono"/>
                <a:ea typeface="Verdana" panose="020B0604030504040204" pitchFamily="34" charset="0"/>
              </a:endParaRPr>
            </a:p>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cs typeface="Arial" panose="020B0604020202020204" pitchFamily="34" charset="0"/>
                </a:rPr>
                <a:t>INSERT</a:t>
              </a:r>
              <a:r>
                <a:rPr lang="en-IN" dirty="0">
                  <a:latin typeface="Liberation Mono"/>
                  <a:ea typeface="Verdana" panose="020B0604030504040204" pitchFamily="34" charset="0"/>
                  <a:cs typeface="Arial" panose="020B0604020202020204" pitchFamily="34" charset="0"/>
                </a:rPr>
                <a:t> </a:t>
              </a:r>
              <a:r>
                <a:rPr lang="en-IN" dirty="0">
                  <a:solidFill>
                    <a:srgbClr val="0077AA"/>
                  </a:solidFill>
                  <a:latin typeface="Liberation Mono"/>
                  <a:ea typeface="Verdana" panose="020B0604030504040204" pitchFamily="34" charset="0"/>
                  <a:cs typeface="Arial" panose="020B0604020202020204" pitchFamily="34" charset="0"/>
                </a:rPr>
                <a:t>INTO</a:t>
              </a:r>
              <a:r>
                <a:rPr lang="en-IN" dirty="0">
                  <a:latin typeface="Liberation Mono"/>
                  <a:ea typeface="Verdana" panose="020B0604030504040204" pitchFamily="34" charset="0"/>
                  <a:cs typeface="Arial" panose="020B0604020202020204" pitchFamily="34" charset="0"/>
                </a:rPr>
                <a:t> x </a:t>
              </a:r>
              <a:r>
                <a:rPr lang="en-IN" dirty="0">
                  <a:solidFill>
                    <a:srgbClr val="0077AA"/>
                  </a:solidFill>
                  <a:latin typeface="Liberation Mono"/>
                  <a:ea typeface="Verdana" panose="020B0604030504040204" pitchFamily="34" charset="0"/>
                  <a:cs typeface="Arial" panose="020B0604020202020204" pitchFamily="34" charset="0"/>
                </a:rPr>
                <a:t>VALUE</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solidFill>
                    <a:srgbClr val="669900"/>
                  </a:solidFill>
                  <a:latin typeface="Liberation Mono"/>
                  <a:ea typeface="Verdana" panose="020B0604030504040204" pitchFamily="34" charset="0"/>
                </a:rPr>
                <a:t>''</a:t>
              </a:r>
              <a:r>
                <a:rPr lang="en-IN" dirty="0">
                  <a:latin typeface="Liberation Mono"/>
                  <a:ea typeface="Verdana" panose="020B0604030504040204" pitchFamily="34" charset="0"/>
                  <a:cs typeface="Arial" panose="020B0604020202020204" pitchFamily="34" charset="0"/>
                </a:rPr>
                <a:t>, </a:t>
              </a:r>
              <a:r>
                <a:rPr lang="en-IN" dirty="0">
                  <a:solidFill>
                    <a:srgbClr val="669900"/>
                  </a:solidFill>
                  <a:latin typeface="Liberation Mono"/>
                  <a:ea typeface="Verdana" panose="020B0604030504040204" pitchFamily="34" charset="0"/>
                </a:rPr>
                <a:t>''</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latin typeface="Liberation Mono"/>
                  <a:ea typeface="Verdana" panose="020B0604030504040204" pitchFamily="34" charset="0"/>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cs typeface="Arial" panose="020B0604020202020204" pitchFamily="34" charset="0"/>
                </a:rPr>
                <a:t>INSERT</a:t>
              </a:r>
              <a:r>
                <a:rPr lang="en-IN" dirty="0">
                  <a:latin typeface="Liberation Mono"/>
                  <a:ea typeface="Verdana" panose="020B0604030504040204" pitchFamily="34" charset="0"/>
                  <a:cs typeface="Arial" panose="020B0604020202020204" pitchFamily="34" charset="0"/>
                </a:rPr>
                <a:t> </a:t>
              </a:r>
              <a:r>
                <a:rPr lang="en-IN" dirty="0">
                  <a:solidFill>
                    <a:srgbClr val="0077AA"/>
                  </a:solidFill>
                  <a:latin typeface="Liberation Mono"/>
                  <a:ea typeface="Verdana" panose="020B0604030504040204" pitchFamily="34" charset="0"/>
                  <a:cs typeface="Arial" panose="020B0604020202020204" pitchFamily="34" charset="0"/>
                </a:rPr>
                <a:t>INTO</a:t>
              </a:r>
              <a:r>
                <a:rPr lang="en-IN" dirty="0">
                  <a:latin typeface="Liberation Mono"/>
                  <a:ea typeface="Verdana" panose="020B0604030504040204" pitchFamily="34" charset="0"/>
                  <a:cs typeface="Arial" panose="020B0604020202020204" pitchFamily="34" charset="0"/>
                </a:rPr>
                <a:t> x </a:t>
              </a:r>
              <a:r>
                <a:rPr lang="en-IN" dirty="0">
                  <a:solidFill>
                    <a:srgbClr val="0077AA"/>
                  </a:solidFill>
                  <a:latin typeface="Liberation Mono"/>
                  <a:ea typeface="Verdana" panose="020B0604030504040204" pitchFamily="34" charset="0"/>
                  <a:cs typeface="Arial" panose="020B0604020202020204" pitchFamily="34" charset="0"/>
                </a:rPr>
                <a:t>VALUE</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solidFill>
                    <a:srgbClr val="669900"/>
                  </a:solidFill>
                  <a:latin typeface="Liberation Mono"/>
                  <a:ea typeface="Verdana" panose="020B0604030504040204" pitchFamily="34" charset="0"/>
                </a:rPr>
                <a:t>'ab'</a:t>
              </a:r>
              <a:r>
                <a:rPr lang="en-IN" dirty="0">
                  <a:latin typeface="Liberation Mono"/>
                  <a:ea typeface="Verdana" panose="020B0604030504040204" pitchFamily="34" charset="0"/>
                  <a:cs typeface="Arial" panose="020B0604020202020204" pitchFamily="34" charset="0"/>
                </a:rPr>
                <a:t>, </a:t>
              </a:r>
              <a:r>
                <a:rPr lang="en-IN" dirty="0">
                  <a:solidFill>
                    <a:srgbClr val="669900"/>
                  </a:solidFill>
                  <a:latin typeface="Liberation Mono"/>
                  <a:ea typeface="Verdana" panose="020B0604030504040204" pitchFamily="34" charset="0"/>
                </a:rPr>
                <a:t>'ab'</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latin typeface="Liberation Mono"/>
                  <a:ea typeface="Verdana" panose="020B0604030504040204" pitchFamily="34" charset="0"/>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cs typeface="Arial" panose="020B0604020202020204" pitchFamily="34" charset="0"/>
                </a:rPr>
                <a:t>INSERT</a:t>
              </a:r>
              <a:r>
                <a:rPr lang="en-IN" dirty="0">
                  <a:latin typeface="Liberation Mono"/>
                  <a:ea typeface="Verdana" panose="020B0604030504040204" pitchFamily="34" charset="0"/>
                  <a:cs typeface="Arial" panose="020B0604020202020204" pitchFamily="34" charset="0"/>
                </a:rPr>
                <a:t> </a:t>
              </a:r>
              <a:r>
                <a:rPr lang="en-IN" dirty="0">
                  <a:solidFill>
                    <a:srgbClr val="0077AA"/>
                  </a:solidFill>
                  <a:latin typeface="Liberation Mono"/>
                  <a:ea typeface="Verdana" panose="020B0604030504040204" pitchFamily="34" charset="0"/>
                  <a:cs typeface="Arial" panose="020B0604020202020204" pitchFamily="34" charset="0"/>
                </a:rPr>
                <a:t>INTO</a:t>
              </a:r>
              <a:r>
                <a:rPr lang="en-IN" dirty="0">
                  <a:latin typeface="Liberation Mono"/>
                  <a:ea typeface="Verdana" panose="020B0604030504040204" pitchFamily="34" charset="0"/>
                  <a:cs typeface="Arial" panose="020B0604020202020204" pitchFamily="34" charset="0"/>
                </a:rPr>
                <a:t> x </a:t>
              </a:r>
              <a:r>
                <a:rPr lang="en-IN" dirty="0">
                  <a:solidFill>
                    <a:srgbClr val="0077AA"/>
                  </a:solidFill>
                  <a:latin typeface="Liberation Mono"/>
                  <a:ea typeface="Verdana" panose="020B0604030504040204" pitchFamily="34" charset="0"/>
                  <a:cs typeface="Arial" panose="020B0604020202020204" pitchFamily="34" charset="0"/>
                </a:rPr>
                <a:t>VALUE</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solidFill>
                    <a:srgbClr val="669900"/>
                  </a:solidFill>
                  <a:latin typeface="Liberation Mono"/>
                  <a:ea typeface="Verdana" panose="020B0604030504040204" pitchFamily="34" charset="0"/>
                </a:rPr>
                <a:t>'</a:t>
              </a:r>
              <a:r>
                <a:rPr lang="en-IN" dirty="0" err="1">
                  <a:solidFill>
                    <a:srgbClr val="669900"/>
                  </a:solidFill>
                  <a:latin typeface="Liberation Mono"/>
                  <a:ea typeface="Verdana" panose="020B0604030504040204" pitchFamily="34" charset="0"/>
                </a:rPr>
                <a:t>abcd</a:t>
              </a:r>
              <a:r>
                <a:rPr lang="en-IN" dirty="0">
                  <a:solidFill>
                    <a:srgbClr val="669900"/>
                  </a:solidFill>
                  <a:latin typeface="Liberation Mono"/>
                  <a:ea typeface="Verdana" panose="020B0604030504040204" pitchFamily="34" charset="0"/>
                </a:rPr>
                <a:t>'</a:t>
              </a:r>
              <a:r>
                <a:rPr lang="en-IN" dirty="0">
                  <a:latin typeface="Liberation Mono"/>
                  <a:ea typeface="Verdana" panose="020B0604030504040204" pitchFamily="34" charset="0"/>
                  <a:cs typeface="Arial" panose="020B0604020202020204" pitchFamily="34" charset="0"/>
                </a:rPr>
                <a:t>, </a:t>
              </a:r>
              <a:r>
                <a:rPr lang="en-IN" dirty="0">
                  <a:solidFill>
                    <a:srgbClr val="669900"/>
                  </a:solidFill>
                  <a:latin typeface="Liberation Mono"/>
                  <a:ea typeface="Verdana" panose="020B0604030504040204" pitchFamily="34" charset="0"/>
                </a:rPr>
                <a:t>'</a:t>
              </a:r>
              <a:r>
                <a:rPr lang="en-IN" dirty="0" err="1">
                  <a:solidFill>
                    <a:srgbClr val="669900"/>
                  </a:solidFill>
                  <a:latin typeface="Liberation Mono"/>
                  <a:ea typeface="Verdana" panose="020B0604030504040204" pitchFamily="34" charset="0"/>
                </a:rPr>
                <a:t>abcd</a:t>
              </a:r>
              <a:r>
                <a:rPr lang="en-IN" dirty="0">
                  <a:solidFill>
                    <a:srgbClr val="669900"/>
                  </a:solidFill>
                  <a:latin typeface="Liberation Mono"/>
                  <a:ea typeface="Verdana" panose="020B0604030504040204" pitchFamily="34" charset="0"/>
                </a:rPr>
                <a:t>'</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latin typeface="Liberation Mono"/>
                  <a:ea typeface="Verdana" panose="020B060403050404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Liberation Mono"/>
                <a:ea typeface="Verdana" panose="020B060403050404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ea typeface="Verdana" panose="020B0604030504040204" pitchFamily="34" charset="0"/>
                </a:rPr>
                <a:t>SELECT</a:t>
              </a:r>
              <a:r>
                <a:rPr lang="en-US" dirty="0">
                  <a:latin typeface="Liberation Mono"/>
                  <a:ea typeface="Verdana" panose="020B0604030504040204" pitchFamily="34" charset="0"/>
                  <a:cs typeface="Arial" panose="020B0604020202020204" pitchFamily="34" charset="0"/>
                </a:rPr>
                <a:t> x1, </a:t>
              </a:r>
              <a:r>
                <a:rPr lang="en-US" dirty="0">
                  <a:solidFill>
                    <a:srgbClr val="3F6971"/>
                  </a:solidFill>
                  <a:latin typeface="Liberation Mono"/>
                </a:rPr>
                <a:t>LENGTH</a:t>
              </a:r>
              <a:r>
                <a:rPr lang="en-US" dirty="0">
                  <a:latin typeface="Liberation Mono"/>
                  <a:ea typeface="Verdana" panose="020B0604030504040204" pitchFamily="34" charset="0"/>
                  <a:cs typeface="Arial" panose="020B0604020202020204" pitchFamily="34" charset="0"/>
                </a:rPr>
                <a:t>(x1), x2, </a:t>
              </a:r>
              <a:r>
                <a:rPr lang="en-US" dirty="0">
                  <a:solidFill>
                    <a:srgbClr val="3F6971"/>
                  </a:solidFill>
                  <a:latin typeface="Liberation Mono"/>
                </a:rPr>
                <a:t>LENGTH</a:t>
              </a:r>
              <a:r>
                <a:rPr lang="en-US" dirty="0">
                  <a:latin typeface="Liberation Mono"/>
                  <a:ea typeface="Verdana" panose="020B0604030504040204" pitchFamily="34" charset="0"/>
                  <a:cs typeface="Arial" panose="020B0604020202020204" pitchFamily="34" charset="0"/>
                </a:rPr>
                <a:t>(x2) </a:t>
              </a:r>
              <a:r>
                <a:rPr lang="en-US" dirty="0">
                  <a:solidFill>
                    <a:srgbClr val="0077AA"/>
                  </a:solidFill>
                  <a:latin typeface="Liberation Mono"/>
                  <a:ea typeface="Verdana" panose="020B0604030504040204" pitchFamily="34" charset="0"/>
                </a:rPr>
                <a:t>FROM</a:t>
              </a:r>
              <a:r>
                <a:rPr lang="en-US" dirty="0">
                  <a:latin typeface="Liberation Mono"/>
                  <a:ea typeface="Verdana" panose="020B0604030504040204" pitchFamily="34" charset="0"/>
                  <a:cs typeface="Arial" panose="020B0604020202020204" pitchFamily="34" charset="0"/>
                </a:rPr>
                <a:t> x;</a:t>
              </a:r>
            </a:p>
            <a:p>
              <a:pPr marL="285750" indent="-285750">
                <a:buFont typeface="Arial" panose="020B0604020202020204" pitchFamily="34" charset="0"/>
                <a:buChar char="•"/>
              </a:pPr>
              <a:endParaRPr lang="en-IN" sz="800" dirty="0">
                <a:latin typeface="Liberation Mono"/>
                <a:ea typeface="Verdana" panose="020B060403050404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0C0"/>
                  </a:solidFill>
                  <a:latin typeface="Liberation Mono"/>
                  <a:ea typeface="Verdana" panose="020B0604030504040204" pitchFamily="34" charset="0"/>
                  <a:cs typeface="Arial" panose="020B0604020202020204" pitchFamily="34" charset="0"/>
                </a:rPr>
                <a:t>SET </a:t>
              </a:r>
              <a:r>
                <a:rPr lang="en-IN" dirty="0">
                  <a:solidFill>
                    <a:schemeClr val="accent5">
                      <a:lumMod val="75000"/>
                    </a:schemeClr>
                  </a:solidFill>
                  <a:latin typeface="Liberation Mono"/>
                  <a:ea typeface="Verdana" panose="020B0604030504040204" pitchFamily="34" charset="0"/>
                  <a:cs typeface="Arial" panose="020B0604020202020204" pitchFamily="34" charset="0"/>
                </a:rPr>
                <a:t>sql_mode </a:t>
              </a:r>
              <a:r>
                <a:rPr lang="en-IN" dirty="0">
                  <a:solidFill>
                    <a:schemeClr val="accent5">
                      <a:lumMod val="75000"/>
                    </a:schemeClr>
                  </a:solidFill>
                  <a:latin typeface="Liberation Mono"/>
                </a:rPr>
                <a:t>=</a:t>
              </a:r>
              <a:r>
                <a:rPr lang="en-IN" dirty="0">
                  <a:solidFill>
                    <a:schemeClr val="tx1">
                      <a:lumMod val="85000"/>
                      <a:lumOff val="15000"/>
                    </a:schemeClr>
                  </a:solidFill>
                  <a:latin typeface="Liberation Mono"/>
                  <a:ea typeface="Verdana" panose="020B0604030504040204" pitchFamily="34" charset="0"/>
                  <a:cs typeface="Arial" panose="020B0604020202020204" pitchFamily="34" charset="0"/>
                </a:rPr>
                <a:t> 'PAD_CHAR_TO_FULL_LENGTH';</a:t>
              </a:r>
            </a:p>
            <a:p>
              <a:pPr marL="285750" indent="-285750">
                <a:buFont typeface="Arial" panose="020B0604020202020204" pitchFamily="34" charset="0"/>
                <a:buChar char="•"/>
              </a:pPr>
              <a:endParaRPr lang="en-IN" sz="800" dirty="0">
                <a:solidFill>
                  <a:schemeClr val="tx1">
                    <a:lumMod val="85000"/>
                    <a:lumOff val="15000"/>
                  </a:schemeClr>
                </a:solidFill>
                <a:latin typeface="Liberation Mono"/>
                <a:ea typeface="Verdana" panose="020B060403050404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ea typeface="Verdana" panose="020B0604030504040204" pitchFamily="34" charset="0"/>
                </a:rPr>
                <a:t>SELECT</a:t>
              </a:r>
              <a:r>
                <a:rPr lang="en-US" dirty="0">
                  <a:latin typeface="Liberation Mono"/>
                  <a:ea typeface="Verdana" panose="020B0604030504040204" pitchFamily="34" charset="0"/>
                  <a:cs typeface="Arial" panose="020B0604020202020204" pitchFamily="34" charset="0"/>
                </a:rPr>
                <a:t> x1, </a:t>
              </a:r>
              <a:r>
                <a:rPr lang="en-US" dirty="0">
                  <a:solidFill>
                    <a:srgbClr val="3F6971"/>
                  </a:solidFill>
                  <a:latin typeface="Liberation Mono"/>
                </a:rPr>
                <a:t>LENGTH</a:t>
              </a:r>
              <a:r>
                <a:rPr lang="en-US" dirty="0">
                  <a:latin typeface="Liberation Mono"/>
                  <a:ea typeface="Verdana" panose="020B0604030504040204" pitchFamily="34" charset="0"/>
                  <a:cs typeface="Arial" panose="020B0604020202020204" pitchFamily="34" charset="0"/>
                </a:rPr>
                <a:t>(x1), x2, </a:t>
              </a:r>
              <a:r>
                <a:rPr lang="en-US" dirty="0">
                  <a:solidFill>
                    <a:srgbClr val="3F6971"/>
                  </a:solidFill>
                  <a:latin typeface="Liberation Mono"/>
                </a:rPr>
                <a:t>LENGTH</a:t>
              </a:r>
              <a:r>
                <a:rPr lang="en-US" dirty="0">
                  <a:latin typeface="Liberation Mono"/>
                  <a:ea typeface="Verdana" panose="020B0604030504040204" pitchFamily="34" charset="0"/>
                  <a:cs typeface="Arial" panose="020B0604020202020204" pitchFamily="34" charset="0"/>
                </a:rPr>
                <a:t>(x2) </a:t>
              </a:r>
              <a:r>
                <a:rPr lang="en-US" dirty="0">
                  <a:solidFill>
                    <a:srgbClr val="0077AA"/>
                  </a:solidFill>
                  <a:latin typeface="Liberation Mono"/>
                  <a:ea typeface="Verdana" panose="020B0604030504040204" pitchFamily="34" charset="0"/>
                </a:rPr>
                <a:t>FROM</a:t>
              </a:r>
              <a:r>
                <a:rPr lang="en-US" dirty="0">
                  <a:latin typeface="Liberation Mono"/>
                  <a:ea typeface="Verdana" panose="020B0604030504040204" pitchFamily="34" charset="0"/>
                  <a:cs typeface="Arial" panose="020B0604020202020204" pitchFamily="34" charset="0"/>
                </a:rPr>
                <a:t> x;</a:t>
              </a:r>
            </a:p>
            <a:p>
              <a:pPr marL="285750" indent="-285750">
                <a:buFont typeface="Arial" panose="020B0604020202020204" pitchFamily="34" charset="0"/>
                <a:buChar char="•"/>
              </a:pPr>
              <a:endParaRPr lang="en-US" sz="800" dirty="0">
                <a:latin typeface="Liberation Mono"/>
                <a:ea typeface="Verdana" panose="020B060403050404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0C0"/>
                  </a:solidFill>
                  <a:latin typeface="Liberation Mono"/>
                  <a:ea typeface="Verdana" panose="020B0604030504040204" pitchFamily="34" charset="0"/>
                  <a:cs typeface="Arial" panose="020B0604020202020204" pitchFamily="34" charset="0"/>
                </a:rPr>
                <a:t>SET </a:t>
              </a:r>
              <a:r>
                <a:rPr lang="en-IN" dirty="0">
                  <a:solidFill>
                    <a:schemeClr val="accent5">
                      <a:lumMod val="75000"/>
                    </a:schemeClr>
                  </a:solidFill>
                  <a:latin typeface="Liberation Mono"/>
                  <a:ea typeface="Verdana" panose="020B0604030504040204" pitchFamily="34" charset="0"/>
                  <a:cs typeface="Arial" panose="020B0604020202020204" pitchFamily="34" charset="0"/>
                </a:rPr>
                <a:t>sql_mode </a:t>
              </a:r>
              <a:r>
                <a:rPr lang="en-IN" dirty="0">
                  <a:solidFill>
                    <a:schemeClr val="accent5">
                      <a:lumMod val="75000"/>
                    </a:schemeClr>
                  </a:solidFill>
                  <a:latin typeface="Liberation Mono"/>
                </a:rPr>
                <a:t>=</a:t>
              </a:r>
              <a:r>
                <a:rPr lang="en-IN" dirty="0">
                  <a:solidFill>
                    <a:schemeClr val="tx1">
                      <a:lumMod val="85000"/>
                      <a:lumOff val="15000"/>
                    </a:schemeClr>
                  </a:solidFill>
                  <a:latin typeface="Liberation Mono"/>
                  <a:ea typeface="Verdana" panose="020B0604030504040204" pitchFamily="34" charset="0"/>
                  <a:cs typeface="Arial" panose="020B0604020202020204" pitchFamily="34" charset="0"/>
                </a:rPr>
                <a:t> '';</a:t>
              </a:r>
            </a:p>
            <a:p>
              <a:pPr marL="285750" indent="-285750">
                <a:buFont typeface="Arial" panose="020B0604020202020204" pitchFamily="34" charset="0"/>
                <a:buChar char="•"/>
              </a:pPr>
              <a:endParaRPr lang="en-IN" sz="800" dirty="0">
                <a:solidFill>
                  <a:schemeClr val="tx1">
                    <a:lumMod val="85000"/>
                    <a:lumOff val="15000"/>
                  </a:schemeClr>
                </a:solidFill>
                <a:latin typeface="Liberation Mono"/>
                <a:ea typeface="Verdana" panose="020B060403050404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ea typeface="Verdana" panose="020B0604030504040204" pitchFamily="34" charset="0"/>
                </a:rPr>
                <a:t>SELECT</a:t>
              </a:r>
              <a:r>
                <a:rPr lang="en-US" dirty="0">
                  <a:latin typeface="Liberation Mono"/>
                  <a:ea typeface="Verdana" panose="020B0604030504040204" pitchFamily="34" charset="0"/>
                  <a:cs typeface="Arial" panose="020B0604020202020204" pitchFamily="34" charset="0"/>
                </a:rPr>
                <a:t> x1, </a:t>
              </a:r>
              <a:r>
                <a:rPr lang="en-US" dirty="0">
                  <a:solidFill>
                    <a:srgbClr val="3F6971"/>
                  </a:solidFill>
                  <a:latin typeface="Liberation Mono"/>
                </a:rPr>
                <a:t>LENGTH</a:t>
              </a:r>
              <a:r>
                <a:rPr lang="en-US" dirty="0">
                  <a:latin typeface="Liberation Mono"/>
                  <a:ea typeface="Verdana" panose="020B0604030504040204" pitchFamily="34" charset="0"/>
                  <a:cs typeface="Arial" panose="020B0604020202020204" pitchFamily="34" charset="0"/>
                </a:rPr>
                <a:t>(x1), x2, </a:t>
              </a:r>
              <a:r>
                <a:rPr lang="en-US" dirty="0">
                  <a:solidFill>
                    <a:srgbClr val="3F6971"/>
                  </a:solidFill>
                  <a:latin typeface="Liberation Mono"/>
                </a:rPr>
                <a:t>LENGTH</a:t>
              </a:r>
              <a:r>
                <a:rPr lang="en-US" dirty="0">
                  <a:latin typeface="Liberation Mono"/>
                  <a:ea typeface="Verdana" panose="020B0604030504040204" pitchFamily="34" charset="0"/>
                  <a:cs typeface="Arial" panose="020B0604020202020204" pitchFamily="34" charset="0"/>
                </a:rPr>
                <a:t>(x2) </a:t>
              </a:r>
              <a:r>
                <a:rPr lang="en-US" dirty="0">
                  <a:solidFill>
                    <a:srgbClr val="0077AA"/>
                  </a:solidFill>
                  <a:latin typeface="Liberation Mono"/>
                  <a:ea typeface="Verdana" panose="020B0604030504040204" pitchFamily="34" charset="0"/>
                </a:rPr>
                <a:t>FROM</a:t>
              </a:r>
              <a:r>
                <a:rPr lang="en-US" dirty="0">
                  <a:latin typeface="Liberation Mono"/>
                  <a:ea typeface="Verdana" panose="020B0604030504040204" pitchFamily="34" charset="0"/>
                  <a:cs typeface="Arial" panose="020B0604020202020204" pitchFamily="34" charset="0"/>
                </a:rPr>
                <a:t> x;</a:t>
              </a:r>
            </a:p>
          </p:txBody>
        </p:sp>
        <p:sp>
          <p:nvSpPr>
            <p:cNvPr id="8" name="Rectangle 7">
              <a:extLst>
                <a:ext uri="{FF2B5EF4-FFF2-40B4-BE49-F238E27FC236}">
                  <a16:creationId xmlns:a16="http://schemas.microsoft.com/office/drawing/2014/main" xmlns="" id="{55328186-23CC-47A1-98EE-9E406494D00F}"/>
                </a:ext>
              </a:extLst>
            </p:cNvPr>
            <p:cNvSpPr/>
            <p:nvPr/>
          </p:nvSpPr>
          <p:spPr>
            <a:xfrm>
              <a:off x="407366" y="2483604"/>
              <a:ext cx="2467207" cy="369332"/>
            </a:xfrm>
            <a:prstGeom prst="rect">
              <a:avLst/>
            </a:prstGeom>
          </p:spPr>
          <p:txBody>
            <a:bodyPr wrap="square">
              <a:spAutoFit/>
            </a:bodyPr>
            <a:lstStyle/>
            <a:p>
              <a:r>
                <a:rPr lang="en-IN" dirty="0">
                  <a:solidFill>
                    <a:schemeClr val="tx2"/>
                  </a:solidFill>
                  <a:latin typeface="Arial" panose="020B0604020202020204" pitchFamily="34" charset="0"/>
                  <a:cs typeface="Arial" panose="020B0604020202020204" pitchFamily="34" charset="0"/>
                </a:rPr>
                <a:t>Try Out</a:t>
              </a:r>
            </a:p>
          </p:txBody>
        </p:sp>
      </p:grpSp>
      <p:sp>
        <p:nvSpPr>
          <p:cNvPr id="9" name="TextBox 8">
            <a:extLst>
              <a:ext uri="{FF2B5EF4-FFF2-40B4-BE49-F238E27FC236}">
                <a16:creationId xmlns:a16="http://schemas.microsoft.com/office/drawing/2014/main" xmlns="" id="{DE611490-F9AA-433E-9E68-9AAF7CB4899C}"/>
              </a:ext>
            </a:extLst>
          </p:cNvPr>
          <p:cNvSpPr txBox="1"/>
          <p:nvPr/>
        </p:nvSpPr>
        <p:spPr>
          <a:xfrm>
            <a:off x="5663953" y="2069763"/>
            <a:ext cx="6253514" cy="738664"/>
          </a:xfrm>
          <a:prstGeom prst="rect">
            <a:avLst/>
          </a:prstGeom>
          <a:noFill/>
        </p:spPr>
        <p:txBody>
          <a:bodyPr wrap="square">
            <a:spAutoFit/>
          </a:bodyPr>
          <a:lstStyle/>
          <a:p>
            <a:pPr marL="342900" indent="-342900">
              <a:buFont typeface="Arial" panose="020B0604020202020204" pitchFamily="34" charset="0"/>
              <a:buChar char="*"/>
            </a:pPr>
            <a:r>
              <a:rPr lang="en-IN" sz="2100" dirty="0">
                <a:solidFill>
                  <a:schemeClr val="accent5">
                    <a:lumMod val="75000"/>
                  </a:schemeClr>
                </a:solidFill>
                <a:latin typeface="Arial" panose="020B0604020202020204" pitchFamily="34" charset="0"/>
                <a:cs typeface="Arial" panose="020B0604020202020204" pitchFamily="34" charset="0"/>
              </a:rPr>
              <a:t>In CHAR, if a table contains value 'a', an attempt to store 'a ' causes a duplicate-key error.</a:t>
            </a:r>
          </a:p>
        </p:txBody>
      </p:sp>
      <p:cxnSp>
        <p:nvCxnSpPr>
          <p:cNvPr id="11" name="Straight Connector 10">
            <a:extLst>
              <a:ext uri="{FF2B5EF4-FFF2-40B4-BE49-F238E27FC236}">
                <a16:creationId xmlns:a16="http://schemas.microsoft.com/office/drawing/2014/main" xmlns="" id="{0F0CF518-F3B6-48FC-8205-DE520DA50474}"/>
              </a:ext>
            </a:extLst>
          </p:cNvPr>
          <p:cNvCxnSpPr/>
          <p:nvPr/>
        </p:nvCxnSpPr>
        <p:spPr>
          <a:xfrm>
            <a:off x="5591944" y="2069763"/>
            <a:ext cx="0" cy="4599597"/>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xmlns="" id="{FD8F9865-BD77-4090-9C88-BCFC65A38614}"/>
              </a:ext>
            </a:extLst>
          </p:cNvPr>
          <p:cNvSpPr txBox="1"/>
          <p:nvPr/>
        </p:nvSpPr>
        <p:spPr>
          <a:xfrm>
            <a:off x="6071818" y="2988821"/>
            <a:ext cx="609372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rPr>
              <a:t>CREATE</a:t>
            </a:r>
            <a:r>
              <a:rPr lang="en-IN" dirty="0">
                <a:latin typeface="Liberation Mono"/>
                <a:ea typeface="Verdana" panose="020B0604030504040204" pitchFamily="34" charset="0"/>
              </a:rPr>
              <a:t> </a:t>
            </a:r>
            <a:r>
              <a:rPr lang="en-IN" dirty="0">
                <a:solidFill>
                  <a:srgbClr val="0077AA"/>
                </a:solidFill>
                <a:latin typeface="Liberation Mono"/>
                <a:ea typeface="Verdana" panose="020B0604030504040204" pitchFamily="34" charset="0"/>
              </a:rPr>
              <a:t>TABLE</a:t>
            </a:r>
            <a:r>
              <a:rPr lang="en-IN" dirty="0">
                <a:latin typeface="Liberation Mono"/>
                <a:ea typeface="Verdana" panose="020B0604030504040204" pitchFamily="34" charset="0"/>
              </a:rPr>
              <a:t> x </a:t>
            </a:r>
            <a:r>
              <a:rPr lang="en-IN" dirty="0">
                <a:solidFill>
                  <a:schemeClr val="bg1">
                    <a:lumMod val="65000"/>
                  </a:schemeClr>
                </a:solidFill>
                <a:latin typeface="Liberation Mono"/>
                <a:ea typeface="Verdana" panose="020B0604030504040204" pitchFamily="34" charset="0"/>
              </a:rPr>
              <a:t>(</a:t>
            </a:r>
            <a:r>
              <a:rPr lang="en-IN" dirty="0">
                <a:latin typeface="Liberation Mono"/>
                <a:ea typeface="Verdana" panose="020B0604030504040204" pitchFamily="34" charset="0"/>
              </a:rPr>
              <a:t>x1 </a:t>
            </a:r>
            <a:r>
              <a:rPr lang="en-IN" dirty="0">
                <a:solidFill>
                  <a:srgbClr val="834689"/>
                </a:solidFill>
                <a:latin typeface="Liberation Mono"/>
                <a:ea typeface="Verdana" panose="020B0604030504040204" pitchFamily="34" charset="0"/>
              </a:rPr>
              <a:t>CHAR</a:t>
            </a:r>
            <a:r>
              <a:rPr lang="en-IN" dirty="0">
                <a:latin typeface="Liberation Mono"/>
                <a:ea typeface="Verdana" panose="020B0604030504040204" pitchFamily="34" charset="0"/>
              </a:rPr>
              <a:t>(4) </a:t>
            </a:r>
            <a:r>
              <a:rPr lang="en-IN" dirty="0">
                <a:solidFill>
                  <a:srgbClr val="C00000"/>
                </a:solidFill>
                <a:latin typeface="Liberation Mono"/>
                <a:cs typeface="Arial" panose="020B0604020202020204" pitchFamily="34" charset="0"/>
              </a:rPr>
              <a:t>PRIMARY</a:t>
            </a:r>
            <a:r>
              <a:rPr lang="en-IN" dirty="0">
                <a:latin typeface="Liberation Mono"/>
                <a:ea typeface="Verdana" panose="020B0604030504040204" pitchFamily="34" charset="0"/>
              </a:rPr>
              <a:t> </a:t>
            </a:r>
            <a:r>
              <a:rPr lang="en-IN" dirty="0">
                <a:solidFill>
                  <a:srgbClr val="C00000"/>
                </a:solidFill>
                <a:latin typeface="Liberation Mono"/>
                <a:cs typeface="Arial" panose="020B0604020202020204" pitchFamily="34" charset="0"/>
              </a:rPr>
              <a:t>KEY</a:t>
            </a:r>
            <a:r>
              <a:rPr lang="en-IN" dirty="0">
                <a:latin typeface="Liberation Mono"/>
                <a:ea typeface="Verdana" panose="020B0604030504040204" pitchFamily="34" charset="0"/>
              </a:rPr>
              <a:t>, x2 </a:t>
            </a:r>
            <a:r>
              <a:rPr lang="en-IN" dirty="0">
                <a:solidFill>
                  <a:srgbClr val="834689"/>
                </a:solidFill>
                <a:latin typeface="Liberation Mono"/>
                <a:ea typeface="Verdana" panose="020B0604030504040204" pitchFamily="34" charset="0"/>
              </a:rPr>
              <a:t>VARCHAR</a:t>
            </a:r>
            <a:r>
              <a:rPr lang="en-IN" dirty="0">
                <a:latin typeface="Liberation Mono"/>
                <a:ea typeface="Verdana" panose="020B0604030504040204" pitchFamily="34" charset="0"/>
              </a:rPr>
              <a:t>(4)</a:t>
            </a:r>
            <a:r>
              <a:rPr lang="en-IN" dirty="0">
                <a:solidFill>
                  <a:schemeClr val="bg1">
                    <a:lumMod val="65000"/>
                  </a:schemeClr>
                </a:solidFill>
                <a:latin typeface="Liberation Mono"/>
                <a:ea typeface="Verdana" panose="020B0604030504040204" pitchFamily="34" charset="0"/>
              </a:rPr>
              <a:t>)</a:t>
            </a:r>
            <a:r>
              <a:rPr lang="en-IN" dirty="0">
                <a:latin typeface="Liberation Mono"/>
                <a:ea typeface="Verdana" panose="020B0604030504040204" pitchFamily="34" charset="0"/>
              </a:rPr>
              <a:t>;</a:t>
            </a:r>
          </a:p>
          <a:p>
            <a:pPr marL="285750" indent="-285750">
              <a:buFont typeface="Arial" panose="020B0604020202020204" pitchFamily="34" charset="0"/>
              <a:buChar char="•"/>
            </a:pPr>
            <a:endParaRPr lang="en-IN" sz="800" dirty="0">
              <a:latin typeface="Liberation Mono"/>
              <a:ea typeface="Verdana" panose="020B0604030504040204" pitchFamily="34" charset="0"/>
            </a:endParaRPr>
          </a:p>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cs typeface="Arial" panose="020B0604020202020204" pitchFamily="34" charset="0"/>
              </a:rPr>
              <a:t>INSERT</a:t>
            </a:r>
            <a:r>
              <a:rPr lang="en-IN" dirty="0">
                <a:latin typeface="Liberation Mono"/>
                <a:ea typeface="Verdana" panose="020B0604030504040204" pitchFamily="34" charset="0"/>
                <a:cs typeface="Arial" panose="020B0604020202020204" pitchFamily="34" charset="0"/>
              </a:rPr>
              <a:t> </a:t>
            </a:r>
            <a:r>
              <a:rPr lang="en-IN" dirty="0">
                <a:solidFill>
                  <a:srgbClr val="0077AA"/>
                </a:solidFill>
                <a:latin typeface="Liberation Mono"/>
                <a:ea typeface="Verdana" panose="020B0604030504040204" pitchFamily="34" charset="0"/>
                <a:cs typeface="Arial" panose="020B0604020202020204" pitchFamily="34" charset="0"/>
              </a:rPr>
              <a:t>INTO</a:t>
            </a:r>
            <a:r>
              <a:rPr lang="en-IN" dirty="0">
                <a:latin typeface="Liberation Mono"/>
                <a:ea typeface="Verdana" panose="020B0604030504040204" pitchFamily="34" charset="0"/>
                <a:cs typeface="Arial" panose="020B0604020202020204" pitchFamily="34" charset="0"/>
              </a:rPr>
              <a:t> x </a:t>
            </a:r>
            <a:r>
              <a:rPr lang="en-IN" dirty="0">
                <a:solidFill>
                  <a:srgbClr val="0077AA"/>
                </a:solidFill>
                <a:latin typeface="Liberation Mono"/>
                <a:ea typeface="Verdana" panose="020B0604030504040204" pitchFamily="34" charset="0"/>
                <a:cs typeface="Arial" panose="020B0604020202020204" pitchFamily="34" charset="0"/>
              </a:rPr>
              <a:t>VALUE</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solidFill>
                  <a:srgbClr val="669900"/>
                </a:solidFill>
                <a:latin typeface="Liberation Mono"/>
                <a:ea typeface="Verdana" panose="020B0604030504040204" pitchFamily="34" charset="0"/>
              </a:rPr>
              <a:t>'a'</a:t>
            </a:r>
            <a:r>
              <a:rPr lang="en-IN" dirty="0">
                <a:latin typeface="Liberation Mono"/>
                <a:ea typeface="Verdana" panose="020B0604030504040204" pitchFamily="34" charset="0"/>
                <a:cs typeface="Arial" panose="020B0604020202020204" pitchFamily="34" charset="0"/>
              </a:rPr>
              <a:t>, </a:t>
            </a:r>
            <a:r>
              <a:rPr lang="en-IN" dirty="0">
                <a:solidFill>
                  <a:srgbClr val="669900"/>
                </a:solidFill>
                <a:latin typeface="Liberation Mono"/>
                <a:ea typeface="Verdana" panose="020B0604030504040204" pitchFamily="34" charset="0"/>
              </a:rPr>
              <a:t>'a'</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latin typeface="Liberation Mono"/>
                <a:ea typeface="Verdana" panose="020B0604030504040204" pitchFamily="34" charset="0"/>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cs typeface="Arial" panose="020B0604020202020204" pitchFamily="34" charset="0"/>
              </a:rPr>
              <a:t>INSERT</a:t>
            </a:r>
            <a:r>
              <a:rPr lang="en-IN" dirty="0">
                <a:latin typeface="Liberation Mono"/>
                <a:ea typeface="Verdana" panose="020B0604030504040204" pitchFamily="34" charset="0"/>
                <a:cs typeface="Arial" panose="020B0604020202020204" pitchFamily="34" charset="0"/>
              </a:rPr>
              <a:t> </a:t>
            </a:r>
            <a:r>
              <a:rPr lang="en-IN" dirty="0">
                <a:solidFill>
                  <a:srgbClr val="0077AA"/>
                </a:solidFill>
                <a:latin typeface="Liberation Mono"/>
                <a:ea typeface="Verdana" panose="020B0604030504040204" pitchFamily="34" charset="0"/>
                <a:cs typeface="Arial" panose="020B0604020202020204" pitchFamily="34" charset="0"/>
              </a:rPr>
              <a:t>INTO</a:t>
            </a:r>
            <a:r>
              <a:rPr lang="en-IN" dirty="0">
                <a:latin typeface="Liberation Mono"/>
                <a:ea typeface="Verdana" panose="020B0604030504040204" pitchFamily="34" charset="0"/>
                <a:cs typeface="Arial" panose="020B0604020202020204" pitchFamily="34" charset="0"/>
              </a:rPr>
              <a:t> x </a:t>
            </a:r>
            <a:r>
              <a:rPr lang="en-IN" dirty="0">
                <a:solidFill>
                  <a:srgbClr val="0077AA"/>
                </a:solidFill>
                <a:latin typeface="Liberation Mono"/>
                <a:ea typeface="Verdana" panose="020B0604030504040204" pitchFamily="34" charset="0"/>
                <a:cs typeface="Arial" panose="020B0604020202020204" pitchFamily="34" charset="0"/>
              </a:rPr>
              <a:t>VALUE</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solidFill>
                  <a:srgbClr val="669900"/>
                </a:solidFill>
                <a:latin typeface="Liberation Mono"/>
                <a:ea typeface="Verdana" panose="020B0604030504040204" pitchFamily="34" charset="0"/>
              </a:rPr>
              <a:t>'a '</a:t>
            </a:r>
            <a:r>
              <a:rPr lang="en-IN" dirty="0">
                <a:latin typeface="Liberation Mono"/>
                <a:ea typeface="Verdana" panose="020B0604030504040204" pitchFamily="34" charset="0"/>
                <a:cs typeface="Arial" panose="020B0604020202020204" pitchFamily="34" charset="0"/>
              </a:rPr>
              <a:t>, </a:t>
            </a:r>
            <a:r>
              <a:rPr lang="en-IN" dirty="0">
                <a:solidFill>
                  <a:srgbClr val="669900"/>
                </a:solidFill>
                <a:latin typeface="Liberation Mono"/>
                <a:ea typeface="Verdana" panose="020B0604030504040204" pitchFamily="34" charset="0"/>
              </a:rPr>
              <a:t>'a '</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latin typeface="Liberation Mono"/>
                <a:ea typeface="Verdana" panose="020B0604030504040204" pitchFamily="34" charset="0"/>
                <a:cs typeface="Arial" panose="020B0604020202020204" pitchFamily="34" charset="0"/>
              </a:rPr>
              <a:t>;</a:t>
            </a:r>
          </a:p>
        </p:txBody>
      </p:sp>
      <p:sp>
        <p:nvSpPr>
          <p:cNvPr id="14" name="TextBox 13">
            <a:extLst>
              <a:ext uri="{FF2B5EF4-FFF2-40B4-BE49-F238E27FC236}">
                <a16:creationId xmlns:a16="http://schemas.microsoft.com/office/drawing/2014/main" xmlns="" id="{82F88ECD-26D4-4310-962E-8A746600593B}"/>
              </a:ext>
            </a:extLst>
          </p:cNvPr>
          <p:cNvSpPr txBox="1"/>
          <p:nvPr/>
        </p:nvSpPr>
        <p:spPr>
          <a:xfrm>
            <a:off x="6071818" y="4542800"/>
            <a:ext cx="609372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rPr>
              <a:t>CREATE</a:t>
            </a:r>
            <a:r>
              <a:rPr lang="en-IN" dirty="0">
                <a:latin typeface="Liberation Mono"/>
                <a:ea typeface="Verdana" panose="020B0604030504040204" pitchFamily="34" charset="0"/>
              </a:rPr>
              <a:t> </a:t>
            </a:r>
            <a:r>
              <a:rPr lang="en-IN" dirty="0">
                <a:solidFill>
                  <a:srgbClr val="0077AA"/>
                </a:solidFill>
                <a:latin typeface="Liberation Mono"/>
                <a:ea typeface="Verdana" panose="020B0604030504040204" pitchFamily="34" charset="0"/>
              </a:rPr>
              <a:t>TABLE</a:t>
            </a:r>
            <a:r>
              <a:rPr lang="en-IN" dirty="0">
                <a:latin typeface="Liberation Mono"/>
                <a:ea typeface="Verdana" panose="020B0604030504040204" pitchFamily="34" charset="0"/>
              </a:rPr>
              <a:t> x </a:t>
            </a:r>
            <a:r>
              <a:rPr lang="en-IN" dirty="0">
                <a:solidFill>
                  <a:schemeClr val="bg1">
                    <a:lumMod val="65000"/>
                  </a:schemeClr>
                </a:solidFill>
                <a:latin typeface="Liberation Mono"/>
                <a:ea typeface="Verdana" panose="020B0604030504040204" pitchFamily="34" charset="0"/>
              </a:rPr>
              <a:t>(</a:t>
            </a:r>
            <a:r>
              <a:rPr lang="en-IN" dirty="0">
                <a:latin typeface="Liberation Mono"/>
                <a:ea typeface="Verdana" panose="020B0604030504040204" pitchFamily="34" charset="0"/>
              </a:rPr>
              <a:t>x1 </a:t>
            </a:r>
            <a:r>
              <a:rPr lang="en-IN" dirty="0">
                <a:solidFill>
                  <a:srgbClr val="834689"/>
                </a:solidFill>
                <a:latin typeface="Liberation Mono"/>
                <a:ea typeface="Verdana" panose="020B0604030504040204" pitchFamily="34" charset="0"/>
              </a:rPr>
              <a:t>CHAR</a:t>
            </a:r>
            <a:r>
              <a:rPr lang="en-IN" dirty="0">
                <a:latin typeface="Liberation Mono"/>
                <a:ea typeface="Verdana" panose="020B0604030504040204" pitchFamily="34" charset="0"/>
              </a:rPr>
              <a:t>(4), x2 </a:t>
            </a:r>
            <a:r>
              <a:rPr lang="en-IN" dirty="0">
                <a:solidFill>
                  <a:srgbClr val="834689"/>
                </a:solidFill>
                <a:latin typeface="Liberation Mono"/>
                <a:ea typeface="Verdana" panose="020B0604030504040204" pitchFamily="34" charset="0"/>
              </a:rPr>
              <a:t>VARCHAR</a:t>
            </a:r>
            <a:r>
              <a:rPr lang="en-IN" dirty="0">
                <a:latin typeface="Liberation Mono"/>
                <a:ea typeface="Verdana" panose="020B0604030504040204" pitchFamily="34" charset="0"/>
              </a:rPr>
              <a:t>(4) </a:t>
            </a:r>
            <a:r>
              <a:rPr lang="en-IN" dirty="0">
                <a:solidFill>
                  <a:srgbClr val="C00000"/>
                </a:solidFill>
                <a:latin typeface="Liberation Mono"/>
                <a:cs typeface="Arial" panose="020B0604020202020204" pitchFamily="34" charset="0"/>
              </a:rPr>
              <a:t>PRIMARY</a:t>
            </a:r>
            <a:r>
              <a:rPr lang="en-IN" dirty="0">
                <a:latin typeface="Liberation Mono"/>
                <a:ea typeface="Verdana" panose="020B0604030504040204" pitchFamily="34" charset="0"/>
              </a:rPr>
              <a:t> </a:t>
            </a:r>
            <a:r>
              <a:rPr lang="en-IN" dirty="0">
                <a:solidFill>
                  <a:srgbClr val="C00000"/>
                </a:solidFill>
                <a:latin typeface="Liberation Mono"/>
                <a:cs typeface="Arial" panose="020B0604020202020204" pitchFamily="34" charset="0"/>
              </a:rPr>
              <a:t>KEY</a:t>
            </a:r>
            <a:r>
              <a:rPr lang="en-IN" dirty="0">
                <a:solidFill>
                  <a:schemeClr val="bg1">
                    <a:lumMod val="65000"/>
                  </a:schemeClr>
                </a:solidFill>
                <a:latin typeface="Liberation Mono"/>
                <a:ea typeface="Verdana" panose="020B0604030504040204" pitchFamily="34" charset="0"/>
              </a:rPr>
              <a:t>)</a:t>
            </a:r>
            <a:r>
              <a:rPr lang="en-IN" dirty="0">
                <a:latin typeface="Liberation Mono"/>
                <a:ea typeface="Verdana" panose="020B0604030504040204" pitchFamily="34" charset="0"/>
              </a:rPr>
              <a:t>;</a:t>
            </a:r>
          </a:p>
          <a:p>
            <a:pPr marL="285750" indent="-285750">
              <a:buFont typeface="Arial" panose="020B0604020202020204" pitchFamily="34" charset="0"/>
              <a:buChar char="•"/>
            </a:pPr>
            <a:endParaRPr lang="en-IN" sz="800" dirty="0">
              <a:latin typeface="Liberation Mono"/>
              <a:ea typeface="Verdana" panose="020B0604030504040204" pitchFamily="34" charset="0"/>
            </a:endParaRPr>
          </a:p>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cs typeface="Arial" panose="020B0604020202020204" pitchFamily="34" charset="0"/>
              </a:rPr>
              <a:t>INSERT</a:t>
            </a:r>
            <a:r>
              <a:rPr lang="en-IN" dirty="0">
                <a:latin typeface="Liberation Mono"/>
                <a:ea typeface="Verdana" panose="020B0604030504040204" pitchFamily="34" charset="0"/>
                <a:cs typeface="Arial" panose="020B0604020202020204" pitchFamily="34" charset="0"/>
              </a:rPr>
              <a:t> </a:t>
            </a:r>
            <a:r>
              <a:rPr lang="en-IN" dirty="0">
                <a:solidFill>
                  <a:srgbClr val="0077AA"/>
                </a:solidFill>
                <a:latin typeface="Liberation Mono"/>
                <a:ea typeface="Verdana" panose="020B0604030504040204" pitchFamily="34" charset="0"/>
                <a:cs typeface="Arial" panose="020B0604020202020204" pitchFamily="34" charset="0"/>
              </a:rPr>
              <a:t>INTO</a:t>
            </a:r>
            <a:r>
              <a:rPr lang="en-IN" dirty="0">
                <a:latin typeface="Liberation Mono"/>
                <a:ea typeface="Verdana" panose="020B0604030504040204" pitchFamily="34" charset="0"/>
                <a:cs typeface="Arial" panose="020B0604020202020204" pitchFamily="34" charset="0"/>
              </a:rPr>
              <a:t> x </a:t>
            </a:r>
            <a:r>
              <a:rPr lang="en-IN" dirty="0">
                <a:solidFill>
                  <a:srgbClr val="0077AA"/>
                </a:solidFill>
                <a:latin typeface="Liberation Mono"/>
                <a:ea typeface="Verdana" panose="020B0604030504040204" pitchFamily="34" charset="0"/>
                <a:cs typeface="Arial" panose="020B0604020202020204" pitchFamily="34" charset="0"/>
              </a:rPr>
              <a:t>VALUE</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solidFill>
                  <a:srgbClr val="669900"/>
                </a:solidFill>
                <a:latin typeface="Liberation Mono"/>
                <a:ea typeface="Verdana" panose="020B0604030504040204" pitchFamily="34" charset="0"/>
              </a:rPr>
              <a:t>'a'</a:t>
            </a:r>
            <a:r>
              <a:rPr lang="en-IN" dirty="0">
                <a:latin typeface="Liberation Mono"/>
                <a:ea typeface="Verdana" panose="020B0604030504040204" pitchFamily="34" charset="0"/>
                <a:cs typeface="Arial" panose="020B0604020202020204" pitchFamily="34" charset="0"/>
              </a:rPr>
              <a:t>, </a:t>
            </a:r>
            <a:r>
              <a:rPr lang="en-IN" dirty="0">
                <a:solidFill>
                  <a:srgbClr val="669900"/>
                </a:solidFill>
                <a:latin typeface="Liberation Mono"/>
                <a:ea typeface="Verdana" panose="020B0604030504040204" pitchFamily="34" charset="0"/>
              </a:rPr>
              <a:t>'a'</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latin typeface="Liberation Mono"/>
                <a:ea typeface="Verdana" panose="020B0604030504040204" pitchFamily="34" charset="0"/>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cs typeface="Arial" panose="020B0604020202020204" pitchFamily="34" charset="0"/>
              </a:rPr>
              <a:t>INSERT</a:t>
            </a:r>
            <a:r>
              <a:rPr lang="en-IN" dirty="0">
                <a:latin typeface="Liberation Mono"/>
                <a:ea typeface="Verdana" panose="020B0604030504040204" pitchFamily="34" charset="0"/>
                <a:cs typeface="Arial" panose="020B0604020202020204" pitchFamily="34" charset="0"/>
              </a:rPr>
              <a:t> </a:t>
            </a:r>
            <a:r>
              <a:rPr lang="en-IN" dirty="0">
                <a:solidFill>
                  <a:srgbClr val="0077AA"/>
                </a:solidFill>
                <a:latin typeface="Liberation Mono"/>
                <a:ea typeface="Verdana" panose="020B0604030504040204" pitchFamily="34" charset="0"/>
                <a:cs typeface="Arial" panose="020B0604020202020204" pitchFamily="34" charset="0"/>
              </a:rPr>
              <a:t>INTO</a:t>
            </a:r>
            <a:r>
              <a:rPr lang="en-IN" dirty="0">
                <a:latin typeface="Liberation Mono"/>
                <a:ea typeface="Verdana" panose="020B0604030504040204" pitchFamily="34" charset="0"/>
                <a:cs typeface="Arial" panose="020B0604020202020204" pitchFamily="34" charset="0"/>
              </a:rPr>
              <a:t> x </a:t>
            </a:r>
            <a:r>
              <a:rPr lang="en-IN" dirty="0">
                <a:solidFill>
                  <a:srgbClr val="0077AA"/>
                </a:solidFill>
                <a:latin typeface="Liberation Mono"/>
                <a:ea typeface="Verdana" panose="020B0604030504040204" pitchFamily="34" charset="0"/>
                <a:cs typeface="Arial" panose="020B0604020202020204" pitchFamily="34" charset="0"/>
              </a:rPr>
              <a:t>VALUE</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solidFill>
                  <a:srgbClr val="669900"/>
                </a:solidFill>
                <a:latin typeface="Liberation Mono"/>
                <a:ea typeface="Verdana" panose="020B0604030504040204" pitchFamily="34" charset="0"/>
              </a:rPr>
              <a:t>'a '</a:t>
            </a:r>
            <a:r>
              <a:rPr lang="en-IN" dirty="0">
                <a:latin typeface="Liberation Mono"/>
                <a:ea typeface="Verdana" panose="020B0604030504040204" pitchFamily="34" charset="0"/>
                <a:cs typeface="Arial" panose="020B0604020202020204" pitchFamily="34" charset="0"/>
              </a:rPr>
              <a:t>, </a:t>
            </a:r>
            <a:r>
              <a:rPr lang="en-IN" dirty="0">
                <a:solidFill>
                  <a:srgbClr val="669900"/>
                </a:solidFill>
                <a:latin typeface="Liberation Mono"/>
                <a:ea typeface="Verdana" panose="020B0604030504040204" pitchFamily="34" charset="0"/>
              </a:rPr>
              <a:t>'a '</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latin typeface="Liberation Mono"/>
                <a:ea typeface="Verdana" panose="020B0604030504040204" pitchFamily="34" charset="0"/>
                <a:cs typeface="Arial" panose="020B0604020202020204" pitchFamily="34" charset="0"/>
              </a:rPr>
              <a:t>;</a:t>
            </a:r>
          </a:p>
        </p:txBody>
      </p:sp>
      <p:cxnSp>
        <p:nvCxnSpPr>
          <p:cNvPr id="16" name="Straight Connector 15">
            <a:extLst>
              <a:ext uri="{FF2B5EF4-FFF2-40B4-BE49-F238E27FC236}">
                <a16:creationId xmlns:a16="http://schemas.microsoft.com/office/drawing/2014/main" xmlns="" id="{B0505020-0953-4175-B1C6-7DD3CED3C409}"/>
              </a:ext>
            </a:extLst>
          </p:cNvPr>
          <p:cNvCxnSpPr/>
          <p:nvPr/>
        </p:nvCxnSpPr>
        <p:spPr>
          <a:xfrm>
            <a:off x="5768351" y="4293096"/>
            <a:ext cx="6232305"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051205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example of text, blob, and longblob</a:t>
            </a:r>
          </a:p>
        </p:txBody>
      </p:sp>
      <p:grpSp>
        <p:nvGrpSpPr>
          <p:cNvPr id="6" name="Group 5">
            <a:extLst>
              <a:ext uri="{FF2B5EF4-FFF2-40B4-BE49-F238E27FC236}">
                <a16:creationId xmlns:a16="http://schemas.microsoft.com/office/drawing/2014/main" xmlns="" id="{3BA10866-0C4C-48A3-B40B-CC7ADD469AD3}"/>
              </a:ext>
            </a:extLst>
          </p:cNvPr>
          <p:cNvGrpSpPr/>
          <p:nvPr/>
        </p:nvGrpSpPr>
        <p:grpSpPr>
          <a:xfrm>
            <a:off x="263352" y="912202"/>
            <a:ext cx="11593288" cy="2458725"/>
            <a:chOff x="407366" y="2483604"/>
            <a:chExt cx="11308790" cy="2458725"/>
          </a:xfrm>
        </p:grpSpPr>
        <p:sp>
          <p:nvSpPr>
            <p:cNvPr id="7" name="TextBox 6">
              <a:extLst>
                <a:ext uri="{FF2B5EF4-FFF2-40B4-BE49-F238E27FC236}">
                  <a16:creationId xmlns:a16="http://schemas.microsoft.com/office/drawing/2014/main" xmlns="" id="{C9A9187D-F039-484C-A89F-EE247F9FA99D}"/>
                </a:ext>
              </a:extLst>
            </p:cNvPr>
            <p:cNvSpPr txBox="1"/>
            <p:nvPr/>
          </p:nvSpPr>
          <p:spPr>
            <a:xfrm>
              <a:off x="407368" y="2972559"/>
              <a:ext cx="11308788" cy="196977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rPr>
                <a:t>CREATE</a:t>
              </a:r>
              <a:r>
                <a:rPr lang="en-IN" dirty="0">
                  <a:latin typeface="Liberation Mono"/>
                  <a:ea typeface="Verdana" panose="020B0604030504040204" pitchFamily="34" charset="0"/>
                </a:rPr>
                <a:t> </a:t>
              </a:r>
              <a:r>
                <a:rPr lang="en-IN" dirty="0">
                  <a:solidFill>
                    <a:srgbClr val="0077AA"/>
                  </a:solidFill>
                  <a:latin typeface="Liberation Mono"/>
                  <a:ea typeface="Verdana" panose="020B0604030504040204" pitchFamily="34" charset="0"/>
                </a:rPr>
                <a:t>TABLE</a:t>
              </a:r>
              <a:r>
                <a:rPr lang="en-IN" dirty="0">
                  <a:latin typeface="Liberation Mono"/>
                  <a:ea typeface="Verdana" panose="020B0604030504040204" pitchFamily="34" charset="0"/>
                </a:rPr>
                <a:t> movies</a:t>
              </a:r>
              <a:r>
                <a:rPr lang="en-IN" dirty="0">
                  <a:solidFill>
                    <a:schemeClr val="bg1">
                      <a:lumMod val="65000"/>
                    </a:schemeClr>
                  </a:solidFill>
                  <a:latin typeface="Liberation Mono"/>
                  <a:ea typeface="Verdana" panose="020B0604030504040204" pitchFamily="34" charset="0"/>
                </a:rPr>
                <a:t>(</a:t>
              </a:r>
              <a:r>
                <a:rPr lang="en-IN" dirty="0">
                  <a:latin typeface="Liberation Mono"/>
                  <a:ea typeface="Verdana" panose="020B0604030504040204" pitchFamily="34" charset="0"/>
                </a:rPr>
                <a:t> _id </a:t>
              </a:r>
              <a:r>
                <a:rPr lang="en-IN" dirty="0">
                  <a:solidFill>
                    <a:srgbClr val="834689"/>
                  </a:solidFill>
                  <a:latin typeface="Liberation Mono"/>
                  <a:ea typeface="Verdana" panose="020B0604030504040204" pitchFamily="34" charset="0"/>
                </a:rPr>
                <a:t>INT </a:t>
              </a:r>
              <a:r>
                <a:rPr lang="en-IN" dirty="0">
                  <a:solidFill>
                    <a:srgbClr val="0077AA"/>
                  </a:solidFill>
                  <a:latin typeface="Liberation Mono"/>
                  <a:cs typeface="Arial" panose="020B0604020202020204" pitchFamily="34" charset="0"/>
                </a:rPr>
                <a:t>AUTO_INCREMENT </a:t>
              </a:r>
              <a:r>
                <a:rPr lang="en-IN" dirty="0">
                  <a:solidFill>
                    <a:srgbClr val="C00000"/>
                  </a:solidFill>
                  <a:latin typeface="Liberation Mono"/>
                  <a:cs typeface="Arial" panose="020B0604020202020204" pitchFamily="34" charset="0"/>
                </a:rPr>
                <a:t>PRIMARY</a:t>
              </a:r>
              <a:r>
                <a:rPr lang="en-IN" dirty="0">
                  <a:solidFill>
                    <a:srgbClr val="834689"/>
                  </a:solidFill>
                  <a:latin typeface="Liberation Mono"/>
                  <a:ea typeface="Verdana" panose="020B0604030504040204" pitchFamily="34" charset="0"/>
                </a:rPr>
                <a:t> </a:t>
              </a:r>
              <a:r>
                <a:rPr lang="en-IN" dirty="0">
                  <a:solidFill>
                    <a:srgbClr val="C00000"/>
                  </a:solidFill>
                  <a:latin typeface="Liberation Mono"/>
                  <a:cs typeface="Arial" panose="020B0604020202020204" pitchFamily="34" charset="0"/>
                </a:rPr>
                <a:t>KEY</a:t>
              </a:r>
              <a:r>
                <a:rPr lang="en-IN" dirty="0">
                  <a:latin typeface="Liberation Mono"/>
                  <a:ea typeface="Verdana" panose="020B0604030504040204" pitchFamily="34" charset="0"/>
                </a:rPr>
                <a:t>,  description  </a:t>
              </a:r>
              <a:r>
                <a:rPr lang="en-IN" dirty="0">
                  <a:solidFill>
                    <a:srgbClr val="834689"/>
                  </a:solidFill>
                  <a:latin typeface="Liberation Mono"/>
                  <a:ea typeface="Verdana" panose="020B0604030504040204" pitchFamily="34" charset="0"/>
                </a:rPr>
                <a:t>TEXT</a:t>
              </a:r>
              <a:r>
                <a:rPr lang="en-IN" dirty="0">
                  <a:latin typeface="Liberation Mono"/>
                  <a:ea typeface="Verdana" panose="020B0604030504040204" pitchFamily="34" charset="0"/>
                </a:rPr>
                <a:t>, img1 </a:t>
              </a:r>
              <a:r>
                <a:rPr lang="en-IN" dirty="0">
                  <a:solidFill>
                    <a:srgbClr val="834689"/>
                  </a:solidFill>
                  <a:latin typeface="Liberation Mono"/>
                  <a:ea typeface="Verdana" panose="020B0604030504040204" pitchFamily="34" charset="0"/>
                </a:rPr>
                <a:t>BLOB</a:t>
              </a:r>
              <a:r>
                <a:rPr lang="en-IN" dirty="0">
                  <a:latin typeface="Liberation Mono"/>
                  <a:ea typeface="Verdana" panose="020B0604030504040204" pitchFamily="34" charset="0"/>
                </a:rPr>
                <a:t>, img2 </a:t>
              </a:r>
              <a:r>
                <a:rPr lang="en-IN" dirty="0">
                  <a:solidFill>
                    <a:srgbClr val="834689"/>
                  </a:solidFill>
                  <a:latin typeface="Liberation Mono"/>
                  <a:ea typeface="Verdana" panose="020B0604030504040204" pitchFamily="34" charset="0"/>
                </a:rPr>
                <a:t>LONGBLOB</a:t>
              </a:r>
              <a:r>
                <a:rPr lang="en-IN" dirty="0">
                  <a:solidFill>
                    <a:schemeClr val="bg1">
                      <a:lumMod val="65000"/>
                    </a:schemeClr>
                  </a:solidFill>
                  <a:latin typeface="Liberation Mono"/>
                  <a:ea typeface="Verdana" panose="020B0604030504040204" pitchFamily="34" charset="0"/>
                </a:rPr>
                <a:t>)</a:t>
              </a:r>
              <a:r>
                <a:rPr lang="en-IN" dirty="0">
                  <a:latin typeface="Liberation Mono"/>
                  <a:ea typeface="Verdana" panose="020B0604030504040204" pitchFamily="34" charset="0"/>
                </a:rPr>
                <a:t>;</a:t>
              </a:r>
            </a:p>
            <a:p>
              <a:endParaRPr lang="en-IN" sz="800" dirty="0">
                <a:latin typeface="Liberation Mono"/>
                <a:ea typeface="Verdana" panose="020B0604030504040204" pitchFamily="34" charset="0"/>
              </a:endParaRPr>
            </a:p>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cs typeface="Arial" panose="020B0604020202020204" pitchFamily="34" charset="0"/>
                </a:rPr>
                <a:t>INSERT</a:t>
              </a:r>
              <a:r>
                <a:rPr lang="en-IN" dirty="0">
                  <a:latin typeface="Liberation Mono"/>
                  <a:ea typeface="Verdana" panose="020B0604030504040204" pitchFamily="34" charset="0"/>
                  <a:cs typeface="Arial" panose="020B0604020202020204" pitchFamily="34" charset="0"/>
                </a:rPr>
                <a:t> </a:t>
              </a:r>
              <a:r>
                <a:rPr lang="en-IN" dirty="0">
                  <a:solidFill>
                    <a:srgbClr val="0077AA"/>
                  </a:solidFill>
                  <a:latin typeface="Liberation Mono"/>
                  <a:ea typeface="Verdana" panose="020B0604030504040204" pitchFamily="34" charset="0"/>
                  <a:cs typeface="Arial" panose="020B0604020202020204" pitchFamily="34" charset="0"/>
                </a:rPr>
                <a:t>INTO</a:t>
              </a:r>
              <a:r>
                <a:rPr lang="en-IN" dirty="0">
                  <a:latin typeface="Liberation Mono"/>
                  <a:ea typeface="Verdana" panose="020B0604030504040204" pitchFamily="34" charset="0"/>
                  <a:cs typeface="Arial" panose="020B0604020202020204" pitchFamily="34" charset="0"/>
                </a:rPr>
                <a:t> </a:t>
              </a:r>
              <a:r>
                <a:rPr lang="en-IN" dirty="0">
                  <a:latin typeface="Liberation Mono"/>
                  <a:ea typeface="Verdana" panose="020B0604030504040204" pitchFamily="34" charset="0"/>
                </a:rPr>
                <a:t>movies</a:t>
              </a:r>
              <a:r>
                <a:rPr lang="en-IN" dirty="0">
                  <a:latin typeface="Liberation Mono"/>
                  <a:ea typeface="Verdana" panose="020B0604030504040204" pitchFamily="34" charset="0"/>
                  <a:cs typeface="Arial" panose="020B0604020202020204" pitchFamily="34" charset="0"/>
                </a:rPr>
                <a:t> </a:t>
              </a:r>
              <a:r>
                <a:rPr lang="en-IN" dirty="0">
                  <a:solidFill>
                    <a:srgbClr val="0077AA"/>
                  </a:solidFill>
                  <a:latin typeface="Liberation Mono"/>
                  <a:ea typeface="Verdana" panose="020B0604030504040204" pitchFamily="34" charset="0"/>
                  <a:cs typeface="Arial" panose="020B0604020202020204" pitchFamily="34" charset="0"/>
                </a:rPr>
                <a:t>VALUE</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latin typeface="Liberation Mono"/>
                  <a:ea typeface="Verdana" panose="020B0604030504040204" pitchFamily="34" charset="0"/>
                </a:rPr>
                <a:t>default</a:t>
              </a:r>
              <a:r>
                <a:rPr lang="en-IN" dirty="0">
                  <a:latin typeface="Liberation Mono"/>
                  <a:ea typeface="Verdana" panose="020B0604030504040204" pitchFamily="34" charset="0"/>
                  <a:cs typeface="Arial" panose="020B0604020202020204" pitchFamily="34" charset="0"/>
                </a:rPr>
                <a:t>, </a:t>
              </a:r>
              <a:r>
                <a:rPr lang="en-US" dirty="0">
                  <a:solidFill>
                    <a:schemeClr val="accent5">
                      <a:lumMod val="75000"/>
                    </a:schemeClr>
                  </a:solidFill>
                  <a:latin typeface="Liberation Mono"/>
                  <a:ea typeface="Verdana" panose="020B0604030504040204" pitchFamily="34" charset="0"/>
                </a:rPr>
                <a:t>load_file</a:t>
              </a:r>
              <a:r>
                <a:rPr lang="en-US" dirty="0">
                  <a:latin typeface="Liberation Mono"/>
                  <a:ea typeface="Verdana" panose="020B0604030504040204" pitchFamily="34" charset="0"/>
                </a:rPr>
                <a:t>("d:/movie1.txt")</a:t>
              </a:r>
              <a:r>
                <a:rPr lang="en-IN" dirty="0">
                  <a:latin typeface="Liberation Mono"/>
                  <a:ea typeface="Verdana" panose="020B0604030504040204" pitchFamily="34" charset="0"/>
                  <a:cs typeface="Arial" panose="020B0604020202020204" pitchFamily="34" charset="0"/>
                </a:rPr>
                <a:t> , </a:t>
              </a:r>
              <a:r>
                <a:rPr lang="en-US" dirty="0">
                  <a:solidFill>
                    <a:schemeClr val="accent5">
                      <a:lumMod val="75000"/>
                    </a:schemeClr>
                  </a:solidFill>
                  <a:latin typeface="Liberation Mono"/>
                  <a:ea typeface="Verdana" panose="020B0604030504040204" pitchFamily="34" charset="0"/>
                </a:rPr>
                <a:t>load_file</a:t>
              </a:r>
              <a:r>
                <a:rPr lang="en-US" dirty="0">
                  <a:latin typeface="Liberation Mono"/>
                  <a:ea typeface="Verdana" panose="020B0604030504040204" pitchFamily="34" charset="0"/>
                </a:rPr>
                <a:t>("d:/img1.jpg")</a:t>
              </a:r>
              <a:r>
                <a:rPr lang="en-IN" dirty="0">
                  <a:latin typeface="Liberation Mono"/>
                  <a:ea typeface="Verdana" panose="020B0604030504040204" pitchFamily="34" charset="0"/>
                  <a:cs typeface="Arial" panose="020B0604020202020204" pitchFamily="34" charset="0"/>
                </a:rPr>
                <a:t> , </a:t>
              </a:r>
              <a:r>
                <a:rPr lang="en-US" dirty="0">
                  <a:solidFill>
                    <a:schemeClr val="accent5">
                      <a:lumMod val="75000"/>
                    </a:schemeClr>
                  </a:solidFill>
                  <a:latin typeface="Liberation Mono"/>
                  <a:ea typeface="Verdana" panose="020B0604030504040204" pitchFamily="34" charset="0"/>
                </a:rPr>
                <a:t>load_file</a:t>
              </a:r>
              <a:r>
                <a:rPr lang="en-US" dirty="0">
                  <a:latin typeface="Liberation Mono"/>
                  <a:ea typeface="Verdana" panose="020B0604030504040204" pitchFamily="34" charset="0"/>
                </a:rPr>
                <a:t>("d:/img2.jpg") </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latin typeface="Liberation Mono"/>
                  <a:ea typeface="Verdana" panose="020B060403050404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Liberation Mono"/>
                <a:ea typeface="Verdana" panose="020B060403050404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cs typeface="Arial" panose="020B0604020202020204" pitchFamily="34" charset="0"/>
                </a:rPr>
                <a:t>INSERT</a:t>
              </a:r>
              <a:r>
                <a:rPr lang="en-IN" dirty="0">
                  <a:latin typeface="Liberation Mono"/>
                  <a:ea typeface="Verdana" panose="020B0604030504040204" pitchFamily="34" charset="0"/>
                  <a:cs typeface="Arial" panose="020B0604020202020204" pitchFamily="34" charset="0"/>
                </a:rPr>
                <a:t> </a:t>
              </a:r>
              <a:r>
                <a:rPr lang="en-IN" dirty="0">
                  <a:solidFill>
                    <a:srgbClr val="0077AA"/>
                  </a:solidFill>
                  <a:latin typeface="Liberation Mono"/>
                  <a:ea typeface="Verdana" panose="020B0604030504040204" pitchFamily="34" charset="0"/>
                  <a:cs typeface="Arial" panose="020B0604020202020204" pitchFamily="34" charset="0"/>
                </a:rPr>
                <a:t>INTO</a:t>
              </a:r>
              <a:r>
                <a:rPr lang="en-IN" dirty="0">
                  <a:latin typeface="Liberation Mono"/>
                  <a:ea typeface="Verdana" panose="020B0604030504040204" pitchFamily="34" charset="0"/>
                  <a:cs typeface="Arial" panose="020B0604020202020204" pitchFamily="34" charset="0"/>
                </a:rPr>
                <a:t> </a:t>
              </a:r>
              <a:r>
                <a:rPr lang="en-IN" dirty="0">
                  <a:latin typeface="Liberation Mono"/>
                  <a:ea typeface="Verdana" panose="020B0604030504040204" pitchFamily="34" charset="0"/>
                </a:rPr>
                <a:t>movies</a:t>
              </a:r>
              <a:r>
                <a:rPr lang="en-IN" dirty="0">
                  <a:latin typeface="Liberation Mono"/>
                  <a:ea typeface="Verdana" panose="020B0604030504040204" pitchFamily="34" charset="0"/>
                  <a:cs typeface="Arial" panose="020B0604020202020204" pitchFamily="34" charset="0"/>
                </a:rPr>
                <a:t> </a:t>
              </a:r>
              <a:r>
                <a:rPr lang="en-IN" dirty="0">
                  <a:solidFill>
                    <a:srgbClr val="0077AA"/>
                  </a:solidFill>
                  <a:latin typeface="Liberation Mono"/>
                  <a:ea typeface="Verdana" panose="020B0604030504040204" pitchFamily="34" charset="0"/>
                  <a:cs typeface="Arial" panose="020B0604020202020204" pitchFamily="34" charset="0"/>
                </a:rPr>
                <a:t>VALUE</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latin typeface="Liberation Mono"/>
                  <a:ea typeface="Verdana" panose="020B0604030504040204" pitchFamily="34" charset="0"/>
                </a:rPr>
                <a:t>default</a:t>
              </a:r>
              <a:r>
                <a:rPr lang="en-IN" dirty="0">
                  <a:latin typeface="Liberation Mono"/>
                  <a:ea typeface="Verdana" panose="020B0604030504040204" pitchFamily="34" charset="0"/>
                  <a:cs typeface="Arial" panose="020B0604020202020204" pitchFamily="34" charset="0"/>
                </a:rPr>
                <a:t>, </a:t>
              </a:r>
              <a:r>
                <a:rPr lang="en-US" dirty="0">
                  <a:solidFill>
                    <a:schemeClr val="accent5">
                      <a:lumMod val="75000"/>
                    </a:schemeClr>
                  </a:solidFill>
                  <a:latin typeface="Liberation Mono"/>
                  <a:ea typeface="Verdana" panose="020B0604030504040204" pitchFamily="34" charset="0"/>
                </a:rPr>
                <a:t>load_file</a:t>
              </a:r>
              <a:r>
                <a:rPr lang="en-US" dirty="0">
                  <a:latin typeface="Liberation Mono"/>
                  <a:ea typeface="Verdana" panose="020B0604030504040204" pitchFamily="34" charset="0"/>
                </a:rPr>
                <a:t>("d:/movie2.txt")</a:t>
              </a:r>
              <a:r>
                <a:rPr lang="en-IN" dirty="0">
                  <a:latin typeface="Liberation Mono"/>
                  <a:ea typeface="Verdana" panose="020B0604030504040204" pitchFamily="34" charset="0"/>
                  <a:cs typeface="Arial" panose="020B0604020202020204" pitchFamily="34" charset="0"/>
                </a:rPr>
                <a:t> , </a:t>
              </a:r>
              <a:r>
                <a:rPr lang="en-US" dirty="0">
                  <a:solidFill>
                    <a:schemeClr val="accent5">
                      <a:lumMod val="75000"/>
                    </a:schemeClr>
                  </a:solidFill>
                  <a:latin typeface="Liberation Mono"/>
                  <a:ea typeface="Verdana" panose="020B0604030504040204" pitchFamily="34" charset="0"/>
                </a:rPr>
                <a:t>load_file</a:t>
              </a:r>
              <a:r>
                <a:rPr lang="en-US" dirty="0">
                  <a:latin typeface="Liberation Mono"/>
                  <a:ea typeface="Verdana" panose="020B0604030504040204" pitchFamily="34" charset="0"/>
                </a:rPr>
                <a:t>("d:/img1.jpg")</a:t>
              </a:r>
              <a:r>
                <a:rPr lang="en-IN" dirty="0">
                  <a:latin typeface="Liberation Mono"/>
                  <a:ea typeface="Verdana" panose="020B0604030504040204" pitchFamily="34" charset="0"/>
                  <a:cs typeface="Arial" panose="020B0604020202020204" pitchFamily="34" charset="0"/>
                </a:rPr>
                <a:t> , </a:t>
              </a:r>
              <a:r>
                <a:rPr lang="en-US" dirty="0">
                  <a:solidFill>
                    <a:schemeClr val="accent5">
                      <a:lumMod val="75000"/>
                    </a:schemeClr>
                  </a:solidFill>
                  <a:latin typeface="Liberation Mono"/>
                  <a:ea typeface="Verdana" panose="020B0604030504040204" pitchFamily="34" charset="0"/>
                </a:rPr>
                <a:t>load_file</a:t>
              </a:r>
              <a:r>
                <a:rPr lang="en-US" dirty="0">
                  <a:latin typeface="Liberation Mono"/>
                  <a:ea typeface="Verdana" panose="020B0604030504040204" pitchFamily="34" charset="0"/>
                </a:rPr>
                <a:t>("d:/img2.jpg") </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latin typeface="Liberation Mono"/>
                  <a:ea typeface="Verdana" panose="020B060403050404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Liberation Mono"/>
                <a:ea typeface="Verdana" panose="020B0604030504040204" pitchFamily="34" charset="0"/>
              </a:endParaRPr>
            </a:p>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cs typeface="Arial" panose="020B0604020202020204" pitchFamily="34" charset="0"/>
                </a:rPr>
                <a:t>INSERT</a:t>
              </a:r>
              <a:r>
                <a:rPr lang="en-IN" dirty="0">
                  <a:latin typeface="Liberation Mono"/>
                  <a:ea typeface="Verdana" panose="020B0604030504040204" pitchFamily="34" charset="0"/>
                  <a:cs typeface="Arial" panose="020B0604020202020204" pitchFamily="34" charset="0"/>
                </a:rPr>
                <a:t> </a:t>
              </a:r>
              <a:r>
                <a:rPr lang="en-IN" dirty="0">
                  <a:solidFill>
                    <a:srgbClr val="0077AA"/>
                  </a:solidFill>
                  <a:latin typeface="Liberation Mono"/>
                  <a:ea typeface="Verdana" panose="020B0604030504040204" pitchFamily="34" charset="0"/>
                  <a:cs typeface="Arial" panose="020B0604020202020204" pitchFamily="34" charset="0"/>
                </a:rPr>
                <a:t>INTO</a:t>
              </a:r>
              <a:r>
                <a:rPr lang="en-IN" dirty="0">
                  <a:latin typeface="Liberation Mono"/>
                  <a:ea typeface="Verdana" panose="020B0604030504040204" pitchFamily="34" charset="0"/>
                  <a:cs typeface="Arial" panose="020B0604020202020204" pitchFamily="34" charset="0"/>
                </a:rPr>
                <a:t> </a:t>
              </a:r>
              <a:r>
                <a:rPr lang="en-IN" dirty="0">
                  <a:latin typeface="Liberation Mono"/>
                  <a:ea typeface="Verdana" panose="020B0604030504040204" pitchFamily="34" charset="0"/>
                </a:rPr>
                <a:t>movies</a:t>
              </a:r>
              <a:r>
                <a:rPr lang="en-IN" dirty="0">
                  <a:latin typeface="Liberation Mono"/>
                  <a:ea typeface="Verdana" panose="020B0604030504040204" pitchFamily="34" charset="0"/>
                  <a:cs typeface="Arial" panose="020B0604020202020204" pitchFamily="34" charset="0"/>
                </a:rPr>
                <a:t> </a:t>
              </a:r>
              <a:r>
                <a:rPr lang="en-IN" dirty="0">
                  <a:solidFill>
                    <a:srgbClr val="0077AA"/>
                  </a:solidFill>
                  <a:latin typeface="Liberation Mono"/>
                  <a:ea typeface="Verdana" panose="020B0604030504040204" pitchFamily="34" charset="0"/>
                  <a:cs typeface="Arial" panose="020B0604020202020204" pitchFamily="34" charset="0"/>
                </a:rPr>
                <a:t>VALUE</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latin typeface="Liberation Mono"/>
                  <a:ea typeface="Verdana" panose="020B0604030504040204" pitchFamily="34" charset="0"/>
                </a:rPr>
                <a:t>default</a:t>
              </a:r>
              <a:r>
                <a:rPr lang="en-IN" dirty="0">
                  <a:latin typeface="Liberation Mono"/>
                  <a:ea typeface="Verdana" panose="020B0604030504040204" pitchFamily="34" charset="0"/>
                  <a:cs typeface="Arial" panose="020B0604020202020204" pitchFamily="34" charset="0"/>
                </a:rPr>
                <a:t>, </a:t>
              </a:r>
              <a:r>
                <a:rPr lang="en-US" dirty="0">
                  <a:solidFill>
                    <a:schemeClr val="accent5">
                      <a:lumMod val="75000"/>
                    </a:schemeClr>
                  </a:solidFill>
                  <a:latin typeface="Liberation Mono"/>
                  <a:ea typeface="Verdana" panose="020B0604030504040204" pitchFamily="34" charset="0"/>
                </a:rPr>
                <a:t>load_file</a:t>
              </a:r>
              <a:r>
                <a:rPr lang="en-US" dirty="0">
                  <a:latin typeface="Liberation Mono"/>
                  <a:ea typeface="Verdana" panose="020B0604030504040204" pitchFamily="34" charset="0"/>
                </a:rPr>
                <a:t>("d:\\movie3.txt")</a:t>
              </a:r>
              <a:r>
                <a:rPr lang="en-IN" dirty="0">
                  <a:latin typeface="Liberation Mono"/>
                  <a:ea typeface="Verdana" panose="020B0604030504040204" pitchFamily="34" charset="0"/>
                  <a:cs typeface="Arial" panose="020B0604020202020204" pitchFamily="34" charset="0"/>
                </a:rPr>
                <a:t> , </a:t>
              </a:r>
              <a:r>
                <a:rPr lang="en-US" dirty="0">
                  <a:solidFill>
                    <a:schemeClr val="accent5">
                      <a:lumMod val="75000"/>
                    </a:schemeClr>
                  </a:solidFill>
                  <a:latin typeface="Liberation Mono"/>
                  <a:ea typeface="Verdana" panose="020B0604030504040204" pitchFamily="34" charset="0"/>
                </a:rPr>
                <a:t>load_file</a:t>
              </a:r>
              <a:r>
                <a:rPr lang="en-US" dirty="0">
                  <a:latin typeface="Liberation Mono"/>
                  <a:ea typeface="Verdana" panose="020B0604030504040204" pitchFamily="34" charset="0"/>
                </a:rPr>
                <a:t>("d:\\img1.jpg")</a:t>
              </a:r>
              <a:r>
                <a:rPr lang="en-IN" dirty="0">
                  <a:latin typeface="Liberation Mono"/>
                  <a:ea typeface="Verdana" panose="020B0604030504040204" pitchFamily="34" charset="0"/>
                  <a:cs typeface="Arial" panose="020B0604020202020204" pitchFamily="34" charset="0"/>
                </a:rPr>
                <a:t> , </a:t>
              </a:r>
              <a:r>
                <a:rPr lang="en-US" dirty="0">
                  <a:solidFill>
                    <a:schemeClr val="accent5">
                      <a:lumMod val="75000"/>
                    </a:schemeClr>
                  </a:solidFill>
                  <a:latin typeface="Liberation Mono"/>
                  <a:ea typeface="Verdana" panose="020B0604030504040204" pitchFamily="34" charset="0"/>
                </a:rPr>
                <a:t>load_file</a:t>
              </a:r>
              <a:r>
                <a:rPr lang="en-US" dirty="0">
                  <a:latin typeface="Liberation Mono"/>
                  <a:ea typeface="Verdana" panose="020B0604030504040204" pitchFamily="34" charset="0"/>
                </a:rPr>
                <a:t>("d:\\img2.jpg") </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latin typeface="Liberation Mono"/>
                  <a:ea typeface="Verdana" panose="020B060403050404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Liberation Mono"/>
                <a:ea typeface="Verdana" panose="020B0604030504040204" pitchFamily="34" charset="0"/>
              </a:endParaRPr>
            </a:p>
            <a:p>
              <a:pPr marL="285750" indent="-285750">
                <a:buFont typeface="Arial" panose="020B0604020202020204" pitchFamily="34" charset="0"/>
                <a:buChar char="•"/>
              </a:pPr>
              <a:r>
                <a:rPr lang="en-US" dirty="0">
                  <a:solidFill>
                    <a:srgbClr val="0077AA"/>
                  </a:solidFill>
                  <a:latin typeface="Liberation Mono"/>
                  <a:ea typeface="Verdana" panose="020B0604030504040204" pitchFamily="34" charset="0"/>
                </a:rPr>
                <a:t>SELECT</a:t>
              </a:r>
              <a:r>
                <a:rPr lang="en-US" dirty="0">
                  <a:latin typeface="Liberation Mono"/>
                  <a:ea typeface="Verdana" panose="020B0604030504040204" pitchFamily="34" charset="0"/>
                  <a:cs typeface="Arial" panose="020B0604020202020204" pitchFamily="34" charset="0"/>
                </a:rPr>
                <a:t> </a:t>
              </a:r>
              <a:r>
                <a:rPr lang="en-US" dirty="0">
                  <a:solidFill>
                    <a:srgbClr val="A67F59"/>
                  </a:solidFill>
                  <a:latin typeface="Liberation Mono"/>
                </a:rPr>
                <a:t>*</a:t>
              </a:r>
              <a:r>
                <a:rPr lang="en-US" dirty="0">
                  <a:latin typeface="Liberation Mono"/>
                  <a:ea typeface="Verdana" panose="020B0604030504040204" pitchFamily="34" charset="0"/>
                  <a:cs typeface="Arial" panose="020B0604020202020204" pitchFamily="34" charset="0"/>
                </a:rPr>
                <a:t> </a:t>
              </a:r>
              <a:r>
                <a:rPr lang="en-US" dirty="0">
                  <a:solidFill>
                    <a:srgbClr val="0077AA"/>
                  </a:solidFill>
                  <a:latin typeface="Liberation Mono"/>
                  <a:ea typeface="Verdana" panose="020B0604030504040204" pitchFamily="34" charset="0"/>
                </a:rPr>
                <a:t>FROM</a:t>
              </a:r>
              <a:r>
                <a:rPr lang="en-US" dirty="0">
                  <a:latin typeface="Liberation Mono"/>
                  <a:ea typeface="Verdana" panose="020B0604030504040204" pitchFamily="34" charset="0"/>
                  <a:cs typeface="Arial" panose="020B0604020202020204" pitchFamily="34" charset="0"/>
                </a:rPr>
                <a:t> </a:t>
              </a:r>
              <a:r>
                <a:rPr lang="en-IN" dirty="0">
                  <a:latin typeface="Liberation Mono"/>
                  <a:ea typeface="Verdana" panose="020B0604030504040204" pitchFamily="34" charset="0"/>
                </a:rPr>
                <a:t>movies</a:t>
              </a:r>
              <a:r>
                <a:rPr lang="en-US" dirty="0">
                  <a:latin typeface="Liberation Mono"/>
                  <a:ea typeface="Verdana" panose="020B0604030504040204" pitchFamily="34" charset="0"/>
                  <a:cs typeface="Arial" panose="020B0604020202020204" pitchFamily="34" charset="0"/>
                </a:rPr>
                <a:t>;</a:t>
              </a:r>
            </a:p>
          </p:txBody>
        </p:sp>
        <p:sp>
          <p:nvSpPr>
            <p:cNvPr id="8" name="Rectangle 7">
              <a:extLst>
                <a:ext uri="{FF2B5EF4-FFF2-40B4-BE49-F238E27FC236}">
                  <a16:creationId xmlns:a16="http://schemas.microsoft.com/office/drawing/2014/main" xmlns="" id="{55328186-23CC-47A1-98EE-9E406494D00F}"/>
                </a:ext>
              </a:extLst>
            </p:cNvPr>
            <p:cNvSpPr/>
            <p:nvPr/>
          </p:nvSpPr>
          <p:spPr>
            <a:xfrm>
              <a:off x="407366" y="2483604"/>
              <a:ext cx="2467207" cy="369332"/>
            </a:xfrm>
            <a:prstGeom prst="rect">
              <a:avLst/>
            </a:prstGeom>
          </p:spPr>
          <p:txBody>
            <a:bodyPr wrap="square">
              <a:spAutoFit/>
            </a:bodyPr>
            <a:lstStyle/>
            <a:p>
              <a:r>
                <a:rPr lang="en-IN" dirty="0">
                  <a:solidFill>
                    <a:schemeClr val="tx2"/>
                  </a:solidFill>
                  <a:latin typeface="Arial" panose="020B0604020202020204" pitchFamily="34" charset="0"/>
                  <a:cs typeface="Arial" panose="020B0604020202020204" pitchFamily="34" charset="0"/>
                </a:rPr>
                <a:t>Try Out</a:t>
              </a:r>
            </a:p>
          </p:txBody>
        </p:sp>
      </p:grpSp>
    </p:spTree>
    <p:extLst>
      <p:ext uri="{BB962C8B-B14F-4D97-AF65-F5344CB8AC3E}">
        <p14:creationId xmlns:p14="http://schemas.microsoft.com/office/powerpoint/2010/main" val="76954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9"/>
          <p:cNvSpPr/>
          <p:nvPr/>
        </p:nvSpPr>
        <p:spPr>
          <a:xfrm>
            <a:off x="214484" y="622429"/>
            <a:ext cx="11714164" cy="646331"/>
          </a:xfrm>
          <a:prstGeom prst="rect">
            <a:avLst/>
          </a:prstGeom>
        </p:spPr>
        <p:txBody>
          <a:bodyPr wrap="square">
            <a:spAutoFit/>
          </a:bodyPr>
          <a:lstStyle/>
          <a:p>
            <a:r>
              <a:rPr lang="en-US" dirty="0">
                <a:latin typeface="Palatino Linotype" pitchFamily="18" charset="0"/>
              </a:rPr>
              <a:t>A </a:t>
            </a:r>
            <a:r>
              <a:rPr lang="en-US" b="1" dirty="0">
                <a:latin typeface="Palatino Linotype" pitchFamily="18" charset="0"/>
              </a:rPr>
              <a:t>flat file</a:t>
            </a:r>
            <a:r>
              <a:rPr lang="en-US" dirty="0">
                <a:latin typeface="Palatino Linotype" pitchFamily="18" charset="0"/>
              </a:rPr>
              <a:t> database is a database that stores data in a plain text </a:t>
            </a:r>
            <a:r>
              <a:rPr lang="en-US" b="1" dirty="0">
                <a:latin typeface="Palatino Linotype" pitchFamily="18" charset="0"/>
              </a:rPr>
              <a:t>file (</a:t>
            </a:r>
            <a:r>
              <a:rPr lang="en-US" dirty="0">
                <a:solidFill>
                  <a:srgbClr val="C00000"/>
                </a:solidFill>
                <a:latin typeface="Palatino Linotype" pitchFamily="18" charset="0"/>
              </a:rPr>
              <a:t>e.g.</a:t>
            </a:r>
            <a:r>
              <a:rPr lang="en-US" b="1" dirty="0">
                <a:solidFill>
                  <a:srgbClr val="00B0F0"/>
                </a:solidFill>
                <a:latin typeface="Palatino Linotype" pitchFamily="18" charset="0"/>
              </a:rPr>
              <a:t> *.txt, *.csv</a:t>
            </a:r>
            <a:r>
              <a:rPr lang="en-US" b="1" dirty="0">
                <a:latin typeface="Palatino Linotype" pitchFamily="18" charset="0"/>
              </a:rPr>
              <a:t>,</a:t>
            </a:r>
            <a:r>
              <a:rPr lang="en-US" b="1" dirty="0">
                <a:solidFill>
                  <a:srgbClr val="00B0F0"/>
                </a:solidFill>
                <a:latin typeface="Palatino Linotype" pitchFamily="18" charset="0"/>
              </a:rPr>
              <a:t>  *.tsv</a:t>
            </a:r>
            <a:r>
              <a:rPr lang="en-US" b="1" dirty="0">
                <a:latin typeface="Palatino Linotype" pitchFamily="18" charset="0"/>
              </a:rPr>
              <a:t> etc. </a:t>
            </a:r>
            <a:r>
              <a:rPr lang="en-US" dirty="0">
                <a:latin typeface="Palatino Linotype" pitchFamily="18" charset="0"/>
              </a:rPr>
              <a:t>format</a:t>
            </a:r>
            <a:r>
              <a:rPr lang="en-US" b="1" dirty="0">
                <a:latin typeface="Palatino Linotype" pitchFamily="18" charset="0"/>
              </a:rPr>
              <a:t>)</a:t>
            </a:r>
            <a:r>
              <a:rPr lang="en-US" dirty="0">
                <a:latin typeface="Palatino Linotype" pitchFamily="18" charset="0"/>
              </a:rPr>
              <a:t>. Each line of the text </a:t>
            </a:r>
            <a:r>
              <a:rPr lang="en-US" b="1" dirty="0">
                <a:latin typeface="Palatino Linotype" pitchFamily="18" charset="0"/>
              </a:rPr>
              <a:t>file</a:t>
            </a:r>
            <a:r>
              <a:rPr lang="en-US" dirty="0">
                <a:latin typeface="Palatino Linotype" pitchFamily="18" charset="0"/>
              </a:rPr>
              <a:t> holds one record, with fields separated by delimiters, such as </a:t>
            </a:r>
            <a:r>
              <a:rPr lang="en-US" b="1" dirty="0">
                <a:latin typeface="Palatino Linotype" pitchFamily="18" charset="0"/>
              </a:rPr>
              <a:t>commas</a:t>
            </a:r>
            <a:r>
              <a:rPr lang="en-US" dirty="0">
                <a:latin typeface="Palatino Linotype" pitchFamily="18" charset="0"/>
              </a:rPr>
              <a:t> or </a:t>
            </a:r>
            <a:r>
              <a:rPr lang="en-US" b="1" dirty="0">
                <a:latin typeface="Palatino Linotype" pitchFamily="18" charset="0"/>
              </a:rPr>
              <a:t>tabs</a:t>
            </a:r>
            <a:r>
              <a:rPr lang="en-US" dirty="0">
                <a:latin typeface="Palatino Linotype" pitchFamily="18" charset="0"/>
              </a:rPr>
              <a:t>.</a:t>
            </a:r>
          </a:p>
        </p:txBody>
      </p:sp>
      <p:pic>
        <p:nvPicPr>
          <p:cNvPr id="2" name="Picture 1"/>
          <p:cNvPicPr>
            <a:picLocks noChangeAspect="1"/>
          </p:cNvPicPr>
          <p:nvPr/>
        </p:nvPicPr>
        <p:blipFill>
          <a:blip r:embed="rId2"/>
          <a:stretch>
            <a:fillRect/>
          </a:stretch>
        </p:blipFill>
        <p:spPr>
          <a:xfrm>
            <a:off x="78859" y="4044265"/>
            <a:ext cx="5844473" cy="1829147"/>
          </a:xfrm>
          <a:prstGeom prst="rect">
            <a:avLst/>
          </a:prstGeom>
          <a:noFill/>
        </p:spPr>
      </p:pic>
      <p:sp>
        <p:nvSpPr>
          <p:cNvPr id="8" name="TextBox 7">
            <a:extLst>
              <a:ext uri="{FF2B5EF4-FFF2-40B4-BE49-F238E27FC236}">
                <a16:creationId xmlns:a16="http://schemas.microsoft.com/office/drawing/2014/main" xmlns="" id="{81AC86ED-4214-4F96-9550-B577D647BECF}"/>
              </a:ext>
            </a:extLst>
          </p:cNvPr>
          <p:cNvSpPr txBox="1"/>
          <p:nvPr/>
        </p:nvSpPr>
        <p:spPr>
          <a:xfrm>
            <a:off x="6095999" y="1412776"/>
            <a:ext cx="6017142" cy="5262979"/>
          </a:xfrm>
          <a:prstGeom prst="rect">
            <a:avLst/>
          </a:prstGeom>
          <a:noFill/>
        </p:spPr>
        <p:txBody>
          <a:bodyPr wrap="square">
            <a:spAutoFit/>
          </a:bodyPr>
          <a:lstStyle/>
          <a:p>
            <a:r>
              <a:rPr lang="en-IN" sz="1600" dirty="0"/>
              <a:t>The Zen of Python, </a:t>
            </a:r>
          </a:p>
          <a:p>
            <a:endParaRPr lang="en-IN" sz="1600" dirty="0"/>
          </a:p>
          <a:p>
            <a:r>
              <a:rPr lang="en-IN" sz="1600" dirty="0"/>
              <a:t>Beautiful is better than ugly.</a:t>
            </a:r>
          </a:p>
          <a:p>
            <a:r>
              <a:rPr lang="en-IN" sz="1600" dirty="0"/>
              <a:t>Explicit is better than implicit.</a:t>
            </a:r>
          </a:p>
          <a:p>
            <a:r>
              <a:rPr lang="en-IN" sz="1600" dirty="0"/>
              <a:t>Simple is better than complex.</a:t>
            </a:r>
          </a:p>
          <a:p>
            <a:r>
              <a:rPr lang="en-IN" sz="1600" dirty="0"/>
              <a:t>Complex is better than complicated.</a:t>
            </a:r>
          </a:p>
          <a:p>
            <a:r>
              <a:rPr lang="en-IN" sz="1600" dirty="0"/>
              <a:t>Flat is better than nested.</a:t>
            </a:r>
          </a:p>
          <a:p>
            <a:r>
              <a:rPr lang="en-IN" sz="1600" dirty="0"/>
              <a:t>Sparse is better than dense.</a:t>
            </a:r>
          </a:p>
          <a:p>
            <a:r>
              <a:rPr lang="en-IN" sz="1600" dirty="0"/>
              <a:t>Readability counts.</a:t>
            </a:r>
          </a:p>
          <a:p>
            <a:r>
              <a:rPr lang="en-IN" sz="1600" dirty="0"/>
              <a:t>Special cases aren't special enough to break the rules.</a:t>
            </a:r>
          </a:p>
          <a:p>
            <a:r>
              <a:rPr lang="en-IN" sz="1600" dirty="0"/>
              <a:t>Although practicality beats purity.</a:t>
            </a:r>
          </a:p>
          <a:p>
            <a:r>
              <a:rPr lang="en-IN" sz="1600" dirty="0"/>
              <a:t>Errors should never pass silently.</a:t>
            </a:r>
          </a:p>
          <a:p>
            <a:r>
              <a:rPr lang="en-IN" sz="1600" dirty="0"/>
              <a:t>Unless explicitly silenced.</a:t>
            </a:r>
          </a:p>
          <a:p>
            <a:r>
              <a:rPr lang="en-IN" sz="1600" dirty="0"/>
              <a:t>In the face of ambiguity, refuse the temptation to guess.</a:t>
            </a:r>
          </a:p>
          <a:p>
            <a:r>
              <a:rPr lang="en-IN" sz="1600" dirty="0"/>
              <a:t>There should be one-- and preferably only one --obvious way to do it.</a:t>
            </a:r>
          </a:p>
          <a:p>
            <a:r>
              <a:rPr lang="en-IN" sz="1600" dirty="0"/>
              <a:t>Although that way may not be obvious at first unless you're Dutch.</a:t>
            </a:r>
          </a:p>
          <a:p>
            <a:r>
              <a:rPr lang="en-IN" sz="1600" dirty="0"/>
              <a:t>Now is better than never.</a:t>
            </a:r>
          </a:p>
          <a:p>
            <a:r>
              <a:rPr lang="en-IN" sz="1600" dirty="0"/>
              <a:t>Although never is often better than *right* now.</a:t>
            </a:r>
          </a:p>
          <a:p>
            <a:r>
              <a:rPr lang="en-IN" sz="1600" dirty="0"/>
              <a:t>If the implementation is hard to explain, it's a bad idea.</a:t>
            </a:r>
          </a:p>
          <a:p>
            <a:r>
              <a:rPr lang="en-IN" sz="1600" dirty="0"/>
              <a:t>If the implementation is easy to explain, it may be a good idea.</a:t>
            </a:r>
          </a:p>
          <a:p>
            <a:r>
              <a:rPr lang="en-IN" sz="1600" dirty="0"/>
              <a:t>Namespaces are one honking great idea -- let's do more of those!</a:t>
            </a:r>
          </a:p>
        </p:txBody>
      </p:sp>
      <p:sp>
        <p:nvSpPr>
          <p:cNvPr id="11" name="Rectangle 10">
            <a:extLst>
              <a:ext uri="{FF2B5EF4-FFF2-40B4-BE49-F238E27FC236}">
                <a16:creationId xmlns:a16="http://schemas.microsoft.com/office/drawing/2014/main" xmlns="" id="{CA24B14F-CA2B-4611-BAC8-374137E5800D}"/>
              </a:ext>
            </a:extLst>
          </p:cNvPr>
          <p:cNvSpPr/>
          <p:nvPr/>
        </p:nvSpPr>
        <p:spPr>
          <a:xfrm>
            <a:off x="78859" y="1490008"/>
            <a:ext cx="6017141" cy="1938992"/>
          </a:xfrm>
          <a:prstGeom prst="rect">
            <a:avLst/>
          </a:prstGeom>
          <a:noFill/>
        </p:spPr>
        <p:txBody>
          <a:bodyPr wrap="square">
            <a:spAutoFit/>
          </a:bodyPr>
          <a:lstStyle/>
          <a:p>
            <a:r>
              <a:rPr lang="en-US" sz="2000" dirty="0">
                <a:latin typeface="Palatino Linotype" pitchFamily="18" charset="0"/>
              </a:rPr>
              <a:t>1 rajan MG Road Pune MH 34500</a:t>
            </a:r>
          </a:p>
          <a:p>
            <a:r>
              <a:rPr lang="en-US" sz="2000" dirty="0">
                <a:latin typeface="Palatino Linotype" pitchFamily="18" charset="0"/>
              </a:rPr>
              <a:t>2 rahul patil SSG Lane Pune MH 54000</a:t>
            </a:r>
          </a:p>
          <a:p>
            <a:r>
              <a:rPr lang="en-US" sz="2000" dirty="0">
                <a:latin typeface="Palatino Linotype" pitchFamily="18" charset="0"/>
              </a:rPr>
              <a:t>3 suraj raj k </a:t>
            </a:r>
            <a:r>
              <a:rPr lang="en-IN" sz="2000" dirty="0">
                <a:latin typeface="Palatino Linotype" pitchFamily="18" charset="0"/>
              </a:rPr>
              <a:t>Deccan Gymkhana </a:t>
            </a:r>
            <a:r>
              <a:rPr lang="en-US" sz="2000" dirty="0">
                <a:latin typeface="Palatino Linotype" pitchFamily="18" charset="0"/>
              </a:rPr>
              <a:t>Pune MH 22000</a:t>
            </a:r>
          </a:p>
          <a:p>
            <a:endParaRPr lang="en-US" sz="2000" dirty="0">
              <a:latin typeface="Palatino Linotype" pitchFamily="18" charset="0"/>
            </a:endParaRPr>
          </a:p>
          <a:p>
            <a:r>
              <a:rPr lang="en-US" sz="2000" dirty="0">
                <a:latin typeface="Palatino Linotype" pitchFamily="18" charset="0"/>
              </a:rPr>
              <a:t>4, S M Kumar, Mg Road Pune MH, 32000</a:t>
            </a:r>
          </a:p>
          <a:p>
            <a:r>
              <a:rPr lang="en-US" sz="2000" dirty="0">
                <a:latin typeface="Palatino Linotype" pitchFamily="18" charset="0"/>
              </a:rPr>
              <a:t>5, S M Kumar, Mg Road, Pune, MH, 32000</a:t>
            </a:r>
          </a:p>
        </p:txBody>
      </p:sp>
      <p:sp>
        <p:nvSpPr>
          <p:cNvPr id="9" name="Rectangle 8">
            <a:extLst>
              <a:ext uri="{FF2B5EF4-FFF2-40B4-BE49-F238E27FC236}">
                <a16:creationId xmlns:a16="http://schemas.microsoft.com/office/drawing/2014/main" xmlns="" id="{06974AF1-AFEC-4B2E-BB90-50B55556CA61}"/>
              </a:ext>
            </a:extLst>
          </p:cNvPr>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file-oriented system</a:t>
            </a:r>
          </a:p>
        </p:txBody>
      </p:sp>
    </p:spTree>
    <p:extLst>
      <p:ext uri="{BB962C8B-B14F-4D97-AF65-F5344CB8AC3E}">
        <p14:creationId xmlns:p14="http://schemas.microsoft.com/office/powerpoint/2010/main" val="194135883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nvGraphicFramePr>
        <p:xfrm>
          <a:off x="407368" y="764704"/>
          <a:ext cx="11449272" cy="3962400"/>
        </p:xfrm>
        <a:graphic>
          <a:graphicData uri="http://schemas.openxmlformats.org/drawingml/2006/table">
            <a:tbl>
              <a:tblPr firstRow="1" bandRow="1">
                <a:tableStyleId>{7E9639D4-E3E2-4D34-9284-5A2195B3D0D7}</a:tableStyleId>
              </a:tblPr>
              <a:tblGrid>
                <a:gridCol w="4403566">
                  <a:extLst>
                    <a:ext uri="{9D8B030D-6E8A-4147-A177-3AD203B41FA5}">
                      <a16:colId xmlns:a16="http://schemas.microsoft.com/office/drawing/2014/main" xmlns="" val="20000"/>
                    </a:ext>
                  </a:extLst>
                </a:gridCol>
                <a:gridCol w="954106">
                  <a:extLst>
                    <a:ext uri="{9D8B030D-6E8A-4147-A177-3AD203B41FA5}">
                      <a16:colId xmlns:a16="http://schemas.microsoft.com/office/drawing/2014/main" xmlns="" val="20001"/>
                    </a:ext>
                  </a:extLst>
                </a:gridCol>
                <a:gridCol w="6091600">
                  <a:extLst>
                    <a:ext uri="{9D8B030D-6E8A-4147-A177-3AD203B41FA5}">
                      <a16:colId xmlns:a16="http://schemas.microsoft.com/office/drawing/2014/main" xmlns=""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Size</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xmlns="" val="10000"/>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TINYINT</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1 byte</a:t>
                      </a:r>
                    </a:p>
                  </a:txBody>
                  <a:tcPr marL="91428" marR="91428" anchor="ctr">
                    <a:solidFill>
                      <a:schemeClr val="bg1"/>
                    </a:solidFill>
                  </a:tcPr>
                </a:tc>
                <a:tc>
                  <a:txBody>
                    <a:bodyPr/>
                    <a:lstStyle/>
                    <a:p>
                      <a:r>
                        <a:rPr kumimoji="0" lang="en-IN" sz="1600" b="0" i="0" kern="1200" dirty="0">
                          <a:solidFill>
                            <a:schemeClr val="tx1"/>
                          </a:solidFill>
                          <a:effectLst/>
                          <a:latin typeface="Arial" panose="020B0604020202020204" pitchFamily="34" charset="0"/>
                          <a:ea typeface="+mn-ea"/>
                          <a:cs typeface="Arial" panose="020B0604020202020204" pitchFamily="34" charset="0"/>
                        </a:rPr>
                        <a:t> -128 to +127 </a:t>
                      </a:r>
                      <a:r>
                        <a:rPr kumimoji="0" lang="en-IN" sz="1600" b="1" i="0" kern="1200" dirty="0">
                          <a:solidFill>
                            <a:schemeClr val="tx1"/>
                          </a:solidFill>
                          <a:effectLst/>
                          <a:latin typeface="Arial" panose="020B0604020202020204" pitchFamily="34" charset="0"/>
                          <a:ea typeface="+mn-ea"/>
                          <a:cs typeface="Arial" panose="020B0604020202020204" pitchFamily="34" charset="0"/>
                        </a:rPr>
                        <a:t>(</a:t>
                      </a:r>
                      <a:r>
                        <a:rPr lang="en-US" sz="1600" b="1" i="0" kern="1200" dirty="0">
                          <a:solidFill>
                            <a:schemeClr val="tx1"/>
                          </a:solidFill>
                          <a:effectLst/>
                          <a:latin typeface="Arial" panose="020B0604020202020204" pitchFamily="34" charset="0"/>
                          <a:ea typeface="+mn-ea"/>
                          <a:cs typeface="Arial" panose="020B0604020202020204" pitchFamily="34" charset="0"/>
                        </a:rPr>
                        <a:t>The unsigned range is </a:t>
                      </a:r>
                      <a:r>
                        <a:rPr lang="en-US" sz="1600" b="1" dirty="0">
                          <a:latin typeface="Arial" panose="020B0604020202020204" pitchFamily="34" charset="0"/>
                          <a:cs typeface="Arial" panose="020B0604020202020204" pitchFamily="34" charset="0"/>
                        </a:rPr>
                        <a:t>0</a:t>
                      </a:r>
                      <a:r>
                        <a:rPr lang="en-US" sz="1600" b="1" i="0" kern="1200" dirty="0">
                          <a:solidFill>
                            <a:schemeClr val="tx1"/>
                          </a:solidFill>
                          <a:effectLst/>
                          <a:latin typeface="Arial" panose="020B0604020202020204" pitchFamily="34" charset="0"/>
                          <a:ea typeface="+mn-ea"/>
                          <a:cs typeface="Arial" panose="020B0604020202020204" pitchFamily="34" charset="0"/>
                        </a:rPr>
                        <a:t> to </a:t>
                      </a:r>
                      <a:r>
                        <a:rPr lang="en-US" sz="1600" b="1" dirty="0">
                          <a:latin typeface="Arial" panose="020B0604020202020204" pitchFamily="34" charset="0"/>
                          <a:cs typeface="Arial" panose="020B0604020202020204" pitchFamily="34" charset="0"/>
                        </a:rPr>
                        <a:t>255)</a:t>
                      </a:r>
                      <a:r>
                        <a:rPr lang="en-US" sz="1600" b="1" i="0" kern="1200" dirty="0">
                          <a:solidFill>
                            <a:schemeClr val="tx1"/>
                          </a:solidFill>
                          <a:effectLst/>
                          <a:latin typeface="Arial" panose="020B0604020202020204" pitchFamily="34" charset="0"/>
                          <a:ea typeface="+mn-ea"/>
                          <a:cs typeface="Arial" panose="020B0604020202020204" pitchFamily="34" charset="0"/>
                        </a:rPr>
                        <a:t>.</a:t>
                      </a:r>
                      <a:endParaRPr lang="en-IN" sz="16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xmlns="" val="10001"/>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SMALLINT [(</a:t>
                      </a:r>
                      <a:r>
                        <a:rPr lang="en-IN" sz="1600" dirty="0">
                          <a:solidFill>
                            <a:srgbClr val="FF0000"/>
                          </a:solidFill>
                          <a:latin typeface="Arial" panose="020B0604020202020204" pitchFamily="34" charset="0"/>
                          <a:cs typeface="Arial" panose="020B0604020202020204" pitchFamily="34" charset="0"/>
                        </a:rPr>
                        <a:t>length</a:t>
                      </a:r>
                      <a:r>
                        <a:rPr lang="en-IN" sz="1600" dirty="0">
                          <a:solidFill>
                            <a:schemeClr val="tx1"/>
                          </a:solidFill>
                          <a:latin typeface="Arial" panose="020B0604020202020204" pitchFamily="34" charset="0"/>
                          <a:cs typeface="Arial" panose="020B0604020202020204" pitchFamily="34" charset="0"/>
                        </a:rPr>
                        <a:t>)]</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2 bytes</a:t>
                      </a:r>
                    </a:p>
                  </a:txBody>
                  <a:tcPr marL="91428" marR="91428" anchor="ctr">
                    <a:solidFill>
                      <a:schemeClr val="bg1"/>
                    </a:solidFill>
                  </a:tcPr>
                </a:tc>
                <a:tc>
                  <a:txBody>
                    <a:bodyPr/>
                    <a:lstStyle/>
                    <a:p>
                      <a:r>
                        <a:rPr lang="en-US" sz="1600" dirty="0">
                          <a:latin typeface="Arial" panose="020B0604020202020204" pitchFamily="34" charset="0"/>
                          <a:cs typeface="Arial" panose="020B0604020202020204" pitchFamily="34" charset="0"/>
                        </a:rPr>
                        <a:t>-32768</a:t>
                      </a:r>
                      <a:r>
                        <a:rPr lang="en-US" sz="1600" b="0" i="0" kern="1200" dirty="0">
                          <a:solidFill>
                            <a:schemeClr val="tx1"/>
                          </a:solidFill>
                          <a:effectLst/>
                          <a:latin typeface="Arial" panose="020B0604020202020204" pitchFamily="34" charset="0"/>
                          <a:ea typeface="+mn-ea"/>
                          <a:cs typeface="Arial" panose="020B0604020202020204" pitchFamily="34" charset="0"/>
                        </a:rPr>
                        <a:t> to </a:t>
                      </a:r>
                      <a:r>
                        <a:rPr lang="en-US" sz="1600" dirty="0">
                          <a:latin typeface="Arial" panose="020B0604020202020204" pitchFamily="34" charset="0"/>
                          <a:cs typeface="Arial" panose="020B0604020202020204" pitchFamily="34" charset="0"/>
                        </a:rPr>
                        <a:t>32767</a:t>
                      </a:r>
                      <a:r>
                        <a:rPr lang="en-US" sz="1600" b="0" i="0" kern="1200" dirty="0">
                          <a:solidFill>
                            <a:schemeClr val="tx1"/>
                          </a:solidFill>
                          <a:effectLst/>
                          <a:latin typeface="Arial" panose="020B0604020202020204" pitchFamily="34" charset="0"/>
                          <a:ea typeface="+mn-ea"/>
                          <a:cs typeface="Arial" panose="020B0604020202020204" pitchFamily="34" charset="0"/>
                        </a:rPr>
                        <a:t>. </a:t>
                      </a:r>
                      <a:r>
                        <a:rPr lang="en-US" sz="1600" b="1" i="0" kern="1200" dirty="0">
                          <a:solidFill>
                            <a:schemeClr val="tx1"/>
                          </a:solidFill>
                          <a:effectLst/>
                          <a:latin typeface="Arial" panose="020B0604020202020204" pitchFamily="34" charset="0"/>
                          <a:ea typeface="+mn-ea"/>
                          <a:cs typeface="Arial" panose="020B0604020202020204" pitchFamily="34" charset="0"/>
                        </a:rPr>
                        <a:t>(The unsigned range is </a:t>
                      </a:r>
                      <a:r>
                        <a:rPr lang="en-US" sz="1600" b="1" dirty="0">
                          <a:latin typeface="Arial" panose="020B0604020202020204" pitchFamily="34" charset="0"/>
                          <a:cs typeface="Arial" panose="020B0604020202020204" pitchFamily="34" charset="0"/>
                        </a:rPr>
                        <a:t>0</a:t>
                      </a:r>
                      <a:r>
                        <a:rPr lang="en-US" sz="1600" b="1" i="0" kern="1200" dirty="0">
                          <a:solidFill>
                            <a:schemeClr val="tx1"/>
                          </a:solidFill>
                          <a:effectLst/>
                          <a:latin typeface="Arial" panose="020B0604020202020204" pitchFamily="34" charset="0"/>
                          <a:ea typeface="+mn-ea"/>
                          <a:cs typeface="Arial" panose="020B0604020202020204" pitchFamily="34" charset="0"/>
                        </a:rPr>
                        <a:t> to </a:t>
                      </a:r>
                      <a:r>
                        <a:rPr lang="en-US" sz="1600" b="1" dirty="0">
                          <a:latin typeface="Arial" panose="020B0604020202020204" pitchFamily="34" charset="0"/>
                          <a:cs typeface="Arial" panose="020B0604020202020204" pitchFamily="34" charset="0"/>
                        </a:rPr>
                        <a:t>65535)</a:t>
                      </a:r>
                      <a:r>
                        <a:rPr lang="en-US" sz="1600" b="1" i="0" kern="1200" dirty="0">
                          <a:solidFill>
                            <a:schemeClr val="tx1"/>
                          </a:solidFill>
                          <a:effectLst/>
                          <a:latin typeface="Arial" panose="020B0604020202020204" pitchFamily="34" charset="0"/>
                          <a:ea typeface="+mn-ea"/>
                          <a:cs typeface="Arial" panose="020B0604020202020204" pitchFamily="34" charset="0"/>
                        </a:rPr>
                        <a:t>.</a:t>
                      </a:r>
                      <a:endParaRPr lang="en-IN" sz="16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xmlns="" val="10002"/>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MEDIUMINT [(</a:t>
                      </a:r>
                      <a:r>
                        <a:rPr lang="en-IN" sz="1600" dirty="0">
                          <a:solidFill>
                            <a:srgbClr val="FF0000"/>
                          </a:solidFill>
                          <a:latin typeface="Arial" panose="020B0604020202020204" pitchFamily="34" charset="0"/>
                          <a:cs typeface="Arial" panose="020B0604020202020204" pitchFamily="34" charset="0"/>
                        </a:rPr>
                        <a:t>length</a:t>
                      </a:r>
                      <a:r>
                        <a:rPr lang="en-IN" sz="1600" dirty="0">
                          <a:solidFill>
                            <a:schemeClr val="tx1"/>
                          </a:solidFill>
                          <a:latin typeface="Arial" panose="020B0604020202020204" pitchFamily="34" charset="0"/>
                          <a:cs typeface="Arial" panose="020B0604020202020204" pitchFamily="34" charset="0"/>
                        </a:rPr>
                        <a:t>)]</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3 bytes</a:t>
                      </a:r>
                    </a:p>
                  </a:txBody>
                  <a:tcPr marL="91428" marR="91428" anchor="ctr">
                    <a:solidFill>
                      <a:schemeClr val="bg1"/>
                    </a:solidFill>
                  </a:tcPr>
                </a:tc>
                <a:tc>
                  <a:txBody>
                    <a:bodyPr/>
                    <a:lstStyle/>
                    <a:p>
                      <a:r>
                        <a:rPr lang="en-US" sz="1600" dirty="0">
                          <a:latin typeface="Arial" panose="020B0604020202020204" pitchFamily="34" charset="0"/>
                          <a:cs typeface="Arial" panose="020B0604020202020204" pitchFamily="34" charset="0"/>
                        </a:rPr>
                        <a:t>-8388608</a:t>
                      </a:r>
                      <a:r>
                        <a:rPr lang="en-US" sz="1600" b="0" i="0" kern="1200" dirty="0">
                          <a:solidFill>
                            <a:schemeClr val="tx1"/>
                          </a:solidFill>
                          <a:effectLst/>
                          <a:latin typeface="Arial" panose="020B0604020202020204" pitchFamily="34" charset="0"/>
                          <a:ea typeface="+mn-ea"/>
                          <a:cs typeface="Arial" panose="020B0604020202020204" pitchFamily="34" charset="0"/>
                        </a:rPr>
                        <a:t> to </a:t>
                      </a:r>
                      <a:r>
                        <a:rPr lang="en-US" sz="1600" dirty="0">
                          <a:latin typeface="Arial" panose="020B0604020202020204" pitchFamily="34" charset="0"/>
                          <a:cs typeface="Arial" panose="020B0604020202020204" pitchFamily="34" charset="0"/>
                        </a:rPr>
                        <a:t>8388607</a:t>
                      </a:r>
                      <a:r>
                        <a:rPr lang="en-US" sz="1600" b="0" i="0" kern="1200" dirty="0">
                          <a:solidFill>
                            <a:schemeClr val="tx1"/>
                          </a:solidFill>
                          <a:effectLst/>
                          <a:latin typeface="Arial" panose="020B0604020202020204" pitchFamily="34" charset="0"/>
                          <a:ea typeface="+mn-ea"/>
                          <a:cs typeface="Arial" panose="020B0604020202020204" pitchFamily="34" charset="0"/>
                        </a:rPr>
                        <a:t>. </a:t>
                      </a:r>
                      <a:r>
                        <a:rPr lang="en-US" sz="1600" b="1" i="0" kern="1200" dirty="0">
                          <a:solidFill>
                            <a:schemeClr val="tx1"/>
                          </a:solidFill>
                          <a:effectLst/>
                          <a:latin typeface="Arial" panose="020B0604020202020204" pitchFamily="34" charset="0"/>
                          <a:ea typeface="+mn-ea"/>
                          <a:cs typeface="Arial" panose="020B0604020202020204" pitchFamily="34" charset="0"/>
                        </a:rPr>
                        <a:t>(The unsigned range is </a:t>
                      </a:r>
                      <a:r>
                        <a:rPr lang="en-US" sz="1600" b="1" dirty="0">
                          <a:latin typeface="Arial" panose="020B0604020202020204" pitchFamily="34" charset="0"/>
                          <a:cs typeface="Arial" panose="020B0604020202020204" pitchFamily="34" charset="0"/>
                        </a:rPr>
                        <a:t>0</a:t>
                      </a:r>
                      <a:r>
                        <a:rPr lang="en-US" sz="1600" b="1" i="0" kern="1200" dirty="0">
                          <a:solidFill>
                            <a:schemeClr val="tx1"/>
                          </a:solidFill>
                          <a:effectLst/>
                          <a:latin typeface="Arial" panose="020B0604020202020204" pitchFamily="34" charset="0"/>
                          <a:ea typeface="+mn-ea"/>
                          <a:cs typeface="Arial" panose="020B0604020202020204" pitchFamily="34" charset="0"/>
                        </a:rPr>
                        <a:t> to </a:t>
                      </a:r>
                      <a:r>
                        <a:rPr lang="en-US" sz="1600" b="1" dirty="0">
                          <a:latin typeface="Arial" panose="020B0604020202020204" pitchFamily="34" charset="0"/>
                          <a:cs typeface="Arial" panose="020B0604020202020204" pitchFamily="34" charset="0"/>
                        </a:rPr>
                        <a:t>16777215)</a:t>
                      </a:r>
                      <a:r>
                        <a:rPr lang="en-US" sz="1600" b="1" i="0" kern="1200" dirty="0">
                          <a:solidFill>
                            <a:schemeClr val="tx1"/>
                          </a:solidFill>
                          <a:effectLst/>
                          <a:latin typeface="Arial" panose="020B0604020202020204" pitchFamily="34" charset="0"/>
                          <a:ea typeface="+mn-ea"/>
                          <a:cs typeface="Arial" panose="020B0604020202020204" pitchFamily="34" charset="0"/>
                        </a:rPr>
                        <a:t>.</a:t>
                      </a:r>
                      <a:endParaRPr lang="en-IN" sz="16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xmlns="" val="10003"/>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INT, INTEGER [(</a:t>
                      </a:r>
                      <a:r>
                        <a:rPr lang="en-IN" sz="1600" dirty="0">
                          <a:solidFill>
                            <a:srgbClr val="FF0000"/>
                          </a:solidFill>
                          <a:latin typeface="Arial" panose="020B0604020202020204" pitchFamily="34" charset="0"/>
                          <a:cs typeface="Arial" panose="020B0604020202020204" pitchFamily="34" charset="0"/>
                        </a:rPr>
                        <a:t>length</a:t>
                      </a:r>
                      <a:r>
                        <a:rPr lang="en-IN" sz="1600" dirty="0">
                          <a:solidFill>
                            <a:schemeClr val="tx1"/>
                          </a:solidFill>
                          <a:latin typeface="Arial" panose="020B0604020202020204" pitchFamily="34" charset="0"/>
                          <a:cs typeface="Arial" panose="020B0604020202020204" pitchFamily="34" charset="0"/>
                        </a:rPr>
                        <a:t>)]</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4 bytes</a:t>
                      </a:r>
                    </a:p>
                  </a:txBody>
                  <a:tcPr marL="91428" marR="91428" anchor="ctr">
                    <a:solidFill>
                      <a:schemeClr val="bg1"/>
                    </a:solidFill>
                  </a:tcPr>
                </a:tc>
                <a:tc>
                  <a:txBody>
                    <a:bodyPr/>
                    <a:lstStyle/>
                    <a:p>
                      <a:r>
                        <a:rPr lang="en-US" sz="1600" dirty="0">
                          <a:latin typeface="Arial" panose="020B0604020202020204" pitchFamily="34" charset="0"/>
                          <a:cs typeface="Arial" panose="020B0604020202020204" pitchFamily="34" charset="0"/>
                        </a:rPr>
                        <a:t>-2147483648</a:t>
                      </a:r>
                      <a:r>
                        <a:rPr lang="en-US" sz="1600" b="0" i="0" kern="1200" dirty="0">
                          <a:solidFill>
                            <a:schemeClr val="tx1"/>
                          </a:solidFill>
                          <a:effectLst/>
                          <a:latin typeface="Arial" panose="020B0604020202020204" pitchFamily="34" charset="0"/>
                          <a:ea typeface="+mn-ea"/>
                          <a:cs typeface="Arial" panose="020B0604020202020204" pitchFamily="34" charset="0"/>
                        </a:rPr>
                        <a:t> to </a:t>
                      </a:r>
                      <a:r>
                        <a:rPr lang="en-US" sz="1600" dirty="0">
                          <a:latin typeface="Arial" panose="020B0604020202020204" pitchFamily="34" charset="0"/>
                          <a:cs typeface="Arial" panose="020B0604020202020204" pitchFamily="34" charset="0"/>
                        </a:rPr>
                        <a:t>2147483647</a:t>
                      </a:r>
                      <a:r>
                        <a:rPr lang="en-US" sz="1600" b="0" i="0" kern="1200" dirty="0">
                          <a:solidFill>
                            <a:schemeClr val="tx1"/>
                          </a:solidFill>
                          <a:effectLst/>
                          <a:latin typeface="Arial" panose="020B0604020202020204" pitchFamily="34" charset="0"/>
                          <a:ea typeface="+mn-ea"/>
                          <a:cs typeface="Arial" panose="020B0604020202020204" pitchFamily="34" charset="0"/>
                        </a:rPr>
                        <a:t>. </a:t>
                      </a:r>
                      <a:r>
                        <a:rPr lang="en-US" sz="1600" b="1" i="0" kern="1200" dirty="0">
                          <a:solidFill>
                            <a:schemeClr val="tx1"/>
                          </a:solidFill>
                          <a:effectLst/>
                          <a:latin typeface="Arial" panose="020B0604020202020204" pitchFamily="34" charset="0"/>
                          <a:ea typeface="+mn-ea"/>
                          <a:cs typeface="Arial" panose="020B0604020202020204" pitchFamily="34" charset="0"/>
                        </a:rPr>
                        <a:t>(The unsigned range is </a:t>
                      </a:r>
                      <a:r>
                        <a:rPr lang="en-US" sz="1600" b="1" dirty="0">
                          <a:latin typeface="Arial" panose="020B0604020202020204" pitchFamily="34" charset="0"/>
                          <a:cs typeface="Arial" panose="020B0604020202020204" pitchFamily="34" charset="0"/>
                        </a:rPr>
                        <a:t>0</a:t>
                      </a:r>
                      <a:r>
                        <a:rPr lang="en-US" sz="1600" b="1" i="0" kern="1200" dirty="0">
                          <a:solidFill>
                            <a:schemeClr val="tx1"/>
                          </a:solidFill>
                          <a:effectLst/>
                          <a:latin typeface="Arial" panose="020B0604020202020204" pitchFamily="34" charset="0"/>
                          <a:ea typeface="+mn-ea"/>
                          <a:cs typeface="Arial" panose="020B0604020202020204" pitchFamily="34" charset="0"/>
                        </a:rPr>
                        <a:t> to </a:t>
                      </a:r>
                      <a:r>
                        <a:rPr lang="en-US" sz="1600" b="1" dirty="0">
                          <a:latin typeface="Arial" panose="020B0604020202020204" pitchFamily="34" charset="0"/>
                          <a:cs typeface="Arial" panose="020B0604020202020204" pitchFamily="34" charset="0"/>
                        </a:rPr>
                        <a:t>4294967295)</a:t>
                      </a:r>
                      <a:r>
                        <a:rPr lang="en-US" sz="1600" b="1" i="0" kern="1200" dirty="0">
                          <a:solidFill>
                            <a:schemeClr val="tx1"/>
                          </a:solidFill>
                          <a:effectLst/>
                          <a:latin typeface="Arial" panose="020B0604020202020204" pitchFamily="34" charset="0"/>
                          <a:ea typeface="+mn-ea"/>
                          <a:cs typeface="Arial" panose="020B0604020202020204" pitchFamily="34" charset="0"/>
                        </a:rPr>
                        <a:t>.</a:t>
                      </a:r>
                      <a:endParaRPr lang="en-IN" sz="16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xmlns="" val="10004"/>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BIGINT [(</a:t>
                      </a:r>
                      <a:r>
                        <a:rPr lang="en-IN" sz="1600" dirty="0">
                          <a:solidFill>
                            <a:srgbClr val="FF0000"/>
                          </a:solidFill>
                          <a:latin typeface="Arial" panose="020B0604020202020204" pitchFamily="34" charset="0"/>
                          <a:cs typeface="Arial" panose="020B0604020202020204" pitchFamily="34" charset="0"/>
                        </a:rPr>
                        <a:t>length</a:t>
                      </a:r>
                      <a:r>
                        <a:rPr lang="en-IN" sz="1600" dirty="0">
                          <a:solidFill>
                            <a:schemeClr val="tx1"/>
                          </a:solidFill>
                          <a:latin typeface="Arial" panose="020B0604020202020204" pitchFamily="34" charset="0"/>
                          <a:cs typeface="Arial" panose="020B0604020202020204" pitchFamily="34" charset="0"/>
                        </a:rPr>
                        <a:t>)]</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8 bytes</a:t>
                      </a:r>
                    </a:p>
                  </a:txBody>
                  <a:tcPr marL="91428" marR="91428" anchor="ctr">
                    <a:solidFill>
                      <a:schemeClr val="bg1"/>
                    </a:solidFill>
                  </a:tcPr>
                </a:tc>
                <a:tc>
                  <a:txBody>
                    <a:bodyPr/>
                    <a:lstStyle/>
                    <a:p>
                      <a:r>
                        <a:rPr kumimoji="0" lang="en-IN" sz="16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xmlns="" val="10005"/>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FLOAT [(length[,decimals])]  </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4 bytes</a:t>
                      </a:r>
                    </a:p>
                  </a:txBody>
                  <a:tcPr marL="91428" marR="91428" anchor="ctr">
                    <a:solidFill>
                      <a:schemeClr val="bg1"/>
                    </a:solidFill>
                  </a:tcPr>
                </a:tc>
                <a:tc>
                  <a:txBody>
                    <a:bodyPr/>
                    <a:lstStyle/>
                    <a:p>
                      <a:r>
                        <a:rPr lang="en-IN" sz="1600" b="1" dirty="0">
                          <a:solidFill>
                            <a:schemeClr val="tx1"/>
                          </a:solidFill>
                          <a:latin typeface="Arial" panose="020B0604020202020204" pitchFamily="34" charset="0"/>
                          <a:cs typeface="Arial" panose="020B0604020202020204" pitchFamily="34" charset="0"/>
                        </a:rPr>
                        <a:t>FLOAT(255,30)</a:t>
                      </a:r>
                    </a:p>
                  </a:txBody>
                  <a:tcPr marL="91428" marR="91428" anchor="ctr">
                    <a:solidFill>
                      <a:schemeClr val="bg1"/>
                    </a:solidFill>
                  </a:tcPr>
                </a:tc>
                <a:extLst>
                  <a:ext uri="{0D108BD9-81ED-4DB2-BD59-A6C34878D82A}">
                    <a16:rowId xmlns:a16="http://schemas.microsoft.com/office/drawing/2014/main" xmlns="" val="10006"/>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DOUBLE [PRECISION] [(length[,decimals])], </a:t>
                      </a:r>
                    </a:p>
                    <a:p>
                      <a:r>
                        <a:rPr lang="en-IN" sz="1600" dirty="0">
                          <a:solidFill>
                            <a:schemeClr val="tx1"/>
                          </a:solidFill>
                          <a:latin typeface="Arial" panose="020B0604020202020204" pitchFamily="34" charset="0"/>
                          <a:cs typeface="Arial" panose="020B0604020202020204" pitchFamily="34" charset="0"/>
                        </a:rPr>
                        <a:t>REAL [(length[,decimals])]</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8 bytes</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Arial" panose="020B0604020202020204" pitchFamily="34" charset="0"/>
                          <a:cs typeface="Arial" panose="020B0604020202020204" pitchFamily="34" charset="0"/>
                        </a:rPr>
                        <a:t>REAL</a:t>
                      </a:r>
                      <a:r>
                        <a:rPr lang="en-IN" sz="1600" b="1" dirty="0">
                          <a:solidFill>
                            <a:schemeClr val="tx1"/>
                          </a:solidFill>
                          <a:latin typeface="Arial" panose="020B0604020202020204" pitchFamily="34" charset="0"/>
                          <a:cs typeface="Arial" panose="020B0604020202020204" pitchFamily="34" charset="0"/>
                        </a:rPr>
                        <a:t>(255,30) / </a:t>
                      </a:r>
                      <a:r>
                        <a:rPr lang="en-US" sz="1600" b="1" dirty="0">
                          <a:solidFill>
                            <a:schemeClr val="tx1"/>
                          </a:solidFill>
                          <a:latin typeface="Arial" panose="020B0604020202020204" pitchFamily="34" charset="0"/>
                          <a:cs typeface="Arial" panose="020B0604020202020204" pitchFamily="34" charset="0"/>
                        </a:rPr>
                        <a:t>DOUBLE</a:t>
                      </a:r>
                      <a:r>
                        <a:rPr lang="en-IN" sz="1600" b="1" dirty="0">
                          <a:solidFill>
                            <a:schemeClr val="tx1"/>
                          </a:solidFill>
                          <a:latin typeface="Arial" panose="020B0604020202020204" pitchFamily="34" charset="0"/>
                          <a:cs typeface="Arial" panose="020B0604020202020204" pitchFamily="34" charset="0"/>
                        </a:rPr>
                        <a:t>(255,30)</a:t>
                      </a:r>
                    </a:p>
                    <a:p>
                      <a:r>
                        <a:rPr lang="en-US" sz="1600" dirty="0">
                          <a:solidFill>
                            <a:schemeClr val="tx1"/>
                          </a:solidFill>
                          <a:latin typeface="Arial" panose="020B0604020202020204" pitchFamily="34" charset="0"/>
                          <a:cs typeface="Arial" panose="020B0604020202020204" pitchFamily="34" charset="0"/>
                        </a:rPr>
                        <a:t>REAL will get converted to DOUBLE</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xmlns="" val="2391693001"/>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DECIMAL [(length[,decimals])], </a:t>
                      </a:r>
                    </a:p>
                    <a:p>
                      <a:r>
                        <a:rPr lang="en-IN" sz="1600" dirty="0">
                          <a:solidFill>
                            <a:schemeClr val="tx1"/>
                          </a:solidFill>
                          <a:latin typeface="Arial" panose="020B0604020202020204" pitchFamily="34" charset="0"/>
                          <a:cs typeface="Arial" panose="020B0604020202020204" pitchFamily="34" charset="0"/>
                        </a:rPr>
                        <a:t>NUMERIC [(length[,decimals])]</a:t>
                      </a:r>
                    </a:p>
                  </a:txBody>
                  <a:tcPr marL="91428" marR="91428" anchor="ctr">
                    <a:solidFill>
                      <a:schemeClr val="bg1"/>
                    </a:solidFill>
                  </a:tcPr>
                </a:tc>
                <a:tc>
                  <a:txBody>
                    <a:bodyPr/>
                    <a:lstStyle/>
                    <a:p>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r>
                        <a:rPr lang="en-IN" sz="1600" b="1" dirty="0">
                          <a:solidFill>
                            <a:schemeClr val="tx1"/>
                          </a:solidFill>
                          <a:latin typeface="Arial" panose="020B0604020202020204" pitchFamily="34" charset="0"/>
                          <a:cs typeface="Arial" panose="020B0604020202020204" pitchFamily="34" charset="0"/>
                        </a:rPr>
                        <a:t>DECIMAL(65,30) / NUMERIC(65,30)</a:t>
                      </a:r>
                    </a:p>
                    <a:p>
                      <a:r>
                        <a:rPr lang="en-IN" sz="1600" dirty="0">
                          <a:solidFill>
                            <a:schemeClr val="tx1"/>
                          </a:solidFill>
                          <a:latin typeface="Arial" panose="020B0604020202020204" pitchFamily="34" charset="0"/>
                          <a:cs typeface="Arial" panose="020B0604020202020204" pitchFamily="34" charset="0"/>
                        </a:rPr>
                        <a:t>NUMERIC will get converted in DECIMAL</a:t>
                      </a:r>
                    </a:p>
                  </a:txBody>
                  <a:tcPr marL="91428" marR="91428" anchor="ctr">
                    <a:solidFill>
                      <a:schemeClr val="bg1"/>
                    </a:solidFill>
                  </a:tcPr>
                </a:tc>
                <a:extLst>
                  <a:ext uri="{0D108BD9-81ED-4DB2-BD59-A6C34878D82A}">
                    <a16:rowId xmlns:a16="http://schemas.microsoft.com/office/drawing/2014/main" xmlns="" val="10007"/>
                  </a:ext>
                </a:extLst>
              </a:tr>
            </a:tbl>
          </a:graphicData>
        </a:graphic>
      </p:graphicFrame>
      <p:sp>
        <p:nvSpPr>
          <p:cNvPr id="3" name="Rectangle 2"/>
          <p:cNvSpPr/>
          <p:nvPr/>
        </p:nvSpPr>
        <p:spPr>
          <a:xfrm>
            <a:off x="411780" y="4917509"/>
            <a:ext cx="11444861" cy="400110"/>
          </a:xfrm>
          <a:prstGeom prst="rect">
            <a:avLst/>
          </a:prstGeom>
          <a:solidFill>
            <a:schemeClr val="bg2"/>
          </a:solidFill>
        </p:spPr>
        <p:txBody>
          <a:bodyPr wrap="square">
            <a:spAutoFit/>
          </a:bodyPr>
          <a:lstStyle/>
          <a:p>
            <a:r>
              <a:rPr lang="en-IN" sz="2000" dirty="0">
                <a:solidFill>
                  <a:srgbClr val="0070C0"/>
                </a:solidFill>
                <a:latin typeface="Palatino Linotype" panose="02040502050505030304" pitchFamily="18" charset="0"/>
                <a:cs typeface="Segoe UI Light" panose="020B0502040204020203" pitchFamily="34" charset="0"/>
              </a:rPr>
              <a:t> For: float(M,D), double(M,D) or decimal(M,D), M must be &gt;= D</a:t>
            </a:r>
          </a:p>
        </p:txBody>
      </p:sp>
      <p:sp>
        <p:nvSpPr>
          <p:cNvPr id="6" name="TextBox 5"/>
          <p:cNvSpPr txBox="1"/>
          <p:nvPr/>
        </p:nvSpPr>
        <p:spPr>
          <a:xfrm>
            <a:off x="375990" y="6307137"/>
            <a:ext cx="5616624" cy="400110"/>
          </a:xfrm>
          <a:prstGeom prst="rect">
            <a:avLst/>
          </a:prstGeom>
          <a:noFill/>
        </p:spPr>
        <p:txBody>
          <a:bodyPr wrap="square" rtlCol="0">
            <a:spAutoFit/>
          </a:bodyPr>
          <a:lstStyle/>
          <a:p>
            <a:r>
              <a:rPr lang="en-IN" sz="2000" b="1" dirty="0">
                <a:latin typeface="Palatino Linotype" panose="02040502050505030304" pitchFamily="18" charset="0"/>
              </a:rPr>
              <a:t>UNSIGNED</a:t>
            </a:r>
            <a:r>
              <a:rPr lang="en-IN" sz="2000" dirty="0">
                <a:latin typeface="Palatino Linotype" panose="02040502050505030304" pitchFamily="18" charset="0"/>
              </a:rPr>
              <a:t> prohibits negative values.</a:t>
            </a:r>
          </a:p>
        </p:txBody>
      </p:sp>
      <p:sp>
        <p:nvSpPr>
          <p:cNvPr id="7" name="Rectangle 6">
            <a:extLst>
              <a:ext uri="{FF2B5EF4-FFF2-40B4-BE49-F238E27FC236}">
                <a16:creationId xmlns:a16="http://schemas.microsoft.com/office/drawing/2014/main" xmlns="" id="{CC46B81B-104B-4F7C-B3F5-CAC173C4CCDB}"/>
              </a:ext>
            </a:extLst>
          </p:cNvPr>
          <p:cNvSpPr/>
          <p:nvPr/>
        </p:nvSpPr>
        <p:spPr>
          <a:xfrm>
            <a:off x="407368" y="5517232"/>
            <a:ext cx="11449272" cy="646331"/>
          </a:xfrm>
          <a:prstGeom prst="rect">
            <a:avLst/>
          </a:prstGeom>
        </p:spPr>
        <p:txBody>
          <a:bodyPr wrap="square">
            <a:spAutoFit/>
          </a:bodyPr>
          <a:lstStyle/>
          <a:p>
            <a:r>
              <a:rPr lang="en-IN" dirty="0">
                <a:solidFill>
                  <a:schemeClr val="accent5">
                    <a:lumMod val="50000"/>
                  </a:schemeClr>
                </a:solidFill>
                <a:latin typeface="Palatino Linotype" panose="02040502050505030304" pitchFamily="18" charset="0"/>
              </a:rPr>
              <a:t>Here, </a:t>
            </a:r>
            <a:r>
              <a:rPr lang="en-IN" b="1" dirty="0">
                <a:solidFill>
                  <a:schemeClr val="accent5">
                    <a:lumMod val="50000"/>
                  </a:schemeClr>
                </a:solidFill>
                <a:latin typeface="Palatino Linotype" panose="02040502050505030304" pitchFamily="18" charset="0"/>
              </a:rPr>
              <a:t>(M,D)</a:t>
            </a:r>
            <a:r>
              <a:rPr lang="en-IN" dirty="0">
                <a:solidFill>
                  <a:schemeClr val="accent5">
                    <a:lumMod val="50000"/>
                  </a:schemeClr>
                </a:solidFill>
                <a:latin typeface="Palatino Linotype" panose="02040502050505030304" pitchFamily="18" charset="0"/>
              </a:rPr>
              <a:t> means than values can be stored with up to </a:t>
            </a:r>
            <a:r>
              <a:rPr lang="en-IN" b="1" i="1" dirty="0">
                <a:solidFill>
                  <a:schemeClr val="accent5">
                    <a:lumMod val="50000"/>
                  </a:schemeClr>
                </a:solidFill>
                <a:latin typeface="Palatino Linotype" panose="02040502050505030304" pitchFamily="18" charset="0"/>
              </a:rPr>
              <a:t>M</a:t>
            </a:r>
            <a:r>
              <a:rPr lang="en-IN" dirty="0">
                <a:solidFill>
                  <a:schemeClr val="accent5">
                    <a:lumMod val="50000"/>
                  </a:schemeClr>
                </a:solidFill>
                <a:latin typeface="Palatino Linotype" panose="02040502050505030304" pitchFamily="18" charset="0"/>
              </a:rPr>
              <a:t> digits in total, of which </a:t>
            </a:r>
            <a:r>
              <a:rPr lang="en-IN" b="1" i="1" dirty="0">
                <a:solidFill>
                  <a:schemeClr val="accent5">
                    <a:lumMod val="50000"/>
                  </a:schemeClr>
                </a:solidFill>
                <a:latin typeface="Palatino Linotype" panose="02040502050505030304" pitchFamily="18" charset="0"/>
              </a:rPr>
              <a:t>D</a:t>
            </a:r>
            <a:r>
              <a:rPr lang="en-IN" dirty="0">
                <a:solidFill>
                  <a:schemeClr val="accent5">
                    <a:lumMod val="50000"/>
                  </a:schemeClr>
                </a:solidFill>
                <a:latin typeface="Palatino Linotype" panose="02040502050505030304" pitchFamily="18" charset="0"/>
              </a:rPr>
              <a:t> digits may be after the decimal point.</a:t>
            </a:r>
          </a:p>
        </p:txBody>
      </p:sp>
    </p:spTree>
    <p:extLst>
      <p:ext uri="{BB962C8B-B14F-4D97-AF65-F5344CB8AC3E}">
        <p14:creationId xmlns:p14="http://schemas.microsoft.com/office/powerpoint/2010/main" val="411593760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graphicFrame>
        <p:nvGraphicFramePr>
          <p:cNvPr id="2" name="Table 1"/>
          <p:cNvGraphicFramePr>
            <a:graphicFrameLocks noGrp="1"/>
          </p:cNvGraphicFramePr>
          <p:nvPr/>
        </p:nvGraphicFramePr>
        <p:xfrm>
          <a:off x="1166778" y="764704"/>
          <a:ext cx="10215634" cy="1854200"/>
        </p:xfrm>
        <a:graphic>
          <a:graphicData uri="http://schemas.openxmlformats.org/drawingml/2006/table">
            <a:tbl>
              <a:tblPr firstRow="1" bandRow="1">
                <a:tableStyleId>{7E9639D4-E3E2-4D34-9284-5A2195B3D0D7}</a:tableStyleId>
              </a:tblPr>
              <a:tblGrid>
                <a:gridCol w="3346501">
                  <a:extLst>
                    <a:ext uri="{9D8B030D-6E8A-4147-A177-3AD203B41FA5}">
                      <a16:colId xmlns:a16="http://schemas.microsoft.com/office/drawing/2014/main" xmlns="" val="20000"/>
                    </a:ext>
                  </a:extLst>
                </a:gridCol>
                <a:gridCol w="2641974">
                  <a:extLst>
                    <a:ext uri="{9D8B030D-6E8A-4147-A177-3AD203B41FA5}">
                      <a16:colId xmlns:a16="http://schemas.microsoft.com/office/drawing/2014/main" xmlns="" val="20001"/>
                    </a:ext>
                  </a:extLst>
                </a:gridCol>
                <a:gridCol w="4227159">
                  <a:extLst>
                    <a:ext uri="{9D8B030D-6E8A-4147-A177-3AD203B41FA5}">
                      <a16:colId xmlns:a16="http://schemas.microsoft.com/office/drawing/2014/main" xmlns=""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Size</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xmlns="" val="10000"/>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YEAR</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1 byte</a:t>
                      </a:r>
                    </a:p>
                  </a:txBody>
                  <a:tcPr marL="91428" marR="91428" anchor="ctr">
                    <a:solidFill>
                      <a:schemeClr val="bg1"/>
                    </a:solidFill>
                  </a:tcPr>
                </a:tc>
                <a:tc>
                  <a:txBody>
                    <a:bodyPr/>
                    <a:lstStyle/>
                    <a:p>
                      <a:r>
                        <a:rPr lang="en-US" sz="1600" dirty="0">
                          <a:solidFill>
                            <a:schemeClr val="tx1"/>
                          </a:solidFill>
                          <a:latin typeface="Arial" panose="020B0604020202020204" pitchFamily="34" charset="0"/>
                          <a:cs typeface="Arial" panose="020B0604020202020204" pitchFamily="34" charset="0"/>
                        </a:rPr>
                        <a:t>YYYY</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xmlns="" val="10001"/>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DATE</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3 bytes</a:t>
                      </a:r>
                    </a:p>
                  </a:txBody>
                  <a:tcPr marL="91428" marR="91428" anchor="ctr">
                    <a:solidFill>
                      <a:schemeClr val="bg1"/>
                    </a:solidFill>
                  </a:tcPr>
                </a:tc>
                <a:tc>
                  <a:txBody>
                    <a:bodyPr/>
                    <a:lstStyle/>
                    <a:p>
                      <a:r>
                        <a:rPr lang="en-IN" sz="1800" b="0" i="0" kern="1200" dirty="0">
                          <a:solidFill>
                            <a:schemeClr val="tx1"/>
                          </a:solidFill>
                          <a:effectLst/>
                          <a:latin typeface="+mn-lt"/>
                          <a:ea typeface="+mn-ea"/>
                          <a:cs typeface="+mn-cs"/>
                        </a:rPr>
                        <a:t>YYYY-MM-DD</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xmlns="" val="10002"/>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TIME</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3 bytes</a:t>
                      </a:r>
                    </a:p>
                  </a:txBody>
                  <a:tcPr marL="91428" marR="91428" anchor="ctr">
                    <a:solidFill>
                      <a:schemeClr val="bg1"/>
                    </a:solidFill>
                  </a:tcPr>
                </a:tc>
                <a:tc>
                  <a:txBody>
                    <a:bodyPr/>
                    <a:lstStyle/>
                    <a:p>
                      <a:r>
                        <a:rPr lang="en-IN" sz="1800" b="0" i="0" kern="1200" dirty="0">
                          <a:solidFill>
                            <a:schemeClr val="tx1"/>
                          </a:solidFill>
                          <a:effectLst/>
                          <a:latin typeface="+mn-lt"/>
                          <a:ea typeface="+mn-ea"/>
                          <a:cs typeface="+mn-cs"/>
                        </a:rPr>
                        <a:t>HH:MM:SS</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xmlns="" val="10003"/>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DATETIME</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8 bytes</a:t>
                      </a:r>
                    </a:p>
                  </a:txBody>
                  <a:tcPr marL="91428" marR="91428" anchor="ctr">
                    <a:solidFill>
                      <a:schemeClr val="bg1"/>
                    </a:solidFill>
                  </a:tcPr>
                </a:tc>
                <a:tc>
                  <a:txBody>
                    <a:bodyPr/>
                    <a:lstStyle/>
                    <a:p>
                      <a:r>
                        <a:rPr lang="en-IN" sz="1800" b="0" i="0" kern="1200" dirty="0">
                          <a:solidFill>
                            <a:schemeClr val="tx1"/>
                          </a:solidFill>
                          <a:effectLst/>
                          <a:latin typeface="+mn-lt"/>
                          <a:ea typeface="+mn-ea"/>
                          <a:cs typeface="+mn-cs"/>
                        </a:rPr>
                        <a:t>YYYY-MM-DD hh:mm:ss</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229037246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6" name="Rectangle 5">
            <a:extLst>
              <a:ext uri="{FF2B5EF4-FFF2-40B4-BE49-F238E27FC236}">
                <a16:creationId xmlns:a16="http://schemas.microsoft.com/office/drawing/2014/main" xmlns="" id="{9563DDE0-9904-46E2-A0FD-B8F039ACF73F}"/>
              </a:ext>
            </a:extLst>
          </p:cNvPr>
          <p:cNvSpPr/>
          <p:nvPr/>
        </p:nvSpPr>
        <p:spPr>
          <a:xfrm>
            <a:off x="407368" y="5805264"/>
            <a:ext cx="899160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a:t>
            </a:r>
            <a:r>
              <a:rPr lang="en-IN" b="1" dirty="0">
                <a:latin typeface="Arial" panose="020B0604020202020204" pitchFamily="34" charset="0"/>
                <a:cs typeface="Arial" panose="020B0604020202020204" pitchFamily="34" charset="0"/>
              </a:rPr>
              <a:t>synonym of TINYINT(1)</a:t>
            </a:r>
          </a:p>
        </p:txBody>
      </p:sp>
      <p:sp>
        <p:nvSpPr>
          <p:cNvPr id="7" name="Rectangle 6">
            <a:extLst>
              <a:ext uri="{FF2B5EF4-FFF2-40B4-BE49-F238E27FC236}">
                <a16:creationId xmlns:a16="http://schemas.microsoft.com/office/drawing/2014/main" xmlns="" id="{E0F964AD-2B77-4905-BBD9-A6DEDC4F8B0B}"/>
              </a:ext>
            </a:extLst>
          </p:cNvPr>
          <p:cNvSpPr/>
          <p:nvPr/>
        </p:nvSpPr>
        <p:spPr>
          <a:xfrm>
            <a:off x="407368" y="980728"/>
            <a:ext cx="8915400" cy="369332"/>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 TABLE </a:t>
            </a:r>
            <a:r>
              <a:rPr lang="en-IN" dirty="0">
                <a:latin typeface="Liberation Mono"/>
                <a:cs typeface="Arial" panose="020B0604020202020204" pitchFamily="34" charset="0"/>
              </a:rPr>
              <a:t>temp (col1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BOOL</a:t>
            </a:r>
            <a:r>
              <a:rPr lang="en-IN" dirty="0">
                <a:latin typeface="Liberation Mono"/>
                <a:cs typeface="Arial" panose="020B0604020202020204" pitchFamily="34" charset="0"/>
              </a:rPr>
              <a:t>,  col3 </a:t>
            </a:r>
            <a:r>
              <a:rPr lang="en-IN" dirty="0">
                <a:solidFill>
                  <a:srgbClr val="834689"/>
                </a:solidFill>
                <a:latin typeface="Liberation Mono"/>
                <a:cs typeface="Arial" panose="020B0604020202020204" pitchFamily="34" charset="0"/>
              </a:rPr>
              <a:t>BOOLEAN</a:t>
            </a:r>
            <a:r>
              <a:rPr lang="en-IN"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xmlns="" id="{391C9B24-6C27-4EB3-B71B-D18E5E3FE075}"/>
              </a:ext>
            </a:extLst>
          </p:cNvPr>
          <p:cNvSpPr/>
          <p:nvPr/>
        </p:nvSpPr>
        <p:spPr>
          <a:xfrm>
            <a:off x="407368" y="1556793"/>
            <a:ext cx="11017224" cy="4093428"/>
          </a:xfrm>
          <a:prstGeom prst="rect">
            <a:avLst/>
          </a:prstGeom>
        </p:spPr>
        <p:txBody>
          <a:bodyPr wrap="square">
            <a:spAutoFit/>
          </a:bodyPr>
          <a:lstStyle/>
          <a:p>
            <a:r>
              <a:rPr lang="en-IN" dirty="0">
                <a:solidFill>
                  <a:srgbClr val="006699"/>
                </a:solidFill>
                <a:latin typeface="Liberation Mono"/>
              </a:rPr>
              <a:t>CREATE</a:t>
            </a:r>
            <a:r>
              <a:rPr lang="en-IN" dirty="0">
                <a:latin typeface="Liberation Mono"/>
                <a:cs typeface="Arial" panose="020B0604020202020204" pitchFamily="34" charset="0"/>
              </a:rPr>
              <a:t> </a:t>
            </a:r>
            <a:r>
              <a:rPr lang="en-IN" dirty="0">
                <a:solidFill>
                  <a:srgbClr val="006699"/>
                </a:solidFill>
                <a:latin typeface="Liberation Mono"/>
              </a:rPr>
              <a:t>TABLE</a:t>
            </a:r>
            <a:r>
              <a:rPr lang="en-IN" dirty="0">
                <a:latin typeface="Liberation Mono"/>
                <a:cs typeface="Arial" panose="020B0604020202020204" pitchFamily="34" charset="0"/>
              </a:rPr>
              <a:t> tasks ( 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AUTO_INCREMENT </a:t>
            </a:r>
            <a:r>
              <a:rPr lang="en-IN" dirty="0">
                <a:solidFill>
                  <a:srgbClr val="C00000"/>
                </a:solidFill>
                <a:latin typeface="Liberation Mono"/>
                <a:cs typeface="Arial" panose="020B0604020202020204" pitchFamily="34" charset="0"/>
              </a:rPr>
              <a:t>PRIMARY</a:t>
            </a:r>
            <a:r>
              <a:rPr lang="en-IN" dirty="0">
                <a:solidFill>
                  <a:srgbClr val="2658E6"/>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cs typeface="Arial" panose="020B0604020202020204" pitchFamily="34" charset="0"/>
              </a:rPr>
              <a:t>, title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a:t>
            </a:r>
            <a:r>
              <a:rPr lang="en-IN" dirty="0">
                <a:solidFill>
                  <a:srgbClr val="834689"/>
                </a:solidFill>
                <a:latin typeface="Liberation Mono"/>
                <a:cs typeface="Arial" panose="020B0604020202020204" pitchFamily="34" charset="0"/>
              </a:rPr>
              <a:t>255) </a:t>
            </a:r>
            <a:r>
              <a:rPr lang="en-IN" dirty="0">
                <a:solidFill>
                  <a:srgbClr val="006699"/>
                </a:solidFill>
                <a:latin typeface="Liberation Mono"/>
              </a:rPr>
              <a:t>NOT</a:t>
            </a:r>
            <a:r>
              <a:rPr lang="en-IN" dirty="0">
                <a:solidFill>
                  <a:srgbClr val="2658E6"/>
                </a:solidFill>
                <a:latin typeface="Liberation Mono"/>
                <a:cs typeface="Arial" panose="020B0604020202020204" pitchFamily="34" charset="0"/>
              </a:rPr>
              <a:t> </a:t>
            </a:r>
            <a:r>
              <a:rPr lang="en-IN" dirty="0">
                <a:solidFill>
                  <a:srgbClr val="006699"/>
                </a:solidFill>
                <a:latin typeface="Liberation Mono"/>
              </a:rPr>
              <a:t>NULL</a:t>
            </a:r>
            <a:r>
              <a:rPr lang="en-IN" dirty="0">
                <a:latin typeface="Liberation Mono"/>
                <a:cs typeface="Arial" panose="020B0604020202020204" pitchFamily="34" charset="0"/>
              </a:rPr>
              <a:t>, completed </a:t>
            </a:r>
            <a:r>
              <a:rPr lang="en-IN" dirty="0">
                <a:solidFill>
                  <a:srgbClr val="834689"/>
                </a:solidFill>
                <a:latin typeface="Liberation Mono"/>
                <a:cs typeface="Arial" panose="020B0604020202020204" pitchFamily="34" charset="0"/>
              </a:rPr>
              <a:t>BOOLEAN</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(default, </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(default, </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(default, </a:t>
            </a:r>
            <a:r>
              <a:rPr lang="en-IN" dirty="0">
                <a:solidFill>
                  <a:srgbClr val="669900"/>
                </a:solidFill>
                <a:latin typeface="Liberation Mono"/>
              </a:rPr>
              <a:t>'Task3'</a:t>
            </a:r>
            <a:r>
              <a:rPr lang="en-IN" dirty="0">
                <a:latin typeface="Liberation Mono"/>
                <a:cs typeface="Arial" panose="020B0604020202020204" pitchFamily="34" charset="0"/>
              </a:rPr>
              <a:t>, False);</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(default, </a:t>
            </a:r>
            <a:r>
              <a:rPr lang="en-IN" dirty="0">
                <a:solidFill>
                  <a:srgbClr val="669900"/>
                </a:solidFill>
                <a:latin typeface="Liberation Mono"/>
              </a:rPr>
              <a:t>'Task4'</a:t>
            </a:r>
            <a:r>
              <a:rPr lang="en-IN" dirty="0">
                <a:latin typeface="Liberation Mono"/>
                <a:cs typeface="Arial" panose="020B0604020202020204" pitchFamily="34" charset="0"/>
              </a:rPr>
              <a:t>, True);</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(default, </a:t>
            </a:r>
            <a:r>
              <a:rPr lang="en-IN" dirty="0">
                <a:solidFill>
                  <a:srgbClr val="669900"/>
                </a:solidFill>
                <a:latin typeface="Liberation Mono"/>
              </a:rPr>
              <a:t>'Task5'</a:t>
            </a:r>
            <a:r>
              <a:rPr lang="en-IN" dirty="0">
                <a:latin typeface="Liberation Mono"/>
                <a:cs typeface="Arial" panose="020B0604020202020204" pitchFamily="34" charset="0"/>
              </a:rPr>
              <a:t>, null);</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(default, </a:t>
            </a:r>
            <a:r>
              <a:rPr lang="en-IN" dirty="0">
                <a:solidFill>
                  <a:srgbClr val="669900"/>
                </a:solidFill>
                <a:latin typeface="Liberation Mono"/>
              </a:rPr>
              <a:t>'Task6'</a:t>
            </a:r>
            <a:r>
              <a:rPr lang="en-IN" dirty="0">
                <a:latin typeface="Liberation Mono"/>
                <a:cs typeface="Arial" panose="020B0604020202020204" pitchFamily="34" charset="0"/>
              </a:rPr>
              <a:t>, default);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(default, </a:t>
            </a:r>
            <a:r>
              <a:rPr lang="en-IN" dirty="0">
                <a:solidFill>
                  <a:srgbClr val="669900"/>
                </a:solidFill>
                <a:latin typeface="Liberation Mono"/>
              </a:rPr>
              <a:t>'Task7’</a:t>
            </a:r>
            <a:r>
              <a:rPr lang="en-IN" dirty="0">
                <a:latin typeface="Liberation Mono"/>
                <a:cs typeface="Arial" panose="020B0604020202020204" pitchFamily="34" charset="0"/>
              </a:rPr>
              <a:t>, </a:t>
            </a:r>
            <a:r>
              <a:rPr lang="en-IN" dirty="0">
                <a:solidFill>
                  <a:srgbClr val="990055"/>
                </a:solidFill>
                <a:latin typeface="Liberation Mono"/>
              </a:rPr>
              <a:t>1 </a:t>
            </a:r>
            <a:r>
              <a:rPr lang="en-IN" dirty="0">
                <a:solidFill>
                  <a:schemeClr val="accent5">
                    <a:lumMod val="75000"/>
                  </a:schemeClr>
                </a:solidFill>
                <a:latin typeface="Liberation Mono"/>
                <a:cs typeface="Arial" panose="020B0604020202020204" pitchFamily="34" charset="0"/>
              </a:rPr>
              <a:t>&gt; </a:t>
            </a:r>
            <a:r>
              <a:rPr lang="en-IN" dirty="0">
                <a:solidFill>
                  <a:srgbClr val="990055"/>
                </a:solidFill>
                <a:latin typeface="Liberation Mono"/>
              </a:rPr>
              <a:t>2</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(default, </a:t>
            </a:r>
            <a:r>
              <a:rPr lang="en-IN" dirty="0">
                <a:solidFill>
                  <a:srgbClr val="669900"/>
                </a:solidFill>
                <a:latin typeface="Liberation Mono"/>
              </a:rPr>
              <a:t>'Task8’</a:t>
            </a:r>
            <a:r>
              <a:rPr lang="en-IN" dirty="0">
                <a:latin typeface="Liberation Mono"/>
                <a:cs typeface="Arial" panose="020B0604020202020204" pitchFamily="34" charset="0"/>
              </a:rPr>
              <a:t>, </a:t>
            </a:r>
            <a:r>
              <a:rPr lang="en-IN" dirty="0">
                <a:solidFill>
                  <a:srgbClr val="990055"/>
                </a:solidFill>
                <a:latin typeface="Liberation Mono"/>
              </a:rPr>
              <a:t>1 </a:t>
            </a:r>
            <a:r>
              <a:rPr lang="en-IN" dirty="0">
                <a:solidFill>
                  <a:schemeClr val="accent5">
                    <a:lumMod val="75000"/>
                  </a:schemeClr>
                </a:solidFill>
                <a:latin typeface="Liberation Mono"/>
                <a:cs typeface="Arial" panose="020B0604020202020204" pitchFamily="34" charset="0"/>
              </a:rPr>
              <a:t>&lt; </a:t>
            </a:r>
            <a:r>
              <a:rPr lang="en-IN" dirty="0">
                <a:solidFill>
                  <a:srgbClr val="990055"/>
                </a:solidFill>
                <a:latin typeface="Liberation Mono"/>
              </a:rPr>
              <a:t>2</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(default, </a:t>
            </a:r>
            <a:r>
              <a:rPr lang="en-IN" dirty="0">
                <a:solidFill>
                  <a:srgbClr val="669900"/>
                </a:solidFill>
                <a:latin typeface="Liberation Mono"/>
              </a:rPr>
              <a:t>'Task9'</a:t>
            </a:r>
            <a:r>
              <a:rPr lang="en-IN" dirty="0">
                <a:latin typeface="Liberation Mono"/>
                <a:cs typeface="Arial" panose="020B0604020202020204" pitchFamily="34" charset="0"/>
              </a:rPr>
              <a:t>, </a:t>
            </a:r>
            <a:r>
              <a:rPr lang="en-IN" dirty="0">
                <a:solidFill>
                  <a:srgbClr val="990055"/>
                </a:solidFill>
                <a:latin typeface="Liberation Mono"/>
              </a:rPr>
              <a:t>12</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(default, </a:t>
            </a:r>
            <a:r>
              <a:rPr lang="en-IN" dirty="0">
                <a:solidFill>
                  <a:srgbClr val="669900"/>
                </a:solidFill>
                <a:latin typeface="Liberation Mono"/>
              </a:rPr>
              <a:t>'Task10'</a:t>
            </a:r>
            <a:r>
              <a:rPr lang="en-IN" dirty="0">
                <a:latin typeface="Liberation Mono"/>
                <a:cs typeface="Arial" panose="020B0604020202020204" pitchFamily="34" charset="0"/>
              </a:rPr>
              <a:t>, </a:t>
            </a:r>
            <a:r>
              <a:rPr lang="en-IN" dirty="0">
                <a:solidFill>
                  <a:srgbClr val="990055"/>
                </a:solidFill>
                <a:latin typeface="Liberation Mono"/>
              </a:rPr>
              <a:t>58</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(default, </a:t>
            </a:r>
            <a:r>
              <a:rPr lang="en-IN" dirty="0">
                <a:solidFill>
                  <a:srgbClr val="669900"/>
                </a:solidFill>
                <a:latin typeface="Liberation Mono"/>
              </a:rPr>
              <a:t>'Task11'</a:t>
            </a:r>
            <a:r>
              <a:rPr lang="en-IN" dirty="0">
                <a:latin typeface="Liberation Mono"/>
                <a:cs typeface="Arial" panose="020B0604020202020204" pitchFamily="34" charset="0"/>
              </a:rPr>
              <a:t>, </a:t>
            </a:r>
            <a:r>
              <a:rPr lang="en-IN" dirty="0">
                <a:solidFill>
                  <a:srgbClr val="990055"/>
                </a:solidFill>
                <a:latin typeface="Liberation Mono"/>
              </a:rPr>
              <a:t>.75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(default, </a:t>
            </a:r>
            <a:r>
              <a:rPr lang="en-IN" dirty="0">
                <a:solidFill>
                  <a:srgbClr val="669900"/>
                </a:solidFill>
                <a:latin typeface="Liberation Mono"/>
              </a:rPr>
              <a:t>'Task12'</a:t>
            </a:r>
            <a:r>
              <a:rPr lang="en-IN" dirty="0">
                <a:latin typeface="Liberation Mono"/>
                <a:cs typeface="Arial" panose="020B0604020202020204" pitchFamily="34" charset="0"/>
              </a:rPr>
              <a:t>, </a:t>
            </a:r>
            <a:r>
              <a:rPr lang="en-IN" dirty="0">
                <a:solidFill>
                  <a:srgbClr val="990055"/>
                </a:solidFill>
                <a:latin typeface="Liberation Mono"/>
              </a:rPr>
              <a:t>.15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(default, </a:t>
            </a:r>
            <a:r>
              <a:rPr lang="en-IN" dirty="0">
                <a:solidFill>
                  <a:srgbClr val="669900"/>
                </a:solidFill>
                <a:latin typeface="Liberation Mono"/>
              </a:rPr>
              <a:t>'Task13'</a:t>
            </a:r>
            <a:r>
              <a:rPr lang="en-IN" dirty="0">
                <a:latin typeface="Liberation Mono"/>
                <a:cs typeface="Arial" panose="020B0604020202020204" pitchFamily="34" charset="0"/>
              </a:rPr>
              <a:t>, </a:t>
            </a:r>
            <a:r>
              <a:rPr lang="en-IN" dirty="0">
                <a:solidFill>
                  <a:srgbClr val="669900"/>
                </a:solidFill>
                <a:latin typeface="Liberation Mono"/>
              </a:rPr>
              <a:t>'a'</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669900"/>
                </a:solidFill>
                <a:latin typeface="Liberation Mono"/>
              </a:rPr>
              <a:t>'a'</a:t>
            </a:r>
            <a:r>
              <a:rPr lang="en-IN" dirty="0">
                <a:latin typeface="Liberation Mono"/>
                <a:cs typeface="Arial" panose="020B0604020202020204" pitchFamily="34" charset="0"/>
              </a:rPr>
              <a:t>);</a:t>
            </a:r>
          </a:p>
        </p:txBody>
      </p:sp>
      <p:grpSp>
        <p:nvGrpSpPr>
          <p:cNvPr id="9" name="Group 8">
            <a:extLst>
              <a:ext uri="{FF2B5EF4-FFF2-40B4-BE49-F238E27FC236}">
                <a16:creationId xmlns:a16="http://schemas.microsoft.com/office/drawing/2014/main" xmlns="" id="{4F078CA4-49C0-4176-B187-3487FE4CDA3B}"/>
              </a:ext>
            </a:extLst>
          </p:cNvPr>
          <p:cNvGrpSpPr/>
          <p:nvPr/>
        </p:nvGrpSpPr>
        <p:grpSpPr>
          <a:xfrm>
            <a:off x="7104112" y="2128521"/>
            <a:ext cx="2952326" cy="3676743"/>
            <a:chOff x="6888088" y="2225046"/>
            <a:chExt cx="2952326" cy="3676743"/>
          </a:xfrm>
        </p:grpSpPr>
        <p:pic>
          <p:nvPicPr>
            <p:cNvPr id="3" name="Picture 2">
              <a:extLst>
                <a:ext uri="{FF2B5EF4-FFF2-40B4-BE49-F238E27FC236}">
                  <a16:creationId xmlns:a16="http://schemas.microsoft.com/office/drawing/2014/main" xmlns="" id="{D9B785D9-AC17-4B7B-AED4-1B7A711B80A5}"/>
                </a:ext>
              </a:extLst>
            </p:cNvPr>
            <p:cNvPicPr>
              <a:picLocks noChangeAspect="1"/>
            </p:cNvPicPr>
            <p:nvPr/>
          </p:nvPicPr>
          <p:blipFill>
            <a:blip r:embed="rId2" cstate="print"/>
            <a:stretch>
              <a:fillRect/>
            </a:stretch>
          </p:blipFill>
          <p:spPr>
            <a:xfrm>
              <a:off x="6888088" y="2225046"/>
              <a:ext cx="2917829" cy="3676743"/>
            </a:xfrm>
            <a:prstGeom prst="rect">
              <a:avLst/>
            </a:prstGeom>
          </p:spPr>
        </p:pic>
        <p:sp>
          <p:nvSpPr>
            <p:cNvPr id="10" name="Rectangle 9">
              <a:extLst>
                <a:ext uri="{FF2B5EF4-FFF2-40B4-BE49-F238E27FC236}">
                  <a16:creationId xmlns:a16="http://schemas.microsoft.com/office/drawing/2014/main" xmlns="" id="{D86B2518-A356-417D-BAFE-9F676D55CB41}"/>
                </a:ext>
              </a:extLst>
            </p:cNvPr>
            <p:cNvSpPr/>
            <p:nvPr/>
          </p:nvSpPr>
          <p:spPr>
            <a:xfrm>
              <a:off x="6957556" y="3442446"/>
              <a:ext cx="2882858" cy="49061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xmlns="" id="{79164494-B5B2-4066-B839-B94829703D4A}"/>
                </a:ext>
              </a:extLst>
            </p:cNvPr>
            <p:cNvSpPr/>
            <p:nvPr/>
          </p:nvSpPr>
          <p:spPr>
            <a:xfrm>
              <a:off x="6957556" y="4941168"/>
              <a:ext cx="2882858" cy="49061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367407876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548680"/>
            <a:ext cx="11377264" cy="1000274"/>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5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Default value, NULL if the column can be NULL, first enumeration value if NOT NULL</a:t>
            </a:r>
          </a:p>
        </p:txBody>
      </p:sp>
      <p:sp>
        <p:nvSpPr>
          <p:cNvPr id="5" name="Rectangle 4"/>
          <p:cNvSpPr/>
          <p:nvPr/>
        </p:nvSpPr>
        <p:spPr>
          <a:xfrm>
            <a:off x="407368" y="2015549"/>
            <a:ext cx="11377264" cy="2277547"/>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 </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'A','B','C'</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NULL</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col1, col2</a:t>
            </a:r>
            <a:r>
              <a:rPr lang="en-IN" dirty="0">
                <a:solidFill>
                  <a:schemeClr val="bg1">
                    <a:lumMod val="50000"/>
                  </a:schemeClr>
                </a:solidFill>
                <a:latin typeface="Liberation Mono"/>
                <a:cs typeface="Arial" panose="020B0604020202020204" pitchFamily="34" charset="0"/>
              </a:rPr>
              <a:t>)</a:t>
            </a:r>
            <a:r>
              <a:rPr lang="en-IN" dirty="0">
                <a:latin typeface="Liberation Mono"/>
              </a:rPr>
              <a:t> </a:t>
            </a:r>
            <a:r>
              <a:rPr lang="en-IN" dirty="0">
                <a:solidFill>
                  <a:srgbClr val="0077AA"/>
                </a:solidFill>
                <a:latin typeface="Liberation Mono"/>
              </a:rPr>
              <a:t>VALUES</a:t>
            </a:r>
            <a:r>
              <a:rPr lang="en-IN" dirty="0">
                <a:solidFill>
                  <a:schemeClr val="bg1">
                    <a:lumMod val="50000"/>
                  </a:schemeClr>
                </a:solidFill>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solidFill>
                  <a:schemeClr val="bg1">
                    <a:lumMod val="50000"/>
                  </a:schemeClr>
                </a:solidFill>
                <a:latin typeface="Liberation Mono"/>
              </a:rPr>
              <a:t>)</a:t>
            </a:r>
            <a:r>
              <a:rPr lang="en-IN" dirty="0">
                <a:latin typeface="Liberation Mono"/>
              </a:rPr>
              <a:t>;</a:t>
            </a:r>
            <a:endParaRPr lang="en-IN"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col1</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a:t>
            </a:r>
            <a:r>
              <a:rPr lang="en-IN" dirty="0">
                <a:solidFill>
                  <a:srgbClr val="990055"/>
                </a:solidFill>
                <a:latin typeface="Liberation Mono"/>
              </a:rPr>
              <a:t>1</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a:p>
            <a:pPr marL="171450" indent="-1714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 </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'A','B','C'</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NOT NULL</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col1</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a:t>
            </a:r>
            <a:r>
              <a:rPr lang="en-IN" dirty="0">
                <a:solidFill>
                  <a:srgbClr val="990055"/>
                </a:solidFill>
                <a:latin typeface="Liberation Mono"/>
              </a:rPr>
              <a:t>1</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First element from the ENM datatype</a:t>
            </a:r>
            <a:endParaRPr lang="en-IN" dirty="0">
              <a:latin typeface="Liberation Mono"/>
              <a:cs typeface="Arial" panose="020B0604020202020204" pitchFamily="34" charset="0"/>
            </a:endParaRPr>
          </a:p>
          <a:p>
            <a:pPr marL="171450" indent="-1714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 </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NOT NULL);</a:t>
            </a: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 </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col1, col2</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1,'THIS IS THE TEST'</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endParaRPr lang="en-IN" dirty="0">
              <a:latin typeface="Liberation Mono"/>
              <a:cs typeface="Arial" panose="020B0604020202020204" pitchFamily="34" charset="0"/>
            </a:endParaRPr>
          </a:p>
        </p:txBody>
      </p:sp>
      <p:sp>
        <p:nvSpPr>
          <p:cNvPr id="3" name="Rectangle 2"/>
          <p:cNvSpPr/>
          <p:nvPr/>
        </p:nvSpPr>
        <p:spPr>
          <a:xfrm>
            <a:off x="407368" y="167823"/>
            <a:ext cx="6768752" cy="33855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An ENUM column can have a maximum of </a:t>
            </a:r>
            <a:r>
              <a:rPr lang="en-IN" sz="1600" b="1" dirty="0">
                <a:latin typeface="Arial" panose="020B0604020202020204" pitchFamily="34" charset="0"/>
                <a:cs typeface="Arial" panose="020B0604020202020204" pitchFamily="34" charset="0"/>
              </a:rPr>
              <a:t>65,535</a:t>
            </a:r>
            <a:r>
              <a:rPr lang="en-IN" sz="1600" dirty="0">
                <a:latin typeface="Arial" panose="020B0604020202020204" pitchFamily="34" charset="0"/>
                <a:cs typeface="Arial" panose="020B0604020202020204" pitchFamily="34" charset="0"/>
              </a:rPr>
              <a:t> distinct elements.</a:t>
            </a:r>
          </a:p>
        </p:txBody>
      </p:sp>
      <p:sp>
        <p:nvSpPr>
          <p:cNvPr id="11" name="Rectangle 10">
            <a:extLst>
              <a:ext uri="{FF2B5EF4-FFF2-40B4-BE49-F238E27FC236}">
                <a16:creationId xmlns:a16="http://schemas.microsoft.com/office/drawing/2014/main" xmlns="" id="{15EBBF6E-40A4-471A-B684-B72542F94488}"/>
              </a:ext>
            </a:extLst>
          </p:cNvPr>
          <p:cNvSpPr/>
          <p:nvPr/>
        </p:nvSpPr>
        <p:spPr>
          <a:xfrm>
            <a:off x="263352" y="4869160"/>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IMP:</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MySQL maps [ </a:t>
            </a:r>
            <a:r>
              <a:rPr lang="en-US" dirty="0">
                <a:latin typeface="Arial" panose="020B0604020202020204" pitchFamily="34" charset="0"/>
                <a:cs typeface="Arial" panose="020B0604020202020204" pitchFamily="34" charset="0"/>
              </a:rPr>
              <a:t>membership </a:t>
            </a:r>
            <a:r>
              <a:rPr lang="en-US" dirty="0">
                <a:solidFill>
                  <a:srgbClr val="834689"/>
                </a:solidFill>
                <a:latin typeface="Arial" panose="020B0604020202020204" pitchFamily="34" charset="0"/>
                <a:cs typeface="Arial" panose="020B0604020202020204" pitchFamily="34" charset="0"/>
              </a:rPr>
              <a:t>ENUM</a:t>
            </a:r>
            <a:r>
              <a:rPr lang="en-US" dirty="0">
                <a:latin typeface="Arial" panose="020B0604020202020204" pitchFamily="34" charset="0"/>
                <a:cs typeface="Arial" panose="020B0604020202020204" pitchFamily="34" charset="0"/>
              </a:rPr>
              <a:t>(</a:t>
            </a:r>
            <a:r>
              <a:rPr lang="en-US" dirty="0">
                <a:solidFill>
                  <a:srgbClr val="669900"/>
                </a:solidFill>
                <a:latin typeface="Arial" panose="020B0604020202020204" pitchFamily="34" charset="0"/>
                <a:cs typeface="Arial" panose="020B0604020202020204" pitchFamily="34" charset="0"/>
              </a:rPr>
              <a:t>'Silver'</a:t>
            </a:r>
            <a:r>
              <a:rPr lang="en-US" dirty="0">
                <a:latin typeface="Arial" panose="020B0604020202020204" pitchFamily="34" charset="0"/>
                <a:cs typeface="Arial" panose="020B0604020202020204" pitchFamily="34" charset="0"/>
              </a:rPr>
              <a:t>, </a:t>
            </a:r>
            <a:r>
              <a:rPr lang="en-US" dirty="0">
                <a:solidFill>
                  <a:srgbClr val="669900"/>
                </a:solidFill>
                <a:latin typeface="Arial" panose="020B0604020202020204" pitchFamily="34" charset="0"/>
                <a:cs typeface="Arial" panose="020B0604020202020204" pitchFamily="34" charset="0"/>
              </a:rPr>
              <a:t>'Gold'</a:t>
            </a:r>
            <a:r>
              <a:rPr lang="en-US" dirty="0">
                <a:latin typeface="Arial" panose="020B0604020202020204" pitchFamily="34" charset="0"/>
                <a:cs typeface="Arial" panose="020B0604020202020204" pitchFamily="34" charset="0"/>
              </a:rPr>
              <a:t>, </a:t>
            </a:r>
            <a:r>
              <a:rPr lang="en-US" dirty="0">
                <a:solidFill>
                  <a:srgbClr val="669900"/>
                </a:solidFill>
                <a:latin typeface="Arial" panose="020B0604020202020204" pitchFamily="34" charset="0"/>
                <a:cs typeface="Arial" panose="020B0604020202020204" pitchFamily="34" charset="0"/>
              </a:rPr>
              <a:t>'Diamond'</a:t>
            </a:r>
            <a:r>
              <a:rPr lang="en-US" dirty="0">
                <a:latin typeface="Arial" panose="020B0604020202020204" pitchFamily="34" charset="0"/>
                <a:cs typeface="Arial" panose="020B0604020202020204" pitchFamily="34" charset="0"/>
              </a:rPr>
              <a:t>, </a:t>
            </a:r>
            <a:r>
              <a:rPr lang="en-US" dirty="0">
                <a:solidFill>
                  <a:srgbClr val="669900"/>
                </a:solidFill>
                <a:latin typeface="Arial" panose="020B0604020202020204" pitchFamily="34" charset="0"/>
                <a:cs typeface="Arial" panose="020B0604020202020204" pitchFamily="34" charset="0"/>
              </a:rPr>
              <a:t>'Platinum'</a:t>
            </a:r>
            <a:r>
              <a:rPr lang="en-US" dirty="0">
                <a:latin typeface="Arial" panose="020B0604020202020204" pitchFamily="34" charset="0"/>
                <a:cs typeface="Arial" panose="020B0604020202020204" pitchFamily="34" charset="0"/>
              </a:rPr>
              <a:t>) ] </a:t>
            </a:r>
            <a:r>
              <a:rPr lang="en-IN" dirty="0">
                <a:latin typeface="Arial" panose="020B0604020202020204" pitchFamily="34" charset="0"/>
                <a:cs typeface="Arial" panose="020B0604020202020204" pitchFamily="34" charset="0"/>
              </a:rPr>
              <a:t>these enumeration member to a numeric index where </a:t>
            </a:r>
            <a:r>
              <a:rPr lang="en-US" dirty="0">
                <a:latin typeface="Arial" panose="020B0604020202020204" pitchFamily="34" charset="0"/>
                <a:cs typeface="Arial" panose="020B0604020202020204" pitchFamily="34" charset="0"/>
              </a:rPr>
              <a:t>Silver=1, Gold=2, Diamond=3, Platinum=4 respectively.</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97370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6" name="Rectangle 5"/>
          <p:cNvSpPr/>
          <p:nvPr/>
        </p:nvSpPr>
        <p:spPr>
          <a:xfrm>
            <a:off x="263352" y="5085184"/>
            <a:ext cx="11737304" cy="1446550"/>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dirty="0">
              <a:latin typeface="Arial" panose="020B0604020202020204" pitchFamily="34" charset="0"/>
              <a:cs typeface="Arial" panose="020B0604020202020204" pitchFamily="34" charset="0"/>
            </a:endParaRP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cannot use user variable as an enumeration value. This pair of statements do not work:</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cs typeface="Arial" panose="020B0604020202020204" pitchFamily="34" charset="0"/>
              </a:rPr>
              <a:t>SET</a:t>
            </a:r>
            <a:r>
              <a:rPr lang="en-IN" dirty="0">
                <a:latin typeface="Arial" panose="020B0604020202020204" pitchFamily="34" charset="0"/>
                <a:cs typeface="Arial" panose="020B0604020202020204" pitchFamily="34" charset="0"/>
              </a:rPr>
              <a:t> @mysize </a:t>
            </a:r>
            <a:r>
              <a:rPr lang="en-IN" dirty="0">
                <a:solidFill>
                  <a:schemeClr val="accent5">
                    <a:lumMod val="75000"/>
                  </a:schemeClr>
                </a:solidFill>
                <a:latin typeface="Liberation Mono"/>
              </a:rPr>
              <a:t>=</a:t>
            </a:r>
            <a:r>
              <a:rPr lang="en-IN" dirty="0">
                <a:latin typeface="Arial" panose="020B0604020202020204" pitchFamily="34" charset="0"/>
                <a:cs typeface="Arial" panose="020B0604020202020204" pitchFamily="34" charset="0"/>
              </a:rPr>
              <a:t> </a:t>
            </a:r>
            <a:r>
              <a:rPr lang="en-IN" dirty="0">
                <a:solidFill>
                  <a:srgbClr val="669900"/>
                </a:solidFill>
                <a:latin typeface="Arial" panose="020B0604020202020204" pitchFamily="34" charset="0"/>
                <a:cs typeface="Arial" panose="020B0604020202020204" pitchFamily="34" charset="0"/>
              </a:rPr>
              <a:t>'medium'</a:t>
            </a:r>
            <a:r>
              <a:rPr lang="en-IN" dirty="0">
                <a:latin typeface="Arial" panose="020B0604020202020204" pitchFamily="34" charset="0"/>
                <a:cs typeface="Arial" panose="020B0604020202020204" pitchFamily="34" charset="0"/>
              </a:rPr>
              <a:t>;</a:t>
            </a:r>
          </a:p>
          <a:p>
            <a:r>
              <a:rPr lang="en-IN" dirty="0">
                <a:solidFill>
                  <a:srgbClr val="0077AA"/>
                </a:solidFill>
                <a:latin typeface="Arial" panose="020B0604020202020204" pitchFamily="34" charset="0"/>
                <a:cs typeface="Arial" panose="020B0604020202020204" pitchFamily="34" charset="0"/>
              </a:rPr>
              <a:t>CREATE</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cs typeface="Arial" panose="020B0604020202020204" pitchFamily="34" charset="0"/>
              </a:rPr>
              <a:t>TABLE</a:t>
            </a:r>
            <a:r>
              <a:rPr lang="en-IN" dirty="0">
                <a:latin typeface="Arial" panose="020B0604020202020204" pitchFamily="34" charset="0"/>
                <a:cs typeface="Arial" panose="020B0604020202020204" pitchFamily="34" charset="0"/>
              </a:rPr>
              <a:t> sizes ( size </a:t>
            </a:r>
            <a:r>
              <a:rPr lang="en-IN" dirty="0">
                <a:solidFill>
                  <a:srgbClr val="834689"/>
                </a:solidFill>
                <a:latin typeface="Arial" panose="020B0604020202020204" pitchFamily="34" charset="0"/>
                <a:cs typeface="Arial" panose="020B0604020202020204" pitchFamily="34" charset="0"/>
              </a:rPr>
              <a:t>ENUM</a:t>
            </a:r>
            <a:r>
              <a:rPr lang="en-IN" dirty="0">
                <a:latin typeface="Arial" panose="020B0604020202020204" pitchFamily="34" charset="0"/>
                <a:cs typeface="Arial" panose="020B0604020202020204" pitchFamily="34" charset="0"/>
              </a:rPr>
              <a:t>(</a:t>
            </a:r>
            <a:r>
              <a:rPr lang="en-IN" dirty="0">
                <a:solidFill>
                  <a:srgbClr val="669900"/>
                </a:solidFill>
                <a:latin typeface="Arial" panose="020B0604020202020204" pitchFamily="34" charset="0"/>
                <a:cs typeface="Arial" panose="020B0604020202020204" pitchFamily="34" charset="0"/>
              </a:rPr>
              <a:t>'small'</a:t>
            </a:r>
            <a:r>
              <a:rPr lang="en-IN" dirty="0">
                <a:latin typeface="Arial" panose="020B0604020202020204" pitchFamily="34" charset="0"/>
                <a:cs typeface="Arial" panose="020B0604020202020204" pitchFamily="34" charset="0"/>
              </a:rPr>
              <a:t>, @mysize, </a:t>
            </a:r>
            <a:r>
              <a:rPr lang="en-IN" dirty="0">
                <a:solidFill>
                  <a:srgbClr val="669900"/>
                </a:solidFill>
                <a:latin typeface="Arial" panose="020B0604020202020204" pitchFamily="34" charset="0"/>
                <a:cs typeface="Arial" panose="020B0604020202020204" pitchFamily="34" charset="0"/>
              </a:rPr>
              <a:t>'large'</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error</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407368" y="167823"/>
            <a:ext cx="6768752" cy="33855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An ENUM column can have a maximum of </a:t>
            </a:r>
            <a:r>
              <a:rPr lang="en-IN" sz="1600" b="1" dirty="0">
                <a:latin typeface="Arial" panose="020B0604020202020204" pitchFamily="34" charset="0"/>
                <a:cs typeface="Arial" panose="020B0604020202020204" pitchFamily="34" charset="0"/>
              </a:rPr>
              <a:t>65,535</a:t>
            </a:r>
            <a:r>
              <a:rPr lang="en-IN" sz="1600" dirty="0">
                <a:latin typeface="Arial" panose="020B0604020202020204" pitchFamily="34" charset="0"/>
                <a:cs typeface="Arial" panose="020B0604020202020204" pitchFamily="34" charset="0"/>
              </a:rPr>
              <a:t> distinct elements.</a:t>
            </a:r>
          </a:p>
        </p:txBody>
      </p:sp>
      <p:sp>
        <p:nvSpPr>
          <p:cNvPr id="9" name="TextBox 8">
            <a:extLst>
              <a:ext uri="{FF2B5EF4-FFF2-40B4-BE49-F238E27FC236}">
                <a16:creationId xmlns:a16="http://schemas.microsoft.com/office/drawing/2014/main" xmlns="" id="{549925E8-1349-403A-9FBE-F89F237517A5}"/>
              </a:ext>
            </a:extLst>
          </p:cNvPr>
          <p:cNvSpPr txBox="1"/>
          <p:nvPr/>
        </p:nvSpPr>
        <p:spPr>
          <a:xfrm>
            <a:off x="191344" y="1163067"/>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64211398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set</a:t>
            </a:r>
          </a:p>
        </p:txBody>
      </p:sp>
      <p:sp>
        <p:nvSpPr>
          <p:cNvPr id="6" name="Rectangle 5"/>
          <p:cNvSpPr/>
          <p:nvPr/>
        </p:nvSpPr>
        <p:spPr>
          <a:xfrm>
            <a:off x="335360" y="838200"/>
            <a:ext cx="10104040" cy="1477328"/>
          </a:xfrm>
          <a:prstGeom prst="rect">
            <a:avLst/>
          </a:prstGeom>
          <a:no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SET column values that consist of multiple set members are specified with members separated by commas (,).</a:t>
            </a:r>
          </a:p>
        </p:txBody>
      </p:sp>
      <p:sp>
        <p:nvSpPr>
          <p:cNvPr id="5" name="Rectangle 4"/>
          <p:cNvSpPr/>
          <p:nvPr/>
        </p:nvSpPr>
        <p:spPr>
          <a:xfrm>
            <a:off x="335360" y="203657"/>
            <a:ext cx="6558763" cy="33855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A SET column can have a maximum of </a:t>
            </a:r>
            <a:r>
              <a:rPr lang="en-IN" sz="1600" b="1" dirty="0">
                <a:latin typeface="Arial" panose="020B0604020202020204" pitchFamily="34" charset="0"/>
                <a:cs typeface="Arial" panose="020B0604020202020204" pitchFamily="34" charset="0"/>
              </a:rPr>
              <a:t>64</a:t>
            </a:r>
            <a:r>
              <a:rPr lang="en-IN" sz="1600" dirty="0">
                <a:latin typeface="Arial" panose="020B0604020202020204" pitchFamily="34" charset="0"/>
                <a:cs typeface="Arial" panose="020B0604020202020204" pitchFamily="34" charset="0"/>
              </a:rPr>
              <a:t> distinct members.</a:t>
            </a:r>
          </a:p>
        </p:txBody>
      </p:sp>
      <p:sp>
        <p:nvSpPr>
          <p:cNvPr id="3" name="Rectangle 1">
            <a:extLst>
              <a:ext uri="{FF2B5EF4-FFF2-40B4-BE49-F238E27FC236}">
                <a16:creationId xmlns:a16="http://schemas.microsoft.com/office/drawing/2014/main" xmlns="" id="{DC8D1C25-D6A2-4B67-BE92-A02A5EE79BE5}"/>
              </a:ext>
            </a:extLst>
          </p:cNvPr>
          <p:cNvSpPr>
            <a:spLocks noChangeArrowheads="1"/>
          </p:cNvSpPr>
          <p:nvPr/>
        </p:nvSpPr>
        <p:spPr bwMode="auto">
          <a:xfrm>
            <a:off x="407368" y="2492896"/>
            <a:ext cx="11377264"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77AA"/>
                </a:solidFill>
                <a:latin typeface="Liberation Mono"/>
                <a:cs typeface="Arial" panose="020B0604020202020204" pitchFamily="34" charset="0"/>
              </a:rPr>
              <a:t>CREATE</a:t>
            </a:r>
            <a:r>
              <a:rPr kumimoji="0" lang="en-US" altLang="en-US" i="0" u="none" strike="noStrike" cap="none" normalizeH="0" baseline="0" dirty="0">
                <a:ln>
                  <a:noFill/>
                </a:ln>
                <a:solidFill>
                  <a:srgbClr val="3A3A3A"/>
                </a:solidFill>
                <a:effectLst/>
                <a:latin typeface="Liberation Mono"/>
              </a:rPr>
              <a:t> </a:t>
            </a:r>
            <a:r>
              <a:rPr lang="en-US" altLang="en-US" dirty="0">
                <a:solidFill>
                  <a:srgbClr val="0077AA"/>
                </a:solidFill>
                <a:latin typeface="Liberation Mono"/>
                <a:cs typeface="Arial" panose="020B0604020202020204" pitchFamily="34" charset="0"/>
              </a:rPr>
              <a:t>TABLE</a:t>
            </a:r>
            <a:r>
              <a:rPr kumimoji="0" lang="en-US" altLang="en-US" i="0" u="none" strike="noStrike" cap="none" normalizeH="0" baseline="0" dirty="0">
                <a:ln>
                  <a:noFill/>
                </a:ln>
                <a:solidFill>
                  <a:srgbClr val="3A3A3A"/>
                </a:solidFill>
                <a:effectLst/>
                <a:latin typeface="Liberation Mono"/>
              </a:rPr>
              <a:t> </a:t>
            </a:r>
            <a:r>
              <a:rPr kumimoji="0" lang="en-US" altLang="en-US" i="0" u="none" strike="noStrike" cap="none" normalizeH="0" baseline="0" dirty="0">
                <a:ln>
                  <a:noFill/>
                </a:ln>
                <a:solidFill>
                  <a:srgbClr val="000000"/>
                </a:solidFill>
                <a:effectLst/>
                <a:latin typeface="Liberation Mono"/>
              </a:rPr>
              <a:t>clients(</a:t>
            </a:r>
            <a:endParaRPr kumimoji="0" lang="en-US" altLang="en-US" i="0" u="none" strike="noStrike" cap="none" normalizeH="0" baseline="0" dirty="0">
              <a:ln>
                <a:noFill/>
              </a:ln>
              <a:effectLst/>
              <a:latin typeface="Liberation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rgbClr val="3A3A3A"/>
                </a:solidFill>
                <a:effectLst/>
                <a:latin typeface="Liberation Mono"/>
              </a:rPr>
              <a:t>   </a:t>
            </a:r>
            <a:r>
              <a:rPr kumimoji="0" lang="en-US" altLang="en-US" i="0" u="none" strike="noStrike" cap="none" normalizeH="0" baseline="0" dirty="0">
                <a:ln>
                  <a:noFill/>
                </a:ln>
                <a:solidFill>
                  <a:srgbClr val="000000"/>
                </a:solidFill>
                <a:effectLst/>
                <a:latin typeface="Liberation Mono"/>
              </a:rPr>
              <a:t>id </a:t>
            </a:r>
            <a:r>
              <a:rPr lang="en-US" altLang="en-US" dirty="0">
                <a:solidFill>
                  <a:srgbClr val="834689"/>
                </a:solidFill>
                <a:latin typeface="Liberation Mono"/>
                <a:cs typeface="Arial" panose="020B0604020202020204" pitchFamily="34" charset="0"/>
              </a:rPr>
              <a:t>INT</a:t>
            </a:r>
            <a:r>
              <a:rPr kumimoji="0" lang="en-US" altLang="en-US" i="0" u="none" strike="noStrike" cap="none" normalizeH="0" baseline="0" dirty="0">
                <a:ln>
                  <a:noFill/>
                </a:ln>
                <a:solidFill>
                  <a:srgbClr val="3A3A3A"/>
                </a:solidFill>
                <a:effectLst/>
                <a:latin typeface="Liberation Mono"/>
              </a:rPr>
              <a:t> </a:t>
            </a:r>
            <a:r>
              <a:rPr lang="en-US" altLang="en-US" dirty="0">
                <a:solidFill>
                  <a:srgbClr val="0077AA"/>
                </a:solidFill>
                <a:latin typeface="Liberation Mono"/>
                <a:cs typeface="Arial" panose="020B0604020202020204" pitchFamily="34" charset="0"/>
              </a:rPr>
              <a:t>AUTO_INCREMENT </a:t>
            </a:r>
            <a:r>
              <a:rPr lang="en-US" altLang="en-US" dirty="0">
                <a:solidFill>
                  <a:srgbClr val="C00000"/>
                </a:solidFill>
                <a:latin typeface="Liberation Mono"/>
                <a:cs typeface="Arial" panose="020B0604020202020204" pitchFamily="34" charset="0"/>
              </a:rPr>
              <a:t>PRIMARY</a:t>
            </a:r>
            <a:r>
              <a:rPr kumimoji="0" lang="en-US" altLang="en-US" i="0" u="none" strike="noStrike" cap="none" normalizeH="0" baseline="0" dirty="0">
                <a:ln>
                  <a:noFill/>
                </a:ln>
                <a:solidFill>
                  <a:srgbClr val="3A3A3A"/>
                </a:solidFill>
                <a:effectLst/>
                <a:latin typeface="Liberation Mono"/>
              </a:rPr>
              <a:t> </a:t>
            </a:r>
            <a:r>
              <a:rPr lang="en-US" altLang="en-US" dirty="0">
                <a:solidFill>
                  <a:srgbClr val="C00000"/>
                </a:solidFill>
                <a:latin typeface="Liberation Mono"/>
                <a:cs typeface="Arial" panose="020B0604020202020204" pitchFamily="34" charset="0"/>
              </a:rPr>
              <a:t>KEY</a:t>
            </a:r>
            <a:r>
              <a:rPr kumimoji="0" lang="en-US" altLang="en-US" i="0" u="none" strike="noStrike" cap="none" normalizeH="0" baseline="0" dirty="0">
                <a:ln>
                  <a:noFill/>
                </a:ln>
                <a:solidFill>
                  <a:srgbClr val="000000"/>
                </a:solidFill>
                <a:effectLst/>
                <a:latin typeface="Liberation Mono"/>
              </a:rPr>
              <a:t>,</a:t>
            </a:r>
            <a:endParaRPr kumimoji="0" lang="en-US" altLang="en-US" i="0" u="none" strike="noStrike" cap="none" normalizeH="0" baseline="0" dirty="0">
              <a:ln>
                <a:noFill/>
              </a:ln>
              <a:solidFill>
                <a:schemeClr val="tx1"/>
              </a:solidFill>
              <a:effectLst/>
              <a:latin typeface="Liberation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rgbClr val="3A3A3A"/>
                </a:solidFill>
                <a:effectLst/>
                <a:latin typeface="Liberation Mono"/>
              </a:rPr>
              <a:t>   </a:t>
            </a:r>
            <a:r>
              <a:rPr kumimoji="0" lang="en-US" altLang="en-US" i="0" u="none" strike="noStrike" cap="none" normalizeH="0" baseline="0" dirty="0">
                <a:ln>
                  <a:noFill/>
                </a:ln>
                <a:solidFill>
                  <a:srgbClr val="006699"/>
                </a:solidFill>
                <a:effectLst/>
                <a:latin typeface="Liberation Mono"/>
              </a:rPr>
              <a:t>name</a:t>
            </a:r>
            <a:r>
              <a:rPr kumimoji="0" lang="en-US" altLang="en-US" i="0" u="none" strike="noStrike" cap="none" normalizeH="0" baseline="0" dirty="0">
                <a:ln>
                  <a:noFill/>
                </a:ln>
                <a:solidFill>
                  <a:srgbClr val="3A3A3A"/>
                </a:solidFill>
                <a:effectLst/>
                <a:latin typeface="Liberation Mono"/>
              </a:rPr>
              <a:t> </a:t>
            </a:r>
            <a:r>
              <a:rPr lang="en-US" altLang="en-US" dirty="0">
                <a:solidFill>
                  <a:srgbClr val="834689"/>
                </a:solidFill>
                <a:latin typeface="Liberation Mono"/>
                <a:cs typeface="Arial" panose="020B0604020202020204" pitchFamily="34" charset="0"/>
              </a:rPr>
              <a:t>VARCHAR</a:t>
            </a:r>
            <a:r>
              <a:rPr kumimoji="0" lang="en-US" altLang="en-US" i="0" u="none" strike="noStrike" cap="none" normalizeH="0" baseline="0" dirty="0">
                <a:ln>
                  <a:noFill/>
                </a:ln>
                <a:solidFill>
                  <a:srgbClr val="000000"/>
                </a:solidFill>
                <a:effectLst/>
                <a:latin typeface="Liberation Mono"/>
              </a:rPr>
              <a:t>(10),</a:t>
            </a:r>
            <a:endParaRPr kumimoji="0" lang="en-US" altLang="en-US" i="0" u="none" strike="noStrike" cap="none" normalizeH="0" baseline="0" dirty="0">
              <a:ln>
                <a:noFill/>
              </a:ln>
              <a:solidFill>
                <a:schemeClr val="tx1"/>
              </a:solidFill>
              <a:effectLst/>
              <a:latin typeface="Liberation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rgbClr val="3A3A3A"/>
                </a:solidFill>
                <a:effectLst/>
                <a:latin typeface="Liberation Mono"/>
              </a:rPr>
              <a:t>   </a:t>
            </a:r>
            <a:r>
              <a:rPr kumimoji="0" lang="en-US" altLang="en-US" i="0" u="none" strike="noStrike" cap="none" normalizeH="0" baseline="0" dirty="0">
                <a:ln>
                  <a:noFill/>
                </a:ln>
                <a:solidFill>
                  <a:srgbClr val="000000"/>
                </a:solidFill>
                <a:effectLst/>
                <a:latin typeface="Liberation Mono"/>
              </a:rPr>
              <a:t>membership </a:t>
            </a:r>
            <a:r>
              <a:rPr lang="en-US" altLang="en-US" dirty="0">
                <a:solidFill>
                  <a:srgbClr val="834689"/>
                </a:solidFill>
                <a:latin typeface="Liberation Mono"/>
                <a:cs typeface="Arial" panose="020B0604020202020204" pitchFamily="34" charset="0"/>
              </a:rPr>
              <a:t>ENUM</a:t>
            </a:r>
            <a:r>
              <a:rPr kumimoji="0" lang="en-US" altLang="en-US" i="0" u="none" strike="noStrike" cap="none" normalizeH="0" baseline="0" dirty="0">
                <a:ln>
                  <a:noFill/>
                </a:ln>
                <a:solidFill>
                  <a:srgbClr val="000000"/>
                </a:solidFill>
                <a:effectLst/>
                <a:latin typeface="Liberation Mono"/>
              </a:rPr>
              <a:t>(</a:t>
            </a:r>
            <a:r>
              <a:rPr kumimoji="0" lang="en-US" altLang="en-US" i="0" u="none" strike="noStrike" cap="none" normalizeH="0" baseline="0" dirty="0">
                <a:ln>
                  <a:noFill/>
                </a:ln>
                <a:solidFill>
                  <a:srgbClr val="0000FF"/>
                </a:solidFill>
                <a:effectLst/>
                <a:latin typeface="Liberation Mono"/>
              </a:rPr>
              <a:t>'Silver'</a:t>
            </a:r>
            <a:r>
              <a:rPr kumimoji="0" lang="en-US" altLang="en-US" i="0" u="none" strike="noStrike" cap="none" normalizeH="0" baseline="0" dirty="0">
                <a:ln>
                  <a:noFill/>
                </a:ln>
                <a:solidFill>
                  <a:srgbClr val="000000"/>
                </a:solidFill>
                <a:effectLst/>
                <a:latin typeface="Liberation Mono"/>
              </a:rPr>
              <a:t>, </a:t>
            </a:r>
            <a:r>
              <a:rPr kumimoji="0" lang="en-US" altLang="en-US" i="0" u="none" strike="noStrike" cap="none" normalizeH="0" baseline="0" dirty="0">
                <a:ln>
                  <a:noFill/>
                </a:ln>
                <a:solidFill>
                  <a:srgbClr val="0000FF"/>
                </a:solidFill>
                <a:effectLst/>
                <a:latin typeface="Liberation Mono"/>
              </a:rPr>
              <a:t>'Gold'</a:t>
            </a:r>
            <a:r>
              <a:rPr kumimoji="0" lang="en-US" altLang="en-US" i="0" u="none" strike="noStrike" cap="none" normalizeH="0" baseline="0" dirty="0">
                <a:ln>
                  <a:noFill/>
                </a:ln>
                <a:solidFill>
                  <a:srgbClr val="000000"/>
                </a:solidFill>
                <a:effectLst/>
                <a:latin typeface="Liberation Mono"/>
              </a:rPr>
              <a:t>, </a:t>
            </a:r>
            <a:r>
              <a:rPr kumimoji="0" lang="en-US" altLang="en-US" i="0" u="none" strike="noStrike" cap="none" normalizeH="0" baseline="0" dirty="0">
                <a:ln>
                  <a:noFill/>
                </a:ln>
                <a:solidFill>
                  <a:srgbClr val="0000FF"/>
                </a:solidFill>
                <a:effectLst/>
                <a:latin typeface="Liberation Mono"/>
              </a:rPr>
              <a:t>'Diamond'</a:t>
            </a:r>
            <a:r>
              <a:rPr kumimoji="0" lang="en-US" altLang="en-US" i="0" u="none" strike="noStrike" cap="none" normalizeH="0" baseline="0" dirty="0">
                <a:ln>
                  <a:noFill/>
                </a:ln>
                <a:solidFill>
                  <a:srgbClr val="000000"/>
                </a:solidFill>
                <a:effectLst/>
                <a:latin typeface="Liberation Mono"/>
              </a:rPr>
              <a:t>),</a:t>
            </a:r>
            <a:endParaRPr kumimoji="0" lang="en-US" altLang="en-US" i="0" u="none" strike="noStrike" cap="none" normalizeH="0" baseline="0" dirty="0">
              <a:ln>
                <a:noFill/>
              </a:ln>
              <a:solidFill>
                <a:schemeClr val="tx1"/>
              </a:solidFill>
              <a:effectLst/>
              <a:latin typeface="Liberation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rgbClr val="3A3A3A"/>
                </a:solidFill>
                <a:effectLst/>
                <a:latin typeface="Liberation Mono"/>
              </a:rPr>
              <a:t>   </a:t>
            </a:r>
            <a:r>
              <a:rPr kumimoji="0" lang="en-US" altLang="en-US" i="0" u="none" strike="noStrike" cap="none" normalizeH="0" baseline="0" dirty="0">
                <a:ln>
                  <a:noFill/>
                </a:ln>
                <a:solidFill>
                  <a:srgbClr val="000000"/>
                </a:solidFill>
                <a:effectLst/>
                <a:latin typeface="Liberation Mono"/>
              </a:rPr>
              <a:t>interest </a:t>
            </a:r>
            <a:r>
              <a:rPr lang="en-US" altLang="en-US" dirty="0">
                <a:solidFill>
                  <a:srgbClr val="834689"/>
                </a:solidFill>
                <a:latin typeface="Liberation Mono"/>
                <a:cs typeface="Arial" panose="020B0604020202020204" pitchFamily="34" charset="0"/>
              </a:rPr>
              <a:t>SET</a:t>
            </a:r>
            <a:r>
              <a:rPr kumimoji="0" lang="en-US" altLang="en-US" i="0" u="none" strike="noStrike" cap="none" normalizeH="0" baseline="0" dirty="0">
                <a:ln>
                  <a:noFill/>
                </a:ln>
                <a:solidFill>
                  <a:srgbClr val="000000"/>
                </a:solidFill>
                <a:effectLst/>
                <a:latin typeface="Liberation Mono"/>
              </a:rPr>
              <a:t>(</a:t>
            </a:r>
            <a:r>
              <a:rPr kumimoji="0" lang="en-US" altLang="en-US" i="0" u="none" strike="noStrike" cap="none" normalizeH="0" baseline="0" dirty="0">
                <a:ln>
                  <a:noFill/>
                </a:ln>
                <a:solidFill>
                  <a:srgbClr val="0000FF"/>
                </a:solidFill>
                <a:effectLst/>
                <a:latin typeface="Liberation Mono"/>
              </a:rPr>
              <a:t>'Movie'</a:t>
            </a:r>
            <a:r>
              <a:rPr kumimoji="0" lang="en-US" altLang="en-US" i="0" u="none" strike="noStrike" cap="none" normalizeH="0" baseline="0" dirty="0">
                <a:ln>
                  <a:noFill/>
                </a:ln>
                <a:solidFill>
                  <a:srgbClr val="000000"/>
                </a:solidFill>
                <a:effectLst/>
                <a:latin typeface="Liberation Mono"/>
              </a:rPr>
              <a:t>, </a:t>
            </a:r>
            <a:r>
              <a:rPr kumimoji="0" lang="en-US" altLang="en-US" i="0" u="none" strike="noStrike" cap="none" normalizeH="0" baseline="0" dirty="0">
                <a:ln>
                  <a:noFill/>
                </a:ln>
                <a:solidFill>
                  <a:srgbClr val="0000FF"/>
                </a:solidFill>
                <a:effectLst/>
                <a:latin typeface="Liberation Mono"/>
              </a:rPr>
              <a:t>'Music'</a:t>
            </a:r>
            <a:r>
              <a:rPr kumimoji="0" lang="en-US" altLang="en-US" i="0" u="none" strike="noStrike" cap="none" normalizeH="0" baseline="0" dirty="0">
                <a:ln>
                  <a:noFill/>
                </a:ln>
                <a:solidFill>
                  <a:srgbClr val="000000"/>
                </a:solidFill>
                <a:effectLst/>
                <a:latin typeface="Liberation Mono"/>
              </a:rPr>
              <a:t>, </a:t>
            </a:r>
            <a:r>
              <a:rPr kumimoji="0" lang="en-US" altLang="en-US" i="0" u="none" strike="noStrike" cap="none" normalizeH="0" baseline="0" dirty="0">
                <a:ln>
                  <a:noFill/>
                </a:ln>
                <a:solidFill>
                  <a:srgbClr val="0000FF"/>
                </a:solidFill>
                <a:effectLst/>
                <a:latin typeface="Liberation Mono"/>
              </a:rPr>
              <a:t>'Concert'</a:t>
            </a:r>
            <a:r>
              <a:rPr kumimoji="0" lang="en-US" altLang="en-US" i="0" u="none" strike="noStrike" cap="none" normalizeH="0" baseline="0" dirty="0">
                <a:ln>
                  <a:noFill/>
                </a:ln>
                <a:solidFill>
                  <a:srgbClr val="000000"/>
                </a:solidFill>
                <a:effectLst/>
                <a:latin typeface="Liberation Mono"/>
              </a:rPr>
              <a:t>));</a:t>
            </a:r>
            <a:endParaRPr kumimoji="0" lang="en-US" altLang="en-US" i="0" u="none" strike="noStrike" cap="none" normalizeH="0" baseline="0" dirty="0">
              <a:ln>
                <a:noFill/>
              </a:ln>
              <a:solidFill>
                <a:schemeClr val="tx1"/>
              </a:solidFill>
              <a:effectLst/>
              <a:latin typeface="Liberation Mono"/>
            </a:endParaRPr>
          </a:p>
        </p:txBody>
      </p:sp>
      <p:sp>
        <p:nvSpPr>
          <p:cNvPr id="7" name="Rectangle 2">
            <a:extLst>
              <a:ext uri="{FF2B5EF4-FFF2-40B4-BE49-F238E27FC236}">
                <a16:creationId xmlns:a16="http://schemas.microsoft.com/office/drawing/2014/main" xmlns="" id="{6624884C-BA27-4056-8CC3-B2E645CA96DE}"/>
              </a:ext>
            </a:extLst>
          </p:cNvPr>
          <p:cNvSpPr>
            <a:spLocks noChangeArrowheads="1"/>
          </p:cNvSpPr>
          <p:nvPr/>
        </p:nvSpPr>
        <p:spPr bwMode="auto">
          <a:xfrm>
            <a:off x="407368" y="4160534"/>
            <a:ext cx="11377264" cy="6924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77AA"/>
                </a:solidFill>
                <a:latin typeface="Liberation Mono"/>
                <a:cs typeface="Arial" panose="020B0604020202020204" pitchFamily="34" charset="0"/>
              </a:rPr>
              <a:t>INSERT</a:t>
            </a:r>
            <a:r>
              <a:rPr kumimoji="0" lang="en-US" altLang="en-US" i="0" u="none" strike="noStrike" cap="none" normalizeH="0" baseline="0" dirty="0">
                <a:ln>
                  <a:noFill/>
                </a:ln>
                <a:solidFill>
                  <a:srgbClr val="3A3A3A"/>
                </a:solidFill>
                <a:effectLst/>
                <a:latin typeface="Liberation Mono"/>
              </a:rPr>
              <a:t> </a:t>
            </a:r>
            <a:r>
              <a:rPr lang="en-US" altLang="en-US" dirty="0">
                <a:solidFill>
                  <a:srgbClr val="0077AA"/>
                </a:solidFill>
                <a:latin typeface="Liberation Mono"/>
                <a:cs typeface="Arial" panose="020B0604020202020204" pitchFamily="34" charset="0"/>
              </a:rPr>
              <a:t>INTO</a:t>
            </a:r>
            <a:r>
              <a:rPr kumimoji="0" lang="en-US" altLang="en-US" i="0" u="none" strike="noStrike" cap="none" normalizeH="0" baseline="0" dirty="0">
                <a:ln>
                  <a:noFill/>
                </a:ln>
                <a:solidFill>
                  <a:srgbClr val="3A3A3A"/>
                </a:solidFill>
                <a:effectLst/>
                <a:latin typeface="Liberation Mono"/>
              </a:rPr>
              <a:t> </a:t>
            </a:r>
            <a:r>
              <a:rPr kumimoji="0" lang="en-US" altLang="en-US" i="0" u="none" strike="noStrike" cap="none" normalizeH="0" baseline="0" dirty="0">
                <a:ln>
                  <a:noFill/>
                </a:ln>
                <a:solidFill>
                  <a:srgbClr val="000000"/>
                </a:solidFill>
                <a:effectLst/>
                <a:latin typeface="Liberation Mono"/>
              </a:rPr>
              <a:t>clients </a:t>
            </a:r>
            <a:r>
              <a:rPr kumimoji="0" lang="en-US" altLang="en-US" i="0" u="none" strike="noStrike" cap="none" normalizeH="0" baseline="0" dirty="0">
                <a:ln>
                  <a:noFill/>
                </a:ln>
                <a:solidFill>
                  <a:schemeClr val="bg1">
                    <a:lumMod val="50000"/>
                  </a:schemeClr>
                </a:solidFill>
                <a:effectLst/>
                <a:latin typeface="Liberation Mono"/>
              </a:rPr>
              <a:t>(</a:t>
            </a:r>
            <a:r>
              <a:rPr lang="en-US" altLang="en-US" dirty="0">
                <a:solidFill>
                  <a:srgbClr val="000000"/>
                </a:solidFill>
                <a:latin typeface="Liberation Mono"/>
              </a:rPr>
              <a:t>name</a:t>
            </a:r>
            <a:r>
              <a:rPr kumimoji="0" lang="en-US" altLang="en-US" i="0" u="none" strike="noStrike" cap="none" normalizeH="0" baseline="0" dirty="0">
                <a:ln>
                  <a:noFill/>
                </a:ln>
                <a:solidFill>
                  <a:srgbClr val="000000"/>
                </a:solidFill>
                <a:effectLst/>
                <a:latin typeface="Liberation Mono"/>
              </a:rPr>
              <a:t>, membership, interest</a:t>
            </a:r>
            <a:r>
              <a:rPr kumimoji="0" lang="en-US" altLang="en-US" i="0" u="none" strike="noStrike" cap="none" normalizeH="0" baseline="0" dirty="0">
                <a:ln>
                  <a:noFill/>
                </a:ln>
                <a:solidFill>
                  <a:schemeClr val="bg1">
                    <a:lumMod val="50000"/>
                  </a:schemeClr>
                </a:solidFill>
                <a:effectLst/>
                <a:latin typeface="Liberation Mono"/>
              </a:rPr>
              <a:t>)</a:t>
            </a:r>
            <a:r>
              <a:rPr kumimoji="0" lang="en-US" altLang="en-US" i="0" u="none" strike="noStrike" cap="none" normalizeH="0" baseline="0" dirty="0">
                <a:ln>
                  <a:noFill/>
                </a:ln>
                <a:solidFill>
                  <a:srgbClr val="000000"/>
                </a:solidFill>
                <a:effectLst/>
                <a:latin typeface="Liberation Mono"/>
              </a:rPr>
              <a:t> </a:t>
            </a:r>
            <a:r>
              <a:rPr lang="en-US" altLang="en-US" dirty="0">
                <a:solidFill>
                  <a:srgbClr val="0077AA"/>
                </a:solidFill>
                <a:latin typeface="Liberation Mono"/>
                <a:cs typeface="Arial" panose="020B0604020202020204" pitchFamily="34" charset="0"/>
              </a:rPr>
              <a:t>VALUES</a:t>
            </a:r>
            <a:r>
              <a:rPr kumimoji="0" lang="en-US" altLang="en-US" i="0" u="none" strike="noStrike" cap="none" normalizeH="0" baseline="0" dirty="0">
                <a:ln>
                  <a:noFill/>
                </a:ln>
                <a:solidFill>
                  <a:schemeClr val="bg1">
                    <a:lumMod val="50000"/>
                  </a:schemeClr>
                </a:solidFill>
                <a:effectLst/>
                <a:latin typeface="Liberation Mono"/>
              </a:rPr>
              <a:t>(</a:t>
            </a:r>
            <a:r>
              <a:rPr lang="en-US" altLang="en-US" dirty="0">
                <a:solidFill>
                  <a:srgbClr val="669900"/>
                </a:solidFill>
                <a:latin typeface="Liberation Mono"/>
              </a:rPr>
              <a:t>'Saleel'</a:t>
            </a:r>
            <a:r>
              <a:rPr lang="en-US" altLang="en-US" dirty="0">
                <a:latin typeface="Liberation Mono"/>
              </a:rPr>
              <a:t>,</a:t>
            </a:r>
            <a:r>
              <a:rPr lang="en-US" altLang="en-US" dirty="0">
                <a:solidFill>
                  <a:srgbClr val="669900"/>
                </a:solidFill>
                <a:latin typeface="Liberation Mono"/>
              </a:rPr>
              <a:t> 'Gold'</a:t>
            </a:r>
            <a:r>
              <a:rPr lang="en-US" altLang="en-US" dirty="0">
                <a:latin typeface="Liberation Mono"/>
              </a:rPr>
              <a:t>,</a:t>
            </a:r>
            <a:r>
              <a:rPr lang="en-US" altLang="en-US" dirty="0">
                <a:solidFill>
                  <a:srgbClr val="669900"/>
                </a:solidFill>
                <a:latin typeface="Liberation Mono"/>
              </a:rPr>
              <a:t> 'Music'</a:t>
            </a:r>
            <a:r>
              <a:rPr kumimoji="0" lang="en-US" altLang="en-US" i="0" u="none" strike="noStrike" cap="none" normalizeH="0" baseline="0" dirty="0">
                <a:ln>
                  <a:noFill/>
                </a:ln>
                <a:solidFill>
                  <a:schemeClr val="bg1">
                    <a:lumMod val="50000"/>
                  </a:schemeClr>
                </a:solidFill>
                <a:effectLst/>
                <a:latin typeface="Liberation Mono"/>
              </a:rPr>
              <a:t>)</a:t>
            </a:r>
            <a:r>
              <a:rPr kumimoji="0" lang="en-US" altLang="en-US" i="0" u="none" strike="noStrike" cap="none" normalizeH="0" baseline="0" dirty="0">
                <a:ln>
                  <a:noFill/>
                </a:ln>
                <a:solidFill>
                  <a:srgbClr val="000000"/>
                </a:solidFill>
                <a:effectLst/>
                <a:latin typeface="Liberation Mono"/>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i="0" u="none" strike="noStrike" cap="none" normalizeH="0" baseline="0" dirty="0">
              <a:ln>
                <a:noFill/>
              </a:ln>
              <a:solidFill>
                <a:srgbClr val="000000"/>
              </a:solidFill>
              <a:effectLst/>
              <a:latin typeface="Liberation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77AA"/>
                </a:solidFill>
                <a:latin typeface="Liberation Mono"/>
                <a:cs typeface="Arial" panose="020B0604020202020204" pitchFamily="34" charset="0"/>
              </a:rPr>
              <a:t>INSERT</a:t>
            </a:r>
            <a:r>
              <a:rPr kumimoji="0" lang="en-US" altLang="en-US" i="0" u="none" strike="noStrike" cap="none" normalizeH="0" baseline="0" dirty="0">
                <a:ln>
                  <a:noFill/>
                </a:ln>
                <a:solidFill>
                  <a:srgbClr val="3A3A3A"/>
                </a:solidFill>
                <a:effectLst/>
                <a:latin typeface="Liberation Mono"/>
              </a:rPr>
              <a:t> </a:t>
            </a:r>
            <a:r>
              <a:rPr lang="en-US" altLang="en-US" dirty="0">
                <a:solidFill>
                  <a:srgbClr val="0077AA"/>
                </a:solidFill>
                <a:latin typeface="Liberation Mono"/>
                <a:cs typeface="Arial" panose="020B0604020202020204" pitchFamily="34" charset="0"/>
              </a:rPr>
              <a:t>INTO</a:t>
            </a:r>
            <a:r>
              <a:rPr kumimoji="0" lang="en-US" altLang="en-US" i="0" u="none" strike="noStrike" cap="none" normalizeH="0" baseline="0" dirty="0">
                <a:ln>
                  <a:noFill/>
                </a:ln>
                <a:solidFill>
                  <a:srgbClr val="3A3A3A"/>
                </a:solidFill>
                <a:effectLst/>
                <a:latin typeface="Liberation Mono"/>
              </a:rPr>
              <a:t> </a:t>
            </a:r>
            <a:r>
              <a:rPr kumimoji="0" lang="en-US" altLang="en-US" i="0" u="none" strike="noStrike" cap="none" normalizeH="0" baseline="0" dirty="0">
                <a:ln>
                  <a:noFill/>
                </a:ln>
                <a:solidFill>
                  <a:srgbClr val="000000"/>
                </a:solidFill>
                <a:effectLst/>
                <a:latin typeface="Liberation Mono"/>
              </a:rPr>
              <a:t>clients </a:t>
            </a:r>
            <a:r>
              <a:rPr kumimoji="0" lang="en-US" altLang="en-US" i="0" u="none" strike="noStrike" cap="none" normalizeH="0" baseline="0" dirty="0">
                <a:ln>
                  <a:noFill/>
                </a:ln>
                <a:solidFill>
                  <a:schemeClr val="bg1">
                    <a:lumMod val="50000"/>
                  </a:schemeClr>
                </a:solidFill>
                <a:effectLst/>
                <a:latin typeface="Liberation Mono"/>
              </a:rPr>
              <a:t>(</a:t>
            </a:r>
            <a:r>
              <a:rPr lang="en-US" altLang="en-US" dirty="0">
                <a:solidFill>
                  <a:srgbClr val="000000"/>
                </a:solidFill>
                <a:latin typeface="Liberation Mono"/>
              </a:rPr>
              <a:t>name</a:t>
            </a:r>
            <a:r>
              <a:rPr kumimoji="0" lang="en-US" altLang="en-US" i="0" u="none" strike="noStrike" cap="none" normalizeH="0" baseline="0" dirty="0">
                <a:ln>
                  <a:noFill/>
                </a:ln>
                <a:solidFill>
                  <a:srgbClr val="000000"/>
                </a:solidFill>
                <a:effectLst/>
                <a:latin typeface="Liberation Mono"/>
              </a:rPr>
              <a:t>, membership, interest</a:t>
            </a:r>
            <a:r>
              <a:rPr kumimoji="0" lang="en-US" altLang="en-US" i="0" u="none" strike="noStrike" cap="none" normalizeH="0" baseline="0" dirty="0">
                <a:ln>
                  <a:noFill/>
                </a:ln>
                <a:solidFill>
                  <a:schemeClr val="bg1">
                    <a:lumMod val="50000"/>
                  </a:schemeClr>
                </a:solidFill>
                <a:effectLst/>
                <a:latin typeface="Liberation Mono"/>
              </a:rPr>
              <a:t>)</a:t>
            </a:r>
            <a:r>
              <a:rPr kumimoji="0" lang="en-US" altLang="en-US" i="0" u="none" strike="noStrike" cap="none" normalizeH="0" baseline="0" dirty="0">
                <a:ln>
                  <a:noFill/>
                </a:ln>
                <a:solidFill>
                  <a:srgbClr val="000000"/>
                </a:solidFill>
                <a:effectLst/>
                <a:latin typeface="Liberation Mono"/>
              </a:rPr>
              <a:t> </a:t>
            </a:r>
            <a:r>
              <a:rPr lang="en-US" altLang="en-US" dirty="0">
                <a:solidFill>
                  <a:srgbClr val="0077AA"/>
                </a:solidFill>
                <a:latin typeface="Liberation Mono"/>
                <a:cs typeface="Arial" panose="020B0604020202020204" pitchFamily="34" charset="0"/>
              </a:rPr>
              <a:t>VALUES</a:t>
            </a:r>
            <a:r>
              <a:rPr kumimoji="0" lang="en-US" altLang="en-US" i="0" u="none" strike="noStrike" cap="none" normalizeH="0" baseline="0" dirty="0">
                <a:ln>
                  <a:noFill/>
                </a:ln>
                <a:solidFill>
                  <a:schemeClr val="bg1">
                    <a:lumMod val="50000"/>
                  </a:schemeClr>
                </a:solidFill>
                <a:effectLst/>
                <a:latin typeface="Liberation Mono"/>
              </a:rPr>
              <a:t>(</a:t>
            </a:r>
            <a:r>
              <a:rPr lang="en-US" altLang="en-US" dirty="0">
                <a:solidFill>
                  <a:srgbClr val="669900"/>
                </a:solidFill>
                <a:latin typeface="Liberation Mono"/>
              </a:rPr>
              <a:t>'Saleel'</a:t>
            </a:r>
            <a:r>
              <a:rPr lang="en-US" altLang="en-US" dirty="0">
                <a:latin typeface="Liberation Mono"/>
              </a:rPr>
              <a:t>,</a:t>
            </a:r>
            <a:r>
              <a:rPr lang="en-US" altLang="en-US" dirty="0">
                <a:solidFill>
                  <a:srgbClr val="669900"/>
                </a:solidFill>
                <a:latin typeface="Liberation Mono"/>
              </a:rPr>
              <a:t> 'Premium'</a:t>
            </a:r>
            <a:r>
              <a:rPr lang="en-US" altLang="en-US" dirty="0">
                <a:latin typeface="Liberation Mono"/>
              </a:rPr>
              <a:t>,</a:t>
            </a:r>
            <a:r>
              <a:rPr lang="en-US" altLang="en-US" dirty="0">
                <a:solidFill>
                  <a:srgbClr val="669900"/>
                </a:solidFill>
                <a:latin typeface="Liberation Mono"/>
              </a:rPr>
              <a:t> '</a:t>
            </a:r>
            <a:r>
              <a:rPr lang="en-US" altLang="en-US" dirty="0" err="1">
                <a:solidFill>
                  <a:srgbClr val="669900"/>
                </a:solidFill>
                <a:latin typeface="Liberation Mono"/>
              </a:rPr>
              <a:t>Movie</a:t>
            </a:r>
            <a:r>
              <a:rPr lang="en-US" altLang="en-US" dirty="0" err="1">
                <a:latin typeface="Liberation Mono"/>
              </a:rPr>
              <a:t>,</a:t>
            </a:r>
            <a:r>
              <a:rPr lang="en-US" altLang="en-US" dirty="0" err="1">
                <a:solidFill>
                  <a:srgbClr val="669900"/>
                </a:solidFill>
                <a:latin typeface="Liberation Mono"/>
              </a:rPr>
              <a:t>Concert</a:t>
            </a:r>
            <a:r>
              <a:rPr lang="en-US" altLang="en-US" dirty="0">
                <a:solidFill>
                  <a:srgbClr val="669900"/>
                </a:solidFill>
                <a:latin typeface="Liberation Mono"/>
              </a:rPr>
              <a:t>'</a:t>
            </a:r>
            <a:r>
              <a:rPr kumimoji="0" lang="en-US" altLang="en-US" i="0" u="none" strike="noStrike" cap="none" normalizeH="0" baseline="0" dirty="0">
                <a:ln>
                  <a:noFill/>
                </a:ln>
                <a:solidFill>
                  <a:schemeClr val="bg1">
                    <a:lumMod val="50000"/>
                  </a:schemeClr>
                </a:solidFill>
                <a:effectLst/>
                <a:latin typeface="Liberation Mono"/>
              </a:rPr>
              <a:t>)</a:t>
            </a:r>
            <a:r>
              <a:rPr kumimoji="0" lang="en-US" altLang="en-US" i="0" u="none" strike="noStrike" cap="none" normalizeH="0" baseline="0" dirty="0">
                <a:ln>
                  <a:noFill/>
                </a:ln>
                <a:solidFill>
                  <a:srgbClr val="000000"/>
                </a:solidFill>
                <a:effectLst/>
                <a:latin typeface="Liberation Mono"/>
              </a:rPr>
              <a:t>;</a:t>
            </a:r>
            <a:endParaRPr kumimoji="0" lang="en-US" altLang="en-US" i="0" u="none" strike="noStrike" cap="none" normalizeH="0" baseline="0" dirty="0">
              <a:ln>
                <a:noFill/>
              </a:ln>
              <a:solidFill>
                <a:schemeClr val="tx1"/>
              </a:solidFill>
              <a:effectLst/>
              <a:latin typeface="Liberation Mono"/>
            </a:endParaRPr>
          </a:p>
        </p:txBody>
      </p:sp>
      <p:sp>
        <p:nvSpPr>
          <p:cNvPr id="8" name="Rectangle 7">
            <a:extLst>
              <a:ext uri="{FF2B5EF4-FFF2-40B4-BE49-F238E27FC236}">
                <a16:creationId xmlns:a16="http://schemas.microsoft.com/office/drawing/2014/main" xmlns="" id="{E1218736-825D-4E2C-A3E0-5A921AE5FD9B}"/>
              </a:ext>
            </a:extLst>
          </p:cNvPr>
          <p:cNvSpPr/>
          <p:nvPr/>
        </p:nvSpPr>
        <p:spPr>
          <a:xfrm>
            <a:off x="263352" y="5301208"/>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IMP:</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SET data type allows you to specify a list of values to be inserted in the column, like ENUM. But, unlike the ENUM data type, which lets you choose only one value, the SET data type allows you to choose multiple values from the list of specified values.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0533705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3" name="Rectangle 2">
            <a:extLst>
              <a:ext uri="{FF2B5EF4-FFF2-40B4-BE49-F238E27FC236}">
                <a16:creationId xmlns:a16="http://schemas.microsoft.com/office/drawing/2014/main" xmlns="" id="{70952861-E6C5-47C2-93FA-DA6AAD9E7DAD}"/>
              </a:ext>
            </a:extLst>
          </p:cNvPr>
          <p:cNvSpPr/>
          <p:nvPr/>
        </p:nvSpPr>
        <p:spPr>
          <a:xfrm>
            <a:off x="1676400" y="692696"/>
            <a:ext cx="4511428" cy="369332"/>
          </a:xfrm>
          <a:prstGeom prst="rect">
            <a:avLst/>
          </a:prstGeom>
        </p:spPr>
        <p:txBody>
          <a:bodyPr wrap="none">
            <a:spAutoFit/>
          </a:bodyPr>
          <a:lstStyle/>
          <a:p>
            <a:r>
              <a:rPr lang="en-IN" dirty="0">
                <a:solidFill>
                  <a:srgbClr val="0077AA"/>
                </a:solidFill>
                <a:latin typeface="Liberation Mono"/>
                <a:cs typeface="Arial" panose="020B0604020202020204" pitchFamily="34" charset="0"/>
              </a:rPr>
              <a:t>CREATE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a:t>
            </a:r>
            <a:r>
              <a:rPr lang="en-IN" dirty="0">
                <a:solidFill>
                  <a:srgbClr val="E12F2B"/>
                </a:solidFill>
                <a:latin typeface="Liberation Mono"/>
                <a:cs typeface="Arial" panose="020B0604020202020204" pitchFamily="34" charset="0"/>
              </a:rPr>
              <a:t>`123`</a:t>
            </a:r>
            <a:r>
              <a:rPr lang="en-IN"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c1 </a:t>
            </a:r>
            <a:r>
              <a:rPr lang="en-IN" dirty="0">
                <a:solidFill>
                  <a:srgbClr val="834689"/>
                </a:solidFill>
                <a:latin typeface="Liberation Mono"/>
              </a:rPr>
              <a:t>INT</a:t>
            </a:r>
            <a:r>
              <a:rPr lang="en-IN" dirty="0">
                <a:latin typeface="Liberation Mono"/>
                <a:cs typeface="Arial" panose="020B0604020202020204" pitchFamily="34" charset="0"/>
              </a:rPr>
              <a:t>, c2 </a:t>
            </a:r>
            <a:r>
              <a:rPr lang="en-IN" dirty="0">
                <a:solidFill>
                  <a:srgbClr val="834689"/>
                </a:solidFill>
                <a:latin typeface="Liberation Mono"/>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7" name="Rectangle 6">
            <a:extLst>
              <a:ext uri="{FF2B5EF4-FFF2-40B4-BE49-F238E27FC236}">
                <a16:creationId xmlns:a16="http://schemas.microsoft.com/office/drawing/2014/main" xmlns=""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8" name="Rectangle 7">
            <a:extLst>
              <a:ext uri="{FF2B5EF4-FFF2-40B4-BE49-F238E27FC236}">
                <a16:creationId xmlns:a16="http://schemas.microsoft.com/office/drawing/2014/main" xmlns="" id="{D3D08B3E-D2EE-4D3C-A614-3FE7A6911A79}"/>
              </a:ext>
            </a:extLst>
          </p:cNvPr>
          <p:cNvSpPr/>
          <p:nvPr/>
        </p:nvSpPr>
        <p:spPr>
          <a:xfrm>
            <a:off x="263352" y="4149080"/>
            <a:ext cx="11593288" cy="166199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USER TABLES</a:t>
            </a:r>
            <a:r>
              <a:rPr lang="en-US" dirty="0">
                <a:latin typeface="Arial" panose="020B0604020202020204" pitchFamily="34" charset="0"/>
                <a:cs typeface="Arial" panose="020B0604020202020204" pitchFamily="34" charset="0"/>
              </a:rPr>
              <a:t>: This is a collection of tables created and maintained by the user. Contain USER information.</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DATA DICTIONARY</a:t>
            </a:r>
            <a:r>
              <a:rPr lang="en-US" dirty="0">
                <a:latin typeface="Arial" panose="020B0604020202020204" pitchFamily="34" charset="0"/>
                <a:cs typeface="Arial" panose="020B0604020202020204" pitchFamily="34" charset="0"/>
              </a:rPr>
              <a:t>: This is a collection of tables created and maintained by the MySQL Server. It contains database information. All data dictionary tables are owned by the SYS user.</a:t>
            </a:r>
          </a:p>
        </p:txBody>
      </p:sp>
      <p:sp>
        <p:nvSpPr>
          <p:cNvPr id="10" name="TextBox 9">
            <a:extLst>
              <a:ext uri="{FF2B5EF4-FFF2-40B4-BE49-F238E27FC236}">
                <a16:creationId xmlns:a16="http://schemas.microsoft.com/office/drawing/2014/main" xmlns="" id="{0260AA27-F642-2E96-1501-99B7295F0300}"/>
              </a:ext>
            </a:extLst>
          </p:cNvPr>
          <p:cNvSpPr txBox="1"/>
          <p:nvPr/>
        </p:nvSpPr>
        <p:spPr>
          <a:xfrm>
            <a:off x="263352" y="1373867"/>
            <a:ext cx="11593288"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Max 4096 columns per table provided the row size &lt;= 65,535 Bytes</a:t>
            </a:r>
          </a:p>
        </p:txBody>
      </p:sp>
    </p:spTree>
    <p:extLst>
      <p:ext uri="{BB962C8B-B14F-4D97-AF65-F5344CB8AC3E}">
        <p14:creationId xmlns:p14="http://schemas.microsoft.com/office/powerpoint/2010/main" val="111899687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D05C45AA-4344-457B-946D-7E2D8508B28A}"/>
              </a:ext>
            </a:extLst>
          </p:cNvPr>
          <p:cNvSpPr/>
          <p:nvPr/>
        </p:nvSpPr>
        <p:spPr>
          <a:xfrm>
            <a:off x="263352" y="1484784"/>
            <a:ext cx="11665296" cy="3046988"/>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by default, tables are created in the default database, using the InnoDB storage engine.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table name should not begin with a number or special symbols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table name  can start with _table_name (</a:t>
            </a:r>
            <a:r>
              <a:rPr lang="en-IN" dirty="0">
                <a:solidFill>
                  <a:schemeClr val="bg2">
                    <a:lumMod val="50000"/>
                  </a:schemeClr>
                </a:solidFill>
                <a:latin typeface="Arial" panose="020B0604020202020204" pitchFamily="34" charset="0"/>
                <a:cs typeface="Arial" panose="020B0604020202020204" pitchFamily="34" charset="0"/>
              </a:rPr>
              <a:t>underscore</a:t>
            </a:r>
            <a:r>
              <a:rPr lang="en-IN" dirty="0">
                <a:latin typeface="Arial" panose="020B0604020202020204" pitchFamily="34" charset="0"/>
                <a:cs typeface="Arial" panose="020B0604020202020204" pitchFamily="34" charset="0"/>
              </a:rPr>
              <a:t>)  or $table_name (</a:t>
            </a:r>
            <a:r>
              <a:rPr lang="en-IN" dirty="0">
                <a:solidFill>
                  <a:schemeClr val="bg2">
                    <a:lumMod val="50000"/>
                  </a:schemeClr>
                </a:solidFill>
                <a:latin typeface="Arial" panose="020B0604020202020204" pitchFamily="34" charset="0"/>
                <a:cs typeface="Arial" panose="020B0604020202020204" pitchFamily="34" charset="0"/>
              </a:rPr>
              <a:t>dollar</a:t>
            </a:r>
            <a:r>
              <a:rPr lang="en-IN" dirty="0">
                <a:latin typeface="Arial" panose="020B0604020202020204" pitchFamily="34" charset="0"/>
                <a:cs typeface="Arial" panose="020B0604020202020204" pitchFamily="34" charset="0"/>
              </a:rPr>
              <a:t> </a:t>
            </a:r>
            <a:r>
              <a:rPr lang="en-IN" dirty="0">
                <a:solidFill>
                  <a:schemeClr val="bg2">
                    <a:lumMod val="50000"/>
                  </a:schemeClr>
                </a:solidFill>
                <a:latin typeface="Arial" panose="020B0604020202020204" pitchFamily="34" charset="0"/>
                <a:cs typeface="Arial" panose="020B0604020202020204" pitchFamily="34" charset="0"/>
              </a:rPr>
              <a:t>sign</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table name and column name can have max 64 char.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multiple words as table_name is invalid, if you want to give multiple words as table_name then give it in `table_name` (</a:t>
            </a:r>
            <a:r>
              <a:rPr lang="en-IN" dirty="0">
                <a:solidFill>
                  <a:schemeClr val="bg2">
                    <a:lumMod val="50000"/>
                  </a:schemeClr>
                </a:solidFill>
                <a:latin typeface="Arial" panose="020B0604020202020204" pitchFamily="34" charset="0"/>
                <a:cs typeface="Arial" panose="020B0604020202020204" pitchFamily="34" charset="0"/>
              </a:rPr>
              <a:t>backtick</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error occurs if the table exists.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error occurs if there is no default database.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error occurs if the database does not exist.</a:t>
            </a:r>
          </a:p>
        </p:txBody>
      </p:sp>
      <p:sp>
        <p:nvSpPr>
          <p:cNvPr id="8" name="Rectangle 7">
            <a:extLst>
              <a:ext uri="{FF2B5EF4-FFF2-40B4-BE49-F238E27FC236}">
                <a16:creationId xmlns:a16="http://schemas.microsoft.com/office/drawing/2014/main" xmlns="" id="{D3D08B3E-D2EE-4D3C-A614-3FE7A6911A79}"/>
              </a:ext>
            </a:extLst>
          </p:cNvPr>
          <p:cNvSpPr/>
          <p:nvPr/>
        </p:nvSpPr>
        <p:spPr>
          <a:xfrm>
            <a:off x="263352" y="4636293"/>
            <a:ext cx="11665296" cy="1384995"/>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Table names are stored in lowercase on disk. MySQL converts all table names to lowercase on storage. This behavior also applies to database names and table aliases.</a:t>
            </a:r>
          </a:p>
          <a:p>
            <a:r>
              <a:rPr lang="en-US" dirty="0">
                <a:solidFill>
                  <a:srgbClr val="FF0000"/>
                </a:solidFill>
                <a:latin typeface="Arial" panose="020B0604020202020204" pitchFamily="34" charset="0"/>
                <a:cs typeface="Arial" panose="020B0604020202020204" pitchFamily="34" charset="0"/>
              </a:rPr>
              <a:t>     e.g. </a:t>
            </a:r>
            <a:r>
              <a:rPr lang="en-US" sz="1800" dirty="0">
                <a:solidFill>
                  <a:schemeClr val="tx1">
                    <a:lumMod val="75000"/>
                    <a:lumOff val="25000"/>
                  </a:schemeClr>
                </a:solidFill>
                <a:latin typeface="Arial" panose="020B0604020202020204" pitchFamily="34" charset="0"/>
                <a:cs typeface="Arial" panose="020B0604020202020204" pitchFamily="34" charset="0"/>
              </a:rPr>
              <a:t>show variables like 'lower_case_table_names';</a:t>
            </a:r>
            <a:r>
              <a:rPr lang="en-US" dirty="0">
                <a:latin typeface="Arial" panose="020B0604020202020204" pitchFamily="34" charset="0"/>
                <a:cs typeface="Arial" panose="020B0604020202020204" pitchFamily="34" charset="0"/>
              </a:rPr>
              <a:t> </a:t>
            </a:r>
          </a:p>
        </p:txBody>
      </p:sp>
      <p:sp>
        <p:nvSpPr>
          <p:cNvPr id="9" name="Rectangle 8">
            <a:extLst>
              <a:ext uri="{FF2B5EF4-FFF2-40B4-BE49-F238E27FC236}">
                <a16:creationId xmlns:a16="http://schemas.microsoft.com/office/drawing/2014/main" xmlns="" id="{6807EBAC-5D98-4A00-8D97-92B56FEE634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xmlns="" id="{76C72572-1A28-46C0-89E9-D366AD68790A}"/>
              </a:ext>
            </a:extLst>
          </p:cNvPr>
          <p:cNvSpPr/>
          <p:nvPr/>
        </p:nvSpPr>
        <p:spPr>
          <a:xfrm>
            <a:off x="1600200" y="801469"/>
            <a:ext cx="8991600" cy="369332"/>
          </a:xfrm>
          <a:prstGeom prst="rect">
            <a:avLst/>
          </a:prstGeom>
        </p:spPr>
        <p:txBody>
          <a:bodyPr wrap="square">
            <a:spAutoFit/>
          </a:bodyPr>
          <a:lstStyle/>
          <a:p>
            <a:r>
              <a:rPr lang="en-IN" sz="1800" dirty="0">
                <a:latin typeface="Palatino Linotype" panose="02040502050505030304" pitchFamily="18" charset="0"/>
                <a:cs typeface="Segoe UI Light" panose="020B0502040204020203" pitchFamily="34" charset="0"/>
              </a:rPr>
              <a:t>Use a </a:t>
            </a:r>
            <a:r>
              <a:rPr lang="en-IN" sz="1800" b="1" dirty="0">
                <a:latin typeface="Palatino Linotype" panose="02040502050505030304" pitchFamily="18" charset="0"/>
                <a:cs typeface="Segoe UI Light" panose="020B0502040204020203" pitchFamily="34" charset="0"/>
              </a:rPr>
              <a:t>CREATE TABLE </a:t>
            </a:r>
            <a:r>
              <a:rPr lang="en-IN" sz="1800" dirty="0">
                <a:latin typeface="Palatino Linotype" panose="02040502050505030304" pitchFamily="18" charset="0"/>
                <a:cs typeface="Segoe UI Light" panose="020B0502040204020203" pitchFamily="34" charset="0"/>
              </a:rPr>
              <a:t>statement to specify the layout of your table.</a:t>
            </a:r>
          </a:p>
        </p:txBody>
      </p:sp>
    </p:spTree>
    <p:extLst>
      <p:ext uri="{BB962C8B-B14F-4D97-AF65-F5344CB8AC3E}">
        <p14:creationId xmlns:p14="http://schemas.microsoft.com/office/powerpoint/2010/main" val="411913182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xmlns="" id="{FB0BB18C-8E26-4C89-9176-D2A64173C529}"/>
              </a:ext>
            </a:extLst>
          </p:cNvPr>
          <p:cNvSpPr/>
          <p:nvPr/>
        </p:nvSpPr>
        <p:spPr>
          <a:xfrm>
            <a:off x="190550" y="901164"/>
            <a:ext cx="11810106" cy="5324535"/>
          </a:xfrm>
          <a:prstGeom prst="rect">
            <a:avLst/>
          </a:prstGeom>
        </p:spPr>
        <p:txBody>
          <a:bodyPr wrap="square">
            <a:spAutoFit/>
          </a:bodyPr>
          <a:lstStyle/>
          <a:p>
            <a:r>
              <a:rPr lang="en-IN" sz="2000" dirty="0">
                <a:solidFill>
                  <a:srgbClr val="0077AA"/>
                </a:solidFill>
                <a:latin typeface="Liberation Mono"/>
              </a:rPr>
              <a:t>CREATE [TEMPORARY] TABLE [IF NOT EXISTS]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dirty="0">
                <a:solidFill>
                  <a:schemeClr val="accent4">
                    <a:lumMod val="50000"/>
                  </a:schemeClr>
                </a:solidFill>
                <a:latin typeface="Liberation Mono"/>
              </a:rPr>
              <a:t>create_defineation</a:t>
            </a:r>
            <a:r>
              <a:rPr lang="en-IN" sz="2000" dirty="0">
                <a:solidFill>
                  <a:schemeClr val="tx1">
                    <a:lumMod val="75000"/>
                    <a:lumOff val="25000"/>
                  </a:schemeClr>
                </a:solidFill>
                <a:latin typeface="Liberation Mono"/>
              </a:rPr>
              <a:t>, </a:t>
            </a:r>
            <a:r>
              <a:rPr lang="en-IN" sz="2000"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r>
              <a:rPr lang="en-IN" sz="2000" dirty="0">
                <a:solidFill>
                  <a:schemeClr val="tx1">
                    <a:lumMod val="75000"/>
                    <a:lumOff val="25000"/>
                  </a:schemeClr>
                </a:solidFill>
                <a:latin typeface="Liberation Mono"/>
              </a:rPr>
              <a:t>    [table_options]</a:t>
            </a:r>
          </a:p>
          <a:p>
            <a:r>
              <a:rPr lang="en-IN" sz="2000" dirty="0">
                <a:solidFill>
                  <a:schemeClr val="tx1">
                    <a:lumMod val="75000"/>
                    <a:lumOff val="25000"/>
                  </a:schemeClr>
                </a:solidFill>
                <a:latin typeface="Liberation Mono"/>
              </a:rPr>
              <a:t>    [partition_options]</a:t>
            </a:r>
          </a:p>
          <a:p>
            <a:endParaRPr lang="en-IN" sz="2000" dirty="0">
              <a:solidFill>
                <a:srgbClr val="0077AA"/>
              </a:solidFill>
              <a:latin typeface="Liberation Mono"/>
            </a:endParaRPr>
          </a:p>
          <a:p>
            <a:r>
              <a:rPr lang="en-US" sz="2000" dirty="0">
                <a:solidFill>
                  <a:schemeClr val="accent4">
                    <a:lumMod val="50000"/>
                  </a:schemeClr>
                </a:solidFill>
                <a:latin typeface="Liberation Mono"/>
              </a:rPr>
              <a:t>create_definition</a:t>
            </a:r>
            <a:r>
              <a:rPr lang="en-US" sz="2000" dirty="0">
                <a:solidFill>
                  <a:schemeClr val="tx1">
                    <a:lumMod val="75000"/>
                    <a:lumOff val="25000"/>
                  </a:schemeClr>
                </a:solidFill>
                <a:latin typeface="Liberation Mono"/>
              </a:rPr>
              <a:t>:</a:t>
            </a:r>
          </a:p>
          <a:p>
            <a:r>
              <a:rPr lang="en-US" sz="2000" dirty="0">
                <a:solidFill>
                  <a:schemeClr val="tx1">
                    <a:lumMod val="75000"/>
                    <a:lumOff val="25000"/>
                  </a:schemeClr>
                </a:solidFill>
                <a:latin typeface="Liberation Mono"/>
              </a:rPr>
              <a:t>    col_name </a:t>
            </a:r>
            <a:r>
              <a:rPr lang="en-US" sz="2000" dirty="0">
                <a:solidFill>
                  <a:schemeClr val="bg2">
                    <a:lumMod val="50000"/>
                  </a:schemeClr>
                </a:solidFill>
                <a:latin typeface="Liberation Mono"/>
              </a:rPr>
              <a:t>column_definition</a:t>
            </a:r>
          </a:p>
          <a:p>
            <a:endParaRPr lang="en-US" sz="2000" dirty="0">
              <a:solidFill>
                <a:srgbClr val="0077AA"/>
              </a:solidFill>
              <a:latin typeface="Liberation Mono"/>
            </a:endParaRPr>
          </a:p>
          <a:p>
            <a:r>
              <a:rPr lang="en-US" sz="2000" dirty="0">
                <a:solidFill>
                  <a:schemeClr val="bg2">
                    <a:lumMod val="50000"/>
                  </a:schemeClr>
                </a:solidFill>
                <a:latin typeface="Liberation Mono"/>
              </a:rPr>
              <a:t>column_definition</a:t>
            </a:r>
            <a:r>
              <a:rPr lang="en-US" sz="2000" dirty="0">
                <a:solidFill>
                  <a:schemeClr val="tx1">
                    <a:lumMod val="75000"/>
                    <a:lumOff val="25000"/>
                  </a:schemeClr>
                </a:solidFill>
                <a:latin typeface="Liberation Mono"/>
              </a:rPr>
              <a:t>:</a:t>
            </a:r>
          </a:p>
          <a:p>
            <a:r>
              <a:rPr lang="en-US" sz="2000" dirty="0">
                <a:solidFill>
                  <a:schemeClr val="tx1">
                    <a:lumMod val="75000"/>
                    <a:lumOff val="25000"/>
                  </a:schemeClr>
                </a:solidFill>
                <a:latin typeface="Liberation Mono"/>
              </a:rPr>
              <a:t>    data_type [NOT NULL | NULL] [DEFAULT default_value]</a:t>
            </a:r>
          </a:p>
          <a:p>
            <a:r>
              <a:rPr lang="en-US" sz="2000" dirty="0">
                <a:solidFill>
                  <a:schemeClr val="tx1">
                    <a:lumMod val="75000"/>
                    <a:lumOff val="25000"/>
                  </a:schemeClr>
                </a:solidFill>
                <a:latin typeface="Liberation Mono"/>
              </a:rPr>
              <a:t>      [AUTO_INCREMENT] [UNIQUE [KEY] | [PRIMARY] KEY]</a:t>
            </a:r>
          </a:p>
          <a:p>
            <a:r>
              <a:rPr lang="en-US" sz="2000" dirty="0">
                <a:solidFill>
                  <a:schemeClr val="tx1">
                    <a:lumMod val="75000"/>
                    <a:lumOff val="25000"/>
                  </a:schemeClr>
                </a:solidFill>
                <a:latin typeface="Liberation Mono"/>
              </a:rPr>
              <a:t>      [reference_definition]</a:t>
            </a:r>
          </a:p>
          <a:p>
            <a:r>
              <a:rPr lang="en-US" sz="2000" dirty="0">
                <a:solidFill>
                  <a:schemeClr val="tx1">
                    <a:lumMod val="75000"/>
                    <a:lumOff val="25000"/>
                  </a:schemeClr>
                </a:solidFill>
                <a:latin typeface="Liberation Mono"/>
              </a:rPr>
              <a:t>  | data_type [GENERATED ALWAYS] AS (expression)  [VIRTUAL] </a:t>
            </a:r>
          </a:p>
          <a:p>
            <a:r>
              <a:rPr lang="en-US" sz="2000" dirty="0">
                <a:solidFill>
                  <a:schemeClr val="tx1">
                    <a:lumMod val="75000"/>
                    <a:lumOff val="25000"/>
                  </a:schemeClr>
                </a:solidFill>
                <a:latin typeface="Liberation Mono"/>
              </a:rPr>
              <a:t>     </a:t>
            </a:r>
            <a:r>
              <a:rPr lang="en-IN" sz="2000" dirty="0">
                <a:solidFill>
                  <a:schemeClr val="tx1">
                    <a:lumMod val="75000"/>
                    <a:lumOff val="25000"/>
                  </a:schemeClr>
                </a:solidFill>
                <a:latin typeface="Liberation Mono"/>
              </a:rPr>
              <a:t>[VISIBLE | INVISIBLE]</a:t>
            </a:r>
            <a:endParaRPr lang="en-US" sz="2000" dirty="0">
              <a:solidFill>
                <a:schemeClr val="tx1">
                  <a:lumMod val="75000"/>
                  <a:lumOff val="25000"/>
                </a:schemeClr>
              </a:solidFill>
              <a:latin typeface="Liberation Mono"/>
            </a:endParaRPr>
          </a:p>
          <a:p>
            <a:r>
              <a:rPr lang="en-US" sz="2000" dirty="0">
                <a:solidFill>
                  <a:srgbClr val="0077AA"/>
                </a:solidFill>
                <a:latin typeface="Liberation Mono"/>
              </a:rPr>
              <a:t>    </a:t>
            </a:r>
          </a:p>
          <a:p>
            <a:r>
              <a:rPr lang="en-IN" sz="2000" dirty="0">
                <a:solidFill>
                  <a:schemeClr val="tx1">
                    <a:lumMod val="75000"/>
                    <a:lumOff val="25000"/>
                  </a:schemeClr>
                </a:solidFill>
                <a:latin typeface="Liberation Mono"/>
              </a:rPr>
              <a:t>table_options:</a:t>
            </a:r>
          </a:p>
          <a:p>
            <a:r>
              <a:rPr lang="en-IN" sz="2000" dirty="0">
                <a:solidFill>
                  <a:schemeClr val="tx1">
                    <a:lumMod val="75000"/>
                    <a:lumOff val="25000"/>
                  </a:schemeClr>
                </a:solidFill>
                <a:latin typeface="Liberation Mono"/>
              </a:rPr>
              <a:t>ENGINE [=] engine_name</a:t>
            </a:r>
          </a:p>
        </p:txBody>
      </p:sp>
      <p:sp>
        <p:nvSpPr>
          <p:cNvPr id="6" name="Rectangle 5">
            <a:extLst>
              <a:ext uri="{FF2B5EF4-FFF2-40B4-BE49-F238E27FC236}">
                <a16:creationId xmlns:a16="http://schemas.microsoft.com/office/drawing/2014/main" xmlns="" id="{F689B470-43DD-4AB2-BFBD-B57A34ABD5C0}"/>
              </a:ext>
            </a:extLst>
          </p:cNvPr>
          <p:cNvSpPr/>
          <p:nvPr/>
        </p:nvSpPr>
        <p:spPr>
          <a:xfrm>
            <a:off x="190550" y="332656"/>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7" name="Rectangle 6">
            <a:extLst>
              <a:ext uri="{FF2B5EF4-FFF2-40B4-BE49-F238E27FC236}">
                <a16:creationId xmlns:a16="http://schemas.microsoft.com/office/drawing/2014/main" xmlns="" id="{DDE89875-348C-4254-B27A-CE191D2ACD2B}"/>
              </a:ext>
            </a:extLst>
          </p:cNvPr>
          <p:cNvSpPr/>
          <p:nvPr/>
        </p:nvSpPr>
        <p:spPr>
          <a:xfrm>
            <a:off x="8043043" y="526804"/>
            <a:ext cx="3717023" cy="2431435"/>
          </a:xfrm>
          <a:prstGeom prst="rect">
            <a:avLst/>
          </a:prstGeom>
        </p:spPr>
        <p:txBody>
          <a:bodyPr wrap="square">
            <a:spAutoFit/>
          </a:bodyPr>
          <a:lstStyle/>
          <a:p>
            <a:r>
              <a:rPr lang="en-IN" dirty="0">
                <a:solidFill>
                  <a:srgbClr val="FF0000"/>
                </a:solidFill>
                <a:latin typeface="Liberation Mono"/>
                <a:ea typeface="Times New Roman" panose="02020603050405020304" pitchFamily="18" charset="0"/>
              </a:rPr>
              <a:t>e.g.</a:t>
            </a:r>
          </a:p>
          <a:p>
            <a:endParaRPr lang="en-IN" sz="800" dirty="0">
              <a:solidFill>
                <a:srgbClr val="FF0000"/>
              </a:solidFill>
              <a:latin typeface="Liberation Mono"/>
              <a:ea typeface="Times New Roman" panose="02020603050405020304" pitchFamily="18"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solidFill>
                  <a:schemeClr val="tx1">
                    <a:lumMod val="95000"/>
                    <a:lumOff val="5000"/>
                  </a:schemeClr>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rPr>
              <a:t>TABLE</a:t>
            </a:r>
            <a:r>
              <a:rPr lang="en-IN" dirty="0">
                <a:solidFill>
                  <a:schemeClr val="tx1">
                    <a:lumMod val="95000"/>
                    <a:lumOff val="5000"/>
                  </a:schemeClr>
                </a:solidFill>
                <a:latin typeface="Liberation Mono"/>
                <a:ea typeface="Times New Roman" panose="02020603050405020304" pitchFamily="18" charset="0"/>
              </a:rPr>
              <a:t> student </a:t>
            </a:r>
            <a:r>
              <a:rPr lang="en-IN" dirty="0">
                <a:solidFill>
                  <a:schemeClr val="bg1">
                    <a:lumMod val="65000"/>
                  </a:schemeClr>
                </a:solidFill>
                <a:latin typeface="Liberation Mono"/>
                <a:cs typeface="Arial" panose="020B0604020202020204" pitchFamily="34" charset="0"/>
              </a:rPr>
              <a:t>( </a:t>
            </a:r>
          </a:p>
          <a:p>
            <a:pPr marL="177800"/>
            <a:r>
              <a:rPr lang="en-IN" dirty="0">
                <a:solidFill>
                  <a:schemeClr val="tx1">
                    <a:lumMod val="95000"/>
                    <a:lumOff val="5000"/>
                  </a:schemeClr>
                </a:solidFill>
                <a:latin typeface="Liberation Mono"/>
                <a:ea typeface="Times New Roman" panose="02020603050405020304" pitchFamily="18" charset="0"/>
              </a:rPr>
              <a:t>     ID </a:t>
            </a:r>
            <a:r>
              <a:rPr lang="en-IN" dirty="0">
                <a:solidFill>
                  <a:srgbClr val="834689"/>
                </a:solidFill>
                <a:latin typeface="Liberation Mono"/>
                <a:cs typeface="Arial" panose="020B0604020202020204" pitchFamily="34" charset="0"/>
              </a:rPr>
              <a:t>INT</a:t>
            </a:r>
            <a:r>
              <a:rPr lang="en-IN" dirty="0">
                <a:solidFill>
                  <a:schemeClr val="tx1">
                    <a:lumMod val="95000"/>
                    <a:lumOff val="5000"/>
                  </a:schemeClr>
                </a:solidFill>
                <a:latin typeface="Liberation Mono"/>
                <a:ea typeface="Times New Roman" panose="02020603050405020304" pitchFamily="18" charset="0"/>
              </a:rPr>
              <a:t>,  </a:t>
            </a:r>
          </a:p>
          <a:p>
            <a:pPr marL="177800"/>
            <a:r>
              <a:rPr lang="en-IN" dirty="0">
                <a:solidFill>
                  <a:schemeClr val="tx1">
                    <a:lumMod val="95000"/>
                    <a:lumOff val="5000"/>
                  </a:schemeClr>
                </a:solidFill>
                <a:latin typeface="Liberation Mono"/>
                <a:ea typeface="Times New Roman" panose="02020603050405020304" pitchFamily="18" charset="0"/>
              </a:rPr>
              <a:t>     firstName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45</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a:t>
            </a:r>
          </a:p>
          <a:p>
            <a:pPr marL="177800"/>
            <a:r>
              <a:rPr lang="en-IN" dirty="0">
                <a:solidFill>
                  <a:schemeClr val="tx1">
                    <a:lumMod val="95000"/>
                    <a:lumOff val="5000"/>
                  </a:schemeClr>
                </a:solidFill>
                <a:latin typeface="Liberation Mono"/>
                <a:ea typeface="Times New Roman" panose="02020603050405020304" pitchFamily="18" charset="0"/>
              </a:rPr>
              <a:t>     lastName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45</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a:t>
            </a:r>
          </a:p>
          <a:p>
            <a:pPr marL="177800"/>
            <a:r>
              <a:rPr lang="en-IN" dirty="0">
                <a:solidFill>
                  <a:schemeClr val="tx1">
                    <a:lumMod val="95000"/>
                    <a:lumOff val="5000"/>
                  </a:schemeClr>
                </a:solidFill>
                <a:latin typeface="Liberation Mono"/>
                <a:ea typeface="Times New Roman" panose="02020603050405020304" pitchFamily="18" charset="0"/>
              </a:rPr>
              <a:t>     DoB </a:t>
            </a:r>
            <a:r>
              <a:rPr lang="en-IN" dirty="0">
                <a:solidFill>
                  <a:srgbClr val="834689"/>
                </a:solidFill>
                <a:latin typeface="Liberation Mono"/>
                <a:cs typeface="Arial" panose="020B0604020202020204" pitchFamily="34" charset="0"/>
              </a:rPr>
              <a:t>DATE</a:t>
            </a:r>
            <a:r>
              <a:rPr lang="en-IN" dirty="0">
                <a:solidFill>
                  <a:schemeClr val="tx1">
                    <a:lumMod val="95000"/>
                    <a:lumOff val="5000"/>
                  </a:schemeClr>
                </a:solidFill>
                <a:latin typeface="Liberation Mono"/>
                <a:ea typeface="Times New Roman" panose="02020603050405020304" pitchFamily="18" charset="0"/>
              </a:rPr>
              <a:t>,</a:t>
            </a:r>
          </a:p>
          <a:p>
            <a:pPr marL="177800"/>
            <a:r>
              <a:rPr lang="en-IN" dirty="0">
                <a:solidFill>
                  <a:schemeClr val="tx1">
                    <a:lumMod val="95000"/>
                    <a:lumOff val="5000"/>
                  </a:schemeClr>
                </a:solidFill>
                <a:latin typeface="Liberation Mono"/>
                <a:ea typeface="Times New Roman" panose="02020603050405020304" pitchFamily="18" charset="0"/>
              </a:rPr>
              <a:t>     emailID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128</a:t>
            </a:r>
            <a:r>
              <a:rPr lang="en-IN" dirty="0">
                <a:solidFill>
                  <a:schemeClr val="bg1">
                    <a:lumMod val="65000"/>
                  </a:schemeClr>
                </a:solidFill>
                <a:latin typeface="Liberation Mono"/>
                <a:cs typeface="Arial" panose="020B0604020202020204" pitchFamily="34" charset="0"/>
              </a:rPr>
              <a:t>)</a:t>
            </a:r>
          </a:p>
          <a:p>
            <a:pPr marL="177800"/>
            <a:r>
              <a:rPr lang="en-IN" dirty="0">
                <a:solidFill>
                  <a:schemeClr val="bg1">
                    <a:lumMod val="65000"/>
                  </a:schemeClr>
                </a:solidFill>
                <a:latin typeface="Liberation Mono"/>
                <a:cs typeface="Arial" panose="020B0604020202020204" pitchFamily="34" charset="0"/>
              </a:rPr>
              <a:t>   )</a:t>
            </a:r>
            <a:r>
              <a:rPr lang="en-IN" dirty="0">
                <a:solidFill>
                  <a:schemeClr val="tx1">
                    <a:lumMod val="95000"/>
                    <a:lumOff val="5000"/>
                  </a:schemeClr>
                </a:solidFill>
                <a:latin typeface="Liberation Mono"/>
                <a:ea typeface="Times New Roman" panose="02020603050405020304" pitchFamily="18" charset="0"/>
              </a:rPr>
              <a:t>;</a:t>
            </a:r>
            <a:endParaRPr lang="en-IN" dirty="0">
              <a:solidFill>
                <a:schemeClr val="tx1">
                  <a:lumMod val="95000"/>
                  <a:lumOff val="5000"/>
                </a:schemeClr>
              </a:solidFill>
              <a:latin typeface="Liberation Mono"/>
            </a:endParaRPr>
          </a:p>
        </p:txBody>
      </p:sp>
      <p:sp>
        <p:nvSpPr>
          <p:cNvPr id="9" name="Rectangle 8">
            <a:extLst>
              <a:ext uri="{FF2B5EF4-FFF2-40B4-BE49-F238E27FC236}">
                <a16:creationId xmlns:a16="http://schemas.microsoft.com/office/drawing/2014/main" xmlns="" id="{236D9F70-84BE-4196-AA0F-1810721AFDFF}"/>
              </a:ext>
            </a:extLst>
          </p:cNvPr>
          <p:cNvSpPr/>
          <p:nvPr/>
        </p:nvSpPr>
        <p:spPr>
          <a:xfrm>
            <a:off x="6960096" y="5805264"/>
            <a:ext cx="5017271" cy="830997"/>
          </a:xfrm>
          <a:prstGeom prst="rect">
            <a:avLst/>
          </a:prstGeom>
        </p:spPr>
        <p:txBody>
          <a:bodyPr wrap="none">
            <a:spAutoFit/>
          </a:bodyPr>
          <a:lstStyle/>
          <a:p>
            <a:r>
              <a:rPr lang="en-US" sz="2400" dirty="0">
                <a:solidFill>
                  <a:srgbClr val="0070C0"/>
                </a:solidFill>
                <a:latin typeface="Liberation Mono"/>
              </a:rPr>
              <a:t>show engines;</a:t>
            </a:r>
          </a:p>
          <a:p>
            <a:r>
              <a:rPr lang="en-US" sz="2400" dirty="0">
                <a:solidFill>
                  <a:srgbClr val="0070C0"/>
                </a:solidFill>
                <a:latin typeface="Liberation Mono"/>
              </a:rPr>
              <a:t>set default_storage_engine = memory;</a:t>
            </a:r>
          </a:p>
        </p:txBody>
      </p:sp>
    </p:spTree>
    <p:extLst>
      <p:ext uri="{BB962C8B-B14F-4D97-AF65-F5344CB8AC3E}">
        <p14:creationId xmlns:p14="http://schemas.microsoft.com/office/powerpoint/2010/main" val="238098762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03968" y="2362200"/>
            <a:ext cx="11784066"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value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xmlns="" id="{5814061B-FECC-4530-8E1D-B568053BB043}"/>
              </a:ext>
            </a:extLst>
          </p:cNvPr>
          <p:cNvSpPr/>
          <p:nvPr/>
        </p:nvSpPr>
        <p:spPr>
          <a:xfrm>
            <a:off x="2927648" y="3228945"/>
            <a:ext cx="6552728" cy="400110"/>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The DEFAULT specifies a default value for the column.</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137178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A4DD51-F450-4FA7-BA18-C2A26D10D72C}"/>
              </a:ext>
            </a:extLst>
          </p:cNvPr>
          <p:cNvSpPr/>
          <p:nvPr/>
        </p:nvSpPr>
        <p:spPr>
          <a:xfrm>
            <a:off x="1524596" y="2"/>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advantages of file-</a:t>
            </a:r>
            <a:r>
              <a:rPr lang="en-IN" sz="3200" i="1" dirty="0">
                <a:solidFill>
                  <a:srgbClr val="FF9900"/>
                </a:solidFill>
                <a:latin typeface="Arial" pitchFamily="34" charset="0"/>
                <a:cs typeface="Arial" pitchFamily="34" charset="0"/>
              </a:rPr>
              <a:t>oriented</a:t>
            </a:r>
            <a:r>
              <a:rPr lang="en-US" sz="3200" i="1" dirty="0">
                <a:solidFill>
                  <a:srgbClr val="FF9900"/>
                </a:solidFill>
                <a:latin typeface="Arial" pitchFamily="34" charset="0"/>
                <a:cs typeface="Arial" pitchFamily="34" charset="0"/>
              </a:rPr>
              <a:t> system</a:t>
            </a:r>
          </a:p>
        </p:txBody>
      </p:sp>
      <p:sp>
        <p:nvSpPr>
          <p:cNvPr id="8" name="Rectangle 7"/>
          <p:cNvSpPr/>
          <p:nvPr/>
        </p:nvSpPr>
        <p:spPr>
          <a:xfrm>
            <a:off x="335360" y="836712"/>
            <a:ext cx="11521280" cy="369332"/>
          </a:xfrm>
          <a:prstGeom prst="rect">
            <a:avLst/>
          </a:prstGeom>
        </p:spPr>
        <p:txBody>
          <a:bodyPr wrap="square">
            <a:spAutoFit/>
          </a:bodyPr>
          <a:lstStyle/>
          <a:p>
            <a:r>
              <a:rPr lang="en-US" dirty="0">
                <a:latin typeface="Palatino Linotype" pitchFamily="18" charset="0"/>
              </a:rPr>
              <a:t>The biggest advantage of file-based storage is that anyone can understand the system.</a:t>
            </a:r>
          </a:p>
        </p:txBody>
      </p:sp>
      <p:sp>
        <p:nvSpPr>
          <p:cNvPr id="3" name="Rectangle 2"/>
          <p:cNvSpPr/>
          <p:nvPr/>
        </p:nvSpPr>
        <p:spPr>
          <a:xfrm>
            <a:off x="119337" y="1844824"/>
            <a:ext cx="11637137" cy="2862322"/>
          </a:xfrm>
          <a:prstGeom prst="rect">
            <a:avLst/>
          </a:prstGeom>
        </p:spPr>
        <p:txBody>
          <a:bodyPr wrap="square">
            <a:spAutoFit/>
          </a:bodyPr>
          <a:lstStyle/>
          <a:p>
            <a:pPr marL="285750" indent="-285750">
              <a:buFont typeface="Arial" panose="020B0604020202020204" pitchFamily="34" charset="0"/>
              <a:buChar char="•"/>
            </a:pPr>
            <a:r>
              <a:rPr lang="en-US" b="1" dirty="0">
                <a:latin typeface="Palatino Linotype" panose="02040502050505030304" pitchFamily="18" charset="0"/>
              </a:rPr>
              <a:t>Backup</a:t>
            </a:r>
            <a:r>
              <a:rPr lang="en-US" dirty="0">
                <a:latin typeface="Palatino Linotype" panose="02040502050505030304" pitchFamily="18" charset="0"/>
              </a:rPr>
              <a:t>: It is possible to take faster and automatic back-up of database stored in files of computer-based systems.</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Data retrieval: </a:t>
            </a:r>
            <a:r>
              <a:rPr lang="en-US" dirty="0">
                <a:latin typeface="Palatino Linotype" panose="02040502050505030304" pitchFamily="18" charset="0"/>
              </a:rPr>
              <a:t>It is possible to retrieve data stored in files in easy and efficient way.</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Editing</a:t>
            </a:r>
            <a:r>
              <a:rPr lang="en-US" i="1" dirty="0">
                <a:latin typeface="Palatino Linotype" panose="02040502050505030304" pitchFamily="18" charset="0"/>
              </a:rPr>
              <a:t>: </a:t>
            </a:r>
            <a:r>
              <a:rPr lang="en-US" dirty="0">
                <a:latin typeface="Palatino Linotype" panose="02040502050505030304" pitchFamily="18" charset="0"/>
              </a:rPr>
              <a:t>It is easy to edit any information stored in computers in form of files.</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Remote</a:t>
            </a:r>
            <a:r>
              <a:rPr lang="en-US" i="1" dirty="0">
                <a:latin typeface="Palatino Linotype" panose="02040502050505030304" pitchFamily="18" charset="0"/>
              </a:rPr>
              <a:t> </a:t>
            </a:r>
            <a:r>
              <a:rPr lang="en-US" b="1" dirty="0">
                <a:latin typeface="Palatino Linotype" panose="02040502050505030304" pitchFamily="18" charset="0"/>
              </a:rPr>
              <a:t>access</a:t>
            </a:r>
            <a:r>
              <a:rPr lang="en-US" i="1" dirty="0">
                <a:latin typeface="Palatino Linotype" panose="02040502050505030304" pitchFamily="18" charset="0"/>
              </a:rPr>
              <a:t>: </a:t>
            </a:r>
            <a:r>
              <a:rPr lang="en-US" dirty="0">
                <a:latin typeface="Palatino Linotype" panose="02040502050505030304" pitchFamily="18" charset="0"/>
              </a:rPr>
              <a:t>It is possible to access data remote location.</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Sharing</a:t>
            </a:r>
            <a:r>
              <a:rPr lang="en-US" i="1">
                <a:latin typeface="Palatino Linotype" panose="02040502050505030304" pitchFamily="18" charset="0"/>
              </a:rPr>
              <a:t>: </a:t>
            </a:r>
            <a:r>
              <a:rPr lang="en-US">
                <a:latin typeface="Palatino Linotype" panose="02040502050505030304" pitchFamily="18" charset="0"/>
              </a:rPr>
              <a:t>The files stored in systems can be shared among multiple users at a same time.</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xmlns="" id="{93AEAC98-450C-4687-94C0-9E460D163123}"/>
              </a:ext>
            </a:extLst>
          </p:cNvPr>
          <p:cNvSpPr/>
          <p:nvPr/>
        </p:nvSpPr>
        <p:spPr>
          <a:xfrm>
            <a:off x="335360" y="1340768"/>
            <a:ext cx="4536504" cy="400110"/>
          </a:xfrm>
          <a:prstGeom prst="rect">
            <a:avLst/>
          </a:prstGeom>
        </p:spPr>
        <p:txBody>
          <a:bodyPr wrap="square">
            <a:spAutoFit/>
          </a:bodyPr>
          <a:lstStyle/>
          <a:p>
            <a:r>
              <a:rPr lang="en-IN" sz="2000" b="1" dirty="0">
                <a:solidFill>
                  <a:srgbClr val="000000"/>
                </a:solidFill>
                <a:latin typeface="Palatino Linotype" panose="02040502050505030304" pitchFamily="18" charset="0"/>
              </a:rPr>
              <a:t>Advantage of File-oriented system</a:t>
            </a:r>
          </a:p>
        </p:txBody>
      </p:sp>
    </p:spTree>
    <p:extLst>
      <p:ext uri="{BB962C8B-B14F-4D97-AF65-F5344CB8AC3E}">
        <p14:creationId xmlns:p14="http://schemas.microsoft.com/office/powerpoint/2010/main" val="358936082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2382" y="1354084"/>
            <a:ext cx="11987239" cy="369332"/>
          </a:xfrm>
          <a:prstGeom prst="rect">
            <a:avLst/>
          </a:prstGeom>
        </p:spPr>
        <p:txBody>
          <a:bodyPr wrap="square">
            <a:spAutoFit/>
          </a:bodyPr>
          <a:lstStyle/>
          <a:p>
            <a:r>
              <a:rPr lang="en-US" dirty="0"/>
              <a:t>The </a:t>
            </a:r>
            <a:r>
              <a:rPr lang="en-US" b="1" dirty="0"/>
              <a:t>DEFAULT</a:t>
            </a:r>
            <a:r>
              <a:rPr lang="en-US" dirty="0"/>
              <a:t> specifies a </a:t>
            </a:r>
            <a:r>
              <a:rPr lang="en-US" b="1" dirty="0"/>
              <a:t>default</a:t>
            </a:r>
            <a:r>
              <a:rPr lang="en-US" dirty="0"/>
              <a:t> value for the column.</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390870" y="3755935"/>
            <a:ext cx="4767765" cy="2985433"/>
          </a:xfrm>
          <a:prstGeom prst="rect">
            <a:avLst/>
          </a:prstGeom>
        </p:spPr>
        <p:txBody>
          <a:bodyPr wrap="square">
            <a:spAutoFit/>
          </a:bodyPr>
          <a:lstStyle/>
          <a:p>
            <a:r>
              <a:rPr lang="en-US" sz="1800" dirty="0">
                <a:solidFill>
                  <a:srgbClr val="00B050"/>
                </a:solidFill>
                <a:latin typeface="Liberation Mono"/>
                <a:ea typeface="Times New Roman" panose="02020603050405020304" pitchFamily="18" charset="0"/>
                <a:cs typeface="Arial" panose="020B0604020202020204" pitchFamily="34" charset="0"/>
              </a:rPr>
              <a:t># version 8.0 and above.</a:t>
            </a:r>
          </a:p>
          <a:p>
            <a:endParaRPr lang="en-US" sz="800" dirty="0">
              <a:solidFill>
                <a:srgbClr val="0077AA"/>
              </a:solidFill>
              <a:latin typeface="Liberation Mono"/>
              <a:ea typeface="Times New Roman" panose="02020603050405020304" pitchFamily="18"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CREATE TABLE </a:t>
            </a:r>
            <a:r>
              <a:rPr lang="en-US" dirty="0">
                <a:latin typeface="Liberation Mono"/>
                <a:ea typeface="Times New Roman" panose="02020603050405020304" pitchFamily="18" charset="0"/>
                <a:cs typeface="Arial" panose="020B0604020202020204" pitchFamily="34" charset="0"/>
              </a:rPr>
              <a:t>empl</a:t>
            </a:r>
            <a:r>
              <a:rPr lang="en-US" dirty="0">
                <a:solidFill>
                  <a:srgbClr val="0077AA"/>
                </a:solidFill>
                <a:latin typeface="Liberation Mono"/>
                <a:ea typeface="Times New Roman" panose="02020603050405020304" pitchFamily="18" charset="0"/>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ID</a:t>
            </a:r>
            <a:r>
              <a:rPr lang="en-US" dirty="0">
                <a:solidFill>
                  <a:srgbClr val="0077AA"/>
                </a:solidFill>
                <a:latin typeface="Liberation Mono"/>
                <a:ea typeface="Times New Roman" panose="02020603050405020304" pitchFamily="18" charset="0"/>
                <a:cs typeface="Arial" panose="020B0604020202020204" pitchFamily="34" charset="0"/>
              </a:rPr>
              <a:t> </a:t>
            </a:r>
            <a:r>
              <a:rPr lang="en-US" dirty="0">
                <a:solidFill>
                  <a:srgbClr val="834689"/>
                </a:solidFill>
                <a:latin typeface="Liberation Mono"/>
                <a:cs typeface="Arial" panose="020B0604020202020204" pitchFamily="34" charset="0"/>
              </a:rPr>
              <a:t>INT </a:t>
            </a:r>
            <a:r>
              <a:rPr lang="en-US" dirty="0">
                <a:solidFill>
                  <a:srgbClr val="C00000"/>
                </a:solidFill>
                <a:latin typeface="Liberation Mono"/>
                <a:cs typeface="Arial" panose="020B0604020202020204" pitchFamily="34" charset="0"/>
              </a:rPr>
              <a:t>PRIMARY KEY</a:t>
            </a:r>
            <a:r>
              <a:rPr lang="en-US" dirty="0">
                <a:latin typeface="Liberation Mono"/>
                <a:cs typeface="Arial" panose="020B0604020202020204" pitchFamily="34" charset="0"/>
              </a:rPr>
              <a:t>, </a:t>
            </a:r>
          </a:p>
          <a:p>
            <a:pPr marL="273050"/>
            <a:r>
              <a:rPr lang="en-US" dirty="0">
                <a:latin typeface="Liberation Mono"/>
                <a:cs typeface="Arial" panose="020B0604020202020204" pitchFamily="34" charset="0"/>
              </a:rPr>
              <a:t>   firstName </a:t>
            </a:r>
            <a:r>
              <a:rPr lang="en-US" dirty="0">
                <a:solidFill>
                  <a:srgbClr val="834689"/>
                </a:solidFill>
                <a:latin typeface="Liberation Mono"/>
                <a:cs typeface="Arial" panose="020B0604020202020204" pitchFamily="34" charset="0"/>
              </a:rPr>
              <a:t>VARCHAR</a:t>
            </a:r>
            <a:r>
              <a:rPr lang="en-US" dirty="0">
                <a:latin typeface="Liberation Mono"/>
                <a:cs typeface="Arial" panose="020B0604020202020204" pitchFamily="34" charset="0"/>
              </a:rPr>
              <a:t>(</a:t>
            </a:r>
            <a:r>
              <a:rPr lang="en-US" dirty="0">
                <a:solidFill>
                  <a:srgbClr val="834689"/>
                </a:solidFill>
                <a:latin typeface="Liberation Mono"/>
                <a:cs typeface="Arial" panose="020B0604020202020204" pitchFamily="34" charset="0"/>
              </a:rPr>
              <a:t>45</a:t>
            </a:r>
            <a:r>
              <a:rPr lang="en-US" dirty="0">
                <a:latin typeface="Liberation Mono"/>
                <a:cs typeface="Arial" panose="020B0604020202020204" pitchFamily="34" charset="0"/>
              </a:rPr>
              <a:t>), </a:t>
            </a:r>
          </a:p>
          <a:p>
            <a:pPr marL="273050"/>
            <a:r>
              <a:rPr lang="en-US" dirty="0">
                <a:latin typeface="Liberation Mono"/>
                <a:cs typeface="Arial" panose="020B0604020202020204" pitchFamily="34" charset="0"/>
              </a:rPr>
              <a:t>   phone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p>
          <a:p>
            <a:pPr marL="273050"/>
            <a:r>
              <a:rPr lang="en-US" dirty="0">
                <a:latin typeface="Liberation Mono"/>
                <a:cs typeface="Arial" panose="020B0604020202020204" pitchFamily="34" charset="0"/>
              </a:rPr>
              <a:t>   city </a:t>
            </a:r>
            <a:r>
              <a:rPr lang="en-US" dirty="0">
                <a:solidFill>
                  <a:srgbClr val="834689"/>
                </a:solidFill>
                <a:latin typeface="Liberation Mono"/>
                <a:cs typeface="Arial" panose="020B0604020202020204" pitchFamily="34" charset="0"/>
              </a:rPr>
              <a:t>VARCHAR</a:t>
            </a:r>
            <a:r>
              <a:rPr lang="en-US" dirty="0">
                <a:latin typeface="Liberation Mono"/>
                <a:cs typeface="Arial" panose="020B0604020202020204" pitchFamily="34" charset="0"/>
              </a:rPr>
              <a:t>(10) </a:t>
            </a:r>
            <a:r>
              <a:rPr lang="en-US" dirty="0">
                <a:solidFill>
                  <a:srgbClr val="006699"/>
                </a:solidFill>
                <a:latin typeface="Liberation Mono"/>
              </a:rPr>
              <a:t>DEFAULT</a:t>
            </a:r>
            <a:r>
              <a:rPr lang="en-US" b="1" dirty="0">
                <a:solidFill>
                  <a:srgbClr val="C00000"/>
                </a:solidFill>
                <a:latin typeface="Liberation Mono"/>
                <a:cs typeface="Arial" panose="020B0604020202020204" pitchFamily="34" charset="0"/>
              </a:rPr>
              <a:t> </a:t>
            </a:r>
            <a:r>
              <a:rPr lang="en-US" dirty="0">
                <a:solidFill>
                  <a:srgbClr val="669900"/>
                </a:solidFill>
                <a:latin typeface="Liberation Mono"/>
              </a:rPr>
              <a:t>'PUNE'</a:t>
            </a:r>
            <a:r>
              <a:rPr lang="en-US" dirty="0">
                <a:latin typeface="Liberation Mono"/>
                <a:cs typeface="Arial" panose="020B0604020202020204" pitchFamily="34" charset="0"/>
              </a:rPr>
              <a:t>,</a:t>
            </a:r>
          </a:p>
          <a:p>
            <a:pPr marL="273050"/>
            <a:r>
              <a:rPr lang="en-US" dirty="0">
                <a:latin typeface="Liberation Mono"/>
                <a:cs typeface="Arial" panose="020B0604020202020204" pitchFamily="34" charset="0"/>
              </a:rPr>
              <a:t>   salary</a:t>
            </a:r>
            <a:r>
              <a:rPr lang="en-US" dirty="0">
                <a:solidFill>
                  <a:schemeClr val="bg1">
                    <a:lumMod val="65000"/>
                  </a:schemeClr>
                </a:solidFill>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endParaRPr lang="en-US" dirty="0">
              <a:solidFill>
                <a:schemeClr val="bg1">
                  <a:lumMod val="65000"/>
                </a:schemeClr>
              </a:solidFill>
              <a:latin typeface="Liberation Mono"/>
              <a:cs typeface="Arial" panose="020B0604020202020204" pitchFamily="34" charset="0"/>
            </a:endParaRPr>
          </a:p>
          <a:p>
            <a:pPr marL="273050"/>
            <a:r>
              <a:rPr lang="en-US" dirty="0">
                <a:solidFill>
                  <a:schemeClr val="bg1">
                    <a:lumMod val="65000"/>
                  </a:schemeClr>
                </a:solidFill>
                <a:latin typeface="Liberation Mono"/>
                <a:cs typeface="Arial" panose="020B0604020202020204" pitchFamily="34" charset="0"/>
              </a:rPr>
              <a:t>   </a:t>
            </a:r>
            <a:r>
              <a:rPr lang="en-US" dirty="0">
                <a:latin typeface="Liberation Mono"/>
                <a:cs typeface="Arial" panose="020B0604020202020204" pitchFamily="34" charset="0"/>
              </a:rPr>
              <a:t>comm</a:t>
            </a:r>
            <a:r>
              <a:rPr lang="en-US" dirty="0">
                <a:solidFill>
                  <a:schemeClr val="bg1">
                    <a:lumMod val="65000"/>
                  </a:schemeClr>
                </a:solidFill>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endParaRPr lang="en-US" dirty="0">
              <a:solidFill>
                <a:schemeClr val="bg1">
                  <a:lumMod val="65000"/>
                </a:schemeClr>
              </a:solidFill>
              <a:latin typeface="Liberation Mono"/>
              <a:cs typeface="Arial" panose="020B0604020202020204" pitchFamily="34" charset="0"/>
            </a:endParaRPr>
          </a:p>
          <a:p>
            <a:pPr marL="273050"/>
            <a:r>
              <a:rPr lang="en-US" dirty="0">
                <a:latin typeface="Liberation Mono"/>
                <a:cs typeface="Arial" panose="020B0604020202020204" pitchFamily="34" charset="0"/>
              </a:rPr>
              <a:t>   total</a:t>
            </a:r>
            <a:r>
              <a:rPr lang="en-US" dirty="0">
                <a:solidFill>
                  <a:schemeClr val="bg1">
                    <a:lumMod val="65000"/>
                  </a:schemeClr>
                </a:solidFill>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INT </a:t>
            </a:r>
            <a:r>
              <a:rPr lang="en-US" dirty="0">
                <a:solidFill>
                  <a:srgbClr val="006699"/>
                </a:solidFill>
                <a:latin typeface="Liberation Mono"/>
              </a:rPr>
              <a:t>DEFAULT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salary </a:t>
            </a:r>
            <a:r>
              <a:rPr lang="en-US" dirty="0">
                <a:solidFill>
                  <a:schemeClr val="accent5">
                    <a:lumMod val="75000"/>
                  </a:schemeClr>
                </a:solidFill>
                <a:latin typeface="Liberation Mono"/>
                <a:cs typeface="Arial" panose="020B0604020202020204" pitchFamily="34" charset="0"/>
              </a:rPr>
              <a:t>+</a:t>
            </a:r>
            <a:r>
              <a:rPr lang="en-US" b="1" dirty="0">
                <a:latin typeface="Liberation Mono"/>
                <a:cs typeface="Arial" panose="020B0604020202020204" pitchFamily="34" charset="0"/>
              </a:rPr>
              <a:t> </a:t>
            </a:r>
            <a:r>
              <a:rPr lang="en-US" dirty="0">
                <a:latin typeface="Liberation Mono"/>
                <a:cs typeface="Arial" panose="020B0604020202020204" pitchFamily="34" charset="0"/>
              </a:rPr>
              <a:t>comm</a:t>
            </a:r>
            <a:r>
              <a:rPr lang="en-US" dirty="0">
                <a:solidFill>
                  <a:schemeClr val="bg1">
                    <a:lumMod val="65000"/>
                  </a:schemeClr>
                </a:solidFill>
                <a:latin typeface="Liberation Mono"/>
                <a:cs typeface="Arial" panose="020B0604020202020204" pitchFamily="34" charset="0"/>
              </a:rPr>
              <a:t>)</a:t>
            </a:r>
            <a:endParaRPr lang="en-US" sz="2000" dirty="0">
              <a:solidFill>
                <a:srgbClr val="834689"/>
              </a:solidFill>
              <a:latin typeface="Liberation Mono"/>
              <a:ea typeface="Times New Roman" panose="02020603050405020304" pitchFamily="18" charset="0"/>
              <a:cs typeface="Arial" panose="020B0604020202020204" pitchFamily="34" charset="0"/>
            </a:endParaRPr>
          </a:p>
          <a:p>
            <a:pPr marL="273050"/>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a:t>
            </a:r>
          </a:p>
        </p:txBody>
      </p:sp>
      <p:sp>
        <p:nvSpPr>
          <p:cNvPr id="6" name="Rectangle 5">
            <a:extLst>
              <a:ext uri="{FF2B5EF4-FFF2-40B4-BE49-F238E27FC236}">
                <a16:creationId xmlns:a16="http://schemas.microsoft.com/office/drawing/2014/main" xmlns="" id="{BEA49A84-1B1A-4D2E-AE82-B2A6EA6AC614}"/>
              </a:ext>
            </a:extLst>
          </p:cNvPr>
          <p:cNvSpPr/>
          <p:nvPr/>
        </p:nvSpPr>
        <p:spPr>
          <a:xfrm>
            <a:off x="1523802"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default value</a:t>
            </a:r>
          </a:p>
        </p:txBody>
      </p:sp>
      <p:sp>
        <p:nvSpPr>
          <p:cNvPr id="7" name="TextBox 6">
            <a:extLst>
              <a:ext uri="{FF2B5EF4-FFF2-40B4-BE49-F238E27FC236}">
                <a16:creationId xmlns:a16="http://schemas.microsoft.com/office/drawing/2014/main" xmlns="" id="{7AB23FA4-579C-49F6-970F-BA30755F4559}"/>
              </a:ext>
            </a:extLst>
          </p:cNvPr>
          <p:cNvSpPr txBox="1"/>
          <p:nvPr/>
        </p:nvSpPr>
        <p:spPr>
          <a:xfrm>
            <a:off x="390870" y="1919008"/>
            <a:ext cx="4694534"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posts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postID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postTitle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postDate </a:t>
            </a:r>
            <a:r>
              <a:rPr lang="en-IN" dirty="0">
                <a:solidFill>
                  <a:srgbClr val="834689"/>
                </a:solidFill>
                <a:latin typeface="Liberation Mono"/>
                <a:cs typeface="Arial" panose="020B0604020202020204" pitchFamily="34" charset="0"/>
              </a:rPr>
              <a:t>DATETIME</a:t>
            </a:r>
            <a:r>
              <a:rPr lang="en-IN" dirty="0">
                <a:latin typeface="Liberation Mono"/>
                <a:cs typeface="Arial" panose="020B0604020202020204" pitchFamily="34" charset="0"/>
              </a:rPr>
              <a:t> </a:t>
            </a:r>
            <a:r>
              <a:rPr lang="en-IN" dirty="0">
                <a:solidFill>
                  <a:srgbClr val="006699"/>
                </a:solidFill>
                <a:latin typeface="Liberation Mono"/>
              </a:rPr>
              <a:t>DEFAULT</a:t>
            </a:r>
            <a:r>
              <a:rPr lang="en-IN" dirty="0">
                <a:latin typeface="Liberation Mono"/>
                <a:cs typeface="Arial" panose="020B0604020202020204" pitchFamily="34" charset="0"/>
              </a:rPr>
              <a:t> </a:t>
            </a:r>
            <a:r>
              <a:rPr lang="en-IN" dirty="0">
                <a:solidFill>
                  <a:schemeClr val="accent5">
                    <a:lumMod val="50000"/>
                  </a:schemeClr>
                </a:solidFill>
                <a:latin typeface="Liberation Mono"/>
                <a:cs typeface="Arial" panose="020B0604020202020204" pitchFamily="34" charset="0"/>
              </a:rPr>
              <a:t>NOW(),</a:t>
            </a:r>
          </a:p>
          <a:p>
            <a:pPr marL="273050"/>
            <a:r>
              <a:rPr lang="en-IN" dirty="0">
                <a:latin typeface="Liberation Mono"/>
                <a:cs typeface="Arial" panose="020B0604020202020204" pitchFamily="34" charset="0"/>
              </a:rPr>
              <a:t>   deleted </a:t>
            </a:r>
            <a:r>
              <a:rPr lang="en-IN" dirty="0">
                <a:solidFill>
                  <a:srgbClr val="834689"/>
                </a:solidFill>
                <a:latin typeface="Liberation Mono"/>
                <a:cs typeface="Arial" panose="020B0604020202020204" pitchFamily="34" charset="0"/>
              </a:rPr>
              <a:t>INT</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grpSp>
        <p:nvGrpSpPr>
          <p:cNvPr id="2" name="Group 1">
            <a:extLst>
              <a:ext uri="{FF2B5EF4-FFF2-40B4-BE49-F238E27FC236}">
                <a16:creationId xmlns:a16="http://schemas.microsoft.com/office/drawing/2014/main" xmlns="" id="{5011ED6B-7D84-4474-8C0B-72B9A136A0B9}"/>
              </a:ext>
            </a:extLst>
          </p:cNvPr>
          <p:cNvGrpSpPr/>
          <p:nvPr/>
        </p:nvGrpSpPr>
        <p:grpSpPr>
          <a:xfrm>
            <a:off x="5216691" y="4317290"/>
            <a:ext cx="6752950" cy="2243387"/>
            <a:chOff x="5231904" y="3356992"/>
            <a:chExt cx="6752950" cy="2243387"/>
          </a:xfrm>
        </p:grpSpPr>
        <p:pic>
          <p:nvPicPr>
            <p:cNvPr id="3" name="Picture 2">
              <a:extLst>
                <a:ext uri="{FF2B5EF4-FFF2-40B4-BE49-F238E27FC236}">
                  <a16:creationId xmlns:a16="http://schemas.microsoft.com/office/drawing/2014/main" xmlns="" id="{2C07C1E4-F0E0-490D-931C-D2C7CAE00DC8}"/>
                </a:ext>
              </a:extLst>
            </p:cNvPr>
            <p:cNvPicPr>
              <a:picLocks noChangeAspect="1"/>
            </p:cNvPicPr>
            <p:nvPr/>
          </p:nvPicPr>
          <p:blipFill>
            <a:blip r:embed="rId2"/>
            <a:stretch>
              <a:fillRect/>
            </a:stretch>
          </p:blipFill>
          <p:spPr>
            <a:xfrm>
              <a:off x="5231904" y="3356992"/>
              <a:ext cx="6752950" cy="2243387"/>
            </a:xfrm>
            <a:prstGeom prst="rect">
              <a:avLst/>
            </a:prstGeom>
          </p:spPr>
        </p:pic>
        <p:sp>
          <p:nvSpPr>
            <p:cNvPr id="4" name="Rectangle 3">
              <a:extLst>
                <a:ext uri="{FF2B5EF4-FFF2-40B4-BE49-F238E27FC236}">
                  <a16:creationId xmlns:a16="http://schemas.microsoft.com/office/drawing/2014/main" xmlns="" id="{9FC47D14-8E83-45AD-969B-984439A6AD0E}"/>
                </a:ext>
              </a:extLst>
            </p:cNvPr>
            <p:cNvSpPr/>
            <p:nvPr/>
          </p:nvSpPr>
          <p:spPr>
            <a:xfrm>
              <a:off x="5533888" y="5215086"/>
              <a:ext cx="6392910" cy="357065"/>
            </a:xfrm>
            <a:prstGeom prst="rect">
              <a:avLst/>
            </a:prstGeom>
            <a:noFill/>
            <a:ln w="28575">
              <a:solidFill>
                <a:srgbClr val="FE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 name="Group 8">
            <a:extLst>
              <a:ext uri="{FF2B5EF4-FFF2-40B4-BE49-F238E27FC236}">
                <a16:creationId xmlns:a16="http://schemas.microsoft.com/office/drawing/2014/main" xmlns="" id="{AEE9C3E1-0719-4A27-B187-7407F605FB58}"/>
              </a:ext>
            </a:extLst>
          </p:cNvPr>
          <p:cNvGrpSpPr/>
          <p:nvPr/>
        </p:nvGrpSpPr>
        <p:grpSpPr>
          <a:xfrm>
            <a:off x="5216691" y="1919008"/>
            <a:ext cx="6841394" cy="1624549"/>
            <a:chOff x="5216691" y="1257620"/>
            <a:chExt cx="6841394" cy="1624549"/>
          </a:xfrm>
        </p:grpSpPr>
        <p:pic>
          <p:nvPicPr>
            <p:cNvPr id="10" name="Picture 9">
              <a:extLst>
                <a:ext uri="{FF2B5EF4-FFF2-40B4-BE49-F238E27FC236}">
                  <a16:creationId xmlns:a16="http://schemas.microsoft.com/office/drawing/2014/main" xmlns="" id="{70C9F16D-D58C-4FCE-980F-42206A4B822C}"/>
                </a:ext>
              </a:extLst>
            </p:cNvPr>
            <p:cNvPicPr>
              <a:picLocks noChangeAspect="1"/>
            </p:cNvPicPr>
            <p:nvPr/>
          </p:nvPicPr>
          <p:blipFill>
            <a:blip r:embed="rId3"/>
            <a:stretch>
              <a:fillRect/>
            </a:stretch>
          </p:blipFill>
          <p:spPr>
            <a:xfrm>
              <a:off x="5216691" y="1257620"/>
              <a:ext cx="6841394" cy="1624549"/>
            </a:xfrm>
            <a:prstGeom prst="rect">
              <a:avLst/>
            </a:prstGeom>
          </p:spPr>
        </p:pic>
        <p:sp>
          <p:nvSpPr>
            <p:cNvPr id="11" name="Rectangle 10">
              <a:extLst>
                <a:ext uri="{FF2B5EF4-FFF2-40B4-BE49-F238E27FC236}">
                  <a16:creationId xmlns:a16="http://schemas.microsoft.com/office/drawing/2014/main" xmlns="" id="{366CB8D7-10DC-463F-A467-E513D01DF4C5}"/>
                </a:ext>
              </a:extLst>
            </p:cNvPr>
            <p:cNvSpPr/>
            <p:nvPr/>
          </p:nvSpPr>
          <p:spPr>
            <a:xfrm>
              <a:off x="5533888" y="2194781"/>
              <a:ext cx="6392910" cy="357065"/>
            </a:xfrm>
            <a:prstGeom prst="rect">
              <a:avLst/>
            </a:prstGeom>
            <a:noFill/>
            <a:ln w="28575">
              <a:solidFill>
                <a:srgbClr val="FE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 name="Rectangle 12">
            <a:extLst>
              <a:ext uri="{FF2B5EF4-FFF2-40B4-BE49-F238E27FC236}">
                <a16:creationId xmlns:a16="http://schemas.microsoft.com/office/drawing/2014/main" xmlns="" id="{E18648F9-AB52-43A1-90C5-DD6976468932}"/>
              </a:ext>
            </a:extLst>
          </p:cNvPr>
          <p:cNvSpPr/>
          <p:nvPr/>
        </p:nvSpPr>
        <p:spPr>
          <a:xfrm>
            <a:off x="334567" y="764704"/>
            <a:ext cx="8788689" cy="369332"/>
          </a:xfrm>
          <a:prstGeom prst="rect">
            <a:avLst/>
          </a:prstGeom>
        </p:spPr>
        <p:txBody>
          <a:bodyPr wrap="square">
            <a:spAutoFit/>
          </a:bodyPr>
          <a:lstStyle/>
          <a:p>
            <a:r>
              <a:rPr lang="en-US" dirty="0">
                <a:solidFill>
                  <a:schemeClr val="tx1">
                    <a:lumMod val="85000"/>
                    <a:lumOff val="15000"/>
                  </a:schemeClr>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col_name</a:t>
            </a:r>
            <a:r>
              <a:rPr lang="en-IN" dirty="0">
                <a:solidFill>
                  <a:srgbClr val="000000"/>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data_type</a:t>
            </a:r>
            <a:r>
              <a:rPr lang="en-IN" dirty="0">
                <a:solidFill>
                  <a:srgbClr val="000000"/>
                </a:solidFill>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DEFAULT value</a:t>
            </a:r>
            <a:endParaRPr lang="en-IN" dirty="0">
              <a:solidFill>
                <a:srgbClr val="0077A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6646603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2382" y="692696"/>
            <a:ext cx="11987239" cy="369332"/>
          </a:xfrm>
          <a:prstGeom prst="rect">
            <a:avLst/>
          </a:prstGeom>
        </p:spPr>
        <p:txBody>
          <a:bodyPr wrap="square">
            <a:spAutoFit/>
          </a:bodyPr>
          <a:lstStyle/>
          <a:p>
            <a:r>
              <a:rPr lang="en-US" dirty="0"/>
              <a:t>The </a:t>
            </a:r>
            <a:r>
              <a:rPr lang="en-US" b="1" dirty="0"/>
              <a:t>DEFAULT </a:t>
            </a:r>
            <a:r>
              <a:rPr lang="en-US" dirty="0"/>
              <a:t>example.</a:t>
            </a:r>
            <a:endParaRPr lang="en-IN" dirty="0">
              <a:solidFill>
                <a:schemeClr val="bg1"/>
              </a:solidFill>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xmlns="" id="{BEA49A84-1B1A-4D2E-AE82-B2A6EA6AC614}"/>
              </a:ext>
            </a:extLst>
          </p:cNvPr>
          <p:cNvSpPr/>
          <p:nvPr/>
        </p:nvSpPr>
        <p:spPr>
          <a:xfrm>
            <a:off x="1523802"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default value - insert</a:t>
            </a:r>
          </a:p>
        </p:txBody>
      </p:sp>
      <p:sp>
        <p:nvSpPr>
          <p:cNvPr id="7" name="TextBox 6">
            <a:extLst>
              <a:ext uri="{FF2B5EF4-FFF2-40B4-BE49-F238E27FC236}">
                <a16:creationId xmlns:a16="http://schemas.microsoft.com/office/drawing/2014/main" xmlns="" id="{7AB23FA4-579C-49F6-970F-BA30755F4559}"/>
              </a:ext>
            </a:extLst>
          </p:cNvPr>
          <p:cNvSpPr txBox="1"/>
          <p:nvPr/>
        </p:nvSpPr>
        <p:spPr>
          <a:xfrm>
            <a:off x="390870" y="1257620"/>
            <a:ext cx="10889706" cy="420435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temp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c1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c2 </a:t>
            </a:r>
            <a:r>
              <a:rPr lang="en-IN" dirty="0">
                <a:solidFill>
                  <a:srgbClr val="834689"/>
                </a:solidFill>
                <a:latin typeface="Liberation Mono"/>
                <a:cs typeface="Arial" panose="020B0604020202020204" pitchFamily="34" charset="0"/>
              </a:rPr>
              <a:t>INT </a:t>
            </a:r>
            <a:r>
              <a:rPr lang="en-IN" dirty="0">
                <a:solidFill>
                  <a:srgbClr val="006699"/>
                </a:solidFill>
                <a:latin typeface="Liberation Mono"/>
              </a:rPr>
              <a:t>DEFAULT</a:t>
            </a:r>
            <a:r>
              <a:rPr lang="en-IN" dirty="0">
                <a:solidFill>
                  <a:srgbClr val="834689"/>
                </a:solidFill>
                <a:latin typeface="Liberation Mono"/>
                <a:cs typeface="Arial" panose="020B0604020202020204" pitchFamily="34" charset="0"/>
              </a:rPr>
              <a:t> </a:t>
            </a:r>
            <a:r>
              <a:rPr lang="en-IN" dirty="0">
                <a:latin typeface="Liberation Mono"/>
                <a:cs typeface="Arial" panose="020B0604020202020204" pitchFamily="34" charset="0"/>
              </a:rPr>
              <a:t>100,</a:t>
            </a:r>
          </a:p>
          <a:p>
            <a:pPr marL="273050"/>
            <a:r>
              <a:rPr lang="en-IN" dirty="0">
                <a:latin typeface="Liberation Mono"/>
                <a:cs typeface="Arial" panose="020B0604020202020204" pitchFamily="34" charset="0"/>
              </a:rPr>
              <a:t>   c3 </a:t>
            </a:r>
            <a:r>
              <a:rPr lang="en-IN" dirty="0">
                <a:solidFill>
                  <a:srgbClr val="834689"/>
                </a:solidFill>
                <a:latin typeface="Liberation Mono"/>
                <a:cs typeface="Arial" panose="020B0604020202020204" pitchFamily="34" charset="0"/>
              </a:rPr>
              <a:t>INT </a:t>
            </a:r>
            <a:r>
              <a:rPr lang="en-IN" dirty="0">
                <a:solidFill>
                  <a:srgbClr val="006699"/>
                </a:solidFill>
                <a:latin typeface="Liberation Mono"/>
              </a:rPr>
              <a:t>DEFAULT</a:t>
            </a:r>
            <a:r>
              <a:rPr lang="en-IN" dirty="0">
                <a:solidFill>
                  <a:srgbClr val="834689"/>
                </a:solidFill>
                <a:latin typeface="Liberation Mono"/>
                <a:cs typeface="Arial" panose="020B0604020202020204" pitchFamily="34" charset="0"/>
              </a:rPr>
              <a:t> </a:t>
            </a:r>
            <a:r>
              <a:rPr lang="en-IN" dirty="0">
                <a:latin typeface="Liberation Mono"/>
                <a:cs typeface="Arial" panose="020B0604020202020204" pitchFamily="34" charset="0"/>
              </a:rPr>
              <a:t>200,</a:t>
            </a:r>
          </a:p>
          <a:p>
            <a:pPr marL="273050"/>
            <a:r>
              <a:rPr lang="en-IN" dirty="0">
                <a:latin typeface="Liberation Mono"/>
                <a:cs typeface="Arial" panose="020B0604020202020204" pitchFamily="34" charset="0"/>
              </a:rPr>
              <a:t>   c4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solidFill>
                  <a:srgbClr val="834689"/>
                </a:solidFill>
                <a:latin typeface="Liberation Mono"/>
                <a:cs typeface="Arial" panose="020B0604020202020204" pitchFamily="34" charset="0"/>
              </a:rPr>
              <a:t>   </a:t>
            </a:r>
            <a:r>
              <a:rPr lang="en-IN" dirty="0">
                <a:latin typeface="Liberation Mono"/>
                <a:cs typeface="Arial" panose="020B0604020202020204" pitchFamily="34" charset="0"/>
              </a:rPr>
              <a:t>c5</a:t>
            </a:r>
            <a:r>
              <a:rPr lang="en-IN" dirty="0">
                <a:solidFill>
                  <a:srgbClr val="834689"/>
                </a:solidFill>
                <a:latin typeface="Liberation Mono"/>
                <a:cs typeface="Arial" panose="020B0604020202020204" pitchFamily="34" charset="0"/>
              </a:rPr>
              <a:t> INT</a:t>
            </a:r>
            <a:endParaRPr lang="en-IN" dirty="0">
              <a:latin typeface="Liberation Mono"/>
              <a:cs typeface="Arial" panose="020B0604020202020204" pitchFamily="34" charset="0"/>
            </a:endParaRP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endParaRPr lang="en-IN" dirty="0">
              <a:latin typeface="Liberation Mono"/>
              <a:cs typeface="Arial" panose="020B0604020202020204" pitchFamily="34" charset="0"/>
            </a:endParaRPr>
          </a:p>
          <a:p>
            <a:pPr marL="273050"/>
            <a:endParaRPr lang="en-IN" dirty="0">
              <a:latin typeface="Liberation Mono"/>
              <a:cs typeface="Arial" panose="020B0604020202020204" pitchFamily="34" charset="0"/>
            </a:endParaRPr>
          </a:p>
          <a:p>
            <a:pPr marL="55880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temp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55880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temp</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c1, c2, c3, c4, c5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Arial" panose="020B0604020202020204" pitchFamily="34" charset="0"/>
              </a:rPr>
              <a:t>(</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DEFAULT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DEFAULT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990055"/>
                </a:solidFill>
                <a:latin typeface="Liberation Mono"/>
              </a:rPr>
              <a:t>1</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55880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temp</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c1, c2, c3, c4, c5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Arial" panose="020B0604020202020204" pitchFamily="34" charset="0"/>
              </a:rPr>
              <a:t>(</a:t>
            </a:r>
            <a:r>
              <a:rPr lang="en-IN" dirty="0">
                <a:solidFill>
                  <a:srgbClr val="990055"/>
                </a:solidFill>
                <a:latin typeface="Liberation Mono"/>
              </a:rPr>
              <a:t>2</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DEFAULT</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c2</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DEFAULT</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c3</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2</a:t>
            </a:r>
            <a:r>
              <a:rPr lang="en-IN" dirty="0">
                <a:latin typeface="Liberation Mono"/>
                <a:cs typeface="Arial" panose="020B0604020202020204" pitchFamily="34" charset="0"/>
              </a:rPr>
              <a:t>, </a:t>
            </a:r>
            <a:r>
              <a:rPr lang="en-IN" dirty="0">
                <a:solidFill>
                  <a:srgbClr val="990055"/>
                </a:solidFill>
                <a:latin typeface="Liberation Mono"/>
              </a:rPr>
              <a:t>2</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55880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temp</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c1, c2, c3, c4, c5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Arial" panose="020B0604020202020204" pitchFamily="34" charset="0"/>
              </a:rPr>
              <a:t>(</a:t>
            </a:r>
            <a:r>
              <a:rPr lang="en-IN" dirty="0">
                <a:solidFill>
                  <a:srgbClr val="990055"/>
                </a:solidFill>
                <a:latin typeface="Liberation Mono"/>
              </a:rPr>
              <a:t>3</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DEFAULT</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c3</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DEFAULT</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c2</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3</a:t>
            </a:r>
            <a:r>
              <a:rPr lang="en-IN" dirty="0">
                <a:latin typeface="Liberation Mono"/>
                <a:cs typeface="Arial" panose="020B0604020202020204" pitchFamily="34" charset="0"/>
              </a:rPr>
              <a:t>, </a:t>
            </a:r>
            <a:r>
              <a:rPr lang="en-IN" dirty="0">
                <a:solidFill>
                  <a:srgbClr val="990055"/>
                </a:solidFill>
                <a:latin typeface="Liberation Mono"/>
              </a:rPr>
              <a:t>3</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pic>
        <p:nvPicPr>
          <p:cNvPr id="13" name="Picture 12">
            <a:extLst>
              <a:ext uri="{FF2B5EF4-FFF2-40B4-BE49-F238E27FC236}">
                <a16:creationId xmlns:a16="http://schemas.microsoft.com/office/drawing/2014/main" xmlns="" id="{D3D943BD-2AE6-4F49-9C89-17FF2511A864}"/>
              </a:ext>
            </a:extLst>
          </p:cNvPr>
          <p:cNvPicPr>
            <a:picLocks noChangeAspect="1"/>
          </p:cNvPicPr>
          <p:nvPr/>
        </p:nvPicPr>
        <p:blipFill>
          <a:blip r:embed="rId2"/>
          <a:stretch>
            <a:fillRect/>
          </a:stretch>
        </p:blipFill>
        <p:spPr>
          <a:xfrm>
            <a:off x="4237135" y="1257620"/>
            <a:ext cx="7115449" cy="1739332"/>
          </a:xfrm>
          <a:prstGeom prst="rect">
            <a:avLst/>
          </a:prstGeom>
        </p:spPr>
      </p:pic>
    </p:spTree>
    <p:extLst>
      <p:ext uri="{BB962C8B-B14F-4D97-AF65-F5344CB8AC3E}">
        <p14:creationId xmlns:p14="http://schemas.microsoft.com/office/powerpoint/2010/main" val="93793319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2382" y="692696"/>
            <a:ext cx="11987239" cy="369332"/>
          </a:xfrm>
          <a:prstGeom prst="rect">
            <a:avLst/>
          </a:prstGeom>
        </p:spPr>
        <p:txBody>
          <a:bodyPr wrap="square">
            <a:spAutoFit/>
          </a:bodyPr>
          <a:lstStyle/>
          <a:p>
            <a:r>
              <a:rPr lang="en-US" dirty="0"/>
              <a:t>The </a:t>
            </a:r>
            <a:r>
              <a:rPr lang="en-US" b="1" dirty="0"/>
              <a:t>DEFAULT </a:t>
            </a:r>
            <a:r>
              <a:rPr lang="en-US" dirty="0"/>
              <a:t>example.</a:t>
            </a:r>
            <a:endParaRPr lang="en-IN" dirty="0">
              <a:solidFill>
                <a:schemeClr val="bg1"/>
              </a:solidFill>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xmlns="" id="{BEA49A84-1B1A-4D2E-AE82-B2A6EA6AC614}"/>
              </a:ext>
            </a:extLst>
          </p:cNvPr>
          <p:cNvSpPr/>
          <p:nvPr/>
        </p:nvSpPr>
        <p:spPr>
          <a:xfrm>
            <a:off x="1523802"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default value - update</a:t>
            </a:r>
          </a:p>
        </p:txBody>
      </p:sp>
      <p:sp>
        <p:nvSpPr>
          <p:cNvPr id="7" name="TextBox 6">
            <a:extLst>
              <a:ext uri="{FF2B5EF4-FFF2-40B4-BE49-F238E27FC236}">
                <a16:creationId xmlns:a16="http://schemas.microsoft.com/office/drawing/2014/main" xmlns="" id="{7AB23FA4-579C-49F6-970F-BA30755F4559}"/>
              </a:ext>
            </a:extLst>
          </p:cNvPr>
          <p:cNvSpPr txBox="1"/>
          <p:nvPr/>
        </p:nvSpPr>
        <p:spPr>
          <a:xfrm>
            <a:off x="390870" y="1257620"/>
            <a:ext cx="10889706" cy="3927357"/>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temp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c1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c2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c3 </a:t>
            </a:r>
            <a:r>
              <a:rPr lang="en-IN" dirty="0">
                <a:solidFill>
                  <a:srgbClr val="834689"/>
                </a:solidFill>
                <a:latin typeface="Liberation Mono"/>
                <a:cs typeface="Arial" panose="020B0604020202020204" pitchFamily="34" charset="0"/>
              </a:rPr>
              <a:t>INT </a:t>
            </a:r>
            <a:r>
              <a:rPr lang="en-IN" dirty="0">
                <a:solidFill>
                  <a:srgbClr val="006699"/>
                </a:solidFill>
                <a:latin typeface="Liberation Mono"/>
              </a:rPr>
              <a:t>DEFAULT(</a:t>
            </a:r>
            <a:r>
              <a:rPr lang="en-IN" dirty="0">
                <a:latin typeface="Liberation Mono"/>
                <a:cs typeface="Arial" panose="020B0604020202020204" pitchFamily="34" charset="0"/>
              </a:rPr>
              <a:t>c1</a:t>
            </a:r>
            <a:r>
              <a:rPr lang="en-IN" dirty="0">
                <a:solidFill>
                  <a:srgbClr val="006699"/>
                </a:solidFill>
                <a:latin typeface="Liberation Mono"/>
              </a:rPr>
              <a:t> </a:t>
            </a:r>
            <a:r>
              <a:rPr lang="en-IN" dirty="0">
                <a:solidFill>
                  <a:schemeClr val="accent5">
                    <a:lumMod val="75000"/>
                  </a:schemeClr>
                </a:solidFill>
                <a:latin typeface="Liberation Mono"/>
              </a:rPr>
              <a:t>+</a:t>
            </a:r>
            <a:r>
              <a:rPr lang="en-IN" dirty="0">
                <a:solidFill>
                  <a:srgbClr val="006699"/>
                </a:solidFill>
                <a:latin typeface="Liberation Mono"/>
              </a:rPr>
              <a:t> </a:t>
            </a:r>
            <a:r>
              <a:rPr lang="en-IN" dirty="0">
                <a:latin typeface="Liberation Mono"/>
                <a:cs typeface="Arial" panose="020B0604020202020204" pitchFamily="34" charset="0"/>
              </a:rPr>
              <a:t>c2</a:t>
            </a:r>
            <a:r>
              <a:rPr lang="en-IN" dirty="0">
                <a:solidFill>
                  <a:srgbClr val="006699"/>
                </a:solidFill>
                <a:latin typeface="Liberation Mono"/>
              </a:rPr>
              <a:t>)</a:t>
            </a:r>
            <a:r>
              <a:rPr lang="en-IN" dirty="0">
                <a:solidFill>
                  <a:srgbClr val="834689"/>
                </a:solidFill>
                <a:latin typeface="Liberation Mono"/>
                <a:cs typeface="Arial" panose="020B0604020202020204" pitchFamily="34" charset="0"/>
              </a:rPr>
              <a:t>,</a:t>
            </a:r>
          </a:p>
          <a:p>
            <a:pPr marL="273050"/>
            <a:r>
              <a:rPr lang="en-IN" dirty="0">
                <a:solidFill>
                  <a:srgbClr val="834689"/>
                </a:solidFill>
                <a:latin typeface="Liberation Mono"/>
                <a:cs typeface="Arial" panose="020B0604020202020204" pitchFamily="34" charset="0"/>
              </a:rPr>
              <a:t>   </a:t>
            </a:r>
            <a:r>
              <a:rPr lang="en-IN" dirty="0">
                <a:latin typeface="Liberation Mono"/>
                <a:cs typeface="Arial" panose="020B0604020202020204" pitchFamily="34" charset="0"/>
              </a:rPr>
              <a:t>c4 </a:t>
            </a:r>
            <a:r>
              <a:rPr lang="en-IN" dirty="0">
                <a:solidFill>
                  <a:srgbClr val="834689"/>
                </a:solidFill>
                <a:latin typeface="Liberation Mono"/>
                <a:cs typeface="Arial" panose="020B0604020202020204" pitchFamily="34" charset="0"/>
              </a:rPr>
              <a:t>INT </a:t>
            </a:r>
            <a:r>
              <a:rPr lang="en-IN" dirty="0">
                <a:solidFill>
                  <a:srgbClr val="006699"/>
                </a:solidFill>
                <a:latin typeface="Liberation Mono"/>
              </a:rPr>
              <a:t>DEFAULT(</a:t>
            </a:r>
            <a:r>
              <a:rPr lang="en-IN" dirty="0">
                <a:latin typeface="Liberation Mono"/>
                <a:cs typeface="Arial" panose="020B0604020202020204" pitchFamily="34" charset="0"/>
              </a:rPr>
              <a:t>c1</a:t>
            </a:r>
            <a:r>
              <a:rPr lang="en-IN" dirty="0">
                <a:solidFill>
                  <a:srgbClr val="006699"/>
                </a:solidFill>
                <a:latin typeface="Liberation Mono"/>
              </a:rPr>
              <a:t> </a:t>
            </a:r>
            <a:r>
              <a:rPr lang="en-IN" dirty="0">
                <a:solidFill>
                  <a:schemeClr val="accent5">
                    <a:lumMod val="75000"/>
                  </a:schemeClr>
                </a:solidFill>
                <a:latin typeface="Liberation Mono"/>
              </a:rPr>
              <a:t>*</a:t>
            </a:r>
            <a:r>
              <a:rPr lang="en-IN" dirty="0">
                <a:solidFill>
                  <a:srgbClr val="006699"/>
                </a:solidFill>
                <a:latin typeface="Liberation Mono"/>
              </a:rPr>
              <a:t> </a:t>
            </a:r>
            <a:r>
              <a:rPr lang="en-IN" dirty="0">
                <a:latin typeface="Liberation Mono"/>
                <a:cs typeface="Arial" panose="020B0604020202020204" pitchFamily="34" charset="0"/>
              </a:rPr>
              <a:t>c2 </a:t>
            </a:r>
            <a:r>
              <a:rPr lang="en-IN" dirty="0">
                <a:solidFill>
                  <a:srgbClr val="006699"/>
                </a:solidFill>
                <a:latin typeface="Liberation Mono"/>
              </a:rPr>
              <a:t>)</a:t>
            </a:r>
            <a:endParaRPr lang="en-IN" dirty="0">
              <a:latin typeface="Liberation Mono"/>
              <a:cs typeface="Arial" panose="020B0604020202020204" pitchFamily="34" charset="0"/>
            </a:endParaRP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endParaRPr lang="en-IN" dirty="0">
              <a:latin typeface="Liberation Mono"/>
              <a:cs typeface="Arial" panose="020B0604020202020204" pitchFamily="34" charset="0"/>
            </a:endParaRPr>
          </a:p>
          <a:p>
            <a:pPr marL="273050"/>
            <a:endParaRPr lang="en-IN" dirty="0">
              <a:latin typeface="Liberation Mono"/>
              <a:cs typeface="Arial" panose="020B0604020202020204" pitchFamily="34" charset="0"/>
            </a:endParaRPr>
          </a:p>
          <a:p>
            <a:pPr marL="55880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temp</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c1, c2, c3, c4</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Arial" panose="020B0604020202020204" pitchFamily="34" charset="0"/>
              </a:rPr>
              <a:t>(</a:t>
            </a:r>
            <a:r>
              <a:rPr lang="en-IN" dirty="0">
                <a:solidFill>
                  <a:srgbClr val="990055"/>
                </a:solidFill>
                <a:latin typeface="Liberation Mono"/>
              </a:rPr>
              <a:t>1</a:t>
            </a:r>
            <a:r>
              <a:rPr lang="en-IN" dirty="0">
                <a:latin typeface="Liberation Mono"/>
                <a:cs typeface="Arial" panose="020B0604020202020204" pitchFamily="34" charset="0"/>
              </a:rPr>
              <a:t>,</a:t>
            </a:r>
            <a:r>
              <a:rPr lang="en-IN" dirty="0">
                <a:solidFill>
                  <a:srgbClr val="990055"/>
                </a:solidFill>
                <a:latin typeface="Liberation Mono"/>
              </a:rPr>
              <a:t> 1</a:t>
            </a:r>
            <a:r>
              <a:rPr lang="en-IN" dirty="0">
                <a:latin typeface="Liberation Mono"/>
                <a:cs typeface="Arial" panose="020B0604020202020204" pitchFamily="34" charset="0"/>
              </a:rPr>
              <a:t>,</a:t>
            </a:r>
            <a:r>
              <a:rPr lang="en-IN" dirty="0">
                <a:solidFill>
                  <a:srgbClr val="990055"/>
                </a:solidFill>
                <a:latin typeface="Liberation Mono"/>
              </a:rPr>
              <a:t> 1</a:t>
            </a:r>
            <a:r>
              <a:rPr lang="en-IN" dirty="0">
                <a:latin typeface="Liberation Mono"/>
                <a:cs typeface="Arial" panose="020B0604020202020204" pitchFamily="34" charset="0"/>
              </a:rPr>
              <a:t>,</a:t>
            </a:r>
            <a:r>
              <a:rPr lang="en-IN" dirty="0">
                <a:solidFill>
                  <a:srgbClr val="990055"/>
                </a:solidFill>
                <a:latin typeface="Liberation Mono"/>
              </a:rPr>
              <a:t> 1</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55880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temp</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c1, c2, c3, c4</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Arial" panose="020B0604020202020204" pitchFamily="34" charset="0"/>
              </a:rPr>
              <a:t>(</a:t>
            </a:r>
            <a:r>
              <a:rPr lang="en-IN" dirty="0">
                <a:solidFill>
                  <a:srgbClr val="990055"/>
                </a:solidFill>
                <a:latin typeface="Liberation Mono"/>
              </a:rPr>
              <a:t>2</a:t>
            </a:r>
            <a:r>
              <a:rPr lang="en-IN" dirty="0">
                <a:latin typeface="Liberation Mono"/>
                <a:cs typeface="Arial" panose="020B0604020202020204" pitchFamily="34" charset="0"/>
              </a:rPr>
              <a:t>,</a:t>
            </a:r>
            <a:r>
              <a:rPr lang="en-IN" dirty="0">
                <a:solidFill>
                  <a:srgbClr val="990055"/>
                </a:solidFill>
                <a:latin typeface="Liberation Mono"/>
              </a:rPr>
              <a:t> 2</a:t>
            </a:r>
            <a:r>
              <a:rPr lang="en-IN" dirty="0">
                <a:latin typeface="Liberation Mono"/>
                <a:cs typeface="Arial" panose="020B0604020202020204" pitchFamily="34" charset="0"/>
              </a:rPr>
              <a:t>,</a:t>
            </a:r>
            <a:r>
              <a:rPr lang="en-IN" dirty="0">
                <a:solidFill>
                  <a:srgbClr val="990055"/>
                </a:solidFill>
                <a:latin typeface="Liberation Mono"/>
              </a:rPr>
              <a:t> 2</a:t>
            </a:r>
            <a:r>
              <a:rPr lang="en-IN" dirty="0">
                <a:latin typeface="Liberation Mono"/>
                <a:cs typeface="Arial" panose="020B0604020202020204" pitchFamily="34" charset="0"/>
              </a:rPr>
              <a:t>,</a:t>
            </a:r>
            <a:r>
              <a:rPr lang="en-IN" dirty="0">
                <a:solidFill>
                  <a:srgbClr val="990055"/>
                </a:solidFill>
                <a:latin typeface="Liberation Mono"/>
              </a:rPr>
              <a:t> 2</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55880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UPDATE</a:t>
            </a:r>
            <a:r>
              <a:rPr lang="en-IN" dirty="0">
                <a:latin typeface="Liberation Mono"/>
                <a:cs typeface="Arial" panose="020B0604020202020204" pitchFamily="34" charset="0"/>
              </a:rPr>
              <a:t> temp </a:t>
            </a:r>
            <a:r>
              <a:rPr lang="en-IN" dirty="0">
                <a:solidFill>
                  <a:srgbClr val="0077AA"/>
                </a:solidFill>
                <a:latin typeface="Liberation Mono"/>
              </a:rPr>
              <a:t>SET</a:t>
            </a:r>
            <a:r>
              <a:rPr lang="en-IN" dirty="0">
                <a:latin typeface="Liberation Mono"/>
                <a:cs typeface="Arial" panose="020B0604020202020204" pitchFamily="34" charset="0"/>
              </a:rPr>
              <a:t> c3</a:t>
            </a:r>
            <a:r>
              <a:rPr lang="en-IN" dirty="0">
                <a:solidFill>
                  <a:srgbClr val="0077AA"/>
                </a:solidFill>
                <a:latin typeface="Liberation Mono"/>
                <a:cs typeface="Arial" panose="020B0604020202020204" pitchFamily="34" charset="0"/>
              </a:rPr>
              <a:t> </a:t>
            </a:r>
            <a:r>
              <a:rPr lang="en-IN" dirty="0">
                <a:solidFill>
                  <a:schemeClr val="accent5">
                    <a:lumMod val="75000"/>
                  </a:schemeClr>
                </a:solidFill>
                <a:latin typeface="Liberation Mono"/>
              </a:rPr>
              <a:t>=</a:t>
            </a:r>
            <a:r>
              <a:rPr lang="en-IN" dirty="0">
                <a:solidFill>
                  <a:srgbClr val="0077AA"/>
                </a:solidFill>
                <a:latin typeface="Liberation Mono"/>
                <a:cs typeface="Arial" panose="020B0604020202020204" pitchFamily="34" charset="0"/>
              </a:rPr>
              <a:t> DEFAULT</a:t>
            </a:r>
            <a:r>
              <a:rPr lang="en-IN" dirty="0">
                <a:latin typeface="Liberation Mono"/>
                <a:cs typeface="Arial" panose="020B0604020202020204" pitchFamily="34" charset="0"/>
              </a:rPr>
              <a:t>;</a:t>
            </a:r>
          </a:p>
          <a:p>
            <a:pPr marL="55880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UPDATE</a:t>
            </a:r>
            <a:r>
              <a:rPr lang="en-IN" dirty="0">
                <a:latin typeface="Liberation Mono"/>
                <a:cs typeface="Arial" panose="020B0604020202020204" pitchFamily="34" charset="0"/>
              </a:rPr>
              <a:t> temp </a:t>
            </a:r>
            <a:r>
              <a:rPr lang="en-IN" dirty="0">
                <a:solidFill>
                  <a:srgbClr val="0077AA"/>
                </a:solidFill>
                <a:latin typeface="Liberation Mono"/>
              </a:rPr>
              <a:t>SET</a:t>
            </a:r>
            <a:r>
              <a:rPr lang="en-IN" dirty="0">
                <a:latin typeface="Liberation Mono"/>
                <a:cs typeface="Arial" panose="020B0604020202020204" pitchFamily="34" charset="0"/>
              </a:rPr>
              <a:t> c4</a:t>
            </a:r>
            <a:r>
              <a:rPr lang="en-IN" dirty="0">
                <a:solidFill>
                  <a:srgbClr val="0077AA"/>
                </a:solidFill>
                <a:latin typeface="Liberation Mono"/>
                <a:cs typeface="Arial" panose="020B0604020202020204" pitchFamily="34" charset="0"/>
              </a:rPr>
              <a:t> </a:t>
            </a:r>
            <a:r>
              <a:rPr lang="en-IN" dirty="0">
                <a:solidFill>
                  <a:schemeClr val="accent5">
                    <a:lumMod val="75000"/>
                  </a:schemeClr>
                </a:solidFill>
                <a:latin typeface="Liberation Mono"/>
              </a:rPr>
              <a:t>=</a:t>
            </a:r>
            <a:r>
              <a:rPr lang="en-IN" dirty="0">
                <a:solidFill>
                  <a:srgbClr val="0077AA"/>
                </a:solidFill>
                <a:latin typeface="Liberation Mono"/>
                <a:cs typeface="Arial" panose="020B0604020202020204" pitchFamily="34" charset="0"/>
              </a:rPr>
              <a:t> DEFAULT</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61137685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xmlns="" id="{7D3BBA9B-1E63-49CF-A3AC-C9429608F95A}"/>
              </a:ext>
            </a:extLst>
          </p:cNvPr>
          <p:cNvSpPr/>
          <p:nvPr/>
        </p:nvSpPr>
        <p:spPr>
          <a:xfrm>
            <a:off x="3058951" y="3276600"/>
            <a:ext cx="6074099" cy="369332"/>
          </a:xfrm>
          <a:prstGeom prst="rect">
            <a:avLst/>
          </a:prstGeom>
        </p:spPr>
        <p:txBody>
          <a:bodyPr wrap="none">
            <a:spAutoFit/>
          </a:bodyPr>
          <a:lstStyle/>
          <a:p>
            <a:r>
              <a:rPr lang="en-IN" dirty="0">
                <a:latin typeface="Palatino Linotype" panose="02040502050505030304" pitchFamily="18" charset="0"/>
              </a:rPr>
              <a:t>INSERT command inserts new rows into an existing table.</a:t>
            </a:r>
          </a:p>
        </p:txBody>
      </p:sp>
      <p:sp>
        <p:nvSpPr>
          <p:cNvPr id="6" name="Rectangle 5">
            <a:extLst>
              <a:ext uri="{FF2B5EF4-FFF2-40B4-BE49-F238E27FC236}">
                <a16:creationId xmlns:a16="http://schemas.microsoft.com/office/drawing/2014/main" xmlns="" id="{6DE79E53-CAA4-40DF-AFCE-1F13A27C78F7}"/>
              </a:ext>
            </a:extLst>
          </p:cNvPr>
          <p:cNvSpPr/>
          <p:nvPr/>
        </p:nvSpPr>
        <p:spPr>
          <a:xfrm>
            <a:off x="406573" y="4059069"/>
            <a:ext cx="8990430" cy="1727332"/>
          </a:xfrm>
          <a:prstGeom prst="rect">
            <a:avLst/>
          </a:prstGeom>
          <a:solidFill>
            <a:schemeClr val="bg1"/>
          </a:solidFill>
        </p:spPr>
        <p:txBody>
          <a:bodyPr wrap="square">
            <a:spAutoFit/>
          </a:bodyPr>
          <a:lstStyle/>
          <a:p>
            <a:r>
              <a:rPr lang="en-IN" sz="2000" dirty="0">
                <a:solidFill>
                  <a:srgbClr val="FF0000"/>
                </a:solidFill>
                <a:latin typeface="Palatino Linotype" panose="02040502050505030304" pitchFamily="18" charset="0"/>
                <a:cs typeface="Segoe UI Light" panose="020B0502040204020203" pitchFamily="34" charset="0"/>
              </a:rPr>
              <a:t>You can insert data using following methods:</a:t>
            </a:r>
          </a:p>
          <a:p>
            <a:endParaRPr lang="en-IN" sz="800" dirty="0">
              <a:latin typeface="Palatino Linotype" panose="02040502050505030304" pitchFamily="18" charset="0"/>
              <a:cs typeface="Segoe UI Light" panose="020B0502040204020203" pitchFamily="34" charset="0"/>
            </a:endParaRPr>
          </a:p>
          <a:p>
            <a:pPr marL="342900" indent="-342900">
              <a:lnSpc>
                <a:spcPct val="150000"/>
              </a:lnSpc>
              <a:buFont typeface="Arial" panose="020B0604020202020204" pitchFamily="34" charset="0"/>
              <a:buChar char="•"/>
            </a:pPr>
            <a:r>
              <a:rPr lang="en-IN" dirty="0">
                <a:solidFill>
                  <a:srgbClr val="0070C0"/>
                </a:solidFill>
                <a:latin typeface="Palatino Linotype" panose="02040502050505030304" pitchFamily="18" charset="0"/>
                <a:cs typeface="Segoe UI Light" panose="020B0502040204020203" pitchFamily="34" charset="0"/>
              </a:rPr>
              <a:t>INSERT ... VALUES</a:t>
            </a:r>
          </a:p>
          <a:p>
            <a:pPr marL="342900" indent="-342900">
              <a:lnSpc>
                <a:spcPct val="150000"/>
              </a:lnSpc>
              <a:buFont typeface="Arial" panose="020B0604020202020204" pitchFamily="34" charset="0"/>
              <a:buChar char="•"/>
            </a:pPr>
            <a:r>
              <a:rPr lang="en-IN" dirty="0">
                <a:solidFill>
                  <a:srgbClr val="0070C0"/>
                </a:solidFill>
                <a:latin typeface="Palatino Linotype" panose="02040502050505030304" pitchFamily="18" charset="0"/>
                <a:cs typeface="Segoe UI Light" panose="020B0502040204020203" pitchFamily="34" charset="0"/>
              </a:rPr>
              <a:t>INSERT ... SET</a:t>
            </a:r>
          </a:p>
          <a:p>
            <a:pPr marL="342900" indent="-342900">
              <a:lnSpc>
                <a:spcPct val="150000"/>
              </a:lnSpc>
              <a:buFont typeface="Arial" panose="020B0604020202020204" pitchFamily="34" charset="0"/>
              <a:buChar char="•"/>
            </a:pPr>
            <a:r>
              <a:rPr lang="en-IN" dirty="0">
                <a:solidFill>
                  <a:srgbClr val="0070C0"/>
                </a:solidFill>
                <a:latin typeface="Palatino Linotype" panose="02040502050505030304" pitchFamily="18" charset="0"/>
                <a:cs typeface="Segoe UI Light" panose="020B0502040204020203" pitchFamily="34" charset="0"/>
              </a:rPr>
              <a:t>INSERT ... SELECT</a:t>
            </a:r>
            <a:endParaRPr lang="en-IN" b="1" dirty="0">
              <a:solidFill>
                <a:srgbClr val="0070C0"/>
              </a:solidFill>
              <a:latin typeface="Palatino Linotype" panose="02040502050505030304" pitchFamily="18" charset="0"/>
              <a:cs typeface="Segoe UI Light" panose="020B0502040204020203" pitchFamily="34" charset="0"/>
            </a:endParaRPr>
          </a:p>
        </p:txBody>
      </p:sp>
      <p:sp>
        <p:nvSpPr>
          <p:cNvPr id="8" name="Rectangle 7">
            <a:extLst>
              <a:ext uri="{FF2B5EF4-FFF2-40B4-BE49-F238E27FC236}">
                <a16:creationId xmlns:a16="http://schemas.microsoft.com/office/drawing/2014/main" xmlns="" id="{8179B2D0-24EE-455B-8988-B44950E43A0B}"/>
              </a:ext>
            </a:extLst>
          </p:cNvPr>
          <p:cNvSpPr/>
          <p:nvPr/>
        </p:nvSpPr>
        <p:spPr>
          <a:xfrm>
            <a:off x="406573" y="193261"/>
            <a:ext cx="11449272" cy="178510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Your database table has </a:t>
            </a:r>
            <a:r>
              <a:rPr lang="en-IN" b="1" dirty="0">
                <a:latin typeface="Arial" panose="020B0604020202020204" pitchFamily="34" charset="0"/>
                <a:cs typeface="Arial" panose="020B0604020202020204" pitchFamily="34" charset="0"/>
              </a:rPr>
              <a:t>X</a:t>
            </a:r>
            <a:r>
              <a:rPr lang="en-IN" dirty="0">
                <a:latin typeface="Arial" panose="020B0604020202020204" pitchFamily="34" charset="0"/>
                <a:cs typeface="Arial" panose="020B0604020202020204" pitchFamily="34" charset="0"/>
              </a:rPr>
              <a:t> columns, Where as the </a:t>
            </a:r>
            <a:r>
              <a:rPr lang="en-IN" b="1" dirty="0">
                <a:latin typeface="Arial" panose="020B0604020202020204" pitchFamily="34" charset="0"/>
                <a:cs typeface="Arial" panose="020B0604020202020204" pitchFamily="34" charset="0"/>
              </a:rPr>
              <a:t>VALUES</a:t>
            </a:r>
            <a:r>
              <a:rPr lang="en-IN" dirty="0">
                <a:latin typeface="Arial" panose="020B0604020202020204" pitchFamily="34" charset="0"/>
                <a:cs typeface="Arial" panose="020B0604020202020204" pitchFamily="34" charset="0"/>
              </a:rPr>
              <a:t> you are passing are for (</a:t>
            </a:r>
            <a:r>
              <a:rPr lang="en-IN" b="1" dirty="0">
                <a:latin typeface="Arial" panose="020B0604020202020204" pitchFamily="34" charset="0"/>
                <a:cs typeface="Arial" panose="020B0604020202020204" pitchFamily="34" charset="0"/>
              </a:rPr>
              <a:t>X-1</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X+1</a:t>
            </a:r>
            <a:r>
              <a:rPr lang="en-IN" dirty="0">
                <a:latin typeface="Arial" panose="020B0604020202020204" pitchFamily="34" charset="0"/>
                <a:cs typeface="Arial" panose="020B0604020202020204" pitchFamily="34" charset="0"/>
              </a:rPr>
              <a:t>). This mismatch of column-values will giving you the error.</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Inserting a string into a string column (CHAR, VARCHAR, TEXT, or BLOB) that exceeds the column maximum length. </a:t>
            </a:r>
            <a:r>
              <a:rPr lang="en-US" dirty="0">
                <a:solidFill>
                  <a:schemeClr val="accent6">
                    <a:lumMod val="50000"/>
                  </a:schemeClr>
                </a:solidFill>
                <a:latin typeface="Arial" panose="020B0604020202020204" pitchFamily="34" charset="0"/>
                <a:cs typeface="Arial" panose="020B0604020202020204" pitchFamily="34" charset="0"/>
              </a:rPr>
              <a:t>The value is truncated to the column maximum length.</a:t>
            </a:r>
            <a:endParaRPr lang="en-IN" dirty="0">
              <a:solidFill>
                <a:schemeClr val="accent6">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640662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8572728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dml- insert … values</a:t>
            </a:r>
            <a:endParaRPr lang="en-IN" sz="3200" i="1" dirty="0">
              <a:solidFill>
                <a:srgbClr val="FF9900"/>
              </a:solidFill>
              <a:latin typeface="Arial" pitchFamily="34" charset="0"/>
              <a:cs typeface="Arial" pitchFamily="34" charset="0"/>
            </a:endParaRPr>
          </a:p>
        </p:txBody>
      </p:sp>
      <p:sp>
        <p:nvSpPr>
          <p:cNvPr id="6" name="Rectangle 5"/>
          <p:cNvSpPr/>
          <p:nvPr/>
        </p:nvSpPr>
        <p:spPr>
          <a:xfrm>
            <a:off x="407368" y="2556695"/>
            <a:ext cx="10184432" cy="400110"/>
          </a:xfrm>
          <a:prstGeom prst="rect">
            <a:avLst/>
          </a:prstGeom>
          <a:noFill/>
        </p:spPr>
        <p:txBody>
          <a:bodyPr wrap="square">
            <a:spAutoFit/>
          </a:bodyPr>
          <a:lstStyle/>
          <a:p>
            <a:pPr>
              <a:buFont typeface="Arial" panose="020B0604020202020204" pitchFamily="34" charset="0"/>
              <a:buNone/>
            </a:pPr>
            <a:r>
              <a:rPr lang="en-IN" sz="2000" dirty="0">
                <a:solidFill>
                  <a:schemeClr val="tx1">
                    <a:lumMod val="85000"/>
                    <a:lumOff val="15000"/>
                  </a:schemeClr>
                </a:solidFill>
                <a:latin typeface="Segoe UI Light" panose="020B0502040204020203" pitchFamily="34" charset="0"/>
                <a:cs typeface="Segoe UI Light" panose="020B0502040204020203" pitchFamily="34" charset="0"/>
              </a:rPr>
              <a:t>The affected-rows value for an INSERT can be obtained using the ROW_COUNT() function.</a:t>
            </a:r>
          </a:p>
        </p:txBody>
      </p:sp>
      <p:grpSp>
        <p:nvGrpSpPr>
          <p:cNvPr id="9" name="Group 8">
            <a:extLst>
              <a:ext uri="{FF2B5EF4-FFF2-40B4-BE49-F238E27FC236}">
                <a16:creationId xmlns:a16="http://schemas.microsoft.com/office/drawing/2014/main" xmlns="" id="{BF4B8512-CD61-4373-BC7D-BCE8E59EDBE0}"/>
              </a:ext>
            </a:extLst>
          </p:cNvPr>
          <p:cNvGrpSpPr/>
          <p:nvPr/>
        </p:nvGrpSpPr>
        <p:grpSpPr>
          <a:xfrm>
            <a:off x="486355" y="3409529"/>
            <a:ext cx="8898972" cy="2971799"/>
            <a:chOff x="1676400" y="3200401"/>
            <a:chExt cx="8898972" cy="2971799"/>
          </a:xfrm>
        </p:grpSpPr>
        <p:pic>
          <p:nvPicPr>
            <p:cNvPr id="31" name="Picture 30"/>
            <p:cNvPicPr>
              <a:picLocks noChangeAspect="1"/>
            </p:cNvPicPr>
            <p:nvPr/>
          </p:nvPicPr>
          <p:blipFill>
            <a:blip r:embed="rId2" cstate="print"/>
            <a:stretch>
              <a:fillRect/>
            </a:stretch>
          </p:blipFill>
          <p:spPr>
            <a:xfrm>
              <a:off x="1692828" y="3200401"/>
              <a:ext cx="7826226" cy="407679"/>
            </a:xfrm>
            <a:prstGeom prst="rect">
              <a:avLst/>
            </a:prstGeom>
          </p:spPr>
        </p:pic>
        <p:grpSp>
          <p:nvGrpSpPr>
            <p:cNvPr id="3" name="Group 2"/>
            <p:cNvGrpSpPr/>
            <p:nvPr/>
          </p:nvGrpSpPr>
          <p:grpSpPr>
            <a:xfrm>
              <a:off x="5341621" y="4442415"/>
              <a:ext cx="2573929" cy="472666"/>
              <a:chOff x="3817620" y="4442415"/>
              <a:chExt cx="2573929" cy="472666"/>
            </a:xfrm>
          </p:grpSpPr>
          <p:cxnSp>
            <p:nvCxnSpPr>
              <p:cNvPr id="23" name="Elbow Connector 22"/>
              <p:cNvCxnSpPr/>
              <p:nvPr/>
            </p:nvCxnSpPr>
            <p:spPr>
              <a:xfrm rot="16200000" flipV="1">
                <a:off x="4321620" y="3938415"/>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62339" y="4545749"/>
                <a:ext cx="1329210" cy="369332"/>
              </a:xfrm>
              <a:prstGeom prst="rect">
                <a:avLst/>
              </a:prstGeom>
              <a:noFill/>
            </p:spPr>
            <p:txBody>
              <a:bodyPr wrap="none" rtlCol="0">
                <a:spAutoFit/>
              </a:bodyPr>
              <a:lstStyle/>
              <a:p>
                <a:r>
                  <a:rPr lang="en-IN" dirty="0">
                    <a:solidFill>
                      <a:srgbClr val="C8A0C3"/>
                    </a:solidFill>
                  </a:rPr>
                  <a:t>Column List</a:t>
                </a:r>
              </a:p>
            </p:txBody>
          </p:sp>
        </p:grpSp>
        <p:grpSp>
          <p:nvGrpSpPr>
            <p:cNvPr id="2" name="Group 1"/>
            <p:cNvGrpSpPr/>
            <p:nvPr/>
          </p:nvGrpSpPr>
          <p:grpSpPr>
            <a:xfrm>
              <a:off x="7647543" y="3536458"/>
              <a:ext cx="2811146" cy="472666"/>
              <a:chOff x="6123543" y="3536458"/>
              <a:chExt cx="2811146" cy="472666"/>
            </a:xfrm>
          </p:grpSpPr>
          <p:cxnSp>
            <p:nvCxnSpPr>
              <p:cNvPr id="27" name="Elbow Connector 26"/>
              <p:cNvCxnSpPr/>
              <p:nvPr/>
            </p:nvCxnSpPr>
            <p:spPr>
              <a:xfrm rot="16200000" flipV="1">
                <a:off x="6627543" y="3032458"/>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1443" y="3639792"/>
                <a:ext cx="1553246" cy="369332"/>
              </a:xfrm>
              <a:prstGeom prst="rect">
                <a:avLst/>
              </a:prstGeom>
              <a:noFill/>
            </p:spPr>
            <p:txBody>
              <a:bodyPr wrap="none" rtlCol="0">
                <a:spAutoFit/>
              </a:bodyPr>
              <a:lstStyle/>
              <a:p>
                <a:r>
                  <a:rPr lang="en-IN" dirty="0">
                    <a:solidFill>
                      <a:srgbClr val="C8A0C3"/>
                    </a:solidFill>
                  </a:rPr>
                  <a:t>Column Values</a:t>
                </a:r>
              </a:p>
            </p:txBody>
          </p:sp>
        </p:grpSp>
        <p:grpSp>
          <p:nvGrpSpPr>
            <p:cNvPr id="8" name="Group 7"/>
            <p:cNvGrpSpPr/>
            <p:nvPr/>
          </p:nvGrpSpPr>
          <p:grpSpPr>
            <a:xfrm>
              <a:off x="4953001" y="5771156"/>
              <a:ext cx="5257801" cy="401044"/>
              <a:chOff x="3429000" y="5885637"/>
              <a:chExt cx="4701100" cy="401044"/>
            </a:xfrm>
          </p:grpSpPr>
          <p:cxnSp>
            <p:nvCxnSpPr>
              <p:cNvPr id="29" name="Elbow Connector 28"/>
              <p:cNvCxnSpPr/>
              <p:nvPr/>
            </p:nvCxnSpPr>
            <p:spPr>
              <a:xfrm rot="16200000" flipV="1">
                <a:off x="4583581" y="4731056"/>
                <a:ext cx="216378" cy="252554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96845" y="5917349"/>
                <a:ext cx="2233255" cy="369332"/>
              </a:xfrm>
              <a:prstGeom prst="rect">
                <a:avLst/>
              </a:prstGeom>
              <a:noFill/>
            </p:spPr>
            <p:txBody>
              <a:bodyPr wrap="square" rtlCol="0">
                <a:spAutoFit/>
              </a:bodyPr>
              <a:lstStyle/>
              <a:p>
                <a:r>
                  <a:rPr lang="en-IN" dirty="0">
                    <a:solidFill>
                      <a:srgbClr val="C8A0C3"/>
                    </a:solidFill>
                  </a:rPr>
                  <a:t>Inserting multiple rows</a:t>
                </a:r>
              </a:p>
            </p:txBody>
          </p:sp>
        </p:grpSp>
        <p:pic>
          <p:nvPicPr>
            <p:cNvPr id="32" name="Picture 31"/>
            <p:cNvPicPr>
              <a:picLocks noChangeAspect="1"/>
            </p:cNvPicPr>
            <p:nvPr/>
          </p:nvPicPr>
          <p:blipFill>
            <a:blip r:embed="rId3" cstate="print"/>
            <a:stretch>
              <a:fillRect/>
            </a:stretch>
          </p:blipFill>
          <p:spPr>
            <a:xfrm>
              <a:off x="1684614" y="4054884"/>
              <a:ext cx="8822772" cy="381000"/>
            </a:xfrm>
            <a:prstGeom prst="rect">
              <a:avLst/>
            </a:prstGeom>
          </p:spPr>
        </p:pic>
        <p:pic>
          <p:nvPicPr>
            <p:cNvPr id="33" name="Picture 32"/>
            <p:cNvPicPr>
              <a:picLocks noChangeAspect="1"/>
            </p:cNvPicPr>
            <p:nvPr/>
          </p:nvPicPr>
          <p:blipFill>
            <a:blip r:embed="rId4" cstate="print"/>
            <a:stretch>
              <a:fillRect/>
            </a:stretch>
          </p:blipFill>
          <p:spPr>
            <a:xfrm>
              <a:off x="1676400" y="5027710"/>
              <a:ext cx="8898972" cy="724264"/>
            </a:xfrm>
            <a:prstGeom prst="rect">
              <a:avLst/>
            </a:prstGeom>
          </p:spPr>
        </p:pic>
      </p:grpSp>
      <p:sp>
        <p:nvSpPr>
          <p:cNvPr id="19" name="Rectangle 18">
            <a:extLst>
              <a:ext uri="{FF2B5EF4-FFF2-40B4-BE49-F238E27FC236}">
                <a16:creationId xmlns:a16="http://schemas.microsoft.com/office/drawing/2014/main" xmlns="" id="{64CFD2C7-651C-4097-AE6F-B34058DBB403}"/>
              </a:ext>
            </a:extLst>
          </p:cNvPr>
          <p:cNvSpPr/>
          <p:nvPr/>
        </p:nvSpPr>
        <p:spPr>
          <a:xfrm>
            <a:off x="290449" y="1543587"/>
            <a:ext cx="11278159" cy="707886"/>
          </a:xfrm>
          <a:prstGeom prst="rect">
            <a:avLst/>
          </a:prstGeom>
        </p:spPr>
        <p:txBody>
          <a:bodyPr wrap="square">
            <a:spAutoFit/>
          </a:bodyPr>
          <a:lstStyle/>
          <a:p>
            <a:r>
              <a:rPr lang="en-IN" sz="2000" dirty="0">
                <a:solidFill>
                  <a:srgbClr val="0077AA"/>
                </a:solidFill>
                <a:latin typeface="Liberation Mono"/>
              </a:rPr>
              <a:t>INSERT [IGNORE] [INTO] </a:t>
            </a:r>
            <a:r>
              <a:rPr lang="en-IN" sz="2000" dirty="0">
                <a:latin typeface="Liberation Mono"/>
              </a:rPr>
              <a:t>tbl_name </a:t>
            </a:r>
            <a:r>
              <a:rPr lang="fr-FR" sz="2000" dirty="0">
                <a:latin typeface="Liberation Mono"/>
              </a:rPr>
              <a:t>[</a:t>
            </a:r>
            <a:r>
              <a:rPr lang="fr-FR" sz="2000" b="0" i="0" dirty="0">
                <a:solidFill>
                  <a:srgbClr val="0077AA"/>
                </a:solidFill>
                <a:effectLst/>
                <a:latin typeface="Liberation Mono"/>
              </a:rPr>
              <a:t>PARTITION</a:t>
            </a:r>
            <a:r>
              <a:rPr lang="fr-FR" sz="2000" b="0" i="0" dirty="0">
                <a:solidFill>
                  <a:srgbClr val="000000"/>
                </a:solidFill>
                <a:effectLst/>
                <a:latin typeface="Liberation Mono"/>
              </a:rPr>
              <a:t> </a:t>
            </a:r>
            <a:r>
              <a:rPr lang="fr-FR" sz="2000" dirty="0">
                <a:latin typeface="Liberation Mono"/>
              </a:rPr>
              <a:t>(</a:t>
            </a:r>
            <a:r>
              <a:rPr lang="fr-FR" sz="2000" b="0" i="1" dirty="0">
                <a:solidFill>
                  <a:srgbClr val="000000"/>
                </a:solidFill>
                <a:effectLst/>
                <a:latin typeface="Liberation Mono"/>
              </a:rPr>
              <a:t>partition_name</a:t>
            </a:r>
            <a:r>
              <a:rPr lang="fr-FR" sz="2000" b="0" i="0" dirty="0">
                <a:solidFill>
                  <a:srgbClr val="000000"/>
                </a:solidFill>
                <a:effectLst/>
                <a:latin typeface="Liberation Mono"/>
              </a:rPr>
              <a:t> </a:t>
            </a:r>
            <a:r>
              <a:rPr lang="fr-FR" sz="2000" dirty="0">
                <a:latin typeface="Liberation Mono"/>
              </a:rPr>
              <a:t>[,</a:t>
            </a:r>
            <a:r>
              <a:rPr lang="fr-FR" sz="2000" b="0" i="0" dirty="0">
                <a:solidFill>
                  <a:srgbClr val="000000"/>
                </a:solidFill>
                <a:effectLst/>
                <a:latin typeface="Liberation Mono"/>
              </a:rPr>
              <a:t> </a:t>
            </a:r>
            <a:r>
              <a:rPr lang="fr-FR" sz="2000" b="0" i="1" dirty="0">
                <a:solidFill>
                  <a:srgbClr val="000000"/>
                </a:solidFill>
                <a:effectLst/>
                <a:latin typeface="Liberation Mono"/>
              </a:rPr>
              <a:t>partition_name</a:t>
            </a:r>
            <a:r>
              <a:rPr lang="fr-FR" sz="2000" dirty="0">
                <a:latin typeface="Liberation Mono"/>
              </a:rPr>
              <a:t>] ...)]</a:t>
            </a:r>
            <a:r>
              <a:rPr lang="en-IN" sz="2000" dirty="0">
                <a:latin typeface="Liberation Mono"/>
              </a:rPr>
              <a:t> [ (col_name,</a:t>
            </a:r>
            <a:r>
              <a:rPr lang="en-US" sz="2000" dirty="0">
                <a:latin typeface="Liberation Mono"/>
              </a:rPr>
              <a:t> </a:t>
            </a:r>
            <a:r>
              <a:rPr lang="en-US" sz="2000" dirty="0">
                <a:solidFill>
                  <a:schemeClr val="bg1">
                    <a:lumMod val="50000"/>
                  </a:schemeClr>
                </a:solidFill>
                <a:latin typeface="Liberation Mono"/>
              </a:rPr>
              <a:t>. . .</a:t>
            </a:r>
            <a:r>
              <a:rPr lang="en-IN" sz="2000" dirty="0">
                <a:latin typeface="Liberation Mono"/>
              </a:rPr>
              <a:t>) ]</a:t>
            </a:r>
            <a:r>
              <a:rPr lang="en-IN" sz="2000" dirty="0">
                <a:solidFill>
                  <a:srgbClr val="0077AA"/>
                </a:solidFill>
                <a:latin typeface="Liberation Mono"/>
              </a:rPr>
              <a:t> { VALUES </a:t>
            </a:r>
            <a:r>
              <a:rPr lang="en-IN" sz="2000" dirty="0">
                <a:latin typeface="Liberation Mono"/>
              </a:rPr>
              <a:t>|</a:t>
            </a:r>
            <a:r>
              <a:rPr lang="en-IN" sz="2000" dirty="0">
                <a:solidFill>
                  <a:srgbClr val="0077AA"/>
                </a:solidFill>
                <a:latin typeface="Liberation Mono"/>
              </a:rPr>
              <a:t> VALU E } ( </a:t>
            </a:r>
            <a:r>
              <a:rPr lang="en-IN" sz="2000" dirty="0">
                <a:latin typeface="Liberation Mono"/>
              </a:rPr>
              <a:t>{ expr | DEFAULT },</a:t>
            </a:r>
            <a:r>
              <a:rPr lang="en-IN" sz="2000" dirty="0">
                <a:solidFill>
                  <a:srgbClr val="0077AA"/>
                </a:solidFill>
                <a:latin typeface="Liberation Mono"/>
              </a:rPr>
              <a:t> </a:t>
            </a:r>
            <a:r>
              <a:rPr lang="en-US" sz="2000" dirty="0">
                <a:solidFill>
                  <a:schemeClr val="bg1">
                    <a:lumMod val="50000"/>
                  </a:schemeClr>
                </a:solidFill>
                <a:latin typeface="Liberation Mono"/>
              </a:rPr>
              <a:t>. . .</a:t>
            </a:r>
            <a:r>
              <a:rPr lang="en-IN" sz="2000" dirty="0">
                <a:solidFill>
                  <a:srgbClr val="0077AA"/>
                </a:solidFill>
                <a:latin typeface="Liberation Mono"/>
              </a:rPr>
              <a:t>)</a:t>
            </a:r>
            <a:r>
              <a:rPr lang="en-IN" sz="2000" dirty="0">
                <a:latin typeface="Liberation Mono"/>
              </a:rPr>
              <a:t>,</a:t>
            </a:r>
            <a:r>
              <a:rPr lang="en-IN" sz="2000" dirty="0">
                <a:solidFill>
                  <a:srgbClr val="0077AA"/>
                </a:solidFill>
                <a:latin typeface="Liberation Mono"/>
              </a:rPr>
              <a:t> (</a:t>
            </a:r>
            <a:r>
              <a:rPr lang="en-US" sz="2000" dirty="0">
                <a:solidFill>
                  <a:schemeClr val="bg1">
                    <a:lumMod val="50000"/>
                  </a:schemeClr>
                </a:solidFill>
                <a:latin typeface="Liberation Mono"/>
              </a:rPr>
              <a:t>. . .</a:t>
            </a:r>
            <a:r>
              <a:rPr lang="en-IN" sz="2000" dirty="0">
                <a:solidFill>
                  <a:srgbClr val="0077AA"/>
                </a:solidFill>
                <a:latin typeface="Liberation Mono"/>
              </a:rPr>
              <a:t>)</a:t>
            </a:r>
            <a:r>
              <a:rPr lang="en-IN" sz="2000" dirty="0">
                <a:latin typeface="Liberation Mono"/>
              </a:rPr>
              <a:t>,</a:t>
            </a:r>
            <a:r>
              <a:rPr lang="en-IN" sz="2000" dirty="0">
                <a:solidFill>
                  <a:srgbClr val="0077AA"/>
                </a:solidFill>
                <a:latin typeface="Liberation Mono"/>
              </a:rPr>
              <a:t> </a:t>
            </a:r>
            <a:r>
              <a:rPr lang="en-US" sz="2000" dirty="0">
                <a:solidFill>
                  <a:schemeClr val="bg1">
                    <a:lumMod val="50000"/>
                  </a:schemeClr>
                </a:solidFill>
                <a:latin typeface="Liberation Mono"/>
              </a:rPr>
              <a:t>. . .</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ON DUPLICATE KEY UPDATE assignment_list </a:t>
            </a:r>
            <a:r>
              <a:rPr lang="en-IN" sz="2000" dirty="0">
                <a:latin typeface="Liberation Mono"/>
              </a:rPr>
              <a:t>]</a:t>
            </a:r>
            <a:endParaRPr lang="en-US" sz="2000" dirty="0">
              <a:latin typeface="Liberation Mono"/>
            </a:endParaRPr>
          </a:p>
        </p:txBody>
      </p:sp>
      <p:sp>
        <p:nvSpPr>
          <p:cNvPr id="20" name="Rectangle 19">
            <a:extLst>
              <a:ext uri="{FF2B5EF4-FFF2-40B4-BE49-F238E27FC236}">
                <a16:creationId xmlns:a16="http://schemas.microsoft.com/office/drawing/2014/main" xmlns="" id="{33A46E6D-0FE9-4B3B-BD17-39A63EC9E6A7}"/>
              </a:ext>
            </a:extLst>
          </p:cNvPr>
          <p:cNvSpPr/>
          <p:nvPr/>
        </p:nvSpPr>
        <p:spPr>
          <a:xfrm>
            <a:off x="359510" y="854452"/>
            <a:ext cx="9281562" cy="369332"/>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INSERT inserts new rows into an existing table. The INSERT ... VALUES</a:t>
            </a:r>
          </a:p>
        </p:txBody>
      </p:sp>
    </p:spTree>
    <p:extLst>
      <p:ext uri="{BB962C8B-B14F-4D97-AF65-F5344CB8AC3E}">
        <p14:creationId xmlns:p14="http://schemas.microsoft.com/office/powerpoint/2010/main" val="127607174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9510" y="854452"/>
            <a:ext cx="9281562" cy="369332"/>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INSERT inserts new rows into an existing table. The INSERT ... VALUES</a:t>
            </a:r>
          </a:p>
        </p:txBody>
      </p:sp>
      <p:sp>
        <p:nvSpPr>
          <p:cNvPr id="6" name="Rectangle 5">
            <a:extLst>
              <a:ext uri="{FF2B5EF4-FFF2-40B4-BE49-F238E27FC236}">
                <a16:creationId xmlns:a16="http://schemas.microsoft.com/office/drawing/2014/main" xmlns="" id="{43651AEC-95F0-41B9-B91B-D73E975D95DD}"/>
              </a:ext>
            </a:extLst>
          </p:cNvPr>
          <p:cNvSpPr/>
          <p:nvPr/>
        </p:nvSpPr>
        <p:spPr>
          <a:xfrm>
            <a:off x="191344" y="4545702"/>
            <a:ext cx="11881319" cy="2123658"/>
          </a:xfrm>
          <a:prstGeom prst="rect">
            <a:avLst/>
          </a:prstGeom>
        </p:spPr>
        <p:txBody>
          <a:bodyPr wrap="square">
            <a:spAutoFit/>
          </a:bodyPr>
          <a:lstStyle/>
          <a:p>
            <a:r>
              <a:rPr lang="en-IN" dirty="0">
                <a:solidFill>
                  <a:srgbClr val="FF0000"/>
                </a:solidFill>
                <a:latin typeface="Liberation Mono"/>
                <a:cs typeface="Arial" panose="020B0604020202020204" pitchFamily="34" charset="0"/>
              </a:rPr>
              <a:t>e.g.</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student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a:t>
            </a:r>
            <a:r>
              <a:rPr lang="en-IN" dirty="0">
                <a:solidFill>
                  <a:srgbClr val="990055"/>
                </a:solidFill>
                <a:latin typeface="Liberation Mono"/>
              </a:rPr>
              <a:t>29</a:t>
            </a:r>
            <a:r>
              <a:rPr lang="en-IN" dirty="0">
                <a:latin typeface="Liberation Mono"/>
                <a:cs typeface="Arial" panose="020B0604020202020204" pitchFamily="34" charset="0"/>
              </a:rPr>
              <a:t>, </a:t>
            </a:r>
            <a:r>
              <a:rPr lang="en-IN" dirty="0">
                <a:solidFill>
                  <a:srgbClr val="669900"/>
                </a:solidFill>
                <a:latin typeface="Liberation Mono"/>
              </a:rPr>
              <a:t>'sharmin'</a:t>
            </a:r>
            <a:r>
              <a:rPr lang="en-IN" dirty="0">
                <a:latin typeface="Liberation Mono"/>
                <a:cs typeface="Arial" panose="020B0604020202020204" pitchFamily="34" charset="0"/>
              </a:rPr>
              <a:t>, </a:t>
            </a:r>
            <a:r>
              <a:rPr lang="en-IN" dirty="0">
                <a:solidFill>
                  <a:srgbClr val="669900"/>
                </a:solidFill>
                <a:latin typeface="Liberation Mono"/>
              </a:rPr>
              <a:t>'patil'</a:t>
            </a:r>
            <a:r>
              <a:rPr lang="en-IN" dirty="0">
                <a:latin typeface="Liberation Mono"/>
                <a:cs typeface="Arial" panose="020B0604020202020204" pitchFamily="34" charset="0"/>
              </a:rPr>
              <a:t>, '1999-11-10', </a:t>
            </a:r>
            <a:r>
              <a:rPr lang="en-IN" dirty="0">
                <a:solidFill>
                  <a:srgbClr val="669900"/>
                </a:solidFill>
                <a:latin typeface="Liberation Mono"/>
              </a:rPr>
              <a:t>'sharmin.patil@gmail.com’</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student (ID, nameFirst, nameLast, DOB, emailID</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rgbClr val="990055"/>
                </a:solidFill>
                <a:latin typeface="Liberation Mono"/>
              </a:rPr>
              <a:t>30</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john</a:t>
            </a:r>
            <a:r>
              <a:rPr lang="en-IN" dirty="0">
                <a:latin typeface="Liberation Mono"/>
                <a:cs typeface="Arial" panose="020B0604020202020204" pitchFamily="34" charset="0"/>
              </a:rPr>
              <a:t>', </a:t>
            </a:r>
            <a:r>
              <a:rPr lang="en-IN" dirty="0">
                <a:solidFill>
                  <a:srgbClr val="669900"/>
                </a:solidFill>
                <a:latin typeface="Liberation Mono"/>
              </a:rPr>
              <a:t>'thomas'</a:t>
            </a:r>
            <a:r>
              <a:rPr lang="en-IN" dirty="0">
                <a:latin typeface="Liberation Mono"/>
                <a:cs typeface="Arial" panose="020B0604020202020204" pitchFamily="34" charset="0"/>
              </a:rPr>
              <a:t>, '1983-11-10', </a:t>
            </a:r>
            <a:r>
              <a:rPr lang="en-IN" dirty="0">
                <a:solidFill>
                  <a:srgbClr val="669900"/>
                </a:solidFill>
                <a:latin typeface="Liberation Mono"/>
              </a:rPr>
              <a:t>'john.thomas@gmail.com’</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student </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ID, nameFirst, emailID</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rgbClr val="990055"/>
                </a:solidFill>
                <a:latin typeface="Liberation Mono"/>
              </a:rPr>
              <a:t>31</a:t>
            </a:r>
            <a:r>
              <a:rPr lang="en-IN" dirty="0">
                <a:latin typeface="Liberation Mono"/>
                <a:cs typeface="Arial" panose="020B0604020202020204" pitchFamily="34" charset="0"/>
              </a:rPr>
              <a:t>, </a:t>
            </a:r>
            <a:r>
              <a:rPr lang="en-IN" dirty="0">
                <a:solidFill>
                  <a:srgbClr val="669900"/>
                </a:solidFill>
                <a:latin typeface="Liberation Mono"/>
              </a:rPr>
              <a:t>'jack'</a:t>
            </a:r>
            <a:r>
              <a:rPr lang="en-IN" dirty="0">
                <a:latin typeface="Liberation Mono"/>
                <a:cs typeface="Arial" panose="020B0604020202020204" pitchFamily="34" charset="0"/>
              </a:rPr>
              <a:t>, </a:t>
            </a:r>
            <a:r>
              <a:rPr lang="en-IN" dirty="0">
                <a:solidFill>
                  <a:srgbClr val="669900"/>
                </a:solidFill>
                <a:latin typeface="Liberation Mono"/>
              </a:rPr>
              <a:t>'jack.thorn@gmail.com</a:t>
            </a:r>
            <a:r>
              <a:rPr lang="en-IN" dirty="0">
                <a:latin typeface="Liberation Mono"/>
              </a:rPr>
              <a:t>’</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student </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ID, nameFirst</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a:t>
            </a:r>
            <a:r>
              <a:rPr lang="en-IN" dirty="0">
                <a:solidFill>
                  <a:srgbClr val="990055"/>
                </a:solidFill>
                <a:latin typeface="Liberation Mono"/>
              </a:rPr>
              <a:t>32</a:t>
            </a:r>
            <a:r>
              <a:rPr lang="en-IN" dirty="0">
                <a:latin typeface="Liberation Mono"/>
                <a:cs typeface="Arial" panose="020B0604020202020204" pitchFamily="34" charset="0"/>
              </a:rPr>
              <a:t>, </a:t>
            </a:r>
            <a:r>
              <a:rPr lang="en-IN" dirty="0">
                <a:solidFill>
                  <a:srgbClr val="669900"/>
                </a:solidFill>
                <a:latin typeface="Liberation Mono"/>
              </a:rPr>
              <a:t>'james'</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a:t>
            </a:r>
            <a:r>
              <a:rPr lang="en-IN" dirty="0">
                <a:solidFill>
                  <a:srgbClr val="990055"/>
                </a:solidFill>
                <a:latin typeface="Liberation Mono"/>
              </a:rPr>
              <a:t>33</a:t>
            </a:r>
            <a:r>
              <a:rPr lang="en-IN" dirty="0">
                <a:latin typeface="Liberation Mono"/>
                <a:cs typeface="Arial" panose="020B0604020202020204" pitchFamily="34" charset="0"/>
              </a:rPr>
              <a:t>, </a:t>
            </a:r>
            <a:r>
              <a:rPr lang="en-IN" dirty="0">
                <a:solidFill>
                  <a:srgbClr val="669900"/>
                </a:solidFill>
                <a:latin typeface="Liberation Mono"/>
              </a:rPr>
              <a:t>'jr. james'</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34</a:t>
            </a:r>
            <a:r>
              <a:rPr lang="en-IN" dirty="0">
                <a:latin typeface="Liberation Mono"/>
                <a:cs typeface="Arial" panose="020B0604020202020204" pitchFamily="34" charset="0"/>
              </a:rPr>
              <a:t>, </a:t>
            </a:r>
            <a:r>
              <a:rPr lang="en-IN" dirty="0">
                <a:solidFill>
                  <a:srgbClr val="669900"/>
                </a:solidFill>
                <a:latin typeface="Liberation Mono"/>
              </a:rPr>
              <a:t>'sr. james</a:t>
            </a:r>
            <a:r>
              <a:rPr lang="en-IN" dirty="0">
                <a:latin typeface="Liberation Mono"/>
              </a:rPr>
              <a:t>'</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xmlns="" id="{CDFAA0BA-6934-468A-B591-C6445D235306}"/>
              </a:ext>
            </a:extLst>
          </p:cNvPr>
          <p:cNvSpPr/>
          <p:nvPr/>
        </p:nvSpPr>
        <p:spPr>
          <a:xfrm>
            <a:off x="359510" y="2564904"/>
            <a:ext cx="11569138" cy="2031325"/>
          </a:xfrm>
          <a:prstGeom prst="rect">
            <a:avLst/>
          </a:prstGeom>
        </p:spPr>
        <p:txBody>
          <a:bodyPr wrap="square">
            <a:spAutoFit/>
          </a:bodyPr>
          <a:lstStyle/>
          <a:p>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 </a:t>
            </a:r>
            <a:r>
              <a:rPr lang="en-IN" dirty="0">
                <a:latin typeface="Liberation Mono"/>
                <a:cs typeface="Arial" panose="020B0604020202020204" pitchFamily="34" charset="0"/>
              </a:rPr>
              <a:t>student</a:t>
            </a:r>
            <a:r>
              <a:rPr lang="en-IN" dirty="0">
                <a:solidFill>
                  <a:srgbClr val="0077AA"/>
                </a:solidFill>
                <a:latin typeface="Liberation Mono"/>
                <a:cs typeface="Arial" panose="020B0604020202020204" pitchFamily="34" charset="0"/>
              </a:rPr>
              <a:t> </a:t>
            </a:r>
            <a:r>
              <a:rPr lang="en-IN" dirty="0">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FE1212"/>
                </a:solidFill>
                <a:latin typeface="Liberation Mono"/>
                <a:cs typeface="Arial" panose="020B0604020202020204" pitchFamily="34" charset="0"/>
              </a:rPr>
              <a:t>PRIMARY</a:t>
            </a:r>
            <a:r>
              <a:rPr lang="en-IN" dirty="0">
                <a:latin typeface="Liberation Mono"/>
              </a:rPr>
              <a:t> </a:t>
            </a:r>
            <a:r>
              <a:rPr lang="en-IN" dirty="0">
                <a:solidFill>
                  <a:srgbClr val="FE1212"/>
                </a:solidFill>
                <a:latin typeface="Liberation Mono"/>
                <a:cs typeface="Arial" panose="020B0604020202020204" pitchFamily="34" charset="0"/>
              </a:rPr>
              <a:t>KEY</a:t>
            </a:r>
            <a:r>
              <a:rPr lang="en-IN" dirty="0">
                <a:latin typeface="Liberation Mono"/>
              </a:rPr>
              <a:t>,</a:t>
            </a:r>
            <a:endParaRPr lang="en-IN" dirty="0">
              <a:latin typeface="Liberation Mono"/>
              <a:cs typeface="Arial" panose="020B0604020202020204" pitchFamily="34" charset="0"/>
            </a:endParaRPr>
          </a:p>
          <a:p>
            <a:r>
              <a:rPr lang="en-IN" dirty="0">
                <a:latin typeface="Liberation Mono"/>
                <a:cs typeface="Arial" panose="020B0604020202020204" pitchFamily="34" charset="0"/>
              </a:rPr>
              <a:t>   nameFirst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(45), </a:t>
            </a:r>
          </a:p>
          <a:p>
            <a:r>
              <a:rPr lang="en-IN" dirty="0">
                <a:latin typeface="Liberation Mono"/>
                <a:cs typeface="Arial" panose="020B0604020202020204" pitchFamily="34" charset="0"/>
              </a:rPr>
              <a:t>   nameLast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(45), </a:t>
            </a:r>
          </a:p>
          <a:p>
            <a:r>
              <a:rPr lang="en-IN" dirty="0">
                <a:latin typeface="Liberation Mono"/>
                <a:cs typeface="Arial" panose="020B0604020202020204" pitchFamily="34" charset="0"/>
              </a:rPr>
              <a:t>   DoB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 </a:t>
            </a:r>
          </a:p>
          <a:p>
            <a:r>
              <a:rPr lang="en-IN" dirty="0">
                <a:latin typeface="Liberation Mono"/>
                <a:cs typeface="Arial" panose="020B0604020202020204" pitchFamily="34" charset="0"/>
              </a:rPr>
              <a:t>   emailID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(128) </a:t>
            </a:r>
          </a:p>
          <a:p>
            <a:r>
              <a:rPr lang="en-IN" dirty="0">
                <a:latin typeface="Liberation Mono"/>
                <a:cs typeface="Arial" panose="020B0604020202020204" pitchFamily="34" charset="0"/>
              </a:rPr>
              <a:t>);</a:t>
            </a:r>
          </a:p>
        </p:txBody>
      </p:sp>
      <p:sp>
        <p:nvSpPr>
          <p:cNvPr id="3" name="Rectangle 2">
            <a:extLst>
              <a:ext uri="{FF2B5EF4-FFF2-40B4-BE49-F238E27FC236}">
                <a16:creationId xmlns:a16="http://schemas.microsoft.com/office/drawing/2014/main" xmlns="" id="{BE7EF697-9807-489E-A355-20DA59F8E13B}"/>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dml- insert … values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xmlns="" id="{13604FD9-B251-4C7D-B3A2-FCBDF2D47EE9}"/>
              </a:ext>
            </a:extLst>
          </p:cNvPr>
          <p:cNvSpPr/>
          <p:nvPr/>
        </p:nvSpPr>
        <p:spPr>
          <a:xfrm>
            <a:off x="290449" y="1412776"/>
            <a:ext cx="11278159" cy="1015663"/>
          </a:xfrm>
          <a:prstGeom prst="rect">
            <a:avLst/>
          </a:prstGeom>
        </p:spPr>
        <p:txBody>
          <a:bodyPr wrap="square">
            <a:spAutoFit/>
          </a:bodyPr>
          <a:lstStyle/>
          <a:p>
            <a:r>
              <a:rPr lang="en-IN" sz="2000" dirty="0">
                <a:solidFill>
                  <a:srgbClr val="0077AA"/>
                </a:solidFill>
                <a:latin typeface="Liberation Mono"/>
              </a:rPr>
              <a:t>INSERT [IGNORE] [INTO] </a:t>
            </a:r>
            <a:r>
              <a:rPr lang="en-IN" sz="2000" dirty="0">
                <a:latin typeface="Liberation Mono"/>
              </a:rPr>
              <a:t>tbl_name </a:t>
            </a:r>
            <a:r>
              <a:rPr lang="fr-FR" sz="2000" dirty="0">
                <a:latin typeface="Liberation Mono"/>
              </a:rPr>
              <a:t>[</a:t>
            </a:r>
            <a:r>
              <a:rPr lang="fr-FR" sz="2000" b="0" i="0" dirty="0">
                <a:solidFill>
                  <a:srgbClr val="0077AA"/>
                </a:solidFill>
                <a:effectLst/>
                <a:latin typeface="Liberation Mono"/>
              </a:rPr>
              <a:t>PARTITION</a:t>
            </a:r>
            <a:r>
              <a:rPr lang="fr-FR" sz="2000" b="0" i="0" dirty="0">
                <a:solidFill>
                  <a:srgbClr val="000000"/>
                </a:solidFill>
                <a:effectLst/>
                <a:latin typeface="Liberation Mono"/>
              </a:rPr>
              <a:t> </a:t>
            </a:r>
            <a:r>
              <a:rPr lang="fr-FR" sz="2000" dirty="0">
                <a:latin typeface="Liberation Mono"/>
              </a:rPr>
              <a:t>(</a:t>
            </a:r>
            <a:r>
              <a:rPr lang="fr-FR" sz="2000" b="0" i="1" dirty="0">
                <a:solidFill>
                  <a:srgbClr val="000000"/>
                </a:solidFill>
                <a:effectLst/>
                <a:latin typeface="Liberation Mono"/>
              </a:rPr>
              <a:t>partition_name</a:t>
            </a:r>
            <a:r>
              <a:rPr lang="fr-FR" sz="2000" b="0" i="0" dirty="0">
                <a:solidFill>
                  <a:srgbClr val="000000"/>
                </a:solidFill>
                <a:effectLst/>
                <a:latin typeface="Liberation Mono"/>
              </a:rPr>
              <a:t> </a:t>
            </a:r>
            <a:r>
              <a:rPr lang="fr-FR" sz="2000" dirty="0">
                <a:latin typeface="Liberation Mono"/>
              </a:rPr>
              <a:t>[,</a:t>
            </a:r>
            <a:r>
              <a:rPr lang="fr-FR" sz="2000" b="0" i="0" dirty="0">
                <a:solidFill>
                  <a:srgbClr val="000000"/>
                </a:solidFill>
                <a:effectLst/>
                <a:latin typeface="Liberation Mono"/>
              </a:rPr>
              <a:t> </a:t>
            </a:r>
            <a:r>
              <a:rPr lang="fr-FR" sz="2000" b="0" i="1" dirty="0">
                <a:solidFill>
                  <a:srgbClr val="000000"/>
                </a:solidFill>
                <a:effectLst/>
                <a:latin typeface="Liberation Mono"/>
              </a:rPr>
              <a:t>partition_name</a:t>
            </a:r>
            <a:r>
              <a:rPr lang="fr-FR" sz="2000" dirty="0">
                <a:latin typeface="Liberation Mono"/>
              </a:rPr>
              <a:t>] ...)]</a:t>
            </a:r>
            <a:r>
              <a:rPr lang="en-IN" sz="2000" dirty="0">
                <a:latin typeface="Liberation Mono"/>
              </a:rPr>
              <a:t> [ (col_name,</a:t>
            </a:r>
            <a:r>
              <a:rPr lang="en-US" sz="2000" dirty="0">
                <a:latin typeface="Liberation Mono"/>
              </a:rPr>
              <a:t> </a:t>
            </a:r>
            <a:r>
              <a:rPr lang="en-US" sz="2000" dirty="0">
                <a:solidFill>
                  <a:schemeClr val="bg1">
                    <a:lumMod val="50000"/>
                  </a:schemeClr>
                </a:solidFill>
                <a:latin typeface="Liberation Mono"/>
              </a:rPr>
              <a:t>. . .</a:t>
            </a:r>
            <a:r>
              <a:rPr lang="en-IN" sz="2000" dirty="0">
                <a:latin typeface="Liberation Mono"/>
              </a:rPr>
              <a:t>) ]</a:t>
            </a:r>
            <a:r>
              <a:rPr lang="en-IN" sz="2000" dirty="0">
                <a:solidFill>
                  <a:srgbClr val="0077AA"/>
                </a:solidFill>
                <a:latin typeface="Liberation Mono"/>
              </a:rPr>
              <a:t> { VALUES </a:t>
            </a:r>
            <a:r>
              <a:rPr lang="en-IN" sz="2000" dirty="0">
                <a:latin typeface="Liberation Mono"/>
              </a:rPr>
              <a:t>|</a:t>
            </a:r>
            <a:r>
              <a:rPr lang="en-IN" sz="2000" dirty="0">
                <a:solidFill>
                  <a:srgbClr val="0077AA"/>
                </a:solidFill>
                <a:latin typeface="Liberation Mono"/>
              </a:rPr>
              <a:t> VALUE } [ROW] ( </a:t>
            </a:r>
            <a:r>
              <a:rPr lang="en-IN" sz="2000" dirty="0">
                <a:latin typeface="Liberation Mono"/>
              </a:rPr>
              <a:t>{ expr | DEFAULT },</a:t>
            </a:r>
            <a:r>
              <a:rPr lang="en-IN" sz="2000" dirty="0">
                <a:solidFill>
                  <a:srgbClr val="0077AA"/>
                </a:solidFill>
                <a:latin typeface="Liberation Mono"/>
              </a:rPr>
              <a:t> </a:t>
            </a:r>
            <a:r>
              <a:rPr lang="en-US" sz="2000" dirty="0">
                <a:solidFill>
                  <a:schemeClr val="bg1">
                    <a:lumMod val="50000"/>
                  </a:schemeClr>
                </a:solidFill>
                <a:latin typeface="Liberation Mono"/>
              </a:rPr>
              <a:t>. . .</a:t>
            </a:r>
            <a:r>
              <a:rPr lang="en-IN" sz="2000" dirty="0">
                <a:solidFill>
                  <a:srgbClr val="0077AA"/>
                </a:solidFill>
                <a:latin typeface="Liberation Mono"/>
              </a:rPr>
              <a:t>)</a:t>
            </a:r>
            <a:r>
              <a:rPr lang="en-IN" sz="2000" dirty="0">
                <a:latin typeface="Liberation Mono"/>
              </a:rPr>
              <a:t>, </a:t>
            </a:r>
            <a:r>
              <a:rPr lang="en-IN" sz="2000" dirty="0">
                <a:solidFill>
                  <a:srgbClr val="0077AA"/>
                </a:solidFill>
                <a:latin typeface="Liberation Mono"/>
              </a:rPr>
              <a:t>[ROW]  (</a:t>
            </a:r>
            <a:r>
              <a:rPr lang="en-US" sz="2000" dirty="0">
                <a:solidFill>
                  <a:schemeClr val="bg1">
                    <a:lumMod val="50000"/>
                  </a:schemeClr>
                </a:solidFill>
                <a:latin typeface="Liberation Mono"/>
              </a:rPr>
              <a:t>. . .</a:t>
            </a:r>
            <a:r>
              <a:rPr lang="en-IN" sz="2000" dirty="0">
                <a:solidFill>
                  <a:srgbClr val="0077AA"/>
                </a:solidFill>
                <a:latin typeface="Liberation Mono"/>
              </a:rPr>
              <a:t>)</a:t>
            </a:r>
            <a:r>
              <a:rPr lang="en-IN" sz="2000" dirty="0">
                <a:latin typeface="Liberation Mono"/>
              </a:rPr>
              <a:t>,</a:t>
            </a:r>
            <a:r>
              <a:rPr lang="en-IN" sz="2000" dirty="0">
                <a:solidFill>
                  <a:srgbClr val="0077AA"/>
                </a:solidFill>
                <a:latin typeface="Liberation Mono"/>
              </a:rPr>
              <a:t> [ROW] </a:t>
            </a:r>
            <a:r>
              <a:rPr lang="en-US" sz="2000" dirty="0">
                <a:solidFill>
                  <a:schemeClr val="bg1">
                    <a:lumMod val="50000"/>
                  </a:schemeClr>
                </a:solidFill>
                <a:latin typeface="Liberation Mono"/>
              </a:rPr>
              <a:t>. . .</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ON DUPLICATE KEY UPDATE assignment_list </a:t>
            </a:r>
            <a:r>
              <a:rPr lang="en-IN" sz="2000" dirty="0">
                <a:latin typeface="Liberation Mono"/>
              </a:rPr>
              <a:t>]</a:t>
            </a:r>
            <a:endParaRPr lang="en-US" sz="2000" dirty="0">
              <a:latin typeface="Liberation Mono"/>
            </a:endParaRPr>
          </a:p>
        </p:txBody>
      </p:sp>
    </p:spTree>
    <p:extLst>
      <p:ext uri="{BB962C8B-B14F-4D97-AF65-F5344CB8AC3E}">
        <p14:creationId xmlns:p14="http://schemas.microsoft.com/office/powerpoint/2010/main" val="265312033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insert rows using select</a:t>
            </a:r>
          </a:p>
        </p:txBody>
      </p:sp>
    </p:spTree>
    <p:extLst>
      <p:ext uri="{BB962C8B-B14F-4D97-AF65-F5344CB8AC3E}">
        <p14:creationId xmlns:p14="http://schemas.microsoft.com/office/powerpoint/2010/main" val="142511105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select</a:t>
            </a:r>
            <a:endParaRPr lang="en-IN" sz="3200" i="1" dirty="0">
              <a:solidFill>
                <a:srgbClr val="FF9900"/>
              </a:solidFill>
              <a:latin typeface="Arial" pitchFamily="34" charset="0"/>
              <a:cs typeface="Arial" pitchFamily="34" charset="0"/>
            </a:endParaRPr>
          </a:p>
        </p:txBody>
      </p:sp>
      <p:sp>
        <p:nvSpPr>
          <p:cNvPr id="5" name="Rectangle 4"/>
          <p:cNvSpPr/>
          <p:nvPr/>
        </p:nvSpPr>
        <p:spPr>
          <a:xfrm>
            <a:off x="263352" y="838201"/>
            <a:ext cx="11593288"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With INSERT ... SELECT, you can quickly insert many rows into a table from one or many tables. </a:t>
            </a:r>
          </a:p>
        </p:txBody>
      </p:sp>
      <p:sp>
        <p:nvSpPr>
          <p:cNvPr id="7" name="Rectangle 6"/>
          <p:cNvSpPr/>
          <p:nvPr/>
        </p:nvSpPr>
        <p:spPr>
          <a:xfrm>
            <a:off x="362210" y="1563469"/>
            <a:ext cx="10486318" cy="400110"/>
          </a:xfrm>
          <a:prstGeom prst="rect">
            <a:avLst/>
          </a:prstGeom>
        </p:spPr>
        <p:txBody>
          <a:bodyPr wrap="square">
            <a:spAutoFit/>
          </a:bodyPr>
          <a:lstStyle/>
          <a:p>
            <a:r>
              <a:rPr lang="en-IN" sz="2000" dirty="0">
                <a:solidFill>
                  <a:srgbClr val="0077AA"/>
                </a:solidFill>
                <a:latin typeface="Liberation Mono"/>
              </a:rPr>
              <a:t>INSERT [INTO] </a:t>
            </a:r>
            <a:r>
              <a:rPr lang="en-IN" sz="2000" dirty="0">
                <a:latin typeface="Liberation Mono"/>
              </a:rPr>
              <a:t>tbl_name [(col_name,</a:t>
            </a:r>
            <a:r>
              <a:rPr lang="en-US" sz="2000" dirty="0">
                <a:latin typeface="Liberation Mono"/>
              </a:rPr>
              <a:t> </a:t>
            </a:r>
            <a:r>
              <a:rPr lang="en-US" sz="2000" dirty="0">
                <a:solidFill>
                  <a:schemeClr val="bg1">
                    <a:lumMod val="50000"/>
                  </a:schemeClr>
                </a:solidFill>
                <a:latin typeface="Liberation Mono"/>
              </a:rPr>
              <a:t>. . .</a:t>
            </a:r>
            <a:r>
              <a:rPr lang="en-IN" sz="2000" dirty="0">
                <a:latin typeface="Liberation Mono"/>
              </a:rPr>
              <a:t>)]</a:t>
            </a:r>
            <a:r>
              <a:rPr lang="en-IN" sz="2000" dirty="0">
                <a:solidFill>
                  <a:srgbClr val="0077AA"/>
                </a:solidFill>
                <a:latin typeface="Liberation Mono"/>
              </a:rPr>
              <a:t> SELECT </a:t>
            </a:r>
            <a:r>
              <a:rPr lang="en-US" sz="2000" dirty="0">
                <a:solidFill>
                  <a:schemeClr val="bg1">
                    <a:lumMod val="50000"/>
                  </a:schemeClr>
                </a:solidFill>
                <a:latin typeface="Liberation Mono"/>
              </a:rPr>
              <a:t>. . .</a:t>
            </a:r>
            <a:r>
              <a:rPr lang="en-IN" sz="2000" dirty="0">
                <a:solidFill>
                  <a:srgbClr val="0077AA"/>
                </a:solidFill>
                <a:latin typeface="Liberation Mono"/>
              </a:rPr>
              <a:t> </a:t>
            </a:r>
            <a:endParaRPr lang="en-US" sz="2000" dirty="0">
              <a:solidFill>
                <a:srgbClr val="0077AA"/>
              </a:solidFill>
              <a:latin typeface="Liberation Mono"/>
            </a:endParaRPr>
          </a:p>
        </p:txBody>
      </p:sp>
      <p:sp>
        <p:nvSpPr>
          <p:cNvPr id="8" name="Rectangle 7"/>
          <p:cNvSpPr/>
          <p:nvPr/>
        </p:nvSpPr>
        <p:spPr>
          <a:xfrm>
            <a:off x="263352" y="2416076"/>
            <a:ext cx="10328448" cy="3693319"/>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INTO</a:t>
            </a:r>
            <a:r>
              <a:rPr lang="en-IN" dirty="0">
                <a:latin typeface="Liberation Mono"/>
                <a:cs typeface="Arial" panose="020B0604020202020204" pitchFamily="34" charset="0"/>
              </a:rPr>
              <a:t> dept</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deptno</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chemeClr val="accent5">
                    <a:lumMod val="75000"/>
                  </a:schemeClr>
                </a:solidFill>
                <a:latin typeface="Liberation Mono"/>
              </a:rPr>
              <a: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INTO</a:t>
            </a:r>
            <a:r>
              <a:rPr lang="en-IN" dirty="0">
                <a:latin typeface="Liberation Mono"/>
                <a:cs typeface="Arial" panose="020B0604020202020204" pitchFamily="34" charset="0"/>
              </a:rPr>
              <a:t> dept</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deptno</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deptno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IN" dirty="0">
                <a:latin typeface="Liberation Mono"/>
                <a:cs typeface="Arial" panose="020B0604020202020204" pitchFamily="34" charset="0"/>
              </a:rPr>
              <a:t>dept;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INTO</a:t>
            </a:r>
            <a:r>
              <a:rPr lang="en-IN" dirty="0">
                <a:latin typeface="Liberation Mono"/>
                <a:cs typeface="Arial" panose="020B0604020202020204" pitchFamily="34" charset="0"/>
              </a:rPr>
              <a:t> dept </a:t>
            </a: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IN" dirty="0">
                <a:latin typeface="Liberation Mono"/>
                <a:cs typeface="Arial" panose="020B0604020202020204" pitchFamily="34" charset="0"/>
              </a:rPr>
              <a:t>dept;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INTO</a:t>
            </a:r>
            <a:r>
              <a:rPr lang="en-IN" dirty="0">
                <a:latin typeface="Liberation Mono"/>
                <a:cs typeface="Arial" panose="020B0604020202020204" pitchFamily="34" charset="0"/>
              </a:rPr>
              <a:t> dept</a:t>
            </a:r>
            <a:r>
              <a:rPr lang="en-IN" dirty="0">
                <a:solidFill>
                  <a:schemeClr val="bg1">
                    <a:lumMod val="50000"/>
                  </a:schemeClr>
                </a:solidFill>
                <a:latin typeface="Liberation Mono"/>
                <a:cs typeface="Arial" panose="020B0604020202020204" pitchFamily="34" charset="0"/>
              </a:rPr>
              <a:t>(</a:t>
            </a: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MAX</a:t>
            </a:r>
            <a:r>
              <a:rPr lang="en-IN" dirty="0">
                <a:solidFill>
                  <a:schemeClr val="bg1">
                    <a:lumMod val="50000"/>
                  </a:schemeClr>
                </a:solidFill>
                <a:latin typeface="Liberation Mono"/>
                <a:ea typeface="Times New Roman" panose="02020603050405020304" pitchFamily="18" charset="0"/>
                <a:cs typeface="Arial" panose="020B0604020202020204" pitchFamily="34" charset="0"/>
              </a:rPr>
              <a:t>(</a:t>
            </a:r>
            <a:r>
              <a:rPr lang="en-IN" dirty="0">
                <a:latin typeface="Liberation Mono"/>
                <a:ea typeface="Times New Roman" panose="02020603050405020304" pitchFamily="18" charset="0"/>
                <a:cs typeface="Arial" panose="020B0604020202020204" pitchFamily="34" charset="0"/>
              </a:rPr>
              <a:t>deptno</a:t>
            </a:r>
            <a:r>
              <a:rPr lang="en-IN" dirty="0">
                <a:solidFill>
                  <a:schemeClr val="bg1">
                    <a:lumMod val="50000"/>
                  </a:schemeClr>
                </a:solidFill>
                <a:latin typeface="Liberation Mono"/>
                <a:ea typeface="Times New Roman" panose="02020603050405020304" pitchFamily="18" charset="0"/>
                <a:cs typeface="Arial" panose="020B0604020202020204" pitchFamily="34" charset="0"/>
              </a:rPr>
              <a:t>)</a:t>
            </a:r>
            <a:r>
              <a:rPr lang="en-IN" dirty="0">
                <a:latin typeface="Liberation Mono"/>
                <a:ea typeface="Times New Roman" panose="02020603050405020304" pitchFamily="18" charset="0"/>
                <a:cs typeface="Arial" panose="020B0604020202020204" pitchFamily="34" charset="0"/>
              </a:rPr>
              <a:t> </a:t>
            </a:r>
            <a:r>
              <a:rPr lang="en-IN" dirty="0">
                <a:solidFill>
                  <a:schemeClr val="accent5">
                    <a:lumMod val="75000"/>
                  </a:schemeClr>
                </a:solidFill>
                <a:latin typeface="Liberation Mono"/>
              </a:rPr>
              <a:t>+</a:t>
            </a:r>
            <a:r>
              <a:rPr lang="en-IN" dirty="0">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669900"/>
                </a:solidFill>
                <a:latin typeface="Liberation Mono"/>
              </a:rPr>
              <a:t>'HRD'</a:t>
            </a:r>
            <a:r>
              <a:rPr lang="en-IN" dirty="0">
                <a:latin typeface="Liberation Mono"/>
                <a:cs typeface="Arial" panose="020B0604020202020204" pitchFamily="34" charset="0"/>
              </a:rPr>
              <a:t>, </a:t>
            </a:r>
            <a:r>
              <a:rPr lang="en-IN" dirty="0">
                <a:solidFill>
                  <a:srgbClr val="669900"/>
                </a:solidFill>
                <a:latin typeface="Liberation Mono"/>
              </a:rPr>
              <a:t>'BARODA'</a:t>
            </a:r>
            <a:r>
              <a:rPr lang="en-IN" dirty="0">
                <a:latin typeface="Liberation Mono"/>
                <a:cs typeface="Arial" panose="020B0604020202020204" pitchFamily="34" charset="0"/>
              </a:rPr>
              <a:t>, </a:t>
            </a:r>
            <a:r>
              <a:rPr lang="en-IN" dirty="0">
                <a:solidFill>
                  <a:srgbClr val="669900"/>
                </a:solidFill>
                <a:latin typeface="Liberation Mono"/>
              </a:rPr>
              <a:t>'r57px33px'</a:t>
            </a:r>
            <a:r>
              <a:rPr lang="en-IN"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IN" dirty="0">
                <a:latin typeface="Liberation Mono"/>
                <a:cs typeface="Arial" panose="020B0604020202020204" pitchFamily="34" charset="0"/>
              </a:rPr>
              <a:t>dept</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set</a:t>
            </a:r>
            <a:r>
              <a:rPr lang="en-IN" dirty="0">
                <a:latin typeface="Liberation Mono"/>
                <a:cs typeface="Arial" panose="020B0604020202020204" pitchFamily="34" charset="0"/>
              </a:rPr>
              <a:t> @x </a:t>
            </a:r>
            <a:r>
              <a:rPr lang="en-IN" dirty="0">
                <a:solidFill>
                  <a:schemeClr val="accent5">
                    <a:lumMod val="75000"/>
                  </a:schemeClr>
                </a:solidFill>
                <a:latin typeface="Liberation Mono"/>
              </a:rPr>
              <a:t>:=</a:t>
            </a:r>
            <a:r>
              <a:rPr lang="en-IN" dirty="0">
                <a:latin typeface="Liberation Mono"/>
                <a:cs typeface="Arial" panose="020B0604020202020204" pitchFamily="34" charset="0"/>
              </a:rPr>
              <a:t> </a:t>
            </a:r>
            <a:r>
              <a:rPr lang="en-IN" dirty="0">
                <a:solidFill>
                  <a:srgbClr val="990055"/>
                </a:solidFill>
                <a:latin typeface="Liberation Mono"/>
              </a:rPr>
              <a:t>40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INTO</a:t>
            </a:r>
            <a:r>
              <a:rPr lang="en-IN" dirty="0">
                <a:latin typeface="Liberation Mono"/>
                <a:cs typeface="Arial" panose="020B0604020202020204" pitchFamily="34" charset="0"/>
              </a:rPr>
              <a:t> dept </a:t>
            </a:r>
            <a:r>
              <a:rPr lang="en-IN" dirty="0">
                <a:solidFill>
                  <a:srgbClr val="0077AA"/>
                </a:solidFill>
                <a:latin typeface="Liberation Mono"/>
                <a:ea typeface="Times New Roman" panose="02020603050405020304" pitchFamily="18" charset="0"/>
                <a:cs typeface="Arial" panose="020B0604020202020204" pitchFamily="34" charset="0"/>
              </a:rPr>
              <a:t>VALUES</a:t>
            </a:r>
            <a:r>
              <a:rPr lang="en-IN" dirty="0">
                <a:latin typeface="Liberation Mono"/>
                <a:cs typeface="Arial" panose="020B0604020202020204" pitchFamily="34" charset="0"/>
              </a:rPr>
              <a:t> </a:t>
            </a:r>
            <a:r>
              <a:rPr lang="en-IN" dirty="0">
                <a:solidFill>
                  <a:schemeClr val="bg1">
                    <a:lumMod val="50000"/>
                  </a:schemeClr>
                </a:solidFill>
                <a:latin typeface="Liberation Mono"/>
                <a:ea typeface="Times New Roman" panose="02020603050405020304" pitchFamily="18" charset="0"/>
                <a:cs typeface="Arial" panose="020B0604020202020204" pitchFamily="34" charset="0"/>
              </a:rPr>
              <a:t>(</a:t>
            </a:r>
            <a:r>
              <a:rPr lang="en-IN" dirty="0">
                <a:latin typeface="Liberation Mono"/>
                <a:ea typeface="Times New Roman" panose="02020603050405020304" pitchFamily="18" charset="0"/>
                <a:cs typeface="Arial" panose="020B0604020202020204" pitchFamily="34" charset="0"/>
              </a:rPr>
              <a:t>@x </a:t>
            </a:r>
            <a:r>
              <a:rPr lang="en-IN" dirty="0">
                <a:solidFill>
                  <a:schemeClr val="accent5">
                    <a:lumMod val="75000"/>
                  </a:schemeClr>
                </a:solidFill>
                <a:latin typeface="Liberation Mono"/>
              </a:rPr>
              <a:t>:=</a:t>
            </a:r>
            <a:r>
              <a:rPr lang="en-IN" dirty="0">
                <a:latin typeface="Liberation Mono"/>
                <a:ea typeface="Times New Roman" panose="02020603050405020304" pitchFamily="18" charset="0"/>
                <a:cs typeface="Arial" panose="020B0604020202020204" pitchFamily="34" charset="0"/>
              </a:rPr>
              <a:t> @x </a:t>
            </a:r>
            <a:r>
              <a:rPr lang="en-IN" dirty="0">
                <a:solidFill>
                  <a:schemeClr val="accent5">
                    <a:lumMod val="75000"/>
                  </a:schemeClr>
                </a:solidFill>
                <a:latin typeface="Liberation Mono"/>
              </a:rPr>
              <a:t>+</a:t>
            </a:r>
            <a:r>
              <a:rPr lang="en-IN" dirty="0">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 </a:t>
            </a:r>
            <a:r>
              <a:rPr lang="en-IN" dirty="0">
                <a:solidFill>
                  <a:srgbClr val="669900"/>
                </a:solidFill>
                <a:latin typeface="Liberation Mono"/>
              </a:rPr>
              <a:t>'HRD'</a:t>
            </a:r>
            <a:r>
              <a:rPr lang="en-IN" dirty="0">
                <a:latin typeface="Liberation Mono"/>
                <a:cs typeface="Arial" panose="020B0604020202020204" pitchFamily="34" charset="0"/>
              </a:rPr>
              <a:t>, </a:t>
            </a:r>
            <a:r>
              <a:rPr lang="en-IN" dirty="0">
                <a:solidFill>
                  <a:srgbClr val="669900"/>
                </a:solidFill>
                <a:latin typeface="Liberation Mono"/>
              </a:rPr>
              <a:t>'BARODA'</a:t>
            </a:r>
            <a:r>
              <a:rPr lang="en-IN" dirty="0">
                <a:latin typeface="Liberation Mono"/>
                <a:cs typeface="Arial" panose="020B0604020202020204" pitchFamily="34" charset="0"/>
              </a:rPr>
              <a:t>, </a:t>
            </a:r>
            <a:r>
              <a:rPr lang="en-IN" dirty="0">
                <a:solidFill>
                  <a:srgbClr val="669900"/>
                </a:solidFill>
                <a:latin typeface="Liberation Mono"/>
              </a:rPr>
              <a:t>'r57px33px'</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cs typeface="Arial" panose="020B0604020202020204" pitchFamily="34" charset="0"/>
              </a:rPr>
              <a:t> @x </a:t>
            </a:r>
            <a:r>
              <a:rPr lang="en-US" dirty="0">
                <a:solidFill>
                  <a:schemeClr val="accent5">
                    <a:lumMod val="75000"/>
                  </a:schemeClr>
                </a:solidFill>
                <a:latin typeface="Liberation Mono"/>
              </a:rPr>
              <a:t>:=</a:t>
            </a:r>
            <a:r>
              <a:rPr lang="en-US" dirty="0">
                <a:latin typeface="Liberation Mono"/>
                <a:cs typeface="Arial" panose="020B0604020202020204" pitchFamily="34" charset="0"/>
              </a:rPr>
              <a:t> </a:t>
            </a:r>
            <a:r>
              <a:rPr lang="en-US" dirty="0">
                <a:solidFill>
                  <a:schemeClr val="bg1">
                    <a:lumMod val="50000"/>
                  </a:schemeClr>
                </a:solidFill>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C74C49"/>
                </a:solidFill>
                <a:latin typeface="Liberation Mono"/>
                <a:cs typeface="Arial" panose="020B0604020202020204" pitchFamily="34" charset="0"/>
              </a:rPr>
              <a:t>MAX</a:t>
            </a:r>
            <a:r>
              <a:rPr lang="en-US" dirty="0">
                <a:solidFill>
                  <a:schemeClr val="bg1">
                    <a:lumMod val="50000"/>
                  </a:schemeClr>
                </a:solidFill>
                <a:latin typeface="Liberation Mono"/>
                <a:cs typeface="Arial" panose="020B0604020202020204" pitchFamily="34" charset="0"/>
              </a:rPr>
              <a:t>(</a:t>
            </a:r>
            <a:r>
              <a:rPr lang="en-US" dirty="0">
                <a:latin typeface="Liberation Mono"/>
                <a:cs typeface="Arial" panose="020B0604020202020204" pitchFamily="34" charset="0"/>
              </a:rPr>
              <a:t>deptno</a:t>
            </a:r>
            <a:r>
              <a:rPr lang="en-US" dirty="0">
                <a:solidFill>
                  <a:schemeClr val="bg1">
                    <a:lumMod val="50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dept</a:t>
            </a:r>
            <a:r>
              <a:rPr lang="en-US" dirty="0">
                <a:solidFill>
                  <a:schemeClr val="bg1">
                    <a:lumMod val="50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INTO</a:t>
            </a:r>
            <a:r>
              <a:rPr lang="en-IN" dirty="0">
                <a:latin typeface="Liberation Mono"/>
                <a:cs typeface="Arial" panose="020B0604020202020204" pitchFamily="34" charset="0"/>
              </a:rPr>
              <a:t> dept </a:t>
            </a:r>
            <a:r>
              <a:rPr lang="en-IN" dirty="0">
                <a:solidFill>
                  <a:srgbClr val="0077AA"/>
                </a:solidFill>
                <a:latin typeface="Liberation Mono"/>
                <a:ea typeface="Times New Roman" panose="02020603050405020304" pitchFamily="18" charset="0"/>
                <a:cs typeface="Arial" panose="020B0604020202020204" pitchFamily="34" charset="0"/>
              </a:rPr>
              <a:t>VALUES</a:t>
            </a:r>
            <a:r>
              <a:rPr lang="en-IN" dirty="0">
                <a:latin typeface="Liberation Mono"/>
                <a:cs typeface="Arial" panose="020B0604020202020204" pitchFamily="34" charset="0"/>
              </a:rPr>
              <a:t> </a:t>
            </a:r>
            <a:r>
              <a:rPr lang="en-IN" dirty="0">
                <a:solidFill>
                  <a:schemeClr val="bg1">
                    <a:lumMod val="50000"/>
                  </a:schemeClr>
                </a:solidFill>
                <a:latin typeface="Liberation Mono"/>
                <a:ea typeface="Times New Roman" panose="02020603050405020304" pitchFamily="18" charset="0"/>
                <a:cs typeface="Arial" panose="020B0604020202020204" pitchFamily="34" charset="0"/>
              </a:rPr>
              <a:t>(</a:t>
            </a:r>
            <a:r>
              <a:rPr lang="en-IN" dirty="0">
                <a:latin typeface="Liberation Mono"/>
                <a:ea typeface="Times New Roman" panose="02020603050405020304" pitchFamily="18" charset="0"/>
                <a:cs typeface="Arial" panose="020B0604020202020204" pitchFamily="34" charset="0"/>
              </a:rPr>
              <a:t>@x </a:t>
            </a:r>
            <a:r>
              <a:rPr lang="en-IN" dirty="0">
                <a:solidFill>
                  <a:schemeClr val="accent5">
                    <a:lumMod val="75000"/>
                  </a:schemeClr>
                </a:solidFill>
                <a:latin typeface="Liberation Mono"/>
              </a:rPr>
              <a:t>:=</a:t>
            </a:r>
            <a:r>
              <a:rPr lang="en-IN" dirty="0">
                <a:latin typeface="Liberation Mono"/>
                <a:ea typeface="Times New Roman" panose="02020603050405020304" pitchFamily="18" charset="0"/>
                <a:cs typeface="Arial" panose="020B0604020202020204" pitchFamily="34" charset="0"/>
              </a:rPr>
              <a:t> @x </a:t>
            </a:r>
            <a:r>
              <a:rPr lang="en-IN" dirty="0">
                <a:solidFill>
                  <a:schemeClr val="accent5">
                    <a:lumMod val="75000"/>
                  </a:schemeClr>
                </a:solidFill>
                <a:latin typeface="Liberation Mono"/>
              </a:rPr>
              <a:t>+</a:t>
            </a:r>
            <a:r>
              <a:rPr lang="en-IN" dirty="0">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 </a:t>
            </a:r>
            <a:r>
              <a:rPr lang="en-IN" dirty="0">
                <a:solidFill>
                  <a:srgbClr val="669900"/>
                </a:solidFill>
                <a:latin typeface="Liberation Mono"/>
              </a:rPr>
              <a:t>'HRD'</a:t>
            </a:r>
            <a:r>
              <a:rPr lang="en-IN" dirty="0">
                <a:latin typeface="Liberation Mono"/>
                <a:cs typeface="Arial" panose="020B0604020202020204" pitchFamily="34" charset="0"/>
              </a:rPr>
              <a:t>, </a:t>
            </a:r>
            <a:r>
              <a:rPr lang="en-IN" dirty="0">
                <a:solidFill>
                  <a:srgbClr val="669900"/>
                </a:solidFill>
                <a:latin typeface="Liberation Mono"/>
              </a:rPr>
              <a:t>'BARODA'</a:t>
            </a:r>
            <a:r>
              <a:rPr lang="en-IN" dirty="0">
                <a:latin typeface="Liberation Mono"/>
                <a:cs typeface="Arial" panose="020B0604020202020204" pitchFamily="34" charset="0"/>
              </a:rPr>
              <a:t>, </a:t>
            </a:r>
            <a:r>
              <a:rPr lang="en-IN" dirty="0">
                <a:solidFill>
                  <a:srgbClr val="669900"/>
                </a:solidFill>
                <a:latin typeface="Liberation Mono"/>
              </a:rPr>
              <a:t>'r57px33px'</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181025779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xmlns=""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xmlns=""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1028797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A4DD51-F450-4FA7-BA18-C2A26D10D72C}"/>
              </a:ext>
            </a:extLst>
          </p:cNvPr>
          <p:cNvSpPr/>
          <p:nvPr/>
        </p:nvSpPr>
        <p:spPr>
          <a:xfrm>
            <a:off x="1524596" y="2"/>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disadvantage </a:t>
            </a:r>
            <a:r>
              <a:rPr lang="en-US" sz="3200" i="1" dirty="0">
                <a:solidFill>
                  <a:srgbClr val="FF9900"/>
                </a:solidFill>
                <a:latin typeface="Arial" pitchFamily="34" charset="0"/>
                <a:cs typeface="Arial" pitchFamily="34" charset="0"/>
              </a:rPr>
              <a:t>of file-</a:t>
            </a:r>
            <a:r>
              <a:rPr lang="en-IN" sz="3200" i="1" dirty="0">
                <a:solidFill>
                  <a:srgbClr val="FF9900"/>
                </a:solidFill>
                <a:latin typeface="Arial" pitchFamily="34" charset="0"/>
                <a:cs typeface="Arial" pitchFamily="34" charset="0"/>
              </a:rPr>
              <a:t>oriented</a:t>
            </a:r>
            <a:r>
              <a:rPr lang="en-US" sz="3200" i="1" dirty="0">
                <a:solidFill>
                  <a:srgbClr val="FF9900"/>
                </a:solidFill>
                <a:latin typeface="Arial" pitchFamily="34" charset="0"/>
                <a:cs typeface="Arial" pitchFamily="34" charset="0"/>
              </a:rPr>
              <a:t> system</a:t>
            </a:r>
          </a:p>
        </p:txBody>
      </p:sp>
      <p:sp>
        <p:nvSpPr>
          <p:cNvPr id="8" name="Rectangle 7"/>
          <p:cNvSpPr/>
          <p:nvPr/>
        </p:nvSpPr>
        <p:spPr>
          <a:xfrm>
            <a:off x="335360" y="827420"/>
            <a:ext cx="6408712" cy="369332"/>
          </a:xfrm>
          <a:prstGeom prst="rect">
            <a:avLst/>
          </a:prstGeom>
        </p:spPr>
        <p:txBody>
          <a:bodyPr wrap="square">
            <a:spAutoFit/>
          </a:bodyPr>
          <a:lstStyle/>
          <a:p>
            <a:r>
              <a:rPr lang="en-US" dirty="0">
                <a:latin typeface="Palatino Linotype" pitchFamily="18" charset="0"/>
              </a:rPr>
              <a:t>The biggest disadvantage of file-based storage is as follows.</a:t>
            </a:r>
          </a:p>
        </p:txBody>
      </p:sp>
      <p:sp>
        <p:nvSpPr>
          <p:cNvPr id="2" name="Rectangle 1"/>
          <p:cNvSpPr/>
          <p:nvPr/>
        </p:nvSpPr>
        <p:spPr>
          <a:xfrm>
            <a:off x="335360" y="1340768"/>
            <a:ext cx="7992888" cy="400110"/>
          </a:xfrm>
          <a:prstGeom prst="rect">
            <a:avLst/>
          </a:prstGeom>
        </p:spPr>
        <p:txBody>
          <a:bodyPr wrap="square">
            <a:spAutoFit/>
          </a:bodyPr>
          <a:lstStyle/>
          <a:p>
            <a:r>
              <a:rPr lang="en-IN" sz="2000" b="1" dirty="0">
                <a:latin typeface="Palatino Linotype" panose="02040502050505030304" pitchFamily="18" charset="0"/>
              </a:rPr>
              <a:t>Disadvantage </a:t>
            </a:r>
            <a:r>
              <a:rPr lang="en-IN" sz="2000" b="1" dirty="0">
                <a:solidFill>
                  <a:srgbClr val="000000"/>
                </a:solidFill>
                <a:latin typeface="Palatino Linotype" panose="02040502050505030304" pitchFamily="18" charset="0"/>
              </a:rPr>
              <a:t> of File-oriented system</a:t>
            </a:r>
          </a:p>
        </p:txBody>
      </p:sp>
      <p:sp>
        <p:nvSpPr>
          <p:cNvPr id="4" name="Rectangle 3">
            <a:extLst>
              <a:ext uri="{FF2B5EF4-FFF2-40B4-BE49-F238E27FC236}">
                <a16:creationId xmlns:a16="http://schemas.microsoft.com/office/drawing/2014/main" xmlns="" id="{E34FB64D-797D-4CA3-B01A-3B25EEE43551}"/>
              </a:ext>
            </a:extLst>
          </p:cNvPr>
          <p:cNvSpPr/>
          <p:nvPr/>
        </p:nvSpPr>
        <p:spPr>
          <a:xfrm>
            <a:off x="119337" y="1844824"/>
            <a:ext cx="11881319" cy="4739759"/>
          </a:xfrm>
          <a:prstGeom prst="rect">
            <a:avLst/>
          </a:prstGeom>
        </p:spPr>
        <p:txBody>
          <a:bodyPr wrap="square">
            <a:spAutoFit/>
          </a:bodyPr>
          <a:lstStyle/>
          <a:p>
            <a:pPr marL="285750" indent="-285750">
              <a:buFont typeface="Arial" panose="020B0604020202020204" pitchFamily="34" charset="0"/>
              <a:buChar char="•"/>
            </a:pPr>
            <a:r>
              <a:rPr lang="en-US" b="1" dirty="0">
                <a:latin typeface="Palatino Linotype" panose="02040502050505030304" pitchFamily="18" charset="0"/>
              </a:rPr>
              <a:t>Data redundancy</a:t>
            </a:r>
            <a:r>
              <a:rPr lang="en-US" i="1" dirty="0">
                <a:latin typeface="Palatino Linotype" panose="02040502050505030304" pitchFamily="18" charset="0"/>
              </a:rPr>
              <a:t>: </a:t>
            </a:r>
            <a:r>
              <a:rPr lang="en-US" dirty="0">
                <a:latin typeface="Palatino Linotype" panose="02040502050505030304" pitchFamily="18" charset="0"/>
              </a:rPr>
              <a:t>It is possible that the same information may be duplicated in different files. This leads to data redundancy results in memory wastage. </a:t>
            </a:r>
            <a:r>
              <a:rPr lang="en-US" dirty="0">
                <a:solidFill>
                  <a:srgbClr val="006C86"/>
                </a:solidFill>
                <a:latin typeface="Palatino Linotype" panose="02040502050505030304" pitchFamily="18" charset="0"/>
              </a:rPr>
              <a:t>(Suppose a</a:t>
            </a:r>
            <a:r>
              <a:rPr lang="en-US" b="0" i="0" dirty="0">
                <a:solidFill>
                  <a:srgbClr val="006C86"/>
                </a:solidFill>
                <a:effectLst/>
                <a:latin typeface="Palatino Linotype" panose="02040502050505030304" pitchFamily="18" charset="0"/>
              </a:rPr>
              <a:t> </a:t>
            </a:r>
            <a:r>
              <a:rPr lang="en-US" dirty="0">
                <a:solidFill>
                  <a:srgbClr val="006C86"/>
                </a:solidFill>
                <a:latin typeface="Palatino Linotype" panose="02040502050505030304" pitchFamily="18" charset="0"/>
              </a:rPr>
              <a:t>customer having both kind of accounts- saving and current account. In such a situation a customers detail are stored in both the file, saving.txt- file and current.txt- file , which leads to Data Redundancy.)</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Data</a:t>
            </a:r>
            <a:r>
              <a:rPr lang="en-US" i="1" dirty="0">
                <a:latin typeface="Palatino Linotype" panose="02040502050505030304" pitchFamily="18" charset="0"/>
              </a:rPr>
              <a:t> </a:t>
            </a:r>
            <a:r>
              <a:rPr lang="en-US" b="1" dirty="0">
                <a:latin typeface="Palatino Linotype" panose="02040502050505030304" pitchFamily="18" charset="0"/>
              </a:rPr>
              <a:t>inconsistency</a:t>
            </a:r>
            <a:r>
              <a:rPr lang="en-US" i="1" dirty="0">
                <a:latin typeface="Palatino Linotype" panose="02040502050505030304" pitchFamily="18" charset="0"/>
              </a:rPr>
              <a:t>: </a:t>
            </a:r>
            <a:r>
              <a:rPr lang="en-US" dirty="0">
                <a:latin typeface="Palatino Linotype" panose="02040502050505030304" pitchFamily="18" charset="0"/>
              </a:rPr>
              <a:t>Because of data redundancy, it is possible that data may not be in consistent state. </a:t>
            </a:r>
            <a:r>
              <a:rPr lang="en-US" dirty="0">
                <a:solidFill>
                  <a:srgbClr val="006C86"/>
                </a:solidFill>
                <a:latin typeface="Palatino Linotype" panose="02040502050505030304" pitchFamily="18" charset="0"/>
              </a:rPr>
              <a:t>(Suppose customer changed his/her address. There might be a possibility that address is changed in only one file (saving.txt) and other (current.txt) remain unchanged.)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Limited</a:t>
            </a:r>
            <a:r>
              <a:rPr lang="en-US" i="1" dirty="0">
                <a:latin typeface="Palatino Linotype" panose="02040502050505030304" pitchFamily="18" charset="0"/>
              </a:rPr>
              <a:t> </a:t>
            </a:r>
            <a:r>
              <a:rPr lang="en-US" b="1" dirty="0">
                <a:latin typeface="Palatino Linotype" panose="02040502050505030304" pitchFamily="18" charset="0"/>
              </a:rPr>
              <a:t>data</a:t>
            </a:r>
            <a:r>
              <a:rPr lang="en-US" i="1" dirty="0">
                <a:latin typeface="Palatino Linotype" panose="02040502050505030304" pitchFamily="18" charset="0"/>
              </a:rPr>
              <a:t> </a:t>
            </a:r>
            <a:r>
              <a:rPr lang="en-US" b="1" dirty="0">
                <a:latin typeface="Palatino Linotype" panose="02040502050505030304" pitchFamily="18" charset="0"/>
              </a:rPr>
              <a:t>sharing</a:t>
            </a:r>
            <a:r>
              <a:rPr lang="en-US" i="1" dirty="0">
                <a:latin typeface="Palatino Linotype" panose="02040502050505030304" pitchFamily="18" charset="0"/>
              </a:rPr>
              <a:t>: </a:t>
            </a:r>
            <a:r>
              <a:rPr lang="en-US" dirty="0">
                <a:latin typeface="Palatino Linotype" panose="02040502050505030304" pitchFamily="18" charset="0"/>
              </a:rPr>
              <a:t>Data are scattered in various files and also different files may have different formats </a:t>
            </a:r>
            <a:r>
              <a:rPr lang="en-US" dirty="0">
                <a:solidFill>
                  <a:srgbClr val="006C86"/>
                </a:solidFill>
                <a:latin typeface="Palatino Linotype" panose="02040502050505030304" pitchFamily="18" charset="0"/>
              </a:rPr>
              <a:t>(for example: .txt, .csv, .tsv and .xml) </a:t>
            </a:r>
            <a:r>
              <a:rPr lang="en-US" dirty="0">
                <a:latin typeface="Palatino Linotype" panose="02040502050505030304" pitchFamily="18" charset="0"/>
              </a:rPr>
              <a:t>and these files may be stored in different folders so, due to this it is difficult to share data among different applications.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Data Isolation: </a:t>
            </a:r>
            <a:r>
              <a:rPr lang="en-US" dirty="0">
                <a:latin typeface="Palatino Linotype" panose="02040502050505030304" pitchFamily="18" charset="0"/>
              </a:rPr>
              <a:t>Because data are scattered in various files, and files may be in different formats</a:t>
            </a:r>
            <a:r>
              <a:rPr lang="en-US" dirty="0">
                <a:solidFill>
                  <a:srgbClr val="006C86"/>
                </a:solidFill>
                <a:latin typeface="Palatino Linotype" panose="02040502050505030304" pitchFamily="18" charset="0"/>
              </a:rPr>
              <a:t> (for example: .txt, .csv, .tsv and .xml)</a:t>
            </a:r>
            <a:r>
              <a:rPr lang="en-US" dirty="0">
                <a:latin typeface="Palatino Linotype" panose="02040502050505030304" pitchFamily="18" charset="0"/>
              </a:rPr>
              <a:t>, writing new application programs to retrieve the appropriate data is difficult.</a:t>
            </a:r>
          </a:p>
          <a:p>
            <a:endParaRPr lang="en-US" sz="800"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Data</a:t>
            </a:r>
            <a:r>
              <a:rPr lang="en-US" i="1" dirty="0">
                <a:latin typeface="Palatino Linotype" panose="02040502050505030304" pitchFamily="18" charset="0"/>
              </a:rPr>
              <a:t> </a:t>
            </a:r>
            <a:r>
              <a:rPr lang="en-US" b="1" dirty="0">
                <a:latin typeface="Palatino Linotype" panose="02040502050505030304" pitchFamily="18" charset="0"/>
              </a:rPr>
              <a:t>security: </a:t>
            </a:r>
            <a:r>
              <a:rPr lang="en-US" dirty="0">
                <a:latin typeface="Palatino Linotype" panose="02040502050505030304" pitchFamily="18" charset="0"/>
              </a:rPr>
              <a:t>Data should be secured from unauthorized access, </a:t>
            </a:r>
            <a:r>
              <a:rPr lang="en-US" dirty="0">
                <a:solidFill>
                  <a:srgbClr val="006C86"/>
                </a:solidFill>
                <a:latin typeface="Palatino Linotype" panose="02040502050505030304" pitchFamily="18" charset="0"/>
              </a:rPr>
              <a:t>for example a account holder in a bank should not be able to see the account details of another account holder,</a:t>
            </a:r>
            <a:r>
              <a:rPr lang="en-US" dirty="0">
                <a:latin typeface="Palatino Linotype" panose="02040502050505030304" pitchFamily="18" charset="0"/>
              </a:rPr>
              <a:t> such kind of security constraints are difficult to apply in file processing systems.</a:t>
            </a:r>
          </a:p>
        </p:txBody>
      </p:sp>
      <p:sp>
        <p:nvSpPr>
          <p:cNvPr id="3" name="TextBox 2">
            <a:extLst>
              <a:ext uri="{FF2B5EF4-FFF2-40B4-BE49-F238E27FC236}">
                <a16:creationId xmlns:a16="http://schemas.microsoft.com/office/drawing/2014/main" xmlns="" id="{C6675901-2D84-4221-AE46-91479DEAB3E1}"/>
              </a:ext>
            </a:extLst>
          </p:cNvPr>
          <p:cNvSpPr txBox="1"/>
          <p:nvPr/>
        </p:nvSpPr>
        <p:spPr>
          <a:xfrm>
            <a:off x="7464152" y="1052736"/>
            <a:ext cx="3384376" cy="369332"/>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1652533015"/>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88350881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97559787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rows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xmlns=""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xmlns=""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xmlns="" val="20000"/>
                    </a:ext>
                  </a:extLst>
                </a:gridCol>
                <a:gridCol w="1398813">
                  <a:extLst>
                    <a:ext uri="{9D8B030D-6E8A-4147-A177-3AD203B41FA5}">
                      <a16:colId xmlns:a16="http://schemas.microsoft.com/office/drawing/2014/main" xmlns="" val="20001"/>
                    </a:ext>
                  </a:extLst>
                </a:gridCol>
                <a:gridCol w="1675214">
                  <a:extLst>
                    <a:ext uri="{9D8B030D-6E8A-4147-A177-3AD203B41FA5}">
                      <a16:colId xmlns:a16="http://schemas.microsoft.com/office/drawing/2014/main" xmlns="" val="20002"/>
                    </a:ext>
                  </a:extLst>
                </a:gridCol>
                <a:gridCol w="1861037">
                  <a:extLst>
                    <a:ext uri="{9D8B030D-6E8A-4147-A177-3AD203B41FA5}">
                      <a16:colId xmlns:a16="http://schemas.microsoft.com/office/drawing/2014/main" xmlns="" val="20003"/>
                    </a:ext>
                  </a:extLst>
                </a:gridCol>
                <a:gridCol w="1861037">
                  <a:extLst>
                    <a:ext uri="{9D8B030D-6E8A-4147-A177-3AD203B41FA5}">
                      <a16:colId xmlns:a16="http://schemas.microsoft.com/office/drawing/2014/main" xmlns=""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xmlns=""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xmlns=""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xmlns=""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xmlns=""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xmlns=""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xmlns="" val="10005"/>
                  </a:ext>
                </a:extLst>
              </a:tr>
            </a:tbl>
          </a:graphicData>
        </a:graphic>
      </p:graphicFrame>
      <p:sp>
        <p:nvSpPr>
          <p:cNvPr id="4" name="Rectangle 3">
            <a:extLst>
              <a:ext uri="{FF2B5EF4-FFF2-40B4-BE49-F238E27FC236}">
                <a16:creationId xmlns:a16="http://schemas.microsoft.com/office/drawing/2014/main" xmlns=""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391562569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 in a table that you want to return by your query.</a:t>
            </a:r>
          </a:p>
        </p:txBody>
      </p:sp>
      <p:sp>
        <p:nvSpPr>
          <p:cNvPr id="8" name="Title 1">
            <a:extLst>
              <a:ext uri="{FF2B5EF4-FFF2-40B4-BE49-F238E27FC236}">
                <a16:creationId xmlns:a16="http://schemas.microsoft.com/office/drawing/2014/main" xmlns=""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xmlns=""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xmlns="" val="20000"/>
                    </a:ext>
                  </a:extLst>
                </a:gridCol>
                <a:gridCol w="1398813">
                  <a:extLst>
                    <a:ext uri="{9D8B030D-6E8A-4147-A177-3AD203B41FA5}">
                      <a16:colId xmlns:a16="http://schemas.microsoft.com/office/drawing/2014/main" xmlns="" val="20001"/>
                    </a:ext>
                  </a:extLst>
                </a:gridCol>
                <a:gridCol w="1675214">
                  <a:extLst>
                    <a:ext uri="{9D8B030D-6E8A-4147-A177-3AD203B41FA5}">
                      <a16:colId xmlns:a16="http://schemas.microsoft.com/office/drawing/2014/main" xmlns="" val="20002"/>
                    </a:ext>
                  </a:extLst>
                </a:gridCol>
                <a:gridCol w="1861037">
                  <a:extLst>
                    <a:ext uri="{9D8B030D-6E8A-4147-A177-3AD203B41FA5}">
                      <a16:colId xmlns:a16="http://schemas.microsoft.com/office/drawing/2014/main" xmlns="" val="20003"/>
                    </a:ext>
                  </a:extLst>
                </a:gridCol>
                <a:gridCol w="1861037">
                  <a:extLst>
                    <a:ext uri="{9D8B030D-6E8A-4147-A177-3AD203B41FA5}">
                      <a16:colId xmlns:a16="http://schemas.microsoft.com/office/drawing/2014/main" xmlns=""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xmlns=""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xmlns=""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xmlns=""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xmlns=""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xmlns=""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xmlns="" val="10005"/>
                  </a:ext>
                </a:extLst>
              </a:tr>
            </a:tbl>
          </a:graphicData>
        </a:graphic>
      </p:graphicFrame>
      <p:sp>
        <p:nvSpPr>
          <p:cNvPr id="7" name="Rectangle 6">
            <a:extLst>
              <a:ext uri="{FF2B5EF4-FFF2-40B4-BE49-F238E27FC236}">
                <a16:creationId xmlns:a16="http://schemas.microsoft.com/office/drawing/2014/main" xmlns=""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703950191"/>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0" y="3430800"/>
          <a:ext cx="7129359" cy="2518914"/>
        </p:xfrm>
        <a:graphic>
          <a:graphicData uri="http://schemas.openxmlformats.org/drawingml/2006/table">
            <a:tbl>
              <a:tblPr>
                <a:tableStyleId>{BC89EF96-8CEA-46FF-86C4-4CE0E7609802}</a:tableStyleId>
              </a:tblPr>
              <a:tblGrid>
                <a:gridCol w="1156111">
                  <a:extLst>
                    <a:ext uri="{9D8B030D-6E8A-4147-A177-3AD203B41FA5}">
                      <a16:colId xmlns:a16="http://schemas.microsoft.com/office/drawing/2014/main" xmlns="" val="20000"/>
                    </a:ext>
                  </a:extLst>
                </a:gridCol>
                <a:gridCol w="1128940">
                  <a:extLst>
                    <a:ext uri="{9D8B030D-6E8A-4147-A177-3AD203B41FA5}">
                      <a16:colId xmlns:a16="http://schemas.microsoft.com/office/drawing/2014/main" xmlns="" val="20001"/>
                    </a:ext>
                  </a:extLst>
                </a:gridCol>
                <a:gridCol w="1279628">
                  <a:extLst>
                    <a:ext uri="{9D8B030D-6E8A-4147-A177-3AD203B41FA5}">
                      <a16:colId xmlns:a16="http://schemas.microsoft.com/office/drawing/2014/main" xmlns="" val="20002"/>
                    </a:ext>
                  </a:extLst>
                </a:gridCol>
                <a:gridCol w="1736639">
                  <a:extLst>
                    <a:ext uri="{9D8B030D-6E8A-4147-A177-3AD203B41FA5}">
                      <a16:colId xmlns:a16="http://schemas.microsoft.com/office/drawing/2014/main" xmlns="" val="20003"/>
                    </a:ext>
                  </a:extLst>
                </a:gridCol>
                <a:gridCol w="1828041">
                  <a:extLst>
                    <a:ext uri="{9D8B030D-6E8A-4147-A177-3AD203B41FA5}">
                      <a16:colId xmlns:a16="http://schemas.microsoft.com/office/drawing/2014/main" xmlns=""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xmlns=""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xmlns=""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xmlns=""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xmlns=""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xmlns=""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xmlns="" val="10005"/>
                  </a:ext>
                </a:extLst>
              </a:tr>
            </a:tbl>
          </a:graphicData>
        </a:graphic>
      </p:graphicFrame>
      <p:graphicFrame>
        <p:nvGraphicFramePr>
          <p:cNvPr id="6" name="Table 5"/>
          <p:cNvGraphicFramePr>
            <a:graphicFrameLocks noGrp="1"/>
          </p:cNvGraphicFramePr>
          <p:nvPr/>
        </p:nvGraphicFramePr>
        <p:xfrm>
          <a:off x="7728917" y="3430833"/>
          <a:ext cx="4199730" cy="1761227"/>
        </p:xfrm>
        <a:graphic>
          <a:graphicData uri="http://schemas.openxmlformats.org/drawingml/2006/table">
            <a:tbl>
              <a:tblPr>
                <a:tableStyleId>{BC89EF96-8CEA-46FF-86C4-4CE0E7609802}</a:tableStyleId>
              </a:tblPr>
              <a:tblGrid>
                <a:gridCol w="1436749">
                  <a:extLst>
                    <a:ext uri="{9D8B030D-6E8A-4147-A177-3AD203B41FA5}">
                      <a16:colId xmlns:a16="http://schemas.microsoft.com/office/drawing/2014/main" xmlns="" val="20000"/>
                    </a:ext>
                  </a:extLst>
                </a:gridCol>
                <a:gridCol w="1466838">
                  <a:extLst>
                    <a:ext uri="{9D8B030D-6E8A-4147-A177-3AD203B41FA5}">
                      <a16:colId xmlns:a16="http://schemas.microsoft.com/office/drawing/2014/main" xmlns="" val="20001"/>
                    </a:ext>
                  </a:extLst>
                </a:gridCol>
                <a:gridCol w="1296143">
                  <a:extLst>
                    <a:ext uri="{9D8B030D-6E8A-4147-A177-3AD203B41FA5}">
                      <a16:colId xmlns:a16="http://schemas.microsoft.com/office/drawing/2014/main" xmlns=""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xmlns=""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xmlns=""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xmlns=""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xmlns="" val="2619754944"/>
                  </a:ext>
                </a:extLst>
              </a:tr>
            </a:tbl>
          </a:graphicData>
        </a:graphic>
      </p:graphicFrame>
      <p:sp>
        <p:nvSpPr>
          <p:cNvPr id="8" name="Title 1">
            <a:extLst>
              <a:ext uri="{FF2B5EF4-FFF2-40B4-BE49-F238E27FC236}">
                <a16:creationId xmlns:a16="http://schemas.microsoft.com/office/drawing/2014/main" xmlns=""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xmlns=""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xmlns=""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spTree>
    <p:extLst>
      <p:ext uri="{BB962C8B-B14F-4D97-AF65-F5344CB8AC3E}">
        <p14:creationId xmlns:p14="http://schemas.microsoft.com/office/powerpoint/2010/main" val="98067562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3392" y="133468"/>
            <a:ext cx="10873208" cy="6724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012315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xmlns=""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xmlns=""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xmlns=""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xmlns=""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xmlns=""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205221324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780928"/>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single-table update</a:t>
            </a:r>
          </a:p>
        </p:txBody>
      </p:sp>
      <p:sp>
        <p:nvSpPr>
          <p:cNvPr id="4" name="Rectangle 3"/>
          <p:cNvSpPr/>
          <p:nvPr/>
        </p:nvSpPr>
        <p:spPr>
          <a:xfrm>
            <a:off x="191344" y="75080"/>
            <a:ext cx="11449272" cy="923330"/>
          </a:xfrm>
          <a:prstGeom prst="rect">
            <a:avLst/>
          </a:prstGeom>
          <a:noFill/>
        </p:spPr>
        <p:txBody>
          <a:bodyPr wrap="square">
            <a:spAutoFit/>
          </a:bodyPr>
          <a:lstStyle/>
          <a:p>
            <a:r>
              <a:rPr lang="en-IN" u="sng" dirty="0">
                <a:solidFill>
                  <a:schemeClr val="tx2">
                    <a:lumMod val="75000"/>
                  </a:schemeClr>
                </a:solidFill>
                <a:latin typeface="Arial" panose="020B0604020202020204" pitchFamily="34" charset="0"/>
                <a:cs typeface="Arial" panose="020B0604020202020204" pitchFamily="34" charset="0"/>
              </a:rPr>
              <a:t>ORDER BY in UPDATE</a:t>
            </a:r>
            <a:r>
              <a:rPr lang="en-IN" dirty="0">
                <a:latin typeface="Arial" panose="020B0604020202020204" pitchFamily="34" charset="0"/>
                <a:cs typeface="Arial" panose="020B0604020202020204" pitchFamily="34" charset="0"/>
              </a:rPr>
              <a:t>: if the table contains two values 1 and 2 in the id column and 1 is updated to 2 before 2 is updated to 3, an error occurs. To avoid this problem, add an ORDER BY clause to cause the rows with larger id values to be updated before those with smaller values.</a:t>
            </a:r>
          </a:p>
        </p:txBody>
      </p:sp>
      <p:sp>
        <p:nvSpPr>
          <p:cNvPr id="3" name="Rectangle 2"/>
          <p:cNvSpPr/>
          <p:nvPr/>
        </p:nvSpPr>
        <p:spPr>
          <a:xfrm>
            <a:off x="220468" y="908720"/>
            <a:ext cx="8839200" cy="1803699"/>
          </a:xfrm>
          <a:prstGeom prst="rect">
            <a:avLst/>
          </a:prstGeom>
        </p:spPr>
        <p:txBody>
          <a:bodyPr wrap="square">
            <a:spAutoFit/>
          </a:bodyPr>
          <a:lstStyle/>
          <a:p>
            <a:pPr>
              <a:lnSpc>
                <a:spcPct val="150000"/>
              </a:lnSpc>
            </a:pPr>
            <a:r>
              <a:rPr lang="en-US" sz="2200" dirty="0">
                <a:solidFill>
                  <a:srgbClr val="E01E1E"/>
                </a:solidFill>
                <a:latin typeface="Arial" panose="020B0604020202020204" pitchFamily="34" charset="0"/>
                <a:cs typeface="Arial" panose="020B0604020202020204" pitchFamily="34" charset="0"/>
              </a:rPr>
              <a:t>Note:</a:t>
            </a:r>
            <a:r>
              <a:rPr lang="en-US" dirty="0">
                <a:solidFill>
                  <a:srgbClr val="E01E1E"/>
                </a:solidFill>
                <a:latin typeface="Arial" panose="020B0604020202020204" pitchFamily="34" charset="0"/>
                <a:cs typeface="Arial" panose="020B0604020202020204" pitchFamily="34" charset="0"/>
              </a:rPr>
              <a:t> </a:t>
            </a:r>
          </a:p>
          <a:p>
            <a:pPr>
              <a:lnSpc>
                <a:spcPct val="150000"/>
              </a:lnSpc>
            </a:pPr>
            <a:r>
              <a:rPr lang="en-US" dirty="0">
                <a:latin typeface="Arial" panose="020B0604020202020204" pitchFamily="34" charset="0"/>
                <a:cs typeface="Arial" panose="020B0604020202020204" pitchFamily="34" charset="0"/>
              </a:rPr>
              <a:t>Here c1 column is a </a:t>
            </a:r>
            <a:r>
              <a:rPr lang="en-US" dirty="0">
                <a:solidFill>
                  <a:srgbClr val="2658E6"/>
                </a:solidFill>
                <a:latin typeface="Arial" panose="020B0604020202020204" pitchFamily="34" charset="0"/>
                <a:cs typeface="Arial" panose="020B0604020202020204" pitchFamily="34" charset="0"/>
              </a:rPr>
              <a:t>Primary Key</a:t>
            </a:r>
            <a:endParaRPr lang="en-IN" dirty="0">
              <a:solidFill>
                <a:srgbClr val="2658E6"/>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UPDATE</a:t>
            </a:r>
            <a:r>
              <a:rPr lang="en-IN" dirty="0">
                <a:latin typeface="Liberation Mono"/>
                <a:cs typeface="Arial" panose="020B0604020202020204" pitchFamily="34" charset="0"/>
              </a:rPr>
              <a:t> temp </a:t>
            </a:r>
            <a:r>
              <a:rPr lang="en-IN" dirty="0">
                <a:solidFill>
                  <a:srgbClr val="0077AA"/>
                </a:solidFill>
                <a:latin typeface="Liberation Mono"/>
                <a:ea typeface="Times New Roman" panose="02020603050405020304" pitchFamily="18" charset="0"/>
                <a:cs typeface="Arial" panose="020B0604020202020204" pitchFamily="34" charset="0"/>
              </a:rPr>
              <a:t>SET</a:t>
            </a:r>
            <a:r>
              <a:rPr lang="en-IN" dirty="0">
                <a:latin typeface="Liberation Mono"/>
                <a:cs typeface="Arial" panose="020B0604020202020204" pitchFamily="34" charset="0"/>
              </a:rPr>
              <a:t> c1 </a:t>
            </a:r>
            <a:r>
              <a:rPr lang="en-IN" dirty="0">
                <a:solidFill>
                  <a:schemeClr val="accent5">
                    <a:lumMod val="75000"/>
                  </a:schemeClr>
                </a:solidFill>
                <a:latin typeface="Liberation Mono"/>
              </a:rPr>
              <a:t>=</a:t>
            </a:r>
            <a:r>
              <a:rPr lang="en-IN" dirty="0">
                <a:latin typeface="Liberation Mono"/>
                <a:cs typeface="Arial" panose="020B0604020202020204" pitchFamily="34" charset="0"/>
              </a:rPr>
              <a:t> c1 </a:t>
            </a:r>
            <a:r>
              <a:rPr lang="en-IN" dirty="0">
                <a:solidFill>
                  <a:schemeClr val="accent5">
                    <a:lumMod val="75000"/>
                  </a:schemeClr>
                </a:solidFill>
                <a:latin typeface="Liberation Mono"/>
              </a:rPr>
              <a: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ORDER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BY</a:t>
            </a:r>
            <a:r>
              <a:rPr lang="en-IN" dirty="0">
                <a:latin typeface="Liberation Mono"/>
                <a:cs typeface="Arial" panose="020B0604020202020204" pitchFamily="34" charset="0"/>
              </a:rPr>
              <a:t> c1 </a:t>
            </a:r>
            <a:r>
              <a:rPr lang="en-IN" dirty="0">
                <a:solidFill>
                  <a:srgbClr val="0077AA"/>
                </a:solidFill>
                <a:latin typeface="Liberation Mono"/>
                <a:cs typeface="Arial" panose="020B0604020202020204" pitchFamily="34" charset="0"/>
              </a:rPr>
              <a:t>ASC</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In case of decrement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UPDATE</a:t>
            </a:r>
            <a:r>
              <a:rPr lang="en-IN" dirty="0">
                <a:latin typeface="Liberation Mono"/>
                <a:cs typeface="Arial" panose="020B0604020202020204" pitchFamily="34" charset="0"/>
              </a:rPr>
              <a:t> temp </a:t>
            </a:r>
            <a:r>
              <a:rPr lang="en-IN" dirty="0">
                <a:solidFill>
                  <a:srgbClr val="0077AA"/>
                </a:solidFill>
                <a:latin typeface="Liberation Mono"/>
                <a:ea typeface="Times New Roman" panose="02020603050405020304" pitchFamily="18" charset="0"/>
                <a:cs typeface="Arial" panose="020B0604020202020204" pitchFamily="34" charset="0"/>
              </a:rPr>
              <a:t>SET</a:t>
            </a:r>
            <a:r>
              <a:rPr lang="en-IN" dirty="0">
                <a:latin typeface="Liberation Mono"/>
                <a:cs typeface="Arial" panose="020B0604020202020204" pitchFamily="34" charset="0"/>
              </a:rPr>
              <a:t> c1 </a:t>
            </a:r>
            <a:r>
              <a:rPr lang="en-IN" dirty="0">
                <a:solidFill>
                  <a:schemeClr val="accent5">
                    <a:lumMod val="75000"/>
                  </a:schemeClr>
                </a:solidFill>
                <a:latin typeface="Liberation Mono"/>
              </a:rPr>
              <a:t>=</a:t>
            </a:r>
            <a:r>
              <a:rPr lang="en-IN" dirty="0">
                <a:latin typeface="Liberation Mono"/>
                <a:cs typeface="Arial" panose="020B0604020202020204" pitchFamily="34" charset="0"/>
              </a:rPr>
              <a:t> c1 </a:t>
            </a:r>
            <a:r>
              <a:rPr lang="en-IN" dirty="0">
                <a:solidFill>
                  <a:schemeClr val="accent5">
                    <a:lumMod val="75000"/>
                  </a:schemeClr>
                </a:solidFill>
                <a:latin typeface="Liberation Mono"/>
              </a:rPr>
              <a: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ORDER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BY</a:t>
            </a:r>
            <a:r>
              <a:rPr lang="en-IN" dirty="0">
                <a:latin typeface="Liberation Mono"/>
                <a:cs typeface="Arial" panose="020B0604020202020204" pitchFamily="34" charset="0"/>
              </a:rPr>
              <a:t> c1 </a:t>
            </a:r>
            <a:r>
              <a:rPr lang="en-IN" dirty="0">
                <a:solidFill>
                  <a:srgbClr val="0077AA"/>
                </a:solidFill>
                <a:latin typeface="Liberation Mono"/>
                <a:ea typeface="Times New Roman" panose="02020603050405020304" pitchFamily="18" charset="0"/>
                <a:cs typeface="Arial" panose="020B0604020202020204" pitchFamily="34" charset="0"/>
              </a:rPr>
              <a:t>DESC</a:t>
            </a:r>
            <a:r>
              <a:rPr lang="en-IN" dirty="0">
                <a:latin typeface="Liberation Mono"/>
                <a:cs typeface="Arial" panose="020B0604020202020204" pitchFamily="34" charset="0"/>
              </a:rPr>
              <a:t>;</a:t>
            </a:r>
            <a:r>
              <a:rPr lang="en-IN" dirty="0">
                <a:solidFill>
                  <a:srgbClr val="00B050"/>
                </a:solidFill>
                <a:latin typeface="Liberation Mono"/>
                <a:cs typeface="Arial" panose="020B0604020202020204" pitchFamily="34" charset="0"/>
              </a:rPr>
              <a:t>   # In case of increment</a:t>
            </a:r>
            <a:endParaRPr lang="en-IN" dirty="0">
              <a:latin typeface="Liberation Mono"/>
              <a:cs typeface="Arial" panose="020B0604020202020204" pitchFamily="34" charset="0"/>
            </a:endParaRPr>
          </a:p>
        </p:txBody>
      </p:sp>
      <p:sp>
        <p:nvSpPr>
          <p:cNvPr id="7" name="TextBox 6">
            <a:extLst>
              <a:ext uri="{FF2B5EF4-FFF2-40B4-BE49-F238E27FC236}">
                <a16:creationId xmlns:a16="http://schemas.microsoft.com/office/drawing/2014/main" xmlns="" id="{01940667-7188-4672-B7C2-EF95A106A555}"/>
              </a:ext>
            </a:extLst>
          </p:cNvPr>
          <p:cNvSpPr txBox="1"/>
          <p:nvPr/>
        </p:nvSpPr>
        <p:spPr>
          <a:xfrm>
            <a:off x="224244" y="3318664"/>
            <a:ext cx="11848420"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SET </a:t>
            </a:r>
            <a:r>
              <a:rPr lang="en-IN" dirty="0">
                <a:solidFill>
                  <a:schemeClr val="tx2">
                    <a:lumMod val="75000"/>
                  </a:schemeClr>
                </a:solidFill>
                <a:latin typeface="Liberation Mono"/>
                <a:ea typeface="Times New Roman" panose="02020603050405020304" pitchFamily="18" charset="0"/>
              </a:rPr>
              <a:t>@x </a:t>
            </a:r>
            <a:r>
              <a:rPr lang="en-IN" dirty="0">
                <a:solidFill>
                  <a:schemeClr val="accent5">
                    <a:lumMod val="75000"/>
                  </a:schemeClr>
                </a:solidFill>
                <a:latin typeface="Liberation Mono"/>
              </a:rPr>
              <a:t>:=</a:t>
            </a:r>
            <a:r>
              <a:rPr lang="en-IN" dirty="0">
                <a:solidFill>
                  <a:schemeClr val="tx2">
                    <a:lumMod val="75000"/>
                  </a:schemeClr>
                </a:solidFill>
                <a:latin typeface="Liberation Mono"/>
                <a:ea typeface="Times New Roman" panose="02020603050405020304" pitchFamily="18" charset="0"/>
              </a:rPr>
              <a:t> </a:t>
            </a:r>
            <a:r>
              <a:rPr lang="en-IN" dirty="0">
                <a:solidFill>
                  <a:srgbClr val="990055"/>
                </a:solidFill>
                <a:latin typeface="Liberation Mono"/>
              </a:rPr>
              <a:t>0</a:t>
            </a:r>
            <a:r>
              <a:rPr lang="en-IN" dirty="0">
                <a:solidFill>
                  <a:schemeClr val="tx2">
                    <a:lumMod val="75000"/>
                  </a:schemeClr>
                </a:solidFill>
                <a:latin typeface="Liberation Mono"/>
                <a:ea typeface="Times New Roman" panose="02020603050405020304" pitchFamily="18" charset="0"/>
              </a:rPr>
              <a:t>;</a:t>
            </a: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UPDATE</a:t>
            </a:r>
            <a:r>
              <a:rPr lang="en-IN" dirty="0">
                <a:latin typeface="Liberation Mono"/>
              </a:rPr>
              <a:t> emp </a:t>
            </a:r>
            <a:r>
              <a:rPr lang="en-IN" dirty="0">
                <a:solidFill>
                  <a:srgbClr val="0077AA"/>
                </a:solidFill>
                <a:latin typeface="Liberation Mono"/>
              </a:rPr>
              <a:t>SET</a:t>
            </a:r>
            <a:r>
              <a:rPr lang="en-IN" dirty="0">
                <a:latin typeface="Liberation Mono"/>
              </a:rPr>
              <a:t> id </a:t>
            </a:r>
            <a:r>
              <a:rPr lang="en-IN" dirty="0">
                <a:solidFill>
                  <a:schemeClr val="accent5">
                    <a:lumMod val="75000"/>
                  </a:schemeClr>
                </a:solidFill>
                <a:latin typeface="Liberation Mono"/>
              </a:rPr>
              <a:t>=</a:t>
            </a:r>
            <a:r>
              <a:rPr lang="en-IN" dirty="0">
                <a:latin typeface="Liberation Mono"/>
              </a:rPr>
              <a:t> @x </a:t>
            </a:r>
            <a:r>
              <a:rPr lang="en-IN" dirty="0">
                <a:solidFill>
                  <a:schemeClr val="accent5">
                    <a:lumMod val="75000"/>
                  </a:schemeClr>
                </a:solidFill>
                <a:latin typeface="Liberation Mono"/>
              </a:rPr>
              <a:t>:=</a:t>
            </a:r>
            <a:r>
              <a:rPr lang="en-IN" dirty="0">
                <a:latin typeface="Liberation Mono"/>
              </a:rPr>
              <a:t> @x </a:t>
            </a:r>
            <a:r>
              <a:rPr lang="en-IN" dirty="0">
                <a:solidFill>
                  <a:srgbClr val="A67F59"/>
                </a:solidFill>
                <a:latin typeface="Liberation Mono"/>
                <a:cs typeface="Arial" panose="020B0604020202020204" pitchFamily="34" charset="0"/>
              </a:rPr>
              <a:t>+ </a:t>
            </a:r>
            <a:r>
              <a:rPr lang="en-IN" dirty="0">
                <a:latin typeface="Liberation Mono"/>
              </a:rPr>
              <a:t>1;</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UPDATE</a:t>
            </a:r>
            <a:r>
              <a:rPr lang="en-US" dirty="0">
                <a:latin typeface="Liberation Mono"/>
              </a:rPr>
              <a:t> t, </a:t>
            </a:r>
            <a:r>
              <a:rPr lang="en-US" dirty="0">
                <a:solidFill>
                  <a:schemeClr val="bg1">
                    <a:lumMod val="65000"/>
                  </a:schemeClr>
                </a:solidFill>
                <a:latin typeface="Liberation Mono"/>
              </a:rPr>
              <a:t>(</a:t>
            </a:r>
            <a:r>
              <a:rPr lang="en-US" dirty="0">
                <a:solidFill>
                  <a:srgbClr val="0077AA"/>
                </a:solidFill>
                <a:latin typeface="Liberation Mono"/>
              </a:rPr>
              <a:t>SELECT</a:t>
            </a:r>
            <a:r>
              <a:rPr lang="en-US" dirty="0">
                <a:latin typeface="Liberation Mono"/>
              </a:rPr>
              <a:t> isactive, </a:t>
            </a:r>
            <a:r>
              <a:rPr lang="en-US" dirty="0">
                <a:solidFill>
                  <a:srgbClr val="C74C49"/>
                </a:solidFill>
                <a:latin typeface="Liberation Mono"/>
                <a:cs typeface="Arial" panose="020B0604020202020204" pitchFamily="34" charset="0"/>
              </a:rPr>
              <a:t>COUNT</a:t>
            </a:r>
            <a:r>
              <a:rPr lang="en-US" dirty="0">
                <a:solidFill>
                  <a:schemeClr val="bg1">
                    <a:lumMod val="65000"/>
                  </a:schemeClr>
                </a:solidFill>
                <a:latin typeface="Liberation Mono"/>
              </a:rPr>
              <a:t>(</a:t>
            </a:r>
            <a:r>
              <a:rPr lang="en-US" dirty="0">
                <a:latin typeface="Liberation Mono"/>
              </a:rPr>
              <a:t>isactive</a:t>
            </a:r>
            <a:r>
              <a:rPr lang="en-US" dirty="0">
                <a:solidFill>
                  <a:schemeClr val="bg1">
                    <a:lumMod val="65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emp </a:t>
            </a:r>
            <a:r>
              <a:rPr lang="en-US" dirty="0">
                <a:solidFill>
                  <a:srgbClr val="0077AA"/>
                </a:solidFill>
                <a:latin typeface="Liberation Mono"/>
              </a:rPr>
              <a:t>GROUP</a:t>
            </a:r>
            <a:r>
              <a:rPr lang="en-US" dirty="0">
                <a:latin typeface="Liberation Mono"/>
              </a:rPr>
              <a:t> </a:t>
            </a:r>
            <a:r>
              <a:rPr lang="en-US" dirty="0">
                <a:solidFill>
                  <a:srgbClr val="0077AA"/>
                </a:solidFill>
                <a:latin typeface="Liberation Mono"/>
              </a:rPr>
              <a:t>BY</a:t>
            </a:r>
            <a:r>
              <a:rPr lang="en-US" dirty="0">
                <a:latin typeface="Liberation Mono"/>
              </a:rPr>
              <a:t> isactive</a:t>
            </a:r>
            <a:r>
              <a:rPr lang="en-US" dirty="0">
                <a:solidFill>
                  <a:schemeClr val="bg1">
                    <a:lumMod val="65000"/>
                  </a:schemeClr>
                </a:solidFill>
                <a:latin typeface="Liberation Mono"/>
              </a:rPr>
              <a:t>)</a:t>
            </a:r>
            <a:r>
              <a:rPr lang="en-US" dirty="0">
                <a:latin typeface="Liberation Mono"/>
              </a:rPr>
              <a:t> a </a:t>
            </a:r>
            <a:r>
              <a:rPr lang="en-US" dirty="0">
                <a:solidFill>
                  <a:srgbClr val="0077AA"/>
                </a:solidFill>
                <a:latin typeface="Liberation Mono"/>
              </a:rPr>
              <a:t>SET</a:t>
            </a:r>
            <a:r>
              <a:rPr lang="en-US" dirty="0">
                <a:latin typeface="Liberation Mono"/>
              </a:rPr>
              <a:t> t.c2 </a:t>
            </a:r>
            <a:r>
              <a:rPr lang="en-US" dirty="0">
                <a:solidFill>
                  <a:schemeClr val="accent5">
                    <a:lumMod val="75000"/>
                  </a:schemeClr>
                </a:solidFill>
                <a:latin typeface="Liberation Mono"/>
              </a:rPr>
              <a:t>=</a:t>
            </a:r>
            <a:r>
              <a:rPr lang="en-US" dirty="0">
                <a:latin typeface="Liberation Mono"/>
              </a:rPr>
              <a:t> a.r1 </a:t>
            </a:r>
            <a:r>
              <a:rPr lang="en-US" dirty="0">
                <a:solidFill>
                  <a:srgbClr val="0077AA"/>
                </a:solidFill>
                <a:latin typeface="Liberation Mono"/>
              </a:rPr>
              <a:t>WHERE</a:t>
            </a:r>
            <a:r>
              <a:rPr lang="en-US" dirty="0">
                <a:latin typeface="Liberation Mono"/>
              </a:rPr>
              <a:t> t.c1 </a:t>
            </a:r>
            <a:r>
              <a:rPr lang="en-US" dirty="0">
                <a:solidFill>
                  <a:schemeClr val="accent5">
                    <a:lumMod val="75000"/>
                  </a:schemeClr>
                </a:solidFill>
                <a:latin typeface="Liberation Mono"/>
              </a:rPr>
              <a:t>=</a:t>
            </a:r>
            <a:r>
              <a:rPr lang="en-US" dirty="0">
                <a:latin typeface="Liberation Mono"/>
              </a:rPr>
              <a:t> a.isactive;</a:t>
            </a:r>
            <a:endParaRPr lang="en-IN" dirty="0">
              <a:latin typeface="Liberation Mono"/>
            </a:endParaRPr>
          </a:p>
        </p:txBody>
      </p:sp>
      <p:grpSp>
        <p:nvGrpSpPr>
          <p:cNvPr id="5" name="Group 4">
            <a:extLst>
              <a:ext uri="{FF2B5EF4-FFF2-40B4-BE49-F238E27FC236}">
                <a16:creationId xmlns:a16="http://schemas.microsoft.com/office/drawing/2014/main" xmlns="" id="{F0378169-90BA-465D-9A07-A3FD5887C926}"/>
              </a:ext>
            </a:extLst>
          </p:cNvPr>
          <p:cNvGrpSpPr/>
          <p:nvPr/>
        </p:nvGrpSpPr>
        <p:grpSpPr>
          <a:xfrm>
            <a:off x="385277" y="4841044"/>
            <a:ext cx="3456384" cy="1756308"/>
            <a:chOff x="407368" y="5083202"/>
            <a:chExt cx="3456384" cy="1756308"/>
          </a:xfrm>
        </p:grpSpPr>
        <p:sp>
          <p:nvSpPr>
            <p:cNvPr id="11" name="TextBox 10">
              <a:extLst>
                <a:ext uri="{FF2B5EF4-FFF2-40B4-BE49-F238E27FC236}">
                  <a16:creationId xmlns:a16="http://schemas.microsoft.com/office/drawing/2014/main" xmlns="" id="{01FCD091-A010-4419-9CCC-8B7EC01BEF8E}"/>
                </a:ext>
              </a:extLst>
            </p:cNvPr>
            <p:cNvSpPr txBox="1"/>
            <p:nvPr/>
          </p:nvSpPr>
          <p:spPr>
            <a:xfrm>
              <a:off x="2292319" y="5083202"/>
              <a:ext cx="1571433" cy="1754326"/>
            </a:xfrm>
            <a:prstGeom prst="rect">
              <a:avLst/>
            </a:prstGeom>
            <a:noFill/>
          </p:spPr>
          <p:txBody>
            <a:bodyPr wrap="square">
              <a:spAutoFit/>
            </a:bodyPr>
            <a:lstStyle/>
            <a:p>
              <a:r>
                <a:rPr lang="en-IN" dirty="0">
                  <a:latin typeface="Liberation Mono"/>
                  <a:cs typeface="Arial" panose="020B0604020202020204" pitchFamily="34" charset="0"/>
                </a:rPr>
                <a:t>+-------+------+</a:t>
              </a:r>
            </a:p>
            <a:p>
              <a:r>
                <a:rPr lang="en-IN" dirty="0">
                  <a:latin typeface="Liberation Mono"/>
                  <a:cs typeface="Arial" panose="020B0604020202020204" pitchFamily="34" charset="0"/>
                </a:rPr>
                <a:t>| c1    | c2    |</a:t>
              </a:r>
            </a:p>
            <a:p>
              <a:r>
                <a:rPr lang="en-IN" dirty="0">
                  <a:latin typeface="Liberation Mono"/>
                  <a:cs typeface="Arial" panose="020B0604020202020204" pitchFamily="34" charset="0"/>
                </a:rPr>
                <a:t>+-------+------+</a:t>
              </a:r>
            </a:p>
            <a:p>
              <a:r>
                <a:rPr lang="en-IN" dirty="0">
                  <a:latin typeface="Liberation Mono"/>
                  <a:cs typeface="Arial" panose="020B0604020202020204" pitchFamily="34" charset="0"/>
                </a:rPr>
                <a:t>|    0   |    6   |</a:t>
              </a:r>
            </a:p>
            <a:p>
              <a:r>
                <a:rPr lang="en-IN" dirty="0">
                  <a:latin typeface="Liberation Mono"/>
                  <a:cs typeface="Arial" panose="020B0604020202020204" pitchFamily="34" charset="0"/>
                </a:rPr>
                <a:t>|    1   |   14  |</a:t>
              </a:r>
            </a:p>
            <a:p>
              <a:r>
                <a:rPr lang="en-IN" dirty="0">
                  <a:latin typeface="Liberation Mono"/>
                  <a:cs typeface="Arial" panose="020B0604020202020204" pitchFamily="34" charset="0"/>
                </a:rPr>
                <a:t>+-------+------+</a:t>
              </a:r>
            </a:p>
          </p:txBody>
        </p:sp>
        <p:sp>
          <p:nvSpPr>
            <p:cNvPr id="13" name="TextBox 12">
              <a:extLst>
                <a:ext uri="{FF2B5EF4-FFF2-40B4-BE49-F238E27FC236}">
                  <a16:creationId xmlns:a16="http://schemas.microsoft.com/office/drawing/2014/main" xmlns="" id="{A72CAEA9-E87E-4EC6-BB9B-91F18E9CFAA7}"/>
                </a:ext>
              </a:extLst>
            </p:cNvPr>
            <p:cNvSpPr txBox="1"/>
            <p:nvPr/>
          </p:nvSpPr>
          <p:spPr>
            <a:xfrm>
              <a:off x="407368" y="5085184"/>
              <a:ext cx="1701640" cy="1754326"/>
            </a:xfrm>
            <a:prstGeom prst="rect">
              <a:avLst/>
            </a:prstGeom>
            <a:noFill/>
          </p:spPr>
          <p:txBody>
            <a:bodyPr wrap="square">
              <a:spAutoFit/>
            </a:bodyPr>
            <a:lstStyle/>
            <a:p>
              <a:r>
                <a:rPr lang="en-IN" dirty="0">
                  <a:latin typeface="Liberation Mono"/>
                  <a:cs typeface="Arial" panose="020B0604020202020204" pitchFamily="34" charset="0"/>
                </a:rPr>
                <a:t>+-------+--------+</a:t>
              </a:r>
            </a:p>
            <a:p>
              <a:r>
                <a:rPr lang="en-IN" dirty="0">
                  <a:latin typeface="Liberation Mono"/>
                  <a:cs typeface="Arial" panose="020B0604020202020204" pitchFamily="34" charset="0"/>
                </a:rPr>
                <a:t>| c1    | c2      |</a:t>
              </a:r>
            </a:p>
            <a:p>
              <a:r>
                <a:rPr lang="en-IN" dirty="0">
                  <a:latin typeface="Liberation Mono"/>
                  <a:cs typeface="Arial" panose="020B0604020202020204" pitchFamily="34" charset="0"/>
                </a:rPr>
                <a:t>+-------+--------+</a:t>
              </a:r>
            </a:p>
            <a:p>
              <a:r>
                <a:rPr lang="en-IN" dirty="0">
                  <a:latin typeface="Liberation Mono"/>
                  <a:cs typeface="Arial" panose="020B0604020202020204" pitchFamily="34" charset="0"/>
                </a:rPr>
                <a:t>|    0   | NULL |</a:t>
              </a:r>
            </a:p>
            <a:p>
              <a:r>
                <a:rPr lang="en-IN" dirty="0">
                  <a:latin typeface="Liberation Mono"/>
                  <a:cs typeface="Arial" panose="020B0604020202020204" pitchFamily="34" charset="0"/>
                </a:rPr>
                <a:t>|    1   | NULL |</a:t>
              </a:r>
            </a:p>
            <a:p>
              <a:r>
                <a:rPr lang="en-IN" dirty="0">
                  <a:latin typeface="Liberation Mono"/>
                  <a:cs typeface="Arial" panose="020B0604020202020204" pitchFamily="34" charset="0"/>
                </a:rPr>
                <a:t>+-------+--------+</a:t>
              </a:r>
            </a:p>
          </p:txBody>
        </p:sp>
      </p:grpSp>
      <p:sp>
        <p:nvSpPr>
          <p:cNvPr id="15" name="TextBox 14">
            <a:extLst>
              <a:ext uri="{FF2B5EF4-FFF2-40B4-BE49-F238E27FC236}">
                <a16:creationId xmlns:a16="http://schemas.microsoft.com/office/drawing/2014/main" xmlns="" id="{780F891F-99C0-426C-B87F-B050AEFE239E}"/>
              </a:ext>
            </a:extLst>
          </p:cNvPr>
          <p:cNvSpPr txBox="1"/>
          <p:nvPr/>
        </p:nvSpPr>
        <p:spPr>
          <a:xfrm>
            <a:off x="407368" y="4581128"/>
            <a:ext cx="3312368" cy="369332"/>
          </a:xfrm>
          <a:prstGeom prst="rect">
            <a:avLst/>
          </a:prstGeom>
          <a:noFill/>
        </p:spPr>
        <p:txBody>
          <a:bodyPr wrap="square">
            <a:spAutoFit/>
          </a:bodyPr>
          <a:lstStyle/>
          <a:p>
            <a:r>
              <a:rPr lang="en-IN" dirty="0">
                <a:latin typeface="Liberation Mono"/>
                <a:cs typeface="Arial" panose="020B0604020202020204" pitchFamily="34" charset="0"/>
              </a:rPr>
              <a:t>mysql&gt; </a:t>
            </a:r>
            <a:r>
              <a:rPr lang="en-IN" dirty="0">
                <a:solidFill>
                  <a:srgbClr val="0077AA"/>
                </a:solidFill>
                <a:latin typeface="Liberation Mono"/>
              </a:rPr>
              <a:t>SELECT</a:t>
            </a:r>
            <a:r>
              <a:rPr lang="en-IN" dirty="0">
                <a:latin typeface="Liberation Mono"/>
                <a:cs typeface="Arial" panose="020B0604020202020204" pitchFamily="34" charset="0"/>
              </a:rPr>
              <a:t> * </a:t>
            </a:r>
            <a:r>
              <a:rPr lang="en-IN" dirty="0">
                <a:solidFill>
                  <a:srgbClr val="0077AA"/>
                </a:solidFill>
                <a:latin typeface="Liberation Mono"/>
              </a:rPr>
              <a:t>FROM</a:t>
            </a:r>
            <a:r>
              <a:rPr lang="en-IN" dirty="0">
                <a:latin typeface="Liberation Mono"/>
                <a:cs typeface="Arial" panose="020B0604020202020204" pitchFamily="34" charset="0"/>
              </a:rPr>
              <a:t> t;</a:t>
            </a:r>
          </a:p>
        </p:txBody>
      </p:sp>
      <p:sp>
        <p:nvSpPr>
          <p:cNvPr id="10" name="Rectangle 9">
            <a:extLst>
              <a:ext uri="{FF2B5EF4-FFF2-40B4-BE49-F238E27FC236}">
                <a16:creationId xmlns:a16="http://schemas.microsoft.com/office/drawing/2014/main" xmlns="" id="{F3FF3732-5877-491C-BE36-CD858B0733F9}"/>
              </a:ext>
            </a:extLst>
          </p:cNvPr>
          <p:cNvSpPr/>
          <p:nvPr/>
        </p:nvSpPr>
        <p:spPr>
          <a:xfrm>
            <a:off x="6255610" y="5760723"/>
            <a:ext cx="5732722" cy="830997"/>
          </a:xfrm>
          <a:prstGeom prst="rect">
            <a:avLst/>
          </a:prstGeom>
        </p:spPr>
        <p:txBody>
          <a:bodyPr wrap="square">
            <a:spAutoFit/>
          </a:bodyPr>
          <a:lstStyle/>
          <a:p>
            <a:r>
              <a:rPr lang="en-IN" sz="1600" dirty="0">
                <a:solidFill>
                  <a:srgbClr val="00B0F0"/>
                </a:solidFill>
                <a:latin typeface="Arial" panose="020B0604020202020204" pitchFamily="34" charset="0"/>
                <a:cs typeface="Arial" panose="020B0604020202020204" pitchFamily="34" charset="0"/>
              </a:rPr>
              <a:t>e.g. </a:t>
            </a:r>
          </a:p>
          <a:p>
            <a:pPr marL="342900" indent="-342900">
              <a:buFont typeface="+mj-lt"/>
              <a:buAutoNum type="arabicPeriod"/>
            </a:pPr>
            <a:r>
              <a:rPr lang="en-IN" sz="1600" dirty="0">
                <a:solidFill>
                  <a:srgbClr val="00B0F0"/>
                </a:solidFill>
                <a:latin typeface="Arial" panose="020B0604020202020204" pitchFamily="34" charset="0"/>
                <a:cs typeface="Arial" panose="020B0604020202020204" pitchFamily="34" charset="0"/>
              </a:rPr>
              <a:t>Update top 2 rows.</a:t>
            </a:r>
          </a:p>
          <a:p>
            <a:pPr marL="342900" indent="-342900">
              <a:buFont typeface="+mj-lt"/>
              <a:buAutoNum type="arabicPeriod"/>
            </a:pPr>
            <a:r>
              <a:rPr lang="en-IN" sz="1600" dirty="0">
                <a:solidFill>
                  <a:srgbClr val="00B0F0"/>
                </a:solidFill>
                <a:latin typeface="Arial" panose="020B0604020202020204" pitchFamily="34" charset="0"/>
                <a:cs typeface="Arial" panose="020B0604020202020204" pitchFamily="34" charset="0"/>
              </a:rPr>
              <a:t>Update UnitPrice for the top 5 most expensive products.</a:t>
            </a:r>
          </a:p>
        </p:txBody>
      </p:sp>
      <p:sp>
        <p:nvSpPr>
          <p:cNvPr id="14" name="TextBox 13">
            <a:extLst>
              <a:ext uri="{FF2B5EF4-FFF2-40B4-BE49-F238E27FC236}">
                <a16:creationId xmlns:a16="http://schemas.microsoft.com/office/drawing/2014/main" xmlns="" id="{72723C61-7C4A-4435-92D1-771199F277AD}"/>
              </a:ext>
            </a:extLst>
          </p:cNvPr>
          <p:cNvSpPr txBox="1"/>
          <p:nvPr/>
        </p:nvSpPr>
        <p:spPr>
          <a:xfrm>
            <a:off x="6930972" y="1142990"/>
            <a:ext cx="5040560" cy="461665"/>
          </a:xfrm>
          <a:prstGeom prst="rect">
            <a:avLst/>
          </a:prstGeom>
          <a:solidFill>
            <a:schemeClr val="accent5">
              <a:lumMod val="20000"/>
              <a:lumOff val="80000"/>
            </a:schemeClr>
          </a:solidFill>
        </p:spPr>
        <p:txBody>
          <a:bodyPr wrap="square">
            <a:spAutoFit/>
          </a:bodyPr>
          <a:lstStyle/>
          <a:p>
            <a:r>
              <a:rPr lang="en-IN" dirty="0">
                <a:latin typeface="Arial" panose="020B0604020202020204" pitchFamily="34" charset="0"/>
                <a:cs typeface="Arial" panose="020B0604020202020204" pitchFamily="34" charset="0"/>
              </a:rPr>
              <a:t>In a SET statement, </a:t>
            </a:r>
            <a:r>
              <a:rPr lang="en-IN" sz="2400" dirty="0">
                <a:solidFill>
                  <a:schemeClr val="accent5">
                    <a:lumMod val="75000"/>
                  </a:schemeClr>
                </a:solidFill>
                <a:latin typeface="Liberation Mono"/>
              </a:rPr>
              <a:t>=</a:t>
            </a:r>
            <a:r>
              <a:rPr lang="en-IN" dirty="0">
                <a:latin typeface="Arial" panose="020B0604020202020204" pitchFamily="34" charset="0"/>
                <a:cs typeface="Arial" panose="020B0604020202020204" pitchFamily="34" charset="0"/>
              </a:rPr>
              <a:t> is treated identically to </a:t>
            </a:r>
            <a:r>
              <a:rPr lang="en-IN" sz="2400" dirty="0">
                <a:solidFill>
                  <a:schemeClr val="accent5">
                    <a:lumMod val="75000"/>
                  </a:schemeClr>
                </a:solidFill>
                <a:latin typeface="Liberation Mono"/>
              </a:rPr>
              <a:t>:=</a:t>
            </a:r>
            <a:endParaRPr lang="en-IN" dirty="0">
              <a:solidFill>
                <a:schemeClr val="accent5">
                  <a:lumMod val="75000"/>
                </a:schemeClr>
              </a:solidFill>
              <a:latin typeface="Liberation Mono"/>
            </a:endParaRPr>
          </a:p>
        </p:txBody>
      </p:sp>
    </p:spTree>
    <p:extLst>
      <p:ext uri="{BB962C8B-B14F-4D97-AF65-F5344CB8AC3E}">
        <p14:creationId xmlns:p14="http://schemas.microsoft.com/office/powerpoint/2010/main" val="55933898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single-table update</a:t>
            </a:r>
            <a:endParaRPr lang="en-IN" sz="3200" i="1" dirty="0">
              <a:solidFill>
                <a:srgbClr val="FF9900"/>
              </a:solidFill>
              <a:latin typeface="Arial" pitchFamily="34" charset="0"/>
              <a:cs typeface="Arial" pitchFamily="34" charset="0"/>
            </a:endParaRPr>
          </a:p>
        </p:txBody>
      </p:sp>
      <p:sp>
        <p:nvSpPr>
          <p:cNvPr id="5" name="Rectangle 4"/>
          <p:cNvSpPr/>
          <p:nvPr/>
        </p:nvSpPr>
        <p:spPr>
          <a:xfrm>
            <a:off x="263352" y="548680"/>
            <a:ext cx="11449272"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UPDATE statement updates columns of existing rows in the named table with new values. The SET clause indicates which columns to modify and the values they should be given. The </a:t>
            </a:r>
            <a:r>
              <a:rPr lang="en-IN" b="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if given, specifies the conditions that identify which rows to update. With </a:t>
            </a:r>
            <a:r>
              <a:rPr lang="en-IN" b="1" dirty="0">
                <a:latin typeface="Arial" panose="020B0604020202020204" pitchFamily="34" charset="0"/>
                <a:cs typeface="Arial" panose="020B0604020202020204" pitchFamily="34" charset="0"/>
              </a:rPr>
              <a:t>no WHERE </a:t>
            </a:r>
            <a:r>
              <a:rPr lang="en-IN" dirty="0">
                <a:latin typeface="Arial" panose="020B0604020202020204" pitchFamily="34" charset="0"/>
                <a:cs typeface="Arial" panose="020B0604020202020204" pitchFamily="34" charset="0"/>
              </a:rPr>
              <a:t>clause, all rows are updated. If the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 is specified, the rows are updated in the order that is specified. The </a:t>
            </a:r>
            <a:r>
              <a:rPr lang="en-IN" b="1" dirty="0">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clause places a limit on the number of rows that can be updated.</a:t>
            </a:r>
          </a:p>
        </p:txBody>
      </p:sp>
      <p:sp>
        <p:nvSpPr>
          <p:cNvPr id="7" name="Rectangle 6"/>
          <p:cNvSpPr/>
          <p:nvPr/>
        </p:nvSpPr>
        <p:spPr>
          <a:xfrm>
            <a:off x="0" y="1988840"/>
            <a:ext cx="12100994" cy="1323439"/>
          </a:xfrm>
          <a:prstGeom prst="rect">
            <a:avLst/>
          </a:prstGeom>
        </p:spPr>
        <p:txBody>
          <a:bodyPr wrap="square">
            <a:spAutoFit/>
          </a:bodyPr>
          <a:lstStyle/>
          <a:p>
            <a:r>
              <a:rPr lang="en-IN" sz="2000" dirty="0">
                <a:solidFill>
                  <a:srgbClr val="0077AA"/>
                </a:solidFill>
                <a:latin typeface="Liberation Mono"/>
              </a:rPr>
              <a:t>UPDATE </a:t>
            </a:r>
            <a:r>
              <a:rPr lang="en-IN" sz="2000" dirty="0">
                <a:latin typeface="Liberation Mono"/>
              </a:rPr>
              <a:t>tbl_name</a:t>
            </a:r>
            <a:r>
              <a:rPr lang="en-IN" sz="2000" dirty="0">
                <a:solidFill>
                  <a:srgbClr val="0077AA"/>
                </a:solidFill>
                <a:latin typeface="Liberation Mono"/>
              </a:rPr>
              <a:t> SET </a:t>
            </a:r>
            <a:r>
              <a:rPr lang="en-IN" sz="2000" dirty="0">
                <a:latin typeface="Liberation Mono"/>
              </a:rPr>
              <a:t>col_name1 </a:t>
            </a:r>
            <a:r>
              <a:rPr lang="en-IN" sz="2000" dirty="0">
                <a:solidFill>
                  <a:srgbClr val="0077AA"/>
                </a:solidFill>
                <a:latin typeface="Liberation Mono"/>
              </a:rPr>
              <a:t>= </a:t>
            </a:r>
            <a:r>
              <a:rPr lang="en-IN" sz="2000" dirty="0">
                <a:latin typeface="Liberation Mono"/>
              </a:rPr>
              <a:t>{ expr1 | DEFAULT }</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col_name2 </a:t>
            </a:r>
            <a:r>
              <a:rPr lang="en-IN" sz="2000" dirty="0">
                <a:solidFill>
                  <a:srgbClr val="0077AA"/>
                </a:solidFill>
                <a:latin typeface="Liberation Mono"/>
              </a:rPr>
              <a:t>= </a:t>
            </a:r>
            <a:r>
              <a:rPr lang="en-IN" sz="2000" dirty="0">
                <a:latin typeface="Liberation Mono"/>
              </a:rPr>
              <a:t>{ expr2 | DEFAULT } </a:t>
            </a:r>
            <a:r>
              <a:rPr lang="en-IN" sz="2000" dirty="0">
                <a:solidFill>
                  <a:srgbClr val="0077AA"/>
                </a:solidFill>
                <a:latin typeface="Liberation Mono"/>
              </a:rPr>
              <a:t>] </a:t>
            </a:r>
            <a:r>
              <a:rPr lang="en-US" sz="2000" dirty="0">
                <a:solidFill>
                  <a:schemeClr val="bg1">
                    <a:lumMod val="50000"/>
                  </a:schemeClr>
                </a:solidFill>
                <a:latin typeface="Liberation Mono"/>
              </a:rPr>
              <a:t>. . .</a:t>
            </a:r>
            <a:endParaRPr lang="en-IN" sz="2000" dirty="0">
              <a:solidFill>
                <a:schemeClr val="bg1">
                  <a:lumMod val="50000"/>
                </a:schemeClr>
              </a:solidFill>
              <a:latin typeface="Liberation Mono"/>
            </a:endParaRPr>
          </a:p>
          <a:p>
            <a:r>
              <a:rPr lang="en-IN" sz="2000" dirty="0">
                <a:solidFill>
                  <a:srgbClr val="0077AA"/>
                </a:solidFill>
                <a:latin typeface="Liberation Mono"/>
              </a:rPr>
              <a:t>    [WHERE </a:t>
            </a:r>
            <a:r>
              <a:rPr lang="en-IN" sz="2000" dirty="0">
                <a:latin typeface="Liberation Mono"/>
              </a:rPr>
              <a:t>where_condition</a:t>
            </a:r>
            <a:r>
              <a:rPr lang="en-IN" sz="2000" dirty="0">
                <a:solidFill>
                  <a:srgbClr val="0077AA"/>
                </a:solidFill>
                <a:latin typeface="Liberation Mono"/>
              </a:rPr>
              <a:t>]</a:t>
            </a:r>
          </a:p>
          <a:p>
            <a:r>
              <a:rPr lang="en-IN" sz="2000" dirty="0">
                <a:solidFill>
                  <a:srgbClr val="0077AA"/>
                </a:solidFill>
                <a:latin typeface="Liberation Mono"/>
              </a:rPr>
              <a:t>    [ORDER BY </a:t>
            </a:r>
            <a:r>
              <a:rPr lang="en-US" sz="2000" dirty="0">
                <a:solidFill>
                  <a:schemeClr val="bg1">
                    <a:lumMod val="50000"/>
                  </a:schemeClr>
                </a:solidFill>
                <a:latin typeface="Liberation Mono"/>
              </a:rPr>
              <a:t>. . .</a:t>
            </a:r>
            <a:r>
              <a:rPr lang="en-IN" sz="2000" dirty="0">
                <a:solidFill>
                  <a:srgbClr val="0077AA"/>
                </a:solidFill>
                <a:latin typeface="Liberation Mono"/>
              </a:rPr>
              <a:t>]</a:t>
            </a:r>
          </a:p>
          <a:p>
            <a:r>
              <a:rPr lang="en-IN" sz="2000" dirty="0">
                <a:solidFill>
                  <a:srgbClr val="0077AA"/>
                </a:solidFill>
                <a:latin typeface="Liberation Mono"/>
              </a:rPr>
              <a:t>    [LIMIT </a:t>
            </a:r>
            <a:r>
              <a:rPr lang="en-IN" sz="2000" dirty="0">
                <a:latin typeface="Liberation Mono"/>
              </a:rPr>
              <a:t>row_count</a:t>
            </a:r>
            <a:r>
              <a:rPr lang="en-IN" sz="2000" dirty="0">
                <a:solidFill>
                  <a:srgbClr val="0077AA"/>
                </a:solidFill>
                <a:latin typeface="Liberation Mono"/>
              </a:rPr>
              <a:t>]</a:t>
            </a:r>
            <a:endParaRPr lang="en-US" sz="2000" dirty="0">
              <a:solidFill>
                <a:srgbClr val="0077AA"/>
              </a:solidFill>
              <a:latin typeface="Liberation Mono"/>
            </a:endParaRPr>
          </a:p>
        </p:txBody>
      </p:sp>
      <p:sp>
        <p:nvSpPr>
          <p:cNvPr id="8" name="Rectangle 7"/>
          <p:cNvSpPr/>
          <p:nvPr/>
        </p:nvSpPr>
        <p:spPr>
          <a:xfrm>
            <a:off x="263351" y="3284984"/>
            <a:ext cx="11809313" cy="3139321"/>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UPDATE</a:t>
            </a:r>
            <a:r>
              <a:rPr lang="en-IN" dirty="0">
                <a:latin typeface="Liberation Mono"/>
                <a:cs typeface="Arial" panose="020B0604020202020204" pitchFamily="34" charset="0"/>
              </a:rPr>
              <a:t> </a:t>
            </a:r>
            <a:r>
              <a:rPr lang="en-IN" dirty="0">
                <a:latin typeface="Liberation Mono"/>
              </a:rPr>
              <a:t>temp</a:t>
            </a:r>
            <a:r>
              <a:rPr lang="en-IN" dirty="0">
                <a:latin typeface="Liberation Mono"/>
                <a:cs typeface="Arial" panose="020B0604020202020204" pitchFamily="34" charset="0"/>
              </a:rPr>
              <a:t> </a:t>
            </a:r>
            <a:r>
              <a:rPr lang="en-IN" dirty="0">
                <a:solidFill>
                  <a:srgbClr val="0077AA"/>
                </a:solidFill>
                <a:latin typeface="Liberation Mono"/>
              </a:rPr>
              <a:t>SET</a:t>
            </a:r>
            <a:r>
              <a:rPr lang="en-IN" dirty="0">
                <a:latin typeface="Liberation Mono"/>
                <a:ea typeface="Times New Roman" panose="02020603050405020304" pitchFamily="18" charset="0"/>
              </a:rPr>
              <a:t> dname </a:t>
            </a:r>
            <a:r>
              <a:rPr lang="en-IN" dirty="0">
                <a:solidFill>
                  <a:schemeClr val="accent5">
                    <a:lumMod val="75000"/>
                  </a:schemeClr>
                </a:solidFill>
                <a:latin typeface="Liberation Mono"/>
                <a:ea typeface="Times New Roman" panose="02020603050405020304" pitchFamily="18" charset="0"/>
              </a:rPr>
              <a:t>=</a:t>
            </a:r>
            <a:r>
              <a:rPr lang="en-IN" dirty="0">
                <a:solidFill>
                  <a:srgbClr val="669900"/>
                </a:solidFill>
                <a:latin typeface="Liberation Mono"/>
              </a:rPr>
              <a:t> 'new_value'</a:t>
            </a:r>
            <a:r>
              <a:rPr lang="en-IN" dirty="0">
                <a:latin typeface="Liberation Mono"/>
                <a:ea typeface="Times New Roman" panose="02020603050405020304" pitchFamily="18" charset="0"/>
              </a:rPr>
              <a:t> </a:t>
            </a:r>
            <a:r>
              <a:rPr lang="en-IN" dirty="0">
                <a:solidFill>
                  <a:srgbClr val="0077AA"/>
                </a:solidFill>
                <a:latin typeface="Liberation Mono"/>
              </a:rPr>
              <a:t>LIMIT</a:t>
            </a:r>
            <a:r>
              <a:rPr lang="en-IN" dirty="0">
                <a:latin typeface="Liberation Mono"/>
                <a:ea typeface="Times New Roman" panose="02020603050405020304" pitchFamily="18" charset="0"/>
              </a:rPr>
              <a:t> </a:t>
            </a:r>
            <a:r>
              <a:rPr lang="en-IN" dirty="0">
                <a:solidFill>
                  <a:srgbClr val="990055"/>
                </a:solidFill>
                <a:latin typeface="Liberation Mono"/>
              </a:rPr>
              <a:t>2</a:t>
            </a:r>
            <a:r>
              <a:rPr lang="en-IN" dirty="0">
                <a:latin typeface="Liberation Mono"/>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UPDATE</a:t>
            </a:r>
            <a:r>
              <a:rPr lang="en-IN" dirty="0">
                <a:latin typeface="Liberation Mono"/>
                <a:cs typeface="Arial" panose="020B0604020202020204" pitchFamily="34" charset="0"/>
              </a:rPr>
              <a:t> </a:t>
            </a:r>
            <a:r>
              <a:rPr lang="en-IN" dirty="0">
                <a:latin typeface="Liberation Mono"/>
              </a:rPr>
              <a:t>temp</a:t>
            </a:r>
            <a:r>
              <a:rPr lang="en-IN" dirty="0">
                <a:latin typeface="Liberation Mono"/>
                <a:cs typeface="Arial" panose="020B0604020202020204" pitchFamily="34" charset="0"/>
              </a:rPr>
              <a:t> </a:t>
            </a:r>
            <a:r>
              <a:rPr lang="en-IN" dirty="0">
                <a:solidFill>
                  <a:srgbClr val="0077AA"/>
                </a:solidFill>
                <a:latin typeface="Liberation Mono"/>
              </a:rPr>
              <a:t>SET</a:t>
            </a:r>
            <a:r>
              <a:rPr lang="en-IN" dirty="0">
                <a:latin typeface="Liberation Mono"/>
                <a:ea typeface="Times New Roman" panose="02020603050405020304" pitchFamily="18" charset="0"/>
              </a:rPr>
              <a:t> c1 </a:t>
            </a:r>
            <a:r>
              <a:rPr lang="en-IN" dirty="0">
                <a:solidFill>
                  <a:schemeClr val="accent5">
                    <a:lumMod val="75000"/>
                  </a:schemeClr>
                </a:solidFill>
                <a:latin typeface="Liberation Mono"/>
                <a:ea typeface="Times New Roman" panose="02020603050405020304" pitchFamily="18" charset="0"/>
              </a:rPr>
              <a:t>=</a:t>
            </a:r>
            <a:r>
              <a:rPr lang="en-IN" dirty="0">
                <a:solidFill>
                  <a:srgbClr val="669900"/>
                </a:solidFill>
                <a:latin typeface="Liberation Mono"/>
              </a:rPr>
              <a:t> 'new_value'</a:t>
            </a:r>
            <a:r>
              <a:rPr lang="en-IN" dirty="0">
                <a:latin typeface="Liberation Mono"/>
                <a:ea typeface="Times New Roman" panose="02020603050405020304" pitchFamily="18" charset="0"/>
              </a:rPr>
              <a:t> </a:t>
            </a:r>
            <a:r>
              <a:rPr lang="en-IN" dirty="0">
                <a:solidFill>
                  <a:srgbClr val="0077AA"/>
                </a:solidFill>
                <a:latin typeface="Liberation Mono"/>
              </a:rPr>
              <a:t>ORDER</a:t>
            </a:r>
            <a:r>
              <a:rPr lang="en-IN" dirty="0">
                <a:latin typeface="Liberation Mono"/>
                <a:ea typeface="Times New Roman" panose="02020603050405020304" pitchFamily="18" charset="0"/>
              </a:rPr>
              <a:t> </a:t>
            </a:r>
            <a:r>
              <a:rPr lang="en-IN" dirty="0">
                <a:solidFill>
                  <a:srgbClr val="0077AA"/>
                </a:solidFill>
                <a:latin typeface="Liberation Mono"/>
              </a:rPr>
              <a:t>BY</a:t>
            </a:r>
            <a:r>
              <a:rPr lang="en-IN" dirty="0">
                <a:latin typeface="Liberation Mono"/>
                <a:ea typeface="Times New Roman" panose="02020603050405020304" pitchFamily="18" charset="0"/>
              </a:rPr>
              <a:t> loc </a:t>
            </a:r>
            <a:r>
              <a:rPr lang="en-IN" dirty="0">
                <a:solidFill>
                  <a:srgbClr val="0077AA"/>
                </a:solidFill>
                <a:latin typeface="Liberation Mono"/>
              </a:rPr>
              <a:t>LIMIT</a:t>
            </a:r>
            <a:r>
              <a:rPr lang="en-IN" dirty="0">
                <a:latin typeface="Liberation Mono"/>
                <a:ea typeface="Times New Roman" panose="02020603050405020304" pitchFamily="18" charset="0"/>
              </a:rPr>
              <a:t> </a:t>
            </a:r>
            <a:r>
              <a:rPr lang="en-IN" dirty="0">
                <a:solidFill>
                  <a:srgbClr val="990055"/>
                </a:solidFill>
                <a:latin typeface="Liberation Mono"/>
              </a:rPr>
              <a:t>2</a:t>
            </a:r>
            <a:r>
              <a:rPr lang="en-IN"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UPDATE</a:t>
            </a:r>
            <a:r>
              <a:rPr lang="en-IN" dirty="0">
                <a:latin typeface="Liberation Mono"/>
                <a:cs typeface="Arial" panose="020B0604020202020204" pitchFamily="34" charset="0"/>
              </a:rPr>
              <a:t> </a:t>
            </a:r>
            <a:r>
              <a:rPr lang="en-IN" dirty="0">
                <a:latin typeface="Liberation Mono"/>
              </a:rPr>
              <a:t>temp</a:t>
            </a:r>
            <a:r>
              <a:rPr lang="en-IN" dirty="0">
                <a:latin typeface="Liberation Mono"/>
                <a:cs typeface="Arial" panose="020B0604020202020204" pitchFamily="34" charset="0"/>
              </a:rPr>
              <a:t> </a:t>
            </a:r>
            <a:r>
              <a:rPr lang="en-IN" dirty="0">
                <a:solidFill>
                  <a:srgbClr val="0077AA"/>
                </a:solidFill>
                <a:latin typeface="Liberation Mono"/>
              </a:rPr>
              <a:t>SET</a:t>
            </a:r>
            <a:r>
              <a:rPr lang="en-IN" dirty="0">
                <a:latin typeface="Liberation Mono"/>
                <a:ea typeface="Times New Roman" panose="02020603050405020304" pitchFamily="18" charset="0"/>
              </a:rPr>
              <a:t> c1 </a:t>
            </a:r>
            <a:r>
              <a:rPr lang="en-IN" dirty="0">
                <a:solidFill>
                  <a:schemeClr val="accent5">
                    <a:lumMod val="75000"/>
                  </a:schemeClr>
                </a:solidFill>
                <a:latin typeface="Liberation Mono"/>
              </a:rPr>
              <a:t>:</a:t>
            </a:r>
            <a:r>
              <a:rPr lang="en-IN" dirty="0">
                <a:solidFill>
                  <a:schemeClr val="accent5">
                    <a:lumMod val="7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669900"/>
                </a:solidFill>
                <a:latin typeface="Liberation Mono"/>
              </a:rPr>
              <a:t>'new_value' </a:t>
            </a:r>
            <a:r>
              <a:rPr lang="en-IN" dirty="0">
                <a:solidFill>
                  <a:srgbClr val="0077AA"/>
                </a:solidFill>
                <a:latin typeface="Liberation Mono"/>
              </a:rPr>
              <a:t>WHERE</a:t>
            </a:r>
            <a:r>
              <a:rPr lang="en-IN" dirty="0">
                <a:latin typeface="Liberation Mono"/>
                <a:ea typeface="Times New Roman" panose="02020603050405020304" pitchFamily="18" charset="0"/>
              </a:rPr>
              <a:t> deptno </a:t>
            </a:r>
            <a:r>
              <a:rPr lang="en-IN" dirty="0">
                <a:solidFill>
                  <a:schemeClr val="accent5">
                    <a:lumMod val="75000"/>
                  </a:schemeClr>
                </a:solidFill>
                <a:latin typeface="Liberation Mono"/>
                <a:ea typeface="Times New Roman" panose="02020603050405020304" pitchFamily="18" charset="0"/>
              </a:rPr>
              <a:t>&lt;</a:t>
            </a:r>
            <a:r>
              <a:rPr lang="en-IN" dirty="0">
                <a:latin typeface="Liberation Mono"/>
                <a:ea typeface="Times New Roman" panose="02020603050405020304" pitchFamily="18" charset="0"/>
              </a:rPr>
              <a:t> </a:t>
            </a:r>
            <a:r>
              <a:rPr lang="en-IN" dirty="0">
                <a:solidFill>
                  <a:srgbClr val="990055"/>
                </a:solidFill>
                <a:latin typeface="Liberation Mono"/>
              </a:rPr>
              <a:t>50</a:t>
            </a:r>
            <a:r>
              <a:rPr lang="en-IN"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UPDATE</a:t>
            </a:r>
            <a:r>
              <a:rPr lang="en-IN" dirty="0">
                <a:latin typeface="Liberation Mono"/>
                <a:cs typeface="Arial" panose="020B0604020202020204" pitchFamily="34" charset="0"/>
              </a:rPr>
              <a:t> </a:t>
            </a:r>
            <a:r>
              <a:rPr lang="en-IN" dirty="0">
                <a:latin typeface="Liberation Mono"/>
              </a:rPr>
              <a:t>temp</a:t>
            </a:r>
            <a:r>
              <a:rPr lang="en-IN" dirty="0">
                <a:latin typeface="Liberation Mono"/>
                <a:cs typeface="Arial" panose="020B0604020202020204" pitchFamily="34" charset="0"/>
              </a:rPr>
              <a:t> </a:t>
            </a:r>
            <a:r>
              <a:rPr lang="en-IN" dirty="0">
                <a:solidFill>
                  <a:srgbClr val="0077AA"/>
                </a:solidFill>
                <a:latin typeface="Liberation Mono"/>
              </a:rPr>
              <a:t>SET</a:t>
            </a:r>
            <a:r>
              <a:rPr lang="en-IN" dirty="0">
                <a:latin typeface="Liberation Mono"/>
                <a:ea typeface="Times New Roman" panose="02020603050405020304" pitchFamily="18" charset="0"/>
              </a:rPr>
              <a:t> c1 </a:t>
            </a:r>
            <a:r>
              <a:rPr lang="en-IN" dirty="0">
                <a:solidFill>
                  <a:schemeClr val="accent5">
                    <a:lumMod val="75000"/>
                  </a:schemeClr>
                </a:solidFill>
                <a:latin typeface="Liberation Mono"/>
              </a:rPr>
              <a:t>:</a:t>
            </a:r>
            <a:r>
              <a:rPr lang="en-IN" dirty="0">
                <a:solidFill>
                  <a:schemeClr val="accent5">
                    <a:lumMod val="7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669900"/>
                </a:solidFill>
                <a:latin typeface="Liberation Mono"/>
              </a:rPr>
              <a:t>'new_value'</a:t>
            </a:r>
            <a:r>
              <a:rPr lang="en-IN" dirty="0">
                <a:latin typeface="Liberation Mono"/>
                <a:ea typeface="Times New Roman" panose="02020603050405020304" pitchFamily="18" charset="0"/>
              </a:rPr>
              <a:t> </a:t>
            </a:r>
            <a:r>
              <a:rPr lang="en-IN" dirty="0">
                <a:solidFill>
                  <a:srgbClr val="0077AA"/>
                </a:solidFill>
                <a:latin typeface="Liberation Mono"/>
              </a:rPr>
              <a:t>WHERE</a:t>
            </a:r>
            <a:r>
              <a:rPr lang="en-IN" dirty="0">
                <a:latin typeface="Liberation Mono"/>
                <a:ea typeface="Times New Roman" panose="02020603050405020304" pitchFamily="18" charset="0"/>
              </a:rPr>
              <a:t> deptno </a:t>
            </a:r>
            <a:r>
              <a:rPr lang="en-IN" dirty="0">
                <a:solidFill>
                  <a:schemeClr val="accent5">
                    <a:lumMod val="75000"/>
                  </a:schemeClr>
                </a:solidFill>
                <a:latin typeface="Liberation Mono"/>
                <a:ea typeface="Times New Roman" panose="02020603050405020304" pitchFamily="18" charset="0"/>
              </a:rPr>
              <a:t>&lt;</a:t>
            </a:r>
            <a:r>
              <a:rPr lang="en-IN" dirty="0">
                <a:latin typeface="Liberation Mono"/>
                <a:ea typeface="Times New Roman" panose="02020603050405020304" pitchFamily="18" charset="0"/>
              </a:rPr>
              <a:t> </a:t>
            </a:r>
            <a:r>
              <a:rPr lang="en-IN" dirty="0">
                <a:solidFill>
                  <a:srgbClr val="990055"/>
                </a:solidFill>
                <a:latin typeface="Liberation Mono"/>
              </a:rPr>
              <a:t>50</a:t>
            </a:r>
            <a:r>
              <a:rPr lang="en-IN" dirty="0">
                <a:latin typeface="Liberation Mono"/>
                <a:ea typeface="Times New Roman" panose="02020603050405020304" pitchFamily="18" charset="0"/>
              </a:rPr>
              <a:t> </a:t>
            </a:r>
            <a:r>
              <a:rPr lang="en-IN" dirty="0">
                <a:solidFill>
                  <a:srgbClr val="0077AA"/>
                </a:solidFill>
                <a:latin typeface="Liberation Mono"/>
              </a:rPr>
              <a:t>LIMIT</a:t>
            </a:r>
            <a:r>
              <a:rPr lang="en-IN" dirty="0">
                <a:latin typeface="Liberation Mono"/>
                <a:ea typeface="Times New Roman" panose="02020603050405020304" pitchFamily="18" charset="0"/>
              </a:rPr>
              <a:t> </a:t>
            </a:r>
            <a:r>
              <a:rPr lang="en-IN" dirty="0">
                <a:solidFill>
                  <a:srgbClr val="990055"/>
                </a:solidFill>
                <a:latin typeface="Liberation Mono"/>
              </a:rPr>
              <a:t>2</a:t>
            </a:r>
            <a:r>
              <a:rPr lang="en-IN"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dept </a:t>
            </a:r>
            <a:r>
              <a:rPr lang="en-US" dirty="0">
                <a:solidFill>
                  <a:srgbClr val="0077AA"/>
                </a:solidFill>
                <a:latin typeface="Liberation Mono"/>
              </a:rPr>
              <a:t>ADD</a:t>
            </a:r>
            <a:r>
              <a:rPr lang="en-US" dirty="0">
                <a:latin typeface="Liberation Mono"/>
              </a:rPr>
              <a:t> SUMSALARY INT;</a:t>
            </a:r>
          </a:p>
          <a:p>
            <a:pPr marL="342900" indent="-342900">
              <a:lnSpc>
                <a:spcPct val="150000"/>
              </a:lnSpc>
              <a:buFont typeface="Arial" panose="020B0604020202020204" pitchFamily="34" charset="0"/>
              <a:buChar char="•"/>
            </a:pPr>
            <a:r>
              <a:rPr lang="en-IN" dirty="0">
                <a:solidFill>
                  <a:srgbClr val="0077AA"/>
                </a:solidFill>
                <a:latin typeface="Liberation Mono"/>
              </a:rPr>
              <a:t>UPDATE</a:t>
            </a:r>
            <a:r>
              <a:rPr lang="en-IN" dirty="0">
                <a:latin typeface="Liberation Mono"/>
              </a:rPr>
              <a:t> dept </a:t>
            </a:r>
            <a:r>
              <a:rPr lang="en-IN" dirty="0">
                <a:solidFill>
                  <a:srgbClr val="0077AA"/>
                </a:solidFill>
                <a:latin typeface="Liberation Mono"/>
              </a:rPr>
              <a:t>SET</a:t>
            </a:r>
            <a:r>
              <a:rPr lang="en-IN" dirty="0">
                <a:latin typeface="Liberation Mono"/>
              </a:rPr>
              <a:t> sumsalary </a:t>
            </a:r>
            <a:r>
              <a:rPr lang="en-IN" dirty="0">
                <a:solidFill>
                  <a:schemeClr val="accent5">
                    <a:lumMod val="75000"/>
                  </a:schemeClr>
                </a:solidFill>
                <a:latin typeface="Liberation Mono"/>
              </a:rPr>
              <a:t>=</a:t>
            </a:r>
            <a:r>
              <a:rPr lang="en-IN" dirty="0">
                <a:latin typeface="Liberation Mono"/>
              </a:rPr>
              <a:t> </a:t>
            </a:r>
            <a:r>
              <a:rPr lang="en-IN" dirty="0">
                <a:solidFill>
                  <a:schemeClr val="bg1">
                    <a:lumMod val="50000"/>
                  </a:schemeClr>
                </a:solidFill>
                <a:latin typeface="Liberation Mono"/>
              </a:rPr>
              <a:t>(</a:t>
            </a:r>
            <a:r>
              <a:rPr lang="en-IN" dirty="0">
                <a:solidFill>
                  <a:srgbClr val="0077AA"/>
                </a:solidFill>
                <a:latin typeface="Liberation Mono"/>
              </a:rPr>
              <a:t>SELECT</a:t>
            </a:r>
            <a:r>
              <a:rPr lang="en-IN" dirty="0">
                <a:latin typeface="Liberation Mono"/>
              </a:rPr>
              <a:t> </a:t>
            </a:r>
            <a:r>
              <a:rPr lang="en-IN" dirty="0">
                <a:solidFill>
                  <a:srgbClr val="C74C49"/>
                </a:solidFill>
                <a:latin typeface="Liberation Mono"/>
                <a:cs typeface="Arial" panose="020B0604020202020204" pitchFamily="34" charset="0"/>
              </a:rPr>
              <a:t>SUM</a:t>
            </a:r>
            <a:r>
              <a:rPr lang="en-IN" dirty="0">
                <a:solidFill>
                  <a:schemeClr val="bg1">
                    <a:lumMod val="50000"/>
                  </a:schemeClr>
                </a:solidFill>
                <a:latin typeface="Liberation Mono"/>
              </a:rPr>
              <a:t>(</a:t>
            </a:r>
            <a:r>
              <a:rPr lang="en-IN" dirty="0">
                <a:latin typeface="Liberation Mono"/>
              </a:rPr>
              <a:t>sal</a:t>
            </a:r>
            <a:r>
              <a:rPr lang="en-IN" dirty="0">
                <a:solidFill>
                  <a:schemeClr val="bg1">
                    <a:lumMod val="50000"/>
                  </a:schemeClr>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WHERE</a:t>
            </a:r>
            <a:r>
              <a:rPr lang="en-IN" dirty="0">
                <a:latin typeface="Liberation Mono"/>
              </a:rPr>
              <a:t> emp.deptno </a:t>
            </a:r>
            <a:r>
              <a:rPr lang="en-IN" dirty="0">
                <a:solidFill>
                  <a:schemeClr val="accent5">
                    <a:lumMod val="75000"/>
                  </a:schemeClr>
                </a:solidFill>
                <a:latin typeface="Liberation Mono"/>
              </a:rPr>
              <a:t>=</a:t>
            </a:r>
            <a:r>
              <a:rPr lang="en-IN" dirty="0">
                <a:latin typeface="Liberation Mono"/>
              </a:rPr>
              <a:t> dept.deptno </a:t>
            </a:r>
            <a:r>
              <a:rPr lang="en-IN" dirty="0">
                <a:solidFill>
                  <a:srgbClr val="0077AA"/>
                </a:solidFill>
                <a:latin typeface="Liberation Mono"/>
              </a:rPr>
              <a:t>GROUP</a:t>
            </a:r>
            <a:r>
              <a:rPr lang="en-IN" dirty="0">
                <a:latin typeface="Liberation Mono"/>
              </a:rPr>
              <a:t> </a:t>
            </a:r>
            <a:r>
              <a:rPr lang="en-IN" dirty="0">
                <a:solidFill>
                  <a:srgbClr val="0077AA"/>
                </a:solidFill>
                <a:latin typeface="Liberation Mono"/>
              </a:rPr>
              <a:t>BY</a:t>
            </a:r>
            <a:r>
              <a:rPr lang="en-IN" dirty="0">
                <a:latin typeface="Liberation Mono"/>
              </a:rPr>
              <a:t> emp.deptno</a:t>
            </a:r>
            <a:r>
              <a:rPr lang="en-IN" dirty="0">
                <a:solidFill>
                  <a:schemeClr val="bg1">
                    <a:lumMod val="50000"/>
                  </a:schemeClr>
                </a:solidFill>
                <a:latin typeface="Liberation Mono"/>
              </a:rPr>
              <a:t>)</a:t>
            </a:r>
            <a:r>
              <a:rPr lang="en-IN" dirty="0">
                <a:latin typeface="Liberation Mono"/>
              </a:rPr>
              <a:t>;</a:t>
            </a:r>
          </a:p>
          <a:p>
            <a:pPr marL="342900" indent="-342900">
              <a:buFont typeface="Arial" panose="020B0604020202020204" pitchFamily="34" charset="0"/>
              <a:buChar char="•"/>
            </a:pPr>
            <a:r>
              <a:rPr lang="en-US" dirty="0">
                <a:solidFill>
                  <a:srgbClr val="0077AA"/>
                </a:solidFill>
                <a:latin typeface="Liberation Mono"/>
              </a:rPr>
              <a:t>UPDATE</a:t>
            </a:r>
            <a:r>
              <a:rPr lang="en-US" dirty="0">
                <a:latin typeface="Liberation Mono"/>
              </a:rPr>
              <a:t> candidate </a:t>
            </a:r>
            <a:r>
              <a:rPr lang="en-US" dirty="0">
                <a:solidFill>
                  <a:srgbClr val="0077AA"/>
                </a:solidFill>
                <a:latin typeface="Liberation Mono"/>
              </a:rPr>
              <a:t>SET</a:t>
            </a:r>
            <a:r>
              <a:rPr lang="en-US" dirty="0">
                <a:latin typeface="Liberation Mono"/>
              </a:rPr>
              <a:t> totalvotes </a:t>
            </a:r>
            <a:r>
              <a:rPr lang="en-US" dirty="0">
                <a:solidFill>
                  <a:schemeClr val="accent5">
                    <a:lumMod val="75000"/>
                  </a:schemeClr>
                </a:solidFill>
                <a:latin typeface="Liberation Mono"/>
              </a:rPr>
              <a:t>=</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US" dirty="0">
                <a:solidFill>
                  <a:srgbClr val="C74C49"/>
                </a:solidFill>
                <a:latin typeface="Liberation Mono"/>
                <a:cs typeface="Arial" panose="020B0604020202020204" pitchFamily="34" charset="0"/>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votes </a:t>
            </a:r>
            <a:r>
              <a:rPr lang="en-US" dirty="0">
                <a:solidFill>
                  <a:srgbClr val="0077AA"/>
                </a:solidFill>
                <a:latin typeface="Liberation Mono"/>
              </a:rPr>
              <a:t>WHERE</a:t>
            </a:r>
            <a:r>
              <a:rPr lang="en-US" dirty="0">
                <a:latin typeface="Liberation Mono"/>
              </a:rPr>
              <a:t> candidate.id </a:t>
            </a:r>
            <a:r>
              <a:rPr lang="en-US" dirty="0">
                <a:solidFill>
                  <a:schemeClr val="accent5">
                    <a:lumMod val="75000"/>
                  </a:schemeClr>
                </a:solidFill>
                <a:latin typeface="Liberation Mono"/>
              </a:rPr>
              <a:t>=</a:t>
            </a:r>
            <a:r>
              <a:rPr lang="en-US" dirty="0">
                <a:latin typeface="Liberation Mono"/>
              </a:rPr>
              <a:t> votes.candidateID </a:t>
            </a:r>
            <a:r>
              <a:rPr lang="en-US" dirty="0">
                <a:solidFill>
                  <a:srgbClr val="0077AA"/>
                </a:solidFill>
                <a:latin typeface="Liberation Mono"/>
              </a:rPr>
              <a:t>GROUP</a:t>
            </a:r>
            <a:r>
              <a:rPr lang="en-US" dirty="0">
                <a:latin typeface="Liberation Mono"/>
              </a:rPr>
              <a:t> </a:t>
            </a:r>
            <a:r>
              <a:rPr lang="en-US" dirty="0">
                <a:solidFill>
                  <a:srgbClr val="0077AA"/>
                </a:solidFill>
                <a:latin typeface="Liberation Mono"/>
              </a:rPr>
              <a:t>BY</a:t>
            </a:r>
            <a:r>
              <a:rPr lang="en-US" dirty="0">
                <a:latin typeface="Liberation Mono"/>
              </a:rPr>
              <a:t> votes.candidateID</a:t>
            </a:r>
            <a:r>
              <a:rPr lang="en-US" dirty="0">
                <a:solidFill>
                  <a:schemeClr val="bg1">
                    <a:lumMod val="50000"/>
                  </a:schemeClr>
                </a:solidFill>
                <a:latin typeface="Liberation Mono"/>
              </a:rPr>
              <a:t>)</a:t>
            </a:r>
            <a:r>
              <a:rPr lang="en-US" dirty="0">
                <a:latin typeface="Liberation Mono"/>
              </a:rPr>
              <a:t>;</a:t>
            </a:r>
            <a:endParaRPr lang="en-IN" dirty="0">
              <a:latin typeface="Liberation Mono"/>
            </a:endParaRPr>
          </a:p>
        </p:txBody>
      </p:sp>
      <p:sp>
        <p:nvSpPr>
          <p:cNvPr id="6" name="TextBox 5">
            <a:extLst>
              <a:ext uri="{FF2B5EF4-FFF2-40B4-BE49-F238E27FC236}">
                <a16:creationId xmlns:a16="http://schemas.microsoft.com/office/drawing/2014/main" xmlns="" id="{DF1C8AD1-836C-4200-9572-0675CC616EB7}"/>
              </a:ext>
            </a:extLst>
          </p:cNvPr>
          <p:cNvSpPr txBox="1"/>
          <p:nvPr/>
        </p:nvSpPr>
        <p:spPr>
          <a:xfrm>
            <a:off x="6412362" y="3558726"/>
            <a:ext cx="568863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UPDATE</a:t>
            </a:r>
            <a:r>
              <a:rPr lang="en-IN" dirty="0">
                <a:latin typeface="Liberation Mono"/>
              </a:rPr>
              <a:t> duplicate </a:t>
            </a:r>
            <a:r>
              <a:rPr lang="en-IN" dirty="0">
                <a:solidFill>
                  <a:srgbClr val="0077AA"/>
                </a:solidFill>
                <a:latin typeface="Liberation Mono"/>
              </a:rPr>
              <a:t>SET</a:t>
            </a:r>
            <a:r>
              <a:rPr lang="en-IN" dirty="0">
                <a:latin typeface="Liberation Mono"/>
              </a:rPr>
              <a:t> id </a:t>
            </a:r>
            <a:r>
              <a:rPr lang="en-IN" dirty="0">
                <a:solidFill>
                  <a:schemeClr val="accent5">
                    <a:lumMod val="75000"/>
                  </a:schemeClr>
                </a:solidFill>
                <a:latin typeface="Liberation Mono"/>
              </a:rPr>
              <a:t>=</a:t>
            </a:r>
            <a:r>
              <a:rPr lang="en-IN" dirty="0">
                <a:latin typeface="Liberation Mono"/>
              </a:rPr>
              <a:t> </a:t>
            </a:r>
            <a:r>
              <a:rPr lang="en-IN" dirty="0">
                <a:solidFill>
                  <a:schemeClr val="bg1">
                    <a:lumMod val="50000"/>
                  </a:schemeClr>
                </a:solidFill>
                <a:latin typeface="Liberation Mono"/>
              </a:rPr>
              <a:t>(</a:t>
            </a:r>
            <a:r>
              <a:rPr lang="en-IN" dirty="0">
                <a:latin typeface="Liberation Mono"/>
              </a:rPr>
              <a:t> </a:t>
            </a:r>
            <a:r>
              <a:rPr lang="en-IN" dirty="0">
                <a:solidFill>
                  <a:srgbClr val="0077AA"/>
                </a:solidFill>
                <a:latin typeface="Liberation Mono"/>
              </a:rPr>
              <a:t>SELECT</a:t>
            </a:r>
            <a:r>
              <a:rPr lang="en-IN" dirty="0">
                <a:latin typeface="Liberation Mono"/>
              </a:rPr>
              <a:t> @cnt </a:t>
            </a:r>
            <a:r>
              <a:rPr lang="en-IN" dirty="0">
                <a:solidFill>
                  <a:schemeClr val="accent5">
                    <a:lumMod val="75000"/>
                  </a:schemeClr>
                </a:solidFill>
                <a:latin typeface="Liberation Mono"/>
              </a:rPr>
              <a:t>:=</a:t>
            </a:r>
            <a:r>
              <a:rPr lang="en-IN" dirty="0">
                <a:latin typeface="Liberation Mono"/>
              </a:rPr>
              <a:t> @cnt </a:t>
            </a:r>
            <a:r>
              <a:rPr lang="en-IN" dirty="0">
                <a:solidFill>
                  <a:schemeClr val="accent5">
                    <a:lumMod val="75000"/>
                  </a:schemeClr>
                </a:solidFill>
                <a:latin typeface="Liberation Mono"/>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bg1">
                    <a:lumMod val="50000"/>
                  </a:schemeClr>
                </a:solidFill>
                <a:latin typeface="Liberation Mono"/>
              </a:rPr>
              <a:t>)</a:t>
            </a:r>
            <a:r>
              <a:rPr lang="en-IN" dirty="0">
                <a:latin typeface="Liberation Mono"/>
              </a:rPr>
              <a:t>;</a:t>
            </a:r>
          </a:p>
        </p:txBody>
      </p:sp>
    </p:spTree>
    <p:extLst>
      <p:ext uri="{BB962C8B-B14F-4D97-AF65-F5344CB8AC3E}">
        <p14:creationId xmlns:p14="http://schemas.microsoft.com/office/powerpoint/2010/main" val="3639250110"/>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single-table </a:t>
            </a:r>
            <a:r>
              <a:rPr lang="en-US" sz="4800" dirty="0">
                <a:solidFill>
                  <a:srgbClr val="DC525C"/>
                </a:solidFill>
                <a:latin typeface="Segoe UI Light" panose="020B0502040204020203" pitchFamily="34" charset="0"/>
                <a:cs typeface="Segoe UI Light" panose="020B0502040204020203" pitchFamily="34" charset="0"/>
              </a:rPr>
              <a:t>delete</a:t>
            </a:r>
          </a:p>
        </p:txBody>
      </p:sp>
    </p:spTree>
    <p:extLst>
      <p:ext uri="{BB962C8B-B14F-4D97-AF65-F5344CB8AC3E}">
        <p14:creationId xmlns:p14="http://schemas.microsoft.com/office/powerpoint/2010/main" val="1364519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txBox="1">
            <a:spLocks/>
          </p:cNvSpPr>
          <p:nvPr/>
        </p:nvSpPr>
        <p:spPr>
          <a:xfrm>
            <a:off x="1676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database?</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59192" y="3140968"/>
            <a:ext cx="2592288" cy="3583060"/>
          </a:xfrm>
          <a:prstGeom prst="rect">
            <a:avLst/>
          </a:prstGeom>
        </p:spPr>
      </p:pic>
      <p:sp>
        <p:nvSpPr>
          <p:cNvPr id="3" name="Rectangle 2"/>
          <p:cNvSpPr/>
          <p:nvPr/>
        </p:nvSpPr>
        <p:spPr>
          <a:xfrm>
            <a:off x="436984" y="836712"/>
            <a:ext cx="11214496" cy="707886"/>
          </a:xfrm>
          <a:prstGeom prst="rect">
            <a:avLst/>
          </a:prstGeom>
        </p:spPr>
        <p:txBody>
          <a:bodyPr wrap="square">
            <a:spAutoFit/>
          </a:bodyPr>
          <a:lstStyle/>
          <a:p>
            <a:r>
              <a:rPr lang="en-IN" sz="2000" dirty="0">
                <a:solidFill>
                  <a:schemeClr val="accent5">
                    <a:lumMod val="50000"/>
                  </a:schemeClr>
                </a:solidFill>
                <a:latin typeface="arial" panose="020B0604020202020204" pitchFamily="34" charset="0"/>
              </a:rPr>
              <a:t>A </a:t>
            </a:r>
            <a:r>
              <a:rPr lang="en-IN" sz="2000" b="1" dirty="0">
                <a:solidFill>
                  <a:schemeClr val="accent5">
                    <a:lumMod val="50000"/>
                  </a:schemeClr>
                </a:solidFill>
                <a:latin typeface="arial" panose="020B0604020202020204" pitchFamily="34" charset="0"/>
              </a:rPr>
              <a:t>database application</a:t>
            </a:r>
            <a:r>
              <a:rPr lang="en-IN" sz="2000" dirty="0">
                <a:solidFill>
                  <a:schemeClr val="accent5">
                    <a:lumMod val="50000"/>
                  </a:schemeClr>
                </a:solidFill>
                <a:latin typeface="arial" panose="020B0604020202020204" pitchFamily="34" charset="0"/>
              </a:rPr>
              <a:t> is a computer program whose primary purpose is entering and retrieving information.</a:t>
            </a:r>
            <a:endParaRPr lang="en-IN" sz="2000" dirty="0">
              <a:solidFill>
                <a:schemeClr val="accent5">
                  <a:lumMod val="50000"/>
                </a:schemeClr>
              </a:solidFill>
            </a:endParaRPr>
          </a:p>
        </p:txBody>
      </p:sp>
    </p:spTree>
    <p:extLst>
      <p:ext uri="{BB962C8B-B14F-4D97-AF65-F5344CB8AC3E}">
        <p14:creationId xmlns:p14="http://schemas.microsoft.com/office/powerpoint/2010/main" val="7694451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a:t>
            </a:r>
            <a:r>
              <a:rPr lang="en-US" sz="3200" i="1" dirty="0">
                <a:solidFill>
                  <a:srgbClr val="FF9900"/>
                </a:solidFill>
                <a:latin typeface="Arial" pitchFamily="34" charset="0"/>
                <a:cs typeface="Arial" pitchFamily="34" charset="0"/>
              </a:rPr>
              <a:t>-table delete</a:t>
            </a:r>
            <a:endParaRPr lang="en-IN" sz="3200" i="1" dirty="0">
              <a:solidFill>
                <a:srgbClr val="FF9900"/>
              </a:solidFill>
              <a:latin typeface="Arial" pitchFamily="34" charset="0"/>
              <a:cs typeface="Arial" pitchFamily="34" charset="0"/>
            </a:endParaRPr>
          </a:p>
        </p:txBody>
      </p:sp>
      <p:sp>
        <p:nvSpPr>
          <p:cNvPr id="5" name="Rectangle 4"/>
          <p:cNvSpPr/>
          <p:nvPr/>
        </p:nvSpPr>
        <p:spPr>
          <a:xfrm>
            <a:off x="263352" y="806917"/>
            <a:ext cx="11449272"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a:t>
            </a:r>
            <a:r>
              <a:rPr lang="en-IN" i="1" dirty="0">
                <a:solidFill>
                  <a:srgbClr val="2658E6"/>
                </a:solidFill>
                <a:latin typeface="Arial" panose="020B0604020202020204" pitchFamily="34" charset="0"/>
                <a:cs typeface="Arial" panose="020B0604020202020204" pitchFamily="34" charset="0"/>
              </a:rPr>
              <a:t>ROW_COUNT() </a:t>
            </a:r>
            <a:r>
              <a:rPr lang="en-IN" dirty="0">
                <a:latin typeface="Arial" panose="020B0604020202020204" pitchFamily="34" charset="0"/>
                <a:cs typeface="Arial" panose="020B0604020202020204" pitchFamily="34" charset="0"/>
              </a:rPr>
              <a:t>function. The optional 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6" name="Rectangle 5"/>
          <p:cNvSpPr/>
          <p:nvPr/>
        </p:nvSpPr>
        <p:spPr>
          <a:xfrm>
            <a:off x="407368" y="4110171"/>
            <a:ext cx="11305256"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LIMIT clauses apply to single-table deletes, but not multi-table deletes.</a:t>
            </a:r>
          </a:p>
        </p:txBody>
      </p:sp>
      <p:sp>
        <p:nvSpPr>
          <p:cNvPr id="9" name="Rectangle 8"/>
          <p:cNvSpPr/>
          <p:nvPr/>
        </p:nvSpPr>
        <p:spPr>
          <a:xfrm>
            <a:off x="407368" y="4941168"/>
            <a:ext cx="11305256" cy="1711366"/>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DELETE FROM </a:t>
            </a:r>
            <a:r>
              <a:rPr lang="en-IN" dirty="0">
                <a:latin typeface="Liberation Mono"/>
              </a:rPr>
              <a:t>temp;</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DELETE FROM </a:t>
            </a:r>
            <a:r>
              <a:rPr lang="en-IN" dirty="0">
                <a:latin typeface="Liberation Mono"/>
              </a:rPr>
              <a:t>temp </a:t>
            </a:r>
            <a:r>
              <a:rPr lang="en-IN" dirty="0">
                <a:solidFill>
                  <a:srgbClr val="0077AA"/>
                </a:solidFill>
                <a:latin typeface="Liberation Mono"/>
              </a:rPr>
              <a:t>ORDER</a:t>
            </a:r>
            <a:r>
              <a:rPr lang="en-IN" dirty="0">
                <a:latin typeface="Liberation Mono"/>
                <a:ea typeface="Times New Roman" panose="02020603050405020304" pitchFamily="18" charset="0"/>
              </a:rPr>
              <a:t> </a:t>
            </a:r>
            <a:r>
              <a:rPr lang="en-IN" dirty="0">
                <a:solidFill>
                  <a:srgbClr val="0077AA"/>
                </a:solidFill>
                <a:latin typeface="Liberation Mono"/>
              </a:rPr>
              <a:t>BY</a:t>
            </a:r>
            <a:r>
              <a:rPr lang="en-IN" dirty="0">
                <a:latin typeface="Liberation Mono"/>
                <a:ea typeface="Times New Roman" panose="02020603050405020304" pitchFamily="18" charset="0"/>
              </a:rPr>
              <a:t> loc </a:t>
            </a:r>
            <a:r>
              <a:rPr lang="en-IN" dirty="0">
                <a:solidFill>
                  <a:srgbClr val="0077AA"/>
                </a:solidFill>
                <a:latin typeface="Liberation Mono"/>
              </a:rPr>
              <a:t>LIMIT</a:t>
            </a:r>
            <a:r>
              <a:rPr lang="en-IN" dirty="0">
                <a:latin typeface="Liberation Mono"/>
                <a:ea typeface="Times New Roman" panose="02020603050405020304" pitchFamily="18" charset="0"/>
              </a:rPr>
              <a:t> </a:t>
            </a:r>
            <a:r>
              <a:rPr lang="en-IN" dirty="0">
                <a:solidFill>
                  <a:srgbClr val="990055"/>
                </a:solidFill>
                <a:latin typeface="Liberation Mono"/>
              </a:rPr>
              <a:t>2</a:t>
            </a:r>
            <a:r>
              <a:rPr lang="en-IN"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DELETE FROM </a:t>
            </a:r>
            <a:r>
              <a:rPr lang="en-IN" dirty="0">
                <a:latin typeface="Liberation Mono"/>
              </a:rPr>
              <a:t>temp</a:t>
            </a:r>
            <a:r>
              <a:rPr lang="en-IN" dirty="0">
                <a:latin typeface="Liberation Mono"/>
                <a:cs typeface="Arial" panose="020B0604020202020204" pitchFamily="34" charset="0"/>
              </a:rPr>
              <a:t> </a:t>
            </a:r>
            <a:r>
              <a:rPr lang="en-IN" dirty="0">
                <a:solidFill>
                  <a:srgbClr val="0077AA"/>
                </a:solidFill>
                <a:latin typeface="Liberation Mono"/>
              </a:rPr>
              <a:t>WHERE</a:t>
            </a:r>
            <a:r>
              <a:rPr lang="en-IN" dirty="0">
                <a:latin typeface="Liberation Mono"/>
                <a:ea typeface="Times New Roman" panose="02020603050405020304" pitchFamily="18" charset="0"/>
              </a:rPr>
              <a:t> deptno </a:t>
            </a:r>
            <a:r>
              <a:rPr lang="en-IN" dirty="0">
                <a:solidFill>
                  <a:schemeClr val="accent5">
                    <a:lumMod val="75000"/>
                  </a:schemeClr>
                </a:solidFill>
                <a:latin typeface="Liberation Mono"/>
                <a:ea typeface="Times New Roman" panose="02020603050405020304" pitchFamily="18" charset="0"/>
              </a:rPr>
              <a:t>&lt;</a:t>
            </a:r>
            <a:r>
              <a:rPr lang="en-IN" dirty="0">
                <a:latin typeface="Liberation Mono"/>
                <a:ea typeface="Times New Roman" panose="02020603050405020304" pitchFamily="18" charset="0"/>
              </a:rPr>
              <a:t> </a:t>
            </a:r>
            <a:r>
              <a:rPr lang="en-IN" dirty="0">
                <a:solidFill>
                  <a:srgbClr val="990055"/>
                </a:solidFill>
                <a:latin typeface="Liberation Mono"/>
              </a:rPr>
              <a:t>50</a:t>
            </a:r>
            <a:r>
              <a:rPr lang="en-IN"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DELETE FROM </a:t>
            </a:r>
            <a:r>
              <a:rPr lang="en-IN" dirty="0">
                <a:latin typeface="Liberation Mono"/>
              </a:rPr>
              <a:t>temp</a:t>
            </a:r>
            <a:r>
              <a:rPr lang="en-IN" dirty="0">
                <a:latin typeface="Liberation Mono"/>
                <a:cs typeface="Arial" panose="020B0604020202020204" pitchFamily="34" charset="0"/>
              </a:rPr>
              <a:t> </a:t>
            </a:r>
            <a:r>
              <a:rPr lang="en-IN" dirty="0">
                <a:solidFill>
                  <a:srgbClr val="0077AA"/>
                </a:solidFill>
                <a:latin typeface="Liberation Mono"/>
              </a:rPr>
              <a:t>WHERE</a:t>
            </a:r>
            <a:r>
              <a:rPr lang="en-IN" dirty="0">
                <a:latin typeface="Liberation Mono"/>
                <a:ea typeface="Times New Roman" panose="02020603050405020304" pitchFamily="18" charset="0"/>
              </a:rPr>
              <a:t> deptno </a:t>
            </a:r>
            <a:r>
              <a:rPr lang="en-IN" dirty="0">
                <a:solidFill>
                  <a:schemeClr val="accent5">
                    <a:lumMod val="75000"/>
                  </a:schemeClr>
                </a:solidFill>
                <a:latin typeface="Liberation Mono"/>
                <a:ea typeface="Times New Roman" panose="02020603050405020304" pitchFamily="18" charset="0"/>
              </a:rPr>
              <a:t>&lt;</a:t>
            </a:r>
            <a:r>
              <a:rPr lang="en-IN" dirty="0">
                <a:latin typeface="Liberation Mono"/>
                <a:ea typeface="Times New Roman" panose="02020603050405020304" pitchFamily="18" charset="0"/>
              </a:rPr>
              <a:t> </a:t>
            </a:r>
            <a:r>
              <a:rPr lang="en-IN" dirty="0">
                <a:solidFill>
                  <a:srgbClr val="990055"/>
                </a:solidFill>
                <a:latin typeface="Liberation Mono"/>
              </a:rPr>
              <a:t>50</a:t>
            </a:r>
            <a:r>
              <a:rPr lang="en-IN" dirty="0">
                <a:latin typeface="Liberation Mono"/>
                <a:ea typeface="Times New Roman" panose="02020603050405020304" pitchFamily="18" charset="0"/>
              </a:rPr>
              <a:t> </a:t>
            </a:r>
            <a:r>
              <a:rPr lang="en-IN" dirty="0">
                <a:solidFill>
                  <a:srgbClr val="0077AA"/>
                </a:solidFill>
                <a:latin typeface="Liberation Mono"/>
              </a:rPr>
              <a:t>LIMIT</a:t>
            </a:r>
            <a:r>
              <a:rPr lang="en-IN" dirty="0">
                <a:latin typeface="Liberation Mono"/>
                <a:ea typeface="Times New Roman" panose="02020603050405020304" pitchFamily="18" charset="0"/>
              </a:rPr>
              <a:t> </a:t>
            </a:r>
            <a:r>
              <a:rPr lang="en-IN" dirty="0">
                <a:solidFill>
                  <a:srgbClr val="990055"/>
                </a:solidFill>
                <a:latin typeface="Liberation Mono"/>
              </a:rPr>
              <a:t>2</a:t>
            </a:r>
            <a:r>
              <a:rPr lang="en-IN"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xmlns="" id="{97ED902F-F659-4F64-A8C8-FDDF7CC73350}"/>
              </a:ext>
            </a:extLst>
          </p:cNvPr>
          <p:cNvSpPr/>
          <p:nvPr/>
        </p:nvSpPr>
        <p:spPr>
          <a:xfrm>
            <a:off x="263352" y="2484060"/>
            <a:ext cx="8839200" cy="1631216"/>
          </a:xfrm>
          <a:prstGeom prst="rect">
            <a:avLst/>
          </a:prstGeom>
        </p:spPr>
        <p:txBody>
          <a:bodyPr wrap="square">
            <a:spAutoFit/>
          </a:bodyPr>
          <a:lstStyle/>
          <a:p>
            <a:r>
              <a:rPr lang="en-IN" sz="2000" dirty="0">
                <a:solidFill>
                  <a:srgbClr val="0077AA"/>
                </a:solidFill>
                <a:latin typeface="Liberation Mono"/>
              </a:rPr>
              <a:t>DELETE FROM </a:t>
            </a:r>
            <a:r>
              <a:rPr lang="en-IN" sz="2000" dirty="0">
                <a:latin typeface="Liberation Mono"/>
              </a:rPr>
              <a:t>tbl_name</a:t>
            </a:r>
          </a:p>
          <a:p>
            <a:r>
              <a:rPr lang="fr-FR" sz="2000" dirty="0">
                <a:solidFill>
                  <a:srgbClr val="0077AA"/>
                </a:solidFill>
                <a:latin typeface="Liberation Mono"/>
              </a:rPr>
              <a:t>    [PARTITION (</a:t>
            </a:r>
            <a:r>
              <a:rPr lang="fr-FR" sz="2000" dirty="0">
                <a:latin typeface="Liberation Mono"/>
              </a:rPr>
              <a:t>partition_name </a:t>
            </a:r>
            <a:r>
              <a:rPr lang="fr-FR" sz="2000" dirty="0">
                <a:solidFill>
                  <a:srgbClr val="0077AA"/>
                </a:solidFill>
                <a:latin typeface="Liberation Mono"/>
              </a:rPr>
              <a:t>[</a:t>
            </a:r>
            <a:r>
              <a:rPr lang="fr-FR" sz="2000" dirty="0">
                <a:latin typeface="Liberation Mono"/>
              </a:rPr>
              <a:t>,</a:t>
            </a:r>
            <a:r>
              <a:rPr lang="fr-FR" sz="2000" dirty="0">
                <a:solidFill>
                  <a:srgbClr val="0077AA"/>
                </a:solidFill>
                <a:latin typeface="Liberation Mono"/>
              </a:rPr>
              <a:t> </a:t>
            </a:r>
            <a:r>
              <a:rPr lang="fr-FR" sz="2000" dirty="0">
                <a:latin typeface="Liberation Mono"/>
              </a:rPr>
              <a:t>partition_name</a:t>
            </a:r>
            <a:r>
              <a:rPr lang="fr-FR" sz="2000" dirty="0">
                <a:solidFill>
                  <a:srgbClr val="0077AA"/>
                </a:solidFill>
                <a:latin typeface="Liberation Mono"/>
              </a:rPr>
              <a:t>] </a:t>
            </a:r>
            <a:r>
              <a:rPr lang="fr-FR" sz="2000" dirty="0">
                <a:solidFill>
                  <a:schemeClr val="bg1">
                    <a:lumMod val="50000"/>
                  </a:schemeClr>
                </a:solidFill>
                <a:latin typeface="Liberation Mono"/>
              </a:rPr>
              <a:t>. . .</a:t>
            </a:r>
            <a:r>
              <a:rPr lang="fr-FR" sz="2000" dirty="0">
                <a:solidFill>
                  <a:srgbClr val="0077AA"/>
                </a:solidFill>
                <a:latin typeface="Liberation Mono"/>
              </a:rPr>
              <a:t>)]</a:t>
            </a:r>
            <a:r>
              <a:rPr lang="en-IN" sz="2000" dirty="0">
                <a:solidFill>
                  <a:srgbClr val="0077AA"/>
                </a:solidFill>
                <a:latin typeface="Liberation Mono"/>
              </a:rPr>
              <a:t> </a:t>
            </a:r>
            <a:endParaRPr lang="en-IN" sz="2000" dirty="0">
              <a:latin typeface="Liberation Mono"/>
            </a:endParaRPr>
          </a:p>
          <a:p>
            <a:r>
              <a:rPr lang="en-IN" sz="2000" dirty="0">
                <a:solidFill>
                  <a:srgbClr val="0077AA"/>
                </a:solidFill>
                <a:latin typeface="Liberation Mono"/>
              </a:rPr>
              <a:t>    [WHERE </a:t>
            </a:r>
            <a:r>
              <a:rPr lang="en-IN" sz="2000" dirty="0">
                <a:latin typeface="Liberation Mono"/>
              </a:rPr>
              <a:t>where_condition</a:t>
            </a:r>
            <a:r>
              <a:rPr lang="en-IN" sz="2000" dirty="0">
                <a:solidFill>
                  <a:srgbClr val="0077AA"/>
                </a:solidFill>
                <a:latin typeface="Liberation Mono"/>
              </a:rPr>
              <a:t>]</a:t>
            </a:r>
          </a:p>
          <a:p>
            <a:r>
              <a:rPr lang="en-IN" sz="2000" dirty="0">
                <a:solidFill>
                  <a:srgbClr val="0077AA"/>
                </a:solidFill>
                <a:latin typeface="Liberation Mono"/>
              </a:rPr>
              <a:t>    [ORDER BY </a:t>
            </a:r>
            <a:r>
              <a:rPr lang="en-US" sz="2000" dirty="0">
                <a:solidFill>
                  <a:schemeClr val="bg1">
                    <a:lumMod val="50000"/>
                  </a:schemeClr>
                </a:solidFill>
                <a:latin typeface="Liberation Mono"/>
              </a:rPr>
              <a:t>. . .</a:t>
            </a:r>
            <a:r>
              <a:rPr lang="en-IN" sz="2000" dirty="0">
                <a:solidFill>
                  <a:srgbClr val="0077AA"/>
                </a:solidFill>
                <a:latin typeface="Liberation Mono"/>
              </a:rPr>
              <a:t>]</a:t>
            </a:r>
          </a:p>
          <a:p>
            <a:r>
              <a:rPr lang="en-IN" sz="2000" dirty="0">
                <a:solidFill>
                  <a:srgbClr val="0077AA"/>
                </a:solidFill>
                <a:latin typeface="Liberation Mono"/>
              </a:rPr>
              <a:t>    [LIMIT </a:t>
            </a:r>
            <a:r>
              <a:rPr lang="en-IN" sz="2000" dirty="0">
                <a:latin typeface="Liberation Mono"/>
              </a:rPr>
              <a:t>row_count</a:t>
            </a:r>
            <a:r>
              <a:rPr lang="en-IN" sz="2000" dirty="0">
                <a:solidFill>
                  <a:srgbClr val="0077AA"/>
                </a:solidFill>
                <a:latin typeface="Liberation Mono"/>
              </a:rPr>
              <a:t>]</a:t>
            </a:r>
            <a:endParaRPr lang="en-US" sz="2000" dirty="0">
              <a:solidFill>
                <a:srgbClr val="0077AA"/>
              </a:solidFill>
              <a:latin typeface="Liberation Mono"/>
            </a:endParaRPr>
          </a:p>
        </p:txBody>
      </p:sp>
    </p:spTree>
    <p:extLst>
      <p:ext uri="{BB962C8B-B14F-4D97-AF65-F5344CB8AC3E}">
        <p14:creationId xmlns:p14="http://schemas.microsoft.com/office/powerpoint/2010/main" val="160024638"/>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03968" y="2362200"/>
            <a:ext cx="11784066"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auto_increment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xmlns="" id="{19653C24-9BC0-460D-825B-EEF049B89F29}"/>
              </a:ext>
            </a:extLst>
          </p:cNvPr>
          <p:cNvSpPr/>
          <p:nvPr/>
        </p:nvSpPr>
        <p:spPr>
          <a:xfrm>
            <a:off x="695400" y="3307504"/>
            <a:ext cx="10657183" cy="707886"/>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The </a:t>
            </a:r>
            <a:r>
              <a:rPr lang="en-US" sz="2000" b="1" dirty="0">
                <a:latin typeface="Palatino Linotype" panose="02040502050505030304" pitchFamily="18" charset="0"/>
                <a:cs typeface="Segoe UI Light" panose="020B0502040204020203" pitchFamily="34" charset="0"/>
              </a:rPr>
              <a:t>AUTO_INCREMENT </a:t>
            </a:r>
            <a:r>
              <a:rPr lang="en-US" sz="2000" dirty="0">
                <a:latin typeface="Palatino Linotype" panose="02040502050505030304" pitchFamily="18" charset="0"/>
                <a:cs typeface="Segoe UI Light" panose="020B0502040204020203" pitchFamily="34" charset="0"/>
              </a:rPr>
              <a:t>attribute can be used to generate a unique number/identity for new rows.</a:t>
            </a:r>
          </a:p>
        </p:txBody>
      </p:sp>
    </p:spTree>
    <p:extLst>
      <p:ext uri="{BB962C8B-B14F-4D97-AF65-F5344CB8AC3E}">
        <p14:creationId xmlns:p14="http://schemas.microsoft.com/office/powerpoint/2010/main" val="60418057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6230" y="5067284"/>
            <a:ext cx="3515629" cy="113877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700" dirty="0">
                <a:latin typeface="Arial" panose="020B0604020202020204" pitchFamily="34" charset="0"/>
                <a:cs typeface="Arial" panose="020B0604020202020204" pitchFamily="34" charset="0"/>
              </a:rPr>
              <a:t> </a:t>
            </a:r>
            <a:r>
              <a:rPr lang="en-IN" sz="1700" i="1" dirty="0">
                <a:solidFill>
                  <a:srgbClr val="EE9900"/>
                </a:solidFill>
                <a:latin typeface="Arial" panose="020B0604020202020204" pitchFamily="34" charset="0"/>
                <a:cs typeface="Arial" panose="020B0604020202020204" pitchFamily="34" charset="0"/>
              </a:rPr>
              <a:t>@@</a:t>
            </a:r>
            <a:r>
              <a:rPr lang="en-IN" sz="1700" dirty="0">
                <a:solidFill>
                  <a:schemeClr val="accent6">
                    <a:lumMod val="50000"/>
                  </a:schemeClr>
                </a:solidFill>
                <a:latin typeface="Arial" panose="020B0604020202020204" pitchFamily="34" charset="0"/>
                <a:cs typeface="Arial" panose="020B0604020202020204" pitchFamily="34" charset="0"/>
              </a:rPr>
              <a:t>IDENTITY</a:t>
            </a:r>
            <a:endParaRPr lang="en-IN" sz="1700" dirty="0">
              <a:solidFill>
                <a:schemeClr val="accent6">
                  <a:lumMod val="50000"/>
                </a:schemeClr>
              </a:solidFill>
              <a:latin typeface="Arial" panose="020B0604020202020204" pitchFamily="34" charset="0"/>
              <a:ea typeface="Times New Roman" panose="02020603050405020304" pitchFamily="18" charset="0"/>
              <a:cs typeface="Arial" panose="020B0604020202020204" pitchFamily="34" charset="0"/>
            </a:endParaRPr>
          </a:p>
          <a:p>
            <a:pPr marL="285750" indent="-285750">
              <a:buFont typeface="Arial" panose="020B0604020202020204" pitchFamily="34" charset="0"/>
              <a:buChar char="•"/>
            </a:pPr>
            <a:endParaRPr lang="en-IN" sz="800" dirty="0">
              <a:solidFill>
                <a:srgbClr val="DD4A68"/>
              </a:solidFill>
              <a:latin typeface="Arial" panose="020B0604020202020204" pitchFamily="34" charset="0"/>
              <a:ea typeface="Times New Roman" panose="02020603050405020304" pitchFamily="18" charset="0"/>
              <a:cs typeface="Arial" panose="020B0604020202020204" pitchFamily="34"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700"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sz="1700" dirty="0">
                <a:solidFill>
                  <a:schemeClr val="accent6">
                    <a:lumMod val="50000"/>
                  </a:schemeClr>
                </a:solidFill>
                <a:latin typeface="Arial" panose="020B0604020202020204" pitchFamily="34" charset="0"/>
                <a:cs typeface="Arial" panose="020B0604020202020204" pitchFamily="34" charset="0"/>
              </a:rPr>
              <a:t>LAST_INSERT_ID()</a:t>
            </a:r>
          </a:p>
          <a:p>
            <a:pPr marL="285750" indent="-285750">
              <a:buFont typeface="Arial" panose="020B0604020202020204" pitchFamily="34" charset="0"/>
              <a:buChar char="•"/>
            </a:pPr>
            <a:endParaRPr lang="en-IN" sz="800" dirty="0">
              <a:solidFill>
                <a:srgbClr val="DD4A68"/>
              </a:solidFill>
              <a:latin typeface="Arial" panose="020B0604020202020204" pitchFamily="34" charset="0"/>
              <a:ea typeface="Times New Roman" panose="02020603050405020304" pitchFamily="18" charset="0"/>
              <a:cs typeface="Arial" panose="020B0604020202020204" pitchFamily="34"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cs typeface="Arial" panose="020B0604020202020204" pitchFamily="34" charset="0"/>
              </a:rPr>
              <a:t>SET</a:t>
            </a:r>
            <a:r>
              <a:rPr lang="en-IN" sz="1700"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sz="1700" dirty="0">
                <a:solidFill>
                  <a:schemeClr val="accent6">
                    <a:lumMod val="50000"/>
                  </a:schemeClr>
                </a:solidFill>
                <a:latin typeface="Arial" panose="020B0604020202020204" pitchFamily="34" charset="0"/>
                <a:cs typeface="Arial" panose="020B0604020202020204" pitchFamily="34" charset="0"/>
              </a:rPr>
              <a:t>INSERT_</a:t>
            </a:r>
            <a:r>
              <a:rPr lang="en-IN" sz="1700" dirty="0">
                <a:latin typeface="Arial" panose="020B0604020202020204" pitchFamily="34" charset="0"/>
                <a:cs typeface="Arial" panose="020B0604020202020204" pitchFamily="34" charset="0"/>
              </a:rPr>
              <a:t>ID </a:t>
            </a:r>
            <a:r>
              <a:rPr lang="en-IN" dirty="0">
                <a:solidFill>
                  <a:schemeClr val="accent5">
                    <a:lumMod val="75000"/>
                  </a:schemeClr>
                </a:solidFill>
                <a:latin typeface="Arial" panose="020B0604020202020204" pitchFamily="34" charset="0"/>
                <a:cs typeface="Arial" panose="020B0604020202020204" pitchFamily="34" charset="0"/>
              </a:rPr>
              <a:t>=</a:t>
            </a:r>
            <a:r>
              <a:rPr lang="en-IN" sz="1700" dirty="0">
                <a:latin typeface="Arial" panose="020B0604020202020204" pitchFamily="34" charset="0"/>
                <a:cs typeface="Arial" panose="020B0604020202020204" pitchFamily="34" charset="0"/>
              </a:rPr>
              <a:t> </a:t>
            </a:r>
            <a:r>
              <a:rPr lang="en-IN" dirty="0">
                <a:solidFill>
                  <a:srgbClr val="990055"/>
                </a:solidFill>
                <a:latin typeface="Liberation Mono"/>
              </a:rPr>
              <a:t>7</a:t>
            </a:r>
          </a:p>
        </p:txBody>
      </p:sp>
      <p:sp>
        <p:nvSpPr>
          <p:cNvPr id="8" name="Rectangle 7">
            <a:extLst>
              <a:ext uri="{FF2B5EF4-FFF2-40B4-BE49-F238E27FC236}">
                <a16:creationId xmlns:a16="http://schemas.microsoft.com/office/drawing/2014/main" xmlns="" id="{56BABA31-D6D1-483B-8498-12B917B0631B}"/>
              </a:ext>
            </a:extLst>
          </p:cNvPr>
          <p:cNvSpPr/>
          <p:nvPr/>
        </p:nvSpPr>
        <p:spPr>
          <a:xfrm>
            <a:off x="480935" y="2147269"/>
            <a:ext cx="11173864" cy="2523768"/>
          </a:xfrm>
          <a:prstGeom prst="rect">
            <a:avLst/>
          </a:prstGeom>
        </p:spPr>
        <p:txBody>
          <a:bodyPr wrap="square">
            <a:spAutoFit/>
          </a:bodyPr>
          <a:lstStyle/>
          <a:p>
            <a:pPr algn="just"/>
            <a:r>
              <a:rPr lang="en-US" sz="2200" dirty="0">
                <a:solidFill>
                  <a:srgbClr val="FF0000"/>
                </a:solidFill>
                <a:latin typeface="Arial" panose="020B0604020202020204" pitchFamily="34" charset="0"/>
                <a:cs typeface="Arial" panose="020B0604020202020204" pitchFamily="34" charset="0"/>
              </a:rPr>
              <a:t>Remember:</a:t>
            </a:r>
          </a:p>
          <a:p>
            <a:pPr algn="just"/>
            <a:endParaRPr lang="en-IN" sz="800" b="1" dirty="0">
              <a:solidFill>
                <a:srgbClr val="0070C0"/>
              </a:solidFill>
              <a:latin typeface="Segoe UI Light" panose="020B0502040204020203" pitchFamily="34" charset="0"/>
              <a:cs typeface="Segoe UI Light" panose="020B0502040204020203" pitchFamily="34" charset="0"/>
            </a:endParaRP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There can be only one AUTO_INCREMENT column per table. </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it must be indexed.</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it cannot have a DEFAULT value. </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it works properly only if it contains only positive values.</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It </a:t>
            </a:r>
            <a:r>
              <a:rPr lang="en-IN" dirty="0">
                <a:latin typeface="Arial" panose="020B0604020202020204" pitchFamily="34" charset="0"/>
                <a:cs typeface="Arial" panose="020B0604020202020204" pitchFamily="34" charset="0"/>
              </a:rPr>
              <a:t>applies only to integer and floating-point types.</a:t>
            </a: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when you insert a value of NULL or 0 into AUTO_INCREMENT column, it generates next value.</a:t>
            </a:r>
          </a:p>
          <a:p>
            <a:pPr marL="285750" indent="-285750" algn="just">
              <a:buFont typeface="Arial" panose="020B0604020202020204" pitchFamily="34" charset="0"/>
              <a:buChar char="•"/>
            </a:pPr>
            <a:r>
              <a:rPr lang="en-IN" i="1" dirty="0">
                <a:latin typeface="Arial" panose="020B0604020202020204" pitchFamily="34" charset="0"/>
                <a:cs typeface="Arial" panose="020B0604020202020204" pitchFamily="34" charset="0"/>
              </a:rPr>
              <a:t>use LAST_INSERT_ID</a:t>
            </a:r>
            <a:r>
              <a:rPr lang="en-IN" dirty="0">
                <a:latin typeface="Arial" panose="020B0604020202020204" pitchFamily="34" charset="0"/>
                <a:cs typeface="Arial" panose="020B0604020202020204" pitchFamily="34" charset="0"/>
              </a:rPr>
              <a:t>() function to find the row that contains the most recent AUTO_INCREMENT value.</a:t>
            </a:r>
            <a:endParaRPr lang="en-IN" dirty="0">
              <a:solidFill>
                <a:schemeClr val="bg2">
                  <a:lumMod val="10000"/>
                </a:schemeClr>
              </a:solidFill>
              <a:latin typeface="Arial" panose="020B0604020202020204" pitchFamily="34" charset="0"/>
              <a:cs typeface="Arial" panose="020B0604020202020204" pitchFamily="34" charset="0"/>
            </a:endParaRPr>
          </a:p>
        </p:txBody>
      </p:sp>
      <p:cxnSp>
        <p:nvCxnSpPr>
          <p:cNvPr id="9" name="Straight Connector 8">
            <a:extLst>
              <a:ext uri="{FF2B5EF4-FFF2-40B4-BE49-F238E27FC236}">
                <a16:creationId xmlns:a16="http://schemas.microsoft.com/office/drawing/2014/main" xmlns="" id="{D0BCAD2D-B4B7-43B9-98C0-BC8293CDF95E}"/>
              </a:ext>
            </a:extLst>
          </p:cNvPr>
          <p:cNvCxnSpPr/>
          <p:nvPr/>
        </p:nvCxnSpPr>
        <p:spPr>
          <a:xfrm>
            <a:off x="412537" y="4869160"/>
            <a:ext cx="11449272"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705CC873-45B4-45BA-B3B3-0963F6A202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auto_increment</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xmlns="" id="{2CCD5262-11B2-48D4-A5DA-15C822C234DF}"/>
              </a:ext>
            </a:extLst>
          </p:cNvPr>
          <p:cNvSpPr/>
          <p:nvPr/>
        </p:nvSpPr>
        <p:spPr>
          <a:xfrm>
            <a:off x="7247334" y="561782"/>
            <a:ext cx="3471334" cy="646331"/>
          </a:xfrm>
          <a:prstGeom prst="rect">
            <a:avLst/>
          </a:prstGeom>
          <a:solidFill>
            <a:schemeClr val="bg1"/>
          </a:solidFill>
        </p:spPr>
        <p:txBody>
          <a:bodyPr wrap="square">
            <a:spAutoFit/>
          </a:bodyPr>
          <a:lstStyle/>
          <a:p>
            <a:r>
              <a:rPr lang="en-IN" i="1" dirty="0">
                <a:latin typeface="Palatino Linotype" panose="02040502050505030304" pitchFamily="18" charset="0"/>
                <a:ea typeface="Times New Roman" panose="02020603050405020304" pitchFamily="18" charset="0"/>
                <a:cs typeface="Arial" panose="020B0604020202020204" pitchFamily="34" charset="0"/>
              </a:rPr>
              <a:t>IDENTITY</a:t>
            </a:r>
            <a:r>
              <a:rPr lang="en-IN" dirty="0">
                <a:latin typeface="Palatino Linotype" panose="02040502050505030304" pitchFamily="18" charset="0"/>
                <a:ea typeface="Times New Roman" panose="02020603050405020304" pitchFamily="18" charset="0"/>
                <a:cs typeface="Arial" panose="020B0604020202020204" pitchFamily="34" charset="0"/>
              </a:rPr>
              <a:t> </a:t>
            </a:r>
            <a:r>
              <a:rPr lang="en-IN" dirty="0">
                <a:latin typeface="Palatino Linotype" panose="02040502050505030304" pitchFamily="18" charset="0"/>
                <a:cs typeface="Arial" panose="020B0604020202020204" pitchFamily="34" charset="0"/>
              </a:rPr>
              <a:t>is a synonym to the </a:t>
            </a:r>
            <a:r>
              <a:rPr lang="en-IN" i="1" dirty="0">
                <a:latin typeface="Palatino Linotype" panose="02040502050505030304" pitchFamily="18" charset="0"/>
                <a:ea typeface="Times New Roman" panose="02020603050405020304" pitchFamily="18" charset="0"/>
                <a:cs typeface="Arial" panose="020B0604020202020204" pitchFamily="34" charset="0"/>
              </a:rPr>
              <a:t>LAST_INSERT_ID</a:t>
            </a:r>
            <a:r>
              <a:rPr lang="en-IN" dirty="0">
                <a:latin typeface="Palatino Linotype" panose="02040502050505030304" pitchFamily="18" charset="0"/>
                <a:cs typeface="Arial" panose="020B0604020202020204" pitchFamily="34" charset="0"/>
              </a:rPr>
              <a:t> variable.</a:t>
            </a:r>
          </a:p>
        </p:txBody>
      </p:sp>
      <p:sp>
        <p:nvSpPr>
          <p:cNvPr id="4" name="Rectangle 3">
            <a:extLst>
              <a:ext uri="{FF2B5EF4-FFF2-40B4-BE49-F238E27FC236}">
                <a16:creationId xmlns:a16="http://schemas.microsoft.com/office/drawing/2014/main" xmlns="" id="{4137F616-44E5-49F0-BBCE-B21B854137A7}"/>
              </a:ext>
            </a:extLst>
          </p:cNvPr>
          <p:cNvSpPr/>
          <p:nvPr/>
        </p:nvSpPr>
        <p:spPr>
          <a:xfrm>
            <a:off x="476230" y="1426716"/>
            <a:ext cx="8788689" cy="369332"/>
          </a:xfrm>
          <a:prstGeom prst="rect">
            <a:avLst/>
          </a:prstGeom>
        </p:spPr>
        <p:txBody>
          <a:bodyPr wrap="square">
            <a:spAutoFit/>
          </a:bodyPr>
          <a:lstStyle/>
          <a:p>
            <a:r>
              <a:rPr lang="en-US" dirty="0">
                <a:solidFill>
                  <a:schemeClr val="tx1">
                    <a:lumMod val="85000"/>
                    <a:lumOff val="15000"/>
                  </a:schemeClr>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col_name</a:t>
            </a:r>
            <a:r>
              <a:rPr lang="en-IN" dirty="0">
                <a:solidFill>
                  <a:srgbClr val="000000"/>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data_type</a:t>
            </a:r>
            <a:r>
              <a:rPr lang="en-IN" dirty="0">
                <a:solidFill>
                  <a:srgbClr val="000000"/>
                </a:solidFill>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AUTO_INCREMENT [UNIQUE [KEY] | [PRIMARY] KEY]</a:t>
            </a:r>
            <a:endParaRPr lang="en-IN" dirty="0">
              <a:solidFill>
                <a:srgbClr val="0077AA"/>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xmlns="" id="{59A9FDF7-EEB2-4C6D-979A-74242DC5F03A}"/>
              </a:ext>
            </a:extLst>
          </p:cNvPr>
          <p:cNvSpPr txBox="1"/>
          <p:nvPr/>
        </p:nvSpPr>
        <p:spPr>
          <a:xfrm>
            <a:off x="4871865" y="5067284"/>
            <a:ext cx="6989944"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posts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c1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UNIQUE</a:t>
            </a:r>
            <a:r>
              <a:rPr lang="en-IN" dirty="0">
                <a:solidFill>
                  <a:srgbClr val="FF0000"/>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solidFill>
                  <a:srgbClr val="FF0000"/>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AUTO_INCREMENT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c2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20</a:t>
            </a:r>
            <a:r>
              <a:rPr lang="en-IN" dirty="0">
                <a:solidFill>
                  <a:schemeClr val="bg1">
                    <a:lumMod val="65000"/>
                  </a:schemeClr>
                </a:solidFill>
                <a:latin typeface="Liberation Mono"/>
                <a:cs typeface="Arial" panose="020B0604020202020204" pitchFamily="34" charset="0"/>
              </a:rPr>
              <a:t>)</a:t>
            </a:r>
            <a:endParaRPr lang="en-IN" dirty="0">
              <a:latin typeface="Liberation Mono"/>
              <a:cs typeface="Arial" panose="020B0604020202020204" pitchFamily="34" charset="0"/>
            </a:endParaRPr>
          </a:p>
          <a:p>
            <a:pPr marL="273050"/>
            <a:r>
              <a:rPr lang="en-IN" dirty="0">
                <a:solidFill>
                  <a:schemeClr val="bg1">
                    <a:lumMod val="65000"/>
                  </a:schemeClr>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AUTO_INCREMENT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2</a:t>
            </a:r>
            <a:r>
              <a:rPr lang="en-IN" dirty="0">
                <a:latin typeface="Liberation Mono"/>
                <a:cs typeface="Arial" panose="020B0604020202020204" pitchFamily="34" charset="0"/>
              </a:rPr>
              <a:t>;      </a:t>
            </a:r>
            <a:r>
              <a:rPr lang="en-IN" dirty="0">
                <a:solidFill>
                  <a:srgbClr val="39AE0A"/>
                </a:solidFill>
                <a:latin typeface="Liberation Mono"/>
                <a:cs typeface="Arial" panose="020B0604020202020204" pitchFamily="34" charset="0"/>
              </a:rPr>
              <a:t>// auto_number will start with value 2.</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1478866951"/>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2382" y="692696"/>
            <a:ext cx="11987239" cy="369332"/>
          </a:xfrm>
          <a:prstGeom prst="rect">
            <a:avLst/>
          </a:prstGeom>
        </p:spPr>
        <p:txBody>
          <a:bodyPr wrap="square">
            <a:spAutoFit/>
          </a:bodyPr>
          <a:lstStyle/>
          <a:p>
            <a:r>
              <a:rPr lang="en-US" dirty="0"/>
              <a:t>The </a:t>
            </a:r>
            <a:r>
              <a:rPr lang="en-US" b="1" dirty="0"/>
              <a:t>auto_increment </a:t>
            </a:r>
            <a:r>
              <a:rPr lang="en-US" dirty="0"/>
              <a:t>specifies a </a:t>
            </a:r>
            <a:r>
              <a:rPr lang="en-US" b="1" dirty="0"/>
              <a:t> auto_increment </a:t>
            </a:r>
            <a:r>
              <a:rPr lang="en-US" dirty="0"/>
              <a:t>value for the column.</a:t>
            </a:r>
            <a:endParaRPr lang="en-IN" dirty="0">
              <a:solidFill>
                <a:schemeClr val="bg1"/>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xmlns="" id="{7AB23FA4-579C-49F6-970F-BA30755F4559}"/>
              </a:ext>
            </a:extLst>
          </p:cNvPr>
          <p:cNvSpPr txBox="1"/>
          <p:nvPr/>
        </p:nvSpPr>
        <p:spPr>
          <a:xfrm>
            <a:off x="263352" y="1288500"/>
            <a:ext cx="5438775"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posts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postID </a:t>
            </a:r>
            <a:r>
              <a:rPr lang="en-IN" dirty="0">
                <a:solidFill>
                  <a:srgbClr val="834689"/>
                </a:solidFill>
                <a:latin typeface="Liberation Mono"/>
                <a:cs typeface="Arial" panose="020B0604020202020204" pitchFamily="34" charset="0"/>
              </a:rPr>
              <a:t>INT </a:t>
            </a:r>
            <a:r>
              <a:rPr lang="en-IN" dirty="0">
                <a:solidFill>
                  <a:srgbClr val="0077AA"/>
                </a:solidFill>
                <a:latin typeface="Liberation Mono"/>
                <a:cs typeface="Arial" panose="020B0604020202020204" pitchFamily="34" charset="0"/>
              </a:rPr>
              <a:t>AUTO_INCREMENT </a:t>
            </a:r>
            <a:r>
              <a:rPr lang="en-IN" dirty="0">
                <a:solidFill>
                  <a:srgbClr val="C00000"/>
                </a:solidFill>
                <a:latin typeface="Liberation Mono"/>
                <a:cs typeface="Arial" panose="020B0604020202020204" pitchFamily="34" charset="0"/>
              </a:rPr>
              <a:t>UNIQUE KEY</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postTitle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postDate </a:t>
            </a:r>
            <a:r>
              <a:rPr lang="en-IN" dirty="0">
                <a:solidFill>
                  <a:srgbClr val="834689"/>
                </a:solidFill>
                <a:latin typeface="Liberation Mono"/>
                <a:cs typeface="Arial" panose="020B0604020202020204" pitchFamily="34" charset="0"/>
              </a:rPr>
              <a:t>DATETIME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DEFAULT</a:t>
            </a:r>
            <a:r>
              <a:rPr lang="en-IN" dirty="0">
                <a:latin typeface="Liberation Mono"/>
                <a:cs typeface="Arial" panose="020B0604020202020204" pitchFamily="34" charset="0"/>
              </a:rPr>
              <a:t> </a:t>
            </a:r>
            <a:r>
              <a:rPr lang="en-IN" dirty="0">
                <a:solidFill>
                  <a:schemeClr val="accent5">
                    <a:lumMod val="50000"/>
                  </a:schemeClr>
                </a:solidFill>
                <a:latin typeface="Liberation Mono"/>
                <a:cs typeface="Arial" panose="020B0604020202020204" pitchFamily="34" charset="0"/>
              </a:rPr>
              <a:t>NOW(),</a:t>
            </a:r>
          </a:p>
          <a:p>
            <a:pPr marL="273050"/>
            <a:r>
              <a:rPr lang="en-IN" dirty="0">
                <a:latin typeface="Liberation Mono"/>
                <a:cs typeface="Arial" panose="020B0604020202020204" pitchFamily="34" charset="0"/>
              </a:rPr>
              <a:t>   deleted </a:t>
            </a:r>
            <a:r>
              <a:rPr lang="en-IN" dirty="0">
                <a:solidFill>
                  <a:srgbClr val="834689"/>
                </a:solidFill>
                <a:latin typeface="Liberation Mono"/>
                <a:cs typeface="Arial" panose="020B0604020202020204" pitchFamily="34" charset="0"/>
              </a:rPr>
              <a:t>INT</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xmlns="" id="{F48E34A2-DE3C-4E9F-88EF-700EA030E40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auto_increment</a:t>
            </a:r>
            <a:endParaRPr lang="en-IN" sz="3200" i="1" dirty="0">
              <a:solidFill>
                <a:srgbClr val="FF9900"/>
              </a:solidFill>
              <a:latin typeface="Arial" pitchFamily="34" charset="0"/>
              <a:cs typeface="Arial" pitchFamily="34" charset="0"/>
            </a:endParaRPr>
          </a:p>
        </p:txBody>
      </p:sp>
      <p:sp>
        <p:nvSpPr>
          <p:cNvPr id="10" name="TextBox 9">
            <a:extLst>
              <a:ext uri="{FF2B5EF4-FFF2-40B4-BE49-F238E27FC236}">
                <a16:creationId xmlns:a16="http://schemas.microsoft.com/office/drawing/2014/main" xmlns="" id="{1F98988A-0DD1-46A5-90C6-97C71E134310}"/>
              </a:ext>
            </a:extLst>
          </p:cNvPr>
          <p:cNvSpPr txBox="1"/>
          <p:nvPr/>
        </p:nvSpPr>
        <p:spPr>
          <a:xfrm>
            <a:off x="268693" y="3402866"/>
            <a:ext cx="609600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comments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commentID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AUTO_INCREMENT </a:t>
            </a:r>
            <a:r>
              <a:rPr lang="en-IN" dirty="0">
                <a:solidFill>
                  <a:srgbClr val="C00000"/>
                </a:solidFill>
                <a:latin typeface="Liberation Mono"/>
                <a:cs typeface="Arial" panose="020B0604020202020204" pitchFamily="34" charset="0"/>
              </a:rPr>
              <a:t>PRIMARY</a:t>
            </a:r>
            <a:r>
              <a:rPr lang="en-IN" dirty="0">
                <a:solidFill>
                  <a:srgbClr val="FF0000"/>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comment </a:t>
            </a:r>
            <a:r>
              <a:rPr lang="en-IN" dirty="0">
                <a:solidFill>
                  <a:srgbClr val="834689"/>
                </a:solidFill>
                <a:latin typeface="Liberation Mono"/>
                <a:cs typeface="Arial" panose="020B0604020202020204" pitchFamily="34" charset="0"/>
              </a:rPr>
              <a:t>TEXT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commentDate </a:t>
            </a:r>
            <a:r>
              <a:rPr lang="en-IN" dirty="0">
                <a:solidFill>
                  <a:srgbClr val="834689"/>
                </a:solidFill>
                <a:latin typeface="Liberation Mono"/>
                <a:cs typeface="Arial" panose="020B0604020202020204" pitchFamily="34" charset="0"/>
              </a:rPr>
              <a:t>DATETIME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DEFAULT</a:t>
            </a:r>
            <a:r>
              <a:rPr lang="en-IN" dirty="0">
                <a:latin typeface="Liberation Mono"/>
                <a:cs typeface="Arial" panose="020B0604020202020204" pitchFamily="34" charset="0"/>
              </a:rPr>
              <a:t> </a:t>
            </a:r>
            <a:r>
              <a:rPr lang="en-IN" dirty="0">
                <a:solidFill>
                  <a:schemeClr val="accent5">
                    <a:lumMod val="50000"/>
                  </a:schemeClr>
                </a:solidFill>
                <a:latin typeface="Liberation Mono"/>
                <a:cs typeface="Arial" panose="020B0604020202020204" pitchFamily="34" charset="0"/>
              </a:rPr>
              <a:t>NOW()</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deleted </a:t>
            </a:r>
            <a:r>
              <a:rPr lang="en-IN" dirty="0">
                <a:solidFill>
                  <a:srgbClr val="834689"/>
                </a:solidFill>
                <a:latin typeface="Liberation Mono"/>
                <a:cs typeface="Arial" panose="020B0604020202020204" pitchFamily="34" charset="0"/>
              </a:rPr>
              <a:t>INT</a:t>
            </a:r>
          </a:p>
          <a:p>
            <a:pPr marL="273050"/>
            <a:r>
              <a:rPr lang="en-IN"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grpSp>
        <p:nvGrpSpPr>
          <p:cNvPr id="4" name="Group 3">
            <a:extLst>
              <a:ext uri="{FF2B5EF4-FFF2-40B4-BE49-F238E27FC236}">
                <a16:creationId xmlns:a16="http://schemas.microsoft.com/office/drawing/2014/main" xmlns="" id="{814D3408-E7F2-451E-9B7A-1F6F77F510C2}"/>
              </a:ext>
            </a:extLst>
          </p:cNvPr>
          <p:cNvGrpSpPr/>
          <p:nvPr/>
        </p:nvGrpSpPr>
        <p:grpSpPr>
          <a:xfrm>
            <a:off x="5663952" y="1390604"/>
            <a:ext cx="6369463" cy="1652222"/>
            <a:chOff x="5663952" y="1390604"/>
            <a:chExt cx="6369463" cy="1652222"/>
          </a:xfrm>
        </p:grpSpPr>
        <p:pic>
          <p:nvPicPr>
            <p:cNvPr id="2" name="Picture 1">
              <a:extLst>
                <a:ext uri="{FF2B5EF4-FFF2-40B4-BE49-F238E27FC236}">
                  <a16:creationId xmlns:a16="http://schemas.microsoft.com/office/drawing/2014/main" xmlns="" id="{42213549-6ACD-4D20-BA9D-E697AAF9B8A9}"/>
                </a:ext>
              </a:extLst>
            </p:cNvPr>
            <p:cNvPicPr>
              <a:picLocks noChangeAspect="1"/>
            </p:cNvPicPr>
            <p:nvPr/>
          </p:nvPicPr>
          <p:blipFill>
            <a:blip r:embed="rId3"/>
            <a:stretch>
              <a:fillRect/>
            </a:stretch>
          </p:blipFill>
          <p:spPr>
            <a:xfrm>
              <a:off x="5663952" y="1390604"/>
              <a:ext cx="6336704" cy="1652222"/>
            </a:xfrm>
            <a:prstGeom prst="rect">
              <a:avLst/>
            </a:prstGeom>
          </p:spPr>
        </p:pic>
        <p:sp>
          <p:nvSpPr>
            <p:cNvPr id="11" name="Rectangle 10">
              <a:extLst>
                <a:ext uri="{FF2B5EF4-FFF2-40B4-BE49-F238E27FC236}">
                  <a16:creationId xmlns:a16="http://schemas.microsoft.com/office/drawing/2014/main" xmlns="" id="{A2388BD4-75F9-4B7C-ADDB-5AF75B4B8574}"/>
                </a:ext>
              </a:extLst>
            </p:cNvPr>
            <p:cNvSpPr/>
            <p:nvPr/>
          </p:nvSpPr>
          <p:spPr>
            <a:xfrm>
              <a:off x="5696711" y="1797106"/>
              <a:ext cx="6336704" cy="305233"/>
            </a:xfrm>
            <a:prstGeom prst="rect">
              <a:avLst/>
            </a:prstGeom>
            <a:noFill/>
            <a:ln w="28575">
              <a:solidFill>
                <a:srgbClr val="FE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6" name="Group 5">
            <a:extLst>
              <a:ext uri="{FF2B5EF4-FFF2-40B4-BE49-F238E27FC236}">
                <a16:creationId xmlns:a16="http://schemas.microsoft.com/office/drawing/2014/main" xmlns="" id="{50ED2E05-4E2B-47D2-8882-E531B4E4F514}"/>
              </a:ext>
            </a:extLst>
          </p:cNvPr>
          <p:cNvGrpSpPr/>
          <p:nvPr/>
        </p:nvGrpSpPr>
        <p:grpSpPr>
          <a:xfrm>
            <a:off x="5658318" y="4457440"/>
            <a:ext cx="6375097" cy="1707864"/>
            <a:chOff x="5658318" y="4457440"/>
            <a:chExt cx="6375097" cy="1707864"/>
          </a:xfrm>
        </p:grpSpPr>
        <p:pic>
          <p:nvPicPr>
            <p:cNvPr id="3" name="Picture 2">
              <a:extLst>
                <a:ext uri="{FF2B5EF4-FFF2-40B4-BE49-F238E27FC236}">
                  <a16:creationId xmlns:a16="http://schemas.microsoft.com/office/drawing/2014/main" xmlns="" id="{432986EB-B6D7-4260-ABD9-151369DB6CCE}"/>
                </a:ext>
              </a:extLst>
            </p:cNvPr>
            <p:cNvPicPr>
              <a:picLocks noChangeAspect="1"/>
            </p:cNvPicPr>
            <p:nvPr/>
          </p:nvPicPr>
          <p:blipFill>
            <a:blip r:embed="rId4"/>
            <a:stretch>
              <a:fillRect/>
            </a:stretch>
          </p:blipFill>
          <p:spPr>
            <a:xfrm>
              <a:off x="5658318" y="4457440"/>
              <a:ext cx="6375097" cy="1707864"/>
            </a:xfrm>
            <a:prstGeom prst="rect">
              <a:avLst/>
            </a:prstGeom>
          </p:spPr>
        </p:pic>
        <p:sp>
          <p:nvSpPr>
            <p:cNvPr id="12" name="Rectangle 11">
              <a:extLst>
                <a:ext uri="{FF2B5EF4-FFF2-40B4-BE49-F238E27FC236}">
                  <a16:creationId xmlns:a16="http://schemas.microsoft.com/office/drawing/2014/main" xmlns="" id="{AD22C143-5022-4613-8FDE-F7AAF158A6B7}"/>
                </a:ext>
              </a:extLst>
            </p:cNvPr>
            <p:cNvSpPr/>
            <p:nvPr/>
          </p:nvSpPr>
          <p:spPr>
            <a:xfrm>
              <a:off x="5696711" y="4851959"/>
              <a:ext cx="6336704" cy="305233"/>
            </a:xfrm>
            <a:prstGeom prst="rect">
              <a:avLst/>
            </a:prstGeom>
            <a:noFill/>
            <a:ln w="28575">
              <a:solidFill>
                <a:srgbClr val="FE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71475136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03968" y="1700808"/>
            <a:ext cx="11784066"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xmlns="" id="{E116CB38-0E3F-44E0-8769-F9119C7AF38A}"/>
              </a:ext>
            </a:extLst>
          </p:cNvPr>
          <p:cNvSpPr/>
          <p:nvPr/>
        </p:nvSpPr>
        <p:spPr>
          <a:xfrm>
            <a:off x="203967" y="2348880"/>
            <a:ext cx="11784066" cy="2769989"/>
          </a:xfrm>
          <a:prstGeom prst="rect">
            <a:avLst/>
          </a:prstGeom>
        </p:spPr>
        <p:txBody>
          <a:bodyPr wrap="square">
            <a:spAutoFit/>
          </a:bodyPr>
          <a:lstStyle/>
          <a:p>
            <a:pPr algn="just"/>
            <a:r>
              <a:rPr lang="en-US" sz="2200" dirty="0">
                <a:solidFill>
                  <a:srgbClr val="FF0000"/>
                </a:solidFill>
                <a:latin typeface="Arial" panose="020B0604020202020204" pitchFamily="34" charset="0"/>
                <a:cs typeface="Arial" panose="020B0604020202020204" pitchFamily="34" charset="0"/>
              </a:rPr>
              <a:t>Remember:</a:t>
            </a:r>
          </a:p>
          <a:p>
            <a:pPr marL="285750" indent="-285750" algn="just">
              <a:buFont typeface="Arial" panose="020B0604020202020204" pitchFamily="34" charset="0"/>
              <a:buChar char="•"/>
            </a:pPr>
            <a:endParaRPr lang="en-IN" sz="800" dirty="0">
              <a:solidFill>
                <a:schemeClr val="bg2">
                  <a:lumMod val="10000"/>
                </a:schemeClr>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Stored functions and user-defined functions are not permitted.</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Stored procedure and function parameters are not permitted.</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Variables (system variables, user-defined variables, and stored program local variables) are not permitted.</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Subqueries are not permitted.</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The AUTO_INCREMENT attribute cannot be used in a generated column definition.</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Triggers cannot use NEW.COL_NAME or use OLD.COL_NAME to refer to generated columns.</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Stored column cannot be converted to virtual column and virtual column cannot be converted to stored column.</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Generated column can be made as invisible column.</a:t>
            </a:r>
          </a:p>
        </p:txBody>
      </p:sp>
      <p:sp>
        <p:nvSpPr>
          <p:cNvPr id="7" name="Rectangle 6">
            <a:extLst>
              <a:ext uri="{FF2B5EF4-FFF2-40B4-BE49-F238E27FC236}">
                <a16:creationId xmlns:a16="http://schemas.microsoft.com/office/drawing/2014/main" xmlns="" id="{79560E6C-F891-48A7-932E-505EAA3E2AFC}"/>
              </a:ext>
            </a:extLst>
          </p:cNvPr>
          <p:cNvSpPr/>
          <p:nvPr/>
        </p:nvSpPr>
        <p:spPr>
          <a:xfrm>
            <a:off x="203967" y="5445224"/>
            <a:ext cx="11784066" cy="1138773"/>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2200" dirty="0">
                <a:solidFill>
                  <a:srgbClr val="FF0000"/>
                </a:solidFill>
                <a:latin typeface="Arial" panose="020B0604020202020204" pitchFamily="34" charset="0"/>
                <a:cs typeface="Arial" panose="020B0604020202020204" pitchFamily="34" charset="0"/>
              </a:rPr>
              <a:t>Note: </a:t>
            </a:r>
          </a:p>
          <a:p>
            <a:endParaRPr lang="en-US" sz="800" dirty="0">
              <a:solidFill>
                <a:schemeClr val="bg2">
                  <a:lumMod val="1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bg2">
                    <a:lumMod val="10000"/>
                  </a:schemeClr>
                </a:solidFill>
                <a:latin typeface="Arial" panose="020B0604020202020204" pitchFamily="34" charset="0"/>
                <a:cs typeface="Arial" panose="020B0604020202020204" pitchFamily="34" charset="0"/>
              </a:rPr>
              <a:t>The expression can contain literals, built-in functions with no parameters, operators, or references to any column within the same table. If you use a function, it must be scalar and deterministic.</a:t>
            </a:r>
            <a:endParaRPr lang="en-IN" dirty="0">
              <a:solidFill>
                <a:schemeClr val="bg2">
                  <a:lumMod val="10000"/>
                </a:schemeClr>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xmlns="" id="{3E56605D-CA1A-41BE-BAEA-DBBFDF4E143C}"/>
              </a:ext>
            </a:extLst>
          </p:cNvPr>
          <p:cNvSpPr/>
          <p:nvPr/>
        </p:nvSpPr>
        <p:spPr>
          <a:xfrm>
            <a:off x="203967" y="308849"/>
            <a:ext cx="11784066" cy="1323439"/>
          </a:xfrm>
          <a:prstGeom prst="rect">
            <a:avLst/>
          </a:prstGeom>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CREATE TABLE </a:t>
            </a:r>
            <a:r>
              <a:rPr lang="en-IN" b="1" dirty="0">
                <a:solidFill>
                  <a:schemeClr val="bg1">
                    <a:lumMod val="50000"/>
                  </a:schemeClr>
                </a:solidFill>
                <a:latin typeface="Arial" panose="020B0604020202020204" pitchFamily="34" charset="0"/>
                <a:cs typeface="Arial" panose="020B0604020202020204" pitchFamily="34" charset="0"/>
              </a:rPr>
              <a:t>. . .</a:t>
            </a:r>
            <a:r>
              <a:rPr lang="en-IN" b="1" dirty="0">
                <a:latin typeface="Arial" panose="020B0604020202020204" pitchFamily="34" charset="0"/>
                <a:cs typeface="Arial" panose="020B0604020202020204" pitchFamily="34" charset="0"/>
              </a:rPr>
              <a:t> LIKE </a:t>
            </a:r>
            <a:r>
              <a:rPr lang="en-IN" b="1" dirty="0">
                <a:solidFill>
                  <a:schemeClr val="bg1">
                    <a:lumMod val="50000"/>
                  </a:schemeClr>
                </a:solidFill>
                <a:latin typeface="Arial" panose="020B0604020202020204" pitchFamily="34" charset="0"/>
                <a:cs typeface="Arial" panose="020B0604020202020204" pitchFamily="34" charset="0"/>
              </a:rPr>
              <a:t>. . .</a:t>
            </a:r>
            <a:r>
              <a:rPr lang="en-IN" dirty="0">
                <a:latin typeface="Arial" panose="020B0604020202020204" pitchFamily="34" charset="0"/>
                <a:cs typeface="Arial" panose="020B0604020202020204" pitchFamily="34" charset="0"/>
              </a:rPr>
              <a:t>, the destination table </a:t>
            </a:r>
            <a:r>
              <a:rPr lang="en-IN" i="1" dirty="0">
                <a:solidFill>
                  <a:srgbClr val="0089A4"/>
                </a:solidFill>
                <a:latin typeface="Arial" panose="020B0604020202020204" pitchFamily="34" charset="0"/>
                <a:cs typeface="Arial" panose="020B0604020202020204" pitchFamily="34" charset="0"/>
              </a:rPr>
              <a:t>preserves generated column information</a:t>
            </a:r>
            <a:r>
              <a:rPr lang="en-IN" dirty="0">
                <a:latin typeface="Arial" panose="020B0604020202020204" pitchFamily="34" charset="0"/>
                <a:cs typeface="Arial" panose="020B0604020202020204" pitchFamily="34" charset="0"/>
              </a:rPr>
              <a:t> from the original table.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CREATE TABLE </a:t>
            </a:r>
            <a:r>
              <a:rPr lang="en-IN" b="1" dirty="0">
                <a:solidFill>
                  <a:schemeClr val="bg1">
                    <a:lumMod val="50000"/>
                  </a:schemeClr>
                </a:solidFill>
                <a:latin typeface="Arial" panose="020B0604020202020204" pitchFamily="34" charset="0"/>
                <a:cs typeface="Arial" panose="020B0604020202020204" pitchFamily="34" charset="0"/>
              </a:rPr>
              <a:t>. . .</a:t>
            </a:r>
            <a:r>
              <a:rPr lang="en-IN" b="1" dirty="0">
                <a:latin typeface="Arial" panose="020B0604020202020204" pitchFamily="34" charset="0"/>
                <a:cs typeface="Arial" panose="020B0604020202020204" pitchFamily="34" charset="0"/>
              </a:rPr>
              <a:t> SELECT </a:t>
            </a:r>
            <a:r>
              <a:rPr lang="en-IN" b="1" dirty="0">
                <a:solidFill>
                  <a:schemeClr val="bg1">
                    <a:lumMod val="50000"/>
                  </a:schemeClr>
                </a:solidFill>
                <a:latin typeface="Arial" panose="020B0604020202020204" pitchFamily="34" charset="0"/>
                <a:cs typeface="Arial" panose="020B0604020202020204" pitchFamily="34" charset="0"/>
              </a:rPr>
              <a:t>. . .</a:t>
            </a:r>
            <a:r>
              <a:rPr lang="en-IN" dirty="0">
                <a:latin typeface="Arial" panose="020B0604020202020204" pitchFamily="34" charset="0"/>
                <a:cs typeface="Arial" panose="020B0604020202020204" pitchFamily="34" charset="0"/>
              </a:rPr>
              <a:t>, the destination table </a:t>
            </a:r>
            <a:r>
              <a:rPr lang="en-IN" i="1" dirty="0">
                <a:solidFill>
                  <a:srgbClr val="0089A4"/>
                </a:solidFill>
                <a:latin typeface="Arial" panose="020B0604020202020204" pitchFamily="34" charset="0"/>
                <a:cs typeface="Arial" panose="020B0604020202020204" pitchFamily="34" charset="0"/>
              </a:rPr>
              <a:t>does not preserves generated column information</a:t>
            </a:r>
            <a:r>
              <a:rPr lang="en-IN" dirty="0">
                <a:latin typeface="Arial" panose="020B0604020202020204" pitchFamily="34" charset="0"/>
                <a:cs typeface="Arial" panose="020B0604020202020204" pitchFamily="34" charset="0"/>
              </a:rPr>
              <a:t> from the original table.</a:t>
            </a:r>
          </a:p>
        </p:txBody>
      </p:sp>
    </p:spTree>
    <p:extLst>
      <p:ext uri="{BB962C8B-B14F-4D97-AF65-F5344CB8AC3E}">
        <p14:creationId xmlns:p14="http://schemas.microsoft.com/office/powerpoint/2010/main" val="255891045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virtual column - generated always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780869"/>
            <a:ext cx="11449272" cy="369332"/>
          </a:xfrm>
          <a:prstGeom prst="rect">
            <a:avLst/>
          </a:prstGeom>
        </p:spPr>
        <p:txBody>
          <a:bodyPr wrap="square">
            <a:spAutoFit/>
          </a:bodyPr>
          <a:lstStyle/>
          <a:p>
            <a:r>
              <a:rPr lang="en-IN" i="1" dirty="0">
                <a:solidFill>
                  <a:srgbClr val="000000"/>
                </a:solidFill>
                <a:latin typeface="Arial" panose="020B0604020202020204" pitchFamily="34" charset="0"/>
                <a:cs typeface="Arial" panose="020B0604020202020204" pitchFamily="34" charset="0"/>
              </a:rPr>
              <a:t>col_name</a:t>
            </a:r>
            <a:r>
              <a:rPr lang="en-IN" dirty="0">
                <a:solidFill>
                  <a:srgbClr val="000000"/>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data_type</a:t>
            </a:r>
            <a:r>
              <a:rPr lang="en-IN" dirty="0">
                <a:solidFill>
                  <a:srgbClr val="000000"/>
                </a:solidFill>
                <a:latin typeface="Arial" panose="020B0604020202020204" pitchFamily="34" charset="0"/>
                <a:cs typeface="Arial" panose="020B0604020202020204" pitchFamily="34" charset="0"/>
              </a:rPr>
              <a:t> </a:t>
            </a:r>
            <a:r>
              <a:rPr lang="en-IN" dirty="0">
                <a:solidFill>
                  <a:srgbClr val="999999"/>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cs typeface="Arial" panose="020B0604020202020204" pitchFamily="34" charset="0"/>
              </a:rPr>
              <a:t>GENERATED</a:t>
            </a:r>
            <a:r>
              <a:rPr lang="en-IN" dirty="0">
                <a:solidFill>
                  <a:srgbClr val="000000"/>
                </a:solidFill>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cs typeface="Arial" panose="020B0604020202020204" pitchFamily="34" charset="0"/>
              </a:rPr>
              <a:t>ALWAYS</a:t>
            </a:r>
            <a:r>
              <a:rPr lang="en-IN" dirty="0">
                <a:solidFill>
                  <a:srgbClr val="999999"/>
                </a:solidFill>
                <a:latin typeface="Arial" panose="020B0604020202020204" pitchFamily="34" charset="0"/>
                <a:cs typeface="Arial" panose="020B0604020202020204" pitchFamily="34" charset="0"/>
              </a:rPr>
              <a:t>]</a:t>
            </a:r>
            <a:r>
              <a:rPr lang="en-IN" dirty="0">
                <a:solidFill>
                  <a:srgbClr val="000000"/>
                </a:solidFill>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cs typeface="Arial" panose="020B0604020202020204" pitchFamily="34" charset="0"/>
              </a:rPr>
              <a:t>AS</a:t>
            </a:r>
            <a:r>
              <a:rPr lang="en-IN" dirty="0">
                <a:solidFill>
                  <a:srgbClr val="000000"/>
                </a:solidFill>
                <a:latin typeface="Arial" panose="020B0604020202020204" pitchFamily="34" charset="0"/>
                <a:cs typeface="Arial" panose="020B0604020202020204" pitchFamily="34" charset="0"/>
              </a:rPr>
              <a:t> </a:t>
            </a:r>
            <a:r>
              <a:rPr lang="en-IN" dirty="0">
                <a:solidFill>
                  <a:srgbClr val="999999"/>
                </a:solidFill>
                <a:latin typeface="Arial" panose="020B0604020202020204" pitchFamily="34" charset="0"/>
                <a:cs typeface="Arial" panose="020B0604020202020204" pitchFamily="34" charset="0"/>
              </a:rPr>
              <a:t>(</a:t>
            </a:r>
            <a:r>
              <a:rPr lang="en-IN" i="1" dirty="0">
                <a:solidFill>
                  <a:srgbClr val="000000"/>
                </a:solidFill>
                <a:latin typeface="Arial" panose="020B0604020202020204" pitchFamily="34" charset="0"/>
                <a:cs typeface="Arial" panose="020B0604020202020204" pitchFamily="34" charset="0"/>
              </a:rPr>
              <a:t>expression</a:t>
            </a:r>
            <a:r>
              <a:rPr lang="en-IN" dirty="0">
                <a:solidFill>
                  <a:srgbClr val="999999"/>
                </a:solidFill>
                <a:latin typeface="Arial" panose="020B0604020202020204" pitchFamily="34" charset="0"/>
                <a:cs typeface="Arial" panose="020B0604020202020204" pitchFamily="34" charset="0"/>
              </a:rPr>
              <a:t>)</a:t>
            </a:r>
            <a:r>
              <a:rPr lang="en-IN" dirty="0">
                <a:solidFill>
                  <a:srgbClr val="000000"/>
                </a:solidFill>
                <a:latin typeface="Arial" panose="020B0604020202020204" pitchFamily="34" charset="0"/>
                <a:cs typeface="Arial" panose="020B0604020202020204" pitchFamily="34" charset="0"/>
              </a:rPr>
              <a:t> </a:t>
            </a:r>
            <a:r>
              <a:rPr lang="en-IN" dirty="0">
                <a:solidFill>
                  <a:srgbClr val="999999"/>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cs typeface="Arial" panose="020B0604020202020204" pitchFamily="34" charset="0"/>
              </a:rPr>
              <a:t>VIRTUAL</a:t>
            </a:r>
            <a:r>
              <a:rPr lang="en-IN" dirty="0">
                <a:solidFill>
                  <a:srgbClr val="000000"/>
                </a:solidFill>
                <a:latin typeface="Arial" panose="020B0604020202020204" pitchFamily="34" charset="0"/>
                <a:cs typeface="Arial" panose="020B0604020202020204" pitchFamily="34" charset="0"/>
              </a:rPr>
              <a:t> </a:t>
            </a:r>
            <a:r>
              <a:rPr lang="en-IN" dirty="0">
                <a:solidFill>
                  <a:srgbClr val="A67F59"/>
                </a:solidFill>
                <a:latin typeface="Arial" panose="020B0604020202020204" pitchFamily="34" charset="0"/>
                <a:cs typeface="Arial" panose="020B0604020202020204" pitchFamily="34" charset="0"/>
              </a:rPr>
              <a:t>|</a:t>
            </a:r>
            <a:r>
              <a:rPr lang="en-IN" dirty="0">
                <a:solidFill>
                  <a:srgbClr val="000000"/>
                </a:solidFill>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cs typeface="Arial" panose="020B0604020202020204" pitchFamily="34" charset="0"/>
              </a:rPr>
              <a:t>STORED</a:t>
            </a:r>
            <a:r>
              <a:rPr lang="en-IN" dirty="0">
                <a:solidFill>
                  <a:srgbClr val="999999"/>
                </a:solidFill>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335360" y="1457489"/>
            <a:ext cx="11593288" cy="1323439"/>
          </a:xfrm>
          <a:prstGeom prst="rect">
            <a:avLst/>
          </a:prstGeom>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VIRTUAL</a:t>
            </a:r>
            <a:r>
              <a:rPr lang="en-IN" dirty="0">
                <a:latin typeface="Arial" panose="020B0604020202020204" pitchFamily="34" charset="0"/>
                <a:cs typeface="Arial" panose="020B0604020202020204" pitchFamily="34" charset="0"/>
              </a:rPr>
              <a:t>: Column values are not stored, but are evaluated when rows are read, immediately after any BEFORE triggers. A virtual column takes no storage.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STORED</a:t>
            </a:r>
            <a:r>
              <a:rPr lang="en-IN" dirty="0">
                <a:latin typeface="Arial" panose="020B0604020202020204" pitchFamily="34" charset="0"/>
                <a:cs typeface="Arial" panose="020B0604020202020204" pitchFamily="34" charset="0"/>
              </a:rPr>
              <a:t>: Column values are evaluated and stored when rows are inserted or updated. A stored column does require storage space and can be indexed.</a:t>
            </a:r>
          </a:p>
        </p:txBody>
      </p:sp>
      <p:sp>
        <p:nvSpPr>
          <p:cNvPr id="10" name="TextBox 9">
            <a:extLst>
              <a:ext uri="{FF2B5EF4-FFF2-40B4-BE49-F238E27FC236}">
                <a16:creationId xmlns:a16="http://schemas.microsoft.com/office/drawing/2014/main" xmlns="" id="{F4254FBC-3588-4BD4-9D83-1D10BDE9C204}"/>
              </a:ext>
            </a:extLst>
          </p:cNvPr>
          <p:cNvSpPr txBox="1"/>
          <p:nvPr/>
        </p:nvSpPr>
        <p:spPr>
          <a:xfrm>
            <a:off x="335360" y="4149080"/>
            <a:ext cx="8352928"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product</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productCode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AUTO_INCREMENT </a:t>
            </a:r>
            <a:r>
              <a:rPr lang="en-IN" dirty="0">
                <a:solidFill>
                  <a:srgbClr val="C00000"/>
                </a:solidFill>
                <a:latin typeface="Liberation Mono"/>
                <a:cs typeface="Arial" panose="020B0604020202020204" pitchFamily="34" charset="0"/>
              </a:rPr>
              <a:t>PRIMARY</a:t>
            </a:r>
            <a:r>
              <a:rPr lang="en-IN" dirty="0">
                <a:solidFill>
                  <a:srgbClr val="0077AA"/>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productName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productVendor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productDescription </a:t>
            </a:r>
            <a:r>
              <a:rPr lang="en-IN" dirty="0">
                <a:solidFill>
                  <a:srgbClr val="834689"/>
                </a:solidFill>
                <a:latin typeface="Liberation Mono"/>
                <a:cs typeface="Arial" panose="020B0604020202020204" pitchFamily="34" charset="0"/>
              </a:rPr>
              <a:t>TEXT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quantityInStock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buyPrice </a:t>
            </a:r>
            <a:r>
              <a:rPr lang="en-IN" dirty="0">
                <a:solidFill>
                  <a:srgbClr val="834689"/>
                </a:solidFill>
                <a:latin typeface="Liberation Mono"/>
                <a:cs typeface="Arial" panose="020B0604020202020204" pitchFamily="34" charset="0"/>
              </a:rPr>
              <a:t>FLOAT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stockValue </a:t>
            </a:r>
            <a:r>
              <a:rPr lang="en-IN" dirty="0">
                <a:solidFill>
                  <a:srgbClr val="834689"/>
                </a:solidFill>
                <a:latin typeface="Liberation Mono"/>
                <a:cs typeface="Arial" panose="020B0604020202020204" pitchFamily="34" charset="0"/>
              </a:rPr>
              <a:t>FLOAT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GENERATED ALWAYS AS</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quantityInStock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buyPrice</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VIRTUAL</a:t>
            </a:r>
            <a:r>
              <a:rPr lang="en-IN" dirty="0">
                <a:latin typeface="Liberation Mono"/>
                <a:cs typeface="Arial" panose="020B0604020202020204" pitchFamily="34" charset="0"/>
              </a:rPr>
              <a:t> </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2" name="Rectangle 11">
            <a:extLst>
              <a:ext uri="{FF2B5EF4-FFF2-40B4-BE49-F238E27FC236}">
                <a16:creationId xmlns:a16="http://schemas.microsoft.com/office/drawing/2014/main" xmlns="" id="{9E99ED51-A529-43A8-9FE8-41F427392EDF}"/>
              </a:ext>
            </a:extLst>
          </p:cNvPr>
          <p:cNvSpPr/>
          <p:nvPr/>
        </p:nvSpPr>
        <p:spPr>
          <a:xfrm>
            <a:off x="335360" y="2996952"/>
            <a:ext cx="11377264" cy="83099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r>
              <a:rPr lang="en-US" sz="2000" dirty="0">
                <a:solidFill>
                  <a:srgbClr val="FF0000"/>
                </a:solidFill>
                <a:latin typeface="Arial" panose="020B0604020202020204" pitchFamily="34" charset="0"/>
                <a:cs typeface="Arial" panose="020B0604020202020204" pitchFamily="34" charset="0"/>
              </a:rPr>
              <a:t>:</a:t>
            </a:r>
          </a:p>
          <a:p>
            <a:endParaRPr lang="en-US" sz="800" dirty="0">
              <a:solidFill>
                <a:schemeClr val="bg2">
                  <a:lumMod val="1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The default is </a:t>
            </a:r>
            <a:r>
              <a:rPr lang="en-IN" b="1" dirty="0">
                <a:solidFill>
                  <a:schemeClr val="bg2">
                    <a:lumMod val="10000"/>
                  </a:schemeClr>
                </a:solidFill>
                <a:latin typeface="Arial" panose="020B0604020202020204" pitchFamily="34" charset="0"/>
                <a:cs typeface="Arial" panose="020B0604020202020204" pitchFamily="34" charset="0"/>
              </a:rPr>
              <a:t>VIRTUAL</a:t>
            </a:r>
            <a:r>
              <a:rPr lang="en-IN" dirty="0">
                <a:solidFill>
                  <a:schemeClr val="bg2">
                    <a:lumMod val="10000"/>
                  </a:schemeClr>
                </a:solidFill>
                <a:latin typeface="Arial" panose="020B0604020202020204" pitchFamily="34" charset="0"/>
                <a:cs typeface="Arial" panose="020B0604020202020204" pitchFamily="34" charset="0"/>
              </a:rPr>
              <a:t> if neither keyword is specified.</a:t>
            </a:r>
          </a:p>
        </p:txBody>
      </p:sp>
      <p:grpSp>
        <p:nvGrpSpPr>
          <p:cNvPr id="5" name="Group 4">
            <a:extLst>
              <a:ext uri="{FF2B5EF4-FFF2-40B4-BE49-F238E27FC236}">
                <a16:creationId xmlns:a16="http://schemas.microsoft.com/office/drawing/2014/main" xmlns="" id="{D92DD7F7-6E5A-480A-B0B3-0EA6BB645B1D}"/>
              </a:ext>
            </a:extLst>
          </p:cNvPr>
          <p:cNvGrpSpPr/>
          <p:nvPr/>
        </p:nvGrpSpPr>
        <p:grpSpPr>
          <a:xfrm>
            <a:off x="6600056" y="3825068"/>
            <a:ext cx="5328592" cy="1980196"/>
            <a:chOff x="6600056" y="3772698"/>
            <a:chExt cx="5328592" cy="1980196"/>
          </a:xfrm>
        </p:grpSpPr>
        <p:pic>
          <p:nvPicPr>
            <p:cNvPr id="3" name="Picture 2">
              <a:extLst>
                <a:ext uri="{FF2B5EF4-FFF2-40B4-BE49-F238E27FC236}">
                  <a16:creationId xmlns:a16="http://schemas.microsoft.com/office/drawing/2014/main" xmlns="" id="{E2F57B11-773F-44C7-AFBB-B9237DABEA85}"/>
                </a:ext>
              </a:extLst>
            </p:cNvPr>
            <p:cNvPicPr>
              <a:picLocks noChangeAspect="1"/>
            </p:cNvPicPr>
            <p:nvPr/>
          </p:nvPicPr>
          <p:blipFill>
            <a:blip r:embed="rId2"/>
            <a:stretch>
              <a:fillRect/>
            </a:stretch>
          </p:blipFill>
          <p:spPr>
            <a:xfrm>
              <a:off x="6600056" y="3772698"/>
              <a:ext cx="5328592" cy="1980196"/>
            </a:xfrm>
            <a:prstGeom prst="rect">
              <a:avLst/>
            </a:prstGeom>
          </p:spPr>
        </p:pic>
        <p:sp>
          <p:nvSpPr>
            <p:cNvPr id="8" name="Rectangle 7">
              <a:extLst>
                <a:ext uri="{FF2B5EF4-FFF2-40B4-BE49-F238E27FC236}">
                  <a16:creationId xmlns:a16="http://schemas.microsoft.com/office/drawing/2014/main" xmlns="" id="{0F77324A-A31A-4EEA-8B8B-7410754CEF1A}"/>
                </a:ext>
              </a:extLst>
            </p:cNvPr>
            <p:cNvSpPr/>
            <p:nvPr/>
          </p:nvSpPr>
          <p:spPr>
            <a:xfrm>
              <a:off x="6830595" y="5441741"/>
              <a:ext cx="5077550" cy="305233"/>
            </a:xfrm>
            <a:prstGeom prst="rect">
              <a:avLst/>
            </a:prstGeom>
            <a:noFill/>
            <a:ln w="28575">
              <a:solidFill>
                <a:srgbClr val="FE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582681479"/>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virtual column – MODIFY with ALTER command</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780869"/>
            <a:ext cx="11449272" cy="369332"/>
          </a:xfrm>
          <a:prstGeom prst="rect">
            <a:avLst/>
          </a:prstGeom>
        </p:spPr>
        <p:txBody>
          <a:bodyPr wrap="square">
            <a:spAutoFit/>
          </a:bodyPr>
          <a:lstStyle/>
          <a:p>
            <a:r>
              <a:rPr lang="en-IN" i="1" dirty="0">
                <a:solidFill>
                  <a:srgbClr val="000000"/>
                </a:solidFill>
                <a:latin typeface="Arial" panose="020B0604020202020204" pitchFamily="34" charset="0"/>
                <a:cs typeface="Arial" panose="020B0604020202020204" pitchFamily="34" charset="0"/>
              </a:rPr>
              <a:t>col_name</a:t>
            </a:r>
            <a:r>
              <a:rPr lang="en-IN" dirty="0">
                <a:solidFill>
                  <a:srgbClr val="000000"/>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data_type</a:t>
            </a:r>
            <a:r>
              <a:rPr lang="en-IN" dirty="0">
                <a:solidFill>
                  <a:srgbClr val="000000"/>
                </a:solidFill>
                <a:latin typeface="Arial" panose="020B0604020202020204" pitchFamily="34" charset="0"/>
                <a:cs typeface="Arial" panose="020B0604020202020204" pitchFamily="34" charset="0"/>
              </a:rPr>
              <a:t> </a:t>
            </a:r>
            <a:r>
              <a:rPr lang="en-IN" dirty="0">
                <a:solidFill>
                  <a:srgbClr val="999999"/>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cs typeface="Arial" panose="020B0604020202020204" pitchFamily="34" charset="0"/>
              </a:rPr>
              <a:t>GENERATED</a:t>
            </a:r>
            <a:r>
              <a:rPr lang="en-IN" dirty="0">
                <a:solidFill>
                  <a:srgbClr val="000000"/>
                </a:solidFill>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cs typeface="Arial" panose="020B0604020202020204" pitchFamily="34" charset="0"/>
              </a:rPr>
              <a:t>ALWAYS</a:t>
            </a:r>
            <a:r>
              <a:rPr lang="en-IN" dirty="0">
                <a:solidFill>
                  <a:srgbClr val="999999"/>
                </a:solidFill>
                <a:latin typeface="Arial" panose="020B0604020202020204" pitchFamily="34" charset="0"/>
                <a:cs typeface="Arial" panose="020B0604020202020204" pitchFamily="34" charset="0"/>
              </a:rPr>
              <a:t>]</a:t>
            </a:r>
            <a:r>
              <a:rPr lang="en-IN" dirty="0">
                <a:solidFill>
                  <a:srgbClr val="000000"/>
                </a:solidFill>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cs typeface="Arial" panose="020B0604020202020204" pitchFamily="34" charset="0"/>
              </a:rPr>
              <a:t>AS</a:t>
            </a:r>
            <a:r>
              <a:rPr lang="en-IN" dirty="0">
                <a:solidFill>
                  <a:srgbClr val="000000"/>
                </a:solidFill>
                <a:latin typeface="Arial" panose="020B0604020202020204" pitchFamily="34" charset="0"/>
                <a:cs typeface="Arial" panose="020B0604020202020204" pitchFamily="34" charset="0"/>
              </a:rPr>
              <a:t> </a:t>
            </a:r>
            <a:r>
              <a:rPr lang="en-IN" dirty="0">
                <a:solidFill>
                  <a:srgbClr val="999999"/>
                </a:solidFill>
                <a:latin typeface="Arial" panose="020B0604020202020204" pitchFamily="34" charset="0"/>
                <a:cs typeface="Arial" panose="020B0604020202020204" pitchFamily="34" charset="0"/>
              </a:rPr>
              <a:t>(</a:t>
            </a:r>
            <a:r>
              <a:rPr lang="en-IN" i="1" dirty="0">
                <a:solidFill>
                  <a:srgbClr val="000000"/>
                </a:solidFill>
                <a:latin typeface="Arial" panose="020B0604020202020204" pitchFamily="34" charset="0"/>
                <a:cs typeface="Arial" panose="020B0604020202020204" pitchFamily="34" charset="0"/>
              </a:rPr>
              <a:t>expression</a:t>
            </a:r>
            <a:r>
              <a:rPr lang="en-IN" dirty="0">
                <a:solidFill>
                  <a:srgbClr val="999999"/>
                </a:solidFill>
                <a:latin typeface="Arial" panose="020B0604020202020204" pitchFamily="34" charset="0"/>
                <a:cs typeface="Arial" panose="020B0604020202020204" pitchFamily="34" charset="0"/>
              </a:rPr>
              <a:t>)</a:t>
            </a:r>
            <a:r>
              <a:rPr lang="en-IN" dirty="0">
                <a:solidFill>
                  <a:srgbClr val="000000"/>
                </a:solidFill>
                <a:latin typeface="Arial" panose="020B0604020202020204" pitchFamily="34" charset="0"/>
                <a:cs typeface="Arial" panose="020B0604020202020204" pitchFamily="34" charset="0"/>
              </a:rPr>
              <a:t> </a:t>
            </a:r>
            <a:r>
              <a:rPr lang="en-IN" dirty="0">
                <a:solidFill>
                  <a:srgbClr val="999999"/>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cs typeface="Arial" panose="020B0604020202020204" pitchFamily="34" charset="0"/>
              </a:rPr>
              <a:t>VIRTUAL</a:t>
            </a:r>
            <a:r>
              <a:rPr lang="en-IN" dirty="0">
                <a:solidFill>
                  <a:srgbClr val="000000"/>
                </a:solidFill>
                <a:latin typeface="Arial" panose="020B0604020202020204" pitchFamily="34" charset="0"/>
                <a:cs typeface="Arial" panose="020B0604020202020204" pitchFamily="34" charset="0"/>
              </a:rPr>
              <a:t> </a:t>
            </a:r>
            <a:r>
              <a:rPr lang="en-IN" dirty="0">
                <a:solidFill>
                  <a:srgbClr val="A67F59"/>
                </a:solidFill>
                <a:latin typeface="Arial" panose="020B0604020202020204" pitchFamily="34" charset="0"/>
                <a:cs typeface="Arial" panose="020B0604020202020204" pitchFamily="34" charset="0"/>
              </a:rPr>
              <a:t>|</a:t>
            </a:r>
            <a:r>
              <a:rPr lang="en-IN" dirty="0">
                <a:solidFill>
                  <a:srgbClr val="000000"/>
                </a:solidFill>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cs typeface="Arial" panose="020B0604020202020204" pitchFamily="34" charset="0"/>
              </a:rPr>
              <a:t>STORED</a:t>
            </a:r>
            <a:r>
              <a:rPr lang="en-IN" dirty="0">
                <a:solidFill>
                  <a:srgbClr val="999999"/>
                </a:solidFill>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xmlns="" id="{F4254FBC-3588-4BD4-9D83-1D10BDE9C204}"/>
              </a:ext>
            </a:extLst>
          </p:cNvPr>
          <p:cNvSpPr txBox="1"/>
          <p:nvPr/>
        </p:nvSpPr>
        <p:spPr>
          <a:xfrm>
            <a:off x="335360" y="2492896"/>
            <a:ext cx="8568952"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product1</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productCode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quantityInStock</a:t>
            </a:r>
            <a:r>
              <a:rPr lang="en-IN" dirty="0">
                <a:solidFill>
                  <a:srgbClr val="834689"/>
                </a:solidFill>
                <a:latin typeface="Liberation Mono"/>
                <a:cs typeface="Arial" panose="020B0604020202020204" pitchFamily="34" charset="0"/>
              </a:rPr>
              <a:t> 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buyPrice</a:t>
            </a:r>
            <a:r>
              <a:rPr lang="en-IN" dirty="0">
                <a:solidFill>
                  <a:srgbClr val="834689"/>
                </a:solidFill>
                <a:latin typeface="Liberation Mono"/>
                <a:cs typeface="Arial" panose="020B0604020202020204" pitchFamily="34" charset="0"/>
              </a:rPr>
              <a:t> 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stockValue</a:t>
            </a:r>
            <a:r>
              <a:rPr lang="en-IN" dirty="0">
                <a:latin typeface="Liberation Mono"/>
                <a:cs typeface="Arial" panose="020B0604020202020204" pitchFamily="34" charset="0"/>
              </a:rPr>
              <a:t> </a:t>
            </a:r>
            <a:r>
              <a:rPr lang="en-IN" dirty="0">
                <a:solidFill>
                  <a:srgbClr val="834689"/>
                </a:solidFill>
                <a:latin typeface="Liberation Mono"/>
                <a:cs typeface="Arial" panose="020B0604020202020204" pitchFamily="34" charset="0"/>
              </a:rPr>
              <a:t>FLOAT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GENERATED ALWAYS AS </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quantityInStock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buyPrice</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VIRTUAL</a:t>
            </a:r>
            <a:r>
              <a:rPr lang="en-IN" dirty="0">
                <a:latin typeface="Liberation Mono"/>
                <a:cs typeface="Arial" panose="020B0604020202020204" pitchFamily="34" charset="0"/>
              </a:rPr>
              <a:t> </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2" name="Rectangle 11">
            <a:extLst>
              <a:ext uri="{FF2B5EF4-FFF2-40B4-BE49-F238E27FC236}">
                <a16:creationId xmlns:a16="http://schemas.microsoft.com/office/drawing/2014/main" xmlns="" id="{9E99ED51-A529-43A8-9FE8-41F427392EDF}"/>
              </a:ext>
            </a:extLst>
          </p:cNvPr>
          <p:cNvSpPr/>
          <p:nvPr/>
        </p:nvSpPr>
        <p:spPr>
          <a:xfrm>
            <a:off x="335360" y="1342514"/>
            <a:ext cx="11377264" cy="83099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r>
              <a:rPr lang="en-US" sz="2000" dirty="0">
                <a:solidFill>
                  <a:srgbClr val="FF0000"/>
                </a:solidFill>
                <a:latin typeface="Arial" panose="020B0604020202020204" pitchFamily="34" charset="0"/>
                <a:cs typeface="Arial" panose="020B0604020202020204" pitchFamily="34" charset="0"/>
              </a:rPr>
              <a:t>:</a:t>
            </a:r>
          </a:p>
          <a:p>
            <a:endParaRPr lang="en-US" sz="800" dirty="0">
              <a:solidFill>
                <a:schemeClr val="bg2">
                  <a:lumMod val="1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bg2">
                    <a:lumMod val="10000"/>
                  </a:schemeClr>
                </a:solidFill>
                <a:latin typeface="Arial" panose="020B0604020202020204" pitchFamily="34" charset="0"/>
                <a:cs typeface="Arial" panose="020B0604020202020204" pitchFamily="34" charset="0"/>
              </a:rPr>
              <a:t>Virtual column cannot be converted to stored column</a:t>
            </a:r>
            <a:r>
              <a:rPr lang="en-IN" dirty="0">
                <a:solidFill>
                  <a:schemeClr val="bg2">
                    <a:lumMod val="10000"/>
                  </a:schemeClr>
                </a:solidFill>
                <a:latin typeface="Arial" panose="020B0604020202020204" pitchFamily="34" charset="0"/>
                <a:cs typeface="Arial" panose="020B0604020202020204" pitchFamily="34" charset="0"/>
              </a:rPr>
              <a:t>.</a:t>
            </a:r>
          </a:p>
        </p:txBody>
      </p:sp>
      <p:sp>
        <p:nvSpPr>
          <p:cNvPr id="11" name="TextBox 10">
            <a:extLst>
              <a:ext uri="{FF2B5EF4-FFF2-40B4-BE49-F238E27FC236}">
                <a16:creationId xmlns:a16="http://schemas.microsoft.com/office/drawing/2014/main" xmlns="" id="{0D09768E-BBAE-4370-BBDC-D8358BA1EC31}"/>
              </a:ext>
            </a:extLst>
          </p:cNvPr>
          <p:cNvSpPr txBox="1"/>
          <p:nvPr/>
        </p:nvSpPr>
        <p:spPr>
          <a:xfrm>
            <a:off x="335360" y="4607262"/>
            <a:ext cx="11593288" cy="169277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product1 </a:t>
            </a:r>
            <a:r>
              <a:rPr lang="en-IN" dirty="0">
                <a:solidFill>
                  <a:srgbClr val="0077AA"/>
                </a:solidFill>
                <a:latin typeface="Liberation Mono"/>
                <a:cs typeface="Arial" panose="020B0604020202020204" pitchFamily="34" charset="0"/>
              </a:rPr>
              <a:t>MODIFY</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stockValue</a:t>
            </a:r>
            <a:r>
              <a:rPr lang="en-IN" dirty="0">
                <a:latin typeface="Liberation Mono"/>
                <a:cs typeface="Arial" panose="020B0604020202020204" pitchFamily="34" charset="0"/>
              </a:rPr>
              <a:t> </a:t>
            </a:r>
            <a:r>
              <a:rPr lang="en-IN" dirty="0">
                <a:solidFill>
                  <a:srgbClr val="834689"/>
                </a:solidFill>
                <a:latin typeface="Liberation Mono"/>
                <a:cs typeface="Arial" panose="020B0604020202020204" pitchFamily="34" charset="0"/>
              </a:rPr>
              <a:t>FLOAT</a:t>
            </a:r>
            <a:r>
              <a:rPr lang="en-IN" dirty="0">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12, 2</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39AE0A"/>
                </a:solidFill>
                <a:latin typeface="Liberation Mono"/>
                <a:cs typeface="Arial" panose="020B0604020202020204" pitchFamily="34" charset="0"/>
              </a:rPr>
              <a:t>// </a:t>
            </a:r>
            <a:r>
              <a:rPr lang="en-IN" dirty="0">
                <a:solidFill>
                  <a:srgbClr val="FF0000"/>
                </a:solidFill>
                <a:latin typeface="Liberation Mono"/>
                <a:cs typeface="Arial" panose="020B0604020202020204" pitchFamily="34" charset="0"/>
              </a:rPr>
              <a:t>error</a:t>
            </a:r>
            <a:r>
              <a:rPr lang="en-IN" dirty="0">
                <a:solidFill>
                  <a:srgbClr val="39AE0A"/>
                </a:solidFill>
                <a:latin typeface="Liberation Mono"/>
                <a:cs typeface="Arial" panose="020B0604020202020204" pitchFamily="34" charset="0"/>
              </a:rPr>
              <a:t>: We are trying to convert virtual column  [ GENERATED ALWAYS AS  ] to stored column by not giving GENERATED ALWAYS AS</a:t>
            </a:r>
          </a:p>
          <a:p>
            <a:r>
              <a:rPr lang="en-IN" sz="2400" dirty="0">
                <a:solidFill>
                  <a:srgbClr val="39AE0A"/>
                </a:solidFill>
                <a:latin typeface="Liberation Mono"/>
                <a:cs typeface="Arial" panose="020B0604020202020204" pitchFamily="34" charset="0"/>
              </a:rPr>
              <a:t>Then What-</a:t>
            </a:r>
            <a:r>
              <a:rPr lang="en-IN" sz="2400" dirty="0">
                <a:solidFill>
                  <a:srgbClr val="39AE0A"/>
                </a:solidFill>
                <a:latin typeface="Liberation Mono"/>
                <a:cs typeface="Arial" panose="020B0604020202020204" pitchFamily="34" charset="0"/>
                <a:sym typeface="Wingdings" panose="05000000000000000000" pitchFamily="2" charset="2"/>
              </a:rPr>
              <a:t> give</a:t>
            </a:r>
          </a:p>
          <a:p>
            <a:endParaRPr lang="en-IN" sz="800" dirty="0">
              <a:solidFill>
                <a:srgbClr val="39AE0A"/>
              </a:solidFill>
              <a:latin typeface="Liberation Mono"/>
              <a:cs typeface="Arial" panose="020B0604020202020204" pitchFamily="34" charset="0"/>
              <a:sym typeface="Wingdings" panose="05000000000000000000" pitchFamily="2" charset="2"/>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product1 </a:t>
            </a:r>
            <a:r>
              <a:rPr lang="en-IN" dirty="0">
                <a:solidFill>
                  <a:srgbClr val="0077AA"/>
                </a:solidFill>
                <a:latin typeface="Liberation Mono"/>
                <a:cs typeface="Arial" panose="020B0604020202020204" pitchFamily="34" charset="0"/>
              </a:rPr>
              <a:t>MODIFY</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stockValue</a:t>
            </a:r>
            <a:r>
              <a:rPr lang="en-IN" dirty="0">
                <a:latin typeface="Liberation Mono"/>
                <a:cs typeface="Arial" panose="020B0604020202020204" pitchFamily="34" charset="0"/>
              </a:rPr>
              <a:t> </a:t>
            </a:r>
            <a:r>
              <a:rPr lang="en-IN" dirty="0">
                <a:solidFill>
                  <a:srgbClr val="834689"/>
                </a:solidFill>
                <a:latin typeface="Liberation Mono"/>
                <a:cs typeface="Arial" panose="020B0604020202020204" pitchFamily="34" charset="0"/>
              </a:rPr>
              <a:t>FLOAT</a:t>
            </a:r>
            <a:r>
              <a:rPr lang="en-IN" dirty="0">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12, 2</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GENERATED ALWAYS AS </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quantityInStock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buyPrice</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VIRTUAL</a:t>
            </a:r>
            <a:r>
              <a:rPr lang="en-IN" dirty="0">
                <a:latin typeface="Liberation Mono"/>
                <a:cs typeface="Arial" panose="020B0604020202020204" pitchFamily="34" charset="0"/>
              </a:rPr>
              <a:t> ;</a:t>
            </a:r>
            <a:endParaRPr lang="en-IN"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endParaRPr lang="en-IN" dirty="0">
              <a:solidFill>
                <a:srgbClr val="39AE0A"/>
              </a:solidFill>
              <a:latin typeface="Liberation Mono"/>
              <a:cs typeface="Arial" panose="020B0604020202020204" pitchFamily="34" charset="0"/>
            </a:endParaRPr>
          </a:p>
        </p:txBody>
      </p:sp>
      <p:sp>
        <p:nvSpPr>
          <p:cNvPr id="9" name="TextBox 8">
            <a:extLst>
              <a:ext uri="{FF2B5EF4-FFF2-40B4-BE49-F238E27FC236}">
                <a16:creationId xmlns:a16="http://schemas.microsoft.com/office/drawing/2014/main" xmlns="" id="{10E1C558-073A-4A57-A448-E12D6B106C93}"/>
              </a:ext>
            </a:extLst>
          </p:cNvPr>
          <p:cNvSpPr txBox="1"/>
          <p:nvPr/>
        </p:nvSpPr>
        <p:spPr>
          <a:xfrm>
            <a:off x="0" y="146848"/>
            <a:ext cx="1728192" cy="400110"/>
          </a:xfrm>
          <a:prstGeom prst="rect">
            <a:avLst/>
          </a:prstGeom>
          <a:noFill/>
        </p:spPr>
        <p:txBody>
          <a:bodyPr wrap="square">
            <a:spAutoFit/>
          </a:bodyPr>
          <a:lstStyle/>
          <a:p>
            <a:r>
              <a:rPr lang="en-US" sz="2000" dirty="0">
                <a:solidFill>
                  <a:srgbClr val="FF0000"/>
                </a:solidFill>
                <a:latin typeface="Arial" panose="020B0604020202020204" pitchFamily="34" charset="0"/>
                <a:cs typeface="Arial" panose="020B0604020202020204" pitchFamily="34" charset="0"/>
              </a:rPr>
              <a:t>PROBLEMS</a:t>
            </a:r>
            <a:endParaRPr lang="en-IN" sz="2000" dirty="0"/>
          </a:p>
        </p:txBody>
      </p:sp>
    </p:spTree>
    <p:extLst>
      <p:ext uri="{BB962C8B-B14F-4D97-AF65-F5344CB8AC3E}">
        <p14:creationId xmlns:p14="http://schemas.microsoft.com/office/powerpoint/2010/main" val="340736908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5360" y="780869"/>
            <a:ext cx="11449272" cy="369332"/>
          </a:xfrm>
          <a:prstGeom prst="rect">
            <a:avLst/>
          </a:prstGeom>
        </p:spPr>
        <p:txBody>
          <a:bodyPr wrap="square">
            <a:spAutoFit/>
          </a:bodyPr>
          <a:lstStyle/>
          <a:p>
            <a:r>
              <a:rPr lang="en-IN" i="1" dirty="0">
                <a:solidFill>
                  <a:srgbClr val="000000"/>
                </a:solidFill>
                <a:latin typeface="Arial" panose="020B0604020202020204" pitchFamily="34" charset="0"/>
                <a:cs typeface="Arial" panose="020B0604020202020204" pitchFamily="34" charset="0"/>
              </a:rPr>
              <a:t>col_name</a:t>
            </a:r>
            <a:r>
              <a:rPr lang="en-IN" dirty="0">
                <a:solidFill>
                  <a:srgbClr val="000000"/>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data_type</a:t>
            </a:r>
            <a:r>
              <a:rPr lang="en-IN" dirty="0">
                <a:solidFill>
                  <a:srgbClr val="000000"/>
                </a:solidFill>
                <a:latin typeface="Arial" panose="020B0604020202020204" pitchFamily="34" charset="0"/>
                <a:cs typeface="Arial" panose="020B0604020202020204" pitchFamily="34" charset="0"/>
              </a:rPr>
              <a:t> </a:t>
            </a:r>
            <a:r>
              <a:rPr lang="en-IN" dirty="0">
                <a:solidFill>
                  <a:srgbClr val="999999"/>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cs typeface="Arial" panose="020B0604020202020204" pitchFamily="34" charset="0"/>
              </a:rPr>
              <a:t>GENERATED</a:t>
            </a:r>
            <a:r>
              <a:rPr lang="en-IN" dirty="0">
                <a:solidFill>
                  <a:srgbClr val="000000"/>
                </a:solidFill>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cs typeface="Arial" panose="020B0604020202020204" pitchFamily="34" charset="0"/>
              </a:rPr>
              <a:t>ALWAYS</a:t>
            </a:r>
            <a:r>
              <a:rPr lang="en-IN" dirty="0">
                <a:solidFill>
                  <a:srgbClr val="999999"/>
                </a:solidFill>
                <a:latin typeface="Arial" panose="020B0604020202020204" pitchFamily="34" charset="0"/>
                <a:cs typeface="Arial" panose="020B0604020202020204" pitchFamily="34" charset="0"/>
              </a:rPr>
              <a:t>]</a:t>
            </a:r>
            <a:r>
              <a:rPr lang="en-IN" dirty="0">
                <a:solidFill>
                  <a:srgbClr val="000000"/>
                </a:solidFill>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cs typeface="Arial" panose="020B0604020202020204" pitchFamily="34" charset="0"/>
              </a:rPr>
              <a:t>AS</a:t>
            </a:r>
            <a:r>
              <a:rPr lang="en-IN" dirty="0">
                <a:solidFill>
                  <a:srgbClr val="000000"/>
                </a:solidFill>
                <a:latin typeface="Arial" panose="020B0604020202020204" pitchFamily="34" charset="0"/>
                <a:cs typeface="Arial" panose="020B0604020202020204" pitchFamily="34" charset="0"/>
              </a:rPr>
              <a:t> </a:t>
            </a:r>
            <a:r>
              <a:rPr lang="en-IN" dirty="0">
                <a:solidFill>
                  <a:srgbClr val="999999"/>
                </a:solidFill>
                <a:latin typeface="Arial" panose="020B0604020202020204" pitchFamily="34" charset="0"/>
                <a:cs typeface="Arial" panose="020B0604020202020204" pitchFamily="34" charset="0"/>
              </a:rPr>
              <a:t>(</a:t>
            </a:r>
            <a:r>
              <a:rPr lang="en-IN" i="1" dirty="0">
                <a:solidFill>
                  <a:srgbClr val="000000"/>
                </a:solidFill>
                <a:latin typeface="Arial" panose="020B0604020202020204" pitchFamily="34" charset="0"/>
                <a:cs typeface="Arial" panose="020B0604020202020204" pitchFamily="34" charset="0"/>
              </a:rPr>
              <a:t>expression</a:t>
            </a:r>
            <a:r>
              <a:rPr lang="en-IN" dirty="0">
                <a:solidFill>
                  <a:srgbClr val="999999"/>
                </a:solidFill>
                <a:latin typeface="Arial" panose="020B0604020202020204" pitchFamily="34" charset="0"/>
                <a:cs typeface="Arial" panose="020B0604020202020204" pitchFamily="34" charset="0"/>
              </a:rPr>
              <a:t>)</a:t>
            </a:r>
            <a:r>
              <a:rPr lang="en-IN" dirty="0">
                <a:solidFill>
                  <a:srgbClr val="000000"/>
                </a:solidFill>
                <a:latin typeface="Arial" panose="020B0604020202020204" pitchFamily="34" charset="0"/>
                <a:cs typeface="Arial" panose="020B0604020202020204" pitchFamily="34" charset="0"/>
              </a:rPr>
              <a:t> </a:t>
            </a:r>
            <a:r>
              <a:rPr lang="en-IN" dirty="0">
                <a:solidFill>
                  <a:srgbClr val="999999"/>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cs typeface="Arial" panose="020B0604020202020204" pitchFamily="34" charset="0"/>
              </a:rPr>
              <a:t>VIRTUAL</a:t>
            </a:r>
            <a:r>
              <a:rPr lang="en-IN" dirty="0">
                <a:solidFill>
                  <a:srgbClr val="000000"/>
                </a:solidFill>
                <a:latin typeface="Arial" panose="020B0604020202020204" pitchFamily="34" charset="0"/>
                <a:cs typeface="Arial" panose="020B0604020202020204" pitchFamily="34" charset="0"/>
              </a:rPr>
              <a:t> </a:t>
            </a:r>
            <a:r>
              <a:rPr lang="en-IN" dirty="0">
                <a:solidFill>
                  <a:srgbClr val="A67F59"/>
                </a:solidFill>
                <a:latin typeface="Arial" panose="020B0604020202020204" pitchFamily="34" charset="0"/>
                <a:cs typeface="Arial" panose="020B0604020202020204" pitchFamily="34" charset="0"/>
              </a:rPr>
              <a:t>|</a:t>
            </a:r>
            <a:r>
              <a:rPr lang="en-IN" dirty="0">
                <a:solidFill>
                  <a:srgbClr val="000000"/>
                </a:solidFill>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cs typeface="Arial" panose="020B0604020202020204" pitchFamily="34" charset="0"/>
              </a:rPr>
              <a:t>STORED</a:t>
            </a:r>
            <a:r>
              <a:rPr lang="en-IN" dirty="0">
                <a:solidFill>
                  <a:srgbClr val="999999"/>
                </a:solidFill>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xmlns="" id="{F4254FBC-3588-4BD4-9D83-1D10BDE9C204}"/>
              </a:ext>
            </a:extLst>
          </p:cNvPr>
          <p:cNvSpPr txBox="1"/>
          <p:nvPr/>
        </p:nvSpPr>
        <p:spPr>
          <a:xfrm>
            <a:off x="335360" y="2826802"/>
            <a:ext cx="8568952"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product1</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productCode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quantityInStock</a:t>
            </a:r>
            <a:r>
              <a:rPr lang="en-IN" dirty="0">
                <a:solidFill>
                  <a:srgbClr val="834689"/>
                </a:solidFill>
                <a:latin typeface="Liberation Mono"/>
                <a:cs typeface="Arial" panose="020B0604020202020204" pitchFamily="34" charset="0"/>
              </a:rPr>
              <a:t> 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buyPrice</a:t>
            </a:r>
            <a:r>
              <a:rPr lang="en-IN" dirty="0">
                <a:solidFill>
                  <a:srgbClr val="834689"/>
                </a:solidFill>
                <a:latin typeface="Liberation Mono"/>
                <a:cs typeface="Arial" panose="020B0604020202020204" pitchFamily="34" charset="0"/>
              </a:rPr>
              <a:t> 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stockValue</a:t>
            </a:r>
            <a:r>
              <a:rPr lang="en-IN" dirty="0">
                <a:latin typeface="Liberation Mono"/>
                <a:cs typeface="Arial" panose="020B0604020202020204" pitchFamily="34" charset="0"/>
              </a:rPr>
              <a:t> </a:t>
            </a:r>
            <a:r>
              <a:rPr lang="en-IN" dirty="0">
                <a:solidFill>
                  <a:srgbClr val="834689"/>
                </a:solidFill>
                <a:latin typeface="Liberation Mono"/>
                <a:cs typeface="Arial" panose="020B0604020202020204" pitchFamily="34" charset="0"/>
              </a:rPr>
              <a:t>FLOAT</a:t>
            </a:r>
            <a:endParaRPr lang="en-IN" dirty="0">
              <a:latin typeface="Liberation Mono"/>
              <a:cs typeface="Arial" panose="020B0604020202020204" pitchFamily="34" charset="0"/>
            </a:endParaRP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2" name="Rectangle 11">
            <a:extLst>
              <a:ext uri="{FF2B5EF4-FFF2-40B4-BE49-F238E27FC236}">
                <a16:creationId xmlns:a16="http://schemas.microsoft.com/office/drawing/2014/main" xmlns="" id="{9E99ED51-A529-43A8-9FE8-41F427392EDF}"/>
              </a:ext>
            </a:extLst>
          </p:cNvPr>
          <p:cNvSpPr/>
          <p:nvPr/>
        </p:nvSpPr>
        <p:spPr>
          <a:xfrm>
            <a:off x="335360" y="1342514"/>
            <a:ext cx="11377264" cy="83099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r>
              <a:rPr lang="en-US" sz="2000" dirty="0">
                <a:solidFill>
                  <a:srgbClr val="FF0000"/>
                </a:solidFill>
                <a:latin typeface="Arial" panose="020B0604020202020204" pitchFamily="34" charset="0"/>
                <a:cs typeface="Arial" panose="020B0604020202020204" pitchFamily="34" charset="0"/>
              </a:rPr>
              <a:t>:</a:t>
            </a:r>
          </a:p>
          <a:p>
            <a:endParaRPr lang="en-US" sz="800" dirty="0">
              <a:solidFill>
                <a:schemeClr val="bg2">
                  <a:lumMod val="1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bg2">
                    <a:lumMod val="10000"/>
                  </a:schemeClr>
                </a:solidFill>
                <a:latin typeface="Arial" panose="020B0604020202020204" pitchFamily="34" charset="0"/>
                <a:cs typeface="Arial" panose="020B0604020202020204" pitchFamily="34" charset="0"/>
              </a:rPr>
              <a:t>Stored column cannot be converted to virtual column</a:t>
            </a:r>
            <a:r>
              <a:rPr lang="en-IN" dirty="0">
                <a:solidFill>
                  <a:schemeClr val="bg2">
                    <a:lumMod val="10000"/>
                  </a:schemeClr>
                </a:solidFill>
                <a:latin typeface="Arial" panose="020B0604020202020204" pitchFamily="34" charset="0"/>
                <a:cs typeface="Arial" panose="020B0604020202020204" pitchFamily="34" charset="0"/>
              </a:rPr>
              <a:t>.</a:t>
            </a:r>
          </a:p>
        </p:txBody>
      </p:sp>
      <p:sp>
        <p:nvSpPr>
          <p:cNvPr id="11" name="TextBox 10">
            <a:extLst>
              <a:ext uri="{FF2B5EF4-FFF2-40B4-BE49-F238E27FC236}">
                <a16:creationId xmlns:a16="http://schemas.microsoft.com/office/drawing/2014/main" xmlns="" id="{0D09768E-BBAE-4370-BBDC-D8358BA1EC31}"/>
              </a:ext>
            </a:extLst>
          </p:cNvPr>
          <p:cNvSpPr txBox="1"/>
          <p:nvPr/>
        </p:nvSpPr>
        <p:spPr>
          <a:xfrm>
            <a:off x="335360" y="5158933"/>
            <a:ext cx="1159328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product1 </a:t>
            </a:r>
            <a:r>
              <a:rPr lang="en-IN" dirty="0">
                <a:solidFill>
                  <a:srgbClr val="0077AA"/>
                </a:solidFill>
                <a:latin typeface="Liberation Mono"/>
                <a:cs typeface="Arial" panose="020B0604020202020204" pitchFamily="34" charset="0"/>
              </a:rPr>
              <a:t>MODIFY</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stockValue</a:t>
            </a:r>
            <a:r>
              <a:rPr lang="en-IN" dirty="0">
                <a:latin typeface="Liberation Mono"/>
                <a:cs typeface="Arial" panose="020B0604020202020204" pitchFamily="34" charset="0"/>
              </a:rPr>
              <a:t> </a:t>
            </a:r>
            <a:r>
              <a:rPr lang="en-IN" dirty="0">
                <a:solidFill>
                  <a:srgbClr val="834689"/>
                </a:solidFill>
                <a:latin typeface="Liberation Mono"/>
                <a:cs typeface="Arial" panose="020B0604020202020204" pitchFamily="34" charset="0"/>
              </a:rPr>
              <a:t>FLOAT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GENERATED ALWAYS AS </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quantityInStock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buyPrice</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VIRTUAL</a:t>
            </a:r>
            <a:r>
              <a:rPr lang="en-IN" dirty="0">
                <a:latin typeface="Liberation Mono"/>
                <a:cs typeface="Arial" panose="020B0604020202020204" pitchFamily="34" charset="0"/>
              </a:rPr>
              <a:t>;   </a:t>
            </a:r>
            <a:r>
              <a:rPr lang="en-IN" dirty="0">
                <a:solidFill>
                  <a:srgbClr val="39AE0A"/>
                </a:solidFill>
                <a:latin typeface="Liberation Mono"/>
                <a:cs typeface="Arial" panose="020B0604020202020204" pitchFamily="34" charset="0"/>
              </a:rPr>
              <a:t>// </a:t>
            </a:r>
            <a:r>
              <a:rPr lang="en-IN" dirty="0">
                <a:solidFill>
                  <a:srgbClr val="FF0000"/>
                </a:solidFill>
                <a:latin typeface="Liberation Mono"/>
                <a:cs typeface="Arial" panose="020B0604020202020204" pitchFamily="34" charset="0"/>
              </a:rPr>
              <a:t>error</a:t>
            </a:r>
            <a:r>
              <a:rPr lang="en-IN" dirty="0">
                <a:solidFill>
                  <a:srgbClr val="39AE0A"/>
                </a:solidFill>
                <a:latin typeface="Liberation Mono"/>
                <a:cs typeface="Arial" panose="020B0604020202020204" pitchFamily="34" charset="0"/>
              </a:rPr>
              <a:t>: We are trying to convert stored column to virtual column by giving GENERATED ALWAYS AS</a:t>
            </a:r>
          </a:p>
        </p:txBody>
      </p:sp>
      <p:sp>
        <p:nvSpPr>
          <p:cNvPr id="7" name="Rectangle 6">
            <a:extLst>
              <a:ext uri="{FF2B5EF4-FFF2-40B4-BE49-F238E27FC236}">
                <a16:creationId xmlns:a16="http://schemas.microsoft.com/office/drawing/2014/main" xmlns="" id="{37E29D04-BAB4-45E4-9B6A-34101EBDE0F6}"/>
              </a:ext>
            </a:extLst>
          </p:cNvPr>
          <p:cNvSpPr/>
          <p:nvPr/>
        </p:nvSpPr>
        <p:spPr>
          <a:xfrm>
            <a:off x="1524596" y="4"/>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virtual column – MODIFY with ALTER command</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xmlns="" id="{B57D4E66-00C2-482E-B8F7-2498726B488B}"/>
              </a:ext>
            </a:extLst>
          </p:cNvPr>
          <p:cNvSpPr txBox="1"/>
          <p:nvPr/>
        </p:nvSpPr>
        <p:spPr>
          <a:xfrm>
            <a:off x="0" y="146848"/>
            <a:ext cx="1728192" cy="400110"/>
          </a:xfrm>
          <a:prstGeom prst="rect">
            <a:avLst/>
          </a:prstGeom>
          <a:noFill/>
        </p:spPr>
        <p:txBody>
          <a:bodyPr wrap="square">
            <a:spAutoFit/>
          </a:bodyPr>
          <a:lstStyle/>
          <a:p>
            <a:r>
              <a:rPr lang="en-US" sz="2000" dirty="0">
                <a:solidFill>
                  <a:srgbClr val="FF0000"/>
                </a:solidFill>
                <a:latin typeface="Arial" panose="020B0604020202020204" pitchFamily="34" charset="0"/>
                <a:cs typeface="Arial" panose="020B0604020202020204" pitchFamily="34" charset="0"/>
              </a:rPr>
              <a:t>PROBLEMS</a:t>
            </a:r>
            <a:endParaRPr lang="en-IN" sz="2000" dirty="0"/>
          </a:p>
        </p:txBody>
      </p:sp>
    </p:spTree>
    <p:extLst>
      <p:ext uri="{BB962C8B-B14F-4D97-AF65-F5344CB8AC3E}">
        <p14:creationId xmlns:p14="http://schemas.microsoft.com/office/powerpoint/2010/main" val="2199704631"/>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03967" y="2370584"/>
            <a:ext cx="11784066"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visible / invisible columns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xmlns="" id="{18B8FA65-62AC-479D-B0BF-F2E908D2CF43}"/>
              </a:ext>
            </a:extLst>
          </p:cNvPr>
          <p:cNvSpPr/>
          <p:nvPr/>
        </p:nvSpPr>
        <p:spPr>
          <a:xfrm>
            <a:off x="353362" y="3284985"/>
            <a:ext cx="11431270" cy="646331"/>
          </a:xfrm>
          <a:prstGeom prst="rect">
            <a:avLst/>
          </a:prstGeom>
          <a:noFill/>
        </p:spPr>
        <p:txBody>
          <a:bodyPr wrap="square">
            <a:spAutoFit/>
          </a:bodyPr>
          <a:lstStyle/>
          <a:p>
            <a:pPr algn="just"/>
            <a:r>
              <a:rPr lang="en-US" dirty="0">
                <a:latin typeface="Palatino Linotype" panose="02040502050505030304" pitchFamily="18" charset="0"/>
                <a:cs typeface="Arial" panose="020B0604020202020204" pitchFamily="34" charset="0"/>
              </a:rPr>
              <a:t>Columns are visible by default. To explicitly specify visibility for a new column, use a VISIBLE or INVISIBLE keyword as part of the column definition for CREATE TABLE or ALTER TABLE.</a:t>
            </a:r>
            <a:endParaRPr lang="en-IN" dirty="0">
              <a:latin typeface="Palatino Linotype" panose="02040502050505030304" pitchFamily="18" charset="0"/>
              <a:cs typeface="Arial" panose="020B0604020202020204" pitchFamily="34" charset="0"/>
            </a:endParaRPr>
          </a:p>
        </p:txBody>
      </p:sp>
      <p:sp>
        <p:nvSpPr>
          <p:cNvPr id="5" name="Rectangle 4">
            <a:extLst>
              <a:ext uri="{FF2B5EF4-FFF2-40B4-BE49-F238E27FC236}">
                <a16:creationId xmlns:a16="http://schemas.microsoft.com/office/drawing/2014/main" xmlns="" id="{33F262B4-69B8-4A4E-89B3-0E81DE60D46C}"/>
              </a:ext>
            </a:extLst>
          </p:cNvPr>
          <p:cNvSpPr/>
          <p:nvPr/>
        </p:nvSpPr>
        <p:spPr>
          <a:xfrm>
            <a:off x="353361" y="4482439"/>
            <a:ext cx="11431270" cy="153888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342900" indent="-342900">
              <a:buFont typeface="Arial" panose="020B0604020202020204" pitchFamily="34" charset="0"/>
              <a:buChar char="•"/>
            </a:pPr>
            <a:r>
              <a:rPr lang="en-US" dirty="0">
                <a:solidFill>
                  <a:schemeClr val="bg2">
                    <a:lumMod val="10000"/>
                  </a:schemeClr>
                </a:solidFill>
                <a:latin typeface="Arial" panose="020B0604020202020204" pitchFamily="34" charset="0"/>
                <a:cs typeface="Arial" panose="020B0604020202020204" pitchFamily="34" charset="0"/>
              </a:rPr>
              <a:t>An invisible column is normally hidden to queries, but can be accessed if explicitly referenced. Prior to MySQL 8.0.23, all columns are visible.</a:t>
            </a:r>
          </a:p>
          <a:p>
            <a:pPr marL="342900" indent="-342900">
              <a:buFont typeface="Arial" panose="020B0604020202020204" pitchFamily="34" charset="0"/>
              <a:buChar char="•"/>
            </a:pPr>
            <a:r>
              <a:rPr lang="en-US" dirty="0">
                <a:solidFill>
                  <a:schemeClr val="bg2">
                    <a:lumMod val="10000"/>
                  </a:schemeClr>
                </a:solidFill>
                <a:latin typeface="Arial" panose="020B0604020202020204" pitchFamily="34" charset="0"/>
                <a:cs typeface="Arial" panose="020B0604020202020204" pitchFamily="34" charset="0"/>
              </a:rPr>
              <a:t>A table must have at least one visible column. Attempting to make all columns invisible produces an error.</a:t>
            </a:r>
            <a:endParaRPr lang="en-IN" dirty="0">
              <a:solidFill>
                <a:schemeClr val="bg2">
                  <a:lumMod val="10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chemeClr val="bg2">
                    <a:lumMod val="10000"/>
                  </a:schemeClr>
                </a:solidFill>
                <a:latin typeface="Arial" panose="020B0604020202020204" pitchFamily="34" charset="0"/>
                <a:cs typeface="Arial" panose="020B0604020202020204" pitchFamily="34" charset="0"/>
              </a:rPr>
              <a:t>SELECT * does not include invisible columns.</a:t>
            </a:r>
          </a:p>
        </p:txBody>
      </p:sp>
    </p:spTree>
    <p:extLst>
      <p:ext uri="{BB962C8B-B14F-4D97-AF65-F5344CB8AC3E}">
        <p14:creationId xmlns:p14="http://schemas.microsoft.com/office/powerpoint/2010/main" val="187925911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invisible column</a:t>
            </a:r>
            <a:endParaRPr lang="en-IN" sz="3200" i="1" dirty="0">
              <a:solidFill>
                <a:srgbClr val="FF9900"/>
              </a:solidFill>
              <a:latin typeface="Arial" pitchFamily="34" charset="0"/>
              <a:cs typeface="Arial" pitchFamily="34" charset="0"/>
            </a:endParaRPr>
          </a:p>
        </p:txBody>
      </p:sp>
      <p:sp>
        <p:nvSpPr>
          <p:cNvPr id="11" name="Rectangle 10">
            <a:extLst>
              <a:ext uri="{FF2B5EF4-FFF2-40B4-BE49-F238E27FC236}">
                <a16:creationId xmlns:a16="http://schemas.microsoft.com/office/drawing/2014/main" xmlns="" id="{B1DFC59C-88B8-4B44-B53E-C1F66AE3CC4E}"/>
              </a:ext>
            </a:extLst>
          </p:cNvPr>
          <p:cNvSpPr/>
          <p:nvPr/>
        </p:nvSpPr>
        <p:spPr>
          <a:xfrm>
            <a:off x="173184" y="1556792"/>
            <a:ext cx="6858920" cy="2308324"/>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cs typeface="Arial" panose="020B0604020202020204" pitchFamily="34"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TABLE</a:t>
            </a:r>
            <a:r>
              <a:rPr lang="en-IN" dirty="0">
                <a:latin typeface="Liberation Mono"/>
                <a:cs typeface="Arial" panose="020B0604020202020204" pitchFamily="34" charset="0"/>
              </a:rPr>
              <a:t> employee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0077AA"/>
                </a:solidFill>
                <a:latin typeface="Liberation Mono"/>
                <a:cs typeface="Arial" panose="020B0604020202020204" pitchFamily="34" charset="0"/>
              </a:rPr>
              <a:t>AUTO_INCREMENT </a:t>
            </a:r>
            <a:r>
              <a:rPr lang="en-IN" dirty="0">
                <a:solidFill>
                  <a:srgbClr val="C00000"/>
                </a:solidFill>
                <a:latin typeface="Liberation Mono"/>
                <a:cs typeface="Arial" panose="020B0604020202020204" pitchFamily="34" charset="0"/>
              </a:rPr>
              <a:t>PRIMARY</a:t>
            </a:r>
            <a:r>
              <a:rPr lang="en-IN" dirty="0">
                <a:solidFill>
                  <a:srgbClr val="0077AA"/>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firstName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salary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commission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total </a:t>
            </a:r>
            <a:r>
              <a:rPr lang="en-IN" dirty="0">
                <a:solidFill>
                  <a:srgbClr val="834689"/>
                </a:solidFill>
                <a:latin typeface="Liberation Mono"/>
                <a:cs typeface="Arial" panose="020B0604020202020204" pitchFamily="34" charset="0"/>
              </a:rPr>
              <a:t>INT </a:t>
            </a:r>
            <a:r>
              <a:rPr lang="en-IN" dirty="0">
                <a:solidFill>
                  <a:srgbClr val="0077AA"/>
                </a:solidFill>
                <a:latin typeface="Liberation Mono"/>
                <a:cs typeface="Arial" panose="020B0604020202020204" pitchFamily="34" charset="0"/>
              </a:rPr>
              <a:t>DEFAULT</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salary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commission</a:t>
            </a:r>
            <a:r>
              <a:rPr lang="en-IN" dirty="0">
                <a:solidFill>
                  <a:schemeClr val="bg1">
                    <a:lumMod val="65000"/>
                  </a:schemeClr>
                </a:solidFill>
                <a:latin typeface="Liberation Mono"/>
                <a:cs typeface="Arial" panose="020B0604020202020204" pitchFamily="34" charset="0"/>
              </a:rPr>
              <a:t>) </a:t>
            </a:r>
            <a:r>
              <a:rPr lang="en-IN" dirty="0">
                <a:solidFill>
                  <a:srgbClr val="FD8603"/>
                </a:solidFill>
                <a:latin typeface="Liberation Mono"/>
                <a:cs typeface="Arial" panose="020B0604020202020204" pitchFamily="34" charset="0"/>
              </a:rPr>
              <a:t>INVISIBLE</a:t>
            </a:r>
          </a:p>
          <a:p>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tax</a:t>
            </a:r>
            <a:r>
              <a:rPr lang="en-US" dirty="0">
                <a:solidFill>
                  <a:srgbClr val="0077AA"/>
                </a:solidFill>
                <a:latin typeface="Liberation Mono"/>
                <a:cs typeface="Arial" panose="020B0604020202020204" pitchFamily="34" charset="0"/>
              </a:rPr>
              <a:t> </a:t>
            </a:r>
            <a:r>
              <a:rPr lang="en-IN" dirty="0">
                <a:solidFill>
                  <a:srgbClr val="834689"/>
                </a:solidFill>
                <a:latin typeface="Liberation Mono"/>
                <a:cs typeface="Arial" panose="020B0604020202020204" pitchFamily="34" charset="0"/>
              </a:rPr>
              <a:t>INT</a:t>
            </a:r>
            <a:r>
              <a:rPr lang="en-US" dirty="0">
                <a:solidFill>
                  <a:srgbClr val="0077AA"/>
                </a:solidFill>
                <a:latin typeface="Liberation Mono"/>
                <a:cs typeface="Arial" panose="020B0604020202020204" pitchFamily="34" charset="0"/>
              </a:rPr>
              <a:t> GENERATED ALWAYS AS </a:t>
            </a:r>
            <a:r>
              <a:rPr lang="en-US" dirty="0">
                <a:solidFill>
                  <a:schemeClr val="bg1">
                    <a:lumMod val="50000"/>
                  </a:schemeClr>
                </a:solidFill>
                <a:latin typeface="Liberation Mono"/>
                <a:cs typeface="Arial" panose="020B0604020202020204" pitchFamily="34" charset="0"/>
              </a:rPr>
              <a:t>(</a:t>
            </a:r>
            <a:r>
              <a:rPr lang="en-US" dirty="0">
                <a:latin typeface="Liberation Mono"/>
                <a:cs typeface="Arial" panose="020B0604020202020204" pitchFamily="34" charset="0"/>
              </a:rPr>
              <a:t>total</a:t>
            </a:r>
            <a:r>
              <a:rPr lang="en-US" dirty="0">
                <a:solidFill>
                  <a:srgbClr val="0077AA"/>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.25</a:t>
            </a:r>
            <a:r>
              <a:rPr lang="en-US" dirty="0">
                <a:solidFill>
                  <a:schemeClr val="bg1">
                    <a:lumMod val="50000"/>
                  </a:schemeClr>
                </a:solidFill>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VIRTUAL </a:t>
            </a:r>
            <a:r>
              <a:rPr lang="en-US" dirty="0">
                <a:solidFill>
                  <a:srgbClr val="FD8603"/>
                </a:solidFill>
                <a:latin typeface="Liberation Mono"/>
                <a:cs typeface="Arial" panose="020B0604020202020204" pitchFamily="34" charset="0"/>
              </a:rPr>
              <a:t>INVISIBLE</a:t>
            </a:r>
            <a:endParaRPr lang="en-IN" dirty="0">
              <a:solidFill>
                <a:srgbClr val="FD8603"/>
              </a:solidFill>
              <a:latin typeface="Liberation Mono"/>
              <a:cs typeface="Arial" panose="020B0604020202020204" pitchFamily="34" charset="0"/>
            </a:endParaRP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cs typeface="Arial" panose="020B0604020202020204" pitchFamily="34" charset="0"/>
            </a:endParaRPr>
          </a:p>
        </p:txBody>
      </p:sp>
      <p:sp>
        <p:nvSpPr>
          <p:cNvPr id="12" name="Rectangle 11">
            <a:extLst>
              <a:ext uri="{FF2B5EF4-FFF2-40B4-BE49-F238E27FC236}">
                <a16:creationId xmlns:a16="http://schemas.microsoft.com/office/drawing/2014/main" xmlns="" id="{E122D950-8619-48F6-B61E-001A4215961E}"/>
              </a:ext>
            </a:extLst>
          </p:cNvPr>
          <p:cNvSpPr/>
          <p:nvPr/>
        </p:nvSpPr>
        <p:spPr>
          <a:xfrm>
            <a:off x="299610" y="3861048"/>
            <a:ext cx="11162033" cy="1877437"/>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employee</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firstName, salary, commission</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Arial" panose="020B0604020202020204" pitchFamily="34" charset="0"/>
              </a:rPr>
              <a:t>(</a:t>
            </a:r>
            <a:r>
              <a:rPr lang="en-IN" dirty="0">
                <a:solidFill>
                  <a:srgbClr val="669900"/>
                </a:solidFill>
                <a:latin typeface="Liberation Mono"/>
              </a:rPr>
              <a:t>'ram'</a:t>
            </a:r>
            <a:r>
              <a:rPr lang="en-IN" dirty="0">
                <a:latin typeface="Liberation Mono"/>
                <a:cs typeface="Arial" panose="020B0604020202020204" pitchFamily="34" charset="0"/>
              </a:rPr>
              <a:t>, </a:t>
            </a:r>
            <a:r>
              <a:rPr lang="en-IN" dirty="0">
                <a:solidFill>
                  <a:srgbClr val="990055"/>
                </a:solidFill>
                <a:latin typeface="Liberation Mono"/>
              </a:rPr>
              <a:t>4700</a:t>
            </a:r>
            <a:r>
              <a:rPr lang="en-IN" dirty="0">
                <a:latin typeface="Liberation Mono"/>
                <a:cs typeface="Arial" panose="020B0604020202020204" pitchFamily="34" charset="0"/>
              </a:rPr>
              <a:t>, </a:t>
            </a:r>
            <a:r>
              <a:rPr lang="en-IN" dirty="0">
                <a:solidFill>
                  <a:srgbClr val="990055"/>
                </a:solidFill>
                <a:latin typeface="Liberation Mono"/>
              </a:rPr>
              <a:t>-700</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employee</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firstName, salary, commission</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Arial" panose="020B0604020202020204" pitchFamily="34" charset="0"/>
              </a:rPr>
              <a:t>(</a:t>
            </a:r>
            <a:r>
              <a:rPr lang="en-IN" dirty="0">
                <a:solidFill>
                  <a:srgbClr val="669900"/>
                </a:solidFill>
                <a:latin typeface="Liberation Mono"/>
              </a:rPr>
              <a:t>'pankaj'</a:t>
            </a:r>
            <a:r>
              <a:rPr lang="en-IN" dirty="0">
                <a:latin typeface="Liberation Mono"/>
                <a:cs typeface="Arial" panose="020B0604020202020204" pitchFamily="34" charset="0"/>
              </a:rPr>
              <a:t>, </a:t>
            </a:r>
            <a:r>
              <a:rPr lang="en-IN" dirty="0">
                <a:solidFill>
                  <a:srgbClr val="990055"/>
                </a:solidFill>
                <a:latin typeface="Liberation Mono"/>
              </a:rPr>
              <a:t>3400</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employee</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firstName, salary, commission</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Arial" panose="020B0604020202020204" pitchFamily="34" charset="0"/>
              </a:rPr>
              <a:t>(</a:t>
            </a:r>
            <a:r>
              <a:rPr lang="en-IN" dirty="0">
                <a:solidFill>
                  <a:srgbClr val="669900"/>
                </a:solidFill>
                <a:latin typeface="Liberation Mono"/>
              </a:rPr>
              <a:t>'rajan'</a:t>
            </a:r>
            <a:r>
              <a:rPr lang="en-IN" dirty="0">
                <a:latin typeface="Liberation Mono"/>
                <a:cs typeface="Arial" panose="020B0604020202020204" pitchFamily="34" charset="0"/>
              </a:rPr>
              <a:t>, </a:t>
            </a:r>
            <a:r>
              <a:rPr lang="en-IN" dirty="0">
                <a:solidFill>
                  <a:srgbClr val="990055"/>
                </a:solidFill>
                <a:latin typeface="Liberation Mono"/>
              </a:rPr>
              <a:t>3200</a:t>
            </a:r>
            <a:r>
              <a:rPr lang="en-IN" dirty="0">
                <a:latin typeface="Liberation Mono"/>
                <a:cs typeface="Arial" panose="020B0604020202020204" pitchFamily="34" charset="0"/>
              </a:rPr>
              <a:t>, </a:t>
            </a:r>
            <a:r>
              <a:rPr lang="en-IN" dirty="0">
                <a:solidFill>
                  <a:srgbClr val="990055"/>
                </a:solidFill>
                <a:latin typeface="Liberation Mono"/>
              </a:rPr>
              <a:t>250</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employee</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firstName, salary, commission</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Arial" panose="020B0604020202020204" pitchFamily="34" charset="0"/>
              </a:rPr>
              <a:t>(</a:t>
            </a:r>
            <a:r>
              <a:rPr lang="en-IN" dirty="0">
                <a:solidFill>
                  <a:srgbClr val="669900"/>
                </a:solidFill>
                <a:latin typeface="Liberation Mono"/>
              </a:rPr>
              <a:t>'</a:t>
            </a:r>
            <a:r>
              <a:rPr lang="en-IN" dirty="0" err="1">
                <a:solidFill>
                  <a:srgbClr val="669900"/>
                </a:solidFill>
                <a:latin typeface="Liberation Mono"/>
              </a:rPr>
              <a:t>ninad</a:t>
            </a:r>
            <a:r>
              <a:rPr lang="en-IN" dirty="0">
                <a:solidFill>
                  <a:srgbClr val="669900"/>
                </a:solidFill>
                <a:latin typeface="Liberation Mono"/>
              </a:rPr>
              <a:t>'</a:t>
            </a:r>
            <a:r>
              <a:rPr lang="en-IN" dirty="0">
                <a:latin typeface="Liberation Mono"/>
                <a:cs typeface="Arial" panose="020B0604020202020204" pitchFamily="34" charset="0"/>
              </a:rPr>
              <a:t>, </a:t>
            </a:r>
            <a:r>
              <a:rPr lang="en-IN" dirty="0">
                <a:solidFill>
                  <a:srgbClr val="990055"/>
                </a:solidFill>
                <a:latin typeface="Liberation Mono"/>
              </a:rPr>
              <a:t>2600</a:t>
            </a:r>
            <a:r>
              <a:rPr lang="en-IN" dirty="0">
                <a:latin typeface="Liberation Mono"/>
                <a:cs typeface="Arial" panose="020B0604020202020204" pitchFamily="34" charset="0"/>
              </a:rPr>
              <a:t>, </a:t>
            </a:r>
            <a:r>
              <a:rPr lang="en-IN" dirty="0">
                <a:solidFill>
                  <a:srgbClr val="990055"/>
                </a:solidFill>
                <a:latin typeface="Liberation Mono"/>
              </a:rPr>
              <a:t>0</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INTO</a:t>
            </a:r>
            <a:r>
              <a:rPr lang="en-US" dirty="0">
                <a:latin typeface="Liberation Mono"/>
                <a:cs typeface="Arial" panose="020B0604020202020204" pitchFamily="34" charset="0"/>
              </a:rPr>
              <a:t> employee</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firstName, salary, commission</a:t>
            </a:r>
            <a:r>
              <a:rPr lang="en-IN" dirty="0">
                <a:solidFill>
                  <a:schemeClr val="bg1">
                    <a:lumMod val="50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VALUES</a:t>
            </a:r>
            <a:r>
              <a:rPr lang="en-US" dirty="0">
                <a:solidFill>
                  <a:schemeClr val="bg1">
                    <a:lumMod val="50000"/>
                  </a:schemeClr>
                </a:solidFill>
                <a:latin typeface="Liberation Mono"/>
                <a:cs typeface="Arial" panose="020B0604020202020204" pitchFamily="34" charset="0"/>
              </a:rPr>
              <a:t>(</a:t>
            </a:r>
            <a:r>
              <a:rPr lang="en-US" dirty="0">
                <a:solidFill>
                  <a:srgbClr val="669900"/>
                </a:solidFill>
                <a:latin typeface="Liberation Mono"/>
              </a:rPr>
              <a:t>'omkar'</a:t>
            </a:r>
            <a:r>
              <a:rPr lang="en-US" dirty="0">
                <a:latin typeface="Liberation Mono"/>
                <a:cs typeface="Arial" panose="020B0604020202020204" pitchFamily="34" charset="0"/>
              </a:rPr>
              <a:t>, </a:t>
            </a:r>
            <a:r>
              <a:rPr lang="en-US" dirty="0">
                <a:solidFill>
                  <a:srgbClr val="990055"/>
                </a:solidFill>
                <a:latin typeface="Liberation Mono"/>
              </a:rPr>
              <a:t>4500</a:t>
            </a:r>
            <a:r>
              <a:rPr lang="en-US" dirty="0">
                <a:latin typeface="Liberation Mono"/>
                <a:cs typeface="Arial" panose="020B0604020202020204" pitchFamily="34" charset="0"/>
              </a:rPr>
              <a:t>, </a:t>
            </a:r>
            <a:r>
              <a:rPr lang="en-US" dirty="0">
                <a:solidFill>
                  <a:srgbClr val="990055"/>
                </a:solidFill>
                <a:latin typeface="Liberation Mono"/>
              </a:rPr>
              <a:t>300</a:t>
            </a:r>
            <a:r>
              <a:rPr lang="en-US" dirty="0">
                <a:solidFill>
                  <a:schemeClr val="bg1">
                    <a:lumMod val="50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cs typeface="Arial" panose="020B0604020202020204" pitchFamily="34" charset="0"/>
              </a:rPr>
              <a:t> employee</a:t>
            </a:r>
            <a:r>
              <a:rPr lang="en-IN" dirty="0">
                <a:latin typeface="Liberation Mono"/>
                <a:cs typeface="Arial" panose="020B0604020202020204" pitchFamily="34" charset="0"/>
              </a:rPr>
              <a:t>;</a:t>
            </a:r>
            <a:endParaRPr lang="en-IN" dirty="0"/>
          </a:p>
        </p:txBody>
      </p:sp>
      <p:sp>
        <p:nvSpPr>
          <p:cNvPr id="3" name="Rectangle 2">
            <a:extLst>
              <a:ext uri="{FF2B5EF4-FFF2-40B4-BE49-F238E27FC236}">
                <a16:creationId xmlns:a16="http://schemas.microsoft.com/office/drawing/2014/main" xmlns="" id="{8EFBF691-7F56-402B-B2C0-896FDDAEE4AA}"/>
              </a:ext>
            </a:extLst>
          </p:cNvPr>
          <p:cNvSpPr/>
          <p:nvPr/>
        </p:nvSpPr>
        <p:spPr>
          <a:xfrm>
            <a:off x="334567" y="908720"/>
            <a:ext cx="8788689" cy="369332"/>
          </a:xfrm>
          <a:prstGeom prst="rect">
            <a:avLst/>
          </a:prstGeom>
        </p:spPr>
        <p:txBody>
          <a:bodyPr wrap="square">
            <a:spAutoFit/>
          </a:bodyPr>
          <a:lstStyle/>
          <a:p>
            <a:r>
              <a:rPr lang="en-US" dirty="0">
                <a:solidFill>
                  <a:schemeClr val="tx1">
                    <a:lumMod val="85000"/>
                    <a:lumOff val="15000"/>
                  </a:schemeClr>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col_name</a:t>
            </a:r>
            <a:r>
              <a:rPr lang="en-IN" dirty="0">
                <a:solidFill>
                  <a:srgbClr val="000000"/>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data_type</a:t>
            </a:r>
            <a:r>
              <a:rPr lang="en-IN" dirty="0">
                <a:solidFill>
                  <a:srgbClr val="000000"/>
                </a:solidFill>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INVISIBLE</a:t>
            </a:r>
            <a:endParaRPr lang="en-IN" dirty="0">
              <a:solidFill>
                <a:srgbClr val="0077AA"/>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xmlns="" id="{0D133126-D949-46DD-A58A-9F84AD477AE4}"/>
              </a:ext>
            </a:extLst>
          </p:cNvPr>
          <p:cNvSpPr txBox="1"/>
          <p:nvPr/>
        </p:nvSpPr>
        <p:spPr>
          <a:xfrm>
            <a:off x="334567" y="5877272"/>
            <a:ext cx="5444327" cy="70788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IN" dirty="0">
                <a:latin typeface="Liberation Mono"/>
                <a:cs typeface="Arial" panose="020B0604020202020204" pitchFamily="34" charset="0"/>
              </a:rPr>
              <a:t>employee</a:t>
            </a:r>
            <a:r>
              <a:rPr lang="en-IN" dirty="0">
                <a:latin typeface="Liberation Mono"/>
              </a:rPr>
              <a:t> </a:t>
            </a:r>
            <a:r>
              <a:rPr lang="en-IN" dirty="0">
                <a:solidFill>
                  <a:srgbClr val="0077AA"/>
                </a:solidFill>
                <a:latin typeface="Liberation Mono"/>
                <a:cs typeface="Arial" panose="020B0604020202020204" pitchFamily="34" charset="0"/>
              </a:rPr>
              <a:t>MODIFY</a:t>
            </a:r>
            <a:r>
              <a:rPr lang="en-IN" dirty="0">
                <a:latin typeface="Liberation Mono"/>
              </a:rPr>
              <a:t> </a:t>
            </a:r>
            <a:r>
              <a:rPr lang="en-IN" dirty="0">
                <a:latin typeface="Liberation Mono"/>
                <a:cs typeface="Arial" panose="020B0604020202020204" pitchFamily="34" charset="0"/>
              </a:rPr>
              <a:t>total</a:t>
            </a:r>
            <a:r>
              <a:rPr lang="en-IN" dirty="0">
                <a:latin typeface="Liberation Mono"/>
              </a:rPr>
              <a:t> </a:t>
            </a:r>
            <a:r>
              <a:rPr lang="en-IN" dirty="0">
                <a:solidFill>
                  <a:srgbClr val="834689"/>
                </a:solidFill>
                <a:latin typeface="Liberation Mono"/>
                <a:cs typeface="Arial" panose="020B0604020202020204" pitchFamily="34" charset="0"/>
              </a:rPr>
              <a:t>INT </a:t>
            </a:r>
            <a:r>
              <a:rPr lang="en-IN" dirty="0">
                <a:solidFill>
                  <a:srgbClr val="0077AA"/>
                </a:solidFill>
                <a:latin typeface="Liberation Mono"/>
                <a:cs typeface="Arial" panose="020B0604020202020204" pitchFamily="34" charset="0"/>
              </a:rPr>
              <a:t>VISIBLE</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IN" dirty="0">
                <a:latin typeface="Liberation Mono"/>
                <a:cs typeface="Arial" panose="020B0604020202020204" pitchFamily="34" charset="0"/>
              </a:rPr>
              <a:t>employee</a:t>
            </a:r>
            <a:r>
              <a:rPr lang="en-IN" dirty="0">
                <a:latin typeface="Liberation Mono"/>
              </a:rPr>
              <a:t> </a:t>
            </a:r>
            <a:r>
              <a:rPr lang="en-IN" dirty="0">
                <a:solidFill>
                  <a:srgbClr val="0077AA"/>
                </a:solidFill>
                <a:latin typeface="Liberation Mono"/>
                <a:cs typeface="Arial" panose="020B0604020202020204" pitchFamily="34" charset="0"/>
              </a:rPr>
              <a:t>MODIFY</a:t>
            </a:r>
            <a:r>
              <a:rPr lang="en-IN" dirty="0">
                <a:latin typeface="Liberation Mono"/>
              </a:rPr>
              <a:t> </a:t>
            </a:r>
            <a:r>
              <a:rPr lang="en-IN" dirty="0">
                <a:latin typeface="Liberation Mono"/>
                <a:cs typeface="Arial" panose="020B0604020202020204" pitchFamily="34" charset="0"/>
              </a:rPr>
              <a:t>total</a:t>
            </a:r>
            <a:r>
              <a:rPr lang="en-IN" dirty="0">
                <a:latin typeface="Liberation Mono"/>
              </a:rPr>
              <a:t> </a:t>
            </a:r>
            <a:r>
              <a:rPr lang="en-IN" dirty="0">
                <a:solidFill>
                  <a:srgbClr val="834689"/>
                </a:solidFill>
                <a:latin typeface="Liberation Mono"/>
                <a:cs typeface="Arial" panose="020B0604020202020204" pitchFamily="34" charset="0"/>
              </a:rPr>
              <a:t>INT </a:t>
            </a:r>
            <a:r>
              <a:rPr lang="en-IN" dirty="0">
                <a:solidFill>
                  <a:srgbClr val="0077AA"/>
                </a:solidFill>
                <a:latin typeface="Liberation Mono"/>
                <a:cs typeface="Arial" panose="020B0604020202020204" pitchFamily="34" charset="0"/>
              </a:rPr>
              <a:t>INVISIBLE</a:t>
            </a:r>
            <a:r>
              <a:rPr lang="en-IN" dirty="0">
                <a:latin typeface="Liberation Mono"/>
              </a:rPr>
              <a:t>;</a:t>
            </a:r>
          </a:p>
        </p:txBody>
      </p:sp>
      <p:sp>
        <p:nvSpPr>
          <p:cNvPr id="13" name="Rectangle 12">
            <a:extLst>
              <a:ext uri="{FF2B5EF4-FFF2-40B4-BE49-F238E27FC236}">
                <a16:creationId xmlns:a16="http://schemas.microsoft.com/office/drawing/2014/main" xmlns="" id="{5B399BF2-1A87-4455-9FEB-CF56CA9115E0}"/>
              </a:ext>
            </a:extLst>
          </p:cNvPr>
          <p:cNvSpPr/>
          <p:nvPr/>
        </p:nvSpPr>
        <p:spPr>
          <a:xfrm>
            <a:off x="6096000" y="1556792"/>
            <a:ext cx="5444326" cy="1200329"/>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cs typeface="Arial" panose="020B0604020202020204" pitchFamily="34"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TABLE</a:t>
            </a:r>
            <a:r>
              <a:rPr lang="en-IN" dirty="0">
                <a:latin typeface="Liberation Mono"/>
                <a:cs typeface="Arial" panose="020B0604020202020204" pitchFamily="34" charset="0"/>
              </a:rPr>
              <a:t> employee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a:t>
            </a:r>
            <a:r>
              <a:rPr lang="en-IN" dirty="0">
                <a:solidFill>
                  <a:srgbClr val="0077AA"/>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 </a:t>
            </a:r>
            <a:r>
              <a:rPr lang="en-IN" dirty="0">
                <a:solidFill>
                  <a:srgbClr val="0077AA"/>
                </a:solidFill>
                <a:latin typeface="Liberation Mono"/>
                <a:cs typeface="Arial" panose="020B0604020202020204" pitchFamily="34" charset="0"/>
              </a:rPr>
              <a:t>AUTO_INCREMENT </a:t>
            </a:r>
            <a:r>
              <a:rPr lang="en-IN" dirty="0">
                <a:solidFill>
                  <a:srgbClr val="FD8603"/>
                </a:solidFill>
                <a:latin typeface="Liberation Mono"/>
                <a:cs typeface="Arial" panose="020B0604020202020204" pitchFamily="34" charset="0"/>
              </a:rPr>
              <a:t>INVISIBLE</a:t>
            </a:r>
            <a:r>
              <a:rPr lang="en-IN" dirty="0">
                <a:solidFill>
                  <a:srgbClr val="C00000"/>
                </a:solidFill>
                <a:latin typeface="Liberation Mono"/>
                <a:cs typeface="Arial" panose="020B0604020202020204" pitchFamily="34" charset="0"/>
              </a:rPr>
              <a:t> </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firstName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endParaRPr lang="en-IN" dirty="0">
              <a:solidFill>
                <a:srgbClr val="0077AA"/>
              </a:solidFill>
              <a:latin typeface="Liberation Mono"/>
              <a:cs typeface="Arial" panose="020B0604020202020204" pitchFamily="34" charset="0"/>
            </a:endParaRP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618066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3" name="Rectangle 2"/>
          <p:cNvSpPr/>
          <p:nvPr/>
        </p:nvSpPr>
        <p:spPr>
          <a:xfrm>
            <a:off x="335360" y="914400"/>
            <a:ext cx="11521280" cy="1569660"/>
          </a:xfrm>
          <a:prstGeom prst="rect">
            <a:avLst/>
          </a:prstGeom>
        </p:spPr>
        <p:txBody>
          <a:bodyPr wrap="square">
            <a:spAutoFit/>
          </a:bodyPr>
          <a:lstStyle/>
          <a:p>
            <a:r>
              <a:rPr lang="en-US" sz="2400" dirty="0">
                <a:latin typeface="Arial" pitchFamily="34" charset="0"/>
                <a:cs typeface="Arial" pitchFamily="34" charset="0"/>
              </a:rPr>
              <a:t>A database is a system to </a:t>
            </a:r>
            <a:r>
              <a:rPr lang="en-US" sz="3200" b="1" dirty="0">
                <a:solidFill>
                  <a:schemeClr val="bg2">
                    <a:lumMod val="50000"/>
                  </a:schemeClr>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a:solidFill>
                  <a:srgbClr val="0070C0"/>
                </a:solidFill>
                <a:latin typeface="Arial" pitchFamily="34" charset="0"/>
                <a:cs typeface="Arial" pitchFamily="34" charset="0"/>
              </a:rPr>
              <a:t> </a:t>
            </a:r>
            <a:r>
              <a:rPr lang="en-US" sz="3200" b="1" dirty="0">
                <a:solidFill>
                  <a:schemeClr val="bg2">
                    <a:lumMod val="50000"/>
                  </a:schemeClr>
                </a:solidFill>
                <a:latin typeface="Arial" pitchFamily="34" charset="0"/>
                <a:cs typeface="Arial" pitchFamily="34" charset="0"/>
              </a:rPr>
              <a:t>retrieve</a:t>
            </a:r>
            <a:r>
              <a:rPr lang="en-US" sz="2800" b="1" dirty="0">
                <a:solidFill>
                  <a:srgbClr val="C00000"/>
                </a:solidFill>
                <a:latin typeface="Arial" pitchFamily="34" charset="0"/>
                <a:cs typeface="Arial" pitchFamily="34" charset="0"/>
              </a:rPr>
              <a:t> </a:t>
            </a:r>
            <a:r>
              <a:rPr lang="en-US" sz="2400" dirty="0">
                <a:latin typeface="Arial" pitchFamily="34" charset="0"/>
                <a:cs typeface="Arial" pitchFamily="34" charset="0"/>
              </a:rPr>
              <a:t>large amounts of data easily, which is stored in </a:t>
            </a:r>
            <a:r>
              <a:rPr lang="en-US" sz="3200" b="1" dirty="0">
                <a:solidFill>
                  <a:schemeClr val="bg2">
                    <a:lumMod val="50000"/>
                  </a:schemeClr>
                </a:solidFill>
                <a:latin typeface="Arial" pitchFamily="34" charset="0"/>
                <a:cs typeface="Arial" pitchFamily="34" charset="0"/>
              </a:rPr>
              <a:t>one</a:t>
            </a:r>
            <a:r>
              <a:rPr lang="en-US" sz="3200" b="1" dirty="0">
                <a:solidFill>
                  <a:srgbClr val="C00000"/>
                </a:solidFill>
                <a:latin typeface="Arial" pitchFamily="34" charset="0"/>
                <a:cs typeface="Arial" pitchFamily="34" charset="0"/>
              </a:rPr>
              <a:t> </a:t>
            </a:r>
            <a:r>
              <a:rPr lang="en-US" sz="2400" dirty="0">
                <a:latin typeface="Arial" pitchFamily="34" charset="0"/>
                <a:cs typeface="Arial" pitchFamily="34" charset="0"/>
              </a:rPr>
              <a:t>or</a:t>
            </a:r>
            <a:r>
              <a:rPr lang="en-US" sz="3200" b="1" dirty="0">
                <a:solidFill>
                  <a:srgbClr val="C00000"/>
                </a:solidFill>
                <a:latin typeface="Arial" pitchFamily="34" charset="0"/>
                <a:cs typeface="Arial" pitchFamily="34" charset="0"/>
              </a:rPr>
              <a:t> </a:t>
            </a:r>
            <a:r>
              <a:rPr lang="en-US" sz="3200" b="1" dirty="0">
                <a:solidFill>
                  <a:schemeClr val="bg2">
                    <a:lumMod val="50000"/>
                  </a:schemeClr>
                </a:solidFill>
                <a:latin typeface="Arial" pitchFamily="34" charset="0"/>
                <a:cs typeface="Arial" pitchFamily="34" charset="0"/>
              </a:rPr>
              <a:t>more</a:t>
            </a:r>
            <a:r>
              <a:rPr lang="en-US" sz="3200" b="1" dirty="0">
                <a:solidFill>
                  <a:srgbClr val="C00000"/>
                </a:solidFill>
                <a:latin typeface="Arial" pitchFamily="34" charset="0"/>
                <a:cs typeface="Arial" pitchFamily="34" charset="0"/>
              </a:rPr>
              <a:t> </a:t>
            </a:r>
            <a:r>
              <a:rPr lang="en-US" sz="3200" b="1" dirty="0">
                <a:solidFill>
                  <a:schemeClr val="bg2">
                    <a:lumMod val="50000"/>
                  </a:schemeClr>
                </a:solidFill>
                <a:latin typeface="Arial" pitchFamily="34" charset="0"/>
                <a:cs typeface="Arial" pitchFamily="34" charset="0"/>
              </a:rPr>
              <a:t>data</a:t>
            </a:r>
            <a:r>
              <a:rPr lang="en-US" sz="3200" b="1" dirty="0">
                <a:solidFill>
                  <a:srgbClr val="C00000"/>
                </a:solidFill>
                <a:latin typeface="Arial" pitchFamily="34" charset="0"/>
                <a:cs typeface="Arial" pitchFamily="34" charset="0"/>
              </a:rPr>
              <a:t> </a:t>
            </a:r>
            <a:r>
              <a:rPr lang="en-US" sz="3200" b="1" dirty="0">
                <a:solidFill>
                  <a:schemeClr val="bg2">
                    <a:lumMod val="50000"/>
                  </a:schemeClr>
                </a:solidFill>
                <a:latin typeface="Arial" pitchFamily="34" charset="0"/>
                <a:cs typeface="Arial" pitchFamily="34" charset="0"/>
              </a:rPr>
              <a:t>files</a:t>
            </a:r>
            <a:r>
              <a:rPr lang="en-US" sz="3200" b="1" dirty="0">
                <a:solidFill>
                  <a:srgbClr val="0070C0"/>
                </a:solidFill>
                <a:latin typeface="Arial" pitchFamily="34" charset="0"/>
                <a:cs typeface="Arial" pitchFamily="34" charset="0"/>
              </a:rPr>
              <a:t> </a:t>
            </a:r>
            <a:r>
              <a:rPr lang="en-US" sz="2400" dirty="0">
                <a:latin typeface="Arial" pitchFamily="34" charset="0"/>
                <a:cs typeface="Arial" pitchFamily="34" charset="0"/>
              </a:rPr>
              <a:t>by </a:t>
            </a:r>
            <a:r>
              <a:rPr lang="en-US" sz="3200" b="1" dirty="0">
                <a:solidFill>
                  <a:srgbClr val="C00000"/>
                </a:solidFill>
                <a:latin typeface="Arial" pitchFamily="34" charset="0"/>
                <a:cs typeface="Arial" pitchFamily="34" charset="0"/>
              </a:rPr>
              <a:t>one</a:t>
            </a:r>
            <a:r>
              <a:rPr lang="en-US" sz="3200" b="1" dirty="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a:t>
            </a:r>
            <a:r>
              <a:rPr lang="en-US" sz="3200" b="1" dirty="0">
                <a:solidFill>
                  <a:schemeClr val="bg2">
                    <a:lumMod val="50000"/>
                  </a:schemeClr>
                </a:solidFill>
                <a:latin typeface="Arial" pitchFamily="34" charset="0"/>
                <a:cs typeface="Arial" pitchFamily="34" charset="0"/>
              </a:rPr>
              <a:t>more</a:t>
            </a:r>
            <a:r>
              <a:rPr lang="en-US" sz="3200" b="1" dirty="0">
                <a:solidFill>
                  <a:srgbClr val="0070C0"/>
                </a:solidFill>
                <a:latin typeface="Arial" pitchFamily="34" charset="0"/>
                <a:cs typeface="Arial" pitchFamily="34" charset="0"/>
              </a:rPr>
              <a:t> </a:t>
            </a:r>
            <a:r>
              <a:rPr lang="en-US" sz="3200" b="1" dirty="0">
                <a:solidFill>
                  <a:schemeClr val="bg2">
                    <a:lumMod val="50000"/>
                  </a:schemeClr>
                </a:solidFill>
                <a:latin typeface="Arial" pitchFamily="34" charset="0"/>
                <a:cs typeface="Arial" pitchFamily="34" charset="0"/>
              </a:rPr>
              <a:t>users</a:t>
            </a:r>
            <a:r>
              <a:rPr lang="en-US" sz="3200" b="1" dirty="0">
                <a:latin typeface="Arial" pitchFamily="34" charset="0"/>
                <a:cs typeface="Arial" pitchFamily="34" charset="0"/>
              </a:rPr>
              <a:t>.</a:t>
            </a:r>
          </a:p>
        </p:txBody>
      </p:sp>
      <p:sp>
        <p:nvSpPr>
          <p:cNvPr id="4" name="Rectangle 3"/>
          <p:cNvSpPr/>
          <p:nvPr/>
        </p:nvSpPr>
        <p:spPr>
          <a:xfrm>
            <a:off x="335360" y="2895601"/>
            <a:ext cx="11521280" cy="1077218"/>
          </a:xfrm>
          <a:prstGeom prst="rect">
            <a:avLst/>
          </a:prstGeom>
        </p:spPr>
        <p:txBody>
          <a:bodyPr wrap="square">
            <a:spAutoFit/>
          </a:bodyPr>
          <a:lstStyle/>
          <a:p>
            <a:r>
              <a:rPr lang="en-US" sz="2400" dirty="0">
                <a:latin typeface="Arial" pitchFamily="34" charset="0"/>
                <a:cs typeface="Arial" pitchFamily="34" charset="0"/>
              </a:rPr>
              <a:t>Each database is a collection of tables, which are called </a:t>
            </a:r>
            <a:r>
              <a:rPr lang="en-US" sz="3200" b="1" dirty="0">
                <a:solidFill>
                  <a:schemeClr val="bg2">
                    <a:lumMod val="50000"/>
                  </a:schemeClr>
                </a:solidFill>
                <a:latin typeface="Arial" pitchFamily="34" charset="0"/>
                <a:cs typeface="Arial" pitchFamily="34" charset="0"/>
              </a:rPr>
              <a:t>relations</a:t>
            </a:r>
            <a:r>
              <a:rPr lang="en-US" sz="2400" dirty="0">
                <a:latin typeface="Arial" pitchFamily="34" charset="0"/>
                <a:cs typeface="Arial" pitchFamily="34" charset="0"/>
              </a:rPr>
              <a:t>, hence the name </a:t>
            </a:r>
            <a:r>
              <a:rPr lang="en-US" sz="2400" b="1" dirty="0">
                <a:latin typeface="Arial" pitchFamily="34" charset="0"/>
                <a:cs typeface="Arial" pitchFamily="34" charset="0"/>
              </a:rPr>
              <a:t>"</a:t>
            </a:r>
            <a:r>
              <a:rPr lang="en-US" sz="3200" b="1" dirty="0">
                <a:solidFill>
                  <a:schemeClr val="bg2">
                    <a:lumMod val="50000"/>
                  </a:schemeClr>
                </a:solidFill>
                <a:latin typeface="Arial" pitchFamily="34" charset="0"/>
                <a:cs typeface="Arial" pitchFamily="34" charset="0"/>
              </a:rPr>
              <a:t>relational</a:t>
            </a:r>
            <a:r>
              <a:rPr lang="en-US" sz="3200" b="1" dirty="0">
                <a:solidFill>
                  <a:srgbClr val="C00000"/>
                </a:solidFill>
                <a:latin typeface="Arial" pitchFamily="34" charset="0"/>
                <a:cs typeface="Arial" pitchFamily="34" charset="0"/>
              </a:rPr>
              <a:t> </a:t>
            </a:r>
            <a:r>
              <a:rPr lang="en-US" sz="3200" b="1" dirty="0">
                <a:solidFill>
                  <a:schemeClr val="bg2">
                    <a:lumMod val="50000"/>
                  </a:schemeClr>
                </a:solidFill>
                <a:latin typeface="Arial" pitchFamily="34" charset="0"/>
                <a:cs typeface="Arial" pitchFamily="34" charset="0"/>
              </a:rPr>
              <a:t>database</a:t>
            </a:r>
            <a:r>
              <a:rPr lang="en-US" sz="2400" b="1" dirty="0">
                <a:latin typeface="Arial" pitchFamily="34" charset="0"/>
                <a:cs typeface="Arial" pitchFamily="34" charset="0"/>
              </a:rPr>
              <a:t>"</a:t>
            </a:r>
            <a:r>
              <a:rPr lang="en-US" sz="2400" dirty="0">
                <a:latin typeface="Arial" pitchFamily="34" charset="0"/>
                <a:cs typeface="Arial" pitchFamily="34" charset="0"/>
              </a:rPr>
              <a:t>.</a:t>
            </a:r>
          </a:p>
        </p:txBody>
      </p:sp>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what is </a:t>
            </a:r>
            <a:r>
              <a:rPr lang="en-US" sz="3200" i="1" dirty="0">
                <a:solidFill>
                  <a:srgbClr val="FF9900"/>
                </a:solidFill>
                <a:latin typeface="Arial" pitchFamily="34" charset="0"/>
                <a:cs typeface="Arial" pitchFamily="34" charset="0"/>
              </a:rPr>
              <a:t>database</a:t>
            </a:r>
            <a:r>
              <a:rPr lang="en-IN" sz="3200" i="1" dirty="0">
                <a:solidFill>
                  <a:srgbClr val="FF9900"/>
                </a:solidFill>
                <a:latin typeface="Arial" pitchFamily="34" charset="0"/>
                <a:cs typeface="Arial" pitchFamily="34" charset="0"/>
              </a:rPr>
              <a:t>?</a:t>
            </a:r>
            <a:r>
              <a:rPr lang="en-US" sz="3200" i="1" dirty="0">
                <a:solidFill>
                  <a:srgbClr val="FF9900"/>
                </a:solidFill>
                <a:latin typeface="Arial" pitchFamily="34" charset="0"/>
                <a:cs typeface="Arial" pitchFamily="34" charset="0"/>
              </a:rPr>
              <a:t> </a:t>
            </a:r>
            <a:r>
              <a:rPr lang="en-IN" sz="3200" i="1" dirty="0">
                <a:solidFill>
                  <a:srgbClr val="FF9900"/>
                </a:solidFill>
                <a:latin typeface="Arial" pitchFamily="34" charset="0"/>
                <a:cs typeface="Arial" pitchFamily="34" charset="0"/>
              </a:rPr>
              <a:t> </a:t>
            </a:r>
          </a:p>
        </p:txBody>
      </p:sp>
      <p:graphicFrame>
        <p:nvGraphicFramePr>
          <p:cNvPr id="6" name="Table 5"/>
          <p:cNvGraphicFramePr>
            <a:graphicFrameLocks noGrp="1"/>
          </p:cNvGraphicFramePr>
          <p:nvPr/>
        </p:nvGraphicFramePr>
        <p:xfrm>
          <a:off x="9296400" y="6441743"/>
          <a:ext cx="1205552" cy="370840"/>
        </p:xfrm>
        <a:graphic>
          <a:graphicData uri="http://schemas.openxmlformats.org/drawingml/2006/table">
            <a:tbl>
              <a:tblPr firstRow="1" bandRow="1">
                <a:tableStyleId>{5C22544A-7EE6-4342-B048-85BDC9FD1C3A}</a:tableStyleId>
              </a:tblPr>
              <a:tblGrid>
                <a:gridCol w="1205552">
                  <a:extLst>
                    <a:ext uri="{9D8B030D-6E8A-4147-A177-3AD203B41FA5}">
                      <a16:colId xmlns:a16="http://schemas.microsoft.com/office/drawing/2014/main" xmlns="" val="20000"/>
                    </a:ext>
                  </a:extLst>
                </a:gridCol>
              </a:tblGrid>
              <a:tr h="370840">
                <a:tc>
                  <a:txBody>
                    <a:bodyPr/>
                    <a:lstStyle/>
                    <a:p>
                      <a:pPr algn="ctr"/>
                      <a:r>
                        <a:rPr lang="en-US" sz="1400" dirty="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extLst>
                  <a:ext uri="{0D108BD9-81ED-4DB2-BD59-A6C34878D82A}">
                    <a16:rowId xmlns:a16="http://schemas.microsoft.com/office/drawing/2014/main" xmlns="" val="10000"/>
                  </a:ext>
                </a:extLst>
              </a:tr>
            </a:tbl>
          </a:graphicData>
        </a:graphic>
      </p:graphicFrame>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96200" y="3972819"/>
            <a:ext cx="3816723" cy="2821057"/>
          </a:xfrm>
          <a:prstGeom prst="rect">
            <a:avLst/>
          </a:prstGeom>
        </p:spPr>
      </p:pic>
    </p:spTree>
    <p:extLst>
      <p:ext uri="{BB962C8B-B14F-4D97-AF65-F5344CB8AC3E}">
        <p14:creationId xmlns:p14="http://schemas.microsoft.com/office/powerpoint/2010/main" val="7306746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03967" y="2370584"/>
            <a:ext cx="11784066"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varbinary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xmlns="" id="{18B8FA65-62AC-479D-B0BF-F2E908D2CF43}"/>
              </a:ext>
            </a:extLst>
          </p:cNvPr>
          <p:cNvSpPr/>
          <p:nvPr/>
        </p:nvSpPr>
        <p:spPr>
          <a:xfrm>
            <a:off x="353362" y="3284985"/>
            <a:ext cx="11431270" cy="369332"/>
          </a:xfrm>
          <a:prstGeom prst="rect">
            <a:avLst/>
          </a:prstGeom>
          <a:noFill/>
        </p:spPr>
        <p:txBody>
          <a:bodyPr wrap="square">
            <a:spAutoFit/>
          </a:bodyPr>
          <a:lstStyle/>
          <a:p>
            <a:pPr algn="just"/>
            <a:r>
              <a:rPr lang="en-US" dirty="0">
                <a:latin typeface="Palatino Linotype" panose="02040502050505030304" pitchFamily="18" charset="0"/>
                <a:cs typeface="Arial" panose="020B0604020202020204" pitchFamily="34" charset="0"/>
              </a:rPr>
              <a:t>TODO</a:t>
            </a:r>
            <a:endParaRPr lang="en-IN" dirty="0">
              <a:latin typeface="Palatino Linotype" panose="02040502050505030304" pitchFamily="18" charset="0"/>
              <a:cs typeface="Arial" panose="020B0604020202020204" pitchFamily="34" charset="0"/>
            </a:endParaRPr>
          </a:p>
        </p:txBody>
      </p:sp>
      <p:sp>
        <p:nvSpPr>
          <p:cNvPr id="5" name="Rectangle 4">
            <a:extLst>
              <a:ext uri="{FF2B5EF4-FFF2-40B4-BE49-F238E27FC236}">
                <a16:creationId xmlns:a16="http://schemas.microsoft.com/office/drawing/2014/main" xmlns="" id="{33F262B4-69B8-4A4E-89B3-0E81DE60D46C}"/>
              </a:ext>
            </a:extLst>
          </p:cNvPr>
          <p:cNvSpPr/>
          <p:nvPr/>
        </p:nvSpPr>
        <p:spPr>
          <a:xfrm>
            <a:off x="353361" y="4482439"/>
            <a:ext cx="11431270" cy="126188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342900" indent="-342900">
              <a:buFont typeface="Arial" panose="020B0604020202020204" pitchFamily="34" charset="0"/>
              <a:buChar char="•"/>
            </a:pPr>
            <a:r>
              <a:rPr lang="en-US" dirty="0">
                <a:solidFill>
                  <a:schemeClr val="bg2">
                    <a:lumMod val="10000"/>
                  </a:schemeClr>
                </a:solidFill>
                <a:latin typeface="Arial" panose="020B0604020202020204" pitchFamily="34" charset="0"/>
                <a:cs typeface="Arial" panose="020B0604020202020204" pitchFamily="34" charset="0"/>
              </a:rPr>
              <a:t>TODO</a:t>
            </a:r>
          </a:p>
          <a:p>
            <a:pPr marL="342900" indent="-342900">
              <a:buFont typeface="Arial" panose="020B0604020202020204" pitchFamily="34" charset="0"/>
              <a:buChar char="•"/>
            </a:pPr>
            <a:r>
              <a:rPr lang="en-US" dirty="0">
                <a:solidFill>
                  <a:schemeClr val="bg2">
                    <a:lumMod val="10000"/>
                  </a:schemeClr>
                </a:solidFill>
                <a:latin typeface="Arial" panose="020B0604020202020204" pitchFamily="34" charset="0"/>
                <a:cs typeface="Arial" panose="020B0604020202020204" pitchFamily="34" charset="0"/>
              </a:rPr>
              <a:t>TODO</a:t>
            </a:r>
            <a:endParaRPr lang="en-IN" dirty="0">
              <a:solidFill>
                <a:schemeClr val="bg2">
                  <a:lumMod val="10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chemeClr val="bg2">
                    <a:lumMod val="10000"/>
                  </a:schemeClr>
                </a:solidFill>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383703477"/>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varbinary column</a:t>
            </a:r>
            <a:endParaRPr lang="en-IN" sz="3200" i="1" dirty="0">
              <a:solidFill>
                <a:srgbClr val="FF9900"/>
              </a:solidFill>
              <a:latin typeface="Arial" pitchFamily="34" charset="0"/>
              <a:cs typeface="Arial" pitchFamily="34" charset="0"/>
            </a:endParaRPr>
          </a:p>
        </p:txBody>
      </p:sp>
      <p:sp>
        <p:nvSpPr>
          <p:cNvPr id="11" name="Rectangle 10">
            <a:extLst>
              <a:ext uri="{FF2B5EF4-FFF2-40B4-BE49-F238E27FC236}">
                <a16:creationId xmlns:a16="http://schemas.microsoft.com/office/drawing/2014/main" xmlns="" id="{B1DFC59C-88B8-4B44-B53E-C1F66AE3CC4E}"/>
              </a:ext>
            </a:extLst>
          </p:cNvPr>
          <p:cNvSpPr/>
          <p:nvPr/>
        </p:nvSpPr>
        <p:spPr>
          <a:xfrm>
            <a:off x="173185" y="1689209"/>
            <a:ext cx="5202734" cy="1477328"/>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cs typeface="Arial" panose="020B0604020202020204" pitchFamily="34"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TABLE</a:t>
            </a:r>
            <a:r>
              <a:rPr lang="en-IN" dirty="0">
                <a:latin typeface="Liberation Mono"/>
                <a:cs typeface="Arial" panose="020B0604020202020204" pitchFamily="34" charset="0"/>
              </a:rPr>
              <a:t> login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0077AA"/>
                </a:solidFill>
                <a:latin typeface="Liberation Mono"/>
                <a:cs typeface="Arial" panose="020B0604020202020204" pitchFamily="34" charset="0"/>
              </a:rPr>
              <a:t>AUTO_INCREMENT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VARBINARY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 </a:t>
            </a:r>
            <a:r>
              <a:rPr lang="en-IN" dirty="0">
                <a:solidFill>
                  <a:srgbClr val="FD8603"/>
                </a:solidFill>
                <a:latin typeface="Liberation Mono"/>
                <a:cs typeface="Arial" panose="020B0604020202020204" pitchFamily="34" charset="0"/>
              </a:rPr>
              <a:t>INVISIBLE</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cs typeface="Arial" panose="020B0604020202020204" pitchFamily="34" charset="0"/>
            </a:endParaRPr>
          </a:p>
        </p:txBody>
      </p:sp>
      <p:sp>
        <p:nvSpPr>
          <p:cNvPr id="12" name="Rectangle 11">
            <a:extLst>
              <a:ext uri="{FF2B5EF4-FFF2-40B4-BE49-F238E27FC236}">
                <a16:creationId xmlns:a16="http://schemas.microsoft.com/office/drawing/2014/main" xmlns="" id="{E122D950-8619-48F6-B61E-001A4215961E}"/>
              </a:ext>
            </a:extLst>
          </p:cNvPr>
          <p:cNvSpPr/>
          <p:nvPr/>
        </p:nvSpPr>
        <p:spPr>
          <a:xfrm>
            <a:off x="334566" y="3356992"/>
            <a:ext cx="11162033" cy="1477328"/>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login</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userName, password</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Arial" panose="020B0604020202020204" pitchFamily="34" charset="0"/>
              </a:rPr>
              <a:t>(</a:t>
            </a:r>
            <a:r>
              <a:rPr lang="en-IN" dirty="0">
                <a:solidFill>
                  <a:srgbClr val="669900"/>
                </a:solidFill>
                <a:latin typeface="Liberation Mono"/>
              </a:rPr>
              <a:t>'ram'</a:t>
            </a:r>
            <a:r>
              <a:rPr lang="en-IN" dirty="0">
                <a:latin typeface="Liberation Mono"/>
                <a:cs typeface="Arial" panose="020B0604020202020204" pitchFamily="34" charset="0"/>
              </a:rPr>
              <a:t>, </a:t>
            </a:r>
            <a:r>
              <a:rPr lang="en-IN" dirty="0">
                <a:solidFill>
                  <a:srgbClr val="669900"/>
                </a:solidFill>
                <a:latin typeface="Liberation Mono"/>
              </a:rPr>
              <a:t>'ram@123'</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login</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userName, password</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Arial" panose="020B0604020202020204" pitchFamily="34" charset="0"/>
              </a:rPr>
              <a:t>(</a:t>
            </a:r>
            <a:r>
              <a:rPr lang="en-IN" dirty="0">
                <a:solidFill>
                  <a:srgbClr val="669900"/>
                </a:solidFill>
                <a:latin typeface="Liberation Mono"/>
              </a:rPr>
              <a:t>'pankaj'</a:t>
            </a:r>
            <a:r>
              <a:rPr lang="en-IN" dirty="0">
                <a:latin typeface="Liberation Mono"/>
                <a:cs typeface="Arial" panose="020B0604020202020204" pitchFamily="34" charset="0"/>
              </a:rPr>
              <a:t>, </a:t>
            </a:r>
            <a:r>
              <a:rPr lang="en-IN" dirty="0">
                <a:solidFill>
                  <a:srgbClr val="669900"/>
                </a:solidFill>
                <a:latin typeface="Liberation Mono"/>
              </a:rPr>
              <a:t>'pankaj'</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login</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userName, password</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Arial" panose="020B0604020202020204" pitchFamily="34" charset="0"/>
              </a:rPr>
              <a:t>(</a:t>
            </a:r>
            <a:r>
              <a:rPr lang="en-IN" dirty="0">
                <a:solidFill>
                  <a:srgbClr val="669900"/>
                </a:solidFill>
                <a:latin typeface="Liberation Mono"/>
              </a:rPr>
              <a:t>'rajan'</a:t>
            </a:r>
            <a:r>
              <a:rPr lang="en-IN" dirty="0">
                <a:latin typeface="Liberation Mono"/>
                <a:cs typeface="Arial" panose="020B0604020202020204" pitchFamily="34" charset="0"/>
              </a:rPr>
              <a:t>, </a:t>
            </a:r>
            <a:r>
              <a:rPr lang="en-IN" dirty="0">
                <a:solidFill>
                  <a:srgbClr val="669900"/>
                </a:solidFill>
                <a:latin typeface="Liberation Mono"/>
              </a:rPr>
              <a:t>'rajan'</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login</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userName, password</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Arial" panose="020B0604020202020204" pitchFamily="34" charset="0"/>
              </a:rPr>
              <a:t>(</a:t>
            </a:r>
            <a:r>
              <a:rPr lang="en-IN" dirty="0">
                <a:solidFill>
                  <a:srgbClr val="669900"/>
                </a:solidFill>
                <a:latin typeface="Liberation Mono"/>
              </a:rPr>
              <a:t>'</a:t>
            </a:r>
            <a:r>
              <a:rPr lang="en-IN" dirty="0" err="1">
                <a:solidFill>
                  <a:srgbClr val="669900"/>
                </a:solidFill>
                <a:latin typeface="Liberation Mono"/>
              </a:rPr>
              <a:t>ninad</a:t>
            </a:r>
            <a:r>
              <a:rPr lang="en-IN" dirty="0">
                <a:solidFill>
                  <a:srgbClr val="669900"/>
                </a:solidFill>
                <a:latin typeface="Liberation Mono"/>
              </a:rPr>
              <a:t>'</a:t>
            </a:r>
            <a:r>
              <a:rPr lang="en-IN" dirty="0">
                <a:latin typeface="Liberation Mono"/>
                <a:cs typeface="Arial" panose="020B0604020202020204" pitchFamily="34" charset="0"/>
              </a:rPr>
              <a:t>, </a:t>
            </a:r>
            <a:r>
              <a:rPr lang="en-IN" dirty="0">
                <a:solidFill>
                  <a:srgbClr val="669900"/>
                </a:solidFill>
                <a:latin typeface="Liberation Mono"/>
              </a:rPr>
              <a:t>'</a:t>
            </a:r>
            <a:r>
              <a:rPr lang="en-IN" dirty="0" err="1">
                <a:solidFill>
                  <a:srgbClr val="669900"/>
                </a:solidFill>
                <a:latin typeface="Liberation Mono"/>
              </a:rPr>
              <a:t>ninad</a:t>
            </a:r>
            <a:r>
              <a:rPr lang="en-IN" dirty="0">
                <a:solidFill>
                  <a:srgbClr val="669900"/>
                </a:solidFill>
                <a:latin typeface="Liberation Mono"/>
              </a:rPr>
              <a:t>'</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INTO</a:t>
            </a:r>
            <a:r>
              <a:rPr lang="en-US" dirty="0">
                <a:latin typeface="Liberation Mono"/>
                <a:cs typeface="Arial" panose="020B0604020202020204" pitchFamily="34" charset="0"/>
              </a:rPr>
              <a:t> </a:t>
            </a:r>
            <a:r>
              <a:rPr lang="en-IN" dirty="0">
                <a:latin typeface="Liberation Mono"/>
                <a:cs typeface="Arial" panose="020B0604020202020204" pitchFamily="34" charset="0"/>
              </a:rPr>
              <a:t>login</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userName, password</a:t>
            </a:r>
            <a:r>
              <a:rPr lang="en-IN" dirty="0">
                <a:solidFill>
                  <a:schemeClr val="bg1">
                    <a:lumMod val="50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VALUES</a:t>
            </a:r>
            <a:r>
              <a:rPr lang="en-US" dirty="0">
                <a:solidFill>
                  <a:schemeClr val="bg1">
                    <a:lumMod val="50000"/>
                  </a:schemeClr>
                </a:solidFill>
                <a:latin typeface="Liberation Mono"/>
                <a:cs typeface="Arial" panose="020B0604020202020204" pitchFamily="34" charset="0"/>
              </a:rPr>
              <a:t>(</a:t>
            </a:r>
            <a:r>
              <a:rPr lang="en-US" dirty="0">
                <a:solidFill>
                  <a:srgbClr val="669900"/>
                </a:solidFill>
                <a:latin typeface="Liberation Mono"/>
              </a:rPr>
              <a:t>'omkar'</a:t>
            </a:r>
            <a:r>
              <a:rPr lang="en-US" dirty="0">
                <a:latin typeface="Liberation Mono"/>
                <a:cs typeface="Arial" panose="020B0604020202020204" pitchFamily="34" charset="0"/>
              </a:rPr>
              <a:t>, </a:t>
            </a:r>
            <a:r>
              <a:rPr lang="en-US" dirty="0">
                <a:solidFill>
                  <a:srgbClr val="669900"/>
                </a:solidFill>
                <a:latin typeface="Liberation Mono"/>
              </a:rPr>
              <a:t>'omkar'</a:t>
            </a:r>
            <a:r>
              <a:rPr lang="en-US" dirty="0">
                <a:solidFill>
                  <a:schemeClr val="bg1">
                    <a:lumMod val="50000"/>
                  </a:schemeClr>
                </a:solidFill>
                <a:latin typeface="Liberation Mono"/>
                <a:cs typeface="Arial" panose="020B0604020202020204" pitchFamily="34" charset="0"/>
              </a:rPr>
              <a:t>)</a:t>
            </a:r>
            <a:r>
              <a:rPr lang="en-US" dirty="0">
                <a:latin typeface="Liberation Mono"/>
                <a:cs typeface="Arial" panose="020B0604020202020204" pitchFamily="34" charset="0"/>
              </a:rPr>
              <a:t>;</a:t>
            </a:r>
            <a:endParaRPr lang="en-IN" dirty="0">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xmlns="" id="{8EFBF691-7F56-402B-B2C0-896FDDAEE4AA}"/>
              </a:ext>
            </a:extLst>
          </p:cNvPr>
          <p:cNvSpPr/>
          <p:nvPr/>
        </p:nvSpPr>
        <p:spPr>
          <a:xfrm>
            <a:off x="334567" y="908720"/>
            <a:ext cx="8788689" cy="369332"/>
          </a:xfrm>
          <a:prstGeom prst="rect">
            <a:avLst/>
          </a:prstGeom>
        </p:spPr>
        <p:txBody>
          <a:bodyPr wrap="square">
            <a:spAutoFit/>
          </a:bodyPr>
          <a:lstStyle/>
          <a:p>
            <a:r>
              <a:rPr lang="en-US" dirty="0">
                <a:solidFill>
                  <a:schemeClr val="tx1">
                    <a:lumMod val="85000"/>
                    <a:lumOff val="15000"/>
                  </a:schemeClr>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col_name</a:t>
            </a:r>
            <a:r>
              <a:rPr lang="en-IN" dirty="0">
                <a:solidFill>
                  <a:srgbClr val="000000"/>
                </a:solidFill>
                <a:latin typeface="Arial" panose="020B0604020202020204" pitchFamily="34" charset="0"/>
                <a:cs typeface="Arial" panose="020B0604020202020204" pitchFamily="34" charset="0"/>
              </a:rPr>
              <a:t> </a:t>
            </a:r>
            <a:r>
              <a:rPr lang="en-IN" dirty="0">
                <a:solidFill>
                  <a:srgbClr val="834689"/>
                </a:solidFill>
                <a:latin typeface="Liberation Mono"/>
                <a:cs typeface="Arial" panose="020B0604020202020204" pitchFamily="34" charset="0"/>
              </a:rPr>
              <a:t>VARBINARY</a:t>
            </a:r>
            <a:endParaRPr lang="en-IN" dirty="0">
              <a:solidFill>
                <a:srgbClr val="0077AA"/>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xmlns="" id="{6ECA95C0-760E-4F1E-8B51-2373B8B7181D}"/>
              </a:ext>
            </a:extLst>
          </p:cNvPr>
          <p:cNvSpPr txBox="1"/>
          <p:nvPr/>
        </p:nvSpPr>
        <p:spPr>
          <a:xfrm>
            <a:off x="334566" y="5085184"/>
            <a:ext cx="6093724" cy="64633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cs typeface="Arial" panose="020B0604020202020204" pitchFamily="34" charset="0"/>
              </a:rPr>
              <a:t> login</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t> username, </a:t>
            </a:r>
            <a:r>
              <a:rPr lang="en-US" dirty="0">
                <a:solidFill>
                  <a:srgbClr val="0077AA"/>
                </a:solidFill>
                <a:latin typeface="Liberation Mono"/>
                <a:cs typeface="Arial" panose="020B0604020202020204" pitchFamily="34" charset="0"/>
              </a:rPr>
              <a:t>CAST</a:t>
            </a:r>
            <a:r>
              <a:rPr lang="en-US" dirty="0">
                <a:solidFill>
                  <a:schemeClr val="bg1">
                    <a:lumMod val="50000"/>
                  </a:schemeClr>
                </a:solidFill>
              </a:rPr>
              <a:t>(</a:t>
            </a:r>
            <a:r>
              <a:rPr lang="en-US" dirty="0"/>
              <a:t>password as </a:t>
            </a:r>
            <a:r>
              <a:rPr lang="en-US" dirty="0">
                <a:solidFill>
                  <a:srgbClr val="0077AA"/>
                </a:solidFill>
                <a:latin typeface="Liberation Mono"/>
                <a:cs typeface="Arial" panose="020B0604020202020204" pitchFamily="34" charset="0"/>
              </a:rPr>
              <a:t>CAST</a:t>
            </a:r>
            <a:r>
              <a:rPr lang="en-US" dirty="0">
                <a:solidFill>
                  <a:schemeClr val="bg1">
                    <a:lumMod val="50000"/>
                  </a:schemeClr>
                </a:solidFill>
              </a:rPr>
              <a:t>)</a:t>
            </a:r>
            <a:r>
              <a:rPr lang="en-US" dirty="0"/>
              <a:t> </a:t>
            </a:r>
            <a:r>
              <a:rPr lang="en-US" dirty="0">
                <a:solidFill>
                  <a:srgbClr val="0077AA"/>
                </a:solidFill>
                <a:latin typeface="Liberation Mono"/>
                <a:cs typeface="Arial" panose="020B0604020202020204" pitchFamily="34" charset="0"/>
              </a:rPr>
              <a:t>FROM</a:t>
            </a:r>
            <a:r>
              <a:rPr lang="en-US" dirty="0"/>
              <a:t> login;</a:t>
            </a:r>
            <a:endParaRPr lang="en-IN" dirty="0"/>
          </a:p>
        </p:txBody>
      </p:sp>
    </p:spTree>
    <p:extLst>
      <p:ext uri="{BB962C8B-B14F-4D97-AF65-F5344CB8AC3E}">
        <p14:creationId xmlns:p14="http://schemas.microsoft.com/office/powerpoint/2010/main" val="1926408959"/>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03967" y="2370584"/>
            <a:ext cx="11784066"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zerofill value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xmlns="" id="{18B8FA65-62AC-479D-B0BF-F2E908D2CF43}"/>
              </a:ext>
            </a:extLst>
          </p:cNvPr>
          <p:cNvSpPr/>
          <p:nvPr/>
        </p:nvSpPr>
        <p:spPr>
          <a:xfrm>
            <a:off x="353362" y="3284985"/>
            <a:ext cx="11431270" cy="646331"/>
          </a:xfrm>
          <a:prstGeom prst="rect">
            <a:avLst/>
          </a:prstGeom>
          <a:noFill/>
        </p:spPr>
        <p:txBody>
          <a:bodyPr wrap="square">
            <a:spAutoFit/>
          </a:bodyPr>
          <a:lstStyle/>
          <a:p>
            <a:pPr algn="just"/>
            <a:r>
              <a:rPr lang="en-IN" dirty="0">
                <a:latin typeface="Palatino Linotype" panose="02040502050505030304" pitchFamily="18" charset="0"/>
                <a:cs typeface="Arial" panose="020B0604020202020204" pitchFamily="34" charset="0"/>
              </a:rPr>
              <a:t>When you select a column with the type ZEROFILL it pads the displayed value of the field with zeros up to the display width specified in the column definition.</a:t>
            </a:r>
          </a:p>
        </p:txBody>
      </p:sp>
      <p:sp>
        <p:nvSpPr>
          <p:cNvPr id="5" name="Rectangle 4">
            <a:extLst>
              <a:ext uri="{FF2B5EF4-FFF2-40B4-BE49-F238E27FC236}">
                <a16:creationId xmlns:a16="http://schemas.microsoft.com/office/drawing/2014/main" xmlns="" id="{33F262B4-69B8-4A4E-89B3-0E81DE60D46C}"/>
              </a:ext>
            </a:extLst>
          </p:cNvPr>
          <p:cNvSpPr/>
          <p:nvPr/>
        </p:nvSpPr>
        <p:spPr>
          <a:xfrm>
            <a:off x="353361" y="4482439"/>
            <a:ext cx="11431270" cy="101566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ZEROFILL attribute is use for numeric datatype.</a:t>
            </a: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you specify ZEROFILL for a column, MySQL automatically adds the </a:t>
            </a:r>
            <a:r>
              <a:rPr lang="en-IN" b="1" i="1" dirty="0">
                <a:solidFill>
                  <a:srgbClr val="8A1E92"/>
                </a:solidFill>
                <a:latin typeface="Arial" panose="020B0604020202020204" pitchFamily="34" charset="0"/>
                <a:cs typeface="Arial" panose="020B0604020202020204" pitchFamily="34" charset="0"/>
              </a:rPr>
              <a:t>UNSIGNED</a:t>
            </a:r>
            <a:r>
              <a:rPr lang="en-IN" dirty="0">
                <a:latin typeface="Arial" panose="020B0604020202020204" pitchFamily="34" charset="0"/>
                <a:cs typeface="Arial" panose="020B0604020202020204" pitchFamily="34" charset="0"/>
              </a:rPr>
              <a:t> attribute to the column.</a:t>
            </a:r>
          </a:p>
        </p:txBody>
      </p:sp>
      <p:graphicFrame>
        <p:nvGraphicFramePr>
          <p:cNvPr id="6" name="Table 5">
            <a:extLst>
              <a:ext uri="{FF2B5EF4-FFF2-40B4-BE49-F238E27FC236}">
                <a16:creationId xmlns:a16="http://schemas.microsoft.com/office/drawing/2014/main" xmlns="" id="{1FC28C04-2FC9-4B21-92F9-9D64484A8A0A}"/>
              </a:ext>
            </a:extLst>
          </p:cNvPr>
          <p:cNvGraphicFramePr>
            <a:graphicFrameLocks noGrp="1"/>
          </p:cNvGraphicFramePr>
          <p:nvPr/>
        </p:nvGraphicFramePr>
        <p:xfrm>
          <a:off x="1189563" y="1215162"/>
          <a:ext cx="7829618" cy="736600"/>
        </p:xfrm>
        <a:graphic>
          <a:graphicData uri="http://schemas.openxmlformats.org/drawingml/2006/table">
            <a:tbl>
              <a:tblPr firstRow="1" bandRow="1">
                <a:tableStyleId>{2D5ABB26-0587-4C30-8999-92F81FD0307C}</a:tableStyleId>
              </a:tblPr>
              <a:tblGrid>
                <a:gridCol w="2855888">
                  <a:extLst>
                    <a:ext uri="{9D8B030D-6E8A-4147-A177-3AD203B41FA5}">
                      <a16:colId xmlns:a16="http://schemas.microsoft.com/office/drawing/2014/main" xmlns="" val="20000"/>
                    </a:ext>
                  </a:extLst>
                </a:gridCol>
                <a:gridCol w="497373">
                  <a:extLst>
                    <a:ext uri="{9D8B030D-6E8A-4147-A177-3AD203B41FA5}">
                      <a16:colId xmlns:a16="http://schemas.microsoft.com/office/drawing/2014/main" xmlns="" val="20001"/>
                    </a:ext>
                  </a:extLst>
                </a:gridCol>
                <a:gridCol w="497373">
                  <a:extLst>
                    <a:ext uri="{9D8B030D-6E8A-4147-A177-3AD203B41FA5}">
                      <a16:colId xmlns:a16="http://schemas.microsoft.com/office/drawing/2014/main" xmlns="" val="20002"/>
                    </a:ext>
                  </a:extLst>
                </a:gridCol>
                <a:gridCol w="497373">
                  <a:extLst>
                    <a:ext uri="{9D8B030D-6E8A-4147-A177-3AD203B41FA5}">
                      <a16:colId xmlns:a16="http://schemas.microsoft.com/office/drawing/2014/main" xmlns="" val="20003"/>
                    </a:ext>
                  </a:extLst>
                </a:gridCol>
                <a:gridCol w="497373">
                  <a:extLst>
                    <a:ext uri="{9D8B030D-6E8A-4147-A177-3AD203B41FA5}">
                      <a16:colId xmlns:a16="http://schemas.microsoft.com/office/drawing/2014/main" xmlns="" val="20004"/>
                    </a:ext>
                  </a:extLst>
                </a:gridCol>
                <a:gridCol w="497373">
                  <a:extLst>
                    <a:ext uri="{9D8B030D-6E8A-4147-A177-3AD203B41FA5}">
                      <a16:colId xmlns:a16="http://schemas.microsoft.com/office/drawing/2014/main" xmlns="" val="20005"/>
                    </a:ext>
                  </a:extLst>
                </a:gridCol>
                <a:gridCol w="497373">
                  <a:extLst>
                    <a:ext uri="{9D8B030D-6E8A-4147-A177-3AD203B41FA5}">
                      <a16:colId xmlns:a16="http://schemas.microsoft.com/office/drawing/2014/main" xmlns="" val="20006"/>
                    </a:ext>
                  </a:extLst>
                </a:gridCol>
                <a:gridCol w="497373">
                  <a:extLst>
                    <a:ext uri="{9D8B030D-6E8A-4147-A177-3AD203B41FA5}">
                      <a16:colId xmlns:a16="http://schemas.microsoft.com/office/drawing/2014/main" xmlns="" val="20007"/>
                    </a:ext>
                  </a:extLst>
                </a:gridCol>
                <a:gridCol w="497373">
                  <a:extLst>
                    <a:ext uri="{9D8B030D-6E8A-4147-A177-3AD203B41FA5}">
                      <a16:colId xmlns:a16="http://schemas.microsoft.com/office/drawing/2014/main" xmlns="" val="20008"/>
                    </a:ext>
                  </a:extLst>
                </a:gridCol>
                <a:gridCol w="497373">
                  <a:extLst>
                    <a:ext uri="{9D8B030D-6E8A-4147-A177-3AD203B41FA5}">
                      <a16:colId xmlns:a16="http://schemas.microsoft.com/office/drawing/2014/main" xmlns="" val="20009"/>
                    </a:ext>
                  </a:extLst>
                </a:gridCol>
                <a:gridCol w="497373">
                  <a:extLst>
                    <a:ext uri="{9D8B030D-6E8A-4147-A177-3AD203B41FA5}">
                      <a16:colId xmlns:a16="http://schemas.microsoft.com/office/drawing/2014/main" xmlns="" val="20010"/>
                    </a:ext>
                  </a:extLst>
                </a:gridCol>
              </a:tblGrid>
              <a:tr h="370840">
                <a:tc>
                  <a:txBody>
                    <a:bodyPr/>
                    <a:lstStyle/>
                    <a:p>
                      <a:r>
                        <a:rPr lang="en-IN" sz="1800" dirty="0">
                          <a:latin typeface="Arial" panose="020B0604020202020204" pitchFamily="34" charset="0"/>
                          <a:cs typeface="Arial" panose="020B0604020202020204" pitchFamily="34" charset="0"/>
                        </a:rPr>
                        <a:t>a1 </a:t>
                      </a:r>
                      <a:r>
                        <a:rPr lang="en-IN" sz="1800" kern="1200" dirty="0">
                          <a:solidFill>
                            <a:srgbClr val="834689"/>
                          </a:solidFill>
                          <a:latin typeface="Arial" panose="020B0604020202020204" pitchFamily="34" charset="0"/>
                          <a:ea typeface="+mn-ea"/>
                          <a:cs typeface="Arial" panose="020B0604020202020204" pitchFamily="34" charset="0"/>
                        </a:rPr>
                        <a:t>INT</a:t>
                      </a:r>
                      <a:r>
                        <a:rPr lang="en-IN" sz="1800" kern="1200" dirty="0">
                          <a:solidFill>
                            <a:schemeClr val="bg1">
                              <a:lumMod val="65000"/>
                            </a:schemeClr>
                          </a:solidFill>
                          <a:latin typeface="Arial" panose="020B0604020202020204" pitchFamily="34" charset="0"/>
                          <a:ea typeface="+mn-ea"/>
                          <a:cs typeface="Arial" panose="020B0604020202020204" pitchFamily="34" charset="0"/>
                        </a:rPr>
                        <a:t>(</a:t>
                      </a:r>
                      <a:r>
                        <a:rPr lang="en-IN" sz="1800" dirty="0">
                          <a:latin typeface="Arial" panose="020B0604020202020204" pitchFamily="34" charset="0"/>
                          <a:cs typeface="Arial" panose="020B0604020202020204" pitchFamily="34" charset="0"/>
                        </a:rPr>
                        <a:t>10</a:t>
                      </a:r>
                      <a:r>
                        <a:rPr lang="en-IN" sz="1800" kern="1200" dirty="0">
                          <a:solidFill>
                            <a:schemeClr val="bg1">
                              <a:lumMod val="65000"/>
                            </a:schemeClr>
                          </a:solidFill>
                          <a:latin typeface="Arial" panose="020B0604020202020204" pitchFamily="34" charset="0"/>
                          <a:ea typeface="+mn-ea"/>
                          <a:cs typeface="Arial" panose="020B0604020202020204" pitchFamily="34" charset="0"/>
                        </a:rPr>
                        <a:t>)</a:t>
                      </a:r>
                      <a:r>
                        <a:rPr lang="en-IN" sz="1800" dirty="0">
                          <a:latin typeface="Arial" panose="020B0604020202020204" pitchFamily="34" charset="0"/>
                          <a:cs typeface="Arial" panose="020B0604020202020204" pitchFamily="34" charset="0"/>
                        </a:rPr>
                        <a:t> </a:t>
                      </a:r>
                      <a:r>
                        <a:rPr lang="en-IN" sz="1800" kern="1200" dirty="0">
                          <a:solidFill>
                            <a:srgbClr val="FF0000"/>
                          </a:solidFill>
                          <a:latin typeface="Arial" panose="020B0604020202020204" pitchFamily="34" charset="0"/>
                          <a:ea typeface="+mn-ea"/>
                          <a:cs typeface="Arial" panose="020B0604020202020204" pitchFamily="34" charset="0"/>
                        </a:rPr>
                        <a:t>zerofill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latin typeface="Arial" panose="020B0604020202020204" pitchFamily="34" charset="0"/>
                          <a:cs typeface="Arial" panose="020B0604020202020204" pitchFamily="34" charset="0"/>
                        </a:rPr>
                        <a:t>5</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latin typeface="Arial" panose="020B0604020202020204" pitchFamily="34" charset="0"/>
                          <a:cs typeface="Arial" panose="020B0604020202020204" pitchFamily="34" charset="0"/>
                        </a:rPr>
                        <a:t>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latin typeface="Arial" panose="020B0604020202020204" pitchFamily="34" charset="0"/>
                          <a:cs typeface="Arial" panose="020B0604020202020204" pitchFamily="34" charset="0"/>
                        </a:rPr>
                        <a:t>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r h="0">
                <a:tc>
                  <a:txBody>
                    <a:bodyPr/>
                    <a:lstStyle/>
                    <a:p>
                      <a:r>
                        <a:rPr lang="en-IN" sz="1800" dirty="0">
                          <a:latin typeface="Arial" panose="020B0604020202020204" pitchFamily="34" charset="0"/>
                          <a:cs typeface="Arial" panose="020B0604020202020204" pitchFamily="34" charset="0"/>
                        </a:rPr>
                        <a:t>a2 </a:t>
                      </a:r>
                      <a:r>
                        <a:rPr lang="en-IN" sz="1800" kern="1200" dirty="0">
                          <a:solidFill>
                            <a:srgbClr val="834689"/>
                          </a:solidFill>
                          <a:latin typeface="Arial" panose="020B0604020202020204" pitchFamily="34" charset="0"/>
                          <a:ea typeface="+mn-ea"/>
                          <a:cs typeface="Arial" panose="020B0604020202020204" pitchFamily="34" charset="0"/>
                        </a:rPr>
                        <a:t>INT</a:t>
                      </a:r>
                      <a:r>
                        <a:rPr lang="en-IN" sz="1800" kern="1200" dirty="0">
                          <a:solidFill>
                            <a:schemeClr val="bg1">
                              <a:lumMod val="65000"/>
                            </a:schemeClr>
                          </a:solidFill>
                          <a:latin typeface="Arial" panose="020B0604020202020204" pitchFamily="34" charset="0"/>
                          <a:ea typeface="+mn-ea"/>
                          <a:cs typeface="Arial" panose="020B0604020202020204" pitchFamily="34" charset="0"/>
                        </a:rPr>
                        <a:t>(</a:t>
                      </a:r>
                      <a:r>
                        <a:rPr lang="en-IN" sz="1800" dirty="0">
                          <a:latin typeface="Arial" panose="020B0604020202020204" pitchFamily="34" charset="0"/>
                          <a:cs typeface="Arial" panose="020B0604020202020204" pitchFamily="34" charset="0"/>
                        </a:rPr>
                        <a:t>10</a:t>
                      </a:r>
                      <a:r>
                        <a:rPr lang="en-IN" sz="1800" kern="1200" dirty="0">
                          <a:solidFill>
                            <a:schemeClr val="bg1">
                              <a:lumMod val="65000"/>
                            </a:schemeClr>
                          </a:solidFill>
                          <a:latin typeface="Arial" panose="020B0604020202020204" pitchFamily="34" charset="0"/>
                          <a:ea typeface="+mn-ea"/>
                          <a:cs typeface="Arial" panose="020B0604020202020204" pitchFamily="34" charset="0"/>
                        </a:rPr>
                        <a:t>)</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Arial" panose="020B0604020202020204" pitchFamily="34" charset="0"/>
                          <a:cs typeface="Arial" panose="020B0604020202020204" pitchFamily="34" charset="0"/>
                        </a:rPr>
                        <a:t>6</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Arial" panose="020B0604020202020204" pitchFamily="34" charset="0"/>
                          <a:cs typeface="Arial" panose="020B0604020202020204" pitchFamily="34" charset="0"/>
                        </a:rPr>
                        <a:t>5</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graphicFrame>
        <p:nvGraphicFramePr>
          <p:cNvPr id="8" name="Table 7">
            <a:extLst>
              <a:ext uri="{FF2B5EF4-FFF2-40B4-BE49-F238E27FC236}">
                <a16:creationId xmlns:a16="http://schemas.microsoft.com/office/drawing/2014/main" xmlns="" id="{524FFB51-C6E2-4993-8DD9-6E925F171704}"/>
              </a:ext>
            </a:extLst>
          </p:cNvPr>
          <p:cNvGraphicFramePr>
            <a:graphicFrameLocks noGrp="1"/>
          </p:cNvGraphicFramePr>
          <p:nvPr/>
        </p:nvGraphicFramePr>
        <p:xfrm>
          <a:off x="4049882" y="1225780"/>
          <a:ext cx="6956986" cy="736600"/>
        </p:xfrm>
        <a:graphic>
          <a:graphicData uri="http://schemas.openxmlformats.org/drawingml/2006/table">
            <a:tbl>
              <a:tblPr firstRow="1" bandRow="1">
                <a:tableStyleId>{2D5ABB26-0587-4C30-8999-92F81FD0307C}</a:tableStyleId>
              </a:tblPr>
              <a:tblGrid>
                <a:gridCol w="497373">
                  <a:extLst>
                    <a:ext uri="{9D8B030D-6E8A-4147-A177-3AD203B41FA5}">
                      <a16:colId xmlns:a16="http://schemas.microsoft.com/office/drawing/2014/main" xmlns="" val="20001"/>
                    </a:ext>
                  </a:extLst>
                </a:gridCol>
                <a:gridCol w="497373">
                  <a:extLst>
                    <a:ext uri="{9D8B030D-6E8A-4147-A177-3AD203B41FA5}">
                      <a16:colId xmlns:a16="http://schemas.microsoft.com/office/drawing/2014/main" xmlns="" val="20002"/>
                    </a:ext>
                  </a:extLst>
                </a:gridCol>
                <a:gridCol w="497373">
                  <a:extLst>
                    <a:ext uri="{9D8B030D-6E8A-4147-A177-3AD203B41FA5}">
                      <a16:colId xmlns:a16="http://schemas.microsoft.com/office/drawing/2014/main" xmlns="" val="20003"/>
                    </a:ext>
                  </a:extLst>
                </a:gridCol>
                <a:gridCol w="497373">
                  <a:extLst>
                    <a:ext uri="{9D8B030D-6E8A-4147-A177-3AD203B41FA5}">
                      <a16:colId xmlns:a16="http://schemas.microsoft.com/office/drawing/2014/main" xmlns="" val="20004"/>
                    </a:ext>
                  </a:extLst>
                </a:gridCol>
                <a:gridCol w="497373">
                  <a:extLst>
                    <a:ext uri="{9D8B030D-6E8A-4147-A177-3AD203B41FA5}">
                      <a16:colId xmlns:a16="http://schemas.microsoft.com/office/drawing/2014/main" xmlns="" val="20005"/>
                    </a:ext>
                  </a:extLst>
                </a:gridCol>
                <a:gridCol w="497373">
                  <a:extLst>
                    <a:ext uri="{9D8B030D-6E8A-4147-A177-3AD203B41FA5}">
                      <a16:colId xmlns:a16="http://schemas.microsoft.com/office/drawing/2014/main" xmlns="" val="20006"/>
                    </a:ext>
                  </a:extLst>
                </a:gridCol>
                <a:gridCol w="497373">
                  <a:extLst>
                    <a:ext uri="{9D8B030D-6E8A-4147-A177-3AD203B41FA5}">
                      <a16:colId xmlns:a16="http://schemas.microsoft.com/office/drawing/2014/main" xmlns="" val="20007"/>
                    </a:ext>
                  </a:extLst>
                </a:gridCol>
                <a:gridCol w="497373">
                  <a:extLst>
                    <a:ext uri="{9D8B030D-6E8A-4147-A177-3AD203B41FA5}">
                      <a16:colId xmlns:a16="http://schemas.microsoft.com/office/drawing/2014/main" xmlns="" val="20008"/>
                    </a:ext>
                  </a:extLst>
                </a:gridCol>
                <a:gridCol w="497373">
                  <a:extLst>
                    <a:ext uri="{9D8B030D-6E8A-4147-A177-3AD203B41FA5}">
                      <a16:colId xmlns:a16="http://schemas.microsoft.com/office/drawing/2014/main" xmlns="" val="20009"/>
                    </a:ext>
                  </a:extLst>
                </a:gridCol>
                <a:gridCol w="497373">
                  <a:extLst>
                    <a:ext uri="{9D8B030D-6E8A-4147-A177-3AD203B41FA5}">
                      <a16:colId xmlns:a16="http://schemas.microsoft.com/office/drawing/2014/main" xmlns="" val="20010"/>
                    </a:ext>
                  </a:extLst>
                </a:gridCol>
                <a:gridCol w="1983256">
                  <a:extLst>
                    <a:ext uri="{9D8B030D-6E8A-4147-A177-3AD203B41FA5}">
                      <a16:colId xmlns:a16="http://schemas.microsoft.com/office/drawing/2014/main" xmlns="" val="20011"/>
                    </a:ext>
                  </a:extLst>
                </a:gridCol>
              </a:tblGrid>
              <a:tr h="370840">
                <a:tc>
                  <a:txBody>
                    <a:bodyPr/>
                    <a:lstStyle/>
                    <a:p>
                      <a:pPr algn="ctr"/>
                      <a:r>
                        <a:rPr lang="en-US" dirty="0">
                          <a:latin typeface="Arial" panose="020B0604020202020204" pitchFamily="34" charset="0"/>
                          <a:cs typeface="Arial" panose="020B0604020202020204" pitchFamily="34" charset="0"/>
                        </a:rPr>
                        <a:t>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dirty="0">
                          <a:latin typeface="Arial" panose="020B0604020202020204" pitchFamily="34" charset="0"/>
                          <a:cs typeface="Arial" panose="020B0604020202020204" pitchFamily="34" charset="0"/>
                        </a:rPr>
                        <a:t>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dirty="0">
                          <a:latin typeface="Arial" panose="020B0604020202020204" pitchFamily="34" charset="0"/>
                          <a:cs typeface="Arial" panose="020B0604020202020204" pitchFamily="34" charset="0"/>
                        </a:rPr>
                        <a:t>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dirty="0">
                          <a:latin typeface="Arial" panose="020B0604020202020204" pitchFamily="34" charset="0"/>
                          <a:cs typeface="Arial" panose="020B0604020202020204" pitchFamily="34" charset="0"/>
                        </a:rPr>
                        <a:t>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dirty="0">
                          <a:latin typeface="Arial" panose="020B0604020202020204" pitchFamily="34" charset="0"/>
                          <a:cs typeface="Arial" panose="020B0604020202020204" pitchFamily="34" charset="0"/>
                        </a:rPr>
                        <a:t>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dirty="0">
                          <a:latin typeface="Arial" panose="020B0604020202020204" pitchFamily="34" charset="0"/>
                          <a:cs typeface="Arial" panose="020B0604020202020204" pitchFamily="34" charset="0"/>
                        </a:rPr>
                        <a:t>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dirty="0">
                          <a:latin typeface="Arial" panose="020B0604020202020204" pitchFamily="34" charset="0"/>
                          <a:cs typeface="Arial" panose="020B0604020202020204" pitchFamily="34" charset="0"/>
                        </a:rPr>
                        <a:t>5</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dirty="0">
                          <a:latin typeface="Arial" panose="020B0604020202020204" pitchFamily="34" charset="0"/>
                          <a:cs typeface="Arial" panose="020B0604020202020204" pitchFamily="34" charset="0"/>
                        </a:rPr>
                        <a:t>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dirty="0">
                          <a:latin typeface="Arial" panose="020B0604020202020204" pitchFamily="34" charset="0"/>
                          <a:cs typeface="Arial" panose="020B0604020202020204" pitchFamily="34" charset="0"/>
                        </a:rPr>
                        <a:t>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a:latin typeface="Arial" panose="020B0604020202020204" pitchFamily="34" charset="0"/>
                          <a:cs typeface="Arial" panose="020B0604020202020204" pitchFamily="34" charset="0"/>
                        </a:rPr>
                        <a:t> </a:t>
                      </a:r>
                      <a:r>
                        <a:rPr lang="en-IN" dirty="0">
                          <a:solidFill>
                            <a:srgbClr val="006C86"/>
                          </a:solidFill>
                          <a:latin typeface="Arial" panose="020B0604020202020204" pitchFamily="34" charset="0"/>
                          <a:cs typeface="Arial" panose="020B0604020202020204" pitchFamily="34" charset="0"/>
                        </a:rPr>
                        <a:t>length</a:t>
                      </a:r>
                      <a:r>
                        <a:rPr lang="en-IN" sz="1800" kern="1200" dirty="0">
                          <a:solidFill>
                            <a:schemeClr val="bg1">
                              <a:lumMod val="65000"/>
                            </a:schemeClr>
                          </a:solidFill>
                          <a:latin typeface="Arial" panose="020B0604020202020204" pitchFamily="34" charset="0"/>
                          <a:ea typeface="+mn-ea"/>
                          <a:cs typeface="Arial" panose="020B0604020202020204" pitchFamily="34" charset="0"/>
                        </a:rPr>
                        <a:t>(</a:t>
                      </a:r>
                      <a:r>
                        <a:rPr lang="en-IN" dirty="0">
                          <a:latin typeface="Arial" panose="020B0604020202020204" pitchFamily="34" charset="0"/>
                          <a:cs typeface="Arial" panose="020B0604020202020204" pitchFamily="34" charset="0"/>
                        </a:rPr>
                        <a:t>ID1</a:t>
                      </a:r>
                      <a:r>
                        <a:rPr lang="en-IN" sz="1800" kern="1200" dirty="0">
                          <a:solidFill>
                            <a:schemeClr val="bg1">
                              <a:lumMod val="65000"/>
                            </a:schemeClr>
                          </a:solidFill>
                          <a:latin typeface="Arial" panose="020B0604020202020204" pitchFamily="34" charset="0"/>
                          <a:ea typeface="+mn-ea"/>
                          <a:cs typeface="Arial" panose="020B0604020202020204" pitchFamily="34" charset="0"/>
                        </a:rPr>
                        <a:t>)</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0">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Arial" panose="020B0604020202020204" pitchFamily="34" charset="0"/>
                          <a:cs typeface="Arial" panose="020B0604020202020204" pitchFamily="34" charset="0"/>
                        </a:rPr>
                        <a:t>6</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Arial" panose="020B0604020202020204" pitchFamily="34" charset="0"/>
                          <a:cs typeface="Arial" panose="020B0604020202020204" pitchFamily="34" charset="0"/>
                        </a:rPr>
                        <a:t>5</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a:t>
                      </a:r>
                      <a:r>
                        <a:rPr lang="en-IN" dirty="0">
                          <a:solidFill>
                            <a:srgbClr val="006C86"/>
                          </a:solidFill>
                          <a:latin typeface="Arial" panose="020B0604020202020204" pitchFamily="34" charset="0"/>
                          <a:cs typeface="Arial" panose="020B0604020202020204" pitchFamily="34" charset="0"/>
                        </a:rPr>
                        <a:t>length</a:t>
                      </a:r>
                      <a:r>
                        <a:rPr lang="en-IN" sz="1800" kern="1200" dirty="0">
                          <a:solidFill>
                            <a:schemeClr val="bg1">
                              <a:lumMod val="65000"/>
                            </a:schemeClr>
                          </a:solidFill>
                          <a:latin typeface="Arial" panose="020B0604020202020204" pitchFamily="34" charset="0"/>
                          <a:ea typeface="+mn-ea"/>
                          <a:cs typeface="Arial" panose="020B0604020202020204" pitchFamily="34" charset="0"/>
                        </a:rPr>
                        <a:t>(</a:t>
                      </a:r>
                      <a:r>
                        <a:rPr lang="en-IN" dirty="0">
                          <a:latin typeface="Arial" panose="020B0604020202020204" pitchFamily="34" charset="0"/>
                          <a:cs typeface="Arial" panose="020B0604020202020204" pitchFamily="34" charset="0"/>
                        </a:rPr>
                        <a:t>ID2</a:t>
                      </a:r>
                      <a:r>
                        <a:rPr lang="en-IN" sz="1800" kern="1200" dirty="0">
                          <a:solidFill>
                            <a:schemeClr val="bg1">
                              <a:lumMod val="65000"/>
                            </a:schemeClr>
                          </a:solidFill>
                          <a:latin typeface="Arial" panose="020B0604020202020204" pitchFamily="34" charset="0"/>
                          <a:ea typeface="+mn-ea"/>
                          <a:cs typeface="Arial" panose="020B0604020202020204" pitchFamily="34" charset="0"/>
                        </a:rPr>
                        <a:t>)</a:t>
                      </a:r>
                      <a:r>
                        <a:rPr lang="en-IN" dirty="0">
                          <a:latin typeface="Arial" panose="020B0604020202020204" pitchFamily="34" charset="0"/>
                          <a:cs typeface="Arial" panose="020B0604020202020204" pitchFamily="34" charset="0"/>
                        </a:rPr>
                        <a:t>  -&gt;  4</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898163940"/>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646331"/>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zerofill column</a:t>
            </a:r>
            <a:endParaRPr lang="en-IN" sz="3200" i="1" dirty="0">
              <a:solidFill>
                <a:srgbClr val="FF9900"/>
              </a:solidFill>
              <a:latin typeface="Arial" pitchFamily="34" charset="0"/>
              <a:cs typeface="Arial" pitchFamily="34" charset="0"/>
            </a:endParaRPr>
          </a:p>
        </p:txBody>
      </p:sp>
      <p:sp>
        <p:nvSpPr>
          <p:cNvPr id="11" name="Rectangle 10">
            <a:extLst>
              <a:ext uri="{FF2B5EF4-FFF2-40B4-BE49-F238E27FC236}">
                <a16:creationId xmlns:a16="http://schemas.microsoft.com/office/drawing/2014/main" xmlns="" id="{B1DFC59C-88B8-4B44-B53E-C1F66AE3CC4E}"/>
              </a:ext>
            </a:extLst>
          </p:cNvPr>
          <p:cNvSpPr/>
          <p:nvPr/>
        </p:nvSpPr>
        <p:spPr>
          <a:xfrm>
            <a:off x="173185" y="1689209"/>
            <a:ext cx="5202734" cy="2031325"/>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cs typeface="Arial" panose="020B0604020202020204" pitchFamily="34"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TABLE</a:t>
            </a:r>
            <a:r>
              <a:rPr lang="en-IN" dirty="0">
                <a:latin typeface="Liberation Mono"/>
                <a:cs typeface="Arial" panose="020B0604020202020204" pitchFamily="34" charset="0"/>
              </a:rPr>
              <a:t> employee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0077AA"/>
                </a:solidFill>
                <a:latin typeface="Liberation Mono"/>
                <a:cs typeface="Arial" panose="020B0604020202020204" pitchFamily="34" charset="0"/>
              </a:rPr>
              <a:t>ZEROFILL</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AUTO_INCREMENT</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firstName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salary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commission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total </a:t>
            </a:r>
            <a:r>
              <a:rPr lang="en-IN" dirty="0">
                <a:solidFill>
                  <a:srgbClr val="834689"/>
                </a:solidFill>
                <a:latin typeface="Liberation Mono"/>
                <a:cs typeface="Arial" panose="020B0604020202020204" pitchFamily="34" charset="0"/>
              </a:rPr>
              <a:t>INT </a:t>
            </a:r>
            <a:r>
              <a:rPr lang="en-IN" dirty="0">
                <a:solidFill>
                  <a:srgbClr val="0077AA"/>
                </a:solidFill>
                <a:latin typeface="Liberation Mono"/>
                <a:cs typeface="Arial" panose="020B0604020202020204" pitchFamily="34" charset="0"/>
              </a:rPr>
              <a:t>DEFAULT</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salary </a:t>
            </a:r>
            <a:r>
              <a:rPr lang="en-IN" dirty="0">
                <a:solidFill>
                  <a:srgbClr val="A67F59"/>
                </a:solidFill>
                <a:latin typeface="Liberation Mono"/>
                <a:cs typeface="Arial" panose="020B0604020202020204" pitchFamily="34" charset="0"/>
              </a:rPr>
              <a:t>+</a:t>
            </a:r>
            <a:r>
              <a:rPr lang="en-IN" dirty="0">
                <a:latin typeface="Liberation Mono"/>
                <a:cs typeface="Arial" panose="020B0604020202020204" pitchFamily="34" charset="0"/>
              </a:rPr>
              <a:t> commission</a:t>
            </a:r>
            <a:r>
              <a:rPr lang="en-IN" dirty="0">
                <a:solidFill>
                  <a:schemeClr val="bg1">
                    <a:lumMod val="65000"/>
                  </a:schemeClr>
                </a:solidFill>
                <a:latin typeface="Liberation Mono"/>
                <a:cs typeface="Arial" panose="020B0604020202020204" pitchFamily="34" charset="0"/>
              </a:rPr>
              <a:t>)</a:t>
            </a:r>
            <a:endParaRPr lang="en-IN" dirty="0">
              <a:solidFill>
                <a:schemeClr val="accent6">
                  <a:lumMod val="50000"/>
                </a:schemeClr>
              </a:solidFill>
              <a:latin typeface="Liberation Mono"/>
              <a:cs typeface="Arial" panose="020B0604020202020204" pitchFamily="34" charset="0"/>
            </a:endParaRP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cs typeface="Arial" panose="020B0604020202020204" pitchFamily="34" charset="0"/>
            </a:endParaRPr>
          </a:p>
        </p:txBody>
      </p:sp>
      <p:sp>
        <p:nvSpPr>
          <p:cNvPr id="12" name="Rectangle 11">
            <a:extLst>
              <a:ext uri="{FF2B5EF4-FFF2-40B4-BE49-F238E27FC236}">
                <a16:creationId xmlns:a16="http://schemas.microsoft.com/office/drawing/2014/main" xmlns="" id="{E122D950-8619-48F6-B61E-001A4215961E}"/>
              </a:ext>
            </a:extLst>
          </p:cNvPr>
          <p:cNvSpPr/>
          <p:nvPr/>
        </p:nvSpPr>
        <p:spPr>
          <a:xfrm>
            <a:off x="173184" y="3873686"/>
            <a:ext cx="11449271" cy="1754326"/>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employee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a:t>
            </a:r>
            <a:r>
              <a:rPr lang="en-IN" dirty="0">
                <a:solidFill>
                  <a:srgbClr val="834689"/>
                </a:solidFill>
                <a:latin typeface="Liberation Mono"/>
                <a:cs typeface="Arial" panose="020B0604020202020204" pitchFamily="34" charset="0"/>
              </a:rPr>
              <a:t>NULL</a:t>
            </a:r>
            <a:r>
              <a:rPr lang="en-IN" dirty="0">
                <a:latin typeface="Liberation Mono"/>
                <a:cs typeface="Arial" panose="020B0604020202020204" pitchFamily="34" charset="0"/>
              </a:rPr>
              <a:t>, </a:t>
            </a:r>
            <a:r>
              <a:rPr lang="en-IN" dirty="0">
                <a:solidFill>
                  <a:srgbClr val="669900"/>
                </a:solidFill>
                <a:latin typeface="Liberation Mono"/>
              </a:rPr>
              <a:t>'ram'</a:t>
            </a:r>
            <a:r>
              <a:rPr lang="en-IN" dirty="0">
                <a:latin typeface="Liberation Mono"/>
                <a:cs typeface="Arial" panose="020B0604020202020204" pitchFamily="34" charset="0"/>
              </a:rPr>
              <a:t>, </a:t>
            </a:r>
            <a:r>
              <a:rPr lang="en-IN" dirty="0">
                <a:solidFill>
                  <a:srgbClr val="990055"/>
                </a:solidFill>
                <a:latin typeface="Liberation Mono"/>
              </a:rPr>
              <a:t>4700</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solidFill>
                  <a:schemeClr val="tx1">
                    <a:lumMod val="95000"/>
                    <a:lumOff val="5000"/>
                  </a:schemeClr>
                </a:solidFill>
                <a:latin typeface="Liberation Mono"/>
                <a:cs typeface="Arial" panose="020B0604020202020204" pitchFamily="34" charset="0"/>
              </a:rPr>
              <a:t>,</a:t>
            </a:r>
            <a:r>
              <a:rPr lang="en-IN" dirty="0">
                <a:solidFill>
                  <a:srgbClr val="834689"/>
                </a:solidFill>
                <a:latin typeface="Liberation Mono"/>
                <a:cs typeface="Arial" panose="020B0604020202020204" pitchFamily="34" charset="0"/>
              </a:rPr>
              <a:t> </a:t>
            </a:r>
            <a:r>
              <a:rPr lang="en-IN" dirty="0">
                <a:latin typeface="Liberation Mono"/>
                <a:cs typeface="Arial" panose="020B0604020202020204" pitchFamily="34" charset="0"/>
              </a:rPr>
              <a:t>default);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employee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a:t>
            </a:r>
            <a:r>
              <a:rPr lang="en-IN" dirty="0">
                <a:solidFill>
                  <a:srgbClr val="990055"/>
                </a:solidFill>
                <a:latin typeface="Liberation Mono"/>
              </a:rPr>
              <a:t>0</a:t>
            </a:r>
            <a:r>
              <a:rPr lang="en-IN" dirty="0">
                <a:latin typeface="Liberation Mono"/>
                <a:cs typeface="Arial" panose="020B0604020202020204" pitchFamily="34" charset="0"/>
              </a:rPr>
              <a:t>, </a:t>
            </a:r>
            <a:r>
              <a:rPr lang="en-IN" dirty="0">
                <a:solidFill>
                  <a:srgbClr val="669900"/>
                </a:solidFill>
                <a:latin typeface="Liberation Mono"/>
              </a:rPr>
              <a:t>'</a:t>
            </a:r>
            <a:r>
              <a:rPr lang="en-IN" dirty="0" err="1">
                <a:solidFill>
                  <a:srgbClr val="669900"/>
                </a:solidFill>
                <a:latin typeface="Liberation Mono"/>
              </a:rPr>
              <a:t>pankaj</a:t>
            </a:r>
            <a:r>
              <a:rPr lang="en-IN" dirty="0">
                <a:solidFill>
                  <a:srgbClr val="669900"/>
                </a:solidFill>
                <a:latin typeface="Liberation Mono"/>
              </a:rPr>
              <a:t>'</a:t>
            </a:r>
            <a:r>
              <a:rPr lang="en-IN" dirty="0">
                <a:latin typeface="Liberation Mono"/>
                <a:cs typeface="Arial" panose="020B0604020202020204" pitchFamily="34" charset="0"/>
              </a:rPr>
              <a:t>, </a:t>
            </a:r>
            <a:r>
              <a:rPr lang="en-IN" dirty="0">
                <a:solidFill>
                  <a:srgbClr val="990055"/>
                </a:solidFill>
                <a:latin typeface="Liberation Mono"/>
              </a:rPr>
              <a:t>3400</a:t>
            </a:r>
            <a:r>
              <a:rPr lang="en-IN" dirty="0">
                <a:latin typeface="Liberation Mono"/>
                <a:cs typeface="Arial" panose="020B0604020202020204" pitchFamily="34" charset="0"/>
              </a:rPr>
              <a:t>, </a:t>
            </a:r>
            <a:r>
              <a:rPr lang="en-IN" dirty="0">
                <a:solidFill>
                  <a:srgbClr val="990055"/>
                </a:solidFill>
                <a:latin typeface="Liberation Mono"/>
              </a:rPr>
              <a:t>400</a:t>
            </a:r>
            <a:r>
              <a:rPr lang="en-IN" dirty="0">
                <a:solidFill>
                  <a:schemeClr val="tx1">
                    <a:lumMod val="95000"/>
                    <a:lumOff val="5000"/>
                  </a:schemeClr>
                </a:solidFill>
                <a:latin typeface="Liberation Mono"/>
                <a:cs typeface="Arial" panose="020B0604020202020204" pitchFamily="34" charset="0"/>
              </a:rPr>
              <a:t> ,</a:t>
            </a:r>
            <a:r>
              <a:rPr lang="en-IN" dirty="0">
                <a:solidFill>
                  <a:srgbClr val="834689"/>
                </a:solidFill>
                <a:latin typeface="Liberation Mono"/>
                <a:cs typeface="Arial" panose="020B0604020202020204" pitchFamily="34" charset="0"/>
              </a:rPr>
              <a:t> </a:t>
            </a:r>
            <a:r>
              <a:rPr lang="en-IN" dirty="0">
                <a:latin typeface="Liberation Mono"/>
                <a:cs typeface="Arial" panose="020B0604020202020204" pitchFamily="34" charset="0"/>
              </a:rPr>
              <a:t>default);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employee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a:t>
            </a:r>
            <a:r>
              <a:rPr lang="en-IN" dirty="0">
                <a:solidFill>
                  <a:srgbClr val="990055"/>
                </a:solidFill>
                <a:latin typeface="Liberation Mono"/>
              </a:rPr>
              <a:t>100</a:t>
            </a:r>
            <a:r>
              <a:rPr lang="en-IN" dirty="0">
                <a:latin typeface="Liberation Mono"/>
                <a:cs typeface="Arial" panose="020B0604020202020204" pitchFamily="34" charset="0"/>
              </a:rPr>
              <a:t>, </a:t>
            </a:r>
            <a:r>
              <a:rPr lang="en-IN" dirty="0">
                <a:solidFill>
                  <a:srgbClr val="669900"/>
                </a:solidFill>
                <a:latin typeface="Liberation Mono"/>
              </a:rPr>
              <a:t>'</a:t>
            </a:r>
            <a:r>
              <a:rPr lang="en-IN" dirty="0" err="1">
                <a:solidFill>
                  <a:srgbClr val="669900"/>
                </a:solidFill>
                <a:latin typeface="Liberation Mono"/>
              </a:rPr>
              <a:t>rajan</a:t>
            </a:r>
            <a:r>
              <a:rPr lang="en-IN" dirty="0">
                <a:solidFill>
                  <a:srgbClr val="669900"/>
                </a:solidFill>
                <a:latin typeface="Liberation Mono"/>
              </a:rPr>
              <a:t>'</a:t>
            </a:r>
            <a:r>
              <a:rPr lang="en-IN" dirty="0">
                <a:latin typeface="Liberation Mono"/>
                <a:cs typeface="Arial" panose="020B0604020202020204" pitchFamily="34" charset="0"/>
              </a:rPr>
              <a:t>, </a:t>
            </a:r>
            <a:r>
              <a:rPr lang="en-IN" dirty="0">
                <a:solidFill>
                  <a:srgbClr val="990055"/>
                </a:solidFill>
                <a:latin typeface="Liberation Mono"/>
              </a:rPr>
              <a:t>3200</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solidFill>
                  <a:schemeClr val="tx1">
                    <a:lumMod val="95000"/>
                    <a:lumOff val="5000"/>
                  </a:schemeClr>
                </a:solidFill>
                <a:latin typeface="Liberation Mono"/>
                <a:cs typeface="Arial" panose="020B0604020202020204" pitchFamily="34" charset="0"/>
              </a:rPr>
              <a:t> ,</a:t>
            </a:r>
            <a:r>
              <a:rPr lang="en-IN" dirty="0">
                <a:solidFill>
                  <a:srgbClr val="834689"/>
                </a:solidFill>
                <a:latin typeface="Liberation Mono"/>
                <a:cs typeface="Arial" panose="020B0604020202020204" pitchFamily="34" charset="0"/>
              </a:rPr>
              <a:t> </a:t>
            </a:r>
            <a:r>
              <a:rPr lang="en-IN" dirty="0">
                <a:latin typeface="Liberation Mono"/>
                <a:cs typeface="Arial" panose="020B0604020202020204" pitchFamily="34" charset="0"/>
              </a:rPr>
              <a:t>default);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employee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a:t>
            </a:r>
            <a:r>
              <a:rPr lang="en-IN" dirty="0">
                <a:solidFill>
                  <a:srgbClr val="834689"/>
                </a:solidFill>
                <a:latin typeface="Liberation Mono"/>
                <a:cs typeface="Arial" panose="020B0604020202020204" pitchFamily="34" charset="0"/>
              </a:rPr>
              <a:t>NULL</a:t>
            </a:r>
            <a:r>
              <a:rPr lang="en-IN" dirty="0">
                <a:latin typeface="Liberation Mono"/>
                <a:cs typeface="Arial" panose="020B0604020202020204" pitchFamily="34" charset="0"/>
              </a:rPr>
              <a:t>, </a:t>
            </a:r>
            <a:r>
              <a:rPr lang="en-IN" dirty="0">
                <a:solidFill>
                  <a:srgbClr val="669900"/>
                </a:solidFill>
                <a:latin typeface="Liberation Mono"/>
              </a:rPr>
              <a:t>'</a:t>
            </a:r>
            <a:r>
              <a:rPr lang="en-IN" dirty="0" err="1">
                <a:solidFill>
                  <a:srgbClr val="669900"/>
                </a:solidFill>
                <a:latin typeface="Liberation Mono"/>
              </a:rPr>
              <a:t>ninad</a:t>
            </a:r>
            <a:r>
              <a:rPr lang="en-IN" dirty="0">
                <a:solidFill>
                  <a:srgbClr val="669900"/>
                </a:solidFill>
                <a:latin typeface="Liberation Mono"/>
              </a:rPr>
              <a:t>'</a:t>
            </a:r>
            <a:r>
              <a:rPr lang="en-IN" dirty="0">
                <a:latin typeface="Liberation Mono"/>
                <a:cs typeface="Arial" panose="020B0604020202020204" pitchFamily="34" charset="0"/>
              </a:rPr>
              <a:t>, </a:t>
            </a:r>
            <a:r>
              <a:rPr lang="en-IN" dirty="0">
                <a:solidFill>
                  <a:srgbClr val="990055"/>
                </a:solidFill>
                <a:latin typeface="Liberation Mono"/>
              </a:rPr>
              <a:t>2600</a:t>
            </a:r>
            <a:r>
              <a:rPr lang="en-IN" dirty="0">
                <a:latin typeface="Liberation Mono"/>
                <a:cs typeface="Arial" panose="020B0604020202020204" pitchFamily="34" charset="0"/>
              </a:rPr>
              <a:t>, </a:t>
            </a:r>
            <a:r>
              <a:rPr lang="en-IN" dirty="0">
                <a:solidFill>
                  <a:srgbClr val="990055"/>
                </a:solidFill>
                <a:latin typeface="Liberation Mono"/>
              </a:rPr>
              <a:t>0</a:t>
            </a:r>
            <a:r>
              <a:rPr lang="en-IN" dirty="0">
                <a:solidFill>
                  <a:schemeClr val="tx1">
                    <a:lumMod val="95000"/>
                    <a:lumOff val="5000"/>
                  </a:schemeClr>
                </a:solidFill>
                <a:latin typeface="Liberation Mono"/>
                <a:cs typeface="Arial" panose="020B0604020202020204" pitchFamily="34" charset="0"/>
              </a:rPr>
              <a:t>,</a:t>
            </a:r>
            <a:r>
              <a:rPr lang="en-IN" dirty="0">
                <a:solidFill>
                  <a:srgbClr val="834689"/>
                </a:solidFill>
                <a:latin typeface="Liberation Mono"/>
                <a:cs typeface="Arial" panose="020B0604020202020204" pitchFamily="34" charset="0"/>
              </a:rPr>
              <a:t> </a:t>
            </a:r>
            <a:r>
              <a:rPr lang="en-IN" dirty="0">
                <a:latin typeface="Liberation Mono"/>
                <a:cs typeface="Arial" panose="020B0604020202020204" pitchFamily="34" charset="0"/>
              </a:rPr>
              <a:t>default);</a:t>
            </a: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INTO</a:t>
            </a:r>
            <a:r>
              <a:rPr lang="en-US" dirty="0">
                <a:latin typeface="Liberation Mono"/>
                <a:cs typeface="Arial" panose="020B0604020202020204" pitchFamily="34" charset="0"/>
              </a:rPr>
              <a:t> employee </a:t>
            </a:r>
            <a:r>
              <a:rPr lang="en-US" dirty="0">
                <a:solidFill>
                  <a:srgbClr val="0077AA"/>
                </a:solidFill>
                <a:latin typeface="Liberation Mono"/>
                <a:cs typeface="Arial" panose="020B0604020202020204" pitchFamily="34" charset="0"/>
              </a:rPr>
              <a:t>VALUES</a:t>
            </a:r>
            <a:r>
              <a:rPr lang="en-US" dirty="0">
                <a:latin typeface="Liberation Mono"/>
                <a:cs typeface="Arial" panose="020B0604020202020204" pitchFamily="34" charset="0"/>
              </a:rPr>
              <a:t>(</a:t>
            </a:r>
            <a:r>
              <a:rPr lang="en-US" dirty="0">
                <a:solidFill>
                  <a:srgbClr val="990055"/>
                </a:solidFill>
                <a:latin typeface="Liberation Mono"/>
              </a:rPr>
              <a:t>0</a:t>
            </a:r>
            <a:r>
              <a:rPr lang="en-US" dirty="0">
                <a:latin typeface="Liberation Mono"/>
                <a:cs typeface="Arial" panose="020B0604020202020204" pitchFamily="34" charset="0"/>
              </a:rPr>
              <a:t>, </a:t>
            </a:r>
            <a:r>
              <a:rPr lang="en-US" dirty="0">
                <a:solidFill>
                  <a:srgbClr val="669900"/>
                </a:solidFill>
                <a:latin typeface="Liberation Mono"/>
              </a:rPr>
              <a:t>'omkar'</a:t>
            </a:r>
            <a:r>
              <a:rPr lang="en-US" dirty="0">
                <a:latin typeface="Liberation Mono"/>
                <a:cs typeface="Arial" panose="020B0604020202020204" pitchFamily="34" charset="0"/>
              </a:rPr>
              <a:t>, </a:t>
            </a:r>
            <a:r>
              <a:rPr lang="en-US" dirty="0">
                <a:solidFill>
                  <a:srgbClr val="990055"/>
                </a:solidFill>
                <a:latin typeface="Liberation Mono"/>
              </a:rPr>
              <a:t>4500</a:t>
            </a:r>
            <a:r>
              <a:rPr lang="en-US" dirty="0">
                <a:latin typeface="Liberation Mono"/>
                <a:cs typeface="Arial" panose="020B0604020202020204" pitchFamily="34" charset="0"/>
              </a:rPr>
              <a:t>, </a:t>
            </a:r>
            <a:r>
              <a:rPr lang="en-US" dirty="0">
                <a:solidFill>
                  <a:srgbClr val="990055"/>
                </a:solidFill>
                <a:latin typeface="Liberation Mono"/>
              </a:rPr>
              <a:t>300</a:t>
            </a:r>
            <a:r>
              <a:rPr lang="en-IN" dirty="0">
                <a:solidFill>
                  <a:schemeClr val="tx1">
                    <a:lumMod val="95000"/>
                    <a:lumOff val="5000"/>
                  </a:schemeClr>
                </a:solidFill>
                <a:latin typeface="Liberation Mono"/>
                <a:cs typeface="Arial" panose="020B0604020202020204" pitchFamily="34" charset="0"/>
              </a:rPr>
              <a:t>,</a:t>
            </a:r>
            <a:r>
              <a:rPr lang="en-IN" dirty="0">
                <a:solidFill>
                  <a:srgbClr val="834689"/>
                </a:solidFill>
                <a:latin typeface="Liberation Mono"/>
                <a:cs typeface="Arial" panose="020B0604020202020204" pitchFamily="34" charset="0"/>
              </a:rPr>
              <a:t> </a:t>
            </a:r>
            <a:r>
              <a:rPr lang="en-IN" dirty="0">
                <a:latin typeface="Liberation Mono"/>
                <a:cs typeface="Arial" panose="020B0604020202020204" pitchFamily="34" charset="0"/>
              </a:rPr>
              <a:t>default</a:t>
            </a:r>
            <a:r>
              <a:rPr lang="en-US"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solidFill>
                  <a:schemeClr val="tx1">
                    <a:lumMod val="95000"/>
                    <a:lumOff val="5000"/>
                  </a:schemeClr>
                </a:solidFill>
                <a:latin typeface="Liberation Mono"/>
                <a:cs typeface="Arial" panose="020B0604020202020204" pitchFamily="34" charset="0"/>
              </a:rPr>
              <a:t> employee </a:t>
            </a:r>
            <a:r>
              <a:rPr lang="en-IN" dirty="0">
                <a:solidFill>
                  <a:srgbClr val="0077AA"/>
                </a:solidFill>
                <a:latin typeface="Liberation Mono"/>
                <a:cs typeface="Arial" panose="020B0604020202020204" pitchFamily="34" charset="0"/>
              </a:rPr>
              <a:t>VALUES </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cs typeface="Arial" panose="020B0604020202020204" pitchFamily="34" charset="0"/>
              </a:rPr>
              <a:t>-</a:t>
            </a:r>
            <a:r>
              <a:rPr lang="en-IN" dirty="0">
                <a:solidFill>
                  <a:srgbClr val="990055"/>
                </a:solidFill>
                <a:latin typeface="Liberation Mono"/>
              </a:rPr>
              <a:t>200</a:t>
            </a:r>
            <a:r>
              <a:rPr lang="en-IN" dirty="0">
                <a:solidFill>
                  <a:schemeClr val="tx1">
                    <a:lumMod val="95000"/>
                    <a:lumOff val="5000"/>
                  </a:schemeClr>
                </a:solidFill>
                <a:latin typeface="Liberation Mono"/>
                <a:cs typeface="Arial" panose="020B0604020202020204" pitchFamily="34" charset="0"/>
              </a:rPr>
              <a:t>, </a:t>
            </a:r>
            <a:r>
              <a:rPr lang="en-IN" dirty="0">
                <a:solidFill>
                  <a:srgbClr val="669900"/>
                </a:solidFill>
                <a:latin typeface="Liberation Mono"/>
              </a:rPr>
              <a:t>'rahul'</a:t>
            </a:r>
            <a:r>
              <a:rPr lang="en-IN" dirty="0">
                <a:solidFill>
                  <a:schemeClr val="tx1">
                    <a:lumMod val="95000"/>
                    <a:lumOff val="5000"/>
                  </a:schemeClr>
                </a:solidFill>
                <a:latin typeface="Liberation Mono"/>
                <a:cs typeface="Arial" panose="020B0604020202020204" pitchFamily="34" charset="0"/>
              </a:rPr>
              <a:t>, </a:t>
            </a:r>
            <a:r>
              <a:rPr lang="en-IN" dirty="0">
                <a:solidFill>
                  <a:srgbClr val="990055"/>
                </a:solidFill>
                <a:latin typeface="Liberation Mono"/>
              </a:rPr>
              <a:t>3000</a:t>
            </a:r>
            <a:r>
              <a:rPr lang="en-IN" dirty="0">
                <a:solidFill>
                  <a:schemeClr val="tx1">
                    <a:lumMod val="95000"/>
                    <a:lumOff val="5000"/>
                  </a:schemeClr>
                </a:solidFill>
                <a:latin typeface="Liberation Mono"/>
                <a:cs typeface="Arial" panose="020B0604020202020204" pitchFamily="34" charset="0"/>
              </a:rPr>
              <a:t>, </a:t>
            </a:r>
            <a:r>
              <a:rPr lang="en-IN" dirty="0">
                <a:solidFill>
                  <a:srgbClr val="990055"/>
                </a:solidFill>
                <a:latin typeface="Liberation Mono"/>
              </a:rPr>
              <a:t>300</a:t>
            </a:r>
            <a:r>
              <a:rPr lang="en-IN" dirty="0">
                <a:solidFill>
                  <a:schemeClr val="tx1">
                    <a:lumMod val="95000"/>
                    <a:lumOff val="5000"/>
                  </a:schemeClr>
                </a:solidFill>
                <a:latin typeface="Liberation Mono"/>
                <a:cs typeface="Arial" panose="020B0604020202020204" pitchFamily="34" charset="0"/>
              </a:rPr>
              <a:t> , default</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cs typeface="Arial" panose="020B0604020202020204" pitchFamily="34" charset="0"/>
              </a:rPr>
              <a:t>;</a:t>
            </a:r>
          </a:p>
        </p:txBody>
      </p:sp>
      <p:sp>
        <p:nvSpPr>
          <p:cNvPr id="2" name="Rectangle 1">
            <a:extLst>
              <a:ext uri="{FF2B5EF4-FFF2-40B4-BE49-F238E27FC236}">
                <a16:creationId xmlns:a16="http://schemas.microsoft.com/office/drawing/2014/main" xmlns="" id="{9325C189-CB9F-45EA-AC9D-7E21C0DF022A}"/>
              </a:ext>
            </a:extLst>
          </p:cNvPr>
          <p:cNvSpPr/>
          <p:nvPr/>
        </p:nvSpPr>
        <p:spPr>
          <a:xfrm>
            <a:off x="173185" y="5807005"/>
            <a:ext cx="11449272" cy="64633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solidFill>
                  <a:schemeClr val="tx1">
                    <a:lumMod val="95000"/>
                    <a:lumOff val="5000"/>
                  </a:schemeClr>
                </a:solidFill>
                <a:latin typeface="Liberation Mono"/>
                <a:cs typeface="Arial" panose="020B0604020202020204" pitchFamily="34" charset="0"/>
              </a:rPr>
              <a:t> </a:t>
            </a:r>
            <a:r>
              <a:rPr lang="en-US" dirty="0">
                <a:solidFill>
                  <a:srgbClr val="A67F59"/>
                </a:solidFill>
                <a:latin typeface="Liberation Mono"/>
              </a:rPr>
              <a:t>*</a:t>
            </a:r>
            <a:r>
              <a:rPr lang="en-US" dirty="0">
                <a:solidFill>
                  <a:schemeClr val="tx1">
                    <a:lumMod val="95000"/>
                    <a:lumOff val="5000"/>
                  </a:schemeClr>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solidFill>
                  <a:schemeClr val="tx1">
                    <a:lumMod val="95000"/>
                    <a:lumOff val="5000"/>
                  </a:schemeClr>
                </a:solidFill>
                <a:latin typeface="Liberation Mono"/>
                <a:cs typeface="Arial" panose="020B0604020202020204" pitchFamily="34" charset="0"/>
              </a:rPr>
              <a:t> employee;</a:t>
            </a: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solidFill>
                  <a:schemeClr val="tx1">
                    <a:lumMod val="95000"/>
                    <a:lumOff val="5000"/>
                  </a:schemeClr>
                </a:solidFill>
                <a:latin typeface="Liberation Mono"/>
                <a:cs typeface="Arial" panose="020B0604020202020204" pitchFamily="34" charset="0"/>
              </a:rPr>
              <a:t> ID, </a:t>
            </a:r>
            <a:r>
              <a:rPr lang="en-US" dirty="0">
                <a:solidFill>
                  <a:srgbClr val="DD4A68"/>
                </a:solidFill>
                <a:latin typeface="Liberation Mono"/>
              </a:rPr>
              <a:t>LENGTH</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cs typeface="Arial" panose="020B0604020202020204" pitchFamily="34" charset="0"/>
              </a:rPr>
              <a:t>ID</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cs typeface="Arial" panose="020B0604020202020204" pitchFamily="34" charset="0"/>
              </a:rPr>
              <a:t>, salary, </a:t>
            </a:r>
            <a:r>
              <a:rPr lang="en-US" dirty="0">
                <a:solidFill>
                  <a:srgbClr val="DD4A68"/>
                </a:solidFill>
                <a:latin typeface="Liberation Mono"/>
              </a:rPr>
              <a:t>LENGTH</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cs typeface="Arial" panose="020B0604020202020204" pitchFamily="34" charset="0"/>
              </a:rPr>
              <a:t>salary</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solidFill>
                  <a:schemeClr val="tx1">
                    <a:lumMod val="95000"/>
                    <a:lumOff val="5000"/>
                  </a:schemeClr>
                </a:solidFill>
                <a:latin typeface="Liberation Mono"/>
                <a:cs typeface="Arial" panose="020B0604020202020204" pitchFamily="34" charset="0"/>
              </a:rPr>
              <a:t> employee;</a:t>
            </a:r>
            <a:endParaRPr lang="en-IN" dirty="0">
              <a:solidFill>
                <a:schemeClr val="tx1">
                  <a:lumMod val="95000"/>
                  <a:lumOff val="5000"/>
                </a:schemeClr>
              </a:solidFill>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xmlns="" id="{8EFBF691-7F56-402B-B2C0-896FDDAEE4AA}"/>
              </a:ext>
            </a:extLst>
          </p:cNvPr>
          <p:cNvSpPr/>
          <p:nvPr/>
        </p:nvSpPr>
        <p:spPr>
          <a:xfrm>
            <a:off x="334567" y="908720"/>
            <a:ext cx="8788689" cy="369332"/>
          </a:xfrm>
          <a:prstGeom prst="rect">
            <a:avLst/>
          </a:prstGeom>
        </p:spPr>
        <p:txBody>
          <a:bodyPr wrap="square">
            <a:spAutoFit/>
          </a:bodyPr>
          <a:lstStyle/>
          <a:p>
            <a:r>
              <a:rPr lang="en-US" dirty="0">
                <a:solidFill>
                  <a:schemeClr val="tx1">
                    <a:lumMod val="85000"/>
                    <a:lumOff val="15000"/>
                  </a:schemeClr>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col_name</a:t>
            </a:r>
            <a:r>
              <a:rPr lang="en-IN" dirty="0">
                <a:solidFill>
                  <a:srgbClr val="000000"/>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data_type</a:t>
            </a:r>
            <a:r>
              <a:rPr lang="en-IN" dirty="0">
                <a:solidFill>
                  <a:srgbClr val="000000"/>
                </a:solidFill>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ZEROFILL</a:t>
            </a:r>
            <a:endParaRPr lang="en-IN" dirty="0">
              <a:solidFill>
                <a:srgbClr val="0077A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9162250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646331"/>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zerofill column</a:t>
            </a:r>
            <a:endParaRPr lang="en-IN" sz="3200" i="1" dirty="0">
              <a:solidFill>
                <a:srgbClr val="FF9900"/>
              </a:solidFill>
              <a:latin typeface="Arial" pitchFamily="34" charset="0"/>
              <a:cs typeface="Arial" pitchFamily="34" charset="0"/>
            </a:endParaRPr>
          </a:p>
        </p:txBody>
      </p:sp>
      <p:sp>
        <p:nvSpPr>
          <p:cNvPr id="8" name="Rectangle 7"/>
          <p:cNvSpPr/>
          <p:nvPr/>
        </p:nvSpPr>
        <p:spPr>
          <a:xfrm>
            <a:off x="263352" y="3861048"/>
            <a:ext cx="11665296"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you specify ZEROFILL for a numeric column, MySQL automatically adds the </a:t>
            </a:r>
            <a:r>
              <a:rPr lang="en-IN" b="1" i="1" dirty="0">
                <a:solidFill>
                  <a:srgbClr val="8A1E92"/>
                </a:solidFill>
                <a:latin typeface="Arial" panose="020B0604020202020204" pitchFamily="34" charset="0"/>
                <a:cs typeface="Arial" panose="020B0604020202020204" pitchFamily="34" charset="0"/>
              </a:rPr>
              <a:t>UNSIGNED</a:t>
            </a:r>
            <a:r>
              <a:rPr lang="en-IN" dirty="0">
                <a:latin typeface="Arial" panose="020B0604020202020204" pitchFamily="34" charset="0"/>
                <a:cs typeface="Arial" panose="020B0604020202020204" pitchFamily="34" charset="0"/>
              </a:rPr>
              <a:t> attribute to the column.</a:t>
            </a:r>
          </a:p>
        </p:txBody>
      </p:sp>
      <p:sp>
        <p:nvSpPr>
          <p:cNvPr id="7" name="TextBox 6">
            <a:extLst>
              <a:ext uri="{FF2B5EF4-FFF2-40B4-BE49-F238E27FC236}">
                <a16:creationId xmlns:a16="http://schemas.microsoft.com/office/drawing/2014/main" xmlns="" id="{E214126E-1424-429A-BC1A-01F83E8A4A35}"/>
              </a:ext>
            </a:extLst>
          </p:cNvPr>
          <p:cNvSpPr txBox="1"/>
          <p:nvPr/>
        </p:nvSpPr>
        <p:spPr>
          <a:xfrm>
            <a:off x="479376" y="908720"/>
            <a:ext cx="5400600" cy="2308324"/>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account ( </a:t>
            </a:r>
          </a:p>
          <a:p>
            <a:pPr marL="355600"/>
            <a:r>
              <a:rPr lang="en-IN" dirty="0">
                <a:latin typeface="Liberation Mono"/>
                <a:cs typeface="Arial" panose="020B0604020202020204" pitchFamily="34" charset="0"/>
              </a:rPr>
              <a:t>  accountNumber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ZEROFILL</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cs typeface="Arial" panose="020B0604020202020204" pitchFamily="34" charset="0"/>
              </a:rPr>
              <a:t>,        </a:t>
            </a:r>
          </a:p>
          <a:p>
            <a:pPr marL="355600"/>
            <a:r>
              <a:rPr lang="en-IN" dirty="0">
                <a:latin typeface="Liberation Mono"/>
                <a:cs typeface="Arial" panose="020B0604020202020204" pitchFamily="34" charset="0"/>
              </a:rPr>
              <a:t>  balance </a:t>
            </a:r>
            <a:r>
              <a:rPr lang="en-IN" dirty="0">
                <a:solidFill>
                  <a:srgbClr val="834689"/>
                </a:solidFill>
                <a:latin typeface="Liberation Mono"/>
                <a:cs typeface="Arial" panose="020B0604020202020204" pitchFamily="34" charset="0"/>
              </a:rPr>
              <a:t>FLOAT</a:t>
            </a:r>
            <a:r>
              <a:rPr lang="en-IN" dirty="0">
                <a:latin typeface="Liberation Mono"/>
                <a:cs typeface="Arial" panose="020B0604020202020204" pitchFamily="34" charset="0"/>
              </a:rPr>
              <a:t>, </a:t>
            </a:r>
          </a:p>
          <a:p>
            <a:pPr marL="355600"/>
            <a:r>
              <a:rPr lang="en-IN" dirty="0">
                <a:latin typeface="Liberation Mono"/>
                <a:cs typeface="Arial" panose="020B0604020202020204" pitchFamily="34" charset="0"/>
              </a:rPr>
              <a:t>  openingBalance </a:t>
            </a:r>
            <a:r>
              <a:rPr lang="en-IN" dirty="0">
                <a:solidFill>
                  <a:srgbClr val="834689"/>
                </a:solidFill>
                <a:latin typeface="Liberation Mono"/>
                <a:cs typeface="Arial" panose="020B0604020202020204" pitchFamily="34" charset="0"/>
              </a:rPr>
              <a:t>FLOAT</a:t>
            </a:r>
            <a:r>
              <a:rPr lang="en-IN" dirty="0">
                <a:latin typeface="Liberation Mono"/>
                <a:cs typeface="Arial" panose="020B0604020202020204" pitchFamily="34" charset="0"/>
              </a:rPr>
              <a:t>, </a:t>
            </a:r>
          </a:p>
          <a:p>
            <a:pPr marL="355600"/>
            <a:r>
              <a:rPr lang="en-IN" dirty="0">
                <a:latin typeface="Liberation Mono"/>
                <a:cs typeface="Arial" panose="020B0604020202020204" pitchFamily="34" charset="0"/>
              </a:rPr>
              <a:t>  accountName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(45), </a:t>
            </a:r>
          </a:p>
          <a:p>
            <a:pPr marL="355600"/>
            <a:r>
              <a:rPr lang="en-IN" dirty="0">
                <a:latin typeface="Liberation Mono"/>
                <a:cs typeface="Arial" panose="020B0604020202020204" pitchFamily="34" charset="0"/>
              </a:rPr>
              <a:t>  custonerID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pPr marL="355600"/>
            <a:r>
              <a:rPr lang="en-IN" dirty="0">
                <a:latin typeface="Liberation Mono"/>
                <a:cs typeface="Arial" panose="020B0604020202020204" pitchFamily="34" charset="0"/>
              </a:rPr>
              <a:t>  openingDate </a:t>
            </a:r>
            <a:r>
              <a:rPr lang="en-IN" dirty="0">
                <a:solidFill>
                  <a:srgbClr val="834689"/>
                </a:solidFill>
                <a:latin typeface="Liberation Mono"/>
                <a:cs typeface="Arial" panose="020B0604020202020204" pitchFamily="34" charset="0"/>
              </a:rPr>
              <a:t>DATE</a:t>
            </a:r>
          </a:p>
          <a:p>
            <a:pPr marL="355600"/>
            <a:r>
              <a:rPr lang="en-IN" dirty="0">
                <a:latin typeface="Liberation Mono"/>
                <a:cs typeface="Arial" panose="020B0604020202020204" pitchFamily="34" charset="0"/>
              </a:rPr>
              <a:t>);</a:t>
            </a:r>
          </a:p>
        </p:txBody>
      </p:sp>
      <p:grpSp>
        <p:nvGrpSpPr>
          <p:cNvPr id="3" name="Group 2">
            <a:extLst>
              <a:ext uri="{FF2B5EF4-FFF2-40B4-BE49-F238E27FC236}">
                <a16:creationId xmlns:a16="http://schemas.microsoft.com/office/drawing/2014/main" xmlns="" id="{9FE57A33-7412-4EB1-AB2E-0F32716DD0E9}"/>
              </a:ext>
            </a:extLst>
          </p:cNvPr>
          <p:cNvGrpSpPr/>
          <p:nvPr/>
        </p:nvGrpSpPr>
        <p:grpSpPr>
          <a:xfrm>
            <a:off x="5879976" y="908720"/>
            <a:ext cx="6083236" cy="2308324"/>
            <a:chOff x="5879976" y="908720"/>
            <a:chExt cx="6083236" cy="2308324"/>
          </a:xfrm>
        </p:grpSpPr>
        <p:pic>
          <p:nvPicPr>
            <p:cNvPr id="2" name="Picture 1">
              <a:extLst>
                <a:ext uri="{FF2B5EF4-FFF2-40B4-BE49-F238E27FC236}">
                  <a16:creationId xmlns:a16="http://schemas.microsoft.com/office/drawing/2014/main" xmlns="" id="{CC818116-03F5-4372-B9D8-C5346793498B}"/>
                </a:ext>
              </a:extLst>
            </p:cNvPr>
            <p:cNvPicPr>
              <a:picLocks noChangeAspect="1"/>
            </p:cNvPicPr>
            <p:nvPr/>
          </p:nvPicPr>
          <p:blipFill>
            <a:blip r:embed="rId2"/>
            <a:stretch>
              <a:fillRect/>
            </a:stretch>
          </p:blipFill>
          <p:spPr>
            <a:xfrm>
              <a:off x="5879976" y="908720"/>
              <a:ext cx="6083236" cy="2308324"/>
            </a:xfrm>
            <a:prstGeom prst="rect">
              <a:avLst/>
            </a:prstGeom>
          </p:spPr>
        </p:pic>
        <p:sp>
          <p:nvSpPr>
            <p:cNvPr id="6" name="Rectangle 5">
              <a:extLst>
                <a:ext uri="{FF2B5EF4-FFF2-40B4-BE49-F238E27FC236}">
                  <a16:creationId xmlns:a16="http://schemas.microsoft.com/office/drawing/2014/main" xmlns="" id="{EB8B40AC-C3AD-4883-82E6-9D02C517C77B}"/>
                </a:ext>
              </a:extLst>
            </p:cNvPr>
            <p:cNvSpPr/>
            <p:nvPr/>
          </p:nvSpPr>
          <p:spPr>
            <a:xfrm>
              <a:off x="6146014" y="1307220"/>
              <a:ext cx="2542274" cy="305233"/>
            </a:xfrm>
            <a:prstGeom prst="rect">
              <a:avLst/>
            </a:prstGeom>
            <a:noFill/>
            <a:ln w="28575">
              <a:solidFill>
                <a:srgbClr val="FE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212833210"/>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8" name="Rectangle 7">
            <a:extLst>
              <a:ext uri="{FF2B5EF4-FFF2-40B4-BE49-F238E27FC236}">
                <a16:creationId xmlns:a16="http://schemas.microsoft.com/office/drawing/2014/main" xmlns="" id="{C00433B9-72C4-4EE5-AA94-A89EF775506D}"/>
              </a:ext>
            </a:extLst>
          </p:cNvPr>
          <p:cNvSpPr/>
          <p:nvPr/>
        </p:nvSpPr>
        <p:spPr>
          <a:xfrm>
            <a:off x="370570" y="3286725"/>
            <a:ext cx="11449272"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CONSTRAINT is used to define rules to allow or restrict what values can be stored in columns. The purpose of inducing constraints is to enforce the integrity of a database. </a:t>
            </a:r>
          </a:p>
        </p:txBody>
      </p:sp>
      <p:sp>
        <p:nvSpPr>
          <p:cNvPr id="12" name="TextBox 11">
            <a:extLst>
              <a:ext uri="{FF2B5EF4-FFF2-40B4-BE49-F238E27FC236}">
                <a16:creationId xmlns:a16="http://schemas.microsoft.com/office/drawing/2014/main" xmlns="" id="{973CF11B-0932-4E50-AD98-3D0817EB9826}"/>
              </a:ext>
            </a:extLst>
          </p:cNvPr>
          <p:cNvSpPr txBox="1"/>
          <p:nvPr/>
        </p:nvSpPr>
        <p:spPr>
          <a:xfrm>
            <a:off x="479376" y="4365104"/>
            <a:ext cx="10945216" cy="1846659"/>
          </a:xfrm>
          <a:prstGeom prst="rect">
            <a:avLst/>
          </a:prstGeom>
          <a:noFill/>
        </p:spPr>
        <p:txBody>
          <a:bodyPr wrap="square">
            <a:spAutoFit/>
          </a:bodyPr>
          <a:lstStyle/>
          <a:p>
            <a:r>
              <a:rPr lang="en-US" dirty="0">
                <a:latin typeface="Palatino Linotype" panose="02040502050505030304" pitchFamily="18" charset="0"/>
                <a:cs typeface="Arial" panose="020B0604020202020204" pitchFamily="34" charset="0"/>
              </a:rPr>
              <a:t>CONSTRAINTS can be classified into two types – </a:t>
            </a:r>
          </a:p>
          <a:p>
            <a:endParaRPr lang="en-US"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Column Level</a:t>
            </a:r>
          </a:p>
          <a:p>
            <a:pPr marL="285750" indent="-285750">
              <a:buFont typeface="Arial" panose="020B0604020202020204" pitchFamily="34" charset="0"/>
              <a:buChar char="•"/>
            </a:pPr>
            <a:endParaRPr lang="en-US" sz="400" i="1"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Table Level</a:t>
            </a:r>
            <a:endParaRPr lang="en-US" i="1" dirty="0">
              <a:solidFill>
                <a:srgbClr val="0070C0"/>
              </a:solidFill>
              <a:latin typeface="Palatino Linotype" panose="02040502050505030304" pitchFamily="18" charset="0"/>
              <a:cs typeface="Arial" panose="020B0604020202020204" pitchFamily="34" charset="0"/>
            </a:endParaRPr>
          </a:p>
          <a:p>
            <a:endParaRPr lang="en-US" sz="800" dirty="0">
              <a:latin typeface="Palatino Linotype" panose="02040502050505030304" pitchFamily="18" charset="0"/>
              <a:cs typeface="Arial" panose="020B0604020202020204" pitchFamily="34" charset="0"/>
            </a:endParaRPr>
          </a:p>
          <a:p>
            <a:r>
              <a:rPr lang="en-US" dirty="0">
                <a:latin typeface="Palatino Linotype" panose="02040502050505030304" pitchFamily="18" charset="0"/>
                <a:cs typeface="Arial" panose="020B0604020202020204" pitchFamily="34" charset="0"/>
              </a:rPr>
              <a:t>The column level constraints can apply only to one column where as table level constraints are applied to the entire table.</a:t>
            </a:r>
            <a:endParaRPr lang="en-IN"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83513494"/>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9" name="Rectangle 8">
            <a:extLst>
              <a:ext uri="{FF2B5EF4-FFF2-40B4-BE49-F238E27FC236}">
                <a16:creationId xmlns:a16="http://schemas.microsoft.com/office/drawing/2014/main" xmlns="" id="{9C5DB24B-FF56-430A-8067-27089C808925}"/>
              </a:ext>
            </a:extLst>
          </p:cNvPr>
          <p:cNvSpPr/>
          <p:nvPr/>
        </p:nvSpPr>
        <p:spPr>
          <a:xfrm>
            <a:off x="3623343" y="3214718"/>
            <a:ext cx="5328190" cy="400110"/>
          </a:xfrm>
          <a:prstGeom prst="rect">
            <a:avLst/>
          </a:prstGeom>
        </p:spPr>
        <p:txBody>
          <a:bodyPr wrap="none">
            <a:spAutoFit/>
          </a:bodyPr>
          <a:lstStyle/>
          <a:p>
            <a:r>
              <a:rPr lang="en-US" sz="2000" dirty="0">
                <a:solidFill>
                  <a:schemeClr val="tx1">
                    <a:lumMod val="85000"/>
                    <a:lumOff val="15000"/>
                  </a:schemeClr>
                </a:solidFill>
                <a:latin typeface="Palatino Linotype" panose="02040502050505030304" pitchFamily="18" charset="0"/>
                <a:cs typeface="Segoe UI Light" panose="020B0502040204020203" pitchFamily="34" charset="0"/>
              </a:rPr>
              <a:t>To limit or to restrict or to check or to control.</a:t>
            </a:r>
          </a:p>
        </p:txBody>
      </p:sp>
      <p:sp>
        <p:nvSpPr>
          <p:cNvPr id="10" name="Rectangle 9">
            <a:extLst>
              <a:ext uri="{FF2B5EF4-FFF2-40B4-BE49-F238E27FC236}">
                <a16:creationId xmlns:a16="http://schemas.microsoft.com/office/drawing/2014/main" xmlns="" id="{45F62011-223C-402C-8ABA-DF42E08FE77B}"/>
              </a:ext>
            </a:extLst>
          </p:cNvPr>
          <p:cNvSpPr/>
          <p:nvPr/>
        </p:nvSpPr>
        <p:spPr>
          <a:xfrm>
            <a:off x="479920" y="476672"/>
            <a:ext cx="11376720" cy="169277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b="1" dirty="0"/>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PRI</a:t>
            </a:r>
            <a:r>
              <a:rPr lang="en-IN" dirty="0">
                <a:latin typeface="Arial" panose="020B0604020202020204" pitchFamily="34" charset="0"/>
                <a:cs typeface="Arial" panose="020B0604020202020204" pitchFamily="34" charset="0"/>
              </a:rPr>
              <a:t> =&gt; primary key</a:t>
            </a:r>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UNI</a:t>
            </a:r>
            <a:r>
              <a:rPr lang="en-IN" dirty="0">
                <a:latin typeface="Arial" panose="020B0604020202020204" pitchFamily="34" charset="0"/>
                <a:cs typeface="Arial" panose="020B0604020202020204" pitchFamily="34" charset="0"/>
              </a:rPr>
              <a:t> =&gt; unique key</a:t>
            </a:r>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MUL</a:t>
            </a:r>
            <a:r>
              <a:rPr lang="en-IN" dirty="0">
                <a:latin typeface="Arial" panose="020B0604020202020204" pitchFamily="34" charset="0"/>
                <a:cs typeface="Arial" panose="020B0604020202020204" pitchFamily="34" charset="0"/>
              </a:rPr>
              <a:t>=&gt; is basically an index that is neither a </a:t>
            </a:r>
            <a:r>
              <a:rPr lang="en-IN" b="1" dirty="0">
                <a:solidFill>
                  <a:srgbClr val="0089A4"/>
                </a:solidFill>
                <a:latin typeface="Arial" panose="020B0604020202020204" pitchFamily="34" charset="0"/>
                <a:cs typeface="Arial" panose="020B0604020202020204" pitchFamily="34" charset="0"/>
              </a:rPr>
              <a:t>primary</a:t>
            </a:r>
            <a:r>
              <a:rPr lang="en-IN" dirty="0">
                <a:solidFill>
                  <a:srgbClr val="0089A4"/>
                </a:solidFill>
                <a:latin typeface="Arial" panose="020B0604020202020204" pitchFamily="34" charset="0"/>
                <a:cs typeface="Arial" panose="020B0604020202020204" pitchFamily="34" charset="0"/>
              </a:rPr>
              <a:t> </a:t>
            </a:r>
            <a:r>
              <a:rPr lang="en-IN" b="1" dirty="0">
                <a:solidFill>
                  <a:srgbClr val="0089A4"/>
                </a:solidFill>
                <a:latin typeface="Arial" panose="020B0604020202020204" pitchFamily="34" charset="0"/>
                <a:cs typeface="Arial" panose="020B0604020202020204" pitchFamily="34" charset="0"/>
              </a:rPr>
              <a:t>key</a:t>
            </a:r>
            <a:r>
              <a:rPr lang="en-IN" dirty="0">
                <a:solidFill>
                  <a:srgbClr val="0089A4"/>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nor a </a:t>
            </a:r>
            <a:r>
              <a:rPr lang="en-IN" b="1" dirty="0">
                <a:solidFill>
                  <a:srgbClr val="0089A4"/>
                </a:solidFill>
                <a:latin typeface="Arial" panose="020B0604020202020204" pitchFamily="34" charset="0"/>
                <a:cs typeface="Arial" panose="020B0604020202020204" pitchFamily="34" charset="0"/>
              </a:rPr>
              <a:t>unique</a:t>
            </a:r>
            <a:r>
              <a:rPr lang="en-IN" dirty="0">
                <a:latin typeface="Arial" panose="020B0604020202020204" pitchFamily="34" charset="0"/>
                <a:cs typeface="Arial" panose="020B0604020202020204" pitchFamily="34" charset="0"/>
              </a:rPr>
              <a:t> </a:t>
            </a:r>
            <a:r>
              <a:rPr lang="en-IN" b="1" dirty="0">
                <a:solidFill>
                  <a:srgbClr val="0089A4"/>
                </a:solidFill>
                <a:latin typeface="Arial" panose="020B0604020202020204" pitchFamily="34" charset="0"/>
                <a:cs typeface="Arial" panose="020B0604020202020204" pitchFamily="34" charset="0"/>
              </a:rPr>
              <a:t>key</a:t>
            </a:r>
            <a:r>
              <a:rPr lang="en-IN" dirty="0">
                <a:latin typeface="Arial" panose="020B0604020202020204" pitchFamily="34" charset="0"/>
                <a:cs typeface="Arial" panose="020B0604020202020204" pitchFamily="34" charset="0"/>
              </a:rPr>
              <a:t>. The name comes from      </a:t>
            </a:r>
          </a:p>
          <a:p>
            <a:r>
              <a:rPr lang="en-IN" dirty="0">
                <a:latin typeface="Arial" panose="020B0604020202020204" pitchFamily="34" charset="0"/>
                <a:cs typeface="Arial" panose="020B0604020202020204" pitchFamily="34" charset="0"/>
              </a:rPr>
              <a:t>                 "multiple" because multiple occurrences of the same value are allowed.</a:t>
            </a:r>
          </a:p>
        </p:txBody>
      </p:sp>
      <p:sp>
        <p:nvSpPr>
          <p:cNvPr id="11" name="Rectangle 10">
            <a:extLst>
              <a:ext uri="{FF2B5EF4-FFF2-40B4-BE49-F238E27FC236}">
                <a16:creationId xmlns:a16="http://schemas.microsoft.com/office/drawing/2014/main" xmlns="" id="{789D37B7-7A04-4E8D-9981-5258B75421C5}"/>
              </a:ext>
            </a:extLst>
          </p:cNvPr>
          <p:cNvSpPr/>
          <p:nvPr/>
        </p:nvSpPr>
        <p:spPr>
          <a:xfrm>
            <a:off x="479920" y="4046876"/>
            <a:ext cx="11376720" cy="1508105"/>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a table with a foreign key that references another table's primary key is </a:t>
            </a:r>
            <a:r>
              <a:rPr lang="en-IN" b="1" dirty="0">
                <a:solidFill>
                  <a:schemeClr val="accent4">
                    <a:lumMod val="50000"/>
                  </a:schemeClr>
                </a:solidFill>
                <a:latin typeface="Arial" panose="020B0604020202020204" pitchFamily="34" charset="0"/>
                <a:cs typeface="Arial" panose="020B0604020202020204" pitchFamily="34" charset="0"/>
              </a:rPr>
              <a:t>MUL</a:t>
            </a:r>
            <a:r>
              <a:rPr lang="en-IN"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more than one of the Key values applies to a given column of a table, Key displays the one with the highest priority, in the order </a:t>
            </a:r>
            <a:r>
              <a:rPr lang="en-IN" b="1" dirty="0">
                <a:solidFill>
                  <a:schemeClr val="accent4">
                    <a:lumMod val="50000"/>
                  </a:schemeClr>
                </a:solidFill>
                <a:latin typeface="Arial" panose="020B0604020202020204" pitchFamily="34" charset="0"/>
                <a:cs typeface="Arial" panose="020B0604020202020204" pitchFamily="34" charset="0"/>
              </a:rPr>
              <a:t>PRI</a:t>
            </a:r>
            <a:r>
              <a:rPr lang="en-IN" dirty="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 </a:t>
            </a:r>
            <a:r>
              <a:rPr lang="en-IN" b="1" dirty="0">
                <a:solidFill>
                  <a:schemeClr val="accent4">
                    <a:lumMod val="50000"/>
                  </a:schemeClr>
                </a:solidFill>
                <a:latin typeface="Arial" panose="020B0604020202020204" pitchFamily="34" charset="0"/>
                <a:cs typeface="Arial" panose="020B0604020202020204" pitchFamily="34" charset="0"/>
              </a:rPr>
              <a:t>UNI</a:t>
            </a:r>
            <a:r>
              <a:rPr lang="en-IN" dirty="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a:t>
            </a:r>
            <a:r>
              <a:rPr lang="en-IN" b="1" dirty="0">
                <a:latin typeface="Arial" panose="020B0604020202020204" pitchFamily="34" charset="0"/>
                <a:cs typeface="Arial" panose="020B0604020202020204" pitchFamily="34" charset="0"/>
              </a:rPr>
              <a:t> </a:t>
            </a:r>
            <a:r>
              <a:rPr lang="en-IN" b="1" dirty="0">
                <a:solidFill>
                  <a:schemeClr val="accent4">
                    <a:lumMod val="50000"/>
                  </a:schemeClr>
                </a:solidFill>
                <a:latin typeface="Arial" panose="020B0604020202020204" pitchFamily="34" charset="0"/>
                <a:cs typeface="Arial" panose="020B0604020202020204" pitchFamily="34" charset="0"/>
              </a:rPr>
              <a:t>MUL</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77172826"/>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52600" y="344270"/>
            <a:ext cx="8686800" cy="646331"/>
          </a:xfrm>
          <a:prstGeom prst="rect">
            <a:avLst/>
          </a:prstGeom>
        </p:spPr>
        <p:txBody>
          <a:bodyPr wrap="square">
            <a:spAutoFit/>
          </a:bodyPr>
          <a:lstStyle/>
          <a:p>
            <a:pPr lvl="0" algn="r">
              <a:spcBef>
                <a:spcPct val="0"/>
              </a:spcBef>
              <a:defRPr/>
            </a:pPr>
            <a:r>
              <a:rPr lang="en-US" sz="3600" i="1" dirty="0">
                <a:solidFill>
                  <a:srgbClr val="FF9900"/>
                </a:solidFill>
                <a:latin typeface="Arial" pitchFamily="34" charset="0"/>
                <a:cs typeface="Arial" pitchFamily="34" charset="0"/>
              </a:rPr>
              <a:t>types</a:t>
            </a:r>
            <a:r>
              <a:rPr lang="en-US" sz="3600" dirty="0"/>
              <a:t> </a:t>
            </a:r>
            <a:r>
              <a:rPr lang="en-US" sz="3600" i="1" dirty="0">
                <a:solidFill>
                  <a:srgbClr val="FF9900"/>
                </a:solidFill>
                <a:latin typeface="Arial" pitchFamily="34" charset="0"/>
                <a:cs typeface="Arial" pitchFamily="34" charset="0"/>
              </a:rPr>
              <a:t>of</a:t>
            </a:r>
            <a:r>
              <a:rPr lang="en-US" sz="3600" dirty="0"/>
              <a:t> </a:t>
            </a:r>
            <a:r>
              <a:rPr lang="en-US" sz="3600" i="1" dirty="0">
                <a:solidFill>
                  <a:srgbClr val="FF9900"/>
                </a:solidFill>
                <a:latin typeface="Arial" pitchFamily="34" charset="0"/>
                <a:cs typeface="Arial" pitchFamily="34" charset="0"/>
              </a:rPr>
              <a:t>Keys</a:t>
            </a:r>
            <a:r>
              <a:rPr lang="en-IN" sz="3600" i="1" dirty="0">
                <a:solidFill>
                  <a:srgbClr val="FF9900"/>
                </a:solidFill>
                <a:latin typeface="Arial" pitchFamily="34" charset="0"/>
                <a:cs typeface="Arial" pitchFamily="34" charset="0"/>
              </a:rPr>
              <a:t>?</a:t>
            </a:r>
            <a:endParaRPr lang="en-US" sz="3600"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6" name="Rectangle 5"/>
          <p:cNvSpPr/>
          <p:nvPr/>
        </p:nvSpPr>
        <p:spPr>
          <a:xfrm>
            <a:off x="143904" y="1954617"/>
            <a:ext cx="11856751" cy="4524315"/>
          </a:xfrm>
          <a:prstGeom prst="rect">
            <a:avLst/>
          </a:prstGeom>
        </p:spPr>
        <p:txBody>
          <a:bodyPr wrap="square">
            <a:spAutoFit/>
          </a:bodyPr>
          <a:lstStyle/>
          <a:p>
            <a:pPr marL="285750" indent="-285750">
              <a:buFont typeface="Arial" panose="020B0604020202020204" pitchFamily="34" charset="0"/>
              <a:buChar char="•"/>
            </a:pPr>
            <a:r>
              <a:rPr lang="en-US" b="1" dirty="0">
                <a:solidFill>
                  <a:srgbClr val="0089A4"/>
                </a:solidFill>
                <a:latin typeface="Palatino Linotype" panose="02040502050505030304" pitchFamily="18" charset="0"/>
                <a:cs typeface="Arial" panose="020B0604020202020204" pitchFamily="34" charset="0"/>
              </a:rPr>
              <a:t>Candidate Key: </a:t>
            </a:r>
            <a:r>
              <a:rPr lang="en-US" dirty="0">
                <a:solidFill>
                  <a:schemeClr val="tx1">
                    <a:lumMod val="65000"/>
                    <a:lumOff val="35000"/>
                  </a:schemeClr>
                </a:solidFill>
                <a:latin typeface="Palatino Linotype" panose="02040502050505030304" pitchFamily="18" charset="0"/>
                <a:cs typeface="Arial" panose="020B0604020202020204" pitchFamily="34" charset="0"/>
              </a:rPr>
              <a:t>are individual columns in a table that qualifies for uniqueness of all the rows. Here in Employee table EmployeeID,  PAN or emailID are Candidate keys.</a:t>
            </a:r>
          </a:p>
          <a:p>
            <a:pPr marL="285750" indent="-285750">
              <a:buFont typeface="Arial" panose="020B0604020202020204" pitchFamily="34" charset="0"/>
              <a:buChar char="•"/>
            </a:pPr>
            <a:endParaRPr lang="en-US" dirty="0">
              <a:solidFill>
                <a:srgbClr val="0089A4"/>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b="1" dirty="0">
                <a:solidFill>
                  <a:srgbClr val="0089A4"/>
                </a:solidFill>
                <a:latin typeface="Palatino Linotype" panose="02040502050505030304" pitchFamily="18" charset="0"/>
                <a:cs typeface="Arial" panose="020B0604020202020204" pitchFamily="34" charset="0"/>
              </a:rPr>
              <a:t>Primary Key</a:t>
            </a:r>
            <a:r>
              <a:rPr lang="en-US" dirty="0">
                <a:solidFill>
                  <a:srgbClr val="0089A4"/>
                </a:solidFill>
                <a:latin typeface="Palatino Linotype" panose="02040502050505030304" pitchFamily="18" charset="0"/>
                <a:cs typeface="Arial" panose="020B0604020202020204" pitchFamily="34" charset="0"/>
              </a:rPr>
              <a:t>: </a:t>
            </a:r>
            <a:r>
              <a:rPr lang="en-US" dirty="0">
                <a:solidFill>
                  <a:schemeClr val="tx1">
                    <a:lumMod val="65000"/>
                    <a:lumOff val="35000"/>
                  </a:schemeClr>
                </a:solidFill>
                <a:latin typeface="Palatino Linotype" panose="02040502050505030304" pitchFamily="18" charset="0"/>
                <a:cs typeface="Arial" panose="020B0604020202020204" pitchFamily="34" charset="0"/>
              </a:rPr>
              <a:t>is the columns you choose to maintain uniqueness in a table. Here in Employee table you can choose either EmployeeID, PAN or emailID columns, EmployeeID is preferable choice.</a:t>
            </a:r>
          </a:p>
          <a:p>
            <a:pPr marL="285750" indent="-285750">
              <a:buFont typeface="Arial" panose="020B0604020202020204" pitchFamily="34" charset="0"/>
              <a:buChar char="•"/>
            </a:pPr>
            <a:endParaRPr lang="en-US" dirty="0">
              <a:solidFill>
                <a:schemeClr val="tx1">
                  <a:lumMod val="65000"/>
                  <a:lumOff val="3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b="1" dirty="0">
                <a:solidFill>
                  <a:srgbClr val="0089A4"/>
                </a:solidFill>
                <a:latin typeface="Palatino Linotype" panose="02040502050505030304" pitchFamily="18" charset="0"/>
                <a:cs typeface="Arial" panose="020B0604020202020204" pitchFamily="34" charset="0"/>
              </a:rPr>
              <a:t>Alternate Key</a:t>
            </a:r>
            <a:r>
              <a:rPr lang="en-US" dirty="0">
                <a:solidFill>
                  <a:srgbClr val="0089A4"/>
                </a:solidFill>
                <a:latin typeface="Palatino Linotype" panose="02040502050505030304" pitchFamily="18" charset="0"/>
                <a:cs typeface="Arial" panose="020B0604020202020204" pitchFamily="34" charset="0"/>
              </a:rPr>
              <a:t>: </a:t>
            </a:r>
            <a:r>
              <a:rPr lang="en-US" dirty="0">
                <a:solidFill>
                  <a:schemeClr val="tx1">
                    <a:lumMod val="65000"/>
                    <a:lumOff val="35000"/>
                  </a:schemeClr>
                </a:solidFill>
                <a:latin typeface="Palatino Linotype" panose="02040502050505030304" pitchFamily="18" charset="0"/>
                <a:cs typeface="Arial" panose="020B0604020202020204" pitchFamily="34" charset="0"/>
              </a:rPr>
              <a:t>Candidate column other the primary key column, like if EmployeeID is primary key then , PAN or emailID columns would be the Alternate key.</a:t>
            </a:r>
          </a:p>
          <a:p>
            <a:pPr marL="285750" indent="-285750">
              <a:buFont typeface="Arial" panose="020B0604020202020204" pitchFamily="34" charset="0"/>
              <a:buChar char="•"/>
            </a:pPr>
            <a:endParaRPr lang="en-US" dirty="0">
              <a:solidFill>
                <a:srgbClr val="0089A4"/>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b="1" dirty="0">
                <a:solidFill>
                  <a:srgbClr val="0089A4"/>
                </a:solidFill>
                <a:latin typeface="Palatino Linotype" panose="02040502050505030304" pitchFamily="18" charset="0"/>
                <a:cs typeface="Arial" panose="020B0604020202020204" pitchFamily="34" charset="0"/>
              </a:rPr>
              <a:t>Super Key</a:t>
            </a:r>
            <a:r>
              <a:rPr lang="en-US" dirty="0">
                <a:solidFill>
                  <a:srgbClr val="0089A4"/>
                </a:solidFill>
                <a:latin typeface="Palatino Linotype" panose="02040502050505030304" pitchFamily="18" charset="0"/>
                <a:cs typeface="Arial" panose="020B0604020202020204" pitchFamily="34" charset="0"/>
              </a:rPr>
              <a:t>: </a:t>
            </a:r>
            <a:r>
              <a:rPr lang="en-US" dirty="0">
                <a:solidFill>
                  <a:schemeClr val="tx1">
                    <a:lumMod val="65000"/>
                    <a:lumOff val="35000"/>
                  </a:schemeClr>
                </a:solidFill>
                <a:latin typeface="Palatino Linotype" panose="02040502050505030304" pitchFamily="18" charset="0"/>
                <a:cs typeface="Arial" panose="020B0604020202020204" pitchFamily="34" charset="0"/>
              </a:rPr>
              <a:t>If you add any other column to a primary key then it become a super key, like EmployeeID + FullName is a Super Key.</a:t>
            </a:r>
          </a:p>
          <a:p>
            <a:pPr marL="285750" indent="-285750">
              <a:buFont typeface="Arial" panose="020B0604020202020204" pitchFamily="34" charset="0"/>
              <a:buChar char="•"/>
            </a:pPr>
            <a:endParaRPr lang="en-US" dirty="0">
              <a:solidFill>
                <a:srgbClr val="0089A4"/>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b="1" dirty="0">
                <a:solidFill>
                  <a:srgbClr val="0089A4"/>
                </a:solidFill>
                <a:latin typeface="Palatino Linotype" panose="02040502050505030304" pitchFamily="18" charset="0"/>
                <a:cs typeface="Arial" panose="020B0604020202020204" pitchFamily="34" charset="0"/>
              </a:rPr>
              <a:t>Composite Key</a:t>
            </a:r>
            <a:r>
              <a:rPr lang="en-US" dirty="0">
                <a:solidFill>
                  <a:srgbClr val="0089A4"/>
                </a:solidFill>
                <a:latin typeface="Palatino Linotype" panose="02040502050505030304" pitchFamily="18" charset="0"/>
                <a:cs typeface="Arial" panose="020B0604020202020204" pitchFamily="34" charset="0"/>
              </a:rPr>
              <a:t>: </a:t>
            </a:r>
            <a:r>
              <a:rPr lang="en-US" dirty="0">
                <a:solidFill>
                  <a:schemeClr val="tx1">
                    <a:lumMod val="65000"/>
                    <a:lumOff val="35000"/>
                  </a:schemeClr>
                </a:solidFill>
                <a:latin typeface="Palatino Linotype" panose="02040502050505030304" pitchFamily="18" charset="0"/>
                <a:cs typeface="Arial" panose="020B0604020202020204" pitchFamily="34" charset="0"/>
              </a:rPr>
              <a:t>If a table do not have any single column that qualifies for a Candidate key, then you have to select 2 or more columns to make a row unique. Like if there is no EmployeeID, PAN or emailID columns, then you can make FullName + DateOfBirth as Composite key. But still there can be a narrow chance of duplicate row.</a:t>
            </a:r>
          </a:p>
        </p:txBody>
      </p:sp>
      <p:sp>
        <p:nvSpPr>
          <p:cNvPr id="2" name="Rectangle 1">
            <a:extLst>
              <a:ext uri="{FF2B5EF4-FFF2-40B4-BE49-F238E27FC236}">
                <a16:creationId xmlns:a16="http://schemas.microsoft.com/office/drawing/2014/main" xmlns="" id="{A00F4B72-19EC-4C4F-BF84-684395B5182C}"/>
              </a:ext>
            </a:extLst>
          </p:cNvPr>
          <p:cNvSpPr/>
          <p:nvPr/>
        </p:nvSpPr>
        <p:spPr>
          <a:xfrm>
            <a:off x="119336" y="1268760"/>
            <a:ext cx="11881320" cy="46166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i="1" dirty="0">
                <a:solidFill>
                  <a:srgbClr val="570528"/>
                </a:solidFill>
                <a:latin typeface="Liberation Mono"/>
              </a:rPr>
              <a:t>r</a:t>
            </a:r>
            <a:r>
              <a:rPr lang="en-US" sz="2400" dirty="0">
                <a:solidFill>
                  <a:srgbClr val="570528"/>
                </a:solidFill>
                <a:latin typeface="Liberation Mono"/>
              </a:rPr>
              <a:t> = Employee(EmployeeID, FullName, job, salary, PAN, DateOfBirth, emailID, deptno)</a:t>
            </a:r>
          </a:p>
        </p:txBody>
      </p:sp>
      <p:sp>
        <p:nvSpPr>
          <p:cNvPr id="8" name="TextBox 7">
            <a:extLst>
              <a:ext uri="{FF2B5EF4-FFF2-40B4-BE49-F238E27FC236}">
                <a16:creationId xmlns:a16="http://schemas.microsoft.com/office/drawing/2014/main" xmlns="" id="{64F692CE-D5CF-4EC6-AF4B-765B3FC84A13}"/>
              </a:ext>
            </a:extLst>
          </p:cNvPr>
          <p:cNvSpPr txBox="1"/>
          <p:nvPr/>
        </p:nvSpPr>
        <p:spPr>
          <a:xfrm>
            <a:off x="47328" y="116632"/>
            <a:ext cx="7045604" cy="769441"/>
          </a:xfrm>
          <a:prstGeom prst="rect">
            <a:avLst/>
          </a:prstGeom>
          <a:noFill/>
        </p:spPr>
        <p:txBody>
          <a:bodyPr wrap="square">
            <a:spAutoFit/>
          </a:bodyPr>
          <a:lstStyle/>
          <a:p>
            <a:r>
              <a:rPr lang="en-IN" sz="2200" dirty="0">
                <a:solidFill>
                  <a:srgbClr val="5C4504"/>
                </a:solidFill>
                <a:latin typeface="Palatino Linotype" panose="02040502050505030304" pitchFamily="18" charset="0"/>
              </a:rPr>
              <a:t>Keys are used to establish relationships between tables and also to uniquely identify any record in the table. </a:t>
            </a:r>
          </a:p>
        </p:txBody>
      </p:sp>
    </p:spTree>
    <p:extLst>
      <p:ext uri="{BB962C8B-B14F-4D97-AF65-F5344CB8AC3E}">
        <p14:creationId xmlns:p14="http://schemas.microsoft.com/office/powerpoint/2010/main" val="3382784131"/>
      </p:ext>
    </p:extLst>
  </p:cSld>
  <p:clrMapOvr>
    <a:masterClrMapping/>
  </p:clrMapOvr>
  <p:transition/>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106">
            <a:extLst>
              <a:ext uri="{FF2B5EF4-FFF2-40B4-BE49-F238E27FC236}">
                <a16:creationId xmlns:a16="http://schemas.microsoft.com/office/drawing/2014/main" xmlns="" id="{79CB8B07-D4A7-4402-A6AB-81F1E88E5385}"/>
              </a:ext>
            </a:extLst>
          </p:cNvPr>
          <p:cNvGrpSpPr/>
          <p:nvPr/>
        </p:nvGrpSpPr>
        <p:grpSpPr>
          <a:xfrm>
            <a:off x="263352" y="332656"/>
            <a:ext cx="11665296" cy="6047981"/>
            <a:chOff x="444126" y="599782"/>
            <a:chExt cx="11130725" cy="5852863"/>
          </a:xfrm>
        </p:grpSpPr>
        <p:sp>
          <p:nvSpPr>
            <p:cNvPr id="4" name="Rectangle: Rounded Corners 3">
              <a:extLst>
                <a:ext uri="{FF2B5EF4-FFF2-40B4-BE49-F238E27FC236}">
                  <a16:creationId xmlns:a16="http://schemas.microsoft.com/office/drawing/2014/main" xmlns="" id="{2B90F09F-61B8-4543-8A4C-89D5F79F9E5A}"/>
                </a:ext>
              </a:extLst>
            </p:cNvPr>
            <p:cNvSpPr/>
            <p:nvPr/>
          </p:nvSpPr>
          <p:spPr>
            <a:xfrm>
              <a:off x="4577519" y="599782"/>
              <a:ext cx="3076718" cy="504056"/>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Consolas" panose="020B0609020204030204" pitchFamily="49" charset="0"/>
                </a:rPr>
                <a:t>Candidate Key</a:t>
              </a:r>
              <a:endParaRPr lang="en-IN" sz="2000" b="1" dirty="0">
                <a:latin typeface="Consolas" panose="020B0609020204030204" pitchFamily="49" charset="0"/>
              </a:endParaRPr>
            </a:p>
          </p:txBody>
        </p:sp>
        <p:cxnSp>
          <p:nvCxnSpPr>
            <p:cNvPr id="10" name="Straight Arrow Connector 9">
              <a:extLst>
                <a:ext uri="{FF2B5EF4-FFF2-40B4-BE49-F238E27FC236}">
                  <a16:creationId xmlns:a16="http://schemas.microsoft.com/office/drawing/2014/main" xmlns="" id="{9FB0B868-6924-41B5-B9A2-887B0CF9C254}"/>
                </a:ext>
              </a:extLst>
            </p:cNvPr>
            <p:cNvCxnSpPr>
              <a:cxnSpLocks/>
            </p:cNvCxnSpPr>
            <p:nvPr/>
          </p:nvCxnSpPr>
          <p:spPr>
            <a:xfrm flipV="1">
              <a:off x="1631504" y="1225778"/>
              <a:ext cx="3807254" cy="930387"/>
            </a:xfrm>
            <a:prstGeom prst="straightConnector1">
              <a:avLst/>
            </a:prstGeom>
            <a:ln w="38100">
              <a:solidFill>
                <a:srgbClr val="AC26A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xmlns="" id="{EF43D452-2760-417B-B8A8-B61DF4721225}"/>
                </a:ext>
              </a:extLst>
            </p:cNvPr>
            <p:cNvCxnSpPr>
              <a:cxnSpLocks/>
            </p:cNvCxnSpPr>
            <p:nvPr/>
          </p:nvCxnSpPr>
          <p:spPr>
            <a:xfrm flipV="1">
              <a:off x="5758263" y="1180219"/>
              <a:ext cx="150377" cy="1073632"/>
            </a:xfrm>
            <a:prstGeom prst="straightConnector1">
              <a:avLst/>
            </a:prstGeom>
            <a:ln w="38100">
              <a:solidFill>
                <a:srgbClr val="AC26A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xmlns="" id="{C7058753-D94C-46AE-A02C-2081B27D1AF0}"/>
                </a:ext>
              </a:extLst>
            </p:cNvPr>
            <p:cNvCxnSpPr>
              <a:cxnSpLocks/>
            </p:cNvCxnSpPr>
            <p:nvPr/>
          </p:nvCxnSpPr>
          <p:spPr>
            <a:xfrm flipH="1" flipV="1">
              <a:off x="7243228" y="1183468"/>
              <a:ext cx="1445001" cy="1007252"/>
            </a:xfrm>
            <a:prstGeom prst="straightConnector1">
              <a:avLst/>
            </a:prstGeom>
            <a:ln w="38100">
              <a:solidFill>
                <a:srgbClr val="AC26A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Rectangle: Rounded Corners 29">
              <a:extLst>
                <a:ext uri="{FF2B5EF4-FFF2-40B4-BE49-F238E27FC236}">
                  <a16:creationId xmlns:a16="http://schemas.microsoft.com/office/drawing/2014/main" xmlns="" id="{6CE3D398-390F-4DD2-A007-B10467FFC3CA}"/>
                </a:ext>
              </a:extLst>
            </p:cNvPr>
            <p:cNvSpPr/>
            <p:nvPr/>
          </p:nvSpPr>
          <p:spPr>
            <a:xfrm>
              <a:off x="444126" y="1054505"/>
              <a:ext cx="3076718" cy="504056"/>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Consolas" panose="020B0609020204030204" pitchFamily="49" charset="0"/>
                </a:rPr>
                <a:t>Primary Key</a:t>
              </a:r>
              <a:endParaRPr lang="en-IN" sz="2000" b="1" dirty="0">
                <a:latin typeface="Consolas" panose="020B0609020204030204" pitchFamily="49" charset="0"/>
              </a:endParaRPr>
            </a:p>
          </p:txBody>
        </p:sp>
        <p:cxnSp>
          <p:nvCxnSpPr>
            <p:cNvPr id="31" name="Straight Arrow Connector 30">
              <a:extLst>
                <a:ext uri="{FF2B5EF4-FFF2-40B4-BE49-F238E27FC236}">
                  <a16:creationId xmlns:a16="http://schemas.microsoft.com/office/drawing/2014/main" xmlns="" id="{07E001A5-6582-402F-A4A7-F54FF358E726}"/>
                </a:ext>
              </a:extLst>
            </p:cNvPr>
            <p:cNvCxnSpPr>
              <a:cxnSpLocks/>
            </p:cNvCxnSpPr>
            <p:nvPr/>
          </p:nvCxnSpPr>
          <p:spPr>
            <a:xfrm flipH="1" flipV="1">
              <a:off x="1386328" y="1640223"/>
              <a:ext cx="3" cy="525943"/>
            </a:xfrm>
            <a:prstGeom prst="straightConnector1">
              <a:avLst/>
            </a:prstGeom>
            <a:ln w="38100">
              <a:solidFill>
                <a:srgbClr val="AC26A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Rectangle: Rounded Corners 33">
              <a:extLst>
                <a:ext uri="{FF2B5EF4-FFF2-40B4-BE49-F238E27FC236}">
                  <a16:creationId xmlns:a16="http://schemas.microsoft.com/office/drawing/2014/main" xmlns="" id="{6BCB3A6A-BE1C-413D-8822-90EA58D6B130}"/>
                </a:ext>
              </a:extLst>
            </p:cNvPr>
            <p:cNvSpPr/>
            <p:nvPr/>
          </p:nvSpPr>
          <p:spPr>
            <a:xfrm>
              <a:off x="5438759" y="5691739"/>
              <a:ext cx="3076718" cy="504056"/>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Consolas" panose="020B0609020204030204" pitchFamily="49" charset="0"/>
                </a:rPr>
                <a:t>Alternate Key</a:t>
              </a:r>
              <a:endParaRPr lang="en-IN" sz="2000" b="1" dirty="0">
                <a:latin typeface="Consolas" panose="020B0609020204030204" pitchFamily="49" charset="0"/>
              </a:endParaRPr>
            </a:p>
          </p:txBody>
        </p:sp>
        <p:cxnSp>
          <p:nvCxnSpPr>
            <p:cNvPr id="38" name="Straight Arrow Connector 37">
              <a:extLst>
                <a:ext uri="{FF2B5EF4-FFF2-40B4-BE49-F238E27FC236}">
                  <a16:creationId xmlns:a16="http://schemas.microsoft.com/office/drawing/2014/main" xmlns="" id="{09E14941-7EA7-403A-83ED-801D8C360D7A}"/>
                </a:ext>
              </a:extLst>
            </p:cNvPr>
            <p:cNvCxnSpPr>
              <a:cxnSpLocks/>
            </p:cNvCxnSpPr>
            <p:nvPr/>
          </p:nvCxnSpPr>
          <p:spPr>
            <a:xfrm flipH="1" flipV="1">
              <a:off x="5612711" y="4663300"/>
              <a:ext cx="295929" cy="1014481"/>
            </a:xfrm>
            <a:prstGeom prst="straightConnector1">
              <a:avLst/>
            </a:prstGeom>
            <a:ln w="38100">
              <a:solidFill>
                <a:srgbClr val="AC26A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xmlns="" id="{809E4745-0214-4040-8636-AFE0480DED19}"/>
                </a:ext>
              </a:extLst>
            </p:cNvPr>
            <p:cNvCxnSpPr>
              <a:cxnSpLocks/>
            </p:cNvCxnSpPr>
            <p:nvPr/>
          </p:nvCxnSpPr>
          <p:spPr>
            <a:xfrm flipV="1">
              <a:off x="7747226" y="4624973"/>
              <a:ext cx="437006" cy="1052807"/>
            </a:xfrm>
            <a:prstGeom prst="straightConnector1">
              <a:avLst/>
            </a:prstGeom>
            <a:ln w="38100">
              <a:solidFill>
                <a:srgbClr val="AC26A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59" name="Picture 58">
              <a:extLst>
                <a:ext uri="{FF2B5EF4-FFF2-40B4-BE49-F238E27FC236}">
                  <a16:creationId xmlns:a16="http://schemas.microsoft.com/office/drawing/2014/main" xmlns="" id="{1E054AEE-DC97-4901-B4CA-499842C1571A}"/>
                </a:ext>
              </a:extLst>
            </p:cNvPr>
            <p:cNvPicPr>
              <a:picLocks noChangeAspect="1"/>
            </p:cNvPicPr>
            <p:nvPr/>
          </p:nvPicPr>
          <p:blipFill>
            <a:blip r:embed="rId2"/>
            <a:stretch>
              <a:fillRect/>
            </a:stretch>
          </p:blipFill>
          <p:spPr>
            <a:xfrm>
              <a:off x="617148" y="2232545"/>
              <a:ext cx="10957703" cy="2392909"/>
            </a:xfrm>
            <a:prstGeom prst="rect">
              <a:avLst/>
            </a:prstGeom>
          </p:spPr>
        </p:pic>
        <p:sp>
          <p:nvSpPr>
            <p:cNvPr id="63" name="Rectangle: Rounded Corners 62">
              <a:extLst>
                <a:ext uri="{FF2B5EF4-FFF2-40B4-BE49-F238E27FC236}">
                  <a16:creationId xmlns:a16="http://schemas.microsoft.com/office/drawing/2014/main" xmlns="" id="{9772D65D-092B-4C05-97CE-7AF57ED1B0A8}"/>
                </a:ext>
              </a:extLst>
            </p:cNvPr>
            <p:cNvSpPr/>
            <p:nvPr/>
          </p:nvSpPr>
          <p:spPr>
            <a:xfrm>
              <a:off x="444126" y="5388817"/>
              <a:ext cx="3076718" cy="504056"/>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Consolas" panose="020B0609020204030204" pitchFamily="49" charset="0"/>
                </a:rPr>
                <a:t>Composite Key</a:t>
              </a:r>
              <a:endParaRPr lang="en-IN" sz="2000" b="1" dirty="0">
                <a:latin typeface="Consolas" panose="020B0609020204030204" pitchFamily="49" charset="0"/>
              </a:endParaRPr>
            </a:p>
          </p:txBody>
        </p:sp>
        <p:cxnSp>
          <p:nvCxnSpPr>
            <p:cNvPr id="72" name="Straight Arrow Connector 71">
              <a:extLst>
                <a:ext uri="{FF2B5EF4-FFF2-40B4-BE49-F238E27FC236}">
                  <a16:creationId xmlns:a16="http://schemas.microsoft.com/office/drawing/2014/main" xmlns="" id="{0FB45BE9-1D64-4A6D-8A7F-D7AE28E35E43}"/>
                </a:ext>
              </a:extLst>
            </p:cNvPr>
            <p:cNvCxnSpPr>
              <a:cxnSpLocks/>
            </p:cNvCxnSpPr>
            <p:nvPr/>
          </p:nvCxnSpPr>
          <p:spPr>
            <a:xfrm flipV="1">
              <a:off x="1386328" y="4663300"/>
              <a:ext cx="0" cy="725517"/>
            </a:xfrm>
            <a:prstGeom prst="straightConnector1">
              <a:avLst/>
            </a:prstGeom>
            <a:ln w="38100">
              <a:solidFill>
                <a:srgbClr val="AC26A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xmlns="" id="{DA08283F-58A4-4745-8EA8-75817A6684FD}"/>
                </a:ext>
              </a:extLst>
            </p:cNvPr>
            <p:cNvCxnSpPr>
              <a:cxnSpLocks/>
            </p:cNvCxnSpPr>
            <p:nvPr/>
          </p:nvCxnSpPr>
          <p:spPr>
            <a:xfrm>
              <a:off x="1631504" y="5943767"/>
              <a:ext cx="0" cy="504057"/>
            </a:xfrm>
            <a:prstGeom prst="line">
              <a:avLst/>
            </a:prstGeom>
            <a:ln w="38100">
              <a:solidFill>
                <a:srgbClr val="AC26AF"/>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xmlns="" id="{47AE7B8D-0C26-43D0-9050-B87B957EAC17}"/>
                </a:ext>
              </a:extLst>
            </p:cNvPr>
            <p:cNvCxnSpPr>
              <a:cxnSpLocks/>
            </p:cNvCxnSpPr>
            <p:nvPr/>
          </p:nvCxnSpPr>
          <p:spPr>
            <a:xfrm>
              <a:off x="1617436" y="6452645"/>
              <a:ext cx="9447116" cy="0"/>
            </a:xfrm>
            <a:prstGeom prst="line">
              <a:avLst/>
            </a:prstGeom>
            <a:ln w="38100">
              <a:solidFill>
                <a:srgbClr val="AC26AF"/>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xmlns="" id="{A84D9AF0-3C32-4C63-A493-423D64B5B966}"/>
                </a:ext>
              </a:extLst>
            </p:cNvPr>
            <p:cNvCxnSpPr>
              <a:cxnSpLocks/>
            </p:cNvCxnSpPr>
            <p:nvPr/>
          </p:nvCxnSpPr>
          <p:spPr>
            <a:xfrm>
              <a:off x="11045896" y="4663300"/>
              <a:ext cx="0" cy="1784524"/>
            </a:xfrm>
            <a:prstGeom prst="line">
              <a:avLst/>
            </a:prstGeom>
            <a:ln w="38100">
              <a:solidFill>
                <a:srgbClr val="AC26AF"/>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6275345"/>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636912"/>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PRIMARY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63352" y="71914"/>
            <a:ext cx="11737305" cy="2492990"/>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cannot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values cannot be changed, if it is referred by some other column.</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must be given a value when a new record is inserted.</a:t>
            </a: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An index can consist of 16 columns, at maximum. Since a PRIMARY KEY constraint automatically adds an index, it can't have more than 16 columns.</a:t>
            </a:r>
            <a:endParaRPr lang="en-IN"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xmlns="" id="{609FB7D5-F5A8-4D4F-BCC4-E6E422ECF696}"/>
              </a:ext>
            </a:extLst>
          </p:cNvPr>
          <p:cNvSpPr txBox="1"/>
          <p:nvPr/>
        </p:nvSpPr>
        <p:spPr>
          <a:xfrm>
            <a:off x="216468" y="4797152"/>
            <a:ext cx="11810107" cy="1661993"/>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Primary key in a relation is always associated with an </a:t>
            </a:r>
            <a:r>
              <a:rPr lang="en-IN" sz="1800" b="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r>
              <a:rPr lang="en-IN" sz="1800" dirty="0">
                <a:solidFill>
                  <a:schemeClr val="tx1"/>
                </a:solidFill>
                <a:latin typeface="Arial" panose="020B0604020202020204" pitchFamily="34" charset="0"/>
                <a:cs typeface="Arial" panose="020B0604020202020204" pitchFamily="34" charset="0"/>
              </a:rPr>
              <a:t>If, we give on a column a combination of </a:t>
            </a:r>
            <a:r>
              <a:rPr lang="en-IN" sz="1800" b="1" dirty="0">
                <a:solidFill>
                  <a:schemeClr val="tx1"/>
                </a:solidFill>
                <a:latin typeface="Arial" panose="020B0604020202020204" pitchFamily="34" charset="0"/>
                <a:cs typeface="Arial" panose="020B0604020202020204" pitchFamily="34" charset="0"/>
              </a:rPr>
              <a:t>NOT NULL &amp; UNIQUE </a:t>
            </a:r>
            <a:r>
              <a:rPr lang="en-IN" sz="1800" dirty="0">
                <a:solidFill>
                  <a:schemeClr val="tx1"/>
                </a:solidFill>
                <a:latin typeface="Arial" panose="020B0604020202020204" pitchFamily="34" charset="0"/>
                <a:cs typeface="Arial" panose="020B0604020202020204" pitchFamily="34" charset="0"/>
              </a:rPr>
              <a:t>key then it behaves like a PRIMARY key.</a:t>
            </a:r>
          </a:p>
          <a:p>
            <a:pPr>
              <a:lnSpc>
                <a:spcPct val="100000"/>
              </a:lnSpc>
            </a:pPr>
            <a:r>
              <a:rPr lang="en-IN" sz="1800" dirty="0">
                <a:solidFill>
                  <a:schemeClr val="tx1"/>
                </a:solidFill>
                <a:latin typeface="Arial" panose="020B0604020202020204" pitchFamily="34" charset="0"/>
                <a:cs typeface="Arial" panose="020B0604020202020204" pitchFamily="34" charset="0"/>
              </a:rPr>
              <a:t>If, we give on a column a combination of </a:t>
            </a:r>
            <a:r>
              <a:rPr lang="en-IN" sz="1800" b="1" dirty="0">
                <a:solidFill>
                  <a:schemeClr val="tx1"/>
                </a:solidFill>
                <a:latin typeface="Arial" panose="020B0604020202020204" pitchFamily="34" charset="0"/>
                <a:cs typeface="Arial" panose="020B0604020202020204" pitchFamily="34" charset="0"/>
              </a:rPr>
              <a:t>UNIQUE key &amp; AUTO_INCREMENT </a:t>
            </a:r>
            <a:r>
              <a:rPr lang="en-IN" sz="1800" dirty="0">
                <a:solidFill>
                  <a:schemeClr val="tx1"/>
                </a:solidFill>
                <a:latin typeface="Arial" panose="020B0604020202020204" pitchFamily="34" charset="0"/>
                <a:cs typeface="Arial" panose="020B0604020202020204" pitchFamily="34" charset="0"/>
              </a:rPr>
              <a:t>then also it behaves like a PRIMARY key.</a:t>
            </a:r>
          </a:p>
        </p:txBody>
      </p:sp>
      <p:sp>
        <p:nvSpPr>
          <p:cNvPr id="7" name="Rectangle 6">
            <a:extLst>
              <a:ext uri="{FF2B5EF4-FFF2-40B4-BE49-F238E27FC236}">
                <a16:creationId xmlns:a16="http://schemas.microsoft.com/office/drawing/2014/main" xmlns="" id="{5E46642D-DBEE-4521-B4D3-3B62B58F0FF5}"/>
              </a:ext>
            </a:extLst>
          </p:cNvPr>
          <p:cNvSpPr/>
          <p:nvPr/>
        </p:nvSpPr>
        <p:spPr>
          <a:xfrm>
            <a:off x="263352" y="3429000"/>
            <a:ext cx="11521280" cy="1323439"/>
          </a:xfrm>
          <a:prstGeom prst="rect">
            <a:avLst/>
          </a:prstGeom>
        </p:spPr>
        <p:txBody>
          <a:bodyPr wrap="square">
            <a:spAutoFit/>
          </a:bodyPr>
          <a:lstStyle/>
          <a:p>
            <a:r>
              <a:rPr lang="en-US" sz="2000" dirty="0">
                <a:latin typeface="Palatino Linotype" panose="02040502050505030304" pitchFamily="18" charset="0"/>
              </a:rPr>
              <a:t>Choosing a primary key is one of the most important steps in good database design. A primary key is a column that serves a special purpose. A primary key is a special column (or set of combined columns) in a relational database table, that is used to uniquely identify each record. Each database table needs a primary key.</a:t>
            </a:r>
          </a:p>
        </p:txBody>
      </p:sp>
    </p:spTree>
    <p:extLst>
      <p:ext uri="{BB962C8B-B14F-4D97-AF65-F5344CB8AC3E}">
        <p14:creationId xmlns:p14="http://schemas.microsoft.com/office/powerpoint/2010/main" val="2958690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0047B32F-2DEE-4BF6-BF71-0D507C6D18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09511" y="4941168"/>
            <a:ext cx="4362359" cy="1916832"/>
          </a:xfrm>
          <a:prstGeom prst="rect">
            <a:avLst/>
          </a:prstGeom>
        </p:spPr>
      </p:pic>
      <p:sp>
        <p:nvSpPr>
          <p:cNvPr id="5" name="Rectangle 4">
            <a:extLst>
              <a:ext uri="{FF2B5EF4-FFF2-40B4-BE49-F238E27FC236}">
                <a16:creationId xmlns:a16="http://schemas.microsoft.com/office/drawing/2014/main" xmlns="" id="{C008A4DD-53D6-43AE-A7FD-1A80ED3421CE}"/>
              </a:ext>
            </a:extLst>
          </p:cNvPr>
          <p:cNvSpPr/>
          <p:nvPr/>
        </p:nvSpPr>
        <p:spPr>
          <a:xfrm>
            <a:off x="335360" y="260648"/>
            <a:ext cx="11593288" cy="769441"/>
          </a:xfrm>
          <a:prstGeom prst="rect">
            <a:avLst/>
          </a:prstGeom>
        </p:spPr>
        <p:txBody>
          <a:bodyPr wrap="square">
            <a:spAutoFit/>
          </a:bodyPr>
          <a:lstStyle/>
          <a:p>
            <a:r>
              <a:rPr lang="en-US" b="1" i="1" dirty="0">
                <a:latin typeface="Palatino Linotype" panose="02040502050505030304" pitchFamily="18" charset="0"/>
              </a:rPr>
              <a:t>Relation Schema</a:t>
            </a:r>
            <a:r>
              <a:rPr lang="en-US" b="1" dirty="0">
                <a:latin typeface="Palatino Linotype" panose="02040502050505030304" pitchFamily="18" charset="0"/>
              </a:rPr>
              <a:t>:</a:t>
            </a:r>
            <a:r>
              <a:rPr lang="en-US" dirty="0">
                <a:latin typeface="Palatino Linotype" panose="02040502050505030304" pitchFamily="18" charset="0"/>
              </a:rPr>
              <a:t> A relation schema represents name of the relation with its attributes. </a:t>
            </a:r>
          </a:p>
          <a:p>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solidFill>
                  <a:srgbClr val="FF0000"/>
                </a:solidFill>
                <a:latin typeface="Palatino Linotype" panose="02040502050505030304" pitchFamily="18" charset="0"/>
              </a:rPr>
              <a:t>e.g. </a:t>
            </a:r>
            <a:r>
              <a:rPr lang="en-US" dirty="0">
                <a:latin typeface="Palatino Linotype" panose="02040502050505030304" pitchFamily="18" charset="0"/>
              </a:rPr>
              <a:t> student (roll_no, name, address, phone and age) is relation schema for STUDENT</a:t>
            </a:r>
            <a:endParaRPr lang="en-IN" dirty="0">
              <a:solidFill>
                <a:schemeClr val="bg1"/>
              </a:solidFill>
              <a:latin typeface="Palatino Linotype" panose="02040502050505030304" pitchFamily="18" charset="0"/>
            </a:endParaRPr>
          </a:p>
        </p:txBody>
      </p:sp>
      <p:sp>
        <p:nvSpPr>
          <p:cNvPr id="9" name="Title 1">
            <a:extLst>
              <a:ext uri="{FF2B5EF4-FFF2-40B4-BE49-F238E27FC236}">
                <a16:creationId xmlns:a16="http://schemas.microsoft.com/office/drawing/2014/main" xmlns="" id="{EDD29AA8-AA0C-4658-8F05-BAE35E63CA82}"/>
              </a:ext>
            </a:extLst>
          </p:cNvPr>
          <p:cNvSpPr txBox="1">
            <a:spLocks/>
          </p:cNvSpPr>
          <p:nvPr/>
        </p:nvSpPr>
        <p:spPr>
          <a:xfrm>
            <a:off x="1676182" y="1905000"/>
            <a:ext cx="8838049" cy="769441"/>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DBMS</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11" name="Rectangle 10">
            <a:extLst>
              <a:ext uri="{FF2B5EF4-FFF2-40B4-BE49-F238E27FC236}">
                <a16:creationId xmlns:a16="http://schemas.microsoft.com/office/drawing/2014/main" xmlns="" id="{5643E37C-A7AB-4B13-B6A8-ACC4B9D0F70E}"/>
              </a:ext>
            </a:extLst>
          </p:cNvPr>
          <p:cNvSpPr/>
          <p:nvPr/>
        </p:nvSpPr>
        <p:spPr>
          <a:xfrm>
            <a:off x="190550" y="3573016"/>
            <a:ext cx="11881320" cy="1692771"/>
          </a:xfrm>
          <a:prstGeom prst="rect">
            <a:avLst/>
          </a:prstGeom>
        </p:spPr>
        <p:txBody>
          <a:bodyPr wrap="square">
            <a:spAutoFit/>
          </a:bodyPr>
          <a:lstStyle/>
          <a:p>
            <a:pPr marL="285750" indent="-285750">
              <a:buFont typeface="Arial" panose="020B0604020202020204" pitchFamily="34" charset="0"/>
              <a:buChar char="•"/>
            </a:pPr>
            <a:r>
              <a:rPr lang="en-US" sz="2000" b="1" dirty="0">
                <a:latin typeface="Palatino Linotype" panose="02040502050505030304" pitchFamily="18" charset="0"/>
              </a:rPr>
              <a:t>database: </a:t>
            </a:r>
            <a:r>
              <a:rPr lang="en-US" sz="2000" dirty="0">
                <a:latin typeface="Palatino Linotype" panose="02040502050505030304" pitchFamily="18" charset="0"/>
              </a:rPr>
              <a:t>Is the collection of </a:t>
            </a:r>
            <a:r>
              <a:rPr lang="en-US" sz="2000" b="1" dirty="0">
                <a:latin typeface="Palatino Linotype" panose="02040502050505030304" pitchFamily="18" charset="0"/>
              </a:rPr>
              <a:t>related</a:t>
            </a:r>
            <a:r>
              <a:rPr lang="en-US" sz="2000" dirty="0">
                <a:latin typeface="Palatino Linotype" panose="02040502050505030304" pitchFamily="18" charset="0"/>
              </a:rPr>
              <a:t> </a:t>
            </a:r>
            <a:r>
              <a:rPr lang="en-US" sz="2000" b="1" dirty="0">
                <a:latin typeface="Palatino Linotype" panose="02040502050505030304" pitchFamily="18" charset="0"/>
              </a:rPr>
              <a:t>data </a:t>
            </a:r>
            <a:r>
              <a:rPr lang="en-US" sz="2000" dirty="0">
                <a:latin typeface="Palatino Linotype" panose="02040502050505030304" pitchFamily="18" charset="0"/>
              </a:rPr>
              <a:t>which is </a:t>
            </a:r>
            <a:r>
              <a:rPr lang="en-US" sz="2000" b="1" dirty="0">
                <a:latin typeface="Palatino Linotype" panose="02040502050505030304" pitchFamily="18" charset="0"/>
              </a:rPr>
              <a:t>organized, </a:t>
            </a:r>
            <a:r>
              <a:rPr lang="en-US" sz="2000" dirty="0">
                <a:latin typeface="Palatino Linotype" panose="02040502050505030304" pitchFamily="18" charset="0"/>
              </a:rPr>
              <a:t>database can store and retrieve large amount of data easily, which is stored in one or more data files by one or more users, it is called as </a:t>
            </a:r>
            <a:r>
              <a:rPr lang="en-US" sz="2000" b="1" dirty="0">
                <a:solidFill>
                  <a:srgbClr val="570528"/>
                </a:solidFill>
                <a:latin typeface="Palatino Linotype" panose="02040502050505030304" pitchFamily="18" charset="0"/>
              </a:rPr>
              <a:t>structured data</a:t>
            </a:r>
            <a:r>
              <a:rPr lang="en-US" sz="2000" b="1" dirty="0">
                <a:latin typeface="Palatino Linotype" panose="02040502050505030304" pitchFamily="18" charset="0"/>
              </a:rPr>
              <a:t>.</a:t>
            </a:r>
          </a:p>
          <a:p>
            <a:pPr marL="285750" indent="-285750">
              <a:buFont typeface="Arial" panose="020B0604020202020204" pitchFamily="34" charset="0"/>
              <a:buChar char="•"/>
            </a:pPr>
            <a:endParaRPr lang="en-US" sz="400" b="1" dirty="0">
              <a:latin typeface="Palatino Linotype" panose="02040502050505030304" pitchFamily="18" charset="0"/>
            </a:endParaRPr>
          </a:p>
          <a:p>
            <a:pPr marL="285750" indent="-285750">
              <a:buFont typeface="Arial" panose="020B0604020202020204" pitchFamily="34" charset="0"/>
              <a:buChar char="•"/>
            </a:pPr>
            <a:r>
              <a:rPr lang="en-IN" sz="2000" b="1" dirty="0">
                <a:latin typeface="Palatino Linotype" panose="02040502050505030304" pitchFamily="18" charset="0"/>
              </a:rPr>
              <a:t>management</a:t>
            </a:r>
            <a:r>
              <a:rPr lang="en-IN" sz="2000" dirty="0">
                <a:latin typeface="Palatino Linotype" panose="02040502050505030304" pitchFamily="18" charset="0"/>
              </a:rPr>
              <a:t> </a:t>
            </a:r>
            <a:r>
              <a:rPr lang="en-IN" sz="2000" b="1" dirty="0">
                <a:latin typeface="Palatino Linotype" panose="02040502050505030304" pitchFamily="18" charset="0"/>
              </a:rPr>
              <a:t>system</a:t>
            </a:r>
            <a:r>
              <a:rPr lang="en-IN" sz="2000" dirty="0">
                <a:latin typeface="Palatino Linotype" panose="02040502050505030304" pitchFamily="18" charset="0"/>
              </a:rPr>
              <a:t>: it </a:t>
            </a:r>
            <a:r>
              <a:rPr lang="en-US" sz="2000" dirty="0">
                <a:latin typeface="Palatino Linotype" panose="02040502050505030304" pitchFamily="18" charset="0"/>
              </a:rPr>
              <a:t>is a software, designed to </a:t>
            </a:r>
            <a:r>
              <a:rPr lang="en-US" sz="2000" b="1" dirty="0">
                <a:latin typeface="Palatino Linotype" panose="02040502050505030304" pitchFamily="18" charset="0"/>
              </a:rPr>
              <a:t>define</a:t>
            </a:r>
            <a:r>
              <a:rPr lang="en-US" sz="2000" dirty="0">
                <a:latin typeface="Palatino Linotype" panose="02040502050505030304" pitchFamily="18" charset="0"/>
              </a:rPr>
              <a:t>, </a:t>
            </a:r>
            <a:r>
              <a:rPr lang="en-US" sz="2000" b="1" dirty="0">
                <a:latin typeface="Palatino Linotype" panose="02040502050505030304" pitchFamily="18" charset="0"/>
              </a:rPr>
              <a:t>manipulate</a:t>
            </a:r>
            <a:r>
              <a:rPr lang="en-US" sz="2000" dirty="0">
                <a:latin typeface="Palatino Linotype" panose="02040502050505030304" pitchFamily="18" charset="0"/>
              </a:rPr>
              <a:t>, </a:t>
            </a:r>
            <a:r>
              <a:rPr lang="en-US" sz="2000" b="1" dirty="0">
                <a:latin typeface="Palatino Linotype" panose="02040502050505030304" pitchFamily="18" charset="0"/>
              </a:rPr>
              <a:t>retrieve</a:t>
            </a:r>
            <a:r>
              <a:rPr lang="en-US" sz="2000" dirty="0">
                <a:latin typeface="Palatino Linotype" panose="02040502050505030304" pitchFamily="18" charset="0"/>
              </a:rPr>
              <a:t> and </a:t>
            </a:r>
            <a:r>
              <a:rPr lang="en-US" sz="2000" b="1" dirty="0">
                <a:latin typeface="Palatino Linotype" panose="02040502050505030304" pitchFamily="18" charset="0"/>
              </a:rPr>
              <a:t>manage</a:t>
            </a:r>
            <a:r>
              <a:rPr lang="en-US" sz="2000" dirty="0">
                <a:latin typeface="Palatino Linotype" panose="02040502050505030304" pitchFamily="18" charset="0"/>
              </a:rPr>
              <a:t> data in a database.</a:t>
            </a:r>
            <a:endParaRPr lang="en-IN" sz="2000" dirty="0">
              <a:latin typeface="Palatino Linotype" panose="02040502050505030304" pitchFamily="18" charset="0"/>
            </a:endParaRPr>
          </a:p>
        </p:txBody>
      </p:sp>
      <p:sp>
        <p:nvSpPr>
          <p:cNvPr id="6" name="TextBox 5">
            <a:extLst>
              <a:ext uri="{FF2B5EF4-FFF2-40B4-BE49-F238E27FC236}">
                <a16:creationId xmlns:a16="http://schemas.microsoft.com/office/drawing/2014/main" xmlns="" id="{74BB9E41-B291-4B0D-951B-121C6EFAB6D1}"/>
              </a:ext>
            </a:extLst>
          </p:cNvPr>
          <p:cNvSpPr txBox="1"/>
          <p:nvPr/>
        </p:nvSpPr>
        <p:spPr>
          <a:xfrm>
            <a:off x="344426" y="2780928"/>
            <a:ext cx="11573568" cy="646331"/>
          </a:xfrm>
          <a:prstGeom prst="rect">
            <a:avLst/>
          </a:prstGeom>
          <a:noFill/>
        </p:spPr>
        <p:txBody>
          <a:bodyPr wrap="square">
            <a:spAutoFit/>
          </a:bodyPr>
          <a:lstStyle/>
          <a:p>
            <a:r>
              <a:rPr lang="en-US" b="0" i="0" dirty="0">
                <a:solidFill>
                  <a:srgbClr val="202122"/>
                </a:solidFill>
                <a:effectLst/>
                <a:latin typeface="Arial" panose="020B0604020202020204" pitchFamily="34" charset="0"/>
              </a:rPr>
              <a:t>The </a:t>
            </a:r>
            <a:r>
              <a:rPr lang="en-US" dirty="0">
                <a:solidFill>
                  <a:srgbClr val="202122"/>
                </a:solidFill>
                <a:latin typeface="Arial" panose="020B0604020202020204" pitchFamily="34" charset="0"/>
              </a:rPr>
              <a:t>database management system (DBMS) is the software that interacts with </a:t>
            </a:r>
            <a:r>
              <a:rPr lang="en-US" b="1" dirty="0">
                <a:solidFill>
                  <a:srgbClr val="202122"/>
                </a:solidFill>
                <a:latin typeface="Arial" panose="020B0604020202020204" pitchFamily="34" charset="0"/>
              </a:rPr>
              <a:t>end users</a:t>
            </a:r>
            <a:r>
              <a:rPr lang="en-US" dirty="0">
                <a:solidFill>
                  <a:srgbClr val="202122"/>
                </a:solidFill>
                <a:latin typeface="Arial" panose="020B0604020202020204" pitchFamily="34" charset="0"/>
              </a:rPr>
              <a:t>, </a:t>
            </a:r>
            <a:r>
              <a:rPr lang="en-US" b="1" dirty="0">
                <a:solidFill>
                  <a:srgbClr val="202122"/>
                </a:solidFill>
                <a:latin typeface="Arial" panose="020B0604020202020204" pitchFamily="34" charset="0"/>
              </a:rPr>
              <a:t>applications</a:t>
            </a:r>
            <a:r>
              <a:rPr lang="en-US" dirty="0">
                <a:solidFill>
                  <a:srgbClr val="202122"/>
                </a:solidFill>
                <a:latin typeface="Arial" panose="020B0604020202020204" pitchFamily="34" charset="0"/>
              </a:rPr>
              <a:t>, and the </a:t>
            </a:r>
            <a:r>
              <a:rPr lang="en-US" b="1" dirty="0">
                <a:solidFill>
                  <a:srgbClr val="202122"/>
                </a:solidFill>
                <a:latin typeface="Arial" panose="020B0604020202020204" pitchFamily="34" charset="0"/>
              </a:rPr>
              <a:t>database</a:t>
            </a:r>
            <a:r>
              <a:rPr lang="en-US" dirty="0">
                <a:solidFill>
                  <a:srgbClr val="202122"/>
                </a:solidFill>
                <a:latin typeface="Arial" panose="020B0604020202020204" pitchFamily="34" charset="0"/>
              </a:rPr>
              <a:t> itself to store and analyze the data.</a:t>
            </a:r>
            <a:endParaRPr lang="en-IN" dirty="0">
              <a:solidFill>
                <a:srgbClr val="202122"/>
              </a:solidFill>
              <a:latin typeface="Arial" panose="020B0604020202020204" pitchFamily="34" charset="0"/>
            </a:endParaRPr>
          </a:p>
        </p:txBody>
      </p:sp>
      <p:sp>
        <p:nvSpPr>
          <p:cNvPr id="7" name="TextBox 6">
            <a:extLst>
              <a:ext uri="{FF2B5EF4-FFF2-40B4-BE49-F238E27FC236}">
                <a16:creationId xmlns:a16="http://schemas.microsoft.com/office/drawing/2014/main" xmlns="" id="{A74AAC0A-0715-4110-85DB-E3C3BABB78E1}"/>
              </a:ext>
            </a:extLst>
          </p:cNvPr>
          <p:cNvSpPr txBox="1"/>
          <p:nvPr/>
        </p:nvSpPr>
        <p:spPr>
          <a:xfrm>
            <a:off x="335360" y="5589240"/>
            <a:ext cx="5184576" cy="830997"/>
          </a:xfrm>
          <a:prstGeom prst="rect">
            <a:avLst/>
          </a:prstGeom>
          <a:solidFill>
            <a:schemeClr val="bg1">
              <a:lumMod val="95000"/>
            </a:schemeClr>
          </a:solidFill>
        </p:spPr>
        <p:txBody>
          <a:bodyPr wrap="square">
            <a:spAutoFit/>
          </a:bodyPr>
          <a:lstStyle/>
          <a:p>
            <a:r>
              <a:rPr lang="en-US" sz="2400" b="0" i="0" dirty="0">
                <a:effectLst/>
                <a:latin typeface="OracleSansVF"/>
              </a:rPr>
              <a:t>A database is an organized collection of structured data.</a:t>
            </a:r>
            <a:endParaRPr lang="en-IN" sz="2400" dirty="0"/>
          </a:p>
        </p:txBody>
      </p:sp>
    </p:spTree>
    <p:extLst>
      <p:ext uri="{BB962C8B-B14F-4D97-AF65-F5344CB8AC3E}">
        <p14:creationId xmlns:p14="http://schemas.microsoft.com/office/powerpoint/2010/main" val="3395159497"/>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clustered and non-clustered index</a:t>
            </a:r>
          </a:p>
        </p:txBody>
      </p:sp>
      <p:sp>
        <p:nvSpPr>
          <p:cNvPr id="10" name="TextBox 9">
            <a:extLst>
              <a:ext uri="{FF2B5EF4-FFF2-40B4-BE49-F238E27FC236}">
                <a16:creationId xmlns:a16="http://schemas.microsoft.com/office/drawing/2014/main" xmlns="" id="{485287CE-286B-4A46-8BFA-0AB68118BFDC}"/>
              </a:ext>
            </a:extLst>
          </p:cNvPr>
          <p:cNvSpPr txBox="1"/>
          <p:nvPr/>
        </p:nvSpPr>
        <p:spPr>
          <a:xfrm>
            <a:off x="191344" y="764704"/>
            <a:ext cx="11737304" cy="1938992"/>
          </a:xfrm>
          <a:prstGeom prst="rect">
            <a:avLst/>
          </a:prstGeom>
          <a:noFill/>
        </p:spPr>
        <p:txBody>
          <a:bodyPr wrap="square">
            <a:spAutoFit/>
          </a:bodyPr>
          <a:lstStyle/>
          <a:p>
            <a:pPr algn="just"/>
            <a:r>
              <a:rPr lang="en-US" b="0" i="0" dirty="0">
                <a:solidFill>
                  <a:srgbClr val="333333"/>
                </a:solidFill>
                <a:effectLst/>
                <a:latin typeface="Palatino Linotype" panose="02040502050505030304" pitchFamily="18" charset="0"/>
              </a:rPr>
              <a:t>Indexing in MySQL is a process that helps us to return the requested data from the table very fast. If the table does not have an index, it scans the whole table for the requested data.</a:t>
            </a:r>
          </a:p>
          <a:p>
            <a:pPr algn="just"/>
            <a:endParaRPr lang="en-US" b="0" dirty="0">
              <a:solidFill>
                <a:srgbClr val="333333"/>
              </a:solidFill>
              <a:effectLst/>
              <a:latin typeface="Palatino Linotype" panose="02040502050505030304" pitchFamily="18" charset="0"/>
            </a:endParaRPr>
          </a:p>
          <a:p>
            <a:pPr algn="just"/>
            <a:r>
              <a:rPr lang="en-US" b="0" strike="noStrike" dirty="0">
                <a:solidFill>
                  <a:srgbClr val="008000"/>
                </a:solidFill>
                <a:effectLst/>
                <a:latin typeface="Palatino Linotype" panose="02040502050505030304" pitchFamily="18" charset="0"/>
              </a:rPr>
              <a:t>MySQL</a:t>
            </a:r>
            <a:r>
              <a:rPr lang="en-US" b="0" dirty="0">
                <a:solidFill>
                  <a:srgbClr val="333333"/>
                </a:solidFill>
                <a:effectLst/>
                <a:latin typeface="Palatino Linotype" panose="02040502050505030304" pitchFamily="18" charset="0"/>
              </a:rPr>
              <a:t> </a:t>
            </a:r>
            <a:r>
              <a:rPr lang="en-US" dirty="0">
                <a:solidFill>
                  <a:srgbClr val="008000"/>
                </a:solidFill>
                <a:latin typeface="Palatino Linotype" panose="02040502050505030304" pitchFamily="18" charset="0"/>
              </a:rPr>
              <a:t>allows two different types of Indexing:</a:t>
            </a:r>
          </a:p>
          <a:p>
            <a:pPr algn="just"/>
            <a:endParaRPr lang="en-US" sz="800" dirty="0">
              <a:solidFill>
                <a:srgbClr val="008000"/>
              </a:solidFill>
              <a:latin typeface="Palatino Linotype" panose="02040502050505030304" pitchFamily="18" charset="0"/>
            </a:endParaRPr>
          </a:p>
          <a:p>
            <a:pPr marL="285750" indent="-285750" algn="just">
              <a:buFont typeface="Arial" panose="020B0604020202020204" pitchFamily="34" charset="0"/>
              <a:buChar char="•"/>
            </a:pPr>
            <a:r>
              <a:rPr lang="en-US" dirty="0">
                <a:solidFill>
                  <a:srgbClr val="006C86"/>
                </a:solidFill>
              </a:rPr>
              <a:t>Clustered Index</a:t>
            </a:r>
          </a:p>
          <a:p>
            <a:pPr marL="285750" indent="-285750" algn="just">
              <a:buFont typeface="Arial" panose="020B0604020202020204" pitchFamily="34" charset="0"/>
              <a:buChar char="•"/>
            </a:pPr>
            <a:endParaRPr lang="en-US" sz="400" dirty="0">
              <a:solidFill>
                <a:srgbClr val="006C86"/>
              </a:solidFill>
            </a:endParaRPr>
          </a:p>
          <a:p>
            <a:pPr marL="285750" indent="-285750" algn="just">
              <a:buFont typeface="Arial" panose="020B0604020202020204" pitchFamily="34" charset="0"/>
              <a:buChar char="•"/>
            </a:pPr>
            <a:r>
              <a:rPr lang="en-US" dirty="0">
                <a:solidFill>
                  <a:srgbClr val="006C86"/>
                </a:solidFill>
              </a:rPr>
              <a:t>Non-Clustered Index</a:t>
            </a:r>
          </a:p>
        </p:txBody>
      </p:sp>
      <p:sp>
        <p:nvSpPr>
          <p:cNvPr id="16" name="TextBox 15">
            <a:extLst>
              <a:ext uri="{FF2B5EF4-FFF2-40B4-BE49-F238E27FC236}">
                <a16:creationId xmlns:a16="http://schemas.microsoft.com/office/drawing/2014/main" xmlns="" id="{633FFDEC-1624-4FAE-B1DB-5A9EDC93FC69}"/>
              </a:ext>
            </a:extLst>
          </p:cNvPr>
          <p:cNvSpPr txBox="1"/>
          <p:nvPr/>
        </p:nvSpPr>
        <p:spPr>
          <a:xfrm>
            <a:off x="224450" y="2996952"/>
            <a:ext cx="11704197" cy="2616101"/>
          </a:xfrm>
          <a:prstGeom prst="rect">
            <a:avLst/>
          </a:prstGeom>
          <a:noFill/>
        </p:spPr>
        <p:txBody>
          <a:bodyPr wrap="square">
            <a:spAutoFit/>
          </a:bodyPr>
          <a:lstStyle/>
          <a:p>
            <a:pPr algn="just"/>
            <a:r>
              <a:rPr lang="en-IN" sz="2000" b="0" i="0" dirty="0">
                <a:solidFill>
                  <a:srgbClr val="610B4B"/>
                </a:solidFill>
                <a:effectLst/>
                <a:latin typeface="erdana"/>
              </a:rPr>
              <a:t>Clustered Index:- </a:t>
            </a:r>
            <a:r>
              <a:rPr lang="en-US" i="0" dirty="0">
                <a:solidFill>
                  <a:srgbClr val="333333"/>
                </a:solidFill>
                <a:latin typeface="Palatino Linotype" panose="02040502050505030304" pitchFamily="18" charset="0"/>
              </a:rPr>
              <a:t>The InnoDB table uses a clustered index for optimizing the speed of most common lookups ( SELECT statement) and DML operations like INSERT, UPDATE, and DELETE command. </a:t>
            </a:r>
            <a:r>
              <a:rPr lang="en-US" dirty="0">
                <a:solidFill>
                  <a:srgbClr val="333333"/>
                </a:solidFill>
                <a:latin typeface="Palatino Linotype" panose="02040502050505030304" pitchFamily="18" charset="0"/>
              </a:rPr>
              <a:t>Clustered indexes sort and store the data rows in the table based on their key values </a:t>
            </a:r>
            <a:r>
              <a:rPr lang="en-US" b="0" i="0" dirty="0">
                <a:solidFill>
                  <a:srgbClr val="333333"/>
                </a:solidFill>
                <a:effectLst/>
                <a:latin typeface="inter-regular"/>
              </a:rPr>
              <a:t>that can be sorted in only one way</a:t>
            </a:r>
            <a:r>
              <a:rPr lang="en-US" dirty="0">
                <a:solidFill>
                  <a:srgbClr val="333333"/>
                </a:solidFill>
                <a:latin typeface="Palatino Linotype" panose="02040502050505030304" pitchFamily="18" charset="0"/>
              </a:rPr>
              <a:t>. If the table column contains a primary key or unique key, MySQL creates a clustered index named PRIMARY based on that specific column. </a:t>
            </a:r>
          </a:p>
          <a:p>
            <a:pPr algn="just"/>
            <a:endParaRPr lang="en-US" sz="800" dirty="0">
              <a:solidFill>
                <a:srgbClr val="333333"/>
              </a:solidFill>
              <a:latin typeface="Palatino Linotype" panose="02040502050505030304" pitchFamily="18" charset="0"/>
            </a:endParaRPr>
          </a:p>
          <a:p>
            <a:pPr algn="just"/>
            <a:endParaRPr lang="en-US" sz="800" dirty="0">
              <a:solidFill>
                <a:srgbClr val="333333"/>
              </a:solidFill>
              <a:latin typeface="Palatino Linotype" panose="02040502050505030304" pitchFamily="18" charset="0"/>
            </a:endParaRPr>
          </a:p>
          <a:p>
            <a:pPr algn="just"/>
            <a:r>
              <a:rPr lang="en-IN" sz="2000" b="0" i="0" dirty="0">
                <a:solidFill>
                  <a:srgbClr val="610B4B"/>
                </a:solidFill>
                <a:effectLst/>
                <a:latin typeface="erdana"/>
              </a:rPr>
              <a:t>Non-Clustered Index:- </a:t>
            </a:r>
            <a:r>
              <a:rPr lang="en-US" dirty="0">
                <a:solidFill>
                  <a:srgbClr val="333333"/>
                </a:solidFill>
                <a:latin typeface="Palatino Linotype" panose="02040502050505030304" pitchFamily="18" charset="0"/>
              </a:rPr>
              <a:t>The indexes other than PRIMARY indexes (i.e. clustered indexes) called a non-clustered index. The non-clustered indexes are also known as secondary indexes. The non-clustered index and table data are both stored in different places. </a:t>
            </a:r>
            <a:r>
              <a:rPr lang="en-US" b="0" i="0" dirty="0">
                <a:solidFill>
                  <a:srgbClr val="333333"/>
                </a:solidFill>
                <a:effectLst/>
                <a:latin typeface="inter-regular"/>
              </a:rPr>
              <a:t>It is not sorted (ordering) the table data.</a:t>
            </a:r>
            <a:endParaRPr lang="en-IN" dirty="0">
              <a:solidFill>
                <a:srgbClr val="333333"/>
              </a:solidFill>
              <a:latin typeface="Palatino Linotype" panose="02040502050505030304" pitchFamily="18" charset="0"/>
            </a:endParaRPr>
          </a:p>
        </p:txBody>
      </p:sp>
      <p:sp>
        <p:nvSpPr>
          <p:cNvPr id="6" name="TextBox 5">
            <a:extLst>
              <a:ext uri="{FF2B5EF4-FFF2-40B4-BE49-F238E27FC236}">
                <a16:creationId xmlns:a16="http://schemas.microsoft.com/office/drawing/2014/main" xmlns="" id="{5F768E62-2BD0-17EA-6D45-34CA257EC614}"/>
              </a:ext>
            </a:extLst>
          </p:cNvPr>
          <p:cNvSpPr txBox="1"/>
          <p:nvPr/>
        </p:nvSpPr>
        <p:spPr>
          <a:xfrm>
            <a:off x="191343" y="5733256"/>
            <a:ext cx="11737303"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test</a:t>
            </a:r>
            <a:r>
              <a:rPr lang="en-IN" dirty="0">
                <a:solidFill>
                  <a:schemeClr val="bg1">
                    <a:lumMod val="50000"/>
                  </a:schemeClr>
                </a:solidFill>
                <a:latin typeface="Liberation Mono"/>
              </a:rPr>
              <a:t>(</a:t>
            </a:r>
            <a:r>
              <a:rPr lang="en-IN" dirty="0">
                <a:latin typeface="Liberation Mono"/>
              </a:rPr>
              <a:t>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 c3 </a:t>
            </a:r>
            <a:r>
              <a:rPr lang="en-IN" dirty="0">
                <a:solidFill>
                  <a:srgbClr val="834689"/>
                </a:solidFill>
                <a:latin typeface="Liberation Mono"/>
                <a:cs typeface="Arial" panose="020B0604020202020204" pitchFamily="34" charset="0"/>
              </a:rPr>
              <a:t>INT</a:t>
            </a:r>
            <a:r>
              <a:rPr lang="en-IN" dirty="0">
                <a:latin typeface="Liberation Mono"/>
              </a:rPr>
              <a:t>, c4 </a:t>
            </a:r>
            <a:r>
              <a:rPr lang="en-IN" dirty="0">
                <a:solidFill>
                  <a:srgbClr val="834689"/>
                </a:solidFill>
                <a:latin typeface="Liberation Mono"/>
                <a:cs typeface="Arial" panose="020B0604020202020204" pitchFamily="34" charset="0"/>
              </a:rPr>
              <a:t>INT</a:t>
            </a:r>
            <a:r>
              <a:rPr lang="en-IN" dirty="0">
                <a:latin typeface="Liberation Mono"/>
              </a:rPr>
              <a:t>,c5 </a:t>
            </a:r>
            <a:r>
              <a:rPr lang="en-IN" dirty="0">
                <a:solidFill>
                  <a:srgbClr val="834689"/>
                </a:solidFill>
                <a:latin typeface="Liberation Mono"/>
                <a:cs typeface="Arial" panose="020B0604020202020204" pitchFamily="34" charset="0"/>
              </a:rPr>
              <a:t>INT</a:t>
            </a:r>
            <a:r>
              <a:rPr lang="en-IN" dirty="0">
                <a:latin typeface="Liberation Mono"/>
              </a:rPr>
              <a:t>, c6 </a:t>
            </a:r>
            <a:r>
              <a:rPr lang="en-IN" dirty="0">
                <a:solidFill>
                  <a:srgbClr val="834689"/>
                </a:solidFill>
                <a:latin typeface="Liberation Mono"/>
                <a:cs typeface="Arial" panose="020B0604020202020204" pitchFamily="34" charset="0"/>
              </a:rPr>
              <a:t>INT</a:t>
            </a:r>
            <a:r>
              <a:rPr lang="en-IN" dirty="0">
                <a:latin typeface="Liberation Mono"/>
              </a:rPr>
              <a:t>, c7 </a:t>
            </a:r>
            <a:r>
              <a:rPr lang="en-IN" dirty="0">
                <a:solidFill>
                  <a:srgbClr val="834689"/>
                </a:solidFill>
                <a:latin typeface="Liberation Mono"/>
                <a:cs typeface="Arial" panose="020B0604020202020204" pitchFamily="34" charset="0"/>
              </a:rPr>
              <a:t>INT</a:t>
            </a:r>
            <a:r>
              <a:rPr lang="en-IN" dirty="0">
                <a:latin typeface="Liberation Mono"/>
              </a:rPr>
              <a:t>, c8 </a:t>
            </a:r>
            <a:r>
              <a:rPr lang="en-IN" dirty="0">
                <a:solidFill>
                  <a:srgbClr val="834689"/>
                </a:solidFill>
                <a:latin typeface="Liberation Mono"/>
                <a:cs typeface="Arial" panose="020B0604020202020204" pitchFamily="34" charset="0"/>
              </a:rPr>
              <a:t>INT</a:t>
            </a:r>
            <a:r>
              <a:rPr lang="en-IN" dirty="0">
                <a:latin typeface="Liberation Mono"/>
              </a:rPr>
              <a:t>, c9 </a:t>
            </a:r>
            <a:r>
              <a:rPr lang="en-IN" dirty="0">
                <a:solidFill>
                  <a:srgbClr val="834689"/>
                </a:solidFill>
                <a:latin typeface="Liberation Mono"/>
                <a:cs typeface="Arial" panose="020B0604020202020204" pitchFamily="34" charset="0"/>
              </a:rPr>
              <a:t>INT</a:t>
            </a:r>
            <a:r>
              <a:rPr lang="en-IN" dirty="0">
                <a:latin typeface="Liberation Mono"/>
              </a:rPr>
              <a:t>, c10 </a:t>
            </a:r>
            <a:r>
              <a:rPr lang="en-IN" dirty="0">
                <a:solidFill>
                  <a:srgbClr val="834689"/>
                </a:solidFill>
                <a:latin typeface="Liberation Mono"/>
                <a:cs typeface="Arial" panose="020B0604020202020204" pitchFamily="34" charset="0"/>
              </a:rPr>
              <a:t>INT</a:t>
            </a:r>
            <a:r>
              <a:rPr lang="en-IN" dirty="0">
                <a:latin typeface="Liberation Mono"/>
              </a:rPr>
              <a:t>, c11 </a:t>
            </a:r>
            <a:r>
              <a:rPr lang="en-IN" dirty="0">
                <a:solidFill>
                  <a:srgbClr val="834689"/>
                </a:solidFill>
                <a:latin typeface="Liberation Mono"/>
                <a:cs typeface="Arial" panose="020B0604020202020204" pitchFamily="34" charset="0"/>
              </a:rPr>
              <a:t>INT</a:t>
            </a:r>
            <a:r>
              <a:rPr lang="en-IN" dirty="0">
                <a:latin typeface="Liberation Mono"/>
              </a:rPr>
              <a:t>, c12 </a:t>
            </a:r>
            <a:r>
              <a:rPr lang="en-IN" dirty="0">
                <a:solidFill>
                  <a:srgbClr val="834689"/>
                </a:solidFill>
                <a:latin typeface="Liberation Mono"/>
                <a:cs typeface="Arial" panose="020B0604020202020204" pitchFamily="34" charset="0"/>
              </a:rPr>
              <a:t>INT</a:t>
            </a:r>
            <a:r>
              <a:rPr lang="en-IN" dirty="0">
                <a:latin typeface="Liberation Mono"/>
              </a:rPr>
              <a:t>, c13 </a:t>
            </a:r>
            <a:r>
              <a:rPr lang="en-IN" dirty="0">
                <a:solidFill>
                  <a:srgbClr val="834689"/>
                </a:solidFill>
                <a:latin typeface="Liberation Mono"/>
                <a:cs typeface="Arial" panose="020B0604020202020204" pitchFamily="34" charset="0"/>
              </a:rPr>
              <a:t>INT</a:t>
            </a:r>
            <a:r>
              <a:rPr lang="en-IN" dirty="0">
                <a:latin typeface="Liberation Mono"/>
              </a:rPr>
              <a:t>, c14 </a:t>
            </a:r>
            <a:r>
              <a:rPr lang="en-IN" dirty="0">
                <a:solidFill>
                  <a:srgbClr val="834689"/>
                </a:solidFill>
                <a:latin typeface="Liberation Mono"/>
                <a:cs typeface="Arial" panose="020B0604020202020204" pitchFamily="34" charset="0"/>
              </a:rPr>
              <a:t>INT</a:t>
            </a:r>
            <a:r>
              <a:rPr lang="en-IN" dirty="0">
                <a:latin typeface="Liberation Mono"/>
              </a:rPr>
              <a:t>, c15 </a:t>
            </a:r>
            <a:r>
              <a:rPr lang="en-IN" dirty="0">
                <a:solidFill>
                  <a:srgbClr val="834689"/>
                </a:solidFill>
                <a:latin typeface="Liberation Mono"/>
                <a:cs typeface="Arial" panose="020B0604020202020204" pitchFamily="34" charset="0"/>
              </a:rPr>
              <a:t>INT</a:t>
            </a:r>
            <a:r>
              <a:rPr lang="en-IN" dirty="0">
                <a:latin typeface="Liberation Mono"/>
              </a:rPr>
              <a:t>, c16 </a:t>
            </a:r>
            <a:r>
              <a:rPr lang="en-IN" dirty="0">
                <a:solidFill>
                  <a:srgbClr val="834689"/>
                </a:solidFill>
                <a:latin typeface="Liberation Mono"/>
                <a:cs typeface="Arial" panose="020B0604020202020204" pitchFamily="34" charset="0"/>
              </a:rPr>
              <a:t>INT</a:t>
            </a:r>
            <a:r>
              <a:rPr lang="en-IN" dirty="0">
                <a:latin typeface="Liberation Mono"/>
              </a:rPr>
              <a:t>, c17 </a:t>
            </a:r>
            <a:r>
              <a:rPr lang="en-IN" dirty="0">
                <a:solidFill>
                  <a:srgbClr val="834689"/>
                </a:solidFill>
                <a:latin typeface="Liberation Mono"/>
                <a:cs typeface="Arial" panose="020B0604020202020204" pitchFamily="34" charset="0"/>
              </a:rPr>
              <a:t>INT</a:t>
            </a:r>
            <a:r>
              <a:rPr lang="en-IN" dirty="0">
                <a:latin typeface="Liberation Mono"/>
              </a:rPr>
              <a:t>, c18 </a:t>
            </a:r>
            <a:r>
              <a:rPr lang="en-IN" dirty="0">
                <a:solidFill>
                  <a:srgbClr val="834689"/>
                </a:solidFill>
                <a:latin typeface="Liberation Mono"/>
                <a:cs typeface="Arial" panose="020B0604020202020204" pitchFamily="34" charset="0"/>
              </a:rPr>
              <a:t>INT</a:t>
            </a:r>
            <a:r>
              <a:rPr lang="en-IN" dirty="0">
                <a:latin typeface="Liberation Mono"/>
              </a:rPr>
              <a:t>, c19 </a:t>
            </a:r>
            <a:r>
              <a:rPr lang="en-IN" dirty="0">
                <a:solidFill>
                  <a:srgbClr val="834689"/>
                </a:solidFill>
                <a:latin typeface="Liberation Mono"/>
                <a:cs typeface="Arial" panose="020B0604020202020204" pitchFamily="34" charset="0"/>
              </a:rPr>
              <a:t>INT</a:t>
            </a:r>
            <a:r>
              <a:rPr lang="en-IN" dirty="0">
                <a:latin typeface="Liberation Mono"/>
              </a:rPr>
              <a:t>, c20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C00000"/>
                </a:solidFill>
                <a:latin typeface="Liberation Mono"/>
                <a:cs typeface="Arial" panose="020B0604020202020204" pitchFamily="34" charset="0"/>
              </a:rPr>
              <a:t>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rPr>
              <a:t> </a:t>
            </a:r>
            <a:r>
              <a:rPr lang="en-IN" dirty="0">
                <a:solidFill>
                  <a:schemeClr val="bg1">
                    <a:lumMod val="50000"/>
                  </a:schemeClr>
                </a:solidFill>
                <a:latin typeface="Liberation Mono"/>
              </a:rPr>
              <a:t>(</a:t>
            </a:r>
            <a:r>
              <a:rPr lang="en-IN" dirty="0">
                <a:latin typeface="Liberation Mono"/>
              </a:rPr>
              <a:t>c1, c2, c3, c4, c5, c6, c7, c8, c9, c10, c11, c12, c13, c14, c15, c16, c17, c18 </a:t>
            </a:r>
            <a:r>
              <a:rPr lang="en-IN" dirty="0">
                <a:solidFill>
                  <a:schemeClr val="bg1">
                    <a:lumMod val="50000"/>
                  </a:schemeClr>
                </a:solidFill>
                <a:latin typeface="Liberation Mono"/>
              </a:rPr>
              <a:t>))</a:t>
            </a:r>
            <a:r>
              <a:rPr lang="en-IN" dirty="0">
                <a:latin typeface="Liberation Mono"/>
              </a:rPr>
              <a:t>; </a:t>
            </a:r>
            <a:r>
              <a:rPr lang="en-IN" dirty="0">
                <a:solidFill>
                  <a:srgbClr val="C00000"/>
                </a:solidFill>
                <a:latin typeface="Liberation Mono"/>
                <a:cs typeface="Arial" panose="020B0604020202020204" pitchFamily="34" charset="0"/>
              </a:rPr>
              <a:t>// error</a:t>
            </a:r>
          </a:p>
        </p:txBody>
      </p:sp>
    </p:spTree>
    <p:extLst>
      <p:ext uri="{BB962C8B-B14F-4D97-AF65-F5344CB8AC3E}">
        <p14:creationId xmlns:p14="http://schemas.microsoft.com/office/powerpoint/2010/main" val="118540358"/>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primary key</a:t>
            </a:r>
          </a:p>
        </p:txBody>
      </p:sp>
      <p:sp>
        <p:nvSpPr>
          <p:cNvPr id="6" name="Rectangle 5"/>
          <p:cNvSpPr/>
          <p:nvPr/>
        </p:nvSpPr>
        <p:spPr>
          <a:xfrm>
            <a:off x="290745" y="1469683"/>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tables with </a:t>
            </a:r>
            <a:r>
              <a:rPr lang="en-IN" b="1" dirty="0">
                <a:latin typeface="Arial" panose="020B0604020202020204" pitchFamily="34" charset="0"/>
                <a:cs typeface="Arial" panose="020B0604020202020204" pitchFamily="34" charset="0"/>
              </a:rPr>
              <a:t>PRIMARY KEY</a:t>
            </a:r>
            <a:r>
              <a:rPr lang="en-IN" dirty="0">
                <a:latin typeface="Arial" panose="020B0604020202020204" pitchFamily="34" charset="0"/>
                <a:cs typeface="Arial" panose="020B0604020202020204" pitchFamily="34" charset="0"/>
              </a:rPr>
              <a:t> column.</a:t>
            </a:r>
          </a:p>
        </p:txBody>
      </p:sp>
      <p:sp>
        <p:nvSpPr>
          <p:cNvPr id="14" name="Rectangle 13">
            <a:extLst>
              <a:ext uri="{FF2B5EF4-FFF2-40B4-BE49-F238E27FC236}">
                <a16:creationId xmlns:a16="http://schemas.microsoft.com/office/drawing/2014/main" xmlns="" id="{484CE300-2050-49A3-BDFF-69F18BC5022A}"/>
              </a:ext>
            </a:extLst>
          </p:cNvPr>
          <p:cNvSpPr/>
          <p:nvPr/>
        </p:nvSpPr>
        <p:spPr>
          <a:xfrm>
            <a:off x="894798" y="2318678"/>
            <a:ext cx="3717023" cy="1754326"/>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1" name="TextBox 10">
            <a:extLst>
              <a:ext uri="{FF2B5EF4-FFF2-40B4-BE49-F238E27FC236}">
                <a16:creationId xmlns:a16="http://schemas.microsoft.com/office/drawing/2014/main" xmlns="" id="{C96BE7FC-DFE5-41BC-93C2-653212AF3C1D}"/>
              </a:ext>
            </a:extLst>
          </p:cNvPr>
          <p:cNvSpPr txBox="1"/>
          <p:nvPr/>
        </p:nvSpPr>
        <p:spPr>
          <a:xfrm>
            <a:off x="6871462" y="2320164"/>
            <a:ext cx="3852428"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purchase_orders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po_number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vendor_id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NOT NULL,</a:t>
            </a:r>
          </a:p>
          <a:p>
            <a:pPr marL="273050"/>
            <a:r>
              <a:rPr lang="en-IN" dirty="0">
                <a:latin typeface="Liberation Mono"/>
                <a:cs typeface="Arial" panose="020B0604020202020204" pitchFamily="34" charset="0"/>
              </a:rPr>
              <a:t>   po_status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NOT NULL,</a:t>
            </a:r>
          </a:p>
          <a:p>
            <a:pPr marL="273050"/>
            <a:r>
              <a:rPr lang="en-IN" dirty="0">
                <a:solidFill>
                  <a:srgbClr val="C00000"/>
                </a:solidFill>
                <a:latin typeface="Liberation Mono"/>
                <a:cs typeface="Arial" panose="020B0604020202020204" pitchFamily="34" charset="0"/>
              </a:rPr>
              <a:t>   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po_number</a:t>
            </a:r>
            <a:r>
              <a:rPr lang="en-IN" dirty="0">
                <a:solidFill>
                  <a:schemeClr val="bg1">
                    <a:lumMod val="65000"/>
                  </a:schemeClr>
                </a:solidFill>
                <a:latin typeface="Liberation Mono"/>
                <a:cs typeface="Arial" panose="020B0604020202020204" pitchFamily="34" charset="0"/>
              </a:rPr>
              <a:t>)</a:t>
            </a:r>
            <a:endParaRPr lang="en-IN" dirty="0">
              <a:latin typeface="Liberation Mono"/>
              <a:cs typeface="Arial" panose="020B0604020202020204" pitchFamily="34" charset="0"/>
            </a:endParaRP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2" name="TextBox 11">
            <a:extLst>
              <a:ext uri="{FF2B5EF4-FFF2-40B4-BE49-F238E27FC236}">
                <a16:creationId xmlns:a16="http://schemas.microsoft.com/office/drawing/2014/main" xmlns="" id="{DBC70CAB-9E5D-4B16-B79A-DDAA9D4DCD21}"/>
              </a:ext>
            </a:extLst>
          </p:cNvPr>
          <p:cNvSpPr txBox="1"/>
          <p:nvPr/>
        </p:nvSpPr>
        <p:spPr>
          <a:xfrm>
            <a:off x="894798" y="4566027"/>
            <a:ext cx="5976664"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supplier </a:t>
            </a:r>
            <a:r>
              <a:rPr lang="en-IN" dirty="0">
                <a:solidFill>
                  <a:schemeClr val="bg1">
                    <a:lumMod val="65000"/>
                  </a:schemeClr>
                </a:solidFill>
                <a:latin typeface="Liberation Mono"/>
                <a:cs typeface="Arial" panose="020B0604020202020204" pitchFamily="34" charset="0"/>
              </a:rPr>
              <a:t>(</a:t>
            </a:r>
          </a:p>
          <a:p>
            <a:pPr marL="177800"/>
            <a:r>
              <a:rPr lang="en-IN" dirty="0">
                <a:latin typeface="Liberation Mono"/>
                <a:cs typeface="Arial" panose="020B0604020202020204" pitchFamily="34" charset="0"/>
              </a:rPr>
              <a:t>   supplier_id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supplier_name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contact_name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pk_supplier_id </a:t>
            </a:r>
            <a:r>
              <a:rPr lang="en-IN" dirty="0">
                <a:solidFill>
                  <a:srgbClr val="C00000"/>
                </a:solidFill>
                <a:latin typeface="Liberation Mono"/>
                <a:cs typeface="Arial" panose="020B0604020202020204" pitchFamily="34" charset="0"/>
              </a:rPr>
              <a:t>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supplier_id</a:t>
            </a:r>
            <a:r>
              <a:rPr lang="en-IN" dirty="0">
                <a:solidFill>
                  <a:schemeClr val="bg1">
                    <a:lumMod val="65000"/>
                  </a:schemeClr>
                </a:solidFill>
                <a:latin typeface="Liberation Mono"/>
                <a:cs typeface="Arial" panose="020B0604020202020204" pitchFamily="34" charset="0"/>
              </a:rPr>
              <a:t>)</a:t>
            </a:r>
          </a:p>
          <a:p>
            <a:pPr marL="17780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3" name="TextBox 12">
            <a:extLst>
              <a:ext uri="{FF2B5EF4-FFF2-40B4-BE49-F238E27FC236}">
                <a16:creationId xmlns:a16="http://schemas.microsoft.com/office/drawing/2014/main" xmlns="" id="{CE24E9CA-5966-46C4-A517-1C673C806CCE}"/>
              </a:ext>
            </a:extLst>
          </p:cNvPr>
          <p:cNvSpPr txBox="1"/>
          <p:nvPr/>
        </p:nvSpPr>
        <p:spPr>
          <a:xfrm>
            <a:off x="6960096" y="4566027"/>
            <a:ext cx="4190160" cy="2031325"/>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person </a:t>
            </a:r>
            <a:r>
              <a:rPr lang="en-US" dirty="0">
                <a:solidFill>
                  <a:schemeClr val="bg1">
                    <a:lumMod val="65000"/>
                  </a:schemeClr>
                </a:solidFill>
                <a:latin typeface="Liberation Mono"/>
                <a:cs typeface="Arial" panose="020B0604020202020204" pitchFamily="34" charset="0"/>
              </a:rPr>
              <a:t>(</a:t>
            </a:r>
          </a:p>
          <a:p>
            <a:pPr marL="273050"/>
            <a:r>
              <a:rPr lang="en-US" dirty="0">
                <a:latin typeface="Liberation Mono"/>
              </a:rPr>
              <a:t>   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cs typeface="Arial" panose="020B0604020202020204" pitchFamily="34" charset="0"/>
              </a:rPr>
              <a:t>NOT</a:t>
            </a:r>
            <a:r>
              <a:rPr lang="en-US" dirty="0">
                <a:solidFill>
                  <a:srgbClr val="FE1212"/>
                </a:solidFill>
                <a:latin typeface="Liberation Mono"/>
                <a:cs typeface="Arial" panose="020B0604020202020204" pitchFamily="34" charset="0"/>
              </a:rPr>
              <a:t> </a:t>
            </a:r>
            <a:r>
              <a:rPr lang="en-US" dirty="0">
                <a:solidFill>
                  <a:srgbClr val="C00000"/>
                </a:solidFill>
                <a:latin typeface="Liberation Mono"/>
                <a:cs typeface="Arial" panose="020B0604020202020204" pitchFamily="34" charset="0"/>
              </a:rPr>
              <a:t>NULL</a:t>
            </a:r>
            <a:r>
              <a:rPr lang="en-US" dirty="0">
                <a:solidFill>
                  <a:srgbClr val="FE1212"/>
                </a:solidFill>
                <a:latin typeface="Liberation Mono"/>
                <a:cs typeface="Arial" panose="020B0604020202020204" pitchFamily="34" charset="0"/>
              </a:rPr>
              <a:t> </a:t>
            </a:r>
            <a:r>
              <a:rPr lang="en-US" dirty="0">
                <a:solidFill>
                  <a:srgbClr val="C00000"/>
                </a:solidFill>
                <a:latin typeface="Liberation Mono"/>
                <a:cs typeface="Arial" panose="020B0604020202020204" pitchFamily="34" charset="0"/>
              </a:rPr>
              <a:t>UNIQUE</a:t>
            </a:r>
            <a:r>
              <a:rPr lang="en-US" dirty="0">
                <a:latin typeface="Liberation Mono"/>
              </a:rPr>
              <a:t>,</a:t>
            </a:r>
          </a:p>
          <a:p>
            <a:pPr marL="273050"/>
            <a:r>
              <a:rPr lang="en-US" dirty="0">
                <a:latin typeface="Liberation Mono"/>
              </a:rPr>
              <a:t>   lastName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latin typeface="Liberation Mono"/>
              </a:rPr>
              <a:t>45</a:t>
            </a:r>
            <a:r>
              <a:rPr lang="en-US" dirty="0">
                <a:solidFill>
                  <a:schemeClr val="bg1">
                    <a:lumMod val="65000"/>
                  </a:schemeClr>
                </a:solidFill>
                <a:latin typeface="Liberation Mono"/>
                <a:cs typeface="Arial" panose="020B0604020202020204" pitchFamily="34" charset="0"/>
              </a:rPr>
              <a:t>)</a:t>
            </a:r>
            <a:r>
              <a:rPr lang="en-US" dirty="0">
                <a:latin typeface="Liberation Mono"/>
              </a:rPr>
              <a:t>,</a:t>
            </a:r>
          </a:p>
          <a:p>
            <a:pPr marL="273050"/>
            <a:r>
              <a:rPr lang="en-US" dirty="0">
                <a:latin typeface="Liberation Mono"/>
              </a:rPr>
              <a:t>   firstName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latin typeface="Liberation Mono"/>
              </a:rPr>
              <a:t>45</a:t>
            </a:r>
            <a:r>
              <a:rPr lang="en-US" dirty="0">
                <a:solidFill>
                  <a:schemeClr val="bg1">
                    <a:lumMod val="65000"/>
                  </a:schemeClr>
                </a:solidFill>
                <a:latin typeface="Liberation Mono"/>
                <a:cs typeface="Arial" panose="020B0604020202020204" pitchFamily="34" charset="0"/>
              </a:rPr>
              <a:t>)</a:t>
            </a:r>
            <a:r>
              <a:rPr lang="en-US" dirty="0">
                <a:latin typeface="Liberation Mono"/>
              </a:rPr>
              <a:t>,</a:t>
            </a:r>
          </a:p>
          <a:p>
            <a:pPr marL="273050"/>
            <a:r>
              <a:rPr lang="en-US" dirty="0">
                <a:latin typeface="Liberation Mono"/>
              </a:rPr>
              <a:t>   age </a:t>
            </a:r>
            <a:r>
              <a:rPr lang="en-US" dirty="0">
                <a:solidFill>
                  <a:srgbClr val="834689"/>
                </a:solidFill>
                <a:latin typeface="Liberation Mono"/>
                <a:cs typeface="Arial" panose="020B0604020202020204" pitchFamily="34" charset="0"/>
              </a:rPr>
              <a:t>INT</a:t>
            </a:r>
            <a:r>
              <a:rPr lang="en-US" dirty="0">
                <a:latin typeface="Liberation Mono"/>
              </a:rPr>
              <a:t>,</a:t>
            </a:r>
          </a:p>
          <a:p>
            <a:pPr marL="273050"/>
            <a:r>
              <a:rPr lang="en-US" dirty="0">
                <a:latin typeface="Liberation Mono"/>
              </a:rPr>
              <a:t>   email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latin typeface="Liberation Mono"/>
              </a:rPr>
              <a:t>255</a:t>
            </a:r>
            <a:r>
              <a:rPr lang="en-US" dirty="0">
                <a:solidFill>
                  <a:schemeClr val="bg1">
                    <a:lumMod val="65000"/>
                  </a:schemeClr>
                </a:solidFill>
                <a:latin typeface="Liberation Mono"/>
                <a:cs typeface="Arial" panose="020B0604020202020204" pitchFamily="34" charset="0"/>
              </a:rPr>
              <a:t>)</a:t>
            </a:r>
          </a:p>
          <a:p>
            <a:pPr marL="273050"/>
            <a:r>
              <a:rPr lang="en-US" dirty="0">
                <a:solidFill>
                  <a:schemeClr val="bg1">
                    <a:lumMod val="65000"/>
                  </a:schemeClr>
                </a:solidFill>
                <a:latin typeface="Liberation Mono"/>
                <a:cs typeface="Arial" panose="020B0604020202020204" pitchFamily="34" charset="0"/>
              </a:rPr>
              <a:t>)</a:t>
            </a:r>
            <a:r>
              <a:rPr lang="en-US" dirty="0">
                <a:latin typeface="Liberation Mono"/>
              </a:rPr>
              <a:t>;</a:t>
            </a:r>
            <a:endParaRPr lang="en-IN" dirty="0">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xmlns="" id="{9C6AF6EC-A1E8-4919-8C22-ECF2003C92D5}"/>
              </a:ext>
            </a:extLst>
          </p:cNvPr>
          <p:cNvSpPr/>
          <p:nvPr/>
        </p:nvSpPr>
        <p:spPr>
          <a:xfrm>
            <a:off x="334567" y="908720"/>
            <a:ext cx="8788689" cy="369332"/>
          </a:xfrm>
          <a:prstGeom prst="rect">
            <a:avLst/>
          </a:prstGeom>
        </p:spPr>
        <p:txBody>
          <a:bodyPr wrap="square">
            <a:spAutoFit/>
          </a:bodyPr>
          <a:lstStyle/>
          <a:p>
            <a:r>
              <a:rPr lang="en-US" dirty="0">
                <a:solidFill>
                  <a:schemeClr val="tx1">
                    <a:lumMod val="85000"/>
                    <a:lumOff val="15000"/>
                  </a:schemeClr>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col_name</a:t>
            </a:r>
            <a:r>
              <a:rPr lang="en-IN" dirty="0">
                <a:solidFill>
                  <a:srgbClr val="000000"/>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data_type</a:t>
            </a:r>
            <a:r>
              <a:rPr lang="en-IN" dirty="0">
                <a:solidFill>
                  <a:srgbClr val="000000"/>
                </a:solidFill>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PRIMARY KEY</a:t>
            </a:r>
            <a:endParaRPr lang="en-IN" dirty="0">
              <a:solidFill>
                <a:srgbClr val="0077A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5163208"/>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composite primary key</a:t>
            </a:r>
          </a:p>
        </p:txBody>
      </p:sp>
      <p:sp>
        <p:nvSpPr>
          <p:cNvPr id="10" name="Rectangle 9">
            <a:extLst>
              <a:ext uri="{FF2B5EF4-FFF2-40B4-BE49-F238E27FC236}">
                <a16:creationId xmlns:a16="http://schemas.microsoft.com/office/drawing/2014/main" xmlns="" id="{05AA983C-D5E6-4298-9AC8-C6373A2C8187}"/>
              </a:ext>
            </a:extLst>
          </p:cNvPr>
          <p:cNvSpPr/>
          <p:nvPr/>
        </p:nvSpPr>
        <p:spPr>
          <a:xfrm>
            <a:off x="290745" y="908720"/>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tables with </a:t>
            </a:r>
            <a:r>
              <a:rPr lang="en-IN" b="1" dirty="0">
                <a:latin typeface="Arial" panose="020B0604020202020204" pitchFamily="34" charset="0"/>
                <a:cs typeface="Arial" panose="020B0604020202020204" pitchFamily="34" charset="0"/>
              </a:rPr>
              <a:t>COMPOSITE PRIMARY KEY</a:t>
            </a:r>
            <a:r>
              <a:rPr lang="en-IN" dirty="0">
                <a:latin typeface="Arial" panose="020B0604020202020204" pitchFamily="34" charset="0"/>
                <a:cs typeface="Arial" panose="020B0604020202020204" pitchFamily="34" charset="0"/>
              </a:rPr>
              <a:t> column.</a:t>
            </a:r>
          </a:p>
        </p:txBody>
      </p:sp>
      <p:sp>
        <p:nvSpPr>
          <p:cNvPr id="6" name="Rectangle 5">
            <a:extLst>
              <a:ext uri="{FF2B5EF4-FFF2-40B4-BE49-F238E27FC236}">
                <a16:creationId xmlns:a16="http://schemas.microsoft.com/office/drawing/2014/main" xmlns="" id="{508B2882-D272-43E8-BB0E-C46F90ABB1F5}"/>
              </a:ext>
            </a:extLst>
          </p:cNvPr>
          <p:cNvSpPr/>
          <p:nvPr/>
        </p:nvSpPr>
        <p:spPr>
          <a:xfrm>
            <a:off x="291912" y="1340768"/>
            <a:ext cx="5832648" cy="2585323"/>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salesDetails </a:t>
            </a:r>
            <a:r>
              <a:rPr lang="en-IN" dirty="0">
                <a:solidFill>
                  <a:schemeClr val="bg1">
                    <a:lumMod val="65000"/>
                  </a:schemeClr>
                </a:solidFill>
                <a:latin typeface="Liberation Mono"/>
                <a:cs typeface="Arial" panose="020B0604020202020204" pitchFamily="34" charset="0"/>
              </a:rPr>
              <a:t>(</a:t>
            </a:r>
          </a:p>
          <a:p>
            <a:pPr marL="177800"/>
            <a:r>
              <a:rPr lang="en-IN" dirty="0">
                <a:latin typeface="Liberation Mono"/>
                <a:cs typeface="Arial" panose="020B0604020202020204" pitchFamily="34" charset="0"/>
              </a:rPr>
              <a:t>   customerID </a:t>
            </a:r>
            <a:r>
              <a:rPr lang="en-IN" dirty="0">
                <a:solidFill>
                  <a:srgbClr val="834689"/>
                </a:solidFill>
                <a:latin typeface="Liberation Mono"/>
                <a:cs typeface="Arial" panose="020B0604020202020204" pitchFamily="34" charset="0"/>
              </a:rPr>
              <a:t>INT,</a:t>
            </a:r>
            <a:endParaRPr lang="en-IN" dirty="0">
              <a:latin typeface="Liberation Mono"/>
              <a:cs typeface="Arial" panose="020B0604020202020204" pitchFamily="34" charset="0"/>
            </a:endParaRPr>
          </a:p>
          <a:p>
            <a:pPr marL="177800"/>
            <a:r>
              <a:rPr lang="en-IN" dirty="0">
                <a:latin typeface="Liberation Mono"/>
                <a:cs typeface="Arial" panose="020B0604020202020204" pitchFamily="34" charset="0"/>
              </a:rPr>
              <a:t>   productID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pPr marL="177800"/>
            <a:r>
              <a:rPr lang="en-IN" dirty="0">
                <a:latin typeface="Liberation Mono"/>
                <a:cs typeface="Arial" panose="020B0604020202020204" pitchFamily="34" charset="0"/>
              </a:rPr>
              <a:t>   timeID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pPr marL="177800"/>
            <a:r>
              <a:rPr lang="en-IN" dirty="0">
                <a:latin typeface="Liberation Mono"/>
                <a:cs typeface="Arial" panose="020B0604020202020204" pitchFamily="34" charset="0"/>
              </a:rPr>
              <a:t>   qty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salesDate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salesAmount</a:t>
            </a:r>
            <a:r>
              <a:rPr lang="en-IN" dirty="0">
                <a:solidFill>
                  <a:srgbClr val="834689"/>
                </a:solidFill>
                <a:latin typeface="Liberation Mono"/>
                <a:cs typeface="Arial" panose="020B0604020202020204" pitchFamily="34" charset="0"/>
              </a:rPr>
              <a:t> INT</a:t>
            </a:r>
            <a:r>
              <a:rPr lang="en-IN" dirty="0">
                <a:latin typeface="Liberation Mono"/>
                <a:cs typeface="Arial" panose="020B0604020202020204" pitchFamily="34" charset="0"/>
              </a:rPr>
              <a:t>,</a:t>
            </a:r>
          </a:p>
          <a:p>
            <a:pPr marL="177800"/>
            <a:r>
              <a:rPr lang="en-IN" dirty="0">
                <a:solidFill>
                  <a:srgbClr val="C00000"/>
                </a:solidFill>
                <a:latin typeface="Liberation Mono"/>
                <a:cs typeface="Arial" panose="020B0604020202020204" pitchFamily="34" charset="0"/>
              </a:rPr>
              <a:t>   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customerID , productID, timeID</a:t>
            </a:r>
            <a:r>
              <a:rPr lang="en-IN" dirty="0">
                <a:solidFill>
                  <a:schemeClr val="bg1">
                    <a:lumMod val="65000"/>
                  </a:schemeClr>
                </a:solidFill>
                <a:latin typeface="Liberation Mono"/>
                <a:cs typeface="Arial" panose="020B0604020202020204" pitchFamily="34" charset="0"/>
              </a:rPr>
              <a:t>)</a:t>
            </a:r>
          </a:p>
          <a:p>
            <a:pPr marL="177800"/>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graphicFrame>
        <p:nvGraphicFramePr>
          <p:cNvPr id="2" name="Table 2">
            <a:extLst>
              <a:ext uri="{FF2B5EF4-FFF2-40B4-BE49-F238E27FC236}">
                <a16:creationId xmlns:a16="http://schemas.microsoft.com/office/drawing/2014/main" xmlns="" id="{4913F93C-F1E8-4820-B777-122AA6661B4D}"/>
              </a:ext>
            </a:extLst>
          </p:cNvPr>
          <p:cNvGraphicFramePr>
            <a:graphicFrameLocks noGrp="1"/>
          </p:cNvGraphicFramePr>
          <p:nvPr/>
        </p:nvGraphicFramePr>
        <p:xfrm>
          <a:off x="407368" y="4001472"/>
          <a:ext cx="11305254" cy="2595880"/>
        </p:xfrm>
        <a:graphic>
          <a:graphicData uri="http://schemas.openxmlformats.org/drawingml/2006/table">
            <a:tbl>
              <a:tblPr firstRow="1" bandRow="1">
                <a:tableStyleId>{5940675A-B579-460E-94D1-54222C63F5DA}</a:tableStyleId>
              </a:tblPr>
              <a:tblGrid>
                <a:gridCol w="1884209">
                  <a:extLst>
                    <a:ext uri="{9D8B030D-6E8A-4147-A177-3AD203B41FA5}">
                      <a16:colId xmlns:a16="http://schemas.microsoft.com/office/drawing/2014/main" xmlns="" val="2946014459"/>
                    </a:ext>
                  </a:extLst>
                </a:gridCol>
                <a:gridCol w="1884209">
                  <a:extLst>
                    <a:ext uri="{9D8B030D-6E8A-4147-A177-3AD203B41FA5}">
                      <a16:colId xmlns:a16="http://schemas.microsoft.com/office/drawing/2014/main" xmlns="" val="2449853468"/>
                    </a:ext>
                  </a:extLst>
                </a:gridCol>
                <a:gridCol w="1884209">
                  <a:extLst>
                    <a:ext uri="{9D8B030D-6E8A-4147-A177-3AD203B41FA5}">
                      <a16:colId xmlns:a16="http://schemas.microsoft.com/office/drawing/2014/main" xmlns="" val="2433386357"/>
                    </a:ext>
                  </a:extLst>
                </a:gridCol>
                <a:gridCol w="1884209">
                  <a:extLst>
                    <a:ext uri="{9D8B030D-6E8A-4147-A177-3AD203B41FA5}">
                      <a16:colId xmlns:a16="http://schemas.microsoft.com/office/drawing/2014/main" xmlns="" val="2438442059"/>
                    </a:ext>
                  </a:extLst>
                </a:gridCol>
                <a:gridCol w="1884209">
                  <a:extLst>
                    <a:ext uri="{9D8B030D-6E8A-4147-A177-3AD203B41FA5}">
                      <a16:colId xmlns:a16="http://schemas.microsoft.com/office/drawing/2014/main" xmlns="" val="206918280"/>
                    </a:ext>
                  </a:extLst>
                </a:gridCol>
                <a:gridCol w="1884209">
                  <a:extLst>
                    <a:ext uri="{9D8B030D-6E8A-4147-A177-3AD203B41FA5}">
                      <a16:colId xmlns:a16="http://schemas.microsoft.com/office/drawing/2014/main" xmlns="" val="3050868127"/>
                    </a:ext>
                  </a:extLst>
                </a:gridCol>
              </a:tblGrid>
              <a:tr h="370840">
                <a:tc>
                  <a:txBody>
                    <a:bodyPr/>
                    <a:lstStyle/>
                    <a:p>
                      <a:pPr algn="l"/>
                      <a:r>
                        <a:rPr lang="en-IN" b="1" dirty="0">
                          <a:latin typeface="Liberation Mono"/>
                          <a:cs typeface="Arial" panose="020B0604020202020204" pitchFamily="34" charset="0"/>
                        </a:rPr>
                        <a:t>customerID</a:t>
                      </a:r>
                      <a:endParaRPr lang="en-IN" b="1" dirty="0">
                        <a:latin typeface="Liberation Mono"/>
                      </a:endParaRPr>
                    </a:p>
                  </a:txBody>
                  <a:tcPr>
                    <a:solidFill>
                      <a:schemeClr val="accent3">
                        <a:lumMod val="60000"/>
                        <a:lumOff val="40000"/>
                      </a:schemeClr>
                    </a:solidFill>
                  </a:tcPr>
                </a:tc>
                <a:tc>
                  <a:txBody>
                    <a:bodyPr/>
                    <a:lstStyle/>
                    <a:p>
                      <a:pPr algn="l"/>
                      <a:r>
                        <a:rPr lang="en-IN" b="1" dirty="0">
                          <a:latin typeface="Liberation Mono"/>
                          <a:cs typeface="Arial" panose="020B0604020202020204" pitchFamily="34" charset="0"/>
                        </a:rPr>
                        <a:t>productID</a:t>
                      </a:r>
                      <a:endParaRPr lang="en-IN" b="1" dirty="0">
                        <a:latin typeface="Liberation Mono"/>
                      </a:endParaRPr>
                    </a:p>
                  </a:txBody>
                  <a:tcPr>
                    <a:solidFill>
                      <a:schemeClr val="accent3">
                        <a:lumMod val="60000"/>
                        <a:lumOff val="40000"/>
                      </a:schemeClr>
                    </a:solidFill>
                  </a:tcPr>
                </a:tc>
                <a:tc>
                  <a:txBody>
                    <a:bodyPr/>
                    <a:lstStyle/>
                    <a:p>
                      <a:pPr algn="l"/>
                      <a:r>
                        <a:rPr lang="en-IN" b="1" dirty="0">
                          <a:latin typeface="Liberation Mono"/>
                          <a:cs typeface="Arial" panose="020B0604020202020204" pitchFamily="34" charset="0"/>
                        </a:rPr>
                        <a:t>timeID</a:t>
                      </a:r>
                      <a:endParaRPr lang="en-IN" b="1" dirty="0">
                        <a:latin typeface="Liberation Mono"/>
                      </a:endParaRPr>
                    </a:p>
                  </a:txBody>
                  <a:tcPr>
                    <a:solidFill>
                      <a:schemeClr val="accent3">
                        <a:lumMod val="60000"/>
                        <a:lumOff val="40000"/>
                      </a:schemeClr>
                    </a:solidFill>
                  </a:tcPr>
                </a:tc>
                <a:tc>
                  <a:txBody>
                    <a:bodyPr/>
                    <a:lstStyle/>
                    <a:p>
                      <a:pPr algn="l"/>
                      <a:r>
                        <a:rPr lang="en-IN" b="1" dirty="0">
                          <a:latin typeface="Liberation Mono"/>
                          <a:cs typeface="Arial" panose="020B0604020202020204" pitchFamily="34" charset="0"/>
                        </a:rPr>
                        <a:t>quantity</a:t>
                      </a:r>
                      <a:endParaRPr lang="en-IN" b="1" dirty="0">
                        <a:latin typeface="Liberation Mono"/>
                      </a:endParaRPr>
                    </a:p>
                  </a:txBody>
                  <a:tcPr>
                    <a:solidFill>
                      <a:schemeClr val="accent3">
                        <a:lumMod val="60000"/>
                        <a:lumOff val="40000"/>
                      </a:schemeClr>
                    </a:solidFill>
                  </a:tcPr>
                </a:tc>
                <a:tc>
                  <a:txBody>
                    <a:bodyPr/>
                    <a:lstStyle/>
                    <a:p>
                      <a:pPr algn="l"/>
                      <a:r>
                        <a:rPr lang="en-IN" b="1" dirty="0">
                          <a:latin typeface="Liberation Mono"/>
                          <a:cs typeface="Arial" panose="020B0604020202020204" pitchFamily="34" charset="0"/>
                        </a:rPr>
                        <a:t>salesDate</a:t>
                      </a:r>
                      <a:endParaRPr lang="en-IN" b="1" dirty="0">
                        <a:latin typeface="Liberation Mono"/>
                      </a:endParaRPr>
                    </a:p>
                  </a:txBody>
                  <a:tcPr>
                    <a:solidFill>
                      <a:schemeClr val="accent3">
                        <a:lumMod val="60000"/>
                        <a:lumOff val="40000"/>
                      </a:schemeClr>
                    </a:solidFill>
                  </a:tcPr>
                </a:tc>
                <a:tc>
                  <a:txBody>
                    <a:bodyPr/>
                    <a:lstStyle/>
                    <a:p>
                      <a:pPr algn="l"/>
                      <a:r>
                        <a:rPr lang="en-IN" b="1" dirty="0">
                          <a:latin typeface="Liberation Mono"/>
                          <a:cs typeface="Arial" panose="020B0604020202020204" pitchFamily="34" charset="0"/>
                        </a:rPr>
                        <a:t>salesAmount</a:t>
                      </a:r>
                      <a:endParaRPr lang="en-IN" b="1" dirty="0">
                        <a:latin typeface="Liberation Mono"/>
                      </a:endParaRPr>
                    </a:p>
                  </a:txBody>
                  <a:tcPr>
                    <a:solidFill>
                      <a:schemeClr val="accent3">
                        <a:lumMod val="60000"/>
                        <a:lumOff val="40000"/>
                      </a:schemeClr>
                    </a:solidFill>
                  </a:tcPr>
                </a:tc>
                <a:extLst>
                  <a:ext uri="{0D108BD9-81ED-4DB2-BD59-A6C34878D82A}">
                    <a16:rowId xmlns:a16="http://schemas.microsoft.com/office/drawing/2014/main" xmlns="" val="4194449835"/>
                  </a:ext>
                </a:extLst>
              </a:tr>
              <a:tr h="370840">
                <a:tc>
                  <a:txBody>
                    <a:bodyPr/>
                    <a:lstStyle/>
                    <a:p>
                      <a:pPr algn="l"/>
                      <a:r>
                        <a:rPr lang="en-US" dirty="0">
                          <a:latin typeface="Liberation Mono"/>
                        </a:rPr>
                        <a:t>Cust-001</a:t>
                      </a:r>
                      <a:endParaRPr lang="en-IN" dirty="0">
                        <a:latin typeface="Liberation Mono"/>
                      </a:endParaRPr>
                    </a:p>
                  </a:txBody>
                  <a:tcPr>
                    <a:noFill/>
                  </a:tcPr>
                </a:tc>
                <a:tc>
                  <a:txBody>
                    <a:bodyPr/>
                    <a:lstStyle/>
                    <a:p>
                      <a:pPr algn="l"/>
                      <a:r>
                        <a:rPr lang="en-US" dirty="0">
                          <a:latin typeface="Liberation Mono"/>
                        </a:rPr>
                        <a:t>PRD-1</a:t>
                      </a:r>
                      <a:endParaRPr lang="en-IN" dirty="0">
                        <a:latin typeface="Liberation Mono"/>
                      </a:endParaRPr>
                    </a:p>
                  </a:txBody>
                  <a:tcPr>
                    <a:noFill/>
                  </a:tcPr>
                </a:tc>
                <a:tc>
                  <a:txBody>
                    <a:bodyPr/>
                    <a:lstStyle/>
                    <a:p>
                      <a:pPr algn="l"/>
                      <a:r>
                        <a:rPr lang="en-US" dirty="0">
                          <a:latin typeface="Liberation Mono"/>
                        </a:rPr>
                        <a:t>D1-T1</a:t>
                      </a:r>
                      <a:endParaRPr lang="en-IN" dirty="0">
                        <a:latin typeface="Liberation Mono"/>
                      </a:endParaRPr>
                    </a:p>
                  </a:txBody>
                  <a:tcPr>
                    <a:noFill/>
                  </a:tcPr>
                </a:tc>
                <a:tc>
                  <a:txBody>
                    <a:bodyPr/>
                    <a:lstStyle/>
                    <a:p>
                      <a:pPr algn="l"/>
                      <a:r>
                        <a:rPr lang="en-US" dirty="0">
                          <a:latin typeface="Liberation Mono"/>
                        </a:rPr>
                        <a:t>100</a:t>
                      </a:r>
                      <a:endParaRPr lang="en-IN" dirty="0">
                        <a:latin typeface="Liberation Mono"/>
                      </a:endParaRPr>
                    </a:p>
                  </a:txBody>
                  <a:tcPr>
                    <a:noFill/>
                  </a:tcPr>
                </a:tc>
                <a:tc>
                  <a:txBody>
                    <a:bodyPr/>
                    <a:lstStyle/>
                    <a:p>
                      <a:pPr algn="l"/>
                      <a:r>
                        <a:rPr lang="en-IN" dirty="0">
                          <a:latin typeface="Liberation Mono"/>
                        </a:rPr>
                        <a:t>●●●●●●</a:t>
                      </a:r>
                    </a:p>
                  </a:txBody>
                  <a:tcPr>
                    <a:noFill/>
                  </a:tcPr>
                </a:tc>
                <a:tc>
                  <a:txBody>
                    <a:bodyPr/>
                    <a:lstStyle/>
                    <a:p>
                      <a:r>
                        <a:rPr lang="en-US" dirty="0">
                          <a:latin typeface="Liberation Mono"/>
                        </a:rPr>
                        <a:t>25,00,000</a:t>
                      </a:r>
                      <a:endParaRPr lang="en-IN" dirty="0">
                        <a:latin typeface="Liberation Mono"/>
                      </a:endParaRPr>
                    </a:p>
                  </a:txBody>
                  <a:tcPr>
                    <a:noFill/>
                  </a:tcPr>
                </a:tc>
                <a:extLst>
                  <a:ext uri="{0D108BD9-81ED-4DB2-BD59-A6C34878D82A}">
                    <a16:rowId xmlns:a16="http://schemas.microsoft.com/office/drawing/2014/main" xmlns="" val="1345119452"/>
                  </a:ext>
                </a:extLst>
              </a:tr>
              <a:tr h="370840">
                <a:tc>
                  <a:txBody>
                    <a:bodyPr/>
                    <a:lstStyle/>
                    <a:p>
                      <a:pPr algn="l"/>
                      <a:r>
                        <a:rPr lang="en-US" dirty="0">
                          <a:latin typeface="Liberation Mono"/>
                        </a:rPr>
                        <a:t>Cust-001</a:t>
                      </a:r>
                      <a:endParaRPr lang="en-IN" dirty="0">
                        <a:latin typeface="Liberation Mono"/>
                      </a:endParaRPr>
                    </a:p>
                  </a:txBody>
                  <a:tcPr>
                    <a:noFill/>
                  </a:tcPr>
                </a:tc>
                <a:tc>
                  <a:txBody>
                    <a:bodyPr/>
                    <a:lstStyle/>
                    <a:p>
                      <a:pPr algn="l"/>
                      <a:r>
                        <a:rPr lang="en-US" dirty="0">
                          <a:latin typeface="Liberation Mono"/>
                        </a:rPr>
                        <a:t>PRD-1</a:t>
                      </a:r>
                      <a:endParaRPr lang="en-IN" dirty="0">
                        <a:latin typeface="Liberation Mono"/>
                      </a:endParaRP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Liberation Mono"/>
                        </a:rPr>
                        <a:t>D2-T1</a:t>
                      </a:r>
                      <a:endParaRPr lang="en-IN" dirty="0">
                        <a:latin typeface="Liberation Mono"/>
                      </a:endParaRPr>
                    </a:p>
                  </a:txBody>
                  <a:tcPr>
                    <a:noFill/>
                  </a:tcPr>
                </a:tc>
                <a:tc>
                  <a:txBody>
                    <a:bodyPr/>
                    <a:lstStyle/>
                    <a:p>
                      <a:pPr algn="l"/>
                      <a:r>
                        <a:rPr lang="en-US" dirty="0">
                          <a:latin typeface="Liberation Mono"/>
                        </a:rPr>
                        <a:t>100</a:t>
                      </a:r>
                      <a:endParaRPr lang="en-IN" dirty="0">
                        <a:latin typeface="Liberation Mono"/>
                      </a:endParaRP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Liberation Mono"/>
                          <a:ea typeface="+mn-ea"/>
                          <a:cs typeface="+mn-cs"/>
                        </a:rPr>
                        <a:t>●●●●●●</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Liberation Mono"/>
                        </a:rPr>
                        <a:t>25,00,000</a:t>
                      </a:r>
                      <a:endParaRPr lang="en-IN" dirty="0">
                        <a:latin typeface="Liberation Mono"/>
                      </a:endParaRPr>
                    </a:p>
                  </a:txBody>
                  <a:tcPr>
                    <a:noFill/>
                  </a:tcPr>
                </a:tc>
                <a:extLst>
                  <a:ext uri="{0D108BD9-81ED-4DB2-BD59-A6C34878D82A}">
                    <a16:rowId xmlns:a16="http://schemas.microsoft.com/office/drawing/2014/main" xmlns="" val="517342104"/>
                  </a:ext>
                </a:extLst>
              </a:tr>
              <a:tr h="370840">
                <a:tc>
                  <a:txBody>
                    <a:bodyPr/>
                    <a:lstStyle/>
                    <a:p>
                      <a:pPr algn="l"/>
                      <a:r>
                        <a:rPr lang="en-US" dirty="0">
                          <a:latin typeface="Liberation Mono"/>
                        </a:rPr>
                        <a:t>Cust-001</a:t>
                      </a:r>
                      <a:endParaRPr lang="en-IN" dirty="0">
                        <a:latin typeface="Liberation Mono"/>
                      </a:endParaRPr>
                    </a:p>
                  </a:txBody>
                  <a:tcPr>
                    <a:noFill/>
                  </a:tcPr>
                </a:tc>
                <a:tc>
                  <a:txBody>
                    <a:bodyPr/>
                    <a:lstStyle/>
                    <a:p>
                      <a:pPr algn="l"/>
                      <a:r>
                        <a:rPr lang="en-US" dirty="0">
                          <a:latin typeface="Liberation Mono"/>
                        </a:rPr>
                        <a:t>PRD-2</a:t>
                      </a:r>
                      <a:endParaRPr lang="en-IN" dirty="0">
                        <a:latin typeface="Liberation Mono"/>
                      </a:endParaRP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Liberation Mono"/>
                        </a:rPr>
                        <a:t>D1-T1</a:t>
                      </a:r>
                      <a:endParaRPr lang="en-IN" dirty="0">
                        <a:latin typeface="Liberation Mono"/>
                      </a:endParaRPr>
                    </a:p>
                  </a:txBody>
                  <a:tcPr>
                    <a:noFill/>
                  </a:tcPr>
                </a:tc>
                <a:tc>
                  <a:txBody>
                    <a:bodyPr/>
                    <a:lstStyle/>
                    <a:p>
                      <a:pPr algn="l"/>
                      <a:r>
                        <a:rPr lang="en-US" dirty="0">
                          <a:latin typeface="Liberation Mono"/>
                        </a:rPr>
                        <a:t>200</a:t>
                      </a:r>
                      <a:endParaRPr lang="en-IN" dirty="0">
                        <a:latin typeface="Liberation Mono"/>
                      </a:endParaRP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Liberation Mono"/>
                          <a:ea typeface="+mn-ea"/>
                          <a:cs typeface="+mn-cs"/>
                        </a:rPr>
                        <a:t>●●●●●●</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Liberation Mono"/>
                        </a:rPr>
                        <a:t>50,00,000</a:t>
                      </a:r>
                      <a:endParaRPr lang="en-IN" dirty="0">
                        <a:latin typeface="Liberation Mono"/>
                      </a:endParaRPr>
                    </a:p>
                  </a:txBody>
                  <a:tcPr>
                    <a:noFill/>
                  </a:tcPr>
                </a:tc>
                <a:extLst>
                  <a:ext uri="{0D108BD9-81ED-4DB2-BD59-A6C34878D82A}">
                    <a16:rowId xmlns:a16="http://schemas.microsoft.com/office/drawing/2014/main" xmlns="" val="2958127778"/>
                  </a:ext>
                </a:extLst>
              </a:tr>
              <a:tr h="370840">
                <a:tc>
                  <a:txBody>
                    <a:bodyPr/>
                    <a:lstStyle/>
                    <a:p>
                      <a:pPr algn="l"/>
                      <a:r>
                        <a:rPr lang="en-US" dirty="0">
                          <a:latin typeface="Liberation Mono"/>
                        </a:rPr>
                        <a:t>Cust-002</a:t>
                      </a:r>
                      <a:endParaRPr lang="en-IN" dirty="0">
                        <a:latin typeface="Liberation Mono"/>
                      </a:endParaRPr>
                    </a:p>
                  </a:txBody>
                  <a:tcPr>
                    <a:noFill/>
                  </a:tcPr>
                </a:tc>
                <a:tc>
                  <a:txBody>
                    <a:bodyPr/>
                    <a:lstStyle/>
                    <a:p>
                      <a:pPr algn="l"/>
                      <a:r>
                        <a:rPr lang="en-US" dirty="0">
                          <a:latin typeface="Liberation Mono"/>
                        </a:rPr>
                        <a:t>PRD-1</a:t>
                      </a:r>
                      <a:endParaRPr lang="en-IN" dirty="0">
                        <a:latin typeface="Liberation Mono"/>
                      </a:endParaRP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Liberation Mono"/>
                        </a:rPr>
                        <a:t>D1-T1</a:t>
                      </a:r>
                      <a:endParaRPr lang="en-IN" dirty="0">
                        <a:latin typeface="Liberation Mono"/>
                      </a:endParaRPr>
                    </a:p>
                  </a:txBody>
                  <a:tcPr>
                    <a:noFill/>
                  </a:tcPr>
                </a:tc>
                <a:tc>
                  <a:txBody>
                    <a:bodyPr/>
                    <a:lstStyle/>
                    <a:p>
                      <a:pPr algn="l"/>
                      <a:r>
                        <a:rPr lang="en-US" dirty="0">
                          <a:latin typeface="Liberation Mono"/>
                        </a:rPr>
                        <a:t>100</a:t>
                      </a:r>
                      <a:endParaRPr lang="en-IN" dirty="0">
                        <a:latin typeface="Liberation Mono"/>
                      </a:endParaRP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Liberation Mono"/>
                          <a:ea typeface="+mn-ea"/>
                          <a:cs typeface="+mn-cs"/>
                        </a:rPr>
                        <a:t>●●●●●●</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Liberation Mono"/>
                        </a:rPr>
                        <a:t>25,00,000</a:t>
                      </a:r>
                      <a:endParaRPr lang="en-IN" dirty="0">
                        <a:latin typeface="Liberation Mono"/>
                      </a:endParaRPr>
                    </a:p>
                  </a:txBody>
                  <a:tcPr>
                    <a:noFill/>
                  </a:tcPr>
                </a:tc>
                <a:extLst>
                  <a:ext uri="{0D108BD9-81ED-4DB2-BD59-A6C34878D82A}">
                    <a16:rowId xmlns:a16="http://schemas.microsoft.com/office/drawing/2014/main" xmlns="" val="1778648"/>
                  </a:ext>
                </a:extLst>
              </a:tr>
              <a:tr h="370840">
                <a:tc>
                  <a:txBody>
                    <a:bodyPr/>
                    <a:lstStyle/>
                    <a:p>
                      <a:pPr algn="l"/>
                      <a:r>
                        <a:rPr lang="en-US" dirty="0">
                          <a:latin typeface="Liberation Mono"/>
                        </a:rPr>
                        <a:t>Cust-004</a:t>
                      </a:r>
                      <a:endParaRPr lang="en-IN" dirty="0">
                        <a:latin typeface="Liberation Mono"/>
                      </a:endParaRPr>
                    </a:p>
                  </a:txBody>
                  <a:tcPr>
                    <a:noFill/>
                  </a:tcPr>
                </a:tc>
                <a:tc>
                  <a:txBody>
                    <a:bodyPr/>
                    <a:lstStyle/>
                    <a:p>
                      <a:pPr algn="l"/>
                      <a:r>
                        <a:rPr lang="en-US" dirty="0">
                          <a:latin typeface="Liberation Mono"/>
                        </a:rPr>
                        <a:t>PRD-1</a:t>
                      </a:r>
                      <a:endParaRPr lang="en-IN" dirty="0">
                        <a:latin typeface="Liberation Mono"/>
                      </a:endParaRP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Liberation Mono"/>
                        </a:rPr>
                        <a:t>D1-T1</a:t>
                      </a:r>
                      <a:endParaRPr lang="en-IN" dirty="0">
                        <a:latin typeface="Liberation Mono"/>
                      </a:endParaRPr>
                    </a:p>
                  </a:txBody>
                  <a:tcPr>
                    <a:noFill/>
                  </a:tcPr>
                </a:tc>
                <a:tc>
                  <a:txBody>
                    <a:bodyPr/>
                    <a:lstStyle/>
                    <a:p>
                      <a:pPr algn="l"/>
                      <a:r>
                        <a:rPr lang="en-US" dirty="0">
                          <a:latin typeface="Liberation Mono"/>
                        </a:rPr>
                        <a:t>100</a:t>
                      </a:r>
                      <a:endParaRPr lang="en-IN" dirty="0">
                        <a:latin typeface="Liberation Mono"/>
                      </a:endParaRP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Liberation Mono"/>
                          <a:ea typeface="+mn-ea"/>
                          <a:cs typeface="+mn-cs"/>
                        </a:rPr>
                        <a:t>●●●●●●</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Liberation Mono"/>
                        </a:rPr>
                        <a:t>25,00,000</a:t>
                      </a:r>
                      <a:endParaRPr lang="en-IN" dirty="0">
                        <a:latin typeface="Liberation Mono"/>
                      </a:endParaRPr>
                    </a:p>
                  </a:txBody>
                  <a:tcPr>
                    <a:noFill/>
                  </a:tcPr>
                </a:tc>
                <a:extLst>
                  <a:ext uri="{0D108BD9-81ED-4DB2-BD59-A6C34878D82A}">
                    <a16:rowId xmlns:a16="http://schemas.microsoft.com/office/drawing/2014/main" xmlns="" val="3622462086"/>
                  </a:ext>
                </a:extLst>
              </a:tr>
              <a:tr h="370840">
                <a:tc>
                  <a:txBody>
                    <a:bodyPr/>
                    <a:lstStyle/>
                    <a:p>
                      <a:pPr algn="l"/>
                      <a:r>
                        <a:rPr lang="en-US" dirty="0">
                          <a:latin typeface="Liberation Mono"/>
                        </a:rPr>
                        <a:t>Cust-004</a:t>
                      </a:r>
                      <a:endParaRPr lang="en-IN" dirty="0">
                        <a:latin typeface="Liberation Mono"/>
                      </a:endParaRPr>
                    </a:p>
                  </a:txBody>
                  <a:tcPr>
                    <a:noFill/>
                  </a:tcPr>
                </a:tc>
                <a:tc>
                  <a:txBody>
                    <a:bodyPr/>
                    <a:lstStyle/>
                    <a:p>
                      <a:pPr algn="l"/>
                      <a:r>
                        <a:rPr lang="en-US" dirty="0">
                          <a:latin typeface="Liberation Mono"/>
                        </a:rPr>
                        <a:t>PRD-2</a:t>
                      </a:r>
                      <a:endParaRPr lang="en-IN" dirty="0">
                        <a:latin typeface="Liberation Mono"/>
                      </a:endParaRP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Liberation Mono"/>
                        </a:rPr>
                        <a:t>D3-T1</a:t>
                      </a:r>
                      <a:endParaRPr lang="en-IN" dirty="0">
                        <a:latin typeface="Liberation Mono"/>
                      </a:endParaRPr>
                    </a:p>
                  </a:txBody>
                  <a:tcPr>
                    <a:noFill/>
                  </a:tcPr>
                </a:tc>
                <a:tc>
                  <a:txBody>
                    <a:bodyPr/>
                    <a:lstStyle/>
                    <a:p>
                      <a:pPr algn="l"/>
                      <a:r>
                        <a:rPr lang="en-US" dirty="0">
                          <a:latin typeface="Liberation Mono"/>
                        </a:rPr>
                        <a:t>200</a:t>
                      </a:r>
                      <a:endParaRPr lang="en-IN" dirty="0">
                        <a:latin typeface="Liberation Mono"/>
                      </a:endParaRP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Liberation Mono"/>
                          <a:ea typeface="+mn-ea"/>
                          <a:cs typeface="+mn-cs"/>
                        </a:rPr>
                        <a:t>●●●●●●</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Liberation Mono"/>
                        </a:rPr>
                        <a:t>50,00,000</a:t>
                      </a:r>
                      <a:endParaRPr lang="en-IN" dirty="0">
                        <a:latin typeface="Liberation Mono"/>
                      </a:endParaRPr>
                    </a:p>
                  </a:txBody>
                  <a:tcPr>
                    <a:noFill/>
                  </a:tcPr>
                </a:tc>
                <a:extLst>
                  <a:ext uri="{0D108BD9-81ED-4DB2-BD59-A6C34878D82A}">
                    <a16:rowId xmlns:a16="http://schemas.microsoft.com/office/drawing/2014/main" xmlns="" val="2790322774"/>
                  </a:ext>
                </a:extLst>
              </a:tr>
            </a:tbl>
          </a:graphicData>
        </a:graphic>
      </p:graphicFrame>
    </p:spTree>
    <p:extLst>
      <p:ext uri="{BB962C8B-B14F-4D97-AF65-F5344CB8AC3E}">
        <p14:creationId xmlns:p14="http://schemas.microsoft.com/office/powerpoint/2010/main" val="2290815819"/>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composite primary key</a:t>
            </a:r>
          </a:p>
        </p:txBody>
      </p:sp>
      <p:sp>
        <p:nvSpPr>
          <p:cNvPr id="16" name="Rectangle 15">
            <a:extLst>
              <a:ext uri="{FF2B5EF4-FFF2-40B4-BE49-F238E27FC236}">
                <a16:creationId xmlns:a16="http://schemas.microsoft.com/office/drawing/2014/main" xmlns="" id="{D9A51BB9-98B8-4A94-A83D-7C4A3BEAF5BF}"/>
              </a:ext>
            </a:extLst>
          </p:cNvPr>
          <p:cNvSpPr/>
          <p:nvPr/>
        </p:nvSpPr>
        <p:spPr>
          <a:xfrm>
            <a:off x="407368" y="4077072"/>
            <a:ext cx="7776864" cy="2031325"/>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order_product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orderID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productID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qty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rate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pk_orderID_productID </a:t>
            </a:r>
            <a:r>
              <a:rPr lang="en-IN" dirty="0">
                <a:solidFill>
                  <a:srgbClr val="C00000"/>
                </a:solidFill>
                <a:latin typeface="Liberation Mono"/>
                <a:cs typeface="Arial" panose="020B0604020202020204" pitchFamily="34" charset="0"/>
              </a:rPr>
              <a:t>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orderID, productID</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7" name="Rectangle 6">
            <a:extLst>
              <a:ext uri="{FF2B5EF4-FFF2-40B4-BE49-F238E27FC236}">
                <a16:creationId xmlns:a16="http://schemas.microsoft.com/office/drawing/2014/main" xmlns="" id="{69E6E69D-84C6-4555-BD49-4FF624C219F2}"/>
              </a:ext>
            </a:extLst>
          </p:cNvPr>
          <p:cNvSpPr/>
          <p:nvPr/>
        </p:nvSpPr>
        <p:spPr>
          <a:xfrm>
            <a:off x="407368" y="1628800"/>
            <a:ext cx="5688632" cy="2031325"/>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payments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paymentID </a:t>
            </a:r>
            <a:r>
              <a:rPr lang="en-IN" dirty="0">
                <a:solidFill>
                  <a:srgbClr val="834689"/>
                </a:solidFill>
                <a:latin typeface="Liberation Mono"/>
                <a:cs typeface="Arial" panose="020B0604020202020204" pitchFamily="34" charset="0"/>
              </a:rPr>
              <a:t>INT,</a:t>
            </a:r>
            <a:endParaRPr lang="en-IN" dirty="0">
              <a:latin typeface="Liberation Mono"/>
              <a:cs typeface="Arial" panose="020B0604020202020204" pitchFamily="34" charset="0"/>
            </a:endParaRPr>
          </a:p>
          <a:p>
            <a:pPr marL="273050"/>
            <a:r>
              <a:rPr lang="en-IN" dirty="0">
                <a:latin typeface="Liberation Mono"/>
                <a:cs typeface="Arial" panose="020B0604020202020204" pitchFamily="34" charset="0"/>
              </a:rPr>
              <a:t>   orderID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amount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bankDetails </a:t>
            </a:r>
            <a:r>
              <a:rPr lang="en-IN" dirty="0">
                <a:solidFill>
                  <a:srgbClr val="834689"/>
                </a:solidFill>
                <a:latin typeface="Liberation Mono"/>
                <a:cs typeface="Arial" panose="020B0604020202020204" pitchFamily="34" charset="0"/>
              </a:rPr>
              <a:t>VARCHAR(255)</a:t>
            </a:r>
            <a:r>
              <a:rPr lang="en-IN" dirty="0">
                <a:latin typeface="Liberation Mono"/>
                <a:cs typeface="Arial" panose="020B0604020202020204" pitchFamily="34" charset="0"/>
              </a:rPr>
              <a:t>,</a:t>
            </a:r>
          </a:p>
          <a:p>
            <a:pPr marL="273050"/>
            <a:r>
              <a:rPr lang="en-IN" dirty="0">
                <a:solidFill>
                  <a:srgbClr val="C00000"/>
                </a:solidFill>
                <a:latin typeface="Liberation Mono"/>
                <a:cs typeface="Arial" panose="020B0604020202020204" pitchFamily="34" charset="0"/>
              </a:rPr>
              <a:t>   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paymentID , orderID</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0" name="Rectangle 9">
            <a:extLst>
              <a:ext uri="{FF2B5EF4-FFF2-40B4-BE49-F238E27FC236}">
                <a16:creationId xmlns:a16="http://schemas.microsoft.com/office/drawing/2014/main" xmlns="" id="{05AA983C-D5E6-4298-9AC8-C6373A2C8187}"/>
              </a:ext>
            </a:extLst>
          </p:cNvPr>
          <p:cNvSpPr/>
          <p:nvPr/>
        </p:nvSpPr>
        <p:spPr>
          <a:xfrm>
            <a:off x="290745" y="908720"/>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tables with </a:t>
            </a:r>
            <a:r>
              <a:rPr lang="en-IN" b="1" dirty="0">
                <a:latin typeface="Arial" panose="020B0604020202020204" pitchFamily="34" charset="0"/>
                <a:cs typeface="Arial" panose="020B0604020202020204" pitchFamily="34" charset="0"/>
              </a:rPr>
              <a:t>COMPOSITE</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PRIMARY KEY</a:t>
            </a:r>
            <a:r>
              <a:rPr lang="en-IN" dirty="0">
                <a:latin typeface="Arial" panose="020B0604020202020204" pitchFamily="34" charset="0"/>
                <a:cs typeface="Arial" panose="020B0604020202020204" pitchFamily="34" charset="0"/>
              </a:rPr>
              <a:t> column.</a:t>
            </a:r>
          </a:p>
        </p:txBody>
      </p:sp>
    </p:spTree>
    <p:extLst>
      <p:ext uri="{BB962C8B-B14F-4D97-AF65-F5344CB8AC3E}">
        <p14:creationId xmlns:p14="http://schemas.microsoft.com/office/powerpoint/2010/main" val="3132824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xmlns="" id="{C719848B-35AE-4D16-A9C7-09A7B14F8FA2}"/>
              </a:ext>
            </a:extLst>
          </p:cNvPr>
          <p:cNvSpPr/>
          <p:nvPr/>
        </p:nvSpPr>
        <p:spPr>
          <a:xfrm>
            <a:off x="191345" y="1353542"/>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 </a:t>
            </a:r>
            <a:r>
              <a:rPr lang="en-IN" sz="2000" dirty="0">
                <a:latin typeface="Liberation Mono"/>
                <a:cs typeface="Arial" panose="020B0604020202020204" pitchFamily="34" charset="0"/>
              </a:rPr>
              <a:t>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PRIMARY</a:t>
            </a:r>
            <a:r>
              <a:rPr lang="en-IN" sz="2000" dirty="0">
                <a:latin typeface="Liberation Mono"/>
                <a:cs typeface="Arial" panose="020B0604020202020204" pitchFamily="34" charset="0"/>
              </a:rPr>
              <a:t> </a:t>
            </a:r>
            <a:r>
              <a:rPr lang="en-IN" sz="2000" dirty="0">
                <a:solidFill>
                  <a:srgbClr val="0077AA"/>
                </a:solidFill>
                <a:latin typeface="Liberation Mono"/>
              </a:rPr>
              <a:t>KEY</a:t>
            </a:r>
            <a:r>
              <a:rPr lang="en-IN" sz="2000" dirty="0">
                <a:latin typeface="Liberation Mono"/>
                <a:cs typeface="Arial" panose="020B0604020202020204" pitchFamily="34" charset="0"/>
              </a:rPr>
              <a:t> (column1, column2, </a:t>
            </a:r>
            <a:r>
              <a:rPr lang="en-US" sz="2000" dirty="0">
                <a:solidFill>
                  <a:schemeClr val="bg1">
                    <a:lumMod val="50000"/>
                  </a:schemeClr>
                </a:solidFill>
                <a:latin typeface="Liberation Mono"/>
              </a:rPr>
              <a:t>. . .</a:t>
            </a:r>
            <a:r>
              <a:rPr lang="en-IN" sz="2000" dirty="0">
                <a:latin typeface="Liberation Mono"/>
                <a:cs typeface="Arial" panose="020B0604020202020204" pitchFamily="34" charset="0"/>
              </a:rPr>
              <a:t> column_n)</a:t>
            </a:r>
          </a:p>
        </p:txBody>
      </p:sp>
    </p:spTree>
    <p:extLst>
      <p:ext uri="{BB962C8B-B14F-4D97-AF65-F5344CB8AC3E}">
        <p14:creationId xmlns:p14="http://schemas.microsoft.com/office/powerpoint/2010/main" val="1967690939"/>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primary key using alter</a:t>
            </a:r>
          </a:p>
        </p:txBody>
      </p:sp>
      <p:sp>
        <p:nvSpPr>
          <p:cNvPr id="3" name="Rectangle 2">
            <a:extLst>
              <a:ext uri="{FF2B5EF4-FFF2-40B4-BE49-F238E27FC236}">
                <a16:creationId xmlns:a16="http://schemas.microsoft.com/office/drawing/2014/main" xmlns="" id="{E3B16FEB-3111-42B0-9974-6BE42645DA27}"/>
              </a:ext>
            </a:extLst>
          </p:cNvPr>
          <p:cNvSpPr/>
          <p:nvPr/>
        </p:nvSpPr>
        <p:spPr>
          <a:xfrm>
            <a:off x="321575" y="4869160"/>
            <a:ext cx="11449272" cy="872034"/>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vendors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vendor_id</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vendors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pk_vendor_id </a:t>
            </a:r>
            <a:r>
              <a:rPr lang="en-IN" dirty="0">
                <a:solidFill>
                  <a:srgbClr val="C00000"/>
                </a:solidFill>
                <a:latin typeface="Liberation Mono"/>
                <a:cs typeface="Arial" panose="020B0604020202020204" pitchFamily="34" charset="0"/>
              </a:rPr>
              <a:t>PRIMARY</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vendor_id</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0" name="Rectangle 9">
            <a:extLst>
              <a:ext uri="{FF2B5EF4-FFF2-40B4-BE49-F238E27FC236}">
                <a16:creationId xmlns:a16="http://schemas.microsoft.com/office/drawing/2014/main" xmlns=""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PRIMARY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xmlns="" id="{3679F9AB-3621-4169-8DD2-10667557B6E8}"/>
              </a:ext>
            </a:extLst>
          </p:cNvPr>
          <p:cNvSpPr txBox="1"/>
          <p:nvPr/>
        </p:nvSpPr>
        <p:spPr>
          <a:xfrm>
            <a:off x="321575" y="3296226"/>
            <a:ext cx="3902217"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vendors </a:t>
            </a:r>
            <a:r>
              <a:rPr lang="en-IN" dirty="0">
                <a:solidFill>
                  <a:schemeClr val="bg1">
                    <a:lumMod val="65000"/>
                  </a:schemeClr>
                </a:solidFill>
                <a:latin typeface="Liberation Mono"/>
                <a:cs typeface="Arial" panose="020B0604020202020204" pitchFamily="34" charset="0"/>
              </a:rPr>
              <a:t>(</a:t>
            </a:r>
          </a:p>
          <a:p>
            <a:pPr marL="177800"/>
            <a:r>
              <a:rPr lang="en-IN" dirty="0">
                <a:latin typeface="Liberation Mono"/>
                <a:cs typeface="Arial" panose="020B0604020202020204" pitchFamily="34" charset="0"/>
              </a:rPr>
              <a:t>    vendor_id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vendor_name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address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p>
          <a:p>
            <a:pPr marL="177800"/>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2" name="Rectangle 1">
            <a:extLst>
              <a:ext uri="{FF2B5EF4-FFF2-40B4-BE49-F238E27FC236}">
                <a16:creationId xmlns:a16="http://schemas.microsoft.com/office/drawing/2014/main" xmlns="" id="{D86F3506-B4BE-45FB-8556-FC030B26835A}"/>
              </a:ext>
            </a:extLst>
          </p:cNvPr>
          <p:cNvSpPr/>
          <p:nvPr/>
        </p:nvSpPr>
        <p:spPr>
          <a:xfrm>
            <a:off x="190550" y="1458000"/>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 </a:t>
            </a:r>
            <a:r>
              <a:rPr lang="en-IN" sz="2000" dirty="0">
                <a:latin typeface="Liberation Mono"/>
                <a:cs typeface="Arial" panose="020B0604020202020204" pitchFamily="34" charset="0"/>
              </a:rPr>
              <a:t>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PRIMARY</a:t>
            </a:r>
            <a:r>
              <a:rPr lang="en-IN" sz="2000" dirty="0">
                <a:latin typeface="Liberation Mono"/>
                <a:cs typeface="Arial" panose="020B0604020202020204" pitchFamily="34" charset="0"/>
              </a:rPr>
              <a:t> </a:t>
            </a:r>
            <a:r>
              <a:rPr lang="en-IN" sz="2000" dirty="0">
                <a:solidFill>
                  <a:srgbClr val="0077AA"/>
                </a:solidFill>
                <a:latin typeface="Liberation Mono"/>
              </a:rPr>
              <a:t>KEY</a:t>
            </a:r>
            <a:r>
              <a:rPr lang="en-IN" sz="2000" dirty="0">
                <a:latin typeface="Liberation Mono"/>
                <a:cs typeface="Arial" panose="020B0604020202020204" pitchFamily="34" charset="0"/>
              </a:rPr>
              <a:t> (column1, column2, </a:t>
            </a:r>
            <a:r>
              <a:rPr lang="en-US" sz="2000" dirty="0">
                <a:solidFill>
                  <a:schemeClr val="bg1">
                    <a:lumMod val="50000"/>
                  </a:schemeClr>
                </a:solidFill>
                <a:latin typeface="Liberation Mono"/>
              </a:rPr>
              <a:t>. . .</a:t>
            </a:r>
            <a:r>
              <a:rPr lang="en-IN" sz="2000" dirty="0">
                <a:latin typeface="Liberation Mono"/>
                <a:cs typeface="Arial" panose="020B0604020202020204" pitchFamily="34" charset="0"/>
              </a:rPr>
              <a:t> column_n)</a:t>
            </a:r>
          </a:p>
        </p:txBody>
      </p:sp>
    </p:spTree>
    <p:extLst>
      <p:ext uri="{BB962C8B-B14F-4D97-AF65-F5344CB8AC3E}">
        <p14:creationId xmlns:p14="http://schemas.microsoft.com/office/powerpoint/2010/main" val="2180589065"/>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Primary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xmlns="" id="{18AC7600-BD65-4F43-8D2F-87A3E298E8EC}"/>
              </a:ext>
            </a:extLst>
          </p:cNvPr>
          <p:cNvSpPr/>
          <p:nvPr/>
        </p:nvSpPr>
        <p:spPr>
          <a:xfrm>
            <a:off x="191345" y="1353543"/>
            <a:ext cx="6092825" cy="707886"/>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DROP PRIMARY</a:t>
            </a:r>
            <a:r>
              <a:rPr lang="en-IN" sz="2000" dirty="0">
                <a:latin typeface="Liberation Mono"/>
                <a:cs typeface="Arial" panose="020B0604020202020204" pitchFamily="34" charset="0"/>
              </a:rPr>
              <a:t> </a:t>
            </a:r>
            <a:r>
              <a:rPr lang="en-IN" sz="2000" dirty="0">
                <a:solidFill>
                  <a:srgbClr val="0077AA"/>
                </a:solidFill>
                <a:latin typeface="Liberation Mono"/>
              </a:rPr>
              <a:t>KEY</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241484636"/>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drop primary key</a:t>
            </a:r>
          </a:p>
        </p:txBody>
      </p:sp>
      <p:sp>
        <p:nvSpPr>
          <p:cNvPr id="2" name="Rectangle 1"/>
          <p:cNvSpPr/>
          <p:nvPr/>
        </p:nvSpPr>
        <p:spPr>
          <a:xfrm>
            <a:off x="290745" y="4869160"/>
            <a:ext cx="8990430" cy="369332"/>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vendors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xmlns="" id="{598FC20E-A384-4AE4-B715-6854C059847F}"/>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PRIMARY KEY</a:t>
            </a:r>
            <a:r>
              <a:rPr lang="en-IN" dirty="0">
                <a:latin typeface="Arial" panose="020B0604020202020204" pitchFamily="34" charset="0"/>
                <a:cs typeface="Arial" panose="020B0604020202020204" pitchFamily="34" charset="0"/>
              </a:rPr>
              <a:t>.</a:t>
            </a:r>
          </a:p>
        </p:txBody>
      </p:sp>
      <p:sp>
        <p:nvSpPr>
          <p:cNvPr id="6" name="TextBox 5">
            <a:extLst>
              <a:ext uri="{FF2B5EF4-FFF2-40B4-BE49-F238E27FC236}">
                <a16:creationId xmlns:a16="http://schemas.microsoft.com/office/drawing/2014/main" xmlns="" id="{664F6EAE-E046-4F67-BC66-C7DD08803E16}"/>
              </a:ext>
            </a:extLst>
          </p:cNvPr>
          <p:cNvSpPr txBox="1"/>
          <p:nvPr/>
        </p:nvSpPr>
        <p:spPr>
          <a:xfrm>
            <a:off x="290745" y="2946878"/>
            <a:ext cx="3902217"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vendors </a:t>
            </a:r>
            <a:r>
              <a:rPr lang="en-IN" dirty="0">
                <a:solidFill>
                  <a:schemeClr val="bg1">
                    <a:lumMod val="65000"/>
                  </a:schemeClr>
                </a:solidFill>
                <a:latin typeface="Liberation Mono"/>
                <a:cs typeface="Arial" panose="020B0604020202020204" pitchFamily="34" charset="0"/>
              </a:rPr>
              <a:t>(</a:t>
            </a:r>
          </a:p>
          <a:p>
            <a:pPr marL="177800"/>
            <a:r>
              <a:rPr lang="en-IN" dirty="0">
                <a:latin typeface="Liberation Mono"/>
                <a:cs typeface="Arial" panose="020B0604020202020204" pitchFamily="34" charset="0"/>
              </a:rPr>
              <a:t>    vendor_id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vendor_name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address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p>
          <a:p>
            <a:pPr marL="177800"/>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xmlns="" id="{648B8C23-93E8-4CA7-A02F-881EE4718DBF}"/>
              </a:ext>
            </a:extLst>
          </p:cNvPr>
          <p:cNvSpPr/>
          <p:nvPr/>
        </p:nvSpPr>
        <p:spPr>
          <a:xfrm>
            <a:off x="190550" y="1458000"/>
            <a:ext cx="6092825" cy="707886"/>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DROP PRIMARY</a:t>
            </a:r>
            <a:r>
              <a:rPr lang="en-IN" sz="2000" dirty="0">
                <a:latin typeface="Liberation Mono"/>
                <a:cs typeface="Arial" panose="020B0604020202020204" pitchFamily="34" charset="0"/>
              </a:rPr>
              <a:t> </a:t>
            </a:r>
            <a:r>
              <a:rPr lang="en-IN" sz="2000" dirty="0">
                <a:solidFill>
                  <a:srgbClr val="0077AA"/>
                </a:solidFill>
                <a:latin typeface="Liberation Mono"/>
              </a:rPr>
              <a:t>KEY</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436781720"/>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UNIQUE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xmlns="" id="{D0DFC63B-0C1A-4089-BBF5-37A01CE99472}"/>
              </a:ext>
            </a:extLst>
          </p:cNvPr>
          <p:cNvSpPr/>
          <p:nvPr/>
        </p:nvSpPr>
        <p:spPr>
          <a:xfrm>
            <a:off x="263352" y="156981"/>
            <a:ext cx="11737305" cy="1692771"/>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can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can have multiple unique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column can have unique key as well as a primary key.</a:t>
            </a:r>
          </a:p>
        </p:txBody>
      </p:sp>
      <p:sp>
        <p:nvSpPr>
          <p:cNvPr id="4" name="TextBox 3">
            <a:extLst>
              <a:ext uri="{FF2B5EF4-FFF2-40B4-BE49-F238E27FC236}">
                <a16:creationId xmlns:a16="http://schemas.microsoft.com/office/drawing/2014/main" xmlns="" id="{21EA9905-3215-40B9-BC2A-DE6FAFB787C5}"/>
              </a:ext>
            </a:extLst>
          </p:cNvPr>
          <p:cNvSpPr txBox="1"/>
          <p:nvPr/>
        </p:nvSpPr>
        <p:spPr>
          <a:xfrm>
            <a:off x="263351" y="4527781"/>
            <a:ext cx="9937104" cy="984885"/>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r>
              <a:rPr lang="en-US" sz="2400" dirty="0">
                <a:solidFill>
                  <a:srgbClr val="FF0000"/>
                </a:solidFill>
                <a:latin typeface="Arial" panose="020B0604020202020204" pitchFamily="34" charset="0"/>
                <a:cs typeface="Arial" panose="020B0604020202020204" pitchFamily="34" charset="0"/>
              </a:rPr>
              <a:t>:</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Unique key in a relation is always associated with an </a:t>
            </a:r>
            <a:r>
              <a:rPr lang="en-IN" sz="1800" b="1" i="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endParaRPr lang="en-IN" sz="800" dirty="0">
              <a:solidFill>
                <a:schemeClr val="tx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xmlns="" id="{C3B79674-F21B-4C8C-8E2E-9E36A20C5C25}"/>
              </a:ext>
            </a:extLst>
          </p:cNvPr>
          <p:cNvSpPr/>
          <p:nvPr/>
        </p:nvSpPr>
        <p:spPr>
          <a:xfrm>
            <a:off x="263350" y="3248036"/>
            <a:ext cx="11665297" cy="646331"/>
          </a:xfrm>
          <a:prstGeom prst="rect">
            <a:avLst/>
          </a:prstGeom>
        </p:spPr>
        <p:txBody>
          <a:bodyPr wrap="square">
            <a:spAutoFit/>
          </a:bodyPr>
          <a:lstStyle/>
          <a:p>
            <a:r>
              <a:rPr lang="en-IN" dirty="0">
                <a:latin typeface="Palatino Linotype" panose="02040502050505030304" pitchFamily="18" charset="0"/>
              </a:rPr>
              <a:t>A </a:t>
            </a:r>
            <a:r>
              <a:rPr lang="en-IN" b="1" dirty="0">
                <a:latin typeface="Palatino Linotype" panose="02040502050505030304" pitchFamily="18" charset="0"/>
              </a:rPr>
              <a:t>UNIQUE key </a:t>
            </a:r>
            <a:r>
              <a:rPr lang="en-US" dirty="0">
                <a:latin typeface="Palatino Linotype" panose="02040502050505030304" pitchFamily="18" charset="0"/>
              </a:rPr>
              <a:t>constraint</a:t>
            </a:r>
            <a:r>
              <a:rPr lang="en-IN" b="1" dirty="0">
                <a:latin typeface="Palatino Linotype" panose="02040502050505030304" pitchFamily="18" charset="0"/>
              </a:rPr>
              <a:t> </a:t>
            </a:r>
            <a:r>
              <a:rPr lang="en-IN" dirty="0">
                <a:latin typeface="Palatino Linotype" panose="02040502050505030304" pitchFamily="18" charset="0"/>
              </a:rPr>
              <a:t>is a set of one or more than one fields/columns of a table that uniquely identify a record in a database table.</a:t>
            </a:r>
          </a:p>
        </p:txBody>
      </p:sp>
    </p:spTree>
    <p:extLst>
      <p:ext uri="{BB962C8B-B14F-4D97-AF65-F5344CB8AC3E}">
        <p14:creationId xmlns:p14="http://schemas.microsoft.com/office/powerpoint/2010/main" val="392538913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90745" y="1340768"/>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table with </a:t>
            </a:r>
            <a:r>
              <a:rPr lang="en-IN" b="1" dirty="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a:t>
            </a:r>
          </a:p>
        </p:txBody>
      </p:sp>
      <p:sp>
        <p:nvSpPr>
          <p:cNvPr id="17" name="Rectangle 16">
            <a:extLst>
              <a:ext uri="{FF2B5EF4-FFF2-40B4-BE49-F238E27FC236}">
                <a16:creationId xmlns:a16="http://schemas.microsoft.com/office/drawing/2014/main" xmlns="" id="{1054FA30-BD90-42A6-A67E-D1D783D1FA59}"/>
              </a:ext>
            </a:extLst>
          </p:cNvPr>
          <p:cNvSpPr/>
          <p:nvPr/>
        </p:nvSpPr>
        <p:spPr>
          <a:xfrm>
            <a:off x="578777" y="4145596"/>
            <a:ext cx="5544616" cy="1477328"/>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ea typeface="Times New Roman" panose="02020603050405020304" pitchFamily="18" charset="0"/>
              </a:rPr>
              <a:t> </a:t>
            </a:r>
            <a:r>
              <a:rPr lang="en-IN" dirty="0">
                <a:solidFill>
                  <a:srgbClr val="0077AA"/>
                </a:solidFill>
                <a:latin typeface="Liberation Mono"/>
              </a:rPr>
              <a:t>TABLE</a:t>
            </a:r>
            <a:r>
              <a:rPr lang="en-IN" dirty="0">
                <a:latin typeface="Liberation Mono"/>
                <a:ea typeface="Times New Roman" panose="02020603050405020304" pitchFamily="18" charset="0"/>
              </a:rPr>
              <a:t> brands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ea typeface="Times New Roman" panose="02020603050405020304" pitchFamily="18" charset="0"/>
              </a:rPr>
              <a:t>   ID </a:t>
            </a:r>
            <a:r>
              <a:rPr lang="en-IN" dirty="0">
                <a:solidFill>
                  <a:srgbClr val="834689"/>
                </a:solidFill>
                <a:latin typeface="Liberation Mono"/>
                <a:cs typeface="Arial" panose="020B0604020202020204" pitchFamily="34" charset="0"/>
              </a:rPr>
              <a:t>INT</a:t>
            </a:r>
            <a:r>
              <a:rPr lang="en-IN" dirty="0">
                <a:latin typeface="Liberation Mono"/>
                <a:ea typeface="Times New Roman" panose="02020603050405020304" pitchFamily="18" charset="0"/>
              </a:rPr>
              <a:t>, </a:t>
            </a:r>
          </a:p>
          <a:p>
            <a:pPr marL="273050"/>
            <a:r>
              <a:rPr lang="en-IN" dirty="0">
                <a:latin typeface="Liberation Mono"/>
                <a:ea typeface="Times New Roman" panose="02020603050405020304" pitchFamily="18" charset="0"/>
              </a:rPr>
              <a:t>   brandName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30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solidFill>
                  <a:schemeClr val="bg1">
                    <a:lumMod val="65000"/>
                  </a:schemeClr>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ea typeface="Times New Roman" panose="02020603050405020304" pitchFamily="18" charset="0"/>
              </a:rPr>
              <a:t> uni_brandName </a:t>
            </a:r>
            <a:r>
              <a:rPr lang="en-IN" dirty="0">
                <a:solidFill>
                  <a:srgbClr val="C00000"/>
                </a:solidFill>
                <a:latin typeface="Liberation Mono"/>
                <a:cs typeface="Arial" panose="020B0604020202020204" pitchFamily="34" charset="0"/>
              </a:rPr>
              <a:t>UNIQUE</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brandName</a:t>
            </a:r>
            <a:r>
              <a:rPr lang="en-IN" dirty="0">
                <a:solidFill>
                  <a:schemeClr val="bg1">
                    <a:lumMod val="65000"/>
                  </a:schemeClr>
                </a:solidFill>
                <a:latin typeface="Liberation Mono"/>
                <a:cs typeface="Arial" panose="020B0604020202020204" pitchFamily="34" charset="0"/>
              </a:rPr>
              <a:t>)</a:t>
            </a:r>
            <a:endParaRPr lang="en-IN" dirty="0">
              <a:solidFill>
                <a:srgbClr val="C00000"/>
              </a:solidFill>
              <a:latin typeface="Liberation Mono"/>
              <a:cs typeface="Arial" panose="020B0604020202020204" pitchFamily="34" charset="0"/>
            </a:endParaRPr>
          </a:p>
          <a:p>
            <a:pPr marL="273050"/>
            <a:r>
              <a:rPr lang="en-IN" dirty="0">
                <a:latin typeface="Liberation Mono"/>
                <a:ea typeface="Times New Roman" panose="02020603050405020304" pitchFamily="18" charset="0"/>
              </a:rPr>
              <a:t> </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a:t>
            </a:r>
            <a:endParaRPr lang="en-IN" dirty="0">
              <a:latin typeface="Liberation Mono"/>
            </a:endParaRPr>
          </a:p>
        </p:txBody>
      </p:sp>
      <p:sp>
        <p:nvSpPr>
          <p:cNvPr id="10" name="Rectangle 9">
            <a:extLst>
              <a:ext uri="{FF2B5EF4-FFF2-40B4-BE49-F238E27FC236}">
                <a16:creationId xmlns:a16="http://schemas.microsoft.com/office/drawing/2014/main" xmlns="" id="{4BD0CAA4-1761-4C43-97E5-B683C9917B89}"/>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unique key</a:t>
            </a:r>
          </a:p>
        </p:txBody>
      </p:sp>
      <p:sp>
        <p:nvSpPr>
          <p:cNvPr id="8" name="TextBox 7">
            <a:extLst>
              <a:ext uri="{FF2B5EF4-FFF2-40B4-BE49-F238E27FC236}">
                <a16:creationId xmlns:a16="http://schemas.microsoft.com/office/drawing/2014/main" xmlns="" id="{87C25CC9-1005-42FD-96C8-122E68205586}"/>
              </a:ext>
            </a:extLst>
          </p:cNvPr>
          <p:cNvSpPr txBox="1"/>
          <p:nvPr/>
        </p:nvSpPr>
        <p:spPr>
          <a:xfrm>
            <a:off x="578777" y="1975554"/>
            <a:ext cx="4221079"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clients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client_id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first_name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last_name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company_name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9" name="TextBox 8">
            <a:extLst>
              <a:ext uri="{FF2B5EF4-FFF2-40B4-BE49-F238E27FC236}">
                <a16:creationId xmlns:a16="http://schemas.microsoft.com/office/drawing/2014/main" xmlns="" id="{2A66024D-84AF-42B9-817F-93D516026E7C}"/>
              </a:ext>
            </a:extLst>
          </p:cNvPr>
          <p:cNvSpPr txBox="1"/>
          <p:nvPr/>
        </p:nvSpPr>
        <p:spPr>
          <a:xfrm>
            <a:off x="5879976" y="2079431"/>
            <a:ext cx="3782833"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contacts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first_name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last_name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phone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phone</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2" name="TextBox 11">
            <a:extLst>
              <a:ext uri="{FF2B5EF4-FFF2-40B4-BE49-F238E27FC236}">
                <a16:creationId xmlns:a16="http://schemas.microsoft.com/office/drawing/2014/main" xmlns="" id="{62C9910A-9548-4805-A85F-AC3BFF01F45F}"/>
              </a:ext>
            </a:extLst>
          </p:cNvPr>
          <p:cNvSpPr txBox="1"/>
          <p:nvPr/>
        </p:nvSpPr>
        <p:spPr>
          <a:xfrm>
            <a:off x="578777" y="6075154"/>
            <a:ext cx="6096000"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INDEX</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clients;</a:t>
            </a:r>
          </a:p>
        </p:txBody>
      </p:sp>
      <p:sp>
        <p:nvSpPr>
          <p:cNvPr id="2" name="Rectangle 1">
            <a:extLst>
              <a:ext uri="{FF2B5EF4-FFF2-40B4-BE49-F238E27FC236}">
                <a16:creationId xmlns:a16="http://schemas.microsoft.com/office/drawing/2014/main" xmlns="" id="{0923A840-D013-4900-93F8-B3A10AC2432B}"/>
              </a:ext>
            </a:extLst>
          </p:cNvPr>
          <p:cNvSpPr/>
          <p:nvPr/>
        </p:nvSpPr>
        <p:spPr>
          <a:xfrm>
            <a:off x="334567" y="764704"/>
            <a:ext cx="8788689" cy="400110"/>
          </a:xfrm>
          <a:prstGeom prst="rect">
            <a:avLst/>
          </a:prstGeom>
        </p:spPr>
        <p:txBody>
          <a:bodyPr wrap="square">
            <a:spAutoFit/>
          </a:bodyPr>
          <a:lstStyle/>
          <a:p>
            <a:r>
              <a:rPr lang="en-US" sz="2000" dirty="0">
                <a:solidFill>
                  <a:schemeClr val="tx1">
                    <a:lumMod val="85000"/>
                    <a:lumOff val="15000"/>
                  </a:schemeClr>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col_name</a:t>
            </a:r>
            <a:r>
              <a:rPr lang="en-IN" sz="2000" dirty="0">
                <a:solidFill>
                  <a:srgbClr val="000000"/>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data_type</a:t>
            </a:r>
            <a:r>
              <a:rPr lang="en-IN" sz="2000" dirty="0">
                <a:solidFill>
                  <a:srgbClr val="000000"/>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UNIQUE KEY</a:t>
            </a:r>
            <a:endParaRPr lang="en-IN" sz="2000" dirty="0">
              <a:solidFill>
                <a:srgbClr val="0077AA"/>
              </a:solidFill>
              <a:latin typeface="Liberation Mono"/>
              <a:cs typeface="Arial" panose="020B0604020202020204" pitchFamily="34" charset="0"/>
            </a:endParaRPr>
          </a:p>
        </p:txBody>
      </p:sp>
    </p:spTree>
    <p:extLst>
      <p:ext uri="{BB962C8B-B14F-4D97-AF65-F5344CB8AC3E}">
        <p14:creationId xmlns:p14="http://schemas.microsoft.com/office/powerpoint/2010/main" val="18142689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6DC3BECD-8229-4550-80FE-D13886186878}"/>
              </a:ext>
            </a:extLst>
          </p:cNvPr>
          <p:cNvSpPr/>
          <p:nvPr/>
        </p:nvSpPr>
        <p:spPr>
          <a:xfrm>
            <a:off x="13505" y="260648"/>
            <a:ext cx="6298519" cy="400110"/>
          </a:xfrm>
          <a:prstGeom prst="rect">
            <a:avLst/>
          </a:prstGeom>
        </p:spPr>
        <p:txBody>
          <a:bodyPr wrap="none">
            <a:spAutoFit/>
          </a:bodyPr>
          <a:lstStyle/>
          <a:p>
            <a:pPr fontAlgn="base"/>
            <a:r>
              <a:rPr lang="en-US" sz="2000" b="1" dirty="0">
                <a:solidFill>
                  <a:srgbClr val="FF9900"/>
                </a:solidFill>
                <a:latin typeface="Verdana" panose="020B0604030504040204" pitchFamily="34" charset="0"/>
                <a:ea typeface="Verdana" panose="020B0604030504040204" pitchFamily="34" charset="0"/>
                <a:cs typeface="Arial" pitchFamily="34" charset="0"/>
              </a:rPr>
              <a:t>Difference between File System and DBMS</a:t>
            </a:r>
          </a:p>
        </p:txBody>
      </p:sp>
      <p:graphicFrame>
        <p:nvGraphicFramePr>
          <p:cNvPr id="3" name="Table 2">
            <a:extLst>
              <a:ext uri="{FF2B5EF4-FFF2-40B4-BE49-F238E27FC236}">
                <a16:creationId xmlns:a16="http://schemas.microsoft.com/office/drawing/2014/main" xmlns="" id="{3B98D881-C189-488C-A721-AE415CC7E2F7}"/>
              </a:ext>
            </a:extLst>
          </p:cNvPr>
          <p:cNvGraphicFramePr>
            <a:graphicFrameLocks noGrp="1"/>
          </p:cNvGraphicFramePr>
          <p:nvPr>
            <p:extLst>
              <p:ext uri="{D42A27DB-BD31-4B8C-83A1-F6EECF244321}">
                <p14:modId xmlns:p14="http://schemas.microsoft.com/office/powerpoint/2010/main" val="508259439"/>
              </p:ext>
            </p:extLst>
          </p:nvPr>
        </p:nvGraphicFramePr>
        <p:xfrm>
          <a:off x="119336" y="836712"/>
          <a:ext cx="11953328" cy="5071002"/>
        </p:xfrm>
        <a:graphic>
          <a:graphicData uri="http://schemas.openxmlformats.org/drawingml/2006/table">
            <a:tbl>
              <a:tblPr/>
              <a:tblGrid>
                <a:gridCol w="5976664">
                  <a:extLst>
                    <a:ext uri="{9D8B030D-6E8A-4147-A177-3AD203B41FA5}">
                      <a16:colId xmlns:a16="http://schemas.microsoft.com/office/drawing/2014/main" xmlns="" val="3406180870"/>
                    </a:ext>
                  </a:extLst>
                </a:gridCol>
                <a:gridCol w="5976664">
                  <a:extLst>
                    <a:ext uri="{9D8B030D-6E8A-4147-A177-3AD203B41FA5}">
                      <a16:colId xmlns:a16="http://schemas.microsoft.com/office/drawing/2014/main" xmlns="" val="814245111"/>
                    </a:ext>
                  </a:extLst>
                </a:gridCol>
              </a:tblGrid>
              <a:tr h="411414">
                <a:tc>
                  <a:txBody>
                    <a:bodyPr/>
                    <a:lstStyle/>
                    <a:p>
                      <a:pPr algn="ctr" fontAlgn="base"/>
                      <a:r>
                        <a:rPr lang="en-IN" sz="2000" b="1" dirty="0">
                          <a:solidFill>
                            <a:schemeClr val="accent2">
                              <a:lumMod val="50000"/>
                            </a:schemeClr>
                          </a:solidFill>
                          <a:effectLst/>
                          <a:latin typeface="Palatino Linotype" panose="02040502050505030304" pitchFamily="18" charset="0"/>
                        </a:rPr>
                        <a:t>File Management System</a:t>
                      </a:r>
                      <a:endParaRPr lang="en-IN" sz="2000" b="0" dirty="0">
                        <a:solidFill>
                          <a:schemeClr val="accent2">
                            <a:lumMod val="50000"/>
                          </a:schemeClr>
                        </a:solidFill>
                        <a:effectLst/>
                        <a:latin typeface="Palatino Linotype" panose="02040502050505030304" pitchFamily="18" charset="0"/>
                      </a:endParaRPr>
                    </a:p>
                  </a:txBody>
                  <a:tcPr marL="50348" marR="50348" marT="50348" marB="50348"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ctr" fontAlgn="base"/>
                      <a:r>
                        <a:rPr lang="en-IN" sz="2000" b="1" dirty="0">
                          <a:solidFill>
                            <a:schemeClr val="accent2">
                              <a:lumMod val="50000"/>
                            </a:schemeClr>
                          </a:solidFill>
                          <a:effectLst/>
                          <a:latin typeface="Palatino Linotype" panose="02040502050505030304" pitchFamily="18" charset="0"/>
                        </a:rPr>
                        <a:t>Database Management System</a:t>
                      </a:r>
                      <a:endParaRPr lang="en-IN" sz="2000" b="0" dirty="0">
                        <a:solidFill>
                          <a:schemeClr val="accent2">
                            <a:lumMod val="50000"/>
                          </a:schemeClr>
                        </a:solidFill>
                        <a:effectLst/>
                        <a:latin typeface="Palatino Linotype" panose="02040502050505030304" pitchFamily="18" charset="0"/>
                      </a:endParaRPr>
                    </a:p>
                  </a:txBody>
                  <a:tcPr marL="50348" marR="50348" marT="50348" marB="50348"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extLst>
                  <a:ext uri="{0D108BD9-81ED-4DB2-BD59-A6C34878D82A}">
                    <a16:rowId xmlns:a16="http://schemas.microsoft.com/office/drawing/2014/main" xmlns="" val="1900950636"/>
                  </a:ext>
                </a:extLst>
              </a:tr>
              <a:tr h="688255">
                <a:tc>
                  <a:txBody>
                    <a:bodyPr/>
                    <a:lstStyle/>
                    <a:p>
                      <a:pPr marL="285750" indent="-285750" algn="l" fontAlgn="base">
                        <a:buFont typeface="Arial" panose="020B0604020202020204" pitchFamily="34" charset="0"/>
                        <a:buChar char="•"/>
                      </a:pPr>
                      <a:r>
                        <a:rPr lang="en-US" sz="1800" b="0" dirty="0">
                          <a:effectLst/>
                          <a:latin typeface="Palatino Linotype" panose="02040502050505030304" pitchFamily="18" charset="0"/>
                        </a:rPr>
                        <a:t>File System is easy-to-use system to store data which require less security and constraints.</a:t>
                      </a:r>
                    </a:p>
                  </a:txBody>
                  <a:tcPr marL="50348" marR="50348" marT="50348" marB="50348"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marL="285750" indent="-285750" algn="l" fontAlgn="base">
                        <a:buFont typeface="Arial" panose="020B0604020202020204" pitchFamily="34" charset="0"/>
                        <a:buChar char="•"/>
                      </a:pPr>
                      <a:r>
                        <a:rPr lang="en-US" sz="1800" b="0" dirty="0">
                          <a:effectLst/>
                          <a:latin typeface="Palatino Linotype" panose="02040502050505030304" pitchFamily="18" charset="0"/>
                        </a:rPr>
                        <a:t>Database Management System is used when security constraints are high.</a:t>
                      </a:r>
                    </a:p>
                  </a:txBody>
                  <a:tcPr marL="50348" marR="50348" marT="50348" marB="50348"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extLst>
                  <a:ext uri="{0D108BD9-81ED-4DB2-BD59-A6C34878D82A}">
                    <a16:rowId xmlns:a16="http://schemas.microsoft.com/office/drawing/2014/main" xmlns="" val="1976220946"/>
                  </a:ext>
                </a:extLst>
              </a:tr>
              <a:tr h="549834">
                <a:tc>
                  <a:txBody>
                    <a:bodyPr/>
                    <a:lstStyle/>
                    <a:p>
                      <a:pPr marL="285750" indent="-285750" algn="l" fontAlgn="base">
                        <a:buFont typeface="Arial" panose="020B0604020202020204" pitchFamily="34" charset="0"/>
                        <a:buChar char="•"/>
                      </a:pPr>
                      <a:r>
                        <a:rPr lang="en-US" sz="1800" b="0" dirty="0">
                          <a:effectLst/>
                          <a:latin typeface="Palatino Linotype" panose="02040502050505030304" pitchFamily="18" charset="0"/>
                        </a:rPr>
                        <a:t>Data Redundancy is more in File System.</a:t>
                      </a:r>
                    </a:p>
                  </a:txBody>
                  <a:tcPr marL="50348" marR="50348" marT="50348" marB="50348"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marL="285750" indent="-285750" algn="l" fontAlgn="base">
                        <a:buFont typeface="Arial" panose="020B0604020202020204" pitchFamily="34" charset="0"/>
                        <a:buChar char="•"/>
                      </a:pPr>
                      <a:r>
                        <a:rPr lang="en-US" sz="1800" b="0" dirty="0">
                          <a:effectLst/>
                          <a:latin typeface="Palatino Linotype" panose="02040502050505030304" pitchFamily="18" charset="0"/>
                        </a:rPr>
                        <a:t>Data Redundancy is less in Database Management System.</a:t>
                      </a:r>
                    </a:p>
                  </a:txBody>
                  <a:tcPr marL="50348" marR="50348" marT="50348" marB="50348"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extLst>
                  <a:ext uri="{0D108BD9-81ED-4DB2-BD59-A6C34878D82A}">
                    <a16:rowId xmlns:a16="http://schemas.microsoft.com/office/drawing/2014/main" xmlns="" val="60521205"/>
                  </a:ext>
                </a:extLst>
              </a:tr>
              <a:tr h="549834">
                <a:tc>
                  <a:txBody>
                    <a:bodyPr/>
                    <a:lstStyle/>
                    <a:p>
                      <a:pPr marL="285750" indent="-285750" algn="l" fontAlgn="base">
                        <a:buFont typeface="Arial" panose="020B0604020202020204" pitchFamily="34" charset="0"/>
                        <a:buChar char="•"/>
                      </a:pPr>
                      <a:r>
                        <a:rPr lang="en-US" sz="1800" b="0" dirty="0">
                          <a:effectLst/>
                          <a:latin typeface="Palatino Linotype" panose="02040502050505030304" pitchFamily="18" charset="0"/>
                        </a:rPr>
                        <a:t>Data Inconsistency is more in File System.</a:t>
                      </a:r>
                    </a:p>
                  </a:txBody>
                  <a:tcPr marL="50348" marR="50348" marT="50348" marB="50348"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marL="285750" indent="-285750" algn="l" fontAlgn="base">
                        <a:buFont typeface="Arial" panose="020B0604020202020204" pitchFamily="34" charset="0"/>
                        <a:buChar char="•"/>
                      </a:pPr>
                      <a:r>
                        <a:rPr lang="en-US" sz="1800" b="0" dirty="0">
                          <a:effectLst/>
                          <a:latin typeface="Palatino Linotype" panose="02040502050505030304" pitchFamily="18" charset="0"/>
                        </a:rPr>
                        <a:t>Data Inconsistency is less in Database Management System.</a:t>
                      </a:r>
                    </a:p>
                  </a:txBody>
                  <a:tcPr marL="50348" marR="50348" marT="50348" marB="50348"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extLst>
                  <a:ext uri="{0D108BD9-81ED-4DB2-BD59-A6C34878D82A}">
                    <a16:rowId xmlns:a16="http://schemas.microsoft.com/office/drawing/2014/main" xmlns="" val="1102398876"/>
                  </a:ext>
                </a:extLst>
              </a:tr>
              <a:tr h="549834">
                <a:tc>
                  <a:txBody>
                    <a:bodyPr/>
                    <a:lstStyle/>
                    <a:p>
                      <a:pPr marL="285750" indent="-285750" algn="l" fontAlgn="base">
                        <a:buFont typeface="Arial" panose="020B0604020202020204" pitchFamily="34" charset="0"/>
                        <a:buChar char="•"/>
                      </a:pPr>
                      <a:r>
                        <a:rPr lang="en-US" sz="1800" b="0" dirty="0">
                          <a:effectLst/>
                          <a:latin typeface="Palatino Linotype" panose="02040502050505030304" pitchFamily="18" charset="0"/>
                        </a:rPr>
                        <a:t>Centralization is hard to get when it comes to File System.</a:t>
                      </a:r>
                    </a:p>
                  </a:txBody>
                  <a:tcPr marL="50348" marR="50348" marT="50348" marB="50348"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marL="285750" indent="-285750" algn="l" fontAlgn="base">
                        <a:buFont typeface="Arial" panose="020B0604020202020204" pitchFamily="34" charset="0"/>
                        <a:buChar char="•"/>
                      </a:pPr>
                      <a:r>
                        <a:rPr lang="en-US" sz="1800" b="0" dirty="0">
                          <a:effectLst/>
                          <a:latin typeface="Palatino Linotype" panose="02040502050505030304" pitchFamily="18" charset="0"/>
                        </a:rPr>
                        <a:t>Centralization</a:t>
                      </a:r>
                      <a:r>
                        <a:rPr lang="en-IN" sz="1800" b="0" dirty="0">
                          <a:effectLst/>
                          <a:latin typeface="Palatino Linotype" panose="02040502050505030304" pitchFamily="18" charset="0"/>
                        </a:rPr>
                        <a:t> is achieved in Database Management System.</a:t>
                      </a:r>
                    </a:p>
                  </a:txBody>
                  <a:tcPr marL="50348" marR="50348" marT="50348" marB="50348"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extLst>
                  <a:ext uri="{0D108BD9-81ED-4DB2-BD59-A6C34878D82A}">
                    <a16:rowId xmlns:a16="http://schemas.microsoft.com/office/drawing/2014/main" xmlns="" val="1056554043"/>
                  </a:ext>
                </a:extLst>
              </a:tr>
              <a:tr h="688255">
                <a:tc>
                  <a:txBody>
                    <a:bodyPr/>
                    <a:lstStyle/>
                    <a:p>
                      <a:pPr marL="285750" indent="-285750" algn="l" fontAlgn="base">
                        <a:buFont typeface="Arial" panose="020B0604020202020204" pitchFamily="34" charset="0"/>
                        <a:buChar char="•"/>
                      </a:pPr>
                      <a:r>
                        <a:rPr lang="en-US" sz="1800" b="0" dirty="0">
                          <a:effectLst/>
                          <a:latin typeface="Palatino Linotype" panose="02040502050505030304" pitchFamily="18" charset="0"/>
                        </a:rPr>
                        <a:t>User locates the physical address of the files to access data in File System.</a:t>
                      </a:r>
                    </a:p>
                  </a:txBody>
                  <a:tcPr marL="50348" marR="50348" marT="50348" marB="50348"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marL="285750" indent="-285750" algn="l" fontAlgn="base">
                        <a:buFont typeface="Arial" panose="020B0604020202020204" pitchFamily="34" charset="0"/>
                        <a:buChar char="•"/>
                      </a:pPr>
                      <a:r>
                        <a:rPr lang="en-US" sz="1800" b="0" dirty="0">
                          <a:effectLst/>
                          <a:latin typeface="Palatino Linotype" panose="02040502050505030304" pitchFamily="18" charset="0"/>
                        </a:rPr>
                        <a:t>In Database Management System, user is unaware of physical address where data is stored.</a:t>
                      </a:r>
                    </a:p>
                  </a:txBody>
                  <a:tcPr marL="50348" marR="50348" marT="50348" marB="50348"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extLst>
                  <a:ext uri="{0D108BD9-81ED-4DB2-BD59-A6C34878D82A}">
                    <a16:rowId xmlns:a16="http://schemas.microsoft.com/office/drawing/2014/main" xmlns="" val="164864743"/>
                  </a:ext>
                </a:extLst>
              </a:tr>
              <a:tr h="411414">
                <a:tc>
                  <a:txBody>
                    <a:bodyPr/>
                    <a:lstStyle/>
                    <a:p>
                      <a:pPr marL="285750" indent="-285750" algn="l" fontAlgn="base">
                        <a:buFont typeface="Arial" panose="020B0604020202020204" pitchFamily="34" charset="0"/>
                        <a:buChar char="•"/>
                      </a:pPr>
                      <a:r>
                        <a:rPr lang="en-US" sz="1800" b="0" dirty="0">
                          <a:effectLst/>
                          <a:latin typeface="Palatino Linotype" panose="02040502050505030304" pitchFamily="18" charset="0"/>
                        </a:rPr>
                        <a:t>Security is low in File System.</a:t>
                      </a:r>
                    </a:p>
                  </a:txBody>
                  <a:tcPr marL="50348" marR="50348" marT="50348" marB="50348"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marL="285750" indent="-285750" algn="l" fontAlgn="base">
                        <a:buFont typeface="Arial" panose="020B0604020202020204" pitchFamily="34" charset="0"/>
                        <a:buChar char="•"/>
                      </a:pPr>
                      <a:r>
                        <a:rPr lang="en-US" sz="1800" b="0" dirty="0">
                          <a:effectLst/>
                          <a:latin typeface="Palatino Linotype" panose="02040502050505030304" pitchFamily="18" charset="0"/>
                        </a:rPr>
                        <a:t>Security is high in Database Management System.</a:t>
                      </a:r>
                    </a:p>
                  </a:txBody>
                  <a:tcPr marL="50348" marR="50348" marT="50348" marB="50348"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extLst>
                  <a:ext uri="{0D108BD9-81ED-4DB2-BD59-A6C34878D82A}">
                    <a16:rowId xmlns:a16="http://schemas.microsoft.com/office/drawing/2014/main" xmlns="" val="4288000239"/>
                  </a:ext>
                </a:extLst>
              </a:tr>
              <a:tr h="688255">
                <a:tc>
                  <a:txBody>
                    <a:bodyPr/>
                    <a:lstStyle/>
                    <a:p>
                      <a:pPr marL="285750" marR="0" lvl="0" indent="-2857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IN" sz="1800" b="0" dirty="0">
                          <a:effectLst/>
                          <a:latin typeface="Palatino Linotype" panose="02040502050505030304" pitchFamily="18" charset="0"/>
                        </a:rPr>
                        <a:t>File System stores unstructured data. </a:t>
                      </a:r>
                      <a:r>
                        <a:rPr lang="en-US" sz="1800" b="0" dirty="0">
                          <a:solidFill>
                            <a:schemeClr val="tx1"/>
                          </a:solidFill>
                          <a:latin typeface="Palatino Linotype" panose="02040502050505030304" pitchFamily="18" charset="0"/>
                        </a:rPr>
                        <a:t>"unstructured data" may include documents, audio, video, images, and files.</a:t>
                      </a:r>
                      <a:endParaRPr lang="en-IN" sz="1800" b="0" dirty="0">
                        <a:effectLst/>
                        <a:latin typeface="Palatino Linotype" panose="02040502050505030304" pitchFamily="18" charset="0"/>
                      </a:endParaRPr>
                    </a:p>
                  </a:txBody>
                  <a:tcPr marL="50348" marR="50348" marT="50348" marB="50348"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marL="285750" indent="-285750" algn="l" fontAlgn="base">
                        <a:buFont typeface="Arial" panose="020B0604020202020204" pitchFamily="34" charset="0"/>
                        <a:buChar char="•"/>
                      </a:pPr>
                      <a:r>
                        <a:rPr lang="en-US" sz="1800" b="0" dirty="0">
                          <a:effectLst/>
                          <a:latin typeface="Palatino Linotype" panose="02040502050505030304" pitchFamily="18" charset="0"/>
                        </a:rPr>
                        <a:t>Database Management System stores structured data.</a:t>
                      </a:r>
                    </a:p>
                  </a:txBody>
                  <a:tcPr marL="50348" marR="50348" marT="50348" marB="50348"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extLst>
                  <a:ext uri="{0D108BD9-81ED-4DB2-BD59-A6C34878D82A}">
                    <a16:rowId xmlns:a16="http://schemas.microsoft.com/office/drawing/2014/main" xmlns="" val="792765653"/>
                  </a:ext>
                </a:extLst>
              </a:tr>
            </a:tbl>
          </a:graphicData>
        </a:graphic>
      </p:graphicFrame>
    </p:spTree>
    <p:extLst>
      <p:ext uri="{BB962C8B-B14F-4D97-AF65-F5344CB8AC3E}">
        <p14:creationId xmlns:p14="http://schemas.microsoft.com/office/powerpoint/2010/main" val="31773190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Unique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xmlns="" id="{4CBEF26E-B1F0-4181-B7BE-DDDF9E958030}"/>
              </a:ext>
            </a:extLst>
          </p:cNvPr>
          <p:cNvSpPr/>
          <p:nvPr/>
        </p:nvSpPr>
        <p:spPr>
          <a:xfrm>
            <a:off x="191345" y="1353542"/>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UNIQUE</a:t>
            </a:r>
            <a:r>
              <a:rPr lang="en-IN" sz="2000" dirty="0">
                <a:latin typeface="Liberation Mono"/>
                <a:cs typeface="Arial" panose="020B0604020202020204" pitchFamily="34" charset="0"/>
              </a:rPr>
              <a:t> (column1, column2, </a:t>
            </a:r>
            <a:r>
              <a:rPr lang="en-US" sz="2000" dirty="0">
                <a:solidFill>
                  <a:schemeClr val="bg1">
                    <a:lumMod val="50000"/>
                  </a:schemeClr>
                </a:solidFill>
                <a:latin typeface="Liberation Mono"/>
              </a:rPr>
              <a:t>. . .</a:t>
            </a:r>
            <a:r>
              <a:rPr lang="en-IN" sz="2000" dirty="0">
                <a:latin typeface="Liberation Mono"/>
                <a:cs typeface="Arial" panose="020B0604020202020204" pitchFamily="34" charset="0"/>
              </a:rPr>
              <a:t> column_n)</a:t>
            </a:r>
          </a:p>
        </p:txBody>
      </p:sp>
    </p:spTree>
    <p:extLst>
      <p:ext uri="{BB962C8B-B14F-4D97-AF65-F5344CB8AC3E}">
        <p14:creationId xmlns:p14="http://schemas.microsoft.com/office/powerpoint/2010/main" val="3613791111"/>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unique key using alter</a:t>
            </a:r>
          </a:p>
        </p:txBody>
      </p:sp>
      <p:sp>
        <p:nvSpPr>
          <p:cNvPr id="12" name="Rectangle 11">
            <a:extLst>
              <a:ext uri="{FF2B5EF4-FFF2-40B4-BE49-F238E27FC236}">
                <a16:creationId xmlns:a16="http://schemas.microsoft.com/office/drawing/2014/main" xmlns="" id="{08CA5536-5970-4AD5-B4AF-DDE60B95332C}"/>
              </a:ext>
            </a:extLst>
          </p:cNvPr>
          <p:cNvSpPr/>
          <p:nvPr/>
        </p:nvSpPr>
        <p:spPr>
          <a:xfrm>
            <a:off x="228588" y="4845215"/>
            <a:ext cx="11449272" cy="872034"/>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shop</a:t>
            </a:r>
            <a:r>
              <a:rPr lang="en-IN" dirty="0">
                <a:latin typeface="Liberation Mono"/>
                <a:cs typeface="Arial" panose="020B0604020202020204" pitchFamily="34" charset="0"/>
              </a:rPr>
              <a:t>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shop_name</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shop</a:t>
            </a:r>
            <a:r>
              <a:rPr lang="en-IN" dirty="0">
                <a:latin typeface="Liberation Mono"/>
                <a:cs typeface="Arial" panose="020B0604020202020204" pitchFamily="34" charset="0"/>
              </a:rPr>
              <a:t>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uni_</a:t>
            </a:r>
            <a:r>
              <a:rPr lang="en-IN" dirty="0">
                <a:latin typeface="Liberation Mono"/>
                <a:ea typeface="Times New Roman" panose="02020603050405020304" pitchFamily="18" charset="0"/>
              </a:rPr>
              <a:t>shop_name</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shop_name</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3" name="Rectangle 12">
            <a:extLst>
              <a:ext uri="{FF2B5EF4-FFF2-40B4-BE49-F238E27FC236}">
                <a16:creationId xmlns:a16="http://schemas.microsoft.com/office/drawing/2014/main" xmlns="" id="{D798C05A-C469-4E59-9933-34212ED963AC}"/>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UNIQUE KEY </a:t>
            </a:r>
            <a:r>
              <a:rPr lang="en-IN" dirty="0">
                <a:latin typeface="Arial" panose="020B0604020202020204" pitchFamily="34" charset="0"/>
                <a:cs typeface="Arial" panose="020B0604020202020204" pitchFamily="34" charset="0"/>
              </a:rPr>
              <a:t>on existing column.</a:t>
            </a:r>
          </a:p>
        </p:txBody>
      </p:sp>
      <p:sp>
        <p:nvSpPr>
          <p:cNvPr id="6" name="Rectangle 5">
            <a:extLst>
              <a:ext uri="{FF2B5EF4-FFF2-40B4-BE49-F238E27FC236}">
                <a16:creationId xmlns:a16="http://schemas.microsoft.com/office/drawing/2014/main" xmlns="" id="{C7E16DA2-9FA3-4017-A5CC-063C20910F71}"/>
              </a:ext>
            </a:extLst>
          </p:cNvPr>
          <p:cNvSpPr/>
          <p:nvPr/>
        </p:nvSpPr>
        <p:spPr>
          <a:xfrm>
            <a:off x="312724" y="2996952"/>
            <a:ext cx="5544616" cy="120032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ea typeface="Times New Roman" panose="02020603050405020304" pitchFamily="18" charset="0"/>
              </a:rPr>
              <a:t> </a:t>
            </a:r>
            <a:r>
              <a:rPr lang="en-IN" dirty="0">
                <a:solidFill>
                  <a:srgbClr val="0077AA"/>
                </a:solidFill>
                <a:latin typeface="Liberation Mono"/>
              </a:rPr>
              <a:t>TABLE</a:t>
            </a:r>
            <a:r>
              <a:rPr lang="en-IN" dirty="0">
                <a:latin typeface="Liberation Mono"/>
                <a:ea typeface="Times New Roman" panose="02020603050405020304" pitchFamily="18" charset="0"/>
              </a:rPr>
              <a:t> shop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ea typeface="Times New Roman" panose="02020603050405020304" pitchFamily="18" charset="0"/>
              </a:rPr>
              <a:t>   ID </a:t>
            </a:r>
            <a:r>
              <a:rPr lang="en-IN" dirty="0">
                <a:solidFill>
                  <a:srgbClr val="834689"/>
                </a:solidFill>
                <a:latin typeface="Liberation Mono"/>
                <a:cs typeface="Arial" panose="020B0604020202020204" pitchFamily="34" charset="0"/>
              </a:rPr>
              <a:t>INT</a:t>
            </a:r>
            <a:r>
              <a:rPr lang="en-IN" dirty="0">
                <a:latin typeface="Liberation Mono"/>
                <a:ea typeface="Times New Roman" panose="02020603050405020304" pitchFamily="18" charset="0"/>
              </a:rPr>
              <a:t>, </a:t>
            </a:r>
          </a:p>
          <a:p>
            <a:pPr marL="273050"/>
            <a:r>
              <a:rPr lang="en-IN" dirty="0">
                <a:latin typeface="Liberation Mono"/>
                <a:ea typeface="Times New Roman" panose="02020603050405020304" pitchFamily="18" charset="0"/>
              </a:rPr>
              <a:t>   shop_name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30</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a:t>
            </a:r>
            <a:endParaRPr lang="en-IN" dirty="0">
              <a:latin typeface="Liberation Mono"/>
            </a:endParaRPr>
          </a:p>
        </p:txBody>
      </p:sp>
      <p:sp>
        <p:nvSpPr>
          <p:cNvPr id="11" name="Rectangle 10">
            <a:extLst>
              <a:ext uri="{FF2B5EF4-FFF2-40B4-BE49-F238E27FC236}">
                <a16:creationId xmlns:a16="http://schemas.microsoft.com/office/drawing/2014/main" xmlns="" id="{C033090A-527D-4153-9412-A6B7AFF3130A}"/>
              </a:ext>
            </a:extLst>
          </p:cNvPr>
          <p:cNvSpPr/>
          <p:nvPr/>
        </p:nvSpPr>
        <p:spPr>
          <a:xfrm>
            <a:off x="190550" y="1458000"/>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UNIQUE</a:t>
            </a:r>
            <a:r>
              <a:rPr lang="en-IN" sz="2000" dirty="0">
                <a:latin typeface="Liberation Mono"/>
                <a:cs typeface="Arial" panose="020B0604020202020204" pitchFamily="34" charset="0"/>
              </a:rPr>
              <a:t> (column1, column2, </a:t>
            </a:r>
            <a:r>
              <a:rPr lang="en-US" sz="2000" dirty="0">
                <a:solidFill>
                  <a:schemeClr val="bg1">
                    <a:lumMod val="50000"/>
                  </a:schemeClr>
                </a:solidFill>
                <a:latin typeface="Liberation Mono"/>
              </a:rPr>
              <a:t>. . .</a:t>
            </a:r>
            <a:r>
              <a:rPr lang="en-IN" sz="2000" dirty="0">
                <a:latin typeface="Liberation Mono"/>
                <a:cs typeface="Arial" panose="020B0604020202020204" pitchFamily="34" charset="0"/>
              </a:rPr>
              <a:t> column_n)</a:t>
            </a:r>
          </a:p>
        </p:txBody>
      </p:sp>
    </p:spTree>
    <p:extLst>
      <p:ext uri="{BB962C8B-B14F-4D97-AF65-F5344CB8AC3E}">
        <p14:creationId xmlns:p14="http://schemas.microsoft.com/office/powerpoint/2010/main" val="3452037647"/>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Unique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xmlns="" id="{38DA9D59-2926-4E2A-A5B4-39DF0CF249E7}"/>
              </a:ext>
            </a:extLst>
          </p:cNvPr>
          <p:cNvSpPr/>
          <p:nvPr/>
        </p:nvSpPr>
        <p:spPr>
          <a:xfrm>
            <a:off x="191345" y="1353543"/>
            <a:ext cx="6092825" cy="707886"/>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DROP INDEX</a:t>
            </a:r>
            <a:r>
              <a:rPr lang="en-IN" sz="2000" dirty="0">
                <a:latin typeface="Liberation Mono"/>
                <a:cs typeface="Arial" panose="020B0604020202020204" pitchFamily="34" charset="0"/>
              </a:rPr>
              <a:t> constraint_name;</a:t>
            </a:r>
          </a:p>
        </p:txBody>
      </p:sp>
    </p:spTree>
    <p:extLst>
      <p:ext uri="{BB962C8B-B14F-4D97-AF65-F5344CB8AC3E}">
        <p14:creationId xmlns:p14="http://schemas.microsoft.com/office/powerpoint/2010/main" val="3953992605"/>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drop unique key</a:t>
            </a:r>
          </a:p>
        </p:txBody>
      </p:sp>
      <p:sp>
        <p:nvSpPr>
          <p:cNvPr id="2" name="Rectangle 1"/>
          <p:cNvSpPr/>
          <p:nvPr/>
        </p:nvSpPr>
        <p:spPr>
          <a:xfrm>
            <a:off x="376649" y="2420888"/>
            <a:ext cx="8990430" cy="81560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users</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DROP</a:t>
            </a:r>
            <a:r>
              <a:rPr lang="en-IN" dirty="0">
                <a:latin typeface="Liberation Mono"/>
                <a:cs typeface="Arial" panose="020B0604020202020204" pitchFamily="34" charset="0"/>
              </a:rPr>
              <a:t> </a:t>
            </a:r>
            <a:r>
              <a:rPr lang="en-IN" dirty="0">
                <a:solidFill>
                  <a:srgbClr val="DD4A68"/>
                </a:solidFill>
                <a:latin typeface="Liberation Mono"/>
                <a:ea typeface="Times New Roman" panose="02020603050405020304" pitchFamily="18" charset="0"/>
                <a:cs typeface="Arial" panose="020B0604020202020204" pitchFamily="34" charset="0"/>
              </a:rPr>
              <a:t>INDEX &lt;COLUMN_NAME&gt;;</a:t>
            </a: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users</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DROP</a:t>
            </a:r>
            <a:r>
              <a:rPr lang="en-IN" dirty="0">
                <a:latin typeface="Liberation Mono"/>
                <a:cs typeface="Arial" panose="020B0604020202020204" pitchFamily="34" charset="0"/>
              </a:rPr>
              <a:t> </a:t>
            </a:r>
            <a:r>
              <a:rPr lang="en-IN" dirty="0">
                <a:solidFill>
                  <a:srgbClr val="DD4A68"/>
                </a:solidFill>
                <a:latin typeface="Liberation Mono"/>
                <a:ea typeface="Times New Roman" panose="02020603050405020304" pitchFamily="18" charset="0"/>
                <a:cs typeface="Arial" panose="020B0604020202020204" pitchFamily="34" charset="0"/>
              </a:rPr>
              <a:t>INDEX U_USER_ID</a:t>
            </a:r>
            <a:r>
              <a:rPr lang="en-IN" dirty="0">
                <a:latin typeface="Liberation Mono"/>
                <a:cs typeface="Arial" panose="020B0604020202020204" pitchFamily="34" charset="0"/>
              </a:rPr>
              <a:t>;      </a:t>
            </a:r>
            <a:r>
              <a:rPr lang="en-IN" dirty="0">
                <a:solidFill>
                  <a:srgbClr val="669900"/>
                </a:solidFill>
                <a:latin typeface="Liberation Mono"/>
              </a:rPr>
              <a:t>#CONSTRAINT NAME</a:t>
            </a:r>
          </a:p>
        </p:txBody>
      </p:sp>
      <p:sp>
        <p:nvSpPr>
          <p:cNvPr id="8" name="Rectangle 7">
            <a:extLst>
              <a:ext uri="{FF2B5EF4-FFF2-40B4-BE49-F238E27FC236}">
                <a16:creationId xmlns:a16="http://schemas.microsoft.com/office/drawing/2014/main" xmlns="" id="{009B3B35-811C-4811-8858-D19837C677F7}"/>
              </a:ext>
            </a:extLst>
          </p:cNvPr>
          <p:cNvSpPr/>
          <p:nvPr/>
        </p:nvSpPr>
        <p:spPr>
          <a:xfrm>
            <a:off x="376649" y="6021288"/>
            <a:ext cx="4692822"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users</a:t>
            </a:r>
            <a:r>
              <a:rPr lang="en-IN" dirty="0">
                <a:latin typeface="Liberation Mono"/>
                <a:cs typeface="Arial" panose="020B0604020202020204" pitchFamily="34" charset="0"/>
              </a:rPr>
              <a:t>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INDEX </a:t>
            </a:r>
            <a:r>
              <a:rPr lang="en-IN" dirty="0">
                <a:latin typeface="Liberation Mono"/>
                <a:cs typeface="Arial" panose="020B0604020202020204" pitchFamily="34" charset="0"/>
              </a:rPr>
              <a:t>email;</a:t>
            </a:r>
          </a:p>
        </p:txBody>
      </p:sp>
      <p:sp>
        <p:nvSpPr>
          <p:cNvPr id="9" name="Rectangle 8">
            <a:extLst>
              <a:ext uri="{FF2B5EF4-FFF2-40B4-BE49-F238E27FC236}">
                <a16:creationId xmlns:a16="http://schemas.microsoft.com/office/drawing/2014/main" xmlns="" id="{01F476AE-77AC-4917-9228-2A0BE35F7244}"/>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UNIQUE KEY</a:t>
            </a:r>
            <a:r>
              <a:rPr lang="en-IN" dirty="0">
                <a:latin typeface="Arial" panose="020B0604020202020204" pitchFamily="34" charset="0"/>
                <a:cs typeface="Arial" panose="020B0604020202020204" pitchFamily="34" charset="0"/>
              </a:rPr>
              <a:t>.</a:t>
            </a:r>
          </a:p>
        </p:txBody>
      </p:sp>
      <p:sp>
        <p:nvSpPr>
          <p:cNvPr id="15" name="Rectangle 14">
            <a:extLst>
              <a:ext uri="{FF2B5EF4-FFF2-40B4-BE49-F238E27FC236}">
                <a16:creationId xmlns:a16="http://schemas.microsoft.com/office/drawing/2014/main" xmlns="" id="{44B276FC-D2E2-41E3-BBA6-11C8E14EE7B2}"/>
              </a:ext>
            </a:extLst>
          </p:cNvPr>
          <p:cNvSpPr/>
          <p:nvPr/>
        </p:nvSpPr>
        <p:spPr>
          <a:xfrm>
            <a:off x="6096000" y="3645024"/>
            <a:ext cx="5544616" cy="2031325"/>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uni_email </a:t>
            </a:r>
            <a:r>
              <a:rPr lang="en-IN" dirty="0">
                <a:solidFill>
                  <a:srgbClr val="C00000"/>
                </a:solidFill>
                <a:latin typeface="Liberation Mono"/>
                <a:cs typeface="Arial" panose="020B0604020202020204" pitchFamily="34" charset="0"/>
              </a:rPr>
              <a:t>UNIQUE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email</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6" name="Rectangle 15">
            <a:extLst>
              <a:ext uri="{FF2B5EF4-FFF2-40B4-BE49-F238E27FC236}">
                <a16:creationId xmlns:a16="http://schemas.microsoft.com/office/drawing/2014/main" xmlns="" id="{039E4F27-1DC0-41D3-8092-B4BFF5464DB5}"/>
              </a:ext>
            </a:extLst>
          </p:cNvPr>
          <p:cNvSpPr/>
          <p:nvPr/>
        </p:nvSpPr>
        <p:spPr>
          <a:xfrm>
            <a:off x="407368" y="3645024"/>
            <a:ext cx="4464496" cy="1754326"/>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 KEY</a:t>
            </a:r>
          </a:p>
          <a:p>
            <a:pPr marL="273050"/>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7" name="Rectangle 16">
            <a:extLst>
              <a:ext uri="{FF2B5EF4-FFF2-40B4-BE49-F238E27FC236}">
                <a16:creationId xmlns:a16="http://schemas.microsoft.com/office/drawing/2014/main" xmlns="" id="{8447DB7B-F93C-493E-A432-B9DF58809A4D}"/>
              </a:ext>
            </a:extLst>
          </p:cNvPr>
          <p:cNvSpPr/>
          <p:nvPr/>
        </p:nvSpPr>
        <p:spPr>
          <a:xfrm>
            <a:off x="6107957" y="6030580"/>
            <a:ext cx="5291486"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users</a:t>
            </a:r>
            <a:r>
              <a:rPr lang="en-IN" dirty="0">
                <a:latin typeface="Liberation Mono"/>
                <a:cs typeface="Arial" panose="020B0604020202020204" pitchFamily="34" charset="0"/>
              </a:rPr>
              <a:t>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INDEX </a:t>
            </a:r>
            <a:r>
              <a:rPr lang="en-IN" dirty="0">
                <a:latin typeface="Liberation Mono"/>
                <a:cs typeface="Arial" panose="020B0604020202020204" pitchFamily="34" charset="0"/>
              </a:rPr>
              <a:t>uni_email;</a:t>
            </a:r>
          </a:p>
        </p:txBody>
      </p:sp>
      <p:sp>
        <p:nvSpPr>
          <p:cNvPr id="10" name="Rectangle 9">
            <a:extLst>
              <a:ext uri="{FF2B5EF4-FFF2-40B4-BE49-F238E27FC236}">
                <a16:creationId xmlns:a16="http://schemas.microsoft.com/office/drawing/2014/main" xmlns="" id="{8F8F66B6-5772-4DD3-9E60-518E4660E51D}"/>
              </a:ext>
            </a:extLst>
          </p:cNvPr>
          <p:cNvSpPr/>
          <p:nvPr/>
        </p:nvSpPr>
        <p:spPr>
          <a:xfrm>
            <a:off x="191345" y="1353543"/>
            <a:ext cx="6092825" cy="707886"/>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DROP INDEX</a:t>
            </a:r>
            <a:r>
              <a:rPr lang="en-IN" sz="2000" dirty="0">
                <a:latin typeface="Liberation Mono"/>
                <a:cs typeface="Arial" panose="020B0604020202020204" pitchFamily="34" charset="0"/>
              </a:rPr>
              <a:t> constraint_name;</a:t>
            </a:r>
          </a:p>
        </p:txBody>
      </p:sp>
      <p:sp>
        <p:nvSpPr>
          <p:cNvPr id="11" name="TextBox 10">
            <a:extLst>
              <a:ext uri="{FF2B5EF4-FFF2-40B4-BE49-F238E27FC236}">
                <a16:creationId xmlns:a16="http://schemas.microsoft.com/office/drawing/2014/main" xmlns="" id="{585F634D-38EE-4001-9853-867F5E7B0A6D}"/>
              </a:ext>
            </a:extLst>
          </p:cNvPr>
          <p:cNvSpPr txBox="1"/>
          <p:nvPr/>
        </p:nvSpPr>
        <p:spPr>
          <a:xfrm>
            <a:off x="5904655" y="1333214"/>
            <a:ext cx="6096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table_name, constraint_name, constraint_type </a:t>
            </a:r>
            <a:r>
              <a:rPr lang="en-IN" dirty="0">
                <a:solidFill>
                  <a:srgbClr val="0077AA"/>
                </a:solidFill>
                <a:latin typeface="Liberation Mono"/>
              </a:rPr>
              <a:t>FROM</a:t>
            </a:r>
            <a:r>
              <a:rPr lang="en-IN" dirty="0">
                <a:latin typeface="Liberation Mono"/>
              </a:rPr>
              <a:t> information_schema.table_constraints </a:t>
            </a:r>
            <a:r>
              <a:rPr lang="en-IN" dirty="0">
                <a:solidFill>
                  <a:srgbClr val="0077AA"/>
                </a:solidFill>
                <a:latin typeface="Liberation Mono"/>
              </a:rPr>
              <a:t>WHERE</a:t>
            </a:r>
            <a:r>
              <a:rPr lang="en-IN" dirty="0">
                <a:latin typeface="Liberation Mono"/>
              </a:rPr>
              <a:t> constraint_schema </a:t>
            </a:r>
            <a:r>
              <a:rPr lang="en-IN" dirty="0">
                <a:solidFill>
                  <a:srgbClr val="A67F59"/>
                </a:solidFill>
                <a:latin typeface="Liberation Mono"/>
                <a:cs typeface="Arial" panose="020B0604020202020204" pitchFamily="34" charset="0"/>
              </a:rPr>
              <a:t>=</a:t>
            </a:r>
            <a:r>
              <a:rPr lang="en-IN" dirty="0">
                <a:latin typeface="Liberation Mono"/>
              </a:rPr>
              <a:t> 'z' </a:t>
            </a:r>
            <a:r>
              <a:rPr lang="en-IN" dirty="0">
                <a:solidFill>
                  <a:srgbClr val="A67F59"/>
                </a:solidFill>
                <a:latin typeface="Liberation Mono"/>
              </a:rPr>
              <a:t>AND</a:t>
            </a:r>
            <a:r>
              <a:rPr lang="en-IN" dirty="0">
                <a:latin typeface="Liberation Mono"/>
              </a:rPr>
              <a:t> table_name </a:t>
            </a:r>
            <a:r>
              <a:rPr lang="en-IN" dirty="0">
                <a:solidFill>
                  <a:srgbClr val="A67F59"/>
                </a:solidFill>
                <a:latin typeface="Liberation Mono"/>
              </a:rPr>
              <a:t>IN</a:t>
            </a:r>
            <a:r>
              <a:rPr lang="en-IN" dirty="0">
                <a:latin typeface="Liberation Mono"/>
              </a:rPr>
              <a:t> </a:t>
            </a:r>
            <a:r>
              <a:rPr lang="en-IN" dirty="0">
                <a:solidFill>
                  <a:schemeClr val="bg1">
                    <a:lumMod val="50000"/>
                  </a:schemeClr>
                </a:solidFill>
                <a:latin typeface="Liberation Mono"/>
              </a:rPr>
              <a:t>(</a:t>
            </a:r>
            <a:r>
              <a:rPr lang="en-IN" dirty="0">
                <a:latin typeface="Liberation Mono"/>
              </a:rPr>
              <a:t>'A', 'B'</a:t>
            </a:r>
            <a:r>
              <a:rPr lang="en-IN" dirty="0">
                <a:solidFill>
                  <a:schemeClr val="bg1">
                    <a:lumMod val="50000"/>
                  </a:schemeClr>
                </a:solidFill>
                <a:latin typeface="Liberation Mono"/>
              </a:rPr>
              <a:t>)</a:t>
            </a:r>
            <a:r>
              <a:rPr lang="en-IN" dirty="0">
                <a:latin typeface="Liberation Mono"/>
              </a:rPr>
              <a:t>;</a:t>
            </a:r>
          </a:p>
        </p:txBody>
      </p:sp>
    </p:spTree>
    <p:extLst>
      <p:ext uri="{BB962C8B-B14F-4D97-AF65-F5344CB8AC3E}">
        <p14:creationId xmlns:p14="http://schemas.microsoft.com/office/powerpoint/2010/main" val="1934565565"/>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8" y="2679854"/>
            <a:ext cx="8838049" cy="707886"/>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FOREIGN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6" name="Rectangle 5">
            <a:extLst>
              <a:ext uri="{FF2B5EF4-FFF2-40B4-BE49-F238E27FC236}">
                <a16:creationId xmlns:a16="http://schemas.microsoft.com/office/drawing/2014/main" xmlns="" id="{77271AF6-2DA2-4C26-A817-0A825B9BAE51}"/>
              </a:ext>
            </a:extLst>
          </p:cNvPr>
          <p:cNvSpPr/>
          <p:nvPr/>
        </p:nvSpPr>
        <p:spPr>
          <a:xfrm>
            <a:off x="1055440" y="3494618"/>
            <a:ext cx="10153128" cy="1323439"/>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used to link two tables together. 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field (or collection of fields) in one table that refers to the PRIMARY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in another table. The table containing the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called the child table, and the table containing the candidate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is called the referenced or parent table.</a:t>
            </a:r>
          </a:p>
        </p:txBody>
      </p:sp>
    </p:spTree>
    <p:extLst>
      <p:ext uri="{BB962C8B-B14F-4D97-AF65-F5344CB8AC3E}">
        <p14:creationId xmlns:p14="http://schemas.microsoft.com/office/powerpoint/2010/main" val="758266435"/>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068993"/>
            <a:ext cx="11377264"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foreign key can have a different column name from its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DataType of primary key and foreign key column must be same.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ensures rows in one table have corresponding rows in another.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Unlike the Primary key, they do not have to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Foreign keys can be null even though primary keys can not.</a:t>
            </a:r>
          </a:p>
        </p:txBody>
      </p:sp>
      <p:sp>
        <p:nvSpPr>
          <p:cNvPr id="7" name="Rectangle 6">
            <a:extLst>
              <a:ext uri="{FF2B5EF4-FFF2-40B4-BE49-F238E27FC236}">
                <a16:creationId xmlns:a16="http://schemas.microsoft.com/office/drawing/2014/main" xmlns="" id="{E47CA1B9-519B-4544-9313-2BFB87DDDB99}"/>
              </a:ext>
            </a:extLst>
          </p:cNvPr>
          <p:cNvSpPr/>
          <p:nvPr/>
        </p:nvSpPr>
        <p:spPr>
          <a:xfrm>
            <a:off x="407368" y="3783811"/>
            <a:ext cx="11377264" cy="1661993"/>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IN" sz="800" dirty="0">
              <a:solidFill>
                <a:srgbClr val="0089A4"/>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The table containing the FOREIGN KEY is referred to as the child table, and the table containing the PRIMARY KEY (referenced key) is the parent table.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and they cannot be defined as temporary tables.</a:t>
            </a:r>
            <a:endParaRPr lang="en-IN"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xmlns="" id="{85E5C1CC-9113-40B6-A9F2-DA1BE5E09819}"/>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foreign key</a:t>
            </a:r>
          </a:p>
        </p:txBody>
      </p:sp>
    </p:spTree>
    <p:extLst>
      <p:ext uri="{BB962C8B-B14F-4D97-AF65-F5344CB8AC3E}">
        <p14:creationId xmlns:p14="http://schemas.microsoft.com/office/powerpoint/2010/main" val="3434763549"/>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3352" y="908720"/>
            <a:ext cx="11737304" cy="3262432"/>
          </a:xfrm>
          <a:prstGeom prst="rect">
            <a:avLst/>
          </a:prstGeom>
          <a:solidFill>
            <a:schemeClr val="bg1"/>
          </a:solidFill>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A referential constraint could be violated in following cases.</a:t>
            </a:r>
          </a:p>
          <a:p>
            <a:endParaRPr lang="en-IN" sz="2000" dirty="0"/>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attempt to add a row to a child table that has a value in its foreign key columns that does not match a value in the corresponding parent table's column.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child table's foreign key columns to a value that has no matching value in the corresponding parent table's parent key.</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parent table's parent key to a value that does not have a matching value in a child table's foreign key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a:t>
            </a:r>
            <a:r>
              <a:rPr lang="en-IN" b="1" dirty="0">
                <a:solidFill>
                  <a:srgbClr val="006C86"/>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attempt to remove a record from a parent table that has a matching value in a child table's foreign key columns.</a:t>
            </a:r>
          </a:p>
        </p:txBody>
      </p:sp>
      <p:sp>
        <p:nvSpPr>
          <p:cNvPr id="2" name="Rectangle 1">
            <a:extLst>
              <a:ext uri="{FF2B5EF4-FFF2-40B4-BE49-F238E27FC236}">
                <a16:creationId xmlns:a16="http://schemas.microsoft.com/office/drawing/2014/main" xmlns="" id="{4A8935F6-11C8-4F3E-8E35-D8D37D7F2577}"/>
              </a:ext>
            </a:extLst>
          </p:cNvPr>
          <p:cNvSpPr/>
          <p:nvPr/>
        </p:nvSpPr>
        <p:spPr>
          <a:xfrm>
            <a:off x="406574" y="4653136"/>
            <a:ext cx="10478119" cy="1692771"/>
          </a:xfrm>
          <a:prstGeom prst="rect">
            <a:avLst/>
          </a:prstGeom>
          <a:noFill/>
        </p:spPr>
        <p:txBody>
          <a:bodyPr wrap="square">
            <a:spAutoFit/>
          </a:bodyPr>
          <a:lstStyle/>
          <a:p>
            <a:r>
              <a:rPr lang="en-US" sz="2200" dirty="0">
                <a:solidFill>
                  <a:srgbClr val="FF0000"/>
                </a:solidFill>
                <a:latin typeface="Palatino Linotype" panose="02040502050505030304" pitchFamily="18" charset="0"/>
                <a:cs typeface="Arial" panose="020B0604020202020204" pitchFamily="34" charset="0"/>
              </a:rPr>
              <a:t>Note:</a:t>
            </a:r>
          </a:p>
          <a:p>
            <a:endParaRPr lang="en-IN" sz="800" dirty="0">
              <a:solidFill>
                <a:srgbClr val="0089A4"/>
              </a:solidFill>
              <a:latin typeface="Palatino Linotype" panose="02040502050505030304" pitchFamily="18" charset="0"/>
              <a:cs typeface="Arial" panose="020B060402020202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and they cannot be defined as temporary tables.</a:t>
            </a:r>
          </a:p>
          <a:p>
            <a:pPr marL="342900" indent="-342900">
              <a:buFont typeface="Arial" panose="020B0604020202020204" pitchFamily="34" charset="0"/>
              <a:buChar char="•"/>
            </a:pPr>
            <a:r>
              <a:rPr lang="en-US" dirty="0">
                <a:solidFill>
                  <a:schemeClr val="bg2">
                    <a:lumMod val="25000"/>
                  </a:schemeClr>
                </a:solidFill>
                <a:latin typeface="Palatino Linotype" panose="02040502050505030304" pitchFamily="18" charset="0"/>
              </a:rPr>
              <a:t>If we don’t give constraint name. System will automatically generated the constraint name and will assign to foreign key constraint. </a:t>
            </a:r>
            <a:r>
              <a:rPr lang="en-US" sz="2000" b="1" dirty="0">
                <a:solidFill>
                  <a:schemeClr val="accent6">
                    <a:lumMod val="50000"/>
                  </a:schemeClr>
                </a:solidFill>
                <a:latin typeface="Palatino Linotype" panose="02040502050505030304" pitchFamily="18" charset="0"/>
              </a:rPr>
              <a:t>e.g. login_ibfk_1, login_ibfk_2, …..</a:t>
            </a:r>
            <a:endParaRPr lang="en-IN" b="1" dirty="0">
              <a:solidFill>
                <a:schemeClr val="accent6">
                  <a:lumMod val="50000"/>
                </a:schemeClr>
              </a:solidFill>
              <a:latin typeface="Palatino Linotype" panose="02040502050505030304" pitchFamily="18" charset="0"/>
            </a:endParaRPr>
          </a:p>
        </p:txBody>
      </p:sp>
      <p:sp>
        <p:nvSpPr>
          <p:cNvPr id="5" name="Rectangle 4">
            <a:extLst>
              <a:ext uri="{FF2B5EF4-FFF2-40B4-BE49-F238E27FC236}">
                <a16:creationId xmlns:a16="http://schemas.microsoft.com/office/drawing/2014/main" xmlns="" id="{FB454E24-F236-48C4-ADE8-A3E4D00AC83A}"/>
              </a:ext>
            </a:extLst>
          </p:cNvPr>
          <p:cNvSpPr/>
          <p:nvPr/>
        </p:nvSpPr>
        <p:spPr>
          <a:xfrm>
            <a:off x="1524595" y="4"/>
            <a:ext cx="9360097"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insert, update, &amp; delete – (primary key/foreign key)</a:t>
            </a:r>
          </a:p>
        </p:txBody>
      </p:sp>
    </p:spTree>
    <p:extLst>
      <p:ext uri="{BB962C8B-B14F-4D97-AF65-F5344CB8AC3E}">
        <p14:creationId xmlns:p14="http://schemas.microsoft.com/office/powerpoint/2010/main" val="1024614191"/>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A94AC48D-D488-4441-8920-15D9D7FF6F3A}"/>
              </a:ext>
            </a:extLst>
          </p:cNvPr>
          <p:cNvSpPr/>
          <p:nvPr/>
        </p:nvSpPr>
        <p:spPr>
          <a:xfrm>
            <a:off x="212662" y="260648"/>
            <a:ext cx="170687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p:txBody>
      </p:sp>
      <p:sp>
        <p:nvSpPr>
          <p:cNvPr id="6" name="Rectangle 5">
            <a:extLst>
              <a:ext uri="{FF2B5EF4-FFF2-40B4-BE49-F238E27FC236}">
                <a16:creationId xmlns:a16="http://schemas.microsoft.com/office/drawing/2014/main" xmlns="" id="{42C52982-2FB1-4056-B383-22462B383F4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anomaly – (primary key/foreign key)</a:t>
            </a:r>
          </a:p>
        </p:txBody>
      </p:sp>
      <p:sp>
        <p:nvSpPr>
          <p:cNvPr id="10" name="Rectangle 9">
            <a:extLst>
              <a:ext uri="{FF2B5EF4-FFF2-40B4-BE49-F238E27FC236}">
                <a16:creationId xmlns:a16="http://schemas.microsoft.com/office/drawing/2014/main" xmlns="" id="{FA0B3443-575A-4843-8C92-C011749849A6}"/>
              </a:ext>
            </a:extLst>
          </p:cNvPr>
          <p:cNvSpPr/>
          <p:nvPr/>
        </p:nvSpPr>
        <p:spPr>
          <a:xfrm>
            <a:off x="6838034" y="683404"/>
            <a:ext cx="487459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student_course (child) Table</a:t>
            </a:r>
          </a:p>
        </p:txBody>
      </p:sp>
      <p:sp>
        <p:nvSpPr>
          <p:cNvPr id="12" name="TextBox 11">
            <a:extLst>
              <a:ext uri="{FF2B5EF4-FFF2-40B4-BE49-F238E27FC236}">
                <a16:creationId xmlns:a16="http://schemas.microsoft.com/office/drawing/2014/main" xmlns="" id="{1F748B5D-FCBB-42ED-8958-5DDA05963FBE}"/>
              </a:ext>
            </a:extLst>
          </p:cNvPr>
          <p:cNvSpPr txBox="1"/>
          <p:nvPr/>
        </p:nvSpPr>
        <p:spPr>
          <a:xfrm>
            <a:off x="212662" y="3644761"/>
            <a:ext cx="11787994" cy="2800767"/>
          </a:xfrm>
          <a:prstGeom prst="rect">
            <a:avLst/>
          </a:prstGeom>
          <a:noFill/>
        </p:spPr>
        <p:txBody>
          <a:bodyPr wrap="square">
            <a:spAutoFit/>
          </a:bodyPr>
          <a:lstStyle/>
          <a:p>
            <a:pPr algn="l" fontAlgn="base"/>
            <a:r>
              <a:rPr lang="en-US" b="1" i="0" dirty="0">
                <a:solidFill>
                  <a:srgbClr val="006C86"/>
                </a:solidFill>
                <a:effectLst/>
                <a:latin typeface="Arial" panose="020B0604020202020204" pitchFamily="34" charset="0"/>
                <a:cs typeface="Arial" panose="020B0604020202020204" pitchFamily="34" charset="0"/>
              </a:rPr>
              <a:t>Insertion anomaly:</a:t>
            </a:r>
          </a:p>
          <a:p>
            <a:pPr algn="l" fontAlgn="base"/>
            <a:endParaRPr lang="en-US" sz="800" b="1" i="0" dirty="0">
              <a:solidFill>
                <a:schemeClr val="tx1">
                  <a:lumMod val="85000"/>
                  <a:lumOff val="15000"/>
                </a:schemeClr>
              </a:solidFill>
              <a:effectLst/>
              <a:latin typeface="Arial" panose="020B0604020202020204" pitchFamily="34" charset="0"/>
              <a:cs typeface="Arial" panose="020B0604020202020204" pitchFamily="34" charset="0"/>
            </a:endParaRPr>
          </a:p>
          <a:p>
            <a:pPr marL="285750" indent="-285750" algn="l" fontAlgn="base">
              <a:buFont typeface="Arial" panose="020B0604020202020204" pitchFamily="34" charset="0"/>
              <a:buChar char="•"/>
            </a:pPr>
            <a:r>
              <a:rPr lang="en-US" b="0" i="0" dirty="0">
                <a:solidFill>
                  <a:schemeClr val="tx1">
                    <a:lumMod val="85000"/>
                    <a:lumOff val="15000"/>
                  </a:schemeClr>
                </a:solidFill>
                <a:effectLst/>
                <a:latin typeface="Arial" panose="020B0604020202020204" pitchFamily="34" charset="0"/>
                <a:cs typeface="Arial" panose="020B0604020202020204" pitchFamily="34" charset="0"/>
              </a:rPr>
              <a:t>If we try to insert a record in Student_Course (child) table with </a:t>
            </a:r>
            <a:r>
              <a:rPr lang="en-US" dirty="0">
                <a:solidFill>
                  <a:schemeClr val="tx1">
                    <a:lumMod val="85000"/>
                    <a:lumOff val="15000"/>
                  </a:schemeClr>
                </a:solidFill>
                <a:latin typeface="Arial" panose="020B0604020202020204" pitchFamily="34" charset="0"/>
                <a:cs typeface="Arial" panose="020B0604020202020204" pitchFamily="34" charset="0"/>
              </a:rPr>
              <a:t>RollNo</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A67F59"/>
                </a:solidFill>
                <a:latin typeface="Arial" panose="020B0604020202020204" pitchFamily="34" charset="0"/>
                <a:cs typeface="Arial" panose="020B0604020202020204" pitchFamily="34" charset="0"/>
              </a:rPr>
              <a:t>=</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990055"/>
                </a:solidFill>
                <a:latin typeface="Arial" panose="020B0604020202020204" pitchFamily="34" charset="0"/>
                <a:cs typeface="Arial" panose="020B0604020202020204" pitchFamily="34" charset="0"/>
              </a:rPr>
              <a:t>7</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b="0" i="0" dirty="0">
                <a:solidFill>
                  <a:srgbClr val="C00000"/>
                </a:solidFill>
                <a:effectLst/>
                <a:latin typeface="Arial" panose="020B0604020202020204" pitchFamily="34" charset="0"/>
                <a:cs typeface="Arial" panose="020B0604020202020204" pitchFamily="34" charset="0"/>
              </a:rPr>
              <a:t>it will not allow</a:t>
            </a:r>
            <a:r>
              <a:rPr lang="en-US" b="0" i="0" dirty="0">
                <a:solidFill>
                  <a:schemeClr val="tx1">
                    <a:lumMod val="85000"/>
                    <a:lumOff val="15000"/>
                  </a:schemeClr>
                </a:solidFill>
                <a:effectLst/>
                <a:latin typeface="Arial" panose="020B0604020202020204" pitchFamily="34" charset="0"/>
                <a:cs typeface="Arial" panose="020B0604020202020204" pitchFamily="34" charset="0"/>
              </a:rPr>
              <a:t>.</a:t>
            </a:r>
          </a:p>
          <a:p>
            <a:pPr algn="l" fontAlgn="base"/>
            <a:endParaRPr lang="en-US" b="0" i="0" dirty="0">
              <a:solidFill>
                <a:schemeClr val="tx1">
                  <a:lumMod val="85000"/>
                  <a:lumOff val="15000"/>
                </a:schemeClr>
              </a:solidFill>
              <a:effectLst/>
              <a:latin typeface="Arial" panose="020B0604020202020204" pitchFamily="34" charset="0"/>
              <a:cs typeface="Arial" panose="020B0604020202020204" pitchFamily="34" charset="0"/>
            </a:endParaRPr>
          </a:p>
          <a:p>
            <a:pPr algn="l" fontAlgn="base"/>
            <a:r>
              <a:rPr lang="en-US" b="1" i="0" dirty="0">
                <a:solidFill>
                  <a:srgbClr val="006C86"/>
                </a:solidFill>
                <a:effectLst/>
                <a:latin typeface="Arial" panose="020B0604020202020204" pitchFamily="34" charset="0"/>
                <a:cs typeface="Arial" panose="020B0604020202020204" pitchFamily="34" charset="0"/>
              </a:rPr>
              <a:t>Updation and Deletion anomaly:</a:t>
            </a:r>
            <a:r>
              <a:rPr lang="en-US" b="0" i="0" dirty="0">
                <a:solidFill>
                  <a:srgbClr val="006C86"/>
                </a:solidFill>
                <a:effectLst/>
                <a:latin typeface="Arial" panose="020B0604020202020204" pitchFamily="34" charset="0"/>
                <a:cs typeface="Arial" panose="020B0604020202020204" pitchFamily="34" charset="0"/>
              </a:rPr>
              <a:t> </a:t>
            </a:r>
          </a:p>
          <a:p>
            <a:pPr algn="l" fontAlgn="base"/>
            <a:endParaRPr lang="en-US" sz="800"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lgn="l" fontAlgn="base">
              <a:buFont typeface="Arial" panose="020B0604020202020204" pitchFamily="34" charset="0"/>
              <a:buChar char="•"/>
            </a:pPr>
            <a:r>
              <a:rPr lang="en-US" b="0" i="0" dirty="0">
                <a:solidFill>
                  <a:schemeClr val="tx1">
                    <a:lumMod val="85000"/>
                    <a:lumOff val="15000"/>
                  </a:schemeClr>
                </a:solidFill>
                <a:effectLst/>
                <a:latin typeface="Arial" panose="020B0604020202020204" pitchFamily="34" charset="0"/>
                <a:cs typeface="Arial" panose="020B0604020202020204" pitchFamily="34" charset="0"/>
              </a:rPr>
              <a:t>If you  try to chance the </a:t>
            </a:r>
            <a:r>
              <a:rPr lang="en-US" dirty="0">
                <a:solidFill>
                  <a:schemeClr val="tx1">
                    <a:lumMod val="85000"/>
                    <a:lumOff val="15000"/>
                  </a:schemeClr>
                </a:solidFill>
                <a:latin typeface="Arial" panose="020B0604020202020204" pitchFamily="34" charset="0"/>
                <a:cs typeface="Arial" panose="020B0604020202020204" pitchFamily="34" charset="0"/>
              </a:rPr>
              <a:t>RollNo from </a:t>
            </a:r>
            <a:r>
              <a:rPr lang="en-US" b="0" i="0" dirty="0">
                <a:solidFill>
                  <a:schemeClr val="tx1">
                    <a:lumMod val="85000"/>
                    <a:lumOff val="15000"/>
                  </a:schemeClr>
                </a:solidFill>
                <a:effectLst/>
                <a:latin typeface="Arial" panose="020B0604020202020204" pitchFamily="34" charset="0"/>
                <a:cs typeface="Arial" panose="020B0604020202020204" pitchFamily="34" charset="0"/>
              </a:rPr>
              <a:t>Student (parent) table with </a:t>
            </a:r>
            <a:r>
              <a:rPr lang="en-US" dirty="0">
                <a:solidFill>
                  <a:schemeClr val="tx1">
                    <a:lumMod val="85000"/>
                    <a:lumOff val="15000"/>
                  </a:schemeClr>
                </a:solidFill>
                <a:latin typeface="Arial" panose="020B0604020202020204" pitchFamily="34" charset="0"/>
                <a:cs typeface="Arial" panose="020B0604020202020204" pitchFamily="34" charset="0"/>
              </a:rPr>
              <a:t>RollNo</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A67F59"/>
                </a:solidFill>
                <a:latin typeface="Arial" panose="020B0604020202020204" pitchFamily="34" charset="0"/>
                <a:cs typeface="Arial" panose="020B0604020202020204" pitchFamily="34" charset="0"/>
              </a:rPr>
              <a:t>=</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990055"/>
                </a:solidFill>
                <a:latin typeface="Arial" panose="020B0604020202020204" pitchFamily="34" charset="0"/>
                <a:cs typeface="Arial" panose="020B0604020202020204" pitchFamily="34" charset="0"/>
              </a:rPr>
              <a:t>6</a:t>
            </a:r>
            <a:r>
              <a:rPr lang="en-US" b="0" i="0" dirty="0">
                <a:solidFill>
                  <a:schemeClr val="tx1">
                    <a:lumMod val="85000"/>
                    <a:lumOff val="15000"/>
                  </a:schemeClr>
                </a:solidFill>
                <a:effectLst/>
                <a:latin typeface="Arial" panose="020B0604020202020204" pitchFamily="34" charset="0"/>
                <a:cs typeface="Arial" panose="020B0604020202020204" pitchFamily="34" charset="0"/>
              </a:rPr>
              <a:t> whose </a:t>
            </a:r>
            <a:r>
              <a:rPr lang="en-US" dirty="0">
                <a:solidFill>
                  <a:schemeClr val="tx1">
                    <a:lumMod val="85000"/>
                    <a:lumOff val="15000"/>
                  </a:schemeClr>
                </a:solidFill>
                <a:latin typeface="Arial" panose="020B0604020202020204" pitchFamily="34" charset="0"/>
                <a:cs typeface="Arial" panose="020B0604020202020204" pitchFamily="34" charset="0"/>
              </a:rPr>
              <a:t>RollNo</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A67F59"/>
                </a:solidFill>
                <a:latin typeface="Arial" panose="020B0604020202020204" pitchFamily="34" charset="0"/>
                <a:cs typeface="Arial" panose="020B0604020202020204" pitchFamily="34" charset="0"/>
              </a:rPr>
              <a:t>=</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990055"/>
                </a:solidFill>
                <a:latin typeface="Arial" panose="020B0604020202020204" pitchFamily="34" charset="0"/>
                <a:cs typeface="Arial" panose="020B0604020202020204" pitchFamily="34" charset="0"/>
              </a:rPr>
              <a:t>1</a:t>
            </a:r>
            <a:r>
              <a:rPr lang="en-US" b="0" i="0" dirty="0">
                <a:solidFill>
                  <a:schemeClr val="tx1">
                    <a:lumMod val="85000"/>
                    <a:lumOff val="15000"/>
                  </a:schemeClr>
                </a:solidFill>
                <a:effectLst/>
                <a:latin typeface="Arial" panose="020B0604020202020204" pitchFamily="34" charset="0"/>
                <a:cs typeface="Arial" panose="020B0604020202020204" pitchFamily="34" charset="0"/>
              </a:rPr>
              <a:t> , </a:t>
            </a:r>
            <a:r>
              <a:rPr lang="en-US" b="0" i="0" dirty="0">
                <a:solidFill>
                  <a:srgbClr val="C00000"/>
                </a:solidFill>
                <a:effectLst/>
                <a:latin typeface="Arial" panose="020B0604020202020204" pitchFamily="34" charset="0"/>
                <a:cs typeface="Arial" panose="020B0604020202020204" pitchFamily="34" charset="0"/>
              </a:rPr>
              <a:t>it will not allow</a:t>
            </a:r>
            <a:r>
              <a:rPr lang="en-US" b="0" i="0" dirty="0">
                <a:solidFill>
                  <a:schemeClr val="tx1">
                    <a:lumMod val="85000"/>
                    <a:lumOff val="15000"/>
                  </a:schemeClr>
                </a:solidFill>
                <a:effectLst/>
                <a:latin typeface="Arial" panose="020B0604020202020204" pitchFamily="34" charset="0"/>
                <a:cs typeface="Arial" panose="020B0604020202020204" pitchFamily="34" charset="0"/>
              </a:rPr>
              <a:t>.</a:t>
            </a:r>
          </a:p>
          <a:p>
            <a:pPr marL="285750" indent="-285750" algn="l" fontAlgn="base">
              <a:buFont typeface="Arial" panose="020B0604020202020204" pitchFamily="34" charset="0"/>
              <a:buChar char="•"/>
            </a:pPr>
            <a:endParaRPr lang="en-US" sz="800" b="0" i="0" dirty="0">
              <a:solidFill>
                <a:schemeClr val="tx1">
                  <a:lumMod val="85000"/>
                  <a:lumOff val="15000"/>
                </a:schemeClr>
              </a:solidFill>
              <a:effectLst/>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r>
              <a:rPr lang="en-US" b="0" i="0" dirty="0">
                <a:solidFill>
                  <a:schemeClr val="tx1">
                    <a:lumMod val="85000"/>
                    <a:lumOff val="15000"/>
                  </a:schemeClr>
                </a:solidFill>
                <a:effectLst/>
                <a:latin typeface="Arial" panose="020B0604020202020204" pitchFamily="34" charset="0"/>
                <a:cs typeface="Arial" panose="020B0604020202020204" pitchFamily="34" charset="0"/>
              </a:rPr>
              <a:t>If you  try to chance the </a:t>
            </a:r>
            <a:r>
              <a:rPr lang="en-US" dirty="0">
                <a:solidFill>
                  <a:schemeClr val="tx1">
                    <a:lumMod val="85000"/>
                    <a:lumOff val="15000"/>
                  </a:schemeClr>
                </a:solidFill>
                <a:latin typeface="Arial" panose="020B0604020202020204" pitchFamily="34" charset="0"/>
                <a:cs typeface="Arial" panose="020B0604020202020204" pitchFamily="34" charset="0"/>
              </a:rPr>
              <a:t>RollNo from </a:t>
            </a:r>
            <a:r>
              <a:rPr lang="en-US" dirty="0">
                <a:latin typeface="Arial" panose="020B0604020202020204" pitchFamily="34" charset="0"/>
                <a:cs typeface="Arial" panose="020B0604020202020204" pitchFamily="34" charset="0"/>
              </a:rPr>
              <a:t>Student_Course (child)</a:t>
            </a:r>
            <a:r>
              <a:rPr lang="en-US" b="0" i="0" dirty="0">
                <a:solidFill>
                  <a:schemeClr val="tx1">
                    <a:lumMod val="85000"/>
                    <a:lumOff val="15000"/>
                  </a:schemeClr>
                </a:solidFill>
                <a:effectLst/>
                <a:latin typeface="Arial" panose="020B0604020202020204" pitchFamily="34" charset="0"/>
                <a:cs typeface="Arial" panose="020B0604020202020204" pitchFamily="34" charset="0"/>
              </a:rPr>
              <a:t> table with </a:t>
            </a:r>
            <a:r>
              <a:rPr lang="en-US" dirty="0">
                <a:solidFill>
                  <a:schemeClr val="tx1">
                    <a:lumMod val="85000"/>
                    <a:lumOff val="15000"/>
                  </a:schemeClr>
                </a:solidFill>
                <a:latin typeface="Arial" panose="020B0604020202020204" pitchFamily="34" charset="0"/>
                <a:cs typeface="Arial" panose="020B0604020202020204" pitchFamily="34" charset="0"/>
              </a:rPr>
              <a:t>RollNo</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A67F59"/>
                </a:solidFill>
                <a:latin typeface="Arial" panose="020B0604020202020204" pitchFamily="34" charset="0"/>
                <a:cs typeface="Arial" panose="020B0604020202020204" pitchFamily="34" charset="0"/>
              </a:rPr>
              <a:t>=</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990055"/>
                </a:solidFill>
                <a:latin typeface="Arial" panose="020B0604020202020204" pitchFamily="34" charset="0"/>
                <a:cs typeface="Arial" panose="020B0604020202020204" pitchFamily="34" charset="0"/>
              </a:rPr>
              <a:t>9</a:t>
            </a:r>
            <a:r>
              <a:rPr lang="en-US" b="0" i="0" dirty="0">
                <a:solidFill>
                  <a:schemeClr val="tx1">
                    <a:lumMod val="85000"/>
                    <a:lumOff val="15000"/>
                  </a:schemeClr>
                </a:solidFill>
                <a:effectLst/>
                <a:latin typeface="Arial" panose="020B0604020202020204" pitchFamily="34" charset="0"/>
                <a:cs typeface="Arial" panose="020B0604020202020204" pitchFamily="34" charset="0"/>
              </a:rPr>
              <a:t> whose </a:t>
            </a:r>
            <a:r>
              <a:rPr lang="en-US" dirty="0">
                <a:solidFill>
                  <a:schemeClr val="tx1">
                    <a:lumMod val="85000"/>
                    <a:lumOff val="15000"/>
                  </a:schemeClr>
                </a:solidFill>
                <a:latin typeface="Arial" panose="020B0604020202020204" pitchFamily="34" charset="0"/>
                <a:cs typeface="Arial" panose="020B0604020202020204" pitchFamily="34" charset="0"/>
              </a:rPr>
              <a:t>RollNo</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A67F59"/>
                </a:solidFill>
                <a:latin typeface="Arial" panose="020B0604020202020204" pitchFamily="34" charset="0"/>
                <a:cs typeface="Arial" panose="020B0604020202020204" pitchFamily="34" charset="0"/>
              </a:rPr>
              <a:t>=</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990055"/>
                </a:solidFill>
                <a:latin typeface="Arial" panose="020B0604020202020204" pitchFamily="34" charset="0"/>
                <a:cs typeface="Arial" panose="020B0604020202020204" pitchFamily="34" charset="0"/>
              </a:rPr>
              <a:t>3</a:t>
            </a:r>
            <a:r>
              <a:rPr lang="en-US" b="0" i="0" dirty="0">
                <a:solidFill>
                  <a:schemeClr val="tx1">
                    <a:lumMod val="85000"/>
                    <a:lumOff val="15000"/>
                  </a:schemeClr>
                </a:solidFill>
                <a:effectLst/>
                <a:latin typeface="Arial" panose="020B0604020202020204" pitchFamily="34" charset="0"/>
                <a:cs typeface="Arial" panose="020B0604020202020204" pitchFamily="34" charset="0"/>
              </a:rPr>
              <a:t> , </a:t>
            </a:r>
            <a:r>
              <a:rPr lang="en-US" b="0" i="0" dirty="0">
                <a:solidFill>
                  <a:srgbClr val="C00000"/>
                </a:solidFill>
                <a:effectLst/>
                <a:latin typeface="Arial" panose="020B0604020202020204" pitchFamily="34" charset="0"/>
                <a:cs typeface="Arial" panose="020B0604020202020204" pitchFamily="34" charset="0"/>
              </a:rPr>
              <a:t>it will not allow</a:t>
            </a:r>
            <a:r>
              <a:rPr lang="en-US" b="0" i="0" dirty="0">
                <a:solidFill>
                  <a:schemeClr val="tx1">
                    <a:lumMod val="85000"/>
                    <a:lumOff val="15000"/>
                  </a:schemeClr>
                </a:solidFill>
                <a:effectLst/>
                <a:latin typeface="Arial" panose="020B0604020202020204" pitchFamily="34" charset="0"/>
                <a:cs typeface="Arial" panose="020B0604020202020204" pitchFamily="34" charset="0"/>
              </a:rPr>
              <a:t>.</a:t>
            </a:r>
          </a:p>
          <a:p>
            <a:pPr marL="285750" indent="-285750" fontAlgn="base">
              <a:buFont typeface="Arial" panose="020B0604020202020204" pitchFamily="34" charset="0"/>
              <a:buChar char="•"/>
            </a:pPr>
            <a:endParaRPr lang="en-US" sz="800" b="0" i="0" dirty="0">
              <a:solidFill>
                <a:schemeClr val="tx1">
                  <a:lumMod val="85000"/>
                  <a:lumOff val="15000"/>
                </a:schemeClr>
              </a:solidFill>
              <a:effectLst/>
              <a:latin typeface="Arial" panose="020B0604020202020204" pitchFamily="34" charset="0"/>
              <a:cs typeface="Arial" panose="020B0604020202020204" pitchFamily="34" charset="0"/>
            </a:endParaRPr>
          </a:p>
          <a:p>
            <a:pPr marL="285750" indent="-285750" algn="l" fontAlgn="base">
              <a:buFont typeface="Arial" panose="020B0604020202020204" pitchFamily="34" charset="0"/>
              <a:buChar char="•"/>
            </a:pPr>
            <a:r>
              <a:rPr lang="en-US" b="0" i="0" dirty="0">
                <a:solidFill>
                  <a:schemeClr val="tx1">
                    <a:lumMod val="85000"/>
                    <a:lumOff val="15000"/>
                  </a:schemeClr>
                </a:solidFill>
                <a:effectLst/>
                <a:latin typeface="Arial" panose="020B0604020202020204" pitchFamily="34" charset="0"/>
                <a:cs typeface="Arial" panose="020B0604020202020204" pitchFamily="34" charset="0"/>
              </a:rPr>
              <a:t>If we try to delete a record from Student (parent) table with </a:t>
            </a:r>
            <a:r>
              <a:rPr lang="en-US" dirty="0">
                <a:solidFill>
                  <a:schemeClr val="tx1">
                    <a:lumMod val="85000"/>
                    <a:lumOff val="15000"/>
                  </a:schemeClr>
                </a:solidFill>
                <a:latin typeface="Arial" panose="020B0604020202020204" pitchFamily="34" charset="0"/>
                <a:cs typeface="Arial" panose="020B0604020202020204" pitchFamily="34" charset="0"/>
              </a:rPr>
              <a:t>RollNo</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A67F59"/>
                </a:solidFill>
                <a:latin typeface="Arial" panose="020B0604020202020204" pitchFamily="34" charset="0"/>
                <a:cs typeface="Arial" panose="020B0604020202020204" pitchFamily="34" charset="0"/>
              </a:rPr>
              <a:t>=</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990055"/>
                </a:solidFill>
                <a:latin typeface="Arial" panose="020B0604020202020204" pitchFamily="34" charset="0"/>
                <a:cs typeface="Arial" panose="020B0604020202020204" pitchFamily="34" charset="0"/>
              </a:rPr>
              <a:t>1</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b="0" i="0" dirty="0">
                <a:solidFill>
                  <a:srgbClr val="C00000"/>
                </a:solidFill>
                <a:effectLst/>
                <a:latin typeface="Arial" panose="020B0604020202020204" pitchFamily="34" charset="0"/>
                <a:cs typeface="Arial" panose="020B0604020202020204" pitchFamily="34" charset="0"/>
              </a:rPr>
              <a:t>it will not allow</a:t>
            </a:r>
            <a:r>
              <a:rPr lang="en-US" b="0" i="0" dirty="0">
                <a:solidFill>
                  <a:schemeClr val="tx1">
                    <a:lumMod val="85000"/>
                    <a:lumOff val="15000"/>
                  </a:schemeClr>
                </a:solidFill>
                <a:effectLst/>
                <a:latin typeface="Arial" panose="020B0604020202020204" pitchFamily="34" charset="0"/>
                <a:cs typeface="Arial" panose="020B0604020202020204" pitchFamily="34" charset="0"/>
              </a:rPr>
              <a:t>.</a:t>
            </a:r>
          </a:p>
        </p:txBody>
      </p:sp>
      <p:graphicFrame>
        <p:nvGraphicFramePr>
          <p:cNvPr id="2" name="Table 1">
            <a:extLst>
              <a:ext uri="{FF2B5EF4-FFF2-40B4-BE49-F238E27FC236}">
                <a16:creationId xmlns:a16="http://schemas.microsoft.com/office/drawing/2014/main" xmlns="" id="{78FA7036-C613-4AD7-B9CF-9BF349ECAF00}"/>
              </a:ext>
            </a:extLst>
          </p:cNvPr>
          <p:cNvGraphicFramePr>
            <a:graphicFrameLocks noGrp="1"/>
          </p:cNvGraphicFramePr>
          <p:nvPr/>
        </p:nvGraphicFramePr>
        <p:xfrm>
          <a:off x="263318" y="1124744"/>
          <a:ext cx="6336739" cy="2224752"/>
        </p:xfrm>
        <a:graphic>
          <a:graphicData uri="http://schemas.openxmlformats.org/drawingml/2006/table">
            <a:tbl>
              <a:tblPr firstRow="1" bandRow="1">
                <a:tableStyleId>{10A1B5D5-9B99-4C35-A422-299274C87663}</a:tableStyleId>
              </a:tblPr>
              <a:tblGrid>
                <a:gridCol w="985286">
                  <a:extLst>
                    <a:ext uri="{9D8B030D-6E8A-4147-A177-3AD203B41FA5}">
                      <a16:colId xmlns:a16="http://schemas.microsoft.com/office/drawing/2014/main" xmlns="" val="335185449"/>
                    </a:ext>
                  </a:extLst>
                </a:gridCol>
                <a:gridCol w="1163359">
                  <a:extLst>
                    <a:ext uri="{9D8B030D-6E8A-4147-A177-3AD203B41FA5}">
                      <a16:colId xmlns:a16="http://schemas.microsoft.com/office/drawing/2014/main" xmlns="" val="410791785"/>
                    </a:ext>
                  </a:extLst>
                </a:gridCol>
                <a:gridCol w="1095179">
                  <a:extLst>
                    <a:ext uri="{9D8B030D-6E8A-4147-A177-3AD203B41FA5}">
                      <a16:colId xmlns:a16="http://schemas.microsoft.com/office/drawing/2014/main" xmlns="" val="1178793827"/>
                    </a:ext>
                  </a:extLst>
                </a:gridCol>
                <a:gridCol w="921311">
                  <a:extLst>
                    <a:ext uri="{9D8B030D-6E8A-4147-A177-3AD203B41FA5}">
                      <a16:colId xmlns:a16="http://schemas.microsoft.com/office/drawing/2014/main" xmlns="" val="831646229"/>
                    </a:ext>
                  </a:extLst>
                </a:gridCol>
                <a:gridCol w="775572">
                  <a:extLst>
                    <a:ext uri="{9D8B030D-6E8A-4147-A177-3AD203B41FA5}">
                      <a16:colId xmlns:a16="http://schemas.microsoft.com/office/drawing/2014/main" xmlns="" val="3072107594"/>
                    </a:ext>
                  </a:extLst>
                </a:gridCol>
                <a:gridCol w="1396032">
                  <a:extLst>
                    <a:ext uri="{9D8B030D-6E8A-4147-A177-3AD203B41FA5}">
                      <a16:colId xmlns:a16="http://schemas.microsoft.com/office/drawing/2014/main" xmlns="" val="2857807087"/>
                    </a:ext>
                  </a:extLst>
                </a:gridCol>
              </a:tblGrid>
              <a:tr h="370792">
                <a:tc>
                  <a:txBody>
                    <a:bodyPr/>
                    <a:lstStyle/>
                    <a:p>
                      <a:pPr algn="l"/>
                      <a:r>
                        <a:rPr lang="en-US" sz="1800" b="0" dirty="0">
                          <a:solidFill>
                            <a:schemeClr val="tx1"/>
                          </a:solidFill>
                          <a:latin typeface="Arial" panose="020B0604020202020204" pitchFamily="34" charset="0"/>
                          <a:cs typeface="Arial" panose="020B0604020202020204" pitchFamily="34" charset="0"/>
                        </a:rPr>
                        <a:t>RollNo</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algn="l"/>
                      <a:r>
                        <a:rPr lang="en-US" sz="1800" b="0" dirty="0">
                          <a:solidFill>
                            <a:schemeClr val="tx1"/>
                          </a:solidFill>
                          <a:latin typeface="Arial" panose="020B0604020202020204" pitchFamily="34" charset="0"/>
                          <a:cs typeface="Arial" panose="020B0604020202020204" pitchFamily="34" charset="0"/>
                        </a:rPr>
                        <a:t>Name</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algn="l"/>
                      <a:r>
                        <a:rPr lang="en-US" sz="1800" b="0" dirty="0">
                          <a:solidFill>
                            <a:schemeClr val="tx1"/>
                          </a:solidFill>
                          <a:latin typeface="Arial" panose="020B0604020202020204" pitchFamily="34" charset="0"/>
                          <a:cs typeface="Arial" panose="020B0604020202020204" pitchFamily="34" charset="0"/>
                        </a:rPr>
                        <a:t>Mobile</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algn="l"/>
                      <a:r>
                        <a:rPr lang="en-US" sz="1800" b="0" dirty="0">
                          <a:solidFill>
                            <a:schemeClr val="tx1"/>
                          </a:solidFill>
                          <a:latin typeface="Arial" panose="020B0604020202020204" pitchFamily="34" charset="0"/>
                          <a:cs typeface="Arial" panose="020B0604020202020204" pitchFamily="34" charset="0"/>
                        </a:rPr>
                        <a:t>City</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algn="l"/>
                      <a:r>
                        <a:rPr lang="en-US" sz="1800" b="0" dirty="0">
                          <a:solidFill>
                            <a:schemeClr val="tx1"/>
                          </a:solidFill>
                          <a:latin typeface="Arial" panose="020B0604020202020204" pitchFamily="34" charset="0"/>
                          <a:cs typeface="Arial" panose="020B0604020202020204" pitchFamily="34" charset="0"/>
                        </a:rPr>
                        <a:t>State</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algn="l"/>
                      <a:r>
                        <a:rPr lang="en-US" sz="1800" b="0" dirty="0">
                          <a:solidFill>
                            <a:schemeClr val="tx1"/>
                          </a:solidFill>
                          <a:latin typeface="Arial" panose="020B0604020202020204" pitchFamily="34" charset="0"/>
                          <a:cs typeface="Arial" panose="020B0604020202020204" pitchFamily="34" charset="0"/>
                        </a:rPr>
                        <a:t>isActive</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xmlns="" val="31360121"/>
                  </a:ext>
                </a:extLst>
              </a:tr>
              <a:tr h="370792">
                <a:tc>
                  <a:txBody>
                    <a:bodyPr/>
                    <a:lstStyle/>
                    <a:p>
                      <a:r>
                        <a:rPr lang="en-US" sz="1800" b="0" dirty="0">
                          <a:solidFill>
                            <a:schemeClr val="tx1"/>
                          </a:solidFill>
                          <a:latin typeface="Arial" panose="020B0604020202020204" pitchFamily="34" charset="0"/>
                          <a:cs typeface="Arial" panose="020B0604020202020204" pitchFamily="34" charset="0"/>
                        </a:rPr>
                        <a:t>1</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Ramesh</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algn="l"/>
                      <a:r>
                        <a:rPr lang="en-US" sz="1800" b="0" dirty="0">
                          <a:solidFill>
                            <a:schemeClr val="tx1"/>
                          </a:solidFill>
                          <a:latin typeface="Arial" panose="020B0604020202020204" pitchFamily="34" charset="0"/>
                          <a:cs typeface="Arial" panose="020B0604020202020204" pitchFamily="34" charset="0"/>
                        </a:rPr>
                        <a:t>●●●●</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Pune</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MH</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1</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xmlns="" val="1217987432"/>
                  </a:ext>
                </a:extLst>
              </a:tr>
              <a:tr h="370792">
                <a:tc>
                  <a:txBody>
                    <a:bodyPr/>
                    <a:lstStyle/>
                    <a:p>
                      <a:r>
                        <a:rPr lang="en-US" sz="1800" b="0" dirty="0">
                          <a:solidFill>
                            <a:schemeClr val="tx1"/>
                          </a:solidFill>
                          <a:latin typeface="Arial" panose="020B0604020202020204" pitchFamily="34" charset="0"/>
                          <a:cs typeface="Arial" panose="020B0604020202020204" pitchFamily="34" charset="0"/>
                        </a:rPr>
                        <a:t>2</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Amit</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a:t>
                      </a:r>
                      <a:endParaRPr kumimoji="0" lang="en-IN" sz="1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Baroda</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GJ</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1</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xmlns="" val="3823539815"/>
                  </a:ext>
                </a:extLst>
              </a:tr>
              <a:tr h="370792">
                <a:tc>
                  <a:txBody>
                    <a:bodyPr/>
                    <a:lstStyle/>
                    <a:p>
                      <a:r>
                        <a:rPr lang="en-US" sz="1800" b="0" dirty="0">
                          <a:solidFill>
                            <a:schemeClr val="tx1"/>
                          </a:solidFill>
                          <a:latin typeface="Arial" panose="020B0604020202020204" pitchFamily="34" charset="0"/>
                          <a:cs typeface="Arial" panose="020B0604020202020204" pitchFamily="34" charset="0"/>
                        </a:rPr>
                        <a:t>3</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Rajan</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a:t>
                      </a:r>
                      <a:endParaRPr kumimoji="0" lang="en-IN" sz="1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Surat</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GJ</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1</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xmlns="" val="3851322040"/>
                  </a:ext>
                </a:extLst>
              </a:tr>
              <a:tr h="370792">
                <a:tc>
                  <a:txBody>
                    <a:bodyPr/>
                    <a:lstStyle/>
                    <a:p>
                      <a:r>
                        <a:rPr lang="en-US" sz="1800" b="0" dirty="0">
                          <a:solidFill>
                            <a:schemeClr val="tx1"/>
                          </a:solidFill>
                          <a:latin typeface="Arial" panose="020B0604020202020204" pitchFamily="34" charset="0"/>
                          <a:cs typeface="Arial" panose="020B0604020202020204" pitchFamily="34" charset="0"/>
                        </a:rPr>
                        <a:t>4</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Bhavin</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a:ln>
                            <a:noFill/>
                          </a:ln>
                          <a:solidFill>
                            <a:schemeClr val="tx1"/>
                          </a:solidFill>
                          <a:effectLst/>
                          <a:uLnTx/>
                          <a:uFillTx/>
                          <a:latin typeface="Arial" panose="020B0604020202020204" pitchFamily="34" charset="0"/>
                          <a:cs typeface="Arial" panose="020B0604020202020204" pitchFamily="34" charset="0"/>
                        </a:rPr>
                        <a:t>●●●●</a:t>
                      </a:r>
                      <a:endParaRPr kumimoji="0" lang="en-IN" sz="1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Baroda</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GJ</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1</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xmlns="" val="2455653211"/>
                  </a:ext>
                </a:extLst>
              </a:tr>
              <a:tr h="370792">
                <a:tc>
                  <a:txBody>
                    <a:bodyPr/>
                    <a:lstStyle/>
                    <a:p>
                      <a:r>
                        <a:rPr lang="en-US" sz="1800" b="0" dirty="0">
                          <a:solidFill>
                            <a:schemeClr val="tx1"/>
                          </a:solidFill>
                          <a:latin typeface="Arial" panose="020B0604020202020204" pitchFamily="34" charset="0"/>
                          <a:cs typeface="Arial" panose="020B0604020202020204" pitchFamily="34" charset="0"/>
                        </a:rPr>
                        <a:t>5</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Pankaj</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a:t>
                      </a:r>
                      <a:endParaRPr kumimoji="0" lang="en-IN" sz="1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Surat</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GJ</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1</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xmlns="" val="45314860"/>
                  </a:ext>
                </a:extLst>
              </a:tr>
            </a:tbl>
          </a:graphicData>
        </a:graphic>
      </p:graphicFrame>
      <p:graphicFrame>
        <p:nvGraphicFramePr>
          <p:cNvPr id="5" name="Table 4">
            <a:extLst>
              <a:ext uri="{FF2B5EF4-FFF2-40B4-BE49-F238E27FC236}">
                <a16:creationId xmlns:a16="http://schemas.microsoft.com/office/drawing/2014/main" xmlns="" id="{DF6C10CD-76FC-48F5-A58D-0C287FA6DF55}"/>
              </a:ext>
            </a:extLst>
          </p:cNvPr>
          <p:cNvGraphicFramePr>
            <a:graphicFrameLocks noGrp="1"/>
          </p:cNvGraphicFramePr>
          <p:nvPr/>
        </p:nvGraphicFramePr>
        <p:xfrm>
          <a:off x="6838034" y="1124744"/>
          <a:ext cx="4874590" cy="2224752"/>
        </p:xfrm>
        <a:graphic>
          <a:graphicData uri="http://schemas.openxmlformats.org/drawingml/2006/table">
            <a:tbl>
              <a:tblPr firstRow="1" bandRow="1">
                <a:tableStyleId>{10A1B5D5-9B99-4C35-A422-299274C87663}</a:tableStyleId>
              </a:tblPr>
              <a:tblGrid>
                <a:gridCol w="935982">
                  <a:extLst>
                    <a:ext uri="{9D8B030D-6E8A-4147-A177-3AD203B41FA5}">
                      <a16:colId xmlns:a16="http://schemas.microsoft.com/office/drawing/2014/main" xmlns="" val="335185449"/>
                    </a:ext>
                  </a:extLst>
                </a:gridCol>
                <a:gridCol w="1954619">
                  <a:extLst>
                    <a:ext uri="{9D8B030D-6E8A-4147-A177-3AD203B41FA5}">
                      <a16:colId xmlns:a16="http://schemas.microsoft.com/office/drawing/2014/main" xmlns="" val="410791785"/>
                    </a:ext>
                  </a:extLst>
                </a:gridCol>
                <a:gridCol w="1983989">
                  <a:extLst>
                    <a:ext uri="{9D8B030D-6E8A-4147-A177-3AD203B41FA5}">
                      <a16:colId xmlns:a16="http://schemas.microsoft.com/office/drawing/2014/main" xmlns="" val="1178793827"/>
                    </a:ext>
                  </a:extLst>
                </a:gridCol>
              </a:tblGrid>
              <a:tr h="370792">
                <a:tc>
                  <a:txBody>
                    <a:bodyPr/>
                    <a:lstStyle/>
                    <a:p>
                      <a:pPr marL="0" algn="l" rtl="0" eaLnBrk="1" latinLnBrk="0" hangingPunct="1"/>
                      <a:r>
                        <a:rPr kumimoji="0" lang="en-US" sz="1800" b="0" kern="1200" dirty="0">
                          <a:solidFill>
                            <a:schemeClr val="tx1"/>
                          </a:solidFill>
                          <a:latin typeface="Arial" panose="020B0604020202020204" pitchFamily="34" charset="0"/>
                          <a:cs typeface="Arial" panose="020B0604020202020204" pitchFamily="34" charset="0"/>
                        </a:rPr>
                        <a:t>RollNo</a:t>
                      </a:r>
                      <a:endParaRPr kumimoji="0" lang="en-IN" sz="1800" b="0" kern="1200" dirty="0">
                        <a:solidFill>
                          <a:schemeClr val="tx1"/>
                        </a:solidFill>
                        <a:latin typeface="Arial" panose="020B0604020202020204" pitchFamily="34" charset="0"/>
                        <a:ea typeface="+mn-ea"/>
                        <a:cs typeface="Arial" panose="020B0604020202020204" pitchFamily="34" charset="0"/>
                      </a:endParaRPr>
                    </a:p>
                  </a:txBody>
                  <a:tcPr marL="91428" marR="91428" marT="45714" marB="45714"/>
                </a:tc>
                <a:tc>
                  <a:txBody>
                    <a:bodyPr/>
                    <a:lstStyle/>
                    <a:p>
                      <a:pPr algn="l"/>
                      <a:r>
                        <a:rPr lang="en-US" b="0" dirty="0">
                          <a:solidFill>
                            <a:schemeClr val="tx1"/>
                          </a:solidFill>
                          <a:latin typeface="Arial" panose="020B0604020202020204" pitchFamily="34" charset="0"/>
                          <a:cs typeface="Arial" panose="020B0604020202020204" pitchFamily="34" charset="0"/>
                        </a:rPr>
                        <a:t>CourceDuration</a:t>
                      </a:r>
                      <a:endParaRPr lang="en-IN" b="0" dirty="0">
                        <a:solidFill>
                          <a:schemeClr val="tx1"/>
                        </a:solidFill>
                        <a:latin typeface="Arial" panose="020B0604020202020204" pitchFamily="34" charset="0"/>
                        <a:cs typeface="Arial" panose="020B0604020202020204" pitchFamily="34" charset="0"/>
                      </a:endParaRPr>
                    </a:p>
                  </a:txBody>
                  <a:tcPr/>
                </a:tc>
                <a:tc>
                  <a:txBody>
                    <a:bodyPr/>
                    <a:lstStyle/>
                    <a:p>
                      <a:pPr algn="l"/>
                      <a:r>
                        <a:rPr lang="en-US" sz="1800" b="0" dirty="0">
                          <a:solidFill>
                            <a:schemeClr val="tx1"/>
                          </a:solidFill>
                          <a:latin typeface="Arial" panose="020B0604020202020204" pitchFamily="34" charset="0"/>
                          <a:cs typeface="Arial" panose="020B0604020202020204" pitchFamily="34" charset="0"/>
                        </a:rPr>
                        <a:t>CourceName</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xmlns="" val="31360121"/>
                  </a:ext>
                </a:extLst>
              </a:tr>
              <a:tr h="370792">
                <a:tc>
                  <a:txBody>
                    <a:bodyPr/>
                    <a:lstStyle/>
                    <a:p>
                      <a:pPr marL="0" algn="l" rtl="0" eaLnBrk="1" latinLnBrk="0" hangingPunct="1"/>
                      <a:r>
                        <a:rPr kumimoji="0" lang="en-US" sz="1800" b="0" kern="1200" dirty="0">
                          <a:solidFill>
                            <a:schemeClr val="tx1"/>
                          </a:solidFill>
                          <a:latin typeface="Arial" panose="020B0604020202020204" pitchFamily="34" charset="0"/>
                          <a:cs typeface="Arial" panose="020B0604020202020204" pitchFamily="34" charset="0"/>
                        </a:rPr>
                        <a:t>1</a:t>
                      </a:r>
                      <a:endParaRPr kumimoji="0" lang="en-IN" sz="1800" b="0" kern="1200" dirty="0">
                        <a:solidFill>
                          <a:schemeClr val="tx1"/>
                        </a:solidFill>
                        <a:latin typeface="Arial" panose="020B0604020202020204" pitchFamily="34" charset="0"/>
                        <a:ea typeface="+mn-ea"/>
                        <a:cs typeface="Arial" panose="020B0604020202020204" pitchFamily="34" charset="0"/>
                      </a:endParaRPr>
                    </a:p>
                  </a:txBody>
                  <a:tcPr marL="91428" marR="91428" marT="45714" marB="45714"/>
                </a:tc>
                <a:tc>
                  <a:txBody>
                    <a:bodyPr/>
                    <a:lstStyle/>
                    <a:p>
                      <a:pPr algn="l"/>
                      <a:r>
                        <a:rPr lang="en-US" b="0" dirty="0">
                          <a:latin typeface="Arial" panose="020B0604020202020204" pitchFamily="34" charset="0"/>
                          <a:cs typeface="Arial" panose="020B0604020202020204" pitchFamily="34" charset="0"/>
                        </a:rPr>
                        <a:t>1.5 month</a:t>
                      </a:r>
                      <a:endParaRPr lang="en-IN" b="0" dirty="0">
                        <a:latin typeface="Arial" panose="020B0604020202020204" pitchFamily="34" charset="0"/>
                        <a:cs typeface="Arial" panose="020B0604020202020204" pitchFamily="34" charset="0"/>
                      </a:endParaRPr>
                    </a:p>
                  </a:txBody>
                  <a:tcPr/>
                </a:tc>
                <a:tc>
                  <a:txBody>
                    <a:bodyPr/>
                    <a:lstStyle/>
                    <a:p>
                      <a:pPr algn="l"/>
                      <a:r>
                        <a:rPr lang="en-US" sz="1800" b="0" dirty="0">
                          <a:latin typeface="Arial" panose="020B0604020202020204" pitchFamily="34" charset="0"/>
                          <a:cs typeface="Arial" panose="020B0604020202020204" pitchFamily="34" charset="0"/>
                        </a:rPr>
                        <a:t>RDBMS</a:t>
                      </a:r>
                      <a:endParaRPr lang="en-IN" sz="1800" b="0" dirty="0">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xmlns="" val="1217987432"/>
                  </a:ext>
                </a:extLst>
              </a:tr>
              <a:tr h="370792">
                <a:tc>
                  <a:txBody>
                    <a:bodyPr/>
                    <a:lstStyle/>
                    <a:p>
                      <a:pPr marL="0" algn="l" rtl="0" eaLnBrk="1" latinLnBrk="0" hangingPunct="1"/>
                      <a:r>
                        <a:rPr kumimoji="0" lang="en-US" sz="1800" b="0" kern="1200" dirty="0">
                          <a:solidFill>
                            <a:schemeClr val="tx1"/>
                          </a:solidFill>
                          <a:latin typeface="Arial" panose="020B0604020202020204" pitchFamily="34" charset="0"/>
                          <a:cs typeface="Arial" panose="020B0604020202020204" pitchFamily="34" charset="0"/>
                        </a:rPr>
                        <a:t>2</a:t>
                      </a:r>
                      <a:endParaRPr kumimoji="0" lang="en-IN" sz="1800" b="0" kern="1200" dirty="0">
                        <a:solidFill>
                          <a:schemeClr val="tx1"/>
                        </a:solidFill>
                        <a:latin typeface="Arial" panose="020B0604020202020204" pitchFamily="34" charset="0"/>
                        <a:ea typeface="+mn-ea"/>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1.2 month</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NoSQL</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91428" marR="91428" marT="45714" marB="45714"/>
                </a:tc>
                <a:extLst>
                  <a:ext uri="{0D108BD9-81ED-4DB2-BD59-A6C34878D82A}">
                    <a16:rowId xmlns:a16="http://schemas.microsoft.com/office/drawing/2014/main" xmlns="" val="3823539815"/>
                  </a:ext>
                </a:extLst>
              </a:tr>
              <a:tr h="370792">
                <a:tc>
                  <a:txBody>
                    <a:bodyPr/>
                    <a:lstStyle/>
                    <a:p>
                      <a:pPr marL="0" algn="l" rtl="0" eaLnBrk="1" latinLnBrk="0" hangingPunct="1"/>
                      <a:r>
                        <a:rPr kumimoji="0" lang="en-US" sz="1800" b="0" kern="1200" dirty="0">
                          <a:solidFill>
                            <a:schemeClr val="tx1"/>
                          </a:solidFill>
                          <a:latin typeface="Arial" panose="020B0604020202020204" pitchFamily="34" charset="0"/>
                          <a:cs typeface="Arial" panose="020B0604020202020204" pitchFamily="34" charset="0"/>
                        </a:rPr>
                        <a:t>3</a:t>
                      </a:r>
                      <a:endParaRPr kumimoji="0" lang="en-IN" sz="1800" b="0" kern="1200" dirty="0">
                        <a:solidFill>
                          <a:schemeClr val="tx1"/>
                        </a:solidFill>
                        <a:latin typeface="Arial" panose="020B0604020202020204" pitchFamily="34" charset="0"/>
                        <a:ea typeface="+mn-ea"/>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 month</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Networking</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91428" marR="91428" marT="45714" marB="45714"/>
                </a:tc>
                <a:extLst>
                  <a:ext uri="{0D108BD9-81ED-4DB2-BD59-A6C34878D82A}">
                    <a16:rowId xmlns:a16="http://schemas.microsoft.com/office/drawing/2014/main" xmlns="" val="3851322040"/>
                  </a:ext>
                </a:extLst>
              </a:tr>
              <a:tr h="370792">
                <a:tc>
                  <a:txBody>
                    <a:bodyPr/>
                    <a:lstStyle/>
                    <a:p>
                      <a:pPr marL="0" algn="l" rtl="0" eaLnBrk="1" latinLnBrk="0" hangingPunct="1"/>
                      <a:r>
                        <a:rPr kumimoji="0" lang="en-US" sz="1800" b="0" kern="1200" dirty="0">
                          <a:solidFill>
                            <a:schemeClr val="tx1"/>
                          </a:solidFill>
                          <a:latin typeface="Arial" panose="020B0604020202020204" pitchFamily="34" charset="0"/>
                          <a:cs typeface="Arial" panose="020B0604020202020204" pitchFamily="34" charset="0"/>
                        </a:rPr>
                        <a:t>1</a:t>
                      </a:r>
                      <a:endParaRPr kumimoji="0" lang="en-IN" sz="1800" b="0" kern="1200" dirty="0">
                        <a:solidFill>
                          <a:schemeClr val="tx1"/>
                        </a:solidFill>
                        <a:latin typeface="Arial" panose="020B0604020202020204" pitchFamily="34" charset="0"/>
                        <a:ea typeface="+mn-ea"/>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 month</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Java</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91428" marR="91428" marT="45714" marB="45714"/>
                </a:tc>
                <a:extLst>
                  <a:ext uri="{0D108BD9-81ED-4DB2-BD59-A6C34878D82A}">
                    <a16:rowId xmlns:a16="http://schemas.microsoft.com/office/drawing/2014/main" xmlns="" val="2455653211"/>
                  </a:ext>
                </a:extLst>
              </a:tr>
              <a:tr h="370792">
                <a:tc>
                  <a:txBody>
                    <a:bodyPr/>
                    <a:lstStyle/>
                    <a:p>
                      <a:pPr marL="0" algn="l" rtl="0" eaLnBrk="1" latinLnBrk="0" hangingPunct="1"/>
                      <a:r>
                        <a:rPr kumimoji="0" lang="en-US" sz="1800" b="0" kern="1200" dirty="0">
                          <a:solidFill>
                            <a:schemeClr val="tx1"/>
                          </a:solidFill>
                          <a:latin typeface="Arial" panose="020B0604020202020204" pitchFamily="34" charset="0"/>
                          <a:cs typeface="Arial" panose="020B0604020202020204" pitchFamily="34" charset="0"/>
                        </a:rPr>
                        <a:t>2</a:t>
                      </a:r>
                      <a:endParaRPr kumimoji="0" lang="en-IN" sz="1800" b="0" kern="1200" dirty="0">
                        <a:solidFill>
                          <a:schemeClr val="tx1"/>
                        </a:solidFill>
                        <a:latin typeface="Arial" panose="020B0604020202020204" pitchFamily="34" charset="0"/>
                        <a:ea typeface="+mn-ea"/>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 month</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.NET</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91428" marR="91428" marT="45714" marB="45714"/>
                </a:tc>
                <a:extLst>
                  <a:ext uri="{0D108BD9-81ED-4DB2-BD59-A6C34878D82A}">
                    <a16:rowId xmlns:a16="http://schemas.microsoft.com/office/drawing/2014/main" xmlns="" val="45314860"/>
                  </a:ext>
                </a:extLst>
              </a:tr>
            </a:tbl>
          </a:graphicData>
        </a:graphic>
      </p:graphicFrame>
      <p:sp>
        <p:nvSpPr>
          <p:cNvPr id="11" name="Rectangle 10">
            <a:extLst>
              <a:ext uri="{FF2B5EF4-FFF2-40B4-BE49-F238E27FC236}">
                <a16:creationId xmlns:a16="http://schemas.microsoft.com/office/drawing/2014/main" xmlns="" id="{0A3C5162-59B7-42A7-AB3B-4953132280E8}"/>
              </a:ext>
            </a:extLst>
          </p:cNvPr>
          <p:cNvSpPr/>
          <p:nvPr/>
        </p:nvSpPr>
        <p:spPr>
          <a:xfrm>
            <a:off x="296156" y="683404"/>
            <a:ext cx="6303901"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Student (parent) Table</a:t>
            </a:r>
          </a:p>
        </p:txBody>
      </p:sp>
    </p:spTree>
    <p:extLst>
      <p:ext uri="{BB962C8B-B14F-4D97-AF65-F5344CB8AC3E}">
        <p14:creationId xmlns:p14="http://schemas.microsoft.com/office/powerpoint/2010/main" val="4162570505"/>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A94AC48D-D488-4441-8920-15D9D7FF6F3A}"/>
              </a:ext>
            </a:extLst>
          </p:cNvPr>
          <p:cNvSpPr/>
          <p:nvPr/>
        </p:nvSpPr>
        <p:spPr>
          <a:xfrm>
            <a:off x="212662" y="332656"/>
            <a:ext cx="170687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p:txBody>
      </p:sp>
      <p:sp>
        <p:nvSpPr>
          <p:cNvPr id="6" name="Rectangle 5">
            <a:extLst>
              <a:ext uri="{FF2B5EF4-FFF2-40B4-BE49-F238E27FC236}">
                <a16:creationId xmlns:a16="http://schemas.microsoft.com/office/drawing/2014/main" xmlns="" id="{42C52982-2FB1-4056-B383-22462B383F4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alter, drop – (primary key/foreign key)</a:t>
            </a:r>
          </a:p>
        </p:txBody>
      </p:sp>
      <p:sp>
        <p:nvSpPr>
          <p:cNvPr id="10" name="Rectangle 9">
            <a:extLst>
              <a:ext uri="{FF2B5EF4-FFF2-40B4-BE49-F238E27FC236}">
                <a16:creationId xmlns:a16="http://schemas.microsoft.com/office/drawing/2014/main" xmlns="" id="{FA0B3443-575A-4843-8C92-C011749849A6}"/>
              </a:ext>
            </a:extLst>
          </p:cNvPr>
          <p:cNvSpPr/>
          <p:nvPr/>
        </p:nvSpPr>
        <p:spPr>
          <a:xfrm>
            <a:off x="5087888" y="836712"/>
            <a:ext cx="6048672" cy="1892826"/>
          </a:xfrm>
          <a:prstGeom prst="rect">
            <a:avLst/>
          </a:prstGeom>
        </p:spPr>
        <p:txBody>
          <a:bodyPr wrap="square">
            <a:spAutoFit/>
          </a:bodyPr>
          <a:lstStyle/>
          <a:p>
            <a:r>
              <a:rPr lang="en-US" sz="1800" dirty="0">
                <a:solidFill>
                  <a:srgbClr val="C00000"/>
                </a:solidFill>
                <a:latin typeface="Liberation Mono"/>
                <a:cs typeface="Arial" panose="020B0604020202020204" pitchFamily="34" charset="0"/>
              </a:rPr>
              <a:t>Child Table</a:t>
            </a:r>
          </a:p>
          <a:p>
            <a:endParaRPr lang="en-US" sz="400" dirty="0">
              <a:latin typeface="Liberation Mono"/>
              <a:cs typeface="Arial" panose="020B0604020202020204" pitchFamily="34" charset="0"/>
            </a:endParaRPr>
          </a:p>
          <a:p>
            <a:r>
              <a:rPr lang="en-US" dirty="0">
                <a:latin typeface="Liberation Mono"/>
                <a:cs typeface="Arial" panose="020B0604020202020204" pitchFamily="34" charset="0"/>
              </a:rPr>
              <a:t>student_course = {</a:t>
            </a:r>
          </a:p>
          <a:p>
            <a:r>
              <a:rPr lang="en-US" sz="1800" b="0" dirty="0">
                <a:solidFill>
                  <a:schemeClr val="tx1"/>
                </a:solidFill>
                <a:latin typeface="Liberation Mono"/>
                <a:cs typeface="Arial" panose="020B0604020202020204" pitchFamily="34" charset="0"/>
              </a:rPr>
              <a:t>    rollno </a:t>
            </a:r>
            <a:r>
              <a:rPr lang="en-US" dirty="0">
                <a:solidFill>
                  <a:srgbClr val="834689"/>
                </a:solidFill>
                <a:latin typeface="Liberation Mono"/>
                <a:cs typeface="Arial" panose="020B0604020202020204" pitchFamily="34" charset="0"/>
              </a:rPr>
              <a:t>INT</a:t>
            </a:r>
            <a:r>
              <a:rPr lang="en-US" sz="1800" b="0" dirty="0">
                <a:solidFill>
                  <a:schemeClr val="tx1"/>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a:t>
            </a:r>
            <a:r>
              <a:rPr lang="en-US" sz="1900" dirty="0">
                <a:solidFill>
                  <a:srgbClr val="00B050"/>
                </a:solidFill>
                <a:latin typeface="Liberation Mono"/>
                <a:cs typeface="Arial" panose="020B0604020202020204" pitchFamily="34" charset="0"/>
              </a:rPr>
              <a:t> </a:t>
            </a:r>
            <a:r>
              <a:rPr lang="en-US" dirty="0">
                <a:solidFill>
                  <a:srgbClr val="FF0000"/>
                </a:solidFill>
                <a:latin typeface="Liberation Mono"/>
                <a:cs typeface="Arial" panose="020B0604020202020204" pitchFamily="34" charset="0"/>
              </a:rPr>
              <a:t>(</a:t>
            </a:r>
            <a:r>
              <a:rPr lang="en-US" dirty="0">
                <a:solidFill>
                  <a:srgbClr val="C00000"/>
                </a:solidFill>
                <a:latin typeface="Liberation Mono"/>
                <a:cs typeface="Arial" panose="020B0604020202020204" pitchFamily="34" charset="0"/>
              </a:rPr>
              <a:t>FK</a:t>
            </a:r>
            <a:r>
              <a:rPr lang="en-US" dirty="0">
                <a:solidFill>
                  <a:srgbClr val="FF0000"/>
                </a:solidFill>
                <a:latin typeface="Liberation Mono"/>
                <a:cs typeface="Arial" panose="020B0604020202020204" pitchFamily="34" charset="0"/>
              </a:rPr>
              <a:t>)</a:t>
            </a:r>
            <a:r>
              <a:rPr lang="en-US" sz="1800" b="0" dirty="0">
                <a:solidFill>
                  <a:schemeClr val="tx1"/>
                </a:solidFill>
                <a:latin typeface="Liberation Mono"/>
                <a:cs typeface="Arial" panose="020B0604020202020204" pitchFamily="34" charset="0"/>
              </a:rPr>
              <a:t>	</a:t>
            </a:r>
          </a:p>
          <a:p>
            <a:r>
              <a:rPr lang="en-US" dirty="0">
                <a:latin typeface="Liberation Mono"/>
                <a:cs typeface="Arial" panose="020B0604020202020204" pitchFamily="34" charset="0"/>
              </a:rPr>
              <a:t>    </a:t>
            </a:r>
            <a:r>
              <a:rPr lang="en-US" b="0" dirty="0">
                <a:solidFill>
                  <a:schemeClr val="tx1"/>
                </a:solidFill>
                <a:latin typeface="Liberation Mono"/>
                <a:cs typeface="Arial" panose="020B0604020202020204" pitchFamily="34" charset="0"/>
              </a:rPr>
              <a:t>courceduration </a:t>
            </a:r>
            <a:r>
              <a:rPr lang="en-US" dirty="0">
                <a:solidFill>
                  <a:srgbClr val="834689"/>
                </a:solidFill>
                <a:latin typeface="Liberation Mono"/>
                <a:cs typeface="Arial" panose="020B0604020202020204" pitchFamily="34" charset="0"/>
              </a:rPr>
              <a:t>VARCHAR</a:t>
            </a:r>
            <a:r>
              <a:rPr lang="en-US" b="0" dirty="0">
                <a:solidFill>
                  <a:schemeClr val="tx1"/>
                </a:solidFill>
                <a:latin typeface="Liberation Mono"/>
                <a:cs typeface="Arial" panose="020B0604020202020204" pitchFamily="34" charset="0"/>
              </a:rPr>
              <a:t>(10),</a:t>
            </a:r>
          </a:p>
          <a:p>
            <a:r>
              <a:rPr lang="en-US" sz="1800" b="0" dirty="0">
                <a:solidFill>
                  <a:schemeClr val="tx1"/>
                </a:solidFill>
                <a:latin typeface="Liberation Mono"/>
                <a:cs typeface="Arial" panose="020B0604020202020204" pitchFamily="34" charset="0"/>
              </a:rPr>
              <a:t>    courcename </a:t>
            </a:r>
            <a:r>
              <a:rPr lang="en-US" dirty="0">
                <a:solidFill>
                  <a:srgbClr val="834689"/>
                </a:solidFill>
                <a:latin typeface="Liberation Mono"/>
                <a:cs typeface="Arial" panose="020B0604020202020204" pitchFamily="34" charset="0"/>
              </a:rPr>
              <a:t>VARCHAR</a:t>
            </a:r>
            <a:r>
              <a:rPr lang="en-US" b="0" dirty="0">
                <a:solidFill>
                  <a:schemeClr val="tx1"/>
                </a:solidFill>
                <a:latin typeface="Liberation Mono"/>
                <a:cs typeface="Arial" panose="020B0604020202020204" pitchFamily="34" charset="0"/>
              </a:rPr>
              <a:t>(10)</a:t>
            </a:r>
            <a:endParaRPr lang="en-US" dirty="0">
              <a:latin typeface="Liberation Mono"/>
              <a:cs typeface="Arial" panose="020B0604020202020204" pitchFamily="34" charset="0"/>
            </a:endParaRPr>
          </a:p>
          <a:p>
            <a:r>
              <a:rPr lang="en-US" dirty="0">
                <a:latin typeface="Liberation Mono"/>
                <a:cs typeface="Arial" panose="020B0604020202020204" pitchFamily="34" charset="0"/>
              </a:rPr>
              <a:t>}</a:t>
            </a:r>
          </a:p>
        </p:txBody>
      </p:sp>
      <p:sp>
        <p:nvSpPr>
          <p:cNvPr id="11" name="TextBox 10">
            <a:extLst>
              <a:ext uri="{FF2B5EF4-FFF2-40B4-BE49-F238E27FC236}">
                <a16:creationId xmlns:a16="http://schemas.microsoft.com/office/drawing/2014/main" xmlns="" id="{284B127A-1D84-4127-9059-0AD6133EF878}"/>
              </a:ext>
            </a:extLst>
          </p:cNvPr>
          <p:cNvSpPr txBox="1"/>
          <p:nvPr/>
        </p:nvSpPr>
        <p:spPr>
          <a:xfrm>
            <a:off x="839416" y="836712"/>
            <a:ext cx="3861476" cy="2754600"/>
          </a:xfrm>
          <a:prstGeom prst="rect">
            <a:avLst/>
          </a:prstGeom>
          <a:noFill/>
        </p:spPr>
        <p:txBody>
          <a:bodyPr wrap="square">
            <a:spAutoFit/>
          </a:bodyPr>
          <a:lstStyle/>
          <a:p>
            <a:r>
              <a:rPr lang="en-US" sz="2000" dirty="0">
                <a:solidFill>
                  <a:srgbClr val="C00000"/>
                </a:solidFill>
                <a:latin typeface="Liberation Mono"/>
                <a:cs typeface="Arial" panose="020B0604020202020204" pitchFamily="34" charset="0"/>
              </a:rPr>
              <a:t>Parent Table</a:t>
            </a:r>
          </a:p>
          <a:p>
            <a:endParaRPr lang="en-US" sz="400" dirty="0">
              <a:latin typeface="Liberation Mono"/>
              <a:cs typeface="Arial" panose="020B0604020202020204" pitchFamily="34" charset="0"/>
            </a:endParaRPr>
          </a:p>
          <a:p>
            <a:r>
              <a:rPr lang="en-US" dirty="0">
                <a:latin typeface="Liberation Mono"/>
                <a:cs typeface="Arial" panose="020B0604020202020204" pitchFamily="34" charset="0"/>
              </a:rPr>
              <a:t>student  = { </a:t>
            </a:r>
          </a:p>
          <a:p>
            <a:r>
              <a:rPr lang="en-US" sz="1800" b="0" dirty="0">
                <a:solidFill>
                  <a:schemeClr val="tx1"/>
                </a:solidFill>
                <a:latin typeface="Liberation Mono"/>
                <a:cs typeface="Arial" panose="020B0604020202020204" pitchFamily="34" charset="0"/>
              </a:rPr>
              <a:t>    rollno </a:t>
            </a:r>
            <a:r>
              <a:rPr lang="en-US" dirty="0">
                <a:solidFill>
                  <a:srgbClr val="834689"/>
                </a:solidFill>
                <a:latin typeface="Liberation Mono"/>
                <a:cs typeface="Arial" panose="020B0604020202020204" pitchFamily="34" charset="0"/>
              </a:rPr>
              <a:t>INT</a:t>
            </a:r>
            <a:r>
              <a:rPr lang="en-US" sz="1800" b="0" dirty="0">
                <a:solidFill>
                  <a:schemeClr val="tx1"/>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a:t>
            </a:r>
            <a:r>
              <a:rPr lang="en-US" sz="1900" dirty="0">
                <a:solidFill>
                  <a:srgbClr val="00B050"/>
                </a:solidFill>
                <a:latin typeface="Liberation Mono"/>
                <a:cs typeface="Arial" panose="020B0604020202020204" pitchFamily="34" charset="0"/>
              </a:rPr>
              <a:t> </a:t>
            </a:r>
            <a:r>
              <a:rPr lang="en-US" dirty="0">
                <a:solidFill>
                  <a:srgbClr val="FF0000"/>
                </a:solidFill>
                <a:latin typeface="Liberation Mono"/>
                <a:cs typeface="Arial" panose="020B0604020202020204" pitchFamily="34" charset="0"/>
              </a:rPr>
              <a:t>(</a:t>
            </a:r>
            <a:r>
              <a:rPr lang="en-US" dirty="0">
                <a:solidFill>
                  <a:srgbClr val="C00000"/>
                </a:solidFill>
                <a:latin typeface="Liberation Mono"/>
                <a:cs typeface="Arial" panose="020B0604020202020204" pitchFamily="34" charset="0"/>
              </a:rPr>
              <a:t>PK</a:t>
            </a:r>
            <a:r>
              <a:rPr lang="en-US" dirty="0">
                <a:solidFill>
                  <a:srgbClr val="FF0000"/>
                </a:solidFill>
                <a:latin typeface="Liberation Mono"/>
                <a:cs typeface="Arial" panose="020B0604020202020204" pitchFamily="34" charset="0"/>
              </a:rPr>
              <a:t>)</a:t>
            </a:r>
            <a:r>
              <a:rPr lang="en-US" sz="1900" dirty="0">
                <a:solidFill>
                  <a:srgbClr val="FF0000"/>
                </a:solidFill>
                <a:latin typeface="Liberation Mono"/>
                <a:cs typeface="Arial" panose="020B0604020202020204" pitchFamily="34" charset="0"/>
              </a:rPr>
              <a:t> </a:t>
            </a:r>
          </a:p>
          <a:p>
            <a:r>
              <a:rPr lang="en-US" sz="1800" b="0" dirty="0">
                <a:solidFill>
                  <a:schemeClr val="tx1"/>
                </a:solidFill>
                <a:latin typeface="Liberation Mono"/>
                <a:cs typeface="Arial" panose="020B0604020202020204" pitchFamily="34" charset="0"/>
              </a:rPr>
              <a:t>    name </a:t>
            </a:r>
            <a:r>
              <a:rPr lang="en-US" dirty="0">
                <a:solidFill>
                  <a:srgbClr val="834689"/>
                </a:solidFill>
                <a:latin typeface="Liberation Mono"/>
                <a:cs typeface="Arial" panose="020B0604020202020204" pitchFamily="34" charset="0"/>
              </a:rPr>
              <a:t>VARCHAR</a:t>
            </a:r>
            <a:r>
              <a:rPr lang="en-US" sz="1800" b="0" dirty="0">
                <a:solidFill>
                  <a:schemeClr val="tx1"/>
                </a:solidFill>
                <a:latin typeface="Liberation Mono"/>
                <a:cs typeface="Arial" panose="020B0604020202020204" pitchFamily="34" charset="0"/>
              </a:rPr>
              <a:t>(10), </a:t>
            </a:r>
          </a:p>
          <a:p>
            <a:r>
              <a:rPr lang="en-US" sz="1800" b="0" dirty="0">
                <a:solidFill>
                  <a:schemeClr val="tx1"/>
                </a:solidFill>
                <a:latin typeface="Liberation Mono"/>
                <a:cs typeface="Arial" panose="020B0604020202020204" pitchFamily="34" charset="0"/>
              </a:rPr>
              <a:t>    mobile </a:t>
            </a:r>
            <a:r>
              <a:rPr lang="en-US" dirty="0">
                <a:solidFill>
                  <a:srgbClr val="834689"/>
                </a:solidFill>
                <a:latin typeface="Liberation Mono"/>
                <a:cs typeface="Arial" panose="020B0604020202020204" pitchFamily="34" charset="0"/>
              </a:rPr>
              <a:t>VARCHAR</a:t>
            </a:r>
            <a:r>
              <a:rPr lang="en-US" sz="1800" b="0" dirty="0">
                <a:solidFill>
                  <a:schemeClr val="tx1"/>
                </a:solidFill>
                <a:latin typeface="Liberation Mono"/>
                <a:cs typeface="Arial" panose="020B0604020202020204" pitchFamily="34" charset="0"/>
              </a:rPr>
              <a:t>(10), </a:t>
            </a:r>
          </a:p>
          <a:p>
            <a:r>
              <a:rPr lang="en-US" sz="1800" b="0" dirty="0">
                <a:solidFill>
                  <a:schemeClr val="tx1"/>
                </a:solidFill>
                <a:latin typeface="Liberation Mono"/>
                <a:cs typeface="Arial" panose="020B0604020202020204" pitchFamily="34" charset="0"/>
              </a:rPr>
              <a:t>    city </a:t>
            </a:r>
            <a:r>
              <a:rPr lang="en-US" dirty="0">
                <a:solidFill>
                  <a:srgbClr val="834689"/>
                </a:solidFill>
                <a:latin typeface="Liberation Mono"/>
                <a:cs typeface="Arial" panose="020B0604020202020204" pitchFamily="34" charset="0"/>
              </a:rPr>
              <a:t>VARCHAR</a:t>
            </a:r>
            <a:r>
              <a:rPr lang="en-US" sz="1800" b="0" dirty="0">
                <a:solidFill>
                  <a:schemeClr val="tx1"/>
                </a:solidFill>
                <a:latin typeface="Liberation Mono"/>
                <a:cs typeface="Arial" panose="020B0604020202020204" pitchFamily="34" charset="0"/>
              </a:rPr>
              <a:t>(10), </a:t>
            </a:r>
          </a:p>
          <a:p>
            <a:r>
              <a:rPr lang="en-US" sz="1800" b="0" dirty="0">
                <a:solidFill>
                  <a:schemeClr val="tx1"/>
                </a:solidFill>
                <a:latin typeface="Liberation Mono"/>
                <a:cs typeface="Arial" panose="020B0604020202020204" pitchFamily="34" charset="0"/>
              </a:rPr>
              <a:t>    state </a:t>
            </a:r>
            <a:r>
              <a:rPr lang="en-US" dirty="0">
                <a:solidFill>
                  <a:srgbClr val="834689"/>
                </a:solidFill>
                <a:latin typeface="Liberation Mono"/>
                <a:cs typeface="Arial" panose="020B0604020202020204" pitchFamily="34" charset="0"/>
              </a:rPr>
              <a:t>VARCHAR</a:t>
            </a:r>
            <a:r>
              <a:rPr lang="en-US" sz="1800" b="0" dirty="0">
                <a:solidFill>
                  <a:schemeClr val="tx1"/>
                </a:solidFill>
                <a:latin typeface="Liberation Mono"/>
                <a:cs typeface="Arial" panose="020B0604020202020204" pitchFamily="34" charset="0"/>
              </a:rPr>
              <a:t>(10), </a:t>
            </a:r>
          </a:p>
          <a:p>
            <a:r>
              <a:rPr lang="en-US" sz="1800" b="0" dirty="0">
                <a:solidFill>
                  <a:schemeClr val="tx1"/>
                </a:solidFill>
                <a:latin typeface="Liberation Mono"/>
                <a:cs typeface="Arial" panose="020B0604020202020204" pitchFamily="34" charset="0"/>
              </a:rPr>
              <a:t>    isActive </a:t>
            </a:r>
            <a:r>
              <a:rPr lang="en-US" dirty="0">
                <a:solidFill>
                  <a:srgbClr val="834689"/>
                </a:solidFill>
                <a:latin typeface="Liberation Mono"/>
                <a:cs typeface="Arial" panose="020B0604020202020204" pitchFamily="34" charset="0"/>
              </a:rPr>
              <a:t>BOOL</a:t>
            </a:r>
            <a:r>
              <a:rPr lang="en-US" sz="1800" b="0" dirty="0">
                <a:solidFill>
                  <a:schemeClr val="tx1"/>
                </a:solidFill>
                <a:latin typeface="Liberation Mono"/>
                <a:cs typeface="Arial" panose="020B0604020202020204" pitchFamily="34" charset="0"/>
              </a:rPr>
              <a:t> </a:t>
            </a:r>
          </a:p>
          <a:p>
            <a:r>
              <a:rPr lang="en-US" sz="1800" b="0" dirty="0">
                <a:solidFill>
                  <a:schemeClr val="tx1"/>
                </a:solidFill>
                <a:latin typeface="Liberation Mono"/>
                <a:cs typeface="Arial" panose="020B0604020202020204" pitchFamily="34" charset="0"/>
              </a:rPr>
              <a:t>}</a:t>
            </a:r>
            <a:endParaRPr lang="en-IN" dirty="0">
              <a:latin typeface="Liberation Mono"/>
            </a:endParaRPr>
          </a:p>
        </p:txBody>
      </p:sp>
      <p:sp>
        <p:nvSpPr>
          <p:cNvPr id="27" name="Rectangle 26">
            <a:extLst>
              <a:ext uri="{FF2B5EF4-FFF2-40B4-BE49-F238E27FC236}">
                <a16:creationId xmlns:a16="http://schemas.microsoft.com/office/drawing/2014/main" xmlns="" id="{78AB7B4D-037D-43FC-A0FC-F1333B33592B}"/>
              </a:ext>
            </a:extLst>
          </p:cNvPr>
          <p:cNvSpPr/>
          <p:nvPr/>
        </p:nvSpPr>
        <p:spPr>
          <a:xfrm>
            <a:off x="263352" y="3717032"/>
            <a:ext cx="11737304" cy="2708434"/>
          </a:xfrm>
          <a:prstGeom prst="rect">
            <a:avLst/>
          </a:prstGeom>
          <a:solidFill>
            <a:schemeClr val="bg1"/>
          </a:solidFill>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DDL command could be violated in following cases.</a:t>
            </a:r>
          </a:p>
          <a:p>
            <a:endParaRPr lang="en-IN" sz="800" dirty="0"/>
          </a:p>
          <a:p>
            <a:r>
              <a:rPr lang="en-US" b="1" dirty="0">
                <a:solidFill>
                  <a:srgbClr val="006C86"/>
                </a:solidFill>
                <a:latin typeface="Arial" panose="020B0604020202020204" pitchFamily="34" charset="0"/>
                <a:cs typeface="Arial" panose="020B0604020202020204" pitchFamily="34" charset="0"/>
              </a:rPr>
              <a:t>Alter command:</a:t>
            </a:r>
          </a:p>
          <a:p>
            <a:endParaRPr lang="en-IN" sz="800" dirty="0"/>
          </a:p>
          <a:p>
            <a:pPr marL="342900" indent="-34290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If we try to modify datatype of RollNo in Student or Student_Course table with </a:t>
            </a:r>
            <a:r>
              <a:rPr lang="en-IN" dirty="0">
                <a:solidFill>
                  <a:srgbClr val="834689"/>
                </a:solidFill>
                <a:latin typeface="Arial" panose="020B0604020202020204" pitchFamily="34" charset="0"/>
                <a:cs typeface="Arial" panose="020B0604020202020204" pitchFamily="34" charset="0"/>
              </a:rPr>
              <a:t>VARCHAR</a:t>
            </a:r>
            <a:r>
              <a:rPr lang="en-IN" dirty="0">
                <a:solidFill>
                  <a:schemeClr val="tx1">
                    <a:lumMod val="85000"/>
                    <a:lumOff val="15000"/>
                  </a:schemeClr>
                </a:solidFill>
                <a:latin typeface="Arial" panose="020B0604020202020204" pitchFamily="34" charset="0"/>
                <a:cs typeface="Arial" panose="020B0604020202020204" pitchFamily="34" charset="0"/>
              </a:rPr>
              <a:t>, </a:t>
            </a:r>
            <a:r>
              <a:rPr lang="en-IN" dirty="0">
                <a:solidFill>
                  <a:srgbClr val="C00000"/>
                </a:solidFill>
                <a:latin typeface="Arial" panose="020B0604020202020204" pitchFamily="34" charset="0"/>
                <a:cs typeface="Arial" panose="020B0604020202020204" pitchFamily="34" charset="0"/>
              </a:rPr>
              <a:t>it will not allow</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If we try to apply auto_increment to RollNo in Student table, </a:t>
            </a:r>
            <a:r>
              <a:rPr lang="en-IN" dirty="0">
                <a:solidFill>
                  <a:srgbClr val="C00000"/>
                </a:solidFill>
                <a:latin typeface="Arial" panose="020B0604020202020204" pitchFamily="34" charset="0"/>
                <a:cs typeface="Arial" panose="020B0604020202020204" pitchFamily="34" charset="0"/>
              </a:rPr>
              <a:t>it will not allow</a:t>
            </a:r>
          </a:p>
          <a:p>
            <a:pPr marL="342900" indent="-34290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If we try to drop RollNo column from Student table , </a:t>
            </a:r>
            <a:r>
              <a:rPr lang="en-IN" dirty="0">
                <a:solidFill>
                  <a:srgbClr val="C00000"/>
                </a:solidFill>
                <a:latin typeface="Arial" panose="020B0604020202020204" pitchFamily="34" charset="0"/>
                <a:cs typeface="Arial" panose="020B0604020202020204" pitchFamily="34" charset="0"/>
              </a:rPr>
              <a:t>it will not allow</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dirty="0">
              <a:solidFill>
                <a:schemeClr val="tx1">
                  <a:lumMod val="85000"/>
                  <a:lumOff val="15000"/>
                </a:schemeClr>
              </a:solidFill>
              <a:latin typeface="Arial" panose="020B0604020202020204" pitchFamily="34" charset="0"/>
              <a:cs typeface="Arial" panose="020B0604020202020204" pitchFamily="34" charset="0"/>
            </a:endParaRPr>
          </a:p>
          <a:p>
            <a:r>
              <a:rPr lang="en-US" b="1" dirty="0">
                <a:solidFill>
                  <a:srgbClr val="006C86"/>
                </a:solidFill>
                <a:latin typeface="Arial" panose="020B0604020202020204" pitchFamily="34" charset="0"/>
                <a:cs typeface="Arial" panose="020B0604020202020204" pitchFamily="34" charset="0"/>
              </a:rPr>
              <a:t>Drop command:</a:t>
            </a:r>
          </a:p>
          <a:p>
            <a:endParaRPr lang="en-US" sz="800" b="1" dirty="0">
              <a:solidFill>
                <a:srgbClr val="006C86"/>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If we try to drop Student (parent) table, </a:t>
            </a:r>
            <a:r>
              <a:rPr lang="en-IN" dirty="0">
                <a:solidFill>
                  <a:srgbClr val="C00000"/>
                </a:solidFill>
                <a:latin typeface="Arial" panose="020B0604020202020204" pitchFamily="34" charset="0"/>
                <a:cs typeface="Arial" panose="020B0604020202020204" pitchFamily="34" charset="0"/>
              </a:rPr>
              <a:t>it will not allow</a:t>
            </a:r>
            <a:r>
              <a:rPr lang="en-IN" dirty="0">
                <a:solidFill>
                  <a:schemeClr val="tx1">
                    <a:lumMod val="85000"/>
                    <a:lumOff val="15000"/>
                  </a:schemeClr>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0932670"/>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foreign key</a:t>
            </a:r>
          </a:p>
        </p:txBody>
      </p:sp>
      <p:sp>
        <p:nvSpPr>
          <p:cNvPr id="5" name="Rectangle 4"/>
          <p:cNvSpPr/>
          <p:nvPr/>
        </p:nvSpPr>
        <p:spPr>
          <a:xfrm>
            <a:off x="1600786" y="838200"/>
            <a:ext cx="899043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cstate="print"/>
          <a:stretch>
            <a:fillRect/>
          </a:stretch>
        </p:blipFill>
        <p:spPr>
          <a:xfrm>
            <a:off x="1829356" y="2014959"/>
            <a:ext cx="5180926" cy="3891269"/>
          </a:xfrm>
          <a:prstGeom prst="rect">
            <a:avLst/>
          </a:prstGeom>
        </p:spPr>
      </p:pic>
      <p:pic>
        <p:nvPicPr>
          <p:cNvPr id="1026" name="Picture 2" descr="MySQL recursive foreign ke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1705" y="2010007"/>
            <a:ext cx="1961895"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876959" y="4648200"/>
            <a:ext cx="5638066" cy="1107996"/>
          </a:xfrm>
          <a:prstGeom prst="rect">
            <a:avLst/>
          </a:prstGeom>
          <a:solidFill>
            <a:schemeClr val="bg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a:t>
            </a:r>
            <a:r>
              <a:rPr lang="en-IN" sz="2200" b="1" i="1" dirty="0">
                <a:latin typeface="Segoe UI" panose="020B0502040204020203" pitchFamily="34" charset="0"/>
                <a:cs typeface="Segoe UI" panose="020B0502040204020203" pitchFamily="34" charset="0"/>
              </a:rPr>
              <a:t>parent table </a:t>
            </a:r>
            <a:r>
              <a:rPr lang="en-IN" sz="2200" dirty="0">
                <a:latin typeface="Segoe UI" panose="020B0502040204020203" pitchFamily="34" charset="0"/>
                <a:cs typeface="Segoe UI" panose="020B0502040204020203" pitchFamily="34" charset="0"/>
              </a:rPr>
              <a:t>or </a:t>
            </a:r>
            <a:r>
              <a:rPr lang="en-IN" sz="2200" b="1" i="1" dirty="0">
                <a:latin typeface="Segoe UI" panose="020B0502040204020203" pitchFamily="34" charset="0"/>
                <a:cs typeface="Segoe UI" panose="020B0502040204020203" pitchFamily="34" charset="0"/>
              </a:rPr>
              <a:t>referenced table</a:t>
            </a:r>
            <a:r>
              <a:rPr lang="en-IN" sz="2200" dirty="0">
                <a:latin typeface="Segoe UI" panose="020B0502040204020203" pitchFamily="34" charset="0"/>
                <a:cs typeface="Segoe UI" panose="020B0502040204020203" pitchFamily="34" charset="0"/>
              </a:rPr>
              <a:t>, and the orders table is known as </a:t>
            </a:r>
            <a:r>
              <a:rPr lang="en-IN" sz="2200" b="1" i="1" dirty="0">
                <a:latin typeface="Segoe UI" panose="020B0502040204020203" pitchFamily="34" charset="0"/>
                <a:cs typeface="Segoe UI" panose="020B0502040204020203" pitchFamily="34" charset="0"/>
              </a:rPr>
              <a:t>child table </a:t>
            </a:r>
            <a:r>
              <a:rPr lang="en-IN" sz="2200" b="1" dirty="0">
                <a:latin typeface="Segoe UI" panose="020B0502040204020203" pitchFamily="34" charset="0"/>
                <a:cs typeface="Segoe UI" panose="020B0502040204020203" pitchFamily="34" charset="0"/>
              </a:rPr>
              <a:t>or </a:t>
            </a:r>
            <a:r>
              <a:rPr lang="en-IN" sz="2200" b="1" i="1" dirty="0">
                <a:latin typeface="Segoe UI" panose="020B0502040204020203" pitchFamily="34" charset="0"/>
                <a:cs typeface="Segoe UI" panose="020B0502040204020203" pitchFamily="34" charset="0"/>
              </a:rPr>
              <a:t>referencing table</a:t>
            </a:r>
            <a:r>
              <a:rPr lang="en-IN" sz="2200"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29331138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1524000" y="1"/>
            <a:ext cx="9144000" cy="646331"/>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relational database management system?</a:t>
            </a:r>
            <a:r>
              <a:rPr lang="en-US" sz="3200" i="1" dirty="0">
                <a:solidFill>
                  <a:srgbClr val="FF9900"/>
                </a:solidFill>
                <a:latin typeface="Arial" pitchFamily="34" charset="0"/>
                <a:cs typeface="Arial" pitchFamily="34" charset="0"/>
              </a:rPr>
              <a:t> </a:t>
            </a:r>
            <a:r>
              <a:rPr lang="en-IN" sz="3200" i="1" dirty="0">
                <a:solidFill>
                  <a:srgbClr val="FF9900"/>
                </a:solidFill>
                <a:latin typeface="Arial" pitchFamily="34" charset="0"/>
                <a:cs typeface="Arial" pitchFamily="34" charset="0"/>
              </a:rPr>
              <a:t> </a:t>
            </a:r>
          </a:p>
        </p:txBody>
      </p:sp>
      <p:grpSp>
        <p:nvGrpSpPr>
          <p:cNvPr id="10" name="Group 9">
            <a:extLst>
              <a:ext uri="{FF2B5EF4-FFF2-40B4-BE49-F238E27FC236}">
                <a16:creationId xmlns:a16="http://schemas.microsoft.com/office/drawing/2014/main" xmlns="" id="{8F0DFC84-0A3A-4F81-B59D-7B1B26BF054F}"/>
              </a:ext>
            </a:extLst>
          </p:cNvPr>
          <p:cNvGrpSpPr/>
          <p:nvPr/>
        </p:nvGrpSpPr>
        <p:grpSpPr>
          <a:xfrm>
            <a:off x="816171" y="1628800"/>
            <a:ext cx="10391603" cy="4315770"/>
            <a:chOff x="816171" y="2137172"/>
            <a:chExt cx="10391603" cy="4315770"/>
          </a:xfrm>
        </p:grpSpPr>
        <p:sp>
          <p:nvSpPr>
            <p:cNvPr id="11" name="Rectangle 10">
              <a:extLst>
                <a:ext uri="{FF2B5EF4-FFF2-40B4-BE49-F238E27FC236}">
                  <a16:creationId xmlns:a16="http://schemas.microsoft.com/office/drawing/2014/main" xmlns="" id="{945BD07E-DE5E-469B-9CD5-01048F38BCFD}"/>
                </a:ext>
              </a:extLst>
            </p:cNvPr>
            <p:cNvSpPr/>
            <p:nvPr/>
          </p:nvSpPr>
          <p:spPr>
            <a:xfrm>
              <a:off x="816171" y="2137172"/>
              <a:ext cx="2165696" cy="400058"/>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supports</a:t>
              </a:r>
            </a:p>
          </p:txBody>
        </p:sp>
        <p:sp>
          <p:nvSpPr>
            <p:cNvPr id="12" name="Rectangle 11">
              <a:extLst>
                <a:ext uri="{FF2B5EF4-FFF2-40B4-BE49-F238E27FC236}">
                  <a16:creationId xmlns:a16="http://schemas.microsoft.com/office/drawing/2014/main" xmlns="" id="{352B7D7E-779C-4363-BC03-32CBAD9AB671}"/>
                </a:ext>
              </a:extLst>
            </p:cNvPr>
            <p:cNvSpPr/>
            <p:nvPr/>
          </p:nvSpPr>
          <p:spPr>
            <a:xfrm>
              <a:off x="816171" y="2682493"/>
              <a:ext cx="3733314" cy="2804698"/>
            </a:xfrm>
            <a:prstGeom prst="rect">
              <a:avLst/>
            </a:prstGeom>
            <a:solidFill>
              <a:schemeClr val="bg1">
                <a:lumMod val="95000"/>
              </a:schemeClr>
            </a:solidFill>
          </p:spPr>
          <p:txBody>
            <a:bodyPr wrap="square">
              <a:spAutoFit/>
            </a:bodyPr>
            <a:lstStyle/>
            <a:p>
              <a:pPr marL="342866" indent="-342866">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Technology</a:t>
              </a:r>
            </a:p>
            <a:p>
              <a:pPr>
                <a:lnSpc>
                  <a:spcPct val="150000"/>
                </a:lnSpc>
              </a:pPr>
              <a:endParaRPr lang="en-IN" sz="2400" i="1" dirty="0">
                <a:solidFill>
                  <a:srgbClr val="0070C0"/>
                </a:solidFill>
                <a:latin typeface="Calibri" panose="020F0502020204030204" pitchFamily="34" charset="0"/>
                <a:cs typeface="Calibri" panose="020F0502020204030204" pitchFamily="34" charset="0"/>
              </a:endParaRPr>
            </a:p>
            <a:p>
              <a:pPr marL="342866" indent="-342866">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Secured</a:t>
              </a:r>
            </a:p>
            <a:p>
              <a:pPr>
                <a:lnSpc>
                  <a:spcPct val="150000"/>
                </a:lnSpc>
              </a:pPr>
              <a:endParaRPr lang="en-IN" sz="2400" i="1" dirty="0">
                <a:solidFill>
                  <a:srgbClr val="0070C0"/>
                </a:solidFill>
                <a:latin typeface="Calibri" panose="020F0502020204030204" pitchFamily="34" charset="0"/>
                <a:cs typeface="Calibri" panose="020F0502020204030204" pitchFamily="34" charset="0"/>
              </a:endParaRPr>
            </a:p>
            <a:p>
              <a:pPr marL="342866" indent="-342866">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13" name="Picture 12">
              <a:extLst>
                <a:ext uri="{FF2B5EF4-FFF2-40B4-BE49-F238E27FC236}">
                  <a16:creationId xmlns:a16="http://schemas.microsoft.com/office/drawing/2014/main" xmlns="" id="{BD65E3C3-450E-4AE7-8985-6D1ADCA59E0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91731" y="2353196"/>
              <a:ext cx="4911987" cy="1272651"/>
            </a:xfrm>
            <a:prstGeom prst="rect">
              <a:avLst/>
            </a:prstGeom>
          </p:spPr>
        </p:pic>
        <p:pic>
          <p:nvPicPr>
            <p:cNvPr id="14" name="Picture 13">
              <a:extLst>
                <a:ext uri="{FF2B5EF4-FFF2-40B4-BE49-F238E27FC236}">
                  <a16:creationId xmlns:a16="http://schemas.microsoft.com/office/drawing/2014/main" xmlns="" id="{900D1A2F-DD5B-499D-A8D2-0B1089E7EF5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83038" y="3728152"/>
              <a:ext cx="1301829" cy="1301829"/>
            </a:xfrm>
            <a:prstGeom prst="rect">
              <a:avLst/>
            </a:prstGeom>
          </p:spPr>
        </p:pic>
        <p:pic>
          <p:nvPicPr>
            <p:cNvPr id="15" name="Picture 14">
              <a:extLst>
                <a:ext uri="{FF2B5EF4-FFF2-40B4-BE49-F238E27FC236}">
                  <a16:creationId xmlns:a16="http://schemas.microsoft.com/office/drawing/2014/main" xmlns="" id="{4957A242-C553-47DA-B217-4CDEC1F8638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51840" y="4251475"/>
              <a:ext cx="3455934" cy="2201467"/>
            </a:xfrm>
            <a:prstGeom prst="rect">
              <a:avLst/>
            </a:prstGeom>
          </p:spPr>
        </p:pic>
      </p:grpSp>
      <p:sp>
        <p:nvSpPr>
          <p:cNvPr id="16" name="Rectangle 15">
            <a:extLst>
              <a:ext uri="{FF2B5EF4-FFF2-40B4-BE49-F238E27FC236}">
                <a16:creationId xmlns:a16="http://schemas.microsoft.com/office/drawing/2014/main" xmlns="" id="{402C5F64-027D-4CD5-B0EB-E26F9EC49933}"/>
              </a:ext>
            </a:extLst>
          </p:cNvPr>
          <p:cNvSpPr/>
          <p:nvPr/>
        </p:nvSpPr>
        <p:spPr>
          <a:xfrm>
            <a:off x="407315" y="692696"/>
            <a:ext cx="11375783" cy="707794"/>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RDBMS is a database management system (DBMS) that is based on the </a:t>
            </a:r>
            <a:r>
              <a:rPr lang="en-IN" sz="2000" b="1" dirty="0">
                <a:solidFill>
                  <a:srgbClr val="C00000"/>
                </a:solidFill>
                <a:latin typeface="Arial" panose="020B0604020202020204" pitchFamily="34" charset="0"/>
                <a:cs typeface="Arial" panose="020B0604020202020204" pitchFamily="34" charset="0"/>
              </a:rPr>
              <a:t>relational model </a:t>
            </a:r>
            <a:r>
              <a:rPr lang="en-US" sz="2000" dirty="0">
                <a:solidFill>
                  <a:srgbClr val="000000"/>
                </a:solidFill>
                <a:latin typeface="verdana" panose="020B0604030504040204" pitchFamily="34" charset="0"/>
              </a:rPr>
              <a:t>introduced by Edgar Frank Codd </a:t>
            </a:r>
            <a:r>
              <a:rPr lang="en-US" sz="2000" dirty="0">
                <a:solidFill>
                  <a:srgbClr val="202122"/>
                </a:solidFill>
                <a:latin typeface="Arial" panose="020B0604020202020204" pitchFamily="34" charset="0"/>
              </a:rPr>
              <a:t>at </a:t>
            </a:r>
            <a:r>
              <a:rPr lang="en-US" sz="2000" dirty="0">
                <a:solidFill>
                  <a:srgbClr val="000000"/>
                </a:solidFill>
                <a:latin typeface="verdana" panose="020B0604030504040204" pitchFamily="34" charset="0"/>
              </a:rPr>
              <a:t>IBM</a:t>
            </a:r>
            <a:r>
              <a:rPr lang="en-US" sz="2000" dirty="0">
                <a:solidFill>
                  <a:srgbClr val="202122"/>
                </a:solidFill>
                <a:latin typeface="Arial" panose="020B0604020202020204" pitchFamily="34" charset="0"/>
              </a:rPr>
              <a:t> </a:t>
            </a:r>
            <a:r>
              <a:rPr lang="en-US" sz="2000" dirty="0">
                <a:latin typeface="Arial" panose="020B0604020202020204" pitchFamily="34" charset="0"/>
                <a:cs typeface="Arial" panose="020B0604020202020204" pitchFamily="34" charset="0"/>
              </a:rPr>
              <a:t>in 1970.</a:t>
            </a:r>
            <a:endParaRPr lang="en-IN" sz="2000"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xmlns="" id="{22784A09-86C1-4B0E-8277-2B5C1D60D7CE}"/>
              </a:ext>
            </a:extLst>
          </p:cNvPr>
          <p:cNvSpPr txBox="1"/>
          <p:nvPr/>
        </p:nvSpPr>
        <p:spPr>
          <a:xfrm>
            <a:off x="0" y="5157192"/>
            <a:ext cx="7607373" cy="1600438"/>
          </a:xfrm>
          <a:prstGeom prst="rect">
            <a:avLst/>
          </a:prstGeom>
          <a:noFill/>
        </p:spPr>
        <p:txBody>
          <a:bodyPr wrap="square">
            <a:spAutoFit/>
          </a:bodyPr>
          <a:lstStyle/>
          <a:p>
            <a:pPr marL="285750" indent="-285750">
              <a:buFont typeface="Arial" panose="020B0604020202020204" pitchFamily="34" charset="0"/>
              <a:buChar char="•"/>
            </a:pPr>
            <a:r>
              <a:rPr lang="en-US" b="0" i="0" dirty="0">
                <a:solidFill>
                  <a:schemeClr val="tx1">
                    <a:lumMod val="95000"/>
                    <a:lumOff val="5000"/>
                  </a:schemeClr>
                </a:solidFill>
                <a:effectLst/>
                <a:latin typeface="Arial" panose="020B0604020202020204" pitchFamily="34" charset="0"/>
              </a:rPr>
              <a:t>A server is a computer program or device that provides a service to another computer program and its user, also known as the client.</a:t>
            </a:r>
          </a:p>
          <a:p>
            <a:pPr marL="285750" indent="-285750">
              <a:buFont typeface="Arial" panose="020B0604020202020204" pitchFamily="34" charset="0"/>
              <a:buChar char="•"/>
            </a:pPr>
            <a:endParaRPr lang="en-US" sz="800" b="0" i="0" dirty="0">
              <a:solidFill>
                <a:schemeClr val="tx1">
                  <a:lumMod val="95000"/>
                  <a:lumOff val="5000"/>
                </a:schemeClr>
              </a:solidFill>
              <a:effectLst/>
              <a:latin typeface="Arial" panose="020B0604020202020204" pitchFamily="34" charset="0"/>
            </a:endParaRPr>
          </a:p>
          <a:p>
            <a:pPr marL="285750" indent="-285750" algn="just">
              <a:buFont typeface="Arial" panose="020B0604020202020204" pitchFamily="34" charset="0"/>
              <a:buChar char="•"/>
            </a:pPr>
            <a:r>
              <a:rPr lang="en-US" b="0" i="0" dirty="0">
                <a:solidFill>
                  <a:schemeClr val="tx1">
                    <a:lumMod val="95000"/>
                    <a:lumOff val="5000"/>
                  </a:schemeClr>
                </a:solidFill>
                <a:effectLst/>
                <a:latin typeface="Arial" panose="020B0604020202020204" pitchFamily="34" charset="0"/>
              </a:rPr>
              <a:t>In the client/server programming model, a server program awaits and fulfills requests from client programs, which might be running in the same, or other computers.</a:t>
            </a:r>
            <a:endParaRPr lang="en-IN" dirty="0">
              <a:solidFill>
                <a:schemeClr val="tx1">
                  <a:lumMod val="95000"/>
                  <a:lumOff val="5000"/>
                </a:schemeClr>
              </a:solidFill>
            </a:endParaRPr>
          </a:p>
        </p:txBody>
      </p:sp>
    </p:spTree>
    <p:extLst>
      <p:ext uri="{BB962C8B-B14F-4D97-AF65-F5344CB8AC3E}">
        <p14:creationId xmlns:p14="http://schemas.microsoft.com/office/powerpoint/2010/main" val="150880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152AC5BF-F401-400C-9E24-C603715BF983}"/>
              </a:ext>
            </a:extLst>
          </p:cNvPr>
          <p:cNvPicPr>
            <a:picLocks noChangeAspect="1"/>
          </p:cNvPicPr>
          <p:nvPr/>
        </p:nvPicPr>
        <p:blipFill>
          <a:blip r:embed="rId3"/>
          <a:stretch>
            <a:fillRect/>
          </a:stretch>
        </p:blipFill>
        <p:spPr>
          <a:xfrm>
            <a:off x="7176120" y="1556751"/>
            <a:ext cx="5015880" cy="4608552"/>
          </a:xfrm>
          <a:prstGeom prst="rect">
            <a:avLst/>
          </a:prstGeom>
        </p:spPr>
      </p:pic>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foreign key</a:t>
            </a:r>
          </a:p>
        </p:txBody>
      </p:sp>
      <p:sp>
        <p:nvSpPr>
          <p:cNvPr id="5" name="Rectangle 4"/>
          <p:cNvSpPr/>
          <p:nvPr/>
        </p:nvSpPr>
        <p:spPr>
          <a:xfrm>
            <a:off x="119336" y="692697"/>
            <a:ext cx="11881320" cy="646331"/>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xmlns="" id="{9B69DA52-EE90-4F18-BF1C-914923E0889E}"/>
              </a:ext>
            </a:extLst>
          </p:cNvPr>
          <p:cNvSpPr txBox="1"/>
          <p:nvPr/>
        </p:nvSpPr>
        <p:spPr>
          <a:xfrm>
            <a:off x="191344" y="1615999"/>
            <a:ext cx="4608512"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movie </a:t>
            </a:r>
            <a:r>
              <a:rPr lang="en-IN" dirty="0">
                <a:solidFill>
                  <a:schemeClr val="bg1">
                    <a:lumMod val="65000"/>
                  </a:schemeClr>
                </a:solidFill>
                <a:latin typeface="Liberation Mono"/>
                <a:cs typeface="Arial" panose="020B0604020202020204" pitchFamily="34" charset="0"/>
              </a:rPr>
              <a:t>(</a:t>
            </a:r>
          </a:p>
          <a:p>
            <a:pPr marL="273050">
              <a:tabLst>
                <a:tab pos="273050" algn="l"/>
              </a:tabLst>
            </a:pPr>
            <a:r>
              <a:rPr lang="en-IN" dirty="0">
                <a:latin typeface="Liberation Mono"/>
                <a:cs typeface="Arial" panose="020B0604020202020204" pitchFamily="34" charset="0"/>
              </a:rPr>
              <a:t>   movie_id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PRIMARY</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cs typeface="Arial" panose="020B0604020202020204" pitchFamily="34" charset="0"/>
              </a:rPr>
              <a:t>,</a:t>
            </a:r>
          </a:p>
          <a:p>
            <a:pPr marL="273050">
              <a:tabLst>
                <a:tab pos="273050" algn="l"/>
              </a:tabLst>
            </a:pPr>
            <a:r>
              <a:rPr lang="en-IN" dirty="0">
                <a:latin typeface="Liberation Mono"/>
                <a:cs typeface="Arial" panose="020B0604020202020204" pitchFamily="34" charset="0"/>
              </a:rPr>
              <a:t>   movie_title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tabLst>
                <a:tab pos="273050" algn="l"/>
              </a:tabLst>
            </a:pPr>
            <a:r>
              <a:rPr lang="en-IN" dirty="0">
                <a:latin typeface="Liberation Mono"/>
                <a:cs typeface="Arial" panose="020B0604020202020204" pitchFamily="34" charset="0"/>
              </a:rPr>
              <a:t>   movie_year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tabLst>
                <a:tab pos="273050" algn="l"/>
              </a:tabLst>
            </a:pPr>
            <a:r>
              <a:rPr lang="en-IN" dirty="0">
                <a:latin typeface="Liberation Mono"/>
                <a:cs typeface="Arial" panose="020B0604020202020204" pitchFamily="34" charset="0"/>
              </a:rPr>
              <a:t>   movie_time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tabLst>
                <a:tab pos="273050" algn="l"/>
              </a:tabLst>
            </a:pPr>
            <a:r>
              <a:rPr lang="en-IN" dirty="0">
                <a:latin typeface="Liberation Mono"/>
                <a:cs typeface="Arial" panose="020B0604020202020204" pitchFamily="34" charset="0"/>
              </a:rPr>
              <a:t>   movie_lang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tabLst>
                <a:tab pos="273050" algn="l"/>
              </a:tabLst>
            </a:pPr>
            <a:r>
              <a:rPr lang="en-IN" dirty="0">
                <a:latin typeface="Liberation Mono"/>
                <a:cs typeface="Arial" panose="020B0604020202020204" pitchFamily="34" charset="0"/>
              </a:rPr>
              <a:t>   movie_dt_rel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a:t>
            </a:r>
          </a:p>
          <a:p>
            <a:pPr marL="273050">
              <a:tabLst>
                <a:tab pos="273050" algn="l"/>
              </a:tabLst>
            </a:pPr>
            <a:r>
              <a:rPr lang="en-IN" dirty="0">
                <a:latin typeface="Liberation Mono"/>
                <a:cs typeface="Arial" panose="020B0604020202020204" pitchFamily="34" charset="0"/>
              </a:rPr>
              <a:t>   movie_rel_country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a:t>
            </a:r>
            <a:r>
              <a:rPr lang="en-IN" dirty="0">
                <a:solidFill>
                  <a:schemeClr val="bg1">
                    <a:lumMod val="65000"/>
                  </a:schemeClr>
                </a:solidFill>
                <a:latin typeface="Liberation Mono"/>
                <a:cs typeface="Arial" panose="020B0604020202020204" pitchFamily="34" charset="0"/>
              </a:rPr>
              <a:t>)</a:t>
            </a:r>
          </a:p>
          <a:p>
            <a:pPr marL="273050">
              <a:tabLst>
                <a:tab pos="273050" algn="l"/>
              </a:tabLst>
            </a:pP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2" name="TextBox 11">
            <a:extLst>
              <a:ext uri="{FF2B5EF4-FFF2-40B4-BE49-F238E27FC236}">
                <a16:creationId xmlns:a16="http://schemas.microsoft.com/office/drawing/2014/main" xmlns="" id="{5C9078FC-44BA-4B7D-921E-5CCF560FDDBE}"/>
              </a:ext>
            </a:extLst>
          </p:cNvPr>
          <p:cNvSpPr txBox="1"/>
          <p:nvPr/>
        </p:nvSpPr>
        <p:spPr>
          <a:xfrm>
            <a:off x="191344" y="4478294"/>
            <a:ext cx="7992888"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movie_cast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movie_id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actor_id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role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30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solidFill>
                  <a:schemeClr val="accent6">
                    <a:lumMod val="50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fk_movie_id </a:t>
            </a:r>
            <a:r>
              <a:rPr lang="en-IN" dirty="0">
                <a:solidFill>
                  <a:srgbClr val="C00000"/>
                </a:solidFill>
                <a:latin typeface="Liberation Mono"/>
                <a:cs typeface="Arial" panose="020B0604020202020204" pitchFamily="34" charset="0"/>
              </a:rPr>
              <a:t>FOREIGN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movie_id</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REFERENCES</a:t>
            </a:r>
            <a:r>
              <a:rPr lang="en-IN" dirty="0">
                <a:latin typeface="Liberation Mono"/>
                <a:cs typeface="Arial" panose="020B0604020202020204" pitchFamily="34" charset="0"/>
              </a:rPr>
              <a:t> movie</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movie_id</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endParaRPr lang="en-IN" dirty="0">
              <a:solidFill>
                <a:schemeClr val="bg1">
                  <a:lumMod val="65000"/>
                </a:schemeClr>
              </a:solidFill>
              <a:latin typeface="Liberation Mono"/>
              <a:cs typeface="Arial" panose="020B0604020202020204" pitchFamily="34" charset="0"/>
            </a:endParaRPr>
          </a:p>
          <a:p>
            <a:pPr marL="273050"/>
            <a:r>
              <a:rPr lang="en-IN" dirty="0">
                <a:solidFill>
                  <a:schemeClr val="accent6">
                    <a:lumMod val="50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fk_actor_id </a:t>
            </a:r>
            <a:r>
              <a:rPr lang="en-IN" dirty="0">
                <a:solidFill>
                  <a:srgbClr val="C00000"/>
                </a:solidFill>
                <a:latin typeface="Liberation Mono"/>
                <a:cs typeface="Arial" panose="020B0604020202020204" pitchFamily="34" charset="0"/>
              </a:rPr>
              <a:t>FOREIGN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actor_id</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REFERENCES</a:t>
            </a:r>
            <a:r>
              <a:rPr lang="en-IN" dirty="0">
                <a:latin typeface="Liberation Mono"/>
                <a:cs typeface="Arial" panose="020B0604020202020204" pitchFamily="34" charset="0"/>
              </a:rPr>
              <a:t> actor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actor_id</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3" name="TextBox 12">
            <a:extLst>
              <a:ext uri="{FF2B5EF4-FFF2-40B4-BE49-F238E27FC236}">
                <a16:creationId xmlns:a16="http://schemas.microsoft.com/office/drawing/2014/main" xmlns="" id="{6A0425CF-4EEC-41FB-B1D5-20B9067682A8}"/>
              </a:ext>
            </a:extLst>
          </p:cNvPr>
          <p:cNvSpPr txBox="1"/>
          <p:nvPr/>
        </p:nvSpPr>
        <p:spPr>
          <a:xfrm>
            <a:off x="4007768" y="1615999"/>
            <a:ext cx="3744416"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actor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actor_id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PRIMARY</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actor_fname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actor_lname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actor_gender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845571344"/>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find </a:t>
            </a:r>
            <a:r>
              <a:rPr lang="en-IN" b="1" i="1" dirty="0">
                <a:latin typeface="Arial" panose="020B0604020202020204" pitchFamily="34" charset="0"/>
                <a:cs typeface="Arial" panose="020B0604020202020204" pitchFamily="34" charset="0"/>
              </a:rPr>
              <a:t>Foreign Key </a:t>
            </a:r>
            <a:r>
              <a:rPr lang="en-IN" dirty="0">
                <a:latin typeface="Arial" panose="020B0604020202020204" pitchFamily="34" charset="0"/>
                <a:cs typeface="Arial" panose="020B0604020202020204" pitchFamily="34" charset="0"/>
              </a:rPr>
              <a:t>columns.</a:t>
            </a:r>
          </a:p>
        </p:txBody>
      </p:sp>
      <p:sp>
        <p:nvSpPr>
          <p:cNvPr id="17" name="Rectangle 16">
            <a:extLst>
              <a:ext uri="{FF2B5EF4-FFF2-40B4-BE49-F238E27FC236}">
                <a16:creationId xmlns:a16="http://schemas.microsoft.com/office/drawing/2014/main" xmlns="" id="{1054FA30-BD90-42A6-A67E-D1D783D1FA59}"/>
              </a:ext>
            </a:extLst>
          </p:cNvPr>
          <p:cNvSpPr/>
          <p:nvPr/>
        </p:nvSpPr>
        <p:spPr>
          <a:xfrm>
            <a:off x="290745" y="5369806"/>
            <a:ext cx="4509111" cy="120032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ea typeface="Times New Roman" panose="02020603050405020304" pitchFamily="18" charset="0"/>
              </a:rPr>
              <a:t> </a:t>
            </a:r>
            <a:r>
              <a:rPr lang="en-IN" dirty="0">
                <a:solidFill>
                  <a:srgbClr val="0077AA"/>
                </a:solidFill>
                <a:latin typeface="Liberation Mono"/>
              </a:rPr>
              <a:t>TABLE</a:t>
            </a:r>
            <a:r>
              <a:rPr lang="en-IN" dirty="0">
                <a:latin typeface="Liberation Mono"/>
                <a:ea typeface="Times New Roman" panose="02020603050405020304" pitchFamily="18" charset="0"/>
              </a:rPr>
              <a:t> brands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ea typeface="Times New Roman" panose="02020603050405020304" pitchFamily="18" charset="0"/>
              </a:rPr>
              <a:t>   brand_id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ea typeface="Times New Roman" panose="02020603050405020304" pitchFamily="18" charset="0"/>
              </a:rPr>
              <a:t>, </a:t>
            </a:r>
          </a:p>
          <a:p>
            <a:pPr marL="273050"/>
            <a:r>
              <a:rPr lang="en-IN" dirty="0">
                <a:latin typeface="Liberation Mono"/>
                <a:ea typeface="Times New Roman" panose="02020603050405020304" pitchFamily="18" charset="0"/>
              </a:rPr>
              <a:t>   brand_name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30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a:t>
            </a:r>
          </a:p>
          <a:p>
            <a:pPr marL="273050"/>
            <a:r>
              <a:rPr lang="en-IN" dirty="0">
                <a:latin typeface="Liberation Mono"/>
                <a:ea typeface="Times New Roman" panose="02020603050405020304" pitchFamily="18" charset="0"/>
              </a:rPr>
              <a:t> </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a:t>
            </a:r>
            <a:endParaRPr lang="en-IN" dirty="0">
              <a:latin typeface="Liberation Mono"/>
            </a:endParaRPr>
          </a:p>
        </p:txBody>
      </p:sp>
      <p:sp>
        <p:nvSpPr>
          <p:cNvPr id="8" name="TextBox 7">
            <a:extLst>
              <a:ext uri="{FF2B5EF4-FFF2-40B4-BE49-F238E27FC236}">
                <a16:creationId xmlns:a16="http://schemas.microsoft.com/office/drawing/2014/main" xmlns="" id="{87C25CC9-1005-42FD-96C8-122E68205586}"/>
              </a:ext>
            </a:extLst>
          </p:cNvPr>
          <p:cNvSpPr txBox="1"/>
          <p:nvPr/>
        </p:nvSpPr>
        <p:spPr>
          <a:xfrm>
            <a:off x="290745" y="1481633"/>
            <a:ext cx="422107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owner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owner_id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first_name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last_name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endParaRPr lang="en-IN" dirty="0">
              <a:solidFill>
                <a:srgbClr val="C00000"/>
              </a:solidFill>
              <a:latin typeface="Liberation Mono"/>
              <a:cs typeface="Arial" panose="020B0604020202020204" pitchFamily="34" charset="0"/>
            </a:endParaRP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9" name="TextBox 8">
            <a:extLst>
              <a:ext uri="{FF2B5EF4-FFF2-40B4-BE49-F238E27FC236}">
                <a16:creationId xmlns:a16="http://schemas.microsoft.com/office/drawing/2014/main" xmlns="" id="{2A66024D-84AF-42B9-817F-93D516026E7C}"/>
              </a:ext>
            </a:extLst>
          </p:cNvPr>
          <p:cNvSpPr txBox="1"/>
          <p:nvPr/>
        </p:nvSpPr>
        <p:spPr>
          <a:xfrm>
            <a:off x="5498342" y="1481633"/>
            <a:ext cx="4392488"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contacts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contact_id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owner_id </a:t>
            </a:r>
            <a:r>
              <a:rPr lang="en-IN" dirty="0">
                <a:solidFill>
                  <a:srgbClr val="834689"/>
                </a:solidFill>
                <a:latin typeface="Liberation Mono"/>
                <a:cs typeface="Arial" panose="020B0604020202020204" pitchFamily="34" charset="0"/>
              </a:rPr>
              <a:t>INT, </a:t>
            </a:r>
            <a:endParaRPr lang="en-IN" dirty="0">
              <a:latin typeface="Liberation Mono"/>
              <a:cs typeface="Arial" panose="020B0604020202020204" pitchFamily="34" charset="0"/>
            </a:endParaRPr>
          </a:p>
          <a:p>
            <a:pPr marL="273050"/>
            <a:r>
              <a:rPr lang="en-IN" dirty="0">
                <a:latin typeface="Liberation Mono"/>
                <a:cs typeface="Arial" panose="020B0604020202020204" pitchFamily="34" charset="0"/>
              </a:rPr>
              <a:t>    contact_number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15</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xmlns="" id="{7E7EF431-C3D3-4125-9F78-EA223659843D}"/>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QUESTION – find foreign key  columns</a:t>
            </a:r>
          </a:p>
        </p:txBody>
      </p:sp>
      <p:sp>
        <p:nvSpPr>
          <p:cNvPr id="13" name="Rectangle 12">
            <a:extLst>
              <a:ext uri="{FF2B5EF4-FFF2-40B4-BE49-F238E27FC236}">
                <a16:creationId xmlns:a16="http://schemas.microsoft.com/office/drawing/2014/main" xmlns="" id="{0BB35454-B62B-422C-8E43-7870498F83A4}"/>
              </a:ext>
            </a:extLst>
          </p:cNvPr>
          <p:cNvSpPr/>
          <p:nvPr/>
        </p:nvSpPr>
        <p:spPr>
          <a:xfrm>
            <a:off x="290745" y="3625140"/>
            <a:ext cx="3782833" cy="1477328"/>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ea typeface="Times New Roman" panose="02020603050405020304" pitchFamily="18" charset="0"/>
              </a:rPr>
              <a:t> </a:t>
            </a:r>
            <a:r>
              <a:rPr lang="en-IN" dirty="0">
                <a:solidFill>
                  <a:srgbClr val="0077AA"/>
                </a:solidFill>
                <a:latin typeface="Liberation Mono"/>
              </a:rPr>
              <a:t>TABLE</a:t>
            </a:r>
            <a:r>
              <a:rPr lang="en-IN" dirty="0">
                <a:latin typeface="Liberation Mono"/>
                <a:ea typeface="Times New Roman" panose="02020603050405020304" pitchFamily="18" charset="0"/>
              </a:rPr>
              <a:t> shop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ea typeface="Times New Roman" panose="02020603050405020304" pitchFamily="18" charset="0"/>
              </a:rPr>
              <a:t>   shop_id </a:t>
            </a:r>
            <a:r>
              <a:rPr lang="en-IN" dirty="0">
                <a:solidFill>
                  <a:srgbClr val="834689"/>
                </a:solidFill>
                <a:latin typeface="Liberation Mono"/>
                <a:cs typeface="Arial" panose="020B0604020202020204" pitchFamily="34" charset="0"/>
              </a:rPr>
              <a:t>INT</a:t>
            </a:r>
            <a:r>
              <a:rPr lang="en-IN" dirty="0">
                <a:latin typeface="Liberation Mono"/>
                <a:ea typeface="Times New Roman" panose="02020603050405020304" pitchFamily="18" charset="0"/>
              </a:rPr>
              <a:t>,</a:t>
            </a:r>
          </a:p>
          <a:p>
            <a:pPr marL="273050"/>
            <a:r>
              <a:rPr lang="en-IN" dirty="0">
                <a:latin typeface="Liberation Mono"/>
                <a:cs typeface="Arial" panose="020B0604020202020204" pitchFamily="34" charset="0"/>
              </a:rPr>
              <a:t>   owner_id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r>
              <a:rPr lang="en-IN" dirty="0">
                <a:latin typeface="Liberation Mono"/>
                <a:ea typeface="Times New Roman" panose="02020603050405020304" pitchFamily="18" charset="0"/>
              </a:rPr>
              <a:t> </a:t>
            </a:r>
          </a:p>
          <a:p>
            <a:pPr marL="273050"/>
            <a:r>
              <a:rPr lang="en-IN" dirty="0">
                <a:latin typeface="Liberation Mono"/>
                <a:ea typeface="Times New Roman" panose="02020603050405020304" pitchFamily="18" charset="0"/>
              </a:rPr>
              <a:t>   shop_name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30</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a:t>
            </a:r>
            <a:endParaRPr lang="en-IN" dirty="0">
              <a:latin typeface="Liberation Mono"/>
            </a:endParaRPr>
          </a:p>
        </p:txBody>
      </p:sp>
      <p:sp>
        <p:nvSpPr>
          <p:cNvPr id="10" name="Rectangle 9">
            <a:extLst>
              <a:ext uri="{FF2B5EF4-FFF2-40B4-BE49-F238E27FC236}">
                <a16:creationId xmlns:a16="http://schemas.microsoft.com/office/drawing/2014/main" xmlns="" id="{E3C3704C-F23D-4889-9691-38EE6ED38B03}"/>
              </a:ext>
            </a:extLst>
          </p:cNvPr>
          <p:cNvSpPr/>
          <p:nvPr/>
        </p:nvSpPr>
        <p:spPr>
          <a:xfrm>
            <a:off x="5498342" y="3625140"/>
            <a:ext cx="3782833" cy="1477328"/>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ea typeface="Times New Roman" panose="02020603050405020304" pitchFamily="18" charset="0"/>
              </a:rPr>
              <a:t> </a:t>
            </a:r>
            <a:r>
              <a:rPr lang="en-IN" dirty="0">
                <a:solidFill>
                  <a:srgbClr val="0077AA"/>
                </a:solidFill>
                <a:latin typeface="Liberation Mono"/>
              </a:rPr>
              <a:t>TABLE</a:t>
            </a:r>
            <a:r>
              <a:rPr lang="en-IN" dirty="0">
                <a:latin typeface="Liberation Mono"/>
                <a:ea typeface="Times New Roman" panose="02020603050405020304" pitchFamily="18" charset="0"/>
              </a:rPr>
              <a:t> shop_brand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ea typeface="Times New Roman" panose="02020603050405020304" pitchFamily="18"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cs typeface="Arial" panose="020B0604020202020204" pitchFamily="34" charset="0"/>
              </a:rPr>
              <a:t>,</a:t>
            </a:r>
            <a:endParaRPr lang="en-IN" dirty="0">
              <a:latin typeface="Liberation Mono"/>
              <a:ea typeface="Times New Roman" panose="02020603050405020304" pitchFamily="18" charset="0"/>
            </a:endParaRPr>
          </a:p>
          <a:p>
            <a:pPr marL="273050"/>
            <a:r>
              <a:rPr lang="en-IN" dirty="0">
                <a:latin typeface="Liberation Mono"/>
                <a:ea typeface="Times New Roman" panose="02020603050405020304" pitchFamily="18" charset="0"/>
              </a:rPr>
              <a:t>   shop_id </a:t>
            </a:r>
            <a:r>
              <a:rPr lang="en-IN" dirty="0">
                <a:solidFill>
                  <a:srgbClr val="834689"/>
                </a:solidFill>
                <a:latin typeface="Liberation Mono"/>
                <a:cs typeface="Arial" panose="020B0604020202020204" pitchFamily="34" charset="0"/>
              </a:rPr>
              <a:t>INT</a:t>
            </a:r>
            <a:r>
              <a:rPr lang="en-IN" dirty="0">
                <a:latin typeface="Liberation Mono"/>
                <a:ea typeface="Times New Roman" panose="02020603050405020304" pitchFamily="18" charset="0"/>
              </a:rPr>
              <a:t>,</a:t>
            </a:r>
          </a:p>
          <a:p>
            <a:pPr marL="273050"/>
            <a:r>
              <a:rPr lang="en-IN" dirty="0">
                <a:latin typeface="Liberation Mono"/>
                <a:cs typeface="Arial" panose="020B0604020202020204" pitchFamily="34" charset="0"/>
              </a:rPr>
              <a:t>   </a:t>
            </a:r>
            <a:r>
              <a:rPr lang="en-IN" dirty="0">
                <a:latin typeface="Liberation Mono"/>
                <a:ea typeface="Times New Roman" panose="02020603050405020304" pitchFamily="18" charset="0"/>
              </a:rPr>
              <a:t>brand_id</a:t>
            </a:r>
            <a:r>
              <a:rPr lang="en-IN" dirty="0">
                <a:latin typeface="Liberation Mono"/>
                <a:cs typeface="Arial" panose="020B0604020202020204" pitchFamily="34" charset="0"/>
              </a:rPr>
              <a:t> </a:t>
            </a:r>
            <a:r>
              <a:rPr lang="en-IN" dirty="0">
                <a:solidFill>
                  <a:srgbClr val="834689"/>
                </a:solidFill>
                <a:latin typeface="Liberation Mono"/>
                <a:cs typeface="Arial" panose="020B0604020202020204" pitchFamily="34" charset="0"/>
              </a:rPr>
              <a:t>INT</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a:t>
            </a:r>
            <a:endParaRPr lang="en-IN" dirty="0">
              <a:latin typeface="Liberation Mono"/>
            </a:endParaRPr>
          </a:p>
        </p:txBody>
      </p:sp>
    </p:spTree>
    <p:extLst>
      <p:ext uri="{BB962C8B-B14F-4D97-AF65-F5344CB8AC3E}">
        <p14:creationId xmlns:p14="http://schemas.microsoft.com/office/powerpoint/2010/main" val="278319264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Foreign Key Constraint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xmlns="" id="{9EE62688-1986-4688-A197-BE7976E56EA3}"/>
              </a:ext>
            </a:extLst>
          </p:cNvPr>
          <p:cNvSpPr/>
          <p:nvPr/>
        </p:nvSpPr>
        <p:spPr>
          <a:xfrm>
            <a:off x="191345" y="1353543"/>
            <a:ext cx="8447481"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US" sz="2000" dirty="0">
                <a:solidFill>
                  <a:srgbClr val="0077AA"/>
                </a:solidFill>
                <a:latin typeface="Liberation Mono"/>
              </a:rPr>
              <a:t>FOREIGN KEY </a:t>
            </a:r>
            <a:r>
              <a:rPr lang="en-US" sz="2000" dirty="0">
                <a:solidFill>
                  <a:schemeClr val="tx1">
                    <a:lumMod val="85000"/>
                    <a:lumOff val="15000"/>
                  </a:schemeClr>
                </a:solidFill>
                <a:latin typeface="Liberation Mono"/>
              </a:rPr>
              <a:t>(child_col1, child_col2, </a:t>
            </a:r>
            <a:r>
              <a:rPr lang="en-US" sz="2000" dirty="0">
                <a:solidFill>
                  <a:schemeClr val="bg1">
                    <a:lumMod val="50000"/>
                  </a:schemeClr>
                </a:solidFill>
                <a:latin typeface="Liberation Mono"/>
              </a:rPr>
              <a:t>. . .</a:t>
            </a:r>
            <a:r>
              <a:rPr lang="en-US" sz="2000" dirty="0">
                <a:solidFill>
                  <a:schemeClr val="tx1">
                    <a:lumMod val="85000"/>
                    <a:lumOff val="15000"/>
                  </a:schemeClr>
                </a:solidFill>
                <a:latin typeface="Liberation Mono"/>
              </a:rPr>
              <a:t> child_col_n)</a:t>
            </a:r>
          </a:p>
          <a:p>
            <a:r>
              <a:rPr lang="en-US" sz="2000" dirty="0">
                <a:solidFill>
                  <a:srgbClr val="0077AA"/>
                </a:solidFill>
                <a:latin typeface="Liberation Mono"/>
              </a:rPr>
              <a:t>    REFERENCES parent_table </a:t>
            </a:r>
            <a:r>
              <a:rPr lang="en-US" sz="2000" dirty="0">
                <a:solidFill>
                  <a:schemeClr val="tx1">
                    <a:lumMod val="85000"/>
                    <a:lumOff val="15000"/>
                  </a:schemeClr>
                </a:solidFill>
                <a:latin typeface="Liberation Mono"/>
              </a:rPr>
              <a:t>(parent_col1, parent_col2, </a:t>
            </a:r>
            <a:r>
              <a:rPr lang="en-US" sz="2000" dirty="0">
                <a:solidFill>
                  <a:schemeClr val="bg1">
                    <a:lumMod val="50000"/>
                  </a:schemeClr>
                </a:solidFill>
                <a:latin typeface="Liberation Mono"/>
              </a:rPr>
              <a:t>. . .</a:t>
            </a:r>
            <a:r>
              <a:rPr lang="en-US" sz="2000" dirty="0">
                <a:solidFill>
                  <a:schemeClr val="tx1">
                    <a:lumMod val="85000"/>
                    <a:lumOff val="15000"/>
                  </a:schemeClr>
                </a:solidFill>
                <a:latin typeface="Liberation Mono"/>
              </a:rPr>
              <a:t> parent_col_n);</a:t>
            </a:r>
            <a:endParaRPr lang="en-IN" sz="2000" dirty="0">
              <a:solidFill>
                <a:schemeClr val="tx1">
                  <a:lumMod val="85000"/>
                  <a:lumOff val="15000"/>
                </a:schemeClr>
              </a:solidFill>
              <a:latin typeface="Liberation Mono"/>
              <a:cs typeface="Arial" panose="020B0604020202020204" pitchFamily="34" charset="0"/>
            </a:endParaRPr>
          </a:p>
        </p:txBody>
      </p:sp>
    </p:spTree>
    <p:extLst>
      <p:ext uri="{BB962C8B-B14F-4D97-AF65-F5344CB8AC3E}">
        <p14:creationId xmlns:p14="http://schemas.microsoft.com/office/powerpoint/2010/main" val="3214496271"/>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foreign key using alter</a:t>
            </a:r>
          </a:p>
        </p:txBody>
      </p:sp>
      <p:sp>
        <p:nvSpPr>
          <p:cNvPr id="3" name="Rectangle 2">
            <a:extLst>
              <a:ext uri="{FF2B5EF4-FFF2-40B4-BE49-F238E27FC236}">
                <a16:creationId xmlns:a16="http://schemas.microsoft.com/office/drawing/2014/main" xmlns="" id="{E3B16FEB-3111-42B0-9974-6BE42645DA27}"/>
              </a:ext>
            </a:extLst>
          </p:cNvPr>
          <p:cNvSpPr/>
          <p:nvPr/>
        </p:nvSpPr>
        <p:spPr>
          <a:xfrm>
            <a:off x="290745" y="5167874"/>
            <a:ext cx="11449272" cy="872034"/>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login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FOREIGN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userID</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REFERENCES</a:t>
            </a:r>
            <a:r>
              <a:rPr lang="en-IN" dirty="0">
                <a:latin typeface="Liberation Mono"/>
                <a:cs typeface="Arial" panose="020B0604020202020204" pitchFamily="34" charset="0"/>
              </a:rPr>
              <a:t> users</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ID</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login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fk_userID </a:t>
            </a:r>
            <a:r>
              <a:rPr lang="en-IN" dirty="0">
                <a:solidFill>
                  <a:srgbClr val="C00000"/>
                </a:solidFill>
                <a:latin typeface="Liberation Mono"/>
                <a:cs typeface="Arial" panose="020B0604020202020204" pitchFamily="34" charset="0"/>
              </a:rPr>
              <a:t>FOREIGN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userID</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REFERENCES</a:t>
            </a:r>
            <a:r>
              <a:rPr lang="en-IN" dirty="0">
                <a:latin typeface="Liberation Mono"/>
                <a:cs typeface="Arial" panose="020B0604020202020204" pitchFamily="34" charset="0"/>
              </a:rPr>
              <a:t> users</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ID</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0" name="Rectangle 9">
            <a:extLst>
              <a:ext uri="{FF2B5EF4-FFF2-40B4-BE49-F238E27FC236}">
                <a16:creationId xmlns:a16="http://schemas.microsoft.com/office/drawing/2014/main" xmlns=""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FOREIGN KEY </a:t>
            </a:r>
            <a:r>
              <a:rPr lang="en-IN" dirty="0">
                <a:latin typeface="Arial" panose="020B0604020202020204" pitchFamily="34" charset="0"/>
                <a:cs typeface="Arial" panose="020B0604020202020204" pitchFamily="34" charset="0"/>
              </a:rPr>
              <a:t>on existing column.</a:t>
            </a:r>
          </a:p>
        </p:txBody>
      </p:sp>
      <p:sp>
        <p:nvSpPr>
          <p:cNvPr id="6" name="Rectangle 5">
            <a:extLst>
              <a:ext uri="{FF2B5EF4-FFF2-40B4-BE49-F238E27FC236}">
                <a16:creationId xmlns:a16="http://schemas.microsoft.com/office/drawing/2014/main" xmlns="" id="{2414E19E-1633-405B-B460-842657490657}"/>
              </a:ext>
            </a:extLst>
          </p:cNvPr>
          <p:cNvSpPr/>
          <p:nvPr/>
        </p:nvSpPr>
        <p:spPr>
          <a:xfrm>
            <a:off x="263352" y="3356992"/>
            <a:ext cx="4464496" cy="1754326"/>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 KEY</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7" name="Rectangle 6">
            <a:extLst>
              <a:ext uri="{FF2B5EF4-FFF2-40B4-BE49-F238E27FC236}">
                <a16:creationId xmlns:a16="http://schemas.microsoft.com/office/drawing/2014/main" xmlns="" id="{CEC83B1C-1273-4F75-B92F-B86BC6ABF53F}"/>
              </a:ext>
            </a:extLst>
          </p:cNvPr>
          <p:cNvSpPr/>
          <p:nvPr/>
        </p:nvSpPr>
        <p:spPr>
          <a:xfrm>
            <a:off x="5303912" y="3356992"/>
            <a:ext cx="5916653" cy="1754326"/>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login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loginTime </a:t>
            </a:r>
            <a:r>
              <a:rPr lang="en-IN" dirty="0">
                <a:solidFill>
                  <a:srgbClr val="834689"/>
                </a:solidFill>
                <a:latin typeface="Liberation Mono"/>
                <a:cs typeface="Arial" panose="020B0604020202020204" pitchFamily="34" charset="0"/>
              </a:rPr>
              <a:t>TIME</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2" name="Rectangle 11">
            <a:extLst>
              <a:ext uri="{FF2B5EF4-FFF2-40B4-BE49-F238E27FC236}">
                <a16:creationId xmlns:a16="http://schemas.microsoft.com/office/drawing/2014/main" xmlns="" id="{5619D88C-E65B-4669-A573-BA0E6D807D02}"/>
              </a:ext>
            </a:extLst>
          </p:cNvPr>
          <p:cNvSpPr/>
          <p:nvPr/>
        </p:nvSpPr>
        <p:spPr>
          <a:xfrm>
            <a:off x="190550" y="1457489"/>
            <a:ext cx="8641754"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US" sz="2000" dirty="0">
                <a:solidFill>
                  <a:srgbClr val="0077AA"/>
                </a:solidFill>
                <a:latin typeface="Liberation Mono"/>
              </a:rPr>
              <a:t>FOREIGN KEY </a:t>
            </a:r>
            <a:r>
              <a:rPr lang="en-US" sz="2000" dirty="0">
                <a:solidFill>
                  <a:schemeClr val="tx1">
                    <a:lumMod val="85000"/>
                    <a:lumOff val="15000"/>
                  </a:schemeClr>
                </a:solidFill>
                <a:latin typeface="Liberation Mono"/>
              </a:rPr>
              <a:t>(child_col1, child_col2, </a:t>
            </a:r>
            <a:r>
              <a:rPr lang="en-US" sz="2000" dirty="0">
                <a:solidFill>
                  <a:schemeClr val="bg1">
                    <a:lumMod val="50000"/>
                  </a:schemeClr>
                </a:solidFill>
                <a:latin typeface="Liberation Mono"/>
              </a:rPr>
              <a:t>. . .</a:t>
            </a:r>
            <a:r>
              <a:rPr lang="en-US" sz="2000" dirty="0">
                <a:solidFill>
                  <a:schemeClr val="tx1">
                    <a:lumMod val="85000"/>
                    <a:lumOff val="15000"/>
                  </a:schemeClr>
                </a:solidFill>
                <a:latin typeface="Liberation Mono"/>
              </a:rPr>
              <a:t> child_col_n)</a:t>
            </a:r>
          </a:p>
          <a:p>
            <a:r>
              <a:rPr lang="en-US" sz="2000" dirty="0">
                <a:solidFill>
                  <a:srgbClr val="0077AA"/>
                </a:solidFill>
                <a:latin typeface="Liberation Mono"/>
              </a:rPr>
              <a:t>    REFERENCES parent_table </a:t>
            </a:r>
            <a:r>
              <a:rPr lang="en-US" sz="2000" dirty="0">
                <a:solidFill>
                  <a:schemeClr val="tx1">
                    <a:lumMod val="85000"/>
                    <a:lumOff val="15000"/>
                  </a:schemeClr>
                </a:solidFill>
                <a:latin typeface="Liberation Mono"/>
              </a:rPr>
              <a:t>(parent_col1, parent_col2, </a:t>
            </a:r>
            <a:r>
              <a:rPr lang="en-US" sz="2000" dirty="0">
                <a:solidFill>
                  <a:schemeClr val="bg1">
                    <a:lumMod val="50000"/>
                  </a:schemeClr>
                </a:solidFill>
                <a:latin typeface="Liberation Mono"/>
              </a:rPr>
              <a:t>. . .</a:t>
            </a:r>
            <a:r>
              <a:rPr lang="en-US" sz="2000" dirty="0">
                <a:solidFill>
                  <a:schemeClr val="tx1">
                    <a:lumMod val="85000"/>
                    <a:lumOff val="15000"/>
                  </a:schemeClr>
                </a:solidFill>
                <a:latin typeface="Liberation Mono"/>
              </a:rPr>
              <a:t> parent_col_n);</a:t>
            </a:r>
            <a:endParaRPr lang="en-IN" sz="2000" dirty="0">
              <a:solidFill>
                <a:schemeClr val="tx1">
                  <a:lumMod val="85000"/>
                  <a:lumOff val="15000"/>
                </a:schemeClr>
              </a:solidFill>
              <a:latin typeface="Liberation Mono"/>
              <a:cs typeface="Arial" panose="020B0604020202020204" pitchFamily="34" charset="0"/>
            </a:endParaRPr>
          </a:p>
        </p:txBody>
      </p:sp>
    </p:spTree>
    <p:extLst>
      <p:ext uri="{BB962C8B-B14F-4D97-AF65-F5344CB8AC3E}">
        <p14:creationId xmlns:p14="http://schemas.microsoft.com/office/powerpoint/2010/main" val="1458047718"/>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Foreign Key Constraint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xmlns="" id="{9EE62688-1986-4688-A197-BE7976E56EA3}"/>
              </a:ext>
            </a:extLst>
          </p:cNvPr>
          <p:cNvSpPr/>
          <p:nvPr/>
        </p:nvSpPr>
        <p:spPr>
          <a:xfrm>
            <a:off x="191345" y="1353543"/>
            <a:ext cx="6092825" cy="707886"/>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DROP</a:t>
            </a:r>
            <a:r>
              <a:rPr lang="en-IN" sz="2000" dirty="0">
                <a:latin typeface="Liberation Mono"/>
                <a:cs typeface="Arial" panose="020B0604020202020204" pitchFamily="34" charset="0"/>
              </a:rPr>
              <a:t>  FOREIGN KEY constraint_name</a:t>
            </a:r>
          </a:p>
        </p:txBody>
      </p:sp>
    </p:spTree>
    <p:extLst>
      <p:ext uri="{BB962C8B-B14F-4D97-AF65-F5344CB8AC3E}">
        <p14:creationId xmlns:p14="http://schemas.microsoft.com/office/powerpoint/2010/main" val="3717166147"/>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drop foreign key</a:t>
            </a:r>
          </a:p>
        </p:txBody>
      </p:sp>
      <p:sp>
        <p:nvSpPr>
          <p:cNvPr id="2" name="Rectangle 1"/>
          <p:cNvSpPr/>
          <p:nvPr/>
        </p:nvSpPr>
        <p:spPr>
          <a:xfrm>
            <a:off x="380714" y="5085184"/>
            <a:ext cx="11520542" cy="872034"/>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login</a:t>
            </a:r>
            <a:r>
              <a:rPr lang="en-IN" dirty="0">
                <a:latin typeface="Liberation Mono"/>
                <a:cs typeface="Arial" panose="020B0604020202020204" pitchFamily="34" charset="0"/>
              </a:rPr>
              <a:t>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FOREIGN KEY </a:t>
            </a:r>
            <a:r>
              <a:rPr lang="en-IN" dirty="0">
                <a:latin typeface="Liberation Mono"/>
                <a:cs typeface="Arial" panose="020B0604020202020204" pitchFamily="34" charset="0"/>
              </a:rPr>
              <a:t>fk_userID;</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login</a:t>
            </a:r>
            <a:r>
              <a:rPr lang="en-IN" dirty="0">
                <a:latin typeface="Liberation Mono"/>
                <a:cs typeface="Arial" panose="020B0604020202020204" pitchFamily="34" charset="0"/>
              </a:rPr>
              <a:t>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FOREIGN KEY </a:t>
            </a:r>
            <a:r>
              <a:rPr lang="en-IN" dirty="0">
                <a:latin typeface="Liberation Mono"/>
                <a:cs typeface="Arial" panose="020B0604020202020204" pitchFamily="34" charset="0"/>
              </a:rPr>
              <a:t>login_ibfk_1; </a:t>
            </a:r>
            <a:r>
              <a:rPr lang="en-IN" b="1" dirty="0">
                <a:solidFill>
                  <a:srgbClr val="00B050"/>
                </a:solidFill>
                <a:latin typeface="Liberation Mono"/>
                <a:cs typeface="Arial" panose="020B0604020202020204" pitchFamily="34" charset="0"/>
              </a:rPr>
              <a:t>// login_ibfk_1 is the default constraint name.</a:t>
            </a:r>
            <a:endParaRPr lang="en-IN" dirty="0">
              <a:latin typeface="Liberation Mono"/>
              <a:cs typeface="Arial" panose="020B0604020202020204" pitchFamily="34" charset="0"/>
            </a:endParaRPr>
          </a:p>
        </p:txBody>
      </p:sp>
      <p:sp>
        <p:nvSpPr>
          <p:cNvPr id="8" name="Rectangle 7">
            <a:extLst>
              <a:ext uri="{FF2B5EF4-FFF2-40B4-BE49-F238E27FC236}">
                <a16:creationId xmlns:a16="http://schemas.microsoft.com/office/drawing/2014/main" xmlns="" id="{598FC20E-A384-4AE4-B715-6854C059847F}"/>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FOREIGN KEY</a:t>
            </a:r>
            <a:r>
              <a:rPr lang="en-IN" dirty="0">
                <a:latin typeface="Arial" panose="020B0604020202020204" pitchFamily="34" charset="0"/>
                <a:cs typeface="Arial" panose="020B0604020202020204" pitchFamily="34" charset="0"/>
              </a:rPr>
              <a:t>.</a:t>
            </a:r>
          </a:p>
        </p:txBody>
      </p:sp>
      <p:sp>
        <p:nvSpPr>
          <p:cNvPr id="9" name="Rectangle 8">
            <a:extLst>
              <a:ext uri="{FF2B5EF4-FFF2-40B4-BE49-F238E27FC236}">
                <a16:creationId xmlns:a16="http://schemas.microsoft.com/office/drawing/2014/main" xmlns="" id="{F721C021-771E-46CA-8586-187657349569}"/>
              </a:ext>
            </a:extLst>
          </p:cNvPr>
          <p:cNvSpPr/>
          <p:nvPr/>
        </p:nvSpPr>
        <p:spPr>
          <a:xfrm>
            <a:off x="348011" y="1253660"/>
            <a:ext cx="3717023" cy="1754326"/>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solidFill>
                  <a:srgbClr val="FE1212"/>
                </a:solidFill>
                <a:latin typeface="Liberation Mono"/>
                <a:cs typeface="Arial" panose="020B0604020202020204" pitchFamily="34" charset="0"/>
              </a:rPr>
              <a:t> </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6" name="Rectangle 5">
            <a:extLst>
              <a:ext uri="{FF2B5EF4-FFF2-40B4-BE49-F238E27FC236}">
                <a16:creationId xmlns:a16="http://schemas.microsoft.com/office/drawing/2014/main" xmlns="" id="{359D72E5-7050-4773-9F2D-5AEC37CC0492}"/>
              </a:ext>
            </a:extLst>
          </p:cNvPr>
          <p:cNvSpPr/>
          <p:nvPr/>
        </p:nvSpPr>
        <p:spPr>
          <a:xfrm>
            <a:off x="5519937" y="1253660"/>
            <a:ext cx="5916653" cy="2031325"/>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login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loginTime </a:t>
            </a:r>
            <a:r>
              <a:rPr lang="en-IN" dirty="0">
                <a:solidFill>
                  <a:srgbClr val="834689"/>
                </a:solidFill>
                <a:latin typeface="Liberation Mono"/>
                <a:cs typeface="Arial" panose="020B0604020202020204" pitchFamily="34" charset="0"/>
              </a:rPr>
              <a:t>TIME,</a:t>
            </a:r>
          </a:p>
          <a:p>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FOREIGN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userID</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REFERENCES</a:t>
            </a:r>
            <a:r>
              <a:rPr lang="en-IN" dirty="0">
                <a:latin typeface="Liberation Mono"/>
                <a:cs typeface="Arial" panose="020B0604020202020204" pitchFamily="34" charset="0"/>
              </a:rPr>
              <a:t> users</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ID</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7" name="Rectangle 6">
            <a:extLst>
              <a:ext uri="{FF2B5EF4-FFF2-40B4-BE49-F238E27FC236}">
                <a16:creationId xmlns:a16="http://schemas.microsoft.com/office/drawing/2014/main" xmlns="" id="{35071D6D-A9EE-4928-A106-90662EE95A2A}"/>
              </a:ext>
            </a:extLst>
          </p:cNvPr>
          <p:cNvSpPr/>
          <p:nvPr/>
        </p:nvSpPr>
        <p:spPr>
          <a:xfrm>
            <a:off x="290747" y="3125868"/>
            <a:ext cx="6669350" cy="2031325"/>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login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loginTime </a:t>
            </a:r>
            <a:r>
              <a:rPr lang="en-IN" dirty="0">
                <a:solidFill>
                  <a:srgbClr val="834689"/>
                </a:solidFill>
                <a:latin typeface="Liberation Mono"/>
                <a:cs typeface="Arial" panose="020B0604020202020204" pitchFamily="34" charset="0"/>
              </a:rPr>
              <a:t>TIME,</a:t>
            </a:r>
          </a:p>
          <a:p>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fk_userID </a:t>
            </a:r>
            <a:r>
              <a:rPr lang="en-IN" dirty="0">
                <a:solidFill>
                  <a:srgbClr val="C00000"/>
                </a:solidFill>
                <a:latin typeface="Liberation Mono"/>
                <a:cs typeface="Arial" panose="020B0604020202020204" pitchFamily="34" charset="0"/>
              </a:rPr>
              <a:t>FOREIGN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userID</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REFERENCES</a:t>
            </a:r>
            <a:r>
              <a:rPr lang="en-IN" dirty="0">
                <a:latin typeface="Liberation Mono"/>
                <a:cs typeface="Arial" panose="020B0604020202020204" pitchFamily="34" charset="0"/>
              </a:rPr>
              <a:t> users</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ID</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1" name="Rectangle 10">
            <a:extLst>
              <a:ext uri="{FF2B5EF4-FFF2-40B4-BE49-F238E27FC236}">
                <a16:creationId xmlns:a16="http://schemas.microsoft.com/office/drawing/2014/main" xmlns="" id="{3D85E533-D201-44C6-B876-CBD913BA8466}"/>
              </a:ext>
            </a:extLst>
          </p:cNvPr>
          <p:cNvSpPr/>
          <p:nvPr/>
        </p:nvSpPr>
        <p:spPr>
          <a:xfrm>
            <a:off x="380714" y="6156594"/>
            <a:ext cx="10539822" cy="615553"/>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cs typeface="Arial" panose="020B0604020202020204" pitchFamily="34" charset="0"/>
              </a:rPr>
              <a:t>SELECT</a:t>
            </a:r>
            <a:r>
              <a:rPr lang="en-IN" sz="1600" dirty="0">
                <a:latin typeface="Arial" panose="020B0604020202020204" pitchFamily="34" charset="0"/>
                <a:cs typeface="Arial" panose="020B0604020202020204" pitchFamily="34" charset="0"/>
              </a:rPr>
              <a:t> table_name, constraint_name, constraint_type </a:t>
            </a:r>
            <a:r>
              <a:rPr lang="en-IN" sz="1600" dirty="0">
                <a:solidFill>
                  <a:srgbClr val="0077AA"/>
                </a:solidFill>
                <a:latin typeface="Arial" panose="020B0604020202020204" pitchFamily="34" charset="0"/>
                <a:cs typeface="Arial" panose="020B0604020202020204" pitchFamily="34" charset="0"/>
              </a:rPr>
              <a:t>FROM</a:t>
            </a:r>
            <a:r>
              <a:rPr lang="en-IN" sz="1600" dirty="0">
                <a:latin typeface="Arial" panose="020B0604020202020204" pitchFamily="34" charset="0"/>
                <a:cs typeface="Arial" panose="020B0604020202020204" pitchFamily="34" charset="0"/>
              </a:rPr>
              <a:t> information_schema.table_constraints </a:t>
            </a:r>
            <a:r>
              <a:rPr lang="en-IN" sz="1600" dirty="0">
                <a:solidFill>
                  <a:srgbClr val="0077AA"/>
                </a:solidFill>
                <a:latin typeface="Arial" panose="020B0604020202020204" pitchFamily="34" charset="0"/>
                <a:cs typeface="Arial" panose="020B0604020202020204" pitchFamily="34" charset="0"/>
              </a:rPr>
              <a:t>WHERE</a:t>
            </a:r>
            <a:r>
              <a:rPr lang="en-IN" sz="1600" dirty="0">
                <a:latin typeface="Arial" panose="020B0604020202020204" pitchFamily="34" charset="0"/>
                <a:cs typeface="Arial" panose="020B0604020202020204" pitchFamily="34" charset="0"/>
              </a:rPr>
              <a:t> table_schema </a:t>
            </a:r>
            <a:r>
              <a:rPr lang="en-IN" dirty="0">
                <a:solidFill>
                  <a:srgbClr val="A67F59"/>
                </a:solidFill>
                <a:latin typeface="Liberation Mono"/>
              </a:rPr>
              <a:t>=</a:t>
            </a:r>
            <a:r>
              <a:rPr lang="en-IN" sz="1600" dirty="0">
                <a:latin typeface="Arial" panose="020B0604020202020204" pitchFamily="34" charset="0"/>
                <a:cs typeface="Arial" panose="020B0604020202020204" pitchFamily="34" charset="0"/>
              </a:rPr>
              <a:t> 'DB2’;</a:t>
            </a:r>
          </a:p>
        </p:txBody>
      </p:sp>
    </p:spTree>
    <p:extLst>
      <p:ext uri="{BB962C8B-B14F-4D97-AF65-F5344CB8AC3E}">
        <p14:creationId xmlns:p14="http://schemas.microsoft.com/office/powerpoint/2010/main" val="2335779408"/>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Check Constraint</a:t>
            </a:r>
            <a:endParaRPr lang="en-US" sz="4800" dirty="0">
              <a:solidFill>
                <a:srgbClr val="DC525C"/>
              </a:solidFill>
              <a:latin typeface="Segoe UI Light" panose="020B0502040204020203" pitchFamily="34" charset="0"/>
              <a:cs typeface="Segoe UI Light" panose="020B0502040204020203" pitchFamily="34" charset="0"/>
            </a:endParaRPr>
          </a:p>
        </p:txBody>
      </p:sp>
      <p:grpSp>
        <p:nvGrpSpPr>
          <p:cNvPr id="3" name="Group 2">
            <a:extLst>
              <a:ext uri="{FF2B5EF4-FFF2-40B4-BE49-F238E27FC236}">
                <a16:creationId xmlns:a16="http://schemas.microsoft.com/office/drawing/2014/main" xmlns="" id="{DB1D8E2F-82C3-4D0A-B6D1-EE247C238C3E}"/>
              </a:ext>
            </a:extLst>
          </p:cNvPr>
          <p:cNvGrpSpPr/>
          <p:nvPr/>
        </p:nvGrpSpPr>
        <p:grpSpPr>
          <a:xfrm>
            <a:off x="1627495" y="229864"/>
            <a:ext cx="8430905" cy="1949100"/>
            <a:chOff x="1627495" y="229864"/>
            <a:chExt cx="8430905" cy="1949100"/>
          </a:xfrm>
        </p:grpSpPr>
        <p:grpSp>
          <p:nvGrpSpPr>
            <p:cNvPr id="4" name="Group 3">
              <a:extLst>
                <a:ext uri="{FF2B5EF4-FFF2-40B4-BE49-F238E27FC236}">
                  <a16:creationId xmlns:a16="http://schemas.microsoft.com/office/drawing/2014/main" xmlns="" id="{A67F6B19-C52A-45F3-BC45-F0022725A330}"/>
                </a:ext>
              </a:extLst>
            </p:cNvPr>
            <p:cNvGrpSpPr/>
            <p:nvPr/>
          </p:nvGrpSpPr>
          <p:grpSpPr>
            <a:xfrm>
              <a:off x="6096000" y="620689"/>
              <a:ext cx="3962400" cy="1558275"/>
              <a:chOff x="4572000" y="620688"/>
              <a:chExt cx="3962400" cy="1558275"/>
            </a:xfrm>
          </p:grpSpPr>
          <p:grpSp>
            <p:nvGrpSpPr>
              <p:cNvPr id="6" name="Group 5">
                <a:extLst>
                  <a:ext uri="{FF2B5EF4-FFF2-40B4-BE49-F238E27FC236}">
                    <a16:creationId xmlns:a16="http://schemas.microsoft.com/office/drawing/2014/main" xmlns="" id="{39905B9F-952A-4269-B47F-F6AD1B37BD5F}"/>
                  </a:ext>
                </a:extLst>
              </p:cNvPr>
              <p:cNvGrpSpPr/>
              <p:nvPr/>
            </p:nvGrpSpPr>
            <p:grpSpPr>
              <a:xfrm>
                <a:off x="4572000" y="1340769"/>
                <a:ext cx="3962400" cy="838194"/>
                <a:chOff x="2566549" y="4548100"/>
                <a:chExt cx="6425051" cy="935500"/>
              </a:xfrm>
            </p:grpSpPr>
            <p:pic>
              <p:nvPicPr>
                <p:cNvPr id="9" name="Picture 8">
                  <a:extLst>
                    <a:ext uri="{FF2B5EF4-FFF2-40B4-BE49-F238E27FC236}">
                      <a16:creationId xmlns:a16="http://schemas.microsoft.com/office/drawing/2014/main" xmlns="" id="{5E4864E5-5829-444C-8285-10D22A233FBF}"/>
                    </a:ext>
                  </a:extLst>
                </p:cNvPr>
                <p:cNvPicPr>
                  <a:picLocks noChangeAspect="1"/>
                </p:cNvPicPr>
                <p:nvPr/>
              </p:nvPicPr>
              <p:blipFill>
                <a:blip r:embed="rId2" cstate="print"/>
                <a:stretch>
                  <a:fillRect/>
                </a:stretch>
              </p:blipFill>
              <p:spPr>
                <a:xfrm>
                  <a:off x="2599206" y="4606781"/>
                  <a:ext cx="1737120" cy="413629"/>
                </a:xfrm>
                <a:prstGeom prst="rect">
                  <a:avLst/>
                </a:prstGeom>
              </p:spPr>
            </p:pic>
            <p:pic>
              <p:nvPicPr>
                <p:cNvPr id="10" name="Picture 9">
                  <a:extLst>
                    <a:ext uri="{FF2B5EF4-FFF2-40B4-BE49-F238E27FC236}">
                      <a16:creationId xmlns:a16="http://schemas.microsoft.com/office/drawing/2014/main" xmlns="" id="{4E85A8E7-68A7-4045-8D85-B1A52291BD8C}"/>
                    </a:ext>
                  </a:extLst>
                </p:cNvPr>
                <p:cNvPicPr>
                  <a:picLocks noChangeAspect="1"/>
                </p:cNvPicPr>
                <p:nvPr/>
              </p:nvPicPr>
              <p:blipFill>
                <a:blip r:embed="rId3" cstate="print"/>
                <a:stretch>
                  <a:fillRect/>
                </a:stretch>
              </p:blipFill>
              <p:spPr>
                <a:xfrm>
                  <a:off x="4651105" y="5049698"/>
                  <a:ext cx="1770850" cy="429849"/>
                </a:xfrm>
                <a:prstGeom prst="rect">
                  <a:avLst/>
                </a:prstGeom>
              </p:spPr>
            </p:pic>
            <p:pic>
              <p:nvPicPr>
                <p:cNvPr id="11" name="Picture 10">
                  <a:extLst>
                    <a:ext uri="{FF2B5EF4-FFF2-40B4-BE49-F238E27FC236}">
                      <a16:creationId xmlns:a16="http://schemas.microsoft.com/office/drawing/2014/main" xmlns="" id="{B99B2E66-642C-41EF-B479-C4950E4C4595}"/>
                    </a:ext>
                  </a:extLst>
                </p:cNvPr>
                <p:cNvPicPr>
                  <a:picLocks noChangeAspect="1"/>
                </p:cNvPicPr>
                <p:nvPr/>
              </p:nvPicPr>
              <p:blipFill>
                <a:blip r:embed="rId4" cstate="print"/>
                <a:stretch>
                  <a:fillRect/>
                </a:stretch>
              </p:blipFill>
              <p:spPr>
                <a:xfrm>
                  <a:off x="4648654" y="4582454"/>
                  <a:ext cx="1762419" cy="437958"/>
                </a:xfrm>
                <a:prstGeom prst="rect">
                  <a:avLst/>
                </a:prstGeom>
              </p:spPr>
            </p:pic>
            <p:pic>
              <p:nvPicPr>
                <p:cNvPr id="12" name="Picture 11">
                  <a:extLst>
                    <a:ext uri="{FF2B5EF4-FFF2-40B4-BE49-F238E27FC236}">
                      <a16:creationId xmlns:a16="http://schemas.microsoft.com/office/drawing/2014/main" xmlns="" id="{03CF76F7-8CE8-4FFF-9E7F-915095E20262}"/>
                    </a:ext>
                  </a:extLst>
                </p:cNvPr>
                <p:cNvPicPr>
                  <a:picLocks noChangeAspect="1"/>
                </p:cNvPicPr>
                <p:nvPr/>
              </p:nvPicPr>
              <p:blipFill>
                <a:blip r:embed="rId5" cstate="print"/>
                <a:stretch>
                  <a:fillRect/>
                </a:stretch>
              </p:blipFill>
              <p:spPr>
                <a:xfrm>
                  <a:off x="2566549" y="5069972"/>
                  <a:ext cx="1787716" cy="413628"/>
                </a:xfrm>
                <a:prstGeom prst="rect">
                  <a:avLst/>
                </a:prstGeom>
              </p:spPr>
            </p:pic>
            <p:pic>
              <p:nvPicPr>
                <p:cNvPr id="13" name="Picture 12">
                  <a:extLst>
                    <a:ext uri="{FF2B5EF4-FFF2-40B4-BE49-F238E27FC236}">
                      <a16:creationId xmlns:a16="http://schemas.microsoft.com/office/drawing/2014/main" xmlns="" id="{388FEC14-A9A9-4603-A848-3DD40C1A26F3}"/>
                    </a:ext>
                  </a:extLst>
                </p:cNvPr>
                <p:cNvPicPr>
                  <a:picLocks noChangeAspect="1"/>
                </p:cNvPicPr>
                <p:nvPr/>
              </p:nvPicPr>
              <p:blipFill>
                <a:blip r:embed="rId6" cstate="print"/>
                <a:stretch>
                  <a:fillRect/>
                </a:stretch>
              </p:blipFill>
              <p:spPr>
                <a:xfrm>
                  <a:off x="6782253" y="5074029"/>
                  <a:ext cx="2209347" cy="405518"/>
                </a:xfrm>
                <a:prstGeom prst="rect">
                  <a:avLst/>
                </a:prstGeom>
              </p:spPr>
            </p:pic>
            <p:pic>
              <p:nvPicPr>
                <p:cNvPr id="14" name="Picture 13">
                  <a:extLst>
                    <a:ext uri="{FF2B5EF4-FFF2-40B4-BE49-F238E27FC236}">
                      <a16:creationId xmlns:a16="http://schemas.microsoft.com/office/drawing/2014/main" xmlns="" id="{668AFE56-4922-414E-9627-69FB2E5BAE3B}"/>
                    </a:ext>
                  </a:extLst>
                </p:cNvPr>
                <p:cNvPicPr>
                  <a:picLocks noChangeAspect="1"/>
                </p:cNvPicPr>
                <p:nvPr/>
              </p:nvPicPr>
              <p:blipFill>
                <a:blip r:embed="rId7" cstate="print"/>
                <a:stretch>
                  <a:fillRect/>
                </a:stretch>
              </p:blipFill>
              <p:spPr>
                <a:xfrm>
                  <a:off x="6782253" y="4548100"/>
                  <a:ext cx="1711823" cy="437959"/>
                </a:xfrm>
                <a:prstGeom prst="rect">
                  <a:avLst/>
                </a:prstGeom>
              </p:spPr>
            </p:pic>
          </p:grpSp>
          <p:cxnSp>
            <p:nvCxnSpPr>
              <p:cNvPr id="7" name="Elbow Connector 26">
                <a:extLst>
                  <a:ext uri="{FF2B5EF4-FFF2-40B4-BE49-F238E27FC236}">
                    <a16:creationId xmlns:a16="http://schemas.microsoft.com/office/drawing/2014/main" xmlns="" id="{107BEBF6-F670-4A20-BBC1-444FACD21B53}"/>
                  </a:ext>
                </a:extLst>
              </p:cNvPr>
              <p:cNvCxnSpPr>
                <a:cxnSpLocks/>
              </p:cNvCxnSpPr>
              <p:nvPr/>
            </p:nvCxnSpPr>
            <p:spPr>
              <a:xfrm rot="16200000" flipH="1">
                <a:off x="5728463" y="645754"/>
                <a:ext cx="353060" cy="302928"/>
              </a:xfrm>
              <a:prstGeom prst="bentConnector3">
                <a:avLst>
                  <a:gd name="adj1" fmla="val 50000"/>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xmlns="" id="{8F5F1975-E32E-4DF3-A1D0-4B9B07E700A7}"/>
                  </a:ext>
                </a:extLst>
              </p:cNvPr>
              <p:cNvSpPr txBox="1"/>
              <p:nvPr/>
            </p:nvSpPr>
            <p:spPr>
              <a:xfrm>
                <a:off x="5325636" y="935497"/>
                <a:ext cx="1624036" cy="461665"/>
              </a:xfrm>
              <a:prstGeom prst="rect">
                <a:avLst/>
              </a:prstGeom>
              <a:noFill/>
            </p:spPr>
            <p:txBody>
              <a:bodyPr wrap="square" rtlCol="0">
                <a:spAutoFit/>
              </a:bodyPr>
              <a:lstStyle/>
              <a:p>
                <a:r>
                  <a:rPr lang="en-IN" sz="2400" dirty="0">
                    <a:solidFill>
                      <a:srgbClr val="92D050"/>
                    </a:solidFill>
                  </a:rPr>
                  <a:t>// ERROR</a:t>
                </a:r>
              </a:p>
            </p:txBody>
          </p:sp>
        </p:grpSp>
        <p:sp>
          <p:nvSpPr>
            <p:cNvPr id="5" name="Rectangle 4">
              <a:extLst>
                <a:ext uri="{FF2B5EF4-FFF2-40B4-BE49-F238E27FC236}">
                  <a16:creationId xmlns:a16="http://schemas.microsoft.com/office/drawing/2014/main" xmlns="" id="{7F3676CD-DB4B-443A-A28D-DE3BAAAACA46}"/>
                </a:ext>
              </a:extLst>
            </p:cNvPr>
            <p:cNvSpPr/>
            <p:nvPr/>
          </p:nvSpPr>
          <p:spPr>
            <a:xfrm>
              <a:off x="1627495" y="229864"/>
              <a:ext cx="6792161" cy="464871"/>
            </a:xfrm>
            <a:prstGeom prst="rect">
              <a:avLst/>
            </a:prstGeom>
          </p:spPr>
          <p:txBody>
            <a:bodyPr wrap="square">
              <a:spAutoFit/>
            </a:bodyPr>
            <a:lstStyle/>
            <a:p>
              <a:pPr marL="342900" indent="-342900">
                <a:lnSpc>
                  <a:spcPct val="150000"/>
                </a:lnSpc>
                <a:buFont typeface="+mj-lt"/>
                <a:buAutoNum type="arabicPeriod"/>
              </a:pPr>
              <a:r>
                <a:rPr lang="en-US" dirty="0">
                  <a:solidFill>
                    <a:srgbClr val="0077AA"/>
                  </a:solidFill>
                  <a:latin typeface="Liberation Mono"/>
                  <a:ea typeface="Times New Roman" panose="02020603050405020304" pitchFamily="18" charset="0"/>
                </a:rPr>
                <a:t>CREATE</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rPr>
                <a:t>TABLE</a:t>
              </a:r>
              <a:r>
                <a:rPr lang="en-US" dirty="0">
                  <a:latin typeface="Liberation Mono"/>
                  <a:cs typeface="Arial" pitchFamily="34" charset="0"/>
                </a:rPr>
                <a:t> </a:t>
              </a:r>
              <a:r>
                <a:rPr lang="en-IN" dirty="0">
                  <a:latin typeface="Liberation Mono"/>
                  <a:cs typeface="Arial" panose="020B0604020202020204" pitchFamily="34" charset="0"/>
                </a:rPr>
                <a:t>test</a:t>
              </a:r>
              <a:r>
                <a:rPr lang="en-IN" dirty="0">
                  <a:solidFill>
                    <a:schemeClr val="bg1">
                      <a:lumMod val="65000"/>
                    </a:schemeClr>
                  </a:solidFill>
                  <a:latin typeface="Liberation Mono"/>
                  <a:cs typeface="Arial" panose="020B0604020202020204" pitchFamily="34" charset="0"/>
                </a:rPr>
                <a:t> (</a:t>
              </a:r>
              <a:r>
                <a:rPr lang="en-US" dirty="0">
                  <a:latin typeface="Liberation Mono"/>
                  <a:cs typeface="Arial" pitchFamily="34" charset="0"/>
                </a:rPr>
                <a:t>c1 </a:t>
              </a:r>
              <a:r>
                <a:rPr lang="en-US" dirty="0">
                  <a:solidFill>
                    <a:srgbClr val="834689"/>
                  </a:solidFill>
                  <a:latin typeface="Liberation Mono"/>
                </a:rPr>
                <a:t>INT</a:t>
              </a:r>
              <a:r>
                <a:rPr lang="en-US" dirty="0">
                  <a:latin typeface="Liberation Mono"/>
                  <a:cs typeface="Arial" pitchFamily="34" charset="0"/>
                </a:rPr>
                <a:t>, c2 </a:t>
              </a:r>
              <a:r>
                <a:rPr lang="en-US" dirty="0">
                  <a:solidFill>
                    <a:srgbClr val="834689"/>
                  </a:solidFill>
                  <a:latin typeface="Liberation Mono"/>
                </a:rPr>
                <a:t>INT</a:t>
              </a:r>
              <a:r>
                <a:rPr lang="en-US" dirty="0">
                  <a:latin typeface="Liberation Mono"/>
                  <a:cs typeface="Arial" pitchFamily="34" charset="0"/>
                </a:rPr>
                <a:t>, c3 </a:t>
              </a:r>
              <a:r>
                <a:rPr lang="en-US" dirty="0">
                  <a:solidFill>
                    <a:srgbClr val="834689"/>
                  </a:solidFill>
                  <a:latin typeface="Liberation Mono"/>
                </a:rPr>
                <a:t>INT</a:t>
              </a:r>
              <a:r>
                <a:rPr lang="en-US" dirty="0">
                  <a:latin typeface="Liberation Mono"/>
                  <a:cs typeface="Arial" pitchFamily="34" charset="0"/>
                </a:rPr>
                <a:t>, </a:t>
              </a:r>
              <a:r>
                <a:rPr lang="en-US"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 (</a:t>
              </a:r>
              <a:r>
                <a:rPr lang="en-US" dirty="0">
                  <a:latin typeface="Liberation Mono"/>
                  <a:cs typeface="Arial" panose="020B0604020202020204" pitchFamily="34" charset="0"/>
                </a:rPr>
                <a:t>c3</a:t>
              </a:r>
              <a:r>
                <a:rPr lang="en-US" dirty="0">
                  <a:solidFill>
                    <a:srgbClr val="00B0F0"/>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B0F0"/>
                  </a:solidFill>
                  <a:latin typeface="Liberation Mono"/>
                  <a:cs typeface="Arial" panose="020B0604020202020204" pitchFamily="34" charset="0"/>
                </a:rPr>
                <a:t> SUM</a:t>
              </a:r>
              <a:r>
                <a:rPr lang="en-IN" dirty="0">
                  <a:solidFill>
                    <a:schemeClr val="bg1">
                      <a:lumMod val="65000"/>
                    </a:schemeClr>
                  </a:solidFill>
                  <a:latin typeface="Liberation Mono"/>
                  <a:cs typeface="Arial" panose="020B0604020202020204" pitchFamily="34" charset="0"/>
                </a:rPr>
                <a:t>(</a:t>
              </a:r>
              <a:r>
                <a:rPr lang="en-US" dirty="0">
                  <a:solidFill>
                    <a:srgbClr val="00B0F0"/>
                  </a:solidFill>
                  <a:latin typeface="Liberation Mono"/>
                  <a:cs typeface="Arial" panose="020B0604020202020204" pitchFamily="34" charset="0"/>
                </a:rPr>
                <a:t>c1</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a:t>
              </a:r>
            </a:p>
          </p:txBody>
        </p:sp>
      </p:grpSp>
    </p:spTree>
    <p:extLst>
      <p:ext uri="{BB962C8B-B14F-4D97-AF65-F5344CB8AC3E}">
        <p14:creationId xmlns:p14="http://schemas.microsoft.com/office/powerpoint/2010/main" val="227576524"/>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check</a:t>
            </a:r>
          </a:p>
        </p:txBody>
      </p:sp>
      <p:sp>
        <p:nvSpPr>
          <p:cNvPr id="11" name="Rectangle 10"/>
          <p:cNvSpPr/>
          <p:nvPr/>
        </p:nvSpPr>
        <p:spPr>
          <a:xfrm>
            <a:off x="263352" y="836713"/>
            <a:ext cx="11665296" cy="2923877"/>
          </a:xfrm>
          <a:prstGeom prst="rect">
            <a:avLst/>
          </a:prstGeom>
        </p:spPr>
        <p:txBody>
          <a:bodyPr wrap="square">
            <a:spAutoFit/>
          </a:bodyPr>
          <a:lstStyle/>
          <a:p>
            <a:r>
              <a:rPr lang="en-US" sz="2200" dirty="0">
                <a:solidFill>
                  <a:srgbClr val="006C86"/>
                </a:solidFill>
                <a:latin typeface="Arial" panose="020B0604020202020204" pitchFamily="34" charset="0"/>
                <a:cs typeface="Arial" panose="020B0604020202020204" pitchFamily="34" charset="0"/>
              </a:rPr>
              <a:t>CHECK condition expressions must follow some rules.</a:t>
            </a:r>
          </a:p>
          <a:p>
            <a:endParaRPr lang="en-US" dirty="0">
              <a:solidFill>
                <a:srgbClr val="006C86"/>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Literals, deterministic built-in functions, and operators are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Non-generated and generated columns are permitted, except columns with the  AUTO_INCREMENT attribute.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Sub-queries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Environmental variables (such as CURRENT_USER, CURRENT_DATE, …)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Non-Deterministic built-in functions (such as AVG, COUNT, RAND, LAST_INSERT_ID, FIRST_VALUE, LAST_VALUE, ...)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Variables (system variables, user-defined variables, and stored program local variables)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Stored functions and user-defined functions are not permitted.</a:t>
            </a:r>
          </a:p>
        </p:txBody>
      </p:sp>
      <p:cxnSp>
        <p:nvCxnSpPr>
          <p:cNvPr id="3" name="Straight Connector 2">
            <a:extLst>
              <a:ext uri="{FF2B5EF4-FFF2-40B4-BE49-F238E27FC236}">
                <a16:creationId xmlns:a16="http://schemas.microsoft.com/office/drawing/2014/main" xmlns="" id="{EB3637F7-4F68-4EF5-8106-F8EB5B29D7FD}"/>
              </a:ext>
            </a:extLst>
          </p:cNvPr>
          <p:cNvCxnSpPr/>
          <p:nvPr/>
        </p:nvCxnSpPr>
        <p:spPr>
          <a:xfrm>
            <a:off x="407368" y="4005064"/>
            <a:ext cx="1116124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xmlns="" id="{4FF2CC1F-F0F0-4660-81AF-1CAE87F51932}"/>
              </a:ext>
            </a:extLst>
          </p:cNvPr>
          <p:cNvSpPr/>
          <p:nvPr/>
        </p:nvSpPr>
        <p:spPr>
          <a:xfrm>
            <a:off x="263352" y="4264956"/>
            <a:ext cx="11161240"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006C86"/>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Prior to MySQL 8.0.16, CREATE TABLE permits only the following limited version of table CHECK constraint syntax, which is parsed and ignored.</a:t>
            </a:r>
          </a:p>
        </p:txBody>
      </p:sp>
      <p:sp>
        <p:nvSpPr>
          <p:cNvPr id="2" name="TextBox 1">
            <a:extLst>
              <a:ext uri="{FF2B5EF4-FFF2-40B4-BE49-F238E27FC236}">
                <a16:creationId xmlns:a16="http://schemas.microsoft.com/office/drawing/2014/main" xmlns="" id="{B756F713-8D4C-47AF-8072-66DC56304DFB}"/>
              </a:ext>
            </a:extLst>
          </p:cNvPr>
          <p:cNvSpPr txBox="1"/>
          <p:nvPr/>
        </p:nvSpPr>
        <p:spPr>
          <a:xfrm>
            <a:off x="269468" y="5390345"/>
            <a:ext cx="11305256" cy="1261884"/>
          </a:xfrm>
          <a:prstGeom prst="rect">
            <a:avLst/>
          </a:prstGeom>
          <a:no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bg2">
                  <a:lumMod val="25000"/>
                </a:schemeClr>
              </a:solidFill>
              <a:latin typeface="Palatino Linotype" panose="02040502050505030304" pitchFamily="18" charset="0"/>
            </a:endParaRPr>
          </a:p>
          <a:p>
            <a:r>
              <a:rPr lang="en-IN" dirty="0">
                <a:solidFill>
                  <a:schemeClr val="bg2">
                    <a:lumMod val="25000"/>
                  </a:schemeClr>
                </a:solidFill>
                <a:latin typeface="Palatino Linotype" panose="02040502050505030304" pitchFamily="18" charset="0"/>
              </a:rPr>
              <a:t>If you omit the constraint name, MySQL automatically generates a name with the following convention:</a:t>
            </a:r>
          </a:p>
          <a:p>
            <a:endParaRPr lang="en-IN" sz="800" dirty="0">
              <a:solidFill>
                <a:schemeClr val="bg2">
                  <a:lumMod val="25000"/>
                </a:schemeClr>
              </a:solidFill>
              <a:latin typeface="Palatino Linotype" panose="02040502050505030304" pitchFamily="18" charset="0"/>
            </a:endParaRPr>
          </a:p>
          <a:p>
            <a:pPr marL="342900" indent="-342900">
              <a:buFont typeface="Arial" panose="020B0604020202020204" pitchFamily="34" charset="0"/>
              <a:buChar char="•"/>
            </a:pPr>
            <a:r>
              <a:rPr lang="en-IN" dirty="0">
                <a:solidFill>
                  <a:schemeClr val="accent5">
                    <a:lumMod val="50000"/>
                  </a:schemeClr>
                </a:solidFill>
                <a:latin typeface="Palatino Linotype" panose="02040502050505030304" pitchFamily="18" charset="0"/>
              </a:rPr>
              <a:t>table_name_chk_n</a:t>
            </a:r>
          </a:p>
        </p:txBody>
      </p:sp>
    </p:spTree>
    <p:extLst>
      <p:ext uri="{BB962C8B-B14F-4D97-AF65-F5344CB8AC3E}">
        <p14:creationId xmlns:p14="http://schemas.microsoft.com/office/powerpoint/2010/main" val="4237150648"/>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check</a:t>
            </a:r>
          </a:p>
        </p:txBody>
      </p:sp>
      <p:sp>
        <p:nvSpPr>
          <p:cNvPr id="10" name="Rectangle 9">
            <a:extLst>
              <a:ext uri="{FF2B5EF4-FFF2-40B4-BE49-F238E27FC236}">
                <a16:creationId xmlns:a16="http://schemas.microsoft.com/office/drawing/2014/main" xmlns="" id="{CC670968-6661-4729-91C2-78B25290AFCA}"/>
              </a:ext>
            </a:extLst>
          </p:cNvPr>
          <p:cNvSpPr/>
          <p:nvPr/>
        </p:nvSpPr>
        <p:spPr>
          <a:xfrm>
            <a:off x="407369" y="1980474"/>
            <a:ext cx="4078205" cy="2031325"/>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latin typeface="Liberation Mono"/>
                <a:cs typeface="Arial" panose="020B0604020202020204" pitchFamily="34" charset="0"/>
              </a:rPr>
              <a:t>ratings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2" name="Rectangle 11">
            <a:extLst>
              <a:ext uri="{FF2B5EF4-FFF2-40B4-BE49-F238E27FC236}">
                <a16:creationId xmlns:a16="http://schemas.microsoft.com/office/drawing/2014/main" xmlns="" id="{7FB941C0-CFB1-4FA3-975D-679432B20353}"/>
              </a:ext>
            </a:extLst>
          </p:cNvPr>
          <p:cNvSpPr/>
          <p:nvPr/>
        </p:nvSpPr>
        <p:spPr>
          <a:xfrm>
            <a:off x="5735961" y="1868046"/>
            <a:ext cx="4078205" cy="2308324"/>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ratings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solidFill>
                  <a:srgbClr val="C00000"/>
                </a:solidFill>
                <a:latin typeface="Liberation Mono"/>
                <a:cs typeface="Arial" panose="020B0604020202020204" pitchFamily="34" charset="0"/>
              </a:rPr>
              <a:t>   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3" name="Rectangle 12">
            <a:extLst>
              <a:ext uri="{FF2B5EF4-FFF2-40B4-BE49-F238E27FC236}">
                <a16:creationId xmlns:a16="http://schemas.microsoft.com/office/drawing/2014/main" xmlns="" id="{301A15A3-6674-43B7-95F8-68B443E9A86B}"/>
              </a:ext>
            </a:extLst>
          </p:cNvPr>
          <p:cNvSpPr/>
          <p:nvPr/>
        </p:nvSpPr>
        <p:spPr>
          <a:xfrm>
            <a:off x="290745" y="1340768"/>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a:t>
            </a:r>
            <a:r>
              <a:rPr lang="en-IN" b="1" dirty="0">
                <a:latin typeface="Arial" panose="020B0604020202020204" pitchFamily="34" charset="0"/>
                <a:cs typeface="Arial" panose="020B0604020202020204" pitchFamily="34" charset="0"/>
              </a:rPr>
              <a:t>USERS</a:t>
            </a:r>
            <a:r>
              <a:rPr lang="en-IN" dirty="0">
                <a:latin typeface="Arial" panose="020B0604020202020204" pitchFamily="34" charset="0"/>
                <a:cs typeface="Arial" panose="020B0604020202020204" pitchFamily="34" charset="0"/>
              </a:rPr>
              <a:t> table with </a:t>
            </a:r>
            <a:r>
              <a:rPr lang="en-IN" b="1" dirty="0">
                <a:latin typeface="Arial" panose="020B0604020202020204" pitchFamily="34" charset="0"/>
                <a:cs typeface="Arial" panose="020B0604020202020204" pitchFamily="34" charset="0"/>
              </a:rPr>
              <a:t>CHECK</a:t>
            </a:r>
            <a:r>
              <a:rPr lang="en-IN" dirty="0">
                <a:latin typeface="Arial" panose="020B0604020202020204" pitchFamily="34" charset="0"/>
                <a:cs typeface="Arial" panose="020B0604020202020204" pitchFamily="34" charset="0"/>
              </a:rPr>
              <a:t> column.</a:t>
            </a:r>
          </a:p>
        </p:txBody>
      </p:sp>
      <p:sp>
        <p:nvSpPr>
          <p:cNvPr id="14" name="Rectangle 13">
            <a:extLst>
              <a:ext uri="{FF2B5EF4-FFF2-40B4-BE49-F238E27FC236}">
                <a16:creationId xmlns:a16="http://schemas.microsoft.com/office/drawing/2014/main" xmlns="" id="{442FA42D-F5E5-4AA6-AB66-1C81B90320F5}"/>
              </a:ext>
            </a:extLst>
          </p:cNvPr>
          <p:cNvSpPr/>
          <p:nvPr/>
        </p:nvSpPr>
        <p:spPr>
          <a:xfrm>
            <a:off x="290746" y="4228053"/>
            <a:ext cx="5445215" cy="2308324"/>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a:t>
            </a:r>
            <a:r>
              <a:rPr lang="en-IN" dirty="0">
                <a:solidFill>
                  <a:srgbClr val="C00000"/>
                </a:solidFill>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ratings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chk_ratings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5" name="Rectangle 14">
            <a:extLst>
              <a:ext uri="{FF2B5EF4-FFF2-40B4-BE49-F238E27FC236}">
                <a16:creationId xmlns:a16="http://schemas.microsoft.com/office/drawing/2014/main" xmlns="" id="{BD5CFF68-B162-4F3B-A3FB-141AFB29E4B4}"/>
              </a:ext>
            </a:extLst>
          </p:cNvPr>
          <p:cNvSpPr/>
          <p:nvPr/>
        </p:nvSpPr>
        <p:spPr>
          <a:xfrm>
            <a:off x="5735961" y="4228053"/>
            <a:ext cx="6264696" cy="2585323"/>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ratings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chk_ratings </a:t>
            </a:r>
            <a:r>
              <a:rPr lang="en-IN" dirty="0">
                <a:solidFill>
                  <a:srgbClr val="834689"/>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rgbClr val="A67F59"/>
                </a:solidFill>
                <a:latin typeface="Liberation Mono"/>
              </a:rPr>
              <a:t>&gt;</a:t>
            </a:r>
            <a:r>
              <a:rPr lang="en-IN" dirty="0">
                <a:latin typeface="Liberation Mono"/>
                <a:cs typeface="Arial" panose="020B0604020202020204" pitchFamily="34" charset="0"/>
              </a:rPr>
              <a:t> 50</a:t>
            </a:r>
            <a:r>
              <a:rPr lang="en-IN" dirty="0">
                <a:solidFill>
                  <a:schemeClr val="bg1">
                    <a:lumMod val="65000"/>
                  </a:schemeClr>
                </a:solidFill>
                <a:latin typeface="Liberation Mono"/>
                <a:cs typeface="Arial" panose="020B0604020202020204" pitchFamily="34" charset="0"/>
              </a:rPr>
              <a:t>),</a:t>
            </a:r>
          </a:p>
          <a:p>
            <a:r>
              <a:rPr lang="en-IN" dirty="0">
                <a:solidFill>
                  <a:schemeClr val="accent6">
                    <a:lumMod val="50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chk_email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solidFill>
                  <a:srgbClr val="0077AA"/>
                </a:solidFill>
                <a:latin typeface="Liberation Mono"/>
                <a:ea typeface="Times New Roman" panose="02020603050405020304" pitchFamily="18" charset="0"/>
              </a:rPr>
              <a:t>LENGTH</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email</a:t>
            </a:r>
            <a:r>
              <a:rPr lang="en-IN" dirty="0">
                <a:solidFill>
                  <a:schemeClr val="bg1">
                    <a:lumMod val="65000"/>
                  </a:schemeClr>
                </a:solidFill>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&gt;</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12</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2" name="Rectangle 1">
            <a:extLst>
              <a:ext uri="{FF2B5EF4-FFF2-40B4-BE49-F238E27FC236}">
                <a16:creationId xmlns:a16="http://schemas.microsoft.com/office/drawing/2014/main" xmlns="" id="{3878021A-071F-4C0F-9B39-0C5230666D14}"/>
              </a:ext>
            </a:extLst>
          </p:cNvPr>
          <p:cNvSpPr/>
          <p:nvPr/>
        </p:nvSpPr>
        <p:spPr>
          <a:xfrm>
            <a:off x="334567" y="764704"/>
            <a:ext cx="8788689" cy="400110"/>
          </a:xfrm>
          <a:prstGeom prst="rect">
            <a:avLst/>
          </a:prstGeom>
        </p:spPr>
        <p:txBody>
          <a:bodyPr wrap="square">
            <a:spAutoFit/>
          </a:bodyPr>
          <a:lstStyle/>
          <a:p>
            <a:r>
              <a:rPr lang="en-US" sz="2000" dirty="0">
                <a:solidFill>
                  <a:schemeClr val="tx1">
                    <a:lumMod val="85000"/>
                    <a:lumOff val="15000"/>
                  </a:schemeClr>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col_name</a:t>
            </a:r>
            <a:r>
              <a:rPr lang="en-IN" sz="2000" dirty="0">
                <a:solidFill>
                  <a:srgbClr val="000000"/>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data_type</a:t>
            </a:r>
            <a:r>
              <a:rPr lang="en-IN" sz="2000" dirty="0">
                <a:solidFill>
                  <a:srgbClr val="000000"/>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CHECK(</a:t>
            </a:r>
            <a:r>
              <a:rPr lang="en-US" sz="2000" dirty="0">
                <a:latin typeface="Liberation Mono"/>
                <a:cs typeface="Arial" panose="020B0604020202020204" pitchFamily="34" charset="0"/>
              </a:rPr>
              <a:t>expr</a:t>
            </a:r>
            <a:r>
              <a:rPr lang="en-US" sz="2000" dirty="0">
                <a:solidFill>
                  <a:srgbClr val="0077AA"/>
                </a:solidFill>
                <a:latin typeface="Liberation Mono"/>
                <a:cs typeface="Arial" panose="020B0604020202020204" pitchFamily="34" charset="0"/>
              </a:rPr>
              <a:t>)</a:t>
            </a:r>
            <a:endParaRPr lang="en-IN" sz="2000" dirty="0">
              <a:solidFill>
                <a:srgbClr val="0077AA"/>
              </a:solidFill>
              <a:latin typeface="Liberation Mono"/>
              <a:cs typeface="Arial" panose="020B0604020202020204" pitchFamily="34" charset="0"/>
            </a:endParaRPr>
          </a:p>
        </p:txBody>
      </p:sp>
    </p:spTree>
    <p:extLst>
      <p:ext uri="{BB962C8B-B14F-4D97-AF65-F5344CB8AC3E}">
        <p14:creationId xmlns:p14="http://schemas.microsoft.com/office/powerpoint/2010/main" val="1604348847"/>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check</a:t>
            </a:r>
          </a:p>
        </p:txBody>
      </p:sp>
      <p:sp>
        <p:nvSpPr>
          <p:cNvPr id="10" name="Rectangle 9">
            <a:extLst>
              <a:ext uri="{FF2B5EF4-FFF2-40B4-BE49-F238E27FC236}">
                <a16:creationId xmlns:a16="http://schemas.microsoft.com/office/drawing/2014/main" xmlns="" id="{CC670968-6661-4729-91C2-78B25290AFCA}"/>
              </a:ext>
            </a:extLst>
          </p:cNvPr>
          <p:cNvSpPr/>
          <p:nvPr/>
        </p:nvSpPr>
        <p:spPr>
          <a:xfrm>
            <a:off x="407369" y="1980474"/>
            <a:ext cx="11377263" cy="1754326"/>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startDate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endDate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a:t>
            </a:r>
          </a:p>
          <a:p>
            <a:r>
              <a:rPr lang="en-IN" dirty="0">
                <a:solidFill>
                  <a:srgbClr val="C00000"/>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chk_endDate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endDate </a:t>
            </a:r>
            <a:r>
              <a:rPr lang="en-IN" dirty="0">
                <a:solidFill>
                  <a:srgbClr val="A67F59"/>
                </a:solidFill>
                <a:latin typeface="Liberation Mono"/>
              </a:rPr>
              <a:t>&gt;</a:t>
            </a:r>
            <a:r>
              <a:rPr lang="en-IN" dirty="0">
                <a:latin typeface="Liberation Mono"/>
                <a:cs typeface="Arial" panose="020B0604020202020204" pitchFamily="34" charset="0"/>
              </a:rPr>
              <a:t> startDate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rPr>
              <a:t>INTERVAL</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7</a:t>
            </a:r>
            <a:r>
              <a:rPr lang="en-IN" dirty="0">
                <a:latin typeface="Liberation Mono"/>
                <a:cs typeface="Arial" panose="020B0604020202020204" pitchFamily="34" charset="0"/>
              </a:rPr>
              <a:t> day</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3" name="Rectangle 12">
            <a:extLst>
              <a:ext uri="{FF2B5EF4-FFF2-40B4-BE49-F238E27FC236}">
                <a16:creationId xmlns:a16="http://schemas.microsoft.com/office/drawing/2014/main" xmlns="" id="{301A15A3-6674-43B7-95F8-68B443E9A86B}"/>
              </a:ext>
            </a:extLst>
          </p:cNvPr>
          <p:cNvSpPr/>
          <p:nvPr/>
        </p:nvSpPr>
        <p:spPr>
          <a:xfrm>
            <a:off x="290745" y="1340768"/>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a:t>
            </a:r>
            <a:r>
              <a:rPr lang="en-IN" b="1" dirty="0">
                <a:latin typeface="Arial" panose="020B0604020202020204" pitchFamily="34" charset="0"/>
                <a:cs typeface="Arial" panose="020B0604020202020204" pitchFamily="34" charset="0"/>
              </a:rPr>
              <a:t>USERS</a:t>
            </a:r>
            <a:r>
              <a:rPr lang="en-IN" dirty="0">
                <a:latin typeface="Arial" panose="020B0604020202020204" pitchFamily="34" charset="0"/>
                <a:cs typeface="Arial" panose="020B0604020202020204" pitchFamily="34" charset="0"/>
              </a:rPr>
              <a:t> table with </a:t>
            </a:r>
            <a:r>
              <a:rPr lang="en-IN" b="1" dirty="0">
                <a:latin typeface="Arial" panose="020B0604020202020204" pitchFamily="34" charset="0"/>
                <a:cs typeface="Arial" panose="020B0604020202020204" pitchFamily="34" charset="0"/>
              </a:rPr>
              <a:t>CHECK</a:t>
            </a:r>
            <a:r>
              <a:rPr lang="en-IN" dirty="0">
                <a:latin typeface="Arial" panose="020B0604020202020204" pitchFamily="34" charset="0"/>
                <a:cs typeface="Arial" panose="020B0604020202020204" pitchFamily="34" charset="0"/>
              </a:rPr>
              <a:t> column.</a:t>
            </a:r>
          </a:p>
        </p:txBody>
      </p:sp>
      <p:sp>
        <p:nvSpPr>
          <p:cNvPr id="2" name="Rectangle 1">
            <a:extLst>
              <a:ext uri="{FF2B5EF4-FFF2-40B4-BE49-F238E27FC236}">
                <a16:creationId xmlns:a16="http://schemas.microsoft.com/office/drawing/2014/main" xmlns="" id="{3878021A-071F-4C0F-9B39-0C5230666D14}"/>
              </a:ext>
            </a:extLst>
          </p:cNvPr>
          <p:cNvSpPr/>
          <p:nvPr/>
        </p:nvSpPr>
        <p:spPr>
          <a:xfrm>
            <a:off x="334567" y="764704"/>
            <a:ext cx="8788689" cy="400110"/>
          </a:xfrm>
          <a:prstGeom prst="rect">
            <a:avLst/>
          </a:prstGeom>
        </p:spPr>
        <p:txBody>
          <a:bodyPr wrap="square">
            <a:spAutoFit/>
          </a:bodyPr>
          <a:lstStyle/>
          <a:p>
            <a:r>
              <a:rPr lang="en-US" sz="2000" dirty="0">
                <a:solidFill>
                  <a:schemeClr val="tx1">
                    <a:lumMod val="85000"/>
                    <a:lumOff val="15000"/>
                  </a:schemeClr>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col_name</a:t>
            </a:r>
            <a:r>
              <a:rPr lang="en-IN" sz="2000" dirty="0">
                <a:solidFill>
                  <a:srgbClr val="000000"/>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data_type</a:t>
            </a:r>
            <a:r>
              <a:rPr lang="en-IN" sz="2000" dirty="0">
                <a:solidFill>
                  <a:srgbClr val="000000"/>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CHECK(</a:t>
            </a:r>
            <a:r>
              <a:rPr lang="en-US" sz="2000" dirty="0">
                <a:latin typeface="Liberation Mono"/>
                <a:cs typeface="Arial" panose="020B0604020202020204" pitchFamily="34" charset="0"/>
              </a:rPr>
              <a:t>expr</a:t>
            </a:r>
            <a:r>
              <a:rPr lang="en-US" sz="2000" dirty="0">
                <a:solidFill>
                  <a:srgbClr val="0077AA"/>
                </a:solidFill>
                <a:latin typeface="Liberation Mono"/>
                <a:cs typeface="Arial" panose="020B0604020202020204" pitchFamily="34" charset="0"/>
              </a:rPr>
              <a:t>)</a:t>
            </a:r>
            <a:endParaRPr lang="en-IN" sz="2000" dirty="0">
              <a:solidFill>
                <a:srgbClr val="0077AA"/>
              </a:solidFill>
              <a:latin typeface="Liberation Mono"/>
              <a:cs typeface="Arial" panose="020B0604020202020204" pitchFamily="34" charset="0"/>
            </a:endParaRPr>
          </a:p>
        </p:txBody>
      </p:sp>
      <p:sp>
        <p:nvSpPr>
          <p:cNvPr id="6" name="TextBox 5">
            <a:extLst>
              <a:ext uri="{FF2B5EF4-FFF2-40B4-BE49-F238E27FC236}">
                <a16:creationId xmlns:a16="http://schemas.microsoft.com/office/drawing/2014/main" xmlns="" id="{3EBEA6FD-C7C9-4336-B128-C08EADD4485D}"/>
              </a:ext>
            </a:extLst>
          </p:cNvPr>
          <p:cNvSpPr txBox="1"/>
          <p:nvPr/>
        </p:nvSpPr>
        <p:spPr>
          <a:xfrm>
            <a:off x="430065" y="4221088"/>
            <a:ext cx="7344816" cy="40011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sz="2000" dirty="0">
                <a:solidFill>
                  <a:srgbClr val="A67F59"/>
                </a:solidFill>
                <a:latin typeface="Liberation Mono"/>
                <a:cs typeface="Arial" panose="020B0604020202020204" pitchFamily="34" charset="0"/>
              </a:rPr>
              <a:t>*</a:t>
            </a:r>
            <a:r>
              <a:rPr lang="en-IN" dirty="0">
                <a:latin typeface="Liberation Mono"/>
              </a:rPr>
              <a:t> </a:t>
            </a:r>
            <a:r>
              <a:rPr lang="en-IN" dirty="0">
                <a:solidFill>
                  <a:srgbClr val="0077AA"/>
                </a:solidFill>
                <a:latin typeface="Liberation Mono"/>
              </a:rPr>
              <a:t>FROM</a:t>
            </a:r>
            <a:r>
              <a:rPr lang="en-IN" dirty="0">
                <a:latin typeface="Liberation Mono"/>
              </a:rPr>
              <a:t> check_constraints </a:t>
            </a:r>
            <a:r>
              <a:rPr lang="en-IN" dirty="0">
                <a:solidFill>
                  <a:srgbClr val="0077AA"/>
                </a:solidFill>
                <a:latin typeface="Liberation Mono"/>
              </a:rPr>
              <a:t>WHERE</a:t>
            </a:r>
            <a:r>
              <a:rPr lang="en-IN" dirty="0">
                <a:latin typeface="Liberation Mono"/>
              </a:rPr>
              <a:t> CONSTRAINT_SCHEMA </a:t>
            </a:r>
            <a:r>
              <a:rPr lang="en-IN" dirty="0">
                <a:solidFill>
                  <a:schemeClr val="accent5">
                    <a:lumMod val="75000"/>
                  </a:schemeClr>
                </a:solidFill>
                <a:latin typeface="Liberation Mono"/>
                <a:cs typeface="Arial" panose="020B0604020202020204" pitchFamily="34" charset="0"/>
              </a:rPr>
              <a:t>=</a:t>
            </a:r>
            <a:r>
              <a:rPr lang="en-IN" dirty="0">
                <a:latin typeface="Liberation Mono"/>
              </a:rPr>
              <a:t> 'z';</a:t>
            </a:r>
          </a:p>
        </p:txBody>
      </p:sp>
    </p:spTree>
    <p:extLst>
      <p:ext uri="{BB962C8B-B14F-4D97-AF65-F5344CB8AC3E}">
        <p14:creationId xmlns:p14="http://schemas.microsoft.com/office/powerpoint/2010/main" val="1535193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object relational database management system?</a:t>
            </a:r>
            <a:r>
              <a:rPr lang="en-US" sz="3200" i="1" dirty="0">
                <a:solidFill>
                  <a:srgbClr val="FF9900"/>
                </a:solidFill>
                <a:latin typeface="Arial" pitchFamily="34" charset="0"/>
                <a:cs typeface="Arial" pitchFamily="34" charset="0"/>
              </a:rPr>
              <a:t> </a:t>
            </a:r>
            <a:r>
              <a:rPr lang="en-IN" sz="3200" i="1" dirty="0">
                <a:solidFill>
                  <a:srgbClr val="FF9900"/>
                </a:solidFill>
                <a:latin typeface="Arial" pitchFamily="34" charset="0"/>
                <a:cs typeface="Arial" pitchFamily="34" charset="0"/>
              </a:rPr>
              <a:t> </a:t>
            </a:r>
          </a:p>
        </p:txBody>
      </p:sp>
      <p:sp>
        <p:nvSpPr>
          <p:cNvPr id="8" name="Rectangle 7">
            <a:extLst>
              <a:ext uri="{FF2B5EF4-FFF2-40B4-BE49-F238E27FC236}">
                <a16:creationId xmlns:a16="http://schemas.microsoft.com/office/drawing/2014/main" xmlns="" id="{98B98928-9ADD-41A9-8076-C44946E143A6}"/>
              </a:ext>
            </a:extLst>
          </p:cNvPr>
          <p:cNvSpPr/>
          <p:nvPr/>
        </p:nvSpPr>
        <p:spPr>
          <a:xfrm>
            <a:off x="407368" y="914400"/>
            <a:ext cx="11377264" cy="707886"/>
          </a:xfrm>
          <a:prstGeom prst="rect">
            <a:avLst/>
          </a:prstGeom>
        </p:spPr>
        <p:txBody>
          <a:bodyPr wrap="square">
            <a:spAutoFit/>
          </a:bodyPr>
          <a:lstStyle/>
          <a:p>
            <a:r>
              <a:rPr lang="en-US" sz="2000" b="0" i="0" dirty="0">
                <a:solidFill>
                  <a:srgbClr val="212121"/>
                </a:solidFill>
                <a:effectLst/>
                <a:latin typeface="open sans" panose="020B0606030504020204" pitchFamily="34" charset="0"/>
              </a:rPr>
              <a:t>An object database is a database management system in which information is represented in the form of objects.</a:t>
            </a:r>
            <a:endParaRPr lang="en-IN" sz="2000" dirty="0">
              <a:latin typeface="Arial" panose="020B0604020202020204" pitchFamily="34" charset="0"/>
              <a:cs typeface="Arial" panose="020B0604020202020204" pitchFamily="34" charset="0"/>
            </a:endParaRPr>
          </a:p>
        </p:txBody>
      </p:sp>
      <p:sp>
        <p:nvSpPr>
          <p:cNvPr id="10" name="TextBox 4">
            <a:extLst>
              <a:ext uri="{FF2B5EF4-FFF2-40B4-BE49-F238E27FC236}">
                <a16:creationId xmlns:a16="http://schemas.microsoft.com/office/drawing/2014/main" xmlns="" id="{931C2ED3-26CD-46EC-9E6E-27D639140DBE}"/>
              </a:ext>
            </a:extLst>
          </p:cNvPr>
          <p:cNvSpPr txBox="1"/>
          <p:nvPr/>
        </p:nvSpPr>
        <p:spPr>
          <a:xfrm>
            <a:off x="119336" y="3075057"/>
            <a:ext cx="11953328" cy="70788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0" i="0" dirty="0">
                <a:solidFill>
                  <a:schemeClr val="tx1">
                    <a:lumMod val="65000"/>
                    <a:lumOff val="35000"/>
                  </a:schemeClr>
                </a:solidFill>
                <a:effectLst/>
                <a:latin typeface="open sans" panose="020B0606030504020204" pitchFamily="34" charset="0"/>
              </a:rPr>
              <a:t>PostgreSQL is the most popular pure ORDBMS. Some popular databases including Microsoft SQL Server, Oracle, and IBM DB2 also support objects and can be considered as ORDBMS.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861307748"/>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Check Constraint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xmlns="" id="{9EE62688-1986-4688-A197-BE7976E56EA3}"/>
              </a:ext>
            </a:extLst>
          </p:cNvPr>
          <p:cNvSpPr/>
          <p:nvPr/>
        </p:nvSpPr>
        <p:spPr>
          <a:xfrm>
            <a:off x="191345" y="1353542"/>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CHECK</a:t>
            </a:r>
            <a:r>
              <a:rPr lang="en-IN" sz="2000" dirty="0">
                <a:latin typeface="Liberation Mono"/>
                <a:cs typeface="Arial" panose="020B0604020202020204" pitchFamily="34" charset="0"/>
              </a:rPr>
              <a:t> (conidiation)</a:t>
            </a:r>
          </a:p>
        </p:txBody>
      </p:sp>
    </p:spTree>
    <p:extLst>
      <p:ext uri="{BB962C8B-B14F-4D97-AF65-F5344CB8AC3E}">
        <p14:creationId xmlns:p14="http://schemas.microsoft.com/office/powerpoint/2010/main" val="2263836254"/>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check using alter</a:t>
            </a:r>
          </a:p>
        </p:txBody>
      </p:sp>
      <p:sp>
        <p:nvSpPr>
          <p:cNvPr id="12" name="Rectangle 11">
            <a:extLst>
              <a:ext uri="{FF2B5EF4-FFF2-40B4-BE49-F238E27FC236}">
                <a16:creationId xmlns:a16="http://schemas.microsoft.com/office/drawing/2014/main" xmlns="" id="{08CA5536-5970-4AD5-B4AF-DDE60B95332C}"/>
              </a:ext>
            </a:extLst>
          </p:cNvPr>
          <p:cNvSpPr/>
          <p:nvPr/>
        </p:nvSpPr>
        <p:spPr>
          <a:xfrm>
            <a:off x="321575" y="5221262"/>
            <a:ext cx="11449272" cy="872034"/>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endParaRPr lang="en-IN" dirty="0">
              <a:solidFill>
                <a:schemeClr val="bg1">
                  <a:lumMod val="65000"/>
                </a:schemeClr>
              </a:solidFill>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chk_ratings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3" name="Rectangle 12">
            <a:extLst>
              <a:ext uri="{FF2B5EF4-FFF2-40B4-BE49-F238E27FC236}">
                <a16:creationId xmlns:a16="http://schemas.microsoft.com/office/drawing/2014/main" xmlns="" id="{D798C05A-C469-4E59-9933-34212ED963AC}"/>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CHECK KEY </a:t>
            </a:r>
            <a:r>
              <a:rPr lang="en-IN" dirty="0">
                <a:latin typeface="Arial" panose="020B0604020202020204" pitchFamily="34" charset="0"/>
                <a:cs typeface="Arial" panose="020B0604020202020204" pitchFamily="34" charset="0"/>
              </a:rPr>
              <a:t>on existing column.</a:t>
            </a:r>
          </a:p>
        </p:txBody>
      </p:sp>
      <p:sp>
        <p:nvSpPr>
          <p:cNvPr id="6" name="Rectangle 5">
            <a:extLst>
              <a:ext uri="{FF2B5EF4-FFF2-40B4-BE49-F238E27FC236}">
                <a16:creationId xmlns:a16="http://schemas.microsoft.com/office/drawing/2014/main" xmlns="" id="{1A47A7E4-6467-4917-8D00-2F5C31C7F533}"/>
              </a:ext>
            </a:extLst>
          </p:cNvPr>
          <p:cNvSpPr/>
          <p:nvPr/>
        </p:nvSpPr>
        <p:spPr>
          <a:xfrm>
            <a:off x="407369" y="3140969"/>
            <a:ext cx="4078205" cy="2031325"/>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latin typeface="Liberation Mono"/>
                <a:cs typeface="Arial" panose="020B0604020202020204" pitchFamily="34" charset="0"/>
              </a:rPr>
              <a:t>ratings </a:t>
            </a:r>
            <a:r>
              <a:rPr lang="en-IN" dirty="0">
                <a:solidFill>
                  <a:srgbClr val="834689"/>
                </a:solidFill>
                <a:latin typeface="Liberation Mono"/>
                <a:cs typeface="Arial" panose="020B0604020202020204" pitchFamily="34" charset="0"/>
              </a:rPr>
              <a:t>INT</a:t>
            </a:r>
            <a:endParaRPr lang="en-IN" dirty="0">
              <a:solidFill>
                <a:schemeClr val="bg1">
                  <a:lumMod val="65000"/>
                </a:schemeClr>
              </a:solidFill>
              <a:latin typeface="Liberation Mono"/>
              <a:cs typeface="Arial" panose="020B0604020202020204" pitchFamily="34" charset="0"/>
            </a:endParaRP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4" name="Rectangle 3">
            <a:extLst>
              <a:ext uri="{FF2B5EF4-FFF2-40B4-BE49-F238E27FC236}">
                <a16:creationId xmlns:a16="http://schemas.microsoft.com/office/drawing/2014/main" xmlns="" id="{8365B915-0BE6-4CC7-A577-94F326CFA22C}"/>
              </a:ext>
            </a:extLst>
          </p:cNvPr>
          <p:cNvSpPr/>
          <p:nvPr/>
        </p:nvSpPr>
        <p:spPr>
          <a:xfrm>
            <a:off x="190550" y="1458000"/>
            <a:ext cx="8641754" cy="1015663"/>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dirty="0">
                <a:solidFill>
                  <a:srgbClr val="0077AA"/>
                </a:solidFill>
                <a:latin typeface="Liberation Mono"/>
              </a:rPr>
              <a:t>CONSTRAINT</a:t>
            </a:r>
            <a:r>
              <a:rPr lang="en-IN" sz="2000" dirty="0">
                <a:latin typeface="Liberation Mono"/>
                <a:cs typeface="Arial" panose="020B0604020202020204" pitchFamily="34" charset="0"/>
              </a:rPr>
              <a:t> [ 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CHECK</a:t>
            </a:r>
            <a:r>
              <a:rPr lang="en-IN" sz="2000" dirty="0">
                <a:latin typeface="Liberation Mono"/>
                <a:cs typeface="Arial" panose="020B0604020202020204" pitchFamily="34" charset="0"/>
              </a:rPr>
              <a:t> (conidiation)</a:t>
            </a:r>
          </a:p>
        </p:txBody>
      </p:sp>
    </p:spTree>
    <p:extLst>
      <p:ext uri="{BB962C8B-B14F-4D97-AF65-F5344CB8AC3E}">
        <p14:creationId xmlns:p14="http://schemas.microsoft.com/office/powerpoint/2010/main" val="2870355308"/>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check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xmlns="" id="{0A39D530-940F-4419-B655-0910E600C441}"/>
              </a:ext>
            </a:extLst>
          </p:cNvPr>
          <p:cNvSpPr/>
          <p:nvPr/>
        </p:nvSpPr>
        <p:spPr>
          <a:xfrm>
            <a:off x="191345" y="1353543"/>
            <a:ext cx="6092825" cy="707886"/>
          </a:xfrm>
          <a:prstGeom prst="rect">
            <a:avLst/>
          </a:prstGeom>
        </p:spPr>
        <p:txBody>
          <a:bodyPr>
            <a:spAutoFit/>
          </a:bodyPr>
          <a:lstStyle/>
          <a:p>
            <a:r>
              <a:rPr lang="en-IN" sz="2000" dirty="0">
                <a:solidFill>
                  <a:srgbClr val="0077AA"/>
                </a:solidFill>
                <a:latin typeface="Liberation Mono"/>
                <a:ea typeface="Verdana" panose="020B0604030504040204" pitchFamily="34" charset="0"/>
              </a:rPr>
              <a:t>ALTER</a:t>
            </a:r>
            <a:r>
              <a:rPr lang="en-IN" sz="2000" dirty="0">
                <a:latin typeface="Liberation Mono"/>
                <a:ea typeface="Verdana" panose="020B0604030504040204" pitchFamily="34" charset="0"/>
                <a:cs typeface="Arial" panose="020B0604020202020204" pitchFamily="34" charset="0"/>
              </a:rPr>
              <a:t> </a:t>
            </a:r>
            <a:r>
              <a:rPr lang="en-IN" sz="2000" dirty="0">
                <a:solidFill>
                  <a:srgbClr val="0077AA"/>
                </a:solidFill>
                <a:latin typeface="Liberation Mono"/>
                <a:ea typeface="Verdana" panose="020B0604030504040204" pitchFamily="34" charset="0"/>
              </a:rPr>
              <a:t>TABLE</a:t>
            </a:r>
            <a:r>
              <a:rPr lang="en-IN" sz="2000" dirty="0">
                <a:latin typeface="Liberation Mono"/>
                <a:ea typeface="Verdana" panose="020B0604030504040204" pitchFamily="34" charset="0"/>
                <a:cs typeface="Arial" panose="020B0604020202020204" pitchFamily="34" charset="0"/>
              </a:rPr>
              <a:t> table_name</a:t>
            </a:r>
          </a:p>
          <a:p>
            <a:r>
              <a:rPr lang="en-IN" sz="2000" dirty="0">
                <a:latin typeface="Liberation Mono"/>
                <a:ea typeface="Verdana" panose="020B0604030504040204" pitchFamily="34" charset="0"/>
                <a:cs typeface="Arial" panose="020B0604020202020204" pitchFamily="34" charset="0"/>
              </a:rPr>
              <a:t>  </a:t>
            </a:r>
            <a:r>
              <a:rPr lang="en-IN" sz="2000" dirty="0">
                <a:solidFill>
                  <a:srgbClr val="0077AA"/>
                </a:solidFill>
                <a:latin typeface="Liberation Mono"/>
                <a:ea typeface="Verdana" panose="020B0604030504040204" pitchFamily="34" charset="0"/>
              </a:rPr>
              <a:t>DROP</a:t>
            </a:r>
            <a:r>
              <a:rPr lang="en-IN" sz="2000" dirty="0">
                <a:latin typeface="Liberation Mono"/>
                <a:ea typeface="Verdana" panose="020B0604030504040204" pitchFamily="34" charset="0"/>
                <a:cs typeface="Arial" panose="020B0604020202020204" pitchFamily="34" charset="0"/>
              </a:rPr>
              <a:t> </a:t>
            </a:r>
            <a:r>
              <a:rPr lang="en-IN" sz="2000" dirty="0">
                <a:solidFill>
                  <a:srgbClr val="0077AA"/>
                </a:solidFill>
                <a:latin typeface="Liberation Mono"/>
                <a:ea typeface="Verdana" panose="020B0604030504040204" pitchFamily="34" charset="0"/>
              </a:rPr>
              <a:t>CHECK </a:t>
            </a:r>
            <a:r>
              <a:rPr lang="en-IN" sz="2000" dirty="0">
                <a:latin typeface="Liberation Mono"/>
                <a:ea typeface="Verdana" panose="020B0604030504040204" pitchFamily="34" charset="0"/>
                <a:cs typeface="Arial" panose="020B0604020202020204" pitchFamily="34" charset="0"/>
              </a:rPr>
              <a:t>[ </a:t>
            </a:r>
            <a:r>
              <a:rPr lang="en-IN" sz="2000" dirty="0">
                <a:solidFill>
                  <a:srgbClr val="0077AA"/>
                </a:solidFill>
                <a:latin typeface="Liberation Mono"/>
                <a:ea typeface="Verdana" panose="020B0604030504040204" pitchFamily="34" charset="0"/>
              </a:rPr>
              <a:t>CONSTRAINT</a:t>
            </a:r>
            <a:r>
              <a:rPr lang="en-IN" sz="2000" dirty="0">
                <a:latin typeface="Liberation Mono"/>
                <a:ea typeface="Verdana" panose="020B0604030504040204" pitchFamily="34" charset="0"/>
                <a:cs typeface="Arial" panose="020B0604020202020204" pitchFamily="34" charset="0"/>
              </a:rPr>
              <a:t> ] constraint_name</a:t>
            </a:r>
          </a:p>
        </p:txBody>
      </p:sp>
    </p:spTree>
    <p:extLst>
      <p:ext uri="{BB962C8B-B14F-4D97-AF65-F5344CB8AC3E}">
        <p14:creationId xmlns:p14="http://schemas.microsoft.com/office/powerpoint/2010/main" val="261426395"/>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drop check key</a:t>
            </a:r>
          </a:p>
        </p:txBody>
      </p:sp>
      <p:sp>
        <p:nvSpPr>
          <p:cNvPr id="8" name="Rectangle 7">
            <a:extLst>
              <a:ext uri="{FF2B5EF4-FFF2-40B4-BE49-F238E27FC236}">
                <a16:creationId xmlns:a16="http://schemas.microsoft.com/office/drawing/2014/main" xmlns="" id="{598FC20E-A384-4AE4-B715-6854C059847F}"/>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CHECK KEY</a:t>
            </a:r>
            <a:r>
              <a:rPr lang="en-IN" dirty="0">
                <a:latin typeface="Arial" panose="020B0604020202020204" pitchFamily="34" charset="0"/>
                <a:cs typeface="Arial" panose="020B0604020202020204" pitchFamily="34" charset="0"/>
              </a:rPr>
              <a:t>.</a:t>
            </a:r>
          </a:p>
        </p:txBody>
      </p:sp>
      <p:sp>
        <p:nvSpPr>
          <p:cNvPr id="7" name="Rectangle 6">
            <a:extLst>
              <a:ext uri="{FF2B5EF4-FFF2-40B4-BE49-F238E27FC236}">
                <a16:creationId xmlns:a16="http://schemas.microsoft.com/office/drawing/2014/main" xmlns="" id="{632310A1-C3ED-4F6A-B1B8-68016A2C05F9}"/>
              </a:ext>
            </a:extLst>
          </p:cNvPr>
          <p:cNvSpPr/>
          <p:nvPr/>
        </p:nvSpPr>
        <p:spPr>
          <a:xfrm>
            <a:off x="5807967" y="3789040"/>
            <a:ext cx="5157183" cy="2308324"/>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ratings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9" name="Rectangle 8">
            <a:extLst>
              <a:ext uri="{FF2B5EF4-FFF2-40B4-BE49-F238E27FC236}">
                <a16:creationId xmlns:a16="http://schemas.microsoft.com/office/drawing/2014/main" xmlns="" id="{FD998E65-2285-4F02-85BD-82F5A3CC8922}"/>
              </a:ext>
            </a:extLst>
          </p:cNvPr>
          <p:cNvSpPr/>
          <p:nvPr/>
        </p:nvSpPr>
        <p:spPr>
          <a:xfrm>
            <a:off x="5807968" y="1358791"/>
            <a:ext cx="5157183" cy="2308324"/>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ratings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chk_ratings</a:t>
            </a:r>
            <a:r>
              <a:rPr lang="en-IN" dirty="0">
                <a:solidFill>
                  <a:srgbClr val="834689"/>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1" name="Rectangle 10">
            <a:extLst>
              <a:ext uri="{FF2B5EF4-FFF2-40B4-BE49-F238E27FC236}">
                <a16:creationId xmlns:a16="http://schemas.microsoft.com/office/drawing/2014/main" xmlns="" id="{38A3C065-AD84-42BE-9055-8E395DF92DD7}"/>
              </a:ext>
            </a:extLst>
          </p:cNvPr>
          <p:cNvSpPr/>
          <p:nvPr/>
        </p:nvSpPr>
        <p:spPr>
          <a:xfrm>
            <a:off x="190551" y="3789040"/>
            <a:ext cx="5157184" cy="1294072"/>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 </a:t>
            </a:r>
            <a:r>
              <a:rPr lang="en-IN" dirty="0">
                <a:latin typeface="Liberation Mono"/>
                <a:cs typeface="Arial" panose="020B0604020202020204" pitchFamily="34" charset="0"/>
              </a:rPr>
              <a:t>chk_ratings;</a:t>
            </a:r>
            <a:endParaRPr lang="en-IN" dirty="0">
              <a:solidFill>
                <a:schemeClr val="bg1">
                  <a:lumMod val="65000"/>
                </a:schemeClr>
              </a:solidFill>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chk_ratings;</a:t>
            </a: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 </a:t>
            </a:r>
            <a:r>
              <a:rPr lang="en-IN" dirty="0">
                <a:latin typeface="Liberation Mono"/>
              </a:rPr>
              <a:t>users_chk_1</a:t>
            </a:r>
            <a:r>
              <a:rPr lang="en-IN" dirty="0">
                <a:latin typeface="Liberation Mono"/>
                <a:cs typeface="Arial" panose="020B0604020202020204" pitchFamily="34" charset="0"/>
              </a:rPr>
              <a:t>;</a:t>
            </a:r>
            <a:endParaRPr lang="en-IN" dirty="0">
              <a:solidFill>
                <a:srgbClr val="0077AA"/>
              </a:solidFill>
              <a:latin typeface="Liberation Mono"/>
            </a:endParaRPr>
          </a:p>
        </p:txBody>
      </p:sp>
      <p:sp>
        <p:nvSpPr>
          <p:cNvPr id="12" name="Rectangle 11">
            <a:extLst>
              <a:ext uri="{FF2B5EF4-FFF2-40B4-BE49-F238E27FC236}">
                <a16:creationId xmlns:a16="http://schemas.microsoft.com/office/drawing/2014/main" xmlns="" id="{A5258822-A1BB-47E1-9F65-8D3C5C66C719}"/>
              </a:ext>
            </a:extLst>
          </p:cNvPr>
          <p:cNvSpPr/>
          <p:nvPr/>
        </p:nvSpPr>
        <p:spPr>
          <a:xfrm>
            <a:off x="119336" y="6093296"/>
            <a:ext cx="11901255" cy="615553"/>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cs typeface="Arial" panose="020B0604020202020204" pitchFamily="34" charset="0"/>
              </a:rPr>
              <a:t>SELECT</a:t>
            </a:r>
            <a:r>
              <a:rPr lang="en-IN" sz="1600" dirty="0">
                <a:latin typeface="Arial" panose="020B0604020202020204" pitchFamily="34" charset="0"/>
                <a:cs typeface="Arial" panose="020B0604020202020204" pitchFamily="34" charset="0"/>
              </a:rPr>
              <a:t> table_name, constraint_name, </a:t>
            </a:r>
            <a:r>
              <a:rPr lang="en-IN" sz="1600" dirty="0" err="1">
                <a:latin typeface="Arial" panose="020B0604020202020204" pitchFamily="34" charset="0"/>
                <a:cs typeface="Arial" panose="020B0604020202020204" pitchFamily="34" charset="0"/>
              </a:rPr>
              <a:t>constraint_type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cs typeface="Arial" panose="020B0604020202020204" pitchFamily="34" charset="0"/>
              </a:rPr>
              <a:t>FROM</a:t>
            </a:r>
            <a:r>
              <a:rPr lang="en-IN" sz="1600" dirty="0">
                <a:latin typeface="Arial" panose="020B0604020202020204" pitchFamily="34" charset="0"/>
                <a:cs typeface="Arial" panose="020B0604020202020204" pitchFamily="34" charset="0"/>
              </a:rPr>
              <a:t> information_schema.table_constraints </a:t>
            </a:r>
            <a:r>
              <a:rPr lang="en-IN" sz="1600" dirty="0">
                <a:solidFill>
                  <a:srgbClr val="0077AA"/>
                </a:solidFill>
                <a:latin typeface="Arial" panose="020B0604020202020204" pitchFamily="34" charset="0"/>
                <a:cs typeface="Arial" panose="020B0604020202020204" pitchFamily="34" charset="0"/>
              </a:rPr>
              <a:t>WHERE</a:t>
            </a:r>
            <a:r>
              <a:rPr lang="en-IN" sz="1600" dirty="0">
                <a:latin typeface="Arial" panose="020B0604020202020204" pitchFamily="34" charset="0"/>
                <a:cs typeface="Arial" panose="020B0604020202020204" pitchFamily="34" charset="0"/>
              </a:rPr>
              <a:t> table_schema </a:t>
            </a:r>
            <a:r>
              <a:rPr lang="en-IN" dirty="0">
                <a:solidFill>
                  <a:srgbClr val="A67F59"/>
                </a:solidFill>
                <a:latin typeface="Liberation Mono"/>
              </a:rPr>
              <a:t>=</a:t>
            </a:r>
            <a:r>
              <a:rPr lang="en-IN" sz="1600" dirty="0">
                <a:latin typeface="Arial" panose="020B0604020202020204" pitchFamily="34" charset="0"/>
                <a:cs typeface="Arial" panose="020B0604020202020204" pitchFamily="34" charset="0"/>
              </a:rPr>
              <a:t> 'DB2' </a:t>
            </a:r>
            <a:r>
              <a:rPr lang="en-IN" sz="1600" dirty="0">
                <a:solidFill>
                  <a:srgbClr val="0077AA"/>
                </a:solidFill>
                <a:latin typeface="Arial" panose="020B0604020202020204" pitchFamily="34" charset="0"/>
                <a:cs typeface="Arial" panose="020B0604020202020204" pitchFamily="34" charset="0"/>
              </a:rPr>
              <a:t>AND</a:t>
            </a:r>
            <a:r>
              <a:rPr lang="en-IN" sz="1600" dirty="0">
                <a:latin typeface="Arial" panose="020B0604020202020204" pitchFamily="34" charset="0"/>
                <a:cs typeface="Arial" panose="020B0604020202020204" pitchFamily="34" charset="0"/>
              </a:rPr>
              <a:t> (table_name LIKE 'U%' </a:t>
            </a:r>
            <a:r>
              <a:rPr lang="en-IN" sz="1600" dirty="0">
                <a:solidFill>
                  <a:srgbClr val="0077AA"/>
                </a:solidFill>
                <a:latin typeface="Arial" panose="020B0604020202020204" pitchFamily="34" charset="0"/>
                <a:cs typeface="Arial" panose="020B0604020202020204" pitchFamily="34" charset="0"/>
              </a:rPr>
              <a:t>OR</a:t>
            </a:r>
            <a:r>
              <a:rPr lang="en-IN" sz="1600" dirty="0">
                <a:latin typeface="Arial" panose="020B0604020202020204" pitchFamily="34" charset="0"/>
                <a:cs typeface="Arial" panose="020B0604020202020204" pitchFamily="34" charset="0"/>
              </a:rPr>
              <a:t> table_name LIKE 'L%');</a:t>
            </a:r>
          </a:p>
        </p:txBody>
      </p:sp>
      <p:sp>
        <p:nvSpPr>
          <p:cNvPr id="2" name="Rectangle 1">
            <a:extLst>
              <a:ext uri="{FF2B5EF4-FFF2-40B4-BE49-F238E27FC236}">
                <a16:creationId xmlns:a16="http://schemas.microsoft.com/office/drawing/2014/main" xmlns="" id="{41E0C6F6-4FAD-4B87-9C96-F94ED3B775D4}"/>
              </a:ext>
            </a:extLst>
          </p:cNvPr>
          <p:cNvSpPr/>
          <p:nvPr/>
        </p:nvSpPr>
        <p:spPr>
          <a:xfrm>
            <a:off x="190550" y="1458000"/>
            <a:ext cx="8641754" cy="646331"/>
          </a:xfrm>
          <a:prstGeom prst="rect">
            <a:avLst/>
          </a:prstGeom>
        </p:spPr>
        <p:txBody>
          <a:bodyPr wrap="square">
            <a:spAutoFit/>
          </a:bodyPr>
          <a:lstStyle/>
          <a:p>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table_name</a:t>
            </a:r>
          </a:p>
          <a:p>
            <a:r>
              <a:rPr lang="en-IN" dirty="0">
                <a:latin typeface="Liberation Mono"/>
                <a:cs typeface="Arial" panose="020B0604020202020204" pitchFamily="34" charset="0"/>
              </a:rPr>
              <a:t>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0077AA"/>
                </a:solidFill>
                <a:latin typeface="Liberation Mono"/>
              </a:rPr>
              <a:t>CHECK </a:t>
            </a:r>
            <a:r>
              <a:rPr lang="en-IN" dirty="0">
                <a:latin typeface="Liberation Mono"/>
                <a:cs typeface="Arial" panose="020B0604020202020204" pitchFamily="34" charset="0"/>
              </a:rPr>
              <a:t>[ </a:t>
            </a:r>
            <a:r>
              <a:rPr lang="en-IN" dirty="0">
                <a:solidFill>
                  <a:srgbClr val="0077AA"/>
                </a:solidFill>
                <a:latin typeface="Liberation Mono"/>
              </a:rPr>
              <a:t>CONSTRAINT</a:t>
            </a:r>
            <a:r>
              <a:rPr lang="en-IN" dirty="0">
                <a:latin typeface="Liberation Mono"/>
                <a:cs typeface="Arial" panose="020B0604020202020204" pitchFamily="34" charset="0"/>
              </a:rPr>
              <a:t> ] constraint_name</a:t>
            </a:r>
          </a:p>
        </p:txBody>
      </p:sp>
    </p:spTree>
    <p:extLst>
      <p:ext uri="{BB962C8B-B14F-4D97-AF65-F5344CB8AC3E}">
        <p14:creationId xmlns:p14="http://schemas.microsoft.com/office/powerpoint/2010/main" val="1955904108"/>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459B0522-274A-4471-9276-674C3760AA83}"/>
              </a:ext>
            </a:extLst>
          </p:cNvPr>
          <p:cNvSpPr/>
          <p:nvPr/>
        </p:nvSpPr>
        <p:spPr>
          <a:xfrm>
            <a:off x="407368" y="526097"/>
            <a:ext cx="11521280" cy="646331"/>
          </a:xfrm>
          <a:prstGeom prst="rect">
            <a:avLst/>
          </a:prstGeom>
        </p:spPr>
        <p:txBody>
          <a:bodyPr wrap="square">
            <a:spAutoFit/>
          </a:bodyPr>
          <a:lstStyle/>
          <a:p>
            <a:r>
              <a:rPr lang="en-US" dirty="0"/>
              <a:t>The check constraint defined on a table must refer to only columns in that table. It can not refer to columns in other tables.</a:t>
            </a:r>
          </a:p>
        </p:txBody>
      </p:sp>
      <p:sp>
        <p:nvSpPr>
          <p:cNvPr id="7" name="Rectangle 6">
            <a:extLst>
              <a:ext uri="{FF2B5EF4-FFF2-40B4-BE49-F238E27FC236}">
                <a16:creationId xmlns:a16="http://schemas.microsoft.com/office/drawing/2014/main" xmlns="" id="{C884CE47-3510-46E3-854C-338AD3497CBF}"/>
              </a:ext>
            </a:extLst>
          </p:cNvPr>
          <p:cNvSpPr/>
          <p:nvPr/>
        </p:nvSpPr>
        <p:spPr>
          <a:xfrm>
            <a:off x="478806" y="1334541"/>
            <a:ext cx="9253692"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CREATE</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rPr>
              <a:t>TABLE</a:t>
            </a:r>
            <a:r>
              <a:rPr lang="en-US" dirty="0">
                <a:latin typeface="Liberation Mono"/>
                <a:cs typeface="Arial" pitchFamily="34" charset="0"/>
              </a:rPr>
              <a:t> </a:t>
            </a:r>
            <a:r>
              <a:rPr lang="en-IN" dirty="0">
                <a:latin typeface="Liberation Mono"/>
                <a:cs typeface="Arial" panose="020B0604020202020204" pitchFamily="34" charset="0"/>
              </a:rPr>
              <a:t>test</a:t>
            </a:r>
            <a:r>
              <a:rPr lang="en-IN" dirty="0">
                <a:solidFill>
                  <a:schemeClr val="bg1">
                    <a:lumMod val="65000"/>
                  </a:schemeClr>
                </a:solidFill>
                <a:latin typeface="Liberation Mono"/>
                <a:cs typeface="Arial" panose="020B0604020202020204" pitchFamily="34" charset="0"/>
              </a:rPr>
              <a:t> (</a:t>
            </a:r>
            <a:r>
              <a:rPr lang="en-US" dirty="0">
                <a:solidFill>
                  <a:srgbClr val="C00000"/>
                </a:solidFill>
                <a:latin typeface="Liberation Mono"/>
                <a:cs typeface="Arial" panose="020B0604020202020204" pitchFamily="34" charset="0"/>
              </a:rPr>
              <a:t>CHECK</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c3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c1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itchFamily="34" charset="0"/>
              </a:rPr>
              <a:t> c2</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 c1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c2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c3 </a:t>
            </a:r>
            <a:r>
              <a:rPr lang="en-US" dirty="0">
                <a:solidFill>
                  <a:srgbClr val="834689"/>
                </a:solidFill>
                <a:latin typeface="Liberation Mono"/>
                <a:cs typeface="Arial" panose="020B0604020202020204" pitchFamily="34" charset="0"/>
              </a:rPr>
              <a:t>INT</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CREATE</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rPr>
              <a:t>TABLE</a:t>
            </a:r>
            <a:r>
              <a:rPr lang="en-US" dirty="0">
                <a:latin typeface="Liberation Mono"/>
                <a:cs typeface="Arial" pitchFamily="34" charset="0"/>
              </a:rPr>
              <a:t> </a:t>
            </a:r>
            <a:r>
              <a:rPr lang="en-IN" dirty="0">
                <a:latin typeface="Liberation Mono"/>
                <a:cs typeface="Arial" panose="020B0604020202020204" pitchFamily="34" charset="0"/>
              </a:rPr>
              <a:t>test</a:t>
            </a:r>
            <a:r>
              <a:rPr lang="en-IN" dirty="0">
                <a:solidFill>
                  <a:schemeClr val="bg1">
                    <a:lumMod val="65000"/>
                  </a:schemeClr>
                </a:solidFill>
                <a:latin typeface="Liberation Mono"/>
                <a:cs typeface="Arial" panose="020B0604020202020204" pitchFamily="34" charset="0"/>
              </a:rPr>
              <a:t> (</a:t>
            </a:r>
            <a:r>
              <a:rPr lang="en-US" dirty="0">
                <a:latin typeface="Liberation Mono"/>
                <a:cs typeface="Arial" pitchFamily="34" charset="0"/>
              </a:rPr>
              <a:t>c1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c2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c3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a:t>
            </a:r>
            <a:r>
              <a:rPr lang="en-US" dirty="0">
                <a:solidFill>
                  <a:srgbClr val="C00000"/>
                </a:solidFill>
                <a:latin typeface="Liberation Mono"/>
                <a:cs typeface="Arial" panose="020B0604020202020204" pitchFamily="34" charset="0"/>
              </a:rPr>
              <a:t>CHECK</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c3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c1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itchFamily="34" charset="0"/>
              </a:rPr>
              <a:t> c2</a:t>
            </a:r>
            <a:r>
              <a:rPr lang="en-US" dirty="0">
                <a:solidFill>
                  <a:schemeClr val="bg1">
                    <a:lumMod val="65000"/>
                  </a:schemeClr>
                </a:solidFill>
                <a:latin typeface="Liberation Mono"/>
                <a:cs typeface="Arial" panose="020B0604020202020204" pitchFamily="34" charset="0"/>
              </a:rPr>
              <a:t>))</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CREATE</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rPr>
              <a:t>TABLE</a:t>
            </a:r>
            <a:r>
              <a:rPr lang="en-US" dirty="0">
                <a:latin typeface="Liberation Mono"/>
                <a:cs typeface="Arial" pitchFamily="34" charset="0"/>
              </a:rPr>
              <a:t> </a:t>
            </a:r>
            <a:r>
              <a:rPr lang="en-IN" dirty="0">
                <a:latin typeface="Liberation Mono"/>
                <a:cs typeface="Arial" panose="020B0604020202020204" pitchFamily="34" charset="0"/>
              </a:rPr>
              <a:t>test</a:t>
            </a:r>
            <a:r>
              <a:rPr lang="en-IN" dirty="0">
                <a:solidFill>
                  <a:schemeClr val="bg1">
                    <a:lumMod val="65000"/>
                  </a:schemeClr>
                </a:solidFill>
                <a:latin typeface="Liberation Mono"/>
                <a:cs typeface="Arial" panose="020B0604020202020204" pitchFamily="34" charset="0"/>
              </a:rPr>
              <a:t> (</a:t>
            </a:r>
            <a:r>
              <a:rPr lang="en-US" dirty="0">
                <a:solidFill>
                  <a:srgbClr val="C00000"/>
                </a:solidFill>
                <a:latin typeface="Liberation Mono"/>
                <a:cs typeface="Arial" panose="020B0604020202020204" pitchFamily="34" charset="0"/>
              </a:rPr>
              <a:t>CHECK</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c3 </a:t>
            </a:r>
            <a:r>
              <a:rPr lang="en-US" dirty="0">
                <a:solidFill>
                  <a:schemeClr val="accent5">
                    <a:lumMod val="75000"/>
                  </a:schemeClr>
                </a:solidFill>
                <a:latin typeface="Liberation Mono"/>
                <a:cs typeface="Arial" panose="020B0604020202020204" pitchFamily="34" charset="0"/>
              </a:rPr>
              <a:t>&gt;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c1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itchFamily="34" charset="0"/>
              </a:rPr>
              <a:t> c2</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 </a:t>
            </a:r>
            <a:r>
              <a:rPr lang="en-US" dirty="0">
                <a:solidFill>
                  <a:srgbClr val="C00000"/>
                </a:solidFill>
                <a:latin typeface="Liberation Mono"/>
                <a:cs typeface="Arial" panose="020B0604020202020204" pitchFamily="34" charset="0"/>
              </a:rPr>
              <a:t>PRIMARY</a:t>
            </a:r>
            <a:r>
              <a:rPr lang="en-US" dirty="0">
                <a:latin typeface="Liberation Mono"/>
                <a:cs typeface="Arial" pitchFamily="34" charset="0"/>
              </a:rPr>
              <a:t> </a:t>
            </a:r>
            <a:r>
              <a:rPr lang="en-US" dirty="0">
                <a:solidFill>
                  <a:srgbClr val="C00000"/>
                </a:solidFill>
                <a:latin typeface="Liberation Mono"/>
                <a:cs typeface="Arial" panose="020B0604020202020204" pitchFamily="34" charset="0"/>
              </a:rPr>
              <a:t>KEY</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c1</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 c1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c2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c3 </a:t>
            </a:r>
            <a:r>
              <a:rPr lang="en-US" dirty="0">
                <a:solidFill>
                  <a:srgbClr val="834689"/>
                </a:solidFill>
                <a:latin typeface="Liberation Mono"/>
                <a:cs typeface="Arial" panose="020B0604020202020204" pitchFamily="34" charset="0"/>
              </a:rPr>
              <a:t>INT</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a:t>
            </a:r>
          </a:p>
        </p:txBody>
      </p:sp>
      <p:sp>
        <p:nvSpPr>
          <p:cNvPr id="8" name="Rectangle 7">
            <a:extLst>
              <a:ext uri="{FF2B5EF4-FFF2-40B4-BE49-F238E27FC236}">
                <a16:creationId xmlns:a16="http://schemas.microsoft.com/office/drawing/2014/main" xmlns="" id="{4E579850-14EE-4B20-9702-F3C986761C4F}"/>
              </a:ext>
            </a:extLst>
          </p:cNvPr>
          <p:cNvSpPr/>
          <p:nvPr/>
        </p:nvSpPr>
        <p:spPr>
          <a:xfrm>
            <a:off x="508360" y="3009726"/>
            <a:ext cx="8411524" cy="923330"/>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test </a:t>
            </a:r>
            <a:r>
              <a:rPr lang="en-IN" dirty="0">
                <a:solidFill>
                  <a:srgbClr val="0077AA"/>
                </a:solidFill>
                <a:latin typeface="Liberation Mono"/>
                <a:cs typeface="Arial" panose="020B0604020202020204" pitchFamily="34" charset="0"/>
              </a:rPr>
              <a:t>ADD</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chk_id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ID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rPr>
              <a:t>10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a:t>
            </a:r>
            <a:r>
              <a:rPr lang="en-IN" dirty="0">
                <a:latin typeface="Liberation Mono"/>
                <a:cs typeface="Arial" panose="020B0604020202020204" pitchFamily="34" charset="0"/>
              </a:rPr>
              <a:t>test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C00000"/>
                </a:solidFill>
                <a:latin typeface="Liberation Mono"/>
                <a:cs typeface="Arial" panose="020B0604020202020204" pitchFamily="34" charset="0"/>
              </a:rPr>
              <a:t>CHECK</a:t>
            </a:r>
            <a:r>
              <a:rPr lang="en-US" dirty="0">
                <a:latin typeface="Liberation Mono"/>
                <a:cs typeface="Arial" panose="020B0604020202020204" pitchFamily="34" charset="0"/>
              </a:rPr>
              <a:t> chk_id;</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9576622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88E94290-0D63-4016-81C6-859CCBD4D443}"/>
              </a:ext>
            </a:extLst>
          </p:cNvPr>
          <p:cNvSpPr/>
          <p:nvPr/>
        </p:nvSpPr>
        <p:spPr>
          <a:xfrm>
            <a:off x="1524596" y="46366"/>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check with (in, like, and between)</a:t>
            </a:r>
          </a:p>
        </p:txBody>
      </p:sp>
      <p:sp>
        <p:nvSpPr>
          <p:cNvPr id="8" name="Rectangle 7">
            <a:extLst>
              <a:ext uri="{FF2B5EF4-FFF2-40B4-BE49-F238E27FC236}">
                <a16:creationId xmlns:a16="http://schemas.microsoft.com/office/drawing/2014/main" xmlns="" id="{39EE2652-EC8A-4B3D-B413-CB5BD593191C}"/>
              </a:ext>
            </a:extLst>
          </p:cNvPr>
          <p:cNvSpPr/>
          <p:nvPr/>
        </p:nvSpPr>
        <p:spPr>
          <a:xfrm>
            <a:off x="290745" y="817897"/>
            <a:ext cx="899043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a:t>
            </a:r>
            <a:r>
              <a:rPr lang="en-US" b="1" dirty="0">
                <a:latin typeface="Arial" panose="020B0604020202020204" pitchFamily="34" charset="0"/>
                <a:cs typeface="Arial" panose="020B0604020202020204" pitchFamily="34" charset="0"/>
              </a:rPr>
              <a:t>CHECK</a:t>
            </a:r>
            <a:r>
              <a:rPr lang="en-US" dirty="0">
                <a:latin typeface="Arial" panose="020B0604020202020204" pitchFamily="34" charset="0"/>
                <a:cs typeface="Arial" panose="020B0604020202020204" pitchFamily="34" charset="0"/>
              </a:rPr>
              <a:t> constraint using </a:t>
            </a:r>
            <a:r>
              <a:rPr lang="en-US" dirty="0">
                <a:solidFill>
                  <a:srgbClr val="C00000"/>
                </a:solidFill>
                <a:latin typeface="Arial" panose="020B0604020202020204" pitchFamily="34" charset="0"/>
                <a:cs typeface="Arial" panose="020B0604020202020204" pitchFamily="34" charset="0"/>
              </a:rPr>
              <a:t>IN</a:t>
            </a:r>
            <a:r>
              <a:rPr lang="en-US" dirty="0">
                <a:latin typeface="Arial" panose="020B0604020202020204" pitchFamily="34" charset="0"/>
                <a:cs typeface="Arial" panose="020B0604020202020204" pitchFamily="34" charset="0"/>
              </a:rPr>
              <a:t>, </a:t>
            </a:r>
            <a:r>
              <a:rPr lang="en-US" dirty="0">
                <a:solidFill>
                  <a:srgbClr val="C00000"/>
                </a:solidFill>
                <a:latin typeface="Arial" panose="020B0604020202020204" pitchFamily="34" charset="0"/>
                <a:cs typeface="Arial" panose="020B0604020202020204" pitchFamily="34" charset="0"/>
              </a:rPr>
              <a:t>LIKE</a:t>
            </a:r>
            <a:r>
              <a:rPr lang="en-US" dirty="0">
                <a:latin typeface="Arial" panose="020B0604020202020204" pitchFamily="34" charset="0"/>
                <a:cs typeface="Arial" panose="020B0604020202020204" pitchFamily="34" charset="0"/>
              </a:rPr>
              <a:t>, and </a:t>
            </a:r>
            <a:r>
              <a:rPr lang="en-US" dirty="0">
                <a:solidFill>
                  <a:srgbClr val="C00000"/>
                </a:solidFill>
                <a:latin typeface="Arial" panose="020B0604020202020204" pitchFamily="34" charset="0"/>
                <a:cs typeface="Arial" panose="020B0604020202020204" pitchFamily="34" charset="0"/>
              </a:rPr>
              <a:t>BETWEEN</a:t>
            </a:r>
            <a:r>
              <a:rPr lang="en-US" dirty="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xmlns="" id="{B968F81E-A313-4737-B699-5057C629D90C}"/>
              </a:ext>
            </a:extLst>
          </p:cNvPr>
          <p:cNvSpPr/>
          <p:nvPr/>
        </p:nvSpPr>
        <p:spPr>
          <a:xfrm>
            <a:off x="407368" y="1628800"/>
            <a:ext cx="11377264" cy="3416320"/>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solidFill>
                  <a:srgbClr val="00B0F0"/>
                </a:solidFill>
                <a:latin typeface="Liberation Mono"/>
                <a:cs typeface="Arial" panose="020B0604020202020204" pitchFamily="34" charset="0"/>
              </a:rPr>
              <a:t>LENGTH</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password</a:t>
            </a:r>
            <a:r>
              <a:rPr lang="en-IN" dirty="0">
                <a:solidFill>
                  <a:schemeClr val="bg1">
                    <a:lumMod val="65000"/>
                  </a:schemeClr>
                </a:solidFill>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rPr>
              <a:t>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country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solidFill>
                  <a:srgbClr val="C00000"/>
                </a:solidFill>
                <a:latin typeface="Liberation Mono"/>
                <a:cs typeface="Arial" panose="020B0604020202020204" pitchFamily="34" charset="0"/>
              </a:rPr>
              <a:t> 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country </a:t>
            </a:r>
            <a:r>
              <a:rPr lang="en-IN" dirty="0">
                <a:solidFill>
                  <a:srgbClr val="00B0F0"/>
                </a:solidFill>
                <a:latin typeface="Liberation Mono"/>
                <a:cs typeface="Arial" panose="020B0604020202020204" pitchFamily="34" charset="0"/>
              </a:rPr>
              <a:t>LIKE</a:t>
            </a:r>
            <a:r>
              <a:rPr lang="en-IN"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a:t>
            </a:r>
            <a:r>
              <a:rPr lang="en-IN" dirty="0">
                <a:solidFill>
                  <a:schemeClr val="bg1">
                    <a:lumMod val="65000"/>
                  </a:schemeClr>
                </a:solidFill>
                <a:latin typeface="Liberation Mono"/>
                <a:cs typeface="Arial" panose="020B0604020202020204" pitchFamily="34" charset="0"/>
              </a:rPr>
              <a:t>) </a:t>
            </a:r>
            <a:r>
              <a:rPr lang="en-IN" dirty="0">
                <a:solidFill>
                  <a:srgbClr val="00B0F0"/>
                </a:solidFill>
                <a:latin typeface="Liberation Mono"/>
                <a:cs typeface="Arial" panose="020B0604020202020204" pitchFamily="34" charset="0"/>
              </a:rPr>
              <a:t>OR </a:t>
            </a:r>
            <a:r>
              <a:rPr lang="en-IN" dirty="0">
                <a:latin typeface="Liberation Mono"/>
                <a:cs typeface="Arial" panose="020B0604020202020204" pitchFamily="34" charset="0"/>
              </a:rPr>
              <a:t>country </a:t>
            </a:r>
            <a:r>
              <a:rPr lang="en-IN" dirty="0">
                <a:solidFill>
                  <a:srgbClr val="00B0F0"/>
                </a:solidFill>
                <a:latin typeface="Liberation Mono"/>
                <a:cs typeface="Arial" panose="020B0604020202020204" pitchFamily="34" charset="0"/>
              </a:rPr>
              <a:t>LIKE</a:t>
            </a:r>
            <a:r>
              <a:rPr lang="en-IN"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latin typeface="Liberation Mono"/>
                <a:cs typeface="Arial" panose="020B0604020202020204" pitchFamily="34" charset="0"/>
              </a:rPr>
              <a:t>ratings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rgbClr val="00B0F0"/>
                </a:solidFill>
                <a:latin typeface="Liberation Mono"/>
                <a:cs typeface="Arial" panose="020B0604020202020204" pitchFamily="34" charset="0"/>
              </a:rPr>
              <a:t>BETWEEN</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and </a:t>
            </a:r>
            <a:r>
              <a:rPr lang="en-IN" dirty="0">
                <a:solidFill>
                  <a:srgbClr val="990055"/>
                </a:solidFill>
                <a:latin typeface="Liberation Mono"/>
              </a:rPr>
              <a:t>5</a:t>
            </a:r>
            <a:r>
              <a:rPr lang="en-IN" dirty="0">
                <a:solidFill>
                  <a:schemeClr val="bg1">
                    <a:lumMod val="65000"/>
                  </a:schemeClr>
                </a:solidFill>
                <a:latin typeface="Liberation Mono"/>
                <a:cs typeface="Arial" panose="020B0604020202020204" pitchFamily="34" charset="0"/>
              </a:rPr>
              <a:t> </a:t>
            </a:r>
            <a:r>
              <a:rPr lang="en-IN" dirty="0">
                <a:solidFill>
                  <a:srgbClr val="00B0F0"/>
                </a:solidFill>
                <a:latin typeface="Liberation Mono"/>
                <a:cs typeface="Arial" panose="020B0604020202020204" pitchFamily="34" charset="0"/>
              </a:rPr>
              <a:t>OR</a:t>
            </a:r>
            <a:r>
              <a:rPr lang="en-IN" dirty="0">
                <a:solidFill>
                  <a:schemeClr val="bg1">
                    <a:lumMod val="65000"/>
                  </a:schemeClr>
                </a:solidFill>
                <a:latin typeface="Liberation Mono"/>
                <a:cs typeface="Arial" panose="020B0604020202020204" pitchFamily="34" charset="0"/>
              </a:rPr>
              <a:t> </a:t>
            </a:r>
            <a:r>
              <a:rPr lang="en-IN" dirty="0">
                <a:latin typeface="Liberation Mono"/>
                <a:cs typeface="Arial" panose="020B0604020202020204" pitchFamily="34" charset="0"/>
              </a:rPr>
              <a:t>ratings </a:t>
            </a:r>
            <a:r>
              <a:rPr lang="en-IN" dirty="0">
                <a:solidFill>
                  <a:srgbClr val="00B0F0"/>
                </a:solidFill>
                <a:latin typeface="Liberation Mono"/>
                <a:cs typeface="Arial" panose="020B0604020202020204" pitchFamily="34" charset="0"/>
              </a:rPr>
              <a:t>BETWEEN</a:t>
            </a:r>
            <a:r>
              <a:rPr lang="en-IN" dirty="0">
                <a:latin typeface="Liberation Mono"/>
                <a:cs typeface="Arial" panose="020B0604020202020204" pitchFamily="34" charset="0"/>
              </a:rPr>
              <a:t> </a:t>
            </a:r>
            <a:r>
              <a:rPr lang="en-IN" dirty="0">
                <a:solidFill>
                  <a:srgbClr val="990055"/>
                </a:solidFill>
                <a:latin typeface="Liberation Mono"/>
              </a:rPr>
              <a:t>12</a:t>
            </a:r>
            <a:r>
              <a:rPr lang="en-IN" dirty="0">
                <a:latin typeface="Liberation Mono"/>
                <a:cs typeface="Arial" panose="020B0604020202020204" pitchFamily="34" charset="0"/>
              </a:rPr>
              <a:t> and </a:t>
            </a:r>
            <a:r>
              <a:rPr lang="en-IN" dirty="0">
                <a:solidFill>
                  <a:srgbClr val="990055"/>
                </a:solidFill>
                <a:latin typeface="Liberation Mono"/>
              </a:rPr>
              <a:t>25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latin typeface="Liberation Mono"/>
                <a:cs typeface="Arial" panose="020B0604020202020204" pitchFamily="34" charset="0"/>
              </a:rPr>
              <a:t>isActive </a:t>
            </a:r>
            <a:r>
              <a:rPr lang="en-IN" dirty="0">
                <a:solidFill>
                  <a:srgbClr val="834689"/>
                </a:solidFill>
                <a:latin typeface="Liberation Mono"/>
                <a:cs typeface="Arial" panose="020B0604020202020204" pitchFamily="34" charset="0"/>
              </a:rPr>
              <a:t>BOOL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isActive </a:t>
            </a:r>
            <a:r>
              <a:rPr lang="en-IN" dirty="0">
                <a:solidFill>
                  <a:srgbClr val="00B0F0"/>
                </a:solidFill>
                <a:latin typeface="Liberation Mono"/>
                <a:cs typeface="Arial" panose="020B0604020202020204" pitchFamily="34" charset="0"/>
              </a:rPr>
              <a:t>IN </a:t>
            </a:r>
            <a:r>
              <a:rPr lang="en-IN" dirty="0">
                <a:solidFill>
                  <a:schemeClr val="bg1">
                    <a:lumMod val="65000"/>
                  </a:schemeClr>
                </a:solidFill>
                <a:latin typeface="Liberation Mono"/>
                <a:cs typeface="Arial" panose="020B0604020202020204" pitchFamily="34" charset="0"/>
              </a:rPr>
              <a:t>(</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990055"/>
                </a:solidFill>
                <a:latin typeface="Liberation Mono"/>
              </a:rPr>
              <a:t>0</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startDate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endDate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a:t>
            </a:r>
          </a:p>
          <a:p>
            <a:r>
              <a:rPr lang="en-IN" dirty="0">
                <a:solidFill>
                  <a:srgbClr val="C00000"/>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chk_endDate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endDate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startDate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rPr>
              <a:t>INTERVAL</a:t>
            </a:r>
            <a:r>
              <a:rPr lang="en-IN" dirty="0">
                <a:latin typeface="Liberation Mono"/>
                <a:cs typeface="Arial" panose="020B0604020202020204" pitchFamily="34" charset="0"/>
              </a:rPr>
              <a:t> </a:t>
            </a:r>
            <a:r>
              <a:rPr lang="en-IN" dirty="0">
                <a:solidFill>
                  <a:srgbClr val="990055"/>
                </a:solidFill>
                <a:latin typeface="Liberation Mono"/>
              </a:rPr>
              <a:t>7</a:t>
            </a:r>
            <a:r>
              <a:rPr lang="en-IN" dirty="0">
                <a:latin typeface="Liberation Mono"/>
                <a:cs typeface="Arial" panose="020B0604020202020204" pitchFamily="34" charset="0"/>
              </a:rPr>
              <a:t> day</a:t>
            </a:r>
            <a:r>
              <a:rPr lang="en-IN" dirty="0">
                <a:solidFill>
                  <a:schemeClr val="bg1">
                    <a:lumMod val="65000"/>
                  </a:schemeClr>
                </a:solidFill>
                <a:latin typeface="Liberation Mono"/>
                <a:cs typeface="Arial" panose="020B0604020202020204" pitchFamily="34" charset="0"/>
              </a:rPr>
              <a:t>)</a:t>
            </a:r>
            <a:endParaRPr lang="en-IN" dirty="0">
              <a:solidFill>
                <a:srgbClr val="00B0F0"/>
              </a:solidFill>
              <a:latin typeface="Liberation Mono"/>
              <a:cs typeface="Arial" panose="020B0604020202020204" pitchFamily="34" charset="0"/>
            </a:endParaRP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Tree>
    <p:extLst>
      <p:ext uri="{BB962C8B-B14F-4D97-AF65-F5344CB8AC3E}">
        <p14:creationId xmlns:p14="http://schemas.microsoft.com/office/powerpoint/2010/main" val="1807104090"/>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a:t>
            </a:r>
          </a:p>
        </p:txBody>
      </p:sp>
      <p:sp>
        <p:nvSpPr>
          <p:cNvPr id="3" name="Rectangle 2">
            <a:extLst>
              <a:ext uri="{FF2B5EF4-FFF2-40B4-BE49-F238E27FC236}">
                <a16:creationId xmlns:a16="http://schemas.microsoft.com/office/drawing/2014/main" xmlns="" id="{0A13198E-01DA-4EAE-A11D-857D7465964F}"/>
              </a:ext>
            </a:extLst>
          </p:cNvPr>
          <p:cNvSpPr/>
          <p:nvPr/>
        </p:nvSpPr>
        <p:spPr>
          <a:xfrm>
            <a:off x="3341297" y="3228945"/>
            <a:ext cx="5509406" cy="400110"/>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ALTER TABLE changes the structure of a table. </a:t>
            </a:r>
          </a:p>
        </p:txBody>
      </p:sp>
      <p:sp>
        <p:nvSpPr>
          <p:cNvPr id="4" name="Rectangle 3">
            <a:extLst>
              <a:ext uri="{FF2B5EF4-FFF2-40B4-BE49-F238E27FC236}">
                <a16:creationId xmlns:a16="http://schemas.microsoft.com/office/drawing/2014/main" xmlns="" id="{ACE9ED2A-BDA2-4AAE-A4D0-D7903A0F0388}"/>
              </a:ext>
            </a:extLst>
          </p:cNvPr>
          <p:cNvSpPr/>
          <p:nvPr/>
        </p:nvSpPr>
        <p:spPr>
          <a:xfrm>
            <a:off x="262558" y="3933056"/>
            <a:ext cx="11594082" cy="2585323"/>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add or delete columns, </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create or destroy indexes, </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change the type of existing columns, or </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rename columns or the table itself.</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change the position of columns in table structure. </a:t>
            </a:r>
            <a:r>
              <a:rPr lang="en-US" dirty="0">
                <a:solidFill>
                  <a:srgbClr val="00B050"/>
                </a:solidFill>
                <a:latin typeface="Arial" panose="020B0604020202020204" pitchFamily="34" charset="0"/>
                <a:cs typeface="Arial" panose="020B0604020202020204" pitchFamily="34" charset="0"/>
              </a:rPr>
              <a:t>If not, then what? </a:t>
            </a:r>
            <a:r>
              <a:rPr lang="en-US">
                <a:solidFill>
                  <a:srgbClr val="00B050"/>
                </a:solidFill>
                <a:latin typeface="Arial" panose="020B0604020202020204" pitchFamily="34" charset="0"/>
                <a:cs typeface="Arial" panose="020B0604020202020204" pitchFamily="34" charset="0"/>
              </a:rPr>
              <a:t>create a new </a:t>
            </a:r>
            <a:r>
              <a:rPr lang="en-US" dirty="0">
                <a:solidFill>
                  <a:srgbClr val="00B050"/>
                </a:solidFill>
                <a:latin typeface="Arial" panose="020B0604020202020204" pitchFamily="34" charset="0"/>
                <a:cs typeface="Arial" panose="020B0604020202020204" pitchFamily="34" charset="0"/>
              </a:rPr>
              <a:t>table with SELECT statement.</a:t>
            </a:r>
            <a:endParaRPr lang="en-IN" dirty="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15284725"/>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xmlns="" id="{F5A735EB-AE7A-4204-8BE6-AB0DCC9E534C}"/>
              </a:ext>
            </a:extLst>
          </p:cNvPr>
          <p:cNvSpPr/>
          <p:nvPr/>
        </p:nvSpPr>
        <p:spPr>
          <a:xfrm>
            <a:off x="190550" y="188640"/>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8" name="Rectangle 7">
            <a:extLst>
              <a:ext uri="{FF2B5EF4-FFF2-40B4-BE49-F238E27FC236}">
                <a16:creationId xmlns:a16="http://schemas.microsoft.com/office/drawing/2014/main" xmlns="" id="{BC3338FF-4D2D-45F0-A977-FB66A4C07D53}"/>
              </a:ext>
            </a:extLst>
          </p:cNvPr>
          <p:cNvSpPr/>
          <p:nvPr/>
        </p:nvSpPr>
        <p:spPr>
          <a:xfrm>
            <a:off x="190550" y="927884"/>
            <a:ext cx="11593288" cy="5324535"/>
          </a:xfrm>
          <a:prstGeom prst="rect">
            <a:avLst/>
          </a:prstGeom>
        </p:spPr>
        <p:txBody>
          <a:bodyPr wrap="square">
            <a:spAutoFit/>
          </a:bodyPr>
          <a:lstStyle/>
          <a:p>
            <a:r>
              <a:rPr lang="en-IN" sz="2000" dirty="0">
                <a:solidFill>
                  <a:srgbClr val="0077AA"/>
                </a:solidFill>
                <a:latin typeface="Liberation Mono"/>
              </a:rPr>
              <a:t>ALTER</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TABLE</a:t>
            </a:r>
            <a:r>
              <a:rPr lang="en-IN" sz="2000" dirty="0">
                <a:solidFill>
                  <a:schemeClr val="tx1">
                    <a:lumMod val="95000"/>
                    <a:lumOff val="5000"/>
                  </a:schemeClr>
                </a:solidFill>
                <a:latin typeface="Liberation Mono"/>
                <a:cs typeface="Arial" panose="020B0604020202020204" pitchFamily="34" charset="0"/>
              </a:rPr>
              <a:t> tbl_name </a:t>
            </a:r>
          </a:p>
          <a:p>
            <a:endParaRPr lang="en-IN" sz="1000" dirty="0">
              <a:solidFill>
                <a:schemeClr val="tx1">
                  <a:lumMod val="95000"/>
                  <a:lumOff val="5000"/>
                </a:schemeClr>
              </a:solidFill>
              <a:latin typeface="Liberation Mono"/>
              <a:cs typeface="Arial" panose="020B0604020202020204" pitchFamily="34" charset="0"/>
            </a:endParaRPr>
          </a:p>
          <a:p>
            <a:r>
              <a:rPr lang="en-IN" sz="2000" dirty="0">
                <a:solidFill>
                  <a:schemeClr val="tx1">
                    <a:lumMod val="95000"/>
                    <a:lumOff val="5000"/>
                  </a:schemeClr>
                </a:solidFill>
                <a:latin typeface="Liberation Mono"/>
                <a:cs typeface="Arial" panose="020B0604020202020204" pitchFamily="34" charset="0"/>
              </a:rPr>
              <a:t>[alter_specification [, alter_specification] </a:t>
            </a:r>
            <a:r>
              <a:rPr lang="en-US" sz="2000" dirty="0">
                <a:solidFill>
                  <a:schemeClr val="bg1">
                    <a:lumMod val="50000"/>
                  </a:schemeClr>
                </a:solidFill>
                <a:latin typeface="Liberation Mono"/>
              </a:rPr>
              <a:t>. . .</a:t>
            </a:r>
            <a:endParaRPr lang="en-IN" sz="2000" dirty="0">
              <a:solidFill>
                <a:schemeClr val="bg1">
                  <a:lumMod val="50000"/>
                </a:schemeClr>
              </a:solidFill>
              <a:latin typeface="Liberation Mono"/>
              <a:cs typeface="Arial" panose="020B0604020202020204" pitchFamily="34" charset="0"/>
            </a:endParaRPr>
          </a:p>
          <a:p>
            <a:endParaRPr lang="en-IN" sz="1000" dirty="0">
              <a:solidFill>
                <a:schemeClr val="tx1">
                  <a:lumMod val="95000"/>
                  <a:lumOff val="5000"/>
                </a:schemeClr>
              </a:solidFill>
              <a:latin typeface="Liberation Mono"/>
              <a:cs typeface="Arial" panose="020B0604020202020204" pitchFamily="34" charset="0"/>
            </a:endParaRP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ADD</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COLUMN</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col_name column_definition</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FIRST</a:t>
            </a:r>
            <a:r>
              <a:rPr lang="en-IN" sz="2000" dirty="0">
                <a:solidFill>
                  <a:schemeClr val="tx1">
                    <a:lumMod val="95000"/>
                    <a:lumOff val="5000"/>
                  </a:schemeClr>
                </a:solidFill>
                <a:latin typeface="Liberation Mono"/>
                <a:cs typeface="Arial" panose="020B0604020202020204" pitchFamily="34" charset="0"/>
              </a:rPr>
              <a:t> | </a:t>
            </a:r>
            <a:r>
              <a:rPr lang="en-IN" sz="2000" dirty="0">
                <a:solidFill>
                  <a:srgbClr val="0077AA"/>
                </a:solidFill>
                <a:latin typeface="Liberation Mono"/>
              </a:rPr>
              <a:t>AFTER</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col_name </a:t>
            </a:r>
            <a:r>
              <a:rPr lang="en-IN" sz="2000" dirty="0">
                <a:solidFill>
                  <a:schemeClr val="tx1">
                    <a:lumMod val="95000"/>
                    <a:lumOff val="5000"/>
                  </a:schemeClr>
                </a:solidFill>
                <a:latin typeface="Liberation Mono"/>
                <a:cs typeface="Arial" panose="020B0604020202020204" pitchFamily="34" charset="0"/>
              </a:rPr>
              <a:t>]</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ADD</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COLUMN</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col_name column_definition</a:t>
            </a:r>
            <a:r>
              <a:rPr lang="en-IN" sz="2000" dirty="0">
                <a:solidFill>
                  <a:schemeClr val="tx1">
                    <a:lumMod val="95000"/>
                    <a:lumOff val="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solidFill>
                  <a:schemeClr val="bg1">
                    <a:lumMod val="50000"/>
                  </a:schemeClr>
                </a:solidFill>
                <a:latin typeface="Liberation Mono"/>
              </a:rPr>
              <a:t>. . .</a:t>
            </a:r>
            <a:r>
              <a:rPr lang="en-IN" sz="2000" dirty="0">
                <a:solidFill>
                  <a:schemeClr val="tx1">
                    <a:lumMod val="95000"/>
                    <a:lumOff val="5000"/>
                  </a:schemeClr>
                </a:solidFill>
                <a:latin typeface="Liberation Mono"/>
                <a:cs typeface="Arial" panose="020B0604020202020204" pitchFamily="34" charset="0"/>
              </a:rPr>
              <a:t>)</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ADD</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INDEX</a:t>
            </a:r>
            <a:r>
              <a:rPr lang="en-IN" sz="2000" dirty="0">
                <a:solidFill>
                  <a:schemeClr val="tx1">
                    <a:lumMod val="95000"/>
                    <a:lumOff val="5000"/>
                  </a:schemeClr>
                </a:solidFill>
                <a:latin typeface="Liberation Mono"/>
                <a:cs typeface="Arial" panose="020B0604020202020204" pitchFamily="34" charset="0"/>
              </a:rPr>
              <a:t>|</a:t>
            </a:r>
            <a:r>
              <a:rPr lang="en-IN" sz="2000" dirty="0">
                <a:solidFill>
                  <a:srgbClr val="0077AA"/>
                </a:solidFill>
                <a:latin typeface="Liberation Mono"/>
              </a:rPr>
              <a:t>KEY</a:t>
            </a:r>
            <a:r>
              <a:rPr lang="en-IN" sz="2000" dirty="0">
                <a:solidFill>
                  <a:schemeClr val="tx1">
                    <a:lumMod val="95000"/>
                    <a:lumOff val="5000"/>
                  </a:schemeClr>
                </a:solidFill>
                <a:latin typeface="Liberation Mono"/>
                <a:cs typeface="Arial" panose="020B0604020202020204" pitchFamily="34" charset="0"/>
              </a:rPr>
              <a:t>} [index_name] (</a:t>
            </a:r>
            <a:r>
              <a:rPr lang="en-IN" sz="2000" i="1" dirty="0">
                <a:solidFill>
                  <a:srgbClr val="000000"/>
                </a:solidFill>
                <a:latin typeface="Liberation Mono"/>
              </a:rPr>
              <a:t>index_col_name</a:t>
            </a:r>
            <a:r>
              <a:rPr lang="en-IN" sz="2000" dirty="0">
                <a:solidFill>
                  <a:schemeClr val="tx1">
                    <a:lumMod val="95000"/>
                    <a:lumOff val="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solidFill>
                  <a:schemeClr val="bg1">
                    <a:lumMod val="50000"/>
                  </a:schemeClr>
                </a:solidFill>
                <a:latin typeface="Liberation Mono"/>
              </a:rPr>
              <a:t>. . .</a:t>
            </a:r>
            <a:r>
              <a:rPr lang="en-IN" sz="2000" dirty="0">
                <a:solidFill>
                  <a:schemeClr val="tx1">
                    <a:lumMod val="95000"/>
                    <a:lumOff val="5000"/>
                  </a:schemeClr>
                </a:solidFill>
                <a:latin typeface="Liberation Mono"/>
                <a:cs typeface="Arial" panose="020B0604020202020204" pitchFamily="34" charset="0"/>
              </a:rPr>
              <a:t>)</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ADD</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CONSTRAINT</a:t>
            </a:r>
            <a:r>
              <a:rPr lang="en-IN" sz="2000" dirty="0">
                <a:solidFill>
                  <a:schemeClr val="tx1">
                    <a:lumMod val="95000"/>
                    <a:lumOff val="5000"/>
                  </a:schemeClr>
                </a:solidFill>
                <a:latin typeface="Liberation Mono"/>
                <a:cs typeface="Arial" panose="020B0604020202020204" pitchFamily="34" charset="0"/>
              </a:rPr>
              <a:t> [ </a:t>
            </a:r>
            <a:r>
              <a:rPr lang="en-IN" sz="2000" i="1" dirty="0">
                <a:solidFill>
                  <a:srgbClr val="000000"/>
                </a:solidFill>
                <a:latin typeface="Liberation Mono"/>
              </a:rPr>
              <a:t>symbol </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PRIMARY</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KEY</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ADD</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CONSTRAINT</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symbol</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UNIQUE</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KEY</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ADD</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CONSTRAINT</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symbol</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FOREIGN</a:t>
            </a:r>
            <a:r>
              <a:rPr lang="en-IN" sz="2000" i="1" dirty="0">
                <a:solidFill>
                  <a:srgbClr val="000000"/>
                </a:solidFill>
                <a:latin typeface="Liberation Mono"/>
              </a:rPr>
              <a:t> </a:t>
            </a:r>
            <a:r>
              <a:rPr lang="en-IN" sz="2000" dirty="0">
                <a:solidFill>
                  <a:srgbClr val="0077AA"/>
                </a:solidFill>
                <a:latin typeface="Liberation Mono"/>
              </a:rPr>
              <a:t>KEY</a:t>
            </a:r>
            <a:r>
              <a:rPr lang="en-IN" sz="2000" i="1" dirty="0">
                <a:solidFill>
                  <a:srgbClr val="000000"/>
                </a:solidFill>
                <a:latin typeface="Liberation Mono"/>
              </a:rPr>
              <a:t> reference_definition</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CHANGE</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COLUMN</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old_col_name new_col_name </a:t>
            </a:r>
            <a:r>
              <a:rPr lang="en-IN" sz="2000" dirty="0">
                <a:solidFill>
                  <a:schemeClr val="tx1">
                    <a:lumMod val="95000"/>
                    <a:lumOff val="5000"/>
                  </a:schemeClr>
                </a:solidFill>
                <a:latin typeface="Liberation Mono"/>
                <a:cs typeface="Arial" panose="020B0604020202020204" pitchFamily="34" charset="0"/>
              </a:rPr>
              <a:t>column_definition [</a:t>
            </a:r>
            <a:r>
              <a:rPr lang="en-IN" sz="2000" dirty="0">
                <a:solidFill>
                  <a:srgbClr val="0077AA"/>
                </a:solidFill>
                <a:latin typeface="Liberation Mono"/>
              </a:rPr>
              <a:t>FIRST</a:t>
            </a:r>
            <a:r>
              <a:rPr lang="en-IN" sz="2000" dirty="0">
                <a:solidFill>
                  <a:schemeClr val="tx1">
                    <a:lumMod val="95000"/>
                    <a:lumOff val="5000"/>
                  </a:schemeClr>
                </a:solidFill>
                <a:latin typeface="Liberation Mono"/>
                <a:cs typeface="Arial" panose="020B0604020202020204" pitchFamily="34" charset="0"/>
              </a:rPr>
              <a:t>|</a:t>
            </a:r>
            <a:r>
              <a:rPr lang="en-IN" sz="2000" dirty="0">
                <a:solidFill>
                  <a:srgbClr val="0077AA"/>
                </a:solidFill>
                <a:latin typeface="Liberation Mono"/>
              </a:rPr>
              <a:t>AFTER</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col_name</a:t>
            </a:r>
            <a:r>
              <a:rPr lang="en-IN" sz="2000" dirty="0">
                <a:solidFill>
                  <a:schemeClr val="tx1">
                    <a:lumMod val="95000"/>
                    <a:lumOff val="5000"/>
                  </a:schemeClr>
                </a:solidFill>
                <a:latin typeface="Liberation Mono"/>
                <a:cs typeface="Arial" panose="020B0604020202020204" pitchFamily="34" charset="0"/>
              </a:rPr>
              <a:t>]</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MODIFY</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COLUMN</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col_name column_definition </a:t>
            </a:r>
            <a:r>
              <a:rPr lang="en-IN" sz="2000" dirty="0">
                <a:solidFill>
                  <a:schemeClr val="tx1">
                    <a:lumMod val="95000"/>
                    <a:lumOff val="5000"/>
                  </a:schemeClr>
                </a:solidFill>
                <a:latin typeface="Liberation Mono"/>
                <a:cs typeface="Arial" panose="020B0604020202020204" pitchFamily="34" charset="0"/>
              </a:rPr>
              <a:t>[</a:t>
            </a:r>
            <a:r>
              <a:rPr lang="en-IN" sz="2000" dirty="0">
                <a:solidFill>
                  <a:srgbClr val="0077AA"/>
                </a:solidFill>
                <a:latin typeface="Liberation Mono"/>
              </a:rPr>
              <a:t>FIRST</a:t>
            </a:r>
            <a:r>
              <a:rPr lang="en-IN" sz="2000" dirty="0">
                <a:solidFill>
                  <a:schemeClr val="tx1">
                    <a:lumMod val="95000"/>
                    <a:lumOff val="5000"/>
                  </a:schemeClr>
                </a:solidFill>
                <a:latin typeface="Liberation Mono"/>
                <a:cs typeface="Arial" panose="020B0604020202020204" pitchFamily="34" charset="0"/>
              </a:rPr>
              <a:t> | </a:t>
            </a:r>
            <a:r>
              <a:rPr lang="en-IN" sz="2000" dirty="0">
                <a:solidFill>
                  <a:srgbClr val="0077AA"/>
                </a:solidFill>
                <a:latin typeface="Liberation Mono"/>
              </a:rPr>
              <a:t>AFTER</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a:t>
            </a:r>
            <a:r>
              <a:rPr lang="en-IN" sz="2000" dirty="0">
                <a:solidFill>
                  <a:schemeClr val="tx1">
                    <a:lumMod val="95000"/>
                    <a:lumOff val="5000"/>
                  </a:schemeClr>
                </a:solidFill>
                <a:latin typeface="Liberation Mono"/>
                <a:cs typeface="Arial" panose="020B0604020202020204" pitchFamily="34" charset="0"/>
              </a:rPr>
              <a:t>_</a:t>
            </a:r>
            <a:r>
              <a:rPr lang="en-IN" sz="2000" i="1" dirty="0">
                <a:solidFill>
                  <a:srgbClr val="000000"/>
                </a:solidFill>
                <a:latin typeface="Liberation Mono"/>
              </a:rPr>
              <a:t>name</a:t>
            </a:r>
            <a:r>
              <a:rPr lang="en-IN" sz="2000" dirty="0">
                <a:solidFill>
                  <a:schemeClr val="tx1">
                    <a:lumMod val="95000"/>
                    <a:lumOff val="5000"/>
                  </a:schemeClr>
                </a:solidFill>
                <a:latin typeface="Liberation Mono"/>
                <a:cs typeface="Arial" panose="020B0604020202020204" pitchFamily="34" charset="0"/>
              </a:rPr>
              <a:t>]</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DROP</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COLUMN</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col_name</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DROP</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PRIMARY</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KEY</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DROP</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INDEX</a:t>
            </a:r>
            <a:r>
              <a:rPr lang="en-IN" sz="2000" dirty="0">
                <a:solidFill>
                  <a:schemeClr val="tx1">
                    <a:lumMod val="95000"/>
                    <a:lumOff val="5000"/>
                  </a:schemeClr>
                </a:solidFill>
                <a:latin typeface="Liberation Mono"/>
                <a:cs typeface="Arial" panose="020B0604020202020204" pitchFamily="34" charset="0"/>
              </a:rPr>
              <a:t>|</a:t>
            </a:r>
            <a:r>
              <a:rPr lang="en-IN" sz="2000" dirty="0">
                <a:solidFill>
                  <a:srgbClr val="0077AA"/>
                </a:solidFill>
                <a:latin typeface="Liberation Mono"/>
              </a:rPr>
              <a:t>KEY</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index_name</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DROP</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FOREIGN</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KEY</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fk_symbol</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RENAME</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TO</a:t>
            </a:r>
            <a:r>
              <a:rPr lang="en-IN" sz="2000" dirty="0">
                <a:solidFill>
                  <a:schemeClr val="tx1">
                    <a:lumMod val="95000"/>
                    <a:lumOff val="5000"/>
                  </a:schemeClr>
                </a:solidFill>
                <a:latin typeface="Liberation Mono"/>
                <a:cs typeface="Arial" panose="020B0604020202020204" pitchFamily="34" charset="0"/>
              </a:rPr>
              <a:t>|</a:t>
            </a:r>
            <a:r>
              <a:rPr lang="en-IN" sz="2000" dirty="0">
                <a:solidFill>
                  <a:srgbClr val="0077AA"/>
                </a:solidFill>
                <a:latin typeface="Liberation Mono"/>
              </a:rPr>
              <a:t>AS</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new_tbl_name</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b="0" i="0" dirty="0">
                <a:solidFill>
                  <a:srgbClr val="0077AA"/>
                </a:solidFill>
                <a:effectLst/>
                <a:latin typeface="Liberation Mono"/>
              </a:rPr>
              <a:t>ALTER</a:t>
            </a:r>
            <a:r>
              <a:rPr lang="en-IN" sz="2000" b="0" i="0" dirty="0">
                <a:solidFill>
                  <a:srgbClr val="000000"/>
                </a:solidFill>
                <a:effectLst/>
                <a:latin typeface="Liberation Mono"/>
              </a:rPr>
              <a:t> </a:t>
            </a:r>
            <a:r>
              <a:rPr lang="en-IN" sz="2000" b="0" i="0" dirty="0">
                <a:solidFill>
                  <a:srgbClr val="999999"/>
                </a:solidFill>
                <a:effectLst/>
                <a:latin typeface="Liberation Mono"/>
              </a:rPr>
              <a:t>[</a:t>
            </a:r>
            <a:r>
              <a:rPr lang="en-IN" sz="2000" b="0" i="0" dirty="0">
                <a:solidFill>
                  <a:srgbClr val="0077AA"/>
                </a:solidFill>
                <a:effectLst/>
                <a:latin typeface="Liberation Mono"/>
              </a:rPr>
              <a:t>COLUMN</a:t>
            </a:r>
            <a:r>
              <a:rPr lang="en-IN" sz="2000" b="0" i="0" dirty="0">
                <a:solidFill>
                  <a:srgbClr val="999999"/>
                </a:solidFill>
                <a:effectLst/>
                <a:latin typeface="Liberation Mono"/>
              </a:rPr>
              <a:t>]</a:t>
            </a:r>
            <a:r>
              <a:rPr lang="en-IN" sz="2000" b="0" i="0" dirty="0">
                <a:solidFill>
                  <a:srgbClr val="000000"/>
                </a:solidFill>
                <a:effectLst/>
                <a:latin typeface="Liberation Mono"/>
              </a:rPr>
              <a:t> </a:t>
            </a:r>
            <a:r>
              <a:rPr lang="en-IN" sz="2000" b="0" i="1" dirty="0">
                <a:solidFill>
                  <a:srgbClr val="000000"/>
                </a:solidFill>
                <a:effectLst/>
                <a:latin typeface="Liberation Mono"/>
              </a:rPr>
              <a:t>col_name</a:t>
            </a:r>
            <a:r>
              <a:rPr lang="en-IN" sz="2000" b="0" i="0" dirty="0">
                <a:solidFill>
                  <a:srgbClr val="000000"/>
                </a:solidFill>
                <a:effectLst/>
                <a:latin typeface="Liberation Mono"/>
              </a:rPr>
              <a:t> { </a:t>
            </a:r>
            <a:r>
              <a:rPr lang="en-IN" sz="2000" b="0" i="0" dirty="0">
                <a:solidFill>
                  <a:srgbClr val="0077AA"/>
                </a:solidFill>
                <a:effectLst/>
                <a:latin typeface="Liberation Mono"/>
              </a:rPr>
              <a:t>SET</a:t>
            </a:r>
            <a:r>
              <a:rPr lang="en-IN" sz="2000" b="0" i="0" dirty="0">
                <a:solidFill>
                  <a:srgbClr val="000000"/>
                </a:solidFill>
                <a:effectLst/>
                <a:latin typeface="Liberation Mono"/>
              </a:rPr>
              <a:t> </a:t>
            </a:r>
            <a:r>
              <a:rPr lang="en-IN" sz="2000" b="0" i="0" dirty="0">
                <a:solidFill>
                  <a:srgbClr val="0077AA"/>
                </a:solidFill>
                <a:effectLst/>
                <a:latin typeface="Liberation Mono"/>
              </a:rPr>
              <a:t>DEFAULT</a:t>
            </a:r>
            <a:r>
              <a:rPr lang="en-IN" sz="2000" b="0" i="0" dirty="0">
                <a:solidFill>
                  <a:srgbClr val="000000"/>
                </a:solidFill>
                <a:effectLst/>
                <a:latin typeface="Liberation Mono"/>
              </a:rPr>
              <a:t> {</a:t>
            </a:r>
            <a:r>
              <a:rPr lang="en-IN" sz="2000" b="0" i="1" dirty="0">
                <a:solidFill>
                  <a:srgbClr val="000000"/>
                </a:solidFill>
                <a:effectLst/>
                <a:latin typeface="Liberation Mono"/>
              </a:rPr>
              <a:t>literal</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0" dirty="0">
                <a:solidFill>
                  <a:srgbClr val="999999"/>
                </a:solidFill>
                <a:effectLst/>
                <a:latin typeface="Liberation Mono"/>
              </a:rPr>
              <a:t>(</a:t>
            </a:r>
            <a:r>
              <a:rPr lang="en-IN" sz="2000" b="0" i="1" dirty="0">
                <a:solidFill>
                  <a:srgbClr val="000000"/>
                </a:solidFill>
                <a:effectLst/>
                <a:latin typeface="Liberation Mono"/>
              </a:rPr>
              <a:t>expr</a:t>
            </a:r>
            <a:r>
              <a:rPr lang="en-IN" sz="2000" b="0" i="0" dirty="0">
                <a:solidFill>
                  <a:srgbClr val="999999"/>
                </a:solidFill>
                <a:effectLst/>
                <a:latin typeface="Liberation Mono"/>
              </a:rPr>
              <a:t>)</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0" dirty="0">
                <a:solidFill>
                  <a:srgbClr val="0077AA"/>
                </a:solidFill>
                <a:effectLst/>
                <a:latin typeface="Liberation Mono"/>
              </a:rPr>
              <a:t>SET</a:t>
            </a:r>
            <a:r>
              <a:rPr lang="en-IN" sz="2000" b="0" i="0" dirty="0">
                <a:solidFill>
                  <a:srgbClr val="000000"/>
                </a:solidFill>
                <a:effectLst/>
                <a:latin typeface="Liberation Mono"/>
              </a:rPr>
              <a:t> {</a:t>
            </a:r>
            <a:r>
              <a:rPr lang="en-IN" sz="2000" b="0" i="0" dirty="0">
                <a:solidFill>
                  <a:srgbClr val="0077AA"/>
                </a:solidFill>
                <a:effectLst/>
                <a:latin typeface="Liberation Mono"/>
              </a:rPr>
              <a:t>VISIBLE</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0" dirty="0">
                <a:solidFill>
                  <a:srgbClr val="0077AA"/>
                </a:solidFill>
                <a:effectLst/>
                <a:latin typeface="Liberation Mono"/>
              </a:rPr>
              <a:t>INVISIBLE</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0" dirty="0">
                <a:solidFill>
                  <a:srgbClr val="0077AA"/>
                </a:solidFill>
                <a:effectLst/>
                <a:latin typeface="Liberation Mono"/>
              </a:rPr>
              <a:t>DROP</a:t>
            </a:r>
            <a:r>
              <a:rPr lang="en-IN" sz="2000" b="0" i="0" dirty="0">
                <a:solidFill>
                  <a:srgbClr val="000000"/>
                </a:solidFill>
                <a:effectLst/>
                <a:latin typeface="Liberation Mono"/>
              </a:rPr>
              <a:t> </a:t>
            </a:r>
            <a:r>
              <a:rPr lang="en-IN" sz="2000" b="0" i="0" dirty="0">
                <a:solidFill>
                  <a:srgbClr val="0077AA"/>
                </a:solidFill>
                <a:effectLst/>
                <a:latin typeface="Liberation Mono"/>
              </a:rPr>
              <a:t>DEFAULT</a:t>
            </a:r>
            <a:r>
              <a:rPr lang="en-IN" sz="2000" b="0" i="0" dirty="0">
                <a:solidFill>
                  <a:srgbClr val="000000"/>
                </a:solidFill>
                <a:effectLst/>
                <a:latin typeface="Liberation Mono"/>
              </a:rPr>
              <a:t> }</a:t>
            </a:r>
            <a:endParaRPr lang="en-IN" sz="2000" dirty="0">
              <a:latin typeface="Liberation Mono"/>
            </a:endParaRPr>
          </a:p>
        </p:txBody>
      </p:sp>
    </p:spTree>
    <p:extLst>
      <p:ext uri="{BB962C8B-B14F-4D97-AF65-F5344CB8AC3E}">
        <p14:creationId xmlns:p14="http://schemas.microsoft.com/office/powerpoint/2010/main" val="3210344797"/>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a:t>
            </a:r>
            <a:endParaRPr lang="en-IN" sz="3200" i="1" dirty="0">
              <a:solidFill>
                <a:srgbClr val="FF9900"/>
              </a:solidFill>
              <a:latin typeface="Arial" pitchFamily="34" charset="0"/>
              <a:cs typeface="Arial" pitchFamily="34" charset="0"/>
            </a:endParaRPr>
          </a:p>
        </p:txBody>
      </p:sp>
      <p:sp>
        <p:nvSpPr>
          <p:cNvPr id="5" name="Rectangle 4"/>
          <p:cNvSpPr/>
          <p:nvPr/>
        </p:nvSpPr>
        <p:spPr>
          <a:xfrm>
            <a:off x="335360" y="332656"/>
            <a:ext cx="11521280" cy="2769989"/>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Change Columns</a:t>
            </a:r>
            <a:r>
              <a:rPr lang="en-IN" dirty="0">
                <a:latin typeface="Arial" panose="020B0604020202020204" pitchFamily="34" charset="0"/>
                <a:cs typeface="Arial" panose="020B0604020202020204" pitchFamily="34" charset="0"/>
              </a:rPr>
              <a:t> :- You can rename a column using a CHANGE old_col_name new_col_name column_definition clause. To do so, specify the old and new column names and the definition that the column currently has.</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Modify Columns :- </a:t>
            </a:r>
            <a:r>
              <a:rPr lang="en-IN" dirty="0">
                <a:latin typeface="Arial" panose="020B0604020202020204" pitchFamily="34" charset="0"/>
                <a:cs typeface="Arial" panose="020B0604020202020204" pitchFamily="34" charset="0"/>
              </a:rPr>
              <a:t>You can also use MODIFY to change a column's type without renaming it.</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Dropping 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p>
        </p:txBody>
      </p:sp>
      <p:sp>
        <p:nvSpPr>
          <p:cNvPr id="2" name="Rectangle 1"/>
          <p:cNvSpPr/>
          <p:nvPr/>
        </p:nvSpPr>
        <p:spPr>
          <a:xfrm>
            <a:off x="335360" y="3394806"/>
            <a:ext cx="10729192" cy="113877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358106" y="4725144"/>
            <a:ext cx="11498534" cy="1295868"/>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a:t>
            </a:r>
            <a:r>
              <a:rPr lang="en-IN" i="1" dirty="0">
                <a:latin typeface="Liberation Mono"/>
                <a:cs typeface="Arial" panose="020B0604020202020204" pitchFamily="34" charset="0"/>
              </a:rPr>
              <a:t>tbl_name</a:t>
            </a:r>
            <a:r>
              <a:rPr lang="en-IN" dirty="0">
                <a:latin typeface="Liberation Mono"/>
                <a:cs typeface="Arial" panose="020B0604020202020204" pitchFamily="34" charset="0"/>
              </a:rPr>
              <a:t> </a:t>
            </a:r>
            <a:r>
              <a:rPr lang="en-IN" dirty="0">
                <a:solidFill>
                  <a:srgbClr val="0077AA"/>
                </a:solidFill>
                <a:latin typeface="Liberation Mono"/>
              </a:rPr>
              <a:t>ENGINE </a:t>
            </a:r>
            <a:r>
              <a:rPr lang="en-IN" dirty="0">
                <a:solidFill>
                  <a:srgbClr val="A67F59"/>
                </a:solidFill>
                <a:latin typeface="Liberation Mono"/>
              </a:rPr>
              <a:t>=</a:t>
            </a:r>
            <a:r>
              <a:rPr lang="en-IN" dirty="0">
                <a:solidFill>
                  <a:srgbClr val="0077AA"/>
                </a:solidFill>
                <a:latin typeface="Liberation Mono"/>
              </a:rPr>
              <a:t> InnoDB</a:t>
            </a:r>
            <a:r>
              <a:rPr lang="en-IN" dirty="0">
                <a:latin typeface="Liberation Mono"/>
              </a:rPr>
              <a:t>;</a:t>
            </a:r>
          </a:p>
          <a:p>
            <a:pPr>
              <a:lnSpc>
                <a:spcPct val="150000"/>
              </a:lnSpc>
            </a:pPr>
            <a:r>
              <a:rPr lang="en-IN" dirty="0">
                <a:solidFill>
                  <a:srgbClr val="0077AA"/>
                </a:solidFill>
                <a:latin typeface="Liberation Mono"/>
                <a:ea typeface="Times New Roman" panose="02020603050405020304" pitchFamily="18" charset="0"/>
              </a:rPr>
              <a:t>ALTER</a:t>
            </a:r>
            <a:r>
              <a:rPr lang="en-IN" dirty="0">
                <a:latin typeface="Liberation Mono"/>
              </a:rPr>
              <a:t> </a:t>
            </a:r>
            <a:r>
              <a:rPr lang="en-IN" dirty="0">
                <a:solidFill>
                  <a:srgbClr val="0077AA"/>
                </a:solidFill>
                <a:latin typeface="Liberation Mono"/>
              </a:rPr>
              <a:t>TABLE</a:t>
            </a:r>
            <a:r>
              <a:rPr lang="en-IN" dirty="0">
                <a:latin typeface="Liberation Mono"/>
              </a:rPr>
              <a:t> </a:t>
            </a:r>
            <a:r>
              <a:rPr lang="en-IN" i="1" dirty="0">
                <a:latin typeface="Liberation Mono"/>
                <a:cs typeface="Arial" panose="020B0604020202020204" pitchFamily="34" charset="0"/>
              </a:rPr>
              <a:t>tbl_name</a:t>
            </a:r>
            <a:r>
              <a:rPr lang="en-IN" dirty="0">
                <a:latin typeface="Liberation Mono"/>
              </a:rPr>
              <a:t> </a:t>
            </a:r>
            <a:r>
              <a:rPr lang="en-IN" dirty="0">
                <a:solidFill>
                  <a:srgbClr val="0077AA"/>
                </a:solidFill>
                <a:latin typeface="Liberation Mono"/>
                <a:ea typeface="Times New Roman" panose="02020603050405020304" pitchFamily="18" charset="0"/>
              </a:rPr>
              <a:t>ADD</a:t>
            </a:r>
            <a:r>
              <a:rPr lang="en-IN" dirty="0">
                <a:latin typeface="Liberation Mono"/>
              </a:rPr>
              <a:t> </a:t>
            </a:r>
            <a:r>
              <a:rPr lang="en-IN" dirty="0">
                <a:latin typeface="Liberation Mono"/>
                <a:ea typeface="Times New Roman" panose="02020603050405020304" pitchFamily="18" charset="0"/>
              </a:rPr>
              <a:t>col1 </a:t>
            </a:r>
            <a:r>
              <a:rPr lang="en-IN" dirty="0">
                <a:solidFill>
                  <a:srgbClr val="834689"/>
                </a:solidFill>
                <a:latin typeface="Liberation Mono"/>
                <a:cs typeface="Arial" panose="020B0604020202020204" pitchFamily="34" charset="0"/>
              </a:rPr>
              <a:t>INT</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rPr>
              <a:t>ADD</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col2 </a:t>
            </a:r>
            <a:r>
              <a:rPr lang="en-IN" dirty="0">
                <a:solidFill>
                  <a:srgbClr val="834689"/>
                </a:solidFill>
                <a:latin typeface="Liberation Mono"/>
                <a:cs typeface="Arial" panose="020B0604020202020204" pitchFamily="34" charset="0"/>
              </a:rPr>
              <a:t>INT</a:t>
            </a:r>
            <a:r>
              <a:rPr lang="en-IN" dirty="0">
                <a:latin typeface="Liberation Mono"/>
              </a:rPr>
              <a:t>;</a:t>
            </a:r>
            <a:endParaRPr lang="en-IN" dirty="0">
              <a:solidFill>
                <a:srgbClr val="834689"/>
              </a:solidFill>
              <a:latin typeface="Liberation Mono"/>
              <a:cs typeface="Arial" panose="020B0604020202020204" pitchFamily="34" charset="0"/>
            </a:endParaRPr>
          </a:p>
          <a:p>
            <a:pPr>
              <a:lnSpc>
                <a:spcPct val="150000"/>
              </a:lnSpc>
            </a:pPr>
            <a:r>
              <a:rPr lang="en-IN" dirty="0">
                <a:solidFill>
                  <a:srgbClr val="0077AA"/>
                </a:solidFill>
                <a:latin typeface="Liberation Mono"/>
                <a:ea typeface="Times New Roman" panose="02020603050405020304" pitchFamily="18" charset="0"/>
              </a:rPr>
              <a:t>ALTER</a:t>
            </a:r>
            <a:r>
              <a:rPr lang="en-IN" dirty="0">
                <a:latin typeface="Liberation Mono"/>
              </a:rPr>
              <a:t> </a:t>
            </a:r>
            <a:r>
              <a:rPr lang="en-IN" dirty="0">
                <a:solidFill>
                  <a:srgbClr val="0077AA"/>
                </a:solidFill>
                <a:latin typeface="Liberation Mono"/>
              </a:rPr>
              <a:t>TABLE</a:t>
            </a:r>
            <a:r>
              <a:rPr lang="en-IN" dirty="0">
                <a:latin typeface="Liberation Mono"/>
              </a:rPr>
              <a:t> </a:t>
            </a:r>
            <a:r>
              <a:rPr lang="en-IN" i="1" dirty="0">
                <a:latin typeface="Liberation Mono"/>
                <a:cs typeface="Arial" panose="020B0604020202020204" pitchFamily="34" charset="0"/>
              </a:rPr>
              <a:t>tbl_name</a:t>
            </a:r>
            <a:r>
              <a:rPr lang="en-IN" dirty="0">
                <a:latin typeface="Liberation Mono"/>
              </a:rPr>
              <a:t> </a:t>
            </a:r>
            <a:r>
              <a:rPr lang="en-IN" dirty="0">
                <a:solidFill>
                  <a:srgbClr val="0077AA"/>
                </a:solidFill>
                <a:latin typeface="Liberation Mono"/>
                <a:ea typeface="Times New Roman" panose="02020603050405020304" pitchFamily="18" charset="0"/>
              </a:rPr>
              <a:t>DROP</a:t>
            </a:r>
            <a:r>
              <a:rPr lang="en-IN" dirty="0">
                <a:latin typeface="Liberation Mono"/>
              </a:rPr>
              <a:t> </a:t>
            </a:r>
            <a:r>
              <a:rPr lang="en-IN" dirty="0">
                <a:solidFill>
                  <a:srgbClr val="0077AA"/>
                </a:solidFill>
                <a:latin typeface="Liberation Mono"/>
                <a:ea typeface="Times New Roman" panose="02020603050405020304" pitchFamily="18" charset="0"/>
              </a:rPr>
              <a:t>COLUMN</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col1,</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rPr>
              <a:t>DROP</a:t>
            </a:r>
            <a:r>
              <a:rPr lang="en-IN" dirty="0">
                <a:latin typeface="Liberation Mono"/>
              </a:rPr>
              <a:t> </a:t>
            </a:r>
            <a:r>
              <a:rPr lang="en-IN" dirty="0">
                <a:solidFill>
                  <a:srgbClr val="0077AA"/>
                </a:solidFill>
                <a:latin typeface="Liberation Mono"/>
                <a:ea typeface="Times New Roman" panose="02020603050405020304" pitchFamily="18" charset="0"/>
              </a:rPr>
              <a:t>COLUMN</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col2 ,</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rPr>
              <a:t>ADD</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col3</a:t>
            </a:r>
            <a:r>
              <a:rPr lang="en-IN" dirty="0">
                <a:solidFill>
                  <a:srgbClr val="DD4A68"/>
                </a:solidFill>
                <a:latin typeface="Liberation Mono"/>
                <a:ea typeface="Times New Roman" panose="02020603050405020304" pitchFamily="18" charset="0"/>
              </a:rPr>
              <a:t> </a:t>
            </a:r>
            <a:r>
              <a:rPr lang="en-IN" dirty="0">
                <a:solidFill>
                  <a:srgbClr val="834689"/>
                </a:solidFill>
                <a:latin typeface="Liberation Mono"/>
                <a:cs typeface="Arial" panose="020B0604020202020204" pitchFamily="34" charset="0"/>
              </a:rPr>
              <a:t>INT</a:t>
            </a:r>
            <a:r>
              <a:rPr lang="en-IN" dirty="0">
                <a:latin typeface="Liberation Mono"/>
              </a:rPr>
              <a:t>;</a:t>
            </a:r>
            <a:endParaRPr lang="en-IN" dirty="0">
              <a:latin typeface="Liberation Mono"/>
              <a:ea typeface="Times New Roman" panose="02020603050405020304" pitchFamily="18" charset="0"/>
            </a:endParaRPr>
          </a:p>
        </p:txBody>
      </p:sp>
    </p:spTree>
    <p:extLst>
      <p:ext uri="{BB962C8B-B14F-4D97-AF65-F5344CB8AC3E}">
        <p14:creationId xmlns:p14="http://schemas.microsoft.com/office/powerpoint/2010/main" val="4072977255"/>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add column </a:t>
            </a:r>
          </a:p>
        </p:txBody>
      </p:sp>
      <p:sp>
        <p:nvSpPr>
          <p:cNvPr id="7" name="Rectangle 6">
            <a:extLst>
              <a:ext uri="{FF2B5EF4-FFF2-40B4-BE49-F238E27FC236}">
                <a16:creationId xmlns:a16="http://schemas.microsoft.com/office/drawing/2014/main" xmlns="" id="{E4F8498B-A621-46FB-9E14-2D486B1505D4}"/>
              </a:ext>
            </a:extLst>
          </p:cNvPr>
          <p:cNvSpPr/>
          <p:nvPr/>
        </p:nvSpPr>
        <p:spPr>
          <a:xfrm>
            <a:off x="191812" y="3906922"/>
            <a:ext cx="10008644" cy="1569660"/>
          </a:xfrm>
          <a:prstGeom prst="rect">
            <a:avLst/>
          </a:prstGeom>
        </p:spPr>
        <p:txBody>
          <a:bodyPr wrap="square">
            <a:spAutoFit/>
          </a:bodyPr>
          <a:lstStyle/>
          <a:p>
            <a:r>
              <a:rPr lang="en-IN" sz="2000" dirty="0">
                <a:solidFill>
                  <a:srgbClr val="0077AA"/>
                </a:solidFill>
                <a:latin typeface="Liberation Mono"/>
                <a:cs typeface="Arial" panose="020B0604020202020204" pitchFamily="34" charset="0"/>
              </a:rPr>
              <a:t>ALTER</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TABLE</a:t>
            </a:r>
            <a:r>
              <a:rPr lang="en-IN" sz="2000" dirty="0">
                <a:solidFill>
                  <a:schemeClr val="tx1">
                    <a:lumMod val="95000"/>
                    <a:lumOff val="5000"/>
                  </a:schemeClr>
                </a:solidFill>
                <a:latin typeface="Liberation Mono"/>
                <a:cs typeface="Arial" panose="020B0604020202020204" pitchFamily="34" charset="0"/>
              </a:rPr>
              <a:t> tbl_name [alter_specification [, alter_specification] </a:t>
            </a:r>
            <a:r>
              <a:rPr lang="en-US" sz="2000" dirty="0">
                <a:solidFill>
                  <a:schemeClr val="bg1">
                    <a:lumMod val="50000"/>
                  </a:schemeClr>
                </a:solidFill>
                <a:latin typeface="Liberation Mono"/>
              </a:rPr>
              <a:t>. . .</a:t>
            </a:r>
            <a:r>
              <a:rPr lang="en-IN" sz="2000" dirty="0">
                <a:solidFill>
                  <a:schemeClr val="tx1">
                    <a:lumMod val="95000"/>
                    <a:lumOff val="5000"/>
                  </a:schemeClr>
                </a:solidFill>
                <a:latin typeface="Liberation Mono"/>
                <a:cs typeface="Arial" panose="020B0604020202020204" pitchFamily="34" charset="0"/>
              </a:rPr>
              <a:t>]</a:t>
            </a:r>
          </a:p>
          <a:p>
            <a:endParaRPr lang="en-IN" sz="800" dirty="0">
              <a:solidFill>
                <a:schemeClr val="tx1">
                  <a:lumMod val="95000"/>
                  <a:lumOff val="5000"/>
                </a:schemeClr>
              </a:solidFill>
              <a:latin typeface="Liberation Mono"/>
              <a:cs typeface="Arial" panose="020B0604020202020204" pitchFamily="34" charset="0"/>
            </a:endParaRPr>
          </a:p>
          <a:p>
            <a:r>
              <a:rPr lang="en-IN" sz="2000" dirty="0">
                <a:solidFill>
                  <a:schemeClr val="tx1">
                    <a:lumMod val="95000"/>
                    <a:lumOff val="5000"/>
                  </a:schemeClr>
                </a:solidFill>
                <a:latin typeface="Liberation Mono"/>
                <a:cs typeface="Arial" panose="020B0604020202020204" pitchFamily="34" charset="0"/>
              </a:rPr>
              <a:t>alter_specification</a:t>
            </a:r>
          </a:p>
          <a:p>
            <a:endParaRPr lang="en-IN" sz="800" dirty="0">
              <a:solidFill>
                <a:schemeClr val="tx1">
                  <a:lumMod val="95000"/>
                  <a:lumOff val="5000"/>
                </a:schemeClr>
              </a:solidFill>
              <a:latin typeface="Liberation Mono"/>
              <a:cs typeface="Arial" panose="020B0604020202020204" pitchFamily="34" charset="0"/>
            </a:endParaRP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ADD</a:t>
            </a:r>
            <a:r>
              <a:rPr lang="en-IN" sz="2000" dirty="0">
                <a:solidFill>
                  <a:schemeClr val="tx1">
                    <a:lumMod val="95000"/>
                    <a:lumOff val="5000"/>
                  </a:schemeClr>
                </a:solidFill>
                <a:latin typeface="Liberation Mono"/>
                <a:cs typeface="Arial" panose="020B0604020202020204" pitchFamily="34" charset="0"/>
              </a:rPr>
              <a:t> [COLUMN] col_name column_definition [FIRST | AFTER col_name ]</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ADD</a:t>
            </a:r>
            <a:r>
              <a:rPr lang="en-IN" sz="2000" dirty="0">
                <a:solidFill>
                  <a:schemeClr val="tx1">
                    <a:lumMod val="95000"/>
                    <a:lumOff val="5000"/>
                  </a:schemeClr>
                </a:solidFill>
                <a:latin typeface="Liberation Mono"/>
                <a:cs typeface="Arial" panose="020B0604020202020204" pitchFamily="34" charset="0"/>
              </a:rPr>
              <a:t> [COLUMN] (col_name column_definition,</a:t>
            </a:r>
            <a:r>
              <a:rPr lang="en-US" sz="2000" dirty="0">
                <a:solidFill>
                  <a:srgbClr val="0077AA"/>
                </a:solidFill>
                <a:latin typeface="Liberation Mono"/>
              </a:rPr>
              <a:t> </a:t>
            </a:r>
            <a:r>
              <a:rPr lang="en-US" sz="2000" dirty="0">
                <a:solidFill>
                  <a:schemeClr val="bg1">
                    <a:lumMod val="50000"/>
                  </a:schemeClr>
                </a:solidFill>
                <a:latin typeface="Liberation Mono"/>
              </a:rPr>
              <a:t>. . .</a:t>
            </a:r>
            <a:r>
              <a:rPr lang="en-IN" sz="2000" dirty="0">
                <a:solidFill>
                  <a:schemeClr val="tx1">
                    <a:lumMod val="95000"/>
                    <a:lumOff val="5000"/>
                  </a:schemeClr>
                </a:solidFill>
                <a:latin typeface="Liberation Mono"/>
                <a:cs typeface="Arial" panose="020B0604020202020204" pitchFamily="34" charset="0"/>
              </a:rPr>
              <a:t>)</a:t>
            </a:r>
          </a:p>
        </p:txBody>
      </p:sp>
    </p:spTree>
    <p:extLst>
      <p:ext uri="{BB962C8B-B14F-4D97-AF65-F5344CB8AC3E}">
        <p14:creationId xmlns:p14="http://schemas.microsoft.com/office/powerpoint/2010/main" val="37510954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1772816"/>
            <a:ext cx="8839200" cy="2519536"/>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relational model concepts</a:t>
            </a:r>
          </a:p>
          <a:p>
            <a:r>
              <a:rPr lang="en-IN" sz="3600" dirty="0">
                <a:solidFill>
                  <a:srgbClr val="DC525C"/>
                </a:solidFill>
                <a:latin typeface="Segoe UI Light" panose="020B0502040204020203" pitchFamily="34" charset="0"/>
                <a:cs typeface="Segoe UI Light" panose="020B0502040204020203" pitchFamily="34" charset="0"/>
              </a:rPr>
              <a:t>and</a:t>
            </a:r>
            <a:endParaRPr lang="en-IN" dirty="0">
              <a:solidFill>
                <a:srgbClr val="DC525C"/>
              </a:solidFill>
              <a:latin typeface="Segoe UI Light" panose="020B0502040204020203" pitchFamily="34" charset="0"/>
              <a:cs typeface="Segoe UI Light" panose="020B0502040204020203" pitchFamily="34" charset="0"/>
            </a:endParaRPr>
          </a:p>
          <a:p>
            <a:r>
              <a:rPr lang="en-IN" dirty="0">
                <a:solidFill>
                  <a:srgbClr val="DC525C"/>
                </a:solidFill>
                <a:latin typeface="Segoe UI Light" panose="020B0502040204020203" pitchFamily="34" charset="0"/>
                <a:cs typeface="Segoe UI Light" panose="020B0502040204020203" pitchFamily="34" charset="0"/>
              </a:rPr>
              <a:t>properties of relational table</a:t>
            </a:r>
          </a:p>
        </p:txBody>
      </p:sp>
    </p:spTree>
    <p:extLst>
      <p:ext uri="{BB962C8B-B14F-4D97-AF65-F5344CB8AC3E}">
        <p14:creationId xmlns:p14="http://schemas.microsoft.com/office/powerpoint/2010/main" val="286619617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add column</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xmlns="" id="{014E1D01-2FA6-4420-9FF5-0FE188DCAFAD}"/>
              </a:ext>
            </a:extLst>
          </p:cNvPr>
          <p:cNvSpPr/>
          <p:nvPr/>
        </p:nvSpPr>
        <p:spPr>
          <a:xfrm>
            <a:off x="121629" y="404664"/>
            <a:ext cx="4104456"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solidFill>
                  <a:srgbClr val="333333"/>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solidFill>
                  <a:srgbClr val="333333"/>
                </a:solidFill>
                <a:latin typeface="Liberation Mono"/>
                <a:cs typeface="Arial" panose="020B0604020202020204" pitchFamily="34" charset="0"/>
              </a:rPr>
              <a:t> vehicles </a:t>
            </a:r>
            <a:r>
              <a:rPr lang="en-US" dirty="0">
                <a:solidFill>
                  <a:schemeClr val="bg1">
                    <a:lumMod val="65000"/>
                  </a:schemeClr>
                </a:solidFill>
                <a:latin typeface="Liberation Mono"/>
                <a:cs typeface="Arial" panose="020B0604020202020204" pitchFamily="34" charset="0"/>
              </a:rPr>
              <a:t>(</a:t>
            </a:r>
            <a:r>
              <a:rPr lang="en-US" dirty="0">
                <a:solidFill>
                  <a:srgbClr val="333333"/>
                </a:solidFill>
                <a:latin typeface="Liberation Mono"/>
                <a:cs typeface="Arial" panose="020B0604020202020204" pitchFamily="34" charset="0"/>
              </a:rPr>
              <a:t> </a:t>
            </a:r>
          </a:p>
          <a:p>
            <a:pPr marL="177800"/>
            <a:r>
              <a:rPr lang="en-US" dirty="0">
                <a:solidFill>
                  <a:srgbClr val="333333"/>
                </a:solidFill>
                <a:latin typeface="Liberation Mono"/>
                <a:cs typeface="Arial" panose="020B0604020202020204" pitchFamily="34" charset="0"/>
              </a:rPr>
              <a:t>     vehicleID </a:t>
            </a:r>
            <a:r>
              <a:rPr lang="en-US" dirty="0">
                <a:solidFill>
                  <a:srgbClr val="834689"/>
                </a:solidFill>
                <a:latin typeface="Liberation Mono"/>
                <a:cs typeface="Arial" panose="020B0604020202020204" pitchFamily="34" charset="0"/>
              </a:rPr>
              <a:t>INT</a:t>
            </a:r>
            <a:r>
              <a:rPr lang="en-US" dirty="0">
                <a:solidFill>
                  <a:srgbClr val="0086B3"/>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PRIMARY KEY </a:t>
            </a:r>
            <a:r>
              <a:rPr lang="en-US" dirty="0">
                <a:solidFill>
                  <a:srgbClr val="333333"/>
                </a:solidFill>
                <a:latin typeface="Liberation Mono"/>
                <a:cs typeface="Arial" panose="020B0604020202020204" pitchFamily="34" charset="0"/>
              </a:rPr>
              <a:t>, </a:t>
            </a:r>
          </a:p>
          <a:p>
            <a:pPr marL="177800"/>
            <a:r>
              <a:rPr lang="en-US" dirty="0">
                <a:solidFill>
                  <a:srgbClr val="333333"/>
                </a:solidFill>
                <a:latin typeface="Liberation Mono"/>
                <a:cs typeface="Arial" panose="020B0604020202020204" pitchFamily="34" charset="0"/>
              </a:rPr>
              <a:t>     year </a:t>
            </a:r>
            <a:r>
              <a:rPr lang="en-US" dirty="0">
                <a:solidFill>
                  <a:srgbClr val="834689"/>
                </a:solidFill>
                <a:latin typeface="Liberation Mono"/>
                <a:cs typeface="Arial" panose="020B0604020202020204" pitchFamily="34" charset="0"/>
              </a:rPr>
              <a:t>INT</a:t>
            </a:r>
            <a:r>
              <a:rPr lang="en-US" dirty="0">
                <a:solidFill>
                  <a:srgbClr val="333333"/>
                </a:solidFill>
                <a:latin typeface="Liberation Mono"/>
                <a:cs typeface="Arial" panose="020B0604020202020204" pitchFamily="34" charset="0"/>
              </a:rPr>
              <a:t>, </a:t>
            </a:r>
          </a:p>
          <a:p>
            <a:pPr marL="177800"/>
            <a:r>
              <a:rPr lang="en-US" dirty="0">
                <a:solidFill>
                  <a:srgbClr val="333333"/>
                </a:solidFill>
                <a:latin typeface="Liberation Mono"/>
                <a:cs typeface="Arial" panose="020B0604020202020204" pitchFamily="34" charset="0"/>
              </a:rPr>
              <a:t>     make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cs typeface="Arial" panose="020B0604020202020204" pitchFamily="34" charset="0"/>
              </a:rPr>
              <a:t>100</a:t>
            </a:r>
            <a:r>
              <a:rPr lang="en-US" dirty="0">
                <a:solidFill>
                  <a:schemeClr val="bg1">
                    <a:lumMod val="65000"/>
                  </a:schemeClr>
                </a:solidFill>
                <a:latin typeface="Liberation Mono"/>
                <a:cs typeface="Arial" panose="020B0604020202020204" pitchFamily="34" charset="0"/>
              </a:rPr>
              <a:t>)</a:t>
            </a:r>
          </a:p>
          <a:p>
            <a:pPr marL="177800"/>
            <a:r>
              <a:rPr lang="en-US" dirty="0">
                <a:solidFill>
                  <a:schemeClr val="bg1">
                    <a:lumMod val="65000"/>
                  </a:schemeClr>
                </a:solidFill>
                <a:latin typeface="Liberation Mono"/>
                <a:cs typeface="Arial" panose="020B0604020202020204" pitchFamily="34" charset="0"/>
              </a:rPr>
              <a:t>)</a:t>
            </a:r>
            <a:r>
              <a:rPr lang="en-US" dirty="0">
                <a:solidFill>
                  <a:srgbClr val="333333"/>
                </a:solidFill>
                <a:latin typeface="Liberation Mono"/>
                <a:cs typeface="Arial" panose="020B0604020202020204" pitchFamily="34" charset="0"/>
              </a:rPr>
              <a:t>;</a:t>
            </a:r>
            <a:endParaRPr lang="en-IN" dirty="0">
              <a:latin typeface="Liberation Mono"/>
              <a:cs typeface="Arial" panose="020B0604020202020204" pitchFamily="34" charset="0"/>
            </a:endParaRPr>
          </a:p>
        </p:txBody>
      </p:sp>
      <p:sp>
        <p:nvSpPr>
          <p:cNvPr id="9" name="Rectangle 8">
            <a:extLst>
              <a:ext uri="{FF2B5EF4-FFF2-40B4-BE49-F238E27FC236}">
                <a16:creationId xmlns:a16="http://schemas.microsoft.com/office/drawing/2014/main" xmlns="" id="{9C420836-D8CD-4F71-A79B-91FCD953E67D}"/>
              </a:ext>
            </a:extLst>
          </p:cNvPr>
          <p:cNvSpPr/>
          <p:nvPr/>
        </p:nvSpPr>
        <p:spPr>
          <a:xfrm>
            <a:off x="5719541" y="702277"/>
            <a:ext cx="5614892" cy="1477328"/>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vehicles</a:t>
            </a:r>
          </a:p>
          <a:p>
            <a:r>
              <a:rPr lang="en-IN" dirty="0">
                <a:solidFill>
                  <a:srgbClr val="0077AA"/>
                </a:solidFill>
                <a:latin typeface="Liberation Mono"/>
                <a:cs typeface="Arial" panose="020B0604020202020204" pitchFamily="34" charset="0"/>
              </a:rPr>
              <a:t>        ADD</a:t>
            </a:r>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auto_increment first</a:t>
            </a:r>
            <a:r>
              <a:rPr lang="en-IN" dirty="0">
                <a:latin typeface="Liberation Mono"/>
                <a:cs typeface="Arial" panose="020B0604020202020204" pitchFamily="34" charset="0"/>
              </a:rPr>
              <a:t>,</a:t>
            </a:r>
          </a:p>
          <a:p>
            <a:r>
              <a:rPr lang="en-IN" dirty="0">
                <a:solidFill>
                  <a:srgbClr val="0077AA"/>
                </a:solidFill>
                <a:latin typeface="Liberation Mono"/>
                <a:cs typeface="Arial" panose="020B0604020202020204" pitchFamily="34" charset="0"/>
              </a:rPr>
              <a:t>        ADD</a:t>
            </a:r>
            <a:r>
              <a:rPr lang="en-IN" dirty="0">
                <a:latin typeface="Liberation Mono"/>
                <a:cs typeface="Arial" panose="020B0604020202020204" pitchFamily="34" charset="0"/>
              </a:rPr>
              <a:t> model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100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tx1">
                    <a:lumMod val="95000"/>
                    <a:lumOff val="5000"/>
                  </a:schemeClr>
                </a:solidFill>
                <a:latin typeface="Liberation Mono"/>
                <a:cs typeface="Arial" panose="020B0604020202020204" pitchFamily="34" charset="0"/>
              </a:rPr>
              <a:t>not</a:t>
            </a:r>
            <a:r>
              <a:rPr lang="en-IN" dirty="0">
                <a:solidFill>
                  <a:srgbClr val="834689"/>
                </a:solidFill>
                <a:latin typeface="Liberation Mono"/>
                <a:cs typeface="Arial" panose="020B0604020202020204" pitchFamily="34" charset="0"/>
              </a:rPr>
              <a:t> </a:t>
            </a:r>
            <a:r>
              <a:rPr lang="en-IN" dirty="0">
                <a:solidFill>
                  <a:schemeClr val="tx1">
                    <a:lumMod val="95000"/>
                    <a:lumOff val="5000"/>
                  </a:schemeClr>
                </a:solidFill>
                <a:latin typeface="Liberation Mono"/>
                <a:cs typeface="Arial" panose="020B0604020202020204" pitchFamily="34" charset="0"/>
              </a:rPr>
              <a:t>null</a:t>
            </a:r>
            <a:r>
              <a:rPr lang="en-IN" dirty="0">
                <a:latin typeface="Liberation Mono"/>
                <a:cs typeface="Arial" panose="020B0604020202020204" pitchFamily="34" charset="0"/>
              </a:rPr>
              <a:t>, </a:t>
            </a:r>
          </a:p>
          <a:p>
            <a:r>
              <a:rPr lang="en-IN" dirty="0">
                <a:solidFill>
                  <a:srgbClr val="0077AA"/>
                </a:solidFill>
                <a:latin typeface="Liberation Mono"/>
                <a:cs typeface="Arial" panose="020B0604020202020204" pitchFamily="34" charset="0"/>
              </a:rPr>
              <a:t>        ADD</a:t>
            </a:r>
            <a:r>
              <a:rPr lang="en-IN" dirty="0">
                <a:latin typeface="Liberation Mono"/>
                <a:cs typeface="Arial" panose="020B0604020202020204" pitchFamily="34" charset="0"/>
              </a:rPr>
              <a:t> color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solidFill>
                  <a:srgbClr val="0077AA"/>
                </a:solidFill>
                <a:latin typeface="Liberation Mono"/>
                <a:cs typeface="Arial" panose="020B0604020202020204" pitchFamily="34" charset="0"/>
              </a:rPr>
              <a:t>        ADD</a:t>
            </a:r>
            <a:r>
              <a:rPr lang="en-IN" dirty="0">
                <a:latin typeface="Liberation Mono"/>
                <a:cs typeface="Arial" panose="020B0604020202020204" pitchFamily="34" charset="0"/>
              </a:rPr>
              <a:t> note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pic>
        <p:nvPicPr>
          <p:cNvPr id="11" name="Picture 10">
            <a:extLst>
              <a:ext uri="{FF2B5EF4-FFF2-40B4-BE49-F238E27FC236}">
                <a16:creationId xmlns:a16="http://schemas.microsoft.com/office/drawing/2014/main" xmlns="" id="{6F5DDCE9-A337-467E-86AA-227E3F74F068}"/>
              </a:ext>
            </a:extLst>
          </p:cNvPr>
          <p:cNvPicPr>
            <a:picLocks noChangeAspect="1"/>
          </p:cNvPicPr>
          <p:nvPr/>
        </p:nvPicPr>
        <p:blipFill>
          <a:blip r:embed="rId2" cstate="print"/>
          <a:stretch>
            <a:fillRect/>
          </a:stretch>
        </p:blipFill>
        <p:spPr>
          <a:xfrm>
            <a:off x="140436" y="1886808"/>
            <a:ext cx="5163476" cy="1243301"/>
          </a:xfrm>
          <a:prstGeom prst="rect">
            <a:avLst/>
          </a:prstGeom>
        </p:spPr>
      </p:pic>
      <p:sp>
        <p:nvSpPr>
          <p:cNvPr id="22" name="Rectangle 21">
            <a:extLst>
              <a:ext uri="{FF2B5EF4-FFF2-40B4-BE49-F238E27FC236}">
                <a16:creationId xmlns:a16="http://schemas.microsoft.com/office/drawing/2014/main" xmlns="" id="{423CE2D1-04FE-47E8-A991-4A6450E30CD3}"/>
              </a:ext>
            </a:extLst>
          </p:cNvPr>
          <p:cNvSpPr/>
          <p:nvPr/>
        </p:nvSpPr>
        <p:spPr>
          <a:xfrm>
            <a:off x="121629" y="3297458"/>
            <a:ext cx="5470315" cy="120032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vehicles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rgbClr val="990055"/>
                </a:solidFill>
                <a:latin typeface="Liberation Mono"/>
              </a:rPr>
              <a:t>111</a:t>
            </a:r>
            <a:r>
              <a:rPr lang="en-IN" dirty="0">
                <a:latin typeface="Liberation Mono"/>
                <a:cs typeface="Arial" panose="020B0604020202020204" pitchFamily="34" charset="0"/>
              </a:rPr>
              <a:t>, </a:t>
            </a:r>
            <a:r>
              <a:rPr lang="en-IN" dirty="0">
                <a:solidFill>
                  <a:srgbClr val="990055"/>
                </a:solidFill>
                <a:latin typeface="Liberation Mono"/>
              </a:rPr>
              <a:t>2000</a:t>
            </a:r>
            <a:r>
              <a:rPr lang="en-IN" dirty="0">
                <a:latin typeface="Liberation Mono"/>
                <a:cs typeface="Arial" panose="020B0604020202020204" pitchFamily="34" charset="0"/>
              </a:rPr>
              <a:t>, 'Honda');</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vehicles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rgbClr val="990055"/>
                </a:solidFill>
                <a:latin typeface="Liberation Mono"/>
              </a:rPr>
              <a:t>112</a:t>
            </a:r>
            <a:r>
              <a:rPr lang="en-IN" dirty="0">
                <a:latin typeface="Liberation Mono"/>
                <a:cs typeface="Arial" panose="020B0604020202020204" pitchFamily="34" charset="0"/>
              </a:rPr>
              <a:t>, </a:t>
            </a:r>
            <a:r>
              <a:rPr lang="en-IN" dirty="0">
                <a:solidFill>
                  <a:srgbClr val="990055"/>
                </a:solidFill>
                <a:latin typeface="Liberation Mono"/>
              </a:rPr>
              <a:t>2002</a:t>
            </a:r>
            <a:r>
              <a:rPr lang="en-IN" dirty="0">
                <a:latin typeface="Liberation Mono"/>
                <a:cs typeface="Arial" panose="020B0604020202020204" pitchFamily="34" charset="0"/>
              </a:rPr>
              <a:t>, 'Hyundai');</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vehicles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rgbClr val="990055"/>
                </a:solidFill>
                <a:latin typeface="Liberation Mono"/>
              </a:rPr>
              <a:t>113</a:t>
            </a:r>
            <a:r>
              <a:rPr lang="en-IN" dirty="0">
                <a:latin typeface="Liberation Mono"/>
                <a:cs typeface="Arial" panose="020B0604020202020204" pitchFamily="34" charset="0"/>
              </a:rPr>
              <a:t>, </a:t>
            </a:r>
            <a:r>
              <a:rPr lang="en-IN" dirty="0">
                <a:solidFill>
                  <a:srgbClr val="990055"/>
                </a:solidFill>
                <a:latin typeface="Liberation Mono"/>
              </a:rPr>
              <a:t>2000</a:t>
            </a:r>
            <a:r>
              <a:rPr lang="en-IN" dirty="0">
                <a:latin typeface="Liberation Mono"/>
                <a:cs typeface="Arial" panose="020B0604020202020204" pitchFamily="34" charset="0"/>
              </a:rPr>
              <a:t>, 'Jeep');</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vehicles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rgbClr val="990055"/>
                </a:solidFill>
                <a:latin typeface="Liberation Mono"/>
              </a:rPr>
              <a:t>114</a:t>
            </a:r>
            <a:r>
              <a:rPr lang="en-IN" dirty="0">
                <a:latin typeface="Liberation Mono"/>
                <a:cs typeface="Arial" panose="020B0604020202020204" pitchFamily="34" charset="0"/>
              </a:rPr>
              <a:t>, </a:t>
            </a:r>
            <a:r>
              <a:rPr lang="en-IN" dirty="0">
                <a:solidFill>
                  <a:srgbClr val="990055"/>
                </a:solidFill>
                <a:latin typeface="Liberation Mono"/>
              </a:rPr>
              <a:t>2005</a:t>
            </a:r>
            <a:r>
              <a:rPr lang="en-IN" dirty="0">
                <a:latin typeface="Liberation Mono"/>
                <a:cs typeface="Arial" panose="020B0604020202020204" pitchFamily="34" charset="0"/>
              </a:rPr>
              <a:t>, 'Toyota');</a:t>
            </a:r>
          </a:p>
        </p:txBody>
      </p:sp>
      <p:pic>
        <p:nvPicPr>
          <p:cNvPr id="23" name="Picture 22">
            <a:extLst>
              <a:ext uri="{FF2B5EF4-FFF2-40B4-BE49-F238E27FC236}">
                <a16:creationId xmlns:a16="http://schemas.microsoft.com/office/drawing/2014/main" xmlns="" id="{F8E6C826-5389-4897-9BF7-D9C740A29E69}"/>
              </a:ext>
            </a:extLst>
          </p:cNvPr>
          <p:cNvPicPr>
            <a:picLocks noChangeAspect="1"/>
          </p:cNvPicPr>
          <p:nvPr/>
        </p:nvPicPr>
        <p:blipFill>
          <a:blip r:embed="rId3" cstate="print"/>
          <a:stretch>
            <a:fillRect/>
          </a:stretch>
        </p:blipFill>
        <p:spPr>
          <a:xfrm>
            <a:off x="5719541" y="2235548"/>
            <a:ext cx="5837023" cy="1980131"/>
          </a:xfrm>
          <a:prstGeom prst="rect">
            <a:avLst/>
          </a:prstGeom>
        </p:spPr>
      </p:pic>
      <p:pic>
        <p:nvPicPr>
          <p:cNvPr id="2" name="Picture 1">
            <a:extLst>
              <a:ext uri="{FF2B5EF4-FFF2-40B4-BE49-F238E27FC236}">
                <a16:creationId xmlns:a16="http://schemas.microsoft.com/office/drawing/2014/main" xmlns="" id="{12069576-892D-4AB4-8C8D-597DB382DBB1}"/>
              </a:ext>
            </a:extLst>
          </p:cNvPr>
          <p:cNvPicPr>
            <a:picLocks noChangeAspect="1"/>
          </p:cNvPicPr>
          <p:nvPr/>
        </p:nvPicPr>
        <p:blipFill>
          <a:blip r:embed="rId4"/>
          <a:stretch>
            <a:fillRect/>
          </a:stretch>
        </p:blipFill>
        <p:spPr>
          <a:xfrm>
            <a:off x="5719540" y="4678396"/>
            <a:ext cx="5837023" cy="1980131"/>
          </a:xfrm>
          <a:prstGeom prst="rect">
            <a:avLst/>
          </a:prstGeom>
        </p:spPr>
      </p:pic>
      <p:sp>
        <p:nvSpPr>
          <p:cNvPr id="5" name="Rectangle 4">
            <a:extLst>
              <a:ext uri="{FF2B5EF4-FFF2-40B4-BE49-F238E27FC236}">
                <a16:creationId xmlns:a16="http://schemas.microsoft.com/office/drawing/2014/main" xmlns="" id="{93B36CBE-D3C5-4187-8225-4E8ED4E49DC1}"/>
              </a:ext>
            </a:extLst>
          </p:cNvPr>
          <p:cNvSpPr/>
          <p:nvPr/>
        </p:nvSpPr>
        <p:spPr>
          <a:xfrm>
            <a:off x="5719541" y="3446639"/>
            <a:ext cx="5837023" cy="7151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xmlns="" id="{AEC72E33-C85B-4CC7-A4A8-0154FF625758}"/>
              </a:ext>
            </a:extLst>
          </p:cNvPr>
          <p:cNvSpPr/>
          <p:nvPr/>
        </p:nvSpPr>
        <p:spPr>
          <a:xfrm>
            <a:off x="5719541" y="2526041"/>
            <a:ext cx="5837023" cy="2544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82744165"/>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modify column </a:t>
            </a:r>
          </a:p>
        </p:txBody>
      </p:sp>
      <p:sp>
        <p:nvSpPr>
          <p:cNvPr id="7" name="Rectangle 6">
            <a:extLst>
              <a:ext uri="{FF2B5EF4-FFF2-40B4-BE49-F238E27FC236}">
                <a16:creationId xmlns:a16="http://schemas.microsoft.com/office/drawing/2014/main" xmlns="" id="{3DD6E901-4817-47BA-8D2A-EC55F41E7206}"/>
              </a:ext>
            </a:extLst>
          </p:cNvPr>
          <p:cNvSpPr/>
          <p:nvPr/>
        </p:nvSpPr>
        <p:spPr>
          <a:xfrm>
            <a:off x="191812" y="3895888"/>
            <a:ext cx="10008644" cy="1261884"/>
          </a:xfrm>
          <a:prstGeom prst="rect">
            <a:avLst/>
          </a:prstGeom>
        </p:spPr>
        <p:txBody>
          <a:bodyPr wrap="square">
            <a:spAutoFit/>
          </a:bodyPr>
          <a:lstStyle/>
          <a:p>
            <a:r>
              <a:rPr lang="en-IN" sz="2000" dirty="0">
                <a:solidFill>
                  <a:srgbClr val="0077AA"/>
                </a:solidFill>
                <a:latin typeface="Liberation Mono"/>
                <a:cs typeface="Arial" panose="020B0604020202020204" pitchFamily="34" charset="0"/>
              </a:rPr>
              <a:t>ALTER</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TABLE</a:t>
            </a:r>
            <a:r>
              <a:rPr lang="en-IN" sz="2000" dirty="0">
                <a:solidFill>
                  <a:schemeClr val="tx1">
                    <a:lumMod val="95000"/>
                    <a:lumOff val="5000"/>
                  </a:schemeClr>
                </a:solidFill>
                <a:latin typeface="Liberation Mono"/>
                <a:cs typeface="Arial" panose="020B0604020202020204" pitchFamily="34" charset="0"/>
              </a:rPr>
              <a:t> tbl_name [alter_specification [, alter_specification] ...]</a:t>
            </a:r>
          </a:p>
          <a:p>
            <a:endParaRPr lang="en-IN" sz="800" dirty="0">
              <a:solidFill>
                <a:schemeClr val="tx1">
                  <a:lumMod val="95000"/>
                  <a:lumOff val="5000"/>
                </a:schemeClr>
              </a:solidFill>
              <a:latin typeface="Liberation Mono"/>
              <a:cs typeface="Arial" panose="020B0604020202020204" pitchFamily="34" charset="0"/>
            </a:endParaRPr>
          </a:p>
          <a:p>
            <a:r>
              <a:rPr lang="en-IN" sz="2000" dirty="0">
                <a:solidFill>
                  <a:schemeClr val="tx1">
                    <a:lumMod val="95000"/>
                    <a:lumOff val="5000"/>
                  </a:schemeClr>
                </a:solidFill>
                <a:latin typeface="Liberation Mono"/>
                <a:cs typeface="Arial" panose="020B0604020202020204" pitchFamily="34" charset="0"/>
              </a:rPr>
              <a:t>alter_specification</a:t>
            </a:r>
          </a:p>
          <a:p>
            <a:endParaRPr lang="en-IN" sz="800" dirty="0">
              <a:solidFill>
                <a:schemeClr val="tx1">
                  <a:lumMod val="95000"/>
                  <a:lumOff val="5000"/>
                </a:schemeClr>
              </a:solidFill>
              <a:latin typeface="Liberation Mono"/>
              <a:cs typeface="Arial" panose="020B0604020202020204" pitchFamily="34" charset="0"/>
            </a:endParaRP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MODIFY</a:t>
            </a:r>
            <a:r>
              <a:rPr lang="en-IN" sz="2000" dirty="0">
                <a:solidFill>
                  <a:schemeClr val="tx1">
                    <a:lumMod val="95000"/>
                    <a:lumOff val="5000"/>
                  </a:schemeClr>
                </a:solidFill>
                <a:latin typeface="Liberation Mono"/>
                <a:cs typeface="Arial" panose="020B0604020202020204" pitchFamily="34" charset="0"/>
              </a:rPr>
              <a:t> [COLUMN] col_name column_definition [FIRST | AFTER col_name]</a:t>
            </a:r>
          </a:p>
        </p:txBody>
      </p:sp>
    </p:spTree>
    <p:extLst>
      <p:ext uri="{BB962C8B-B14F-4D97-AF65-F5344CB8AC3E}">
        <p14:creationId xmlns:p14="http://schemas.microsoft.com/office/powerpoint/2010/main" val="2572094155"/>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modify column</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xmlns="" id="{014E1D01-2FA6-4420-9FF5-0FE188DCAFAD}"/>
              </a:ext>
            </a:extLst>
          </p:cNvPr>
          <p:cNvSpPr/>
          <p:nvPr/>
        </p:nvSpPr>
        <p:spPr>
          <a:xfrm>
            <a:off x="291661" y="116632"/>
            <a:ext cx="4104456" cy="2308324"/>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solidFill>
                  <a:srgbClr val="333333"/>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solidFill>
                  <a:srgbClr val="333333"/>
                </a:solidFill>
                <a:latin typeface="Liberation Mono"/>
                <a:cs typeface="Arial" panose="020B0604020202020204" pitchFamily="34" charset="0"/>
              </a:rPr>
              <a:t> vehicles </a:t>
            </a:r>
            <a:r>
              <a:rPr lang="en-US" dirty="0">
                <a:solidFill>
                  <a:schemeClr val="bg1">
                    <a:lumMod val="65000"/>
                  </a:schemeClr>
                </a:solidFill>
                <a:latin typeface="Liberation Mono"/>
                <a:cs typeface="Arial" panose="020B0604020202020204" pitchFamily="34" charset="0"/>
              </a:rPr>
              <a:t>(</a:t>
            </a:r>
            <a:r>
              <a:rPr lang="en-US" dirty="0">
                <a:solidFill>
                  <a:srgbClr val="333333"/>
                </a:solidFill>
                <a:latin typeface="Liberation Mono"/>
                <a:cs typeface="Arial" panose="020B0604020202020204" pitchFamily="34" charset="0"/>
              </a:rPr>
              <a:t> </a:t>
            </a:r>
          </a:p>
          <a:p>
            <a:pPr marL="177800"/>
            <a:r>
              <a:rPr lang="en-US" dirty="0">
                <a:solidFill>
                  <a:srgbClr val="333333"/>
                </a:solidFill>
                <a:latin typeface="Liberation Mono"/>
                <a:cs typeface="Arial" panose="020B0604020202020204" pitchFamily="34" charset="0"/>
              </a:rPr>
              <a:t>     vehicleID </a:t>
            </a:r>
            <a:r>
              <a:rPr lang="en-US" dirty="0">
                <a:solidFill>
                  <a:srgbClr val="834689"/>
                </a:solidFill>
                <a:latin typeface="Liberation Mono"/>
                <a:cs typeface="Arial" panose="020B0604020202020204" pitchFamily="34" charset="0"/>
              </a:rPr>
              <a:t>INT</a:t>
            </a:r>
            <a:r>
              <a:rPr lang="en-US" dirty="0">
                <a:solidFill>
                  <a:srgbClr val="0086B3"/>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PRIMARY KEY </a:t>
            </a:r>
            <a:r>
              <a:rPr lang="en-US" dirty="0">
                <a:solidFill>
                  <a:srgbClr val="333333"/>
                </a:solidFill>
                <a:latin typeface="Liberation Mono"/>
                <a:cs typeface="Arial" panose="020B0604020202020204" pitchFamily="34" charset="0"/>
              </a:rPr>
              <a:t>, </a:t>
            </a:r>
          </a:p>
          <a:p>
            <a:pPr marL="177800"/>
            <a:r>
              <a:rPr lang="en-US" dirty="0">
                <a:solidFill>
                  <a:srgbClr val="333333"/>
                </a:solidFill>
                <a:latin typeface="Liberation Mono"/>
                <a:cs typeface="Arial" panose="020B0604020202020204" pitchFamily="34" charset="0"/>
              </a:rPr>
              <a:t>     year </a:t>
            </a:r>
            <a:r>
              <a:rPr lang="en-US" dirty="0">
                <a:solidFill>
                  <a:srgbClr val="834689"/>
                </a:solidFill>
                <a:latin typeface="Liberation Mono"/>
                <a:cs typeface="Arial" panose="020B0604020202020204" pitchFamily="34" charset="0"/>
              </a:rPr>
              <a:t>INT</a:t>
            </a:r>
            <a:r>
              <a:rPr lang="en-US" dirty="0">
                <a:solidFill>
                  <a:srgbClr val="333333"/>
                </a:solidFill>
                <a:latin typeface="Liberation Mono"/>
                <a:cs typeface="Arial" panose="020B0604020202020204" pitchFamily="34" charset="0"/>
              </a:rPr>
              <a:t>, </a:t>
            </a:r>
          </a:p>
          <a:p>
            <a:pPr marL="177800"/>
            <a:r>
              <a:rPr lang="en-US" dirty="0">
                <a:solidFill>
                  <a:srgbClr val="333333"/>
                </a:solidFill>
                <a:latin typeface="Liberation Mono"/>
                <a:cs typeface="Arial" panose="020B0604020202020204" pitchFamily="34" charset="0"/>
              </a:rPr>
              <a:t>     make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cs typeface="Arial" panose="020B0604020202020204" pitchFamily="34" charset="0"/>
              </a:rPr>
              <a:t>100</a:t>
            </a:r>
            <a:r>
              <a:rPr lang="en-US" dirty="0">
                <a:solidFill>
                  <a:schemeClr val="bg1">
                    <a:lumMod val="65000"/>
                  </a:schemeClr>
                </a:solidFill>
                <a:latin typeface="Liberation Mono"/>
                <a:cs typeface="Arial" panose="020B0604020202020204" pitchFamily="34" charset="0"/>
              </a:rPr>
              <a:t>),</a:t>
            </a:r>
          </a:p>
          <a:p>
            <a:pPr marL="177800"/>
            <a:r>
              <a:rPr lang="en-IN" dirty="0">
                <a:latin typeface="Liberation Mono"/>
                <a:cs typeface="Arial" panose="020B0604020202020204" pitchFamily="34" charset="0"/>
              </a:rPr>
              <a:t>     model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100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tx1">
                    <a:lumMod val="95000"/>
                    <a:lumOff val="5000"/>
                  </a:schemeClr>
                </a:solidFill>
                <a:latin typeface="Liberation Mono"/>
                <a:cs typeface="Arial" panose="020B0604020202020204" pitchFamily="34" charset="0"/>
              </a:rPr>
              <a:t>not</a:t>
            </a:r>
            <a:r>
              <a:rPr lang="en-IN" dirty="0">
                <a:solidFill>
                  <a:srgbClr val="834689"/>
                </a:solidFill>
                <a:latin typeface="Liberation Mono"/>
                <a:cs typeface="Arial" panose="020B0604020202020204" pitchFamily="34" charset="0"/>
              </a:rPr>
              <a:t> </a:t>
            </a:r>
            <a:r>
              <a:rPr lang="en-IN" dirty="0">
                <a:solidFill>
                  <a:schemeClr val="tx1">
                    <a:lumMod val="95000"/>
                    <a:lumOff val="5000"/>
                  </a:schemeClr>
                </a:solidFill>
                <a:latin typeface="Liberation Mono"/>
                <a:cs typeface="Arial" panose="020B0604020202020204" pitchFamily="34" charset="0"/>
              </a:rPr>
              <a:t>null</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color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note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endParaRPr lang="en-US" dirty="0">
              <a:solidFill>
                <a:schemeClr val="bg1">
                  <a:lumMod val="65000"/>
                </a:schemeClr>
              </a:solidFill>
              <a:latin typeface="Liberation Mono"/>
              <a:cs typeface="Arial" panose="020B0604020202020204" pitchFamily="34" charset="0"/>
            </a:endParaRPr>
          </a:p>
          <a:p>
            <a:pPr marL="177800"/>
            <a:r>
              <a:rPr lang="en-US" dirty="0">
                <a:solidFill>
                  <a:schemeClr val="bg1">
                    <a:lumMod val="65000"/>
                  </a:schemeClr>
                </a:solidFill>
                <a:latin typeface="Liberation Mono"/>
                <a:cs typeface="Arial" panose="020B0604020202020204" pitchFamily="34" charset="0"/>
              </a:rPr>
              <a:t>)</a:t>
            </a:r>
            <a:r>
              <a:rPr lang="en-US" dirty="0">
                <a:solidFill>
                  <a:srgbClr val="333333"/>
                </a:solidFill>
                <a:latin typeface="Liberation Mono"/>
                <a:cs typeface="Arial" panose="020B0604020202020204" pitchFamily="34" charset="0"/>
              </a:rPr>
              <a:t>;</a:t>
            </a:r>
            <a:endParaRPr lang="en-IN" dirty="0">
              <a:latin typeface="Liberation Mono"/>
              <a:cs typeface="Arial" panose="020B0604020202020204" pitchFamily="34" charset="0"/>
            </a:endParaRPr>
          </a:p>
        </p:txBody>
      </p:sp>
      <p:sp>
        <p:nvSpPr>
          <p:cNvPr id="12" name="Rectangle 11">
            <a:extLst>
              <a:ext uri="{FF2B5EF4-FFF2-40B4-BE49-F238E27FC236}">
                <a16:creationId xmlns:a16="http://schemas.microsoft.com/office/drawing/2014/main" xmlns="" id="{68F718D7-3FDC-412A-B390-B6F4313E9964}"/>
              </a:ext>
            </a:extLst>
          </p:cNvPr>
          <p:cNvSpPr/>
          <p:nvPr/>
        </p:nvSpPr>
        <p:spPr>
          <a:xfrm>
            <a:off x="6092952" y="620689"/>
            <a:ext cx="4752528"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solidFill>
                  <a:schemeClr val="tx1">
                    <a:lumMod val="95000"/>
                    <a:lumOff val="5000"/>
                  </a:schemeClr>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solidFill>
                  <a:schemeClr val="tx1">
                    <a:lumMod val="95000"/>
                    <a:lumOff val="5000"/>
                  </a:schemeClr>
                </a:solidFill>
                <a:latin typeface="Liberation Mono"/>
                <a:cs typeface="Arial" panose="020B0604020202020204" pitchFamily="34" charset="0"/>
              </a:rPr>
              <a:t> vehicles </a:t>
            </a:r>
          </a:p>
          <a:p>
            <a:r>
              <a:rPr lang="en-US" dirty="0">
                <a:solidFill>
                  <a:srgbClr val="0077AA"/>
                </a:solidFill>
                <a:latin typeface="Liberation Mono"/>
                <a:cs typeface="Arial" panose="020B0604020202020204" pitchFamily="34" charset="0"/>
              </a:rPr>
              <a:t>        MODIFY</a:t>
            </a:r>
            <a:r>
              <a:rPr lang="en-US" dirty="0">
                <a:solidFill>
                  <a:schemeClr val="tx1">
                    <a:lumMod val="95000"/>
                    <a:lumOff val="5000"/>
                  </a:schemeClr>
                </a:solidFill>
                <a:latin typeface="Liberation Mono"/>
                <a:cs typeface="Arial" panose="020B0604020202020204" pitchFamily="34" charset="0"/>
              </a:rPr>
              <a:t> year </a:t>
            </a:r>
            <a:r>
              <a:rPr lang="en-US" dirty="0">
                <a:solidFill>
                  <a:srgbClr val="834689"/>
                </a:solidFill>
                <a:latin typeface="Liberation Mono"/>
                <a:cs typeface="Arial" panose="020B0604020202020204" pitchFamily="34" charset="0"/>
              </a:rPr>
              <a:t>SMALLINT</a:t>
            </a:r>
            <a:r>
              <a:rPr lang="en-US" dirty="0">
                <a:solidFill>
                  <a:schemeClr val="tx1">
                    <a:lumMod val="95000"/>
                    <a:lumOff val="5000"/>
                  </a:schemeClr>
                </a:solidFill>
                <a:latin typeface="Liberation Mono"/>
                <a:cs typeface="Arial" panose="020B0604020202020204" pitchFamily="34" charset="0"/>
              </a:rPr>
              <a:t> not null, </a:t>
            </a:r>
          </a:p>
          <a:p>
            <a:r>
              <a:rPr lang="en-US" dirty="0">
                <a:solidFill>
                  <a:srgbClr val="0077AA"/>
                </a:solidFill>
                <a:latin typeface="Liberation Mono"/>
                <a:cs typeface="Arial" panose="020B0604020202020204" pitchFamily="34" charset="0"/>
              </a:rPr>
              <a:t>        MODIFY</a:t>
            </a:r>
            <a:r>
              <a:rPr lang="en-US" dirty="0">
                <a:solidFill>
                  <a:schemeClr val="tx1">
                    <a:lumMod val="95000"/>
                    <a:lumOff val="5000"/>
                  </a:schemeClr>
                </a:solidFill>
                <a:latin typeface="Liberation Mono"/>
                <a:cs typeface="Arial" panose="020B0604020202020204" pitchFamily="34" charset="0"/>
              </a:rPr>
              <a:t> make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cs typeface="Arial" panose="020B0604020202020204" pitchFamily="34" charset="0"/>
              </a:rPr>
              <a:t>150</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cs typeface="Arial" panose="020B0604020202020204" pitchFamily="34" charset="0"/>
              </a:rPr>
              <a:t> not null,</a:t>
            </a:r>
          </a:p>
          <a:p>
            <a:r>
              <a:rPr lang="en-US" dirty="0">
                <a:solidFill>
                  <a:srgbClr val="0077AA"/>
                </a:solidFill>
                <a:latin typeface="Liberation Mono"/>
                <a:cs typeface="Arial" panose="020B0604020202020204" pitchFamily="34" charset="0"/>
              </a:rPr>
              <a:t>        MODIFY</a:t>
            </a:r>
            <a:r>
              <a:rPr lang="en-US" dirty="0">
                <a:solidFill>
                  <a:schemeClr val="tx1">
                    <a:lumMod val="95000"/>
                    <a:lumOff val="5000"/>
                  </a:schemeClr>
                </a:solidFill>
                <a:latin typeface="Liberation Mono"/>
                <a:cs typeface="Arial" panose="020B0604020202020204" pitchFamily="34" charset="0"/>
              </a:rPr>
              <a:t> color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cs typeface="Arial" panose="020B0604020202020204" pitchFamily="34" charset="0"/>
              </a:rPr>
              <a:t>20</a:t>
            </a:r>
            <a:r>
              <a:rPr lang="en-US" dirty="0">
                <a:solidFill>
                  <a:schemeClr val="bg1">
                    <a:lumMod val="65000"/>
                  </a:schemeClr>
                </a:solidFill>
                <a:latin typeface="Liberation Mono"/>
                <a:cs typeface="Arial" panose="020B0604020202020204" pitchFamily="34" charset="0"/>
              </a:rPr>
              <a:t>) </a:t>
            </a:r>
            <a:r>
              <a:rPr lang="en-US" dirty="0">
                <a:solidFill>
                  <a:schemeClr val="tx1">
                    <a:lumMod val="95000"/>
                    <a:lumOff val="5000"/>
                  </a:schemeClr>
                </a:solidFill>
                <a:latin typeface="Liberation Mono"/>
                <a:cs typeface="Arial" panose="020B0604020202020204" pitchFamily="34" charset="0"/>
              </a:rPr>
              <a:t>not null;</a:t>
            </a:r>
            <a:endParaRPr lang="en-IN" dirty="0">
              <a:solidFill>
                <a:schemeClr val="tx1">
                  <a:lumMod val="95000"/>
                  <a:lumOff val="5000"/>
                </a:schemeClr>
              </a:solidFill>
              <a:latin typeface="Liberation Mono"/>
              <a:cs typeface="Arial" panose="020B0604020202020204" pitchFamily="34" charset="0"/>
            </a:endParaRPr>
          </a:p>
        </p:txBody>
      </p:sp>
      <p:pic>
        <p:nvPicPr>
          <p:cNvPr id="5" name="Picture 4">
            <a:extLst>
              <a:ext uri="{FF2B5EF4-FFF2-40B4-BE49-F238E27FC236}">
                <a16:creationId xmlns:a16="http://schemas.microsoft.com/office/drawing/2014/main" xmlns="" id="{336D0B7D-7744-4271-8EF0-3B9347550C97}"/>
              </a:ext>
            </a:extLst>
          </p:cNvPr>
          <p:cNvPicPr>
            <a:picLocks noChangeAspect="1"/>
          </p:cNvPicPr>
          <p:nvPr/>
        </p:nvPicPr>
        <p:blipFill>
          <a:blip r:embed="rId2" cstate="print"/>
          <a:stretch>
            <a:fillRect/>
          </a:stretch>
        </p:blipFill>
        <p:spPr>
          <a:xfrm>
            <a:off x="124311" y="2194865"/>
            <a:ext cx="5531754" cy="1942540"/>
          </a:xfrm>
          <a:prstGeom prst="rect">
            <a:avLst/>
          </a:prstGeom>
        </p:spPr>
      </p:pic>
      <p:pic>
        <p:nvPicPr>
          <p:cNvPr id="7" name="Picture 6">
            <a:extLst>
              <a:ext uri="{FF2B5EF4-FFF2-40B4-BE49-F238E27FC236}">
                <a16:creationId xmlns:a16="http://schemas.microsoft.com/office/drawing/2014/main" xmlns="" id="{1510B635-7B34-40C6-9858-8BFD3853945A}"/>
              </a:ext>
            </a:extLst>
          </p:cNvPr>
          <p:cNvPicPr>
            <a:picLocks noChangeAspect="1"/>
          </p:cNvPicPr>
          <p:nvPr/>
        </p:nvPicPr>
        <p:blipFill>
          <a:blip r:embed="rId3" cstate="print"/>
          <a:stretch>
            <a:fillRect/>
          </a:stretch>
        </p:blipFill>
        <p:spPr>
          <a:xfrm>
            <a:off x="5883228" y="2132856"/>
            <a:ext cx="5773502" cy="2052861"/>
          </a:xfrm>
          <a:prstGeom prst="rect">
            <a:avLst/>
          </a:prstGeom>
        </p:spPr>
      </p:pic>
      <p:sp>
        <p:nvSpPr>
          <p:cNvPr id="2" name="Rectangle 1">
            <a:extLst>
              <a:ext uri="{FF2B5EF4-FFF2-40B4-BE49-F238E27FC236}">
                <a16:creationId xmlns:a16="http://schemas.microsoft.com/office/drawing/2014/main" xmlns="" id="{D75D8687-FA3F-4EE2-8D68-4908FC546C75}"/>
              </a:ext>
            </a:extLst>
          </p:cNvPr>
          <p:cNvSpPr/>
          <p:nvPr/>
        </p:nvSpPr>
        <p:spPr>
          <a:xfrm>
            <a:off x="114170" y="4422011"/>
            <a:ext cx="12077830" cy="203132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Liberation Mono"/>
                <a:cs typeface="Arial" panose="020B0604020202020204" pitchFamily="34" charset="0"/>
              </a:rPr>
              <a:t>INSERT</a:t>
            </a:r>
            <a:r>
              <a:rPr lang="en-IN" sz="1600" dirty="0">
                <a:latin typeface="Liberation Mono"/>
                <a:cs typeface="Arial" panose="020B0604020202020204" pitchFamily="34" charset="0"/>
              </a:rPr>
              <a:t> </a:t>
            </a:r>
            <a:r>
              <a:rPr lang="en-IN" sz="1600" dirty="0">
                <a:solidFill>
                  <a:srgbClr val="0077AA"/>
                </a:solidFill>
                <a:latin typeface="Liberation Mono"/>
                <a:cs typeface="Arial" panose="020B0604020202020204" pitchFamily="34" charset="0"/>
              </a:rPr>
              <a:t>INTO</a:t>
            </a:r>
            <a:r>
              <a:rPr lang="en-IN" sz="1600" dirty="0">
                <a:latin typeface="Liberation Mono"/>
                <a:cs typeface="Arial" panose="020B0604020202020204" pitchFamily="34" charset="0"/>
              </a:rPr>
              <a:t> vehicles </a:t>
            </a:r>
            <a:r>
              <a:rPr lang="en-IN" sz="1600" dirty="0">
                <a:solidFill>
                  <a:srgbClr val="0077AA"/>
                </a:solidFill>
                <a:latin typeface="Liberation Mono"/>
                <a:cs typeface="Arial" panose="020B0604020202020204" pitchFamily="34" charset="0"/>
              </a:rPr>
              <a:t>VALUES</a:t>
            </a:r>
            <a:r>
              <a:rPr lang="en-IN" sz="1600" dirty="0">
                <a:latin typeface="Liberation Mono"/>
                <a:cs typeface="Arial" panose="020B0604020202020204" pitchFamily="34" charset="0"/>
              </a:rPr>
              <a:t> (</a:t>
            </a:r>
            <a:r>
              <a:rPr lang="en-IN" sz="1600" dirty="0">
                <a:solidFill>
                  <a:srgbClr val="990055"/>
                </a:solidFill>
                <a:latin typeface="Liberation Mono"/>
              </a:rPr>
              <a:t>111</a:t>
            </a:r>
            <a:r>
              <a:rPr lang="en-IN" sz="1600" dirty="0">
                <a:latin typeface="Liberation Mono"/>
                <a:cs typeface="Arial" panose="020B0604020202020204" pitchFamily="34" charset="0"/>
              </a:rPr>
              <a:t>, </a:t>
            </a:r>
            <a:r>
              <a:rPr lang="en-IN" sz="1600" dirty="0">
                <a:solidFill>
                  <a:srgbClr val="990055"/>
                </a:solidFill>
                <a:latin typeface="Liberation Mono"/>
              </a:rPr>
              <a:t>2000</a:t>
            </a:r>
            <a:r>
              <a:rPr lang="en-IN" sz="1600" dirty="0">
                <a:latin typeface="Liberation Mono"/>
                <a:cs typeface="Arial" panose="020B0604020202020204" pitchFamily="34" charset="0"/>
              </a:rPr>
              <a:t>, 'Honda', 'A1', 'silver', '</a:t>
            </a:r>
            <a:r>
              <a:rPr lang="en-US" sz="1600" dirty="0">
                <a:latin typeface="Liberation Mono"/>
                <a:cs typeface="Arial" panose="020B0604020202020204" pitchFamily="34" charset="0"/>
              </a:rPr>
              <a:t> Honda was the first Japanese automobile manufacturer to release a dedicated luxury brand, Acura, in </a:t>
            </a:r>
            <a:r>
              <a:rPr lang="en-US" sz="1600" dirty="0">
                <a:solidFill>
                  <a:srgbClr val="990055"/>
                </a:solidFill>
                <a:latin typeface="Liberation Mono"/>
              </a:rPr>
              <a:t>1986</a:t>
            </a:r>
            <a:r>
              <a:rPr lang="en-US" sz="1600" dirty="0">
                <a:latin typeface="Liberation Mono"/>
                <a:cs typeface="Arial" panose="020B0604020202020204" pitchFamily="34" charset="0"/>
              </a:rPr>
              <a:t>.</a:t>
            </a:r>
            <a:r>
              <a:rPr lang="en-IN" sz="1600" dirty="0">
                <a:latin typeface="Liberation Mono"/>
                <a:cs typeface="Arial" panose="020B0604020202020204" pitchFamily="34" charset="0"/>
              </a:rPr>
              <a:t>');</a:t>
            </a:r>
          </a:p>
          <a:p>
            <a:pPr marL="285750" indent="-285750">
              <a:buFont typeface="Arial" panose="020B0604020202020204" pitchFamily="34" charset="0"/>
              <a:buChar char="•"/>
            </a:pPr>
            <a:endParaRPr lang="en-IN" sz="700" dirty="0">
              <a:latin typeface="Liberation Mono"/>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Liberation Mono"/>
                <a:cs typeface="Arial" panose="020B0604020202020204" pitchFamily="34" charset="0"/>
              </a:rPr>
              <a:t>INSERT</a:t>
            </a:r>
            <a:r>
              <a:rPr lang="en-IN" sz="1600" dirty="0">
                <a:latin typeface="Liberation Mono"/>
                <a:cs typeface="Arial" panose="020B0604020202020204" pitchFamily="34" charset="0"/>
              </a:rPr>
              <a:t> </a:t>
            </a:r>
            <a:r>
              <a:rPr lang="en-IN" sz="1600" dirty="0">
                <a:solidFill>
                  <a:srgbClr val="0077AA"/>
                </a:solidFill>
                <a:latin typeface="Liberation Mono"/>
                <a:cs typeface="Arial" panose="020B0604020202020204" pitchFamily="34" charset="0"/>
              </a:rPr>
              <a:t>INTO</a:t>
            </a:r>
            <a:r>
              <a:rPr lang="en-IN" sz="1600" dirty="0">
                <a:latin typeface="Liberation Mono"/>
                <a:cs typeface="Arial" panose="020B0604020202020204" pitchFamily="34" charset="0"/>
              </a:rPr>
              <a:t> vehicles </a:t>
            </a:r>
            <a:r>
              <a:rPr lang="en-IN" sz="1600" dirty="0">
                <a:solidFill>
                  <a:srgbClr val="0077AA"/>
                </a:solidFill>
                <a:latin typeface="Liberation Mono"/>
                <a:cs typeface="Arial" panose="020B0604020202020204" pitchFamily="34" charset="0"/>
              </a:rPr>
              <a:t>VALUES</a:t>
            </a:r>
            <a:r>
              <a:rPr lang="en-IN" sz="1600" dirty="0">
                <a:latin typeface="Liberation Mono"/>
                <a:cs typeface="Arial" panose="020B0604020202020204" pitchFamily="34" charset="0"/>
              </a:rPr>
              <a:t> (</a:t>
            </a:r>
            <a:r>
              <a:rPr lang="en-IN" sz="1600" dirty="0">
                <a:solidFill>
                  <a:srgbClr val="990055"/>
                </a:solidFill>
                <a:latin typeface="Liberation Mono"/>
              </a:rPr>
              <a:t>112</a:t>
            </a:r>
            <a:r>
              <a:rPr lang="en-IN" sz="1600" dirty="0">
                <a:latin typeface="Liberation Mono"/>
                <a:cs typeface="Arial" panose="020B0604020202020204" pitchFamily="34" charset="0"/>
              </a:rPr>
              <a:t>, </a:t>
            </a:r>
            <a:r>
              <a:rPr lang="en-IN" sz="1600" dirty="0">
                <a:solidFill>
                  <a:srgbClr val="990055"/>
                </a:solidFill>
                <a:latin typeface="Liberation Mono"/>
              </a:rPr>
              <a:t>2002</a:t>
            </a:r>
            <a:r>
              <a:rPr lang="en-IN" sz="1600" dirty="0">
                <a:latin typeface="Liberation Mono"/>
                <a:cs typeface="Arial" panose="020B0604020202020204" pitchFamily="34" charset="0"/>
              </a:rPr>
              <a:t>, 'Hyundai', 'AC1', 'white', '</a:t>
            </a:r>
            <a:r>
              <a:rPr lang="en-US" sz="1600" dirty="0">
                <a:latin typeface="Liberation Mono"/>
                <a:cs typeface="Arial" panose="020B0604020202020204" pitchFamily="34" charset="0"/>
              </a:rPr>
              <a:t> Hyundai operates the world's largest integrated automobile manufacturing facility in Ulsan, South Korea which has an annual production capacity of 1.6 million units.</a:t>
            </a:r>
            <a:r>
              <a:rPr lang="en-IN" sz="1600" dirty="0">
                <a:latin typeface="Liberation Mono"/>
                <a:cs typeface="Arial" panose="020B0604020202020204" pitchFamily="34" charset="0"/>
              </a:rPr>
              <a:t>');</a:t>
            </a:r>
          </a:p>
          <a:p>
            <a:pPr marL="285750" indent="-285750">
              <a:buFont typeface="Arial" panose="020B0604020202020204" pitchFamily="34" charset="0"/>
              <a:buChar char="•"/>
            </a:pPr>
            <a:endParaRPr lang="en-IN" sz="700" dirty="0">
              <a:latin typeface="Liberation Mono"/>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Liberation Mono"/>
                <a:cs typeface="Arial" panose="020B0604020202020204" pitchFamily="34" charset="0"/>
              </a:rPr>
              <a:t>INSERT</a:t>
            </a:r>
            <a:r>
              <a:rPr lang="en-IN" sz="1600" dirty="0">
                <a:latin typeface="Liberation Mono"/>
                <a:cs typeface="Arial" panose="020B0604020202020204" pitchFamily="34" charset="0"/>
              </a:rPr>
              <a:t> </a:t>
            </a:r>
            <a:r>
              <a:rPr lang="en-IN" sz="1600" dirty="0">
                <a:solidFill>
                  <a:srgbClr val="0077AA"/>
                </a:solidFill>
                <a:latin typeface="Liberation Mono"/>
                <a:cs typeface="Arial" panose="020B0604020202020204" pitchFamily="34" charset="0"/>
              </a:rPr>
              <a:t>INTO</a:t>
            </a:r>
            <a:r>
              <a:rPr lang="en-IN" sz="1600" dirty="0">
                <a:latin typeface="Liberation Mono"/>
                <a:cs typeface="Arial" panose="020B0604020202020204" pitchFamily="34" charset="0"/>
              </a:rPr>
              <a:t> vehicles </a:t>
            </a:r>
            <a:r>
              <a:rPr lang="en-IN" sz="1600" dirty="0">
                <a:solidFill>
                  <a:srgbClr val="0077AA"/>
                </a:solidFill>
                <a:latin typeface="Liberation Mono"/>
                <a:cs typeface="Arial" panose="020B0604020202020204" pitchFamily="34" charset="0"/>
              </a:rPr>
              <a:t>VALUES</a:t>
            </a:r>
            <a:r>
              <a:rPr lang="en-IN" sz="1600" dirty="0">
                <a:latin typeface="Liberation Mono"/>
                <a:cs typeface="Arial" panose="020B0604020202020204" pitchFamily="34" charset="0"/>
              </a:rPr>
              <a:t> (</a:t>
            </a:r>
            <a:r>
              <a:rPr lang="en-IN" sz="1600" dirty="0">
                <a:solidFill>
                  <a:srgbClr val="990055"/>
                </a:solidFill>
                <a:latin typeface="Liberation Mono"/>
              </a:rPr>
              <a:t>113</a:t>
            </a:r>
            <a:r>
              <a:rPr lang="en-IN" sz="1600" dirty="0">
                <a:latin typeface="Liberation Mono"/>
                <a:cs typeface="Arial" panose="020B0604020202020204" pitchFamily="34" charset="0"/>
              </a:rPr>
              <a:t>, </a:t>
            </a:r>
            <a:r>
              <a:rPr lang="en-IN" sz="1600" dirty="0">
                <a:solidFill>
                  <a:srgbClr val="990055"/>
                </a:solidFill>
                <a:latin typeface="Liberation Mono"/>
              </a:rPr>
              <a:t>2000</a:t>
            </a:r>
            <a:r>
              <a:rPr lang="en-IN" sz="1600" dirty="0">
                <a:latin typeface="Liberation Mono"/>
                <a:cs typeface="Arial" panose="020B0604020202020204" pitchFamily="34" charset="0"/>
              </a:rPr>
              <a:t>, 'Jeep', 'D2', 'black', '</a:t>
            </a:r>
            <a:r>
              <a:rPr lang="en-US" sz="1600" dirty="0">
                <a:latin typeface="Liberation Mono"/>
                <a:cs typeface="Arial" panose="020B0604020202020204" pitchFamily="34" charset="0"/>
              </a:rPr>
              <a:t> Fiat Chrysler Automobiles has owned Jeep since 2014. Previous owners include the Kaiser Jeep Corporation and American Motors Corporation. Most Jeeps are American-made, except for a select few models. The Toledo Assembly Complex in Ohio manufactures the Jeep Wrangler.</a:t>
            </a:r>
            <a:r>
              <a:rPr lang="en-IN" sz="1600" dirty="0">
                <a:latin typeface="Liberation Mono"/>
                <a:cs typeface="Arial" panose="020B0604020202020204" pitchFamily="34" charset="0"/>
              </a:rPr>
              <a:t>');</a:t>
            </a:r>
          </a:p>
        </p:txBody>
      </p:sp>
      <p:sp>
        <p:nvSpPr>
          <p:cNvPr id="6" name="Rectangle 5">
            <a:extLst>
              <a:ext uri="{FF2B5EF4-FFF2-40B4-BE49-F238E27FC236}">
                <a16:creationId xmlns:a16="http://schemas.microsoft.com/office/drawing/2014/main" xmlns="" id="{5D1ECD4E-F3CB-4EB9-B5CF-F73961B96C72}"/>
              </a:ext>
            </a:extLst>
          </p:cNvPr>
          <p:cNvSpPr/>
          <p:nvPr/>
        </p:nvSpPr>
        <p:spPr>
          <a:xfrm>
            <a:off x="5985405" y="2942877"/>
            <a:ext cx="5837023" cy="53731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xmlns="" id="{76230247-0B12-49C3-B107-03CAFDE62D32}"/>
              </a:ext>
            </a:extLst>
          </p:cNvPr>
          <p:cNvSpPr/>
          <p:nvPr/>
        </p:nvSpPr>
        <p:spPr>
          <a:xfrm>
            <a:off x="5985405" y="3542658"/>
            <a:ext cx="5837023" cy="2522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89106733"/>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change column </a:t>
            </a:r>
          </a:p>
        </p:txBody>
      </p:sp>
      <p:sp>
        <p:nvSpPr>
          <p:cNvPr id="5" name="Rectangle 4">
            <a:extLst>
              <a:ext uri="{FF2B5EF4-FFF2-40B4-BE49-F238E27FC236}">
                <a16:creationId xmlns:a16="http://schemas.microsoft.com/office/drawing/2014/main" xmlns="" id="{F1F72D3B-F957-430F-BF3E-94F25B5CEEFC}"/>
              </a:ext>
            </a:extLst>
          </p:cNvPr>
          <p:cNvSpPr/>
          <p:nvPr/>
        </p:nvSpPr>
        <p:spPr>
          <a:xfrm>
            <a:off x="191812" y="3895888"/>
            <a:ext cx="11592820" cy="1261884"/>
          </a:xfrm>
          <a:prstGeom prst="rect">
            <a:avLst/>
          </a:prstGeom>
        </p:spPr>
        <p:txBody>
          <a:bodyPr wrap="square">
            <a:spAutoFit/>
          </a:bodyPr>
          <a:lstStyle/>
          <a:p>
            <a:r>
              <a:rPr lang="en-IN" sz="2000" dirty="0">
                <a:solidFill>
                  <a:srgbClr val="0077AA"/>
                </a:solidFill>
                <a:latin typeface="Liberation Mono"/>
                <a:cs typeface="Arial" panose="020B0604020202020204" pitchFamily="34" charset="0"/>
              </a:rPr>
              <a:t>ALTER</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TABLE</a:t>
            </a:r>
            <a:r>
              <a:rPr lang="en-IN" sz="2000" dirty="0">
                <a:solidFill>
                  <a:schemeClr val="tx1">
                    <a:lumMod val="95000"/>
                    <a:lumOff val="5000"/>
                  </a:schemeClr>
                </a:solidFill>
                <a:latin typeface="Liberation Mono"/>
                <a:cs typeface="Arial" panose="020B0604020202020204" pitchFamily="34" charset="0"/>
              </a:rPr>
              <a:t> tbl_name [alter_specification [, alter_specification] ...]</a:t>
            </a:r>
          </a:p>
          <a:p>
            <a:endParaRPr lang="en-IN" sz="800" dirty="0">
              <a:solidFill>
                <a:schemeClr val="tx1">
                  <a:lumMod val="95000"/>
                  <a:lumOff val="5000"/>
                </a:schemeClr>
              </a:solidFill>
              <a:latin typeface="Liberation Mono"/>
              <a:cs typeface="Arial" panose="020B0604020202020204" pitchFamily="34" charset="0"/>
            </a:endParaRPr>
          </a:p>
          <a:p>
            <a:r>
              <a:rPr lang="en-IN" sz="2000" dirty="0">
                <a:solidFill>
                  <a:schemeClr val="tx1">
                    <a:lumMod val="95000"/>
                    <a:lumOff val="5000"/>
                  </a:schemeClr>
                </a:solidFill>
                <a:latin typeface="Liberation Mono"/>
                <a:cs typeface="Arial" panose="020B0604020202020204" pitchFamily="34" charset="0"/>
              </a:rPr>
              <a:t>alter_specification</a:t>
            </a:r>
          </a:p>
          <a:p>
            <a:endParaRPr lang="en-IN" sz="800" dirty="0">
              <a:solidFill>
                <a:schemeClr val="tx1">
                  <a:lumMod val="95000"/>
                  <a:lumOff val="5000"/>
                </a:schemeClr>
              </a:solidFill>
              <a:latin typeface="Liberation Mono"/>
              <a:cs typeface="Arial" panose="020B0604020202020204" pitchFamily="34" charset="0"/>
            </a:endParaRP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CHANGE</a:t>
            </a:r>
            <a:r>
              <a:rPr lang="en-IN" sz="2000" dirty="0">
                <a:solidFill>
                  <a:schemeClr val="tx1">
                    <a:lumMod val="95000"/>
                    <a:lumOff val="5000"/>
                  </a:schemeClr>
                </a:solidFill>
                <a:latin typeface="Liberation Mono"/>
                <a:cs typeface="Arial" panose="020B0604020202020204" pitchFamily="34" charset="0"/>
              </a:rPr>
              <a:t> [COLUMN] old_col_name new_col_name column_definition [ FIRST | AFTER col_name ] </a:t>
            </a:r>
          </a:p>
        </p:txBody>
      </p:sp>
    </p:spTree>
    <p:extLst>
      <p:ext uri="{BB962C8B-B14F-4D97-AF65-F5344CB8AC3E}">
        <p14:creationId xmlns:p14="http://schemas.microsoft.com/office/powerpoint/2010/main" val="2251912452"/>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change column</a:t>
            </a:r>
            <a:endParaRPr lang="en-IN" sz="3200" i="1" dirty="0">
              <a:solidFill>
                <a:srgbClr val="FF9900"/>
              </a:solidFill>
              <a:latin typeface="Arial" pitchFamily="34" charset="0"/>
              <a:cs typeface="Arial" pitchFamily="34" charset="0"/>
            </a:endParaRPr>
          </a:p>
        </p:txBody>
      </p:sp>
      <p:sp>
        <p:nvSpPr>
          <p:cNvPr id="15" name="Rectangle 14">
            <a:extLst>
              <a:ext uri="{FF2B5EF4-FFF2-40B4-BE49-F238E27FC236}">
                <a16:creationId xmlns:a16="http://schemas.microsoft.com/office/drawing/2014/main" xmlns="" id="{F68E6F47-849A-46C3-B711-548DAEDCBE91}"/>
              </a:ext>
            </a:extLst>
          </p:cNvPr>
          <p:cNvSpPr/>
          <p:nvPr/>
        </p:nvSpPr>
        <p:spPr>
          <a:xfrm>
            <a:off x="5614490" y="764705"/>
            <a:ext cx="5472607"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solidFill>
                  <a:schemeClr val="tx1">
                    <a:lumMod val="95000"/>
                    <a:lumOff val="5000"/>
                  </a:schemeClr>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solidFill>
                  <a:schemeClr val="tx1">
                    <a:lumMod val="95000"/>
                    <a:lumOff val="5000"/>
                  </a:schemeClr>
                </a:solidFill>
                <a:latin typeface="Liberation Mono"/>
                <a:cs typeface="Arial" panose="020B0604020202020204" pitchFamily="34" charset="0"/>
              </a:rPr>
              <a:t> vehicles </a:t>
            </a:r>
          </a:p>
          <a:p>
            <a:r>
              <a:rPr lang="en-US" dirty="0">
                <a:solidFill>
                  <a:srgbClr val="0077AA"/>
                </a:solidFill>
                <a:latin typeface="Liberation Mono"/>
                <a:cs typeface="Arial" panose="020B0604020202020204" pitchFamily="34" charset="0"/>
              </a:rPr>
              <a:t>       CHANGE</a:t>
            </a:r>
            <a:r>
              <a:rPr lang="en-US" dirty="0">
                <a:solidFill>
                  <a:schemeClr val="tx1">
                    <a:lumMod val="95000"/>
                    <a:lumOff val="5000"/>
                  </a:schemeClr>
                </a:solidFill>
                <a:latin typeface="Liberation Mono"/>
                <a:cs typeface="Arial" panose="020B0604020202020204" pitchFamily="34" charset="0"/>
              </a:rPr>
              <a:t> year model_year </a:t>
            </a:r>
            <a:r>
              <a:rPr lang="en-US" dirty="0">
                <a:solidFill>
                  <a:srgbClr val="834689"/>
                </a:solidFill>
                <a:latin typeface="Liberation Mono"/>
                <a:cs typeface="Arial" panose="020B0604020202020204" pitchFamily="34" charset="0"/>
              </a:rPr>
              <a:t>INT</a:t>
            </a:r>
            <a:r>
              <a:rPr lang="en-US" dirty="0">
                <a:solidFill>
                  <a:schemeClr val="tx1">
                    <a:lumMod val="95000"/>
                    <a:lumOff val="5000"/>
                  </a:schemeClr>
                </a:solidFill>
                <a:latin typeface="Liberation Mono"/>
                <a:cs typeface="Arial" panose="020B0604020202020204" pitchFamily="34" charset="0"/>
              </a:rPr>
              <a:t>, </a:t>
            </a:r>
          </a:p>
          <a:p>
            <a:r>
              <a:rPr lang="en-US" dirty="0">
                <a:solidFill>
                  <a:srgbClr val="0077AA"/>
                </a:solidFill>
                <a:latin typeface="Liberation Mono"/>
                <a:cs typeface="Arial" panose="020B0604020202020204" pitchFamily="34" charset="0"/>
              </a:rPr>
              <a:t>       CHANGE</a:t>
            </a:r>
            <a:r>
              <a:rPr lang="en-US" dirty="0">
                <a:solidFill>
                  <a:schemeClr val="tx1">
                    <a:lumMod val="95000"/>
                    <a:lumOff val="5000"/>
                  </a:schemeClr>
                </a:solidFill>
                <a:latin typeface="Liberation Mono"/>
                <a:cs typeface="Arial" panose="020B0604020202020204" pitchFamily="34" charset="0"/>
              </a:rPr>
              <a:t> color model_color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cs typeface="Arial" panose="020B0604020202020204" pitchFamily="34" charset="0"/>
              </a:rPr>
              <a:t>20</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cs typeface="Arial" panose="020B0604020202020204" pitchFamily="34" charset="0"/>
              </a:rPr>
              <a:t>, </a:t>
            </a:r>
          </a:p>
          <a:p>
            <a:r>
              <a:rPr lang="en-US" dirty="0">
                <a:solidFill>
                  <a:srgbClr val="0077AA"/>
                </a:solidFill>
                <a:latin typeface="Liberation Mono"/>
                <a:cs typeface="Arial" panose="020B0604020202020204" pitchFamily="34" charset="0"/>
              </a:rPr>
              <a:t>       CHANGE</a:t>
            </a:r>
            <a:r>
              <a:rPr lang="en-US" dirty="0">
                <a:solidFill>
                  <a:schemeClr val="tx1">
                    <a:lumMod val="95000"/>
                    <a:lumOff val="5000"/>
                  </a:schemeClr>
                </a:solidFill>
                <a:latin typeface="Liberation Mono"/>
                <a:cs typeface="Arial" panose="020B0604020202020204" pitchFamily="34" charset="0"/>
              </a:rPr>
              <a:t> note </a:t>
            </a:r>
            <a:r>
              <a:rPr lang="en-IN" dirty="0">
                <a:latin typeface="Liberation Mono"/>
              </a:rPr>
              <a:t>vehicleCondition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cs typeface="Arial" panose="020B0604020202020204" pitchFamily="34" charset="0"/>
              </a:rPr>
              <a:t>150</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cs typeface="Arial" panose="020B0604020202020204" pitchFamily="34" charset="0"/>
              </a:rPr>
              <a:t>;</a:t>
            </a:r>
            <a:endParaRPr lang="en-IN" dirty="0">
              <a:solidFill>
                <a:schemeClr val="tx1">
                  <a:lumMod val="95000"/>
                  <a:lumOff val="5000"/>
                </a:schemeClr>
              </a:solidFill>
              <a:latin typeface="Liberation Mono"/>
              <a:cs typeface="Arial" panose="020B0604020202020204" pitchFamily="34" charset="0"/>
            </a:endParaRPr>
          </a:p>
        </p:txBody>
      </p:sp>
      <p:sp>
        <p:nvSpPr>
          <p:cNvPr id="2" name="Rectangle 1">
            <a:extLst>
              <a:ext uri="{FF2B5EF4-FFF2-40B4-BE49-F238E27FC236}">
                <a16:creationId xmlns:a16="http://schemas.microsoft.com/office/drawing/2014/main" xmlns="" id="{A10F3ABF-BEAB-4314-B313-D4ECC60C9CF2}"/>
              </a:ext>
            </a:extLst>
          </p:cNvPr>
          <p:cNvSpPr/>
          <p:nvPr/>
        </p:nvSpPr>
        <p:spPr>
          <a:xfrm>
            <a:off x="335361" y="764704"/>
            <a:ext cx="4752528" cy="2308324"/>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solidFill>
                  <a:srgbClr val="333333"/>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solidFill>
                  <a:srgbClr val="333333"/>
                </a:solidFill>
                <a:latin typeface="Liberation Mono"/>
                <a:cs typeface="Arial" panose="020B0604020202020204" pitchFamily="34" charset="0"/>
              </a:rPr>
              <a:t> vehicles </a:t>
            </a:r>
            <a:r>
              <a:rPr lang="en-US" dirty="0">
                <a:solidFill>
                  <a:schemeClr val="bg1">
                    <a:lumMod val="65000"/>
                  </a:schemeClr>
                </a:solidFill>
                <a:latin typeface="Liberation Mono"/>
                <a:cs typeface="Arial" panose="020B0604020202020204" pitchFamily="34" charset="0"/>
              </a:rPr>
              <a:t>(</a:t>
            </a:r>
            <a:r>
              <a:rPr lang="en-US" dirty="0">
                <a:solidFill>
                  <a:srgbClr val="333333"/>
                </a:solidFill>
                <a:latin typeface="Liberation Mono"/>
                <a:cs typeface="Arial" panose="020B0604020202020204" pitchFamily="34" charset="0"/>
              </a:rPr>
              <a:t> </a:t>
            </a:r>
          </a:p>
          <a:p>
            <a:pPr marL="177800"/>
            <a:r>
              <a:rPr lang="en-IN" dirty="0">
                <a:latin typeface="Liberation Mono"/>
                <a:cs typeface="Arial" panose="020B0604020202020204" pitchFamily="34" charset="0"/>
              </a:rPr>
              <a:t>     vehicleID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year </a:t>
            </a:r>
            <a:r>
              <a:rPr lang="en-IN" dirty="0">
                <a:solidFill>
                  <a:srgbClr val="834689"/>
                </a:solidFill>
                <a:latin typeface="Liberation Mono"/>
                <a:cs typeface="Arial" panose="020B0604020202020204" pitchFamily="34" charset="0"/>
              </a:rPr>
              <a:t>SMALLINT</a:t>
            </a:r>
            <a:r>
              <a:rPr lang="en-IN" dirty="0">
                <a:latin typeface="Liberation Mono"/>
                <a:cs typeface="Arial" panose="020B0604020202020204" pitchFamily="34" charset="0"/>
              </a:rPr>
              <a:t>,</a:t>
            </a:r>
            <a:endParaRPr lang="en-IN" dirty="0">
              <a:solidFill>
                <a:srgbClr val="834689"/>
              </a:solidFill>
              <a:latin typeface="Liberation Mono"/>
              <a:cs typeface="Arial" panose="020B0604020202020204" pitchFamily="34" charset="0"/>
            </a:endParaRPr>
          </a:p>
          <a:p>
            <a:pPr marL="177800"/>
            <a:r>
              <a:rPr lang="en-IN" dirty="0">
                <a:latin typeface="Liberation Mono"/>
                <a:cs typeface="Arial" panose="020B0604020202020204" pitchFamily="34" charset="0"/>
              </a:rPr>
              <a:t>     make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endParaRPr lang="en-IN" dirty="0">
              <a:solidFill>
                <a:schemeClr val="bg1">
                  <a:lumMod val="65000"/>
                </a:schemeClr>
              </a:solidFill>
              <a:latin typeface="Liberation Mono"/>
              <a:cs typeface="Arial" panose="020B0604020202020204" pitchFamily="34" charset="0"/>
            </a:endParaRPr>
          </a:p>
          <a:p>
            <a:pPr marL="177800"/>
            <a:r>
              <a:rPr lang="en-IN" dirty="0">
                <a:latin typeface="Liberation Mono"/>
                <a:cs typeface="Arial" panose="020B0604020202020204" pitchFamily="34" charset="0"/>
              </a:rPr>
              <a:t>     model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100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endParaRPr lang="en-IN" dirty="0">
              <a:solidFill>
                <a:schemeClr val="bg1">
                  <a:lumMod val="65000"/>
                </a:schemeClr>
              </a:solidFill>
              <a:latin typeface="Liberation Mono"/>
              <a:cs typeface="Arial" panose="020B0604020202020204" pitchFamily="34" charset="0"/>
            </a:endParaRPr>
          </a:p>
          <a:p>
            <a:pPr marL="177800"/>
            <a:r>
              <a:rPr lang="en-IN" dirty="0">
                <a:latin typeface="Liberation Mono"/>
                <a:cs typeface="Arial" panose="020B0604020202020204" pitchFamily="34" charset="0"/>
              </a:rPr>
              <a:t>     color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endParaRPr lang="en-IN" dirty="0">
              <a:solidFill>
                <a:schemeClr val="bg1">
                  <a:lumMod val="65000"/>
                </a:schemeClr>
              </a:solidFill>
              <a:latin typeface="Liberation Mono"/>
              <a:cs typeface="Arial" panose="020B0604020202020204" pitchFamily="34" charset="0"/>
            </a:endParaRPr>
          </a:p>
          <a:p>
            <a:pPr marL="177800"/>
            <a:r>
              <a:rPr lang="en-IN" dirty="0">
                <a:latin typeface="Liberation Mono"/>
                <a:cs typeface="Arial" panose="020B0604020202020204" pitchFamily="34" charset="0"/>
              </a:rPr>
              <a:t>     note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p>
          <a:p>
            <a:pPr marL="17780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pic>
        <p:nvPicPr>
          <p:cNvPr id="3" name="Picture 2">
            <a:extLst>
              <a:ext uri="{FF2B5EF4-FFF2-40B4-BE49-F238E27FC236}">
                <a16:creationId xmlns:a16="http://schemas.microsoft.com/office/drawing/2014/main" xmlns="" id="{02988A29-3B10-4032-90D1-54926B12DDD1}"/>
              </a:ext>
            </a:extLst>
          </p:cNvPr>
          <p:cNvPicPr>
            <a:picLocks noChangeAspect="1"/>
          </p:cNvPicPr>
          <p:nvPr/>
        </p:nvPicPr>
        <p:blipFill>
          <a:blip r:embed="rId2" cstate="print"/>
          <a:stretch>
            <a:fillRect/>
          </a:stretch>
        </p:blipFill>
        <p:spPr>
          <a:xfrm>
            <a:off x="119337" y="3239190"/>
            <a:ext cx="5603491" cy="1940267"/>
          </a:xfrm>
          <a:prstGeom prst="rect">
            <a:avLst/>
          </a:prstGeom>
        </p:spPr>
      </p:pic>
      <p:grpSp>
        <p:nvGrpSpPr>
          <p:cNvPr id="11" name="Group 10">
            <a:extLst>
              <a:ext uri="{FF2B5EF4-FFF2-40B4-BE49-F238E27FC236}">
                <a16:creationId xmlns:a16="http://schemas.microsoft.com/office/drawing/2014/main" xmlns="" id="{3EDF8705-4824-4A05-B025-C7F186D424AB}"/>
              </a:ext>
            </a:extLst>
          </p:cNvPr>
          <p:cNvGrpSpPr/>
          <p:nvPr/>
        </p:nvGrpSpPr>
        <p:grpSpPr>
          <a:xfrm>
            <a:off x="5807968" y="3212976"/>
            <a:ext cx="5877872" cy="1966480"/>
            <a:chOff x="5807968" y="3622760"/>
            <a:chExt cx="5877872" cy="1966480"/>
          </a:xfrm>
        </p:grpSpPr>
        <p:pic>
          <p:nvPicPr>
            <p:cNvPr id="5" name="Picture 4">
              <a:extLst>
                <a:ext uri="{FF2B5EF4-FFF2-40B4-BE49-F238E27FC236}">
                  <a16:creationId xmlns:a16="http://schemas.microsoft.com/office/drawing/2014/main" xmlns="" id="{D3A6B9A4-8457-4214-B0CA-9EF385456877}"/>
                </a:ext>
              </a:extLst>
            </p:cNvPr>
            <p:cNvPicPr>
              <a:picLocks noChangeAspect="1"/>
            </p:cNvPicPr>
            <p:nvPr/>
          </p:nvPicPr>
          <p:blipFill>
            <a:blip r:embed="rId3" cstate="print"/>
            <a:stretch>
              <a:fillRect/>
            </a:stretch>
          </p:blipFill>
          <p:spPr>
            <a:xfrm>
              <a:off x="5807968" y="3622760"/>
              <a:ext cx="5792732" cy="1966480"/>
            </a:xfrm>
            <a:prstGeom prst="rect">
              <a:avLst/>
            </a:prstGeom>
          </p:spPr>
        </p:pic>
        <p:sp>
          <p:nvSpPr>
            <p:cNvPr id="6" name="Rectangle 5">
              <a:extLst>
                <a:ext uri="{FF2B5EF4-FFF2-40B4-BE49-F238E27FC236}">
                  <a16:creationId xmlns:a16="http://schemas.microsoft.com/office/drawing/2014/main" xmlns="" id="{8B249A37-C674-4753-9382-30BB58C8EBB6}"/>
                </a:ext>
              </a:extLst>
            </p:cNvPr>
            <p:cNvSpPr/>
            <p:nvPr/>
          </p:nvSpPr>
          <p:spPr>
            <a:xfrm>
              <a:off x="5848817" y="5038279"/>
              <a:ext cx="5837023" cy="53731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xmlns="" id="{56944048-8E53-4143-BCAE-632B913E2E2D}"/>
                </a:ext>
              </a:extLst>
            </p:cNvPr>
            <p:cNvSpPr/>
            <p:nvPr/>
          </p:nvSpPr>
          <p:spPr>
            <a:xfrm>
              <a:off x="5848817" y="4224856"/>
              <a:ext cx="5837023" cy="306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249014361"/>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change column</a:t>
            </a:r>
            <a:endParaRPr lang="en-IN" sz="3200" i="1" dirty="0">
              <a:solidFill>
                <a:srgbClr val="FF9900"/>
              </a:solidFill>
              <a:latin typeface="Arial" pitchFamily="34" charset="0"/>
              <a:cs typeface="Arial" pitchFamily="34" charset="0"/>
            </a:endParaRPr>
          </a:p>
        </p:txBody>
      </p:sp>
      <p:sp>
        <p:nvSpPr>
          <p:cNvPr id="15" name="Rectangle 14">
            <a:extLst>
              <a:ext uri="{FF2B5EF4-FFF2-40B4-BE49-F238E27FC236}">
                <a16:creationId xmlns:a16="http://schemas.microsoft.com/office/drawing/2014/main" xmlns="" id="{F68E6F47-849A-46C3-B711-548DAEDCBE91}"/>
              </a:ext>
            </a:extLst>
          </p:cNvPr>
          <p:cNvSpPr/>
          <p:nvPr/>
        </p:nvSpPr>
        <p:spPr>
          <a:xfrm>
            <a:off x="241045" y="5191964"/>
            <a:ext cx="8717865" cy="64633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solidFill>
                  <a:schemeClr val="tx1">
                    <a:lumMod val="95000"/>
                    <a:lumOff val="5000"/>
                  </a:schemeClr>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solidFill>
                  <a:schemeClr val="tx1">
                    <a:lumMod val="95000"/>
                    <a:lumOff val="5000"/>
                  </a:schemeClr>
                </a:solidFill>
                <a:latin typeface="Liberation Mono"/>
                <a:cs typeface="Arial" panose="020B0604020202020204" pitchFamily="34" charset="0"/>
              </a:rPr>
              <a:t> </a:t>
            </a:r>
            <a:r>
              <a:rPr lang="en-IN" dirty="0">
                <a:latin typeface="Liberation Mono"/>
                <a:cs typeface="Arial" panose="020B0604020202020204" pitchFamily="34" charset="0"/>
              </a:rPr>
              <a:t>users</a:t>
            </a:r>
            <a:r>
              <a:rPr lang="en-US" dirty="0">
                <a:solidFill>
                  <a:schemeClr val="tx1">
                    <a:lumMod val="95000"/>
                    <a:lumOff val="5000"/>
                  </a:schemeClr>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CHANGE</a:t>
            </a:r>
            <a:r>
              <a:rPr lang="en-US" dirty="0">
                <a:solidFill>
                  <a:schemeClr val="tx1">
                    <a:lumMod val="95000"/>
                    <a:lumOff val="5000"/>
                  </a:schemeClr>
                </a:solidFill>
                <a:latin typeface="Liberation Mono"/>
                <a:cs typeface="Arial" panose="020B0604020202020204" pitchFamily="34" charset="0"/>
              </a:rPr>
              <a:t> </a:t>
            </a:r>
            <a:r>
              <a:rPr lang="en-IN" dirty="0">
                <a:latin typeface="Liberation Mono"/>
                <a:cs typeface="Arial" panose="020B0604020202020204" pitchFamily="34" charset="0"/>
              </a:rPr>
              <a:t>ID userID </a:t>
            </a:r>
            <a:r>
              <a:rPr lang="en-US" dirty="0">
                <a:solidFill>
                  <a:srgbClr val="834689"/>
                </a:solidFill>
                <a:latin typeface="Liberation Mono"/>
                <a:cs typeface="Arial" panose="020B0604020202020204" pitchFamily="34" charset="0"/>
              </a:rPr>
              <a:t>INT</a:t>
            </a:r>
            <a:r>
              <a:rPr lang="en-US" dirty="0">
                <a:solidFill>
                  <a:schemeClr val="tx1">
                    <a:lumMod val="95000"/>
                    <a:lumOff val="5000"/>
                  </a:schemeClr>
                </a:solidFill>
                <a:latin typeface="Liberation Mono"/>
                <a:cs typeface="Arial" panose="020B0604020202020204" pitchFamily="34" charset="0"/>
              </a:rPr>
              <a:t>;</a:t>
            </a: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solidFill>
                  <a:schemeClr val="tx1">
                    <a:lumMod val="95000"/>
                    <a:lumOff val="5000"/>
                  </a:schemeClr>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solidFill>
                  <a:schemeClr val="tx1">
                    <a:lumMod val="95000"/>
                    <a:lumOff val="5000"/>
                  </a:schemeClr>
                </a:solidFill>
                <a:latin typeface="Liberation Mono"/>
                <a:cs typeface="Arial" panose="020B0604020202020204" pitchFamily="34" charset="0"/>
              </a:rPr>
              <a:t> </a:t>
            </a:r>
            <a:r>
              <a:rPr lang="en-IN" dirty="0">
                <a:latin typeface="Liberation Mono"/>
                <a:cs typeface="Arial" panose="020B0604020202020204" pitchFamily="34" charset="0"/>
              </a:rPr>
              <a:t>login</a:t>
            </a:r>
            <a:r>
              <a:rPr lang="en-US" dirty="0">
                <a:solidFill>
                  <a:schemeClr val="tx1">
                    <a:lumMod val="95000"/>
                    <a:lumOff val="5000"/>
                  </a:schemeClr>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CHANGE</a:t>
            </a:r>
            <a:r>
              <a:rPr lang="en-US" dirty="0">
                <a:solidFill>
                  <a:schemeClr val="tx1">
                    <a:lumMod val="95000"/>
                    <a:lumOff val="5000"/>
                  </a:schemeClr>
                </a:solidFill>
                <a:latin typeface="Liberation Mono"/>
                <a:cs typeface="Arial" panose="020B0604020202020204" pitchFamily="34" charset="0"/>
              </a:rPr>
              <a:t> </a:t>
            </a:r>
            <a:r>
              <a:rPr lang="en-IN" dirty="0">
                <a:latin typeface="Liberation Mono"/>
                <a:cs typeface="Arial" panose="020B0604020202020204" pitchFamily="34" charset="0"/>
              </a:rPr>
              <a:t>userID UID</a:t>
            </a:r>
            <a:r>
              <a:rPr lang="en-US" dirty="0">
                <a:solidFill>
                  <a:schemeClr val="tx1">
                    <a:lumMod val="95000"/>
                    <a:lumOff val="5000"/>
                  </a:schemeClr>
                </a:solidFill>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INT</a:t>
            </a:r>
            <a:r>
              <a:rPr lang="en-US" dirty="0">
                <a:solidFill>
                  <a:schemeClr val="tx1">
                    <a:lumMod val="95000"/>
                    <a:lumOff val="5000"/>
                  </a:schemeClr>
                </a:solidFill>
                <a:latin typeface="Liberation Mono"/>
                <a:cs typeface="Arial" panose="020B0604020202020204" pitchFamily="34" charset="0"/>
              </a:rPr>
              <a:t>;</a:t>
            </a:r>
            <a:endParaRPr lang="en-IN" dirty="0">
              <a:solidFill>
                <a:schemeClr val="tx1">
                  <a:lumMod val="95000"/>
                  <a:lumOff val="5000"/>
                </a:schemeClr>
              </a:solidFill>
              <a:latin typeface="Liberation Mono"/>
              <a:cs typeface="Arial" panose="020B0604020202020204" pitchFamily="34" charset="0"/>
            </a:endParaRPr>
          </a:p>
        </p:txBody>
      </p:sp>
      <p:sp>
        <p:nvSpPr>
          <p:cNvPr id="9" name="Rectangle 8">
            <a:extLst>
              <a:ext uri="{FF2B5EF4-FFF2-40B4-BE49-F238E27FC236}">
                <a16:creationId xmlns:a16="http://schemas.microsoft.com/office/drawing/2014/main" xmlns="" id="{FB128184-D43F-43F2-8DD6-75DFE1D4ED10}"/>
              </a:ext>
            </a:extLst>
          </p:cNvPr>
          <p:cNvSpPr/>
          <p:nvPr/>
        </p:nvSpPr>
        <p:spPr>
          <a:xfrm>
            <a:off x="330463" y="764704"/>
            <a:ext cx="4464496" cy="1754326"/>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pPr marL="177800"/>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pPr marL="177800"/>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177800"/>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177800"/>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p>
          <a:p>
            <a:pPr marL="177800"/>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0" name="Rectangle 9">
            <a:extLst>
              <a:ext uri="{FF2B5EF4-FFF2-40B4-BE49-F238E27FC236}">
                <a16:creationId xmlns:a16="http://schemas.microsoft.com/office/drawing/2014/main" xmlns="" id="{7976CFD7-B211-4D0A-B1CC-410271A611C7}"/>
              </a:ext>
            </a:extLst>
          </p:cNvPr>
          <p:cNvSpPr/>
          <p:nvPr/>
        </p:nvSpPr>
        <p:spPr>
          <a:xfrm>
            <a:off x="5087887" y="764704"/>
            <a:ext cx="6773650" cy="2031325"/>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login </a:t>
            </a:r>
            <a:r>
              <a:rPr lang="en-IN" dirty="0">
                <a:solidFill>
                  <a:schemeClr val="bg1">
                    <a:lumMod val="65000"/>
                  </a:schemeClr>
                </a:solidFill>
                <a:latin typeface="Liberation Mono"/>
                <a:cs typeface="Arial" panose="020B0604020202020204" pitchFamily="34" charset="0"/>
              </a:rPr>
              <a:t>(</a:t>
            </a:r>
          </a:p>
          <a:p>
            <a:pPr marL="95250"/>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pPr marL="95250"/>
            <a:r>
              <a:rPr lang="en-IN" dirty="0">
                <a:latin typeface="Liberation Mono"/>
                <a:cs typeface="Arial" panose="020B0604020202020204" pitchFamily="34" charset="0"/>
              </a:rPr>
              <a:t>      userID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pPr marL="95250"/>
            <a:r>
              <a:rPr lang="en-IN" dirty="0">
                <a:latin typeface="Liberation Mono"/>
                <a:cs typeface="Arial" panose="020B0604020202020204" pitchFamily="34" charset="0"/>
              </a:rPr>
              <a:t>      loginDate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a:t>
            </a:r>
          </a:p>
          <a:p>
            <a:pPr marL="95250"/>
            <a:r>
              <a:rPr lang="en-IN" dirty="0">
                <a:latin typeface="Liberation Mono"/>
                <a:cs typeface="Arial" panose="020B0604020202020204" pitchFamily="34" charset="0"/>
              </a:rPr>
              <a:t>      loginTime </a:t>
            </a:r>
            <a:r>
              <a:rPr lang="en-IN" dirty="0">
                <a:solidFill>
                  <a:srgbClr val="834689"/>
                </a:solidFill>
                <a:latin typeface="Liberation Mono"/>
                <a:cs typeface="Arial" panose="020B0604020202020204" pitchFamily="34" charset="0"/>
              </a:rPr>
              <a:t>TIME,</a:t>
            </a:r>
          </a:p>
          <a:p>
            <a:pPr marL="95250"/>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fk_userID </a:t>
            </a:r>
            <a:r>
              <a:rPr lang="en-IN" dirty="0">
                <a:solidFill>
                  <a:srgbClr val="C00000"/>
                </a:solidFill>
                <a:latin typeface="Liberation Mono"/>
                <a:cs typeface="Arial" panose="020B0604020202020204" pitchFamily="34" charset="0"/>
              </a:rPr>
              <a:t>FOREIGN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userID</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REFERENCES</a:t>
            </a:r>
            <a:r>
              <a:rPr lang="en-IN" dirty="0">
                <a:latin typeface="Liberation Mono"/>
                <a:cs typeface="Arial" panose="020B0604020202020204" pitchFamily="34" charset="0"/>
              </a:rPr>
              <a:t> users</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ID</a:t>
            </a:r>
            <a:r>
              <a:rPr lang="en-IN" dirty="0">
                <a:solidFill>
                  <a:schemeClr val="bg1">
                    <a:lumMod val="65000"/>
                  </a:schemeClr>
                </a:solidFill>
                <a:latin typeface="Liberation Mono"/>
                <a:cs typeface="Arial" panose="020B0604020202020204" pitchFamily="34" charset="0"/>
              </a:rPr>
              <a:t>)</a:t>
            </a:r>
          </a:p>
          <a:p>
            <a:pPr marL="95250"/>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8" name="Rectangle 7">
            <a:extLst>
              <a:ext uri="{FF2B5EF4-FFF2-40B4-BE49-F238E27FC236}">
                <a16:creationId xmlns:a16="http://schemas.microsoft.com/office/drawing/2014/main" xmlns="" id="{924AE722-0A8B-4956-A504-93003B78D7A5}"/>
              </a:ext>
            </a:extLst>
          </p:cNvPr>
          <p:cNvSpPr/>
          <p:nvPr/>
        </p:nvSpPr>
        <p:spPr>
          <a:xfrm>
            <a:off x="241044" y="3018364"/>
            <a:ext cx="11709912" cy="2031325"/>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users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'rajan', 'ranaj123', 'rajan447.gmail.com');</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users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rgbClr val="990055"/>
                </a:solidFill>
                <a:latin typeface="Liberation Mono"/>
              </a:rPr>
              <a:t>2</a:t>
            </a:r>
            <a:r>
              <a:rPr lang="en-IN" dirty="0">
                <a:latin typeface="Liberation Mono"/>
                <a:cs typeface="Arial" panose="020B0604020202020204" pitchFamily="34" charset="0"/>
              </a:rPr>
              <a:t>, 'raj', 'raj', 'raj.gmail.com');</a:t>
            </a:r>
          </a:p>
          <a:p>
            <a:pPr marL="285750" indent="-285750">
              <a:buFont typeface="Arial" panose="020B0604020202020204" pitchFamily="34" charset="0"/>
              <a:buChar char="•"/>
            </a:pPr>
            <a:endParaRPr lang="en-IN"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login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curdate(), curtime());</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login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rgbClr val="990055"/>
                </a:solidFill>
                <a:latin typeface="Liberation Mono"/>
              </a:rPr>
              <a:t>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curdate(), curtime());</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login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rgbClr val="990055"/>
                </a:solidFill>
                <a:latin typeface="Liberation Mono"/>
              </a:rPr>
              <a:t>3</a:t>
            </a:r>
            <a:r>
              <a:rPr lang="en-IN" dirty="0">
                <a:latin typeface="Liberation Mono"/>
                <a:cs typeface="Arial" panose="020B0604020202020204" pitchFamily="34" charset="0"/>
              </a:rPr>
              <a:t>, </a:t>
            </a:r>
            <a:r>
              <a:rPr lang="en-IN" dirty="0">
                <a:solidFill>
                  <a:srgbClr val="990055"/>
                </a:solidFill>
                <a:latin typeface="Liberation Mono"/>
              </a:rPr>
              <a:t>2</a:t>
            </a:r>
            <a:r>
              <a:rPr lang="en-IN" dirty="0">
                <a:latin typeface="Liberation Mono"/>
                <a:cs typeface="Arial" panose="020B0604020202020204" pitchFamily="34" charset="0"/>
              </a:rPr>
              <a:t>, curdate(), curtime());</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login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rgbClr val="990055"/>
                </a:solidFill>
                <a:latin typeface="Liberation Mono"/>
              </a:rPr>
              <a:t>4</a:t>
            </a:r>
            <a:r>
              <a:rPr lang="en-IN" dirty="0">
                <a:latin typeface="Liberation Mono"/>
                <a:cs typeface="Arial" panose="020B0604020202020204" pitchFamily="34" charset="0"/>
              </a:rPr>
              <a:t>, NULL, curdate(), curtime());</a:t>
            </a:r>
          </a:p>
        </p:txBody>
      </p:sp>
      <p:sp>
        <p:nvSpPr>
          <p:cNvPr id="2" name="Rectangle 1">
            <a:extLst>
              <a:ext uri="{FF2B5EF4-FFF2-40B4-BE49-F238E27FC236}">
                <a16:creationId xmlns:a16="http://schemas.microsoft.com/office/drawing/2014/main" xmlns="" id="{D9F57E22-E103-4ABA-A332-F34C7B179A0D}"/>
              </a:ext>
            </a:extLst>
          </p:cNvPr>
          <p:cNvSpPr/>
          <p:nvPr/>
        </p:nvSpPr>
        <p:spPr>
          <a:xfrm>
            <a:off x="241045" y="6011996"/>
            <a:ext cx="11586197"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login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rgbClr val="990055"/>
                </a:solidFill>
                <a:latin typeface="Liberation Mono"/>
              </a:rPr>
              <a:t>5</a:t>
            </a:r>
            <a:r>
              <a:rPr lang="en-IN" dirty="0">
                <a:latin typeface="Liberation Mono"/>
                <a:cs typeface="Arial" panose="020B0604020202020204" pitchFamily="34" charset="0"/>
              </a:rPr>
              <a:t>, NULL, curdate(), curtime());</a:t>
            </a:r>
            <a:endParaRPr lang="en-IN" dirty="0">
              <a:latin typeface="Liberation Mono"/>
            </a:endParaRPr>
          </a:p>
        </p:txBody>
      </p:sp>
    </p:spTree>
    <p:extLst>
      <p:ext uri="{BB962C8B-B14F-4D97-AF65-F5344CB8AC3E}">
        <p14:creationId xmlns:p14="http://schemas.microsoft.com/office/powerpoint/2010/main" val="1778596459"/>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column </a:t>
            </a:r>
          </a:p>
        </p:txBody>
      </p:sp>
      <p:sp>
        <p:nvSpPr>
          <p:cNvPr id="5" name="Rectangle 4">
            <a:extLst>
              <a:ext uri="{FF2B5EF4-FFF2-40B4-BE49-F238E27FC236}">
                <a16:creationId xmlns:a16="http://schemas.microsoft.com/office/drawing/2014/main" xmlns="" id="{ADDDADCE-6DDD-4496-8C2B-4D014B6C4DB3}"/>
              </a:ext>
            </a:extLst>
          </p:cNvPr>
          <p:cNvSpPr/>
          <p:nvPr/>
        </p:nvSpPr>
        <p:spPr>
          <a:xfrm>
            <a:off x="191812" y="3895888"/>
            <a:ext cx="10008644" cy="1261884"/>
          </a:xfrm>
          <a:prstGeom prst="rect">
            <a:avLst/>
          </a:prstGeom>
        </p:spPr>
        <p:txBody>
          <a:bodyPr wrap="square">
            <a:spAutoFit/>
          </a:bodyPr>
          <a:lstStyle/>
          <a:p>
            <a:r>
              <a:rPr lang="en-IN" sz="2000" dirty="0">
                <a:solidFill>
                  <a:srgbClr val="0077AA"/>
                </a:solidFill>
                <a:latin typeface="Liberation Mono"/>
                <a:cs typeface="Arial" panose="020B0604020202020204" pitchFamily="34" charset="0"/>
              </a:rPr>
              <a:t>ALTER</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TABLE</a:t>
            </a:r>
            <a:r>
              <a:rPr lang="en-IN" sz="2000" dirty="0">
                <a:solidFill>
                  <a:schemeClr val="tx1">
                    <a:lumMod val="95000"/>
                    <a:lumOff val="5000"/>
                  </a:schemeClr>
                </a:solidFill>
                <a:latin typeface="Liberation Mono"/>
                <a:cs typeface="Arial" panose="020B0604020202020204" pitchFamily="34" charset="0"/>
              </a:rPr>
              <a:t> tbl_name [alter_specification [, alter_specification] ...]</a:t>
            </a:r>
          </a:p>
          <a:p>
            <a:endParaRPr lang="en-IN" sz="800" dirty="0">
              <a:solidFill>
                <a:schemeClr val="tx1">
                  <a:lumMod val="95000"/>
                  <a:lumOff val="5000"/>
                </a:schemeClr>
              </a:solidFill>
              <a:latin typeface="Liberation Mono"/>
              <a:cs typeface="Arial" panose="020B0604020202020204" pitchFamily="34" charset="0"/>
            </a:endParaRPr>
          </a:p>
          <a:p>
            <a:r>
              <a:rPr lang="en-IN" sz="2000" dirty="0">
                <a:solidFill>
                  <a:schemeClr val="tx1">
                    <a:lumMod val="95000"/>
                    <a:lumOff val="5000"/>
                  </a:schemeClr>
                </a:solidFill>
                <a:latin typeface="Liberation Mono"/>
                <a:cs typeface="Arial" panose="020B0604020202020204" pitchFamily="34" charset="0"/>
              </a:rPr>
              <a:t>alter_specification</a:t>
            </a:r>
          </a:p>
          <a:p>
            <a:endParaRPr lang="en-IN" sz="800" dirty="0">
              <a:solidFill>
                <a:schemeClr val="tx1">
                  <a:lumMod val="95000"/>
                  <a:lumOff val="5000"/>
                </a:schemeClr>
              </a:solidFill>
              <a:latin typeface="Liberation Mono"/>
              <a:cs typeface="Arial" panose="020B0604020202020204" pitchFamily="34" charset="0"/>
            </a:endParaRP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DROP</a:t>
            </a:r>
            <a:r>
              <a:rPr lang="en-IN" sz="2000" dirty="0">
                <a:solidFill>
                  <a:schemeClr val="tx1">
                    <a:lumMod val="95000"/>
                    <a:lumOff val="5000"/>
                  </a:schemeClr>
                </a:solidFill>
                <a:latin typeface="Liberation Mono"/>
                <a:cs typeface="Arial" panose="020B0604020202020204" pitchFamily="34" charset="0"/>
              </a:rPr>
              <a:t> [COLUMN] col_name</a:t>
            </a:r>
          </a:p>
        </p:txBody>
      </p:sp>
    </p:spTree>
    <p:extLst>
      <p:ext uri="{BB962C8B-B14F-4D97-AF65-F5344CB8AC3E}">
        <p14:creationId xmlns:p14="http://schemas.microsoft.com/office/powerpoint/2010/main" val="111771862"/>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column</a:t>
            </a:r>
            <a:endParaRPr lang="en-IN" sz="3200" i="1" dirty="0">
              <a:solidFill>
                <a:srgbClr val="FF9900"/>
              </a:solidFill>
              <a:latin typeface="Arial" pitchFamily="34" charset="0"/>
              <a:cs typeface="Arial" pitchFamily="34" charset="0"/>
            </a:endParaRPr>
          </a:p>
        </p:txBody>
      </p:sp>
      <p:sp>
        <p:nvSpPr>
          <p:cNvPr id="17" name="Rectangle 16">
            <a:extLst>
              <a:ext uri="{FF2B5EF4-FFF2-40B4-BE49-F238E27FC236}">
                <a16:creationId xmlns:a16="http://schemas.microsoft.com/office/drawing/2014/main" xmlns="" id="{67252642-683F-4838-92AA-6D492EB23B05}"/>
              </a:ext>
            </a:extLst>
          </p:cNvPr>
          <p:cNvSpPr/>
          <p:nvPr/>
        </p:nvSpPr>
        <p:spPr>
          <a:xfrm>
            <a:off x="5735961" y="1182247"/>
            <a:ext cx="5472607"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solidFill>
                  <a:schemeClr val="tx1">
                    <a:lumMod val="95000"/>
                    <a:lumOff val="5000"/>
                  </a:schemeClr>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solidFill>
                  <a:schemeClr val="tx1">
                    <a:lumMod val="95000"/>
                    <a:lumOff val="5000"/>
                  </a:schemeClr>
                </a:solidFill>
                <a:latin typeface="Liberation Mono"/>
                <a:cs typeface="Arial" panose="020B0604020202020204" pitchFamily="34" charset="0"/>
              </a:rPr>
              <a:t> vehicles</a:t>
            </a:r>
          </a:p>
          <a:p>
            <a:pPr marL="450850"/>
            <a:r>
              <a:rPr lang="en-US" dirty="0">
                <a:solidFill>
                  <a:srgbClr val="0077AA"/>
                </a:solidFill>
                <a:latin typeface="Liberation Mono"/>
                <a:cs typeface="Arial" panose="020B0604020202020204" pitchFamily="34" charset="0"/>
              </a:rPr>
              <a:t>CHANGE</a:t>
            </a:r>
            <a:r>
              <a:rPr lang="en-US" dirty="0">
                <a:solidFill>
                  <a:schemeClr val="tx1">
                    <a:lumMod val="95000"/>
                    <a:lumOff val="5000"/>
                  </a:schemeClr>
                </a:solidFill>
                <a:latin typeface="Liberation Mono"/>
                <a:cs typeface="Arial" panose="020B0604020202020204" pitchFamily="34" charset="0"/>
              </a:rPr>
              <a:t> model_year year </a:t>
            </a:r>
            <a:r>
              <a:rPr lang="en-US" dirty="0">
                <a:solidFill>
                  <a:srgbClr val="834689"/>
                </a:solidFill>
                <a:latin typeface="Liberation Mono"/>
                <a:cs typeface="Arial" panose="020B0604020202020204" pitchFamily="34" charset="0"/>
              </a:rPr>
              <a:t>INT</a:t>
            </a:r>
            <a:r>
              <a:rPr lang="en-US" dirty="0">
                <a:solidFill>
                  <a:schemeClr val="tx1">
                    <a:lumMod val="95000"/>
                    <a:lumOff val="5000"/>
                  </a:schemeClr>
                </a:solidFill>
                <a:latin typeface="Liberation Mono"/>
                <a:cs typeface="Arial" panose="020B0604020202020204" pitchFamily="34" charset="0"/>
              </a:rPr>
              <a:t> not null, </a:t>
            </a:r>
          </a:p>
          <a:p>
            <a:pPr marL="450850"/>
            <a:r>
              <a:rPr lang="en-US" dirty="0">
                <a:solidFill>
                  <a:srgbClr val="0077AA"/>
                </a:solidFill>
                <a:latin typeface="Liberation Mono"/>
                <a:cs typeface="Arial" panose="020B0604020202020204" pitchFamily="34" charset="0"/>
              </a:rPr>
              <a:t>DROP</a:t>
            </a:r>
            <a:r>
              <a:rPr lang="en-US" dirty="0">
                <a:solidFill>
                  <a:schemeClr val="tx1">
                    <a:lumMod val="95000"/>
                    <a:lumOff val="5000"/>
                  </a:schemeClr>
                </a:solidFill>
                <a:latin typeface="Liberation Mono"/>
                <a:cs typeface="Arial" panose="020B0604020202020204" pitchFamily="34" charset="0"/>
              </a:rPr>
              <a:t> </a:t>
            </a:r>
            <a:r>
              <a:rPr lang="en-IN" dirty="0">
                <a:latin typeface="Liberation Mono"/>
                <a:cs typeface="Arial" panose="020B0604020202020204" pitchFamily="34" charset="0"/>
              </a:rPr>
              <a:t>model</a:t>
            </a:r>
            <a:r>
              <a:rPr lang="en-US" dirty="0">
                <a:solidFill>
                  <a:schemeClr val="tx1">
                    <a:lumMod val="95000"/>
                    <a:lumOff val="5000"/>
                  </a:schemeClr>
                </a:solidFill>
                <a:latin typeface="Liberation Mono"/>
                <a:cs typeface="Arial" panose="020B0604020202020204" pitchFamily="34" charset="0"/>
              </a:rPr>
              <a:t>, </a:t>
            </a:r>
          </a:p>
          <a:p>
            <a:pPr marL="450850"/>
            <a:r>
              <a:rPr lang="en-US" dirty="0">
                <a:solidFill>
                  <a:srgbClr val="0077AA"/>
                </a:solidFill>
                <a:latin typeface="Liberation Mono"/>
                <a:cs typeface="Arial" panose="020B0604020202020204" pitchFamily="34" charset="0"/>
              </a:rPr>
              <a:t>DROP</a:t>
            </a:r>
            <a:r>
              <a:rPr lang="en-US" dirty="0">
                <a:solidFill>
                  <a:schemeClr val="tx1">
                    <a:lumMod val="95000"/>
                    <a:lumOff val="5000"/>
                  </a:schemeClr>
                </a:solidFill>
                <a:latin typeface="Liberation Mono"/>
                <a:cs typeface="Arial" panose="020B0604020202020204" pitchFamily="34" charset="0"/>
              </a:rPr>
              <a:t> model_color, </a:t>
            </a:r>
          </a:p>
          <a:p>
            <a:pPr marL="450850"/>
            <a:r>
              <a:rPr lang="en-US" dirty="0">
                <a:solidFill>
                  <a:srgbClr val="0077AA"/>
                </a:solidFill>
                <a:latin typeface="Liberation Mono"/>
                <a:cs typeface="Arial" panose="020B0604020202020204" pitchFamily="34" charset="0"/>
              </a:rPr>
              <a:t>DROP</a:t>
            </a:r>
            <a:r>
              <a:rPr lang="en-US" dirty="0">
                <a:solidFill>
                  <a:schemeClr val="tx1">
                    <a:lumMod val="95000"/>
                    <a:lumOff val="5000"/>
                  </a:schemeClr>
                </a:solidFill>
                <a:latin typeface="Liberation Mono"/>
                <a:cs typeface="Arial" panose="020B0604020202020204" pitchFamily="34" charset="0"/>
              </a:rPr>
              <a:t> </a:t>
            </a:r>
            <a:r>
              <a:rPr lang="en-IN" dirty="0">
                <a:latin typeface="Liberation Mono"/>
              </a:rPr>
              <a:t>vehicleCondition;</a:t>
            </a:r>
          </a:p>
        </p:txBody>
      </p:sp>
      <p:sp>
        <p:nvSpPr>
          <p:cNvPr id="7" name="Rectangle 6">
            <a:extLst>
              <a:ext uri="{FF2B5EF4-FFF2-40B4-BE49-F238E27FC236}">
                <a16:creationId xmlns:a16="http://schemas.microsoft.com/office/drawing/2014/main" xmlns="" id="{3D46B735-BFDA-47BE-A6C4-A64E4224796A}"/>
              </a:ext>
            </a:extLst>
          </p:cNvPr>
          <p:cNvSpPr/>
          <p:nvPr/>
        </p:nvSpPr>
        <p:spPr>
          <a:xfrm>
            <a:off x="335361" y="1182247"/>
            <a:ext cx="4464027" cy="2308324"/>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solidFill>
                  <a:srgbClr val="333333"/>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solidFill>
                  <a:srgbClr val="333333"/>
                </a:solidFill>
                <a:latin typeface="Liberation Mono"/>
                <a:cs typeface="Arial" panose="020B0604020202020204" pitchFamily="34" charset="0"/>
              </a:rPr>
              <a:t> vehicles </a:t>
            </a:r>
            <a:r>
              <a:rPr lang="en-US" dirty="0">
                <a:solidFill>
                  <a:schemeClr val="bg1">
                    <a:lumMod val="65000"/>
                  </a:schemeClr>
                </a:solidFill>
                <a:latin typeface="Liberation Mono"/>
                <a:cs typeface="Arial" panose="020B0604020202020204" pitchFamily="34" charset="0"/>
              </a:rPr>
              <a:t>(</a:t>
            </a:r>
            <a:endParaRPr lang="en-IN" dirty="0">
              <a:latin typeface="Liberation Mono"/>
              <a:cs typeface="Arial" panose="020B0604020202020204" pitchFamily="34" charset="0"/>
            </a:endParaRPr>
          </a:p>
          <a:p>
            <a:pPr marL="177800"/>
            <a:r>
              <a:rPr lang="en-IN" dirty="0">
                <a:latin typeface="Liberation Mono"/>
                <a:cs typeface="Arial" panose="020B0604020202020204" pitchFamily="34" charset="0"/>
              </a:rPr>
              <a:t>     vehicleID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model_year </a:t>
            </a:r>
            <a:r>
              <a:rPr lang="en-IN" dirty="0">
                <a:solidFill>
                  <a:srgbClr val="834689"/>
                </a:solidFill>
                <a:latin typeface="Liberation Mono"/>
                <a:cs typeface="Arial" panose="020B0604020202020204" pitchFamily="34" charset="0"/>
              </a:rPr>
              <a:t>SMALLINT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make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model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100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model_color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vehicleCondition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150</a:t>
            </a:r>
            <a:r>
              <a:rPr lang="en-IN" dirty="0">
                <a:solidFill>
                  <a:schemeClr val="bg1">
                    <a:lumMod val="65000"/>
                  </a:schemeClr>
                </a:solidFill>
                <a:latin typeface="Liberation Mono"/>
                <a:cs typeface="Arial" panose="020B0604020202020204" pitchFamily="34" charset="0"/>
              </a:rPr>
              <a:t>)</a:t>
            </a:r>
          </a:p>
          <a:p>
            <a:pPr marL="17780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pic>
        <p:nvPicPr>
          <p:cNvPr id="8" name="Picture 7">
            <a:extLst>
              <a:ext uri="{FF2B5EF4-FFF2-40B4-BE49-F238E27FC236}">
                <a16:creationId xmlns:a16="http://schemas.microsoft.com/office/drawing/2014/main" xmlns="" id="{07FB3DA7-537D-4E5C-8DC8-7D3B69816BF9}"/>
              </a:ext>
            </a:extLst>
          </p:cNvPr>
          <p:cNvPicPr>
            <a:picLocks noChangeAspect="1"/>
          </p:cNvPicPr>
          <p:nvPr/>
        </p:nvPicPr>
        <p:blipFill>
          <a:blip r:embed="rId2" cstate="print"/>
          <a:stretch>
            <a:fillRect/>
          </a:stretch>
        </p:blipFill>
        <p:spPr>
          <a:xfrm>
            <a:off x="119337" y="3591470"/>
            <a:ext cx="5390953" cy="1811246"/>
          </a:xfrm>
          <a:prstGeom prst="rect">
            <a:avLst/>
          </a:prstGeom>
        </p:spPr>
      </p:pic>
      <p:pic>
        <p:nvPicPr>
          <p:cNvPr id="11" name="Picture 10">
            <a:extLst>
              <a:ext uri="{FF2B5EF4-FFF2-40B4-BE49-F238E27FC236}">
                <a16:creationId xmlns:a16="http://schemas.microsoft.com/office/drawing/2014/main" xmlns="" id="{DF9BB43D-53AF-4E3C-A9EE-435CAD677AD1}"/>
              </a:ext>
            </a:extLst>
          </p:cNvPr>
          <p:cNvPicPr>
            <a:picLocks noChangeAspect="1"/>
          </p:cNvPicPr>
          <p:nvPr/>
        </p:nvPicPr>
        <p:blipFill>
          <a:blip r:embed="rId3" cstate="print"/>
          <a:stretch>
            <a:fillRect/>
          </a:stretch>
        </p:blipFill>
        <p:spPr>
          <a:xfrm>
            <a:off x="5864526" y="3600118"/>
            <a:ext cx="5293038" cy="1250266"/>
          </a:xfrm>
          <a:prstGeom prst="rect">
            <a:avLst/>
          </a:prstGeom>
        </p:spPr>
      </p:pic>
    </p:spTree>
    <p:extLst>
      <p:ext uri="{BB962C8B-B14F-4D97-AF65-F5344CB8AC3E}">
        <p14:creationId xmlns:p14="http://schemas.microsoft.com/office/powerpoint/2010/main" val="1089384854"/>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xmlns="" id="{014E1D01-2FA6-4420-9FF5-0FE188DCAFAD}"/>
              </a:ext>
            </a:extLst>
          </p:cNvPr>
          <p:cNvSpPr/>
          <p:nvPr/>
        </p:nvSpPr>
        <p:spPr>
          <a:xfrm>
            <a:off x="623393" y="1159584"/>
            <a:ext cx="4104456" cy="1477328"/>
          </a:xfrm>
          <a:prstGeom prst="rect">
            <a:avLst/>
          </a:prstGeom>
        </p:spPr>
        <p:txBody>
          <a:bodyPr wrap="square">
            <a:spAutoFit/>
          </a:bodyPr>
          <a:lstStyle/>
          <a:p>
            <a:r>
              <a:rPr lang="en-US" dirty="0">
                <a:solidFill>
                  <a:srgbClr val="0077AA"/>
                </a:solidFill>
                <a:latin typeface="Liberation Mono"/>
                <a:cs typeface="Arial" panose="020B0604020202020204" pitchFamily="34" charset="0"/>
              </a:rPr>
              <a:t>CREATE</a:t>
            </a:r>
            <a:r>
              <a:rPr lang="en-US" dirty="0">
                <a:solidFill>
                  <a:srgbClr val="333333"/>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solidFill>
                  <a:srgbClr val="333333"/>
                </a:solidFill>
                <a:latin typeface="Liberation Mono"/>
                <a:cs typeface="Arial" panose="020B0604020202020204" pitchFamily="34" charset="0"/>
              </a:rPr>
              <a:t> vehicles </a:t>
            </a:r>
            <a:r>
              <a:rPr lang="en-US" dirty="0">
                <a:solidFill>
                  <a:schemeClr val="bg1">
                    <a:lumMod val="65000"/>
                  </a:schemeClr>
                </a:solidFill>
                <a:latin typeface="Liberation Mono"/>
                <a:cs typeface="Arial" panose="020B0604020202020204" pitchFamily="34" charset="0"/>
              </a:rPr>
              <a:t>(</a:t>
            </a:r>
            <a:r>
              <a:rPr lang="en-US" dirty="0">
                <a:solidFill>
                  <a:srgbClr val="333333"/>
                </a:solidFill>
                <a:latin typeface="Liberation Mono"/>
                <a:cs typeface="Arial" panose="020B0604020202020204" pitchFamily="34" charset="0"/>
              </a:rPr>
              <a:t> </a:t>
            </a:r>
          </a:p>
          <a:p>
            <a:r>
              <a:rPr lang="en-US" dirty="0">
                <a:solidFill>
                  <a:srgbClr val="333333"/>
                </a:solidFill>
                <a:latin typeface="Liberation Mono"/>
                <a:cs typeface="Arial" panose="020B0604020202020204" pitchFamily="34" charset="0"/>
              </a:rPr>
              <a:t>vehicleID </a:t>
            </a:r>
            <a:r>
              <a:rPr lang="en-US" dirty="0">
                <a:solidFill>
                  <a:srgbClr val="834689"/>
                </a:solidFill>
                <a:latin typeface="Liberation Mono"/>
                <a:cs typeface="Arial" panose="020B0604020202020204" pitchFamily="34" charset="0"/>
              </a:rPr>
              <a:t>INT</a:t>
            </a:r>
            <a:r>
              <a:rPr lang="en-US" dirty="0">
                <a:solidFill>
                  <a:srgbClr val="0086B3"/>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PRIMARY KEY </a:t>
            </a:r>
            <a:r>
              <a:rPr lang="en-US" dirty="0">
                <a:solidFill>
                  <a:srgbClr val="333333"/>
                </a:solidFill>
                <a:latin typeface="Liberation Mono"/>
                <a:cs typeface="Arial" panose="020B0604020202020204" pitchFamily="34" charset="0"/>
              </a:rPr>
              <a:t>, </a:t>
            </a:r>
          </a:p>
          <a:p>
            <a:r>
              <a:rPr lang="en-US" dirty="0">
                <a:solidFill>
                  <a:srgbClr val="333333"/>
                </a:solidFill>
                <a:latin typeface="Liberation Mono"/>
                <a:cs typeface="Arial" panose="020B0604020202020204" pitchFamily="34" charset="0"/>
              </a:rPr>
              <a:t>year </a:t>
            </a:r>
            <a:r>
              <a:rPr lang="en-US" dirty="0">
                <a:solidFill>
                  <a:srgbClr val="834689"/>
                </a:solidFill>
                <a:latin typeface="Liberation Mono"/>
                <a:cs typeface="Arial" panose="020B0604020202020204" pitchFamily="34" charset="0"/>
              </a:rPr>
              <a:t>INT</a:t>
            </a:r>
            <a:r>
              <a:rPr lang="en-US" dirty="0">
                <a:solidFill>
                  <a:srgbClr val="333333"/>
                </a:solidFill>
                <a:latin typeface="Liberation Mono"/>
                <a:cs typeface="Arial" panose="020B0604020202020204" pitchFamily="34" charset="0"/>
              </a:rPr>
              <a:t>, </a:t>
            </a:r>
          </a:p>
          <a:p>
            <a:r>
              <a:rPr lang="en-US" dirty="0">
                <a:solidFill>
                  <a:srgbClr val="333333"/>
                </a:solidFill>
                <a:latin typeface="Liberation Mono"/>
                <a:cs typeface="Arial" panose="020B0604020202020204" pitchFamily="34" charset="0"/>
              </a:rPr>
              <a:t>make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cs typeface="Arial" panose="020B0604020202020204" pitchFamily="34" charset="0"/>
              </a:rPr>
              <a:t>100</a:t>
            </a:r>
            <a:r>
              <a:rPr lang="en-US" dirty="0">
                <a:solidFill>
                  <a:schemeClr val="bg1">
                    <a:lumMod val="65000"/>
                  </a:schemeClr>
                </a:solidFill>
                <a:latin typeface="Liberation Mono"/>
                <a:cs typeface="Arial" panose="020B0604020202020204" pitchFamily="34" charset="0"/>
              </a:rPr>
              <a:t>)</a:t>
            </a:r>
          </a:p>
          <a:p>
            <a:r>
              <a:rPr lang="en-US" dirty="0">
                <a:solidFill>
                  <a:schemeClr val="bg1">
                    <a:lumMod val="65000"/>
                  </a:schemeClr>
                </a:solidFill>
                <a:latin typeface="Liberation Mono"/>
                <a:cs typeface="Arial" panose="020B0604020202020204" pitchFamily="34" charset="0"/>
              </a:rPr>
              <a:t>)</a:t>
            </a:r>
            <a:r>
              <a:rPr lang="en-US" dirty="0">
                <a:solidFill>
                  <a:srgbClr val="333333"/>
                </a:solidFill>
                <a:latin typeface="Liberation Mono"/>
                <a:cs typeface="Arial" panose="020B0604020202020204" pitchFamily="34" charset="0"/>
              </a:rPr>
              <a:t>;</a:t>
            </a:r>
            <a:endParaRPr lang="en-IN" dirty="0">
              <a:latin typeface="Liberation Mono"/>
              <a:cs typeface="Arial" panose="020B0604020202020204" pitchFamily="34" charset="0"/>
            </a:endParaRPr>
          </a:p>
        </p:txBody>
      </p:sp>
      <p:sp>
        <p:nvSpPr>
          <p:cNvPr id="9" name="Rectangle 8">
            <a:extLst>
              <a:ext uri="{FF2B5EF4-FFF2-40B4-BE49-F238E27FC236}">
                <a16:creationId xmlns:a16="http://schemas.microsoft.com/office/drawing/2014/main" xmlns="" id="{9C420836-D8CD-4F71-A79B-91FCD953E67D}"/>
              </a:ext>
            </a:extLst>
          </p:cNvPr>
          <p:cNvSpPr/>
          <p:nvPr/>
        </p:nvSpPr>
        <p:spPr>
          <a:xfrm>
            <a:off x="619440" y="3308791"/>
            <a:ext cx="4715422" cy="1200329"/>
          </a:xfrm>
          <a:prstGeom prst="rect">
            <a:avLst/>
          </a:prstGeom>
        </p:spPr>
        <p:txBody>
          <a:bodyPr wrap="square">
            <a:spAutoFit/>
          </a:bodyPr>
          <a:lstStyle/>
          <a:p>
            <a:r>
              <a:rPr lang="en-IN" dirty="0">
                <a:solidFill>
                  <a:srgbClr val="0077AA"/>
                </a:solidFill>
                <a:latin typeface="Liberation Mono"/>
                <a:cs typeface="Arial" panose="020B0604020202020204" pitchFamily="34" charset="0"/>
              </a:rPr>
              <a:t>ALTER</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vehicles </a:t>
            </a:r>
          </a:p>
          <a:p>
            <a:r>
              <a:rPr lang="en-IN" dirty="0">
                <a:solidFill>
                  <a:srgbClr val="0077AA"/>
                </a:solidFill>
                <a:latin typeface="Liberation Mono"/>
                <a:cs typeface="Arial" panose="020B0604020202020204" pitchFamily="34" charset="0"/>
              </a:rPr>
              <a:t>ADD</a:t>
            </a:r>
            <a:r>
              <a:rPr lang="en-IN" dirty="0">
                <a:latin typeface="Liberation Mono"/>
                <a:cs typeface="Arial" panose="020B0604020202020204" pitchFamily="34" charset="0"/>
              </a:rPr>
              <a:t> model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100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tx1">
                    <a:lumMod val="95000"/>
                    <a:lumOff val="5000"/>
                  </a:schemeClr>
                </a:solidFill>
                <a:latin typeface="Liberation Mono"/>
                <a:cs typeface="Arial" panose="020B0604020202020204" pitchFamily="34" charset="0"/>
              </a:rPr>
              <a:t>NOT</a:t>
            </a:r>
            <a:r>
              <a:rPr lang="en-IN" dirty="0">
                <a:solidFill>
                  <a:srgbClr val="834689"/>
                </a:solidFill>
                <a:latin typeface="Liberation Mono"/>
                <a:cs typeface="Arial" panose="020B0604020202020204" pitchFamily="34" charset="0"/>
              </a:rPr>
              <a:t> </a:t>
            </a:r>
            <a:r>
              <a:rPr lang="en-IN" dirty="0">
                <a:solidFill>
                  <a:schemeClr val="tx1">
                    <a:lumMod val="95000"/>
                    <a:lumOff val="5000"/>
                  </a:schemeClr>
                </a:solidFill>
                <a:latin typeface="Liberation Mono"/>
                <a:cs typeface="Arial" panose="020B0604020202020204" pitchFamily="34" charset="0"/>
              </a:rPr>
              <a:t>NULL</a:t>
            </a:r>
            <a:r>
              <a:rPr lang="en-IN" dirty="0">
                <a:latin typeface="Liberation Mono"/>
                <a:cs typeface="Arial" panose="020B0604020202020204" pitchFamily="34" charset="0"/>
              </a:rPr>
              <a:t>, </a:t>
            </a:r>
          </a:p>
          <a:p>
            <a:r>
              <a:rPr lang="en-IN" dirty="0">
                <a:solidFill>
                  <a:srgbClr val="0077AA"/>
                </a:solidFill>
                <a:latin typeface="Liberation Mono"/>
                <a:cs typeface="Arial" panose="020B0604020202020204" pitchFamily="34" charset="0"/>
              </a:rPr>
              <a:t>ADD</a:t>
            </a:r>
            <a:r>
              <a:rPr lang="en-IN" dirty="0">
                <a:latin typeface="Liberation Mono"/>
                <a:cs typeface="Arial" panose="020B0604020202020204" pitchFamily="34" charset="0"/>
              </a:rPr>
              <a:t> color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solidFill>
                  <a:srgbClr val="0077AA"/>
                </a:solidFill>
                <a:latin typeface="Liberation Mono"/>
                <a:cs typeface="Arial" panose="020B0604020202020204" pitchFamily="34" charset="0"/>
              </a:rPr>
              <a:t>ADD</a:t>
            </a:r>
            <a:r>
              <a:rPr lang="en-IN" dirty="0">
                <a:latin typeface="Liberation Mono"/>
                <a:cs typeface="Arial" panose="020B0604020202020204" pitchFamily="34" charset="0"/>
              </a:rPr>
              <a:t> note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0" name="Rectangle 9">
            <a:extLst>
              <a:ext uri="{FF2B5EF4-FFF2-40B4-BE49-F238E27FC236}">
                <a16:creationId xmlns:a16="http://schemas.microsoft.com/office/drawing/2014/main" xmlns="" id="{E7AB57DD-572C-454A-903F-80485BB73574}"/>
              </a:ext>
            </a:extLst>
          </p:cNvPr>
          <p:cNvSpPr/>
          <p:nvPr/>
        </p:nvSpPr>
        <p:spPr>
          <a:xfrm>
            <a:off x="619440" y="2912947"/>
            <a:ext cx="3018775" cy="369332"/>
          </a:xfrm>
          <a:prstGeom prst="rect">
            <a:avLst/>
          </a:prstGeom>
        </p:spPr>
        <p:txBody>
          <a:bodyPr wrap="none">
            <a:spAutoFit/>
          </a:bodyPr>
          <a:lstStyle/>
          <a:p>
            <a:r>
              <a:rPr lang="en-US" dirty="0">
                <a:solidFill>
                  <a:srgbClr val="FF0000"/>
                </a:solidFill>
                <a:latin typeface="Arial" panose="020B0604020202020204" pitchFamily="34" charset="0"/>
                <a:cs typeface="Arial" panose="020B0604020202020204" pitchFamily="34" charset="0"/>
              </a:rPr>
              <a:t>Add new columns to a table</a:t>
            </a:r>
          </a:p>
        </p:txBody>
      </p:sp>
      <p:sp>
        <p:nvSpPr>
          <p:cNvPr id="12" name="Rectangle 11">
            <a:extLst>
              <a:ext uri="{FF2B5EF4-FFF2-40B4-BE49-F238E27FC236}">
                <a16:creationId xmlns:a16="http://schemas.microsoft.com/office/drawing/2014/main" xmlns="" id="{68F718D7-3FDC-412A-B390-B6F4313E9964}"/>
              </a:ext>
            </a:extLst>
          </p:cNvPr>
          <p:cNvSpPr/>
          <p:nvPr/>
        </p:nvSpPr>
        <p:spPr>
          <a:xfrm>
            <a:off x="619440" y="5098251"/>
            <a:ext cx="4752528" cy="1200329"/>
          </a:xfrm>
          <a:prstGeom prst="rect">
            <a:avLst/>
          </a:prstGeom>
        </p:spPr>
        <p:txBody>
          <a:bodyPr wrap="square">
            <a:spAutoFit/>
          </a:bodyPr>
          <a:lstStyle/>
          <a:p>
            <a:r>
              <a:rPr lang="en-US" dirty="0">
                <a:solidFill>
                  <a:srgbClr val="0077AA"/>
                </a:solidFill>
                <a:latin typeface="Liberation Mono"/>
                <a:cs typeface="Arial" panose="020B0604020202020204" pitchFamily="34" charset="0"/>
              </a:rPr>
              <a:t>ALTER</a:t>
            </a:r>
            <a:r>
              <a:rPr lang="en-US" dirty="0">
                <a:solidFill>
                  <a:schemeClr val="tx1">
                    <a:lumMod val="95000"/>
                    <a:lumOff val="5000"/>
                  </a:schemeClr>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solidFill>
                  <a:schemeClr val="tx1">
                    <a:lumMod val="95000"/>
                    <a:lumOff val="5000"/>
                  </a:schemeClr>
                </a:solidFill>
                <a:latin typeface="Liberation Mono"/>
                <a:cs typeface="Arial" panose="020B0604020202020204" pitchFamily="34" charset="0"/>
              </a:rPr>
              <a:t> vehicles </a:t>
            </a:r>
          </a:p>
          <a:p>
            <a:r>
              <a:rPr lang="en-US" dirty="0">
                <a:solidFill>
                  <a:srgbClr val="0077AA"/>
                </a:solidFill>
                <a:latin typeface="Liberation Mono"/>
                <a:cs typeface="Arial" panose="020B0604020202020204" pitchFamily="34" charset="0"/>
              </a:rPr>
              <a:t>MODIFY</a:t>
            </a:r>
            <a:r>
              <a:rPr lang="en-US" dirty="0">
                <a:solidFill>
                  <a:schemeClr val="tx1">
                    <a:lumMod val="95000"/>
                    <a:lumOff val="5000"/>
                  </a:schemeClr>
                </a:solidFill>
                <a:latin typeface="Liberation Mono"/>
                <a:cs typeface="Arial" panose="020B0604020202020204" pitchFamily="34" charset="0"/>
              </a:rPr>
              <a:t> year </a:t>
            </a:r>
            <a:r>
              <a:rPr lang="en-US" dirty="0">
                <a:solidFill>
                  <a:srgbClr val="834689"/>
                </a:solidFill>
                <a:latin typeface="Liberation Mono"/>
                <a:cs typeface="Arial" panose="020B0604020202020204" pitchFamily="34" charset="0"/>
              </a:rPr>
              <a:t>SMALLINT</a:t>
            </a:r>
            <a:r>
              <a:rPr lang="en-US" dirty="0">
                <a:solidFill>
                  <a:schemeClr val="tx1">
                    <a:lumMod val="95000"/>
                    <a:lumOff val="5000"/>
                  </a:schemeClr>
                </a:solidFill>
                <a:latin typeface="Liberation Mono"/>
                <a:cs typeface="Arial" panose="020B0604020202020204" pitchFamily="34" charset="0"/>
              </a:rPr>
              <a:t> NOT NULL, </a:t>
            </a:r>
          </a:p>
          <a:p>
            <a:r>
              <a:rPr lang="en-US" dirty="0">
                <a:solidFill>
                  <a:srgbClr val="0077AA"/>
                </a:solidFill>
                <a:latin typeface="Liberation Mono"/>
                <a:cs typeface="Arial" panose="020B0604020202020204" pitchFamily="34" charset="0"/>
              </a:rPr>
              <a:t>MODIFY</a:t>
            </a:r>
            <a:r>
              <a:rPr lang="en-US" dirty="0">
                <a:solidFill>
                  <a:schemeClr val="tx1">
                    <a:lumMod val="95000"/>
                    <a:lumOff val="5000"/>
                  </a:schemeClr>
                </a:solidFill>
                <a:latin typeface="Liberation Mono"/>
                <a:cs typeface="Arial" panose="020B0604020202020204" pitchFamily="34" charset="0"/>
              </a:rPr>
              <a:t> color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cs typeface="Arial" panose="020B0604020202020204" pitchFamily="34" charset="0"/>
              </a:rPr>
              <a:t>20</a:t>
            </a:r>
            <a:r>
              <a:rPr lang="en-US" dirty="0">
                <a:solidFill>
                  <a:schemeClr val="bg1">
                    <a:lumMod val="65000"/>
                  </a:schemeClr>
                </a:solidFill>
                <a:latin typeface="Liberation Mono"/>
                <a:cs typeface="Arial" panose="020B0604020202020204" pitchFamily="34" charset="0"/>
              </a:rPr>
              <a:t>) </a:t>
            </a:r>
            <a:r>
              <a:rPr lang="en-US" dirty="0">
                <a:solidFill>
                  <a:schemeClr val="tx1">
                    <a:lumMod val="95000"/>
                    <a:lumOff val="5000"/>
                  </a:schemeClr>
                </a:solidFill>
                <a:latin typeface="Liberation Mono"/>
                <a:cs typeface="Arial" panose="020B0604020202020204" pitchFamily="34" charset="0"/>
              </a:rPr>
              <a:t>NOT NULL, </a:t>
            </a:r>
          </a:p>
          <a:p>
            <a:r>
              <a:rPr lang="en-US" dirty="0">
                <a:solidFill>
                  <a:srgbClr val="0077AA"/>
                </a:solidFill>
                <a:latin typeface="Liberation Mono"/>
                <a:cs typeface="Arial" panose="020B0604020202020204" pitchFamily="34" charset="0"/>
              </a:rPr>
              <a:t>MODIFY</a:t>
            </a:r>
            <a:r>
              <a:rPr lang="en-US" dirty="0">
                <a:solidFill>
                  <a:schemeClr val="tx1">
                    <a:lumMod val="95000"/>
                    <a:lumOff val="5000"/>
                  </a:schemeClr>
                </a:solidFill>
                <a:latin typeface="Liberation Mono"/>
                <a:cs typeface="Arial" panose="020B0604020202020204" pitchFamily="34" charset="0"/>
              </a:rPr>
              <a:t> make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cs typeface="Arial" panose="020B0604020202020204" pitchFamily="34" charset="0"/>
              </a:rPr>
              <a:t>150</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cs typeface="Arial" panose="020B0604020202020204" pitchFamily="34" charset="0"/>
              </a:rPr>
              <a:t> NOT NULL;</a:t>
            </a:r>
            <a:endParaRPr lang="en-IN" dirty="0">
              <a:solidFill>
                <a:schemeClr val="tx1">
                  <a:lumMod val="95000"/>
                  <a:lumOff val="5000"/>
                </a:schemeClr>
              </a:solidFill>
              <a:latin typeface="Liberation Mono"/>
              <a:cs typeface="Arial" panose="020B0604020202020204" pitchFamily="34" charset="0"/>
            </a:endParaRPr>
          </a:p>
        </p:txBody>
      </p:sp>
      <p:sp>
        <p:nvSpPr>
          <p:cNvPr id="13" name="Rectangle 12">
            <a:extLst>
              <a:ext uri="{FF2B5EF4-FFF2-40B4-BE49-F238E27FC236}">
                <a16:creationId xmlns:a16="http://schemas.microsoft.com/office/drawing/2014/main" xmlns="" id="{0B858F24-67F2-4A2C-B740-4926683E8242}"/>
              </a:ext>
            </a:extLst>
          </p:cNvPr>
          <p:cNvSpPr/>
          <p:nvPr/>
        </p:nvSpPr>
        <p:spPr>
          <a:xfrm>
            <a:off x="623394" y="763314"/>
            <a:ext cx="1531188" cy="369332"/>
          </a:xfrm>
          <a:prstGeom prst="rect">
            <a:avLst/>
          </a:prstGeom>
        </p:spPr>
        <p:txBody>
          <a:bodyPr wrap="none">
            <a:spAutoFit/>
          </a:bodyPr>
          <a:lstStyle/>
          <a:p>
            <a:r>
              <a:rPr lang="en-US" dirty="0">
                <a:solidFill>
                  <a:srgbClr val="FF0000"/>
                </a:solidFill>
                <a:latin typeface="Arial" panose="020B0604020202020204" pitchFamily="34" charset="0"/>
                <a:cs typeface="Arial" panose="020B0604020202020204" pitchFamily="34" charset="0"/>
              </a:rPr>
              <a:t>Sample table</a:t>
            </a:r>
          </a:p>
        </p:txBody>
      </p:sp>
      <p:sp>
        <p:nvSpPr>
          <p:cNvPr id="14" name="Rectangle 13">
            <a:extLst>
              <a:ext uri="{FF2B5EF4-FFF2-40B4-BE49-F238E27FC236}">
                <a16:creationId xmlns:a16="http://schemas.microsoft.com/office/drawing/2014/main" xmlns="" id="{EF103474-AC0F-485B-9462-F6E5F7ADE9A4}"/>
              </a:ext>
            </a:extLst>
          </p:cNvPr>
          <p:cNvSpPr/>
          <p:nvPr/>
        </p:nvSpPr>
        <p:spPr>
          <a:xfrm>
            <a:off x="619441" y="4676228"/>
            <a:ext cx="1787669" cy="369332"/>
          </a:xfrm>
          <a:prstGeom prst="rect">
            <a:avLst/>
          </a:prstGeom>
        </p:spPr>
        <p:txBody>
          <a:bodyPr wrap="none">
            <a:spAutoFit/>
          </a:bodyPr>
          <a:lstStyle/>
          <a:p>
            <a:r>
              <a:rPr lang="en-US" dirty="0">
                <a:solidFill>
                  <a:srgbClr val="FF0000"/>
                </a:solidFill>
                <a:latin typeface="Arial" panose="020B0604020202020204" pitchFamily="34" charset="0"/>
                <a:cs typeface="Arial" panose="020B0604020202020204" pitchFamily="34" charset="0"/>
              </a:rPr>
              <a:t>Modify columns</a:t>
            </a:r>
          </a:p>
        </p:txBody>
      </p:sp>
      <p:sp>
        <p:nvSpPr>
          <p:cNvPr id="15" name="Rectangle 14">
            <a:extLst>
              <a:ext uri="{FF2B5EF4-FFF2-40B4-BE49-F238E27FC236}">
                <a16:creationId xmlns:a16="http://schemas.microsoft.com/office/drawing/2014/main" xmlns="" id="{F68E6F47-849A-46C3-B711-548DAEDCBE91}"/>
              </a:ext>
            </a:extLst>
          </p:cNvPr>
          <p:cNvSpPr/>
          <p:nvPr/>
        </p:nvSpPr>
        <p:spPr>
          <a:xfrm>
            <a:off x="6095999" y="1173624"/>
            <a:ext cx="5472607" cy="1200329"/>
          </a:xfrm>
          <a:prstGeom prst="rect">
            <a:avLst/>
          </a:prstGeom>
        </p:spPr>
        <p:txBody>
          <a:bodyPr wrap="square">
            <a:spAutoFit/>
          </a:bodyPr>
          <a:lstStyle/>
          <a:p>
            <a:r>
              <a:rPr lang="en-US" dirty="0">
                <a:solidFill>
                  <a:srgbClr val="0077AA"/>
                </a:solidFill>
                <a:latin typeface="Liberation Mono"/>
                <a:cs typeface="Arial" panose="020B0604020202020204" pitchFamily="34" charset="0"/>
              </a:rPr>
              <a:t>ALTER</a:t>
            </a:r>
            <a:r>
              <a:rPr lang="en-US" dirty="0">
                <a:solidFill>
                  <a:schemeClr val="tx1">
                    <a:lumMod val="95000"/>
                    <a:lumOff val="5000"/>
                  </a:schemeClr>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solidFill>
                  <a:schemeClr val="tx1">
                    <a:lumMod val="95000"/>
                    <a:lumOff val="5000"/>
                  </a:schemeClr>
                </a:solidFill>
                <a:latin typeface="Liberation Mono"/>
                <a:cs typeface="Arial" panose="020B0604020202020204" pitchFamily="34" charset="0"/>
              </a:rPr>
              <a:t> vehicles </a:t>
            </a:r>
          </a:p>
          <a:p>
            <a:r>
              <a:rPr lang="en-US" dirty="0">
                <a:solidFill>
                  <a:srgbClr val="0077AA"/>
                </a:solidFill>
                <a:latin typeface="Liberation Mono"/>
                <a:cs typeface="Arial" panose="020B0604020202020204" pitchFamily="34" charset="0"/>
              </a:rPr>
              <a:t>CHANGE</a:t>
            </a:r>
            <a:r>
              <a:rPr lang="en-US" dirty="0">
                <a:solidFill>
                  <a:schemeClr val="tx1">
                    <a:lumMod val="95000"/>
                    <a:lumOff val="5000"/>
                  </a:schemeClr>
                </a:solidFill>
                <a:latin typeface="Liberation Mono"/>
                <a:cs typeface="Arial" panose="020B0604020202020204" pitchFamily="34" charset="0"/>
              </a:rPr>
              <a:t> year model_year </a:t>
            </a:r>
            <a:r>
              <a:rPr lang="en-US" dirty="0">
                <a:solidFill>
                  <a:srgbClr val="834689"/>
                </a:solidFill>
                <a:latin typeface="Liberation Mono"/>
                <a:cs typeface="Arial" panose="020B0604020202020204" pitchFamily="34" charset="0"/>
              </a:rPr>
              <a:t>SMALLINT</a:t>
            </a:r>
            <a:r>
              <a:rPr lang="en-US" dirty="0">
                <a:solidFill>
                  <a:schemeClr val="tx1">
                    <a:lumMod val="95000"/>
                    <a:lumOff val="5000"/>
                  </a:schemeClr>
                </a:solidFill>
                <a:latin typeface="Liberation Mono"/>
                <a:cs typeface="Arial" panose="020B0604020202020204" pitchFamily="34" charset="0"/>
              </a:rPr>
              <a:t> NOT NULL, </a:t>
            </a:r>
          </a:p>
          <a:p>
            <a:r>
              <a:rPr lang="en-US" dirty="0">
                <a:solidFill>
                  <a:srgbClr val="0077AA"/>
                </a:solidFill>
                <a:latin typeface="Liberation Mono"/>
                <a:cs typeface="Arial" panose="020B0604020202020204" pitchFamily="34" charset="0"/>
              </a:rPr>
              <a:t>CHANGE</a:t>
            </a:r>
            <a:r>
              <a:rPr lang="en-US" dirty="0">
                <a:solidFill>
                  <a:schemeClr val="tx1">
                    <a:lumMod val="95000"/>
                    <a:lumOff val="5000"/>
                  </a:schemeClr>
                </a:solidFill>
                <a:latin typeface="Liberation Mono"/>
                <a:cs typeface="Arial" panose="020B0604020202020204" pitchFamily="34" charset="0"/>
              </a:rPr>
              <a:t> color model_color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cs typeface="Arial" panose="020B0604020202020204" pitchFamily="34" charset="0"/>
              </a:rPr>
              <a:t>20</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cs typeface="Arial" panose="020B0604020202020204" pitchFamily="34" charset="0"/>
              </a:rPr>
              <a:t>, </a:t>
            </a:r>
          </a:p>
          <a:p>
            <a:r>
              <a:rPr lang="en-US" dirty="0">
                <a:solidFill>
                  <a:srgbClr val="0077AA"/>
                </a:solidFill>
                <a:latin typeface="Liberation Mono"/>
                <a:cs typeface="Arial" panose="020B0604020202020204" pitchFamily="34" charset="0"/>
              </a:rPr>
              <a:t>CHANGE</a:t>
            </a:r>
            <a:r>
              <a:rPr lang="en-US" dirty="0">
                <a:solidFill>
                  <a:schemeClr val="tx1">
                    <a:lumMod val="95000"/>
                    <a:lumOff val="5000"/>
                  </a:schemeClr>
                </a:solidFill>
                <a:latin typeface="Liberation Mono"/>
                <a:cs typeface="Arial" panose="020B0604020202020204" pitchFamily="34" charset="0"/>
              </a:rPr>
              <a:t> note </a:t>
            </a:r>
            <a:r>
              <a:rPr lang="en-IN" dirty="0">
                <a:latin typeface="Liberation Mono"/>
              </a:rPr>
              <a:t>vehicleCondition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cs typeface="Arial" panose="020B0604020202020204" pitchFamily="34" charset="0"/>
              </a:rPr>
              <a:t>150</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cs typeface="Arial" panose="020B0604020202020204" pitchFamily="34" charset="0"/>
              </a:rPr>
              <a:t>;</a:t>
            </a:r>
            <a:endParaRPr lang="en-IN" dirty="0">
              <a:solidFill>
                <a:schemeClr val="tx1">
                  <a:lumMod val="95000"/>
                  <a:lumOff val="5000"/>
                </a:schemeClr>
              </a:solidFill>
              <a:latin typeface="Liberation Mono"/>
              <a:cs typeface="Arial" panose="020B0604020202020204" pitchFamily="34" charset="0"/>
            </a:endParaRPr>
          </a:p>
        </p:txBody>
      </p:sp>
      <p:sp>
        <p:nvSpPr>
          <p:cNvPr id="16" name="Rectangle 15">
            <a:extLst>
              <a:ext uri="{FF2B5EF4-FFF2-40B4-BE49-F238E27FC236}">
                <a16:creationId xmlns:a16="http://schemas.microsoft.com/office/drawing/2014/main" xmlns="" id="{C803E911-9FE2-49CA-A177-DA73490D2E15}"/>
              </a:ext>
            </a:extLst>
          </p:cNvPr>
          <p:cNvSpPr/>
          <p:nvPr/>
        </p:nvSpPr>
        <p:spPr>
          <a:xfrm>
            <a:off x="6105775" y="766075"/>
            <a:ext cx="1980029" cy="369332"/>
          </a:xfrm>
          <a:prstGeom prst="rect">
            <a:avLst/>
          </a:prstGeom>
        </p:spPr>
        <p:txBody>
          <a:bodyPr wrap="none">
            <a:spAutoFit/>
          </a:bodyPr>
          <a:lstStyle/>
          <a:p>
            <a:r>
              <a:rPr lang="en-US" dirty="0">
                <a:solidFill>
                  <a:srgbClr val="FF0000"/>
                </a:solidFill>
                <a:latin typeface="Arial" panose="020B0604020202020204" pitchFamily="34" charset="0"/>
                <a:cs typeface="Arial" panose="020B0604020202020204" pitchFamily="34" charset="0"/>
              </a:rPr>
              <a:t>Rename columns</a:t>
            </a:r>
          </a:p>
        </p:txBody>
      </p:sp>
      <p:sp>
        <p:nvSpPr>
          <p:cNvPr id="17" name="Rectangle 16">
            <a:extLst>
              <a:ext uri="{FF2B5EF4-FFF2-40B4-BE49-F238E27FC236}">
                <a16:creationId xmlns:a16="http://schemas.microsoft.com/office/drawing/2014/main" xmlns="" id="{67252642-683F-4838-92AA-6D492EB23B05}"/>
              </a:ext>
            </a:extLst>
          </p:cNvPr>
          <p:cNvSpPr/>
          <p:nvPr/>
        </p:nvSpPr>
        <p:spPr>
          <a:xfrm>
            <a:off x="6093914" y="3307561"/>
            <a:ext cx="5472607" cy="1477328"/>
          </a:xfrm>
          <a:prstGeom prst="rect">
            <a:avLst/>
          </a:prstGeom>
        </p:spPr>
        <p:txBody>
          <a:bodyPr wrap="square">
            <a:spAutoFit/>
          </a:bodyPr>
          <a:lstStyle/>
          <a:p>
            <a:r>
              <a:rPr lang="en-US" dirty="0">
                <a:solidFill>
                  <a:srgbClr val="0077AA"/>
                </a:solidFill>
                <a:latin typeface="Liberation Mono"/>
                <a:cs typeface="Arial" panose="020B0604020202020204" pitchFamily="34" charset="0"/>
              </a:rPr>
              <a:t>ALTER</a:t>
            </a:r>
            <a:r>
              <a:rPr lang="en-US" dirty="0">
                <a:solidFill>
                  <a:schemeClr val="tx1">
                    <a:lumMod val="95000"/>
                    <a:lumOff val="5000"/>
                  </a:schemeClr>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solidFill>
                  <a:schemeClr val="tx1">
                    <a:lumMod val="95000"/>
                    <a:lumOff val="5000"/>
                  </a:schemeClr>
                </a:solidFill>
                <a:latin typeface="Liberation Mono"/>
                <a:cs typeface="Arial" panose="020B0604020202020204" pitchFamily="34" charset="0"/>
              </a:rPr>
              <a:t> vehicles</a:t>
            </a:r>
          </a:p>
          <a:p>
            <a:r>
              <a:rPr lang="en-US" dirty="0">
                <a:solidFill>
                  <a:srgbClr val="0077AA"/>
                </a:solidFill>
                <a:latin typeface="Liberation Mono"/>
                <a:cs typeface="Arial" panose="020B0604020202020204" pitchFamily="34" charset="0"/>
              </a:rPr>
              <a:t>CHANGE</a:t>
            </a:r>
            <a:r>
              <a:rPr lang="en-US" dirty="0">
                <a:solidFill>
                  <a:schemeClr val="tx1">
                    <a:lumMod val="95000"/>
                    <a:lumOff val="5000"/>
                  </a:schemeClr>
                </a:solidFill>
                <a:latin typeface="Liberation Mono"/>
                <a:cs typeface="Arial" panose="020B0604020202020204" pitchFamily="34" charset="0"/>
              </a:rPr>
              <a:t> model_year year </a:t>
            </a:r>
            <a:r>
              <a:rPr lang="en-US" dirty="0">
                <a:solidFill>
                  <a:srgbClr val="834689"/>
                </a:solidFill>
                <a:latin typeface="Liberation Mono"/>
                <a:cs typeface="Arial" panose="020B0604020202020204" pitchFamily="34" charset="0"/>
              </a:rPr>
              <a:t>INT</a:t>
            </a:r>
            <a:r>
              <a:rPr lang="en-US" dirty="0">
                <a:solidFill>
                  <a:schemeClr val="tx1">
                    <a:lumMod val="95000"/>
                    <a:lumOff val="5000"/>
                  </a:schemeClr>
                </a:solidFill>
                <a:latin typeface="Liberation Mono"/>
                <a:cs typeface="Arial" panose="020B0604020202020204" pitchFamily="34" charset="0"/>
              </a:rPr>
              <a:t> NOT NULL, </a:t>
            </a:r>
          </a:p>
          <a:p>
            <a:r>
              <a:rPr lang="en-US" dirty="0">
                <a:solidFill>
                  <a:srgbClr val="0077AA"/>
                </a:solidFill>
                <a:latin typeface="Liberation Mono"/>
                <a:cs typeface="Arial" panose="020B0604020202020204" pitchFamily="34" charset="0"/>
              </a:rPr>
              <a:t>DROP</a:t>
            </a:r>
            <a:r>
              <a:rPr lang="en-US" dirty="0">
                <a:solidFill>
                  <a:schemeClr val="tx1">
                    <a:lumMod val="95000"/>
                    <a:lumOff val="5000"/>
                  </a:schemeClr>
                </a:solidFill>
                <a:latin typeface="Liberation Mono"/>
                <a:cs typeface="Arial" panose="020B0604020202020204" pitchFamily="34" charset="0"/>
              </a:rPr>
              <a:t> </a:t>
            </a:r>
            <a:r>
              <a:rPr lang="en-IN" dirty="0">
                <a:latin typeface="Liberation Mono"/>
                <a:cs typeface="Arial" panose="020B0604020202020204" pitchFamily="34" charset="0"/>
              </a:rPr>
              <a:t>model</a:t>
            </a:r>
            <a:r>
              <a:rPr lang="en-US" dirty="0">
                <a:solidFill>
                  <a:schemeClr val="tx1">
                    <a:lumMod val="95000"/>
                    <a:lumOff val="5000"/>
                  </a:schemeClr>
                </a:solidFill>
                <a:latin typeface="Liberation Mono"/>
                <a:cs typeface="Arial" panose="020B0604020202020204" pitchFamily="34" charset="0"/>
              </a:rPr>
              <a:t>, </a:t>
            </a:r>
          </a:p>
          <a:p>
            <a:r>
              <a:rPr lang="en-US" dirty="0">
                <a:solidFill>
                  <a:srgbClr val="0077AA"/>
                </a:solidFill>
                <a:latin typeface="Liberation Mono"/>
                <a:cs typeface="Arial" panose="020B0604020202020204" pitchFamily="34" charset="0"/>
              </a:rPr>
              <a:t>DROP</a:t>
            </a:r>
            <a:r>
              <a:rPr lang="en-US" dirty="0">
                <a:solidFill>
                  <a:schemeClr val="tx1">
                    <a:lumMod val="95000"/>
                    <a:lumOff val="5000"/>
                  </a:schemeClr>
                </a:solidFill>
                <a:latin typeface="Liberation Mono"/>
                <a:cs typeface="Arial" panose="020B0604020202020204" pitchFamily="34" charset="0"/>
              </a:rPr>
              <a:t> model_color, </a:t>
            </a:r>
          </a:p>
          <a:p>
            <a:r>
              <a:rPr lang="en-US" dirty="0">
                <a:solidFill>
                  <a:srgbClr val="0077AA"/>
                </a:solidFill>
                <a:latin typeface="Liberation Mono"/>
                <a:cs typeface="Arial" panose="020B0604020202020204" pitchFamily="34" charset="0"/>
              </a:rPr>
              <a:t>DROP</a:t>
            </a:r>
            <a:r>
              <a:rPr lang="en-US" dirty="0">
                <a:solidFill>
                  <a:schemeClr val="tx1">
                    <a:lumMod val="95000"/>
                    <a:lumOff val="5000"/>
                  </a:schemeClr>
                </a:solidFill>
                <a:latin typeface="Liberation Mono"/>
                <a:cs typeface="Arial" panose="020B0604020202020204" pitchFamily="34" charset="0"/>
              </a:rPr>
              <a:t> </a:t>
            </a:r>
            <a:r>
              <a:rPr lang="en-IN" dirty="0">
                <a:latin typeface="Liberation Mono"/>
              </a:rPr>
              <a:t>vehicleCondition</a:t>
            </a:r>
            <a:r>
              <a:rPr lang="en-US" dirty="0">
                <a:solidFill>
                  <a:schemeClr val="tx1">
                    <a:lumMod val="95000"/>
                    <a:lumOff val="5000"/>
                  </a:schemeClr>
                </a:solidFill>
                <a:latin typeface="Liberation Mono"/>
                <a:cs typeface="Arial" panose="020B0604020202020204" pitchFamily="34" charset="0"/>
              </a:rPr>
              <a:t>;</a:t>
            </a:r>
            <a:endParaRPr lang="en-IN" dirty="0">
              <a:latin typeface="Liberation Mono"/>
            </a:endParaRPr>
          </a:p>
        </p:txBody>
      </p:sp>
      <p:sp>
        <p:nvSpPr>
          <p:cNvPr id="18" name="Rectangle 17">
            <a:extLst>
              <a:ext uri="{FF2B5EF4-FFF2-40B4-BE49-F238E27FC236}">
                <a16:creationId xmlns:a16="http://schemas.microsoft.com/office/drawing/2014/main" xmlns="" id="{93FD1A32-1F80-4437-B196-5E645FC50866}"/>
              </a:ext>
            </a:extLst>
          </p:cNvPr>
          <p:cNvSpPr/>
          <p:nvPr/>
        </p:nvSpPr>
        <p:spPr>
          <a:xfrm>
            <a:off x="6093914" y="2885539"/>
            <a:ext cx="1770678" cy="369332"/>
          </a:xfrm>
          <a:prstGeom prst="rect">
            <a:avLst/>
          </a:prstGeom>
        </p:spPr>
        <p:txBody>
          <a:bodyPr wrap="none">
            <a:spAutoFit/>
          </a:bodyPr>
          <a:lstStyle/>
          <a:p>
            <a:r>
              <a:rPr lang="en-US" dirty="0">
                <a:solidFill>
                  <a:srgbClr val="FF0000"/>
                </a:solidFill>
                <a:latin typeface="Arial" panose="020B0604020202020204" pitchFamily="34" charset="0"/>
                <a:cs typeface="Arial" panose="020B0604020202020204" pitchFamily="34" charset="0"/>
              </a:rPr>
              <a:t>DROP columns</a:t>
            </a:r>
          </a:p>
        </p:txBody>
      </p:sp>
    </p:spTree>
    <p:extLst>
      <p:ext uri="{BB962C8B-B14F-4D97-AF65-F5344CB8AC3E}">
        <p14:creationId xmlns:p14="http://schemas.microsoft.com/office/powerpoint/2010/main" val="1933892823"/>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table</a:t>
            </a:r>
          </a:p>
        </p:txBody>
      </p:sp>
      <p:sp>
        <p:nvSpPr>
          <p:cNvPr id="5" name="Rectangle 4">
            <a:extLst>
              <a:ext uri="{FF2B5EF4-FFF2-40B4-BE49-F238E27FC236}">
                <a16:creationId xmlns:a16="http://schemas.microsoft.com/office/drawing/2014/main" xmlns="" id="{E0DC8811-0AD4-4043-9E28-DCEE6961F011}"/>
              </a:ext>
            </a:extLst>
          </p:cNvPr>
          <p:cNvSpPr/>
          <p:nvPr/>
        </p:nvSpPr>
        <p:spPr>
          <a:xfrm>
            <a:off x="406574" y="3356992"/>
            <a:ext cx="11161240" cy="310854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DROP and TRUNCATE are DDL commands, whereas DELETE is a DML command.</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DELETE operations can be rolled back (undone), while DROP and TRUNCATE operations cannot be rolled back (DDL statements  are auto committed).</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Dropping a TABLE also drops any TRIGGERS for the table.</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Dropping a TABLE also drops any INDEX for the table.</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Dropping a TABLE will not drops any VIEW for the table.</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If you try to drop a PARENT/MASTER TABLE, it will not get dropped.</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576114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C6E99D24-D45D-465C-A44E-C1CC61C43E55}"/>
              </a:ext>
            </a:extLst>
          </p:cNvPr>
          <p:cNvSpPr/>
          <p:nvPr/>
        </p:nvSpPr>
        <p:spPr>
          <a:xfrm>
            <a:off x="1524596" y="4"/>
            <a:ext cx="9142810" cy="646331"/>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relational model concepts</a:t>
            </a:r>
          </a:p>
        </p:txBody>
      </p:sp>
      <p:sp>
        <p:nvSpPr>
          <p:cNvPr id="9" name="Rectangle 8">
            <a:extLst>
              <a:ext uri="{FF2B5EF4-FFF2-40B4-BE49-F238E27FC236}">
                <a16:creationId xmlns:a16="http://schemas.microsoft.com/office/drawing/2014/main" xmlns="" id="{729FC44F-7384-47D1-AB43-E3D17B9872A8}"/>
              </a:ext>
            </a:extLst>
          </p:cNvPr>
          <p:cNvSpPr/>
          <p:nvPr/>
        </p:nvSpPr>
        <p:spPr>
          <a:xfrm>
            <a:off x="0" y="1743194"/>
            <a:ext cx="12192000" cy="4093428"/>
          </a:xfrm>
          <a:prstGeom prst="rect">
            <a:avLst/>
          </a:prstGeom>
        </p:spPr>
        <p:txBody>
          <a:bodyPr wrap="square">
            <a:spAutoFit/>
          </a:bodyPr>
          <a:lstStyle/>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Tables</a:t>
            </a:r>
            <a:r>
              <a:rPr lang="en-US" dirty="0">
                <a:solidFill>
                  <a:schemeClr val="tx1">
                    <a:lumMod val="85000"/>
                    <a:lumOff val="15000"/>
                  </a:schemeClr>
                </a:solidFill>
                <a:latin typeface="Palatino Linotype" panose="02040502050505030304" pitchFamily="18" charset="0"/>
              </a:rPr>
              <a:t> − In relational model, relations are saved in the form of Tables. A table has rows and columns.</a:t>
            </a:r>
          </a:p>
          <a:p>
            <a:pPr algn="just"/>
            <a:endParaRPr lang="en-US" dirty="0">
              <a:solidFill>
                <a:schemeClr val="tx1">
                  <a:lumMod val="85000"/>
                  <a:lumOff val="15000"/>
                </a:schemeClr>
              </a:solidFill>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Attribute </a:t>
            </a:r>
            <a:r>
              <a:rPr lang="en-US" dirty="0">
                <a:solidFill>
                  <a:schemeClr val="tx1">
                    <a:lumMod val="85000"/>
                    <a:lumOff val="15000"/>
                  </a:schemeClr>
                </a:solidFill>
                <a:latin typeface="Palatino Linotype" panose="02040502050505030304" pitchFamily="18" charset="0"/>
              </a:rPr>
              <a:t>−  Attributes are the properties that define a relation. </a:t>
            </a:r>
            <a:r>
              <a:rPr lang="en-US" b="1" dirty="0">
                <a:solidFill>
                  <a:srgbClr val="FF0000"/>
                </a:solidFill>
                <a:latin typeface="Palatino Linotype" panose="02040502050505030304" pitchFamily="18" charset="0"/>
              </a:rPr>
              <a:t>e.g.</a:t>
            </a:r>
            <a:r>
              <a:rPr lang="en-US" dirty="0">
                <a:solidFill>
                  <a:schemeClr val="tx1">
                    <a:lumMod val="85000"/>
                    <a:lumOff val="15000"/>
                  </a:schemeClr>
                </a:solidFill>
                <a:latin typeface="Palatino Linotype" panose="02040502050505030304" pitchFamily="18" charset="0"/>
              </a:rPr>
              <a:t> (</a:t>
            </a:r>
            <a:r>
              <a:rPr lang="en-US" b="1" dirty="0">
                <a:solidFill>
                  <a:schemeClr val="tx1">
                    <a:lumMod val="85000"/>
                    <a:lumOff val="15000"/>
                  </a:schemeClr>
                </a:solidFill>
                <a:latin typeface="Palatino Linotype" panose="02040502050505030304" pitchFamily="18" charset="0"/>
              </a:rPr>
              <a:t>roll_no, name, address, phone and age)</a:t>
            </a:r>
          </a:p>
          <a:p>
            <a:pPr algn="just"/>
            <a:endParaRPr lang="en-US" dirty="0">
              <a:solidFill>
                <a:schemeClr val="tx1">
                  <a:lumMod val="85000"/>
                  <a:lumOff val="15000"/>
                </a:schemeClr>
              </a:solidFill>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Tuple</a:t>
            </a:r>
            <a:r>
              <a:rPr lang="en-US" dirty="0">
                <a:solidFill>
                  <a:schemeClr val="tx1">
                    <a:lumMod val="85000"/>
                    <a:lumOff val="15000"/>
                  </a:schemeClr>
                </a:solidFill>
                <a:latin typeface="Palatino Linotype" panose="02040502050505030304" pitchFamily="18" charset="0"/>
              </a:rPr>
              <a:t> − A single row of a table, which contains a single record for that relation is called a tuple.</a:t>
            </a:r>
          </a:p>
          <a:p>
            <a:pPr algn="just"/>
            <a:endParaRPr lang="en-US" dirty="0">
              <a:solidFill>
                <a:schemeClr val="tx1">
                  <a:lumMod val="85000"/>
                  <a:lumOff val="15000"/>
                </a:schemeClr>
              </a:solidFill>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Relation</a:t>
            </a:r>
            <a:r>
              <a:rPr lang="en-US" dirty="0">
                <a:solidFill>
                  <a:schemeClr val="tx1">
                    <a:lumMod val="85000"/>
                    <a:lumOff val="15000"/>
                  </a:schemeClr>
                </a:solidFill>
                <a:latin typeface="Palatino Linotype" panose="02040502050505030304" pitchFamily="18" charset="0"/>
              </a:rPr>
              <a:t> </a:t>
            </a:r>
            <a:r>
              <a:rPr lang="en-US" b="1" dirty="0">
                <a:solidFill>
                  <a:schemeClr val="tx1">
                    <a:lumMod val="85000"/>
                    <a:lumOff val="15000"/>
                  </a:schemeClr>
                </a:solidFill>
                <a:latin typeface="Palatino Linotype" panose="02040502050505030304" pitchFamily="18" charset="0"/>
              </a:rPr>
              <a:t>schema</a:t>
            </a:r>
            <a:r>
              <a:rPr lang="en-US" dirty="0">
                <a:solidFill>
                  <a:schemeClr val="tx1">
                    <a:lumMod val="85000"/>
                    <a:lumOff val="15000"/>
                  </a:schemeClr>
                </a:solidFill>
                <a:latin typeface="Palatino Linotype" panose="02040502050505030304" pitchFamily="18" charset="0"/>
              </a:rPr>
              <a:t> − A relation schema describes the relation name (table name) with its attribute (columns) names.</a:t>
            </a:r>
          </a:p>
          <a:p>
            <a:pPr algn="just"/>
            <a:endParaRPr lang="en-US" dirty="0">
              <a:solidFill>
                <a:schemeClr val="tx1">
                  <a:lumMod val="85000"/>
                  <a:lumOff val="15000"/>
                </a:schemeClr>
              </a:solidFill>
              <a:latin typeface="Palatino Linotype" panose="02040502050505030304" pitchFamily="18" charset="0"/>
            </a:endParaRPr>
          </a:p>
          <a:p>
            <a:pPr algn="just"/>
            <a:endParaRPr lang="en-US" dirty="0">
              <a:solidFill>
                <a:schemeClr val="tx1">
                  <a:lumMod val="85000"/>
                  <a:lumOff val="15000"/>
                </a:schemeClr>
              </a:solidFill>
              <a:latin typeface="Palatino Linotype" panose="02040502050505030304" pitchFamily="18" charset="0"/>
            </a:endParaRPr>
          </a:p>
          <a:p>
            <a:pPr algn="just"/>
            <a:endParaRPr lang="en-US" sz="800" dirty="0">
              <a:solidFill>
                <a:schemeClr val="tx1">
                  <a:lumMod val="85000"/>
                  <a:lumOff val="15000"/>
                </a:schemeClr>
              </a:solidFill>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Attribute</a:t>
            </a:r>
            <a:r>
              <a:rPr lang="en-US" dirty="0">
                <a:solidFill>
                  <a:schemeClr val="tx1">
                    <a:lumMod val="85000"/>
                    <a:lumOff val="15000"/>
                  </a:schemeClr>
                </a:solidFill>
                <a:latin typeface="Palatino Linotype" panose="02040502050505030304" pitchFamily="18" charset="0"/>
              </a:rPr>
              <a:t> </a:t>
            </a:r>
            <a:r>
              <a:rPr lang="en-US" b="1" dirty="0">
                <a:solidFill>
                  <a:schemeClr val="tx1">
                    <a:lumMod val="85000"/>
                    <a:lumOff val="15000"/>
                  </a:schemeClr>
                </a:solidFill>
                <a:latin typeface="Palatino Linotype" panose="02040502050505030304" pitchFamily="18" charset="0"/>
              </a:rPr>
              <a:t>domain</a:t>
            </a:r>
            <a:r>
              <a:rPr lang="en-US" dirty="0">
                <a:solidFill>
                  <a:schemeClr val="tx1">
                    <a:lumMod val="85000"/>
                    <a:lumOff val="15000"/>
                  </a:schemeClr>
                </a:solidFill>
                <a:latin typeface="Palatino Linotype" panose="02040502050505030304" pitchFamily="18" charset="0"/>
              </a:rPr>
              <a:t> − Every attribute has some pre-defined datatypes, known as attribute domain.</a:t>
            </a:r>
            <a:endParaRPr lang="en-US" dirty="0">
              <a:latin typeface="Palatino Linotype" panose="02040502050505030304" pitchFamily="18" charset="0"/>
            </a:endParaRPr>
          </a:p>
          <a:p>
            <a:pPr algn="just"/>
            <a:endParaRPr lang="en-US" dirty="0">
              <a:latin typeface="Palatino Linotype" panose="02040502050505030304" pitchFamily="18" charset="0"/>
            </a:endParaRPr>
          </a:p>
          <a:p>
            <a:pPr marL="285750" indent="-285750" algn="just">
              <a:buFont typeface="Arial" panose="020B0604020202020204" pitchFamily="34" charset="0"/>
              <a:buChar char="•"/>
            </a:pPr>
            <a:r>
              <a:rPr lang="en-US" b="1" dirty="0">
                <a:latin typeface="Palatino Linotype" panose="02040502050505030304" pitchFamily="18" charset="0"/>
              </a:rPr>
              <a:t>Relation</a:t>
            </a:r>
            <a:r>
              <a:rPr lang="en-US" dirty="0">
                <a:latin typeface="Palatino Linotype" panose="02040502050505030304" pitchFamily="18" charset="0"/>
              </a:rPr>
              <a:t> </a:t>
            </a:r>
            <a:r>
              <a:rPr lang="en-US" b="1" dirty="0">
                <a:latin typeface="Palatino Linotype" panose="02040502050505030304" pitchFamily="18" charset="0"/>
              </a:rPr>
              <a:t>key</a:t>
            </a:r>
            <a:r>
              <a:rPr lang="en-US" dirty="0">
                <a:latin typeface="Palatino Linotype" panose="02040502050505030304" pitchFamily="18" charset="0"/>
              </a:rPr>
              <a:t> − Each row has one or more attributes, known as relation key, which can identify the row in the relation (table) uniquely.</a:t>
            </a:r>
          </a:p>
          <a:p>
            <a:pPr algn="just"/>
            <a:endParaRPr lang="en-US" dirty="0">
              <a:solidFill>
                <a:schemeClr val="accent1">
                  <a:lumMod val="75000"/>
                </a:schemeClr>
              </a:solidFill>
              <a:latin typeface="Palatino Linotype" panose="02040502050505030304" pitchFamily="18" charset="0"/>
            </a:endParaRPr>
          </a:p>
        </p:txBody>
      </p:sp>
      <p:cxnSp>
        <p:nvCxnSpPr>
          <p:cNvPr id="10" name="Straight Connector 9">
            <a:extLst>
              <a:ext uri="{FF2B5EF4-FFF2-40B4-BE49-F238E27FC236}">
                <a16:creationId xmlns:a16="http://schemas.microsoft.com/office/drawing/2014/main" xmlns="" id="{0F5A2780-991E-4458-BDDE-7EA69311C413}"/>
              </a:ext>
            </a:extLst>
          </p:cNvPr>
          <p:cNvCxnSpPr/>
          <p:nvPr/>
        </p:nvCxnSpPr>
        <p:spPr>
          <a:xfrm>
            <a:off x="334566" y="6021288"/>
            <a:ext cx="11449272"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xmlns="" id="{7013D3AF-D1D5-4633-97A9-7D3B9E1F54AD}"/>
              </a:ext>
            </a:extLst>
          </p:cNvPr>
          <p:cNvSpPr/>
          <p:nvPr/>
        </p:nvSpPr>
        <p:spPr>
          <a:xfrm>
            <a:off x="695400" y="3779748"/>
            <a:ext cx="10441160" cy="369332"/>
          </a:xfrm>
          <a:prstGeom prst="rect">
            <a:avLst/>
          </a:prstGeom>
        </p:spPr>
        <p:txBody>
          <a:bodyPr wrap="square">
            <a:spAutoFit/>
          </a:bodyPr>
          <a:lstStyle/>
          <a:p>
            <a:r>
              <a:rPr lang="en-US" b="1" dirty="0">
                <a:solidFill>
                  <a:srgbClr val="FF0000"/>
                </a:solidFill>
                <a:latin typeface="Palatino Linotype" panose="02040502050505030304" pitchFamily="18" charset="0"/>
              </a:rPr>
              <a:t>e.g.</a:t>
            </a:r>
            <a:r>
              <a:rPr lang="en-US" b="1" dirty="0">
                <a:latin typeface="Palatino Linotype" panose="02040502050505030304" pitchFamily="18" charset="0"/>
              </a:rPr>
              <a:t> student(roll_no, name, address, phone and age) </a:t>
            </a:r>
            <a:r>
              <a:rPr lang="en-US" dirty="0">
                <a:latin typeface="Palatino Linotype" panose="02040502050505030304" pitchFamily="18" charset="0"/>
              </a:rPr>
              <a:t>is relation schema for student relation.</a:t>
            </a:r>
            <a:endParaRPr lang="en-IN" dirty="0">
              <a:solidFill>
                <a:schemeClr val="bg1"/>
              </a:solidFill>
              <a:latin typeface="Palatino Linotype" panose="02040502050505030304" pitchFamily="18" charset="0"/>
            </a:endParaRPr>
          </a:p>
        </p:txBody>
      </p:sp>
      <p:sp>
        <p:nvSpPr>
          <p:cNvPr id="12" name="Rectangle 11">
            <a:extLst>
              <a:ext uri="{FF2B5EF4-FFF2-40B4-BE49-F238E27FC236}">
                <a16:creationId xmlns:a16="http://schemas.microsoft.com/office/drawing/2014/main" xmlns="" id="{7E744384-0880-4809-81FF-459E1F7D11EF}"/>
              </a:ext>
            </a:extLst>
          </p:cNvPr>
          <p:cNvSpPr/>
          <p:nvPr/>
        </p:nvSpPr>
        <p:spPr>
          <a:xfrm>
            <a:off x="334566" y="901740"/>
            <a:ext cx="11726633" cy="646331"/>
          </a:xfrm>
          <a:prstGeom prst="rect">
            <a:avLst/>
          </a:prstGeom>
        </p:spPr>
        <p:txBody>
          <a:bodyPr wrap="square">
            <a:spAutoFit/>
          </a:bodyPr>
          <a:lstStyle/>
          <a:p>
            <a:r>
              <a:rPr lang="en-US" dirty="0">
                <a:solidFill>
                  <a:srgbClr val="222222"/>
                </a:solidFill>
                <a:latin typeface="Arial" panose="020B0604020202020204" pitchFamily="34" charset="0"/>
              </a:rPr>
              <a:t>Relational model organizes data into one or more </a:t>
            </a:r>
            <a:r>
              <a:rPr lang="en-US" dirty="0">
                <a:solidFill>
                  <a:srgbClr val="2658E6"/>
                </a:solidFill>
                <a:latin typeface="Arial" panose="020B0604020202020204" pitchFamily="34" charset="0"/>
              </a:rPr>
              <a:t>tables</a:t>
            </a:r>
            <a:r>
              <a:rPr lang="en-US" dirty="0">
                <a:solidFill>
                  <a:srgbClr val="222222"/>
                </a:solidFill>
                <a:latin typeface="Arial" panose="020B0604020202020204" pitchFamily="34" charset="0"/>
              </a:rPr>
              <a:t> (or "relations") of </a:t>
            </a:r>
            <a:r>
              <a:rPr lang="en-US" dirty="0">
                <a:solidFill>
                  <a:srgbClr val="2658E6"/>
                </a:solidFill>
                <a:latin typeface="Arial" panose="020B0604020202020204" pitchFamily="34" charset="0"/>
              </a:rPr>
              <a:t>columns</a:t>
            </a:r>
            <a:r>
              <a:rPr lang="en-US" dirty="0">
                <a:solidFill>
                  <a:srgbClr val="222222"/>
                </a:solidFill>
                <a:latin typeface="Arial" panose="020B0604020202020204" pitchFamily="34" charset="0"/>
              </a:rPr>
              <a:t> and </a:t>
            </a:r>
            <a:r>
              <a:rPr lang="en-US" dirty="0">
                <a:solidFill>
                  <a:srgbClr val="2658E6"/>
                </a:solidFill>
                <a:latin typeface="Arial" panose="020B0604020202020204" pitchFamily="34" charset="0"/>
              </a:rPr>
              <a:t>rows</a:t>
            </a:r>
            <a:r>
              <a:rPr lang="en-US" dirty="0">
                <a:solidFill>
                  <a:srgbClr val="222222"/>
                </a:solidFill>
                <a:latin typeface="Arial" panose="020B0604020202020204" pitchFamily="34" charset="0"/>
              </a:rPr>
              <a:t>. Rows are also called </a:t>
            </a:r>
            <a:r>
              <a:rPr lang="en-US" dirty="0">
                <a:solidFill>
                  <a:srgbClr val="2658E6"/>
                </a:solidFill>
                <a:latin typeface="Arial" panose="020B0604020202020204" pitchFamily="34" charset="0"/>
              </a:rPr>
              <a:t>records</a:t>
            </a:r>
            <a:r>
              <a:rPr lang="en-US" dirty="0">
                <a:solidFill>
                  <a:srgbClr val="222222"/>
                </a:solidFill>
                <a:latin typeface="Arial" panose="020B0604020202020204" pitchFamily="34" charset="0"/>
              </a:rPr>
              <a:t> or </a:t>
            </a:r>
            <a:r>
              <a:rPr lang="en-US" dirty="0">
                <a:solidFill>
                  <a:srgbClr val="2658E6"/>
                </a:solidFill>
                <a:latin typeface="Arial" panose="020B0604020202020204" pitchFamily="34" charset="0"/>
              </a:rPr>
              <a:t>tuples</a:t>
            </a:r>
            <a:r>
              <a:rPr lang="en-US" dirty="0">
                <a:solidFill>
                  <a:srgbClr val="222222"/>
                </a:solidFill>
                <a:latin typeface="Arial" panose="020B0604020202020204" pitchFamily="34" charset="0"/>
              </a:rPr>
              <a:t>. Columns are also called </a:t>
            </a:r>
            <a:r>
              <a:rPr lang="en-US" dirty="0">
                <a:solidFill>
                  <a:srgbClr val="2658E6"/>
                </a:solidFill>
                <a:latin typeface="Arial" panose="020B0604020202020204" pitchFamily="34" charset="0"/>
              </a:rPr>
              <a:t>attributes</a:t>
            </a:r>
            <a:r>
              <a:rPr lang="en-US" dirty="0">
                <a:solidFill>
                  <a:srgbClr val="0B0080"/>
                </a:solidFill>
                <a:latin typeface="Arial" panose="020B0604020202020204" pitchFamily="34" charset="0"/>
              </a:rPr>
              <a:t>.</a:t>
            </a:r>
            <a:endParaRPr lang="en-IN" dirty="0">
              <a:solidFill>
                <a:srgbClr val="0B0080"/>
              </a:solidFill>
              <a:latin typeface="Arial" panose="020B0604020202020204" pitchFamily="34" charset="0"/>
            </a:endParaRPr>
          </a:p>
        </p:txBody>
      </p:sp>
    </p:spTree>
    <p:extLst>
      <p:ext uri="{BB962C8B-B14F-4D97-AF65-F5344CB8AC3E}">
        <p14:creationId xmlns:p14="http://schemas.microsoft.com/office/powerpoint/2010/main" val="3858362783"/>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table</a:t>
            </a:r>
          </a:p>
        </p:txBody>
      </p:sp>
      <p:sp>
        <p:nvSpPr>
          <p:cNvPr id="7" name="Rectangle 6">
            <a:extLst>
              <a:ext uri="{FF2B5EF4-FFF2-40B4-BE49-F238E27FC236}">
                <a16:creationId xmlns:a16="http://schemas.microsoft.com/office/drawing/2014/main" xmlns="" id="{A512CCD7-0B69-4894-BD26-C25B2AE7207B}"/>
              </a:ext>
            </a:extLst>
          </p:cNvPr>
          <p:cNvSpPr/>
          <p:nvPr/>
        </p:nvSpPr>
        <p:spPr>
          <a:xfrm>
            <a:off x="208484" y="1419237"/>
            <a:ext cx="8838049" cy="400110"/>
          </a:xfrm>
          <a:prstGeom prst="rect">
            <a:avLst/>
          </a:prstGeom>
        </p:spPr>
        <p:txBody>
          <a:bodyPr wrap="square">
            <a:spAutoFit/>
          </a:bodyPr>
          <a:lstStyle/>
          <a:p>
            <a:r>
              <a:rPr lang="en-IN" sz="2000" dirty="0">
                <a:solidFill>
                  <a:srgbClr val="0077AA"/>
                </a:solidFill>
                <a:latin typeface="Liberation Mono"/>
                <a:cs typeface="Arial" panose="020B0604020202020204" pitchFamily="34" charset="0"/>
              </a:rPr>
              <a:t>DROP</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[TEMPORARY] TABLE [IF EXISTS] </a:t>
            </a:r>
            <a:r>
              <a:rPr lang="en-IN" sz="2000" dirty="0">
                <a:solidFill>
                  <a:schemeClr val="tx1">
                    <a:lumMod val="95000"/>
                    <a:lumOff val="5000"/>
                  </a:schemeClr>
                </a:solidFill>
                <a:latin typeface="Liberation Mono"/>
                <a:cs typeface="Arial" panose="020B0604020202020204" pitchFamily="34" charset="0"/>
              </a:rPr>
              <a:t>tbl_name [, tbl_name] ...</a:t>
            </a:r>
            <a:endParaRPr lang="en-US" sz="2000" dirty="0">
              <a:solidFill>
                <a:schemeClr val="tx1">
                  <a:lumMod val="95000"/>
                  <a:lumOff val="5000"/>
                </a:schemeClr>
              </a:solidFill>
              <a:latin typeface="Liberation Mono"/>
              <a:cs typeface="Arial" panose="020B0604020202020204" pitchFamily="34" charset="0"/>
            </a:endParaRPr>
          </a:p>
        </p:txBody>
      </p:sp>
      <p:sp>
        <p:nvSpPr>
          <p:cNvPr id="8" name="Rectangle 7">
            <a:extLst>
              <a:ext uri="{FF2B5EF4-FFF2-40B4-BE49-F238E27FC236}">
                <a16:creationId xmlns:a16="http://schemas.microsoft.com/office/drawing/2014/main" xmlns="" id="{3BDB371A-6717-4095-8EA3-B38830E723E1}"/>
              </a:ext>
            </a:extLst>
          </p:cNvPr>
          <p:cNvSpPr/>
          <p:nvPr/>
        </p:nvSpPr>
        <p:spPr>
          <a:xfrm>
            <a:off x="208484" y="2204864"/>
            <a:ext cx="6174754" cy="861774"/>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All table data and the table definition are removed.</a:t>
            </a:r>
            <a:endParaRPr lang="en-IN" dirty="0"/>
          </a:p>
        </p:txBody>
      </p:sp>
      <p:sp>
        <p:nvSpPr>
          <p:cNvPr id="6" name="Rectangle 5">
            <a:extLst>
              <a:ext uri="{FF2B5EF4-FFF2-40B4-BE49-F238E27FC236}">
                <a16:creationId xmlns:a16="http://schemas.microsoft.com/office/drawing/2014/main" xmlns="" id="{86428B25-F35A-4167-BD6E-227051F91E2B}"/>
              </a:ext>
            </a:extLst>
          </p:cNvPr>
          <p:cNvSpPr/>
          <p:nvPr/>
        </p:nvSpPr>
        <p:spPr>
          <a:xfrm>
            <a:off x="329600" y="3648456"/>
            <a:ext cx="5333558" cy="129586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DROP</a:t>
            </a:r>
            <a:r>
              <a:rPr lang="en-IN" dirty="0">
                <a:solidFill>
                  <a:schemeClr val="tx1">
                    <a:lumMod val="95000"/>
                    <a:lumOff val="5000"/>
                  </a:schemeClr>
                </a:solidFill>
                <a:latin typeface="Liberation Mono"/>
                <a:cs typeface="Arial" panose="020B0604020202020204" pitchFamily="34" charset="0"/>
              </a:rPr>
              <a:t> login;</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DROP</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solidFill>
                  <a:schemeClr val="tx1">
                    <a:lumMod val="95000"/>
                    <a:lumOff val="5000"/>
                  </a:schemeClr>
                </a:solidFill>
                <a:latin typeface="Liberation Mono"/>
                <a:cs typeface="Arial" panose="020B0604020202020204" pitchFamily="34" charset="0"/>
              </a:rPr>
              <a:t> users;</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DROP</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solidFill>
                  <a:schemeClr val="tx1">
                    <a:lumMod val="95000"/>
                    <a:lumOff val="5000"/>
                  </a:schemeClr>
                </a:solidFill>
                <a:latin typeface="Liberation Mono"/>
                <a:cs typeface="Arial" panose="020B0604020202020204" pitchFamily="34" charset="0"/>
              </a:rPr>
              <a:t> login, users;</a:t>
            </a:r>
          </a:p>
        </p:txBody>
      </p:sp>
    </p:spTree>
    <p:extLst>
      <p:ext uri="{BB962C8B-B14F-4D97-AF65-F5344CB8AC3E}">
        <p14:creationId xmlns:p14="http://schemas.microsoft.com/office/powerpoint/2010/main" val="1809772379"/>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5" y="2578244"/>
            <a:ext cx="8838049" cy="850756"/>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temporary table</a:t>
            </a:r>
          </a:p>
        </p:txBody>
      </p:sp>
      <p:sp>
        <p:nvSpPr>
          <p:cNvPr id="3" name="TextBox 2">
            <a:extLst>
              <a:ext uri="{FF2B5EF4-FFF2-40B4-BE49-F238E27FC236}">
                <a16:creationId xmlns:a16="http://schemas.microsoft.com/office/drawing/2014/main" xmlns="" id="{F7839439-872E-1551-6A2B-A414E3A9AC07}"/>
              </a:ext>
            </a:extLst>
          </p:cNvPr>
          <p:cNvSpPr txBox="1"/>
          <p:nvPr/>
        </p:nvSpPr>
        <p:spPr>
          <a:xfrm>
            <a:off x="263352" y="5301208"/>
            <a:ext cx="11593288"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is possible to create, alter, drop, and write (Insert, Update, and Delete rows) to TEMPORARY tables.</a:t>
            </a:r>
          </a:p>
        </p:txBody>
      </p:sp>
    </p:spTree>
    <p:extLst>
      <p:ext uri="{BB962C8B-B14F-4D97-AF65-F5344CB8AC3E}">
        <p14:creationId xmlns:p14="http://schemas.microsoft.com/office/powerpoint/2010/main" val="439364539"/>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temporary table</a:t>
            </a:r>
            <a:endParaRPr lang="en-IN" sz="3200" i="1" dirty="0">
              <a:solidFill>
                <a:srgbClr val="FF9900"/>
              </a:solidFill>
              <a:latin typeface="Arial" pitchFamily="34" charset="0"/>
              <a:cs typeface="Arial" pitchFamily="34" charset="0"/>
            </a:endParaRPr>
          </a:p>
        </p:txBody>
      </p:sp>
      <p:grpSp>
        <p:nvGrpSpPr>
          <p:cNvPr id="6" name="Group 5">
            <a:extLst>
              <a:ext uri="{FF2B5EF4-FFF2-40B4-BE49-F238E27FC236}">
                <a16:creationId xmlns:a16="http://schemas.microsoft.com/office/drawing/2014/main" xmlns="" id="{11A8D217-5263-46B5-BDA0-6524AA5A0ED6}"/>
              </a:ext>
            </a:extLst>
          </p:cNvPr>
          <p:cNvGrpSpPr/>
          <p:nvPr/>
        </p:nvGrpSpPr>
        <p:grpSpPr>
          <a:xfrm>
            <a:off x="262558" y="869754"/>
            <a:ext cx="11665296" cy="5664882"/>
            <a:chOff x="262558" y="869754"/>
            <a:chExt cx="11665296" cy="5664882"/>
          </a:xfrm>
        </p:grpSpPr>
        <p:sp>
          <p:nvSpPr>
            <p:cNvPr id="7" name="Rectangle 6">
              <a:extLst>
                <a:ext uri="{FF2B5EF4-FFF2-40B4-BE49-F238E27FC236}">
                  <a16:creationId xmlns:a16="http://schemas.microsoft.com/office/drawing/2014/main" xmlns="" id="{619C5836-1EA1-43B3-A165-AEDF87719791}"/>
                </a:ext>
              </a:extLst>
            </p:cNvPr>
            <p:cNvSpPr/>
            <p:nvPr/>
          </p:nvSpPr>
          <p:spPr>
            <a:xfrm>
              <a:off x="262558" y="869754"/>
              <a:ext cx="11665296" cy="520142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the </a:t>
              </a:r>
              <a:r>
                <a:rPr lang="en-IN" i="1" dirty="0">
                  <a:latin typeface="Arial" panose="020B0604020202020204" pitchFamily="34" charset="0"/>
                  <a:cs typeface="Arial" panose="020B0604020202020204" pitchFamily="34" charset="0"/>
                </a:rPr>
                <a:t>TEMPORARY</a:t>
              </a:r>
              <a:r>
                <a:rPr lang="en-IN" dirty="0">
                  <a:latin typeface="Arial" panose="020B0604020202020204" pitchFamily="34" charset="0"/>
                  <a:cs typeface="Arial" panose="020B0604020202020204" pitchFamily="34" charset="0"/>
                </a:rPr>
                <a:t> keyword when creating a table.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 A </a:t>
              </a:r>
              <a:r>
                <a:rPr lang="en-IN" i="1" dirty="0">
                  <a:latin typeface="Arial" panose="020B0604020202020204" pitchFamily="34" charset="0"/>
                  <a:cs typeface="Arial" panose="020B0604020202020204" pitchFamily="34" charset="0"/>
                </a:rPr>
                <a:t>TEMPORARY</a:t>
              </a:r>
              <a:r>
                <a:rPr lang="en-IN" dirty="0">
                  <a:latin typeface="Arial" panose="020B0604020202020204" pitchFamily="34" charset="0"/>
                  <a:cs typeface="Arial" panose="020B0604020202020204" pitchFamily="34" charset="0"/>
                </a:rPr>
                <a:t> table is visible only to the current session, and is dropped automatically when the session is closed. </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Use </a:t>
              </a:r>
              <a:r>
                <a:rPr lang="en-IN" i="1" dirty="0">
                  <a:latin typeface="Arial" panose="020B0604020202020204" pitchFamily="34" charset="0"/>
                  <a:cs typeface="Arial" panose="020B0604020202020204" pitchFamily="34" charset="0"/>
                </a:rPr>
                <a:t>TEMPORARY</a:t>
              </a:r>
              <a:r>
                <a:rPr lang="en-IN" dirty="0">
                  <a:latin typeface="Arial" panose="020B0604020202020204" pitchFamily="34" charset="0"/>
                  <a:cs typeface="Arial" panose="020B0604020202020204" pitchFamily="34" charset="0"/>
                </a:rPr>
                <a:t> table with the same name as the original can be useful when you want to try some statements that modify the contents of the table, without changing the original table.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permanent (original) table becomes hidden (inaccessible) to the client who creates the </a:t>
              </a:r>
              <a:r>
                <a:rPr lang="en-IN" i="1" dirty="0">
                  <a:latin typeface="Arial" panose="020B0604020202020204" pitchFamily="34" charset="0"/>
                  <a:cs typeface="Arial" panose="020B0604020202020204" pitchFamily="34" charset="0"/>
                </a:rPr>
                <a:t>TEMPORARY</a:t>
              </a:r>
              <a:r>
                <a:rPr lang="en-IN" dirty="0">
                  <a:latin typeface="Arial" panose="020B0604020202020204" pitchFamily="34" charset="0"/>
                  <a:cs typeface="Arial" panose="020B0604020202020204" pitchFamily="34" charset="0"/>
                </a:rPr>
                <a:t> table with same name as the original.</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issue a DROP TABLE statement, the </a:t>
              </a:r>
              <a:r>
                <a:rPr lang="en-IN" i="1" dirty="0">
                  <a:latin typeface="Arial" panose="020B0604020202020204" pitchFamily="34" charset="0"/>
                  <a:cs typeface="Arial" panose="020B0604020202020204" pitchFamily="34" charset="0"/>
                </a:rPr>
                <a:t>TEMPORARY</a:t>
              </a:r>
              <a:r>
                <a:rPr lang="en-IN" dirty="0">
                  <a:latin typeface="Arial" panose="020B0604020202020204" pitchFamily="34" charset="0"/>
                  <a:cs typeface="Arial" panose="020B0604020202020204" pitchFamily="34" charset="0"/>
                </a:rPr>
                <a:t> table is removed and the original table reappears, it is possible, only when then original </a:t>
              </a:r>
              <a:r>
                <a:rPr lang="en-IN"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and temporary </a:t>
              </a:r>
              <a:r>
                <a:rPr lang="en-IN"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are same.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original table also reappears if you rename the </a:t>
              </a:r>
              <a:r>
                <a:rPr lang="en-IN" i="1" dirty="0">
                  <a:latin typeface="Arial" panose="020B0604020202020204" pitchFamily="34" charset="0"/>
                  <a:cs typeface="Arial" panose="020B0604020202020204" pitchFamily="34" charset="0"/>
                </a:rPr>
                <a:t>TEMPORARY</a:t>
              </a:r>
              <a:r>
                <a:rPr lang="en-IN" dirty="0">
                  <a:latin typeface="Arial" panose="020B0604020202020204" pitchFamily="34" charset="0"/>
                  <a:cs typeface="Arial" panose="020B0604020202020204" pitchFamily="34" charset="0"/>
                </a:rPr>
                <a:t> table.</a:t>
              </a:r>
            </a:p>
            <a:p>
              <a:pPr marL="285750" indent="-285750">
                <a:buFont typeface="Arial" panose="020B0604020202020204" pitchFamily="34" charset="0"/>
                <a:buChar char="•"/>
              </a:pPr>
              <a:endParaRPr lang="en-IN" sz="200" dirty="0">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      e.g. </a:t>
              </a:r>
              <a:r>
                <a:rPr lang="en-IN"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ALTER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TABLE</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dept</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RENAME</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TO</a:t>
              </a:r>
              <a:r>
                <a:rPr lang="en-US" dirty="0">
                  <a:latin typeface="Arial" panose="020B0604020202020204" pitchFamily="34" charset="0"/>
                  <a:cs typeface="Arial" panose="020B0604020202020204" pitchFamily="34" charset="0"/>
                </a:rPr>
                <a:t> d; </a:t>
              </a:r>
              <a:endParaRPr lang="en-IN" dirty="0">
                <a:latin typeface="Arial" panose="020B0604020202020204" pitchFamily="34" charset="0"/>
                <a:cs typeface="Arial" panose="020B0604020202020204" pitchFamily="34" charset="0"/>
              </a:endParaRPr>
            </a:p>
          </p:txBody>
        </p:sp>
        <p:grpSp>
          <p:nvGrpSpPr>
            <p:cNvPr id="8" name="Group 7">
              <a:extLst>
                <a:ext uri="{FF2B5EF4-FFF2-40B4-BE49-F238E27FC236}">
                  <a16:creationId xmlns:a16="http://schemas.microsoft.com/office/drawing/2014/main" xmlns="" id="{A77F58EF-B26D-4238-A79A-FE7DE4172978}"/>
                </a:ext>
              </a:extLst>
            </p:cNvPr>
            <p:cNvGrpSpPr/>
            <p:nvPr/>
          </p:nvGrpSpPr>
          <p:grpSpPr>
            <a:xfrm>
              <a:off x="1342678" y="5969900"/>
              <a:ext cx="2391675" cy="564736"/>
              <a:chOff x="1342678" y="5969900"/>
              <a:chExt cx="2391675" cy="564736"/>
            </a:xfrm>
          </p:grpSpPr>
          <p:cxnSp>
            <p:nvCxnSpPr>
              <p:cNvPr id="9" name="Connector: Elbow 8">
                <a:extLst>
                  <a:ext uri="{FF2B5EF4-FFF2-40B4-BE49-F238E27FC236}">
                    <a16:creationId xmlns:a16="http://schemas.microsoft.com/office/drawing/2014/main" xmlns="" id="{AF45D4D7-C5F2-4D34-B492-4F5F1688AED7}"/>
                  </a:ext>
                </a:extLst>
              </p:cNvPr>
              <p:cNvCxnSpPr>
                <a:cxnSpLocks/>
              </p:cNvCxnSpPr>
              <p:nvPr/>
            </p:nvCxnSpPr>
            <p:spPr>
              <a:xfrm rot="5400000">
                <a:off x="2260449" y="5988234"/>
                <a:ext cx="324699" cy="288032"/>
              </a:xfrm>
              <a:prstGeom prst="bentConnector3">
                <a:avLst>
                  <a:gd name="adj1" fmla="val 50000"/>
                </a:avLst>
              </a:prstGeom>
              <a:ln w="28575">
                <a:solidFill>
                  <a:srgbClr val="FE1212"/>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xmlns="" id="{178222A3-2056-4898-BD8D-C4BAAFD57152}"/>
                  </a:ext>
                </a:extLst>
              </p:cNvPr>
              <p:cNvSpPr txBox="1"/>
              <p:nvPr/>
            </p:nvSpPr>
            <p:spPr>
              <a:xfrm>
                <a:off x="1342678" y="6165304"/>
                <a:ext cx="2391675" cy="369332"/>
              </a:xfrm>
              <a:prstGeom prst="rect">
                <a:avLst/>
              </a:prstGeom>
              <a:noFill/>
            </p:spPr>
            <p:txBody>
              <a:bodyPr wrap="square">
                <a:spAutoFit/>
              </a:bodyPr>
              <a:lstStyle/>
              <a:p>
                <a:r>
                  <a:rPr lang="en-US" dirty="0">
                    <a:solidFill>
                      <a:srgbClr val="0077AA"/>
                    </a:solidFill>
                    <a:latin typeface="Liberation Mono"/>
                  </a:rPr>
                  <a:t>Temporary table_name</a:t>
                </a:r>
                <a:endParaRPr lang="en-IN" dirty="0">
                  <a:solidFill>
                    <a:srgbClr val="0077AA"/>
                  </a:solidFill>
                  <a:latin typeface="Liberation Mono"/>
                </a:endParaRPr>
              </a:p>
            </p:txBody>
          </p:sp>
        </p:grpSp>
      </p:grpSp>
    </p:spTree>
    <p:extLst>
      <p:ext uri="{BB962C8B-B14F-4D97-AF65-F5344CB8AC3E}">
        <p14:creationId xmlns:p14="http://schemas.microsoft.com/office/powerpoint/2010/main" val="1665857367"/>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temporary table</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xmlns="" id="{C9367697-6A3C-41D3-90A7-34D56D35944E}"/>
              </a:ext>
            </a:extLst>
          </p:cNvPr>
          <p:cNvSpPr/>
          <p:nvPr/>
        </p:nvSpPr>
        <p:spPr>
          <a:xfrm>
            <a:off x="407368" y="908720"/>
            <a:ext cx="11449272" cy="5201424"/>
          </a:xfrm>
          <a:prstGeom prst="rect">
            <a:avLst/>
          </a:prstGeom>
        </p:spPr>
        <p:txBody>
          <a:bodyPr wrap="square">
            <a:spAutoFit/>
          </a:bodyPr>
          <a:lstStyle/>
          <a:p>
            <a:r>
              <a:rPr lang="en-IN" dirty="0">
                <a:solidFill>
                  <a:srgbClr val="FF0000"/>
                </a:solidFill>
                <a:latin typeface="Arial" panose="020B0604020202020204" pitchFamily="34" charset="0"/>
                <a:ea typeface="Times New Roman" panose="02020603050405020304" pitchFamily="18" charset="0"/>
              </a:rPr>
              <a:t>e.g.</a:t>
            </a:r>
          </a:p>
          <a:p>
            <a:endParaRPr lang="en-IN" sz="800" dirty="0">
              <a:solidFill>
                <a:srgbClr val="0077AA"/>
              </a:solidFill>
              <a:latin typeface="Arial" panose="020B0604020202020204" pitchFamily="34" charset="0"/>
            </a:endParaRPr>
          </a:p>
          <a:p>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TEMPORARY TABLE</a:t>
            </a:r>
            <a:r>
              <a:rPr lang="en-IN" dirty="0">
                <a:latin typeface="Liberation Mono"/>
                <a:cs typeface="Arial" panose="020B0604020202020204" pitchFamily="34" charset="0"/>
              </a:rPr>
              <a:t> student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PRIMARY</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namefirst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namelast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DOB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a:t>
            </a:r>
            <a:endParaRPr lang="en-IN" dirty="0">
              <a:solidFill>
                <a:schemeClr val="bg1">
                  <a:lumMod val="65000"/>
                </a:schemeClr>
              </a:solidFill>
              <a:latin typeface="Liberation Mono"/>
              <a:cs typeface="Arial" panose="020B0604020202020204" pitchFamily="34" charset="0"/>
            </a:endParaRPr>
          </a:p>
          <a:p>
            <a:r>
              <a:rPr lang="en-IN" dirty="0">
                <a:latin typeface="Liberation Mono"/>
                <a:cs typeface="Arial" panose="020B0604020202020204" pitchFamily="34" charset="0"/>
              </a:rPr>
              <a:t>      emailID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128</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endParaRPr lang="en-IN" sz="800" dirty="0">
              <a:solidFill>
                <a:srgbClr val="0077AA"/>
              </a:solidFill>
              <a:latin typeface="Liberation Mono"/>
            </a:endParaRPr>
          </a:p>
          <a:p>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TEMPORARY</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temp</a:t>
            </a:r>
            <a:r>
              <a:rPr lang="en-IN" dirty="0">
                <a:solidFill>
                  <a:schemeClr val="bg1">
                    <a:lumMod val="65000"/>
                  </a:schemeClr>
                </a:solidFill>
                <a:latin typeface="Liberation Mono"/>
                <a:cs typeface="Arial" panose="020B0604020202020204" pitchFamily="34" charset="0"/>
              </a:rPr>
              <a:t> (</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firstName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phone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city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DEFAULT </a:t>
            </a:r>
            <a:r>
              <a:rPr lang="en-IN" dirty="0">
                <a:solidFill>
                  <a:srgbClr val="669900"/>
                </a:solidFill>
                <a:latin typeface="Liberation Mono"/>
              </a:rPr>
              <a:t>'PUNE'</a:t>
            </a:r>
            <a:r>
              <a:rPr lang="en-IN" dirty="0">
                <a:latin typeface="Liberation Mono"/>
                <a:cs typeface="Arial" panose="020B0604020202020204" pitchFamily="34" charset="0"/>
              </a:rPr>
              <a:t>,</a:t>
            </a:r>
          </a:p>
          <a:p>
            <a:r>
              <a:rPr lang="en-IN" dirty="0">
                <a:latin typeface="Liberation Mono"/>
                <a:cs typeface="Arial" panose="020B0604020202020204" pitchFamily="34" charset="0"/>
              </a:rPr>
              <a:t>      salary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comm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total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GENERATED</a:t>
            </a:r>
            <a:r>
              <a:rPr lang="en-IN" dirty="0">
                <a:solidFill>
                  <a:srgbClr val="C00000"/>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ALWAYS</a:t>
            </a:r>
            <a:r>
              <a:rPr lang="en-IN" dirty="0">
                <a:solidFill>
                  <a:srgbClr val="C00000"/>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AS</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salary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comm</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VIRTUAL</a:t>
            </a:r>
            <a:r>
              <a:rPr lang="en-IN" dirty="0">
                <a:latin typeface="Liberation Mono"/>
                <a:cs typeface="Arial" panose="020B0604020202020204" pitchFamily="34" charset="0"/>
              </a:rPr>
              <a:t> </a:t>
            </a:r>
          </a:p>
          <a:p>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cxnSp>
        <p:nvCxnSpPr>
          <p:cNvPr id="9" name="Straight Connector 8">
            <a:extLst>
              <a:ext uri="{FF2B5EF4-FFF2-40B4-BE49-F238E27FC236}">
                <a16:creationId xmlns:a16="http://schemas.microsoft.com/office/drawing/2014/main" xmlns="" id="{13CC4D98-0B3B-48D2-8497-8CF668FB52B5}"/>
              </a:ext>
            </a:extLst>
          </p:cNvPr>
          <p:cNvCxnSpPr/>
          <p:nvPr/>
        </p:nvCxnSpPr>
        <p:spPr>
          <a:xfrm>
            <a:off x="335360" y="6110144"/>
            <a:ext cx="1123324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0789338"/>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temporary table ... like</a:t>
            </a:r>
            <a:endParaRPr lang="en-IN" sz="3200" i="1" dirty="0">
              <a:solidFill>
                <a:srgbClr val="FF9900"/>
              </a:solidFill>
              <a:latin typeface="Arial" pitchFamily="34" charset="0"/>
              <a:cs typeface="Arial" pitchFamily="34" charset="0"/>
            </a:endParaRPr>
          </a:p>
        </p:txBody>
      </p:sp>
      <p:sp>
        <p:nvSpPr>
          <p:cNvPr id="5" name="Rectangle 4"/>
          <p:cNvSpPr/>
          <p:nvPr/>
        </p:nvSpPr>
        <p:spPr>
          <a:xfrm>
            <a:off x="551384" y="918558"/>
            <a:ext cx="10039832" cy="369332"/>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Use CREATE TABLE ... LIKE to create an empty table based on the definition of another table.</a:t>
            </a:r>
          </a:p>
        </p:txBody>
      </p:sp>
      <p:sp>
        <p:nvSpPr>
          <p:cNvPr id="7" name="Rectangle 6"/>
          <p:cNvSpPr/>
          <p:nvPr/>
        </p:nvSpPr>
        <p:spPr>
          <a:xfrm>
            <a:off x="551385" y="1529510"/>
            <a:ext cx="8838049" cy="400110"/>
          </a:xfrm>
          <a:prstGeom prst="rect">
            <a:avLst/>
          </a:prstGeom>
        </p:spPr>
        <p:txBody>
          <a:bodyPr wrap="square">
            <a:spAutoFit/>
          </a:bodyPr>
          <a:lstStyle/>
          <a:p>
            <a:r>
              <a:rPr lang="en-IN" sz="2000" dirty="0">
                <a:solidFill>
                  <a:srgbClr val="0077AA"/>
                </a:solidFill>
                <a:latin typeface="Liberation Mono"/>
              </a:rPr>
              <a:t>CREATE TEMPORARY TABLE [IF NOT EXISTS] </a:t>
            </a:r>
            <a:r>
              <a:rPr lang="en-IN" sz="2000" dirty="0">
                <a:solidFill>
                  <a:schemeClr val="tx2"/>
                </a:solidFill>
                <a:latin typeface="Liberation Mono"/>
              </a:rPr>
              <a:t>new_tbl </a:t>
            </a:r>
            <a:r>
              <a:rPr lang="en-IN" sz="2000" dirty="0">
                <a:solidFill>
                  <a:srgbClr val="0077AA"/>
                </a:solidFill>
                <a:latin typeface="Liberation Mono"/>
              </a:rPr>
              <a:t>LIKE </a:t>
            </a:r>
            <a:r>
              <a:rPr lang="en-IN" sz="2000" dirty="0">
                <a:solidFill>
                  <a:schemeClr val="tx2"/>
                </a:solidFill>
                <a:latin typeface="Liberation Mono"/>
              </a:rPr>
              <a:t>orig_tbl;</a:t>
            </a:r>
            <a:endParaRPr lang="en-US" sz="2000" dirty="0">
              <a:solidFill>
                <a:schemeClr val="tx2"/>
              </a:solidFill>
              <a:latin typeface="Liberation Mono"/>
            </a:endParaRPr>
          </a:p>
        </p:txBody>
      </p:sp>
      <p:sp>
        <p:nvSpPr>
          <p:cNvPr id="8" name="Rectangle 7"/>
          <p:cNvSpPr/>
          <p:nvPr/>
        </p:nvSpPr>
        <p:spPr>
          <a:xfrm>
            <a:off x="551384" y="2333205"/>
            <a:ext cx="8990430"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TEMPORARY</a:t>
            </a:r>
            <a:r>
              <a:rPr lang="en-IN" dirty="0">
                <a:solidFill>
                  <a:srgbClr val="298AE5"/>
                </a:solidFill>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tempEmployee </a:t>
            </a:r>
            <a:r>
              <a:rPr lang="en-IN" dirty="0">
                <a:solidFill>
                  <a:srgbClr val="0077AA"/>
                </a:solidFill>
                <a:latin typeface="Liberation Mono"/>
                <a:ea typeface="Times New Roman" panose="02020603050405020304" pitchFamily="18" charset="0"/>
              </a:rPr>
              <a:t>LIKE</a:t>
            </a:r>
            <a:r>
              <a:rPr lang="en-IN" dirty="0">
                <a:latin typeface="Liberation Mono"/>
                <a:cs typeface="Arial" panose="020B0604020202020204" pitchFamily="34" charset="0"/>
              </a:rPr>
              <a:t> employee;</a:t>
            </a:r>
          </a:p>
        </p:txBody>
      </p:sp>
      <p:sp>
        <p:nvSpPr>
          <p:cNvPr id="9" name="Rectangle 8"/>
          <p:cNvSpPr/>
          <p:nvPr/>
        </p:nvSpPr>
        <p:spPr>
          <a:xfrm>
            <a:off x="551384" y="2974935"/>
            <a:ext cx="11233248" cy="2123658"/>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VIEWS.</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 use the TEMPORARY keyword when creating a table. A TEMPORARY table is visible only to the current session, and is dropped automatically when the session is closed.</a:t>
            </a:r>
          </a:p>
          <a:p>
            <a:pPr marL="285750" indent="-285750">
              <a:buFont typeface="Arial" panose="020B0604020202020204" pitchFamily="34" charset="0"/>
              <a:buChar char="•"/>
            </a:pPr>
            <a:endParaRPr lang="en-US"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Use TEMPORARY table with the same name as the original can be useful when you want to try some statements that modify the contents of the table, without changing the original table.</a:t>
            </a:r>
          </a:p>
        </p:txBody>
      </p:sp>
      <p:sp>
        <p:nvSpPr>
          <p:cNvPr id="10" name="TextBox 9">
            <a:extLst>
              <a:ext uri="{FF2B5EF4-FFF2-40B4-BE49-F238E27FC236}">
                <a16:creationId xmlns:a16="http://schemas.microsoft.com/office/drawing/2014/main" xmlns="" id="{0F4BD333-2A5D-44C2-B61F-77FA71E7559A}"/>
              </a:ext>
            </a:extLst>
          </p:cNvPr>
          <p:cNvSpPr txBox="1"/>
          <p:nvPr/>
        </p:nvSpPr>
        <p:spPr>
          <a:xfrm>
            <a:off x="551384" y="5570110"/>
            <a:ext cx="9766055" cy="369332"/>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077AA"/>
                </a:solidFill>
                <a:effectLst/>
                <a:latin typeface="Liberation Mono"/>
              </a:rPr>
              <a:t>CREATE</a:t>
            </a:r>
            <a:r>
              <a:rPr lang="en-US" b="0" i="0" dirty="0">
                <a:solidFill>
                  <a:srgbClr val="000000"/>
                </a:solidFill>
                <a:effectLst/>
                <a:latin typeface="Liberation Mono"/>
              </a:rPr>
              <a:t> </a:t>
            </a:r>
            <a:r>
              <a:rPr lang="en-US" b="0" i="0" dirty="0">
                <a:solidFill>
                  <a:srgbClr val="0077AA"/>
                </a:solidFill>
                <a:effectLst/>
                <a:latin typeface="Liberation Mono"/>
              </a:rPr>
              <a:t>TEMPORARY</a:t>
            </a:r>
            <a:r>
              <a:rPr lang="en-US" b="0" i="0" dirty="0">
                <a:solidFill>
                  <a:srgbClr val="000000"/>
                </a:solidFill>
                <a:effectLst/>
                <a:latin typeface="Liberation Mono"/>
              </a:rPr>
              <a:t> </a:t>
            </a:r>
            <a:r>
              <a:rPr lang="en-US" b="0" i="0" dirty="0">
                <a:solidFill>
                  <a:srgbClr val="0077AA"/>
                </a:solidFill>
                <a:effectLst/>
                <a:latin typeface="Liberation Mono"/>
              </a:rPr>
              <a:t>TABLE</a:t>
            </a:r>
            <a:r>
              <a:rPr lang="en-US" b="0" i="0" dirty="0">
                <a:solidFill>
                  <a:srgbClr val="000000"/>
                </a:solidFill>
                <a:effectLst/>
                <a:latin typeface="Liberation Mono"/>
              </a:rPr>
              <a:t> </a:t>
            </a:r>
            <a:r>
              <a:rPr lang="en-US" b="0" i="1" dirty="0">
                <a:solidFill>
                  <a:srgbClr val="000000"/>
                </a:solidFill>
                <a:effectLst/>
                <a:latin typeface="Liberation Mono"/>
              </a:rPr>
              <a:t>new_tbl</a:t>
            </a:r>
            <a:r>
              <a:rPr lang="en-US" b="0" i="0" dirty="0">
                <a:solidFill>
                  <a:srgbClr val="000000"/>
                </a:solidFill>
                <a:effectLst/>
                <a:latin typeface="Liberation Mono"/>
              </a:rPr>
              <a:t> </a:t>
            </a:r>
            <a:r>
              <a:rPr lang="en-US" b="0" i="0" dirty="0">
                <a:solidFill>
                  <a:srgbClr val="0077AA"/>
                </a:solidFill>
                <a:effectLst/>
                <a:latin typeface="Liberation Mono"/>
              </a:rPr>
              <a:t>SELECT</a:t>
            </a:r>
            <a:r>
              <a:rPr lang="en-US" b="0" i="0" dirty="0">
                <a:solidFill>
                  <a:srgbClr val="000000"/>
                </a:solidFill>
                <a:effectLst/>
                <a:latin typeface="Liberation Mono"/>
              </a:rPr>
              <a:t> </a:t>
            </a:r>
            <a:r>
              <a:rPr lang="en-US" b="0" i="0" dirty="0">
                <a:solidFill>
                  <a:srgbClr val="A67F59"/>
                </a:solidFill>
                <a:effectLst/>
                <a:latin typeface="Liberation Mono"/>
              </a:rPr>
              <a:t>*</a:t>
            </a:r>
            <a:r>
              <a:rPr lang="en-US" b="0" i="0" dirty="0">
                <a:solidFill>
                  <a:srgbClr val="000000"/>
                </a:solidFill>
                <a:effectLst/>
                <a:latin typeface="Liberation Mono"/>
              </a:rPr>
              <a:t> </a:t>
            </a:r>
            <a:r>
              <a:rPr lang="en-US" b="0" i="0" dirty="0">
                <a:solidFill>
                  <a:srgbClr val="0077AA"/>
                </a:solidFill>
                <a:effectLst/>
                <a:latin typeface="Liberation Mono"/>
              </a:rPr>
              <a:t>FROM</a:t>
            </a:r>
            <a:r>
              <a:rPr lang="en-US" b="0" i="0" dirty="0">
                <a:solidFill>
                  <a:srgbClr val="000000"/>
                </a:solidFill>
                <a:effectLst/>
                <a:latin typeface="Liberation Mono"/>
              </a:rPr>
              <a:t> </a:t>
            </a:r>
            <a:r>
              <a:rPr lang="en-US" b="0" i="1" dirty="0">
                <a:solidFill>
                  <a:srgbClr val="000000"/>
                </a:solidFill>
                <a:effectLst/>
                <a:latin typeface="Liberation Mono"/>
              </a:rPr>
              <a:t>orig_tbl</a:t>
            </a:r>
            <a:r>
              <a:rPr lang="en-US" b="0" i="0" dirty="0">
                <a:solidFill>
                  <a:srgbClr val="000000"/>
                </a:solidFill>
                <a:effectLst/>
                <a:latin typeface="Liberation Mono"/>
              </a:rPr>
              <a:t> </a:t>
            </a:r>
            <a:r>
              <a:rPr lang="en-US" b="0" i="0" dirty="0">
                <a:solidFill>
                  <a:srgbClr val="0077AA"/>
                </a:solidFill>
                <a:effectLst/>
                <a:latin typeface="Liberation Mono"/>
              </a:rPr>
              <a:t>LIMIT</a:t>
            </a:r>
            <a:r>
              <a:rPr lang="en-US" b="0" i="0" dirty="0">
                <a:solidFill>
                  <a:srgbClr val="000000"/>
                </a:solidFill>
                <a:effectLst/>
                <a:latin typeface="Liberation Mono"/>
              </a:rPr>
              <a:t> </a:t>
            </a:r>
            <a:r>
              <a:rPr lang="en-US" b="0" i="0" dirty="0">
                <a:solidFill>
                  <a:srgbClr val="990055"/>
                </a:solidFill>
                <a:effectLst/>
                <a:latin typeface="Liberation Mono"/>
              </a:rPr>
              <a:t>0</a:t>
            </a:r>
            <a:r>
              <a:rPr lang="en-US" b="0" i="0" dirty="0">
                <a:solidFill>
                  <a:srgbClr val="999999"/>
                </a:solidFill>
                <a:effectLst/>
                <a:latin typeface="Liberation Mono"/>
              </a:rPr>
              <a:t>;</a:t>
            </a:r>
            <a:endParaRPr lang="en-IN" dirty="0"/>
          </a:p>
        </p:txBody>
      </p:sp>
    </p:spTree>
    <p:extLst>
      <p:ext uri="{BB962C8B-B14F-4D97-AF65-F5344CB8AC3E}">
        <p14:creationId xmlns:p14="http://schemas.microsoft.com/office/powerpoint/2010/main" val="1529979772"/>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a:solidFill>
                  <a:srgbClr val="DC525C"/>
                </a:solidFill>
                <a:latin typeface="Segoe UI Light" panose="020B0502040204020203" pitchFamily="34" charset="0"/>
                <a:cs typeface="Segoe UI Light" panose="020B0502040204020203" pitchFamily="34" charset="0"/>
              </a:rPr>
              <a:t>continue with SELECT </a:t>
            </a:r>
            <a:r>
              <a:rPr lang="en-US" sz="4800" dirty="0">
                <a:solidFill>
                  <a:srgbClr val="DC525C"/>
                </a:solidFill>
                <a:latin typeface="Segoe UI Light" panose="020B0502040204020203" pitchFamily="34" charset="0"/>
                <a:cs typeface="Segoe UI Light" panose="020B0502040204020203" pitchFamily="34" charset="0"/>
              </a:rPr>
              <a:t>statement…</a:t>
            </a:r>
          </a:p>
        </p:txBody>
      </p:sp>
      <p:sp>
        <p:nvSpPr>
          <p:cNvPr id="3" name="Rectangle 2">
            <a:extLst>
              <a:ext uri="{FF2B5EF4-FFF2-40B4-BE49-F238E27FC236}">
                <a16:creationId xmlns:a16="http://schemas.microsoft.com/office/drawing/2014/main" xmlns=""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xmlns=""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1071191125"/>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6279240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7.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6535628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8.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rows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xmlns=""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xmlns="" id="{04224A06-725F-410E-9CD5-E99934D3ACBA}"/>
              </a:ext>
            </a:extLst>
          </p:cNvPr>
          <p:cNvGraphicFramePr>
            <a:graphicFrameLocks noGrp="1"/>
          </p:cNvGraphicFramePr>
          <p:nvPr>
            <p:extLst>
              <p:ext uri="{D42A27DB-BD31-4B8C-83A1-F6EECF244321}">
                <p14:modId xmlns:p14="http://schemas.microsoft.com/office/powerpoint/2010/main" val="3520014800"/>
              </p:ext>
            </p:extLst>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xmlns="" val="20000"/>
                    </a:ext>
                  </a:extLst>
                </a:gridCol>
                <a:gridCol w="1398813">
                  <a:extLst>
                    <a:ext uri="{9D8B030D-6E8A-4147-A177-3AD203B41FA5}">
                      <a16:colId xmlns:a16="http://schemas.microsoft.com/office/drawing/2014/main" xmlns="" val="20001"/>
                    </a:ext>
                  </a:extLst>
                </a:gridCol>
                <a:gridCol w="1675214">
                  <a:extLst>
                    <a:ext uri="{9D8B030D-6E8A-4147-A177-3AD203B41FA5}">
                      <a16:colId xmlns:a16="http://schemas.microsoft.com/office/drawing/2014/main" xmlns="" val="20002"/>
                    </a:ext>
                  </a:extLst>
                </a:gridCol>
                <a:gridCol w="1861037">
                  <a:extLst>
                    <a:ext uri="{9D8B030D-6E8A-4147-A177-3AD203B41FA5}">
                      <a16:colId xmlns:a16="http://schemas.microsoft.com/office/drawing/2014/main" xmlns="" val="20003"/>
                    </a:ext>
                  </a:extLst>
                </a:gridCol>
                <a:gridCol w="1861037">
                  <a:extLst>
                    <a:ext uri="{9D8B030D-6E8A-4147-A177-3AD203B41FA5}">
                      <a16:colId xmlns:a16="http://schemas.microsoft.com/office/drawing/2014/main" xmlns=""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xmlns=""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xmlns=""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xmlns=""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xmlns=""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xmlns=""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xmlns="" val="10005"/>
                  </a:ext>
                </a:extLst>
              </a:tr>
            </a:tbl>
          </a:graphicData>
        </a:graphic>
      </p:graphicFrame>
      <p:sp>
        <p:nvSpPr>
          <p:cNvPr id="4" name="Rectangle 3">
            <a:extLst>
              <a:ext uri="{FF2B5EF4-FFF2-40B4-BE49-F238E27FC236}">
                <a16:creationId xmlns:a16="http://schemas.microsoft.com/office/drawing/2014/main" xmlns=""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4693282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9.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 in a table that you want to return by your query.</a:t>
            </a:r>
          </a:p>
        </p:txBody>
      </p:sp>
      <p:sp>
        <p:nvSpPr>
          <p:cNvPr id="8" name="Title 1">
            <a:extLst>
              <a:ext uri="{FF2B5EF4-FFF2-40B4-BE49-F238E27FC236}">
                <a16:creationId xmlns:a16="http://schemas.microsoft.com/office/drawing/2014/main" xmlns=""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xmlns="" id="{BF28B49E-536F-478A-8B21-D9411DDA3118}"/>
              </a:ext>
            </a:extLst>
          </p:cNvPr>
          <p:cNvGraphicFramePr>
            <a:graphicFrameLocks noGrp="1"/>
          </p:cNvGraphicFramePr>
          <p:nvPr>
            <p:extLst>
              <p:ext uri="{D42A27DB-BD31-4B8C-83A1-F6EECF244321}">
                <p14:modId xmlns:p14="http://schemas.microsoft.com/office/powerpoint/2010/main" val="2230219169"/>
              </p:ext>
            </p:extLst>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xmlns="" val="20000"/>
                    </a:ext>
                  </a:extLst>
                </a:gridCol>
                <a:gridCol w="1398813">
                  <a:extLst>
                    <a:ext uri="{9D8B030D-6E8A-4147-A177-3AD203B41FA5}">
                      <a16:colId xmlns:a16="http://schemas.microsoft.com/office/drawing/2014/main" xmlns="" val="20001"/>
                    </a:ext>
                  </a:extLst>
                </a:gridCol>
                <a:gridCol w="1675214">
                  <a:extLst>
                    <a:ext uri="{9D8B030D-6E8A-4147-A177-3AD203B41FA5}">
                      <a16:colId xmlns:a16="http://schemas.microsoft.com/office/drawing/2014/main" xmlns="" val="20002"/>
                    </a:ext>
                  </a:extLst>
                </a:gridCol>
                <a:gridCol w="1861037">
                  <a:extLst>
                    <a:ext uri="{9D8B030D-6E8A-4147-A177-3AD203B41FA5}">
                      <a16:colId xmlns:a16="http://schemas.microsoft.com/office/drawing/2014/main" xmlns="" val="20003"/>
                    </a:ext>
                  </a:extLst>
                </a:gridCol>
                <a:gridCol w="1861037">
                  <a:extLst>
                    <a:ext uri="{9D8B030D-6E8A-4147-A177-3AD203B41FA5}">
                      <a16:colId xmlns:a16="http://schemas.microsoft.com/office/drawing/2014/main" xmlns=""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xmlns=""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xmlns=""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xmlns=""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xmlns=""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xmlns=""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xmlns="" val="10005"/>
                  </a:ext>
                </a:extLst>
              </a:tr>
            </a:tbl>
          </a:graphicData>
        </a:graphic>
      </p:graphicFrame>
      <p:sp>
        <p:nvSpPr>
          <p:cNvPr id="7" name="Rectangle 6">
            <a:extLst>
              <a:ext uri="{FF2B5EF4-FFF2-40B4-BE49-F238E27FC236}">
                <a16:creationId xmlns:a16="http://schemas.microsoft.com/office/drawing/2014/main" xmlns=""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23101917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91344" y="3552992"/>
            <a:ext cx="11809312" cy="3044360"/>
          </a:xfrm>
          <a:prstGeom prst="rect">
            <a:avLst/>
          </a:prstGeom>
        </p:spPr>
        <p:txBody>
          <a:bodyPr wrap="square">
            <a:spAutoFit/>
          </a:bodyPr>
          <a:lstStyle/>
          <a:p>
            <a:r>
              <a:rPr lang="en-IN" sz="2400" b="1" dirty="0">
                <a:latin typeface="Arial" panose="020B0604020202020204" pitchFamily="34" charset="0"/>
                <a:cs typeface="Arial" panose="020B0604020202020204" pitchFamily="34" charset="0"/>
              </a:rPr>
              <a:t>Relational tables have six properties: </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Values are atomic.</a:t>
            </a:r>
          </a:p>
          <a:p>
            <a:pPr marL="285750" indent="-285750">
              <a:buFont typeface="Arial" panose="020B0604020202020204" pitchFamily="34" charset="0"/>
              <a:buChar char="•"/>
            </a:pPr>
            <a:r>
              <a:rPr lang="en-IN" dirty="0">
                <a:solidFill>
                  <a:schemeClr val="tx2">
                    <a:lumMod val="50000"/>
                  </a:schemeClr>
                </a:solidFill>
                <a:latin typeface="Palatino Linotype" panose="02040502050505030304" pitchFamily="18" charset="0"/>
              </a:rPr>
              <a:t>Column values are of the same kind. (</a:t>
            </a:r>
            <a:r>
              <a:rPr lang="en-IN" b="1" i="1" u="sng" dirty="0">
                <a:solidFill>
                  <a:srgbClr val="006C86"/>
                </a:solidFill>
                <a:latin typeface="Palatino Linotype" panose="02040502050505030304" pitchFamily="18" charset="0"/>
              </a:rPr>
              <a:t>Attribute Domain</a:t>
            </a:r>
            <a:r>
              <a:rPr lang="en-IN" b="1" dirty="0">
                <a:solidFill>
                  <a:srgbClr val="006C86"/>
                </a:solidFill>
                <a:latin typeface="Palatino Linotype" panose="02040502050505030304" pitchFamily="18" charset="0"/>
              </a:rPr>
              <a:t>: </a:t>
            </a:r>
            <a:r>
              <a:rPr lang="en-US" dirty="0">
                <a:solidFill>
                  <a:srgbClr val="006C86"/>
                </a:solidFill>
                <a:latin typeface="Palatino Linotype" panose="02040502050505030304" pitchFamily="18" charset="0"/>
              </a:rPr>
              <a:t>Every attribute has some pre-defined datatypes, known as attribute domain.</a:t>
            </a:r>
            <a:r>
              <a:rPr lang="en-IN" dirty="0">
                <a:solidFill>
                  <a:schemeClr val="tx2">
                    <a:lumMod val="50000"/>
                  </a:schemeClr>
                </a:solidFill>
                <a:latin typeface="Palatino Linotype" panose="02040502050505030304" pitchFamily="18" charset="0"/>
              </a:rPr>
              <a:t>)</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Each row is unique.</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The sequence of columns is insignificant – (unimportant).</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The sequence of rows is insignificant – (unimportant).</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Each attribute/column must have a unique name.</a:t>
            </a:r>
          </a:p>
        </p:txBody>
      </p:sp>
      <p:sp>
        <p:nvSpPr>
          <p:cNvPr id="3" name="Rectangle 2"/>
          <p:cNvSpPr/>
          <p:nvPr/>
        </p:nvSpPr>
        <p:spPr>
          <a:xfrm>
            <a:off x="1524000" y="2"/>
            <a:ext cx="9144000" cy="646331"/>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properties of relational table</a:t>
            </a:r>
          </a:p>
        </p:txBody>
      </p:sp>
      <p:sp>
        <p:nvSpPr>
          <p:cNvPr id="7" name="TextBox 6">
            <a:extLst>
              <a:ext uri="{FF2B5EF4-FFF2-40B4-BE49-F238E27FC236}">
                <a16:creationId xmlns:a16="http://schemas.microsoft.com/office/drawing/2014/main" xmlns="" id="{17A98C40-890D-42D3-AED7-64811ED6D3F7}"/>
              </a:ext>
            </a:extLst>
          </p:cNvPr>
          <p:cNvSpPr txBox="1"/>
          <p:nvPr/>
        </p:nvSpPr>
        <p:spPr>
          <a:xfrm>
            <a:off x="7771667" y="697412"/>
            <a:ext cx="4428645" cy="707886"/>
          </a:xfrm>
          <a:prstGeom prst="rect">
            <a:avLst/>
          </a:prstGeom>
          <a:noFill/>
        </p:spPr>
        <p:txBody>
          <a:bodyPr wrap="square">
            <a:spAutoFit/>
          </a:bodyPr>
          <a:lstStyle/>
          <a:p>
            <a:r>
              <a:rPr lang="en-US" sz="2000" b="1" i="0" dirty="0">
                <a:solidFill>
                  <a:srgbClr val="5F6368"/>
                </a:solidFill>
                <a:effectLst/>
                <a:latin typeface="arial" panose="020B0604020202020204" pitchFamily="34" charset="0"/>
              </a:rPr>
              <a:t>Domain</a:t>
            </a:r>
            <a:r>
              <a:rPr lang="en-US" sz="2000" b="0" i="0" dirty="0">
                <a:solidFill>
                  <a:srgbClr val="4D5156"/>
                </a:solidFill>
                <a:effectLst/>
                <a:latin typeface="arial" panose="020B0604020202020204" pitchFamily="34" charset="0"/>
              </a:rPr>
              <a:t> refers to all the valid values which a column may contain. </a:t>
            </a:r>
            <a:endParaRPr lang="en-IN" sz="2000" dirty="0"/>
          </a:p>
        </p:txBody>
      </p:sp>
      <p:graphicFrame>
        <p:nvGraphicFramePr>
          <p:cNvPr id="6" name="Table 5">
            <a:extLst>
              <a:ext uri="{FF2B5EF4-FFF2-40B4-BE49-F238E27FC236}">
                <a16:creationId xmlns:a16="http://schemas.microsoft.com/office/drawing/2014/main" xmlns="" id="{F6E5EB7C-7CB0-4227-98E4-49F6FD72FD2C}"/>
              </a:ext>
            </a:extLst>
          </p:cNvPr>
          <p:cNvGraphicFramePr>
            <a:graphicFrameLocks noGrp="1"/>
          </p:cNvGraphicFramePr>
          <p:nvPr>
            <p:extLst>
              <p:ext uri="{D42A27DB-BD31-4B8C-83A1-F6EECF244321}">
                <p14:modId xmlns:p14="http://schemas.microsoft.com/office/powerpoint/2010/main" val="2791706728"/>
              </p:ext>
            </p:extLst>
          </p:nvPr>
        </p:nvGraphicFramePr>
        <p:xfrm>
          <a:off x="191344" y="692696"/>
          <a:ext cx="7560841" cy="2628974"/>
        </p:xfrm>
        <a:graphic>
          <a:graphicData uri="http://schemas.openxmlformats.org/drawingml/2006/table">
            <a:tbl>
              <a:tblPr firstRow="1" bandRow="1">
                <a:tableStyleId>{5940675A-B579-460E-94D1-54222C63F5DA}</a:tableStyleId>
              </a:tblPr>
              <a:tblGrid>
                <a:gridCol w="924515">
                  <a:extLst>
                    <a:ext uri="{9D8B030D-6E8A-4147-A177-3AD203B41FA5}">
                      <a16:colId xmlns:a16="http://schemas.microsoft.com/office/drawing/2014/main" xmlns="" val="2396132272"/>
                    </a:ext>
                  </a:extLst>
                </a:gridCol>
                <a:gridCol w="1699547">
                  <a:extLst>
                    <a:ext uri="{9D8B030D-6E8A-4147-A177-3AD203B41FA5}">
                      <a16:colId xmlns:a16="http://schemas.microsoft.com/office/drawing/2014/main" xmlns="" val="20001"/>
                    </a:ext>
                  </a:extLst>
                </a:gridCol>
                <a:gridCol w="1696418">
                  <a:extLst>
                    <a:ext uri="{9D8B030D-6E8A-4147-A177-3AD203B41FA5}">
                      <a16:colId xmlns:a16="http://schemas.microsoft.com/office/drawing/2014/main" xmlns="" val="1693957219"/>
                    </a:ext>
                  </a:extLst>
                </a:gridCol>
                <a:gridCol w="1656184">
                  <a:extLst>
                    <a:ext uri="{9D8B030D-6E8A-4147-A177-3AD203B41FA5}">
                      <a16:colId xmlns:a16="http://schemas.microsoft.com/office/drawing/2014/main" xmlns="" val="1961816629"/>
                    </a:ext>
                  </a:extLst>
                </a:gridCol>
                <a:gridCol w="1584177">
                  <a:extLst>
                    <a:ext uri="{9D8B030D-6E8A-4147-A177-3AD203B41FA5}">
                      <a16:colId xmlns:a16="http://schemas.microsoft.com/office/drawing/2014/main" xmlns="" val="4213359356"/>
                    </a:ext>
                  </a:extLst>
                </a:gridCol>
              </a:tblGrid>
              <a:tr h="403934">
                <a:tc>
                  <a:txBody>
                    <a:bodyPr/>
                    <a:lstStyle/>
                    <a:p>
                      <a:pPr algn="ctr"/>
                      <a:r>
                        <a:rPr lang="en-IN" dirty="0"/>
                        <a:t>ID</a:t>
                      </a:r>
                    </a:p>
                  </a:txBody>
                  <a:tcPr>
                    <a:solidFill>
                      <a:srgbClr val="FFFF00"/>
                    </a:solidFill>
                  </a:tcPr>
                </a:tc>
                <a:tc>
                  <a:txBody>
                    <a:bodyPr/>
                    <a:lstStyle/>
                    <a:p>
                      <a:pPr algn="ctr"/>
                      <a:r>
                        <a:rPr lang="en-IN" dirty="0"/>
                        <a:t>job</a:t>
                      </a:r>
                    </a:p>
                  </a:txBody>
                  <a:tcPr>
                    <a:solidFill>
                      <a:srgbClr val="FFFF00"/>
                    </a:solidFill>
                  </a:tcPr>
                </a:tc>
                <a:tc>
                  <a:txBody>
                    <a:bodyPr/>
                    <a:lstStyle/>
                    <a:p>
                      <a:pPr algn="ctr"/>
                      <a:r>
                        <a:rPr lang="en-IN" dirty="0"/>
                        <a:t>firstName</a:t>
                      </a:r>
                    </a:p>
                  </a:txBody>
                  <a:tcPr>
                    <a:solidFill>
                      <a:srgbClr val="FFFF00"/>
                    </a:solidFill>
                  </a:tcPr>
                </a:tc>
                <a:tc>
                  <a:txBody>
                    <a:bodyPr/>
                    <a:lstStyle/>
                    <a:p>
                      <a:pPr algn="ctr"/>
                      <a:r>
                        <a:rPr lang="en-IN" dirty="0"/>
                        <a:t>DoB</a:t>
                      </a:r>
                    </a:p>
                  </a:txBody>
                  <a:tcPr>
                    <a:solidFill>
                      <a:srgbClr val="FFFF00"/>
                    </a:solidFill>
                  </a:tcPr>
                </a:tc>
                <a:tc>
                  <a:txBody>
                    <a:bodyPr/>
                    <a:lstStyle/>
                    <a:p>
                      <a:pPr algn="ctr"/>
                      <a:r>
                        <a:rPr lang="en-US" dirty="0"/>
                        <a:t>salary</a:t>
                      </a:r>
                      <a:endParaRPr lang="en-IN" dirty="0"/>
                    </a:p>
                  </a:txBody>
                  <a:tcPr>
                    <a:solidFill>
                      <a:srgbClr val="FFFF00"/>
                    </a:solidFill>
                  </a:tcPr>
                </a:tc>
                <a:extLst>
                  <a:ext uri="{0D108BD9-81ED-4DB2-BD59-A6C34878D82A}">
                    <a16:rowId xmlns:a16="http://schemas.microsoft.com/office/drawing/2014/main" xmlns="" val="10000"/>
                  </a:ext>
                </a:extLst>
              </a:tr>
              <a:tr h="370840">
                <a:tc>
                  <a:txBody>
                    <a:bodyPr/>
                    <a:lstStyle/>
                    <a:p>
                      <a:pPr algn="ctr"/>
                      <a:r>
                        <a:rPr lang="en-IN" dirty="0"/>
                        <a:t>1</a:t>
                      </a:r>
                    </a:p>
                  </a:txBody>
                  <a:tcPr/>
                </a:tc>
                <a:tc>
                  <a:txBody>
                    <a:bodyPr/>
                    <a:lstStyle/>
                    <a:p>
                      <a:r>
                        <a:rPr lang="en-IN" dirty="0"/>
                        <a:t>manager</a:t>
                      </a:r>
                    </a:p>
                  </a:txBody>
                  <a:tcPr/>
                </a:tc>
                <a:tc>
                  <a:txBody>
                    <a:bodyPr/>
                    <a:lstStyle/>
                    <a:p>
                      <a:r>
                        <a:rPr lang="en-IN" dirty="0"/>
                        <a:t>Saleel Bagde</a:t>
                      </a:r>
                    </a:p>
                  </a:txBody>
                  <a:tcPr/>
                </a:tc>
                <a:tc>
                  <a:txBody>
                    <a:bodyPr/>
                    <a:lstStyle/>
                    <a:p>
                      <a:pPr algn="ctr"/>
                      <a:r>
                        <a:rPr lang="en-US" b="0" dirty="0"/>
                        <a:t>yyyy-mm-dd</a:t>
                      </a:r>
                      <a:endParaRPr lang="en-IN" b="0" dirty="0"/>
                    </a:p>
                  </a:txBody>
                  <a:tcPr/>
                </a:tc>
                <a:tc>
                  <a:txBody>
                    <a:bodyPr/>
                    <a:lstStyle/>
                    <a:p>
                      <a:pPr algn="ctr"/>
                      <a:r>
                        <a:rPr lang="en-IN" sz="1400" dirty="0">
                          <a:latin typeface="Arial" panose="020B0604020202020204" pitchFamily="34" charset="0"/>
                          <a:cs typeface="Arial" panose="020B0604020202020204" pitchFamily="34" charset="0"/>
                        </a:rPr>
                        <a:t>●●●●●●</a:t>
                      </a:r>
                      <a:endParaRPr lang="en-IN" sz="1400" dirty="0"/>
                    </a:p>
                  </a:txBody>
                  <a:tcPr/>
                </a:tc>
                <a:extLst>
                  <a:ext uri="{0D108BD9-81ED-4DB2-BD59-A6C34878D82A}">
                    <a16:rowId xmlns:a16="http://schemas.microsoft.com/office/drawing/2014/main" xmlns="" val="10001"/>
                  </a:ext>
                </a:extLst>
              </a:tr>
              <a:tr h="370840">
                <a:tc>
                  <a:txBody>
                    <a:bodyPr/>
                    <a:lstStyle/>
                    <a:p>
                      <a:pPr algn="ctr"/>
                      <a:r>
                        <a:rPr lang="en-IN" dirty="0"/>
                        <a:t>3</a:t>
                      </a:r>
                    </a:p>
                  </a:txBody>
                  <a:tcPr/>
                </a:tc>
                <a:tc>
                  <a:txBody>
                    <a:bodyPr/>
                    <a:lstStyle/>
                    <a:p>
                      <a:r>
                        <a:rPr lang="en-IN" dirty="0"/>
                        <a:t>salesman</a:t>
                      </a:r>
                    </a:p>
                  </a:txBody>
                  <a:tcPr/>
                </a:tc>
                <a:tc>
                  <a:txBody>
                    <a:bodyPr/>
                    <a:lstStyle/>
                    <a:p>
                      <a:r>
                        <a:rPr lang="en-IN" dirty="0"/>
                        <a:t>Sharmin</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a16="http://schemas.microsoft.com/office/drawing/2014/main" xmlns="" val="10002"/>
                  </a:ext>
                </a:extLst>
              </a:tr>
              <a:tr h="370840">
                <a:tc>
                  <a:txBody>
                    <a:bodyPr/>
                    <a:lstStyle/>
                    <a:p>
                      <a:pPr algn="ctr"/>
                      <a:r>
                        <a:rPr lang="en-IN" dirty="0"/>
                        <a:t>4</a:t>
                      </a:r>
                    </a:p>
                  </a:txBody>
                  <a:tcPr/>
                </a:tc>
                <a:tc>
                  <a:txBody>
                    <a:bodyPr/>
                    <a:lstStyle/>
                    <a:p>
                      <a:r>
                        <a:rPr lang="en-US" dirty="0"/>
                        <a:t>accountant</a:t>
                      </a:r>
                      <a:endParaRPr lang="en-IN" dirty="0"/>
                    </a:p>
                  </a:txBody>
                  <a:tcPr/>
                </a:tc>
                <a:tc>
                  <a:txBody>
                    <a:bodyPr/>
                    <a:lstStyle/>
                    <a:p>
                      <a:r>
                        <a:rPr lang="en-IN" dirty="0"/>
                        <a:t>Vrushali</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a16="http://schemas.microsoft.com/office/drawing/2014/main" xmlns="" val="10003"/>
                  </a:ext>
                </a:extLst>
              </a:tr>
              <a:tr h="370840">
                <a:tc>
                  <a:txBody>
                    <a:bodyPr/>
                    <a:lstStyle/>
                    <a:p>
                      <a:pPr algn="ctr"/>
                      <a:r>
                        <a:rPr lang="en-IN" dirty="0"/>
                        <a:t>2</a:t>
                      </a:r>
                    </a:p>
                  </a:txBody>
                  <a:tcPr/>
                </a:tc>
                <a:tc>
                  <a:txBody>
                    <a:bodyPr/>
                    <a:lstStyle/>
                    <a:p>
                      <a:r>
                        <a:rPr lang="en-IN" dirty="0"/>
                        <a:t>salesman</a:t>
                      </a:r>
                    </a:p>
                  </a:txBody>
                  <a:tcPr/>
                </a:tc>
                <a:tc>
                  <a:txBody>
                    <a:bodyPr/>
                    <a:lstStyle/>
                    <a:p>
                      <a:r>
                        <a:rPr lang="en-IN" dirty="0"/>
                        <a:t>Ruhan</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a16="http://schemas.microsoft.com/office/drawing/2014/main" xmlns="" val="10004"/>
                  </a:ext>
                </a:extLst>
              </a:tr>
              <a:tr h="370840">
                <a:tc>
                  <a:txBody>
                    <a:bodyPr/>
                    <a:lstStyle/>
                    <a:p>
                      <a:pPr algn="ctr"/>
                      <a:r>
                        <a:rPr lang="en-IN" dirty="0"/>
                        <a:t>5</a:t>
                      </a:r>
                    </a:p>
                  </a:txBody>
                  <a:tcPr/>
                </a:tc>
                <a:tc>
                  <a:txBody>
                    <a:bodyPr/>
                    <a:lstStyle/>
                    <a:p>
                      <a:r>
                        <a:rPr lang="en-IN" dirty="0"/>
                        <a:t>9500</a:t>
                      </a:r>
                    </a:p>
                  </a:txBody>
                  <a:tcPr/>
                </a:tc>
                <a:tc>
                  <a:txBody>
                    <a:bodyPr/>
                    <a:lstStyle/>
                    <a:p>
                      <a:r>
                        <a:rPr lang="en-IN" dirty="0"/>
                        <a:t>manager</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a16="http://schemas.microsoft.com/office/drawing/2014/main" xmlns="" val="3105242808"/>
                  </a:ext>
                </a:extLst>
              </a:tr>
              <a:tr h="370840">
                <a:tc>
                  <a:txBody>
                    <a:bodyPr/>
                    <a:lstStyle/>
                    <a:p>
                      <a:pPr algn="ctr"/>
                      <a:r>
                        <a:rPr lang="en-IN" dirty="0"/>
                        <a:t>5</a:t>
                      </a:r>
                    </a:p>
                  </a:txBody>
                  <a:tcPr/>
                </a:tc>
                <a:tc>
                  <a:txBody>
                    <a:bodyPr/>
                    <a:lstStyle/>
                    <a:p>
                      <a:r>
                        <a:rPr lang="en-IN" dirty="0"/>
                        <a:t>Salesman</a:t>
                      </a:r>
                    </a:p>
                  </a:txBody>
                  <a:tcPr/>
                </a:tc>
                <a:tc>
                  <a:txBody>
                    <a:bodyPr/>
                    <a:lstStyle/>
                    <a:p>
                      <a:r>
                        <a:rPr lang="en-IN" dirty="0"/>
                        <a:t>Rahul Patil</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a16="http://schemas.microsoft.com/office/drawing/2014/main" xmlns="" val="3536796661"/>
                  </a:ext>
                </a:extLst>
              </a:tr>
            </a:tbl>
          </a:graphicData>
        </a:graphic>
      </p:graphicFrame>
    </p:spTree>
    <p:extLst>
      <p:ext uri="{BB962C8B-B14F-4D97-AF65-F5344CB8AC3E}">
        <p14:creationId xmlns:p14="http://schemas.microsoft.com/office/powerpoint/2010/main" val="263935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0.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extLst>
              <p:ext uri="{D42A27DB-BD31-4B8C-83A1-F6EECF244321}">
                <p14:modId xmlns:p14="http://schemas.microsoft.com/office/powerpoint/2010/main" val="215364185"/>
              </p:ext>
            </p:extLst>
          </p:nvPr>
        </p:nvGraphicFramePr>
        <p:xfrm>
          <a:off x="406800" y="3430800"/>
          <a:ext cx="7129359" cy="2518914"/>
        </p:xfrm>
        <a:graphic>
          <a:graphicData uri="http://schemas.openxmlformats.org/drawingml/2006/table">
            <a:tbl>
              <a:tblPr>
                <a:tableStyleId>{BC89EF96-8CEA-46FF-86C4-4CE0E7609802}</a:tableStyleId>
              </a:tblPr>
              <a:tblGrid>
                <a:gridCol w="1156111">
                  <a:extLst>
                    <a:ext uri="{9D8B030D-6E8A-4147-A177-3AD203B41FA5}">
                      <a16:colId xmlns:a16="http://schemas.microsoft.com/office/drawing/2014/main" xmlns="" val="20000"/>
                    </a:ext>
                  </a:extLst>
                </a:gridCol>
                <a:gridCol w="1128940">
                  <a:extLst>
                    <a:ext uri="{9D8B030D-6E8A-4147-A177-3AD203B41FA5}">
                      <a16:colId xmlns:a16="http://schemas.microsoft.com/office/drawing/2014/main" xmlns="" val="20001"/>
                    </a:ext>
                  </a:extLst>
                </a:gridCol>
                <a:gridCol w="1279628">
                  <a:extLst>
                    <a:ext uri="{9D8B030D-6E8A-4147-A177-3AD203B41FA5}">
                      <a16:colId xmlns:a16="http://schemas.microsoft.com/office/drawing/2014/main" xmlns="" val="20002"/>
                    </a:ext>
                  </a:extLst>
                </a:gridCol>
                <a:gridCol w="1736639">
                  <a:extLst>
                    <a:ext uri="{9D8B030D-6E8A-4147-A177-3AD203B41FA5}">
                      <a16:colId xmlns:a16="http://schemas.microsoft.com/office/drawing/2014/main" xmlns="" val="20003"/>
                    </a:ext>
                  </a:extLst>
                </a:gridCol>
                <a:gridCol w="1828041">
                  <a:extLst>
                    <a:ext uri="{9D8B030D-6E8A-4147-A177-3AD203B41FA5}">
                      <a16:colId xmlns:a16="http://schemas.microsoft.com/office/drawing/2014/main" xmlns=""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xmlns=""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xmlns=""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xmlns=""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xmlns=""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xmlns=""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xmlns="" val="10005"/>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9749986"/>
              </p:ext>
            </p:extLst>
          </p:nvPr>
        </p:nvGraphicFramePr>
        <p:xfrm>
          <a:off x="7728917" y="3430833"/>
          <a:ext cx="4199730" cy="1761227"/>
        </p:xfrm>
        <a:graphic>
          <a:graphicData uri="http://schemas.openxmlformats.org/drawingml/2006/table">
            <a:tbl>
              <a:tblPr>
                <a:tableStyleId>{BC89EF96-8CEA-46FF-86C4-4CE0E7609802}</a:tableStyleId>
              </a:tblPr>
              <a:tblGrid>
                <a:gridCol w="1436749">
                  <a:extLst>
                    <a:ext uri="{9D8B030D-6E8A-4147-A177-3AD203B41FA5}">
                      <a16:colId xmlns:a16="http://schemas.microsoft.com/office/drawing/2014/main" xmlns="" val="20000"/>
                    </a:ext>
                  </a:extLst>
                </a:gridCol>
                <a:gridCol w="1466838">
                  <a:extLst>
                    <a:ext uri="{9D8B030D-6E8A-4147-A177-3AD203B41FA5}">
                      <a16:colId xmlns:a16="http://schemas.microsoft.com/office/drawing/2014/main" xmlns="" val="20001"/>
                    </a:ext>
                  </a:extLst>
                </a:gridCol>
                <a:gridCol w="1296143">
                  <a:extLst>
                    <a:ext uri="{9D8B030D-6E8A-4147-A177-3AD203B41FA5}">
                      <a16:colId xmlns:a16="http://schemas.microsoft.com/office/drawing/2014/main" xmlns=""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xmlns=""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xmlns=""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xmlns=""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xmlns="" val="2619754944"/>
                  </a:ext>
                </a:extLst>
              </a:tr>
            </a:tbl>
          </a:graphicData>
        </a:graphic>
      </p:graphicFrame>
      <p:sp>
        <p:nvSpPr>
          <p:cNvPr id="8" name="Title 1">
            <a:extLst>
              <a:ext uri="{FF2B5EF4-FFF2-40B4-BE49-F238E27FC236}">
                <a16:creationId xmlns:a16="http://schemas.microsoft.com/office/drawing/2014/main" xmlns=""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xmlns=""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xmlns=""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spTree>
    <p:extLst>
      <p:ext uri="{BB962C8B-B14F-4D97-AF65-F5344CB8AC3E}">
        <p14:creationId xmlns:p14="http://schemas.microsoft.com/office/powerpoint/2010/main" val="3665872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3392" y="133468"/>
            <a:ext cx="10873208" cy="6724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xmlns=""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xmlns=""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xmlns=""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xmlns="" id="{F66FC77B-9494-D228-CAF0-26C2D4166780}"/>
              </a:ext>
            </a:extLst>
          </p:cNvPr>
          <p:cNvSpPr txBox="1"/>
          <p:nvPr/>
        </p:nvSpPr>
        <p:spPr>
          <a:xfrm>
            <a:off x="335360" y="2340749"/>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xmlns="" id="{544D3E47-92CD-4841-D137-BA9B1D59BDB7}"/>
              </a:ext>
            </a:extLst>
          </p:cNvPr>
          <p:cNvSpPr txBox="1"/>
          <p:nvPr/>
        </p:nvSpPr>
        <p:spPr>
          <a:xfrm>
            <a:off x="335360" y="5517232"/>
            <a:ext cx="11521280"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a:t>
            </a:r>
          </a:p>
          <a:p>
            <a:pPr marL="363538" algn="l"/>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16234247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70303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AS</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a:t>
            </a:r>
            <a:r>
              <a:rPr lang="en-IN" dirty="0">
                <a:latin typeface="Liberation Mono"/>
                <a:ea typeface="Times New Roman" panose="02020603050405020304" pitchFamily="18" charset="0"/>
                <a:cs typeface="Arial" panose="020B0604020202020204" pitchFamily="34" charset="0"/>
              </a:rPr>
              <a:t>AS</a:t>
            </a:r>
            <a:r>
              <a:rPr lang="en-IN" dirty="0">
                <a:latin typeface="Liberation Mono"/>
                <a:cs typeface="Arial" panose="020B0604020202020204" pitchFamily="34" charset="0"/>
              </a:rPr>
              <a:t> `EmployeeName`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xmlns=""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or</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 </a:t>
            </a: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rPr>
              <a:t>A</a:t>
            </a:r>
            <a:r>
              <a:rPr lang="en-US" sz="2000" baseline="-25000" dirty="0">
                <a:solidFill>
                  <a:srgbClr val="0077AA"/>
                </a:solidFill>
                <a:latin typeface="Liberation Mono"/>
              </a:rPr>
              <a:t>1</a:t>
            </a:r>
            <a:r>
              <a:rPr lang="en-US" sz="2000" dirty="0">
                <a:solidFill>
                  <a:srgbClr val="0077AA"/>
                </a:solidFill>
                <a:latin typeface="Liberation Mono"/>
              </a:rPr>
              <a:t> [ [</a:t>
            </a:r>
            <a:r>
              <a:rPr lang="en-US" sz="2000" dirty="0">
                <a:latin typeface="Liberation Mono"/>
              </a:rPr>
              <a:t>AS</a:t>
            </a:r>
            <a:r>
              <a:rPr lang="en-US" sz="2000" dirty="0">
                <a:solidFill>
                  <a:srgbClr val="0077AA"/>
                </a:solidFill>
                <a:latin typeface="Liberation Mono"/>
              </a:rPr>
              <a:t>] </a:t>
            </a:r>
            <a:r>
              <a:rPr lang="en-US" sz="2000" dirty="0">
                <a:solidFill>
                  <a:srgbClr val="000000"/>
                </a:solidFill>
                <a:latin typeface="Liberation Mono"/>
              </a:rPr>
              <a:t>alias_name</a:t>
            </a:r>
            <a:r>
              <a:rPr lang="en-US" sz="2000" dirty="0">
                <a:solidFill>
                  <a:srgbClr val="0077AA"/>
                </a:solidFill>
                <a:latin typeface="Liberation Mono"/>
              </a:rPr>
              <a:t>]</a:t>
            </a:r>
            <a:r>
              <a:rPr lang="en-US"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US" sz="2000" dirty="0">
                <a:solidFill>
                  <a:srgbClr val="0077AA"/>
                </a:solidFill>
                <a:latin typeface="Liberation Mono"/>
              </a:rPr>
              <a:t> [ [</a:t>
            </a:r>
            <a:r>
              <a:rPr lang="en-US" sz="2000" dirty="0">
                <a:latin typeface="Liberation Mono"/>
              </a:rPr>
              <a:t>AS</a:t>
            </a:r>
            <a:r>
              <a:rPr lang="en-US" sz="2000" dirty="0">
                <a:solidFill>
                  <a:srgbClr val="0077AA"/>
                </a:solidFill>
                <a:latin typeface="Liberation Mono"/>
              </a:rPr>
              <a:t>] </a:t>
            </a:r>
            <a:r>
              <a:rPr lang="en-US" sz="2000" dirty="0">
                <a:solidFill>
                  <a:srgbClr val="000000"/>
                </a:solidFill>
                <a:latin typeface="Liberation Mono"/>
              </a:rPr>
              <a:t>alias_name</a:t>
            </a:r>
            <a:r>
              <a:rPr lang="en-US" sz="2000" dirty="0">
                <a:solidFill>
                  <a:srgbClr val="0077AA"/>
                </a:solidFill>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 [</a:t>
            </a:r>
            <a:r>
              <a:rPr lang="en-US" sz="2000" dirty="0">
                <a:latin typeface="Liberation Mono"/>
              </a:rPr>
              <a:t>AS</a:t>
            </a:r>
            <a:r>
              <a:rPr lang="en-US" sz="2000" dirty="0">
                <a:solidFill>
                  <a:srgbClr val="0077AA"/>
                </a:solidFill>
                <a:latin typeface="Liberation Mono"/>
              </a:rPr>
              <a:t>] </a:t>
            </a:r>
            <a:r>
              <a:rPr lang="en-US" sz="2000" dirty="0">
                <a:solidFill>
                  <a:srgbClr val="000000"/>
                </a:solidFill>
                <a:latin typeface="Liberation Mono"/>
              </a:rPr>
              <a:t>alias_name</a:t>
            </a:r>
            <a:r>
              <a:rPr lang="en-US" sz="2000" dirty="0">
                <a:solidFill>
                  <a:srgbClr val="0077AA"/>
                </a:solidFill>
                <a:latin typeface="Liberation Mono"/>
              </a:rPr>
              <a:t>]</a:t>
            </a:r>
          </a:p>
        </p:txBody>
      </p:sp>
      <p:sp>
        <p:nvSpPr>
          <p:cNvPr id="4" name="Rectangle 3"/>
          <p:cNvSpPr/>
          <p:nvPr/>
        </p:nvSpPr>
        <p:spPr>
          <a:xfrm>
            <a:off x="263353" y="4869436"/>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xmlns="" id="{0482E5A6-2665-45F7-AAD5-1BEA8FE5A19F}"/>
              </a:ext>
            </a:extLst>
          </p:cNvPr>
          <p:cNvSpPr/>
          <p:nvPr/>
        </p:nvSpPr>
        <p:spPr>
          <a:xfrm>
            <a:off x="263352" y="1412776"/>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59994516"/>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fontScale="92500"/>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a:t>comparison functions and operator</a:t>
            </a:r>
          </a:p>
        </p:txBody>
      </p:sp>
      <p:sp>
        <p:nvSpPr>
          <p:cNvPr id="6" name="TextBox 5">
            <a:extLst>
              <a:ext uri="{FF2B5EF4-FFF2-40B4-BE49-F238E27FC236}">
                <a16:creationId xmlns:a16="http://schemas.microsoft.com/office/drawing/2014/main" xmlns="" id="{DE74D872-5D80-4AE7-9BD3-E60EBC947116}"/>
              </a:ext>
            </a:extLst>
          </p:cNvPr>
          <p:cNvSpPr txBox="1"/>
          <p:nvPr/>
        </p:nvSpPr>
        <p:spPr>
          <a:xfrm>
            <a:off x="1676400" y="3253843"/>
            <a:ext cx="8839200" cy="400110"/>
          </a:xfrm>
          <a:prstGeom prst="rect">
            <a:avLst/>
          </a:prstGeom>
          <a:noFill/>
        </p:spPr>
        <p:txBody>
          <a:bodyPr wrap="square">
            <a:spAutoFit/>
          </a:bodyPr>
          <a:lstStyle>
            <a:defPPr>
              <a:defRPr lang="en-US"/>
            </a:defPPr>
          </a:lstStyle>
          <a:p>
            <a:r>
              <a:rPr lang="en-IN" sz="2000" dirty="0">
                <a:latin typeface="Palatino Linotype" panose="02040502050505030304" pitchFamily="18" charset="0"/>
              </a:rPr>
              <a:t>Comparison operations result in a value of 1</a:t>
            </a:r>
            <a:r>
              <a:rPr lang="en-IN" sz="2000" b="1" dirty="0">
                <a:latin typeface="Palatino Linotype" panose="02040502050505030304" pitchFamily="18" charset="0"/>
              </a:rPr>
              <a:t> (TRUE), </a:t>
            </a:r>
            <a:r>
              <a:rPr lang="en-IN" sz="2000" dirty="0">
                <a:latin typeface="Palatino Linotype" panose="02040502050505030304" pitchFamily="18" charset="0"/>
              </a:rPr>
              <a:t>0</a:t>
            </a:r>
            <a:r>
              <a:rPr lang="en-IN" sz="2000" b="1" dirty="0">
                <a:latin typeface="Palatino Linotype" panose="02040502050505030304" pitchFamily="18" charset="0"/>
              </a:rPr>
              <a:t> (FALSE)</a:t>
            </a:r>
            <a:r>
              <a:rPr lang="en-IN" sz="2000" dirty="0">
                <a:latin typeface="Palatino Linotype" panose="02040502050505030304" pitchFamily="18" charset="0"/>
              </a:rPr>
              <a:t>, or </a:t>
            </a:r>
            <a:r>
              <a:rPr lang="en-IN" sz="2000" b="1" dirty="0">
                <a:latin typeface="Palatino Linotype" panose="02040502050505030304" pitchFamily="18" charset="0"/>
              </a:rPr>
              <a:t>NULL</a:t>
            </a:r>
            <a:r>
              <a:rPr lang="en-IN" sz="2000" dirty="0">
                <a:latin typeface="Palatino Linotype" panose="02040502050505030304" pitchFamily="18" charset="0"/>
              </a:rPr>
              <a:t>.</a:t>
            </a:r>
          </a:p>
        </p:txBody>
      </p:sp>
      <p:sp>
        <p:nvSpPr>
          <p:cNvPr id="7" name="Rectangle 6">
            <a:extLst>
              <a:ext uri="{FF2B5EF4-FFF2-40B4-BE49-F238E27FC236}">
                <a16:creationId xmlns:a16="http://schemas.microsoft.com/office/drawing/2014/main" xmlns="" id="{96F8F7F4-FAAF-436E-8006-0F6E16C323C0}"/>
              </a:ext>
            </a:extLst>
          </p:cNvPr>
          <p:cNvSpPr/>
          <p:nvPr/>
        </p:nvSpPr>
        <p:spPr>
          <a:xfrm>
            <a:off x="351779" y="3861048"/>
            <a:ext cx="11488442" cy="2739211"/>
          </a:xfrm>
          <a:prstGeom prst="rect">
            <a:avLst/>
          </a:prstGeom>
          <a:solidFill>
            <a:schemeClr val="bg1"/>
          </a:solidFill>
        </p:spPr>
        <p:txBody>
          <a:bodyPr wrap="square">
            <a:spAutoFit/>
          </a:bodyPr>
          <a:lstStyle/>
          <a:p>
            <a:r>
              <a:rPr lang="en-IN" sz="2200" b="1" i="1" dirty="0">
                <a:solidFill>
                  <a:schemeClr val="accent6">
                    <a:lumMod val="75000"/>
                  </a:schemeClr>
                </a:solidFill>
                <a:latin typeface="Liberation Mono"/>
              </a:rPr>
              <a:t>assignment _operator</a:t>
            </a:r>
          </a:p>
          <a:p>
            <a:pPr marL="531813"/>
            <a:r>
              <a:rPr lang="en-US" sz="2000" b="0" i="0" dirty="0">
                <a:solidFill>
                  <a:srgbClr val="A67F59"/>
                </a:solidFill>
                <a:effectLst/>
                <a:latin typeface="Liberation Mono"/>
              </a:rPr>
              <a:t>=</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000000"/>
                </a:solidFill>
                <a:effectLst/>
                <a:latin typeface="Liberation Mono"/>
              </a:rPr>
              <a:t>assignment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b="0" i="0" dirty="0">
                <a:solidFill>
                  <a:srgbClr val="A67F59"/>
                </a:solidFill>
                <a:effectLst/>
                <a:latin typeface="Liberation Mono"/>
              </a:rPr>
              <a:t>:=</a:t>
            </a:r>
            <a:endParaRPr lang="en-IN" sz="2000" dirty="0"/>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value on the right hand side may be a literal value, another variable storing a value, or any legal expression that yields a scalar value, including the result of a query (provided that this value is a scalar value). You can perform multiple assignments in the same SET statement. You can perform multiple assignments in the same statement.</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Unlike </a:t>
            </a:r>
            <a:r>
              <a:rPr lang="en-US" sz="2400" b="1" dirty="0">
                <a:solidFill>
                  <a:schemeClr val="accent5">
                    <a:lumMod val="75000"/>
                  </a:schemeClr>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the </a:t>
            </a:r>
            <a:r>
              <a:rPr lang="en-US" sz="2400" b="1" dirty="0">
                <a:solidFill>
                  <a:schemeClr val="accent5">
                    <a:lumMod val="75000"/>
                  </a:schemeClr>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operator is never interpreted as a comparison operator. This means you can use := in any valid SQL statement (not just in SET statements) to assign a value to a variable.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4197338"/>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comparison functions and operator</a:t>
            </a:r>
          </a:p>
        </p:txBody>
      </p:sp>
      <p:sp>
        <p:nvSpPr>
          <p:cNvPr id="5" name="TextBox 4">
            <a:extLst>
              <a:ext uri="{FF2B5EF4-FFF2-40B4-BE49-F238E27FC236}">
                <a16:creationId xmlns:a16="http://schemas.microsoft.com/office/drawing/2014/main" xmlns="" id="{B763D180-19B5-4CEB-8745-D08554B70567}"/>
              </a:ext>
            </a:extLst>
          </p:cNvPr>
          <p:cNvSpPr txBox="1"/>
          <p:nvPr/>
        </p:nvSpPr>
        <p:spPr>
          <a:xfrm>
            <a:off x="191344" y="692696"/>
            <a:ext cx="6192688" cy="6001643"/>
          </a:xfrm>
          <a:prstGeom prst="rect">
            <a:avLst/>
          </a:prstGeom>
          <a:noFill/>
        </p:spPr>
        <p:txBody>
          <a:bodyPr wrap="square">
            <a:spAutoFit/>
          </a:bodyPr>
          <a:lstStyle/>
          <a:p>
            <a:pPr marL="457200" indent="-457200">
              <a:buFont typeface="+mj-lt"/>
              <a:buAutoNum type="arabicPeriod"/>
            </a:pPr>
            <a:r>
              <a:rPr lang="en-IN" sz="2200" b="1" i="1" dirty="0">
                <a:solidFill>
                  <a:schemeClr val="accent6">
                    <a:lumMod val="75000"/>
                  </a:schemeClr>
                </a:solidFill>
                <a:latin typeface="Liberation Mono"/>
              </a:rPr>
              <a:t>arithmetic_operators: </a:t>
            </a:r>
          </a:p>
          <a:p>
            <a:pPr marL="450850"/>
            <a:r>
              <a:rPr lang="en-IN" sz="2000" dirty="0">
                <a:solidFill>
                  <a:srgbClr val="A67F59"/>
                </a:solidFill>
                <a:latin typeface="Liberation Mono"/>
              </a:rPr>
              <a:t>* </a:t>
            </a:r>
            <a:r>
              <a:rPr lang="en-IN" sz="2000" b="0" i="0" dirty="0">
                <a:solidFill>
                  <a:schemeClr val="bg1">
                    <a:lumMod val="65000"/>
                  </a:schemeClr>
                </a:solidFill>
                <a:effectLst/>
                <a:latin typeface="Liberation Mono"/>
              </a:rPr>
              <a:t>|</a:t>
            </a:r>
            <a:r>
              <a:rPr lang="en-IN" sz="2000" b="0" i="0" dirty="0">
                <a:solidFill>
                  <a:srgbClr val="000000"/>
                </a:solidFill>
                <a:effectLst/>
                <a:latin typeface="Liberation Mono"/>
              </a:rPr>
              <a:t> </a:t>
            </a:r>
            <a:r>
              <a:rPr lang="en-IN" sz="2000" dirty="0">
                <a:solidFill>
                  <a:srgbClr val="A67F59"/>
                </a:solidFill>
                <a:latin typeface="Liberation Mono"/>
              </a:rPr>
              <a:t>/ </a:t>
            </a:r>
            <a:r>
              <a:rPr lang="en-IN" sz="2000" dirty="0">
                <a:solidFill>
                  <a:schemeClr val="bg1">
                    <a:lumMod val="65000"/>
                  </a:schemeClr>
                </a:solidFill>
                <a:latin typeface="Liberation Mono"/>
              </a:rPr>
              <a:t>| </a:t>
            </a:r>
            <a:r>
              <a:rPr lang="en-IN" sz="2000" dirty="0">
                <a:solidFill>
                  <a:srgbClr val="A67F59"/>
                </a:solidFill>
                <a:latin typeface="Liberation Mono"/>
              </a:rPr>
              <a:t>DIV</a:t>
            </a:r>
            <a:r>
              <a:rPr lang="en-IN" sz="2000" dirty="0">
                <a:solidFill>
                  <a:schemeClr val="bg1">
                    <a:lumMod val="65000"/>
                  </a:schemeClr>
                </a:solidFill>
                <a:latin typeface="Liberation Mono"/>
              </a:rPr>
              <a:t> | </a:t>
            </a:r>
            <a:r>
              <a:rPr lang="en-IN" sz="2000" dirty="0">
                <a:solidFill>
                  <a:srgbClr val="A67F59"/>
                </a:solidFill>
                <a:latin typeface="Liberation Mono"/>
              </a:rPr>
              <a:t>%</a:t>
            </a:r>
            <a:r>
              <a:rPr lang="en-IN" sz="2000" dirty="0">
                <a:solidFill>
                  <a:schemeClr val="bg1">
                    <a:lumMod val="65000"/>
                  </a:schemeClr>
                </a:solidFill>
                <a:latin typeface="Liberation Mono"/>
              </a:rPr>
              <a:t> |</a:t>
            </a:r>
            <a:r>
              <a:rPr lang="en-IN" sz="2000" dirty="0">
                <a:solidFill>
                  <a:srgbClr val="A67F59"/>
                </a:solidFill>
                <a:latin typeface="Liberation Mono"/>
              </a:rPr>
              <a:t>MOD</a:t>
            </a:r>
            <a:r>
              <a:rPr lang="en-IN" sz="2000" dirty="0">
                <a:solidFill>
                  <a:schemeClr val="bg1">
                    <a:lumMod val="65000"/>
                  </a:schemeClr>
                </a:solidFill>
                <a:latin typeface="Liberation Mono"/>
              </a:rPr>
              <a:t> | </a:t>
            </a:r>
            <a:r>
              <a:rPr lang="en-IN" sz="2000" dirty="0">
                <a:solidFill>
                  <a:srgbClr val="A67F59"/>
                </a:solidFill>
                <a:latin typeface="Liberation Mono"/>
              </a:rPr>
              <a:t>- </a:t>
            </a:r>
            <a:r>
              <a:rPr lang="en-IN" sz="2000" dirty="0">
                <a:solidFill>
                  <a:schemeClr val="bg1">
                    <a:lumMod val="65000"/>
                  </a:schemeClr>
                </a:solidFill>
                <a:latin typeface="Liberation Mono"/>
              </a:rPr>
              <a:t>|</a:t>
            </a:r>
            <a:r>
              <a:rPr lang="en-IN" sz="2000" dirty="0">
                <a:solidFill>
                  <a:srgbClr val="A67F59"/>
                </a:solidFill>
                <a:latin typeface="Liberation Mono"/>
              </a:rPr>
              <a:t> +</a:t>
            </a:r>
          </a:p>
          <a:p>
            <a:endParaRPr lang="en-IN" sz="800" dirty="0">
              <a:solidFill>
                <a:schemeClr val="accent6">
                  <a:lumMod val="75000"/>
                </a:schemeClr>
              </a:solidFill>
              <a:latin typeface="Liberation Mono"/>
            </a:endParaRPr>
          </a:p>
          <a:p>
            <a:pPr marL="457200" indent="-457200">
              <a:buFont typeface="+mj-lt"/>
              <a:buAutoNum type="arabicPeriod" startAt="2"/>
            </a:pPr>
            <a:r>
              <a:rPr lang="en-IN" sz="2200" b="1" i="1" dirty="0">
                <a:solidFill>
                  <a:schemeClr val="accent6">
                    <a:lumMod val="75000"/>
                  </a:schemeClr>
                </a:solidFill>
                <a:latin typeface="Liberation Mono"/>
              </a:rPr>
              <a:t>comparison_operator: </a:t>
            </a:r>
          </a:p>
          <a:p>
            <a:pPr marL="531813"/>
            <a:r>
              <a:rPr lang="en-IN" sz="2000" dirty="0">
                <a:solidFill>
                  <a:srgbClr val="A67F59"/>
                </a:solidFill>
                <a:latin typeface="Liberation Mono"/>
              </a:rPr>
              <a:t>= </a:t>
            </a:r>
            <a:r>
              <a:rPr lang="en-IN" sz="2000" b="0" i="0" dirty="0">
                <a:solidFill>
                  <a:schemeClr val="bg1">
                    <a:lumMod val="65000"/>
                  </a:schemeClr>
                </a:solidFill>
                <a:effectLst/>
                <a:latin typeface="Liberation Mono"/>
              </a:rPr>
              <a:t>| </a:t>
            </a:r>
            <a:r>
              <a:rPr lang="en-IN" sz="2000" dirty="0">
                <a:solidFill>
                  <a:srgbClr val="A67F59"/>
                </a:solidFill>
                <a:latin typeface="Liberation Mono"/>
              </a:rPr>
              <a:t>&lt;=&gt; </a:t>
            </a:r>
            <a:r>
              <a:rPr lang="en-IN" sz="2000" b="0" i="0" dirty="0">
                <a:solidFill>
                  <a:schemeClr val="bg1">
                    <a:lumMod val="65000"/>
                  </a:schemeClr>
                </a:solidFill>
                <a:effectLst/>
                <a:latin typeface="Liberation Mono"/>
              </a:rPr>
              <a:t>|</a:t>
            </a:r>
            <a:r>
              <a:rPr lang="en-IN" sz="2000" b="0" i="0" dirty="0">
                <a:solidFill>
                  <a:srgbClr val="000000"/>
                </a:solidFill>
                <a:effectLst/>
                <a:latin typeface="Liberation Mono"/>
              </a:rPr>
              <a:t> </a:t>
            </a:r>
            <a:r>
              <a:rPr lang="en-IN" sz="2000" dirty="0">
                <a:solidFill>
                  <a:srgbClr val="A67F59"/>
                </a:solidFill>
                <a:latin typeface="Liberation Mono"/>
              </a:rPr>
              <a:t>&gt;= </a:t>
            </a:r>
            <a:r>
              <a:rPr lang="en-IN" sz="2000" dirty="0">
                <a:solidFill>
                  <a:schemeClr val="bg1">
                    <a:lumMod val="65000"/>
                  </a:schemeClr>
                </a:solidFill>
                <a:latin typeface="Liberation Mono"/>
              </a:rPr>
              <a:t>| </a:t>
            </a:r>
            <a:r>
              <a:rPr lang="en-IN" sz="2000" dirty="0">
                <a:solidFill>
                  <a:srgbClr val="A67F59"/>
                </a:solidFill>
                <a:latin typeface="Liberation Mono"/>
              </a:rPr>
              <a:t>&gt; </a:t>
            </a:r>
            <a:r>
              <a:rPr lang="en-IN" sz="2000" dirty="0">
                <a:solidFill>
                  <a:schemeClr val="bg1">
                    <a:lumMod val="65000"/>
                  </a:schemeClr>
                </a:solidFill>
                <a:latin typeface="Liberation Mono"/>
              </a:rPr>
              <a:t>|</a:t>
            </a:r>
            <a:r>
              <a:rPr lang="en-IN" sz="2000" dirty="0">
                <a:solidFill>
                  <a:srgbClr val="A67F59"/>
                </a:solidFill>
                <a:latin typeface="Liberation Mono"/>
              </a:rPr>
              <a:t> &lt;=</a:t>
            </a:r>
            <a:r>
              <a:rPr lang="en-IN" sz="2000" b="0" i="0" dirty="0">
                <a:solidFill>
                  <a:srgbClr val="000000"/>
                </a:solidFill>
                <a:effectLst/>
                <a:latin typeface="Liberation Mono"/>
              </a:rPr>
              <a:t> </a:t>
            </a:r>
            <a:r>
              <a:rPr lang="en-IN" sz="2000" dirty="0">
                <a:solidFill>
                  <a:schemeClr val="bg1">
                    <a:lumMod val="65000"/>
                  </a:schemeClr>
                </a:solidFill>
                <a:latin typeface="Liberation Mono"/>
              </a:rPr>
              <a:t>|</a:t>
            </a:r>
            <a:r>
              <a:rPr lang="en-IN" sz="2000" b="0" i="0" dirty="0">
                <a:solidFill>
                  <a:srgbClr val="000000"/>
                </a:solidFill>
                <a:effectLst/>
                <a:latin typeface="Liberation Mono"/>
              </a:rPr>
              <a:t> </a:t>
            </a:r>
            <a:r>
              <a:rPr lang="en-IN" sz="2000" dirty="0">
                <a:solidFill>
                  <a:srgbClr val="A67F59"/>
                </a:solidFill>
                <a:latin typeface="Liberation Mono"/>
              </a:rPr>
              <a:t>&lt; </a:t>
            </a:r>
            <a:r>
              <a:rPr lang="en-IN" sz="2000" dirty="0">
                <a:solidFill>
                  <a:schemeClr val="bg1">
                    <a:lumMod val="65000"/>
                  </a:schemeClr>
                </a:solidFill>
                <a:latin typeface="Liberation Mono"/>
              </a:rPr>
              <a:t>| </a:t>
            </a:r>
            <a:r>
              <a:rPr lang="en-IN" sz="2000" dirty="0">
                <a:solidFill>
                  <a:srgbClr val="A67F59"/>
                </a:solidFill>
                <a:latin typeface="Liberation Mono"/>
              </a:rPr>
              <a:t>&lt;&gt;</a:t>
            </a:r>
            <a:r>
              <a:rPr lang="en-IN" sz="2000" b="0" i="0" dirty="0">
                <a:solidFill>
                  <a:srgbClr val="000000"/>
                </a:solidFill>
                <a:effectLst/>
                <a:latin typeface="Liberation Mono"/>
              </a:rPr>
              <a:t> </a:t>
            </a:r>
            <a:r>
              <a:rPr lang="en-IN" sz="2000" dirty="0">
                <a:solidFill>
                  <a:schemeClr val="bg1">
                    <a:lumMod val="65000"/>
                  </a:schemeClr>
                </a:solidFill>
                <a:latin typeface="Liberation Mono"/>
              </a:rPr>
              <a:t>|</a:t>
            </a:r>
            <a:r>
              <a:rPr lang="en-IN" sz="2000" b="0" i="0" dirty="0">
                <a:solidFill>
                  <a:srgbClr val="000000"/>
                </a:solidFill>
                <a:effectLst/>
                <a:latin typeface="Liberation Mono"/>
              </a:rPr>
              <a:t> </a:t>
            </a:r>
            <a:r>
              <a:rPr lang="en-IN" sz="2000" dirty="0">
                <a:solidFill>
                  <a:srgbClr val="A67F59"/>
                </a:solidFill>
                <a:latin typeface="Liberation Mono"/>
              </a:rPr>
              <a:t>!=</a:t>
            </a:r>
          </a:p>
          <a:p>
            <a:endParaRPr lang="en-US" sz="800" dirty="0">
              <a:solidFill>
                <a:schemeClr val="accent6">
                  <a:lumMod val="75000"/>
                </a:schemeClr>
              </a:solidFill>
              <a:effectLst/>
              <a:latin typeface="Liberation Mono"/>
            </a:endParaRPr>
          </a:p>
          <a:p>
            <a:pPr marL="450850" indent="-450850">
              <a:buFont typeface="+mj-lt"/>
              <a:buAutoNum type="arabicPeriod" startAt="3"/>
            </a:pPr>
            <a:r>
              <a:rPr lang="en-US" sz="2200" b="1" i="1" dirty="0">
                <a:solidFill>
                  <a:schemeClr val="accent6">
                    <a:lumMod val="75000"/>
                  </a:schemeClr>
                </a:solidFill>
                <a:latin typeface="Liberation Mono"/>
              </a:rPr>
              <a:t>boolean_ predicate:</a:t>
            </a:r>
          </a:p>
          <a:p>
            <a:pPr marL="531813"/>
            <a:r>
              <a:rPr lang="en-US" sz="2000" b="0" i="0" dirty="0">
                <a:solidFill>
                  <a:srgbClr val="A67F59"/>
                </a:solidFill>
                <a:effectLst/>
                <a:latin typeface="Liberation Mono"/>
              </a:rPr>
              <a:t>IS</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A67F59"/>
                </a:solidFill>
                <a:effectLst/>
                <a:latin typeface="Liberation Mono"/>
              </a:rPr>
              <a:t>NOT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i="1" dirty="0">
                <a:solidFill>
                  <a:schemeClr val="accent4">
                    <a:lumMod val="50000"/>
                  </a:schemeClr>
                </a:solidFill>
                <a:latin typeface="Liberation Mono"/>
                <a:cs typeface="Arial" panose="020B0604020202020204" pitchFamily="34" charset="0"/>
              </a:rPr>
              <a:t>NULL</a:t>
            </a:r>
            <a:r>
              <a:rPr lang="en-US" sz="2000" b="0" i="0" dirty="0">
                <a:solidFill>
                  <a:srgbClr val="000000"/>
                </a:solidFill>
                <a:effectLst/>
                <a:latin typeface="Liberation Mono"/>
              </a:rPr>
              <a:t> </a:t>
            </a:r>
          </a:p>
          <a:p>
            <a:pPr marL="723900"/>
            <a:r>
              <a:rPr lang="en-US" sz="2000" b="0" i="0" dirty="0">
                <a:solidFill>
                  <a:srgbClr val="A67F59"/>
                </a:solidFill>
                <a:effectLst/>
                <a:latin typeface="Liberation Mono"/>
              </a:rPr>
              <a:t>|</a:t>
            </a:r>
            <a:r>
              <a:rPr lang="en-US" sz="2000" b="0" i="0" dirty="0">
                <a:solidFill>
                  <a:srgbClr val="000000"/>
                </a:solidFill>
                <a:effectLst/>
                <a:latin typeface="Liberation Mono"/>
              </a:rPr>
              <a:t> </a:t>
            </a:r>
            <a:r>
              <a:rPr lang="en-US" sz="2000" b="0" i="1" dirty="0">
                <a:solidFill>
                  <a:srgbClr val="000000"/>
                </a:solidFill>
                <a:effectLst/>
                <a:latin typeface="Liberation Mono"/>
              </a:rPr>
              <a:t>expr</a:t>
            </a:r>
            <a:r>
              <a:rPr lang="en-US" sz="2000" b="0" i="0" dirty="0">
                <a:solidFill>
                  <a:srgbClr val="000000"/>
                </a:solidFill>
                <a:effectLst/>
                <a:latin typeface="Liberation Mono"/>
              </a:rPr>
              <a:t> </a:t>
            </a:r>
            <a:r>
              <a:rPr lang="en-US" sz="2000" b="0" i="0" dirty="0">
                <a:solidFill>
                  <a:srgbClr val="A67F59"/>
                </a:solidFill>
                <a:effectLst/>
                <a:latin typeface="Liberation Mono"/>
              </a:rPr>
              <a:t>&lt;=&gt;</a:t>
            </a:r>
            <a:r>
              <a:rPr lang="en-US" sz="2000" b="0" i="0" dirty="0">
                <a:solidFill>
                  <a:srgbClr val="000000"/>
                </a:solidFill>
                <a:effectLst/>
                <a:latin typeface="Liberation Mono"/>
              </a:rPr>
              <a:t> </a:t>
            </a:r>
            <a:r>
              <a:rPr lang="en-US" sz="2000" b="0" i="1" dirty="0">
                <a:solidFill>
                  <a:srgbClr val="000000"/>
                </a:solidFill>
                <a:effectLst/>
                <a:latin typeface="Liberation Mono"/>
              </a:rPr>
              <a:t>null</a:t>
            </a:r>
            <a:endParaRPr lang="en-IN" sz="2000" dirty="0"/>
          </a:p>
          <a:p>
            <a:endParaRPr lang="en-US" sz="800" dirty="0">
              <a:solidFill>
                <a:schemeClr val="accent6">
                  <a:lumMod val="75000"/>
                </a:schemeClr>
              </a:solidFill>
              <a:effectLst/>
              <a:latin typeface="Liberation Mono"/>
            </a:endParaRPr>
          </a:p>
          <a:p>
            <a:pPr marL="457200" indent="-457200">
              <a:buFont typeface="+mj-lt"/>
              <a:buAutoNum type="arabicPeriod" startAt="4"/>
            </a:pPr>
            <a:r>
              <a:rPr lang="en-US" sz="2200" b="1" i="1" dirty="0">
                <a:solidFill>
                  <a:schemeClr val="accent6">
                    <a:lumMod val="75000"/>
                  </a:schemeClr>
                </a:solidFill>
                <a:effectLst/>
                <a:latin typeface="Liberation Mono"/>
              </a:rPr>
              <a:t>predicate</a:t>
            </a:r>
            <a:r>
              <a:rPr lang="en-US" sz="2200" b="1" i="0" dirty="0">
                <a:solidFill>
                  <a:schemeClr val="accent6">
                    <a:lumMod val="75000"/>
                  </a:schemeClr>
                </a:solidFill>
                <a:effectLst/>
                <a:latin typeface="Liberation Mono"/>
              </a:rPr>
              <a:t>: </a:t>
            </a:r>
          </a:p>
          <a:p>
            <a:pPr marL="531813"/>
            <a:r>
              <a:rPr lang="en-US" sz="2000" b="0" i="1" dirty="0">
                <a:solidFill>
                  <a:srgbClr val="000000"/>
                </a:solidFill>
                <a:effectLst/>
                <a:latin typeface="Liberation Mono"/>
              </a:rPr>
              <a:t>expr</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A67F59"/>
                </a:solidFill>
                <a:effectLst/>
                <a:latin typeface="Liberation Mono"/>
              </a:rPr>
              <a:t>NOT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dirty="0">
                <a:solidFill>
                  <a:srgbClr val="0077AA"/>
                </a:solidFill>
                <a:latin typeface="Liberation Mono"/>
              </a:rPr>
              <a:t>LIKE </a:t>
            </a:r>
            <a:r>
              <a:rPr lang="en-US" sz="2000" b="0" i="1" dirty="0">
                <a:solidFill>
                  <a:srgbClr val="000000"/>
                </a:solidFill>
                <a:effectLst/>
                <a:latin typeface="Liberation Mono"/>
              </a:rPr>
              <a:t>expr</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0077AA"/>
                </a:solidFill>
                <a:effectLst/>
                <a:latin typeface="Liberation Mono"/>
              </a:rPr>
              <a:t>ESCAPE</a:t>
            </a:r>
            <a:r>
              <a:rPr lang="en-US" sz="2000" b="0" i="0" dirty="0">
                <a:solidFill>
                  <a:srgbClr val="000000"/>
                </a:solidFill>
                <a:effectLst/>
                <a:latin typeface="Liberation Mono"/>
              </a:rPr>
              <a:t> </a:t>
            </a:r>
            <a:r>
              <a:rPr lang="en-US" sz="2000" b="0" i="1" dirty="0">
                <a:solidFill>
                  <a:srgbClr val="000000"/>
                </a:solidFill>
                <a:effectLst/>
                <a:latin typeface="Liberation Mono"/>
              </a:rPr>
              <a:t>char</a:t>
            </a:r>
            <a:r>
              <a:rPr lang="en-US" sz="2000" b="0" i="0" dirty="0">
                <a:solidFill>
                  <a:srgbClr val="999999"/>
                </a:solidFill>
                <a:effectLst/>
                <a:latin typeface="Liberation Mono"/>
              </a:rPr>
              <a:t>]</a:t>
            </a:r>
            <a:r>
              <a:rPr lang="en-US" sz="2000" dirty="0">
                <a:solidFill>
                  <a:srgbClr val="999999"/>
                </a:solidFill>
                <a:latin typeface="Liberation Mono"/>
              </a:rPr>
              <a:t> </a:t>
            </a:r>
            <a:r>
              <a:rPr lang="en-US" sz="2000" b="0" i="0" dirty="0">
                <a:solidFill>
                  <a:srgbClr val="000000"/>
                </a:solidFill>
                <a:effectLst/>
                <a:latin typeface="Liberation Mono"/>
              </a:rPr>
              <a:t> </a:t>
            </a:r>
          </a:p>
          <a:p>
            <a:pPr marL="723900"/>
            <a:r>
              <a:rPr lang="en-US" sz="2000" b="0" i="0" dirty="0">
                <a:solidFill>
                  <a:srgbClr val="A67F59"/>
                </a:solidFill>
                <a:effectLst/>
                <a:latin typeface="Liberation Mono"/>
              </a:rPr>
              <a:t>|</a:t>
            </a:r>
            <a:r>
              <a:rPr lang="en-US" sz="2000" b="0" i="0" dirty="0">
                <a:solidFill>
                  <a:srgbClr val="000000"/>
                </a:solidFill>
                <a:effectLst/>
                <a:latin typeface="Liberation Mono"/>
              </a:rPr>
              <a:t> </a:t>
            </a:r>
            <a:r>
              <a:rPr lang="en-US" sz="2000" b="0" i="1" dirty="0">
                <a:solidFill>
                  <a:srgbClr val="000000"/>
                </a:solidFill>
                <a:effectLst/>
                <a:latin typeface="Liberation Mono"/>
              </a:rPr>
              <a:t>expr</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A67F59"/>
                </a:solidFill>
                <a:effectLst/>
                <a:latin typeface="Liberation Mono"/>
              </a:rPr>
              <a:t>NOT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b="0" i="0" dirty="0">
                <a:solidFill>
                  <a:srgbClr val="0077AA"/>
                </a:solidFill>
                <a:effectLst/>
                <a:latin typeface="Liberation Mono"/>
              </a:rPr>
              <a:t>IN </a:t>
            </a:r>
            <a:r>
              <a:rPr lang="en-US" sz="2000" dirty="0">
                <a:solidFill>
                  <a:srgbClr val="999999"/>
                </a:solidFill>
                <a:latin typeface="Liberation Mono"/>
              </a:rPr>
              <a:t>(</a:t>
            </a:r>
            <a:r>
              <a:rPr lang="en-US" sz="2000" b="0" i="1" dirty="0">
                <a:solidFill>
                  <a:srgbClr val="000000"/>
                </a:solidFill>
                <a:effectLst/>
                <a:latin typeface="Liberation Mono"/>
              </a:rPr>
              <a:t>expr1, expr2, . . .</a:t>
            </a:r>
            <a:r>
              <a:rPr lang="en-US" sz="2000" b="0" i="0" dirty="0">
                <a:solidFill>
                  <a:srgbClr val="999999"/>
                </a:solidFill>
                <a:effectLst/>
                <a:latin typeface="Liberation Mono"/>
              </a:rPr>
              <a:t> )</a:t>
            </a:r>
            <a:endParaRPr lang="en-US" sz="2000" dirty="0">
              <a:solidFill>
                <a:srgbClr val="000000"/>
              </a:solidFill>
              <a:latin typeface="Liberation Mono"/>
            </a:endParaRPr>
          </a:p>
          <a:p>
            <a:pPr marL="723900"/>
            <a:r>
              <a:rPr lang="en-US" sz="2000" b="0" i="0" dirty="0">
                <a:solidFill>
                  <a:srgbClr val="A67F59"/>
                </a:solidFill>
                <a:effectLst/>
                <a:latin typeface="Liberation Mono"/>
              </a:rPr>
              <a:t>| </a:t>
            </a:r>
            <a:r>
              <a:rPr lang="en-US" sz="2000" b="0" i="1" dirty="0">
                <a:solidFill>
                  <a:srgbClr val="000000"/>
                </a:solidFill>
                <a:effectLst/>
                <a:latin typeface="Liberation Mono"/>
              </a:rPr>
              <a:t>expr</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A67F59"/>
                </a:solidFill>
                <a:effectLst/>
                <a:latin typeface="Liberation Mono"/>
              </a:rPr>
              <a:t>NOT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b="0" i="0" dirty="0">
                <a:solidFill>
                  <a:srgbClr val="0077AA"/>
                </a:solidFill>
                <a:effectLst/>
                <a:latin typeface="Liberation Mono"/>
              </a:rPr>
              <a:t>IN</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1" dirty="0">
                <a:solidFill>
                  <a:srgbClr val="000000"/>
                </a:solidFill>
                <a:effectLst/>
                <a:latin typeface="Liberation Mono"/>
              </a:rPr>
              <a:t>subquery</a:t>
            </a:r>
            <a:r>
              <a:rPr lang="en-US" sz="2000" b="0" i="0" dirty="0">
                <a:solidFill>
                  <a:srgbClr val="999999"/>
                </a:solidFill>
                <a:effectLst/>
                <a:latin typeface="Liberation Mono"/>
              </a:rPr>
              <a:t>)</a:t>
            </a:r>
            <a:endParaRPr lang="en-US" sz="2000" b="0" i="0" dirty="0">
              <a:solidFill>
                <a:srgbClr val="000000"/>
              </a:solidFill>
              <a:effectLst/>
              <a:latin typeface="Liberation Mono"/>
            </a:endParaRPr>
          </a:p>
          <a:p>
            <a:pPr marL="723900"/>
            <a:r>
              <a:rPr lang="en-US" sz="2000" b="0" i="0" dirty="0">
                <a:solidFill>
                  <a:srgbClr val="A67F59"/>
                </a:solidFill>
                <a:effectLst/>
                <a:latin typeface="Liberation Mono"/>
              </a:rPr>
              <a:t>|</a:t>
            </a:r>
            <a:r>
              <a:rPr lang="en-US" sz="2000" b="0" i="0" dirty="0">
                <a:solidFill>
                  <a:srgbClr val="000000"/>
                </a:solidFill>
                <a:effectLst/>
                <a:latin typeface="Liberation Mono"/>
              </a:rPr>
              <a:t> </a:t>
            </a:r>
            <a:r>
              <a:rPr lang="en-US" sz="2000" b="0" i="1" dirty="0">
                <a:solidFill>
                  <a:srgbClr val="000000"/>
                </a:solidFill>
                <a:effectLst/>
                <a:latin typeface="Liberation Mono"/>
              </a:rPr>
              <a:t>expr</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A67F59"/>
                </a:solidFill>
                <a:effectLst/>
                <a:latin typeface="Liberation Mono"/>
              </a:rPr>
              <a:t>NOT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dirty="0">
                <a:solidFill>
                  <a:srgbClr val="0077AA"/>
                </a:solidFill>
                <a:latin typeface="Liberation Mono"/>
              </a:rPr>
              <a:t>BETWEEN</a:t>
            </a:r>
            <a:r>
              <a:rPr lang="en-US" sz="2000" b="0" i="0" dirty="0">
                <a:solidFill>
                  <a:srgbClr val="000000"/>
                </a:solidFill>
                <a:effectLst/>
                <a:latin typeface="Liberation Mono"/>
              </a:rPr>
              <a:t> </a:t>
            </a:r>
            <a:r>
              <a:rPr lang="en-US" sz="2000" b="0" i="1" dirty="0">
                <a:solidFill>
                  <a:srgbClr val="000000"/>
                </a:solidFill>
                <a:effectLst/>
                <a:latin typeface="Liberation Mono"/>
              </a:rPr>
              <a:t>expr1 </a:t>
            </a:r>
            <a:r>
              <a:rPr lang="en-US" sz="2000" dirty="0">
                <a:solidFill>
                  <a:srgbClr val="0077AA"/>
                </a:solidFill>
                <a:latin typeface="Liberation Mono"/>
              </a:rPr>
              <a:t>AND</a:t>
            </a:r>
            <a:r>
              <a:rPr lang="en-US" sz="2000" b="0" i="1" dirty="0">
                <a:solidFill>
                  <a:srgbClr val="000000"/>
                </a:solidFill>
                <a:effectLst/>
                <a:latin typeface="Liberation Mono"/>
              </a:rPr>
              <a:t> expr2</a:t>
            </a:r>
          </a:p>
          <a:p>
            <a:pPr indent="12700"/>
            <a:endParaRPr lang="en-US" sz="800" b="0" i="0" dirty="0">
              <a:solidFill>
                <a:srgbClr val="999999"/>
              </a:solidFill>
              <a:effectLst/>
              <a:latin typeface="Liberation Mono"/>
            </a:endParaRPr>
          </a:p>
          <a:p>
            <a:pPr marL="450850" indent="-450850">
              <a:buFont typeface="+mj-lt"/>
              <a:buAutoNum type="arabicPeriod" startAt="5"/>
            </a:pPr>
            <a:r>
              <a:rPr lang="en-IN" sz="2200" b="1" i="1" dirty="0">
                <a:solidFill>
                  <a:schemeClr val="accent6">
                    <a:lumMod val="75000"/>
                  </a:schemeClr>
                </a:solidFill>
                <a:latin typeface="Liberation Mono"/>
              </a:rPr>
              <a:t>logical_operators</a:t>
            </a:r>
          </a:p>
          <a:p>
            <a:pPr marL="536575"/>
            <a:r>
              <a:rPr lang="en-IN" sz="2000" dirty="0">
                <a:latin typeface="Liberation Mono"/>
              </a:rPr>
              <a:t>{</a:t>
            </a:r>
            <a:r>
              <a:rPr lang="en-IN" sz="2000" dirty="0">
                <a:solidFill>
                  <a:srgbClr val="A67F59"/>
                </a:solidFill>
                <a:latin typeface="Liberation Mono"/>
              </a:rPr>
              <a:t> AND</a:t>
            </a:r>
            <a:r>
              <a:rPr lang="en-IN" sz="2000" b="0" i="0" dirty="0">
                <a:solidFill>
                  <a:srgbClr val="000000"/>
                </a:solidFill>
                <a:effectLst/>
                <a:latin typeface="Liberation Mono"/>
              </a:rPr>
              <a:t> </a:t>
            </a:r>
            <a:r>
              <a:rPr lang="en-IN" sz="2000" b="0" i="0" dirty="0">
                <a:solidFill>
                  <a:schemeClr val="bg1">
                    <a:lumMod val="65000"/>
                  </a:schemeClr>
                </a:solidFill>
                <a:effectLst/>
                <a:latin typeface="Liberation Mono"/>
              </a:rPr>
              <a:t>| </a:t>
            </a:r>
            <a:r>
              <a:rPr lang="en-IN" sz="2000" b="0" i="0" dirty="0">
                <a:solidFill>
                  <a:srgbClr val="A67F59"/>
                </a:solidFill>
                <a:effectLst/>
                <a:latin typeface="Liberation Mono"/>
              </a:rPr>
              <a:t>&amp;&amp;</a:t>
            </a:r>
            <a:r>
              <a:rPr lang="en-IN" sz="2000" b="0" i="0" dirty="0">
                <a:solidFill>
                  <a:srgbClr val="000000"/>
                </a:solidFill>
                <a:effectLst/>
                <a:latin typeface="Liberation Mono"/>
              </a:rPr>
              <a:t>  </a:t>
            </a:r>
            <a:r>
              <a:rPr lang="en-IN" sz="2000" b="0" i="0" dirty="0">
                <a:effectLst/>
                <a:latin typeface="Liberation Mono"/>
              </a:rPr>
              <a:t>}</a:t>
            </a:r>
            <a:r>
              <a:rPr lang="en-IN" sz="2000" b="0" i="0" dirty="0">
                <a:solidFill>
                  <a:srgbClr val="000000"/>
                </a:solidFill>
                <a:effectLst/>
                <a:latin typeface="Liberation Mono"/>
              </a:rPr>
              <a:t> </a:t>
            </a:r>
            <a:r>
              <a:rPr lang="en-IN" sz="2000" b="0" i="0" dirty="0">
                <a:solidFill>
                  <a:schemeClr val="bg1">
                    <a:lumMod val="65000"/>
                  </a:schemeClr>
                </a:solidFill>
                <a:effectLst/>
                <a:latin typeface="Liberation Mono"/>
              </a:rPr>
              <a:t>| </a:t>
            </a:r>
            <a:r>
              <a:rPr lang="en-IN" sz="2000" b="0" i="0" dirty="0">
                <a:effectLst/>
                <a:latin typeface="Liberation Mono"/>
              </a:rPr>
              <a:t>{</a:t>
            </a:r>
            <a:r>
              <a:rPr lang="en-IN" sz="2000" b="0" i="0" dirty="0">
                <a:solidFill>
                  <a:schemeClr val="bg1">
                    <a:lumMod val="65000"/>
                  </a:schemeClr>
                </a:solidFill>
                <a:effectLst/>
                <a:latin typeface="Liberation Mono"/>
              </a:rPr>
              <a:t>  </a:t>
            </a:r>
            <a:r>
              <a:rPr lang="en-IN" sz="2000" dirty="0">
                <a:solidFill>
                  <a:srgbClr val="A67F59"/>
                </a:solidFill>
                <a:latin typeface="Liberation Mono"/>
              </a:rPr>
              <a:t>OR</a:t>
            </a:r>
            <a:r>
              <a:rPr lang="en-IN" sz="2000" b="0" i="0" dirty="0">
                <a:solidFill>
                  <a:srgbClr val="000000"/>
                </a:solidFill>
                <a:effectLst/>
                <a:latin typeface="Liberation Mono"/>
              </a:rPr>
              <a:t> </a:t>
            </a:r>
            <a:r>
              <a:rPr lang="en-IN" sz="2000" b="0" i="0" dirty="0">
                <a:solidFill>
                  <a:schemeClr val="bg1">
                    <a:lumMod val="65000"/>
                  </a:schemeClr>
                </a:solidFill>
                <a:effectLst/>
                <a:latin typeface="Liberation Mono"/>
              </a:rPr>
              <a:t>| </a:t>
            </a:r>
            <a:r>
              <a:rPr lang="en-IN" sz="2000" b="0" i="0" dirty="0">
                <a:solidFill>
                  <a:srgbClr val="A67F59"/>
                </a:solidFill>
                <a:effectLst/>
                <a:latin typeface="Liberation Mono"/>
              </a:rPr>
              <a:t>||</a:t>
            </a:r>
            <a:r>
              <a:rPr lang="en-IN" sz="2000" dirty="0">
                <a:solidFill>
                  <a:schemeClr val="bg1">
                    <a:lumMod val="65000"/>
                  </a:schemeClr>
                </a:solidFill>
                <a:latin typeface="Liberation Mono"/>
              </a:rPr>
              <a:t> </a:t>
            </a:r>
            <a:r>
              <a:rPr lang="en-IN" sz="2000" dirty="0">
                <a:latin typeface="Liberation Mono"/>
              </a:rPr>
              <a:t>}</a:t>
            </a:r>
          </a:p>
          <a:p>
            <a:endParaRPr lang="en-IN" sz="800" dirty="0">
              <a:solidFill>
                <a:schemeClr val="accent6">
                  <a:lumMod val="75000"/>
                </a:schemeClr>
              </a:solidFill>
              <a:latin typeface="Liberation Mono"/>
            </a:endParaRPr>
          </a:p>
          <a:p>
            <a:pPr marL="457200" indent="-457200">
              <a:buFont typeface="+mj-lt"/>
              <a:buAutoNum type="arabicPeriod" startAt="6"/>
            </a:pPr>
            <a:r>
              <a:rPr lang="en-IN" sz="2200" b="1" i="1" dirty="0">
                <a:solidFill>
                  <a:schemeClr val="accent6">
                    <a:lumMod val="75000"/>
                  </a:schemeClr>
                </a:solidFill>
                <a:latin typeface="Liberation Mono"/>
              </a:rPr>
              <a:t>assignment _operator</a:t>
            </a:r>
          </a:p>
          <a:p>
            <a:pPr marL="531813"/>
            <a:r>
              <a:rPr lang="en-US" sz="2000" b="0" i="0" dirty="0">
                <a:solidFill>
                  <a:srgbClr val="A67F59"/>
                </a:solidFill>
                <a:effectLst/>
                <a:latin typeface="Liberation Mono"/>
              </a:rPr>
              <a:t>=</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000000"/>
                </a:solidFill>
                <a:effectLst/>
                <a:latin typeface="Liberation Mono"/>
              </a:rPr>
              <a:t>assignment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b="0" i="0" dirty="0">
                <a:solidFill>
                  <a:srgbClr val="A67F59"/>
                </a:solidFill>
                <a:effectLst/>
                <a:latin typeface="Liberation Mono"/>
              </a:rPr>
              <a:t>:=</a:t>
            </a:r>
            <a:endParaRPr lang="en-IN" sz="2000" dirty="0"/>
          </a:p>
        </p:txBody>
      </p:sp>
      <p:sp>
        <p:nvSpPr>
          <p:cNvPr id="7" name="TextBox 6">
            <a:extLst>
              <a:ext uri="{FF2B5EF4-FFF2-40B4-BE49-F238E27FC236}">
                <a16:creationId xmlns:a16="http://schemas.microsoft.com/office/drawing/2014/main" xmlns="" id="{A08381A2-7F69-4019-8ED4-5714712285C5}"/>
              </a:ext>
            </a:extLst>
          </p:cNvPr>
          <p:cNvSpPr txBox="1"/>
          <p:nvPr/>
        </p:nvSpPr>
        <p:spPr>
          <a:xfrm>
            <a:off x="5519936" y="602104"/>
            <a:ext cx="6480720" cy="738664"/>
          </a:xfrm>
          <a:prstGeom prst="rect">
            <a:avLst/>
          </a:prstGeom>
          <a:noFill/>
        </p:spPr>
        <p:txBody>
          <a:bodyPr wrap="square">
            <a:spAutoFit/>
          </a:bodyPr>
          <a:lstStyle/>
          <a:p>
            <a:r>
              <a:rPr lang="en-IN" sz="2100" dirty="0">
                <a:solidFill>
                  <a:srgbClr val="0099FF"/>
                </a:solidFill>
                <a:latin typeface="Arial" panose="020B0604020202020204" pitchFamily="34" charset="0"/>
                <a:cs typeface="Arial" panose="020B0604020202020204" pitchFamily="34" charset="0"/>
              </a:rPr>
              <a:t>operand meaning</a:t>
            </a:r>
            <a:r>
              <a:rPr lang="en-IN" sz="2100" dirty="0">
                <a:latin typeface="Arial" panose="020B0604020202020204" pitchFamily="34" charset="0"/>
                <a:cs typeface="Arial" panose="020B0604020202020204" pitchFamily="34" charset="0"/>
              </a:rPr>
              <a:t>: the quantity on which an operation is to be done.</a:t>
            </a:r>
          </a:p>
        </p:txBody>
      </p:sp>
      <p:sp>
        <p:nvSpPr>
          <p:cNvPr id="11" name="TextBox 10">
            <a:extLst>
              <a:ext uri="{FF2B5EF4-FFF2-40B4-BE49-F238E27FC236}">
                <a16:creationId xmlns:a16="http://schemas.microsoft.com/office/drawing/2014/main" xmlns="" id="{FDF9ED3F-3F2E-4705-BBE7-E6F2CC96854B}"/>
              </a:ext>
            </a:extLst>
          </p:cNvPr>
          <p:cNvSpPr txBox="1"/>
          <p:nvPr/>
        </p:nvSpPr>
        <p:spPr>
          <a:xfrm>
            <a:off x="6744072" y="1494640"/>
            <a:ext cx="5040560" cy="3046988"/>
          </a:xfrm>
          <a:prstGeom prst="rect">
            <a:avLst/>
          </a:prstGeom>
          <a:noFill/>
        </p:spPr>
        <p:txBody>
          <a:bodyPr wrap="square">
            <a:spAutoFit/>
          </a:bodyPr>
          <a:lstStyle/>
          <a:p>
            <a:r>
              <a:rPr lang="en-IN" sz="2200" dirty="0">
                <a:solidFill>
                  <a:srgbClr val="FF0000"/>
                </a:solidFill>
                <a:latin typeface="Liberation Mono"/>
              </a:rPr>
              <a:t>e.g.</a:t>
            </a:r>
          </a:p>
          <a:p>
            <a:endParaRPr lang="en-IN" sz="400" dirty="0">
              <a:solidFill>
                <a:srgbClr val="FF0000"/>
              </a:solidFill>
              <a:latin typeface="Liberation Mono"/>
            </a:endParaRPr>
          </a:p>
          <a:p>
            <a:pPr marL="457200" indent="-457200">
              <a:buFont typeface="+mj-lt"/>
              <a:buAutoNum type="arabicPeriod"/>
            </a:pPr>
            <a:r>
              <a:rPr lang="en-IN" sz="2200" i="1" dirty="0">
                <a:solidFill>
                  <a:srgbClr val="000000"/>
                </a:solidFill>
                <a:latin typeface="Liberation Mono"/>
              </a:rPr>
              <a:t>operand1</a:t>
            </a:r>
            <a:r>
              <a:rPr lang="en-IN" sz="2200" b="0" i="0" dirty="0">
                <a:solidFill>
                  <a:srgbClr val="000000"/>
                </a:solidFill>
                <a:effectLst/>
                <a:latin typeface="Liberation Mono"/>
              </a:rPr>
              <a:t> </a:t>
            </a:r>
            <a:r>
              <a:rPr lang="en-IN" sz="2200" dirty="0">
                <a:solidFill>
                  <a:srgbClr val="A67F59"/>
                </a:solidFill>
                <a:latin typeface="Liberation Mono"/>
              </a:rPr>
              <a:t>*</a:t>
            </a:r>
            <a:r>
              <a:rPr lang="en-IN" sz="2200" b="1" i="1" dirty="0">
                <a:solidFill>
                  <a:schemeClr val="accent6">
                    <a:lumMod val="75000"/>
                  </a:schemeClr>
                </a:solidFill>
                <a:latin typeface="Liberation Mono"/>
              </a:rPr>
              <a:t> </a:t>
            </a:r>
            <a:r>
              <a:rPr lang="en-IN" sz="2200" i="1" dirty="0">
                <a:solidFill>
                  <a:srgbClr val="000000"/>
                </a:solidFill>
                <a:latin typeface="Liberation Mono"/>
              </a:rPr>
              <a:t>operand2</a:t>
            </a:r>
          </a:p>
          <a:p>
            <a:pPr marL="457200" indent="-457200">
              <a:buFont typeface="+mj-lt"/>
              <a:buAutoNum type="arabicPeriod"/>
            </a:pPr>
            <a:endParaRPr lang="en-IN" sz="600" i="1" dirty="0">
              <a:solidFill>
                <a:srgbClr val="000000"/>
              </a:solidFill>
              <a:latin typeface="Liberation Mono"/>
            </a:endParaRPr>
          </a:p>
          <a:p>
            <a:pPr marL="457200" indent="-457200">
              <a:buFont typeface="+mj-lt"/>
              <a:buAutoNum type="arabicPeriod"/>
            </a:pPr>
            <a:r>
              <a:rPr lang="en-IN" sz="2200" i="1" dirty="0">
                <a:solidFill>
                  <a:srgbClr val="000000"/>
                </a:solidFill>
                <a:latin typeface="Liberation Mono"/>
              </a:rPr>
              <a:t>operand1</a:t>
            </a:r>
            <a:r>
              <a:rPr lang="en-IN" sz="2200" b="0" i="0" dirty="0">
                <a:solidFill>
                  <a:srgbClr val="000000"/>
                </a:solidFill>
                <a:effectLst/>
                <a:latin typeface="Liberation Mono"/>
              </a:rPr>
              <a:t> </a:t>
            </a:r>
            <a:r>
              <a:rPr lang="en-IN" sz="2200" dirty="0">
                <a:solidFill>
                  <a:srgbClr val="A67F59"/>
                </a:solidFill>
                <a:latin typeface="Liberation Mono"/>
              </a:rPr>
              <a:t>=</a:t>
            </a:r>
            <a:r>
              <a:rPr lang="en-IN" sz="2200" b="1" i="1" dirty="0">
                <a:solidFill>
                  <a:schemeClr val="accent6">
                    <a:lumMod val="75000"/>
                  </a:schemeClr>
                </a:solidFill>
                <a:latin typeface="Liberation Mono"/>
              </a:rPr>
              <a:t> </a:t>
            </a:r>
            <a:r>
              <a:rPr lang="en-IN" sz="2200" i="1" dirty="0">
                <a:solidFill>
                  <a:srgbClr val="000000"/>
                </a:solidFill>
                <a:latin typeface="Liberation Mono"/>
              </a:rPr>
              <a:t>operand2</a:t>
            </a:r>
          </a:p>
          <a:p>
            <a:pPr marL="457200" indent="-457200">
              <a:buFont typeface="+mj-lt"/>
              <a:buAutoNum type="arabicPeriod"/>
            </a:pPr>
            <a:endParaRPr lang="en-IN" sz="600" i="1" dirty="0">
              <a:solidFill>
                <a:srgbClr val="000000"/>
              </a:solidFill>
              <a:latin typeface="Liberation Mono"/>
            </a:endParaRPr>
          </a:p>
          <a:p>
            <a:pPr marL="457200" indent="-457200">
              <a:buFont typeface="+mj-lt"/>
              <a:buAutoNum type="arabicPeriod"/>
            </a:pPr>
            <a:r>
              <a:rPr lang="en-IN" sz="2200" i="1" dirty="0">
                <a:solidFill>
                  <a:srgbClr val="000000"/>
                </a:solidFill>
                <a:latin typeface="Liberation Mono"/>
              </a:rPr>
              <a:t>operand </a:t>
            </a:r>
            <a:r>
              <a:rPr lang="en-IN" sz="2200" dirty="0">
                <a:solidFill>
                  <a:srgbClr val="A67F59"/>
                </a:solidFill>
                <a:latin typeface="Liberation Mono"/>
              </a:rPr>
              <a:t>IS</a:t>
            </a:r>
            <a:r>
              <a:rPr lang="en-US" sz="2200" b="0" i="0" dirty="0">
                <a:solidFill>
                  <a:srgbClr val="999999"/>
                </a:solidFill>
                <a:effectLst/>
                <a:latin typeface="Liberation Mono"/>
              </a:rPr>
              <a:t> [</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IN" sz="2200" i="1" dirty="0">
                <a:solidFill>
                  <a:srgbClr val="000000"/>
                </a:solidFill>
                <a:latin typeface="Liberation Mono"/>
              </a:rPr>
              <a:t> </a:t>
            </a:r>
            <a:r>
              <a:rPr lang="en-IN" sz="2200" i="1" dirty="0">
                <a:solidFill>
                  <a:schemeClr val="accent4">
                    <a:lumMod val="50000"/>
                  </a:schemeClr>
                </a:solidFill>
                <a:latin typeface="Liberation Mono"/>
                <a:cs typeface="Arial" panose="020B0604020202020204" pitchFamily="34" charset="0"/>
              </a:rPr>
              <a:t>NULL</a:t>
            </a:r>
          </a:p>
          <a:p>
            <a:pPr marL="457200" indent="-457200">
              <a:buFont typeface="+mj-lt"/>
              <a:buAutoNum type="arabicPeriod"/>
            </a:pPr>
            <a:endParaRPr lang="en-IN" sz="600" i="1" dirty="0">
              <a:solidFill>
                <a:srgbClr val="990055"/>
              </a:solidFill>
              <a:latin typeface="Liberation Mono"/>
            </a:endParaRPr>
          </a:p>
          <a:p>
            <a:pPr marL="457200" indent="-457200">
              <a:buFont typeface="+mj-lt"/>
              <a:buAutoNum type="arabicPeriod"/>
            </a:pPr>
            <a:r>
              <a:rPr lang="en-IN" sz="2200" i="1" dirty="0">
                <a:solidFill>
                  <a:srgbClr val="000000"/>
                </a:solidFill>
                <a:latin typeface="Liberation Mono"/>
              </a:rPr>
              <a:t>operand</a:t>
            </a:r>
            <a:r>
              <a:rPr lang="en-IN" sz="2200" i="1" dirty="0">
                <a:solidFill>
                  <a:srgbClr val="990055"/>
                </a:solidFill>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 </a:t>
            </a:r>
            <a:r>
              <a:rPr lang="en-US" sz="2200" dirty="0">
                <a:solidFill>
                  <a:srgbClr val="0077AA"/>
                </a:solidFill>
                <a:latin typeface="Liberation Mono"/>
              </a:rPr>
              <a:t>LIKE </a:t>
            </a:r>
            <a:r>
              <a:rPr lang="en-US" sz="2200" dirty="0">
                <a:solidFill>
                  <a:srgbClr val="669900"/>
                </a:solidFill>
                <a:latin typeface="Liberation Mono"/>
              </a:rPr>
              <a:t>'pattern'</a:t>
            </a:r>
          </a:p>
          <a:p>
            <a:pPr marL="457200" indent="-457200">
              <a:buFont typeface="+mj-lt"/>
              <a:buAutoNum type="arabicPeriod"/>
            </a:pPr>
            <a:endParaRPr lang="en-IN" sz="600" dirty="0">
              <a:solidFill>
                <a:srgbClr val="669900"/>
              </a:solidFill>
              <a:latin typeface="Liberation Mono"/>
            </a:endParaRPr>
          </a:p>
          <a:p>
            <a:pPr marL="457200" indent="-457200">
              <a:buFont typeface="+mj-lt"/>
              <a:buAutoNum type="arabicPeriod"/>
            </a:pPr>
            <a:r>
              <a:rPr lang="en-IN" sz="2200" b="0" i="1" dirty="0">
                <a:solidFill>
                  <a:srgbClr val="000000"/>
                </a:solidFill>
                <a:effectLst/>
                <a:latin typeface="Liberation Mono"/>
              </a:rPr>
              <a:t>expr</a:t>
            </a:r>
            <a:r>
              <a:rPr lang="en-IN" sz="2200" b="0" i="0" dirty="0">
                <a:solidFill>
                  <a:srgbClr val="000000"/>
                </a:solidFill>
                <a:effectLst/>
                <a:latin typeface="Liberation Mono"/>
              </a:rPr>
              <a:t> </a:t>
            </a:r>
            <a:r>
              <a:rPr lang="en-IN" sz="2200" dirty="0">
                <a:solidFill>
                  <a:srgbClr val="A67F59"/>
                </a:solidFill>
                <a:latin typeface="Liberation Mono"/>
              </a:rPr>
              <a:t>AND</a:t>
            </a:r>
            <a:r>
              <a:rPr lang="en-IN" sz="2200" b="0" i="0" dirty="0">
                <a:solidFill>
                  <a:srgbClr val="000000"/>
                </a:solidFill>
                <a:effectLst/>
                <a:latin typeface="Liberation Mono"/>
              </a:rPr>
              <a:t> </a:t>
            </a:r>
            <a:r>
              <a:rPr lang="en-IN" sz="2200" b="0" i="1" dirty="0">
                <a:solidFill>
                  <a:srgbClr val="000000"/>
                </a:solidFill>
                <a:effectLst/>
                <a:latin typeface="Liberation Mono"/>
              </a:rPr>
              <a:t>expr</a:t>
            </a:r>
          </a:p>
          <a:p>
            <a:pPr marL="457200" indent="-457200">
              <a:buFont typeface="+mj-lt"/>
              <a:buAutoNum type="arabicPeriod"/>
            </a:pPr>
            <a:endParaRPr lang="en-IN" sz="600" b="0" i="1" dirty="0">
              <a:solidFill>
                <a:srgbClr val="000000"/>
              </a:solidFill>
              <a:effectLst/>
              <a:latin typeface="Liberation Mono"/>
            </a:endParaRPr>
          </a:p>
          <a:p>
            <a:pPr marL="457200" indent="-457200">
              <a:buFont typeface="+mj-lt"/>
              <a:buAutoNum type="arabicPeriod"/>
            </a:pPr>
            <a:r>
              <a:rPr lang="en-IN" sz="2200" i="1" dirty="0">
                <a:solidFill>
                  <a:srgbClr val="000000"/>
                </a:solidFill>
                <a:latin typeface="Liberation Mono"/>
              </a:rPr>
              <a:t>Operand := 1001</a:t>
            </a:r>
          </a:p>
        </p:txBody>
      </p:sp>
      <p:sp>
        <p:nvSpPr>
          <p:cNvPr id="8" name="TextBox 7">
            <a:extLst>
              <a:ext uri="{FF2B5EF4-FFF2-40B4-BE49-F238E27FC236}">
                <a16:creationId xmlns:a16="http://schemas.microsoft.com/office/drawing/2014/main" xmlns="" id="{EB14A369-DDE1-4AD9-907B-15B7B2FACC2C}"/>
              </a:ext>
            </a:extLst>
          </p:cNvPr>
          <p:cNvSpPr txBox="1"/>
          <p:nvPr/>
        </p:nvSpPr>
        <p:spPr>
          <a:xfrm>
            <a:off x="6744072" y="4725144"/>
            <a:ext cx="5040560"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990055"/>
                </a:solidFill>
                <a:latin typeface="Liberation Mono"/>
              </a:rPr>
              <a:t>23</a:t>
            </a:r>
            <a:r>
              <a:rPr lang="en-IN" dirty="0">
                <a:latin typeface="Liberation Mono"/>
              </a:rPr>
              <a:t> DIV </a:t>
            </a:r>
            <a:r>
              <a:rPr lang="en-IN" dirty="0">
                <a:solidFill>
                  <a:srgbClr val="990055"/>
                </a:solidFill>
                <a:latin typeface="Liberation Mono"/>
              </a:rPr>
              <a:t>6</a:t>
            </a:r>
            <a:r>
              <a:rPr lang="en-IN" dirty="0">
                <a:latin typeface="Liberation Mono"/>
              </a:rPr>
              <a:t> ;	</a:t>
            </a:r>
            <a:r>
              <a:rPr lang="en-IN" dirty="0">
                <a:solidFill>
                  <a:srgbClr val="669900"/>
                </a:solidFill>
                <a:latin typeface="Liberation Mono"/>
              </a:rPr>
              <a:t>#</a:t>
            </a:r>
            <a:r>
              <a:rPr lang="en-US" sz="1800" dirty="0">
                <a:solidFill>
                  <a:srgbClr val="669900"/>
                </a:solidFill>
                <a:latin typeface="Liberation Mono"/>
              </a:rPr>
              <a:t>3</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990055"/>
                </a:solidFill>
                <a:latin typeface="Liberation Mono"/>
              </a:rPr>
              <a:t>23</a:t>
            </a:r>
            <a:r>
              <a:rPr lang="en-IN" dirty="0">
                <a:latin typeface="Liberation Mono"/>
              </a:rPr>
              <a:t> / </a:t>
            </a:r>
            <a:r>
              <a:rPr lang="en-IN" dirty="0">
                <a:solidFill>
                  <a:srgbClr val="990055"/>
                </a:solidFill>
                <a:latin typeface="Liberation Mono"/>
              </a:rPr>
              <a:t>6</a:t>
            </a:r>
            <a:r>
              <a:rPr lang="en-IN" dirty="0">
                <a:latin typeface="Liberation Mono"/>
              </a:rPr>
              <a:t> ;		</a:t>
            </a:r>
            <a:r>
              <a:rPr lang="en-IN" dirty="0">
                <a:solidFill>
                  <a:srgbClr val="669900"/>
                </a:solidFill>
                <a:latin typeface="Liberation Mono"/>
              </a:rPr>
              <a:t>#</a:t>
            </a:r>
            <a:r>
              <a:rPr lang="en-US" sz="1800" dirty="0">
                <a:solidFill>
                  <a:srgbClr val="669900"/>
                </a:solidFill>
                <a:latin typeface="Liberation Mono"/>
              </a:rPr>
              <a:t>3 .8333</a:t>
            </a:r>
            <a:endParaRPr lang="en-IN" dirty="0">
              <a:latin typeface="Liberation Mono"/>
            </a:endParaRPr>
          </a:p>
        </p:txBody>
      </p:sp>
      <p:sp>
        <p:nvSpPr>
          <p:cNvPr id="10" name="Rectangle 9">
            <a:extLst>
              <a:ext uri="{FF2B5EF4-FFF2-40B4-BE49-F238E27FC236}">
                <a16:creationId xmlns:a16="http://schemas.microsoft.com/office/drawing/2014/main" xmlns="" id="{0703D2A1-4BEC-48A2-BCBA-A01711AD7BEC}"/>
              </a:ext>
            </a:extLst>
          </p:cNvPr>
          <p:cNvSpPr/>
          <p:nvPr/>
        </p:nvSpPr>
        <p:spPr>
          <a:xfrm>
            <a:off x="6745064" y="5678101"/>
            <a:ext cx="4608512" cy="86177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800" dirty="0">
                <a:solidFill>
                  <a:srgbClr val="006C86"/>
                </a:solidFill>
                <a:latin typeface="Arial" panose="020B0604020202020204" pitchFamily="34" charset="0"/>
                <a:cs typeface="Arial" panose="020B0604020202020204" pitchFamily="34" charset="0"/>
              </a:rPr>
              <a:t>AND has higher precedence than OR.</a:t>
            </a:r>
            <a:endParaRPr lang="en-IN" sz="1800" dirty="0">
              <a:solidFill>
                <a:srgbClr val="006C8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98858501"/>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expressions</a:t>
            </a:r>
          </a:p>
        </p:txBody>
      </p:sp>
      <p:sp>
        <p:nvSpPr>
          <p:cNvPr id="3" name="Rectangle 2"/>
          <p:cNvSpPr/>
          <p:nvPr/>
        </p:nvSpPr>
        <p:spPr>
          <a:xfrm>
            <a:off x="335360" y="3286125"/>
            <a:ext cx="11377264" cy="1015663"/>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"Strings are automatically converted to numbers and numbers to strings as necessary." This means that in order to compare a string to a number, it tries to parse a number from the start of the string. In this case there is no number there, so it converts to 0, and 0 = 0 is true.</a:t>
            </a:r>
          </a:p>
        </p:txBody>
      </p:sp>
      <p:sp>
        <p:nvSpPr>
          <p:cNvPr id="5" name="TextBox 4">
            <a:extLst>
              <a:ext uri="{FF2B5EF4-FFF2-40B4-BE49-F238E27FC236}">
                <a16:creationId xmlns:a16="http://schemas.microsoft.com/office/drawing/2014/main" xmlns="" id="{DE28079E-8839-464A-9518-397B5BBE074B}"/>
              </a:ext>
            </a:extLst>
          </p:cNvPr>
          <p:cNvSpPr txBox="1"/>
          <p:nvPr/>
        </p:nvSpPr>
        <p:spPr>
          <a:xfrm>
            <a:off x="335360" y="44624"/>
            <a:ext cx="2736304" cy="967957"/>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IN" sz="2000" dirty="0">
                <a:solidFill>
                  <a:srgbClr val="0077AA"/>
                </a:solidFill>
                <a:latin typeface="Liberation Mono"/>
              </a:rPr>
              <a:t>WHERE</a:t>
            </a:r>
            <a:r>
              <a:rPr lang="en-IN" sz="2000" b="0" i="0" dirty="0">
                <a:solidFill>
                  <a:srgbClr val="4A4A4A"/>
                </a:solidFill>
                <a:effectLst/>
                <a:latin typeface="Liberation Mono"/>
              </a:rPr>
              <a:t> col </a:t>
            </a:r>
            <a:r>
              <a:rPr lang="en-IN" sz="2000" dirty="0">
                <a:solidFill>
                  <a:srgbClr val="A67F59"/>
                </a:solidFill>
                <a:latin typeface="Liberation Mono"/>
              </a:rPr>
              <a:t>*</a:t>
            </a:r>
            <a:r>
              <a:rPr lang="en-IN" sz="2000" b="0" i="0" dirty="0">
                <a:solidFill>
                  <a:srgbClr val="4A4A4A"/>
                </a:solidFill>
                <a:effectLst/>
                <a:latin typeface="Liberation Mono"/>
              </a:rPr>
              <a:t> </a:t>
            </a:r>
            <a:r>
              <a:rPr lang="en-IN" dirty="0">
                <a:solidFill>
                  <a:srgbClr val="990055"/>
                </a:solidFill>
                <a:latin typeface="Liberation Mono"/>
              </a:rPr>
              <a:t>4</a:t>
            </a:r>
            <a:r>
              <a:rPr lang="en-IN" sz="2000" b="0" i="0" dirty="0">
                <a:solidFill>
                  <a:srgbClr val="4A4A4A"/>
                </a:solidFill>
                <a:effectLst/>
                <a:latin typeface="Liberation Mono"/>
              </a:rPr>
              <a:t> </a:t>
            </a:r>
            <a:r>
              <a:rPr lang="en-IN" sz="2000" dirty="0">
                <a:solidFill>
                  <a:srgbClr val="A67F59"/>
                </a:solidFill>
                <a:latin typeface="Liberation Mono"/>
              </a:rPr>
              <a:t>&lt;</a:t>
            </a:r>
            <a:r>
              <a:rPr lang="en-IN" sz="2000" b="0" i="0" dirty="0">
                <a:solidFill>
                  <a:srgbClr val="4A4A4A"/>
                </a:solidFill>
                <a:effectLst/>
                <a:latin typeface="Liberation Mono"/>
              </a:rPr>
              <a:t> </a:t>
            </a:r>
            <a:r>
              <a:rPr lang="en-IN" dirty="0">
                <a:solidFill>
                  <a:srgbClr val="990055"/>
                </a:solidFill>
                <a:latin typeface="Liberation Mono"/>
              </a:rPr>
              <a:t>16</a:t>
            </a:r>
          </a:p>
          <a:p>
            <a:pPr marL="285750" indent="-285750" algn="just">
              <a:lnSpc>
                <a:spcPct val="150000"/>
              </a:lnSpc>
              <a:buFont typeface="Arial" panose="020B0604020202020204" pitchFamily="34" charset="0"/>
              <a:buChar char="•"/>
            </a:pPr>
            <a:r>
              <a:rPr lang="en-IN" sz="2000" dirty="0">
                <a:solidFill>
                  <a:srgbClr val="0077AA"/>
                </a:solidFill>
                <a:latin typeface="Liberation Mono"/>
              </a:rPr>
              <a:t>WHERE</a:t>
            </a:r>
            <a:r>
              <a:rPr lang="en-IN" sz="2000" b="0" i="0" dirty="0">
                <a:solidFill>
                  <a:srgbClr val="4A4A4A"/>
                </a:solidFill>
                <a:effectLst/>
                <a:latin typeface="Liberation Mono"/>
              </a:rPr>
              <a:t> col </a:t>
            </a:r>
            <a:r>
              <a:rPr lang="en-IN" sz="2000" dirty="0">
                <a:solidFill>
                  <a:srgbClr val="A67F59"/>
                </a:solidFill>
                <a:latin typeface="Liberation Mono"/>
              </a:rPr>
              <a:t>&lt;</a:t>
            </a:r>
            <a:r>
              <a:rPr lang="en-IN" sz="2000" b="0" i="0" dirty="0">
                <a:solidFill>
                  <a:srgbClr val="4A4A4A"/>
                </a:solidFill>
                <a:effectLst/>
                <a:latin typeface="Liberation Mono"/>
              </a:rPr>
              <a:t> </a:t>
            </a:r>
            <a:r>
              <a:rPr lang="en-IN" dirty="0">
                <a:solidFill>
                  <a:srgbClr val="990055"/>
                </a:solidFill>
                <a:latin typeface="Liberation Mono"/>
              </a:rPr>
              <a:t>16</a:t>
            </a:r>
            <a:r>
              <a:rPr lang="en-IN" sz="2000" b="0" i="0" dirty="0">
                <a:solidFill>
                  <a:srgbClr val="4A4A4A"/>
                </a:solidFill>
                <a:effectLst/>
                <a:latin typeface="Liberation Mono"/>
              </a:rPr>
              <a:t> </a:t>
            </a:r>
            <a:r>
              <a:rPr lang="en-IN" sz="2000" dirty="0">
                <a:solidFill>
                  <a:srgbClr val="A67F59"/>
                </a:solidFill>
                <a:latin typeface="Liberation Mono"/>
              </a:rPr>
              <a:t>/</a:t>
            </a:r>
            <a:r>
              <a:rPr lang="en-IN" sz="2000" b="0" i="0" dirty="0">
                <a:solidFill>
                  <a:srgbClr val="4A4A4A"/>
                </a:solidFill>
                <a:effectLst/>
                <a:latin typeface="Liberation Mono"/>
              </a:rPr>
              <a:t> </a:t>
            </a:r>
            <a:r>
              <a:rPr lang="en-IN" dirty="0">
                <a:solidFill>
                  <a:srgbClr val="990055"/>
                </a:solidFill>
                <a:latin typeface="Liberation Mono"/>
              </a:rPr>
              <a:t>4</a:t>
            </a:r>
          </a:p>
        </p:txBody>
      </p:sp>
      <p:sp>
        <p:nvSpPr>
          <p:cNvPr id="6" name="TextBox 5">
            <a:extLst>
              <a:ext uri="{FF2B5EF4-FFF2-40B4-BE49-F238E27FC236}">
                <a16:creationId xmlns:a16="http://schemas.microsoft.com/office/drawing/2014/main" xmlns="" id="{2D9EB8A6-0062-401F-A4B8-7471EE2B6EBD}"/>
              </a:ext>
            </a:extLst>
          </p:cNvPr>
          <p:cNvSpPr txBox="1"/>
          <p:nvPr/>
        </p:nvSpPr>
        <p:spPr>
          <a:xfrm>
            <a:off x="335360" y="1502724"/>
            <a:ext cx="11377264"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DD4A68"/>
                </a:solidFill>
                <a:latin typeface="Liberation Mono"/>
              </a:rPr>
              <a:t>CONCAT</a:t>
            </a:r>
            <a:r>
              <a:rPr lang="en-IN" dirty="0">
                <a:solidFill>
                  <a:schemeClr val="bg1">
                    <a:lumMod val="50000"/>
                  </a:schemeClr>
                </a:solidFill>
                <a:latin typeface="Liberation Mono"/>
              </a:rPr>
              <a:t>(</a:t>
            </a:r>
            <a:r>
              <a:rPr lang="en-IN" dirty="0">
                <a:latin typeface="Liberation Mono"/>
              </a:rPr>
              <a:t>1, </a:t>
            </a:r>
            <a:r>
              <a:rPr lang="en-IN" dirty="0">
                <a:solidFill>
                  <a:srgbClr val="39AE0A"/>
                </a:solidFill>
                <a:latin typeface="Liberation Mono"/>
              </a:rPr>
              <a:t>"saleel"</a:t>
            </a:r>
            <a:r>
              <a:rPr lang="en-IN" dirty="0">
                <a:solidFill>
                  <a:schemeClr val="bg1">
                    <a:lumMod val="50000"/>
                  </a:schemeClr>
                </a:solidFill>
                <a:latin typeface="Liberation Mono"/>
              </a:rPr>
              <a:t>)</a:t>
            </a:r>
            <a:r>
              <a:rPr lang="en-IN" dirty="0">
                <a:latin typeface="Liberation Mono"/>
              </a:rPr>
              <a:t>;</a:t>
            </a:r>
          </a:p>
        </p:txBody>
      </p:sp>
    </p:spTree>
    <p:extLst>
      <p:ext uri="{BB962C8B-B14F-4D97-AF65-F5344CB8AC3E}">
        <p14:creationId xmlns:p14="http://schemas.microsoft.com/office/powerpoint/2010/main" val="3490093090"/>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 </a:t>
            </a:r>
            <a:r>
              <a:rPr lang="en-US" sz="3200" i="1" dirty="0">
                <a:solidFill>
                  <a:srgbClr val="FF9900"/>
                </a:solidFill>
                <a:latin typeface="Arial" pitchFamily="34" charset="0"/>
                <a:cs typeface="Arial" pitchFamily="34" charset="0"/>
              </a:rPr>
              <a:t>expressions</a:t>
            </a:r>
            <a:endParaRPr lang="en-IN" sz="3200" i="1" dirty="0">
              <a:solidFill>
                <a:srgbClr val="FF9900"/>
              </a:solidFill>
              <a:latin typeface="Arial" pitchFamily="34" charset="0"/>
              <a:cs typeface="Arial" pitchFamily="34" charset="0"/>
            </a:endParaRPr>
          </a:p>
        </p:txBody>
      </p:sp>
      <p:sp>
        <p:nvSpPr>
          <p:cNvPr id="12" name="Rectangle 11"/>
          <p:cNvSpPr/>
          <p:nvPr/>
        </p:nvSpPr>
        <p:spPr>
          <a:xfrm>
            <a:off x="711874" y="830060"/>
            <a:ext cx="4592038" cy="400110"/>
          </a:xfrm>
          <a:prstGeom prst="rect">
            <a:avLst/>
          </a:prstGeom>
          <a:solidFill>
            <a:schemeClr val="accent4">
              <a:lumMod val="50000"/>
            </a:schemeClr>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t>
            </a:r>
            <a:r>
              <a:rPr lang="en-US" sz="2000" dirty="0">
                <a:solidFill>
                  <a:srgbClr val="FFFF00"/>
                </a:solidFill>
                <a:latin typeface="Arial" panose="020B0604020202020204" pitchFamily="34" charset="0"/>
                <a:cs typeface="Arial" panose="020B0604020202020204" pitchFamily="34" charset="0"/>
              </a:rPr>
              <a:t>EXPRESSIONS</a:t>
            </a:r>
            <a:endParaRPr lang="en-IN" sz="2000" dirty="0">
              <a:solidFill>
                <a:srgbClr val="FFFF00"/>
              </a:solidFill>
              <a:latin typeface="Arial" panose="020B0604020202020204" pitchFamily="34" charset="0"/>
              <a:cs typeface="Arial" panose="020B0604020202020204" pitchFamily="34" charset="0"/>
            </a:endParaRPr>
          </a:p>
        </p:txBody>
      </p:sp>
      <p:sp>
        <p:nvSpPr>
          <p:cNvPr id="9" name="Rectangle 8"/>
          <p:cNvSpPr/>
          <p:nvPr/>
        </p:nvSpPr>
        <p:spPr>
          <a:xfrm>
            <a:off x="695400" y="1356398"/>
            <a:ext cx="8839200"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rPr>
              <a:t>A</a:t>
            </a:r>
            <a:r>
              <a:rPr lang="en-US" sz="2000" baseline="-25000" dirty="0">
                <a:solidFill>
                  <a:srgbClr val="0077AA"/>
                </a:solidFill>
                <a:latin typeface="Liberation Mono"/>
              </a:rPr>
              <a:t>1</a:t>
            </a:r>
            <a:r>
              <a:rPr lang="en-US" sz="2000" dirty="0">
                <a:solidFill>
                  <a:srgbClr val="000000"/>
                </a:solidFill>
                <a:latin typeface="Liberation Mono"/>
              </a:rPr>
              <a:t>,</a:t>
            </a:r>
            <a:r>
              <a:rPr lang="en-US" sz="2000" b="1" i="1" dirty="0">
                <a:solidFill>
                  <a:srgbClr val="0077AA"/>
                </a:solidFill>
                <a:latin typeface="Liberation Mono"/>
              </a:rPr>
              <a:t> A</a:t>
            </a:r>
            <a:r>
              <a:rPr lang="en-US" sz="2000" baseline="-25000" dirty="0">
                <a:solidFill>
                  <a:srgbClr val="0077AA"/>
                </a:solidFill>
                <a:latin typeface="Liberation Mono"/>
              </a:rPr>
              <a:t>2</a:t>
            </a:r>
            <a:r>
              <a:rPr lang="en-US" sz="2000" dirty="0">
                <a:solidFill>
                  <a:srgbClr val="000000"/>
                </a:solidFill>
                <a:latin typeface="Liberation Mono"/>
              </a:rPr>
              <a:t>,</a:t>
            </a:r>
            <a:r>
              <a:rPr lang="en-US" sz="2000" b="1" i="1" dirty="0">
                <a:solidFill>
                  <a:srgbClr val="0077AA"/>
                </a:solidFill>
                <a:latin typeface="Liberation Mono"/>
              </a:rPr>
              <a:t> A</a:t>
            </a:r>
            <a:r>
              <a:rPr lang="en-US" sz="2000" baseline="-25000" dirty="0">
                <a:solidFill>
                  <a:srgbClr val="0077AA"/>
                </a:solidFill>
                <a:latin typeface="Liberation Mono"/>
              </a:rPr>
              <a:t>3</a:t>
            </a:r>
            <a:r>
              <a:rPr lang="en-US" sz="2000" dirty="0">
                <a:solidFill>
                  <a:srgbClr val="000000"/>
                </a:solidFill>
                <a:latin typeface="Liberation Mono"/>
              </a:rPr>
              <a:t>,</a:t>
            </a:r>
            <a:r>
              <a:rPr lang="en-US" sz="2000" b="1" i="1" dirty="0">
                <a:solidFill>
                  <a:srgbClr val="0077AA"/>
                </a:solidFill>
                <a:latin typeface="Liberation Mono"/>
              </a:rPr>
              <a:t> A</a:t>
            </a:r>
            <a:r>
              <a:rPr lang="en-US" sz="2000" baseline="-25000" dirty="0">
                <a:solidFill>
                  <a:srgbClr val="0077AA"/>
                </a:solidFill>
                <a:latin typeface="Liberation Mono"/>
              </a:rPr>
              <a:t>4</a:t>
            </a:r>
            <a:r>
              <a:rPr lang="en-US" sz="2000" dirty="0">
                <a:solidFill>
                  <a:srgbClr val="000000"/>
                </a:solidFill>
                <a:latin typeface="Liberation Mono"/>
              </a:rPr>
              <a:t>,</a:t>
            </a:r>
            <a:r>
              <a:rPr lang="en-US" sz="2000" dirty="0">
                <a:solidFill>
                  <a:srgbClr val="0077AA"/>
                </a:solidFill>
                <a:latin typeface="Liberation Mono"/>
              </a:rPr>
              <a:t> expressions</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rPr>
              <a:t> FROM </a:t>
            </a:r>
            <a:r>
              <a:rPr lang="en-US" sz="2000" b="1" i="1" dirty="0">
                <a:solidFill>
                  <a:srgbClr val="0077AA"/>
                </a:solidFill>
                <a:latin typeface="Liberation Mono"/>
              </a:rPr>
              <a:t>r</a:t>
            </a:r>
          </a:p>
        </p:txBody>
      </p:sp>
      <p:sp>
        <p:nvSpPr>
          <p:cNvPr id="6" name="Rectangle 5"/>
          <p:cNvSpPr/>
          <p:nvPr/>
        </p:nvSpPr>
        <p:spPr>
          <a:xfrm>
            <a:off x="0" y="1987398"/>
            <a:ext cx="3035400" cy="4619854"/>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solidFill>
                  <a:srgbClr val="990055"/>
                </a:solidFill>
                <a:latin typeface="Liberation Mono"/>
              </a:rPr>
              <a:t>1001</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solidFill>
                  <a:srgbClr val="990055"/>
                </a:solidFill>
                <a:latin typeface="Liberation Mono"/>
              </a:rPr>
              <a:t>1001</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IN" dirty="0">
                <a:solidFill>
                  <a:srgbClr val="669900"/>
                </a:solidFill>
                <a:latin typeface="Liberation Mono"/>
              </a:rPr>
              <a:t>'1'</a:t>
            </a:r>
            <a:r>
              <a:rPr lang="en-US" dirty="0">
                <a:latin typeface="Liberation Mono"/>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IN" dirty="0">
                <a:solidFill>
                  <a:srgbClr val="669900"/>
                </a:solidFill>
                <a:latin typeface="Liberation Mono"/>
              </a:rPr>
              <a:t>'1'</a:t>
            </a:r>
            <a:r>
              <a:rPr lang="en-IN" dirty="0">
                <a:latin typeface="Liberation Mono"/>
              </a:rPr>
              <a:t> </a:t>
            </a:r>
            <a:r>
              <a:rPr lang="en-US" dirty="0">
                <a:solidFill>
                  <a:srgbClr val="A67F59"/>
                </a:solidFill>
                <a:latin typeface="Liberation Mono"/>
              </a:rPr>
              <a:t>+</a:t>
            </a:r>
            <a:r>
              <a:rPr lang="en-IN" dirty="0">
                <a:latin typeface="Liberation Mono"/>
              </a:rPr>
              <a:t> </a:t>
            </a:r>
            <a:r>
              <a:rPr lang="en-IN" dirty="0">
                <a:solidFill>
                  <a:srgbClr val="669900"/>
                </a:solidFill>
                <a:latin typeface="Liberation Mono"/>
              </a:rPr>
              <a:t>'1'</a:t>
            </a:r>
            <a:r>
              <a:rPr lang="en-US" dirty="0">
                <a:solidFill>
                  <a:srgbClr val="669900"/>
                </a:solidFill>
                <a:latin typeface="Liberation Mono"/>
              </a:rPr>
              <a:t> </a:t>
            </a:r>
            <a:r>
              <a:rPr lang="en-US" dirty="0">
                <a:latin typeface="Liberation Mono"/>
              </a:rPr>
              <a:t>;</a:t>
            </a:r>
            <a:endParaRPr lang="en-IN" dirty="0">
              <a:latin typeface="Liberation Mono"/>
            </a:endParaRP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IN" dirty="0">
                <a:solidFill>
                  <a:srgbClr val="669900"/>
                </a:solidFill>
                <a:latin typeface="Liberation Mono"/>
              </a:rPr>
              <a:t>'1'</a:t>
            </a:r>
            <a:r>
              <a:rPr lang="en-IN" dirty="0">
                <a:latin typeface="Liberation Mono"/>
              </a:rPr>
              <a:t> </a:t>
            </a:r>
            <a:r>
              <a:rPr lang="en-US" dirty="0">
                <a:solidFill>
                  <a:srgbClr val="A67F59"/>
                </a:solidFill>
                <a:latin typeface="Liberation Mono"/>
              </a:rPr>
              <a:t>+</a:t>
            </a:r>
            <a:r>
              <a:rPr lang="en-IN" dirty="0">
                <a:latin typeface="Liberation Mono"/>
              </a:rPr>
              <a:t> </a:t>
            </a:r>
            <a:r>
              <a:rPr lang="en-IN" dirty="0">
                <a:solidFill>
                  <a:srgbClr val="669900"/>
                </a:solidFill>
                <a:latin typeface="Liberation Mono"/>
              </a:rPr>
              <a:t>'a1'</a:t>
            </a:r>
            <a:r>
              <a:rPr lang="en-US" dirty="0">
                <a:latin typeface="Liberation Mono"/>
              </a:rPr>
              <a:t>;</a:t>
            </a:r>
            <a:endParaRPr lang="en-IN" dirty="0">
              <a:latin typeface="Liberation Mono"/>
            </a:endParaRP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IN" dirty="0">
                <a:solidFill>
                  <a:srgbClr val="669900"/>
                </a:solidFill>
                <a:latin typeface="Liberation Mono"/>
              </a:rPr>
              <a:t>'1'</a:t>
            </a:r>
            <a:r>
              <a:rPr lang="en-IN" dirty="0">
                <a:latin typeface="Liberation Mono"/>
              </a:rPr>
              <a:t> </a:t>
            </a:r>
            <a:r>
              <a:rPr lang="en-US" dirty="0">
                <a:solidFill>
                  <a:srgbClr val="A67F59"/>
                </a:solidFill>
                <a:latin typeface="Liberation Mono"/>
              </a:rPr>
              <a:t>+</a:t>
            </a:r>
            <a:r>
              <a:rPr lang="en-IN" dirty="0">
                <a:latin typeface="Liberation Mono"/>
              </a:rPr>
              <a:t> </a:t>
            </a:r>
            <a:r>
              <a:rPr lang="en-IN" dirty="0">
                <a:solidFill>
                  <a:srgbClr val="669900"/>
                </a:solidFill>
                <a:latin typeface="Liberation Mono"/>
              </a:rPr>
              <a:t>'1a'</a:t>
            </a:r>
            <a:r>
              <a:rPr lang="en-US" dirty="0">
                <a:latin typeface="Liberation Mono"/>
              </a:rPr>
              <a:t>;</a:t>
            </a:r>
            <a:endParaRPr lang="en-IN" dirty="0">
              <a:latin typeface="Liberation Mono"/>
            </a:endParaRP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IN" dirty="0">
                <a:solidFill>
                  <a:srgbClr val="669900"/>
                </a:solidFill>
                <a:latin typeface="Liberation Mono"/>
              </a:rPr>
              <a:t>'a1'</a:t>
            </a:r>
            <a:r>
              <a:rPr lang="en-IN" dirty="0">
                <a:latin typeface="Liberation Mono"/>
              </a:rPr>
              <a:t> </a:t>
            </a:r>
            <a:r>
              <a:rPr lang="en-US" dirty="0">
                <a:solidFill>
                  <a:srgbClr val="A67F59"/>
                </a:solidFill>
                <a:latin typeface="Liberation Mono"/>
              </a:rPr>
              <a:t>+</a:t>
            </a:r>
            <a:r>
              <a:rPr lang="en-IN" dirty="0">
                <a:latin typeface="Liberation Mono"/>
              </a:rPr>
              <a:t> </a:t>
            </a:r>
            <a:r>
              <a:rPr lang="en-IN" dirty="0">
                <a:solidFill>
                  <a:srgbClr val="990055"/>
                </a:solidFill>
                <a:latin typeface="Liberation Mono"/>
              </a:rPr>
              <a:t>1</a:t>
            </a:r>
            <a:r>
              <a:rPr lang="en-US" dirty="0">
                <a:latin typeface="Liberation Mono"/>
              </a:rPr>
              <a:t>;</a:t>
            </a:r>
            <a:endParaRPr lang="en-IN" dirty="0">
              <a:latin typeface="Liberation Mono"/>
            </a:endParaRP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IN" dirty="0">
                <a:solidFill>
                  <a:srgbClr val="669900"/>
                </a:solidFill>
                <a:latin typeface="Liberation Mono"/>
              </a:rPr>
              <a:t>'1a'</a:t>
            </a:r>
            <a:r>
              <a:rPr lang="en-IN" dirty="0">
                <a:latin typeface="Liberation Mono"/>
              </a:rPr>
              <a:t> </a:t>
            </a:r>
            <a:r>
              <a:rPr lang="en-US" dirty="0">
                <a:solidFill>
                  <a:srgbClr val="A67F59"/>
                </a:solidFill>
                <a:latin typeface="Liberation Mono"/>
              </a:rPr>
              <a:t>+</a:t>
            </a:r>
            <a:r>
              <a:rPr lang="en-IN" dirty="0">
                <a:latin typeface="Liberation Mono"/>
              </a:rPr>
              <a:t> </a:t>
            </a:r>
            <a:r>
              <a:rPr lang="en-IN" dirty="0">
                <a:solidFill>
                  <a:srgbClr val="990055"/>
                </a:solidFill>
                <a:latin typeface="Liberation Mono"/>
              </a:rPr>
              <a:t>1</a:t>
            </a:r>
            <a:r>
              <a:rPr lang="en-US" dirty="0">
                <a:latin typeface="Liberation Mono"/>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-2</a:t>
            </a:r>
            <a:r>
              <a:rPr lang="en-US" dirty="0">
                <a:latin typeface="Liberation Mono"/>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a:t>
            </a:r>
          </a:p>
        </p:txBody>
      </p:sp>
      <p:sp>
        <p:nvSpPr>
          <p:cNvPr id="10" name="TextBox 9">
            <a:extLst>
              <a:ext uri="{FF2B5EF4-FFF2-40B4-BE49-F238E27FC236}">
                <a16:creationId xmlns:a16="http://schemas.microsoft.com/office/drawing/2014/main" xmlns="" id="{BF021BEA-1BAC-4B1F-A667-E14543C77BBD}"/>
              </a:ext>
            </a:extLst>
          </p:cNvPr>
          <p:cNvSpPr txBox="1"/>
          <p:nvPr/>
        </p:nvSpPr>
        <p:spPr>
          <a:xfrm>
            <a:off x="5303913" y="1987398"/>
            <a:ext cx="6324086" cy="2585323"/>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latin typeface="Liberation Mono"/>
                <a:ea typeface="Times New Roman" panose="02020603050405020304" pitchFamily="18" charset="0"/>
              </a:rPr>
              <a:t>sal, sal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1000</a:t>
            </a:r>
            <a:r>
              <a:rPr lang="en-US" dirty="0">
                <a:latin typeface="Liberation Mono"/>
                <a:ea typeface="Times New Roman" panose="02020603050405020304" pitchFamily="18" charset="0"/>
              </a:rPr>
              <a:t> </a:t>
            </a:r>
            <a:r>
              <a:rPr lang="en-US" dirty="0">
                <a:latin typeface="Liberation Mono"/>
              </a:rPr>
              <a:t>AS</a:t>
            </a:r>
            <a:r>
              <a:rPr lang="en-US" dirty="0">
                <a:solidFill>
                  <a:srgbClr val="DD4A68"/>
                </a:solidFill>
                <a:latin typeface="Liberation Mono"/>
                <a:ea typeface="Times New Roman" panose="02020603050405020304" pitchFamily="18" charset="0"/>
              </a:rPr>
              <a:t> </a:t>
            </a:r>
            <a:r>
              <a:rPr lang="en-US" dirty="0">
                <a:solidFill>
                  <a:srgbClr val="669900"/>
                </a:solidFill>
                <a:latin typeface="Liberation Mono"/>
              </a:rPr>
              <a:t>'New Salary' </a:t>
            </a:r>
            <a:r>
              <a:rPr lang="en-US" dirty="0">
                <a:solidFill>
                  <a:srgbClr val="0077AA"/>
                </a:solidFill>
                <a:latin typeface="Liberation Mono"/>
                <a:ea typeface="Times New Roman" panose="02020603050405020304" pitchFamily="18"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latin typeface="Liberation Mono"/>
                <a:ea typeface="Times New Roman" panose="02020603050405020304" pitchFamily="18" charset="0"/>
              </a:rPr>
              <a:t>sal, comm, sal </a:t>
            </a:r>
            <a:r>
              <a:rPr lang="en-US" dirty="0">
                <a:solidFill>
                  <a:srgbClr val="A67F59"/>
                </a:solidFill>
                <a:latin typeface="Liberation Mono"/>
              </a:rPr>
              <a:t>+</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comm</a:t>
            </a:r>
            <a:r>
              <a:rPr lang="en-US"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latin typeface="Liberation Mono"/>
                <a:ea typeface="Times New Roman" panose="02020603050405020304" pitchFamily="18" charset="0"/>
              </a:rPr>
              <a:t>sal, comm, sal </a:t>
            </a:r>
            <a:r>
              <a:rPr lang="en-US" dirty="0">
                <a:solidFill>
                  <a:srgbClr val="A67F59"/>
                </a:solidFill>
                <a:latin typeface="Liberation Mono"/>
              </a:rPr>
              <a:t>+</a:t>
            </a:r>
            <a:r>
              <a:rPr lang="en-US" dirty="0">
                <a:solidFill>
                  <a:srgbClr val="DD4A68"/>
                </a:solidFill>
                <a:latin typeface="Liberation Mono"/>
                <a:ea typeface="Times New Roman" panose="02020603050405020304" pitchFamily="18" charset="0"/>
              </a:rPr>
              <a:t> </a:t>
            </a:r>
            <a:r>
              <a:rPr lang="en-IN" dirty="0">
                <a:solidFill>
                  <a:srgbClr val="DD4A68"/>
                </a:solidFill>
                <a:latin typeface="Liberation Mono"/>
              </a:rPr>
              <a:t>IFNULL</a:t>
            </a:r>
            <a:r>
              <a:rPr lang="en-US" dirty="0">
                <a:solidFill>
                  <a:schemeClr val="tx1">
                    <a:lumMod val="65000"/>
                    <a:lumOff val="35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comm, </a:t>
            </a:r>
            <a:r>
              <a:rPr lang="en-US" dirty="0">
                <a:solidFill>
                  <a:srgbClr val="990055"/>
                </a:solidFill>
                <a:latin typeface="Liberation Mono"/>
              </a:rPr>
              <a:t>0</a:t>
            </a:r>
            <a:r>
              <a:rPr lang="en-US" dirty="0">
                <a:solidFill>
                  <a:schemeClr val="tx1">
                    <a:lumMod val="65000"/>
                    <a:lumOff val="35000"/>
                  </a:schemeClr>
                </a:solidFill>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latin typeface="Liberation Mono"/>
                <a:cs typeface="Arial" pitchFamily="34" charset="0"/>
              </a:rPr>
              <a:t>ename, </a:t>
            </a:r>
            <a:r>
              <a:rPr lang="en-IN" dirty="0">
                <a:solidFill>
                  <a:schemeClr val="tx1">
                    <a:lumMod val="85000"/>
                    <a:lumOff val="15000"/>
                  </a:schemeClr>
                </a:solidFill>
                <a:latin typeface="Liberation Mono"/>
                <a:ea typeface="Times New Roman" panose="02020603050405020304" pitchFamily="18" charset="0"/>
              </a:rPr>
              <a:t>ename </a:t>
            </a:r>
            <a:r>
              <a:rPr lang="en-IN" dirty="0">
                <a:solidFill>
                  <a:srgbClr val="A67F59"/>
                </a:solidFill>
                <a:latin typeface="Liberation Mono"/>
              </a:rPr>
              <a:t>=</a:t>
            </a:r>
            <a:r>
              <a:rPr lang="en-IN" dirty="0">
                <a:solidFill>
                  <a:schemeClr val="tx1">
                    <a:lumMod val="85000"/>
                    <a:lumOff val="15000"/>
                  </a:schemeClr>
                </a:solidFill>
                <a:latin typeface="Liberation Mono"/>
                <a:ea typeface="Times New Roman" panose="02020603050405020304" pitchFamily="18" charset="0"/>
              </a:rPr>
              <a:t> ename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IN" dirty="0">
                <a:latin typeface="Liberation Mono"/>
                <a:cs typeface="Arial" pitchFamily="34" charset="0"/>
              </a:rPr>
              <a:t>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 </a:t>
            </a:r>
            <a:r>
              <a:rPr lang="en-IN" dirty="0">
                <a:latin typeface="Liberation Mono"/>
                <a:cs typeface="Arial" pitchFamily="34" charset="0"/>
              </a:rPr>
              <a:t>ename, </a:t>
            </a:r>
            <a:r>
              <a:rPr lang="en-IN" dirty="0">
                <a:solidFill>
                  <a:schemeClr val="tx1">
                    <a:lumMod val="85000"/>
                    <a:lumOff val="15000"/>
                  </a:schemeClr>
                </a:solidFill>
                <a:latin typeface="Liberation Mono"/>
                <a:ea typeface="Times New Roman" panose="02020603050405020304" pitchFamily="18" charset="0"/>
                <a:cs typeface="Arial" panose="020B0604020202020204" pitchFamily="34" charset="0"/>
              </a:rPr>
              <a:t>ename </a:t>
            </a:r>
            <a:r>
              <a:rPr lang="en-IN" dirty="0">
                <a:solidFill>
                  <a:srgbClr val="A67F59"/>
                </a:solidFill>
                <a:latin typeface="Liberation Mono"/>
              </a:rPr>
              <a:t>=</a:t>
            </a:r>
            <a:r>
              <a:rPr lang="en-IN" dirty="0">
                <a:solidFill>
                  <a:schemeClr val="tx1">
                    <a:lumMod val="85000"/>
                    <a:lumOff val="15000"/>
                  </a:schemeClr>
                </a:solidFill>
                <a:latin typeface="Liberation Mono"/>
                <a:ea typeface="Times New Roman" panose="02020603050405020304" pitchFamily="18" charset="0"/>
                <a:cs typeface="Arial" panose="020B0604020202020204" pitchFamily="34" charset="0"/>
              </a:rPr>
              <a:t> </a:t>
            </a:r>
            <a:r>
              <a:rPr lang="en-IN" dirty="0">
                <a:solidFill>
                  <a:srgbClr val="669900"/>
                </a:solidFill>
                <a:latin typeface="Liberation Mono"/>
              </a:rPr>
              <a:t>'smith'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IN" dirty="0">
                <a:latin typeface="Liberation Mono"/>
                <a:cs typeface="Arial" pitchFamily="34" charset="0"/>
              </a:rPr>
              <a:t>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c1, c1 </a:t>
            </a:r>
            <a:r>
              <a:rPr lang="en-US" dirty="0">
                <a:solidFill>
                  <a:srgbClr val="A67F59"/>
                </a:solidFill>
                <a:latin typeface="Liberation Mono"/>
              </a:rPr>
              <a:t>/ </a:t>
            </a:r>
            <a:r>
              <a:rPr lang="en-US" dirty="0">
                <a:latin typeface="Liberation Mono"/>
                <a:cs typeface="Arial" pitchFamily="34" charset="0"/>
              </a:rPr>
              <a:t>1 R1 </a:t>
            </a:r>
            <a:r>
              <a:rPr lang="en-US" dirty="0">
                <a:solidFill>
                  <a:srgbClr val="0077AA"/>
                </a:solidFill>
                <a:latin typeface="Liberation Mono"/>
                <a:ea typeface="Times New Roman" panose="02020603050405020304" pitchFamily="18" charset="0"/>
                <a:cs typeface="Times New Roman" panose="02020603050405020304" pitchFamily="18" charset="0"/>
              </a:rPr>
              <a:t>FROM</a:t>
            </a:r>
            <a:r>
              <a:rPr lang="en-US" dirty="0">
                <a:latin typeface="Liberation Mono"/>
                <a:cs typeface="Arial" pitchFamily="34" charset="0"/>
              </a:rPr>
              <a:t> numberString;</a:t>
            </a:r>
            <a:endParaRPr lang="en-IN" dirty="0">
              <a:latin typeface="Liberation Mono"/>
              <a:cs typeface="Arial" pitchFamily="34" charset="0"/>
            </a:endParaRPr>
          </a:p>
        </p:txBody>
      </p:sp>
      <p:sp>
        <p:nvSpPr>
          <p:cNvPr id="7" name="Rectangle 6">
            <a:extLst>
              <a:ext uri="{FF2B5EF4-FFF2-40B4-BE49-F238E27FC236}">
                <a16:creationId xmlns:a16="http://schemas.microsoft.com/office/drawing/2014/main" xmlns="" id="{3F2F3E05-346E-4EE1-A38F-3ACA0D6CD670}"/>
              </a:ext>
            </a:extLst>
          </p:cNvPr>
          <p:cNvSpPr/>
          <p:nvPr/>
        </p:nvSpPr>
        <p:spPr>
          <a:xfrm>
            <a:off x="2567608" y="1987398"/>
            <a:ext cx="3389930" cy="383181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solidFill>
                  <a:srgbClr val="990055"/>
                </a:solidFill>
                <a:latin typeface="Liberation Mono"/>
              </a:rPr>
              <a:t>123</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solidFill>
                  <a:srgbClr val="990055"/>
                </a:solidFill>
                <a:latin typeface="Liberation Mono"/>
              </a:rPr>
              <a:t>-123</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US" dirty="0">
                <a:solidFill>
                  <a:srgbClr val="990055"/>
                </a:solidFill>
                <a:latin typeface="Liberation Mono"/>
              </a:rPr>
              <a:t>123</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solidFill>
                  <a:srgbClr val="669900"/>
                </a:solidFill>
                <a:latin typeface="Liberation Mono"/>
              </a:rPr>
              <a:t> </a:t>
            </a:r>
            <a:r>
              <a:rPr lang="en-US" dirty="0">
                <a:latin typeface="Liberation Mono"/>
              </a:rPr>
              <a:t>;</a:t>
            </a:r>
            <a:endParaRPr lang="en-IN" dirty="0">
              <a:latin typeface="Liberation Mono"/>
            </a:endParaRP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US" dirty="0">
                <a:solidFill>
                  <a:srgbClr val="990055"/>
                </a:solidFill>
                <a:latin typeface="Liberation Mono"/>
              </a:rPr>
              <a:t>-123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US" dirty="0">
                <a:solidFill>
                  <a:srgbClr val="990055"/>
                </a:solidFill>
                <a:latin typeface="Liberation Mono"/>
              </a:rPr>
              <a:t>2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0</a:t>
            </a:r>
            <a:r>
              <a:rPr lang="en-US" dirty="0">
                <a:latin typeface="Liberation Mono"/>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US" dirty="0">
                <a:solidFill>
                  <a:srgbClr val="990055"/>
                </a:solidFill>
                <a:latin typeface="Liberation Mono"/>
              </a:rPr>
              <a:t>2435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US" dirty="0">
                <a:solidFill>
                  <a:srgbClr val="990055"/>
                </a:solidFill>
                <a:latin typeface="Liberation Mono"/>
              </a:rPr>
              <a:t>2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0</a:t>
            </a:r>
            <a:r>
              <a:rPr lang="en-US" dirty="0">
                <a:latin typeface="Liberation Mono"/>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IN" dirty="0">
                <a:solidFill>
                  <a:srgbClr val="669900"/>
                </a:solidFill>
                <a:latin typeface="Liberation Mono"/>
              </a:rPr>
              <a:t>'</a:t>
            </a:r>
            <a:r>
              <a:rPr lang="en-US" dirty="0">
                <a:solidFill>
                  <a:srgbClr val="669900"/>
                </a:solidFill>
                <a:latin typeface="Liberation Mono"/>
              </a:rPr>
              <a:t>2435Saleel</a:t>
            </a:r>
            <a:r>
              <a:rPr lang="en-IN" dirty="0">
                <a:solidFill>
                  <a:srgbClr val="669900"/>
                </a:solidFill>
                <a:latin typeface="Liberation Mono"/>
              </a:rPr>
              <a:t>'</a:t>
            </a:r>
            <a:r>
              <a:rPr lang="en-US" dirty="0">
                <a:solidFill>
                  <a:srgbClr val="990055"/>
                </a:solidFill>
                <a:latin typeface="Liberation Mono"/>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rPr>
              <a:t>;</a:t>
            </a:r>
          </a:p>
        </p:txBody>
      </p:sp>
      <p:grpSp>
        <p:nvGrpSpPr>
          <p:cNvPr id="3" name="Group 2">
            <a:extLst>
              <a:ext uri="{FF2B5EF4-FFF2-40B4-BE49-F238E27FC236}">
                <a16:creationId xmlns:a16="http://schemas.microsoft.com/office/drawing/2014/main" xmlns="" id="{DD5AD7AF-DE6C-40AC-A337-1859BE9BD26C}"/>
              </a:ext>
            </a:extLst>
          </p:cNvPr>
          <p:cNvGrpSpPr/>
          <p:nvPr/>
        </p:nvGrpSpPr>
        <p:grpSpPr>
          <a:xfrm>
            <a:off x="6048822" y="4713533"/>
            <a:ext cx="5951834" cy="1811811"/>
            <a:chOff x="5673867" y="4727466"/>
            <a:chExt cx="6254781" cy="1811811"/>
          </a:xfrm>
        </p:grpSpPr>
        <p:sp>
          <p:nvSpPr>
            <p:cNvPr id="8" name="Rectangle 7">
              <a:extLst>
                <a:ext uri="{FF2B5EF4-FFF2-40B4-BE49-F238E27FC236}">
                  <a16:creationId xmlns:a16="http://schemas.microsoft.com/office/drawing/2014/main" xmlns="" id="{3D3A9E5F-89E5-4D5B-9731-CEE159F2D1E1}"/>
                </a:ext>
              </a:extLst>
            </p:cNvPr>
            <p:cNvSpPr/>
            <p:nvPr/>
          </p:nvSpPr>
          <p:spPr>
            <a:xfrm>
              <a:off x="5807967" y="5580571"/>
              <a:ext cx="2993290"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990055"/>
                  </a:solidFill>
                  <a:latin typeface="Liberation Mono"/>
                </a:rPr>
                <a:t>2</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chemeClr val="accent4">
                      <a:lumMod val="50000"/>
                    </a:schemeClr>
                  </a:solidFill>
                  <a:latin typeface="Liberation Mono"/>
                  <a:cs typeface="Arial" panose="020B0604020202020204" pitchFamily="34" charset="0"/>
                </a:rPr>
                <a:t>NULL</a:t>
              </a:r>
              <a:r>
                <a:rPr lang="en-US" dirty="0">
                  <a:latin typeface="Liberation Mono"/>
                  <a:ea typeface="Times New Roman" panose="02020603050405020304" pitchFamily="18" charset="0"/>
                </a:rPr>
                <a:t> ;</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solidFill>
                    <a:srgbClr val="990055"/>
                  </a:solidFill>
                  <a:latin typeface="Liberation Mono"/>
                </a:rPr>
                <a:t>2</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chemeClr val="accent4">
                      <a:lumMod val="50000"/>
                    </a:schemeClr>
                  </a:solidFill>
                  <a:latin typeface="Liberation Mono"/>
                  <a:cs typeface="Arial" panose="020B0604020202020204" pitchFamily="34" charset="0"/>
                </a:rPr>
                <a:t>NULL</a:t>
              </a:r>
              <a:r>
                <a:rPr lang="en-US" dirty="0">
                  <a:latin typeface="Liberation Mono"/>
                  <a:ea typeface="Times New Roman" panose="02020603050405020304" pitchFamily="18" charset="0"/>
                </a:rPr>
                <a:t> ;</a:t>
              </a:r>
            </a:p>
          </p:txBody>
        </p:sp>
        <p:sp>
          <p:nvSpPr>
            <p:cNvPr id="11" name="Rectangle 10">
              <a:extLst>
                <a:ext uri="{FF2B5EF4-FFF2-40B4-BE49-F238E27FC236}">
                  <a16:creationId xmlns:a16="http://schemas.microsoft.com/office/drawing/2014/main" xmlns="" id="{72E65894-4C6B-4DD8-B64F-5C8A4310B67C}"/>
                </a:ext>
              </a:extLst>
            </p:cNvPr>
            <p:cNvSpPr/>
            <p:nvPr/>
          </p:nvSpPr>
          <p:spPr>
            <a:xfrm>
              <a:off x="5673867" y="4727466"/>
              <a:ext cx="6254781"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IN" sz="1800" dirty="0">
                  <a:solidFill>
                    <a:srgbClr val="006C86"/>
                  </a:solidFill>
                  <a:latin typeface="Arial" panose="020B0604020202020204" pitchFamily="34" charset="0"/>
                  <a:cs typeface="Arial" panose="020B0604020202020204" pitchFamily="34" charset="0"/>
                </a:rPr>
                <a:t>If any expression evaluated with NULL, returns NULL.</a:t>
              </a:r>
            </a:p>
          </p:txBody>
        </p:sp>
        <p:sp>
          <p:nvSpPr>
            <p:cNvPr id="13" name="TextBox 12">
              <a:extLst>
                <a:ext uri="{FF2B5EF4-FFF2-40B4-BE49-F238E27FC236}">
                  <a16:creationId xmlns:a16="http://schemas.microsoft.com/office/drawing/2014/main" xmlns="" id="{8DD54FC9-E94A-4D24-B544-38FB59B0CF34}"/>
                </a:ext>
              </a:extLst>
            </p:cNvPr>
            <p:cNvSpPr txBox="1"/>
            <p:nvPr/>
          </p:nvSpPr>
          <p:spPr>
            <a:xfrm>
              <a:off x="8517516" y="5615947"/>
              <a:ext cx="3295659" cy="923330"/>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solidFill>
                    <a:srgbClr val="990055"/>
                  </a:solidFill>
                  <a:latin typeface="Liberation Mono"/>
                </a:rPr>
                <a:t>2</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chemeClr val="accent4">
                      <a:lumMod val="50000"/>
                    </a:schemeClr>
                  </a:solidFill>
                  <a:latin typeface="Liberation Mono"/>
                  <a:cs typeface="Arial" panose="020B0604020202020204" pitchFamily="34" charset="0"/>
                </a:rPr>
                <a:t>NULL</a:t>
              </a:r>
              <a:r>
                <a:rPr lang="en-US" dirty="0">
                  <a:latin typeface="Liberation Mono"/>
                  <a:ea typeface="Times New Roman" panose="02020603050405020304" pitchFamily="18" charset="0"/>
                </a:rPr>
                <a:t> </a:t>
              </a:r>
              <a:r>
                <a:rPr lang="en-US" dirty="0">
                  <a:latin typeface="Liberation Mono"/>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US" dirty="0">
                  <a:solidFill>
                    <a:srgbClr val="990055"/>
                  </a:solidFill>
                  <a:latin typeface="Liberation Mono"/>
                </a:rPr>
                <a:t>2</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chemeClr val="accent4">
                      <a:lumMod val="50000"/>
                    </a:schemeClr>
                  </a:solidFill>
                  <a:latin typeface="Liberation Mono"/>
                  <a:cs typeface="Arial" panose="020B0604020202020204" pitchFamily="34" charset="0"/>
                </a:rPr>
                <a:t>NULL</a:t>
              </a:r>
              <a:r>
                <a:rPr lang="en-US" dirty="0">
                  <a:solidFill>
                    <a:srgbClr val="669900"/>
                  </a:solidFill>
                  <a:latin typeface="Liberation Mono"/>
                </a:rPr>
                <a:t> </a:t>
              </a:r>
              <a:r>
                <a:rPr lang="en-US" dirty="0">
                  <a:latin typeface="Liberation Mono"/>
                </a:rPr>
                <a:t>;</a:t>
              </a:r>
              <a:endParaRPr lang="en-IN" dirty="0">
                <a:latin typeface="Liberation Mono"/>
              </a:endParaRPr>
            </a:p>
          </p:txBody>
        </p:sp>
      </p:grpSp>
    </p:spTree>
    <p:extLst>
      <p:ext uri="{BB962C8B-B14F-4D97-AF65-F5344CB8AC3E}">
        <p14:creationId xmlns:p14="http://schemas.microsoft.com/office/powerpoint/2010/main" val="1256742152"/>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identifiers</a:t>
            </a:r>
          </a:p>
        </p:txBody>
      </p:sp>
      <p:sp>
        <p:nvSpPr>
          <p:cNvPr id="5" name="Rectangle 4">
            <a:extLst>
              <a:ext uri="{FF2B5EF4-FFF2-40B4-BE49-F238E27FC236}">
                <a16:creationId xmlns:a16="http://schemas.microsoft.com/office/drawing/2014/main" xmlns="" id="{106E4B1C-6655-401A-9D56-98441DE8FD48}"/>
              </a:ext>
            </a:extLst>
          </p:cNvPr>
          <p:cNvSpPr/>
          <p:nvPr/>
        </p:nvSpPr>
        <p:spPr>
          <a:xfrm>
            <a:off x="479376" y="3276601"/>
            <a:ext cx="11161240" cy="1015663"/>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Certain objects within MySQL, including database, table, index, column, alias, view, stored procedure, stored functions, triggers, partition, tablespace, and other object names are known as </a:t>
            </a:r>
            <a:r>
              <a:rPr lang="en-US" sz="2000" b="1" dirty="0">
                <a:latin typeface="Palatino Linotype" panose="02040502050505030304" pitchFamily="18" charset="0"/>
                <a:cs typeface="Segoe UI Light" panose="020B0502040204020203" pitchFamily="34" charset="0"/>
              </a:rPr>
              <a:t>identifiers</a:t>
            </a:r>
            <a:r>
              <a:rPr lang="en-US" sz="2000" dirty="0">
                <a:latin typeface="Palatino Linotype" panose="02040502050505030304" pitchFamily="18" charset="0"/>
                <a:cs typeface="Segoe UI Light" panose="020B0502040204020203" pitchFamily="34" charset="0"/>
              </a:rPr>
              <a:t>.</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591243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data?</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1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identifiers</a:t>
            </a:r>
            <a:endParaRPr lang="en-IN" sz="3200" i="1" dirty="0">
              <a:solidFill>
                <a:srgbClr val="FF9900"/>
              </a:solidFill>
              <a:latin typeface="Arial" pitchFamily="34" charset="0"/>
              <a:cs typeface="Arial" pitchFamily="34" charset="0"/>
            </a:endParaRPr>
          </a:p>
        </p:txBody>
      </p:sp>
      <p:sp>
        <p:nvSpPr>
          <p:cNvPr id="3" name="Rectangle 2"/>
          <p:cNvSpPr/>
          <p:nvPr/>
        </p:nvSpPr>
        <p:spPr>
          <a:xfrm>
            <a:off x="408404" y="1916832"/>
            <a:ext cx="11521279" cy="2308324"/>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p>
          <a:p>
            <a:pPr marL="800100" lvl="1" indent="-342900">
              <a:buFont typeface="+mj-lt"/>
              <a:buAutoNum type="arabicPeriod"/>
            </a:pPr>
            <a:r>
              <a:rPr lang="en-IN" dirty="0">
                <a:solidFill>
                  <a:srgbClr val="2658E6"/>
                </a:solidFill>
                <a:latin typeface="Palatino Linotype" panose="02040502050505030304" pitchFamily="18" charset="0"/>
                <a:cs typeface="Arial" panose="020B0604020202020204" pitchFamily="34" charset="0"/>
              </a:rPr>
              <a:t>tbl_name</a:t>
            </a:r>
          </a:p>
          <a:p>
            <a:pPr marL="800100" lvl="1" indent="-342900">
              <a:buFont typeface="+mj-lt"/>
              <a:buAutoNum type="arabicPeriod"/>
            </a:pPr>
            <a:r>
              <a:rPr lang="en-IN" dirty="0">
                <a:solidFill>
                  <a:srgbClr val="2658E6"/>
                </a:solidFill>
                <a:latin typeface="Palatino Linotype" panose="02040502050505030304" pitchFamily="18" charset="0"/>
                <a:cs typeface="Arial" panose="020B0604020202020204" pitchFamily="34" charset="0"/>
              </a:rPr>
              <a:t>db_name.tbl_name.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p>
          <a:p>
            <a:pPr marL="800100" lvl="1" indent="-342900">
              <a:buFont typeface="+mj-lt"/>
              <a:buAutoNum type="arabicPeriod"/>
            </a:pPr>
            <a:r>
              <a:rPr lang="en-IN" dirty="0">
                <a:solidFill>
                  <a:srgbClr val="2658E6"/>
                </a:solidFill>
                <a:latin typeface="Palatino Linotype" panose="02040502050505030304" pitchFamily="18" charset="0"/>
                <a:cs typeface="Arial" panose="020B0604020202020204" pitchFamily="34" charset="0"/>
              </a:rPr>
              <a:t>col_name</a:t>
            </a:r>
          </a:p>
          <a:p>
            <a:pPr marL="800100" lvl="1" indent="-342900">
              <a:buFont typeface="+mj-lt"/>
              <a:buAutoNum type="arabicPeriod"/>
            </a:pPr>
            <a:r>
              <a:rPr lang="en-IN" dirty="0">
                <a:solidFill>
                  <a:srgbClr val="2658E6"/>
                </a:solidFill>
                <a:latin typeface="Palatino Linotype" panose="02040502050505030304" pitchFamily="18" charset="0"/>
                <a:cs typeface="Arial" panose="020B0604020202020204" pitchFamily="34" charset="0"/>
              </a:rPr>
              <a:t>tbl_name.col_name </a:t>
            </a:r>
          </a:p>
          <a:p>
            <a:pPr marL="800100" lvl="1" indent="-342900">
              <a:buFont typeface="+mj-lt"/>
              <a:buAutoNum type="arabicPeriod"/>
            </a:pPr>
            <a:r>
              <a:rPr lang="en-IN" dirty="0">
                <a:solidFill>
                  <a:srgbClr val="2658E6"/>
                </a:solidFill>
                <a:latin typeface="Palatino Linotype" panose="02040502050505030304" pitchFamily="18" charset="0"/>
                <a:cs typeface="Arial" panose="020B0604020202020204" pitchFamily="34" charset="0"/>
              </a:rPr>
              <a:t>db_name.tbl_name.col_name.</a:t>
            </a:r>
          </a:p>
        </p:txBody>
      </p:sp>
      <p:sp>
        <p:nvSpPr>
          <p:cNvPr id="5" name="Rectangle 4">
            <a:extLst>
              <a:ext uri="{FF2B5EF4-FFF2-40B4-BE49-F238E27FC236}">
                <a16:creationId xmlns:a16="http://schemas.microsoft.com/office/drawing/2014/main" xmlns="" id="{3494CF1C-35F3-4164-A9A6-77F0466D27BC}"/>
              </a:ext>
            </a:extLst>
          </p:cNvPr>
          <p:cNvSpPr/>
          <p:nvPr/>
        </p:nvSpPr>
        <p:spPr>
          <a:xfrm>
            <a:off x="407369" y="4725145"/>
            <a:ext cx="11521279" cy="153888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prefix for a column reference unless the reference would be ambiguous.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backtick (`)</a:t>
            </a:r>
          </a:p>
        </p:txBody>
      </p:sp>
      <p:sp>
        <p:nvSpPr>
          <p:cNvPr id="7" name="Rectangle 6">
            <a:extLst>
              <a:ext uri="{FF2B5EF4-FFF2-40B4-BE49-F238E27FC236}">
                <a16:creationId xmlns:a16="http://schemas.microsoft.com/office/drawing/2014/main" xmlns="" id="{E32E8F92-EAA8-4ACA-B576-53F18E7D261F}"/>
              </a:ext>
            </a:extLst>
          </p:cNvPr>
          <p:cNvSpPr/>
          <p:nvPr/>
        </p:nvSpPr>
        <p:spPr>
          <a:xfrm>
            <a:off x="335360" y="594825"/>
            <a:ext cx="11521279" cy="1107996"/>
          </a:xfrm>
          <a:prstGeom prst="rect">
            <a:avLst/>
          </a:prstGeom>
          <a:no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a:t>
            </a:r>
            <a:r>
              <a:rPr lang="en-US" sz="2200" dirty="0">
                <a:latin typeface="Segoe UI Light" panose="020B0502040204020203" pitchFamily="34" charset="0"/>
                <a:cs typeface="Segoe UI Light" panose="020B0502040204020203" pitchFamily="34" charset="0"/>
              </a:rPr>
              <a:t>identifiers</a:t>
            </a:r>
            <a:r>
              <a:rPr lang="en-IN" sz="2200" dirty="0">
                <a:latin typeface="Segoe UI Light" panose="020B0502040204020203" pitchFamily="34" charset="0"/>
                <a:cs typeface="Segoe UI Light" panose="020B0502040204020203" pitchFamily="34" charset="0"/>
              </a:rPr>
              <a:t> like (Database, Table, Column, Index, Constraint, View, Stored Program, User-Defined Variable, Tablespace) is 64 characters, whereas for Alias is 256 characters.</a:t>
            </a:r>
          </a:p>
        </p:txBody>
      </p:sp>
    </p:spTree>
    <p:extLst>
      <p:ext uri="{BB962C8B-B14F-4D97-AF65-F5344CB8AC3E}">
        <p14:creationId xmlns:p14="http://schemas.microsoft.com/office/powerpoint/2010/main" val="558393389"/>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null-to-null comparisons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63352" y="620688"/>
            <a:ext cx="6858048" cy="1015663"/>
          </a:xfrm>
          <a:prstGeom prst="rect">
            <a:avLst/>
          </a:prstGeom>
        </p:spPr>
        <p:txBody>
          <a:bodyPr wrap="square">
            <a:spAutoFit/>
          </a:bodyPr>
          <a:lstStyle/>
          <a:p>
            <a:pPr marL="342900" indent="-342900">
              <a:buFont typeface="Arial" pitchFamily="34" charset="0"/>
              <a:buChar char="•"/>
            </a:pPr>
            <a:r>
              <a:rPr lang="en-US" sz="2000" dirty="0">
                <a:solidFill>
                  <a:srgbClr val="006C86"/>
                </a:solidFill>
              </a:rPr>
              <a:t>NULL value does not occupy space in memory.</a:t>
            </a:r>
          </a:p>
          <a:p>
            <a:pPr marL="342900" indent="-342900">
              <a:buFont typeface="Arial" pitchFamily="34" charset="0"/>
              <a:buChar char="•"/>
            </a:pPr>
            <a:r>
              <a:rPr lang="en-US" sz="2000" dirty="0">
                <a:solidFill>
                  <a:srgbClr val="006C86"/>
                </a:solidFill>
              </a:rPr>
              <a:t>NULL value is independent of data type.</a:t>
            </a:r>
          </a:p>
          <a:p>
            <a:pPr marL="342900" indent="-342900">
              <a:buFont typeface="Arial" pitchFamily="34" charset="0"/>
              <a:buChar char="•"/>
            </a:pPr>
            <a:r>
              <a:rPr lang="en-US" sz="2000" dirty="0">
                <a:solidFill>
                  <a:srgbClr val="006C86"/>
                </a:solidFill>
              </a:rPr>
              <a:t>NULL can be written in any lettercase.</a:t>
            </a:r>
          </a:p>
        </p:txBody>
      </p:sp>
    </p:spTree>
    <p:extLst>
      <p:ext uri="{BB962C8B-B14F-4D97-AF65-F5344CB8AC3E}">
        <p14:creationId xmlns:p14="http://schemas.microsoft.com/office/powerpoint/2010/main" val="5189047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the null value</a:t>
            </a:r>
          </a:p>
        </p:txBody>
      </p:sp>
      <p:sp>
        <p:nvSpPr>
          <p:cNvPr id="7" name="Rectangle 6"/>
          <p:cNvSpPr/>
          <p:nvPr/>
        </p:nvSpPr>
        <p:spPr>
          <a:xfrm>
            <a:off x="263352" y="622301"/>
            <a:ext cx="11593288" cy="400110"/>
          </a:xfrm>
          <a:prstGeom prst="rect">
            <a:avLst/>
          </a:prstGeom>
          <a:noFill/>
        </p:spPr>
        <p:txBody>
          <a:bodyPr wrap="square">
            <a:spAutoFit/>
          </a:bodyPr>
          <a:lstStyle/>
          <a:p>
            <a:r>
              <a:rPr lang="en-IN" dirty="0">
                <a:solidFill>
                  <a:srgbClr val="222222"/>
                </a:solidFill>
                <a:latin typeface="arial" panose="020B0604020202020204" pitchFamily="34" charset="0"/>
              </a:rPr>
              <a:t>The</a:t>
            </a:r>
            <a:r>
              <a:rPr lang="en-IN" b="1" dirty="0">
                <a:solidFill>
                  <a:srgbClr val="222222"/>
                </a:solidFill>
                <a:latin typeface="arial" panose="020B0604020202020204" pitchFamily="34" charset="0"/>
              </a:rPr>
              <a:t> NULL value </a:t>
            </a:r>
            <a:r>
              <a:rPr lang="en-IN" dirty="0">
                <a:solidFill>
                  <a:srgbClr val="222222"/>
                </a:solidFill>
                <a:latin typeface="arial" panose="020B0604020202020204" pitchFamily="34" charset="0"/>
              </a:rPr>
              <a:t>is special. It means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sz="2000" b="1"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grpSp>
        <p:nvGrpSpPr>
          <p:cNvPr id="3" name="Group 2">
            <a:extLst>
              <a:ext uri="{FF2B5EF4-FFF2-40B4-BE49-F238E27FC236}">
                <a16:creationId xmlns:a16="http://schemas.microsoft.com/office/drawing/2014/main" xmlns="" id="{21BDB1A3-9F7D-4DFB-8C5A-383AABE838BE}"/>
              </a:ext>
            </a:extLst>
          </p:cNvPr>
          <p:cNvGrpSpPr/>
          <p:nvPr/>
        </p:nvGrpSpPr>
        <p:grpSpPr>
          <a:xfrm>
            <a:off x="263352" y="4293096"/>
            <a:ext cx="8495194" cy="584200"/>
            <a:chOff x="1676182" y="4191000"/>
            <a:chExt cx="8495194" cy="584200"/>
          </a:xfrm>
        </p:grpSpPr>
        <p:pic>
          <p:nvPicPr>
            <p:cNvPr id="2" name="Picture 1"/>
            <p:cNvPicPr>
              <a:picLocks noChangeAspect="1"/>
            </p:cNvPicPr>
            <p:nvPr/>
          </p:nvPicPr>
          <p:blipFill>
            <a:blip r:embed="rId2" cstate="print"/>
            <a:stretch>
              <a:fillRect/>
            </a:stretch>
          </p:blipFill>
          <p:spPr>
            <a:xfrm>
              <a:off x="1676182" y="4191000"/>
              <a:ext cx="8457100" cy="584200"/>
            </a:xfrm>
            <a:prstGeom prst="rect">
              <a:avLst/>
            </a:prstGeom>
          </p:spPr>
        </p:pic>
        <p:sp>
          <p:nvSpPr>
            <p:cNvPr id="8" name="Rectangle 7"/>
            <p:cNvSpPr/>
            <p:nvPr/>
          </p:nvSpPr>
          <p:spPr>
            <a:xfrm>
              <a:off x="6819012" y="4209258"/>
              <a:ext cx="3352364"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xmlns="" id="{3E5C472D-9567-43E9-B509-3A1EC250690F}"/>
              </a:ext>
            </a:extLst>
          </p:cNvPr>
          <p:cNvSpPr/>
          <p:nvPr/>
        </p:nvSpPr>
        <p:spPr>
          <a:xfrm>
            <a:off x="119337" y="1189327"/>
            <a:ext cx="11953327" cy="206210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You cannot be compared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the way you compere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to each other. </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If you attempt to use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with the usual arithmetic comparison operators, the result is </a:t>
            </a:r>
            <a:r>
              <a:rPr lang="en-IN" b="1" dirty="0">
                <a:solidFill>
                  <a:srgbClr val="222222"/>
                </a:solidFill>
                <a:latin typeface="arial" panose="020B0604020202020204" pitchFamily="34" charset="0"/>
              </a:rPr>
              <a:t>NULL </a:t>
            </a:r>
            <a:r>
              <a:rPr lang="en-IN" dirty="0">
                <a:solidFill>
                  <a:srgbClr val="222222"/>
                </a:solidFill>
                <a:latin typeface="arial" panose="020B0604020202020204" pitchFamily="34" charset="0"/>
              </a:rPr>
              <a:t>(</a:t>
            </a:r>
            <a:r>
              <a:rPr lang="en-IN" i="1" dirty="0">
                <a:solidFill>
                  <a:srgbClr val="222222"/>
                </a:solidFill>
                <a:latin typeface="arial" panose="020B0604020202020204" pitchFamily="34" charset="0"/>
              </a:rPr>
              <a:t>undefined</a:t>
            </a:r>
            <a:r>
              <a:rPr lang="en-IN" dirty="0">
                <a:solidFill>
                  <a:srgbClr val="222222"/>
                </a:solidFill>
                <a:latin typeface="arial" panose="020B0604020202020204" pitchFamily="34" charset="0"/>
              </a:rPr>
              <a:t>).</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Instead of using =, &lt;&gt;, or != to test for equality or inequality with </a:t>
            </a:r>
            <a:r>
              <a:rPr lang="en-IN" b="1" dirty="0">
                <a:solidFill>
                  <a:srgbClr val="222222"/>
                </a:solidFill>
                <a:latin typeface="arial" panose="020B0604020202020204" pitchFamily="34" charset="0"/>
              </a:rPr>
              <a:t>NULL</a:t>
            </a:r>
            <a:r>
              <a:rPr lang="en-IN" i="1" dirty="0">
                <a:solidFill>
                  <a:srgbClr val="222222"/>
                </a:solidFill>
                <a:latin typeface="arial" panose="020B0604020202020204" pitchFamily="34" charset="0"/>
              </a:rPr>
              <a:t> values, use </a:t>
            </a:r>
            <a:r>
              <a:rPr lang="en-IN" b="1" i="1" dirty="0">
                <a:solidFill>
                  <a:srgbClr val="222222"/>
                </a:solidFill>
                <a:latin typeface="arial" panose="020B0604020202020204" pitchFamily="34" charset="0"/>
              </a:rPr>
              <a:t>IS NULL</a:t>
            </a:r>
            <a:r>
              <a:rPr lang="en-IN" i="1" dirty="0">
                <a:solidFill>
                  <a:srgbClr val="222222"/>
                </a:solidFill>
                <a:latin typeface="arial" panose="020B0604020202020204" pitchFamily="34" charset="0"/>
              </a:rPr>
              <a:t> or </a:t>
            </a:r>
            <a:r>
              <a:rPr lang="en-IN" b="1" i="1" dirty="0">
                <a:solidFill>
                  <a:srgbClr val="222222"/>
                </a:solidFill>
                <a:latin typeface="arial" panose="020B0604020202020204" pitchFamily="34" charset="0"/>
              </a:rPr>
              <a:t>IS NOT NULL</a:t>
            </a:r>
          </a:p>
          <a:p>
            <a:pPr marL="285750" indent="-285750">
              <a:buFont typeface="Arial" panose="020B0604020202020204" pitchFamily="34" charset="0"/>
              <a:buChar char="•"/>
            </a:pPr>
            <a:endParaRPr lang="en-IN" sz="800" b="1" i="1"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MySQL specific </a:t>
            </a:r>
            <a:r>
              <a:rPr lang="en-IN" b="1" dirty="0">
                <a:solidFill>
                  <a:schemeClr val="accent6">
                    <a:lumMod val="50000"/>
                  </a:schemeClr>
                </a:solidFill>
                <a:latin typeface="arial" panose="020B0604020202020204" pitchFamily="34" charset="0"/>
              </a:rPr>
              <a:t>&lt;=&gt;</a:t>
            </a:r>
            <a:r>
              <a:rPr lang="en-IN" dirty="0">
                <a:solidFill>
                  <a:srgbClr val="222222"/>
                </a:solidFill>
                <a:latin typeface="arial" panose="020B0604020202020204" pitchFamily="34" charset="0"/>
              </a:rPr>
              <a:t> comparison operator is used for NULL-to-NULL comparisons.</a:t>
            </a:r>
          </a:p>
        </p:txBody>
      </p:sp>
      <p:cxnSp>
        <p:nvCxnSpPr>
          <p:cNvPr id="6" name="Straight Connector 5">
            <a:extLst>
              <a:ext uri="{FF2B5EF4-FFF2-40B4-BE49-F238E27FC236}">
                <a16:creationId xmlns:a16="http://schemas.microsoft.com/office/drawing/2014/main" xmlns="" id="{6F18E359-E157-4B89-BD1A-03C55C8F70E8}"/>
              </a:ext>
            </a:extLst>
          </p:cNvPr>
          <p:cNvCxnSpPr/>
          <p:nvPr/>
        </p:nvCxnSpPr>
        <p:spPr>
          <a:xfrm flipV="1">
            <a:off x="263352" y="3429000"/>
            <a:ext cx="11449272" cy="11717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20033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datetime 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xmlns="" id="{4117BB2C-FFB1-4E46-AAA8-BD0BB8F6D8D1}"/>
              </a:ext>
            </a:extLst>
          </p:cNvPr>
          <p:cNvSpPr txBox="1"/>
          <p:nvPr/>
        </p:nvSpPr>
        <p:spPr>
          <a:xfrm>
            <a:off x="17877" y="32136"/>
            <a:ext cx="609372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DATEDIFF</a:t>
            </a:r>
            <a:r>
              <a:rPr lang="en-IN" dirty="0">
                <a:solidFill>
                  <a:schemeClr val="bg1">
                    <a:lumMod val="65000"/>
                  </a:schemeClr>
                </a:solidFill>
                <a:latin typeface="Liberation Mono"/>
              </a:rPr>
              <a:t>(</a:t>
            </a:r>
            <a:r>
              <a:rPr lang="en-IN" dirty="0">
                <a:solidFill>
                  <a:srgbClr val="3F6971"/>
                </a:solidFill>
                <a:latin typeface="Liberation Mono"/>
              </a:rPr>
              <a:t>CURDATE</a:t>
            </a:r>
            <a:r>
              <a:rPr lang="en-IN" dirty="0">
                <a:solidFill>
                  <a:schemeClr val="bg1">
                    <a:lumMod val="65000"/>
                  </a:schemeClr>
                </a:solidFill>
                <a:latin typeface="Liberation Mono"/>
              </a:rPr>
              <a:t>()</a:t>
            </a:r>
            <a:r>
              <a:rPr lang="en-IN" dirty="0">
                <a:latin typeface="Liberation Mono"/>
              </a:rPr>
              <a:t>, hiredate</a:t>
            </a:r>
            <a:r>
              <a:rPr lang="en-IN" dirty="0">
                <a:solidFill>
                  <a:schemeClr val="bg1">
                    <a:lumMod val="65000"/>
                  </a:schemeClr>
                </a:solidFill>
                <a:latin typeface="Liberation Mono"/>
              </a:rPr>
              <a:t>)</a:t>
            </a:r>
            <a:r>
              <a:rPr lang="en-IN" dirty="0">
                <a:latin typeface="Liberation Mono"/>
              </a:rPr>
              <a:t> / 365.25</a:t>
            </a:r>
          </a:p>
        </p:txBody>
      </p:sp>
    </p:spTree>
    <p:extLst>
      <p:ext uri="{BB962C8B-B14F-4D97-AF65-F5344CB8AC3E}">
        <p14:creationId xmlns:p14="http://schemas.microsoft.com/office/powerpoint/2010/main" val="4056843844"/>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9C645075-6B22-433F-9CDF-EFDF6754175B}"/>
              </a:ext>
            </a:extLst>
          </p:cNvPr>
          <p:cNvSpPr/>
          <p:nvPr/>
        </p:nvSpPr>
        <p:spPr>
          <a:xfrm>
            <a:off x="361539" y="832104"/>
            <a:ext cx="10991045" cy="830997"/>
          </a:xfrm>
          <a:prstGeom prst="rect">
            <a:avLst/>
          </a:prstGeom>
        </p:spPr>
        <p:txBody>
          <a:bodyPr wrap="square">
            <a:spAutoFit/>
          </a:bodyPr>
          <a:lstStyle/>
          <a:p>
            <a:r>
              <a:rPr lang="en-IN" sz="2000" dirty="0">
                <a:solidFill>
                  <a:srgbClr val="222222"/>
                </a:solidFill>
                <a:latin typeface="arial" panose="020B0604020202020204" pitchFamily="34" charset="0"/>
              </a:rPr>
              <a:t>In MySQL, the </a:t>
            </a:r>
            <a:r>
              <a:rPr lang="en-IN" sz="2400" b="1" dirty="0">
                <a:solidFill>
                  <a:srgbClr val="365860"/>
                </a:solidFill>
                <a:latin typeface="arial" panose="020B0604020202020204" pitchFamily="34" charset="0"/>
              </a:rPr>
              <a:t>NOW()</a:t>
            </a:r>
            <a:r>
              <a:rPr lang="en-IN" sz="2000" dirty="0">
                <a:solidFill>
                  <a:srgbClr val="222222"/>
                </a:solidFill>
                <a:latin typeface="arial" panose="020B0604020202020204" pitchFamily="34" charset="0"/>
              </a:rPr>
              <a:t> function returns a default value for a </a:t>
            </a:r>
            <a:r>
              <a:rPr lang="en-IN" sz="2000" b="1" dirty="0">
                <a:solidFill>
                  <a:srgbClr val="222222"/>
                </a:solidFill>
                <a:latin typeface="arial" panose="020B0604020202020204" pitchFamily="34" charset="0"/>
              </a:rPr>
              <a:t>DATETIME</a:t>
            </a:r>
            <a:r>
              <a:rPr lang="en-IN" sz="2000" dirty="0">
                <a:solidFill>
                  <a:srgbClr val="222222"/>
                </a:solidFill>
                <a:latin typeface="arial" panose="020B0604020202020204" pitchFamily="34" charset="0"/>
              </a:rPr>
              <a:t>.</a:t>
            </a:r>
          </a:p>
          <a:p>
            <a:r>
              <a:rPr lang="en-IN" sz="2000" dirty="0"/>
              <a:t>MySQL inserts the current </a:t>
            </a:r>
            <a:r>
              <a:rPr lang="en-IN" sz="2400" b="1" dirty="0">
                <a:solidFill>
                  <a:srgbClr val="222222"/>
                </a:solidFill>
                <a:latin typeface="arial" panose="020B0604020202020204" pitchFamily="34" charset="0"/>
              </a:rPr>
              <a:t>date and time </a:t>
            </a:r>
            <a:r>
              <a:rPr lang="en-IN" sz="2000" dirty="0"/>
              <a:t>into the column whose default value is NOW().</a:t>
            </a:r>
          </a:p>
        </p:txBody>
      </p:sp>
      <p:sp>
        <p:nvSpPr>
          <p:cNvPr id="11" name="Rectangle 10">
            <a:extLst>
              <a:ext uri="{FF2B5EF4-FFF2-40B4-BE49-F238E27FC236}">
                <a16:creationId xmlns:a16="http://schemas.microsoft.com/office/drawing/2014/main" xmlns="" id="{961CCC7D-CA0A-477F-BF37-26C1C3D74B94}"/>
              </a:ext>
            </a:extLst>
          </p:cNvPr>
          <p:cNvSpPr/>
          <p:nvPr/>
        </p:nvSpPr>
        <p:spPr>
          <a:xfrm>
            <a:off x="335361" y="2165955"/>
            <a:ext cx="11017224" cy="830997"/>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MySQL, the </a:t>
            </a:r>
            <a:r>
              <a:rPr lang="en-IN" sz="2400" b="1" dirty="0">
                <a:solidFill>
                  <a:srgbClr val="365860"/>
                </a:solidFill>
                <a:latin typeface="Arial" panose="020B0604020202020204" pitchFamily="34" charset="0"/>
                <a:cs typeface="Arial" panose="020B0604020202020204" pitchFamily="34" charset="0"/>
              </a:rPr>
              <a:t>CURDATE()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current date in 'YYYY-MM-DD'. </a:t>
            </a:r>
            <a:r>
              <a:rPr lang="en-IN" sz="2400" b="1" dirty="0">
                <a:solidFill>
                  <a:srgbClr val="222222"/>
                </a:solidFill>
                <a:latin typeface="Arial" panose="020B0604020202020204" pitchFamily="34" charset="0"/>
                <a:cs typeface="Arial" panose="020B0604020202020204" pitchFamily="34" charset="0"/>
              </a:rPr>
              <a:t>CURRENT_DATE()</a:t>
            </a:r>
            <a:r>
              <a:rPr lang="en-IN" dirty="0">
                <a:latin typeface="Arial" panose="020B0604020202020204" pitchFamily="34" charset="0"/>
                <a:cs typeface="Arial" panose="020B0604020202020204" pitchFamily="34" charset="0"/>
              </a:rPr>
              <a:t> and </a:t>
            </a:r>
            <a:r>
              <a:rPr lang="en-IN" sz="2400" b="1" dirty="0">
                <a:solidFill>
                  <a:srgbClr val="222222"/>
                </a:solidFill>
                <a:latin typeface="Arial" panose="020B0604020202020204" pitchFamily="34" charset="0"/>
                <a:cs typeface="Arial" panose="020B0604020202020204" pitchFamily="34" charset="0"/>
              </a:rPr>
              <a:t>CURRENT_DATE </a:t>
            </a:r>
            <a:r>
              <a:rPr lang="en-IN" dirty="0">
                <a:latin typeface="Arial" panose="020B0604020202020204" pitchFamily="34" charset="0"/>
                <a:cs typeface="Arial" panose="020B0604020202020204" pitchFamily="34" charset="0"/>
              </a:rPr>
              <a:t>are the </a:t>
            </a:r>
            <a:r>
              <a:rPr lang="en-IN" b="1" dirty="0">
                <a:solidFill>
                  <a:schemeClr val="accent5">
                    <a:lumMod val="50000"/>
                  </a:schemeClr>
                </a:solidFill>
                <a:latin typeface="Arial" panose="020B0604020202020204" pitchFamily="34" charset="0"/>
                <a:cs typeface="Arial" panose="020B0604020202020204" pitchFamily="34" charset="0"/>
              </a:rPr>
              <a:t>synonym of CURDATE().</a:t>
            </a:r>
          </a:p>
        </p:txBody>
      </p:sp>
      <p:sp>
        <p:nvSpPr>
          <p:cNvPr id="12" name="Rectangle 11">
            <a:extLst>
              <a:ext uri="{FF2B5EF4-FFF2-40B4-BE49-F238E27FC236}">
                <a16:creationId xmlns:a16="http://schemas.microsoft.com/office/drawing/2014/main" xmlns="" id="{7673DD00-0940-4D85-BBE3-FD3FACDF5E16}"/>
              </a:ext>
            </a:extLst>
          </p:cNvPr>
          <p:cNvSpPr/>
          <p:nvPr/>
        </p:nvSpPr>
        <p:spPr>
          <a:xfrm>
            <a:off x="372875" y="3534107"/>
            <a:ext cx="10979709" cy="830997"/>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MySQL, the </a:t>
            </a:r>
            <a:r>
              <a:rPr lang="en-IN" sz="2400" b="1" dirty="0">
                <a:solidFill>
                  <a:srgbClr val="365860"/>
                </a:solidFill>
                <a:latin typeface="Arial" panose="020B0604020202020204" pitchFamily="34" charset="0"/>
                <a:cs typeface="Arial" panose="020B0604020202020204" pitchFamily="34" charset="0"/>
              </a:rPr>
              <a:t>CURTIME()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value of current time in 'HH:MM:SS'. </a:t>
            </a:r>
            <a:r>
              <a:rPr lang="en-IN" sz="2400" b="1" dirty="0">
                <a:solidFill>
                  <a:srgbClr val="222222"/>
                </a:solidFill>
                <a:latin typeface="Arial" panose="020B0604020202020204" pitchFamily="34" charset="0"/>
                <a:cs typeface="Arial" panose="020B0604020202020204" pitchFamily="34" charset="0"/>
              </a:rPr>
              <a:t>CURRENT_TIME() </a:t>
            </a:r>
            <a:r>
              <a:rPr lang="en-IN" dirty="0">
                <a:latin typeface="Arial" panose="020B0604020202020204" pitchFamily="34" charset="0"/>
                <a:cs typeface="Arial" panose="020B0604020202020204" pitchFamily="34" charset="0"/>
              </a:rPr>
              <a:t>and </a:t>
            </a:r>
            <a:r>
              <a:rPr lang="en-IN" sz="2400" b="1" dirty="0">
                <a:solidFill>
                  <a:srgbClr val="222222"/>
                </a:solidFill>
                <a:latin typeface="Arial" panose="020B0604020202020204" pitchFamily="34" charset="0"/>
                <a:cs typeface="Arial" panose="020B0604020202020204" pitchFamily="34" charset="0"/>
              </a:rPr>
              <a:t>CURRENT_TIME</a:t>
            </a:r>
            <a:r>
              <a:rPr lang="en-IN" dirty="0">
                <a:latin typeface="Arial" panose="020B0604020202020204" pitchFamily="34" charset="0"/>
                <a:cs typeface="Arial" panose="020B0604020202020204" pitchFamily="34" charset="0"/>
              </a:rPr>
              <a:t> are the </a:t>
            </a:r>
            <a:r>
              <a:rPr lang="en-IN" b="1" dirty="0">
                <a:solidFill>
                  <a:schemeClr val="accent5">
                    <a:lumMod val="50000"/>
                  </a:schemeClr>
                </a:solidFill>
                <a:latin typeface="Arial" panose="020B0604020202020204" pitchFamily="34" charset="0"/>
                <a:cs typeface="Arial" panose="020B0604020202020204" pitchFamily="34" charset="0"/>
              </a:rPr>
              <a:t>synonym of CURTIME().</a:t>
            </a:r>
          </a:p>
        </p:txBody>
      </p:sp>
      <p:sp>
        <p:nvSpPr>
          <p:cNvPr id="14" name="Rectangle 13">
            <a:extLst>
              <a:ext uri="{FF2B5EF4-FFF2-40B4-BE49-F238E27FC236}">
                <a16:creationId xmlns:a16="http://schemas.microsoft.com/office/drawing/2014/main" xmlns="" id="{ED63938C-F487-42A1-A9C7-19557F724503}"/>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sysdate(), now(), curdate(), curtime()</a:t>
            </a:r>
          </a:p>
        </p:txBody>
      </p:sp>
    </p:spTree>
    <p:extLst>
      <p:ext uri="{BB962C8B-B14F-4D97-AF65-F5344CB8AC3E}">
        <p14:creationId xmlns:p14="http://schemas.microsoft.com/office/powerpoint/2010/main" val="4025255439"/>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749EC6C6-89AB-46D0-9099-F48CF6A1136C}"/>
              </a:ext>
            </a:extLst>
          </p:cNvPr>
          <p:cNvSpPr/>
          <p:nvPr/>
        </p:nvSpPr>
        <p:spPr>
          <a:xfrm>
            <a:off x="769256" y="2132856"/>
            <a:ext cx="9898744" cy="1711366"/>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Liberation Mono"/>
              </a:rPr>
              <a:t>SELECT</a:t>
            </a:r>
            <a:r>
              <a:rPr lang="en-IN" dirty="0">
                <a:latin typeface="Liberation Mono"/>
                <a:cs typeface="Arial" pitchFamily="34" charset="0"/>
              </a:rPr>
              <a:t> </a:t>
            </a:r>
            <a:r>
              <a:rPr lang="en-IN" dirty="0">
                <a:solidFill>
                  <a:srgbClr val="3F6971"/>
                </a:solidFill>
                <a:latin typeface="Liberation Mono"/>
                <a:ea typeface="Times New Roman" panose="02020603050405020304" pitchFamily="18" charset="0"/>
              </a:rPr>
              <a:t>SYSDATE</a:t>
            </a:r>
            <a:r>
              <a:rPr lang="en-IN" dirty="0">
                <a:solidFill>
                  <a:srgbClr val="3F6971"/>
                </a:solidFill>
                <a:latin typeface="Liberation Mono"/>
              </a:rPr>
              <a:t>()		</a:t>
            </a:r>
            <a:endParaRPr lang="en-IN" dirty="0">
              <a:solidFill>
                <a:srgbClr val="0077AA"/>
              </a:solidFill>
              <a:latin typeface="Liberation Mono"/>
            </a:endParaRPr>
          </a:p>
          <a:p>
            <a:pPr marL="342900" indent="-342900">
              <a:lnSpc>
                <a:spcPct val="150000"/>
              </a:lnSpc>
              <a:buFont typeface="Arial" panose="020B0604020202020204" pitchFamily="34" charset="0"/>
              <a:buChar char="•"/>
            </a:pPr>
            <a:r>
              <a:rPr lang="en-IN" dirty="0">
                <a:solidFill>
                  <a:srgbClr val="0077AA"/>
                </a:solidFill>
                <a:latin typeface="Liberation Mono"/>
              </a:rPr>
              <a:t>SELECT</a:t>
            </a:r>
            <a:r>
              <a:rPr lang="en-IN" dirty="0">
                <a:latin typeface="Liberation Mono"/>
                <a:cs typeface="Arial" pitchFamily="34" charset="0"/>
              </a:rPr>
              <a:t> </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IN" dirty="0">
                <a:solidFill>
                  <a:srgbClr val="3F6971"/>
                </a:solidFill>
                <a:latin typeface="Liberation Mono"/>
              </a:rPr>
              <a:t>CURDATE()</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IN" dirty="0">
                <a:solidFill>
                  <a:srgbClr val="3F6971"/>
                </a:solidFill>
                <a:latin typeface="Liberation Mono"/>
              </a:rPr>
              <a:t>CURTIME()</a:t>
            </a:r>
          </a:p>
        </p:txBody>
      </p:sp>
      <p:sp>
        <p:nvSpPr>
          <p:cNvPr id="6" name="Rectangle 5">
            <a:extLst>
              <a:ext uri="{FF2B5EF4-FFF2-40B4-BE49-F238E27FC236}">
                <a16:creationId xmlns:a16="http://schemas.microsoft.com/office/drawing/2014/main" xmlns="" id="{FACEA2A4-E385-40A5-9309-93A5B692056F}"/>
              </a:ext>
            </a:extLst>
          </p:cNvPr>
          <p:cNvSpPr/>
          <p:nvPr/>
        </p:nvSpPr>
        <p:spPr>
          <a:xfrm>
            <a:off x="769256" y="3933056"/>
            <a:ext cx="9898744" cy="1046440"/>
          </a:xfrm>
          <a:prstGeom prst="rect">
            <a:avLst/>
          </a:prstGeom>
        </p:spPr>
        <p:txBody>
          <a:bodyPr wrap="square">
            <a:spAutoFit/>
          </a:bodyPr>
          <a:lstStyle/>
          <a:p>
            <a:r>
              <a:rPr lang="en-IN" b="1" i="1" dirty="0">
                <a:latin typeface="Arial" panose="020B0604020202020204" pitchFamily="34" charset="0"/>
                <a:cs typeface="Arial" panose="020B0604020202020204" pitchFamily="34" charset="0"/>
              </a:rPr>
              <a:t>Result in something like this:</a:t>
            </a:r>
          </a:p>
          <a:p>
            <a:endParaRPr lang="en-IN" sz="800" b="1" i="1"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SYSDATE() 		    NOW()		         CURDATE()		    CURTIME()</a:t>
            </a:r>
          </a:p>
          <a:p>
            <a:r>
              <a:rPr lang="en-IN" dirty="0">
                <a:latin typeface="Arial" panose="020B0604020202020204" pitchFamily="34" charset="0"/>
                <a:cs typeface="Arial" panose="020B0604020202020204" pitchFamily="34" charset="0"/>
              </a:rPr>
              <a:t>2017-02-11 10:22:31	    2017-02-11 10:22:31 </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2017-02-11</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10:22:31</a:t>
            </a:r>
          </a:p>
        </p:txBody>
      </p:sp>
      <p:sp>
        <p:nvSpPr>
          <p:cNvPr id="7" name="Rectangle 6">
            <a:extLst>
              <a:ext uri="{FF2B5EF4-FFF2-40B4-BE49-F238E27FC236}">
                <a16:creationId xmlns:a16="http://schemas.microsoft.com/office/drawing/2014/main" xmlns="" id="{F91F6CB4-1269-4F04-9976-91FB5EA3ED84}"/>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sysdate(), now(), curdate(), curtime()</a:t>
            </a:r>
          </a:p>
        </p:txBody>
      </p:sp>
      <p:sp>
        <p:nvSpPr>
          <p:cNvPr id="8" name="Rectangle 7">
            <a:extLst>
              <a:ext uri="{FF2B5EF4-FFF2-40B4-BE49-F238E27FC236}">
                <a16:creationId xmlns:a16="http://schemas.microsoft.com/office/drawing/2014/main" xmlns="" id="{921680C5-CDBE-4D3C-8BFA-C041BA091413}"/>
              </a:ext>
            </a:extLst>
          </p:cNvPr>
          <p:cNvSpPr/>
          <p:nvPr/>
        </p:nvSpPr>
        <p:spPr>
          <a:xfrm>
            <a:off x="335360" y="703183"/>
            <a:ext cx="11305256" cy="1323439"/>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NOW() returns a constant time that indicates the time at which the statement began to execute. (Within a stored function or trigger, NOW() returns the time at which the function or triggering statement began to execute.) This differs from the behavior for SYSDATE(), which returns the exact time at which it executes.</a:t>
            </a:r>
            <a:endParaRPr lang="en-IN" sz="20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xmlns="" id="{4D514CF0-C534-45A2-89A5-B95B35022260}"/>
              </a:ext>
            </a:extLst>
          </p:cNvPr>
          <p:cNvSpPr txBox="1"/>
          <p:nvPr/>
        </p:nvSpPr>
        <p:spPr>
          <a:xfrm>
            <a:off x="769256" y="5517232"/>
            <a:ext cx="6096000" cy="646331"/>
          </a:xfrm>
          <a:prstGeom prst="rect">
            <a:avLst/>
          </a:prstGeom>
          <a:noFill/>
        </p:spPr>
        <p:txBody>
          <a:bodyPr wrap="square">
            <a:spAutoFit/>
          </a:bodyPr>
          <a:lstStyle/>
          <a:p>
            <a:r>
              <a:rPr lang="en-US" b="0" i="0" dirty="0">
                <a:solidFill>
                  <a:srgbClr val="A67F59"/>
                </a:solidFill>
                <a:effectLst/>
                <a:latin typeface="Liberation Mono"/>
              </a:rPr>
              <a:t>mysql&gt;</a:t>
            </a:r>
            <a:r>
              <a:rPr lang="en-US" b="0" i="0" dirty="0">
                <a:solidFill>
                  <a:srgbClr val="000000"/>
                </a:solidFill>
                <a:effectLst/>
                <a:latin typeface="Liberation Mono"/>
              </a:rPr>
              <a:t> </a:t>
            </a:r>
            <a:r>
              <a:rPr lang="en-US" b="0" i="0" dirty="0">
                <a:solidFill>
                  <a:srgbClr val="0077AA"/>
                </a:solidFill>
                <a:effectLst/>
                <a:latin typeface="Liberation Mono"/>
              </a:rPr>
              <a:t>SELECT</a:t>
            </a:r>
            <a:r>
              <a:rPr lang="en-US" b="0" i="0" dirty="0">
                <a:solidFill>
                  <a:srgbClr val="000000"/>
                </a:solidFill>
                <a:effectLst/>
                <a:latin typeface="Liberation Mono"/>
              </a:rPr>
              <a:t> </a:t>
            </a:r>
            <a:r>
              <a:rPr lang="en-US" b="0" i="0" dirty="0">
                <a:solidFill>
                  <a:srgbClr val="DD4A68"/>
                </a:solidFill>
                <a:effectLst/>
                <a:latin typeface="Liberation Mono"/>
              </a:rPr>
              <a:t>NOW</a:t>
            </a:r>
            <a:r>
              <a:rPr lang="en-US" b="0" i="0" dirty="0">
                <a:solidFill>
                  <a:srgbClr val="999999"/>
                </a:solidFill>
                <a:effectLst/>
                <a:latin typeface="Liberation Mono"/>
              </a:rPr>
              <a:t>()</a:t>
            </a:r>
            <a:r>
              <a:rPr lang="en-US" b="0" i="0" dirty="0">
                <a:effectLst/>
                <a:latin typeface="Liberation Mono"/>
              </a:rPr>
              <a:t>,</a:t>
            </a:r>
            <a:r>
              <a:rPr lang="en-US" b="0" i="0" dirty="0">
                <a:solidFill>
                  <a:srgbClr val="000000"/>
                </a:solidFill>
                <a:effectLst/>
                <a:latin typeface="Liberation Mono"/>
              </a:rPr>
              <a:t> </a:t>
            </a:r>
            <a:r>
              <a:rPr lang="en-US" b="0" i="0" dirty="0">
                <a:solidFill>
                  <a:srgbClr val="DD4A68"/>
                </a:solidFill>
                <a:effectLst/>
                <a:latin typeface="Liberation Mono"/>
              </a:rPr>
              <a:t>SLEEP</a:t>
            </a:r>
            <a:r>
              <a:rPr lang="en-US" b="0" i="0" dirty="0">
                <a:solidFill>
                  <a:srgbClr val="999999"/>
                </a:solidFill>
                <a:effectLst/>
                <a:latin typeface="Liberation Mono"/>
              </a:rPr>
              <a:t>(</a:t>
            </a:r>
            <a:r>
              <a:rPr lang="en-US" b="0" i="0" dirty="0">
                <a:solidFill>
                  <a:srgbClr val="990055"/>
                </a:solidFill>
                <a:effectLst/>
                <a:latin typeface="Liberation Mono"/>
              </a:rPr>
              <a:t>7</a:t>
            </a:r>
            <a:r>
              <a:rPr lang="en-US" b="0" i="0" dirty="0">
                <a:solidFill>
                  <a:srgbClr val="999999"/>
                </a:solidFill>
                <a:effectLst/>
                <a:latin typeface="Liberation Mono"/>
              </a:rPr>
              <a:t>)</a:t>
            </a:r>
            <a:r>
              <a:rPr lang="en-US" b="0" i="0" dirty="0">
                <a:effectLst/>
                <a:latin typeface="Liberation Mono"/>
              </a:rPr>
              <a:t>,</a:t>
            </a:r>
            <a:r>
              <a:rPr lang="en-US" b="0" i="0" dirty="0">
                <a:solidFill>
                  <a:srgbClr val="000000"/>
                </a:solidFill>
                <a:effectLst/>
                <a:latin typeface="Liberation Mono"/>
              </a:rPr>
              <a:t> </a:t>
            </a:r>
            <a:r>
              <a:rPr lang="en-US" b="0" i="0" dirty="0">
                <a:solidFill>
                  <a:srgbClr val="DD4A68"/>
                </a:solidFill>
                <a:effectLst/>
                <a:latin typeface="Liberation Mono"/>
              </a:rPr>
              <a:t>NOW</a:t>
            </a:r>
            <a:r>
              <a:rPr lang="en-US" b="0" i="0" dirty="0">
                <a:solidFill>
                  <a:srgbClr val="999999"/>
                </a:solidFill>
                <a:effectLst/>
                <a:latin typeface="Liberation Mono"/>
              </a:rPr>
              <a:t>()</a:t>
            </a:r>
            <a:r>
              <a:rPr lang="en-US" b="0" i="0" dirty="0">
                <a:effectLst/>
                <a:latin typeface="Liberation Mono"/>
              </a:rPr>
              <a:t>;</a:t>
            </a:r>
          </a:p>
          <a:p>
            <a:r>
              <a:rPr lang="en-US" b="0" i="0" dirty="0">
                <a:solidFill>
                  <a:srgbClr val="A67F59"/>
                </a:solidFill>
                <a:effectLst/>
                <a:latin typeface="Liberation Mono"/>
              </a:rPr>
              <a:t>mysql&gt;</a:t>
            </a:r>
            <a:r>
              <a:rPr lang="en-US" b="0" i="0" dirty="0">
                <a:solidFill>
                  <a:srgbClr val="000000"/>
                </a:solidFill>
                <a:effectLst/>
                <a:latin typeface="Liberation Mono"/>
              </a:rPr>
              <a:t> </a:t>
            </a:r>
            <a:r>
              <a:rPr lang="en-US" b="0" i="0" dirty="0">
                <a:solidFill>
                  <a:srgbClr val="0077AA"/>
                </a:solidFill>
                <a:effectLst/>
                <a:latin typeface="Liberation Mono"/>
              </a:rPr>
              <a:t>SELECT</a:t>
            </a:r>
            <a:r>
              <a:rPr lang="en-US" b="0" i="0" dirty="0">
                <a:solidFill>
                  <a:srgbClr val="000000"/>
                </a:solidFill>
                <a:effectLst/>
                <a:latin typeface="Liberation Mono"/>
              </a:rPr>
              <a:t> </a:t>
            </a:r>
            <a:r>
              <a:rPr lang="en-US" b="0" i="0" dirty="0">
                <a:solidFill>
                  <a:srgbClr val="DD4A68"/>
                </a:solidFill>
                <a:effectLst/>
                <a:latin typeface="Liberation Mono"/>
              </a:rPr>
              <a:t>SYSDATE</a:t>
            </a:r>
            <a:r>
              <a:rPr lang="en-US" b="0" i="0" dirty="0">
                <a:solidFill>
                  <a:srgbClr val="999999"/>
                </a:solidFill>
                <a:effectLst/>
                <a:latin typeface="Liberation Mono"/>
              </a:rPr>
              <a:t>()</a:t>
            </a:r>
            <a:r>
              <a:rPr lang="en-US" b="0" i="0" dirty="0">
                <a:effectLst/>
                <a:latin typeface="Liberation Mono"/>
              </a:rPr>
              <a:t>,</a:t>
            </a:r>
            <a:r>
              <a:rPr lang="en-US" b="0" i="0" dirty="0">
                <a:solidFill>
                  <a:srgbClr val="000000"/>
                </a:solidFill>
                <a:effectLst/>
                <a:latin typeface="Liberation Mono"/>
              </a:rPr>
              <a:t> </a:t>
            </a:r>
            <a:r>
              <a:rPr lang="en-US" b="0" i="0">
                <a:solidFill>
                  <a:srgbClr val="DD4A68"/>
                </a:solidFill>
                <a:effectLst/>
                <a:latin typeface="Liberation Mono"/>
              </a:rPr>
              <a:t>SLEEP</a:t>
            </a:r>
            <a:r>
              <a:rPr lang="en-US" b="0" i="0">
                <a:solidFill>
                  <a:srgbClr val="999999"/>
                </a:solidFill>
                <a:effectLst/>
                <a:latin typeface="Liberation Mono"/>
              </a:rPr>
              <a:t>(</a:t>
            </a:r>
            <a:r>
              <a:rPr lang="en-US" b="0" i="0">
                <a:solidFill>
                  <a:srgbClr val="990055"/>
                </a:solidFill>
                <a:effectLst/>
                <a:latin typeface="Liberation Mono"/>
              </a:rPr>
              <a:t>7</a:t>
            </a:r>
            <a:r>
              <a:rPr lang="en-US" b="0" i="0">
                <a:solidFill>
                  <a:srgbClr val="999999"/>
                </a:solidFill>
                <a:effectLst/>
                <a:latin typeface="Liberation Mono"/>
              </a:rPr>
              <a:t>)</a:t>
            </a:r>
            <a:r>
              <a:rPr lang="en-US" b="0" i="0">
                <a:effectLst/>
                <a:latin typeface="Liberation Mono"/>
              </a:rPr>
              <a:t>,</a:t>
            </a:r>
            <a:r>
              <a:rPr lang="en-US" b="0" i="0">
                <a:solidFill>
                  <a:srgbClr val="000000"/>
                </a:solidFill>
                <a:effectLst/>
                <a:latin typeface="Liberation Mono"/>
              </a:rPr>
              <a:t> </a:t>
            </a:r>
            <a:r>
              <a:rPr lang="en-US" b="0" i="0" dirty="0">
                <a:solidFill>
                  <a:srgbClr val="DD4A68"/>
                </a:solidFill>
                <a:effectLst/>
                <a:latin typeface="Liberation Mono"/>
              </a:rPr>
              <a:t>SYSDATE</a:t>
            </a:r>
            <a:r>
              <a:rPr lang="en-US" b="0" i="0" dirty="0">
                <a:solidFill>
                  <a:srgbClr val="999999"/>
                </a:solidFill>
                <a:effectLst/>
                <a:latin typeface="Liberation Mono"/>
              </a:rPr>
              <a:t>()</a:t>
            </a:r>
            <a:r>
              <a:rPr lang="en-US" b="0" i="0" dirty="0">
                <a:effectLst/>
                <a:latin typeface="Liberation Mono"/>
              </a:rPr>
              <a:t>;</a:t>
            </a:r>
            <a:endParaRPr lang="en-IN" dirty="0"/>
          </a:p>
        </p:txBody>
      </p:sp>
    </p:spTree>
    <p:extLst>
      <p:ext uri="{BB962C8B-B14F-4D97-AF65-F5344CB8AC3E}">
        <p14:creationId xmlns:p14="http://schemas.microsoft.com/office/powerpoint/2010/main" val="3515856926"/>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 or - operator</a:t>
            </a:r>
          </a:p>
        </p:txBody>
      </p:sp>
      <p:sp>
        <p:nvSpPr>
          <p:cNvPr id="2" name="Rectangle 1"/>
          <p:cNvSpPr/>
          <p:nvPr/>
        </p:nvSpPr>
        <p:spPr>
          <a:xfrm>
            <a:off x="490779" y="702085"/>
            <a:ext cx="11210442" cy="400110"/>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Date arithmetic also can be performed using INTERVAL together with the + or - operator</a:t>
            </a:r>
          </a:p>
        </p:txBody>
      </p:sp>
      <p:sp>
        <p:nvSpPr>
          <p:cNvPr id="3" name="Rectangle 2"/>
          <p:cNvSpPr/>
          <p:nvPr/>
        </p:nvSpPr>
        <p:spPr>
          <a:xfrm>
            <a:off x="551384" y="1195993"/>
            <a:ext cx="10945216" cy="769393"/>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eaLnBrk="0" fontAlgn="base" hangingPunct="0">
              <a:spcBef>
                <a:spcPct val="0"/>
              </a:spcBef>
              <a:spcAft>
                <a:spcPct val="0"/>
              </a:spcAft>
            </a:pPr>
            <a:r>
              <a:rPr lang="en-IN" sz="2000" dirty="0">
                <a:solidFill>
                  <a:srgbClr val="0077AA"/>
                </a:solidFill>
                <a:latin typeface="Liberation Mono"/>
              </a:rPr>
              <a:t>date </a:t>
            </a:r>
            <a:r>
              <a:rPr lang="en-IN" sz="2000" dirty="0">
                <a:solidFill>
                  <a:schemeClr val="tx2"/>
                </a:solidFill>
                <a:latin typeface="Liberation Mono"/>
              </a:rPr>
              <a:t>+</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 </a:t>
            </a:r>
            <a:r>
              <a:rPr lang="en-IN" sz="2000" dirty="0">
                <a:solidFill>
                  <a:schemeClr val="tx2"/>
                </a:solidFill>
                <a:latin typeface="Liberation Mono"/>
              </a:rPr>
              <a:t>+</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 </a:t>
            </a:r>
            <a:r>
              <a:rPr lang="en-IN" sz="2000" dirty="0">
                <a:solidFill>
                  <a:schemeClr val="tx2"/>
                </a:solidFill>
                <a:latin typeface="Liberation Mono"/>
              </a:rPr>
              <a:t>+</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 </a:t>
            </a:r>
            <a:r>
              <a:rPr lang="en-IN" sz="2000" dirty="0">
                <a:solidFill>
                  <a:schemeClr val="tx2"/>
                </a:solidFill>
                <a:latin typeface="Liberation Mono"/>
              </a:rPr>
              <a:t>+</a:t>
            </a:r>
            <a:r>
              <a:rPr lang="en-IN" sz="2000" dirty="0">
                <a:solidFill>
                  <a:srgbClr val="0077AA"/>
                </a:solidFill>
                <a:latin typeface="Liberation Mono"/>
              </a:rPr>
              <a:t> </a:t>
            </a:r>
            <a:r>
              <a:rPr lang="en-IN" sz="2000" dirty="0">
                <a:solidFill>
                  <a:schemeClr val="bg1">
                    <a:lumMod val="50000"/>
                  </a:schemeClr>
                </a:solidFill>
                <a:latin typeface="Liberation Mono"/>
              </a:rPr>
              <a:t>. . .</a:t>
            </a:r>
            <a:r>
              <a:rPr lang="en-IN" sz="2000" dirty="0">
                <a:solidFill>
                  <a:srgbClr val="0077AA"/>
                </a:solidFill>
                <a:latin typeface="Liberation Mono"/>
              </a:rPr>
              <a:t>  </a:t>
            </a:r>
          </a:p>
          <a:p>
            <a:pPr eaLnBrk="0" fontAlgn="base" hangingPunct="0">
              <a:spcBef>
                <a:spcPct val="0"/>
              </a:spcBef>
              <a:spcAft>
                <a:spcPct val="0"/>
              </a:spcAft>
            </a:pPr>
            <a:r>
              <a:rPr lang="en-IN" sz="2000" dirty="0">
                <a:solidFill>
                  <a:srgbClr val="0077AA"/>
                </a:solidFill>
                <a:latin typeface="Liberation Mono"/>
              </a:rPr>
              <a:t>date </a:t>
            </a:r>
            <a:r>
              <a:rPr lang="en-IN" sz="2000" dirty="0">
                <a:solidFill>
                  <a:schemeClr val="tx2"/>
                </a:solidFill>
                <a:latin typeface="Liberation Mono"/>
              </a:rPr>
              <a:t>-</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 </a:t>
            </a:r>
            <a:r>
              <a:rPr lang="en-IN" sz="2000" dirty="0">
                <a:solidFill>
                  <a:schemeClr val="tx2"/>
                </a:solidFill>
                <a:latin typeface="Liberation Mono"/>
              </a:rPr>
              <a:t>-</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 </a:t>
            </a:r>
            <a:r>
              <a:rPr lang="en-IN" sz="2000" dirty="0">
                <a:solidFill>
                  <a:schemeClr val="tx2"/>
                </a:solidFill>
                <a:latin typeface="Liberation Mono"/>
              </a:rPr>
              <a:t>-</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 </a:t>
            </a:r>
            <a:r>
              <a:rPr lang="en-IN" sz="2000" dirty="0">
                <a:solidFill>
                  <a:schemeClr val="tx2"/>
                </a:solidFill>
                <a:latin typeface="Liberation Mono"/>
              </a:rPr>
              <a:t>-</a:t>
            </a:r>
            <a:r>
              <a:rPr lang="en-IN" sz="2000" dirty="0">
                <a:solidFill>
                  <a:srgbClr val="0077AA"/>
                </a:solidFill>
                <a:latin typeface="Liberation Mono"/>
              </a:rPr>
              <a:t> </a:t>
            </a:r>
            <a:r>
              <a:rPr lang="en-IN" sz="2000" dirty="0">
                <a:solidFill>
                  <a:schemeClr val="bg1">
                    <a:lumMod val="50000"/>
                  </a:schemeClr>
                </a:solidFill>
                <a:latin typeface="Liberation Mono"/>
              </a:rPr>
              <a:t>. . .</a:t>
            </a:r>
          </a:p>
        </p:txBody>
      </p:sp>
      <p:graphicFrame>
        <p:nvGraphicFramePr>
          <p:cNvPr id="10" name="Table 9"/>
          <p:cNvGraphicFramePr>
            <a:graphicFrameLocks noGrp="1"/>
          </p:cNvGraphicFramePr>
          <p:nvPr>
            <p:extLst>
              <p:ext uri="{D42A27DB-BD31-4B8C-83A1-F6EECF244321}">
                <p14:modId xmlns:p14="http://schemas.microsoft.com/office/powerpoint/2010/main" val="2907823870"/>
              </p:ext>
            </p:extLst>
          </p:nvPr>
        </p:nvGraphicFramePr>
        <p:xfrm>
          <a:off x="191344" y="2687913"/>
          <a:ext cx="11803627" cy="3981447"/>
        </p:xfrm>
        <a:graphic>
          <a:graphicData uri="http://schemas.openxmlformats.org/drawingml/2006/table">
            <a:tbl>
              <a:tblPr firstRow="1" bandRow="1">
                <a:tableStyleId>{7E9639D4-E3E2-4D34-9284-5A2195B3D0D7}</a:tableStyleId>
              </a:tblPr>
              <a:tblGrid>
                <a:gridCol w="2674800">
                  <a:extLst>
                    <a:ext uri="{9D8B030D-6E8A-4147-A177-3AD203B41FA5}">
                      <a16:colId xmlns:a16="http://schemas.microsoft.com/office/drawing/2014/main" xmlns="" val="20000"/>
                    </a:ext>
                  </a:extLst>
                </a:gridCol>
                <a:gridCol w="2674800">
                  <a:extLst>
                    <a:ext uri="{9D8B030D-6E8A-4147-A177-3AD203B41FA5}">
                      <a16:colId xmlns:a16="http://schemas.microsoft.com/office/drawing/2014/main" xmlns="" val="20001"/>
                    </a:ext>
                  </a:extLst>
                </a:gridCol>
                <a:gridCol w="2674027">
                  <a:extLst>
                    <a:ext uri="{9D8B030D-6E8A-4147-A177-3AD203B41FA5}">
                      <a16:colId xmlns:a16="http://schemas.microsoft.com/office/drawing/2014/main" xmlns="" val="2321018969"/>
                    </a:ext>
                  </a:extLst>
                </a:gridCol>
                <a:gridCol w="3780000">
                  <a:extLst>
                    <a:ext uri="{9D8B030D-6E8A-4147-A177-3AD203B41FA5}">
                      <a16:colId xmlns:a16="http://schemas.microsoft.com/office/drawing/2014/main" xmlns="" val="1840882102"/>
                    </a:ext>
                  </a:extLst>
                </a:gridCol>
              </a:tblGrid>
              <a:tr h="442383">
                <a:tc>
                  <a:txBody>
                    <a:bodyPr/>
                    <a:lstStyle/>
                    <a:p>
                      <a:pPr algn="ctr"/>
                      <a:r>
                        <a:rPr lang="en-IN" sz="1800" dirty="0">
                          <a:latin typeface="Arial" panose="020B0604020202020204" pitchFamily="34" charset="0"/>
                          <a:cs typeface="Arial" panose="020B0604020202020204" pitchFamily="34" charset="0"/>
                        </a:rPr>
                        <a:t>unit Value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C86"/>
                    </a:solidFill>
                  </a:tcPr>
                </a:tc>
                <a:tc>
                  <a:txBody>
                    <a:bodyPr/>
                    <a:lstStyle/>
                    <a:p>
                      <a:pPr algn="ctr"/>
                      <a:r>
                        <a:rPr lang="en-IN" sz="1800" dirty="0">
                          <a:latin typeface="Arial" panose="020B0604020202020204" pitchFamily="34" charset="0"/>
                          <a:cs typeface="Arial" panose="020B0604020202020204" pitchFamily="34" charset="0"/>
                        </a:rPr>
                        <a:t>expr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C8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unit Value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C8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expr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C86"/>
                    </a:solidFill>
                  </a:tcPr>
                </a:tc>
                <a:extLst>
                  <a:ext uri="{0D108BD9-81ED-4DB2-BD59-A6C34878D82A}">
                    <a16:rowId xmlns:a16="http://schemas.microsoft.com/office/drawing/2014/main" xmlns="" val="10000"/>
                  </a:ext>
                </a:extLst>
              </a:tr>
              <a:tr h="442383">
                <a:tc>
                  <a:txBody>
                    <a:bodyPr/>
                    <a:lstStyle/>
                    <a:p>
                      <a:pPr fontAlgn="t"/>
                      <a:r>
                        <a:rPr kumimoji="0" lang="en-IN" sz="1600" kern="1200" dirty="0">
                          <a:solidFill>
                            <a:srgbClr val="298AE5"/>
                          </a:solidFill>
                          <a:latin typeface="Liberation Mono"/>
                          <a:ea typeface="+mn-ea"/>
                          <a:cs typeface="Arial" panose="020B0604020202020204" pitchFamily="34" charset="0"/>
                        </a:rPr>
                        <a:t>SECOND</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600" dirty="0">
                          <a:effectLst/>
                          <a:latin typeface="Liberation Mono"/>
                          <a:cs typeface="Arial" panose="020B0604020202020204" pitchFamily="34" charset="0"/>
                        </a:rPr>
                        <a:t>SECONDS</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kumimoji="0" lang="en-IN" sz="1600" kern="1200" dirty="0">
                          <a:solidFill>
                            <a:srgbClr val="298AE5"/>
                          </a:solidFill>
                          <a:latin typeface="Liberation Mono"/>
                          <a:ea typeface="+mn-ea"/>
                          <a:cs typeface="Arial" panose="020B0604020202020204" pitchFamily="34" charset="0"/>
                        </a:rPr>
                        <a:t>DAY_HOUR</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kumimoji="0" lang="en-IN" sz="1600" kern="1200" dirty="0">
                          <a:solidFill>
                            <a:schemeClr val="tx1"/>
                          </a:solidFill>
                          <a:effectLst/>
                          <a:latin typeface="Liberation Mono"/>
                          <a:ea typeface="+mn-ea"/>
                          <a:cs typeface="Arial" panose="020B0604020202020204" pitchFamily="34" charset="0"/>
                        </a:rPr>
                        <a:t>'DAYS HOURS'  </a:t>
                      </a:r>
                      <a:r>
                        <a:rPr kumimoji="0" lang="en-IN" sz="1600" kern="1200" dirty="0">
                          <a:solidFill>
                            <a:srgbClr val="FF0000"/>
                          </a:solidFill>
                          <a:effectLst/>
                          <a:latin typeface="Liberation Mono"/>
                          <a:ea typeface="+mn-ea"/>
                          <a:cs typeface="Arial" panose="020B0604020202020204" pitchFamily="34" charset="0"/>
                        </a:rPr>
                        <a:t>e.g.</a:t>
                      </a:r>
                      <a:r>
                        <a:rPr kumimoji="0" lang="en-IN" sz="1600" kern="1200" dirty="0">
                          <a:solidFill>
                            <a:schemeClr val="tx1"/>
                          </a:solidFill>
                          <a:effectLst/>
                          <a:latin typeface="Liberation Mono"/>
                          <a:ea typeface="+mn-ea"/>
                          <a:cs typeface="Arial" panose="020B0604020202020204" pitchFamily="34" charset="0"/>
                        </a:rPr>
                        <a:t> '1 1'</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442383">
                <a:tc>
                  <a:txBody>
                    <a:bodyPr/>
                    <a:lstStyle/>
                    <a:p>
                      <a:pPr fontAlgn="t"/>
                      <a:r>
                        <a:rPr kumimoji="0" lang="en-IN" sz="1600" kern="1200" dirty="0">
                          <a:solidFill>
                            <a:srgbClr val="298AE5"/>
                          </a:solidFill>
                          <a:latin typeface="Liberation Mono"/>
                          <a:ea typeface="+mn-ea"/>
                          <a:cs typeface="Arial" panose="020B0604020202020204" pitchFamily="34" charset="0"/>
                        </a:rPr>
                        <a:t>MINUTE</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600" dirty="0">
                          <a:effectLst/>
                          <a:latin typeface="Liberation Mono"/>
                          <a:cs typeface="Arial" panose="020B0604020202020204" pitchFamily="34" charset="0"/>
                        </a:rPr>
                        <a:t>MINUTES</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kumimoji="0" lang="en-IN" sz="1600" kern="1200" dirty="0">
                          <a:solidFill>
                            <a:srgbClr val="298AE5"/>
                          </a:solidFill>
                          <a:latin typeface="Liberation Mono"/>
                          <a:ea typeface="+mn-ea"/>
                          <a:cs typeface="Arial" panose="020B0604020202020204" pitchFamily="34" charset="0"/>
                        </a:rPr>
                        <a:t>DAY_MINUTE</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kumimoji="0" lang="en-IN" sz="1600" kern="1200" dirty="0">
                          <a:solidFill>
                            <a:schemeClr val="tx1"/>
                          </a:solidFill>
                          <a:effectLst/>
                          <a:latin typeface="Liberation Mono"/>
                          <a:ea typeface="+mn-ea"/>
                          <a:cs typeface="Arial" panose="020B0604020202020204" pitchFamily="34" charset="0"/>
                        </a:rPr>
                        <a:t>'DAYS HOURS:MINUTES' </a:t>
                      </a:r>
                      <a:r>
                        <a:rPr kumimoji="0" lang="en-IN" sz="1600" kern="1200" dirty="0">
                          <a:solidFill>
                            <a:srgbClr val="FF0000"/>
                          </a:solidFill>
                          <a:effectLst/>
                          <a:latin typeface="Liberation Mono"/>
                          <a:ea typeface="+mn-ea"/>
                          <a:cs typeface="Arial" panose="020B0604020202020204" pitchFamily="34" charset="0"/>
                        </a:rPr>
                        <a:t>e.g.</a:t>
                      </a:r>
                      <a:r>
                        <a:rPr kumimoji="0" lang="en-IN" sz="1600" kern="1200" dirty="0">
                          <a:solidFill>
                            <a:schemeClr val="tx1"/>
                          </a:solidFill>
                          <a:effectLst/>
                          <a:latin typeface="Liberation Mono"/>
                          <a:ea typeface="+mn-ea"/>
                          <a:cs typeface="Arial" panose="020B0604020202020204" pitchFamily="34" charset="0"/>
                        </a:rPr>
                        <a:t> '1 3:34'</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442383">
                <a:tc>
                  <a:txBody>
                    <a:bodyPr/>
                    <a:lstStyle/>
                    <a:p>
                      <a:pPr fontAlgn="t"/>
                      <a:r>
                        <a:rPr kumimoji="0" lang="en-IN" sz="1600" kern="1200" dirty="0">
                          <a:solidFill>
                            <a:srgbClr val="298AE5"/>
                          </a:solidFill>
                          <a:latin typeface="Liberation Mono"/>
                          <a:ea typeface="+mn-ea"/>
                          <a:cs typeface="Arial" panose="020B0604020202020204" pitchFamily="34" charset="0"/>
                        </a:rPr>
                        <a:t>HOUR</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600" dirty="0">
                          <a:effectLst/>
                          <a:latin typeface="Liberation Mono"/>
                          <a:cs typeface="Arial" panose="020B0604020202020204" pitchFamily="34" charset="0"/>
                        </a:rPr>
                        <a:t>HOURS</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kumimoji="0" lang="en-IN" sz="1600" kern="1200" dirty="0">
                          <a:solidFill>
                            <a:srgbClr val="298AE5"/>
                          </a:solidFill>
                          <a:latin typeface="Liberation Mono"/>
                          <a:ea typeface="+mn-ea"/>
                          <a:cs typeface="Arial" panose="020B0604020202020204" pitchFamily="34" charset="0"/>
                        </a:rPr>
                        <a:t>DAY_SECOND</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kumimoji="0" lang="en-IN" sz="1600" kern="1200" dirty="0">
                          <a:solidFill>
                            <a:schemeClr val="tx1"/>
                          </a:solidFill>
                          <a:effectLst/>
                          <a:latin typeface="Liberation Mono"/>
                          <a:ea typeface="+mn-ea"/>
                          <a:cs typeface="Arial" panose="020B0604020202020204" pitchFamily="34" charset="0"/>
                        </a:rPr>
                        <a:t>'DAYS HOURS:MINUTES:SECONDS'</a:t>
                      </a:r>
                      <a:endParaRPr lang="en-IN" sz="1600" dirty="0">
                        <a:effectLst/>
                        <a:latin typeface="Liberation Mono"/>
                        <a:cs typeface="Arial" panose="020B0604020202020204" pitchFamily="34" charset="0"/>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442383">
                <a:tc>
                  <a:txBody>
                    <a:bodyPr/>
                    <a:lstStyle/>
                    <a:p>
                      <a:pPr fontAlgn="t"/>
                      <a:r>
                        <a:rPr kumimoji="0" lang="en-IN" sz="1600" kern="1200" dirty="0">
                          <a:solidFill>
                            <a:srgbClr val="298AE5"/>
                          </a:solidFill>
                          <a:latin typeface="Liberation Mono"/>
                          <a:ea typeface="+mn-ea"/>
                          <a:cs typeface="Arial" panose="020B0604020202020204" pitchFamily="34" charset="0"/>
                        </a:rPr>
                        <a:t>DAY</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600" dirty="0">
                          <a:effectLst/>
                          <a:latin typeface="Liberation Mono"/>
                          <a:cs typeface="Arial" panose="020B0604020202020204" pitchFamily="34" charset="0"/>
                        </a:rPr>
                        <a:t>DAYS</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600" kern="1200">
                          <a:solidFill>
                            <a:srgbClr val="298AE5"/>
                          </a:solidFill>
                          <a:latin typeface="Liberation Mono"/>
                          <a:ea typeface="+mn-ea"/>
                          <a:cs typeface="Arial" panose="020B0604020202020204" pitchFamily="34" charset="0"/>
                        </a:rPr>
                        <a:t>HOUR_MINUTE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600" kern="1200" dirty="0">
                          <a:solidFill>
                            <a:schemeClr val="tx1"/>
                          </a:solidFill>
                          <a:effectLst/>
                          <a:latin typeface="Liberation Mono"/>
                          <a:ea typeface="+mn-ea"/>
                          <a:cs typeface="Arial" panose="020B0604020202020204" pitchFamily="34" charset="0"/>
                        </a:rPr>
                        <a:t>'HOURS:MINUTES' </a:t>
                      </a:r>
                      <a:r>
                        <a:rPr kumimoji="0" lang="en-IN" sz="1600" kern="1200" dirty="0">
                          <a:solidFill>
                            <a:srgbClr val="FF0000"/>
                          </a:solidFill>
                          <a:effectLst/>
                          <a:latin typeface="Liberation Mono"/>
                          <a:ea typeface="+mn-ea"/>
                          <a:cs typeface="Arial" panose="020B0604020202020204" pitchFamily="34" charset="0"/>
                        </a:rPr>
                        <a:t>e.g.</a:t>
                      </a:r>
                      <a:r>
                        <a:rPr kumimoji="0" lang="en-IN" sz="1600" kern="1200" dirty="0">
                          <a:solidFill>
                            <a:schemeClr val="tx1"/>
                          </a:solidFill>
                          <a:effectLst/>
                          <a:latin typeface="Liberation Mono"/>
                          <a:ea typeface="+mn-ea"/>
                          <a:cs typeface="Arial" panose="020B0604020202020204" pitchFamily="34" charset="0"/>
                        </a:rPr>
                        <a:t> '3:34'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442383">
                <a:tc>
                  <a:txBody>
                    <a:bodyPr/>
                    <a:lstStyle/>
                    <a:p>
                      <a:pPr fontAlgn="t"/>
                      <a:r>
                        <a:rPr kumimoji="0" lang="en-IN" sz="1600" kern="1200" dirty="0">
                          <a:solidFill>
                            <a:srgbClr val="298AE5"/>
                          </a:solidFill>
                          <a:latin typeface="Liberation Mono"/>
                          <a:ea typeface="+mn-ea"/>
                          <a:cs typeface="Arial" panose="020B0604020202020204" pitchFamily="34" charset="0"/>
                        </a:rPr>
                        <a:t>WEEK</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600" dirty="0">
                          <a:effectLst/>
                          <a:latin typeface="Liberation Mono"/>
                          <a:cs typeface="Arial" panose="020B0604020202020204" pitchFamily="34" charset="0"/>
                        </a:rPr>
                        <a:t>WEEKS</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600" kern="1200" dirty="0">
                          <a:solidFill>
                            <a:srgbClr val="298AE5"/>
                          </a:solidFill>
                          <a:latin typeface="Liberation Mono"/>
                          <a:ea typeface="+mn-ea"/>
                          <a:cs typeface="Arial" panose="020B0604020202020204" pitchFamily="34" charset="0"/>
                        </a:rPr>
                        <a:t>HOUR_SECOND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600" kern="1200" dirty="0">
                          <a:solidFill>
                            <a:schemeClr val="tx1"/>
                          </a:solidFill>
                          <a:effectLst/>
                          <a:latin typeface="Liberation Mono"/>
                          <a:ea typeface="+mn-ea"/>
                          <a:cs typeface="Arial" panose="020B0604020202020204" pitchFamily="34" charset="0"/>
                        </a:rPr>
                        <a:t>'HOURS:MINUTES:SECONDS'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442383">
                <a:tc>
                  <a:txBody>
                    <a:bodyPr/>
                    <a:lstStyle/>
                    <a:p>
                      <a:pPr fontAlgn="t"/>
                      <a:r>
                        <a:rPr kumimoji="0" lang="en-IN" sz="1600" kern="1200" dirty="0">
                          <a:solidFill>
                            <a:srgbClr val="298AE5"/>
                          </a:solidFill>
                          <a:latin typeface="Liberation Mono"/>
                          <a:ea typeface="+mn-ea"/>
                          <a:cs typeface="Arial" panose="020B0604020202020204" pitchFamily="34" charset="0"/>
                        </a:rPr>
                        <a:t>MONTH</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600" dirty="0">
                          <a:effectLst/>
                          <a:latin typeface="Liberation Mono"/>
                          <a:cs typeface="Arial" panose="020B0604020202020204" pitchFamily="34" charset="0"/>
                        </a:rPr>
                        <a:t>MONTHS</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600" kern="1200" dirty="0">
                          <a:solidFill>
                            <a:srgbClr val="298AE5"/>
                          </a:solidFill>
                          <a:latin typeface="Liberation Mono"/>
                          <a:ea typeface="+mn-ea"/>
                          <a:cs typeface="Arial" panose="020B0604020202020204" pitchFamily="34" charset="0"/>
                        </a:rPr>
                        <a:t>MINUTE_SECOND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600" kern="1200" dirty="0">
                          <a:solidFill>
                            <a:schemeClr val="tx1"/>
                          </a:solidFill>
                          <a:effectLst/>
                          <a:latin typeface="Liberation Mono"/>
                          <a:ea typeface="+mn-ea"/>
                          <a:cs typeface="Arial" panose="020B0604020202020204" pitchFamily="34" charset="0"/>
                        </a:rPr>
                        <a:t>'MINUTES:SECONDS' </a:t>
                      </a:r>
                      <a:r>
                        <a:rPr kumimoji="0" lang="en-IN" sz="1600" kern="1200" dirty="0">
                          <a:solidFill>
                            <a:srgbClr val="FF0000"/>
                          </a:solidFill>
                          <a:effectLst/>
                          <a:latin typeface="Liberation Mono"/>
                          <a:ea typeface="+mn-ea"/>
                          <a:cs typeface="Arial" panose="020B0604020202020204" pitchFamily="34" charset="0"/>
                        </a:rPr>
                        <a:t>e.g.</a:t>
                      </a:r>
                      <a:r>
                        <a:rPr kumimoji="0" lang="en-IN" sz="1600" kern="1200" dirty="0">
                          <a:solidFill>
                            <a:schemeClr val="tx1"/>
                          </a:solidFill>
                          <a:effectLst/>
                          <a:latin typeface="Liberation Mono"/>
                          <a:ea typeface="+mn-ea"/>
                          <a:cs typeface="Arial" panose="020B0604020202020204" pitchFamily="34" charset="0"/>
                        </a:rPr>
                        <a:t> '27:34'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r h="442383">
                <a:tc>
                  <a:txBody>
                    <a:bodyPr/>
                    <a:lstStyle/>
                    <a:p>
                      <a:pPr fontAlgn="t"/>
                      <a:r>
                        <a:rPr kumimoji="0" lang="en-IN" sz="1600" kern="1200" dirty="0">
                          <a:solidFill>
                            <a:srgbClr val="298AE5"/>
                          </a:solidFill>
                          <a:latin typeface="Liberation Mono"/>
                          <a:ea typeface="+mn-ea"/>
                          <a:cs typeface="Arial" panose="020B0604020202020204" pitchFamily="34" charset="0"/>
                        </a:rPr>
                        <a:t>QUARTER</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600" dirty="0">
                          <a:effectLst/>
                          <a:latin typeface="Liberation Mono"/>
                          <a:cs typeface="Arial" panose="020B0604020202020204" pitchFamily="34" charset="0"/>
                        </a:rPr>
                        <a:t>QUARTERS</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600" kern="1200" dirty="0">
                          <a:solidFill>
                            <a:srgbClr val="298AE5"/>
                          </a:solidFill>
                          <a:latin typeface="Liberation Mono"/>
                          <a:ea typeface="+mn-ea"/>
                          <a:cs typeface="Arial" panose="020B0604020202020204" pitchFamily="34" charset="0"/>
                        </a:rPr>
                        <a:t>YEAR_MONTH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600" kern="1200" dirty="0">
                          <a:solidFill>
                            <a:schemeClr val="tx1"/>
                          </a:solidFill>
                          <a:effectLst/>
                          <a:latin typeface="Liberation Mono"/>
                          <a:ea typeface="+mn-ea"/>
                          <a:cs typeface="Arial" panose="020B0604020202020204" pitchFamily="34" charset="0"/>
                        </a:rPr>
                        <a:t>'YEARS-MONTHS' </a:t>
                      </a:r>
                      <a:r>
                        <a:rPr kumimoji="0" lang="en-IN" sz="1600" kern="1200" dirty="0">
                          <a:solidFill>
                            <a:srgbClr val="FF0000"/>
                          </a:solidFill>
                          <a:effectLst/>
                          <a:latin typeface="Liberation Mono"/>
                          <a:ea typeface="+mn-ea"/>
                          <a:cs typeface="Arial" panose="020B0604020202020204" pitchFamily="34" charset="0"/>
                        </a:rPr>
                        <a:t>e.g.</a:t>
                      </a:r>
                      <a:r>
                        <a:rPr kumimoji="0" lang="en-IN" sz="1600" kern="1200" dirty="0">
                          <a:solidFill>
                            <a:schemeClr val="tx1"/>
                          </a:solidFill>
                          <a:effectLst/>
                          <a:latin typeface="Liberation Mono"/>
                          <a:ea typeface="+mn-ea"/>
                          <a:cs typeface="Arial" panose="020B0604020202020204" pitchFamily="34" charset="0"/>
                        </a:rPr>
                        <a:t> '1-3'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7"/>
                  </a:ext>
                </a:extLst>
              </a:tr>
              <a:tr h="442383">
                <a:tc>
                  <a:txBody>
                    <a:bodyPr/>
                    <a:lstStyle/>
                    <a:p>
                      <a:pPr fontAlgn="t"/>
                      <a:r>
                        <a:rPr kumimoji="0" lang="en-IN" sz="1600" kern="1200" dirty="0">
                          <a:solidFill>
                            <a:srgbClr val="298AE5"/>
                          </a:solidFill>
                          <a:latin typeface="Liberation Mono"/>
                          <a:ea typeface="+mn-ea"/>
                          <a:cs typeface="Arial" panose="020B0604020202020204" pitchFamily="34" charset="0"/>
                        </a:rPr>
                        <a:t>YEAR</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600" dirty="0">
                          <a:effectLst/>
                          <a:latin typeface="Liberation Mono"/>
                          <a:cs typeface="Arial" panose="020B0604020202020204" pitchFamily="34" charset="0"/>
                        </a:rPr>
                        <a:t>YEARS</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endParaRPr lang="en-IN" sz="1600" dirty="0">
                        <a:effectLst/>
                        <a:latin typeface="Liberation Mono"/>
                        <a:cs typeface="Arial" panose="020B0604020202020204" pitchFamily="34" charset="0"/>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endParaRPr lang="en-IN" sz="1600" dirty="0">
                        <a:effectLst/>
                        <a:latin typeface="Liberation Mono"/>
                        <a:cs typeface="Arial" panose="020B0604020202020204" pitchFamily="34" charset="0"/>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8"/>
                  </a:ext>
                </a:extLst>
              </a:tr>
            </a:tbl>
          </a:graphicData>
        </a:graphic>
      </p:graphicFrame>
      <p:sp>
        <p:nvSpPr>
          <p:cNvPr id="7" name="Rectangle 6"/>
          <p:cNvSpPr/>
          <p:nvPr/>
        </p:nvSpPr>
        <p:spPr>
          <a:xfrm>
            <a:off x="576000" y="1918800"/>
            <a:ext cx="871945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cs typeface="Arial" panose="020B0604020202020204" pitchFamily="34" charset="0"/>
              </a:rPr>
              <a:t> </a:t>
            </a:r>
            <a:r>
              <a:rPr lang="en-IN" dirty="0">
                <a:solidFill>
                  <a:srgbClr val="3F6971"/>
                </a:solidFill>
                <a:latin typeface="Liberation Mono"/>
              </a:rPr>
              <a:t>NOW()</a:t>
            </a:r>
            <a:r>
              <a:rPr lang="en-IN" dirty="0">
                <a:latin typeface="Liberation Mono"/>
                <a:ea typeface="Times New Roman" panose="02020603050405020304" pitchFamily="18" charset="0"/>
              </a:rPr>
              <a:t>, </a:t>
            </a:r>
            <a:r>
              <a:rPr lang="en-IN" dirty="0">
                <a:solidFill>
                  <a:srgbClr val="3F6971"/>
                </a:solidFill>
                <a:latin typeface="Liberation Mono"/>
              </a:rPr>
              <a:t>NOW()</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cs typeface="Arial" panose="020B0604020202020204" pitchFamily="34" charset="0"/>
              </a:rPr>
              <a:t>+</a:t>
            </a:r>
            <a:r>
              <a:rPr lang="en-IN" dirty="0">
                <a:solidFill>
                  <a:srgbClr val="DD4A68"/>
                </a:solidFill>
                <a:latin typeface="Liberation Mono"/>
                <a:ea typeface="Times New Roman" panose="02020603050405020304" pitchFamily="18" charset="0"/>
              </a:rPr>
              <a:t> </a:t>
            </a:r>
            <a:r>
              <a:rPr lang="en-IN" dirty="0">
                <a:solidFill>
                  <a:srgbClr val="DD4A68"/>
                </a:solidFill>
                <a:latin typeface="Liberation Mono"/>
              </a:rPr>
              <a:t>INTERVAL</a:t>
            </a:r>
            <a:r>
              <a:rPr lang="en-IN" dirty="0">
                <a:solidFill>
                  <a:srgbClr val="DD4A68"/>
                </a:solidFill>
                <a:latin typeface="Liberation Mono"/>
                <a:ea typeface="Times New Roman" panose="02020603050405020304" pitchFamily="18" charset="0"/>
              </a:rPr>
              <a:t> </a:t>
            </a:r>
            <a:r>
              <a:rPr lang="en-IN" dirty="0">
                <a:solidFill>
                  <a:srgbClr val="990055"/>
                </a:solidFill>
                <a:latin typeface="Liberation Mono"/>
              </a:rPr>
              <a:t>1</a:t>
            </a:r>
            <a:r>
              <a:rPr lang="en-IN" dirty="0">
                <a:latin typeface="Liberation Mono"/>
                <a:ea typeface="Times New Roman" panose="02020603050405020304" pitchFamily="18" charset="0"/>
              </a:rPr>
              <a:t> </a:t>
            </a:r>
            <a:r>
              <a:rPr lang="en-IN" dirty="0">
                <a:solidFill>
                  <a:srgbClr val="0077AA"/>
                </a:solidFill>
                <a:latin typeface="Liberation Mono"/>
              </a:rPr>
              <a:t>DAY</a:t>
            </a:r>
            <a:r>
              <a:rPr lang="en-IN" dirty="0">
                <a:latin typeface="Liberation Mono"/>
                <a:ea typeface="Times New Roman" panose="02020603050405020304" pitchFamily="18" charset="0"/>
              </a:rPr>
              <a:t>;</a:t>
            </a: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cs typeface="Arial" panose="020B0604020202020204" pitchFamily="34" charset="0"/>
              </a:rPr>
              <a:t> </a:t>
            </a:r>
            <a:r>
              <a:rPr lang="en-IN" dirty="0">
                <a:solidFill>
                  <a:srgbClr val="3F6971"/>
                </a:solidFill>
                <a:latin typeface="Liberation Mono"/>
              </a:rPr>
              <a:t>NOW()</a:t>
            </a:r>
            <a:r>
              <a:rPr lang="en-IN" dirty="0">
                <a:latin typeface="Liberation Mono"/>
                <a:ea typeface="Times New Roman" panose="02020603050405020304" pitchFamily="18" charset="0"/>
              </a:rPr>
              <a:t>, </a:t>
            </a:r>
            <a:r>
              <a:rPr lang="en-IN" dirty="0">
                <a:solidFill>
                  <a:srgbClr val="3F6971"/>
                </a:solidFill>
                <a:latin typeface="Liberation Mono"/>
              </a:rPr>
              <a:t>NOW()</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cs typeface="Arial" panose="020B0604020202020204" pitchFamily="34" charset="0"/>
              </a:rPr>
              <a:t>+</a:t>
            </a:r>
            <a:r>
              <a:rPr lang="en-IN" dirty="0">
                <a:solidFill>
                  <a:srgbClr val="DD4A68"/>
                </a:solidFill>
                <a:latin typeface="Liberation Mono"/>
                <a:ea typeface="Times New Roman" panose="02020603050405020304" pitchFamily="18" charset="0"/>
              </a:rPr>
              <a:t> </a:t>
            </a:r>
            <a:r>
              <a:rPr lang="en-IN" dirty="0">
                <a:solidFill>
                  <a:srgbClr val="DD4A68"/>
                </a:solidFill>
                <a:latin typeface="Liberation Mono"/>
              </a:rPr>
              <a:t>INTERVAL</a:t>
            </a:r>
            <a:r>
              <a:rPr lang="en-IN" dirty="0">
                <a:solidFill>
                  <a:srgbClr val="DD4A68"/>
                </a:solidFill>
                <a:latin typeface="Liberation Mono"/>
                <a:ea typeface="Times New Roman" panose="02020603050405020304" pitchFamily="18" charset="0"/>
              </a:rPr>
              <a:t> </a:t>
            </a:r>
            <a:r>
              <a:rPr kumimoji="0" lang="en-IN" sz="1800" kern="1200" dirty="0">
                <a:solidFill>
                  <a:schemeClr val="tx1"/>
                </a:solidFill>
                <a:effectLst/>
                <a:latin typeface="Liberation Mono"/>
                <a:ea typeface="+mn-ea"/>
                <a:cs typeface="Arial" panose="020B0604020202020204" pitchFamily="34" charset="0"/>
              </a:rPr>
              <a:t>'</a:t>
            </a:r>
            <a:r>
              <a:rPr lang="en-IN" dirty="0">
                <a:solidFill>
                  <a:srgbClr val="990055"/>
                </a:solidFill>
                <a:latin typeface="Liberation Mono"/>
              </a:rPr>
              <a:t>1</a:t>
            </a:r>
            <a:r>
              <a:rPr kumimoji="0" lang="en-IN" sz="1800" kern="1200" dirty="0">
                <a:solidFill>
                  <a:schemeClr val="tx1"/>
                </a:solidFill>
                <a:effectLst/>
                <a:latin typeface="Liberation Mono"/>
                <a:ea typeface="+mn-ea"/>
                <a:cs typeface="Arial" panose="020B0604020202020204" pitchFamily="34" charset="0"/>
              </a:rPr>
              <a:t>-</a:t>
            </a:r>
            <a:r>
              <a:rPr lang="en-IN" dirty="0">
                <a:solidFill>
                  <a:srgbClr val="990055"/>
                </a:solidFill>
                <a:latin typeface="Liberation Mono"/>
              </a:rPr>
              <a:t>3</a:t>
            </a:r>
            <a:r>
              <a:rPr kumimoji="0" lang="en-IN" sz="1800" kern="1200" dirty="0">
                <a:solidFill>
                  <a:schemeClr val="tx1"/>
                </a:solidFill>
                <a:effectLst/>
                <a:latin typeface="Liberation Mono"/>
                <a:ea typeface="+mn-ea"/>
                <a:cs typeface="Arial" panose="020B0604020202020204" pitchFamily="34" charset="0"/>
              </a:rPr>
              <a:t>'</a:t>
            </a:r>
            <a:r>
              <a:rPr lang="en-IN" dirty="0">
                <a:latin typeface="Liberation Mono"/>
                <a:ea typeface="Times New Roman" panose="02020603050405020304" pitchFamily="18" charset="0"/>
              </a:rPr>
              <a:t> </a:t>
            </a:r>
            <a:r>
              <a:rPr lang="en-IN" dirty="0">
                <a:solidFill>
                  <a:srgbClr val="0077AA"/>
                </a:solidFill>
                <a:latin typeface="Liberation Mono"/>
              </a:rPr>
              <a:t>YEAR_MONTH</a:t>
            </a:r>
            <a:r>
              <a:rPr lang="en-IN" dirty="0">
                <a:latin typeface="Liberation Mono"/>
                <a:ea typeface="Times New Roman" panose="02020603050405020304" pitchFamily="18" charset="0"/>
              </a:rPr>
              <a:t>;</a:t>
            </a:r>
          </a:p>
        </p:txBody>
      </p:sp>
    </p:spTree>
    <p:extLst>
      <p:ext uri="{BB962C8B-B14F-4D97-AF65-F5344CB8AC3E}">
        <p14:creationId xmlns:p14="http://schemas.microsoft.com/office/powerpoint/2010/main" val="853737152"/>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extract</a:t>
            </a:r>
          </a:p>
        </p:txBody>
      </p:sp>
      <p:sp>
        <p:nvSpPr>
          <p:cNvPr id="5" name="Rectangle 4"/>
          <p:cNvSpPr/>
          <p:nvPr/>
        </p:nvSpPr>
        <p:spPr>
          <a:xfrm>
            <a:off x="464400" y="17532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EXTRACT(</a:t>
            </a:r>
            <a:r>
              <a:rPr lang="en-IN" sz="2000" dirty="0">
                <a:solidFill>
                  <a:schemeClr val="tx2"/>
                </a:solidFill>
                <a:latin typeface="Liberation Mono"/>
              </a:rPr>
              <a:t>unit</a:t>
            </a:r>
            <a:r>
              <a:rPr lang="en-IN" sz="2000" dirty="0">
                <a:solidFill>
                  <a:srgbClr val="0077AA"/>
                </a:solidFill>
                <a:latin typeface="Liberation Mono"/>
              </a:rPr>
              <a:t> FROM </a:t>
            </a:r>
            <a:r>
              <a:rPr lang="en-IN" sz="2000" dirty="0">
                <a:solidFill>
                  <a:schemeClr val="tx2"/>
                </a:solidFill>
                <a:latin typeface="Liberation Mono"/>
              </a:rPr>
              <a:t>date</a:t>
            </a:r>
            <a:r>
              <a:rPr lang="en-IN" sz="2000" dirty="0">
                <a:solidFill>
                  <a:srgbClr val="0077AA"/>
                </a:solidFill>
                <a:latin typeface="Liberation Mono"/>
              </a:rPr>
              <a:t>)</a:t>
            </a:r>
          </a:p>
        </p:txBody>
      </p:sp>
      <p:sp>
        <p:nvSpPr>
          <p:cNvPr id="6" name="Rectangle 5"/>
          <p:cNvSpPr/>
          <p:nvPr/>
        </p:nvSpPr>
        <p:spPr>
          <a:xfrm>
            <a:off x="335360" y="4293096"/>
            <a:ext cx="8458199"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a:t>
            </a:r>
            <a:r>
              <a:rPr lang="en-IN" dirty="0">
                <a:solidFill>
                  <a:srgbClr val="3F6971"/>
                </a:solidFill>
                <a:latin typeface="Liberation Mono"/>
              </a:rPr>
              <a:t>EXTRACT</a:t>
            </a:r>
            <a:r>
              <a:rPr lang="en-IN" dirty="0">
                <a:solidFill>
                  <a:schemeClr val="tx1">
                    <a:lumMod val="65000"/>
                    <a:lumOff val="35000"/>
                  </a:schemeClr>
                </a:solidFill>
                <a:latin typeface="Liberation Mono"/>
                <a:ea typeface="Times New Roman" panose="02020603050405020304" pitchFamily="18" charset="0"/>
              </a:rPr>
              <a:t>(</a:t>
            </a:r>
            <a:r>
              <a:rPr lang="en-IN" dirty="0">
                <a:solidFill>
                  <a:srgbClr val="3F6971"/>
                </a:solidFill>
                <a:latin typeface="Liberation Mono"/>
                <a:ea typeface="Times New Roman" panose="02020603050405020304" pitchFamily="18" charset="0"/>
              </a:rPr>
              <a:t>MONTH</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rPr>
              <a:t>FROM</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solidFill>
                  <a:schemeClr val="tx1">
                    <a:lumMod val="65000"/>
                    <a:lumOff val="3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a:t>
            </a:r>
            <a:r>
              <a:rPr lang="en-IN" dirty="0">
                <a:solidFill>
                  <a:srgbClr val="3F6971"/>
                </a:solidFill>
                <a:latin typeface="Liberation Mono"/>
              </a:rPr>
              <a:t>EXTRACT</a:t>
            </a:r>
            <a:r>
              <a:rPr lang="en-IN" dirty="0">
                <a:solidFill>
                  <a:schemeClr val="tx1">
                    <a:lumMod val="65000"/>
                    <a:lumOff val="35000"/>
                  </a:schemeClr>
                </a:solidFill>
                <a:latin typeface="Liberation Mono"/>
                <a:ea typeface="Times New Roman" panose="02020603050405020304" pitchFamily="18" charset="0"/>
              </a:rPr>
              <a:t>(</a:t>
            </a:r>
            <a:r>
              <a:rPr lang="en-IN" dirty="0">
                <a:solidFill>
                  <a:srgbClr val="3F6971"/>
                </a:solidFill>
                <a:latin typeface="Liberation Mono"/>
                <a:ea typeface="Times New Roman" panose="02020603050405020304" pitchFamily="18" charset="0"/>
              </a:rPr>
              <a:t>YEAR_MONTH</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rPr>
              <a:t>FROM</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solidFill>
                  <a:schemeClr val="tx1">
                    <a:lumMod val="65000"/>
                    <a:lumOff val="3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endParaRPr lang="en-IN" dirty="0">
              <a:solidFill>
                <a:schemeClr val="bg1">
                  <a:lumMod val="65000"/>
                </a:schemeClr>
              </a:solidFill>
              <a:latin typeface="Liberation Mono"/>
              <a:ea typeface="Times New Roman" panose="02020603050405020304" pitchFamily="18" charset="0"/>
            </a:endParaRPr>
          </a:p>
        </p:txBody>
      </p:sp>
      <p:sp>
        <p:nvSpPr>
          <p:cNvPr id="7" name="Rectangle 6"/>
          <p:cNvSpPr/>
          <p:nvPr/>
        </p:nvSpPr>
        <p:spPr>
          <a:xfrm>
            <a:off x="335360" y="703183"/>
            <a:ext cx="11521280"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The EXTRACT() function is used to return a single part of a date/time, such as year, month, day, hour, minute, etc.</a:t>
            </a:r>
          </a:p>
        </p:txBody>
      </p:sp>
      <p:graphicFrame>
        <p:nvGraphicFramePr>
          <p:cNvPr id="2" name="Table 1"/>
          <p:cNvGraphicFramePr>
            <a:graphicFrameLocks noGrp="1"/>
          </p:cNvGraphicFramePr>
          <p:nvPr>
            <p:extLst>
              <p:ext uri="{D42A27DB-BD31-4B8C-83A1-F6EECF244321}">
                <p14:modId xmlns:p14="http://schemas.microsoft.com/office/powerpoint/2010/main" val="4156268638"/>
              </p:ext>
            </p:extLst>
          </p:nvPr>
        </p:nvGraphicFramePr>
        <p:xfrm>
          <a:off x="335360" y="2348880"/>
          <a:ext cx="10153128" cy="1879600"/>
        </p:xfrm>
        <a:graphic>
          <a:graphicData uri="http://schemas.openxmlformats.org/drawingml/2006/table">
            <a:tbl>
              <a:tblPr firstRow="1" bandRow="1">
                <a:tableStyleId>{7E9639D4-E3E2-4D34-9284-5A2195B3D0D7}</a:tableStyleId>
              </a:tblPr>
              <a:tblGrid>
                <a:gridCol w="3139180">
                  <a:extLst>
                    <a:ext uri="{9D8B030D-6E8A-4147-A177-3AD203B41FA5}">
                      <a16:colId xmlns:a16="http://schemas.microsoft.com/office/drawing/2014/main" xmlns="" val="20000"/>
                    </a:ext>
                  </a:extLst>
                </a:gridCol>
                <a:gridCol w="2400550">
                  <a:extLst>
                    <a:ext uri="{9D8B030D-6E8A-4147-A177-3AD203B41FA5}">
                      <a16:colId xmlns:a16="http://schemas.microsoft.com/office/drawing/2014/main" xmlns="" val="20001"/>
                    </a:ext>
                  </a:extLst>
                </a:gridCol>
                <a:gridCol w="2123563">
                  <a:extLst>
                    <a:ext uri="{9D8B030D-6E8A-4147-A177-3AD203B41FA5}">
                      <a16:colId xmlns:a16="http://schemas.microsoft.com/office/drawing/2014/main" xmlns="" val="20002"/>
                    </a:ext>
                  </a:extLst>
                </a:gridCol>
                <a:gridCol w="1569590">
                  <a:extLst>
                    <a:ext uri="{9D8B030D-6E8A-4147-A177-3AD203B41FA5}">
                      <a16:colId xmlns:a16="http://schemas.microsoft.com/office/drawing/2014/main" xmlns="" val="20003"/>
                    </a:ext>
                  </a:extLst>
                </a:gridCol>
                <a:gridCol w="920245">
                  <a:extLst>
                    <a:ext uri="{9D8B030D-6E8A-4147-A177-3AD203B41FA5}">
                      <a16:colId xmlns:a16="http://schemas.microsoft.com/office/drawing/2014/main" xmlns="" val="20004"/>
                    </a:ext>
                  </a:extLst>
                </a:gridCol>
              </a:tblGrid>
              <a:tr h="370840">
                <a:tc gridSpan="5">
                  <a:txBody>
                    <a:bodyPr/>
                    <a:lstStyle/>
                    <a:p>
                      <a:r>
                        <a:rPr lang="en-IN" sz="2000" dirty="0">
                          <a:latin typeface="Arial" panose="020B0604020202020204" pitchFamily="34" charset="0"/>
                          <a:cs typeface="Arial" panose="020B0604020202020204" pitchFamily="34" charset="0"/>
                        </a:rPr>
                        <a:t>Unit Value</a:t>
                      </a:r>
                    </a:p>
                  </a:txBody>
                  <a:tcPr>
                    <a:solidFill>
                      <a:srgbClr val="006C86"/>
                    </a:solidFill>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xmlns="" val="10000"/>
                  </a:ext>
                </a:extLst>
              </a:tr>
              <a:tr h="370840">
                <a:tc>
                  <a:txBody>
                    <a:bodyPr/>
                    <a:lstStyle/>
                    <a:p>
                      <a:r>
                        <a:rPr lang="en-IN" sz="1800" dirty="0">
                          <a:latin typeface="Liberation Mono"/>
                          <a:cs typeface="Arial" panose="020B0604020202020204" pitchFamily="34" charset="0"/>
                        </a:rPr>
                        <a:t>MICROSECOND</a:t>
                      </a:r>
                    </a:p>
                  </a:txBody>
                  <a:tcPr/>
                </a:tc>
                <a:tc>
                  <a:txBody>
                    <a:bodyPr/>
                    <a:lstStyle/>
                    <a:p>
                      <a:r>
                        <a:rPr lang="en-IN" sz="1800" dirty="0">
                          <a:latin typeface="Liberation Mono"/>
                          <a:cs typeface="Arial" panose="020B0604020202020204" pitchFamily="34" charset="0"/>
                        </a:rPr>
                        <a:t>SECOND</a:t>
                      </a:r>
                    </a:p>
                  </a:txBody>
                  <a:tcPr/>
                </a:tc>
                <a:tc>
                  <a:txBody>
                    <a:bodyPr/>
                    <a:lstStyle/>
                    <a:p>
                      <a:r>
                        <a:rPr lang="en-IN" sz="1800" dirty="0">
                          <a:latin typeface="Liberation Mono"/>
                          <a:cs typeface="Arial" panose="020B0604020202020204" pitchFamily="34" charset="0"/>
                        </a:rPr>
                        <a:t>MINUTE</a:t>
                      </a:r>
                    </a:p>
                  </a:txBody>
                  <a:tcPr/>
                </a:tc>
                <a:tc>
                  <a:txBody>
                    <a:bodyPr/>
                    <a:lstStyle/>
                    <a:p>
                      <a:r>
                        <a:rPr lang="en-IN" sz="1800" dirty="0">
                          <a:latin typeface="Liberation Mono"/>
                          <a:cs typeface="Arial" panose="020B0604020202020204" pitchFamily="34" charset="0"/>
                        </a:rPr>
                        <a:t>HOUR</a:t>
                      </a:r>
                    </a:p>
                  </a:txBody>
                  <a:tcPr/>
                </a:tc>
                <a:tc>
                  <a:txBody>
                    <a:bodyPr/>
                    <a:lstStyle/>
                    <a:p>
                      <a:r>
                        <a:rPr lang="en-IN" sz="1800" dirty="0">
                          <a:latin typeface="Liberation Mono"/>
                          <a:cs typeface="Arial" panose="020B0604020202020204" pitchFamily="34" charset="0"/>
                        </a:rPr>
                        <a:t>DAY</a:t>
                      </a:r>
                    </a:p>
                  </a:txBody>
                  <a:tcPr/>
                </a:tc>
                <a:extLst>
                  <a:ext uri="{0D108BD9-81ED-4DB2-BD59-A6C34878D82A}">
                    <a16:rowId xmlns:a16="http://schemas.microsoft.com/office/drawing/2014/main" xmlns="" val="10001"/>
                  </a:ext>
                </a:extLst>
              </a:tr>
              <a:tr h="370840">
                <a:tc>
                  <a:txBody>
                    <a:bodyPr/>
                    <a:lstStyle/>
                    <a:p>
                      <a:r>
                        <a:rPr lang="en-IN" sz="1800" dirty="0">
                          <a:latin typeface="Liberation Mono"/>
                          <a:cs typeface="Arial" panose="020B0604020202020204" pitchFamily="34" charset="0"/>
                        </a:rPr>
                        <a:t>WEEK</a:t>
                      </a:r>
                    </a:p>
                  </a:txBody>
                  <a:tcPr/>
                </a:tc>
                <a:tc>
                  <a:txBody>
                    <a:bodyPr/>
                    <a:lstStyle/>
                    <a:p>
                      <a:r>
                        <a:rPr lang="en-IN" sz="1800" dirty="0">
                          <a:latin typeface="Liberation Mono"/>
                          <a:cs typeface="Arial" panose="020B0604020202020204" pitchFamily="34" charset="0"/>
                        </a:rPr>
                        <a:t>MONTH</a:t>
                      </a:r>
                    </a:p>
                  </a:txBody>
                  <a:tcPr/>
                </a:tc>
                <a:tc>
                  <a:txBody>
                    <a:bodyPr/>
                    <a:lstStyle/>
                    <a:p>
                      <a:r>
                        <a:rPr lang="en-IN" sz="1800" dirty="0">
                          <a:latin typeface="Liberation Mono"/>
                          <a:cs typeface="Arial" panose="020B0604020202020204" pitchFamily="34" charset="0"/>
                        </a:rPr>
                        <a:t>QUARTER</a:t>
                      </a:r>
                    </a:p>
                  </a:txBody>
                  <a:tcPr/>
                </a:tc>
                <a:tc>
                  <a:txBody>
                    <a:bodyPr/>
                    <a:lstStyle/>
                    <a:p>
                      <a:r>
                        <a:rPr lang="en-IN" sz="1800" dirty="0">
                          <a:latin typeface="Liberation Mono"/>
                          <a:cs typeface="Arial" panose="020B0604020202020204" pitchFamily="34" charset="0"/>
                        </a:rPr>
                        <a:t>YEAR</a:t>
                      </a:r>
                    </a:p>
                  </a:txBody>
                  <a:tcPr/>
                </a:tc>
                <a:tc>
                  <a:txBody>
                    <a:bodyPr/>
                    <a:lstStyle/>
                    <a:p>
                      <a:endParaRPr lang="en-IN" sz="1800" dirty="0">
                        <a:latin typeface="Liberation Mono"/>
                        <a:cs typeface="Arial" panose="020B0604020202020204" pitchFamily="34" charset="0"/>
                      </a:endParaRPr>
                    </a:p>
                  </a:txBody>
                  <a:tcPr/>
                </a:tc>
                <a:extLst>
                  <a:ext uri="{0D108BD9-81ED-4DB2-BD59-A6C34878D82A}">
                    <a16:rowId xmlns:a16="http://schemas.microsoft.com/office/drawing/2014/main" xmlns=""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MINUTE_SECOND</a:t>
                      </a:r>
                    </a:p>
                  </a:txBody>
                  <a:tcPr/>
                </a:tc>
                <a:tc>
                  <a:txBody>
                    <a:bodyPr/>
                    <a:lstStyle/>
                    <a:p>
                      <a:r>
                        <a:rPr lang="en-IN" sz="1800" dirty="0">
                          <a:latin typeface="Liberation Mono"/>
                          <a:cs typeface="Arial" panose="020B0604020202020204" pitchFamily="34" charset="0"/>
                        </a:rPr>
                        <a:t>HOUR_SECOND</a:t>
                      </a:r>
                    </a:p>
                  </a:txBody>
                  <a:tcPr/>
                </a:tc>
                <a:tc>
                  <a:txBody>
                    <a:bodyPr/>
                    <a:lstStyle/>
                    <a:p>
                      <a:r>
                        <a:rPr lang="en-IN" sz="1800" dirty="0">
                          <a:latin typeface="Liberation Mono"/>
                          <a:cs typeface="Arial" panose="020B0604020202020204" pitchFamily="34" charset="0"/>
                        </a:rPr>
                        <a:t>DAY_SECOND</a:t>
                      </a:r>
                    </a:p>
                  </a:txBody>
                  <a:tcPr/>
                </a:tc>
                <a:tc>
                  <a:txBody>
                    <a:bodyPr/>
                    <a:lstStyle/>
                    <a:p>
                      <a:r>
                        <a:rPr lang="en-IN" sz="1800" dirty="0">
                          <a:latin typeface="Liberation Mono"/>
                          <a:cs typeface="Arial" panose="020B0604020202020204" pitchFamily="34" charset="0"/>
                        </a:rPr>
                        <a:t>DAY_HOUR</a:t>
                      </a:r>
                    </a:p>
                  </a:txBody>
                  <a:tcPr/>
                </a:tc>
                <a:tc>
                  <a:txBody>
                    <a:bodyPr/>
                    <a:lstStyle/>
                    <a:p>
                      <a:endParaRPr lang="en-IN" sz="1800" dirty="0">
                        <a:latin typeface="Liberation Mono"/>
                        <a:cs typeface="Arial" panose="020B0604020202020204" pitchFamily="34" charset="0"/>
                      </a:endParaRPr>
                    </a:p>
                  </a:txBody>
                  <a:tcPr/>
                </a:tc>
                <a:extLst>
                  <a:ext uri="{0D108BD9-81ED-4DB2-BD59-A6C34878D82A}">
                    <a16:rowId xmlns:a16="http://schemas.microsoft.com/office/drawing/2014/main" xmlns="" val="10003"/>
                  </a:ext>
                </a:extLst>
              </a:tr>
              <a:tr h="370840">
                <a:tc>
                  <a:txBody>
                    <a:bodyPr/>
                    <a:lstStyle/>
                    <a:p>
                      <a:r>
                        <a:rPr lang="en-IN" sz="1800" dirty="0">
                          <a:latin typeface="Liberation Mono"/>
                          <a:cs typeface="Arial" panose="020B0604020202020204" pitchFamily="34" charset="0"/>
                        </a:rPr>
                        <a:t>HOUR_MINUTE</a:t>
                      </a:r>
                    </a:p>
                  </a:txBody>
                  <a:tcPr/>
                </a:tc>
                <a:tc>
                  <a:txBody>
                    <a:bodyPr/>
                    <a:lstStyle/>
                    <a:p>
                      <a:r>
                        <a:rPr lang="en-IN" sz="1800" dirty="0">
                          <a:latin typeface="Liberation Mono"/>
                          <a:cs typeface="Arial" panose="020B0604020202020204" pitchFamily="34" charset="0"/>
                        </a:rPr>
                        <a:t>DAY_MINUTE</a:t>
                      </a:r>
                    </a:p>
                  </a:txBody>
                  <a:tcPr/>
                </a:tc>
                <a:tc>
                  <a:txBody>
                    <a:bodyPr/>
                    <a:lstStyle/>
                    <a:p>
                      <a:r>
                        <a:rPr lang="en-IN" sz="1800" dirty="0">
                          <a:latin typeface="Liberation Mono"/>
                          <a:cs typeface="Arial" panose="020B0604020202020204" pitchFamily="34" charset="0"/>
                        </a:rPr>
                        <a:t>YEAR_MONTH</a:t>
                      </a:r>
                    </a:p>
                  </a:txBody>
                  <a:tcPr/>
                </a:tc>
                <a:tc>
                  <a:txBody>
                    <a:bodyPr/>
                    <a:lstStyle/>
                    <a:p>
                      <a:endParaRPr lang="en-IN" sz="1800" dirty="0">
                        <a:latin typeface="Liberation Mono"/>
                        <a:cs typeface="Arial" panose="020B0604020202020204" pitchFamily="34" charset="0"/>
                      </a:endParaRPr>
                    </a:p>
                  </a:txBody>
                  <a:tcPr/>
                </a:tc>
                <a:tc>
                  <a:txBody>
                    <a:bodyPr/>
                    <a:lstStyle/>
                    <a:p>
                      <a:endParaRPr lang="en-IN" sz="1800" dirty="0">
                        <a:latin typeface="Liberation Mono"/>
                        <a:cs typeface="Arial" panose="020B0604020202020204" pitchFamily="34" charset="0"/>
                      </a:endParaRPr>
                    </a:p>
                  </a:txBody>
                  <a:tcPr/>
                </a:tc>
                <a:extLst>
                  <a:ext uri="{0D108BD9-81ED-4DB2-BD59-A6C34878D82A}">
                    <a16:rowId xmlns:a16="http://schemas.microsoft.com/office/drawing/2014/main" xmlns="" val="10004"/>
                  </a:ext>
                </a:extLst>
              </a:tr>
            </a:tbl>
          </a:graphicData>
        </a:graphic>
      </p:graphicFrame>
      <p:sp>
        <p:nvSpPr>
          <p:cNvPr id="8" name="Rectangle 7">
            <a:extLst>
              <a:ext uri="{FF2B5EF4-FFF2-40B4-BE49-F238E27FC236}">
                <a16:creationId xmlns:a16="http://schemas.microsoft.com/office/drawing/2014/main" xmlns="" id="{94A6A4DD-469A-42BD-A50E-670D61A52E2C}"/>
              </a:ext>
            </a:extLst>
          </p:cNvPr>
          <p:cNvSpPr/>
          <p:nvPr/>
        </p:nvSpPr>
        <p:spPr>
          <a:xfrm>
            <a:off x="335360" y="5301208"/>
            <a:ext cx="6858000" cy="1354217"/>
          </a:xfrm>
          <a:prstGeom prst="rect">
            <a:avLst/>
          </a:prstGeom>
          <a:noFill/>
        </p:spPr>
        <p:txBody>
          <a:bodyPr wrap="square">
            <a:spAutoFit/>
          </a:bodyPr>
          <a:lstStyle/>
          <a:p>
            <a:r>
              <a:rPr lang="en-IN" sz="18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There must no space between extract function and ().</a:t>
            </a:r>
          </a:p>
          <a:p>
            <a:r>
              <a:rPr lang="en-IN" sz="1800" dirty="0">
                <a:solidFill>
                  <a:srgbClr val="FF0000"/>
                </a:solidFill>
                <a:latin typeface="Arial" panose="020B0604020202020204" pitchFamily="34" charset="0"/>
                <a:cs typeface="Arial" panose="020B0604020202020204" pitchFamily="34" charset="0"/>
              </a:rPr>
              <a:t>e.g.</a:t>
            </a:r>
          </a:p>
          <a:p>
            <a:r>
              <a:rPr lang="en-IN" dirty="0">
                <a:solidFill>
                  <a:srgbClr val="FF0000"/>
                </a:solidFill>
                <a:latin typeface="Arial" panose="020B0604020202020204" pitchFamily="34" charset="0"/>
                <a:cs typeface="Arial" panose="020B0604020202020204" pitchFamily="34" charset="0"/>
              </a:rPr>
              <a:t>     </a:t>
            </a: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a:t>
            </a:r>
            <a:r>
              <a:rPr lang="en-IN" dirty="0">
                <a:solidFill>
                  <a:srgbClr val="3F6971"/>
                </a:solidFill>
                <a:latin typeface="Liberation Mono"/>
              </a:rPr>
              <a:t>EXTRACT</a:t>
            </a:r>
            <a:r>
              <a:rPr lang="en-IN" dirty="0">
                <a:solidFill>
                  <a:srgbClr val="0077AA"/>
                </a:solidFill>
                <a:latin typeface="Liberation Mono"/>
              </a:rPr>
              <a:t> </a:t>
            </a:r>
            <a:r>
              <a:rPr lang="en-IN" dirty="0">
                <a:solidFill>
                  <a:schemeClr val="tx1">
                    <a:lumMod val="65000"/>
                    <a:lumOff val="35000"/>
                  </a:schemeClr>
                </a:solidFill>
                <a:latin typeface="Liberation Mono"/>
                <a:ea typeface="Times New Roman" panose="02020603050405020304" pitchFamily="18" charset="0"/>
              </a:rPr>
              <a:t>(</a:t>
            </a:r>
            <a:r>
              <a:rPr lang="en-IN" dirty="0">
                <a:solidFill>
                  <a:srgbClr val="3F6971"/>
                </a:solidFill>
                <a:latin typeface="Liberation Mono"/>
                <a:ea typeface="Times New Roman" panose="02020603050405020304" pitchFamily="18" charset="0"/>
              </a:rPr>
              <a:t>MONTH</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rPr>
              <a:t>FROM</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solidFill>
                  <a:schemeClr val="tx1">
                    <a:lumMod val="65000"/>
                    <a:lumOff val="3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sz="2000" dirty="0">
                <a:solidFill>
                  <a:srgbClr val="FF0000"/>
                </a:solidFill>
                <a:latin typeface="Liberation Mono"/>
                <a:ea typeface="Times New Roman" panose="02020603050405020304" pitchFamily="18" charset="0"/>
              </a:rPr>
              <a:t># error</a:t>
            </a:r>
            <a:endParaRPr lang="en-IN" dirty="0">
              <a:solidFill>
                <a:srgbClr val="FF0000"/>
              </a:solidFill>
              <a:latin typeface="Liberation Mono"/>
              <a:ea typeface="Times New Roman" panose="02020603050405020304" pitchFamily="18" charset="0"/>
            </a:endParaRPr>
          </a:p>
        </p:txBody>
      </p:sp>
    </p:spTree>
    <p:extLst>
      <p:ext uri="{BB962C8B-B14F-4D97-AF65-F5344CB8AC3E}">
        <p14:creationId xmlns:p14="http://schemas.microsoft.com/office/powerpoint/2010/main" val="2580197117"/>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2694629091"/>
              </p:ext>
            </p:extLst>
          </p:nvPr>
        </p:nvGraphicFramePr>
        <p:xfrm>
          <a:off x="0" y="814600"/>
          <a:ext cx="12192000" cy="4682487"/>
        </p:xfrm>
        <a:graphic>
          <a:graphicData uri="http://schemas.openxmlformats.org/drawingml/2006/table">
            <a:tbl>
              <a:tblPr firstRow="1" bandRow="1">
                <a:tableStyleId>{7E9639D4-E3E2-4D34-9284-5A2195B3D0D7}</a:tableStyleId>
              </a:tblPr>
              <a:tblGrid>
                <a:gridCol w="2546430">
                  <a:extLst>
                    <a:ext uri="{9D8B030D-6E8A-4147-A177-3AD203B41FA5}">
                      <a16:colId xmlns:a16="http://schemas.microsoft.com/office/drawing/2014/main" xmlns="" val="20000"/>
                    </a:ext>
                  </a:extLst>
                </a:gridCol>
                <a:gridCol w="9645570">
                  <a:extLst>
                    <a:ext uri="{9D8B030D-6E8A-4147-A177-3AD203B41FA5}">
                      <a16:colId xmlns:a16="http://schemas.microsoft.com/office/drawing/2014/main" xmlns=""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lang="en-IN" sz="2000" dirty="0">
                          <a:solidFill>
                            <a:srgbClr val="B7F7E2"/>
                          </a:solidFill>
                          <a:latin typeface="Arial" panose="020B0604020202020204" pitchFamily="34" charset="0"/>
                          <a:cs typeface="Arial" panose="020B0604020202020204" pitchFamily="34" charset="0"/>
                        </a:rPr>
                        <a:t>Result</a:t>
                      </a:r>
                    </a:p>
                  </a:txBody>
                  <a:tcPr>
                    <a:solidFill>
                      <a:srgbClr val="006C86"/>
                    </a:solidFill>
                  </a:tcPr>
                </a:tc>
                <a:extLst>
                  <a:ext uri="{0D108BD9-81ED-4DB2-BD59-A6C34878D82A}">
                    <a16:rowId xmlns:a16="http://schemas.microsoft.com/office/drawing/2014/main" xmlns="" val="10000"/>
                  </a:ext>
                </a:extLst>
              </a:tr>
              <a:tr h="442383">
                <a:tc>
                  <a:txBody>
                    <a:bodyPr/>
                    <a:lstStyle/>
                    <a:p>
                      <a:pPr fontAlgn="t"/>
                      <a:r>
                        <a:rPr kumimoji="0" lang="en-IN" sz="1800" kern="1200" dirty="0">
                          <a:solidFill>
                            <a:srgbClr val="0077AA"/>
                          </a:solidFill>
                          <a:latin typeface="Liberation Mono"/>
                          <a:ea typeface="+mn-ea"/>
                          <a:cs typeface="+mn-cs"/>
                        </a:rPr>
                        <a:t>DAY(</a:t>
                      </a:r>
                      <a:r>
                        <a:rPr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DAY() is a </a:t>
                      </a:r>
                      <a:r>
                        <a:rPr lang="en-IN" sz="1800" b="1" dirty="0">
                          <a:effectLst/>
                          <a:latin typeface="Liberation Mono"/>
                          <a:cs typeface="Arial" panose="020B0604020202020204" pitchFamily="34" charset="0"/>
                        </a:rPr>
                        <a:t>synonym for DAYOFMONTH().</a:t>
                      </a:r>
                    </a:p>
                  </a:txBody>
                  <a:tcPr marL="76200" marR="76200" marT="76200" marB="76200"/>
                </a:tc>
                <a:extLst>
                  <a:ext uri="{0D108BD9-81ED-4DB2-BD59-A6C34878D82A}">
                    <a16:rowId xmlns:a16="http://schemas.microsoft.com/office/drawing/2014/main" xmlns="" val="10001"/>
                  </a:ext>
                </a:extLst>
              </a:tr>
              <a:tr h="442383">
                <a:tc>
                  <a:txBody>
                    <a:bodyPr/>
                    <a:lstStyle/>
                    <a:p>
                      <a:pPr fontAlgn="t"/>
                      <a:r>
                        <a:rPr kumimoji="0" lang="en-IN" sz="1800" kern="1200" dirty="0">
                          <a:solidFill>
                            <a:srgbClr val="0077AA"/>
                          </a:solidFill>
                          <a:latin typeface="Liberation Mono"/>
                          <a:ea typeface="+mn-ea"/>
                          <a:cs typeface="+mn-cs"/>
                        </a:rPr>
                        <a:t>DAYNAME(</a:t>
                      </a:r>
                      <a:r>
                        <a:rPr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name of the weekday for date.</a:t>
                      </a:r>
                    </a:p>
                  </a:txBody>
                  <a:tcPr marL="76200" marR="76200" marT="76200" marB="76200"/>
                </a:tc>
                <a:extLst>
                  <a:ext uri="{0D108BD9-81ED-4DB2-BD59-A6C34878D82A}">
                    <a16:rowId xmlns:a16="http://schemas.microsoft.com/office/drawing/2014/main" xmlns="" val="10002"/>
                  </a:ext>
                </a:extLst>
              </a:tr>
              <a:tr h="442383">
                <a:tc>
                  <a:txBody>
                    <a:bodyPr/>
                    <a:lstStyle/>
                    <a:p>
                      <a:pPr fontAlgn="t"/>
                      <a:r>
                        <a:rPr kumimoji="0" lang="en-IN" sz="1800" kern="1200" dirty="0">
                          <a:solidFill>
                            <a:srgbClr val="0077AA"/>
                          </a:solidFill>
                          <a:latin typeface="Liberation Mono"/>
                          <a:ea typeface="+mn-ea"/>
                          <a:cs typeface="+mn-cs"/>
                        </a:rPr>
                        <a:t>DAYOFMONTH(</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day of the month for date, in the range 1 to 31</a:t>
                      </a:r>
                    </a:p>
                  </a:txBody>
                  <a:tcPr marL="76200" marR="76200" marT="76200" marB="76200"/>
                </a:tc>
                <a:extLst>
                  <a:ext uri="{0D108BD9-81ED-4DB2-BD59-A6C34878D82A}">
                    <a16:rowId xmlns:a16="http://schemas.microsoft.com/office/drawing/2014/main" xmlns="" val="10003"/>
                  </a:ext>
                </a:extLst>
              </a:tr>
              <a:tr h="442383">
                <a:tc>
                  <a:txBody>
                    <a:bodyPr/>
                    <a:lstStyle/>
                    <a:p>
                      <a:pPr fontAlgn="t"/>
                      <a:r>
                        <a:rPr kumimoji="0" lang="en-IN" sz="1800" kern="1200" dirty="0">
                          <a:solidFill>
                            <a:srgbClr val="0077AA"/>
                          </a:solidFill>
                          <a:latin typeface="Liberation Mono"/>
                          <a:ea typeface="+mn-ea"/>
                          <a:cs typeface="+mn-cs"/>
                        </a:rPr>
                        <a:t>DAYOFWEEK(</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kumimoji="0" lang="en-IN" sz="1800" kern="1200" dirty="0">
                          <a:solidFill>
                            <a:schemeClr val="tx1"/>
                          </a:solidFill>
                          <a:effectLst/>
                          <a:latin typeface="Liberation Mono"/>
                          <a:ea typeface="+mn-ea"/>
                          <a:cs typeface="Arial" panose="020B0604020202020204" pitchFamily="34" charset="0"/>
                        </a:rPr>
                        <a:t>Returns the weekday index for date (1 = Sunday, 2 = Monday, …, 7 = Saturday).</a:t>
                      </a:r>
                    </a:p>
                  </a:txBody>
                  <a:tcPr marL="76200" marR="76200" marT="76200" marB="76200"/>
                </a:tc>
                <a:extLst>
                  <a:ext uri="{0D108BD9-81ED-4DB2-BD59-A6C34878D82A}">
                    <a16:rowId xmlns:a16="http://schemas.microsoft.com/office/drawing/2014/main" xmlns="" val="10004"/>
                  </a:ext>
                </a:extLst>
              </a:tr>
              <a:tr h="442383">
                <a:tc>
                  <a:txBody>
                    <a:bodyPr/>
                    <a:lstStyle/>
                    <a:p>
                      <a:pPr fontAlgn="t"/>
                      <a:r>
                        <a:rPr kumimoji="0" lang="en-IN" sz="1800" kern="1200" dirty="0">
                          <a:solidFill>
                            <a:srgbClr val="0077AA"/>
                          </a:solidFill>
                          <a:latin typeface="Liberation Mono"/>
                          <a:ea typeface="+mn-ea"/>
                          <a:cs typeface="+mn-cs"/>
                        </a:rPr>
                        <a:t>DAYOFYEAR(</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day of the year for date, in the range 1 to 366</a:t>
                      </a:r>
                    </a:p>
                  </a:txBody>
                  <a:tcPr marL="76200" marR="76200" marT="76200" marB="76200"/>
                </a:tc>
                <a:extLst>
                  <a:ext uri="{0D108BD9-81ED-4DB2-BD59-A6C34878D82A}">
                    <a16:rowId xmlns:a16="http://schemas.microsoft.com/office/drawing/2014/main" xmlns="" val="10005"/>
                  </a:ext>
                </a:extLst>
              </a:tr>
              <a:tr h="442383">
                <a:tc>
                  <a:txBody>
                    <a:bodyPr/>
                    <a:lstStyle/>
                    <a:p>
                      <a:pPr fontAlgn="t"/>
                      <a:r>
                        <a:rPr kumimoji="0" lang="en-IN" sz="1800" kern="1200" dirty="0">
                          <a:solidFill>
                            <a:srgbClr val="0077AA"/>
                          </a:solidFill>
                          <a:latin typeface="Liberation Mono"/>
                          <a:ea typeface="+mn-ea"/>
                          <a:cs typeface="+mn-cs"/>
                        </a:rPr>
                        <a:t>LAST_DAY(</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Takes a date or datetime value and returns the corresponding value for the last day of the month. Returns NULL if the argument is invalid.</a:t>
                      </a:r>
                    </a:p>
                  </a:txBody>
                  <a:tcPr marL="76200" marR="76200" marT="76200" marB="76200"/>
                </a:tc>
                <a:extLst>
                  <a:ext uri="{0D108BD9-81ED-4DB2-BD59-A6C34878D82A}">
                    <a16:rowId xmlns:a16="http://schemas.microsoft.com/office/drawing/2014/main" xmlns="" val="10006"/>
                  </a:ext>
                </a:extLst>
              </a:tr>
              <a:tr h="442383">
                <a:tc>
                  <a:txBody>
                    <a:bodyPr/>
                    <a:lstStyle/>
                    <a:p>
                      <a:pPr fontAlgn="t"/>
                      <a:r>
                        <a:rPr kumimoji="0" lang="en-IN" sz="1800" kern="1200" dirty="0">
                          <a:solidFill>
                            <a:srgbClr val="0077AA"/>
                          </a:solidFill>
                          <a:latin typeface="Liberation Mono"/>
                          <a:ea typeface="+mn-ea"/>
                          <a:cs typeface="+mn-cs"/>
                        </a:rPr>
                        <a:t>MONTH(</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month for date, in the range 1 to 12 for January to December</a:t>
                      </a:r>
                    </a:p>
                  </a:txBody>
                  <a:tcPr marL="76200" marR="76200" marT="76200" marB="76200"/>
                </a:tc>
                <a:extLst>
                  <a:ext uri="{0D108BD9-81ED-4DB2-BD59-A6C34878D82A}">
                    <a16:rowId xmlns:a16="http://schemas.microsoft.com/office/drawing/2014/main" xmlns="" val="10007"/>
                  </a:ext>
                </a:extLst>
              </a:tr>
              <a:tr h="442383">
                <a:tc>
                  <a:txBody>
                    <a:bodyPr/>
                    <a:lstStyle/>
                    <a:p>
                      <a:pPr fontAlgn="t"/>
                      <a:r>
                        <a:rPr kumimoji="0" lang="en-IN" sz="1800" kern="1200" dirty="0">
                          <a:solidFill>
                            <a:srgbClr val="0077AA"/>
                          </a:solidFill>
                          <a:latin typeface="Liberation Mono"/>
                          <a:ea typeface="+mn-ea"/>
                          <a:cs typeface="+mn-cs"/>
                        </a:rPr>
                        <a:t>MONTHNAME(</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full name of the month for date.</a:t>
                      </a:r>
                    </a:p>
                  </a:txBody>
                  <a:tcPr marL="76200" marR="76200" marT="76200" marB="76200"/>
                </a:tc>
                <a:extLst>
                  <a:ext uri="{0D108BD9-81ED-4DB2-BD59-A6C34878D82A}">
                    <a16:rowId xmlns:a16="http://schemas.microsoft.com/office/drawing/2014/main" xmlns="" val="10008"/>
                  </a:ext>
                </a:extLst>
              </a:tr>
              <a:tr h="442383">
                <a:tc>
                  <a:txBody>
                    <a:bodyPr/>
                    <a:lstStyle/>
                    <a:p>
                      <a:pPr fontAlgn="t"/>
                      <a:r>
                        <a:rPr kumimoji="0" lang="en-US" sz="1800" kern="1200" dirty="0">
                          <a:solidFill>
                            <a:srgbClr val="0077AA"/>
                          </a:solidFill>
                          <a:latin typeface="Liberation Mono"/>
                          <a:ea typeface="+mn-ea"/>
                          <a:cs typeface="+mn-cs"/>
                        </a:rPr>
                        <a:t>YEAR(</a:t>
                      </a:r>
                      <a:r>
                        <a:rPr kumimoji="0" lang="en-IN" sz="1800" kern="1200" dirty="0">
                          <a:solidFill>
                            <a:schemeClr val="tx2"/>
                          </a:solidFill>
                          <a:latin typeface="Liberation Mono"/>
                          <a:ea typeface="+mn-ea"/>
                          <a:cs typeface="+mn-cs"/>
                        </a:rPr>
                        <a:t>date</a:t>
                      </a:r>
                      <a:r>
                        <a:rPr kumimoji="0" lang="en-US" sz="1800" kern="1200" dirty="0">
                          <a:solidFill>
                            <a:srgbClr val="0077AA"/>
                          </a:solidFill>
                          <a:latin typeface="Liberation Mono"/>
                          <a:ea typeface="+mn-ea"/>
                          <a:cs typeface="+mn-cs"/>
                        </a:rPr>
                        <a:t>)</a:t>
                      </a:r>
                      <a:endParaRPr kumimoji="0" lang="en-IN" sz="1800" kern="1200" dirty="0">
                        <a:solidFill>
                          <a:srgbClr val="0077AA"/>
                        </a:solidFill>
                        <a:latin typeface="Liberation Mono"/>
                        <a:ea typeface="+mn-ea"/>
                        <a:cs typeface="+mn-cs"/>
                      </a:endParaRP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year in 4 digit</a:t>
                      </a:r>
                    </a:p>
                  </a:txBody>
                  <a:tcPr marL="76200" marR="76200" marT="76200" marB="76200"/>
                </a:tc>
                <a:extLst>
                  <a:ext uri="{0D108BD9-81ED-4DB2-BD59-A6C34878D82A}">
                    <a16:rowId xmlns:a16="http://schemas.microsoft.com/office/drawing/2014/main" xmlns="" val="4177861595"/>
                  </a:ext>
                </a:extLst>
              </a:tr>
            </a:tbl>
          </a:graphicData>
        </a:graphic>
      </p:graphicFrame>
    </p:spTree>
    <p:extLst>
      <p:ext uri="{BB962C8B-B14F-4D97-AF65-F5344CB8AC3E}">
        <p14:creationId xmlns:p14="http://schemas.microsoft.com/office/powerpoint/2010/main" val="2270596306"/>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663526264"/>
              </p:ext>
            </p:extLst>
          </p:nvPr>
        </p:nvGraphicFramePr>
        <p:xfrm>
          <a:off x="406800" y="813600"/>
          <a:ext cx="11376000" cy="4498761"/>
        </p:xfrm>
        <a:graphic>
          <a:graphicData uri="http://schemas.openxmlformats.org/drawingml/2006/table">
            <a:tbl>
              <a:tblPr firstRow="1" bandRow="1">
                <a:tableStyleId>{7E9639D4-E3E2-4D34-9284-5A2195B3D0D7}</a:tableStyleId>
              </a:tblPr>
              <a:tblGrid>
                <a:gridCol w="2844000">
                  <a:extLst>
                    <a:ext uri="{9D8B030D-6E8A-4147-A177-3AD203B41FA5}">
                      <a16:colId xmlns:a16="http://schemas.microsoft.com/office/drawing/2014/main" xmlns="" val="20000"/>
                    </a:ext>
                  </a:extLst>
                </a:gridCol>
                <a:gridCol w="8532000">
                  <a:extLst>
                    <a:ext uri="{9D8B030D-6E8A-4147-A177-3AD203B41FA5}">
                      <a16:colId xmlns:a16="http://schemas.microsoft.com/office/drawing/2014/main" xmlns=""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xmlns="" val="10000"/>
                  </a:ext>
                </a:extLst>
              </a:tr>
              <a:tr h="442383">
                <a:tc>
                  <a:txBody>
                    <a:bodyPr/>
                    <a:lstStyle/>
                    <a:p>
                      <a:pPr fontAlgn="t"/>
                      <a:r>
                        <a:rPr kumimoji="0" lang="en-IN" sz="1800" kern="1200" dirty="0">
                          <a:solidFill>
                            <a:srgbClr val="0077AA"/>
                          </a:solidFill>
                          <a:latin typeface="Liberation Mono"/>
                          <a:ea typeface="+mn-ea"/>
                          <a:cs typeface="+mn-cs"/>
                        </a:rPr>
                        <a:t>WEEKDAY(</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kumimoji="0" lang="en-IN" sz="1800" kern="1200" dirty="0">
                          <a:solidFill>
                            <a:schemeClr val="tx1"/>
                          </a:solidFill>
                          <a:effectLst/>
                          <a:latin typeface="Liberation Mono"/>
                          <a:ea typeface="+mn-ea"/>
                          <a:cs typeface="Arial" panose="020B0604020202020204" pitchFamily="34" charset="0"/>
                        </a:rPr>
                        <a:t>Returns the weekday index for date (0 = Monday, 1 = Tuesday, … 6 = Sunday).</a:t>
                      </a:r>
                    </a:p>
                  </a:txBody>
                  <a:tcPr marL="76200" marR="76200" marT="76200" marB="76200"/>
                </a:tc>
                <a:extLst>
                  <a:ext uri="{0D108BD9-81ED-4DB2-BD59-A6C34878D82A}">
                    <a16:rowId xmlns:a16="http://schemas.microsoft.com/office/drawing/2014/main" xmlns="" val="10001"/>
                  </a:ext>
                </a:extLst>
              </a:tr>
              <a:tr h="442383">
                <a:tc>
                  <a:txBody>
                    <a:bodyPr/>
                    <a:lstStyle/>
                    <a:p>
                      <a:pPr fontAlgn="t"/>
                      <a:r>
                        <a:rPr kumimoji="0" lang="en-IN" sz="1800" kern="1200" dirty="0">
                          <a:solidFill>
                            <a:srgbClr val="0077AA"/>
                          </a:solidFill>
                          <a:latin typeface="Liberation Mono"/>
                          <a:ea typeface="+mn-ea"/>
                          <a:cs typeface="+mn-cs"/>
                        </a:rPr>
                        <a:t>WEEKOFYEAR(</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calendar week of the date as a number in the range from 1 to 53.</a:t>
                      </a:r>
                    </a:p>
                  </a:txBody>
                  <a:tcPr marL="76200" marR="76200" marT="76200" marB="76200"/>
                </a:tc>
                <a:extLst>
                  <a:ext uri="{0D108BD9-81ED-4DB2-BD59-A6C34878D82A}">
                    <a16:rowId xmlns:a16="http://schemas.microsoft.com/office/drawing/2014/main" xmlns="" val="10002"/>
                  </a:ext>
                </a:extLst>
              </a:tr>
              <a:tr h="442383">
                <a:tc>
                  <a:txBody>
                    <a:bodyPr/>
                    <a:lstStyle/>
                    <a:p>
                      <a:pPr fontAlgn="t"/>
                      <a:r>
                        <a:rPr kumimoji="0" lang="en-IN" sz="1800" kern="1200" dirty="0">
                          <a:solidFill>
                            <a:srgbClr val="0077AA"/>
                          </a:solidFill>
                          <a:latin typeface="Liberation Mono"/>
                          <a:ea typeface="+mn-ea"/>
                          <a:cs typeface="+mn-cs"/>
                        </a:rPr>
                        <a:t>QUARTER(</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quarter of the year for date, in the range 1 to 4.</a:t>
                      </a:r>
                    </a:p>
                  </a:txBody>
                  <a:tcPr marL="76200" marR="76200" marT="76200" marB="76200"/>
                </a:tc>
                <a:extLst>
                  <a:ext uri="{0D108BD9-81ED-4DB2-BD59-A6C34878D82A}">
                    <a16:rowId xmlns:a16="http://schemas.microsoft.com/office/drawing/2014/main" xmlns="" val="10003"/>
                  </a:ext>
                </a:extLst>
              </a:tr>
              <a:tr h="442383">
                <a:tc>
                  <a:txBody>
                    <a:bodyPr/>
                    <a:lstStyle/>
                    <a:p>
                      <a:pPr fontAlgn="t"/>
                      <a:r>
                        <a:rPr kumimoji="0" lang="en-IN" sz="1800" kern="1200" dirty="0">
                          <a:solidFill>
                            <a:srgbClr val="0077AA"/>
                          </a:solidFill>
                          <a:latin typeface="Liberation Mono"/>
                          <a:ea typeface="+mn-ea"/>
                          <a:cs typeface="+mn-cs"/>
                        </a:rPr>
                        <a:t>HOUR(</a:t>
                      </a:r>
                      <a:r>
                        <a:rPr kumimoji="0" lang="en-IN" sz="1800" kern="1200" dirty="0">
                          <a:solidFill>
                            <a:schemeClr val="tx2"/>
                          </a:solidFill>
                          <a:latin typeface="Liberation Mono"/>
                          <a:ea typeface="+mn-ea"/>
                          <a:cs typeface="+mn-cs"/>
                        </a:rPr>
                        <a:t>time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hour for time. The range of the return value is 0 to 23 for time-of-day values.</a:t>
                      </a:r>
                    </a:p>
                  </a:txBody>
                  <a:tcPr marL="76200" marR="76200" marT="76200" marB="76200"/>
                </a:tc>
                <a:extLst>
                  <a:ext uri="{0D108BD9-81ED-4DB2-BD59-A6C34878D82A}">
                    <a16:rowId xmlns:a16="http://schemas.microsoft.com/office/drawing/2014/main" xmlns="" val="10004"/>
                  </a:ext>
                </a:extLst>
              </a:tr>
              <a:tr h="442383">
                <a:tc>
                  <a:txBody>
                    <a:bodyPr/>
                    <a:lstStyle/>
                    <a:p>
                      <a:pPr fontAlgn="t"/>
                      <a:r>
                        <a:rPr kumimoji="0" lang="en-IN" sz="1800" kern="1200" dirty="0">
                          <a:solidFill>
                            <a:srgbClr val="0077AA"/>
                          </a:solidFill>
                          <a:latin typeface="Liberation Mono"/>
                          <a:ea typeface="+mn-ea"/>
                          <a:cs typeface="+mn-cs"/>
                        </a:rPr>
                        <a:t>MINUTE(</a:t>
                      </a:r>
                      <a:r>
                        <a:rPr kumimoji="0" lang="en-IN" sz="1800" kern="1200" dirty="0">
                          <a:solidFill>
                            <a:schemeClr val="tx2"/>
                          </a:solidFill>
                          <a:latin typeface="Liberation Mono"/>
                          <a:ea typeface="+mn-ea"/>
                          <a:cs typeface="+mn-cs"/>
                        </a:rPr>
                        <a:t>time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minute for time, in the range 0 to 59.</a:t>
                      </a:r>
                    </a:p>
                  </a:txBody>
                  <a:tcPr marL="76200" marR="76200" marT="76200" marB="76200"/>
                </a:tc>
                <a:extLst>
                  <a:ext uri="{0D108BD9-81ED-4DB2-BD59-A6C34878D82A}">
                    <a16:rowId xmlns:a16="http://schemas.microsoft.com/office/drawing/2014/main" xmlns="" val="10005"/>
                  </a:ext>
                </a:extLst>
              </a:tr>
              <a:tr h="442383">
                <a:tc>
                  <a:txBody>
                    <a:bodyPr/>
                    <a:lstStyle/>
                    <a:p>
                      <a:pPr fontAlgn="t"/>
                      <a:r>
                        <a:rPr kumimoji="0" lang="en-IN" sz="1800" kern="1200" dirty="0">
                          <a:solidFill>
                            <a:srgbClr val="0077AA"/>
                          </a:solidFill>
                          <a:latin typeface="Liberation Mono"/>
                          <a:ea typeface="+mn-ea"/>
                          <a:cs typeface="+mn-cs"/>
                        </a:rPr>
                        <a:t>SECOND(</a:t>
                      </a:r>
                      <a:r>
                        <a:rPr kumimoji="0" lang="en-IN" sz="1800" kern="1200" dirty="0">
                          <a:solidFill>
                            <a:schemeClr val="tx2"/>
                          </a:solidFill>
                          <a:latin typeface="Liberation Mono"/>
                          <a:ea typeface="+mn-ea"/>
                          <a:cs typeface="+mn-cs"/>
                        </a:rPr>
                        <a:t>time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second for time, in the range 0 to 59.</a:t>
                      </a:r>
                    </a:p>
                  </a:txBody>
                  <a:tcPr marL="76200" marR="76200" marT="76200" marB="76200"/>
                </a:tc>
                <a:extLst>
                  <a:ext uri="{0D108BD9-81ED-4DB2-BD59-A6C34878D82A}">
                    <a16:rowId xmlns:a16="http://schemas.microsoft.com/office/drawing/2014/main" xmlns="" val="10006"/>
                  </a:ext>
                </a:extLst>
              </a:tr>
              <a:tr h="442383">
                <a:tc>
                  <a:txBody>
                    <a:bodyPr/>
                    <a:lstStyle/>
                    <a:p>
                      <a:pPr fontAlgn="t"/>
                      <a:r>
                        <a:rPr kumimoji="0" lang="en-IN" sz="1800" kern="1200" dirty="0">
                          <a:solidFill>
                            <a:srgbClr val="0077AA"/>
                          </a:solidFill>
                          <a:latin typeface="Liberation Mono"/>
                          <a:ea typeface="+mn-ea"/>
                          <a:cs typeface="+mn-cs"/>
                        </a:rPr>
                        <a:t>DATEDIFF(</a:t>
                      </a:r>
                      <a:r>
                        <a:rPr kumimoji="0" lang="en-IN" sz="1800" kern="1200" dirty="0">
                          <a:solidFill>
                            <a:schemeClr val="tx2"/>
                          </a:solidFill>
                          <a:latin typeface="Liberation Mono"/>
                          <a:ea typeface="+mn-ea"/>
                          <a:cs typeface="+mn-cs"/>
                        </a:rPr>
                        <a:t>expr1, expr2</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kumimoji="0" lang="en-IN" sz="1800" b="0" i="0" kern="1200" dirty="0">
                          <a:solidFill>
                            <a:schemeClr val="tx1"/>
                          </a:solidFill>
                          <a:effectLst/>
                          <a:latin typeface="Liberation Mono"/>
                          <a:ea typeface="+mn-ea"/>
                          <a:cs typeface="+mn-cs"/>
                        </a:rPr>
                        <a:t>Returns the number of days between two dates or datetimes.</a:t>
                      </a:r>
                      <a:endParaRPr lang="en-IN" sz="1800" dirty="0">
                        <a:effectLst/>
                        <a:latin typeface="Liberation Mono"/>
                        <a:cs typeface="Arial" panose="020B0604020202020204" pitchFamily="34" charset="0"/>
                      </a:endParaRPr>
                    </a:p>
                  </a:txBody>
                  <a:tcPr marL="76200" marR="76200" marT="76200" marB="76200"/>
                </a:tc>
                <a:extLst>
                  <a:ext uri="{0D108BD9-81ED-4DB2-BD59-A6C34878D82A}">
                    <a16:rowId xmlns:a16="http://schemas.microsoft.com/office/drawing/2014/main" xmlns="" val="10007"/>
                  </a:ext>
                </a:extLst>
              </a:tr>
              <a:tr h="442383">
                <a:tc>
                  <a:txBody>
                    <a:bodyPr/>
                    <a:lstStyle/>
                    <a:p>
                      <a:pPr fontAlgn="t"/>
                      <a:r>
                        <a:rPr kumimoji="0" lang="en-US" sz="1800" kern="1200" dirty="0">
                          <a:solidFill>
                            <a:srgbClr val="0077AA"/>
                          </a:solidFill>
                          <a:latin typeface="Liberation Mono"/>
                          <a:ea typeface="+mn-ea"/>
                          <a:cs typeface="+mn-cs"/>
                        </a:rPr>
                        <a:t>STR_TO_DATE(</a:t>
                      </a:r>
                      <a:r>
                        <a:rPr kumimoji="0" lang="en-US" sz="1800" kern="1200" dirty="0">
                          <a:solidFill>
                            <a:schemeClr val="tx2"/>
                          </a:solidFill>
                          <a:latin typeface="Liberation Mono"/>
                          <a:ea typeface="+mn-ea"/>
                          <a:cs typeface="+mn-cs"/>
                        </a:rPr>
                        <a:t>str, format</a:t>
                      </a:r>
                      <a:r>
                        <a:rPr kumimoji="0" lang="en-US" sz="1800" kern="1200" dirty="0">
                          <a:solidFill>
                            <a:srgbClr val="0077AA"/>
                          </a:solidFill>
                          <a:latin typeface="Liberation Mono"/>
                          <a:ea typeface="+mn-ea"/>
                          <a:cs typeface="+mn-cs"/>
                        </a:rPr>
                        <a:t>)</a:t>
                      </a:r>
                      <a:endParaRPr kumimoji="0" lang="en-IN" sz="1800" kern="1200" dirty="0">
                        <a:solidFill>
                          <a:srgbClr val="0077AA"/>
                        </a:solidFill>
                        <a:latin typeface="Liberation Mono"/>
                        <a:ea typeface="+mn-ea"/>
                        <a:cs typeface="+mn-cs"/>
                      </a:endParaRPr>
                    </a:p>
                  </a:txBody>
                  <a:tcPr marL="76200" marR="76200" marT="76200" marB="76200" anchor="ctr"/>
                </a:tc>
                <a:tc>
                  <a:txBody>
                    <a:bodyPr/>
                    <a:lstStyle/>
                    <a:p>
                      <a:pPr fontAlgn="t"/>
                      <a:r>
                        <a:rPr lang="en-US" sz="1800" dirty="0">
                          <a:effectLst/>
                          <a:latin typeface="Liberation Mono"/>
                          <a:cs typeface="Arial" panose="020B0604020202020204" pitchFamily="34" charset="0"/>
                        </a:rPr>
                        <a:t>Convert a string to a date.</a:t>
                      </a:r>
                      <a:endParaRPr lang="en-IN" sz="1800" dirty="0">
                        <a:effectLst/>
                        <a:latin typeface="Liberation Mono"/>
                        <a:cs typeface="Arial" panose="020B0604020202020204" pitchFamily="34" charset="0"/>
                      </a:endParaRPr>
                    </a:p>
                  </a:txBody>
                  <a:tcPr marL="76200" marR="76200" marT="76200" marB="76200"/>
                </a:tc>
                <a:extLst>
                  <a:ext uri="{0D108BD9-81ED-4DB2-BD59-A6C34878D82A}">
                    <a16:rowId xmlns:a16="http://schemas.microsoft.com/office/drawing/2014/main" xmlns="" val="3816672619"/>
                  </a:ext>
                </a:extLst>
              </a:tr>
            </a:tbl>
          </a:graphicData>
        </a:graphic>
      </p:graphicFrame>
      <p:sp>
        <p:nvSpPr>
          <p:cNvPr id="2" name="Rectangle 1">
            <a:extLst>
              <a:ext uri="{FF2B5EF4-FFF2-40B4-BE49-F238E27FC236}">
                <a16:creationId xmlns:a16="http://schemas.microsoft.com/office/drawing/2014/main" xmlns="" id="{9FD868F8-4FEC-4274-895E-1A1F66EA88FF}"/>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functions</a:t>
            </a:r>
          </a:p>
        </p:txBody>
      </p:sp>
    </p:spTree>
    <p:extLst>
      <p:ext uri="{BB962C8B-B14F-4D97-AF65-F5344CB8AC3E}">
        <p14:creationId xmlns:p14="http://schemas.microsoft.com/office/powerpoint/2010/main" val="22381458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239433" y="758315"/>
            <a:ext cx="11617207" cy="2739211"/>
          </a:xfrm>
          <a:prstGeom prst="rect">
            <a:avLst/>
          </a:prstGeom>
        </p:spPr>
        <p:txBody>
          <a:bodyPr wrap="square">
            <a:spAutoFit/>
          </a:bodyPr>
          <a:lstStyle/>
          <a:p>
            <a:r>
              <a:rPr lang="en-US" sz="2200" dirty="0">
                <a:latin typeface="Arial" pitchFamily="34" charset="0"/>
                <a:cs typeface="Arial" pitchFamily="34" charset="0"/>
              </a:rPr>
              <a:t>Data is any facts that can be stored and that can be processed by a computer.</a:t>
            </a:r>
          </a:p>
          <a:p>
            <a:endParaRPr lang="en-US" sz="2200" dirty="0">
              <a:latin typeface="Arial" pitchFamily="34" charset="0"/>
              <a:cs typeface="Arial" pitchFamily="34" charset="0"/>
            </a:endParaRPr>
          </a:p>
          <a:p>
            <a:r>
              <a:rPr lang="en-US" sz="2400" dirty="0">
                <a:latin typeface="Arial" pitchFamily="34" charset="0"/>
                <a:cs typeface="Arial" pitchFamily="34" charset="0"/>
              </a:rPr>
              <a:t>Data can be in the form of </a:t>
            </a:r>
            <a:r>
              <a:rPr lang="en-US" sz="2800" dirty="0">
                <a:solidFill>
                  <a:schemeClr val="bg2">
                    <a:lumMod val="25000"/>
                  </a:schemeClr>
                </a:solidFill>
                <a:latin typeface="Arial" pitchFamily="34" charset="0"/>
                <a:cs typeface="Arial" pitchFamily="34" charset="0"/>
              </a:rPr>
              <a:t>Text</a:t>
            </a:r>
            <a:r>
              <a:rPr lang="en-US" sz="2800" dirty="0">
                <a:latin typeface="Arial" pitchFamily="34" charset="0"/>
                <a:cs typeface="Arial" pitchFamily="34" charset="0"/>
              </a:rPr>
              <a:t> or </a:t>
            </a:r>
            <a:r>
              <a:rPr lang="en-US" sz="2800" dirty="0">
                <a:solidFill>
                  <a:schemeClr val="bg2">
                    <a:lumMod val="25000"/>
                  </a:schemeClr>
                </a:solidFill>
                <a:latin typeface="Arial" pitchFamily="34" charset="0"/>
                <a:cs typeface="Arial" pitchFamily="34" charset="0"/>
              </a:rPr>
              <a:t>Multimedia</a:t>
            </a:r>
            <a:endParaRPr lang="en-US" sz="3200" dirty="0">
              <a:solidFill>
                <a:schemeClr val="bg2">
                  <a:lumMod val="25000"/>
                </a:schemeClr>
              </a:solidFill>
              <a:latin typeface="Arial" pitchFamily="34" charset="0"/>
              <a:cs typeface="Arial" pitchFamily="34" charset="0"/>
            </a:endParaRPr>
          </a:p>
          <a:p>
            <a:endParaRPr lang="en-US" sz="2200" dirty="0">
              <a:solidFill>
                <a:srgbClr val="FF0000"/>
              </a:solidFill>
              <a:latin typeface="Arial" panose="020B0604020202020204" pitchFamily="34" charset="0"/>
              <a:cs typeface="Arial" panose="020B0604020202020204" pitchFamily="34" charset="0"/>
            </a:endParaRPr>
          </a:p>
          <a:p>
            <a:r>
              <a:rPr lang="en-US" sz="2200" dirty="0">
                <a:solidFill>
                  <a:srgbClr val="FF0000"/>
                </a:solidFill>
                <a:latin typeface="Arial" panose="020B0604020202020204" pitchFamily="34" charset="0"/>
                <a:cs typeface="Arial" panose="020B0604020202020204" pitchFamily="34" charset="0"/>
              </a:rPr>
              <a:t>e.g.</a:t>
            </a:r>
          </a:p>
          <a:p>
            <a:endParaRPr lang="en-US" sz="800" dirty="0">
              <a:latin typeface="Arial" pitchFamily="34" charset="0"/>
              <a:cs typeface="Arial" pitchFamily="34" charset="0"/>
            </a:endParaRPr>
          </a:p>
          <a:p>
            <a:pPr marL="457200" indent="-457200">
              <a:buFont typeface="Arial" panose="020B0604020202020204" pitchFamily="34" charset="0"/>
              <a:buChar char="•"/>
            </a:pPr>
            <a:r>
              <a:rPr lang="en-US" sz="2000" dirty="0">
                <a:solidFill>
                  <a:schemeClr val="bg2">
                    <a:lumMod val="25000"/>
                  </a:schemeClr>
                </a:solidFill>
                <a:latin typeface="Arial" pitchFamily="34" charset="0"/>
                <a:cs typeface="Arial" pitchFamily="34" charset="0"/>
              </a:rPr>
              <a:t>number</a:t>
            </a:r>
            <a:r>
              <a:rPr lang="en-US" sz="2000" b="1" dirty="0">
                <a:solidFill>
                  <a:schemeClr val="bg2">
                    <a:lumMod val="25000"/>
                  </a:schemeClr>
                </a:solidFill>
                <a:latin typeface="Arial" pitchFamily="34" charset="0"/>
                <a:cs typeface="Arial" pitchFamily="34" charset="0"/>
              </a:rPr>
              <a:t>, </a:t>
            </a:r>
            <a:r>
              <a:rPr lang="en-IN" sz="2000" dirty="0">
                <a:solidFill>
                  <a:schemeClr val="bg2">
                    <a:lumMod val="25000"/>
                  </a:schemeClr>
                </a:solidFill>
                <a:latin typeface="Arial" pitchFamily="34" charset="0"/>
                <a:cs typeface="Arial" pitchFamily="34" charset="0"/>
              </a:rPr>
              <a:t>characters</a:t>
            </a:r>
            <a:r>
              <a:rPr lang="en-US" sz="2000" b="1" dirty="0">
                <a:solidFill>
                  <a:schemeClr val="bg2">
                    <a:lumMod val="25000"/>
                  </a:schemeClr>
                </a:solidFill>
                <a:latin typeface="Arial" pitchFamily="34" charset="0"/>
                <a:cs typeface="Arial" pitchFamily="34" charset="0"/>
              </a:rPr>
              <a:t>, </a:t>
            </a:r>
            <a:r>
              <a:rPr lang="en-US" sz="1600" dirty="0">
                <a:solidFill>
                  <a:schemeClr val="bg2">
                    <a:lumMod val="25000"/>
                  </a:schemeClr>
                </a:solidFill>
                <a:latin typeface="Arial" pitchFamily="34" charset="0"/>
                <a:cs typeface="Arial" pitchFamily="34" charset="0"/>
              </a:rPr>
              <a:t>or</a:t>
            </a:r>
            <a:r>
              <a:rPr lang="en-US" sz="2000" dirty="0">
                <a:solidFill>
                  <a:schemeClr val="bg2">
                    <a:lumMod val="25000"/>
                  </a:schemeClr>
                </a:solidFill>
                <a:latin typeface="Arial" pitchFamily="34" charset="0"/>
                <a:cs typeface="Arial" pitchFamily="34" charset="0"/>
              </a:rPr>
              <a:t> symbol</a:t>
            </a:r>
          </a:p>
          <a:p>
            <a:pPr marL="457200" indent="-457200">
              <a:buFont typeface="Arial" panose="020B0604020202020204" pitchFamily="34" charset="0"/>
              <a:buChar char="•"/>
            </a:pPr>
            <a:endParaRPr lang="en-US" sz="800" b="1" dirty="0">
              <a:solidFill>
                <a:schemeClr val="bg2">
                  <a:lumMod val="25000"/>
                </a:schemeClr>
              </a:solidFill>
              <a:latin typeface="Arial" pitchFamily="34" charset="0"/>
              <a:cs typeface="Arial" pitchFamily="34" charset="0"/>
            </a:endParaRPr>
          </a:p>
          <a:p>
            <a:pPr marL="457200" indent="-457200">
              <a:buFont typeface="Arial" panose="020B0604020202020204" pitchFamily="34" charset="0"/>
              <a:buChar char="•"/>
            </a:pPr>
            <a:r>
              <a:rPr lang="en-US" sz="2000" dirty="0">
                <a:solidFill>
                  <a:schemeClr val="bg2">
                    <a:lumMod val="25000"/>
                  </a:schemeClr>
                </a:solidFill>
                <a:latin typeface="Arial" pitchFamily="34" charset="0"/>
                <a:cs typeface="Arial" pitchFamily="34" charset="0"/>
              </a:rPr>
              <a:t>images</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audio</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video</a:t>
            </a:r>
            <a:r>
              <a:rPr lang="en-US" sz="2000" b="1" dirty="0">
                <a:solidFill>
                  <a:schemeClr val="bg2">
                    <a:lumMod val="25000"/>
                  </a:schemeClr>
                </a:solidFill>
                <a:latin typeface="Arial" pitchFamily="34" charset="0"/>
                <a:cs typeface="Arial" pitchFamily="34" charset="0"/>
              </a:rPr>
              <a:t>, </a:t>
            </a:r>
            <a:r>
              <a:rPr lang="en-US" sz="1600" dirty="0">
                <a:solidFill>
                  <a:schemeClr val="bg2">
                    <a:lumMod val="25000"/>
                  </a:schemeClr>
                </a:solidFill>
                <a:latin typeface="Arial" pitchFamily="34" charset="0"/>
                <a:cs typeface="Arial" pitchFamily="34" charset="0"/>
              </a:rPr>
              <a:t>or</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signal</a:t>
            </a:r>
            <a:endParaRPr lang="en-US" sz="1600" dirty="0">
              <a:solidFill>
                <a:schemeClr val="bg2">
                  <a:lumMod val="25000"/>
                </a:schemeClr>
              </a:solidFill>
              <a:latin typeface="Arial" pitchFamily="34" charset="0"/>
              <a:cs typeface="Arial" pitchFamily="34" charset="0"/>
            </a:endParaRPr>
          </a:p>
        </p:txBody>
      </p:sp>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what is </a:t>
            </a:r>
            <a:r>
              <a:rPr lang="en-US" sz="3200" i="1" dirty="0">
                <a:solidFill>
                  <a:srgbClr val="FF9900"/>
                </a:solidFill>
                <a:latin typeface="Arial" pitchFamily="34" charset="0"/>
                <a:cs typeface="Arial" pitchFamily="34" charset="0"/>
              </a:rPr>
              <a:t>data</a:t>
            </a:r>
            <a:r>
              <a:rPr lang="en-IN" sz="3200" i="1" dirty="0">
                <a:solidFill>
                  <a:srgbClr val="FF9900"/>
                </a:solidFill>
                <a:latin typeface="Arial" pitchFamily="34" charset="0"/>
                <a:cs typeface="Arial" pitchFamily="34" charset="0"/>
              </a:rPr>
              <a:t>?</a:t>
            </a:r>
            <a:r>
              <a:rPr lang="en-US" sz="3200" i="1" dirty="0">
                <a:solidFill>
                  <a:srgbClr val="FF9900"/>
                </a:solidFill>
                <a:latin typeface="Arial" pitchFamily="34" charset="0"/>
                <a:cs typeface="Arial" pitchFamily="34" charset="0"/>
              </a:rPr>
              <a:t> </a:t>
            </a:r>
            <a:r>
              <a:rPr lang="en-IN" sz="3200" i="1" dirty="0">
                <a:solidFill>
                  <a:srgbClr val="FF9900"/>
                </a:solidFill>
                <a:latin typeface="Arial" pitchFamily="34" charset="0"/>
                <a:cs typeface="Arial" pitchFamily="34" charset="0"/>
              </a:rPr>
              <a:t> </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96200" y="2626251"/>
            <a:ext cx="3816424" cy="3972779"/>
          </a:xfrm>
          <a:prstGeom prst="rect">
            <a:avLst/>
          </a:prstGeom>
        </p:spPr>
      </p:pic>
    </p:spTree>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datetime </a:t>
            </a:r>
            <a:r>
              <a:rPr lang="en-US" sz="4800" dirty="0">
                <a:solidFill>
                  <a:srgbClr val="DC525C"/>
                </a:solidFill>
                <a:latin typeface="Segoe UI Light" panose="020B0502040204020203" pitchFamily="34" charset="0"/>
                <a:cs typeface="Segoe UI Light" panose="020B0502040204020203" pitchFamily="34" charset="0"/>
              </a:rPr>
              <a:t>formats</a:t>
            </a:r>
          </a:p>
        </p:txBody>
      </p:sp>
    </p:spTree>
    <p:extLst>
      <p:ext uri="{BB962C8B-B14F-4D97-AF65-F5344CB8AC3E}">
        <p14:creationId xmlns:p14="http://schemas.microsoft.com/office/powerpoint/2010/main" val="1734541318"/>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335360" y="5708402"/>
            <a:ext cx="88392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anose="020B0604020202020204" pitchFamily="34" charset="0"/>
              </a:rPr>
              <a:t> </a:t>
            </a:r>
            <a:r>
              <a:rPr lang="en-US" dirty="0">
                <a:solidFill>
                  <a:srgbClr val="3F6971"/>
                </a:solidFill>
                <a:latin typeface="Liberation Mono"/>
              </a:rPr>
              <a:t>DATE_FORMAT</a:t>
            </a:r>
            <a:r>
              <a:rPr lang="en-IN" dirty="0">
                <a:solidFill>
                  <a:schemeClr val="tx1">
                    <a:lumMod val="65000"/>
                    <a:lumOff val="35000"/>
                  </a:schemeClr>
                </a:solidFill>
                <a:latin typeface="Liberation Mono"/>
                <a:ea typeface="Times New Roman" panose="02020603050405020304" pitchFamily="18" charset="0"/>
              </a:rPr>
              <a:t>(</a:t>
            </a:r>
            <a:r>
              <a:rPr lang="en-US"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669900"/>
                </a:solidFill>
                <a:latin typeface="Liberation Mono"/>
              </a:rPr>
              <a:t>'%a'</a:t>
            </a:r>
            <a:r>
              <a:rPr lang="en-IN" dirty="0">
                <a:solidFill>
                  <a:schemeClr val="tx1">
                    <a:lumMod val="65000"/>
                    <a:lumOff val="35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a:t>
            </a:r>
            <a:endParaRPr lang="en-IN" dirty="0">
              <a:latin typeface="Liberation Mono"/>
              <a:ea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19898087"/>
              </p:ext>
            </p:extLst>
          </p:nvPr>
        </p:nvGraphicFramePr>
        <p:xfrm>
          <a:off x="406800" y="612000"/>
          <a:ext cx="11377264" cy="4423830"/>
        </p:xfrm>
        <a:graphic>
          <a:graphicData uri="http://schemas.openxmlformats.org/drawingml/2006/table">
            <a:tbl>
              <a:tblPr firstRow="1" bandRow="1">
                <a:tableStyleId>{7E9639D4-E3E2-4D34-9284-5A2195B3D0D7}</a:tableStyleId>
              </a:tblPr>
              <a:tblGrid>
                <a:gridCol w="1765437">
                  <a:extLst>
                    <a:ext uri="{9D8B030D-6E8A-4147-A177-3AD203B41FA5}">
                      <a16:colId xmlns:a16="http://schemas.microsoft.com/office/drawing/2014/main" xmlns="" val="20000"/>
                    </a:ext>
                  </a:extLst>
                </a:gridCol>
                <a:gridCol w="9611827">
                  <a:extLst>
                    <a:ext uri="{9D8B030D-6E8A-4147-A177-3AD203B41FA5}">
                      <a16:colId xmlns:a16="http://schemas.microsoft.com/office/drawing/2014/main" xmlns="" val="20001"/>
                    </a:ext>
                  </a:extLst>
                </a:gridCol>
              </a:tblGrid>
              <a:tr h="442383">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Formats</a:t>
                      </a: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Description</a:t>
                      </a:r>
                    </a:p>
                  </a:txBody>
                  <a:tcPr>
                    <a:solidFill>
                      <a:srgbClr val="006C86"/>
                    </a:solidFill>
                  </a:tcPr>
                </a:tc>
                <a:extLst>
                  <a:ext uri="{0D108BD9-81ED-4DB2-BD59-A6C34878D82A}">
                    <a16:rowId xmlns:a16="http://schemas.microsoft.com/office/drawing/2014/main" xmlns="" val="10000"/>
                  </a:ext>
                </a:extLst>
              </a:tr>
              <a:tr h="442383">
                <a:tc>
                  <a:txBody>
                    <a:bodyPr/>
                    <a:lstStyle/>
                    <a:p>
                      <a:pPr>
                        <a:spcAft>
                          <a:spcPts val="0"/>
                        </a:spcAft>
                      </a:pPr>
                      <a:r>
                        <a:rPr kumimoji="0" lang="en-US" sz="1800" kern="1200" dirty="0">
                          <a:solidFill>
                            <a:srgbClr val="0077AA"/>
                          </a:solidFill>
                          <a:latin typeface="Liberation Mono"/>
                          <a:ea typeface="+mn-ea"/>
                          <a:cs typeface="+mn-cs"/>
                        </a:rPr>
                        <a:t>%a</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Abbreviated weekday name (Sun-Sat)</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1"/>
                  </a:ext>
                </a:extLst>
              </a:tr>
              <a:tr h="442383">
                <a:tc>
                  <a:txBody>
                    <a:bodyPr/>
                    <a:lstStyle/>
                    <a:p>
                      <a:pPr>
                        <a:spcAft>
                          <a:spcPts val="0"/>
                        </a:spcAft>
                      </a:pPr>
                      <a:r>
                        <a:rPr kumimoji="0" lang="en-US" sz="1800" kern="1200" dirty="0">
                          <a:solidFill>
                            <a:srgbClr val="0077AA"/>
                          </a:solidFill>
                          <a:latin typeface="Liberation Mono"/>
                          <a:ea typeface="+mn-ea"/>
                          <a:cs typeface="+mn-cs"/>
                        </a:rPr>
                        <a:t>%b</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800" dirty="0">
                          <a:effectLst/>
                          <a:latin typeface="Liberation Mono"/>
                          <a:ea typeface="Times New Roman" panose="02020603050405020304" pitchFamily="18" charset="0"/>
                        </a:rPr>
                        <a:t>Abbreviated month name (Jan-Dec)</a:t>
                      </a:r>
                      <a:endParaRPr lang="en-IN" sz="1800" dirty="0">
                        <a:effectLst/>
                        <a:latin typeface="Liberation Mono"/>
                        <a:ea typeface="Times New Roman" panose="02020603050405020304" pitchFamily="18" charset="0"/>
                      </a:endParaRPr>
                    </a:p>
                  </a:txBody>
                  <a:tcPr marL="68580" marR="68580" marT="0" marB="0" anchor="ctr"/>
                </a:tc>
                <a:extLst>
                  <a:ext uri="{0D108BD9-81ED-4DB2-BD59-A6C34878D82A}">
                    <a16:rowId xmlns:a16="http://schemas.microsoft.com/office/drawing/2014/main" xmlns="" val="10002"/>
                  </a:ext>
                </a:extLst>
              </a:tr>
              <a:tr h="442383">
                <a:tc>
                  <a:txBody>
                    <a:bodyPr/>
                    <a:lstStyle/>
                    <a:p>
                      <a:pPr>
                        <a:spcAft>
                          <a:spcPts val="0"/>
                        </a:spcAft>
                      </a:pPr>
                      <a:r>
                        <a:rPr kumimoji="0" lang="en-US" sz="1800" kern="1200" dirty="0">
                          <a:solidFill>
                            <a:srgbClr val="0077AA"/>
                          </a:solidFill>
                          <a:latin typeface="Liberation Mono"/>
                          <a:ea typeface="+mn-ea"/>
                          <a:cs typeface="+mn-cs"/>
                        </a:rPr>
                        <a:t>%c</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800" dirty="0">
                          <a:effectLst/>
                          <a:latin typeface="Liberation Mono"/>
                          <a:ea typeface="Times New Roman" panose="02020603050405020304" pitchFamily="18" charset="0"/>
                        </a:rPr>
                        <a:t>Month, numeric (1-12)</a:t>
                      </a:r>
                      <a:endParaRPr lang="en-IN" sz="1800" dirty="0">
                        <a:effectLst/>
                        <a:latin typeface="Liberation Mono"/>
                        <a:ea typeface="Times New Roman" panose="02020603050405020304" pitchFamily="18" charset="0"/>
                      </a:endParaRPr>
                    </a:p>
                  </a:txBody>
                  <a:tcPr marL="68580" marR="68580" marT="0" marB="0" anchor="ctr"/>
                </a:tc>
                <a:extLst>
                  <a:ext uri="{0D108BD9-81ED-4DB2-BD59-A6C34878D82A}">
                    <a16:rowId xmlns:a16="http://schemas.microsoft.com/office/drawing/2014/main" xmlns="" val="10003"/>
                  </a:ext>
                </a:extLst>
              </a:tr>
              <a:tr h="442383">
                <a:tc>
                  <a:txBody>
                    <a:bodyPr/>
                    <a:lstStyle/>
                    <a:p>
                      <a:pPr>
                        <a:spcAft>
                          <a:spcPts val="0"/>
                        </a:spcAft>
                      </a:pPr>
                      <a:r>
                        <a:rPr kumimoji="0" lang="en-US" sz="1800" kern="1200" dirty="0">
                          <a:solidFill>
                            <a:srgbClr val="0077AA"/>
                          </a:solidFill>
                          <a:latin typeface="Liberation Mono"/>
                          <a:ea typeface="+mn-ea"/>
                          <a:cs typeface="+mn-cs"/>
                        </a:rPr>
                        <a:t>%D</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800" dirty="0">
                          <a:effectLst/>
                          <a:latin typeface="Liberation Mono"/>
                          <a:ea typeface="Times New Roman" panose="02020603050405020304" pitchFamily="18" charset="0"/>
                        </a:rPr>
                        <a:t>Day of month with English suffix (0th, 1st, 2nd, 3rd, �)</a:t>
                      </a:r>
                      <a:endParaRPr lang="en-IN" sz="1800" dirty="0">
                        <a:effectLst/>
                        <a:latin typeface="Liberation Mono"/>
                        <a:ea typeface="Times New Roman" panose="02020603050405020304" pitchFamily="18" charset="0"/>
                      </a:endParaRPr>
                    </a:p>
                  </a:txBody>
                  <a:tcPr marL="68580" marR="68580" marT="0" marB="0" anchor="ctr"/>
                </a:tc>
                <a:extLst>
                  <a:ext uri="{0D108BD9-81ED-4DB2-BD59-A6C34878D82A}">
                    <a16:rowId xmlns:a16="http://schemas.microsoft.com/office/drawing/2014/main" xmlns="" val="10004"/>
                  </a:ext>
                </a:extLst>
              </a:tr>
              <a:tr h="442383">
                <a:tc>
                  <a:txBody>
                    <a:bodyPr/>
                    <a:lstStyle/>
                    <a:p>
                      <a:pPr>
                        <a:spcAft>
                          <a:spcPts val="0"/>
                        </a:spcAft>
                      </a:pPr>
                      <a:r>
                        <a:rPr kumimoji="0" lang="en-US" sz="1800" kern="1200" dirty="0">
                          <a:solidFill>
                            <a:srgbClr val="0077AA"/>
                          </a:solidFill>
                          <a:latin typeface="Liberation Mono"/>
                          <a:ea typeface="+mn-ea"/>
                          <a:cs typeface="+mn-cs"/>
                        </a:rPr>
                        <a:t>%d</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800" dirty="0">
                          <a:effectLst/>
                          <a:latin typeface="Liberation Mono"/>
                          <a:ea typeface="Times New Roman" panose="02020603050405020304" pitchFamily="18" charset="0"/>
                        </a:rPr>
                        <a:t>Day of month, numeric (01-31)</a:t>
                      </a:r>
                      <a:endParaRPr lang="en-IN" sz="1800" dirty="0">
                        <a:effectLst/>
                        <a:latin typeface="Liberation Mono"/>
                        <a:ea typeface="Times New Roman" panose="02020603050405020304" pitchFamily="18" charset="0"/>
                      </a:endParaRPr>
                    </a:p>
                  </a:txBody>
                  <a:tcPr marL="68580" marR="68580" marT="0" marB="0" anchor="ctr"/>
                </a:tc>
                <a:extLst>
                  <a:ext uri="{0D108BD9-81ED-4DB2-BD59-A6C34878D82A}">
                    <a16:rowId xmlns:a16="http://schemas.microsoft.com/office/drawing/2014/main" xmlns="" val="10005"/>
                  </a:ext>
                </a:extLst>
              </a:tr>
              <a:tr h="442383">
                <a:tc>
                  <a:txBody>
                    <a:bodyPr/>
                    <a:lstStyle/>
                    <a:p>
                      <a:pPr>
                        <a:spcAft>
                          <a:spcPts val="0"/>
                        </a:spcAft>
                      </a:pPr>
                      <a:r>
                        <a:rPr kumimoji="0" lang="en-US" sz="1800" kern="1200" dirty="0">
                          <a:solidFill>
                            <a:srgbClr val="0077AA"/>
                          </a:solidFill>
                          <a:latin typeface="Liberation Mono"/>
                          <a:ea typeface="+mn-ea"/>
                          <a:cs typeface="+mn-cs"/>
                        </a:rPr>
                        <a:t>%e</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800" dirty="0">
                          <a:effectLst/>
                          <a:latin typeface="Liberation Mono"/>
                          <a:ea typeface="Times New Roman" panose="02020603050405020304" pitchFamily="18" charset="0"/>
                        </a:rPr>
                        <a:t>Day of month, numeric (1-31)</a:t>
                      </a:r>
                      <a:endParaRPr lang="en-IN" sz="1800" dirty="0">
                        <a:effectLst/>
                        <a:latin typeface="Liberation Mono"/>
                        <a:ea typeface="Times New Roman" panose="02020603050405020304" pitchFamily="18" charset="0"/>
                      </a:endParaRPr>
                    </a:p>
                  </a:txBody>
                  <a:tcPr marL="68580" marR="68580" marT="0" marB="0" anchor="ctr"/>
                </a:tc>
                <a:extLst>
                  <a:ext uri="{0D108BD9-81ED-4DB2-BD59-A6C34878D82A}">
                    <a16:rowId xmlns:a16="http://schemas.microsoft.com/office/drawing/2014/main" xmlns="" val="10006"/>
                  </a:ext>
                </a:extLst>
              </a:tr>
              <a:tr h="442383">
                <a:tc>
                  <a:txBody>
                    <a:bodyPr/>
                    <a:lstStyle/>
                    <a:p>
                      <a:pPr>
                        <a:spcAft>
                          <a:spcPts val="0"/>
                        </a:spcAft>
                      </a:pPr>
                      <a:r>
                        <a:rPr kumimoji="0" lang="en-US" sz="1800" kern="1200" dirty="0">
                          <a:solidFill>
                            <a:srgbClr val="0077AA"/>
                          </a:solidFill>
                          <a:latin typeface="Liberation Mono"/>
                          <a:ea typeface="+mn-ea"/>
                          <a:cs typeface="+mn-cs"/>
                        </a:rPr>
                        <a:t>%f</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Microseconds (000000-999999)</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7"/>
                  </a:ext>
                </a:extLst>
              </a:tr>
              <a:tr h="442383">
                <a:tc>
                  <a:txBody>
                    <a:bodyPr/>
                    <a:lstStyle/>
                    <a:p>
                      <a:pPr>
                        <a:spcAft>
                          <a:spcPts val="0"/>
                        </a:spcAft>
                      </a:pPr>
                      <a:r>
                        <a:rPr kumimoji="0" lang="en-US" sz="1800" kern="1200" dirty="0">
                          <a:solidFill>
                            <a:srgbClr val="0077AA"/>
                          </a:solidFill>
                          <a:latin typeface="Liberation Mono"/>
                          <a:ea typeface="+mn-ea"/>
                          <a:cs typeface="+mn-cs"/>
                        </a:rPr>
                        <a:t>%H</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Hour (00-23)</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8"/>
                  </a:ext>
                </a:extLst>
              </a:tr>
              <a:tr h="442383">
                <a:tc>
                  <a:txBody>
                    <a:bodyPr/>
                    <a:lstStyle/>
                    <a:p>
                      <a:pPr>
                        <a:spcAft>
                          <a:spcPts val="0"/>
                        </a:spcAft>
                      </a:pPr>
                      <a:r>
                        <a:rPr kumimoji="0" lang="en-US" sz="1800" kern="1200" dirty="0">
                          <a:solidFill>
                            <a:srgbClr val="0077AA"/>
                          </a:solidFill>
                          <a:latin typeface="Liberation Mono"/>
                          <a:ea typeface="+mn-ea"/>
                          <a:cs typeface="+mn-cs"/>
                        </a:rPr>
                        <a:t>%h</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Hour (01-12)</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9"/>
                  </a:ext>
                </a:extLst>
              </a:tr>
            </a:tbl>
          </a:graphicData>
        </a:graphic>
      </p:graphicFrame>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datetime formats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279567045"/>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04231967"/>
              </p:ext>
            </p:extLst>
          </p:nvPr>
        </p:nvGraphicFramePr>
        <p:xfrm>
          <a:off x="406800" y="612000"/>
          <a:ext cx="11376000" cy="5308596"/>
        </p:xfrm>
        <a:graphic>
          <a:graphicData uri="http://schemas.openxmlformats.org/drawingml/2006/table">
            <a:tbl>
              <a:tblPr firstRow="1" bandRow="1">
                <a:tableStyleId>{7E9639D4-E3E2-4D34-9284-5A2195B3D0D7}</a:tableStyleId>
              </a:tblPr>
              <a:tblGrid>
                <a:gridCol w="1765241">
                  <a:extLst>
                    <a:ext uri="{9D8B030D-6E8A-4147-A177-3AD203B41FA5}">
                      <a16:colId xmlns:a16="http://schemas.microsoft.com/office/drawing/2014/main" xmlns="" val="20000"/>
                    </a:ext>
                  </a:extLst>
                </a:gridCol>
                <a:gridCol w="9610759">
                  <a:extLst>
                    <a:ext uri="{9D8B030D-6E8A-4147-A177-3AD203B41FA5}">
                      <a16:colId xmlns:a16="http://schemas.microsoft.com/office/drawing/2014/main" xmlns="" val="20001"/>
                    </a:ext>
                  </a:extLst>
                </a:gridCol>
              </a:tblGrid>
              <a:tr h="442383">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Formats</a:t>
                      </a: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Description</a:t>
                      </a:r>
                    </a:p>
                  </a:txBody>
                  <a:tcPr>
                    <a:solidFill>
                      <a:srgbClr val="006C86"/>
                    </a:solidFill>
                  </a:tcPr>
                </a:tc>
                <a:extLst>
                  <a:ext uri="{0D108BD9-81ED-4DB2-BD59-A6C34878D82A}">
                    <a16:rowId xmlns:a16="http://schemas.microsoft.com/office/drawing/2014/main" xmlns="" val="10000"/>
                  </a:ext>
                </a:extLst>
              </a:tr>
              <a:tr h="442383">
                <a:tc>
                  <a:txBody>
                    <a:bodyPr/>
                    <a:lstStyle/>
                    <a:p>
                      <a:pPr>
                        <a:spcAft>
                          <a:spcPts val="0"/>
                        </a:spcAft>
                      </a:pPr>
                      <a:r>
                        <a:rPr kumimoji="0" lang="en-US" sz="1800" kern="1200" dirty="0">
                          <a:solidFill>
                            <a:srgbClr val="0077AA"/>
                          </a:solidFill>
                          <a:latin typeface="Liberation Mono"/>
                          <a:ea typeface="+mn-ea"/>
                          <a:cs typeface="+mn-cs"/>
                        </a:rPr>
                        <a:t>%I</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Hour (01-12)</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1"/>
                  </a:ext>
                </a:extLst>
              </a:tr>
              <a:tr h="442383">
                <a:tc>
                  <a:txBody>
                    <a:bodyPr/>
                    <a:lstStyle/>
                    <a:p>
                      <a:pPr>
                        <a:spcAft>
                          <a:spcPts val="0"/>
                        </a:spcAft>
                      </a:pPr>
                      <a:r>
                        <a:rPr kumimoji="0" lang="en-US" sz="1800" kern="1200" dirty="0">
                          <a:solidFill>
                            <a:srgbClr val="0077AA"/>
                          </a:solidFill>
                          <a:latin typeface="Liberation Mono"/>
                          <a:ea typeface="+mn-ea"/>
                          <a:cs typeface="+mn-cs"/>
                        </a:rPr>
                        <a:t>%i</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Minutes, numeric (00-59)</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2"/>
                  </a:ext>
                </a:extLst>
              </a:tr>
              <a:tr h="442383">
                <a:tc>
                  <a:txBody>
                    <a:bodyPr/>
                    <a:lstStyle/>
                    <a:p>
                      <a:pPr lvl="0">
                        <a:spcAft>
                          <a:spcPts val="0"/>
                        </a:spcAft>
                      </a:pPr>
                      <a:r>
                        <a:rPr kumimoji="0" lang="en-US" sz="1800" kern="1200" dirty="0">
                          <a:solidFill>
                            <a:srgbClr val="0077AA"/>
                          </a:solidFill>
                          <a:latin typeface="Liberation Mono"/>
                          <a:ea typeface="+mn-ea"/>
                          <a:cs typeface="+mn-cs"/>
                        </a:rPr>
                        <a:t>%j</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Day of year (001-366)</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3"/>
                  </a:ext>
                </a:extLst>
              </a:tr>
              <a:tr h="442383">
                <a:tc>
                  <a:txBody>
                    <a:bodyPr/>
                    <a:lstStyle/>
                    <a:p>
                      <a:pPr lvl="0">
                        <a:spcAft>
                          <a:spcPts val="0"/>
                        </a:spcAft>
                      </a:pPr>
                      <a:r>
                        <a:rPr kumimoji="0" lang="en-US" sz="1800" kern="1200" dirty="0">
                          <a:solidFill>
                            <a:srgbClr val="0077AA"/>
                          </a:solidFill>
                          <a:latin typeface="Liberation Mono"/>
                          <a:ea typeface="+mn-ea"/>
                          <a:cs typeface="+mn-cs"/>
                        </a:rPr>
                        <a:t>%k</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Hour (0-23)</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4"/>
                  </a:ext>
                </a:extLst>
              </a:tr>
              <a:tr h="442383">
                <a:tc>
                  <a:txBody>
                    <a:bodyPr/>
                    <a:lstStyle/>
                    <a:p>
                      <a:pPr lvl="0">
                        <a:spcAft>
                          <a:spcPts val="0"/>
                        </a:spcAft>
                      </a:pPr>
                      <a:r>
                        <a:rPr kumimoji="0" lang="en-US" sz="1800" kern="1200" dirty="0">
                          <a:solidFill>
                            <a:srgbClr val="0077AA"/>
                          </a:solidFill>
                          <a:latin typeface="Liberation Mono"/>
                          <a:ea typeface="+mn-ea"/>
                          <a:cs typeface="+mn-cs"/>
                        </a:rPr>
                        <a:t>%l</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Hour (1-12)</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5"/>
                  </a:ext>
                </a:extLst>
              </a:tr>
              <a:tr h="442383">
                <a:tc>
                  <a:txBody>
                    <a:bodyPr/>
                    <a:lstStyle/>
                    <a:p>
                      <a:pPr lvl="0">
                        <a:spcAft>
                          <a:spcPts val="0"/>
                        </a:spcAft>
                      </a:pPr>
                      <a:r>
                        <a:rPr kumimoji="0" lang="en-US" sz="1800" kern="1200" dirty="0">
                          <a:solidFill>
                            <a:srgbClr val="0077AA"/>
                          </a:solidFill>
                          <a:latin typeface="Liberation Mono"/>
                          <a:ea typeface="+mn-ea"/>
                          <a:cs typeface="+mn-cs"/>
                        </a:rPr>
                        <a:t>%M</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Month name (January-December)</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6"/>
                  </a:ext>
                </a:extLst>
              </a:tr>
              <a:tr h="442383">
                <a:tc>
                  <a:txBody>
                    <a:bodyPr/>
                    <a:lstStyle/>
                    <a:p>
                      <a:pPr lvl="0">
                        <a:spcAft>
                          <a:spcPts val="0"/>
                        </a:spcAft>
                      </a:pPr>
                      <a:r>
                        <a:rPr kumimoji="0" lang="en-US" sz="1800" kern="1200" dirty="0">
                          <a:solidFill>
                            <a:srgbClr val="0077AA"/>
                          </a:solidFill>
                          <a:latin typeface="Liberation Mono"/>
                          <a:ea typeface="+mn-ea"/>
                          <a:cs typeface="+mn-cs"/>
                        </a:rPr>
                        <a:t>%m</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Month, numeric (01-12)</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7"/>
                  </a:ext>
                </a:extLst>
              </a:tr>
              <a:tr h="442383">
                <a:tc>
                  <a:txBody>
                    <a:bodyPr/>
                    <a:lstStyle/>
                    <a:p>
                      <a:pPr lvl="0">
                        <a:spcAft>
                          <a:spcPts val="0"/>
                        </a:spcAft>
                      </a:pPr>
                      <a:r>
                        <a:rPr kumimoji="0" lang="en-US" sz="1800" kern="1200" dirty="0">
                          <a:solidFill>
                            <a:srgbClr val="0077AA"/>
                          </a:solidFill>
                          <a:latin typeface="Liberation Mono"/>
                          <a:ea typeface="+mn-ea"/>
                          <a:cs typeface="+mn-cs"/>
                        </a:rPr>
                        <a:t>%p</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AM or PM</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8"/>
                  </a:ext>
                </a:extLst>
              </a:tr>
              <a:tr h="442383">
                <a:tc>
                  <a:txBody>
                    <a:bodyPr/>
                    <a:lstStyle/>
                    <a:p>
                      <a:pPr lvl="0">
                        <a:spcAft>
                          <a:spcPts val="0"/>
                        </a:spcAft>
                      </a:pPr>
                      <a:r>
                        <a:rPr kumimoji="0" lang="en-US" sz="1800" kern="1200" dirty="0">
                          <a:solidFill>
                            <a:srgbClr val="0077AA"/>
                          </a:solidFill>
                          <a:latin typeface="Liberation Mono"/>
                          <a:ea typeface="+mn-ea"/>
                          <a:cs typeface="+mn-cs"/>
                        </a:rPr>
                        <a:t>%r</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Time, 12-hour (hh:mm:ss followed by AM or PM)</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9"/>
                  </a:ext>
                </a:extLst>
              </a:tr>
              <a:tr h="442383">
                <a:tc>
                  <a:txBody>
                    <a:bodyPr/>
                    <a:lstStyle/>
                    <a:p>
                      <a:pPr lvl="0">
                        <a:spcAft>
                          <a:spcPts val="0"/>
                        </a:spcAft>
                      </a:pPr>
                      <a:r>
                        <a:rPr kumimoji="0" lang="en-US" sz="1800" kern="1200" dirty="0">
                          <a:solidFill>
                            <a:srgbClr val="0077AA"/>
                          </a:solidFill>
                          <a:latin typeface="Liberation Mono"/>
                          <a:ea typeface="+mn-ea"/>
                          <a:cs typeface="+mn-cs"/>
                        </a:rPr>
                        <a:t>%S</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Seconds (00-59)</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10"/>
                  </a:ext>
                </a:extLst>
              </a:tr>
              <a:tr h="442383">
                <a:tc>
                  <a:txBody>
                    <a:bodyPr/>
                    <a:lstStyle/>
                    <a:p>
                      <a:pPr lvl="0">
                        <a:spcAft>
                          <a:spcPts val="0"/>
                        </a:spcAft>
                      </a:pPr>
                      <a:r>
                        <a:rPr kumimoji="0" lang="en-US" sz="1800" kern="1200" dirty="0">
                          <a:solidFill>
                            <a:srgbClr val="0077AA"/>
                          </a:solidFill>
                          <a:latin typeface="Liberation Mono"/>
                          <a:ea typeface="+mn-ea"/>
                          <a:cs typeface="+mn-cs"/>
                        </a:rPr>
                        <a:t>%s</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Seconds (00-59)</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11"/>
                  </a:ext>
                </a:extLst>
              </a:tr>
            </a:tbl>
          </a:graphicData>
        </a:graphic>
      </p:graphicFrame>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datetime formats</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xmlns="" id="{99588045-A0B8-41DE-A4F7-D55200991D4F}"/>
              </a:ext>
            </a:extLst>
          </p:cNvPr>
          <p:cNvSpPr/>
          <p:nvPr/>
        </p:nvSpPr>
        <p:spPr>
          <a:xfrm>
            <a:off x="335360" y="6228020"/>
            <a:ext cx="88392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anose="020B0604020202020204" pitchFamily="34" charset="0"/>
              </a:rPr>
              <a:t> </a:t>
            </a:r>
            <a:r>
              <a:rPr lang="en-US" dirty="0">
                <a:solidFill>
                  <a:srgbClr val="3F6971"/>
                </a:solidFill>
                <a:latin typeface="Liberation Mono"/>
              </a:rPr>
              <a:t>DATE_FORMAT</a:t>
            </a:r>
            <a:r>
              <a:rPr lang="en-IN" dirty="0">
                <a:solidFill>
                  <a:schemeClr val="tx1">
                    <a:lumMod val="65000"/>
                    <a:lumOff val="35000"/>
                  </a:schemeClr>
                </a:solidFill>
                <a:latin typeface="Liberation Mono"/>
                <a:ea typeface="Times New Roman" panose="02020603050405020304" pitchFamily="18" charset="0"/>
              </a:rPr>
              <a:t>(</a:t>
            </a:r>
            <a:r>
              <a:rPr lang="en-US"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669900"/>
                </a:solidFill>
                <a:latin typeface="Liberation Mono"/>
              </a:rPr>
              <a:t>'%j'</a:t>
            </a:r>
            <a:r>
              <a:rPr lang="en-IN" dirty="0">
                <a:solidFill>
                  <a:schemeClr val="tx1">
                    <a:lumMod val="65000"/>
                    <a:lumOff val="35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a:t>
            </a:r>
            <a:endParaRPr lang="en-IN" dirty="0">
              <a:latin typeface="Liberation Mono"/>
              <a:ea typeface="Times New Roman" panose="02020603050405020304" pitchFamily="18" charset="0"/>
            </a:endParaRPr>
          </a:p>
        </p:txBody>
      </p:sp>
    </p:spTree>
    <p:extLst>
      <p:ext uri="{BB962C8B-B14F-4D97-AF65-F5344CB8AC3E}">
        <p14:creationId xmlns:p14="http://schemas.microsoft.com/office/powerpoint/2010/main" val="143015653"/>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930525471"/>
              </p:ext>
            </p:extLst>
          </p:nvPr>
        </p:nvGraphicFramePr>
        <p:xfrm>
          <a:off x="406800" y="612000"/>
          <a:ext cx="11376000" cy="5308596"/>
        </p:xfrm>
        <a:graphic>
          <a:graphicData uri="http://schemas.openxmlformats.org/drawingml/2006/table">
            <a:tbl>
              <a:tblPr firstRow="1" bandRow="1">
                <a:tableStyleId>{7E9639D4-E3E2-4D34-9284-5A2195B3D0D7}</a:tableStyleId>
              </a:tblPr>
              <a:tblGrid>
                <a:gridCol w="1765243">
                  <a:extLst>
                    <a:ext uri="{9D8B030D-6E8A-4147-A177-3AD203B41FA5}">
                      <a16:colId xmlns:a16="http://schemas.microsoft.com/office/drawing/2014/main" xmlns="" val="20000"/>
                    </a:ext>
                  </a:extLst>
                </a:gridCol>
                <a:gridCol w="9610757">
                  <a:extLst>
                    <a:ext uri="{9D8B030D-6E8A-4147-A177-3AD203B41FA5}">
                      <a16:colId xmlns:a16="http://schemas.microsoft.com/office/drawing/2014/main" xmlns="" val="20001"/>
                    </a:ext>
                  </a:extLst>
                </a:gridCol>
              </a:tblGrid>
              <a:tr h="442383">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Formats</a:t>
                      </a: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Description</a:t>
                      </a:r>
                    </a:p>
                  </a:txBody>
                  <a:tcPr>
                    <a:solidFill>
                      <a:srgbClr val="006C86"/>
                    </a:solidFill>
                  </a:tcPr>
                </a:tc>
                <a:extLst>
                  <a:ext uri="{0D108BD9-81ED-4DB2-BD59-A6C34878D82A}">
                    <a16:rowId xmlns:a16="http://schemas.microsoft.com/office/drawing/2014/main" xmlns="" val="10000"/>
                  </a:ext>
                </a:extLst>
              </a:tr>
              <a:tr h="442383">
                <a:tc>
                  <a:txBody>
                    <a:bodyPr/>
                    <a:lstStyle/>
                    <a:p>
                      <a:pPr lvl="0">
                        <a:spcAft>
                          <a:spcPts val="0"/>
                        </a:spcAft>
                      </a:pPr>
                      <a:r>
                        <a:rPr kumimoji="0" lang="en-US" sz="1800" kern="1200" dirty="0">
                          <a:solidFill>
                            <a:srgbClr val="0077AA"/>
                          </a:solidFill>
                          <a:latin typeface="Liberation Mono"/>
                          <a:ea typeface="+mn-ea"/>
                          <a:cs typeface="+mn-cs"/>
                        </a:rPr>
                        <a:t>%T</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a:solidFill>
                            <a:schemeClr val="tx1"/>
                          </a:solidFill>
                          <a:effectLst/>
                          <a:latin typeface="Liberation Mono"/>
                          <a:ea typeface="Times New Roman" panose="02020603050405020304" pitchFamily="18" charset="0"/>
                          <a:cs typeface="+mn-cs"/>
                        </a:rPr>
                        <a:t>Time, 24-hour (hh:mm:ss)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1"/>
                  </a:ext>
                </a:extLst>
              </a:tr>
              <a:tr h="442383">
                <a:tc>
                  <a:txBody>
                    <a:bodyPr/>
                    <a:lstStyle/>
                    <a:p>
                      <a:pPr lvl="0">
                        <a:spcAft>
                          <a:spcPts val="0"/>
                        </a:spcAft>
                      </a:pPr>
                      <a:r>
                        <a:rPr kumimoji="0" lang="en-US" sz="1800" kern="1200" dirty="0">
                          <a:solidFill>
                            <a:srgbClr val="0077AA"/>
                          </a:solidFill>
                          <a:latin typeface="Liberation Mono"/>
                          <a:ea typeface="+mn-ea"/>
                          <a:cs typeface="+mn-cs"/>
                        </a:rPr>
                        <a:t>%U</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Week (00-53) where Sunday is the first day of week</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2"/>
                  </a:ext>
                </a:extLst>
              </a:tr>
              <a:tr h="442383">
                <a:tc>
                  <a:txBody>
                    <a:bodyPr/>
                    <a:lstStyle/>
                    <a:p>
                      <a:pPr>
                        <a:spcAft>
                          <a:spcPts val="0"/>
                        </a:spcAft>
                      </a:pPr>
                      <a:r>
                        <a:rPr kumimoji="0" lang="en-US" sz="1800" kern="1200" dirty="0">
                          <a:solidFill>
                            <a:srgbClr val="0077AA"/>
                          </a:solidFill>
                          <a:latin typeface="Liberation Mono"/>
                          <a:ea typeface="+mn-ea"/>
                          <a:cs typeface="+mn-cs"/>
                        </a:rPr>
                        <a:t>%u</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Week (00-53) where Monday is the first day of week</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3"/>
                  </a:ext>
                </a:extLst>
              </a:tr>
              <a:tr h="442383">
                <a:tc>
                  <a:txBody>
                    <a:bodyPr/>
                    <a:lstStyle/>
                    <a:p>
                      <a:pPr>
                        <a:spcAft>
                          <a:spcPts val="0"/>
                        </a:spcAft>
                      </a:pPr>
                      <a:r>
                        <a:rPr kumimoji="0" lang="en-US" sz="1800" kern="1200" dirty="0">
                          <a:solidFill>
                            <a:srgbClr val="0077AA"/>
                          </a:solidFill>
                          <a:latin typeface="Liberation Mono"/>
                          <a:ea typeface="+mn-ea"/>
                          <a:cs typeface="+mn-cs"/>
                        </a:rPr>
                        <a:t>%V</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Week (01-53) where Sunday is the first day of week, used with %X</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4"/>
                  </a:ext>
                </a:extLst>
              </a:tr>
              <a:tr h="442383">
                <a:tc>
                  <a:txBody>
                    <a:bodyPr/>
                    <a:lstStyle/>
                    <a:p>
                      <a:pPr>
                        <a:spcAft>
                          <a:spcPts val="0"/>
                        </a:spcAft>
                      </a:pPr>
                      <a:r>
                        <a:rPr kumimoji="0" lang="en-US" sz="1800" kern="1200" dirty="0">
                          <a:solidFill>
                            <a:srgbClr val="0077AA"/>
                          </a:solidFill>
                          <a:latin typeface="Liberation Mono"/>
                          <a:ea typeface="+mn-ea"/>
                          <a:cs typeface="+mn-cs"/>
                        </a:rPr>
                        <a:t>%v</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Week (01-53) where Monday is the first day of week, used with %x</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5"/>
                  </a:ext>
                </a:extLst>
              </a:tr>
              <a:tr h="442383">
                <a:tc>
                  <a:txBody>
                    <a:bodyPr/>
                    <a:lstStyle/>
                    <a:p>
                      <a:pPr>
                        <a:spcAft>
                          <a:spcPts val="0"/>
                        </a:spcAft>
                      </a:pPr>
                      <a:r>
                        <a:rPr kumimoji="0" lang="en-US" sz="1800" kern="1200" dirty="0">
                          <a:solidFill>
                            <a:srgbClr val="0077AA"/>
                          </a:solidFill>
                          <a:latin typeface="Liberation Mono"/>
                          <a:ea typeface="+mn-ea"/>
                          <a:cs typeface="+mn-cs"/>
                        </a:rPr>
                        <a:t>%W</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Weekday name (Sunday-Saturday)</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6"/>
                  </a:ext>
                </a:extLst>
              </a:tr>
              <a:tr h="442383">
                <a:tc>
                  <a:txBody>
                    <a:bodyPr/>
                    <a:lstStyle/>
                    <a:p>
                      <a:pPr>
                        <a:spcAft>
                          <a:spcPts val="0"/>
                        </a:spcAft>
                      </a:pPr>
                      <a:r>
                        <a:rPr kumimoji="0" lang="en-US" sz="1800" kern="1200" dirty="0">
                          <a:solidFill>
                            <a:srgbClr val="0077AA"/>
                          </a:solidFill>
                          <a:latin typeface="Liberation Mono"/>
                          <a:ea typeface="+mn-ea"/>
                          <a:cs typeface="+mn-cs"/>
                        </a:rPr>
                        <a:t>%w</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Day of the week (0=Sunday, 6=Saturday)</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7"/>
                  </a:ext>
                </a:extLst>
              </a:tr>
              <a:tr h="442383">
                <a:tc>
                  <a:txBody>
                    <a:bodyPr/>
                    <a:lstStyle/>
                    <a:p>
                      <a:pPr>
                        <a:spcAft>
                          <a:spcPts val="0"/>
                        </a:spcAft>
                      </a:pPr>
                      <a:r>
                        <a:rPr kumimoji="0" lang="en-US" sz="1800" kern="1200" dirty="0">
                          <a:solidFill>
                            <a:srgbClr val="0077AA"/>
                          </a:solidFill>
                          <a:latin typeface="Liberation Mono"/>
                          <a:ea typeface="+mn-ea"/>
                          <a:cs typeface="+mn-cs"/>
                        </a:rPr>
                        <a:t>%X</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Year for the week where Sunday is the first day of week, four digits, used with %V</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8"/>
                  </a:ext>
                </a:extLst>
              </a:tr>
              <a:tr h="442383">
                <a:tc>
                  <a:txBody>
                    <a:bodyPr/>
                    <a:lstStyle/>
                    <a:p>
                      <a:pPr>
                        <a:spcAft>
                          <a:spcPts val="0"/>
                        </a:spcAft>
                      </a:pPr>
                      <a:r>
                        <a:rPr kumimoji="0" lang="en-US" sz="1800" kern="1200" dirty="0">
                          <a:solidFill>
                            <a:srgbClr val="0077AA"/>
                          </a:solidFill>
                          <a:latin typeface="Liberation Mono"/>
                          <a:ea typeface="+mn-ea"/>
                          <a:cs typeface="+mn-cs"/>
                        </a:rPr>
                        <a:t>%x</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Year for the week where Monday is the first day of week, four digits, used with %v</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9"/>
                  </a:ext>
                </a:extLst>
              </a:tr>
              <a:tr h="442383">
                <a:tc>
                  <a:txBody>
                    <a:bodyPr/>
                    <a:lstStyle/>
                    <a:p>
                      <a:pPr>
                        <a:spcAft>
                          <a:spcPts val="0"/>
                        </a:spcAft>
                      </a:pPr>
                      <a:r>
                        <a:rPr kumimoji="0" lang="en-US" sz="1800" kern="1200" dirty="0">
                          <a:solidFill>
                            <a:srgbClr val="0077AA"/>
                          </a:solidFill>
                          <a:latin typeface="Liberation Mono"/>
                          <a:ea typeface="+mn-ea"/>
                          <a:cs typeface="+mn-cs"/>
                        </a:rPr>
                        <a:t>%Y</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Year, numeric, four digits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10"/>
                  </a:ext>
                </a:extLst>
              </a:tr>
              <a:tr h="442383">
                <a:tc>
                  <a:txBody>
                    <a:bodyPr/>
                    <a:lstStyle/>
                    <a:p>
                      <a:pPr>
                        <a:spcAft>
                          <a:spcPts val="0"/>
                        </a:spcAft>
                      </a:pPr>
                      <a:r>
                        <a:rPr kumimoji="0" lang="en-US" sz="1800" kern="1200" dirty="0">
                          <a:solidFill>
                            <a:srgbClr val="0077AA"/>
                          </a:solidFill>
                          <a:latin typeface="Liberation Mono"/>
                          <a:ea typeface="+mn-ea"/>
                          <a:cs typeface="+mn-cs"/>
                        </a:rPr>
                        <a:t>%y</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Year, numeric, two digits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11"/>
                  </a:ext>
                </a:extLst>
              </a:tr>
            </a:tbl>
          </a:graphicData>
        </a:graphic>
      </p:graphicFrame>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datetime formats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xmlns="" id="{22A35575-51FB-4BEF-94F2-958D4A5461E0}"/>
              </a:ext>
            </a:extLst>
          </p:cNvPr>
          <p:cNvSpPr/>
          <p:nvPr/>
        </p:nvSpPr>
        <p:spPr>
          <a:xfrm>
            <a:off x="335360" y="6228020"/>
            <a:ext cx="88392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anose="020B0604020202020204" pitchFamily="34" charset="0"/>
              </a:rPr>
              <a:t> </a:t>
            </a:r>
            <a:r>
              <a:rPr lang="en-US" dirty="0">
                <a:solidFill>
                  <a:srgbClr val="3F6971"/>
                </a:solidFill>
                <a:latin typeface="Liberation Mono"/>
              </a:rPr>
              <a:t>DATE_FORMAT</a:t>
            </a:r>
            <a:r>
              <a:rPr lang="en-IN" dirty="0">
                <a:solidFill>
                  <a:schemeClr val="tx1">
                    <a:lumMod val="65000"/>
                    <a:lumOff val="35000"/>
                  </a:schemeClr>
                </a:solidFill>
                <a:latin typeface="Liberation Mono"/>
              </a:rPr>
              <a:t>(</a:t>
            </a:r>
            <a:r>
              <a:rPr lang="en-US"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669900"/>
                </a:solidFill>
                <a:latin typeface="Liberation Mono"/>
              </a:rPr>
              <a:t>'%Y'</a:t>
            </a:r>
            <a:r>
              <a:rPr lang="en-IN" dirty="0">
                <a:solidFill>
                  <a:schemeClr val="tx1">
                    <a:lumMod val="65000"/>
                    <a:lumOff val="35000"/>
                  </a:schemeClr>
                </a:solidFill>
                <a:latin typeface="Liberation Mono"/>
              </a:rPr>
              <a:t>)</a:t>
            </a:r>
            <a:r>
              <a:rPr lang="en-US" dirty="0">
                <a:latin typeface="Liberation Mono"/>
                <a:ea typeface="Times New Roman" panose="02020603050405020304" pitchFamily="18" charset="0"/>
              </a:rPr>
              <a:t>;</a:t>
            </a:r>
            <a:endParaRPr lang="en-IN" dirty="0">
              <a:latin typeface="Liberation Mono"/>
              <a:ea typeface="Times New Roman" panose="02020603050405020304" pitchFamily="18" charset="0"/>
            </a:endParaRPr>
          </a:p>
        </p:txBody>
      </p:sp>
    </p:spTree>
    <p:extLst>
      <p:ext uri="{BB962C8B-B14F-4D97-AF65-F5344CB8AC3E}">
        <p14:creationId xmlns:p14="http://schemas.microsoft.com/office/powerpoint/2010/main" val="2401153533"/>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3689396500"/>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695385374"/>
              </p:ext>
            </p:extLst>
          </p:nvPr>
        </p:nvGraphicFramePr>
        <p:xfrm>
          <a:off x="191344" y="507785"/>
          <a:ext cx="12000656" cy="5634143"/>
        </p:xfrm>
        <a:graphic>
          <a:graphicData uri="http://schemas.openxmlformats.org/drawingml/2006/table">
            <a:tbl>
              <a:tblPr firstRow="1" bandRow="1">
                <a:tableStyleId>{7E9639D4-E3E2-4D34-9284-5A2195B3D0D7}</a:tableStyleId>
              </a:tblPr>
              <a:tblGrid>
                <a:gridCol w="2811191">
                  <a:extLst>
                    <a:ext uri="{9D8B030D-6E8A-4147-A177-3AD203B41FA5}">
                      <a16:colId xmlns:a16="http://schemas.microsoft.com/office/drawing/2014/main" xmlns="" val="20000"/>
                    </a:ext>
                  </a:extLst>
                </a:gridCol>
                <a:gridCol w="9189465">
                  <a:extLst>
                    <a:ext uri="{9D8B030D-6E8A-4147-A177-3AD203B41FA5}">
                      <a16:colId xmlns:a16="http://schemas.microsoft.com/office/drawing/2014/main" xmlns=""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xmlns="" val="10000"/>
                  </a:ext>
                </a:extLst>
              </a:tr>
              <a:tr h="442383">
                <a:tc>
                  <a:txBody>
                    <a:bodyPr/>
                    <a:lstStyle/>
                    <a:p>
                      <a:pPr>
                        <a:spcAft>
                          <a:spcPts val="0"/>
                        </a:spcAft>
                      </a:pPr>
                      <a:r>
                        <a:rPr kumimoji="0" lang="en-IN" sz="1800" kern="1200" dirty="0">
                          <a:solidFill>
                            <a:srgbClr val="0077AA"/>
                          </a:solidFill>
                          <a:latin typeface="Liberation Mono"/>
                          <a:ea typeface="+mn-ea"/>
                          <a:cs typeface="+mn-cs"/>
                        </a:rPr>
                        <a:t>  ASCII(</a:t>
                      </a:r>
                      <a:r>
                        <a:rPr kumimoji="0" lang="en-IN" sz="1800" kern="1200" dirty="0">
                          <a:solidFill>
                            <a:schemeClr val="tx2"/>
                          </a:solidFill>
                          <a:latin typeface="Liberation Mono"/>
                          <a:ea typeface="+mn-ea"/>
                          <a:cs typeface="+mn-cs"/>
                        </a:rPr>
                        <a:t>str</a:t>
                      </a:r>
                      <a:r>
                        <a:rPr kumimoji="0" lang="en-IN" sz="1800" kern="1200" dirty="0">
                          <a:solidFill>
                            <a:srgbClr val="0077AA"/>
                          </a:solidFill>
                          <a:latin typeface="Liberation Mono"/>
                          <a:ea typeface="+mn-ea"/>
                          <a:cs typeface="+mn-cs"/>
                        </a:rPr>
                        <a:t>)</a:t>
                      </a:r>
                    </a:p>
                  </a:txBody>
                  <a:tcPr marL="68580" marR="68580" marT="0" marB="0" anchor="ctr"/>
                </a:tc>
                <a:tc>
                  <a:txBody>
                    <a:bodyPr/>
                    <a:lstStyle/>
                    <a:p>
                      <a:pPr algn="l">
                        <a:spcAft>
                          <a:spcPts val="0"/>
                        </a:spcAft>
                      </a:pPr>
                      <a:r>
                        <a:rPr kumimoji="0" lang="en-IN" sz="1800" kern="1200" dirty="0">
                          <a:solidFill>
                            <a:schemeClr val="tx1"/>
                          </a:solidFill>
                          <a:effectLst/>
                          <a:latin typeface="Liberation Mono"/>
                          <a:ea typeface="Times New Roman" panose="02020603050405020304" pitchFamily="18" charset="0"/>
                          <a:cs typeface="+mn-cs"/>
                        </a:rPr>
                        <a:t>Returns the numeric value of the leftmost character of the string str. Returns 0 if str is the empty string.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xmlns="" val="10001"/>
                  </a:ext>
                </a:extLst>
              </a:tr>
              <a:tr h="442383">
                <a:tc>
                  <a:txBody>
                    <a:bodyPr/>
                    <a:lstStyle/>
                    <a:p>
                      <a:pPr>
                        <a:spcAft>
                          <a:spcPts val="0"/>
                        </a:spcAft>
                      </a:pPr>
                      <a:r>
                        <a:rPr kumimoji="0" lang="en-IN" sz="1800" kern="1200" dirty="0">
                          <a:solidFill>
                            <a:srgbClr val="0077AA"/>
                          </a:solidFill>
                          <a:latin typeface="Liberation Mono"/>
                          <a:ea typeface="+mn-ea"/>
                          <a:cs typeface="+mn-cs"/>
                        </a:rPr>
                        <a:t>  CHAR(N</a:t>
                      </a:r>
                      <a:r>
                        <a:rPr kumimoji="0" lang="en-IN" sz="1800" kern="1200" dirty="0">
                          <a:solidFill>
                            <a:schemeClr val="tx1"/>
                          </a:solidFill>
                          <a:latin typeface="Liberation Mono"/>
                          <a:ea typeface="+mn-ea"/>
                          <a:cs typeface="+mn-cs"/>
                        </a:rPr>
                        <a:t>, , </a:t>
                      </a:r>
                      <a:r>
                        <a:rPr kumimoji="0" lang="en-IN" sz="1800" kern="1200" dirty="0">
                          <a:solidFill>
                            <a:schemeClr val="bg1">
                              <a:lumMod val="50000"/>
                            </a:schemeClr>
                          </a:solidFill>
                          <a:latin typeface="Liberation Mono"/>
                          <a:ea typeface="+mn-ea"/>
                          <a:cs typeface="+mn-cs"/>
                        </a:rPr>
                        <a:t>. . .</a:t>
                      </a:r>
                      <a:r>
                        <a:rPr kumimoji="0" lang="en-IN" sz="1800" kern="1200" dirty="0">
                          <a:solidFill>
                            <a:srgbClr val="0077AA"/>
                          </a:solidFill>
                          <a:latin typeface="Liberation Mono"/>
                          <a:ea typeface="+mn-ea"/>
                          <a:cs typeface="+mn-cs"/>
                        </a:rPr>
                        <a:t>)</a:t>
                      </a:r>
                    </a:p>
                  </a:txBody>
                  <a:tcPr marL="68580" marR="68580" marT="0" marB="0" anchor="ctr"/>
                </a:tc>
                <a:tc>
                  <a:txBody>
                    <a:bodyPr/>
                    <a:lstStyle/>
                    <a:p>
                      <a:pPr>
                        <a:spcAft>
                          <a:spcPts val="0"/>
                        </a:spcAft>
                      </a:pPr>
                      <a:r>
                        <a:rPr kumimoji="0" lang="en-IN" sz="1800" kern="1200" dirty="0">
                          <a:solidFill>
                            <a:schemeClr val="tx1"/>
                          </a:solidFill>
                          <a:effectLst/>
                          <a:latin typeface="Liberation Mono"/>
                          <a:ea typeface="Times New Roman" panose="02020603050405020304" pitchFamily="18" charset="0"/>
                          <a:cs typeface="+mn-cs"/>
                        </a:rPr>
                        <a:t>CHAR() interprets each argument N as an integer and returns a string consisting of the characters given by the code values of those integers. </a:t>
                      </a:r>
                      <a:r>
                        <a:rPr kumimoji="0" lang="en-IN" sz="1800" b="1" kern="1200" dirty="0">
                          <a:solidFill>
                            <a:schemeClr val="tx1"/>
                          </a:solidFill>
                          <a:effectLst/>
                          <a:latin typeface="Liberation Mono"/>
                          <a:ea typeface="Times New Roman" panose="02020603050405020304" pitchFamily="18" charset="0"/>
                          <a:cs typeface="+mn-cs"/>
                        </a:rPr>
                        <a:t>NULL values are skipped</a:t>
                      </a:r>
                      <a:r>
                        <a:rPr kumimoji="0" lang="en-IN" sz="1800" kern="1200" dirty="0">
                          <a:solidFill>
                            <a:schemeClr val="tx1"/>
                          </a:solidFill>
                          <a:effectLst/>
                          <a:latin typeface="Liberation Mono"/>
                          <a:ea typeface="Times New Roman" panose="02020603050405020304" pitchFamily="18" charset="0"/>
                          <a:cs typeface="+mn-cs"/>
                        </a:rPr>
                        <a:t>.</a:t>
                      </a:r>
                    </a:p>
                    <a:p>
                      <a:pPr>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p>
                    <a:p>
                      <a:pPr marL="285750" indent="-285750">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rgbClr val="365860"/>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CHAR</a:t>
                      </a:r>
                      <a:r>
                        <a:rPr kumimoji="0" lang="en-IN" sz="1800" b="0" kern="1200" dirty="0">
                          <a:solidFill>
                            <a:srgbClr val="365860"/>
                          </a:solidFill>
                          <a:effectLst/>
                          <a:latin typeface="Liberation Mono"/>
                          <a:ea typeface="Times New Roman" panose="02020603050405020304" pitchFamily="18" charset="0"/>
                          <a:cs typeface="+mn-cs"/>
                        </a:rPr>
                        <a:t>(</a:t>
                      </a:r>
                      <a:r>
                        <a:rPr lang="en-IN" sz="1800" kern="1200" dirty="0">
                          <a:solidFill>
                            <a:srgbClr val="990055"/>
                          </a:solidFill>
                          <a:latin typeface="Liberation Mono"/>
                          <a:ea typeface="+mn-ea"/>
                          <a:cs typeface="+mn-cs"/>
                        </a:rPr>
                        <a:t>65</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990055"/>
                          </a:solidFill>
                          <a:latin typeface="Liberation Mono"/>
                          <a:ea typeface="+mn-ea"/>
                          <a:cs typeface="+mn-cs"/>
                        </a:rPr>
                        <a:t>66</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990055"/>
                          </a:solidFill>
                          <a:latin typeface="Liberation Mono"/>
                          <a:ea typeface="+mn-ea"/>
                          <a:cs typeface="+mn-cs"/>
                        </a:rPr>
                        <a:t>67</a:t>
                      </a:r>
                      <a:r>
                        <a:rPr kumimoji="0" lang="en-IN" sz="1800" b="0" kern="1200" dirty="0">
                          <a:solidFill>
                            <a:srgbClr val="365860"/>
                          </a:solidFill>
                          <a:effectLst/>
                          <a:latin typeface="Liberation Mono"/>
                          <a:ea typeface="Times New Roman" panose="02020603050405020304" pitchFamily="18" charset="0"/>
                          <a:cs typeface="+mn-cs"/>
                        </a:rPr>
                        <a:t>)</a:t>
                      </a:r>
                      <a:r>
                        <a:rPr kumimoji="0" lang="en-IN" sz="1800" b="0" kern="1200" dirty="0">
                          <a:solidFill>
                            <a:schemeClr val="tx1"/>
                          </a:solidFill>
                          <a:effectLst/>
                          <a:latin typeface="Liberation Mono"/>
                          <a:ea typeface="Times New Roman" panose="02020603050405020304" pitchFamily="18" charset="0"/>
                          <a:cs typeface="+mn-cs"/>
                        </a:rPr>
                        <a:t>;  </a:t>
                      </a:r>
                      <a:r>
                        <a:rPr kumimoji="0" lang="en-IN" sz="2000" b="1" kern="1200" dirty="0">
                          <a:solidFill>
                            <a:schemeClr val="tx1"/>
                          </a:solidFill>
                          <a:effectLst/>
                          <a:latin typeface="Liberation Mono"/>
                          <a:ea typeface="Times New Roman" panose="02020603050405020304" pitchFamily="18" charset="0"/>
                          <a:cs typeface="+mn-cs"/>
                        </a:rPr>
                        <a:t>/ </a:t>
                      </a:r>
                      <a:r>
                        <a:rPr kumimoji="0" lang="en-IN" sz="1800" b="0" kern="1200" dirty="0">
                          <a:solidFill>
                            <a:schemeClr val="tx1"/>
                          </a:solidFill>
                          <a:effectLst/>
                          <a:latin typeface="Liberation Mono"/>
                          <a:ea typeface="Times New Roman" panose="02020603050405020304" pitchFamily="18" charset="0"/>
                          <a:cs typeface="+mn-cs"/>
                        </a:rPr>
                        <a:t>  </a:t>
                      </a: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rgbClr val="365860"/>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CAST</a:t>
                      </a:r>
                      <a:r>
                        <a:rPr kumimoji="0" lang="en-IN" sz="1800" b="0" kern="1200" dirty="0">
                          <a:solidFill>
                            <a:srgbClr val="365860"/>
                          </a:solidFill>
                          <a:effectLst/>
                          <a:latin typeface="Liberation Mono"/>
                          <a:ea typeface="Times New Roman" panose="02020603050405020304" pitchFamily="18" charset="0"/>
                          <a:cs typeface="+mn-cs"/>
                        </a:rPr>
                        <a:t>(</a:t>
                      </a:r>
                      <a:r>
                        <a:rPr lang="en-IN" sz="1800" kern="1200" dirty="0">
                          <a:solidFill>
                            <a:srgbClr val="DD4A68"/>
                          </a:solidFill>
                          <a:latin typeface="Liberation Mono"/>
                          <a:ea typeface="+mn-ea"/>
                          <a:cs typeface="+mn-cs"/>
                        </a:rPr>
                        <a:t>CHAR</a:t>
                      </a:r>
                      <a:r>
                        <a:rPr kumimoji="0" lang="en-IN" sz="1800" b="0" kern="1200" dirty="0">
                          <a:solidFill>
                            <a:srgbClr val="365860"/>
                          </a:solidFill>
                          <a:effectLst/>
                          <a:latin typeface="Liberation Mono"/>
                          <a:ea typeface="Times New Roman" panose="02020603050405020304" pitchFamily="18" charset="0"/>
                          <a:cs typeface="+mn-cs"/>
                        </a:rPr>
                        <a:t>(</a:t>
                      </a:r>
                      <a:r>
                        <a:rPr lang="en-IN" sz="1800" kern="1200" dirty="0">
                          <a:solidFill>
                            <a:srgbClr val="990055"/>
                          </a:solidFill>
                          <a:latin typeface="Liberation Mono"/>
                          <a:ea typeface="+mn-ea"/>
                          <a:cs typeface="+mn-cs"/>
                        </a:rPr>
                        <a:t>65</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990055"/>
                          </a:solidFill>
                          <a:latin typeface="Liberation Mono"/>
                          <a:ea typeface="+mn-ea"/>
                          <a:cs typeface="+mn-cs"/>
                        </a:rPr>
                        <a:t>66</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990055"/>
                          </a:solidFill>
                          <a:latin typeface="Liberation Mono"/>
                          <a:ea typeface="+mn-ea"/>
                          <a:cs typeface="+mn-cs"/>
                        </a:rPr>
                        <a:t>67</a:t>
                      </a:r>
                      <a:r>
                        <a:rPr kumimoji="0" lang="en-IN" sz="1800" b="0" kern="1200" dirty="0">
                          <a:solidFill>
                            <a:srgbClr val="365860"/>
                          </a:solidFill>
                          <a:effectLst/>
                          <a:latin typeface="Liberation Mono"/>
                          <a:ea typeface="Times New Roman" panose="02020603050405020304" pitchFamily="18" charset="0"/>
                          <a:cs typeface="+mn-cs"/>
                        </a:rPr>
                        <a:t>) </a:t>
                      </a:r>
                      <a:r>
                        <a:rPr kumimoji="0" lang="en-IN" sz="1800" b="0" kern="1200" dirty="0">
                          <a:solidFill>
                            <a:schemeClr val="tx1"/>
                          </a:solidFill>
                          <a:effectLst/>
                          <a:latin typeface="Liberation Mono"/>
                          <a:ea typeface="Times New Roman" panose="02020603050405020304" pitchFamily="18" charset="0"/>
                          <a:cs typeface="+mn-cs"/>
                        </a:rPr>
                        <a:t>AS</a:t>
                      </a:r>
                      <a:r>
                        <a:rPr kumimoji="0" lang="en-IN" sz="1800" b="0" kern="1200" dirty="0">
                          <a:solidFill>
                            <a:srgbClr val="365860"/>
                          </a:solidFill>
                          <a:effectLst/>
                          <a:latin typeface="Liberation Mono"/>
                          <a:ea typeface="Times New Roman" panose="02020603050405020304" pitchFamily="18" charset="0"/>
                          <a:cs typeface="+mn-cs"/>
                        </a:rPr>
                        <a:t> </a:t>
                      </a:r>
                      <a:r>
                        <a:rPr kumimoji="0" lang="en-IN" sz="1800" b="0" kern="1200" dirty="0">
                          <a:solidFill>
                            <a:srgbClr val="0077AA"/>
                          </a:solidFill>
                          <a:latin typeface="Liberation Mono"/>
                          <a:ea typeface="Times New Roman" panose="02020603050405020304" pitchFamily="18" charset="0"/>
                          <a:cs typeface="+mn-cs"/>
                        </a:rPr>
                        <a:t>CHAR</a:t>
                      </a:r>
                      <a:r>
                        <a:rPr kumimoji="0" lang="en-IN" sz="1800" b="0" kern="1200" dirty="0">
                          <a:solidFill>
                            <a:srgbClr val="365860"/>
                          </a:solidFill>
                          <a:effectLst/>
                          <a:latin typeface="Liberation Mono"/>
                          <a:ea typeface="Times New Roman" panose="02020603050405020304" pitchFamily="18" charset="0"/>
                          <a:cs typeface="+mn-cs"/>
                        </a:rPr>
                        <a:t>)</a:t>
                      </a:r>
                      <a:r>
                        <a:rPr kumimoji="0" lang="en-IN" sz="1800" b="0" kern="1200" dirty="0">
                          <a:solidFill>
                            <a:schemeClr val="tx1"/>
                          </a:solidFill>
                          <a:effectLst/>
                          <a:latin typeface="Liberation Mono"/>
                          <a:ea typeface="Times New Roman" panose="02020603050405020304" pitchFamily="18" charset="0"/>
                          <a:cs typeface="+mn-cs"/>
                        </a:rPr>
                        <a:t>;</a:t>
                      </a:r>
                    </a:p>
                  </a:txBody>
                  <a:tcPr marL="68580" marR="68580" marT="0" marB="0" anchor="ctr"/>
                </a:tc>
                <a:extLst>
                  <a:ext uri="{0D108BD9-81ED-4DB2-BD59-A6C34878D82A}">
                    <a16:rowId xmlns:a16="http://schemas.microsoft.com/office/drawing/2014/main" xmlns=""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CONCAT(</a:t>
                      </a:r>
                      <a:r>
                        <a:rPr kumimoji="0" lang="en-IN" sz="1800" kern="1200" dirty="0">
                          <a:solidFill>
                            <a:schemeClr val="tx2"/>
                          </a:solidFill>
                          <a:latin typeface="Liberation Mono"/>
                          <a:ea typeface="+mn-ea"/>
                          <a:cs typeface="+mn-cs"/>
                        </a:rPr>
                        <a:t>str1</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str2</a:t>
                      </a:r>
                      <a:r>
                        <a:rPr kumimoji="0" lang="en-IN" sz="1800" kern="1200" dirty="0">
                          <a:solidFill>
                            <a:schemeClr val="tx1"/>
                          </a:solidFill>
                          <a:latin typeface="Liberation Mono"/>
                          <a:ea typeface="+mn-ea"/>
                          <a:cs typeface="+mn-cs"/>
                        </a:rPr>
                        <a:t>, </a:t>
                      </a:r>
                      <a:r>
                        <a:rPr kumimoji="0" lang="en-IN" sz="1800" kern="1200" dirty="0">
                          <a:solidFill>
                            <a:schemeClr val="bg1">
                              <a:lumMod val="50000"/>
                            </a:schemeClr>
                          </a:solidFill>
                          <a:latin typeface="Liberation Mono"/>
                          <a:ea typeface="+mn-ea"/>
                          <a:cs typeface="+mn-cs"/>
                        </a:rPr>
                        <a:t>. . .</a:t>
                      </a:r>
                      <a:r>
                        <a:rPr kumimoji="0" lang="en-IN" sz="1800" kern="1200" dirty="0">
                          <a:solidFill>
                            <a:srgbClr val="0077AA"/>
                          </a:solidFill>
                          <a:latin typeface="Liberation Mono"/>
                          <a:ea typeface="+mn-ea"/>
                          <a:cs typeface="+mn-cs"/>
                        </a:rPr>
                        <a:t>)</a:t>
                      </a:r>
                    </a:p>
                  </a:txBody>
                  <a:tcPr marL="68580" marR="68580" marT="0" marB="0" anchor="ctr"/>
                </a:tc>
                <a:tc>
                  <a:txBody>
                    <a:bodyPr/>
                    <a:lstStyle/>
                    <a:p>
                      <a:pPr>
                        <a:spcAft>
                          <a:spcPts val="0"/>
                        </a:spcAft>
                      </a:pPr>
                      <a:r>
                        <a:rPr kumimoji="0" lang="en-IN" sz="1800" kern="1200" dirty="0">
                          <a:solidFill>
                            <a:schemeClr val="tx1"/>
                          </a:solidFill>
                          <a:effectLst/>
                          <a:latin typeface="Liberation Mono"/>
                          <a:ea typeface="+mn-ea"/>
                          <a:cs typeface="+mn-cs"/>
                        </a:rPr>
                        <a:t>Returns the string that results from concatenating the arguments. CONCAT() </a:t>
                      </a:r>
                      <a:r>
                        <a:rPr kumimoji="0" lang="en-IN" sz="1800" b="1" kern="1200" dirty="0">
                          <a:solidFill>
                            <a:srgbClr val="C00000"/>
                          </a:solidFill>
                          <a:effectLst/>
                          <a:latin typeface="Liberation Mono"/>
                          <a:ea typeface="+mn-ea"/>
                          <a:cs typeface="+mn-cs"/>
                        </a:rPr>
                        <a:t>returns NULL if any argument is NULL</a:t>
                      </a:r>
                      <a:r>
                        <a:rPr kumimoji="0" lang="en-IN" sz="1800" kern="1200" dirty="0">
                          <a:solidFill>
                            <a:srgbClr val="C00000"/>
                          </a:solidFill>
                          <a:effectLst/>
                          <a:latin typeface="Liberation Mono"/>
                          <a:ea typeface="+mn-ea"/>
                          <a:cs typeface="+mn-cs"/>
                        </a:rPr>
                        <a:t>.</a:t>
                      </a:r>
                    </a:p>
                    <a:p>
                      <a:pPr>
                        <a:spcAft>
                          <a:spcPts val="0"/>
                        </a:spcAft>
                      </a:pPr>
                      <a:r>
                        <a:rPr kumimoji="0" lang="en-IN" sz="1800" b="0" kern="1200" dirty="0">
                          <a:solidFill>
                            <a:srgbClr val="FF0000"/>
                          </a:solidFill>
                          <a:effectLst/>
                          <a:latin typeface="Liberation Mono"/>
                          <a:ea typeface="+mn-ea"/>
                          <a:cs typeface="+mn-cs"/>
                        </a:rPr>
                        <a:t>e.g.</a:t>
                      </a:r>
                    </a:p>
                    <a:p>
                      <a:pPr marL="285750" indent="-285750">
                        <a:spcAft>
                          <a:spcPts val="0"/>
                        </a:spcAft>
                        <a:buFont typeface="Arial" panose="020B0604020202020204" pitchFamily="34" charset="0"/>
                        <a:buChar char="•"/>
                      </a:pPr>
                      <a:r>
                        <a:rPr kumimoji="0" lang="en-IN" sz="1800" b="0" kern="1200" dirty="0">
                          <a:solidFill>
                            <a:srgbClr val="0077AA"/>
                          </a:solidFill>
                          <a:latin typeface="Liberation Mono"/>
                          <a:ea typeface="+mn-ea"/>
                          <a:cs typeface="+mn-cs"/>
                        </a:rPr>
                        <a:t>SELECT</a:t>
                      </a:r>
                      <a:r>
                        <a:rPr kumimoji="0" lang="en-IN" sz="1800" b="0" kern="1200" dirty="0">
                          <a:solidFill>
                            <a:srgbClr val="365860"/>
                          </a:solidFill>
                          <a:effectLst/>
                          <a:latin typeface="Liberation Mono"/>
                          <a:ea typeface="+mn-ea"/>
                          <a:cs typeface="+mn-cs"/>
                        </a:rPr>
                        <a:t> </a:t>
                      </a:r>
                      <a:r>
                        <a:rPr lang="en-IN" sz="1800" kern="1200" dirty="0">
                          <a:solidFill>
                            <a:srgbClr val="DD4A68"/>
                          </a:solidFill>
                          <a:latin typeface="Liberation Mono"/>
                          <a:ea typeface="+mn-ea"/>
                          <a:cs typeface="+mn-cs"/>
                        </a:rPr>
                        <a:t>CONCAT</a:t>
                      </a:r>
                      <a:r>
                        <a:rPr kumimoji="0" lang="en-IN" sz="1800" b="0" kern="1200" dirty="0">
                          <a:solidFill>
                            <a:schemeClr val="tx1">
                              <a:lumMod val="65000"/>
                              <a:lumOff val="35000"/>
                            </a:schemeClr>
                          </a:solidFill>
                          <a:effectLst/>
                          <a:latin typeface="Liberation Mono"/>
                          <a:ea typeface="+mn-ea"/>
                          <a:cs typeface="+mn-cs"/>
                        </a:rPr>
                        <a:t>(</a:t>
                      </a:r>
                      <a:r>
                        <a:rPr lang="en-IN" sz="1800" kern="1200" dirty="0">
                          <a:solidFill>
                            <a:srgbClr val="669900"/>
                          </a:solidFill>
                          <a:latin typeface="Liberation Mono"/>
                          <a:ea typeface="+mn-ea"/>
                          <a:cs typeface="+mn-cs"/>
                        </a:rPr>
                        <a:t>'Mr. ' </a:t>
                      </a:r>
                      <a:r>
                        <a:rPr kumimoji="0" lang="en-IN" sz="1800" b="0" kern="1200" dirty="0">
                          <a:solidFill>
                            <a:schemeClr val="tx1"/>
                          </a:solidFill>
                          <a:effectLst/>
                          <a:latin typeface="Liberation Mono"/>
                          <a:ea typeface="+mn-ea"/>
                          <a:cs typeface="+mn-cs"/>
                        </a:rPr>
                        <a:t>, ename</a:t>
                      </a:r>
                      <a:r>
                        <a:rPr kumimoji="0" lang="en-IN" sz="1800" b="0" kern="1200" dirty="0">
                          <a:solidFill>
                            <a:schemeClr val="tx1">
                              <a:lumMod val="65000"/>
                              <a:lumOff val="35000"/>
                            </a:schemeClr>
                          </a:solidFill>
                          <a:effectLst/>
                          <a:latin typeface="Liberation Mono"/>
                          <a:ea typeface="+mn-ea"/>
                          <a:cs typeface="+mn-cs"/>
                        </a:rPr>
                        <a:t>)</a:t>
                      </a:r>
                      <a:r>
                        <a:rPr kumimoji="0" lang="en-IN" sz="1800" b="0" kern="1200" dirty="0">
                          <a:solidFill>
                            <a:srgbClr val="365860"/>
                          </a:solidFill>
                          <a:effectLst/>
                          <a:latin typeface="Liberation Mono"/>
                          <a:ea typeface="+mn-ea"/>
                          <a:cs typeface="+mn-cs"/>
                        </a:rPr>
                        <a:t> </a:t>
                      </a:r>
                      <a:r>
                        <a:rPr kumimoji="0" lang="en-IN" sz="1800" b="0" kern="1200" dirty="0">
                          <a:solidFill>
                            <a:srgbClr val="0077AA"/>
                          </a:solidFill>
                          <a:latin typeface="Liberation Mono"/>
                          <a:ea typeface="+mn-ea"/>
                          <a:cs typeface="+mn-cs"/>
                        </a:rPr>
                        <a:t>FROM</a:t>
                      </a:r>
                      <a:r>
                        <a:rPr kumimoji="0" lang="en-IN" sz="1800" b="0" kern="1200" dirty="0">
                          <a:solidFill>
                            <a:srgbClr val="365860"/>
                          </a:solidFill>
                          <a:effectLst/>
                          <a:latin typeface="Liberation Mono"/>
                          <a:ea typeface="+mn-ea"/>
                          <a:cs typeface="+mn-cs"/>
                        </a:rPr>
                        <a:t> </a:t>
                      </a:r>
                      <a:r>
                        <a:rPr kumimoji="0" lang="en-IN" sz="1800" b="0" kern="1200" dirty="0">
                          <a:solidFill>
                            <a:schemeClr val="tx1"/>
                          </a:solidFill>
                          <a:effectLst/>
                          <a:latin typeface="Liberation Mono"/>
                          <a:ea typeface="+mn-ea"/>
                          <a:cs typeface="+mn-cs"/>
                        </a:rPr>
                        <a:t>emp;</a:t>
                      </a:r>
                    </a:p>
                    <a:p>
                      <a:pPr marL="285750" indent="-285750">
                        <a:spcAft>
                          <a:spcPts val="0"/>
                        </a:spcAft>
                        <a:buFont typeface="Arial" panose="020B0604020202020204" pitchFamily="34" charset="0"/>
                        <a:buChar char="•"/>
                      </a:pPr>
                      <a:r>
                        <a:rPr kumimoji="0" lang="en-US" sz="1800" b="0" kern="1200" dirty="0">
                          <a:solidFill>
                            <a:srgbClr val="0077AA"/>
                          </a:solidFill>
                          <a:latin typeface="Liberation Mono"/>
                          <a:ea typeface="+mn-ea"/>
                          <a:cs typeface="+mn-cs"/>
                        </a:rPr>
                        <a:t>SELECT</a:t>
                      </a:r>
                      <a:r>
                        <a:rPr kumimoji="0" lang="en-US" b="0" i="0" kern="1200" dirty="0">
                          <a:solidFill>
                            <a:schemeClr val="tx1"/>
                          </a:solidFill>
                          <a:effectLst/>
                          <a:latin typeface="Liberation Mono"/>
                          <a:ea typeface="+mn-ea"/>
                          <a:cs typeface="+mn-cs"/>
                        </a:rPr>
                        <a:t> </a:t>
                      </a:r>
                      <a:r>
                        <a:rPr lang="en-US" sz="1800" kern="1200" dirty="0">
                          <a:solidFill>
                            <a:srgbClr val="DD4A68"/>
                          </a:solidFill>
                          <a:latin typeface="Liberation Mono"/>
                          <a:ea typeface="+mn-ea"/>
                          <a:cs typeface="+mn-cs"/>
                        </a:rPr>
                        <a:t>CONCAT</a:t>
                      </a:r>
                      <a:r>
                        <a:rPr kumimoji="0" lang="en-US" b="0" i="0" kern="1200" dirty="0">
                          <a:solidFill>
                            <a:schemeClr val="tx1">
                              <a:lumMod val="65000"/>
                              <a:lumOff val="35000"/>
                            </a:schemeClr>
                          </a:solidFill>
                          <a:effectLst/>
                          <a:latin typeface="Liberation Mono"/>
                          <a:ea typeface="+mn-ea"/>
                          <a:cs typeface="+mn-cs"/>
                        </a:rPr>
                        <a:t>(</a:t>
                      </a:r>
                      <a:r>
                        <a:rPr kumimoji="0" lang="en-US" sz="1800" kern="1200" dirty="0">
                          <a:solidFill>
                            <a:srgbClr val="669900"/>
                          </a:solidFill>
                          <a:latin typeface="Liberation Mono"/>
                          <a:ea typeface="+mn-ea"/>
                          <a:cs typeface="+mn-cs"/>
                        </a:rPr>
                        <a:t>'My'</a:t>
                      </a:r>
                      <a:r>
                        <a:rPr kumimoji="0" lang="en-US" b="0" i="0" kern="1200" dirty="0">
                          <a:solidFill>
                            <a:schemeClr val="tx1"/>
                          </a:solidFill>
                          <a:effectLst/>
                          <a:latin typeface="Liberation Mono"/>
                          <a:ea typeface="+mn-ea"/>
                          <a:cs typeface="+mn-cs"/>
                        </a:rPr>
                        <a:t>, </a:t>
                      </a:r>
                      <a:r>
                        <a:rPr lang="en-US" sz="1800" kern="1200" dirty="0">
                          <a:solidFill>
                            <a:schemeClr val="accent4">
                              <a:lumMod val="50000"/>
                            </a:schemeClr>
                          </a:solidFill>
                          <a:latin typeface="Liberation Mono"/>
                          <a:ea typeface="+mn-ea"/>
                          <a:cs typeface="Arial" panose="020B0604020202020204" pitchFamily="34" charset="0"/>
                        </a:rPr>
                        <a:t>NULL</a:t>
                      </a:r>
                      <a:r>
                        <a:rPr kumimoji="0" lang="en-US" b="0" i="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'SQL’</a:t>
                      </a:r>
                      <a:r>
                        <a:rPr kumimoji="0" lang="en-US" b="0" i="0" kern="1200" dirty="0">
                          <a:solidFill>
                            <a:schemeClr val="tx1">
                              <a:lumMod val="65000"/>
                              <a:lumOff val="35000"/>
                            </a:schemeClr>
                          </a:solidFill>
                          <a:effectLst/>
                          <a:latin typeface="Liberation Mono"/>
                          <a:ea typeface="+mn-ea"/>
                          <a:cs typeface="+mn-cs"/>
                        </a:rPr>
                        <a:t>)</a:t>
                      </a:r>
                      <a:r>
                        <a:rPr kumimoji="0" lang="en-US" b="0" i="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#op will be NULL</a:t>
                      </a:r>
                      <a:endParaRPr kumimoji="0" lang="en-IN" sz="1800" kern="1200" dirty="0">
                        <a:solidFill>
                          <a:srgbClr val="669900"/>
                        </a:solidFill>
                        <a:latin typeface="Liberation Mono"/>
                        <a:ea typeface="+mn-ea"/>
                        <a:cs typeface="+mn-cs"/>
                      </a:endParaRPr>
                    </a:p>
                  </a:txBody>
                  <a:tcPr marL="68580" marR="68580" marT="0" marB="0" anchor="ctr"/>
                </a:tc>
                <a:extLst>
                  <a:ext uri="{0D108BD9-81ED-4DB2-BD59-A6C34878D82A}">
                    <a16:rowId xmlns:a16="http://schemas.microsoft.com/office/drawing/2014/main" xmlns=""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ELT(N</a:t>
                      </a:r>
                      <a:r>
                        <a:rPr kumimoji="0" lang="en-IN" sz="1800" kern="1200" dirty="0">
                          <a:solidFill>
                            <a:schemeClr val="tx1"/>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str1</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str2</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str3</a:t>
                      </a:r>
                      <a:r>
                        <a:rPr kumimoji="0" lang="en-IN" sz="1800" kern="1200" dirty="0">
                          <a:solidFill>
                            <a:schemeClr val="tx1"/>
                          </a:solidFill>
                          <a:latin typeface="Liberation Mono"/>
                          <a:ea typeface="+mn-ea"/>
                          <a:cs typeface="+mn-cs"/>
                        </a:rPr>
                        <a:t>, </a:t>
                      </a:r>
                      <a:r>
                        <a:rPr kumimoji="0" lang="en-IN" sz="1800" kern="1200" dirty="0">
                          <a:solidFill>
                            <a:schemeClr val="bg1">
                              <a:lumMod val="50000"/>
                            </a:schemeClr>
                          </a:solidFill>
                          <a:latin typeface="Liberation Mono"/>
                          <a:ea typeface="+mn-ea"/>
                          <a:cs typeface="+mn-cs"/>
                        </a:rPr>
                        <a:t>. . .</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mn-ea"/>
                          <a:cs typeface="+mn-cs"/>
                        </a:rPr>
                        <a:t>ELT() returns the Nth element of the list of strings: str1 if N = 1, str2 if N = 2, and so on. Returns NULL if N is less than 1 or greater than the number of arguments.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FF0000"/>
                          </a:solidFill>
                          <a:effectLst/>
                          <a:latin typeface="Liberation Mono"/>
                          <a:ea typeface="+mn-ea"/>
                          <a:cs typeface="+mn-cs"/>
                        </a:rPr>
                        <a:t>e.g.</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IN" sz="1800" kern="1200" dirty="0">
                          <a:solidFill>
                            <a:srgbClr val="0077AA"/>
                          </a:solidFill>
                          <a:latin typeface="Liberation Mono"/>
                          <a:ea typeface="+mn-ea"/>
                          <a:cs typeface="+mn-cs"/>
                        </a:rPr>
                        <a:t>SELECT</a:t>
                      </a:r>
                      <a:r>
                        <a:rPr kumimoji="0" lang="en-IN" sz="1800" b="0" kern="1200" dirty="0">
                          <a:solidFill>
                            <a:schemeClr val="tx1"/>
                          </a:solidFill>
                          <a:effectLst/>
                          <a:latin typeface="Liberation Mono"/>
                          <a:ea typeface="+mn-ea"/>
                          <a:cs typeface="+mn-cs"/>
                        </a:rPr>
                        <a:t> </a:t>
                      </a:r>
                      <a:r>
                        <a:rPr kumimoji="0" lang="en-IN" sz="1800" kern="1200" dirty="0">
                          <a:solidFill>
                            <a:srgbClr val="DD4A68"/>
                          </a:solidFill>
                          <a:latin typeface="Liberation Mono"/>
                          <a:ea typeface="+mn-ea"/>
                          <a:cs typeface="+mn-cs"/>
                        </a:rPr>
                        <a:t>ELT</a:t>
                      </a:r>
                      <a:r>
                        <a:rPr kumimoji="0" lang="en-IN" sz="1800" b="0" kern="1200" dirty="0">
                          <a:solidFill>
                            <a:srgbClr val="365860"/>
                          </a:solidFill>
                          <a:effectLst/>
                          <a:latin typeface="Liberation Mono"/>
                          <a:ea typeface="+mn-ea"/>
                          <a:cs typeface="+mn-cs"/>
                        </a:rPr>
                        <a:t>(</a:t>
                      </a:r>
                      <a:r>
                        <a:rPr lang="en-IN" sz="1800" kern="1200" dirty="0">
                          <a:solidFill>
                            <a:srgbClr val="990055"/>
                          </a:solidFill>
                          <a:latin typeface="Liberation Mono"/>
                          <a:ea typeface="+mn-ea"/>
                          <a:cs typeface="+mn-cs"/>
                        </a:rPr>
                        <a:t>1</a:t>
                      </a:r>
                      <a:r>
                        <a:rPr kumimoji="0" lang="en-IN" sz="1800" b="0" kern="1200" dirty="0">
                          <a:solidFill>
                            <a:schemeClr val="tx1"/>
                          </a:solidFill>
                          <a:effectLst/>
                          <a:latin typeface="Liberation Mono"/>
                          <a:ea typeface="+mn-ea"/>
                          <a:cs typeface="+mn-cs"/>
                        </a:rPr>
                        <a:t>, </a:t>
                      </a:r>
                      <a:r>
                        <a:rPr lang="en-IN" sz="1800" kern="1200" dirty="0">
                          <a:solidFill>
                            <a:srgbClr val="669900"/>
                          </a:solidFill>
                          <a:latin typeface="Liberation Mono"/>
                          <a:ea typeface="+mn-ea"/>
                          <a:cs typeface="+mn-cs"/>
                        </a:rPr>
                        <a:t>'Bank'</a:t>
                      </a:r>
                      <a:r>
                        <a:rPr kumimoji="0" lang="en-IN" sz="1800" b="0" kern="1200" dirty="0">
                          <a:solidFill>
                            <a:schemeClr val="tx1"/>
                          </a:solidFill>
                          <a:effectLst/>
                          <a:latin typeface="Liberation Mono"/>
                          <a:ea typeface="+mn-ea"/>
                          <a:cs typeface="+mn-cs"/>
                        </a:rPr>
                        <a:t>, </a:t>
                      </a:r>
                      <a:r>
                        <a:rPr lang="en-IN" sz="1800" kern="1200" dirty="0">
                          <a:solidFill>
                            <a:srgbClr val="669900"/>
                          </a:solidFill>
                          <a:latin typeface="Liberation Mono"/>
                          <a:ea typeface="+mn-ea"/>
                          <a:cs typeface="+mn-cs"/>
                        </a:rPr>
                        <a:t>'Of'</a:t>
                      </a:r>
                      <a:r>
                        <a:rPr kumimoji="0" lang="en-IN" sz="1800" b="0" kern="1200" dirty="0">
                          <a:solidFill>
                            <a:schemeClr val="tx1"/>
                          </a:solidFill>
                          <a:effectLst/>
                          <a:latin typeface="Liberation Mono"/>
                          <a:ea typeface="+mn-ea"/>
                          <a:cs typeface="+mn-cs"/>
                        </a:rPr>
                        <a:t>, </a:t>
                      </a:r>
                      <a:r>
                        <a:rPr lang="en-IN" sz="1800" kern="1200" dirty="0">
                          <a:solidFill>
                            <a:srgbClr val="669900"/>
                          </a:solidFill>
                          <a:latin typeface="Liberation Mono"/>
                          <a:ea typeface="+mn-ea"/>
                          <a:cs typeface="+mn-cs"/>
                        </a:rPr>
                        <a:t>'India'</a:t>
                      </a:r>
                      <a:r>
                        <a:rPr kumimoji="0" lang="en-IN" sz="1800" b="0" kern="1200" dirty="0">
                          <a:solidFill>
                            <a:schemeClr val="tx1"/>
                          </a:solidFill>
                          <a:effectLst/>
                          <a:latin typeface="Liberation Mono"/>
                          <a:ea typeface="+mn-ea"/>
                          <a:cs typeface="+mn-cs"/>
                        </a:rPr>
                        <a:t>, </a:t>
                      </a:r>
                      <a:r>
                        <a:rPr lang="en-IN" sz="1800" kern="1200" dirty="0">
                          <a:solidFill>
                            <a:srgbClr val="669900"/>
                          </a:solidFill>
                          <a:latin typeface="Liberation Mono"/>
                          <a:ea typeface="+mn-ea"/>
                          <a:cs typeface="+mn-cs"/>
                        </a:rPr>
                        <a:t>'Kothrud'</a:t>
                      </a:r>
                      <a:r>
                        <a:rPr kumimoji="0" lang="en-IN" sz="1800" b="0" kern="1200" dirty="0">
                          <a:solidFill>
                            <a:schemeClr val="tx1"/>
                          </a:solidFill>
                          <a:effectLst/>
                          <a:latin typeface="Liberation Mono"/>
                          <a:ea typeface="+mn-ea"/>
                          <a:cs typeface="+mn-cs"/>
                        </a:rPr>
                        <a:t>, </a:t>
                      </a:r>
                      <a:r>
                        <a:rPr lang="en-IN" sz="1800" kern="1200" dirty="0">
                          <a:solidFill>
                            <a:srgbClr val="669900"/>
                          </a:solidFill>
                          <a:latin typeface="Liberation Mono"/>
                          <a:ea typeface="+mn-ea"/>
                          <a:cs typeface="+mn-cs"/>
                        </a:rPr>
                        <a:t>'Pune'</a:t>
                      </a:r>
                      <a:r>
                        <a:rPr kumimoji="0" lang="en-IN" sz="1800" b="0" kern="1200" dirty="0">
                          <a:solidFill>
                            <a:srgbClr val="365860"/>
                          </a:solidFill>
                          <a:effectLst/>
                          <a:latin typeface="Liberation Mono"/>
                          <a:ea typeface="+mn-ea"/>
                          <a:cs typeface="+mn-cs"/>
                        </a:rPr>
                        <a:t>)</a:t>
                      </a:r>
                      <a:r>
                        <a:rPr kumimoji="0" lang="en-IN" sz="1800" b="0" kern="1200" dirty="0">
                          <a:solidFill>
                            <a:schemeClr val="tx1"/>
                          </a:solidFill>
                          <a:effectLst/>
                          <a:latin typeface="Liberation Mono"/>
                          <a:ea typeface="+mn-ea"/>
                          <a:cs typeface="+mn-cs"/>
                        </a:rPr>
                        <a:t>;</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IN" sz="1800" kern="1200" dirty="0">
                          <a:solidFill>
                            <a:srgbClr val="0077AA"/>
                          </a:solidFill>
                          <a:latin typeface="Liberation Mono"/>
                          <a:ea typeface="+mn-ea"/>
                          <a:cs typeface="+mn-cs"/>
                        </a:rPr>
                        <a:t>SELECT</a:t>
                      </a:r>
                      <a:r>
                        <a:rPr kumimoji="0" lang="en-IN" sz="1800" b="0" kern="1200" dirty="0">
                          <a:solidFill>
                            <a:schemeClr val="tx1"/>
                          </a:solidFill>
                          <a:effectLst/>
                          <a:latin typeface="Liberation Mono"/>
                          <a:ea typeface="+mn-ea"/>
                          <a:cs typeface="+mn-cs"/>
                        </a:rPr>
                        <a:t> </a:t>
                      </a:r>
                      <a:r>
                        <a:rPr kumimoji="0" lang="en-IN" sz="1800" kern="1200" dirty="0">
                          <a:solidFill>
                            <a:srgbClr val="DD4A68"/>
                          </a:solidFill>
                          <a:latin typeface="Liberation Mono"/>
                          <a:ea typeface="+mn-ea"/>
                          <a:cs typeface="+mn-cs"/>
                        </a:rPr>
                        <a:t>ELT</a:t>
                      </a:r>
                      <a:r>
                        <a:rPr kumimoji="0" lang="en-IN" sz="1800" b="0" kern="1200" dirty="0">
                          <a:solidFill>
                            <a:srgbClr val="365860"/>
                          </a:solidFill>
                          <a:effectLst/>
                          <a:latin typeface="Liberation Mono"/>
                          <a:ea typeface="+mn-ea"/>
                          <a:cs typeface="+mn-cs"/>
                        </a:rPr>
                        <a:t>(</a:t>
                      </a:r>
                      <a:r>
                        <a:rPr lang="en-IN" sz="1800" kern="1200" dirty="0">
                          <a:solidFill>
                            <a:srgbClr val="990055"/>
                          </a:solidFill>
                          <a:latin typeface="Liberation Mono"/>
                          <a:ea typeface="+mn-ea"/>
                          <a:cs typeface="+mn-cs"/>
                        </a:rPr>
                        <a:t>1</a:t>
                      </a:r>
                      <a:r>
                        <a:rPr kumimoji="0" lang="en-IN" sz="1800" b="0" kern="1200" dirty="0">
                          <a:solidFill>
                            <a:schemeClr val="tx1"/>
                          </a:solidFill>
                          <a:effectLst/>
                          <a:latin typeface="Liberation Mono"/>
                          <a:ea typeface="+mn-ea"/>
                          <a:cs typeface="+mn-cs"/>
                        </a:rPr>
                        <a:t>, ename, job, sal</a:t>
                      </a:r>
                      <a:r>
                        <a:rPr kumimoji="0" lang="en-IN" sz="1800" b="0" kern="1200" dirty="0">
                          <a:solidFill>
                            <a:srgbClr val="365860"/>
                          </a:solidFill>
                          <a:effectLst/>
                          <a:latin typeface="Liberation Mono"/>
                          <a:ea typeface="+mn-ea"/>
                          <a:cs typeface="+mn-cs"/>
                        </a:rPr>
                        <a:t>)</a:t>
                      </a:r>
                      <a:r>
                        <a:rPr kumimoji="0" lang="en-IN" sz="1800" b="0" kern="1200" dirty="0">
                          <a:solidFill>
                            <a:schemeClr val="tx1"/>
                          </a:solidFill>
                          <a:effectLst/>
                          <a:latin typeface="Liberation Mono"/>
                          <a:ea typeface="+mn-ea"/>
                          <a:cs typeface="+mn-cs"/>
                        </a:rPr>
                        <a:t> </a:t>
                      </a:r>
                      <a:r>
                        <a:rPr kumimoji="0" lang="en-IN" sz="1800" kern="1200" dirty="0">
                          <a:solidFill>
                            <a:srgbClr val="0077AA"/>
                          </a:solidFill>
                          <a:latin typeface="Liberation Mono"/>
                          <a:ea typeface="+mn-ea"/>
                          <a:cs typeface="+mn-cs"/>
                        </a:rPr>
                        <a:t>FROM</a:t>
                      </a:r>
                      <a:r>
                        <a:rPr kumimoji="0" lang="en-IN" sz="1800" b="0" kern="1200" dirty="0">
                          <a:solidFill>
                            <a:schemeClr val="tx1"/>
                          </a:solidFill>
                          <a:effectLst/>
                          <a:latin typeface="Liberation Mono"/>
                          <a:ea typeface="+mn-ea"/>
                          <a:cs typeface="+mn-cs"/>
                        </a:rPr>
                        <a:t> emp;</a:t>
                      </a:r>
                    </a:p>
                  </a:txBody>
                  <a:tcPr marL="68580" marR="68580" marT="0" marB="0" anchor="ctr"/>
                </a:tc>
                <a:extLst>
                  <a:ext uri="{0D108BD9-81ED-4DB2-BD59-A6C34878D82A}">
                    <a16:rowId xmlns:a16="http://schemas.microsoft.com/office/drawing/2014/main" xmlns="" val="124638634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4035298888"/>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115174318"/>
              </p:ext>
            </p:extLst>
          </p:nvPr>
        </p:nvGraphicFramePr>
        <p:xfrm>
          <a:off x="0" y="584776"/>
          <a:ext cx="12000656" cy="3751578"/>
        </p:xfrm>
        <a:graphic>
          <a:graphicData uri="http://schemas.openxmlformats.org/drawingml/2006/table">
            <a:tbl>
              <a:tblPr firstRow="1" bandRow="1">
                <a:tableStyleId>{7E9639D4-E3E2-4D34-9284-5A2195B3D0D7}</a:tableStyleId>
              </a:tblPr>
              <a:tblGrid>
                <a:gridCol w="2700148">
                  <a:extLst>
                    <a:ext uri="{9D8B030D-6E8A-4147-A177-3AD203B41FA5}">
                      <a16:colId xmlns:a16="http://schemas.microsoft.com/office/drawing/2014/main" xmlns="" val="20000"/>
                    </a:ext>
                  </a:extLst>
                </a:gridCol>
                <a:gridCol w="9300508">
                  <a:extLst>
                    <a:ext uri="{9D8B030D-6E8A-4147-A177-3AD203B41FA5}">
                      <a16:colId xmlns:a16="http://schemas.microsoft.com/office/drawing/2014/main" xmlns=""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xmlns="" val="100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STRCMP(</a:t>
                      </a:r>
                      <a:r>
                        <a:rPr kumimoji="0" lang="en-IN" sz="1800" kern="1200" dirty="0">
                          <a:solidFill>
                            <a:schemeClr val="tx2"/>
                          </a:solidFill>
                          <a:latin typeface="Liberation Mono"/>
                          <a:ea typeface="+mn-ea"/>
                          <a:cs typeface="+mn-cs"/>
                        </a:rPr>
                        <a:t>expr1</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expr2</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STRCMP() returns 0 if the strings are the same, -1 if the first argument is smaller than the second according to the current sort order, and 1 otherwise.</a:t>
                      </a:r>
                    </a:p>
                  </a:txBody>
                  <a:tcPr marL="68580" marR="68580" marT="0" marB="0" anchor="ctr"/>
                </a:tc>
                <a:extLst>
                  <a:ext uri="{0D108BD9-81ED-4DB2-BD59-A6C34878D82A}">
                    <a16:rowId xmlns:a16="http://schemas.microsoft.com/office/drawing/2014/main" xmlns=""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LCASE(</a:t>
                      </a:r>
                      <a:r>
                        <a:rPr kumimoji="0" lang="en-IN" sz="1800" kern="1200" dirty="0">
                          <a:solidFill>
                            <a:schemeClr val="tx2"/>
                          </a:solidFill>
                          <a:latin typeface="Liberation Mono"/>
                          <a:ea typeface="+mn-ea"/>
                          <a:cs typeface="+mn-cs"/>
                        </a:rPr>
                        <a:t>str</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lower case string. LCASE() </a:t>
                      </a:r>
                      <a:r>
                        <a:rPr kumimoji="0" lang="en-IN" sz="1800" b="1" kern="1200" dirty="0">
                          <a:solidFill>
                            <a:schemeClr val="tx1"/>
                          </a:solidFill>
                          <a:effectLst/>
                          <a:latin typeface="Liberation Mono"/>
                          <a:ea typeface="Times New Roman" panose="02020603050405020304" pitchFamily="18" charset="0"/>
                          <a:cs typeface="+mn-cs"/>
                        </a:rPr>
                        <a:t>is a synonym for </a:t>
                      </a:r>
                      <a:r>
                        <a:rPr kumimoji="0" lang="en-IN" sz="1800" b="0" kern="1200" dirty="0">
                          <a:solidFill>
                            <a:srgbClr val="0077AA"/>
                          </a:solidFill>
                          <a:latin typeface="Liberation Mono"/>
                          <a:ea typeface="+mn-ea"/>
                          <a:cs typeface="+mn-cs"/>
                        </a:rPr>
                        <a:t>LOWER()</a:t>
                      </a:r>
                      <a:r>
                        <a:rPr kumimoji="0" lang="en-IN" sz="1800" b="0" kern="1200" dirty="0">
                          <a:solidFill>
                            <a:schemeClr val="tx1"/>
                          </a:solidFill>
                          <a:effectLst/>
                          <a:latin typeface="Liberation Mono"/>
                          <a:ea typeface="Times New Roman" panose="02020603050405020304" pitchFamily="18" charset="0"/>
                          <a:cs typeface="+mn-cs"/>
                        </a:rPr>
                        <a:t>.</a:t>
                      </a:r>
                    </a:p>
                  </a:txBody>
                  <a:tcPr marL="68580" marR="68580" marT="0" marB="0" anchor="ctr"/>
                </a:tc>
                <a:extLst>
                  <a:ext uri="{0D108BD9-81ED-4DB2-BD59-A6C34878D82A}">
                    <a16:rowId xmlns:a16="http://schemas.microsoft.com/office/drawing/2014/main" xmlns="" val="3850319852"/>
                  </a:ext>
                </a:extLst>
              </a:tr>
              <a:tr h="442383">
                <a:tc>
                  <a:txBody>
                    <a:bodyPr/>
                    <a:lstStyle/>
                    <a:p>
                      <a:r>
                        <a:rPr kumimoji="0" lang="en-US" sz="1800" kern="1200" dirty="0">
                          <a:solidFill>
                            <a:srgbClr val="0077AA"/>
                          </a:solidFill>
                          <a:latin typeface="Liberation Mono"/>
                          <a:ea typeface="+mn-ea"/>
                          <a:cs typeface="+mn-cs"/>
                        </a:rPr>
                        <a:t>  UCASE(</a:t>
                      </a:r>
                      <a:r>
                        <a:rPr kumimoji="0" lang="en-US" sz="1800" kern="1200" dirty="0">
                          <a:solidFill>
                            <a:schemeClr val="tx2"/>
                          </a:solidFill>
                          <a:latin typeface="Liberation Mono"/>
                          <a:ea typeface="+mn-ea"/>
                          <a:cs typeface="+mn-cs"/>
                        </a:rPr>
                        <a:t>str</a:t>
                      </a:r>
                      <a:r>
                        <a:rPr kumimoji="0" lang="en-US"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upper case string. </a:t>
                      </a:r>
                      <a:r>
                        <a:rPr kumimoji="0" lang="en-US" sz="1800" kern="1200" dirty="0">
                          <a:solidFill>
                            <a:schemeClr val="tx1"/>
                          </a:solidFill>
                          <a:effectLst/>
                          <a:latin typeface="Liberation Mono"/>
                          <a:ea typeface="Times New Roman" panose="02020603050405020304" pitchFamily="18" charset="0"/>
                          <a:cs typeface="+mn-cs"/>
                        </a:rPr>
                        <a:t>UCASE() </a:t>
                      </a:r>
                      <a:r>
                        <a:rPr kumimoji="0" lang="en-US" sz="1800" b="1" kern="1200" dirty="0">
                          <a:solidFill>
                            <a:schemeClr val="tx1"/>
                          </a:solidFill>
                          <a:effectLst/>
                          <a:latin typeface="Liberation Mono"/>
                          <a:ea typeface="Times New Roman" panose="02020603050405020304" pitchFamily="18" charset="0"/>
                          <a:cs typeface="+mn-cs"/>
                        </a:rPr>
                        <a:t>is a synonym for </a:t>
                      </a:r>
                      <a:r>
                        <a:rPr kumimoji="0" lang="en-US" sz="1800" kern="1200" dirty="0">
                          <a:solidFill>
                            <a:srgbClr val="0077AA"/>
                          </a:solidFill>
                          <a:latin typeface="Liberation Mono"/>
                          <a:ea typeface="+mn-ea"/>
                          <a:cs typeface="+mn-cs"/>
                        </a:rPr>
                        <a:t>UPPER().</a:t>
                      </a:r>
                      <a:endParaRPr kumimoji="0" lang="en-IN" sz="1800" kern="1200" dirty="0">
                        <a:solidFill>
                          <a:srgbClr val="0077AA"/>
                        </a:solidFill>
                        <a:latin typeface="Liberation Mono"/>
                        <a:ea typeface="+mn-ea"/>
                        <a:cs typeface="+mn-cs"/>
                      </a:endParaRPr>
                    </a:p>
                  </a:txBody>
                  <a:tcPr marL="68580" marR="68580" marT="0" marB="0" anchor="ctr"/>
                </a:tc>
                <a:extLst>
                  <a:ext uri="{0D108BD9-81ED-4DB2-BD59-A6C34878D82A}">
                    <a16:rowId xmlns:a16="http://schemas.microsoft.com/office/drawing/2014/main" xmlns="" val="1312843318"/>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LENGTH(</a:t>
                      </a:r>
                      <a:r>
                        <a:rPr kumimoji="0" lang="en-IN" sz="1800" kern="1200" dirty="0">
                          <a:solidFill>
                            <a:schemeClr val="tx2"/>
                          </a:solidFill>
                          <a:latin typeface="Liberation Mono"/>
                          <a:ea typeface="+mn-ea"/>
                          <a:cs typeface="+mn-cs"/>
                        </a:rPr>
                        <a:t>str</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length of the string.</a:t>
                      </a:r>
                    </a:p>
                  </a:txBody>
                  <a:tcPr marL="68580" marR="68580" marT="0" marB="0" anchor="ctr"/>
                </a:tc>
                <a:extLst>
                  <a:ext uri="{0D108BD9-81ED-4DB2-BD59-A6C34878D82A}">
                    <a16:rowId xmlns:a16="http://schemas.microsoft.com/office/drawing/2014/main" xmlns="" val="404976338"/>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LPAD(</a:t>
                      </a:r>
                      <a:r>
                        <a:rPr kumimoji="0" lang="en-IN" sz="1800" kern="1200" dirty="0">
                          <a:solidFill>
                            <a:schemeClr val="tx2"/>
                          </a:solidFill>
                          <a:latin typeface="Liberation Mono"/>
                          <a:ea typeface="+mn-ea"/>
                          <a:cs typeface="+mn-cs"/>
                        </a:rPr>
                        <a:t>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len</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padstr</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string str, left-padded with the string padstr to a length of len characters.</a:t>
                      </a:r>
                    </a:p>
                  </a:txBody>
                  <a:tcPr marL="68580" marR="68580" marT="0" marB="0" anchor="ctr"/>
                </a:tc>
                <a:extLst>
                  <a:ext uri="{0D108BD9-81ED-4DB2-BD59-A6C34878D82A}">
                    <a16:rowId xmlns:a16="http://schemas.microsoft.com/office/drawing/2014/main" xmlns="" val="943785146"/>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RPAD(</a:t>
                      </a:r>
                      <a:r>
                        <a:rPr kumimoji="0" lang="en-IN" sz="1800" kern="1200" dirty="0">
                          <a:solidFill>
                            <a:schemeClr val="tx2"/>
                          </a:solidFill>
                          <a:latin typeface="Liberation Mono"/>
                          <a:ea typeface="+mn-ea"/>
                          <a:cs typeface="+mn-cs"/>
                        </a:rPr>
                        <a:t>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len</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padstr</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string str, right-padded with the string padstr to a length of len characters.</a:t>
                      </a:r>
                    </a:p>
                  </a:txBody>
                  <a:tcPr marL="68580" marR="68580" marT="0" marB="0" anchor="ctr"/>
                </a:tc>
                <a:extLst>
                  <a:ext uri="{0D108BD9-81ED-4DB2-BD59-A6C34878D82A}">
                    <a16:rowId xmlns:a16="http://schemas.microsoft.com/office/drawing/2014/main" xmlns="" val="25797839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REPEAT(</a:t>
                      </a:r>
                      <a:r>
                        <a:rPr kumimoji="0" lang="en-IN" sz="1800" kern="1200" dirty="0">
                          <a:solidFill>
                            <a:schemeClr val="tx2"/>
                          </a:solidFill>
                          <a:latin typeface="Liberation Mono"/>
                          <a:ea typeface="+mn-ea"/>
                          <a:cs typeface="+mn-cs"/>
                        </a:rPr>
                        <a:t>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count</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Times New Roman" panose="02020603050405020304" pitchFamily="18" charset="0"/>
                          <a:cs typeface="+mn-cs"/>
                        </a:rPr>
                        <a:t>Returns a string consisting of the string str repeated count times. If count is less than 1, returns an empty string. Returns NULL if str or count are NULL.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19333525"/>
                  </a:ext>
                </a:extLst>
              </a:tr>
            </a:tbl>
          </a:graphicData>
        </a:graphic>
      </p:graphicFrame>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981062780"/>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10236761"/>
              </p:ext>
            </p:extLst>
          </p:nvPr>
        </p:nvGraphicFramePr>
        <p:xfrm>
          <a:off x="0" y="612000"/>
          <a:ext cx="12192000" cy="3096681"/>
        </p:xfrm>
        <a:graphic>
          <a:graphicData uri="http://schemas.openxmlformats.org/drawingml/2006/table">
            <a:tbl>
              <a:tblPr firstRow="1" bandRow="1">
                <a:tableStyleId>{7E9639D4-E3E2-4D34-9284-5A2195B3D0D7}</a:tableStyleId>
              </a:tblPr>
              <a:tblGrid>
                <a:gridCol w="2743200">
                  <a:extLst>
                    <a:ext uri="{9D8B030D-6E8A-4147-A177-3AD203B41FA5}">
                      <a16:colId xmlns:a16="http://schemas.microsoft.com/office/drawing/2014/main" xmlns="" val="20000"/>
                    </a:ext>
                  </a:extLst>
                </a:gridCol>
                <a:gridCol w="9448800">
                  <a:extLst>
                    <a:ext uri="{9D8B030D-6E8A-4147-A177-3AD203B41FA5}">
                      <a16:colId xmlns:a16="http://schemas.microsoft.com/office/drawing/2014/main" xmlns=""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xmlns="" val="100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LEFT(</a:t>
                      </a:r>
                      <a:r>
                        <a:rPr kumimoji="0" lang="en-IN" sz="1800" kern="1200" dirty="0">
                          <a:solidFill>
                            <a:schemeClr val="tx2"/>
                          </a:solidFill>
                          <a:latin typeface="Liberation Mono"/>
                          <a:ea typeface="+mn-ea"/>
                          <a:cs typeface="+mn-cs"/>
                        </a:rPr>
                        <a:t>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len</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leftmost len characters from the string str, or NULL if any argument is NULL.</a:t>
                      </a:r>
                    </a:p>
                  </a:txBody>
                  <a:tcPr marL="68580" marR="68580" marT="0" marB="0" anchor="ctr"/>
                </a:tc>
                <a:extLst>
                  <a:ext uri="{0D108BD9-81ED-4DB2-BD59-A6C34878D82A}">
                    <a16:rowId xmlns:a16="http://schemas.microsoft.com/office/drawing/2014/main" xmlns="" val="1484017572"/>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RIGHT(</a:t>
                      </a:r>
                      <a:r>
                        <a:rPr kumimoji="0" lang="en-IN" sz="1800" kern="1200" dirty="0">
                          <a:solidFill>
                            <a:schemeClr val="tx2"/>
                          </a:solidFill>
                          <a:latin typeface="Liberation Mono"/>
                          <a:ea typeface="+mn-ea"/>
                          <a:cs typeface="+mn-cs"/>
                        </a:rPr>
                        <a:t>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len</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rightmost len characters from the string str, or NULL if any argument is NULL.</a:t>
                      </a:r>
                    </a:p>
                  </a:txBody>
                  <a:tcPr marL="68580" marR="68580" marT="0" marB="0" anchor="ctr"/>
                </a:tc>
                <a:extLst>
                  <a:ext uri="{0D108BD9-81ED-4DB2-BD59-A6C34878D82A}">
                    <a16:rowId xmlns:a16="http://schemas.microsoft.com/office/drawing/2014/main" xmlns="" val="183771272"/>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LTRIM(</a:t>
                      </a:r>
                      <a:r>
                        <a:rPr kumimoji="0" lang="en-IN" sz="1800" kern="1200" dirty="0">
                          <a:solidFill>
                            <a:schemeClr val="tx2"/>
                          </a:solidFill>
                          <a:latin typeface="Liberation Mono"/>
                          <a:ea typeface="+mn-ea"/>
                          <a:cs typeface="+mn-cs"/>
                        </a:rPr>
                        <a:t>str</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string str with leading space characters removed.</a:t>
                      </a:r>
                    </a:p>
                  </a:txBody>
                  <a:tcPr marL="68580" marR="68580" marT="0" marB="0" anchor="ctr"/>
                </a:tc>
                <a:extLst>
                  <a:ext uri="{0D108BD9-81ED-4DB2-BD59-A6C34878D82A}">
                    <a16:rowId xmlns:a16="http://schemas.microsoft.com/office/drawing/2014/main" xmlns="" val="72495441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RTRIM(</a:t>
                      </a:r>
                      <a:r>
                        <a:rPr kumimoji="0" lang="en-IN" sz="1800" kern="1200" dirty="0">
                          <a:solidFill>
                            <a:schemeClr val="tx2"/>
                          </a:solidFill>
                          <a:latin typeface="Liberation Mono"/>
                          <a:ea typeface="+mn-ea"/>
                          <a:cs typeface="+mn-cs"/>
                        </a:rPr>
                        <a:t>str</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string str with trailing space characters removed.</a:t>
                      </a:r>
                    </a:p>
                  </a:txBody>
                  <a:tcPr marL="68580" marR="68580" marT="0" marB="0" anchor="ctr"/>
                </a:tc>
                <a:extLst>
                  <a:ext uri="{0D108BD9-81ED-4DB2-BD59-A6C34878D82A}">
                    <a16:rowId xmlns:a16="http://schemas.microsoft.com/office/drawing/2014/main" xmlns="" val="296001412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TRIM(</a:t>
                      </a:r>
                      <a:r>
                        <a:rPr kumimoji="0" lang="en-IN" sz="1800" kern="1200" dirty="0">
                          <a:solidFill>
                            <a:schemeClr val="tx2"/>
                          </a:solidFill>
                          <a:latin typeface="Liberation Mono"/>
                          <a:ea typeface="+mn-ea"/>
                          <a:cs typeface="+mn-cs"/>
                        </a:rPr>
                        <a:t>str</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string str with leading and trailing space characters removed.</a:t>
                      </a:r>
                    </a:p>
                  </a:txBody>
                  <a:tcPr marL="68580" marR="68580" marT="0" marB="0" anchor="ctr"/>
                </a:tc>
                <a:extLst>
                  <a:ext uri="{0D108BD9-81ED-4DB2-BD59-A6C34878D82A}">
                    <a16:rowId xmlns:a16="http://schemas.microsoft.com/office/drawing/2014/main" xmlns="" val="668879144"/>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IN" sz="1800" kern="1200" dirty="0">
                          <a:solidFill>
                            <a:srgbClr val="0077AA"/>
                          </a:solidFill>
                          <a:latin typeface="Liberation Mono"/>
                          <a:ea typeface="+mn-ea"/>
                          <a:cs typeface="+mn-cs"/>
                        </a:rPr>
                        <a:t>BINARY </a:t>
                      </a:r>
                      <a:r>
                        <a:rPr kumimoji="0" lang="en-IN" sz="1800" kern="1200" dirty="0">
                          <a:solidFill>
                            <a:schemeClr val="tx2"/>
                          </a:solidFill>
                          <a:latin typeface="Liberation Mono"/>
                          <a:ea typeface="+mn-ea"/>
                          <a:cs typeface="+mn-cs"/>
                        </a:rPr>
                        <a:t>value</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Times New Roman" panose="02020603050405020304" pitchFamily="18" charset="0"/>
                          <a:cs typeface="+mn-cs"/>
                        </a:rPr>
                        <a:t>Convert a value to a binary string.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646271107"/>
                  </a:ext>
                </a:extLst>
              </a:tr>
            </a:tbl>
          </a:graphicData>
        </a:graphic>
      </p:graphicFrame>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
        <p:nvSpPr>
          <p:cNvPr id="7" name="TextBox 6">
            <a:extLst>
              <a:ext uri="{FF2B5EF4-FFF2-40B4-BE49-F238E27FC236}">
                <a16:creationId xmlns:a16="http://schemas.microsoft.com/office/drawing/2014/main" xmlns="" id="{F818F7A9-D8D8-4311-A8A8-327DE0AA6BCF}"/>
              </a:ext>
            </a:extLst>
          </p:cNvPr>
          <p:cNvSpPr txBox="1"/>
          <p:nvPr/>
        </p:nvSpPr>
        <p:spPr>
          <a:xfrm>
            <a:off x="408000" y="4509120"/>
            <a:ext cx="1137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a:t>
            </a:r>
            <a:r>
              <a:rPr lang="en-US" dirty="0">
                <a:solidFill>
                  <a:srgbClr val="DD4A68"/>
                </a:solidFill>
                <a:latin typeface="Liberation Mono"/>
              </a:rPr>
              <a:t>BINARY</a:t>
            </a:r>
            <a:r>
              <a:rPr lang="en-US" dirty="0">
                <a:latin typeface="Liberation Mono"/>
              </a:rPr>
              <a:t> ename  </a:t>
            </a:r>
            <a:r>
              <a:rPr lang="en-US" dirty="0">
                <a:solidFill>
                  <a:srgbClr val="0077AA"/>
                </a:solidFill>
                <a:latin typeface="Liberation Mono"/>
                <a:cs typeface="Times New Roman" panose="02020603050405020304" pitchFamily="18" charset="0"/>
              </a:rPr>
              <a:t>FROM</a:t>
            </a:r>
            <a:r>
              <a:rPr lang="en-US" dirty="0">
                <a:latin typeface="Liberation Mono"/>
              </a:rPr>
              <a:t> emp;</a:t>
            </a:r>
            <a:endParaRPr lang="en-US" dirty="0">
              <a:solidFill>
                <a:srgbClr val="0077AA"/>
              </a:solidFill>
              <a:latin typeface="Liberation Mono"/>
              <a:cs typeface="Times New Roman" panose="02020603050405020304" pitchFamily="18" charset="0"/>
            </a:endParaRPr>
          </a:p>
        </p:txBody>
      </p:sp>
    </p:spTree>
    <p:extLst>
      <p:ext uri="{BB962C8B-B14F-4D97-AF65-F5344CB8AC3E}">
        <p14:creationId xmlns:p14="http://schemas.microsoft.com/office/powerpoint/2010/main" val="214379081"/>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909302148"/>
              </p:ext>
            </p:extLst>
          </p:nvPr>
        </p:nvGraphicFramePr>
        <p:xfrm>
          <a:off x="-1" y="612000"/>
          <a:ext cx="12192001" cy="3964092"/>
        </p:xfrm>
        <a:graphic>
          <a:graphicData uri="http://schemas.openxmlformats.org/drawingml/2006/table">
            <a:tbl>
              <a:tblPr firstRow="1" bandRow="1">
                <a:tableStyleId>{7E9639D4-E3E2-4D34-9284-5A2195B3D0D7}</a:tableStyleId>
              </a:tblPr>
              <a:tblGrid>
                <a:gridCol w="3276601">
                  <a:extLst>
                    <a:ext uri="{9D8B030D-6E8A-4147-A177-3AD203B41FA5}">
                      <a16:colId xmlns:a16="http://schemas.microsoft.com/office/drawing/2014/main" xmlns="" val="20000"/>
                    </a:ext>
                  </a:extLst>
                </a:gridCol>
                <a:gridCol w="8915400">
                  <a:extLst>
                    <a:ext uri="{9D8B030D-6E8A-4147-A177-3AD203B41FA5}">
                      <a16:colId xmlns:a16="http://schemas.microsoft.com/office/drawing/2014/main" xmlns=""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xmlns="" val="100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INSTR(</a:t>
                      </a:r>
                      <a:r>
                        <a:rPr kumimoji="0" lang="en-IN" sz="1800" kern="1200" dirty="0">
                          <a:solidFill>
                            <a:schemeClr val="tx2"/>
                          </a:solidFill>
                          <a:latin typeface="Liberation Mono"/>
                          <a:ea typeface="+mn-ea"/>
                          <a:cs typeface="+mn-cs"/>
                        </a:rPr>
                        <a:t>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substr</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Times New Roman" panose="02020603050405020304" pitchFamily="18" charset="0"/>
                          <a:cs typeface="+mn-cs"/>
                        </a:rPr>
                        <a:t>Returns the position of the first occurrence of substring substr in string str.</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2"/>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REPLACE(</a:t>
                      </a:r>
                      <a:r>
                        <a:rPr kumimoji="0" lang="en-IN" sz="1800" kern="1200" dirty="0">
                          <a:solidFill>
                            <a:schemeClr val="tx2"/>
                          </a:solidFill>
                          <a:latin typeface="Liberation Mono"/>
                          <a:ea typeface="+mn-ea"/>
                          <a:cs typeface="+mn-cs"/>
                        </a:rPr>
                        <a:t>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from_str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to_str</a:t>
                      </a:r>
                      <a:r>
                        <a:rPr kumimoji="0" lang="en-IN" sz="1800" kern="1200" dirty="0">
                          <a:solidFill>
                            <a:srgbClr val="0077AA"/>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Times New Roman" panose="02020603050405020304" pitchFamily="18" charset="0"/>
                          <a:cs typeface="+mn-cs"/>
                        </a:rPr>
                        <a:t>Returns the string str with all occurrences of the string from_str replaced by the string to_str. REPLACE() performs a case-sensitive match when searching for from_str.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FF0000"/>
                          </a:solidFill>
                          <a:effectLst/>
                          <a:latin typeface="Liberation Mono"/>
                          <a:ea typeface="Times New Roman" panose="02020603050405020304" pitchFamily="18" charset="0"/>
                          <a:cs typeface="+mn-cs"/>
                        </a:rPr>
                        <a:t>e.g.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kumimoji="0" lang="en-IN" sz="1800" kern="1200" dirty="0">
                          <a:solidFill>
                            <a:srgbClr val="0077AA"/>
                          </a:solidFill>
                          <a:latin typeface="Liberation Mono"/>
                          <a:ea typeface="Times New Roman" panose="02020603050405020304" pitchFamily="18" charset="0"/>
                          <a:cs typeface="+mn-cs"/>
                        </a:rPr>
                        <a:t>REPLACE</a:t>
                      </a:r>
                      <a:r>
                        <a:rPr kumimoji="0" lang="en-IN" sz="1800" b="0" kern="1200" dirty="0">
                          <a:solidFill>
                            <a:srgbClr val="365860"/>
                          </a:solidFill>
                          <a:effectLst/>
                          <a:latin typeface="Liberation Mono"/>
                          <a:ea typeface="+mn-ea"/>
                          <a:cs typeface="+mn-cs"/>
                        </a:rPr>
                        <a:t>(</a:t>
                      </a:r>
                      <a:r>
                        <a:rPr lang="en-IN" sz="1800" kern="1200" dirty="0">
                          <a:solidFill>
                            <a:srgbClr val="669900"/>
                          </a:solidFill>
                          <a:latin typeface="Liberation Mono"/>
                          <a:ea typeface="+mn-ea"/>
                          <a:cs typeface="+mn-cs"/>
                        </a:rPr>
                        <a:t>'Hello'</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669900"/>
                          </a:solidFill>
                          <a:latin typeface="Liberation Mono"/>
                          <a:ea typeface="+mn-ea"/>
                          <a:cs typeface="+mn-cs"/>
                        </a:rPr>
                        <a:t>'l'</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669900"/>
                          </a:solidFill>
                          <a:latin typeface="Liberation Mono"/>
                          <a:ea typeface="+mn-ea"/>
                          <a:cs typeface="+mn-cs"/>
                        </a:rPr>
                        <a:t>'x'</a:t>
                      </a:r>
                      <a:r>
                        <a:rPr kumimoji="0" lang="en-IN" sz="1800" b="0" kern="1200" dirty="0">
                          <a:solidFill>
                            <a:srgbClr val="365860"/>
                          </a:solidFill>
                          <a:effectLst/>
                          <a:latin typeface="Liberation Mono"/>
                          <a:ea typeface="+mn-ea"/>
                          <a:cs typeface="+mn-cs"/>
                        </a:rPr>
                        <a:t>)</a:t>
                      </a:r>
                      <a:r>
                        <a:rPr kumimoji="0" lang="en-IN" sz="1800" b="0" kern="1200" dirty="0">
                          <a:solidFill>
                            <a:schemeClr val="tx1"/>
                          </a:solidFill>
                          <a:effectLst/>
                          <a:latin typeface="Liberation Mono"/>
                          <a:ea typeface="Times New Roman" panose="02020603050405020304" pitchFamily="18" charset="0"/>
                          <a:cs typeface="+mn-cs"/>
                        </a:rPr>
                        <a:t>;</a:t>
                      </a:r>
                    </a:p>
                  </a:txBody>
                  <a:tcPr marL="68580" marR="68580" marT="0" marB="0" anchor="ctr"/>
                </a:tc>
                <a:extLst>
                  <a:ext uri="{0D108BD9-81ED-4DB2-BD59-A6C34878D82A}">
                    <a16:rowId xmlns:a16="http://schemas.microsoft.com/office/drawing/2014/main" xmlns=""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REVERSE(</a:t>
                      </a:r>
                      <a:r>
                        <a:rPr kumimoji="0" lang="en-IN" sz="1800" kern="1200" dirty="0">
                          <a:solidFill>
                            <a:schemeClr val="tx2"/>
                          </a:solidFill>
                          <a:latin typeface="Liberation Mono"/>
                          <a:ea typeface="+mn-ea"/>
                          <a:cs typeface="+mn-cs"/>
                        </a:rPr>
                        <a:t>str</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Times New Roman" panose="02020603050405020304" pitchFamily="18" charset="0"/>
                          <a:cs typeface="+mn-cs"/>
                        </a:rPr>
                        <a:t>Returns the string str with the order of the characters reversed.</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4"/>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SUBSTR(</a:t>
                      </a:r>
                      <a:r>
                        <a:rPr kumimoji="0" lang="en-IN" sz="1800" kern="1200" dirty="0">
                          <a:solidFill>
                            <a:schemeClr val="tx2"/>
                          </a:solidFill>
                          <a:latin typeface="Liberation Mono"/>
                          <a:ea typeface="+mn-ea"/>
                          <a:cs typeface="+mn-cs"/>
                        </a:rPr>
                        <a:t>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pos</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len</a:t>
                      </a:r>
                      <a:r>
                        <a:rPr kumimoji="0" lang="en-IN" sz="1800" kern="1200" dirty="0">
                          <a:solidFill>
                            <a:srgbClr val="0077AA"/>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kern="1200" dirty="0">
                          <a:solidFill>
                            <a:schemeClr val="tx1"/>
                          </a:solidFill>
                          <a:effectLst/>
                          <a:latin typeface="Liberation Mono"/>
                          <a:ea typeface="Times New Roman" panose="02020603050405020304" pitchFamily="18" charset="0"/>
                          <a:cs typeface="+mn-cs"/>
                        </a:rPr>
                        <a:t>SUBSTR() is a synonym for SUBSTRING().</a:t>
                      </a:r>
                      <a:endParaRPr kumimoji="0" lang="en-IN" sz="1800" b="1" kern="1200" dirty="0">
                        <a:solidFill>
                          <a:schemeClr val="tx1"/>
                        </a:solidFill>
                        <a:effectLst/>
                        <a:latin typeface="Liberation Mono"/>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FF0000"/>
                          </a:solidFill>
                          <a:effectLst/>
                          <a:latin typeface="Liberation Mono"/>
                          <a:ea typeface="Times New Roman" panose="02020603050405020304" pitchFamily="18" charset="0"/>
                          <a:cs typeface="+mn-cs"/>
                        </a:rPr>
                        <a:t>e.g.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kern="1200" dirty="0">
                          <a:solidFill>
                            <a:srgbClr val="0077AA"/>
                          </a:solidFill>
                          <a:latin typeface="Liberation Mono"/>
                          <a:ea typeface="Times New Roman" panose="02020603050405020304" pitchFamily="18" charset="0"/>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0077AA"/>
                          </a:solidFill>
                          <a:latin typeface="Liberation Mono"/>
                          <a:ea typeface="Times New Roman" panose="02020603050405020304" pitchFamily="18" charset="0"/>
                          <a:cs typeface="+mn-cs"/>
                        </a:rPr>
                        <a:t>SUBSTR</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rgbClr val="365860"/>
                          </a:solidFill>
                          <a:effectLst/>
                          <a:latin typeface="Liberation Mono"/>
                          <a:ea typeface="+mn-ea"/>
                          <a:cs typeface="+mn-cs"/>
                        </a:rPr>
                        <a:t>(</a:t>
                      </a:r>
                      <a:r>
                        <a:rPr lang="en-US" sz="1800" kern="1200" dirty="0">
                          <a:solidFill>
                            <a:srgbClr val="669900"/>
                          </a:solidFill>
                          <a:latin typeface="Liberation Mono"/>
                          <a:ea typeface="+mn-ea"/>
                          <a:cs typeface="+mn-cs"/>
                        </a:rPr>
                        <a:t>'This is the test by IWAY'</a:t>
                      </a:r>
                      <a:r>
                        <a:rPr kumimoji="0" lang="en-US" sz="1800" b="0" kern="1200" dirty="0">
                          <a:solidFill>
                            <a:schemeClr val="tx1"/>
                          </a:solidFill>
                          <a:effectLst/>
                          <a:latin typeface="Liberation Mono"/>
                          <a:ea typeface="Times New Roman" panose="02020603050405020304" pitchFamily="18" charset="0"/>
                          <a:cs typeface="+mn-cs"/>
                        </a:rPr>
                        <a:t>, 6</a:t>
                      </a:r>
                      <a:r>
                        <a:rPr kumimoji="0" lang="en-US" sz="1800" b="0" kern="1200" dirty="0">
                          <a:solidFill>
                            <a:srgbClr val="365860"/>
                          </a:solidFill>
                          <a:effectLst/>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kern="1200" dirty="0">
                          <a:solidFill>
                            <a:srgbClr val="0077AA"/>
                          </a:solidFill>
                          <a:latin typeface="Liberation Mono"/>
                          <a:ea typeface="Times New Roman" panose="02020603050405020304" pitchFamily="18" charset="0"/>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0077AA"/>
                          </a:solidFill>
                          <a:latin typeface="Liberation Mono"/>
                          <a:ea typeface="Times New Roman" panose="02020603050405020304" pitchFamily="18" charset="0"/>
                          <a:cs typeface="+mn-cs"/>
                        </a:rPr>
                        <a:t>SUBSTR</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rgbClr val="365860"/>
                          </a:solidFill>
                          <a:effectLst/>
                          <a:latin typeface="Liberation Mono"/>
                          <a:ea typeface="+mn-ea"/>
                          <a:cs typeface="+mn-cs"/>
                        </a:rPr>
                        <a:t>(</a:t>
                      </a:r>
                      <a:r>
                        <a:rPr lang="en-US" sz="1800" kern="1200" dirty="0">
                          <a:solidFill>
                            <a:srgbClr val="669900"/>
                          </a:solidFill>
                          <a:latin typeface="Liberation Mono"/>
                          <a:ea typeface="+mn-ea"/>
                          <a:cs typeface="+mn-cs"/>
                        </a:rPr>
                        <a:t>'This is the test by IWAY'</a:t>
                      </a:r>
                      <a:r>
                        <a:rPr kumimoji="0" lang="en-US" sz="1800" b="0" kern="1200" dirty="0">
                          <a:solidFill>
                            <a:schemeClr val="tx1"/>
                          </a:solidFill>
                          <a:effectLst/>
                          <a:latin typeface="Liberation Mono"/>
                          <a:ea typeface="Times New Roman" panose="02020603050405020304" pitchFamily="18" charset="0"/>
                          <a:cs typeface="+mn-cs"/>
                        </a:rPr>
                        <a:t>, -4, 4</a:t>
                      </a:r>
                      <a:r>
                        <a:rPr kumimoji="0" lang="en-US" sz="1800" b="0" kern="1200" dirty="0">
                          <a:solidFill>
                            <a:srgbClr val="365860"/>
                          </a:solidFill>
                          <a:effectLst/>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MID(</a:t>
                      </a:r>
                      <a:r>
                        <a:rPr kumimoji="0" lang="en-IN" sz="1800" kern="1200" dirty="0">
                          <a:solidFill>
                            <a:schemeClr val="tx2"/>
                          </a:solidFill>
                          <a:latin typeface="Liberation Mono"/>
                          <a:ea typeface="+mn-ea"/>
                          <a:cs typeface="+mn-cs"/>
                        </a:rPr>
                        <a:t>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pos</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len</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MID function </a:t>
                      </a:r>
                      <a:r>
                        <a:rPr kumimoji="0" lang="en-IN" sz="1800" b="1" kern="1200" dirty="0">
                          <a:solidFill>
                            <a:schemeClr val="tx1"/>
                          </a:solidFill>
                          <a:effectLst/>
                          <a:latin typeface="Liberation Mono"/>
                          <a:ea typeface="Times New Roman" panose="02020603050405020304" pitchFamily="18" charset="0"/>
                          <a:cs typeface="+mn-cs"/>
                        </a:rPr>
                        <a:t>is a synonym for </a:t>
                      </a:r>
                      <a:r>
                        <a:rPr kumimoji="0" lang="en-IN" sz="1800" kern="1200" dirty="0">
                          <a:solidFill>
                            <a:srgbClr val="0077AA"/>
                          </a:solidFill>
                          <a:latin typeface="Liberation Mono"/>
                          <a:ea typeface="+mn-ea"/>
                          <a:cs typeface="+mn-cs"/>
                        </a:rPr>
                        <a:t>SUBSTRING</a:t>
                      </a:r>
                      <a:r>
                        <a:rPr kumimoji="0" lang="en-IN" sz="1800" b="1" kern="1200" dirty="0">
                          <a:solidFill>
                            <a:schemeClr val="tx1"/>
                          </a:solidFill>
                          <a:effectLst/>
                          <a:latin typeface="Liberation Mono"/>
                          <a:ea typeface="Times New Roman" panose="02020603050405020304" pitchFamily="18" charset="0"/>
                          <a:cs typeface="+mn-cs"/>
                        </a:rPr>
                        <a:t>.</a:t>
                      </a:r>
                    </a:p>
                  </a:txBody>
                  <a:tcPr marL="68580" marR="68580" marT="0" marB="0" anchor="ct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1549864259"/>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8541639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ACID</a:t>
            </a:r>
          </a:p>
        </p:txBody>
      </p:sp>
    </p:spTree>
  </p:cSld>
  <p:clrMapOvr>
    <a:masterClrMapping/>
  </p:clrMapOvr>
  <p:transition/>
</p:sld>
</file>

<file path=ppt/slides/slide2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090655473"/>
              </p:ext>
            </p:extLst>
          </p:nvPr>
        </p:nvGraphicFramePr>
        <p:xfrm>
          <a:off x="406800" y="813600"/>
          <a:ext cx="11376000" cy="5565561"/>
        </p:xfrm>
        <a:graphic>
          <a:graphicData uri="http://schemas.openxmlformats.org/drawingml/2006/table">
            <a:tbl>
              <a:tblPr firstRow="1" bandRow="1">
                <a:tableStyleId>{7E9639D4-E3E2-4D34-9284-5A2195B3D0D7}</a:tableStyleId>
              </a:tblPr>
              <a:tblGrid>
                <a:gridCol w="2850190">
                  <a:extLst>
                    <a:ext uri="{9D8B030D-6E8A-4147-A177-3AD203B41FA5}">
                      <a16:colId xmlns:a16="http://schemas.microsoft.com/office/drawing/2014/main" xmlns="" val="20000"/>
                    </a:ext>
                  </a:extLst>
                </a:gridCol>
                <a:gridCol w="8525810">
                  <a:extLst>
                    <a:ext uri="{9D8B030D-6E8A-4147-A177-3AD203B41FA5}">
                      <a16:colId xmlns:a16="http://schemas.microsoft.com/office/drawing/2014/main" xmlns=""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xmlns="" val="100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ABS(</a:t>
                      </a:r>
                      <a:r>
                        <a:rPr kumimoji="0" lang="en-IN" sz="1800" kern="1200" dirty="0">
                          <a:solidFill>
                            <a:schemeClr val="tx2"/>
                          </a:solidFill>
                          <a:latin typeface="Liberation Mono"/>
                          <a:ea typeface="+mn-ea"/>
                          <a:cs typeface="+mn-cs"/>
                        </a:rPr>
                        <a:t>x</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absolute value of X.</a:t>
                      </a:r>
                    </a:p>
                  </a:txBody>
                  <a:tcPr marL="68580" marR="68580" marT="0" marB="0" anchor="ctr"/>
                </a:tc>
                <a:extLst>
                  <a:ext uri="{0D108BD9-81ED-4DB2-BD59-A6C34878D82A}">
                    <a16:rowId xmlns:a16="http://schemas.microsoft.com/office/drawing/2014/main" xmlns="" val="1000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CEIL(</a:t>
                      </a:r>
                      <a:r>
                        <a:rPr kumimoji="0" lang="en-IN" sz="1800" kern="1200" dirty="0">
                          <a:solidFill>
                            <a:schemeClr val="tx2"/>
                          </a:solidFill>
                          <a:latin typeface="Liberation Mono"/>
                          <a:ea typeface="+mn-ea"/>
                          <a:cs typeface="+mn-cs"/>
                        </a:rPr>
                        <a:t>x</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CEIL() is a synonym for CEILING().</a:t>
                      </a:r>
                    </a:p>
                  </a:txBody>
                  <a:tcPr marL="68580" marR="68580" marT="0" marB="0" anchor="ctr"/>
                </a:tc>
                <a:extLst>
                  <a:ext uri="{0D108BD9-81ED-4DB2-BD59-A6C34878D82A}">
                    <a16:rowId xmlns:a16="http://schemas.microsoft.com/office/drawing/2014/main" xmlns="" val="10002"/>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CEILING(</a:t>
                      </a:r>
                      <a:r>
                        <a:rPr kumimoji="0" lang="en-IN" sz="1800" kern="1200" dirty="0">
                          <a:solidFill>
                            <a:schemeClr val="tx2"/>
                          </a:solidFill>
                          <a:latin typeface="Liberation Mono"/>
                          <a:ea typeface="+mn-ea"/>
                          <a:cs typeface="+mn-cs"/>
                        </a:rPr>
                        <a:t>x</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CEIL value.</a:t>
                      </a:r>
                    </a:p>
                  </a:txBody>
                  <a:tcPr marL="68580" marR="68580" marT="0" marB="0" anchor="ctr"/>
                </a:tc>
                <a:extLst>
                  <a:ext uri="{0D108BD9-81ED-4DB2-BD59-A6C34878D82A}">
                    <a16:rowId xmlns:a16="http://schemas.microsoft.com/office/drawing/2014/main" xmlns=""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FLOOR(</a:t>
                      </a:r>
                      <a:r>
                        <a:rPr kumimoji="0" lang="en-IN" sz="1800" kern="1200" dirty="0">
                          <a:solidFill>
                            <a:schemeClr val="tx2"/>
                          </a:solidFill>
                          <a:latin typeface="Liberation Mono"/>
                          <a:ea typeface="+mn-ea"/>
                          <a:cs typeface="+mn-cs"/>
                        </a:rPr>
                        <a:t>x</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FLOOR value.</a:t>
                      </a:r>
                    </a:p>
                  </a:txBody>
                  <a:tcPr marL="68580" marR="68580" marT="0" marB="0" anchor="ctr"/>
                </a:tc>
                <a:extLst>
                  <a:ext uri="{0D108BD9-81ED-4DB2-BD59-A6C34878D82A}">
                    <a16:rowId xmlns:a16="http://schemas.microsoft.com/office/drawing/2014/main" xmlns="" val="10004"/>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kern="1200" dirty="0">
                          <a:solidFill>
                            <a:srgbClr val="0077AA"/>
                          </a:solidFill>
                          <a:latin typeface="Liberation Mono"/>
                          <a:ea typeface="+mn-ea"/>
                          <a:cs typeface="+mn-cs"/>
                        </a:rPr>
                        <a:t>  MOD(</a:t>
                      </a:r>
                      <a:r>
                        <a:rPr kumimoji="0" lang="pt-BR" sz="1800" kern="1200" dirty="0">
                          <a:solidFill>
                            <a:schemeClr val="tx2"/>
                          </a:solidFill>
                          <a:latin typeface="Liberation Mono"/>
                          <a:ea typeface="+mn-ea"/>
                          <a:cs typeface="+mn-cs"/>
                        </a:rPr>
                        <a:t>n</a:t>
                      </a:r>
                      <a:r>
                        <a:rPr kumimoji="0" lang="pt-BR" sz="1800" kern="1200" dirty="0">
                          <a:solidFill>
                            <a:schemeClr val="tx1"/>
                          </a:solidFill>
                          <a:latin typeface="Liberation Mono"/>
                          <a:ea typeface="+mn-ea"/>
                          <a:cs typeface="+mn-cs"/>
                        </a:rPr>
                        <a:t>,</a:t>
                      </a:r>
                      <a:r>
                        <a:rPr kumimoji="0" lang="pt-BR" sz="1800" kern="1200" dirty="0">
                          <a:solidFill>
                            <a:schemeClr val="tx2"/>
                          </a:solidFill>
                          <a:latin typeface="Liberation Mono"/>
                          <a:ea typeface="+mn-ea"/>
                          <a:cs typeface="+mn-cs"/>
                        </a:rPr>
                        <a:t> m</a:t>
                      </a:r>
                      <a:r>
                        <a:rPr kumimoji="0" lang="pt-BR" sz="1800" kern="1200" dirty="0">
                          <a:solidFill>
                            <a:srgbClr val="0077AA"/>
                          </a:solidFill>
                          <a:latin typeface="Liberation Mono"/>
                          <a:ea typeface="+mn-ea"/>
                          <a:cs typeface="+mn-cs"/>
                        </a:rPr>
                        <a:t>)</a:t>
                      </a:r>
                      <a:r>
                        <a:rPr kumimoji="0" lang="pt-BR" sz="1800" kern="1200" dirty="0">
                          <a:solidFill>
                            <a:schemeClr val="tx1"/>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kern="1200" dirty="0">
                          <a:solidFill>
                            <a:schemeClr val="tx2"/>
                          </a:solidFill>
                          <a:latin typeface="Liberation Mono"/>
                          <a:ea typeface="+mn-ea"/>
                          <a:cs typeface="+mn-cs"/>
                        </a:rPr>
                        <a:t>  n</a:t>
                      </a:r>
                      <a:r>
                        <a:rPr kumimoji="0" lang="pt-BR" sz="1800" kern="1200" dirty="0">
                          <a:solidFill>
                            <a:srgbClr val="0077AA"/>
                          </a:solidFill>
                          <a:latin typeface="Liberation Mono"/>
                          <a:ea typeface="+mn-ea"/>
                          <a:cs typeface="+mn-cs"/>
                        </a:rPr>
                        <a:t> % </a:t>
                      </a:r>
                      <a:r>
                        <a:rPr kumimoji="0" lang="pt-BR" sz="1800" kern="1200" dirty="0">
                          <a:solidFill>
                            <a:schemeClr val="tx2"/>
                          </a:solidFill>
                          <a:latin typeface="Liberation Mono"/>
                          <a:ea typeface="+mn-ea"/>
                          <a:cs typeface="+mn-cs"/>
                        </a:rPr>
                        <a:t>m</a:t>
                      </a:r>
                      <a:r>
                        <a:rPr kumimoji="0" lang="pt-BR" sz="1800" kern="1200" dirty="0">
                          <a:solidFill>
                            <a:schemeClr val="tx1"/>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kern="1200" dirty="0">
                          <a:solidFill>
                            <a:schemeClr val="tx2"/>
                          </a:solidFill>
                          <a:latin typeface="Liberation Mono"/>
                          <a:ea typeface="+mn-ea"/>
                          <a:cs typeface="+mn-cs"/>
                        </a:rPr>
                        <a:t>  n</a:t>
                      </a:r>
                      <a:r>
                        <a:rPr kumimoji="0" lang="pt-BR" sz="1800" kern="1200" dirty="0">
                          <a:solidFill>
                            <a:srgbClr val="0077AA"/>
                          </a:solidFill>
                          <a:latin typeface="Liberation Mono"/>
                          <a:ea typeface="+mn-ea"/>
                          <a:cs typeface="+mn-cs"/>
                        </a:rPr>
                        <a:t> MOD </a:t>
                      </a:r>
                      <a:r>
                        <a:rPr kumimoji="0" lang="pt-BR" sz="1800" kern="1200" dirty="0">
                          <a:solidFill>
                            <a:schemeClr val="tx2"/>
                          </a:solidFill>
                          <a:latin typeface="Liberation Mono"/>
                          <a:ea typeface="+mn-ea"/>
                          <a:cs typeface="+mn-cs"/>
                        </a:rPr>
                        <a:t>m</a:t>
                      </a: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remainder of N divided by M. MOD(N,0) returns NULL.</a:t>
                      </a:r>
                    </a:p>
                  </a:txBody>
                  <a:tcPr marL="68580" marR="68580" marT="0" marB="0" anchor="ctr"/>
                </a:tc>
                <a:extLst>
                  <a:ext uri="{0D108BD9-81ED-4DB2-BD59-A6C34878D82A}">
                    <a16:rowId xmlns:a16="http://schemas.microsoft.com/office/drawing/2014/main" xmlns="" val="1000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POWER(</a:t>
                      </a:r>
                      <a:r>
                        <a:rPr kumimoji="0" lang="en-IN" sz="1800" kern="1200" dirty="0">
                          <a:solidFill>
                            <a:schemeClr val="tx2"/>
                          </a:solidFill>
                          <a:latin typeface="Liberation Mono"/>
                          <a:ea typeface="+mn-ea"/>
                          <a:cs typeface="+mn-cs"/>
                        </a:rPr>
                        <a:t>x</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y</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This is a synonym for POW().</a:t>
                      </a:r>
                    </a:p>
                  </a:txBody>
                  <a:tcPr marL="68580" marR="68580" marT="0" marB="0" anchor="ctr"/>
                </a:tc>
                <a:extLst>
                  <a:ext uri="{0D108BD9-81ED-4DB2-BD59-A6C34878D82A}">
                    <a16:rowId xmlns:a16="http://schemas.microsoft.com/office/drawing/2014/main" xmlns="" val="10006"/>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RAND()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a random floating-point value</a:t>
                      </a:r>
                    </a:p>
                  </a:txBody>
                  <a:tcPr marL="68580" marR="68580" marT="0" marB="0" anchor="ctr"/>
                </a:tc>
                <a:extLst>
                  <a:ext uri="{0D108BD9-81ED-4DB2-BD59-A6C34878D82A}">
                    <a16:rowId xmlns:a16="http://schemas.microsoft.com/office/drawing/2014/main" xmlns="" val="82365756"/>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ROUND(</a:t>
                      </a:r>
                      <a:r>
                        <a:rPr kumimoji="0" lang="en-IN" sz="1800" kern="1200" dirty="0">
                          <a:solidFill>
                            <a:schemeClr val="tx2"/>
                          </a:solidFill>
                          <a:latin typeface="Liberation Mono"/>
                          <a:ea typeface="+mn-ea"/>
                          <a:cs typeface="+mn-cs"/>
                        </a:rPr>
                        <a:t>x</a:t>
                      </a:r>
                      <a:r>
                        <a:rPr kumimoji="0" lang="en-IN" sz="1800" kern="1200" dirty="0">
                          <a:solidFill>
                            <a:srgbClr val="0077AA"/>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ROUND(</a:t>
                      </a:r>
                      <a:r>
                        <a:rPr kumimoji="0" lang="en-IN" sz="1800" kern="1200" dirty="0">
                          <a:solidFill>
                            <a:schemeClr val="tx2"/>
                          </a:solidFill>
                          <a:latin typeface="Liberation Mono"/>
                          <a:ea typeface="+mn-ea"/>
                          <a:cs typeface="+mn-cs"/>
                        </a:rPr>
                        <a:t>x</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d</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Rounds the argument X to D decimal places. The rounding algorithm depends on the data type of X. D defaults to 0 if not specified. D can be negative to cause D digits left of the decimal point of the value X to become zero.</a:t>
                      </a:r>
                    </a:p>
                  </a:txBody>
                  <a:tcPr marL="68580" marR="68580" marT="0" marB="0" anchor="ctr"/>
                </a:tc>
                <a:extLst>
                  <a:ext uri="{0D108BD9-81ED-4DB2-BD59-A6C34878D82A}">
                    <a16:rowId xmlns:a16="http://schemas.microsoft.com/office/drawing/2014/main" xmlns="" val="24997977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TRUNCATE(</a:t>
                      </a:r>
                      <a:r>
                        <a:rPr kumimoji="0" lang="en-IN" sz="1800" kern="1200" dirty="0">
                          <a:solidFill>
                            <a:schemeClr val="tx2"/>
                          </a:solidFill>
                          <a:latin typeface="Liberation Mono"/>
                          <a:ea typeface="+mn-ea"/>
                          <a:cs typeface="+mn-cs"/>
                        </a:rPr>
                        <a:t>x</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d</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number X, truncated to D decimal places. If D is 0, the result has no decimal point or fractional part. D can be negative to cause D digits left of the decimal point of the value X to become zero.</a:t>
                      </a:r>
                    </a:p>
                  </a:txBody>
                  <a:tcPr marL="68580" marR="68580" marT="0" marB="0" anchor="ctr"/>
                </a:tc>
                <a:extLst>
                  <a:ext uri="{0D108BD9-81ED-4DB2-BD59-A6C34878D82A}">
                    <a16:rowId xmlns:a16="http://schemas.microsoft.com/office/drawing/2014/main" xmlns="" val="842558293"/>
                  </a:ext>
                </a:extLst>
              </a:tr>
            </a:tbl>
          </a:graphicData>
        </a:graphic>
      </p:graphicFrame>
    </p:spTree>
    <p:extLst>
      <p:ext uri="{BB962C8B-B14F-4D97-AF65-F5344CB8AC3E}">
        <p14:creationId xmlns:p14="http://schemas.microsoft.com/office/powerpoint/2010/main" val="598073951"/>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table statement…</a:t>
            </a:r>
          </a:p>
        </p:txBody>
      </p:sp>
      <p:sp>
        <p:nvSpPr>
          <p:cNvPr id="7" name="Rectangle 6">
            <a:extLst>
              <a:ext uri="{FF2B5EF4-FFF2-40B4-BE49-F238E27FC236}">
                <a16:creationId xmlns:a16="http://schemas.microsoft.com/office/drawing/2014/main" xmlns="" id="{52CBB722-0E9D-4DA7-BBF2-5EF0553DF84B}"/>
              </a:ext>
            </a:extLst>
          </p:cNvPr>
          <p:cNvSpPr/>
          <p:nvPr/>
        </p:nvSpPr>
        <p:spPr>
          <a:xfrm>
            <a:off x="407368" y="3212976"/>
            <a:ext cx="11377264" cy="369332"/>
          </a:xfrm>
          <a:prstGeom prst="rect">
            <a:avLst/>
          </a:prstGeom>
          <a:solidFill>
            <a:schemeClr val="bg1"/>
          </a:solidFill>
        </p:spPr>
        <p:txBody>
          <a:bodyPr wrap="square">
            <a:spAutoFit/>
          </a:bodyPr>
          <a:lstStyle/>
          <a:p>
            <a:r>
              <a:rPr lang="en-US" dirty="0">
                <a:latin typeface="Palatino Linotype" panose="02040502050505030304" pitchFamily="18" charset="0"/>
              </a:rPr>
              <a:t>TABLE is a DML statement introduced in MySQL 8.0.19 which returns rows and columns of the named table.</a:t>
            </a:r>
            <a:endParaRPr lang="en-IN" dirty="0">
              <a:latin typeface="Palatino Linotype" panose="02040502050505030304" pitchFamily="18" charset="0"/>
            </a:endParaRPr>
          </a:p>
        </p:txBody>
      </p:sp>
      <p:sp>
        <p:nvSpPr>
          <p:cNvPr id="5" name="TextBox 4">
            <a:extLst>
              <a:ext uri="{FF2B5EF4-FFF2-40B4-BE49-F238E27FC236}">
                <a16:creationId xmlns:a16="http://schemas.microsoft.com/office/drawing/2014/main" xmlns="" id="{3F698407-852F-4997-B9F6-90C0FA990A15}"/>
              </a:ext>
            </a:extLst>
          </p:cNvPr>
          <p:cNvSpPr txBox="1"/>
          <p:nvPr/>
        </p:nvSpPr>
        <p:spPr>
          <a:xfrm>
            <a:off x="407368" y="260648"/>
            <a:ext cx="11219594" cy="1384995"/>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18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TABLE statement always displays all columns of the table.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TABLE statement does not support any WHERE clause.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TABLE </a:t>
            </a:r>
            <a:r>
              <a:rPr lang="en-IN">
                <a:latin typeface="Arial" panose="020B0604020202020204" pitchFamily="34" charset="0"/>
                <a:cs typeface="Arial" panose="020B0604020202020204" pitchFamily="34" charset="0"/>
              </a:rPr>
              <a:t>statement </a:t>
            </a:r>
            <a:r>
              <a:rPr lang="en-US">
                <a:latin typeface="Arial" panose="020B0604020202020204" pitchFamily="34" charset="0"/>
                <a:cs typeface="Arial" panose="020B0604020202020204" pitchFamily="34" charset="0"/>
              </a:rPr>
              <a:t>can </a:t>
            </a:r>
            <a:r>
              <a:rPr lang="en-US" dirty="0">
                <a:latin typeface="Arial" panose="020B0604020202020204" pitchFamily="34" charset="0"/>
                <a:cs typeface="Arial" panose="020B0604020202020204" pitchFamily="34" charset="0"/>
              </a:rPr>
              <a:t>be used with temporary tables.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7628485"/>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6D907C83-9545-4A1D-8508-2493CF6AA8A2}"/>
              </a:ext>
            </a:extLst>
          </p:cNvPr>
          <p:cNvSpPr/>
          <p:nvPr/>
        </p:nvSpPr>
        <p:spPr>
          <a:xfrm>
            <a:off x="263352" y="838203"/>
            <a:ext cx="11593288" cy="646331"/>
          </a:xfrm>
          <a:prstGeom prst="rect">
            <a:avLst/>
          </a:prstGeom>
        </p:spPr>
        <p:txBody>
          <a:bodyPr wrap="square">
            <a:spAutoFit/>
          </a:bodyPr>
          <a:lstStyle/>
          <a:p>
            <a:r>
              <a:rPr lang="en-IN" dirty="0"/>
              <a:t>The TABLE statement in some ways acts like SELECT.  </a:t>
            </a:r>
            <a:r>
              <a:rPr lang="en-US" dirty="0"/>
              <a:t>You can order and limit the number of rows produced by TABLE using ORDER BY and LIMIT clauses, respectively.</a:t>
            </a:r>
            <a:r>
              <a:rPr lang="en-IN" dirty="0">
                <a:latin typeface="Palatino Linotype" panose="02040502050505030304" pitchFamily="18" charset="0"/>
                <a:cs typeface="Arial" panose="020B0604020202020204" pitchFamily="34" charset="0"/>
              </a:rPr>
              <a:t> </a:t>
            </a:r>
          </a:p>
        </p:txBody>
      </p:sp>
      <p:sp>
        <p:nvSpPr>
          <p:cNvPr id="15" name="TextBox 14">
            <a:extLst>
              <a:ext uri="{FF2B5EF4-FFF2-40B4-BE49-F238E27FC236}">
                <a16:creationId xmlns:a16="http://schemas.microsoft.com/office/drawing/2014/main" xmlns="" id="{6F4447FB-410F-4B59-AAEB-FA3400C99B6A}"/>
              </a:ext>
            </a:extLst>
          </p:cNvPr>
          <p:cNvSpPr txBox="1"/>
          <p:nvPr/>
        </p:nvSpPr>
        <p:spPr>
          <a:xfrm>
            <a:off x="262234" y="1619508"/>
            <a:ext cx="8570071" cy="400110"/>
          </a:xfrm>
          <a:prstGeom prst="rect">
            <a:avLst/>
          </a:prstGeom>
          <a:noFill/>
        </p:spPr>
        <p:txBody>
          <a:bodyPr wrap="square">
            <a:spAutoFit/>
          </a:bodyPr>
          <a:lstStyle/>
          <a:p>
            <a:r>
              <a:rPr lang="en-US" sz="2000" dirty="0">
                <a:solidFill>
                  <a:srgbClr val="0077AA"/>
                </a:solidFill>
                <a:latin typeface="Liberation Mono"/>
              </a:rPr>
              <a:t>TABLE</a:t>
            </a:r>
            <a:r>
              <a:rPr lang="en-US" sz="2000" dirty="0">
                <a:solidFill>
                  <a:srgbClr val="000000"/>
                </a:solidFill>
                <a:latin typeface="Liberation Mono"/>
              </a:rPr>
              <a:t> </a:t>
            </a:r>
            <a:r>
              <a:rPr lang="en-IN" sz="2000" dirty="0">
                <a:solidFill>
                  <a:srgbClr val="000000"/>
                </a:solidFill>
                <a:latin typeface="Liberation Mono"/>
              </a:rPr>
              <a:t>tbl_name</a:t>
            </a:r>
            <a:r>
              <a:rPr lang="en-US" sz="2000" dirty="0">
                <a:solidFill>
                  <a:srgbClr val="000000"/>
                </a:solidFill>
                <a:latin typeface="Liberation Mono"/>
              </a:rPr>
              <a:t> </a:t>
            </a:r>
            <a:r>
              <a:rPr lang="en-US" sz="2000" dirty="0">
                <a:solidFill>
                  <a:srgbClr val="999999"/>
                </a:solidFill>
                <a:latin typeface="Liberation Mono"/>
              </a:rPr>
              <a:t>[</a:t>
            </a:r>
            <a:r>
              <a:rPr lang="en-US" sz="2000" dirty="0">
                <a:solidFill>
                  <a:srgbClr val="0077AA"/>
                </a:solidFill>
                <a:latin typeface="Liberation Mono"/>
              </a:rPr>
              <a:t>ORDER</a:t>
            </a:r>
            <a:r>
              <a:rPr lang="en-US" sz="2000" dirty="0">
                <a:solidFill>
                  <a:srgbClr val="000000"/>
                </a:solidFill>
                <a:latin typeface="Liberation Mono"/>
              </a:rPr>
              <a:t> </a:t>
            </a:r>
            <a:r>
              <a:rPr lang="en-US" sz="2000" dirty="0">
                <a:solidFill>
                  <a:srgbClr val="0077AA"/>
                </a:solidFill>
                <a:latin typeface="Liberation Mono"/>
              </a:rPr>
              <a:t>BY</a:t>
            </a:r>
            <a:r>
              <a:rPr lang="en-US" sz="2000" dirty="0">
                <a:solidFill>
                  <a:srgbClr val="000000"/>
                </a:solidFill>
                <a:latin typeface="Liberation Mono"/>
              </a:rPr>
              <a:t> </a:t>
            </a:r>
            <a:r>
              <a:rPr lang="en-IN" sz="2000" dirty="0">
                <a:solidFill>
                  <a:srgbClr val="000000"/>
                </a:solidFill>
                <a:latin typeface="Liberation Mono"/>
              </a:rPr>
              <a:t>col_name</a:t>
            </a:r>
            <a:r>
              <a:rPr lang="en-US" sz="2000" dirty="0">
                <a:solidFill>
                  <a:srgbClr val="999999"/>
                </a:solidFill>
                <a:latin typeface="Liberation Mono"/>
              </a:rPr>
              <a:t>]</a:t>
            </a:r>
            <a:r>
              <a:rPr lang="en-US" sz="2000" dirty="0">
                <a:solidFill>
                  <a:srgbClr val="000000"/>
                </a:solidFill>
                <a:latin typeface="Liberation Mono"/>
              </a:rPr>
              <a:t> </a:t>
            </a:r>
            <a:r>
              <a:rPr lang="en-US" sz="2000" dirty="0">
                <a:solidFill>
                  <a:srgbClr val="999999"/>
                </a:solidFill>
                <a:latin typeface="Liberation Mono"/>
              </a:rPr>
              <a:t>[</a:t>
            </a:r>
            <a:r>
              <a:rPr lang="en-US" sz="2000" dirty="0">
                <a:solidFill>
                  <a:srgbClr val="0077AA"/>
                </a:solidFill>
                <a:latin typeface="Liberation Mono"/>
              </a:rPr>
              <a:t>LIMIT</a:t>
            </a:r>
            <a:r>
              <a:rPr lang="en-US" sz="2000" dirty="0">
                <a:solidFill>
                  <a:srgbClr val="000000"/>
                </a:solidFill>
                <a:latin typeface="Liberation Mono"/>
              </a:rPr>
              <a:t> number </a:t>
            </a:r>
            <a:r>
              <a:rPr lang="en-US" sz="2000" dirty="0">
                <a:solidFill>
                  <a:srgbClr val="999999"/>
                </a:solidFill>
                <a:latin typeface="Liberation Mono"/>
              </a:rPr>
              <a:t>[</a:t>
            </a:r>
            <a:r>
              <a:rPr lang="en-US" sz="2000" dirty="0">
                <a:solidFill>
                  <a:srgbClr val="0077AA"/>
                </a:solidFill>
                <a:latin typeface="Liberation Mono"/>
              </a:rPr>
              <a:t>OFFSET</a:t>
            </a:r>
            <a:r>
              <a:rPr lang="en-US" sz="2000" dirty="0">
                <a:solidFill>
                  <a:srgbClr val="000000"/>
                </a:solidFill>
                <a:latin typeface="Liberation Mono"/>
              </a:rPr>
              <a:t> number</a:t>
            </a:r>
            <a:r>
              <a:rPr lang="en-US" sz="2000" dirty="0">
                <a:solidFill>
                  <a:srgbClr val="999999"/>
                </a:solidFill>
                <a:latin typeface="Liberation Mono"/>
              </a:rPr>
              <a:t>]]</a:t>
            </a:r>
            <a:endParaRPr lang="en-IN" sz="2000" dirty="0"/>
          </a:p>
        </p:txBody>
      </p:sp>
      <p:sp>
        <p:nvSpPr>
          <p:cNvPr id="17" name="Rectangle 16">
            <a:extLst>
              <a:ext uri="{FF2B5EF4-FFF2-40B4-BE49-F238E27FC236}">
                <a16:creationId xmlns:a16="http://schemas.microsoft.com/office/drawing/2014/main" xmlns="" id="{66B5B61F-E1E9-4705-9BE6-C35128CA7ADF}"/>
              </a:ext>
            </a:extLst>
          </p:cNvPr>
          <p:cNvSpPr/>
          <p:nvPr/>
        </p:nvSpPr>
        <p:spPr>
          <a:xfrm>
            <a:off x="262234" y="2564904"/>
            <a:ext cx="10031467" cy="1569660"/>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TABLE</a:t>
            </a:r>
            <a:r>
              <a:rPr lang="en-IN" dirty="0">
                <a:latin typeface="Liberation Mono"/>
                <a:cs typeface="Arial" panose="020B0604020202020204" pitchFamily="34" charset="0"/>
              </a:rPr>
              <a:t> emp;</a:t>
            </a:r>
          </a:p>
          <a:p>
            <a:pPr marL="342900" indent="-342900">
              <a:buFont typeface="Arial" panose="020B0604020202020204" pitchFamily="34" charset="0"/>
              <a:buChar char="•"/>
            </a:pPr>
            <a:endParaRPr lang="en-IN" sz="800" dirty="0">
              <a:latin typeface="Liberation Mono"/>
              <a:cs typeface="Arial" panose="020B0604020202020204" pitchFamily="34" charset="0"/>
            </a:endParaRPr>
          </a:p>
          <a:p>
            <a:pPr marL="342900" indent="-342900">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TABLE</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ORDER</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BY</a:t>
            </a:r>
            <a:r>
              <a:rPr lang="en-IN" dirty="0">
                <a:latin typeface="Liberation Mono"/>
                <a:cs typeface="Arial" panose="020B0604020202020204" pitchFamily="34" charset="0"/>
              </a:rPr>
              <a:t> </a:t>
            </a:r>
            <a:r>
              <a:rPr lang="en-IN" dirty="0">
                <a:solidFill>
                  <a:srgbClr val="990055"/>
                </a:solidFill>
                <a:latin typeface="Liberation Mono"/>
              </a:rPr>
              <a:t>2</a:t>
            </a:r>
            <a:r>
              <a:rPr lang="en-IN" dirty="0">
                <a:latin typeface="Liberation Mono"/>
                <a:cs typeface="Arial" panose="020B0604020202020204" pitchFamily="34" charset="0"/>
              </a:rPr>
              <a:t>;</a:t>
            </a:r>
          </a:p>
          <a:p>
            <a:pPr marL="342900" indent="-342900">
              <a:buFont typeface="Arial" panose="020B0604020202020204" pitchFamily="34" charset="0"/>
              <a:buChar char="•"/>
            </a:pPr>
            <a:endParaRPr lang="en-IN" sz="800" dirty="0">
              <a:latin typeface="Liberation Mono"/>
              <a:cs typeface="Arial" panose="020B0604020202020204" pitchFamily="34" charset="0"/>
            </a:endParaRPr>
          </a:p>
          <a:p>
            <a:pPr marL="342900" indent="-342900">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TABLE</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ORDER</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BY</a:t>
            </a:r>
            <a:r>
              <a:rPr lang="en-IN" dirty="0">
                <a:latin typeface="Liberation Mono"/>
                <a:cs typeface="Arial" panose="020B0604020202020204" pitchFamily="34" charset="0"/>
              </a:rPr>
              <a:t> </a:t>
            </a:r>
            <a:r>
              <a:rPr lang="en-IN" dirty="0">
                <a:solidFill>
                  <a:srgbClr val="990055"/>
                </a:solidFill>
                <a:latin typeface="Liberation Mono"/>
              </a:rPr>
              <a:t>2</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LIMIT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990055"/>
                </a:solidFill>
                <a:latin typeface="Liberation Mono"/>
              </a:rPr>
              <a:t>2</a:t>
            </a:r>
            <a:r>
              <a:rPr lang="en-IN" dirty="0">
                <a:latin typeface="Liberation Mono"/>
                <a:cs typeface="Arial" panose="020B0604020202020204" pitchFamily="34" charset="0"/>
              </a:rPr>
              <a:t>;</a:t>
            </a:r>
          </a:p>
          <a:p>
            <a:pPr marL="342900" indent="-342900">
              <a:buFont typeface="Arial" panose="020B0604020202020204" pitchFamily="34" charset="0"/>
              <a:buChar char="•"/>
            </a:pPr>
            <a:endParaRPr lang="en-IN" sz="800" dirty="0">
              <a:latin typeface="Liberation Mono"/>
              <a:cs typeface="Arial" panose="020B0604020202020204" pitchFamily="34" charset="0"/>
            </a:endParaRPr>
          </a:p>
          <a:p>
            <a:pPr marL="342900" indent="-342900">
              <a:buFont typeface="Arial" panose="020B0604020202020204" pitchFamily="34" charset="0"/>
              <a:buChar char="•"/>
            </a:pPr>
            <a:r>
              <a:rPr lang="fr-FR" b="0" i="0" dirty="0">
                <a:solidFill>
                  <a:srgbClr val="0077AA"/>
                </a:solidFill>
                <a:effectLst/>
                <a:latin typeface="Liberation Mono"/>
              </a:rPr>
              <a:t>TABLE</a:t>
            </a:r>
            <a:r>
              <a:rPr lang="fr-FR" b="0" i="0" dirty="0">
                <a:solidFill>
                  <a:srgbClr val="000000"/>
                </a:solidFill>
                <a:effectLst/>
                <a:latin typeface="Liberation Mono"/>
              </a:rPr>
              <a:t> t1 </a:t>
            </a:r>
            <a:r>
              <a:rPr lang="fr-FR" dirty="0">
                <a:solidFill>
                  <a:schemeClr val="accent4">
                    <a:lumMod val="50000"/>
                  </a:schemeClr>
                </a:solidFill>
                <a:latin typeface="Liberation Mono"/>
              </a:rPr>
              <a:t>UNION</a:t>
            </a:r>
            <a:r>
              <a:rPr lang="fr-FR" b="0" i="0" dirty="0">
                <a:solidFill>
                  <a:srgbClr val="000000"/>
                </a:solidFill>
                <a:effectLst/>
                <a:latin typeface="Liberation Mono"/>
              </a:rPr>
              <a:t> </a:t>
            </a:r>
            <a:r>
              <a:rPr lang="fr-FR" b="0" i="0" dirty="0">
                <a:solidFill>
                  <a:srgbClr val="0077AA"/>
                </a:solidFill>
                <a:effectLst/>
                <a:latin typeface="Liberation Mono"/>
              </a:rPr>
              <a:t>TABLE</a:t>
            </a:r>
            <a:r>
              <a:rPr lang="fr-FR" b="0" i="0" dirty="0">
                <a:solidFill>
                  <a:srgbClr val="000000"/>
                </a:solidFill>
                <a:effectLst/>
                <a:latin typeface="Liberation Mono"/>
              </a:rPr>
              <a:t> t2</a:t>
            </a:r>
            <a:r>
              <a:rPr lang="fr-FR" b="0" i="0" dirty="0">
                <a:solidFill>
                  <a:srgbClr val="999999"/>
                </a:solidFill>
                <a:effectLst/>
                <a:latin typeface="Liberation Mono"/>
              </a:rPr>
              <a:t>;</a:t>
            </a:r>
            <a:endParaRPr lang="en-IN" dirty="0">
              <a:latin typeface="Liberation Mono"/>
              <a:cs typeface="Arial" panose="020B0604020202020204" pitchFamily="34" charset="0"/>
            </a:endParaRPr>
          </a:p>
        </p:txBody>
      </p:sp>
      <p:sp>
        <p:nvSpPr>
          <p:cNvPr id="2" name="Rectangle 1">
            <a:extLst>
              <a:ext uri="{FF2B5EF4-FFF2-40B4-BE49-F238E27FC236}">
                <a16:creationId xmlns:a16="http://schemas.microsoft.com/office/drawing/2014/main" xmlns="" id="{9E0D63F1-1483-4649-B471-675D9C026399}"/>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table statement</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4103517890"/>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xmlns=""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xmlns=""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967305241"/>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xmlns="" id="{60D289BB-1439-4DB8-B315-C4DAAACB6F54}"/>
              </a:ext>
            </a:extLst>
          </p:cNvPr>
          <p:cNvSpPr/>
          <p:nvPr/>
        </p:nvSpPr>
        <p:spPr>
          <a:xfrm>
            <a:off x="47328" y="-27384"/>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10" name="Rectangle 9">
            <a:extLst>
              <a:ext uri="{FF2B5EF4-FFF2-40B4-BE49-F238E27FC236}">
                <a16:creationId xmlns:a16="http://schemas.microsoft.com/office/drawing/2014/main" xmlns="" id="{B80DA59F-F73A-40DE-B646-ACFB88C2CFDD}"/>
              </a:ext>
            </a:extLst>
          </p:cNvPr>
          <p:cNvSpPr/>
          <p:nvPr/>
        </p:nvSpPr>
        <p:spPr>
          <a:xfrm>
            <a:off x="262558" y="816136"/>
            <a:ext cx="11737304" cy="4629088"/>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 / DISTINCTROW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3</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WITH ROLLUP ]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LIMIT</a:t>
            </a:r>
            <a:r>
              <a:rPr lang="en-US" sz="2000" dirty="0">
                <a:solidFill>
                  <a:schemeClr val="tx1">
                    <a:lumMod val="95000"/>
                    <a:lumOff val="5000"/>
                  </a:schemeClr>
                </a:solidFill>
                <a:latin typeface="Liberation Mono"/>
                <a:cs typeface="Arial" panose="020B0604020202020204" pitchFamily="34" charset="0"/>
              </a:rPr>
              <a:t> &lt; { [offset,] row_count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row_count OFFSET offset }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p>
          <a:p>
            <a:pPr marL="285750" indent="-285750">
              <a:lnSpc>
                <a:spcPct val="150000"/>
              </a:lnSpc>
              <a:buFont typeface="Arial" panose="020B0604020202020204" pitchFamily="34" charset="0"/>
              <a:buChar char="•"/>
            </a:pPr>
            <a:r>
              <a:rPr lang="en-US" sz="2000" b="0" dirty="0">
                <a:solidFill>
                  <a:srgbClr val="000000"/>
                </a:solidFill>
                <a:effectLst/>
                <a:latin typeface="Liberation Mono"/>
              </a:rPr>
              <a:t> [ </a:t>
            </a:r>
            <a:r>
              <a:rPr lang="en-US" sz="2000" b="0" i="0" dirty="0">
                <a:solidFill>
                  <a:srgbClr val="000000"/>
                </a:solidFill>
                <a:effectLst/>
                <a:latin typeface="Liberation Mono"/>
              </a:rPr>
              <a:t>{ </a:t>
            </a:r>
            <a:r>
              <a:rPr lang="en-US" sz="2000" b="0" i="0" dirty="0">
                <a:solidFill>
                  <a:srgbClr val="0077AA"/>
                </a:solidFill>
                <a:effectLst/>
                <a:latin typeface="Liberation Mono"/>
              </a:rPr>
              <a:t>INTO</a:t>
            </a:r>
            <a:r>
              <a:rPr lang="en-US" sz="2000" b="0" i="0" dirty="0">
                <a:solidFill>
                  <a:srgbClr val="000000"/>
                </a:solidFill>
                <a:effectLst/>
                <a:latin typeface="Liberation Mono"/>
              </a:rPr>
              <a:t> </a:t>
            </a:r>
            <a:r>
              <a:rPr lang="en-US" sz="2000" b="0" i="0" dirty="0">
                <a:solidFill>
                  <a:srgbClr val="0077AA"/>
                </a:solidFill>
                <a:effectLst/>
                <a:latin typeface="Liberation Mono"/>
              </a:rPr>
              <a:t>OUTFILE</a:t>
            </a:r>
            <a:r>
              <a:rPr lang="en-US" sz="2000" b="0" i="0" dirty="0">
                <a:solidFill>
                  <a:srgbClr val="000000"/>
                </a:solidFill>
                <a:effectLst/>
                <a:latin typeface="Liberation Mono"/>
              </a:rPr>
              <a:t> </a:t>
            </a:r>
            <a:r>
              <a:rPr lang="en-US" sz="2000" b="0" i="0" dirty="0">
                <a:solidFill>
                  <a:srgbClr val="669900"/>
                </a:solidFill>
                <a:effectLst/>
                <a:latin typeface="Liberation Mono"/>
              </a:rPr>
              <a:t>'</a:t>
            </a:r>
            <a:r>
              <a:rPr lang="en-US" sz="2000" b="0" i="1" dirty="0">
                <a:solidFill>
                  <a:srgbClr val="669900"/>
                </a:solidFill>
                <a:effectLst/>
                <a:latin typeface="Liberation Mono"/>
              </a:rPr>
              <a:t>file_name</a:t>
            </a:r>
            <a:r>
              <a:rPr lang="en-US" sz="2000" b="0" i="0" dirty="0">
                <a:solidFill>
                  <a:srgbClr val="669900"/>
                </a:solidFill>
                <a:effectLst/>
                <a:latin typeface="Liberation Mono"/>
              </a:rPr>
              <a:t>'</a:t>
            </a:r>
            <a:r>
              <a:rPr lang="en-US" sz="2000" b="0" i="0" dirty="0">
                <a:solidFill>
                  <a:srgbClr val="000000"/>
                </a:solidFill>
                <a:effectLst/>
                <a:latin typeface="Liberation Mono"/>
              </a:rPr>
              <a:t>  </a:t>
            </a:r>
            <a:r>
              <a:rPr lang="en-US" sz="2000" b="0" i="0" dirty="0">
                <a:solidFill>
                  <a:schemeClr val="bg1">
                    <a:lumMod val="65000"/>
                  </a:schemeClr>
                </a:solidFill>
                <a:effectLst/>
                <a:latin typeface="Liberation Mono"/>
              </a:rPr>
              <a:t>|</a:t>
            </a:r>
            <a:r>
              <a:rPr lang="en-US" sz="2000" b="0" i="0" dirty="0">
                <a:solidFill>
                  <a:srgbClr val="000000"/>
                </a:solidFill>
                <a:effectLst/>
                <a:latin typeface="Liberation Mono"/>
              </a:rPr>
              <a:t> </a:t>
            </a:r>
            <a:r>
              <a:rPr lang="en-US" sz="2000" b="0" i="0" dirty="0">
                <a:solidFill>
                  <a:srgbClr val="0077AA"/>
                </a:solidFill>
                <a:effectLst/>
                <a:latin typeface="Liberation Mono"/>
              </a:rPr>
              <a:t>INTO</a:t>
            </a:r>
            <a:r>
              <a:rPr lang="en-US" sz="2000" b="0" i="0" dirty="0">
                <a:solidFill>
                  <a:srgbClr val="000000"/>
                </a:solidFill>
                <a:effectLst/>
                <a:latin typeface="Liberation Mono"/>
              </a:rPr>
              <a:t> </a:t>
            </a:r>
            <a:r>
              <a:rPr lang="en-US" sz="2000" b="0" i="0" dirty="0">
                <a:solidFill>
                  <a:srgbClr val="0077AA"/>
                </a:solidFill>
                <a:effectLst/>
                <a:latin typeface="Liberation Mono"/>
              </a:rPr>
              <a:t>DUMPFILE</a:t>
            </a:r>
            <a:r>
              <a:rPr lang="en-US" sz="2000" b="0" i="0" dirty="0">
                <a:solidFill>
                  <a:srgbClr val="000000"/>
                </a:solidFill>
                <a:effectLst/>
                <a:latin typeface="Liberation Mono"/>
              </a:rPr>
              <a:t> </a:t>
            </a:r>
            <a:r>
              <a:rPr lang="en-US" sz="2000" b="0" i="0" dirty="0">
                <a:solidFill>
                  <a:srgbClr val="669900"/>
                </a:solidFill>
                <a:effectLst/>
                <a:latin typeface="Liberation Mono"/>
              </a:rPr>
              <a:t>'</a:t>
            </a:r>
            <a:r>
              <a:rPr lang="en-US" sz="2000" b="0" i="1" dirty="0">
                <a:solidFill>
                  <a:srgbClr val="669900"/>
                </a:solidFill>
                <a:effectLst/>
                <a:latin typeface="Liberation Mono"/>
              </a:rPr>
              <a:t>file_name</a:t>
            </a:r>
            <a:r>
              <a:rPr lang="en-US" sz="2000" b="0" i="0" dirty="0">
                <a:solidFill>
                  <a:srgbClr val="669900"/>
                </a:solidFill>
                <a:effectLst/>
                <a:latin typeface="Liberation Mono"/>
              </a:rPr>
              <a:t>'</a:t>
            </a:r>
            <a:r>
              <a:rPr lang="en-US" sz="2000" b="0" i="0" dirty="0">
                <a:solidFill>
                  <a:srgbClr val="000000"/>
                </a:solidFill>
                <a:effectLst/>
                <a:latin typeface="Liberation Mono"/>
              </a:rPr>
              <a:t> </a:t>
            </a:r>
            <a:r>
              <a:rPr lang="en-US" sz="2000" b="0" i="0" dirty="0">
                <a:solidFill>
                  <a:schemeClr val="bg1">
                    <a:lumMod val="65000"/>
                  </a:schemeClr>
                </a:solidFill>
                <a:effectLst/>
                <a:latin typeface="Liberation Mono"/>
              </a:rPr>
              <a:t>|</a:t>
            </a:r>
            <a:r>
              <a:rPr lang="en-US" sz="2000" b="0" i="0" dirty="0">
                <a:solidFill>
                  <a:srgbClr val="000000"/>
                </a:solidFill>
                <a:effectLst/>
                <a:latin typeface="Liberation Mono"/>
              </a:rPr>
              <a:t> </a:t>
            </a:r>
            <a:r>
              <a:rPr lang="en-US" sz="2000" b="0" i="0" dirty="0">
                <a:solidFill>
                  <a:srgbClr val="0077AA"/>
                </a:solidFill>
                <a:effectLst/>
                <a:latin typeface="Liberation Mono"/>
              </a:rPr>
              <a:t>INTO</a:t>
            </a:r>
            <a:r>
              <a:rPr lang="en-US" sz="2000" b="0" i="0" dirty="0">
                <a:solidFill>
                  <a:srgbClr val="000000"/>
                </a:solidFill>
                <a:effectLst/>
                <a:latin typeface="Liberation Mono"/>
              </a:rPr>
              <a:t> </a:t>
            </a:r>
            <a:r>
              <a:rPr lang="en-US" sz="2000" b="0" i="1" dirty="0">
                <a:solidFill>
                  <a:srgbClr val="000000"/>
                </a:solidFill>
                <a:effectLst/>
                <a:latin typeface="Liberation Mono"/>
              </a:rPr>
              <a:t>var_name</a:t>
            </a:r>
            <a:r>
              <a:rPr lang="en-US" sz="2000" b="0" i="0" dirty="0">
                <a:solidFill>
                  <a:srgbClr val="000000"/>
                </a:solidFill>
                <a:effectLst/>
                <a:latin typeface="Liberation Mono"/>
              </a:rPr>
              <a:t> </a:t>
            </a:r>
            <a:r>
              <a:rPr lang="en-US" sz="2000" dirty="0">
                <a:solidFill>
                  <a:schemeClr val="tx1">
                    <a:lumMod val="95000"/>
                    <a:lumOff val="5000"/>
                  </a:schemeClr>
                </a:solidFill>
                <a:latin typeface="Liberation Mono"/>
                <a:cs typeface="Arial" panose="020B0604020202020204" pitchFamily="34" charset="0"/>
              </a:rPr>
              <a:t>[,</a:t>
            </a:r>
            <a:r>
              <a:rPr lang="en-US" sz="2000" b="0" i="0" dirty="0">
                <a:solidFill>
                  <a:srgbClr val="000000"/>
                </a:solidFill>
                <a:effectLst/>
                <a:latin typeface="Liberation Mono"/>
              </a:rPr>
              <a:t> </a:t>
            </a:r>
            <a:r>
              <a:rPr lang="en-US" sz="2000" b="0" i="1" dirty="0">
                <a:solidFill>
                  <a:srgbClr val="000000"/>
                </a:solidFill>
                <a:effectLst/>
                <a:latin typeface="Liberation Mono"/>
              </a:rPr>
              <a:t>var_name</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b="0" i="0" dirty="0">
                <a:solidFill>
                  <a:srgbClr val="000000"/>
                </a:solidFill>
                <a:effectLst/>
                <a:latin typeface="Liberation Mono"/>
              </a:rPr>
              <a:t>}</a:t>
            </a:r>
            <a:r>
              <a:rPr lang="en-US" sz="2000" dirty="0">
                <a:solidFill>
                  <a:schemeClr val="tx1">
                    <a:lumMod val="95000"/>
                    <a:lumOff val="5000"/>
                  </a:schemeClr>
                </a:solidFill>
                <a:latin typeface="Liberation Mono"/>
                <a:cs typeface="Arial" panose="020B0604020202020204" pitchFamily="34" charset="0"/>
              </a:rPr>
              <a:t> ]</a:t>
            </a:r>
            <a:endParaRPr lang="en-IN" sz="2000" dirty="0"/>
          </a:p>
        </p:txBody>
      </p:sp>
    </p:spTree>
    <p:extLst>
      <p:ext uri="{BB962C8B-B14F-4D97-AF65-F5344CB8AC3E}">
        <p14:creationId xmlns:p14="http://schemas.microsoft.com/office/powerpoint/2010/main" val="2183223358"/>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limit offse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49954"/>
            <a:ext cx="4012149" cy="270298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row limiting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LIMIT is applied after HAVING</a:t>
            </a:r>
          </a:p>
        </p:txBody>
      </p:sp>
      <p:sp>
        <p:nvSpPr>
          <p:cNvPr id="4" name="Rectangle 3"/>
          <p:cNvSpPr/>
          <p:nvPr/>
        </p:nvSpPr>
        <p:spPr>
          <a:xfrm>
            <a:off x="337545" y="3713722"/>
            <a:ext cx="11453454" cy="1292662"/>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LIMIT enables you to pull a section of rows from the middle of a result set. Specify two values: The number of rows to skip at the beginning of the result set, and the number of rows to return.</a:t>
            </a:r>
          </a:p>
        </p:txBody>
      </p:sp>
      <p:sp>
        <p:nvSpPr>
          <p:cNvPr id="6" name="Rectangle 5">
            <a:extLst>
              <a:ext uri="{FF2B5EF4-FFF2-40B4-BE49-F238E27FC236}">
                <a16:creationId xmlns:a16="http://schemas.microsoft.com/office/drawing/2014/main" xmlns=""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sp>
        <p:nvSpPr>
          <p:cNvPr id="7" name="Rectangle 6">
            <a:extLst>
              <a:ext uri="{FF2B5EF4-FFF2-40B4-BE49-F238E27FC236}">
                <a16:creationId xmlns:a16="http://schemas.microsoft.com/office/drawing/2014/main" xmlns="" id="{2E454597-A651-42AF-8678-AE908B19845B}"/>
              </a:ext>
            </a:extLst>
          </p:cNvPr>
          <p:cNvSpPr/>
          <p:nvPr/>
        </p:nvSpPr>
        <p:spPr>
          <a:xfrm>
            <a:off x="369273" y="5229201"/>
            <a:ext cx="11453454" cy="1138773"/>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Limit value are </a:t>
            </a:r>
            <a:r>
              <a:rPr lang="en-IN" dirty="0">
                <a:solidFill>
                  <a:srgbClr val="A40052"/>
                </a:solidFill>
                <a:latin typeface="Arial" panose="020B0604020202020204" pitchFamily="34" charset="0"/>
                <a:cs typeface="Arial" panose="020B0604020202020204" pitchFamily="34" charset="0"/>
              </a:rPr>
              <a:t>not</a:t>
            </a:r>
            <a:r>
              <a:rPr lang="en-IN" dirty="0">
                <a:latin typeface="Arial" panose="020B0604020202020204" pitchFamily="34" charset="0"/>
                <a:cs typeface="Arial" panose="020B0604020202020204" pitchFamily="34" charset="0"/>
              </a:rPr>
              <a:t> to be given within </a:t>
            </a:r>
            <a:r>
              <a:rPr lang="en-IN" b="1" dirty="0">
                <a:latin typeface="Arial" panose="020B0604020202020204" pitchFamily="34" charset="0"/>
                <a:cs typeface="Arial" panose="020B0604020202020204" pitchFamily="34" charset="0"/>
              </a:rPr>
              <a:t>( </a:t>
            </a:r>
            <a:r>
              <a:rPr lang="en-IN" b="1" dirty="0">
                <a:solidFill>
                  <a:schemeClr val="bg1">
                    <a:lumMod val="50000"/>
                  </a:schemeClr>
                </a:solidFill>
                <a:latin typeface="Arial" panose="020B0604020202020204" pitchFamily="34" charset="0"/>
                <a:cs typeface="Arial" panose="020B0604020202020204" pitchFamily="34" charset="0"/>
              </a:rPr>
              <a:t>. . . </a:t>
            </a:r>
            <a:r>
              <a:rPr lang="en-IN" b="1"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Limit takes one or two numeric arguments, which must both be </a:t>
            </a:r>
            <a:r>
              <a:rPr lang="en-IN" b="1" dirty="0">
                <a:latin typeface="Arial" panose="020B0604020202020204" pitchFamily="34" charset="0"/>
                <a:cs typeface="Arial" panose="020B0604020202020204" pitchFamily="34" charset="0"/>
              </a:rPr>
              <a:t>non-negative</a:t>
            </a:r>
            <a:r>
              <a:rPr lang="en-IN" dirty="0">
                <a:latin typeface="Arial" panose="020B0604020202020204" pitchFamily="34" charset="0"/>
                <a:cs typeface="Arial" panose="020B0604020202020204" pitchFamily="34" charset="0"/>
              </a:rPr>
              <a:t> integer value.</a:t>
            </a:r>
          </a:p>
        </p:txBody>
      </p:sp>
      <p:cxnSp>
        <p:nvCxnSpPr>
          <p:cNvPr id="8" name="Straight Connector 7">
            <a:extLst>
              <a:ext uri="{FF2B5EF4-FFF2-40B4-BE49-F238E27FC236}">
                <a16:creationId xmlns:a16="http://schemas.microsoft.com/office/drawing/2014/main" xmlns="" id="{8DBE5028-E388-48D7-B316-E241111DD318}"/>
              </a:ext>
            </a:extLst>
          </p:cNvPr>
          <p:cNvCxnSpPr/>
          <p:nvPr/>
        </p:nvCxnSpPr>
        <p:spPr>
          <a:xfrm>
            <a:off x="479376" y="5157192"/>
            <a:ext cx="110892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1782758"/>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581730" y="3124200"/>
            <a:ext cx="5180925"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 sort a result, use an ORDER BY clause.</a:t>
            </a:r>
          </a:p>
        </p:txBody>
      </p:sp>
      <p:sp>
        <p:nvSpPr>
          <p:cNvPr id="6" name="Rectangle 5"/>
          <p:cNvSpPr/>
          <p:nvPr/>
        </p:nvSpPr>
        <p:spPr>
          <a:xfrm>
            <a:off x="303539" y="3764066"/>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
        <p:nvSpPr>
          <p:cNvPr id="7" name="Rectangle 6"/>
          <p:cNvSpPr/>
          <p:nvPr/>
        </p:nvSpPr>
        <p:spPr>
          <a:xfrm>
            <a:off x="191345" y="1434157"/>
            <a:ext cx="8838049"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solidFill>
                  <a:srgbClr val="000000"/>
                </a:solidFill>
                <a:latin typeface="Liberation Mono"/>
                <a:cs typeface="Arial" panose="020B0604020202020204" pitchFamily="34" charset="0"/>
              </a:rPr>
              <a:t> id </a:t>
            </a:r>
            <a:r>
              <a:rPr lang="en-IN" dirty="0">
                <a:latin typeface="Liberation Mono"/>
                <a:cs typeface="Arial" panose="020B0604020202020204" pitchFamily="34" charset="0"/>
              </a:rPr>
              <a:t>AS</a:t>
            </a:r>
            <a:r>
              <a:rPr lang="en-IN" dirty="0">
                <a:solidFill>
                  <a:srgbClr val="000000"/>
                </a:solidFill>
                <a:latin typeface="Liberation Mono"/>
                <a:cs typeface="Arial" panose="020B0604020202020204" pitchFamily="34" charset="0"/>
              </a:rPr>
              <a:t> </a:t>
            </a:r>
            <a:r>
              <a:rPr lang="en-IN" dirty="0">
                <a:latin typeface="Liberation Mono"/>
                <a:cs typeface="Arial" panose="020B0604020202020204" pitchFamily="34" charset="0"/>
              </a:rPr>
              <a:t>'a'</a:t>
            </a:r>
            <a:r>
              <a:rPr lang="en-IN" dirty="0">
                <a:solidFill>
                  <a:srgbClr val="000000"/>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solidFill>
                  <a:srgbClr val="000000"/>
                </a:solidFill>
                <a:latin typeface="Liberation Mono"/>
                <a:cs typeface="Arial" panose="020B0604020202020204" pitchFamily="34" charset="0"/>
              </a:rPr>
              <a:t> </a:t>
            </a:r>
            <a:r>
              <a:rPr lang="en-IN" i="1" dirty="0">
                <a:solidFill>
                  <a:srgbClr val="000000"/>
                </a:solidFill>
                <a:latin typeface="Liberation Mono"/>
                <a:cs typeface="Arial" panose="020B0604020202020204" pitchFamily="34" charset="0"/>
              </a:rPr>
              <a:t>tbl_name</a:t>
            </a:r>
            <a:r>
              <a:rPr lang="en-IN" dirty="0">
                <a:solidFill>
                  <a:srgbClr val="000000"/>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ORDER BY</a:t>
            </a:r>
            <a:r>
              <a:rPr lang="en-IN" dirty="0">
                <a:solidFill>
                  <a:srgbClr val="000000"/>
                </a:solidFill>
                <a:latin typeface="Liberation Mono"/>
                <a:cs typeface="Arial" panose="020B0604020202020204" pitchFamily="34" charset="0"/>
              </a:rPr>
              <a:t> </a:t>
            </a:r>
            <a:r>
              <a:rPr lang="en-IN" dirty="0">
                <a:latin typeface="Liberation Mono"/>
                <a:cs typeface="Arial" panose="020B0604020202020204" pitchFamily="34" charset="0"/>
              </a:rPr>
              <a:t>`a`;</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solidFill>
                  <a:srgbClr val="000000"/>
                </a:solidFill>
                <a:latin typeface="Liberation Mono"/>
                <a:cs typeface="Arial" panose="020B0604020202020204" pitchFamily="34" charset="0"/>
              </a:rPr>
              <a:t> id </a:t>
            </a:r>
            <a:r>
              <a:rPr lang="en-IN" dirty="0">
                <a:latin typeface="Liberation Mono"/>
                <a:cs typeface="Arial" panose="020B0604020202020204" pitchFamily="34" charset="0"/>
              </a:rPr>
              <a:t>AS</a:t>
            </a:r>
            <a:r>
              <a:rPr lang="en-IN" dirty="0">
                <a:solidFill>
                  <a:srgbClr val="000000"/>
                </a:solidFill>
                <a:latin typeface="Liberation Mono"/>
                <a:cs typeface="Arial" panose="020B0604020202020204" pitchFamily="34" charset="0"/>
              </a:rPr>
              <a:t> </a:t>
            </a:r>
            <a:r>
              <a:rPr lang="en-IN" dirty="0">
                <a:latin typeface="Liberation Mono"/>
                <a:cs typeface="Arial" panose="020B0604020202020204" pitchFamily="34" charset="0"/>
              </a:rPr>
              <a:t>'a'</a:t>
            </a:r>
            <a:r>
              <a:rPr lang="en-IN" dirty="0">
                <a:solidFill>
                  <a:srgbClr val="669900"/>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solidFill>
                  <a:srgbClr val="000000"/>
                </a:solidFill>
                <a:latin typeface="Liberation Mono"/>
                <a:cs typeface="Arial" panose="020B0604020202020204" pitchFamily="34" charset="0"/>
              </a:rPr>
              <a:t> </a:t>
            </a:r>
            <a:r>
              <a:rPr lang="en-IN" i="1" dirty="0">
                <a:solidFill>
                  <a:srgbClr val="000000"/>
                </a:solidFill>
                <a:latin typeface="Liberation Mono"/>
                <a:cs typeface="Arial" panose="020B0604020202020204" pitchFamily="34" charset="0"/>
              </a:rPr>
              <a:t>tbl_name</a:t>
            </a:r>
            <a:r>
              <a:rPr lang="en-IN" dirty="0">
                <a:solidFill>
                  <a:srgbClr val="000000"/>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ORDER BY</a:t>
            </a:r>
            <a:r>
              <a:rPr lang="en-IN" dirty="0">
                <a:solidFill>
                  <a:srgbClr val="000000"/>
                </a:solidFill>
                <a:latin typeface="Liberation Mono"/>
                <a:cs typeface="Arial" panose="020B0604020202020204" pitchFamily="34" charset="0"/>
              </a:rPr>
              <a:t> </a:t>
            </a:r>
            <a:r>
              <a:rPr lang="en-IN" dirty="0">
                <a:latin typeface="Liberation Mono"/>
                <a:cs typeface="Arial" panose="020B0604020202020204" pitchFamily="34" charset="0"/>
              </a:rPr>
              <a:t>'a';</a:t>
            </a:r>
          </a:p>
        </p:txBody>
      </p:sp>
      <p:sp>
        <p:nvSpPr>
          <p:cNvPr id="8" name="Rectangle 7"/>
          <p:cNvSpPr/>
          <p:nvPr/>
        </p:nvSpPr>
        <p:spPr>
          <a:xfrm>
            <a:off x="191345" y="229116"/>
            <a:ext cx="11737304" cy="923330"/>
          </a:xfrm>
          <a:prstGeom prst="rect">
            <a:avLst/>
          </a:prstGeom>
        </p:spPr>
        <p:txBody>
          <a:bodyPr wrap="square">
            <a:spAutoFit/>
          </a:bodyPr>
          <a:lstStyle/>
          <a:p>
            <a:pPr algn="just"/>
            <a:r>
              <a:rPr lang="en-IN" dirty="0">
                <a:latin typeface="Palatino Linotype" panose="02040502050505030304" pitchFamily="18" charset="0"/>
                <a:cs typeface="Segoe UI Light" panose="020B0502040204020203" pitchFamily="34" charset="0"/>
              </a:rPr>
              <a:t>Nulls by default occur at the top, but you can use </a:t>
            </a:r>
            <a:r>
              <a:rPr lang="en-IN" i="1" dirty="0">
                <a:latin typeface="Palatino Linotype" panose="02040502050505030304" pitchFamily="18" charset="0"/>
                <a:cs typeface="Segoe UI Light" panose="020B0502040204020203" pitchFamily="34" charset="0"/>
              </a:rPr>
              <a:t>IsNull</a:t>
            </a:r>
            <a:r>
              <a:rPr lang="en-IN" dirty="0">
                <a:latin typeface="Palatino Linotype" panose="02040502050505030304" pitchFamily="18" charset="0"/>
                <a:cs typeface="Segoe UI Light" panose="020B0502040204020203" pitchFamily="34" charset="0"/>
              </a:rPr>
              <a:t> to assign default values, that will put it in the position you require. </a:t>
            </a:r>
            <a:r>
              <a:rPr lang="en-IN" dirty="0">
                <a:latin typeface="Palatino Linotype" panose="02040502050505030304" pitchFamily="18" charset="0"/>
              </a:rPr>
              <a:t>. The </a:t>
            </a:r>
            <a:r>
              <a:rPr lang="en-IN" i="1" dirty="0">
                <a:latin typeface="Palatino Linotype" panose="02040502050505030304" pitchFamily="18" charset="0"/>
              </a:rPr>
              <a:t>ISNULL()</a:t>
            </a:r>
            <a:r>
              <a:rPr lang="en-IN" dirty="0">
                <a:latin typeface="Palatino Linotype" panose="02040502050505030304" pitchFamily="18" charset="0"/>
              </a:rPr>
              <a:t> function tests whether an expression is NULL. If expression is a NULL value, the ISNULL() function returns 1. Otherwise, it returns 0.</a:t>
            </a:r>
          </a:p>
        </p:txBody>
      </p:sp>
    </p:spTree>
    <p:extLst>
      <p:ext uri="{BB962C8B-B14F-4D97-AF65-F5344CB8AC3E}">
        <p14:creationId xmlns:p14="http://schemas.microsoft.com/office/powerpoint/2010/main" val="1057184925"/>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132856"/>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335361" y="3721230"/>
            <a:ext cx="6336703" cy="2012026"/>
          </a:xfrm>
          <a:prstGeom prst="rect">
            <a:avLst/>
          </a:prstGeom>
          <a:solidFill>
            <a:schemeClr val="bg1"/>
          </a:solidFill>
        </p:spPr>
        <p:txBody>
          <a:bodyPr wrap="square">
            <a:spAutoFit/>
          </a:bodyPr>
          <a:lstStyle/>
          <a:p>
            <a:pPr>
              <a:lnSpc>
                <a:spcPct val="107000"/>
              </a:lnSpc>
            </a:pPr>
            <a:r>
              <a:rPr lang="en-IN" sz="2200" dirty="0">
                <a:solidFill>
                  <a:srgbClr val="FF0000"/>
                </a:solidFill>
                <a:latin typeface="Arial" panose="020B0604020202020204" pitchFamily="34" charset="0"/>
                <a:cs typeface="Arial" panose="020B0604020202020204" pitchFamily="34" charset="0"/>
              </a:rPr>
              <a:t>Note:</a:t>
            </a:r>
          </a:p>
          <a:p>
            <a:pPr>
              <a:lnSpc>
                <a:spcPct val="107000"/>
              </a:lnSpc>
            </a:pPr>
            <a:endParaRPr lang="en-IN" sz="400" b="1" dirty="0">
              <a:latin typeface="Arial" panose="020B0604020202020204" pitchFamily="34" charset="0"/>
              <a:ea typeface="Calibri" panose="020F0502020204030204" pitchFamily="34" charset="0"/>
              <a:cs typeface="Arial" panose="020B0604020202020204" pitchFamily="34" charset="0"/>
            </a:endParaRPr>
          </a:p>
          <a:p>
            <a:pPr>
              <a:lnSpc>
                <a:spcPct val="107000"/>
              </a:lnSpc>
            </a:pPr>
            <a:r>
              <a:rPr lang="en-IN" b="1" dirty="0">
                <a:latin typeface="Arial" panose="020B0604020202020204" pitchFamily="34" charset="0"/>
                <a:ea typeface="Calibri" panose="020F0502020204030204" pitchFamily="34" charset="0"/>
                <a:cs typeface="Arial" panose="020B0604020202020204" pitchFamily="34" charset="0"/>
              </a:rPr>
              <a:t>Expressions in WHERE clause can use.</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Arithmetic</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Comparison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Logical</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operators</a:t>
            </a:r>
            <a:endParaRPr lang="en-IN" i="1" dirty="0">
              <a:latin typeface="Arial" panose="020B0604020202020204" pitchFamily="34" charset="0"/>
              <a:cs typeface="Arial" panose="020B0604020202020204" pitchFamily="34" charset="0"/>
            </a:endParaRPr>
          </a:p>
        </p:txBody>
      </p:sp>
      <p:sp>
        <p:nvSpPr>
          <p:cNvPr id="4" name="Rectangle 3"/>
          <p:cNvSpPr/>
          <p:nvPr/>
        </p:nvSpPr>
        <p:spPr>
          <a:xfrm>
            <a:off x="335361" y="116633"/>
            <a:ext cx="6336703" cy="2012026"/>
          </a:xfrm>
          <a:prstGeom prst="rect">
            <a:avLst/>
          </a:prstGeom>
          <a:solidFill>
            <a:schemeClr val="bg1"/>
          </a:solidFill>
        </p:spPr>
        <p:txBody>
          <a:bodyPr wrap="square">
            <a:spAutoFit/>
          </a:bodyPr>
          <a:lstStyle/>
          <a:p>
            <a:pPr>
              <a:lnSpc>
                <a:spcPct val="107000"/>
              </a:lnSpc>
            </a:pPr>
            <a:r>
              <a:rPr lang="en-IN" sz="2200" dirty="0">
                <a:solidFill>
                  <a:srgbClr val="FF0000"/>
                </a:solidFill>
                <a:latin typeface="Arial" panose="020B0604020202020204" pitchFamily="34" charset="0"/>
                <a:cs typeface="Arial" panose="020B0604020202020204" pitchFamily="34" charset="0"/>
              </a:rPr>
              <a:t>Remember:</a:t>
            </a:r>
          </a:p>
          <a:p>
            <a:pPr>
              <a:lnSpc>
                <a:spcPct val="107000"/>
              </a:lnSpc>
            </a:pPr>
            <a:endParaRPr lang="en-IN" sz="400" dirty="0">
              <a:latin typeface="Arial" panose="020B0604020202020204" pitchFamily="34" charset="0"/>
              <a:ea typeface="Calibri" panose="020F0502020204030204" pitchFamily="34" charset="0"/>
              <a:cs typeface="Arial" panose="020B0604020202020204" pitchFamily="34" charset="0"/>
            </a:endParaRPr>
          </a:p>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using…</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endParaRPr lang="en-IN" dirty="0">
              <a:solidFill>
                <a:schemeClr val="bg1">
                  <a:lumMod val="65000"/>
                </a:schemeClr>
              </a:solidFill>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calls (PRE-DEFINED / UDF)</a:t>
            </a:r>
          </a:p>
        </p:txBody>
      </p:sp>
      <p:sp>
        <p:nvSpPr>
          <p:cNvPr id="5" name="Rectangle 4"/>
          <p:cNvSpPr/>
          <p:nvPr/>
        </p:nvSpPr>
        <p:spPr>
          <a:xfrm>
            <a:off x="335360" y="2911624"/>
            <a:ext cx="11449272"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Verdana" panose="020B0604030504040204" pitchFamily="34" charset="0"/>
                <a:cs typeface="Segoe UI Light" panose="020B0502040204020203" pitchFamily="34" charset="0"/>
              </a:rPr>
              <a:t>The WHERE Clause is used when you want to retrieve specific information from a table excluding other irrelevant data.</a:t>
            </a:r>
          </a:p>
        </p:txBody>
      </p:sp>
      <p:sp>
        <p:nvSpPr>
          <p:cNvPr id="7" name="TextBox 6">
            <a:extLst>
              <a:ext uri="{FF2B5EF4-FFF2-40B4-BE49-F238E27FC236}">
                <a16:creationId xmlns:a16="http://schemas.microsoft.com/office/drawing/2014/main" xmlns="" id="{DD849229-9677-46DB-94CA-104ED5D819EA}"/>
              </a:ext>
            </a:extLst>
          </p:cNvPr>
          <p:cNvSpPr txBox="1"/>
          <p:nvPr/>
        </p:nvSpPr>
        <p:spPr>
          <a:xfrm>
            <a:off x="7392144" y="120690"/>
            <a:ext cx="4799856" cy="738664"/>
          </a:xfrm>
          <a:prstGeom prst="rect">
            <a:avLst/>
          </a:prstGeom>
          <a:solidFill>
            <a:schemeClr val="accent3">
              <a:lumMod val="20000"/>
              <a:lumOff val="80000"/>
            </a:schemeClr>
          </a:solidFill>
        </p:spPr>
        <p:txBody>
          <a:bodyPr wrap="square">
            <a:spAutoFit/>
          </a:bodyPr>
          <a:lstStyle/>
          <a:p>
            <a:pPr marL="285750" indent="-285750">
              <a:buFont typeface="Palatino Linotype" panose="02040502050505030304" pitchFamily="18" charset="0"/>
              <a:buChar char="*"/>
            </a:pPr>
            <a:r>
              <a:rPr lang="en-US" dirty="0">
                <a:latin typeface="Palatino Linotype" panose="02040502050505030304" pitchFamily="18" charset="0"/>
                <a:cs typeface="Arial" panose="020B0604020202020204" pitchFamily="34" charset="0"/>
              </a:rPr>
              <a:t>In SQL, a logical expression is often called a </a:t>
            </a:r>
            <a:r>
              <a:rPr lang="en-US" sz="2400" i="1" dirty="0">
                <a:solidFill>
                  <a:srgbClr val="7E007E"/>
                </a:solidFill>
                <a:latin typeface="Palatino Linotype" panose="02040502050505030304" pitchFamily="18" charset="0"/>
                <a:cs typeface="Arial" panose="020B0604020202020204" pitchFamily="34" charset="0"/>
              </a:rPr>
              <a:t>predicate</a:t>
            </a:r>
            <a:r>
              <a:rPr lang="en-US" dirty="0">
                <a:latin typeface="Palatino Linotype" panose="02040502050505030304" pitchFamily="18" charset="0"/>
                <a:cs typeface="Arial" panose="020B0604020202020204" pitchFamily="34" charset="0"/>
              </a:rPr>
              <a:t>.</a:t>
            </a:r>
            <a:endParaRPr lang="en-IN" dirty="0">
              <a:latin typeface="Palatino Linotype" panose="02040502050505030304" pitchFamily="18" charset="0"/>
              <a:cs typeface="Arial" panose="020B0604020202020204" pitchFamily="34" charset="0"/>
            </a:endParaRPr>
          </a:p>
        </p:txBody>
      </p:sp>
      <p:sp>
        <p:nvSpPr>
          <p:cNvPr id="8" name="TextBox 7">
            <a:extLst>
              <a:ext uri="{FF2B5EF4-FFF2-40B4-BE49-F238E27FC236}">
                <a16:creationId xmlns:a16="http://schemas.microsoft.com/office/drawing/2014/main" xmlns="" id="{6F67562F-CDBB-409C-A9BB-F33246282F48}"/>
              </a:ext>
            </a:extLst>
          </p:cNvPr>
          <p:cNvSpPr txBox="1"/>
          <p:nvPr/>
        </p:nvSpPr>
        <p:spPr>
          <a:xfrm>
            <a:off x="335360" y="5805264"/>
            <a:ext cx="11375999" cy="769441"/>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algn="l"/>
            <a:endParaRPr lang="en-US" sz="400" b="0" i="0" u="none" strike="noStrike" baseline="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u="none" strike="noStrike" baseline="0" dirty="0">
                <a:latin typeface="Arial" panose="020B0604020202020204" pitchFamily="34" charset="0"/>
                <a:cs typeface="Arial" panose="020B0604020202020204" pitchFamily="34" charset="0"/>
              </a:rPr>
              <a:t>All comparisons return FALSE when either argument is NULL, so no rows </a:t>
            </a:r>
            <a:r>
              <a:rPr lang="en-IN" b="0" i="0" u="none" strike="noStrike" baseline="0" dirty="0">
                <a:latin typeface="Arial" panose="020B0604020202020204" pitchFamily="34" charset="0"/>
                <a:cs typeface="Arial" panose="020B0604020202020204" pitchFamily="34" charset="0"/>
              </a:rPr>
              <a:t>are ever selected.</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9809066"/>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1461939"/>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p:txBody>
      </p:sp>
      <p:sp>
        <p:nvSpPr>
          <p:cNvPr id="5" name="Rectangle 4">
            <a:extLst>
              <a:ext uri="{FF2B5EF4-FFF2-40B4-BE49-F238E27FC236}">
                <a16:creationId xmlns:a16="http://schemas.microsoft.com/office/drawing/2014/main" xmlns=""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xmlns="" id="{350BDF37-A858-4227-BF91-9E4F158B8399}"/>
              </a:ext>
            </a:extLst>
          </p:cNvPr>
          <p:cNvSpPr txBox="1"/>
          <p:nvPr/>
        </p:nvSpPr>
        <p:spPr>
          <a:xfrm>
            <a:off x="623392" y="522093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6" name="TextBox 5">
            <a:extLst>
              <a:ext uri="{FF2B5EF4-FFF2-40B4-BE49-F238E27FC236}">
                <a16:creationId xmlns:a16="http://schemas.microsoft.com/office/drawing/2014/main" xmlns="" id="{17D60068-140F-4EDA-8CFE-9736506E9396}"/>
              </a:ext>
            </a:extLst>
          </p:cNvPr>
          <p:cNvSpPr txBox="1"/>
          <p:nvPr/>
        </p:nvSpPr>
        <p:spPr>
          <a:xfrm>
            <a:off x="191344" y="1212442"/>
            <a:ext cx="3456384" cy="1277273"/>
          </a:xfrm>
          <a:prstGeom prst="rect">
            <a:avLst/>
          </a:prstGeom>
          <a:noFill/>
        </p:spPr>
        <p:txBody>
          <a:bodyPr wrap="square">
            <a:spAutoFit/>
          </a:bodyPr>
          <a:lstStyle/>
          <a:p>
            <a:endParaRPr lang="en-US" sz="900" dirty="0">
              <a:solidFill>
                <a:schemeClr val="accent6">
                  <a:lumMod val="75000"/>
                </a:schemeClr>
              </a:solidFill>
              <a:effectLst/>
              <a:latin typeface="Liberation Mono"/>
            </a:endParaRPr>
          </a:p>
          <a:p>
            <a:pPr marL="450850" indent="-450850">
              <a:buFont typeface="+mj-lt"/>
              <a:buAutoNum type="arabicPeriod" startAt="3"/>
            </a:pPr>
            <a:r>
              <a:rPr lang="en-US" sz="2400" b="1" i="1" dirty="0">
                <a:solidFill>
                  <a:schemeClr val="accent6">
                    <a:lumMod val="75000"/>
                  </a:schemeClr>
                </a:solidFill>
                <a:latin typeface="Liberation Mono"/>
              </a:rPr>
              <a:t>boolean_ predicate:</a:t>
            </a:r>
          </a:p>
          <a:p>
            <a:pPr marL="531813"/>
            <a:r>
              <a:rPr lang="en-US" sz="2200" b="0" i="0" dirty="0">
                <a:solidFill>
                  <a:srgbClr val="A67F59"/>
                </a:solidFill>
                <a:effectLst/>
                <a:latin typeface="Liberation Mono"/>
              </a:rPr>
              <a:t>IS</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US" sz="2200" b="0" i="0" dirty="0">
                <a:solidFill>
                  <a:srgbClr val="000000"/>
                </a:solidFill>
                <a:effectLst/>
                <a:latin typeface="Liberation Mono"/>
              </a:rPr>
              <a:t> </a:t>
            </a:r>
            <a:r>
              <a:rPr lang="en-US" sz="2200" b="0" i="0" dirty="0">
                <a:solidFill>
                  <a:srgbClr val="990055"/>
                </a:solidFill>
                <a:effectLst/>
                <a:latin typeface="Liberation Mono"/>
              </a:rPr>
              <a:t>NULL</a:t>
            </a:r>
            <a:r>
              <a:rPr lang="en-US" sz="2200" b="0" i="0" dirty="0">
                <a:solidFill>
                  <a:srgbClr val="000000"/>
                </a:solidFill>
                <a:effectLst/>
                <a:latin typeface="Liberation Mono"/>
              </a:rPr>
              <a:t> </a:t>
            </a:r>
          </a:p>
          <a:p>
            <a:pPr marL="723900"/>
            <a:r>
              <a:rPr lang="en-US" sz="2200" b="0" i="0" dirty="0">
                <a:solidFill>
                  <a:srgbClr val="A67F59"/>
                </a:solidFill>
                <a:effectLst/>
                <a:latin typeface="Liberation Mono"/>
              </a:rPr>
              <a:t>|</a:t>
            </a:r>
            <a:r>
              <a:rPr lang="en-US" sz="2200" b="0" i="0" dirty="0">
                <a:solidFill>
                  <a:srgbClr val="000000"/>
                </a:solidFill>
                <a:effectLst/>
                <a:latin typeface="Liberation Mono"/>
              </a:rPr>
              <a:t> </a:t>
            </a:r>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A67F59"/>
                </a:solidFill>
                <a:effectLst/>
                <a:latin typeface="Liberation Mono"/>
              </a:rPr>
              <a:t>&lt;=&gt;</a:t>
            </a:r>
            <a:r>
              <a:rPr lang="en-US" sz="2200" b="0" i="0" dirty="0">
                <a:solidFill>
                  <a:srgbClr val="000000"/>
                </a:solidFill>
                <a:effectLst/>
                <a:latin typeface="Liberation Mono"/>
              </a:rPr>
              <a:t> </a:t>
            </a:r>
            <a:r>
              <a:rPr lang="en-US" sz="2200" b="0" i="1" dirty="0">
                <a:solidFill>
                  <a:srgbClr val="000000"/>
                </a:solidFill>
                <a:effectLst/>
                <a:latin typeface="Liberation Mono"/>
              </a:rPr>
              <a:t>null</a:t>
            </a:r>
            <a:endParaRPr lang="en-IN" sz="2200" dirty="0"/>
          </a:p>
        </p:txBody>
      </p:sp>
      <p:sp>
        <p:nvSpPr>
          <p:cNvPr id="4" name="Rectangle 3">
            <a:extLst>
              <a:ext uri="{FF2B5EF4-FFF2-40B4-BE49-F238E27FC236}">
                <a16:creationId xmlns:a16="http://schemas.microsoft.com/office/drawing/2014/main" xmlns=""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in</a:t>
            </a:r>
          </a:p>
        </p:txBody>
      </p:sp>
      <p:sp>
        <p:nvSpPr>
          <p:cNvPr id="5" name="TextBox 4">
            <a:extLst>
              <a:ext uri="{FF2B5EF4-FFF2-40B4-BE49-F238E27FC236}">
                <a16:creationId xmlns:a16="http://schemas.microsoft.com/office/drawing/2014/main" xmlns="" id="{142B9D1F-A5E8-4727-8C70-76D93288CF6E}"/>
              </a:ext>
            </a:extLst>
          </p:cNvPr>
          <p:cNvSpPr txBox="1"/>
          <p:nvPr/>
        </p:nvSpPr>
        <p:spPr>
          <a:xfrm>
            <a:off x="407368" y="4289028"/>
            <a:ext cx="3240360" cy="2308324"/>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rgbClr val="0077AA"/>
                </a:solidFill>
                <a:latin typeface="Liberation Mono"/>
                <a:cs typeface="Times New Roman" panose="02020603050405020304" pitchFamily="18" charset="0"/>
              </a:rPr>
              <a:t>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a:t>
            </a:r>
            <a:r>
              <a:rPr lang="en-US" dirty="0">
                <a:solidFill>
                  <a:schemeClr val="bg1">
                    <a:lumMod val="65000"/>
                  </a:schemeClr>
                </a:solidFill>
                <a:latin typeface="Liberation Mono"/>
              </a:rPr>
              <a:t>(</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endParaRPr lang="en-US" dirty="0">
              <a:solidFill>
                <a:srgbClr val="669900"/>
              </a:solidFill>
              <a:latin typeface="Liberation Mono"/>
            </a:endParaRPr>
          </a:p>
          <a:p>
            <a:r>
              <a:rPr lang="en-US" dirty="0">
                <a:solidFill>
                  <a:schemeClr val="bg1">
                    <a:lumMod val="65000"/>
                  </a:schemeClr>
                </a:solidFill>
                <a:latin typeface="Liberation Mono"/>
              </a:rPr>
              <a:t>)</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xmlns="" id="{8CF94663-BBE3-4026-81B1-49A641D83E9C}"/>
              </a:ext>
            </a:extLst>
          </p:cNvPr>
          <p:cNvSpPr txBox="1"/>
          <p:nvPr/>
        </p:nvSpPr>
        <p:spPr>
          <a:xfrm>
            <a:off x="4439816" y="5085184"/>
            <a:ext cx="7330302"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US" dirty="0">
              <a:solidFill>
                <a:schemeClr val="bg1">
                  <a:lumMod val="65000"/>
                </a:schemeClr>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ndParaRPr>
          </a:p>
        </p:txBody>
      </p:sp>
      <p:sp>
        <p:nvSpPr>
          <p:cNvPr id="9" name="TextBox 8">
            <a:extLst>
              <a:ext uri="{FF2B5EF4-FFF2-40B4-BE49-F238E27FC236}">
                <a16:creationId xmlns:a16="http://schemas.microsoft.com/office/drawing/2014/main" xmlns="" id="{F54D5AB8-8903-4E62-B6C5-C2E30DFBA159}"/>
              </a:ext>
            </a:extLst>
          </p:cNvPr>
          <p:cNvSpPr txBox="1"/>
          <p:nvPr/>
        </p:nvSpPr>
        <p:spPr>
          <a:xfrm>
            <a:off x="263352" y="3228945"/>
            <a:ext cx="11593288" cy="707886"/>
          </a:xfrm>
          <a:prstGeom prst="rect">
            <a:avLst/>
          </a:prstGeom>
          <a:noFill/>
        </p:spPr>
        <p:txBody>
          <a:bodyPr wrap="square">
            <a:spAutoFit/>
          </a:bodyPr>
          <a:lstStyle/>
          <a:p>
            <a:r>
              <a:rPr lang="en-US" sz="2000" dirty="0">
                <a:latin typeface="Palatino Linotype" panose="02040502050505030304" pitchFamily="18" charset="0"/>
              </a:rPr>
              <a:t>The IN statement is used in a WHERE clause to choose items from a set. The IN  operator allows you to determine if a specified value matches any value in a set of values or value returned by a subquery. </a:t>
            </a:r>
            <a:endParaRPr lang="en-IN" sz="2000" dirty="0">
              <a:latin typeface="Palatino Linotype" panose="02040502050505030304" pitchFamily="18" charset="0"/>
            </a:endParaRPr>
          </a:p>
        </p:txBody>
      </p:sp>
      <p:sp>
        <p:nvSpPr>
          <p:cNvPr id="6" name="Arrow: Right 5">
            <a:extLst>
              <a:ext uri="{FF2B5EF4-FFF2-40B4-BE49-F238E27FC236}">
                <a16:creationId xmlns:a16="http://schemas.microsoft.com/office/drawing/2014/main" xmlns="" id="{940FB959-5320-4C0C-AE21-59357F76CDDA}"/>
              </a:ext>
            </a:extLst>
          </p:cNvPr>
          <p:cNvSpPr/>
          <p:nvPr/>
        </p:nvSpPr>
        <p:spPr>
          <a:xfrm>
            <a:off x="2423592" y="5107612"/>
            <a:ext cx="1860508" cy="335578"/>
          </a:xfrm>
          <a:prstGeom prst="rightArrow">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6" name="Group 15">
            <a:extLst>
              <a:ext uri="{FF2B5EF4-FFF2-40B4-BE49-F238E27FC236}">
                <a16:creationId xmlns:a16="http://schemas.microsoft.com/office/drawing/2014/main" xmlns="" id="{A685F634-CE17-4FD4-A815-DB7ADC5987FB}"/>
              </a:ext>
            </a:extLst>
          </p:cNvPr>
          <p:cNvGrpSpPr/>
          <p:nvPr/>
        </p:nvGrpSpPr>
        <p:grpSpPr>
          <a:xfrm>
            <a:off x="781056" y="260648"/>
            <a:ext cx="10548697" cy="1502780"/>
            <a:chOff x="781056" y="404664"/>
            <a:chExt cx="10548697" cy="1502780"/>
          </a:xfrm>
        </p:grpSpPr>
        <p:grpSp>
          <p:nvGrpSpPr>
            <p:cNvPr id="15" name="Group 14">
              <a:extLst>
                <a:ext uri="{FF2B5EF4-FFF2-40B4-BE49-F238E27FC236}">
                  <a16:creationId xmlns:a16="http://schemas.microsoft.com/office/drawing/2014/main" xmlns="" id="{99619510-E2CD-42CB-B78E-F11979590D4B}"/>
                </a:ext>
              </a:extLst>
            </p:cNvPr>
            <p:cNvGrpSpPr/>
            <p:nvPr/>
          </p:nvGrpSpPr>
          <p:grpSpPr>
            <a:xfrm>
              <a:off x="781056" y="404664"/>
              <a:ext cx="10548697" cy="1502780"/>
              <a:chOff x="781056" y="404664"/>
              <a:chExt cx="10548697" cy="1502780"/>
            </a:xfrm>
          </p:grpSpPr>
          <p:grpSp>
            <p:nvGrpSpPr>
              <p:cNvPr id="8" name="Group 7">
                <a:extLst>
                  <a:ext uri="{FF2B5EF4-FFF2-40B4-BE49-F238E27FC236}">
                    <a16:creationId xmlns:a16="http://schemas.microsoft.com/office/drawing/2014/main" xmlns="" id="{E05A8F75-5F17-4A4E-965C-76FD86976BBD}"/>
                  </a:ext>
                </a:extLst>
              </p:cNvPr>
              <p:cNvGrpSpPr/>
              <p:nvPr/>
            </p:nvGrpSpPr>
            <p:grpSpPr>
              <a:xfrm>
                <a:off x="790238" y="404664"/>
                <a:ext cx="10539515" cy="1502780"/>
                <a:chOff x="695400" y="1745011"/>
                <a:chExt cx="10539515" cy="1502780"/>
              </a:xfrm>
            </p:grpSpPr>
            <p:grpSp>
              <p:nvGrpSpPr>
                <p:cNvPr id="10" name="Group 9">
                  <a:extLst>
                    <a:ext uri="{FF2B5EF4-FFF2-40B4-BE49-F238E27FC236}">
                      <a16:creationId xmlns:a16="http://schemas.microsoft.com/office/drawing/2014/main" xmlns="" id="{D7198A96-CFFC-4281-8FCE-8A9F25B91752}"/>
                    </a:ext>
                  </a:extLst>
                </p:cNvPr>
                <p:cNvGrpSpPr/>
                <p:nvPr/>
              </p:nvGrpSpPr>
              <p:grpSpPr>
                <a:xfrm>
                  <a:off x="695400" y="1835990"/>
                  <a:ext cx="8952150" cy="1304978"/>
                  <a:chOff x="267703" y="1600839"/>
                  <a:chExt cx="8952150" cy="1304978"/>
                </a:xfrm>
              </p:grpSpPr>
              <p:grpSp>
                <p:nvGrpSpPr>
                  <p:cNvPr id="13" name="Group 12">
                    <a:extLst>
                      <a:ext uri="{FF2B5EF4-FFF2-40B4-BE49-F238E27FC236}">
                        <a16:creationId xmlns:a16="http://schemas.microsoft.com/office/drawing/2014/main" xmlns="" id="{96EE135C-C8C7-439F-B244-1C9CB781AF8F}"/>
                      </a:ext>
                    </a:extLst>
                  </p:cNvPr>
                  <p:cNvGrpSpPr/>
                  <p:nvPr/>
                </p:nvGrpSpPr>
                <p:grpSpPr>
                  <a:xfrm>
                    <a:off x="1651832" y="1600839"/>
                    <a:ext cx="7568021" cy="1303315"/>
                    <a:chOff x="31591" y="1556792"/>
                    <a:chExt cx="7568021" cy="1303315"/>
                  </a:xfrm>
                </p:grpSpPr>
                <p:grpSp>
                  <p:nvGrpSpPr>
                    <p:cNvPr id="20" name="Group 19">
                      <a:extLst>
                        <a:ext uri="{FF2B5EF4-FFF2-40B4-BE49-F238E27FC236}">
                          <a16:creationId xmlns:a16="http://schemas.microsoft.com/office/drawing/2014/main" xmlns="" id="{22A1B2B3-486A-45BB-946A-6BD5254B3352}"/>
                        </a:ext>
                      </a:extLst>
                    </p:cNvPr>
                    <p:cNvGrpSpPr/>
                    <p:nvPr/>
                  </p:nvGrpSpPr>
                  <p:grpSpPr>
                    <a:xfrm>
                      <a:off x="665207" y="1556792"/>
                      <a:ext cx="2741074" cy="1303315"/>
                      <a:chOff x="665207" y="1556792"/>
                      <a:chExt cx="2741074" cy="1303315"/>
                    </a:xfrm>
                  </p:grpSpPr>
                  <p:sp>
                    <p:nvSpPr>
                      <p:cNvPr id="24" name="Rectangle 23">
                        <a:extLst>
                          <a:ext uri="{FF2B5EF4-FFF2-40B4-BE49-F238E27FC236}">
                            <a16:creationId xmlns:a16="http://schemas.microsoft.com/office/drawing/2014/main" xmlns="" id="{9C4C44B4-453A-4675-B576-69E1B3421165}"/>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a:extLst>
                          <a:ext uri="{FF2B5EF4-FFF2-40B4-BE49-F238E27FC236}">
                            <a16:creationId xmlns:a16="http://schemas.microsoft.com/office/drawing/2014/main" xmlns="" id="{4D6503B2-21EE-4A8E-B441-2A69E4115104}"/>
                          </a:ext>
                        </a:extLst>
                      </p:cNvPr>
                      <p:cNvSpPr txBox="1"/>
                      <p:nvPr/>
                    </p:nvSpPr>
                    <p:spPr>
                      <a:xfrm>
                        <a:off x="679660" y="1620089"/>
                        <a:ext cx="2726619" cy="584775"/>
                      </a:xfrm>
                      <a:prstGeom prst="rect">
                        <a:avLst/>
                      </a:prstGeom>
                      <a:noFill/>
                    </p:spPr>
                    <p:txBody>
                      <a:bodyPr wrap="square">
                        <a:spAutoFit/>
                      </a:bodyPr>
                      <a:lstStyle/>
                      <a:p>
                        <a:pPr algn="ctr"/>
                        <a:r>
                          <a:rPr lang="en-IN" sz="3200" dirty="0">
                            <a:latin typeface="Liberation Mono"/>
                          </a:rPr>
                          <a:t>WHERE</a:t>
                        </a:r>
                        <a:endParaRPr lang="en-IN" sz="3200" dirty="0"/>
                      </a:p>
                    </p:txBody>
                  </p:sp>
                  <p:sp>
                    <p:nvSpPr>
                      <p:cNvPr id="26" name="TextBox 25">
                        <a:extLst>
                          <a:ext uri="{FF2B5EF4-FFF2-40B4-BE49-F238E27FC236}">
                            <a16:creationId xmlns:a16="http://schemas.microsoft.com/office/drawing/2014/main" xmlns="" id="{03946BDF-B275-4B13-A9CE-7D34E408549C}"/>
                          </a:ext>
                        </a:extLst>
                      </p:cNvPr>
                      <p:cNvSpPr txBox="1"/>
                      <p:nvPr/>
                    </p:nvSpPr>
                    <p:spPr>
                      <a:xfrm>
                        <a:off x="665207" y="2152221"/>
                        <a:ext cx="2741074" cy="707886"/>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state IN </a:t>
                        </a:r>
                        <a:r>
                          <a:rPr lang="en-US" sz="2000" dirty="0">
                            <a:solidFill>
                              <a:schemeClr val="bg1">
                                <a:lumMod val="65000"/>
                              </a:schemeClr>
                            </a:solidFill>
                            <a:latin typeface="Liberation Mono"/>
                          </a:rPr>
                          <a:t>(</a:t>
                        </a:r>
                        <a:r>
                          <a:rPr lang="en-IN" sz="2000" dirty="0">
                            <a:solidFill>
                              <a:srgbClr val="669900"/>
                            </a:solidFill>
                            <a:latin typeface="Liberation Mono"/>
                          </a:rPr>
                          <a:t>'</a:t>
                        </a:r>
                        <a:r>
                          <a:rPr lang="en-US" sz="2000" dirty="0">
                            <a:solidFill>
                              <a:srgbClr val="669900"/>
                            </a:solidFill>
                            <a:latin typeface="Liberation Mono"/>
                          </a:rPr>
                          <a:t>VT</a:t>
                        </a:r>
                        <a:r>
                          <a:rPr lang="en-IN" sz="2000" dirty="0">
                            <a:solidFill>
                              <a:srgbClr val="669900"/>
                            </a:solidFill>
                            <a:latin typeface="Liberation Mono"/>
                          </a:rPr>
                          <a:t>'</a:t>
                        </a:r>
                        <a:r>
                          <a:rPr lang="en-US" sz="2000" dirty="0">
                            <a:latin typeface="Liberation Mono"/>
                          </a:rPr>
                          <a:t>, </a:t>
                        </a:r>
                        <a:r>
                          <a:rPr lang="en-IN" sz="2000" dirty="0">
                            <a:solidFill>
                              <a:srgbClr val="669900"/>
                            </a:solidFill>
                            <a:latin typeface="Liberation Mono"/>
                          </a:rPr>
                          <a:t>'</a:t>
                        </a:r>
                        <a:r>
                          <a:rPr lang="en-US" sz="2000" dirty="0">
                            <a:solidFill>
                              <a:srgbClr val="669900"/>
                            </a:solidFill>
                            <a:latin typeface="Liberation Mono"/>
                          </a:rPr>
                          <a:t>NH</a:t>
                        </a:r>
                        <a:r>
                          <a:rPr lang="en-IN" sz="2000" dirty="0">
                            <a:solidFill>
                              <a:srgbClr val="669900"/>
                            </a:solidFill>
                            <a:latin typeface="Liberation Mono"/>
                          </a:rPr>
                          <a:t>'</a:t>
                        </a:r>
                        <a:r>
                          <a:rPr lang="en-US" sz="2000" dirty="0">
                            <a:latin typeface="Liberation Mono"/>
                          </a:rPr>
                          <a:t>, . . .</a:t>
                        </a:r>
                        <a:r>
                          <a:rPr lang="en-US" sz="2000" dirty="0">
                            <a:solidFill>
                              <a:schemeClr val="bg1">
                                <a:lumMod val="65000"/>
                              </a:schemeClr>
                            </a:solidFill>
                            <a:latin typeface="Liberation Mono"/>
                          </a:rPr>
                          <a:t>)</a:t>
                        </a:r>
                        <a:endParaRPr lang="en-IN" sz="2000" dirty="0"/>
                      </a:p>
                    </p:txBody>
                  </p:sp>
                </p:grpSp>
                <p:sp>
                  <p:nvSpPr>
                    <p:cNvPr id="21" name="Arrow: Right 20">
                      <a:extLst>
                        <a:ext uri="{FF2B5EF4-FFF2-40B4-BE49-F238E27FC236}">
                          <a16:creationId xmlns:a16="http://schemas.microsoft.com/office/drawing/2014/main" xmlns="" id="{29727C98-A5EB-45FF-8E25-909E7CEE40E5}"/>
                        </a:ext>
                      </a:extLst>
                    </p:cNvPr>
                    <p:cNvSpPr/>
                    <p:nvPr/>
                  </p:nvSpPr>
                  <p:spPr>
                    <a:xfrm>
                      <a:off x="350931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Right 21">
                      <a:extLst>
                        <a:ext uri="{FF2B5EF4-FFF2-40B4-BE49-F238E27FC236}">
                          <a16:creationId xmlns:a16="http://schemas.microsoft.com/office/drawing/2014/main" xmlns="" id="{DE1650D4-6DB7-4CA8-8468-72D72A87B445}"/>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Arrow: Right 22">
                      <a:extLst>
                        <a:ext uri="{FF2B5EF4-FFF2-40B4-BE49-F238E27FC236}">
                          <a16:creationId xmlns:a16="http://schemas.microsoft.com/office/drawing/2014/main" xmlns="" id="{F73E52A1-7CE7-4E61-B3F5-B1579E236EA1}"/>
                        </a:ext>
                      </a:extLst>
                    </p:cNvPr>
                    <p:cNvSpPr/>
                    <p:nvPr/>
                  </p:nvSpPr>
                  <p:spPr>
                    <a:xfrm>
                      <a:off x="6993206"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4" name="Flowchart: Magnetic Disk 13">
                    <a:extLst>
                      <a:ext uri="{FF2B5EF4-FFF2-40B4-BE49-F238E27FC236}">
                        <a16:creationId xmlns:a16="http://schemas.microsoft.com/office/drawing/2014/main" xmlns="" id="{E19B5095-E32C-41A2-8F2D-D4F1590E06B4}"/>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xmlns="" id="{A3FAA6D5-0667-4EA6-AD63-3F580863444F}"/>
                      </a:ext>
                    </a:extLst>
                  </p:cNvPr>
                  <p:cNvSpPr/>
                  <p:nvPr/>
                </p:nvSpPr>
                <p:spPr>
                  <a:xfrm>
                    <a:off x="5797328"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xmlns="" id="{3067B566-18FA-4D94-9689-73C99944A0DB}"/>
                      </a:ext>
                    </a:extLst>
                  </p:cNvPr>
                  <p:cNvSpPr txBox="1"/>
                  <p:nvPr/>
                </p:nvSpPr>
                <p:spPr>
                  <a:xfrm>
                    <a:off x="5797326" y="1672970"/>
                    <a:ext cx="2731536"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19" name="TextBox 18">
                    <a:extLst>
                      <a:ext uri="{FF2B5EF4-FFF2-40B4-BE49-F238E27FC236}">
                        <a16:creationId xmlns:a16="http://schemas.microsoft.com/office/drawing/2014/main" xmlns="" id="{FF595776-0494-4B1C-874B-B0A11367FDDF}"/>
                      </a:ext>
                    </a:extLst>
                  </p:cNvPr>
                  <p:cNvSpPr txBox="1"/>
                  <p:nvPr/>
                </p:nvSpPr>
                <p:spPr>
                  <a:xfrm>
                    <a:off x="5815774" y="2229960"/>
                    <a:ext cx="2713087"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endParaRPr lang="en-IN" sz="2000" dirty="0"/>
                  </a:p>
                </p:txBody>
              </p:sp>
            </p:grpSp>
            <p:sp>
              <p:nvSpPr>
                <p:cNvPr id="11" name="Oval 10">
                  <a:extLst>
                    <a:ext uri="{FF2B5EF4-FFF2-40B4-BE49-F238E27FC236}">
                      <a16:creationId xmlns:a16="http://schemas.microsoft.com/office/drawing/2014/main" xmlns="" id="{22CCCD58-DE1A-42BE-9F19-4CABADD2604F}"/>
                    </a:ext>
                  </a:extLst>
                </p:cNvPr>
                <p:cNvSpPr/>
                <p:nvPr/>
              </p:nvSpPr>
              <p:spPr>
                <a:xfrm>
                  <a:off x="9732135"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xmlns="" id="{76BE5353-F47A-4339-9825-B2A7536B530F}"/>
                    </a:ext>
                  </a:extLst>
                </p:cNvPr>
                <p:cNvSpPr txBox="1"/>
                <p:nvPr/>
              </p:nvSpPr>
              <p:spPr>
                <a:xfrm>
                  <a:off x="10056747" y="2296346"/>
                  <a:ext cx="929199"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3" name="TextBox 2">
                <a:extLst>
                  <a:ext uri="{FF2B5EF4-FFF2-40B4-BE49-F238E27FC236}">
                    <a16:creationId xmlns:a16="http://schemas.microsoft.com/office/drawing/2014/main" xmlns="" id="{524F91BE-3413-40C5-BD2F-88A18BD02D6D}"/>
                  </a:ext>
                </a:extLst>
              </p:cNvPr>
              <p:cNvSpPr txBox="1"/>
              <p:nvPr/>
            </p:nvSpPr>
            <p:spPr>
              <a:xfrm>
                <a:off x="781056" y="434862"/>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grpSp>
        <p:sp>
          <p:nvSpPr>
            <p:cNvPr id="4" name="TextBox 3">
              <a:extLst>
                <a:ext uri="{FF2B5EF4-FFF2-40B4-BE49-F238E27FC236}">
                  <a16:creationId xmlns:a16="http://schemas.microsoft.com/office/drawing/2014/main" xmlns="" id="{DD627992-2291-41C5-B3D6-4CF5BA93969D}"/>
                </a:ext>
              </a:extLst>
            </p:cNvPr>
            <p:cNvSpPr txBox="1"/>
            <p:nvPr/>
          </p:nvSpPr>
          <p:spPr>
            <a:xfrm>
              <a:off x="790237" y="1255986"/>
              <a:ext cx="1296143" cy="400110"/>
            </a:xfrm>
            <a:prstGeom prst="rect">
              <a:avLst/>
            </a:prstGeom>
            <a:noFill/>
          </p:spPr>
          <p:txBody>
            <a:bodyPr wrap="square">
              <a:spAutoFit/>
            </a:bodyPr>
            <a:lstStyle/>
            <a:p>
              <a:pPr algn="ctr"/>
              <a:r>
                <a:rPr lang="en-US" sz="2000" dirty="0">
                  <a:latin typeface="Liberation Mono"/>
                </a:rPr>
                <a:t>states</a:t>
              </a:r>
              <a:endParaRPr lang="en-IN" sz="2000" dirty="0"/>
            </a:p>
          </p:txBody>
        </p:sp>
      </p:grpSp>
      <p:sp>
        <p:nvSpPr>
          <p:cNvPr id="27" name="TextBox 26">
            <a:extLst>
              <a:ext uri="{FF2B5EF4-FFF2-40B4-BE49-F238E27FC236}">
                <a16:creationId xmlns:a16="http://schemas.microsoft.com/office/drawing/2014/main" xmlns="" id="{0047E199-051D-4EE3-9E55-238193B80B8B}"/>
              </a:ext>
            </a:extLst>
          </p:cNvPr>
          <p:cNvSpPr txBox="1"/>
          <p:nvPr/>
        </p:nvSpPr>
        <p:spPr>
          <a:xfrm>
            <a:off x="226839" y="1916832"/>
            <a:ext cx="5425250" cy="1200329"/>
          </a:xfrm>
          <a:prstGeom prst="rect">
            <a:avLst/>
          </a:prstGeom>
          <a:noFill/>
        </p:spPr>
        <p:txBody>
          <a:bodyPr wrap="square">
            <a:spAutoFit/>
          </a:bodyPr>
          <a:lstStyle/>
          <a:p>
            <a:pPr marL="457200" indent="-457200">
              <a:buFont typeface="+mj-lt"/>
              <a:buAutoNum type="arabicPeriod" startAt="4"/>
            </a:pPr>
            <a:r>
              <a:rPr lang="en-US" sz="2400" b="1" i="1" dirty="0">
                <a:solidFill>
                  <a:schemeClr val="accent6">
                    <a:lumMod val="75000"/>
                  </a:schemeClr>
                </a:solidFill>
                <a:effectLst/>
                <a:latin typeface="Liberation Mono"/>
              </a:rPr>
              <a:t>predicate</a:t>
            </a:r>
            <a:r>
              <a:rPr lang="en-US" sz="2400" b="1" i="0" dirty="0">
                <a:solidFill>
                  <a:schemeClr val="accent6">
                    <a:lumMod val="75000"/>
                  </a:schemeClr>
                </a:solidFill>
                <a:effectLst/>
                <a:latin typeface="Liberation Mono"/>
              </a:rPr>
              <a:t>: </a:t>
            </a:r>
          </a:p>
          <a:p>
            <a:pPr marL="531813"/>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US" sz="2200" b="0" i="0" dirty="0">
                <a:solidFill>
                  <a:srgbClr val="000000"/>
                </a:solidFill>
                <a:effectLst/>
                <a:latin typeface="Liberation Mono"/>
              </a:rPr>
              <a:t> </a:t>
            </a:r>
            <a:r>
              <a:rPr lang="en-US" sz="2200" b="0" i="0" dirty="0">
                <a:solidFill>
                  <a:schemeClr val="accent5">
                    <a:lumMod val="75000"/>
                  </a:schemeClr>
                </a:solidFill>
                <a:effectLst/>
                <a:latin typeface="Liberation Mono"/>
              </a:rPr>
              <a:t>IN</a:t>
            </a:r>
            <a:r>
              <a:rPr lang="en-US" sz="2200" b="0" i="0" dirty="0">
                <a:solidFill>
                  <a:srgbClr val="0077AA"/>
                </a:solidFill>
                <a:effectLst/>
                <a:latin typeface="Liberation Mono"/>
              </a:rPr>
              <a:t> </a:t>
            </a:r>
            <a:r>
              <a:rPr lang="en-US" sz="2200" dirty="0">
                <a:solidFill>
                  <a:srgbClr val="999999"/>
                </a:solidFill>
                <a:latin typeface="Liberation Mono"/>
              </a:rPr>
              <a:t>(</a:t>
            </a:r>
            <a:r>
              <a:rPr lang="en-US" sz="2200" b="0" i="1" dirty="0">
                <a:solidFill>
                  <a:srgbClr val="000000"/>
                </a:solidFill>
                <a:effectLst/>
                <a:latin typeface="Liberation Mono"/>
              </a:rPr>
              <a:t>expr1, expr2, </a:t>
            </a:r>
            <a:r>
              <a:rPr lang="en-US" sz="2200" b="0" i="1" dirty="0">
                <a:solidFill>
                  <a:schemeClr val="bg1">
                    <a:lumMod val="50000"/>
                  </a:schemeClr>
                </a:solidFill>
                <a:effectLst/>
                <a:latin typeface="Liberation Mono"/>
              </a:rPr>
              <a:t>. . .</a:t>
            </a:r>
            <a:r>
              <a:rPr lang="en-US" sz="2200" b="0" i="0" dirty="0">
                <a:solidFill>
                  <a:srgbClr val="999999"/>
                </a:solidFill>
                <a:effectLst/>
                <a:latin typeface="Liberation Mono"/>
              </a:rPr>
              <a:t> )</a:t>
            </a:r>
            <a:endParaRPr lang="en-US" sz="2200" dirty="0">
              <a:solidFill>
                <a:srgbClr val="000000"/>
              </a:solidFill>
              <a:latin typeface="Liberation Mono"/>
            </a:endParaRPr>
          </a:p>
          <a:p>
            <a:pPr marL="723900"/>
            <a:r>
              <a:rPr lang="en-US" sz="2200" b="0" i="0" dirty="0">
                <a:solidFill>
                  <a:srgbClr val="A67F59"/>
                </a:solidFill>
                <a:effectLst/>
                <a:latin typeface="Liberation Mono"/>
              </a:rPr>
              <a:t>| </a:t>
            </a:r>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US" sz="2200" b="0" i="0" dirty="0">
                <a:solidFill>
                  <a:srgbClr val="000000"/>
                </a:solidFill>
                <a:effectLst/>
                <a:latin typeface="Liberation Mono"/>
              </a:rPr>
              <a:t> </a:t>
            </a:r>
            <a:r>
              <a:rPr lang="en-US" sz="2200" b="0" i="0" dirty="0">
                <a:solidFill>
                  <a:schemeClr val="accent5">
                    <a:lumMod val="75000"/>
                  </a:schemeClr>
                </a:solidFill>
                <a:effectLst/>
                <a:latin typeface="Liberation Mono"/>
              </a:rPr>
              <a:t>IN</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1" dirty="0">
                <a:solidFill>
                  <a:srgbClr val="000000"/>
                </a:solidFill>
                <a:effectLst/>
                <a:latin typeface="Liberation Mono"/>
              </a:rPr>
              <a:t>subquery</a:t>
            </a:r>
            <a:r>
              <a:rPr lang="en-US" sz="2400" b="0" i="0" dirty="0">
                <a:solidFill>
                  <a:srgbClr val="999999"/>
                </a:solidFill>
                <a:effectLst/>
                <a:latin typeface="Liberation Mono"/>
              </a:rPr>
              <a:t>)</a:t>
            </a:r>
            <a:endParaRPr lang="en-US" sz="2400" dirty="0">
              <a:solidFill>
                <a:srgbClr val="999999"/>
              </a:solidFill>
              <a:latin typeface="Liberation Mono"/>
            </a:endParaRPr>
          </a:p>
        </p:txBody>
      </p:sp>
      <p:graphicFrame>
        <p:nvGraphicFramePr>
          <p:cNvPr id="28" name="Table 27">
            <a:extLst>
              <a:ext uri="{FF2B5EF4-FFF2-40B4-BE49-F238E27FC236}">
                <a16:creationId xmlns:a16="http://schemas.microsoft.com/office/drawing/2014/main" xmlns="" id="{59A51FE3-66CF-4F1E-8C7D-783238631C6B}"/>
              </a:ext>
            </a:extLst>
          </p:cNvPr>
          <p:cNvGraphicFramePr>
            <a:graphicFrameLocks noGrp="1"/>
          </p:cNvGraphicFramePr>
          <p:nvPr>
            <p:extLst>
              <p:ext uri="{D42A27DB-BD31-4B8C-83A1-F6EECF244321}">
                <p14:modId xmlns:p14="http://schemas.microsoft.com/office/powerpoint/2010/main" val="2148603925"/>
              </p:ext>
            </p:extLst>
          </p:nvPr>
        </p:nvGraphicFramePr>
        <p:xfrm>
          <a:off x="4867268" y="6237312"/>
          <a:ext cx="6053268" cy="426720"/>
        </p:xfrm>
        <a:graphic>
          <a:graphicData uri="http://schemas.openxmlformats.org/drawingml/2006/table">
            <a:tbl>
              <a:tblPr/>
              <a:tblGrid>
                <a:gridCol w="2506905">
                  <a:extLst>
                    <a:ext uri="{9D8B030D-6E8A-4147-A177-3AD203B41FA5}">
                      <a16:colId xmlns:a16="http://schemas.microsoft.com/office/drawing/2014/main" xmlns="" val="4286149586"/>
                    </a:ext>
                  </a:extLst>
                </a:gridCol>
                <a:gridCol w="3546363">
                  <a:extLst>
                    <a:ext uri="{9D8B030D-6E8A-4147-A177-3AD203B41FA5}">
                      <a16:colId xmlns:a16="http://schemas.microsoft.com/office/drawing/2014/main" xmlns="" val="438706697"/>
                    </a:ext>
                  </a:extLst>
                </a:gridCol>
              </a:tblGrid>
              <a:tr h="318624">
                <a:tc>
                  <a:txBody>
                    <a:bodyPr/>
                    <a:lstStyle/>
                    <a:p>
                      <a:pPr fontAlgn="t"/>
                      <a:r>
                        <a:rPr lang="en-IN" b="1" dirty="0">
                          <a:effectLst/>
                          <a:latin typeface="Palatino Linotype" panose="02040502050505030304" pitchFamily="18" charset="0"/>
                        </a:rPr>
                        <a:t>A</a:t>
                      </a:r>
                      <a:r>
                        <a:rPr lang="en-IN" dirty="0">
                          <a:effectLst/>
                          <a:latin typeface="Palatino Linotype" panose="02040502050505030304" pitchFamily="18" charset="0"/>
                        </a:rPr>
                        <a:t> IN (</a:t>
                      </a:r>
                      <a:r>
                        <a:rPr lang="en-IN" b="1" i="1" dirty="0">
                          <a:effectLst/>
                          <a:latin typeface="Palatino Linotype" panose="02040502050505030304" pitchFamily="18" charset="0"/>
                        </a:rPr>
                        <a:t>B1</a:t>
                      </a:r>
                      <a:r>
                        <a:rPr lang="en-IN" dirty="0">
                          <a:effectLst/>
                          <a:latin typeface="Palatino Linotype" panose="02040502050505030304" pitchFamily="18" charset="0"/>
                        </a:rPr>
                        <a:t>, </a:t>
                      </a:r>
                      <a:r>
                        <a:rPr lang="en-IN" b="1" i="1" dirty="0">
                          <a:effectLst/>
                          <a:latin typeface="Palatino Linotype" panose="02040502050505030304" pitchFamily="18" charset="0"/>
                        </a:rPr>
                        <a:t>B2</a:t>
                      </a:r>
                      <a:r>
                        <a:rPr lang="en-IN" dirty="0">
                          <a:effectLst/>
                          <a:latin typeface="Palatino Linotype" panose="02040502050505030304" pitchFamily="18" charset="0"/>
                        </a:rPr>
                        <a:t>, </a:t>
                      </a:r>
                      <a:r>
                        <a:rPr lang="en-IN" b="1" i="1" dirty="0">
                          <a:effectLst/>
                          <a:latin typeface="Palatino Linotype" panose="02040502050505030304" pitchFamily="18" charset="0"/>
                        </a:rPr>
                        <a:t>B3</a:t>
                      </a:r>
                      <a:r>
                        <a:rPr lang="en-IN" dirty="0">
                          <a:effectLst/>
                          <a:latin typeface="Palatino Linotype" panose="02040502050505030304" pitchFamily="18" charset="0"/>
                        </a:rPr>
                        <a:t>, etc.)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found in the list (B1, B2, etc.)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xmlns="" val="3748454671"/>
                  </a:ext>
                </a:extLst>
              </a:tr>
            </a:tbl>
          </a:graphicData>
        </a:graphic>
      </p:graphicFrame>
    </p:spTree>
    <p:extLst>
      <p:ext uri="{BB962C8B-B14F-4D97-AF65-F5344CB8AC3E}">
        <p14:creationId xmlns:p14="http://schemas.microsoft.com/office/powerpoint/2010/main" val="38290251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590800"/>
            <a:ext cx="8839200" cy="914400"/>
          </a:xfrm>
          <a:prstGeom prst="rect">
            <a:avLst/>
          </a:prstGeom>
        </p:spPr>
        <p:txBody>
          <a:bodyPr>
            <a:normAutofit/>
          </a:bodyPr>
          <a:lstStyle/>
          <a:p>
            <a:pPr lvl="0" algn="ctr">
              <a:spcBef>
                <a:spcPct val="0"/>
              </a:spcBef>
              <a:defRPr/>
            </a:pPr>
            <a:endParaRPr lang="en-US" sz="3600" b="1" i="1" dirty="0">
              <a:latin typeface="Arial" pitchFamily="34" charset="0"/>
              <a:cs typeface="Arial" pitchFamily="34" charset="0"/>
            </a:endParaRPr>
          </a:p>
        </p:txBody>
      </p:sp>
      <p:sp>
        <p:nvSpPr>
          <p:cNvPr id="4" name="Rectangle 3"/>
          <p:cNvSpPr/>
          <p:nvPr/>
        </p:nvSpPr>
        <p:spPr>
          <a:xfrm>
            <a:off x="119336" y="1005110"/>
            <a:ext cx="11953328" cy="5232202"/>
          </a:xfrm>
          <a:prstGeom prst="rect">
            <a:avLst/>
          </a:prstGeom>
          <a:solidFill>
            <a:schemeClr val="bg1"/>
          </a:solidFill>
        </p:spPr>
        <p:txBody>
          <a:bodyPr wrap="square">
            <a:spAutoFit/>
          </a:bodyPr>
          <a:lstStyle/>
          <a:p>
            <a:r>
              <a:rPr lang="en-US" sz="1900" b="1" u="sng" dirty="0">
                <a:latin typeface="Palatino Linotype" panose="02040502050505030304" pitchFamily="18" charset="0"/>
                <a:cs typeface="Arial" pitchFamily="34" charset="0"/>
              </a:rPr>
              <a:t>Atomicity</a:t>
            </a:r>
            <a:r>
              <a:rPr lang="en-US" sz="1900" dirty="0">
                <a:latin typeface="Palatino Linotype" panose="02040502050505030304" pitchFamily="18" charset="0"/>
                <a:cs typeface="Arial" pitchFamily="34" charset="0"/>
              </a:rPr>
              <a:t>. In a transaction involving two or more separate</a:t>
            </a:r>
            <a:r>
              <a:rPr lang="en-US" sz="1900" dirty="0">
                <a:latin typeface="Palatino Linotype" panose="02040502050505030304" pitchFamily="18" charset="0"/>
              </a:rPr>
              <a:t> </a:t>
            </a:r>
            <a:r>
              <a:rPr lang="en-US" sz="1900" dirty="0">
                <a:latin typeface="Palatino Linotype" panose="02040502050505030304" pitchFamily="18" charset="0"/>
                <a:cs typeface="Arial" pitchFamily="34" charset="0"/>
              </a:rPr>
              <a:t>pieces of information, either all of the pieces are committed or none are.</a:t>
            </a:r>
          </a:p>
          <a:p>
            <a:r>
              <a:rPr lang="en-US" sz="1900" b="0" i="0" dirty="0">
                <a:solidFill>
                  <a:srgbClr val="FF0000"/>
                </a:solidFill>
                <a:effectLst/>
                <a:latin typeface="Palatino Linotype" panose="02040502050505030304" pitchFamily="18" charset="0"/>
              </a:rPr>
              <a:t>For example</a:t>
            </a:r>
            <a:r>
              <a:rPr lang="en-US" sz="1900" b="0" i="0" dirty="0">
                <a:effectLst/>
                <a:latin typeface="Palatino Linotype" panose="02040502050505030304" pitchFamily="18" charset="0"/>
              </a:rPr>
              <a:t>,</a:t>
            </a:r>
            <a:r>
              <a:rPr lang="en-US" sz="1900" b="0" i="0" dirty="0">
                <a:solidFill>
                  <a:srgbClr val="FF0000"/>
                </a:solidFill>
                <a:effectLst/>
                <a:latin typeface="Palatino Linotype" panose="02040502050505030304" pitchFamily="18" charset="0"/>
              </a:rPr>
              <a:t> </a:t>
            </a:r>
            <a:r>
              <a:rPr lang="en-US" sz="1900" dirty="0">
                <a:solidFill>
                  <a:srgbClr val="006C86"/>
                </a:solidFill>
                <a:latin typeface="Palatino Linotype" panose="02040502050505030304" pitchFamily="18" charset="0"/>
              </a:rPr>
              <a:t>in an application that transfers funds from one account to another, the atomicity property ensures that, if a debit is made successfully from one account, the corresponding credit is made to the other account.</a:t>
            </a:r>
          </a:p>
          <a:p>
            <a:endParaRPr lang="en-US" sz="1000" dirty="0">
              <a:latin typeface="Palatino Linotype" panose="02040502050505030304" pitchFamily="18" charset="0"/>
              <a:cs typeface="Arial" pitchFamily="34" charset="0"/>
            </a:endParaRPr>
          </a:p>
          <a:p>
            <a:r>
              <a:rPr lang="en-US" sz="1900" b="1" u="sng" dirty="0">
                <a:latin typeface="Palatino Linotype" panose="02040502050505030304" pitchFamily="18" charset="0"/>
                <a:cs typeface="Arial" pitchFamily="34" charset="0"/>
              </a:rPr>
              <a:t>Consistency</a:t>
            </a:r>
            <a:r>
              <a:rPr lang="en-US" sz="1900" dirty="0">
                <a:latin typeface="Palatino Linotype" panose="02040502050505030304" pitchFamily="18" charset="0"/>
                <a:cs typeface="Arial" pitchFamily="34" charset="0"/>
              </a:rPr>
              <a:t>. A transaction either creates a new and valid state of data, or, if any failure occurs, returns all data to its state before the transaction was started.</a:t>
            </a:r>
          </a:p>
          <a:p>
            <a:r>
              <a:rPr lang="en-US" sz="1900" dirty="0">
                <a:solidFill>
                  <a:srgbClr val="FF0000"/>
                </a:solidFill>
                <a:latin typeface="Palatino Linotype" panose="02040502050505030304" pitchFamily="18" charset="0"/>
              </a:rPr>
              <a:t>For example</a:t>
            </a:r>
            <a:r>
              <a:rPr lang="en-US" sz="1900" b="0" i="0" dirty="0">
                <a:solidFill>
                  <a:srgbClr val="323232"/>
                </a:solidFill>
                <a:effectLst/>
                <a:latin typeface="Palatino Linotype" panose="02040502050505030304" pitchFamily="18" charset="0"/>
              </a:rPr>
              <a:t>, </a:t>
            </a:r>
            <a:r>
              <a:rPr lang="en-US" sz="1900" dirty="0">
                <a:solidFill>
                  <a:srgbClr val="006C86"/>
                </a:solidFill>
                <a:latin typeface="Palatino Linotype" panose="02040502050505030304" pitchFamily="18" charset="0"/>
              </a:rPr>
              <a:t>in an application that transfers funds from one account to another, the consistency property ensures that the total value of funds in both the accounts is the same at the start and end of each transaction.</a:t>
            </a:r>
          </a:p>
          <a:p>
            <a:endParaRPr lang="en-US" sz="1000" dirty="0">
              <a:latin typeface="Palatino Linotype" panose="02040502050505030304" pitchFamily="18" charset="0"/>
              <a:cs typeface="Arial" pitchFamily="34" charset="0"/>
            </a:endParaRPr>
          </a:p>
          <a:p>
            <a:r>
              <a:rPr lang="en-US" sz="1900" b="1" u="sng" dirty="0">
                <a:latin typeface="Palatino Linotype" panose="02040502050505030304" pitchFamily="18" charset="0"/>
                <a:cs typeface="Arial" pitchFamily="34" charset="0"/>
              </a:rPr>
              <a:t>Isolation</a:t>
            </a:r>
            <a:r>
              <a:rPr lang="en-US" sz="1900" dirty="0">
                <a:latin typeface="Palatino Linotype" panose="02040502050505030304" pitchFamily="18" charset="0"/>
                <a:cs typeface="Arial" pitchFamily="34" charset="0"/>
              </a:rPr>
              <a:t>. A transaction in process and not yet committed must remain isolated from any other transaction.</a:t>
            </a:r>
          </a:p>
          <a:p>
            <a:r>
              <a:rPr lang="en-US" sz="1900" dirty="0">
                <a:solidFill>
                  <a:srgbClr val="FF0000"/>
                </a:solidFill>
                <a:latin typeface="Palatino Linotype" panose="02040502050505030304" pitchFamily="18" charset="0"/>
              </a:rPr>
              <a:t>For example</a:t>
            </a:r>
            <a:r>
              <a:rPr lang="en-US" sz="1900" b="0" i="0" dirty="0">
                <a:solidFill>
                  <a:srgbClr val="323232"/>
                </a:solidFill>
                <a:effectLst/>
                <a:latin typeface="Palatino Linotype" panose="02040502050505030304" pitchFamily="18" charset="0"/>
              </a:rPr>
              <a:t>, </a:t>
            </a:r>
            <a:r>
              <a:rPr lang="en-US" sz="1900" dirty="0">
                <a:solidFill>
                  <a:srgbClr val="006C86"/>
                </a:solidFill>
                <a:latin typeface="Palatino Linotype" panose="02040502050505030304" pitchFamily="18" charset="0"/>
              </a:rPr>
              <a:t>in an application that transfers funds from one account to another, the isolation property ensures that another transaction sees the transferred funds in one account or the other, but not in both, nor in neither.</a:t>
            </a:r>
          </a:p>
          <a:p>
            <a:endParaRPr lang="en-US" sz="1000" dirty="0">
              <a:latin typeface="Palatino Linotype" panose="02040502050505030304" pitchFamily="18" charset="0"/>
              <a:cs typeface="Arial" pitchFamily="34" charset="0"/>
            </a:endParaRPr>
          </a:p>
          <a:p>
            <a:r>
              <a:rPr lang="en-US" sz="1900" b="1" u="sng" dirty="0">
                <a:latin typeface="Palatino Linotype" panose="02040502050505030304" pitchFamily="18" charset="0"/>
                <a:cs typeface="Arial" pitchFamily="34" charset="0"/>
              </a:rPr>
              <a:t>Durability</a:t>
            </a:r>
            <a:r>
              <a:rPr lang="en-US" sz="1900" dirty="0">
                <a:latin typeface="Palatino Linotype" panose="02040502050505030304" pitchFamily="18" charset="0"/>
                <a:cs typeface="Arial" pitchFamily="34" charset="0"/>
              </a:rPr>
              <a:t>. Committed data is saved by the system such that, even in the event of a failure and system restart, the data is available in its correct state.</a:t>
            </a:r>
          </a:p>
          <a:p>
            <a:r>
              <a:rPr lang="en-US" sz="1900" dirty="0">
                <a:solidFill>
                  <a:srgbClr val="FF0000"/>
                </a:solidFill>
                <a:latin typeface="Palatino Linotype" panose="02040502050505030304" pitchFamily="18" charset="0"/>
              </a:rPr>
              <a:t>For example</a:t>
            </a:r>
            <a:r>
              <a:rPr lang="en-US" sz="1900" b="0" i="0" dirty="0">
                <a:solidFill>
                  <a:srgbClr val="323232"/>
                </a:solidFill>
                <a:effectLst/>
                <a:latin typeface="Palatino Linotype" panose="02040502050505030304" pitchFamily="18" charset="0"/>
              </a:rPr>
              <a:t>, </a:t>
            </a:r>
            <a:r>
              <a:rPr lang="en-US" sz="1900" dirty="0">
                <a:solidFill>
                  <a:srgbClr val="006C86"/>
                </a:solidFill>
                <a:latin typeface="Palatino Linotype" panose="02040502050505030304" pitchFamily="18" charset="0"/>
              </a:rPr>
              <a:t>in an application that transfers funds from one account to another, the durability property ensures that the changes made to each account will not be reversed.</a:t>
            </a:r>
          </a:p>
        </p:txBody>
      </p:sp>
      <p:sp>
        <p:nvSpPr>
          <p:cNvPr id="5" name="Rectangle 4"/>
          <p:cNvSpPr/>
          <p:nvPr/>
        </p:nvSpPr>
        <p:spPr>
          <a:xfrm>
            <a:off x="1524000" y="1"/>
            <a:ext cx="9144000" cy="646331"/>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ACID properties of transactions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48000"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1" y="910361"/>
            <a:ext cx="8640959" cy="70788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column | expression IN ( </a:t>
            </a:r>
            <a:r>
              <a:rPr lang="en-US" sz="2000" dirty="0">
                <a:solidFill>
                  <a:schemeClr val="tx1">
                    <a:lumMod val="65000"/>
                    <a:lumOff val="35000"/>
                  </a:schemeClr>
                </a:solidFill>
                <a:latin typeface="Liberation Mono"/>
                <a:cs typeface="Arial" panose="020B0604020202020204" pitchFamily="34" charset="0"/>
              </a:rPr>
              <a:t>v1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tx1">
                    <a:lumMod val="65000"/>
                    <a:lumOff val="35000"/>
                  </a:schemeClr>
                </a:solidFill>
                <a:latin typeface="Liberation Mono"/>
                <a:cs typeface="Arial" panose="020B0604020202020204" pitchFamily="34" charset="0"/>
              </a:rPr>
              <a:t>v2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tx1">
                    <a:lumMod val="65000"/>
                    <a:lumOff val="35000"/>
                  </a:schemeClr>
                </a:solidFill>
                <a:latin typeface="Liberation Mono"/>
                <a:cs typeface="Arial" panose="020B0604020202020204" pitchFamily="34" charset="0"/>
              </a:rPr>
              <a:t>v3</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bg1">
                    <a:lumMod val="50000"/>
                  </a:schemeClr>
                </a:solidFill>
                <a:latin typeface="Liberation Mono"/>
              </a:rPr>
              <a:t>. . .</a:t>
            </a:r>
            <a:r>
              <a:rPr lang="en-US" sz="2000" dirty="0">
                <a:solidFill>
                  <a:srgbClr val="0077AA"/>
                </a:solidFill>
                <a:latin typeface="Liberation Mono"/>
              </a:rPr>
              <a:t> </a:t>
            </a:r>
            <a:r>
              <a:rPr lang="en-US" sz="2000" dirty="0">
                <a:solidFill>
                  <a:srgbClr val="0077AA"/>
                </a:solidFill>
                <a:latin typeface="Liberation Mono"/>
                <a:cs typeface="Arial" panose="020B0604020202020204" pitchFamily="34" charset="0"/>
              </a:rPr>
              <a:t>)</a:t>
            </a:r>
          </a:p>
          <a:p>
            <a:r>
              <a:rPr lang="en-US" sz="2000" dirty="0">
                <a:solidFill>
                  <a:srgbClr val="0077AA"/>
                </a:solidFill>
                <a:latin typeface="Liberation Mono"/>
                <a:cs typeface="Arial" panose="020B0604020202020204" pitchFamily="34" charset="0"/>
              </a:rPr>
              <a:t>column | expression IN (</a:t>
            </a:r>
            <a:r>
              <a:rPr lang="en-US" sz="2000" dirty="0">
                <a:solidFill>
                  <a:schemeClr val="tx1">
                    <a:lumMod val="65000"/>
                    <a:lumOff val="35000"/>
                  </a:schemeClr>
                </a:solidFill>
                <a:latin typeface="Liberation Mono"/>
                <a:cs typeface="Arial" panose="020B0604020202020204" pitchFamily="34" charset="0"/>
              </a:rPr>
              <a:t>subquery</a:t>
            </a:r>
            <a:r>
              <a:rPr lang="en-US" sz="2000" dirty="0">
                <a:solidFill>
                  <a:srgbClr val="0077AA"/>
                </a:solidFill>
                <a:latin typeface="Liberation Mono"/>
                <a:cs typeface="Arial" panose="020B0604020202020204" pitchFamily="34" charset="0"/>
              </a:rPr>
              <a:t>)</a:t>
            </a:r>
          </a:p>
        </p:txBody>
      </p:sp>
      <p:sp>
        <p:nvSpPr>
          <p:cNvPr id="3" name="Rectangle 2"/>
          <p:cNvSpPr/>
          <p:nvPr/>
        </p:nvSpPr>
        <p:spPr>
          <a:xfrm>
            <a:off x="335359" y="1598503"/>
            <a:ext cx="11665297" cy="1779974"/>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If a value in the column or the expression is equal to any value in the list, the result of the IN operator is TRUE.</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 IN operator is equivalent to multiple </a:t>
            </a:r>
            <a:r>
              <a:rPr lang="en-US" dirty="0">
                <a:solidFill>
                  <a:schemeClr val="accent4">
                    <a:lumMod val="50000"/>
                  </a:schemeClr>
                </a:solidFill>
                <a:latin typeface="Arial" panose="020B0604020202020204" pitchFamily="34" charset="0"/>
                <a:cs typeface="Arial" panose="020B0604020202020204" pitchFamily="34" charset="0"/>
              </a:rPr>
              <a:t>OR</a:t>
            </a:r>
            <a:r>
              <a:rPr lang="en-US" dirty="0">
                <a:latin typeface="Arial" panose="020B0604020202020204" pitchFamily="34" charset="0"/>
                <a:cs typeface="Arial" panose="020B0604020202020204" pitchFamily="34" charset="0"/>
              </a:rPr>
              <a:t> operators.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To negate the IN operator, you use the </a:t>
            </a:r>
            <a:r>
              <a:rPr lang="en-US" dirty="0">
                <a:solidFill>
                  <a:schemeClr val="accent4">
                    <a:lumMod val="50000"/>
                  </a:schemeClr>
                </a:solidFill>
                <a:latin typeface="Arial" panose="020B0604020202020204" pitchFamily="34" charset="0"/>
                <a:cs typeface="Arial" panose="020B0604020202020204" pitchFamily="34" charset="0"/>
              </a:rPr>
              <a:t>NOT IN </a:t>
            </a:r>
            <a:r>
              <a:rPr lang="en-US" dirty="0">
                <a:latin typeface="Arial" panose="020B0604020202020204" pitchFamily="34" charset="0"/>
                <a:cs typeface="Arial" panose="020B0604020202020204" pitchFamily="34" charset="0"/>
              </a:rPr>
              <a:t>operator.</a:t>
            </a:r>
            <a:endParaRPr lang="en-IN"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xmlns="" id="{8E3A278B-47A7-4045-9D6A-7A78258C1322}"/>
              </a:ext>
            </a:extLst>
          </p:cNvPr>
          <p:cNvPicPr>
            <a:picLocks noChangeAspect="1"/>
          </p:cNvPicPr>
          <p:nvPr/>
        </p:nvPicPr>
        <p:blipFill>
          <a:blip r:embed="rId2"/>
          <a:stretch>
            <a:fillRect/>
          </a:stretch>
        </p:blipFill>
        <p:spPr>
          <a:xfrm>
            <a:off x="314782" y="4365104"/>
            <a:ext cx="8013465" cy="2236191"/>
          </a:xfrm>
          <a:prstGeom prst="rect">
            <a:avLst/>
          </a:prstGeom>
        </p:spPr>
      </p:pic>
      <p:grpSp>
        <p:nvGrpSpPr>
          <p:cNvPr id="6" name="Group 5">
            <a:extLst>
              <a:ext uri="{FF2B5EF4-FFF2-40B4-BE49-F238E27FC236}">
                <a16:creationId xmlns:a16="http://schemas.microsoft.com/office/drawing/2014/main" xmlns="" id="{CC50830C-84FE-4811-9605-CB343CCA287D}"/>
              </a:ext>
            </a:extLst>
          </p:cNvPr>
          <p:cNvGrpSpPr/>
          <p:nvPr/>
        </p:nvGrpSpPr>
        <p:grpSpPr>
          <a:xfrm>
            <a:off x="364741" y="3624170"/>
            <a:ext cx="11305256" cy="596918"/>
            <a:chOff x="364741" y="3861048"/>
            <a:chExt cx="11305256" cy="596918"/>
          </a:xfrm>
        </p:grpSpPr>
        <p:cxnSp>
          <p:nvCxnSpPr>
            <p:cNvPr id="11" name="Straight Connector 10">
              <a:extLst>
                <a:ext uri="{FF2B5EF4-FFF2-40B4-BE49-F238E27FC236}">
                  <a16:creationId xmlns:a16="http://schemas.microsoft.com/office/drawing/2014/main" xmlns="" id="{E7A0367D-A2C9-4AF9-AF73-E005FF22F4B6}"/>
                </a:ext>
              </a:extLst>
            </p:cNvPr>
            <p:cNvCxnSpPr/>
            <p:nvPr/>
          </p:nvCxnSpPr>
          <p:spPr>
            <a:xfrm>
              <a:off x="392936" y="3861048"/>
              <a:ext cx="11269633"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xmlns="" id="{A812D2B1-086D-4826-8315-851FF37231A6}"/>
                </a:ext>
              </a:extLst>
            </p:cNvPr>
            <p:cNvSpPr/>
            <p:nvPr/>
          </p:nvSpPr>
          <p:spPr>
            <a:xfrm>
              <a:off x="364741" y="4005065"/>
              <a:ext cx="11305256"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US" dirty="0">
                  <a:latin typeface="Liberation Mono"/>
                  <a:cs typeface="Arial" panose="020B0604020202020204" pitchFamily="34" charset="0"/>
                </a:rPr>
                <a:t>empno, ename, job, hiredate, sal, comm, deptno, isactive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job </a:t>
              </a:r>
              <a:r>
                <a:rPr lang="en-IN" dirty="0">
                  <a:solidFill>
                    <a:schemeClr val="accent5">
                      <a:lumMod val="75000"/>
                    </a:schemeClr>
                  </a:solidFill>
                  <a:latin typeface="Liberation Mono"/>
                  <a:cs typeface="Arial" panose="020B0604020202020204" pitchFamily="34" charset="0"/>
                </a:rPr>
                <a:t>IN</a:t>
              </a:r>
              <a:r>
                <a:rPr lang="en-IN"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solidFill>
                    <a:srgbClr val="669900"/>
                  </a:solidFill>
                  <a:latin typeface="Liberation Mono"/>
                </a:rPr>
                <a:t>'salesman'</a:t>
              </a:r>
              <a:r>
                <a:rPr lang="en-IN" dirty="0">
                  <a:latin typeface="Liberation Mono"/>
                  <a:cs typeface="Arial" panose="020B0604020202020204" pitchFamily="34" charset="0"/>
                </a:rPr>
                <a:t>, </a:t>
              </a:r>
              <a:r>
                <a:rPr lang="en-IN" dirty="0">
                  <a:solidFill>
                    <a:srgbClr val="669900"/>
                  </a:solidFill>
                  <a:latin typeface="Liberation Mono"/>
                </a:rPr>
                <a:t>'manager'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4" name="Rectangle 13">
              <a:extLst>
                <a:ext uri="{FF2B5EF4-FFF2-40B4-BE49-F238E27FC236}">
                  <a16:creationId xmlns:a16="http://schemas.microsoft.com/office/drawing/2014/main" xmlns="" id="{2172B361-8741-4399-8D90-C87A7A4C58A5}"/>
                </a:ext>
              </a:extLst>
            </p:cNvPr>
            <p:cNvSpPr/>
            <p:nvPr/>
          </p:nvSpPr>
          <p:spPr>
            <a:xfrm>
              <a:off x="8626555" y="3913878"/>
              <a:ext cx="2870045" cy="54408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9" name="Rectangle 8">
            <a:extLst>
              <a:ext uri="{FF2B5EF4-FFF2-40B4-BE49-F238E27FC236}">
                <a16:creationId xmlns:a16="http://schemas.microsoft.com/office/drawing/2014/main" xmlns="" id="{20598E04-54A7-4703-BC49-5D7C5103B85A}"/>
              </a:ext>
            </a:extLst>
          </p:cNvPr>
          <p:cNvSpPr/>
          <p:nvPr/>
        </p:nvSpPr>
        <p:spPr>
          <a:xfrm>
            <a:off x="370984" y="404664"/>
            <a:ext cx="925253" cy="400110"/>
          </a:xfrm>
          <a:prstGeom prst="rect">
            <a:avLst/>
          </a:prstGeom>
        </p:spPr>
        <p:txBody>
          <a:bodyPr wrap="none">
            <a:spAutoFit/>
          </a:bodyPr>
          <a:lstStyle/>
          <a:p>
            <a:r>
              <a:rPr lang="en-US" sz="2000" i="1" dirty="0">
                <a:solidFill>
                  <a:schemeClr val="accent1">
                    <a:lumMod val="75000"/>
                  </a:schemeClr>
                </a:solidFill>
                <a:latin typeface="Arial" pitchFamily="34" charset="0"/>
                <a:cs typeface="Arial" pitchFamily="34" charset="0"/>
              </a:rPr>
              <a:t>syntax</a:t>
            </a:r>
            <a:endParaRPr lang="en-US" sz="2800" i="1" dirty="0">
              <a:solidFill>
                <a:schemeClr val="accent1">
                  <a:lumMod val="75000"/>
                </a:schemeClr>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xmlns="" id="{2F5FF4A0-032C-4346-8079-F5E386BA9BDA}"/>
              </a:ext>
            </a:extLst>
          </p:cNvPr>
          <p:cNvSpPr/>
          <p:nvPr/>
        </p:nvSpPr>
        <p:spPr>
          <a:xfrm>
            <a:off x="2423592" y="4293096"/>
            <a:ext cx="1152128" cy="240261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58525514"/>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between</a:t>
            </a:r>
          </a:p>
        </p:txBody>
      </p:sp>
      <p:sp>
        <p:nvSpPr>
          <p:cNvPr id="5" name="TextBox 4">
            <a:extLst>
              <a:ext uri="{FF2B5EF4-FFF2-40B4-BE49-F238E27FC236}">
                <a16:creationId xmlns:a16="http://schemas.microsoft.com/office/drawing/2014/main" xmlns="" id="{53240AC3-BC05-4B3A-B03F-9624945E97DF}"/>
              </a:ext>
            </a:extLst>
          </p:cNvPr>
          <p:cNvSpPr txBox="1"/>
          <p:nvPr/>
        </p:nvSpPr>
        <p:spPr>
          <a:xfrm>
            <a:off x="1109446" y="3212976"/>
            <a:ext cx="9973108" cy="400110"/>
          </a:xfrm>
          <a:prstGeom prst="rect">
            <a:avLst/>
          </a:prstGeom>
          <a:noFill/>
        </p:spPr>
        <p:txBody>
          <a:bodyPr wrap="square">
            <a:spAutoFit/>
          </a:bodyPr>
          <a:lstStyle/>
          <a:p>
            <a:r>
              <a:rPr lang="en-US" sz="2000" dirty="0">
                <a:latin typeface="Palatino Linotype" panose="02040502050505030304" pitchFamily="18" charset="0"/>
              </a:rPr>
              <a:t>The BETWEEN operator is a logical operator that allows you to specify a range to test.</a:t>
            </a:r>
            <a:endParaRPr lang="en-IN" sz="2000" dirty="0">
              <a:latin typeface="Palatino Linotype" panose="02040502050505030304" pitchFamily="18" charset="0"/>
            </a:endParaRPr>
          </a:p>
        </p:txBody>
      </p:sp>
      <p:grpSp>
        <p:nvGrpSpPr>
          <p:cNvPr id="6" name="Group 5">
            <a:extLst>
              <a:ext uri="{FF2B5EF4-FFF2-40B4-BE49-F238E27FC236}">
                <a16:creationId xmlns:a16="http://schemas.microsoft.com/office/drawing/2014/main" xmlns="" id="{2FB66BBF-3166-4C89-AB45-C415906A8178}"/>
              </a:ext>
            </a:extLst>
          </p:cNvPr>
          <p:cNvGrpSpPr/>
          <p:nvPr/>
        </p:nvGrpSpPr>
        <p:grpSpPr>
          <a:xfrm>
            <a:off x="844498" y="259200"/>
            <a:ext cx="10539515" cy="1502780"/>
            <a:chOff x="844498" y="423911"/>
            <a:chExt cx="10539515" cy="1502780"/>
          </a:xfrm>
        </p:grpSpPr>
        <p:grpSp>
          <p:nvGrpSpPr>
            <p:cNvPr id="23" name="Group 22">
              <a:extLst>
                <a:ext uri="{FF2B5EF4-FFF2-40B4-BE49-F238E27FC236}">
                  <a16:creationId xmlns:a16="http://schemas.microsoft.com/office/drawing/2014/main" xmlns="" id="{103B31F0-6F85-4E7D-9DCA-A3DCAA68A6C6}"/>
                </a:ext>
              </a:extLst>
            </p:cNvPr>
            <p:cNvGrpSpPr/>
            <p:nvPr/>
          </p:nvGrpSpPr>
          <p:grpSpPr>
            <a:xfrm>
              <a:off x="844498" y="423911"/>
              <a:ext cx="10539515" cy="1502780"/>
              <a:chOff x="695400" y="1745011"/>
              <a:chExt cx="10539515" cy="1502780"/>
            </a:xfrm>
          </p:grpSpPr>
          <p:grpSp>
            <p:nvGrpSpPr>
              <p:cNvPr id="24" name="Group 23">
                <a:extLst>
                  <a:ext uri="{FF2B5EF4-FFF2-40B4-BE49-F238E27FC236}">
                    <a16:creationId xmlns:a16="http://schemas.microsoft.com/office/drawing/2014/main" xmlns="" id="{0DC1A97C-7497-4B13-BB40-E8F0F6FA3696}"/>
                  </a:ext>
                </a:extLst>
              </p:cNvPr>
              <p:cNvGrpSpPr/>
              <p:nvPr/>
            </p:nvGrpSpPr>
            <p:grpSpPr>
              <a:xfrm>
                <a:off x="695400" y="1835990"/>
                <a:ext cx="8952150" cy="1329934"/>
                <a:chOff x="267703" y="1600839"/>
                <a:chExt cx="8952150" cy="1329934"/>
              </a:xfrm>
            </p:grpSpPr>
            <p:grpSp>
              <p:nvGrpSpPr>
                <p:cNvPr id="27" name="Group 26">
                  <a:extLst>
                    <a:ext uri="{FF2B5EF4-FFF2-40B4-BE49-F238E27FC236}">
                      <a16:creationId xmlns:a16="http://schemas.microsoft.com/office/drawing/2014/main" xmlns="" id="{0CD241A4-EE57-4899-8CBA-158B1FEDE56C}"/>
                    </a:ext>
                  </a:extLst>
                </p:cNvPr>
                <p:cNvGrpSpPr/>
                <p:nvPr/>
              </p:nvGrpSpPr>
              <p:grpSpPr>
                <a:xfrm>
                  <a:off x="1651832" y="1600839"/>
                  <a:ext cx="7568021" cy="1329934"/>
                  <a:chOff x="31591" y="1556792"/>
                  <a:chExt cx="7568021" cy="1329934"/>
                </a:xfrm>
              </p:grpSpPr>
              <p:grpSp>
                <p:nvGrpSpPr>
                  <p:cNvPr id="34" name="Group 33">
                    <a:extLst>
                      <a:ext uri="{FF2B5EF4-FFF2-40B4-BE49-F238E27FC236}">
                        <a16:creationId xmlns:a16="http://schemas.microsoft.com/office/drawing/2014/main" xmlns="" id="{6CD2C038-9662-458F-A7FA-C7E3651FD30E}"/>
                      </a:ext>
                    </a:extLst>
                  </p:cNvPr>
                  <p:cNvGrpSpPr/>
                  <p:nvPr/>
                </p:nvGrpSpPr>
                <p:grpSpPr>
                  <a:xfrm>
                    <a:off x="669977" y="1556792"/>
                    <a:ext cx="2736304" cy="1329934"/>
                    <a:chOff x="669977" y="1556792"/>
                    <a:chExt cx="2736304" cy="1329934"/>
                  </a:xfrm>
                </p:grpSpPr>
                <p:sp>
                  <p:nvSpPr>
                    <p:cNvPr id="38" name="Rectangle 37">
                      <a:extLst>
                        <a:ext uri="{FF2B5EF4-FFF2-40B4-BE49-F238E27FC236}">
                          <a16:creationId xmlns:a16="http://schemas.microsoft.com/office/drawing/2014/main" xmlns="" id="{A92DF07E-2893-4708-8D5F-B3C8448DDDC0}"/>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TextBox 38">
                      <a:extLst>
                        <a:ext uri="{FF2B5EF4-FFF2-40B4-BE49-F238E27FC236}">
                          <a16:creationId xmlns:a16="http://schemas.microsoft.com/office/drawing/2014/main" xmlns="" id="{DEF7CA78-B077-45E9-9B3F-58438BA29B6C}"/>
                        </a:ext>
                      </a:extLst>
                    </p:cNvPr>
                    <p:cNvSpPr txBox="1"/>
                    <p:nvPr/>
                  </p:nvSpPr>
                  <p:spPr>
                    <a:xfrm>
                      <a:off x="699365" y="1620089"/>
                      <a:ext cx="2706916" cy="584775"/>
                    </a:xfrm>
                    <a:prstGeom prst="rect">
                      <a:avLst/>
                    </a:prstGeom>
                    <a:noFill/>
                  </p:spPr>
                  <p:txBody>
                    <a:bodyPr wrap="square">
                      <a:spAutoFit/>
                    </a:bodyPr>
                    <a:lstStyle/>
                    <a:p>
                      <a:pPr algn="ctr"/>
                      <a:r>
                        <a:rPr lang="en-IN" sz="3200" dirty="0">
                          <a:latin typeface="Liberation Mono"/>
                        </a:rPr>
                        <a:t>WHERE</a:t>
                      </a:r>
                      <a:endParaRPr lang="en-IN" sz="3200" dirty="0"/>
                    </a:p>
                  </p:txBody>
                </p:sp>
                <p:sp>
                  <p:nvSpPr>
                    <p:cNvPr id="40" name="TextBox 39">
                      <a:extLst>
                        <a:ext uri="{FF2B5EF4-FFF2-40B4-BE49-F238E27FC236}">
                          <a16:creationId xmlns:a16="http://schemas.microsoft.com/office/drawing/2014/main" xmlns="" id="{599DC989-595C-4474-B3CF-3B60322EFC64}"/>
                        </a:ext>
                      </a:extLst>
                    </p:cNvPr>
                    <p:cNvSpPr txBox="1"/>
                    <p:nvPr/>
                  </p:nvSpPr>
                  <p:spPr>
                    <a:xfrm>
                      <a:off x="689275" y="2178840"/>
                      <a:ext cx="2717006" cy="707886"/>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sal BETWEEN</a:t>
                      </a:r>
                    </a:p>
                    <a:p>
                      <a:pPr algn="ctr"/>
                      <a:r>
                        <a:rPr lang="en-IN" sz="2000" dirty="0">
                          <a:latin typeface="Liberation Mono"/>
                          <a:cs typeface="Arial" panose="020B0604020202020204" pitchFamily="34" charset="0"/>
                        </a:rPr>
                        <a:t>1000 </a:t>
                      </a:r>
                      <a:r>
                        <a:rPr lang="en-IN" sz="2000" dirty="0">
                          <a:solidFill>
                            <a:schemeClr val="accent5">
                              <a:lumMod val="75000"/>
                            </a:schemeClr>
                          </a:solidFill>
                          <a:latin typeface="Liberation Mono"/>
                          <a:cs typeface="Arial" panose="020B0604020202020204" pitchFamily="34" charset="0"/>
                        </a:rPr>
                        <a:t>and</a:t>
                      </a:r>
                      <a:r>
                        <a:rPr lang="en-IN" sz="2000" dirty="0">
                          <a:latin typeface="Liberation Mono"/>
                          <a:cs typeface="Arial" panose="020B0604020202020204" pitchFamily="34" charset="0"/>
                        </a:rPr>
                        <a:t> 3000</a:t>
                      </a:r>
                      <a:endParaRPr lang="en-IN" sz="2000" dirty="0"/>
                    </a:p>
                  </p:txBody>
                </p:sp>
              </p:grpSp>
              <p:sp>
                <p:nvSpPr>
                  <p:cNvPr id="35" name="Arrow: Right 34">
                    <a:extLst>
                      <a:ext uri="{FF2B5EF4-FFF2-40B4-BE49-F238E27FC236}">
                        <a16:creationId xmlns:a16="http://schemas.microsoft.com/office/drawing/2014/main" xmlns="" id="{A6F2A5AE-D4F1-4684-A31D-945F39AEF664}"/>
                      </a:ext>
                    </a:extLst>
                  </p:cNvPr>
                  <p:cNvSpPr/>
                  <p:nvPr/>
                </p:nvSpPr>
                <p:spPr>
                  <a:xfrm>
                    <a:off x="350931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Arrow: Right 35">
                    <a:extLst>
                      <a:ext uri="{FF2B5EF4-FFF2-40B4-BE49-F238E27FC236}">
                        <a16:creationId xmlns:a16="http://schemas.microsoft.com/office/drawing/2014/main" xmlns="" id="{7A457CF7-701C-4564-A2FD-88312731187A}"/>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Arrow: Right 36">
                    <a:extLst>
                      <a:ext uri="{FF2B5EF4-FFF2-40B4-BE49-F238E27FC236}">
                        <a16:creationId xmlns:a16="http://schemas.microsoft.com/office/drawing/2014/main" xmlns="" id="{FFBA6EE0-2D0B-4F9D-B013-D6E235846498}"/>
                      </a:ext>
                    </a:extLst>
                  </p:cNvPr>
                  <p:cNvSpPr/>
                  <p:nvPr/>
                </p:nvSpPr>
                <p:spPr>
                  <a:xfrm>
                    <a:off x="6993206"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8" name="Flowchart: Magnetic Disk 27">
                  <a:extLst>
                    <a:ext uri="{FF2B5EF4-FFF2-40B4-BE49-F238E27FC236}">
                      <a16:creationId xmlns:a16="http://schemas.microsoft.com/office/drawing/2014/main" xmlns="" id="{998942FF-9206-4A2B-A495-022DE64419AD}"/>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1" name="Rectangle 30">
                  <a:extLst>
                    <a:ext uri="{FF2B5EF4-FFF2-40B4-BE49-F238E27FC236}">
                      <a16:creationId xmlns:a16="http://schemas.microsoft.com/office/drawing/2014/main" xmlns="" id="{BFC8E7F5-E12A-4ECB-855F-1C116F06A972}"/>
                    </a:ext>
                  </a:extLst>
                </p:cNvPr>
                <p:cNvSpPr/>
                <p:nvPr/>
              </p:nvSpPr>
              <p:spPr>
                <a:xfrm>
                  <a:off x="5797328"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a:extLst>
                    <a:ext uri="{FF2B5EF4-FFF2-40B4-BE49-F238E27FC236}">
                      <a16:creationId xmlns:a16="http://schemas.microsoft.com/office/drawing/2014/main" xmlns="" id="{BCECA22F-1B07-4CFC-83DF-1BF8BC67283C}"/>
                    </a:ext>
                  </a:extLst>
                </p:cNvPr>
                <p:cNvSpPr txBox="1"/>
                <p:nvPr/>
              </p:nvSpPr>
              <p:spPr>
                <a:xfrm>
                  <a:off x="5838992" y="1672970"/>
                  <a:ext cx="2689870"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33" name="TextBox 32">
                  <a:extLst>
                    <a:ext uri="{FF2B5EF4-FFF2-40B4-BE49-F238E27FC236}">
                      <a16:creationId xmlns:a16="http://schemas.microsoft.com/office/drawing/2014/main" xmlns="" id="{50EC0E66-6258-493B-99CC-6637A8EF0B95}"/>
                    </a:ext>
                  </a:extLst>
                </p:cNvPr>
                <p:cNvSpPr txBox="1"/>
                <p:nvPr/>
              </p:nvSpPr>
              <p:spPr>
                <a:xfrm>
                  <a:off x="5834222" y="2229960"/>
                  <a:ext cx="2689870"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endParaRPr lang="en-IN" sz="2000" dirty="0"/>
                </a:p>
              </p:txBody>
            </p:sp>
          </p:grpSp>
          <p:sp>
            <p:nvSpPr>
              <p:cNvPr id="25" name="Oval 24">
                <a:extLst>
                  <a:ext uri="{FF2B5EF4-FFF2-40B4-BE49-F238E27FC236}">
                    <a16:creationId xmlns:a16="http://schemas.microsoft.com/office/drawing/2014/main" xmlns="" id="{CB32125E-D4A3-4818-8CB6-096BB52201E5}"/>
                  </a:ext>
                </a:extLst>
              </p:cNvPr>
              <p:cNvSpPr/>
              <p:nvPr/>
            </p:nvSpPr>
            <p:spPr>
              <a:xfrm>
                <a:off x="9732135"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xmlns="" id="{ED68C28C-BD21-4449-9B68-BA7A3AD2674E}"/>
                  </a:ext>
                </a:extLst>
              </p:cNvPr>
              <p:cNvSpPr txBox="1"/>
              <p:nvPr/>
            </p:nvSpPr>
            <p:spPr>
              <a:xfrm>
                <a:off x="9732135" y="2296346"/>
                <a:ext cx="1502780"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3" name="TextBox 2">
              <a:extLst>
                <a:ext uri="{FF2B5EF4-FFF2-40B4-BE49-F238E27FC236}">
                  <a16:creationId xmlns:a16="http://schemas.microsoft.com/office/drawing/2014/main" xmlns="" id="{F9B912CA-311E-4A40-9619-64C5FA6CBFBA}"/>
                </a:ext>
              </a:extLst>
            </p:cNvPr>
            <p:cNvSpPr txBox="1"/>
            <p:nvPr/>
          </p:nvSpPr>
          <p:spPr>
            <a:xfrm>
              <a:off x="853064" y="445608"/>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4" name="TextBox 3">
              <a:extLst>
                <a:ext uri="{FF2B5EF4-FFF2-40B4-BE49-F238E27FC236}">
                  <a16:creationId xmlns:a16="http://schemas.microsoft.com/office/drawing/2014/main" xmlns="" id="{793C4F22-7F7D-4BF8-BB24-60394E6B6EBA}"/>
                </a:ext>
              </a:extLst>
            </p:cNvPr>
            <p:cNvSpPr txBox="1"/>
            <p:nvPr/>
          </p:nvSpPr>
          <p:spPr>
            <a:xfrm>
              <a:off x="848294" y="1266732"/>
              <a:ext cx="1277301" cy="400110"/>
            </a:xfrm>
            <a:prstGeom prst="rect">
              <a:avLst/>
            </a:prstGeom>
            <a:noFill/>
          </p:spPr>
          <p:txBody>
            <a:bodyPr wrap="square">
              <a:spAutoFit/>
            </a:bodyPr>
            <a:lstStyle/>
            <a:p>
              <a:pPr algn="ctr"/>
              <a:r>
                <a:rPr lang="en-IN" sz="2000" dirty="0">
                  <a:latin typeface="Liberation Mono"/>
                </a:rPr>
                <a:t>emp</a:t>
              </a:r>
              <a:endParaRPr lang="en-IN" sz="2000" dirty="0"/>
            </a:p>
          </p:txBody>
        </p:sp>
      </p:grpSp>
      <p:sp>
        <p:nvSpPr>
          <p:cNvPr id="29" name="TextBox 28">
            <a:extLst>
              <a:ext uri="{FF2B5EF4-FFF2-40B4-BE49-F238E27FC236}">
                <a16:creationId xmlns:a16="http://schemas.microsoft.com/office/drawing/2014/main" xmlns="" id="{BB4CD596-72FF-40C5-A6E3-25F48178439F}"/>
              </a:ext>
            </a:extLst>
          </p:cNvPr>
          <p:cNvSpPr txBox="1"/>
          <p:nvPr/>
        </p:nvSpPr>
        <p:spPr>
          <a:xfrm>
            <a:off x="28037" y="1772816"/>
            <a:ext cx="5878272" cy="830997"/>
          </a:xfrm>
          <a:prstGeom prst="rect">
            <a:avLst/>
          </a:prstGeom>
          <a:noFill/>
        </p:spPr>
        <p:txBody>
          <a:bodyPr wrap="square">
            <a:spAutoFit/>
          </a:bodyPr>
          <a:lstStyle/>
          <a:p>
            <a:pPr marL="457200" indent="-457200">
              <a:buFont typeface="+mj-lt"/>
              <a:buAutoNum type="arabicPeriod" startAt="4"/>
            </a:pPr>
            <a:r>
              <a:rPr lang="en-US" sz="2400" b="1" i="1" dirty="0">
                <a:solidFill>
                  <a:schemeClr val="accent6">
                    <a:lumMod val="75000"/>
                  </a:schemeClr>
                </a:solidFill>
                <a:effectLst/>
                <a:latin typeface="Liberation Mono"/>
              </a:rPr>
              <a:t>predicate</a:t>
            </a:r>
            <a:r>
              <a:rPr lang="en-US" sz="2400" b="1" i="0" dirty="0">
                <a:solidFill>
                  <a:schemeClr val="accent6">
                    <a:lumMod val="75000"/>
                  </a:schemeClr>
                </a:solidFill>
                <a:effectLst/>
                <a:latin typeface="Liberation Mono"/>
              </a:rPr>
              <a:t>: </a:t>
            </a:r>
          </a:p>
          <a:p>
            <a:pPr marL="531813"/>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US" sz="2200" b="0" i="0" dirty="0">
                <a:solidFill>
                  <a:srgbClr val="000000"/>
                </a:solidFill>
                <a:effectLst/>
                <a:latin typeface="Liberation Mono"/>
              </a:rPr>
              <a:t> </a:t>
            </a:r>
            <a:r>
              <a:rPr lang="en-US" sz="2200" dirty="0">
                <a:solidFill>
                  <a:srgbClr val="0077AA"/>
                </a:solidFill>
                <a:latin typeface="Liberation Mono"/>
              </a:rPr>
              <a:t>BETWEEN</a:t>
            </a:r>
            <a:r>
              <a:rPr lang="en-US" sz="2200" b="0" i="0" dirty="0">
                <a:solidFill>
                  <a:srgbClr val="000000"/>
                </a:solidFill>
                <a:effectLst/>
                <a:latin typeface="Liberation Mono"/>
              </a:rPr>
              <a:t> </a:t>
            </a:r>
            <a:r>
              <a:rPr lang="en-US" sz="2200" b="0" i="1" dirty="0">
                <a:solidFill>
                  <a:srgbClr val="000000"/>
                </a:solidFill>
                <a:effectLst/>
                <a:latin typeface="Liberation Mono"/>
              </a:rPr>
              <a:t>expr1 </a:t>
            </a:r>
            <a:r>
              <a:rPr lang="en-US" sz="2200" dirty="0">
                <a:solidFill>
                  <a:srgbClr val="0077AA"/>
                </a:solidFill>
                <a:latin typeface="Liberation Mono"/>
              </a:rPr>
              <a:t>AND</a:t>
            </a:r>
            <a:r>
              <a:rPr lang="en-US" sz="2200" b="0" i="1" dirty="0">
                <a:solidFill>
                  <a:srgbClr val="000000"/>
                </a:solidFill>
                <a:effectLst/>
                <a:latin typeface="Liberation Mono"/>
              </a:rPr>
              <a:t> expr2</a:t>
            </a:r>
            <a:endParaRPr lang="en-IN" sz="2200" dirty="0"/>
          </a:p>
        </p:txBody>
      </p:sp>
      <p:graphicFrame>
        <p:nvGraphicFramePr>
          <p:cNvPr id="42" name="Table 41">
            <a:extLst>
              <a:ext uri="{FF2B5EF4-FFF2-40B4-BE49-F238E27FC236}">
                <a16:creationId xmlns:a16="http://schemas.microsoft.com/office/drawing/2014/main" xmlns="" id="{8AFEE8F0-1C24-49BB-8C3D-A8466EDE029C}"/>
              </a:ext>
            </a:extLst>
          </p:cNvPr>
          <p:cNvGraphicFramePr>
            <a:graphicFrameLocks noGrp="1"/>
          </p:cNvGraphicFramePr>
          <p:nvPr>
            <p:extLst>
              <p:ext uri="{D42A27DB-BD31-4B8C-83A1-F6EECF244321}">
                <p14:modId xmlns:p14="http://schemas.microsoft.com/office/powerpoint/2010/main" val="3725181922"/>
              </p:ext>
            </p:extLst>
          </p:nvPr>
        </p:nvGraphicFramePr>
        <p:xfrm>
          <a:off x="1208531" y="3945159"/>
          <a:ext cx="6053268" cy="426720"/>
        </p:xfrm>
        <a:graphic>
          <a:graphicData uri="http://schemas.openxmlformats.org/drawingml/2006/table">
            <a:tbl>
              <a:tblPr/>
              <a:tblGrid>
                <a:gridCol w="2740900">
                  <a:extLst>
                    <a:ext uri="{9D8B030D-6E8A-4147-A177-3AD203B41FA5}">
                      <a16:colId xmlns:a16="http://schemas.microsoft.com/office/drawing/2014/main" xmlns="" val="4286149586"/>
                    </a:ext>
                  </a:extLst>
                </a:gridCol>
                <a:gridCol w="3312368">
                  <a:extLst>
                    <a:ext uri="{9D8B030D-6E8A-4147-A177-3AD203B41FA5}">
                      <a16:colId xmlns:a16="http://schemas.microsoft.com/office/drawing/2014/main" xmlns="" val="438706697"/>
                    </a:ext>
                  </a:extLst>
                </a:gridCol>
              </a:tblGrid>
              <a:tr h="318624">
                <a:tc>
                  <a:txBody>
                    <a:bodyPr/>
                    <a:lstStyle/>
                    <a:p>
                      <a:pPr fontAlgn="t"/>
                      <a:r>
                        <a:rPr lang="en-US" b="1" dirty="0">
                          <a:effectLst/>
                          <a:latin typeface="Palatino Linotype" panose="02040502050505030304" pitchFamily="18" charset="0"/>
                        </a:rPr>
                        <a:t>A</a:t>
                      </a:r>
                      <a:r>
                        <a:rPr lang="en-US" dirty="0">
                          <a:effectLst/>
                          <a:latin typeface="Palatino Linotype" panose="02040502050505030304" pitchFamily="18" charset="0"/>
                        </a:rPr>
                        <a:t> BETWEEN </a:t>
                      </a:r>
                      <a:r>
                        <a:rPr lang="en-US" b="1" i="1" dirty="0">
                          <a:effectLst/>
                          <a:latin typeface="Palatino Linotype" panose="02040502050505030304" pitchFamily="18" charset="0"/>
                        </a:rPr>
                        <a:t>B</a:t>
                      </a:r>
                      <a:r>
                        <a:rPr lang="en-US" dirty="0">
                          <a:effectLst/>
                          <a:latin typeface="Palatino Linotype" panose="02040502050505030304" pitchFamily="18" charset="0"/>
                        </a:rPr>
                        <a:t> AND </a:t>
                      </a:r>
                      <a:r>
                        <a:rPr lang="en-US" b="1" i="1" dirty="0">
                          <a:effectLst/>
                          <a:latin typeface="Palatino Linotype" panose="02040502050505030304" pitchFamily="18" charset="0"/>
                        </a:rPr>
                        <a: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between B and 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xmlns="" val="3748454671"/>
                  </a:ext>
                </a:extLst>
              </a:tr>
            </a:tbl>
          </a:graphicData>
        </a:graphic>
      </p:graphicFrame>
    </p:spTree>
    <p:extLst>
      <p:ext uri="{BB962C8B-B14F-4D97-AF65-F5344CB8AC3E}">
        <p14:creationId xmlns:p14="http://schemas.microsoft.com/office/powerpoint/2010/main" val="3091431454"/>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7" name="Rectangle 6"/>
          <p:cNvSpPr/>
          <p:nvPr/>
        </p:nvSpPr>
        <p:spPr>
          <a:xfrm>
            <a:off x="370984" y="600225"/>
            <a:ext cx="997259" cy="400110"/>
          </a:xfrm>
          <a:prstGeom prst="rect">
            <a:avLst/>
          </a:prstGeom>
        </p:spPr>
        <p:txBody>
          <a:bodyPr wrap="none">
            <a:spAutoFit/>
          </a:bodyPr>
          <a:lstStyle/>
          <a:p>
            <a:r>
              <a:rPr lang="en-US" sz="2000" i="1">
                <a:solidFill>
                  <a:schemeClr val="accent1">
                    <a:lumMod val="75000"/>
                  </a:schemeClr>
                </a:solidFill>
                <a:latin typeface="Arial" pitchFamily="34" charset="0"/>
                <a:cs typeface="Arial" pitchFamily="34" charset="0"/>
              </a:rPr>
              <a:t>syntax</a:t>
            </a:r>
            <a:endParaRPr lang="en-US" sz="2000" i="1" dirty="0">
              <a:solidFill>
                <a:schemeClr val="accent1">
                  <a:lumMod val="75000"/>
                </a:schemeClr>
              </a:solidFill>
              <a:latin typeface="Arial" pitchFamily="34" charset="0"/>
              <a:cs typeface="Arial" pitchFamily="34" charset="0"/>
            </a:endParaRPr>
          </a:p>
        </p:txBody>
      </p:sp>
      <p:sp>
        <p:nvSpPr>
          <p:cNvPr id="3" name="Rectangle 2"/>
          <p:cNvSpPr/>
          <p:nvPr/>
        </p:nvSpPr>
        <p:spPr>
          <a:xfrm>
            <a:off x="335360" y="1628800"/>
            <a:ext cx="11305256" cy="1892826"/>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lnSpc>
                <a:spcPct val="150000"/>
              </a:lnSpc>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BETWEEN operator returns TRUE if the expression to test is greater than or equal to the value of the start_expression and less than or equal to the value of the end_expression.</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 use the greater than or equal to (</a:t>
            </a:r>
            <a:r>
              <a:rPr lang="en-US" b="1" dirty="0">
                <a:latin typeface="Arial" panose="020B0604020202020204" pitchFamily="34" charset="0"/>
                <a:cs typeface="Arial" panose="020B0604020202020204" pitchFamily="34" charset="0"/>
              </a:rPr>
              <a:t>&gt;=</a:t>
            </a:r>
            <a:r>
              <a:rPr lang="en-US" dirty="0">
                <a:latin typeface="Arial" panose="020B0604020202020204" pitchFamily="34" charset="0"/>
                <a:cs typeface="Arial" panose="020B0604020202020204" pitchFamily="34" charset="0"/>
              </a:rPr>
              <a:t>) and less than or equal to (</a:t>
            </a:r>
            <a:r>
              <a:rPr lang="en-US" b="1" dirty="0">
                <a:latin typeface="Arial" panose="020B0604020202020204" pitchFamily="34" charset="0"/>
                <a:cs typeface="Arial" panose="020B0604020202020204" pitchFamily="34" charset="0"/>
              </a:rPr>
              <a:t>&lt;=</a:t>
            </a:r>
            <a:r>
              <a:rPr lang="en-US" dirty="0">
                <a:latin typeface="Arial" panose="020B0604020202020204" pitchFamily="34" charset="0"/>
                <a:cs typeface="Arial" panose="020B0604020202020204" pitchFamily="34" charset="0"/>
              </a:rPr>
              <a:t>) to substitute the BETWEEN operator.</a:t>
            </a:r>
            <a:endParaRPr lang="en-IN" dirty="0">
              <a:latin typeface="Arial" panose="020B0604020202020204" pitchFamily="34" charset="0"/>
              <a:cs typeface="Arial" panose="020B0604020202020204" pitchFamily="34" charset="0"/>
            </a:endParaRPr>
          </a:p>
        </p:txBody>
      </p:sp>
      <p:cxnSp>
        <p:nvCxnSpPr>
          <p:cNvPr id="11" name="Straight Connector 10">
            <a:extLst>
              <a:ext uri="{FF2B5EF4-FFF2-40B4-BE49-F238E27FC236}">
                <a16:creationId xmlns:a16="http://schemas.microsoft.com/office/drawing/2014/main" xmlns="" id="{E7A0367D-A2C9-4AF9-AF73-E005FF22F4B6}"/>
              </a:ext>
            </a:extLst>
          </p:cNvPr>
          <p:cNvCxnSpPr/>
          <p:nvPr/>
        </p:nvCxnSpPr>
        <p:spPr>
          <a:xfrm>
            <a:off x="392936" y="3717032"/>
            <a:ext cx="112696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5DDE99E0-E50A-46DC-8914-FDB602D14A60}"/>
              </a:ext>
            </a:extLst>
          </p:cNvPr>
          <p:cNvCxnSpPr/>
          <p:nvPr/>
        </p:nvCxnSpPr>
        <p:spPr>
          <a:xfrm>
            <a:off x="370984" y="6021288"/>
            <a:ext cx="11269633"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xmlns="" id="{F45E72C2-1E9C-4CA3-B994-5D0F88413CC7}"/>
              </a:ext>
            </a:extLst>
          </p:cNvPr>
          <p:cNvSpPr/>
          <p:nvPr/>
        </p:nvSpPr>
        <p:spPr>
          <a:xfrm>
            <a:off x="335361" y="1084674"/>
            <a:ext cx="8640959" cy="400110"/>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column | expression BETWEEN </a:t>
            </a:r>
            <a:r>
              <a:rPr lang="en-US" sz="2000" dirty="0">
                <a:solidFill>
                  <a:schemeClr val="tx1">
                    <a:lumMod val="65000"/>
                    <a:lumOff val="35000"/>
                  </a:schemeClr>
                </a:solidFill>
                <a:latin typeface="Liberation Mono"/>
                <a:cs typeface="Arial" panose="020B0604020202020204" pitchFamily="34" charset="0"/>
              </a:rPr>
              <a:t>start</a:t>
            </a:r>
            <a:r>
              <a:rPr lang="en-US" sz="2000" dirty="0">
                <a:solidFill>
                  <a:schemeClr val="tx2"/>
                </a:solidFill>
                <a:latin typeface="Liberation Mono"/>
                <a:cs typeface="Arial" panose="020B0604020202020204" pitchFamily="34" charset="0"/>
              </a:rPr>
              <a:t>_expression</a:t>
            </a:r>
            <a:r>
              <a:rPr lang="en-US" sz="2000" dirty="0">
                <a:solidFill>
                  <a:srgbClr val="0077AA"/>
                </a:solidFill>
                <a:latin typeface="Liberation Mono"/>
                <a:cs typeface="Arial" panose="020B0604020202020204" pitchFamily="34" charset="0"/>
              </a:rPr>
              <a:t> AND </a:t>
            </a:r>
            <a:r>
              <a:rPr lang="en-US" sz="2000" dirty="0">
                <a:solidFill>
                  <a:schemeClr val="tx2"/>
                </a:solidFill>
                <a:latin typeface="Liberation Mono"/>
                <a:cs typeface="Arial" panose="020B0604020202020204" pitchFamily="34" charset="0"/>
              </a:rPr>
              <a:t>end_expression</a:t>
            </a:r>
          </a:p>
        </p:txBody>
      </p:sp>
      <p:grpSp>
        <p:nvGrpSpPr>
          <p:cNvPr id="4" name="Group 3">
            <a:extLst>
              <a:ext uri="{FF2B5EF4-FFF2-40B4-BE49-F238E27FC236}">
                <a16:creationId xmlns:a16="http://schemas.microsoft.com/office/drawing/2014/main" xmlns="" id="{6A42C8E5-43A4-4A23-ACC4-F04B0879F79E}"/>
              </a:ext>
            </a:extLst>
          </p:cNvPr>
          <p:cNvGrpSpPr/>
          <p:nvPr/>
        </p:nvGrpSpPr>
        <p:grpSpPr>
          <a:xfrm>
            <a:off x="335360" y="4005064"/>
            <a:ext cx="11665296" cy="1624208"/>
            <a:chOff x="335360" y="4005064"/>
            <a:chExt cx="11665296" cy="1624208"/>
          </a:xfrm>
        </p:grpSpPr>
        <p:sp>
          <p:nvSpPr>
            <p:cNvPr id="9" name="Rectangle 8"/>
            <p:cNvSpPr/>
            <p:nvPr/>
          </p:nvSpPr>
          <p:spPr>
            <a:xfrm>
              <a:off x="335360" y="4005064"/>
              <a:ext cx="11665296" cy="1538883"/>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if any input to the BETWEEN or NOT BETWEEN is NULL, then the result is UNKNOWN.</a:t>
              </a:r>
            </a:p>
            <a:p>
              <a:pPr marL="285750" indent="-285750">
                <a:buFont typeface="Arial" panose="020B0604020202020204" pitchFamily="34" charset="0"/>
                <a:buChar char="•"/>
              </a:pPr>
              <a:endParaRPr lang="en-US" sz="800" dirty="0">
                <a:solidFill>
                  <a:srgbClr val="FE1212"/>
                </a:solidFill>
                <a:latin typeface="Arial" panose="020B0604020202020204" pitchFamily="34" charset="0"/>
                <a:cs typeface="Arial" panose="020B0604020202020204" pitchFamily="34" charset="0"/>
              </a:endParaRPr>
            </a:p>
            <a:p>
              <a:r>
                <a:rPr lang="en-US" dirty="0">
                  <a:solidFill>
                    <a:srgbClr val="FE1212"/>
                  </a:solidFill>
                  <a:latin typeface="Arial" panose="020B0604020202020204" pitchFamily="34" charset="0"/>
                  <a:cs typeface="Arial" panose="020B0604020202020204" pitchFamily="34" charset="0"/>
                </a:rPr>
                <a:t>    e.g.</a:t>
              </a:r>
            </a:p>
            <a:p>
              <a:r>
                <a:rPr lang="en-IN" dirty="0">
                  <a:solidFill>
                    <a:srgbClr val="0077AA"/>
                  </a:solidFill>
                  <a:latin typeface="Liberation Mono"/>
                  <a:cs typeface="Arial" panose="020B0604020202020204" pitchFamily="34" charset="0"/>
                </a:rPr>
                <a:t>        SELET</a:t>
              </a:r>
              <a:r>
                <a:rPr lang="en-IN" dirty="0">
                  <a:latin typeface="Liberation Mono"/>
                  <a:cs typeface="Arial" panose="020B0604020202020204" pitchFamily="34" charset="0"/>
                </a:rPr>
                <a:t> </a:t>
              </a:r>
              <a:r>
                <a:rPr lang="en-US" dirty="0">
                  <a:latin typeface="Liberation Mono"/>
                  <a:cs typeface="Arial" panose="020B0604020202020204" pitchFamily="34" charset="0"/>
                </a:rPr>
                <a:t>empno, ename, job, hiredate, sal, comm, deptno, isactive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sal </a:t>
              </a:r>
              <a:r>
                <a:rPr lang="en-IN" dirty="0">
                  <a:solidFill>
                    <a:schemeClr val="accent5">
                      <a:lumMod val="75000"/>
                    </a:schemeClr>
                  </a:solidFill>
                  <a:latin typeface="Liberation Mono"/>
                  <a:cs typeface="Arial" panose="020B0604020202020204" pitchFamily="34" charset="0"/>
                </a:rPr>
                <a:t>BETWEEN</a:t>
              </a:r>
              <a:r>
                <a:rPr lang="en-IN" dirty="0">
                  <a:latin typeface="Liberation Mono"/>
                  <a:cs typeface="Arial" panose="020B0604020202020204" pitchFamily="34" charset="0"/>
                </a:rPr>
                <a:t> </a:t>
              </a:r>
              <a:r>
                <a:rPr lang="en-IN" dirty="0">
                  <a:solidFill>
                    <a:srgbClr val="990055"/>
                  </a:solidFill>
                  <a:latin typeface="Liberation Mono"/>
                </a:rPr>
                <a:t>1000</a:t>
              </a:r>
              <a:r>
                <a:rPr lang="en-IN" dirty="0">
                  <a:latin typeface="Liberation Mono"/>
                  <a:cs typeface="Arial" panose="020B0604020202020204" pitchFamily="34" charset="0"/>
                </a:rPr>
                <a:t> </a:t>
              </a:r>
              <a:r>
                <a:rPr lang="en-IN" dirty="0">
                  <a:solidFill>
                    <a:srgbClr val="A67F59"/>
                  </a:solidFill>
                  <a:latin typeface="Liberation Mono"/>
                </a:rPr>
                <a:t>AND</a:t>
              </a:r>
              <a:r>
                <a:rPr lang="en-IN" dirty="0">
                  <a:latin typeface="Liberation Mono"/>
                  <a:cs typeface="Arial" panose="020B0604020202020204" pitchFamily="34" charset="0"/>
                </a:rPr>
                <a:t> </a:t>
              </a:r>
              <a:r>
                <a:rPr lang="en-IN" b="1" dirty="0">
                  <a:latin typeface="Liberation Mono"/>
                  <a:cs typeface="Arial" panose="020B0604020202020204" pitchFamily="34" charset="0"/>
                </a:rPr>
                <a:t>NULL</a:t>
              </a:r>
              <a:r>
                <a:rPr lang="en-IN"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xmlns="" id="{BE5AD9FD-5B6C-4589-9F20-F1DA26DA44DA}"/>
                </a:ext>
              </a:extLst>
            </p:cNvPr>
            <p:cNvSpPr/>
            <p:nvPr/>
          </p:nvSpPr>
          <p:spPr>
            <a:xfrm>
              <a:off x="7867734" y="5085184"/>
              <a:ext cx="3772882" cy="54408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 name="TextBox 12">
            <a:extLst>
              <a:ext uri="{FF2B5EF4-FFF2-40B4-BE49-F238E27FC236}">
                <a16:creationId xmlns:a16="http://schemas.microsoft.com/office/drawing/2014/main" xmlns="" id="{47347994-EFFA-47E7-B28B-7D071F03957C}"/>
              </a:ext>
            </a:extLst>
          </p:cNvPr>
          <p:cNvSpPr txBox="1"/>
          <p:nvPr/>
        </p:nvSpPr>
        <p:spPr>
          <a:xfrm>
            <a:off x="311696" y="6165304"/>
            <a:ext cx="11305256"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salespeople </a:t>
            </a:r>
            <a:r>
              <a:rPr lang="en-IN" dirty="0">
                <a:solidFill>
                  <a:srgbClr val="0077AA"/>
                </a:solidFill>
                <a:latin typeface="Liberation Mono"/>
                <a:cs typeface="Arial" panose="020B0604020202020204" pitchFamily="34" charset="0"/>
              </a:rPr>
              <a:t>WHERE</a:t>
            </a:r>
            <a:r>
              <a:rPr lang="en-IN" dirty="0">
                <a:latin typeface="Liberation Mono"/>
              </a:rPr>
              <a:t> </a:t>
            </a:r>
            <a:r>
              <a:rPr lang="en-IN" dirty="0">
                <a:solidFill>
                  <a:srgbClr val="0077AA"/>
                </a:solidFill>
                <a:latin typeface="Liberation Mono"/>
                <a:cs typeface="Arial" panose="020B0604020202020204" pitchFamily="34" charset="0"/>
              </a:rPr>
              <a:t>FORMAT</a:t>
            </a:r>
            <a:r>
              <a:rPr lang="en-IN" dirty="0">
                <a:latin typeface="Liberation Mono"/>
              </a:rPr>
              <a:t>(comm, </a:t>
            </a:r>
            <a:r>
              <a:rPr lang="en-IN" dirty="0">
                <a:solidFill>
                  <a:srgbClr val="990055"/>
                </a:solidFill>
                <a:latin typeface="Liberation Mono"/>
              </a:rPr>
              <a:t>2</a:t>
            </a:r>
            <a:r>
              <a:rPr lang="en-IN" dirty="0">
                <a:latin typeface="Liberation Mono"/>
              </a:rPr>
              <a:t>)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0.1</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rgbClr val="0077AA"/>
                </a:solidFill>
                <a:latin typeface="Liberation Mono"/>
                <a:cs typeface="Arial" panose="020B0604020202020204" pitchFamily="34" charset="0"/>
              </a:rPr>
              <a:t>FORMAT</a:t>
            </a:r>
            <a:r>
              <a:rPr lang="en-IN" dirty="0">
                <a:latin typeface="Liberation Mono"/>
              </a:rPr>
              <a:t>(comm, </a:t>
            </a:r>
            <a:r>
              <a:rPr lang="en-IN" dirty="0">
                <a:solidFill>
                  <a:srgbClr val="990055"/>
                </a:solidFill>
                <a:latin typeface="Liberation Mono"/>
              </a:rPr>
              <a:t>2</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0.26</a:t>
            </a:r>
            <a:r>
              <a:rPr lang="en-IN" dirty="0">
                <a:latin typeface="Liberation Mono"/>
              </a:rPr>
              <a:t>;</a:t>
            </a:r>
          </a:p>
        </p:txBody>
      </p:sp>
      <p:sp>
        <p:nvSpPr>
          <p:cNvPr id="14" name="TextBox 13">
            <a:extLst>
              <a:ext uri="{FF2B5EF4-FFF2-40B4-BE49-F238E27FC236}">
                <a16:creationId xmlns:a16="http://schemas.microsoft.com/office/drawing/2014/main" xmlns="" id="{7A81C9D6-756A-46B7-AF34-F5BCEEEE86EF}"/>
              </a:ext>
            </a:extLst>
          </p:cNvPr>
          <p:cNvSpPr txBox="1"/>
          <p:nvPr/>
        </p:nvSpPr>
        <p:spPr>
          <a:xfrm>
            <a:off x="6384031" y="547200"/>
            <a:ext cx="5807969" cy="400110"/>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BETWEEN</a:t>
            </a:r>
            <a:r>
              <a:rPr lang="en-IN" sz="2000" dirty="0">
                <a:latin typeface="Liberation Mono"/>
              </a:rPr>
              <a:t> </a:t>
            </a:r>
            <a:r>
              <a:rPr lang="en-IN" sz="2000" dirty="0">
                <a:solidFill>
                  <a:schemeClr val="bg1">
                    <a:lumMod val="65000"/>
                  </a:schemeClr>
                </a:solidFill>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chemeClr val="bg1">
                    <a:lumMod val="65000"/>
                  </a:schemeClr>
                </a:solidFill>
                <a:latin typeface="Liberation Mono"/>
              </a:rPr>
              <a:t>)</a:t>
            </a:r>
            <a:r>
              <a:rPr lang="en-IN" sz="2000" dirty="0">
                <a:latin typeface="Liberation Mono"/>
              </a:rPr>
              <a:t> </a:t>
            </a:r>
            <a:r>
              <a:rPr lang="en-IN" sz="2000" dirty="0">
                <a:solidFill>
                  <a:srgbClr val="41C60C"/>
                </a:solidFill>
                <a:latin typeface="Liberation Mono"/>
              </a:rPr>
              <a:t>– Illegal</a:t>
            </a:r>
          </a:p>
        </p:txBody>
      </p:sp>
    </p:spTree>
    <p:extLst>
      <p:ext uri="{BB962C8B-B14F-4D97-AF65-F5344CB8AC3E}">
        <p14:creationId xmlns:p14="http://schemas.microsoft.com/office/powerpoint/2010/main" val="2098343511"/>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like</a:t>
            </a:r>
          </a:p>
        </p:txBody>
      </p:sp>
      <p:sp>
        <p:nvSpPr>
          <p:cNvPr id="5" name="TextBox 4">
            <a:extLst>
              <a:ext uri="{FF2B5EF4-FFF2-40B4-BE49-F238E27FC236}">
                <a16:creationId xmlns:a16="http://schemas.microsoft.com/office/drawing/2014/main" xmlns="" id="{53240AC3-BC05-4B3A-B03F-9624945E97DF}"/>
              </a:ext>
            </a:extLst>
          </p:cNvPr>
          <p:cNvSpPr txBox="1"/>
          <p:nvPr/>
        </p:nvSpPr>
        <p:spPr>
          <a:xfrm>
            <a:off x="299356" y="3276600"/>
            <a:ext cx="11593288" cy="400110"/>
          </a:xfrm>
          <a:prstGeom prst="rect">
            <a:avLst/>
          </a:prstGeom>
          <a:noFill/>
        </p:spPr>
        <p:txBody>
          <a:bodyPr wrap="square">
            <a:spAutoFit/>
          </a:bodyPr>
          <a:lstStyle/>
          <a:p>
            <a:r>
              <a:rPr lang="en-US" sz="2000" dirty="0">
                <a:latin typeface="Palatino Linotype" panose="02040502050505030304" pitchFamily="18" charset="0"/>
              </a:rPr>
              <a:t>The LIKE operator is a logical operator that tests whether a string contains a specified pattern or not.</a:t>
            </a:r>
            <a:endParaRPr lang="en-IN" sz="2000" dirty="0">
              <a:latin typeface="Palatino Linotype" panose="02040502050505030304" pitchFamily="18" charset="0"/>
            </a:endParaRPr>
          </a:p>
        </p:txBody>
      </p:sp>
      <p:grpSp>
        <p:nvGrpSpPr>
          <p:cNvPr id="26" name="Group 25">
            <a:extLst>
              <a:ext uri="{FF2B5EF4-FFF2-40B4-BE49-F238E27FC236}">
                <a16:creationId xmlns:a16="http://schemas.microsoft.com/office/drawing/2014/main" xmlns="" id="{1053E23C-C1AD-4A4A-AC05-7FE50FDF384F}"/>
              </a:ext>
            </a:extLst>
          </p:cNvPr>
          <p:cNvGrpSpPr/>
          <p:nvPr/>
        </p:nvGrpSpPr>
        <p:grpSpPr>
          <a:xfrm>
            <a:off x="844498" y="259200"/>
            <a:ext cx="11012142" cy="1502780"/>
            <a:chOff x="844498" y="423911"/>
            <a:chExt cx="11012142" cy="1502780"/>
          </a:xfrm>
        </p:grpSpPr>
        <p:grpSp>
          <p:nvGrpSpPr>
            <p:cNvPr id="4" name="Group 3">
              <a:extLst>
                <a:ext uri="{FF2B5EF4-FFF2-40B4-BE49-F238E27FC236}">
                  <a16:creationId xmlns:a16="http://schemas.microsoft.com/office/drawing/2014/main" xmlns="" id="{DE7B2FD6-7DEE-4037-BD0A-D71D46B3AAA9}"/>
                </a:ext>
              </a:extLst>
            </p:cNvPr>
            <p:cNvGrpSpPr/>
            <p:nvPr/>
          </p:nvGrpSpPr>
          <p:grpSpPr>
            <a:xfrm>
              <a:off x="844498" y="423911"/>
              <a:ext cx="11012142" cy="1502780"/>
              <a:chOff x="695400" y="1745011"/>
              <a:chExt cx="11012142" cy="1502780"/>
            </a:xfrm>
          </p:grpSpPr>
          <p:grpSp>
            <p:nvGrpSpPr>
              <p:cNvPr id="6" name="Group 5">
                <a:extLst>
                  <a:ext uri="{FF2B5EF4-FFF2-40B4-BE49-F238E27FC236}">
                    <a16:creationId xmlns:a16="http://schemas.microsoft.com/office/drawing/2014/main" xmlns="" id="{DFA770DE-4F8C-4F9A-9B42-EEF253DA876D}"/>
                  </a:ext>
                </a:extLst>
              </p:cNvPr>
              <p:cNvGrpSpPr/>
              <p:nvPr/>
            </p:nvGrpSpPr>
            <p:grpSpPr>
              <a:xfrm>
                <a:off x="695400" y="1835990"/>
                <a:ext cx="9424777" cy="1304978"/>
                <a:chOff x="267703" y="1600839"/>
                <a:chExt cx="9424777" cy="1304978"/>
              </a:xfrm>
            </p:grpSpPr>
            <p:grpSp>
              <p:nvGrpSpPr>
                <p:cNvPr id="9" name="Group 8">
                  <a:extLst>
                    <a:ext uri="{FF2B5EF4-FFF2-40B4-BE49-F238E27FC236}">
                      <a16:creationId xmlns:a16="http://schemas.microsoft.com/office/drawing/2014/main" xmlns="" id="{370DA37D-B4E0-4EA6-8D8C-3CC9106CA75A}"/>
                    </a:ext>
                  </a:extLst>
                </p:cNvPr>
                <p:cNvGrpSpPr/>
                <p:nvPr/>
              </p:nvGrpSpPr>
              <p:grpSpPr>
                <a:xfrm>
                  <a:off x="1651832" y="1600839"/>
                  <a:ext cx="8040648" cy="1296144"/>
                  <a:chOff x="31591" y="1556792"/>
                  <a:chExt cx="8040648" cy="1296144"/>
                </a:xfrm>
              </p:grpSpPr>
              <p:grpSp>
                <p:nvGrpSpPr>
                  <p:cNvPr id="16" name="Group 15">
                    <a:extLst>
                      <a:ext uri="{FF2B5EF4-FFF2-40B4-BE49-F238E27FC236}">
                        <a16:creationId xmlns:a16="http://schemas.microsoft.com/office/drawing/2014/main" xmlns="" id="{77142FF1-607D-452F-9A23-229EBFA685E9}"/>
                      </a:ext>
                    </a:extLst>
                  </p:cNvPr>
                  <p:cNvGrpSpPr/>
                  <p:nvPr/>
                </p:nvGrpSpPr>
                <p:grpSpPr>
                  <a:xfrm>
                    <a:off x="669977" y="1556792"/>
                    <a:ext cx="3227378" cy="1296144"/>
                    <a:chOff x="669977" y="1556792"/>
                    <a:chExt cx="3227378" cy="1296144"/>
                  </a:xfrm>
                </p:grpSpPr>
                <p:sp>
                  <p:nvSpPr>
                    <p:cNvPr id="20" name="Rectangle 19">
                      <a:extLst>
                        <a:ext uri="{FF2B5EF4-FFF2-40B4-BE49-F238E27FC236}">
                          <a16:creationId xmlns:a16="http://schemas.microsoft.com/office/drawing/2014/main" xmlns="" id="{6B4BDCB7-82F7-4055-BFF2-9DA371561483}"/>
                        </a:ext>
                      </a:extLst>
                    </p:cNvPr>
                    <p:cNvSpPr/>
                    <p:nvPr/>
                  </p:nvSpPr>
                  <p:spPr>
                    <a:xfrm>
                      <a:off x="669977" y="1556792"/>
                      <a:ext cx="3227378"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xmlns="" id="{58006E0C-9C3F-4A4E-9663-97B9A07FF636}"/>
                        </a:ext>
                      </a:extLst>
                    </p:cNvPr>
                    <p:cNvSpPr txBox="1"/>
                    <p:nvPr/>
                  </p:nvSpPr>
                  <p:spPr>
                    <a:xfrm>
                      <a:off x="699364" y="1620089"/>
                      <a:ext cx="3179543" cy="584775"/>
                    </a:xfrm>
                    <a:prstGeom prst="rect">
                      <a:avLst/>
                    </a:prstGeom>
                    <a:noFill/>
                  </p:spPr>
                  <p:txBody>
                    <a:bodyPr wrap="square">
                      <a:spAutoFit/>
                    </a:bodyPr>
                    <a:lstStyle/>
                    <a:p>
                      <a:pPr algn="ctr"/>
                      <a:r>
                        <a:rPr lang="en-IN" sz="3200" dirty="0">
                          <a:latin typeface="Liberation Mono"/>
                        </a:rPr>
                        <a:t>WHERE</a:t>
                      </a:r>
                      <a:endParaRPr lang="en-IN" sz="3200" dirty="0"/>
                    </a:p>
                  </p:txBody>
                </p:sp>
                <p:sp>
                  <p:nvSpPr>
                    <p:cNvPr id="22" name="TextBox 21">
                      <a:extLst>
                        <a:ext uri="{FF2B5EF4-FFF2-40B4-BE49-F238E27FC236}">
                          <a16:creationId xmlns:a16="http://schemas.microsoft.com/office/drawing/2014/main" xmlns="" id="{8FFD1BDA-B1F4-4590-B1FE-9DE4C04EF618}"/>
                        </a:ext>
                      </a:extLst>
                    </p:cNvPr>
                    <p:cNvSpPr txBox="1"/>
                    <p:nvPr/>
                  </p:nvSpPr>
                  <p:spPr>
                    <a:xfrm>
                      <a:off x="690120" y="2166646"/>
                      <a:ext cx="3179543"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ename LIKE </a:t>
                      </a:r>
                      <a:r>
                        <a:rPr lang="en-IN" sz="2000" dirty="0">
                          <a:solidFill>
                            <a:srgbClr val="669900"/>
                          </a:solidFill>
                          <a:latin typeface="Liberation Mono"/>
                        </a:rPr>
                        <a:t>'a%'</a:t>
                      </a:r>
                    </a:p>
                  </p:txBody>
                </p:sp>
              </p:grpSp>
              <p:sp>
                <p:nvSpPr>
                  <p:cNvPr id="17" name="Arrow: Right 16">
                    <a:extLst>
                      <a:ext uri="{FF2B5EF4-FFF2-40B4-BE49-F238E27FC236}">
                        <a16:creationId xmlns:a16="http://schemas.microsoft.com/office/drawing/2014/main" xmlns="" id="{889E1C62-BF50-4399-9F0D-36483CA2AC26}"/>
                      </a:ext>
                    </a:extLst>
                  </p:cNvPr>
                  <p:cNvSpPr/>
                  <p:nvPr/>
                </p:nvSpPr>
                <p:spPr>
                  <a:xfrm>
                    <a:off x="3981940"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Right 17">
                    <a:extLst>
                      <a:ext uri="{FF2B5EF4-FFF2-40B4-BE49-F238E27FC236}">
                        <a16:creationId xmlns:a16="http://schemas.microsoft.com/office/drawing/2014/main" xmlns="" id="{14E502D1-FE40-4FF0-8732-DEFABD88EA10}"/>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Right 18">
                    <a:extLst>
                      <a:ext uri="{FF2B5EF4-FFF2-40B4-BE49-F238E27FC236}">
                        <a16:creationId xmlns:a16="http://schemas.microsoft.com/office/drawing/2014/main" xmlns="" id="{82384C59-30FF-4C11-AC97-0B530361138C}"/>
                      </a:ext>
                    </a:extLst>
                  </p:cNvPr>
                  <p:cNvSpPr/>
                  <p:nvPr/>
                </p:nvSpPr>
                <p:spPr>
                  <a:xfrm>
                    <a:off x="746583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Flowchart: Magnetic Disk 9">
                  <a:extLst>
                    <a:ext uri="{FF2B5EF4-FFF2-40B4-BE49-F238E27FC236}">
                      <a16:creationId xmlns:a16="http://schemas.microsoft.com/office/drawing/2014/main" xmlns="" id="{ADEA951F-F2C1-4D52-844C-0208E321A08C}"/>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xmlns="" id="{3CA22EFF-3AF3-4533-8A55-A9DE77CF9A77}"/>
                    </a:ext>
                  </a:extLst>
                </p:cNvPr>
                <p:cNvSpPr/>
                <p:nvPr/>
              </p:nvSpPr>
              <p:spPr>
                <a:xfrm>
                  <a:off x="6269955"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xmlns="" id="{4A208C1C-7AF6-4FB2-A1FD-93B93DEF0562}"/>
                    </a:ext>
                  </a:extLst>
                </p:cNvPr>
                <p:cNvSpPr txBox="1"/>
                <p:nvPr/>
              </p:nvSpPr>
              <p:spPr>
                <a:xfrm>
                  <a:off x="6314388" y="1672970"/>
                  <a:ext cx="2687099"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15" name="TextBox 14">
                  <a:extLst>
                    <a:ext uri="{FF2B5EF4-FFF2-40B4-BE49-F238E27FC236}">
                      <a16:creationId xmlns:a16="http://schemas.microsoft.com/office/drawing/2014/main" xmlns="" id="{93A0F425-05B9-4981-85ED-BBDE28C43420}"/>
                    </a:ext>
                  </a:extLst>
                </p:cNvPr>
                <p:cNvSpPr txBox="1"/>
                <p:nvPr/>
              </p:nvSpPr>
              <p:spPr>
                <a:xfrm>
                  <a:off x="6314389" y="2229960"/>
                  <a:ext cx="2687099"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endParaRPr lang="en-IN" sz="2000" dirty="0"/>
                </a:p>
              </p:txBody>
            </p:sp>
          </p:grpSp>
          <p:sp>
            <p:nvSpPr>
              <p:cNvPr id="7" name="Oval 6">
                <a:extLst>
                  <a:ext uri="{FF2B5EF4-FFF2-40B4-BE49-F238E27FC236}">
                    <a16:creationId xmlns:a16="http://schemas.microsoft.com/office/drawing/2014/main" xmlns="" id="{444A7B69-132B-4AD7-BFF0-5A199E456BBC}"/>
                  </a:ext>
                </a:extLst>
              </p:cNvPr>
              <p:cNvSpPr/>
              <p:nvPr/>
            </p:nvSpPr>
            <p:spPr>
              <a:xfrm>
                <a:off x="10204762"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xmlns="" id="{E966CA93-12A2-4833-A5A5-C8092713AA0C}"/>
                  </a:ext>
                </a:extLst>
              </p:cNvPr>
              <p:cNvSpPr txBox="1"/>
              <p:nvPr/>
            </p:nvSpPr>
            <p:spPr>
              <a:xfrm>
                <a:off x="10286902" y="2296346"/>
                <a:ext cx="1376408"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3" name="TextBox 2">
              <a:extLst>
                <a:ext uri="{FF2B5EF4-FFF2-40B4-BE49-F238E27FC236}">
                  <a16:creationId xmlns:a16="http://schemas.microsoft.com/office/drawing/2014/main" xmlns="" id="{C8991151-3DE7-4C60-B8BD-230776F2901D}"/>
                </a:ext>
              </a:extLst>
            </p:cNvPr>
            <p:cNvSpPr txBox="1"/>
            <p:nvPr/>
          </p:nvSpPr>
          <p:spPr>
            <a:xfrm>
              <a:off x="852219" y="452278"/>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25" name="TextBox 24">
              <a:extLst>
                <a:ext uri="{FF2B5EF4-FFF2-40B4-BE49-F238E27FC236}">
                  <a16:creationId xmlns:a16="http://schemas.microsoft.com/office/drawing/2014/main" xmlns="" id="{CB0F275C-5399-44BB-88C5-8314E23AC92A}"/>
                </a:ext>
              </a:extLst>
            </p:cNvPr>
            <p:cNvSpPr txBox="1"/>
            <p:nvPr/>
          </p:nvSpPr>
          <p:spPr>
            <a:xfrm>
              <a:off x="847447" y="1273402"/>
              <a:ext cx="1268903" cy="400110"/>
            </a:xfrm>
            <a:prstGeom prst="rect">
              <a:avLst/>
            </a:prstGeom>
            <a:noFill/>
          </p:spPr>
          <p:txBody>
            <a:bodyPr wrap="square">
              <a:spAutoFit/>
            </a:bodyPr>
            <a:lstStyle/>
            <a:p>
              <a:pPr algn="ctr"/>
              <a:r>
                <a:rPr lang="en-IN" sz="2000" dirty="0">
                  <a:latin typeface="Liberation Mono"/>
                </a:rPr>
                <a:t>emp</a:t>
              </a:r>
              <a:endParaRPr lang="en-IN" sz="2000" dirty="0"/>
            </a:p>
          </p:txBody>
        </p:sp>
      </p:grpSp>
      <p:sp>
        <p:nvSpPr>
          <p:cNvPr id="23" name="TextBox 22">
            <a:extLst>
              <a:ext uri="{FF2B5EF4-FFF2-40B4-BE49-F238E27FC236}">
                <a16:creationId xmlns:a16="http://schemas.microsoft.com/office/drawing/2014/main" xmlns="" id="{C0ECD6F8-6FF8-4DA8-B833-578FD0E51221}"/>
              </a:ext>
            </a:extLst>
          </p:cNvPr>
          <p:cNvSpPr txBox="1"/>
          <p:nvPr/>
        </p:nvSpPr>
        <p:spPr>
          <a:xfrm>
            <a:off x="299355" y="2192538"/>
            <a:ext cx="5303961" cy="830997"/>
          </a:xfrm>
          <a:prstGeom prst="rect">
            <a:avLst/>
          </a:prstGeom>
          <a:noFill/>
        </p:spPr>
        <p:txBody>
          <a:bodyPr wrap="square">
            <a:spAutoFit/>
          </a:bodyPr>
          <a:lstStyle/>
          <a:p>
            <a:pPr marL="457200" indent="-457200">
              <a:buFont typeface="+mj-lt"/>
              <a:buAutoNum type="arabicPeriod" startAt="4"/>
            </a:pPr>
            <a:r>
              <a:rPr lang="en-US" sz="2400" b="1" i="1" dirty="0">
                <a:solidFill>
                  <a:schemeClr val="accent6">
                    <a:lumMod val="75000"/>
                  </a:schemeClr>
                </a:solidFill>
                <a:effectLst/>
                <a:latin typeface="Liberation Mono"/>
              </a:rPr>
              <a:t>predicate</a:t>
            </a:r>
            <a:r>
              <a:rPr lang="en-US" sz="2400" b="1" i="0" dirty="0">
                <a:solidFill>
                  <a:schemeClr val="accent6">
                    <a:lumMod val="75000"/>
                  </a:schemeClr>
                </a:solidFill>
                <a:effectLst/>
                <a:latin typeface="Liberation Mono"/>
              </a:rPr>
              <a:t>: </a:t>
            </a:r>
          </a:p>
          <a:p>
            <a:pPr marL="531813"/>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US" sz="2200" b="0" i="0" dirty="0">
                <a:solidFill>
                  <a:srgbClr val="000000"/>
                </a:solidFill>
                <a:effectLst/>
                <a:latin typeface="Liberation Mono"/>
              </a:rPr>
              <a:t> </a:t>
            </a:r>
            <a:r>
              <a:rPr lang="en-US" sz="2200" dirty="0">
                <a:solidFill>
                  <a:srgbClr val="0077AA"/>
                </a:solidFill>
                <a:latin typeface="Liberation Mono"/>
              </a:rPr>
              <a:t>LIKE </a:t>
            </a:r>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0077AA"/>
                </a:solidFill>
                <a:effectLst/>
                <a:latin typeface="Liberation Mono"/>
              </a:rPr>
              <a:t>ESCAPE</a:t>
            </a:r>
            <a:r>
              <a:rPr lang="en-US" sz="2200" b="0" i="0" dirty="0">
                <a:solidFill>
                  <a:srgbClr val="000000"/>
                </a:solidFill>
                <a:effectLst/>
                <a:latin typeface="Liberation Mono"/>
              </a:rPr>
              <a:t> </a:t>
            </a:r>
            <a:r>
              <a:rPr lang="en-US" sz="2200" b="0" i="1" dirty="0">
                <a:solidFill>
                  <a:srgbClr val="000000"/>
                </a:solidFill>
                <a:effectLst/>
                <a:latin typeface="Liberation Mono"/>
              </a:rPr>
              <a:t>char</a:t>
            </a:r>
            <a:r>
              <a:rPr lang="en-US" sz="2200" b="0" i="0" dirty="0">
                <a:solidFill>
                  <a:srgbClr val="999999"/>
                </a:solidFill>
                <a:effectLst/>
                <a:latin typeface="Liberation Mono"/>
              </a:rPr>
              <a:t>]</a:t>
            </a:r>
            <a:r>
              <a:rPr lang="en-US" sz="2200" dirty="0">
                <a:solidFill>
                  <a:srgbClr val="999999"/>
                </a:solidFill>
                <a:latin typeface="Liberation Mono"/>
              </a:rPr>
              <a:t> </a:t>
            </a:r>
            <a:endParaRPr lang="en-IN" sz="2200" dirty="0"/>
          </a:p>
        </p:txBody>
      </p:sp>
    </p:spTree>
    <p:extLst>
      <p:ext uri="{BB962C8B-B14F-4D97-AF65-F5344CB8AC3E}">
        <p14:creationId xmlns:p14="http://schemas.microsoft.com/office/powerpoint/2010/main" val="3587771697"/>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 - </a:t>
            </a:r>
            <a:r>
              <a:rPr lang="en-IN" sz="3200" i="1" dirty="0">
                <a:solidFill>
                  <a:srgbClr val="FF9900"/>
                </a:solidFill>
                <a:latin typeface="Arial" pitchFamily="34" charset="0"/>
                <a:cs typeface="Arial" pitchFamily="34" charset="0"/>
              </a:rPr>
              <a:t>string comparison functions</a:t>
            </a:r>
          </a:p>
        </p:txBody>
      </p:sp>
      <p:sp>
        <p:nvSpPr>
          <p:cNvPr id="7" name="Rectangle 6"/>
          <p:cNvSpPr/>
          <p:nvPr/>
        </p:nvSpPr>
        <p:spPr>
          <a:xfrm>
            <a:off x="370984" y="600225"/>
            <a:ext cx="997259" cy="400110"/>
          </a:xfrm>
          <a:prstGeom prst="rect">
            <a:avLst/>
          </a:prstGeom>
        </p:spPr>
        <p:txBody>
          <a:bodyPr wrap="none">
            <a:spAutoFit/>
          </a:bodyPr>
          <a:lstStyle/>
          <a:p>
            <a:r>
              <a:rPr lang="en-US" sz="2000" i="1">
                <a:solidFill>
                  <a:schemeClr val="accent1">
                    <a:lumMod val="75000"/>
                  </a:schemeClr>
                </a:solidFill>
                <a:latin typeface="Arial" pitchFamily="34" charset="0"/>
                <a:cs typeface="Arial" pitchFamily="34" charset="0"/>
              </a:rPr>
              <a:t>syntax</a:t>
            </a:r>
            <a:endParaRPr lang="en-US" sz="2000" i="1" dirty="0">
              <a:solidFill>
                <a:schemeClr val="accent1">
                  <a:lumMod val="75000"/>
                </a:schemeClr>
              </a:solidFill>
              <a:latin typeface="Arial" pitchFamily="34" charset="0"/>
              <a:cs typeface="Arial" pitchFamily="34" charset="0"/>
            </a:endParaRPr>
          </a:p>
        </p:txBody>
      </p:sp>
      <p:sp>
        <p:nvSpPr>
          <p:cNvPr id="3" name="Rectangle 2"/>
          <p:cNvSpPr/>
          <p:nvPr/>
        </p:nvSpPr>
        <p:spPr>
          <a:xfrm>
            <a:off x="335360" y="1772816"/>
            <a:ext cx="11305256"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matches any number of characters, even zero characters.</a:t>
            </a: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_</a:t>
            </a:r>
            <a:r>
              <a:rPr lang="en-IN" dirty="0">
                <a:latin typeface="Arial" panose="020B0604020202020204" pitchFamily="34" charset="0"/>
                <a:cs typeface="Arial" panose="020B0604020202020204" pitchFamily="34" charset="0"/>
              </a:rPr>
              <a:t> matches exactly one character.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we use default escape character '\',  then don’t use ESCAPE keyword.</a:t>
            </a:r>
          </a:p>
        </p:txBody>
      </p:sp>
      <p:sp>
        <p:nvSpPr>
          <p:cNvPr id="9" name="Rectangle 8"/>
          <p:cNvSpPr/>
          <p:nvPr/>
        </p:nvSpPr>
        <p:spPr>
          <a:xfrm>
            <a:off x="335360" y="3573016"/>
            <a:ext cx="11305256"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ESCAPE keyword is used to escape pattern matching characters such as the (%) percentage and underscore (_) if they form part of the data.</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do not specify the ESCAPE character, \ is assumed.</a:t>
            </a:r>
          </a:p>
        </p:txBody>
      </p:sp>
      <p:cxnSp>
        <p:nvCxnSpPr>
          <p:cNvPr id="11" name="Straight Connector 10">
            <a:extLst>
              <a:ext uri="{FF2B5EF4-FFF2-40B4-BE49-F238E27FC236}">
                <a16:creationId xmlns:a16="http://schemas.microsoft.com/office/drawing/2014/main" xmlns="" id="{E7A0367D-A2C9-4AF9-AF73-E005FF22F4B6}"/>
              </a:ext>
            </a:extLst>
          </p:cNvPr>
          <p:cNvCxnSpPr/>
          <p:nvPr/>
        </p:nvCxnSpPr>
        <p:spPr>
          <a:xfrm>
            <a:off x="392936" y="3356992"/>
            <a:ext cx="112696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5DDE99E0-E50A-46DC-8914-FDB602D14A60}"/>
              </a:ext>
            </a:extLst>
          </p:cNvPr>
          <p:cNvCxnSpPr/>
          <p:nvPr/>
        </p:nvCxnSpPr>
        <p:spPr>
          <a:xfrm>
            <a:off x="370984" y="5229200"/>
            <a:ext cx="11269633"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xmlns="" id="{A568DF41-D69C-4838-8EB0-AD5BDF6D357A}"/>
              </a:ext>
            </a:extLst>
          </p:cNvPr>
          <p:cNvSpPr/>
          <p:nvPr/>
        </p:nvSpPr>
        <p:spPr>
          <a:xfrm>
            <a:off x="335361" y="1084674"/>
            <a:ext cx="8640959" cy="400110"/>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column | expression LIKE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[ESCAPE </a:t>
            </a:r>
            <a:r>
              <a:rPr lang="en-US" sz="2000" dirty="0">
                <a:solidFill>
                  <a:schemeClr val="tx2"/>
                </a:solidFill>
                <a:latin typeface="Liberation Mono"/>
                <a:cs typeface="Arial" panose="020B0604020202020204" pitchFamily="34" charset="0"/>
              </a:rPr>
              <a:t>escape_character</a:t>
            </a:r>
            <a:r>
              <a:rPr lang="en-US" sz="2000" dirty="0">
                <a:solidFill>
                  <a:srgbClr val="0077AA"/>
                </a:solidFill>
                <a:latin typeface="Liberation Mono"/>
                <a:cs typeface="Arial" panose="020B0604020202020204" pitchFamily="34" charset="0"/>
              </a:rPr>
              <a:t>]</a:t>
            </a:r>
          </a:p>
        </p:txBody>
      </p:sp>
    </p:spTree>
    <p:extLst>
      <p:ext uri="{BB962C8B-B14F-4D97-AF65-F5344CB8AC3E}">
        <p14:creationId xmlns:p14="http://schemas.microsoft.com/office/powerpoint/2010/main" val="2271535523"/>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1633323"/>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xmlns="" id="{3F57EB4E-974C-4202-A61A-C67230017F3B}"/>
              </a:ext>
            </a:extLst>
          </p:cNvPr>
          <p:cNvSpPr/>
          <p:nvPr/>
        </p:nvSpPr>
        <p:spPr>
          <a:xfrm>
            <a:off x="164208" y="3821058"/>
            <a:ext cx="4328300" cy="646331"/>
          </a:xfrm>
          <a:prstGeom prst="rect">
            <a:avLst/>
          </a:prstGeom>
        </p:spPr>
        <p:txBody>
          <a:bodyPr wrap="square">
            <a:spAutoFit/>
          </a:bodyPr>
          <a:lstStyle/>
          <a:p>
            <a:pPr marL="342900" indent="-342900">
              <a:buFont typeface="Arial" panose="020B0604020202020204" pitchFamily="34" charset="0"/>
              <a:buChar char="•"/>
            </a:pPr>
            <a:r>
              <a:rPr lang="en-IN" dirty="0">
                <a:solidFill>
                  <a:srgbClr val="0077AA"/>
                </a:solidFill>
                <a:latin typeface="Palatino Linotype" panose="02040502050505030304" pitchFamily="18" charset="0"/>
              </a:rPr>
              <a:t>SET</a:t>
            </a:r>
            <a:r>
              <a:rPr lang="en-IN" dirty="0">
                <a:solidFill>
                  <a:srgbClr val="00B050"/>
                </a:solidFill>
                <a:latin typeface="Palatino Linotype" panose="02040502050505030304" pitchFamily="18" charset="0"/>
                <a:ea typeface="Times New Roman" panose="02020603050405020304" pitchFamily="18" charset="0"/>
              </a:rPr>
              <a:t> </a:t>
            </a:r>
            <a:r>
              <a:rPr lang="en-IN" i="1" dirty="0">
                <a:solidFill>
                  <a:srgbClr val="EE9900"/>
                </a:solidFill>
                <a:latin typeface="Palatino Linotype" panose="02040502050505030304" pitchFamily="18" charset="0"/>
              </a:rPr>
              <a:t>SQL_MODE </a:t>
            </a:r>
            <a:r>
              <a:rPr lang="en-IN" dirty="0">
                <a:solidFill>
                  <a:schemeClr val="accent5">
                    <a:lumMod val="50000"/>
                  </a:schemeClr>
                </a:solidFill>
                <a:latin typeface="Palatino Linotype" panose="02040502050505030304" pitchFamily="18" charset="0"/>
              </a:rPr>
              <a:t>=</a:t>
            </a:r>
            <a:r>
              <a:rPr lang="en-IN" dirty="0">
                <a:solidFill>
                  <a:srgbClr val="00B050"/>
                </a:solidFill>
                <a:latin typeface="Palatino Linotype" panose="02040502050505030304" pitchFamily="18" charset="0"/>
                <a:ea typeface="Times New Roman" panose="02020603050405020304" pitchFamily="18" charset="0"/>
              </a:rPr>
              <a:t> </a:t>
            </a:r>
            <a:r>
              <a:rPr lang="en-IN" dirty="0">
                <a:solidFill>
                  <a:schemeClr val="tx1">
                    <a:lumMod val="85000"/>
                    <a:lumOff val="15000"/>
                  </a:schemeClr>
                </a:solidFill>
                <a:latin typeface="Palatino Linotype" panose="02040502050505030304" pitchFamily="18" charset="0"/>
                <a:ea typeface="Times New Roman" panose="02020603050405020304" pitchFamily="18" charset="0"/>
              </a:rPr>
              <a:t>' ';</a:t>
            </a:r>
            <a:r>
              <a:rPr lang="en-IN" dirty="0">
                <a:solidFill>
                  <a:srgbClr val="00B050"/>
                </a:solidFill>
                <a:latin typeface="Palatino Linotype" panose="02040502050505030304" pitchFamily="18" charset="0"/>
                <a:ea typeface="Times New Roman" panose="02020603050405020304" pitchFamily="18" charset="0"/>
              </a:rPr>
              <a:t> </a:t>
            </a:r>
          </a:p>
          <a:p>
            <a:pPr marL="342900" indent="-342900">
              <a:buFont typeface="Arial" panose="020B0604020202020204" pitchFamily="34" charset="0"/>
              <a:buChar char="•"/>
            </a:pPr>
            <a:r>
              <a:rPr lang="en-IN" dirty="0">
                <a:solidFill>
                  <a:srgbClr val="0077AA"/>
                </a:solidFill>
                <a:latin typeface="Palatino Linotype" panose="02040502050505030304" pitchFamily="18" charset="0"/>
              </a:rPr>
              <a:t>SET</a:t>
            </a:r>
            <a:r>
              <a:rPr lang="en-IN" dirty="0">
                <a:solidFill>
                  <a:srgbClr val="00B050"/>
                </a:solidFill>
                <a:latin typeface="Palatino Linotype" panose="02040502050505030304" pitchFamily="18" charset="0"/>
                <a:ea typeface="Times New Roman" panose="02020603050405020304" pitchFamily="18" charset="0"/>
              </a:rPr>
              <a:t> </a:t>
            </a:r>
            <a:r>
              <a:rPr lang="en-IN" i="1" dirty="0">
                <a:solidFill>
                  <a:srgbClr val="EE9900"/>
                </a:solidFill>
                <a:latin typeface="Palatino Linotype" panose="02040502050505030304" pitchFamily="18" charset="0"/>
              </a:rPr>
              <a:t>SQL_MODE </a:t>
            </a:r>
            <a:r>
              <a:rPr lang="en-IN" dirty="0">
                <a:solidFill>
                  <a:schemeClr val="accent5">
                    <a:lumMod val="50000"/>
                  </a:schemeClr>
                </a:solidFill>
                <a:latin typeface="Palatino Linotype" panose="02040502050505030304" pitchFamily="18" charset="0"/>
              </a:rPr>
              <a:t>=</a:t>
            </a:r>
            <a:r>
              <a:rPr lang="en-IN" dirty="0">
                <a:solidFill>
                  <a:srgbClr val="00B050"/>
                </a:solidFill>
                <a:latin typeface="Palatino Linotype" panose="02040502050505030304" pitchFamily="18" charset="0"/>
                <a:ea typeface="Times New Roman" panose="02020603050405020304" pitchFamily="18" charset="0"/>
              </a:rPr>
              <a:t> </a:t>
            </a:r>
            <a:r>
              <a:rPr lang="en-IN" dirty="0">
                <a:solidFill>
                  <a:srgbClr val="669900"/>
                </a:solidFill>
                <a:latin typeface="Palatino Linotype" panose="02040502050505030304" pitchFamily="18" charset="0"/>
              </a:rPr>
              <a:t>IGNORE_SPACE</a:t>
            </a:r>
            <a:r>
              <a:rPr lang="en-IN" dirty="0">
                <a:solidFill>
                  <a:schemeClr val="tx1">
                    <a:lumMod val="85000"/>
                    <a:lumOff val="15000"/>
                  </a:schemeClr>
                </a:solidFill>
                <a:latin typeface="Palatino Linotype" panose="02040502050505030304" pitchFamily="18" charset="0"/>
                <a:ea typeface="Times New Roman" panose="02020603050405020304" pitchFamily="18" charset="0"/>
              </a:rPr>
              <a:t>;</a:t>
            </a:r>
          </a:p>
        </p:txBody>
      </p:sp>
      <p:sp>
        <p:nvSpPr>
          <p:cNvPr id="22" name="TextBox 21">
            <a:extLst>
              <a:ext uri="{FF2B5EF4-FFF2-40B4-BE49-F238E27FC236}">
                <a16:creationId xmlns:a16="http://schemas.microsoft.com/office/drawing/2014/main" xmlns="" id="{46C4C5BF-30FE-4521-B74B-D701D6CE5A08}"/>
              </a:ext>
            </a:extLst>
          </p:cNvPr>
          <p:cNvSpPr txBox="1"/>
          <p:nvPr/>
        </p:nvSpPr>
        <p:spPr>
          <a:xfrm>
            <a:off x="171826" y="4894709"/>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grpSp>
        <p:nvGrpSpPr>
          <p:cNvPr id="23" name="Group 22">
            <a:extLst>
              <a:ext uri="{FF2B5EF4-FFF2-40B4-BE49-F238E27FC236}">
                <a16:creationId xmlns:a16="http://schemas.microsoft.com/office/drawing/2014/main" xmlns="" id="{CE3131AA-8985-49D1-86AB-38DD9831DD59}"/>
              </a:ext>
            </a:extLst>
          </p:cNvPr>
          <p:cNvGrpSpPr/>
          <p:nvPr/>
        </p:nvGrpSpPr>
        <p:grpSpPr>
          <a:xfrm>
            <a:off x="502403" y="198028"/>
            <a:ext cx="11209427" cy="1502780"/>
            <a:chOff x="407368" y="3356992"/>
            <a:chExt cx="11209427" cy="1502780"/>
          </a:xfrm>
        </p:grpSpPr>
        <p:grpSp>
          <p:nvGrpSpPr>
            <p:cNvPr id="24" name="Group 23">
              <a:extLst>
                <a:ext uri="{FF2B5EF4-FFF2-40B4-BE49-F238E27FC236}">
                  <a16:creationId xmlns:a16="http://schemas.microsoft.com/office/drawing/2014/main" xmlns="" id="{94E636B0-6BC3-4148-8D3C-427EBF065EE5}"/>
                </a:ext>
              </a:extLst>
            </p:cNvPr>
            <p:cNvGrpSpPr/>
            <p:nvPr/>
          </p:nvGrpSpPr>
          <p:grpSpPr>
            <a:xfrm>
              <a:off x="412526" y="3356992"/>
              <a:ext cx="11204269" cy="1502780"/>
              <a:chOff x="412526" y="3406524"/>
              <a:chExt cx="11204269" cy="1502780"/>
            </a:xfrm>
          </p:grpSpPr>
          <p:grpSp>
            <p:nvGrpSpPr>
              <p:cNvPr id="28" name="Group 27">
                <a:extLst>
                  <a:ext uri="{FF2B5EF4-FFF2-40B4-BE49-F238E27FC236}">
                    <a16:creationId xmlns:a16="http://schemas.microsoft.com/office/drawing/2014/main" xmlns="" id="{CAFF3BCE-5149-467D-ACDE-04727E696330}"/>
                  </a:ext>
                </a:extLst>
              </p:cNvPr>
              <p:cNvGrpSpPr/>
              <p:nvPr/>
            </p:nvGrpSpPr>
            <p:grpSpPr>
              <a:xfrm>
                <a:off x="412526" y="3501008"/>
                <a:ext cx="9607515" cy="1310984"/>
                <a:chOff x="267703" y="1600839"/>
                <a:chExt cx="9607515" cy="1310984"/>
              </a:xfrm>
            </p:grpSpPr>
            <p:sp>
              <p:nvSpPr>
                <p:cNvPr id="32" name="Rectangle 31">
                  <a:extLst>
                    <a:ext uri="{FF2B5EF4-FFF2-40B4-BE49-F238E27FC236}">
                      <a16:creationId xmlns:a16="http://schemas.microsoft.com/office/drawing/2014/main" xmlns="" id="{726E582E-8FC8-4449-BFCC-E01A75DA8DE0}"/>
                    </a:ext>
                  </a:extLst>
                </p:cNvPr>
                <p:cNvSpPr/>
                <p:nvPr/>
              </p:nvSpPr>
              <p:spPr>
                <a:xfrm>
                  <a:off x="5797328" y="1609673"/>
                  <a:ext cx="3377510"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3" name="Group 32">
                  <a:extLst>
                    <a:ext uri="{FF2B5EF4-FFF2-40B4-BE49-F238E27FC236}">
                      <a16:creationId xmlns:a16="http://schemas.microsoft.com/office/drawing/2014/main" xmlns="" id="{99CB8634-0B43-4A24-92DD-0C67937DD4B6}"/>
                    </a:ext>
                  </a:extLst>
                </p:cNvPr>
                <p:cNvGrpSpPr/>
                <p:nvPr/>
              </p:nvGrpSpPr>
              <p:grpSpPr>
                <a:xfrm>
                  <a:off x="1651832" y="1600839"/>
                  <a:ext cx="8223386" cy="1310984"/>
                  <a:chOff x="31591" y="1556792"/>
                  <a:chExt cx="8223386" cy="1310984"/>
                </a:xfrm>
              </p:grpSpPr>
              <p:grpSp>
                <p:nvGrpSpPr>
                  <p:cNvPr id="36" name="Group 35">
                    <a:extLst>
                      <a:ext uri="{FF2B5EF4-FFF2-40B4-BE49-F238E27FC236}">
                        <a16:creationId xmlns:a16="http://schemas.microsoft.com/office/drawing/2014/main" xmlns="" id="{743A30DF-CFB2-47E9-8800-70A2707E1BC3}"/>
                      </a:ext>
                    </a:extLst>
                  </p:cNvPr>
                  <p:cNvGrpSpPr/>
                  <p:nvPr/>
                </p:nvGrpSpPr>
                <p:grpSpPr>
                  <a:xfrm>
                    <a:off x="669977" y="1556792"/>
                    <a:ext cx="6884620" cy="1310984"/>
                    <a:chOff x="669977" y="1556792"/>
                    <a:chExt cx="6884620" cy="1310984"/>
                  </a:xfrm>
                </p:grpSpPr>
                <p:sp>
                  <p:nvSpPr>
                    <p:cNvPr id="40" name="Rectangle 39">
                      <a:extLst>
                        <a:ext uri="{FF2B5EF4-FFF2-40B4-BE49-F238E27FC236}">
                          <a16:creationId xmlns:a16="http://schemas.microsoft.com/office/drawing/2014/main" xmlns="" id="{19C9E3B9-239E-4243-A4C5-84B48F611505}"/>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xmlns="" id="{3DF3C462-6489-483A-AF7F-25145E2E1DE0}"/>
                        </a:ext>
                      </a:extLst>
                    </p:cNvPr>
                    <p:cNvSpPr txBox="1"/>
                    <p:nvPr/>
                  </p:nvSpPr>
                  <p:spPr>
                    <a:xfrm>
                      <a:off x="692960" y="1634625"/>
                      <a:ext cx="2696639" cy="584775"/>
                    </a:xfrm>
                    <a:prstGeom prst="rect">
                      <a:avLst/>
                    </a:prstGeom>
                    <a:noFill/>
                  </p:spPr>
                  <p:txBody>
                    <a:bodyPr wrap="square">
                      <a:spAutoFit/>
                    </a:bodyPr>
                    <a:lstStyle/>
                    <a:p>
                      <a:pPr algn="ctr"/>
                      <a:r>
                        <a:rPr lang="en-IN" sz="3200" dirty="0">
                          <a:latin typeface="Liberation Mono"/>
                        </a:rPr>
                        <a:t>GROUP BY</a:t>
                      </a:r>
                      <a:endParaRPr lang="en-IN" sz="3200" dirty="0"/>
                    </a:p>
                  </p:txBody>
                </p:sp>
                <p:sp>
                  <p:nvSpPr>
                    <p:cNvPr id="42" name="TextBox 41">
                      <a:extLst>
                        <a:ext uri="{FF2B5EF4-FFF2-40B4-BE49-F238E27FC236}">
                          <a16:creationId xmlns:a16="http://schemas.microsoft.com/office/drawing/2014/main" xmlns="" id="{622CFD00-4E16-494B-ACFC-0F381B4E7F4A}"/>
                        </a:ext>
                      </a:extLst>
                    </p:cNvPr>
                    <p:cNvSpPr txBox="1"/>
                    <p:nvPr/>
                  </p:nvSpPr>
                  <p:spPr>
                    <a:xfrm>
                      <a:off x="754077" y="2159890"/>
                      <a:ext cx="2635522"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a:t>
                      </a:r>
                      <a:endParaRPr lang="en-IN" sz="2000" dirty="0"/>
                    </a:p>
                  </p:txBody>
                </p:sp>
                <p:sp>
                  <p:nvSpPr>
                    <p:cNvPr id="43" name="TextBox 42">
                      <a:extLst>
                        <a:ext uri="{FF2B5EF4-FFF2-40B4-BE49-F238E27FC236}">
                          <a16:creationId xmlns:a16="http://schemas.microsoft.com/office/drawing/2014/main" xmlns="" id="{0F13E804-F6F0-4615-BBF5-B341E5E142A8}"/>
                        </a:ext>
                      </a:extLst>
                    </p:cNvPr>
                    <p:cNvSpPr txBox="1"/>
                    <p:nvPr/>
                  </p:nvSpPr>
                  <p:spPr>
                    <a:xfrm>
                      <a:off x="4202827" y="2159890"/>
                      <a:ext cx="3351770" cy="707886"/>
                    </a:xfrm>
                    <a:prstGeom prst="rect">
                      <a:avLst/>
                    </a:prstGeom>
                    <a:noFill/>
                  </p:spPr>
                  <p:txBody>
                    <a:bodyPr wrap="square">
                      <a:spAutoFit/>
                    </a:bodyPr>
                    <a:lstStyle/>
                    <a:p>
                      <a:pPr algn="ctr"/>
                      <a:r>
                        <a:rPr lang="en-IN" sz="2000" dirty="0">
                          <a:latin typeface="Liberation Mono"/>
                          <a:cs typeface="Arial" panose="020B0604020202020204" pitchFamily="34" charset="0"/>
                        </a:rPr>
                        <a:t>AVG(sal), SUM(sal), MAX(sal), MIN(sal), COUNT(*) </a:t>
                      </a:r>
                      <a:endParaRPr lang="en-IN" sz="2000" dirty="0"/>
                    </a:p>
                  </p:txBody>
                </p:sp>
              </p:grpSp>
              <p:sp>
                <p:nvSpPr>
                  <p:cNvPr id="37" name="Arrow: Right 36">
                    <a:extLst>
                      <a:ext uri="{FF2B5EF4-FFF2-40B4-BE49-F238E27FC236}">
                        <a16:creationId xmlns:a16="http://schemas.microsoft.com/office/drawing/2014/main" xmlns="" id="{6E8B70FA-6C4C-4020-BD57-2B4C4506D77C}"/>
                      </a:ext>
                    </a:extLst>
                  </p:cNvPr>
                  <p:cNvSpPr/>
                  <p:nvPr/>
                </p:nvSpPr>
                <p:spPr>
                  <a:xfrm>
                    <a:off x="3509313" y="1857396"/>
                    <a:ext cx="606406" cy="69493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Arrow: Right 37">
                    <a:extLst>
                      <a:ext uri="{FF2B5EF4-FFF2-40B4-BE49-F238E27FC236}">
                        <a16:creationId xmlns:a16="http://schemas.microsoft.com/office/drawing/2014/main" xmlns="" id="{107530B9-567C-47B3-918A-66D9F1E05E32}"/>
                      </a:ext>
                    </a:extLst>
                  </p:cNvPr>
                  <p:cNvSpPr/>
                  <p:nvPr/>
                </p:nvSpPr>
                <p:spPr>
                  <a:xfrm>
                    <a:off x="31591" y="1857396"/>
                    <a:ext cx="606406" cy="69493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Arrow: Right 38">
                    <a:extLst>
                      <a:ext uri="{FF2B5EF4-FFF2-40B4-BE49-F238E27FC236}">
                        <a16:creationId xmlns:a16="http://schemas.microsoft.com/office/drawing/2014/main" xmlns="" id="{F3808D24-EF2B-46C2-B5A6-0B38AC78C16B}"/>
                      </a:ext>
                    </a:extLst>
                  </p:cNvPr>
                  <p:cNvSpPr/>
                  <p:nvPr/>
                </p:nvSpPr>
                <p:spPr>
                  <a:xfrm>
                    <a:off x="7648571" y="1857396"/>
                    <a:ext cx="606406" cy="69493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4" name="Flowchart: Magnetic Disk 33">
                  <a:extLst>
                    <a:ext uri="{FF2B5EF4-FFF2-40B4-BE49-F238E27FC236}">
                      <a16:creationId xmlns:a16="http://schemas.microsoft.com/office/drawing/2014/main" xmlns="" id="{B58E8E8F-85DE-4420-8248-24F3EEA5B0AE}"/>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5" name="TextBox 34">
                  <a:extLst>
                    <a:ext uri="{FF2B5EF4-FFF2-40B4-BE49-F238E27FC236}">
                      <a16:creationId xmlns:a16="http://schemas.microsoft.com/office/drawing/2014/main" xmlns="" id="{B19C995D-F3E4-4F0A-AFEA-71C0B9092F55}"/>
                    </a:ext>
                  </a:extLst>
                </p:cNvPr>
                <p:cNvSpPr txBox="1"/>
                <p:nvPr/>
              </p:nvSpPr>
              <p:spPr>
                <a:xfrm>
                  <a:off x="5797328" y="1672970"/>
                  <a:ext cx="2729438" cy="584775"/>
                </a:xfrm>
                <a:prstGeom prst="rect">
                  <a:avLst/>
                </a:prstGeom>
                <a:noFill/>
              </p:spPr>
              <p:txBody>
                <a:bodyPr wrap="square">
                  <a:spAutoFit/>
                </a:bodyPr>
                <a:lstStyle/>
                <a:p>
                  <a:pPr algn="ctr"/>
                  <a:r>
                    <a:rPr lang="en-IN" sz="3200" dirty="0">
                      <a:latin typeface="Liberation Mono"/>
                    </a:rPr>
                    <a:t>SELECT</a:t>
                  </a:r>
                  <a:endParaRPr lang="en-IN" sz="3200" dirty="0"/>
                </a:p>
              </p:txBody>
            </p:sp>
          </p:grpSp>
          <p:sp>
            <p:nvSpPr>
              <p:cNvPr id="29" name="Oval 28">
                <a:extLst>
                  <a:ext uri="{FF2B5EF4-FFF2-40B4-BE49-F238E27FC236}">
                    <a16:creationId xmlns:a16="http://schemas.microsoft.com/office/drawing/2014/main" xmlns="" id="{652843F7-8AA5-41DB-8989-D33A2261BBE0}"/>
                  </a:ext>
                </a:extLst>
              </p:cNvPr>
              <p:cNvSpPr/>
              <p:nvPr/>
            </p:nvSpPr>
            <p:spPr>
              <a:xfrm>
                <a:off x="10114015" y="3406524"/>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a:extLst>
                  <a:ext uri="{FF2B5EF4-FFF2-40B4-BE49-F238E27FC236}">
                    <a16:creationId xmlns:a16="http://schemas.microsoft.com/office/drawing/2014/main" xmlns="" id="{95D9BA61-B732-48D1-A2FF-49FB1E8E5FD4}"/>
                  </a:ext>
                </a:extLst>
              </p:cNvPr>
              <p:cNvSpPr txBox="1"/>
              <p:nvPr/>
            </p:nvSpPr>
            <p:spPr>
              <a:xfrm>
                <a:off x="10136999" y="3957859"/>
                <a:ext cx="1479796"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25" name="TextBox 24">
              <a:extLst>
                <a:ext uri="{FF2B5EF4-FFF2-40B4-BE49-F238E27FC236}">
                  <a16:creationId xmlns:a16="http://schemas.microsoft.com/office/drawing/2014/main" xmlns="" id="{2ECA9159-2347-444F-9C35-D74AF710330A}"/>
                </a:ext>
              </a:extLst>
            </p:cNvPr>
            <p:cNvSpPr txBox="1"/>
            <p:nvPr/>
          </p:nvSpPr>
          <p:spPr>
            <a:xfrm>
              <a:off x="407368" y="3397936"/>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26" name="TextBox 25">
              <a:extLst>
                <a:ext uri="{FF2B5EF4-FFF2-40B4-BE49-F238E27FC236}">
                  <a16:creationId xmlns:a16="http://schemas.microsoft.com/office/drawing/2014/main" xmlns="" id="{3A57EA96-7915-4C10-8530-8BF34776689D}"/>
                </a:ext>
              </a:extLst>
            </p:cNvPr>
            <p:cNvSpPr txBox="1"/>
            <p:nvPr/>
          </p:nvSpPr>
          <p:spPr>
            <a:xfrm>
              <a:off x="412526" y="4219060"/>
              <a:ext cx="1251709" cy="400110"/>
            </a:xfrm>
            <a:prstGeom prst="rect">
              <a:avLst/>
            </a:prstGeom>
            <a:noFill/>
          </p:spPr>
          <p:txBody>
            <a:bodyPr wrap="square">
              <a:spAutoFit/>
            </a:bodyPr>
            <a:lstStyle/>
            <a:p>
              <a:pPr algn="ctr"/>
              <a:r>
                <a:rPr lang="en-IN" sz="2000" dirty="0">
                  <a:latin typeface="Liberation Mono"/>
                </a:rPr>
                <a:t>emp</a:t>
              </a:r>
              <a:endParaRPr lang="en-IN" sz="2000" dirty="0"/>
            </a:p>
          </p:txBody>
        </p:sp>
      </p:grpSp>
      <p:sp>
        <p:nvSpPr>
          <p:cNvPr id="4" name="TextBox 3">
            <a:extLst>
              <a:ext uri="{FF2B5EF4-FFF2-40B4-BE49-F238E27FC236}">
                <a16:creationId xmlns:a16="http://schemas.microsoft.com/office/drawing/2014/main" xmlns="" id="{808668D8-7BB2-40B6-8722-AD75065B3101}"/>
              </a:ext>
            </a:extLst>
          </p:cNvPr>
          <p:cNvSpPr txBox="1"/>
          <p:nvPr/>
        </p:nvSpPr>
        <p:spPr>
          <a:xfrm>
            <a:off x="2629857" y="2463279"/>
            <a:ext cx="6912768" cy="461665"/>
          </a:xfrm>
          <a:prstGeom prst="rect">
            <a:avLst/>
          </a:prstGeom>
          <a:noFill/>
        </p:spPr>
        <p:txBody>
          <a:bodyPr wrap="square" rtlCol="0">
            <a:spAutoFit/>
          </a:bodyPr>
          <a:lstStyle/>
          <a:p>
            <a:r>
              <a:rPr lang="en-US" sz="2400" dirty="0">
                <a:solidFill>
                  <a:srgbClr val="610B38"/>
                </a:solidFill>
                <a:latin typeface="erdana"/>
              </a:rPr>
              <a:t>SUM, AVG, MAX, MIN, COUNT,  and </a:t>
            </a:r>
            <a:r>
              <a:rPr lang="en-IN" sz="2400" b="0" i="0" dirty="0">
                <a:solidFill>
                  <a:srgbClr val="610B38"/>
                </a:solidFill>
                <a:effectLst/>
                <a:latin typeface="erdana"/>
              </a:rPr>
              <a:t>GROUP_CONCAT</a:t>
            </a:r>
          </a:p>
        </p:txBody>
      </p:sp>
      <p:grpSp>
        <p:nvGrpSpPr>
          <p:cNvPr id="49" name="Group 48">
            <a:extLst>
              <a:ext uri="{FF2B5EF4-FFF2-40B4-BE49-F238E27FC236}">
                <a16:creationId xmlns:a16="http://schemas.microsoft.com/office/drawing/2014/main" xmlns="" id="{635EB032-B282-4430-986D-AA2E5286CC50}"/>
              </a:ext>
            </a:extLst>
          </p:cNvPr>
          <p:cNvGrpSpPr/>
          <p:nvPr/>
        </p:nvGrpSpPr>
        <p:grpSpPr>
          <a:xfrm>
            <a:off x="3034132" y="2979529"/>
            <a:ext cx="8822508" cy="1543543"/>
            <a:chOff x="1699040" y="3121804"/>
            <a:chExt cx="9653544" cy="1543543"/>
          </a:xfrm>
        </p:grpSpPr>
        <p:sp>
          <p:nvSpPr>
            <p:cNvPr id="45" name="TextBox 44">
              <a:extLst>
                <a:ext uri="{FF2B5EF4-FFF2-40B4-BE49-F238E27FC236}">
                  <a16:creationId xmlns:a16="http://schemas.microsoft.com/office/drawing/2014/main" xmlns=""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xmlns="" id="{B5FF3371-9FCA-41F6-89CF-B013D6B7AC0A}"/>
                </a:ext>
              </a:extLst>
            </p:cNvPr>
            <p:cNvSpPr txBox="1"/>
            <p:nvPr/>
          </p:nvSpPr>
          <p:spPr>
            <a:xfrm>
              <a:off x="6222627" y="4019016"/>
              <a:ext cx="4736003" cy="646331"/>
            </a:xfrm>
            <a:prstGeom prst="rect">
              <a:avLst/>
            </a:prstGeom>
            <a:noFill/>
          </p:spPr>
          <p:txBody>
            <a:bodyPr wrap="square">
              <a:spAutoFit/>
            </a:bodyPr>
            <a:lstStyle/>
            <a:p>
              <a:r>
                <a:rPr lang="en-US" b="1" dirty="0">
                  <a:solidFill>
                    <a:srgbClr val="610B38"/>
                  </a:solidFill>
                  <a:latin typeface="erdana"/>
                </a:rPr>
                <a:t>SUM</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erdana"/>
                </a:rPr>
                <a:t>AVG</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erdana"/>
                </a:rPr>
                <a:t>MAX</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 </a:t>
              </a:r>
            </a:p>
            <a:p>
              <a:r>
                <a:rPr lang="en-US" b="1" dirty="0">
                  <a:solidFill>
                    <a:srgbClr val="610B38"/>
                  </a:solidFill>
                  <a:latin typeface="erdana"/>
                </a:rPr>
                <a:t>MIN</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erdana"/>
                </a:rPr>
                <a:t>COUNT</a:t>
              </a:r>
              <a:r>
                <a:rPr lang="en-US" b="1" dirty="0">
                  <a:solidFill>
                    <a:schemeClr val="bg1">
                      <a:lumMod val="65000"/>
                    </a:schemeClr>
                  </a:solidFill>
                  <a:uFill>
                    <a:solidFill>
                      <a:srgbClr val="FF0000"/>
                    </a:solidFill>
                  </a:uFill>
                  <a:latin typeface="Liberation Mono"/>
                </a:rPr>
                <a:t>(</a:t>
              </a:r>
              <a:r>
                <a:rPr lang="en-US" b="1" dirty="0">
                  <a:latin typeface="erdana"/>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erdana"/>
                </a:rPr>
                <a:t>COUNT</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a:t>
              </a:r>
              <a:endParaRPr lang="en-IN" b="1" dirty="0"/>
            </a:p>
          </p:txBody>
        </p:sp>
        <p:cxnSp>
          <p:nvCxnSpPr>
            <p:cNvPr id="12" name="Straight Arrow Connector 11">
              <a:extLst>
                <a:ext uri="{FF2B5EF4-FFF2-40B4-BE49-F238E27FC236}">
                  <a16:creationId xmlns:a16="http://schemas.microsoft.com/office/drawing/2014/main" xmlns=""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xmlns=""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xmlns="" id="{F2213E18-2971-4F7B-9255-CB2707BBA893}"/>
                </a:ext>
              </a:extLst>
            </p:cNvPr>
            <p:cNvSpPr txBox="1"/>
            <p:nvPr/>
          </p:nvSpPr>
          <p:spPr>
            <a:xfrm>
              <a:off x="7484361" y="3573016"/>
              <a:ext cx="1740873" cy="400110"/>
            </a:xfrm>
            <a:prstGeom prst="rect">
              <a:avLst/>
            </a:prstGeom>
            <a:noFill/>
          </p:spPr>
          <p:txBody>
            <a:bodyPr wrap="square">
              <a:spAutoFit/>
            </a:bodyPr>
            <a:lstStyle/>
            <a:p>
              <a:r>
                <a:rPr lang="en-US" sz="2000" b="1" dirty="0">
                  <a:solidFill>
                    <a:srgbClr val="669900"/>
                  </a:solidFill>
                  <a:latin typeface="Liberation Mono"/>
                </a:rPr>
                <a:t>this is invalid</a:t>
              </a:r>
              <a:endParaRPr lang="en-IN" sz="2000" b="1" dirty="0"/>
            </a:p>
          </p:txBody>
        </p:sp>
      </p:grpSp>
    </p:spTree>
    <p:extLst>
      <p:ext uri="{BB962C8B-B14F-4D97-AF65-F5344CB8AC3E}">
        <p14:creationId xmlns:p14="http://schemas.microsoft.com/office/powerpoint/2010/main" val="2014507551"/>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F83B62AA-306C-4E56-95DB-361C8CE1A765}"/>
              </a:ext>
            </a:extLst>
          </p:cNvPr>
          <p:cNvSpPr/>
          <p:nvPr/>
        </p:nvSpPr>
        <p:spPr>
          <a:xfrm>
            <a:off x="319314" y="527769"/>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xmlns=""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xmlns="" id="{BE0FFF71-9A93-4CF0-956C-57CEC3208480}"/>
              </a:ext>
            </a:extLst>
          </p:cNvPr>
          <p:cNvSpPr/>
          <p:nvPr/>
        </p:nvSpPr>
        <p:spPr>
          <a:xfrm>
            <a:off x="319314" y="2636912"/>
            <a:ext cx="11608540" cy="40626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8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not allowed.</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6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Blank space between aggregate functions like (</a:t>
            </a:r>
            <a:r>
              <a:rPr lang="en-IN" dirty="0">
                <a:solidFill>
                  <a:srgbClr val="DD4A68"/>
                </a:solidFill>
                <a:latin typeface="Palatino Linotype" panose="02040502050505030304" pitchFamily="18" charset="0"/>
              </a:rPr>
              <a:t>SUM</a:t>
            </a:r>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DD4A68"/>
                </a:solidFill>
                <a:latin typeface="Palatino Linotype" panose="02040502050505030304" pitchFamily="18" charset="0"/>
              </a:rPr>
              <a:t>MIN</a:t>
            </a:r>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DD4A68"/>
                </a:solidFill>
                <a:latin typeface="Palatino Linotype" panose="02040502050505030304" pitchFamily="18" charset="0"/>
              </a:rPr>
              <a:t>MAX</a:t>
            </a:r>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DD4A68"/>
                </a:solidFill>
                <a:latin typeface="Palatino Linotype" panose="02040502050505030304" pitchFamily="18" charset="0"/>
              </a:rPr>
              <a:t>COUNT</a:t>
            </a:r>
            <a:r>
              <a:rPr lang="en-IN" dirty="0">
                <a:solidFill>
                  <a:srgbClr val="242729"/>
                </a:solidFill>
                <a:latin typeface="Palatino Linotype" panose="02040502050505030304" pitchFamily="18" charset="0"/>
                <a:cs typeface="Segoe UI Light" panose="020B0502040204020203" pitchFamily="34" charset="0"/>
              </a:rPr>
              <a:t>) are not allowed. </a:t>
            </a:r>
          </a:p>
          <a:p>
            <a:r>
              <a:rPr lang="en-IN" dirty="0">
                <a:solidFill>
                  <a:srgbClr val="FF0000"/>
                </a:solidFill>
                <a:latin typeface="Palatino Linotype" panose="02040502050505030304" pitchFamily="18" charset="0"/>
                <a:cs typeface="Segoe UI Light" panose="020B0502040204020203" pitchFamily="34" charset="0"/>
              </a:rPr>
              <a:t>     e.g.</a:t>
            </a:r>
            <a:endParaRPr lang="en-IN" dirty="0">
              <a:solidFill>
                <a:srgbClr val="242729"/>
              </a:solidFill>
              <a:latin typeface="Palatino Linotype" panose="02040502050505030304" pitchFamily="18" charset="0"/>
              <a:cs typeface="Segoe UI Light" panose="020B0502040204020203" pitchFamily="34" charset="0"/>
            </a:endParaRPr>
          </a:p>
          <a:p>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SELECT</a:t>
            </a:r>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DD4A68"/>
                </a:solidFill>
                <a:latin typeface="Palatino Linotype" panose="02040502050505030304" pitchFamily="18" charset="0"/>
              </a:rPr>
              <a:t>SUM</a:t>
            </a:r>
            <a:r>
              <a:rPr lang="en-IN" dirty="0">
                <a:solidFill>
                  <a:srgbClr val="242729"/>
                </a:solidFill>
                <a:uFill>
                  <a:solidFill>
                    <a:srgbClr val="FF0000"/>
                  </a:solidFill>
                </a:uFill>
                <a:latin typeface="Palatino Linotype" panose="02040502050505030304" pitchFamily="18" charset="0"/>
                <a:cs typeface="Segoe UI Light" panose="020B0502040204020203" pitchFamily="34" charset="0"/>
              </a:rPr>
              <a:t> </a:t>
            </a:r>
            <a:r>
              <a:rPr lang="en-IN" dirty="0">
                <a:solidFill>
                  <a:schemeClr val="bg1">
                    <a:lumMod val="65000"/>
                  </a:schemeClr>
                </a:solidFill>
                <a:uFill>
                  <a:solidFill>
                    <a:srgbClr val="FF0000"/>
                  </a:solidFill>
                </a:uFill>
                <a:latin typeface="Palatino Linotype" panose="02040502050505030304" pitchFamily="18" charset="0"/>
                <a:cs typeface="Arial" panose="020B0604020202020204" pitchFamily="34" charset="0"/>
              </a:rPr>
              <a:t>(</a:t>
            </a:r>
            <a:r>
              <a:rPr lang="en-IN" dirty="0">
                <a:solidFill>
                  <a:srgbClr val="242729"/>
                </a:solidFill>
                <a:uFill>
                  <a:solidFill>
                    <a:srgbClr val="FF0000"/>
                  </a:solidFill>
                </a:uFill>
                <a:latin typeface="Palatino Linotype" panose="02040502050505030304" pitchFamily="18" charset="0"/>
                <a:cs typeface="Segoe UI Light" panose="020B0502040204020203" pitchFamily="34" charset="0"/>
              </a:rPr>
              <a:t>sal</a:t>
            </a:r>
            <a:r>
              <a:rPr lang="en-IN" dirty="0">
                <a:solidFill>
                  <a:schemeClr val="bg1">
                    <a:lumMod val="65000"/>
                  </a:schemeClr>
                </a:solidFill>
                <a:uFill>
                  <a:solidFill>
                    <a:srgbClr val="FF0000"/>
                  </a:solidFill>
                </a:uFill>
                <a:latin typeface="Palatino Linotype" panose="02040502050505030304" pitchFamily="18" charset="0"/>
                <a:cs typeface="Arial" panose="020B0604020202020204" pitchFamily="34" charset="0"/>
              </a:rPr>
              <a:t>)</a:t>
            </a:r>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FROM</a:t>
            </a:r>
            <a:r>
              <a:rPr lang="en-IN" dirty="0">
                <a:solidFill>
                  <a:srgbClr val="242729"/>
                </a:solidFill>
                <a:latin typeface="Palatino Linotype" panose="02040502050505030304" pitchFamily="18" charset="0"/>
                <a:cs typeface="Segoe UI Light" panose="020B0502040204020203" pitchFamily="34" charset="0"/>
              </a:rPr>
              <a:t> emp;</a:t>
            </a:r>
          </a:p>
          <a:p>
            <a:endParaRPr lang="en-IN" sz="6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p:txBody>
      </p:sp>
    </p:spTree>
    <p:extLst>
      <p:ext uri="{BB962C8B-B14F-4D97-AF65-F5344CB8AC3E}">
        <p14:creationId xmlns:p14="http://schemas.microsoft.com/office/powerpoint/2010/main" val="1099243333"/>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DD4A68"/>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DD4A68"/>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DD4A68"/>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xmlns=""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xmlns=""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xmlns=""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DD4A68"/>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xmlns=""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xmlns=""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xmlns=""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xmlns=""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xmlns=""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xmlns=""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xmlns=""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a:solidFill>
                  <a:srgbClr val="E75C0F"/>
                </a:solidFill>
                <a:latin typeface="Liberation Mono"/>
                <a:cs typeface="Arial" panose="020B0604020202020204" pitchFamily="34" charset="0"/>
              </a:rPr>
              <a:t>r </a:t>
            </a:r>
            <a:r>
              <a:rPr lang="en-US" sz="2400" dirty="0">
                <a:solidFill>
                  <a:srgbClr val="E75C0F"/>
                </a:solidFill>
                <a:latin typeface="Liberation Mono"/>
                <a:cs typeface="Arial" panose="020B0604020202020204" pitchFamily="34" charset="0"/>
              </a:rPr>
              <a:t>=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solidFill>
                  <a:schemeClr val="bg1">
                    <a:lumMod val="50000"/>
                  </a:schemeClr>
                </a:solidFill>
                <a:latin typeface="Liberation Mono"/>
              </a:rPr>
              <a:t>(</a:t>
            </a:r>
            <a:r>
              <a:rPr lang="en-US" dirty="0">
                <a:solidFill>
                  <a:srgbClr val="DD4A68"/>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solidFill>
                  <a:schemeClr val="bg1">
                    <a:lumMod val="50000"/>
                  </a:schemeClr>
                </a:solidFill>
                <a:latin typeface="Liberation Mono"/>
              </a:rPr>
              <a:t>(</a:t>
            </a:r>
            <a:r>
              <a:rPr lang="en-US" dirty="0">
                <a:solidFill>
                  <a:srgbClr val="DD4A68"/>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xmlns=""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Entity Relationship Diagram?</a:t>
            </a:r>
          </a:p>
        </p:txBody>
      </p:sp>
    </p:spTree>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DD4A68"/>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xmlns=""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xmlns=""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xmlns=""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xmlns=""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xmlns=""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xmlns=""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19336" y="1260000"/>
            <a:ext cx="11953328" cy="5478423"/>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COUNT</a:t>
            </a:r>
            <a:r>
              <a:rPr lang="en-IN" dirty="0">
                <a:solidFill>
                  <a:schemeClr val="bg1">
                    <a:lumMod val="50000"/>
                  </a:schemeClr>
                </a:solidFill>
                <a:latin typeface="Liberation Mono"/>
              </a:rPr>
              <a:t>(</a:t>
            </a:r>
            <a:r>
              <a:rPr lang="en-IN" dirty="0">
                <a:solidFill>
                  <a:srgbClr val="A67F59"/>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xmlns=""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xmlns=""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xmlns=""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xmlns="" id="{16952A86-B136-4D19-8644-66E16D2A9D7C}"/>
              </a:ext>
            </a:extLst>
          </p:cNvPr>
          <p:cNvSpPr txBox="1"/>
          <p:nvPr/>
        </p:nvSpPr>
        <p:spPr>
          <a:xfrm>
            <a:off x="5807992" y="3717032"/>
            <a:ext cx="6264672" cy="3016210"/>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p:txBody>
      </p:sp>
    </p:spTree>
    <p:extLst>
      <p:ext uri="{BB962C8B-B14F-4D97-AF65-F5344CB8AC3E}">
        <p14:creationId xmlns:p14="http://schemas.microsoft.com/office/powerpoint/2010/main" val="56943952"/>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19336" y="1260000"/>
            <a:ext cx="11953328" cy="221599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GROUP_CONCAT</a:t>
            </a:r>
            <a:r>
              <a:rPr lang="en-IN" sz="2000" b="0" i="0" dirty="0">
                <a:solidFill>
                  <a:srgbClr val="999999"/>
                </a:solidFill>
                <a:effectLst/>
                <a:latin typeface="Liberation Mono"/>
              </a:rPr>
              <a: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b="0" i="0" dirty="0">
                <a:solidFill>
                  <a:srgbClr val="000000"/>
                </a:solidFill>
                <a:effectLst/>
                <a:latin typeface="Liberation Mono"/>
              </a:rPr>
              <a:t> </a:t>
            </a:r>
            <a:r>
              <a:rPr lang="en-IN" sz="2000" b="0" i="1" dirty="0">
                <a:solidFill>
                  <a:srgbClr val="000000"/>
                </a:solidFill>
                <a:effectLst/>
                <a:latin typeface="Liberation Mono"/>
              </a:rPr>
              <a:t>expr</a:t>
            </a:r>
            <a:r>
              <a:rPr lang="en-IN" sz="2000" b="0" i="0" dirty="0">
                <a:solidFill>
                  <a:srgbClr val="000000"/>
                </a:solidFill>
                <a:effectLst/>
                <a:latin typeface="Liberation Mono"/>
              </a:rPr>
              <a:t> </a:t>
            </a:r>
          </a:p>
          <a:p>
            <a:r>
              <a:rPr lang="en-IN" sz="2000" dirty="0">
                <a:solidFill>
                  <a:srgbClr val="000000"/>
                </a:solidFill>
                <a:latin typeface="Liberation Mono"/>
              </a:rPr>
              <a:t>                                </a:t>
            </a:r>
            <a:r>
              <a:rPr lang="en-IN" sz="2000" b="0" i="0" dirty="0">
                <a:solidFill>
                  <a:srgbClr val="999999"/>
                </a:solidFill>
                <a:effectLst/>
                <a:latin typeface="Liberation Mono"/>
              </a:rPr>
              <a:t>[</a:t>
            </a:r>
            <a:r>
              <a:rPr lang="en-IN" sz="2000" dirty="0">
                <a:solidFill>
                  <a:srgbClr val="0070C0"/>
                </a:solidFill>
                <a:latin typeface="Liberation Mono"/>
                <a:cs typeface="Arial" panose="020B0604020202020204" pitchFamily="34" charset="0"/>
              </a:rPr>
              <a:t>ORDER</a:t>
            </a:r>
            <a:r>
              <a:rPr lang="en-IN" sz="2000" b="0" i="0" dirty="0">
                <a:solidFill>
                  <a:srgbClr val="000000"/>
                </a:solidFill>
                <a:effectLst/>
                <a:latin typeface="Liberation Mono"/>
              </a:rPr>
              <a:t> </a:t>
            </a:r>
            <a:r>
              <a:rPr lang="en-IN" sz="2000" dirty="0">
                <a:solidFill>
                  <a:srgbClr val="0070C0"/>
                </a:solidFill>
                <a:latin typeface="Liberation Mono"/>
                <a:cs typeface="Arial" panose="020B0604020202020204" pitchFamily="34" charset="0"/>
              </a:rPr>
              <a:t>BY</a:t>
            </a:r>
            <a:r>
              <a:rPr lang="en-IN" sz="2000" b="0" i="0" dirty="0">
                <a:solidFill>
                  <a:srgbClr val="000000"/>
                </a:solidFill>
                <a:effectLst/>
                <a:latin typeface="Liberation Mono"/>
              </a:rPr>
              <a:t> {</a:t>
            </a:r>
            <a:r>
              <a:rPr lang="en-IN" sz="2000" b="0" i="1" dirty="0">
                <a:solidFill>
                  <a:srgbClr val="000000"/>
                </a:solidFill>
                <a:effectLst/>
                <a:latin typeface="Liberation Mono"/>
              </a:rPr>
              <a:t>unsigned_integer</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1" dirty="0">
                <a:solidFill>
                  <a:srgbClr val="000000"/>
                </a:solidFill>
                <a:effectLst/>
                <a:latin typeface="Liberation Mono"/>
              </a:rPr>
              <a:t>col_name</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1" dirty="0">
                <a:solidFill>
                  <a:srgbClr val="000000"/>
                </a:solidFill>
                <a:effectLst/>
                <a:latin typeface="Liberation Mono"/>
              </a:rPr>
              <a:t>expr</a:t>
            </a:r>
            <a:r>
              <a:rPr lang="en-IN" sz="2000" b="0" i="0" dirty="0">
                <a:solidFill>
                  <a:srgbClr val="000000"/>
                </a:solidFill>
                <a:effectLst/>
                <a:latin typeface="Liberation Mono"/>
              </a:rPr>
              <a:t>}</a:t>
            </a:r>
            <a:r>
              <a:rPr lang="en-IN" sz="2000" dirty="0">
                <a:solidFill>
                  <a:srgbClr val="000000"/>
                </a:solidFill>
                <a:latin typeface="Liberation Mono"/>
              </a:rPr>
              <a:t>  </a:t>
            </a:r>
            <a:r>
              <a:rPr lang="en-IN" sz="2000" b="0" i="0" dirty="0">
                <a:solidFill>
                  <a:srgbClr val="999999"/>
                </a:solidFill>
                <a:effectLst/>
                <a:latin typeface="Liberation Mono"/>
              </a:rPr>
              <a:t>[</a:t>
            </a:r>
            <a:r>
              <a:rPr lang="en-IN" sz="2000" dirty="0">
                <a:solidFill>
                  <a:srgbClr val="0070C0"/>
                </a:solidFill>
                <a:latin typeface="Liberation Mono"/>
                <a:cs typeface="Arial" panose="020B0604020202020204" pitchFamily="34" charset="0"/>
              </a:rPr>
              <a:t>ASC</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dirty="0">
                <a:solidFill>
                  <a:srgbClr val="0070C0"/>
                </a:solidFill>
                <a:latin typeface="Liberation Mono"/>
                <a:cs typeface="Arial" panose="020B0604020202020204" pitchFamily="34" charset="0"/>
              </a:rPr>
              <a:t>DESC</a:t>
            </a:r>
            <a:r>
              <a:rPr lang="en-IN" sz="2000" b="0" i="0" dirty="0">
                <a:solidFill>
                  <a:srgbClr val="999999"/>
                </a:solidFill>
                <a:effectLst/>
                <a:latin typeface="Liberation Mono"/>
              </a:rPr>
              <a:t>]</a:t>
            </a:r>
            <a:r>
              <a:rPr lang="en-IN" sz="2000" b="0" i="0" dirty="0">
                <a:solidFill>
                  <a:srgbClr val="000000"/>
                </a:solidFill>
                <a:effectLst/>
                <a:latin typeface="Liberation Mono"/>
              </a:rPr>
              <a:t> </a:t>
            </a:r>
            <a:r>
              <a:rPr lang="en-IN" sz="2000" b="0" i="0" dirty="0">
                <a:solidFill>
                  <a:srgbClr val="999999"/>
                </a:solidFill>
                <a:effectLst/>
                <a:latin typeface="Liberation Mono"/>
              </a:rPr>
              <a:t>[,</a:t>
            </a:r>
            <a:r>
              <a:rPr lang="en-IN" sz="2000" b="0" i="1" dirty="0">
                <a:solidFill>
                  <a:srgbClr val="000000"/>
                </a:solidFill>
                <a:effectLst/>
                <a:latin typeface="Liberation Mono"/>
              </a:rPr>
              <a:t>col_name</a:t>
            </a:r>
            <a:r>
              <a:rPr lang="en-IN" sz="2000" b="0" i="0" dirty="0">
                <a:solidFill>
                  <a:srgbClr val="000000"/>
                </a:solidFill>
                <a:effectLst/>
                <a:latin typeface="Liberation Mono"/>
              </a:rPr>
              <a:t> </a:t>
            </a:r>
            <a:r>
              <a:rPr lang="en-IN" sz="2000" b="0" i="0" dirty="0">
                <a:solidFill>
                  <a:schemeClr val="bg1">
                    <a:lumMod val="50000"/>
                  </a:schemeClr>
                </a:solidFill>
                <a:effectLst/>
                <a:latin typeface="Liberation Mono"/>
              </a:rPr>
              <a:t>. . .</a:t>
            </a:r>
            <a:r>
              <a:rPr lang="en-IN" sz="2000" b="0" i="0" dirty="0">
                <a:solidFill>
                  <a:srgbClr val="999999"/>
                </a:solidFill>
                <a:effectLst/>
                <a:latin typeface="Liberation Mono"/>
              </a:rPr>
              <a:t>]]</a:t>
            </a:r>
            <a:r>
              <a:rPr lang="en-IN" sz="2000" b="0" i="0" dirty="0">
                <a:solidFill>
                  <a:srgbClr val="000000"/>
                </a:solidFill>
                <a:effectLst/>
                <a:latin typeface="Liberation Mono"/>
              </a:rPr>
              <a:t> </a:t>
            </a:r>
          </a:p>
          <a:p>
            <a:r>
              <a:rPr lang="en-IN" sz="2000" dirty="0">
                <a:solidFill>
                  <a:srgbClr val="000000"/>
                </a:solidFill>
                <a:latin typeface="Liberation Mono"/>
              </a:rPr>
              <a:t>                                </a:t>
            </a:r>
            <a:r>
              <a:rPr lang="en-IN" sz="2000" b="0" i="0" dirty="0">
                <a:solidFill>
                  <a:srgbClr val="999999"/>
                </a:solidFill>
                <a:effectLst/>
                <a:latin typeface="Liberation Mono"/>
              </a:rPr>
              <a:t>[</a:t>
            </a:r>
            <a:r>
              <a:rPr lang="en-IN" sz="2000" dirty="0">
                <a:solidFill>
                  <a:srgbClr val="0070C0"/>
                </a:solidFill>
                <a:latin typeface="Liberation Mono"/>
                <a:cs typeface="Arial" panose="020B0604020202020204" pitchFamily="34" charset="0"/>
              </a:rPr>
              <a:t>SEPARATOR</a:t>
            </a:r>
            <a:r>
              <a:rPr lang="en-IN" sz="2000" b="0" i="0" dirty="0">
                <a:solidFill>
                  <a:srgbClr val="000000"/>
                </a:solidFill>
                <a:effectLst/>
                <a:latin typeface="Liberation Mono"/>
              </a:rPr>
              <a:t> </a:t>
            </a:r>
            <a:r>
              <a:rPr lang="en-IN" sz="2000" b="0" i="1" dirty="0">
                <a:solidFill>
                  <a:srgbClr val="000000"/>
                </a:solidFill>
                <a:effectLst/>
                <a:latin typeface="Liberation Mono"/>
              </a:rPr>
              <a:t>str_val</a:t>
            </a:r>
            <a:r>
              <a:rPr lang="en-IN" sz="2000" b="0" i="0" dirty="0">
                <a:solidFill>
                  <a:srgbClr val="999999"/>
                </a:solidFill>
                <a:effectLst/>
                <a:latin typeface="Liberation Mono"/>
              </a:rPr>
              <a:t>])</a:t>
            </a:r>
            <a:endParaRPr lang="en-IN" sz="2000" dirty="0">
              <a:latin typeface="Liberation Mono"/>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endParaRPr lang="en-IN" sz="800" dirty="0">
              <a:solidFill>
                <a:srgbClr val="FF000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IN" dirty="0">
                <a:latin typeface="Liberation Mono"/>
              </a:rPr>
              <a:t>job, </a:t>
            </a:r>
            <a:r>
              <a:rPr lang="en-IN" dirty="0">
                <a:solidFill>
                  <a:srgbClr val="DD4A68"/>
                </a:solidFill>
                <a:latin typeface="Liberation Mono"/>
              </a:rPr>
              <a:t>GROUP_CONCAT</a:t>
            </a:r>
            <a:r>
              <a:rPr lang="en-IN" dirty="0">
                <a:solidFill>
                  <a:schemeClr val="bg1">
                    <a:lumMod val="65000"/>
                  </a:schemeClr>
                </a:solidFill>
                <a:latin typeface="Liberation Mono"/>
              </a:rPr>
              <a:t>(</a:t>
            </a:r>
            <a:r>
              <a:rPr lang="en-IN" dirty="0">
                <a:latin typeface="Liberation Mono"/>
              </a:rPr>
              <a:t>ename</a:t>
            </a:r>
            <a:r>
              <a:rPr lang="en-IN" dirty="0">
                <a:solidFill>
                  <a:schemeClr val="bg1">
                    <a:lumMod val="65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deptno, </a:t>
            </a:r>
            <a:r>
              <a:rPr lang="en-US" dirty="0">
                <a:solidFill>
                  <a:srgbClr val="DD4A68"/>
                </a:solidFill>
                <a:latin typeface="Liberation Mono"/>
              </a:rPr>
              <a:t>GROUP_CONCAT</a:t>
            </a:r>
            <a:r>
              <a:rPr lang="en-US" dirty="0">
                <a:solidFill>
                  <a:schemeClr val="bg1">
                    <a:lumMod val="50000"/>
                  </a:schemeClr>
                </a:solidFill>
                <a:latin typeface="Liberation Mono"/>
              </a:rPr>
              <a:t>(</a:t>
            </a:r>
            <a:r>
              <a:rPr lang="en-US" dirty="0">
                <a:latin typeface="Liberation Mono"/>
              </a:rPr>
              <a:t>ename</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group </a:t>
            </a:r>
            <a:r>
              <a:rPr lang="en-US" dirty="0">
                <a:solidFill>
                  <a:srgbClr val="0077AA"/>
                </a:solidFill>
                <a:latin typeface="Liberation Mono"/>
                <a:cs typeface="Arial" panose="020B0604020202020204" pitchFamily="34" charset="0"/>
              </a:rPr>
              <a:t>BY</a:t>
            </a:r>
            <a:r>
              <a:rPr lang="en-US" dirty="0">
                <a:latin typeface="Liberation Mono"/>
              </a:rPr>
              <a:t> deptno;</a:t>
            </a:r>
          </a:p>
        </p:txBody>
      </p:sp>
      <p:sp>
        <p:nvSpPr>
          <p:cNvPr id="5" name="Rectangle 4">
            <a:extLst>
              <a:ext uri="{FF2B5EF4-FFF2-40B4-BE49-F238E27FC236}">
                <a16:creationId xmlns:a16="http://schemas.microsoft.com/office/drawing/2014/main" xmlns=""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xmlns=""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xmlns="" id="{A7A5E31E-1E71-46A8-AF9A-AE8DB0E19E7D}"/>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xmlns="" id="{8635C907-F59D-42B4-B25D-39DEC0ED010E}"/>
              </a:ext>
            </a:extLst>
          </p:cNvPr>
          <p:cNvSpPr txBox="1"/>
          <p:nvPr/>
        </p:nvSpPr>
        <p:spPr>
          <a:xfrm>
            <a:off x="121161" y="4005064"/>
            <a:ext cx="11807486" cy="116955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job, </a:t>
            </a:r>
            <a:r>
              <a:rPr lang="en-IN" dirty="0">
                <a:solidFill>
                  <a:srgbClr val="DD4A68"/>
                </a:solidFill>
                <a:latin typeface="Liberation Mono"/>
              </a:rPr>
              <a:t>CONCAT</a:t>
            </a:r>
            <a:r>
              <a:rPr lang="en-IN" dirty="0">
                <a:solidFill>
                  <a:schemeClr val="bg1">
                    <a:lumMod val="50000"/>
                  </a:schemeClr>
                </a:solidFill>
                <a:latin typeface="Liberation Mono"/>
              </a:rPr>
              <a:t>(</a:t>
            </a:r>
            <a:r>
              <a:rPr lang="en-IN" dirty="0">
                <a:solidFill>
                  <a:srgbClr val="DD4A68"/>
                </a:solidFill>
                <a:latin typeface="Liberation Mono"/>
              </a:rPr>
              <a:t>GROUP_CONCAT</a:t>
            </a:r>
            <a:r>
              <a:rPr lang="en-IN" dirty="0">
                <a:solidFill>
                  <a:schemeClr val="bg1">
                    <a:lumMod val="50000"/>
                  </a:schemeClr>
                </a:solidFill>
                <a:latin typeface="Liberation Mono"/>
              </a:rPr>
              <a:t>(</a:t>
            </a:r>
            <a:r>
              <a:rPr lang="en-IN" dirty="0">
                <a:latin typeface="Liberation Mono"/>
              </a:rPr>
              <a:t>ename</a:t>
            </a:r>
            <a:r>
              <a:rPr lang="en-IN" dirty="0">
                <a:solidFill>
                  <a:schemeClr val="bg1">
                    <a:lumMod val="50000"/>
                  </a:schemeClr>
                </a:solidFill>
                <a:latin typeface="Liberation Mono"/>
              </a:rPr>
              <a:t>)</a:t>
            </a:r>
            <a:r>
              <a:rPr lang="en-IN" dirty="0">
                <a:latin typeface="Liberation Mono"/>
              </a:rPr>
              <a:t>,' </a:t>
            </a:r>
            <a:r>
              <a:rPr lang="en-IN" dirty="0">
                <a:solidFill>
                  <a:schemeClr val="bg1">
                    <a:lumMod val="50000"/>
                  </a:schemeClr>
                </a:solidFill>
                <a:latin typeface="Liberation Mono"/>
              </a:rPr>
              <a:t>(</a:t>
            </a:r>
            <a:r>
              <a:rPr lang="en-IN" dirty="0">
                <a:latin typeface="Liberation Mono"/>
              </a:rPr>
              <a:t>',  </a:t>
            </a:r>
            <a:r>
              <a:rPr lang="en-IN" dirty="0">
                <a:solidFill>
                  <a:srgbClr val="DD4A68"/>
                </a:solidFill>
                <a:latin typeface="Liberation Mono"/>
              </a:rPr>
              <a:t>COUNT</a:t>
            </a:r>
            <a:r>
              <a:rPr lang="en-IN" dirty="0">
                <a:solidFill>
                  <a:schemeClr val="bg1">
                    <a:lumMod val="50000"/>
                  </a:schemeClr>
                </a:solidFill>
                <a:latin typeface="Liberation Mono"/>
              </a:rPr>
              <a:t>(</a:t>
            </a:r>
            <a:r>
              <a:rPr lang="en-IN" dirty="0">
                <a:solidFill>
                  <a:srgbClr val="A67F59"/>
                </a:solidFill>
                <a:latin typeface="Liberation Mono"/>
              </a:rPr>
              <a:t>*</a:t>
            </a:r>
            <a:r>
              <a:rPr lang="en-IN" dirty="0">
                <a:solidFill>
                  <a:schemeClr val="bg1">
                    <a:lumMod val="50000"/>
                  </a:schemeClr>
                </a:solidFill>
                <a:latin typeface="Liberation Mono"/>
              </a:rPr>
              <a:t>)</a:t>
            </a:r>
            <a:r>
              <a:rPr lang="en-IN" dirty="0">
                <a:latin typeface="Liberation Mono"/>
              </a:rPr>
              <a:t>, '</a:t>
            </a:r>
            <a:r>
              <a:rPr lang="en-IN" dirty="0">
                <a:solidFill>
                  <a:schemeClr val="bg1">
                    <a:lumMod val="50000"/>
                  </a:schemeClr>
                </a:solidFill>
                <a:latin typeface="Liberation Mono"/>
              </a:rPr>
              <a:t>)</a:t>
            </a:r>
            <a:r>
              <a:rPr lang="en-IN" dirty="0">
                <a:latin typeface="Liberation Mono"/>
              </a:rPr>
              <a:t>'</a:t>
            </a:r>
            <a:r>
              <a:rPr lang="en-IN" dirty="0">
                <a:solidFill>
                  <a:schemeClr val="bg1">
                    <a:lumMod val="50000"/>
                  </a:schemeClr>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GROUP</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job, </a:t>
            </a:r>
            <a:r>
              <a:rPr lang="en-IN" dirty="0">
                <a:solidFill>
                  <a:srgbClr val="DD4A68"/>
                </a:solidFill>
                <a:latin typeface="Liberation Mono"/>
              </a:rPr>
              <a:t>CONCAT</a:t>
            </a:r>
            <a:r>
              <a:rPr lang="en-IN" dirty="0">
                <a:solidFill>
                  <a:schemeClr val="bg1">
                    <a:lumMod val="50000"/>
                  </a:schemeClr>
                </a:solidFill>
                <a:latin typeface="Liberation Mono"/>
              </a:rPr>
              <a:t>(</a:t>
            </a:r>
            <a:r>
              <a:rPr lang="en-IN" dirty="0">
                <a:solidFill>
                  <a:srgbClr val="DD4A68"/>
                </a:solidFill>
                <a:latin typeface="Liberation Mono"/>
              </a:rPr>
              <a:t>GROUP_CONCAT</a:t>
            </a:r>
            <a:r>
              <a:rPr lang="en-IN" dirty="0">
                <a:solidFill>
                  <a:schemeClr val="bg1">
                    <a:lumMod val="50000"/>
                  </a:schemeClr>
                </a:solidFill>
                <a:latin typeface="Liberation Mono"/>
              </a:rPr>
              <a:t>(</a:t>
            </a:r>
            <a:r>
              <a:rPr lang="en-IN" dirty="0">
                <a:latin typeface="Liberation Mono"/>
              </a:rPr>
              <a:t>sal</a:t>
            </a:r>
            <a:r>
              <a:rPr lang="en-IN" dirty="0">
                <a:solidFill>
                  <a:schemeClr val="bg1">
                    <a:lumMod val="50000"/>
                  </a:schemeClr>
                </a:solidFill>
                <a:latin typeface="Liberation Mono"/>
              </a:rPr>
              <a:t>)</a:t>
            </a:r>
            <a:r>
              <a:rPr lang="en-IN" dirty="0">
                <a:latin typeface="Liberation Mono"/>
              </a:rPr>
              <a:t>,' </a:t>
            </a:r>
            <a:r>
              <a:rPr lang="en-IN" dirty="0">
                <a:solidFill>
                  <a:schemeClr val="bg1">
                    <a:lumMod val="50000"/>
                  </a:schemeClr>
                </a:solidFill>
                <a:latin typeface="Liberation Mono"/>
              </a:rPr>
              <a:t>(</a:t>
            </a:r>
            <a:r>
              <a:rPr lang="en-IN" dirty="0">
                <a:latin typeface="Liberation Mono"/>
              </a:rPr>
              <a:t>',  </a:t>
            </a:r>
            <a:r>
              <a:rPr lang="en-IN" dirty="0">
                <a:solidFill>
                  <a:srgbClr val="DD4A68"/>
                </a:solidFill>
                <a:latin typeface="Liberation Mono"/>
              </a:rPr>
              <a:t>MAX</a:t>
            </a:r>
            <a:r>
              <a:rPr lang="en-IN" dirty="0">
                <a:solidFill>
                  <a:schemeClr val="bg1">
                    <a:lumMod val="50000"/>
                  </a:schemeClr>
                </a:solidFill>
                <a:latin typeface="Liberation Mono"/>
              </a:rPr>
              <a:t>(</a:t>
            </a:r>
            <a:r>
              <a:rPr lang="en-IN" dirty="0">
                <a:latin typeface="Liberation Mono"/>
              </a:rPr>
              <a:t>sal</a:t>
            </a:r>
            <a:r>
              <a:rPr lang="en-IN" dirty="0">
                <a:solidFill>
                  <a:schemeClr val="bg1">
                    <a:lumMod val="50000"/>
                  </a:schemeClr>
                </a:solidFill>
                <a:latin typeface="Liberation Mono"/>
              </a:rPr>
              <a:t>)</a:t>
            </a:r>
            <a:r>
              <a:rPr lang="en-IN" dirty="0">
                <a:latin typeface="Liberation Mono"/>
              </a:rPr>
              <a:t>, '</a:t>
            </a:r>
            <a:r>
              <a:rPr lang="en-IN" dirty="0">
                <a:solidFill>
                  <a:schemeClr val="bg1">
                    <a:lumMod val="50000"/>
                  </a:schemeClr>
                </a:solidFill>
                <a:latin typeface="Liberation Mono"/>
              </a:rPr>
              <a:t>)</a:t>
            </a:r>
            <a:r>
              <a:rPr lang="en-IN" dirty="0">
                <a:latin typeface="Liberation Mono"/>
              </a:rPr>
              <a:t>'</a:t>
            </a:r>
            <a:r>
              <a:rPr lang="en-IN" dirty="0">
                <a:solidFill>
                  <a:schemeClr val="bg1">
                    <a:lumMod val="50000"/>
                  </a:schemeClr>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GROUP</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job, </a:t>
            </a:r>
            <a:r>
              <a:rPr lang="en-IN" dirty="0">
                <a:solidFill>
                  <a:srgbClr val="DD4A68"/>
                </a:solidFill>
                <a:latin typeface="Liberation Mono"/>
              </a:rPr>
              <a:t>CONCAT</a:t>
            </a:r>
            <a:r>
              <a:rPr lang="en-IN" dirty="0">
                <a:solidFill>
                  <a:schemeClr val="bg1">
                    <a:lumMod val="50000"/>
                  </a:schemeClr>
                </a:solidFill>
                <a:latin typeface="Liberation Mono"/>
              </a:rPr>
              <a:t>(</a:t>
            </a:r>
            <a:r>
              <a:rPr lang="en-IN" dirty="0">
                <a:solidFill>
                  <a:srgbClr val="DD4A68"/>
                </a:solidFill>
                <a:latin typeface="Liberation Mono"/>
              </a:rPr>
              <a:t>GROUP_CONCAT</a:t>
            </a:r>
            <a:r>
              <a:rPr lang="en-IN" dirty="0">
                <a:solidFill>
                  <a:schemeClr val="bg1">
                    <a:lumMod val="50000"/>
                  </a:schemeClr>
                </a:solidFill>
                <a:latin typeface="Liberation Mono"/>
              </a:rPr>
              <a:t>(</a:t>
            </a:r>
            <a:r>
              <a:rPr lang="en-IN" dirty="0">
                <a:latin typeface="Liberation Mono"/>
              </a:rPr>
              <a:t>sal</a:t>
            </a:r>
            <a:r>
              <a:rPr lang="en-IN" dirty="0">
                <a:solidFill>
                  <a:schemeClr val="bg1">
                    <a:lumMod val="50000"/>
                  </a:schemeClr>
                </a:solidFill>
                <a:latin typeface="Liberation Mono"/>
              </a:rPr>
              <a:t>)</a:t>
            </a:r>
            <a:r>
              <a:rPr lang="en-IN" dirty="0">
                <a:latin typeface="Liberation Mono"/>
              </a:rPr>
              <a:t>,' </a:t>
            </a:r>
            <a:r>
              <a:rPr lang="en-IN" dirty="0">
                <a:solidFill>
                  <a:schemeClr val="bg1">
                    <a:lumMod val="50000"/>
                  </a:schemeClr>
                </a:solidFill>
                <a:latin typeface="Liberation Mono"/>
              </a:rPr>
              <a:t>(</a:t>
            </a:r>
            <a:r>
              <a:rPr lang="en-IN" dirty="0">
                <a:latin typeface="Liberation Mono"/>
              </a:rPr>
              <a:t>',  </a:t>
            </a:r>
            <a:r>
              <a:rPr lang="en-IN" dirty="0">
                <a:solidFill>
                  <a:srgbClr val="DD4A68"/>
                </a:solidFill>
                <a:latin typeface="Liberation Mono"/>
              </a:rPr>
              <a:t>SUM</a:t>
            </a:r>
            <a:r>
              <a:rPr lang="en-IN" dirty="0">
                <a:solidFill>
                  <a:schemeClr val="bg1">
                    <a:lumMod val="50000"/>
                  </a:schemeClr>
                </a:solidFill>
                <a:latin typeface="Liberation Mono"/>
              </a:rPr>
              <a:t>(</a:t>
            </a:r>
            <a:r>
              <a:rPr lang="en-IN" dirty="0">
                <a:latin typeface="Liberation Mono"/>
              </a:rPr>
              <a:t>sal</a:t>
            </a:r>
            <a:r>
              <a:rPr lang="en-IN" dirty="0">
                <a:solidFill>
                  <a:schemeClr val="bg1">
                    <a:lumMod val="50000"/>
                  </a:schemeClr>
                </a:solidFill>
                <a:latin typeface="Liberation Mono"/>
              </a:rPr>
              <a:t>)</a:t>
            </a:r>
            <a:r>
              <a:rPr lang="en-IN" dirty="0">
                <a:latin typeface="Liberation Mono"/>
              </a:rPr>
              <a:t>, '</a:t>
            </a:r>
            <a:r>
              <a:rPr lang="en-IN" dirty="0">
                <a:solidFill>
                  <a:schemeClr val="bg1">
                    <a:lumMod val="50000"/>
                  </a:schemeClr>
                </a:solidFill>
                <a:latin typeface="Liberation Mono"/>
              </a:rPr>
              <a:t>)</a:t>
            </a:r>
            <a:r>
              <a:rPr lang="en-IN" dirty="0">
                <a:latin typeface="Liberation Mono"/>
              </a:rPr>
              <a:t>'</a:t>
            </a:r>
            <a:r>
              <a:rPr lang="en-IN" dirty="0">
                <a:solidFill>
                  <a:schemeClr val="bg1">
                    <a:lumMod val="50000"/>
                  </a:schemeClr>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GROUP</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p:txBody>
      </p:sp>
    </p:spTree>
    <p:extLst>
      <p:ext uri="{BB962C8B-B14F-4D97-AF65-F5344CB8AC3E}">
        <p14:creationId xmlns:p14="http://schemas.microsoft.com/office/powerpoint/2010/main" val="2719411228"/>
      </p:ext>
    </p:extLst>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rial" pitchFamily="34" charset="0"/>
                <a:cs typeface="Arial" pitchFamily="34" charset="0"/>
              </a:rPr>
              <a:t>Entity Relationship Diagram (ER Diagram)</a:t>
            </a:r>
          </a:p>
        </p:txBody>
      </p:sp>
      <p:sp>
        <p:nvSpPr>
          <p:cNvPr id="1025" name="Rectangle 1"/>
          <p:cNvSpPr>
            <a:spLocks noChangeArrowheads="1"/>
          </p:cNvSpPr>
          <p:nvPr/>
        </p:nvSpPr>
        <p:spPr bwMode="auto">
          <a:xfrm>
            <a:off x="1752600" y="2304001"/>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a:latin typeface="Arial" pitchFamily="34" charset="0"/>
                <a:cs typeface="Arial" pitchFamily="34" charset="0"/>
              </a:rPr>
              <a:t>Use E-R model to get a high-level graphical view to describe the </a:t>
            </a:r>
            <a:r>
              <a:rPr lang="en-US" sz="3200" b="1" dirty="0">
                <a:latin typeface="Arial" pitchFamily="34" charset="0"/>
                <a:cs typeface="Arial" pitchFamily="34" charset="0"/>
              </a:rPr>
              <a:t>"</a:t>
            </a:r>
            <a:r>
              <a:rPr lang="en-US" sz="3200" b="1" dirty="0">
                <a:solidFill>
                  <a:srgbClr val="C00000"/>
                </a:solidFill>
                <a:latin typeface="Arial" pitchFamily="34" charset="0"/>
                <a:cs typeface="Arial" pitchFamily="34" charset="0"/>
              </a:rPr>
              <a:t>ENTITIES</a:t>
            </a:r>
            <a:r>
              <a:rPr lang="en-US" sz="3200" b="1" dirty="0">
                <a:latin typeface="Arial" pitchFamily="34" charset="0"/>
                <a:cs typeface="Arial" pitchFamily="34" charset="0"/>
              </a:rPr>
              <a:t>" </a:t>
            </a:r>
            <a:r>
              <a:rPr lang="en-US" sz="2400" dirty="0">
                <a:latin typeface="Arial" pitchFamily="34" charset="0"/>
                <a:cs typeface="Arial" pitchFamily="34" charset="0"/>
              </a:rPr>
              <a:t>and</a:t>
            </a:r>
            <a:r>
              <a:rPr lang="en-US" sz="3200" dirty="0">
                <a:latin typeface="Arial" pitchFamily="34" charset="0"/>
                <a:cs typeface="Arial" pitchFamily="34" charset="0"/>
              </a:rPr>
              <a:t> </a:t>
            </a:r>
            <a:r>
              <a:rPr lang="en-US" sz="2400" dirty="0">
                <a:latin typeface="Arial" pitchFamily="34" charset="0"/>
                <a:cs typeface="Arial" pitchFamily="34" charset="0"/>
              </a:rPr>
              <a:t>their</a:t>
            </a:r>
            <a:r>
              <a:rPr lang="en-US" sz="3200" dirty="0">
                <a:latin typeface="Arial" pitchFamily="34" charset="0"/>
                <a:cs typeface="Arial" pitchFamily="34" charset="0"/>
              </a:rPr>
              <a:t> </a:t>
            </a:r>
            <a:r>
              <a:rPr lang="en-US" sz="3200" b="1" dirty="0">
                <a:latin typeface="Arial" pitchFamily="34" charset="0"/>
                <a:cs typeface="Arial" pitchFamily="34" charset="0"/>
              </a:rPr>
              <a:t>"</a:t>
            </a:r>
            <a:r>
              <a:rPr lang="en-US" sz="3200" b="1" dirty="0">
                <a:solidFill>
                  <a:srgbClr val="C00000"/>
                </a:solidFill>
                <a:latin typeface="Arial" pitchFamily="34" charset="0"/>
                <a:cs typeface="Arial" pitchFamily="34" charset="0"/>
              </a:rPr>
              <a:t>RELATIONSHIP</a:t>
            </a:r>
            <a:r>
              <a:rPr lang="en-US" sz="3200" b="1" dirty="0">
                <a:latin typeface="Arial" pitchFamily="34" charset="0"/>
                <a:cs typeface="Arial" pitchFamily="34" charset="0"/>
              </a:rPr>
              <a:t>"</a:t>
            </a:r>
          </a:p>
        </p:txBody>
      </p:sp>
      <p:sp>
        <p:nvSpPr>
          <p:cNvPr id="4" name="Rectangle 1">
            <a:extLst>
              <a:ext uri="{FF2B5EF4-FFF2-40B4-BE49-F238E27FC236}">
                <a16:creationId xmlns:a16="http://schemas.microsoft.com/office/drawing/2014/main" xmlns="" id="{DB2C897C-865C-4C4F-A081-01929F3A02DB}"/>
              </a:ext>
            </a:extLst>
          </p:cNvPr>
          <p:cNvSpPr>
            <a:spLocks noChangeArrowheads="1"/>
          </p:cNvSpPr>
          <p:nvPr/>
        </p:nvSpPr>
        <p:spPr bwMode="auto">
          <a:xfrm>
            <a:off x="1752600" y="4149081"/>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a:latin typeface="Arial" pitchFamily="34" charset="0"/>
                <a:cs typeface="Arial" pitchFamily="34" charset="0"/>
              </a:rPr>
              <a:t>The </a:t>
            </a:r>
            <a:r>
              <a:rPr lang="en-US" sz="2400">
                <a:latin typeface="Arial" pitchFamily="34" charset="0"/>
                <a:cs typeface="Arial" pitchFamily="34" charset="0"/>
              </a:rPr>
              <a:t>basic constructs/components </a:t>
            </a:r>
            <a:r>
              <a:rPr lang="en-US" sz="2400" dirty="0">
                <a:latin typeface="Arial" pitchFamily="34" charset="0"/>
                <a:cs typeface="Arial" pitchFamily="34" charset="0"/>
              </a:rPr>
              <a:t>of  ER Model are</a:t>
            </a:r>
          </a:p>
          <a:p>
            <a:pPr algn="ctr" fontAlgn="base">
              <a:spcBef>
                <a:spcPct val="0"/>
              </a:spcBef>
              <a:spcAft>
                <a:spcPct val="0"/>
              </a:spcAft>
            </a:pPr>
            <a:r>
              <a:rPr lang="en-US" sz="2400" dirty="0">
                <a:latin typeface="Arial" pitchFamily="34" charset="0"/>
                <a:cs typeface="Arial" pitchFamily="34" charset="0"/>
              </a:rPr>
              <a:t> </a:t>
            </a:r>
            <a:r>
              <a:rPr lang="en-US" sz="3200" b="1" dirty="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a:latin typeface="Arial" pitchFamily="34" charset="0"/>
                <a:cs typeface="Arial" pitchFamily="34" charset="0"/>
              </a:rPr>
              <a:t> </a:t>
            </a:r>
            <a:r>
              <a:rPr lang="en-US" sz="3200" b="1" dirty="0">
                <a:solidFill>
                  <a:srgbClr val="C00000"/>
                </a:solidFill>
                <a:latin typeface="Arial" pitchFamily="34" charset="0"/>
                <a:cs typeface="Arial" pitchFamily="34" charset="0"/>
              </a:rPr>
              <a:t>Attributes</a:t>
            </a:r>
            <a:r>
              <a:rPr lang="en-US" sz="3200" b="1" dirty="0">
                <a:latin typeface="Arial" pitchFamily="34" charset="0"/>
                <a:cs typeface="Arial" pitchFamily="34" charset="0"/>
              </a:rPr>
              <a:t> </a:t>
            </a:r>
            <a:r>
              <a:rPr lang="en-US" sz="2400" dirty="0">
                <a:latin typeface="Arial" pitchFamily="34" charset="0"/>
                <a:cs typeface="Arial" pitchFamily="34" charset="0"/>
              </a:rPr>
              <a:t>and</a:t>
            </a:r>
            <a:r>
              <a:rPr lang="en-US" sz="3200" b="1" dirty="0">
                <a:latin typeface="Arial" pitchFamily="34" charset="0"/>
                <a:cs typeface="Arial" pitchFamily="34" charset="0"/>
              </a:rPr>
              <a:t> </a:t>
            </a:r>
            <a:r>
              <a:rPr lang="en-US" sz="3200" b="1" dirty="0">
                <a:solidFill>
                  <a:srgbClr val="C00000"/>
                </a:solidFill>
                <a:latin typeface="Arial" pitchFamily="34" charset="0"/>
                <a:cs typeface="Arial" pitchFamily="34" charset="0"/>
              </a:rPr>
              <a:t>Relationships</a:t>
            </a:r>
            <a:r>
              <a:rPr lang="en-US" sz="3200" dirty="0">
                <a:latin typeface="Arial" pitchFamily="34" charset="0"/>
                <a:cs typeface="Arial" pitchFamily="34" charset="0"/>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35F44A0F-8DE7-4550-9E48-6D6E2E4B0254}"/>
              </a:ext>
            </a:extLst>
          </p:cNvPr>
          <p:cNvSpPr/>
          <p:nvPr/>
        </p:nvSpPr>
        <p:spPr>
          <a:xfrm>
            <a:off x="407368" y="1045180"/>
            <a:ext cx="11377264" cy="4678204"/>
          </a:xfrm>
          <a:prstGeom prst="rect">
            <a:avLst/>
          </a:prstGeom>
        </p:spPr>
        <p:txBody>
          <a:bodyPr wrap="square">
            <a:spAutoFit/>
          </a:bodyPr>
          <a:lstStyle/>
          <a:p>
            <a:pPr marL="342900" indent="-342900">
              <a:buFont typeface="Arial" panose="020B0604020202020204" pitchFamily="34" charset="0"/>
              <a:buChar char="•"/>
            </a:pPr>
            <a:r>
              <a:rPr lang="en-US" sz="2000" dirty="0">
                <a:latin typeface="Arial" panose="020B0604020202020204" pitchFamily="34" charset="0"/>
                <a:cs typeface="Arial" pitchFamily="34" charset="0"/>
              </a:rPr>
              <a:t>If anyone who wants to develop a good application </a:t>
            </a:r>
          </a:p>
          <a:p>
            <a:r>
              <a:rPr lang="en-US" sz="2000" dirty="0">
                <a:latin typeface="Arial" panose="020B0604020202020204" pitchFamily="34" charset="0"/>
                <a:cs typeface="Arial" pitchFamily="34" charset="0"/>
              </a:rPr>
              <a:t>	then he should have the knowledge three major components. </a:t>
            </a:r>
          </a:p>
          <a:p>
            <a:pPr marL="342900" indent="-342900">
              <a:buFont typeface="Arial" panose="020B0604020202020204" pitchFamily="34" charset="0"/>
              <a:buChar char="•"/>
            </a:pPr>
            <a:endParaRPr lang="en-US" sz="2000" dirty="0">
              <a:latin typeface="Arial" panose="020B0604020202020204" pitchFamily="34" charset="0"/>
              <a:cs typeface="Arial" pitchFamily="34" charset="0"/>
            </a:endParaRPr>
          </a:p>
          <a:p>
            <a:r>
              <a:rPr lang="en-US" sz="2000" dirty="0">
                <a:latin typeface="Arial" panose="020B0604020202020204" pitchFamily="34" charset="0"/>
                <a:cs typeface="Arial" pitchFamily="34" charset="0"/>
              </a:rPr>
              <a:t>They are </a:t>
            </a:r>
            <a:r>
              <a:rPr lang="en-US" sz="2000" dirty="0">
                <a:solidFill>
                  <a:schemeClr val="bg1">
                    <a:lumMod val="50000"/>
                  </a:schemeClr>
                </a:solidFill>
                <a:latin typeface="Arial" panose="020B0604020202020204" pitchFamily="34" charset="0"/>
                <a:cs typeface="Arial" pitchFamily="34" charset="0"/>
              </a:rPr>
              <a:t>. . .</a:t>
            </a:r>
            <a:r>
              <a:rPr lang="en-US" sz="2000" dirty="0">
                <a:latin typeface="Arial" panose="020B0604020202020204" pitchFamily="34" charset="0"/>
                <a:cs typeface="Arial" pitchFamily="34" charset="0"/>
              </a:rPr>
              <a:t> . . </a:t>
            </a:r>
          </a:p>
          <a:p>
            <a:r>
              <a:rPr lang="en-US" sz="800" dirty="0">
                <a:latin typeface="Arial" panose="020B0604020202020204" pitchFamily="34" charset="0"/>
                <a:cs typeface="Arial" pitchFamily="34" charset="0"/>
              </a:rPr>
              <a:t>           </a:t>
            </a:r>
          </a:p>
          <a:p>
            <a:r>
              <a:rPr lang="en-US" sz="2000" dirty="0">
                <a:latin typeface="Arial" panose="020B0604020202020204" pitchFamily="34" charset="0"/>
                <a:cs typeface="Arial" pitchFamily="34" charset="0"/>
              </a:rPr>
              <a:t>       </a:t>
            </a:r>
            <a:endParaRPr lang="en-US" sz="1000" dirty="0">
              <a:latin typeface="Arial" panose="020B0604020202020204" pitchFamily="34" charset="0"/>
              <a:cs typeface="Arial" pitchFamily="34" charset="0"/>
            </a:endParaRPr>
          </a:p>
          <a:p>
            <a:pPr marL="914400" lvl="1" indent="-457200">
              <a:lnSpc>
                <a:spcPct val="150000"/>
              </a:lnSpc>
              <a:buFont typeface="+mj-lt"/>
              <a:buAutoNum type="arabicPeriod"/>
            </a:pPr>
            <a:r>
              <a:rPr lang="en-IN" sz="2000" dirty="0">
                <a:latin typeface="Gill Sans MT (Body)"/>
              </a:rPr>
              <a:t>Presentation </a:t>
            </a:r>
            <a:r>
              <a:rPr lang="en-US" sz="2000" dirty="0">
                <a:latin typeface="Gill Sans MT (Body)"/>
              </a:rPr>
              <a:t>Tier</a:t>
            </a:r>
            <a:r>
              <a:rPr lang="en-IN" sz="2000" dirty="0">
                <a:latin typeface="Gill Sans MT (Body)"/>
              </a:rPr>
              <a:t> [ </a:t>
            </a:r>
            <a:r>
              <a:rPr lang="en-US" sz="2000" dirty="0">
                <a:latin typeface="Gill Sans MT (Body)"/>
              </a:rPr>
              <a:t>UI</a:t>
            </a:r>
            <a:r>
              <a:rPr lang="en-IN" sz="2000" dirty="0">
                <a:latin typeface="Gill Sans MT (Body)"/>
              </a:rPr>
              <a:t> ] </a:t>
            </a:r>
            <a:endParaRPr lang="en-US" sz="2000" dirty="0">
              <a:latin typeface="Gill Sans MT (Body)"/>
              <a:cs typeface="Arial" pitchFamily="34" charset="0"/>
            </a:endParaRPr>
          </a:p>
          <a:p>
            <a:pPr marL="914400" lvl="1" indent="-457200">
              <a:lnSpc>
                <a:spcPct val="150000"/>
              </a:lnSpc>
              <a:buFont typeface="+mj-lt"/>
              <a:buAutoNum type="arabicPeriod"/>
            </a:pPr>
            <a:r>
              <a:rPr lang="en-IN" sz="2000" dirty="0">
                <a:latin typeface="Gill Sans MT (Body)"/>
              </a:rPr>
              <a:t>Application </a:t>
            </a:r>
            <a:r>
              <a:rPr lang="en-US" sz="2000" dirty="0">
                <a:latin typeface="Gill Sans MT (Body)"/>
              </a:rPr>
              <a:t>Tier</a:t>
            </a:r>
            <a:r>
              <a:rPr lang="en-IN" sz="2000" dirty="0">
                <a:latin typeface="Gill Sans MT (Body)"/>
              </a:rPr>
              <a:t> [ Server Application and Client Application ] </a:t>
            </a:r>
            <a:endParaRPr lang="en-US" sz="2000" dirty="0">
              <a:latin typeface="Gill Sans MT (Body)"/>
              <a:cs typeface="Arial" pitchFamily="34" charset="0"/>
            </a:endParaRPr>
          </a:p>
          <a:p>
            <a:pPr marL="914400" lvl="1" indent="-457200">
              <a:lnSpc>
                <a:spcPct val="150000"/>
              </a:lnSpc>
              <a:buFont typeface="+mj-lt"/>
              <a:buAutoNum type="arabicPeriod"/>
            </a:pPr>
            <a:r>
              <a:rPr lang="en-IN" sz="2000" dirty="0">
                <a:solidFill>
                  <a:srgbClr val="F63122"/>
                </a:solidFill>
                <a:latin typeface="Gill Sans MT (Body)"/>
              </a:rPr>
              <a:t>Data </a:t>
            </a:r>
            <a:r>
              <a:rPr lang="en-US" sz="2000" dirty="0">
                <a:solidFill>
                  <a:srgbClr val="F63122"/>
                </a:solidFill>
                <a:latin typeface="Gill Sans MT (Body)"/>
              </a:rPr>
              <a:t>Tier [</a:t>
            </a:r>
            <a:r>
              <a:rPr lang="en-IN" sz="2000" dirty="0">
                <a:solidFill>
                  <a:srgbClr val="F63122"/>
                </a:solidFill>
                <a:latin typeface="Gill Sans MT (Body)"/>
              </a:rPr>
              <a:t> Data Access Object (DAO) / Data Access Layer (DAL) ]</a:t>
            </a:r>
            <a:r>
              <a:rPr lang="en-IN" sz="2000" dirty="0">
                <a:solidFill>
                  <a:srgbClr val="C00000"/>
                </a:solidFill>
                <a:latin typeface="Gill Sans MT (Body)"/>
              </a:rPr>
              <a:t> </a:t>
            </a:r>
            <a:r>
              <a:rPr lang="en-IN" sz="2000" dirty="0">
                <a:latin typeface="Gill Sans MT (Body)"/>
              </a:rPr>
              <a:t>{ Flat Files | RDBMS | NoSQL</a:t>
            </a:r>
            <a:r>
              <a:rPr lang="en-US" sz="2000" dirty="0">
                <a:latin typeface="Gill Sans MT (Body)"/>
              </a:rPr>
              <a:t> } </a:t>
            </a:r>
            <a:endParaRPr lang="en-US" sz="2000" dirty="0">
              <a:latin typeface="Gill Sans MT (Body)"/>
              <a:cs typeface="Arial" pitchFamily="34" charset="0"/>
            </a:endParaRPr>
          </a:p>
          <a:p>
            <a:endParaRPr lang="en-US" sz="1000" b="1" dirty="0">
              <a:solidFill>
                <a:srgbClr val="FF0000"/>
              </a:solidFill>
              <a:latin typeface="Arial" pitchFamily="34" charset="0"/>
              <a:cs typeface="Arial" pitchFamily="34" charset="0"/>
            </a:endParaRPr>
          </a:p>
          <a:p>
            <a:r>
              <a:rPr lang="en-US" sz="2000" b="1" dirty="0">
                <a:solidFill>
                  <a:srgbClr val="FF0000"/>
                </a:solidFill>
                <a:latin typeface="Arial" pitchFamily="34" charset="0"/>
                <a:cs typeface="Arial" pitchFamily="34" charset="0"/>
              </a:rPr>
              <a:t>     </a:t>
            </a:r>
            <a:r>
              <a:rPr lang="en-US" sz="2000" b="1" dirty="0">
                <a:latin typeface="Arial" pitchFamily="34" charset="0"/>
                <a:cs typeface="Arial" pitchFamily="34" charset="0"/>
              </a:rPr>
              <a:t>So a</a:t>
            </a:r>
            <a:r>
              <a:rPr lang="en-US" sz="2000" b="1" i="1" dirty="0">
                <a:latin typeface="Arial" pitchFamily="34" charset="0"/>
                <a:cs typeface="Arial" pitchFamily="34" charset="0"/>
              </a:rPr>
              <a:t>s a programmer</a:t>
            </a:r>
            <a:r>
              <a:rPr lang="en-US" sz="2000" b="1" dirty="0">
                <a:latin typeface="Arial" pitchFamily="34" charset="0"/>
                <a:cs typeface="Arial" pitchFamily="34" charset="0"/>
              </a:rPr>
              <a:t>:</a:t>
            </a:r>
          </a:p>
          <a:p>
            <a:pPr marL="900113" indent="-900113"/>
            <a:r>
              <a:rPr lang="en-US" sz="2000" dirty="0">
                <a:latin typeface="Arial" panose="020B0604020202020204" pitchFamily="34" charset="0"/>
                <a:cs typeface="Arial" panose="020B0604020202020204" pitchFamily="34" charset="0"/>
              </a:rPr>
              <a:t>	a person should understand and be able to interact with a database is must, so than the data which is collected from the UI is processed and stored permanently. (eg. Any management systems, set top box, washing machine, mobile application etc.).</a:t>
            </a:r>
            <a:endParaRPr lang="en-US" sz="2000" b="1" dirty="0">
              <a:solidFill>
                <a:srgbClr val="FF0000"/>
              </a:solidFill>
              <a:latin typeface="Arial" pitchFamily="34" charset="0"/>
              <a:cs typeface="Arial" pitchFamily="34" charset="0"/>
            </a:endParaRPr>
          </a:p>
        </p:txBody>
      </p:sp>
      <p:sp>
        <p:nvSpPr>
          <p:cNvPr id="3" name="Title 1">
            <a:extLst>
              <a:ext uri="{FF2B5EF4-FFF2-40B4-BE49-F238E27FC236}">
                <a16:creationId xmlns:a16="http://schemas.microsoft.com/office/drawing/2014/main" xmlns="" id="{19F22029-A0A6-4EEE-A397-07713D4DCCCE}"/>
              </a:ext>
            </a:extLst>
          </p:cNvPr>
          <p:cNvSpPr txBox="1">
            <a:spLocks/>
          </p:cNvSpPr>
          <p:nvPr/>
        </p:nvSpPr>
        <p:spPr>
          <a:xfrm>
            <a:off x="1936266" y="239284"/>
            <a:ext cx="8272519" cy="685800"/>
          </a:xfrm>
          <a:prstGeom prst="rect">
            <a:avLst/>
          </a:prstGeom>
          <a:solidFill>
            <a:schemeClr val="bg1"/>
          </a:solidFill>
        </p:spPr>
        <p:txBody>
          <a:bodyPr>
            <a:normAutofit/>
          </a:bodyPr>
          <a:lstStyle>
            <a:defPPr>
              <a:defRPr lang="en-US"/>
            </a:defPPr>
            <a:lvl1pPr lvl="0" algn="ctr">
              <a:spcBef>
                <a:spcPct val="0"/>
              </a:spcBef>
              <a:defRPr sz="3600" b="1">
                <a:latin typeface="Arial" pitchFamily="34" charset="0"/>
                <a:cs typeface="Arial" pitchFamily="34" charset="0"/>
              </a:defRPr>
            </a:lvl1pPr>
          </a:lstStyle>
          <a:p>
            <a:r>
              <a:rPr lang="en-US" dirty="0"/>
              <a:t>Introduction</a:t>
            </a:r>
          </a:p>
        </p:txBody>
      </p:sp>
    </p:spTree>
    <p:extLst>
      <p:ext uri="{BB962C8B-B14F-4D97-AF65-F5344CB8AC3E}">
        <p14:creationId xmlns:p14="http://schemas.microsoft.com/office/powerpoint/2010/main" val="2273926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Entity?</a:t>
            </a:r>
          </a:p>
        </p:txBody>
      </p:sp>
      <p:sp>
        <p:nvSpPr>
          <p:cNvPr id="4" name="Rectangle 3"/>
          <p:cNvSpPr/>
          <p:nvPr/>
        </p:nvSpPr>
        <p:spPr>
          <a:xfrm>
            <a:off x="335360" y="692696"/>
            <a:ext cx="8686800" cy="492443"/>
          </a:xfrm>
          <a:prstGeom prst="rect">
            <a:avLst/>
          </a:prstGeom>
        </p:spPr>
        <p:txBody>
          <a:bodyPr wrap="square">
            <a:spAutoFit/>
          </a:bodyPr>
          <a:lstStyle/>
          <a:p>
            <a:pPr lvl="0" algn="just" fontAlgn="base">
              <a:spcBef>
                <a:spcPct val="0"/>
              </a:spcBef>
              <a:spcAft>
                <a:spcPct val="0"/>
              </a:spcAft>
            </a:pPr>
            <a:r>
              <a:rPr lang="en-US" sz="2600" dirty="0">
                <a:solidFill>
                  <a:srgbClr val="527E67"/>
                </a:solidFill>
                <a:latin typeface="Arial" pitchFamily="34" charset="0"/>
                <a:ea typeface="MS Mincho" pitchFamily="49" charset="-128"/>
                <a:cs typeface="Arial" pitchFamily="34" charset="0"/>
              </a:rPr>
              <a:t>An entity can be a </a:t>
            </a:r>
            <a:r>
              <a:rPr lang="en-US" sz="2600" b="1" dirty="0">
                <a:solidFill>
                  <a:srgbClr val="527E67"/>
                </a:solidFill>
                <a:latin typeface="Arial" pitchFamily="34" charset="0"/>
                <a:ea typeface="MS Mincho" pitchFamily="49" charset="-128"/>
                <a:cs typeface="Arial" pitchFamily="34" charset="0"/>
              </a:rPr>
              <a:t>real-world object.</a:t>
            </a:r>
            <a:endParaRPr lang="en-US" sz="26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0002" y="3429000"/>
            <a:ext cx="8534400" cy="3271240"/>
          </a:xfrm>
          <a:prstGeom prst="rect">
            <a:avLst/>
          </a:prstGeom>
        </p:spPr>
      </p:pic>
    </p:spTree>
    <p:extLst>
      <p:ext uri="{BB962C8B-B14F-4D97-AF65-F5344CB8AC3E}">
        <p14:creationId xmlns:p14="http://schemas.microsoft.com/office/powerpoint/2010/main" val="7911383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3205844" y="5508521"/>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r" fontAlgn="base">
              <a:spcBef>
                <a:spcPct val="0"/>
              </a:spcBef>
              <a:spcAft>
                <a:spcPct val="0"/>
              </a:spcAft>
            </a:pPr>
            <a:r>
              <a:rPr lang="en-US" sz="3200" b="1" i="1" dirty="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99356" y="950480"/>
            <a:ext cx="11593288" cy="3724096"/>
          </a:xfrm>
          <a:prstGeom prst="rect">
            <a:avLst/>
          </a:prstGeom>
        </p:spPr>
        <p:txBody>
          <a:bodyPr wrap="square">
            <a:spAutoFit/>
          </a:bodyPr>
          <a:lstStyle/>
          <a:p>
            <a:r>
              <a:rPr lang="en-US" sz="2600" dirty="0">
                <a:latin typeface="Palatino Linotype" panose="02040502050505030304" pitchFamily="18" charset="0"/>
                <a:cs typeface="Arial" pitchFamily="34" charset="0"/>
              </a:rPr>
              <a:t>In relation to a database , an entity is a </a:t>
            </a:r>
          </a:p>
          <a:p>
            <a:endParaRPr lang="en-US" sz="1000" dirty="0">
              <a:latin typeface="Palatino Linotype" panose="02040502050505030304" pitchFamily="18" charset="0"/>
              <a:cs typeface="Arial" pitchFamily="34" charset="0"/>
            </a:endParaRPr>
          </a:p>
          <a:p>
            <a:pPr marL="342900" indent="-342900">
              <a:lnSpc>
                <a:spcPct val="150000"/>
              </a:lnSpc>
              <a:buFont typeface="Arial" panose="020B0604020202020204" pitchFamily="34" charset="0"/>
              <a:buChar char="•"/>
            </a:pPr>
            <a:r>
              <a:rPr lang="en-IN" sz="2200" dirty="0">
                <a:solidFill>
                  <a:schemeClr val="bg2">
                    <a:lumMod val="25000"/>
                  </a:schemeClr>
                </a:solidFill>
                <a:latin typeface="Palatino Linotype" panose="02040502050505030304" pitchFamily="18" charset="0"/>
              </a:rPr>
              <a:t>Person(</a:t>
            </a:r>
            <a:r>
              <a:rPr lang="en-IN" sz="2200" dirty="0">
                <a:solidFill>
                  <a:schemeClr val="tx1">
                    <a:lumMod val="85000"/>
                    <a:lumOff val="15000"/>
                  </a:schemeClr>
                </a:solidFill>
                <a:latin typeface="Palatino Linotype" panose="02040502050505030304" pitchFamily="18" charset="0"/>
              </a:rPr>
              <a:t>student, teacher, employee, department, …</a:t>
            </a:r>
            <a:r>
              <a:rPr lang="en-IN" sz="2200" dirty="0">
                <a:solidFill>
                  <a:schemeClr val="bg2">
                    <a:lumMod val="25000"/>
                  </a:schemeClr>
                </a:solidFill>
                <a:latin typeface="Palatino Linotype" panose="02040502050505030304" pitchFamily="18" charset="0"/>
              </a:rPr>
              <a:t>)</a:t>
            </a:r>
          </a:p>
          <a:p>
            <a:pPr marL="342900" indent="-342900">
              <a:lnSpc>
                <a:spcPct val="150000"/>
              </a:lnSpc>
              <a:buFont typeface="Arial" panose="020B0604020202020204" pitchFamily="34" charset="0"/>
              <a:buChar char="•"/>
            </a:pPr>
            <a:r>
              <a:rPr lang="en-IN" sz="2200" dirty="0">
                <a:solidFill>
                  <a:schemeClr val="bg2">
                    <a:lumMod val="25000"/>
                  </a:schemeClr>
                </a:solidFill>
                <a:latin typeface="Palatino Linotype" panose="02040502050505030304" pitchFamily="18" charset="0"/>
              </a:rPr>
              <a:t>Place(</a:t>
            </a:r>
            <a:r>
              <a:rPr lang="en-IN" sz="2200" dirty="0">
                <a:solidFill>
                  <a:schemeClr val="tx1">
                    <a:lumMod val="85000"/>
                    <a:lumOff val="15000"/>
                  </a:schemeClr>
                </a:solidFill>
                <a:latin typeface="Palatino Linotype" panose="02040502050505030304" pitchFamily="18" charset="0"/>
              </a:rPr>
              <a:t>classroom, building, …</a:t>
            </a:r>
            <a:r>
              <a:rPr lang="en-IN" sz="2200" dirty="0">
                <a:solidFill>
                  <a:schemeClr val="bg2">
                    <a:lumMod val="25000"/>
                  </a:schemeClr>
                </a:solidFill>
                <a:latin typeface="Palatino Linotype" panose="02040502050505030304" pitchFamily="18" charset="0"/>
              </a:rPr>
              <a:t>) --</a:t>
            </a:r>
            <a:r>
              <a:rPr lang="en-US" sz="2200" b="0" i="0" dirty="0">
                <a:solidFill>
                  <a:srgbClr val="202124"/>
                </a:solidFill>
                <a:effectLst/>
                <a:latin typeface="Palatino Linotype" panose="02040502050505030304" pitchFamily="18" charset="0"/>
              </a:rPr>
              <a:t>a particular position or area</a:t>
            </a:r>
            <a:endParaRPr lang="en-IN" sz="2200" dirty="0">
              <a:solidFill>
                <a:schemeClr val="bg2">
                  <a:lumMod val="25000"/>
                </a:schemeClr>
              </a:solidFill>
              <a:latin typeface="Palatino Linotype" panose="02040502050505030304" pitchFamily="18" charset="0"/>
            </a:endParaRPr>
          </a:p>
          <a:p>
            <a:pPr marL="342900" indent="-342900">
              <a:lnSpc>
                <a:spcPct val="150000"/>
              </a:lnSpc>
              <a:buFont typeface="Arial" panose="020B0604020202020204" pitchFamily="34" charset="0"/>
              <a:buChar char="•"/>
            </a:pPr>
            <a:r>
              <a:rPr lang="en-IN" sz="2200" dirty="0">
                <a:solidFill>
                  <a:schemeClr val="bg2">
                    <a:lumMod val="25000"/>
                  </a:schemeClr>
                </a:solidFill>
                <a:latin typeface="Palatino Linotype" panose="02040502050505030304" pitchFamily="18" charset="0"/>
              </a:rPr>
              <a:t>Thing(</a:t>
            </a:r>
            <a:r>
              <a:rPr lang="en-IN" sz="2200" dirty="0">
                <a:solidFill>
                  <a:schemeClr val="tx1">
                    <a:lumMod val="85000"/>
                    <a:lumOff val="15000"/>
                  </a:schemeClr>
                </a:solidFill>
                <a:latin typeface="Palatino Linotype" panose="02040502050505030304" pitchFamily="18" charset="0"/>
              </a:rPr>
              <a:t>computer, lab equipment, …</a:t>
            </a:r>
            <a:r>
              <a:rPr lang="en-IN" sz="2200" dirty="0">
                <a:solidFill>
                  <a:schemeClr val="bg2">
                    <a:lumMod val="25000"/>
                  </a:schemeClr>
                </a:solidFill>
                <a:latin typeface="Palatino Linotype" panose="02040502050505030304" pitchFamily="18" charset="0"/>
              </a:rPr>
              <a:t>) --</a:t>
            </a:r>
            <a:r>
              <a:rPr lang="en-US" sz="2200" b="0" i="0" dirty="0">
                <a:solidFill>
                  <a:srgbClr val="202124"/>
                </a:solidFill>
                <a:effectLst/>
                <a:latin typeface="Palatino Linotype" panose="02040502050505030304" pitchFamily="18" charset="0"/>
              </a:rPr>
              <a:t>an object that is not named</a:t>
            </a:r>
            <a:endParaRPr lang="en-IN" sz="2200" dirty="0">
              <a:solidFill>
                <a:schemeClr val="bg2">
                  <a:lumMod val="25000"/>
                </a:schemeClr>
              </a:solidFill>
              <a:latin typeface="Palatino Linotype" panose="02040502050505030304" pitchFamily="18" charset="0"/>
            </a:endParaRPr>
          </a:p>
          <a:p>
            <a:pPr marL="342900" indent="-342900">
              <a:lnSpc>
                <a:spcPct val="150000"/>
              </a:lnSpc>
              <a:buFont typeface="Arial" panose="020B0604020202020204" pitchFamily="34" charset="0"/>
              <a:buChar char="•"/>
            </a:pPr>
            <a:r>
              <a:rPr lang="en-IN" sz="2200" dirty="0">
                <a:solidFill>
                  <a:schemeClr val="bg2">
                    <a:lumMod val="25000"/>
                  </a:schemeClr>
                </a:solidFill>
                <a:latin typeface="Palatino Linotype" panose="02040502050505030304" pitchFamily="18" charset="0"/>
              </a:rPr>
              <a:t>Concept(</a:t>
            </a:r>
            <a:r>
              <a:rPr lang="en-IN" sz="2200" dirty="0">
                <a:solidFill>
                  <a:schemeClr val="tx1">
                    <a:lumMod val="85000"/>
                    <a:lumOff val="15000"/>
                  </a:schemeClr>
                </a:solidFill>
                <a:latin typeface="Palatino Linotype" panose="02040502050505030304" pitchFamily="18" charset="0"/>
              </a:rPr>
              <a:t>course, batch</a:t>
            </a:r>
            <a:r>
              <a:rPr lang="en-IN" sz="2200">
                <a:solidFill>
                  <a:schemeClr val="tx1">
                    <a:lumMod val="85000"/>
                    <a:lumOff val="15000"/>
                  </a:schemeClr>
                </a:solidFill>
                <a:latin typeface="Palatino Linotype" panose="02040502050505030304" pitchFamily="18" charset="0"/>
              </a:rPr>
              <a:t>, student’s </a:t>
            </a:r>
            <a:r>
              <a:rPr lang="en-IN" sz="2200" dirty="0">
                <a:solidFill>
                  <a:schemeClr val="tx1">
                    <a:lumMod val="85000"/>
                    <a:lumOff val="15000"/>
                  </a:schemeClr>
                </a:solidFill>
                <a:latin typeface="Palatino Linotype" panose="02040502050505030304" pitchFamily="18" charset="0"/>
              </a:rPr>
              <a:t>attendance, …</a:t>
            </a:r>
            <a:r>
              <a:rPr lang="en-IN" sz="2200" dirty="0">
                <a:solidFill>
                  <a:schemeClr val="bg2">
                    <a:lumMod val="25000"/>
                  </a:schemeClr>
                </a:solidFill>
                <a:latin typeface="Palatino Linotype" panose="02040502050505030304" pitchFamily="18" charset="0"/>
              </a:rPr>
              <a:t>) --</a:t>
            </a:r>
            <a:r>
              <a:rPr lang="en-IN" sz="2200" b="0" i="0" dirty="0">
                <a:solidFill>
                  <a:srgbClr val="202124"/>
                </a:solidFill>
                <a:effectLst/>
                <a:latin typeface="Palatino Linotype" panose="02040502050505030304" pitchFamily="18" charset="0"/>
              </a:rPr>
              <a:t> an idea</a:t>
            </a:r>
            <a:r>
              <a:rPr lang="en-IN" sz="2200" dirty="0">
                <a:latin typeface="Palatino Linotype" panose="02040502050505030304" pitchFamily="18" charset="0"/>
              </a:rPr>
              <a:t>,  </a:t>
            </a:r>
          </a:p>
          <a:p>
            <a:endParaRPr lang="en-IN" sz="1000" dirty="0">
              <a:latin typeface="Palatino Linotype" panose="02040502050505030304" pitchFamily="18" charset="0"/>
              <a:cs typeface="Arial" pitchFamily="34" charset="0"/>
            </a:endParaRPr>
          </a:p>
          <a:p>
            <a:endParaRPr lang="en-IN" sz="1000" dirty="0">
              <a:latin typeface="Palatino Linotype" panose="02040502050505030304" pitchFamily="18" charset="0"/>
              <a:cs typeface="Arial" pitchFamily="34" charset="0"/>
            </a:endParaRPr>
          </a:p>
          <a:p>
            <a:r>
              <a:rPr lang="en-US" sz="2400" dirty="0">
                <a:latin typeface="Palatino Linotype" panose="02040502050505030304" pitchFamily="18" charset="0"/>
                <a:cs typeface="Arial" pitchFamily="34" charset="0"/>
              </a:rPr>
              <a:t>about which data can be stored. </a:t>
            </a:r>
            <a:r>
              <a:rPr lang="en-US" sz="2400" dirty="0">
                <a:latin typeface="Palatino Linotype" panose="02040502050505030304" pitchFamily="18" charset="0"/>
                <a:ea typeface="MS Mincho" pitchFamily="49" charset="-128"/>
                <a:cs typeface="Arial" pitchFamily="34" charset="0"/>
              </a:rPr>
              <a:t>All these entities have some</a:t>
            </a:r>
            <a:r>
              <a:rPr lang="en-US" sz="2400" b="1" dirty="0">
                <a:latin typeface="Palatino Linotype" panose="02040502050505030304" pitchFamily="18" charset="0"/>
                <a:ea typeface="MS Mincho" pitchFamily="49" charset="-128"/>
                <a:cs typeface="Arial" pitchFamily="34" charset="0"/>
              </a:rPr>
              <a:t> </a:t>
            </a:r>
            <a:r>
              <a:rPr lang="en-US" sz="2400" b="1" dirty="0">
                <a:solidFill>
                  <a:srgbClr val="C00000"/>
                </a:solidFill>
                <a:latin typeface="Palatino Linotype" panose="02040502050505030304" pitchFamily="18" charset="0"/>
                <a:ea typeface="MS Mincho" pitchFamily="49" charset="-128"/>
                <a:cs typeface="Arial" pitchFamily="34" charset="0"/>
              </a:rPr>
              <a:t>attributes</a:t>
            </a:r>
            <a:r>
              <a:rPr lang="en-US" sz="2400" b="1" dirty="0">
                <a:latin typeface="Palatino Linotype" panose="02040502050505030304" pitchFamily="18" charset="0"/>
                <a:ea typeface="MS Mincho" pitchFamily="49" charset="-128"/>
                <a:cs typeface="Arial" pitchFamily="34" charset="0"/>
              </a:rPr>
              <a:t> </a:t>
            </a:r>
            <a:r>
              <a:rPr lang="en-US" sz="2400" dirty="0">
                <a:latin typeface="Palatino Linotype" panose="02040502050505030304" pitchFamily="18" charset="0"/>
                <a:ea typeface="MS Mincho" pitchFamily="49" charset="-128"/>
                <a:cs typeface="Arial" pitchFamily="34" charset="0"/>
              </a:rPr>
              <a:t>or</a:t>
            </a:r>
            <a:r>
              <a:rPr lang="en-US" sz="2400" b="1" dirty="0">
                <a:latin typeface="Palatino Linotype" panose="02040502050505030304" pitchFamily="18" charset="0"/>
                <a:ea typeface="MS Mincho" pitchFamily="49" charset="-128"/>
                <a:cs typeface="Arial" pitchFamily="34" charset="0"/>
              </a:rPr>
              <a:t> </a:t>
            </a:r>
            <a:r>
              <a:rPr lang="en-US" sz="2400" b="1" dirty="0">
                <a:solidFill>
                  <a:srgbClr val="C00000"/>
                </a:solidFill>
                <a:latin typeface="Palatino Linotype" panose="02040502050505030304" pitchFamily="18" charset="0"/>
                <a:ea typeface="MS Mincho" pitchFamily="49" charset="-128"/>
                <a:cs typeface="Arial" pitchFamily="34" charset="0"/>
              </a:rPr>
              <a:t>properties</a:t>
            </a:r>
            <a:r>
              <a:rPr lang="en-US" sz="2400" dirty="0">
                <a:solidFill>
                  <a:srgbClr val="C00000"/>
                </a:solidFill>
                <a:latin typeface="Palatino Linotype" panose="02040502050505030304" pitchFamily="18" charset="0"/>
                <a:ea typeface="MS Mincho" pitchFamily="49" charset="-128"/>
                <a:cs typeface="Arial" pitchFamily="34" charset="0"/>
              </a:rPr>
              <a:t> </a:t>
            </a:r>
            <a:r>
              <a:rPr lang="en-US" sz="2400" dirty="0">
                <a:latin typeface="Palatino Linotype" panose="02040502050505030304" pitchFamily="18" charset="0"/>
                <a:ea typeface="MS Mincho" pitchFamily="49" charset="-128"/>
                <a:cs typeface="Arial" pitchFamily="34" charset="0"/>
              </a:rPr>
              <a:t>that give them their </a:t>
            </a:r>
            <a:r>
              <a:rPr lang="en-US" sz="2400" b="1" dirty="0">
                <a:latin typeface="Palatino Linotype" panose="02040502050505030304" pitchFamily="18" charset="0"/>
                <a:ea typeface="MS Mincho" pitchFamily="49" charset="-128"/>
                <a:cs typeface="Arial" pitchFamily="34" charset="0"/>
              </a:rPr>
              <a:t>identity</a:t>
            </a:r>
            <a:r>
              <a:rPr lang="en-US" sz="2400" dirty="0">
                <a:latin typeface="Palatino Linotype" panose="02040502050505030304" pitchFamily="18" charset="0"/>
                <a:ea typeface="MS Mincho" pitchFamily="49" charset="-128"/>
                <a:cs typeface="Arial" pitchFamily="34" charset="0"/>
              </a:rPr>
              <a:t>.</a:t>
            </a:r>
            <a:endParaRPr lang="en-US" sz="2400" dirty="0">
              <a:latin typeface="Palatino Linotype" panose="02040502050505030304" pitchFamily="18" charset="0"/>
              <a:cs typeface="Arial" pitchFamily="34" charset="0"/>
            </a:endParaRPr>
          </a:p>
        </p:txBody>
      </p:sp>
      <p:sp>
        <p:nvSpPr>
          <p:cNvPr id="7" name="Rectangle 6"/>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entity</a:t>
            </a:r>
          </a:p>
        </p:txBody>
      </p:sp>
    </p:spTree>
    <p:extLst>
      <p:ext uri="{BB962C8B-B14F-4D97-AF65-F5344CB8AC3E}">
        <p14:creationId xmlns:p14="http://schemas.microsoft.com/office/powerpoint/2010/main" val="29557924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Entity Type?</a:t>
            </a:r>
          </a:p>
        </p:txBody>
      </p:sp>
    </p:spTree>
    <p:extLst>
      <p:ext uri="{BB962C8B-B14F-4D97-AF65-F5344CB8AC3E}">
        <p14:creationId xmlns:p14="http://schemas.microsoft.com/office/powerpoint/2010/main" val="920805210"/>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407368" y="980728"/>
            <a:ext cx="11305256" cy="1938992"/>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a:latin typeface="Arial" pitchFamily="34" charset="0"/>
                <a:ea typeface="MS Mincho" pitchFamily="49" charset="-128"/>
                <a:cs typeface="Arial" pitchFamily="34" charset="0"/>
              </a:rPr>
              <a:t>The entities that have the </a:t>
            </a:r>
            <a:r>
              <a:rPr lang="en-IN" sz="2400" b="1" dirty="0">
                <a:latin typeface="Arial" pitchFamily="34" charset="0"/>
                <a:ea typeface="MS Mincho" pitchFamily="49" charset="-128"/>
                <a:cs typeface="Arial" pitchFamily="34" charset="0"/>
              </a:rPr>
              <a:t>common</a:t>
            </a:r>
            <a:r>
              <a:rPr lang="en-IN" sz="2400" dirty="0"/>
              <a:t> </a:t>
            </a:r>
            <a:r>
              <a:rPr lang="en-US" sz="2400" b="1" dirty="0">
                <a:latin typeface="Arial" pitchFamily="34" charset="0"/>
                <a:ea typeface="MS Mincho" pitchFamily="49" charset="-128"/>
                <a:cs typeface="Arial" pitchFamily="34" charset="0"/>
              </a:rPr>
              <a:t>attributes </a:t>
            </a:r>
            <a:r>
              <a:rPr lang="en-US" sz="2400" dirty="0">
                <a:latin typeface="Arial" pitchFamily="34" charset="0"/>
                <a:ea typeface="MS Mincho" pitchFamily="49" charset="-128"/>
                <a:cs typeface="Arial" pitchFamily="34" charset="0"/>
              </a:rPr>
              <a:t>is called an </a:t>
            </a:r>
            <a:r>
              <a:rPr lang="en-US" sz="2400" b="1" dirty="0">
                <a:latin typeface="Arial" pitchFamily="34" charset="0"/>
                <a:ea typeface="MS Mincho" pitchFamily="49" charset="-128"/>
                <a:cs typeface="Arial" pitchFamily="34" charset="0"/>
              </a:rPr>
              <a:t>entity type. </a:t>
            </a:r>
          </a:p>
          <a:p>
            <a:endParaRPr lang="en-US" sz="2400" dirty="0">
              <a:latin typeface="Arial" pitchFamily="34" charset="0"/>
              <a:ea typeface="MS Mincho" pitchFamily="49" charset="-128"/>
              <a:cs typeface="Arial" pitchFamily="34" charset="0"/>
            </a:endParaRPr>
          </a:p>
          <a:p>
            <a:r>
              <a:rPr lang="en-US" sz="2400" dirty="0">
                <a:latin typeface="Arial" pitchFamily="34" charset="0"/>
                <a:ea typeface="MS Mincho" pitchFamily="49" charset="-128"/>
                <a:cs typeface="Arial" pitchFamily="34" charset="0"/>
              </a:rPr>
              <a:t>Each entity type in the database is described by a </a:t>
            </a:r>
            <a:r>
              <a:rPr lang="en-US" sz="2400" b="1" dirty="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a:latin typeface="Arial" pitchFamily="34" charset="0"/>
                <a:ea typeface="MS Mincho" pitchFamily="49" charset="-128"/>
                <a:cs typeface="Arial" pitchFamily="34" charset="0"/>
              </a:rPr>
              <a:t> a list of attributes.</a:t>
            </a:r>
            <a:r>
              <a:rPr lang="en-US" sz="2400" dirty="0">
                <a:latin typeface="Arial" pitchFamily="34" charset="0"/>
                <a:ea typeface="MS Mincho" pitchFamily="49" charset="-128"/>
                <a:cs typeface="Arial" pitchFamily="34" charset="0"/>
              </a:rPr>
              <a:t> </a:t>
            </a:r>
          </a:p>
          <a:p>
            <a:endParaRPr lang="en-US" sz="2400" dirty="0">
              <a:latin typeface="Arial" pitchFamily="34" charset="0"/>
              <a:ea typeface="MS Mincho" pitchFamily="49" charset="-128"/>
              <a:cs typeface="Arial" pitchFamily="34" charset="0"/>
            </a:endParaRPr>
          </a:p>
          <a:p>
            <a:r>
              <a:rPr lang="en-US" sz="2400" b="1" i="1" dirty="0">
                <a:solidFill>
                  <a:srgbClr val="FF0000"/>
                </a:solidFill>
                <a:latin typeface="Arial" pitchFamily="34" charset="0"/>
                <a:ea typeface="MS Mincho" pitchFamily="49" charset="-128"/>
                <a:cs typeface="Arial" pitchFamily="34" charset="0"/>
              </a:rPr>
              <a:t>e.g.</a:t>
            </a:r>
            <a:r>
              <a:rPr lang="en-US" sz="2400" b="1" dirty="0">
                <a:solidFill>
                  <a:srgbClr val="FF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an entity Person is an entity type that has </a:t>
            </a:r>
            <a:r>
              <a:rPr lang="en-US" sz="2400" i="1" dirty="0">
                <a:latin typeface="Arial" pitchFamily="34" charset="0"/>
                <a:ea typeface="MS Mincho" pitchFamily="49" charset="-128"/>
                <a:cs typeface="Arial" pitchFamily="34" charset="0"/>
              </a:rPr>
              <a:t>Age, Name</a:t>
            </a:r>
            <a:r>
              <a:rPr lang="en-US" sz="2400" dirty="0">
                <a:latin typeface="Arial" pitchFamily="34" charset="0"/>
                <a:ea typeface="MS Mincho" pitchFamily="49" charset="-128"/>
                <a:cs typeface="Arial" pitchFamily="34" charset="0"/>
              </a:rPr>
              <a:t> and </a:t>
            </a:r>
            <a:r>
              <a:rPr lang="en-US" sz="2400" i="1" dirty="0">
                <a:latin typeface="Arial" pitchFamily="34" charset="0"/>
                <a:ea typeface="MS Mincho" pitchFamily="49" charset="-128"/>
                <a:cs typeface="Arial" pitchFamily="34" charset="0"/>
              </a:rPr>
              <a:t>Address</a:t>
            </a:r>
            <a:r>
              <a:rPr lang="en-US" sz="2400" dirty="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434841" y="3408536"/>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US" b="1" i="1" dirty="0">
                <a:solidFill>
                  <a:srgbClr val="FF0000"/>
                </a:solidFill>
                <a:latin typeface="Arial" pitchFamily="34" charset="0"/>
                <a:ea typeface="MS Mincho" pitchFamily="49" charset="-128"/>
                <a:cs typeface="Arial" pitchFamily="34" charset="0"/>
              </a:rPr>
              <a:t>Eg.</a:t>
            </a:r>
            <a:endParaRPr lang="en-US" sz="1000" dirty="0">
              <a:latin typeface="Arial" pitchFamily="34" charset="0"/>
              <a:cs typeface="Arial" pitchFamily="34" charset="0"/>
            </a:endParaRPr>
          </a:p>
          <a:p>
            <a:pPr eaLnBrk="0" fontAlgn="base" hangingPunct="0">
              <a:spcBef>
                <a:spcPct val="0"/>
              </a:spcBef>
              <a:spcAft>
                <a:spcPct val="0"/>
              </a:spcAft>
            </a:pPr>
            <a:r>
              <a:rPr lang="en-US" sz="2800" b="1" i="1" dirty="0">
                <a:solidFill>
                  <a:srgbClr val="002060"/>
                </a:solidFill>
                <a:latin typeface="Arial" pitchFamily="34" charset="0"/>
                <a:ea typeface="MS Mincho" pitchFamily="49" charset="-128"/>
                <a:cs typeface="Arial" pitchFamily="34" charset="0"/>
              </a:rPr>
              <a:t>Entity TYPE		                   Entity</a:t>
            </a:r>
            <a:r>
              <a:rPr lang="en-US" sz="2400" b="1" i="1" dirty="0">
                <a:solidFill>
                  <a:srgbClr val="002060"/>
                </a:solidFill>
                <a:latin typeface="Arial" pitchFamily="34" charset="0"/>
                <a:ea typeface="MS Mincho" pitchFamily="49" charset="-128"/>
                <a:cs typeface="Arial" pitchFamily="34" charset="0"/>
              </a:rPr>
              <a:t>	</a:t>
            </a:r>
            <a:endParaRPr lang="en-US" sz="800" dirty="0">
              <a:latin typeface="Arial" pitchFamily="34" charset="0"/>
              <a:cs typeface="Arial" pitchFamily="34" charset="0"/>
            </a:endParaRPr>
          </a:p>
          <a:p>
            <a:pPr eaLnBrk="0" fontAlgn="base" hangingPunct="0">
              <a:spcBef>
                <a:spcPct val="0"/>
              </a:spcBef>
              <a:spcAft>
                <a:spcPct val="0"/>
              </a:spcAft>
            </a:pPr>
            <a:r>
              <a:rPr lang="en-US" b="1" i="1" dirty="0">
                <a:latin typeface="Arial" pitchFamily="34" charset="0"/>
                <a:ea typeface="MS Mincho" pitchFamily="49" charset="-128"/>
                <a:cs typeface="Arial" pitchFamily="34" charset="0"/>
              </a:rPr>
              <a:t>Person (Age, Name, Address</a:t>
            </a:r>
            <a:r>
              <a:rPr lang="en-US" sz="1200" b="1" i="1" dirty="0">
                <a:latin typeface="Arial" pitchFamily="34" charset="0"/>
                <a:ea typeface="MS Mincho" pitchFamily="49" charset="-128"/>
                <a:cs typeface="Arial" pitchFamily="34" charset="0"/>
              </a:rPr>
              <a:t> ,</a:t>
            </a:r>
            <a:r>
              <a:rPr lang="en-US" sz="1200" b="1" i="1" dirty="0">
                <a:solidFill>
                  <a:schemeClr val="bg1">
                    <a:lumMod val="50000"/>
                  </a:schemeClr>
                </a:solidFill>
                <a:latin typeface="Arial" pitchFamily="34" charset="0"/>
                <a:ea typeface="MS Mincho" pitchFamily="49" charset="-128"/>
                <a:cs typeface="Arial" pitchFamily="34" charset="0"/>
              </a:rPr>
              <a:t>. . .</a:t>
            </a:r>
            <a:r>
              <a:rPr lang="en-US" sz="1200" b="1" i="1" dirty="0">
                <a:latin typeface="Arial" pitchFamily="34" charset="0"/>
                <a:ea typeface="MS Mincho" pitchFamily="49" charset="-128"/>
                <a:cs typeface="Arial" pitchFamily="34" charset="0"/>
              </a:rPr>
              <a:t>)		                      </a:t>
            </a:r>
            <a:r>
              <a:rPr lang="en-US" b="1" i="1" dirty="0">
                <a:latin typeface="Arial" pitchFamily="34" charset="0"/>
                <a:ea typeface="MS Mincho" pitchFamily="49" charset="-128"/>
                <a:cs typeface="Arial" pitchFamily="34" charset="0"/>
              </a:rPr>
              <a:t>17 , Sharmin, Paud Road, …</a:t>
            </a:r>
          </a:p>
        </p:txBody>
      </p:sp>
      <p:sp>
        <p:nvSpPr>
          <p:cNvPr id="7" name="Rectangle 6"/>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entity type</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9" name="Group 18"/>
          <p:cNvGrpSpPr/>
          <p:nvPr/>
        </p:nvGrpSpPr>
        <p:grpSpPr>
          <a:xfrm>
            <a:off x="8472264" y="3095197"/>
            <a:ext cx="3534998" cy="3534202"/>
            <a:chOff x="5564023" y="2715357"/>
            <a:chExt cx="3769267" cy="381156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802179" cy="427796"/>
            </a:xfrm>
            <a:prstGeom prst="rect">
              <a:avLst/>
            </a:prstGeom>
            <a:noFill/>
          </p:spPr>
          <p:txBody>
            <a:bodyPr wrap="none" rtlCol="0">
              <a:spAutoFit/>
            </a:bodyPr>
            <a:lstStyle/>
            <a:p>
              <a:r>
                <a:rPr lang="en-IN" dirty="0"/>
                <a:t>Entity</a:t>
              </a:r>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171018" cy="427796"/>
            </a:xfrm>
            <a:prstGeom prst="rect">
              <a:avLst/>
            </a:prstGeom>
            <a:noFill/>
          </p:spPr>
          <p:txBody>
            <a:bodyPr wrap="none" rtlCol="0">
              <a:spAutoFit/>
            </a:bodyPr>
            <a:lstStyle/>
            <a:p>
              <a:r>
                <a:rPr lang="en-IN" dirty="0"/>
                <a:t>Attribute</a:t>
              </a:r>
            </a:p>
          </p:txBody>
        </p:sp>
      </p:grpSp>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an Attribute?</a:t>
            </a:r>
          </a:p>
        </p:txBody>
      </p:sp>
      <p:sp>
        <p:nvSpPr>
          <p:cNvPr id="4" name="Rectangle 3"/>
          <p:cNvSpPr/>
          <p:nvPr/>
        </p:nvSpPr>
        <p:spPr>
          <a:xfrm>
            <a:off x="184738" y="291789"/>
            <a:ext cx="11486200" cy="1323439"/>
          </a:xfrm>
          <a:prstGeom prst="rect">
            <a:avLst/>
          </a:prstGeom>
        </p:spPr>
        <p:txBody>
          <a:bodyPr wrap="square">
            <a:spAutoFit/>
          </a:bodyPr>
          <a:lstStyle/>
          <a:p>
            <a:pPr algn="just"/>
            <a:r>
              <a:rPr lang="en-IN" dirty="0">
                <a:solidFill>
                  <a:schemeClr val="accent6">
                    <a:lumMod val="75000"/>
                  </a:schemeClr>
                </a:solidFill>
                <a:latin typeface="Palatino Linotype" panose="02040502050505030304" pitchFamily="18" charset="0"/>
                <a:cs typeface="Arial" panose="020B0604020202020204" pitchFamily="34" charset="0"/>
              </a:rPr>
              <a:t>When you are designing attributes for your entities, </a:t>
            </a:r>
            <a:r>
              <a:rPr lang="en-IN" sz="2000" b="1" dirty="0">
                <a:solidFill>
                  <a:srgbClr val="006C86"/>
                </a:solidFill>
                <a:latin typeface="Palatino Linotype" panose="02040502050505030304" pitchFamily="18" charset="0"/>
                <a:cs typeface="Arial" panose="020B0604020202020204" pitchFamily="34" charset="0"/>
              </a:rPr>
              <a:t>you will sometimes find that an attribute does not have a value</a:t>
            </a:r>
            <a:r>
              <a:rPr lang="en-IN" dirty="0">
                <a:solidFill>
                  <a:schemeClr val="accent6">
                    <a:lumMod val="75000"/>
                  </a:schemeClr>
                </a:solidFill>
                <a:latin typeface="Palatino Linotype" panose="02040502050505030304" pitchFamily="18" charset="0"/>
                <a:cs typeface="Arial" panose="020B0604020202020204" pitchFamily="34" charset="0"/>
              </a:rPr>
              <a:t>. </a:t>
            </a:r>
            <a:r>
              <a:rPr lang="en-IN" dirty="0">
                <a:solidFill>
                  <a:srgbClr val="FF0000"/>
                </a:solidFill>
                <a:latin typeface="Palatino Linotype" panose="02040502050505030304" pitchFamily="18" charset="0"/>
                <a:cs typeface="Arial" panose="020B0604020202020204" pitchFamily="34" charset="0"/>
              </a:rPr>
              <a:t>For example</a:t>
            </a:r>
            <a:r>
              <a:rPr lang="en-IN" dirty="0">
                <a:solidFill>
                  <a:schemeClr val="accent6">
                    <a:lumMod val="75000"/>
                  </a:schemeClr>
                </a:solidFill>
                <a:latin typeface="Palatino Linotype" panose="02040502050505030304" pitchFamily="18" charset="0"/>
                <a:cs typeface="Arial" panose="020B0604020202020204" pitchFamily="34" charset="0"/>
              </a:rPr>
              <a:t>, you might want an attribute for a person's middle name, but you can't require a value because some people have no middle name</a:t>
            </a:r>
            <a:r>
              <a:rPr lang="en-IN" i="1" dirty="0">
                <a:solidFill>
                  <a:srgbClr val="D9DD21"/>
                </a:solidFill>
                <a:latin typeface="Palatino Linotype" panose="02040502050505030304" pitchFamily="18" charset="0"/>
                <a:cs typeface="Arial" panose="020B0604020202020204" pitchFamily="34" charset="0"/>
              </a:rPr>
              <a:t>. </a:t>
            </a:r>
            <a:r>
              <a:rPr lang="en-IN" sz="2000" b="1" dirty="0">
                <a:latin typeface="Palatino Linotype" panose="02040502050505030304" pitchFamily="18" charset="0"/>
                <a:cs typeface="Arial" panose="020B0604020202020204" pitchFamily="34" charset="0"/>
              </a:rPr>
              <a:t>For these, you can define the attribute so that it can contain null values.</a:t>
            </a:r>
            <a:endParaRPr lang="en-IN" b="1" dirty="0">
              <a:latin typeface="Palatino Linotype" panose="02040502050505030304" pitchFamily="18" charset="0"/>
              <a:cs typeface="Arial" panose="020B0604020202020204" pitchFamily="34" charset="0"/>
            </a:endParaRPr>
          </a:p>
        </p:txBody>
      </p:sp>
      <p:sp>
        <p:nvSpPr>
          <p:cNvPr id="5" name="Rectangle 4"/>
          <p:cNvSpPr/>
          <p:nvPr/>
        </p:nvSpPr>
        <p:spPr>
          <a:xfrm>
            <a:off x="184738" y="4255348"/>
            <a:ext cx="8749896" cy="1323439"/>
          </a:xfrm>
          <a:prstGeom prst="rect">
            <a:avLst/>
          </a:prstGeom>
        </p:spPr>
        <p:txBody>
          <a:bodyPr wrap="square">
            <a:spAutoFit/>
          </a:bodyPr>
          <a:lstStyle/>
          <a:p>
            <a:pPr algn="just"/>
            <a:r>
              <a:rPr lang="en-IN" sz="2000" b="1" dirty="0">
                <a:solidFill>
                  <a:srgbClr val="006C86"/>
                </a:solidFill>
                <a:latin typeface="Palatino Linotype" panose="02040502050505030304" pitchFamily="18" charset="0"/>
                <a:cs typeface="Arial" panose="020B0604020202020204" pitchFamily="34" charset="0"/>
              </a:rPr>
              <a:t>In some cases, you might not want a specific attribute to contain a null value</a:t>
            </a:r>
            <a:r>
              <a:rPr lang="en-IN" dirty="0">
                <a:solidFill>
                  <a:schemeClr val="accent6">
                    <a:lumMod val="75000"/>
                  </a:schemeClr>
                </a:solidFill>
                <a:latin typeface="Palatino Linotype" panose="02040502050505030304" pitchFamily="18" charset="0"/>
                <a:cs typeface="Arial" panose="020B0604020202020204" pitchFamily="34" charset="0"/>
              </a:rPr>
              <a:t>, but you don't want to require that the user or program always provide a value. In this case, a default value might be appropriate. </a:t>
            </a:r>
            <a:r>
              <a:rPr lang="en-IN" sz="2000" b="1" dirty="0">
                <a:latin typeface="Palatino Linotype" panose="02040502050505030304" pitchFamily="18" charset="0"/>
                <a:cs typeface="Arial" panose="020B0604020202020204" pitchFamily="34" charset="0"/>
              </a:rPr>
              <a:t>A default value is a value that applies to an attribute if no other valid value is available</a:t>
            </a:r>
            <a:r>
              <a:rPr lang="en-IN" sz="2000" dirty="0">
                <a:latin typeface="Palatino Linotype" panose="02040502050505030304" pitchFamily="18" charset="0"/>
                <a:cs typeface="Arial" panose="020B0604020202020204" pitchFamily="34" charset="0"/>
              </a:rPr>
              <a:t>.</a:t>
            </a:r>
          </a:p>
        </p:txBody>
      </p:sp>
      <p:sp>
        <p:nvSpPr>
          <p:cNvPr id="6" name="Rectangle 5">
            <a:extLst>
              <a:ext uri="{FF2B5EF4-FFF2-40B4-BE49-F238E27FC236}">
                <a16:creationId xmlns:a16="http://schemas.microsoft.com/office/drawing/2014/main" xmlns="" id="{82208478-F271-4139-8A17-511DF10D4431}"/>
              </a:ext>
            </a:extLst>
          </p:cNvPr>
          <p:cNvSpPr/>
          <p:nvPr/>
        </p:nvSpPr>
        <p:spPr>
          <a:xfrm>
            <a:off x="2604189" y="3193246"/>
            <a:ext cx="6983621" cy="707886"/>
          </a:xfrm>
          <a:prstGeom prst="rect">
            <a:avLst/>
          </a:prstGeom>
        </p:spPr>
        <p:txBody>
          <a:bodyPr wrap="square">
            <a:spAutoFit/>
          </a:bodyPr>
          <a:lstStyle/>
          <a:p>
            <a:pPr algn="ctr"/>
            <a:r>
              <a:rPr lang="en-US" sz="2000" dirty="0">
                <a:latin typeface="Palatino Linotype" panose="02040502050505030304" pitchFamily="18" charset="0"/>
              </a:rPr>
              <a:t>Attributes are the properties that define a relation</a:t>
            </a:r>
            <a:r>
              <a:rPr lang="en-US" sz="2000" dirty="0">
                <a:solidFill>
                  <a:srgbClr val="0089A4"/>
                </a:solidFill>
                <a:latin typeface="Palatino Linotype" panose="02040502050505030304" pitchFamily="18" charset="0"/>
              </a:rPr>
              <a:t>. </a:t>
            </a:r>
          </a:p>
          <a:p>
            <a:pPr algn="ctr"/>
            <a:r>
              <a:rPr lang="en-US" sz="2000" dirty="0">
                <a:solidFill>
                  <a:srgbClr val="FF0000"/>
                </a:solidFill>
                <a:latin typeface="Palatino Linotype" panose="02040502050505030304" pitchFamily="18" charset="0"/>
              </a:rPr>
              <a:t>e.g. </a:t>
            </a:r>
            <a:r>
              <a:rPr lang="en-US" sz="2000" dirty="0">
                <a:solidFill>
                  <a:srgbClr val="0089A4"/>
                </a:solidFill>
                <a:latin typeface="Palatino Linotype" panose="02040502050505030304" pitchFamily="18" charset="0"/>
              </a:rPr>
              <a:t> </a:t>
            </a:r>
            <a:r>
              <a:rPr lang="en-US" sz="2000" dirty="0">
                <a:latin typeface="Palatino Linotype" panose="02040502050505030304" pitchFamily="18" charset="0"/>
              </a:rPr>
              <a:t>student</a:t>
            </a:r>
            <a:r>
              <a:rPr lang="en-US" sz="2000" dirty="0">
                <a:solidFill>
                  <a:schemeClr val="bg1">
                    <a:lumMod val="65000"/>
                  </a:schemeClr>
                </a:solidFill>
                <a:latin typeface="Palatino Linotype" panose="02040502050505030304" pitchFamily="18" charset="0"/>
              </a:rPr>
              <a:t>(</a:t>
            </a:r>
            <a:r>
              <a:rPr lang="en-US" sz="2000" dirty="0">
                <a:latin typeface="Palatino Linotype" panose="02040502050505030304" pitchFamily="18" charset="0"/>
              </a:rPr>
              <a:t>ID, firstName, middleName, lastName, city</a:t>
            </a:r>
            <a:r>
              <a:rPr lang="en-US" sz="2000" dirty="0">
                <a:solidFill>
                  <a:schemeClr val="bg1">
                    <a:lumMod val="65000"/>
                  </a:schemeClr>
                </a:solidFill>
                <a:latin typeface="Palatino Linotype" panose="02040502050505030304" pitchFamily="18" charset="0"/>
              </a:rPr>
              <a:t>)</a:t>
            </a:r>
            <a:endParaRPr lang="en-IN" sz="2000" dirty="0">
              <a:solidFill>
                <a:schemeClr val="bg1">
                  <a:lumMod val="65000"/>
                </a:schemeClr>
              </a:solidFill>
              <a:latin typeface="Palatino Linotype" panose="02040502050505030304" pitchFamily="18" charset="0"/>
            </a:endParaRPr>
          </a:p>
        </p:txBody>
      </p:sp>
    </p:spTree>
    <p:extLst>
      <p:ext uri="{BB962C8B-B14F-4D97-AF65-F5344CB8AC3E}">
        <p14:creationId xmlns:p14="http://schemas.microsoft.com/office/powerpoint/2010/main" val="22340120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259550" y="777710"/>
            <a:ext cx="8839200" cy="646331"/>
          </a:xfrm>
          <a:prstGeom prst="rect">
            <a:avLst/>
          </a:prstGeom>
        </p:spPr>
        <p:txBody>
          <a:bodyPr wrap="square">
            <a:spAutoFit/>
          </a:bodyPr>
          <a:lstStyle/>
          <a:p>
            <a:r>
              <a:rPr lang="en-IN" sz="3600" dirty="0">
                <a:solidFill>
                  <a:srgbClr val="222222"/>
                </a:solidFill>
                <a:latin typeface="arial" panose="020B0604020202020204" pitchFamily="34" charset="0"/>
              </a:rPr>
              <a:t>A table has rows and columns</a:t>
            </a:r>
            <a:endParaRPr lang="en-IN" sz="3600" dirty="0"/>
          </a:p>
        </p:txBody>
      </p:sp>
      <p:sp>
        <p:nvSpPr>
          <p:cNvPr id="4" name="Rectangle 3"/>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attributes</a:t>
            </a:r>
          </a:p>
        </p:txBody>
      </p:sp>
      <p:sp>
        <p:nvSpPr>
          <p:cNvPr id="8" name="Rectangle 7"/>
          <p:cNvSpPr/>
          <p:nvPr/>
        </p:nvSpPr>
        <p:spPr>
          <a:xfrm>
            <a:off x="259549" y="1700808"/>
            <a:ext cx="11525081" cy="707886"/>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a:solidFill>
                  <a:srgbClr val="C00000"/>
                </a:solidFill>
                <a:latin typeface="Arial" panose="020B0604020202020204" pitchFamily="34" charset="0"/>
                <a:cs typeface="Arial" panose="020B0604020202020204" pitchFamily="34" charset="0"/>
              </a:rPr>
              <a:t>COLUMNS</a:t>
            </a:r>
            <a:r>
              <a:rPr lang="en-IN" sz="2000" dirty="0">
                <a:solidFill>
                  <a:srgbClr val="C00000"/>
                </a:solidFill>
                <a:latin typeface="Arial" panose="020B0604020202020204" pitchFamily="34" charset="0"/>
                <a:cs typeface="Arial" panose="020B0604020202020204" pitchFamily="34" charset="0"/>
              </a:rPr>
              <a:t> </a:t>
            </a:r>
            <a:r>
              <a:rPr lang="en-IN" sz="2000" dirty="0">
                <a:solidFill>
                  <a:srgbClr val="222426"/>
                </a:solidFill>
                <a:latin typeface="Arial" panose="020B0604020202020204" pitchFamily="34" charset="0"/>
                <a:cs typeface="Arial" panose="020B0604020202020204" pitchFamily="34" charset="0"/>
              </a:rPr>
              <a:t>are known as </a:t>
            </a:r>
            <a:r>
              <a:rPr lang="en-IN" sz="2000" b="1" dirty="0">
                <a:solidFill>
                  <a:srgbClr val="C00000"/>
                </a:solidFill>
                <a:latin typeface="Arial" panose="020B0604020202020204" pitchFamily="34" charset="0"/>
                <a:cs typeface="Arial" panose="020B0604020202020204" pitchFamily="34" charset="0"/>
              </a:rPr>
              <a:t>ATTRIBUTES / FIELDS</a:t>
            </a:r>
            <a:r>
              <a:rPr lang="en-IN" sz="2000" dirty="0">
                <a:solidFill>
                  <a:srgbClr val="C00000"/>
                </a:solidFill>
                <a:latin typeface="Arial" panose="020B0604020202020204" pitchFamily="34" charset="0"/>
                <a:cs typeface="Arial" panose="020B0604020202020204" pitchFamily="34" charset="0"/>
              </a:rPr>
              <a:t> </a:t>
            </a:r>
            <a:r>
              <a:rPr lang="en-IN" sz="2000" dirty="0">
                <a:solidFill>
                  <a:srgbClr val="222426"/>
                </a:solidFill>
                <a:latin typeface="Arial" panose="020B0604020202020204" pitchFamily="34" charset="0"/>
                <a:cs typeface="Arial" panose="020B0604020202020204" pitchFamily="34" charset="0"/>
              </a:rPr>
              <a:t>whereas the </a:t>
            </a:r>
            <a:r>
              <a:rPr lang="en-IN" sz="2000" b="1" dirty="0">
                <a:solidFill>
                  <a:srgbClr val="C00000"/>
                </a:solidFill>
                <a:latin typeface="Arial" panose="020B0604020202020204" pitchFamily="34" charset="0"/>
                <a:cs typeface="Arial" panose="020B0604020202020204" pitchFamily="34" charset="0"/>
              </a:rPr>
              <a:t>ROWS</a:t>
            </a:r>
            <a:r>
              <a:rPr lang="en-IN" sz="2000" dirty="0">
                <a:solidFill>
                  <a:srgbClr val="C00000"/>
                </a:solidFill>
                <a:latin typeface="Arial" panose="020B0604020202020204" pitchFamily="34" charset="0"/>
                <a:cs typeface="Arial" panose="020B0604020202020204" pitchFamily="34" charset="0"/>
              </a:rPr>
              <a:t> </a:t>
            </a:r>
            <a:r>
              <a:rPr lang="en-IN" sz="2000" dirty="0">
                <a:solidFill>
                  <a:srgbClr val="222426"/>
                </a:solidFill>
                <a:latin typeface="Arial" panose="020B0604020202020204" pitchFamily="34" charset="0"/>
                <a:cs typeface="Arial" panose="020B0604020202020204" pitchFamily="34" charset="0"/>
              </a:rPr>
              <a:t>are known as </a:t>
            </a:r>
            <a:r>
              <a:rPr lang="en-IN" sz="2000" b="1" dirty="0">
                <a:solidFill>
                  <a:srgbClr val="C00000"/>
                </a:solidFill>
                <a:latin typeface="Arial" panose="020B0604020202020204" pitchFamily="34" charset="0"/>
                <a:cs typeface="Arial" panose="020B0604020202020204" pitchFamily="34" charset="0"/>
              </a:rPr>
              <a:t>RECORDS / TUPLE</a:t>
            </a:r>
            <a:r>
              <a:rPr lang="en-IN" sz="2000" dirty="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902772141"/>
              </p:ext>
            </p:extLst>
          </p:nvPr>
        </p:nvGraphicFramePr>
        <p:xfrm>
          <a:off x="2209802" y="3860800"/>
          <a:ext cx="7162799" cy="2006600"/>
        </p:xfrm>
        <a:graphic>
          <a:graphicData uri="http://schemas.openxmlformats.org/drawingml/2006/table">
            <a:tbl>
              <a:tblPr firstRow="1" bandRow="1">
                <a:tableStyleId>{5940675A-B579-460E-94D1-54222C63F5DA}</a:tableStyleId>
              </a:tblPr>
              <a:tblGrid>
                <a:gridCol w="778565">
                  <a:extLst>
                    <a:ext uri="{9D8B030D-6E8A-4147-A177-3AD203B41FA5}">
                      <a16:colId xmlns:a16="http://schemas.microsoft.com/office/drawing/2014/main" xmlns="" val="20000"/>
                    </a:ext>
                  </a:extLst>
                </a:gridCol>
                <a:gridCol w="2117035">
                  <a:extLst>
                    <a:ext uri="{9D8B030D-6E8A-4147-A177-3AD203B41FA5}">
                      <a16:colId xmlns:a16="http://schemas.microsoft.com/office/drawing/2014/main" xmlns="" val="20001"/>
                    </a:ext>
                  </a:extLst>
                </a:gridCol>
                <a:gridCol w="1600200">
                  <a:extLst>
                    <a:ext uri="{9D8B030D-6E8A-4147-A177-3AD203B41FA5}">
                      <a16:colId xmlns:a16="http://schemas.microsoft.com/office/drawing/2014/main" xmlns="" val="20002"/>
                    </a:ext>
                  </a:extLst>
                </a:gridCol>
                <a:gridCol w="1577008">
                  <a:extLst>
                    <a:ext uri="{9D8B030D-6E8A-4147-A177-3AD203B41FA5}">
                      <a16:colId xmlns:a16="http://schemas.microsoft.com/office/drawing/2014/main" xmlns="" val="20003"/>
                    </a:ext>
                  </a:extLst>
                </a:gridCol>
                <a:gridCol w="1089991">
                  <a:extLst>
                    <a:ext uri="{9D8B030D-6E8A-4147-A177-3AD203B41FA5}">
                      <a16:colId xmlns:a16="http://schemas.microsoft.com/office/drawing/2014/main" xmlns="" val="20004"/>
                    </a:ext>
                  </a:extLst>
                </a:gridCol>
              </a:tblGrid>
              <a:tr h="401320">
                <a:tc>
                  <a:txBody>
                    <a:bodyPr/>
                    <a:lstStyle/>
                    <a:p>
                      <a:pPr algn="l"/>
                      <a:r>
                        <a:rPr lang="en-US" b="1" dirty="0">
                          <a:latin typeface="Arial" panose="020B0604020202020204" pitchFamily="34" charset="0"/>
                          <a:cs typeface="Arial" panose="020B0604020202020204" pitchFamily="34" charset="0"/>
                        </a:rPr>
                        <a:t>I</a:t>
                      </a:r>
                      <a:r>
                        <a:rPr lang="en-IN" b="1" dirty="0">
                          <a:latin typeface="Arial" panose="020B0604020202020204" pitchFamily="34" charset="0"/>
                          <a:cs typeface="Arial" panose="020B0604020202020204" pitchFamily="34" charset="0"/>
                        </a:rPr>
                        <a:t>D</a:t>
                      </a:r>
                    </a:p>
                  </a:txBody>
                  <a:tcPr anchor="ctr">
                    <a:solidFill>
                      <a:schemeClr val="accent4"/>
                    </a:solidFill>
                  </a:tcPr>
                </a:tc>
                <a:tc>
                  <a:txBody>
                    <a:bodyPr/>
                    <a:lstStyle/>
                    <a:p>
                      <a:r>
                        <a:rPr lang="en-IN" b="1" dirty="0">
                          <a:latin typeface="Arial" panose="020B0604020202020204" pitchFamily="34" charset="0"/>
                          <a:cs typeface="Arial" panose="020B0604020202020204" pitchFamily="34" charset="0"/>
                        </a:rPr>
                        <a:t>EmployeeName</a:t>
                      </a:r>
                    </a:p>
                  </a:txBody>
                  <a:tcPr anchor="ctr">
                    <a:solidFill>
                      <a:schemeClr val="accent4"/>
                    </a:solidFill>
                  </a:tcPr>
                </a:tc>
                <a:tc>
                  <a:txBody>
                    <a:bodyPr/>
                    <a:lstStyle/>
                    <a:p>
                      <a:r>
                        <a:rPr lang="en-IN" b="1" dirty="0">
                          <a:latin typeface="Arial" panose="020B0604020202020204" pitchFamily="34" charset="0"/>
                          <a:cs typeface="Arial" panose="020B0604020202020204" pitchFamily="34" charset="0"/>
                        </a:rPr>
                        <a:t> Job</a:t>
                      </a:r>
                    </a:p>
                  </a:txBody>
                  <a:tcPr anchor="ctr">
                    <a:solidFill>
                      <a:schemeClr val="accent4"/>
                    </a:solidFill>
                  </a:tcPr>
                </a:tc>
                <a:tc>
                  <a:txBody>
                    <a:bodyPr/>
                    <a:lstStyle/>
                    <a:p>
                      <a:r>
                        <a:rPr lang="en-IN" b="1" dirty="0">
                          <a:latin typeface="Arial" panose="020B0604020202020204" pitchFamily="34" charset="0"/>
                          <a:cs typeface="Arial" panose="020B0604020202020204" pitchFamily="34" charset="0"/>
                        </a:rPr>
                        <a:t>Hiredate</a:t>
                      </a:r>
                    </a:p>
                  </a:txBody>
                  <a:tcPr anchor="ctr">
                    <a:solidFill>
                      <a:schemeClr val="accent4"/>
                    </a:solidFill>
                  </a:tcPr>
                </a:tc>
                <a:tc>
                  <a:txBody>
                    <a:bodyPr/>
                    <a:lstStyle/>
                    <a:p>
                      <a:r>
                        <a:rPr lang="en-IN" b="1" dirty="0">
                          <a:latin typeface="Arial" panose="020B0604020202020204" pitchFamily="34" charset="0"/>
                          <a:cs typeface="Arial" panose="020B0604020202020204" pitchFamily="34" charset="0"/>
                        </a:rPr>
                        <a:t>Salary</a:t>
                      </a:r>
                    </a:p>
                  </a:txBody>
                  <a:tcPr anchor="ctr">
                    <a:solidFill>
                      <a:schemeClr val="accent4"/>
                    </a:solidFill>
                  </a:tcPr>
                </a:tc>
                <a:extLst>
                  <a:ext uri="{0D108BD9-81ED-4DB2-BD59-A6C34878D82A}">
                    <a16:rowId xmlns:a16="http://schemas.microsoft.com/office/drawing/2014/main" xmlns="" val="10000"/>
                  </a:ext>
                </a:extLst>
              </a:tr>
              <a:tr h="401320">
                <a:tc>
                  <a:txBody>
                    <a:bodyPr/>
                    <a:lstStyle/>
                    <a:p>
                      <a:r>
                        <a:rPr lang="en-IN" dirty="0">
                          <a:latin typeface="Arial" panose="020B0604020202020204" pitchFamily="34" charset="0"/>
                          <a:cs typeface="Arial" panose="020B0604020202020204" pitchFamily="34" charset="0"/>
                        </a:rPr>
                        <a:t>1</a:t>
                      </a:r>
                    </a:p>
                  </a:txBody>
                  <a:tcPr/>
                </a:tc>
                <a:tc>
                  <a:txBody>
                    <a:bodyPr/>
                    <a:lstStyle/>
                    <a:p>
                      <a:r>
                        <a:rPr lang="en-IN" dirty="0">
                          <a:latin typeface="Arial" panose="020B0604020202020204" pitchFamily="34" charset="0"/>
                          <a:cs typeface="Arial" panose="020B0604020202020204" pitchFamily="34" charset="0"/>
                        </a:rPr>
                        <a:t>KING</a:t>
                      </a:r>
                    </a:p>
                  </a:txBody>
                  <a:tcPr/>
                </a:tc>
                <a:tc>
                  <a:txBody>
                    <a:bodyPr/>
                    <a:lstStyle/>
                    <a:p>
                      <a:r>
                        <a:rPr lang="en-IN" dirty="0">
                          <a:latin typeface="Arial" panose="020B0604020202020204" pitchFamily="34" charset="0"/>
                          <a:cs typeface="Arial" panose="020B0604020202020204" pitchFamily="34" charset="0"/>
                        </a:rPr>
                        <a:t>PRESIDENT</a:t>
                      </a:r>
                    </a:p>
                  </a:txBody>
                  <a:tcPr/>
                </a:tc>
                <a:tc>
                  <a:txBody>
                    <a:bodyPr/>
                    <a:lstStyle/>
                    <a:p>
                      <a:r>
                        <a:rPr lang="en-IN" dirty="0">
                          <a:latin typeface="Arial" panose="020B0604020202020204" pitchFamily="34" charset="0"/>
                          <a:cs typeface="Arial" panose="020B0604020202020204" pitchFamily="34" charset="0"/>
                        </a:rPr>
                        <a:t>2017-02-15</a:t>
                      </a:r>
                    </a:p>
                  </a:txBody>
                  <a:tcPr/>
                </a:tc>
                <a:tc>
                  <a:txBody>
                    <a:bodyPr/>
                    <a:lstStyle/>
                    <a:p>
                      <a:r>
                        <a:rPr lang="en-IN" dirty="0">
                          <a:latin typeface="Arial" panose="020B0604020202020204" pitchFamily="34" charset="0"/>
                          <a:cs typeface="Arial" panose="020B0604020202020204" pitchFamily="34" charset="0"/>
                        </a:rPr>
                        <a:t>5000</a:t>
                      </a:r>
                    </a:p>
                  </a:txBody>
                  <a:tcPr/>
                </a:tc>
                <a:extLst>
                  <a:ext uri="{0D108BD9-81ED-4DB2-BD59-A6C34878D82A}">
                    <a16:rowId xmlns:a16="http://schemas.microsoft.com/office/drawing/2014/main" xmlns="" val="10001"/>
                  </a:ext>
                </a:extLst>
              </a:tr>
              <a:tr h="401320">
                <a:tc>
                  <a:txBody>
                    <a:bodyPr/>
                    <a:lstStyle/>
                    <a:p>
                      <a:pPr algn="l"/>
                      <a:r>
                        <a:rPr lang="en-IN" dirty="0">
                          <a:latin typeface="Arial" panose="020B0604020202020204" pitchFamily="34" charset="0"/>
                          <a:cs typeface="Arial" panose="020B0604020202020204" pitchFamily="34" charset="0"/>
                        </a:rPr>
                        <a:t>…</a:t>
                      </a:r>
                    </a:p>
                  </a:txBody>
                  <a:tcPr/>
                </a:tc>
                <a:tc>
                  <a:txBody>
                    <a:bodyPr/>
                    <a:lstStyle/>
                    <a:p>
                      <a:pPr algn="l"/>
                      <a:r>
                        <a:rPr lang="en-IN" dirty="0">
                          <a:latin typeface="Arial" panose="020B0604020202020204" pitchFamily="34" charset="0"/>
                          <a:cs typeface="Arial" panose="020B0604020202020204" pitchFamily="34" charset="0"/>
                        </a:rPr>
                        <a:t>…</a:t>
                      </a:r>
                    </a:p>
                  </a:txBody>
                  <a:tcPr/>
                </a:tc>
                <a:tc>
                  <a:txBody>
                    <a:bodyPr/>
                    <a:lstStyle/>
                    <a:p>
                      <a:pPr algn="l"/>
                      <a:r>
                        <a:rPr lang="en-IN" dirty="0">
                          <a:latin typeface="Arial" panose="020B0604020202020204" pitchFamily="34" charset="0"/>
                          <a:cs typeface="Arial" panose="020B0604020202020204" pitchFamily="34" charset="0"/>
                        </a:rPr>
                        <a:t>…</a:t>
                      </a:r>
                    </a:p>
                  </a:txBody>
                  <a:tcPr/>
                </a:tc>
                <a:tc>
                  <a:txBody>
                    <a:bodyPr/>
                    <a:lstStyle/>
                    <a:p>
                      <a:pPr algn="l"/>
                      <a:r>
                        <a:rPr lang="en-IN">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0002"/>
                  </a:ext>
                </a:extLst>
              </a:tr>
              <a:tr h="401320">
                <a:tc>
                  <a:txBody>
                    <a:bodyPr/>
                    <a:lstStyle/>
                    <a:p>
                      <a:pPr algn="l"/>
                      <a:r>
                        <a:rPr lang="en-IN">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a:latin typeface="Arial" panose="020B0604020202020204" pitchFamily="34" charset="0"/>
                          <a:cs typeface="Arial" panose="020B0604020202020204" pitchFamily="34" charset="0"/>
                        </a:rPr>
                        <a:t>…</a:t>
                      </a:r>
                    </a:p>
                  </a:txBody>
                  <a:tcPr/>
                </a:tc>
                <a:tc>
                  <a:txBody>
                    <a:bodyPr/>
                    <a:lstStyle/>
                    <a:p>
                      <a:pPr algn="l"/>
                      <a:r>
                        <a:rPr lang="en-IN" dirty="0">
                          <a:latin typeface="Arial" panose="020B0604020202020204" pitchFamily="34" charset="0"/>
                          <a:cs typeface="Arial" panose="020B0604020202020204" pitchFamily="34" charset="0"/>
                        </a:rPr>
                        <a:t>…</a:t>
                      </a:r>
                    </a:p>
                  </a:txBody>
                  <a:tcPr/>
                </a:tc>
                <a:tc>
                  <a:txBody>
                    <a:bodyPr/>
                    <a:lstStyle/>
                    <a:p>
                      <a:pPr algn="l"/>
                      <a:r>
                        <a:rPr lang="en-IN" dirty="0">
                          <a:latin typeface="Arial" panose="020B0604020202020204" pitchFamily="34" charset="0"/>
                          <a:cs typeface="Arial" panose="020B0604020202020204" pitchFamily="34" charset="0"/>
                        </a:rPr>
                        <a:t>…</a:t>
                      </a:r>
                    </a:p>
                  </a:txBody>
                  <a:tcPr/>
                </a:tc>
                <a:tc>
                  <a:txBody>
                    <a:bodyPr/>
                    <a:lstStyle/>
                    <a:p>
                      <a:pPr algn="l"/>
                      <a:r>
                        <a:rPr lang="en-IN"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xmlns="" val="10003"/>
                  </a:ext>
                </a:extLst>
              </a:tr>
              <a:tr h="401320">
                <a:tc>
                  <a:txBody>
                    <a:bodyPr/>
                    <a:lstStyle/>
                    <a:p>
                      <a:pPr algn="l"/>
                      <a:r>
                        <a:rPr lang="en-IN" dirty="0">
                          <a:latin typeface="Arial" panose="020B0604020202020204" pitchFamily="34" charset="0"/>
                          <a:cs typeface="Arial" panose="020B0604020202020204" pitchFamily="34" charset="0"/>
                        </a:rPr>
                        <a:t>…</a:t>
                      </a:r>
                    </a:p>
                  </a:txBody>
                  <a:tcPr/>
                </a:tc>
                <a:tc>
                  <a:txBody>
                    <a:bodyPr/>
                    <a:lstStyle/>
                    <a:p>
                      <a:pPr algn="l"/>
                      <a:r>
                        <a:rPr lang="en-IN">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a:latin typeface="Arial" panose="020B0604020202020204" pitchFamily="34" charset="0"/>
                          <a:cs typeface="Arial" panose="020B0604020202020204" pitchFamily="34" charset="0"/>
                        </a:rPr>
                        <a:t>…</a:t>
                      </a:r>
                    </a:p>
                  </a:txBody>
                  <a:tcPr/>
                </a:tc>
                <a:tc>
                  <a:txBody>
                    <a:bodyPr/>
                    <a:lstStyle/>
                    <a:p>
                      <a:pPr algn="l"/>
                      <a:r>
                        <a:rPr lang="en-IN"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xmlns="" val="10004"/>
                  </a:ext>
                </a:extLst>
              </a:tr>
            </a:tbl>
          </a:graphicData>
        </a:graphic>
      </p:graphicFrame>
      <p:grpSp>
        <p:nvGrpSpPr>
          <p:cNvPr id="14" name="Group 13">
            <a:extLst>
              <a:ext uri="{FF2B5EF4-FFF2-40B4-BE49-F238E27FC236}">
                <a16:creationId xmlns:a16="http://schemas.microsoft.com/office/drawing/2014/main" xmlns="" id="{88328BE5-92DD-42B5-A967-04A0A19FBDAE}"/>
              </a:ext>
            </a:extLst>
          </p:cNvPr>
          <p:cNvGrpSpPr/>
          <p:nvPr/>
        </p:nvGrpSpPr>
        <p:grpSpPr>
          <a:xfrm>
            <a:off x="1525708" y="2708920"/>
            <a:ext cx="9218491" cy="3456384"/>
            <a:chOff x="1556658" y="2819400"/>
            <a:chExt cx="9218491" cy="3456384"/>
          </a:xfrm>
        </p:grpSpPr>
        <p:sp>
          <p:nvSpPr>
            <p:cNvPr id="17" name="TextBox 16"/>
            <p:cNvSpPr txBox="1"/>
            <p:nvPr/>
          </p:nvSpPr>
          <p:spPr>
            <a:xfrm>
              <a:off x="5234466" y="3004066"/>
              <a:ext cx="1394934" cy="400110"/>
            </a:xfrm>
            <a:prstGeom prst="rect">
              <a:avLst/>
            </a:prstGeom>
            <a:noFill/>
          </p:spPr>
          <p:txBody>
            <a:bodyPr wrap="none" rtlCol="0">
              <a:spAutoFit/>
            </a:bodyPr>
            <a:lstStyle/>
            <a:p>
              <a:r>
                <a:rPr lang="en-IN" sz="2000" b="1" dirty="0">
                  <a:latin typeface="Arial" panose="020B0604020202020204" pitchFamily="34" charset="0"/>
                  <a:cs typeface="Arial" panose="020B0604020202020204" pitchFamily="34" charset="0"/>
                </a:rPr>
                <a:t>Attributes</a:t>
              </a:r>
            </a:p>
          </p:txBody>
        </p:sp>
        <p:sp>
          <p:nvSpPr>
            <p:cNvPr id="58" name="TextBox 57"/>
            <p:cNvSpPr txBox="1"/>
            <p:nvPr/>
          </p:nvSpPr>
          <p:spPr>
            <a:xfrm>
              <a:off x="9906000" y="4867562"/>
              <a:ext cx="869149" cy="400110"/>
            </a:xfrm>
            <a:prstGeom prst="rect">
              <a:avLst/>
            </a:prstGeom>
            <a:noFill/>
          </p:spPr>
          <p:txBody>
            <a:bodyPr wrap="square" rtlCol="0">
              <a:spAutoFit/>
            </a:bodyPr>
            <a:lstStyle/>
            <a:p>
              <a:r>
                <a:rPr lang="en-IN" sz="2000" b="1" dirty="0">
                  <a:latin typeface="Arial" panose="020B0604020202020204" pitchFamily="34" charset="0"/>
                  <a:cs typeface="Arial" panose="020B0604020202020204" pitchFamily="34" charset="0"/>
                </a:rPr>
                <a:t>Rows</a:t>
              </a:r>
            </a:p>
          </p:txBody>
        </p:sp>
        <p:sp>
          <p:nvSpPr>
            <p:cNvPr id="11" name="TextBox 10"/>
            <p:cNvSpPr txBox="1"/>
            <p:nvPr/>
          </p:nvSpPr>
          <p:spPr>
            <a:xfrm>
              <a:off x="1556658" y="2819400"/>
              <a:ext cx="2005677"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In Relation: EMP</a:t>
              </a:r>
            </a:p>
          </p:txBody>
        </p:sp>
        <p:grpSp>
          <p:nvGrpSpPr>
            <p:cNvPr id="13" name="Group 12">
              <a:extLst>
                <a:ext uri="{FF2B5EF4-FFF2-40B4-BE49-F238E27FC236}">
                  <a16:creationId xmlns:a16="http://schemas.microsoft.com/office/drawing/2014/main" xmlns="" id="{1D28ED62-3F5B-4128-BA80-E1DBCFDB575F}"/>
                </a:ext>
              </a:extLst>
            </p:cNvPr>
            <p:cNvGrpSpPr/>
            <p:nvPr/>
          </p:nvGrpSpPr>
          <p:grpSpPr>
            <a:xfrm>
              <a:off x="1600202" y="3159072"/>
              <a:ext cx="8305798" cy="3116712"/>
              <a:chOff x="1600202" y="3159072"/>
              <a:chExt cx="8305798" cy="3116712"/>
            </a:xfrm>
          </p:grpSpPr>
          <p:sp>
            <p:nvSpPr>
              <p:cNvPr id="89" name="Left Brace 88"/>
              <p:cNvSpPr/>
              <p:nvPr/>
            </p:nvSpPr>
            <p:spPr>
              <a:xfrm>
                <a:off x="1611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nvGrpSpPr>
              <p:cNvPr id="12" name="Group 11">
                <a:extLst>
                  <a:ext uri="{FF2B5EF4-FFF2-40B4-BE49-F238E27FC236}">
                    <a16:creationId xmlns:a16="http://schemas.microsoft.com/office/drawing/2014/main" xmlns="" id="{935CDA9E-1A83-401B-8B16-510BA6A8A4C3}"/>
                  </a:ext>
                </a:extLst>
              </p:cNvPr>
              <p:cNvGrpSpPr/>
              <p:nvPr/>
            </p:nvGrpSpPr>
            <p:grpSpPr>
              <a:xfrm>
                <a:off x="1600202" y="3159072"/>
                <a:ext cx="8305798" cy="3116712"/>
                <a:chOff x="1600202" y="3159072"/>
                <a:chExt cx="8305798" cy="3116712"/>
              </a:xfrm>
            </p:grpSpPr>
            <p:grpSp>
              <p:nvGrpSpPr>
                <p:cNvPr id="5" name="Group 4">
                  <a:extLst>
                    <a:ext uri="{FF2B5EF4-FFF2-40B4-BE49-F238E27FC236}">
                      <a16:creationId xmlns:a16="http://schemas.microsoft.com/office/drawing/2014/main" xmlns="" id="{C41844B2-F668-4544-A1A3-C5FB9E65A881}"/>
                    </a:ext>
                  </a:extLst>
                </p:cNvPr>
                <p:cNvGrpSpPr/>
                <p:nvPr/>
              </p:nvGrpSpPr>
              <p:grpSpPr>
                <a:xfrm>
                  <a:off x="1600202" y="3159072"/>
                  <a:ext cx="1600198" cy="1536918"/>
                  <a:chOff x="1600202" y="3159072"/>
                  <a:chExt cx="1600198" cy="1536918"/>
                </a:xfrm>
              </p:grpSpPr>
              <p:cxnSp>
                <p:nvCxnSpPr>
                  <p:cNvPr id="128" name="Straight Connector 127"/>
                  <p:cNvCxnSpPr>
                    <a:stCxn id="89" idx="1"/>
                  </p:cNvCxnSpPr>
                  <p:nvPr/>
                </p:nvCxnSpPr>
                <p:spPr>
                  <a:xfrm flipV="1">
                    <a:off x="1611088" y="3423167"/>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1600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3200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xmlns="" id="{89E79E13-3EF4-4136-AEC3-6022E6378D96}"/>
                    </a:ext>
                  </a:extLst>
                </p:cNvPr>
                <p:cNvGrpSpPr/>
                <p:nvPr/>
              </p:nvGrpSpPr>
              <p:grpSpPr>
                <a:xfrm>
                  <a:off x="9098750" y="4565052"/>
                  <a:ext cx="807250" cy="1710732"/>
                  <a:chOff x="9098750" y="4565052"/>
                  <a:chExt cx="807250" cy="1710732"/>
                </a:xfrm>
              </p:grpSpPr>
              <p:cxnSp>
                <p:nvCxnSpPr>
                  <p:cNvPr id="63" name="Straight Arrow Connector 62"/>
                  <p:cNvCxnSpPr/>
                  <p:nvPr/>
                </p:nvCxnSpPr>
                <p:spPr>
                  <a:xfrm>
                    <a:off x="9636916" y="5085705"/>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xmlns="" id="{862044C4-FE6A-4D8C-8828-D4692F0EADFC}"/>
                      </a:ext>
                    </a:extLst>
                  </p:cNvPr>
                  <p:cNvGrpSpPr/>
                  <p:nvPr/>
                </p:nvGrpSpPr>
                <p:grpSpPr>
                  <a:xfrm>
                    <a:off x="9098750" y="4565052"/>
                    <a:ext cx="484351" cy="1710732"/>
                    <a:chOff x="9098750" y="4565052"/>
                    <a:chExt cx="484351" cy="1710732"/>
                  </a:xfrm>
                </p:grpSpPr>
                <p:cxnSp>
                  <p:nvCxnSpPr>
                    <p:cNvPr id="70" name="Straight Arrow Connector 69"/>
                    <p:cNvCxnSpPr/>
                    <p:nvPr/>
                  </p:nvCxnSpPr>
                  <p:spPr>
                    <a:xfrm flipH="1">
                      <a:off x="9098750" y="456672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9098750" y="574296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9098750" y="498096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9098750" y="5361384"/>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9572730" y="4565052"/>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grpSp>
            <p:grpSp>
              <p:nvGrpSpPr>
                <p:cNvPr id="6" name="Group 5">
                  <a:extLst>
                    <a:ext uri="{FF2B5EF4-FFF2-40B4-BE49-F238E27FC236}">
                      <a16:creationId xmlns:a16="http://schemas.microsoft.com/office/drawing/2014/main" xmlns="" id="{641AFF62-3334-4F72-97FD-77A90710EA23}"/>
                    </a:ext>
                  </a:extLst>
                </p:cNvPr>
                <p:cNvGrpSpPr/>
                <p:nvPr/>
              </p:nvGrpSpPr>
              <p:grpSpPr>
                <a:xfrm>
                  <a:off x="2498412" y="3313668"/>
                  <a:ext cx="7315200" cy="648732"/>
                  <a:chOff x="2498412" y="3313668"/>
                  <a:chExt cx="7315200" cy="648732"/>
                </a:xfrm>
              </p:grpSpPr>
              <p:cxnSp>
                <p:nvCxnSpPr>
                  <p:cNvPr id="44" name="Straight Arrow Connector 43"/>
                  <p:cNvCxnSpPr/>
                  <p:nvPr/>
                </p:nvCxnSpPr>
                <p:spPr>
                  <a:xfrm flipV="1">
                    <a:off x="5878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xmlns="" id="{AEBEAD12-8566-4817-9B97-8EE7F5277472}"/>
                      </a:ext>
                    </a:extLst>
                  </p:cNvPr>
                  <p:cNvGrpSpPr/>
                  <p:nvPr/>
                </p:nvGrpSpPr>
                <p:grpSpPr>
                  <a:xfrm>
                    <a:off x="2498412" y="3657600"/>
                    <a:ext cx="7315200" cy="304800"/>
                    <a:chOff x="2498412" y="3657600"/>
                    <a:chExt cx="7315200" cy="304800"/>
                  </a:xfrm>
                </p:grpSpPr>
                <p:cxnSp>
                  <p:nvCxnSpPr>
                    <p:cNvPr id="39" name="Straight Arrow Connector 38"/>
                    <p:cNvCxnSpPr/>
                    <p:nvPr/>
                  </p:nvCxnSpPr>
                  <p:spPr>
                    <a:xfrm>
                      <a:off x="2503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3820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5421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7249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8693500" y="3667649"/>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2498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grpSp>
          </p:grpSp>
        </p:grpSp>
      </p:grpSp>
    </p:spTree>
    <p:extLst>
      <p:ext uri="{BB962C8B-B14F-4D97-AF65-F5344CB8AC3E}">
        <p14:creationId xmlns:p14="http://schemas.microsoft.com/office/powerpoint/2010/main" val="24395601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407368" y="838200"/>
            <a:ext cx="11233248"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a:latin typeface="Arial" pitchFamily="34" charset="0"/>
                <a:cs typeface="Arial" pitchFamily="34" charset="0"/>
              </a:rPr>
              <a:t>In Entity Relationship(ER) Model attributes can be classified into the following types.</a:t>
            </a:r>
            <a:endParaRPr lang="en-US" sz="3200" dirty="0">
              <a:latin typeface="Arial" pitchFamily="34" charset="0"/>
              <a:ea typeface="MS Mincho" pitchFamily="49" charset="-128"/>
              <a:cs typeface="Arial" pitchFamily="34" charset="0"/>
            </a:endParaRPr>
          </a:p>
        </p:txBody>
      </p:sp>
      <p:sp>
        <p:nvSpPr>
          <p:cNvPr id="5" name="Rectangle 4"/>
          <p:cNvSpPr/>
          <p:nvPr/>
        </p:nvSpPr>
        <p:spPr>
          <a:xfrm>
            <a:off x="407368" y="2640406"/>
            <a:ext cx="9955832" cy="1981825"/>
          </a:xfrm>
          <a:prstGeom prst="rect">
            <a:avLst/>
          </a:prstGeom>
          <a:solidFill>
            <a:schemeClr val="bg1"/>
          </a:solidFill>
        </p:spPr>
        <p:txBody>
          <a:bodyPr wrap="square">
            <a:spAutoFit/>
          </a:bodyPr>
          <a:lstStyle/>
          <a:p>
            <a:pPr>
              <a:lnSpc>
                <a:spcPct val="150000"/>
              </a:lnSpc>
              <a:buFont typeface="Arial" pitchFamily="34" charset="0"/>
              <a:buChar char="•"/>
            </a:pPr>
            <a:r>
              <a:rPr lang="en-US" sz="2100" dirty="0">
                <a:solidFill>
                  <a:schemeClr val="bg2">
                    <a:lumMod val="50000"/>
                  </a:schemeClr>
                </a:solidFill>
                <a:latin typeface="Palatino Linotype" panose="02040502050505030304" pitchFamily="18" charset="0"/>
                <a:cs typeface="Arial" pitchFamily="34" charset="0"/>
              </a:rPr>
              <a:t> </a:t>
            </a:r>
            <a:r>
              <a:rPr lang="en-US" sz="2100" dirty="0">
                <a:solidFill>
                  <a:schemeClr val="bg2">
                    <a:lumMod val="50000"/>
                  </a:schemeClr>
                </a:solidFill>
                <a:latin typeface="Palatino Linotype" panose="02040502050505030304" pitchFamily="18" charset="0"/>
                <a:ea typeface="MS Mincho" pitchFamily="49" charset="-128"/>
                <a:cs typeface="Arial" pitchFamily="34" charset="0"/>
              </a:rPr>
              <a:t>Simple/Atomic and Composite Attribute</a:t>
            </a:r>
          </a:p>
          <a:p>
            <a:pPr>
              <a:lnSpc>
                <a:spcPct val="150000"/>
              </a:lnSpc>
              <a:buFont typeface="Arial" pitchFamily="34" charset="0"/>
              <a:buChar char="•"/>
            </a:pPr>
            <a:r>
              <a:rPr lang="en-US" sz="2100" dirty="0">
                <a:solidFill>
                  <a:schemeClr val="bg2">
                    <a:lumMod val="50000"/>
                  </a:schemeClr>
                </a:solidFill>
                <a:latin typeface="Palatino Linotype" panose="02040502050505030304" pitchFamily="18" charset="0"/>
                <a:ea typeface="MS Mincho" pitchFamily="49" charset="-128"/>
                <a:cs typeface="Arial" pitchFamily="34" charset="0"/>
              </a:rPr>
              <a:t> Single Valued and Multi Valued attribute</a:t>
            </a:r>
          </a:p>
          <a:p>
            <a:pPr>
              <a:lnSpc>
                <a:spcPct val="150000"/>
              </a:lnSpc>
              <a:buFont typeface="Arial" pitchFamily="34" charset="0"/>
              <a:buChar char="•"/>
            </a:pPr>
            <a:r>
              <a:rPr lang="en-US" sz="2100" dirty="0">
                <a:solidFill>
                  <a:schemeClr val="bg2">
                    <a:lumMod val="50000"/>
                  </a:schemeClr>
                </a:solidFill>
                <a:latin typeface="Palatino Linotype" panose="02040502050505030304" pitchFamily="18" charset="0"/>
                <a:ea typeface="MS Mincho" pitchFamily="49" charset="-128"/>
                <a:cs typeface="Arial" pitchFamily="34" charset="0"/>
              </a:rPr>
              <a:t> Stored and Derived Attributes</a:t>
            </a:r>
          </a:p>
          <a:p>
            <a:pPr>
              <a:lnSpc>
                <a:spcPct val="150000"/>
              </a:lnSpc>
              <a:buFont typeface="Arial" pitchFamily="34" charset="0"/>
              <a:buChar char="•"/>
            </a:pPr>
            <a:r>
              <a:rPr lang="en-US" sz="2100" dirty="0">
                <a:solidFill>
                  <a:schemeClr val="bg2">
                    <a:lumMod val="50000"/>
                  </a:schemeClr>
                </a:solidFill>
                <a:latin typeface="Palatino Linotype" panose="02040502050505030304" pitchFamily="18" charset="0"/>
                <a:ea typeface="MS Mincho" pitchFamily="49" charset="-128"/>
                <a:cs typeface="Arial" pitchFamily="34" charset="0"/>
              </a:rPr>
              <a:t> Complex Attribute</a:t>
            </a:r>
          </a:p>
        </p:txBody>
      </p:sp>
      <p:sp>
        <p:nvSpPr>
          <p:cNvPr id="6" name="Rectangle 5"/>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attributes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191344" y="188640"/>
            <a:ext cx="8424936" cy="26314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buFontTx/>
              <a:buChar char="•"/>
            </a:pPr>
            <a:r>
              <a:rPr lang="en-US" b="1" dirty="0">
                <a:latin typeface="Palatino Linotype" panose="02040502050505030304" pitchFamily="18" charset="0"/>
                <a:ea typeface="MS Mincho" pitchFamily="49" charset="-128"/>
                <a:cs typeface="Arial" pitchFamily="34" charset="0"/>
              </a:rPr>
              <a:t> Simple / Atomic Attribute       --VS--        Composite Attribute</a:t>
            </a:r>
            <a:endParaRPr lang="en-US" dirty="0">
              <a:latin typeface="Palatino Linotype" panose="02040502050505030304" pitchFamily="18" charset="0"/>
              <a:cs typeface="Arial" pitchFamily="34" charset="0"/>
            </a:endParaRPr>
          </a:p>
          <a:p>
            <a:pPr eaLnBrk="0" fontAlgn="base" hangingPunct="0">
              <a:spcBef>
                <a:spcPct val="0"/>
              </a:spcBef>
              <a:spcAft>
                <a:spcPct val="0"/>
              </a:spcAft>
            </a:pPr>
            <a:r>
              <a:rPr lang="en-US" b="1"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(Can’t be divided further)</a:t>
            </a: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(Can be divided further)</a:t>
            </a:r>
          </a:p>
          <a:p>
            <a:pPr eaLnBrk="0" fontAlgn="base" hangingPunct="0">
              <a:spcBef>
                <a:spcPct val="0"/>
              </a:spcBef>
              <a:spcAft>
                <a:spcPct val="0"/>
              </a:spcAft>
            </a:pPr>
            <a:endParaRPr lang="en-US" sz="700" dirty="0">
              <a:latin typeface="Palatino Linotype" panose="02040502050505030304" pitchFamily="18" charset="0"/>
              <a:cs typeface="Arial" pitchFamily="34" charset="0"/>
            </a:endParaRPr>
          </a:p>
          <a:p>
            <a:pPr eaLnBrk="0" fontAlgn="base" hangingPunct="0">
              <a:spcBef>
                <a:spcPct val="0"/>
              </a:spcBef>
              <a:spcAft>
                <a:spcPct val="0"/>
              </a:spcAft>
              <a:buFontTx/>
              <a:buChar char="•"/>
            </a:pPr>
            <a:r>
              <a:rPr lang="en-US" b="1" dirty="0">
                <a:latin typeface="Palatino Linotype" panose="02040502050505030304" pitchFamily="18" charset="0"/>
                <a:ea typeface="MS Mincho" pitchFamily="49" charset="-128"/>
                <a:cs typeface="Arial" pitchFamily="34" charset="0"/>
              </a:rPr>
              <a:t> Single Value Attribute             --VS--        Multi Valued Attribute </a:t>
            </a:r>
            <a:endParaRPr lang="en-US" dirty="0">
              <a:latin typeface="Palatino Linotype" panose="02040502050505030304" pitchFamily="18" charset="0"/>
              <a:cs typeface="Arial" pitchFamily="34" charset="0"/>
            </a:endParaRPr>
          </a:p>
          <a:p>
            <a:pPr eaLnBrk="0" fontAlgn="base" hangingPunct="0">
              <a:spcBef>
                <a:spcPct val="0"/>
              </a:spcBef>
              <a:spcAft>
                <a:spcPct val="0"/>
              </a:spcAft>
            </a:pP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(Only One value) </a:t>
            </a: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(Multiple values)</a:t>
            </a:r>
          </a:p>
          <a:p>
            <a:pPr eaLnBrk="0" fontAlgn="base" hangingPunct="0">
              <a:spcBef>
                <a:spcPct val="0"/>
              </a:spcBef>
              <a:spcAft>
                <a:spcPct val="0"/>
              </a:spcAft>
            </a:pPr>
            <a:r>
              <a:rPr lang="en-US" sz="700" dirty="0">
                <a:latin typeface="Palatino Linotype" panose="02040502050505030304" pitchFamily="18" charset="0"/>
                <a:ea typeface="MS Mincho" pitchFamily="49" charset="-128"/>
                <a:cs typeface="Arial" pitchFamily="34" charset="0"/>
              </a:rPr>
              <a:t>	</a:t>
            </a:r>
            <a:endParaRPr lang="en-US" sz="700" dirty="0">
              <a:latin typeface="Palatino Linotype" panose="02040502050505030304" pitchFamily="18" charset="0"/>
              <a:cs typeface="Arial" pitchFamily="34" charset="0"/>
            </a:endParaRPr>
          </a:p>
          <a:p>
            <a:pPr eaLnBrk="0" fontAlgn="base" hangingPunct="0">
              <a:spcBef>
                <a:spcPct val="0"/>
              </a:spcBef>
              <a:spcAft>
                <a:spcPct val="0"/>
              </a:spcAft>
              <a:buFontTx/>
              <a:buChar char="•"/>
            </a:pPr>
            <a:r>
              <a:rPr lang="en-US" b="1" dirty="0">
                <a:latin typeface="Palatino Linotype" panose="02040502050505030304" pitchFamily="18" charset="0"/>
                <a:ea typeface="MS Mincho" pitchFamily="49" charset="-128"/>
                <a:cs typeface="Arial" pitchFamily="34" charset="0"/>
              </a:rPr>
              <a:t> Stored Attribute                        --VS--        Derived Attribute</a:t>
            </a:r>
            <a:endParaRPr lang="en-US" dirty="0">
              <a:latin typeface="Palatino Linotype" panose="02040502050505030304" pitchFamily="18" charset="0"/>
              <a:cs typeface="Arial" pitchFamily="34" charset="0"/>
            </a:endParaRPr>
          </a:p>
          <a:p>
            <a:pPr lvl="0" eaLnBrk="0" fontAlgn="base" hangingPunct="0">
              <a:spcBef>
                <a:spcPct val="0"/>
              </a:spcBef>
              <a:spcAft>
                <a:spcPct val="0"/>
              </a:spcAft>
            </a:pP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(Only One value)</a:t>
            </a: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(Virtual)</a:t>
            </a:r>
          </a:p>
          <a:p>
            <a:pPr eaLnBrk="0" fontAlgn="base" hangingPunct="0">
              <a:spcBef>
                <a:spcPct val="0"/>
              </a:spcBef>
              <a:spcAft>
                <a:spcPct val="0"/>
              </a:spcAft>
            </a:pPr>
            <a:endParaRPr lang="en-US" sz="700" dirty="0">
              <a:latin typeface="Palatino Linotype" panose="02040502050505030304" pitchFamily="18" charset="0"/>
              <a:cs typeface="Arial" pitchFamily="34" charset="0"/>
            </a:endParaRPr>
          </a:p>
          <a:p>
            <a:pPr eaLnBrk="0" fontAlgn="base" hangingPunct="0">
              <a:spcBef>
                <a:spcPct val="0"/>
              </a:spcBef>
              <a:spcAft>
                <a:spcPct val="0"/>
              </a:spcAft>
              <a:buFontTx/>
              <a:buChar char="•"/>
            </a:pPr>
            <a:r>
              <a:rPr lang="en-US" b="1" dirty="0">
                <a:latin typeface="Palatino Linotype" panose="02040502050505030304" pitchFamily="18" charset="0"/>
                <a:ea typeface="MS Mincho" pitchFamily="49" charset="-128"/>
                <a:cs typeface="Arial" pitchFamily="34" charset="0"/>
              </a:rPr>
              <a:t> Complex Attribute </a:t>
            </a:r>
          </a:p>
          <a:p>
            <a:pPr eaLnBrk="0" fontAlgn="base" hangingPunct="0">
              <a:spcBef>
                <a:spcPct val="0"/>
              </a:spcBef>
              <a:spcAft>
                <a:spcPct val="0"/>
              </a:spcAft>
            </a:pPr>
            <a:r>
              <a:rPr lang="en-US" b="1"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(Composite &amp; Multivalued)</a:t>
            </a:r>
          </a:p>
        </p:txBody>
      </p:sp>
      <p:sp>
        <p:nvSpPr>
          <p:cNvPr id="5" name="Rectangle 4"/>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attributes</a:t>
            </a:r>
          </a:p>
        </p:txBody>
      </p:sp>
      <p:sp>
        <p:nvSpPr>
          <p:cNvPr id="4" name="TextBox 3">
            <a:extLst>
              <a:ext uri="{FF2B5EF4-FFF2-40B4-BE49-F238E27FC236}">
                <a16:creationId xmlns:a16="http://schemas.microsoft.com/office/drawing/2014/main" xmlns="" id="{98E2650D-7E6C-49B9-BDC9-4E0AB7D1E25A}"/>
              </a:ext>
            </a:extLst>
          </p:cNvPr>
          <p:cNvSpPr txBox="1"/>
          <p:nvPr/>
        </p:nvSpPr>
        <p:spPr>
          <a:xfrm>
            <a:off x="191344" y="3140968"/>
            <a:ext cx="11593288" cy="3416320"/>
          </a:xfrm>
          <a:prstGeom prst="rect">
            <a:avLst/>
          </a:prstGeom>
          <a:noFill/>
        </p:spPr>
        <p:txBody>
          <a:bodyPr wrap="square">
            <a:spAutoFit/>
          </a:bodyPr>
          <a:lstStyle/>
          <a:p>
            <a:pPr marL="285750" indent="-285750">
              <a:buFont typeface="Arial" panose="020B0604020202020204" pitchFamily="34" charset="0"/>
              <a:buChar char="•"/>
            </a:pPr>
            <a:r>
              <a:rPr lang="en-US" sz="1800" b="1" dirty="0">
                <a:latin typeface="Palatino Linotype" panose="02040502050505030304" pitchFamily="18" charset="0"/>
                <a:ea typeface="MS Mincho" pitchFamily="49" charset="-128"/>
                <a:cs typeface="Arial" pitchFamily="34" charset="0"/>
              </a:rPr>
              <a:t>Atomic Attribute: </a:t>
            </a:r>
            <a:r>
              <a:rPr lang="en-US" b="0" i="0" dirty="0">
                <a:solidFill>
                  <a:srgbClr val="2F2E2E"/>
                </a:solidFill>
                <a:effectLst/>
                <a:latin typeface="Palatino Linotype" panose="02040502050505030304" pitchFamily="18" charset="0"/>
                <a:cs typeface="Arial" panose="020B0604020202020204" pitchFamily="34" charset="0"/>
              </a:rPr>
              <a:t>An attribute that cannot be divided into smaller independent attribute is known as </a:t>
            </a:r>
            <a:r>
              <a:rPr lang="en-US" dirty="0">
                <a:solidFill>
                  <a:srgbClr val="2F2E2E"/>
                </a:solidFill>
                <a:effectLst/>
                <a:latin typeface="Palatino Linotype" panose="02040502050505030304" pitchFamily="18" charset="0"/>
                <a:cs typeface="Arial" panose="020B0604020202020204" pitchFamily="34" charset="0"/>
              </a:rPr>
              <a:t>atomic attribute</a:t>
            </a:r>
            <a:r>
              <a:rPr lang="en-US" b="0" i="0" dirty="0">
                <a:solidFill>
                  <a:srgbClr val="2F2E2E"/>
                </a:solidFill>
                <a:effectLst/>
                <a:latin typeface="Palatino Linotype" panose="02040502050505030304" pitchFamily="18" charset="0"/>
                <a:cs typeface="Arial" panose="020B0604020202020204" pitchFamily="34" charset="0"/>
              </a:rPr>
              <a:t>.</a:t>
            </a:r>
          </a:p>
          <a:p>
            <a:pPr marL="273050"/>
            <a:r>
              <a:rPr lang="en-US" dirty="0">
                <a:solidFill>
                  <a:srgbClr val="FF0000"/>
                </a:solidFill>
                <a:latin typeface="Palatino Linotype" panose="02040502050505030304" pitchFamily="18" charset="0"/>
                <a:cs typeface="Arial" panose="020B0604020202020204" pitchFamily="34" charset="0"/>
              </a:rPr>
              <a:t>e.g. </a:t>
            </a:r>
            <a:r>
              <a:rPr lang="en-US" dirty="0">
                <a:solidFill>
                  <a:srgbClr val="2F2E2E"/>
                </a:solidFill>
                <a:latin typeface="Palatino Linotype" panose="02040502050505030304" pitchFamily="18" charset="0"/>
              </a:rPr>
              <a:t>ID’s,</a:t>
            </a:r>
            <a:r>
              <a:rPr lang="en-US" dirty="0">
                <a:solidFill>
                  <a:srgbClr val="FF0000"/>
                </a:solidFill>
                <a:latin typeface="Palatino Linotype" panose="02040502050505030304" pitchFamily="18" charset="0"/>
                <a:cs typeface="Arial" panose="020B0604020202020204" pitchFamily="34" charset="0"/>
              </a:rPr>
              <a:t> </a:t>
            </a:r>
            <a:r>
              <a:rPr lang="en-US" b="0" i="0" dirty="0">
                <a:solidFill>
                  <a:srgbClr val="2F2E2E"/>
                </a:solidFill>
                <a:effectLst/>
                <a:latin typeface="Palatino Linotype" panose="02040502050505030304" pitchFamily="18" charset="0"/>
              </a:rPr>
              <a:t>age, gender, zip, </a:t>
            </a:r>
            <a:r>
              <a:rPr lang="en-IN" dirty="0">
                <a:solidFill>
                  <a:srgbClr val="2F2E2E"/>
                </a:solidFill>
                <a:latin typeface="Palatino Linotype" panose="02040502050505030304" pitchFamily="18" charset="0"/>
              </a:rPr>
              <a:t>marital status</a:t>
            </a:r>
            <a:r>
              <a:rPr lang="en-US" dirty="0">
                <a:solidFill>
                  <a:srgbClr val="2F2E2E"/>
                </a:solidFill>
                <a:latin typeface="Palatino Linotype" panose="02040502050505030304" pitchFamily="18" charset="0"/>
              </a:rPr>
              <a:t> cannot further divide.</a:t>
            </a:r>
          </a:p>
          <a:p>
            <a:pPr marL="273050"/>
            <a:endParaRPr lang="en-US" dirty="0">
              <a:solidFill>
                <a:srgbClr val="2F2E2E"/>
              </a:solidFill>
              <a:latin typeface="Palatino Linotype" panose="02040502050505030304" pitchFamily="18" charset="0"/>
            </a:endParaRPr>
          </a:p>
          <a:p>
            <a:pPr marL="285750" indent="-285750">
              <a:buFont typeface="Arial" panose="020B0604020202020204" pitchFamily="34" charset="0"/>
              <a:buChar char="•"/>
            </a:pPr>
            <a:r>
              <a:rPr lang="en-US" sz="1800" b="1" dirty="0">
                <a:latin typeface="Palatino Linotype" panose="02040502050505030304" pitchFamily="18" charset="0"/>
                <a:ea typeface="MS Mincho" pitchFamily="49" charset="-128"/>
                <a:cs typeface="Arial" pitchFamily="34" charset="0"/>
              </a:rPr>
              <a:t>Single Value Attribute: </a:t>
            </a:r>
            <a:r>
              <a:rPr lang="en-US" b="0" i="0" dirty="0">
                <a:solidFill>
                  <a:srgbClr val="2F2E2E"/>
                </a:solidFill>
                <a:effectLst/>
                <a:latin typeface="Palatino Linotype" panose="02040502050505030304" pitchFamily="18" charset="0"/>
              </a:rPr>
              <a:t>An attribute that has only single value is known as </a:t>
            </a:r>
            <a:r>
              <a:rPr lang="en-US" dirty="0">
                <a:solidFill>
                  <a:srgbClr val="2F2E2E"/>
                </a:solidFill>
                <a:effectLst/>
                <a:latin typeface="Palatino Linotype" panose="02040502050505030304" pitchFamily="18" charset="0"/>
              </a:rPr>
              <a:t>single valued attribute.</a:t>
            </a:r>
            <a:endParaRPr lang="en-US" dirty="0">
              <a:solidFill>
                <a:srgbClr val="2F2E2E"/>
              </a:solidFill>
              <a:latin typeface="Palatino Linotype" panose="02040502050505030304" pitchFamily="18" charset="0"/>
            </a:endParaRPr>
          </a:p>
          <a:p>
            <a:pPr marL="273050"/>
            <a:r>
              <a:rPr lang="en-US" dirty="0">
                <a:solidFill>
                  <a:srgbClr val="FF0000"/>
                </a:solidFill>
                <a:latin typeface="Palatino Linotype" panose="02040502050505030304" pitchFamily="18" charset="0"/>
                <a:cs typeface="Arial" panose="020B0604020202020204" pitchFamily="34" charset="0"/>
              </a:rPr>
              <a:t>e.g. </a:t>
            </a:r>
            <a:r>
              <a:rPr lang="en-US" dirty="0">
                <a:solidFill>
                  <a:srgbClr val="2F2E2E"/>
                </a:solidFill>
                <a:latin typeface="Palatino Linotype" panose="02040502050505030304" pitchFamily="18" charset="0"/>
              </a:rPr>
              <a:t>manufactured part can have only one serial number, voter card,</a:t>
            </a:r>
            <a:r>
              <a:rPr lang="en-US" b="0" i="0" dirty="0">
                <a:solidFill>
                  <a:srgbClr val="2F2E2E"/>
                </a:solidFill>
                <a:effectLst/>
                <a:latin typeface="Palatino Linotype" panose="02040502050505030304" pitchFamily="18" charset="0"/>
              </a:rPr>
              <a:t> blood group, price, quantity, branch can have only one value.</a:t>
            </a:r>
          </a:p>
          <a:p>
            <a:pPr marL="273050"/>
            <a:endParaRPr lang="en-US" dirty="0">
              <a:solidFill>
                <a:srgbClr val="2F2E2E"/>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1800" b="1" dirty="0">
                <a:latin typeface="Palatino Linotype" panose="02040502050505030304" pitchFamily="18" charset="0"/>
                <a:ea typeface="MS Mincho" pitchFamily="49" charset="-128"/>
                <a:cs typeface="Arial" pitchFamily="34" charset="0"/>
              </a:rPr>
              <a:t>Stored Attribute: </a:t>
            </a:r>
            <a:r>
              <a:rPr lang="en-US" dirty="0">
                <a:solidFill>
                  <a:srgbClr val="2F2E2E"/>
                </a:solidFill>
                <a:latin typeface="Palatino Linotype" panose="02040502050505030304" pitchFamily="18" charset="0"/>
              </a:rPr>
              <a:t>The stored attribute are such attributes which are already stored in the database and from which the value of another attribute is derived.</a:t>
            </a:r>
          </a:p>
          <a:p>
            <a:pPr marL="273050"/>
            <a:r>
              <a:rPr lang="en-US" dirty="0">
                <a:solidFill>
                  <a:srgbClr val="FF0000"/>
                </a:solidFill>
                <a:latin typeface="Palatino Linotype" panose="02040502050505030304" pitchFamily="18" charset="0"/>
                <a:cs typeface="Arial" panose="020B0604020202020204" pitchFamily="34" charset="0"/>
              </a:rPr>
              <a:t>e.g. </a:t>
            </a:r>
            <a:r>
              <a:rPr lang="en-US" dirty="0">
                <a:solidFill>
                  <a:srgbClr val="2F2E2E"/>
                </a:solidFill>
                <a:latin typeface="Palatino Linotype" panose="02040502050505030304" pitchFamily="18" charset="0"/>
              </a:rPr>
              <a:t>(HRA, DA…) can be derive from salary, age can be derived from </a:t>
            </a:r>
            <a:r>
              <a:rPr lang="en-US" b="0" i="0" dirty="0">
                <a:solidFill>
                  <a:srgbClr val="2F2E2E"/>
                </a:solidFill>
                <a:effectLst/>
                <a:latin typeface="Palatino Linotype" panose="02040502050505030304" pitchFamily="18" charset="0"/>
              </a:rPr>
              <a:t>DoB, t</a:t>
            </a:r>
            <a:r>
              <a:rPr lang="en-US" dirty="0">
                <a:solidFill>
                  <a:srgbClr val="2F2E2E"/>
                </a:solidFill>
                <a:latin typeface="Palatino Linotype" panose="02040502050505030304" pitchFamily="18" charset="0"/>
              </a:rPr>
              <a:t>otal marks or  average marks of a student can be derived from marks.</a:t>
            </a:r>
            <a:endParaRPr lang="en-IN" dirty="0">
              <a:solidFill>
                <a:srgbClr val="2F2E2E"/>
              </a:solidFill>
              <a:latin typeface="Palatino Linotype" panose="0204050205050503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Composite</a:t>
            </a:r>
            <a:r>
              <a:rPr lang="en-US" sz="4800" b="1" dirty="0">
                <a:latin typeface="Arial" pitchFamily="34" charset="0"/>
                <a:ea typeface="MS Mincho" pitchFamily="49" charset="-128"/>
                <a:cs typeface="Arial" pitchFamily="34" charset="0"/>
              </a:rPr>
              <a:t> </a:t>
            </a:r>
            <a:r>
              <a:rPr lang="en-US" sz="4800" b="1" dirty="0">
                <a:solidFill>
                  <a:srgbClr val="DC525C"/>
                </a:solidFill>
                <a:latin typeface="Segoe UI Light" panose="020B0502040204020203" pitchFamily="34" charset="0"/>
                <a:cs typeface="Segoe UI Light" panose="020B0502040204020203" pitchFamily="34" charset="0"/>
              </a:rPr>
              <a:t>VS </a:t>
            </a:r>
            <a:r>
              <a:rPr lang="en-US" sz="4800" dirty="0">
                <a:solidFill>
                  <a:srgbClr val="DC525C"/>
                </a:solidFill>
                <a:latin typeface="Segoe UI Light" panose="020B0502040204020203" pitchFamily="34" charset="0"/>
                <a:cs typeface="Segoe UI Light" panose="020B0502040204020203" pitchFamily="34" charset="0"/>
              </a:rPr>
              <a:t>Multi</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Valued</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Attribute</a:t>
            </a:r>
          </a:p>
        </p:txBody>
      </p:sp>
    </p:spTree>
    <p:extLst>
      <p:ext uri="{BB962C8B-B14F-4D97-AF65-F5344CB8AC3E}">
        <p14:creationId xmlns:p14="http://schemas.microsoft.com/office/powerpoint/2010/main" val="19235006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composite / multi valued attributes</a:t>
            </a:r>
          </a:p>
        </p:txBody>
      </p:sp>
      <p:sp>
        <p:nvSpPr>
          <p:cNvPr id="4" name="Rectangle 3"/>
          <p:cNvSpPr/>
          <p:nvPr/>
        </p:nvSpPr>
        <p:spPr>
          <a:xfrm>
            <a:off x="479377" y="332656"/>
            <a:ext cx="3130793" cy="461665"/>
          </a:xfrm>
          <a:prstGeom prst="rect">
            <a:avLst/>
          </a:prstGeom>
        </p:spPr>
        <p:txBody>
          <a:bodyPr wrap="none">
            <a:spAutoFit/>
          </a:bodyPr>
          <a:lstStyle/>
          <a:p>
            <a:r>
              <a:rPr lang="en-US" sz="2400" b="1" dirty="0">
                <a:solidFill>
                  <a:srgbClr val="2658E6"/>
                </a:solidFill>
                <a:latin typeface="Arial" pitchFamily="34" charset="0"/>
                <a:ea typeface="MS Mincho" pitchFamily="49" charset="-128"/>
                <a:cs typeface="Arial" pitchFamily="34" charset="0"/>
              </a:rPr>
              <a:t>Composite Attribute</a:t>
            </a:r>
            <a:endParaRPr lang="en-IN" sz="2400" dirty="0">
              <a:solidFill>
                <a:srgbClr val="2658E6"/>
              </a:solidFill>
            </a:endParaRPr>
          </a:p>
        </p:txBody>
      </p:sp>
      <p:sp>
        <p:nvSpPr>
          <p:cNvPr id="5" name="Rectangle 4"/>
          <p:cNvSpPr/>
          <p:nvPr/>
        </p:nvSpPr>
        <p:spPr>
          <a:xfrm>
            <a:off x="479376" y="4047455"/>
            <a:ext cx="3418372" cy="461665"/>
          </a:xfrm>
          <a:prstGeom prst="rect">
            <a:avLst/>
          </a:prstGeom>
        </p:spPr>
        <p:txBody>
          <a:bodyPr wrap="none">
            <a:spAutoFit/>
          </a:bodyPr>
          <a:lstStyle/>
          <a:p>
            <a:r>
              <a:rPr lang="en-US" sz="2400" b="1" dirty="0">
                <a:solidFill>
                  <a:srgbClr val="2658E6"/>
                </a:solidFill>
                <a:latin typeface="Arial" pitchFamily="34" charset="0"/>
                <a:ea typeface="MS Mincho" pitchFamily="49" charset="-128"/>
                <a:cs typeface="Arial" pitchFamily="34" charset="0"/>
              </a:rPr>
              <a:t>Multi Valued Attribute </a:t>
            </a:r>
            <a:endParaRPr lang="en-IN" sz="2400" dirty="0">
              <a:solidFill>
                <a:srgbClr val="2658E6"/>
              </a:solidFill>
            </a:endParaRPr>
          </a:p>
        </p:txBody>
      </p:sp>
      <p:sp>
        <p:nvSpPr>
          <p:cNvPr id="6" name="Rectangle 5"/>
          <p:cNvSpPr/>
          <p:nvPr/>
        </p:nvSpPr>
        <p:spPr>
          <a:xfrm>
            <a:off x="479376" y="861864"/>
            <a:ext cx="9883824" cy="1213089"/>
          </a:xfrm>
          <a:prstGeom prst="rect">
            <a:avLst/>
          </a:prstGeom>
        </p:spPr>
        <p:txBody>
          <a:bodyPr wrap="square">
            <a:spAutoFit/>
          </a:bodyPr>
          <a:lstStyle/>
          <a:p>
            <a:r>
              <a:rPr lang="en-IN" sz="2200" b="1" dirty="0">
                <a:solidFill>
                  <a:schemeClr val="accent6">
                    <a:lumMod val="50000"/>
                  </a:schemeClr>
                </a:solidFill>
                <a:latin typeface="Palatino Linotype" panose="02040502050505030304" pitchFamily="18" charset="0"/>
              </a:rPr>
              <a:t>Person Entity</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Name</a:t>
            </a:r>
            <a:r>
              <a:rPr lang="en-IN" b="1" dirty="0">
                <a:solidFill>
                  <a:schemeClr val="bg2">
                    <a:lumMod val="50000"/>
                  </a:schemeClr>
                </a:solidFill>
                <a:latin typeface="Palatino Linotype" panose="02040502050505030304" pitchFamily="18" charset="0"/>
              </a:rPr>
              <a:t> </a:t>
            </a:r>
            <a:r>
              <a:rPr lang="en-IN" dirty="0">
                <a:latin typeface="Palatino Linotype" panose="02040502050505030304" pitchFamily="18" charset="0"/>
              </a:rPr>
              <a:t>attribute: ( firstName, middleName, and lastName )</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PhoneNumber</a:t>
            </a:r>
            <a:r>
              <a:rPr lang="en-IN" b="1" dirty="0">
                <a:latin typeface="Palatino Linotype" panose="02040502050505030304" pitchFamily="18" charset="0"/>
              </a:rPr>
              <a:t> </a:t>
            </a:r>
            <a:r>
              <a:rPr lang="en-IN" dirty="0">
                <a:latin typeface="Palatino Linotype" panose="02040502050505030304" pitchFamily="18" charset="0"/>
              </a:rPr>
              <a:t>attribute: ( countryCode, cityCode, and phoneNumber )</a:t>
            </a:r>
          </a:p>
        </p:txBody>
      </p:sp>
      <p:sp>
        <p:nvSpPr>
          <p:cNvPr id="7" name="Rectangle 6"/>
          <p:cNvSpPr/>
          <p:nvPr/>
        </p:nvSpPr>
        <p:spPr>
          <a:xfrm>
            <a:off x="479376" y="4665581"/>
            <a:ext cx="9883824" cy="2050498"/>
          </a:xfrm>
          <a:prstGeom prst="rect">
            <a:avLst/>
          </a:prstGeom>
        </p:spPr>
        <p:txBody>
          <a:bodyPr wrap="square">
            <a:spAutoFit/>
          </a:bodyPr>
          <a:lstStyle/>
          <a:p>
            <a:r>
              <a:rPr lang="en-IN" sz="2200" b="1" dirty="0">
                <a:solidFill>
                  <a:schemeClr val="accent6">
                    <a:lumMod val="50000"/>
                  </a:schemeClr>
                </a:solidFill>
                <a:latin typeface="Palatino Linotype" panose="02040502050505030304" pitchFamily="18" charset="0"/>
              </a:rPr>
              <a:t>Person Entity</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Hobbies</a:t>
            </a:r>
            <a:r>
              <a:rPr lang="en-IN" b="1" dirty="0">
                <a:latin typeface="Palatino Linotype" panose="02040502050505030304" pitchFamily="18" charset="0"/>
              </a:rPr>
              <a:t> </a:t>
            </a:r>
            <a:r>
              <a:rPr lang="en-IN" dirty="0">
                <a:latin typeface="Palatino Linotype" panose="02040502050505030304" pitchFamily="18" charset="0"/>
              </a:rPr>
              <a:t>attribute: [ reading, hiking, hockey, skiing, photography, </a:t>
            </a:r>
            <a:r>
              <a:rPr lang="en-IN" dirty="0">
                <a:solidFill>
                  <a:schemeClr val="bg1">
                    <a:lumMod val="50000"/>
                  </a:schemeClr>
                </a:solidFill>
                <a:latin typeface="Palatino Linotype" panose="02040502050505030304" pitchFamily="18" charset="0"/>
              </a:rPr>
              <a:t>. . .</a:t>
            </a:r>
            <a:r>
              <a:rPr lang="en-IN" dirty="0">
                <a:latin typeface="Palatino Linotype" panose="02040502050505030304" pitchFamily="18" charset="0"/>
              </a:rPr>
              <a:t> ]</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SpokenLanguages</a:t>
            </a:r>
            <a:r>
              <a:rPr lang="en-IN" b="1" dirty="0">
                <a:latin typeface="Palatino Linotype" panose="02040502050505030304" pitchFamily="18" charset="0"/>
              </a:rPr>
              <a:t> </a:t>
            </a:r>
            <a:r>
              <a:rPr lang="en-IN" dirty="0">
                <a:latin typeface="Palatino Linotype" panose="02040502050505030304" pitchFamily="18" charset="0"/>
              </a:rPr>
              <a:t>attribute: [ Hindi, Marathi, Gujarati, English, </a:t>
            </a:r>
            <a:r>
              <a:rPr lang="en-IN" dirty="0">
                <a:solidFill>
                  <a:schemeClr val="bg1">
                    <a:lumMod val="50000"/>
                  </a:schemeClr>
                </a:solidFill>
                <a:latin typeface="Palatino Linotype" panose="02040502050505030304" pitchFamily="18" charset="0"/>
              </a:rPr>
              <a:t>. . .</a:t>
            </a:r>
            <a:r>
              <a:rPr lang="en-IN" dirty="0">
                <a:latin typeface="Palatino Linotype" panose="02040502050505030304" pitchFamily="18" charset="0"/>
              </a:rPr>
              <a:t> ]</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Degrees</a:t>
            </a:r>
            <a:r>
              <a:rPr lang="en-IN" b="1" i="1" dirty="0">
                <a:latin typeface="Palatino Linotype" panose="02040502050505030304" pitchFamily="18" charset="0"/>
              </a:rPr>
              <a:t> </a:t>
            </a:r>
            <a:r>
              <a:rPr lang="en-IN" dirty="0">
                <a:latin typeface="Palatino Linotype" panose="02040502050505030304" pitchFamily="18" charset="0"/>
              </a:rPr>
              <a:t>attribute</a:t>
            </a:r>
            <a:r>
              <a:rPr lang="en-IN" b="1" dirty="0">
                <a:latin typeface="Palatino Linotype" panose="02040502050505030304" pitchFamily="18" charset="0"/>
              </a:rPr>
              <a:t>: </a:t>
            </a:r>
            <a:r>
              <a:rPr lang="en-IN" dirty="0">
                <a:latin typeface="Palatino Linotype" panose="02040502050505030304" pitchFamily="18" charset="0"/>
              </a:rPr>
              <a:t>[ 10</a:t>
            </a:r>
            <a:r>
              <a:rPr lang="en-IN" baseline="30000" dirty="0">
                <a:latin typeface="Palatino Linotype" panose="02040502050505030304" pitchFamily="18" charset="0"/>
              </a:rPr>
              <a:t>th</a:t>
            </a:r>
            <a:r>
              <a:rPr lang="en-IN" dirty="0">
                <a:latin typeface="Palatino Linotype" panose="02040502050505030304" pitchFamily="18" charset="0"/>
              </a:rPr>
              <a:t> , 12</a:t>
            </a:r>
            <a:r>
              <a:rPr lang="en-IN" baseline="30000" dirty="0">
                <a:latin typeface="Palatino Linotype" panose="02040502050505030304" pitchFamily="18" charset="0"/>
              </a:rPr>
              <a:t>th</a:t>
            </a:r>
            <a:r>
              <a:rPr lang="en-IN" dirty="0">
                <a:latin typeface="Palatino Linotype" panose="02040502050505030304" pitchFamily="18" charset="0"/>
              </a:rPr>
              <a:t>, BE, ME, PhD, </a:t>
            </a:r>
            <a:r>
              <a:rPr lang="en-IN" dirty="0">
                <a:solidFill>
                  <a:schemeClr val="bg1">
                    <a:lumMod val="50000"/>
                  </a:schemeClr>
                </a:solidFill>
                <a:latin typeface="Palatino Linotype" panose="02040502050505030304" pitchFamily="18" charset="0"/>
              </a:rPr>
              <a:t>. . .</a:t>
            </a:r>
            <a:r>
              <a:rPr lang="en-IN" dirty="0">
                <a:latin typeface="Palatino Linotype" panose="02040502050505030304" pitchFamily="18" charset="0"/>
              </a:rPr>
              <a:t> ]</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emailID</a:t>
            </a:r>
            <a:r>
              <a:rPr lang="en-IN" b="1" i="1" dirty="0">
                <a:latin typeface="Palatino Linotype" panose="02040502050505030304" pitchFamily="18" charset="0"/>
              </a:rPr>
              <a:t> </a:t>
            </a:r>
            <a:r>
              <a:rPr lang="en-IN" dirty="0">
                <a:latin typeface="Palatino Linotype" panose="02040502050505030304" pitchFamily="18" charset="0"/>
              </a:rPr>
              <a:t>attribute</a:t>
            </a:r>
            <a:r>
              <a:rPr lang="en-IN" b="1" i="1" dirty="0">
                <a:latin typeface="Palatino Linotype" panose="02040502050505030304" pitchFamily="18" charset="0"/>
              </a:rPr>
              <a:t>:</a:t>
            </a:r>
            <a:r>
              <a:rPr lang="en-IN" dirty="0">
                <a:latin typeface="Palatino Linotype" panose="02040502050505030304" pitchFamily="18" charset="0"/>
              </a:rPr>
              <a:t> [ saleel@gmail.com, salil@yahoomail.com, </a:t>
            </a:r>
            <a:r>
              <a:rPr lang="en-IN" dirty="0">
                <a:solidFill>
                  <a:schemeClr val="bg1">
                    <a:lumMod val="50000"/>
                  </a:schemeClr>
                </a:solidFill>
                <a:latin typeface="Palatino Linotype" panose="02040502050505030304" pitchFamily="18" charset="0"/>
              </a:rPr>
              <a:t>. . .</a:t>
            </a:r>
            <a:r>
              <a:rPr lang="en-IN" dirty="0">
                <a:latin typeface="Palatino Linotype" panose="02040502050505030304" pitchFamily="18" charset="0"/>
              </a:rPr>
              <a:t> ]</a:t>
            </a:r>
          </a:p>
        </p:txBody>
      </p:sp>
      <p:grpSp>
        <p:nvGrpSpPr>
          <p:cNvPr id="2" name="Group 1">
            <a:extLst>
              <a:ext uri="{FF2B5EF4-FFF2-40B4-BE49-F238E27FC236}">
                <a16:creationId xmlns:a16="http://schemas.microsoft.com/office/drawing/2014/main" xmlns="" id="{C89E1B55-B447-470E-AF99-30CAD90C8986}"/>
              </a:ext>
            </a:extLst>
          </p:cNvPr>
          <p:cNvGrpSpPr/>
          <p:nvPr/>
        </p:nvGrpSpPr>
        <p:grpSpPr>
          <a:xfrm>
            <a:off x="623392" y="2204864"/>
            <a:ext cx="7272808" cy="1512167"/>
            <a:chOff x="1850572" y="2570650"/>
            <a:chExt cx="7896225" cy="1536099"/>
          </a:xfrm>
        </p:grpSpPr>
        <p:pic>
          <p:nvPicPr>
            <p:cNvPr id="9" name="Picture 8"/>
            <p:cNvPicPr>
              <a:picLocks noChangeAspect="1"/>
            </p:cNvPicPr>
            <p:nvPr/>
          </p:nvPicPr>
          <p:blipFill>
            <a:blip r:embed="rId2" cstate="print"/>
            <a:stretch>
              <a:fillRect/>
            </a:stretch>
          </p:blipFill>
          <p:spPr>
            <a:xfrm>
              <a:off x="1900917" y="2570650"/>
              <a:ext cx="1543050" cy="419100"/>
            </a:xfrm>
            <a:prstGeom prst="rect">
              <a:avLst/>
            </a:prstGeom>
          </p:spPr>
        </p:pic>
        <p:pic>
          <p:nvPicPr>
            <p:cNvPr id="10" name="Picture 9"/>
            <p:cNvPicPr>
              <a:picLocks noChangeAspect="1"/>
            </p:cNvPicPr>
            <p:nvPr/>
          </p:nvPicPr>
          <p:blipFill>
            <a:blip r:embed="rId3" cstate="print"/>
            <a:stretch>
              <a:fillRect/>
            </a:stretch>
          </p:blipFill>
          <p:spPr>
            <a:xfrm>
              <a:off x="1879147" y="3165889"/>
              <a:ext cx="5819775" cy="371475"/>
            </a:xfrm>
            <a:prstGeom prst="rect">
              <a:avLst/>
            </a:prstGeom>
          </p:spPr>
        </p:pic>
        <p:pic>
          <p:nvPicPr>
            <p:cNvPr id="11" name="Picture 10"/>
            <p:cNvPicPr>
              <a:picLocks noChangeAspect="1"/>
            </p:cNvPicPr>
            <p:nvPr/>
          </p:nvPicPr>
          <p:blipFill>
            <a:blip r:embed="rId4" cstate="print"/>
            <a:stretch>
              <a:fillRect/>
            </a:stretch>
          </p:blipFill>
          <p:spPr>
            <a:xfrm>
              <a:off x="1850572" y="3735274"/>
              <a:ext cx="7896225" cy="371475"/>
            </a:xfrm>
            <a:prstGeom prst="rect">
              <a:avLst/>
            </a:prstGeom>
          </p:spPr>
        </p:pic>
        <p:cxnSp>
          <p:nvCxnSpPr>
            <p:cNvPr id="13" name="Straight Arrow Connector 12"/>
            <p:cNvCxnSpPr/>
            <p:nvPr/>
          </p:nvCxnSpPr>
          <p:spPr>
            <a:xfrm>
              <a:off x="2514600" y="2895601"/>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514600" y="3481024"/>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514601"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508188"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79564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35F44A0F-8DE7-4550-9E48-6D6E2E4B0254}"/>
              </a:ext>
            </a:extLst>
          </p:cNvPr>
          <p:cNvSpPr/>
          <p:nvPr/>
        </p:nvSpPr>
        <p:spPr>
          <a:xfrm>
            <a:off x="407368" y="1045180"/>
            <a:ext cx="11377264" cy="2246769"/>
          </a:xfrm>
          <a:prstGeom prst="rect">
            <a:avLst/>
          </a:prstGeom>
        </p:spPr>
        <p:txBody>
          <a:bodyPr wrap="square">
            <a:spAutoFit/>
          </a:bodyPr>
          <a:lstStyle/>
          <a:p>
            <a:pPr marL="342900" indent="-342900">
              <a:buFont typeface="Arial" panose="020B0604020202020204" pitchFamily="34" charset="0"/>
              <a:buChar char="•"/>
            </a:pPr>
            <a:r>
              <a:rPr lang="en-US" sz="2000" dirty="0">
                <a:latin typeface="Arial" panose="020B0604020202020204" pitchFamily="34" charset="0"/>
                <a:cs typeface="Arial" pitchFamily="34" charset="0"/>
              </a:rPr>
              <a:t>A layer refers to pieces of software that are logically separated, but typically live within the same process and machine. </a:t>
            </a:r>
          </a:p>
          <a:p>
            <a:pPr marL="342900" indent="-342900">
              <a:buFont typeface="Arial" panose="020B0604020202020204" pitchFamily="34" charset="0"/>
              <a:buChar char="•"/>
            </a:pPr>
            <a:endParaRPr lang="en-US" sz="2000" dirty="0">
              <a:latin typeface="Arial" panose="020B0604020202020204" pitchFamily="34" charset="0"/>
              <a:cs typeface="Arial"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itchFamily="34" charset="0"/>
              </a:rPr>
              <a:t>A tier, instead, refers to pieces of software that live in distinct processes or </a:t>
            </a:r>
            <a:r>
              <a:rPr lang="en-US" sz="2000" dirty="0" err="1">
                <a:latin typeface="Arial" panose="020B0604020202020204" pitchFamily="34" charset="0"/>
                <a:cs typeface="Arial" pitchFamily="34" charset="0"/>
              </a:rPr>
              <a:t>AppDomains</a:t>
            </a:r>
            <a:r>
              <a:rPr lang="en-US" sz="2000" dirty="0">
                <a:latin typeface="Arial" panose="020B0604020202020204" pitchFamily="34" charset="0"/>
                <a:cs typeface="Arial" pitchFamily="34" charset="0"/>
              </a:rPr>
              <a:t> or machines.</a:t>
            </a:r>
          </a:p>
          <a:p>
            <a:pPr marL="342900" indent="-342900">
              <a:buFont typeface="Arial" panose="020B0604020202020204" pitchFamily="34" charset="0"/>
              <a:buChar char="•"/>
            </a:pPr>
            <a:endParaRPr lang="en-US" sz="2000" dirty="0">
              <a:latin typeface="Arial" panose="020B0604020202020204" pitchFamily="34" charset="0"/>
              <a:cs typeface="Arial"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itchFamily="34" charset="0"/>
              </a:rPr>
              <a:t>A tier refers to physical separation; a layer is about logical separation.</a:t>
            </a:r>
          </a:p>
        </p:txBody>
      </p:sp>
      <p:sp>
        <p:nvSpPr>
          <p:cNvPr id="3" name="Title 1">
            <a:extLst>
              <a:ext uri="{FF2B5EF4-FFF2-40B4-BE49-F238E27FC236}">
                <a16:creationId xmlns:a16="http://schemas.microsoft.com/office/drawing/2014/main" xmlns="" id="{19F22029-A0A6-4EEE-A397-07713D4DCCCE}"/>
              </a:ext>
            </a:extLst>
          </p:cNvPr>
          <p:cNvSpPr txBox="1">
            <a:spLocks/>
          </p:cNvSpPr>
          <p:nvPr/>
        </p:nvSpPr>
        <p:spPr>
          <a:xfrm>
            <a:off x="1936266" y="239284"/>
            <a:ext cx="8272519" cy="685800"/>
          </a:xfrm>
          <a:prstGeom prst="rect">
            <a:avLst/>
          </a:prstGeom>
          <a:solidFill>
            <a:schemeClr val="bg1"/>
          </a:solidFill>
        </p:spPr>
        <p:txBody>
          <a:bodyPr>
            <a:normAutofit/>
          </a:bodyPr>
          <a:lstStyle>
            <a:defPPr>
              <a:defRPr lang="en-US"/>
            </a:defPPr>
            <a:lvl1pPr lvl="0" algn="ctr">
              <a:spcBef>
                <a:spcPct val="0"/>
              </a:spcBef>
              <a:defRPr sz="3600" b="1">
                <a:latin typeface="Arial" pitchFamily="34" charset="0"/>
                <a:cs typeface="Arial" pitchFamily="34" charset="0"/>
              </a:defRPr>
            </a:lvl1pPr>
          </a:lstStyle>
          <a:p>
            <a:r>
              <a:rPr lang="en-US" dirty="0"/>
              <a:t>Introduction</a:t>
            </a:r>
          </a:p>
        </p:txBody>
      </p:sp>
    </p:spTree>
    <p:extLst>
      <p:ext uri="{BB962C8B-B14F-4D97-AF65-F5344CB8AC3E}">
        <p14:creationId xmlns:p14="http://schemas.microsoft.com/office/powerpoint/2010/main" val="27117102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an Prime, Non-Prime Attribute?</a:t>
            </a:r>
          </a:p>
        </p:txBody>
      </p:sp>
    </p:spTree>
    <p:extLst>
      <p:ext uri="{BB962C8B-B14F-4D97-AF65-F5344CB8AC3E}">
        <p14:creationId xmlns:p14="http://schemas.microsoft.com/office/powerpoint/2010/main" val="7477042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 name="Rectangle 4"/>
          <p:cNvSpPr/>
          <p:nvPr/>
        </p:nvSpPr>
        <p:spPr>
          <a:xfrm>
            <a:off x="407368" y="990600"/>
            <a:ext cx="11377264" cy="2062103"/>
          </a:xfrm>
          <a:prstGeom prst="rect">
            <a:avLst/>
          </a:prstGeom>
        </p:spPr>
        <p:txBody>
          <a:bodyPr wrap="square">
            <a:spAutoFit/>
          </a:bodyPr>
          <a:lstStyle/>
          <a:p>
            <a:r>
              <a:rPr lang="en-IN" sz="2400" b="1" dirty="0">
                <a:solidFill>
                  <a:schemeClr val="accent6">
                    <a:lumMod val="50000"/>
                  </a:schemeClr>
                </a:solidFill>
                <a:latin typeface="Palatino Linotype" panose="02040502050505030304" pitchFamily="18" charset="0"/>
                <a:cs typeface="Arial" panose="020B0604020202020204" pitchFamily="34" charset="0"/>
              </a:rPr>
              <a:t>Prime attribute</a:t>
            </a:r>
            <a:r>
              <a:rPr lang="en-IN" sz="2400" b="1" dirty="0">
                <a:solidFill>
                  <a:schemeClr val="bg2">
                    <a:lumMod val="50000"/>
                  </a:schemeClr>
                </a:solidFill>
                <a:latin typeface="Palatino Linotype" panose="02040502050505030304" pitchFamily="18" charset="0"/>
                <a:cs typeface="Arial" panose="020B0604020202020204" pitchFamily="34" charset="0"/>
              </a:rPr>
              <a:t> </a:t>
            </a:r>
            <a:r>
              <a:rPr lang="en-IN" sz="2400" dirty="0">
                <a:solidFill>
                  <a:schemeClr val="accent6">
                    <a:lumMod val="50000"/>
                  </a:schemeClr>
                </a:solidFill>
                <a:latin typeface="Palatino Linotype" panose="02040502050505030304" pitchFamily="18" charset="0"/>
                <a:cs typeface="Arial" panose="020B0604020202020204" pitchFamily="34" charset="0"/>
              </a:rPr>
              <a:t>(</a:t>
            </a:r>
            <a:r>
              <a:rPr lang="en-IN" sz="2400" i="1" dirty="0">
                <a:solidFill>
                  <a:schemeClr val="accent6">
                    <a:lumMod val="50000"/>
                  </a:schemeClr>
                </a:solidFill>
                <a:latin typeface="Palatino Linotype" panose="02040502050505030304" pitchFamily="18" charset="0"/>
              </a:rPr>
              <a:t>Entity</a:t>
            </a:r>
            <a:r>
              <a:rPr lang="en-IN" sz="2400" dirty="0">
                <a:solidFill>
                  <a:schemeClr val="accent6">
                    <a:lumMod val="50000"/>
                  </a:schemeClr>
                </a:solidFill>
                <a:latin typeface="Palatino Linotype" panose="02040502050505030304" pitchFamily="18" charset="0"/>
              </a:rPr>
              <a:t> </a:t>
            </a:r>
            <a:r>
              <a:rPr lang="en-IN" sz="2400" i="1" dirty="0">
                <a:solidFill>
                  <a:schemeClr val="accent6">
                    <a:lumMod val="50000"/>
                  </a:schemeClr>
                </a:solidFill>
                <a:latin typeface="Palatino Linotype" panose="02040502050505030304" pitchFamily="18" charset="0"/>
              </a:rPr>
              <a:t>integrity</a:t>
            </a:r>
            <a:r>
              <a:rPr lang="en-IN" sz="2400" dirty="0">
                <a:solidFill>
                  <a:schemeClr val="accent6">
                    <a:lumMod val="50000"/>
                  </a:schemeClr>
                </a:solidFill>
                <a:latin typeface="Palatino Linotype" panose="02040502050505030304" pitchFamily="18" charset="0"/>
              </a:rPr>
              <a:t>)	</a:t>
            </a:r>
            <a:endParaRPr lang="en-IN" sz="2400" dirty="0">
              <a:solidFill>
                <a:schemeClr val="accent6">
                  <a:lumMod val="50000"/>
                </a:schemeClr>
              </a:solidFill>
              <a:latin typeface="Palatino Linotype" panose="02040502050505030304" pitchFamily="18" charset="0"/>
              <a:cs typeface="Arial" panose="020B0604020202020204" pitchFamily="34" charset="0"/>
            </a:endParaRPr>
          </a:p>
          <a:p>
            <a:r>
              <a:rPr lang="en-IN" sz="2000" dirty="0">
                <a:latin typeface="Palatino Linotype" panose="02040502050505030304" pitchFamily="18" charset="0"/>
                <a:cs typeface="Arial" panose="020B0604020202020204" pitchFamily="34" charset="0"/>
              </a:rPr>
              <a:t>An attribute, which is a </a:t>
            </a:r>
            <a:r>
              <a:rPr lang="en-IN" sz="2000" b="1" dirty="0">
                <a:solidFill>
                  <a:srgbClr val="C00000"/>
                </a:solidFill>
                <a:latin typeface="Palatino Linotype" panose="02040502050505030304" pitchFamily="18" charset="0"/>
                <a:cs typeface="Arial" panose="020B0604020202020204" pitchFamily="34" charset="0"/>
              </a:rPr>
              <a:t>part of the prime-key</a:t>
            </a:r>
            <a:r>
              <a:rPr lang="en-IN" sz="2000" b="1" dirty="0">
                <a:latin typeface="Palatino Linotype" panose="02040502050505030304" pitchFamily="18" charset="0"/>
                <a:cs typeface="Arial" panose="020B0604020202020204" pitchFamily="34" charset="0"/>
              </a:rPr>
              <a:t> (</a:t>
            </a:r>
            <a:r>
              <a:rPr lang="en-IN" sz="2000" b="0" i="0" dirty="0">
                <a:effectLst/>
                <a:latin typeface="Palatino Linotype" panose="02040502050505030304" pitchFamily="18" charset="0"/>
              </a:rPr>
              <a:t>candidate key</a:t>
            </a:r>
            <a:r>
              <a:rPr lang="en-IN" sz="2000" b="1" dirty="0">
                <a:latin typeface="Palatino Linotype" panose="02040502050505030304" pitchFamily="18" charset="0"/>
                <a:cs typeface="Arial" panose="020B0604020202020204" pitchFamily="34" charset="0"/>
              </a:rPr>
              <a:t>)</a:t>
            </a:r>
            <a:r>
              <a:rPr lang="en-IN" sz="2000" dirty="0">
                <a:latin typeface="Palatino Linotype" panose="02040502050505030304" pitchFamily="18" charset="0"/>
                <a:cs typeface="Arial" panose="020B0604020202020204" pitchFamily="34" charset="0"/>
              </a:rPr>
              <a:t>, is known as a prime attribute.</a:t>
            </a:r>
          </a:p>
          <a:p>
            <a:endParaRPr lang="en-IN" sz="2000" dirty="0">
              <a:latin typeface="Palatino Linotype" panose="02040502050505030304" pitchFamily="18" charset="0"/>
              <a:cs typeface="Arial" panose="020B0604020202020204" pitchFamily="34" charset="0"/>
            </a:endParaRPr>
          </a:p>
          <a:p>
            <a:r>
              <a:rPr lang="en-IN" sz="2400" b="1" dirty="0">
                <a:solidFill>
                  <a:schemeClr val="accent6">
                    <a:lumMod val="50000"/>
                  </a:schemeClr>
                </a:solidFill>
                <a:latin typeface="Palatino Linotype" panose="02040502050505030304" pitchFamily="18" charset="0"/>
                <a:cs typeface="Arial" panose="020B0604020202020204" pitchFamily="34" charset="0"/>
              </a:rPr>
              <a:t>Non-prime attribute </a:t>
            </a:r>
          </a:p>
          <a:p>
            <a:r>
              <a:rPr lang="en-IN" sz="2000" dirty="0">
                <a:latin typeface="Palatino Linotype" panose="02040502050505030304" pitchFamily="18" charset="0"/>
                <a:cs typeface="Arial" panose="020B0604020202020204" pitchFamily="34" charset="0"/>
              </a:rPr>
              <a:t>An attribute, which is </a:t>
            </a:r>
            <a:r>
              <a:rPr lang="en-IN" sz="2000" b="1" dirty="0">
                <a:solidFill>
                  <a:srgbClr val="C00000"/>
                </a:solidFill>
                <a:latin typeface="Palatino Linotype" panose="02040502050505030304" pitchFamily="18" charset="0"/>
                <a:cs typeface="Arial" panose="020B0604020202020204" pitchFamily="34" charset="0"/>
              </a:rPr>
              <a:t>not a part of the prime-key</a:t>
            </a:r>
            <a:r>
              <a:rPr lang="en-IN" sz="2000" b="1" dirty="0">
                <a:latin typeface="Palatino Linotype" panose="02040502050505030304" pitchFamily="18" charset="0"/>
                <a:cs typeface="Arial" panose="020B0604020202020204" pitchFamily="34" charset="0"/>
              </a:rPr>
              <a:t> (</a:t>
            </a:r>
            <a:r>
              <a:rPr lang="en-IN" sz="2000" b="0" i="0" dirty="0">
                <a:effectLst/>
                <a:latin typeface="Palatino Linotype" panose="02040502050505030304" pitchFamily="18" charset="0"/>
              </a:rPr>
              <a:t>candidate key</a:t>
            </a:r>
            <a:r>
              <a:rPr lang="en-IN" sz="2000" b="1" dirty="0">
                <a:latin typeface="Palatino Linotype" panose="02040502050505030304" pitchFamily="18" charset="0"/>
                <a:cs typeface="Arial" panose="020B0604020202020204" pitchFamily="34" charset="0"/>
              </a:rPr>
              <a:t>)</a:t>
            </a:r>
            <a:r>
              <a:rPr lang="en-IN" sz="2000" dirty="0">
                <a:latin typeface="Palatino Linotype" panose="02040502050505030304" pitchFamily="18" charset="0"/>
                <a:cs typeface="Arial" panose="020B0604020202020204" pitchFamily="34" charset="0"/>
              </a:rPr>
              <a:t>, is said to be a non-prime attribute.</a:t>
            </a:r>
          </a:p>
        </p:txBody>
      </p:sp>
      <p:sp>
        <p:nvSpPr>
          <p:cNvPr id="6" name="Rectangle 5"/>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attributes</a:t>
            </a:r>
          </a:p>
        </p:txBody>
      </p:sp>
    </p:spTree>
    <p:extLst>
      <p:ext uri="{BB962C8B-B14F-4D97-AF65-F5344CB8AC3E}">
        <p14:creationId xmlns:p14="http://schemas.microsoft.com/office/powerpoint/2010/main" val="24839681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Entity Relationship Diagram Symbols </a:t>
            </a:r>
          </a:p>
        </p:txBody>
      </p:sp>
    </p:spTree>
    <p:extLst>
      <p:ext uri="{BB962C8B-B14F-4D97-AF65-F5344CB8AC3E}">
        <p14:creationId xmlns:p14="http://schemas.microsoft.com/office/powerpoint/2010/main" val="41513896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752600" y="344270"/>
            <a:ext cx="86868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156788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Multivalued Attribute</a:t>
              </a:r>
              <a:endParaRPr lang="en-US" sz="2800" dirty="0">
                <a:latin typeface="Arial" pitchFamily="34" charset="0"/>
                <a:cs typeface="Arial" pitchFamily="34" charset="0"/>
              </a:endParaRPr>
            </a:p>
          </p:txBody>
        </p:sp>
      </p:grpSp>
      <p:grpSp>
        <p:nvGrpSpPr>
          <p:cNvPr id="5" name="Group 10"/>
          <p:cNvGrpSpPr>
            <a:grpSpLocks/>
          </p:cNvGrpSpPr>
          <p:nvPr/>
        </p:nvGrpSpPr>
        <p:grpSpPr bwMode="auto">
          <a:xfrm>
            <a:off x="147263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Derived Attribute</a:t>
              </a:r>
              <a:endParaRPr lang="en-US" sz="2800" dirty="0">
                <a:latin typeface="Arial" pitchFamily="34" charset="0"/>
                <a:cs typeface="Arial" pitchFamily="34" charset="0"/>
              </a:endParaRPr>
            </a:p>
          </p:txBody>
        </p:sp>
      </p:grpSp>
      <p:grpSp>
        <p:nvGrpSpPr>
          <p:cNvPr id="6" name="Group 13"/>
          <p:cNvGrpSpPr>
            <a:grpSpLocks/>
          </p:cNvGrpSpPr>
          <p:nvPr/>
        </p:nvGrpSpPr>
        <p:grpSpPr bwMode="auto">
          <a:xfrm>
            <a:off x="6019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sz="1600" b="1" i="1" dirty="0">
                  <a:latin typeface="Cambria" pitchFamily="18" charset="0"/>
                  <a:cs typeface="Arial" pitchFamily="34" charset="0"/>
                </a:rPr>
                <a:t>Composite Attribute</a:t>
              </a:r>
              <a:endParaRPr lang="en-US" sz="2400" dirty="0">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147263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u="heavy" dirty="0">
                  <a:uFill>
                    <a:solidFill>
                      <a:srgbClr val="FF0000"/>
                    </a:solidFill>
                  </a:uFill>
                  <a:latin typeface="Cambria" pitchFamily="18" charset="0"/>
                  <a:cs typeface="Arial" pitchFamily="34" charset="0"/>
                </a:rPr>
                <a:t>Key Attribute</a:t>
              </a:r>
              <a:endParaRPr lang="en-US" sz="2800" u="heavy" dirty="0">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141548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Attribute</a:t>
              </a:r>
              <a:endParaRPr lang="en-US" sz="1600" dirty="0">
                <a:latin typeface="Arial" pitchFamily="34" charset="0"/>
                <a:cs typeface="Arial" pitchFamily="34" charset="0"/>
              </a:endParaRPr>
            </a:p>
          </p:txBody>
        </p:sp>
      </p:grpSp>
      <p:grpSp>
        <p:nvGrpSpPr>
          <p:cNvPr id="9" name="Group 25"/>
          <p:cNvGrpSpPr>
            <a:grpSpLocks/>
          </p:cNvGrpSpPr>
          <p:nvPr/>
        </p:nvGrpSpPr>
        <p:grpSpPr bwMode="auto">
          <a:xfrm>
            <a:off x="7772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Weak Entity</a:t>
              </a:r>
              <a:endParaRPr lang="en-US" sz="2800" dirty="0">
                <a:latin typeface="Arial" pitchFamily="34" charset="0"/>
                <a:cs typeface="Arial" pitchFamily="34" charset="0"/>
              </a:endParaRPr>
            </a:p>
          </p:txBody>
        </p:sp>
      </p:grpSp>
      <p:grpSp>
        <p:nvGrpSpPr>
          <p:cNvPr id="10" name="Group 28"/>
          <p:cNvGrpSpPr>
            <a:grpSpLocks/>
          </p:cNvGrpSpPr>
          <p:nvPr/>
        </p:nvGrpSpPr>
        <p:grpSpPr bwMode="auto">
          <a:xfrm>
            <a:off x="5638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Strong Entity</a:t>
              </a:r>
              <a:endParaRPr lang="en-US" sz="2800" dirty="0">
                <a:latin typeface="Arial" pitchFamily="34" charset="0"/>
                <a:cs typeface="Arial" pitchFamily="34" charset="0"/>
              </a:endParaRPr>
            </a:p>
          </p:txBody>
        </p:sp>
      </p:grpSp>
      <p:grpSp>
        <p:nvGrpSpPr>
          <p:cNvPr id="11" name="Group 31"/>
          <p:cNvGrpSpPr>
            <a:grpSpLocks/>
          </p:cNvGrpSpPr>
          <p:nvPr/>
        </p:nvGrpSpPr>
        <p:grpSpPr bwMode="auto">
          <a:xfrm>
            <a:off x="5486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ts val="1000"/>
                </a:spcAft>
              </a:pPr>
              <a:r>
                <a:rPr lang="en-US" b="1" i="1" dirty="0">
                  <a:latin typeface="Cambria" pitchFamily="18" charset="0"/>
                  <a:cs typeface="Arial" pitchFamily="34" charset="0"/>
                </a:rPr>
                <a:t>Relationship</a:t>
              </a:r>
              <a:endParaRPr lang="en-US" sz="2800" dirty="0">
                <a:latin typeface="Arial" pitchFamily="34" charset="0"/>
                <a:cs typeface="Arial" pitchFamily="34" charset="0"/>
              </a:endParaRPr>
            </a:p>
          </p:txBody>
        </p:sp>
      </p:grpSp>
      <p:grpSp>
        <p:nvGrpSpPr>
          <p:cNvPr id="12" name="Group 34"/>
          <p:cNvGrpSpPr>
            <a:grpSpLocks/>
          </p:cNvGrpSpPr>
          <p:nvPr/>
        </p:nvGrpSpPr>
        <p:grpSpPr bwMode="auto">
          <a:xfrm>
            <a:off x="7942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ts val="1000"/>
                </a:spcAft>
              </a:pPr>
              <a:r>
                <a:rPr lang="en-US" b="1" i="1" dirty="0">
                  <a:latin typeface="Cambria" pitchFamily="18" charset="0"/>
                  <a:cs typeface="Arial" pitchFamily="34" charset="0"/>
                </a:rPr>
                <a:t>Weak Relationship</a:t>
              </a:r>
              <a:endParaRPr lang="en-US" sz="2800" dirty="0">
                <a:latin typeface="Arial" pitchFamily="34" charset="0"/>
                <a:cs typeface="Arial" pitchFamily="34" charset="0"/>
              </a:endParaRPr>
            </a:p>
          </p:txBody>
        </p:sp>
      </p:grpSp>
      <p:grpSp>
        <p:nvGrpSpPr>
          <p:cNvPr id="13" name="Group 48"/>
          <p:cNvGrpSpPr/>
          <p:nvPr/>
        </p:nvGrpSpPr>
        <p:grpSpPr>
          <a:xfrm>
            <a:off x="551384" y="1143000"/>
            <a:ext cx="10945216"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extBox 4">
            <a:extLst>
              <a:ext uri="{FF2B5EF4-FFF2-40B4-BE49-F238E27FC236}">
                <a16:creationId xmlns:a16="http://schemas.microsoft.com/office/drawing/2014/main" xmlns="" id="{F751A2D5-5197-47C4-85D2-95A855B71848}"/>
              </a:ext>
            </a:extLst>
          </p:cNvPr>
          <p:cNvSpPr txBox="1"/>
          <p:nvPr/>
        </p:nvSpPr>
        <p:spPr>
          <a:xfrm>
            <a:off x="10776520" y="188640"/>
            <a:ext cx="1243696" cy="523220"/>
          </a:xfrm>
          <a:prstGeom prst="rect">
            <a:avLst/>
          </a:prstGeom>
          <a:solidFill>
            <a:schemeClr val="bg1"/>
          </a:solidFill>
          <a:ln>
            <a:solidFill>
              <a:srgbClr val="D9DD21"/>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b="1" i="0" dirty="0">
                <a:solidFill>
                  <a:schemeClr val="bg1"/>
                </a:solidFill>
                <a:effectLst/>
                <a:latin typeface="Times New Roman" panose="02020603050405020304" pitchFamily="18" charset="0"/>
              </a:rPr>
              <a:t>erdplus.com</a:t>
            </a:r>
          </a:p>
          <a:p>
            <a:pPr algn="l"/>
            <a:r>
              <a:rPr lang="en-IN" sz="1400" b="1" i="0" dirty="0">
                <a:solidFill>
                  <a:schemeClr val="bg1"/>
                </a:solidFill>
                <a:effectLst/>
                <a:latin typeface="Times New Roman" panose="02020603050405020304" pitchFamily="18" charset="0"/>
              </a:rPr>
              <a:t>www.draw.io</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strong and weak entity</a:t>
            </a:r>
          </a:p>
        </p:txBody>
      </p:sp>
      <p:sp>
        <p:nvSpPr>
          <p:cNvPr id="3" name="Rectangle 2"/>
          <p:cNvSpPr/>
          <p:nvPr/>
        </p:nvSpPr>
        <p:spPr>
          <a:xfrm>
            <a:off x="479376" y="838201"/>
            <a:ext cx="11161240" cy="3293209"/>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An entity may participate in a relation either totally or partially.</a:t>
            </a:r>
          </a:p>
          <a:p>
            <a:endParaRPr lang="en-IN" sz="2000" dirty="0">
              <a:latin typeface="Palatino Linotype" panose="02040502050505030304" pitchFamily="18" charset="0"/>
              <a:cs typeface="Arial" panose="020B0604020202020204" pitchFamily="34" charset="0"/>
            </a:endParaRPr>
          </a:p>
          <a:p>
            <a:r>
              <a:rPr lang="en-IN" sz="2400" dirty="0"/>
              <a:t>Strong Entity: </a:t>
            </a:r>
            <a:r>
              <a:rPr lang="en-IN" sz="2000" b="1" dirty="0">
                <a:latin typeface="Palatino Linotype" panose="02040502050505030304" pitchFamily="18" charset="0"/>
                <a:cs typeface="Arial" panose="020B0604020202020204" pitchFamily="34" charset="0"/>
              </a:rPr>
              <a:t> </a:t>
            </a:r>
            <a:r>
              <a:rPr lang="en-IN" sz="2000" dirty="0">
                <a:latin typeface="Palatino Linotype" panose="02040502050505030304" pitchFamily="18" charset="0"/>
                <a:cs typeface="Arial" panose="020B0604020202020204" pitchFamily="34" charset="0"/>
              </a:rPr>
              <a:t>A strong entity is not dependent on any other entity in the schema. A strong entity will always have a primary key. Strong entities are represented by a single rectangle.</a:t>
            </a:r>
          </a:p>
          <a:p>
            <a:endParaRPr lang="en-IN" sz="2000" dirty="0">
              <a:latin typeface="Palatino Linotype" panose="02040502050505030304" pitchFamily="18" charset="0"/>
              <a:cs typeface="Arial" panose="020B0604020202020204" pitchFamily="34" charset="0"/>
            </a:endParaRPr>
          </a:p>
          <a:p>
            <a:endParaRPr lang="en-IN" sz="2000" dirty="0">
              <a:latin typeface="Palatino Linotype" panose="02040502050505030304" pitchFamily="18" charset="0"/>
              <a:cs typeface="Arial" panose="020B0604020202020204" pitchFamily="34" charset="0"/>
            </a:endParaRPr>
          </a:p>
          <a:p>
            <a:r>
              <a:rPr lang="en-IN" sz="2400" dirty="0"/>
              <a:t>Weak Entity</a:t>
            </a:r>
            <a:r>
              <a:rPr lang="en-IN" sz="2000" dirty="0">
                <a:latin typeface="Palatino Linotype" panose="02040502050505030304" pitchFamily="18" charset="0"/>
                <a:cs typeface="Arial" panose="020B0604020202020204" pitchFamily="34" charset="0"/>
              </a:rPr>
              <a:t>: A weak entity is dependent on a strong entity to ensure its existence. Unlike a strong entity, a weak entity does not have any primary key. A weak entity is represented by a double rectangle. The relation between one strong and one weak entity is represented by a double diamond. This relationship is also known as identifying relationship.</a:t>
            </a:r>
          </a:p>
        </p:txBody>
      </p:sp>
    </p:spTree>
    <p:extLst>
      <p:ext uri="{BB962C8B-B14F-4D97-AF65-F5344CB8AC3E}">
        <p14:creationId xmlns:p14="http://schemas.microsoft.com/office/powerpoint/2010/main" val="885485736"/>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participation constraints</a:t>
            </a:r>
          </a:p>
        </p:txBody>
      </p:sp>
      <p:sp>
        <p:nvSpPr>
          <p:cNvPr id="3" name="Rectangle 2"/>
          <p:cNvSpPr/>
          <p:nvPr/>
        </p:nvSpPr>
        <p:spPr>
          <a:xfrm>
            <a:off x="479376" y="838201"/>
            <a:ext cx="11161240" cy="298543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An entity may participate in a relation either totally or partially.</a:t>
            </a:r>
          </a:p>
          <a:p>
            <a:endParaRPr lang="en-IN" sz="2000" dirty="0">
              <a:latin typeface="Palatino Linotype" panose="02040502050505030304" pitchFamily="18" charset="0"/>
              <a:cs typeface="Arial" panose="020B0604020202020204" pitchFamily="34" charset="0"/>
            </a:endParaRPr>
          </a:p>
          <a:p>
            <a:r>
              <a:rPr lang="en-IN" sz="2400" b="1" dirty="0">
                <a:latin typeface="Palatino Linotype" panose="02040502050505030304" pitchFamily="18" charset="0"/>
                <a:cs typeface="Arial" panose="020B0604020202020204" pitchFamily="34" charset="0"/>
              </a:rPr>
              <a:t>Total participation</a:t>
            </a:r>
            <a:r>
              <a:rPr lang="en-IN" sz="2000" b="1" dirty="0">
                <a:latin typeface="Palatino Linotype" panose="02040502050505030304" pitchFamily="18" charset="0"/>
                <a:cs typeface="Arial" panose="020B0604020202020204" pitchFamily="34" charset="0"/>
              </a:rPr>
              <a:t> </a:t>
            </a:r>
            <a:r>
              <a:rPr lang="en-IN" sz="2000" dirty="0">
                <a:latin typeface="Palatino Linotype" panose="02040502050505030304" pitchFamily="18" charset="0"/>
                <a:cs typeface="Arial" panose="020B0604020202020204" pitchFamily="34" charset="0"/>
              </a:rPr>
              <a:t>means that every entity is involved in the relationship, e.g., each student must be guided by a professor (there are no students who are not guided by any professor. This kind of relation is represented as a double line.</a:t>
            </a:r>
          </a:p>
          <a:p>
            <a:endParaRPr lang="en-IN" sz="2000" dirty="0">
              <a:latin typeface="Palatino Linotype" panose="02040502050505030304" pitchFamily="18" charset="0"/>
              <a:cs typeface="Arial" panose="020B0604020202020204" pitchFamily="34" charset="0"/>
            </a:endParaRPr>
          </a:p>
          <a:p>
            <a:r>
              <a:rPr lang="en-IN" sz="2400" b="1" dirty="0">
                <a:latin typeface="Palatino Linotype" panose="02040502050505030304" pitchFamily="18" charset="0"/>
                <a:cs typeface="Arial" panose="020B0604020202020204" pitchFamily="34" charset="0"/>
              </a:rPr>
              <a:t>Partial participation </a:t>
            </a:r>
            <a:r>
              <a:rPr lang="en-IN" sz="2000" dirty="0">
                <a:latin typeface="Palatino Linotype" panose="02040502050505030304" pitchFamily="18" charset="0"/>
                <a:cs typeface="Arial" panose="020B0604020202020204" pitchFamily="34" charset="0"/>
              </a:rPr>
              <a:t>means that not all entities are involved in the relationship, e.g., not every professor guides a student (there are professors who don’t). A 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xmlns="" id="{5EB7A031-8184-2E26-C4DA-4E563E47614E}"/>
              </a:ext>
            </a:extLst>
          </p:cNvPr>
          <p:cNvSpPr/>
          <p:nvPr/>
        </p:nvSpPr>
        <p:spPr>
          <a:xfrm>
            <a:off x="8112224" y="4437112"/>
            <a:ext cx="2376264" cy="86409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sp>
        <p:nvSpPr>
          <p:cNvPr id="5" name="Flowchart: Decision 4">
            <a:extLst>
              <a:ext uri="{FF2B5EF4-FFF2-40B4-BE49-F238E27FC236}">
                <a16:creationId xmlns:a16="http://schemas.microsoft.com/office/drawing/2014/main" xmlns="" id="{0CACAC3E-164B-7BCA-7FEF-0CC08A6F6220}"/>
              </a:ext>
            </a:extLst>
          </p:cNvPr>
          <p:cNvSpPr/>
          <p:nvPr/>
        </p:nvSpPr>
        <p:spPr>
          <a:xfrm>
            <a:off x="4727848" y="4293096"/>
            <a:ext cx="2736304" cy="1152128"/>
          </a:xfrm>
          <a:prstGeom prst="flowChartDecision">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87661726"/>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752600" y="-99392"/>
            <a:ext cx="86868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entity relationship diagram</a:t>
            </a:r>
          </a:p>
        </p:txBody>
      </p:sp>
      <p:grpSp>
        <p:nvGrpSpPr>
          <p:cNvPr id="13" name="Group 12">
            <a:extLst>
              <a:ext uri="{FF2B5EF4-FFF2-40B4-BE49-F238E27FC236}">
                <a16:creationId xmlns:a16="http://schemas.microsoft.com/office/drawing/2014/main" xmlns="" id="{DE2DFFA6-F420-42E9-B5AF-D7C629FF8F68}"/>
              </a:ext>
            </a:extLst>
          </p:cNvPr>
          <p:cNvGrpSpPr/>
          <p:nvPr/>
        </p:nvGrpSpPr>
        <p:grpSpPr>
          <a:xfrm>
            <a:off x="743068" y="432048"/>
            <a:ext cx="10705864" cy="6381328"/>
            <a:chOff x="743068" y="432048"/>
            <a:chExt cx="10705864" cy="6381328"/>
          </a:xfrm>
        </p:grpSpPr>
        <p:pic>
          <p:nvPicPr>
            <p:cNvPr id="4" name="Picture 3">
              <a:extLst>
                <a:ext uri="{FF2B5EF4-FFF2-40B4-BE49-F238E27FC236}">
                  <a16:creationId xmlns:a16="http://schemas.microsoft.com/office/drawing/2014/main" xmlns="" id="{2C80A607-6F18-41A4-BF70-2AF2C08732C1}"/>
                </a:ext>
              </a:extLst>
            </p:cNvPr>
            <p:cNvPicPr>
              <a:picLocks noChangeAspect="1"/>
            </p:cNvPicPr>
            <p:nvPr/>
          </p:nvPicPr>
          <p:blipFill>
            <a:blip r:embed="rId2"/>
            <a:stretch>
              <a:fillRect/>
            </a:stretch>
          </p:blipFill>
          <p:spPr>
            <a:xfrm>
              <a:off x="743068" y="432048"/>
              <a:ext cx="10705864" cy="6381328"/>
            </a:xfrm>
            <a:prstGeom prst="rect">
              <a:avLst/>
            </a:prstGeom>
          </p:spPr>
        </p:pic>
        <p:grpSp>
          <p:nvGrpSpPr>
            <p:cNvPr id="12" name="Group 11">
              <a:extLst>
                <a:ext uri="{FF2B5EF4-FFF2-40B4-BE49-F238E27FC236}">
                  <a16:creationId xmlns:a16="http://schemas.microsoft.com/office/drawing/2014/main" xmlns="" id="{434FB312-BCF8-4310-932A-832A3D7BAD96}"/>
                </a:ext>
              </a:extLst>
            </p:cNvPr>
            <p:cNvGrpSpPr/>
            <p:nvPr/>
          </p:nvGrpSpPr>
          <p:grpSpPr>
            <a:xfrm>
              <a:off x="839416" y="812659"/>
              <a:ext cx="2681706" cy="2094314"/>
              <a:chOff x="839416" y="812659"/>
              <a:chExt cx="2681706" cy="2094314"/>
            </a:xfrm>
          </p:grpSpPr>
          <p:sp>
            <p:nvSpPr>
              <p:cNvPr id="2" name="Oval 1">
                <a:extLst>
                  <a:ext uri="{FF2B5EF4-FFF2-40B4-BE49-F238E27FC236}">
                    <a16:creationId xmlns:a16="http://schemas.microsoft.com/office/drawing/2014/main" xmlns="" id="{7F1C6CBD-DE88-43DC-81F1-E8EF9D7E4C57}"/>
                  </a:ext>
                </a:extLst>
              </p:cNvPr>
              <p:cNvSpPr/>
              <p:nvPr/>
            </p:nvSpPr>
            <p:spPr>
              <a:xfrm>
                <a:off x="839416" y="812659"/>
                <a:ext cx="1296144" cy="5314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xmlns="" id="{905E3FFE-385A-4C5F-B4EA-67F717BFC305}"/>
                  </a:ext>
                </a:extLst>
              </p:cNvPr>
              <p:cNvSpPr txBox="1"/>
              <p:nvPr/>
            </p:nvSpPr>
            <p:spPr>
              <a:xfrm>
                <a:off x="1227641" y="924490"/>
                <a:ext cx="519694" cy="307777"/>
              </a:xfrm>
              <a:prstGeom prst="rect">
                <a:avLst/>
              </a:prstGeom>
              <a:noFill/>
            </p:spPr>
            <p:txBody>
              <a:bodyPr wrap="none" rtlCol="0">
                <a:spAutoFit/>
              </a:bodyPr>
              <a:lstStyle/>
              <a:p>
                <a:r>
                  <a:rPr lang="en-US" sz="1400" dirty="0"/>
                  <a:t>DoB</a:t>
                </a:r>
                <a:endParaRPr lang="en-IN" sz="1400" dirty="0"/>
              </a:p>
            </p:txBody>
          </p:sp>
          <p:cxnSp>
            <p:nvCxnSpPr>
              <p:cNvPr id="8" name="Straight Connector 7">
                <a:extLst>
                  <a:ext uri="{FF2B5EF4-FFF2-40B4-BE49-F238E27FC236}">
                    <a16:creationId xmlns:a16="http://schemas.microsoft.com/office/drawing/2014/main" xmlns="" id="{39F3AD6F-7A5F-4B60-BD80-F78ED6CC1F1E}"/>
                  </a:ext>
                </a:extLst>
              </p:cNvPr>
              <p:cNvCxnSpPr>
                <a:cxnSpLocks/>
                <a:stCxn id="2" idx="5"/>
              </p:cNvCxnSpPr>
              <p:nvPr/>
            </p:nvCxnSpPr>
            <p:spPr>
              <a:xfrm>
                <a:off x="1945744" y="1266271"/>
                <a:ext cx="1575378" cy="16407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07368" y="2362200"/>
            <a:ext cx="11377264" cy="914400"/>
          </a:xfrm>
          <a:prstGeom prst="rect">
            <a:avLst/>
          </a:prstGeom>
        </p:spPr>
        <p:txBody>
          <a:bodyPr>
            <a:no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What is a degree, cardinality, domain and union in database?</a:t>
            </a:r>
            <a:r>
              <a:rPr lang="en-US" sz="4800" dirty="0">
                <a:solidFill>
                  <a:srgbClr val="DC525C"/>
                </a:solidFill>
                <a:latin typeface="Segoe UI Light" panose="020B0502040204020203" pitchFamily="34" charset="0"/>
                <a:cs typeface="Segoe UI Light" panose="020B0502040204020203" pitchFamily="34" charset="0"/>
              </a:rPr>
              <a:t> </a:t>
            </a:r>
          </a:p>
        </p:txBody>
      </p:sp>
    </p:spTree>
    <p:extLst>
      <p:ext uri="{BB962C8B-B14F-4D97-AF65-F5344CB8AC3E}">
        <p14:creationId xmlns:p14="http://schemas.microsoft.com/office/powerpoint/2010/main" val="683892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3" name="Rectangle 2"/>
          <p:cNvSpPr/>
          <p:nvPr/>
        </p:nvSpPr>
        <p:spPr>
          <a:xfrm>
            <a:off x="1752600" y="344270"/>
            <a:ext cx="8686800" cy="1077218"/>
          </a:xfrm>
          <a:prstGeom prst="rect">
            <a:avLst/>
          </a:prstGeom>
        </p:spPr>
        <p:txBody>
          <a:bodyPr wrap="square">
            <a:spAutoFit/>
          </a:bodyPr>
          <a:lstStyle/>
          <a:p>
            <a:pPr lvl="0" algn="r">
              <a:spcBef>
                <a:spcPct val="0"/>
              </a:spcBef>
              <a:defRPr/>
            </a:pPr>
            <a:r>
              <a:rPr lang="en-IN" sz="3200" i="1" dirty="0">
                <a:solidFill>
                  <a:srgbClr val="FF9900"/>
                </a:solidFill>
                <a:latin typeface="Arial" pitchFamily="34" charset="0"/>
                <a:cs typeface="Arial" pitchFamily="34" charset="0"/>
              </a:rPr>
              <a:t>What is a degree, cardinality, domain and union in database?</a:t>
            </a:r>
            <a:endParaRPr lang="en-US" sz="3200"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407368" y="1845439"/>
            <a:ext cx="11305256" cy="3600986"/>
          </a:xfrm>
          <a:prstGeom prst="rect">
            <a:avLst/>
          </a:prstGeom>
        </p:spPr>
        <p:txBody>
          <a:bodyPr wrap="square">
            <a:spAutoFit/>
          </a:bodyPr>
          <a:lstStyle/>
          <a:p>
            <a:pPr marL="342900" indent="-342900" algn="just">
              <a:buFont typeface="Arial" panose="020B0604020202020204" pitchFamily="34" charset="0"/>
              <a:buChar char="•"/>
            </a:pPr>
            <a:r>
              <a:rPr lang="en-IN" b="1" dirty="0">
                <a:solidFill>
                  <a:srgbClr val="0089A4"/>
                </a:solidFill>
                <a:latin typeface="Palatino Linotype" panose="02040502050505030304" pitchFamily="18" charset="0"/>
              </a:rPr>
              <a:t>Degree d(R) / Arity</a:t>
            </a:r>
            <a:r>
              <a:rPr lang="en-IN" dirty="0">
                <a:solidFill>
                  <a:srgbClr val="0089A4"/>
                </a:solidFill>
                <a:latin typeface="Palatino Linotype" panose="02040502050505030304" pitchFamily="18" charset="0"/>
              </a:rPr>
              <a:t>: </a:t>
            </a:r>
            <a:r>
              <a:rPr lang="en-IN" dirty="0">
                <a:solidFill>
                  <a:schemeClr val="tx1">
                    <a:lumMod val="75000"/>
                    <a:lumOff val="25000"/>
                  </a:schemeClr>
                </a:solidFill>
                <a:latin typeface="Palatino Linotype" panose="02040502050505030304" pitchFamily="18" charset="0"/>
              </a:rPr>
              <a:t>Total number of </a:t>
            </a:r>
            <a:r>
              <a:rPr lang="en-IN" b="1" dirty="0">
                <a:solidFill>
                  <a:schemeClr val="tx1">
                    <a:lumMod val="75000"/>
                    <a:lumOff val="25000"/>
                  </a:schemeClr>
                </a:solidFill>
                <a:latin typeface="Palatino Linotype" panose="02040502050505030304" pitchFamily="18" charset="0"/>
              </a:rPr>
              <a:t>attributes/columns</a:t>
            </a:r>
            <a:r>
              <a:rPr lang="en-IN" dirty="0">
                <a:solidFill>
                  <a:schemeClr val="tx1">
                    <a:lumMod val="75000"/>
                    <a:lumOff val="25000"/>
                  </a:schemeClr>
                </a:solidFill>
                <a:latin typeface="Palatino Linotype" panose="02040502050505030304" pitchFamily="18" charset="0"/>
              </a:rPr>
              <a:t> present in a relation/table is called </a:t>
            </a:r>
            <a:r>
              <a:rPr lang="en-IN" b="1" dirty="0">
                <a:solidFill>
                  <a:schemeClr val="tx1">
                    <a:lumMod val="75000"/>
                    <a:lumOff val="25000"/>
                  </a:schemeClr>
                </a:solidFill>
                <a:latin typeface="Palatino Linotype" panose="02040502050505030304" pitchFamily="18" charset="0"/>
              </a:rPr>
              <a:t>degree of the relation </a:t>
            </a:r>
            <a:r>
              <a:rPr lang="en-IN" dirty="0">
                <a:solidFill>
                  <a:schemeClr val="tx1">
                    <a:lumMod val="75000"/>
                    <a:lumOff val="25000"/>
                  </a:schemeClr>
                </a:solidFill>
                <a:latin typeface="Palatino Linotype" panose="02040502050505030304" pitchFamily="18" charset="0"/>
              </a:rPr>
              <a:t>and is denoted by </a:t>
            </a:r>
            <a:r>
              <a:rPr lang="en-IN" sz="2200" b="1" dirty="0">
                <a:solidFill>
                  <a:schemeClr val="tx1">
                    <a:lumMod val="75000"/>
                    <a:lumOff val="25000"/>
                  </a:schemeClr>
                </a:solidFill>
                <a:latin typeface="Palatino Linotype" panose="02040502050505030304" pitchFamily="18" charset="0"/>
              </a:rPr>
              <a:t>d(</a:t>
            </a:r>
            <a:r>
              <a:rPr lang="en-IN" sz="2200" b="1" i="1" dirty="0">
                <a:solidFill>
                  <a:schemeClr val="tx1">
                    <a:lumMod val="75000"/>
                    <a:lumOff val="25000"/>
                  </a:schemeClr>
                </a:solidFill>
                <a:latin typeface="Palatino Linotype" panose="02040502050505030304" pitchFamily="18" charset="0"/>
              </a:rPr>
              <a:t>R</a:t>
            </a:r>
            <a:r>
              <a:rPr lang="en-IN" sz="2200" b="1" dirty="0">
                <a:solidFill>
                  <a:schemeClr val="tx1">
                    <a:lumMod val="75000"/>
                    <a:lumOff val="25000"/>
                  </a:schemeClr>
                </a:solidFill>
                <a:latin typeface="Palatino Linotype" panose="02040502050505030304" pitchFamily="18" charset="0"/>
              </a:rPr>
              <a:t>)</a:t>
            </a:r>
            <a:r>
              <a:rPr lang="en-IN" dirty="0">
                <a:solidFill>
                  <a:schemeClr val="tx1">
                    <a:lumMod val="75000"/>
                    <a:lumOff val="25000"/>
                  </a:schemeClr>
                </a:solidFill>
                <a:latin typeface="Palatino Linotype" panose="02040502050505030304" pitchFamily="18" charset="0"/>
              </a:rPr>
              <a:t>.</a:t>
            </a:r>
          </a:p>
          <a:p>
            <a:pPr marL="342900" indent="-342900" algn="just">
              <a:buFont typeface="Arial" panose="020B0604020202020204" pitchFamily="34" charset="0"/>
              <a:buChar char="•"/>
            </a:pPr>
            <a:endParaRPr lang="en-IN" dirty="0">
              <a:solidFill>
                <a:srgbClr val="0089A4"/>
              </a:solidFill>
              <a:latin typeface="Palatino Linotype" panose="02040502050505030304" pitchFamily="18" charset="0"/>
            </a:endParaRPr>
          </a:p>
          <a:p>
            <a:pPr marL="342900" indent="-342900" algn="just">
              <a:buFont typeface="Arial" panose="020B0604020202020204" pitchFamily="34" charset="0"/>
              <a:buChar char="•"/>
            </a:pPr>
            <a:r>
              <a:rPr lang="en-IN" b="1" dirty="0">
                <a:solidFill>
                  <a:srgbClr val="0089A4"/>
                </a:solidFill>
                <a:latin typeface="Palatino Linotype" panose="02040502050505030304" pitchFamily="18" charset="0"/>
              </a:rPr>
              <a:t>Cardinality |R|</a:t>
            </a:r>
            <a:r>
              <a:rPr lang="en-IN" dirty="0">
                <a:solidFill>
                  <a:srgbClr val="0089A4"/>
                </a:solidFill>
                <a:latin typeface="Palatino Linotype" panose="02040502050505030304" pitchFamily="18" charset="0"/>
              </a:rPr>
              <a:t>: </a:t>
            </a:r>
            <a:r>
              <a:rPr lang="en-IN" dirty="0">
                <a:solidFill>
                  <a:schemeClr val="tx1">
                    <a:lumMod val="75000"/>
                    <a:lumOff val="25000"/>
                  </a:schemeClr>
                </a:solidFill>
                <a:latin typeface="Palatino Linotype" panose="02040502050505030304" pitchFamily="18" charset="0"/>
              </a:rPr>
              <a:t>Total number of </a:t>
            </a:r>
            <a:r>
              <a:rPr lang="en-IN" b="1" dirty="0">
                <a:solidFill>
                  <a:schemeClr val="tx1">
                    <a:lumMod val="75000"/>
                    <a:lumOff val="25000"/>
                  </a:schemeClr>
                </a:solidFill>
                <a:latin typeface="Palatino Linotype" panose="02040502050505030304" pitchFamily="18" charset="0"/>
              </a:rPr>
              <a:t>tuples/rows</a:t>
            </a:r>
            <a:r>
              <a:rPr lang="en-IN" dirty="0">
                <a:solidFill>
                  <a:schemeClr val="tx1">
                    <a:lumMod val="75000"/>
                    <a:lumOff val="25000"/>
                  </a:schemeClr>
                </a:solidFill>
                <a:latin typeface="Palatino Linotype" panose="02040502050505030304" pitchFamily="18" charset="0"/>
              </a:rPr>
              <a:t> present in a relation/table, </a:t>
            </a:r>
            <a:r>
              <a:rPr lang="en-IN" b="1" dirty="0">
                <a:solidFill>
                  <a:schemeClr val="tx1">
                    <a:lumMod val="75000"/>
                    <a:lumOff val="25000"/>
                  </a:schemeClr>
                </a:solidFill>
                <a:latin typeface="Palatino Linotype" panose="02040502050505030304" pitchFamily="18" charset="0"/>
              </a:rPr>
              <a:t>is called cardinality of a relation </a:t>
            </a:r>
            <a:r>
              <a:rPr lang="en-IN" dirty="0">
                <a:solidFill>
                  <a:schemeClr val="tx1">
                    <a:lumMod val="75000"/>
                    <a:lumOff val="25000"/>
                  </a:schemeClr>
                </a:solidFill>
                <a:latin typeface="Palatino Linotype" panose="02040502050505030304" pitchFamily="18" charset="0"/>
              </a:rPr>
              <a:t>and is denoted by </a:t>
            </a:r>
            <a:r>
              <a:rPr lang="en-IN" sz="2200" b="1" i="1" dirty="0">
                <a:solidFill>
                  <a:schemeClr val="tx1">
                    <a:lumMod val="75000"/>
                    <a:lumOff val="25000"/>
                  </a:schemeClr>
                </a:solidFill>
                <a:latin typeface="Palatino Linotype" panose="02040502050505030304" pitchFamily="18" charset="0"/>
              </a:rPr>
              <a:t>|R|</a:t>
            </a:r>
            <a:r>
              <a:rPr lang="en-IN" dirty="0">
                <a:solidFill>
                  <a:schemeClr val="tx1">
                    <a:lumMod val="75000"/>
                    <a:lumOff val="25000"/>
                  </a:schemeClr>
                </a:solidFill>
                <a:latin typeface="Palatino Linotype" panose="02040502050505030304" pitchFamily="18" charset="0"/>
              </a:rPr>
              <a:t>.</a:t>
            </a:r>
          </a:p>
          <a:p>
            <a:pPr marL="342900" indent="-342900" algn="just">
              <a:buFont typeface="Arial" panose="020B0604020202020204" pitchFamily="34" charset="0"/>
              <a:buChar char="•"/>
            </a:pPr>
            <a:endParaRPr lang="en-IN" dirty="0">
              <a:solidFill>
                <a:srgbClr val="0089A4"/>
              </a:solidFill>
              <a:latin typeface="Palatino Linotype" panose="02040502050505030304" pitchFamily="18" charset="0"/>
            </a:endParaRPr>
          </a:p>
          <a:p>
            <a:pPr marL="342900" indent="-342900" algn="just">
              <a:buFont typeface="Arial" panose="020B0604020202020204" pitchFamily="34" charset="0"/>
              <a:buChar char="•"/>
            </a:pPr>
            <a:r>
              <a:rPr lang="en-IN" b="1" dirty="0">
                <a:solidFill>
                  <a:srgbClr val="0089A4"/>
                </a:solidFill>
                <a:latin typeface="Palatino Linotype" panose="02040502050505030304" pitchFamily="18" charset="0"/>
              </a:rPr>
              <a:t>Domain</a:t>
            </a:r>
            <a:r>
              <a:rPr lang="en-IN" dirty="0">
                <a:solidFill>
                  <a:srgbClr val="0089A4"/>
                </a:solidFill>
                <a:latin typeface="Palatino Linotype" panose="02040502050505030304" pitchFamily="18" charset="0"/>
              </a:rPr>
              <a:t>: </a:t>
            </a:r>
            <a:r>
              <a:rPr lang="en-IN" dirty="0">
                <a:solidFill>
                  <a:schemeClr val="tx1">
                    <a:lumMod val="75000"/>
                    <a:lumOff val="25000"/>
                  </a:schemeClr>
                </a:solidFill>
                <a:latin typeface="Palatino Linotype" panose="02040502050505030304" pitchFamily="18" charset="0"/>
              </a:rPr>
              <a:t>Total range of accepted values for an attribute of the relation </a:t>
            </a:r>
            <a:r>
              <a:rPr lang="en-IN" b="1" dirty="0">
                <a:solidFill>
                  <a:schemeClr val="tx1">
                    <a:lumMod val="75000"/>
                    <a:lumOff val="25000"/>
                  </a:schemeClr>
                </a:solidFill>
                <a:latin typeface="Palatino Linotype" panose="02040502050505030304" pitchFamily="18" charset="0"/>
              </a:rPr>
              <a:t>is called the domain of the attribute</a:t>
            </a:r>
            <a:r>
              <a:rPr lang="en-IN" dirty="0">
                <a:solidFill>
                  <a:schemeClr val="tx1">
                    <a:lumMod val="75000"/>
                    <a:lumOff val="25000"/>
                  </a:schemeClr>
                </a:solidFill>
                <a:latin typeface="Palatino Linotype" panose="02040502050505030304" pitchFamily="18" charset="0"/>
              </a:rPr>
              <a:t>. (</a:t>
            </a:r>
            <a:r>
              <a:rPr lang="en-IN" b="1" dirty="0">
                <a:solidFill>
                  <a:srgbClr val="5C4504"/>
                </a:solidFill>
                <a:latin typeface="Palatino Linotype" panose="02040502050505030304" pitchFamily="18" charset="0"/>
              </a:rPr>
              <a:t>Data Type</a:t>
            </a:r>
            <a:r>
              <a:rPr lang="en-IN" dirty="0">
                <a:solidFill>
                  <a:schemeClr val="tx1">
                    <a:lumMod val="75000"/>
                    <a:lumOff val="25000"/>
                  </a:schemeClr>
                </a:solidFill>
                <a:latin typeface="Palatino Linotype" panose="02040502050505030304" pitchFamily="18" charset="0"/>
              </a:rPr>
              <a:t>)</a:t>
            </a:r>
          </a:p>
          <a:p>
            <a:pPr marL="342900" indent="-342900" algn="just">
              <a:buFont typeface="Arial" panose="020B0604020202020204" pitchFamily="34" charset="0"/>
              <a:buChar char="•"/>
            </a:pPr>
            <a:endParaRPr lang="en-IN" dirty="0">
              <a:solidFill>
                <a:srgbClr val="0089A4"/>
              </a:solidFill>
              <a:latin typeface="Palatino Linotype" panose="02040502050505030304" pitchFamily="18" charset="0"/>
            </a:endParaRPr>
          </a:p>
          <a:p>
            <a:pPr marL="342900" indent="-342900" algn="just">
              <a:buFont typeface="Arial" panose="020B0604020202020204" pitchFamily="34" charset="0"/>
              <a:buChar char="•"/>
            </a:pPr>
            <a:r>
              <a:rPr lang="en-IN" b="1" dirty="0">
                <a:solidFill>
                  <a:srgbClr val="0089A4"/>
                </a:solidFill>
                <a:latin typeface="Palatino Linotype" panose="02040502050505030304" pitchFamily="18" charset="0"/>
              </a:rPr>
              <a:t>Union Compatibility</a:t>
            </a:r>
            <a:r>
              <a:rPr lang="en-IN" dirty="0">
                <a:solidFill>
                  <a:srgbClr val="0089A4"/>
                </a:solidFill>
                <a:latin typeface="Palatino Linotype" panose="02040502050505030304" pitchFamily="18" charset="0"/>
              </a:rPr>
              <a:t>: </a:t>
            </a:r>
            <a:r>
              <a:rPr lang="en-IN" dirty="0">
                <a:solidFill>
                  <a:schemeClr val="tx1">
                    <a:lumMod val="75000"/>
                    <a:lumOff val="25000"/>
                  </a:schemeClr>
                </a:solidFill>
                <a:latin typeface="Palatino Linotype" panose="02040502050505030304" pitchFamily="18" charset="0"/>
              </a:rPr>
              <a:t>Two relations </a:t>
            </a:r>
            <a:r>
              <a:rPr lang="en-IN" b="1" i="1" dirty="0">
                <a:solidFill>
                  <a:schemeClr val="tx1">
                    <a:lumMod val="75000"/>
                    <a:lumOff val="25000"/>
                  </a:schemeClr>
                </a:solidFill>
                <a:latin typeface="Palatino Linotype" panose="02040502050505030304" pitchFamily="18" charset="0"/>
              </a:rPr>
              <a:t>R</a:t>
            </a:r>
            <a:r>
              <a:rPr lang="en-IN" dirty="0">
                <a:solidFill>
                  <a:schemeClr val="tx1">
                    <a:lumMod val="75000"/>
                    <a:lumOff val="25000"/>
                  </a:schemeClr>
                </a:solidFill>
                <a:latin typeface="Palatino Linotype" panose="02040502050505030304" pitchFamily="18" charset="0"/>
              </a:rPr>
              <a:t> and </a:t>
            </a:r>
            <a:r>
              <a:rPr lang="en-IN" b="1" i="1" dirty="0">
                <a:solidFill>
                  <a:schemeClr val="tx1">
                    <a:lumMod val="75000"/>
                    <a:lumOff val="25000"/>
                  </a:schemeClr>
                </a:solidFill>
                <a:latin typeface="Palatino Linotype" panose="02040502050505030304" pitchFamily="18" charset="0"/>
              </a:rPr>
              <a:t>S</a:t>
            </a:r>
            <a:r>
              <a:rPr lang="en-IN" dirty="0">
                <a:solidFill>
                  <a:schemeClr val="tx1">
                    <a:lumMod val="75000"/>
                    <a:lumOff val="25000"/>
                  </a:schemeClr>
                </a:solidFill>
                <a:latin typeface="Palatino Linotype" panose="02040502050505030304" pitchFamily="18" charset="0"/>
              </a:rPr>
              <a:t> are set to be Union Compatible to each other if and only if:</a:t>
            </a:r>
          </a:p>
          <a:p>
            <a:pPr marL="914400" lvl="1" indent="-457200" algn="just">
              <a:buFont typeface="+mj-lt"/>
              <a:buAutoNum type="arabicPeriod"/>
            </a:pPr>
            <a:r>
              <a:rPr lang="en-IN" dirty="0">
                <a:solidFill>
                  <a:schemeClr val="tx1">
                    <a:lumMod val="75000"/>
                    <a:lumOff val="25000"/>
                  </a:schemeClr>
                </a:solidFill>
                <a:latin typeface="Palatino Linotype" panose="02040502050505030304" pitchFamily="18" charset="0"/>
              </a:rPr>
              <a:t>They have the </a:t>
            </a:r>
            <a:r>
              <a:rPr lang="en-IN" b="1" dirty="0">
                <a:solidFill>
                  <a:schemeClr val="tx1">
                    <a:lumMod val="75000"/>
                    <a:lumOff val="25000"/>
                  </a:schemeClr>
                </a:solidFill>
                <a:latin typeface="Palatino Linotype" panose="02040502050505030304" pitchFamily="18" charset="0"/>
              </a:rPr>
              <a:t>same</a:t>
            </a:r>
            <a:r>
              <a:rPr lang="en-IN" dirty="0">
                <a:solidFill>
                  <a:schemeClr val="tx1">
                    <a:lumMod val="75000"/>
                    <a:lumOff val="25000"/>
                  </a:schemeClr>
                </a:solidFill>
                <a:latin typeface="Palatino Linotype" panose="02040502050505030304" pitchFamily="18" charset="0"/>
              </a:rPr>
              <a:t> </a:t>
            </a:r>
            <a:r>
              <a:rPr lang="en-IN" b="1" dirty="0">
                <a:solidFill>
                  <a:schemeClr val="tx1">
                    <a:lumMod val="75000"/>
                    <a:lumOff val="25000"/>
                  </a:schemeClr>
                </a:solidFill>
                <a:latin typeface="Palatino Linotype" panose="02040502050505030304" pitchFamily="18" charset="0"/>
              </a:rPr>
              <a:t>degree </a:t>
            </a:r>
            <a:r>
              <a:rPr lang="en-IN" sz="2200" b="1" dirty="0">
                <a:solidFill>
                  <a:schemeClr val="tx1">
                    <a:lumMod val="75000"/>
                    <a:lumOff val="25000"/>
                  </a:schemeClr>
                </a:solidFill>
                <a:latin typeface="Palatino Linotype" panose="02040502050505030304" pitchFamily="18" charset="0"/>
              </a:rPr>
              <a:t>d(R)</a:t>
            </a:r>
            <a:r>
              <a:rPr lang="en-IN" dirty="0">
                <a:solidFill>
                  <a:schemeClr val="tx1">
                    <a:lumMod val="75000"/>
                    <a:lumOff val="25000"/>
                  </a:schemeClr>
                </a:solidFill>
                <a:latin typeface="Palatino Linotype" panose="02040502050505030304" pitchFamily="18" charset="0"/>
              </a:rPr>
              <a:t>.</a:t>
            </a:r>
          </a:p>
          <a:p>
            <a:pPr marL="914400" lvl="1" indent="-457200" algn="just">
              <a:buFont typeface="+mj-lt"/>
              <a:buAutoNum type="arabicPeriod"/>
            </a:pPr>
            <a:r>
              <a:rPr lang="en-IN" dirty="0">
                <a:solidFill>
                  <a:schemeClr val="tx1">
                    <a:lumMod val="75000"/>
                    <a:lumOff val="25000"/>
                  </a:schemeClr>
                </a:solidFill>
                <a:latin typeface="Palatino Linotype" panose="02040502050505030304" pitchFamily="18" charset="0"/>
              </a:rPr>
              <a:t>Domains of the respective attributes should also be same.</a:t>
            </a:r>
          </a:p>
        </p:txBody>
      </p:sp>
    </p:spTree>
    <p:extLst>
      <p:ext uri="{BB962C8B-B14F-4D97-AF65-F5344CB8AC3E}">
        <p14:creationId xmlns:p14="http://schemas.microsoft.com/office/powerpoint/2010/main" val="2659976954"/>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362200"/>
            <a:ext cx="11593288" cy="914400"/>
          </a:xfrm>
          <a:prstGeom prst="rect">
            <a:avLst/>
          </a:prstGeom>
        </p:spPr>
        <p:txBody>
          <a:bodyPr>
            <a:no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What is domain constraint and types of data integrity constraints?</a:t>
            </a:r>
            <a:r>
              <a:rPr lang="en-US" sz="4800" dirty="0">
                <a:solidFill>
                  <a:srgbClr val="DC525C"/>
                </a:solidFill>
                <a:latin typeface="Segoe UI Light" panose="020B0502040204020203" pitchFamily="34" charset="0"/>
                <a:cs typeface="Segoe UI Light" panose="020B0502040204020203" pitchFamily="34" charset="0"/>
              </a:rPr>
              <a:t> </a:t>
            </a:r>
          </a:p>
        </p:txBody>
      </p:sp>
    </p:spTree>
    <p:extLst>
      <p:ext uri="{BB962C8B-B14F-4D97-AF65-F5344CB8AC3E}">
        <p14:creationId xmlns:p14="http://schemas.microsoft.com/office/powerpoint/2010/main" val="169258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6F56AA22-718B-48EE-BC0B-389C35895DB4}"/>
              </a:ext>
            </a:extLst>
          </p:cNvPr>
          <p:cNvSpPr/>
          <p:nvPr/>
        </p:nvSpPr>
        <p:spPr>
          <a:xfrm>
            <a:off x="335360" y="1382287"/>
            <a:ext cx="11449272" cy="2308324"/>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Why do we need databases (Use Case)?</a:t>
            </a:r>
          </a:p>
          <a:p>
            <a:endParaRPr lang="en-US" sz="2000" dirty="0">
              <a:latin typeface="Arial" panose="020B0604020202020204" pitchFamily="34" charset="0"/>
              <a:cs typeface="Arial" panose="020B0604020202020204" pitchFamily="34" charset="0"/>
            </a:endParaRPr>
          </a:p>
          <a:p>
            <a:r>
              <a:rPr lang="en-US" sz="2000" dirty="0">
                <a:solidFill>
                  <a:srgbClr val="222222"/>
                </a:solidFill>
                <a:latin typeface="Arial" panose="020B0604020202020204" pitchFamily="34" charset="0"/>
                <a:cs typeface="Arial" panose="020B0604020202020204" pitchFamily="34" charset="0"/>
              </a:rPr>
              <a:t>We </a:t>
            </a:r>
            <a:r>
              <a:rPr lang="en-US" sz="2000" b="1" dirty="0">
                <a:solidFill>
                  <a:srgbClr val="222222"/>
                </a:solidFill>
                <a:latin typeface="Arial" panose="020B0604020202020204" pitchFamily="34" charset="0"/>
                <a:cs typeface="Arial" panose="020B0604020202020204" pitchFamily="34" charset="0"/>
              </a:rPr>
              <a:t>need databases</a:t>
            </a:r>
            <a:r>
              <a:rPr lang="en-US" sz="2000" dirty="0">
                <a:solidFill>
                  <a:srgbClr val="222222"/>
                </a:solidFill>
                <a:latin typeface="Arial" panose="020B0604020202020204" pitchFamily="34" charset="0"/>
                <a:cs typeface="Arial" panose="020B0604020202020204" pitchFamily="34" charset="0"/>
              </a:rPr>
              <a:t> because they organize data in a manner which allows us to </a:t>
            </a:r>
            <a:r>
              <a:rPr lang="en-US" sz="2000" dirty="0">
                <a:solidFill>
                  <a:srgbClr val="006C86"/>
                </a:solidFill>
                <a:latin typeface="Arial" panose="020B0604020202020204" pitchFamily="34" charset="0"/>
                <a:cs typeface="Arial" panose="020B0604020202020204" pitchFamily="34" charset="0"/>
              </a:rPr>
              <a:t>store</a:t>
            </a:r>
            <a:r>
              <a:rPr lang="en-US" sz="2000" dirty="0">
                <a:solidFill>
                  <a:srgbClr val="222222"/>
                </a:solidFill>
                <a:latin typeface="Arial" panose="020B0604020202020204" pitchFamily="34" charset="0"/>
                <a:cs typeface="Arial" panose="020B0604020202020204" pitchFamily="34" charset="0"/>
              </a:rPr>
              <a:t>, </a:t>
            </a:r>
            <a:r>
              <a:rPr lang="en-US" sz="2000" dirty="0">
                <a:solidFill>
                  <a:srgbClr val="006C86"/>
                </a:solidFill>
                <a:latin typeface="Arial" panose="020B0604020202020204" pitchFamily="34" charset="0"/>
                <a:cs typeface="Arial" panose="020B0604020202020204" pitchFamily="34" charset="0"/>
              </a:rPr>
              <a:t>query</a:t>
            </a:r>
            <a:r>
              <a:rPr lang="en-US" sz="2000" dirty="0">
                <a:solidFill>
                  <a:srgbClr val="222222"/>
                </a:solidFill>
                <a:latin typeface="Arial" panose="020B0604020202020204" pitchFamily="34" charset="0"/>
                <a:cs typeface="Arial" panose="020B0604020202020204" pitchFamily="34" charset="0"/>
              </a:rPr>
              <a:t>, </a:t>
            </a:r>
            <a:r>
              <a:rPr lang="en-US" sz="2000" dirty="0">
                <a:solidFill>
                  <a:srgbClr val="006C86"/>
                </a:solidFill>
                <a:latin typeface="Arial" panose="020B0604020202020204" pitchFamily="34" charset="0"/>
                <a:cs typeface="Arial" panose="020B0604020202020204" pitchFamily="34" charset="0"/>
              </a:rPr>
              <a:t>sort</a:t>
            </a:r>
            <a:r>
              <a:rPr lang="en-US" sz="2000" dirty="0">
                <a:solidFill>
                  <a:srgbClr val="222222"/>
                </a:solidFill>
                <a:latin typeface="Arial" panose="020B0604020202020204" pitchFamily="34" charset="0"/>
                <a:cs typeface="Arial" panose="020B0604020202020204" pitchFamily="34" charset="0"/>
              </a:rPr>
              <a:t>, and </a:t>
            </a:r>
            <a:r>
              <a:rPr lang="en-US" sz="2000" dirty="0">
                <a:solidFill>
                  <a:srgbClr val="006C86"/>
                </a:solidFill>
                <a:latin typeface="Arial" panose="020B0604020202020204" pitchFamily="34" charset="0"/>
                <a:cs typeface="Arial" panose="020B0604020202020204" pitchFamily="34" charset="0"/>
              </a:rPr>
              <a:t>manipulate</a:t>
            </a:r>
            <a:r>
              <a:rPr lang="en-US" sz="2000" dirty="0">
                <a:solidFill>
                  <a:srgbClr val="222222"/>
                </a:solidFill>
                <a:latin typeface="Arial" panose="020B0604020202020204" pitchFamily="34" charset="0"/>
                <a:cs typeface="Arial" panose="020B0604020202020204" pitchFamily="34" charset="0"/>
              </a:rPr>
              <a:t> data in various ways.</a:t>
            </a:r>
            <a:r>
              <a:rPr lang="en-US" sz="2000" dirty="0">
                <a:solidFill>
                  <a:srgbClr val="006C86"/>
                </a:solidFill>
                <a:latin typeface="Arial" panose="020B0604020202020204" pitchFamily="34" charset="0"/>
                <a:cs typeface="Arial" panose="020B0604020202020204" pitchFamily="34" charset="0"/>
              </a:rPr>
              <a:t> </a:t>
            </a:r>
            <a:r>
              <a:rPr lang="en-US" sz="2000" dirty="0">
                <a:solidFill>
                  <a:srgbClr val="C74C49"/>
                </a:solidFill>
                <a:latin typeface="Arial" panose="020B0604020202020204" pitchFamily="34" charset="0"/>
                <a:cs typeface="Arial" panose="020B0604020202020204" pitchFamily="34" charset="0"/>
              </a:rPr>
              <a:t>Databases  allow us to do all this things.</a:t>
            </a:r>
          </a:p>
          <a:p>
            <a:endParaRPr lang="en-US" sz="2000" dirty="0">
              <a:solidFill>
                <a:srgbClr val="222222"/>
              </a:solidFill>
              <a:latin typeface="Arial" panose="020B0604020202020204" pitchFamily="34" charset="0"/>
              <a:cs typeface="Arial" panose="020B0604020202020204" pitchFamily="34" charset="0"/>
            </a:endParaRPr>
          </a:p>
          <a:p>
            <a:r>
              <a:rPr lang="en-US" sz="2000" dirty="0">
                <a:solidFill>
                  <a:srgbClr val="222222"/>
                </a:solidFill>
                <a:latin typeface="Arial" panose="020B0604020202020204" pitchFamily="34" charset="0"/>
                <a:cs typeface="Arial" panose="020B0604020202020204" pitchFamily="34" charset="0"/>
              </a:rPr>
              <a:t>Many companies collects data from different resource (like Weather data, Geographical data, Finance data, Scientific data, Transport data, Cultural data, etc.)</a:t>
            </a:r>
            <a:endParaRPr lang="en-US" sz="2000" dirty="0">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xmlns="" id="{CB338E01-6A4B-470B-891B-450FBF1E1147}"/>
              </a:ext>
            </a:extLst>
          </p:cNvPr>
          <p:cNvSpPr txBox="1">
            <a:spLocks/>
          </p:cNvSpPr>
          <p:nvPr/>
        </p:nvSpPr>
        <p:spPr>
          <a:xfrm>
            <a:off x="1936265" y="239284"/>
            <a:ext cx="8272519" cy="685800"/>
          </a:xfrm>
          <a:prstGeom prst="rect">
            <a:avLst/>
          </a:prstGeom>
          <a:solidFill>
            <a:schemeClr val="bg1"/>
          </a:solidFill>
        </p:spPr>
        <p:txBody>
          <a:bodyPr>
            <a:normAutofit/>
          </a:bodyPr>
          <a:lstStyle>
            <a:defPPr>
              <a:defRPr lang="en-US"/>
            </a:defPPr>
            <a:lvl1pPr lvl="0" algn="ctr">
              <a:spcBef>
                <a:spcPct val="0"/>
              </a:spcBef>
              <a:defRPr sz="3600" b="1">
                <a:latin typeface="Arial" pitchFamily="34" charset="0"/>
                <a:cs typeface="Arial" pitchFamily="34" charset="0"/>
              </a:defRPr>
            </a:lvl1pPr>
          </a:lstStyle>
          <a:p>
            <a:r>
              <a:rPr lang="en-US" dirty="0"/>
              <a:t>Introduction</a:t>
            </a:r>
          </a:p>
        </p:txBody>
      </p:sp>
    </p:spTree>
    <p:extLst>
      <p:ext uri="{BB962C8B-B14F-4D97-AF65-F5344CB8AC3E}">
        <p14:creationId xmlns:p14="http://schemas.microsoft.com/office/powerpoint/2010/main" val="106210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3" name="Rectangle 2"/>
          <p:cNvSpPr/>
          <p:nvPr/>
        </p:nvSpPr>
        <p:spPr>
          <a:xfrm>
            <a:off x="4452926" y="315233"/>
            <a:ext cx="6971666" cy="1077218"/>
          </a:xfrm>
          <a:prstGeom prst="rect">
            <a:avLst/>
          </a:prstGeom>
        </p:spPr>
        <p:txBody>
          <a:bodyPr wrap="square">
            <a:spAutoFit/>
          </a:bodyPr>
          <a:lstStyle/>
          <a:p>
            <a:pPr lvl="0" algn="r">
              <a:spcBef>
                <a:spcPct val="0"/>
              </a:spcBef>
              <a:defRPr/>
            </a:pPr>
            <a:r>
              <a:rPr lang="en-IN" sz="3200" i="1" dirty="0">
                <a:solidFill>
                  <a:srgbClr val="FF9900"/>
                </a:solidFill>
                <a:latin typeface="Arial" pitchFamily="34" charset="0"/>
                <a:cs typeface="Arial" pitchFamily="34" charset="0"/>
              </a:rPr>
              <a:t>A domain constraint and types of data integrity constraints</a:t>
            </a:r>
            <a:endParaRPr lang="en-US" sz="3200"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91344" y="1628800"/>
            <a:ext cx="11486869" cy="738664"/>
          </a:xfrm>
          <a:prstGeom prst="rect">
            <a:avLst/>
          </a:prstGeom>
        </p:spPr>
        <p:txBody>
          <a:bodyPr wrap="square">
            <a:spAutoFit/>
          </a:bodyPr>
          <a:lstStyle/>
          <a:p>
            <a:pPr marL="342900" indent="-342900" algn="just">
              <a:buFont typeface="Wingdings" panose="05000000000000000000" pitchFamily="2" charset="2"/>
              <a:buChar char="v"/>
            </a:pPr>
            <a:r>
              <a:rPr lang="en-IN" b="1" dirty="0">
                <a:solidFill>
                  <a:srgbClr val="0089A4"/>
                </a:solidFill>
                <a:latin typeface="Palatino Linotype" panose="02040502050505030304" pitchFamily="18" charset="0"/>
                <a:cs typeface="Arial" panose="020B0604020202020204" pitchFamily="34" charset="0"/>
              </a:rPr>
              <a:t>Domain Constraint </a:t>
            </a:r>
            <a:r>
              <a:rPr lang="en-IN" b="1" dirty="0">
                <a:latin typeface="Palatino Linotype" panose="02040502050505030304" pitchFamily="18" charset="0"/>
                <a:cs typeface="Arial" panose="020B0604020202020204" pitchFamily="34" charset="0"/>
              </a:rPr>
              <a:t>=</a:t>
            </a:r>
            <a:r>
              <a:rPr lang="en-IN" b="1" dirty="0">
                <a:solidFill>
                  <a:srgbClr val="0089A4"/>
                </a:solidFill>
                <a:latin typeface="Palatino Linotype" panose="02040502050505030304" pitchFamily="18" charset="0"/>
                <a:cs typeface="Arial" panose="020B0604020202020204" pitchFamily="34" charset="0"/>
              </a:rPr>
              <a:t> </a:t>
            </a:r>
            <a:r>
              <a:rPr lang="en-IN" dirty="0">
                <a:solidFill>
                  <a:schemeClr val="tx1">
                    <a:lumMod val="65000"/>
                    <a:lumOff val="35000"/>
                  </a:schemeClr>
                </a:solidFill>
                <a:latin typeface="Palatino Linotype" panose="02040502050505030304" pitchFamily="18" charset="0"/>
                <a:cs typeface="Arial" panose="020B0604020202020204" pitchFamily="34" charset="0"/>
              </a:rPr>
              <a:t>data type </a:t>
            </a:r>
            <a:r>
              <a:rPr lang="en-IN" b="1" dirty="0">
                <a:latin typeface="Palatino Linotype" panose="02040502050505030304" pitchFamily="18" charset="0"/>
                <a:cs typeface="Arial" panose="020B0604020202020204" pitchFamily="34" charset="0"/>
              </a:rPr>
              <a:t>+</a:t>
            </a:r>
            <a:r>
              <a:rPr lang="en-IN" dirty="0">
                <a:solidFill>
                  <a:schemeClr val="tx1">
                    <a:lumMod val="65000"/>
                    <a:lumOff val="35000"/>
                  </a:schemeClr>
                </a:solidFill>
                <a:latin typeface="Palatino Linotype" panose="02040502050505030304" pitchFamily="18" charset="0"/>
                <a:cs typeface="Arial" panose="020B0604020202020204" pitchFamily="34" charset="0"/>
              </a:rPr>
              <a:t> Constraints (</a:t>
            </a:r>
            <a:r>
              <a:rPr lang="en-IN" sz="1900" b="1" dirty="0">
                <a:solidFill>
                  <a:schemeClr val="tx1">
                    <a:lumMod val="65000"/>
                    <a:lumOff val="35000"/>
                  </a:schemeClr>
                </a:solidFill>
                <a:latin typeface="Palatino Linotype" panose="02040502050505030304" pitchFamily="18" charset="0"/>
                <a:cs typeface="Arial" panose="020B0604020202020204" pitchFamily="34" charset="0"/>
              </a:rPr>
              <a:t>not null/unique/primary key/foreign key/check/default</a:t>
            </a:r>
            <a:r>
              <a:rPr lang="en-IN" dirty="0">
                <a:solidFill>
                  <a:schemeClr val="tx1">
                    <a:lumMod val="65000"/>
                    <a:lumOff val="35000"/>
                  </a:schemeClr>
                </a:solidFill>
                <a:latin typeface="Palatino Linotype" panose="02040502050505030304" pitchFamily="18" charset="0"/>
                <a:cs typeface="Arial" panose="020B0604020202020204" pitchFamily="34" charset="0"/>
              </a:rPr>
              <a:t>)</a:t>
            </a:r>
          </a:p>
          <a:p>
            <a:pPr algn="just"/>
            <a:endParaRPr lang="en-IN" sz="500" dirty="0">
              <a:solidFill>
                <a:schemeClr val="tx1">
                  <a:lumMod val="65000"/>
                  <a:lumOff val="35000"/>
                </a:schemeClr>
              </a:solidFill>
              <a:latin typeface="Palatino Linotype" panose="02040502050505030304" pitchFamily="18" charset="0"/>
              <a:cs typeface="Arial" panose="020B0604020202020204" pitchFamily="34" charset="0"/>
            </a:endParaRPr>
          </a:p>
          <a:p>
            <a:pPr marL="355600" algn="just"/>
            <a:r>
              <a:rPr lang="en-IN" dirty="0">
                <a:solidFill>
                  <a:srgbClr val="FF0000"/>
                </a:solidFill>
                <a:latin typeface="Palatino Linotype" panose="02040502050505030304" pitchFamily="18" charset="0"/>
                <a:cs typeface="Arial" panose="020B0604020202020204" pitchFamily="34" charset="0"/>
              </a:rPr>
              <a:t>e.g.</a:t>
            </a:r>
            <a:r>
              <a:rPr lang="en-IN" dirty="0">
                <a:solidFill>
                  <a:schemeClr val="tx1">
                    <a:lumMod val="65000"/>
                    <a:lumOff val="35000"/>
                  </a:schemeClr>
                </a:solidFill>
                <a:latin typeface="Palatino Linotype" panose="02040502050505030304" pitchFamily="18" charset="0"/>
                <a:cs typeface="Arial" panose="020B0604020202020204" pitchFamily="34" charset="0"/>
              </a:rPr>
              <a:t> </a:t>
            </a:r>
            <a:r>
              <a:rPr lang="en-IN" dirty="0">
                <a:solidFill>
                  <a:schemeClr val="tx1">
                    <a:lumMod val="95000"/>
                    <a:lumOff val="5000"/>
                  </a:schemeClr>
                </a:solidFill>
                <a:latin typeface="Liberation Mono"/>
                <a:ea typeface="Times New Roman" panose="02020603050405020304" pitchFamily="18" charset="0"/>
              </a:rPr>
              <a:t>custID </a:t>
            </a:r>
            <a:r>
              <a:rPr lang="en-IN" dirty="0">
                <a:solidFill>
                  <a:srgbClr val="834689"/>
                </a:solidFill>
                <a:latin typeface="Liberation Mono"/>
                <a:cs typeface="Arial" panose="020B0604020202020204" pitchFamily="34" charset="0"/>
              </a:rPr>
              <a:t>INT</a:t>
            </a:r>
            <a:r>
              <a:rPr lang="en-IN" dirty="0">
                <a:solidFill>
                  <a:schemeClr val="tx1">
                    <a:lumMod val="95000"/>
                    <a:lumOff val="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solidFill>
                  <a:schemeClr val="tx1">
                    <a:lumMod val="95000"/>
                    <a:lumOff val="5000"/>
                  </a:schemeClr>
                </a:solidFill>
                <a:latin typeface="Liberation Mono"/>
                <a:ea typeface="Times New Roman" panose="02020603050405020304" pitchFamily="18" charset="0"/>
              </a:rPr>
              <a:t> pk_custid </a:t>
            </a:r>
            <a:r>
              <a:rPr lang="en-IN" dirty="0">
                <a:solidFill>
                  <a:srgbClr val="FE1212"/>
                </a:solidFill>
                <a:latin typeface="Liberation Mono"/>
                <a:cs typeface="Arial" panose="020B0604020202020204" pitchFamily="34" charset="0"/>
              </a:rPr>
              <a:t>PRIMARY KEY</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custID</a:t>
            </a:r>
            <a:r>
              <a:rPr lang="en-IN" dirty="0">
                <a:solidFill>
                  <a:schemeClr val="bg1">
                    <a:lumMod val="65000"/>
                  </a:schemeClr>
                </a:solidFill>
                <a:latin typeface="Liberation Mono"/>
                <a:cs typeface="Arial" panose="020B0604020202020204" pitchFamily="34" charset="0"/>
              </a:rPr>
              <a:t>)</a:t>
            </a:r>
            <a:endParaRPr lang="en-IN" dirty="0">
              <a:solidFill>
                <a:schemeClr val="tx1">
                  <a:lumMod val="65000"/>
                  <a:lumOff val="35000"/>
                </a:schemeClr>
              </a:solidFill>
              <a:latin typeface="Palatino Linotype" panose="02040502050505030304" pitchFamily="18" charset="0"/>
              <a:cs typeface="Arial" panose="020B0604020202020204" pitchFamily="34" charset="0"/>
            </a:endParaRPr>
          </a:p>
        </p:txBody>
      </p:sp>
      <p:sp>
        <p:nvSpPr>
          <p:cNvPr id="6" name="Rectangle 5"/>
          <p:cNvSpPr/>
          <p:nvPr/>
        </p:nvSpPr>
        <p:spPr>
          <a:xfrm>
            <a:off x="195513" y="3169999"/>
            <a:ext cx="11809312" cy="3139321"/>
          </a:xfrm>
          <a:prstGeom prst="rect">
            <a:avLst/>
          </a:prstGeom>
        </p:spPr>
        <p:txBody>
          <a:bodyPr wrap="square">
            <a:spAutoFit/>
          </a:bodyPr>
          <a:lstStyle/>
          <a:p>
            <a:pPr marL="285750" indent="-285750">
              <a:buFont typeface="Arial" panose="020B0604020202020204" pitchFamily="34" charset="0"/>
              <a:buChar char="•"/>
            </a:pPr>
            <a:r>
              <a:rPr lang="en-IN" b="1" dirty="0">
                <a:solidFill>
                  <a:srgbClr val="006C86"/>
                </a:solidFill>
                <a:latin typeface="Palatino Linotype" panose="02040502050505030304" pitchFamily="18" charset="0"/>
                <a:cs typeface="Arial" panose="020B0604020202020204" pitchFamily="34" charset="0"/>
              </a:rPr>
              <a:t>Entity</a:t>
            </a:r>
            <a:r>
              <a:rPr lang="en-IN" dirty="0">
                <a:solidFill>
                  <a:srgbClr val="006C86"/>
                </a:solidFill>
                <a:latin typeface="Palatino Linotype" panose="02040502050505030304" pitchFamily="18" charset="0"/>
                <a:cs typeface="Arial" panose="020B0604020202020204" pitchFamily="34" charset="0"/>
              </a:rPr>
              <a:t> </a:t>
            </a:r>
            <a:r>
              <a:rPr lang="en-IN" b="1" dirty="0">
                <a:solidFill>
                  <a:srgbClr val="006C86"/>
                </a:solidFill>
                <a:latin typeface="Palatino Linotype" panose="02040502050505030304" pitchFamily="18" charset="0"/>
                <a:cs typeface="Arial" panose="020B0604020202020204" pitchFamily="34" charset="0"/>
              </a:rPr>
              <a:t>integrity: </a:t>
            </a:r>
            <a:r>
              <a:rPr lang="en-US" b="0" dirty="0">
                <a:effectLst/>
                <a:latin typeface="Palatino Linotype" panose="02040502050505030304" pitchFamily="18" charset="0"/>
              </a:rPr>
              <a:t>Entity Integrity Constraint is used to ensure the uniqueness of each record the table. There are primarily two types of integrity constraints that help us in ensuring the uniqueness of each row, namely, UNIQUE constraint and PRIMARY KEY constraint.</a:t>
            </a:r>
            <a:r>
              <a:rPr lang="en-IN" dirty="0">
                <a:solidFill>
                  <a:srgbClr val="006C86"/>
                </a:solidFill>
                <a:latin typeface="Palatino Linotype" panose="02040502050505030304" pitchFamily="18" charset="0"/>
                <a:cs typeface="Arial" panose="020B0604020202020204" pitchFamily="34" charset="0"/>
              </a:rPr>
              <a:t> </a:t>
            </a:r>
          </a:p>
          <a:p>
            <a:pPr marL="285750" indent="-285750">
              <a:buFont typeface="Arial" panose="020B0604020202020204" pitchFamily="34" charset="0"/>
              <a:buChar char="•"/>
            </a:pPr>
            <a:r>
              <a:rPr lang="en-IN" dirty="0">
                <a:solidFill>
                  <a:srgbClr val="006C86"/>
                </a:solidFill>
                <a:latin typeface="Palatino Linotype" panose="02040502050505030304" pitchFamily="18" charset="0"/>
                <a:cs typeface="Arial" panose="020B0604020202020204" pitchFamily="34" charset="0"/>
              </a:rPr>
              <a:t>		</a:t>
            </a:r>
          </a:p>
          <a:p>
            <a:pPr marL="285750" indent="-285750">
              <a:buFont typeface="Arial" panose="020B0604020202020204" pitchFamily="34" charset="0"/>
              <a:buChar char="•"/>
            </a:pPr>
            <a:r>
              <a:rPr lang="en-IN" b="1" dirty="0">
                <a:solidFill>
                  <a:srgbClr val="006C86"/>
                </a:solidFill>
                <a:latin typeface="Palatino Linotype" panose="02040502050505030304" pitchFamily="18" charset="0"/>
                <a:cs typeface="Arial" panose="020B0604020202020204" pitchFamily="34" charset="0"/>
              </a:rPr>
              <a:t>Referential</a:t>
            </a:r>
            <a:r>
              <a:rPr lang="en-IN" dirty="0">
                <a:solidFill>
                  <a:srgbClr val="006C86"/>
                </a:solidFill>
                <a:latin typeface="Palatino Linotype" panose="02040502050505030304" pitchFamily="18" charset="0"/>
                <a:cs typeface="Arial" panose="020B0604020202020204" pitchFamily="34" charset="0"/>
              </a:rPr>
              <a:t> </a:t>
            </a:r>
            <a:r>
              <a:rPr lang="en-IN" b="1" dirty="0">
                <a:solidFill>
                  <a:srgbClr val="006C86"/>
                </a:solidFill>
                <a:latin typeface="Palatino Linotype" panose="02040502050505030304" pitchFamily="18" charset="0"/>
                <a:cs typeface="Arial" panose="020B0604020202020204" pitchFamily="34" charset="0"/>
              </a:rPr>
              <a:t>integrity:</a:t>
            </a:r>
            <a:r>
              <a:rPr lang="en-IN" dirty="0">
                <a:solidFill>
                  <a:srgbClr val="006C86"/>
                </a:solidFill>
                <a:latin typeface="Palatino Linotype" panose="02040502050505030304" pitchFamily="18" charset="0"/>
                <a:cs typeface="Arial" panose="020B0604020202020204" pitchFamily="34" charset="0"/>
              </a:rPr>
              <a:t> </a:t>
            </a:r>
            <a:r>
              <a:rPr lang="en-US" b="0" i="0" dirty="0">
                <a:effectLst/>
                <a:latin typeface="Palatino Linotype" panose="02040502050505030304" pitchFamily="18" charset="0"/>
              </a:rPr>
              <a:t>Referential Integrity Constraint ensures that there always exists a valid relationship between two tables. This makes sure that if a foreign key exists in a table relationship then it should always reference a corresponding value in the second table or it should be null.</a:t>
            </a:r>
            <a:endParaRPr lang="en-IN"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endParaRPr lang="en-IN" dirty="0">
              <a:solidFill>
                <a:srgbClr val="006C86"/>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b="1" dirty="0">
                <a:solidFill>
                  <a:srgbClr val="006C86"/>
                </a:solidFill>
                <a:latin typeface="Palatino Linotype" panose="02040502050505030304" pitchFamily="18" charset="0"/>
                <a:cs typeface="Arial" panose="020B0604020202020204" pitchFamily="34" charset="0"/>
              </a:rPr>
              <a:t>Domain</a:t>
            </a:r>
            <a:r>
              <a:rPr lang="en-IN" dirty="0">
                <a:solidFill>
                  <a:srgbClr val="006C86"/>
                </a:solidFill>
                <a:latin typeface="Palatino Linotype" panose="02040502050505030304" pitchFamily="18" charset="0"/>
                <a:cs typeface="Arial" panose="020B0604020202020204" pitchFamily="34" charset="0"/>
              </a:rPr>
              <a:t> </a:t>
            </a:r>
            <a:r>
              <a:rPr lang="en-IN" b="1" dirty="0">
                <a:solidFill>
                  <a:srgbClr val="006C86"/>
                </a:solidFill>
                <a:latin typeface="Palatino Linotype" panose="02040502050505030304" pitchFamily="18" charset="0"/>
                <a:cs typeface="Arial" panose="020B0604020202020204" pitchFamily="34" charset="0"/>
              </a:rPr>
              <a:t>integrity:</a:t>
            </a:r>
            <a:r>
              <a:rPr lang="en-IN" dirty="0">
                <a:solidFill>
                  <a:srgbClr val="006C86"/>
                </a:solidFill>
                <a:latin typeface="Palatino Linotype" panose="02040502050505030304" pitchFamily="18" charset="0"/>
                <a:cs typeface="Arial" panose="020B0604020202020204" pitchFamily="34" charset="0"/>
              </a:rPr>
              <a:t> </a:t>
            </a:r>
            <a:r>
              <a:rPr lang="en-IN" dirty="0">
                <a:latin typeface="Palatino Linotype" panose="02040502050505030304" pitchFamily="18" charset="0"/>
                <a:cs typeface="Arial" panose="020B0604020202020204" pitchFamily="34" charset="0"/>
              </a:rPr>
              <a:t>A domain is a set of values of the same type. </a:t>
            </a:r>
            <a:r>
              <a:rPr lang="en-US" dirty="0">
                <a:latin typeface="Palatino Linotype" panose="02040502050505030304" pitchFamily="18" charset="0"/>
                <a:cs typeface="Arial" panose="020B0604020202020204" pitchFamily="34" charset="0"/>
              </a:rPr>
              <a:t>For example, we can specify if a particular column can hold null values or not, if the values have to be unique or not, the data type or size of values that can be entered in the column, the default values for the column, etc.</a:t>
            </a:r>
            <a:r>
              <a:rPr lang="en-IN" dirty="0">
                <a:latin typeface="Palatino Linotype" panose="02040502050505030304" pitchFamily="18" charset="0"/>
                <a:cs typeface="Arial" panose="020B0604020202020204" pitchFamily="34" charset="0"/>
              </a:rPr>
              <a:t>.</a:t>
            </a:r>
          </a:p>
        </p:txBody>
      </p:sp>
      <p:sp>
        <p:nvSpPr>
          <p:cNvPr id="7" name="Rectangle 6"/>
          <p:cNvSpPr/>
          <p:nvPr/>
        </p:nvSpPr>
        <p:spPr>
          <a:xfrm>
            <a:off x="382688" y="2607295"/>
            <a:ext cx="11622137" cy="400110"/>
          </a:xfrm>
          <a:prstGeom prst="rect">
            <a:avLst/>
          </a:prstGeom>
        </p:spPr>
        <p:txBody>
          <a:bodyPr wrap="square">
            <a:spAutoFit/>
          </a:bodyPr>
          <a:lstStyle/>
          <a:p>
            <a:r>
              <a:rPr lang="en-IN" sz="2000" dirty="0">
                <a:solidFill>
                  <a:schemeClr val="tx1">
                    <a:lumMod val="75000"/>
                    <a:lumOff val="25000"/>
                  </a:schemeClr>
                </a:solidFill>
                <a:latin typeface="Palatino Linotype" panose="02040502050505030304" pitchFamily="18" charset="0"/>
                <a:cs typeface="Arial" panose="020B0604020202020204" pitchFamily="34" charset="0"/>
              </a:rPr>
              <a:t>Three types of integrity constraints: </a:t>
            </a:r>
            <a:r>
              <a:rPr lang="en-IN" sz="2000" b="1" dirty="0">
                <a:solidFill>
                  <a:schemeClr val="tx1">
                    <a:lumMod val="75000"/>
                    <a:lumOff val="25000"/>
                  </a:schemeClr>
                </a:solidFill>
                <a:latin typeface="Palatino Linotype" panose="02040502050505030304" pitchFamily="18" charset="0"/>
                <a:cs typeface="Arial" panose="020B0604020202020204" pitchFamily="34" charset="0"/>
              </a:rPr>
              <a:t>entity integrity, referential integrity </a:t>
            </a:r>
            <a:r>
              <a:rPr lang="en-IN" sz="2000" dirty="0">
                <a:solidFill>
                  <a:schemeClr val="tx1">
                    <a:lumMod val="75000"/>
                    <a:lumOff val="25000"/>
                  </a:schemeClr>
                </a:solidFill>
                <a:latin typeface="Palatino Linotype" panose="02040502050505030304" pitchFamily="18" charset="0"/>
                <a:cs typeface="Arial" panose="020B0604020202020204" pitchFamily="34" charset="0"/>
              </a:rPr>
              <a:t>and</a:t>
            </a:r>
            <a:r>
              <a:rPr lang="en-IN" sz="2000" b="1" dirty="0">
                <a:solidFill>
                  <a:schemeClr val="tx1">
                    <a:lumMod val="75000"/>
                    <a:lumOff val="25000"/>
                  </a:schemeClr>
                </a:solidFill>
                <a:latin typeface="Palatino Linotype" panose="02040502050505030304" pitchFamily="18" charset="0"/>
                <a:cs typeface="Arial" panose="020B0604020202020204" pitchFamily="34" charset="0"/>
              </a:rPr>
              <a:t> domain integrity</a:t>
            </a:r>
            <a:r>
              <a:rPr lang="en-IN" sz="2000" dirty="0">
                <a:solidFill>
                  <a:schemeClr val="tx1">
                    <a:lumMod val="75000"/>
                    <a:lumOff val="25000"/>
                  </a:schemeClr>
                </a:solidFill>
                <a:latin typeface="Palatino Linotype" panose="02040502050505030304" pitchFamily="18" charset="0"/>
                <a:cs typeface="Arial" panose="020B0604020202020204" pitchFamily="34" charset="0"/>
              </a:rPr>
              <a:t>:</a:t>
            </a:r>
          </a:p>
        </p:txBody>
      </p:sp>
      <p:sp>
        <p:nvSpPr>
          <p:cNvPr id="8" name="Rectangle 7"/>
          <p:cNvSpPr/>
          <p:nvPr/>
        </p:nvSpPr>
        <p:spPr>
          <a:xfrm>
            <a:off x="191344" y="7937"/>
            <a:ext cx="5638800" cy="830997"/>
          </a:xfrm>
          <a:prstGeom prst="rect">
            <a:avLst/>
          </a:prstGeom>
        </p:spPr>
        <p:txBody>
          <a:bodyPr wrap="square">
            <a:spAutoFit/>
          </a:bodyPr>
          <a:lstStyle/>
          <a:p>
            <a:r>
              <a:rPr lang="en-IN" sz="2400" dirty="0">
                <a:solidFill>
                  <a:srgbClr val="C74C49"/>
                </a:solidFill>
                <a:latin typeface="Palatino Linotype" panose="02040502050505030304" pitchFamily="18" charset="0"/>
              </a:rPr>
              <a:t>Data integrity refers to the correctness and completeness of data.</a:t>
            </a:r>
          </a:p>
        </p:txBody>
      </p:sp>
    </p:spTree>
    <p:extLst>
      <p:ext uri="{BB962C8B-B14F-4D97-AF65-F5344CB8AC3E}">
        <p14:creationId xmlns:p14="http://schemas.microsoft.com/office/powerpoint/2010/main" val="647665937"/>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362200"/>
            <a:ext cx="11593288" cy="914400"/>
          </a:xfrm>
          <a:prstGeom prst="rect">
            <a:avLst/>
          </a:prstGeom>
        </p:spPr>
        <p:txBody>
          <a:bodyPr>
            <a:no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types of Keys</a:t>
            </a:r>
            <a:r>
              <a:rPr lang="en-IN" sz="4800" dirty="0">
                <a:solidFill>
                  <a:srgbClr val="DC525C"/>
                </a:solidFill>
                <a:latin typeface="Segoe UI Light" panose="020B0502040204020203" pitchFamily="34" charset="0"/>
                <a:cs typeface="Segoe UI Light" panose="020B0502040204020203" pitchFamily="34" charset="0"/>
              </a:rPr>
              <a:t>?</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478016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752600" y="344270"/>
            <a:ext cx="8686800" cy="584775"/>
          </a:xfrm>
          <a:prstGeom prst="rect">
            <a:avLst/>
          </a:prstGeom>
        </p:spPr>
        <p:txBody>
          <a:bodyPr wrap="square">
            <a:spAutoFit/>
          </a:bodyPr>
          <a:lstStyle/>
          <a:p>
            <a:pPr lvl="0" algn="r">
              <a:spcBef>
                <a:spcPct val="0"/>
              </a:spcBef>
              <a:defRPr/>
            </a:pPr>
            <a:r>
              <a:rPr lang="en-US" sz="3200" i="1" dirty="0">
                <a:solidFill>
                  <a:srgbClr val="FF9900"/>
                </a:solidFill>
                <a:latin typeface="Arial" pitchFamily="34" charset="0"/>
                <a:cs typeface="Arial" pitchFamily="34" charset="0"/>
              </a:rPr>
              <a:t>types</a:t>
            </a:r>
            <a:r>
              <a:rPr lang="en-US" sz="3200" dirty="0"/>
              <a:t> </a:t>
            </a:r>
            <a:r>
              <a:rPr lang="en-US" sz="3200" i="1" dirty="0">
                <a:solidFill>
                  <a:srgbClr val="FF9900"/>
                </a:solidFill>
                <a:latin typeface="Arial" pitchFamily="34" charset="0"/>
                <a:cs typeface="Arial" pitchFamily="34" charset="0"/>
              </a:rPr>
              <a:t>of</a:t>
            </a:r>
            <a:r>
              <a:rPr lang="en-US" sz="3200" dirty="0"/>
              <a:t> </a:t>
            </a:r>
            <a:r>
              <a:rPr lang="en-US" sz="3200" i="1" dirty="0">
                <a:solidFill>
                  <a:srgbClr val="FF9900"/>
                </a:solidFill>
                <a:latin typeface="Arial" pitchFamily="34" charset="0"/>
                <a:cs typeface="Arial" pitchFamily="34" charset="0"/>
              </a:rPr>
              <a:t>Keys</a:t>
            </a:r>
            <a:r>
              <a:rPr lang="en-IN" sz="3200" i="1" dirty="0">
                <a:solidFill>
                  <a:srgbClr val="FF9900"/>
                </a:solidFill>
                <a:latin typeface="Arial" pitchFamily="34" charset="0"/>
                <a:cs typeface="Arial" pitchFamily="34" charset="0"/>
              </a:rPr>
              <a:t>?</a:t>
            </a:r>
            <a:endParaRPr lang="en-US" sz="3200"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6" name="Rectangle 5"/>
          <p:cNvSpPr/>
          <p:nvPr/>
        </p:nvSpPr>
        <p:spPr>
          <a:xfrm>
            <a:off x="143904" y="1954617"/>
            <a:ext cx="11856751" cy="4524315"/>
          </a:xfrm>
          <a:prstGeom prst="rect">
            <a:avLst/>
          </a:prstGeom>
        </p:spPr>
        <p:txBody>
          <a:bodyPr wrap="square">
            <a:spAutoFit/>
          </a:bodyPr>
          <a:lstStyle/>
          <a:p>
            <a:pPr marL="285750" indent="-285750">
              <a:buFont typeface="Arial" panose="020B0604020202020204" pitchFamily="34" charset="0"/>
              <a:buChar char="•"/>
            </a:pPr>
            <a:r>
              <a:rPr lang="en-US" b="1" dirty="0">
                <a:solidFill>
                  <a:srgbClr val="0089A4"/>
                </a:solidFill>
                <a:latin typeface="Palatino Linotype" panose="02040502050505030304" pitchFamily="18" charset="0"/>
                <a:cs typeface="Arial" panose="020B0604020202020204" pitchFamily="34" charset="0"/>
              </a:rPr>
              <a:t>Candidate Key: </a:t>
            </a:r>
            <a:r>
              <a:rPr lang="en-US" dirty="0">
                <a:solidFill>
                  <a:schemeClr val="tx1">
                    <a:lumMod val="65000"/>
                    <a:lumOff val="35000"/>
                  </a:schemeClr>
                </a:solidFill>
                <a:latin typeface="Palatino Linotype" panose="02040502050505030304" pitchFamily="18" charset="0"/>
                <a:cs typeface="Arial" panose="020B0604020202020204" pitchFamily="34" charset="0"/>
              </a:rPr>
              <a:t>are individual columns in a table that qualifies for uniqueness of all the rows. Here in Employee table EmployeeID,  PAN or emailID are Candidate keys.</a:t>
            </a:r>
          </a:p>
          <a:p>
            <a:pPr marL="285750" indent="-285750">
              <a:buFont typeface="Arial" panose="020B0604020202020204" pitchFamily="34" charset="0"/>
              <a:buChar char="•"/>
            </a:pPr>
            <a:endParaRPr lang="en-US" dirty="0">
              <a:solidFill>
                <a:srgbClr val="0089A4"/>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b="1" dirty="0">
                <a:solidFill>
                  <a:srgbClr val="0089A4"/>
                </a:solidFill>
                <a:latin typeface="Palatino Linotype" panose="02040502050505030304" pitchFamily="18" charset="0"/>
                <a:cs typeface="Arial" panose="020B0604020202020204" pitchFamily="34" charset="0"/>
              </a:rPr>
              <a:t>Primary Key</a:t>
            </a:r>
            <a:r>
              <a:rPr lang="en-US" dirty="0">
                <a:solidFill>
                  <a:srgbClr val="0089A4"/>
                </a:solidFill>
                <a:latin typeface="Palatino Linotype" panose="02040502050505030304" pitchFamily="18" charset="0"/>
                <a:cs typeface="Arial" panose="020B0604020202020204" pitchFamily="34" charset="0"/>
              </a:rPr>
              <a:t>: </a:t>
            </a:r>
            <a:r>
              <a:rPr lang="en-US" dirty="0">
                <a:solidFill>
                  <a:schemeClr val="tx1">
                    <a:lumMod val="65000"/>
                    <a:lumOff val="35000"/>
                  </a:schemeClr>
                </a:solidFill>
                <a:latin typeface="Palatino Linotype" panose="02040502050505030304" pitchFamily="18" charset="0"/>
                <a:cs typeface="Arial" panose="020B0604020202020204" pitchFamily="34" charset="0"/>
              </a:rPr>
              <a:t>is the columns you choose to maintain uniqueness in a table. Here in Employee table you can choose either EmployeeID, PAN or emailID columns, EmployeeID is preferable choice.</a:t>
            </a:r>
          </a:p>
          <a:p>
            <a:pPr marL="285750" indent="-285750">
              <a:buFont typeface="Arial" panose="020B0604020202020204" pitchFamily="34" charset="0"/>
              <a:buChar char="•"/>
            </a:pPr>
            <a:endParaRPr lang="en-US" dirty="0">
              <a:solidFill>
                <a:schemeClr val="tx1">
                  <a:lumMod val="65000"/>
                  <a:lumOff val="3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b="1" dirty="0">
                <a:solidFill>
                  <a:srgbClr val="0089A4"/>
                </a:solidFill>
                <a:latin typeface="Palatino Linotype" panose="02040502050505030304" pitchFamily="18" charset="0"/>
                <a:cs typeface="Arial" panose="020B0604020202020204" pitchFamily="34" charset="0"/>
              </a:rPr>
              <a:t>Alternate Key</a:t>
            </a:r>
            <a:r>
              <a:rPr lang="en-US" dirty="0">
                <a:solidFill>
                  <a:srgbClr val="0089A4"/>
                </a:solidFill>
                <a:latin typeface="Palatino Linotype" panose="02040502050505030304" pitchFamily="18" charset="0"/>
                <a:cs typeface="Arial" panose="020B0604020202020204" pitchFamily="34" charset="0"/>
              </a:rPr>
              <a:t>: </a:t>
            </a:r>
            <a:r>
              <a:rPr lang="en-US" dirty="0">
                <a:solidFill>
                  <a:schemeClr val="tx1">
                    <a:lumMod val="65000"/>
                    <a:lumOff val="35000"/>
                  </a:schemeClr>
                </a:solidFill>
                <a:latin typeface="Palatino Linotype" panose="02040502050505030304" pitchFamily="18" charset="0"/>
                <a:cs typeface="Arial" panose="020B0604020202020204" pitchFamily="34" charset="0"/>
              </a:rPr>
              <a:t>Candidate column other the primary key column, like if EmployeeID is primary key then , PAN or emailID columns would be the Alternate key.</a:t>
            </a:r>
          </a:p>
          <a:p>
            <a:pPr marL="285750" indent="-285750">
              <a:buFont typeface="Arial" panose="020B0604020202020204" pitchFamily="34" charset="0"/>
              <a:buChar char="•"/>
            </a:pPr>
            <a:endParaRPr lang="en-US" dirty="0">
              <a:solidFill>
                <a:srgbClr val="0089A4"/>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b="1" dirty="0">
                <a:solidFill>
                  <a:srgbClr val="0089A4"/>
                </a:solidFill>
                <a:latin typeface="Palatino Linotype" panose="02040502050505030304" pitchFamily="18" charset="0"/>
                <a:cs typeface="Arial" panose="020B0604020202020204" pitchFamily="34" charset="0"/>
              </a:rPr>
              <a:t>Super Key</a:t>
            </a:r>
            <a:r>
              <a:rPr lang="en-US" dirty="0">
                <a:solidFill>
                  <a:srgbClr val="0089A4"/>
                </a:solidFill>
                <a:latin typeface="Palatino Linotype" panose="02040502050505030304" pitchFamily="18" charset="0"/>
                <a:cs typeface="Arial" panose="020B0604020202020204" pitchFamily="34" charset="0"/>
              </a:rPr>
              <a:t>: </a:t>
            </a:r>
            <a:r>
              <a:rPr lang="en-US" dirty="0">
                <a:solidFill>
                  <a:schemeClr val="tx1">
                    <a:lumMod val="65000"/>
                    <a:lumOff val="35000"/>
                  </a:schemeClr>
                </a:solidFill>
                <a:latin typeface="Palatino Linotype" panose="02040502050505030304" pitchFamily="18" charset="0"/>
                <a:cs typeface="Arial" panose="020B0604020202020204" pitchFamily="34" charset="0"/>
              </a:rPr>
              <a:t>If you add any other column to a primary key then it become a super key, like EmployeeID + FullName is a Super Key.</a:t>
            </a:r>
          </a:p>
          <a:p>
            <a:pPr marL="285750" indent="-285750">
              <a:buFont typeface="Arial" panose="020B0604020202020204" pitchFamily="34" charset="0"/>
              <a:buChar char="•"/>
            </a:pPr>
            <a:endParaRPr lang="en-US" dirty="0">
              <a:solidFill>
                <a:srgbClr val="0089A4"/>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b="1" dirty="0">
                <a:solidFill>
                  <a:srgbClr val="0089A4"/>
                </a:solidFill>
                <a:latin typeface="Palatino Linotype" panose="02040502050505030304" pitchFamily="18" charset="0"/>
                <a:cs typeface="Arial" panose="020B0604020202020204" pitchFamily="34" charset="0"/>
              </a:rPr>
              <a:t>Composite Key</a:t>
            </a:r>
            <a:r>
              <a:rPr lang="en-US" dirty="0">
                <a:solidFill>
                  <a:srgbClr val="0089A4"/>
                </a:solidFill>
                <a:latin typeface="Palatino Linotype" panose="02040502050505030304" pitchFamily="18" charset="0"/>
                <a:cs typeface="Arial" panose="020B0604020202020204" pitchFamily="34" charset="0"/>
              </a:rPr>
              <a:t>: </a:t>
            </a:r>
            <a:r>
              <a:rPr lang="en-US" dirty="0">
                <a:solidFill>
                  <a:schemeClr val="tx1">
                    <a:lumMod val="65000"/>
                    <a:lumOff val="35000"/>
                  </a:schemeClr>
                </a:solidFill>
                <a:latin typeface="Palatino Linotype" panose="02040502050505030304" pitchFamily="18" charset="0"/>
                <a:cs typeface="Arial" panose="020B0604020202020204" pitchFamily="34" charset="0"/>
              </a:rPr>
              <a:t>If a table do not have any single column that qualifies for a Candidate key, then you have to select 2 or more columns to make a row unique. Like if there is no EmployeeID, PAN or emailID columns, then you can make FullName + DateOfBirth as Composite key. But still there can be a narrow chance of duplicate row.</a:t>
            </a:r>
          </a:p>
        </p:txBody>
      </p:sp>
      <p:sp>
        <p:nvSpPr>
          <p:cNvPr id="2" name="Rectangle 1">
            <a:extLst>
              <a:ext uri="{FF2B5EF4-FFF2-40B4-BE49-F238E27FC236}">
                <a16:creationId xmlns:a16="http://schemas.microsoft.com/office/drawing/2014/main" xmlns="" id="{A00F4B72-19EC-4C4F-BF84-684395B5182C}"/>
              </a:ext>
            </a:extLst>
          </p:cNvPr>
          <p:cNvSpPr/>
          <p:nvPr/>
        </p:nvSpPr>
        <p:spPr>
          <a:xfrm>
            <a:off x="119336" y="1268760"/>
            <a:ext cx="11881320" cy="46166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i="1" dirty="0">
                <a:solidFill>
                  <a:srgbClr val="570528"/>
                </a:solidFill>
                <a:latin typeface="Liberation Mono"/>
              </a:rPr>
              <a:t>r</a:t>
            </a:r>
            <a:r>
              <a:rPr lang="en-US" sz="2400" dirty="0">
                <a:solidFill>
                  <a:srgbClr val="570528"/>
                </a:solidFill>
                <a:latin typeface="Liberation Mono"/>
              </a:rPr>
              <a:t> = Employee(EmployeeID, FullName, job, salary, PAN, DateOfBirth, emailID, deptno)</a:t>
            </a:r>
          </a:p>
        </p:txBody>
      </p:sp>
      <p:sp>
        <p:nvSpPr>
          <p:cNvPr id="8" name="TextBox 7">
            <a:extLst>
              <a:ext uri="{FF2B5EF4-FFF2-40B4-BE49-F238E27FC236}">
                <a16:creationId xmlns:a16="http://schemas.microsoft.com/office/drawing/2014/main" xmlns="" id="{64F692CE-D5CF-4EC6-AF4B-765B3FC84A13}"/>
              </a:ext>
            </a:extLst>
          </p:cNvPr>
          <p:cNvSpPr txBox="1"/>
          <p:nvPr/>
        </p:nvSpPr>
        <p:spPr>
          <a:xfrm>
            <a:off x="47328" y="116632"/>
            <a:ext cx="7045604" cy="769441"/>
          </a:xfrm>
          <a:prstGeom prst="rect">
            <a:avLst/>
          </a:prstGeom>
          <a:noFill/>
        </p:spPr>
        <p:txBody>
          <a:bodyPr wrap="square">
            <a:spAutoFit/>
          </a:bodyPr>
          <a:lstStyle/>
          <a:p>
            <a:r>
              <a:rPr lang="en-IN" sz="2200" dirty="0">
                <a:solidFill>
                  <a:srgbClr val="5C4504"/>
                </a:solidFill>
                <a:latin typeface="Palatino Linotype" panose="02040502050505030304" pitchFamily="18" charset="0"/>
              </a:rPr>
              <a:t>Keys are used to establish relationships between tables and also to uniquely identify any record in the table. </a:t>
            </a:r>
          </a:p>
        </p:txBody>
      </p:sp>
    </p:spTree>
    <p:extLst>
      <p:ext uri="{BB962C8B-B14F-4D97-AF65-F5344CB8AC3E}">
        <p14:creationId xmlns:p14="http://schemas.microsoft.com/office/powerpoint/2010/main" val="9673378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7" name="Group 106">
            <a:extLst>
              <a:ext uri="{FF2B5EF4-FFF2-40B4-BE49-F238E27FC236}">
                <a16:creationId xmlns:a16="http://schemas.microsoft.com/office/drawing/2014/main" xmlns="" id="{79CB8B07-D4A7-4402-A6AB-81F1E88E5385}"/>
              </a:ext>
            </a:extLst>
          </p:cNvPr>
          <p:cNvGrpSpPr/>
          <p:nvPr/>
        </p:nvGrpSpPr>
        <p:grpSpPr>
          <a:xfrm>
            <a:off x="263352" y="332656"/>
            <a:ext cx="11665296" cy="6047981"/>
            <a:chOff x="444126" y="599782"/>
            <a:chExt cx="11130725" cy="5852863"/>
          </a:xfrm>
        </p:grpSpPr>
        <p:sp>
          <p:nvSpPr>
            <p:cNvPr id="4" name="Rectangle: Rounded Corners 3">
              <a:extLst>
                <a:ext uri="{FF2B5EF4-FFF2-40B4-BE49-F238E27FC236}">
                  <a16:creationId xmlns:a16="http://schemas.microsoft.com/office/drawing/2014/main" xmlns="" id="{2B90F09F-61B8-4543-8A4C-89D5F79F9E5A}"/>
                </a:ext>
              </a:extLst>
            </p:cNvPr>
            <p:cNvSpPr/>
            <p:nvPr/>
          </p:nvSpPr>
          <p:spPr>
            <a:xfrm>
              <a:off x="4577519" y="599782"/>
              <a:ext cx="3076718" cy="504056"/>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Consolas" panose="020B0609020204030204" pitchFamily="49" charset="0"/>
                </a:rPr>
                <a:t>Candidate Key</a:t>
              </a:r>
              <a:endParaRPr lang="en-IN" sz="2000" b="1" dirty="0">
                <a:latin typeface="Consolas" panose="020B0609020204030204" pitchFamily="49" charset="0"/>
              </a:endParaRPr>
            </a:p>
          </p:txBody>
        </p:sp>
        <p:cxnSp>
          <p:nvCxnSpPr>
            <p:cNvPr id="10" name="Straight Arrow Connector 9">
              <a:extLst>
                <a:ext uri="{FF2B5EF4-FFF2-40B4-BE49-F238E27FC236}">
                  <a16:creationId xmlns:a16="http://schemas.microsoft.com/office/drawing/2014/main" xmlns="" id="{9FB0B868-6924-41B5-B9A2-887B0CF9C254}"/>
                </a:ext>
              </a:extLst>
            </p:cNvPr>
            <p:cNvCxnSpPr>
              <a:cxnSpLocks/>
            </p:cNvCxnSpPr>
            <p:nvPr/>
          </p:nvCxnSpPr>
          <p:spPr>
            <a:xfrm flipV="1">
              <a:off x="1631504" y="1225778"/>
              <a:ext cx="3807254" cy="930387"/>
            </a:xfrm>
            <a:prstGeom prst="straightConnector1">
              <a:avLst/>
            </a:prstGeom>
            <a:ln w="38100">
              <a:solidFill>
                <a:srgbClr val="AC26A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xmlns="" id="{EF43D452-2760-417B-B8A8-B61DF4721225}"/>
                </a:ext>
              </a:extLst>
            </p:cNvPr>
            <p:cNvCxnSpPr>
              <a:cxnSpLocks/>
            </p:cNvCxnSpPr>
            <p:nvPr/>
          </p:nvCxnSpPr>
          <p:spPr>
            <a:xfrm flipV="1">
              <a:off x="5758263" y="1180219"/>
              <a:ext cx="150377" cy="1073632"/>
            </a:xfrm>
            <a:prstGeom prst="straightConnector1">
              <a:avLst/>
            </a:prstGeom>
            <a:ln w="38100">
              <a:solidFill>
                <a:srgbClr val="AC26A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xmlns="" id="{C7058753-D94C-46AE-A02C-2081B27D1AF0}"/>
                </a:ext>
              </a:extLst>
            </p:cNvPr>
            <p:cNvCxnSpPr>
              <a:cxnSpLocks/>
            </p:cNvCxnSpPr>
            <p:nvPr/>
          </p:nvCxnSpPr>
          <p:spPr>
            <a:xfrm flipH="1" flipV="1">
              <a:off x="7243228" y="1183468"/>
              <a:ext cx="1445001" cy="1007252"/>
            </a:xfrm>
            <a:prstGeom prst="straightConnector1">
              <a:avLst/>
            </a:prstGeom>
            <a:ln w="38100">
              <a:solidFill>
                <a:srgbClr val="AC26A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Rectangle: Rounded Corners 29">
              <a:extLst>
                <a:ext uri="{FF2B5EF4-FFF2-40B4-BE49-F238E27FC236}">
                  <a16:creationId xmlns:a16="http://schemas.microsoft.com/office/drawing/2014/main" xmlns="" id="{6CE3D398-390F-4DD2-A007-B10467FFC3CA}"/>
                </a:ext>
              </a:extLst>
            </p:cNvPr>
            <p:cNvSpPr/>
            <p:nvPr/>
          </p:nvSpPr>
          <p:spPr>
            <a:xfrm>
              <a:off x="444126" y="1054505"/>
              <a:ext cx="3076718" cy="504056"/>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Consolas" panose="020B0609020204030204" pitchFamily="49" charset="0"/>
                </a:rPr>
                <a:t>Primary Key</a:t>
              </a:r>
              <a:endParaRPr lang="en-IN" sz="2000" b="1" dirty="0">
                <a:latin typeface="Consolas" panose="020B0609020204030204" pitchFamily="49" charset="0"/>
              </a:endParaRPr>
            </a:p>
          </p:txBody>
        </p:sp>
        <p:cxnSp>
          <p:nvCxnSpPr>
            <p:cNvPr id="31" name="Straight Arrow Connector 30">
              <a:extLst>
                <a:ext uri="{FF2B5EF4-FFF2-40B4-BE49-F238E27FC236}">
                  <a16:creationId xmlns:a16="http://schemas.microsoft.com/office/drawing/2014/main" xmlns="" id="{07E001A5-6582-402F-A4A7-F54FF358E726}"/>
                </a:ext>
              </a:extLst>
            </p:cNvPr>
            <p:cNvCxnSpPr>
              <a:cxnSpLocks/>
            </p:cNvCxnSpPr>
            <p:nvPr/>
          </p:nvCxnSpPr>
          <p:spPr>
            <a:xfrm flipH="1" flipV="1">
              <a:off x="1386328" y="1640223"/>
              <a:ext cx="3" cy="525943"/>
            </a:xfrm>
            <a:prstGeom prst="straightConnector1">
              <a:avLst/>
            </a:prstGeom>
            <a:ln w="38100">
              <a:solidFill>
                <a:srgbClr val="AC26A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Rectangle: Rounded Corners 33">
              <a:extLst>
                <a:ext uri="{FF2B5EF4-FFF2-40B4-BE49-F238E27FC236}">
                  <a16:creationId xmlns:a16="http://schemas.microsoft.com/office/drawing/2014/main" xmlns="" id="{6BCB3A6A-BE1C-413D-8822-90EA58D6B130}"/>
                </a:ext>
              </a:extLst>
            </p:cNvPr>
            <p:cNvSpPr/>
            <p:nvPr/>
          </p:nvSpPr>
          <p:spPr>
            <a:xfrm>
              <a:off x="5438759" y="5691739"/>
              <a:ext cx="3076718" cy="504056"/>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Consolas" panose="020B0609020204030204" pitchFamily="49" charset="0"/>
                </a:rPr>
                <a:t>Alternate Key</a:t>
              </a:r>
              <a:endParaRPr lang="en-IN" sz="2000" b="1" dirty="0">
                <a:latin typeface="Consolas" panose="020B0609020204030204" pitchFamily="49" charset="0"/>
              </a:endParaRPr>
            </a:p>
          </p:txBody>
        </p:sp>
        <p:cxnSp>
          <p:nvCxnSpPr>
            <p:cNvPr id="38" name="Straight Arrow Connector 37">
              <a:extLst>
                <a:ext uri="{FF2B5EF4-FFF2-40B4-BE49-F238E27FC236}">
                  <a16:creationId xmlns:a16="http://schemas.microsoft.com/office/drawing/2014/main" xmlns="" id="{09E14941-7EA7-403A-83ED-801D8C360D7A}"/>
                </a:ext>
              </a:extLst>
            </p:cNvPr>
            <p:cNvCxnSpPr>
              <a:cxnSpLocks/>
            </p:cNvCxnSpPr>
            <p:nvPr/>
          </p:nvCxnSpPr>
          <p:spPr>
            <a:xfrm flipH="1" flipV="1">
              <a:off x="5612711" y="4663300"/>
              <a:ext cx="295929" cy="1014481"/>
            </a:xfrm>
            <a:prstGeom prst="straightConnector1">
              <a:avLst/>
            </a:prstGeom>
            <a:ln w="38100">
              <a:solidFill>
                <a:srgbClr val="AC26A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xmlns="" id="{809E4745-0214-4040-8636-AFE0480DED19}"/>
                </a:ext>
              </a:extLst>
            </p:cNvPr>
            <p:cNvCxnSpPr>
              <a:cxnSpLocks/>
            </p:cNvCxnSpPr>
            <p:nvPr/>
          </p:nvCxnSpPr>
          <p:spPr>
            <a:xfrm flipV="1">
              <a:off x="7747226" y="4624973"/>
              <a:ext cx="437006" cy="1052807"/>
            </a:xfrm>
            <a:prstGeom prst="straightConnector1">
              <a:avLst/>
            </a:prstGeom>
            <a:ln w="38100">
              <a:solidFill>
                <a:srgbClr val="AC26A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59" name="Picture 58">
              <a:extLst>
                <a:ext uri="{FF2B5EF4-FFF2-40B4-BE49-F238E27FC236}">
                  <a16:creationId xmlns:a16="http://schemas.microsoft.com/office/drawing/2014/main" xmlns="" id="{1E054AEE-DC97-4901-B4CA-499842C1571A}"/>
                </a:ext>
              </a:extLst>
            </p:cNvPr>
            <p:cNvPicPr>
              <a:picLocks noChangeAspect="1"/>
            </p:cNvPicPr>
            <p:nvPr/>
          </p:nvPicPr>
          <p:blipFill>
            <a:blip r:embed="rId2"/>
            <a:stretch>
              <a:fillRect/>
            </a:stretch>
          </p:blipFill>
          <p:spPr>
            <a:xfrm>
              <a:off x="617148" y="2232545"/>
              <a:ext cx="10957703" cy="2392909"/>
            </a:xfrm>
            <a:prstGeom prst="rect">
              <a:avLst/>
            </a:prstGeom>
          </p:spPr>
        </p:pic>
        <p:sp>
          <p:nvSpPr>
            <p:cNvPr id="63" name="Rectangle: Rounded Corners 62">
              <a:extLst>
                <a:ext uri="{FF2B5EF4-FFF2-40B4-BE49-F238E27FC236}">
                  <a16:creationId xmlns:a16="http://schemas.microsoft.com/office/drawing/2014/main" xmlns="" id="{9772D65D-092B-4C05-97CE-7AF57ED1B0A8}"/>
                </a:ext>
              </a:extLst>
            </p:cNvPr>
            <p:cNvSpPr/>
            <p:nvPr/>
          </p:nvSpPr>
          <p:spPr>
            <a:xfrm>
              <a:off x="444126" y="5388817"/>
              <a:ext cx="3076718" cy="504056"/>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Consolas" panose="020B0609020204030204" pitchFamily="49" charset="0"/>
                </a:rPr>
                <a:t>Composite Key</a:t>
              </a:r>
              <a:endParaRPr lang="en-IN" sz="2000" b="1" dirty="0">
                <a:latin typeface="Consolas" panose="020B0609020204030204" pitchFamily="49" charset="0"/>
              </a:endParaRPr>
            </a:p>
          </p:txBody>
        </p:sp>
        <p:cxnSp>
          <p:nvCxnSpPr>
            <p:cNvPr id="72" name="Straight Arrow Connector 71">
              <a:extLst>
                <a:ext uri="{FF2B5EF4-FFF2-40B4-BE49-F238E27FC236}">
                  <a16:creationId xmlns:a16="http://schemas.microsoft.com/office/drawing/2014/main" xmlns="" id="{0FB45BE9-1D64-4A6D-8A7F-D7AE28E35E43}"/>
                </a:ext>
              </a:extLst>
            </p:cNvPr>
            <p:cNvCxnSpPr>
              <a:cxnSpLocks/>
            </p:cNvCxnSpPr>
            <p:nvPr/>
          </p:nvCxnSpPr>
          <p:spPr>
            <a:xfrm flipV="1">
              <a:off x="1386328" y="4663300"/>
              <a:ext cx="0" cy="725517"/>
            </a:xfrm>
            <a:prstGeom prst="straightConnector1">
              <a:avLst/>
            </a:prstGeom>
            <a:ln w="38100">
              <a:solidFill>
                <a:srgbClr val="AC26A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xmlns="" id="{DA08283F-58A4-4745-8EA8-75817A6684FD}"/>
                </a:ext>
              </a:extLst>
            </p:cNvPr>
            <p:cNvCxnSpPr>
              <a:cxnSpLocks/>
            </p:cNvCxnSpPr>
            <p:nvPr/>
          </p:nvCxnSpPr>
          <p:spPr>
            <a:xfrm>
              <a:off x="1631504" y="5943767"/>
              <a:ext cx="0" cy="504057"/>
            </a:xfrm>
            <a:prstGeom prst="line">
              <a:avLst/>
            </a:prstGeom>
            <a:ln w="38100">
              <a:solidFill>
                <a:srgbClr val="AC26AF"/>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xmlns="" id="{47AE7B8D-0C26-43D0-9050-B87B957EAC17}"/>
                </a:ext>
              </a:extLst>
            </p:cNvPr>
            <p:cNvCxnSpPr>
              <a:cxnSpLocks/>
            </p:cNvCxnSpPr>
            <p:nvPr/>
          </p:nvCxnSpPr>
          <p:spPr>
            <a:xfrm>
              <a:off x="1617436" y="6452645"/>
              <a:ext cx="9447116" cy="0"/>
            </a:xfrm>
            <a:prstGeom prst="line">
              <a:avLst/>
            </a:prstGeom>
            <a:ln w="38100">
              <a:solidFill>
                <a:srgbClr val="AC26AF"/>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xmlns="" id="{A84D9AF0-3C32-4C63-A493-423D64B5B966}"/>
                </a:ext>
              </a:extLst>
            </p:cNvPr>
            <p:cNvCxnSpPr>
              <a:cxnSpLocks/>
            </p:cNvCxnSpPr>
            <p:nvPr/>
          </p:nvCxnSpPr>
          <p:spPr>
            <a:xfrm>
              <a:off x="11045896" y="4663300"/>
              <a:ext cx="0" cy="1784524"/>
            </a:xfrm>
            <a:prstGeom prst="line">
              <a:avLst/>
            </a:prstGeom>
            <a:ln w="38100">
              <a:solidFill>
                <a:srgbClr val="AC26AF"/>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260843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Common relationships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5.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relationships - binary</a:t>
            </a:r>
          </a:p>
        </p:txBody>
      </p:sp>
      <p:sp>
        <p:nvSpPr>
          <p:cNvPr id="3" name="Rectangle 2"/>
          <p:cNvSpPr/>
          <p:nvPr/>
        </p:nvSpPr>
        <p:spPr>
          <a:xfrm>
            <a:off x="407368" y="1832437"/>
            <a:ext cx="10939842" cy="40011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relationship.</a:t>
            </a:r>
          </a:p>
        </p:txBody>
      </p:sp>
      <p:pic>
        <p:nvPicPr>
          <p:cNvPr id="1028" name="Picture 4" descr="Binary Relationshi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7368" y="325845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407368" y="997804"/>
            <a:ext cx="11233248" cy="430887"/>
          </a:xfrm>
          <a:prstGeom prst="rect">
            <a:avLst/>
          </a:prstGeom>
        </p:spPr>
        <p:txBody>
          <a:bodyPr wrap="square">
            <a:spAutoFit/>
          </a:bodyPr>
          <a:lstStyle/>
          <a:p>
            <a:r>
              <a:rPr lang="en-IN" sz="2200" dirty="0">
                <a:latin typeface="Arial" panose="020B0604020202020204" pitchFamily="34" charset="0"/>
                <a:cs typeface="Arial" panose="020B0604020202020204" pitchFamily="34" charset="0"/>
              </a:rPr>
              <a:t>The three most common relationships in ER models are </a:t>
            </a:r>
            <a:r>
              <a:rPr lang="en-IN" sz="2200" b="1" dirty="0">
                <a:latin typeface="Arial" panose="020B0604020202020204" pitchFamily="34" charset="0"/>
                <a:cs typeface="Arial" panose="020B0604020202020204" pitchFamily="34" charset="0"/>
              </a:rPr>
              <a:t>Binary, Unary</a:t>
            </a:r>
            <a:r>
              <a:rPr lang="en-IN" sz="2200" dirty="0">
                <a:latin typeface="Arial" panose="020B0604020202020204" pitchFamily="34" charset="0"/>
                <a:cs typeface="Arial" panose="020B0604020202020204" pitchFamily="34" charset="0"/>
              </a:rPr>
              <a:t>, and</a:t>
            </a:r>
            <a:r>
              <a:rPr lang="en-IN" sz="2200" b="1" dirty="0">
                <a:latin typeface="Arial" panose="020B0604020202020204" pitchFamily="34" charset="0"/>
                <a:cs typeface="Arial" panose="020B0604020202020204" pitchFamily="34" charset="0"/>
              </a:rPr>
              <a:t> Ternary</a:t>
            </a:r>
            <a:endParaRPr lang="en-IN" sz="2200" b="1" dirty="0"/>
          </a:p>
        </p:txBody>
      </p:sp>
    </p:spTree>
    <p:extLst>
      <p:ext uri="{BB962C8B-B14F-4D97-AF65-F5344CB8AC3E}">
        <p14:creationId xmlns:p14="http://schemas.microsoft.com/office/powerpoint/2010/main" val="4502700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6.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relationships - unary</a:t>
            </a:r>
          </a:p>
        </p:txBody>
      </p:sp>
      <p:pic>
        <p:nvPicPr>
          <p:cNvPr id="3074" name="Picture 2" descr="Unary Relationshi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371" y="2996952"/>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xmlns="" id="{E873D4C9-C8A3-47AA-9EA7-94F3288E24E8}"/>
              </a:ext>
            </a:extLst>
          </p:cNvPr>
          <p:cNvSpPr/>
          <p:nvPr/>
        </p:nvSpPr>
        <p:spPr>
          <a:xfrm>
            <a:off x="407368" y="997804"/>
            <a:ext cx="11233248" cy="430887"/>
          </a:xfrm>
          <a:prstGeom prst="rect">
            <a:avLst/>
          </a:prstGeom>
        </p:spPr>
        <p:txBody>
          <a:bodyPr wrap="square">
            <a:spAutoFit/>
          </a:bodyPr>
          <a:lstStyle/>
          <a:p>
            <a:r>
              <a:rPr lang="en-IN" sz="2200" dirty="0">
                <a:latin typeface="Arial" panose="020B0604020202020204" pitchFamily="34" charset="0"/>
                <a:cs typeface="Arial" panose="020B0604020202020204" pitchFamily="34" charset="0"/>
              </a:rPr>
              <a:t>The three most common relationships in ER models are </a:t>
            </a:r>
            <a:r>
              <a:rPr lang="en-IN" sz="2200" b="1" dirty="0">
                <a:latin typeface="Arial" panose="020B0604020202020204" pitchFamily="34" charset="0"/>
                <a:cs typeface="Arial" panose="020B0604020202020204" pitchFamily="34" charset="0"/>
              </a:rPr>
              <a:t>Binary, Unary</a:t>
            </a:r>
            <a:r>
              <a:rPr lang="en-IN" sz="2200" dirty="0">
                <a:latin typeface="Arial" panose="020B0604020202020204" pitchFamily="34" charset="0"/>
                <a:cs typeface="Arial" panose="020B0604020202020204" pitchFamily="34" charset="0"/>
              </a:rPr>
              <a:t>, and</a:t>
            </a:r>
            <a:r>
              <a:rPr lang="en-IN" sz="2200" b="1" dirty="0">
                <a:latin typeface="Arial" panose="020B0604020202020204" pitchFamily="34" charset="0"/>
                <a:cs typeface="Arial" panose="020B0604020202020204" pitchFamily="34" charset="0"/>
              </a:rPr>
              <a:t> Ternary</a:t>
            </a:r>
            <a:endParaRPr lang="en-IN" sz="2200" b="1" dirty="0"/>
          </a:p>
        </p:txBody>
      </p:sp>
      <p:sp>
        <p:nvSpPr>
          <p:cNvPr id="13" name="Rectangle 12">
            <a:extLst>
              <a:ext uri="{FF2B5EF4-FFF2-40B4-BE49-F238E27FC236}">
                <a16:creationId xmlns:a16="http://schemas.microsoft.com/office/drawing/2014/main" xmlns="" id="{38139BD4-C2D0-4F31-A33A-99D6E814FE2F}"/>
              </a:ext>
            </a:extLst>
          </p:cNvPr>
          <p:cNvSpPr/>
          <p:nvPr/>
        </p:nvSpPr>
        <p:spPr>
          <a:xfrm>
            <a:off x="407368" y="1832437"/>
            <a:ext cx="10939842" cy="40011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spTree>
    <p:extLst>
      <p:ext uri="{BB962C8B-B14F-4D97-AF65-F5344CB8AC3E}">
        <p14:creationId xmlns:p14="http://schemas.microsoft.com/office/powerpoint/2010/main" val="36746302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7.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relationships - ternary</a:t>
            </a:r>
          </a:p>
        </p:txBody>
      </p:sp>
      <p:pic>
        <p:nvPicPr>
          <p:cNvPr id="2050" name="Picture 2" descr="Ternary Relationshi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376" y="2820775"/>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xmlns="" id="{9ADFD213-71FC-4932-8C92-33C46D76CA1E}"/>
              </a:ext>
            </a:extLst>
          </p:cNvPr>
          <p:cNvSpPr/>
          <p:nvPr/>
        </p:nvSpPr>
        <p:spPr>
          <a:xfrm>
            <a:off x="407368" y="997804"/>
            <a:ext cx="11233248" cy="430887"/>
          </a:xfrm>
          <a:prstGeom prst="rect">
            <a:avLst/>
          </a:prstGeom>
        </p:spPr>
        <p:txBody>
          <a:bodyPr wrap="square">
            <a:spAutoFit/>
          </a:bodyPr>
          <a:lstStyle/>
          <a:p>
            <a:r>
              <a:rPr lang="en-IN" sz="2200" dirty="0">
                <a:latin typeface="Arial" panose="020B0604020202020204" pitchFamily="34" charset="0"/>
                <a:cs typeface="Arial" panose="020B0604020202020204" pitchFamily="34" charset="0"/>
              </a:rPr>
              <a:t>The three most common relationships in ER models are </a:t>
            </a:r>
            <a:r>
              <a:rPr lang="en-IN" sz="2200" b="1" dirty="0">
                <a:latin typeface="Arial" panose="020B0604020202020204" pitchFamily="34" charset="0"/>
                <a:cs typeface="Arial" panose="020B0604020202020204" pitchFamily="34" charset="0"/>
              </a:rPr>
              <a:t>Binary, Unary</a:t>
            </a:r>
            <a:r>
              <a:rPr lang="en-IN" sz="2200" dirty="0">
                <a:latin typeface="Arial" panose="020B0604020202020204" pitchFamily="34" charset="0"/>
                <a:cs typeface="Arial" panose="020B0604020202020204" pitchFamily="34" charset="0"/>
              </a:rPr>
              <a:t>, and</a:t>
            </a:r>
            <a:r>
              <a:rPr lang="en-IN" sz="2200" b="1" dirty="0">
                <a:latin typeface="Arial" panose="020B0604020202020204" pitchFamily="34" charset="0"/>
                <a:cs typeface="Arial" panose="020B0604020202020204" pitchFamily="34" charset="0"/>
              </a:rPr>
              <a:t> Ternary</a:t>
            </a:r>
            <a:endParaRPr lang="en-IN" sz="2200" b="1" dirty="0"/>
          </a:p>
        </p:txBody>
      </p:sp>
      <p:sp>
        <p:nvSpPr>
          <p:cNvPr id="14" name="Rectangle 13">
            <a:extLst>
              <a:ext uri="{FF2B5EF4-FFF2-40B4-BE49-F238E27FC236}">
                <a16:creationId xmlns:a16="http://schemas.microsoft.com/office/drawing/2014/main" xmlns="" id="{80A4E90E-C8B2-44CC-B214-DC0B063B4E00}"/>
              </a:ext>
            </a:extLst>
          </p:cNvPr>
          <p:cNvSpPr/>
          <p:nvPr/>
        </p:nvSpPr>
        <p:spPr>
          <a:xfrm>
            <a:off x="407368" y="1832437"/>
            <a:ext cx="10939842" cy="40011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spTree>
    <p:extLst>
      <p:ext uri="{BB962C8B-B14F-4D97-AF65-F5344CB8AC3E}">
        <p14:creationId xmlns:p14="http://schemas.microsoft.com/office/powerpoint/2010/main" val="38307244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IN" sz="4900" dirty="0">
                <a:solidFill>
                  <a:srgbClr val="DC525C"/>
                </a:solidFill>
                <a:latin typeface="Segoe UI Light" panose="020B0502040204020203" pitchFamily="34" charset="0"/>
                <a:cs typeface="Segoe UI Light" panose="020B0502040204020203" pitchFamily="34" charset="0"/>
              </a:rPr>
              <a:t>Degrees of relationship</a:t>
            </a:r>
            <a:endParaRPr lang="en-US" sz="4900" dirty="0">
              <a:solidFill>
                <a:srgbClr val="DC525C"/>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xmlns="" id="{5DCCA1B9-8EBD-4BBB-9D77-CDDDCFA9434F}"/>
              </a:ext>
            </a:extLst>
          </p:cNvPr>
          <p:cNvSpPr txBox="1"/>
          <p:nvPr/>
        </p:nvSpPr>
        <p:spPr>
          <a:xfrm>
            <a:off x="1581944" y="3276600"/>
            <a:ext cx="9028112" cy="707886"/>
          </a:xfrm>
          <a:prstGeom prst="rect">
            <a:avLst/>
          </a:prstGeom>
          <a:noFill/>
        </p:spPr>
        <p:txBody>
          <a:bodyPr wrap="square">
            <a:spAutoFit/>
          </a:bodyPr>
          <a:lstStyle/>
          <a:p>
            <a:r>
              <a:rPr lang="en-US" sz="2000" b="0" i="0" dirty="0">
                <a:solidFill>
                  <a:srgbClr val="222222"/>
                </a:solidFill>
                <a:effectLst/>
                <a:latin typeface="Palatino Linotype" panose="02040502050505030304" pitchFamily="18" charset="0"/>
              </a:rPr>
              <a:t>The </a:t>
            </a:r>
            <a:r>
              <a:rPr lang="en-US" sz="2000" b="1" i="0" dirty="0">
                <a:solidFill>
                  <a:srgbClr val="222222"/>
                </a:solidFill>
                <a:effectLst/>
                <a:latin typeface="Palatino Linotype" panose="02040502050505030304" pitchFamily="18" charset="0"/>
              </a:rPr>
              <a:t>degree of relationship</a:t>
            </a:r>
            <a:r>
              <a:rPr lang="en-US" sz="2000" b="0" i="0" dirty="0">
                <a:solidFill>
                  <a:srgbClr val="222222"/>
                </a:solidFill>
                <a:effectLst/>
                <a:latin typeface="Palatino Linotype" panose="02040502050505030304" pitchFamily="18" charset="0"/>
              </a:rPr>
              <a:t> can be defined as the number of occurrences in one entity that is associated with the number of occurrences in another entity.</a:t>
            </a:r>
            <a:endParaRPr lang="en-IN" sz="2000" dirty="0">
              <a:latin typeface="Palatino Linotype" panose="02040502050505030304" pitchFamily="18" charset="0"/>
            </a:endParaRPr>
          </a:p>
        </p:txBody>
      </p:sp>
    </p:spTree>
    <p:extLst>
      <p:ext uri="{BB962C8B-B14F-4D97-AF65-F5344CB8AC3E}">
        <p14:creationId xmlns:p14="http://schemas.microsoft.com/office/powerpoint/2010/main" val="28106284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695400" y="2438967"/>
            <a:ext cx="9614812"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a:latin typeface="Arial" pitchFamily="34" charset="0"/>
                <a:cs typeface="Arial" pitchFamily="34" charset="0"/>
              </a:rPr>
              <a:t>one-to-one (1:1)</a:t>
            </a:r>
          </a:p>
          <a:p>
            <a:pPr marL="514350" indent="-514350">
              <a:buFont typeface="+mj-lt"/>
              <a:buAutoNum type="arabicPeriod"/>
            </a:pPr>
            <a:endParaRPr lang="en-US" sz="2800" dirty="0">
              <a:latin typeface="Arial" pitchFamily="34" charset="0"/>
              <a:cs typeface="Arial" pitchFamily="34" charset="0"/>
            </a:endParaRPr>
          </a:p>
          <a:p>
            <a:pPr marL="514350" indent="-514350">
              <a:buFont typeface="+mj-lt"/>
              <a:buAutoNum type="arabicPeriod"/>
            </a:pPr>
            <a:r>
              <a:rPr lang="en-US" sz="2800" dirty="0">
                <a:latin typeface="Arial" pitchFamily="34" charset="0"/>
                <a:cs typeface="Arial" pitchFamily="34" charset="0"/>
              </a:rPr>
              <a:t>one-to-many (1:M)</a:t>
            </a:r>
          </a:p>
          <a:p>
            <a:pPr marL="514350" indent="-514350">
              <a:buFont typeface="+mj-lt"/>
              <a:buAutoNum type="arabicPeriod"/>
            </a:pPr>
            <a:endParaRPr lang="en-US" sz="2800" dirty="0">
              <a:latin typeface="Arial" pitchFamily="34" charset="0"/>
              <a:cs typeface="Arial" pitchFamily="34" charset="0"/>
            </a:endParaRPr>
          </a:p>
          <a:p>
            <a:pPr marL="514350" indent="-514350">
              <a:buFont typeface="+mj-lt"/>
              <a:buAutoNum type="arabicPeriod"/>
            </a:pPr>
            <a:r>
              <a:rPr lang="en-US" sz="2800" dirty="0">
                <a:latin typeface="Arial" pitchFamily="34" charset="0"/>
                <a:cs typeface="Arial" pitchFamily="34" charset="0"/>
              </a:rPr>
              <a:t>many-to-many (M:N)</a:t>
            </a: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cstate="print"/>
          <a:stretch>
            <a:fillRect/>
          </a:stretch>
        </p:blipFill>
        <p:spPr>
          <a:xfrm>
            <a:off x="5791201" y="2166090"/>
            <a:ext cx="1857375" cy="790575"/>
          </a:xfrm>
          <a:prstGeom prst="rect">
            <a:avLst/>
          </a:prstGeom>
        </p:spPr>
      </p:pic>
      <p:pic>
        <p:nvPicPr>
          <p:cNvPr id="8" name="Picture 7" descr="many_to_many_entity_relationship_diagram.jpg"/>
          <p:cNvPicPr>
            <a:picLocks noChangeAspect="1"/>
          </p:cNvPicPr>
          <p:nvPr/>
        </p:nvPicPr>
        <p:blipFill>
          <a:blip r:embed="rId3" cstate="print"/>
          <a:stretch>
            <a:fillRect/>
          </a:stretch>
        </p:blipFill>
        <p:spPr>
          <a:xfrm>
            <a:off x="6004913" y="4620422"/>
            <a:ext cx="2314575" cy="1457325"/>
          </a:xfrm>
          <a:prstGeom prst="rect">
            <a:avLst/>
          </a:prstGeom>
        </p:spPr>
      </p:pic>
      <p:pic>
        <p:nvPicPr>
          <p:cNvPr id="9" name="Picture 8" descr="one_to_many_entity_relationship_diagram.jpg"/>
          <p:cNvPicPr>
            <a:picLocks noChangeAspect="1"/>
          </p:cNvPicPr>
          <p:nvPr/>
        </p:nvPicPr>
        <p:blipFill>
          <a:blip r:embed="rId4" cstate="print"/>
          <a:stretch>
            <a:fillRect/>
          </a:stretch>
        </p:blipFill>
        <p:spPr>
          <a:xfrm>
            <a:off x="5929313" y="2995047"/>
            <a:ext cx="2828925" cy="1333500"/>
          </a:xfrm>
          <a:prstGeom prst="rect">
            <a:avLst/>
          </a:prstGeom>
        </p:spPr>
      </p:pic>
      <p:sp>
        <p:nvSpPr>
          <p:cNvPr id="4" name="Rectangle 3"/>
          <p:cNvSpPr/>
          <p:nvPr/>
        </p:nvSpPr>
        <p:spPr>
          <a:xfrm>
            <a:off x="695400" y="1174532"/>
            <a:ext cx="6410934" cy="461665"/>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8AE9D341-54A5-4EC9-9716-C5E492FD3BF4}"/>
              </a:ext>
            </a:extLst>
          </p:cNvPr>
          <p:cNvSpPr/>
          <p:nvPr/>
        </p:nvSpPr>
        <p:spPr>
          <a:xfrm>
            <a:off x="407368" y="1382286"/>
            <a:ext cx="11233248" cy="2482154"/>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4 Important Roles of Database in Industry.</a:t>
            </a:r>
          </a:p>
          <a:p>
            <a:endParaRPr lang="en-US" sz="1500" dirty="0">
              <a:latin typeface="Arial" panose="020B0604020202020204" pitchFamily="34" charset="0"/>
              <a:cs typeface="Arial" panose="020B0604020202020204" pitchFamily="34" charset="0"/>
            </a:endParaRPr>
          </a:p>
          <a:p>
            <a:pPr marL="257209" indent="-257209">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It is needed for data access within the company.</a:t>
            </a:r>
          </a:p>
          <a:p>
            <a:pPr marL="257209" indent="-257209">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It is needed to maintain strong relationships between data.</a:t>
            </a:r>
          </a:p>
          <a:p>
            <a:pPr marL="257209" indent="-257209">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This system allows newer(latest) and better updates.</a:t>
            </a:r>
          </a:p>
          <a:p>
            <a:pPr marL="257209" indent="-257209">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It helps to search data in a better manner.</a:t>
            </a:r>
          </a:p>
        </p:txBody>
      </p:sp>
      <p:sp>
        <p:nvSpPr>
          <p:cNvPr id="4" name="Title 1">
            <a:extLst>
              <a:ext uri="{FF2B5EF4-FFF2-40B4-BE49-F238E27FC236}">
                <a16:creationId xmlns:a16="http://schemas.microsoft.com/office/drawing/2014/main" xmlns="" id="{04E72E37-85DF-4E4D-BC22-7EC8EE7856D0}"/>
              </a:ext>
            </a:extLst>
          </p:cNvPr>
          <p:cNvSpPr txBox="1">
            <a:spLocks/>
          </p:cNvSpPr>
          <p:nvPr/>
        </p:nvSpPr>
        <p:spPr>
          <a:xfrm>
            <a:off x="1936265" y="239284"/>
            <a:ext cx="8272519" cy="685800"/>
          </a:xfrm>
          <a:prstGeom prst="rect">
            <a:avLst/>
          </a:prstGeom>
          <a:solidFill>
            <a:schemeClr val="bg1"/>
          </a:solidFill>
        </p:spPr>
        <p:txBody>
          <a:bodyPr>
            <a:normAutofit/>
          </a:bodyPr>
          <a:lstStyle>
            <a:defPPr>
              <a:defRPr lang="en-US"/>
            </a:defPPr>
            <a:lvl1pPr lvl="0" algn="ctr">
              <a:spcBef>
                <a:spcPct val="0"/>
              </a:spcBef>
              <a:defRPr sz="3600" b="1">
                <a:latin typeface="Arial" pitchFamily="34" charset="0"/>
                <a:cs typeface="Arial" pitchFamily="34" charset="0"/>
              </a:defRPr>
            </a:lvl1pPr>
          </a:lstStyle>
          <a:p>
            <a:r>
              <a:rPr lang="en-US" dirty="0"/>
              <a:t>Introduction</a:t>
            </a:r>
          </a:p>
        </p:txBody>
      </p:sp>
    </p:spTree>
    <p:extLst>
      <p:ext uri="{BB962C8B-B14F-4D97-AF65-F5344CB8AC3E}">
        <p14:creationId xmlns:p14="http://schemas.microsoft.com/office/powerpoint/2010/main" val="11148159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9416" y="1143001"/>
            <a:ext cx="1058517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relationships</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360" y="620688"/>
            <a:ext cx="11593287" cy="6150114"/>
          </a:xfrm>
          <a:prstGeom prst="rect">
            <a:avLst/>
          </a:prstGeom>
        </p:spPr>
      </p:pic>
    </p:spTree>
    <p:extLst>
      <p:ext uri="{BB962C8B-B14F-4D97-AF65-F5344CB8AC3E}">
        <p14:creationId xmlns:p14="http://schemas.microsoft.com/office/powerpoint/2010/main" val="16712886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9455" y="44624"/>
            <a:ext cx="9577065" cy="6741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5000" dirty="0">
                <a:solidFill>
                  <a:srgbClr val="DC525C"/>
                </a:solidFill>
                <a:latin typeface="Segoe UI Light" panose="020B0502040204020203" pitchFamily="34" charset="0"/>
                <a:cs typeface="Segoe UI Light" panose="020B0502040204020203" pitchFamily="34" charset="0"/>
              </a:rPr>
              <a:t>one-to-one relationship</a:t>
            </a:r>
          </a:p>
        </p:txBody>
      </p:sp>
    </p:spTree>
    <p:extLst>
      <p:ext uri="{BB962C8B-B14F-4D97-AF65-F5344CB8AC3E}">
        <p14:creationId xmlns:p14="http://schemas.microsoft.com/office/powerpoint/2010/main" val="164540267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one-to-one relationship</a:t>
            </a:r>
          </a:p>
        </p:txBody>
      </p:sp>
      <p:sp>
        <p:nvSpPr>
          <p:cNvPr id="17" name="Rectangle 16">
            <a:extLst>
              <a:ext uri="{FF2B5EF4-FFF2-40B4-BE49-F238E27FC236}">
                <a16:creationId xmlns:a16="http://schemas.microsoft.com/office/drawing/2014/main" xmlns="" id="{C078924E-739D-44F4-A904-71C9047A4AB9}"/>
              </a:ext>
            </a:extLst>
          </p:cNvPr>
          <p:cNvSpPr/>
          <p:nvPr/>
        </p:nvSpPr>
        <p:spPr>
          <a:xfrm>
            <a:off x="292514" y="692696"/>
            <a:ext cx="11564126" cy="1015663"/>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one-to-one</a:t>
            </a:r>
            <a:r>
              <a:rPr lang="en-US" sz="2000" dirty="0">
                <a:latin typeface="Palatino Linotype" pitchFamily="18" charset="0"/>
              </a:rPr>
              <a:t> relationship between two tables means that a row in one table can only relate to zero/one row in the table on the other side of their relationship. This is the least common database relationship.</a:t>
            </a:r>
          </a:p>
        </p:txBody>
      </p:sp>
      <p:sp>
        <p:nvSpPr>
          <p:cNvPr id="18" name="Rectangle 17">
            <a:extLst>
              <a:ext uri="{FF2B5EF4-FFF2-40B4-BE49-F238E27FC236}">
                <a16:creationId xmlns:a16="http://schemas.microsoft.com/office/drawing/2014/main" xmlns="" id="{5E0BAE7F-5636-4114-85E5-40A901835AC5}"/>
              </a:ext>
            </a:extLst>
          </p:cNvPr>
          <p:cNvSpPr/>
          <p:nvPr/>
        </p:nvSpPr>
        <p:spPr>
          <a:xfrm>
            <a:off x="292513" y="1916832"/>
            <a:ext cx="11348101" cy="1015663"/>
          </a:xfrm>
          <a:prstGeom prst="rect">
            <a:avLst/>
          </a:prstGeom>
        </p:spPr>
        <p:txBody>
          <a:bodyPr wrap="square">
            <a:spAutoFit/>
          </a:bodyPr>
          <a:lstStyle/>
          <a:p>
            <a:r>
              <a:rPr lang="en-US" sz="2000" dirty="0">
                <a:latin typeface="Palatino Linotype" panose="02040502050505030304" pitchFamily="18" charset="0"/>
              </a:rPr>
              <a:t>A </a:t>
            </a:r>
            <a:r>
              <a:rPr lang="en-US" sz="2000" i="1" dirty="0">
                <a:latin typeface="Palatino Linotype" panose="02040502050505030304" pitchFamily="18" charset="0"/>
              </a:rPr>
              <a:t>one-to-one</a:t>
            </a:r>
            <a:r>
              <a:rPr lang="en-US" sz="2000" dirty="0">
                <a:latin typeface="Palatino Linotype" panose="02040502050505030304" pitchFamily="18" charset="0"/>
              </a:rPr>
              <a:t> relationship is a type of cardinality that refers to the relationship between two entities </a:t>
            </a:r>
            <a:r>
              <a:rPr lang="en-US" sz="2000" b="1" i="1" dirty="0">
                <a:latin typeface="Palatino Linotype" panose="02040502050505030304" pitchFamily="18" charset="0"/>
              </a:rPr>
              <a:t>R</a:t>
            </a:r>
            <a:r>
              <a:rPr lang="en-US" sz="2000" dirty="0">
                <a:latin typeface="Palatino Linotype" panose="02040502050505030304" pitchFamily="18" charset="0"/>
              </a:rPr>
              <a:t> and </a:t>
            </a:r>
            <a:r>
              <a:rPr lang="en-US" sz="2000" b="1" i="1" dirty="0">
                <a:latin typeface="Palatino Linotype" panose="02040502050505030304" pitchFamily="18" charset="0"/>
              </a:rPr>
              <a:t>S</a:t>
            </a:r>
            <a:r>
              <a:rPr lang="en-US" sz="2000" dirty="0">
                <a:latin typeface="Palatino Linotype" panose="02040502050505030304" pitchFamily="18" charset="0"/>
              </a:rPr>
              <a:t> in which one element of entity </a:t>
            </a:r>
            <a:r>
              <a:rPr lang="en-US" sz="2000" b="1" i="1" dirty="0">
                <a:latin typeface="Palatino Linotype" panose="02040502050505030304" pitchFamily="18" charset="0"/>
              </a:rPr>
              <a:t>R</a:t>
            </a:r>
            <a:r>
              <a:rPr lang="en-US" sz="2000" dirty="0">
                <a:latin typeface="Palatino Linotype" panose="02040502050505030304" pitchFamily="18" charset="0"/>
              </a:rPr>
              <a:t> may only be linked to zero/one element of entity </a:t>
            </a:r>
            <a:r>
              <a:rPr lang="en-US" sz="2000" b="1" i="1" dirty="0">
                <a:latin typeface="Palatino Linotype" panose="02040502050505030304" pitchFamily="18" charset="0"/>
              </a:rPr>
              <a:t>S</a:t>
            </a:r>
            <a:r>
              <a:rPr lang="en-US" sz="2000" dirty="0">
                <a:latin typeface="Palatino Linotype" panose="02040502050505030304" pitchFamily="18" charset="0"/>
              </a:rPr>
              <a:t>, and vice versa.</a:t>
            </a:r>
          </a:p>
        </p:txBody>
      </p:sp>
      <p:grpSp>
        <p:nvGrpSpPr>
          <p:cNvPr id="27" name="Group 26">
            <a:extLst>
              <a:ext uri="{FF2B5EF4-FFF2-40B4-BE49-F238E27FC236}">
                <a16:creationId xmlns:a16="http://schemas.microsoft.com/office/drawing/2014/main" xmlns="" id="{1B7E5188-DF80-4F4A-B8C1-EE8DC1356550}"/>
              </a:ext>
            </a:extLst>
          </p:cNvPr>
          <p:cNvGrpSpPr/>
          <p:nvPr/>
        </p:nvGrpSpPr>
        <p:grpSpPr>
          <a:xfrm>
            <a:off x="292512" y="3276600"/>
            <a:ext cx="11492120" cy="2616932"/>
            <a:chOff x="292512" y="3265124"/>
            <a:chExt cx="11492120" cy="2616932"/>
          </a:xfrm>
        </p:grpSpPr>
        <p:sp>
          <p:nvSpPr>
            <p:cNvPr id="28" name="Rectangle 27">
              <a:extLst>
                <a:ext uri="{FF2B5EF4-FFF2-40B4-BE49-F238E27FC236}">
                  <a16:creationId xmlns:a16="http://schemas.microsoft.com/office/drawing/2014/main" xmlns="" id="{6CB30761-DCA7-4384-9E12-EE8F4F5CC2E8}"/>
                </a:ext>
              </a:extLst>
            </p:cNvPr>
            <p:cNvSpPr/>
            <p:nvPr/>
          </p:nvSpPr>
          <p:spPr>
            <a:xfrm>
              <a:off x="292512" y="3265124"/>
              <a:ext cx="1987063" cy="792088"/>
            </a:xfrm>
            <a:prstGeom prst="rect">
              <a:avLst/>
            </a:prstGeom>
            <a:pattFill prst="pct5">
              <a:fgClr>
                <a:srgbClr val="FF0000"/>
              </a:fgClr>
              <a:bgClr>
                <a:srgbClr val="F5F7AF"/>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29" name="Rectangle 28">
              <a:extLst>
                <a:ext uri="{FF2B5EF4-FFF2-40B4-BE49-F238E27FC236}">
                  <a16:creationId xmlns:a16="http://schemas.microsoft.com/office/drawing/2014/main" xmlns="" id="{AB153281-0BCF-4321-AAF6-FF64733E8762}"/>
                </a:ext>
              </a:extLst>
            </p:cNvPr>
            <p:cNvSpPr/>
            <p:nvPr/>
          </p:nvSpPr>
          <p:spPr>
            <a:xfrm>
              <a:off x="4367808" y="3265124"/>
              <a:ext cx="1944216" cy="792088"/>
            </a:xfrm>
            <a:prstGeom prst="rect">
              <a:avLst/>
            </a:prstGeom>
            <a:pattFill prst="pct5">
              <a:fgClr>
                <a:srgbClr val="FF0000"/>
              </a:fgClr>
              <a:bgClr>
                <a:srgbClr val="F5F7AF"/>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sp>
          <p:nvSpPr>
            <p:cNvPr id="30" name="Rectangle 29">
              <a:extLst>
                <a:ext uri="{FF2B5EF4-FFF2-40B4-BE49-F238E27FC236}">
                  <a16:creationId xmlns:a16="http://schemas.microsoft.com/office/drawing/2014/main" xmlns="" id="{0E7B610C-77A8-4A89-8C11-EDD2D96A6189}"/>
                </a:ext>
              </a:extLst>
            </p:cNvPr>
            <p:cNvSpPr/>
            <p:nvPr/>
          </p:nvSpPr>
          <p:spPr>
            <a:xfrm>
              <a:off x="7680176" y="3265124"/>
              <a:ext cx="2029780" cy="792088"/>
            </a:xfrm>
            <a:prstGeom prst="rect">
              <a:avLst/>
            </a:prstGeom>
            <a:pattFill prst="pct5">
              <a:fgClr>
                <a:srgbClr val="FF0000"/>
              </a:fgClr>
              <a:bgClr>
                <a:srgbClr val="F5F7AF"/>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31" name="Rectangle 30">
              <a:extLst>
                <a:ext uri="{FF2B5EF4-FFF2-40B4-BE49-F238E27FC236}">
                  <a16:creationId xmlns:a16="http://schemas.microsoft.com/office/drawing/2014/main" xmlns="" id="{9CA91BFD-3989-45A8-9F8D-CD5B22D2C472}"/>
                </a:ext>
              </a:extLst>
            </p:cNvPr>
            <p:cNvSpPr/>
            <p:nvPr/>
          </p:nvSpPr>
          <p:spPr>
            <a:xfrm>
              <a:off x="2294090" y="4258971"/>
              <a:ext cx="2040875" cy="954107"/>
            </a:xfrm>
            <a:prstGeom prst="rect">
              <a:avLst/>
            </a:prstGeom>
            <a:noFill/>
          </p:spPr>
          <p:txBody>
            <a:bodyPr wrap="square">
              <a:spAutoFit/>
            </a:bodyPr>
            <a:lstStyle/>
            <a:p>
              <a:pPr algn="ctr"/>
              <a:r>
                <a:rPr lang="en-US" sz="2800" i="1" dirty="0">
                  <a:solidFill>
                    <a:srgbClr val="AC26AF"/>
                  </a:solidFill>
                  <a:latin typeface="Arial" pitchFamily="34" charset="0"/>
                  <a:cs typeface="Arial" pitchFamily="34" charset="0"/>
                </a:rPr>
                <a:t>one-to-one relationship</a:t>
              </a:r>
            </a:p>
          </p:txBody>
        </p:sp>
        <p:sp>
          <p:nvSpPr>
            <p:cNvPr id="32" name="Rectangle 31">
              <a:extLst>
                <a:ext uri="{FF2B5EF4-FFF2-40B4-BE49-F238E27FC236}">
                  <a16:creationId xmlns:a16="http://schemas.microsoft.com/office/drawing/2014/main" xmlns="" id="{11161B47-E3C0-4939-B14D-A47C8662ACE2}"/>
                </a:ext>
              </a:extLst>
            </p:cNvPr>
            <p:cNvSpPr/>
            <p:nvPr/>
          </p:nvSpPr>
          <p:spPr>
            <a:xfrm>
              <a:off x="6744072" y="4405122"/>
              <a:ext cx="504056" cy="707886"/>
            </a:xfrm>
            <a:prstGeom prst="rect">
              <a:avLst/>
            </a:prstGeom>
            <a:noFill/>
          </p:spPr>
          <p:txBody>
            <a:bodyPr wrap="square">
              <a:spAutoFit/>
            </a:bodyPr>
            <a:lstStyle/>
            <a:p>
              <a:pPr algn="ctr"/>
              <a:r>
                <a:rPr lang="en-US" sz="4000" i="1" dirty="0">
                  <a:solidFill>
                    <a:srgbClr val="AC26AF"/>
                  </a:solidFill>
                  <a:latin typeface="Arial" pitchFamily="34" charset="0"/>
                  <a:cs typeface="Arial" pitchFamily="34" charset="0"/>
                </a:rPr>
                <a:t>=</a:t>
              </a:r>
              <a:endParaRPr lang="en-US" sz="2800" i="1" dirty="0">
                <a:solidFill>
                  <a:srgbClr val="AC26AF"/>
                </a:solidFill>
                <a:latin typeface="Arial" pitchFamily="34" charset="0"/>
                <a:cs typeface="Arial" pitchFamily="34" charset="0"/>
              </a:endParaRPr>
            </a:p>
          </p:txBody>
        </p:sp>
        <p:sp>
          <p:nvSpPr>
            <p:cNvPr id="33" name="Rectangle 32">
              <a:extLst>
                <a:ext uri="{FF2B5EF4-FFF2-40B4-BE49-F238E27FC236}">
                  <a16:creationId xmlns:a16="http://schemas.microsoft.com/office/drawing/2014/main" xmlns="" id="{96A9340A-FB6E-4545-B54B-3FB32B3EAE2E}"/>
                </a:ext>
              </a:extLst>
            </p:cNvPr>
            <p:cNvSpPr/>
            <p:nvPr/>
          </p:nvSpPr>
          <p:spPr>
            <a:xfrm>
              <a:off x="9840416" y="3265124"/>
              <a:ext cx="1944216" cy="792088"/>
            </a:xfrm>
            <a:prstGeom prst="rect">
              <a:avLst/>
            </a:prstGeom>
            <a:pattFill prst="pct5">
              <a:fgClr>
                <a:srgbClr val="FF0000"/>
              </a:fgClr>
              <a:bgClr>
                <a:srgbClr val="F5F7AF"/>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sp>
          <p:nvSpPr>
            <p:cNvPr id="34" name="Rectangle 33">
              <a:extLst>
                <a:ext uri="{FF2B5EF4-FFF2-40B4-BE49-F238E27FC236}">
                  <a16:creationId xmlns:a16="http://schemas.microsoft.com/office/drawing/2014/main" xmlns="" id="{E77830FB-9A94-4A2E-8F9E-EE4CCBD5DDDF}"/>
                </a:ext>
              </a:extLst>
            </p:cNvPr>
            <p:cNvSpPr/>
            <p:nvPr/>
          </p:nvSpPr>
          <p:spPr>
            <a:xfrm>
              <a:off x="292512" y="4177546"/>
              <a:ext cx="1987063"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35" name="Rectangle 34">
              <a:extLst>
                <a:ext uri="{FF2B5EF4-FFF2-40B4-BE49-F238E27FC236}">
                  <a16:creationId xmlns:a16="http://schemas.microsoft.com/office/drawing/2014/main" xmlns="" id="{852563ED-8A74-4E9B-9BB1-380A38AD1E30}"/>
                </a:ext>
              </a:extLst>
            </p:cNvPr>
            <p:cNvSpPr/>
            <p:nvPr/>
          </p:nvSpPr>
          <p:spPr>
            <a:xfrm>
              <a:off x="4367808" y="4177546"/>
              <a:ext cx="1944216"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sp>
          <p:nvSpPr>
            <p:cNvPr id="36" name="Rectangle 35">
              <a:extLst>
                <a:ext uri="{FF2B5EF4-FFF2-40B4-BE49-F238E27FC236}">
                  <a16:creationId xmlns:a16="http://schemas.microsoft.com/office/drawing/2014/main" xmlns="" id="{B0EE5C98-B517-4940-9578-587B9ACE7B26}"/>
                </a:ext>
              </a:extLst>
            </p:cNvPr>
            <p:cNvSpPr/>
            <p:nvPr/>
          </p:nvSpPr>
          <p:spPr>
            <a:xfrm>
              <a:off x="7680176" y="4177546"/>
              <a:ext cx="2029780"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37" name="Rectangle 36">
              <a:extLst>
                <a:ext uri="{FF2B5EF4-FFF2-40B4-BE49-F238E27FC236}">
                  <a16:creationId xmlns:a16="http://schemas.microsoft.com/office/drawing/2014/main" xmlns="" id="{A1619DF3-E25C-48E3-8FE5-BAF7B57DCC58}"/>
                </a:ext>
              </a:extLst>
            </p:cNvPr>
            <p:cNvSpPr/>
            <p:nvPr/>
          </p:nvSpPr>
          <p:spPr>
            <a:xfrm>
              <a:off x="9840416" y="4177546"/>
              <a:ext cx="1944216"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sp>
          <p:nvSpPr>
            <p:cNvPr id="38" name="Rectangle 37">
              <a:extLst>
                <a:ext uri="{FF2B5EF4-FFF2-40B4-BE49-F238E27FC236}">
                  <a16:creationId xmlns:a16="http://schemas.microsoft.com/office/drawing/2014/main" xmlns="" id="{BBA4EA87-E00F-4496-9365-CCF8DB8A59A6}"/>
                </a:ext>
              </a:extLst>
            </p:cNvPr>
            <p:cNvSpPr/>
            <p:nvPr/>
          </p:nvSpPr>
          <p:spPr>
            <a:xfrm>
              <a:off x="292512" y="5089968"/>
              <a:ext cx="1987063"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39" name="Rectangle 38">
              <a:extLst>
                <a:ext uri="{FF2B5EF4-FFF2-40B4-BE49-F238E27FC236}">
                  <a16:creationId xmlns:a16="http://schemas.microsoft.com/office/drawing/2014/main" xmlns="" id="{C52CFF38-5D24-4E3E-A852-0A81315D203B}"/>
                </a:ext>
              </a:extLst>
            </p:cNvPr>
            <p:cNvSpPr/>
            <p:nvPr/>
          </p:nvSpPr>
          <p:spPr>
            <a:xfrm>
              <a:off x="4367808" y="5089968"/>
              <a:ext cx="1944216"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sp>
          <p:nvSpPr>
            <p:cNvPr id="40" name="Rectangle 39">
              <a:extLst>
                <a:ext uri="{FF2B5EF4-FFF2-40B4-BE49-F238E27FC236}">
                  <a16:creationId xmlns:a16="http://schemas.microsoft.com/office/drawing/2014/main" xmlns="" id="{F8C62D94-AA22-4187-BA9C-593B55E14A04}"/>
                </a:ext>
              </a:extLst>
            </p:cNvPr>
            <p:cNvSpPr/>
            <p:nvPr/>
          </p:nvSpPr>
          <p:spPr>
            <a:xfrm>
              <a:off x="7666617" y="5089968"/>
              <a:ext cx="2029780"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41" name="Rectangle 40">
              <a:extLst>
                <a:ext uri="{FF2B5EF4-FFF2-40B4-BE49-F238E27FC236}">
                  <a16:creationId xmlns:a16="http://schemas.microsoft.com/office/drawing/2014/main" xmlns="" id="{FD2CA094-394E-402E-87E6-011978A99E8F}"/>
                </a:ext>
              </a:extLst>
            </p:cNvPr>
            <p:cNvSpPr/>
            <p:nvPr/>
          </p:nvSpPr>
          <p:spPr>
            <a:xfrm>
              <a:off x="9812420" y="5089968"/>
              <a:ext cx="1944216"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grpSp>
    </p:spTree>
    <p:extLst>
      <p:ext uri="{BB962C8B-B14F-4D97-AF65-F5344CB8AC3E}">
        <p14:creationId xmlns:p14="http://schemas.microsoft.com/office/powerpoint/2010/main" val="304690944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one-to-one relationship</a:t>
            </a:r>
          </a:p>
        </p:txBody>
      </p:sp>
      <p:sp>
        <p:nvSpPr>
          <p:cNvPr id="18" name="Rectangle 17">
            <a:extLst>
              <a:ext uri="{FF2B5EF4-FFF2-40B4-BE49-F238E27FC236}">
                <a16:creationId xmlns:a16="http://schemas.microsoft.com/office/drawing/2014/main" xmlns="" id="{5E0BAE7F-5636-4114-85E5-40A901835AC5}"/>
              </a:ext>
            </a:extLst>
          </p:cNvPr>
          <p:cNvSpPr/>
          <p:nvPr/>
        </p:nvSpPr>
        <p:spPr>
          <a:xfrm>
            <a:off x="292513" y="1916832"/>
            <a:ext cx="11348101" cy="1015663"/>
          </a:xfrm>
          <a:prstGeom prst="rect">
            <a:avLst/>
          </a:prstGeom>
        </p:spPr>
        <p:txBody>
          <a:bodyPr wrap="square">
            <a:spAutoFit/>
          </a:bodyPr>
          <a:lstStyle/>
          <a:p>
            <a:r>
              <a:rPr lang="en-US" sz="2000" dirty="0">
                <a:latin typeface="Palatino Linotype" panose="02040502050505030304" pitchFamily="18" charset="0"/>
              </a:rPr>
              <a:t>A </a:t>
            </a:r>
            <a:r>
              <a:rPr lang="en-US" sz="2000" i="1" dirty="0">
                <a:latin typeface="Palatino Linotype" panose="02040502050505030304" pitchFamily="18" charset="0"/>
              </a:rPr>
              <a:t>one-to-one</a:t>
            </a:r>
            <a:r>
              <a:rPr lang="en-US" sz="2000" dirty="0">
                <a:latin typeface="Palatino Linotype" panose="02040502050505030304" pitchFamily="18" charset="0"/>
              </a:rPr>
              <a:t> relationship is a type of cardinality that refers to the relationship between two entities </a:t>
            </a:r>
            <a:r>
              <a:rPr lang="en-US" sz="2000" b="1" i="1" dirty="0">
                <a:latin typeface="Palatino Linotype" panose="02040502050505030304" pitchFamily="18" charset="0"/>
              </a:rPr>
              <a:t>R</a:t>
            </a:r>
            <a:r>
              <a:rPr lang="en-US" sz="2000" dirty="0">
                <a:latin typeface="Palatino Linotype" panose="02040502050505030304" pitchFamily="18" charset="0"/>
              </a:rPr>
              <a:t> and </a:t>
            </a:r>
            <a:r>
              <a:rPr lang="en-US" sz="2000" b="1" i="1" dirty="0">
                <a:latin typeface="Palatino Linotype" panose="02040502050505030304" pitchFamily="18" charset="0"/>
              </a:rPr>
              <a:t>S</a:t>
            </a:r>
            <a:r>
              <a:rPr lang="en-US" sz="2000" dirty="0">
                <a:latin typeface="Palatino Linotype" panose="02040502050505030304" pitchFamily="18" charset="0"/>
              </a:rPr>
              <a:t> in which one element of entity </a:t>
            </a:r>
            <a:r>
              <a:rPr lang="en-US" sz="2000" b="1" i="1" dirty="0">
                <a:latin typeface="Palatino Linotype" panose="02040502050505030304" pitchFamily="18" charset="0"/>
              </a:rPr>
              <a:t>R</a:t>
            </a:r>
            <a:r>
              <a:rPr lang="en-US" sz="2000" dirty="0">
                <a:latin typeface="Palatino Linotype" panose="02040502050505030304" pitchFamily="18" charset="0"/>
              </a:rPr>
              <a:t> may only be linked to zero/one element of entity </a:t>
            </a:r>
            <a:r>
              <a:rPr lang="en-US" sz="2000" b="1" i="1" dirty="0">
                <a:latin typeface="Palatino Linotype" panose="02040502050505030304" pitchFamily="18" charset="0"/>
              </a:rPr>
              <a:t>S</a:t>
            </a:r>
            <a:r>
              <a:rPr lang="en-US" sz="2000" dirty="0">
                <a:latin typeface="Palatino Linotype" panose="02040502050505030304" pitchFamily="18" charset="0"/>
              </a:rPr>
              <a:t>, and vice versa.</a:t>
            </a:r>
          </a:p>
        </p:txBody>
      </p:sp>
      <p:sp>
        <p:nvSpPr>
          <p:cNvPr id="29" name="Rectangle 28">
            <a:extLst>
              <a:ext uri="{FF2B5EF4-FFF2-40B4-BE49-F238E27FC236}">
                <a16:creationId xmlns:a16="http://schemas.microsoft.com/office/drawing/2014/main" xmlns="" id="{8530BDDF-A63A-495C-80E6-B664F3B41111}"/>
              </a:ext>
            </a:extLst>
          </p:cNvPr>
          <p:cNvSpPr/>
          <p:nvPr/>
        </p:nvSpPr>
        <p:spPr>
          <a:xfrm>
            <a:off x="292514" y="692696"/>
            <a:ext cx="11564126" cy="1015663"/>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one-to-one</a:t>
            </a:r>
            <a:r>
              <a:rPr lang="en-US" sz="2000" dirty="0">
                <a:latin typeface="Palatino Linotype" pitchFamily="18" charset="0"/>
              </a:rPr>
              <a:t> relationship between two tables means that a row in one table can only relate to zero/one row in the table on the other side of their relationship. This is the least common database relationship.</a:t>
            </a:r>
          </a:p>
        </p:txBody>
      </p:sp>
      <p:grpSp>
        <p:nvGrpSpPr>
          <p:cNvPr id="5" name="Group 4">
            <a:extLst>
              <a:ext uri="{FF2B5EF4-FFF2-40B4-BE49-F238E27FC236}">
                <a16:creationId xmlns:a16="http://schemas.microsoft.com/office/drawing/2014/main" xmlns="" id="{169CD459-01E9-4B8E-BAC7-F8C82571D8DC}"/>
              </a:ext>
            </a:extLst>
          </p:cNvPr>
          <p:cNvGrpSpPr/>
          <p:nvPr/>
        </p:nvGrpSpPr>
        <p:grpSpPr>
          <a:xfrm>
            <a:off x="292513" y="3276000"/>
            <a:ext cx="11492119" cy="3529354"/>
            <a:chOff x="292513" y="3068960"/>
            <a:chExt cx="11492119" cy="3529354"/>
          </a:xfrm>
        </p:grpSpPr>
        <p:grpSp>
          <p:nvGrpSpPr>
            <p:cNvPr id="3" name="Group 2">
              <a:extLst>
                <a:ext uri="{FF2B5EF4-FFF2-40B4-BE49-F238E27FC236}">
                  <a16:creationId xmlns:a16="http://schemas.microsoft.com/office/drawing/2014/main" xmlns="" id="{E52A0BCB-0F45-46CB-890D-929F71D9B15B}"/>
                </a:ext>
              </a:extLst>
            </p:cNvPr>
            <p:cNvGrpSpPr/>
            <p:nvPr/>
          </p:nvGrpSpPr>
          <p:grpSpPr>
            <a:xfrm>
              <a:off x="292513" y="3068960"/>
              <a:ext cx="11492119" cy="3529354"/>
              <a:chOff x="292513" y="3068960"/>
              <a:chExt cx="11492119" cy="3529354"/>
            </a:xfrm>
          </p:grpSpPr>
          <p:sp>
            <p:nvSpPr>
              <p:cNvPr id="4" name="Rectangle 3">
                <a:extLst>
                  <a:ext uri="{FF2B5EF4-FFF2-40B4-BE49-F238E27FC236}">
                    <a16:creationId xmlns:a16="http://schemas.microsoft.com/office/drawing/2014/main" xmlns="" id="{0FAEF028-AEFA-4F4B-9084-6AAEE72E8DAE}"/>
                  </a:ext>
                </a:extLst>
              </p:cNvPr>
              <p:cNvSpPr/>
              <p:nvPr/>
            </p:nvSpPr>
            <p:spPr>
              <a:xfrm>
                <a:off x="292513" y="3068960"/>
                <a:ext cx="1944216" cy="792088"/>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Person-1</a:t>
                </a:r>
                <a:endParaRPr lang="en-IN" sz="2200" dirty="0">
                  <a:solidFill>
                    <a:schemeClr val="tx1"/>
                  </a:solidFill>
                  <a:latin typeface="Vrinda" panose="020B0502040204020203" pitchFamily="34" charset="0"/>
                  <a:cs typeface="Vrinda" panose="020B0502040204020203" pitchFamily="34" charset="0"/>
                </a:endParaRPr>
              </a:p>
            </p:txBody>
          </p:sp>
          <p:sp>
            <p:nvSpPr>
              <p:cNvPr id="10" name="Rectangle 9">
                <a:extLst>
                  <a:ext uri="{FF2B5EF4-FFF2-40B4-BE49-F238E27FC236}">
                    <a16:creationId xmlns:a16="http://schemas.microsoft.com/office/drawing/2014/main" xmlns="" id="{4B144CB2-0F02-4F54-A59A-55B898A42EC5}"/>
                  </a:ext>
                </a:extLst>
              </p:cNvPr>
              <p:cNvSpPr/>
              <p:nvPr/>
            </p:nvSpPr>
            <p:spPr>
              <a:xfrm>
                <a:off x="4367808" y="3068960"/>
                <a:ext cx="1944216" cy="792088"/>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Passport-1</a:t>
                </a:r>
                <a:endParaRPr lang="en-IN" sz="2200" dirty="0">
                  <a:solidFill>
                    <a:schemeClr val="tx1"/>
                  </a:solidFill>
                  <a:latin typeface="Vrinda" panose="020B0502040204020203" pitchFamily="34" charset="0"/>
                  <a:cs typeface="Vrinda" panose="020B0502040204020203" pitchFamily="34" charset="0"/>
                </a:endParaRPr>
              </a:p>
            </p:txBody>
          </p:sp>
          <p:sp>
            <p:nvSpPr>
              <p:cNvPr id="12" name="Rectangle 11">
                <a:extLst>
                  <a:ext uri="{FF2B5EF4-FFF2-40B4-BE49-F238E27FC236}">
                    <a16:creationId xmlns:a16="http://schemas.microsoft.com/office/drawing/2014/main" xmlns="" id="{02A576B1-3E6A-47D2-A9B3-EF3ACF1E7D09}"/>
                  </a:ext>
                </a:extLst>
              </p:cNvPr>
              <p:cNvSpPr/>
              <p:nvPr/>
            </p:nvSpPr>
            <p:spPr>
              <a:xfrm>
                <a:off x="7765740" y="3068960"/>
                <a:ext cx="1944216" cy="792088"/>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Person-1</a:t>
                </a:r>
                <a:endParaRPr lang="en-IN" sz="2200" dirty="0">
                  <a:solidFill>
                    <a:schemeClr val="tx1"/>
                  </a:solidFill>
                  <a:latin typeface="Vrinda" panose="020B0502040204020203" pitchFamily="34" charset="0"/>
                  <a:cs typeface="Vrinda" panose="020B0502040204020203" pitchFamily="34" charset="0"/>
                </a:endParaRPr>
              </a:p>
            </p:txBody>
          </p:sp>
          <p:sp>
            <p:nvSpPr>
              <p:cNvPr id="14" name="Rectangle 13">
                <a:extLst>
                  <a:ext uri="{FF2B5EF4-FFF2-40B4-BE49-F238E27FC236}">
                    <a16:creationId xmlns:a16="http://schemas.microsoft.com/office/drawing/2014/main" xmlns="" id="{51CBB33B-88AA-48F3-937B-DAB4D4C5CC6C}"/>
                  </a:ext>
                </a:extLst>
              </p:cNvPr>
              <p:cNvSpPr/>
              <p:nvPr/>
            </p:nvSpPr>
            <p:spPr>
              <a:xfrm>
                <a:off x="6744072" y="4208958"/>
                <a:ext cx="504056" cy="707886"/>
              </a:xfrm>
              <a:prstGeom prst="rect">
                <a:avLst/>
              </a:prstGeom>
              <a:noFill/>
            </p:spPr>
            <p:txBody>
              <a:bodyPr wrap="square">
                <a:spAutoFit/>
              </a:bodyPr>
              <a:lstStyle/>
              <a:p>
                <a:pPr algn="ctr"/>
                <a:r>
                  <a:rPr lang="en-US" sz="4000" i="1" dirty="0">
                    <a:solidFill>
                      <a:srgbClr val="AC26AF"/>
                    </a:solidFill>
                    <a:latin typeface="Arial" pitchFamily="34" charset="0"/>
                    <a:cs typeface="Arial" pitchFamily="34" charset="0"/>
                  </a:rPr>
                  <a:t>=</a:t>
                </a:r>
                <a:endParaRPr lang="en-US" sz="2800" i="1" dirty="0">
                  <a:solidFill>
                    <a:srgbClr val="AC26AF"/>
                  </a:solidFill>
                  <a:latin typeface="Arial" pitchFamily="34" charset="0"/>
                  <a:cs typeface="Arial" pitchFamily="34" charset="0"/>
                </a:endParaRPr>
              </a:p>
            </p:txBody>
          </p:sp>
          <p:sp>
            <p:nvSpPr>
              <p:cNvPr id="15" name="Rectangle 14">
                <a:extLst>
                  <a:ext uri="{FF2B5EF4-FFF2-40B4-BE49-F238E27FC236}">
                    <a16:creationId xmlns:a16="http://schemas.microsoft.com/office/drawing/2014/main" xmlns="" id="{A08DCA7E-59B5-40F5-B38F-34AFE971DB8A}"/>
                  </a:ext>
                </a:extLst>
              </p:cNvPr>
              <p:cNvSpPr/>
              <p:nvPr/>
            </p:nvSpPr>
            <p:spPr>
              <a:xfrm>
                <a:off x="9840416" y="3068960"/>
                <a:ext cx="1944216" cy="792088"/>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Passport-1</a:t>
                </a:r>
                <a:endParaRPr lang="en-IN" sz="2200" dirty="0">
                  <a:solidFill>
                    <a:schemeClr val="tx1"/>
                  </a:solidFill>
                  <a:latin typeface="Vrinda" panose="020B0502040204020203" pitchFamily="34" charset="0"/>
                  <a:cs typeface="Vrinda" panose="020B0502040204020203" pitchFamily="34" charset="0"/>
                </a:endParaRPr>
              </a:p>
            </p:txBody>
          </p:sp>
          <p:sp>
            <p:nvSpPr>
              <p:cNvPr id="16" name="Rectangle 15">
                <a:extLst>
                  <a:ext uri="{FF2B5EF4-FFF2-40B4-BE49-F238E27FC236}">
                    <a16:creationId xmlns:a16="http://schemas.microsoft.com/office/drawing/2014/main" xmlns="" id="{D2A207D9-8947-411E-9812-A66EFF51E6FA}"/>
                  </a:ext>
                </a:extLst>
              </p:cNvPr>
              <p:cNvSpPr/>
              <p:nvPr/>
            </p:nvSpPr>
            <p:spPr>
              <a:xfrm>
                <a:off x="292513" y="3981382"/>
                <a:ext cx="1944216"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Person-2</a:t>
                </a:r>
                <a:endParaRPr lang="en-IN" sz="2200" dirty="0">
                  <a:solidFill>
                    <a:schemeClr val="tx1"/>
                  </a:solidFill>
                  <a:latin typeface="Vrinda" panose="020B0502040204020203" pitchFamily="34" charset="0"/>
                  <a:cs typeface="Vrinda" panose="020B0502040204020203" pitchFamily="34" charset="0"/>
                </a:endParaRPr>
              </a:p>
            </p:txBody>
          </p:sp>
          <p:sp>
            <p:nvSpPr>
              <p:cNvPr id="20" name="Rectangle 19">
                <a:extLst>
                  <a:ext uri="{FF2B5EF4-FFF2-40B4-BE49-F238E27FC236}">
                    <a16:creationId xmlns:a16="http://schemas.microsoft.com/office/drawing/2014/main" xmlns="" id="{41500532-C7B3-4CB4-8A2B-DFAD4BA446F6}"/>
                  </a:ext>
                </a:extLst>
              </p:cNvPr>
              <p:cNvSpPr/>
              <p:nvPr/>
            </p:nvSpPr>
            <p:spPr>
              <a:xfrm>
                <a:off x="4367808" y="3981382"/>
                <a:ext cx="1944216"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Passport-1</a:t>
                </a:r>
                <a:endParaRPr lang="en-IN" sz="2200" dirty="0">
                  <a:solidFill>
                    <a:schemeClr val="tx1"/>
                  </a:solidFill>
                  <a:latin typeface="Vrinda" panose="020B0502040204020203" pitchFamily="34" charset="0"/>
                  <a:cs typeface="Vrinda" panose="020B0502040204020203" pitchFamily="34" charset="0"/>
                </a:endParaRPr>
              </a:p>
            </p:txBody>
          </p:sp>
          <p:sp>
            <p:nvSpPr>
              <p:cNvPr id="21" name="Rectangle 20">
                <a:extLst>
                  <a:ext uri="{FF2B5EF4-FFF2-40B4-BE49-F238E27FC236}">
                    <a16:creationId xmlns:a16="http://schemas.microsoft.com/office/drawing/2014/main" xmlns="" id="{58B51361-72F5-47E3-B5CF-3612C382B5FA}"/>
                  </a:ext>
                </a:extLst>
              </p:cNvPr>
              <p:cNvSpPr/>
              <p:nvPr/>
            </p:nvSpPr>
            <p:spPr>
              <a:xfrm>
                <a:off x="7765740" y="3981382"/>
                <a:ext cx="1944216"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Person-2</a:t>
                </a:r>
                <a:endParaRPr lang="en-IN" sz="2200" dirty="0">
                  <a:solidFill>
                    <a:schemeClr val="tx1"/>
                  </a:solidFill>
                  <a:latin typeface="Vrinda" panose="020B0502040204020203" pitchFamily="34" charset="0"/>
                  <a:cs typeface="Vrinda" panose="020B0502040204020203" pitchFamily="34" charset="0"/>
                </a:endParaRPr>
              </a:p>
            </p:txBody>
          </p:sp>
          <p:sp>
            <p:nvSpPr>
              <p:cNvPr id="22" name="Rectangle 21">
                <a:extLst>
                  <a:ext uri="{FF2B5EF4-FFF2-40B4-BE49-F238E27FC236}">
                    <a16:creationId xmlns:a16="http://schemas.microsoft.com/office/drawing/2014/main" xmlns="" id="{9171EB07-05E3-493C-B31F-1F9E0DCB6604}"/>
                  </a:ext>
                </a:extLst>
              </p:cNvPr>
              <p:cNvSpPr/>
              <p:nvPr/>
            </p:nvSpPr>
            <p:spPr>
              <a:xfrm>
                <a:off x="9840416" y="3981382"/>
                <a:ext cx="1944216"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Passport-1</a:t>
                </a:r>
                <a:endParaRPr lang="en-IN" sz="2200" dirty="0">
                  <a:solidFill>
                    <a:schemeClr val="tx1"/>
                  </a:solidFill>
                  <a:latin typeface="Vrinda" panose="020B0502040204020203" pitchFamily="34" charset="0"/>
                  <a:cs typeface="Vrinda" panose="020B0502040204020203" pitchFamily="34" charset="0"/>
                </a:endParaRPr>
              </a:p>
            </p:txBody>
          </p:sp>
          <p:sp>
            <p:nvSpPr>
              <p:cNvPr id="23" name="Rectangle 22">
                <a:extLst>
                  <a:ext uri="{FF2B5EF4-FFF2-40B4-BE49-F238E27FC236}">
                    <a16:creationId xmlns:a16="http://schemas.microsoft.com/office/drawing/2014/main" xmlns="" id="{57562643-2AF1-4E45-903C-1DF264F024A1}"/>
                  </a:ext>
                </a:extLst>
              </p:cNvPr>
              <p:cNvSpPr/>
              <p:nvPr/>
            </p:nvSpPr>
            <p:spPr>
              <a:xfrm>
                <a:off x="292513" y="4893804"/>
                <a:ext cx="1944216" cy="792088"/>
              </a:xfrm>
              <a:prstGeom prst="rect">
                <a:avLst/>
              </a:prstGeom>
              <a:pattFill prst="pct5">
                <a:fgClr>
                  <a:srgbClr val="0099FF"/>
                </a:fgClr>
                <a:bgClr>
                  <a:srgbClr val="FFFFFF"/>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Person-3</a:t>
                </a:r>
                <a:endParaRPr lang="en-IN" sz="2200" dirty="0">
                  <a:solidFill>
                    <a:schemeClr val="tx1"/>
                  </a:solidFill>
                  <a:latin typeface="Vrinda" panose="020B0502040204020203" pitchFamily="34" charset="0"/>
                  <a:cs typeface="Vrinda" panose="020B0502040204020203" pitchFamily="34" charset="0"/>
                </a:endParaRPr>
              </a:p>
            </p:txBody>
          </p:sp>
          <p:sp>
            <p:nvSpPr>
              <p:cNvPr id="24" name="Rectangle 23">
                <a:extLst>
                  <a:ext uri="{FF2B5EF4-FFF2-40B4-BE49-F238E27FC236}">
                    <a16:creationId xmlns:a16="http://schemas.microsoft.com/office/drawing/2014/main" xmlns="" id="{B70E5254-38A3-48A9-90FA-DFB12C207A7E}"/>
                  </a:ext>
                </a:extLst>
              </p:cNvPr>
              <p:cNvSpPr/>
              <p:nvPr/>
            </p:nvSpPr>
            <p:spPr>
              <a:xfrm>
                <a:off x="4367808" y="4897626"/>
                <a:ext cx="1944216"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Passport-1</a:t>
                </a:r>
                <a:endParaRPr lang="en-IN" sz="2200" dirty="0">
                  <a:solidFill>
                    <a:schemeClr val="tx1"/>
                  </a:solidFill>
                  <a:latin typeface="Vrinda" panose="020B0502040204020203" pitchFamily="34" charset="0"/>
                  <a:cs typeface="Vrinda" panose="020B0502040204020203" pitchFamily="34" charset="0"/>
                </a:endParaRPr>
              </a:p>
            </p:txBody>
          </p:sp>
          <p:sp>
            <p:nvSpPr>
              <p:cNvPr id="25" name="Rectangle 24">
                <a:extLst>
                  <a:ext uri="{FF2B5EF4-FFF2-40B4-BE49-F238E27FC236}">
                    <a16:creationId xmlns:a16="http://schemas.microsoft.com/office/drawing/2014/main" xmlns="" id="{53EC1200-04A3-43C2-9D81-15B27BBDC13C}"/>
                  </a:ext>
                </a:extLst>
              </p:cNvPr>
              <p:cNvSpPr/>
              <p:nvPr/>
            </p:nvSpPr>
            <p:spPr>
              <a:xfrm>
                <a:off x="7752181" y="4893804"/>
                <a:ext cx="1944216"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Person-4</a:t>
                </a:r>
                <a:endParaRPr lang="en-IN" sz="2200" dirty="0">
                  <a:solidFill>
                    <a:schemeClr val="tx1"/>
                  </a:solidFill>
                  <a:latin typeface="Vrinda" panose="020B0502040204020203" pitchFamily="34" charset="0"/>
                  <a:cs typeface="Vrinda" panose="020B0502040204020203" pitchFamily="34" charset="0"/>
                </a:endParaRPr>
              </a:p>
            </p:txBody>
          </p:sp>
          <p:sp>
            <p:nvSpPr>
              <p:cNvPr id="26" name="Rectangle 25">
                <a:extLst>
                  <a:ext uri="{FF2B5EF4-FFF2-40B4-BE49-F238E27FC236}">
                    <a16:creationId xmlns:a16="http://schemas.microsoft.com/office/drawing/2014/main" xmlns="" id="{F84BF3A0-51EF-4F16-BD08-7E36A8B80EBD}"/>
                  </a:ext>
                </a:extLst>
              </p:cNvPr>
              <p:cNvSpPr/>
              <p:nvPr/>
            </p:nvSpPr>
            <p:spPr>
              <a:xfrm>
                <a:off x="9812420" y="4893804"/>
                <a:ext cx="1944216"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Passport-1</a:t>
                </a:r>
                <a:endParaRPr lang="en-IN" sz="2200" dirty="0">
                  <a:solidFill>
                    <a:schemeClr val="tx1"/>
                  </a:solidFill>
                  <a:latin typeface="Vrinda" panose="020B0502040204020203" pitchFamily="34" charset="0"/>
                  <a:cs typeface="Vrinda" panose="020B0502040204020203" pitchFamily="34" charset="0"/>
                </a:endParaRPr>
              </a:p>
            </p:txBody>
          </p:sp>
          <p:sp>
            <p:nvSpPr>
              <p:cNvPr id="27" name="Rectangle 26">
                <a:extLst>
                  <a:ext uri="{FF2B5EF4-FFF2-40B4-BE49-F238E27FC236}">
                    <a16:creationId xmlns:a16="http://schemas.microsoft.com/office/drawing/2014/main" xmlns="" id="{BCCB429C-CF98-4BC1-968C-E863A7F5AD7D}"/>
                  </a:ext>
                </a:extLst>
              </p:cNvPr>
              <p:cNvSpPr/>
              <p:nvPr/>
            </p:nvSpPr>
            <p:spPr>
              <a:xfrm>
                <a:off x="292513" y="5806226"/>
                <a:ext cx="1944216"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Person-4</a:t>
                </a:r>
                <a:endParaRPr lang="en-IN" sz="2200" dirty="0">
                  <a:solidFill>
                    <a:schemeClr val="tx1"/>
                  </a:solidFill>
                  <a:latin typeface="Vrinda" panose="020B0502040204020203" pitchFamily="34" charset="0"/>
                  <a:cs typeface="Vrinda" panose="020B0502040204020203" pitchFamily="34" charset="0"/>
                </a:endParaRPr>
              </a:p>
            </p:txBody>
          </p:sp>
        </p:grpSp>
        <p:sp>
          <p:nvSpPr>
            <p:cNvPr id="30" name="Rectangle 29">
              <a:extLst>
                <a:ext uri="{FF2B5EF4-FFF2-40B4-BE49-F238E27FC236}">
                  <a16:creationId xmlns:a16="http://schemas.microsoft.com/office/drawing/2014/main" xmlns="" id="{AE0EE407-FAE1-4F57-918C-99AF5166FE41}"/>
                </a:ext>
              </a:extLst>
            </p:cNvPr>
            <p:cNvSpPr/>
            <p:nvPr/>
          </p:nvSpPr>
          <p:spPr>
            <a:xfrm>
              <a:off x="2294090" y="4270447"/>
              <a:ext cx="2040875" cy="954107"/>
            </a:xfrm>
            <a:prstGeom prst="rect">
              <a:avLst/>
            </a:prstGeom>
            <a:noFill/>
          </p:spPr>
          <p:txBody>
            <a:bodyPr wrap="square">
              <a:spAutoFit/>
            </a:bodyPr>
            <a:lstStyle/>
            <a:p>
              <a:pPr algn="ctr"/>
              <a:r>
                <a:rPr lang="en-US" sz="2800" i="1" dirty="0">
                  <a:solidFill>
                    <a:srgbClr val="AC26AF"/>
                  </a:solidFill>
                  <a:latin typeface="Arial" pitchFamily="34" charset="0"/>
                  <a:cs typeface="Arial" pitchFamily="34" charset="0"/>
                </a:rPr>
                <a:t>one-to-one relationship</a:t>
              </a:r>
            </a:p>
          </p:txBody>
        </p:sp>
      </p:grpSp>
    </p:spTree>
    <p:extLst>
      <p:ext uri="{BB962C8B-B14F-4D97-AF65-F5344CB8AC3E}">
        <p14:creationId xmlns:p14="http://schemas.microsoft.com/office/powerpoint/2010/main" val="72930661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80151"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80151"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8" name="Rectangle 7">
            <a:extLst>
              <a:ext uri="{FF2B5EF4-FFF2-40B4-BE49-F238E27FC236}">
                <a16:creationId xmlns:a16="http://schemas.microsoft.com/office/drawing/2014/main" xmlns="" id="{798F5666-EAA3-4C25-9E8F-1359FC8293F7}"/>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how to create one-to-one relationship</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xmlns="" id="{8D01DEB1-6941-4DC8-9B8D-37C0F1059586}"/>
              </a:ext>
            </a:extLst>
          </p:cNvPr>
          <p:cNvSpPr/>
          <p:nvPr/>
        </p:nvSpPr>
        <p:spPr>
          <a:xfrm>
            <a:off x="231412" y="692696"/>
            <a:ext cx="4928483" cy="3970318"/>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userID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PRIMARY</a:t>
            </a:r>
            <a:r>
              <a:rPr lang="en-IN" dirty="0">
                <a:solidFill>
                  <a:srgbClr val="C00000"/>
                </a:solidFill>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128</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p>
          <a:p>
            <a:endParaRPr lang="en-US" dirty="0">
              <a:latin typeface="Liberation Mono"/>
              <a:cs typeface="Arial" panose="020B0604020202020204" pitchFamily="34" charset="0"/>
            </a:endParaRPr>
          </a:p>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userImage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imageID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PRIMARY</a:t>
            </a:r>
            <a:r>
              <a:rPr lang="en-IN" dirty="0">
                <a:solidFill>
                  <a:srgbClr val="C00000"/>
                </a:solidFill>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imageUrl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description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userID </a:t>
            </a:r>
            <a:r>
              <a:rPr lang="en-IN" dirty="0">
                <a:solidFill>
                  <a:srgbClr val="834689"/>
                </a:solidFill>
                <a:latin typeface="Liberation Mono"/>
                <a:cs typeface="Arial" panose="020B0604020202020204" pitchFamily="34" charset="0"/>
              </a:rPr>
              <a:t> INT </a:t>
            </a:r>
            <a:r>
              <a:rPr lang="en-IN" dirty="0">
                <a:solidFill>
                  <a:srgbClr val="0077AA"/>
                </a:solidFill>
                <a:latin typeface="Liberation Mono"/>
              </a:rPr>
              <a:t>NOT NULL </a:t>
            </a:r>
            <a:r>
              <a:rPr lang="en-IN" dirty="0">
                <a:solidFill>
                  <a:srgbClr val="FE1212"/>
                </a:solidFill>
                <a:latin typeface="Liberation Mono"/>
                <a:cs typeface="Arial" panose="020B0604020202020204" pitchFamily="34" charset="0"/>
              </a:rPr>
              <a:t>UNIQUE</a:t>
            </a:r>
            <a:r>
              <a:rPr lang="en-IN" dirty="0">
                <a:solidFill>
                  <a:srgbClr val="834689"/>
                </a:solidFill>
                <a:latin typeface="Liberation Mono"/>
                <a:cs typeface="Arial" panose="020B0604020202020204" pitchFamily="34" charset="0"/>
              </a:rPr>
              <a:t>,</a:t>
            </a:r>
          </a:p>
          <a:p>
            <a:r>
              <a:rPr lang="en-IN" dirty="0">
                <a:solidFill>
                  <a:srgbClr val="834689"/>
                </a:solidFill>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FOREIGN</a:t>
            </a:r>
            <a:r>
              <a:rPr lang="en-IN" dirty="0">
                <a:solidFill>
                  <a:srgbClr val="C00000"/>
                </a:solidFill>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UserID</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REFERENCES</a:t>
            </a:r>
            <a:r>
              <a:rPr lang="en-IN" dirty="0">
                <a:latin typeface="Liberation Mono"/>
                <a:cs typeface="Arial" panose="020B0604020202020204" pitchFamily="34" charset="0"/>
              </a:rPr>
              <a:t> user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userID</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pic>
        <p:nvPicPr>
          <p:cNvPr id="7" name="Picture 6">
            <a:extLst>
              <a:ext uri="{FF2B5EF4-FFF2-40B4-BE49-F238E27FC236}">
                <a16:creationId xmlns:a16="http://schemas.microsoft.com/office/drawing/2014/main" xmlns="" id="{E3DD8CE8-DEB8-4044-A487-A47C48873FCF}"/>
              </a:ext>
            </a:extLst>
          </p:cNvPr>
          <p:cNvPicPr>
            <a:picLocks noChangeAspect="1"/>
          </p:cNvPicPr>
          <p:nvPr/>
        </p:nvPicPr>
        <p:blipFill>
          <a:blip r:embed="rId2"/>
          <a:stretch>
            <a:fillRect/>
          </a:stretch>
        </p:blipFill>
        <p:spPr>
          <a:xfrm>
            <a:off x="6070782" y="4760935"/>
            <a:ext cx="5773426" cy="1656184"/>
          </a:xfrm>
          <a:prstGeom prst="rect">
            <a:avLst/>
          </a:prstGeom>
        </p:spPr>
      </p:pic>
      <p:pic>
        <p:nvPicPr>
          <p:cNvPr id="9" name="Picture 8">
            <a:extLst>
              <a:ext uri="{FF2B5EF4-FFF2-40B4-BE49-F238E27FC236}">
                <a16:creationId xmlns:a16="http://schemas.microsoft.com/office/drawing/2014/main" xmlns="" id="{45F8953D-24B5-42CE-950A-FB7EC0831A68}"/>
              </a:ext>
            </a:extLst>
          </p:cNvPr>
          <p:cNvPicPr>
            <a:picLocks noChangeAspect="1"/>
          </p:cNvPicPr>
          <p:nvPr/>
        </p:nvPicPr>
        <p:blipFill>
          <a:blip r:embed="rId3"/>
          <a:stretch>
            <a:fillRect/>
          </a:stretch>
        </p:blipFill>
        <p:spPr>
          <a:xfrm>
            <a:off x="5895478" y="533986"/>
            <a:ext cx="5773426" cy="4221911"/>
          </a:xfrm>
          <a:prstGeom prst="rect">
            <a:avLst/>
          </a:prstGeom>
        </p:spPr>
      </p:pic>
      <p:pic>
        <p:nvPicPr>
          <p:cNvPr id="10" name="Picture 9">
            <a:extLst>
              <a:ext uri="{FF2B5EF4-FFF2-40B4-BE49-F238E27FC236}">
                <a16:creationId xmlns:a16="http://schemas.microsoft.com/office/drawing/2014/main" xmlns="" id="{6AFAFCBB-2C13-47D6-B962-68D400373CCD}"/>
              </a:ext>
            </a:extLst>
          </p:cNvPr>
          <p:cNvPicPr>
            <a:picLocks noChangeAspect="1"/>
          </p:cNvPicPr>
          <p:nvPr/>
        </p:nvPicPr>
        <p:blipFill>
          <a:blip r:embed="rId4"/>
          <a:stretch>
            <a:fillRect/>
          </a:stretch>
        </p:blipFill>
        <p:spPr>
          <a:xfrm>
            <a:off x="237073" y="4800727"/>
            <a:ext cx="5627955" cy="1656183"/>
          </a:xfrm>
          <a:prstGeom prst="rect">
            <a:avLst/>
          </a:prstGeom>
        </p:spPr>
      </p:pic>
    </p:spTree>
    <p:extLst>
      <p:ext uri="{BB962C8B-B14F-4D97-AF65-F5344CB8AC3E}">
        <p14:creationId xmlns:p14="http://schemas.microsoft.com/office/powerpoint/2010/main" val="262161333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407368" y="404664"/>
            <a:ext cx="4000528" cy="1477328"/>
          </a:xfrm>
          <a:prstGeom prst="rect">
            <a:avLst/>
          </a:prstGeom>
        </p:spPr>
        <p:txBody>
          <a:bodyPr wrap="square">
            <a:spAutoFit/>
          </a:bodyPr>
          <a:lstStyle/>
          <a:p>
            <a:r>
              <a:rPr lang="en-US" dirty="0">
                <a:solidFill>
                  <a:srgbClr val="0077AA"/>
                </a:solidFill>
                <a:latin typeface="Liberation Mono"/>
              </a:rPr>
              <a:t>CREATE</a:t>
            </a:r>
            <a:r>
              <a:rPr lang="en-US" dirty="0">
                <a:latin typeface="Liberation Mono"/>
                <a:cs typeface="Arial" panose="020B0604020202020204" pitchFamily="34" charset="0"/>
              </a:rPr>
              <a:t> </a:t>
            </a:r>
            <a:r>
              <a:rPr lang="en-US" dirty="0">
                <a:solidFill>
                  <a:srgbClr val="0077AA"/>
                </a:solidFill>
                <a:latin typeface="Liberation Mono"/>
              </a:rPr>
              <a:t>TABLE</a:t>
            </a:r>
            <a:r>
              <a:rPr lang="en-US" dirty="0">
                <a:latin typeface="Liberation Mono"/>
                <a:cs typeface="Arial" panose="020B0604020202020204" pitchFamily="34" charset="0"/>
              </a:rPr>
              <a:t> person </a:t>
            </a:r>
            <a:r>
              <a:rPr lang="en-US" dirty="0">
                <a:solidFill>
                  <a:schemeClr val="bg1">
                    <a:lumMod val="65000"/>
                  </a:schemeClr>
                </a:solidFill>
                <a:latin typeface="Liberation Mono"/>
                <a:cs typeface="Arial" panose="020B0604020202020204" pitchFamily="34" charset="0"/>
              </a:rPr>
              <a:t>(</a:t>
            </a:r>
          </a:p>
          <a:p>
            <a:r>
              <a:rPr lang="en-US" dirty="0">
                <a:latin typeface="Liberation Mono"/>
                <a:cs typeface="Arial" panose="020B0604020202020204" pitchFamily="34" charset="0"/>
              </a:rPr>
              <a:t>    person_ID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PRIMARY</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KEY</a:t>
            </a:r>
            <a:r>
              <a:rPr lang="en-US" dirty="0">
                <a:latin typeface="Liberation Mono"/>
                <a:cs typeface="Arial" panose="020B0604020202020204" pitchFamily="34" charset="0"/>
              </a:rPr>
              <a:t> ,</a:t>
            </a:r>
          </a:p>
          <a:p>
            <a:r>
              <a:rPr lang="en-US" dirty="0">
                <a:latin typeface="Liberation Mono"/>
                <a:cs typeface="Arial" panose="020B0604020202020204" pitchFamily="34" charset="0"/>
              </a:rPr>
              <a:t>    name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45</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r>
              <a:rPr lang="en-US" dirty="0">
                <a:latin typeface="Liberation Mono"/>
                <a:cs typeface="Arial" panose="020B0604020202020204" pitchFamily="34" charset="0"/>
              </a:rPr>
              <a:t>    emailID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128</a:t>
            </a:r>
            <a:r>
              <a:rPr lang="en-US" dirty="0">
                <a:solidFill>
                  <a:schemeClr val="bg1">
                    <a:lumMod val="65000"/>
                  </a:schemeClr>
                </a:solidFill>
                <a:latin typeface="Liberation Mono"/>
                <a:cs typeface="Arial" panose="020B0604020202020204" pitchFamily="34" charset="0"/>
              </a:rPr>
              <a:t>)</a:t>
            </a:r>
          </a:p>
          <a:p>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p:txBody>
      </p:sp>
      <p:sp>
        <p:nvSpPr>
          <p:cNvPr id="7" name="Rectangle 6"/>
          <p:cNvSpPr/>
          <p:nvPr/>
        </p:nvSpPr>
        <p:spPr>
          <a:xfrm>
            <a:off x="5932987" y="642918"/>
            <a:ext cx="5851645" cy="1754326"/>
          </a:xfrm>
          <a:prstGeom prst="rect">
            <a:avLst/>
          </a:prstGeom>
        </p:spPr>
        <p:txBody>
          <a:bodyPr wrap="square">
            <a:spAutoFit/>
          </a:bodyPr>
          <a:lstStyle/>
          <a:p>
            <a:r>
              <a:rPr lang="en-US" dirty="0">
                <a:solidFill>
                  <a:srgbClr val="0077AA"/>
                </a:solidFill>
                <a:latin typeface="Liberation Mono"/>
              </a:rPr>
              <a:t>CREATE</a:t>
            </a:r>
            <a:r>
              <a:rPr lang="en-US" dirty="0">
                <a:latin typeface="Liberation Mono"/>
                <a:cs typeface="Arial" panose="020B0604020202020204" pitchFamily="34" charset="0"/>
              </a:rPr>
              <a:t> </a:t>
            </a:r>
            <a:r>
              <a:rPr lang="en-US" dirty="0">
                <a:solidFill>
                  <a:srgbClr val="006699"/>
                </a:solidFill>
                <a:latin typeface="Liberation Mono"/>
              </a:rPr>
              <a:t>TABLE</a:t>
            </a:r>
            <a:r>
              <a:rPr lang="en-US" dirty="0">
                <a:latin typeface="Liberation Mono"/>
                <a:cs typeface="Arial" panose="020B0604020202020204" pitchFamily="34" charset="0"/>
              </a:rPr>
              <a:t> passportDetails </a:t>
            </a:r>
            <a:r>
              <a:rPr lang="en-US" dirty="0">
                <a:solidFill>
                  <a:schemeClr val="bg1">
                    <a:lumMod val="65000"/>
                  </a:schemeClr>
                </a:solidFill>
                <a:latin typeface="Liberation Mono"/>
                <a:cs typeface="Arial" panose="020B0604020202020204" pitchFamily="34" charset="0"/>
              </a:rPr>
              <a:t>(</a:t>
            </a:r>
          </a:p>
          <a:p>
            <a:r>
              <a:rPr lang="en-US" dirty="0">
                <a:latin typeface="Liberation Mono"/>
                <a:cs typeface="Arial" panose="020B0604020202020204" pitchFamily="34" charset="0"/>
              </a:rPr>
              <a:t>     passportID </a:t>
            </a:r>
            <a:r>
              <a:rPr lang="en-US" dirty="0">
                <a:solidFill>
                  <a:srgbClr val="834689"/>
                </a:solidFill>
                <a:latin typeface="Liberation Mono"/>
                <a:cs typeface="Arial" panose="020B0604020202020204" pitchFamily="34" charset="0"/>
              </a:rPr>
              <a:t>VARCHAR(20)</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PRIMARY</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KEY</a:t>
            </a:r>
            <a:r>
              <a:rPr lang="en-US" dirty="0">
                <a:latin typeface="Liberation Mono"/>
                <a:cs typeface="Arial" panose="020B0604020202020204" pitchFamily="34" charset="0"/>
              </a:rPr>
              <a:t>,</a:t>
            </a:r>
          </a:p>
          <a:p>
            <a:r>
              <a:rPr lang="en-US" dirty="0">
                <a:latin typeface="Liberation Mono"/>
                <a:cs typeface="Arial" panose="020B0604020202020204" pitchFamily="34" charset="0"/>
              </a:rPr>
              <a:t>     passport_Number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255</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r>
              <a:rPr lang="en-US" dirty="0">
                <a:latin typeface="Liberation Mono"/>
                <a:cs typeface="Arial" panose="020B0604020202020204" pitchFamily="34" charset="0"/>
              </a:rPr>
              <a:t>     person_ID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UNIQUE</a:t>
            </a:r>
            <a:r>
              <a:rPr lang="en-US" dirty="0">
                <a:latin typeface="Liberation Mono"/>
                <a:cs typeface="Arial" panose="020B0604020202020204" pitchFamily="34" charset="0"/>
              </a:rPr>
              <a:t>,</a:t>
            </a:r>
          </a:p>
          <a:p>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FOREIGN</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KEY</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person_ID</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REFERENCES</a:t>
            </a:r>
            <a:r>
              <a:rPr lang="en-US" dirty="0">
                <a:latin typeface="Liberation Mono"/>
                <a:cs typeface="Arial" panose="020B0604020202020204" pitchFamily="34" charset="0"/>
              </a:rPr>
              <a:t> person</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person_ID</a:t>
            </a:r>
            <a:r>
              <a:rPr lang="en-US" dirty="0">
                <a:solidFill>
                  <a:schemeClr val="bg1">
                    <a:lumMod val="65000"/>
                  </a:schemeClr>
                </a:solidFill>
                <a:latin typeface="Liberation Mono"/>
                <a:cs typeface="Arial" panose="020B0604020202020204" pitchFamily="34" charset="0"/>
              </a:rPr>
              <a:t>)</a:t>
            </a:r>
          </a:p>
          <a:p>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p:txBody>
      </p:sp>
      <p:sp>
        <p:nvSpPr>
          <p:cNvPr id="1026" name="Rectangle 2"/>
          <p:cNvSpPr>
            <a:spLocks noChangeArrowheads="1"/>
          </p:cNvSpPr>
          <p:nvPr/>
        </p:nvSpPr>
        <p:spPr bwMode="auto">
          <a:xfrm>
            <a:off x="795"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11">
            <a:extLst>
              <a:ext uri="{FF2B5EF4-FFF2-40B4-BE49-F238E27FC236}">
                <a16:creationId xmlns:a16="http://schemas.microsoft.com/office/drawing/2014/main" xmlns="" id="{F5AF900A-619D-4522-97E0-4FFEAEA849E5}"/>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how to create one-to-one relationship</a:t>
            </a:r>
            <a:endParaRPr lang="en-IN" sz="3200" i="1" dirty="0">
              <a:solidFill>
                <a:srgbClr val="FF9900"/>
              </a:solidFill>
              <a:latin typeface="Arial" pitchFamily="34" charset="0"/>
              <a:cs typeface="Arial" pitchFamily="34" charset="0"/>
            </a:endParaRPr>
          </a:p>
        </p:txBody>
      </p:sp>
      <p:pic>
        <p:nvPicPr>
          <p:cNvPr id="3" name="Picture 2">
            <a:extLst>
              <a:ext uri="{FF2B5EF4-FFF2-40B4-BE49-F238E27FC236}">
                <a16:creationId xmlns:a16="http://schemas.microsoft.com/office/drawing/2014/main" xmlns="" id="{85078599-4163-452F-9826-002CE89C99EE}"/>
              </a:ext>
            </a:extLst>
          </p:cNvPr>
          <p:cNvPicPr>
            <a:picLocks noChangeAspect="1"/>
          </p:cNvPicPr>
          <p:nvPr/>
        </p:nvPicPr>
        <p:blipFill>
          <a:blip r:embed="rId2"/>
          <a:stretch>
            <a:fillRect/>
          </a:stretch>
        </p:blipFill>
        <p:spPr>
          <a:xfrm>
            <a:off x="165775" y="1952546"/>
            <a:ext cx="4628882" cy="1476454"/>
          </a:xfrm>
          <a:prstGeom prst="rect">
            <a:avLst/>
          </a:prstGeom>
        </p:spPr>
      </p:pic>
      <p:pic>
        <p:nvPicPr>
          <p:cNvPr id="4" name="Picture 3">
            <a:extLst>
              <a:ext uri="{FF2B5EF4-FFF2-40B4-BE49-F238E27FC236}">
                <a16:creationId xmlns:a16="http://schemas.microsoft.com/office/drawing/2014/main" xmlns="" id="{0E68692D-2A47-4119-BCC9-64AE9B6FC1E6}"/>
              </a:ext>
            </a:extLst>
          </p:cNvPr>
          <p:cNvPicPr>
            <a:picLocks noChangeAspect="1"/>
          </p:cNvPicPr>
          <p:nvPr/>
        </p:nvPicPr>
        <p:blipFill>
          <a:blip r:embed="rId3"/>
          <a:stretch>
            <a:fillRect/>
          </a:stretch>
        </p:blipFill>
        <p:spPr>
          <a:xfrm>
            <a:off x="6094310" y="2530803"/>
            <a:ext cx="4819264" cy="1618277"/>
          </a:xfrm>
          <a:prstGeom prst="rect">
            <a:avLst/>
          </a:prstGeom>
        </p:spPr>
      </p:pic>
      <p:pic>
        <p:nvPicPr>
          <p:cNvPr id="9" name="Picture 8">
            <a:extLst>
              <a:ext uri="{FF2B5EF4-FFF2-40B4-BE49-F238E27FC236}">
                <a16:creationId xmlns:a16="http://schemas.microsoft.com/office/drawing/2014/main" xmlns="" id="{6AA7132D-CED4-48CE-8706-89573ACD21D0}"/>
              </a:ext>
            </a:extLst>
          </p:cNvPr>
          <p:cNvPicPr>
            <a:picLocks noChangeAspect="1"/>
          </p:cNvPicPr>
          <p:nvPr/>
        </p:nvPicPr>
        <p:blipFill>
          <a:blip r:embed="rId4"/>
          <a:stretch>
            <a:fillRect/>
          </a:stretch>
        </p:blipFill>
        <p:spPr>
          <a:xfrm>
            <a:off x="165774" y="3641253"/>
            <a:ext cx="5915671" cy="3216744"/>
          </a:xfrm>
          <a:prstGeom prst="rect">
            <a:avLst/>
          </a:prstGeom>
        </p:spPr>
      </p:pic>
    </p:spTree>
    <p:extLst>
      <p:ext uri="{BB962C8B-B14F-4D97-AF65-F5344CB8AC3E}">
        <p14:creationId xmlns:p14="http://schemas.microsoft.com/office/powerpoint/2010/main" val="179276966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5000" dirty="0">
                <a:solidFill>
                  <a:srgbClr val="DC525C"/>
                </a:solidFill>
                <a:latin typeface="Segoe UI Light" panose="020B0502040204020203" pitchFamily="34" charset="0"/>
                <a:cs typeface="Segoe UI Light" panose="020B0502040204020203" pitchFamily="34" charset="0"/>
              </a:rPr>
              <a:t>one-to-many relationship</a:t>
            </a:r>
          </a:p>
        </p:txBody>
      </p:sp>
    </p:spTree>
    <p:extLst>
      <p:ext uri="{BB962C8B-B14F-4D97-AF65-F5344CB8AC3E}">
        <p14:creationId xmlns:p14="http://schemas.microsoft.com/office/powerpoint/2010/main" val="177876901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one-to-many relationship</a:t>
            </a:r>
          </a:p>
        </p:txBody>
      </p:sp>
      <p:sp>
        <p:nvSpPr>
          <p:cNvPr id="21" name="Rectangle 20">
            <a:extLst>
              <a:ext uri="{FF2B5EF4-FFF2-40B4-BE49-F238E27FC236}">
                <a16:creationId xmlns:a16="http://schemas.microsoft.com/office/drawing/2014/main" xmlns="" id="{B4F66151-EED6-4171-8A2F-88B53771FE18}"/>
              </a:ext>
            </a:extLst>
          </p:cNvPr>
          <p:cNvSpPr/>
          <p:nvPr/>
        </p:nvSpPr>
        <p:spPr>
          <a:xfrm>
            <a:off x="292514" y="692696"/>
            <a:ext cx="11348101" cy="707886"/>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one-to-many</a:t>
            </a:r>
            <a:r>
              <a:rPr lang="en-US" sz="2000" dirty="0">
                <a:latin typeface="Palatino Linotype" pitchFamily="18" charset="0"/>
              </a:rPr>
              <a:t> relationship between two tables means that a row in one table can have zero or more row in the table on the other side of their relationship. </a:t>
            </a:r>
          </a:p>
        </p:txBody>
      </p:sp>
      <p:sp>
        <p:nvSpPr>
          <p:cNvPr id="23" name="Rectangle 22">
            <a:extLst>
              <a:ext uri="{FF2B5EF4-FFF2-40B4-BE49-F238E27FC236}">
                <a16:creationId xmlns:a16="http://schemas.microsoft.com/office/drawing/2014/main" xmlns="" id="{5AE765EC-924E-4252-8FA7-8625CE4BDD3D}"/>
              </a:ext>
            </a:extLst>
          </p:cNvPr>
          <p:cNvSpPr/>
          <p:nvPr/>
        </p:nvSpPr>
        <p:spPr>
          <a:xfrm>
            <a:off x="205925" y="1508503"/>
            <a:ext cx="11780150" cy="1015663"/>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one-to-many</a:t>
            </a:r>
            <a:r>
              <a:rPr lang="en-US" sz="2000" dirty="0">
                <a:latin typeface="Palatino Linotype" pitchFamily="18" charset="0"/>
              </a:rPr>
              <a:t> relationship is a type of cardinality that refers to the relationship between two entities </a:t>
            </a:r>
            <a:r>
              <a:rPr lang="en-US" sz="2000" b="1" i="1" dirty="0">
                <a:latin typeface="Palatino Linotype" panose="02040502050505030304" pitchFamily="18" charset="0"/>
              </a:rPr>
              <a:t>R</a:t>
            </a:r>
            <a:r>
              <a:rPr lang="en-US" sz="2000" dirty="0">
                <a:latin typeface="Palatino Linotype" pitchFamily="18" charset="0"/>
              </a:rPr>
              <a:t> and </a:t>
            </a:r>
            <a:r>
              <a:rPr lang="en-US" sz="2000" b="1" i="1" dirty="0">
                <a:latin typeface="Palatino Linotype" panose="02040502050505030304" pitchFamily="18" charset="0"/>
              </a:rPr>
              <a:t>S</a:t>
            </a:r>
            <a:r>
              <a:rPr lang="en-US" sz="2000" dirty="0">
                <a:latin typeface="Palatino Linotype" pitchFamily="18" charset="0"/>
              </a:rPr>
              <a:t> in which an element of </a:t>
            </a:r>
            <a:r>
              <a:rPr lang="en-US" sz="2000" b="1" i="1" dirty="0">
                <a:latin typeface="Palatino Linotype" panose="02040502050505030304" pitchFamily="18" charset="0"/>
              </a:rPr>
              <a:t>R</a:t>
            </a:r>
            <a:r>
              <a:rPr lang="en-US" sz="2000" dirty="0">
                <a:latin typeface="Palatino Linotype" pitchFamily="18" charset="0"/>
              </a:rPr>
              <a:t> may be linked to many elements of </a:t>
            </a:r>
            <a:r>
              <a:rPr lang="en-US" sz="2000" b="1" i="1" dirty="0">
                <a:latin typeface="Palatino Linotype" panose="02040502050505030304" pitchFamily="18" charset="0"/>
              </a:rPr>
              <a:t>S</a:t>
            </a:r>
            <a:r>
              <a:rPr lang="en-US" sz="2000" dirty="0">
                <a:latin typeface="Palatino Linotype" pitchFamily="18" charset="0"/>
              </a:rPr>
              <a:t>, but a member of </a:t>
            </a:r>
            <a:r>
              <a:rPr lang="en-US" sz="2000" b="1" i="1" dirty="0">
                <a:latin typeface="Palatino Linotype" panose="02040502050505030304" pitchFamily="18" charset="0"/>
              </a:rPr>
              <a:t>S</a:t>
            </a:r>
            <a:r>
              <a:rPr lang="en-US" sz="2000" dirty="0">
                <a:latin typeface="Palatino Linotype" pitchFamily="18" charset="0"/>
              </a:rPr>
              <a:t> is linked to only one element of </a:t>
            </a:r>
            <a:r>
              <a:rPr lang="en-US" sz="2000" b="1" i="1" dirty="0">
                <a:latin typeface="Palatino Linotype" panose="02040502050505030304" pitchFamily="18" charset="0"/>
              </a:rPr>
              <a:t>R</a:t>
            </a:r>
            <a:r>
              <a:rPr lang="en-US" sz="2000" dirty="0">
                <a:latin typeface="Palatino Linotype" pitchFamily="18" charset="0"/>
              </a:rPr>
              <a:t>.</a:t>
            </a:r>
          </a:p>
        </p:txBody>
      </p:sp>
      <p:grpSp>
        <p:nvGrpSpPr>
          <p:cNvPr id="3" name="Group 2">
            <a:extLst>
              <a:ext uri="{FF2B5EF4-FFF2-40B4-BE49-F238E27FC236}">
                <a16:creationId xmlns:a16="http://schemas.microsoft.com/office/drawing/2014/main" xmlns="" id="{EC37D595-BEAE-47B9-B22B-6532BA73D4E7}"/>
              </a:ext>
            </a:extLst>
          </p:cNvPr>
          <p:cNvGrpSpPr/>
          <p:nvPr/>
        </p:nvGrpSpPr>
        <p:grpSpPr>
          <a:xfrm>
            <a:off x="429306" y="2705359"/>
            <a:ext cx="11355326" cy="3964001"/>
            <a:chOff x="76488" y="2636912"/>
            <a:chExt cx="11355326" cy="3964001"/>
          </a:xfrm>
        </p:grpSpPr>
        <p:sp>
          <p:nvSpPr>
            <p:cNvPr id="29" name="Rectangle 28">
              <a:extLst>
                <a:ext uri="{FF2B5EF4-FFF2-40B4-BE49-F238E27FC236}">
                  <a16:creationId xmlns:a16="http://schemas.microsoft.com/office/drawing/2014/main" xmlns="" id="{6AD235B8-0405-4905-8E77-DEA4BFAAC4CD}"/>
                </a:ext>
              </a:extLst>
            </p:cNvPr>
            <p:cNvSpPr/>
            <p:nvPr/>
          </p:nvSpPr>
          <p:spPr>
            <a:xfrm>
              <a:off x="76488" y="2636912"/>
              <a:ext cx="2232000"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Customer-1</a:t>
              </a:r>
              <a:endParaRPr lang="en-IN" sz="2200" dirty="0">
                <a:solidFill>
                  <a:schemeClr val="tx1"/>
                </a:solidFill>
                <a:latin typeface="Vrinda" panose="020B0502040204020203" pitchFamily="34" charset="0"/>
                <a:cs typeface="Vrinda" panose="020B0502040204020203" pitchFamily="34" charset="0"/>
              </a:endParaRPr>
            </a:p>
          </p:txBody>
        </p:sp>
        <p:sp>
          <p:nvSpPr>
            <p:cNvPr id="32" name="Rectangle 31">
              <a:extLst>
                <a:ext uri="{FF2B5EF4-FFF2-40B4-BE49-F238E27FC236}">
                  <a16:creationId xmlns:a16="http://schemas.microsoft.com/office/drawing/2014/main" xmlns="" id="{356CDABE-1722-4C41-A7D2-5DFAD7AEF04D}"/>
                </a:ext>
              </a:extLst>
            </p:cNvPr>
            <p:cNvSpPr/>
            <p:nvPr/>
          </p:nvSpPr>
          <p:spPr>
            <a:xfrm>
              <a:off x="2308604" y="3630759"/>
              <a:ext cx="2232248" cy="954107"/>
            </a:xfrm>
            <a:prstGeom prst="rect">
              <a:avLst/>
            </a:prstGeom>
            <a:noFill/>
          </p:spPr>
          <p:txBody>
            <a:bodyPr wrap="square">
              <a:spAutoFit/>
            </a:bodyPr>
            <a:lstStyle/>
            <a:p>
              <a:pPr algn="ctr"/>
              <a:r>
                <a:rPr lang="en-US" sz="2800" i="1" dirty="0">
                  <a:solidFill>
                    <a:srgbClr val="AC26AF"/>
                  </a:solidFill>
                  <a:latin typeface="Arial" pitchFamily="34" charset="0"/>
                  <a:cs typeface="Arial" pitchFamily="34" charset="0"/>
                </a:rPr>
                <a:t>one-to-many relationship</a:t>
              </a:r>
            </a:p>
          </p:txBody>
        </p:sp>
        <p:sp>
          <p:nvSpPr>
            <p:cNvPr id="33" name="Rectangle 32">
              <a:extLst>
                <a:ext uri="{FF2B5EF4-FFF2-40B4-BE49-F238E27FC236}">
                  <a16:creationId xmlns:a16="http://schemas.microsoft.com/office/drawing/2014/main" xmlns="" id="{2F793106-94C2-4CFB-8941-A34B0779AD42}"/>
                </a:ext>
              </a:extLst>
            </p:cNvPr>
            <p:cNvSpPr/>
            <p:nvPr/>
          </p:nvSpPr>
          <p:spPr>
            <a:xfrm>
              <a:off x="6629216" y="3776910"/>
              <a:ext cx="504056" cy="707886"/>
            </a:xfrm>
            <a:prstGeom prst="rect">
              <a:avLst/>
            </a:prstGeom>
            <a:noFill/>
          </p:spPr>
          <p:txBody>
            <a:bodyPr wrap="square">
              <a:spAutoFit/>
            </a:bodyPr>
            <a:lstStyle/>
            <a:p>
              <a:pPr algn="ctr"/>
              <a:r>
                <a:rPr lang="en-US" sz="4000" i="1" dirty="0">
                  <a:solidFill>
                    <a:srgbClr val="AC26AF"/>
                  </a:solidFill>
                  <a:latin typeface="Arial" pitchFamily="34" charset="0"/>
                  <a:cs typeface="Arial" pitchFamily="34" charset="0"/>
                </a:rPr>
                <a:t>=</a:t>
              </a:r>
              <a:endParaRPr lang="en-US" sz="2800" i="1" dirty="0">
                <a:solidFill>
                  <a:srgbClr val="AC26AF"/>
                </a:solidFill>
                <a:latin typeface="Arial" pitchFamily="34" charset="0"/>
                <a:cs typeface="Arial" pitchFamily="34" charset="0"/>
              </a:endParaRPr>
            </a:p>
          </p:txBody>
        </p:sp>
        <p:sp>
          <p:nvSpPr>
            <p:cNvPr id="43" name="Rectangle 42">
              <a:extLst>
                <a:ext uri="{FF2B5EF4-FFF2-40B4-BE49-F238E27FC236}">
                  <a16:creationId xmlns:a16="http://schemas.microsoft.com/office/drawing/2014/main" xmlns="" id="{8D6FB3E2-9F2A-49F6-BE74-D61644D174D9}"/>
                </a:ext>
              </a:extLst>
            </p:cNvPr>
            <p:cNvSpPr/>
            <p:nvPr/>
          </p:nvSpPr>
          <p:spPr>
            <a:xfrm>
              <a:off x="4655840" y="2636912"/>
              <a:ext cx="1944216"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44" name="Rectangle 43">
              <a:extLst>
                <a:ext uri="{FF2B5EF4-FFF2-40B4-BE49-F238E27FC236}">
                  <a16:creationId xmlns:a16="http://schemas.microsoft.com/office/drawing/2014/main" xmlns="" id="{8DD4FF7B-24F6-459C-8C4C-F0A1A623F891}"/>
                </a:ext>
              </a:extLst>
            </p:cNvPr>
            <p:cNvSpPr/>
            <p:nvPr/>
          </p:nvSpPr>
          <p:spPr>
            <a:xfrm>
              <a:off x="76488" y="3212976"/>
              <a:ext cx="2232000"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Customer-2</a:t>
              </a:r>
            </a:p>
          </p:txBody>
        </p:sp>
        <p:sp>
          <p:nvSpPr>
            <p:cNvPr id="45" name="Rectangle 44">
              <a:extLst>
                <a:ext uri="{FF2B5EF4-FFF2-40B4-BE49-F238E27FC236}">
                  <a16:creationId xmlns:a16="http://schemas.microsoft.com/office/drawing/2014/main" xmlns="" id="{3D4DDB38-BE56-4AF8-A860-EC1813E865C6}"/>
                </a:ext>
              </a:extLst>
            </p:cNvPr>
            <p:cNvSpPr/>
            <p:nvPr/>
          </p:nvSpPr>
          <p:spPr>
            <a:xfrm>
              <a:off x="4655840" y="3212976"/>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46" name="Rectangle 45">
              <a:extLst>
                <a:ext uri="{FF2B5EF4-FFF2-40B4-BE49-F238E27FC236}">
                  <a16:creationId xmlns:a16="http://schemas.microsoft.com/office/drawing/2014/main" xmlns="" id="{5C7F122D-2E71-4BE1-B1ED-22E6D678C609}"/>
                </a:ext>
              </a:extLst>
            </p:cNvPr>
            <p:cNvSpPr/>
            <p:nvPr/>
          </p:nvSpPr>
          <p:spPr>
            <a:xfrm>
              <a:off x="76488" y="3789040"/>
              <a:ext cx="2232000"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Customer-3</a:t>
              </a:r>
            </a:p>
          </p:txBody>
        </p:sp>
        <p:sp>
          <p:nvSpPr>
            <p:cNvPr id="47" name="Rectangle 46">
              <a:extLst>
                <a:ext uri="{FF2B5EF4-FFF2-40B4-BE49-F238E27FC236}">
                  <a16:creationId xmlns:a16="http://schemas.microsoft.com/office/drawing/2014/main" xmlns="" id="{8566E206-6605-41A7-8B3E-F4DC444F51C2}"/>
                </a:ext>
              </a:extLst>
            </p:cNvPr>
            <p:cNvSpPr/>
            <p:nvPr/>
          </p:nvSpPr>
          <p:spPr>
            <a:xfrm>
              <a:off x="76488" y="4389310"/>
              <a:ext cx="2232000"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Customer-4</a:t>
              </a:r>
            </a:p>
          </p:txBody>
        </p:sp>
        <p:sp>
          <p:nvSpPr>
            <p:cNvPr id="48" name="Rectangle 47">
              <a:extLst>
                <a:ext uri="{FF2B5EF4-FFF2-40B4-BE49-F238E27FC236}">
                  <a16:creationId xmlns:a16="http://schemas.microsoft.com/office/drawing/2014/main" xmlns="" id="{0715F489-75FF-4DF1-B3E6-EEA379800EF7}"/>
                </a:ext>
              </a:extLst>
            </p:cNvPr>
            <p:cNvSpPr/>
            <p:nvPr/>
          </p:nvSpPr>
          <p:spPr>
            <a:xfrm>
              <a:off x="4655840" y="3792485"/>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Order-2</a:t>
              </a:r>
              <a:endParaRPr lang="en-IN" sz="2200" dirty="0">
                <a:solidFill>
                  <a:schemeClr val="tx1"/>
                </a:solidFill>
                <a:latin typeface="Vrinda" panose="020B0502040204020203" pitchFamily="34" charset="0"/>
                <a:cs typeface="Vrinda" panose="020B0502040204020203" pitchFamily="34" charset="0"/>
              </a:endParaRPr>
            </a:p>
          </p:txBody>
        </p:sp>
        <p:sp>
          <p:nvSpPr>
            <p:cNvPr id="49" name="Rectangle 48">
              <a:extLst>
                <a:ext uri="{FF2B5EF4-FFF2-40B4-BE49-F238E27FC236}">
                  <a16:creationId xmlns:a16="http://schemas.microsoft.com/office/drawing/2014/main" xmlns="" id="{187FAC25-EB0B-4B81-9CE4-9C66C2A8BEAF}"/>
                </a:ext>
              </a:extLst>
            </p:cNvPr>
            <p:cNvSpPr/>
            <p:nvPr/>
          </p:nvSpPr>
          <p:spPr>
            <a:xfrm>
              <a:off x="4655840" y="4368549"/>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50" name="Rectangle 49">
              <a:extLst>
                <a:ext uri="{FF2B5EF4-FFF2-40B4-BE49-F238E27FC236}">
                  <a16:creationId xmlns:a16="http://schemas.microsoft.com/office/drawing/2014/main" xmlns="" id="{91BB4DB7-CD48-4595-9329-1C6F87F3EC4B}"/>
                </a:ext>
              </a:extLst>
            </p:cNvPr>
            <p:cNvSpPr/>
            <p:nvPr/>
          </p:nvSpPr>
          <p:spPr>
            <a:xfrm>
              <a:off x="4655840" y="4941168"/>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Order-2</a:t>
              </a:r>
              <a:endParaRPr lang="en-IN" sz="2200" dirty="0">
                <a:solidFill>
                  <a:schemeClr val="tx1"/>
                </a:solidFill>
                <a:latin typeface="Vrinda" panose="020B0502040204020203" pitchFamily="34" charset="0"/>
                <a:cs typeface="Vrinda" panose="020B0502040204020203" pitchFamily="34" charset="0"/>
              </a:endParaRPr>
            </a:p>
          </p:txBody>
        </p:sp>
        <p:sp>
          <p:nvSpPr>
            <p:cNvPr id="51" name="Rectangle 50">
              <a:extLst>
                <a:ext uri="{FF2B5EF4-FFF2-40B4-BE49-F238E27FC236}">
                  <a16:creationId xmlns:a16="http://schemas.microsoft.com/office/drawing/2014/main" xmlns="" id="{72C6AE74-B211-4034-9D59-ADB395E5DF68}"/>
                </a:ext>
              </a:extLst>
            </p:cNvPr>
            <p:cNvSpPr/>
            <p:nvPr/>
          </p:nvSpPr>
          <p:spPr>
            <a:xfrm>
              <a:off x="4655840" y="5517232"/>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Order-3</a:t>
              </a:r>
              <a:endParaRPr lang="en-IN" sz="2200" dirty="0">
                <a:solidFill>
                  <a:schemeClr val="tx1"/>
                </a:solidFill>
                <a:latin typeface="Vrinda" panose="020B0502040204020203" pitchFamily="34" charset="0"/>
                <a:cs typeface="Vrinda" panose="020B0502040204020203" pitchFamily="34" charset="0"/>
              </a:endParaRPr>
            </a:p>
          </p:txBody>
        </p:sp>
        <p:sp>
          <p:nvSpPr>
            <p:cNvPr id="53" name="Rectangle 52">
              <a:extLst>
                <a:ext uri="{FF2B5EF4-FFF2-40B4-BE49-F238E27FC236}">
                  <a16:creationId xmlns:a16="http://schemas.microsoft.com/office/drawing/2014/main" xmlns="" id="{320EB6DF-4D6A-4ED5-A9C6-ED4ADC14EC11}"/>
                </a:ext>
              </a:extLst>
            </p:cNvPr>
            <p:cNvSpPr/>
            <p:nvPr/>
          </p:nvSpPr>
          <p:spPr>
            <a:xfrm>
              <a:off x="4655840" y="6093296"/>
              <a:ext cx="1944216"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54" name="Rectangle 53">
              <a:extLst>
                <a:ext uri="{FF2B5EF4-FFF2-40B4-BE49-F238E27FC236}">
                  <a16:creationId xmlns:a16="http://schemas.microsoft.com/office/drawing/2014/main" xmlns="" id="{5C7ACCFC-E7FE-4FD5-9AE5-3227CE7FDD9F}"/>
                </a:ext>
              </a:extLst>
            </p:cNvPr>
            <p:cNvSpPr/>
            <p:nvPr/>
          </p:nvSpPr>
          <p:spPr>
            <a:xfrm>
              <a:off x="76488" y="4989580"/>
              <a:ext cx="2232000" cy="504056"/>
            </a:xfrm>
            <a:prstGeom prst="rect">
              <a:avLst/>
            </a:prstGeom>
            <a:pattFill prst="pct5">
              <a:fgClr>
                <a:srgbClr val="FF0000"/>
              </a:fgClr>
              <a:bgClr>
                <a:schemeClr val="bg2"/>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Customer-5</a:t>
              </a:r>
            </a:p>
          </p:txBody>
        </p:sp>
        <p:sp>
          <p:nvSpPr>
            <p:cNvPr id="55" name="Rectangle 54">
              <a:extLst>
                <a:ext uri="{FF2B5EF4-FFF2-40B4-BE49-F238E27FC236}">
                  <a16:creationId xmlns:a16="http://schemas.microsoft.com/office/drawing/2014/main" xmlns="" id="{F951CE44-A8D0-441D-8333-CE57A9568927}"/>
                </a:ext>
              </a:extLst>
            </p:cNvPr>
            <p:cNvSpPr/>
            <p:nvPr/>
          </p:nvSpPr>
          <p:spPr>
            <a:xfrm>
              <a:off x="7133272" y="2636912"/>
              <a:ext cx="2232248"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Customer-1</a:t>
              </a:r>
              <a:endParaRPr lang="en-IN" sz="2200" dirty="0">
                <a:solidFill>
                  <a:schemeClr val="tx1"/>
                </a:solidFill>
                <a:latin typeface="Vrinda" panose="020B0502040204020203" pitchFamily="34" charset="0"/>
                <a:cs typeface="Vrinda" panose="020B0502040204020203" pitchFamily="34" charset="0"/>
              </a:endParaRPr>
            </a:p>
          </p:txBody>
        </p:sp>
        <p:sp>
          <p:nvSpPr>
            <p:cNvPr id="56" name="Rectangle 55">
              <a:extLst>
                <a:ext uri="{FF2B5EF4-FFF2-40B4-BE49-F238E27FC236}">
                  <a16:creationId xmlns:a16="http://schemas.microsoft.com/office/drawing/2014/main" xmlns="" id="{5A5D7CC3-AE57-4DA9-B66A-3C4475B0F2E4}"/>
                </a:ext>
              </a:extLst>
            </p:cNvPr>
            <p:cNvSpPr/>
            <p:nvPr/>
          </p:nvSpPr>
          <p:spPr>
            <a:xfrm>
              <a:off x="9487598" y="2636912"/>
              <a:ext cx="1944216"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63" name="Rectangle 62">
              <a:extLst>
                <a:ext uri="{FF2B5EF4-FFF2-40B4-BE49-F238E27FC236}">
                  <a16:creationId xmlns:a16="http://schemas.microsoft.com/office/drawing/2014/main" xmlns="" id="{59722DEE-2A3E-487B-BB46-4B611340647D}"/>
                </a:ext>
              </a:extLst>
            </p:cNvPr>
            <p:cNvSpPr/>
            <p:nvPr/>
          </p:nvSpPr>
          <p:spPr>
            <a:xfrm>
              <a:off x="7133272" y="3211241"/>
              <a:ext cx="2232248"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Customer-2</a:t>
              </a:r>
            </a:p>
          </p:txBody>
        </p:sp>
        <p:sp>
          <p:nvSpPr>
            <p:cNvPr id="64" name="Rectangle 63">
              <a:extLst>
                <a:ext uri="{FF2B5EF4-FFF2-40B4-BE49-F238E27FC236}">
                  <a16:creationId xmlns:a16="http://schemas.microsoft.com/office/drawing/2014/main" xmlns="" id="{D9BE43FE-5B89-4B1F-ACB9-BAEB71D90ECF}"/>
                </a:ext>
              </a:extLst>
            </p:cNvPr>
            <p:cNvSpPr/>
            <p:nvPr/>
          </p:nvSpPr>
          <p:spPr>
            <a:xfrm>
              <a:off x="9487598" y="3218940"/>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65" name="Rectangle 64">
              <a:extLst>
                <a:ext uri="{FF2B5EF4-FFF2-40B4-BE49-F238E27FC236}">
                  <a16:creationId xmlns:a16="http://schemas.microsoft.com/office/drawing/2014/main" xmlns="" id="{B824C1FD-C08E-45F4-A466-822EBC3A61C2}"/>
                </a:ext>
              </a:extLst>
            </p:cNvPr>
            <p:cNvSpPr/>
            <p:nvPr/>
          </p:nvSpPr>
          <p:spPr>
            <a:xfrm>
              <a:off x="9487598" y="3798449"/>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Order-2</a:t>
              </a:r>
              <a:endParaRPr lang="en-IN" sz="2200" dirty="0">
                <a:solidFill>
                  <a:schemeClr val="tx1"/>
                </a:solidFill>
                <a:latin typeface="Vrinda" panose="020B0502040204020203" pitchFamily="34" charset="0"/>
                <a:cs typeface="Vrinda" panose="020B0502040204020203" pitchFamily="34" charset="0"/>
              </a:endParaRPr>
            </a:p>
          </p:txBody>
        </p:sp>
        <p:sp>
          <p:nvSpPr>
            <p:cNvPr id="66" name="Rectangle 65">
              <a:extLst>
                <a:ext uri="{FF2B5EF4-FFF2-40B4-BE49-F238E27FC236}">
                  <a16:creationId xmlns:a16="http://schemas.microsoft.com/office/drawing/2014/main" xmlns="" id="{A4CC84B3-190F-4E37-BAF4-7CF9BD196825}"/>
                </a:ext>
              </a:extLst>
            </p:cNvPr>
            <p:cNvSpPr/>
            <p:nvPr/>
          </p:nvSpPr>
          <p:spPr>
            <a:xfrm>
              <a:off x="7133272" y="3798449"/>
              <a:ext cx="2232248"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Customer-2</a:t>
              </a:r>
            </a:p>
          </p:txBody>
        </p:sp>
        <p:sp>
          <p:nvSpPr>
            <p:cNvPr id="69" name="Rectangle 68">
              <a:extLst>
                <a:ext uri="{FF2B5EF4-FFF2-40B4-BE49-F238E27FC236}">
                  <a16:creationId xmlns:a16="http://schemas.microsoft.com/office/drawing/2014/main" xmlns="" id="{0E49F328-E6C4-4DCB-8427-AE09A294BA5E}"/>
                </a:ext>
              </a:extLst>
            </p:cNvPr>
            <p:cNvSpPr/>
            <p:nvPr/>
          </p:nvSpPr>
          <p:spPr>
            <a:xfrm>
              <a:off x="7133272" y="4365104"/>
              <a:ext cx="2232248"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Customer-3</a:t>
              </a:r>
            </a:p>
          </p:txBody>
        </p:sp>
        <p:sp>
          <p:nvSpPr>
            <p:cNvPr id="70" name="Rectangle 69">
              <a:extLst>
                <a:ext uri="{FF2B5EF4-FFF2-40B4-BE49-F238E27FC236}">
                  <a16:creationId xmlns:a16="http://schemas.microsoft.com/office/drawing/2014/main" xmlns="" id="{131A9BC0-1EC6-4F68-8B37-01F21019B3C4}"/>
                </a:ext>
              </a:extLst>
            </p:cNvPr>
            <p:cNvSpPr/>
            <p:nvPr/>
          </p:nvSpPr>
          <p:spPr>
            <a:xfrm>
              <a:off x="7133272" y="4941168"/>
              <a:ext cx="2232248"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Customer-3</a:t>
              </a:r>
            </a:p>
          </p:txBody>
        </p:sp>
        <p:sp>
          <p:nvSpPr>
            <p:cNvPr id="71" name="Rectangle 70">
              <a:extLst>
                <a:ext uri="{FF2B5EF4-FFF2-40B4-BE49-F238E27FC236}">
                  <a16:creationId xmlns:a16="http://schemas.microsoft.com/office/drawing/2014/main" xmlns="" id="{850D4C0F-1EC0-4803-826F-993B13CC6CFD}"/>
                </a:ext>
              </a:extLst>
            </p:cNvPr>
            <p:cNvSpPr/>
            <p:nvPr/>
          </p:nvSpPr>
          <p:spPr>
            <a:xfrm>
              <a:off x="7133272" y="5517232"/>
              <a:ext cx="2232248"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Customer-3</a:t>
              </a:r>
            </a:p>
          </p:txBody>
        </p:sp>
        <p:sp>
          <p:nvSpPr>
            <p:cNvPr id="72" name="Rectangle 71">
              <a:extLst>
                <a:ext uri="{FF2B5EF4-FFF2-40B4-BE49-F238E27FC236}">
                  <a16:creationId xmlns:a16="http://schemas.microsoft.com/office/drawing/2014/main" xmlns="" id="{17FD8A6A-CD91-4677-B947-046A9D4ADE0E}"/>
                </a:ext>
              </a:extLst>
            </p:cNvPr>
            <p:cNvSpPr/>
            <p:nvPr/>
          </p:nvSpPr>
          <p:spPr>
            <a:xfrm>
              <a:off x="9487598" y="4368549"/>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73" name="Rectangle 72">
              <a:extLst>
                <a:ext uri="{FF2B5EF4-FFF2-40B4-BE49-F238E27FC236}">
                  <a16:creationId xmlns:a16="http://schemas.microsoft.com/office/drawing/2014/main" xmlns="" id="{87E889E4-DAC1-410E-8F5F-C0A6151621F2}"/>
                </a:ext>
              </a:extLst>
            </p:cNvPr>
            <p:cNvSpPr/>
            <p:nvPr/>
          </p:nvSpPr>
          <p:spPr>
            <a:xfrm>
              <a:off x="9487598" y="4941168"/>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Order-2</a:t>
              </a:r>
              <a:endParaRPr lang="en-IN" sz="2200" dirty="0">
                <a:solidFill>
                  <a:schemeClr val="tx1"/>
                </a:solidFill>
                <a:latin typeface="Vrinda" panose="020B0502040204020203" pitchFamily="34" charset="0"/>
                <a:cs typeface="Vrinda" panose="020B0502040204020203" pitchFamily="34" charset="0"/>
              </a:endParaRPr>
            </a:p>
          </p:txBody>
        </p:sp>
        <p:sp>
          <p:nvSpPr>
            <p:cNvPr id="74" name="Rectangle 73">
              <a:extLst>
                <a:ext uri="{FF2B5EF4-FFF2-40B4-BE49-F238E27FC236}">
                  <a16:creationId xmlns:a16="http://schemas.microsoft.com/office/drawing/2014/main" xmlns="" id="{00AC5A1A-1C8A-4C01-8135-C35CE226154E}"/>
                </a:ext>
              </a:extLst>
            </p:cNvPr>
            <p:cNvSpPr/>
            <p:nvPr/>
          </p:nvSpPr>
          <p:spPr>
            <a:xfrm>
              <a:off x="9487598" y="5517232"/>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Order-3</a:t>
              </a:r>
              <a:endParaRPr lang="en-IN" sz="2200" dirty="0">
                <a:solidFill>
                  <a:schemeClr val="tx1"/>
                </a:solidFill>
                <a:latin typeface="Vrinda" panose="020B0502040204020203" pitchFamily="34" charset="0"/>
                <a:cs typeface="Vrinda" panose="020B0502040204020203" pitchFamily="34" charset="0"/>
              </a:endParaRPr>
            </a:p>
          </p:txBody>
        </p:sp>
        <p:sp>
          <p:nvSpPr>
            <p:cNvPr id="76" name="Rectangle 75">
              <a:extLst>
                <a:ext uri="{FF2B5EF4-FFF2-40B4-BE49-F238E27FC236}">
                  <a16:creationId xmlns:a16="http://schemas.microsoft.com/office/drawing/2014/main" xmlns="" id="{2C0B20C1-2DC2-4A44-ADD0-D08B19ED228B}"/>
                </a:ext>
              </a:extLst>
            </p:cNvPr>
            <p:cNvSpPr/>
            <p:nvPr/>
          </p:nvSpPr>
          <p:spPr>
            <a:xfrm>
              <a:off x="7133271" y="6096857"/>
              <a:ext cx="2232248"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Customer-4</a:t>
              </a:r>
            </a:p>
          </p:txBody>
        </p:sp>
        <p:sp>
          <p:nvSpPr>
            <p:cNvPr id="77" name="Rectangle 76">
              <a:extLst>
                <a:ext uri="{FF2B5EF4-FFF2-40B4-BE49-F238E27FC236}">
                  <a16:creationId xmlns:a16="http://schemas.microsoft.com/office/drawing/2014/main" xmlns="" id="{4BFA6A22-1108-4859-8B8A-79D7C38844FC}"/>
                </a:ext>
              </a:extLst>
            </p:cNvPr>
            <p:cNvSpPr/>
            <p:nvPr/>
          </p:nvSpPr>
          <p:spPr>
            <a:xfrm>
              <a:off x="9470830" y="6093296"/>
              <a:ext cx="1944216"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grpSp>
    </p:spTree>
    <p:extLst>
      <p:ext uri="{BB962C8B-B14F-4D97-AF65-F5344CB8AC3E}">
        <p14:creationId xmlns:p14="http://schemas.microsoft.com/office/powerpoint/2010/main" val="1727666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Relation and Relationship?</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6232441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one-to-many relationship</a:t>
            </a:r>
          </a:p>
        </p:txBody>
      </p:sp>
      <p:grpSp>
        <p:nvGrpSpPr>
          <p:cNvPr id="3" name="Group 2">
            <a:extLst>
              <a:ext uri="{FF2B5EF4-FFF2-40B4-BE49-F238E27FC236}">
                <a16:creationId xmlns:a16="http://schemas.microsoft.com/office/drawing/2014/main" xmlns="" id="{EC37D595-BEAE-47B9-B22B-6532BA73D4E7}"/>
              </a:ext>
            </a:extLst>
          </p:cNvPr>
          <p:cNvGrpSpPr/>
          <p:nvPr/>
        </p:nvGrpSpPr>
        <p:grpSpPr>
          <a:xfrm>
            <a:off x="429306" y="2705359"/>
            <a:ext cx="11355326" cy="3964001"/>
            <a:chOff x="76488" y="2636912"/>
            <a:chExt cx="11355326" cy="3964001"/>
          </a:xfrm>
        </p:grpSpPr>
        <p:sp>
          <p:nvSpPr>
            <p:cNvPr id="29" name="Rectangle 28">
              <a:extLst>
                <a:ext uri="{FF2B5EF4-FFF2-40B4-BE49-F238E27FC236}">
                  <a16:creationId xmlns:a16="http://schemas.microsoft.com/office/drawing/2014/main" xmlns="" id="{6AD235B8-0405-4905-8E77-DEA4BFAAC4CD}"/>
                </a:ext>
              </a:extLst>
            </p:cNvPr>
            <p:cNvSpPr/>
            <p:nvPr/>
          </p:nvSpPr>
          <p:spPr>
            <a:xfrm>
              <a:off x="76488" y="2636912"/>
              <a:ext cx="2232000"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Invoice-1</a:t>
              </a:r>
              <a:endParaRPr lang="en-IN" sz="2200" dirty="0">
                <a:solidFill>
                  <a:schemeClr val="tx1"/>
                </a:solidFill>
                <a:latin typeface="Vrinda" panose="020B0502040204020203" pitchFamily="34" charset="0"/>
                <a:cs typeface="Vrinda" panose="020B0502040204020203" pitchFamily="34" charset="0"/>
              </a:endParaRPr>
            </a:p>
          </p:txBody>
        </p:sp>
        <p:sp>
          <p:nvSpPr>
            <p:cNvPr id="32" name="Rectangle 31">
              <a:extLst>
                <a:ext uri="{FF2B5EF4-FFF2-40B4-BE49-F238E27FC236}">
                  <a16:creationId xmlns:a16="http://schemas.microsoft.com/office/drawing/2014/main" xmlns="" id="{356CDABE-1722-4C41-A7D2-5DFAD7AEF04D}"/>
                </a:ext>
              </a:extLst>
            </p:cNvPr>
            <p:cNvSpPr/>
            <p:nvPr/>
          </p:nvSpPr>
          <p:spPr>
            <a:xfrm>
              <a:off x="2308604" y="3630759"/>
              <a:ext cx="2232248" cy="954107"/>
            </a:xfrm>
            <a:prstGeom prst="rect">
              <a:avLst/>
            </a:prstGeom>
            <a:noFill/>
          </p:spPr>
          <p:txBody>
            <a:bodyPr wrap="square">
              <a:spAutoFit/>
            </a:bodyPr>
            <a:lstStyle/>
            <a:p>
              <a:pPr algn="ctr"/>
              <a:r>
                <a:rPr lang="en-US" sz="2800" i="1" dirty="0">
                  <a:solidFill>
                    <a:srgbClr val="AC26AF"/>
                  </a:solidFill>
                  <a:latin typeface="Arial" pitchFamily="34" charset="0"/>
                  <a:cs typeface="Arial" pitchFamily="34" charset="0"/>
                </a:rPr>
                <a:t>one-to-many relationship</a:t>
              </a:r>
            </a:p>
          </p:txBody>
        </p:sp>
        <p:sp>
          <p:nvSpPr>
            <p:cNvPr id="33" name="Rectangle 32">
              <a:extLst>
                <a:ext uri="{FF2B5EF4-FFF2-40B4-BE49-F238E27FC236}">
                  <a16:creationId xmlns:a16="http://schemas.microsoft.com/office/drawing/2014/main" xmlns="" id="{2F793106-94C2-4CFB-8941-A34B0779AD42}"/>
                </a:ext>
              </a:extLst>
            </p:cNvPr>
            <p:cNvSpPr/>
            <p:nvPr/>
          </p:nvSpPr>
          <p:spPr>
            <a:xfrm>
              <a:off x="6629216" y="3776910"/>
              <a:ext cx="504056" cy="707886"/>
            </a:xfrm>
            <a:prstGeom prst="rect">
              <a:avLst/>
            </a:prstGeom>
            <a:noFill/>
          </p:spPr>
          <p:txBody>
            <a:bodyPr wrap="square">
              <a:spAutoFit/>
            </a:bodyPr>
            <a:lstStyle/>
            <a:p>
              <a:pPr algn="ctr"/>
              <a:r>
                <a:rPr lang="en-US" sz="4000" i="1" dirty="0">
                  <a:solidFill>
                    <a:srgbClr val="AC26AF"/>
                  </a:solidFill>
                  <a:latin typeface="Arial" pitchFamily="34" charset="0"/>
                  <a:cs typeface="Arial" pitchFamily="34" charset="0"/>
                </a:rPr>
                <a:t>=</a:t>
              </a:r>
              <a:endParaRPr lang="en-US" sz="2800" i="1" dirty="0">
                <a:solidFill>
                  <a:srgbClr val="AC26AF"/>
                </a:solidFill>
                <a:latin typeface="Arial" pitchFamily="34" charset="0"/>
                <a:cs typeface="Arial" pitchFamily="34" charset="0"/>
              </a:endParaRPr>
            </a:p>
          </p:txBody>
        </p:sp>
        <p:sp>
          <p:nvSpPr>
            <p:cNvPr id="43" name="Rectangle 42">
              <a:extLst>
                <a:ext uri="{FF2B5EF4-FFF2-40B4-BE49-F238E27FC236}">
                  <a16:creationId xmlns:a16="http://schemas.microsoft.com/office/drawing/2014/main" xmlns="" id="{8D6FB3E2-9F2A-49F6-BE74-D61644D174D9}"/>
                </a:ext>
              </a:extLst>
            </p:cNvPr>
            <p:cNvSpPr/>
            <p:nvPr/>
          </p:nvSpPr>
          <p:spPr>
            <a:xfrm>
              <a:off x="4655840" y="2636912"/>
              <a:ext cx="1944216"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Invoice_Item-1</a:t>
              </a:r>
              <a:endParaRPr lang="en-IN" sz="2200" dirty="0">
                <a:solidFill>
                  <a:schemeClr val="tx1"/>
                </a:solidFill>
                <a:latin typeface="Vrinda" panose="020B0502040204020203" pitchFamily="34" charset="0"/>
                <a:cs typeface="Vrinda" panose="020B0502040204020203" pitchFamily="34" charset="0"/>
              </a:endParaRPr>
            </a:p>
          </p:txBody>
        </p:sp>
        <p:sp>
          <p:nvSpPr>
            <p:cNvPr id="44" name="Rectangle 43">
              <a:extLst>
                <a:ext uri="{FF2B5EF4-FFF2-40B4-BE49-F238E27FC236}">
                  <a16:creationId xmlns:a16="http://schemas.microsoft.com/office/drawing/2014/main" xmlns="" id="{8DD4FF7B-24F6-459C-8C4C-F0A1A623F891}"/>
                </a:ext>
              </a:extLst>
            </p:cNvPr>
            <p:cNvSpPr/>
            <p:nvPr/>
          </p:nvSpPr>
          <p:spPr>
            <a:xfrm>
              <a:off x="76488" y="3212976"/>
              <a:ext cx="2232000"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Invoice-2</a:t>
              </a:r>
              <a:endParaRPr lang="en-IN" sz="2200" dirty="0">
                <a:solidFill>
                  <a:schemeClr val="tx1"/>
                </a:solidFill>
                <a:latin typeface="Vrinda" panose="020B0502040204020203" pitchFamily="34" charset="0"/>
                <a:cs typeface="Vrinda" panose="020B0502040204020203" pitchFamily="34" charset="0"/>
              </a:endParaRPr>
            </a:p>
          </p:txBody>
        </p:sp>
        <p:sp>
          <p:nvSpPr>
            <p:cNvPr id="45" name="Rectangle 44">
              <a:extLst>
                <a:ext uri="{FF2B5EF4-FFF2-40B4-BE49-F238E27FC236}">
                  <a16:creationId xmlns:a16="http://schemas.microsoft.com/office/drawing/2014/main" xmlns="" id="{3D4DDB38-BE56-4AF8-A860-EC1813E865C6}"/>
                </a:ext>
              </a:extLst>
            </p:cNvPr>
            <p:cNvSpPr/>
            <p:nvPr/>
          </p:nvSpPr>
          <p:spPr>
            <a:xfrm>
              <a:off x="4655840" y="3212976"/>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Invoice_Item-1</a:t>
              </a:r>
              <a:endParaRPr lang="en-IN" sz="2200" dirty="0">
                <a:solidFill>
                  <a:schemeClr val="tx1"/>
                </a:solidFill>
                <a:latin typeface="Vrinda" panose="020B0502040204020203" pitchFamily="34" charset="0"/>
                <a:cs typeface="Vrinda" panose="020B0502040204020203" pitchFamily="34" charset="0"/>
              </a:endParaRPr>
            </a:p>
          </p:txBody>
        </p:sp>
        <p:sp>
          <p:nvSpPr>
            <p:cNvPr id="46" name="Rectangle 45">
              <a:extLst>
                <a:ext uri="{FF2B5EF4-FFF2-40B4-BE49-F238E27FC236}">
                  <a16:creationId xmlns:a16="http://schemas.microsoft.com/office/drawing/2014/main" xmlns="" id="{5C7F122D-2E71-4BE1-B1ED-22E6D678C609}"/>
                </a:ext>
              </a:extLst>
            </p:cNvPr>
            <p:cNvSpPr/>
            <p:nvPr/>
          </p:nvSpPr>
          <p:spPr>
            <a:xfrm>
              <a:off x="76488" y="3789040"/>
              <a:ext cx="2232000"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Invoice-3</a:t>
              </a:r>
            </a:p>
          </p:txBody>
        </p:sp>
        <p:sp>
          <p:nvSpPr>
            <p:cNvPr id="47" name="Rectangle 46">
              <a:extLst>
                <a:ext uri="{FF2B5EF4-FFF2-40B4-BE49-F238E27FC236}">
                  <a16:creationId xmlns:a16="http://schemas.microsoft.com/office/drawing/2014/main" xmlns="" id="{8566E206-6605-41A7-8B3E-F4DC444F51C2}"/>
                </a:ext>
              </a:extLst>
            </p:cNvPr>
            <p:cNvSpPr/>
            <p:nvPr/>
          </p:nvSpPr>
          <p:spPr>
            <a:xfrm>
              <a:off x="76488" y="4389310"/>
              <a:ext cx="2232000"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Invoice-4</a:t>
              </a:r>
            </a:p>
          </p:txBody>
        </p:sp>
        <p:sp>
          <p:nvSpPr>
            <p:cNvPr id="48" name="Rectangle 47">
              <a:extLst>
                <a:ext uri="{FF2B5EF4-FFF2-40B4-BE49-F238E27FC236}">
                  <a16:creationId xmlns:a16="http://schemas.microsoft.com/office/drawing/2014/main" xmlns="" id="{0715F489-75FF-4DF1-B3E6-EEA379800EF7}"/>
                </a:ext>
              </a:extLst>
            </p:cNvPr>
            <p:cNvSpPr/>
            <p:nvPr/>
          </p:nvSpPr>
          <p:spPr>
            <a:xfrm>
              <a:off x="4655840" y="3792485"/>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Invoice_Item-2</a:t>
              </a:r>
              <a:endParaRPr lang="en-IN" sz="2200" dirty="0">
                <a:solidFill>
                  <a:schemeClr val="tx1"/>
                </a:solidFill>
                <a:latin typeface="Vrinda" panose="020B0502040204020203" pitchFamily="34" charset="0"/>
                <a:cs typeface="Vrinda" panose="020B0502040204020203" pitchFamily="34" charset="0"/>
              </a:endParaRPr>
            </a:p>
          </p:txBody>
        </p:sp>
        <p:sp>
          <p:nvSpPr>
            <p:cNvPr id="49" name="Rectangle 48">
              <a:extLst>
                <a:ext uri="{FF2B5EF4-FFF2-40B4-BE49-F238E27FC236}">
                  <a16:creationId xmlns:a16="http://schemas.microsoft.com/office/drawing/2014/main" xmlns="" id="{187FAC25-EB0B-4B81-9CE4-9C66C2A8BEAF}"/>
                </a:ext>
              </a:extLst>
            </p:cNvPr>
            <p:cNvSpPr/>
            <p:nvPr/>
          </p:nvSpPr>
          <p:spPr>
            <a:xfrm>
              <a:off x="4655840" y="4368549"/>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Invoice_Item-1</a:t>
              </a:r>
              <a:endParaRPr lang="en-IN" sz="2200" dirty="0">
                <a:solidFill>
                  <a:schemeClr val="tx1"/>
                </a:solidFill>
                <a:latin typeface="Vrinda" panose="020B0502040204020203" pitchFamily="34" charset="0"/>
                <a:cs typeface="Vrinda" panose="020B0502040204020203" pitchFamily="34" charset="0"/>
              </a:endParaRPr>
            </a:p>
          </p:txBody>
        </p:sp>
        <p:sp>
          <p:nvSpPr>
            <p:cNvPr id="50" name="Rectangle 49">
              <a:extLst>
                <a:ext uri="{FF2B5EF4-FFF2-40B4-BE49-F238E27FC236}">
                  <a16:creationId xmlns:a16="http://schemas.microsoft.com/office/drawing/2014/main" xmlns="" id="{91BB4DB7-CD48-4595-9329-1C6F87F3EC4B}"/>
                </a:ext>
              </a:extLst>
            </p:cNvPr>
            <p:cNvSpPr/>
            <p:nvPr/>
          </p:nvSpPr>
          <p:spPr>
            <a:xfrm>
              <a:off x="4655840" y="4941168"/>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Invoice_Item-2</a:t>
              </a:r>
              <a:endParaRPr lang="en-IN" sz="2200" dirty="0">
                <a:solidFill>
                  <a:schemeClr val="tx1"/>
                </a:solidFill>
                <a:latin typeface="Vrinda" panose="020B0502040204020203" pitchFamily="34" charset="0"/>
                <a:cs typeface="Vrinda" panose="020B0502040204020203" pitchFamily="34" charset="0"/>
              </a:endParaRPr>
            </a:p>
          </p:txBody>
        </p:sp>
        <p:sp>
          <p:nvSpPr>
            <p:cNvPr id="51" name="Rectangle 50">
              <a:extLst>
                <a:ext uri="{FF2B5EF4-FFF2-40B4-BE49-F238E27FC236}">
                  <a16:creationId xmlns:a16="http://schemas.microsoft.com/office/drawing/2014/main" xmlns="" id="{72C6AE74-B211-4034-9D59-ADB395E5DF68}"/>
                </a:ext>
              </a:extLst>
            </p:cNvPr>
            <p:cNvSpPr/>
            <p:nvPr/>
          </p:nvSpPr>
          <p:spPr>
            <a:xfrm>
              <a:off x="4655840" y="5517232"/>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Invoice_Item-2</a:t>
              </a:r>
              <a:endParaRPr lang="en-IN" sz="2200" dirty="0">
                <a:solidFill>
                  <a:schemeClr val="tx1"/>
                </a:solidFill>
                <a:latin typeface="Vrinda" panose="020B0502040204020203" pitchFamily="34" charset="0"/>
                <a:cs typeface="Vrinda" panose="020B0502040204020203" pitchFamily="34" charset="0"/>
              </a:endParaRPr>
            </a:p>
          </p:txBody>
        </p:sp>
        <p:sp>
          <p:nvSpPr>
            <p:cNvPr id="53" name="Rectangle 52">
              <a:extLst>
                <a:ext uri="{FF2B5EF4-FFF2-40B4-BE49-F238E27FC236}">
                  <a16:creationId xmlns:a16="http://schemas.microsoft.com/office/drawing/2014/main" xmlns="" id="{320EB6DF-4D6A-4ED5-A9C6-ED4ADC14EC11}"/>
                </a:ext>
              </a:extLst>
            </p:cNvPr>
            <p:cNvSpPr/>
            <p:nvPr/>
          </p:nvSpPr>
          <p:spPr>
            <a:xfrm>
              <a:off x="4655840" y="6093296"/>
              <a:ext cx="1944216"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Invoice_Item-1</a:t>
              </a:r>
              <a:endParaRPr lang="en-IN" sz="2200" dirty="0">
                <a:solidFill>
                  <a:schemeClr val="tx1"/>
                </a:solidFill>
                <a:latin typeface="Vrinda" panose="020B0502040204020203" pitchFamily="34" charset="0"/>
                <a:cs typeface="Vrinda" panose="020B0502040204020203" pitchFamily="34" charset="0"/>
              </a:endParaRPr>
            </a:p>
          </p:txBody>
        </p:sp>
        <p:sp>
          <p:nvSpPr>
            <p:cNvPr id="55" name="Rectangle 54">
              <a:extLst>
                <a:ext uri="{FF2B5EF4-FFF2-40B4-BE49-F238E27FC236}">
                  <a16:creationId xmlns:a16="http://schemas.microsoft.com/office/drawing/2014/main" xmlns="" id="{F951CE44-A8D0-441D-8333-CE57A9568927}"/>
                </a:ext>
              </a:extLst>
            </p:cNvPr>
            <p:cNvSpPr/>
            <p:nvPr/>
          </p:nvSpPr>
          <p:spPr>
            <a:xfrm>
              <a:off x="7133272" y="2636912"/>
              <a:ext cx="2232248"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Invoice-1</a:t>
              </a:r>
              <a:endParaRPr lang="en-IN" sz="2200" dirty="0">
                <a:solidFill>
                  <a:schemeClr val="tx1"/>
                </a:solidFill>
                <a:latin typeface="Vrinda" panose="020B0502040204020203" pitchFamily="34" charset="0"/>
                <a:cs typeface="Vrinda" panose="020B0502040204020203" pitchFamily="34" charset="0"/>
              </a:endParaRPr>
            </a:p>
          </p:txBody>
        </p:sp>
        <p:sp>
          <p:nvSpPr>
            <p:cNvPr id="56" name="Rectangle 55">
              <a:extLst>
                <a:ext uri="{FF2B5EF4-FFF2-40B4-BE49-F238E27FC236}">
                  <a16:creationId xmlns:a16="http://schemas.microsoft.com/office/drawing/2014/main" xmlns="" id="{5A5D7CC3-AE57-4DA9-B66A-3C4475B0F2E4}"/>
                </a:ext>
              </a:extLst>
            </p:cNvPr>
            <p:cNvSpPr/>
            <p:nvPr/>
          </p:nvSpPr>
          <p:spPr>
            <a:xfrm>
              <a:off x="9487598" y="2636912"/>
              <a:ext cx="1944216"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Invoice_Item-1</a:t>
              </a:r>
              <a:endParaRPr lang="en-IN" sz="2200" dirty="0">
                <a:solidFill>
                  <a:schemeClr val="tx1"/>
                </a:solidFill>
                <a:latin typeface="Vrinda" panose="020B0502040204020203" pitchFamily="34" charset="0"/>
                <a:cs typeface="Vrinda" panose="020B0502040204020203" pitchFamily="34" charset="0"/>
              </a:endParaRPr>
            </a:p>
          </p:txBody>
        </p:sp>
        <p:sp>
          <p:nvSpPr>
            <p:cNvPr id="63" name="Rectangle 62">
              <a:extLst>
                <a:ext uri="{FF2B5EF4-FFF2-40B4-BE49-F238E27FC236}">
                  <a16:creationId xmlns:a16="http://schemas.microsoft.com/office/drawing/2014/main" xmlns="" id="{59722DEE-2A3E-487B-BB46-4B611340647D}"/>
                </a:ext>
              </a:extLst>
            </p:cNvPr>
            <p:cNvSpPr/>
            <p:nvPr/>
          </p:nvSpPr>
          <p:spPr>
            <a:xfrm>
              <a:off x="7133272" y="3211241"/>
              <a:ext cx="2232248"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Invoice-2</a:t>
              </a:r>
            </a:p>
          </p:txBody>
        </p:sp>
        <p:sp>
          <p:nvSpPr>
            <p:cNvPr id="64" name="Rectangle 63">
              <a:extLst>
                <a:ext uri="{FF2B5EF4-FFF2-40B4-BE49-F238E27FC236}">
                  <a16:creationId xmlns:a16="http://schemas.microsoft.com/office/drawing/2014/main" xmlns="" id="{D9BE43FE-5B89-4B1F-ACB9-BAEB71D90ECF}"/>
                </a:ext>
              </a:extLst>
            </p:cNvPr>
            <p:cNvSpPr/>
            <p:nvPr/>
          </p:nvSpPr>
          <p:spPr>
            <a:xfrm>
              <a:off x="9487598" y="3218940"/>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Invoice_Item-1</a:t>
              </a:r>
              <a:endParaRPr lang="en-IN" sz="2200" dirty="0">
                <a:solidFill>
                  <a:schemeClr val="tx1"/>
                </a:solidFill>
                <a:latin typeface="Vrinda" panose="020B0502040204020203" pitchFamily="34" charset="0"/>
                <a:cs typeface="Vrinda" panose="020B0502040204020203" pitchFamily="34" charset="0"/>
              </a:endParaRPr>
            </a:p>
          </p:txBody>
        </p:sp>
        <p:sp>
          <p:nvSpPr>
            <p:cNvPr id="65" name="Rectangle 64">
              <a:extLst>
                <a:ext uri="{FF2B5EF4-FFF2-40B4-BE49-F238E27FC236}">
                  <a16:creationId xmlns:a16="http://schemas.microsoft.com/office/drawing/2014/main" xmlns="" id="{B824C1FD-C08E-45F4-A466-822EBC3A61C2}"/>
                </a:ext>
              </a:extLst>
            </p:cNvPr>
            <p:cNvSpPr/>
            <p:nvPr/>
          </p:nvSpPr>
          <p:spPr>
            <a:xfrm>
              <a:off x="9487598" y="3798449"/>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Invoice_Item-2</a:t>
              </a:r>
              <a:endParaRPr lang="en-IN" sz="2200" dirty="0">
                <a:solidFill>
                  <a:schemeClr val="tx1"/>
                </a:solidFill>
                <a:latin typeface="Vrinda" panose="020B0502040204020203" pitchFamily="34" charset="0"/>
                <a:cs typeface="Vrinda" panose="020B0502040204020203" pitchFamily="34" charset="0"/>
              </a:endParaRPr>
            </a:p>
          </p:txBody>
        </p:sp>
        <p:sp>
          <p:nvSpPr>
            <p:cNvPr id="66" name="Rectangle 65">
              <a:extLst>
                <a:ext uri="{FF2B5EF4-FFF2-40B4-BE49-F238E27FC236}">
                  <a16:creationId xmlns:a16="http://schemas.microsoft.com/office/drawing/2014/main" xmlns="" id="{A4CC84B3-190F-4E37-BAF4-7CF9BD196825}"/>
                </a:ext>
              </a:extLst>
            </p:cNvPr>
            <p:cNvSpPr/>
            <p:nvPr/>
          </p:nvSpPr>
          <p:spPr>
            <a:xfrm>
              <a:off x="7133272" y="3798449"/>
              <a:ext cx="2232248"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Invoice-2</a:t>
              </a:r>
            </a:p>
          </p:txBody>
        </p:sp>
        <p:sp>
          <p:nvSpPr>
            <p:cNvPr id="69" name="Rectangle 68">
              <a:extLst>
                <a:ext uri="{FF2B5EF4-FFF2-40B4-BE49-F238E27FC236}">
                  <a16:creationId xmlns:a16="http://schemas.microsoft.com/office/drawing/2014/main" xmlns="" id="{0E49F328-E6C4-4DCB-8427-AE09A294BA5E}"/>
                </a:ext>
              </a:extLst>
            </p:cNvPr>
            <p:cNvSpPr/>
            <p:nvPr/>
          </p:nvSpPr>
          <p:spPr>
            <a:xfrm>
              <a:off x="7133272" y="4365104"/>
              <a:ext cx="2232248"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Invoice-3</a:t>
              </a:r>
            </a:p>
          </p:txBody>
        </p:sp>
        <p:sp>
          <p:nvSpPr>
            <p:cNvPr id="70" name="Rectangle 69">
              <a:extLst>
                <a:ext uri="{FF2B5EF4-FFF2-40B4-BE49-F238E27FC236}">
                  <a16:creationId xmlns:a16="http://schemas.microsoft.com/office/drawing/2014/main" xmlns="" id="{131A9BC0-1EC6-4F68-8B37-01F21019B3C4}"/>
                </a:ext>
              </a:extLst>
            </p:cNvPr>
            <p:cNvSpPr/>
            <p:nvPr/>
          </p:nvSpPr>
          <p:spPr>
            <a:xfrm>
              <a:off x="7133272" y="4941168"/>
              <a:ext cx="2232248"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Invoice-3</a:t>
              </a:r>
            </a:p>
          </p:txBody>
        </p:sp>
        <p:sp>
          <p:nvSpPr>
            <p:cNvPr id="71" name="Rectangle 70">
              <a:extLst>
                <a:ext uri="{FF2B5EF4-FFF2-40B4-BE49-F238E27FC236}">
                  <a16:creationId xmlns:a16="http://schemas.microsoft.com/office/drawing/2014/main" xmlns="" id="{850D4C0F-1EC0-4803-826F-993B13CC6CFD}"/>
                </a:ext>
              </a:extLst>
            </p:cNvPr>
            <p:cNvSpPr/>
            <p:nvPr/>
          </p:nvSpPr>
          <p:spPr>
            <a:xfrm>
              <a:off x="7133272" y="5517232"/>
              <a:ext cx="2232248"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Invoice-3</a:t>
              </a:r>
            </a:p>
          </p:txBody>
        </p:sp>
        <p:sp>
          <p:nvSpPr>
            <p:cNvPr id="72" name="Rectangle 71">
              <a:extLst>
                <a:ext uri="{FF2B5EF4-FFF2-40B4-BE49-F238E27FC236}">
                  <a16:creationId xmlns:a16="http://schemas.microsoft.com/office/drawing/2014/main" xmlns="" id="{17FD8A6A-CD91-4677-B947-046A9D4ADE0E}"/>
                </a:ext>
              </a:extLst>
            </p:cNvPr>
            <p:cNvSpPr/>
            <p:nvPr/>
          </p:nvSpPr>
          <p:spPr>
            <a:xfrm>
              <a:off x="9487598" y="4368549"/>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Invoice_Item-1</a:t>
              </a:r>
              <a:endParaRPr lang="en-IN" sz="2200" dirty="0">
                <a:solidFill>
                  <a:schemeClr val="tx1"/>
                </a:solidFill>
                <a:latin typeface="Vrinda" panose="020B0502040204020203" pitchFamily="34" charset="0"/>
                <a:cs typeface="Vrinda" panose="020B0502040204020203" pitchFamily="34" charset="0"/>
              </a:endParaRPr>
            </a:p>
          </p:txBody>
        </p:sp>
        <p:sp>
          <p:nvSpPr>
            <p:cNvPr id="73" name="Rectangle 72">
              <a:extLst>
                <a:ext uri="{FF2B5EF4-FFF2-40B4-BE49-F238E27FC236}">
                  <a16:creationId xmlns:a16="http://schemas.microsoft.com/office/drawing/2014/main" xmlns="" id="{87E889E4-DAC1-410E-8F5F-C0A6151621F2}"/>
                </a:ext>
              </a:extLst>
            </p:cNvPr>
            <p:cNvSpPr/>
            <p:nvPr/>
          </p:nvSpPr>
          <p:spPr>
            <a:xfrm>
              <a:off x="9487598" y="4941168"/>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Invoice_Item-2</a:t>
              </a:r>
              <a:endParaRPr lang="en-IN" sz="2200" dirty="0">
                <a:solidFill>
                  <a:schemeClr val="tx1"/>
                </a:solidFill>
                <a:latin typeface="Vrinda" panose="020B0502040204020203" pitchFamily="34" charset="0"/>
                <a:cs typeface="Vrinda" panose="020B0502040204020203" pitchFamily="34" charset="0"/>
              </a:endParaRPr>
            </a:p>
          </p:txBody>
        </p:sp>
        <p:sp>
          <p:nvSpPr>
            <p:cNvPr id="74" name="Rectangle 73">
              <a:extLst>
                <a:ext uri="{FF2B5EF4-FFF2-40B4-BE49-F238E27FC236}">
                  <a16:creationId xmlns:a16="http://schemas.microsoft.com/office/drawing/2014/main" xmlns="" id="{00AC5A1A-1C8A-4C01-8135-C35CE226154E}"/>
                </a:ext>
              </a:extLst>
            </p:cNvPr>
            <p:cNvSpPr/>
            <p:nvPr/>
          </p:nvSpPr>
          <p:spPr>
            <a:xfrm>
              <a:off x="9487598" y="5517232"/>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Invoice_Item-3</a:t>
              </a:r>
              <a:endParaRPr lang="en-IN" sz="2200" dirty="0">
                <a:solidFill>
                  <a:schemeClr val="tx1"/>
                </a:solidFill>
                <a:latin typeface="Vrinda" panose="020B0502040204020203" pitchFamily="34" charset="0"/>
                <a:cs typeface="Vrinda" panose="020B0502040204020203" pitchFamily="34" charset="0"/>
              </a:endParaRPr>
            </a:p>
          </p:txBody>
        </p:sp>
        <p:sp>
          <p:nvSpPr>
            <p:cNvPr id="76" name="Rectangle 75">
              <a:extLst>
                <a:ext uri="{FF2B5EF4-FFF2-40B4-BE49-F238E27FC236}">
                  <a16:creationId xmlns:a16="http://schemas.microsoft.com/office/drawing/2014/main" xmlns="" id="{2C0B20C1-2DC2-4A44-ADD0-D08B19ED228B}"/>
                </a:ext>
              </a:extLst>
            </p:cNvPr>
            <p:cNvSpPr/>
            <p:nvPr/>
          </p:nvSpPr>
          <p:spPr>
            <a:xfrm>
              <a:off x="7133271" y="6096857"/>
              <a:ext cx="2232248"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Invoice-4</a:t>
              </a:r>
            </a:p>
          </p:txBody>
        </p:sp>
        <p:sp>
          <p:nvSpPr>
            <p:cNvPr id="77" name="Rectangle 76">
              <a:extLst>
                <a:ext uri="{FF2B5EF4-FFF2-40B4-BE49-F238E27FC236}">
                  <a16:creationId xmlns:a16="http://schemas.microsoft.com/office/drawing/2014/main" xmlns="" id="{4BFA6A22-1108-4859-8B8A-79D7C38844FC}"/>
                </a:ext>
              </a:extLst>
            </p:cNvPr>
            <p:cNvSpPr/>
            <p:nvPr/>
          </p:nvSpPr>
          <p:spPr>
            <a:xfrm>
              <a:off x="9470830" y="6093296"/>
              <a:ext cx="1944216"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Invoice_Item-1</a:t>
              </a:r>
              <a:endParaRPr lang="en-IN" sz="2200" dirty="0">
                <a:solidFill>
                  <a:schemeClr val="tx1"/>
                </a:solidFill>
                <a:latin typeface="Vrinda" panose="020B0502040204020203" pitchFamily="34" charset="0"/>
                <a:cs typeface="Vrinda" panose="020B0502040204020203" pitchFamily="34" charset="0"/>
              </a:endParaRPr>
            </a:p>
          </p:txBody>
        </p:sp>
      </p:grpSp>
      <p:sp>
        <p:nvSpPr>
          <p:cNvPr id="36" name="Rectangle 35">
            <a:extLst>
              <a:ext uri="{FF2B5EF4-FFF2-40B4-BE49-F238E27FC236}">
                <a16:creationId xmlns:a16="http://schemas.microsoft.com/office/drawing/2014/main" xmlns="" id="{1A0F5FE0-47D3-4951-988D-E9C0C279A15E}"/>
              </a:ext>
            </a:extLst>
          </p:cNvPr>
          <p:cNvSpPr/>
          <p:nvPr/>
        </p:nvSpPr>
        <p:spPr>
          <a:xfrm>
            <a:off x="292514" y="692696"/>
            <a:ext cx="11348101" cy="707886"/>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one-to-many</a:t>
            </a:r>
            <a:r>
              <a:rPr lang="en-US" sz="2000" dirty="0">
                <a:latin typeface="Palatino Linotype" pitchFamily="18" charset="0"/>
              </a:rPr>
              <a:t> relationship between two tables means that a row in one table can have one or more row in the table on the other side of their relationship. </a:t>
            </a:r>
          </a:p>
        </p:txBody>
      </p:sp>
      <p:sp>
        <p:nvSpPr>
          <p:cNvPr id="37" name="Rectangle 36">
            <a:extLst>
              <a:ext uri="{FF2B5EF4-FFF2-40B4-BE49-F238E27FC236}">
                <a16:creationId xmlns:a16="http://schemas.microsoft.com/office/drawing/2014/main" xmlns="" id="{2DC6B766-113B-4C30-8E5C-D61D25F70D6D}"/>
              </a:ext>
            </a:extLst>
          </p:cNvPr>
          <p:cNvSpPr/>
          <p:nvPr/>
        </p:nvSpPr>
        <p:spPr>
          <a:xfrm>
            <a:off x="205925" y="1508503"/>
            <a:ext cx="11780150" cy="1015663"/>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one-to-many</a:t>
            </a:r>
            <a:r>
              <a:rPr lang="en-US" sz="2000" dirty="0">
                <a:latin typeface="Palatino Linotype" pitchFamily="18" charset="0"/>
              </a:rPr>
              <a:t> relationship is a type of cardinality that refers to the relationship between two entities </a:t>
            </a:r>
            <a:r>
              <a:rPr lang="en-US" sz="2000" b="1" i="1" dirty="0">
                <a:latin typeface="Palatino Linotype" panose="02040502050505030304" pitchFamily="18" charset="0"/>
              </a:rPr>
              <a:t>R</a:t>
            </a:r>
            <a:r>
              <a:rPr lang="en-US" sz="2000" dirty="0">
                <a:latin typeface="Palatino Linotype" pitchFamily="18" charset="0"/>
              </a:rPr>
              <a:t> and </a:t>
            </a:r>
            <a:r>
              <a:rPr lang="en-US" sz="2000" b="1" i="1" dirty="0">
                <a:latin typeface="Palatino Linotype" panose="02040502050505030304" pitchFamily="18" charset="0"/>
              </a:rPr>
              <a:t>S</a:t>
            </a:r>
            <a:r>
              <a:rPr lang="en-US" sz="2000" dirty="0">
                <a:latin typeface="Palatino Linotype" pitchFamily="18" charset="0"/>
              </a:rPr>
              <a:t> in which an element of </a:t>
            </a:r>
            <a:r>
              <a:rPr lang="en-US" sz="2000" b="1" i="1" dirty="0">
                <a:latin typeface="Palatino Linotype" panose="02040502050505030304" pitchFamily="18" charset="0"/>
              </a:rPr>
              <a:t>R</a:t>
            </a:r>
            <a:r>
              <a:rPr lang="en-US" sz="2000" dirty="0">
                <a:latin typeface="Palatino Linotype" pitchFamily="18" charset="0"/>
              </a:rPr>
              <a:t> may be linked to many elements of </a:t>
            </a:r>
            <a:r>
              <a:rPr lang="en-US" sz="2000" b="1" i="1" dirty="0">
                <a:latin typeface="Palatino Linotype" panose="02040502050505030304" pitchFamily="18" charset="0"/>
              </a:rPr>
              <a:t>S</a:t>
            </a:r>
            <a:r>
              <a:rPr lang="en-US" sz="2000" dirty="0">
                <a:latin typeface="Palatino Linotype" pitchFamily="18" charset="0"/>
              </a:rPr>
              <a:t>, but a member of </a:t>
            </a:r>
            <a:r>
              <a:rPr lang="en-US" sz="2000" b="1" i="1" dirty="0">
                <a:latin typeface="Palatino Linotype" panose="02040502050505030304" pitchFamily="18" charset="0"/>
              </a:rPr>
              <a:t>S</a:t>
            </a:r>
            <a:r>
              <a:rPr lang="en-US" sz="2000" dirty="0">
                <a:latin typeface="Palatino Linotype" pitchFamily="18" charset="0"/>
              </a:rPr>
              <a:t> is linked to only one element of </a:t>
            </a:r>
            <a:r>
              <a:rPr lang="en-US" sz="2000" b="1" i="1" dirty="0">
                <a:latin typeface="Palatino Linotype" panose="02040502050505030304" pitchFamily="18" charset="0"/>
              </a:rPr>
              <a:t>R</a:t>
            </a:r>
            <a:r>
              <a:rPr lang="en-US" sz="2000" dirty="0">
                <a:latin typeface="Palatino Linotype" pitchFamily="18" charset="0"/>
              </a:rPr>
              <a:t>.</a:t>
            </a:r>
          </a:p>
        </p:txBody>
      </p:sp>
    </p:spTree>
    <p:extLst>
      <p:ext uri="{BB962C8B-B14F-4D97-AF65-F5344CB8AC3E}">
        <p14:creationId xmlns:p14="http://schemas.microsoft.com/office/powerpoint/2010/main" val="175821778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80151"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80151"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4" name="Rectangle 13">
            <a:extLst>
              <a:ext uri="{FF2B5EF4-FFF2-40B4-BE49-F238E27FC236}">
                <a16:creationId xmlns:a16="http://schemas.microsoft.com/office/drawing/2014/main" xmlns="" id="{70865B63-25AF-4C6E-9DDF-0FF4B81CF1A1}"/>
              </a:ext>
            </a:extLst>
          </p:cNvPr>
          <p:cNvSpPr/>
          <p:nvPr/>
        </p:nvSpPr>
        <p:spPr>
          <a:xfrm>
            <a:off x="216500" y="427724"/>
            <a:ext cx="5256584" cy="2862322"/>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solidFill>
                  <a:schemeClr val="tx1">
                    <a:lumMod val="95000"/>
                    <a:lumOff val="5000"/>
                  </a:schemeClr>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rPr>
              <a:t>TABLE</a:t>
            </a:r>
            <a:r>
              <a:rPr lang="en-IN" dirty="0">
                <a:solidFill>
                  <a:schemeClr val="tx1">
                    <a:lumMod val="95000"/>
                    <a:lumOff val="5000"/>
                  </a:schemeClr>
                </a:solidFill>
                <a:latin typeface="Liberation Mono"/>
                <a:ea typeface="Times New Roman" panose="02020603050405020304" pitchFamily="18" charset="0"/>
              </a:rPr>
              <a:t> customer </a:t>
            </a:r>
            <a:r>
              <a:rPr lang="en-IN" dirty="0">
                <a:solidFill>
                  <a:schemeClr val="bg1">
                    <a:lumMod val="65000"/>
                  </a:schemeClr>
                </a:solidFill>
                <a:latin typeface="Liberation Mono"/>
                <a:cs typeface="Arial" panose="020B0604020202020204" pitchFamily="34" charset="0"/>
              </a:rPr>
              <a:t>(</a:t>
            </a:r>
          </a:p>
          <a:p>
            <a:r>
              <a:rPr lang="en-IN" dirty="0">
                <a:solidFill>
                  <a:schemeClr val="tx1">
                    <a:lumMod val="95000"/>
                    <a:lumOff val="5000"/>
                  </a:schemeClr>
                </a:solidFill>
                <a:latin typeface="Liberation Mono"/>
                <a:ea typeface="Times New Roman" panose="02020603050405020304" pitchFamily="18" charset="0"/>
              </a:rPr>
              <a:t>     custID </a:t>
            </a:r>
            <a:r>
              <a:rPr lang="en-IN" dirty="0">
                <a:solidFill>
                  <a:srgbClr val="834689"/>
                </a:solidFill>
                <a:latin typeface="Liberation Mono"/>
                <a:cs typeface="Arial" panose="020B0604020202020204" pitchFamily="34" charset="0"/>
              </a:rPr>
              <a:t>INT</a:t>
            </a:r>
            <a:r>
              <a:rPr lang="en-IN" dirty="0">
                <a:solidFill>
                  <a:schemeClr val="tx1">
                    <a:lumMod val="95000"/>
                    <a:lumOff val="5000"/>
                  </a:schemeClr>
                </a:solidFill>
                <a:latin typeface="Liberation Mono"/>
                <a:ea typeface="Times New Roman" panose="02020603050405020304" pitchFamily="18" charset="0"/>
              </a:rPr>
              <a:t> </a:t>
            </a:r>
            <a:r>
              <a:rPr lang="en-IN" dirty="0">
                <a:solidFill>
                  <a:srgbClr val="FE1212"/>
                </a:solidFill>
                <a:latin typeface="Liberation Mono"/>
                <a:cs typeface="Arial" panose="020B0604020202020204" pitchFamily="34" charset="0"/>
              </a:rPr>
              <a:t>PRIMARY</a:t>
            </a:r>
            <a:r>
              <a:rPr lang="en-IN" dirty="0">
                <a:solidFill>
                  <a:schemeClr val="tx1">
                    <a:lumMod val="95000"/>
                    <a:lumOff val="5000"/>
                  </a:schemeClr>
                </a:solidFill>
                <a:latin typeface="Liberation Mono"/>
                <a:ea typeface="Times New Roman" panose="02020603050405020304" pitchFamily="18" charset="0"/>
              </a:rPr>
              <a:t> </a:t>
            </a:r>
            <a:r>
              <a:rPr lang="en-IN" dirty="0">
                <a:solidFill>
                  <a:srgbClr val="FE1212"/>
                </a:solidFill>
                <a:latin typeface="Liberation Mono"/>
                <a:cs typeface="Arial" panose="020B0604020202020204" pitchFamily="34" charset="0"/>
              </a:rPr>
              <a:t>KEY</a:t>
            </a:r>
            <a:r>
              <a:rPr lang="en-IN" dirty="0">
                <a:solidFill>
                  <a:schemeClr val="tx1">
                    <a:lumMod val="95000"/>
                    <a:lumOff val="5000"/>
                  </a:schemeClr>
                </a:solidFill>
                <a:latin typeface="Liberation Mono"/>
                <a:ea typeface="Times New Roman" panose="02020603050405020304" pitchFamily="18" charset="0"/>
              </a:rPr>
              <a:t>,  </a:t>
            </a:r>
          </a:p>
          <a:p>
            <a:r>
              <a:rPr lang="en-IN" dirty="0">
                <a:solidFill>
                  <a:schemeClr val="tx1">
                    <a:lumMod val="95000"/>
                    <a:lumOff val="5000"/>
                  </a:schemeClr>
                </a:solidFill>
                <a:latin typeface="Liberation Mono"/>
                <a:ea typeface="Times New Roman" panose="02020603050405020304" pitchFamily="18" charset="0"/>
              </a:rPr>
              <a:t>     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45</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  </a:t>
            </a:r>
          </a:p>
          <a:p>
            <a:r>
              <a:rPr lang="en-IN" dirty="0">
                <a:solidFill>
                  <a:schemeClr val="tx1">
                    <a:lumMod val="95000"/>
                    <a:lumOff val="5000"/>
                  </a:schemeClr>
                </a:solidFill>
                <a:latin typeface="Liberation Mono"/>
                <a:ea typeface="Times New Roman" panose="02020603050405020304" pitchFamily="18" charset="0"/>
              </a:rPr>
              <a:t>     address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240</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  </a:t>
            </a:r>
          </a:p>
          <a:p>
            <a:r>
              <a:rPr lang="en-IN" dirty="0">
                <a:solidFill>
                  <a:schemeClr val="tx1">
                    <a:lumMod val="95000"/>
                    <a:lumOff val="5000"/>
                  </a:schemeClr>
                </a:solidFill>
                <a:latin typeface="Liberation Mono"/>
                <a:ea typeface="Times New Roman" panose="02020603050405020304" pitchFamily="18" charset="0"/>
              </a:rPr>
              <a:t>     phone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45</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  </a:t>
            </a:r>
          </a:p>
          <a:p>
            <a:r>
              <a:rPr lang="en-IN" dirty="0">
                <a:solidFill>
                  <a:schemeClr val="tx1">
                    <a:lumMod val="95000"/>
                    <a:lumOff val="5000"/>
                  </a:schemeClr>
                </a:solidFill>
                <a:latin typeface="Liberation Mono"/>
                <a:ea typeface="Times New Roman" panose="02020603050405020304" pitchFamily="18" charset="0"/>
              </a:rPr>
              <a:t>     repID </a:t>
            </a:r>
            <a:r>
              <a:rPr lang="en-IN" dirty="0">
                <a:solidFill>
                  <a:srgbClr val="834689"/>
                </a:solidFill>
                <a:latin typeface="Liberation Mono"/>
                <a:cs typeface="Arial" panose="020B0604020202020204" pitchFamily="34" charset="0"/>
              </a:rPr>
              <a:t>INT</a:t>
            </a:r>
            <a:r>
              <a:rPr lang="en-IN" dirty="0">
                <a:solidFill>
                  <a:schemeClr val="tx1">
                    <a:lumMod val="95000"/>
                    <a:lumOff val="5000"/>
                  </a:schemeClr>
                </a:solidFill>
                <a:latin typeface="Liberation Mono"/>
                <a:ea typeface="Times New Roman" panose="02020603050405020304" pitchFamily="18" charset="0"/>
              </a:rPr>
              <a:t> </a:t>
            </a:r>
            <a:r>
              <a:rPr lang="en-IN" dirty="0">
                <a:solidFill>
                  <a:srgbClr val="0077AA"/>
                </a:solidFill>
                <a:latin typeface="Liberation Mono"/>
              </a:rPr>
              <a:t>NOT</a:t>
            </a:r>
            <a:r>
              <a:rPr lang="en-IN" dirty="0">
                <a:solidFill>
                  <a:schemeClr val="tx1">
                    <a:lumMod val="95000"/>
                    <a:lumOff val="5000"/>
                  </a:schemeClr>
                </a:solidFill>
                <a:latin typeface="Liberation Mono"/>
                <a:ea typeface="Times New Roman" panose="02020603050405020304" pitchFamily="18" charset="0"/>
              </a:rPr>
              <a:t> </a:t>
            </a:r>
            <a:r>
              <a:rPr lang="en-IN" dirty="0">
                <a:solidFill>
                  <a:srgbClr val="0077AA"/>
                </a:solidFill>
                <a:latin typeface="Liberation Mono"/>
              </a:rPr>
              <a:t>NULL</a:t>
            </a:r>
            <a:r>
              <a:rPr lang="en-IN" dirty="0">
                <a:solidFill>
                  <a:schemeClr val="tx1">
                    <a:lumMod val="95000"/>
                    <a:lumOff val="5000"/>
                  </a:schemeClr>
                </a:solidFill>
                <a:latin typeface="Liberation Mono"/>
                <a:ea typeface="Times New Roman" panose="02020603050405020304" pitchFamily="18" charset="0"/>
              </a:rPr>
              <a:t>, </a:t>
            </a:r>
          </a:p>
          <a:p>
            <a:r>
              <a:rPr lang="en-IN" dirty="0">
                <a:solidFill>
                  <a:schemeClr val="tx1">
                    <a:lumMod val="95000"/>
                    <a:lumOff val="5000"/>
                  </a:schemeClr>
                </a:solidFill>
                <a:latin typeface="Liberation Mono"/>
                <a:ea typeface="Times New Roman" panose="02020603050405020304" pitchFamily="18" charset="0"/>
              </a:rPr>
              <a:t>     creditLimit </a:t>
            </a:r>
            <a:r>
              <a:rPr lang="en-IN" dirty="0">
                <a:solidFill>
                  <a:srgbClr val="834689"/>
                </a:solidFill>
                <a:latin typeface="Liberation Mono"/>
                <a:cs typeface="Arial" panose="020B0604020202020204" pitchFamily="34" charset="0"/>
              </a:rPr>
              <a:t>FLOAT</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9,2</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 </a:t>
            </a:r>
          </a:p>
          <a:p>
            <a:r>
              <a:rPr lang="en-IN" dirty="0">
                <a:solidFill>
                  <a:schemeClr val="tx1">
                    <a:lumMod val="95000"/>
                    <a:lumOff val="5000"/>
                  </a:schemeClr>
                </a:solidFill>
                <a:latin typeface="Liberation Mono"/>
                <a:ea typeface="Times New Roman" panose="02020603050405020304" pitchFamily="18" charset="0"/>
              </a:rPr>
              <a:t>     comments </a:t>
            </a:r>
            <a:r>
              <a:rPr lang="en-IN" dirty="0">
                <a:solidFill>
                  <a:srgbClr val="834689"/>
                </a:solidFill>
                <a:latin typeface="Liberation Mono"/>
                <a:cs typeface="Arial" panose="020B0604020202020204" pitchFamily="34" charset="0"/>
              </a:rPr>
              <a:t>TEXT</a:t>
            </a:r>
            <a:r>
              <a:rPr lang="en-IN" dirty="0">
                <a:solidFill>
                  <a:schemeClr val="tx1">
                    <a:lumMod val="95000"/>
                    <a:lumOff val="5000"/>
                  </a:schemeClr>
                </a:solidFill>
                <a:latin typeface="Liberation Mono"/>
                <a:ea typeface="Times New Roman" panose="02020603050405020304" pitchFamily="18" charset="0"/>
              </a:rPr>
              <a:t>,  </a:t>
            </a:r>
          </a:p>
          <a:p>
            <a:r>
              <a:rPr lang="en-IN" dirty="0">
                <a:solidFill>
                  <a:schemeClr val="tx1">
                    <a:lumMod val="95000"/>
                    <a:lumOff val="5000"/>
                  </a:schemeClr>
                </a:solidFill>
                <a:latin typeface="Liberation Mono"/>
                <a:ea typeface="Times New Roman" panose="02020603050405020304" pitchFamily="18" charset="0"/>
              </a:rPr>
              <a:t>     </a:t>
            </a:r>
            <a:r>
              <a:rPr lang="en-IN" dirty="0">
                <a:solidFill>
                  <a:schemeClr val="accent4">
                    <a:lumMod val="50000"/>
                  </a:schemeClr>
                </a:solidFill>
                <a:latin typeface="Liberation Mono"/>
                <a:cs typeface="Arial" panose="020B0604020202020204" pitchFamily="34" charset="0"/>
              </a:rPr>
              <a:t>constraint</a:t>
            </a:r>
            <a:r>
              <a:rPr lang="en-IN" dirty="0">
                <a:solidFill>
                  <a:schemeClr val="tx1">
                    <a:lumMod val="95000"/>
                    <a:lumOff val="5000"/>
                  </a:schemeClr>
                </a:solidFill>
                <a:latin typeface="Liberation Mono"/>
                <a:ea typeface="Times New Roman" panose="02020603050405020304" pitchFamily="18" charset="0"/>
              </a:rPr>
              <a:t> custid_zero </a:t>
            </a:r>
            <a:r>
              <a:rPr lang="en-IN" dirty="0">
                <a:solidFill>
                  <a:srgbClr val="FE1212"/>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custID &gt; 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a:t>
            </a:r>
            <a:endParaRPr lang="en-IN" dirty="0">
              <a:solidFill>
                <a:schemeClr val="tx1">
                  <a:lumMod val="95000"/>
                  <a:lumOff val="5000"/>
                </a:schemeClr>
              </a:solidFill>
              <a:latin typeface="Liberation Mono"/>
            </a:endParaRPr>
          </a:p>
        </p:txBody>
      </p:sp>
      <p:sp>
        <p:nvSpPr>
          <p:cNvPr id="9" name="Rectangle 8">
            <a:extLst>
              <a:ext uri="{FF2B5EF4-FFF2-40B4-BE49-F238E27FC236}">
                <a16:creationId xmlns:a16="http://schemas.microsoft.com/office/drawing/2014/main" xmlns="" id="{8804E277-BC12-4778-8EF5-3EA551A70071}"/>
              </a:ext>
            </a:extLst>
          </p:cNvPr>
          <p:cNvSpPr/>
          <p:nvPr/>
        </p:nvSpPr>
        <p:spPr>
          <a:xfrm>
            <a:off x="5340353" y="704723"/>
            <a:ext cx="6600056" cy="2585323"/>
          </a:xfrm>
          <a:prstGeom prst="rect">
            <a:avLst/>
          </a:prstGeom>
        </p:spPr>
        <p:txBody>
          <a:bodyPr wrap="square">
            <a:spAutoFit/>
          </a:bodyPr>
          <a:lstStyle/>
          <a:p>
            <a:r>
              <a:rPr lang="en-US" dirty="0">
                <a:solidFill>
                  <a:srgbClr val="0077AA"/>
                </a:solidFill>
                <a:latin typeface="Liberation Mono"/>
                <a:ea typeface="Times New Roman" panose="02020603050405020304" pitchFamily="18" charset="0"/>
              </a:rPr>
              <a:t>CREATE</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TABLE</a:t>
            </a:r>
            <a:r>
              <a:rPr lang="en-US" dirty="0">
                <a:solidFill>
                  <a:schemeClr val="tx1">
                    <a:lumMod val="95000"/>
                    <a:lumOff val="5000"/>
                  </a:schemeClr>
                </a:solidFill>
                <a:latin typeface="Liberation Mono"/>
                <a:ea typeface="Times New Roman" panose="02020603050405020304" pitchFamily="18" charset="0"/>
              </a:rPr>
              <a:t> orders </a:t>
            </a:r>
            <a:r>
              <a:rPr lang="en-US" dirty="0">
                <a:solidFill>
                  <a:schemeClr val="bg1">
                    <a:lumMod val="65000"/>
                  </a:schemeClr>
                </a:solidFill>
                <a:latin typeface="Liberation Mono"/>
                <a:cs typeface="Arial" panose="020B0604020202020204" pitchFamily="34" charset="0"/>
              </a:rPr>
              <a:t>( </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ordID </a:t>
            </a:r>
            <a:r>
              <a:rPr lang="en-US" dirty="0">
                <a:solidFill>
                  <a:srgbClr val="834689"/>
                </a:solidFill>
                <a:latin typeface="Liberation Mono"/>
                <a:cs typeface="Arial" panose="020B0604020202020204" pitchFamily="34" charset="0"/>
              </a:rPr>
              <a:t>INT</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PRIMARY</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KEY</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orderdate </a:t>
            </a:r>
            <a:r>
              <a:rPr lang="en-US" dirty="0">
                <a:solidFill>
                  <a:srgbClr val="834689"/>
                </a:solidFill>
                <a:latin typeface="Liberation Mono"/>
                <a:cs typeface="Arial" panose="020B0604020202020204" pitchFamily="34" charset="0"/>
              </a:rPr>
              <a:t>DATETIME</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custID </a:t>
            </a:r>
            <a:r>
              <a:rPr lang="en-US" dirty="0">
                <a:solidFill>
                  <a:srgbClr val="834689"/>
                </a:solidFill>
                <a:latin typeface="Liberation Mono"/>
                <a:cs typeface="Arial" panose="020B0604020202020204" pitchFamily="34" charset="0"/>
              </a:rPr>
              <a:t>INT</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0077AA"/>
                </a:solidFill>
                <a:latin typeface="Liberation Mono"/>
              </a:rPr>
              <a:t>NOT</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0077AA"/>
                </a:solidFill>
                <a:latin typeface="Liberation Mono"/>
              </a:rPr>
              <a:t>NULL</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shipDate </a:t>
            </a:r>
            <a:r>
              <a:rPr lang="en-US" dirty="0">
                <a:solidFill>
                  <a:srgbClr val="834689"/>
                </a:solidFill>
                <a:latin typeface="Liberation Mono"/>
                <a:cs typeface="Arial" panose="020B0604020202020204" pitchFamily="34" charset="0"/>
              </a:rPr>
              <a:t>DATETIME</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total </a:t>
            </a:r>
            <a:r>
              <a:rPr lang="en-US" dirty="0">
                <a:solidFill>
                  <a:srgbClr val="834689"/>
                </a:solidFill>
                <a:latin typeface="Liberation Mono"/>
                <a:cs typeface="Arial" panose="020B0604020202020204" pitchFamily="34" charset="0"/>
              </a:rPr>
              <a:t>FLOAT</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8,2</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FOREIGN</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KEY</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custID</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REFERENCES</a:t>
            </a:r>
            <a:r>
              <a:rPr lang="en-US" dirty="0">
                <a:solidFill>
                  <a:schemeClr val="tx1">
                    <a:lumMod val="95000"/>
                    <a:lumOff val="5000"/>
                  </a:schemeClr>
                </a:solidFill>
                <a:latin typeface="Liberation Mono"/>
                <a:ea typeface="Times New Roman" panose="02020603050405020304" pitchFamily="18" charset="0"/>
              </a:rPr>
              <a:t> customer</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custID</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a:t>
            </a:r>
            <a:r>
              <a:rPr lang="en-US" dirty="0">
                <a:solidFill>
                  <a:schemeClr val="accent4">
                    <a:lumMod val="50000"/>
                  </a:schemeClr>
                </a:solidFill>
                <a:latin typeface="Liberation Mono"/>
                <a:cs typeface="Arial" panose="020B0604020202020204" pitchFamily="34" charset="0"/>
              </a:rPr>
              <a:t>constraint</a:t>
            </a:r>
            <a:r>
              <a:rPr lang="en-US" dirty="0">
                <a:solidFill>
                  <a:schemeClr val="tx1">
                    <a:lumMod val="95000"/>
                    <a:lumOff val="5000"/>
                  </a:schemeClr>
                </a:solidFill>
                <a:latin typeface="Liberation Mono"/>
                <a:ea typeface="Times New Roman" panose="02020603050405020304" pitchFamily="18" charset="0"/>
              </a:rPr>
              <a:t> total_greater_zero </a:t>
            </a:r>
            <a:r>
              <a:rPr lang="en-US" dirty="0">
                <a:solidFill>
                  <a:srgbClr val="FE1212"/>
                </a:solidFill>
                <a:latin typeface="Liberation Mono"/>
                <a:cs typeface="Arial" panose="020B0604020202020204" pitchFamily="34" charset="0"/>
              </a:rPr>
              <a:t>CHECK</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total &gt;= 0</a:t>
            </a:r>
            <a:r>
              <a:rPr lang="en-US" dirty="0">
                <a:solidFill>
                  <a:schemeClr val="bg1">
                    <a:lumMod val="65000"/>
                  </a:schemeClr>
                </a:solidFill>
                <a:latin typeface="Liberation Mono"/>
                <a:cs typeface="Arial" panose="020B0604020202020204" pitchFamily="34" charset="0"/>
              </a:rPr>
              <a:t>)</a:t>
            </a:r>
          </a:p>
          <a:p>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a:t>
            </a:r>
            <a:endParaRPr lang="en-IN" dirty="0">
              <a:solidFill>
                <a:schemeClr val="tx1">
                  <a:lumMod val="95000"/>
                  <a:lumOff val="5000"/>
                </a:schemeClr>
              </a:solidFill>
              <a:latin typeface="Liberation Mono"/>
            </a:endParaRPr>
          </a:p>
        </p:txBody>
      </p:sp>
      <p:sp>
        <p:nvSpPr>
          <p:cNvPr id="10" name="Rectangle 9">
            <a:extLst>
              <a:ext uri="{FF2B5EF4-FFF2-40B4-BE49-F238E27FC236}">
                <a16:creationId xmlns:a16="http://schemas.microsoft.com/office/drawing/2014/main" xmlns="" id="{68FB0FA7-9B35-4EDB-8F67-357C97B759D6}"/>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how to create one-to-many relationship</a:t>
            </a:r>
            <a:endParaRPr lang="en-IN" sz="3200" i="1" dirty="0">
              <a:solidFill>
                <a:srgbClr val="FF9900"/>
              </a:solidFill>
              <a:latin typeface="Arial" pitchFamily="34" charset="0"/>
              <a:cs typeface="Arial" pitchFamily="34" charset="0"/>
            </a:endParaRPr>
          </a:p>
        </p:txBody>
      </p:sp>
      <p:pic>
        <p:nvPicPr>
          <p:cNvPr id="4" name="Picture 3">
            <a:extLst>
              <a:ext uri="{FF2B5EF4-FFF2-40B4-BE49-F238E27FC236}">
                <a16:creationId xmlns:a16="http://schemas.microsoft.com/office/drawing/2014/main" xmlns="" id="{C4332D80-015F-458F-A5AB-68EE5126AF46}"/>
              </a:ext>
            </a:extLst>
          </p:cNvPr>
          <p:cNvPicPr>
            <a:picLocks noChangeAspect="1"/>
          </p:cNvPicPr>
          <p:nvPr/>
        </p:nvPicPr>
        <p:blipFill>
          <a:blip r:embed="rId2"/>
          <a:stretch>
            <a:fillRect/>
          </a:stretch>
        </p:blipFill>
        <p:spPr>
          <a:xfrm>
            <a:off x="216500" y="3273892"/>
            <a:ext cx="4910179" cy="3316495"/>
          </a:xfrm>
          <a:prstGeom prst="rect">
            <a:avLst/>
          </a:prstGeom>
        </p:spPr>
      </p:pic>
    </p:spTree>
    <p:extLst>
      <p:ext uri="{BB962C8B-B14F-4D97-AF65-F5344CB8AC3E}">
        <p14:creationId xmlns:p14="http://schemas.microsoft.com/office/powerpoint/2010/main" val="40369518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7"/>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how to create one-to-many relationship</a:t>
            </a:r>
            <a:endParaRPr lang="en-IN" sz="3200" i="1" dirty="0">
              <a:solidFill>
                <a:srgbClr val="FF9900"/>
              </a:solidFill>
              <a:latin typeface="Arial" pitchFamily="34" charset="0"/>
              <a:cs typeface="Arial" pitchFamily="34" charset="0"/>
            </a:endParaRPr>
          </a:p>
        </p:txBody>
      </p:sp>
      <p:sp>
        <p:nvSpPr>
          <p:cNvPr id="9" name="Rectangle 8"/>
          <p:cNvSpPr/>
          <p:nvPr/>
        </p:nvSpPr>
        <p:spPr>
          <a:xfrm>
            <a:off x="191344" y="260648"/>
            <a:ext cx="4500594" cy="1754326"/>
          </a:xfrm>
          <a:prstGeom prst="rect">
            <a:avLst/>
          </a:prstGeom>
        </p:spPr>
        <p:txBody>
          <a:bodyPr wrap="square">
            <a:spAutoFit/>
          </a:bodyPr>
          <a:lstStyle/>
          <a:p>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invoice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p>
          <a:p>
            <a:r>
              <a:rPr lang="en-US" dirty="0">
                <a:latin typeface="Liberation Mono"/>
                <a:cs typeface="Arial" panose="020B0604020202020204" pitchFamily="34" charset="0"/>
              </a:rPr>
              <a:t>   invoiceID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PRIMARY</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KEY</a:t>
            </a:r>
            <a:r>
              <a:rPr lang="en-US" dirty="0">
                <a:latin typeface="Liberation Mono"/>
                <a:cs typeface="Arial" panose="020B0604020202020204" pitchFamily="34" charset="0"/>
              </a:rPr>
              <a:t>,  </a:t>
            </a:r>
          </a:p>
          <a:p>
            <a:r>
              <a:rPr lang="en-US" dirty="0">
                <a:latin typeface="Liberation Mono"/>
                <a:cs typeface="Arial" panose="020B0604020202020204" pitchFamily="34" charset="0"/>
              </a:rPr>
              <a:t>   customerID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p>
          <a:p>
            <a:r>
              <a:rPr lang="en-US" dirty="0">
                <a:latin typeface="Liberation Mono"/>
                <a:cs typeface="Arial" panose="020B0604020202020204" pitchFamily="34" charset="0"/>
              </a:rPr>
              <a:t>   invoiceDate </a:t>
            </a:r>
            <a:r>
              <a:rPr lang="en-US" dirty="0">
                <a:solidFill>
                  <a:srgbClr val="834689"/>
                </a:solidFill>
                <a:latin typeface="Liberation Mono"/>
                <a:cs typeface="Arial" panose="020B0604020202020204" pitchFamily="34" charset="0"/>
              </a:rPr>
              <a:t>DATE</a:t>
            </a:r>
            <a:r>
              <a:rPr lang="en-US" dirty="0">
                <a:latin typeface="Liberation Mono"/>
                <a:cs typeface="Arial" panose="020B0604020202020204" pitchFamily="34" charset="0"/>
              </a:rPr>
              <a:t>,</a:t>
            </a:r>
          </a:p>
          <a:p>
            <a:r>
              <a:rPr lang="en-US" dirty="0">
                <a:latin typeface="Liberation Mono"/>
                <a:cs typeface="Arial" panose="020B0604020202020204" pitchFamily="34" charset="0"/>
              </a:rPr>
              <a:t>   invoiceAmount </a:t>
            </a:r>
            <a:r>
              <a:rPr lang="en-US" dirty="0">
                <a:solidFill>
                  <a:srgbClr val="834689"/>
                </a:solidFill>
                <a:latin typeface="Liberation Mono"/>
                <a:cs typeface="Arial" panose="020B0604020202020204" pitchFamily="34" charset="0"/>
              </a:rPr>
              <a:t>INT</a:t>
            </a:r>
          </a:p>
          <a:p>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p:txBody>
      </p:sp>
      <p:sp>
        <p:nvSpPr>
          <p:cNvPr id="10" name="Rectangle 9"/>
          <p:cNvSpPr/>
          <p:nvPr/>
        </p:nvSpPr>
        <p:spPr>
          <a:xfrm>
            <a:off x="5354642" y="629363"/>
            <a:ext cx="6092825" cy="2585323"/>
          </a:xfrm>
          <a:prstGeom prst="rect">
            <a:avLst/>
          </a:prstGeom>
        </p:spPr>
        <p:txBody>
          <a:bodyPr>
            <a:spAutoFit/>
          </a:bodyPr>
          <a:lstStyle/>
          <a:p>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invoice_items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p>
          <a:p>
            <a:r>
              <a:rPr lang="en-US" dirty="0">
                <a:latin typeface="Liberation Mono"/>
                <a:cs typeface="Arial" panose="020B0604020202020204" pitchFamily="34" charset="0"/>
              </a:rPr>
              <a:t>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PRIMARY</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KEY</a:t>
            </a:r>
            <a:r>
              <a:rPr lang="en-US" dirty="0">
                <a:latin typeface="Liberation Mono"/>
                <a:cs typeface="Arial" panose="020B0604020202020204" pitchFamily="34" charset="0"/>
              </a:rPr>
              <a:t>,  </a:t>
            </a:r>
          </a:p>
          <a:p>
            <a:r>
              <a:rPr lang="en-US" dirty="0">
                <a:latin typeface="Liberation Mono"/>
                <a:cs typeface="Arial" panose="020B0604020202020204" pitchFamily="34" charset="0"/>
              </a:rPr>
              <a:t>   invoiceID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NOT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NULL</a:t>
            </a:r>
            <a:r>
              <a:rPr lang="en-US" dirty="0">
                <a:latin typeface="Liberation Mono"/>
                <a:cs typeface="Arial" panose="020B0604020202020204" pitchFamily="34" charset="0"/>
              </a:rPr>
              <a:t>,</a:t>
            </a:r>
          </a:p>
          <a:p>
            <a:r>
              <a:rPr lang="en-US" dirty="0">
                <a:latin typeface="Liberation Mono"/>
                <a:cs typeface="Arial" panose="020B0604020202020204" pitchFamily="34" charset="0"/>
              </a:rPr>
              <a:t>   itemNumber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p>
          <a:p>
            <a:r>
              <a:rPr lang="en-US" dirty="0">
                <a:latin typeface="Liberation Mono"/>
                <a:cs typeface="Arial" panose="020B0604020202020204" pitchFamily="34" charset="0"/>
              </a:rPr>
              <a:t>   itenName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45</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r>
              <a:rPr lang="en-US" dirty="0">
                <a:latin typeface="Liberation Mono"/>
                <a:cs typeface="Arial" panose="020B0604020202020204" pitchFamily="34" charset="0"/>
              </a:rPr>
              <a:t>   itemQuantity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p>
          <a:p>
            <a:r>
              <a:rPr lang="en-US" dirty="0">
                <a:latin typeface="Liberation Mono"/>
                <a:cs typeface="Arial" panose="020B0604020202020204" pitchFamily="34" charset="0"/>
              </a:rPr>
              <a:t>   itemRate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p>
          <a:p>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FOREIGN</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KEY</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invoiceID</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REFERENCES</a:t>
            </a:r>
            <a:r>
              <a:rPr lang="en-US" dirty="0">
                <a:latin typeface="Liberation Mono"/>
                <a:cs typeface="Arial" panose="020B0604020202020204" pitchFamily="34" charset="0"/>
              </a:rPr>
              <a:t> invoice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invoiceID</a:t>
            </a:r>
            <a:r>
              <a:rPr lang="en-US" dirty="0">
                <a:solidFill>
                  <a:schemeClr val="bg1">
                    <a:lumMod val="65000"/>
                  </a:schemeClr>
                </a:solidFill>
                <a:latin typeface="Liberation Mono"/>
                <a:cs typeface="Arial" panose="020B0604020202020204" pitchFamily="34" charset="0"/>
              </a:rPr>
              <a:t>)</a:t>
            </a:r>
          </a:p>
          <a:p>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p:txBody>
      </p:sp>
      <p:pic>
        <p:nvPicPr>
          <p:cNvPr id="4" name="Picture 3">
            <a:extLst>
              <a:ext uri="{FF2B5EF4-FFF2-40B4-BE49-F238E27FC236}">
                <a16:creationId xmlns:a16="http://schemas.microsoft.com/office/drawing/2014/main" xmlns="" id="{8D4A7CCD-52B2-417D-A3D7-D745671BE1CA}"/>
              </a:ext>
            </a:extLst>
          </p:cNvPr>
          <p:cNvPicPr>
            <a:picLocks noChangeAspect="1"/>
          </p:cNvPicPr>
          <p:nvPr/>
        </p:nvPicPr>
        <p:blipFill>
          <a:blip r:embed="rId2"/>
          <a:stretch>
            <a:fillRect/>
          </a:stretch>
        </p:blipFill>
        <p:spPr>
          <a:xfrm>
            <a:off x="191343" y="2060755"/>
            <a:ext cx="4386919" cy="1512261"/>
          </a:xfrm>
          <a:prstGeom prst="rect">
            <a:avLst/>
          </a:prstGeom>
        </p:spPr>
      </p:pic>
      <p:pic>
        <p:nvPicPr>
          <p:cNvPr id="5" name="Picture 4">
            <a:extLst>
              <a:ext uri="{FF2B5EF4-FFF2-40B4-BE49-F238E27FC236}">
                <a16:creationId xmlns:a16="http://schemas.microsoft.com/office/drawing/2014/main" xmlns="" id="{5189124E-710F-4FEC-A478-4861511D7C53}"/>
              </a:ext>
            </a:extLst>
          </p:cNvPr>
          <p:cNvPicPr>
            <a:picLocks noChangeAspect="1"/>
          </p:cNvPicPr>
          <p:nvPr/>
        </p:nvPicPr>
        <p:blipFill>
          <a:blip r:embed="rId3"/>
          <a:stretch>
            <a:fillRect/>
          </a:stretch>
        </p:blipFill>
        <p:spPr>
          <a:xfrm>
            <a:off x="5951984" y="3214686"/>
            <a:ext cx="5136102" cy="2258875"/>
          </a:xfrm>
          <a:prstGeom prst="rect">
            <a:avLst/>
          </a:prstGeom>
        </p:spPr>
      </p:pic>
      <p:pic>
        <p:nvPicPr>
          <p:cNvPr id="6" name="Picture 5">
            <a:extLst>
              <a:ext uri="{FF2B5EF4-FFF2-40B4-BE49-F238E27FC236}">
                <a16:creationId xmlns:a16="http://schemas.microsoft.com/office/drawing/2014/main" xmlns="" id="{8DAEBAA2-3D0F-407E-9778-0A95E177AA07}"/>
              </a:ext>
            </a:extLst>
          </p:cNvPr>
          <p:cNvPicPr>
            <a:picLocks noChangeAspect="1"/>
          </p:cNvPicPr>
          <p:nvPr/>
        </p:nvPicPr>
        <p:blipFill>
          <a:blip r:embed="rId4"/>
          <a:stretch>
            <a:fillRect/>
          </a:stretch>
        </p:blipFill>
        <p:spPr>
          <a:xfrm>
            <a:off x="1103914" y="3573016"/>
            <a:ext cx="3839958" cy="3273892"/>
          </a:xfrm>
          <a:prstGeom prst="rect">
            <a:avLst/>
          </a:prstGeom>
        </p:spPr>
      </p:pic>
    </p:spTree>
    <p:extLst>
      <p:ext uri="{BB962C8B-B14F-4D97-AF65-F5344CB8AC3E}">
        <p14:creationId xmlns:p14="http://schemas.microsoft.com/office/powerpoint/2010/main" val="156407761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5000" dirty="0">
                <a:solidFill>
                  <a:srgbClr val="DC525C"/>
                </a:solidFill>
                <a:latin typeface="Segoe UI Light" panose="020B0502040204020203" pitchFamily="34" charset="0"/>
                <a:cs typeface="Segoe UI Light" panose="020B0502040204020203" pitchFamily="34" charset="0"/>
              </a:rPr>
              <a:t>many-to-one relationship</a:t>
            </a:r>
          </a:p>
        </p:txBody>
      </p:sp>
    </p:spTree>
    <p:extLst>
      <p:ext uri="{BB962C8B-B14F-4D97-AF65-F5344CB8AC3E}">
        <p14:creationId xmlns:p14="http://schemas.microsoft.com/office/powerpoint/2010/main" val="89491097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many-to-one relationship</a:t>
            </a:r>
          </a:p>
        </p:txBody>
      </p:sp>
      <p:sp>
        <p:nvSpPr>
          <p:cNvPr id="12" name="TextBox 11">
            <a:extLst>
              <a:ext uri="{FF2B5EF4-FFF2-40B4-BE49-F238E27FC236}">
                <a16:creationId xmlns:a16="http://schemas.microsoft.com/office/drawing/2014/main" xmlns="" id="{9E736947-440E-4A07-82C2-2AD04F98D4FA}"/>
              </a:ext>
            </a:extLst>
          </p:cNvPr>
          <p:cNvSpPr txBox="1"/>
          <p:nvPr/>
        </p:nvSpPr>
        <p:spPr>
          <a:xfrm>
            <a:off x="191344" y="781746"/>
            <a:ext cx="8839199" cy="3539430"/>
          </a:xfrm>
          <a:prstGeom prst="rect">
            <a:avLst/>
          </a:prstGeom>
          <a:noFill/>
        </p:spPr>
        <p:txBody>
          <a:bodyPr wrap="square">
            <a:spAutoFit/>
          </a:bodyPr>
          <a:lstStyle/>
          <a:p>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rPr>
              <a:t>     loginID </a:t>
            </a:r>
            <a:r>
              <a:rPr lang="en-IN" dirty="0">
                <a:solidFill>
                  <a:srgbClr val="834689"/>
                </a:solidFill>
                <a:latin typeface="Liberation Mono"/>
                <a:cs typeface="Arial" panose="020B0604020202020204" pitchFamily="34" charset="0"/>
              </a:rPr>
              <a:t>INT</a:t>
            </a:r>
            <a:r>
              <a:rPr lang="en-IN" dirty="0">
                <a:latin typeface="Liberation Mono"/>
              </a:rPr>
              <a:t>,</a:t>
            </a:r>
          </a:p>
          <a:p>
            <a:r>
              <a:rPr lang="en-IN" dirty="0">
                <a:latin typeface="Liberation Mono"/>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rPr>
              <a:t>45</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a:p>
            <a:r>
              <a:rPr lang="en-IN" dirty="0">
                <a:solidFill>
                  <a:srgbClr val="0077AA"/>
                </a:solidFill>
                <a:latin typeface="Liberation Mono"/>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rPr>
              <a:t> fk_users_login_loginID </a:t>
            </a:r>
            <a:r>
              <a:rPr lang="en-IN" dirty="0">
                <a:solidFill>
                  <a:srgbClr val="FE1212"/>
                </a:solidFill>
                <a:latin typeface="Liberation Mono"/>
                <a:cs typeface="Arial" panose="020B0604020202020204" pitchFamily="34" charset="0"/>
              </a:rPr>
              <a:t>FOREIGN</a:t>
            </a:r>
            <a:r>
              <a:rPr lang="en-IN" dirty="0">
                <a:latin typeface="Liberation Mono"/>
              </a:rPr>
              <a:t> </a:t>
            </a:r>
            <a:r>
              <a:rPr lang="en-IN" dirty="0">
                <a:solidFill>
                  <a:srgbClr val="FE1212"/>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rPr>
              <a:t>loginID</a:t>
            </a:r>
            <a:r>
              <a:rPr lang="en-IN" dirty="0">
                <a:solidFill>
                  <a:schemeClr val="bg1">
                    <a:lumMod val="65000"/>
                  </a:schemeClr>
                </a:solidFill>
                <a:latin typeface="Liberation Mono"/>
                <a:cs typeface="Arial" panose="020B0604020202020204" pitchFamily="34" charset="0"/>
              </a:rPr>
              <a:t>)</a:t>
            </a:r>
            <a:r>
              <a:rPr lang="en-IN" dirty="0">
                <a:latin typeface="Liberation Mono"/>
              </a:rPr>
              <a:t> </a:t>
            </a:r>
            <a:r>
              <a:rPr lang="en-IN" dirty="0">
                <a:solidFill>
                  <a:srgbClr val="FE1212"/>
                </a:solidFill>
                <a:latin typeface="Liberation Mono"/>
                <a:cs typeface="Arial" panose="020B0604020202020204" pitchFamily="34" charset="0"/>
              </a:rPr>
              <a:t>REFERENCES</a:t>
            </a:r>
            <a:r>
              <a:rPr lang="en-IN" dirty="0">
                <a:latin typeface="Liberation Mono"/>
              </a:rPr>
              <a:t> login</a:t>
            </a:r>
            <a:r>
              <a:rPr lang="en-IN" dirty="0">
                <a:solidFill>
                  <a:schemeClr val="bg1">
                    <a:lumMod val="65000"/>
                  </a:schemeClr>
                </a:solidFill>
                <a:latin typeface="Liberation Mono"/>
                <a:cs typeface="Arial" panose="020B0604020202020204" pitchFamily="34" charset="0"/>
              </a:rPr>
              <a:t>(</a:t>
            </a:r>
            <a:r>
              <a:rPr lang="en-IN" dirty="0">
                <a:latin typeface="Liberation Mono"/>
              </a:rPr>
              <a:t>loginID</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IN" dirty="0">
                <a:latin typeface="Liberation Mono"/>
              </a:rPr>
              <a:t>;</a:t>
            </a:r>
          </a:p>
          <a:p>
            <a:r>
              <a:rPr lang="en-IN" sz="800" dirty="0">
                <a:latin typeface="Liberation Mono"/>
              </a:rPr>
              <a:t>   </a:t>
            </a:r>
          </a:p>
          <a:p>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login </a:t>
            </a:r>
            <a:r>
              <a:rPr lang="en-IN" dirty="0">
                <a:solidFill>
                  <a:schemeClr val="bg1">
                    <a:lumMod val="65000"/>
                  </a:schemeClr>
                </a:solidFill>
                <a:latin typeface="Liberation Mono"/>
                <a:cs typeface="Arial" panose="020B0604020202020204" pitchFamily="34" charset="0"/>
              </a:rPr>
              <a:t>(</a:t>
            </a:r>
          </a:p>
          <a:p>
            <a:r>
              <a:rPr lang="en-IN" dirty="0">
                <a:latin typeface="Liberation Mono"/>
              </a:rPr>
              <a:t>     loginID </a:t>
            </a:r>
            <a:r>
              <a:rPr lang="en-IN" dirty="0">
                <a:solidFill>
                  <a:srgbClr val="834689"/>
                </a:solidFill>
                <a:latin typeface="Liberation Mono"/>
                <a:cs typeface="Arial" panose="020B0604020202020204" pitchFamily="34" charset="0"/>
              </a:rPr>
              <a:t>INT</a:t>
            </a:r>
            <a:r>
              <a:rPr lang="en-IN" dirty="0">
                <a:latin typeface="Liberation Mono"/>
              </a:rPr>
              <a:t>,</a:t>
            </a:r>
          </a:p>
          <a:p>
            <a:r>
              <a:rPr lang="en-IN" dirty="0">
                <a:latin typeface="Liberation Mono"/>
              </a:rPr>
              <a:t>     loginName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rPr>
              <a:t>45</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a:p>
            <a:r>
              <a:rPr lang="en-IN" dirty="0">
                <a:latin typeface="Liberation Mono"/>
              </a:rPr>
              <a:t>     createdON </a:t>
            </a:r>
            <a:r>
              <a:rPr lang="en-IN" dirty="0">
                <a:solidFill>
                  <a:srgbClr val="834689"/>
                </a:solidFill>
                <a:latin typeface="Liberation Mono"/>
                <a:cs typeface="Arial" panose="020B0604020202020204" pitchFamily="34" charset="0"/>
              </a:rPr>
              <a:t>DATETIME</a:t>
            </a:r>
            <a:r>
              <a:rPr lang="en-IN" dirty="0">
                <a:latin typeface="Liberation Mono"/>
              </a:rPr>
              <a:t>,</a:t>
            </a:r>
          </a:p>
          <a:p>
            <a:r>
              <a:rPr lang="en-IN" dirty="0">
                <a:latin typeface="Liberation Mono"/>
              </a:rPr>
              <a:t>     isActive </a:t>
            </a:r>
            <a:r>
              <a:rPr lang="en-IN" dirty="0">
                <a:solidFill>
                  <a:srgbClr val="834689"/>
                </a:solidFill>
                <a:latin typeface="Liberation Mono"/>
                <a:cs typeface="Arial" panose="020B0604020202020204" pitchFamily="34" charset="0"/>
              </a:rPr>
              <a:t>TINYINT</a:t>
            </a:r>
            <a:r>
              <a:rPr lang="en-IN" dirty="0">
                <a:latin typeface="Liberation Mono"/>
              </a:rPr>
              <a:t>, </a:t>
            </a:r>
          </a:p>
          <a:p>
            <a:r>
              <a:rPr lang="en-IN" dirty="0">
                <a:solidFill>
                  <a:srgbClr val="0077AA"/>
                </a:solidFill>
                <a:latin typeface="Liberation Mono"/>
              </a:rPr>
              <a:t>     </a:t>
            </a:r>
            <a:r>
              <a:rPr lang="en-IN" dirty="0">
                <a:solidFill>
                  <a:srgbClr val="FE1212"/>
                </a:solidFill>
                <a:latin typeface="Liberation Mono"/>
                <a:cs typeface="Arial" panose="020B0604020202020204" pitchFamily="34" charset="0"/>
              </a:rPr>
              <a:t>PRIMARY</a:t>
            </a:r>
            <a:r>
              <a:rPr lang="en-IN" dirty="0">
                <a:latin typeface="Liberation Mono"/>
              </a:rPr>
              <a:t> </a:t>
            </a:r>
            <a:r>
              <a:rPr lang="en-IN" dirty="0">
                <a:solidFill>
                  <a:srgbClr val="FE1212"/>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rPr>
              <a:t>loginID</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pic>
        <p:nvPicPr>
          <p:cNvPr id="6" name="Picture 5">
            <a:extLst>
              <a:ext uri="{FF2B5EF4-FFF2-40B4-BE49-F238E27FC236}">
                <a16:creationId xmlns:a16="http://schemas.microsoft.com/office/drawing/2014/main" xmlns="" id="{A64F7749-1BCD-4EE4-805A-7C5EFF49D9AE}"/>
              </a:ext>
            </a:extLst>
          </p:cNvPr>
          <p:cNvPicPr>
            <a:picLocks noChangeAspect="1"/>
          </p:cNvPicPr>
          <p:nvPr/>
        </p:nvPicPr>
        <p:blipFill>
          <a:blip r:embed="rId2"/>
          <a:stretch>
            <a:fillRect/>
          </a:stretch>
        </p:blipFill>
        <p:spPr>
          <a:xfrm>
            <a:off x="5375920" y="2176590"/>
            <a:ext cx="5760640" cy="4289172"/>
          </a:xfrm>
          <a:prstGeom prst="rect">
            <a:avLst/>
          </a:prstGeom>
        </p:spPr>
      </p:pic>
    </p:spTree>
    <p:extLst>
      <p:ext uri="{BB962C8B-B14F-4D97-AF65-F5344CB8AC3E}">
        <p14:creationId xmlns:p14="http://schemas.microsoft.com/office/powerpoint/2010/main" val="164489763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5000">
                <a:solidFill>
                  <a:srgbClr val="DC525C"/>
                </a:solidFill>
                <a:latin typeface="Segoe UI Light" panose="020B0502040204020203" pitchFamily="34" charset="0"/>
                <a:cs typeface="Segoe UI Light" panose="020B0502040204020203" pitchFamily="34" charset="0"/>
              </a:rPr>
              <a:t>many-to-many </a:t>
            </a:r>
            <a:r>
              <a:rPr lang="en-US" sz="5000" dirty="0">
                <a:solidFill>
                  <a:srgbClr val="DC525C"/>
                </a:solidFill>
                <a:latin typeface="Segoe UI Light" panose="020B0502040204020203" pitchFamily="34" charset="0"/>
                <a:cs typeface="Segoe UI Light" panose="020B0502040204020203" pitchFamily="34" charset="0"/>
              </a:rPr>
              <a:t>relationship</a:t>
            </a:r>
          </a:p>
        </p:txBody>
      </p:sp>
    </p:spTree>
    <p:extLst>
      <p:ext uri="{BB962C8B-B14F-4D97-AF65-F5344CB8AC3E}">
        <p14:creationId xmlns:p14="http://schemas.microsoft.com/office/powerpoint/2010/main" val="152601679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many-to-many relationship</a:t>
            </a:r>
          </a:p>
        </p:txBody>
      </p:sp>
      <p:sp>
        <p:nvSpPr>
          <p:cNvPr id="25" name="Rectangle 24">
            <a:extLst>
              <a:ext uri="{FF2B5EF4-FFF2-40B4-BE49-F238E27FC236}">
                <a16:creationId xmlns:a16="http://schemas.microsoft.com/office/drawing/2014/main" xmlns="" id="{794F464A-E28B-48B4-90C6-E53F17B5E808}"/>
              </a:ext>
            </a:extLst>
          </p:cNvPr>
          <p:cNvSpPr/>
          <p:nvPr/>
        </p:nvSpPr>
        <p:spPr>
          <a:xfrm>
            <a:off x="292514" y="692696"/>
            <a:ext cx="11348101" cy="1015663"/>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many-to-many </a:t>
            </a:r>
            <a:r>
              <a:rPr lang="en-US" sz="2000" dirty="0">
                <a:latin typeface="Palatino Linotype" pitchFamily="18" charset="0"/>
              </a:rPr>
              <a:t>relationship is a type of cardinality that refers to the relationship between two entities </a:t>
            </a:r>
            <a:r>
              <a:rPr lang="en-US" sz="2000" b="1" i="1" dirty="0">
                <a:latin typeface="Palatino Linotype" panose="02040502050505030304" pitchFamily="18" charset="0"/>
              </a:rPr>
              <a:t>R</a:t>
            </a:r>
            <a:r>
              <a:rPr lang="en-US" sz="2000" dirty="0">
                <a:latin typeface="Palatino Linotype" pitchFamily="18" charset="0"/>
              </a:rPr>
              <a:t> and </a:t>
            </a:r>
            <a:r>
              <a:rPr lang="en-US" sz="2000" b="1" i="1" dirty="0">
                <a:latin typeface="Palatino Linotype" panose="02040502050505030304" pitchFamily="18" charset="0"/>
              </a:rPr>
              <a:t>S</a:t>
            </a:r>
            <a:r>
              <a:rPr lang="en-US" sz="2000" dirty="0">
                <a:latin typeface="Palatino Linotype" pitchFamily="18" charset="0"/>
              </a:rPr>
              <a:t> in which </a:t>
            </a:r>
            <a:r>
              <a:rPr lang="en-US" sz="2000" b="1" i="1" dirty="0">
                <a:latin typeface="Palatino Linotype" panose="02040502050505030304" pitchFamily="18" charset="0"/>
              </a:rPr>
              <a:t>R</a:t>
            </a:r>
            <a:r>
              <a:rPr lang="en-US" sz="2000" dirty="0">
                <a:latin typeface="Palatino Linotype" pitchFamily="18" charset="0"/>
              </a:rPr>
              <a:t> may contain a parent instance for which there are many children in </a:t>
            </a:r>
            <a:r>
              <a:rPr lang="en-US" sz="2000" b="1" i="1" dirty="0">
                <a:latin typeface="Palatino Linotype" panose="02040502050505030304" pitchFamily="18" charset="0"/>
              </a:rPr>
              <a:t>S</a:t>
            </a:r>
            <a:r>
              <a:rPr lang="en-US" sz="2000" dirty="0">
                <a:latin typeface="Palatino Linotype" pitchFamily="18" charset="0"/>
              </a:rPr>
              <a:t> and vice versa.</a:t>
            </a:r>
          </a:p>
        </p:txBody>
      </p:sp>
      <p:sp>
        <p:nvSpPr>
          <p:cNvPr id="9" name="TextBox 8">
            <a:extLst>
              <a:ext uri="{FF2B5EF4-FFF2-40B4-BE49-F238E27FC236}">
                <a16:creationId xmlns:a16="http://schemas.microsoft.com/office/drawing/2014/main" xmlns="" id="{47F17EF7-8A49-4FDD-AA68-255BC52A609B}"/>
              </a:ext>
            </a:extLst>
          </p:cNvPr>
          <p:cNvSpPr txBox="1"/>
          <p:nvPr/>
        </p:nvSpPr>
        <p:spPr>
          <a:xfrm>
            <a:off x="899994" y="4509120"/>
            <a:ext cx="487020" cy="584775"/>
          </a:xfrm>
          <a:prstGeom prst="rect">
            <a:avLst/>
          </a:prstGeom>
          <a:noFill/>
        </p:spPr>
        <p:txBody>
          <a:bodyPr wrap="square">
            <a:spAutoFit/>
          </a:bodyPr>
          <a:lstStyle/>
          <a:p>
            <a:r>
              <a:rPr lang="en-US" sz="3200" b="1" dirty="0">
                <a:latin typeface="Palatino Linotype" pitchFamily="18" charset="0"/>
              </a:rPr>
              <a:t>=</a:t>
            </a:r>
            <a:endParaRPr lang="en-IN" b="1" dirty="0"/>
          </a:p>
        </p:txBody>
      </p:sp>
      <p:sp>
        <p:nvSpPr>
          <p:cNvPr id="10" name="TextBox 9">
            <a:extLst>
              <a:ext uri="{FF2B5EF4-FFF2-40B4-BE49-F238E27FC236}">
                <a16:creationId xmlns:a16="http://schemas.microsoft.com/office/drawing/2014/main" xmlns="" id="{73191B78-393D-4321-9CD2-0FB22A2B18AB}"/>
              </a:ext>
            </a:extLst>
          </p:cNvPr>
          <p:cNvSpPr txBox="1"/>
          <p:nvPr/>
        </p:nvSpPr>
        <p:spPr>
          <a:xfrm>
            <a:off x="5491470" y="3708321"/>
            <a:ext cx="442745" cy="584775"/>
          </a:xfrm>
          <a:prstGeom prst="rect">
            <a:avLst/>
          </a:prstGeom>
          <a:noFill/>
        </p:spPr>
        <p:txBody>
          <a:bodyPr wrap="square">
            <a:spAutoFit/>
          </a:bodyPr>
          <a:lstStyle/>
          <a:p>
            <a:r>
              <a:rPr lang="en-US" sz="3200" b="1" dirty="0">
                <a:latin typeface="Palatino Linotype" pitchFamily="18" charset="0"/>
              </a:rPr>
              <a:t>=</a:t>
            </a:r>
            <a:endParaRPr lang="en-IN" b="1" dirty="0"/>
          </a:p>
        </p:txBody>
      </p:sp>
      <p:grpSp>
        <p:nvGrpSpPr>
          <p:cNvPr id="4" name="Group 3">
            <a:extLst>
              <a:ext uri="{FF2B5EF4-FFF2-40B4-BE49-F238E27FC236}">
                <a16:creationId xmlns:a16="http://schemas.microsoft.com/office/drawing/2014/main" xmlns="" id="{0AE6AEE1-4BC7-4EF6-ADC7-3764C613DC0B}"/>
              </a:ext>
            </a:extLst>
          </p:cNvPr>
          <p:cNvGrpSpPr/>
          <p:nvPr/>
        </p:nvGrpSpPr>
        <p:grpSpPr>
          <a:xfrm>
            <a:off x="292514" y="2031826"/>
            <a:ext cx="11636134" cy="4421510"/>
            <a:chOff x="292514" y="2031826"/>
            <a:chExt cx="11636134" cy="4421510"/>
          </a:xfrm>
        </p:grpSpPr>
        <p:pic>
          <p:nvPicPr>
            <p:cNvPr id="3" name="Picture 2">
              <a:extLst>
                <a:ext uri="{FF2B5EF4-FFF2-40B4-BE49-F238E27FC236}">
                  <a16:creationId xmlns:a16="http://schemas.microsoft.com/office/drawing/2014/main" xmlns="" id="{A31FD8F0-1D08-4FED-AFF6-38F0E77AB4EC}"/>
                </a:ext>
              </a:extLst>
            </p:cNvPr>
            <p:cNvPicPr>
              <a:picLocks noChangeAspect="1"/>
            </p:cNvPicPr>
            <p:nvPr/>
          </p:nvPicPr>
          <p:blipFill>
            <a:blip r:embed="rId2"/>
            <a:stretch>
              <a:fillRect/>
            </a:stretch>
          </p:blipFill>
          <p:spPr>
            <a:xfrm>
              <a:off x="292514" y="2031826"/>
              <a:ext cx="11636134" cy="4421510"/>
            </a:xfrm>
            <a:prstGeom prst="rect">
              <a:avLst/>
            </a:prstGeom>
          </p:spPr>
        </p:pic>
        <p:grpSp>
          <p:nvGrpSpPr>
            <p:cNvPr id="27" name="Group 26">
              <a:extLst>
                <a:ext uri="{FF2B5EF4-FFF2-40B4-BE49-F238E27FC236}">
                  <a16:creationId xmlns:a16="http://schemas.microsoft.com/office/drawing/2014/main" xmlns="" id="{20234C42-DB0F-4A2D-BFDA-EA24EAAD18E4}"/>
                </a:ext>
              </a:extLst>
            </p:cNvPr>
            <p:cNvGrpSpPr/>
            <p:nvPr/>
          </p:nvGrpSpPr>
          <p:grpSpPr>
            <a:xfrm>
              <a:off x="2847256" y="5171144"/>
              <a:ext cx="296416" cy="446562"/>
              <a:chOff x="751786" y="5985284"/>
              <a:chExt cx="296416" cy="446562"/>
            </a:xfrm>
          </p:grpSpPr>
          <p:cxnSp>
            <p:nvCxnSpPr>
              <p:cNvPr id="8" name="Straight Connector 7">
                <a:extLst>
                  <a:ext uri="{FF2B5EF4-FFF2-40B4-BE49-F238E27FC236}">
                    <a16:creationId xmlns:a16="http://schemas.microsoft.com/office/drawing/2014/main" xmlns="" id="{26F6E554-E1CD-4E21-B3F6-5AEFED03F2A8}"/>
                  </a:ext>
                </a:extLst>
              </p:cNvPr>
              <p:cNvCxnSpPr>
                <a:cxnSpLocks/>
              </p:cNvCxnSpPr>
              <p:nvPr/>
            </p:nvCxnSpPr>
            <p:spPr>
              <a:xfrm flipV="1">
                <a:off x="751786" y="5985284"/>
                <a:ext cx="296416" cy="216138"/>
              </a:xfrm>
              <a:prstGeom prst="line">
                <a:avLst/>
              </a:prstGeom>
              <a:ln w="28575">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xmlns="" id="{F2FDC28E-E254-4DF1-BFE1-BADC32879C43}"/>
                  </a:ext>
                </a:extLst>
              </p:cNvPr>
              <p:cNvCxnSpPr>
                <a:cxnSpLocks/>
              </p:cNvCxnSpPr>
              <p:nvPr/>
            </p:nvCxnSpPr>
            <p:spPr>
              <a:xfrm>
                <a:off x="751786" y="6201422"/>
                <a:ext cx="296416" cy="230424"/>
              </a:xfrm>
              <a:prstGeom prst="line">
                <a:avLst/>
              </a:prstGeom>
              <a:ln w="28575">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grpSp>
        <p:grpSp>
          <p:nvGrpSpPr>
            <p:cNvPr id="31" name="Group 30">
              <a:extLst>
                <a:ext uri="{FF2B5EF4-FFF2-40B4-BE49-F238E27FC236}">
                  <a16:creationId xmlns:a16="http://schemas.microsoft.com/office/drawing/2014/main" xmlns="" id="{994BFEF9-52DA-4E18-91A0-908C153728ED}"/>
                </a:ext>
              </a:extLst>
            </p:cNvPr>
            <p:cNvGrpSpPr/>
            <p:nvPr/>
          </p:nvGrpSpPr>
          <p:grpSpPr>
            <a:xfrm rot="10800000">
              <a:off x="4799857" y="4782638"/>
              <a:ext cx="296416" cy="446562"/>
              <a:chOff x="751786" y="5985284"/>
              <a:chExt cx="296416" cy="446562"/>
            </a:xfrm>
          </p:grpSpPr>
          <p:cxnSp>
            <p:nvCxnSpPr>
              <p:cNvPr id="32" name="Straight Connector 31">
                <a:extLst>
                  <a:ext uri="{FF2B5EF4-FFF2-40B4-BE49-F238E27FC236}">
                    <a16:creationId xmlns:a16="http://schemas.microsoft.com/office/drawing/2014/main" xmlns="" id="{83015BDD-48EB-45C2-ACE3-67C99148A821}"/>
                  </a:ext>
                </a:extLst>
              </p:cNvPr>
              <p:cNvCxnSpPr>
                <a:cxnSpLocks/>
              </p:cNvCxnSpPr>
              <p:nvPr/>
            </p:nvCxnSpPr>
            <p:spPr>
              <a:xfrm flipV="1">
                <a:off x="751786" y="5985284"/>
                <a:ext cx="296416" cy="216138"/>
              </a:xfrm>
              <a:prstGeom prst="line">
                <a:avLst/>
              </a:prstGeom>
              <a:ln w="28575">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xmlns="" id="{5C0B6D6D-5DD4-470E-8CE1-5BF260810836}"/>
                  </a:ext>
                </a:extLst>
              </p:cNvPr>
              <p:cNvCxnSpPr>
                <a:cxnSpLocks/>
              </p:cNvCxnSpPr>
              <p:nvPr/>
            </p:nvCxnSpPr>
            <p:spPr>
              <a:xfrm>
                <a:off x="751786" y="6201422"/>
                <a:ext cx="296416" cy="230424"/>
              </a:xfrm>
              <a:prstGeom prst="line">
                <a:avLst/>
              </a:prstGeom>
              <a:ln w="28575">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80151"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80151"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3" name="Rectangle 12">
            <a:extLst>
              <a:ext uri="{FF2B5EF4-FFF2-40B4-BE49-F238E27FC236}">
                <a16:creationId xmlns:a16="http://schemas.microsoft.com/office/drawing/2014/main" xmlns="" id="{4EE985A9-95E9-4495-B503-83A9D63FCE5F}"/>
              </a:ext>
            </a:extLst>
          </p:cNvPr>
          <p:cNvSpPr/>
          <p:nvPr/>
        </p:nvSpPr>
        <p:spPr>
          <a:xfrm>
            <a:off x="119336" y="332656"/>
            <a:ext cx="6984776" cy="6432530"/>
          </a:xfrm>
          <a:prstGeom prst="rect">
            <a:avLst/>
          </a:prstGeom>
        </p:spPr>
        <p:txBody>
          <a:bodyPr wrap="square">
            <a:spAutoFit/>
          </a:bodyPr>
          <a:lstStyle/>
          <a:p>
            <a:r>
              <a:rPr lang="en-US" dirty="0">
                <a:solidFill>
                  <a:srgbClr val="0077AA"/>
                </a:solidFill>
                <a:latin typeface="Liberation Mono"/>
                <a:ea typeface="Times New Roman" panose="02020603050405020304" pitchFamily="18" charset="0"/>
              </a:rPr>
              <a:t>CREATE</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TABLE</a:t>
            </a:r>
            <a:r>
              <a:rPr lang="en-US" dirty="0">
                <a:solidFill>
                  <a:schemeClr val="tx1">
                    <a:lumMod val="95000"/>
                    <a:lumOff val="5000"/>
                  </a:schemeClr>
                </a:solidFill>
                <a:latin typeface="Liberation Mono"/>
                <a:ea typeface="Times New Roman" panose="02020603050405020304" pitchFamily="18" charset="0"/>
              </a:rPr>
              <a:t> item </a:t>
            </a:r>
            <a:r>
              <a:rPr lang="en-US" dirty="0">
                <a:solidFill>
                  <a:schemeClr val="bg1">
                    <a:lumMod val="65000"/>
                  </a:schemeClr>
                </a:solidFill>
                <a:latin typeface="Liberation Mono"/>
                <a:cs typeface="Arial" panose="020B0604020202020204" pitchFamily="34" charset="0"/>
              </a:rPr>
              <a:t>( </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a:t>
            </a:r>
            <a:r>
              <a:rPr lang="en-US" dirty="0">
                <a:solidFill>
                  <a:schemeClr val="tx1">
                    <a:lumMod val="95000"/>
                    <a:lumOff val="5000"/>
                  </a:schemeClr>
                </a:solidFill>
                <a:latin typeface="Liberation Mono"/>
              </a:rPr>
              <a:t>item_ID</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834689"/>
                </a:solidFill>
                <a:latin typeface="Liberation Mono"/>
                <a:cs typeface="Arial" panose="020B0604020202020204" pitchFamily="34" charset="0"/>
              </a:rPr>
              <a:t>INT</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PRIMARY</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KEY</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name </a:t>
            </a:r>
            <a:r>
              <a:rPr lang="en-US" dirty="0">
                <a:solidFill>
                  <a:srgbClr val="834689"/>
                </a:solidFill>
                <a:latin typeface="Liberation Mono"/>
                <a:cs typeface="Arial" panose="020B0604020202020204" pitchFamily="34" charset="0"/>
              </a:rPr>
              <a:t>VARCHAR(45)</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description </a:t>
            </a:r>
            <a:r>
              <a:rPr lang="en-US" dirty="0">
                <a:solidFill>
                  <a:srgbClr val="834689"/>
                </a:solidFill>
                <a:latin typeface="Liberation Mono"/>
                <a:cs typeface="Arial" panose="020B0604020202020204" pitchFamily="34" charset="0"/>
              </a:rPr>
              <a:t>TEXT</a:t>
            </a:r>
          </a:p>
          <a:p>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a:t>
            </a:r>
          </a:p>
          <a:p>
            <a:endParaRPr lang="en-US" sz="800" dirty="0">
              <a:solidFill>
                <a:schemeClr val="tx1">
                  <a:lumMod val="95000"/>
                  <a:lumOff val="5000"/>
                </a:schemeClr>
              </a:solidFill>
              <a:latin typeface="Liberation Mono"/>
            </a:endParaRPr>
          </a:p>
          <a:p>
            <a:r>
              <a:rPr lang="en-US" dirty="0">
                <a:solidFill>
                  <a:srgbClr val="0077AA"/>
                </a:solidFill>
                <a:latin typeface="Liberation Mono"/>
                <a:ea typeface="Times New Roman" panose="02020603050405020304" pitchFamily="18" charset="0"/>
              </a:rPr>
              <a:t>CREATE</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TABLE</a:t>
            </a:r>
            <a:r>
              <a:rPr lang="en-US" dirty="0">
                <a:solidFill>
                  <a:schemeClr val="tx1">
                    <a:lumMod val="95000"/>
                    <a:lumOff val="5000"/>
                  </a:schemeClr>
                </a:solidFill>
                <a:latin typeface="Liberation Mono"/>
                <a:ea typeface="Times New Roman" panose="02020603050405020304" pitchFamily="18" charset="0"/>
              </a:rPr>
              <a:t> orders </a:t>
            </a:r>
            <a:r>
              <a:rPr lang="en-US" dirty="0">
                <a:solidFill>
                  <a:schemeClr val="bg1">
                    <a:lumMod val="65000"/>
                  </a:schemeClr>
                </a:solidFill>
                <a:latin typeface="Liberation Mono"/>
                <a:cs typeface="Arial" panose="020B0604020202020204" pitchFamily="34" charset="0"/>
              </a:rPr>
              <a:t>( </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a:t>
            </a:r>
            <a:r>
              <a:rPr lang="en-US" dirty="0">
                <a:solidFill>
                  <a:schemeClr val="tx1">
                    <a:lumMod val="95000"/>
                    <a:lumOff val="5000"/>
                  </a:schemeClr>
                </a:solidFill>
                <a:latin typeface="Liberation Mono"/>
              </a:rPr>
              <a:t>orders_ID</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834689"/>
                </a:solidFill>
                <a:latin typeface="Liberation Mono"/>
                <a:cs typeface="Arial" panose="020B0604020202020204" pitchFamily="34" charset="0"/>
              </a:rPr>
              <a:t>INT</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PRIMARY</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KEY</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orderdate </a:t>
            </a:r>
            <a:r>
              <a:rPr lang="en-US" dirty="0">
                <a:solidFill>
                  <a:srgbClr val="834689"/>
                </a:solidFill>
                <a:latin typeface="Liberation Mono"/>
                <a:cs typeface="Arial" panose="020B0604020202020204" pitchFamily="34" charset="0"/>
              </a:rPr>
              <a:t>DATETIME</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custID </a:t>
            </a:r>
            <a:r>
              <a:rPr lang="en-US" dirty="0">
                <a:solidFill>
                  <a:srgbClr val="834689"/>
                </a:solidFill>
                <a:latin typeface="Liberation Mono"/>
                <a:cs typeface="Arial" panose="020B0604020202020204" pitchFamily="34" charset="0"/>
              </a:rPr>
              <a:t>INT</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0077AA"/>
                </a:solidFill>
                <a:latin typeface="Liberation Mono"/>
              </a:rPr>
              <a:t>NOT</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0077AA"/>
                </a:solidFill>
                <a:latin typeface="Liberation Mono"/>
              </a:rPr>
              <a:t>NULL</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shipDate </a:t>
            </a:r>
            <a:r>
              <a:rPr lang="en-US" dirty="0">
                <a:solidFill>
                  <a:srgbClr val="834689"/>
                </a:solidFill>
                <a:latin typeface="Liberation Mono"/>
                <a:cs typeface="Arial" panose="020B0604020202020204" pitchFamily="34" charset="0"/>
              </a:rPr>
              <a:t>DATETIME</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total </a:t>
            </a:r>
            <a:r>
              <a:rPr lang="en-US" dirty="0">
                <a:solidFill>
                  <a:srgbClr val="834689"/>
                </a:solidFill>
                <a:latin typeface="Liberation Mono"/>
                <a:cs typeface="Arial" panose="020B0604020202020204" pitchFamily="34" charset="0"/>
              </a:rPr>
              <a:t>FLOAT</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8,2</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a:t>
            </a:r>
            <a:r>
              <a:rPr lang="en-US" dirty="0">
                <a:solidFill>
                  <a:schemeClr val="accent4">
                    <a:lumMod val="50000"/>
                  </a:schemeClr>
                </a:solidFill>
                <a:latin typeface="Liberation Mono"/>
                <a:cs typeface="Arial" panose="020B0604020202020204" pitchFamily="34" charset="0"/>
              </a:rPr>
              <a:t>constraint</a:t>
            </a:r>
            <a:r>
              <a:rPr lang="en-US" dirty="0">
                <a:solidFill>
                  <a:schemeClr val="tx1">
                    <a:lumMod val="95000"/>
                    <a:lumOff val="5000"/>
                  </a:schemeClr>
                </a:solidFill>
                <a:latin typeface="Liberation Mono"/>
                <a:ea typeface="Times New Roman" panose="02020603050405020304" pitchFamily="18" charset="0"/>
              </a:rPr>
              <a:t> total_greater_zero </a:t>
            </a:r>
            <a:r>
              <a:rPr lang="en-US" dirty="0">
                <a:solidFill>
                  <a:srgbClr val="FE1212"/>
                </a:solidFill>
                <a:latin typeface="Liberation Mono"/>
                <a:cs typeface="Arial" panose="020B0604020202020204" pitchFamily="34" charset="0"/>
              </a:rPr>
              <a:t>CHECK</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total &gt;= 0</a:t>
            </a:r>
            <a:r>
              <a:rPr lang="en-US" dirty="0">
                <a:solidFill>
                  <a:schemeClr val="bg1">
                    <a:lumMod val="65000"/>
                  </a:schemeClr>
                </a:solidFill>
                <a:latin typeface="Liberation Mono"/>
                <a:cs typeface="Arial" panose="020B0604020202020204" pitchFamily="34" charset="0"/>
              </a:rPr>
              <a:t>)</a:t>
            </a:r>
          </a:p>
          <a:p>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a:t>
            </a:r>
          </a:p>
          <a:p>
            <a:endParaRPr lang="en-US" sz="800" dirty="0">
              <a:solidFill>
                <a:schemeClr val="tx1">
                  <a:lumMod val="95000"/>
                  <a:lumOff val="5000"/>
                </a:schemeClr>
              </a:solidFill>
              <a:latin typeface="Liberation Mono"/>
            </a:endParaRPr>
          </a:p>
          <a:p>
            <a:r>
              <a:rPr lang="en-US" dirty="0">
                <a:solidFill>
                  <a:srgbClr val="0077AA"/>
                </a:solidFill>
                <a:latin typeface="Liberation Mono"/>
                <a:ea typeface="Times New Roman" panose="02020603050405020304" pitchFamily="18" charset="0"/>
              </a:rPr>
              <a:t>CREATE TABLE </a:t>
            </a:r>
            <a:r>
              <a:rPr lang="en-US" dirty="0">
                <a:solidFill>
                  <a:schemeClr val="tx1">
                    <a:lumMod val="95000"/>
                    <a:lumOff val="5000"/>
                  </a:schemeClr>
                </a:solidFill>
                <a:latin typeface="Liberation Mono"/>
              </a:rPr>
              <a:t>orders_has_item </a:t>
            </a:r>
            <a:r>
              <a:rPr lang="en-US"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rPr>
              <a:t>  </a:t>
            </a:r>
          </a:p>
          <a:p>
            <a:pPr marL="266700" indent="-266700"/>
            <a:r>
              <a:rPr lang="en-US" dirty="0">
                <a:solidFill>
                  <a:schemeClr val="tx1">
                    <a:lumMod val="95000"/>
                    <a:lumOff val="5000"/>
                  </a:schemeClr>
                </a:solidFill>
                <a:latin typeface="Liberation Mono"/>
              </a:rPr>
              <a:t>    orders_ID </a:t>
            </a:r>
            <a:r>
              <a:rPr lang="en-US" dirty="0">
                <a:solidFill>
                  <a:srgbClr val="834689"/>
                </a:solidFill>
                <a:latin typeface="Liberation Mono"/>
                <a:cs typeface="Arial" panose="020B0604020202020204" pitchFamily="34" charset="0"/>
              </a:rPr>
              <a:t>INT</a:t>
            </a:r>
            <a:r>
              <a:rPr lang="en-US" dirty="0">
                <a:solidFill>
                  <a:srgbClr val="0077AA"/>
                </a:solidFill>
                <a:latin typeface="Liberation Mono"/>
                <a:ea typeface="Times New Roman" panose="02020603050405020304" pitchFamily="18" charset="0"/>
              </a:rPr>
              <a:t> </a:t>
            </a:r>
            <a:r>
              <a:rPr lang="en-US" dirty="0">
                <a:solidFill>
                  <a:srgbClr val="0077AA"/>
                </a:solidFill>
                <a:latin typeface="Liberation Mono"/>
              </a:rPr>
              <a:t>NOT</a:t>
            </a:r>
            <a:r>
              <a:rPr lang="en-US" dirty="0">
                <a:solidFill>
                  <a:srgbClr val="0077AA"/>
                </a:solidFill>
                <a:latin typeface="Liberation Mono"/>
                <a:ea typeface="Times New Roman" panose="02020603050405020304" pitchFamily="18" charset="0"/>
              </a:rPr>
              <a:t> </a:t>
            </a:r>
            <a:r>
              <a:rPr lang="en-US" dirty="0">
                <a:solidFill>
                  <a:srgbClr val="0077AA"/>
                </a:solidFill>
                <a:latin typeface="Liberation Mono"/>
              </a:rPr>
              <a:t>NULL</a:t>
            </a:r>
            <a:r>
              <a:rPr lang="en-US" dirty="0">
                <a:latin typeface="Liberation Mono"/>
                <a:ea typeface="Times New Roman" panose="02020603050405020304" pitchFamily="18" charset="0"/>
              </a:rPr>
              <a:t>,</a:t>
            </a:r>
            <a:r>
              <a:rPr lang="en-US" dirty="0">
                <a:solidFill>
                  <a:srgbClr val="0077AA"/>
                </a:solidFill>
                <a:latin typeface="Liberation Mono"/>
                <a:ea typeface="Times New Roman" panose="02020603050405020304" pitchFamily="18" charset="0"/>
              </a:rPr>
              <a:t>  </a:t>
            </a:r>
          </a:p>
          <a:p>
            <a:pPr marL="266700" indent="-266700"/>
            <a:r>
              <a:rPr lang="en-US" dirty="0">
                <a:solidFill>
                  <a:schemeClr val="tx1">
                    <a:lumMod val="95000"/>
                    <a:lumOff val="5000"/>
                  </a:schemeClr>
                </a:solidFill>
                <a:latin typeface="Liberation Mono"/>
              </a:rPr>
              <a:t>    item_ID </a:t>
            </a:r>
            <a:r>
              <a:rPr lang="en-US" dirty="0">
                <a:solidFill>
                  <a:srgbClr val="834689"/>
                </a:solidFill>
                <a:latin typeface="Liberation Mono"/>
                <a:cs typeface="Arial" panose="020B0604020202020204" pitchFamily="34" charset="0"/>
              </a:rPr>
              <a:t>INT</a:t>
            </a:r>
            <a:r>
              <a:rPr lang="en-US" dirty="0">
                <a:solidFill>
                  <a:srgbClr val="0077AA"/>
                </a:solidFill>
                <a:latin typeface="Liberation Mono"/>
                <a:ea typeface="Times New Roman" panose="02020603050405020304" pitchFamily="18" charset="0"/>
              </a:rPr>
              <a:t> </a:t>
            </a:r>
            <a:r>
              <a:rPr lang="en-US" dirty="0">
                <a:solidFill>
                  <a:srgbClr val="0077AA"/>
                </a:solidFill>
                <a:latin typeface="Liberation Mono"/>
              </a:rPr>
              <a:t>NOT</a:t>
            </a:r>
            <a:r>
              <a:rPr lang="en-US" dirty="0">
                <a:solidFill>
                  <a:srgbClr val="0077AA"/>
                </a:solidFill>
                <a:latin typeface="Liberation Mono"/>
                <a:ea typeface="Times New Roman" panose="02020603050405020304" pitchFamily="18" charset="0"/>
              </a:rPr>
              <a:t> </a:t>
            </a:r>
            <a:r>
              <a:rPr lang="en-US" dirty="0">
                <a:solidFill>
                  <a:srgbClr val="0077AA"/>
                </a:solidFill>
                <a:latin typeface="Liberation Mono"/>
              </a:rPr>
              <a:t>NULL</a:t>
            </a:r>
            <a:r>
              <a:rPr lang="en-US" dirty="0">
                <a:latin typeface="Liberation Mono"/>
                <a:ea typeface="Times New Roman" panose="02020603050405020304" pitchFamily="18" charset="0"/>
              </a:rPr>
              <a:t>,</a:t>
            </a:r>
            <a:r>
              <a:rPr lang="en-US" dirty="0">
                <a:solidFill>
                  <a:srgbClr val="0077AA"/>
                </a:solidFill>
                <a:latin typeface="Liberation Mono"/>
                <a:ea typeface="Times New Roman" panose="02020603050405020304" pitchFamily="18" charset="0"/>
              </a:rPr>
              <a:t> </a:t>
            </a:r>
          </a:p>
          <a:p>
            <a:pPr marL="266700" indent="-266700"/>
            <a:r>
              <a:rPr lang="en-US" dirty="0">
                <a:solidFill>
                  <a:srgbClr val="0077AA"/>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PRIMARY</a:t>
            </a:r>
            <a:r>
              <a:rPr lang="en-US" dirty="0">
                <a:solidFill>
                  <a:srgbClr val="0077AA"/>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KEY</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rPr>
              <a:t>orders_ID, item_ID</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rPr>
              <a:t>  </a:t>
            </a:r>
          </a:p>
          <a:p>
            <a:pPr marL="266700" indent="-266700"/>
            <a:r>
              <a:rPr lang="en-US" dirty="0">
                <a:solidFill>
                  <a:srgbClr val="0077AA"/>
                </a:solidFill>
                <a:latin typeface="Liberation Mono"/>
              </a:rPr>
              <a:t>    </a:t>
            </a:r>
            <a:r>
              <a:rPr lang="en-US" dirty="0">
                <a:solidFill>
                  <a:schemeClr val="accent4">
                    <a:lumMod val="50000"/>
                  </a:schemeClr>
                </a:solidFill>
                <a:latin typeface="Liberation Mono"/>
                <a:cs typeface="Arial" panose="020B0604020202020204" pitchFamily="34" charset="0"/>
              </a:rPr>
              <a:t>constraint</a:t>
            </a:r>
            <a:r>
              <a:rPr lang="en-US" dirty="0">
                <a:solidFill>
                  <a:srgbClr val="0077AA"/>
                </a:solidFill>
                <a:latin typeface="Liberation Mono"/>
                <a:ea typeface="Times New Roman" panose="02020603050405020304" pitchFamily="18" charset="0"/>
              </a:rPr>
              <a:t> </a:t>
            </a:r>
            <a:r>
              <a:rPr lang="en-US" dirty="0">
                <a:solidFill>
                  <a:schemeClr val="tx1">
                    <a:lumMod val="95000"/>
                    <a:lumOff val="5000"/>
                  </a:schemeClr>
                </a:solidFill>
                <a:latin typeface="Liberation Mono"/>
              </a:rPr>
              <a:t>fk_orders_has_item_orders </a:t>
            </a:r>
            <a:r>
              <a:rPr lang="en-US" dirty="0">
                <a:solidFill>
                  <a:srgbClr val="FE1212"/>
                </a:solidFill>
                <a:latin typeface="Liberation Mono"/>
                <a:cs typeface="Arial" panose="020B0604020202020204" pitchFamily="34" charset="0"/>
              </a:rPr>
              <a:t>FOREIGN</a:t>
            </a:r>
            <a:r>
              <a:rPr lang="en-US" dirty="0">
                <a:solidFill>
                  <a:srgbClr val="0077AA"/>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KEY</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rPr>
              <a:t>orders_ID</a:t>
            </a:r>
            <a:r>
              <a:rPr lang="en-US" dirty="0">
                <a:solidFill>
                  <a:schemeClr val="bg1">
                    <a:lumMod val="65000"/>
                  </a:schemeClr>
                </a:solidFill>
                <a:latin typeface="Liberation Mono"/>
                <a:cs typeface="Arial" panose="020B0604020202020204" pitchFamily="34" charset="0"/>
              </a:rPr>
              <a:t>)</a:t>
            </a:r>
          </a:p>
          <a:p>
            <a:pPr marL="266700" indent="-266700"/>
            <a:r>
              <a:rPr lang="en-US" dirty="0">
                <a:solidFill>
                  <a:schemeClr val="bg1">
                    <a:lumMod val="65000"/>
                  </a:schemeClr>
                </a:solidFill>
                <a:latin typeface="Liberation Mono"/>
                <a:ea typeface="Times New Roman" panose="02020603050405020304" pitchFamily="18" charset="0"/>
                <a:cs typeface="Arial" panose="020B0604020202020204" pitchFamily="34" charset="0"/>
              </a:rPr>
              <a:t>    </a:t>
            </a:r>
            <a:r>
              <a:rPr lang="en-US" dirty="0">
                <a:solidFill>
                  <a:srgbClr val="FE1212"/>
                </a:solidFill>
                <a:latin typeface="Liberation Mono"/>
                <a:cs typeface="Arial" panose="020B0604020202020204" pitchFamily="34" charset="0"/>
              </a:rPr>
              <a:t>REFERENCES</a:t>
            </a:r>
            <a:r>
              <a:rPr lang="en-US" dirty="0">
                <a:solidFill>
                  <a:srgbClr val="0077AA"/>
                </a:solidFill>
                <a:latin typeface="Liberation Mono"/>
                <a:ea typeface="Times New Roman" panose="02020603050405020304" pitchFamily="18" charset="0"/>
              </a:rPr>
              <a:t> </a:t>
            </a:r>
            <a:r>
              <a:rPr lang="en-US" dirty="0">
                <a:solidFill>
                  <a:schemeClr val="tx1">
                    <a:lumMod val="95000"/>
                    <a:lumOff val="5000"/>
                  </a:schemeClr>
                </a:solidFill>
                <a:latin typeface="Liberation Mono"/>
              </a:rPr>
              <a:t>orders</a:t>
            </a:r>
            <a:r>
              <a:rPr lang="en-US"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rPr>
              <a:t>ID</a:t>
            </a:r>
            <a:r>
              <a:rPr lang="en-US"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rPr>
              <a:t>,</a:t>
            </a:r>
          </a:p>
          <a:p>
            <a:pPr marL="266700" indent="-266700"/>
            <a:r>
              <a:rPr lang="en-US" dirty="0">
                <a:solidFill>
                  <a:srgbClr val="0077AA"/>
                </a:solidFill>
                <a:latin typeface="Liberation Mono"/>
              </a:rPr>
              <a:t>    </a:t>
            </a:r>
            <a:r>
              <a:rPr lang="en-US" dirty="0">
                <a:solidFill>
                  <a:schemeClr val="accent4">
                    <a:lumMod val="50000"/>
                  </a:schemeClr>
                </a:solidFill>
                <a:latin typeface="Liberation Mono"/>
                <a:cs typeface="Arial" panose="020B0604020202020204" pitchFamily="34" charset="0"/>
              </a:rPr>
              <a:t>constraint</a:t>
            </a:r>
            <a:r>
              <a:rPr lang="en-US" dirty="0">
                <a:solidFill>
                  <a:srgbClr val="0077AA"/>
                </a:solidFill>
                <a:latin typeface="Liberation Mono"/>
                <a:ea typeface="Times New Roman" panose="02020603050405020304" pitchFamily="18" charset="0"/>
              </a:rPr>
              <a:t> </a:t>
            </a:r>
            <a:r>
              <a:rPr lang="en-US" dirty="0">
                <a:solidFill>
                  <a:schemeClr val="tx1">
                    <a:lumMod val="95000"/>
                    <a:lumOff val="5000"/>
                  </a:schemeClr>
                </a:solidFill>
                <a:latin typeface="Liberation Mono"/>
              </a:rPr>
              <a:t>fk_orders_has_item_item1 </a:t>
            </a:r>
            <a:r>
              <a:rPr lang="en-US" dirty="0">
                <a:solidFill>
                  <a:srgbClr val="FE1212"/>
                </a:solidFill>
                <a:latin typeface="Liberation Mono"/>
                <a:cs typeface="Arial" panose="020B0604020202020204" pitchFamily="34" charset="0"/>
              </a:rPr>
              <a:t>FOREIGN</a:t>
            </a:r>
            <a:r>
              <a:rPr lang="en-US" dirty="0">
                <a:solidFill>
                  <a:srgbClr val="0077AA"/>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KEY</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rPr>
              <a:t>item_ID</a:t>
            </a:r>
            <a:r>
              <a:rPr lang="en-US"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rPr>
              <a:t> </a:t>
            </a:r>
          </a:p>
          <a:p>
            <a:pPr marL="266700" indent="-266700"/>
            <a:r>
              <a:rPr lang="en-US" dirty="0">
                <a:solidFill>
                  <a:srgbClr val="0077AA"/>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REFERENCES</a:t>
            </a:r>
            <a:r>
              <a:rPr lang="en-US" dirty="0">
                <a:solidFill>
                  <a:srgbClr val="0077AA"/>
                </a:solidFill>
                <a:latin typeface="Liberation Mono"/>
                <a:ea typeface="Times New Roman" panose="02020603050405020304" pitchFamily="18" charset="0"/>
              </a:rPr>
              <a:t> </a:t>
            </a:r>
            <a:r>
              <a:rPr lang="en-US" dirty="0">
                <a:solidFill>
                  <a:schemeClr val="tx1">
                    <a:lumMod val="95000"/>
                    <a:lumOff val="5000"/>
                  </a:schemeClr>
                </a:solidFill>
                <a:latin typeface="Liberation Mono"/>
              </a:rPr>
              <a:t>item</a:t>
            </a:r>
            <a:r>
              <a:rPr lang="en-US"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rPr>
              <a:t>ID</a:t>
            </a:r>
            <a:r>
              <a:rPr lang="en-US" dirty="0">
                <a:solidFill>
                  <a:schemeClr val="bg1">
                    <a:lumMod val="65000"/>
                  </a:schemeClr>
                </a:solidFill>
                <a:latin typeface="Liberation Mono"/>
                <a:cs typeface="Arial" panose="020B0604020202020204" pitchFamily="34" charset="0"/>
              </a:rPr>
              <a:t>)</a:t>
            </a:r>
          </a:p>
          <a:p>
            <a:r>
              <a:rPr lang="en-US"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rPr>
              <a:t>;</a:t>
            </a:r>
            <a:endParaRPr lang="en-IN" dirty="0">
              <a:latin typeface="Liberation Mono"/>
            </a:endParaRPr>
          </a:p>
        </p:txBody>
      </p:sp>
      <p:sp>
        <p:nvSpPr>
          <p:cNvPr id="14" name="Rectangle 13">
            <a:extLst>
              <a:ext uri="{FF2B5EF4-FFF2-40B4-BE49-F238E27FC236}">
                <a16:creationId xmlns:a16="http://schemas.microsoft.com/office/drawing/2014/main" xmlns="" id="{5800DB5C-4045-4B7F-B21E-58505C730652}"/>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how to create many-to-many relationship</a:t>
            </a:r>
            <a:endParaRPr lang="en-IN" sz="3200" i="1" dirty="0">
              <a:solidFill>
                <a:srgbClr val="FF9900"/>
              </a:solidFill>
              <a:latin typeface="Arial" pitchFamily="34" charset="0"/>
              <a:cs typeface="Arial" pitchFamily="34" charset="0"/>
            </a:endParaRPr>
          </a:p>
        </p:txBody>
      </p:sp>
      <p:pic>
        <p:nvPicPr>
          <p:cNvPr id="3" name="Picture 2">
            <a:extLst>
              <a:ext uri="{FF2B5EF4-FFF2-40B4-BE49-F238E27FC236}">
                <a16:creationId xmlns:a16="http://schemas.microsoft.com/office/drawing/2014/main" xmlns="" id="{BD008CAB-F90B-456A-9707-E45BEF1F7ADC}"/>
              </a:ext>
            </a:extLst>
          </p:cNvPr>
          <p:cNvPicPr>
            <a:picLocks noChangeAspect="1"/>
          </p:cNvPicPr>
          <p:nvPr/>
        </p:nvPicPr>
        <p:blipFill>
          <a:blip r:embed="rId2"/>
          <a:stretch>
            <a:fillRect/>
          </a:stretch>
        </p:blipFill>
        <p:spPr>
          <a:xfrm>
            <a:off x="6888088" y="584777"/>
            <a:ext cx="5184576" cy="6215337"/>
          </a:xfrm>
          <a:prstGeom prst="rect">
            <a:avLst/>
          </a:prstGeom>
        </p:spPr>
      </p:pic>
    </p:spTree>
    <p:extLst>
      <p:ext uri="{BB962C8B-B14F-4D97-AF65-F5344CB8AC3E}">
        <p14:creationId xmlns:p14="http://schemas.microsoft.com/office/powerpoint/2010/main" val="338656612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80151"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80151"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6" name="Rectangle 5">
            <a:extLst>
              <a:ext uri="{FF2B5EF4-FFF2-40B4-BE49-F238E27FC236}">
                <a16:creationId xmlns:a16="http://schemas.microsoft.com/office/drawing/2014/main" xmlns="" id="{C8A620EC-80A6-439B-828B-D5F269ABD7DF}"/>
              </a:ext>
            </a:extLst>
          </p:cNvPr>
          <p:cNvSpPr/>
          <p:nvPr/>
        </p:nvSpPr>
        <p:spPr>
          <a:xfrm>
            <a:off x="119336" y="620688"/>
            <a:ext cx="10009112" cy="5539978"/>
          </a:xfrm>
          <a:prstGeom prst="rect">
            <a:avLst/>
          </a:prstGeom>
        </p:spPr>
        <p:txBody>
          <a:bodyPr wrap="square">
            <a:spAutoFit/>
          </a:bodyPr>
          <a:lstStyle/>
          <a:p>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blog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PRIMARY</a:t>
            </a:r>
            <a:r>
              <a:rPr lang="en-IN" dirty="0">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blog </a:t>
            </a:r>
            <a:r>
              <a:rPr lang="en-IN" dirty="0">
                <a:solidFill>
                  <a:srgbClr val="834689"/>
                </a:solidFill>
                <a:latin typeface="Liberation Mono"/>
                <a:cs typeface="Arial" panose="020B0604020202020204" pitchFamily="34" charset="0"/>
              </a:rPr>
              <a:t>TEXT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blogDate </a:t>
            </a:r>
            <a:r>
              <a:rPr lang="en-IN" dirty="0">
                <a:solidFill>
                  <a:srgbClr val="834689"/>
                </a:solidFill>
                <a:latin typeface="Liberation Mono"/>
                <a:cs typeface="Arial" panose="020B0604020202020204" pitchFamily="34" charset="0"/>
              </a:rPr>
              <a:t>DATETIME</a:t>
            </a:r>
          </a:p>
          <a:p>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endParaRPr lang="en-IN" sz="800" dirty="0">
              <a:latin typeface="Liberation Mono"/>
              <a:cs typeface="Arial" panose="020B0604020202020204" pitchFamily="34" charset="0"/>
            </a:endParaRPr>
          </a:p>
          <a:p>
            <a:endParaRPr lang="en-IN" sz="800" dirty="0">
              <a:latin typeface="Liberation Mono"/>
              <a:cs typeface="Arial" panose="020B0604020202020204" pitchFamily="34" charset="0"/>
            </a:endParaRPr>
          </a:p>
          <a:p>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comments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PRIMARY</a:t>
            </a:r>
            <a:r>
              <a:rPr lang="en-IN" dirty="0">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comment </a:t>
            </a:r>
            <a:r>
              <a:rPr lang="en-IN" dirty="0">
                <a:solidFill>
                  <a:srgbClr val="834689"/>
                </a:solidFill>
                <a:latin typeface="Liberation Mono"/>
                <a:cs typeface="Arial" panose="020B0604020202020204" pitchFamily="34" charset="0"/>
              </a:rPr>
              <a:t>TEXT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commentDate </a:t>
            </a:r>
            <a:r>
              <a:rPr lang="en-IN" dirty="0">
                <a:solidFill>
                  <a:srgbClr val="834689"/>
                </a:solidFill>
                <a:latin typeface="Liberation Mono"/>
                <a:cs typeface="Arial" panose="020B0604020202020204" pitchFamily="34" charset="0"/>
              </a:rPr>
              <a:t>DATETIME</a:t>
            </a:r>
          </a:p>
          <a:p>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endParaRPr lang="en-IN" sz="800" dirty="0">
              <a:latin typeface="Liberation Mono"/>
              <a:cs typeface="Arial" panose="020B0604020202020204" pitchFamily="34" charset="0"/>
            </a:endParaRPr>
          </a:p>
          <a:p>
            <a:r>
              <a:rPr lang="en-IN" dirty="0">
                <a:solidFill>
                  <a:srgbClr val="0077AA"/>
                </a:solidFill>
                <a:latin typeface="Liberation Mono"/>
              </a:rPr>
              <a:t>CREATE TABLE </a:t>
            </a:r>
            <a:r>
              <a:rPr lang="en-IN" dirty="0">
                <a:latin typeface="Liberation Mono"/>
                <a:cs typeface="Arial" panose="020B0604020202020204" pitchFamily="34" charset="0"/>
              </a:rPr>
              <a:t>blog_has_comments </a:t>
            </a:r>
            <a:r>
              <a:rPr lang="en-IN" dirty="0">
                <a:solidFill>
                  <a:schemeClr val="bg1">
                    <a:lumMod val="65000"/>
                  </a:schemeClr>
                </a:solidFill>
                <a:latin typeface="Liberation Mono"/>
                <a:cs typeface="Arial" panose="020B0604020202020204" pitchFamily="34" charset="0"/>
              </a:rPr>
              <a:t>(</a:t>
            </a:r>
            <a:r>
              <a:rPr lang="en-IN" dirty="0">
                <a:solidFill>
                  <a:srgbClr val="0077AA"/>
                </a:solidFill>
                <a:latin typeface="Liberation Mono"/>
              </a:rPr>
              <a:t>  </a:t>
            </a:r>
          </a:p>
          <a:p>
            <a:r>
              <a:rPr lang="en-IN" dirty="0">
                <a:latin typeface="Liberation Mono"/>
                <a:cs typeface="Arial" panose="020B0604020202020204" pitchFamily="34" charset="0"/>
              </a:rPr>
              <a:t>    blog_ID </a:t>
            </a:r>
            <a:r>
              <a:rPr lang="en-IN" dirty="0">
                <a:solidFill>
                  <a:srgbClr val="834689"/>
                </a:solidFill>
                <a:latin typeface="Liberation Mono"/>
                <a:cs typeface="Arial" panose="020B0604020202020204" pitchFamily="34" charset="0"/>
              </a:rPr>
              <a:t>INT</a:t>
            </a:r>
            <a:r>
              <a:rPr lang="en-IN" dirty="0">
                <a:latin typeface="Liberation Mono"/>
              </a:rPr>
              <a:t>,</a:t>
            </a:r>
            <a:r>
              <a:rPr lang="en-IN" dirty="0">
                <a:solidFill>
                  <a:srgbClr val="0077AA"/>
                </a:solidFill>
                <a:latin typeface="Liberation Mono"/>
              </a:rPr>
              <a:t>  </a:t>
            </a:r>
          </a:p>
          <a:p>
            <a:r>
              <a:rPr lang="en-IN" dirty="0">
                <a:latin typeface="Liberation Mono"/>
                <a:cs typeface="Arial" panose="020B0604020202020204" pitchFamily="34" charset="0"/>
              </a:rPr>
              <a:t>    comments_ID </a:t>
            </a:r>
            <a:r>
              <a:rPr lang="en-IN" dirty="0">
                <a:solidFill>
                  <a:srgbClr val="834689"/>
                </a:solidFill>
                <a:latin typeface="Liberation Mono"/>
                <a:cs typeface="Arial" panose="020B0604020202020204" pitchFamily="34" charset="0"/>
              </a:rPr>
              <a:t>INT</a:t>
            </a:r>
            <a:r>
              <a:rPr lang="en-IN" dirty="0">
                <a:latin typeface="Liberation Mono"/>
              </a:rPr>
              <a:t>,</a:t>
            </a:r>
            <a:r>
              <a:rPr lang="en-IN" dirty="0">
                <a:solidFill>
                  <a:srgbClr val="0077AA"/>
                </a:solidFill>
                <a:latin typeface="Liberation Mono"/>
              </a:rPr>
              <a:t>  </a:t>
            </a:r>
          </a:p>
          <a:p>
            <a:r>
              <a:rPr lang="en-IN" dirty="0">
                <a:solidFill>
                  <a:srgbClr val="0077AA"/>
                </a:solidFill>
                <a:latin typeface="Liberation Mono"/>
              </a:rPr>
              <a:t>    </a:t>
            </a:r>
            <a:r>
              <a:rPr lang="en-IN" dirty="0">
                <a:solidFill>
                  <a:srgbClr val="FE1212"/>
                </a:solidFill>
                <a:latin typeface="Liberation Mono"/>
                <a:cs typeface="Arial" panose="020B0604020202020204" pitchFamily="34" charset="0"/>
              </a:rPr>
              <a:t>PRIMARY</a:t>
            </a:r>
            <a:r>
              <a:rPr lang="en-IN" dirty="0">
                <a:solidFill>
                  <a:srgbClr val="0077AA"/>
                </a:solidFill>
                <a:latin typeface="Liberation Mono"/>
              </a:rPr>
              <a:t> </a:t>
            </a:r>
            <a:r>
              <a:rPr lang="en-IN" dirty="0">
                <a:solidFill>
                  <a:srgbClr val="FE1212"/>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blog_ID, comments_ID</a:t>
            </a:r>
            <a:r>
              <a:rPr lang="en-IN" dirty="0">
                <a:solidFill>
                  <a:schemeClr val="bg1">
                    <a:lumMod val="65000"/>
                  </a:schemeClr>
                </a:solidFill>
                <a:latin typeface="Liberation Mono"/>
                <a:cs typeface="Arial" panose="020B0604020202020204" pitchFamily="34" charset="0"/>
              </a:rPr>
              <a:t>)</a:t>
            </a:r>
            <a:r>
              <a:rPr lang="en-IN" dirty="0">
                <a:latin typeface="Liberation Mono"/>
              </a:rPr>
              <a:t>,</a:t>
            </a:r>
            <a:r>
              <a:rPr lang="en-IN" dirty="0">
                <a:solidFill>
                  <a:srgbClr val="0077AA"/>
                </a:solidFill>
                <a:latin typeface="Liberation Mono"/>
              </a:rPr>
              <a:t>  </a:t>
            </a:r>
          </a:p>
          <a:p>
            <a:r>
              <a:rPr lang="en-IN" dirty="0">
                <a:solidFill>
                  <a:srgbClr val="0077AA"/>
                </a:solidFill>
                <a:latin typeface="Liberation Mono"/>
              </a:rPr>
              <a:t>    </a:t>
            </a:r>
            <a:r>
              <a:rPr lang="en-IN" dirty="0">
                <a:solidFill>
                  <a:schemeClr val="accent4">
                    <a:lumMod val="50000"/>
                  </a:schemeClr>
                </a:solidFill>
                <a:latin typeface="Liberation Mono"/>
                <a:cs typeface="Arial" panose="020B0604020202020204" pitchFamily="34" charset="0"/>
              </a:rPr>
              <a:t>constraint</a:t>
            </a:r>
            <a:r>
              <a:rPr lang="en-IN" dirty="0">
                <a:solidFill>
                  <a:srgbClr val="0077AA"/>
                </a:solidFill>
                <a:latin typeface="Liberation Mono"/>
              </a:rPr>
              <a:t> </a:t>
            </a:r>
            <a:r>
              <a:rPr lang="en-IN" dirty="0">
                <a:latin typeface="Liberation Mono"/>
                <a:cs typeface="Arial" panose="020B0604020202020204" pitchFamily="34" charset="0"/>
              </a:rPr>
              <a:t>fk_blog_has_comments_blog</a:t>
            </a:r>
            <a:r>
              <a:rPr lang="en-IN" dirty="0">
                <a:solidFill>
                  <a:srgbClr val="0077AA"/>
                </a:solidFill>
                <a:latin typeface="Liberation Mono"/>
              </a:rPr>
              <a:t> </a:t>
            </a:r>
            <a:r>
              <a:rPr lang="en-IN" dirty="0">
                <a:solidFill>
                  <a:srgbClr val="FE1212"/>
                </a:solidFill>
                <a:latin typeface="Liberation Mono"/>
                <a:cs typeface="Arial" panose="020B0604020202020204" pitchFamily="34" charset="0"/>
              </a:rPr>
              <a:t>FOREIGN</a:t>
            </a:r>
            <a:r>
              <a:rPr lang="en-IN" dirty="0">
                <a:solidFill>
                  <a:srgbClr val="0077AA"/>
                </a:solidFill>
                <a:latin typeface="Liberation Mono"/>
              </a:rPr>
              <a:t> </a:t>
            </a:r>
            <a:r>
              <a:rPr lang="en-IN" dirty="0">
                <a:solidFill>
                  <a:srgbClr val="FE1212"/>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blog_ID</a:t>
            </a:r>
            <a:r>
              <a:rPr lang="en-IN" dirty="0">
                <a:solidFill>
                  <a:schemeClr val="bg1">
                    <a:lumMod val="65000"/>
                  </a:schemeClr>
                </a:solidFill>
                <a:latin typeface="Liberation Mono"/>
                <a:cs typeface="Arial" panose="020B0604020202020204" pitchFamily="34" charset="0"/>
              </a:rPr>
              <a:t>)</a:t>
            </a:r>
            <a:r>
              <a:rPr lang="en-IN" dirty="0">
                <a:solidFill>
                  <a:srgbClr val="0077AA"/>
                </a:solidFill>
                <a:latin typeface="Liberation Mono"/>
              </a:rPr>
              <a:t>    </a:t>
            </a:r>
            <a:r>
              <a:rPr lang="en-IN" dirty="0">
                <a:solidFill>
                  <a:srgbClr val="FE1212"/>
                </a:solidFill>
                <a:latin typeface="Liberation Mono"/>
                <a:cs typeface="Arial" panose="020B0604020202020204" pitchFamily="34" charset="0"/>
              </a:rPr>
              <a:t>REFERENCES</a:t>
            </a:r>
            <a:r>
              <a:rPr lang="en-IN" dirty="0">
                <a:solidFill>
                  <a:srgbClr val="0077AA"/>
                </a:solidFill>
                <a:latin typeface="Liberation Mono"/>
              </a:rPr>
              <a:t> </a:t>
            </a:r>
            <a:r>
              <a:rPr lang="en-IN" dirty="0">
                <a:latin typeface="Liberation Mono"/>
                <a:cs typeface="Arial" panose="020B0604020202020204" pitchFamily="34" charset="0"/>
              </a:rPr>
              <a:t>blog</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ID</a:t>
            </a:r>
            <a:r>
              <a:rPr lang="en-IN" dirty="0">
                <a:solidFill>
                  <a:schemeClr val="bg1">
                    <a:lumMod val="65000"/>
                  </a:schemeClr>
                </a:solidFill>
                <a:latin typeface="Liberation Mono"/>
                <a:cs typeface="Arial" panose="020B0604020202020204" pitchFamily="34" charset="0"/>
              </a:rPr>
              <a:t>)</a:t>
            </a:r>
            <a:r>
              <a:rPr lang="en-IN" dirty="0">
                <a:latin typeface="Liberation Mono"/>
              </a:rPr>
              <a:t>,</a:t>
            </a:r>
            <a:r>
              <a:rPr lang="en-IN" dirty="0">
                <a:solidFill>
                  <a:srgbClr val="0077AA"/>
                </a:solidFill>
                <a:latin typeface="Liberation Mono"/>
              </a:rPr>
              <a:t> </a:t>
            </a:r>
          </a:p>
          <a:p>
            <a:r>
              <a:rPr lang="en-IN" dirty="0">
                <a:solidFill>
                  <a:srgbClr val="0077AA"/>
                </a:solidFill>
                <a:latin typeface="Liberation Mono"/>
              </a:rPr>
              <a:t>    </a:t>
            </a:r>
            <a:r>
              <a:rPr lang="en-IN" dirty="0">
                <a:solidFill>
                  <a:schemeClr val="accent4">
                    <a:lumMod val="50000"/>
                  </a:schemeClr>
                </a:solidFill>
                <a:latin typeface="Liberation Mono"/>
                <a:cs typeface="Arial" panose="020B0604020202020204" pitchFamily="34" charset="0"/>
              </a:rPr>
              <a:t>constraint</a:t>
            </a:r>
            <a:r>
              <a:rPr lang="en-IN" dirty="0">
                <a:solidFill>
                  <a:srgbClr val="0077AA"/>
                </a:solidFill>
                <a:latin typeface="Liberation Mono"/>
              </a:rPr>
              <a:t> </a:t>
            </a:r>
            <a:r>
              <a:rPr lang="en-IN" dirty="0">
                <a:latin typeface="Liberation Mono"/>
                <a:cs typeface="Arial" panose="020B0604020202020204" pitchFamily="34" charset="0"/>
              </a:rPr>
              <a:t>fk_blog_has_comments_comments </a:t>
            </a:r>
            <a:r>
              <a:rPr lang="en-IN" dirty="0">
                <a:solidFill>
                  <a:srgbClr val="FE1212"/>
                </a:solidFill>
                <a:latin typeface="Liberation Mono"/>
                <a:cs typeface="Arial" panose="020B0604020202020204" pitchFamily="34" charset="0"/>
              </a:rPr>
              <a:t>FOREIGN</a:t>
            </a:r>
            <a:r>
              <a:rPr lang="en-IN" dirty="0">
                <a:solidFill>
                  <a:srgbClr val="0077AA"/>
                </a:solidFill>
                <a:latin typeface="Liberation Mono"/>
              </a:rPr>
              <a:t> </a:t>
            </a:r>
            <a:r>
              <a:rPr lang="en-IN" dirty="0">
                <a:solidFill>
                  <a:srgbClr val="FE1212"/>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comments_ID</a:t>
            </a:r>
            <a:r>
              <a:rPr lang="en-IN" dirty="0">
                <a:solidFill>
                  <a:schemeClr val="bg1">
                    <a:lumMod val="65000"/>
                  </a:schemeClr>
                </a:solidFill>
                <a:latin typeface="Liberation Mono"/>
                <a:cs typeface="Arial" panose="020B0604020202020204" pitchFamily="34" charset="0"/>
              </a:rPr>
              <a:t>)</a:t>
            </a:r>
            <a:r>
              <a:rPr lang="en-IN" dirty="0">
                <a:solidFill>
                  <a:srgbClr val="0077AA"/>
                </a:solidFill>
                <a:latin typeface="Liberation Mono"/>
              </a:rPr>
              <a:t> </a:t>
            </a:r>
            <a:r>
              <a:rPr lang="en-IN" dirty="0">
                <a:solidFill>
                  <a:srgbClr val="FE1212"/>
                </a:solidFill>
                <a:latin typeface="Liberation Mono"/>
                <a:cs typeface="Arial" panose="020B0604020202020204" pitchFamily="34" charset="0"/>
              </a:rPr>
              <a:t>REFERENCES</a:t>
            </a:r>
            <a:r>
              <a:rPr lang="en-IN" dirty="0">
                <a:solidFill>
                  <a:srgbClr val="0077AA"/>
                </a:solidFill>
                <a:latin typeface="Liberation Mono"/>
              </a:rPr>
              <a:t> </a:t>
            </a:r>
            <a:r>
              <a:rPr lang="en-IN" dirty="0">
                <a:latin typeface="Liberation Mono"/>
                <a:cs typeface="Arial" panose="020B0604020202020204" pitchFamily="34" charset="0"/>
              </a:rPr>
              <a:t>comments</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ID</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2" name="Rectangle 11">
            <a:extLst>
              <a:ext uri="{FF2B5EF4-FFF2-40B4-BE49-F238E27FC236}">
                <a16:creationId xmlns:a16="http://schemas.microsoft.com/office/drawing/2014/main" xmlns="" id="{770D770F-870F-40A3-9561-CC90CBDF8A7A}"/>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how to create many-to-many relationship</a:t>
            </a:r>
            <a:endParaRPr lang="en-IN" sz="3200" i="1" dirty="0">
              <a:solidFill>
                <a:srgbClr val="FF9900"/>
              </a:solidFill>
              <a:latin typeface="Arial" pitchFamily="34" charset="0"/>
              <a:cs typeface="Arial" pitchFamily="34" charset="0"/>
            </a:endParaRPr>
          </a:p>
        </p:txBody>
      </p:sp>
      <p:pic>
        <p:nvPicPr>
          <p:cNvPr id="3" name="Picture 2">
            <a:extLst>
              <a:ext uri="{FF2B5EF4-FFF2-40B4-BE49-F238E27FC236}">
                <a16:creationId xmlns:a16="http://schemas.microsoft.com/office/drawing/2014/main" xmlns="" id="{DCD36F4B-B93A-4D7B-988A-97D280D15EC2}"/>
              </a:ext>
            </a:extLst>
          </p:cNvPr>
          <p:cNvPicPr>
            <a:picLocks noChangeAspect="1"/>
          </p:cNvPicPr>
          <p:nvPr/>
        </p:nvPicPr>
        <p:blipFill>
          <a:blip r:embed="rId2"/>
          <a:stretch>
            <a:fillRect/>
          </a:stretch>
        </p:blipFill>
        <p:spPr>
          <a:xfrm>
            <a:off x="6456040" y="620688"/>
            <a:ext cx="5464287" cy="4199405"/>
          </a:xfrm>
          <a:prstGeom prst="rect">
            <a:avLst/>
          </a:prstGeom>
        </p:spPr>
      </p:pic>
    </p:spTree>
    <p:extLst>
      <p:ext uri="{BB962C8B-B14F-4D97-AF65-F5344CB8AC3E}">
        <p14:creationId xmlns:p14="http://schemas.microsoft.com/office/powerpoint/2010/main" val="16189564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524596" y="1371603"/>
            <a:ext cx="9142810" cy="1015663"/>
          </a:xfrm>
          <a:prstGeom prst="rect">
            <a:avLst/>
          </a:prstGeom>
        </p:spPr>
        <p:txBody>
          <a:bodyPr wrap="square">
            <a:spAutoFit/>
          </a:bodyPr>
          <a:lstStyle/>
          <a:p>
            <a:pPr algn="ctr"/>
            <a:r>
              <a:rPr lang="en-IN" sz="3200" b="1" dirty="0">
                <a:latin typeface="Arial" panose="020B0604020202020204" pitchFamily="34" charset="0"/>
                <a:cs typeface="Arial" panose="020B0604020202020204" pitchFamily="34" charset="0"/>
              </a:rPr>
              <a:t>MySQL</a:t>
            </a:r>
            <a:r>
              <a:rPr lang="en-IN" sz="3200" dirty="0">
                <a:latin typeface="Arial" panose="020B0604020202020204" pitchFamily="34" charset="0"/>
                <a:cs typeface="Arial" panose="020B0604020202020204" pitchFamily="34" charset="0"/>
              </a:rPr>
              <a:t> </a:t>
            </a:r>
            <a:r>
              <a:rPr lang="en-IN" sz="2800" dirty="0">
                <a:latin typeface="Arial" panose="020B0604020202020204" pitchFamily="34" charset="0"/>
                <a:cs typeface="Arial" panose="020B0604020202020204" pitchFamily="34" charset="0"/>
              </a:rPr>
              <a:t>is the most popular </a:t>
            </a:r>
            <a:r>
              <a:rPr lang="en-IN" sz="3200" b="1" dirty="0">
                <a:latin typeface="Arial" panose="020B0604020202020204" pitchFamily="34" charset="0"/>
                <a:cs typeface="Arial" panose="020B0604020202020204" pitchFamily="34" charset="0"/>
              </a:rPr>
              <a:t>Open Source</a:t>
            </a:r>
            <a:r>
              <a:rPr lang="en-IN" sz="2800" b="1" dirty="0">
                <a:latin typeface="Arial" panose="020B0604020202020204" pitchFamily="34" charset="0"/>
                <a:cs typeface="Arial" panose="020B0604020202020204" pitchFamily="34" charset="0"/>
              </a:rPr>
              <a:t> </a:t>
            </a:r>
          </a:p>
          <a:p>
            <a:pPr algn="ctr"/>
            <a:r>
              <a:rPr lang="en-IN" sz="2800" dirty="0">
                <a:latin typeface="Arial" panose="020B0604020202020204" pitchFamily="34" charset="0"/>
                <a:cs typeface="Arial" panose="020B0604020202020204" pitchFamily="34" charset="0"/>
              </a:rPr>
              <a:t>Relational Database Management System.</a:t>
            </a:r>
            <a:endParaRPr lang="en-US" sz="3600" b="1" dirty="0">
              <a:latin typeface="Arial" pitchFamily="34" charset="0"/>
              <a:cs typeface="Arial" pitchFamily="34" charset="0"/>
            </a:endParaRPr>
          </a:p>
        </p:txBody>
      </p:sp>
      <p:sp>
        <p:nvSpPr>
          <p:cNvPr id="4" name="Rectangle 3"/>
          <p:cNvSpPr/>
          <p:nvPr/>
        </p:nvSpPr>
        <p:spPr>
          <a:xfrm>
            <a:off x="1524596" y="4"/>
            <a:ext cx="9142810" cy="646331"/>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MySQL</a:t>
            </a:r>
            <a:r>
              <a:rPr lang="en-US" sz="3200" i="1" dirty="0">
                <a:solidFill>
                  <a:srgbClr val="FF9900"/>
                </a:solidFill>
                <a:latin typeface="Arial" pitchFamily="34" charset="0"/>
                <a:cs typeface="Arial" pitchFamily="34" charset="0"/>
              </a:rPr>
              <a:t> </a:t>
            </a:r>
            <a:r>
              <a:rPr lang="en-IN" sz="3200" i="1" dirty="0">
                <a:solidFill>
                  <a:srgbClr val="FF9900"/>
                </a:solidFill>
                <a:latin typeface="Arial" pitchFamily="34" charset="0"/>
                <a:cs typeface="Arial" pitchFamily="34" charset="0"/>
              </a:rPr>
              <a:t> </a:t>
            </a:r>
          </a:p>
        </p:txBody>
      </p:sp>
      <p:sp>
        <p:nvSpPr>
          <p:cNvPr id="2" name="Rectangle 1"/>
          <p:cNvSpPr/>
          <p:nvPr/>
        </p:nvSpPr>
        <p:spPr>
          <a:xfrm>
            <a:off x="1753167" y="2819400"/>
            <a:ext cx="8685669" cy="523220"/>
          </a:xfrm>
          <a:prstGeom prst="rect">
            <a:avLst/>
          </a:prstGeom>
        </p:spPr>
        <p:txBody>
          <a:bodyPr wrap="square">
            <a:spAutoFit/>
          </a:bodyPr>
          <a:lstStyle/>
          <a:p>
            <a:pPr algn="ctr"/>
            <a:r>
              <a:rPr lang="en-IN" sz="1400" dirty="0">
                <a:latin typeface="Arial" panose="020B0604020202020204" pitchFamily="34" charset="0"/>
                <a:cs typeface="Arial" panose="020B0604020202020204" pitchFamily="34" charset="0"/>
              </a:rPr>
              <a:t>MySQL was created by a Swedish company - MySQL AB that was founded in 1995. It was acquired by Sun Microsystems in 2008; Sun was in turn acquired by Oracle Corporation in 2010.</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08168" y="4470735"/>
            <a:ext cx="4202657" cy="2185666"/>
          </a:xfrm>
          <a:prstGeom prst="rect">
            <a:avLst/>
          </a:prstGeom>
        </p:spPr>
      </p:pic>
      <p:sp>
        <p:nvSpPr>
          <p:cNvPr id="5" name="TextBox 4"/>
          <p:cNvSpPr txBox="1"/>
          <p:nvPr/>
        </p:nvSpPr>
        <p:spPr>
          <a:xfrm>
            <a:off x="119336" y="3740839"/>
            <a:ext cx="10657184" cy="1200329"/>
          </a:xfrm>
          <a:prstGeom prst="rect">
            <a:avLst/>
          </a:prstGeom>
          <a:noFill/>
        </p:spPr>
        <p:txBody>
          <a:bodyPr wrap="square" rtlCol="0">
            <a:spAutoFit/>
          </a:bodyPr>
          <a:lstStyle/>
          <a:p>
            <a:r>
              <a:rPr lang="en-IN" sz="2000" dirty="0"/>
              <a:t>When you use MySQL, you’re actually using at least two programmes. One program is the MySQL server </a:t>
            </a:r>
            <a:r>
              <a:rPr lang="en-IN" sz="2800" dirty="0"/>
              <a:t>(</a:t>
            </a:r>
            <a:r>
              <a:rPr lang="en-IN" sz="3200" i="1" dirty="0">
                <a:solidFill>
                  <a:srgbClr val="FF0000"/>
                </a:solidFill>
              </a:rPr>
              <a:t>mysqld.exe</a:t>
            </a:r>
            <a:r>
              <a:rPr lang="en-IN" sz="2800" dirty="0"/>
              <a:t>)</a:t>
            </a:r>
            <a:r>
              <a:rPr lang="en-IN" sz="2000" i="1" dirty="0"/>
              <a:t> </a:t>
            </a:r>
            <a:r>
              <a:rPr lang="en-IN" sz="2000" dirty="0"/>
              <a:t>and other program is MySQL client program </a:t>
            </a:r>
            <a:r>
              <a:rPr lang="en-IN" sz="2800" dirty="0"/>
              <a:t>(</a:t>
            </a:r>
            <a:r>
              <a:rPr lang="en-IN" sz="3200" i="1" dirty="0">
                <a:solidFill>
                  <a:srgbClr val="FF0000"/>
                </a:solidFill>
              </a:rPr>
              <a:t>mysql.exe</a:t>
            </a:r>
            <a:r>
              <a:rPr lang="en-IN" sz="2800" dirty="0"/>
              <a:t>)</a:t>
            </a:r>
            <a:r>
              <a:rPr lang="en-IN" sz="2000" dirty="0"/>
              <a:t>  that connects to the database server.</a:t>
            </a:r>
            <a:endParaRPr lang="en-IN" sz="2000" i="1" dirty="0"/>
          </a:p>
        </p:txBody>
      </p:sp>
    </p:spTree>
    <p:extLst>
      <p:ext uri="{BB962C8B-B14F-4D97-AF65-F5344CB8AC3E}">
        <p14:creationId xmlns:p14="http://schemas.microsoft.com/office/powerpoint/2010/main" val="1497936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6C70CCFD-3886-15EB-7B14-5A1CCEE6E28C}"/>
              </a:ext>
            </a:extLst>
          </p:cNvPr>
          <p:cNvPicPr>
            <a:picLocks noChangeAspect="1"/>
          </p:cNvPicPr>
          <p:nvPr/>
        </p:nvPicPr>
        <p:blipFill>
          <a:blip r:embed="rId2"/>
          <a:stretch>
            <a:fillRect/>
          </a:stretch>
        </p:blipFill>
        <p:spPr>
          <a:xfrm>
            <a:off x="5714662" y="2492896"/>
            <a:ext cx="6430010" cy="3014067"/>
          </a:xfrm>
          <a:prstGeom prst="rect">
            <a:avLst/>
          </a:prstGeom>
        </p:spPr>
      </p:pic>
      <p:sp>
        <p:nvSpPr>
          <p:cNvPr id="4" name="Rectangle 3"/>
          <p:cNvSpPr/>
          <p:nvPr/>
        </p:nvSpPr>
        <p:spPr>
          <a:xfrm>
            <a:off x="335360" y="620688"/>
            <a:ext cx="11449272" cy="892552"/>
          </a:xfrm>
          <a:prstGeom prst="rect">
            <a:avLst/>
          </a:prstGeom>
        </p:spPr>
        <p:txBody>
          <a:bodyPr wrap="square">
            <a:spAutoFit/>
          </a:bodyPr>
          <a:lstStyle/>
          <a:p>
            <a:r>
              <a:rPr lang="en-IN" sz="2400" b="1" dirty="0">
                <a:latin typeface="Arial" panose="020B0604020202020204" pitchFamily="34" charset="0"/>
                <a:cs typeface="Arial" panose="020B0604020202020204" pitchFamily="34" charset="0"/>
              </a:rPr>
              <a:t>Relation</a:t>
            </a:r>
            <a:r>
              <a:rPr lang="en-IN" sz="2800" b="1" dirty="0">
                <a:latin typeface="Arial" panose="020B0604020202020204" pitchFamily="34" charset="0"/>
                <a:cs typeface="Arial" panose="020B0604020202020204" pitchFamily="34" charset="0"/>
              </a:rPr>
              <a:t> </a:t>
            </a:r>
            <a:r>
              <a:rPr lang="en-IN" sz="2000" b="1" i="1" dirty="0">
                <a:solidFill>
                  <a:srgbClr val="FF0000"/>
                </a:solidFill>
                <a:latin typeface="Arial" panose="020B0604020202020204" pitchFamily="34" charset="0"/>
                <a:cs typeface="Arial" panose="020B0604020202020204" pitchFamily="34" charset="0"/>
              </a:rPr>
              <a:t>(in Relational Algebra </a:t>
            </a:r>
            <a:r>
              <a:rPr lang="en-IN" sz="2000" i="1" dirty="0">
                <a:solidFill>
                  <a:srgbClr val="FF0000"/>
                </a:solidFill>
                <a:latin typeface="Arial" panose="020B0604020202020204" pitchFamily="34" charset="0"/>
                <a:cs typeface="Arial" panose="020B0604020202020204" pitchFamily="34" charset="0"/>
              </a:rPr>
              <a:t>"</a:t>
            </a:r>
            <a:r>
              <a:rPr lang="en-IN" sz="2000" b="1" i="1" dirty="0">
                <a:solidFill>
                  <a:srgbClr val="FF0000"/>
                </a:solidFill>
                <a:latin typeface="Arial" panose="020B0604020202020204" pitchFamily="34" charset="0"/>
                <a:cs typeface="Arial" panose="020B0604020202020204" pitchFamily="34" charset="0"/>
              </a:rPr>
              <a:t>R</a:t>
            </a:r>
            <a:r>
              <a:rPr lang="en-IN" sz="2000" i="1" dirty="0">
                <a:solidFill>
                  <a:srgbClr val="FF0000"/>
                </a:solidFill>
                <a:latin typeface="Arial" panose="020B0604020202020204" pitchFamily="34" charset="0"/>
                <a:cs typeface="Arial" panose="020B0604020202020204" pitchFamily="34" charset="0"/>
              </a:rPr>
              <a:t>" </a:t>
            </a:r>
            <a:r>
              <a:rPr lang="en-IN" sz="2000" b="1" i="1" dirty="0">
                <a:solidFill>
                  <a:srgbClr val="FF0000"/>
                </a:solidFill>
                <a:latin typeface="Arial" panose="020B0604020202020204" pitchFamily="34" charset="0"/>
                <a:cs typeface="Arial" panose="020B0604020202020204" pitchFamily="34" charset="0"/>
              </a:rPr>
              <a:t>stands for relation)</a:t>
            </a:r>
            <a:r>
              <a:rPr lang="en-IN" sz="2800" b="1" dirty="0">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In Database, a relation represents a </a:t>
            </a:r>
            <a:r>
              <a:rPr lang="en-IN" sz="2400" b="1" dirty="0">
                <a:solidFill>
                  <a:srgbClr val="C00000"/>
                </a:solidFill>
                <a:latin typeface="Arial" panose="020B0604020202020204" pitchFamily="34" charset="0"/>
                <a:cs typeface="Arial" panose="020B0604020202020204" pitchFamily="34" charset="0"/>
              </a:rPr>
              <a:t>table</a:t>
            </a:r>
            <a:r>
              <a:rPr lang="en-IN" sz="2400" dirty="0">
                <a:solidFill>
                  <a:srgbClr val="C00000"/>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an </a:t>
            </a:r>
            <a:r>
              <a:rPr lang="en-IN" sz="2400" b="1" dirty="0">
                <a:solidFill>
                  <a:srgbClr val="C00000"/>
                </a:solidFill>
                <a:latin typeface="Arial" panose="020B0604020202020204" pitchFamily="34" charset="0"/>
                <a:cs typeface="Arial" panose="020B0604020202020204" pitchFamily="34" charset="0"/>
              </a:rPr>
              <a:t>entity</a:t>
            </a:r>
            <a:r>
              <a:rPr lang="en-IN" sz="2400" dirty="0">
                <a:solidFill>
                  <a:srgbClr val="C00000"/>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than contain attributes.</a:t>
            </a:r>
          </a:p>
        </p:txBody>
      </p:sp>
      <p:sp>
        <p:nvSpPr>
          <p:cNvPr id="5" name="Rectangle 4"/>
          <p:cNvSpPr/>
          <p:nvPr/>
        </p:nvSpPr>
        <p:spPr>
          <a:xfrm>
            <a:off x="335360" y="1628800"/>
            <a:ext cx="11449272" cy="830997"/>
          </a:xfrm>
          <a:prstGeom prst="rect">
            <a:avLst/>
          </a:prstGeom>
        </p:spPr>
        <p:txBody>
          <a:bodyPr wrap="square">
            <a:spAutoFit/>
          </a:bodyPr>
          <a:lstStyle/>
          <a:p>
            <a:r>
              <a:rPr lang="en-IN" sz="2400" b="1" dirty="0">
                <a:latin typeface="Arial" panose="020B0604020202020204" pitchFamily="34" charset="0"/>
                <a:cs typeface="Arial" panose="020B0604020202020204" pitchFamily="34" charset="0"/>
              </a:rPr>
              <a:t>Relationship:</a:t>
            </a:r>
            <a:r>
              <a:rPr lang="en-IN" sz="28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In database, relationship is that how the two entities are </a:t>
            </a:r>
            <a:r>
              <a:rPr lang="en-IN" sz="2400" b="1" dirty="0">
                <a:solidFill>
                  <a:srgbClr val="0070C0"/>
                </a:solidFill>
                <a:latin typeface="Arial" panose="020B0604020202020204" pitchFamily="34" charset="0"/>
                <a:cs typeface="Arial" panose="020B0604020202020204" pitchFamily="34" charset="0"/>
              </a:rPr>
              <a:t>connected</a:t>
            </a:r>
            <a:r>
              <a:rPr lang="en-IN" sz="2400" dirty="0">
                <a:solidFill>
                  <a:srgbClr val="0070C0"/>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to each other, i.e. what kind of relationship type they hold between them. </a:t>
            </a:r>
          </a:p>
        </p:txBody>
      </p:sp>
      <p:sp>
        <p:nvSpPr>
          <p:cNvPr id="6" name="Rectangle 5"/>
          <p:cNvSpPr/>
          <p:nvPr/>
        </p:nvSpPr>
        <p:spPr>
          <a:xfrm>
            <a:off x="1524000" y="2"/>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relation and relationship?</a:t>
            </a:r>
            <a:r>
              <a:rPr lang="en-US" sz="3200" i="1" dirty="0">
                <a:solidFill>
                  <a:srgbClr val="FF9900"/>
                </a:solidFill>
                <a:latin typeface="Arial" pitchFamily="34" charset="0"/>
                <a:cs typeface="Arial" pitchFamily="34" charset="0"/>
              </a:rPr>
              <a:t> </a:t>
            </a:r>
            <a:r>
              <a:rPr lang="en-IN" sz="3200" i="1" dirty="0">
                <a:solidFill>
                  <a:srgbClr val="FF9900"/>
                </a:solidFill>
                <a:latin typeface="Arial" pitchFamily="34" charset="0"/>
                <a:cs typeface="Arial" pitchFamily="34" charset="0"/>
              </a:rPr>
              <a:t> </a:t>
            </a:r>
          </a:p>
        </p:txBody>
      </p:sp>
      <p:sp>
        <p:nvSpPr>
          <p:cNvPr id="2" name="Rectangle 1"/>
          <p:cNvSpPr/>
          <p:nvPr/>
        </p:nvSpPr>
        <p:spPr>
          <a:xfrm>
            <a:off x="119336" y="2924944"/>
            <a:ext cx="5760640" cy="830997"/>
          </a:xfrm>
          <a:prstGeom prst="rect">
            <a:avLst/>
          </a:prstGeom>
          <a:noFill/>
        </p:spPr>
        <p:txBody>
          <a:bodyPr wrap="square">
            <a:spAutoFit/>
          </a:bodyPr>
          <a:lstStyle/>
          <a:p>
            <a:r>
              <a:rPr lang="en-IN" sz="2400" b="1" dirty="0">
                <a:solidFill>
                  <a:srgbClr val="00B050"/>
                </a:solidFill>
                <a:latin typeface="Arial" panose="020B0604020202020204" pitchFamily="34" charset="0"/>
                <a:cs typeface="Arial" panose="020B0604020202020204" pitchFamily="34" charset="0"/>
              </a:rPr>
              <a:t>Primary/Foreign key</a:t>
            </a:r>
            <a:r>
              <a:rPr lang="en-IN" sz="2400" dirty="0">
                <a:solidFill>
                  <a:srgbClr val="00B05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is used to specify this relationship.</a:t>
            </a:r>
          </a:p>
        </p:txBody>
      </p:sp>
      <p:sp>
        <p:nvSpPr>
          <p:cNvPr id="7" name="Rectangle 6"/>
          <p:cNvSpPr/>
          <p:nvPr/>
        </p:nvSpPr>
        <p:spPr>
          <a:xfrm>
            <a:off x="5447928" y="5120605"/>
            <a:ext cx="6520614" cy="1692771"/>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r>
              <a:rPr lang="en-US" sz="2400" dirty="0">
                <a:solidFill>
                  <a:srgbClr val="FF0000"/>
                </a:solidFill>
                <a:latin typeface="Arial" panose="020B0604020202020204" pitchFamily="34" charset="0"/>
                <a:cs typeface="Arial" panose="020B0604020202020204" pitchFamily="34" charset="0"/>
              </a:rPr>
              <a:t>:</a:t>
            </a:r>
          </a:p>
          <a:p>
            <a:pPr marL="342900" indent="-342900">
              <a:buFont typeface="Arial" pitchFamily="34" charset="0"/>
              <a:buChar char="•"/>
            </a:pPr>
            <a:endParaRPr lang="en-US" sz="800" b="1" dirty="0">
              <a:solidFill>
                <a:srgbClr val="006C86"/>
              </a:solidFill>
              <a:latin typeface="Arial" panose="020B0604020202020204" pitchFamily="34" charset="0"/>
              <a:cs typeface="Arial" panose="020B0604020202020204" pitchFamily="34" charset="0"/>
            </a:endParaRPr>
          </a:p>
          <a:p>
            <a:pPr marL="177800" indent="-177800">
              <a:buFont typeface="Arial" pitchFamily="34" charset="0"/>
              <a:buChar char="•"/>
            </a:pPr>
            <a:r>
              <a:rPr lang="en-US" b="1" dirty="0">
                <a:solidFill>
                  <a:schemeClr val="tx1">
                    <a:lumMod val="85000"/>
                    <a:lumOff val="15000"/>
                  </a:schemeClr>
                </a:solidFill>
                <a:latin typeface="Arial" panose="020B0604020202020204" pitchFamily="34" charset="0"/>
                <a:cs typeface="Arial" panose="020B0604020202020204" pitchFamily="34" charset="0"/>
              </a:rPr>
              <a:t>Table -</a:t>
            </a:r>
            <a:r>
              <a:rPr lang="en-US" dirty="0">
                <a:solidFill>
                  <a:schemeClr val="tx1">
                    <a:lumMod val="85000"/>
                    <a:lumOff val="15000"/>
                  </a:schemeClr>
                </a:solidFill>
                <a:latin typeface="Arial" panose="020B0604020202020204" pitchFamily="34" charset="0"/>
                <a:cs typeface="Arial" panose="020B0604020202020204" pitchFamily="34" charset="0"/>
              </a:rPr>
              <a:t> The physical instantiation of a relation in the database schema.</a:t>
            </a:r>
          </a:p>
          <a:p>
            <a:pPr marL="177800" indent="-177800">
              <a:buFont typeface="Arial" pitchFamily="34" charset="0"/>
              <a:buChar char="•"/>
            </a:pPr>
            <a:r>
              <a:rPr lang="en-US" b="1" dirty="0">
                <a:solidFill>
                  <a:schemeClr val="tx1">
                    <a:lumMod val="85000"/>
                    <a:lumOff val="15000"/>
                  </a:schemeClr>
                </a:solidFill>
                <a:latin typeface="Arial" panose="020B0604020202020204" pitchFamily="34" charset="0"/>
                <a:cs typeface="Arial" panose="020B0604020202020204" pitchFamily="34" charset="0"/>
              </a:rPr>
              <a:t>Relation</a:t>
            </a:r>
            <a:r>
              <a:rPr lang="en-US" dirty="0">
                <a:solidFill>
                  <a:schemeClr val="tx1">
                    <a:lumMod val="85000"/>
                    <a:lumOff val="15000"/>
                  </a:schemeClr>
                </a:solidFill>
                <a:latin typeface="Arial" panose="020B0604020202020204" pitchFamily="34" charset="0"/>
                <a:cs typeface="Arial" panose="020B0604020202020204" pitchFamily="34" charset="0"/>
              </a:rPr>
              <a:t> </a:t>
            </a:r>
            <a:r>
              <a:rPr lang="en-US" b="1" dirty="0">
                <a:solidFill>
                  <a:schemeClr val="tx1">
                    <a:lumMod val="85000"/>
                    <a:lumOff val="15000"/>
                  </a:schemeClr>
                </a:solidFill>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anose="020B0604020202020204" pitchFamily="34" charset="0"/>
              </a:rPr>
              <a:t> A logical construct that organizes data into rows and columns.</a:t>
            </a:r>
          </a:p>
        </p:txBody>
      </p:sp>
      <p:sp>
        <p:nvSpPr>
          <p:cNvPr id="8" name="Rectangle 7"/>
          <p:cNvSpPr/>
          <p:nvPr/>
        </p:nvSpPr>
        <p:spPr>
          <a:xfrm>
            <a:off x="223458" y="5120605"/>
            <a:ext cx="4288366" cy="156966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Foreign Key is also know as</a:t>
            </a:r>
          </a:p>
          <a:p>
            <a:pPr marL="177800" indent="-177800">
              <a:buFont typeface="Arial" panose="020B0604020202020204" pitchFamily="34" charset="0"/>
              <a:buChar char="•"/>
            </a:pPr>
            <a:r>
              <a:rPr lang="en-US" sz="2000" dirty="0">
                <a:solidFill>
                  <a:srgbClr val="006C86"/>
                </a:solidFill>
                <a:latin typeface="Arial" panose="020B0604020202020204" pitchFamily="34" charset="0"/>
                <a:cs typeface="Arial" panose="020B0604020202020204" pitchFamily="34" charset="0"/>
              </a:rPr>
              <a:t>Reference</a:t>
            </a:r>
          </a:p>
          <a:p>
            <a:pPr marL="177800" indent="-177800">
              <a:buFont typeface="Arial" panose="020B0604020202020204" pitchFamily="34" charset="0"/>
              <a:buChar char="•"/>
            </a:pPr>
            <a:r>
              <a:rPr lang="en-US" sz="2000" dirty="0">
                <a:solidFill>
                  <a:srgbClr val="006C86"/>
                </a:solidFill>
                <a:latin typeface="Arial" panose="020B0604020202020204" pitchFamily="34" charset="0"/>
                <a:cs typeface="Arial" panose="020B0604020202020204" pitchFamily="34" charset="0"/>
              </a:rPr>
              <a:t>Referential key.</a:t>
            </a:r>
          </a:p>
        </p:txBody>
      </p:sp>
    </p:spTree>
    <p:extLst>
      <p:ext uri="{BB962C8B-B14F-4D97-AF65-F5344CB8AC3E}">
        <p14:creationId xmlns:p14="http://schemas.microsoft.com/office/powerpoint/2010/main" val="3442498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SQL?</a:t>
            </a:r>
          </a:p>
        </p:txBody>
      </p:sp>
    </p:spTree>
    <p:extLst>
      <p:ext uri="{BB962C8B-B14F-4D97-AF65-F5344CB8AC3E}">
        <p14:creationId xmlns:p14="http://schemas.microsoft.com/office/powerpoint/2010/main" val="105294566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80150"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80150"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what is sql?</a:t>
            </a:r>
          </a:p>
        </p:txBody>
      </p:sp>
      <p:sp>
        <p:nvSpPr>
          <p:cNvPr id="3" name="Rectangle 2"/>
          <p:cNvSpPr/>
          <p:nvPr/>
        </p:nvSpPr>
        <p:spPr>
          <a:xfrm>
            <a:off x="335360" y="1220559"/>
            <a:ext cx="11449272" cy="1200329"/>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a:t>
            </a:r>
            <a:r>
              <a:rPr lang="en-IN" sz="2400" b="1" dirty="0">
                <a:latin typeface="Segoe UI Light" panose="020B0502040204020203" pitchFamily="34" charset="0"/>
                <a:cs typeface="Segoe UI Light" panose="020B0502040204020203" pitchFamily="34" charset="0"/>
              </a:rPr>
              <a:t>Structured Query Language</a:t>
            </a:r>
            <a:r>
              <a:rPr lang="en-IN" sz="2400" dirty="0">
                <a:latin typeface="Segoe UI Light" panose="020B0502040204020203" pitchFamily="34" charset="0"/>
                <a:cs typeface="Segoe UI Light" panose="020B0502040204020203" pitchFamily="34" charset="0"/>
              </a:rPr>
              <a:t>) is a database language designed and developed for managing data in relational database management systems (</a:t>
            </a:r>
            <a:r>
              <a:rPr lang="en-IN" sz="2400" b="1" dirty="0">
                <a:latin typeface="Segoe UI Light" panose="020B0502040204020203" pitchFamily="34" charset="0"/>
                <a:cs typeface="Segoe UI Light" panose="020B0502040204020203" pitchFamily="34" charset="0"/>
              </a:rPr>
              <a:t>RDBMS</a:t>
            </a:r>
            <a:r>
              <a:rPr lang="en-IN" sz="2400" dirty="0">
                <a:latin typeface="Segoe UI Light" panose="020B0502040204020203" pitchFamily="34" charset="0"/>
                <a:cs typeface="Segoe UI Light" panose="020B0502040204020203" pitchFamily="34" charset="0"/>
              </a:rPr>
              <a:t>). SQL is common language for all Relational Databases.</a:t>
            </a:r>
          </a:p>
        </p:txBody>
      </p:sp>
      <p:pic>
        <p:nvPicPr>
          <p:cNvPr id="9" name="Picture 2" descr="Related image">
            <a:extLst>
              <a:ext uri="{FF2B5EF4-FFF2-40B4-BE49-F238E27FC236}">
                <a16:creationId xmlns:a16="http://schemas.microsoft.com/office/drawing/2014/main" xmlns="" id="{92C2FCF3-CBD3-40C1-8E31-4F775FB3DCB0}"/>
              </a:ext>
            </a:extLst>
          </p:cNvPr>
          <p:cNvPicPr>
            <a:picLocks noChangeAspect="1" noChangeArrowheads="1"/>
          </p:cNvPicPr>
          <p:nvPr/>
        </p:nvPicPr>
        <p:blipFill>
          <a:blip r:embed="rId2" cstate="print"/>
          <a:srcRect/>
          <a:stretch>
            <a:fillRect/>
          </a:stretch>
        </p:blipFill>
        <p:spPr bwMode="auto">
          <a:xfrm>
            <a:off x="1524596" y="2966115"/>
            <a:ext cx="8838048" cy="3463560"/>
          </a:xfrm>
          <a:prstGeom prst="rect">
            <a:avLst/>
          </a:prstGeom>
          <a:noFill/>
        </p:spPr>
      </p:pic>
      <p:sp>
        <p:nvSpPr>
          <p:cNvPr id="8" name="TextBox 7">
            <a:extLst>
              <a:ext uri="{FF2B5EF4-FFF2-40B4-BE49-F238E27FC236}">
                <a16:creationId xmlns:a16="http://schemas.microsoft.com/office/drawing/2014/main" xmlns="" id="{2F91AA89-F580-38E9-40D5-DD87CCC3F2D1}"/>
              </a:ext>
            </a:extLst>
          </p:cNvPr>
          <p:cNvSpPr txBox="1"/>
          <p:nvPr/>
        </p:nvSpPr>
        <p:spPr>
          <a:xfrm>
            <a:off x="89038" y="139279"/>
            <a:ext cx="6727042" cy="800219"/>
          </a:xfrm>
          <a:prstGeom prst="rect">
            <a:avLst/>
          </a:prstGeom>
          <a:no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6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Palatino Linotype" panose="02040502050505030304" pitchFamily="18" charset="0"/>
                <a:ea typeface="Segoe UI Symbol" panose="020B0502040204020203" pitchFamily="34" charset="0"/>
                <a:cs typeface="Segoe UI Semilight" panose="020B0402040204020203" pitchFamily="34" charset="0"/>
              </a:rPr>
              <a:t>EXPLICIT</a:t>
            </a:r>
            <a:r>
              <a:rPr lang="en-US" sz="1800" b="1" dirty="0">
                <a:solidFill>
                  <a:srgbClr val="C00000"/>
                </a:solidFill>
                <a:latin typeface="Palatino Linotype" panose="02040502050505030304" pitchFamily="18" charset="0"/>
                <a:ea typeface="Segoe UI Symbol" panose="020B0502040204020203" pitchFamily="34" charset="0"/>
                <a:cs typeface="Segoe UI Semilight" panose="020B0402040204020203" pitchFamily="34" charset="0"/>
              </a:rPr>
              <a:t> </a:t>
            </a:r>
            <a:r>
              <a:rPr lang="en-US" b="1" dirty="0">
                <a:latin typeface="Palatino Linotype" panose="02040502050505030304" pitchFamily="18" charset="0"/>
                <a:ea typeface="Segoe UI Symbol" panose="020B0502040204020203" pitchFamily="34" charset="0"/>
                <a:cs typeface="Segoe UI Semilight" panose="020B0402040204020203" pitchFamily="34" charset="0"/>
              </a:rPr>
              <a:t>or</a:t>
            </a:r>
            <a:r>
              <a:rPr lang="en-US" sz="1800" b="1" dirty="0">
                <a:solidFill>
                  <a:srgbClr val="C00000"/>
                </a:solidFill>
                <a:latin typeface="Palatino Linotype" panose="02040502050505030304" pitchFamily="18" charset="0"/>
                <a:ea typeface="Segoe UI Symbol" panose="020B0502040204020203" pitchFamily="34" charset="0"/>
                <a:cs typeface="Segoe UI Semilight" panose="020B0402040204020203" pitchFamily="34" charset="0"/>
              </a:rPr>
              <a:t> </a:t>
            </a:r>
            <a:r>
              <a:rPr lang="en-US" b="1" dirty="0">
                <a:latin typeface="Palatino Linotype" panose="02040502050505030304" pitchFamily="18" charset="0"/>
                <a:ea typeface="Segoe UI Symbol" panose="020B0502040204020203" pitchFamily="34" charset="0"/>
                <a:cs typeface="Segoe UI Semilight" panose="020B0402040204020203" pitchFamily="34" charset="0"/>
              </a:rPr>
              <a:t>IMPLICIT</a:t>
            </a:r>
            <a:r>
              <a:rPr lang="en-US" sz="1800" b="1" dirty="0">
                <a:solidFill>
                  <a:srgbClr val="C00000"/>
                </a:solidFill>
                <a:latin typeface="Palatino Linotype" panose="02040502050505030304" pitchFamily="18" charset="0"/>
                <a:ea typeface="Segoe UI Symbol" panose="020B0502040204020203" pitchFamily="34" charset="0"/>
                <a:cs typeface="Segoe UI Semilight" panose="020B0402040204020203" pitchFamily="34" charset="0"/>
              </a:rPr>
              <a:t> </a:t>
            </a:r>
            <a:r>
              <a:rPr lang="en-US" b="1" dirty="0">
                <a:latin typeface="Palatino Linotype" panose="02040502050505030304" pitchFamily="18" charset="0"/>
                <a:ea typeface="Segoe UI Symbol" panose="020B0502040204020203" pitchFamily="34" charset="0"/>
                <a:cs typeface="Segoe UI Semilight" panose="020B0402040204020203" pitchFamily="34" charset="0"/>
              </a:rPr>
              <a:t>commit</a:t>
            </a:r>
            <a:r>
              <a:rPr lang="en-US" sz="1800" b="1" dirty="0">
                <a:solidFill>
                  <a:srgbClr val="C00000"/>
                </a:solidFill>
                <a:latin typeface="Palatino Linotype" panose="02040502050505030304" pitchFamily="18" charset="0"/>
                <a:ea typeface="Segoe UI Symbol" panose="020B0502040204020203" pitchFamily="34" charset="0"/>
                <a:cs typeface="Segoe UI Semilight" panose="020B0402040204020203" pitchFamily="34" charset="0"/>
              </a:rPr>
              <a:t> </a:t>
            </a:r>
            <a:r>
              <a:rPr lang="en-US" sz="1800" b="1" dirty="0">
                <a:latin typeface="Palatino Linotype" panose="02040502050505030304" pitchFamily="18" charset="0"/>
                <a:ea typeface="Segoe UI Symbol" panose="020B0502040204020203" pitchFamily="34" charset="0"/>
                <a:cs typeface="Segoe UI Semilight" panose="020B0402040204020203" pitchFamily="34" charset="0"/>
              </a:rPr>
              <a:t>will commit the data.</a:t>
            </a:r>
            <a:r>
              <a:rPr lang="en-US" sz="1800" b="1" dirty="0">
                <a:solidFill>
                  <a:srgbClr val="C00000"/>
                </a:solidFill>
                <a:latin typeface="Palatino Linotype" panose="02040502050505030304" pitchFamily="18" charset="0"/>
                <a:ea typeface="Segoe UI Symbol" panose="020B0502040204020203" pitchFamily="34" charset="0"/>
                <a:cs typeface="Segoe UI Semilight" panose="020B0402040204020203" pitchFamily="34" charset="0"/>
              </a:rPr>
              <a:t> </a:t>
            </a:r>
            <a:endParaRPr lang="en-IN" dirty="0">
              <a:latin typeface="Palatino Linotype" panose="02040502050505030304" pitchFamily="18" charset="0"/>
            </a:endParaRPr>
          </a:p>
        </p:txBody>
      </p:sp>
    </p:spTree>
    <p:extLst>
      <p:ext uri="{BB962C8B-B14F-4D97-AF65-F5344CB8AC3E}">
        <p14:creationId xmlns:p14="http://schemas.microsoft.com/office/powerpoint/2010/main" val="141578042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2" descr="https://cdncontribute.geeksforgeeks.org/wp-content/uploads/sql-commands.jpg"/>
          <p:cNvPicPr>
            <a:picLocks noChangeAspect="1" noChangeArrowheads="1"/>
          </p:cNvPicPr>
          <p:nvPr/>
        </p:nvPicPr>
        <p:blipFill>
          <a:blip r:embed="rId2" cstate="print"/>
          <a:srcRect/>
          <a:stretch>
            <a:fillRect/>
          </a:stretch>
        </p:blipFill>
        <p:spPr bwMode="auto">
          <a:xfrm>
            <a:off x="794" y="942944"/>
            <a:ext cx="12190413" cy="4286256"/>
          </a:xfrm>
          <a:prstGeom prst="rect">
            <a:avLst/>
          </a:prstGeom>
          <a:noFill/>
        </p:spPr>
      </p:pic>
      <p:sp>
        <p:nvSpPr>
          <p:cNvPr id="58370" name="AutoShape 2" descr="One-to-one entity relationship diagram"/>
          <p:cNvSpPr>
            <a:spLocks noChangeAspect="1" noChangeArrowheads="1"/>
          </p:cNvSpPr>
          <p:nvPr/>
        </p:nvSpPr>
        <p:spPr bwMode="auto">
          <a:xfrm>
            <a:off x="1680150"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80150"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what is sql?</a:t>
            </a:r>
          </a:p>
        </p:txBody>
      </p:sp>
      <p:sp>
        <p:nvSpPr>
          <p:cNvPr id="9" name="Rectangle 8">
            <a:extLst>
              <a:ext uri="{FF2B5EF4-FFF2-40B4-BE49-F238E27FC236}">
                <a16:creationId xmlns:a16="http://schemas.microsoft.com/office/drawing/2014/main" xmlns="" id="{21D463F1-BAAD-4732-BDD3-00C1B05E4B41}"/>
              </a:ext>
            </a:extLst>
          </p:cNvPr>
          <p:cNvSpPr/>
          <p:nvPr/>
        </p:nvSpPr>
        <p:spPr>
          <a:xfrm>
            <a:off x="227349" y="4289028"/>
            <a:ext cx="11737303" cy="2462213"/>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IN" sz="800" i="1" dirty="0">
              <a:solidFill>
                <a:srgbClr val="006C86"/>
              </a:solidFill>
              <a:latin typeface="Open Sans"/>
              <a:cs typeface="Segoe UI Light" panose="020B0502040204020203" pitchFamily="34" charset="0"/>
            </a:endParaRPr>
          </a:p>
          <a:p>
            <a:pPr marL="342900" indent="-342900">
              <a:buFont typeface="Arial" panose="020B0604020202020204" pitchFamily="34" charset="0"/>
              <a:buChar char="•"/>
            </a:pPr>
            <a:r>
              <a:rPr lang="en-IN" dirty="0">
                <a:solidFill>
                  <a:srgbClr val="303030"/>
                </a:solidFill>
                <a:latin typeface="Palatino Linotype" panose="02040502050505030304" pitchFamily="18" charset="0"/>
              </a:rPr>
              <a:t>A </a:t>
            </a:r>
            <a:r>
              <a:rPr lang="en-IN" b="1" dirty="0">
                <a:solidFill>
                  <a:srgbClr val="303030"/>
                </a:solidFill>
                <a:latin typeface="Palatino Linotype" panose="02040502050505030304" pitchFamily="18" charset="0"/>
              </a:rPr>
              <a:t>NULL</a:t>
            </a:r>
            <a:r>
              <a:rPr lang="en-IN" dirty="0">
                <a:solidFill>
                  <a:srgbClr val="303030"/>
                </a:solidFill>
                <a:latin typeface="Palatino Linotype" panose="02040502050505030304" pitchFamily="18" charset="0"/>
              </a:rPr>
              <a:t> value is not treated as a </a:t>
            </a:r>
            <a:r>
              <a:rPr lang="en-IN" b="1" dirty="0">
                <a:solidFill>
                  <a:srgbClr val="303030"/>
                </a:solidFill>
                <a:latin typeface="Palatino Linotype" panose="02040502050505030304" pitchFamily="18" charset="0"/>
              </a:rPr>
              <a:t>blank</a:t>
            </a:r>
            <a:r>
              <a:rPr lang="en-IN" dirty="0">
                <a:solidFill>
                  <a:srgbClr val="303030"/>
                </a:solidFill>
                <a:latin typeface="Palatino Linotype" panose="02040502050505030304" pitchFamily="18" charset="0"/>
              </a:rPr>
              <a:t> or </a:t>
            </a:r>
            <a:r>
              <a:rPr lang="en-IN" b="1" dirty="0">
                <a:solidFill>
                  <a:srgbClr val="303030"/>
                </a:solidFill>
                <a:latin typeface="Palatino Linotype" panose="02040502050505030304" pitchFamily="18" charset="0"/>
              </a:rPr>
              <a:t>0</a:t>
            </a:r>
            <a:r>
              <a:rPr lang="en-IN" dirty="0">
                <a:solidFill>
                  <a:srgbClr val="303030"/>
                </a:solidFill>
                <a:latin typeface="Palatino Linotype" panose="02040502050505030304" pitchFamily="18" charset="0"/>
              </a:rPr>
              <a:t>. </a:t>
            </a:r>
            <a:r>
              <a:rPr lang="en-US" dirty="0">
                <a:solidFill>
                  <a:srgbClr val="303030"/>
                </a:solidFill>
                <a:latin typeface="Palatino Linotype" panose="02040502050505030304" pitchFamily="18" charset="0"/>
              </a:rPr>
              <a:t>Null or NULL is a special marker used in Structured Query Language to indicate that a data value does not exist in the database.</a:t>
            </a:r>
            <a:endParaRPr lang="en-IN" dirty="0">
              <a:solidFill>
                <a:srgbClr val="303030"/>
              </a:solidFill>
              <a:latin typeface="Palatino Linotype" panose="02040502050505030304" pitchFamily="18" charset="0"/>
            </a:endParaRPr>
          </a:p>
          <a:p>
            <a:pPr marL="342900" indent="-342900">
              <a:buFont typeface="Arial" panose="020B0604020202020204" pitchFamily="34" charset="0"/>
              <a:buChar char="•"/>
            </a:pPr>
            <a:endParaRPr lang="en-IN" sz="800" dirty="0">
              <a:solidFill>
                <a:srgbClr val="303030"/>
              </a:solidFill>
              <a:latin typeface="Palatino Linotype" panose="02040502050505030304" pitchFamily="18" charset="0"/>
            </a:endParaRPr>
          </a:p>
          <a:p>
            <a:pPr marL="342900" indent="-342900">
              <a:buFont typeface="Arial" panose="020B0604020202020204" pitchFamily="34" charset="0"/>
              <a:buChar char="•"/>
            </a:pPr>
            <a:r>
              <a:rPr lang="en-US" b="1" dirty="0">
                <a:solidFill>
                  <a:schemeClr val="bg2">
                    <a:lumMod val="25000"/>
                  </a:schemeClr>
                </a:solidFill>
                <a:latin typeface="Palatino Linotype" panose="02040502050505030304" pitchFamily="18" charset="0"/>
              </a:rPr>
              <a:t>Degree d(R)</a:t>
            </a:r>
            <a:r>
              <a:rPr lang="en-US" dirty="0">
                <a:solidFill>
                  <a:srgbClr val="303030"/>
                </a:solidFill>
                <a:latin typeface="Palatino Linotype" panose="02040502050505030304" pitchFamily="18" charset="0"/>
              </a:rPr>
              <a:t>: Total no. of attributes/columns present in a relation/table is called degree of the relation and is denoted by </a:t>
            </a:r>
            <a:r>
              <a:rPr lang="en-US" b="1" dirty="0">
                <a:solidFill>
                  <a:srgbClr val="303030"/>
                </a:solidFill>
                <a:latin typeface="Palatino Linotype" panose="02040502050505030304" pitchFamily="18" charset="0"/>
              </a:rPr>
              <a:t>d(R).</a:t>
            </a:r>
          </a:p>
          <a:p>
            <a:pPr marL="342900" indent="-342900">
              <a:buFont typeface="Arial" panose="020B0604020202020204" pitchFamily="34" charset="0"/>
              <a:buChar char="•"/>
            </a:pPr>
            <a:endParaRPr lang="en-IN" sz="800" b="1" i="1" dirty="0">
              <a:solidFill>
                <a:srgbClr val="006C86"/>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US" b="1" dirty="0">
                <a:solidFill>
                  <a:srgbClr val="303030"/>
                </a:solidFill>
                <a:latin typeface="Palatino Linotype" panose="02040502050505030304" pitchFamily="18" charset="0"/>
              </a:rPr>
              <a:t>Cardinality |R|</a:t>
            </a:r>
            <a:r>
              <a:rPr lang="en-US" dirty="0">
                <a:solidFill>
                  <a:srgbClr val="303030"/>
                </a:solidFill>
                <a:latin typeface="Palatino Linotype" panose="02040502050505030304" pitchFamily="18" charset="0"/>
              </a:rPr>
              <a:t>: Total no. of tuples present in a relation or Rows present in a table, is called cardinality of a relation and is denoted by </a:t>
            </a:r>
            <a:r>
              <a:rPr lang="en-US" b="1" dirty="0">
                <a:solidFill>
                  <a:srgbClr val="303030"/>
                </a:solidFill>
                <a:latin typeface="Palatino Linotype" panose="02040502050505030304" pitchFamily="18" charset="0"/>
              </a:rPr>
              <a:t>|R|.</a:t>
            </a:r>
            <a:endParaRPr lang="en-IN" b="1" dirty="0">
              <a:latin typeface="Palatino Linotype" panose="02040502050505030304" pitchFamily="18" charset="0"/>
            </a:endParaRPr>
          </a:p>
        </p:txBody>
      </p:sp>
      <p:sp>
        <p:nvSpPr>
          <p:cNvPr id="10" name="TextBox 10">
            <a:extLst>
              <a:ext uri="{FF2B5EF4-FFF2-40B4-BE49-F238E27FC236}">
                <a16:creationId xmlns:a16="http://schemas.microsoft.com/office/drawing/2014/main" xmlns="" id="{2695440D-4C20-40C2-A5A6-C71B57BF08EC}"/>
              </a:ext>
            </a:extLst>
          </p:cNvPr>
          <p:cNvSpPr txBox="1"/>
          <p:nvPr/>
        </p:nvSpPr>
        <p:spPr>
          <a:xfrm>
            <a:off x="13094" y="116632"/>
            <a:ext cx="9319330" cy="120032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200" dirty="0">
                <a:solidFill>
                  <a:srgbClr val="FF0000"/>
                </a:solidFill>
                <a:latin typeface="Arial" panose="020B0604020202020204" pitchFamily="34" charset="0"/>
                <a:cs typeface="Arial" panose="020B0604020202020204" pitchFamily="34" charset="0"/>
              </a:rPr>
              <a:t>Remember:</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Palatino Linotype" panose="02040502050505030304" pitchFamily="18" charset="0"/>
                <a:ea typeface="Segoe UI Symbol" panose="020B0502040204020203" pitchFamily="34" charset="0"/>
                <a:cs typeface="Segoe UI Semilight" panose="020B0402040204020203" pitchFamily="34" charset="0"/>
              </a:rPr>
              <a:t>An EXPLICIT commit happens when we execute an SQL "COMMIT" </a:t>
            </a:r>
            <a:r>
              <a:rPr lang="en-US" b="1">
                <a:latin typeface="Palatino Linotype" panose="02040502050505030304" pitchFamily="18" charset="0"/>
                <a:ea typeface="Segoe UI Symbol" panose="020B0502040204020203" pitchFamily="34" charset="0"/>
                <a:cs typeface="Segoe UI Semilight" panose="020B0402040204020203" pitchFamily="34" charset="0"/>
              </a:rPr>
              <a:t>command.</a:t>
            </a:r>
          </a:p>
          <a:p>
            <a:pPr marL="285750" indent="-285750">
              <a:buFont typeface="Arial" panose="020B0604020202020204" pitchFamily="34" charset="0"/>
              <a:buChar char="•"/>
            </a:pPr>
            <a:endParaRPr lang="en-US" sz="600" b="1" dirty="0">
              <a:latin typeface="Palatino Linotype" panose="02040502050505030304" pitchFamily="18" charset="0"/>
              <a:ea typeface="Segoe UI Symbol" panose="020B0502040204020203" pitchFamily="34" charset="0"/>
              <a:cs typeface="Segoe UI Semilight" panose="020B0402040204020203" pitchFamily="34" charset="0"/>
            </a:endParaRPr>
          </a:p>
          <a:p>
            <a:pPr marL="285750" indent="-285750">
              <a:buFont typeface="Arial" panose="020B0604020202020204" pitchFamily="34" charset="0"/>
              <a:buChar char="•"/>
            </a:pPr>
            <a:r>
              <a:rPr lang="en-US" b="1" dirty="0">
                <a:latin typeface="Palatino Linotype" panose="02040502050505030304" pitchFamily="18" charset="0"/>
                <a:ea typeface="Segoe UI Symbol" panose="020B0502040204020203" pitchFamily="34" charset="0"/>
                <a:cs typeface="Segoe UI Semilight" panose="020B0402040204020203" pitchFamily="34" charset="0"/>
              </a:rPr>
              <a:t>An IMPLICIT commits occur without running a "COMMIT" command. </a:t>
            </a:r>
            <a:endParaRPr lang="en-IN" b="1" dirty="0">
              <a:latin typeface="Palatino Linotype" panose="02040502050505030304" pitchFamily="18"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98149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comments in mysql</a:t>
            </a:r>
          </a:p>
        </p:txBody>
      </p:sp>
      <p:sp>
        <p:nvSpPr>
          <p:cNvPr id="4" name="Rectangle 3"/>
          <p:cNvSpPr/>
          <p:nvPr/>
        </p:nvSpPr>
        <p:spPr>
          <a:xfrm>
            <a:off x="407368" y="1196752"/>
            <a:ext cx="10108232" cy="1563377"/>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a:latin typeface="Palatino Linotype" panose="02040502050505030304" pitchFamily="18" charset="0"/>
                <a:cs typeface="Arial" panose="020B0604020202020204" pitchFamily="34" charset="0"/>
              </a:rPr>
              <a:t>From a </a:t>
            </a:r>
            <a:r>
              <a:rPr lang="en-IN" sz="2200" b="1" dirty="0">
                <a:solidFill>
                  <a:srgbClr val="FF0000"/>
                </a:solidFill>
                <a:latin typeface="Palatino Linotype" panose="02040502050505030304" pitchFamily="18" charset="0"/>
                <a:cs typeface="Arial" panose="020B0604020202020204" pitchFamily="34" charset="0"/>
              </a:rPr>
              <a:t>#</a:t>
            </a:r>
            <a:r>
              <a:rPr lang="en-IN" sz="2200" dirty="0">
                <a:latin typeface="Palatino Linotype" panose="02040502050505030304" pitchFamily="18" charset="0"/>
                <a:cs typeface="Arial" panose="020B0604020202020204" pitchFamily="34" charset="0"/>
              </a:rPr>
              <a:t> character to the end of the line.</a:t>
            </a:r>
          </a:p>
          <a:p>
            <a:pPr marL="342900" indent="-342900">
              <a:lnSpc>
                <a:spcPct val="150000"/>
              </a:lnSpc>
              <a:buFont typeface="Arial" panose="020B0604020202020204" pitchFamily="34" charset="0"/>
              <a:buChar char="•"/>
            </a:pPr>
            <a:r>
              <a:rPr lang="en-IN" sz="2200" dirty="0">
                <a:latin typeface="Palatino Linotype" panose="02040502050505030304" pitchFamily="18" charset="0"/>
                <a:cs typeface="Arial" panose="020B0604020202020204" pitchFamily="34" charset="0"/>
              </a:rPr>
              <a:t>From a </a:t>
            </a:r>
            <a:r>
              <a:rPr lang="en-IN" sz="2200" b="1" dirty="0">
                <a:solidFill>
                  <a:srgbClr val="FF0000"/>
                </a:solidFill>
                <a:latin typeface="Palatino Linotype" panose="02040502050505030304" pitchFamily="18" charset="0"/>
                <a:cs typeface="Arial" panose="020B0604020202020204" pitchFamily="34" charset="0"/>
              </a:rPr>
              <a:t>--</a:t>
            </a:r>
            <a:r>
              <a:rPr lang="en-IN" sz="2200" dirty="0">
                <a:latin typeface="Palatino Linotype" panose="02040502050505030304" pitchFamily="18" charset="0"/>
                <a:cs typeface="Arial" panose="020B0604020202020204" pitchFamily="34" charset="0"/>
              </a:rPr>
              <a:t>  sequence to the end of the line.</a:t>
            </a:r>
          </a:p>
          <a:p>
            <a:pPr marL="342900" indent="-342900">
              <a:lnSpc>
                <a:spcPct val="150000"/>
              </a:lnSpc>
              <a:buFont typeface="Arial" panose="020B0604020202020204" pitchFamily="34" charset="0"/>
              <a:buChar char="•"/>
            </a:pPr>
            <a:r>
              <a:rPr lang="en-IN" sz="2200" dirty="0">
                <a:latin typeface="Palatino Linotype" panose="02040502050505030304" pitchFamily="18" charset="0"/>
                <a:cs typeface="Arial" panose="020B0604020202020204" pitchFamily="34" charset="0"/>
              </a:rPr>
              <a:t>From a </a:t>
            </a:r>
            <a:r>
              <a:rPr lang="en-IN" sz="2200" b="1" dirty="0">
                <a:solidFill>
                  <a:srgbClr val="FF0000"/>
                </a:solidFill>
                <a:latin typeface="Palatino Linotype" panose="02040502050505030304" pitchFamily="18" charset="0"/>
                <a:cs typeface="Arial" panose="020B0604020202020204" pitchFamily="34" charset="0"/>
              </a:rPr>
              <a:t>/*</a:t>
            </a:r>
            <a:r>
              <a:rPr lang="en-IN" sz="2200" dirty="0">
                <a:latin typeface="Palatino Linotype" panose="02040502050505030304" pitchFamily="18" charset="0"/>
                <a:cs typeface="Arial" panose="020B0604020202020204" pitchFamily="34" charset="0"/>
              </a:rPr>
              <a:t> sequence to the following </a:t>
            </a:r>
            <a:r>
              <a:rPr lang="en-IN" sz="2200" b="1" dirty="0">
                <a:solidFill>
                  <a:srgbClr val="FF0000"/>
                </a:solidFill>
                <a:latin typeface="Palatino Linotype" panose="02040502050505030304" pitchFamily="18" charset="0"/>
                <a:cs typeface="Arial" panose="020B0604020202020204" pitchFamily="34" charset="0"/>
              </a:rPr>
              <a:t>*/</a:t>
            </a:r>
            <a:r>
              <a:rPr lang="en-IN" sz="2200" dirty="0">
                <a:latin typeface="Palatino Linotype" panose="02040502050505030304" pitchFamily="18" charset="0"/>
                <a:cs typeface="Arial" panose="020B0604020202020204" pitchFamily="34" charset="0"/>
              </a:rPr>
              <a:t> sequence.</a:t>
            </a:r>
          </a:p>
        </p:txBody>
      </p:sp>
      <p:graphicFrame>
        <p:nvGraphicFramePr>
          <p:cNvPr id="6" name="Table 3">
            <a:extLst>
              <a:ext uri="{FF2B5EF4-FFF2-40B4-BE49-F238E27FC236}">
                <a16:creationId xmlns:a16="http://schemas.microsoft.com/office/drawing/2014/main" xmlns="" id="{0A905794-DFE4-4B6E-A79A-A7FCD97D4DE8}"/>
              </a:ext>
            </a:extLst>
          </p:cNvPr>
          <p:cNvGraphicFramePr>
            <a:graphicFrameLocks noGrp="1"/>
          </p:cNvGraphicFramePr>
          <p:nvPr>
            <p:extLst>
              <p:ext uri="{D42A27DB-BD31-4B8C-83A1-F6EECF244321}">
                <p14:modId xmlns:p14="http://schemas.microsoft.com/office/powerpoint/2010/main" val="1200081691"/>
              </p:ext>
            </p:extLst>
          </p:nvPr>
        </p:nvGraphicFramePr>
        <p:xfrm>
          <a:off x="407368" y="4092486"/>
          <a:ext cx="6264696" cy="1280160"/>
        </p:xfrm>
        <a:graphic>
          <a:graphicData uri="http://schemas.openxmlformats.org/drawingml/2006/table">
            <a:tbl>
              <a:tblPr firstRow="1" bandRow="1">
                <a:tableStyleId>{5940675A-B579-460E-94D1-54222C63F5DA}</a:tableStyleId>
              </a:tblPr>
              <a:tblGrid>
                <a:gridCol w="4680520">
                  <a:extLst>
                    <a:ext uri="{9D8B030D-6E8A-4147-A177-3AD203B41FA5}">
                      <a16:colId xmlns:a16="http://schemas.microsoft.com/office/drawing/2014/main" xmlns="" val="1085403226"/>
                    </a:ext>
                  </a:extLst>
                </a:gridCol>
                <a:gridCol w="1584176">
                  <a:extLst>
                    <a:ext uri="{9D8B030D-6E8A-4147-A177-3AD203B41FA5}">
                      <a16:colId xmlns:a16="http://schemas.microsoft.com/office/drawing/2014/main" xmlns="" val="3140996026"/>
                    </a:ext>
                  </a:extLst>
                </a:gridCol>
              </a:tblGrid>
              <a:tr h="370840">
                <a:tc>
                  <a:txBody>
                    <a:bodyPr/>
                    <a:lstStyle/>
                    <a:p>
                      <a:r>
                        <a:rPr kumimoji="0" lang="en-IN" sz="2000" b="0" i="0" kern="1200" dirty="0">
                          <a:solidFill>
                            <a:srgbClr val="0077AA"/>
                          </a:solidFill>
                          <a:effectLst/>
                          <a:latin typeface="Liberation Mono"/>
                          <a:ea typeface="+mn-ea"/>
                          <a:cs typeface="+mn-cs"/>
                        </a:rPr>
                        <a:t>Reconnect</a:t>
                      </a:r>
                      <a:r>
                        <a:rPr kumimoji="0" lang="en-IN" sz="2000" b="0" i="0" kern="1200" dirty="0">
                          <a:solidFill>
                            <a:schemeClr val="tx1"/>
                          </a:solidFill>
                          <a:effectLst/>
                          <a:latin typeface="Liberation Mono"/>
                          <a:ea typeface="+mn-ea"/>
                          <a:cs typeface="+mn-cs"/>
                        </a:rPr>
                        <a:t> to the </a:t>
                      </a:r>
                      <a:r>
                        <a:rPr kumimoji="0" lang="en-IN" sz="2000" b="0" i="0" kern="1200" dirty="0">
                          <a:solidFill>
                            <a:srgbClr val="0077AA"/>
                          </a:solidFill>
                          <a:effectLst/>
                          <a:latin typeface="Liberation Mono"/>
                          <a:ea typeface="+mn-ea"/>
                          <a:cs typeface="+mn-cs"/>
                        </a:rPr>
                        <a:t>server</a:t>
                      </a:r>
                    </a:p>
                  </a:txBody>
                  <a:tcPr/>
                </a:tc>
                <a:tc>
                  <a:txBody>
                    <a:bodyPr/>
                    <a:lstStyle/>
                    <a:p>
                      <a:pPr algn="l"/>
                      <a:r>
                        <a:rPr kumimoji="0" lang="en-US" sz="2200" b="1" i="0" kern="1200" dirty="0">
                          <a:solidFill>
                            <a:schemeClr val="accent6">
                              <a:lumMod val="50000"/>
                            </a:schemeClr>
                          </a:solidFill>
                          <a:effectLst/>
                          <a:latin typeface="Liberation Mono"/>
                          <a:ea typeface="+mn-ea"/>
                          <a:cs typeface="+mn-cs"/>
                        </a:rPr>
                        <a:t>  \r</a:t>
                      </a:r>
                      <a:endParaRPr kumimoji="0" lang="en-IN" sz="2200" b="1" i="0" kern="1200" dirty="0">
                        <a:solidFill>
                          <a:schemeClr val="accent6">
                            <a:lumMod val="50000"/>
                          </a:schemeClr>
                        </a:solidFill>
                        <a:effectLst/>
                        <a:latin typeface="Liberation Mono"/>
                        <a:ea typeface="+mn-ea"/>
                        <a:cs typeface="+mn-cs"/>
                      </a:endParaRPr>
                    </a:p>
                  </a:txBody>
                  <a:tcPr/>
                </a:tc>
                <a:extLst>
                  <a:ext uri="{0D108BD9-81ED-4DB2-BD59-A6C34878D82A}">
                    <a16:rowId xmlns:a16="http://schemas.microsoft.com/office/drawing/2014/main" xmlns="" val="22920708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dirty="0">
                          <a:solidFill>
                            <a:srgbClr val="0077AA"/>
                          </a:solidFill>
                          <a:effectLst/>
                          <a:latin typeface="Liberation Mono"/>
                        </a:rPr>
                        <a:t>Execute</a:t>
                      </a:r>
                      <a:r>
                        <a:rPr lang="en-US" sz="2000" b="0" i="0" dirty="0">
                          <a:solidFill>
                            <a:srgbClr val="000000"/>
                          </a:solidFill>
                          <a:effectLst/>
                          <a:latin typeface="Liberation Mono"/>
                        </a:rPr>
                        <a:t> a </a:t>
                      </a:r>
                      <a:r>
                        <a:rPr lang="en-US" sz="2000" b="0" i="0" dirty="0">
                          <a:solidFill>
                            <a:srgbClr val="0077AA"/>
                          </a:solidFill>
                          <a:effectLst/>
                          <a:latin typeface="Liberation Mono"/>
                        </a:rPr>
                        <a:t>system</a:t>
                      </a:r>
                      <a:r>
                        <a:rPr lang="en-US" sz="2000" b="0" i="0" dirty="0">
                          <a:solidFill>
                            <a:srgbClr val="000000"/>
                          </a:solidFill>
                          <a:effectLst/>
                          <a:latin typeface="Liberation Mono"/>
                        </a:rPr>
                        <a:t> shell command</a:t>
                      </a:r>
                    </a:p>
                  </a:txBody>
                  <a:tcPr/>
                </a:tc>
                <a:tc>
                  <a:txBody>
                    <a:bodyPr/>
                    <a:lstStyle/>
                    <a:p>
                      <a:pPr algn="l"/>
                      <a:r>
                        <a:rPr kumimoji="0" lang="en-US" sz="2200" b="1" i="0" kern="1200" dirty="0">
                          <a:solidFill>
                            <a:schemeClr val="accent6">
                              <a:lumMod val="50000"/>
                            </a:schemeClr>
                          </a:solidFill>
                          <a:effectLst/>
                          <a:latin typeface="Liberation Mono"/>
                          <a:ea typeface="+mn-ea"/>
                          <a:cs typeface="+mn-cs"/>
                        </a:rPr>
                        <a:t>  \!</a:t>
                      </a:r>
                      <a:endParaRPr kumimoji="0" lang="en-IN" sz="2200" b="1" i="0" kern="1200" dirty="0">
                        <a:solidFill>
                          <a:schemeClr val="accent6">
                            <a:lumMod val="50000"/>
                          </a:schemeClr>
                        </a:solidFill>
                        <a:effectLst/>
                        <a:latin typeface="Liberation Mono"/>
                        <a:ea typeface="+mn-ea"/>
                        <a:cs typeface="+mn-cs"/>
                      </a:endParaRPr>
                    </a:p>
                  </a:txBody>
                  <a:tcPr/>
                </a:tc>
                <a:extLst>
                  <a:ext uri="{0D108BD9-81ED-4DB2-BD59-A6C34878D82A}">
                    <a16:rowId xmlns:a16="http://schemas.microsoft.com/office/drawing/2014/main" xmlns="" val="1493166284"/>
                  </a:ext>
                </a:extLst>
              </a:tr>
              <a:tr h="1748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0" i="0" kern="1200" dirty="0">
                          <a:solidFill>
                            <a:srgbClr val="0077AA"/>
                          </a:solidFill>
                          <a:effectLst/>
                          <a:latin typeface="Liberation Mono"/>
                          <a:ea typeface="+mn-ea"/>
                          <a:cs typeface="+mn-cs"/>
                        </a:rPr>
                        <a:t>Exit</a:t>
                      </a:r>
                      <a:r>
                        <a:rPr kumimoji="0" lang="en-IN" sz="2000" b="0" i="0" kern="1200" dirty="0">
                          <a:solidFill>
                            <a:schemeClr val="tx1"/>
                          </a:solidFill>
                          <a:effectLst/>
                          <a:latin typeface="Liberation Mono"/>
                          <a:ea typeface="+mn-ea"/>
                          <a:cs typeface="+mn-cs"/>
                        </a:rPr>
                        <a:t> mysql</a:t>
                      </a:r>
                      <a:endParaRPr lang="en-US" sz="2000" b="0" i="0" dirty="0">
                        <a:solidFill>
                          <a:srgbClr val="000000"/>
                        </a:solidFill>
                        <a:effectLst/>
                        <a:latin typeface="Liberation Mono"/>
                      </a:endParaRPr>
                    </a:p>
                  </a:txBody>
                  <a:tcPr/>
                </a:tc>
                <a:tc>
                  <a:txBody>
                    <a:bodyPr/>
                    <a:lstStyle/>
                    <a:p>
                      <a:pPr algn="l"/>
                      <a:r>
                        <a:rPr kumimoji="0" lang="en-US" sz="2200" b="1" i="0" kern="1200" dirty="0">
                          <a:solidFill>
                            <a:schemeClr val="accent6">
                              <a:lumMod val="50000"/>
                            </a:schemeClr>
                          </a:solidFill>
                          <a:effectLst/>
                          <a:latin typeface="Liberation Mono"/>
                          <a:ea typeface="+mn-ea"/>
                          <a:cs typeface="+mn-cs"/>
                        </a:rPr>
                        <a:t>  \q</a:t>
                      </a:r>
                      <a:endParaRPr kumimoji="0" lang="en-IN" sz="2200" b="1" i="0" kern="1200" dirty="0">
                        <a:solidFill>
                          <a:schemeClr val="accent6">
                            <a:lumMod val="50000"/>
                          </a:schemeClr>
                        </a:solidFill>
                        <a:effectLst/>
                        <a:latin typeface="Liberation Mono"/>
                        <a:ea typeface="+mn-ea"/>
                        <a:cs typeface="+mn-cs"/>
                      </a:endParaRPr>
                    </a:p>
                  </a:txBody>
                  <a:tcPr/>
                </a:tc>
                <a:extLst>
                  <a:ext uri="{0D108BD9-81ED-4DB2-BD59-A6C34878D82A}">
                    <a16:rowId xmlns:a16="http://schemas.microsoft.com/office/drawing/2014/main" xmlns="" val="3401233862"/>
                  </a:ext>
                </a:extLst>
              </a:tr>
            </a:tbl>
          </a:graphicData>
        </a:graphic>
      </p:graphicFrame>
    </p:spTree>
    <p:extLst>
      <p:ext uri="{BB962C8B-B14F-4D97-AF65-F5344CB8AC3E}">
        <p14:creationId xmlns:p14="http://schemas.microsoft.com/office/powerpoint/2010/main" val="5620301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MySQL</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4" name="Rectangle 3"/>
          <p:cNvSpPr/>
          <p:nvPr/>
        </p:nvSpPr>
        <p:spPr>
          <a:xfrm>
            <a:off x="263352" y="824008"/>
            <a:ext cx="11593288" cy="2465996"/>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100" dirty="0">
                <a:latin typeface="Liberation Mono"/>
                <a:cs typeface="Arial" panose="020B0604020202020204" pitchFamily="34" charset="0"/>
              </a:rPr>
              <a:t>C:\&gt; mysql</a:t>
            </a:r>
            <a:r>
              <a:rPr lang="en-IN" sz="2100" dirty="0">
                <a:solidFill>
                  <a:srgbClr val="006C86"/>
                </a:solidFill>
                <a:latin typeface="Liberation Mono"/>
                <a:cs typeface="Arial" panose="020B0604020202020204" pitchFamily="34" charset="0"/>
              </a:rPr>
              <a:t> -h</a:t>
            </a:r>
            <a:r>
              <a:rPr lang="en-IN" sz="2100" dirty="0">
                <a:latin typeface="Liberation Mono"/>
                <a:cs typeface="Arial" panose="020B0604020202020204" pitchFamily="34" charset="0"/>
              </a:rPr>
              <a:t>localhost</a:t>
            </a:r>
            <a:r>
              <a:rPr lang="en-IN" sz="2100" dirty="0">
                <a:solidFill>
                  <a:srgbClr val="006C86"/>
                </a:solidFill>
                <a:latin typeface="Liberation Mono"/>
                <a:cs typeface="Arial" panose="020B0604020202020204" pitchFamily="34" charset="0"/>
              </a:rPr>
              <a:t> -P</a:t>
            </a:r>
            <a:r>
              <a:rPr lang="en-IN" sz="2100" dirty="0">
                <a:latin typeface="Liberation Mono"/>
                <a:cs typeface="Arial" panose="020B0604020202020204" pitchFamily="34" charset="0"/>
              </a:rPr>
              <a:t>3307</a:t>
            </a:r>
            <a:r>
              <a:rPr lang="en-IN" sz="2100" dirty="0">
                <a:solidFill>
                  <a:srgbClr val="006C86"/>
                </a:solidFill>
                <a:latin typeface="Liberation Mono"/>
                <a:cs typeface="Arial" panose="020B0604020202020204" pitchFamily="34" charset="0"/>
              </a:rPr>
              <a:t> -u</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-p</a:t>
            </a:r>
          </a:p>
          <a:p>
            <a:pPr marL="342900" indent="-342900">
              <a:lnSpc>
                <a:spcPct val="150000"/>
              </a:lnSpc>
              <a:buFont typeface="Wingdings" panose="05000000000000000000" pitchFamily="2" charset="2"/>
              <a:buChar char="§"/>
            </a:pPr>
            <a:r>
              <a:rPr lang="en-IN" sz="2100" dirty="0">
                <a:latin typeface="Liberation Mono"/>
                <a:cs typeface="Arial" panose="020B0604020202020204" pitchFamily="34" charset="0"/>
              </a:rPr>
              <a:t>C:\&gt; mysql</a:t>
            </a:r>
            <a:r>
              <a:rPr lang="en-IN" sz="2100" dirty="0">
                <a:solidFill>
                  <a:srgbClr val="006C86"/>
                </a:solidFill>
                <a:latin typeface="Liberation Mono"/>
                <a:cs typeface="Arial" panose="020B0604020202020204" pitchFamily="34" charset="0"/>
              </a:rPr>
              <a:t> -h</a:t>
            </a:r>
            <a:r>
              <a:rPr lang="en-IN" sz="2100" dirty="0">
                <a:latin typeface="Liberation Mono"/>
                <a:cs typeface="Arial" panose="020B0604020202020204" pitchFamily="34" charset="0"/>
              </a:rPr>
              <a:t>127.0.0.1</a:t>
            </a:r>
            <a:r>
              <a:rPr lang="en-IN" sz="2100" dirty="0">
                <a:solidFill>
                  <a:srgbClr val="006C86"/>
                </a:solidFill>
                <a:latin typeface="Liberation Mono"/>
                <a:cs typeface="Arial" panose="020B0604020202020204" pitchFamily="34" charset="0"/>
              </a:rPr>
              <a:t> -P</a:t>
            </a:r>
            <a:r>
              <a:rPr lang="en-IN" sz="2100" dirty="0">
                <a:latin typeface="Liberation Mono"/>
                <a:cs typeface="Arial" panose="020B0604020202020204" pitchFamily="34" charset="0"/>
              </a:rPr>
              <a:t>3307</a:t>
            </a:r>
            <a:r>
              <a:rPr lang="en-IN" sz="2100" dirty="0">
                <a:solidFill>
                  <a:srgbClr val="006C86"/>
                </a:solidFill>
                <a:latin typeface="Liberation Mono"/>
                <a:cs typeface="Arial" panose="020B0604020202020204" pitchFamily="34" charset="0"/>
              </a:rPr>
              <a:t> -u</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-p [</a:t>
            </a:r>
            <a:r>
              <a:rPr lang="en-IN" sz="2100" i="1" dirty="0">
                <a:latin typeface="Liberation Mono"/>
                <a:cs typeface="Arial" panose="020B0604020202020204" pitchFamily="34" charset="0"/>
              </a:rPr>
              <a:t>database_name</a:t>
            </a:r>
            <a:r>
              <a:rPr lang="en-IN" sz="2100" dirty="0">
                <a:solidFill>
                  <a:srgbClr val="006C86"/>
                </a:solidFill>
                <a:latin typeface="Liberation Mono"/>
                <a:cs typeface="Arial" panose="020B0604020202020204" pitchFamily="34" charset="0"/>
              </a:rPr>
              <a:t>]</a:t>
            </a:r>
          </a:p>
          <a:p>
            <a:pPr marL="342900" indent="-342900">
              <a:lnSpc>
                <a:spcPct val="150000"/>
              </a:lnSpc>
              <a:buFont typeface="Wingdings" panose="05000000000000000000" pitchFamily="2" charset="2"/>
              <a:buChar char="§"/>
            </a:pPr>
            <a:r>
              <a:rPr lang="en-IN" sz="2100" dirty="0">
                <a:latin typeface="Liberation Mono"/>
                <a:cs typeface="Arial" panose="020B0604020202020204" pitchFamily="34" charset="0"/>
              </a:rPr>
              <a:t>C:\&gt; mysql</a:t>
            </a:r>
            <a:r>
              <a:rPr lang="en-IN" sz="2100" dirty="0">
                <a:solidFill>
                  <a:srgbClr val="006C86"/>
                </a:solidFill>
                <a:latin typeface="Liberation Mono"/>
                <a:cs typeface="Arial" panose="020B0604020202020204" pitchFamily="34" charset="0"/>
              </a:rPr>
              <a:t> -h</a:t>
            </a:r>
            <a:r>
              <a:rPr lang="en-IN" sz="2100" dirty="0">
                <a:latin typeface="Liberation Mono"/>
                <a:cs typeface="Arial" panose="020B0604020202020204" pitchFamily="34" charset="0"/>
              </a:rPr>
              <a:t>192.168.100.14</a:t>
            </a:r>
            <a:r>
              <a:rPr lang="en-IN" sz="2100" dirty="0">
                <a:solidFill>
                  <a:srgbClr val="006C86"/>
                </a:solidFill>
                <a:latin typeface="Liberation Mono"/>
                <a:cs typeface="Arial" panose="020B0604020202020204" pitchFamily="34" charset="0"/>
              </a:rPr>
              <a:t> -P</a:t>
            </a:r>
            <a:r>
              <a:rPr lang="en-IN" sz="2100" dirty="0">
                <a:latin typeface="Liberation Mono"/>
                <a:cs typeface="Arial" panose="020B0604020202020204" pitchFamily="34" charset="0"/>
              </a:rPr>
              <a:t>3307</a:t>
            </a:r>
            <a:r>
              <a:rPr lang="en-IN" sz="2100" dirty="0">
                <a:solidFill>
                  <a:srgbClr val="006C86"/>
                </a:solidFill>
                <a:latin typeface="Liberation Mono"/>
                <a:cs typeface="Arial" panose="020B0604020202020204" pitchFamily="34" charset="0"/>
              </a:rPr>
              <a:t> -u</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-p</a:t>
            </a:r>
            <a:r>
              <a:rPr lang="en-IN" sz="2100" dirty="0">
                <a:latin typeface="Liberation Mono"/>
                <a:cs typeface="Arial" panose="020B0604020202020204" pitchFamily="34" charset="0"/>
              </a:rPr>
              <a:t>saleel</a:t>
            </a:r>
            <a:r>
              <a:rPr lang="en-IN" sz="2100" dirty="0">
                <a:solidFill>
                  <a:srgbClr val="006C86"/>
                </a:solidFill>
                <a:latin typeface="Liberation Mono"/>
                <a:cs typeface="Arial" panose="020B0604020202020204" pitchFamily="34" charset="0"/>
              </a:rPr>
              <a:t> [</a:t>
            </a:r>
            <a:r>
              <a:rPr lang="en-IN" sz="2100" i="1" dirty="0">
                <a:latin typeface="Liberation Mono"/>
                <a:cs typeface="Arial" panose="020B0604020202020204" pitchFamily="34" charset="0"/>
              </a:rPr>
              <a:t>database_name</a:t>
            </a:r>
            <a:r>
              <a:rPr lang="en-IN" sz="2100" dirty="0">
                <a:solidFill>
                  <a:srgbClr val="006C86"/>
                </a:solidFill>
                <a:latin typeface="Liberation Mono"/>
                <a:cs typeface="Arial" panose="020B0604020202020204" pitchFamily="34" charset="0"/>
              </a:rPr>
              <a:t>]</a:t>
            </a:r>
          </a:p>
          <a:p>
            <a:pPr marL="342900" indent="-342900">
              <a:lnSpc>
                <a:spcPct val="150000"/>
              </a:lnSpc>
              <a:buFont typeface="Wingdings" panose="05000000000000000000" pitchFamily="2" charset="2"/>
              <a:buChar char="§"/>
            </a:pPr>
            <a:r>
              <a:rPr lang="en-IN" sz="2100" dirty="0">
                <a:latin typeface="Liberation Mono"/>
                <a:cs typeface="Arial" panose="020B0604020202020204" pitchFamily="34" charset="0"/>
              </a:rPr>
              <a:t>C:\&gt; mysql</a:t>
            </a:r>
            <a:r>
              <a:rPr lang="en-IN" sz="2100" dirty="0">
                <a:solidFill>
                  <a:srgbClr val="006C86"/>
                </a:solidFill>
                <a:latin typeface="Liberation Mono"/>
                <a:cs typeface="Arial" panose="020B0604020202020204" pitchFamily="34" charset="0"/>
              </a:rPr>
              <a:t> --host </a:t>
            </a:r>
            <a:r>
              <a:rPr lang="en-IN" sz="2100" dirty="0">
                <a:latin typeface="Liberation Mono"/>
                <a:cs typeface="Arial" panose="020B0604020202020204" pitchFamily="34" charset="0"/>
              </a:rPr>
              <a:t>localhost</a:t>
            </a:r>
            <a:r>
              <a:rPr lang="en-IN" sz="2100" dirty="0">
                <a:solidFill>
                  <a:srgbClr val="006C86"/>
                </a:solidFill>
                <a:latin typeface="Liberation Mono"/>
                <a:cs typeface="Arial" panose="020B0604020202020204" pitchFamily="34" charset="0"/>
              </a:rPr>
              <a:t> --port </a:t>
            </a:r>
            <a:r>
              <a:rPr lang="en-IN" sz="2100" dirty="0">
                <a:latin typeface="Liberation Mono"/>
                <a:cs typeface="Arial" panose="020B0604020202020204" pitchFamily="34" charset="0"/>
              </a:rPr>
              <a:t>3306</a:t>
            </a:r>
            <a:r>
              <a:rPr lang="en-IN" sz="2100" dirty="0">
                <a:solidFill>
                  <a:srgbClr val="006C86"/>
                </a:solidFill>
                <a:latin typeface="Liberation Mono"/>
                <a:cs typeface="Arial" panose="020B0604020202020204" pitchFamily="34" charset="0"/>
              </a:rPr>
              <a:t> --user </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--password</a:t>
            </a:r>
            <a:r>
              <a:rPr lang="en-IN" sz="2100" dirty="0">
                <a:solidFill>
                  <a:srgbClr val="FD8603"/>
                </a:solidFill>
                <a:latin typeface="Liberation Mono"/>
                <a:cs typeface="Arial" panose="020B0604020202020204" pitchFamily="34" charset="0"/>
              </a:rPr>
              <a:t>=</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a:t>
            </a:r>
            <a:r>
              <a:rPr lang="en-IN" sz="2100" i="1" dirty="0">
                <a:latin typeface="Liberation Mono"/>
                <a:cs typeface="Arial" panose="020B0604020202020204" pitchFamily="34" charset="0"/>
              </a:rPr>
              <a:t>database_name</a:t>
            </a:r>
            <a:r>
              <a:rPr lang="en-IN" sz="2100" dirty="0">
                <a:solidFill>
                  <a:srgbClr val="006C86"/>
                </a:solidFill>
                <a:latin typeface="Liberation Mono"/>
                <a:cs typeface="Arial" panose="020B0604020202020204" pitchFamily="34" charset="0"/>
              </a:rPr>
              <a:t>]</a:t>
            </a:r>
          </a:p>
          <a:p>
            <a:pPr marL="342900" indent="-342900">
              <a:lnSpc>
                <a:spcPct val="150000"/>
              </a:lnSpc>
              <a:buFont typeface="Wingdings" panose="05000000000000000000" pitchFamily="2" charset="2"/>
              <a:buChar char="§"/>
            </a:pPr>
            <a:r>
              <a:rPr lang="en-IN" sz="2100" dirty="0">
                <a:latin typeface="Liberation Mono"/>
                <a:cs typeface="Arial" panose="020B0604020202020204" pitchFamily="34" charset="0"/>
              </a:rPr>
              <a:t>C:\&gt; mysql</a:t>
            </a:r>
            <a:r>
              <a:rPr lang="en-IN" sz="2100" dirty="0">
                <a:solidFill>
                  <a:srgbClr val="006C86"/>
                </a:solidFill>
                <a:latin typeface="Liberation Mono"/>
                <a:cs typeface="Arial" panose="020B0604020202020204" pitchFamily="34" charset="0"/>
              </a:rPr>
              <a:t> --host</a:t>
            </a:r>
            <a:r>
              <a:rPr lang="en-IN" sz="2100" dirty="0">
                <a:solidFill>
                  <a:srgbClr val="FD8603"/>
                </a:solidFill>
                <a:latin typeface="Liberation Mono"/>
                <a:cs typeface="Arial" panose="020B0604020202020204" pitchFamily="34" charset="0"/>
              </a:rPr>
              <a:t>=</a:t>
            </a:r>
            <a:r>
              <a:rPr lang="en-IN" sz="2100" dirty="0">
                <a:latin typeface="Liberation Mono"/>
                <a:cs typeface="Arial" panose="020B0604020202020204" pitchFamily="34" charset="0"/>
              </a:rPr>
              <a:t>localhost</a:t>
            </a:r>
            <a:r>
              <a:rPr lang="en-IN" sz="2100" dirty="0">
                <a:solidFill>
                  <a:srgbClr val="006C86"/>
                </a:solidFill>
                <a:latin typeface="Liberation Mono"/>
                <a:cs typeface="Arial" panose="020B0604020202020204" pitchFamily="34" charset="0"/>
              </a:rPr>
              <a:t> --port</a:t>
            </a:r>
            <a:r>
              <a:rPr lang="en-IN" sz="2100" dirty="0">
                <a:solidFill>
                  <a:srgbClr val="FD8603"/>
                </a:solidFill>
                <a:latin typeface="Liberation Mono"/>
                <a:cs typeface="Arial" panose="020B0604020202020204" pitchFamily="34" charset="0"/>
              </a:rPr>
              <a:t>=</a:t>
            </a:r>
            <a:r>
              <a:rPr lang="en-IN" sz="2100" dirty="0">
                <a:latin typeface="Liberation Mono"/>
                <a:cs typeface="Arial" panose="020B0604020202020204" pitchFamily="34" charset="0"/>
              </a:rPr>
              <a:t>3306</a:t>
            </a:r>
            <a:r>
              <a:rPr lang="en-IN" sz="2100" dirty="0">
                <a:solidFill>
                  <a:srgbClr val="006C86"/>
                </a:solidFill>
                <a:latin typeface="Liberation Mono"/>
                <a:cs typeface="Arial" panose="020B0604020202020204" pitchFamily="34" charset="0"/>
              </a:rPr>
              <a:t> --user</a:t>
            </a:r>
            <a:r>
              <a:rPr lang="en-IN" sz="2100" dirty="0">
                <a:solidFill>
                  <a:srgbClr val="FD8603"/>
                </a:solidFill>
                <a:latin typeface="Liberation Mono"/>
                <a:cs typeface="Arial" panose="020B0604020202020204" pitchFamily="34" charset="0"/>
              </a:rPr>
              <a:t>=</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--password</a:t>
            </a:r>
            <a:r>
              <a:rPr lang="en-IN" sz="2100" dirty="0">
                <a:solidFill>
                  <a:srgbClr val="FD8603"/>
                </a:solidFill>
                <a:latin typeface="Liberation Mono"/>
                <a:cs typeface="Arial" panose="020B0604020202020204" pitchFamily="34" charset="0"/>
              </a:rPr>
              <a:t>=</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a:t>
            </a:r>
            <a:r>
              <a:rPr lang="en-IN" sz="2100" i="1" dirty="0">
                <a:latin typeface="Liberation Mono"/>
                <a:cs typeface="Arial" panose="020B0604020202020204" pitchFamily="34" charset="0"/>
              </a:rPr>
              <a:t>database_name</a:t>
            </a:r>
            <a:r>
              <a:rPr lang="en-IN" sz="2100" dirty="0">
                <a:solidFill>
                  <a:srgbClr val="006C86"/>
                </a:solidFill>
                <a:latin typeface="Liberation Mono"/>
                <a:cs typeface="Arial" panose="020B0604020202020204" pitchFamily="34" charset="0"/>
              </a:rPr>
              <a:t>]</a:t>
            </a:r>
          </a:p>
        </p:txBody>
      </p:sp>
      <p:sp>
        <p:nvSpPr>
          <p:cNvPr id="2" name="Rectangle 1"/>
          <p:cNvSpPr/>
          <p:nvPr/>
        </p:nvSpPr>
        <p:spPr>
          <a:xfrm>
            <a:off x="289299" y="197868"/>
            <a:ext cx="5626861"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Default port for MySQL Server: </a:t>
            </a:r>
            <a:r>
              <a:rPr lang="en-IN" sz="2200" b="1" dirty="0">
                <a:solidFill>
                  <a:srgbClr val="FFFF00"/>
                </a:solidFill>
                <a:latin typeface="Consolas" panose="020B0609020204030204" pitchFamily="49" charset="0"/>
                <a:ea typeface="Calibri" panose="020F0502020204030204" pitchFamily="34" charset="0"/>
              </a:rPr>
              <a:t>3306</a:t>
            </a:r>
            <a:endParaRPr lang="en-IN" sz="2200" b="1" dirty="0">
              <a:solidFill>
                <a:srgbClr val="FFFF00"/>
              </a:solidFill>
              <a:latin typeface="Consolas" panose="020B0609020204030204" pitchFamily="49" charset="0"/>
            </a:endParaRPr>
          </a:p>
        </p:txBody>
      </p:sp>
      <p:pic>
        <p:nvPicPr>
          <p:cNvPr id="9" name="Picture 8">
            <a:extLst>
              <a:ext uri="{FF2B5EF4-FFF2-40B4-BE49-F238E27FC236}">
                <a16:creationId xmlns:a16="http://schemas.microsoft.com/office/drawing/2014/main" xmlns="" id="{6A2DF3D0-BE7B-4A8A-AF7B-46F6E8A4FD59}"/>
              </a:ext>
            </a:extLst>
          </p:cNvPr>
          <p:cNvPicPr>
            <a:picLocks noChangeAspect="1"/>
          </p:cNvPicPr>
          <p:nvPr/>
        </p:nvPicPr>
        <p:blipFill>
          <a:blip r:embed="rId2"/>
          <a:stretch>
            <a:fillRect/>
          </a:stretch>
        </p:blipFill>
        <p:spPr>
          <a:xfrm>
            <a:off x="289298" y="3717032"/>
            <a:ext cx="10378701" cy="3036238"/>
          </a:xfrm>
          <a:prstGeom prst="rect">
            <a:avLst/>
          </a:prstGeom>
        </p:spPr>
      </p:pic>
    </p:spTree>
    <p:extLst>
      <p:ext uri="{BB962C8B-B14F-4D97-AF65-F5344CB8AC3E}">
        <p14:creationId xmlns:p14="http://schemas.microsoft.com/office/powerpoint/2010/main" val="273350796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a:t>STORAGE ENGINES</a:t>
            </a:r>
            <a:endParaRPr lang="en-US" dirty="0"/>
          </a:p>
        </p:txBody>
      </p:sp>
      <p:sp>
        <p:nvSpPr>
          <p:cNvPr id="3" name="Rectangle 2"/>
          <p:cNvSpPr/>
          <p:nvPr/>
        </p:nvSpPr>
        <p:spPr>
          <a:xfrm>
            <a:off x="394247" y="3276600"/>
            <a:ext cx="11176432" cy="1015663"/>
          </a:xfrm>
          <a:prstGeom prst="rect">
            <a:avLst/>
          </a:prstGeom>
        </p:spPr>
        <p:txBody>
          <a:bodyPr wrap="square">
            <a:spAutoFit/>
          </a:bodyPr>
          <a:lstStyle/>
          <a:p>
            <a:pPr algn="just"/>
            <a:r>
              <a:rPr lang="en-IN" sz="2000" dirty="0">
                <a:solidFill>
                  <a:srgbClr val="000000"/>
                </a:solidFill>
                <a:latin typeface="Palatino Linotype" panose="02040502050505030304" pitchFamily="18" charset="0"/>
                <a:cs typeface="Segoe UI Light" panose="020B0502040204020203" pitchFamily="34" charset="0"/>
              </a:rPr>
              <a:t>A storage engine is a software module that a database management system uses to create, read, update data from a database. There are two types of storage engines in MySQL: </a:t>
            </a:r>
            <a:r>
              <a:rPr lang="en-IN" sz="2000" b="1" dirty="0">
                <a:solidFill>
                  <a:srgbClr val="000000"/>
                </a:solidFill>
                <a:latin typeface="Palatino Linotype" panose="02040502050505030304" pitchFamily="18" charset="0"/>
                <a:cs typeface="Segoe UI Light" panose="020B0502040204020203" pitchFamily="34" charset="0"/>
              </a:rPr>
              <a:t>transactional </a:t>
            </a:r>
            <a:r>
              <a:rPr lang="en-IN" sz="2000" dirty="0">
                <a:solidFill>
                  <a:srgbClr val="000000"/>
                </a:solidFill>
                <a:latin typeface="Palatino Linotype" panose="02040502050505030304" pitchFamily="18" charset="0"/>
                <a:cs typeface="Segoe UI Light" panose="020B0502040204020203" pitchFamily="34" charset="0"/>
              </a:rPr>
              <a:t>and</a:t>
            </a:r>
            <a:r>
              <a:rPr lang="en-IN" sz="2000" b="1" dirty="0">
                <a:solidFill>
                  <a:srgbClr val="000000"/>
                </a:solidFill>
                <a:latin typeface="Palatino Linotype" panose="02040502050505030304" pitchFamily="18" charset="0"/>
                <a:cs typeface="Segoe UI Light" panose="020B0502040204020203" pitchFamily="34" charset="0"/>
              </a:rPr>
              <a:t> non-transactional.</a:t>
            </a:r>
            <a:endParaRPr lang="en-IN" sz="2000" b="1" dirty="0">
              <a:latin typeface="Palatino Linotype" panose="02040502050505030304" pitchFamily="18" charset="0"/>
              <a:cs typeface="Segoe UI Light" panose="020B0502040204020203" pitchFamily="34" charset="0"/>
            </a:endParaRPr>
          </a:p>
        </p:txBody>
      </p:sp>
      <p:sp>
        <p:nvSpPr>
          <p:cNvPr id="4" name="Rectangle 3"/>
          <p:cNvSpPr/>
          <p:nvPr/>
        </p:nvSpPr>
        <p:spPr>
          <a:xfrm>
            <a:off x="396794" y="190381"/>
            <a:ext cx="11336096" cy="968535"/>
          </a:xfrm>
          <a:prstGeom prst="rect">
            <a:avLst/>
          </a:prstGeom>
        </p:spPr>
        <p:txBody>
          <a:bodyPr wrap="square">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Palatino Linotype" panose="02040502050505030304" pitchFamily="18" charset="0"/>
                <a:cs typeface="Segoe UI Light" panose="020B0502040204020203" pitchFamily="34" charset="0"/>
              </a:rPr>
              <a:t>Before MySQL version 5.5, MyISAM is the default storage engine.</a:t>
            </a:r>
          </a:p>
          <a:p>
            <a:pPr marL="285750" indent="-285750">
              <a:lnSpc>
                <a:spcPct val="150000"/>
              </a:lnSpc>
              <a:buFont typeface="Arial" panose="020B0604020202020204" pitchFamily="34" charset="0"/>
              <a:buChar char="•"/>
            </a:pPr>
            <a:r>
              <a:rPr lang="en-IN" sz="2000" dirty="0">
                <a:solidFill>
                  <a:schemeClr val="bg2">
                    <a:lumMod val="25000"/>
                  </a:schemeClr>
                </a:solidFill>
                <a:latin typeface="Palatino Linotype" panose="02040502050505030304" pitchFamily="18" charset="0"/>
                <a:cs typeface="Segoe UI Light" panose="020B0502040204020203" pitchFamily="34" charset="0"/>
              </a:rPr>
              <a:t>From version 5.5, MySQL uses InnoDB</a:t>
            </a:r>
            <a:r>
              <a:rPr lang="en-IN" sz="2000" b="1" i="1" dirty="0">
                <a:solidFill>
                  <a:schemeClr val="bg2">
                    <a:lumMod val="25000"/>
                  </a:schemeClr>
                </a:solidFill>
                <a:latin typeface="Palatino Linotype" panose="02040502050505030304" pitchFamily="18" charset="0"/>
                <a:cs typeface="Segoe UI Light" panose="020B0502040204020203" pitchFamily="34" charset="0"/>
              </a:rPr>
              <a:t> </a:t>
            </a:r>
            <a:r>
              <a:rPr lang="en-IN" sz="2000" dirty="0">
                <a:solidFill>
                  <a:schemeClr val="bg2">
                    <a:lumMod val="25000"/>
                  </a:schemeClr>
                </a:solidFill>
                <a:latin typeface="Palatino Linotype" panose="02040502050505030304" pitchFamily="18" charset="0"/>
                <a:cs typeface="Segoe UI Light" panose="020B0502040204020203" pitchFamily="34" charset="0"/>
              </a:rPr>
              <a:t>as the default storage engine.</a:t>
            </a:r>
          </a:p>
        </p:txBody>
      </p:sp>
      <p:graphicFrame>
        <p:nvGraphicFramePr>
          <p:cNvPr id="6" name="Table 5"/>
          <p:cNvGraphicFramePr>
            <a:graphicFrameLocks noGrp="1"/>
          </p:cNvGraphicFramePr>
          <p:nvPr>
            <p:extLst>
              <p:ext uri="{D42A27DB-BD31-4B8C-83A1-F6EECF244321}">
                <p14:modId xmlns:p14="http://schemas.microsoft.com/office/powerpoint/2010/main" val="3895564596"/>
              </p:ext>
            </p:extLst>
          </p:nvPr>
        </p:nvGraphicFramePr>
        <p:xfrm>
          <a:off x="849695" y="4599136"/>
          <a:ext cx="10324130" cy="1854200"/>
        </p:xfrm>
        <a:graphic>
          <a:graphicData uri="http://schemas.openxmlformats.org/drawingml/2006/table">
            <a:tbl>
              <a:tblPr firstRow="1" bandRow="1">
                <a:tableStyleId>{D27102A9-8310-4765-A935-A1911B00CA55}</a:tableStyleId>
              </a:tblPr>
              <a:tblGrid>
                <a:gridCol w="5162065">
                  <a:extLst>
                    <a:ext uri="{9D8B030D-6E8A-4147-A177-3AD203B41FA5}">
                      <a16:colId xmlns:a16="http://schemas.microsoft.com/office/drawing/2014/main" xmlns="" val="20000"/>
                    </a:ext>
                  </a:extLst>
                </a:gridCol>
                <a:gridCol w="5162065">
                  <a:extLst>
                    <a:ext uri="{9D8B030D-6E8A-4147-A177-3AD203B41FA5}">
                      <a16:colId xmlns:a16="http://schemas.microsoft.com/office/drawing/2014/main" xmlns="" val="20001"/>
                    </a:ext>
                  </a:extLst>
                </a:gridCol>
              </a:tblGrid>
              <a:tr h="370840">
                <a:tc>
                  <a:txBody>
                    <a:bodyPr/>
                    <a:lstStyle/>
                    <a:p>
                      <a:pPr algn="ctr"/>
                      <a:r>
                        <a:rPr lang="en-IN" sz="1800" dirty="0"/>
                        <a:t>Storage Engine</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dirty="0"/>
                        <a:t>File on disk</a:t>
                      </a:r>
                    </a:p>
                  </a:txBody>
                  <a:tcPr/>
                </a:tc>
                <a:extLst>
                  <a:ext uri="{0D108BD9-81ED-4DB2-BD59-A6C34878D82A}">
                    <a16:rowId xmlns:a16="http://schemas.microsoft.com/office/drawing/2014/main" xmlns="" val="10000"/>
                  </a:ext>
                </a:extLst>
              </a:tr>
              <a:tr h="370840">
                <a:tc>
                  <a:txBody>
                    <a:bodyPr/>
                    <a:lstStyle/>
                    <a:p>
                      <a:pPr algn="l"/>
                      <a:r>
                        <a:rPr lang="en-IN" sz="1800" dirty="0"/>
                        <a:t>MEMORY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t>Data is not stores on the</a:t>
                      </a:r>
                      <a:r>
                        <a:rPr lang="en-IN" sz="1800" baseline="0" dirty="0"/>
                        <a:t> disk</a:t>
                      </a:r>
                      <a:endParaRPr lang="en-IN" sz="1800" dirty="0"/>
                    </a:p>
                  </a:txBody>
                  <a:tcPr/>
                </a:tc>
                <a:extLst>
                  <a:ext uri="{0D108BD9-81ED-4DB2-BD59-A6C34878D82A}">
                    <a16:rowId xmlns:a16="http://schemas.microsoft.com/office/drawing/2014/main" xmlns="" val="10001"/>
                  </a:ext>
                </a:extLst>
              </a:tr>
              <a:tr h="370840">
                <a:tc>
                  <a:txBody>
                    <a:bodyPr/>
                    <a:lstStyle/>
                    <a:p>
                      <a:pPr algn="l"/>
                      <a:r>
                        <a:rPr lang="en-IN" sz="1800" dirty="0"/>
                        <a:t>InnoDB</a:t>
                      </a:r>
                    </a:p>
                  </a:txBody>
                  <a:tcPr/>
                </a:tc>
                <a:tc>
                  <a:txBody>
                    <a:bodyPr/>
                    <a:lstStyle/>
                    <a:p>
                      <a:r>
                        <a:rPr lang="en-IN" sz="1800" dirty="0"/>
                        <a:t>.idb (data and index)</a:t>
                      </a:r>
                    </a:p>
                  </a:txBody>
                  <a:tcPr/>
                </a:tc>
                <a:extLst>
                  <a:ext uri="{0D108BD9-81ED-4DB2-BD59-A6C34878D82A}">
                    <a16:rowId xmlns:a16="http://schemas.microsoft.com/office/drawing/2014/main" xmlns="" val="10002"/>
                  </a:ext>
                </a:extLst>
              </a:tr>
              <a:tr h="370840">
                <a:tc>
                  <a:txBody>
                    <a:bodyPr/>
                    <a:lstStyle/>
                    <a:p>
                      <a:pPr algn="l"/>
                      <a:r>
                        <a:rPr lang="en-IN" sz="1800" dirty="0"/>
                        <a:t>MyISAM</a:t>
                      </a:r>
                    </a:p>
                  </a:txBody>
                  <a:tcPr/>
                </a:tc>
                <a:tc>
                  <a:txBody>
                    <a:bodyPr/>
                    <a:lstStyle/>
                    <a:p>
                      <a:r>
                        <a:rPr lang="en-IN" sz="1800" dirty="0"/>
                        <a:t>MYD (data), .MYI (index)</a:t>
                      </a:r>
                    </a:p>
                  </a:txBody>
                  <a:tcPr/>
                </a:tc>
                <a:extLst>
                  <a:ext uri="{0D108BD9-81ED-4DB2-BD59-A6C34878D82A}">
                    <a16:rowId xmlns:a16="http://schemas.microsoft.com/office/drawing/2014/main" xmlns="" val="10003"/>
                  </a:ext>
                </a:extLst>
              </a:tr>
              <a:tr h="370840">
                <a:tc>
                  <a:txBody>
                    <a:bodyPr/>
                    <a:lstStyle/>
                    <a:p>
                      <a:pPr algn="l"/>
                      <a:r>
                        <a:rPr lang="en-IN" sz="1800" dirty="0"/>
                        <a:t>CSV</a:t>
                      </a:r>
                    </a:p>
                  </a:txBody>
                  <a:tcPr/>
                </a:tc>
                <a:tc>
                  <a:txBody>
                    <a:bodyPr/>
                    <a:lstStyle/>
                    <a:p>
                      <a:r>
                        <a:rPr lang="en-IN" sz="1800" dirty="0"/>
                        <a:t>.CSV (data), CSM (metadata)</a:t>
                      </a:r>
                    </a:p>
                  </a:txBody>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19741977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28600"/>
            <a:ext cx="4876800" cy="914400"/>
          </a:xfrm>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ENGINES Syntax</a:t>
            </a:r>
          </a:p>
        </p:txBody>
      </p:sp>
      <p:sp>
        <p:nvSpPr>
          <p:cNvPr id="5" name="Rectangle 4"/>
          <p:cNvSpPr/>
          <p:nvPr/>
        </p:nvSpPr>
        <p:spPr>
          <a:xfrm>
            <a:off x="133913" y="1425714"/>
            <a:ext cx="11634817" cy="400110"/>
          </a:xfrm>
          <a:prstGeom prst="rect">
            <a:avLst/>
          </a:prstGeom>
          <a:solidFill>
            <a:schemeClr val="bg1"/>
          </a:solidFill>
        </p:spPr>
        <p:txBody>
          <a:bodyPr wrap="square">
            <a:spAutoFit/>
          </a:bodyPr>
          <a:lstStyle/>
          <a:p>
            <a:r>
              <a:rPr lang="en-US" sz="2000" dirty="0">
                <a:solidFill>
                  <a:srgbClr val="0077AA"/>
                </a:solidFill>
                <a:latin typeface="Liberation Mono"/>
                <a:cs typeface="Leelawadee UI Semilight" panose="020B0402040204020203" pitchFamily="34" charset="-34"/>
              </a:rPr>
              <a:t>SHOW </a:t>
            </a:r>
            <a:r>
              <a:rPr lang="en-US" dirty="0">
                <a:solidFill>
                  <a:srgbClr val="A67F59"/>
                </a:solidFill>
                <a:latin typeface="Liberation Mono"/>
                <a:cs typeface="Leelawadee UI Semilight" panose="020B0402040204020203" pitchFamily="34" charset="-34"/>
              </a:rPr>
              <a:t>[STORAGE] </a:t>
            </a:r>
            <a:r>
              <a:rPr lang="en-US" sz="2000" dirty="0">
                <a:solidFill>
                  <a:srgbClr val="0077AA"/>
                </a:solidFill>
                <a:latin typeface="Liberation Mono"/>
                <a:cs typeface="Leelawadee UI Semilight" panose="020B0402040204020203" pitchFamily="34" charset="-34"/>
              </a:rPr>
              <a:t>ENGINES</a:t>
            </a:r>
            <a:endParaRPr lang="en-IN" sz="2000" dirty="0">
              <a:solidFill>
                <a:srgbClr val="0077AA"/>
              </a:solidFill>
              <a:latin typeface="Liberation Mono"/>
              <a:cs typeface="Leelawadee UI Semilight" panose="020B0402040204020203" pitchFamily="34" charset="-34"/>
            </a:endParaRPr>
          </a:p>
        </p:txBody>
      </p:sp>
      <p:sp>
        <p:nvSpPr>
          <p:cNvPr id="3" name="Rectangle 2"/>
          <p:cNvSpPr/>
          <p:nvPr/>
        </p:nvSpPr>
        <p:spPr>
          <a:xfrm>
            <a:off x="335360" y="3200039"/>
            <a:ext cx="4755100" cy="967957"/>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a:solidFill>
                  <a:srgbClr val="0070C0"/>
                </a:solidFill>
                <a:latin typeface="Liberation Mono"/>
                <a:ea typeface="Arial Unicode MS"/>
                <a:cs typeface="Arial" panose="020B0604020202020204" pitchFamily="34" charset="0"/>
              </a:rPr>
              <a:t>show </a:t>
            </a:r>
            <a:r>
              <a:rPr lang="en-IN" sz="2000" dirty="0">
                <a:latin typeface="Liberation Mono"/>
                <a:ea typeface="Arial Unicode MS"/>
                <a:cs typeface="Arial" panose="020B0604020202020204" pitchFamily="34" charset="0"/>
              </a:rPr>
              <a:t>engines</a:t>
            </a:r>
            <a:r>
              <a:rPr lang="en-IN" sz="2000" dirty="0">
                <a:solidFill>
                  <a:srgbClr val="0070C0"/>
                </a:solidFill>
                <a:latin typeface="Liberation Mono"/>
                <a:ea typeface="Arial Unicode MS"/>
                <a:cs typeface="Arial" panose="020B0604020202020204" pitchFamily="34" charset="0"/>
              </a:rPr>
              <a:t>;</a:t>
            </a:r>
          </a:p>
          <a:p>
            <a:pPr marL="342900" indent="-342900">
              <a:lnSpc>
                <a:spcPct val="150000"/>
              </a:lnSpc>
              <a:buFont typeface="Arial" panose="020B0604020202020204" pitchFamily="34" charset="0"/>
              <a:buChar char="•"/>
            </a:pPr>
            <a:r>
              <a:rPr lang="en-IN" sz="2000" dirty="0">
                <a:solidFill>
                  <a:srgbClr val="0070C0"/>
                </a:solidFill>
                <a:latin typeface="Liberation Mono"/>
                <a:ea typeface="Arial Unicode MS"/>
                <a:cs typeface="Arial" panose="020B0604020202020204" pitchFamily="34" charset="0"/>
              </a:rPr>
              <a:t>show </a:t>
            </a:r>
            <a:r>
              <a:rPr lang="en-IN" sz="2000" dirty="0">
                <a:latin typeface="Liberation Mono"/>
                <a:ea typeface="Arial Unicode MS"/>
                <a:cs typeface="Arial" panose="020B0604020202020204" pitchFamily="34" charset="0"/>
              </a:rPr>
              <a:t>STORAGE</a:t>
            </a:r>
            <a:r>
              <a:rPr lang="en-IN" sz="2000" dirty="0">
                <a:solidFill>
                  <a:srgbClr val="0070C0"/>
                </a:solidFill>
                <a:latin typeface="Liberation Mono"/>
                <a:ea typeface="Arial Unicode MS"/>
                <a:cs typeface="Arial" panose="020B0604020202020204" pitchFamily="34" charset="0"/>
              </a:rPr>
              <a:t> </a:t>
            </a:r>
            <a:r>
              <a:rPr lang="en-IN" sz="2000" dirty="0">
                <a:latin typeface="Liberation Mono"/>
                <a:ea typeface="Arial Unicode MS"/>
                <a:cs typeface="Arial" panose="020B0604020202020204" pitchFamily="34" charset="0"/>
              </a:rPr>
              <a:t>engines</a:t>
            </a:r>
            <a:r>
              <a:rPr lang="en-IN" sz="2000" dirty="0">
                <a:solidFill>
                  <a:srgbClr val="0070C0"/>
                </a:solidFill>
                <a:latin typeface="Liberation Mono"/>
                <a:ea typeface="Arial Unicode MS"/>
                <a:cs typeface="Arial" panose="020B0604020202020204" pitchFamily="34" charset="0"/>
              </a:rPr>
              <a:t>;</a:t>
            </a:r>
          </a:p>
        </p:txBody>
      </p:sp>
      <p:sp>
        <p:nvSpPr>
          <p:cNvPr id="4" name="Rectangle 3"/>
          <p:cNvSpPr/>
          <p:nvPr/>
        </p:nvSpPr>
        <p:spPr>
          <a:xfrm>
            <a:off x="6553200" y="2830708"/>
            <a:ext cx="40386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INFORMATION_SCHEMA.ENGINES</a:t>
            </a:r>
          </a:p>
        </p:txBody>
      </p:sp>
      <p:sp>
        <p:nvSpPr>
          <p:cNvPr id="6" name="Rectangle 5"/>
          <p:cNvSpPr/>
          <p:nvPr/>
        </p:nvSpPr>
        <p:spPr>
          <a:xfrm>
            <a:off x="172013" y="1918573"/>
            <a:ext cx="11634817"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SHOW ENGINES displays status information about the server's storage engines. This is particularly useful for checking whether a storage engine is supported, or to see what the default engine is.</a:t>
            </a:r>
          </a:p>
        </p:txBody>
      </p:sp>
      <p:sp>
        <p:nvSpPr>
          <p:cNvPr id="7" name="Rectangle 6"/>
          <p:cNvSpPr/>
          <p:nvPr/>
        </p:nvSpPr>
        <p:spPr>
          <a:xfrm>
            <a:off x="119336" y="4574255"/>
            <a:ext cx="11737304" cy="646331"/>
          </a:xfrm>
          <a:prstGeom prst="rect">
            <a:avLst/>
          </a:prstGeom>
          <a:solidFill>
            <a:schemeClr val="accent3">
              <a:lumMod val="20000"/>
              <a:lumOff val="80000"/>
            </a:schemeClr>
          </a:solidFill>
        </p:spPr>
        <p:txBody>
          <a:bodyPr wrap="square">
            <a:spAutoFit/>
          </a:bodyPr>
          <a:lstStyle/>
          <a:p>
            <a:pPr algn="just"/>
            <a:r>
              <a:rPr lang="en-IN" b="1" dirty="0">
                <a:solidFill>
                  <a:srgbClr val="0070C0"/>
                </a:solidFill>
                <a:latin typeface="Arial" panose="020B0604020202020204" pitchFamily="34" charset="0"/>
                <a:cs typeface="Arial" panose="020B0604020202020204" pitchFamily="34" charset="0"/>
              </a:rPr>
              <a:t>INFORMATION_SCHEMA</a:t>
            </a:r>
            <a:r>
              <a:rPr lang="en-IN" dirty="0">
                <a:latin typeface="Arial" panose="020B0604020202020204" pitchFamily="34" charset="0"/>
                <a:cs typeface="Arial" panose="020B0604020202020204" pitchFamily="34" charset="0"/>
              </a:rPr>
              <a:t> provides access to database metadata, information about the MySQL server such as the name of a database or table, the data type of a column, or access privileges.</a:t>
            </a:r>
          </a:p>
        </p:txBody>
      </p:sp>
      <p:sp>
        <p:nvSpPr>
          <p:cNvPr id="8" name="Rectangle 7"/>
          <p:cNvSpPr/>
          <p:nvPr/>
        </p:nvSpPr>
        <p:spPr>
          <a:xfrm>
            <a:off x="6400800" y="76201"/>
            <a:ext cx="5599856" cy="923330"/>
          </a:xfrm>
          <a:prstGeom prst="rect">
            <a:avLst/>
          </a:prstGeom>
          <a:solidFill>
            <a:srgbClr val="CFFF21"/>
          </a:solidFill>
        </p:spPr>
        <p:txBody>
          <a:bodyPr wrap="square">
            <a:spAutoFit/>
          </a:bodyPr>
          <a:lstStyle/>
          <a:p>
            <a:pPr algn="just"/>
            <a:r>
              <a:rPr lang="en-IN" dirty="0">
                <a:solidFill>
                  <a:srgbClr val="000000"/>
                </a:solidFill>
                <a:latin typeface="georgia" panose="02040502050405020303" pitchFamily="18" charset="0"/>
              </a:rPr>
              <a:t>For MySQL 5.5 and later, the default storage engine is </a:t>
            </a:r>
            <a:r>
              <a:rPr lang="en-IN" i="1" dirty="0">
                <a:solidFill>
                  <a:srgbClr val="000000"/>
                </a:solidFill>
                <a:latin typeface="georgia" panose="02040502050405020303" pitchFamily="18" charset="0"/>
              </a:rPr>
              <a:t>InnoDB</a:t>
            </a:r>
            <a:r>
              <a:rPr lang="en-IN" dirty="0">
                <a:solidFill>
                  <a:srgbClr val="000000"/>
                </a:solidFill>
                <a:latin typeface="georgia" panose="02040502050405020303" pitchFamily="18" charset="0"/>
              </a:rPr>
              <a:t>. The default storage engine for MySQL prior to version 5.5 was </a:t>
            </a:r>
            <a:r>
              <a:rPr lang="en-IN" i="1" dirty="0">
                <a:solidFill>
                  <a:srgbClr val="000000"/>
                </a:solidFill>
                <a:latin typeface="georgia" panose="02040502050405020303" pitchFamily="18" charset="0"/>
              </a:rPr>
              <a:t>MyISAM</a:t>
            </a:r>
            <a:r>
              <a:rPr lang="en-IN" dirty="0">
                <a:solidFill>
                  <a:srgbClr val="000000"/>
                </a:solidFill>
                <a:latin typeface="georgia" panose="02040502050405020303" pitchFamily="18" charset="0"/>
              </a:rPr>
              <a:t>.</a:t>
            </a:r>
            <a:endParaRPr lang="en-IN" dirty="0"/>
          </a:p>
        </p:txBody>
      </p:sp>
    </p:spTree>
    <p:extLst>
      <p:ext uri="{BB962C8B-B14F-4D97-AF65-F5344CB8AC3E}">
        <p14:creationId xmlns:p14="http://schemas.microsoft.com/office/powerpoint/2010/main" val="39843818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8.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986DE352-933A-49B1-B9D9-A55210F86E21}"/>
              </a:ext>
            </a:extLst>
          </p:cNvPr>
          <p:cNvPicPr>
            <a:picLocks noChangeAspect="1"/>
          </p:cNvPicPr>
          <p:nvPr/>
        </p:nvPicPr>
        <p:blipFill>
          <a:blip r:embed="rId2"/>
          <a:stretch>
            <a:fillRect/>
          </a:stretch>
        </p:blipFill>
        <p:spPr>
          <a:xfrm>
            <a:off x="263352" y="1052736"/>
            <a:ext cx="11665296" cy="5122228"/>
          </a:xfrm>
          <a:prstGeom prst="rect">
            <a:avLst/>
          </a:prstGeom>
        </p:spPr>
      </p:pic>
      <p:sp>
        <p:nvSpPr>
          <p:cNvPr id="2" name="Title 1"/>
          <p:cNvSpPr>
            <a:spLocks noGrp="1"/>
          </p:cNvSpPr>
          <p:nvPr>
            <p:ph type="title"/>
          </p:nvPr>
        </p:nvSpPr>
        <p:spPr>
          <a:xfrm>
            <a:off x="609600" y="198679"/>
            <a:ext cx="10972800" cy="616329"/>
          </a:xfrm>
        </p:spPr>
        <p:txBody>
          <a:bodyPr>
            <a:normAutofit/>
          </a:bodyPr>
          <a:lstStyle/>
          <a:p>
            <a:pPr>
              <a:spcBef>
                <a:spcPts val="700"/>
              </a:spcBef>
              <a:buClr>
                <a:schemeClr val="accent2"/>
              </a:buClr>
              <a:buSzPct val="60000"/>
              <a:defRPr/>
            </a:pPr>
            <a:r>
              <a:rPr lang="en-IN" b="1" dirty="0">
                <a:latin typeface="Arial" pitchFamily="34" charset="0"/>
                <a:cs typeface="Arial" pitchFamily="34" charset="0"/>
              </a:rPr>
              <a:t>ENGINES</a:t>
            </a:r>
          </a:p>
        </p:txBody>
      </p:sp>
      <p:sp>
        <p:nvSpPr>
          <p:cNvPr id="3" name="Rectangle 2"/>
          <p:cNvSpPr/>
          <p:nvPr/>
        </p:nvSpPr>
        <p:spPr>
          <a:xfrm>
            <a:off x="119336" y="6205264"/>
            <a:ext cx="6172200" cy="506292"/>
          </a:xfrm>
          <a:prstGeom prst="rect">
            <a:avLst/>
          </a:prstGeom>
        </p:spPr>
        <p:txBody>
          <a:bodyPr wrap="square">
            <a:spAutoFit/>
          </a:bodyPr>
          <a:lstStyle/>
          <a:p>
            <a:pPr marL="285750" indent="-285750">
              <a:lnSpc>
                <a:spcPct val="150000"/>
              </a:lnSpc>
              <a:buFont typeface="Arial" panose="020B0604020202020204" pitchFamily="34" charset="0"/>
              <a:buChar char="•"/>
            </a:pPr>
            <a:r>
              <a:rPr lang="en-IN" sz="2000" dirty="0">
                <a:solidFill>
                  <a:srgbClr val="0077AA"/>
                </a:solidFill>
                <a:latin typeface="Liberation Mono"/>
                <a:ea typeface="Times New Roman" panose="02020603050405020304" pitchFamily="18" charset="0"/>
              </a:rPr>
              <a:t>SET DEFAULT_STORAGE_ENGINE </a:t>
            </a:r>
            <a:r>
              <a:rPr lang="en-IN" sz="2000" dirty="0">
                <a:solidFill>
                  <a:schemeClr val="accent5">
                    <a:lumMod val="75000"/>
                  </a:schemeClr>
                </a:solidFill>
                <a:latin typeface="Liberation Mono"/>
                <a:ea typeface="Times New Roman" panose="02020603050405020304" pitchFamily="18" charset="0"/>
              </a:rPr>
              <a:t>=</a:t>
            </a:r>
            <a:r>
              <a:rPr lang="en-IN" sz="2000" dirty="0">
                <a:solidFill>
                  <a:srgbClr val="0077AA"/>
                </a:solidFill>
                <a:latin typeface="Liberation Mono"/>
                <a:ea typeface="Times New Roman" panose="02020603050405020304" pitchFamily="18" charset="0"/>
              </a:rPr>
              <a:t> </a:t>
            </a:r>
            <a:r>
              <a:rPr lang="en-IN" sz="2000" dirty="0">
                <a:solidFill>
                  <a:srgbClr val="669900"/>
                </a:solidFill>
                <a:latin typeface="Liberation Mono"/>
              </a:rPr>
              <a:t>MyISAM</a:t>
            </a:r>
            <a:r>
              <a:rPr lang="en-IN" sz="2000" dirty="0">
                <a:latin typeface="Liberation Mono"/>
                <a:ea typeface="Times New Roman" panose="02020603050405020304" pitchFamily="18" charset="0"/>
              </a:rPr>
              <a:t>;</a:t>
            </a:r>
          </a:p>
        </p:txBody>
      </p:sp>
      <p:sp>
        <p:nvSpPr>
          <p:cNvPr id="5" name="Rectangle 4">
            <a:extLst>
              <a:ext uri="{FF2B5EF4-FFF2-40B4-BE49-F238E27FC236}">
                <a16:creationId xmlns:a16="http://schemas.microsoft.com/office/drawing/2014/main" xmlns="" id="{B3571CA2-8DBC-4CC2-96EA-13B32AA866AA}"/>
              </a:ext>
            </a:extLst>
          </p:cNvPr>
          <p:cNvSpPr/>
          <p:nvPr/>
        </p:nvSpPr>
        <p:spPr>
          <a:xfrm>
            <a:off x="8832304" y="332656"/>
            <a:ext cx="3096344" cy="707886"/>
          </a:xfrm>
          <a:prstGeom prst="rect">
            <a:avLst/>
          </a:prstGeom>
        </p:spPr>
        <p:txBody>
          <a:bodyPr wrap="square">
            <a:spAutoFit/>
          </a:bodyPr>
          <a:lstStyle/>
          <a:p>
            <a:pPr marL="342900" indent="-342900">
              <a:buFont typeface="Arial" panose="020B0604020202020204" pitchFamily="34" charset="0"/>
              <a:buChar char="•"/>
            </a:pPr>
            <a:r>
              <a:rPr lang="en-IN" sz="2000" dirty="0">
                <a:solidFill>
                  <a:srgbClr val="0070C0"/>
                </a:solidFill>
                <a:latin typeface="Liberation Mono"/>
                <a:ea typeface="Arial Unicode MS"/>
                <a:cs typeface="Arial" panose="020B0604020202020204" pitchFamily="34" charset="0"/>
              </a:rPr>
              <a:t>show </a:t>
            </a:r>
            <a:r>
              <a:rPr lang="en-IN" sz="2000" dirty="0">
                <a:latin typeface="Liberation Mono"/>
                <a:ea typeface="Arial Unicode MS"/>
                <a:cs typeface="Arial" panose="020B0604020202020204" pitchFamily="34" charset="0"/>
              </a:rPr>
              <a:t>engines;</a:t>
            </a:r>
          </a:p>
          <a:p>
            <a:pPr marL="342900" indent="-342900">
              <a:buFont typeface="Arial" panose="020B0604020202020204" pitchFamily="34" charset="0"/>
              <a:buChar char="•"/>
            </a:pPr>
            <a:r>
              <a:rPr lang="en-IN" sz="2000" dirty="0">
                <a:solidFill>
                  <a:srgbClr val="0070C0"/>
                </a:solidFill>
                <a:latin typeface="Liberation Mono"/>
                <a:ea typeface="Arial Unicode MS"/>
                <a:cs typeface="Arial" panose="020B0604020202020204" pitchFamily="34" charset="0"/>
              </a:rPr>
              <a:t>show </a:t>
            </a:r>
            <a:r>
              <a:rPr lang="en-IN" sz="2000" dirty="0">
                <a:latin typeface="Liberation Mono"/>
                <a:ea typeface="Arial Unicode MS"/>
                <a:cs typeface="Arial" panose="020B0604020202020204" pitchFamily="34" charset="0"/>
              </a:rPr>
              <a:t>STORAGE</a:t>
            </a:r>
            <a:r>
              <a:rPr lang="en-IN" sz="2000" dirty="0">
                <a:solidFill>
                  <a:srgbClr val="0070C0"/>
                </a:solidFill>
                <a:latin typeface="Liberation Mono"/>
                <a:ea typeface="Arial Unicode MS"/>
                <a:cs typeface="Arial" panose="020B0604020202020204" pitchFamily="34" charset="0"/>
              </a:rPr>
              <a:t> </a:t>
            </a:r>
            <a:r>
              <a:rPr lang="en-IN" sz="2000" dirty="0">
                <a:latin typeface="Liberation Mono"/>
                <a:ea typeface="Arial Unicode MS"/>
                <a:cs typeface="Arial" panose="020B0604020202020204" pitchFamily="34" charset="0"/>
              </a:rPr>
              <a:t>engines;</a:t>
            </a:r>
          </a:p>
        </p:txBody>
      </p:sp>
    </p:spTree>
    <p:extLst>
      <p:ext uri="{BB962C8B-B14F-4D97-AF65-F5344CB8AC3E}">
        <p14:creationId xmlns:p14="http://schemas.microsoft.com/office/powerpoint/2010/main" val="12799243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9.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51384" y="228600"/>
            <a:ext cx="8229600" cy="914400"/>
          </a:xfrm>
        </p:spPr>
        <p:txBody>
          <a:bodyPr>
            <a:normAutofit/>
          </a:bodyPr>
          <a:lstStyle/>
          <a:p>
            <a:pPr>
              <a:spcBef>
                <a:spcPts val="700"/>
              </a:spcBef>
              <a:buClr>
                <a:schemeClr val="accent2"/>
              </a:buClr>
              <a:buSzPct val="60000"/>
              <a:defRPr/>
            </a:pPr>
            <a:r>
              <a:rPr lang="en-IN" b="1" dirty="0">
                <a:latin typeface="Arial" pitchFamily="34" charset="0"/>
                <a:cs typeface="Arial" pitchFamily="34" charset="0"/>
              </a:rPr>
              <a:t>ENGINES</a:t>
            </a:r>
          </a:p>
        </p:txBody>
      </p:sp>
      <p:sp>
        <p:nvSpPr>
          <p:cNvPr id="5" name="Rectangle 4"/>
          <p:cNvSpPr/>
          <p:nvPr/>
        </p:nvSpPr>
        <p:spPr>
          <a:xfrm>
            <a:off x="263352" y="1391484"/>
            <a:ext cx="11593288" cy="3277820"/>
          </a:xfrm>
          <a:prstGeom prst="rect">
            <a:avLst/>
          </a:prstGeom>
        </p:spPr>
        <p:txBody>
          <a:bodyPr wrap="square">
            <a:spAutoFit/>
          </a:bodyPr>
          <a:lstStyle/>
          <a:p>
            <a:pPr marL="342900" indent="-342900" algn="just">
              <a:buFont typeface="Arial" panose="020B0604020202020204" pitchFamily="34" charset="0"/>
              <a:buChar char="•"/>
            </a:pPr>
            <a:r>
              <a:rPr lang="en-IN" b="1" dirty="0">
                <a:solidFill>
                  <a:schemeClr val="bg2">
                    <a:lumMod val="25000"/>
                  </a:schemeClr>
                </a:solidFill>
                <a:latin typeface="Palatino Linotype" panose="02040502050505030304" pitchFamily="18" charset="0"/>
                <a:cs typeface="Segoe UI Light" panose="020B0502040204020203" pitchFamily="34" charset="0"/>
              </a:rPr>
              <a:t>InnoDB</a:t>
            </a:r>
            <a:r>
              <a:rPr lang="en-IN" dirty="0">
                <a:solidFill>
                  <a:schemeClr val="bg2">
                    <a:lumMod val="25000"/>
                  </a:schemeClr>
                </a:solidFill>
                <a:latin typeface="Palatino Linotype" panose="02040502050505030304" pitchFamily="18" charset="0"/>
                <a:cs typeface="Segoe UI Light" panose="020B0502040204020203" pitchFamily="34" charset="0"/>
              </a:rPr>
              <a:t> is the most widely used storage engine with transaction support. It is the only engine which provides foreign key referential integrity constraint. Oracle recommends using InnoDB for tables except for specialized use cases.</a:t>
            </a:r>
          </a:p>
          <a:p>
            <a:pPr marL="342900" indent="-342900" algn="just">
              <a:buFont typeface="Arial" panose="020B0604020202020204" pitchFamily="34" charset="0"/>
              <a:buChar char="•"/>
            </a:pPr>
            <a:endParaRPr lang="en-IN" sz="900" dirty="0">
              <a:solidFill>
                <a:schemeClr val="bg2">
                  <a:lumMod val="25000"/>
                </a:schemeClr>
              </a:solidFill>
              <a:latin typeface="Palatino Linotype" panose="02040502050505030304" pitchFamily="18" charset="0"/>
              <a:cs typeface="Segoe UI Light" panose="020B0502040204020203" pitchFamily="34" charset="0"/>
            </a:endParaRPr>
          </a:p>
          <a:p>
            <a:pPr marL="342900" indent="-342900" algn="just">
              <a:buFont typeface="Arial" panose="020B0604020202020204" pitchFamily="34" charset="0"/>
              <a:buChar char="•"/>
            </a:pPr>
            <a:r>
              <a:rPr lang="en-IN" b="1" dirty="0">
                <a:solidFill>
                  <a:schemeClr val="bg2">
                    <a:lumMod val="25000"/>
                  </a:schemeClr>
                </a:solidFill>
                <a:latin typeface="Palatino Linotype" panose="02040502050505030304" pitchFamily="18" charset="0"/>
                <a:cs typeface="Segoe UI Light" panose="020B0502040204020203" pitchFamily="34" charset="0"/>
              </a:rPr>
              <a:t>MyISAM</a:t>
            </a:r>
            <a:r>
              <a:rPr lang="en-IN" dirty="0">
                <a:solidFill>
                  <a:schemeClr val="bg2">
                    <a:lumMod val="25000"/>
                  </a:schemeClr>
                </a:solidFill>
                <a:latin typeface="Palatino Linotype" panose="02040502050505030304" pitchFamily="18" charset="0"/>
                <a:cs typeface="Segoe UI Light" panose="020B0502040204020203" pitchFamily="34" charset="0"/>
              </a:rPr>
              <a:t> is the original storage engine. It is a fast storage engine. It does not support transactions. MyISAM provides table-level locking. It is used mostly in Web and data warehousing.</a:t>
            </a:r>
          </a:p>
          <a:p>
            <a:pPr marL="342900" indent="-342900" algn="just">
              <a:buFont typeface="Arial" panose="020B0604020202020204" pitchFamily="34" charset="0"/>
              <a:buChar char="•"/>
            </a:pPr>
            <a:endParaRPr lang="en-IN" sz="900" dirty="0">
              <a:solidFill>
                <a:schemeClr val="bg2">
                  <a:lumMod val="25000"/>
                </a:schemeClr>
              </a:solidFill>
              <a:latin typeface="Palatino Linotype" panose="02040502050505030304" pitchFamily="18" charset="0"/>
              <a:cs typeface="Segoe UI Light" panose="020B0502040204020203" pitchFamily="34" charset="0"/>
            </a:endParaRPr>
          </a:p>
          <a:p>
            <a:pPr marL="342900" indent="-342900" algn="just">
              <a:buFont typeface="Arial" panose="020B0604020202020204" pitchFamily="34" charset="0"/>
              <a:buChar char="•"/>
            </a:pPr>
            <a:r>
              <a:rPr lang="en-IN" b="1" dirty="0">
                <a:solidFill>
                  <a:schemeClr val="bg2">
                    <a:lumMod val="25000"/>
                  </a:schemeClr>
                </a:solidFill>
                <a:latin typeface="Palatino Linotype" panose="02040502050505030304" pitchFamily="18" charset="0"/>
                <a:cs typeface="Segoe UI Light" panose="020B0502040204020203" pitchFamily="34" charset="0"/>
              </a:rPr>
              <a:t>Memory</a:t>
            </a:r>
            <a:r>
              <a:rPr lang="en-IN" dirty="0">
                <a:solidFill>
                  <a:schemeClr val="bg2">
                    <a:lumMod val="25000"/>
                  </a:schemeClr>
                </a:solidFill>
                <a:latin typeface="Palatino Linotype" panose="02040502050505030304" pitchFamily="18" charset="0"/>
                <a:cs typeface="Segoe UI Light" panose="020B0502040204020203" pitchFamily="34" charset="0"/>
              </a:rPr>
              <a:t> storage engine creates tables in memory. It is the fastest engine. It provides table-level locking. It does not support transactions. Memory storage engine is ideal for creating temporary tables or quick lookups. The data is lost when the database is re-started.</a:t>
            </a:r>
          </a:p>
          <a:p>
            <a:pPr marL="342900" indent="-342900" algn="just">
              <a:buFont typeface="Arial" panose="020B0604020202020204" pitchFamily="34" charset="0"/>
              <a:buChar char="•"/>
            </a:pPr>
            <a:endParaRPr lang="en-IN" sz="900" dirty="0">
              <a:solidFill>
                <a:schemeClr val="bg2">
                  <a:lumMod val="25000"/>
                </a:schemeClr>
              </a:solidFill>
              <a:latin typeface="Palatino Linotype" panose="02040502050505030304" pitchFamily="18" charset="0"/>
              <a:cs typeface="Segoe UI Light" panose="020B0502040204020203" pitchFamily="34" charset="0"/>
            </a:endParaRPr>
          </a:p>
          <a:p>
            <a:pPr marL="342900" indent="-342900" algn="just">
              <a:buFont typeface="Arial" panose="020B0604020202020204" pitchFamily="34" charset="0"/>
              <a:buChar char="•"/>
            </a:pPr>
            <a:r>
              <a:rPr lang="en-IN" b="1" dirty="0">
                <a:solidFill>
                  <a:schemeClr val="bg2">
                    <a:lumMod val="25000"/>
                  </a:schemeClr>
                </a:solidFill>
                <a:latin typeface="Palatino Linotype" panose="02040502050505030304" pitchFamily="18" charset="0"/>
                <a:cs typeface="Segoe UI Light" panose="020B0502040204020203" pitchFamily="34" charset="0"/>
              </a:rPr>
              <a:t>CSV</a:t>
            </a:r>
            <a:r>
              <a:rPr lang="en-IN" dirty="0">
                <a:solidFill>
                  <a:schemeClr val="bg2">
                    <a:lumMod val="25000"/>
                  </a:schemeClr>
                </a:solidFill>
                <a:latin typeface="Palatino Linotype" panose="02040502050505030304" pitchFamily="18" charset="0"/>
                <a:cs typeface="Segoe UI Light" panose="020B0502040204020203" pitchFamily="34" charset="0"/>
              </a:rPr>
              <a:t> stores data in CSV files. It provides great flexibility because data in this format is easily integrated into other applications.</a:t>
            </a:r>
          </a:p>
        </p:txBody>
      </p:sp>
      <p:sp>
        <p:nvSpPr>
          <p:cNvPr id="3" name="TextBox 2"/>
          <p:cNvSpPr txBox="1"/>
          <p:nvPr/>
        </p:nvSpPr>
        <p:spPr>
          <a:xfrm>
            <a:off x="4419600" y="76200"/>
            <a:ext cx="6172200" cy="707886"/>
          </a:xfrm>
          <a:prstGeom prst="rect">
            <a:avLst/>
          </a:prstGeom>
          <a:noFill/>
        </p:spPr>
        <p:txBody>
          <a:bodyPr wrap="square" rtlCol="0">
            <a:spAutoFit/>
          </a:bodyPr>
          <a:lstStyle/>
          <a:p>
            <a:pPr algn="just"/>
            <a:r>
              <a:rPr lang="en-IN" sz="2000" dirty="0">
                <a:solidFill>
                  <a:srgbClr val="2658E6"/>
                </a:solidFill>
              </a:rPr>
              <a:t> MEMORY tables are visible to another client, but TEMPORARY tables are not visible to another client.</a:t>
            </a:r>
          </a:p>
        </p:txBody>
      </p:sp>
    </p:spTree>
    <p:extLst>
      <p:ext uri="{BB962C8B-B14F-4D97-AF65-F5344CB8AC3E}">
        <p14:creationId xmlns:p14="http://schemas.microsoft.com/office/powerpoint/2010/main" val="26895405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1896616"/>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File System </a:t>
            </a:r>
          </a:p>
          <a:p>
            <a:r>
              <a:rPr lang="en-IN" dirty="0">
                <a:solidFill>
                  <a:srgbClr val="DC525C"/>
                </a:solidFill>
                <a:latin typeface="Segoe UI Light" panose="020B0502040204020203" pitchFamily="34" charset="0"/>
                <a:cs typeface="Segoe UI Light" panose="020B0502040204020203" pitchFamily="34" charset="0"/>
              </a:rPr>
              <a:t>vs </a:t>
            </a:r>
          </a:p>
          <a:p>
            <a:r>
              <a:rPr lang="en-IN" dirty="0">
                <a:solidFill>
                  <a:srgbClr val="DC525C"/>
                </a:solidFill>
                <a:latin typeface="Segoe UI Light" panose="020B0502040204020203" pitchFamily="34" charset="0"/>
                <a:cs typeface="Segoe UI Light" panose="020B0502040204020203" pitchFamily="34" charset="0"/>
              </a:rPr>
              <a:t>DBMS</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xmlns="" id="{E363A54F-8C67-4BC5-9DA7-415C81521D3D}"/>
              </a:ext>
            </a:extLst>
          </p:cNvPr>
          <p:cNvSpPr/>
          <p:nvPr/>
        </p:nvSpPr>
        <p:spPr>
          <a:xfrm>
            <a:off x="407368" y="908720"/>
            <a:ext cx="8712968" cy="400110"/>
          </a:xfrm>
          <a:prstGeom prst="rect">
            <a:avLst/>
          </a:prstGeom>
        </p:spPr>
        <p:txBody>
          <a:bodyPr wrap="square">
            <a:spAutoFit/>
          </a:bodyPr>
          <a:lstStyle/>
          <a:p>
            <a:r>
              <a:rPr lang="en-US" sz="2000" dirty="0">
                <a:solidFill>
                  <a:srgbClr val="444444"/>
                </a:solidFill>
                <a:latin typeface="Verdana" panose="020B0604030504040204" pitchFamily="34" charset="0"/>
              </a:rPr>
              <a:t>File Systems is the traditional way to keep your data organized. </a:t>
            </a:r>
            <a:endParaRPr lang="en-IN" sz="2000" dirty="0"/>
          </a:p>
        </p:txBody>
      </p:sp>
    </p:spTree>
    <p:extLst>
      <p:ext uri="{BB962C8B-B14F-4D97-AF65-F5344CB8AC3E}">
        <p14:creationId xmlns:p14="http://schemas.microsoft.com/office/powerpoint/2010/main" val="403406396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914400"/>
          </a:xfrm>
        </p:spPr>
        <p:txBody>
          <a:bodyPr>
            <a:normAutofit/>
          </a:bodyPr>
          <a:lstStyle/>
          <a:p>
            <a:pPr>
              <a:spcBef>
                <a:spcPts val="700"/>
              </a:spcBef>
              <a:buClr>
                <a:schemeClr val="accent2"/>
              </a:buClr>
              <a:buSzPct val="60000"/>
              <a:defRPr/>
            </a:pPr>
            <a:r>
              <a:rPr lang="en-IN" b="1" dirty="0">
                <a:latin typeface="Arial" pitchFamily="34" charset="0"/>
                <a:cs typeface="Arial" pitchFamily="34" charset="0"/>
              </a:rPr>
              <a:t>ENGINES</a:t>
            </a:r>
          </a:p>
        </p:txBody>
      </p:sp>
      <p:sp>
        <p:nvSpPr>
          <p:cNvPr id="3" name="TextBox 2"/>
          <p:cNvSpPr txBox="1"/>
          <p:nvPr/>
        </p:nvSpPr>
        <p:spPr>
          <a:xfrm>
            <a:off x="5108376" y="76200"/>
            <a:ext cx="6172200" cy="707886"/>
          </a:xfrm>
          <a:prstGeom prst="rect">
            <a:avLst/>
          </a:prstGeom>
          <a:noFill/>
        </p:spPr>
        <p:txBody>
          <a:bodyPr wrap="square" rtlCol="0">
            <a:spAutoFit/>
          </a:bodyPr>
          <a:lstStyle/>
          <a:p>
            <a:pPr marL="342900" indent="-342900" algn="just">
              <a:buFont typeface="Arial" panose="020B0604020202020204" pitchFamily="34" charset="0"/>
              <a:buChar char="•"/>
            </a:pPr>
            <a:r>
              <a:rPr lang="en-IN" sz="2000" dirty="0">
                <a:solidFill>
                  <a:srgbClr val="2658E6"/>
                </a:solidFill>
              </a:rPr>
              <a:t>MEMORY tables are visible to another client, but</a:t>
            </a:r>
          </a:p>
          <a:p>
            <a:pPr marL="342900" indent="-342900" algn="just">
              <a:buFont typeface="Arial" panose="020B0604020202020204" pitchFamily="34" charset="0"/>
              <a:buChar char="•"/>
            </a:pPr>
            <a:r>
              <a:rPr lang="en-IN" sz="2000" dirty="0">
                <a:solidFill>
                  <a:srgbClr val="2658E6"/>
                </a:solidFill>
              </a:rPr>
              <a:t> TEMPORARY tables are not visible to another client.</a:t>
            </a:r>
          </a:p>
        </p:txBody>
      </p:sp>
      <p:sp>
        <p:nvSpPr>
          <p:cNvPr id="4" name="Rectangle 3"/>
          <p:cNvSpPr/>
          <p:nvPr/>
        </p:nvSpPr>
        <p:spPr>
          <a:xfrm>
            <a:off x="411118" y="1295400"/>
            <a:ext cx="11222104" cy="707886"/>
          </a:xfrm>
          <a:prstGeom prst="rect">
            <a:avLst/>
          </a:prstGeom>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In the case of InnoDB, it is used to store the tables in tablespace whereas, in the case of MyISAM, it stores each MyISAM table in a separate file.</a:t>
            </a:r>
          </a:p>
        </p:txBody>
      </p:sp>
      <p:sp>
        <p:nvSpPr>
          <p:cNvPr id="6" name="Rectangle 5"/>
          <p:cNvSpPr/>
          <p:nvPr/>
        </p:nvSpPr>
        <p:spPr>
          <a:xfrm>
            <a:off x="411118" y="2133600"/>
            <a:ext cx="10927179" cy="1261884"/>
          </a:xfrm>
          <a:prstGeom prst="rect">
            <a:avLst/>
          </a:prstGeom>
        </p:spPr>
        <p:txBody>
          <a:bodyPr wrap="square">
            <a:spAutoFit/>
          </a:bodyPr>
          <a:lstStyle/>
          <a:p>
            <a:r>
              <a:rPr lang="en-US" dirty="0">
                <a:solidFill>
                  <a:srgbClr val="C00000"/>
                </a:solidFill>
                <a:latin typeface="Liberation Mono"/>
              </a:rPr>
              <a:t>In my.ini do this changes.</a:t>
            </a:r>
            <a:r>
              <a:rPr lang="en-US" dirty="0">
                <a:solidFill>
                  <a:srgbClr val="000000"/>
                </a:solidFill>
                <a:latin typeface="Liberation Mono"/>
              </a:rPr>
              <a:t/>
            </a:r>
            <a:br>
              <a:rPr lang="en-US" dirty="0">
                <a:solidFill>
                  <a:srgbClr val="000000"/>
                </a:solidFill>
                <a:latin typeface="Liberation Mono"/>
              </a:rPr>
            </a:br>
            <a:endParaRPr lang="en-US" dirty="0">
              <a:solidFill>
                <a:srgbClr val="000000"/>
              </a:solidFill>
              <a:latin typeface="Liberation Mono"/>
            </a:endParaRPr>
          </a:p>
          <a:p>
            <a:r>
              <a:rPr lang="en-US" dirty="0">
                <a:solidFill>
                  <a:srgbClr val="000000"/>
                </a:solidFill>
                <a:latin typeface="Liberation Mono"/>
              </a:rPr>
              <a:t>[</a:t>
            </a:r>
            <a:r>
              <a:rPr lang="en-US" sz="2000" dirty="0">
                <a:solidFill>
                  <a:srgbClr val="0077AA"/>
                </a:solidFill>
                <a:latin typeface="Leelawadee UI Semilight" panose="020B0402040204020203" pitchFamily="34" charset="-34"/>
                <a:cs typeface="Leelawadee UI Semilight" panose="020B0402040204020203" pitchFamily="34" charset="-34"/>
              </a:rPr>
              <a:t>mysqld</a:t>
            </a:r>
            <a:r>
              <a:rPr lang="en-US" dirty="0">
                <a:solidFill>
                  <a:srgbClr val="000000"/>
                </a:solidFill>
                <a:latin typeface="Liberation Mono"/>
              </a:rPr>
              <a:t>] </a:t>
            </a:r>
            <a:endParaRPr lang="en-US" sz="2000" dirty="0">
              <a:solidFill>
                <a:srgbClr val="0077AA"/>
              </a:solidFill>
              <a:latin typeface="Leelawadee UI Semilight" panose="020B0402040204020203" pitchFamily="34" charset="-34"/>
              <a:cs typeface="Leelawadee UI Semilight" panose="020B0402040204020203" pitchFamily="34" charset="-34"/>
            </a:endParaRPr>
          </a:p>
          <a:p>
            <a:r>
              <a:rPr lang="en-US" sz="2000" dirty="0">
                <a:solidFill>
                  <a:srgbClr val="0077AA"/>
                </a:solidFill>
                <a:latin typeface="Leelawadee UI Semilight" panose="020B0402040204020203" pitchFamily="34" charset="-34"/>
                <a:cs typeface="Leelawadee UI Semilight" panose="020B0402040204020203" pitchFamily="34" charset="-34"/>
              </a:rPr>
              <a:t>innodb_file_per_table = 1</a:t>
            </a:r>
          </a:p>
        </p:txBody>
      </p:sp>
      <p:sp>
        <p:nvSpPr>
          <p:cNvPr id="5" name="Rectangle 4"/>
          <p:cNvSpPr/>
          <p:nvPr/>
        </p:nvSpPr>
        <p:spPr>
          <a:xfrm>
            <a:off x="411118" y="3866272"/>
            <a:ext cx="11362370" cy="2246769"/>
          </a:xfrm>
          <a:prstGeom prst="rect">
            <a:avLst/>
          </a:prstGeom>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Tablespace: A data file that can hold data for one or more InnoDB tables and associated indexes. </a:t>
            </a:r>
          </a:p>
          <a:p>
            <a:pPr marL="457200" indent="-457200">
              <a:buAutoNum type="alphaLcPeriod"/>
            </a:pPr>
            <a:r>
              <a:rPr lang="en-US" sz="2000" dirty="0">
                <a:solidFill>
                  <a:srgbClr val="006C86"/>
                </a:solidFill>
                <a:latin typeface="Arial" panose="020B0604020202020204" pitchFamily="34" charset="0"/>
                <a:cs typeface="Arial" panose="020B0604020202020204" pitchFamily="34" charset="0"/>
              </a:rPr>
              <a:t>System tablespace </a:t>
            </a:r>
          </a:p>
          <a:p>
            <a:pPr marL="457200" indent="-457200">
              <a:buAutoNum type="alphaLcPeriod"/>
            </a:pPr>
            <a:r>
              <a:rPr lang="en-US" sz="2000" dirty="0">
                <a:solidFill>
                  <a:srgbClr val="006C86"/>
                </a:solidFill>
                <a:latin typeface="Arial" panose="020B0604020202020204" pitchFamily="34" charset="0"/>
                <a:cs typeface="Arial" panose="020B0604020202020204" pitchFamily="34" charset="0"/>
              </a:rPr>
              <a:t>File per tablespace </a:t>
            </a:r>
          </a:p>
          <a:p>
            <a:pPr marL="457200" indent="-457200">
              <a:buAutoNum type="alphaLcPeriod"/>
            </a:pPr>
            <a:r>
              <a:rPr lang="en-US" sz="2000" dirty="0">
                <a:solidFill>
                  <a:srgbClr val="006C86"/>
                </a:solidFill>
                <a:latin typeface="Arial" panose="020B0604020202020204" pitchFamily="34" charset="0"/>
                <a:cs typeface="Arial" panose="020B0604020202020204" pitchFamily="34" charset="0"/>
              </a:rPr>
              <a:t>General tablespace</a:t>
            </a:r>
          </a:p>
          <a:p>
            <a:endParaRPr lang="en-US" sz="2000" dirty="0">
              <a:solidFill>
                <a:srgbClr val="006C86"/>
              </a:solidFill>
              <a:latin typeface="Arial" panose="020B0604020202020204" pitchFamily="34" charset="0"/>
              <a:cs typeface="Arial" panose="020B0604020202020204" pitchFamily="34" charset="0"/>
            </a:endParaRPr>
          </a:p>
          <a:p>
            <a:r>
              <a:rPr lang="en-US" sz="2000" dirty="0">
                <a:solidFill>
                  <a:srgbClr val="006C86"/>
                </a:solidFill>
                <a:latin typeface="Arial" panose="020B0604020202020204" pitchFamily="34" charset="0"/>
                <a:cs typeface="Arial" panose="020B0604020202020204" pitchFamily="34" charset="0"/>
              </a:rPr>
              <a:t>Note:- By default, InnoDB contains only one tablespace called the System tablespace whose identifier is 0</a:t>
            </a:r>
          </a:p>
        </p:txBody>
      </p:sp>
    </p:spTree>
    <p:extLst>
      <p:ext uri="{BB962C8B-B14F-4D97-AF65-F5344CB8AC3E}">
        <p14:creationId xmlns:p14="http://schemas.microsoft.com/office/powerpoint/2010/main" val="16561233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DATABASES Syntax</a:t>
            </a:r>
          </a:p>
        </p:txBody>
      </p:sp>
      <p:sp>
        <p:nvSpPr>
          <p:cNvPr id="3" name="Rectangle 2"/>
          <p:cNvSpPr/>
          <p:nvPr/>
        </p:nvSpPr>
        <p:spPr>
          <a:xfrm>
            <a:off x="609600" y="2819400"/>
            <a:ext cx="9906000" cy="1754326"/>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DATABASES;</a:t>
            </a:r>
          </a:p>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DATABASES</a:t>
            </a:r>
            <a:r>
              <a:rPr lang="en-IN" dirty="0">
                <a:solidFill>
                  <a:srgbClr val="0077AA"/>
                </a:solidFill>
                <a:latin typeface="Liberation Mono"/>
                <a:ea typeface="Times New Roman" panose="02020603050405020304" pitchFamily="18" charset="0"/>
              </a:rPr>
              <a:t> </a:t>
            </a:r>
            <a:r>
              <a:rPr lang="en-IN" dirty="0">
                <a:solidFill>
                  <a:srgbClr val="A67F59"/>
                </a:solidFill>
                <a:latin typeface="Liberation Mono"/>
              </a:rPr>
              <a:t>LIKE</a:t>
            </a:r>
            <a:r>
              <a:rPr lang="en-IN" dirty="0">
                <a:solidFill>
                  <a:srgbClr val="0077AA"/>
                </a:solidFill>
                <a:latin typeface="Liberation Mono"/>
                <a:ea typeface="Times New Roman" panose="02020603050405020304" pitchFamily="18" charset="0"/>
              </a:rPr>
              <a:t> </a:t>
            </a:r>
            <a:r>
              <a:rPr lang="en-IN" dirty="0">
                <a:solidFill>
                  <a:srgbClr val="669900"/>
                </a:solidFill>
                <a:latin typeface="Liberation Mono"/>
              </a:rPr>
              <a:t>'U%'</a:t>
            </a:r>
            <a:r>
              <a:rPr lang="en-IN" dirty="0">
                <a:latin typeface="Liberation Mono"/>
                <a:ea typeface="Times New Roman" panose="02020603050405020304" pitchFamily="18" charset="0"/>
              </a:rPr>
              <a:t>;</a:t>
            </a:r>
          </a:p>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r>
              <a:rPr lang="en-IN" dirty="0">
                <a:solidFill>
                  <a:srgbClr val="0077AA"/>
                </a:solidFill>
                <a:latin typeface="Liberation Mono"/>
                <a:ea typeface="Times New Roman" panose="02020603050405020304" pitchFamily="18" charset="0"/>
              </a:rPr>
              <a:t> </a:t>
            </a:r>
            <a:r>
              <a:rPr lang="en-IN" dirty="0">
                <a:solidFill>
                  <a:srgbClr val="A67F59"/>
                </a:solidFill>
                <a:latin typeface="Liberation Mono"/>
              </a:rPr>
              <a:t>LIKE</a:t>
            </a:r>
            <a:r>
              <a:rPr lang="en-IN" dirty="0">
                <a:solidFill>
                  <a:srgbClr val="0077AA"/>
                </a:solidFill>
                <a:latin typeface="Liberation Mono"/>
                <a:ea typeface="Times New Roman" panose="02020603050405020304" pitchFamily="18" charset="0"/>
              </a:rPr>
              <a:t> </a:t>
            </a:r>
            <a:r>
              <a:rPr lang="en-IN" dirty="0">
                <a:solidFill>
                  <a:srgbClr val="669900"/>
                </a:solidFill>
                <a:latin typeface="Liberation Mono"/>
              </a:rPr>
              <a:t>'U%'</a:t>
            </a:r>
            <a:r>
              <a:rPr lang="en-IN" dirty="0">
                <a:latin typeface="Liberation Mono"/>
                <a:ea typeface="Times New Roman" panose="02020603050405020304" pitchFamily="18" charset="0"/>
              </a:rPr>
              <a:t>;</a:t>
            </a:r>
          </a:p>
        </p:txBody>
      </p:sp>
      <p:sp>
        <p:nvSpPr>
          <p:cNvPr id="4" name="Rectangle 3"/>
          <p:cNvSpPr/>
          <p:nvPr/>
        </p:nvSpPr>
        <p:spPr>
          <a:xfrm>
            <a:off x="533400" y="2103903"/>
            <a:ext cx="6477000" cy="369332"/>
          </a:xfrm>
          <a:prstGeom prst="rect">
            <a:avLst/>
          </a:prstGeom>
          <a:noFill/>
        </p:spPr>
        <p:txBody>
          <a:bodyPr wrap="square">
            <a:spAutoFit/>
          </a:bodyPr>
          <a:lstStyle/>
          <a:p>
            <a:r>
              <a:rPr lang="en-IN" b="1" dirty="0">
                <a:solidFill>
                  <a:schemeClr val="tx1">
                    <a:lumMod val="50000"/>
                    <a:lumOff val="50000"/>
                  </a:schemeClr>
                </a:solidFill>
                <a:latin typeface="Arial" panose="020B0604020202020204" pitchFamily="34" charset="0"/>
                <a:cs typeface="Arial" panose="020B0604020202020204" pitchFamily="34" charset="0"/>
              </a:rPr>
              <a:t>SHOW SCHEMAS is a synonym for SHOW DATABASES.</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a:t>
            </a:r>
            <a:r>
              <a:rPr lang="en-IN" sz="2000" dirty="0">
                <a:solidFill>
                  <a:srgbClr val="0077AA"/>
                </a:solidFill>
                <a:latin typeface="Liberation Mono"/>
              </a:rPr>
              <a:t>DATABASES</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SCHEMAS</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A67F59"/>
                </a:solidFill>
                <a:latin typeface="Liberation Mono"/>
              </a:rPr>
              <a:t>LIKE</a:t>
            </a:r>
            <a:r>
              <a:rPr lang="en-IN" sz="2000" dirty="0">
                <a:solidFill>
                  <a:srgbClr val="000000"/>
                </a:solidFill>
                <a:latin typeface="Liberation Mono"/>
              </a:rPr>
              <a:t> </a:t>
            </a:r>
            <a:r>
              <a:rPr lang="en-IN" sz="2000" dirty="0">
                <a:solidFill>
                  <a:srgbClr val="669900"/>
                </a:solidFill>
                <a:latin typeface="Liberation Mono"/>
              </a:rPr>
              <a:t>'</a:t>
            </a:r>
            <a:r>
              <a:rPr lang="en-IN" sz="2000" i="1" dirty="0">
                <a:solidFill>
                  <a:srgbClr val="669900"/>
                </a:solidFill>
                <a:latin typeface="Liberation Mono"/>
              </a:rPr>
              <a:t>pattern</a:t>
            </a:r>
            <a:r>
              <a:rPr lang="en-IN" sz="2000" dirty="0">
                <a:solidFill>
                  <a:srgbClr val="669900"/>
                </a:solidFill>
                <a:latin typeface="Liberation Mono"/>
              </a:rPr>
              <a:t>'</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WHERE</a:t>
            </a:r>
            <a:r>
              <a:rPr lang="en-IN" sz="2000" dirty="0">
                <a:solidFill>
                  <a:srgbClr val="000000"/>
                </a:solidFill>
                <a:latin typeface="Liberation Mono"/>
              </a:rPr>
              <a:t> </a:t>
            </a:r>
            <a:r>
              <a:rPr lang="en-IN" sz="2000" i="1" dirty="0">
                <a:solidFill>
                  <a:srgbClr val="000000"/>
                </a:solidFill>
                <a:latin typeface="Liberation Mono"/>
              </a:rPr>
              <a:t>expr</a:t>
            </a:r>
            <a:r>
              <a:rPr lang="en-IN" sz="2000" dirty="0">
                <a:solidFill>
                  <a:srgbClr val="999999"/>
                </a:solidFill>
                <a:latin typeface="Liberation Mono"/>
              </a:rPr>
              <a:t>]</a:t>
            </a:r>
            <a:endParaRPr lang="en-IN" sz="2000" dirty="0"/>
          </a:p>
        </p:txBody>
      </p:sp>
      <p:sp>
        <p:nvSpPr>
          <p:cNvPr id="5" name="TextBox 4"/>
          <p:cNvSpPr txBox="1"/>
          <p:nvPr/>
        </p:nvSpPr>
        <p:spPr>
          <a:xfrm>
            <a:off x="533400" y="5151060"/>
            <a:ext cx="11395248" cy="400110"/>
          </a:xfrm>
          <a:prstGeom prst="rect">
            <a:avLst/>
          </a:prstGeom>
          <a:noFill/>
        </p:spPr>
        <p:txBody>
          <a:bodyPr wrap="square" rtlCol="0">
            <a:spAutoFit/>
          </a:bodyPr>
          <a:lstStyle/>
          <a:p>
            <a:r>
              <a:rPr lang="en-IN" sz="2000" b="1" i="1" dirty="0">
                <a:solidFill>
                  <a:srgbClr val="C74C49"/>
                </a:solidFill>
                <a:latin typeface="Arial" panose="020B0604020202020204" pitchFamily="34" charset="0"/>
                <a:cs typeface="Arial" panose="020B0604020202020204" pitchFamily="34" charset="0"/>
              </a:rPr>
              <a:t>NULL</a:t>
            </a:r>
            <a:r>
              <a:rPr lang="en-IN" sz="2000" dirty="0">
                <a:latin typeface="Arial" panose="020B0604020202020204" pitchFamily="34" charset="0"/>
                <a:cs typeface="Arial" panose="020B0604020202020204" pitchFamily="34" charset="0"/>
              </a:rPr>
              <a:t> means “no database is selected”. Issue the </a:t>
            </a:r>
            <a:r>
              <a:rPr lang="en-IN" sz="2000" b="1" i="1" dirty="0">
                <a:solidFill>
                  <a:srgbClr val="C74C49"/>
                </a:solidFill>
                <a:latin typeface="Arial" panose="020B0604020202020204" pitchFamily="34" charset="0"/>
                <a:cs typeface="Arial" panose="020B0604020202020204" pitchFamily="34" charset="0"/>
              </a:rPr>
              <a:t>USE dbName</a:t>
            </a:r>
            <a:r>
              <a:rPr lang="en-IN" sz="2000" dirty="0">
                <a:latin typeface="Arial" panose="020B0604020202020204" pitchFamily="34" charset="0"/>
                <a:cs typeface="Arial" panose="020B0604020202020204" pitchFamily="34" charset="0"/>
              </a:rPr>
              <a:t> command to select the database.</a:t>
            </a:r>
          </a:p>
        </p:txBody>
      </p:sp>
    </p:spTree>
    <p:extLst>
      <p:ext uri="{BB962C8B-B14F-4D97-AF65-F5344CB8AC3E}">
        <p14:creationId xmlns:p14="http://schemas.microsoft.com/office/powerpoint/2010/main" val="403499630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09517" y="42062"/>
            <a:ext cx="5544642" cy="3386938"/>
          </a:xfrm>
          <a:prstGeom prst="rect">
            <a:avLst/>
          </a:prstGeom>
        </p:spPr>
      </p:pic>
      <p:sp>
        <p:nvSpPr>
          <p:cNvPr id="2" name="Title 1"/>
          <p:cNvSpPr txBox="1">
            <a:spLocks/>
          </p:cNvSpPr>
          <p:nvPr/>
        </p:nvSpPr>
        <p:spPr>
          <a:xfrm>
            <a:off x="1676400" y="2778948"/>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USE DATABASES</a:t>
            </a:r>
            <a:endParaRPr lang="en-US" sz="46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407368" y="3717032"/>
            <a:ext cx="11449272" cy="1015663"/>
          </a:xfrm>
          <a:prstGeom prst="rect">
            <a:avLst/>
          </a:prstGeom>
          <a:solidFill>
            <a:schemeClr val="bg1"/>
          </a:solidFill>
        </p:spPr>
        <p:txBody>
          <a:bodyPr wrap="square">
            <a:spAutoFit/>
          </a:bodyPr>
          <a:lstStyle/>
          <a:p>
            <a:r>
              <a:rPr lang="en-IN" sz="2000" dirty="0">
                <a:latin typeface="Palatino Linotype" panose="02040502050505030304" pitchFamily="18" charset="0"/>
                <a:cs typeface="Segoe UI Light" panose="020B0502040204020203" pitchFamily="34" charset="0"/>
              </a:rPr>
              <a:t>The </a:t>
            </a:r>
            <a:r>
              <a:rPr lang="en-IN" sz="2000" b="1" dirty="0">
                <a:latin typeface="Palatino Linotype" panose="02040502050505030304" pitchFamily="18" charset="0"/>
                <a:cs typeface="Segoe UI Light" panose="020B0502040204020203" pitchFamily="34" charset="0"/>
              </a:rPr>
              <a:t>USE</a:t>
            </a:r>
            <a:r>
              <a:rPr lang="en-IN" sz="2000" dirty="0">
                <a:latin typeface="Palatino Linotype" panose="02040502050505030304" pitchFamily="18" charset="0"/>
                <a:cs typeface="Segoe UI Light" panose="020B0502040204020203" pitchFamily="34" charset="0"/>
              </a:rPr>
              <a:t> </a:t>
            </a:r>
            <a:r>
              <a:rPr lang="en-IN" sz="2000" b="1" dirty="0">
                <a:latin typeface="Palatino Linotype" panose="02040502050505030304" pitchFamily="18" charset="0"/>
                <a:cs typeface="Segoe UI Light" panose="020B0502040204020203" pitchFamily="34" charset="0"/>
              </a:rPr>
              <a:t>db_name</a:t>
            </a:r>
            <a:r>
              <a:rPr lang="en-IN" sz="2000" dirty="0">
                <a:latin typeface="Palatino Linotype" panose="02040502050505030304" pitchFamily="18" charset="0"/>
                <a:cs typeface="Segoe UI Light" panose="020B0502040204020203" pitchFamily="34" charset="0"/>
              </a:rPr>
              <a:t> statement tells MySQL to use the db_name database as the default (current) database for subsequent statements. The database remains the default until the end of the session or another </a:t>
            </a:r>
            <a:r>
              <a:rPr lang="en-IN" sz="2000" b="1" dirty="0">
                <a:latin typeface="Palatino Linotype" panose="02040502050505030304" pitchFamily="18" charset="0"/>
                <a:cs typeface="Segoe UI Light" panose="020B0502040204020203" pitchFamily="34" charset="0"/>
              </a:rPr>
              <a:t>USE</a:t>
            </a:r>
            <a:r>
              <a:rPr lang="en-IN" sz="2000" dirty="0">
                <a:latin typeface="Palatino Linotype" panose="02040502050505030304" pitchFamily="18" charset="0"/>
                <a:cs typeface="Segoe UI Light" panose="020B0502040204020203" pitchFamily="34" charset="0"/>
              </a:rPr>
              <a:t> statement is issued.</a:t>
            </a:r>
          </a:p>
        </p:txBody>
      </p:sp>
    </p:spTree>
    <p:extLst>
      <p:ext uri="{BB962C8B-B14F-4D97-AF65-F5344CB8AC3E}">
        <p14:creationId xmlns:p14="http://schemas.microsoft.com/office/powerpoint/2010/main" val="386802882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USE DATABASES Syntax</a:t>
            </a:r>
          </a:p>
        </p:txBody>
      </p:sp>
      <p:sp>
        <p:nvSpPr>
          <p:cNvPr id="3" name="Rectangle 2"/>
          <p:cNvSpPr/>
          <p:nvPr/>
        </p:nvSpPr>
        <p:spPr>
          <a:xfrm>
            <a:off x="590419" y="3861048"/>
            <a:ext cx="8839200" cy="872034"/>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db1</a:t>
            </a:r>
          </a:p>
          <a:p>
            <a:pPr>
              <a:lnSpc>
                <a:spcPct val="150000"/>
              </a:lnSpc>
            </a:pPr>
            <a:r>
              <a:rPr lang="en-IN" dirty="0">
                <a:solidFill>
                  <a:srgbClr val="0077AA"/>
                </a:solidFill>
                <a:latin typeface="Liberation Mono"/>
                <a:cs typeface="Arial" panose="020B0604020202020204" pitchFamily="34" charset="0"/>
              </a:rPr>
              <a:t>\U </a:t>
            </a:r>
            <a:r>
              <a:rPr lang="en-IN" dirty="0">
                <a:latin typeface="Liberation Mono"/>
                <a:cs typeface="Arial" panose="020B0604020202020204" pitchFamily="34" charset="0"/>
              </a:rPr>
              <a:t>db1</a:t>
            </a:r>
          </a:p>
        </p:txBody>
      </p:sp>
      <p:sp>
        <p:nvSpPr>
          <p:cNvPr id="4" name="Rectangle 3"/>
          <p:cNvSpPr/>
          <p:nvPr/>
        </p:nvSpPr>
        <p:spPr>
          <a:xfrm>
            <a:off x="620734" y="2322601"/>
            <a:ext cx="6477000" cy="1169551"/>
          </a:xfrm>
          <a:prstGeom prst="rect">
            <a:avLst/>
          </a:prstGeom>
          <a:noFill/>
        </p:spPr>
        <p:txBody>
          <a:bodyPr wrap="square">
            <a:spAutoFit/>
          </a:bodyPr>
          <a:lstStyle/>
          <a:p>
            <a:r>
              <a:rPr lang="en-US" sz="2000" dirty="0">
                <a:solidFill>
                  <a:srgbClr val="FF0000"/>
                </a:solidFill>
              </a:rPr>
              <a:t>Note:</a:t>
            </a:r>
          </a:p>
          <a:p>
            <a:endParaRPr lang="en-IN" sz="800" b="1" dirty="0">
              <a:solidFill>
                <a:schemeClr val="tx1">
                  <a:lumMod val="50000"/>
                  <a:lumOff val="5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50000"/>
                    <a:lumOff val="50000"/>
                  </a:schemeClr>
                </a:solidFill>
                <a:latin typeface="Arial" panose="020B0604020202020204" pitchFamily="34" charset="0"/>
                <a:cs typeface="Arial" panose="020B0604020202020204" pitchFamily="34" charset="0"/>
              </a:rPr>
              <a:t>USE, does not require a semicolon.</a:t>
            </a:r>
          </a:p>
          <a:p>
            <a:pPr marL="285750" indent="-285750">
              <a:buFont typeface="Arial" panose="020B0604020202020204" pitchFamily="34" charset="0"/>
              <a:buChar char="•"/>
            </a:pPr>
            <a:endParaRPr lang="en-IN" sz="600" b="1" dirty="0">
              <a:solidFill>
                <a:schemeClr val="tx1">
                  <a:lumMod val="50000"/>
                  <a:lumOff val="5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50000"/>
                    <a:lumOff val="50000"/>
                  </a:schemeClr>
                </a:solidFill>
                <a:latin typeface="Arial" panose="020B0604020202020204" pitchFamily="34" charset="0"/>
                <a:cs typeface="Arial" panose="020B0604020202020204" pitchFamily="34" charset="0"/>
              </a:rPr>
              <a:t>USE must be followed by a database name.</a:t>
            </a:r>
          </a:p>
        </p:txBody>
      </p:sp>
      <p:sp>
        <p:nvSpPr>
          <p:cNvPr id="6" name="Rectangle 5"/>
          <p:cNvSpPr/>
          <p:nvPr/>
        </p:nvSpPr>
        <p:spPr>
          <a:xfrm>
            <a:off x="609600" y="1364902"/>
            <a:ext cx="1630575" cy="707886"/>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db_name</a:t>
            </a:r>
          </a:p>
          <a:p>
            <a:r>
              <a:rPr lang="en-IN" sz="2000" dirty="0">
                <a:solidFill>
                  <a:srgbClr val="0077AA"/>
                </a:solidFill>
                <a:latin typeface="Liberation Mono"/>
              </a:rPr>
              <a:t>\U</a:t>
            </a:r>
            <a:r>
              <a:rPr lang="en-IN" sz="2000" dirty="0">
                <a:solidFill>
                  <a:srgbClr val="000000"/>
                </a:solidFill>
                <a:latin typeface="Liberation Mono"/>
              </a:rPr>
              <a:t> </a:t>
            </a:r>
            <a:r>
              <a:rPr lang="en-IN" sz="2000" i="1" dirty="0">
                <a:solidFill>
                  <a:srgbClr val="000000"/>
                </a:solidFill>
                <a:latin typeface="Liberation Mono"/>
              </a:rPr>
              <a:t>db_name</a:t>
            </a:r>
            <a:endParaRPr lang="en-IN" sz="2000" dirty="0"/>
          </a:p>
        </p:txBody>
      </p:sp>
    </p:spTree>
    <p:extLst>
      <p:ext uri="{BB962C8B-B14F-4D97-AF65-F5344CB8AC3E}">
        <p14:creationId xmlns:p14="http://schemas.microsoft.com/office/powerpoint/2010/main" val="152473364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DATABASE  </a:t>
            </a:r>
          </a:p>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ALTER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alter database</a:t>
            </a:r>
          </a:p>
        </p:txBody>
      </p:sp>
      <p:sp>
        <p:nvSpPr>
          <p:cNvPr id="6" name="Rectangle 5"/>
          <p:cNvSpPr/>
          <p:nvPr/>
        </p:nvSpPr>
        <p:spPr>
          <a:xfrm>
            <a:off x="263352" y="292494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DATABASE </a:t>
            </a:r>
            <a:r>
              <a:rPr lang="en-IN" dirty="0">
                <a:latin typeface="Liberation Mono"/>
              </a:rPr>
              <a:t>db1</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DATABASE </a:t>
            </a:r>
            <a:r>
              <a:rPr lang="en-IN" dirty="0">
                <a:solidFill>
                  <a:srgbClr val="A67F59"/>
                </a:solidFill>
                <a:latin typeface="Liberation Mono"/>
              </a:rPr>
              <a:t>IF NOT EXISTS </a:t>
            </a:r>
            <a:r>
              <a:rPr lang="en-IN" dirty="0">
                <a:latin typeface="Liberation Mono"/>
              </a:rPr>
              <a:t>db1</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CREATE DATABASE creates a database with the given name. To use this statement, you need the CREATE privilege for the database.</a:t>
            </a:r>
          </a:p>
        </p:txBody>
      </p:sp>
      <p:sp>
        <p:nvSpPr>
          <p:cNvPr id="8" name="Rectangle 7"/>
          <p:cNvSpPr/>
          <p:nvPr/>
        </p:nvSpPr>
        <p:spPr>
          <a:xfrm>
            <a:off x="263352" y="2411596"/>
            <a:ext cx="8136904" cy="400110"/>
          </a:xfrm>
          <a:prstGeom prst="rect">
            <a:avLst/>
          </a:prstGeom>
          <a:noFill/>
        </p:spPr>
        <p:txBody>
          <a:bodyPr wrap="square">
            <a:spAutoFit/>
          </a:bodyPr>
          <a:lstStyle/>
          <a:p>
            <a:r>
              <a:rPr lang="en-IN" sz="2000" b="1" dirty="0">
                <a:solidFill>
                  <a:schemeClr val="accent6">
                    <a:lumMod val="75000"/>
                  </a:schemeClr>
                </a:solidFill>
                <a:latin typeface="Arial" panose="020B0604020202020204" pitchFamily="34" charset="0"/>
                <a:cs typeface="Arial" panose="020B0604020202020204" pitchFamily="34" charset="0"/>
              </a:rPr>
              <a:t>CREATE SCHEMA is a synonym for CREATE DATABASE.</a:t>
            </a:r>
          </a:p>
        </p:txBody>
      </p:sp>
      <p:sp>
        <p:nvSpPr>
          <p:cNvPr id="10" name="TextBox 9">
            <a:extLst>
              <a:ext uri="{FF2B5EF4-FFF2-40B4-BE49-F238E27FC236}">
                <a16:creationId xmlns:a16="http://schemas.microsoft.com/office/drawing/2014/main" xmlns="" id="{73257A9A-2BAA-41CB-F9DC-4BCEDD062D4B}"/>
              </a:ext>
            </a:extLst>
          </p:cNvPr>
          <p:cNvSpPr txBox="1"/>
          <p:nvPr/>
        </p:nvSpPr>
        <p:spPr>
          <a:xfrm>
            <a:off x="253774" y="4021337"/>
            <a:ext cx="8938570" cy="88036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ALTER DATABASE </a:t>
            </a:r>
            <a:r>
              <a:rPr lang="en-IN" dirty="0">
                <a:latin typeface="Liberation Mono"/>
              </a:rPr>
              <a:t>db1 </a:t>
            </a:r>
            <a:r>
              <a:rPr lang="en-IN" dirty="0">
                <a:solidFill>
                  <a:srgbClr val="0070C0"/>
                </a:solidFill>
                <a:latin typeface="Liberation Mono"/>
                <a:ea typeface="Arial Unicode MS"/>
                <a:cs typeface="Arial" panose="020B0604020202020204" pitchFamily="34" charset="0"/>
              </a:rPr>
              <a:t>READ</a:t>
            </a:r>
            <a:r>
              <a:rPr lang="en-IN" dirty="0">
                <a:latin typeface="Liberation Mono"/>
              </a:rPr>
              <a:t> </a:t>
            </a:r>
            <a:r>
              <a:rPr lang="en-IN" dirty="0">
                <a:solidFill>
                  <a:srgbClr val="0070C0"/>
                </a:solidFill>
                <a:latin typeface="Liberation Mono"/>
                <a:ea typeface="Arial Unicode MS"/>
                <a:cs typeface="Arial" panose="020B0604020202020204" pitchFamily="34" charset="0"/>
              </a:rPr>
              <a:t>ONLY</a:t>
            </a:r>
            <a:r>
              <a:rPr lang="en-IN" dirty="0">
                <a:latin typeface="Liberation Mono"/>
              </a:rPr>
              <a:t> = 0; </a:t>
            </a:r>
            <a:r>
              <a:rPr lang="en-IN" dirty="0">
                <a:solidFill>
                  <a:srgbClr val="41C60C"/>
                </a:solidFill>
                <a:latin typeface="Liberation Mono"/>
              </a:rPr>
              <a:t>// </a:t>
            </a:r>
            <a:r>
              <a:rPr lang="en-US" dirty="0">
                <a:solidFill>
                  <a:srgbClr val="41C60C"/>
                </a:solidFill>
                <a:latin typeface="Liberation Mono"/>
              </a:rPr>
              <a:t>is in read write mode.</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ALTER</a:t>
            </a:r>
            <a:r>
              <a:rPr lang="en-IN" dirty="0">
                <a:latin typeface="Liberation Mono"/>
              </a:rPr>
              <a:t> </a:t>
            </a:r>
            <a:r>
              <a:rPr lang="en-IN" dirty="0">
                <a:solidFill>
                  <a:srgbClr val="0070C0"/>
                </a:solidFill>
                <a:latin typeface="Liberation Mono"/>
                <a:ea typeface="Arial Unicode MS"/>
                <a:cs typeface="Arial" panose="020B0604020202020204" pitchFamily="34" charset="0"/>
              </a:rPr>
              <a:t>DATABASE</a:t>
            </a:r>
            <a:r>
              <a:rPr lang="en-IN" dirty="0">
                <a:latin typeface="Liberation Mono"/>
              </a:rPr>
              <a:t> db1 </a:t>
            </a:r>
            <a:r>
              <a:rPr lang="en-IN" dirty="0">
                <a:solidFill>
                  <a:srgbClr val="0070C0"/>
                </a:solidFill>
                <a:latin typeface="Liberation Mono"/>
                <a:ea typeface="Arial Unicode MS"/>
                <a:cs typeface="Arial" panose="020B0604020202020204" pitchFamily="34" charset="0"/>
              </a:rPr>
              <a:t>READ</a:t>
            </a:r>
            <a:r>
              <a:rPr lang="en-IN" dirty="0">
                <a:latin typeface="Liberation Mono"/>
              </a:rPr>
              <a:t> </a:t>
            </a:r>
            <a:r>
              <a:rPr lang="en-IN" dirty="0">
                <a:solidFill>
                  <a:srgbClr val="0070C0"/>
                </a:solidFill>
                <a:latin typeface="Liberation Mono"/>
                <a:ea typeface="Arial Unicode MS"/>
                <a:cs typeface="Arial" panose="020B0604020202020204" pitchFamily="34" charset="0"/>
              </a:rPr>
              <a:t>ONLY</a:t>
            </a:r>
            <a:r>
              <a:rPr lang="en-IN" dirty="0">
                <a:latin typeface="Liberation Mono"/>
              </a:rPr>
              <a:t> = 1;  </a:t>
            </a:r>
            <a:r>
              <a:rPr lang="en-IN" dirty="0">
                <a:solidFill>
                  <a:srgbClr val="41C60C"/>
                </a:solidFill>
                <a:latin typeface="Liberation Mono"/>
              </a:rPr>
              <a:t>// </a:t>
            </a:r>
            <a:r>
              <a:rPr lang="en-US" dirty="0">
                <a:solidFill>
                  <a:srgbClr val="41C60C"/>
                </a:solidFill>
                <a:latin typeface="Liberation Mono"/>
              </a:rPr>
              <a:t>is in read only mode.</a:t>
            </a:r>
            <a:endParaRPr lang="en-IN" dirty="0">
              <a:solidFill>
                <a:srgbClr val="41C60C"/>
              </a:solidFill>
              <a:latin typeface="Liberation Mono"/>
            </a:endParaRPr>
          </a:p>
        </p:txBody>
      </p:sp>
      <p:sp>
        <p:nvSpPr>
          <p:cNvPr id="12" name="TextBox 11">
            <a:extLst>
              <a:ext uri="{FF2B5EF4-FFF2-40B4-BE49-F238E27FC236}">
                <a16:creationId xmlns:a16="http://schemas.microsoft.com/office/drawing/2014/main" xmlns="" id="{5CDD656E-781F-245A-BBD9-C4D40513EC20}"/>
              </a:ext>
            </a:extLst>
          </p:cNvPr>
          <p:cNvSpPr txBox="1"/>
          <p:nvPr/>
        </p:nvSpPr>
        <p:spPr>
          <a:xfrm>
            <a:off x="263352" y="4931307"/>
            <a:ext cx="11593288" cy="1754326"/>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is </a:t>
            </a:r>
            <a:r>
              <a:rPr lang="en-IN" b="1" i="1" dirty="0">
                <a:latin typeface="Arial" panose="020B0604020202020204" pitchFamily="34" charset="0"/>
                <a:cs typeface="Arial" panose="020B0604020202020204" pitchFamily="34" charset="0"/>
              </a:rPr>
              <a:t>not</a:t>
            </a:r>
            <a:r>
              <a:rPr lang="en-IN" dirty="0">
                <a:latin typeface="Arial" panose="020B0604020202020204" pitchFamily="34" charset="0"/>
                <a:cs typeface="Arial" panose="020B0604020202020204" pitchFamily="34" charset="0"/>
              </a:rPr>
              <a:t> possible to Create, Alter, Drop any object, and Write (Insert, Update, and Delete rows) in a read-only database.</a:t>
            </a:r>
          </a:p>
          <a:p>
            <a:pPr marL="171450" indent="-1714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TEMPORARY tables; it is possible to create, alter, drop, and write (Insert, Update, and Delete rows) to TEMPORARY tables in a read-only database.</a:t>
            </a:r>
          </a:p>
        </p:txBody>
      </p:sp>
      <p:sp>
        <p:nvSpPr>
          <p:cNvPr id="9" name="Rectangle 8">
            <a:extLst>
              <a:ext uri="{FF2B5EF4-FFF2-40B4-BE49-F238E27FC236}">
                <a16:creationId xmlns:a16="http://schemas.microsoft.com/office/drawing/2014/main" xmlns="" id="{4C6B98D5-E605-54B1-47C2-70D45F1EAC89}"/>
              </a:ext>
            </a:extLst>
          </p:cNvPr>
          <p:cNvSpPr/>
          <p:nvPr/>
        </p:nvSpPr>
        <p:spPr>
          <a:xfrm>
            <a:off x="263352" y="1435423"/>
            <a:ext cx="8773885" cy="769441"/>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{DATABASE | SCHEMA} [IF NOT EXISTS] db_name</a:t>
            </a:r>
          </a:p>
          <a:p>
            <a:pPr eaLnBrk="0" fontAlgn="base" hangingPunct="0">
              <a:spcBef>
                <a:spcPct val="0"/>
              </a:spcBef>
              <a:spcAft>
                <a:spcPct val="0"/>
              </a:spcAft>
            </a:pPr>
            <a:endParaRPr lang="en-IN" sz="400" dirty="0">
              <a:solidFill>
                <a:srgbClr val="0077AA"/>
              </a:solidFill>
              <a:latin typeface="Liberation Mono"/>
            </a:endParaRPr>
          </a:p>
          <a:p>
            <a:pPr eaLnBrk="0" fontAlgn="base" hangingPunct="0">
              <a:spcBef>
                <a:spcPct val="0"/>
              </a:spcBef>
              <a:spcAft>
                <a:spcPct val="0"/>
              </a:spcAft>
            </a:pPr>
            <a:r>
              <a:rPr lang="en-IN" sz="2000" dirty="0">
                <a:solidFill>
                  <a:srgbClr val="0077AA"/>
                </a:solidFill>
                <a:latin typeface="Liberation Mono"/>
              </a:rPr>
              <a:t>ALTER {DATABASE | SCHEMA} [db_name] READ ONLY [=] { 0 | 1}</a:t>
            </a:r>
          </a:p>
        </p:txBody>
      </p:sp>
    </p:spTree>
    <p:extLst>
      <p:ext uri="{BB962C8B-B14F-4D97-AF65-F5344CB8AC3E}">
        <p14:creationId xmlns:p14="http://schemas.microsoft.com/office/powerpoint/2010/main" val="250504884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DROP DATABASE</a:t>
            </a:r>
            <a:endParaRPr lang="en-US" sz="46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911424" y="3276600"/>
            <a:ext cx="10513168" cy="707886"/>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If the default database is dropped, the default database is unset (the DATABASE() function returns NULL).</a:t>
            </a:r>
          </a:p>
        </p:txBody>
      </p:sp>
    </p:spTree>
    <p:extLst>
      <p:ext uri="{BB962C8B-B14F-4D97-AF65-F5344CB8AC3E}">
        <p14:creationId xmlns:p14="http://schemas.microsoft.com/office/powerpoint/2010/main" val="197510678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database</a:t>
            </a:r>
          </a:p>
        </p:txBody>
      </p:sp>
      <p:sp>
        <p:nvSpPr>
          <p:cNvPr id="5" name="Rectangle 4"/>
          <p:cNvSpPr/>
          <p:nvPr/>
        </p:nvSpPr>
        <p:spPr>
          <a:xfrm>
            <a:off x="407368" y="174515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DROP {DATABASE | SCHEMA} [IF EXISTS] db_name</a:t>
            </a:r>
          </a:p>
        </p:txBody>
      </p:sp>
      <p:sp>
        <p:nvSpPr>
          <p:cNvPr id="6" name="Rectangle 5"/>
          <p:cNvSpPr/>
          <p:nvPr/>
        </p:nvSpPr>
        <p:spPr>
          <a:xfrm>
            <a:off x="407368" y="3645024"/>
            <a:ext cx="8839199" cy="878574"/>
          </a:xfrm>
          <a:prstGeom prst="rect">
            <a:avLst/>
          </a:prstGeom>
        </p:spPr>
        <p:txBody>
          <a:bodyPr wrap="square">
            <a:spAutoFit/>
          </a:bodyPr>
          <a:lstStyle/>
          <a:p>
            <a:pPr>
              <a:lnSpc>
                <a:spcPct val="150000"/>
              </a:lnSpc>
            </a:pPr>
            <a:r>
              <a:rPr lang="en-IN" dirty="0">
                <a:solidFill>
                  <a:srgbClr val="0070C0"/>
                </a:solidFill>
                <a:latin typeface="Liberation Mono"/>
                <a:ea typeface="Arial Unicode MS"/>
                <a:cs typeface="Arial" panose="020B0604020202020204" pitchFamily="34" charset="0"/>
              </a:rPr>
              <a:t>DROP </a:t>
            </a:r>
            <a:r>
              <a:rPr lang="en-IN" dirty="0">
                <a:solidFill>
                  <a:srgbClr val="0070C0"/>
                </a:solidFill>
                <a:latin typeface="Liberation Mono"/>
                <a:cs typeface="Arial" panose="020B0604020202020204" pitchFamily="34" charset="0"/>
              </a:rPr>
              <a:t>DATABASE</a:t>
            </a:r>
            <a:r>
              <a:rPr lang="en-IN" dirty="0">
                <a:solidFill>
                  <a:srgbClr val="0070C0"/>
                </a:solidFill>
                <a:latin typeface="Liberation Mono"/>
                <a:ea typeface="Arial Unicode MS"/>
                <a:cs typeface="Arial" panose="020B0604020202020204" pitchFamily="34" charset="0"/>
              </a:rPr>
              <a:t> </a:t>
            </a:r>
            <a:r>
              <a:rPr lang="en-IN" dirty="0">
                <a:latin typeface="Liberation Mono"/>
              </a:rPr>
              <a:t>db1</a:t>
            </a:r>
            <a:r>
              <a:rPr lang="en-IN" dirty="0">
                <a:latin typeface="Liberation Mono"/>
                <a:ea typeface="Arial Unicode MS"/>
                <a:cs typeface="Arial" panose="020B0604020202020204" pitchFamily="34" charset="0"/>
              </a:rPr>
              <a:t>;</a:t>
            </a:r>
          </a:p>
          <a:p>
            <a:pPr>
              <a:lnSpc>
                <a:spcPct val="150000"/>
              </a:lnSpc>
            </a:pPr>
            <a:r>
              <a:rPr lang="en-IN" dirty="0">
                <a:solidFill>
                  <a:srgbClr val="0070C0"/>
                </a:solidFill>
                <a:latin typeface="Liberation Mono"/>
                <a:ea typeface="Arial Unicode MS"/>
                <a:cs typeface="Arial" panose="020B0604020202020204" pitchFamily="34" charset="0"/>
              </a:rPr>
              <a:t>DROP </a:t>
            </a:r>
            <a:r>
              <a:rPr lang="en-IN" dirty="0">
                <a:solidFill>
                  <a:srgbClr val="0070C0"/>
                </a:solidFill>
                <a:latin typeface="Liberation Mono"/>
                <a:cs typeface="Arial" panose="020B0604020202020204" pitchFamily="34" charset="0"/>
              </a:rPr>
              <a:t>DATABASE</a:t>
            </a:r>
            <a:r>
              <a:rPr lang="en-IN" dirty="0">
                <a:solidFill>
                  <a:srgbClr val="0070C0"/>
                </a:solidFill>
                <a:latin typeface="Liberation Mono"/>
                <a:ea typeface="Arial Unicode MS"/>
                <a:cs typeface="Arial" panose="020B0604020202020204" pitchFamily="34" charset="0"/>
              </a:rPr>
              <a:t> </a:t>
            </a:r>
            <a:r>
              <a:rPr lang="en-IN" dirty="0">
                <a:solidFill>
                  <a:srgbClr val="A67F59"/>
                </a:solidFill>
                <a:latin typeface="Liberation Mono"/>
              </a:rPr>
              <a:t>IF</a:t>
            </a:r>
            <a:r>
              <a:rPr lang="en-IN" dirty="0">
                <a:solidFill>
                  <a:srgbClr val="0070C0"/>
                </a:solidFill>
                <a:latin typeface="Liberation Mono"/>
                <a:ea typeface="Arial Unicode MS"/>
                <a:cs typeface="Arial" panose="020B0604020202020204" pitchFamily="34" charset="0"/>
              </a:rPr>
              <a:t> </a:t>
            </a:r>
            <a:r>
              <a:rPr lang="en-IN" dirty="0">
                <a:solidFill>
                  <a:srgbClr val="A67F59"/>
                </a:solidFill>
                <a:latin typeface="Liberation Mono"/>
              </a:rPr>
              <a:t>EXISTS</a:t>
            </a:r>
            <a:r>
              <a:rPr lang="en-IN" dirty="0">
                <a:solidFill>
                  <a:srgbClr val="0070C0"/>
                </a:solidFill>
                <a:latin typeface="Liberation Mono"/>
                <a:ea typeface="Arial Unicode MS"/>
                <a:cs typeface="Arial" panose="020B0604020202020204" pitchFamily="34" charset="0"/>
              </a:rPr>
              <a:t> </a:t>
            </a:r>
            <a:r>
              <a:rPr lang="en-IN" dirty="0">
                <a:latin typeface="Liberation Mono"/>
              </a:rPr>
              <a:t>db1</a:t>
            </a:r>
            <a:r>
              <a:rPr lang="en-IN" dirty="0">
                <a:latin typeface="Liberation Mono"/>
                <a:ea typeface="Arial Unicode MS"/>
                <a:cs typeface="Arial" panose="020B0604020202020204" pitchFamily="34" charset="0"/>
              </a:rPr>
              <a:t>;</a:t>
            </a:r>
          </a:p>
        </p:txBody>
      </p:sp>
      <p:sp>
        <p:nvSpPr>
          <p:cNvPr id="7" name="Rectangle 6"/>
          <p:cNvSpPr/>
          <p:nvPr/>
        </p:nvSpPr>
        <p:spPr>
          <a:xfrm>
            <a:off x="407368" y="703183"/>
            <a:ext cx="1130525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DATABASE drops all tables in the database and deletes the database. Be very careful with this statement! To use DROP DATABASE, you need the DROP privilege on the database.</a:t>
            </a:r>
          </a:p>
        </p:txBody>
      </p:sp>
      <p:sp>
        <p:nvSpPr>
          <p:cNvPr id="8" name="Rectangle 7"/>
          <p:cNvSpPr/>
          <p:nvPr/>
        </p:nvSpPr>
        <p:spPr>
          <a:xfrm>
            <a:off x="407368" y="2617644"/>
            <a:ext cx="6477000" cy="369332"/>
          </a:xfrm>
          <a:prstGeom prst="rect">
            <a:avLst/>
          </a:prstGeom>
          <a:noFill/>
        </p:spPr>
        <p:txBody>
          <a:bodyPr wrap="square">
            <a:spAutoFit/>
          </a:bodyPr>
          <a:lstStyle/>
          <a:p>
            <a:r>
              <a:rPr lang="en-IN" b="1" dirty="0">
                <a:solidFill>
                  <a:schemeClr val="tx1">
                    <a:lumMod val="50000"/>
                    <a:lumOff val="50000"/>
                  </a:schemeClr>
                </a:solidFill>
                <a:latin typeface="Arial" panose="020B0604020202020204" pitchFamily="34" charset="0"/>
                <a:cs typeface="Arial" panose="020B0604020202020204" pitchFamily="34" charset="0"/>
              </a:rPr>
              <a:t>DROP SCHEMA is a synonym for DROP DATABASE.</a:t>
            </a:r>
          </a:p>
        </p:txBody>
      </p:sp>
    </p:spTree>
    <p:extLst>
      <p:ext uri="{BB962C8B-B14F-4D97-AF65-F5344CB8AC3E}">
        <p14:creationId xmlns:p14="http://schemas.microsoft.com/office/powerpoint/2010/main" val="190382406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1295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Information Functions</a:t>
            </a:r>
          </a:p>
          <a:p>
            <a:pPr lvl="0" algn="ctr">
              <a:spcBef>
                <a:spcPct val="0"/>
              </a:spcBef>
              <a:defRPr/>
            </a:pPr>
            <a:r>
              <a:rPr lang="en-IN" sz="2000" dirty="0">
                <a:latin typeface="Palatino Linotype" panose="02040502050505030304" pitchFamily="18" charset="0"/>
                <a:cs typeface="Segoe UI Light" panose="020B0502040204020203" pitchFamily="34" charset="0"/>
              </a:rPr>
              <a:t>Use these function with SELECT statement</a:t>
            </a:r>
            <a:endParaRPr lang="en-US"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1000097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45709</TotalTime>
  <Words>22936</Words>
  <Application>Microsoft Office PowerPoint</Application>
  <PresentationFormat>Custom</PresentationFormat>
  <Paragraphs>3745</Paragraphs>
  <Slides>284</Slides>
  <Notes>23</Notes>
  <HiddenSlides>48</HiddenSlides>
  <MMClips>0</MMClips>
  <ScaleCrop>false</ScaleCrop>
  <HeadingPairs>
    <vt:vector size="4" baseType="variant">
      <vt:variant>
        <vt:lpstr>Theme</vt:lpstr>
      </vt:variant>
      <vt:variant>
        <vt:i4>1</vt:i4>
      </vt:variant>
      <vt:variant>
        <vt:lpstr>Slide Titles</vt:lpstr>
      </vt:variant>
      <vt:variant>
        <vt:i4>284</vt:i4>
      </vt:variant>
    </vt:vector>
  </HeadingPairs>
  <TitlesOfParts>
    <vt:vector size="285" baseType="lpstr">
      <vt:lpstr>Origin</vt:lpstr>
      <vt:lpstr>Database Technologies - MySQL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ENGINES Syntax</vt:lpstr>
      <vt:lpstr>ENGINES</vt:lpstr>
      <vt:lpstr>ENGINES</vt:lpstr>
      <vt:lpstr>ENGINES</vt:lpstr>
      <vt:lpstr>PowerPoint Presentation</vt:lpstr>
      <vt:lpstr>SHOW DATABASES Syntax</vt:lpstr>
      <vt:lpstr>PowerPoint Presentation</vt:lpstr>
      <vt:lpstr>USE DATABASES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EMP &amp; DEPT Table structure</vt:lpstr>
      <vt:lpstr>SHOW COLUMNS Syntax</vt:lpstr>
      <vt:lpstr>PowerPoint Presentation</vt:lpstr>
      <vt:lpstr>SHOW TABLES Syntax</vt:lpstr>
      <vt:lpstr>PowerPoint Presentation</vt:lpstr>
      <vt:lpstr>SHOW TABLES STATUS Syntax</vt:lpstr>
      <vt:lpstr>PowerPoint Presentation</vt:lpstr>
      <vt:lpstr>SHOW VARIABLES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IET</cp:lastModifiedBy>
  <cp:revision>10477</cp:revision>
  <dcterms:created xsi:type="dcterms:W3CDTF">2015-10-09T06:09:34Z</dcterms:created>
  <dcterms:modified xsi:type="dcterms:W3CDTF">2022-10-20T17:36:51Z</dcterms:modified>
</cp:coreProperties>
</file>