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1" r:id="rId3"/>
    <p:sldId id="272" r:id="rId4"/>
    <p:sldId id="273" r:id="rId5"/>
    <p:sldId id="270" r:id="rId6"/>
    <p:sldId id="274" r:id="rId7"/>
    <p:sldId id="275" r:id="rId8"/>
    <p:sldId id="268"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412387868"/>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411597797"/>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056372141"/>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2224224"/>
      </p:ext>
    </p:extLst>
  </p:cSld>
  <p:clrMapOvr>
    <a:masterClrMapping/>
  </p:clrMapOvr>
  <p:transitio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534669509"/>
      </p:ext>
    </p:extLst>
  </p:cSld>
  <p:clrMapOvr>
    <a:masterClrMapping/>
  </p:clrMapOvr>
  <p:transitio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132043737"/>
      </p:ext>
    </p:extLst>
  </p:cSld>
  <p:clrMapOvr>
    <a:masterClrMapping/>
  </p:clrMapOvr>
  <p:transitio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500628368"/>
      </p:ext>
    </p:extLst>
  </p:cSld>
  <p:clrMapOvr>
    <a:masterClrMapping/>
  </p:clrMapOvr>
  <p:transitio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581668372"/>
      </p:ext>
    </p:extLst>
  </p:cSld>
  <p:clrMapOvr>
    <a:masterClrMapping/>
  </p:clrMapOvr>
  <p:transition spd="slow">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840567491"/>
      </p:ext>
    </p:extLst>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014625228"/>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101171485"/>
      </p:ext>
    </p:extLst>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87648004"/>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361364912"/>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729260120"/>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015839765"/>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1723454492"/>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6FD7E-CDA8-4AA3-98CF-B2BDADCC4070}"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1287569305"/>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rgbClr val="00B050"/>
            </a:gs>
            <a:gs pos="0">
              <a:schemeClr val="bg2">
                <a:tint val="84000"/>
                <a:shade val="100000"/>
                <a:hueMod val="92000"/>
                <a:satMod val="180000"/>
                <a:lumMod val="114000"/>
              </a:schemeClr>
            </a:gs>
            <a:gs pos="100000">
              <a:schemeClr val="bg2">
                <a:shade val="92000"/>
                <a:satMod val="170000"/>
                <a:lumMod val="96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print">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956FD7E-CDA8-4AA3-98CF-B2BDADCC4070}" type="datetimeFigureOut">
              <a:rPr lang="en-US" smtClean="0"/>
              <a:pPr/>
              <a:t>6/11/2023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A60696C-681A-4B23-9BDC-B35287C1B397}" type="slidenum">
              <a:rPr lang="en-US" smtClean="0"/>
              <a:pPr/>
              <a:t>‹#›</a:t>
            </a:fld>
            <a:endParaRPr lang="en-US" dirty="0"/>
          </a:p>
        </p:txBody>
      </p:sp>
    </p:spTree>
    <p:extLst>
      <p:ext uri="{BB962C8B-B14F-4D97-AF65-F5344CB8AC3E}">
        <p14:creationId xmlns:p14="http://schemas.microsoft.com/office/powerpoint/2010/main" val="2164407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circle/>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ircuitstoday.com/" TargetMode="External"/><Relationship Id="rId3" Type="http://schemas.openxmlformats.org/officeDocument/2006/relationships/hyperlink" Target="http://www.ijarcet.org/" TargetMode="External"/><Relationship Id="rId7" Type="http://schemas.openxmlformats.org/officeDocument/2006/relationships/hyperlink" Target="http://www.electronicshub.org/" TargetMode="External"/><Relationship Id="rId2" Type="http://schemas.openxmlformats.org/officeDocument/2006/relationships/hyperlink" Target="https://www.arduino.cc/" TargetMode="External"/><Relationship Id="rId1" Type="http://schemas.openxmlformats.org/officeDocument/2006/relationships/slideLayout" Target="../slideLayouts/slideLayout7.xml"/><Relationship Id="rId6" Type="http://schemas.openxmlformats.org/officeDocument/2006/relationships/hyperlink" Target="http://www.instructables.com/" TargetMode="External"/><Relationship Id="rId5" Type="http://schemas.openxmlformats.org/officeDocument/2006/relationships/hyperlink" Target="http://www.slideshare.net/" TargetMode="External"/><Relationship Id="rId4" Type="http://schemas.openxmlformats.org/officeDocument/2006/relationships/hyperlink" Target="http://www.youtube.com/" TargetMode="External"/><Relationship Id="rId9"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0" y="1179094"/>
            <a:ext cx="12192000" cy="10726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5400" b="1" dirty="0" smtClean="0">
                <a:blipFill>
                  <a:blip r:embed="rId2"/>
                  <a:stretch>
                    <a:fillRect/>
                  </a:stretch>
                </a:blipFill>
                <a:latin typeface="Times New Roman" pitchFamily="18" charset="0"/>
                <a:cs typeface="Times New Roman" pitchFamily="18" charset="0"/>
              </a:rPr>
              <a:t>FIRE_FIGHTING_ROBOT</a:t>
            </a:r>
            <a:r>
              <a:rPr lang="en-US" sz="5400" b="1" cap="none" dirty="0" smtClean="0">
                <a:ln w="0"/>
                <a:blipFill>
                  <a:blip r:embed="rId2"/>
                  <a:stretch>
                    <a:fillRect/>
                  </a:stretch>
                </a:blipFill>
                <a:effectLst>
                  <a:reflection blurRad="6350" stA="53000" endA="300" endPos="35500" dir="5400000" sy="-90000" algn="bl" rotWithShape="0"/>
                </a:effectLst>
                <a:latin typeface="Times New Roman" pitchFamily="18" charset="0"/>
                <a:cs typeface="Times New Roman" pitchFamily="18" charset="0"/>
              </a:rPr>
              <a:t> </a:t>
            </a:r>
            <a:endParaRPr lang="en-IN" sz="5400" b="1" cap="none" dirty="0">
              <a:ln w="0"/>
              <a:blipFill>
                <a:blip r:embed="rId2"/>
                <a:stretch>
                  <a:fillRect/>
                </a:stretch>
              </a:blipFill>
              <a:effectLst>
                <a:reflection blurRad="6350" stA="53000" endA="300" endPos="35500" dir="5400000" sy="-90000" algn="bl" rotWithShape="0"/>
              </a:effectLst>
              <a:latin typeface="Times New Roman" pitchFamily="18" charset="0"/>
              <a:cs typeface="Times New Roman" pitchFamily="18" charset="0"/>
            </a:endParaRPr>
          </a:p>
        </p:txBody>
      </p:sp>
      <p:sp>
        <p:nvSpPr>
          <p:cNvPr id="7" name="Rectangle 6"/>
          <p:cNvSpPr/>
          <p:nvPr/>
        </p:nvSpPr>
        <p:spPr>
          <a:xfrm>
            <a:off x="1395663" y="2576173"/>
            <a:ext cx="9324474" cy="3360985"/>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	</a:t>
            </a:r>
            <a:r>
              <a:rPr lang="en-I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Fire fighting is an important job but it is very dangerous occupation. Due to that, Robots are designed to find a fire, before it rages out of control. It could be used to work with fire fighters to reduce the risk of injury to victims. The robot development is consisting of three elements which is the hardware, electronic, and programming.</a:t>
            </a:r>
            <a:endParaRPr lang="en-IN"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265764163"/>
      </p:ext>
    </p:extLst>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94137"/>
            <a:ext cx="12192000" cy="707886"/>
          </a:xfrm>
          <a:prstGeom prst="rect">
            <a:avLst/>
          </a:prstGeom>
          <a:noFill/>
        </p:spPr>
        <p:txBody>
          <a:bodyPr wrap="square" rtlCol="0">
            <a:spAutoFit/>
          </a:bodyPr>
          <a:lstStyle/>
          <a:p>
            <a:pPr algn="ctr"/>
            <a:r>
              <a:rPr lang="en-US" sz="4000" b="1" dirty="0" smtClean="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REFERENCE</a:t>
            </a:r>
            <a:endParaRPr lang="en-US" sz="4000"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endParaRPr>
          </a:p>
        </p:txBody>
      </p:sp>
      <p:sp>
        <p:nvSpPr>
          <p:cNvPr id="3" name="Rectangle 2"/>
          <p:cNvSpPr/>
          <p:nvPr/>
        </p:nvSpPr>
        <p:spPr>
          <a:xfrm>
            <a:off x="832184" y="1567034"/>
            <a:ext cx="4967038" cy="3953518"/>
          </a:xfrm>
          <a:prstGeom prst="rect">
            <a:avLst/>
          </a:prstGeom>
        </p:spPr>
        <p:txBody>
          <a:bodyPr wrap="square">
            <a:spAutoFit/>
          </a:bodyPr>
          <a:lstStyle/>
          <a:p>
            <a:pPr>
              <a:lnSpc>
                <a:spcPct val="107000"/>
              </a:lnSpc>
              <a:spcAft>
                <a:spcPts val="800"/>
              </a:spcAft>
            </a:pPr>
            <a:r>
              <a:rPr lang="en-US" sz="3200" b="1" dirty="0" smtClean="0">
                <a:ln w="10541" cmpd="sng">
                  <a:solidFill>
                    <a:schemeClr val="accent1">
                      <a:shade val="88000"/>
                      <a:satMod val="110000"/>
                    </a:schemeClr>
                  </a:solidFill>
                  <a:prstDash val="solid"/>
                </a:ln>
                <a:solidFill>
                  <a:schemeClr val="accent1"/>
                </a:solidFill>
                <a:latin typeface="Times New Roman" pitchFamily="18" charset="0"/>
                <a:ea typeface="Calibri" panose="020F0502020204030204" pitchFamily="34" charset="0"/>
                <a:cs typeface="Times New Roman" pitchFamily="18" charset="0"/>
              </a:rPr>
              <a:t>1}Websites</a:t>
            </a: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2"/>
              </a:rPr>
              <a:t>https://</a:t>
            </a:r>
            <a:r>
              <a:rPr lang="en-US" sz="2000" b="1"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2"/>
              </a:rPr>
              <a:t>www.arduino.cc</a:t>
            </a: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2"/>
              </a:rPr>
              <a:t>/</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3"/>
              </a:rPr>
              <a:t>http://www.ijarcet.org/</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4"/>
              </a:rPr>
              <a:t>http://www.youtube.com/</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5"/>
              </a:rPr>
              <a:t>http://www.slideshare.net/</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6"/>
              </a:rPr>
              <a:t>http://www.instructables.com/</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7"/>
              </a:rPr>
              <a:t>http://www.electronicshub.org/</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a:p>
            <a:pPr lvl="0">
              <a:lnSpc>
                <a:spcPct val="150000"/>
              </a:lnSpc>
            </a:pPr>
            <a:r>
              <a:rPr lang="en-US" sz="2000" b="1" u="sng"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hlinkClick r:id="rId8"/>
              </a:rPr>
              <a:t>http://www.circuitstoday.com/</a:t>
            </a:r>
            <a:endParaRPr lang="en-IN" sz="2000" dirty="0" smtClean="0">
              <a:gradFill>
                <a:gsLst>
                  <a:gs pos="0">
                    <a:srgbClr val="000000"/>
                  </a:gs>
                  <a:gs pos="39999">
                    <a:srgbClr val="0A128C"/>
                  </a:gs>
                  <a:gs pos="70000">
                    <a:srgbClr val="181CC7"/>
                  </a:gs>
                  <a:gs pos="88000">
                    <a:srgbClr val="7005D4"/>
                  </a:gs>
                  <a:gs pos="100000">
                    <a:srgbClr val="8C3D91"/>
                  </a:gs>
                </a:gsLst>
                <a:lin ang="5400000" scaled="0"/>
              </a:gradFill>
              <a:latin typeface="Times New Roman" pitchFamily="18" charset="0"/>
              <a:cs typeface="Times New Roman" pitchFamily="18" charset="0"/>
            </a:endParaRPr>
          </a:p>
        </p:txBody>
      </p:sp>
      <p:sp>
        <p:nvSpPr>
          <p:cNvPr id="6" name="Rectangle 5"/>
          <p:cNvSpPr/>
          <p:nvPr/>
        </p:nvSpPr>
        <p:spPr>
          <a:xfrm>
            <a:off x="5053263" y="1495131"/>
            <a:ext cx="6545180" cy="4652556"/>
          </a:xfrm>
          <a:prstGeom prst="rect">
            <a:avLst/>
          </a:prstGeom>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nSpc>
                <a:spcPct val="150000"/>
              </a:lnSpc>
              <a:spcAft>
                <a:spcPts val="800"/>
              </a:spcAft>
            </a:pP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Calibri" panose="020F0502020204030204" pitchFamily="34" charset="0"/>
                <a:cs typeface="Times New Roman" pitchFamily="18" charset="0"/>
              </a:rPr>
              <a:t>2}Books</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ea typeface="Calibri" panose="020F0502020204030204" pitchFamily="34" charset="0"/>
                <a:cs typeface="Times New Roman" pitchFamily="18" charset="0"/>
              </a:rPr>
              <a:t> </a:t>
            </a:r>
          </a:p>
          <a:p>
            <a:pPr lvl="0" algn="just">
              <a:lnSpc>
                <a:spcPct val="150000"/>
              </a:lnSpc>
              <a:buFont typeface="Arial" pitchFamily="34" charset="0"/>
              <a:buChar char="•"/>
            </a:pPr>
            <a:r>
              <a:rPr lang="en-IN" sz="2000" b="1" dirty="0" smtClean="0">
                <a:ln w="11430"/>
                <a:blipFill>
                  <a:blip r:embed="rId9"/>
                  <a:tile tx="0" ty="0" sx="100000" sy="100000" flip="none" algn="tl"/>
                </a:blipFill>
                <a:effectLst>
                  <a:outerShdw blurRad="80000" dist="40000" dir="5040000" algn="tl">
                    <a:srgbClr val="000000">
                      <a:alpha val="30000"/>
                    </a:srgbClr>
                  </a:outerShdw>
                </a:effectLst>
              </a:rPr>
              <a:t> Arduino Applied: Comprehensive Projects for Everyday              Electronics.</a:t>
            </a:r>
          </a:p>
          <a:p>
            <a:pPr lvl="0" algn="just">
              <a:lnSpc>
                <a:spcPct val="150000"/>
              </a:lnSpc>
              <a:buFont typeface="Arial" pitchFamily="34" charset="0"/>
              <a:buChar char="•"/>
            </a:pPr>
            <a:r>
              <a:rPr lang="en-IN" sz="2000" b="1" dirty="0" smtClean="0">
                <a:ln w="11430"/>
                <a:blipFill>
                  <a:blip r:embed="rId9"/>
                  <a:tile tx="0" ty="0" sx="100000" sy="100000" flip="none" algn="tl"/>
                </a:blipFill>
                <a:effectLst>
                  <a:outerShdw blurRad="80000" dist="40000" dir="5040000" algn="tl">
                    <a:srgbClr val="000000">
                      <a:alpha val="30000"/>
                    </a:srgbClr>
                  </a:outerShdw>
                </a:effectLst>
              </a:rPr>
              <a:t> Arduino Project Handbook.</a:t>
            </a:r>
          </a:p>
          <a:p>
            <a:pPr lvl="0" algn="just">
              <a:lnSpc>
                <a:spcPct val="150000"/>
              </a:lnSpc>
              <a:spcBef>
                <a:spcPts val="150"/>
              </a:spcBef>
              <a:buFont typeface="Arial" pitchFamily="34" charset="0"/>
              <a:buChar char="•"/>
            </a:pPr>
            <a:r>
              <a:rPr lang="en-US" sz="2000" b="1" dirty="0" smtClean="0">
                <a:ln w="11430"/>
                <a:blipFill>
                  <a:blip r:embed="rId9"/>
                  <a:tile tx="0" ty="0" sx="100000" sy="100000" flip="none" algn="tl"/>
                </a:blipFill>
                <a:effectLst>
                  <a:outerShdw blurRad="80000" dist="40000" dir="5040000" algn="tl">
                    <a:srgbClr val="000000">
                      <a:alpha val="30000"/>
                    </a:srgbClr>
                  </a:outerShdw>
                </a:effectLst>
              </a:rPr>
              <a:t> Building Arduino PLCs (The essential techniques you need to develop Arduino-based PLCs).</a:t>
            </a:r>
            <a:endParaRPr lang="en-IN" sz="2000" b="1" dirty="0" smtClean="0">
              <a:ln w="11430"/>
              <a:blipFill>
                <a:blip r:embed="rId9"/>
                <a:tile tx="0" ty="0" sx="100000" sy="100000" flip="none" algn="tl"/>
              </a:blipFill>
              <a:effectLst>
                <a:outerShdw blurRad="80000" dist="40000" dir="5040000" algn="tl">
                  <a:srgbClr val="000000">
                    <a:alpha val="30000"/>
                  </a:srgbClr>
                </a:outerShdw>
              </a:effectLst>
            </a:endParaRPr>
          </a:p>
          <a:p>
            <a:pPr lvl="0" algn="just">
              <a:lnSpc>
                <a:spcPct val="150000"/>
              </a:lnSpc>
              <a:buFont typeface="Arial" pitchFamily="34" charset="0"/>
              <a:buChar char="•"/>
            </a:pPr>
            <a:r>
              <a:rPr lang="en-US" sz="2000" b="1" dirty="0" smtClean="0">
                <a:ln w="11430"/>
                <a:blipFill>
                  <a:blip r:embed="rId9"/>
                  <a:tile tx="0" ty="0" sx="100000" sy="100000" flip="none" algn="tl"/>
                </a:blipFill>
                <a:effectLst>
                  <a:outerShdw blurRad="80000" dist="40000" dir="5040000" algn="tl">
                    <a:srgbClr val="000000">
                      <a:alpha val="30000"/>
                    </a:srgbClr>
                  </a:outerShdw>
                </a:effectLst>
              </a:rPr>
              <a:t> Building Arduino Projects for the Internet of Things (Experiments with Real-World Applications).</a:t>
            </a:r>
            <a:endParaRPr lang="en-IN" sz="2000" b="1" dirty="0" smtClean="0">
              <a:ln w="11430"/>
              <a:blipFill>
                <a:blip r:embed="rId9"/>
                <a:tile tx="0" ty="0" sx="100000" sy="100000" flip="none" algn="tl"/>
              </a:blipFill>
              <a:effectLst>
                <a:outerShdw blurRad="80000" dist="40000" dir="5040000" algn="tl">
                  <a:srgbClr val="000000">
                    <a:alpha val="30000"/>
                  </a:srgbClr>
                </a:outerShdw>
              </a:effectLst>
            </a:endParaRPr>
          </a:p>
          <a:p>
            <a:pPr>
              <a:lnSpc>
                <a:spcPct val="150000"/>
              </a:lnSpc>
              <a:spcAft>
                <a:spcPts val="800"/>
              </a:spcAft>
              <a:buFont typeface="Arial" pitchFamily="34" charset="0"/>
              <a:buChar char="•"/>
            </a:pPr>
            <a:endParaRPr lang="en-US" sz="2000" b="1" dirty="0" smtClean="0">
              <a:ln w="11430"/>
              <a:solidFill>
                <a:schemeClr val="accent1"/>
              </a:solidFill>
              <a:effectLst>
                <a:outerShdw blurRad="80000" dist="40000" dir="5040000" algn="tl">
                  <a:srgbClr val="000000">
                    <a:alpha val="30000"/>
                  </a:srgbClr>
                </a:outerShdw>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13302594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ppt_w</p:attrName>
                                        </p:attrNameLst>
                                      </p:cBhvr>
                                      <p:tavLst>
                                        <p:tav tm="0" fmla="#ppt_w*sin(2.5*pi*$)">
                                          <p:val>
                                            <p:fltVal val="0"/>
                                          </p:val>
                                        </p:tav>
                                        <p:tav tm="100000">
                                          <p:val>
                                            <p:fltVal val="1"/>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984329" y="1541702"/>
            <a:ext cx="7832986" cy="1200329"/>
          </a:xfrm>
          <a:prstGeom prst="rect">
            <a:avLst/>
          </a:prstGeom>
          <a:noFill/>
        </p:spPr>
        <p:txBody>
          <a:bodyPr wrap="square" rtlCol="0">
            <a:spAutoFit/>
          </a:bodyPr>
          <a:lstStyle/>
          <a:p>
            <a:pPr algn="ctr"/>
            <a:r>
              <a:rPr lang="en-US" sz="7200" u="sng"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atin typeface="Baskerville Old Face" panose="02020602080505020303" pitchFamily="18" charset="0"/>
              </a:rPr>
              <a:t>THANK YOU</a:t>
            </a:r>
          </a:p>
        </p:txBody>
      </p:sp>
      <p:sp>
        <p:nvSpPr>
          <p:cNvPr id="20" name="TextBox 19"/>
          <p:cNvSpPr txBox="1"/>
          <p:nvPr/>
        </p:nvSpPr>
        <p:spPr>
          <a:xfrm>
            <a:off x="3151832" y="3924609"/>
            <a:ext cx="5497980" cy="523220"/>
          </a:xfrm>
          <a:prstGeom prst="rect">
            <a:avLst/>
          </a:prstGeom>
          <a:noFill/>
        </p:spPr>
        <p:txBody>
          <a:bodyPr wrap="square" rtlCol="0">
            <a:spAutoFit/>
          </a:bodyPr>
          <a:lstStyle/>
          <a:p>
            <a:pPr algn="ctr"/>
            <a:r>
              <a:rPr lang="en-US" sz="28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And I hope You Like this Presentation </a:t>
            </a:r>
          </a:p>
        </p:txBody>
      </p:sp>
      <p:sp>
        <p:nvSpPr>
          <p:cNvPr id="21" name="Rectangle 20"/>
          <p:cNvSpPr/>
          <p:nvPr/>
        </p:nvSpPr>
        <p:spPr>
          <a:xfrm>
            <a:off x="5184696" y="2742031"/>
            <a:ext cx="1432252" cy="830997"/>
          </a:xfrm>
          <a:prstGeom prst="rect">
            <a:avLst/>
          </a:prstGeom>
        </p:spPr>
        <p:txBody>
          <a:bodyPr wrap="square">
            <a:spAutoFit/>
          </a:bodyPr>
          <a:lstStyle/>
          <a:p>
            <a:pPr algn="ctr"/>
            <a:r>
              <a:rPr lang="en-US" sz="24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For</a:t>
            </a:r>
            <a:r>
              <a:rPr lang="en-US" sz="20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 </a:t>
            </a:r>
          </a:p>
          <a:p>
            <a:pPr algn="ctr"/>
            <a:r>
              <a:rPr lang="en-US" sz="24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Watching</a:t>
            </a:r>
            <a:r>
              <a:rPr lang="en-US" sz="2000" dirty="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rPr>
              <a:t> </a:t>
            </a:r>
          </a:p>
        </p:txBody>
      </p:sp>
      <p:sp>
        <p:nvSpPr>
          <p:cNvPr id="27" name="TextBox 26"/>
          <p:cNvSpPr txBox="1"/>
          <p:nvPr/>
        </p:nvSpPr>
        <p:spPr>
          <a:xfrm>
            <a:off x="9826387" y="6427079"/>
            <a:ext cx="2761397" cy="461665"/>
          </a:xfrm>
          <a:prstGeom prst="rect">
            <a:avLst/>
          </a:prstGeom>
          <a:noFill/>
        </p:spPr>
        <p:txBody>
          <a:bodyPr wrap="square" rtlCol="0">
            <a:spAutoFit/>
          </a:bodyPr>
          <a:lstStyle/>
          <a:p>
            <a:r>
              <a:rPr lang="en-US" sz="2400" dirty="0">
                <a:gradFill>
                  <a:gsLst>
                    <a:gs pos="0">
                      <a:schemeClr val="bg2">
                        <a:tint val="84000"/>
                        <a:shade val="100000"/>
                        <a:hueMod val="92000"/>
                        <a:satMod val="180000"/>
                        <a:lumMod val="114000"/>
                      </a:schemeClr>
                    </a:gs>
                    <a:gs pos="65487">
                      <a:schemeClr val="tx1"/>
                    </a:gs>
                    <a:gs pos="25000">
                      <a:srgbClr val="FF0000"/>
                    </a:gs>
                    <a:gs pos="49000">
                      <a:srgbClr val="00B0F0"/>
                    </a:gs>
                  </a:gsLst>
                  <a:lin ang="5400000" scaled="0"/>
                </a:gradFill>
                <a:latin typeface="Freestyle Script" panose="030804020302050B0404" pitchFamily="66" charset="0"/>
              </a:rPr>
              <a:t>Created By Pratik Bondre</a:t>
            </a:r>
          </a:p>
        </p:txBody>
      </p:sp>
    </p:spTree>
    <p:extLst>
      <p:ext uri="{BB962C8B-B14F-4D97-AF65-F5344CB8AC3E}">
        <p14:creationId xmlns:p14="http://schemas.microsoft.com/office/powerpoint/2010/main" val="1524486133"/>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90"/>
                                          </p:val>
                                        </p:tav>
                                        <p:tav tm="100000">
                                          <p:val>
                                            <p:fltVal val="0"/>
                                          </p:val>
                                        </p:tav>
                                      </p:tavLst>
                                    </p:anim>
                                    <p:animEffect transition="in" filter="fade">
                                      <p:cBhvr>
                                        <p:cTn id="10" dur="500"/>
                                        <p:tgtEl>
                                          <p:spTgt spid="19"/>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 calcmode="lin" valueType="num">
                                      <p:cBhvr>
                                        <p:cTn id="16" dur="500" fill="hold"/>
                                        <p:tgtEl>
                                          <p:spTgt spid="21"/>
                                        </p:tgtEl>
                                        <p:attrNameLst>
                                          <p:attrName>style.rotation</p:attrName>
                                        </p:attrNameLst>
                                      </p:cBhvr>
                                      <p:tavLst>
                                        <p:tav tm="0">
                                          <p:val>
                                            <p:fltVal val="90"/>
                                          </p:val>
                                        </p:tav>
                                        <p:tav tm="100000">
                                          <p:val>
                                            <p:fltVal val="0"/>
                                          </p:val>
                                        </p:tav>
                                      </p:tavLst>
                                    </p:anim>
                                    <p:animEffect transition="in" filter="fade">
                                      <p:cBhvr>
                                        <p:cTn id="17" dur="500"/>
                                        <p:tgtEl>
                                          <p:spTgt spid="21"/>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 calcmode="lin" valueType="num">
                                      <p:cBhvr>
                                        <p:cTn id="23" dur="500" fill="hold"/>
                                        <p:tgtEl>
                                          <p:spTgt spid="20"/>
                                        </p:tgtEl>
                                        <p:attrNameLst>
                                          <p:attrName>style.rotation</p:attrName>
                                        </p:attrNameLst>
                                      </p:cBhvr>
                                      <p:tavLst>
                                        <p:tav tm="0">
                                          <p:val>
                                            <p:fltVal val="90"/>
                                          </p:val>
                                        </p:tav>
                                        <p:tav tm="100000">
                                          <p:val>
                                            <p:fltVal val="0"/>
                                          </p:val>
                                        </p:tav>
                                      </p:tavLst>
                                    </p:anim>
                                    <p:animEffect transition="in" filter="fade">
                                      <p:cBhvr>
                                        <p:cTn id="24" dur="500"/>
                                        <p:tgtEl>
                                          <p:spTgt spid="20"/>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90"/>
                                          </p:val>
                                        </p:tav>
                                        <p:tav tm="100000">
                                          <p:val>
                                            <p:fltVal val="0"/>
                                          </p:val>
                                        </p:tav>
                                      </p:tavLst>
                                    </p:anim>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5168"/>
            <a:ext cx="12192000" cy="707886"/>
          </a:xfrm>
          <a:prstGeom prst="rect">
            <a:avLst/>
          </a:prstGeom>
          <a:noFill/>
        </p:spPr>
        <p:txBody>
          <a:bodyPr wrap="square" rtlCol="0">
            <a:spAutoFit/>
          </a:bodyPr>
          <a:lstStyle/>
          <a:p>
            <a:pPr algn="ctr"/>
            <a:r>
              <a:rPr lang="en-US" sz="4000" b="1" dirty="0" smtClean="0">
                <a:blipFill>
                  <a:blip r:embed="rId2"/>
                  <a:stretch>
                    <a:fillRect/>
                  </a:stretch>
                </a:blipFill>
                <a:latin typeface="Times New Roman" pitchFamily="18" charset="0"/>
                <a:cs typeface="Times New Roman" pitchFamily="18" charset="0"/>
              </a:rPr>
              <a:t>INTRODUCTION </a:t>
            </a:r>
            <a:endParaRPr lang="en-IN" sz="4000" b="1" dirty="0">
              <a:blipFill>
                <a:blip r:embed="rId2"/>
                <a:stretch>
                  <a:fillRect/>
                </a:stretch>
              </a:blipFill>
              <a:latin typeface="Times New Roman" pitchFamily="18" charset="0"/>
              <a:cs typeface="Times New Roman" pitchFamily="18" charset="0"/>
            </a:endParaRPr>
          </a:p>
        </p:txBody>
      </p:sp>
      <p:sp>
        <p:nvSpPr>
          <p:cNvPr id="3" name="Rectangle 2"/>
          <p:cNvSpPr/>
          <p:nvPr/>
        </p:nvSpPr>
        <p:spPr>
          <a:xfrm>
            <a:off x="1046747" y="1673491"/>
            <a:ext cx="10443411" cy="34163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Aims to develop microcontroller based fire fighting robot.</a:t>
            </a:r>
          </a:p>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Monitors the areas where natural calamities and bomb explosion occurs.</a:t>
            </a:r>
          </a:p>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Sense fire, smoke and temperature at the site of disaster by using flame and            smoke sensors mounted on the robot.</a:t>
            </a:r>
          </a:p>
          <a:p>
            <a:pPr algn="just">
              <a:lnSpc>
                <a:spcPct val="150000"/>
              </a:lnSpc>
              <a:buFont typeface="Arial" pitchFamily="34" charset="0"/>
              <a:buChar char="•"/>
            </a:pP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If fire is detected with the help of sensors , MCU operates water pump mechanism.</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16913"/>
            <a:ext cx="12192000" cy="707886"/>
          </a:xfrm>
          <a:prstGeom prst="rect">
            <a:avLst/>
          </a:prstGeom>
        </p:spPr>
        <p:txBody>
          <a:bodyPr wrap="square">
            <a:spAutoFit/>
          </a:bodyPr>
          <a:lstStyle/>
          <a:p>
            <a:pPr lvl="0" algn="ctr" fontAlgn="base">
              <a:spcBef>
                <a:spcPct val="0"/>
              </a:spcBef>
              <a:spcAft>
                <a:spcPct val="0"/>
              </a:spcAft>
            </a:pPr>
            <a:r>
              <a:rPr lang="en-US" sz="4000" b="1" dirty="0" smtClean="0">
                <a:blipFill>
                  <a:blip r:embed="rId2"/>
                  <a:stretch>
                    <a:fillRect/>
                  </a:stretch>
                </a:blipFill>
                <a:latin typeface="Times New Roman" pitchFamily="18" charset="0"/>
                <a:ea typeface="Times New Roman" pitchFamily="18" charset="0"/>
                <a:cs typeface="Times New Roman" pitchFamily="18" charset="0"/>
              </a:rPr>
              <a:t>PROJECT OBJECTIVES</a:t>
            </a:r>
            <a:endParaRPr lang="en-US" sz="4000" b="1" dirty="0" smtClean="0">
              <a:blipFill>
                <a:blip r:embed="rId2"/>
                <a:stretch>
                  <a:fillRect/>
                </a:stretch>
              </a:blipFill>
              <a:latin typeface="Cambria" pitchFamily="18" charset="0"/>
              <a:ea typeface="Times New Roman" pitchFamily="18" charset="0"/>
              <a:cs typeface="Mangal" pitchFamily="18" charset="0"/>
            </a:endParaRPr>
          </a:p>
        </p:txBody>
      </p:sp>
      <p:sp>
        <p:nvSpPr>
          <p:cNvPr id="4" name="Rectangle 3"/>
          <p:cNvSpPr/>
          <p:nvPr/>
        </p:nvSpPr>
        <p:spPr>
          <a:xfrm>
            <a:off x="1636295" y="1444385"/>
            <a:ext cx="9456821" cy="4185761"/>
          </a:xfrm>
          <a:prstGeom prst="rect">
            <a:avLst/>
          </a:prstGeom>
        </p:spPr>
        <p:txBody>
          <a:bodyPr wrap="square">
            <a:spAutoFit/>
          </a:bodyPr>
          <a:lstStyle/>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develop and design a fire fighting robot by using Arduino microcontroller.</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Design and development of low cost fire fighting robot.</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design a robot that is able to avoid obstacles, detect fire next extinguish fire.</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Run automatically fire fighting robot.</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determine the use of multiple sensor for various sensing on the robot.</a:t>
            </a:r>
            <a:endParaRPr lang="en-US" sz="24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ts val="1200"/>
              </a:spcAft>
              <a:buFontTx/>
              <a:buChar char="•"/>
            </a:pPr>
            <a:r>
              <a:rPr lang="en-US" sz="2400" dirty="0" smtClean="0">
                <a:blipFill>
                  <a:blip r:embed="rId3"/>
                  <a:tile tx="0" ty="0" sx="100000" sy="100000" flip="none" algn="tl"/>
                </a:blipFill>
                <a:latin typeface="Times New Roman" pitchFamily="18" charset="0"/>
                <a:ea typeface="Calibri" pitchFamily="34" charset="0"/>
                <a:cs typeface="Times New Roman" pitchFamily="18" charset="0"/>
              </a:rPr>
              <a:t> To reduce and save human life especially fireman who expose to danger while extinguish the fire. </a:t>
            </a:r>
            <a:endParaRPr lang="en-US" sz="2400" dirty="0" smtClean="0">
              <a:blipFill>
                <a:blip r:embed="rId3"/>
                <a:tile tx="0" ty="0" sx="100000" sy="100000" flip="none" algn="tl"/>
              </a:blipFill>
              <a:latin typeface="Times New Roman" pitchFamily="18" charset="0"/>
              <a:cs typeface="Times New Roman" pitchFamily="18" charset="0"/>
            </a:endParaRPr>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228600"/>
            <a:ext cx="12192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blipFill>
                  <a:blip r:embed="rId2"/>
                  <a:stretch>
                    <a:fillRect/>
                  </a:stretch>
                </a:blipFill>
                <a:effectLst/>
                <a:latin typeface="Times New Roman" pitchFamily="18" charset="0"/>
                <a:ea typeface="Calibri" pitchFamily="34" charset="0"/>
                <a:cs typeface="Times New Roman" pitchFamily="18" charset="0"/>
              </a:rPr>
              <a:t>EXISTING SYSTEM</a:t>
            </a:r>
            <a:endParaRPr kumimoji="0" lang="en-US" sz="4000" b="0" i="0" u="none" strike="noStrike" cap="none" normalizeH="0" baseline="0" dirty="0" smtClean="0">
              <a:ln>
                <a:noFill/>
              </a:ln>
              <a:blipFill>
                <a:blip r:embed="rId2"/>
                <a:stretch>
                  <a:fillRect/>
                </a:stretch>
              </a:blipFill>
              <a:effectLst/>
              <a:latin typeface="Arial" pitchFamily="34" charset="0"/>
              <a:cs typeface="Arial" pitchFamily="34" charset="0"/>
            </a:endParaRPr>
          </a:p>
        </p:txBody>
      </p:sp>
      <p:sp>
        <p:nvSpPr>
          <p:cNvPr id="4" name="Rectangle 3"/>
          <p:cNvSpPr/>
          <p:nvPr/>
        </p:nvSpPr>
        <p:spPr>
          <a:xfrm>
            <a:off x="1431758" y="951945"/>
            <a:ext cx="9228221" cy="5016758"/>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Hydrant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Sprinkler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Alarm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Deluge System</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Foam Top pourer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CO2 Gas Suppression System </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Calibri" pitchFamily="34" charset="0"/>
                <a:cs typeface="Times New Roman" pitchFamily="18" charset="0"/>
              </a:rPr>
              <a:t> Fire Vehicle</a:t>
            </a:r>
          </a:p>
          <a:p>
            <a:pPr lvl="0" algn="just" eaLnBrk="0" fontAlgn="base" hangingPunct="0">
              <a:spcBef>
                <a:spcPct val="0"/>
              </a:spcBef>
              <a:spcAft>
                <a:spcPts val="1200"/>
              </a:spcAft>
              <a:buFontTx/>
              <a:buChar char="•"/>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Times New Roman" pitchFamily="18" charset="0"/>
                <a:cs typeface="Times New Roman" pitchFamily="18" charset="0"/>
              </a:rPr>
              <a:t> Manual Fire Fighting Vehicle</a:t>
            </a:r>
            <a:endPar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a:p>
            <a:pPr lvl="0" algn="just" eaLnBrk="0" fontAlgn="base" hangingPunct="0">
              <a:spcBef>
                <a:spcPct val="0"/>
              </a:spcBef>
              <a:spcAft>
                <a:spcPts val="1200"/>
              </a:spcAft>
            </a:pP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Times New Roman" pitchFamily="18" charset="0"/>
                <a:cs typeface="Times New Roman" pitchFamily="18" charset="0"/>
              </a:rPr>
              <a:t>	Now moving to the proposed system automated with the use of fire ir sensor, identifying fire and while ensuring human safety we can also see a few more advantages as following.</a:t>
            </a:r>
            <a:endPar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cs typeface="Times New Roman" pitchFamily="18" charset="0"/>
            </a:endParaRPr>
          </a:p>
        </p:txBody>
      </p:sp>
    </p:spTree>
  </p:cSld>
  <p:clrMapOvr>
    <a:masterClrMapping/>
  </p:clrMapOvr>
  <p:transition spd="slow">
    <p:spli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161"/>
            <a:ext cx="12192000" cy="707886"/>
          </a:xfrm>
          <a:prstGeom prst="rect">
            <a:avLst/>
          </a:prstGeom>
        </p:spPr>
        <p:txBody>
          <a:bodyPr wrap="square">
            <a:spAutoFit/>
          </a:bodyPr>
          <a:lstStyle/>
          <a:p>
            <a:pPr algn="ctr"/>
            <a:r>
              <a:rPr lang="en-IN" sz="4000" b="1" dirty="0" smtClean="0">
                <a:blipFill>
                  <a:blip r:embed="rId2"/>
                  <a:stretch>
                    <a:fillRect/>
                  </a:stretch>
                </a:blipFill>
                <a:latin typeface="Times New Roman" pitchFamily="18" charset="0"/>
                <a:cs typeface="Times New Roman" pitchFamily="18" charset="0"/>
              </a:rPr>
              <a:t>COMPONENTS </a:t>
            </a:r>
          </a:p>
        </p:txBody>
      </p:sp>
      <p:sp>
        <p:nvSpPr>
          <p:cNvPr id="4" name="Rectangle 3"/>
          <p:cNvSpPr/>
          <p:nvPr/>
        </p:nvSpPr>
        <p:spPr>
          <a:xfrm>
            <a:off x="1171075" y="902693"/>
            <a:ext cx="4195010" cy="3785652"/>
          </a:xfrm>
          <a:prstGeom prst="rect">
            <a:avLst/>
          </a:prstGeom>
        </p:spPr>
        <p:txBody>
          <a:bodyPr wrap="square">
            <a:spAutoFit/>
          </a:bodyPr>
          <a:lstStyle/>
          <a:p>
            <a:pPr lvl="0" algn="just" fontAlgn="base">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Arduino Uno</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L298N motor driver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L293 motor driver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BO motor, Wheels</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Chassis</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Servo motor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Container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Jumper wire ( F-M )  (M-M )</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Breadboard</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Mini water pump</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Flame Sensor</a:t>
            </a:r>
            <a:endParaRPr lang="en-US" sz="2000" dirty="0" smtClean="0">
              <a:blipFill>
                <a:blip r:embed="rId3"/>
                <a:tile tx="0" ty="0" sx="100000" sy="100000" flip="none" algn="tl"/>
              </a:blipFill>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smtClean="0">
                <a:blipFill>
                  <a:blip r:embed="rId3"/>
                  <a:tile tx="0" ty="0" sx="100000" sy="100000" flip="none" algn="tl"/>
                </a:blipFill>
                <a:latin typeface="Times New Roman" pitchFamily="18" charset="0"/>
                <a:ea typeface="Calibri" pitchFamily="34" charset="0"/>
                <a:cs typeface="Times New Roman" pitchFamily="18" charset="0"/>
              </a:rPr>
              <a:t> Battery</a:t>
            </a:r>
            <a:endParaRPr lang="en-US" sz="2000" dirty="0" smtClean="0">
              <a:blipFill>
                <a:blip r:embed="rId3"/>
                <a:tile tx="0" ty="0" sx="100000" sy="100000" flip="none" algn="tl"/>
              </a:blipFill>
              <a:latin typeface="Times New Roman" pitchFamily="18" charset="0"/>
              <a:cs typeface="Times New Roman" pitchFamily="18" charset="0"/>
            </a:endParaRPr>
          </a:p>
        </p:txBody>
      </p:sp>
      <p:pic>
        <p:nvPicPr>
          <p:cNvPr id="5" name="image2.jpeg"/>
          <p:cNvPicPr/>
          <p:nvPr/>
        </p:nvPicPr>
        <p:blipFill>
          <a:blip r:embed="rId4" cstate="print"/>
          <a:stretch>
            <a:fillRect/>
          </a:stretch>
        </p:blipFill>
        <p:spPr>
          <a:xfrm>
            <a:off x="5125453" y="1562426"/>
            <a:ext cx="4499812" cy="3083442"/>
          </a:xfrm>
          <a:prstGeom prst="roundRect">
            <a:avLst>
              <a:gd name="adj" fmla="val 8594"/>
            </a:avLst>
          </a:prstGeom>
          <a:solidFill>
            <a:srgbClr val="FFFFFF">
              <a:shade val="85000"/>
            </a:srgbClr>
          </a:solidFill>
          <a:ln>
            <a:noFill/>
          </a:ln>
          <a:effectLst/>
        </p:spPr>
      </p:pic>
      <p:pic>
        <p:nvPicPr>
          <p:cNvPr id="6" name="image4.jpeg"/>
          <p:cNvPicPr/>
          <p:nvPr/>
        </p:nvPicPr>
        <p:blipFill>
          <a:blip r:embed="rId5" cstate="print"/>
          <a:stretch>
            <a:fillRect/>
          </a:stretch>
        </p:blipFill>
        <p:spPr>
          <a:xfrm>
            <a:off x="902276" y="4704346"/>
            <a:ext cx="3625702" cy="1913021"/>
          </a:xfrm>
          <a:prstGeom prst="rect">
            <a:avLst/>
          </a:prstGeom>
          <a:ln>
            <a:noFill/>
          </a:ln>
          <a:effectLst>
            <a:outerShdw blurRad="292100" dist="139700" dir="2700000" algn="tl" rotWithShape="0">
              <a:srgbClr val="333333">
                <a:alpha val="65000"/>
              </a:srgbClr>
            </a:outerShdw>
          </a:effectLst>
        </p:spPr>
      </p:pic>
      <p:grpSp>
        <p:nvGrpSpPr>
          <p:cNvPr id="40962" name="Group 2"/>
          <p:cNvGrpSpPr>
            <a:grpSpLocks/>
          </p:cNvGrpSpPr>
          <p:nvPr/>
        </p:nvGrpSpPr>
        <p:grpSpPr bwMode="auto">
          <a:xfrm>
            <a:off x="5996474" y="4716379"/>
            <a:ext cx="5759763" cy="1900989"/>
            <a:chOff x="8325" y="-1581"/>
            <a:chExt cx="9070" cy="5767"/>
          </a:xfrm>
        </p:grpSpPr>
        <p:pic>
          <p:nvPicPr>
            <p:cNvPr id="3" name="Picture 3"/>
            <p:cNvPicPr>
              <a:picLocks noChangeAspect="1" noChangeArrowheads="1"/>
            </p:cNvPicPr>
            <p:nvPr/>
          </p:nvPicPr>
          <p:blipFill>
            <a:blip r:embed="rId6" cstate="print"/>
            <a:srcRect/>
            <a:stretch>
              <a:fillRect/>
            </a:stretch>
          </p:blipFill>
          <p:spPr bwMode="auto">
            <a:xfrm>
              <a:off x="8325" y="-1581"/>
              <a:ext cx="4139" cy="5767"/>
            </a:xfrm>
            <a:prstGeom prst="rect">
              <a:avLst/>
            </a:prstGeom>
            <a:noFill/>
          </p:spPr>
        </p:pic>
        <p:pic>
          <p:nvPicPr>
            <p:cNvPr id="7" name="Picture 4"/>
            <p:cNvPicPr>
              <a:picLocks noChangeAspect="1" noChangeArrowheads="1"/>
            </p:cNvPicPr>
            <p:nvPr/>
          </p:nvPicPr>
          <p:blipFill>
            <a:blip r:embed="rId7" cstate="print"/>
            <a:srcRect/>
            <a:stretch>
              <a:fillRect/>
            </a:stretch>
          </p:blipFill>
          <p:spPr bwMode="auto">
            <a:xfrm>
              <a:off x="12460" y="-1579"/>
              <a:ext cx="4935" cy="5765"/>
            </a:xfrm>
            <a:prstGeom prst="rect">
              <a:avLst/>
            </a:prstGeom>
            <a:noFill/>
          </p:spPr>
        </p:pic>
      </p:grpSp>
      <p:pic>
        <p:nvPicPr>
          <p:cNvPr id="10" name="image9.jpeg"/>
          <p:cNvPicPr/>
          <p:nvPr/>
        </p:nvPicPr>
        <p:blipFill>
          <a:blip r:embed="rId8" cstate="print"/>
          <a:stretch>
            <a:fillRect/>
          </a:stretch>
        </p:blipFill>
        <p:spPr>
          <a:xfrm>
            <a:off x="4527150" y="4704348"/>
            <a:ext cx="1476608" cy="1913020"/>
          </a:xfrm>
          <a:prstGeom prst="rect">
            <a:avLst/>
          </a:prstGeom>
        </p:spPr>
      </p:pic>
      <p:pic>
        <p:nvPicPr>
          <p:cNvPr id="11" name="image12.jpeg"/>
          <p:cNvPicPr/>
          <p:nvPr/>
        </p:nvPicPr>
        <p:blipFill rotWithShape="1">
          <a:blip r:embed="rId9" cstate="print"/>
          <a:srcRect b="25773"/>
          <a:stretch/>
        </p:blipFill>
        <p:spPr bwMode="auto">
          <a:xfrm rot="5400000">
            <a:off x="9297672" y="2264027"/>
            <a:ext cx="2860974" cy="2062716"/>
          </a:xfrm>
          <a:prstGeom prst="rect">
            <a:avLst/>
          </a:prstGeom>
          <a:ln>
            <a:noFill/>
          </a:ln>
          <a:extLst>
            <a:ext uri="{53640926-AAD7-44D8-BBD7-CCE9431645EC}">
              <a14:shadowObscured xmlns:a14="http://schemas.microsoft.com/office/drawing/2010/main"/>
            </a:ext>
          </a:extLst>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5011"/>
            <a:ext cx="12192000" cy="707886"/>
          </a:xfrm>
          <a:prstGeom prst="rect">
            <a:avLst/>
          </a:prstGeom>
        </p:spPr>
        <p:txBody>
          <a:bodyPr wrap="square">
            <a:spAutoFit/>
          </a:bodyPr>
          <a:lstStyle/>
          <a:p>
            <a:pPr algn="ctr"/>
            <a:r>
              <a:rPr lang="en-US" sz="4000" b="1" dirty="0" smtClean="0">
                <a:blipFill>
                  <a:blip r:embed="rId2"/>
                  <a:stretch>
                    <a:fillRect/>
                  </a:stretch>
                </a:blipFill>
                <a:latin typeface="Times New Roman" pitchFamily="18" charset="0"/>
                <a:cs typeface="Times New Roman" pitchFamily="18" charset="0"/>
              </a:rPr>
              <a:t>PROCEDURE </a:t>
            </a:r>
            <a:endParaRPr lang="en-IN" sz="4000" dirty="0">
              <a:blipFill>
                <a:blip r:embed="rId2"/>
                <a:stretch>
                  <a:fillRect/>
                </a:stretch>
              </a:blipFill>
              <a:latin typeface="Times New Roman" pitchFamily="18" charset="0"/>
              <a:cs typeface="Times New Roman" pitchFamily="18" charset="0"/>
            </a:endParaRPr>
          </a:p>
        </p:txBody>
      </p:sp>
      <p:sp>
        <p:nvSpPr>
          <p:cNvPr id="8" name="Rectangle 7"/>
          <p:cNvSpPr/>
          <p:nvPr/>
        </p:nvSpPr>
        <p:spPr>
          <a:xfrm>
            <a:off x="324854" y="1395663"/>
            <a:ext cx="3777915" cy="51134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4195012" y="1391652"/>
            <a:ext cx="3777915" cy="510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8089232" y="1395662"/>
            <a:ext cx="3777915" cy="5105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2"/>
          <p:cNvSpPr>
            <a:spLocks noChangeArrowheads="1"/>
          </p:cNvSpPr>
          <p:nvPr/>
        </p:nvSpPr>
        <p:spPr bwMode="auto">
          <a:xfrm>
            <a:off x="324854" y="1394829"/>
            <a:ext cx="3765884" cy="338554"/>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Phase I - Mechanical Part Design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2"/>
          <p:cNvSpPr>
            <a:spLocks noChangeArrowheads="1"/>
          </p:cNvSpPr>
          <p:nvPr/>
        </p:nvSpPr>
        <p:spPr bwMode="auto">
          <a:xfrm>
            <a:off x="4199022" y="1394829"/>
            <a:ext cx="3777916" cy="338554"/>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smtClean="0">
                <a:latin typeface="Times New Roman" pitchFamily="18" charset="0"/>
                <a:cs typeface="Times New Roman" pitchFamily="18" charset="0"/>
              </a:rPr>
              <a:t>Phase II - Hardware And Circuit Design</a:t>
            </a:r>
            <a:endParaRPr lang="en-IN" sz="1600" dirty="0">
              <a:latin typeface="Times New Roman" pitchFamily="18" charset="0"/>
              <a:cs typeface="Times New Roman" pitchFamily="18" charset="0"/>
            </a:endParaRPr>
          </a:p>
        </p:txBody>
      </p:sp>
      <p:sp>
        <p:nvSpPr>
          <p:cNvPr id="14" name="Rectangle 2"/>
          <p:cNvSpPr>
            <a:spLocks noChangeArrowheads="1"/>
          </p:cNvSpPr>
          <p:nvPr/>
        </p:nvSpPr>
        <p:spPr bwMode="auto">
          <a:xfrm>
            <a:off x="8085220" y="1390819"/>
            <a:ext cx="3777917" cy="338554"/>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Phase </a:t>
            </a:r>
            <a:r>
              <a:rPr lang="en-US" sz="1600" b="1" dirty="0" smtClean="0">
                <a:latin typeface="Times New Roman" pitchFamily="18" charset="0"/>
                <a:ea typeface="Calibri" pitchFamily="34" charset="0"/>
                <a:cs typeface="Times New Roman" pitchFamily="18" charset="0"/>
              </a:rPr>
              <a:t>II</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 - </a:t>
            </a:r>
            <a:r>
              <a:rPr lang="en-US" sz="1600" b="1" dirty="0" smtClean="0">
                <a:latin typeface="Times New Roman" pitchFamily="18" charset="0"/>
                <a:cs typeface="Times New Roman" pitchFamily="18" charset="0"/>
              </a:rPr>
              <a:t>Programming</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 name="TextBox 16"/>
          <p:cNvSpPr txBox="1"/>
          <p:nvPr/>
        </p:nvSpPr>
        <p:spPr>
          <a:xfrm>
            <a:off x="336885" y="1816768"/>
            <a:ext cx="3741819" cy="4668253"/>
          </a:xfrm>
          <a:prstGeom prst="rect">
            <a:avLst/>
          </a:prstGeom>
          <a:noFill/>
        </p:spPr>
        <p:txBody>
          <a:bodyPr wrap="square" rtlCol="0">
            <a:spAutoFit/>
          </a:bodyPr>
          <a:lstStyle/>
          <a:p>
            <a:pPr lvl="0">
              <a:spcBef>
                <a:spcPts val="1200"/>
              </a:spcBef>
            </a:pPr>
            <a:r>
              <a:rPr lang="en-US" sz="1700" dirty="0" smtClean="0">
                <a:latin typeface="Times New Roman" pitchFamily="18" charset="0"/>
                <a:cs typeface="Times New Roman" pitchFamily="18" charset="0"/>
              </a:rPr>
              <a:t>i} Base on the functions that the robot will perform</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ii} Determine where to place the internal components that will necessary to make the robot operational,</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iii} Minimize the weight of load that the robot carrying to reduce the power needed by the robot, and</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iv} Minimize the gravity centre for easy to spot the stability point while static or moving condition. </a:t>
            </a:r>
            <a:endParaRPr lang="en-IN" sz="1700" dirty="0" smtClean="0">
              <a:latin typeface="Times New Roman" pitchFamily="18" charset="0"/>
              <a:cs typeface="Times New Roman" pitchFamily="18" charset="0"/>
            </a:endParaRPr>
          </a:p>
          <a:p>
            <a:pPr lvl="0">
              <a:spcBef>
                <a:spcPts val="1200"/>
              </a:spcBef>
            </a:pPr>
            <a:r>
              <a:rPr lang="en-US" sz="1700" dirty="0" smtClean="0">
                <a:latin typeface="Times New Roman" pitchFamily="18" charset="0"/>
                <a:cs typeface="Times New Roman" pitchFamily="18" charset="0"/>
              </a:rPr>
              <a:t>v} The microcontroller validates the SMS and then perform specific task on the device.</a:t>
            </a:r>
            <a:endParaRPr lang="en-IN" sz="1700" dirty="0" smtClean="0">
              <a:latin typeface="Times New Roman" pitchFamily="18" charset="0"/>
              <a:cs typeface="Times New Roman" pitchFamily="18" charset="0"/>
            </a:endParaRPr>
          </a:p>
          <a:p>
            <a:endParaRPr lang="en-IN" dirty="0"/>
          </a:p>
        </p:txBody>
      </p:sp>
      <p:sp>
        <p:nvSpPr>
          <p:cNvPr id="18" name="TextBox 17"/>
          <p:cNvSpPr txBox="1"/>
          <p:nvPr/>
        </p:nvSpPr>
        <p:spPr>
          <a:xfrm>
            <a:off x="4186990" y="1840835"/>
            <a:ext cx="3785936" cy="4811574"/>
          </a:xfrm>
          <a:prstGeom prst="rect">
            <a:avLst/>
          </a:prstGeom>
          <a:noFill/>
        </p:spPr>
        <p:txBody>
          <a:bodyPr wrap="square" rtlCol="0">
            <a:spAutoFit/>
          </a:bodyPr>
          <a:lstStyle/>
          <a:p>
            <a:pPr>
              <a:spcBef>
                <a:spcPts val="1000"/>
              </a:spcBef>
            </a:pPr>
            <a:r>
              <a:rPr lang="en-US" sz="1700" dirty="0" smtClean="0">
                <a:latin typeface="Times New Roman" pitchFamily="18" charset="0"/>
                <a:cs typeface="Times New Roman" pitchFamily="18" charset="0"/>
              </a:rPr>
              <a:t>i} Save the time in designing and developing interface between electronics component. </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ii} Save the time purchasing and choosing the suitable components, </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iii} Eliminate the frustration on soldering, testing and downloading program. </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iv} Reduce unstable condition of self develop controller board.</a:t>
            </a:r>
            <a:endParaRPr lang="en-IN" sz="1700" dirty="0" smtClean="0">
              <a:latin typeface="Times New Roman" pitchFamily="18" charset="0"/>
              <a:cs typeface="Times New Roman" pitchFamily="18" charset="0"/>
            </a:endParaRPr>
          </a:p>
          <a:p>
            <a:pPr>
              <a:spcBef>
                <a:spcPts val="1000"/>
              </a:spcBef>
            </a:pPr>
            <a:r>
              <a:rPr lang="en-US" sz="1700" dirty="0" smtClean="0">
                <a:latin typeface="Times New Roman" pitchFamily="18" charset="0"/>
                <a:cs typeface="Times New Roman" pitchFamily="18" charset="0"/>
              </a:rPr>
              <a:t>v} With UIC00A/B, program can be loaded in less than 5 seconds. </a:t>
            </a:r>
            <a:endParaRPr lang="en-US" sz="1700" smtClean="0">
              <a:latin typeface="Times New Roman" pitchFamily="18" charset="0"/>
              <a:cs typeface="Times New Roman" pitchFamily="18" charset="0"/>
            </a:endParaRPr>
          </a:p>
          <a:p>
            <a:pPr>
              <a:spcBef>
                <a:spcPts val="1000"/>
              </a:spcBef>
            </a:pPr>
            <a:r>
              <a:rPr lang="en-US" sz="1700" smtClean="0">
                <a:latin typeface="Times New Roman" pitchFamily="18" charset="0"/>
                <a:cs typeface="Times New Roman" pitchFamily="18" charset="0"/>
              </a:rPr>
              <a:t>vi</a:t>
            </a:r>
            <a:r>
              <a:rPr lang="en-US" sz="1700" dirty="0" smtClean="0">
                <a:latin typeface="Times New Roman" pitchFamily="18" charset="0"/>
                <a:cs typeface="Times New Roman" pitchFamily="18" charset="0"/>
              </a:rPr>
              <a:t>. Maximum current is 0.5A.</a:t>
            </a:r>
            <a:endParaRPr lang="en-IN" sz="1700" dirty="0" smtClean="0">
              <a:latin typeface="Times New Roman" pitchFamily="18" charset="0"/>
              <a:cs typeface="Times New Roman" pitchFamily="18" charset="0"/>
            </a:endParaRPr>
          </a:p>
          <a:p>
            <a:pPr lvl="0">
              <a:spcBef>
                <a:spcPts val="1200"/>
              </a:spcBef>
            </a:pPr>
            <a:endParaRPr lang="en-IN" sz="1700" dirty="0" smtClean="0">
              <a:latin typeface="Times New Roman" pitchFamily="18" charset="0"/>
              <a:cs typeface="Times New Roman" pitchFamily="18" charset="0"/>
            </a:endParaRPr>
          </a:p>
          <a:p>
            <a:endParaRPr lang="en-IN" sz="1700" dirty="0">
              <a:latin typeface="Times New Roman" pitchFamily="18" charset="0"/>
              <a:cs typeface="Times New Roman" pitchFamily="18" charset="0"/>
            </a:endParaRPr>
          </a:p>
        </p:txBody>
      </p:sp>
      <p:sp>
        <p:nvSpPr>
          <p:cNvPr id="19" name="TextBox 18"/>
          <p:cNvSpPr txBox="1"/>
          <p:nvPr/>
        </p:nvSpPr>
        <p:spPr>
          <a:xfrm>
            <a:off x="8081212" y="1812756"/>
            <a:ext cx="3741819" cy="3739485"/>
          </a:xfrm>
          <a:prstGeom prst="rect">
            <a:avLst/>
          </a:prstGeom>
          <a:noFill/>
        </p:spPr>
        <p:txBody>
          <a:bodyPr wrap="square" rtlCol="0">
            <a:spAutoFit/>
          </a:bodyPr>
          <a:lstStyle/>
          <a:p>
            <a:pPr>
              <a:spcBef>
                <a:spcPts val="1200"/>
              </a:spcBef>
            </a:pPr>
            <a:r>
              <a:rPr lang="en-US" sz="1700" dirty="0" smtClean="0">
                <a:latin typeface="Times New Roman" pitchFamily="18" charset="0"/>
                <a:cs typeface="Times New Roman" pitchFamily="18" charset="0"/>
              </a:rPr>
              <a:t>i} Open arduino ide. </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ii} Start coding.</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iii} Compile code by clicking on compile option.</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iv} Upload code into arduino uno using upload option.</a:t>
            </a:r>
            <a:endParaRPr lang="en-IN" sz="1700" dirty="0" smtClean="0">
              <a:latin typeface="Times New Roman" pitchFamily="18" charset="0"/>
              <a:cs typeface="Times New Roman" pitchFamily="18" charset="0"/>
            </a:endParaRPr>
          </a:p>
          <a:p>
            <a:pPr>
              <a:spcBef>
                <a:spcPts val="1200"/>
              </a:spcBef>
            </a:pPr>
            <a:r>
              <a:rPr lang="en-US" sz="1700" dirty="0" smtClean="0">
                <a:latin typeface="Times New Roman" pitchFamily="18" charset="0"/>
                <a:cs typeface="Times New Roman" pitchFamily="18" charset="0"/>
              </a:rPr>
              <a:t>v} When code is done uploading you will able to see done uploading message on terminal.</a:t>
            </a:r>
            <a:endParaRPr lang="en-IN" sz="1700" dirty="0" smtClean="0">
              <a:latin typeface="Times New Roman" pitchFamily="18" charset="0"/>
              <a:cs typeface="Times New Roman" pitchFamily="18" charset="0"/>
            </a:endParaRPr>
          </a:p>
          <a:p>
            <a:pPr lvl="0">
              <a:spcBef>
                <a:spcPts val="1200"/>
              </a:spcBef>
            </a:pPr>
            <a:endParaRPr lang="en-IN" sz="1700" dirty="0" smtClean="0">
              <a:latin typeface="Times New Roman" pitchFamily="18" charset="0"/>
              <a:cs typeface="Times New Roman" pitchFamily="18" charset="0"/>
            </a:endParaRPr>
          </a:p>
          <a:p>
            <a:endParaRPr lang="en-IN" sz="1700" dirty="0">
              <a:latin typeface="Times New Roman" pitchFamily="18" charset="0"/>
              <a:cs typeface="Times New Roman" pitchFamily="18" charset="0"/>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2534"/>
            <a:ext cx="12192000" cy="707886"/>
          </a:xfrm>
          <a:prstGeom prst="rect">
            <a:avLst/>
          </a:prstGeom>
        </p:spPr>
        <p:txBody>
          <a:bodyPr wrap="square">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ADVANTAGES</a:t>
            </a:r>
            <a:r>
              <a:rPr lang="en-US" sz="4000" b="1" dirty="0" smtClean="0">
                <a:blipFill>
                  <a:blip r:embed="rId2"/>
                  <a:stretch>
                    <a:fillRect/>
                  </a:stretch>
                </a:blipFill>
                <a:latin typeface="Times New Roman" pitchFamily="18" charset="0"/>
                <a:cs typeface="Times New Roman" pitchFamily="18" charset="0"/>
              </a:rPr>
              <a:t> </a:t>
            </a:r>
            <a:endParaRPr lang="en-IN" sz="4000" dirty="0">
              <a:blipFill>
                <a:blip r:embed="rId2"/>
                <a:stretch>
                  <a:fillRect/>
                </a:stretch>
              </a:blipFill>
              <a:latin typeface="Times New Roman" pitchFamily="18" charset="0"/>
              <a:cs typeface="Times New Roman" pitchFamily="18" charset="0"/>
            </a:endParaRPr>
          </a:p>
        </p:txBody>
      </p:sp>
      <p:sp>
        <p:nvSpPr>
          <p:cNvPr id="45057" name="Rectangle 1"/>
          <p:cNvSpPr>
            <a:spLocks noChangeArrowheads="1"/>
          </p:cNvSpPr>
          <p:nvPr/>
        </p:nvSpPr>
        <p:spPr bwMode="auto">
          <a:xfrm>
            <a:off x="1227221" y="1186306"/>
            <a:ext cx="995011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The </a:t>
            </a:r>
            <a:r>
              <a:rPr kumimoji="0" lang="en-US" sz="2000" b="1"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fire fighting robot</a:t>
            </a: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helps to detect the exact direction of the</a:t>
            </a:r>
            <a:r>
              <a:rPr kumimoji="0" lang="en-US" sz="200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fire</a:t>
            </a: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source, It has the capability of sensing accurately with increased flexibility, Low cost in the long run, It is reliable </a:t>
            </a:r>
            <a:r>
              <a:rPr kumimoji="0" lang="en-US" sz="200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and economical, by placing the sensors appropriately we can efficiently detect the location of the fire.</a:t>
            </a:r>
            <a:endParaRPr kumimoji="0" lang="en-US" sz="200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To detect the exact direction of the fire source. •</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Capability of sensing accurately with increased flexibility. •</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Reduce human effort. •Reliable and economical. </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ea typeface="Calibri" pitchFamily="34" charset="0"/>
                <a:cs typeface="Times New Roman" pitchFamily="18" charset="0"/>
              </a:rPr>
              <a:t> Not sensitive to weather conditions</a:t>
            </a:r>
            <a:endParaRPr kumimoji="0" lang="en-US" sz="2000" b="0" i="0" u="none" strike="noStrike" cap="none" normalizeH="0" baseline="0" dirty="0" smtClean="0">
              <a:ln>
                <a:noFill/>
              </a:ln>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a:latin typeface="Times New Roman" pitchFamily="18" charset="0"/>
              <a:cs typeface="Times New Roman" pitchFamily="18" charset="0"/>
            </a:endParaRPr>
          </a:p>
        </p:txBody>
      </p:sp>
    </p:spTree>
  </p:cSld>
  <p:clrMapOvr>
    <a:masterClrMapping/>
  </p:clrMapOvr>
  <p:transition spd="slow">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4"/>
          <p:cNvPicPr>
            <a:picLocks noChangeAspect="1" noChangeArrowheads="1"/>
          </p:cNvPicPr>
          <p:nvPr/>
        </p:nvPicPr>
        <p:blipFill>
          <a:blip r:embed="rId2" cstate="print"/>
          <a:srcRect/>
          <a:stretch>
            <a:fillRect/>
          </a:stretch>
        </p:blipFill>
        <p:spPr bwMode="auto">
          <a:xfrm>
            <a:off x="5687428" y="914400"/>
            <a:ext cx="6504572" cy="5943600"/>
          </a:xfrm>
          <a:prstGeom prst="rect">
            <a:avLst/>
          </a:prstGeom>
          <a:ln>
            <a:noFill/>
          </a:ln>
          <a:effectLst>
            <a:outerShdw blurRad="292100" dist="139700" dir="2700000" algn="tl" rotWithShape="0">
              <a:srgbClr val="333333">
                <a:alpha val="65000"/>
              </a:srgbClr>
            </a:outerShdw>
          </a:effectLst>
        </p:spPr>
      </p:pic>
      <p:sp>
        <p:nvSpPr>
          <p:cNvPr id="2051" name="Rectangle 3"/>
          <p:cNvSpPr>
            <a:spLocks noChangeArrowheads="1"/>
          </p:cNvSpPr>
          <p:nvPr/>
        </p:nvSpPr>
        <p:spPr bwMode="auto">
          <a:xfrm>
            <a:off x="0" y="234286"/>
            <a:ext cx="12192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blipFill>
                  <a:blip r:embed="rId3"/>
                  <a:tile tx="0" ty="0" sx="100000" sy="100000" flip="none" algn="tl"/>
                </a:blipFill>
                <a:effectLst/>
                <a:latin typeface="Times New Roman" pitchFamily="18" charset="0"/>
                <a:ea typeface="Calibri" pitchFamily="34" charset="0"/>
                <a:cs typeface="Times New Roman" pitchFamily="18" charset="0"/>
              </a:rPr>
              <a:t>CIRCUIT DIAGRAM:</a:t>
            </a:r>
            <a:endParaRPr kumimoji="0" lang="en-US" sz="3200" b="0" i="0" u="none" strike="noStrike" cap="none" normalizeH="0" baseline="0" dirty="0" smtClean="0">
              <a:ln>
                <a:noFill/>
              </a:ln>
              <a:blipFill>
                <a:blip r:embed="rId3"/>
                <a:tile tx="0" ty="0" sx="100000" sy="100000" flip="none" algn="tl"/>
              </a:blipFill>
              <a:effectLst/>
              <a:latin typeface="Arial" pitchFamily="34" charset="0"/>
              <a:cs typeface="Arial" pitchFamily="34" charset="0"/>
            </a:endParaRPr>
          </a:p>
        </p:txBody>
      </p:sp>
      <p:sp>
        <p:nvSpPr>
          <p:cNvPr id="5" name="TextBox 4"/>
          <p:cNvSpPr txBox="1"/>
          <p:nvPr/>
        </p:nvSpPr>
        <p:spPr>
          <a:xfrm>
            <a:off x="709863" y="1564104"/>
            <a:ext cx="4487779" cy="4247317"/>
          </a:xfrm>
          <a:prstGeom prst="rect">
            <a:avLst/>
          </a:prstGeom>
          <a:noFill/>
        </p:spPr>
        <p:txBody>
          <a:bodyPr wrap="square" rtlCol="0">
            <a:spAutoFit/>
          </a:bodyPr>
          <a:lstStyle/>
          <a:p>
            <a:pPr algn="just"/>
            <a:r>
              <a:rPr lang="en-US" dirty="0" smtClean="0">
                <a:blipFill>
                  <a:blip r:embed="rId4"/>
                  <a:tile tx="0" ty="0" sx="100000" sy="100000" flip="none" algn="tl"/>
                </a:blipFill>
                <a:latin typeface="Times New Roman" pitchFamily="18" charset="0"/>
                <a:cs typeface="Times New Roman" pitchFamily="18" charset="0"/>
              </a:rPr>
              <a:t>1} the diagram shows circuit connection from arduino uno to all component .</a:t>
            </a:r>
          </a:p>
          <a:p>
            <a:pPr algn="just"/>
            <a:r>
              <a:rPr lang="en-US" dirty="0" smtClean="0">
                <a:blipFill>
                  <a:blip r:embed="rId4"/>
                  <a:tile tx="0" ty="0" sx="100000" sy="100000" flip="none" algn="tl"/>
                </a:blipFill>
                <a:latin typeface="Times New Roman" pitchFamily="18" charset="0"/>
                <a:cs typeface="Times New Roman" pitchFamily="18" charset="0"/>
              </a:rPr>
              <a:t>2} it has two motor driver L293 &amp; L298n.</a:t>
            </a:r>
          </a:p>
          <a:p>
            <a:pPr algn="just"/>
            <a:r>
              <a:rPr lang="en-US" dirty="0" smtClean="0">
                <a:blipFill>
                  <a:blip r:embed="rId4"/>
                  <a:tile tx="0" ty="0" sx="100000" sy="100000" flip="none" algn="tl"/>
                </a:blipFill>
                <a:latin typeface="Times New Roman" pitchFamily="18" charset="0"/>
                <a:cs typeface="Times New Roman" pitchFamily="18" charset="0"/>
              </a:rPr>
              <a:t>3} L293 motor driver connect to the bo motors and its input pin connected to 2,3,4&amp;5 no. pin. </a:t>
            </a:r>
          </a:p>
          <a:p>
            <a:pPr algn="just"/>
            <a:r>
              <a:rPr lang="en-US" dirty="0" smtClean="0">
                <a:blipFill>
                  <a:blip r:embed="rId4"/>
                  <a:tile tx="0" ty="0" sx="100000" sy="100000" flip="none" algn="tl"/>
                </a:blipFill>
                <a:latin typeface="Times New Roman" pitchFamily="18" charset="0"/>
                <a:cs typeface="Times New Roman" pitchFamily="18" charset="0"/>
              </a:rPr>
              <a:t>4} other L298n motor driver connect to the water pump and its input pins connected to 7&amp;14 no. pin.</a:t>
            </a:r>
          </a:p>
          <a:p>
            <a:pPr algn="just"/>
            <a:r>
              <a:rPr lang="en-US" dirty="0" smtClean="0">
                <a:blipFill>
                  <a:blip r:embed="rId4"/>
                  <a:tile tx="0" ty="0" sx="100000" sy="100000" flip="none" algn="tl"/>
                </a:blipFill>
                <a:latin typeface="Times New Roman" pitchFamily="18" charset="0"/>
                <a:cs typeface="Times New Roman" pitchFamily="18" charset="0"/>
              </a:rPr>
              <a:t>5} flame sensor &amp; servo motor power through the arduino uno  and its input pin connected to the pin no. 11.</a:t>
            </a:r>
          </a:p>
          <a:p>
            <a:pPr algn="just"/>
            <a:r>
              <a:rPr lang="en-US" dirty="0" smtClean="0">
                <a:blipFill>
                  <a:blip r:embed="rId4"/>
                  <a:tile tx="0" ty="0" sx="100000" sy="100000" flip="none" algn="tl"/>
                </a:blipFill>
                <a:latin typeface="Times New Roman" pitchFamily="18" charset="0"/>
                <a:cs typeface="Times New Roman" pitchFamily="18" charset="0"/>
              </a:rPr>
              <a:t>6} flame sensor data pin is connected to 8,9&amp;10 pins .</a:t>
            </a:r>
          </a:p>
          <a:p>
            <a:pPr algn="just"/>
            <a:r>
              <a:rPr lang="en-US" dirty="0" smtClean="0">
                <a:blipFill>
                  <a:blip r:embed="rId4"/>
                  <a:tile tx="0" ty="0" sx="100000" sy="100000" flip="none" algn="tl"/>
                </a:blipFill>
                <a:latin typeface="Times New Roman" pitchFamily="18" charset="0"/>
                <a:cs typeface="Times New Roman" pitchFamily="18" charset="0"/>
              </a:rPr>
              <a:t>7} the power input goes through VCC and GND.</a:t>
            </a:r>
            <a:endParaRPr lang="en-IN" dirty="0">
              <a:blipFill>
                <a:blip r:embed="rId4"/>
                <a:tile tx="0" ty="0" sx="100000" sy="100000" flip="none" algn="tl"/>
              </a:blipFill>
              <a:latin typeface="Times New Roman" pitchFamily="18" charset="0"/>
              <a:cs typeface="Times New Roman" pitchFamily="18" charset="0"/>
            </a:endParaRPr>
          </a:p>
        </p:txBody>
      </p:sp>
    </p:spTree>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ChangeArrowheads="1"/>
          </p:cNvSpPr>
          <p:nvPr/>
        </p:nvSpPr>
        <p:spPr bwMode="auto">
          <a:xfrm>
            <a:off x="0" y="176655"/>
            <a:ext cx="1219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19350" algn="l"/>
              </a:tabLst>
              <a:defRPr>
                <a:solidFill>
                  <a:schemeClr val="tx1"/>
                </a:solidFill>
                <a:latin typeface="Arial" panose="020B0604020202020204" pitchFamily="34" charset="0"/>
              </a:defRPr>
            </a:lvl1pPr>
            <a:lvl2pPr eaLnBrk="0" fontAlgn="base" hangingPunct="0">
              <a:spcBef>
                <a:spcPct val="0"/>
              </a:spcBef>
              <a:spcAft>
                <a:spcPct val="0"/>
              </a:spcAft>
              <a:tabLst>
                <a:tab pos="2419350" algn="l"/>
              </a:tabLst>
              <a:defRPr>
                <a:solidFill>
                  <a:schemeClr val="tx1"/>
                </a:solidFill>
                <a:latin typeface="Arial" panose="020B0604020202020204" pitchFamily="34" charset="0"/>
              </a:defRPr>
            </a:lvl2pPr>
            <a:lvl3pPr eaLnBrk="0" fontAlgn="base" hangingPunct="0">
              <a:spcBef>
                <a:spcPct val="0"/>
              </a:spcBef>
              <a:spcAft>
                <a:spcPct val="0"/>
              </a:spcAft>
              <a:tabLst>
                <a:tab pos="2419350" algn="l"/>
              </a:tabLst>
              <a:defRPr>
                <a:solidFill>
                  <a:schemeClr val="tx1"/>
                </a:solidFill>
                <a:latin typeface="Arial" panose="020B0604020202020204" pitchFamily="34" charset="0"/>
              </a:defRPr>
            </a:lvl3pPr>
            <a:lvl4pPr eaLnBrk="0" fontAlgn="base" hangingPunct="0">
              <a:spcBef>
                <a:spcPct val="0"/>
              </a:spcBef>
              <a:spcAft>
                <a:spcPct val="0"/>
              </a:spcAft>
              <a:tabLst>
                <a:tab pos="2419350" algn="l"/>
              </a:tabLst>
              <a:defRPr>
                <a:solidFill>
                  <a:schemeClr val="tx1"/>
                </a:solidFill>
                <a:latin typeface="Arial" panose="020B0604020202020204" pitchFamily="34" charset="0"/>
              </a:defRPr>
            </a:lvl4pPr>
            <a:lvl5pPr eaLnBrk="0" fontAlgn="base" hangingPunct="0">
              <a:spcBef>
                <a:spcPct val="0"/>
              </a:spcBef>
              <a:spcAft>
                <a:spcPct val="0"/>
              </a:spcAft>
              <a:tabLst>
                <a:tab pos="2419350" algn="l"/>
              </a:tabLst>
              <a:defRPr>
                <a:solidFill>
                  <a:schemeClr val="tx1"/>
                </a:solidFill>
                <a:latin typeface="Arial" panose="020B0604020202020204" pitchFamily="34" charset="0"/>
              </a:defRPr>
            </a:lvl5pPr>
            <a:lvl6pPr eaLnBrk="0" fontAlgn="base" hangingPunct="0">
              <a:spcBef>
                <a:spcPct val="0"/>
              </a:spcBef>
              <a:spcAft>
                <a:spcPct val="0"/>
              </a:spcAft>
              <a:tabLst>
                <a:tab pos="2419350" algn="l"/>
              </a:tabLst>
              <a:defRPr>
                <a:solidFill>
                  <a:schemeClr val="tx1"/>
                </a:solidFill>
                <a:latin typeface="Arial" panose="020B0604020202020204" pitchFamily="34" charset="0"/>
              </a:defRPr>
            </a:lvl6pPr>
            <a:lvl7pPr eaLnBrk="0" fontAlgn="base" hangingPunct="0">
              <a:spcBef>
                <a:spcPct val="0"/>
              </a:spcBef>
              <a:spcAft>
                <a:spcPct val="0"/>
              </a:spcAft>
              <a:tabLst>
                <a:tab pos="2419350" algn="l"/>
              </a:tabLst>
              <a:defRPr>
                <a:solidFill>
                  <a:schemeClr val="tx1"/>
                </a:solidFill>
                <a:latin typeface="Arial" panose="020B0604020202020204" pitchFamily="34" charset="0"/>
              </a:defRPr>
            </a:lvl7pPr>
            <a:lvl8pPr eaLnBrk="0" fontAlgn="base" hangingPunct="0">
              <a:spcBef>
                <a:spcPct val="0"/>
              </a:spcBef>
              <a:spcAft>
                <a:spcPct val="0"/>
              </a:spcAft>
              <a:tabLst>
                <a:tab pos="2419350" algn="l"/>
              </a:tabLst>
              <a:defRPr>
                <a:solidFill>
                  <a:schemeClr val="tx1"/>
                </a:solidFill>
                <a:latin typeface="Arial" panose="020B0604020202020204" pitchFamily="34" charset="0"/>
              </a:defRPr>
            </a:lvl8pPr>
            <a:lvl9pPr eaLnBrk="0" fontAlgn="base" hangingPunct="0">
              <a:spcBef>
                <a:spcPct val="0"/>
              </a:spcBef>
              <a:spcAft>
                <a:spcPct val="0"/>
              </a:spcAft>
              <a:tabLst>
                <a:tab pos="24193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419350" algn="l"/>
              </a:tabLst>
            </a:pPr>
            <a:r>
              <a:rPr kumimoji="0" lang="en-US" altLang="en-US" sz="2000" b="1" i="0" u="none" strike="noStrike" cap="none" normalizeH="0" baseline="0" dirty="0" smtClean="0">
                <a:ln>
                  <a:noFill/>
                </a:ln>
                <a:blipFill>
                  <a:blip r:embed="rId2"/>
                  <a:stretch>
                    <a:fillRect/>
                  </a:stretch>
                </a:blip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4000" b="1" i="0" u="none" strike="noStrike" cap="none" normalizeH="0" baseline="0" dirty="0" smtClean="0">
                <a:ln>
                  <a:noFill/>
                </a:ln>
                <a:blipFill>
                  <a:blip r:embed="rId2"/>
                  <a:stretch>
                    <a:fillRect/>
                  </a:stretch>
                </a:blipFill>
                <a:effectLst/>
                <a:latin typeface="Times New Roman" panose="02020603050405020304" pitchFamily="18" charset="0"/>
                <a:ea typeface="Calibri" panose="020F0502020204030204" pitchFamily="34" charset="0"/>
                <a:cs typeface="Times New Roman" panose="02020603050405020304" pitchFamily="18" charset="0"/>
              </a:rPr>
              <a:t>FLOW CHART DIAGRAM </a:t>
            </a:r>
          </a:p>
        </p:txBody>
      </p:sp>
      <p:sp>
        <p:nvSpPr>
          <p:cNvPr id="23" name="Rectangle 22"/>
          <p:cNvSpPr/>
          <p:nvPr/>
        </p:nvSpPr>
        <p:spPr>
          <a:xfrm>
            <a:off x="1087784" y="958604"/>
            <a:ext cx="6096000" cy="3785652"/>
          </a:xfrm>
          <a:prstGeom prst="rect">
            <a:avLst/>
          </a:prstGeom>
        </p:spPr>
        <p:txBody>
          <a:bodyPr>
            <a:spAutoFit/>
          </a:bodyPr>
          <a:lstStyle/>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Switch on</a:t>
            </a:r>
            <a:endParaRPr lang="en-US" sz="2000" dirty="0">
              <a:blipFill>
                <a:blip r:embed="rId3"/>
                <a:tile tx="0" ty="0" sx="100000" sy="100000" flip="none" algn="tl"/>
              </a:blipFill>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Initialization of ports, memory location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Check for fire sensor / smoke sensor output</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If yes then on smoke led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Else don’t on led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Check temperature is more than 40 </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If  yes then start fire extinguishing operation</a:t>
            </a:r>
          </a:p>
          <a:p>
            <a:pPr marL="342900" marR="0" lvl="0" indent="-342900" algn="just">
              <a:lnSpc>
                <a:spcPct val="150000"/>
              </a:lnSpc>
              <a:spcBef>
                <a:spcPts val="0"/>
              </a:spcBef>
              <a:spcAft>
                <a:spcPts val="0"/>
              </a:spcAft>
              <a:buFont typeface="+mj-lt"/>
              <a:buAutoNum type="arabicPeriod"/>
            </a:pPr>
            <a:r>
              <a:rPr lang="en-US" sz="2000" dirty="0" smtClean="0">
                <a:blipFill>
                  <a:blip r:embed="rId3"/>
                  <a:tile tx="0" ty="0" sx="100000" sy="100000" flip="none" algn="tl"/>
                </a:blipFill>
                <a:latin typeface="Times New Roman" pitchFamily="18" charset="0"/>
                <a:ea typeface="Calibri" panose="020F0502020204030204" pitchFamily="34" charset="0"/>
                <a:cs typeface="Times New Roman" pitchFamily="18" charset="0"/>
              </a:rPr>
              <a:t>Else stay still and continue detection </a:t>
            </a:r>
            <a:endParaRPr lang="en-US" dirty="0">
              <a:blipFill>
                <a:blip r:embed="rId3"/>
                <a:tile tx="0" ty="0" sx="100000" sy="100000" flip="none" algn="tl"/>
              </a:blipFill>
              <a:latin typeface="Times New Roman" pitchFamily="18" charset="0"/>
              <a:ea typeface="Calibri" panose="020F0502020204030204" pitchFamily="34" charset="0"/>
              <a:cs typeface="Times New Roman" pitchFamily="18" charset="0"/>
            </a:endParaRPr>
          </a:p>
        </p:txBody>
      </p:sp>
      <p:pic>
        <p:nvPicPr>
          <p:cNvPr id="25" name="Picture 24"/>
          <p:cNvPicPr/>
          <p:nvPr/>
        </p:nvPicPr>
        <p:blipFill rotWithShape="1">
          <a:blip r:embed="rId4" cstate="print">
            <a:extLst>
              <a:ext uri="{28A0092B-C50C-407E-A947-70E740481C1C}">
                <a14:useLocalDpi xmlns:a14="http://schemas.microsoft.com/office/drawing/2010/main" val="0"/>
              </a:ext>
            </a:extLst>
          </a:blip>
          <a:srcRect l="16458" t="29063" r="49960" b="8352"/>
          <a:stretch/>
        </p:blipFill>
        <p:spPr bwMode="auto">
          <a:xfrm>
            <a:off x="6885723" y="927552"/>
            <a:ext cx="4291965" cy="478632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6129281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3"/>
                                        </p:tgtEl>
                                        <p:attrNameLst>
                                          <p:attrName>ppt_w</p:attrName>
                                        </p:attrNameLst>
                                      </p:cBhvr>
                                      <p:tavLst>
                                        <p:tav tm="0">
                                          <p:val>
                                            <p:strVal val="#ppt_w*.05"/>
                                          </p:val>
                                        </p:tav>
                                        <p:tav tm="100000">
                                          <p:val>
                                            <p:strVal val="#ppt_w"/>
                                          </p:val>
                                        </p:tav>
                                      </p:tavLst>
                                    </p:anim>
                                    <p:anim calcmode="lin" valueType="num">
                                      <p:cBhvr>
                                        <p:cTn id="10" dur="500" fill="hold"/>
                                        <p:tgtEl>
                                          <p:spTgt spid="23"/>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3"/>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3"/>
                                        </p:tgtEl>
                                      </p:cBhvr>
                                    </p:animEffect>
                                  </p:childTnLst>
                                </p:cTn>
                              </p:par>
                            </p:childTnLst>
                          </p:cTn>
                        </p:par>
                        <p:par>
                          <p:cTn id="15" fill="hold">
                            <p:stCondLst>
                              <p:cond delay="500"/>
                            </p:stCondLst>
                            <p:childTnLst>
                              <p:par>
                                <p:cTn id="16" presetID="25"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25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9" dur="25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20" dur="250" accel="50000" fill="hold">
                                          <p:stCondLst>
                                            <p:cond delay="250"/>
                                          </p:stCondLst>
                                        </p:cTn>
                                        <p:tgtEl>
                                          <p:spTgt spid="21"/>
                                        </p:tgtEl>
                                        <p:attrNameLst>
                                          <p:attrName>ppt_w</p:attrName>
                                        </p:attrNameLst>
                                      </p:cBhvr>
                                      <p:tavLst>
                                        <p:tav tm="0">
                                          <p:val>
                                            <p:strVal val="#ppt_w*.05"/>
                                          </p:val>
                                        </p:tav>
                                        <p:tav tm="100000">
                                          <p:val>
                                            <p:strVal val="#ppt_w"/>
                                          </p:val>
                                        </p:tav>
                                      </p:tavLst>
                                    </p:anim>
                                    <p:anim calcmode="lin" valueType="num">
                                      <p:cBhvr>
                                        <p:cTn id="21" dur="500" fill="hold"/>
                                        <p:tgtEl>
                                          <p:spTgt spid="21"/>
                                        </p:tgtEl>
                                        <p:attrNameLst>
                                          <p:attrName>ppt_h</p:attrName>
                                        </p:attrNameLst>
                                      </p:cBhvr>
                                      <p:tavLst>
                                        <p:tav tm="0">
                                          <p:val>
                                            <p:strVal val="#ppt_h"/>
                                          </p:val>
                                        </p:tav>
                                        <p:tav tm="100000">
                                          <p:val>
                                            <p:strVal val="#ppt_h"/>
                                          </p:val>
                                        </p:tav>
                                      </p:tavLst>
                                    </p:anim>
                                    <p:anim calcmode="lin" valueType="num">
                                      <p:cBhvr>
                                        <p:cTn id="22" dur="25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3" dur="25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4" dur="250" accel="50000" fill="hold">
                                          <p:stCondLst>
                                            <p:cond delay="250"/>
                                          </p:stCondLst>
                                        </p:cTn>
                                        <p:tgtEl>
                                          <p:spTgt spid="21"/>
                                        </p:tgtEl>
                                        <p:attrNameLst>
                                          <p:attrName>ppt_y</p:attrName>
                                        </p:attrNameLst>
                                      </p:cBhvr>
                                      <p:tavLst>
                                        <p:tav tm="0">
                                          <p:val>
                                            <p:strVal val="#ppt_y+.1"/>
                                          </p:val>
                                        </p:tav>
                                        <p:tav tm="100000">
                                          <p:val>
                                            <p:strVal val="#ppt_y"/>
                                          </p:val>
                                        </p:tav>
                                      </p:tavLst>
                                    </p:anim>
                                    <p:animEffect transition="in" filter="fade">
                                      <p:cBhvr>
                                        <p:cTn id="25" dur="5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gramportal</Template>
  <TotalTime>593</TotalTime>
  <Words>913</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Baskerville Old Face</vt:lpstr>
      <vt:lpstr>Calibri</vt:lpstr>
      <vt:lpstr>Cambria</vt:lpstr>
      <vt:lpstr>Freestyle Script</vt:lpstr>
      <vt:lpstr>Mangal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bondre</dc:creator>
  <cp:lastModifiedBy>pratik bondre</cp:lastModifiedBy>
  <cp:revision>40</cp:revision>
  <dcterms:created xsi:type="dcterms:W3CDTF">2019-04-25T10:01:11Z</dcterms:created>
  <dcterms:modified xsi:type="dcterms:W3CDTF">2023-06-11T14:03:00Z</dcterms:modified>
</cp:coreProperties>
</file>