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framenet.icsi.berkeley.edu/fndrupal/frameInde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67958" y="730500"/>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Times New Roman"/>
                <a:ea typeface="Times New Roman"/>
                <a:cs typeface="Times New Roman"/>
                <a:sym typeface="Times New Roman"/>
              </a:rPr>
              <a:t>SEMAFOR</a:t>
            </a:r>
            <a:endParaRPr>
              <a:latin typeface="Times New Roman"/>
              <a:ea typeface="Times New Roman"/>
              <a:cs typeface="Times New Roman"/>
              <a:sym typeface="Times New Roman"/>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Times New Roman"/>
                <a:ea typeface="Times New Roman"/>
                <a:cs typeface="Times New Roman"/>
                <a:sym typeface="Times New Roman"/>
              </a:rPr>
              <a:t>Semantic Analysis of Frame Representations</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Times New Roman"/>
                <a:ea typeface="Times New Roman"/>
                <a:cs typeface="Times New Roman"/>
                <a:sym typeface="Times New Roman"/>
              </a:rPr>
              <a:t>What is SEMAFOR</a:t>
            </a:r>
            <a:endParaRPr>
              <a:latin typeface="Times New Roman"/>
              <a:ea typeface="Times New Roman"/>
              <a:cs typeface="Times New Roman"/>
              <a:sym typeface="Times New Roman"/>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nSpc>
                <a:spcPct val="200000"/>
              </a:lnSpc>
              <a:spcBef>
                <a:spcPts val="0"/>
              </a:spcBef>
              <a:spcAft>
                <a:spcPts val="0"/>
              </a:spcAft>
              <a:buClr>
                <a:srgbClr val="000000"/>
              </a:buClr>
              <a:buSzPts val="1400"/>
              <a:buFont typeface="Times New Roman"/>
              <a:buChar char="●"/>
            </a:pPr>
            <a:r>
              <a:rPr lang="en" sz="1400">
                <a:solidFill>
                  <a:srgbClr val="000000"/>
                </a:solidFill>
                <a:highlight>
                  <a:srgbClr val="FFFFFF"/>
                </a:highlight>
                <a:latin typeface="Times New Roman"/>
                <a:ea typeface="Times New Roman"/>
                <a:cs typeface="Times New Roman"/>
                <a:sym typeface="Times New Roman"/>
              </a:rPr>
              <a:t>SEMAFOR is a tool for automatic analysis of the frame-semantic structure of English text.</a:t>
            </a:r>
            <a:endParaRPr sz="1400">
              <a:solidFill>
                <a:srgbClr val="000000"/>
              </a:solidFill>
              <a:highlight>
                <a:srgbClr val="FFFFFF"/>
              </a:highlight>
              <a:latin typeface="Times New Roman"/>
              <a:ea typeface="Times New Roman"/>
              <a:cs typeface="Times New Roman"/>
              <a:sym typeface="Times New Roman"/>
            </a:endParaRPr>
          </a:p>
          <a:p>
            <a:pPr indent="-304800" lvl="0" marL="457200" rtl="0">
              <a:lnSpc>
                <a:spcPct val="200000"/>
              </a:lnSpc>
              <a:spcBef>
                <a:spcPts val="0"/>
              </a:spcBef>
              <a:spcAft>
                <a:spcPts val="0"/>
              </a:spcAft>
              <a:buClr>
                <a:srgbClr val="000000"/>
              </a:buClr>
              <a:buSzPts val="1200"/>
              <a:buFont typeface="Times New Roman"/>
              <a:buChar char="●"/>
            </a:pPr>
            <a:r>
              <a:rPr lang="en" sz="1400">
                <a:solidFill>
                  <a:srgbClr val="000000"/>
                </a:solidFill>
                <a:highlight>
                  <a:srgbClr val="FFFFFF"/>
                </a:highlight>
                <a:latin typeface="Times New Roman"/>
                <a:ea typeface="Times New Roman"/>
                <a:cs typeface="Times New Roman"/>
                <a:sym typeface="Times New Roman"/>
              </a:rPr>
              <a:t>Parse text to find words that evoke frames.</a:t>
            </a:r>
            <a:endParaRPr sz="1400">
              <a:solidFill>
                <a:srgbClr val="000000"/>
              </a:solidFill>
              <a:highlight>
                <a:srgbClr val="FFFFFF"/>
              </a:highlight>
              <a:latin typeface="Times New Roman"/>
              <a:ea typeface="Times New Roman"/>
              <a:cs typeface="Times New Roman"/>
              <a:sym typeface="Times New Roman"/>
            </a:endParaRPr>
          </a:p>
          <a:p>
            <a:pPr indent="-304800" lvl="0" marL="457200" rtl="0">
              <a:lnSpc>
                <a:spcPct val="200000"/>
              </a:lnSpc>
              <a:spcBef>
                <a:spcPts val="0"/>
              </a:spcBef>
              <a:spcAft>
                <a:spcPts val="0"/>
              </a:spcAft>
              <a:buClr>
                <a:srgbClr val="000000"/>
              </a:buClr>
              <a:buSzPts val="1200"/>
              <a:buFont typeface="Times New Roman"/>
              <a:buChar char="●"/>
            </a:pPr>
            <a:r>
              <a:rPr lang="en" sz="1400">
                <a:solidFill>
                  <a:srgbClr val="000000"/>
                </a:solidFill>
                <a:highlight>
                  <a:srgbClr val="FFFFFF"/>
                </a:highlight>
                <a:latin typeface="Times New Roman"/>
                <a:ea typeface="Times New Roman"/>
                <a:cs typeface="Times New Roman"/>
                <a:sym typeface="Times New Roman"/>
              </a:rPr>
              <a:t>Identify the arguments of evoked frame that will fill a role associated with the frame.</a:t>
            </a:r>
            <a:endParaRPr sz="1400">
              <a:solidFill>
                <a:srgbClr val="000000"/>
              </a:solidFill>
              <a:highlight>
                <a:srgbClr val="FFFFFF"/>
              </a:highlight>
              <a:latin typeface="Times New Roman"/>
              <a:ea typeface="Times New Roman"/>
              <a:cs typeface="Times New Roman"/>
              <a:sym typeface="Times New Roman"/>
            </a:endParaRPr>
          </a:p>
          <a:p>
            <a:pPr indent="-304800" lvl="0" marL="457200" rtl="0">
              <a:lnSpc>
                <a:spcPct val="200000"/>
              </a:lnSpc>
              <a:spcBef>
                <a:spcPts val="0"/>
              </a:spcBef>
              <a:spcAft>
                <a:spcPts val="0"/>
              </a:spcAft>
              <a:buClr>
                <a:srgbClr val="000000"/>
              </a:buClr>
              <a:buSzPts val="1200"/>
              <a:buFont typeface="Times New Roman"/>
              <a:buChar char="●"/>
            </a:pPr>
            <a:r>
              <a:rPr lang="en" sz="1400">
                <a:solidFill>
                  <a:srgbClr val="000000"/>
                </a:solidFill>
                <a:highlight>
                  <a:srgbClr val="FFFFFF"/>
                </a:highlight>
                <a:latin typeface="Times New Roman"/>
                <a:ea typeface="Times New Roman"/>
                <a:cs typeface="Times New Roman"/>
                <a:sym typeface="Times New Roman"/>
              </a:rPr>
              <a:t>Input: Text file (one sentence per line)</a:t>
            </a:r>
            <a:endParaRPr sz="1400">
              <a:solidFill>
                <a:srgbClr val="000000"/>
              </a:solidFill>
              <a:highlight>
                <a:srgbClr val="FFFFFF"/>
              </a:highlight>
              <a:latin typeface="Times New Roman"/>
              <a:ea typeface="Times New Roman"/>
              <a:cs typeface="Times New Roman"/>
              <a:sym typeface="Times New Roman"/>
            </a:endParaRPr>
          </a:p>
          <a:p>
            <a:pPr indent="-304800" lvl="0" marL="457200" rtl="0">
              <a:lnSpc>
                <a:spcPct val="200000"/>
              </a:lnSpc>
              <a:spcBef>
                <a:spcPts val="0"/>
              </a:spcBef>
              <a:spcAft>
                <a:spcPts val="0"/>
              </a:spcAft>
              <a:buClr>
                <a:srgbClr val="000000"/>
              </a:buClr>
              <a:buSzPts val="1200"/>
              <a:buFont typeface="Times New Roman"/>
              <a:buChar char="●"/>
            </a:pPr>
            <a:r>
              <a:rPr lang="en" sz="1400">
                <a:solidFill>
                  <a:srgbClr val="000000"/>
                </a:solidFill>
                <a:highlight>
                  <a:srgbClr val="FFFFFF"/>
                </a:highlight>
                <a:latin typeface="Times New Roman"/>
                <a:ea typeface="Times New Roman"/>
                <a:cs typeface="Times New Roman"/>
                <a:sym typeface="Times New Roman"/>
              </a:rPr>
              <a:t>Output: XML / JSON file</a:t>
            </a:r>
            <a:endParaRPr sz="1400">
              <a:solidFill>
                <a:srgbClr val="000000"/>
              </a:solidFill>
              <a:highlight>
                <a:srgbClr val="FFFFFF"/>
              </a:highlight>
              <a:latin typeface="Times New Roman"/>
              <a:ea typeface="Times New Roman"/>
              <a:cs typeface="Times New Roman"/>
              <a:sym typeface="Times New Roman"/>
            </a:endParaRPr>
          </a:p>
          <a:p>
            <a:pPr indent="-317500" lvl="0" marL="457200" rtl="0">
              <a:lnSpc>
                <a:spcPct val="200000"/>
              </a:lnSpc>
              <a:spcBef>
                <a:spcPts val="0"/>
              </a:spcBef>
              <a:spcAft>
                <a:spcPts val="0"/>
              </a:spcAft>
              <a:buClr>
                <a:srgbClr val="000000"/>
              </a:buClr>
              <a:buSzPts val="1400"/>
              <a:buFont typeface="Times New Roman"/>
              <a:buChar char="●"/>
            </a:pPr>
            <a:r>
              <a:rPr lang="en" sz="1400">
                <a:solidFill>
                  <a:srgbClr val="000000"/>
                </a:solidFill>
                <a:highlight>
                  <a:srgbClr val="FFFFFF"/>
                </a:highlight>
                <a:latin typeface="Times New Roman"/>
                <a:ea typeface="Times New Roman"/>
                <a:cs typeface="Times New Roman"/>
                <a:sym typeface="Times New Roman"/>
              </a:rPr>
              <a:t>Example:</a:t>
            </a:r>
            <a:endParaRPr sz="1400">
              <a:solidFill>
                <a:srgbClr val="000000"/>
              </a:solidFill>
              <a:highlight>
                <a:srgbClr val="FFFFFF"/>
              </a:highlight>
              <a:latin typeface="Times New Roman"/>
              <a:ea typeface="Times New Roman"/>
              <a:cs typeface="Times New Roman"/>
              <a:sym typeface="Times New Roman"/>
            </a:endParaRPr>
          </a:p>
          <a:p>
            <a:pPr indent="-317500" lvl="0" marL="457200" rtl="0">
              <a:lnSpc>
                <a:spcPct val="200000"/>
              </a:lnSpc>
              <a:spcBef>
                <a:spcPts val="0"/>
              </a:spcBef>
              <a:spcAft>
                <a:spcPts val="0"/>
              </a:spcAft>
              <a:buClr>
                <a:srgbClr val="000000"/>
              </a:buClr>
              <a:buSzPts val="1400"/>
              <a:buFont typeface="Times New Roman"/>
              <a:buChar char="●"/>
            </a:pPr>
            <a:r>
              <a:t/>
            </a:r>
            <a:endParaRPr sz="1400">
              <a:solidFill>
                <a:srgbClr val="000000"/>
              </a:solidFill>
              <a:highlight>
                <a:srgbClr val="FFFFFF"/>
              </a:highlight>
              <a:latin typeface="Times New Roman"/>
              <a:ea typeface="Times New Roman"/>
              <a:cs typeface="Times New Roman"/>
              <a:sym typeface="Times New Roman"/>
            </a:endParaRPr>
          </a:p>
        </p:txBody>
      </p:sp>
      <p:pic>
        <p:nvPicPr>
          <p:cNvPr id="62" name="Shape 62"/>
          <p:cNvPicPr preferRelativeResize="0"/>
          <p:nvPr/>
        </p:nvPicPr>
        <p:blipFill rotWithShape="1">
          <a:blip r:embed="rId3">
            <a:alphaModFix/>
          </a:blip>
          <a:srcRect b="51248" l="0" r="0" t="0"/>
          <a:stretch/>
        </p:blipFill>
        <p:spPr>
          <a:xfrm>
            <a:off x="845525" y="3712250"/>
            <a:ext cx="7827201" cy="613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Times New Roman"/>
                <a:ea typeface="Times New Roman"/>
                <a:cs typeface="Times New Roman"/>
                <a:sym typeface="Times New Roman"/>
              </a:rPr>
              <a:t>What is Framenet</a:t>
            </a:r>
            <a:endParaRPr>
              <a:latin typeface="Times New Roman"/>
              <a:ea typeface="Times New Roman"/>
              <a:cs typeface="Times New Roman"/>
              <a:sym typeface="Times New Roman"/>
            </a:endParaRPr>
          </a:p>
        </p:txBody>
      </p:sp>
      <p:sp>
        <p:nvSpPr>
          <p:cNvPr id="68" name="Shape 68"/>
          <p:cNvSpPr txBox="1"/>
          <p:nvPr>
            <p:ph idx="1" type="body"/>
          </p:nvPr>
        </p:nvSpPr>
        <p:spPr>
          <a:xfrm>
            <a:off x="262475" y="1250950"/>
            <a:ext cx="8520600" cy="3416400"/>
          </a:xfrm>
          <a:prstGeom prst="rect">
            <a:avLst/>
          </a:prstGeom>
        </p:spPr>
        <p:txBody>
          <a:bodyPr anchorCtr="0" anchor="t" bIns="91425" lIns="91425" spcFirstLastPara="1" rIns="91425" wrap="square" tIns="91425">
            <a:noAutofit/>
          </a:bodyPr>
          <a:lstStyle/>
          <a:p>
            <a:pPr indent="-317500" lvl="0" marL="457200" marR="0" rtl="0" algn="l">
              <a:lnSpc>
                <a:spcPct val="200000"/>
              </a:lnSpc>
              <a:spcBef>
                <a:spcPts val="0"/>
              </a:spcBef>
              <a:spcAft>
                <a:spcPts val="0"/>
              </a:spcAft>
              <a:buClr>
                <a:srgbClr val="000000"/>
              </a:buClr>
              <a:buSzPts val="1400"/>
              <a:buFont typeface="Times New Roman"/>
              <a:buChar char="●"/>
            </a:pPr>
            <a:r>
              <a:rPr lang="en" sz="1400">
                <a:solidFill>
                  <a:srgbClr val="000000"/>
                </a:solidFill>
                <a:highlight>
                  <a:srgbClr val="FFFFFF"/>
                </a:highlight>
                <a:latin typeface="Times New Roman"/>
                <a:ea typeface="Times New Roman"/>
                <a:cs typeface="Times New Roman"/>
                <a:sym typeface="Times New Roman"/>
              </a:rPr>
              <a:t>Lexical database of English based on how words are used in actual texts. </a:t>
            </a:r>
            <a:endParaRPr sz="1400">
              <a:solidFill>
                <a:srgbClr val="000000"/>
              </a:solidFill>
              <a:highlight>
                <a:srgbClr val="FFFFFF"/>
              </a:highlight>
              <a:latin typeface="Times New Roman"/>
              <a:ea typeface="Times New Roman"/>
              <a:cs typeface="Times New Roman"/>
              <a:sym typeface="Times New Roman"/>
            </a:endParaRPr>
          </a:p>
          <a:p>
            <a:pPr indent="-317500" lvl="0" marL="457200" marR="0" rtl="0" algn="l">
              <a:lnSpc>
                <a:spcPct val="200000"/>
              </a:lnSpc>
              <a:spcBef>
                <a:spcPts val="0"/>
              </a:spcBef>
              <a:spcAft>
                <a:spcPts val="0"/>
              </a:spcAft>
              <a:buClr>
                <a:srgbClr val="000000"/>
              </a:buClr>
              <a:buSzPts val="1400"/>
              <a:buFont typeface="Times New Roman"/>
              <a:buChar char="●"/>
            </a:pPr>
            <a:r>
              <a:rPr lang="en" sz="1400">
                <a:solidFill>
                  <a:srgbClr val="000000"/>
                </a:solidFill>
                <a:highlight>
                  <a:srgbClr val="FFFFFF"/>
                </a:highlight>
                <a:latin typeface="Times New Roman"/>
                <a:ea typeface="Times New Roman"/>
                <a:cs typeface="Times New Roman"/>
                <a:sym typeface="Times New Roman"/>
              </a:rPr>
              <a:t>Groups predicates in a hierarchy of structured concepts, known as frames.</a:t>
            </a:r>
            <a:endParaRPr sz="1400">
              <a:solidFill>
                <a:srgbClr val="000000"/>
              </a:solidFill>
              <a:highlight>
                <a:srgbClr val="FFFFFF"/>
              </a:highlight>
              <a:latin typeface="Times New Roman"/>
              <a:ea typeface="Times New Roman"/>
              <a:cs typeface="Times New Roman"/>
              <a:sym typeface="Times New Roman"/>
            </a:endParaRPr>
          </a:p>
          <a:p>
            <a:pPr indent="-317500" lvl="0" marL="457200" marR="0" rtl="0" algn="l">
              <a:lnSpc>
                <a:spcPct val="200000"/>
              </a:lnSpc>
              <a:spcBef>
                <a:spcPts val="0"/>
              </a:spcBef>
              <a:spcAft>
                <a:spcPts val="0"/>
              </a:spcAft>
              <a:buClr>
                <a:srgbClr val="000000"/>
              </a:buClr>
              <a:buSzPts val="1400"/>
              <a:buFont typeface="Times New Roman"/>
              <a:buChar char="●"/>
            </a:pPr>
            <a:r>
              <a:rPr lang="en" sz="1400">
                <a:solidFill>
                  <a:srgbClr val="000000"/>
                </a:solidFill>
                <a:highlight>
                  <a:srgbClr val="FFFFFF"/>
                </a:highlight>
                <a:latin typeface="Times New Roman"/>
                <a:ea typeface="Times New Roman"/>
                <a:cs typeface="Times New Roman"/>
                <a:sym typeface="Times New Roman"/>
              </a:rPr>
              <a:t>More than 200,000 manually a</a:t>
            </a:r>
            <a:r>
              <a:rPr lang="en" sz="1400">
                <a:solidFill>
                  <a:schemeClr val="dk1"/>
                </a:solidFill>
                <a:highlight>
                  <a:srgbClr val="FFFFFF"/>
                </a:highlight>
                <a:latin typeface="Times New Roman"/>
                <a:ea typeface="Times New Roman"/>
                <a:cs typeface="Times New Roman"/>
                <a:sym typeface="Times New Roman"/>
              </a:rPr>
              <a:t>nnotated sentences linked to more than 1,200 semantic frames.</a:t>
            </a:r>
            <a:endParaRPr sz="1400">
              <a:solidFill>
                <a:schemeClr val="dk1"/>
              </a:solidFill>
              <a:highlight>
                <a:srgbClr val="FFFFFF"/>
              </a:highlight>
              <a:latin typeface="Times New Roman"/>
              <a:ea typeface="Times New Roman"/>
              <a:cs typeface="Times New Roman"/>
              <a:sym typeface="Times New Roman"/>
            </a:endParaRPr>
          </a:p>
          <a:p>
            <a:pPr indent="-317500" lvl="0" marL="457200" marR="0" rtl="0" algn="l">
              <a:lnSpc>
                <a:spcPct val="200000"/>
              </a:lnSpc>
              <a:spcBef>
                <a:spcPts val="0"/>
              </a:spcBef>
              <a:spcAft>
                <a:spcPts val="0"/>
              </a:spcAft>
              <a:buClr>
                <a:schemeClr val="dk1"/>
              </a:buClr>
              <a:buSzPts val="1400"/>
              <a:buFont typeface="Times New Roman"/>
              <a:buChar char="●"/>
            </a:pPr>
            <a:r>
              <a:rPr lang="en" sz="1400">
                <a:solidFill>
                  <a:schemeClr val="dk1"/>
                </a:solidFill>
                <a:highlight>
                  <a:srgbClr val="FFFFFF"/>
                </a:highlight>
                <a:latin typeface="Times New Roman"/>
                <a:ea typeface="Times New Roman"/>
                <a:cs typeface="Times New Roman"/>
                <a:sym typeface="Times New Roman"/>
              </a:rPr>
              <a:t>Applications:</a:t>
            </a:r>
            <a:endParaRPr sz="1400">
              <a:solidFill>
                <a:schemeClr val="dk1"/>
              </a:solidFill>
              <a:highlight>
                <a:srgbClr val="FFFFFF"/>
              </a:highlight>
              <a:latin typeface="Times New Roman"/>
              <a:ea typeface="Times New Roman"/>
              <a:cs typeface="Times New Roman"/>
              <a:sym typeface="Times New Roman"/>
            </a:endParaRPr>
          </a:p>
          <a:p>
            <a:pPr indent="-317500" lvl="1" marL="914400" marR="0" rtl="0" algn="l">
              <a:lnSpc>
                <a:spcPct val="200000"/>
              </a:lnSpc>
              <a:spcBef>
                <a:spcPts val="0"/>
              </a:spcBef>
              <a:spcAft>
                <a:spcPts val="0"/>
              </a:spcAft>
              <a:buClr>
                <a:schemeClr val="dk1"/>
              </a:buClr>
              <a:buSzPts val="1400"/>
              <a:buFont typeface="Times New Roman"/>
              <a:buChar char="○"/>
            </a:pPr>
            <a:r>
              <a:rPr lang="en">
                <a:solidFill>
                  <a:schemeClr val="dk1"/>
                </a:solidFill>
                <a:highlight>
                  <a:srgbClr val="FFFFFF"/>
                </a:highlight>
                <a:latin typeface="Times New Roman"/>
                <a:ea typeface="Times New Roman"/>
                <a:cs typeface="Times New Roman"/>
                <a:sym typeface="Times New Roman"/>
              </a:rPr>
              <a:t>semantic role labeling, information extraction, machine translation, sentiment analysis.</a:t>
            </a:r>
            <a:endParaRPr>
              <a:solidFill>
                <a:schemeClr val="dk1"/>
              </a:solidFill>
              <a:highlight>
                <a:srgbClr val="FFFFFF"/>
              </a:highlight>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Char char="●"/>
            </a:pPr>
            <a:r>
              <a:rPr lang="en" sz="1400">
                <a:solidFill>
                  <a:schemeClr val="dk1"/>
                </a:solidFill>
                <a:highlight>
                  <a:srgbClr val="FFFFFF"/>
                </a:highlight>
                <a:latin typeface="Times New Roman"/>
                <a:ea typeface="Times New Roman"/>
                <a:cs typeface="Times New Roman"/>
                <a:sym typeface="Times New Roman"/>
              </a:rPr>
              <a:t>Example: </a:t>
            </a:r>
            <a:endParaRPr sz="1400">
              <a:solidFill>
                <a:schemeClr val="dk1"/>
              </a:solidFill>
              <a:highlight>
                <a:srgbClr val="FFFFFF"/>
              </a:highlight>
              <a:latin typeface="Times New Roman"/>
              <a:ea typeface="Times New Roman"/>
              <a:cs typeface="Times New Roman"/>
              <a:sym typeface="Times New Roman"/>
            </a:endParaRPr>
          </a:p>
          <a:p>
            <a:pPr indent="457200" lvl="0" marL="0" marR="0" rtl="0" algn="l">
              <a:lnSpc>
                <a:spcPct val="100000"/>
              </a:lnSpc>
              <a:spcBef>
                <a:spcPts val="1600"/>
              </a:spcBef>
              <a:spcAft>
                <a:spcPts val="0"/>
              </a:spcAft>
              <a:buNone/>
            </a:pPr>
            <a:r>
              <a:rPr lang="en" sz="1400" u="sng">
                <a:solidFill>
                  <a:schemeClr val="hlink"/>
                </a:solidFill>
                <a:highlight>
                  <a:srgbClr val="FFFFFF"/>
                </a:highlight>
                <a:latin typeface="Times New Roman"/>
                <a:ea typeface="Times New Roman"/>
                <a:cs typeface="Times New Roman"/>
                <a:sym typeface="Times New Roman"/>
                <a:hlinkClick r:id="rId3"/>
              </a:rPr>
              <a:t>https://framenet.icsi.berkeley.edu/fndrupal/frameIndex</a:t>
            </a:r>
            <a:r>
              <a:rPr lang="en" sz="1400">
                <a:solidFill>
                  <a:schemeClr val="dk1"/>
                </a:solidFill>
                <a:highlight>
                  <a:srgbClr val="FFFFFF"/>
                </a:highlight>
                <a:latin typeface="Times New Roman"/>
                <a:ea typeface="Times New Roman"/>
                <a:cs typeface="Times New Roman"/>
                <a:sym typeface="Times New Roman"/>
              </a:rPr>
              <a:t> </a:t>
            </a:r>
            <a:endParaRPr sz="1400">
              <a:solidFill>
                <a:schemeClr val="dk1"/>
              </a:solidFill>
              <a:highlight>
                <a:srgbClr val="FFFFFF"/>
              </a:highlight>
              <a:latin typeface="Times New Roman"/>
              <a:ea typeface="Times New Roman"/>
              <a:cs typeface="Times New Roman"/>
              <a:sym typeface="Times New Roman"/>
            </a:endParaRPr>
          </a:p>
          <a:p>
            <a:pPr indent="0" lvl="0" marL="457200" marR="0" rtl="0" algn="l">
              <a:lnSpc>
                <a:spcPct val="200000"/>
              </a:lnSpc>
              <a:spcBef>
                <a:spcPts val="1600"/>
              </a:spcBef>
              <a:spcAft>
                <a:spcPts val="1600"/>
              </a:spcAft>
              <a:buNone/>
            </a:pPr>
            <a:r>
              <a:t/>
            </a:r>
            <a:endParaRPr sz="125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Times New Roman"/>
                <a:ea typeface="Times New Roman"/>
                <a:cs typeface="Times New Roman"/>
                <a:sym typeface="Times New Roman"/>
              </a:rPr>
              <a:t>Frame extraction procedure</a:t>
            </a:r>
            <a:endParaRPr>
              <a:latin typeface="Times New Roman"/>
              <a:ea typeface="Times New Roman"/>
              <a:cs typeface="Times New Roman"/>
              <a:sym typeface="Times New Roman"/>
            </a:endParaRPr>
          </a:p>
        </p:txBody>
      </p:sp>
      <p:sp>
        <p:nvSpPr>
          <p:cNvPr id="74" name="Shape 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200000"/>
              </a:lnSpc>
              <a:spcBef>
                <a:spcPts val="0"/>
              </a:spcBef>
              <a:spcAft>
                <a:spcPts val="0"/>
              </a:spcAft>
              <a:buSzPts val="1800"/>
              <a:buFont typeface="Times New Roman"/>
              <a:buChar char="●"/>
            </a:pPr>
            <a:r>
              <a:rPr lang="en">
                <a:latin typeface="Times New Roman"/>
                <a:ea typeface="Times New Roman"/>
                <a:cs typeface="Times New Roman"/>
                <a:sym typeface="Times New Roman"/>
              </a:rPr>
              <a:t>Preprocessing</a:t>
            </a:r>
            <a:endParaRPr>
              <a:latin typeface="Times New Roman"/>
              <a:ea typeface="Times New Roman"/>
              <a:cs typeface="Times New Roman"/>
              <a:sym typeface="Times New Roman"/>
            </a:endParaRPr>
          </a:p>
          <a:p>
            <a:pPr indent="-342900" lvl="0" marL="457200" rtl="0">
              <a:lnSpc>
                <a:spcPct val="200000"/>
              </a:lnSpc>
              <a:spcBef>
                <a:spcPts val="0"/>
              </a:spcBef>
              <a:spcAft>
                <a:spcPts val="0"/>
              </a:spcAft>
              <a:buSzPts val="1800"/>
              <a:buFont typeface="Times New Roman"/>
              <a:buChar char="●"/>
            </a:pPr>
            <a:r>
              <a:rPr lang="en">
                <a:latin typeface="Times New Roman"/>
                <a:ea typeface="Times New Roman"/>
                <a:cs typeface="Times New Roman"/>
                <a:sym typeface="Times New Roman"/>
              </a:rPr>
              <a:t>Target Identification</a:t>
            </a:r>
            <a:endParaRPr>
              <a:latin typeface="Times New Roman"/>
              <a:ea typeface="Times New Roman"/>
              <a:cs typeface="Times New Roman"/>
              <a:sym typeface="Times New Roman"/>
            </a:endParaRPr>
          </a:p>
          <a:p>
            <a:pPr indent="-342900" lvl="0" marL="457200" rtl="0">
              <a:lnSpc>
                <a:spcPct val="200000"/>
              </a:lnSpc>
              <a:spcBef>
                <a:spcPts val="0"/>
              </a:spcBef>
              <a:spcAft>
                <a:spcPts val="0"/>
              </a:spcAft>
              <a:buSzPts val="1800"/>
              <a:buFont typeface="Times New Roman"/>
              <a:buChar char="●"/>
            </a:pPr>
            <a:r>
              <a:rPr lang="en">
                <a:latin typeface="Times New Roman"/>
                <a:ea typeface="Times New Roman"/>
                <a:cs typeface="Times New Roman"/>
                <a:sym typeface="Times New Roman"/>
              </a:rPr>
              <a:t>Frame Identification</a:t>
            </a:r>
            <a:endParaRPr>
              <a:latin typeface="Times New Roman"/>
              <a:ea typeface="Times New Roman"/>
              <a:cs typeface="Times New Roman"/>
              <a:sym typeface="Times New Roman"/>
            </a:endParaRPr>
          </a:p>
          <a:p>
            <a:pPr indent="-342900" lvl="0" marL="457200" rtl="0">
              <a:lnSpc>
                <a:spcPct val="200000"/>
              </a:lnSpc>
              <a:spcBef>
                <a:spcPts val="0"/>
              </a:spcBef>
              <a:spcAft>
                <a:spcPts val="0"/>
              </a:spcAft>
              <a:buSzPts val="1800"/>
              <a:buFont typeface="Times New Roman"/>
              <a:buChar char="●"/>
            </a:pPr>
            <a:r>
              <a:rPr lang="en">
                <a:latin typeface="Times New Roman"/>
                <a:ea typeface="Times New Roman"/>
                <a:cs typeface="Times New Roman"/>
                <a:sym typeface="Times New Roman"/>
              </a:rPr>
              <a:t>Argument Identification</a:t>
            </a:r>
            <a:endParaRPr>
              <a:latin typeface="Times New Roman"/>
              <a:ea typeface="Times New Roman"/>
              <a:cs typeface="Times New Roman"/>
              <a:sym typeface="Times New Roman"/>
            </a:endParaRPr>
          </a:p>
          <a:p>
            <a:pPr indent="-342900" lvl="0" marL="457200">
              <a:lnSpc>
                <a:spcPct val="200000"/>
              </a:lnSpc>
              <a:spcBef>
                <a:spcPts val="0"/>
              </a:spcBef>
              <a:spcAft>
                <a:spcPts val="0"/>
              </a:spcAft>
              <a:buSzPts val="1800"/>
              <a:buFont typeface="Times New Roman"/>
              <a:buChar char="●"/>
            </a:pPr>
            <a:r>
              <a:rPr lang="en">
                <a:latin typeface="Times New Roman"/>
                <a:ea typeface="Times New Roman"/>
                <a:cs typeface="Times New Roman"/>
                <a:sym typeface="Times New Roman"/>
              </a:rPr>
              <a:t>Output</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Times New Roman"/>
                <a:ea typeface="Times New Roman"/>
                <a:cs typeface="Times New Roman"/>
                <a:sym typeface="Times New Roman"/>
              </a:rPr>
              <a:t>Part-of-speech tagging</a:t>
            </a:r>
            <a:endParaRPr>
              <a:latin typeface="Times New Roman"/>
              <a:ea typeface="Times New Roman"/>
              <a:cs typeface="Times New Roman"/>
              <a:sym typeface="Times New Roman"/>
            </a:endParaRPr>
          </a:p>
        </p:txBody>
      </p:sp>
      <p:sp>
        <p:nvSpPr>
          <p:cNvPr id="80" name="Shape 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Font typeface="Times New Roman"/>
              <a:buChar char="●"/>
            </a:pPr>
            <a:r>
              <a:rPr lang="en">
                <a:latin typeface="Times New Roman"/>
                <a:ea typeface="Times New Roman"/>
                <a:cs typeface="Times New Roman"/>
                <a:sym typeface="Times New Roman"/>
              </a:rPr>
              <a:t>Designate syntactic properties with words in the sentence.</a:t>
            </a:r>
            <a:endParaRPr>
              <a:latin typeface="Times New Roman"/>
              <a:ea typeface="Times New Roman"/>
              <a:cs typeface="Times New Roman"/>
              <a:sym typeface="Times New Roman"/>
            </a:endParaRPr>
          </a:p>
        </p:txBody>
      </p:sp>
      <p:pic>
        <p:nvPicPr>
          <p:cNvPr id="81" name="Shape 81"/>
          <p:cNvPicPr preferRelativeResize="0"/>
          <p:nvPr/>
        </p:nvPicPr>
        <p:blipFill>
          <a:blip r:embed="rId3">
            <a:alphaModFix/>
          </a:blip>
          <a:stretch>
            <a:fillRect/>
          </a:stretch>
        </p:blipFill>
        <p:spPr>
          <a:xfrm>
            <a:off x="726675" y="1778502"/>
            <a:ext cx="7116075" cy="2732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Times New Roman"/>
                <a:ea typeface="Times New Roman"/>
                <a:cs typeface="Times New Roman"/>
                <a:sym typeface="Times New Roman"/>
              </a:rPr>
              <a:t>Dependency parse</a:t>
            </a:r>
            <a:endParaRPr>
              <a:latin typeface="Times New Roman"/>
              <a:ea typeface="Times New Roman"/>
              <a:cs typeface="Times New Roman"/>
              <a:sym typeface="Times New Roman"/>
            </a:endParaRPr>
          </a:p>
        </p:txBody>
      </p:sp>
      <p:sp>
        <p:nvSpPr>
          <p:cNvPr id="87" name="Shape 87"/>
          <p:cNvSpPr txBox="1"/>
          <p:nvPr>
            <p:ph idx="1" type="body"/>
          </p:nvPr>
        </p:nvSpPr>
        <p:spPr>
          <a:xfrm>
            <a:off x="346850" y="1124350"/>
            <a:ext cx="8520600" cy="3416400"/>
          </a:xfrm>
          <a:prstGeom prst="rect">
            <a:avLst/>
          </a:prstGeom>
        </p:spPr>
        <p:txBody>
          <a:bodyPr anchorCtr="0" anchor="t" bIns="91425" lIns="91425" spcFirstLastPara="1" rIns="91425" wrap="square" tIns="91425">
            <a:noAutofit/>
          </a:bodyPr>
          <a:lstStyle/>
          <a:p>
            <a:pPr indent="-342900" lvl="0" marL="457200" rtl="0">
              <a:lnSpc>
                <a:spcPct val="200000"/>
              </a:lnSpc>
              <a:spcBef>
                <a:spcPts val="0"/>
              </a:spcBef>
              <a:spcAft>
                <a:spcPts val="0"/>
              </a:spcAft>
              <a:buSzPts val="1800"/>
              <a:buFont typeface="Times New Roman"/>
              <a:buChar char="●"/>
            </a:pPr>
            <a:r>
              <a:rPr lang="en">
                <a:latin typeface="Times New Roman"/>
                <a:ea typeface="Times New Roman"/>
                <a:cs typeface="Times New Roman"/>
                <a:sym typeface="Times New Roman"/>
              </a:rPr>
              <a:t>Identify dependency and structure of sentence.</a:t>
            </a:r>
            <a:endParaRPr>
              <a:latin typeface="Times New Roman"/>
              <a:ea typeface="Times New Roman"/>
              <a:cs typeface="Times New Roman"/>
              <a:sym typeface="Times New Roman"/>
            </a:endParaRPr>
          </a:p>
          <a:p>
            <a:pPr indent="-342900" lvl="0" marL="457200" rtl="0">
              <a:lnSpc>
                <a:spcPct val="200000"/>
              </a:lnSpc>
              <a:spcBef>
                <a:spcPts val="0"/>
              </a:spcBef>
              <a:spcAft>
                <a:spcPts val="0"/>
              </a:spcAft>
              <a:buSzPts val="1800"/>
              <a:buFont typeface="Times New Roman"/>
              <a:buChar char="●"/>
            </a:pPr>
            <a:r>
              <a:rPr lang="en">
                <a:latin typeface="Times New Roman"/>
                <a:ea typeface="Times New Roman"/>
                <a:cs typeface="Times New Roman"/>
                <a:sym typeface="Times New Roman"/>
              </a:rPr>
              <a:t>Binary relations between tokens.</a:t>
            </a:r>
            <a:endParaRPr>
              <a:latin typeface="Times New Roman"/>
              <a:ea typeface="Times New Roman"/>
              <a:cs typeface="Times New Roman"/>
              <a:sym typeface="Times New Roman"/>
            </a:endParaRPr>
          </a:p>
          <a:p>
            <a:pPr indent="0" lvl="0" marL="0" rtl="0">
              <a:spcBef>
                <a:spcPts val="1600"/>
              </a:spcBef>
              <a:spcAft>
                <a:spcPts val="0"/>
              </a:spcAft>
              <a:buNone/>
            </a:pPr>
            <a:r>
              <a:t/>
            </a:r>
            <a:endParaRPr sz="1000">
              <a:latin typeface="Times New Roman"/>
              <a:ea typeface="Times New Roman"/>
              <a:cs typeface="Times New Roman"/>
              <a:sym typeface="Times New Roman"/>
            </a:endParaRPr>
          </a:p>
          <a:p>
            <a:pPr indent="0" lvl="0" marL="0" rtl="0">
              <a:spcBef>
                <a:spcPts val="1600"/>
              </a:spcBef>
              <a:spcAft>
                <a:spcPts val="0"/>
              </a:spcAft>
              <a:buNone/>
            </a:pPr>
            <a:r>
              <a:t/>
            </a:r>
            <a:endParaRPr sz="1000">
              <a:latin typeface="Times New Roman"/>
              <a:ea typeface="Times New Roman"/>
              <a:cs typeface="Times New Roman"/>
              <a:sym typeface="Times New Roman"/>
            </a:endParaRPr>
          </a:p>
          <a:p>
            <a:pPr indent="0" lvl="0" marL="0" rtl="0">
              <a:spcBef>
                <a:spcPts val="1600"/>
              </a:spcBef>
              <a:spcAft>
                <a:spcPts val="0"/>
              </a:spcAft>
              <a:buNone/>
            </a:pPr>
            <a:r>
              <a:t/>
            </a:r>
            <a:endParaRPr sz="1000">
              <a:latin typeface="Times New Roman"/>
              <a:ea typeface="Times New Roman"/>
              <a:cs typeface="Times New Roman"/>
              <a:sym typeface="Times New Roman"/>
            </a:endParaRPr>
          </a:p>
          <a:p>
            <a:pPr indent="0" lvl="0" marL="457200">
              <a:spcBef>
                <a:spcPts val="1600"/>
              </a:spcBef>
              <a:spcAft>
                <a:spcPts val="1600"/>
              </a:spcAft>
              <a:buNone/>
            </a:pPr>
            <a:r>
              <a:rPr lang="en" sz="1000">
                <a:latin typeface="Times New Roman"/>
                <a:ea typeface="Times New Roman"/>
                <a:cs typeface="Times New Roman"/>
                <a:sym typeface="Times New Roman"/>
              </a:rPr>
              <a:t>nsubj (nominal subject), dobj (direct object), iobj (indirect object), aux (auxiliary verb), prep (prepositional phrase), pobj (object of preposition), det(determiner), nn (noun compound modifier), amod (adjectival modifier), advmod (adverbial modifier), and punct (punctuation)</a:t>
            </a:r>
            <a:endParaRPr sz="1000">
              <a:latin typeface="Times New Roman"/>
              <a:ea typeface="Times New Roman"/>
              <a:cs typeface="Times New Roman"/>
              <a:sym typeface="Times New Roman"/>
            </a:endParaRPr>
          </a:p>
        </p:txBody>
      </p:sp>
      <p:pic>
        <p:nvPicPr>
          <p:cNvPr id="88" name="Shape 88"/>
          <p:cNvPicPr preferRelativeResize="0"/>
          <p:nvPr/>
        </p:nvPicPr>
        <p:blipFill>
          <a:blip r:embed="rId3">
            <a:alphaModFix/>
          </a:blip>
          <a:stretch>
            <a:fillRect/>
          </a:stretch>
        </p:blipFill>
        <p:spPr>
          <a:xfrm>
            <a:off x="539400" y="2415250"/>
            <a:ext cx="8292898" cy="1143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Times New Roman"/>
                <a:ea typeface="Times New Roman"/>
                <a:cs typeface="Times New Roman"/>
                <a:sym typeface="Times New Roman"/>
              </a:rPr>
              <a:t>Frame-Semantic Parse</a:t>
            </a:r>
            <a:endParaRPr>
              <a:latin typeface="Times New Roman"/>
              <a:ea typeface="Times New Roman"/>
              <a:cs typeface="Times New Roman"/>
              <a:sym typeface="Times New Roman"/>
            </a:endParaRPr>
          </a:p>
        </p:txBody>
      </p:sp>
      <p:sp>
        <p:nvSpPr>
          <p:cNvPr id="94" name="Shape 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200000"/>
              </a:lnSpc>
              <a:spcBef>
                <a:spcPts val="0"/>
              </a:spcBef>
              <a:spcAft>
                <a:spcPts val="0"/>
              </a:spcAft>
              <a:buSzPts val="1800"/>
              <a:buChar char="●"/>
            </a:pPr>
            <a:r>
              <a:rPr lang="en">
                <a:latin typeface="Times New Roman"/>
                <a:ea typeface="Times New Roman"/>
                <a:cs typeface="Times New Roman"/>
                <a:sym typeface="Times New Roman"/>
              </a:rPr>
              <a:t>Example: </a:t>
            </a:r>
            <a:r>
              <a:rPr b="1" i="1" lang="en">
                <a:latin typeface="Times New Roman"/>
                <a:ea typeface="Times New Roman"/>
                <a:cs typeface="Times New Roman"/>
                <a:sym typeface="Times New Roman"/>
              </a:rPr>
              <a:t>Have you ever lied about the President’s health?</a:t>
            </a:r>
            <a:endParaRPr b="1" i="1">
              <a:latin typeface="Times New Roman"/>
              <a:ea typeface="Times New Roman"/>
              <a:cs typeface="Times New Roman"/>
              <a:sym typeface="Times New Roman"/>
            </a:endParaRPr>
          </a:p>
          <a:p>
            <a:pPr indent="-342900" lvl="0" marL="457200" rtl="0">
              <a:lnSpc>
                <a:spcPct val="200000"/>
              </a:lnSpc>
              <a:spcBef>
                <a:spcPts val="0"/>
              </a:spcBef>
              <a:spcAft>
                <a:spcPts val="0"/>
              </a:spcAft>
              <a:buSzPts val="1800"/>
              <a:buFont typeface="Times New Roman"/>
              <a:buChar char="●"/>
            </a:pPr>
            <a:r>
              <a:rPr lang="en">
                <a:latin typeface="Times New Roman"/>
                <a:ea typeface="Times New Roman"/>
                <a:cs typeface="Times New Roman"/>
                <a:sym typeface="Times New Roman"/>
              </a:rPr>
              <a:t>Frames Evoked:</a:t>
            </a:r>
            <a:endParaRPr>
              <a:latin typeface="Times New Roman"/>
              <a:ea typeface="Times New Roman"/>
              <a:cs typeface="Times New Roman"/>
              <a:sym typeface="Times New Roman"/>
            </a:endParaRPr>
          </a:p>
          <a:p>
            <a:pPr indent="0" lvl="0" marL="0" rtl="0">
              <a:lnSpc>
                <a:spcPct val="200000"/>
              </a:lnSpc>
              <a:spcBef>
                <a:spcPts val="1600"/>
              </a:spcBef>
              <a:spcAft>
                <a:spcPts val="0"/>
              </a:spcAft>
              <a:buNone/>
            </a:pPr>
            <a:r>
              <a:t/>
            </a:r>
            <a:endParaRPr>
              <a:latin typeface="Times New Roman"/>
              <a:ea typeface="Times New Roman"/>
              <a:cs typeface="Times New Roman"/>
              <a:sym typeface="Times New Roman"/>
            </a:endParaRPr>
          </a:p>
          <a:p>
            <a:pPr indent="-342900" lvl="0" marL="457200" rtl="0">
              <a:lnSpc>
                <a:spcPct val="200000"/>
              </a:lnSpc>
              <a:spcBef>
                <a:spcPts val="1600"/>
              </a:spcBef>
              <a:spcAft>
                <a:spcPts val="0"/>
              </a:spcAft>
              <a:buSzPts val="1800"/>
              <a:buFont typeface="Times New Roman"/>
              <a:buChar char="●"/>
            </a:pPr>
            <a:r>
              <a:rPr lang="en">
                <a:latin typeface="Times New Roman"/>
                <a:ea typeface="Times New Roman"/>
                <a:cs typeface="Times New Roman"/>
                <a:sym typeface="Times New Roman"/>
              </a:rPr>
              <a:t>Arguments:</a:t>
            </a:r>
            <a:endParaRPr>
              <a:latin typeface="Times New Roman"/>
              <a:ea typeface="Times New Roman"/>
              <a:cs typeface="Times New Roman"/>
              <a:sym typeface="Times New Roman"/>
            </a:endParaRPr>
          </a:p>
          <a:p>
            <a:pPr indent="0" lvl="0" marL="457200" rtl="0">
              <a:spcBef>
                <a:spcPts val="1600"/>
              </a:spcBef>
              <a:spcAft>
                <a:spcPts val="1600"/>
              </a:spcAft>
              <a:buNone/>
            </a:pPr>
            <a:r>
              <a:t/>
            </a:r>
            <a:endParaRPr sz="1000">
              <a:latin typeface="Times New Roman"/>
              <a:ea typeface="Times New Roman"/>
              <a:cs typeface="Times New Roman"/>
              <a:sym typeface="Times New Roman"/>
            </a:endParaRPr>
          </a:p>
        </p:txBody>
      </p:sp>
      <p:pic>
        <p:nvPicPr>
          <p:cNvPr id="95" name="Shape 95"/>
          <p:cNvPicPr preferRelativeResize="0"/>
          <p:nvPr/>
        </p:nvPicPr>
        <p:blipFill>
          <a:blip r:embed="rId3">
            <a:alphaModFix/>
          </a:blip>
          <a:stretch>
            <a:fillRect/>
          </a:stretch>
        </p:blipFill>
        <p:spPr>
          <a:xfrm>
            <a:off x="2602363" y="1656975"/>
            <a:ext cx="4600575" cy="1266825"/>
          </a:xfrm>
          <a:prstGeom prst="rect">
            <a:avLst/>
          </a:prstGeom>
          <a:noFill/>
          <a:ln>
            <a:noFill/>
          </a:ln>
        </p:spPr>
      </p:pic>
      <p:pic>
        <p:nvPicPr>
          <p:cNvPr id="96" name="Shape 96"/>
          <p:cNvPicPr preferRelativeResize="0"/>
          <p:nvPr/>
        </p:nvPicPr>
        <p:blipFill>
          <a:blip r:embed="rId4">
            <a:alphaModFix/>
          </a:blip>
          <a:stretch>
            <a:fillRect/>
          </a:stretch>
        </p:blipFill>
        <p:spPr>
          <a:xfrm>
            <a:off x="2258275" y="3023650"/>
            <a:ext cx="6027600" cy="1334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Times New Roman"/>
                <a:ea typeface="Times New Roman"/>
                <a:cs typeface="Times New Roman"/>
                <a:sym typeface="Times New Roman"/>
              </a:rPr>
              <a:t>Another example:</a:t>
            </a:r>
            <a:endParaRPr>
              <a:latin typeface="Times New Roman"/>
              <a:ea typeface="Times New Roman"/>
              <a:cs typeface="Times New Roman"/>
              <a:sym typeface="Times New Roman"/>
            </a:endParaRPr>
          </a:p>
        </p:txBody>
      </p:sp>
      <p:sp>
        <p:nvSpPr>
          <p:cNvPr id="102" name="Shape 1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03" name="Shape 103"/>
          <p:cNvPicPr preferRelativeResize="0"/>
          <p:nvPr/>
        </p:nvPicPr>
        <p:blipFill>
          <a:blip r:embed="rId3">
            <a:alphaModFix/>
          </a:blip>
          <a:stretch>
            <a:fillRect/>
          </a:stretch>
        </p:blipFill>
        <p:spPr>
          <a:xfrm>
            <a:off x="311700" y="1152475"/>
            <a:ext cx="8520599" cy="3866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