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lreview/a-simple-deep-learning-model-for-stock-price-prediction-using-tensorflow-30505541d877" TargetMode="External"/><Relationship Id="rId2" Type="http://schemas.openxmlformats.org/officeDocument/2006/relationships/hyperlink" Target="https://en.wikipedia.org/wiki/S%26P_500_Ind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andl.com/" TargetMode="External"/><Relationship Id="rId5" Type="http://schemas.openxmlformats.org/officeDocument/2006/relationships/hyperlink" Target="https://finance.google.com/finance" TargetMode="External"/><Relationship Id="rId4" Type="http://schemas.openxmlformats.org/officeDocument/2006/relationships/hyperlink" Target="https://finance.yaho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1CB7-8C04-4F77-9A5A-A56C801EC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73B29-C2F9-4365-A39A-9D30C244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Team name: </a:t>
            </a:r>
            <a:r>
              <a:rPr lang="en-US" dirty="0" err="1"/>
              <a:t>BigD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Viral Parmar, Pratik </a:t>
            </a:r>
            <a:r>
              <a:rPr lang="en-US" dirty="0" err="1"/>
              <a:t>Bongale</a:t>
            </a:r>
            <a:r>
              <a:rPr lang="en-US" dirty="0"/>
              <a:t>, Abhishek </a:t>
            </a:r>
            <a:r>
              <a:rPr lang="en-US" dirty="0" err="1"/>
              <a:t>shakwala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96FD-54BA-4E8D-AFDC-B22D937A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EA0116-1040-4090-B3BA-95A9F9F30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33" y="1839118"/>
            <a:ext cx="5594349" cy="419576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2BE9D5-D0CC-4410-82DA-BCB59DB9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0988"/>
            <a:ext cx="5466087" cy="4099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8EEE5A-B860-4080-BFE4-5E3DA4853476}"/>
              </a:ext>
            </a:extLst>
          </p:cNvPr>
          <p:cNvSpPr txBox="1"/>
          <p:nvPr/>
        </p:nvSpPr>
        <p:spPr>
          <a:xfrm>
            <a:off x="8570310" y="614771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SSE: 35.87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31572-DB54-4B8D-A45C-F2227113A8B5}"/>
              </a:ext>
            </a:extLst>
          </p:cNvPr>
          <p:cNvSpPr txBox="1"/>
          <p:nvPr/>
        </p:nvSpPr>
        <p:spPr>
          <a:xfrm>
            <a:off x="2377441" y="622061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SSE: 14.56</a:t>
            </a:r>
          </a:p>
        </p:txBody>
      </p:sp>
    </p:spTree>
    <p:extLst>
      <p:ext uri="{BB962C8B-B14F-4D97-AF65-F5344CB8AC3E}">
        <p14:creationId xmlns:p14="http://schemas.microsoft.com/office/powerpoint/2010/main" val="177365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FE57-8A1A-4E52-B32C-BF341C20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D70B-1193-41AB-875D-651967DF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some sentiments to it </a:t>
            </a:r>
            <a:r>
              <a:rPr lang="en-US" dirty="0">
                <a:sym typeface="Wingdings" panose="05000000000000000000" pitchFamily="2" charset="2"/>
              </a:rPr>
              <a:t>.</a:t>
            </a:r>
          </a:p>
          <a:p>
            <a:r>
              <a:rPr lang="en-US" dirty="0">
                <a:sym typeface="Wingdings" panose="05000000000000000000" pitchFamily="2" charset="2"/>
              </a:rPr>
              <a:t>Use a LSTM-RNN model – Best for Time series data.</a:t>
            </a:r>
          </a:p>
          <a:p>
            <a:r>
              <a:rPr lang="en-US" dirty="0">
                <a:sym typeface="Wingdings" panose="05000000000000000000" pitchFamily="2" charset="2"/>
              </a:rPr>
              <a:t>Globalization affects stock markets, so include different stock indices.</a:t>
            </a:r>
          </a:p>
          <a:p>
            <a:r>
              <a:rPr lang="en-US" dirty="0">
                <a:sym typeface="Wingdings" panose="05000000000000000000" pitchFamily="2" charset="2"/>
              </a:rPr>
              <a:t>Fine tune the hyper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2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14CF-EF2D-4BD4-91C5-FCA57C65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5395-44EC-4BF7-8163-D5FB5241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https://en.wikipedia.org/wiki/S%26P_500_Index</a:t>
            </a:r>
            <a:endParaRPr lang="en-US" dirty="0"/>
          </a:p>
          <a:p>
            <a:r>
              <a:rPr lang="en-US" u="sng" dirty="0">
                <a:hlinkClick r:id="rId3"/>
              </a:rPr>
              <a:t>https://medium.com/mlreview/a-simple-deep-learning-model-for-stock-price-prediction-using-tensorflow-30505541d877</a:t>
            </a:r>
            <a:endParaRPr lang="en-US" u="sng" dirty="0"/>
          </a:p>
          <a:p>
            <a:r>
              <a:rPr lang="en-US" dirty="0">
                <a:hlinkClick r:id="rId4"/>
              </a:rPr>
              <a:t>https://finance.yahoo.com/</a:t>
            </a:r>
            <a:endParaRPr lang="en-US" dirty="0"/>
          </a:p>
          <a:p>
            <a:r>
              <a:rPr lang="en-US" dirty="0">
                <a:hlinkClick r:id="rId5"/>
              </a:rPr>
              <a:t>https://finance.google.com/finance</a:t>
            </a:r>
            <a:endParaRPr lang="en-US" dirty="0"/>
          </a:p>
          <a:p>
            <a:r>
              <a:rPr lang="en-US" dirty="0">
                <a:hlinkClick r:id="rId6"/>
              </a:rPr>
              <a:t>https://www.quandl.com/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1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7638EF2-21BD-4952-A728-D7A727013E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01" y="910212"/>
            <a:ext cx="9318519" cy="52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9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20B5-4C13-4F1D-BA75-09C12BC6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481F-82D9-43DD-81CA-2DD570BF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Age of Data</a:t>
            </a:r>
          </a:p>
          <a:p>
            <a:r>
              <a:rPr lang="en-US" dirty="0"/>
              <a:t>Challenging to predict stock prices</a:t>
            </a:r>
          </a:p>
          <a:p>
            <a:r>
              <a:rPr lang="en-US" dirty="0"/>
              <a:t>Challenge: Effective Market Hypothesis states that probability of predicting the price of the stock is equivalent to that of tossing a coin.</a:t>
            </a:r>
          </a:p>
          <a:p>
            <a:r>
              <a:rPr lang="en-US" dirty="0"/>
              <a:t>CHALLENGE ACCEPTED!</a:t>
            </a:r>
          </a:p>
        </p:txBody>
      </p:sp>
    </p:spTree>
    <p:extLst>
      <p:ext uri="{BB962C8B-B14F-4D97-AF65-F5344CB8AC3E}">
        <p14:creationId xmlns:p14="http://schemas.microsoft.com/office/powerpoint/2010/main" val="82895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4438-1FD5-4211-B868-0F3BC5EF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55B4-5BA9-4DBE-8D2F-73A2897E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S&amp;P 500 index price with stock prices of 500 companies from April 2017 to August 2017 in minutes (to keep our analysis details and very low level).</a:t>
            </a:r>
          </a:p>
          <a:p>
            <a:r>
              <a:rPr lang="en-US" dirty="0"/>
              <a:t>Number of records: 41266</a:t>
            </a:r>
          </a:p>
          <a:p>
            <a:r>
              <a:rPr lang="en-US" dirty="0"/>
              <a:t>Number of attributes: 501 (500 companies + 1 S&amp;P aggregated index)</a:t>
            </a:r>
          </a:p>
          <a:p>
            <a:r>
              <a:rPr lang="en-US" dirty="0"/>
              <a:t> https://finance.yahoo.com/</a:t>
            </a:r>
          </a:p>
        </p:txBody>
      </p:sp>
    </p:spTree>
    <p:extLst>
      <p:ext uri="{BB962C8B-B14F-4D97-AF65-F5344CB8AC3E}">
        <p14:creationId xmlns:p14="http://schemas.microsoft.com/office/powerpoint/2010/main" val="3811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1E8A-461E-468F-8551-4A4AB388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6FAA-53F9-4F60-9039-32209535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Top 5 companies from S&amp;P500</a:t>
            </a:r>
          </a:p>
          <a:p>
            <a:r>
              <a:rPr lang="en-US" dirty="0"/>
              <a:t>Microsoft, Apple, Facebook, Google, Amazon</a:t>
            </a:r>
          </a:p>
          <a:p>
            <a:r>
              <a:rPr lang="en-US" dirty="0"/>
              <a:t>Augment the dataset</a:t>
            </a:r>
          </a:p>
          <a:p>
            <a:pPr lvl="1"/>
            <a:r>
              <a:rPr lang="en-US" dirty="0"/>
              <a:t>Percentage change of stock price</a:t>
            </a:r>
          </a:p>
          <a:p>
            <a:pPr lvl="1"/>
            <a:r>
              <a:rPr lang="en-US" dirty="0"/>
              <a:t>Rolling average of returns</a:t>
            </a:r>
          </a:p>
          <a:p>
            <a:pPr lvl="1"/>
            <a:r>
              <a:rPr lang="en-US" dirty="0"/>
              <a:t>Delta change - How much did the stock price change as compared to price 10 minutes earlier?</a:t>
            </a:r>
          </a:p>
          <a:p>
            <a:pPr lvl="1"/>
            <a:r>
              <a:rPr lang="en-US" dirty="0"/>
              <a:t>Delta lag - shift the obtained returns 1 minute in the future so that when we find the S&amp;P index returns for 09:05 AM we are looking at the returns from S&amp;P index at 09:06 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4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488C-318A-4F1F-A425-FEB85D46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8133-1906-4C24-B849-95DFAA75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105" y="3022899"/>
            <a:ext cx="8946541" cy="41954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Positive correlation among the companies within the same sector.</a:t>
            </a:r>
          </a:p>
          <a:p>
            <a:r>
              <a:rPr lang="en-US" dirty="0"/>
              <a:t>Google and Amazon have the best correlation.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1D626-62D8-4DC3-983C-01B1D2F1B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2" y="1429842"/>
            <a:ext cx="6303328" cy="3450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45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8F68-E8D2-4F37-8B73-667A3A85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1F1A-0A57-4897-A2A6-B386DA58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using Quantile</a:t>
            </a:r>
          </a:p>
          <a:p>
            <a:pPr lvl="1"/>
            <a:r>
              <a:rPr lang="en-US" dirty="0"/>
              <a:t>Predict the risk of investing into given stock.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If Amount invested in Apple: $100000</a:t>
            </a:r>
          </a:p>
          <a:p>
            <a:pPr lvl="2"/>
            <a:r>
              <a:rPr lang="en-US" dirty="0"/>
              <a:t>Risk of investing in apple stock = $2199.21</a:t>
            </a:r>
          </a:p>
          <a:p>
            <a:pPr lvl="2"/>
            <a:endParaRPr lang="en-US" dirty="0"/>
          </a:p>
          <a:p>
            <a:r>
              <a:rPr lang="en-US" dirty="0"/>
              <a:t>Monte Carlo Simulation</a:t>
            </a:r>
          </a:p>
          <a:p>
            <a:pPr lvl="1"/>
            <a:r>
              <a:rPr lang="en-US" dirty="0"/>
              <a:t>Simulates the uncertainty that affects the value of stocks.</a:t>
            </a:r>
          </a:p>
          <a:p>
            <a:pPr lvl="1"/>
            <a:r>
              <a:rPr lang="en-US" dirty="0"/>
              <a:t>Create a random market condition and make predictions.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1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72BE-1EBD-4930-B1F2-FDA3DC7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Neural Network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DE073-9004-4E25-BA82-1CD7F117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86" y="1320800"/>
            <a:ext cx="8457968" cy="50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5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96FD-54BA-4E8D-AFDC-B22D937A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31851-9FEC-4938-A69B-E4B94DF09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674" y="1568768"/>
            <a:ext cx="5513069" cy="41348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3C1F6-8462-4F62-9FE0-35B492BF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3" y="1568768"/>
            <a:ext cx="5669092" cy="4251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40417-7DC7-4F0D-BD02-2F476A71E094}"/>
              </a:ext>
            </a:extLst>
          </p:cNvPr>
          <p:cNvSpPr txBox="1"/>
          <p:nvPr/>
        </p:nvSpPr>
        <p:spPr>
          <a:xfrm>
            <a:off x="2377440" y="603595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SSE: 20.254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EFAA3-A14E-4CA7-8F6A-FCA0052612C3}"/>
              </a:ext>
            </a:extLst>
          </p:cNvPr>
          <p:cNvSpPr txBox="1"/>
          <p:nvPr/>
        </p:nvSpPr>
        <p:spPr>
          <a:xfrm>
            <a:off x="8570309" y="603595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SSE: 32.76</a:t>
            </a:r>
          </a:p>
        </p:txBody>
      </p:sp>
    </p:spTree>
    <p:extLst>
      <p:ext uri="{BB962C8B-B14F-4D97-AF65-F5344CB8AC3E}">
        <p14:creationId xmlns:p14="http://schemas.microsoft.com/office/powerpoint/2010/main" val="356517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378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Stock Market Prediction</vt:lpstr>
      <vt:lpstr>PowerPoint Presentation</vt:lpstr>
      <vt:lpstr>Motivation</vt:lpstr>
      <vt:lpstr>Dataset</vt:lpstr>
      <vt:lpstr>Cleaning and Preparation</vt:lpstr>
      <vt:lpstr>Correlation</vt:lpstr>
      <vt:lpstr>Risk Analysis</vt:lpstr>
      <vt:lpstr>Implementation of Neural Network  </vt:lpstr>
      <vt:lpstr>Results</vt:lpstr>
      <vt:lpstr>Results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Viral Parmar</dc:creator>
  <cp:lastModifiedBy>Viral Parmar</cp:lastModifiedBy>
  <cp:revision>5</cp:revision>
  <dcterms:created xsi:type="dcterms:W3CDTF">2017-11-29T04:05:08Z</dcterms:created>
  <dcterms:modified xsi:type="dcterms:W3CDTF">2017-11-29T04:48:06Z</dcterms:modified>
</cp:coreProperties>
</file>