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 Sanjay Bongale" initials="PSB" lastIdx="1" clrIdx="0">
    <p:extLst>
      <p:ext uri="{19B8F6BF-5375-455C-9EA6-DF929625EA0E}">
        <p15:presenceInfo xmlns:p15="http://schemas.microsoft.com/office/powerpoint/2012/main" userId="Pratik Sanjay Bonga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34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FCED88-9FB4-4059-A959-F7B4A32E595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6EBB-242A-4357-AC29-E2BD608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2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75252"/>
            <a:ext cx="10026567" cy="30314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Car Logo Detection and Recognition using Template Matching</a:t>
            </a:r>
            <a:br>
              <a:rPr lang="en-US" sz="4800" b="1" dirty="0">
                <a:latin typeface="Garamond" panose="02020404030301010803" pitchFamily="18" charset="0"/>
              </a:rPr>
            </a:b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63886"/>
            <a:ext cx="8825658" cy="137491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Garamond" panose="02020404030301010803" pitchFamily="18" charset="0"/>
              </a:rPr>
              <a:t>Presented By -</a:t>
            </a: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Garamond" panose="02020404030301010803" pitchFamily="18" charset="0"/>
              </a:rPr>
              <a:t>Pratik Bongale, M.S., Computer Science Dept., </a:t>
            </a: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Garamond" panose="02020404030301010803" pitchFamily="18" charset="0"/>
              </a:rPr>
              <a:t>Rochester Institute of Technology</a:t>
            </a:r>
            <a:endParaRPr lang="en-US" dirty="0">
              <a:solidFill>
                <a:schemeClr val="tx1">
                  <a:lumMod val="85000"/>
                </a:schemeClr>
              </a:solidFill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3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Repeat for templates of different brands.</a:t>
            </a:r>
          </a:p>
          <a:p>
            <a:pPr>
              <a:lnSpc>
                <a:spcPct val="150000"/>
              </a:lnSpc>
            </a:pPr>
            <a:r>
              <a:rPr lang="en-US" dirty="0"/>
              <a:t>Brand with highest degree of confidence</a:t>
            </a:r>
          </a:p>
          <a:p>
            <a:pPr marL="0" indent="0">
              <a:buNone/>
            </a:pPr>
            <a:r>
              <a:rPr lang="en-US" dirty="0"/>
              <a:t>     is selected.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60019" y="1638246"/>
            <a:ext cx="4497572" cy="44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130007"/>
              </p:ext>
            </p:extLst>
          </p:nvPr>
        </p:nvGraphicFramePr>
        <p:xfrm>
          <a:off x="1545265" y="2084536"/>
          <a:ext cx="9101469" cy="34050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5367">
                  <a:extLst>
                    <a:ext uri="{9D8B030D-6E8A-4147-A177-3AD203B41FA5}">
                      <a16:colId xmlns:a16="http://schemas.microsoft.com/office/drawing/2014/main" val="3193414006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2802172295"/>
                    </a:ext>
                  </a:extLst>
                </a:gridCol>
                <a:gridCol w="2554689">
                  <a:extLst>
                    <a:ext uri="{9D8B030D-6E8A-4147-A177-3AD203B41FA5}">
                      <a16:colId xmlns:a16="http://schemas.microsoft.com/office/drawing/2014/main" val="1306707281"/>
                    </a:ext>
                  </a:extLst>
                </a:gridCol>
                <a:gridCol w="1996046">
                  <a:extLst>
                    <a:ext uri="{9D8B030D-6E8A-4147-A177-3AD203B41FA5}">
                      <a16:colId xmlns:a16="http://schemas.microsoft.com/office/drawing/2014/main" val="1671334731"/>
                    </a:ext>
                  </a:extLst>
                </a:gridCol>
              </a:tblGrid>
              <a:tr h="860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Brand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 Images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Correctly Detected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260114"/>
                  </a:ext>
                </a:extLst>
              </a:tr>
              <a:tr h="1272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Honda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122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112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91%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758659"/>
                  </a:ext>
                </a:extLst>
              </a:tr>
              <a:tr h="1272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Toyota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119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105</a:t>
                      </a:r>
                      <a:endParaRPr lang="en-US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88%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05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3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 detection in Shadows</a:t>
            </a:r>
          </a:p>
          <a:p>
            <a:pPr>
              <a:lnSpc>
                <a:spcPct val="150000"/>
              </a:lnSpc>
            </a:pPr>
            <a:r>
              <a:rPr lang="en-US" dirty="0"/>
              <a:t>Very large logo size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35655" y="3429001"/>
            <a:ext cx="2804607" cy="27378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65961" y="3429000"/>
            <a:ext cx="3050858" cy="27378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156791" y="3428999"/>
            <a:ext cx="2806995" cy="27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716" y="1487633"/>
            <a:ext cx="10026567" cy="303143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Thank You</a:t>
            </a:r>
            <a:br>
              <a:rPr lang="en-US" sz="4800" b="1" dirty="0">
                <a:latin typeface="Garamond" panose="02020404030301010803" pitchFamily="18" charset="0"/>
              </a:rPr>
            </a:br>
            <a:endParaRPr lang="en-US" sz="4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1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Logo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Vehicle Manufacturer Recognition(VMR) is a popular vision based application.</a:t>
            </a:r>
          </a:p>
          <a:p>
            <a:pPr>
              <a:lnSpc>
                <a:spcPct val="150000"/>
              </a:lnSpc>
            </a:pPr>
            <a:r>
              <a:rPr lang="en-US" dirty="0"/>
              <a:t>Used for: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Secure access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Extensions for model recognition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3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Select a logo template</a:t>
            </a:r>
            <a:endParaRPr lang="en-US" sz="2800" dirty="0"/>
          </a:p>
          <a:p>
            <a:pPr lvl="0"/>
            <a:r>
              <a:rPr lang="en-US" dirty="0"/>
              <a:t>Create a Scale space of template</a:t>
            </a:r>
            <a:endParaRPr lang="en-US" sz="2800" dirty="0"/>
          </a:p>
          <a:p>
            <a:pPr lvl="0"/>
            <a:r>
              <a:rPr lang="en-US" dirty="0"/>
              <a:t>Reduce noise using Gaussian filter</a:t>
            </a:r>
          </a:p>
          <a:p>
            <a:pPr lvl="0"/>
            <a:r>
              <a:rPr lang="en-US" dirty="0"/>
              <a:t>Resize the query image to size 500x500</a:t>
            </a:r>
            <a:endParaRPr lang="en-US" sz="2800" dirty="0"/>
          </a:p>
          <a:p>
            <a:pPr lvl="0"/>
            <a:r>
              <a:rPr lang="en-US" dirty="0"/>
              <a:t>For each template in scale space:</a:t>
            </a:r>
            <a:endParaRPr lang="en-US" sz="2800" dirty="0"/>
          </a:p>
          <a:p>
            <a:pPr lvl="1"/>
            <a:r>
              <a:rPr lang="en-US" dirty="0"/>
              <a:t>Calculate the correlation between </a:t>
            </a:r>
            <a:r>
              <a:rPr lang="en-US" dirty="0" err="1"/>
              <a:t>query_image</a:t>
            </a:r>
            <a:r>
              <a:rPr lang="en-US" dirty="0"/>
              <a:t> and </a:t>
            </a:r>
            <a:r>
              <a:rPr lang="en-US" dirty="0" err="1"/>
              <a:t>template_image</a:t>
            </a:r>
            <a:r>
              <a:rPr lang="en-US" dirty="0"/>
              <a:t>.</a:t>
            </a:r>
            <a:endParaRPr lang="en-US" sz="2400" dirty="0"/>
          </a:p>
          <a:p>
            <a:pPr lvl="1"/>
            <a:r>
              <a:rPr lang="en-US" dirty="0"/>
              <a:t>Find the peak of correlation.</a:t>
            </a:r>
            <a:endParaRPr lang="en-US" sz="2400" dirty="0"/>
          </a:p>
          <a:p>
            <a:pPr lvl="1"/>
            <a:r>
              <a:rPr lang="en-US" dirty="0"/>
              <a:t>Crop the region around the peak point.</a:t>
            </a:r>
            <a:endParaRPr lang="en-US" sz="2400" dirty="0"/>
          </a:p>
          <a:p>
            <a:pPr lvl="1"/>
            <a:r>
              <a:rPr lang="en-US" dirty="0"/>
              <a:t>Compute cross-correlation between the cropped </a:t>
            </a:r>
            <a:r>
              <a:rPr lang="en-US" dirty="0" err="1"/>
              <a:t>peak_region</a:t>
            </a:r>
            <a:r>
              <a:rPr lang="en-US" dirty="0"/>
              <a:t> and template.</a:t>
            </a:r>
            <a:endParaRPr lang="en-US" sz="2400" dirty="0"/>
          </a:p>
          <a:p>
            <a:pPr lvl="1"/>
            <a:r>
              <a:rPr lang="en-US" dirty="0"/>
              <a:t>Degree of confidence = correlation co-efficient obtained.</a:t>
            </a:r>
            <a:endParaRPr lang="en-US" sz="2400" dirty="0"/>
          </a:p>
          <a:p>
            <a:pPr lvl="0"/>
            <a:r>
              <a:rPr lang="en-US" dirty="0"/>
              <a:t>Return the image with maximum degree of confidence.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Input Image: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Front view or rear view of car.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Best results with aspect ratio 1:1.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Rotation angle 0</a:t>
            </a:r>
            <a:r>
              <a:rPr lang="en-US" baseline="30000" dirty="0"/>
              <a:t>0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Scale can vary to an extent.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56" y="1627615"/>
            <a:ext cx="4571999" cy="45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1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Conversion to gray scale</a:t>
            </a:r>
          </a:p>
          <a:p>
            <a:pPr>
              <a:lnSpc>
                <a:spcPct val="150000"/>
              </a:lnSpc>
            </a:pPr>
            <a:r>
              <a:rPr lang="en-US" dirty="0"/>
              <a:t>Initial noise cleaning using Gaussian filter</a:t>
            </a:r>
          </a:p>
          <a:p>
            <a:pPr>
              <a:lnSpc>
                <a:spcPct val="150000"/>
              </a:lnSpc>
            </a:pPr>
            <a:r>
              <a:rPr lang="en-US" dirty="0"/>
              <a:t>Resizing image to 500x500 pixels</a:t>
            </a:r>
          </a:p>
          <a:p>
            <a:pPr>
              <a:lnSpc>
                <a:spcPct val="150000"/>
              </a:lnSpc>
            </a:pPr>
            <a:r>
              <a:rPr lang="en-US" dirty="0"/>
              <a:t>Contrast adjustment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Imadjust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Image – local-</a:t>
            </a:r>
            <a:r>
              <a:rPr lang="en-US" dirty="0" err="1"/>
              <a:t>avg</a:t>
            </a:r>
            <a:r>
              <a:rPr lang="en-US" dirty="0"/>
              <a:t> + global-</a:t>
            </a:r>
            <a:r>
              <a:rPr lang="en-US" dirty="0" err="1"/>
              <a:t>avg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753" y="1594884"/>
            <a:ext cx="4529470" cy="45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5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Extract logo from an arbitrary image using </a:t>
            </a:r>
            <a:r>
              <a:rPr lang="en-US" dirty="0" err="1"/>
              <a:t>ginput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Resize the logo to size 70x80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aliasing using Gaussian blur</a:t>
            </a:r>
          </a:p>
          <a:p>
            <a:pPr>
              <a:lnSpc>
                <a:spcPct val="150000"/>
              </a:lnSpc>
            </a:pPr>
            <a:r>
              <a:rPr lang="en-US" dirty="0"/>
              <a:t>Fix illumination changes across the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30" y="1946175"/>
            <a:ext cx="3076089" cy="29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Scale Space of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Repetitively resize and blur the processed template.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2986" y="2592180"/>
            <a:ext cx="9994605" cy="18628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62986" y="4455042"/>
            <a:ext cx="9994605" cy="19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3551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 = template - mean( template )</a:t>
            </a:r>
          </a:p>
          <a:p>
            <a:pPr>
              <a:lnSpc>
                <a:spcPct val="150000"/>
              </a:lnSpc>
            </a:pPr>
            <a:r>
              <a:rPr lang="en-US" dirty="0"/>
              <a:t>I = </a:t>
            </a:r>
            <a:r>
              <a:rPr lang="en-US" dirty="0" err="1"/>
              <a:t>im_query</a:t>
            </a:r>
            <a:r>
              <a:rPr lang="en-US" dirty="0"/>
              <a:t> – </a:t>
            </a:r>
            <a:r>
              <a:rPr lang="en-US" dirty="0" err="1"/>
              <a:t>local_avg</a:t>
            </a:r>
            <a:r>
              <a:rPr lang="en-US" dirty="0"/>
              <a:t>( </a:t>
            </a:r>
            <a:r>
              <a:rPr lang="en-US" dirty="0" err="1"/>
              <a:t>im_query</a:t>
            </a:r>
            <a:r>
              <a:rPr lang="en-US" dirty="0"/>
              <a:t> )</a:t>
            </a:r>
          </a:p>
          <a:p>
            <a:pPr>
              <a:lnSpc>
                <a:spcPct val="150000"/>
              </a:lnSpc>
            </a:pPr>
            <a:r>
              <a:rPr lang="en-US" dirty="0"/>
              <a:t>Correlation = </a:t>
            </a:r>
            <a:r>
              <a:rPr lang="en-US" dirty="0" err="1"/>
              <a:t>imfilter</a:t>
            </a:r>
            <a:r>
              <a:rPr lang="en-US" dirty="0"/>
              <a:t>( I, T )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Peak_region</a:t>
            </a:r>
            <a:r>
              <a:rPr lang="en-US" dirty="0"/>
              <a:t> = peak( </a:t>
            </a:r>
            <a:r>
              <a:rPr lang="en-US" dirty="0" err="1"/>
              <a:t>Correrelation</a:t>
            </a:r>
            <a:r>
              <a:rPr lang="en-US" dirty="0"/>
              <a:t> )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06856" y="1605516"/>
            <a:ext cx="4561367" cy="45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5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Find the correlation between the detected region and template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Corr_coefficient</a:t>
            </a:r>
            <a:r>
              <a:rPr lang="en-US" dirty="0"/>
              <a:t> = corr2( </a:t>
            </a:r>
            <a:r>
              <a:rPr lang="en-US" dirty="0" err="1"/>
              <a:t>Peak_region</a:t>
            </a:r>
            <a:r>
              <a:rPr lang="en-US" dirty="0"/>
              <a:t>, Template 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19" y="3429000"/>
            <a:ext cx="3692267" cy="2819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999"/>
            <a:ext cx="3683073" cy="2716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2446" y="626340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Region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7815" y="618815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097866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326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Times New Roman</vt:lpstr>
      <vt:lpstr>Wingdings 3</vt:lpstr>
      <vt:lpstr>Ion</vt:lpstr>
      <vt:lpstr>Car Logo Detection and Recognition using Template Matching </vt:lpstr>
      <vt:lpstr>Why Logo Detection</vt:lpstr>
      <vt:lpstr>Algorithm</vt:lpstr>
      <vt:lpstr>Input Image Specifications</vt:lpstr>
      <vt:lpstr>Preprocessing Image</vt:lpstr>
      <vt:lpstr>Creating a template</vt:lpstr>
      <vt:lpstr>Creating Scale Space of the template</vt:lpstr>
      <vt:lpstr>Cross-Correlation</vt:lpstr>
      <vt:lpstr>Degree of Confidence</vt:lpstr>
      <vt:lpstr>Logo Recognition</vt:lpstr>
      <vt:lpstr>Test Summary</vt:lpstr>
      <vt:lpstr>Problems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Logo Detection and Recognition using Template Matching </dc:title>
  <dc:creator>Pratik Sanjay Bongale</dc:creator>
  <cp:lastModifiedBy>Pratik Sanjay Bongale</cp:lastModifiedBy>
  <cp:revision>12</cp:revision>
  <dcterms:created xsi:type="dcterms:W3CDTF">2017-05-08T06:11:44Z</dcterms:created>
  <dcterms:modified xsi:type="dcterms:W3CDTF">2017-05-08T14:05:45Z</dcterms:modified>
</cp:coreProperties>
</file>