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9" r:id="rId15"/>
    <p:sldId id="271" r:id="rId16"/>
    <p:sldId id="280" r:id="rId17"/>
    <p:sldId id="274" r:id="rId18"/>
    <p:sldId id="275" r:id="rId19"/>
    <p:sldId id="276" r:id="rId20"/>
    <p:sldId id="277" r:id="rId21"/>
    <p:sldId id="278"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Raleway"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yA4W3tYZwwdqEbE2z2OW8HmxR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914087-5A55-4730-9759-55E1C1EF9902}">
  <a:tblStyle styleId="{01914087-5A55-4730-9759-55E1C1EF990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6658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5819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1"/>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1"/>
              <a:buNone/>
              <a:defRPr sz="1801"/>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5"/>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5"/>
          <p:cNvSpPr txBox="1">
            <a:spLocks noGrp="1"/>
          </p:cNvSpPr>
          <p:nvPr>
            <p:ph type="ftr" idx="11"/>
          </p:nvPr>
        </p:nvSpPr>
        <p:spPr>
          <a:xfrm>
            <a:off x="4038604"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5"/>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4"/>
          <p:cNvSpPr txBox="1">
            <a:spLocks noGrp="1"/>
          </p:cNvSpPr>
          <p:nvPr>
            <p:ph type="title"/>
          </p:nvPr>
        </p:nvSpPr>
        <p:spPr>
          <a:xfrm>
            <a:off x="838204"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4"/>
          <p:cNvSpPr txBox="1">
            <a:spLocks noGrp="1"/>
          </p:cNvSpPr>
          <p:nvPr>
            <p:ph type="body" idx="1"/>
          </p:nvPr>
        </p:nvSpPr>
        <p:spPr>
          <a:xfrm rot="5400000">
            <a:off x="3920335"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1"/>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4"/>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4"/>
          <p:cNvSpPr txBox="1">
            <a:spLocks noGrp="1"/>
          </p:cNvSpPr>
          <p:nvPr>
            <p:ph type="ftr" idx="11"/>
          </p:nvPr>
        </p:nvSpPr>
        <p:spPr>
          <a:xfrm>
            <a:off x="4038604"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4"/>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5"/>
          <p:cNvSpPr txBox="1">
            <a:spLocks noGrp="1"/>
          </p:cNvSpPr>
          <p:nvPr>
            <p:ph type="title"/>
          </p:nvPr>
        </p:nvSpPr>
        <p:spPr>
          <a:xfrm rot="5400000">
            <a:off x="7133430"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5"/>
          <p:cNvSpPr txBox="1">
            <a:spLocks noGrp="1"/>
          </p:cNvSpPr>
          <p:nvPr>
            <p:ph type="body" idx="1"/>
          </p:nvPr>
        </p:nvSpPr>
        <p:spPr>
          <a:xfrm rot="5400000">
            <a:off x="1799430"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1"/>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5"/>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5"/>
          <p:cNvSpPr txBox="1">
            <a:spLocks noGrp="1"/>
          </p:cNvSpPr>
          <p:nvPr>
            <p:ph type="ftr" idx="11"/>
          </p:nvPr>
        </p:nvSpPr>
        <p:spPr>
          <a:xfrm>
            <a:off x="4038604"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5"/>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6"/>
          <p:cNvSpPr txBox="1">
            <a:spLocks noGrp="1"/>
          </p:cNvSpPr>
          <p:nvPr>
            <p:ph type="title"/>
          </p:nvPr>
        </p:nvSpPr>
        <p:spPr>
          <a:xfrm>
            <a:off x="838204"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6"/>
          <p:cNvSpPr txBox="1">
            <a:spLocks noGrp="1"/>
          </p:cNvSpPr>
          <p:nvPr>
            <p:ph type="body" idx="1"/>
          </p:nvPr>
        </p:nvSpPr>
        <p:spPr>
          <a:xfrm>
            <a:off x="838204"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1"/>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6"/>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6"/>
          <p:cNvSpPr txBox="1">
            <a:spLocks noGrp="1"/>
          </p:cNvSpPr>
          <p:nvPr>
            <p:ph type="ftr" idx="11"/>
          </p:nvPr>
        </p:nvSpPr>
        <p:spPr>
          <a:xfrm>
            <a:off x="4038604"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6"/>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7"/>
          <p:cNvSpPr txBox="1">
            <a:spLocks noGrp="1"/>
          </p:cNvSpPr>
          <p:nvPr>
            <p:ph type="title"/>
          </p:nvPr>
        </p:nvSpPr>
        <p:spPr>
          <a:xfrm>
            <a:off x="838204"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7"/>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7"/>
          <p:cNvSpPr txBox="1">
            <a:spLocks noGrp="1"/>
          </p:cNvSpPr>
          <p:nvPr>
            <p:ph type="ftr" idx="11"/>
          </p:nvPr>
        </p:nvSpPr>
        <p:spPr>
          <a:xfrm>
            <a:off x="4038604"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7"/>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
        <p:cNvGrpSpPr/>
        <p:nvPr/>
      </p:nvGrpSpPr>
      <p:grpSpPr>
        <a:xfrm>
          <a:off x="0" y="0"/>
          <a:ext cx="0" cy="0"/>
          <a:chOff x="0" y="0"/>
          <a:chExt cx="0" cy="0"/>
        </a:xfrm>
      </p:grpSpPr>
      <p:sp>
        <p:nvSpPr>
          <p:cNvPr id="33" name="Google Shape;33;p28"/>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8"/>
          <p:cNvSpPr txBox="1">
            <a:spLocks noGrp="1"/>
          </p:cNvSpPr>
          <p:nvPr>
            <p:ph type="ftr" idx="11"/>
          </p:nvPr>
        </p:nvSpPr>
        <p:spPr>
          <a:xfrm>
            <a:off x="4038604"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8"/>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29"/>
          <p:cNvSpPr txBox="1">
            <a:spLocks noGrp="1"/>
          </p:cNvSpPr>
          <p:nvPr>
            <p:ph type="title"/>
          </p:nvPr>
        </p:nvSpPr>
        <p:spPr>
          <a:xfrm>
            <a:off x="831853"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9"/>
          <p:cNvSpPr txBox="1">
            <a:spLocks noGrp="1"/>
          </p:cNvSpPr>
          <p:nvPr>
            <p:ph type="body" idx="1"/>
          </p:nvPr>
        </p:nvSpPr>
        <p:spPr>
          <a:xfrm>
            <a:off x="831853" y="4589465"/>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1"/>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1"/>
              <a:buNone/>
              <a:defRPr sz="1801">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29"/>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9"/>
          <p:cNvSpPr txBox="1">
            <a:spLocks noGrp="1"/>
          </p:cNvSpPr>
          <p:nvPr>
            <p:ph type="ftr" idx="11"/>
          </p:nvPr>
        </p:nvSpPr>
        <p:spPr>
          <a:xfrm>
            <a:off x="4038604"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9"/>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30"/>
          <p:cNvSpPr txBox="1">
            <a:spLocks noGrp="1"/>
          </p:cNvSpPr>
          <p:nvPr>
            <p:ph type="title"/>
          </p:nvPr>
        </p:nvSpPr>
        <p:spPr>
          <a:xfrm>
            <a:off x="838204"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30"/>
          <p:cNvSpPr txBox="1">
            <a:spLocks noGrp="1"/>
          </p:cNvSpPr>
          <p:nvPr>
            <p:ph type="body" idx="1"/>
          </p:nvPr>
        </p:nvSpPr>
        <p:spPr>
          <a:xfrm>
            <a:off x="838201"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1"/>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0"/>
          <p:cNvSpPr txBox="1">
            <a:spLocks noGrp="1"/>
          </p:cNvSpPr>
          <p:nvPr>
            <p:ph type="body" idx="2"/>
          </p:nvPr>
        </p:nvSpPr>
        <p:spPr>
          <a:xfrm>
            <a:off x="6172201"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1"/>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4"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9789"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839791"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1"/>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1"/>
              <a:buNone/>
              <a:defRPr sz="1801"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31"/>
          <p:cNvSpPr txBox="1">
            <a:spLocks noGrp="1"/>
          </p:cNvSpPr>
          <p:nvPr>
            <p:ph type="body" idx="2"/>
          </p:nvPr>
        </p:nvSpPr>
        <p:spPr>
          <a:xfrm>
            <a:off x="839791" y="2505076"/>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1"/>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1"/>
          <p:cNvSpPr txBox="1">
            <a:spLocks noGrp="1"/>
          </p:cNvSpPr>
          <p:nvPr>
            <p:ph type="body" idx="3"/>
          </p:nvPr>
        </p:nvSpPr>
        <p:spPr>
          <a:xfrm>
            <a:off x="6172203"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1"/>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1"/>
              <a:buNone/>
              <a:defRPr sz="1801"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31"/>
          <p:cNvSpPr txBox="1">
            <a:spLocks noGrp="1"/>
          </p:cNvSpPr>
          <p:nvPr>
            <p:ph type="body" idx="4"/>
          </p:nvPr>
        </p:nvSpPr>
        <p:spPr>
          <a:xfrm>
            <a:off x="6172203" y="2505076"/>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1"/>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1"/>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1"/>
          <p:cNvSpPr txBox="1">
            <a:spLocks noGrp="1"/>
          </p:cNvSpPr>
          <p:nvPr>
            <p:ph type="ftr" idx="11"/>
          </p:nvPr>
        </p:nvSpPr>
        <p:spPr>
          <a:xfrm>
            <a:off x="4038604"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1"/>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2"/>
          <p:cNvSpPr txBox="1">
            <a:spLocks noGrp="1"/>
          </p:cNvSpPr>
          <p:nvPr>
            <p:ph type="title"/>
          </p:nvPr>
        </p:nvSpPr>
        <p:spPr>
          <a:xfrm>
            <a:off x="839791" y="457200"/>
            <a:ext cx="3932236"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2"/>
          <p:cNvSpPr txBox="1">
            <a:spLocks noGrp="1"/>
          </p:cNvSpPr>
          <p:nvPr>
            <p:ph type="body" idx="1"/>
          </p:nvPr>
        </p:nvSpPr>
        <p:spPr>
          <a:xfrm>
            <a:off x="5183190" y="987425"/>
            <a:ext cx="6172201"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1"/>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2"/>
          <p:cNvSpPr txBox="1">
            <a:spLocks noGrp="1"/>
          </p:cNvSpPr>
          <p:nvPr>
            <p:ph type="body" idx="2"/>
          </p:nvPr>
        </p:nvSpPr>
        <p:spPr>
          <a:xfrm>
            <a:off x="839791" y="2057400"/>
            <a:ext cx="3932236"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1"/>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1"/>
              <a:buNone/>
              <a:defRPr sz="1401"/>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1"/>
              <a:buNone/>
              <a:defRPr sz="1001"/>
            </a:lvl4pPr>
            <a:lvl5pPr marL="2286000" lvl="4" indent="-228600" algn="l">
              <a:lnSpc>
                <a:spcPct val="90000"/>
              </a:lnSpc>
              <a:spcBef>
                <a:spcPts val="500"/>
              </a:spcBef>
              <a:spcAft>
                <a:spcPts val="0"/>
              </a:spcAft>
              <a:buClr>
                <a:schemeClr val="dk1"/>
              </a:buClr>
              <a:buSzPts val="1001"/>
              <a:buNone/>
              <a:defRPr sz="1001"/>
            </a:lvl5pPr>
            <a:lvl6pPr marL="2743200" lvl="5" indent="-228600" algn="l">
              <a:lnSpc>
                <a:spcPct val="90000"/>
              </a:lnSpc>
              <a:spcBef>
                <a:spcPts val="500"/>
              </a:spcBef>
              <a:spcAft>
                <a:spcPts val="0"/>
              </a:spcAft>
              <a:buClr>
                <a:schemeClr val="dk1"/>
              </a:buClr>
              <a:buSzPts val="1001"/>
              <a:buNone/>
              <a:defRPr sz="1001"/>
            </a:lvl6pPr>
            <a:lvl7pPr marL="3200400" lvl="6" indent="-228600" algn="l">
              <a:lnSpc>
                <a:spcPct val="90000"/>
              </a:lnSpc>
              <a:spcBef>
                <a:spcPts val="500"/>
              </a:spcBef>
              <a:spcAft>
                <a:spcPts val="0"/>
              </a:spcAft>
              <a:buClr>
                <a:schemeClr val="dk1"/>
              </a:buClr>
              <a:buSzPts val="1001"/>
              <a:buNone/>
              <a:defRPr sz="1001"/>
            </a:lvl7pPr>
            <a:lvl8pPr marL="3657600" lvl="7" indent="-228600" algn="l">
              <a:lnSpc>
                <a:spcPct val="90000"/>
              </a:lnSpc>
              <a:spcBef>
                <a:spcPts val="500"/>
              </a:spcBef>
              <a:spcAft>
                <a:spcPts val="0"/>
              </a:spcAft>
              <a:buClr>
                <a:schemeClr val="dk1"/>
              </a:buClr>
              <a:buSzPts val="1001"/>
              <a:buNone/>
              <a:defRPr sz="1001"/>
            </a:lvl8pPr>
            <a:lvl9pPr marL="4114800" lvl="8" indent="-228600" algn="l">
              <a:lnSpc>
                <a:spcPct val="90000"/>
              </a:lnSpc>
              <a:spcBef>
                <a:spcPts val="500"/>
              </a:spcBef>
              <a:spcAft>
                <a:spcPts val="0"/>
              </a:spcAft>
              <a:buClr>
                <a:schemeClr val="dk1"/>
              </a:buClr>
              <a:buSzPts val="1001"/>
              <a:buNone/>
              <a:defRPr sz="1001"/>
            </a:lvl9pPr>
          </a:lstStyle>
          <a:p>
            <a:endParaRPr/>
          </a:p>
        </p:txBody>
      </p:sp>
      <p:sp>
        <p:nvSpPr>
          <p:cNvPr id="62" name="Google Shape;62;p32"/>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2"/>
          <p:cNvSpPr txBox="1">
            <a:spLocks noGrp="1"/>
          </p:cNvSpPr>
          <p:nvPr>
            <p:ph type="ftr" idx="11"/>
          </p:nvPr>
        </p:nvSpPr>
        <p:spPr>
          <a:xfrm>
            <a:off x="4038604"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2"/>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3"/>
          <p:cNvSpPr txBox="1">
            <a:spLocks noGrp="1"/>
          </p:cNvSpPr>
          <p:nvPr>
            <p:ph type="title"/>
          </p:nvPr>
        </p:nvSpPr>
        <p:spPr>
          <a:xfrm>
            <a:off x="839791" y="457200"/>
            <a:ext cx="3932236"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3"/>
          <p:cNvSpPr>
            <a:spLocks noGrp="1"/>
          </p:cNvSpPr>
          <p:nvPr>
            <p:ph type="pic" idx="2"/>
          </p:nvPr>
        </p:nvSpPr>
        <p:spPr>
          <a:xfrm>
            <a:off x="5183190" y="987425"/>
            <a:ext cx="6172201" cy="4873625"/>
          </a:xfrm>
          <a:prstGeom prst="rect">
            <a:avLst/>
          </a:prstGeom>
          <a:noFill/>
          <a:ln>
            <a:noFill/>
          </a:ln>
        </p:spPr>
      </p:sp>
      <p:sp>
        <p:nvSpPr>
          <p:cNvPr id="68" name="Google Shape;68;p33"/>
          <p:cNvSpPr txBox="1">
            <a:spLocks noGrp="1"/>
          </p:cNvSpPr>
          <p:nvPr>
            <p:ph type="body" idx="1"/>
          </p:nvPr>
        </p:nvSpPr>
        <p:spPr>
          <a:xfrm>
            <a:off x="839791" y="2057400"/>
            <a:ext cx="3932236"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1"/>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1"/>
              <a:buNone/>
              <a:defRPr sz="1401"/>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1"/>
              <a:buNone/>
              <a:defRPr sz="1001"/>
            </a:lvl4pPr>
            <a:lvl5pPr marL="2286000" lvl="4" indent="-228600" algn="l">
              <a:lnSpc>
                <a:spcPct val="90000"/>
              </a:lnSpc>
              <a:spcBef>
                <a:spcPts val="500"/>
              </a:spcBef>
              <a:spcAft>
                <a:spcPts val="0"/>
              </a:spcAft>
              <a:buClr>
                <a:schemeClr val="dk1"/>
              </a:buClr>
              <a:buSzPts val="1001"/>
              <a:buNone/>
              <a:defRPr sz="1001"/>
            </a:lvl5pPr>
            <a:lvl6pPr marL="2743200" lvl="5" indent="-228600" algn="l">
              <a:lnSpc>
                <a:spcPct val="90000"/>
              </a:lnSpc>
              <a:spcBef>
                <a:spcPts val="500"/>
              </a:spcBef>
              <a:spcAft>
                <a:spcPts val="0"/>
              </a:spcAft>
              <a:buClr>
                <a:schemeClr val="dk1"/>
              </a:buClr>
              <a:buSzPts val="1001"/>
              <a:buNone/>
              <a:defRPr sz="1001"/>
            </a:lvl6pPr>
            <a:lvl7pPr marL="3200400" lvl="6" indent="-228600" algn="l">
              <a:lnSpc>
                <a:spcPct val="90000"/>
              </a:lnSpc>
              <a:spcBef>
                <a:spcPts val="500"/>
              </a:spcBef>
              <a:spcAft>
                <a:spcPts val="0"/>
              </a:spcAft>
              <a:buClr>
                <a:schemeClr val="dk1"/>
              </a:buClr>
              <a:buSzPts val="1001"/>
              <a:buNone/>
              <a:defRPr sz="1001"/>
            </a:lvl7pPr>
            <a:lvl8pPr marL="3657600" lvl="7" indent="-228600" algn="l">
              <a:lnSpc>
                <a:spcPct val="90000"/>
              </a:lnSpc>
              <a:spcBef>
                <a:spcPts val="500"/>
              </a:spcBef>
              <a:spcAft>
                <a:spcPts val="0"/>
              </a:spcAft>
              <a:buClr>
                <a:schemeClr val="dk1"/>
              </a:buClr>
              <a:buSzPts val="1001"/>
              <a:buNone/>
              <a:defRPr sz="1001"/>
            </a:lvl8pPr>
            <a:lvl9pPr marL="4114800" lvl="8" indent="-228600" algn="l">
              <a:lnSpc>
                <a:spcPct val="90000"/>
              </a:lnSpc>
              <a:spcBef>
                <a:spcPts val="500"/>
              </a:spcBef>
              <a:spcAft>
                <a:spcPts val="0"/>
              </a:spcAft>
              <a:buClr>
                <a:schemeClr val="dk1"/>
              </a:buClr>
              <a:buSzPts val="1001"/>
              <a:buNone/>
              <a:defRPr sz="1001"/>
            </a:lvl9pPr>
          </a:lstStyle>
          <a:p>
            <a:endParaRPr/>
          </a:p>
        </p:txBody>
      </p:sp>
      <p:sp>
        <p:nvSpPr>
          <p:cNvPr id="69" name="Google Shape;69;p33"/>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3"/>
          <p:cNvSpPr txBox="1">
            <a:spLocks noGrp="1"/>
          </p:cNvSpPr>
          <p:nvPr>
            <p:ph type="ftr" idx="11"/>
          </p:nvPr>
        </p:nvSpPr>
        <p:spPr>
          <a:xfrm>
            <a:off x="4038604"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3"/>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838204"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4"/>
          <p:cNvSpPr txBox="1">
            <a:spLocks noGrp="1"/>
          </p:cNvSpPr>
          <p:nvPr>
            <p:ph type="body" idx="1"/>
          </p:nvPr>
        </p:nvSpPr>
        <p:spPr>
          <a:xfrm>
            <a:off x="838204"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1"/>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63" algn="l" rtl="0">
              <a:lnSpc>
                <a:spcPct val="90000"/>
              </a:lnSpc>
              <a:spcBef>
                <a:spcPts val="500"/>
              </a:spcBef>
              <a:spcAft>
                <a:spcPts val="0"/>
              </a:spcAft>
              <a:buClr>
                <a:schemeClr val="dk1"/>
              </a:buClr>
              <a:buSzPts val="1801"/>
              <a:buFont typeface="Arial"/>
              <a:buChar char="•"/>
              <a:defRPr sz="1801" b="0" i="0" u="none" strike="noStrike" cap="none">
                <a:solidFill>
                  <a:schemeClr val="dk1"/>
                </a:solidFill>
                <a:latin typeface="Calibri"/>
                <a:ea typeface="Calibri"/>
                <a:cs typeface="Calibri"/>
                <a:sym typeface="Calibri"/>
              </a:defRPr>
            </a:lvl4pPr>
            <a:lvl5pPr marL="2286000" marR="0" lvl="4" indent="-342963" algn="l" rtl="0">
              <a:lnSpc>
                <a:spcPct val="90000"/>
              </a:lnSpc>
              <a:spcBef>
                <a:spcPts val="500"/>
              </a:spcBef>
              <a:spcAft>
                <a:spcPts val="0"/>
              </a:spcAft>
              <a:buClr>
                <a:schemeClr val="dk1"/>
              </a:buClr>
              <a:buSzPts val="1801"/>
              <a:buFont typeface="Arial"/>
              <a:buChar char="•"/>
              <a:defRPr sz="1801" b="0" i="0" u="none" strike="noStrike" cap="none">
                <a:solidFill>
                  <a:schemeClr val="dk1"/>
                </a:solidFill>
                <a:latin typeface="Calibri"/>
                <a:ea typeface="Calibri"/>
                <a:cs typeface="Calibri"/>
                <a:sym typeface="Calibri"/>
              </a:defRPr>
            </a:lvl5pPr>
            <a:lvl6pPr marL="2743200" marR="0" lvl="5" indent="-342963" algn="l" rtl="0">
              <a:lnSpc>
                <a:spcPct val="90000"/>
              </a:lnSpc>
              <a:spcBef>
                <a:spcPts val="500"/>
              </a:spcBef>
              <a:spcAft>
                <a:spcPts val="0"/>
              </a:spcAft>
              <a:buClr>
                <a:schemeClr val="dk1"/>
              </a:buClr>
              <a:buSzPts val="1801"/>
              <a:buFont typeface="Arial"/>
              <a:buChar char="•"/>
              <a:defRPr sz="1801" b="0" i="0" u="none" strike="noStrike" cap="none">
                <a:solidFill>
                  <a:schemeClr val="dk1"/>
                </a:solidFill>
                <a:latin typeface="Calibri"/>
                <a:ea typeface="Calibri"/>
                <a:cs typeface="Calibri"/>
                <a:sym typeface="Calibri"/>
              </a:defRPr>
            </a:lvl6pPr>
            <a:lvl7pPr marL="3200400" marR="0" lvl="6" indent="-342963" algn="l" rtl="0">
              <a:lnSpc>
                <a:spcPct val="90000"/>
              </a:lnSpc>
              <a:spcBef>
                <a:spcPts val="500"/>
              </a:spcBef>
              <a:spcAft>
                <a:spcPts val="0"/>
              </a:spcAft>
              <a:buClr>
                <a:schemeClr val="dk1"/>
              </a:buClr>
              <a:buSzPts val="1801"/>
              <a:buFont typeface="Arial"/>
              <a:buChar char="•"/>
              <a:defRPr sz="1801" b="0" i="0" u="none" strike="noStrike" cap="none">
                <a:solidFill>
                  <a:schemeClr val="dk1"/>
                </a:solidFill>
                <a:latin typeface="Calibri"/>
                <a:ea typeface="Calibri"/>
                <a:cs typeface="Calibri"/>
                <a:sym typeface="Calibri"/>
              </a:defRPr>
            </a:lvl7pPr>
            <a:lvl8pPr marL="3657600" marR="0" lvl="7" indent="-342963" algn="l" rtl="0">
              <a:lnSpc>
                <a:spcPct val="90000"/>
              </a:lnSpc>
              <a:spcBef>
                <a:spcPts val="500"/>
              </a:spcBef>
              <a:spcAft>
                <a:spcPts val="0"/>
              </a:spcAft>
              <a:buClr>
                <a:schemeClr val="dk1"/>
              </a:buClr>
              <a:buSzPts val="1801"/>
              <a:buFont typeface="Arial"/>
              <a:buChar char="•"/>
              <a:defRPr sz="1801" b="0" i="0" u="none" strike="noStrike" cap="none">
                <a:solidFill>
                  <a:schemeClr val="dk1"/>
                </a:solidFill>
                <a:latin typeface="Calibri"/>
                <a:ea typeface="Calibri"/>
                <a:cs typeface="Calibri"/>
                <a:sym typeface="Calibri"/>
              </a:defRPr>
            </a:lvl8pPr>
            <a:lvl9pPr marL="4114800" marR="0" lvl="8" indent="-342963" algn="l" rtl="0">
              <a:lnSpc>
                <a:spcPct val="90000"/>
              </a:lnSpc>
              <a:spcBef>
                <a:spcPts val="500"/>
              </a:spcBef>
              <a:spcAft>
                <a:spcPts val="0"/>
              </a:spcAft>
              <a:buClr>
                <a:schemeClr val="dk1"/>
              </a:buClr>
              <a:buSzPts val="1801"/>
              <a:buFont typeface="Arial"/>
              <a:buChar char="•"/>
              <a:defRPr sz="1801" b="0" i="0" u="none" strike="noStrike" cap="none">
                <a:solidFill>
                  <a:schemeClr val="dk1"/>
                </a:solidFill>
                <a:latin typeface="Calibri"/>
                <a:ea typeface="Calibri"/>
                <a:cs typeface="Calibri"/>
                <a:sym typeface="Calibri"/>
              </a:defRPr>
            </a:lvl9pPr>
          </a:lstStyle>
          <a:p>
            <a:endParaRPr/>
          </a:p>
        </p:txBody>
      </p:sp>
      <p:sp>
        <p:nvSpPr>
          <p:cNvPr id="12" name="Google Shape;12;p24"/>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4"/>
          <p:cNvSpPr txBox="1">
            <a:spLocks noGrp="1"/>
          </p:cNvSpPr>
          <p:nvPr>
            <p:ph type="ftr" idx="11"/>
          </p:nvPr>
        </p:nvSpPr>
        <p:spPr>
          <a:xfrm>
            <a:off x="4038604" y="6356352"/>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4"/>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Flask_(web_framework)"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4561267" y="1658716"/>
            <a:ext cx="6783008" cy="2007762"/>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accent2"/>
              </a:buClr>
              <a:buSzPts val="4000"/>
              <a:buFont typeface="Raleway"/>
              <a:buNone/>
            </a:pPr>
            <a:r>
              <a:rPr lang="en-US" sz="4000" b="1">
                <a:solidFill>
                  <a:schemeClr val="accent2"/>
                </a:solidFill>
                <a:latin typeface="Raleway"/>
                <a:ea typeface="Raleway"/>
                <a:cs typeface="Raleway"/>
                <a:sym typeface="Raleway"/>
              </a:rPr>
              <a:t>Operation workflow Management.</a:t>
            </a:r>
            <a:endParaRPr/>
          </a:p>
        </p:txBody>
      </p:sp>
      <p:sp>
        <p:nvSpPr>
          <p:cNvPr id="89" name="Google Shape;89;p1"/>
          <p:cNvSpPr txBox="1">
            <a:spLocks noGrp="1"/>
          </p:cNvSpPr>
          <p:nvPr>
            <p:ph type="subTitle" idx="1"/>
          </p:nvPr>
        </p:nvSpPr>
        <p:spPr>
          <a:xfrm>
            <a:off x="6471822" y="4484464"/>
            <a:ext cx="4967704" cy="2076133"/>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US" sz="1801" b="1">
                <a:latin typeface="Arial Rounded"/>
                <a:ea typeface="Arial Rounded"/>
                <a:cs typeface="Arial Rounded"/>
                <a:sym typeface="Arial Rounded"/>
              </a:rPr>
              <a:t>                   </a:t>
            </a:r>
            <a:r>
              <a:rPr lang="en-US" sz="1900">
                <a:latin typeface="Lato"/>
                <a:ea typeface="Lato"/>
                <a:cs typeface="Lato"/>
                <a:sym typeface="Lato"/>
              </a:rPr>
              <a:t>Group members:-</a:t>
            </a:r>
            <a:endParaRPr/>
          </a:p>
          <a:p>
            <a:pPr marL="0" lvl="0" indent="0" algn="r" rtl="0">
              <a:lnSpc>
                <a:spcPct val="90000"/>
              </a:lnSpc>
              <a:spcBef>
                <a:spcPts val="1001"/>
              </a:spcBef>
              <a:spcAft>
                <a:spcPts val="0"/>
              </a:spcAft>
              <a:buClr>
                <a:schemeClr val="dk1"/>
              </a:buClr>
              <a:buSzPct val="100000"/>
              <a:buNone/>
            </a:pPr>
            <a:r>
              <a:rPr lang="en-US" sz="1801">
                <a:latin typeface="Lato"/>
                <a:ea typeface="Lato"/>
                <a:cs typeface="Lato"/>
                <a:sym typeface="Lato"/>
              </a:rPr>
              <a:t>                                                 Nitin Patil – (48).</a:t>
            </a:r>
            <a:endParaRPr/>
          </a:p>
          <a:p>
            <a:pPr marL="0" lvl="0" indent="0" algn="r" rtl="0">
              <a:lnSpc>
                <a:spcPct val="90000"/>
              </a:lnSpc>
              <a:spcBef>
                <a:spcPts val="1001"/>
              </a:spcBef>
              <a:spcAft>
                <a:spcPts val="0"/>
              </a:spcAft>
              <a:buClr>
                <a:schemeClr val="dk1"/>
              </a:buClr>
              <a:buSzPct val="100000"/>
              <a:buNone/>
            </a:pPr>
            <a:r>
              <a:rPr lang="en-US" sz="1801">
                <a:latin typeface="Lato"/>
                <a:ea typeface="Lato"/>
                <a:cs typeface="Lato"/>
                <a:sym typeface="Lato"/>
              </a:rPr>
              <a:t>Pratik Chakane – (05). </a:t>
            </a:r>
            <a:endParaRPr/>
          </a:p>
          <a:p>
            <a:pPr marL="0" lvl="0" indent="0" algn="r" rtl="0">
              <a:lnSpc>
                <a:spcPct val="90000"/>
              </a:lnSpc>
              <a:spcBef>
                <a:spcPts val="1001"/>
              </a:spcBef>
              <a:spcAft>
                <a:spcPts val="0"/>
              </a:spcAft>
              <a:buClr>
                <a:schemeClr val="dk1"/>
              </a:buClr>
              <a:buSzPct val="100000"/>
              <a:buNone/>
            </a:pPr>
            <a:r>
              <a:rPr lang="en-US" sz="1801">
                <a:latin typeface="Lato"/>
                <a:ea typeface="Lato"/>
                <a:cs typeface="Lato"/>
                <a:sym typeface="Lato"/>
              </a:rPr>
              <a:t>Rahul Gavit – (18).</a:t>
            </a:r>
            <a:endParaRPr/>
          </a:p>
          <a:p>
            <a:pPr marL="0" lvl="0" indent="0" algn="r" rtl="0">
              <a:lnSpc>
                <a:spcPct val="90000"/>
              </a:lnSpc>
              <a:spcBef>
                <a:spcPts val="1001"/>
              </a:spcBef>
              <a:spcAft>
                <a:spcPts val="0"/>
              </a:spcAft>
              <a:buClr>
                <a:schemeClr val="dk1"/>
              </a:buClr>
              <a:buSzPct val="100000"/>
              <a:buNone/>
            </a:pPr>
            <a:r>
              <a:rPr lang="en-US" sz="1800">
                <a:latin typeface="Lato"/>
                <a:ea typeface="Lato"/>
                <a:cs typeface="Lato"/>
                <a:sym typeface="Lato"/>
              </a:rPr>
              <a:t>   Guide :   Prof. Madhuri Ghuge.</a:t>
            </a:r>
            <a:endParaRPr/>
          </a:p>
          <a:p>
            <a:pPr marL="0" lvl="0" indent="0" algn="r" rtl="0">
              <a:lnSpc>
                <a:spcPct val="90000"/>
              </a:lnSpc>
              <a:spcBef>
                <a:spcPts val="1001"/>
              </a:spcBef>
              <a:spcAft>
                <a:spcPts val="0"/>
              </a:spcAft>
              <a:buClr>
                <a:schemeClr val="dk1"/>
              </a:buClr>
              <a:buSzPct val="100000"/>
              <a:buNone/>
            </a:pPr>
            <a:r>
              <a:rPr lang="en-US" sz="1800">
                <a:latin typeface="Lato"/>
                <a:ea typeface="Lato"/>
                <a:cs typeface="Lato"/>
                <a:sym typeface="Lato"/>
              </a:rPr>
              <a:t>Sponsored by : Synapse</a:t>
            </a:r>
            <a:endParaRPr/>
          </a:p>
          <a:p>
            <a:pPr marL="0" lvl="0" indent="0" algn="r" rtl="0">
              <a:lnSpc>
                <a:spcPct val="90000"/>
              </a:lnSpc>
              <a:spcBef>
                <a:spcPts val="1001"/>
              </a:spcBef>
              <a:spcAft>
                <a:spcPts val="0"/>
              </a:spcAft>
              <a:buClr>
                <a:schemeClr val="dk1"/>
              </a:buClr>
              <a:buSzPct val="100000"/>
              <a:buNone/>
            </a:pPr>
            <a:r>
              <a:rPr lang="en-US" sz="1801" b="1">
                <a:latin typeface="Arial Rounded"/>
                <a:ea typeface="Arial Rounded"/>
                <a:cs typeface="Arial Rounded"/>
                <a:sym typeface="Arial Rounded"/>
              </a:rPr>
              <a:t>.</a:t>
            </a:r>
            <a:endParaRPr/>
          </a:p>
        </p:txBody>
      </p:sp>
      <p:sp>
        <p:nvSpPr>
          <p:cNvPr id="90" name="Google Shape;90;p1"/>
          <p:cNvSpPr txBox="1"/>
          <p:nvPr/>
        </p:nvSpPr>
        <p:spPr>
          <a:xfrm>
            <a:off x="1770638" y="591739"/>
            <a:ext cx="9819844"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Lato"/>
                <a:ea typeface="Lato"/>
                <a:cs typeface="Lato"/>
                <a:sym typeface="Lato"/>
              </a:rPr>
              <a:t>Bharati Vidyapeeth College Of Engineering, Navi Mumbai.</a:t>
            </a:r>
            <a:endParaRPr/>
          </a:p>
          <a:p>
            <a:pPr marL="0" marR="0" lvl="0" indent="0" algn="ctr" rtl="0">
              <a:spcBef>
                <a:spcPts val="0"/>
              </a:spcBef>
              <a:spcAft>
                <a:spcPts val="0"/>
              </a:spcAft>
              <a:buNone/>
            </a:pPr>
            <a:r>
              <a:rPr lang="en-US" sz="2400" b="0" i="0" u="none" strike="noStrike" cap="none">
                <a:solidFill>
                  <a:schemeClr val="dk1"/>
                </a:solidFill>
                <a:latin typeface="Lato"/>
                <a:ea typeface="Lato"/>
                <a:cs typeface="Lato"/>
                <a:sym typeface="Lato"/>
              </a:rPr>
              <a:t>Department of Computer Engineering</a:t>
            </a:r>
            <a:r>
              <a:rPr lang="en-US" sz="2400" b="0" i="0" u="none" strike="noStrike" cap="none">
                <a:solidFill>
                  <a:schemeClr val="dk1"/>
                </a:solidFill>
                <a:latin typeface="Arial"/>
                <a:ea typeface="Arial"/>
                <a:cs typeface="Arial"/>
                <a:sym typeface="Arial"/>
              </a:rPr>
              <a:t>.</a:t>
            </a:r>
            <a:endParaRPr/>
          </a:p>
        </p:txBody>
      </p:sp>
      <p:pic>
        <p:nvPicPr>
          <p:cNvPr id="91" name="Google Shape;91;p1" descr="Logo, company name&#10;&#10;Description automatically generated"/>
          <p:cNvPicPr preferRelativeResize="0"/>
          <p:nvPr/>
        </p:nvPicPr>
        <p:blipFill rotWithShape="1">
          <a:blip r:embed="rId3">
            <a:alphaModFix/>
          </a:blip>
          <a:srcRect b="37236"/>
          <a:stretch/>
        </p:blipFill>
        <p:spPr>
          <a:xfrm>
            <a:off x="217947" y="384864"/>
            <a:ext cx="2282080" cy="1092349"/>
          </a:xfrm>
          <a:prstGeom prst="rect">
            <a:avLst/>
          </a:prstGeom>
          <a:noFill/>
          <a:ln>
            <a:noFill/>
          </a:ln>
        </p:spPr>
      </p:pic>
      <p:pic>
        <p:nvPicPr>
          <p:cNvPr id="92" name="Google Shape;92;p1" descr="A picture containing toy, vector graphics&#10;&#10;Description automatically generated"/>
          <p:cNvPicPr preferRelativeResize="0"/>
          <p:nvPr/>
        </p:nvPicPr>
        <p:blipFill rotWithShape="1">
          <a:blip r:embed="rId4">
            <a:alphaModFix/>
          </a:blip>
          <a:srcRect l="46774" t="29589" r="23952" b="30478"/>
          <a:stretch/>
        </p:blipFill>
        <p:spPr>
          <a:xfrm>
            <a:off x="668190" y="1863268"/>
            <a:ext cx="5450889" cy="388841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0"/>
          <p:cNvSpPr txBox="1">
            <a:spLocks noGrp="1"/>
          </p:cNvSpPr>
          <p:nvPr>
            <p:ph type="title"/>
          </p:nvPr>
        </p:nvSpPr>
        <p:spPr>
          <a:xfrm>
            <a:off x="838204"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600"/>
              <a:buFont typeface="Raleway"/>
              <a:buNone/>
            </a:pPr>
            <a:r>
              <a:rPr lang="en-US" sz="3600" b="1">
                <a:solidFill>
                  <a:schemeClr val="accent2"/>
                </a:solidFill>
                <a:latin typeface="Raleway"/>
                <a:ea typeface="Raleway"/>
                <a:cs typeface="Raleway"/>
                <a:sym typeface="Raleway"/>
              </a:rPr>
              <a:t> PROPOSED METHOD</a:t>
            </a:r>
            <a:endParaRPr/>
          </a:p>
        </p:txBody>
      </p:sp>
      <p:sp>
        <p:nvSpPr>
          <p:cNvPr id="147" name="Google Shape;147;p10"/>
          <p:cNvSpPr txBox="1">
            <a:spLocks noGrp="1"/>
          </p:cNvSpPr>
          <p:nvPr>
            <p:ph type="body" idx="1"/>
          </p:nvPr>
        </p:nvSpPr>
        <p:spPr>
          <a:xfrm>
            <a:off x="685799" y="1988597"/>
            <a:ext cx="6810376" cy="4188365"/>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2"/>
              </a:buClr>
              <a:buSzPts val="1800"/>
              <a:buNone/>
            </a:pPr>
            <a:r>
              <a:rPr lang="en-US" sz="1800">
                <a:solidFill>
                  <a:schemeClr val="dk2"/>
                </a:solidFill>
                <a:latin typeface="Lato"/>
                <a:ea typeface="Lato"/>
                <a:cs typeface="Lato"/>
                <a:sym typeface="Lato"/>
              </a:rPr>
              <a:t>Workflow management systems can increase productivity, alleviate employee frustration, and improve customer satisfaction simply by reducing tedious tasks and speeding up response times.</a:t>
            </a:r>
            <a:endParaRPr/>
          </a:p>
          <a:p>
            <a:pPr marL="0" lvl="0" indent="0" algn="just" rtl="0">
              <a:lnSpc>
                <a:spcPct val="150000"/>
              </a:lnSpc>
              <a:spcBef>
                <a:spcPts val="1001"/>
              </a:spcBef>
              <a:spcAft>
                <a:spcPts val="0"/>
              </a:spcAft>
              <a:buClr>
                <a:schemeClr val="dk2"/>
              </a:buClr>
              <a:buSzPts val="1800"/>
              <a:buNone/>
            </a:pPr>
            <a:r>
              <a:rPr lang="en-US" sz="1800">
                <a:solidFill>
                  <a:schemeClr val="dk2"/>
                </a:solidFill>
                <a:latin typeface="Lato"/>
                <a:ea typeface="Lato"/>
                <a:cs typeface="Lato"/>
                <a:sym typeface="Lato"/>
              </a:rPr>
              <a:t>Workflow management also creates visibility into how tasks are completed as well as the roles and steps dedicated to execution.</a:t>
            </a:r>
            <a:endParaRPr/>
          </a:p>
          <a:p>
            <a:pPr marL="0" lvl="0" indent="0" algn="just" rtl="0">
              <a:lnSpc>
                <a:spcPct val="150000"/>
              </a:lnSpc>
              <a:spcBef>
                <a:spcPts val="1001"/>
              </a:spcBef>
              <a:spcAft>
                <a:spcPts val="0"/>
              </a:spcAft>
              <a:buClr>
                <a:schemeClr val="dk2"/>
              </a:buClr>
              <a:buSzPts val="1800"/>
              <a:buNone/>
            </a:pPr>
            <a:r>
              <a:rPr lang="en-US" sz="1800">
                <a:solidFill>
                  <a:schemeClr val="dk2"/>
                </a:solidFill>
                <a:latin typeface="Lato"/>
                <a:ea typeface="Lato"/>
                <a:cs typeface="Lato"/>
                <a:sym typeface="Lato"/>
              </a:rPr>
              <a:t>We build, Automated, optimized and streamlined workflows it's translate into time and money savings.</a:t>
            </a:r>
            <a:endParaRPr/>
          </a:p>
        </p:txBody>
      </p:sp>
      <p:pic>
        <p:nvPicPr>
          <p:cNvPr id="148" name="Google Shape;148;p10" descr="Graphical user interface, diagram&#10;&#10;Description automatically generated"/>
          <p:cNvPicPr preferRelativeResize="0"/>
          <p:nvPr/>
        </p:nvPicPr>
        <p:blipFill rotWithShape="1">
          <a:blip r:embed="rId3">
            <a:alphaModFix/>
          </a:blip>
          <a:srcRect/>
          <a:stretch/>
        </p:blipFill>
        <p:spPr>
          <a:xfrm>
            <a:off x="7705725" y="2526765"/>
            <a:ext cx="3800476" cy="241724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
                                            <p:txEl>
                                              <p:pRg st="1" end="1"/>
                                            </p:txEl>
                                          </p:spTgt>
                                        </p:tgtEl>
                                        <p:attrNameLst>
                                          <p:attrName>style.visibility</p:attrName>
                                        </p:attrNameLst>
                                      </p:cBhvr>
                                      <p:to>
                                        <p:strVal val="visible"/>
                                      </p:to>
                                    </p:set>
                                    <p:animEffect transition="in" filter="fade">
                                      <p:cBhvr>
                                        <p:cTn id="12" dur="1000"/>
                                        <p:tgtEl>
                                          <p:spTgt spid="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
                                            <p:txEl>
                                              <p:pRg st="2" end="2"/>
                                            </p:txEl>
                                          </p:spTgt>
                                        </p:tgtEl>
                                        <p:attrNameLst>
                                          <p:attrName>style.visibility</p:attrName>
                                        </p:attrNameLst>
                                      </p:cBhvr>
                                      <p:to>
                                        <p:strVal val="visible"/>
                                      </p:to>
                                    </p:set>
                                    <p:animEffect transition="in" filter="fade">
                                      <p:cBhvr>
                                        <p:cTn id="17" dur="1000"/>
                                        <p:tgtEl>
                                          <p:spTgt spid="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1"/>
          <p:cNvSpPr txBox="1">
            <a:spLocks noGrp="1"/>
          </p:cNvSpPr>
          <p:nvPr>
            <p:ph type="title"/>
          </p:nvPr>
        </p:nvSpPr>
        <p:spPr>
          <a:xfrm>
            <a:off x="838204" y="1376046"/>
            <a:ext cx="10515600" cy="38173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2"/>
              </a:buClr>
              <a:buSzPct val="100000"/>
              <a:buFont typeface="Raleway"/>
              <a:buNone/>
            </a:pPr>
            <a:r>
              <a:rPr lang="en-US" sz="3600">
                <a:solidFill>
                  <a:schemeClr val="accent2"/>
                </a:solidFill>
                <a:latin typeface="Raleway"/>
                <a:ea typeface="Raleway"/>
                <a:cs typeface="Raleway"/>
                <a:sym typeface="Raleway"/>
              </a:rPr>
              <a:t>React.js</a:t>
            </a:r>
            <a:endParaRPr sz="3600">
              <a:solidFill>
                <a:schemeClr val="accent2"/>
              </a:solidFill>
              <a:latin typeface="Raleway"/>
              <a:ea typeface="Raleway"/>
              <a:cs typeface="Raleway"/>
              <a:sym typeface="Raleway"/>
            </a:endParaRPr>
          </a:p>
        </p:txBody>
      </p:sp>
      <p:sp>
        <p:nvSpPr>
          <p:cNvPr id="154" name="Google Shape;154;p11"/>
          <p:cNvSpPr txBox="1">
            <a:spLocks noGrp="1"/>
          </p:cNvSpPr>
          <p:nvPr>
            <p:ph type="body" idx="1"/>
          </p:nvPr>
        </p:nvSpPr>
        <p:spPr>
          <a:xfrm>
            <a:off x="838204"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50000"/>
              </a:lnSpc>
              <a:spcBef>
                <a:spcPts val="0"/>
              </a:spcBef>
              <a:spcAft>
                <a:spcPts val="0"/>
              </a:spcAft>
              <a:buClr>
                <a:srgbClr val="202122"/>
              </a:buClr>
              <a:buSzPts val="1800"/>
              <a:buNone/>
            </a:pPr>
            <a:endParaRPr lang="en-US" sz="1800" dirty="0">
              <a:solidFill>
                <a:srgbClr val="202122"/>
              </a:solidFill>
              <a:latin typeface="Lato"/>
              <a:ea typeface="Lato"/>
              <a:cs typeface="Lato"/>
              <a:sym typeface="Lato"/>
            </a:endParaRPr>
          </a:p>
          <a:p>
            <a:pPr marL="228607" lvl="0" indent="-228607" algn="just" rtl="0">
              <a:lnSpc>
                <a:spcPct val="200000"/>
              </a:lnSpc>
              <a:spcBef>
                <a:spcPts val="0"/>
              </a:spcBef>
              <a:spcAft>
                <a:spcPts val="0"/>
              </a:spcAft>
              <a:buClr>
                <a:srgbClr val="202122"/>
              </a:buClr>
              <a:buSzPts val="1800"/>
              <a:buChar char="•"/>
            </a:pPr>
            <a:r>
              <a:rPr lang="en-US" sz="1800" dirty="0">
                <a:solidFill>
                  <a:srgbClr val="202122"/>
                </a:solidFill>
                <a:latin typeface="Lato"/>
                <a:ea typeface="Lato"/>
                <a:cs typeface="Lato"/>
                <a:sym typeface="Lato"/>
              </a:rPr>
              <a:t>React (also known as React.js or ReactJS) is a free and open-source front-end JavaScript library for building user interfaces based on UI components</a:t>
            </a:r>
            <a:endParaRPr dirty="0"/>
          </a:p>
          <a:p>
            <a:pPr marL="228607" lvl="0" indent="-228607" algn="just" rtl="0">
              <a:lnSpc>
                <a:spcPct val="200000"/>
              </a:lnSpc>
              <a:spcBef>
                <a:spcPts val="0"/>
              </a:spcBef>
              <a:spcAft>
                <a:spcPts val="0"/>
              </a:spcAft>
              <a:buClr>
                <a:srgbClr val="202122"/>
              </a:buClr>
              <a:buSzPts val="1800"/>
              <a:buChar char="•"/>
            </a:pPr>
            <a:r>
              <a:rPr lang="en-US" sz="1800" dirty="0">
                <a:solidFill>
                  <a:srgbClr val="202122"/>
                </a:solidFill>
                <a:latin typeface="Lato"/>
                <a:ea typeface="Lato"/>
                <a:cs typeface="Lato"/>
                <a:sym typeface="Lato"/>
              </a:rPr>
              <a:t>React can be used as a base in the development of single-page, mobile, or server-rendered applications</a:t>
            </a:r>
            <a:endParaRPr dirty="0"/>
          </a:p>
          <a:p>
            <a:pPr marL="228607" lvl="0" indent="-228607" algn="just" rtl="0">
              <a:lnSpc>
                <a:spcPct val="200000"/>
              </a:lnSpc>
              <a:spcBef>
                <a:spcPts val="0"/>
              </a:spcBef>
              <a:spcAft>
                <a:spcPts val="0"/>
              </a:spcAft>
              <a:buClr>
                <a:srgbClr val="202122"/>
              </a:buClr>
              <a:buSzPts val="1800"/>
              <a:buChar char="•"/>
            </a:pPr>
            <a:r>
              <a:rPr lang="en-US" sz="2000" dirty="0">
                <a:solidFill>
                  <a:schemeClr val="tx1"/>
                </a:solidFill>
                <a:latin typeface="Calibri" panose="020F0502020204030204" pitchFamily="34" charset="0"/>
                <a:ea typeface="Lato"/>
                <a:cs typeface="Calibri" panose="020F0502020204030204" pitchFamily="34" charset="0"/>
                <a:sym typeface="Lato"/>
              </a:rPr>
              <a:t> </a:t>
            </a:r>
            <a:r>
              <a:rPr lang="en-IN" sz="2000" b="0" i="0" dirty="0">
                <a:solidFill>
                  <a:schemeClr val="tx1"/>
                </a:solidFill>
                <a:effectLst/>
                <a:latin typeface="Calibri" panose="020F0502020204030204" pitchFamily="34" charset="0"/>
                <a:cs typeface="Calibri" panose="020F0502020204030204" pitchFamily="34" charset="0"/>
              </a:rPr>
              <a:t>ReactJS use JSX</a:t>
            </a:r>
          </a:p>
          <a:p>
            <a:pPr marL="228607" lvl="0" indent="-228607" algn="just" rtl="0">
              <a:lnSpc>
                <a:spcPct val="200000"/>
              </a:lnSpc>
              <a:spcBef>
                <a:spcPts val="0"/>
              </a:spcBef>
              <a:spcAft>
                <a:spcPts val="0"/>
              </a:spcAft>
              <a:buClr>
                <a:srgbClr val="202122"/>
              </a:buClr>
              <a:buSzPts val="1800"/>
              <a:buChar char="•"/>
            </a:pPr>
            <a:r>
              <a:rPr lang="en-US" sz="2000" b="0" i="0" dirty="0">
                <a:solidFill>
                  <a:schemeClr val="tx1"/>
                </a:solidFill>
                <a:effectLst/>
                <a:latin typeface="Calibri" panose="020F0502020204030204" pitchFamily="34" charset="0"/>
                <a:cs typeface="Calibri" panose="020F0502020204030204" pitchFamily="34" charset="0"/>
              </a:rPr>
              <a:t>In react the DOM is declarative</a:t>
            </a:r>
            <a:endParaRPr lang="en-US" sz="1400" b="0" i="0" dirty="0">
              <a:solidFill>
                <a:srgbClr val="FFFFFF"/>
              </a:solidFill>
              <a:effectLst/>
              <a:latin typeface="urw-din"/>
            </a:endParaRPr>
          </a:p>
          <a:p>
            <a:pPr marL="228607" lvl="0" indent="-228607" algn="just" rtl="0">
              <a:lnSpc>
                <a:spcPct val="200000"/>
              </a:lnSpc>
              <a:spcBef>
                <a:spcPts val="0"/>
              </a:spcBef>
              <a:spcAft>
                <a:spcPts val="0"/>
              </a:spcAft>
              <a:buClr>
                <a:srgbClr val="202122"/>
              </a:buClr>
              <a:buSzPts val="1800"/>
              <a:buChar char="•"/>
            </a:pPr>
            <a:r>
              <a:rPr lang="en-US" sz="2000" b="0" i="0" dirty="0">
                <a:solidFill>
                  <a:schemeClr val="tx1"/>
                </a:solidFill>
                <a:effectLst/>
                <a:latin typeface="Calibri" panose="020F0502020204030204" pitchFamily="34" charset="0"/>
                <a:cs typeface="Calibri" panose="020F0502020204030204" pitchFamily="34" charset="0"/>
              </a:rPr>
              <a:t>React has a huge community because of it’s demand</a:t>
            </a:r>
            <a:endParaRPr sz="2000" dirty="0">
              <a:solidFill>
                <a:schemeClr val="tx1"/>
              </a:solidFill>
              <a:latin typeface="Calibri" panose="020F0502020204030204" pitchFamily="34" charset="0"/>
              <a:ea typeface="Lato"/>
              <a:cs typeface="Calibri" panose="020F0502020204030204" pitchFamily="34" charset="0"/>
              <a:sym typeface="Lato"/>
            </a:endParaRPr>
          </a:p>
        </p:txBody>
      </p:sp>
      <p:sp>
        <p:nvSpPr>
          <p:cNvPr id="155" name="Google Shape;155;p11"/>
          <p:cNvSpPr txBox="1"/>
          <p:nvPr/>
        </p:nvSpPr>
        <p:spPr>
          <a:xfrm>
            <a:off x="838204" y="299206"/>
            <a:ext cx="10515600" cy="915693"/>
          </a:xfrm>
          <a:prstGeom prst="rect">
            <a:avLst/>
          </a:prstGeom>
          <a:solidFill>
            <a:schemeClr val="lt1"/>
          </a:solidFill>
          <a:ln>
            <a:noFill/>
          </a:ln>
        </p:spPr>
        <p:txBody>
          <a:bodyPr spcFirstLastPara="1" wrap="square" lIns="91425" tIns="45700" rIns="91425" bIns="45700" anchor="ctr" anchorCtr="0">
            <a:normAutofit fontScale="97500"/>
          </a:bodyPr>
          <a:lstStyle/>
          <a:p>
            <a:pPr marL="0" marR="0" lvl="0" indent="0" algn="l" rtl="0">
              <a:lnSpc>
                <a:spcPct val="90000"/>
              </a:lnSpc>
              <a:spcBef>
                <a:spcPts val="0"/>
              </a:spcBef>
              <a:spcAft>
                <a:spcPts val="0"/>
              </a:spcAft>
              <a:buClr>
                <a:schemeClr val="accent2"/>
              </a:buClr>
              <a:buSzPct val="100000"/>
              <a:buFont typeface="Raleway"/>
              <a:buNone/>
            </a:pPr>
            <a:r>
              <a:rPr lang="en-US" sz="3700" b="1" i="0" u="none" strike="noStrike" cap="none">
                <a:solidFill>
                  <a:schemeClr val="accent2"/>
                </a:solidFill>
                <a:latin typeface="Raleway"/>
                <a:ea typeface="Raleway"/>
                <a:cs typeface="Raleway"/>
                <a:sym typeface="Raleway"/>
              </a:rPr>
              <a:t>Technology Used</a:t>
            </a:r>
            <a:br>
              <a:rPr lang="en-US" sz="1400" b="1" i="0" u="none" strike="noStrike" cap="none">
                <a:solidFill>
                  <a:srgbClr val="000000"/>
                </a:solidFill>
                <a:latin typeface="Raleway"/>
                <a:ea typeface="Raleway"/>
                <a:cs typeface="Raleway"/>
                <a:sym typeface="Raleway"/>
              </a:rPr>
            </a:br>
            <a:endParaRPr sz="1400" b="1" i="0" u="none" strike="noStrike" cap="none">
              <a:solidFill>
                <a:srgbClr val="1E4E79"/>
              </a:solidFill>
              <a:latin typeface="Arial Rounded"/>
              <a:ea typeface="Arial Rounded"/>
              <a:cs typeface="Arial Rounded"/>
              <a:sym typeface="Arial Rounde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3"/>
          <p:cNvSpPr txBox="1">
            <a:spLocks noGrp="1"/>
          </p:cNvSpPr>
          <p:nvPr>
            <p:ph type="title"/>
          </p:nvPr>
        </p:nvSpPr>
        <p:spPr>
          <a:xfrm>
            <a:off x="838204"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600"/>
              <a:buFont typeface="Raleway"/>
              <a:buNone/>
            </a:pPr>
            <a:r>
              <a:rPr lang="en-US" sz="3600" dirty="0">
                <a:solidFill>
                  <a:schemeClr val="accent2"/>
                </a:solidFill>
                <a:latin typeface="Raleway"/>
                <a:ea typeface="Raleway"/>
                <a:cs typeface="Raleway"/>
                <a:sym typeface="Raleway"/>
              </a:rPr>
              <a:t>MySQL</a:t>
            </a:r>
            <a:endParaRPr sz="3600" dirty="0">
              <a:solidFill>
                <a:schemeClr val="accent2"/>
              </a:solidFill>
              <a:latin typeface="Raleway"/>
              <a:ea typeface="Raleway"/>
              <a:cs typeface="Raleway"/>
              <a:sym typeface="Raleway"/>
            </a:endParaRPr>
          </a:p>
        </p:txBody>
      </p:sp>
      <p:sp>
        <p:nvSpPr>
          <p:cNvPr id="167" name="Google Shape;167;p13"/>
          <p:cNvSpPr txBox="1">
            <a:spLocks noGrp="1"/>
          </p:cNvSpPr>
          <p:nvPr>
            <p:ph type="body" idx="1"/>
          </p:nvPr>
        </p:nvSpPr>
        <p:spPr>
          <a:xfrm>
            <a:off x="838204" y="1825625"/>
            <a:ext cx="10515600" cy="4351338"/>
          </a:xfrm>
          <a:prstGeom prst="rect">
            <a:avLst/>
          </a:prstGeom>
          <a:noFill/>
          <a:ln>
            <a:noFill/>
          </a:ln>
        </p:spPr>
        <p:txBody>
          <a:bodyPr spcFirstLastPara="1" wrap="square" lIns="91425" tIns="45700" rIns="91425" bIns="45700" anchor="t" anchorCtr="0">
            <a:normAutofit/>
          </a:bodyPr>
          <a:lstStyle/>
          <a:p>
            <a:pPr marL="228607" lvl="0" indent="-228607" algn="just" rtl="0">
              <a:lnSpc>
                <a:spcPct val="200000"/>
              </a:lnSpc>
              <a:spcBef>
                <a:spcPts val="0"/>
              </a:spcBef>
              <a:spcAft>
                <a:spcPts val="0"/>
              </a:spcAft>
              <a:buClr>
                <a:schemeClr val="dk1"/>
              </a:buClr>
              <a:buSzPts val="2000"/>
              <a:buChar char="•"/>
            </a:pPr>
            <a:r>
              <a:rPr lang="en-US" sz="2000" b="0" i="0" dirty="0">
                <a:solidFill>
                  <a:schemeClr val="tx1"/>
                </a:solidFill>
                <a:effectLst/>
                <a:latin typeface="Calibri" panose="020F0502020204030204" pitchFamily="34" charset="0"/>
                <a:cs typeface="Calibri" panose="020F0502020204030204" pitchFamily="34" charset="0"/>
              </a:rPr>
              <a:t>MySQL is an open-source Relational Database Management System that stores data in a structured format using rows and columns.</a:t>
            </a:r>
          </a:p>
          <a:p>
            <a:pPr marL="228607" indent="-228607" algn="just">
              <a:lnSpc>
                <a:spcPct val="200000"/>
              </a:lnSpc>
              <a:spcBef>
                <a:spcPts val="0"/>
              </a:spcBef>
              <a:buSzPts val="2000"/>
            </a:pPr>
            <a:r>
              <a:rPr lang="en-US" sz="2000" b="0" i="0" dirty="0">
                <a:solidFill>
                  <a:schemeClr val="tx1"/>
                </a:solidFill>
                <a:effectLst/>
                <a:latin typeface="Calibri" panose="020F0502020204030204" pitchFamily="34" charset="0"/>
                <a:cs typeface="Calibri" panose="020F0502020204030204" pitchFamily="34" charset="0"/>
              </a:rPr>
              <a:t>MYSQL is very flexible .</a:t>
            </a:r>
          </a:p>
          <a:p>
            <a:pPr marL="228607" indent="-228607" algn="just">
              <a:lnSpc>
                <a:spcPct val="200000"/>
              </a:lnSpc>
              <a:spcBef>
                <a:spcPts val="0"/>
              </a:spcBef>
              <a:buSzPts val="2000"/>
            </a:pPr>
            <a:r>
              <a:rPr lang="en-US" sz="2000" b="0" i="0" dirty="0">
                <a:solidFill>
                  <a:schemeClr val="tx1"/>
                </a:solidFill>
                <a:effectLst/>
                <a:latin typeface="Calibri" panose="020F0502020204030204" pitchFamily="34" charset="0"/>
                <a:cs typeface="Calibri" panose="020F0502020204030204" pitchFamily="34" charset="0"/>
              </a:rPr>
              <a:t>It’s Platform Independent.</a:t>
            </a:r>
          </a:p>
          <a:p>
            <a:pPr marL="228607" indent="-228607" algn="just">
              <a:lnSpc>
                <a:spcPct val="200000"/>
              </a:lnSpc>
              <a:spcBef>
                <a:spcPts val="0"/>
              </a:spcBef>
              <a:buSzPts val="2000"/>
            </a:pPr>
            <a:r>
              <a:rPr lang="en-US" sz="2000" b="0" i="0" dirty="0">
                <a:solidFill>
                  <a:schemeClr val="tx1"/>
                </a:solidFill>
                <a:effectLst/>
                <a:latin typeface="Calibri" panose="020F0502020204030204" pitchFamily="34" charset="0"/>
                <a:cs typeface="Calibri" panose="020F0502020204030204" pitchFamily="34" charset="0"/>
              </a:rPr>
              <a:t>MYSQL is considered one of the fast databases. </a:t>
            </a:r>
          </a:p>
          <a:p>
            <a:pPr marL="228607" indent="-228607" algn="just">
              <a:lnSpc>
                <a:spcPct val="200000"/>
              </a:lnSpc>
              <a:spcBef>
                <a:spcPts val="0"/>
              </a:spcBef>
              <a:buSzPts val="2000"/>
            </a:pPr>
            <a:r>
              <a:rPr lang="en-US" sz="2000" b="0" i="0" dirty="0">
                <a:solidFill>
                  <a:schemeClr val="tx1"/>
                </a:solidFill>
                <a:effectLst/>
                <a:latin typeface="Calibri" panose="020F0502020204030204" pitchFamily="34" charset="0"/>
                <a:cs typeface="Calibri" panose="020F0502020204030204" pitchFamily="34" charset="0"/>
              </a:rPr>
              <a:t>MYSQL use multithreading which makes it scalable.</a:t>
            </a:r>
          </a:p>
          <a:p>
            <a:pPr marL="228607" lvl="0" indent="-228607" algn="just" rtl="0">
              <a:lnSpc>
                <a:spcPct val="200000"/>
              </a:lnSpc>
              <a:spcBef>
                <a:spcPts val="0"/>
              </a:spcBef>
              <a:spcAft>
                <a:spcPts val="0"/>
              </a:spcAft>
              <a:buClr>
                <a:schemeClr val="dk1"/>
              </a:buClr>
              <a:buSzPts val="2000"/>
              <a:buChar char="•"/>
            </a:pPr>
            <a:endParaRPr dirty="0"/>
          </a:p>
          <a:p>
            <a:pPr marL="228607" lvl="0" indent="-101607" algn="l" rtl="0">
              <a:lnSpc>
                <a:spcPct val="200000"/>
              </a:lnSpc>
              <a:spcBef>
                <a:spcPts val="1001"/>
              </a:spcBef>
              <a:spcAft>
                <a:spcPts val="0"/>
              </a:spcAft>
              <a:buClr>
                <a:schemeClr val="dk1"/>
              </a:buClr>
              <a:buSzPts val="2000"/>
              <a:buNone/>
            </a:pPr>
            <a:endParaRP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838204"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600"/>
              <a:buFont typeface="Lato"/>
              <a:buNone/>
            </a:pPr>
            <a:r>
              <a:rPr lang="en-US" sz="3600" dirty="0">
                <a:solidFill>
                  <a:schemeClr val="accent2"/>
                </a:solidFill>
                <a:latin typeface="Lato"/>
                <a:ea typeface="Lato"/>
                <a:cs typeface="Lato"/>
                <a:sym typeface="Lato"/>
              </a:rPr>
              <a:t>Node.js</a:t>
            </a:r>
            <a:endParaRPr sz="3600" dirty="0">
              <a:solidFill>
                <a:schemeClr val="accent2"/>
              </a:solidFill>
              <a:latin typeface="Lato"/>
              <a:ea typeface="Lato"/>
              <a:cs typeface="Lato"/>
              <a:sym typeface="Lato"/>
            </a:endParaRPr>
          </a:p>
        </p:txBody>
      </p:sp>
      <p:sp>
        <p:nvSpPr>
          <p:cNvPr id="173" name="Google Shape;173;p14"/>
          <p:cNvSpPr txBox="1">
            <a:spLocks noGrp="1"/>
          </p:cNvSpPr>
          <p:nvPr>
            <p:ph type="body" idx="1"/>
          </p:nvPr>
        </p:nvSpPr>
        <p:spPr>
          <a:xfrm>
            <a:off x="838204" y="1825625"/>
            <a:ext cx="10515600" cy="4351338"/>
          </a:xfrm>
          <a:prstGeom prst="rect">
            <a:avLst/>
          </a:prstGeom>
          <a:noFill/>
          <a:ln>
            <a:noFill/>
          </a:ln>
        </p:spPr>
        <p:txBody>
          <a:bodyPr spcFirstLastPara="1" wrap="square" lIns="91425" tIns="45700" rIns="91425" bIns="45700" anchor="t" anchorCtr="0">
            <a:normAutofit fontScale="92500"/>
          </a:bodyPr>
          <a:lstStyle/>
          <a:p>
            <a:pPr marL="228607" lvl="0" indent="-228607" algn="just" rtl="0">
              <a:lnSpc>
                <a:spcPct val="200000"/>
              </a:lnSpc>
              <a:spcBef>
                <a:spcPts val="0"/>
              </a:spcBef>
              <a:spcAft>
                <a:spcPts val="0"/>
              </a:spcAft>
              <a:buClr>
                <a:schemeClr val="dk1"/>
              </a:buClr>
              <a:buSzPts val="2000"/>
              <a:buChar char="•"/>
            </a:pPr>
            <a:r>
              <a:rPr lang="en-US" sz="2000" dirty="0"/>
              <a:t>Node.js (Node) is an open-source development platform for executing JavaScript code server-side.</a:t>
            </a:r>
            <a:endParaRPr dirty="0"/>
          </a:p>
          <a:p>
            <a:pPr marL="228607" lvl="0" indent="-228607" algn="just" rtl="0">
              <a:lnSpc>
                <a:spcPct val="200000"/>
              </a:lnSpc>
              <a:spcBef>
                <a:spcPts val="1001"/>
              </a:spcBef>
              <a:spcAft>
                <a:spcPts val="0"/>
              </a:spcAft>
              <a:buClr>
                <a:schemeClr val="dk1"/>
              </a:buClr>
              <a:buSzPts val="2000"/>
              <a:buChar char="•"/>
            </a:pPr>
            <a:r>
              <a:rPr lang="en-US" sz="2000" dirty="0"/>
              <a:t> Node is useful for developing applications that require a persistent connection from the browser to the server </a:t>
            </a:r>
          </a:p>
          <a:p>
            <a:pPr marL="228607" lvl="0" indent="-228607" algn="just" rtl="0">
              <a:lnSpc>
                <a:spcPct val="200000"/>
              </a:lnSpc>
              <a:spcBef>
                <a:spcPts val="1001"/>
              </a:spcBef>
              <a:spcAft>
                <a:spcPts val="0"/>
              </a:spcAft>
              <a:buClr>
                <a:schemeClr val="dk1"/>
              </a:buClr>
              <a:buSzPts val="2000"/>
              <a:buChar char="•"/>
            </a:pPr>
            <a:r>
              <a:rPr lang="en-US" sz="2000" dirty="0"/>
              <a:t>Is used for real-time applications such as chat, news feeds and web push notifications.</a:t>
            </a:r>
            <a:endParaRPr dirty="0"/>
          </a:p>
          <a:p>
            <a:pPr marL="228607" lvl="0" indent="-228607" algn="just" rtl="0">
              <a:lnSpc>
                <a:spcPct val="200000"/>
              </a:lnSpc>
              <a:spcBef>
                <a:spcPts val="1001"/>
              </a:spcBef>
              <a:spcAft>
                <a:spcPts val="0"/>
              </a:spcAft>
              <a:buClr>
                <a:schemeClr val="dk1"/>
              </a:buClr>
              <a:buSzPts val="2000"/>
              <a:buChar char="•"/>
            </a:pPr>
            <a:r>
              <a:rPr lang="en-US" sz="2000" dirty="0"/>
              <a:t>Node.js can generate dynamic page content. </a:t>
            </a:r>
          </a:p>
          <a:p>
            <a:pPr marL="228607" lvl="0" indent="-228607" algn="just" rtl="0">
              <a:lnSpc>
                <a:spcPct val="200000"/>
              </a:lnSpc>
              <a:spcBef>
                <a:spcPts val="1001"/>
              </a:spcBef>
              <a:spcAft>
                <a:spcPts val="0"/>
              </a:spcAft>
              <a:buClr>
                <a:schemeClr val="dk1"/>
              </a:buClr>
              <a:buSzPts val="2000"/>
              <a:buChar char="•"/>
            </a:pPr>
            <a:r>
              <a:rPr lang="en-US" sz="2000" dirty="0"/>
              <a:t>Node.js can create, open, read, write, delete, and close files on the serve</a:t>
            </a:r>
            <a:endParaRP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838204" y="31847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600"/>
              <a:buFont typeface="Lato"/>
              <a:buNone/>
            </a:pPr>
            <a:r>
              <a:rPr lang="en-US" sz="3600" dirty="0">
                <a:solidFill>
                  <a:schemeClr val="accent2"/>
                </a:solidFill>
                <a:latin typeface="Lato"/>
                <a:ea typeface="Lato"/>
                <a:cs typeface="Lato"/>
                <a:sym typeface="Lato"/>
              </a:rPr>
              <a:t>Flask</a:t>
            </a:r>
            <a:endParaRPr sz="3600" dirty="0">
              <a:solidFill>
                <a:schemeClr val="accent2"/>
              </a:solidFill>
              <a:latin typeface="Lato"/>
              <a:ea typeface="Lato"/>
              <a:cs typeface="Lato"/>
              <a:sym typeface="Lato"/>
            </a:endParaRPr>
          </a:p>
        </p:txBody>
      </p:sp>
      <p:sp>
        <p:nvSpPr>
          <p:cNvPr id="179" name="Google Shape;179;p15"/>
          <p:cNvSpPr txBox="1">
            <a:spLocks noGrp="1"/>
          </p:cNvSpPr>
          <p:nvPr>
            <p:ph type="body" idx="1"/>
          </p:nvPr>
        </p:nvSpPr>
        <p:spPr>
          <a:xfrm>
            <a:off x="838204" y="1508384"/>
            <a:ext cx="10515600" cy="4351338"/>
          </a:xfrm>
          <a:prstGeom prst="rect">
            <a:avLst/>
          </a:prstGeom>
          <a:noFill/>
          <a:ln>
            <a:noFill/>
          </a:ln>
        </p:spPr>
        <p:txBody>
          <a:bodyPr spcFirstLastPara="1" wrap="square" lIns="91425" tIns="45700" rIns="91425" bIns="45700" anchor="t" anchorCtr="0">
            <a:normAutofit/>
          </a:bodyPr>
          <a:lstStyle/>
          <a:p>
            <a:pPr marL="228607" lvl="0" indent="-228607" algn="just" rtl="0">
              <a:lnSpc>
                <a:spcPct val="200000"/>
              </a:lnSpc>
              <a:spcBef>
                <a:spcPts val="0"/>
              </a:spcBef>
              <a:spcAft>
                <a:spcPts val="0"/>
              </a:spcAft>
              <a:buClr>
                <a:schemeClr val="dk1"/>
              </a:buClr>
              <a:buSzPts val="1800"/>
              <a:buChar char="•"/>
            </a:pPr>
            <a:r>
              <a:rPr lang="en-US" sz="1800" dirty="0">
                <a:latin typeface="Lato"/>
                <a:ea typeface="Lato"/>
                <a:cs typeface="Lato"/>
                <a:sym typeface="Lato"/>
              </a:rPr>
              <a:t> </a:t>
            </a:r>
            <a:r>
              <a:rPr lang="en-US" sz="2000" dirty="0">
                <a:solidFill>
                  <a:schemeClr val="tx1"/>
                </a:solidFill>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Flask</a:t>
            </a:r>
            <a:r>
              <a:rPr lang="en-US" sz="2000" dirty="0">
                <a:solidFill>
                  <a:schemeClr val="tx1"/>
                </a:solidFill>
                <a:effectLst/>
                <a:latin typeface="Calibri" panose="020F0502020204030204" pitchFamily="34" charset="0"/>
                <a:cs typeface="Calibri" panose="020F0502020204030204" pitchFamily="34" charset="0"/>
              </a:rPr>
              <a:t> </a:t>
            </a:r>
            <a:r>
              <a:rPr lang="en-US" sz="2000" b="0" i="0" dirty="0">
                <a:solidFill>
                  <a:schemeClr val="tx1"/>
                </a:solidFill>
                <a:effectLst/>
                <a:latin typeface="Calibri" panose="020F0502020204030204" pitchFamily="34" charset="0"/>
                <a:cs typeface="Calibri" panose="020F0502020204030204" pitchFamily="34" charset="0"/>
              </a:rPr>
              <a:t>is a web application framework written in Python.</a:t>
            </a:r>
            <a:r>
              <a:rPr lang="en-US" sz="2000" dirty="0">
                <a:solidFill>
                  <a:schemeClr val="tx1"/>
                </a:solidFill>
                <a:latin typeface="Calibri" panose="020F0502020204030204" pitchFamily="34" charset="0"/>
                <a:ea typeface="Lato"/>
                <a:cs typeface="Calibri" panose="020F0502020204030204" pitchFamily="34" charset="0"/>
                <a:sym typeface="Lato"/>
              </a:rPr>
              <a:t> </a:t>
            </a:r>
          </a:p>
          <a:p>
            <a:pPr marL="228607" lvl="0" indent="-228607" algn="just" rtl="0">
              <a:lnSpc>
                <a:spcPct val="200000"/>
              </a:lnSpc>
              <a:spcBef>
                <a:spcPts val="0"/>
              </a:spcBef>
              <a:spcAft>
                <a:spcPts val="0"/>
              </a:spcAft>
              <a:buClr>
                <a:schemeClr val="dk1"/>
              </a:buClr>
              <a:buSzPts val="1800"/>
              <a:buChar char="•"/>
            </a:pPr>
            <a:r>
              <a:rPr lang="en-US" sz="2000" b="0" i="0" dirty="0">
                <a:solidFill>
                  <a:schemeClr val="tx1"/>
                </a:solidFill>
                <a:effectLst/>
                <a:latin typeface="Calibri" panose="020F0502020204030204" pitchFamily="34" charset="0"/>
                <a:cs typeface="Calibri" panose="020F0502020204030204" pitchFamily="34" charset="0"/>
              </a:rPr>
              <a:t>Flask’s framework is more explicit than Django’s framework </a:t>
            </a:r>
            <a:endParaRPr lang="en-US" sz="2000" dirty="0">
              <a:solidFill>
                <a:schemeClr val="tx1"/>
              </a:solidFill>
              <a:latin typeface="Calibri" panose="020F0502020204030204" pitchFamily="34" charset="0"/>
              <a:ea typeface="Lato"/>
              <a:cs typeface="Calibri" panose="020F0502020204030204" pitchFamily="34" charset="0"/>
              <a:sym typeface="Lato"/>
            </a:endParaRPr>
          </a:p>
          <a:p>
            <a:pPr marL="228607" lvl="0" indent="-228607" algn="just" rtl="0">
              <a:lnSpc>
                <a:spcPct val="200000"/>
              </a:lnSpc>
              <a:spcBef>
                <a:spcPts val="0"/>
              </a:spcBef>
              <a:spcAft>
                <a:spcPts val="0"/>
              </a:spcAft>
              <a:buClr>
                <a:schemeClr val="dk1"/>
              </a:buClr>
              <a:buSzPts val="1800"/>
              <a:buChar char="•"/>
            </a:pPr>
            <a:r>
              <a:rPr lang="en-US" sz="2000" b="0" i="0" dirty="0">
                <a:solidFill>
                  <a:schemeClr val="tx1"/>
                </a:solidFill>
                <a:effectLst/>
                <a:latin typeface="Calibri" panose="020F0502020204030204" pitchFamily="34" charset="0"/>
                <a:cs typeface="Calibri" panose="020F0502020204030204" pitchFamily="34" charset="0"/>
              </a:rPr>
              <a:t>Flask is based on the </a:t>
            </a:r>
            <a:r>
              <a:rPr lang="en-US" sz="2000" b="0" i="0" dirty="0" err="1">
                <a:solidFill>
                  <a:schemeClr val="tx1"/>
                </a:solidFill>
                <a:effectLst/>
                <a:latin typeface="Calibri" panose="020F0502020204030204" pitchFamily="34" charset="0"/>
                <a:cs typeface="Calibri" panose="020F0502020204030204" pitchFamily="34" charset="0"/>
              </a:rPr>
              <a:t>Werkzeug</a:t>
            </a:r>
            <a:r>
              <a:rPr lang="en-US" sz="2000" b="0" i="0" dirty="0">
                <a:solidFill>
                  <a:schemeClr val="tx1"/>
                </a:solidFill>
                <a:effectLst/>
                <a:latin typeface="Calibri" panose="020F0502020204030204" pitchFamily="34" charset="0"/>
                <a:cs typeface="Calibri" panose="020F0502020204030204" pitchFamily="34" charset="0"/>
              </a:rPr>
              <a:t> WSGI toolkit and Jinja2 template engine.</a:t>
            </a:r>
          </a:p>
          <a:p>
            <a:pPr marL="228607" lvl="0" indent="-228607" algn="just" rtl="0">
              <a:lnSpc>
                <a:spcPct val="200000"/>
              </a:lnSpc>
              <a:spcBef>
                <a:spcPts val="0"/>
              </a:spcBef>
              <a:spcAft>
                <a:spcPts val="0"/>
              </a:spcAft>
              <a:buClr>
                <a:schemeClr val="dk1"/>
              </a:buClr>
              <a:buSzPts val="1800"/>
              <a:buChar char="•"/>
            </a:pPr>
            <a:r>
              <a:rPr lang="en-US" sz="2000" b="0" i="0" dirty="0">
                <a:solidFill>
                  <a:schemeClr val="tx1"/>
                </a:solidFill>
                <a:effectLst/>
                <a:latin typeface="Calibri" panose="020F0502020204030204" pitchFamily="34" charset="0"/>
                <a:cs typeface="Calibri" panose="020F0502020204030204" pitchFamily="34" charset="0"/>
              </a:rPr>
              <a:t>WSGI is a specification for a universal interface</a:t>
            </a:r>
          </a:p>
          <a:p>
            <a:pPr marL="228607" lvl="0" indent="-228607" algn="just" rtl="0">
              <a:lnSpc>
                <a:spcPct val="200000"/>
              </a:lnSpc>
              <a:spcBef>
                <a:spcPts val="0"/>
              </a:spcBef>
              <a:spcAft>
                <a:spcPts val="0"/>
              </a:spcAft>
              <a:buClr>
                <a:schemeClr val="dk1"/>
              </a:buClr>
              <a:buSzPts val="1800"/>
              <a:buChar char="•"/>
            </a:pPr>
            <a:r>
              <a:rPr lang="en-US" sz="2000" i="0" dirty="0" err="1">
                <a:solidFill>
                  <a:schemeClr val="tx1"/>
                </a:solidFill>
                <a:effectLst/>
                <a:latin typeface="Calibri" panose="020F0502020204030204" pitchFamily="34" charset="0"/>
                <a:cs typeface="Calibri" panose="020F0502020204030204" pitchFamily="34" charset="0"/>
              </a:rPr>
              <a:t>Werkzeug</a:t>
            </a:r>
            <a:r>
              <a:rPr lang="en-US" sz="2000" i="0" dirty="0">
                <a:solidFill>
                  <a:schemeClr val="tx1"/>
                </a:solidFill>
                <a:effectLst/>
                <a:latin typeface="Calibri" panose="020F0502020204030204" pitchFamily="34" charset="0"/>
                <a:cs typeface="Calibri" panose="020F0502020204030204" pitchFamily="34" charset="0"/>
              </a:rPr>
              <a:t> It is a WSGI toolkit.</a:t>
            </a:r>
          </a:p>
          <a:p>
            <a:pPr marL="228607" lvl="0" indent="-228607" algn="just" rtl="0">
              <a:lnSpc>
                <a:spcPct val="200000"/>
              </a:lnSpc>
              <a:spcBef>
                <a:spcPts val="0"/>
              </a:spcBef>
              <a:spcAft>
                <a:spcPts val="0"/>
              </a:spcAft>
              <a:buClr>
                <a:schemeClr val="dk1"/>
              </a:buClr>
              <a:buSzPts val="1800"/>
              <a:buChar char="•"/>
            </a:pPr>
            <a:r>
              <a:rPr lang="en-US" sz="2000" i="0" dirty="0">
                <a:solidFill>
                  <a:schemeClr val="tx1"/>
                </a:solidFill>
                <a:effectLst/>
                <a:latin typeface="Calibri" panose="020F0502020204030204" pitchFamily="34" charset="0"/>
                <a:cs typeface="Calibri" panose="020F0502020204030204" pitchFamily="34" charset="0"/>
              </a:rPr>
              <a:t>jinja2 is a popular templating engine for Python.</a:t>
            </a:r>
          </a:p>
        </p:txBody>
      </p:sp>
    </p:spTree>
    <p:extLst>
      <p:ext uri="{BB962C8B-B14F-4D97-AF65-F5344CB8AC3E}">
        <p14:creationId xmlns:p14="http://schemas.microsoft.com/office/powerpoint/2010/main" val="3369089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a:spLocks noGrp="1"/>
          </p:cNvSpPr>
          <p:nvPr>
            <p:ph type="body" idx="1"/>
          </p:nvPr>
        </p:nvSpPr>
        <p:spPr>
          <a:xfrm>
            <a:off x="838200" y="640556"/>
            <a:ext cx="10515600" cy="557688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2"/>
              </a:buClr>
              <a:buSzPts val="2800"/>
              <a:buNone/>
            </a:pPr>
            <a:r>
              <a:rPr lang="en-US" sz="2800" b="1">
                <a:solidFill>
                  <a:schemeClr val="accent2"/>
                </a:solidFill>
                <a:latin typeface="Raleway"/>
                <a:ea typeface="Raleway"/>
                <a:cs typeface="Raleway"/>
                <a:sym typeface="Raleway"/>
              </a:rPr>
              <a:t> METHODOLOGY</a:t>
            </a:r>
            <a:endParaRPr/>
          </a:p>
        </p:txBody>
      </p:sp>
      <p:sp>
        <p:nvSpPr>
          <p:cNvPr id="185" name="Google Shape;185;p16"/>
          <p:cNvSpPr/>
          <p:nvPr/>
        </p:nvSpPr>
        <p:spPr>
          <a:xfrm>
            <a:off x="838200" y="1207363"/>
            <a:ext cx="10515600" cy="4567168"/>
          </a:xfrm>
          <a:prstGeom prst="rect">
            <a:avLst/>
          </a:prstGeom>
          <a:noFill/>
          <a:ln>
            <a:noFill/>
          </a:ln>
        </p:spPr>
      </p:sp>
      <p:sp>
        <p:nvSpPr>
          <p:cNvPr id="2" name="Google Shape;190;p17">
            <a:extLst>
              <a:ext uri="{FF2B5EF4-FFF2-40B4-BE49-F238E27FC236}">
                <a16:creationId xmlns:a16="http://schemas.microsoft.com/office/drawing/2014/main" id="{E393E8BA-0CF1-616D-C027-1D4DCA3AE824}"/>
              </a:ext>
            </a:extLst>
          </p:cNvPr>
          <p:cNvSpPr txBox="1"/>
          <p:nvPr/>
        </p:nvSpPr>
        <p:spPr>
          <a:xfrm>
            <a:off x="838200" y="1208481"/>
            <a:ext cx="9027156" cy="5067254"/>
          </a:xfrm>
          <a:prstGeom prst="rect">
            <a:avLst/>
          </a:prstGeom>
          <a:noFill/>
          <a:ln>
            <a:noFill/>
          </a:ln>
        </p:spPr>
        <p:txBody>
          <a:bodyPr spcFirstLastPara="1" wrap="square" lIns="91425" tIns="45700" rIns="91425" bIns="45700" anchor="t" anchorCtr="0">
            <a:normAutofit/>
          </a:bodyPr>
          <a:lstStyle/>
          <a:p>
            <a:pPr marL="457200" marR="0" lvl="0" indent="-330200" algn="just" rtl="0">
              <a:lnSpc>
                <a:spcPct val="150000"/>
              </a:lnSpc>
              <a:spcBef>
                <a:spcPts val="0"/>
              </a:spcBef>
              <a:spcAft>
                <a:spcPts val="0"/>
              </a:spcAft>
              <a:buClr>
                <a:schemeClr val="dk1"/>
              </a:buClr>
              <a:buSzPts val="1600"/>
              <a:buFont typeface="Arial"/>
              <a:buChar char="●"/>
            </a:pPr>
            <a:r>
              <a:rPr lang="en-US" sz="1800" b="0" i="0" u="none" strike="noStrike" cap="none" dirty="0">
                <a:solidFill>
                  <a:schemeClr val="dk1"/>
                </a:solidFill>
                <a:latin typeface="Lato"/>
                <a:ea typeface="Lato"/>
                <a:cs typeface="Lato"/>
                <a:sym typeface="Lato"/>
              </a:rPr>
              <a:t>User will be able to send request to server for registration and ID.</a:t>
            </a:r>
            <a:endParaRPr dirty="0"/>
          </a:p>
          <a:p>
            <a:pPr marL="457200" marR="0" lvl="0" indent="-330200" algn="just" rtl="0">
              <a:lnSpc>
                <a:spcPct val="150000"/>
              </a:lnSpc>
              <a:spcBef>
                <a:spcPts val="0"/>
              </a:spcBef>
              <a:spcAft>
                <a:spcPts val="0"/>
              </a:spcAft>
              <a:buClr>
                <a:schemeClr val="dk1"/>
              </a:buClr>
              <a:buSzPts val="1600"/>
              <a:buFont typeface="Arial"/>
              <a:buChar char="●"/>
            </a:pPr>
            <a:r>
              <a:rPr lang="en-US" sz="1800" b="0" i="0" u="none" strike="noStrike" cap="none" dirty="0">
                <a:solidFill>
                  <a:schemeClr val="dk1"/>
                </a:solidFill>
                <a:latin typeface="Lato"/>
                <a:ea typeface="Lato"/>
                <a:cs typeface="Lato"/>
                <a:sym typeface="Lato"/>
              </a:rPr>
              <a:t>Server send this request to REST API and forwarded to .</a:t>
            </a:r>
            <a:endParaRPr dirty="0"/>
          </a:p>
          <a:p>
            <a:pPr marL="457200" marR="0" lvl="0" indent="-330200" algn="just" rtl="0">
              <a:lnSpc>
                <a:spcPct val="150000"/>
              </a:lnSpc>
              <a:spcBef>
                <a:spcPts val="0"/>
              </a:spcBef>
              <a:spcAft>
                <a:spcPts val="0"/>
              </a:spcAft>
              <a:buClr>
                <a:schemeClr val="dk1"/>
              </a:buClr>
              <a:buSzPts val="1600"/>
              <a:buFont typeface="Arial"/>
              <a:buChar char="●"/>
            </a:pPr>
            <a:r>
              <a:rPr lang="en-US" sz="1800" b="0" i="0" u="none" strike="noStrike" cap="none" dirty="0">
                <a:solidFill>
                  <a:schemeClr val="dk1"/>
                </a:solidFill>
                <a:latin typeface="Lato"/>
                <a:ea typeface="Lato"/>
                <a:cs typeface="Lato"/>
                <a:sym typeface="Lato"/>
              </a:rPr>
              <a:t>User can use premade workflow or can be crated new workflow</a:t>
            </a:r>
            <a:endParaRPr dirty="0"/>
          </a:p>
          <a:p>
            <a:pPr marL="457200" marR="0" lvl="0" indent="-330200" algn="just" rtl="0">
              <a:lnSpc>
                <a:spcPct val="150000"/>
              </a:lnSpc>
              <a:spcBef>
                <a:spcPts val="0"/>
              </a:spcBef>
              <a:spcAft>
                <a:spcPts val="0"/>
              </a:spcAft>
              <a:buClr>
                <a:schemeClr val="dk1"/>
              </a:buClr>
              <a:buSzPts val="1600"/>
              <a:buFont typeface="Arial"/>
              <a:buChar char="●"/>
            </a:pPr>
            <a:r>
              <a:rPr lang="en-US" sz="1800" b="0" i="0" u="none" strike="noStrike" cap="none" dirty="0">
                <a:solidFill>
                  <a:schemeClr val="dk1"/>
                </a:solidFill>
                <a:latin typeface="Lato"/>
                <a:ea typeface="Lato"/>
                <a:cs typeface="Lato"/>
                <a:sym typeface="Lato"/>
              </a:rPr>
              <a:t>Every workflow have different stages and level these level will be select or reject a workflow </a:t>
            </a:r>
            <a:endParaRPr dirty="0"/>
          </a:p>
          <a:p>
            <a:pPr marL="457200" marR="0" lvl="0" indent="-330200" algn="just" rtl="0">
              <a:lnSpc>
                <a:spcPct val="150000"/>
              </a:lnSpc>
              <a:spcBef>
                <a:spcPts val="0"/>
              </a:spcBef>
              <a:spcAft>
                <a:spcPts val="0"/>
              </a:spcAft>
              <a:buClr>
                <a:schemeClr val="dk1"/>
              </a:buClr>
              <a:buSzPts val="1600"/>
              <a:buFont typeface="Arial"/>
              <a:buChar char="●"/>
            </a:pPr>
            <a:r>
              <a:rPr lang="en-US" sz="1800" b="0" i="0" u="none" strike="noStrike" cap="none" dirty="0">
                <a:solidFill>
                  <a:schemeClr val="dk1"/>
                </a:solidFill>
                <a:latin typeface="Lato"/>
                <a:ea typeface="Lato"/>
                <a:cs typeface="Lato"/>
                <a:sym typeface="Lato"/>
              </a:rPr>
              <a:t>After complete All level and stages then it will be available for publicly.</a:t>
            </a:r>
            <a:endParaRPr dirty="0"/>
          </a:p>
          <a:p>
            <a:pPr marL="457200" marR="0" lvl="0" indent="-330200" algn="just" rtl="0">
              <a:lnSpc>
                <a:spcPct val="150000"/>
              </a:lnSpc>
              <a:spcBef>
                <a:spcPts val="0"/>
              </a:spcBef>
              <a:spcAft>
                <a:spcPts val="0"/>
              </a:spcAft>
              <a:buClr>
                <a:schemeClr val="dk1"/>
              </a:buClr>
              <a:buSzPts val="1600"/>
              <a:buFont typeface="Arial"/>
              <a:buChar char="●"/>
            </a:pPr>
            <a:r>
              <a:rPr lang="en-US" sz="1800" b="0" i="0" u="none" strike="noStrike" cap="none" dirty="0">
                <a:solidFill>
                  <a:schemeClr val="dk1"/>
                </a:solidFill>
                <a:latin typeface="Lato"/>
                <a:ea typeface="Lato"/>
                <a:cs typeface="Lato"/>
                <a:sym typeface="Lato"/>
              </a:rPr>
              <a:t>Each individual level is also connected with other stages and all this data is also connected to a document database which is MongoDB where each data stored in database.</a:t>
            </a:r>
            <a:endParaRPr dirty="0"/>
          </a:p>
          <a:p>
            <a:pPr marL="457200" marR="0" lvl="0" indent="-330200" algn="just" rtl="0">
              <a:lnSpc>
                <a:spcPct val="150000"/>
              </a:lnSpc>
              <a:spcBef>
                <a:spcPts val="0"/>
              </a:spcBef>
              <a:spcAft>
                <a:spcPts val="0"/>
              </a:spcAft>
              <a:buClr>
                <a:schemeClr val="dk1"/>
              </a:buClr>
              <a:buSzPts val="1600"/>
              <a:buFont typeface="Arial"/>
              <a:buChar char="●"/>
            </a:pPr>
            <a:r>
              <a:rPr lang="en-US" sz="1800" b="0" i="0" u="none" strike="noStrike" cap="none" dirty="0">
                <a:solidFill>
                  <a:schemeClr val="dk1"/>
                </a:solidFill>
                <a:latin typeface="Lato"/>
                <a:ea typeface="Lato"/>
                <a:cs typeface="Lato"/>
                <a:sym typeface="Lato"/>
              </a:rPr>
              <a:t>This database is also connected to the user and admin account to fulfil any request from Dataflow management.</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8"/>
          <p:cNvSpPr txBox="1">
            <a:spLocks noGrp="1"/>
          </p:cNvSpPr>
          <p:nvPr>
            <p:ph type="title"/>
          </p:nvPr>
        </p:nvSpPr>
        <p:spPr>
          <a:xfrm>
            <a:off x="838204"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200"/>
              <a:buFont typeface="Raleway"/>
              <a:buNone/>
            </a:pPr>
            <a:r>
              <a:rPr lang="en-US" sz="3200" b="1">
                <a:solidFill>
                  <a:schemeClr val="accent2"/>
                </a:solidFill>
                <a:latin typeface="Raleway"/>
                <a:ea typeface="Raleway"/>
                <a:cs typeface="Raleway"/>
                <a:sym typeface="Raleway"/>
              </a:rPr>
              <a:t>Flow diagram</a:t>
            </a:r>
            <a:endParaRPr lang="en-US"/>
          </a:p>
        </p:txBody>
      </p:sp>
      <p:pic>
        <p:nvPicPr>
          <p:cNvPr id="4" name="Picture 3" descr="Diagram&#10;&#10;Description automatically generated">
            <a:extLst>
              <a:ext uri="{FF2B5EF4-FFF2-40B4-BE49-F238E27FC236}">
                <a16:creationId xmlns:a16="http://schemas.microsoft.com/office/drawing/2014/main" id="{16506E26-F7DB-8CBF-F1AB-28101B35F952}"/>
              </a:ext>
            </a:extLst>
          </p:cNvPr>
          <p:cNvPicPr>
            <a:picLocks noChangeAspect="1"/>
          </p:cNvPicPr>
          <p:nvPr/>
        </p:nvPicPr>
        <p:blipFill>
          <a:blip r:embed="rId3"/>
          <a:stretch>
            <a:fillRect/>
          </a:stretch>
        </p:blipFill>
        <p:spPr>
          <a:xfrm>
            <a:off x="1806102" y="1390365"/>
            <a:ext cx="8579796" cy="4953644"/>
          </a:xfrm>
          <a:prstGeom prst="rect">
            <a:avLst/>
          </a:prstGeom>
        </p:spPr>
      </p:pic>
    </p:spTree>
    <p:extLst>
      <p:ext uri="{BB962C8B-B14F-4D97-AF65-F5344CB8AC3E}">
        <p14:creationId xmlns:p14="http://schemas.microsoft.com/office/powerpoint/2010/main" val="462688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9"/>
          <p:cNvSpPr txBox="1">
            <a:spLocks noGrp="1"/>
          </p:cNvSpPr>
          <p:nvPr>
            <p:ph type="title"/>
          </p:nvPr>
        </p:nvSpPr>
        <p:spPr>
          <a:xfrm>
            <a:off x="838204"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600"/>
              <a:buFont typeface="Raleway"/>
              <a:buNone/>
            </a:pPr>
            <a:r>
              <a:rPr lang="en-US" sz="3600" b="1">
                <a:solidFill>
                  <a:schemeClr val="accent2"/>
                </a:solidFill>
                <a:latin typeface="Raleway"/>
                <a:ea typeface="Raleway"/>
                <a:cs typeface="Raleway"/>
                <a:sym typeface="Raleway"/>
              </a:rPr>
              <a:t> FUTURE SCOPE</a:t>
            </a:r>
            <a:endParaRPr/>
          </a:p>
        </p:txBody>
      </p:sp>
      <p:pic>
        <p:nvPicPr>
          <p:cNvPr id="203" name="Google Shape;203;p19" descr="A picture containing indoor, furniture&#10;&#10;Description automatically generated"/>
          <p:cNvPicPr preferRelativeResize="0"/>
          <p:nvPr/>
        </p:nvPicPr>
        <p:blipFill rotWithShape="1">
          <a:blip r:embed="rId3">
            <a:alphaModFix/>
          </a:blip>
          <a:srcRect l="37031" t="5324" r="50000" b="67778"/>
          <a:stretch/>
        </p:blipFill>
        <p:spPr>
          <a:xfrm>
            <a:off x="8238477" y="1825625"/>
            <a:ext cx="3262281" cy="3536950"/>
          </a:xfrm>
          <a:prstGeom prst="roundRect">
            <a:avLst>
              <a:gd name="adj" fmla="val 8594"/>
            </a:avLst>
          </a:prstGeom>
          <a:solidFill>
            <a:srgbClr val="ECECEC"/>
          </a:solidFill>
          <a:ln>
            <a:noFill/>
          </a:ln>
          <a:effectLst>
            <a:reflection stA="38000" endPos="28000" dist="5000" dir="5400000" sy="-100000" algn="bl" rotWithShape="0"/>
          </a:effectLst>
        </p:spPr>
      </p:pic>
      <p:sp>
        <p:nvSpPr>
          <p:cNvPr id="204" name="Google Shape;204;p19"/>
          <p:cNvSpPr txBox="1">
            <a:spLocks noGrp="1"/>
          </p:cNvSpPr>
          <p:nvPr>
            <p:ph type="body" idx="1"/>
          </p:nvPr>
        </p:nvSpPr>
        <p:spPr>
          <a:xfrm>
            <a:off x="838204" y="1825625"/>
            <a:ext cx="7568949" cy="4351338"/>
          </a:xfrm>
          <a:prstGeom prst="rect">
            <a:avLst/>
          </a:prstGeom>
          <a:noFill/>
          <a:ln>
            <a:noFill/>
          </a:ln>
        </p:spPr>
        <p:txBody>
          <a:bodyPr spcFirstLastPara="1" wrap="square" lIns="91425" tIns="45700" rIns="91425" bIns="45700" anchor="t" anchorCtr="0">
            <a:normAutofit/>
          </a:bodyPr>
          <a:lstStyle/>
          <a:p>
            <a:pPr marL="457200" lvl="0" indent="-330200" algn="just" rtl="0">
              <a:lnSpc>
                <a:spcPct val="200000"/>
              </a:lnSpc>
              <a:spcBef>
                <a:spcPts val="0"/>
              </a:spcBef>
              <a:spcAft>
                <a:spcPts val="0"/>
              </a:spcAft>
              <a:buClr>
                <a:srgbClr val="000000"/>
              </a:buClr>
              <a:buSzPts val="1600"/>
              <a:buFont typeface="Arial"/>
              <a:buChar char="●"/>
            </a:pPr>
            <a:r>
              <a:rPr lang="en-US" sz="1800">
                <a:solidFill>
                  <a:srgbClr val="000000"/>
                </a:solidFill>
                <a:latin typeface="Lato"/>
                <a:ea typeface="Lato"/>
                <a:cs typeface="Lato"/>
                <a:sym typeface="Lato"/>
              </a:rPr>
              <a:t>Information achieving :- A system holding all the information and store all data about user.</a:t>
            </a:r>
            <a:endParaRPr/>
          </a:p>
          <a:p>
            <a:pPr marL="457200" lvl="0" indent="-330200" algn="just" rtl="0">
              <a:lnSpc>
                <a:spcPct val="200000"/>
              </a:lnSpc>
              <a:spcBef>
                <a:spcPts val="0"/>
              </a:spcBef>
              <a:spcAft>
                <a:spcPts val="0"/>
              </a:spcAft>
              <a:buClr>
                <a:srgbClr val="000000"/>
              </a:buClr>
              <a:buSzPts val="1600"/>
              <a:buFont typeface="Arial"/>
              <a:buChar char="●"/>
            </a:pPr>
            <a:r>
              <a:rPr lang="en-US" sz="1800">
                <a:solidFill>
                  <a:srgbClr val="000000"/>
                </a:solidFill>
                <a:latin typeface="Lato"/>
                <a:ea typeface="Lato"/>
                <a:cs typeface="Lato"/>
                <a:sym typeface="Lato"/>
              </a:rPr>
              <a:t>Integration with payroll system In order for the system to be more comprehensive,  an integration of the system to a payroll system that will enable all payment details and gather it one platform</a:t>
            </a:r>
            <a:endParaRPr/>
          </a:p>
          <a:p>
            <a:pPr marL="457200" lvl="0" indent="-228600" algn="l" rtl="0">
              <a:lnSpc>
                <a:spcPct val="150000"/>
              </a:lnSpc>
              <a:spcBef>
                <a:spcPts val="0"/>
              </a:spcBef>
              <a:spcAft>
                <a:spcPts val="0"/>
              </a:spcAft>
              <a:buClr>
                <a:srgbClr val="000000"/>
              </a:buClr>
              <a:buSzPts val="1600"/>
              <a:buFont typeface="Arial"/>
              <a:buNone/>
            </a:pPr>
            <a:endParaRPr sz="1800">
              <a:solidFill>
                <a:srgbClr val="000000"/>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xEl>
                                              <p:pRg st="0" end="0"/>
                                            </p:txEl>
                                          </p:spTgt>
                                        </p:tgtEl>
                                        <p:attrNameLst>
                                          <p:attrName>style.visibility</p:attrName>
                                        </p:attrNameLst>
                                      </p:cBhvr>
                                      <p:to>
                                        <p:strVal val="visible"/>
                                      </p:to>
                                    </p:set>
                                    <p:animEffect transition="in" filter="fade">
                                      <p:cBhvr>
                                        <p:cTn id="7" dur="1000"/>
                                        <p:tgtEl>
                                          <p:spTgt spid="2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
                                            <p:txEl>
                                              <p:pRg st="1" end="1"/>
                                            </p:txEl>
                                          </p:spTgt>
                                        </p:tgtEl>
                                        <p:attrNameLst>
                                          <p:attrName>style.visibility</p:attrName>
                                        </p:attrNameLst>
                                      </p:cBhvr>
                                      <p:to>
                                        <p:strVal val="visible"/>
                                      </p:to>
                                    </p:set>
                                    <p:animEffect transition="in" filter="fade">
                                      <p:cBhvr>
                                        <p:cTn id="12" dur="1000"/>
                                        <p:tgtEl>
                                          <p:spTgt spid="20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4">
                                            <p:txEl>
                                              <p:pRg st="2" end="2"/>
                                            </p:txEl>
                                          </p:spTgt>
                                        </p:tgtEl>
                                        <p:attrNameLst>
                                          <p:attrName>style.visibility</p:attrName>
                                        </p:attrNameLst>
                                      </p:cBhvr>
                                      <p:to>
                                        <p:strVal val="visible"/>
                                      </p:to>
                                    </p:set>
                                    <p:animEffect transition="in" filter="fade">
                                      <p:cBhvr>
                                        <p:cTn id="17" dur="1000"/>
                                        <p:tgtEl>
                                          <p:spTgt spid="2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0"/>
          <p:cNvSpPr txBox="1">
            <a:spLocks noGrp="1"/>
          </p:cNvSpPr>
          <p:nvPr>
            <p:ph type="title"/>
          </p:nvPr>
        </p:nvSpPr>
        <p:spPr>
          <a:xfrm>
            <a:off x="838204"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600"/>
              <a:buFont typeface="Raleway"/>
              <a:buNone/>
            </a:pPr>
            <a:r>
              <a:rPr lang="en-US" sz="3600" b="1">
                <a:solidFill>
                  <a:schemeClr val="accent2"/>
                </a:solidFill>
                <a:latin typeface="Raleway"/>
                <a:ea typeface="Raleway"/>
                <a:cs typeface="Raleway"/>
                <a:sym typeface="Raleway"/>
              </a:rPr>
              <a:t> CONCLUSION</a:t>
            </a:r>
            <a:endParaRPr/>
          </a:p>
        </p:txBody>
      </p:sp>
      <p:sp>
        <p:nvSpPr>
          <p:cNvPr id="210" name="Google Shape;210;p20"/>
          <p:cNvSpPr txBox="1">
            <a:spLocks noGrp="1"/>
          </p:cNvSpPr>
          <p:nvPr>
            <p:ph type="body" idx="1"/>
          </p:nvPr>
        </p:nvSpPr>
        <p:spPr>
          <a:xfrm>
            <a:off x="838204" y="1825625"/>
            <a:ext cx="10515600" cy="4351338"/>
          </a:xfrm>
          <a:prstGeom prst="rect">
            <a:avLst/>
          </a:prstGeom>
          <a:noFill/>
          <a:ln>
            <a:noFill/>
          </a:ln>
        </p:spPr>
        <p:txBody>
          <a:bodyPr spcFirstLastPara="1" wrap="square" lIns="91425" tIns="45700" rIns="91425" bIns="45700" anchor="t" anchorCtr="0">
            <a:normAutofit/>
          </a:bodyPr>
          <a:lstStyle/>
          <a:p>
            <a:pPr marL="457200" lvl="0" indent="-311150" algn="just" rtl="0">
              <a:lnSpc>
                <a:spcPct val="150000"/>
              </a:lnSpc>
              <a:spcBef>
                <a:spcPts val="0"/>
              </a:spcBef>
              <a:spcAft>
                <a:spcPts val="0"/>
              </a:spcAft>
              <a:buClr>
                <a:srgbClr val="404040"/>
              </a:buClr>
              <a:buSzPts val="1300"/>
              <a:buFont typeface="Arial"/>
              <a:buChar char="●"/>
            </a:pPr>
            <a:r>
              <a:rPr lang="en-US" sz="1800">
                <a:solidFill>
                  <a:srgbClr val="404040"/>
                </a:solidFill>
                <a:latin typeface="Lato"/>
                <a:ea typeface="Lato"/>
                <a:cs typeface="Lato"/>
                <a:sym typeface="Lato"/>
              </a:rPr>
              <a:t>Adopting the Operation workflow management  solves the significant issues of accessibility and authority.</a:t>
            </a:r>
            <a:endParaRPr/>
          </a:p>
          <a:p>
            <a:pPr marL="457200" lvl="0" indent="-311150" algn="just" rtl="0">
              <a:lnSpc>
                <a:spcPct val="150000"/>
              </a:lnSpc>
              <a:spcBef>
                <a:spcPts val="0"/>
              </a:spcBef>
              <a:spcAft>
                <a:spcPts val="0"/>
              </a:spcAft>
              <a:buClr>
                <a:srgbClr val="404040"/>
              </a:buClr>
              <a:buSzPts val="1300"/>
              <a:buFont typeface="Arial"/>
              <a:buChar char="●"/>
            </a:pPr>
            <a:r>
              <a:rPr lang="en-US" sz="1800">
                <a:solidFill>
                  <a:srgbClr val="404040"/>
                </a:solidFill>
                <a:latin typeface="Lato"/>
                <a:ea typeface="Lato"/>
                <a:cs typeface="Lato"/>
                <a:sym typeface="Lato"/>
              </a:rPr>
              <a:t>The use of process-aware information systems, workflows can be specified and enacted, thus providing automated support for business processes</a:t>
            </a:r>
            <a:r>
              <a:rPr lang="en-US" sz="1800">
                <a:solidFill>
                  <a:srgbClr val="333333"/>
                </a:solidFill>
                <a:latin typeface="Lato"/>
                <a:ea typeface="Lato"/>
                <a:cs typeface="Lato"/>
                <a:sym typeface="Lato"/>
              </a:rPr>
              <a:t>.</a:t>
            </a:r>
            <a:endParaRPr/>
          </a:p>
          <a:p>
            <a:pPr marL="457200" lvl="0" indent="-228600" algn="just" rtl="0">
              <a:lnSpc>
                <a:spcPct val="150000"/>
              </a:lnSpc>
              <a:spcBef>
                <a:spcPts val="0"/>
              </a:spcBef>
              <a:spcAft>
                <a:spcPts val="0"/>
              </a:spcAft>
              <a:buClr>
                <a:schemeClr val="dk1"/>
              </a:buClr>
              <a:buSzPts val="1300"/>
              <a:buFont typeface="Arial"/>
              <a:buNone/>
            </a:pPr>
            <a:endParaRPr sz="1800">
              <a:solidFill>
                <a:srgbClr val="404040"/>
              </a:solidFill>
              <a:latin typeface="Lato"/>
              <a:ea typeface="Lato"/>
              <a:cs typeface="Lato"/>
              <a:sym typeface="Lato"/>
            </a:endParaRPr>
          </a:p>
          <a:p>
            <a:pPr marL="228607" lvl="0" indent="-76207" algn="just" rtl="0">
              <a:lnSpc>
                <a:spcPct val="90000"/>
              </a:lnSpc>
              <a:spcBef>
                <a:spcPts val="1001"/>
              </a:spcBef>
              <a:spcAft>
                <a:spcPts val="0"/>
              </a:spcAft>
              <a:buClr>
                <a:schemeClr val="dk1"/>
              </a:buClr>
              <a:buSzPts val="2400"/>
              <a:buNone/>
            </a:pPr>
            <a:endParaRPr sz="2400" b="1">
              <a:latin typeface="Arial Rounded"/>
              <a:ea typeface="Arial Rounded"/>
              <a:cs typeface="Arial Rounded"/>
              <a:sym typeface="Arial Rounde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0">
                                            <p:txEl>
                                              <p:pRg st="0" end="0"/>
                                            </p:txEl>
                                          </p:spTgt>
                                        </p:tgtEl>
                                        <p:attrNameLst>
                                          <p:attrName>style.visibility</p:attrName>
                                        </p:attrNameLst>
                                      </p:cBhvr>
                                      <p:to>
                                        <p:strVal val="visible"/>
                                      </p:to>
                                    </p:set>
                                    <p:animEffect transition="in" filter="fade">
                                      <p:cBhvr>
                                        <p:cTn id="7" dur="1000"/>
                                        <p:tgtEl>
                                          <p:spTgt spid="2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0">
                                            <p:txEl>
                                              <p:pRg st="1" end="1"/>
                                            </p:txEl>
                                          </p:spTgt>
                                        </p:tgtEl>
                                        <p:attrNameLst>
                                          <p:attrName>style.visibility</p:attrName>
                                        </p:attrNameLst>
                                      </p:cBhvr>
                                      <p:to>
                                        <p:strVal val="visible"/>
                                      </p:to>
                                    </p:set>
                                    <p:animEffect transition="in" filter="fade">
                                      <p:cBhvr>
                                        <p:cTn id="12" dur="1000"/>
                                        <p:tgtEl>
                                          <p:spTgt spid="2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0">
                                            <p:txEl>
                                              <p:pRg st="2" end="2"/>
                                            </p:txEl>
                                          </p:spTgt>
                                        </p:tgtEl>
                                        <p:attrNameLst>
                                          <p:attrName>style.visibility</p:attrName>
                                        </p:attrNameLst>
                                      </p:cBhvr>
                                      <p:to>
                                        <p:strVal val="visible"/>
                                      </p:to>
                                    </p:set>
                                    <p:animEffect transition="in" filter="fade">
                                      <p:cBhvr>
                                        <p:cTn id="17" dur="1000"/>
                                        <p:tgtEl>
                                          <p:spTgt spid="2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0">
                                            <p:txEl>
                                              <p:pRg st="3" end="3"/>
                                            </p:txEl>
                                          </p:spTgt>
                                        </p:tgtEl>
                                        <p:attrNameLst>
                                          <p:attrName>style.visibility</p:attrName>
                                        </p:attrNameLst>
                                      </p:cBhvr>
                                      <p:to>
                                        <p:strVal val="visible"/>
                                      </p:to>
                                    </p:set>
                                    <p:animEffect transition="in" filter="fade">
                                      <p:cBhvr>
                                        <p:cTn id="22" dur="1000"/>
                                        <p:tgtEl>
                                          <p:spTgt spid="2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1"/>
          <p:cNvSpPr txBox="1">
            <a:spLocks noGrp="1"/>
          </p:cNvSpPr>
          <p:nvPr>
            <p:ph type="title"/>
          </p:nvPr>
        </p:nvSpPr>
        <p:spPr>
          <a:xfrm>
            <a:off x="838204"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600"/>
              <a:buFont typeface="Raleway"/>
              <a:buNone/>
            </a:pPr>
            <a:r>
              <a:rPr lang="en-US" sz="3600" b="1">
                <a:solidFill>
                  <a:schemeClr val="accent2"/>
                </a:solidFill>
                <a:latin typeface="Raleway"/>
                <a:ea typeface="Raleway"/>
                <a:cs typeface="Raleway"/>
                <a:sym typeface="Raleway"/>
              </a:rPr>
              <a:t> References</a:t>
            </a:r>
            <a:endParaRPr/>
          </a:p>
        </p:txBody>
      </p:sp>
      <p:sp>
        <p:nvSpPr>
          <p:cNvPr id="216" name="Google Shape;216;p21"/>
          <p:cNvSpPr txBox="1">
            <a:spLocks noGrp="1"/>
          </p:cNvSpPr>
          <p:nvPr>
            <p:ph type="body" idx="1"/>
          </p:nvPr>
        </p:nvSpPr>
        <p:spPr>
          <a:xfrm>
            <a:off x="838204" y="1825625"/>
            <a:ext cx="10515600" cy="4351338"/>
          </a:xfrm>
          <a:prstGeom prst="rect">
            <a:avLst/>
          </a:prstGeom>
          <a:noFill/>
          <a:ln>
            <a:noFill/>
          </a:ln>
        </p:spPr>
        <p:txBody>
          <a:bodyPr spcFirstLastPara="1" wrap="square" lIns="91425" tIns="45700" rIns="91425" bIns="45700" anchor="t" anchorCtr="0">
            <a:normAutofit/>
          </a:bodyPr>
          <a:lstStyle/>
          <a:p>
            <a:pPr marL="228607" lvl="0" indent="-101607" algn="just" rtl="0">
              <a:lnSpc>
                <a:spcPct val="90000"/>
              </a:lnSpc>
              <a:spcBef>
                <a:spcPts val="0"/>
              </a:spcBef>
              <a:spcAft>
                <a:spcPts val="0"/>
              </a:spcAft>
              <a:buClr>
                <a:schemeClr val="dk1"/>
              </a:buClr>
              <a:buSzPts val="2000"/>
              <a:buNone/>
            </a:pPr>
            <a:endParaRPr sz="2000">
              <a:latin typeface="Lato"/>
              <a:ea typeface="Lato"/>
              <a:cs typeface="Lato"/>
              <a:sym typeface="Lato"/>
            </a:endParaRPr>
          </a:p>
          <a:p>
            <a:pPr marL="228607" lvl="0" indent="-228607" algn="just" rtl="0">
              <a:lnSpc>
                <a:spcPct val="100000"/>
              </a:lnSpc>
              <a:spcBef>
                <a:spcPts val="1001"/>
              </a:spcBef>
              <a:spcAft>
                <a:spcPts val="0"/>
              </a:spcAft>
              <a:buClr>
                <a:schemeClr val="dk1"/>
              </a:buClr>
              <a:buSzPts val="1800"/>
              <a:buChar char="•"/>
            </a:pPr>
            <a:r>
              <a:rPr lang="en-US" sz="1800"/>
              <a:t>Adams M, Ter Hofstede AHM, Edmond D, van der Aalst WMP (2006) Worklets: a service-oriented implementation of dynamic ﬂexibility in workﬂows. In: Proceedings of the 14th international conference on cooperative information systems. LNCS, vol 4275. Springer, Berlin, pp 291–308</a:t>
            </a:r>
            <a:endParaRPr/>
          </a:p>
          <a:p>
            <a:pPr marL="228607" lvl="0" indent="-228607" algn="just" rtl="0">
              <a:lnSpc>
                <a:spcPct val="100000"/>
              </a:lnSpc>
              <a:spcBef>
                <a:spcPts val="1001"/>
              </a:spcBef>
              <a:spcAft>
                <a:spcPts val="0"/>
              </a:spcAft>
              <a:buClr>
                <a:schemeClr val="dk1"/>
              </a:buClr>
              <a:buSzPts val="1800"/>
              <a:buChar char="•"/>
            </a:pPr>
            <a:r>
              <a:rPr lang="en-US" sz="1800"/>
              <a:t>Adams M, Ter Hofstede AHM, van der Aalst WMP, Edmond D (2007) Dynamic, extensible and context-aware exception handling for workﬂows. In: Proceedings of the 15th international conference on cooperative information systems. LNCS, vol 4803, pp 95–112</a:t>
            </a:r>
            <a:endParaRPr/>
          </a:p>
          <a:p>
            <a:pPr marL="228607" lvl="0" indent="-228607" algn="just" rtl="0">
              <a:lnSpc>
                <a:spcPct val="100000"/>
              </a:lnSpc>
              <a:spcBef>
                <a:spcPts val="1001"/>
              </a:spcBef>
              <a:spcAft>
                <a:spcPts val="0"/>
              </a:spcAft>
              <a:buClr>
                <a:schemeClr val="dk1"/>
              </a:buClr>
              <a:buSzPts val="1800"/>
              <a:buChar char="•"/>
            </a:pPr>
            <a:r>
              <a:rPr lang="en-US" sz="1800"/>
              <a:t>Decker G, Barros AP (2007) Interaction modelling using BPMN. In: Proceedings of business process management workshops 2007. LNCS, vol 4928. Springer, Heidelberg, pp 208–219</a:t>
            </a:r>
            <a:endParaRPr/>
          </a:p>
          <a:p>
            <a:pPr marL="228607" lvl="0" indent="-228607" algn="just" rtl="0">
              <a:lnSpc>
                <a:spcPct val="100000"/>
              </a:lnSpc>
              <a:spcBef>
                <a:spcPts val="1001"/>
              </a:spcBef>
              <a:spcAft>
                <a:spcPts val="0"/>
              </a:spcAft>
              <a:buClr>
                <a:schemeClr val="dk1"/>
              </a:buClr>
              <a:buSzPts val="1800"/>
              <a:buChar char="•"/>
            </a:pPr>
            <a:r>
              <a:rPr lang="en-US" sz="1800"/>
              <a:t>Aldred L, van der Aalst WMP, Dumas M, Ter Hofstede AHM (2007) Communication abstractions for distributed business processes. In: Proceedings of the 19th international conference on advanced information systems engineering. LNCS, vol 4495. Springer, pp 409–423</a:t>
            </a:r>
            <a:endParaRPr/>
          </a:p>
          <a:p>
            <a:pPr marL="0" lvl="0" indent="0" algn="l" rtl="0">
              <a:lnSpc>
                <a:spcPct val="100000"/>
              </a:lnSpc>
              <a:spcBef>
                <a:spcPts val="1001"/>
              </a:spcBef>
              <a:spcAft>
                <a:spcPts val="0"/>
              </a:spcAft>
              <a:buClr>
                <a:schemeClr val="dk1"/>
              </a:buClr>
              <a:buSzPts val="1800"/>
              <a:buNone/>
            </a:pPr>
            <a:endParaRPr sz="1800"/>
          </a:p>
          <a:p>
            <a:pPr marL="228607" lvl="0" indent="-114307" algn="l" rtl="0">
              <a:lnSpc>
                <a:spcPct val="90000"/>
              </a:lnSpc>
              <a:spcBef>
                <a:spcPts val="1001"/>
              </a:spcBef>
              <a:spcAft>
                <a:spcPts val="0"/>
              </a:spcAft>
              <a:buClr>
                <a:schemeClr val="dk1"/>
              </a:buClr>
              <a:buSzPts val="1800"/>
              <a:buNone/>
            </a:pPr>
            <a:endParaRPr sz="1800"/>
          </a:p>
          <a:p>
            <a:pPr marL="228607" lvl="0" indent="-95257" algn="l" rtl="0">
              <a:lnSpc>
                <a:spcPct val="90000"/>
              </a:lnSpc>
              <a:spcBef>
                <a:spcPts val="1001"/>
              </a:spcBef>
              <a:spcAft>
                <a:spcPts val="0"/>
              </a:spcAft>
              <a:buClr>
                <a:schemeClr val="dk1"/>
              </a:buClr>
              <a:buSzPts val="2100"/>
              <a:buNone/>
            </a:pPr>
            <a:endParaRPr sz="2100"/>
          </a:p>
          <a:p>
            <a:pPr marL="0" lvl="0" indent="0" algn="l" rtl="0">
              <a:lnSpc>
                <a:spcPct val="90000"/>
              </a:lnSpc>
              <a:spcBef>
                <a:spcPts val="1001"/>
              </a:spcBef>
              <a:spcAft>
                <a:spcPts val="0"/>
              </a:spcAft>
              <a:buClr>
                <a:schemeClr val="dk1"/>
              </a:buClr>
              <a:buSzPts val="2100"/>
              <a:buNone/>
            </a:pPr>
            <a:endParaRPr sz="2100"/>
          </a:p>
          <a:p>
            <a:pPr marL="0" lvl="0" indent="0" algn="l" rtl="0">
              <a:lnSpc>
                <a:spcPct val="90000"/>
              </a:lnSpc>
              <a:spcBef>
                <a:spcPts val="1001"/>
              </a:spcBef>
              <a:spcAft>
                <a:spcPts val="0"/>
              </a:spcAft>
              <a:buClr>
                <a:schemeClr val="dk1"/>
              </a:buClr>
              <a:buSzPts val="2100"/>
              <a:buNone/>
            </a:pPr>
            <a:endParaRPr sz="2100"/>
          </a:p>
          <a:p>
            <a:pPr marL="514364" lvl="0" indent="-400064" algn="l" rtl="0">
              <a:lnSpc>
                <a:spcPct val="90000"/>
              </a:lnSpc>
              <a:spcBef>
                <a:spcPts val="1001"/>
              </a:spcBef>
              <a:spcAft>
                <a:spcPts val="0"/>
              </a:spcAft>
              <a:buClr>
                <a:schemeClr val="dk1"/>
              </a:buClr>
              <a:buSzPts val="1800"/>
              <a:buFont typeface="Calibri"/>
              <a:buNone/>
            </a:pPr>
            <a:endParaRPr sz="1800">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38200" y="32924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4800"/>
              <a:buFont typeface="Raleway"/>
              <a:buNone/>
            </a:pPr>
            <a:r>
              <a:rPr lang="en-US" sz="4800" b="1">
                <a:solidFill>
                  <a:schemeClr val="accent2"/>
                </a:solidFill>
                <a:latin typeface="Raleway"/>
                <a:ea typeface="Raleway"/>
                <a:cs typeface="Raleway"/>
                <a:sym typeface="Raleway"/>
              </a:rPr>
              <a:t>TABLE OF CONTENTS</a:t>
            </a:r>
            <a:endParaRPr/>
          </a:p>
        </p:txBody>
      </p:sp>
      <p:sp>
        <p:nvSpPr>
          <p:cNvPr id="98" name="Google Shape;98;p2"/>
          <p:cNvSpPr txBox="1">
            <a:spLocks noGrp="1"/>
          </p:cNvSpPr>
          <p:nvPr>
            <p:ph type="body" idx="1"/>
          </p:nvPr>
        </p:nvSpPr>
        <p:spPr>
          <a:xfrm>
            <a:off x="838202" y="1825627"/>
            <a:ext cx="10515600" cy="4255577"/>
          </a:xfrm>
          <a:prstGeom prst="rect">
            <a:avLst/>
          </a:prstGeom>
          <a:noFill/>
          <a:ln>
            <a:noFill/>
          </a:ln>
        </p:spPr>
        <p:txBody>
          <a:bodyPr spcFirstLastPara="1" wrap="square" lIns="91425" tIns="45700" rIns="91425" bIns="45700" anchor="t" anchorCtr="0">
            <a:normAutofit fontScale="47500" lnSpcReduction="20000"/>
          </a:bodyPr>
          <a:lstStyle/>
          <a:p>
            <a:pPr marL="514364" lvl="0" indent="-441974" algn="l" rtl="0">
              <a:lnSpc>
                <a:spcPct val="90000"/>
              </a:lnSpc>
              <a:spcBef>
                <a:spcPts val="0"/>
              </a:spcBef>
              <a:spcAft>
                <a:spcPts val="0"/>
              </a:spcAft>
              <a:buClr>
                <a:schemeClr val="dk1"/>
              </a:buClr>
              <a:buSzPct val="100000"/>
              <a:buFont typeface="Calibri"/>
              <a:buNone/>
            </a:pPr>
            <a:endParaRPr sz="2400" b="1">
              <a:latin typeface="Arial Rounded"/>
              <a:ea typeface="Arial Rounded"/>
              <a:cs typeface="Arial Rounded"/>
              <a:sym typeface="Arial Rounded"/>
            </a:endParaRPr>
          </a:p>
          <a:p>
            <a:pPr marL="514364" lvl="0" indent="-393714" algn="l" rtl="0">
              <a:lnSpc>
                <a:spcPct val="90000"/>
              </a:lnSpc>
              <a:spcBef>
                <a:spcPts val="1001"/>
              </a:spcBef>
              <a:spcAft>
                <a:spcPts val="0"/>
              </a:spcAft>
              <a:buClr>
                <a:schemeClr val="dk1"/>
              </a:buClr>
              <a:buSzPct val="100000"/>
              <a:buFont typeface="Calibri"/>
              <a:buNone/>
            </a:pPr>
            <a:endParaRPr sz="4000" b="1">
              <a:latin typeface="Arial Rounded"/>
              <a:ea typeface="Arial Rounded"/>
              <a:cs typeface="Arial Rounded"/>
              <a:sym typeface="Arial Rounded"/>
            </a:endParaRPr>
          </a:p>
          <a:p>
            <a:pPr marL="514364" lvl="0" indent="-514364" algn="l" rtl="0">
              <a:lnSpc>
                <a:spcPct val="90000"/>
              </a:lnSpc>
              <a:spcBef>
                <a:spcPts val="1001"/>
              </a:spcBef>
              <a:spcAft>
                <a:spcPts val="0"/>
              </a:spcAft>
              <a:buClr>
                <a:schemeClr val="dk1"/>
              </a:buClr>
              <a:buSzPct val="100000"/>
              <a:buFont typeface="Calibri"/>
              <a:buAutoNum type="arabicPeriod"/>
            </a:pPr>
            <a:r>
              <a:rPr lang="en-US" sz="3800" b="1">
                <a:latin typeface="Arial Rounded"/>
                <a:ea typeface="Arial Rounded"/>
                <a:cs typeface="Arial Rounded"/>
                <a:sym typeface="Arial Rounded"/>
              </a:rPr>
              <a:t>Introduction</a:t>
            </a:r>
            <a:endParaRPr/>
          </a:p>
          <a:p>
            <a:pPr marL="514364" lvl="0" indent="-514364" algn="l" rtl="0">
              <a:lnSpc>
                <a:spcPct val="90000"/>
              </a:lnSpc>
              <a:spcBef>
                <a:spcPts val="1001"/>
              </a:spcBef>
              <a:spcAft>
                <a:spcPts val="0"/>
              </a:spcAft>
              <a:buClr>
                <a:schemeClr val="dk1"/>
              </a:buClr>
              <a:buSzPct val="100000"/>
              <a:buFont typeface="Calibri"/>
              <a:buAutoNum type="arabicPeriod"/>
            </a:pPr>
            <a:r>
              <a:rPr lang="en-US" sz="3800" b="1">
                <a:latin typeface="Arial Rounded"/>
                <a:ea typeface="Arial Rounded"/>
                <a:cs typeface="Arial Rounded"/>
                <a:sym typeface="Arial Rounded"/>
              </a:rPr>
              <a:t>Literature Review</a:t>
            </a:r>
            <a:endParaRPr/>
          </a:p>
          <a:p>
            <a:pPr marL="514364" lvl="0" indent="-514364" algn="l" rtl="0">
              <a:lnSpc>
                <a:spcPct val="90000"/>
              </a:lnSpc>
              <a:spcBef>
                <a:spcPts val="1001"/>
              </a:spcBef>
              <a:spcAft>
                <a:spcPts val="0"/>
              </a:spcAft>
              <a:buClr>
                <a:schemeClr val="dk1"/>
              </a:buClr>
              <a:buSzPct val="100000"/>
              <a:buFont typeface="Calibri"/>
              <a:buAutoNum type="arabicPeriod"/>
            </a:pPr>
            <a:r>
              <a:rPr lang="en-US" sz="3800" b="1">
                <a:latin typeface="Arial Rounded"/>
                <a:ea typeface="Arial Rounded"/>
                <a:cs typeface="Arial Rounded"/>
                <a:sym typeface="Arial Rounded"/>
              </a:rPr>
              <a:t>Existing Systems</a:t>
            </a:r>
            <a:endParaRPr/>
          </a:p>
          <a:p>
            <a:pPr marL="514364" lvl="0" indent="-514364" algn="l" rtl="0">
              <a:lnSpc>
                <a:spcPct val="90000"/>
              </a:lnSpc>
              <a:spcBef>
                <a:spcPts val="1001"/>
              </a:spcBef>
              <a:spcAft>
                <a:spcPts val="0"/>
              </a:spcAft>
              <a:buClr>
                <a:schemeClr val="dk1"/>
              </a:buClr>
              <a:buSzPct val="100000"/>
              <a:buFont typeface="Calibri"/>
              <a:buAutoNum type="arabicPeriod"/>
            </a:pPr>
            <a:r>
              <a:rPr lang="en-US" sz="3800" b="1">
                <a:latin typeface="Arial Rounded"/>
                <a:ea typeface="Arial Rounded"/>
                <a:cs typeface="Arial Rounded"/>
                <a:sym typeface="Arial Rounded"/>
              </a:rPr>
              <a:t>Problem Statement</a:t>
            </a:r>
            <a:endParaRPr/>
          </a:p>
          <a:p>
            <a:pPr marL="514364" lvl="0" indent="-514364" algn="l" rtl="0">
              <a:lnSpc>
                <a:spcPct val="90000"/>
              </a:lnSpc>
              <a:spcBef>
                <a:spcPts val="1001"/>
              </a:spcBef>
              <a:spcAft>
                <a:spcPts val="0"/>
              </a:spcAft>
              <a:buClr>
                <a:schemeClr val="dk1"/>
              </a:buClr>
              <a:buSzPct val="100000"/>
              <a:buFont typeface="Calibri"/>
              <a:buAutoNum type="arabicPeriod"/>
            </a:pPr>
            <a:r>
              <a:rPr lang="en-US" sz="3800" b="1">
                <a:latin typeface="Arial Rounded"/>
                <a:ea typeface="Arial Rounded"/>
                <a:cs typeface="Arial Rounded"/>
                <a:sym typeface="Arial Rounded"/>
              </a:rPr>
              <a:t>Proposed Method</a:t>
            </a:r>
            <a:endParaRPr/>
          </a:p>
          <a:p>
            <a:pPr marL="514364" lvl="0" indent="-514364" algn="l" rtl="0">
              <a:lnSpc>
                <a:spcPct val="90000"/>
              </a:lnSpc>
              <a:spcBef>
                <a:spcPts val="1001"/>
              </a:spcBef>
              <a:spcAft>
                <a:spcPts val="0"/>
              </a:spcAft>
              <a:buClr>
                <a:schemeClr val="dk1"/>
              </a:buClr>
              <a:buSzPct val="100000"/>
              <a:buFont typeface="Calibri"/>
              <a:buAutoNum type="arabicPeriod"/>
            </a:pPr>
            <a:r>
              <a:rPr lang="en-US" sz="3800" b="1">
                <a:latin typeface="Arial Rounded"/>
                <a:ea typeface="Arial Rounded"/>
                <a:cs typeface="Arial Rounded"/>
                <a:sym typeface="Arial Rounded"/>
              </a:rPr>
              <a:t>Technology used</a:t>
            </a:r>
            <a:endParaRPr/>
          </a:p>
          <a:p>
            <a:pPr marL="514364" lvl="0" indent="-514364" algn="l" rtl="0">
              <a:lnSpc>
                <a:spcPct val="90000"/>
              </a:lnSpc>
              <a:spcBef>
                <a:spcPts val="1001"/>
              </a:spcBef>
              <a:spcAft>
                <a:spcPts val="0"/>
              </a:spcAft>
              <a:buClr>
                <a:schemeClr val="dk1"/>
              </a:buClr>
              <a:buSzPct val="100000"/>
              <a:buFont typeface="Calibri"/>
              <a:buAutoNum type="arabicPeriod"/>
            </a:pPr>
            <a:r>
              <a:rPr lang="en-US" sz="3800" b="1">
                <a:latin typeface="Arial Rounded"/>
                <a:ea typeface="Arial Rounded"/>
                <a:cs typeface="Arial Rounded"/>
                <a:sym typeface="Arial Rounded"/>
              </a:rPr>
              <a:t>Methodology</a:t>
            </a:r>
            <a:endParaRPr/>
          </a:p>
          <a:p>
            <a:pPr marL="514364" lvl="0" indent="-514364" algn="l" rtl="0">
              <a:lnSpc>
                <a:spcPct val="90000"/>
              </a:lnSpc>
              <a:spcBef>
                <a:spcPts val="1001"/>
              </a:spcBef>
              <a:spcAft>
                <a:spcPts val="0"/>
              </a:spcAft>
              <a:buClr>
                <a:schemeClr val="dk1"/>
              </a:buClr>
              <a:buSzPct val="100000"/>
              <a:buFont typeface="Calibri"/>
              <a:buAutoNum type="arabicPeriod"/>
            </a:pPr>
            <a:r>
              <a:rPr lang="en-US" sz="3800" b="1">
                <a:latin typeface="Arial Rounded"/>
                <a:ea typeface="Arial Rounded"/>
                <a:cs typeface="Arial Rounded"/>
                <a:sym typeface="Arial Rounded"/>
              </a:rPr>
              <a:t>Flow Diagram</a:t>
            </a:r>
            <a:endParaRPr/>
          </a:p>
          <a:p>
            <a:pPr marL="514364" lvl="0" indent="-514364" algn="l" rtl="0">
              <a:lnSpc>
                <a:spcPct val="90000"/>
              </a:lnSpc>
              <a:spcBef>
                <a:spcPts val="1001"/>
              </a:spcBef>
              <a:spcAft>
                <a:spcPts val="0"/>
              </a:spcAft>
              <a:buClr>
                <a:schemeClr val="dk1"/>
              </a:buClr>
              <a:buSzPct val="100000"/>
              <a:buFont typeface="Calibri"/>
              <a:buAutoNum type="arabicPeriod"/>
            </a:pPr>
            <a:r>
              <a:rPr lang="en-US" sz="3800" b="1">
                <a:latin typeface="Arial Rounded"/>
                <a:ea typeface="Arial Rounded"/>
                <a:cs typeface="Arial Rounded"/>
                <a:sym typeface="Arial Rounded"/>
              </a:rPr>
              <a:t>Future Scope</a:t>
            </a:r>
            <a:endParaRPr/>
          </a:p>
          <a:p>
            <a:pPr marL="514364" lvl="0" indent="-514364" algn="l" rtl="0">
              <a:lnSpc>
                <a:spcPct val="90000"/>
              </a:lnSpc>
              <a:spcBef>
                <a:spcPts val="1001"/>
              </a:spcBef>
              <a:spcAft>
                <a:spcPts val="0"/>
              </a:spcAft>
              <a:buClr>
                <a:schemeClr val="dk1"/>
              </a:buClr>
              <a:buSzPct val="100000"/>
              <a:buFont typeface="Calibri"/>
              <a:buAutoNum type="arabicPeriod"/>
            </a:pPr>
            <a:r>
              <a:rPr lang="en-US" sz="3800" b="1">
                <a:latin typeface="Arial Rounded"/>
                <a:ea typeface="Arial Rounded"/>
                <a:cs typeface="Arial Rounded"/>
                <a:sym typeface="Arial Rounded"/>
              </a:rPr>
              <a:t>Conclusion</a:t>
            </a:r>
            <a:endParaRPr/>
          </a:p>
          <a:p>
            <a:pPr marL="514364" lvl="0" indent="-514364" algn="l" rtl="0">
              <a:lnSpc>
                <a:spcPct val="90000"/>
              </a:lnSpc>
              <a:spcBef>
                <a:spcPts val="1001"/>
              </a:spcBef>
              <a:spcAft>
                <a:spcPts val="0"/>
              </a:spcAft>
              <a:buClr>
                <a:schemeClr val="dk1"/>
              </a:buClr>
              <a:buSzPct val="100000"/>
              <a:buFont typeface="Calibri"/>
              <a:buAutoNum type="arabicPeriod"/>
            </a:pPr>
            <a:r>
              <a:rPr lang="en-US" sz="3800" b="1">
                <a:latin typeface="Arial Rounded"/>
                <a:ea typeface="Arial Rounded"/>
                <a:cs typeface="Arial Rounded"/>
                <a:sym typeface="Arial Rounded"/>
              </a:rPr>
              <a:t>References</a:t>
            </a:r>
            <a:endParaRPr/>
          </a:p>
        </p:txBody>
      </p:sp>
      <p:pic>
        <p:nvPicPr>
          <p:cNvPr id="99" name="Google Shape;99;p2" descr="A picture containing indoor&#10;&#10;Description automatically generated"/>
          <p:cNvPicPr preferRelativeResize="0"/>
          <p:nvPr/>
        </p:nvPicPr>
        <p:blipFill rotWithShape="1">
          <a:blip r:embed="rId3">
            <a:alphaModFix/>
          </a:blip>
          <a:srcRect l="31094" t="4801" r="41639" b="53056"/>
          <a:stretch/>
        </p:blipFill>
        <p:spPr>
          <a:xfrm>
            <a:off x="7429500" y="2129472"/>
            <a:ext cx="3790951" cy="314737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2"/>
          <p:cNvSpPr txBox="1">
            <a:spLocks noGrp="1"/>
          </p:cNvSpPr>
          <p:nvPr>
            <p:ph type="body" idx="1"/>
          </p:nvPr>
        </p:nvSpPr>
        <p:spPr>
          <a:xfrm>
            <a:off x="722794" y="1017757"/>
            <a:ext cx="10515600" cy="4351338"/>
          </a:xfrm>
          <a:prstGeom prst="rect">
            <a:avLst/>
          </a:prstGeom>
          <a:noFill/>
          <a:ln>
            <a:noFill/>
          </a:ln>
        </p:spPr>
        <p:txBody>
          <a:bodyPr spcFirstLastPara="1" wrap="square" lIns="91425" tIns="45700" rIns="91425" bIns="45700" anchor="t" anchorCtr="0">
            <a:normAutofit/>
          </a:bodyPr>
          <a:lstStyle/>
          <a:p>
            <a:pPr marL="228607" lvl="0" indent="-114307" algn="l" rtl="0">
              <a:lnSpc>
                <a:spcPct val="100000"/>
              </a:lnSpc>
              <a:spcBef>
                <a:spcPts val="0"/>
              </a:spcBef>
              <a:spcAft>
                <a:spcPts val="0"/>
              </a:spcAft>
              <a:buClr>
                <a:schemeClr val="dk1"/>
              </a:buClr>
              <a:buSzPts val="1800"/>
              <a:buNone/>
            </a:pPr>
            <a:endParaRPr sz="1800"/>
          </a:p>
          <a:p>
            <a:pPr marL="228607" lvl="0" indent="-114307" algn="l" rtl="0">
              <a:lnSpc>
                <a:spcPct val="100000"/>
              </a:lnSpc>
              <a:spcBef>
                <a:spcPts val="1001"/>
              </a:spcBef>
              <a:spcAft>
                <a:spcPts val="0"/>
              </a:spcAft>
              <a:buClr>
                <a:schemeClr val="dk1"/>
              </a:buClr>
              <a:buSzPts val="1800"/>
              <a:buNone/>
            </a:pPr>
            <a:endParaRPr sz="1800"/>
          </a:p>
          <a:p>
            <a:pPr marL="228607" lvl="0" indent="-228607" algn="just" rtl="0">
              <a:lnSpc>
                <a:spcPct val="100000"/>
              </a:lnSpc>
              <a:spcBef>
                <a:spcPts val="1001"/>
              </a:spcBef>
              <a:spcAft>
                <a:spcPts val="0"/>
              </a:spcAft>
              <a:buClr>
                <a:schemeClr val="dk1"/>
              </a:buClr>
              <a:buSzPts val="1800"/>
              <a:buChar char="•"/>
            </a:pPr>
            <a:r>
              <a:rPr lang="en-US" sz="1800"/>
              <a:t>Giaglis G, Paul R, Doukidis G (1996) Simulation for intra- and inter-organisational business process modeling. In: Proceedings of the 28th conference on winter simulation, pp 1297–1308</a:t>
            </a:r>
            <a:endParaRPr/>
          </a:p>
          <a:p>
            <a:pPr marL="228607" lvl="0" indent="-228607" algn="just" rtl="0">
              <a:lnSpc>
                <a:spcPct val="90000"/>
              </a:lnSpc>
              <a:spcBef>
                <a:spcPts val="1001"/>
              </a:spcBef>
              <a:spcAft>
                <a:spcPts val="0"/>
              </a:spcAft>
              <a:buClr>
                <a:schemeClr val="dk1"/>
              </a:buClr>
              <a:buSzPts val="1800"/>
              <a:buChar char="•"/>
            </a:pPr>
            <a:r>
              <a:rPr lang="en-US" sz="1800"/>
              <a:t>Hallerbach A, Bauer T, Reichert M (2010) Conﬁguration and management of process variants. In: vom Brocke J, Rosemann M (eds) Handbook on business process management, vol 1. Springer, Heidelberg</a:t>
            </a:r>
            <a:endParaRPr/>
          </a:p>
          <a:p>
            <a:pPr marL="228607" lvl="0" indent="-228607" algn="just" rtl="0">
              <a:lnSpc>
                <a:spcPct val="90000"/>
              </a:lnSpc>
              <a:spcBef>
                <a:spcPts val="1001"/>
              </a:spcBef>
              <a:spcAft>
                <a:spcPts val="0"/>
              </a:spcAft>
              <a:buClr>
                <a:schemeClr val="dk1"/>
              </a:buClr>
              <a:buSzPts val="1800"/>
              <a:buChar char="•"/>
            </a:pPr>
            <a:r>
              <a:rPr lang="en-US" sz="1800"/>
              <a:t>Aldred L, van der Aalst WMP, Dumas M, ter Hofstede AHM (2007) Communication abstractions for distributed business processes. In: Proceedings of the 19th international conference on advanced information systems engineering. LNCS, vol 4495. Springer, pp 409–423</a:t>
            </a:r>
            <a:endParaRPr/>
          </a:p>
          <a:p>
            <a:pPr marL="228607" lvl="0" indent="-114307" algn="l" rtl="0">
              <a:lnSpc>
                <a:spcPct val="90000"/>
              </a:lnSpc>
              <a:spcBef>
                <a:spcPts val="1001"/>
              </a:spcBef>
              <a:spcAft>
                <a:spcPts val="0"/>
              </a:spcAft>
              <a:buClr>
                <a:schemeClr val="dk1"/>
              </a:buClr>
              <a:buSzPts val="1800"/>
              <a:buNone/>
            </a:pPr>
            <a:endParaRPr sz="1800"/>
          </a:p>
          <a:p>
            <a:pPr marL="228607" lvl="0" indent="-114307" algn="l" rtl="0">
              <a:lnSpc>
                <a:spcPct val="100000"/>
              </a:lnSpc>
              <a:spcBef>
                <a:spcPts val="1001"/>
              </a:spcBef>
              <a:spcAft>
                <a:spcPts val="0"/>
              </a:spcAft>
              <a:buClr>
                <a:schemeClr val="dk1"/>
              </a:buClr>
              <a:buSzPts val="1800"/>
              <a:buNone/>
            </a:pPr>
            <a:endParaRPr sz="1800"/>
          </a:p>
          <a:p>
            <a:pPr marL="228607" lvl="0" indent="-114307" algn="l" rtl="0">
              <a:lnSpc>
                <a:spcPct val="90000"/>
              </a:lnSpc>
              <a:spcBef>
                <a:spcPts val="1001"/>
              </a:spcBef>
              <a:spcAft>
                <a:spcPts val="0"/>
              </a:spcAft>
              <a:buClr>
                <a:schemeClr val="dk1"/>
              </a:buClr>
              <a:buSzPts val="1800"/>
              <a:buNone/>
            </a:pPr>
            <a:endParaRPr sz="1800"/>
          </a:p>
          <a:p>
            <a:pPr marL="228607" lvl="0" indent="-114307" algn="l" rtl="0">
              <a:lnSpc>
                <a:spcPct val="100000"/>
              </a:lnSpc>
              <a:spcBef>
                <a:spcPts val="1001"/>
              </a:spcBef>
              <a:spcAft>
                <a:spcPts val="0"/>
              </a:spcAft>
              <a:buClr>
                <a:schemeClr val="dk1"/>
              </a:buClr>
              <a:buSzPts val="1800"/>
              <a:buNone/>
            </a:pPr>
            <a:endParaRPr sz="1800">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3"/>
          <p:cNvSpPr/>
          <p:nvPr/>
        </p:nvSpPr>
        <p:spPr>
          <a:xfrm>
            <a:off x="2191299" y="2497976"/>
            <a:ext cx="7520649" cy="186204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500" b="1" i="0" u="none" strike="noStrike" cap="none">
                <a:solidFill>
                  <a:schemeClr val="accent2"/>
                </a:solidFill>
                <a:latin typeface="Calibri"/>
                <a:ea typeface="Calibri"/>
                <a:cs typeface="Calibri"/>
                <a:sym typeface="Calibri"/>
              </a:rPr>
              <a:t>THANK YOU</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5294742" y="293411"/>
            <a:ext cx="430646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2"/>
              </a:buClr>
              <a:buSzPts val="4000"/>
              <a:buFont typeface="Raleway"/>
              <a:buNone/>
            </a:pPr>
            <a:r>
              <a:rPr lang="en-US" sz="4000" b="1">
                <a:solidFill>
                  <a:schemeClr val="accent2"/>
                </a:solidFill>
                <a:latin typeface="Raleway"/>
                <a:ea typeface="Raleway"/>
                <a:cs typeface="Raleway"/>
                <a:sym typeface="Raleway"/>
              </a:rPr>
              <a:t> </a:t>
            </a:r>
            <a:r>
              <a:rPr lang="en-US" sz="3600" b="1">
                <a:solidFill>
                  <a:schemeClr val="accent2"/>
                </a:solidFill>
                <a:latin typeface="Raleway"/>
                <a:ea typeface="Raleway"/>
                <a:cs typeface="Raleway"/>
                <a:sym typeface="Raleway"/>
              </a:rPr>
              <a:t>INTRODUCTION</a:t>
            </a:r>
            <a:endParaRPr sz="4000" b="1">
              <a:solidFill>
                <a:schemeClr val="accent2"/>
              </a:solidFill>
              <a:latin typeface="Raleway"/>
              <a:ea typeface="Raleway"/>
              <a:cs typeface="Raleway"/>
              <a:sym typeface="Raleway"/>
            </a:endParaRPr>
          </a:p>
        </p:txBody>
      </p:sp>
      <p:sp>
        <p:nvSpPr>
          <p:cNvPr id="105" name="Google Shape;105;p3"/>
          <p:cNvSpPr txBox="1">
            <a:spLocks noGrp="1"/>
          </p:cNvSpPr>
          <p:nvPr>
            <p:ph type="body" idx="1"/>
          </p:nvPr>
        </p:nvSpPr>
        <p:spPr>
          <a:xfrm>
            <a:off x="3524250" y="1773074"/>
            <a:ext cx="7829550" cy="4351339"/>
          </a:xfrm>
          <a:prstGeom prst="rect">
            <a:avLst/>
          </a:prstGeom>
          <a:noFill/>
          <a:ln>
            <a:noFill/>
          </a:ln>
        </p:spPr>
        <p:txBody>
          <a:bodyPr spcFirstLastPara="1" wrap="square" lIns="91425" tIns="45700" rIns="91425" bIns="45700" anchor="t" anchorCtr="0">
            <a:normAutofit fontScale="92500"/>
          </a:bodyPr>
          <a:lstStyle/>
          <a:p>
            <a:pPr marL="228607" lvl="0" indent="-228607" algn="just" rtl="0">
              <a:lnSpc>
                <a:spcPct val="100000"/>
              </a:lnSpc>
              <a:spcBef>
                <a:spcPts val="0"/>
              </a:spcBef>
              <a:spcAft>
                <a:spcPts val="0"/>
              </a:spcAft>
              <a:buClr>
                <a:schemeClr val="dk1"/>
              </a:buClr>
              <a:buSzPct val="100000"/>
              <a:buChar char="•"/>
            </a:pPr>
            <a:r>
              <a:rPr lang="en-US" sz="1800">
                <a:latin typeface="Lato"/>
                <a:ea typeface="Lato"/>
                <a:cs typeface="Lato"/>
                <a:sym typeface="Lato"/>
              </a:rPr>
              <a:t>Operation workﬂow management is concerned with providing automated support for business processes. Typically, a workﬂow involves both people and software applications. </a:t>
            </a:r>
            <a:endParaRPr sz="1800">
              <a:latin typeface="Lato"/>
              <a:ea typeface="Lato"/>
              <a:cs typeface="Lato"/>
              <a:sym typeface="Lato"/>
            </a:endParaRPr>
          </a:p>
          <a:p>
            <a:pPr marL="228607" lvl="0" indent="-228607" algn="just" rtl="0">
              <a:lnSpc>
                <a:spcPct val="100000"/>
              </a:lnSpc>
              <a:spcBef>
                <a:spcPts val="1801"/>
              </a:spcBef>
              <a:spcAft>
                <a:spcPts val="0"/>
              </a:spcAft>
              <a:buClr>
                <a:schemeClr val="dk1"/>
              </a:buClr>
              <a:buSzPct val="100000"/>
              <a:buChar char="•"/>
            </a:pPr>
            <a:r>
              <a:rPr lang="en-US" sz="1800">
                <a:latin typeface="Lato"/>
                <a:ea typeface="Lato"/>
                <a:cs typeface="Lato"/>
                <a:sym typeface="Lato"/>
              </a:rPr>
              <a:t>A system that defines, creates, and manages the execution of workflows through the use of software, running on one or more workflow engines, which is able to interpret the process definition, interact with workflow participants, and where required, invoke the use of IT tools and applications.</a:t>
            </a:r>
            <a:endParaRPr/>
          </a:p>
          <a:p>
            <a:pPr marL="228607" lvl="0" indent="-228607" algn="just" rtl="0">
              <a:lnSpc>
                <a:spcPct val="100000"/>
              </a:lnSpc>
              <a:spcBef>
                <a:spcPts val="1801"/>
              </a:spcBef>
              <a:spcAft>
                <a:spcPts val="0"/>
              </a:spcAft>
              <a:buClr>
                <a:schemeClr val="dk1"/>
              </a:buClr>
              <a:buSzPct val="100000"/>
              <a:buChar char="•"/>
            </a:pPr>
            <a:r>
              <a:rPr lang="en-US" sz="1800">
                <a:latin typeface="Lato"/>
                <a:ea typeface="Lato"/>
                <a:cs typeface="Lato"/>
                <a:sym typeface="Lato"/>
              </a:rPr>
              <a:t> Workflow Management Coalition, A workﬂow, sometimes used as a synonym for “a business process,” comprises a series of tasks (activities) through which work is routed. </a:t>
            </a:r>
            <a:endParaRPr/>
          </a:p>
          <a:p>
            <a:pPr marL="228607" lvl="0" indent="-228607" algn="just" rtl="0">
              <a:lnSpc>
                <a:spcPct val="100000"/>
              </a:lnSpc>
              <a:spcBef>
                <a:spcPts val="1801"/>
              </a:spcBef>
              <a:spcAft>
                <a:spcPts val="0"/>
              </a:spcAft>
              <a:buClr>
                <a:schemeClr val="dk1"/>
              </a:buClr>
              <a:buSzPct val="100000"/>
              <a:buChar char="•"/>
            </a:pPr>
            <a:r>
              <a:rPr lang="en-US" sz="1800">
                <a:latin typeface="Lato"/>
                <a:ea typeface="Lato"/>
                <a:cs typeface="Lato"/>
                <a:sym typeface="Lato"/>
              </a:rPr>
              <a:t>Workﬂow management systems are a class of software that supports business processes by taking on their information logistics, i.e., they ensure that the right information reaches the right person at the right time. </a:t>
            </a:r>
            <a:endParaRPr/>
          </a:p>
          <a:p>
            <a:pPr marL="457200" lvl="0" indent="-228600" algn="l" rtl="0">
              <a:lnSpc>
                <a:spcPct val="107000"/>
              </a:lnSpc>
              <a:spcBef>
                <a:spcPts val="800"/>
              </a:spcBef>
              <a:spcAft>
                <a:spcPts val="0"/>
              </a:spcAft>
              <a:buClr>
                <a:schemeClr val="accent1"/>
              </a:buClr>
              <a:buSzPct val="87837"/>
              <a:buFont typeface="Lato"/>
              <a:buNone/>
            </a:pPr>
            <a:endParaRPr sz="1600">
              <a:solidFill>
                <a:schemeClr val="accent1"/>
              </a:solidFill>
              <a:latin typeface="Calibri"/>
              <a:ea typeface="Calibri"/>
              <a:cs typeface="Calibri"/>
              <a:sym typeface="Calibri"/>
            </a:endParaRPr>
          </a:p>
        </p:txBody>
      </p:sp>
      <p:pic>
        <p:nvPicPr>
          <p:cNvPr id="106" name="Google Shape;106;p3" descr="Graphical user interface, diagram&#10;&#10;Description automatically generated with medium confidence"/>
          <p:cNvPicPr preferRelativeResize="0"/>
          <p:nvPr/>
        </p:nvPicPr>
        <p:blipFill rotWithShape="1">
          <a:blip r:embed="rId3">
            <a:alphaModFix/>
          </a:blip>
          <a:srcRect/>
          <a:stretch/>
        </p:blipFill>
        <p:spPr>
          <a:xfrm>
            <a:off x="504826" y="2376487"/>
            <a:ext cx="2800350" cy="23907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animEffect transition="in" filter="fade">
                                      <p:cBhvr>
                                        <p:cTn id="7" dur="1000"/>
                                        <p:tgtEl>
                                          <p:spTgt spid="1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
                                            <p:txEl>
                                              <p:pRg st="1" end="1"/>
                                            </p:txEl>
                                          </p:spTgt>
                                        </p:tgtEl>
                                        <p:attrNameLst>
                                          <p:attrName>style.visibility</p:attrName>
                                        </p:attrNameLst>
                                      </p:cBhvr>
                                      <p:to>
                                        <p:strVal val="visible"/>
                                      </p:to>
                                    </p:set>
                                    <p:animEffect transition="in" filter="fade">
                                      <p:cBhvr>
                                        <p:cTn id="12" dur="1000"/>
                                        <p:tgtEl>
                                          <p:spTgt spid="1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5">
                                            <p:txEl>
                                              <p:pRg st="2" end="2"/>
                                            </p:txEl>
                                          </p:spTgt>
                                        </p:tgtEl>
                                        <p:attrNameLst>
                                          <p:attrName>style.visibility</p:attrName>
                                        </p:attrNameLst>
                                      </p:cBhvr>
                                      <p:to>
                                        <p:strVal val="visible"/>
                                      </p:to>
                                    </p:set>
                                    <p:animEffect transition="in" filter="fade">
                                      <p:cBhvr>
                                        <p:cTn id="17" dur="1000"/>
                                        <p:tgtEl>
                                          <p:spTgt spid="10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5">
                                            <p:txEl>
                                              <p:pRg st="3" end="3"/>
                                            </p:txEl>
                                          </p:spTgt>
                                        </p:tgtEl>
                                        <p:attrNameLst>
                                          <p:attrName>style.visibility</p:attrName>
                                        </p:attrNameLst>
                                      </p:cBhvr>
                                      <p:to>
                                        <p:strVal val="visible"/>
                                      </p:to>
                                    </p:set>
                                    <p:animEffect transition="in" filter="fade">
                                      <p:cBhvr>
                                        <p:cTn id="22" dur="1000"/>
                                        <p:tgtEl>
                                          <p:spTgt spid="10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5">
                                            <p:txEl>
                                              <p:pRg st="4" end="4"/>
                                            </p:txEl>
                                          </p:spTgt>
                                        </p:tgtEl>
                                        <p:attrNameLst>
                                          <p:attrName>style.visibility</p:attrName>
                                        </p:attrNameLst>
                                      </p:cBhvr>
                                      <p:to>
                                        <p:strVal val="visible"/>
                                      </p:to>
                                    </p:set>
                                    <p:animEffect transition="in" filter="fade">
                                      <p:cBhvr>
                                        <p:cTn id="27" dur="1000"/>
                                        <p:tgtEl>
                                          <p:spTgt spid="10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839051" y="687358"/>
            <a:ext cx="10251200" cy="713600"/>
          </a:xfrm>
          <a:prstGeom prst="rect">
            <a:avLst/>
          </a:prstGeom>
          <a:noFill/>
          <a:ln>
            <a:noFill/>
          </a:ln>
        </p:spPr>
        <p:txBody>
          <a:bodyPr spcFirstLastPara="1" wrap="square" lIns="121900" tIns="121900" rIns="121900" bIns="121900" anchor="t" anchorCtr="0">
            <a:normAutofit fontScale="90000"/>
          </a:bodyPr>
          <a:lstStyle/>
          <a:p>
            <a:pPr marL="0" marR="0" lvl="0" indent="0" algn="l" rtl="0">
              <a:lnSpc>
                <a:spcPct val="100000"/>
              </a:lnSpc>
              <a:spcBef>
                <a:spcPts val="0"/>
              </a:spcBef>
              <a:spcAft>
                <a:spcPts val="0"/>
              </a:spcAft>
              <a:buClr>
                <a:srgbClr val="000000"/>
              </a:buClr>
              <a:buSzPct val="111111"/>
              <a:buFont typeface="Arial"/>
              <a:buNone/>
            </a:pPr>
            <a:r>
              <a:rPr lang="en-US" sz="4000" b="0" i="0" u="none" strike="noStrike" cap="none">
                <a:solidFill>
                  <a:schemeClr val="accent2"/>
                </a:solidFill>
                <a:latin typeface="Raleway"/>
                <a:ea typeface="Raleway"/>
                <a:cs typeface="Raleway"/>
                <a:sym typeface="Raleway"/>
              </a:rPr>
              <a:t>LITERATURE REVIEW</a:t>
            </a:r>
            <a:endParaRPr/>
          </a:p>
        </p:txBody>
      </p:sp>
      <p:graphicFrame>
        <p:nvGraphicFramePr>
          <p:cNvPr id="112" name="Google Shape;112;p4"/>
          <p:cNvGraphicFramePr/>
          <p:nvPr/>
        </p:nvGraphicFramePr>
        <p:xfrm>
          <a:off x="839051" y="2090194"/>
          <a:ext cx="10689000" cy="3914360"/>
        </p:xfrm>
        <a:graphic>
          <a:graphicData uri="http://schemas.openxmlformats.org/drawingml/2006/table">
            <a:tbl>
              <a:tblPr>
                <a:noFill/>
                <a:tableStyleId>{01914087-5A55-4730-9759-55E1C1EF9902}</a:tableStyleId>
              </a:tblPr>
              <a:tblGrid>
                <a:gridCol w="1039100">
                  <a:extLst>
                    <a:ext uri="{9D8B030D-6E8A-4147-A177-3AD203B41FA5}">
                      <a16:colId xmlns:a16="http://schemas.microsoft.com/office/drawing/2014/main" val="20000"/>
                    </a:ext>
                  </a:extLst>
                </a:gridCol>
                <a:gridCol w="1999225">
                  <a:extLst>
                    <a:ext uri="{9D8B030D-6E8A-4147-A177-3AD203B41FA5}">
                      <a16:colId xmlns:a16="http://schemas.microsoft.com/office/drawing/2014/main" val="20001"/>
                    </a:ext>
                  </a:extLst>
                </a:gridCol>
                <a:gridCol w="1548100">
                  <a:extLst>
                    <a:ext uri="{9D8B030D-6E8A-4147-A177-3AD203B41FA5}">
                      <a16:colId xmlns:a16="http://schemas.microsoft.com/office/drawing/2014/main" val="20002"/>
                    </a:ext>
                  </a:extLst>
                </a:gridCol>
                <a:gridCol w="2345300">
                  <a:extLst>
                    <a:ext uri="{9D8B030D-6E8A-4147-A177-3AD203B41FA5}">
                      <a16:colId xmlns:a16="http://schemas.microsoft.com/office/drawing/2014/main" val="20003"/>
                    </a:ext>
                  </a:extLst>
                </a:gridCol>
                <a:gridCol w="3757275">
                  <a:extLst>
                    <a:ext uri="{9D8B030D-6E8A-4147-A177-3AD203B41FA5}">
                      <a16:colId xmlns:a16="http://schemas.microsoft.com/office/drawing/2014/main" val="20004"/>
                    </a:ext>
                  </a:extLst>
                </a:gridCol>
              </a:tblGrid>
              <a:tr h="609550">
                <a:tc>
                  <a:txBody>
                    <a:bodyPr/>
                    <a:lstStyle/>
                    <a:p>
                      <a:pPr marL="0" marR="0" lvl="0" indent="0" algn="ctr" rtl="0">
                        <a:lnSpc>
                          <a:spcPct val="100000"/>
                        </a:lnSpc>
                        <a:spcBef>
                          <a:spcPts val="0"/>
                        </a:spcBef>
                        <a:spcAft>
                          <a:spcPts val="0"/>
                        </a:spcAft>
                        <a:buClr>
                          <a:srgbClr val="000000"/>
                        </a:buClr>
                        <a:buSzPts val="2400"/>
                        <a:buFont typeface="Lato"/>
                        <a:buNone/>
                      </a:pPr>
                      <a:r>
                        <a:rPr lang="en-US" sz="2400" b="1" u="none" strike="noStrike" cap="none">
                          <a:solidFill>
                            <a:srgbClr val="000000"/>
                          </a:solidFill>
                          <a:latin typeface="Lato"/>
                          <a:ea typeface="Lato"/>
                          <a:cs typeface="Lato"/>
                          <a:sym typeface="Lato"/>
                        </a:rPr>
                        <a:t>Sr.No</a:t>
                      </a:r>
                      <a:endParaRPr sz="2400" b="1"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2400" b="1" u="none" strike="noStrike" cap="none">
                          <a:solidFill>
                            <a:srgbClr val="000000"/>
                          </a:solidFill>
                          <a:latin typeface="Lato"/>
                          <a:ea typeface="Lato"/>
                          <a:cs typeface="Lato"/>
                          <a:sym typeface="Lato"/>
                        </a:rPr>
                        <a:t>Author</a:t>
                      </a:r>
                      <a:endParaRPr sz="2400" b="1"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2400" b="1" u="none" strike="noStrike" cap="none">
                          <a:solidFill>
                            <a:srgbClr val="000000"/>
                          </a:solidFill>
                          <a:latin typeface="Lato"/>
                          <a:ea typeface="Lato"/>
                          <a:cs typeface="Lato"/>
                          <a:sym typeface="Lato"/>
                        </a:rPr>
                        <a:t>Title</a:t>
                      </a:r>
                      <a:endParaRPr sz="2400" b="1"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2400" b="1" u="none" strike="noStrike" cap="none">
                          <a:solidFill>
                            <a:srgbClr val="000000"/>
                          </a:solidFill>
                          <a:latin typeface="Lato"/>
                          <a:ea typeface="Lato"/>
                          <a:cs typeface="Lato"/>
                          <a:sym typeface="Lato"/>
                        </a:rPr>
                        <a:t>Published at</a:t>
                      </a:r>
                      <a:endParaRPr sz="2400" b="1"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2400" b="1" u="none" strike="noStrike" cap="none">
                          <a:solidFill>
                            <a:srgbClr val="000000"/>
                          </a:solidFill>
                          <a:latin typeface="Lato"/>
                          <a:ea typeface="Lato"/>
                          <a:cs typeface="Lato"/>
                          <a:sym typeface="Lato"/>
                        </a:rPr>
                        <a:t>Observation</a:t>
                      </a:r>
                      <a:endParaRPr sz="2400" b="1"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304800">
                <a:tc>
                  <a:txBody>
                    <a:bodyPr/>
                    <a:lstStyle/>
                    <a:p>
                      <a:pPr marL="0" marR="0" lvl="0" indent="0" algn="l" rtl="0">
                        <a:lnSpc>
                          <a:spcPct val="100000"/>
                        </a:lnSpc>
                        <a:spcBef>
                          <a:spcPts val="0"/>
                        </a:spcBef>
                        <a:spcAft>
                          <a:spcPts val="0"/>
                        </a:spcAft>
                        <a:buClr>
                          <a:srgbClr val="000000"/>
                        </a:buClr>
                        <a:buSzPts val="1600"/>
                        <a:buFont typeface="Lato"/>
                        <a:buNone/>
                      </a:pPr>
                      <a:r>
                        <a:rPr lang="en-US" sz="1600" b="1" u="none" strike="noStrike" cap="none">
                          <a:solidFill>
                            <a:srgbClr val="000000"/>
                          </a:solidFill>
                          <a:latin typeface="Lato"/>
                          <a:ea typeface="Lato"/>
                          <a:cs typeface="Lato"/>
                          <a:sym typeface="Lato"/>
                        </a:rPr>
                        <a:t>1</a:t>
                      </a:r>
                      <a:endParaRPr sz="1600" b="1"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1" b="0" i="0" u="none" strike="noStrike" cap="none">
                          <a:solidFill>
                            <a:schemeClr val="dk1"/>
                          </a:solidFill>
                          <a:latin typeface="Calibri"/>
                          <a:ea typeface="Calibri"/>
                          <a:cs typeface="Calibri"/>
                          <a:sym typeface="Calibri"/>
                        </a:rPr>
                        <a:t>Chun Ouyang, Michael Adams, Moe Thandar Wynn,</a:t>
                      </a:r>
                      <a:endParaRPr/>
                    </a:p>
                    <a:p>
                      <a:pPr marL="0" marR="0" lvl="0" indent="0" algn="l" rtl="0">
                        <a:spcBef>
                          <a:spcPts val="0"/>
                        </a:spcBef>
                        <a:spcAft>
                          <a:spcPts val="0"/>
                        </a:spcAft>
                        <a:buNone/>
                      </a:pPr>
                      <a:r>
                        <a:rPr lang="en-US" sz="1801" b="0" i="0">
                          <a:solidFill>
                            <a:schemeClr val="dk1"/>
                          </a:solidFill>
                          <a:latin typeface="Calibri"/>
                          <a:ea typeface="Calibri"/>
                          <a:cs typeface="Calibri"/>
                          <a:sym typeface="Calibri"/>
                        </a:rPr>
                        <a:t>and Arthur H.M. ter Hofstede</a:t>
                      </a:r>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801" b="0" i="0">
                          <a:solidFill>
                            <a:schemeClr val="dk1"/>
                          </a:solidFill>
                          <a:latin typeface="Calibri"/>
                          <a:ea typeface="Calibri"/>
                          <a:cs typeface="Calibri"/>
                          <a:sym typeface="Calibri"/>
                        </a:rPr>
                        <a:t>Workﬂow Management</a:t>
                      </a:r>
                      <a:endParaRPr sz="1600"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600">
                          <a:solidFill>
                            <a:srgbClr val="000000"/>
                          </a:solidFill>
                          <a:latin typeface="Lato"/>
                          <a:ea typeface="Lato"/>
                          <a:cs typeface="Lato"/>
                          <a:sym typeface="Lato"/>
                        </a:rPr>
                        <a:t>Published at : May 2010 ResearchGate International Conference on Business process management</a:t>
                      </a:r>
                      <a:endParaRPr sz="1600"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600"/>
                        <a:buFont typeface="Lato"/>
                        <a:buNone/>
                      </a:pPr>
                      <a:r>
                        <a:rPr lang="en-US" sz="1600" u="none" strike="noStrike" cap="none">
                          <a:solidFill>
                            <a:srgbClr val="000000"/>
                          </a:solidFill>
                          <a:latin typeface="Lato"/>
                          <a:ea typeface="Lato"/>
                          <a:cs typeface="Lato"/>
                          <a:sym typeface="Lato"/>
                        </a:rPr>
                        <a:t>Business process automation considers the internal handling of processes, focusing on the control flow or the tasks of a process.</a:t>
                      </a:r>
                      <a:endParaRPr sz="1600"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aphicFrame>
        <p:nvGraphicFramePr>
          <p:cNvPr id="117" name="Google Shape;117;p5"/>
          <p:cNvGraphicFramePr/>
          <p:nvPr/>
        </p:nvGraphicFramePr>
        <p:xfrm>
          <a:off x="620151" y="1162976"/>
          <a:ext cx="3000000" cy="3000000"/>
        </p:xfrm>
        <a:graphic>
          <a:graphicData uri="http://schemas.openxmlformats.org/drawingml/2006/table">
            <a:tbl>
              <a:tblPr>
                <a:noFill/>
                <a:tableStyleId>{01914087-5A55-4730-9759-55E1C1EF9902}</a:tableStyleId>
              </a:tblPr>
              <a:tblGrid>
                <a:gridCol w="1039100">
                  <a:extLst>
                    <a:ext uri="{9D8B030D-6E8A-4147-A177-3AD203B41FA5}">
                      <a16:colId xmlns:a16="http://schemas.microsoft.com/office/drawing/2014/main" val="20000"/>
                    </a:ext>
                  </a:extLst>
                </a:gridCol>
                <a:gridCol w="1999225">
                  <a:extLst>
                    <a:ext uri="{9D8B030D-6E8A-4147-A177-3AD203B41FA5}">
                      <a16:colId xmlns:a16="http://schemas.microsoft.com/office/drawing/2014/main" val="20001"/>
                    </a:ext>
                  </a:extLst>
                </a:gridCol>
                <a:gridCol w="1548100">
                  <a:extLst>
                    <a:ext uri="{9D8B030D-6E8A-4147-A177-3AD203B41FA5}">
                      <a16:colId xmlns:a16="http://schemas.microsoft.com/office/drawing/2014/main" val="20002"/>
                    </a:ext>
                  </a:extLst>
                </a:gridCol>
                <a:gridCol w="2345300">
                  <a:extLst>
                    <a:ext uri="{9D8B030D-6E8A-4147-A177-3AD203B41FA5}">
                      <a16:colId xmlns:a16="http://schemas.microsoft.com/office/drawing/2014/main" val="20003"/>
                    </a:ext>
                  </a:extLst>
                </a:gridCol>
                <a:gridCol w="3757275">
                  <a:extLst>
                    <a:ext uri="{9D8B030D-6E8A-4147-A177-3AD203B41FA5}">
                      <a16:colId xmlns:a16="http://schemas.microsoft.com/office/drawing/2014/main" val="20004"/>
                    </a:ext>
                  </a:extLst>
                </a:gridCol>
              </a:tblGrid>
              <a:tr h="654575">
                <a:tc>
                  <a:txBody>
                    <a:bodyPr/>
                    <a:lstStyle/>
                    <a:p>
                      <a:pPr marL="0" marR="0" lvl="0" indent="0" algn="ctr" rtl="0">
                        <a:lnSpc>
                          <a:spcPct val="100000"/>
                        </a:lnSpc>
                        <a:spcBef>
                          <a:spcPts val="0"/>
                        </a:spcBef>
                        <a:spcAft>
                          <a:spcPts val="0"/>
                        </a:spcAft>
                        <a:buClr>
                          <a:srgbClr val="000000"/>
                        </a:buClr>
                        <a:buSzPts val="2400"/>
                        <a:buFont typeface="Lato"/>
                        <a:buNone/>
                      </a:pPr>
                      <a:r>
                        <a:rPr lang="en-US" sz="2400" b="1">
                          <a:solidFill>
                            <a:srgbClr val="000000"/>
                          </a:solidFill>
                          <a:latin typeface="Lato"/>
                          <a:ea typeface="Lato"/>
                          <a:cs typeface="Lato"/>
                          <a:sym typeface="Lato"/>
                        </a:rPr>
                        <a:t>Sr.No</a:t>
                      </a:r>
                      <a:endParaRPr sz="2400" b="1"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2400" b="1" u="none" strike="noStrike" cap="none">
                          <a:solidFill>
                            <a:srgbClr val="000000"/>
                          </a:solidFill>
                          <a:latin typeface="Lato"/>
                          <a:ea typeface="Lato"/>
                          <a:cs typeface="Lato"/>
                          <a:sym typeface="Lato"/>
                        </a:rPr>
                        <a:t>Author</a:t>
                      </a:r>
                      <a:endParaRPr sz="2400" b="1"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2400" b="1" u="none" strike="noStrike" cap="none">
                          <a:solidFill>
                            <a:srgbClr val="000000"/>
                          </a:solidFill>
                          <a:latin typeface="Lato"/>
                          <a:ea typeface="Lato"/>
                          <a:cs typeface="Lato"/>
                          <a:sym typeface="Lato"/>
                        </a:rPr>
                        <a:t>Title</a:t>
                      </a:r>
                      <a:endParaRPr sz="2400" b="1"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2400" b="1" u="none" strike="noStrike" cap="none">
                          <a:solidFill>
                            <a:srgbClr val="000000"/>
                          </a:solidFill>
                          <a:latin typeface="Lato"/>
                          <a:ea typeface="Lato"/>
                          <a:cs typeface="Lato"/>
                          <a:sym typeface="Lato"/>
                        </a:rPr>
                        <a:t>Published at</a:t>
                      </a:r>
                      <a:endParaRPr sz="2400" b="1"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2400" b="1" u="none" strike="noStrike" cap="none">
                          <a:solidFill>
                            <a:srgbClr val="000000"/>
                          </a:solidFill>
                          <a:latin typeface="Lato"/>
                          <a:ea typeface="Lato"/>
                          <a:cs typeface="Lato"/>
                          <a:sym typeface="Lato"/>
                        </a:rPr>
                        <a:t>Observation</a:t>
                      </a:r>
                      <a:endParaRPr sz="2400" b="1"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15075">
                <a:tc>
                  <a:txBody>
                    <a:bodyPr/>
                    <a:lstStyle/>
                    <a:p>
                      <a:pPr marL="0" marR="0" lvl="0" indent="0" algn="l" rtl="0">
                        <a:lnSpc>
                          <a:spcPct val="100000"/>
                        </a:lnSpc>
                        <a:spcBef>
                          <a:spcPts val="0"/>
                        </a:spcBef>
                        <a:spcAft>
                          <a:spcPts val="0"/>
                        </a:spcAft>
                        <a:buClr>
                          <a:srgbClr val="000000"/>
                        </a:buClr>
                        <a:buSzPts val="1600"/>
                        <a:buFont typeface="Lato"/>
                        <a:buNone/>
                      </a:pPr>
                      <a:r>
                        <a:rPr lang="en-US" sz="1600" b="1" u="none" strike="noStrike" cap="none">
                          <a:solidFill>
                            <a:srgbClr val="000000"/>
                          </a:solidFill>
                          <a:latin typeface="Lato"/>
                          <a:ea typeface="Lato"/>
                          <a:cs typeface="Lato"/>
                          <a:sym typeface="Lato"/>
                        </a:rPr>
                        <a:t>2</a:t>
                      </a:r>
                      <a:endParaRPr sz="1600" b="1"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1"/>
                        <a:t>Adams, Michael and ter Hofstede, Arthur H.M. and Edmond, David and van der Aalst, Wil M.P. (2006) Worklets: A Service-Oriented Implementation of Dynamic Flexibility in Workflows. </a:t>
                      </a:r>
                      <a:endParaRPr sz="1801" b="0" i="0">
                        <a:solidFill>
                          <a:schemeClr val="dk1"/>
                        </a:solidFill>
                        <a:latin typeface="Calibri"/>
                        <a:ea typeface="Calibri"/>
                        <a:cs typeface="Calibri"/>
                        <a:sym typeface="Calibri"/>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801"/>
                        <a:t>A Service-Oriented Implementation of Dynamic Flexibility in Workflows</a:t>
                      </a:r>
                      <a:endParaRPr sz="1600"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600">
                          <a:solidFill>
                            <a:srgbClr val="000000"/>
                          </a:solidFill>
                          <a:latin typeface="Lato"/>
                          <a:ea typeface="Lato"/>
                          <a:cs typeface="Lato"/>
                          <a:sym typeface="Lato"/>
                        </a:rPr>
                        <a:t>Published at : May 2010 ResearchGate International Conference on Business process management</a:t>
                      </a:r>
                      <a:endParaRPr sz="1600"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600"/>
                        <a:buFont typeface="Lato"/>
                        <a:buNone/>
                      </a:pPr>
                      <a:r>
                        <a:rPr lang="en-US" sz="1600" u="none" strike="noStrike" cap="none">
                          <a:solidFill>
                            <a:srgbClr val="000000"/>
                          </a:solidFill>
                          <a:latin typeface="Lato"/>
                          <a:ea typeface="Lato"/>
                          <a:cs typeface="Lato"/>
                          <a:sym typeface="Lato"/>
                        </a:rPr>
                        <a:t> </a:t>
                      </a:r>
                      <a:r>
                        <a:rPr lang="en-US" sz="1800"/>
                        <a:t>This paper presents the realization, using a Service Oriented Architecture, of an approach for dynamic flexibility and evolution in workflows through the support of flexible work practices, based not on proprietary frameworks, but on accepted ideas of how people work. </a:t>
                      </a:r>
                      <a:endParaRPr sz="1600"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aphicFrame>
        <p:nvGraphicFramePr>
          <p:cNvPr id="122" name="Google Shape;122;p6"/>
          <p:cNvGraphicFramePr/>
          <p:nvPr/>
        </p:nvGraphicFramePr>
        <p:xfrm>
          <a:off x="620151" y="949912"/>
          <a:ext cx="10689000" cy="4731800"/>
        </p:xfrm>
        <a:graphic>
          <a:graphicData uri="http://schemas.openxmlformats.org/drawingml/2006/table">
            <a:tbl>
              <a:tblPr>
                <a:noFill/>
                <a:tableStyleId>{01914087-5A55-4730-9759-55E1C1EF9902}</a:tableStyleId>
              </a:tblPr>
              <a:tblGrid>
                <a:gridCol w="1039100">
                  <a:extLst>
                    <a:ext uri="{9D8B030D-6E8A-4147-A177-3AD203B41FA5}">
                      <a16:colId xmlns:a16="http://schemas.microsoft.com/office/drawing/2014/main" val="20000"/>
                    </a:ext>
                  </a:extLst>
                </a:gridCol>
                <a:gridCol w="1999225">
                  <a:extLst>
                    <a:ext uri="{9D8B030D-6E8A-4147-A177-3AD203B41FA5}">
                      <a16:colId xmlns:a16="http://schemas.microsoft.com/office/drawing/2014/main" val="20001"/>
                    </a:ext>
                  </a:extLst>
                </a:gridCol>
                <a:gridCol w="1548100">
                  <a:extLst>
                    <a:ext uri="{9D8B030D-6E8A-4147-A177-3AD203B41FA5}">
                      <a16:colId xmlns:a16="http://schemas.microsoft.com/office/drawing/2014/main" val="20002"/>
                    </a:ext>
                  </a:extLst>
                </a:gridCol>
                <a:gridCol w="2345300">
                  <a:extLst>
                    <a:ext uri="{9D8B030D-6E8A-4147-A177-3AD203B41FA5}">
                      <a16:colId xmlns:a16="http://schemas.microsoft.com/office/drawing/2014/main" val="20003"/>
                    </a:ext>
                  </a:extLst>
                </a:gridCol>
                <a:gridCol w="3757275">
                  <a:extLst>
                    <a:ext uri="{9D8B030D-6E8A-4147-A177-3AD203B41FA5}">
                      <a16:colId xmlns:a16="http://schemas.microsoft.com/office/drawing/2014/main" val="20004"/>
                    </a:ext>
                  </a:extLst>
                </a:gridCol>
              </a:tblGrid>
              <a:tr h="663300">
                <a:tc>
                  <a:txBody>
                    <a:bodyPr/>
                    <a:lstStyle/>
                    <a:p>
                      <a:pPr marL="0" marR="0" lvl="0" indent="0" algn="ctr" rtl="0">
                        <a:lnSpc>
                          <a:spcPct val="100000"/>
                        </a:lnSpc>
                        <a:spcBef>
                          <a:spcPts val="0"/>
                        </a:spcBef>
                        <a:spcAft>
                          <a:spcPts val="0"/>
                        </a:spcAft>
                        <a:buClr>
                          <a:srgbClr val="000000"/>
                        </a:buClr>
                        <a:buSzPts val="2400"/>
                        <a:buFont typeface="Lato"/>
                        <a:buNone/>
                      </a:pPr>
                      <a:r>
                        <a:rPr lang="en-US" sz="2400" b="1">
                          <a:solidFill>
                            <a:srgbClr val="000000"/>
                          </a:solidFill>
                          <a:latin typeface="Lato"/>
                          <a:ea typeface="Lato"/>
                          <a:cs typeface="Lato"/>
                          <a:sym typeface="Lato"/>
                        </a:rPr>
                        <a:t>Sr.No</a:t>
                      </a:r>
                      <a:endParaRPr sz="2400" b="1"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2400" b="1" u="none" strike="noStrike" cap="none">
                          <a:solidFill>
                            <a:srgbClr val="000000"/>
                          </a:solidFill>
                          <a:latin typeface="Lato"/>
                          <a:ea typeface="Lato"/>
                          <a:cs typeface="Lato"/>
                          <a:sym typeface="Lato"/>
                        </a:rPr>
                        <a:t>Author</a:t>
                      </a:r>
                      <a:endParaRPr sz="2400" b="1"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2400" b="1" u="none" strike="noStrike" cap="none">
                          <a:solidFill>
                            <a:srgbClr val="000000"/>
                          </a:solidFill>
                          <a:latin typeface="Lato"/>
                          <a:ea typeface="Lato"/>
                          <a:cs typeface="Lato"/>
                          <a:sym typeface="Lato"/>
                        </a:rPr>
                        <a:t>Title</a:t>
                      </a:r>
                      <a:endParaRPr sz="2400" b="1"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2400" b="1" u="none" strike="noStrike" cap="none">
                          <a:solidFill>
                            <a:srgbClr val="000000"/>
                          </a:solidFill>
                          <a:latin typeface="Lato"/>
                          <a:ea typeface="Lato"/>
                          <a:cs typeface="Lato"/>
                          <a:sym typeface="Lato"/>
                        </a:rPr>
                        <a:t>Published at</a:t>
                      </a:r>
                      <a:endParaRPr sz="2400" b="1"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2400" b="1" u="none" strike="noStrike" cap="none">
                          <a:solidFill>
                            <a:srgbClr val="000000"/>
                          </a:solidFill>
                          <a:latin typeface="Lato"/>
                          <a:ea typeface="Lato"/>
                          <a:cs typeface="Lato"/>
                          <a:sym typeface="Lato"/>
                        </a:rPr>
                        <a:t>Observation</a:t>
                      </a:r>
                      <a:endParaRPr sz="2400" b="1"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68500">
                <a:tc>
                  <a:txBody>
                    <a:bodyPr/>
                    <a:lstStyle/>
                    <a:p>
                      <a:pPr marL="0" marR="0" lvl="0" indent="0" algn="l" rtl="0">
                        <a:lnSpc>
                          <a:spcPct val="100000"/>
                        </a:lnSpc>
                        <a:spcBef>
                          <a:spcPts val="0"/>
                        </a:spcBef>
                        <a:spcAft>
                          <a:spcPts val="0"/>
                        </a:spcAft>
                        <a:buClr>
                          <a:srgbClr val="000000"/>
                        </a:buClr>
                        <a:buSzPts val="1600"/>
                        <a:buFont typeface="Lato"/>
                        <a:buNone/>
                      </a:pPr>
                      <a:r>
                        <a:rPr lang="en-US" sz="1600" b="1" u="none" strike="noStrike" cap="none">
                          <a:solidFill>
                            <a:srgbClr val="000000"/>
                          </a:solidFill>
                          <a:latin typeface="Lato"/>
                          <a:ea typeface="Lato"/>
                          <a:cs typeface="Lato"/>
                          <a:sym typeface="Lato"/>
                        </a:rPr>
                        <a:t>3</a:t>
                      </a:r>
                      <a:endParaRPr sz="1600" b="1"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1" b="0" i="0">
                          <a:solidFill>
                            <a:schemeClr val="dk1"/>
                          </a:solidFill>
                          <a:latin typeface="Calibri"/>
                          <a:ea typeface="Calibri"/>
                          <a:cs typeface="Calibri"/>
                          <a:sym typeface="Calibri"/>
                        </a:rPr>
                        <a:t>Sanjay Jyoti Dutta</a:t>
                      </a:r>
                      <a:endParaRPr/>
                    </a:p>
                    <a:p>
                      <a:pPr marL="0" marR="0" lvl="0" indent="0" algn="l" rtl="0">
                        <a:spcBef>
                          <a:spcPts val="0"/>
                        </a:spcBef>
                        <a:spcAft>
                          <a:spcPts val="0"/>
                        </a:spcAft>
                        <a:buNone/>
                      </a:pPr>
                      <a:r>
                        <a:rPr lang="en-US" sz="1801" b="0" i="0">
                          <a:solidFill>
                            <a:schemeClr val="dk1"/>
                          </a:solidFill>
                          <a:latin typeface="Calibri"/>
                          <a:ea typeface="Calibri"/>
                          <a:cs typeface="Calibri"/>
                          <a:sym typeface="Calibri"/>
                        </a:rPr>
                        <a:t>Department of Computer Application</a:t>
                      </a:r>
                      <a:endParaRPr/>
                    </a:p>
                    <a:p>
                      <a:pPr marL="0" marR="0" lvl="0" indent="0" algn="l" rtl="0">
                        <a:spcBef>
                          <a:spcPts val="0"/>
                        </a:spcBef>
                        <a:spcAft>
                          <a:spcPts val="0"/>
                        </a:spcAft>
                        <a:buNone/>
                      </a:pPr>
                      <a:r>
                        <a:rPr lang="en-US" sz="1801" b="0" i="0">
                          <a:solidFill>
                            <a:schemeClr val="dk1"/>
                          </a:solidFill>
                          <a:latin typeface="Calibri"/>
                          <a:ea typeface="Calibri"/>
                          <a:cs typeface="Calibri"/>
                          <a:sym typeface="Calibri"/>
                        </a:rPr>
                        <a:t>Joydip Sarmah</a:t>
                      </a:r>
                      <a:endParaRPr sz="1801" b="0" i="0">
                        <a:solidFill>
                          <a:schemeClr val="dk1"/>
                        </a:solidFill>
                        <a:latin typeface="Calibri"/>
                        <a:ea typeface="Calibri"/>
                        <a:cs typeface="Calibri"/>
                        <a:sym typeface="Calibri"/>
                      </a:endParaRPr>
                    </a:p>
                    <a:p>
                      <a:pPr marL="0" marR="0" lvl="0" indent="0" algn="l" rtl="0">
                        <a:spcBef>
                          <a:spcPts val="0"/>
                        </a:spcBef>
                        <a:spcAft>
                          <a:spcPts val="0"/>
                        </a:spcAft>
                        <a:buNone/>
                      </a:pPr>
                      <a:r>
                        <a:rPr lang="en-US" sz="1801" b="0" i="0">
                          <a:solidFill>
                            <a:schemeClr val="dk1"/>
                          </a:solidFill>
                          <a:latin typeface="Calibri"/>
                          <a:ea typeface="Calibri"/>
                          <a:cs typeface="Calibri"/>
                          <a:sym typeface="Calibri"/>
                        </a:rPr>
                        <a:t>Department of Computer Application</a:t>
                      </a:r>
                      <a:endParaRPr/>
                    </a:p>
                    <a:p>
                      <a:pPr marL="0" marR="0" lvl="0" indent="0" algn="l" rtl="0">
                        <a:spcBef>
                          <a:spcPts val="0"/>
                        </a:spcBef>
                        <a:spcAft>
                          <a:spcPts val="0"/>
                        </a:spcAft>
                        <a:buNone/>
                      </a:pPr>
                      <a:r>
                        <a:rPr lang="en-US" sz="1801" b="0" i="0">
                          <a:solidFill>
                            <a:schemeClr val="dk1"/>
                          </a:solidFill>
                          <a:latin typeface="Calibri"/>
                          <a:ea typeface="Calibri"/>
                          <a:cs typeface="Calibri"/>
                          <a:sym typeface="Calibri"/>
                        </a:rPr>
                        <a:t>Nelson R Varte</a:t>
                      </a:r>
                      <a:endParaRPr sz="1801" b="0" i="0">
                        <a:solidFill>
                          <a:schemeClr val="dk1"/>
                        </a:solidFill>
                        <a:latin typeface="Calibri"/>
                        <a:ea typeface="Calibri"/>
                        <a:cs typeface="Calibri"/>
                        <a:sym typeface="Calibri"/>
                      </a:endParaRPr>
                    </a:p>
                    <a:p>
                      <a:pPr marL="0" marR="0" lvl="0" indent="0" algn="l" rtl="0">
                        <a:spcBef>
                          <a:spcPts val="0"/>
                        </a:spcBef>
                        <a:spcAft>
                          <a:spcPts val="0"/>
                        </a:spcAft>
                        <a:buNone/>
                      </a:pPr>
                      <a:r>
                        <a:rPr lang="en-US" sz="1801" b="0" i="0">
                          <a:solidFill>
                            <a:schemeClr val="dk1"/>
                          </a:solidFill>
                          <a:latin typeface="Calibri"/>
                          <a:ea typeface="Calibri"/>
                          <a:cs typeface="Calibri"/>
                          <a:sym typeface="Calibri"/>
                        </a:rPr>
                        <a:t>Department of Computer Application</a:t>
                      </a:r>
                      <a:br>
                        <a:rPr lang="en-US" sz="1801" b="0" i="0">
                          <a:solidFill>
                            <a:schemeClr val="dk1"/>
                          </a:solidFill>
                          <a:latin typeface="Calibri"/>
                          <a:ea typeface="Calibri"/>
                          <a:cs typeface="Calibri"/>
                          <a:sym typeface="Calibri"/>
                        </a:rPr>
                      </a:br>
                      <a:endParaRPr sz="1801" b="0" i="0">
                        <a:solidFill>
                          <a:schemeClr val="dk1"/>
                        </a:solidFill>
                        <a:latin typeface="Calibri"/>
                        <a:ea typeface="Calibri"/>
                        <a:cs typeface="Calibri"/>
                        <a:sym typeface="Calibri"/>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801"/>
                        <a:t>Human Resource Management</a:t>
                      </a:r>
                      <a:endParaRPr sz="1600"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600">
                          <a:solidFill>
                            <a:srgbClr val="000000"/>
                          </a:solidFill>
                          <a:latin typeface="Lato"/>
                          <a:ea typeface="Lato"/>
                          <a:cs typeface="Lato"/>
                          <a:sym typeface="Lato"/>
                        </a:rPr>
                        <a:t>Published at : May 2010 ResearchGate International Conference on Business process management</a:t>
                      </a:r>
                      <a:endParaRPr sz="1600"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800"/>
                        <a:buFont typeface="Lato"/>
                        <a:buNone/>
                      </a:pPr>
                      <a:r>
                        <a:rPr lang="en-US" sz="1800" u="none" strike="noStrike" cap="none">
                          <a:solidFill>
                            <a:srgbClr val="000000"/>
                          </a:solidFill>
                          <a:latin typeface="Lato"/>
                          <a:ea typeface="Lato"/>
                          <a:cs typeface="Lato"/>
                          <a:sym typeface="Lato"/>
                        </a:rPr>
                        <a:t>The Human Management System is a Java based system which provides intranet automation of HR software. The aim of the paper is based on a project that helps</a:t>
                      </a:r>
                      <a:endParaRPr/>
                    </a:p>
                    <a:p>
                      <a:pPr marL="0" marR="0" lvl="0" indent="0" algn="just" rtl="0">
                        <a:lnSpc>
                          <a:spcPct val="100000"/>
                        </a:lnSpc>
                        <a:spcBef>
                          <a:spcPts val="0"/>
                        </a:spcBef>
                        <a:spcAft>
                          <a:spcPts val="0"/>
                        </a:spcAft>
                        <a:buClr>
                          <a:srgbClr val="000000"/>
                        </a:buClr>
                        <a:buSzPts val="1800"/>
                        <a:buFont typeface="Lato"/>
                        <a:buNone/>
                      </a:pPr>
                      <a:r>
                        <a:rPr lang="en-US" sz="1800" u="none" strike="noStrike" cap="none">
                          <a:solidFill>
                            <a:srgbClr val="000000"/>
                          </a:solidFill>
                          <a:latin typeface="Lato"/>
                          <a:ea typeface="Lato"/>
                          <a:cs typeface="Lato"/>
                          <a:sym typeface="Lato"/>
                        </a:rPr>
                        <a:t>the overall management of the employees' tasks , who work in a</a:t>
                      </a:r>
                      <a:endParaRPr/>
                    </a:p>
                    <a:p>
                      <a:pPr marL="0" marR="0" lvl="0" indent="0" algn="just" rtl="0">
                        <a:lnSpc>
                          <a:spcPct val="100000"/>
                        </a:lnSpc>
                        <a:spcBef>
                          <a:spcPts val="0"/>
                        </a:spcBef>
                        <a:spcAft>
                          <a:spcPts val="0"/>
                        </a:spcAft>
                        <a:buClr>
                          <a:srgbClr val="000000"/>
                        </a:buClr>
                        <a:buSzPts val="1800"/>
                        <a:buFont typeface="Lato"/>
                        <a:buNone/>
                      </a:pPr>
                      <a:r>
                        <a:rPr lang="en-US" sz="1800" u="none" strike="noStrike" cap="none">
                          <a:solidFill>
                            <a:srgbClr val="000000"/>
                          </a:solidFill>
                          <a:latin typeface="Lato"/>
                          <a:ea typeface="Lato"/>
                          <a:cs typeface="Lato"/>
                          <a:sym typeface="Lato"/>
                        </a:rPr>
                        <a:t>company.</a:t>
                      </a:r>
                      <a:endParaRPr/>
                    </a:p>
                    <a:p>
                      <a:pPr marL="0" marR="0" lvl="0" indent="0" algn="l" rtl="0">
                        <a:lnSpc>
                          <a:spcPct val="100000"/>
                        </a:lnSpc>
                        <a:spcBef>
                          <a:spcPts val="0"/>
                        </a:spcBef>
                        <a:spcAft>
                          <a:spcPts val="0"/>
                        </a:spcAft>
                        <a:buClr>
                          <a:schemeClr val="dk1"/>
                        </a:buClr>
                        <a:buSzPts val="1800"/>
                        <a:buFont typeface="Calibri"/>
                        <a:buNone/>
                      </a:pPr>
                      <a:endParaRPr sz="1800"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aphicFrame>
        <p:nvGraphicFramePr>
          <p:cNvPr id="127" name="Google Shape;127;p7"/>
          <p:cNvGraphicFramePr/>
          <p:nvPr/>
        </p:nvGraphicFramePr>
        <p:xfrm>
          <a:off x="620151" y="932156"/>
          <a:ext cx="10689000" cy="4634150"/>
        </p:xfrm>
        <a:graphic>
          <a:graphicData uri="http://schemas.openxmlformats.org/drawingml/2006/table">
            <a:tbl>
              <a:tblPr>
                <a:noFill/>
                <a:tableStyleId>{01914087-5A55-4730-9759-55E1C1EF9902}</a:tableStyleId>
              </a:tblPr>
              <a:tblGrid>
                <a:gridCol w="1039100">
                  <a:extLst>
                    <a:ext uri="{9D8B030D-6E8A-4147-A177-3AD203B41FA5}">
                      <a16:colId xmlns:a16="http://schemas.microsoft.com/office/drawing/2014/main" val="20000"/>
                    </a:ext>
                  </a:extLst>
                </a:gridCol>
                <a:gridCol w="1999225">
                  <a:extLst>
                    <a:ext uri="{9D8B030D-6E8A-4147-A177-3AD203B41FA5}">
                      <a16:colId xmlns:a16="http://schemas.microsoft.com/office/drawing/2014/main" val="20001"/>
                    </a:ext>
                  </a:extLst>
                </a:gridCol>
                <a:gridCol w="1548100">
                  <a:extLst>
                    <a:ext uri="{9D8B030D-6E8A-4147-A177-3AD203B41FA5}">
                      <a16:colId xmlns:a16="http://schemas.microsoft.com/office/drawing/2014/main" val="20002"/>
                    </a:ext>
                  </a:extLst>
                </a:gridCol>
                <a:gridCol w="2345300">
                  <a:extLst>
                    <a:ext uri="{9D8B030D-6E8A-4147-A177-3AD203B41FA5}">
                      <a16:colId xmlns:a16="http://schemas.microsoft.com/office/drawing/2014/main" val="20003"/>
                    </a:ext>
                  </a:extLst>
                </a:gridCol>
                <a:gridCol w="3757275">
                  <a:extLst>
                    <a:ext uri="{9D8B030D-6E8A-4147-A177-3AD203B41FA5}">
                      <a16:colId xmlns:a16="http://schemas.microsoft.com/office/drawing/2014/main" val="20004"/>
                    </a:ext>
                  </a:extLst>
                </a:gridCol>
              </a:tblGrid>
              <a:tr h="649600">
                <a:tc>
                  <a:txBody>
                    <a:bodyPr/>
                    <a:lstStyle/>
                    <a:p>
                      <a:pPr marL="0" marR="0" lvl="0" indent="0" algn="ctr" rtl="0">
                        <a:lnSpc>
                          <a:spcPct val="100000"/>
                        </a:lnSpc>
                        <a:spcBef>
                          <a:spcPts val="0"/>
                        </a:spcBef>
                        <a:spcAft>
                          <a:spcPts val="0"/>
                        </a:spcAft>
                        <a:buClr>
                          <a:srgbClr val="000000"/>
                        </a:buClr>
                        <a:buSzPts val="2400"/>
                        <a:buFont typeface="Lato"/>
                        <a:buNone/>
                      </a:pPr>
                      <a:r>
                        <a:rPr lang="en-US" sz="2400" b="1">
                          <a:solidFill>
                            <a:srgbClr val="000000"/>
                          </a:solidFill>
                          <a:latin typeface="Lato"/>
                          <a:ea typeface="Lato"/>
                          <a:cs typeface="Lato"/>
                          <a:sym typeface="Lato"/>
                        </a:rPr>
                        <a:t>Sr.No</a:t>
                      </a:r>
                      <a:endParaRPr sz="2400" b="1"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2400" b="1" u="none" strike="noStrike" cap="none">
                          <a:solidFill>
                            <a:srgbClr val="000000"/>
                          </a:solidFill>
                          <a:latin typeface="Lato"/>
                          <a:ea typeface="Lato"/>
                          <a:cs typeface="Lato"/>
                          <a:sym typeface="Lato"/>
                        </a:rPr>
                        <a:t>Author</a:t>
                      </a:r>
                      <a:endParaRPr sz="2400" b="1"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2400" b="1" u="none" strike="noStrike" cap="none">
                          <a:solidFill>
                            <a:srgbClr val="000000"/>
                          </a:solidFill>
                          <a:latin typeface="Lato"/>
                          <a:ea typeface="Lato"/>
                          <a:cs typeface="Lato"/>
                          <a:sym typeface="Lato"/>
                        </a:rPr>
                        <a:t>Title</a:t>
                      </a:r>
                      <a:endParaRPr sz="2400" b="1"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2400" b="1" u="none" strike="noStrike" cap="none">
                          <a:solidFill>
                            <a:srgbClr val="000000"/>
                          </a:solidFill>
                          <a:latin typeface="Lato"/>
                          <a:ea typeface="Lato"/>
                          <a:cs typeface="Lato"/>
                          <a:sym typeface="Lato"/>
                        </a:rPr>
                        <a:t>Published at</a:t>
                      </a:r>
                      <a:endParaRPr sz="2400" b="1"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2400" b="1" u="none" strike="noStrike" cap="none">
                          <a:solidFill>
                            <a:srgbClr val="000000"/>
                          </a:solidFill>
                          <a:latin typeface="Lato"/>
                          <a:ea typeface="Lato"/>
                          <a:cs typeface="Lato"/>
                          <a:sym typeface="Lato"/>
                        </a:rPr>
                        <a:t>Observation</a:t>
                      </a:r>
                      <a:endParaRPr sz="2400" b="1"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84550">
                <a:tc>
                  <a:txBody>
                    <a:bodyPr/>
                    <a:lstStyle/>
                    <a:p>
                      <a:pPr marL="0" marR="0" lvl="0" indent="0" algn="l" rtl="0">
                        <a:lnSpc>
                          <a:spcPct val="100000"/>
                        </a:lnSpc>
                        <a:spcBef>
                          <a:spcPts val="0"/>
                        </a:spcBef>
                        <a:spcAft>
                          <a:spcPts val="0"/>
                        </a:spcAft>
                        <a:buClr>
                          <a:srgbClr val="000000"/>
                        </a:buClr>
                        <a:buSzPts val="1600"/>
                        <a:buFont typeface="Lato"/>
                        <a:buNone/>
                      </a:pPr>
                      <a:r>
                        <a:rPr lang="en-US" sz="1600" b="1" u="none" strike="noStrike" cap="none">
                          <a:solidFill>
                            <a:srgbClr val="000000"/>
                          </a:solidFill>
                          <a:latin typeface="Lato"/>
                          <a:ea typeface="Lato"/>
                          <a:cs typeface="Lato"/>
                          <a:sym typeface="Lato"/>
                        </a:rPr>
                        <a:t>4</a:t>
                      </a:r>
                      <a:endParaRPr sz="1600" b="1"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latin typeface="Lato"/>
                          <a:ea typeface="Lato"/>
                          <a:cs typeface="Lato"/>
                          <a:sym typeface="Lato"/>
                        </a:rPr>
                        <a:t>SHI Meilin, </a:t>
                      </a:r>
                      <a:endParaRPr/>
                    </a:p>
                    <a:p>
                      <a:pPr marL="0" marR="0" lvl="0" indent="0" algn="l" rtl="0">
                        <a:spcBef>
                          <a:spcPts val="0"/>
                        </a:spcBef>
                        <a:spcAft>
                          <a:spcPts val="0"/>
                        </a:spcAft>
                        <a:buNone/>
                      </a:pPr>
                      <a:r>
                        <a:rPr lang="en-US" sz="1600">
                          <a:solidFill>
                            <a:srgbClr val="000000"/>
                          </a:solidFill>
                          <a:latin typeface="Lato"/>
                          <a:ea typeface="Lato"/>
                          <a:cs typeface="Lato"/>
                          <a:sym typeface="Lato"/>
                        </a:rPr>
                        <a:t>YANG Guangxin, XIANG Yong,</a:t>
                      </a:r>
                      <a:endParaRPr/>
                    </a:p>
                    <a:p>
                      <a:pPr marL="0" marR="0" lvl="0" indent="0" algn="l" rtl="0">
                        <a:spcBef>
                          <a:spcPts val="0"/>
                        </a:spcBef>
                        <a:spcAft>
                          <a:spcPts val="0"/>
                        </a:spcAft>
                        <a:buNone/>
                      </a:pPr>
                      <a:r>
                        <a:rPr lang="en-US" sz="1600">
                          <a:solidFill>
                            <a:srgbClr val="000000"/>
                          </a:solidFill>
                          <a:latin typeface="Lato"/>
                          <a:ea typeface="Lato"/>
                          <a:cs typeface="Lato"/>
                          <a:sym typeface="Lato"/>
                        </a:rPr>
                        <a:t> WU Shangguang.</a:t>
                      </a:r>
                      <a:endParaRPr sz="1600">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800"/>
                        <a:t>Workflow Management Systems.</a:t>
                      </a:r>
                      <a:endParaRPr sz="1600"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300"/>
                        <a:buFont typeface="Arial"/>
                        <a:buNone/>
                      </a:pPr>
                      <a:r>
                        <a:rPr lang="en-US" sz="1600">
                          <a:solidFill>
                            <a:srgbClr val="000000"/>
                          </a:solidFill>
                          <a:latin typeface="Lato"/>
                          <a:ea typeface="Lato"/>
                          <a:cs typeface="Lato"/>
                          <a:sym typeface="Lato"/>
                        </a:rPr>
                        <a:t>Published at :</a:t>
                      </a:r>
                      <a:r>
                        <a:rPr lang="en-US" sz="1800"/>
                        <a:t>International Conference on Communication Technology ICCT'98 October 22-24, 1998, Beijing, China</a:t>
                      </a:r>
                      <a:endParaRPr sz="1600"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800"/>
                        <a:buFont typeface="Calibri"/>
                        <a:buNone/>
                      </a:pPr>
                      <a:r>
                        <a:rPr lang="en-US" sz="1800"/>
                        <a:t>Workflow management systems can help business goals to be achieved with high efficiency by means of sequencing work activities and invoking appropriate human and/or information resources associated with these activities. As computer networks are used more and more widely in daily work, workflow management attracts more and more attention from both industry and research communities. </a:t>
                      </a:r>
                      <a:endParaRPr sz="1600" u="none" strike="noStrike" cap="none">
                        <a:solidFill>
                          <a:srgbClr val="000000"/>
                        </a:solidFill>
                        <a:latin typeface="Lato"/>
                        <a:ea typeface="Lato"/>
                        <a:cs typeface="Lato"/>
                        <a:sym typeface="Lato"/>
                      </a:endParaRPr>
                    </a:p>
                  </a:txBody>
                  <a:tcPr marL="121900" marR="121900" marT="121900" marB="1219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8"/>
          <p:cNvSpPr txBox="1">
            <a:spLocks noGrp="1"/>
          </p:cNvSpPr>
          <p:nvPr>
            <p:ph type="title"/>
          </p:nvPr>
        </p:nvSpPr>
        <p:spPr>
          <a:xfrm>
            <a:off x="838204"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600"/>
              <a:buFont typeface="Raleway"/>
              <a:buNone/>
            </a:pPr>
            <a:r>
              <a:rPr lang="en-US" sz="3600" b="1">
                <a:solidFill>
                  <a:schemeClr val="accent2"/>
                </a:solidFill>
                <a:latin typeface="Raleway"/>
                <a:ea typeface="Raleway"/>
                <a:cs typeface="Raleway"/>
                <a:sym typeface="Raleway"/>
              </a:rPr>
              <a:t> EXISTING SYSTEMS</a:t>
            </a:r>
            <a:endParaRPr/>
          </a:p>
        </p:txBody>
      </p:sp>
      <p:sp>
        <p:nvSpPr>
          <p:cNvPr id="133" name="Google Shape;133;p8"/>
          <p:cNvSpPr txBox="1">
            <a:spLocks noGrp="1"/>
          </p:cNvSpPr>
          <p:nvPr>
            <p:ph type="body" idx="1"/>
          </p:nvPr>
        </p:nvSpPr>
        <p:spPr>
          <a:xfrm>
            <a:off x="619126" y="1690688"/>
            <a:ext cx="7391400" cy="4486275"/>
          </a:xfrm>
          <a:prstGeom prst="rect">
            <a:avLst/>
          </a:prstGeom>
          <a:noFill/>
          <a:ln>
            <a:noFill/>
          </a:ln>
        </p:spPr>
        <p:txBody>
          <a:bodyPr spcFirstLastPara="1" wrap="square" lIns="91425" tIns="45700" rIns="91425" bIns="45700" anchor="t" anchorCtr="0">
            <a:normAutofit/>
          </a:bodyPr>
          <a:lstStyle/>
          <a:p>
            <a:pPr marL="228607" lvl="0" indent="-114307" algn="just" rtl="0">
              <a:lnSpc>
                <a:spcPct val="90000"/>
              </a:lnSpc>
              <a:spcBef>
                <a:spcPts val="0"/>
              </a:spcBef>
              <a:spcAft>
                <a:spcPts val="0"/>
              </a:spcAft>
              <a:buClr>
                <a:schemeClr val="dk1"/>
              </a:buClr>
              <a:buSzPts val="1800"/>
              <a:buNone/>
            </a:pPr>
            <a:endParaRPr sz="1800">
              <a:latin typeface="Lato"/>
              <a:ea typeface="Lato"/>
              <a:cs typeface="Lato"/>
              <a:sym typeface="Lato"/>
            </a:endParaRPr>
          </a:p>
          <a:p>
            <a:pPr marL="228607" lvl="0" indent="-114307" algn="just" rtl="0">
              <a:lnSpc>
                <a:spcPct val="150000"/>
              </a:lnSpc>
              <a:spcBef>
                <a:spcPts val="0"/>
              </a:spcBef>
              <a:spcAft>
                <a:spcPts val="0"/>
              </a:spcAft>
              <a:buClr>
                <a:schemeClr val="dk1"/>
              </a:buClr>
              <a:buSzPts val="1800"/>
              <a:buNone/>
            </a:pPr>
            <a:endParaRPr sz="1800">
              <a:latin typeface="Lato"/>
              <a:ea typeface="Lato"/>
              <a:cs typeface="Lato"/>
              <a:sym typeface="Lato"/>
            </a:endParaRPr>
          </a:p>
          <a:p>
            <a:pPr marL="228607" lvl="0" indent="-228607" algn="just" rtl="0">
              <a:lnSpc>
                <a:spcPct val="150000"/>
              </a:lnSpc>
              <a:spcBef>
                <a:spcPts val="0"/>
              </a:spcBef>
              <a:spcAft>
                <a:spcPts val="0"/>
              </a:spcAft>
              <a:buClr>
                <a:schemeClr val="dk1"/>
              </a:buClr>
              <a:buSzPts val="1800"/>
              <a:buChar char="•"/>
            </a:pPr>
            <a:r>
              <a:rPr lang="en-US" sz="1800">
                <a:latin typeface="Lato"/>
                <a:ea typeface="Lato"/>
                <a:cs typeface="Lato"/>
                <a:sym typeface="Lato"/>
              </a:rPr>
              <a:t> Dataflow work management user's data or requests can be processed securely and efficiently authorized.</a:t>
            </a:r>
            <a:endParaRPr/>
          </a:p>
          <a:p>
            <a:pPr marL="228607" lvl="0" indent="-228607" algn="just" rtl="0">
              <a:lnSpc>
                <a:spcPct val="150000"/>
              </a:lnSpc>
              <a:spcBef>
                <a:spcPts val="1001"/>
              </a:spcBef>
              <a:spcAft>
                <a:spcPts val="0"/>
              </a:spcAft>
              <a:buClr>
                <a:schemeClr val="dk1"/>
              </a:buClr>
              <a:buSzPts val="1800"/>
              <a:buChar char="•"/>
            </a:pPr>
            <a:r>
              <a:rPr lang="en-US" sz="1800">
                <a:latin typeface="Lato"/>
                <a:ea typeface="Lato"/>
                <a:cs typeface="Lato"/>
                <a:sym typeface="Lato"/>
              </a:rPr>
              <a:t>Workﬂow management has its origin in the ofﬁce automation systems of the seventies, but it is not until recently that conceptual and technological breakthroughs have led to its widespread adoption.</a:t>
            </a:r>
            <a:endParaRPr/>
          </a:p>
          <a:p>
            <a:pPr marL="228607" lvl="0" indent="-228607" algn="just" rtl="0">
              <a:lnSpc>
                <a:spcPct val="150000"/>
              </a:lnSpc>
              <a:spcBef>
                <a:spcPts val="1001"/>
              </a:spcBef>
              <a:spcAft>
                <a:spcPts val="0"/>
              </a:spcAft>
              <a:buClr>
                <a:schemeClr val="dk1"/>
              </a:buClr>
              <a:buSzPts val="1800"/>
              <a:buChar char="•"/>
            </a:pPr>
            <a:r>
              <a:rPr lang="en-US" sz="1800">
                <a:latin typeface="Lato"/>
                <a:ea typeface="Lato"/>
                <a:cs typeface="Lato"/>
                <a:sym typeface="Lato"/>
              </a:rPr>
              <a:t> In fact, nowadays, process- awareness has become an accepted and integral part of various types of systems</a:t>
            </a:r>
            <a:endParaRPr/>
          </a:p>
          <a:p>
            <a:pPr marL="228607" lvl="0" indent="-76207" algn="just" rtl="0">
              <a:lnSpc>
                <a:spcPct val="90000"/>
              </a:lnSpc>
              <a:spcBef>
                <a:spcPts val="1001"/>
              </a:spcBef>
              <a:spcAft>
                <a:spcPts val="0"/>
              </a:spcAft>
              <a:buClr>
                <a:schemeClr val="dk1"/>
              </a:buClr>
              <a:buSzPts val="2400"/>
              <a:buNone/>
            </a:pPr>
            <a:endParaRPr sz="2400">
              <a:latin typeface="Lato"/>
              <a:ea typeface="Lato"/>
              <a:cs typeface="Lato"/>
              <a:sym typeface="Lato"/>
            </a:endParaRPr>
          </a:p>
        </p:txBody>
      </p:sp>
      <p:pic>
        <p:nvPicPr>
          <p:cNvPr id="134" name="Google Shape;134;p8" descr="A picture containing indoor, furniture&#10;&#10;Description automatically generated"/>
          <p:cNvPicPr preferRelativeResize="0"/>
          <p:nvPr/>
        </p:nvPicPr>
        <p:blipFill rotWithShape="1">
          <a:blip r:embed="rId3">
            <a:alphaModFix/>
          </a:blip>
          <a:srcRect l="36172" t="30417" r="50000" b="42777"/>
          <a:stretch/>
        </p:blipFill>
        <p:spPr>
          <a:xfrm>
            <a:off x="8331463" y="1968499"/>
            <a:ext cx="3374761" cy="367982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xfrm>
            <a:off x="838204"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600"/>
              <a:buFont typeface="Raleway"/>
              <a:buNone/>
            </a:pPr>
            <a:r>
              <a:rPr lang="en-US" sz="3600" b="1">
                <a:solidFill>
                  <a:schemeClr val="accent2"/>
                </a:solidFill>
                <a:latin typeface="Raleway"/>
                <a:ea typeface="Raleway"/>
                <a:cs typeface="Raleway"/>
                <a:sym typeface="Raleway"/>
              </a:rPr>
              <a:t>PROBLEM STATEMENT</a:t>
            </a:r>
            <a:endParaRPr/>
          </a:p>
        </p:txBody>
      </p:sp>
      <p:sp>
        <p:nvSpPr>
          <p:cNvPr id="140" name="Google Shape;140;p9"/>
          <p:cNvSpPr txBox="1">
            <a:spLocks noGrp="1"/>
          </p:cNvSpPr>
          <p:nvPr>
            <p:ph type="body" idx="1"/>
          </p:nvPr>
        </p:nvSpPr>
        <p:spPr>
          <a:xfrm>
            <a:off x="4600574" y="1825624"/>
            <a:ext cx="6991351" cy="4351339"/>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50000"/>
              </a:lnSpc>
              <a:spcBef>
                <a:spcPts val="0"/>
              </a:spcBef>
              <a:spcAft>
                <a:spcPts val="0"/>
              </a:spcAft>
              <a:buClr>
                <a:schemeClr val="dk1"/>
              </a:buClr>
              <a:buSzPts val="2400"/>
              <a:buNone/>
            </a:pPr>
            <a:endParaRPr sz="2400">
              <a:latin typeface="Lato"/>
              <a:ea typeface="Lato"/>
              <a:cs typeface="Lato"/>
              <a:sym typeface="Lato"/>
            </a:endParaRPr>
          </a:p>
          <a:p>
            <a:pPr marL="0" lvl="0" indent="0" algn="just" rtl="0">
              <a:lnSpc>
                <a:spcPct val="150000"/>
              </a:lnSpc>
              <a:spcBef>
                <a:spcPts val="1001"/>
              </a:spcBef>
              <a:spcAft>
                <a:spcPts val="0"/>
              </a:spcAft>
              <a:buClr>
                <a:schemeClr val="dk2"/>
              </a:buClr>
              <a:buSzPts val="1800"/>
              <a:buNone/>
            </a:pPr>
            <a:r>
              <a:rPr lang="en-US" sz="1800">
                <a:solidFill>
                  <a:schemeClr val="dk2"/>
                </a:solidFill>
                <a:latin typeface="Lato"/>
                <a:ea typeface="Lato"/>
                <a:cs typeface="Lato"/>
                <a:sym typeface="Lato"/>
              </a:rPr>
              <a:t>With the rise in activities(request) and task by participant from urban to rural business, there is increase in the data(request application ) of participants getting generated which is in various forms from text to images and videos. Which had created the problem of assignments of work or task  and secure process of the data by the authorized personnel from  organizations. The application can be used to solve problems such as delays, duplicated tasks, unnecessary steps, lack of control, and unidentified responsibilities.</a:t>
            </a:r>
            <a:endParaRPr/>
          </a:p>
          <a:p>
            <a:pPr marL="228607" lvl="0" indent="-114307" algn="just" rtl="0">
              <a:lnSpc>
                <a:spcPct val="150000"/>
              </a:lnSpc>
              <a:spcBef>
                <a:spcPts val="1001"/>
              </a:spcBef>
              <a:spcAft>
                <a:spcPts val="0"/>
              </a:spcAft>
              <a:buClr>
                <a:schemeClr val="dk1"/>
              </a:buClr>
              <a:buSzPts val="1800"/>
              <a:buNone/>
            </a:pPr>
            <a:endParaRPr sz="1800">
              <a:solidFill>
                <a:schemeClr val="dk2"/>
              </a:solidFill>
              <a:latin typeface="Lato"/>
              <a:ea typeface="Lato"/>
              <a:cs typeface="Lato"/>
              <a:sym typeface="Lato"/>
            </a:endParaRPr>
          </a:p>
          <a:p>
            <a:pPr marL="228607" lvl="0" indent="-76207" algn="just" rtl="0">
              <a:lnSpc>
                <a:spcPct val="90000"/>
              </a:lnSpc>
              <a:spcBef>
                <a:spcPts val="1001"/>
              </a:spcBef>
              <a:spcAft>
                <a:spcPts val="0"/>
              </a:spcAft>
              <a:buClr>
                <a:schemeClr val="dk1"/>
              </a:buClr>
              <a:buSzPts val="2400"/>
              <a:buNone/>
            </a:pPr>
            <a:endParaRPr sz="2400">
              <a:latin typeface="Lato"/>
              <a:ea typeface="Lato"/>
              <a:cs typeface="Lato"/>
              <a:sym typeface="Lato"/>
            </a:endParaRPr>
          </a:p>
        </p:txBody>
      </p:sp>
      <p:pic>
        <p:nvPicPr>
          <p:cNvPr id="141" name="Google Shape;141;p9" descr="A picture containing bedroom&#10;&#10;Description automatically generated"/>
          <p:cNvPicPr preferRelativeResize="0"/>
          <p:nvPr/>
        </p:nvPicPr>
        <p:blipFill rotWithShape="1">
          <a:blip r:embed="rId3">
            <a:alphaModFix/>
          </a:blip>
          <a:srcRect l="26172" t="6805" r="59766" b="66528"/>
          <a:stretch/>
        </p:blipFill>
        <p:spPr>
          <a:xfrm>
            <a:off x="533399" y="2039142"/>
            <a:ext cx="3810001" cy="385090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1604</Words>
  <Application>Microsoft Office PowerPoint</Application>
  <PresentationFormat>Widescreen</PresentationFormat>
  <Paragraphs>153</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Rounded</vt:lpstr>
      <vt:lpstr>Raleway</vt:lpstr>
      <vt:lpstr>Calibri</vt:lpstr>
      <vt:lpstr>urw-din</vt:lpstr>
      <vt:lpstr>Lato</vt:lpstr>
      <vt:lpstr>Office Theme</vt:lpstr>
      <vt:lpstr>Operation workflow Management.</vt:lpstr>
      <vt:lpstr>TABLE OF CONTENTS</vt:lpstr>
      <vt:lpstr> INTRODUCTION</vt:lpstr>
      <vt:lpstr>LITERATURE REVIEW</vt:lpstr>
      <vt:lpstr>PowerPoint Presentation</vt:lpstr>
      <vt:lpstr>PowerPoint Presentation</vt:lpstr>
      <vt:lpstr>PowerPoint Presentation</vt:lpstr>
      <vt:lpstr> EXISTING SYSTEMS</vt:lpstr>
      <vt:lpstr>PROBLEM STATEMENT</vt:lpstr>
      <vt:lpstr> PROPOSED METHOD</vt:lpstr>
      <vt:lpstr>React.js</vt:lpstr>
      <vt:lpstr>MySQL</vt:lpstr>
      <vt:lpstr>Node.js</vt:lpstr>
      <vt:lpstr>Flask</vt:lpstr>
      <vt:lpstr>PowerPoint Presentation</vt:lpstr>
      <vt:lpstr>Flow diagram</vt:lpstr>
      <vt:lpstr> FUTURE SCOPE</vt:lpstr>
      <vt:lpstr> CONCLUSION</vt:lpstr>
      <vt:lpstr> 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workflow Management.</dc:title>
  <dc:creator>Tanmay</dc:creator>
  <cp:lastModifiedBy>Rahul Gavit</cp:lastModifiedBy>
  <cp:revision>1</cp:revision>
  <dcterms:created xsi:type="dcterms:W3CDTF">2022-07-20T11:43:10Z</dcterms:created>
  <dcterms:modified xsi:type="dcterms:W3CDTF">2023-02-16T16:08:03Z</dcterms:modified>
</cp:coreProperties>
</file>