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57" r:id="rId4"/>
    <p:sldId id="258" r:id="rId5"/>
    <p:sldId id="268" r:id="rId6"/>
    <p:sldId id="259" r:id="rId7"/>
    <p:sldId id="260" r:id="rId8"/>
    <p:sldId id="266" r:id="rId9"/>
    <p:sldId id="262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DF9E4-522F-4C4A-98B8-5E5A115442A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8726A-33B3-42C9-BF80-923A3FD9F9E4}">
      <dgm:prSet phldrT="[Text]"/>
      <dgm:spPr/>
      <dgm:t>
        <a:bodyPr/>
        <a:lstStyle/>
        <a:p>
          <a:r>
            <a:rPr lang="en-US" dirty="0"/>
            <a:t>1.Sources</a:t>
          </a:r>
        </a:p>
      </dgm:t>
    </dgm:pt>
    <dgm:pt modelId="{FF4F9AF9-24E1-4817-81F7-54A6FB658FF0}" type="parTrans" cxnId="{4DD6ABC6-C928-453F-B561-9E258058B33E}">
      <dgm:prSet/>
      <dgm:spPr/>
      <dgm:t>
        <a:bodyPr/>
        <a:lstStyle/>
        <a:p>
          <a:endParaRPr lang="en-US"/>
        </a:p>
      </dgm:t>
    </dgm:pt>
    <dgm:pt modelId="{6F2F1464-9EDF-4003-BDAA-33D49E79BAEE}" type="sibTrans" cxnId="{4DD6ABC6-C928-453F-B561-9E258058B33E}">
      <dgm:prSet/>
      <dgm:spPr/>
      <dgm:t>
        <a:bodyPr/>
        <a:lstStyle/>
        <a:p>
          <a:endParaRPr lang="en-US"/>
        </a:p>
      </dgm:t>
    </dgm:pt>
    <dgm:pt modelId="{143E217B-8B81-4C00-BE52-7DF8CAEC39BE}">
      <dgm:prSet phldrT="[Text]"/>
      <dgm:spPr/>
      <dgm:t>
        <a:bodyPr/>
        <a:lstStyle/>
        <a:p>
          <a:r>
            <a:rPr lang="en-US" dirty="0"/>
            <a:t>3. Data Warehouse</a:t>
          </a:r>
        </a:p>
      </dgm:t>
    </dgm:pt>
    <dgm:pt modelId="{A3B2E555-7960-4BDD-A7C9-1549A8ECBFE2}" type="parTrans" cxnId="{BB6FB486-D946-4C20-A216-77B144D2D999}">
      <dgm:prSet/>
      <dgm:spPr/>
      <dgm:t>
        <a:bodyPr/>
        <a:lstStyle/>
        <a:p>
          <a:endParaRPr lang="en-US"/>
        </a:p>
      </dgm:t>
    </dgm:pt>
    <dgm:pt modelId="{2C6B0F61-CEBB-4E80-B995-DC146882FA0E}" type="sibTrans" cxnId="{BB6FB486-D946-4C20-A216-77B144D2D999}">
      <dgm:prSet/>
      <dgm:spPr/>
      <dgm:t>
        <a:bodyPr/>
        <a:lstStyle/>
        <a:p>
          <a:endParaRPr lang="en-US"/>
        </a:p>
      </dgm:t>
    </dgm:pt>
    <dgm:pt modelId="{7DC20108-C615-4210-BACE-63D66BD408B7}">
      <dgm:prSet phldrT="[Text]"/>
      <dgm:spPr/>
      <dgm:t>
        <a:bodyPr/>
        <a:lstStyle/>
        <a:p>
          <a:r>
            <a:rPr lang="en-US" dirty="0"/>
            <a:t>4. Analytics Layer</a:t>
          </a:r>
        </a:p>
      </dgm:t>
    </dgm:pt>
    <dgm:pt modelId="{B5958347-8904-4FC7-97C5-2F8A9C7484CC}" type="parTrans" cxnId="{8CB13D68-43C6-42CF-88A5-D2BF75B564E8}">
      <dgm:prSet/>
      <dgm:spPr/>
      <dgm:t>
        <a:bodyPr/>
        <a:lstStyle/>
        <a:p>
          <a:endParaRPr lang="en-US"/>
        </a:p>
      </dgm:t>
    </dgm:pt>
    <dgm:pt modelId="{3A4F1407-9D01-4D91-A5D3-F7178D923420}" type="sibTrans" cxnId="{8CB13D68-43C6-42CF-88A5-D2BF75B564E8}">
      <dgm:prSet/>
      <dgm:spPr/>
      <dgm:t>
        <a:bodyPr/>
        <a:lstStyle/>
        <a:p>
          <a:endParaRPr lang="en-US"/>
        </a:p>
      </dgm:t>
    </dgm:pt>
    <dgm:pt modelId="{97BC8DDA-183E-42EA-87B3-0B8F621D7A19}">
      <dgm:prSet phldrT="[Text]"/>
      <dgm:spPr/>
      <dgm:t>
        <a:bodyPr/>
        <a:lstStyle/>
        <a:p>
          <a:r>
            <a:rPr lang="en-US" dirty="0"/>
            <a:t>2. Data Integration Layer</a:t>
          </a:r>
        </a:p>
      </dgm:t>
    </dgm:pt>
    <dgm:pt modelId="{E1140595-4636-464D-8B0C-31CED715BE02}" type="sibTrans" cxnId="{6CCABB7C-8C2B-4FD6-AF67-482EDBFF57C5}">
      <dgm:prSet/>
      <dgm:spPr/>
      <dgm:t>
        <a:bodyPr/>
        <a:lstStyle/>
        <a:p>
          <a:endParaRPr lang="en-US"/>
        </a:p>
      </dgm:t>
    </dgm:pt>
    <dgm:pt modelId="{B7544B97-0E6E-4338-8C47-EEDB71038083}" type="parTrans" cxnId="{6CCABB7C-8C2B-4FD6-AF67-482EDBFF57C5}">
      <dgm:prSet/>
      <dgm:spPr/>
      <dgm:t>
        <a:bodyPr/>
        <a:lstStyle/>
        <a:p>
          <a:endParaRPr lang="en-US"/>
        </a:p>
      </dgm:t>
    </dgm:pt>
    <dgm:pt modelId="{F3DE9758-90B6-4BA6-8D0C-75EE5C3F9FF5}">
      <dgm:prSet phldrT="[Text]"/>
      <dgm:spPr/>
      <dgm:t>
        <a:bodyPr/>
        <a:lstStyle/>
        <a:p>
          <a:r>
            <a:rPr lang="en-US" dirty="0"/>
            <a:t>5. Output</a:t>
          </a:r>
        </a:p>
      </dgm:t>
    </dgm:pt>
    <dgm:pt modelId="{C88271E2-60D4-41AE-AE17-6B223CDC2DDA}" type="parTrans" cxnId="{3E6D2DCE-C147-42BF-8F57-1CD656DEC619}">
      <dgm:prSet/>
      <dgm:spPr/>
      <dgm:t>
        <a:bodyPr/>
        <a:lstStyle/>
        <a:p>
          <a:endParaRPr lang="en-US"/>
        </a:p>
      </dgm:t>
    </dgm:pt>
    <dgm:pt modelId="{00DA3450-EB57-483F-83D2-BE155B9E25CD}" type="sibTrans" cxnId="{3E6D2DCE-C147-42BF-8F57-1CD656DEC619}">
      <dgm:prSet/>
      <dgm:spPr/>
      <dgm:t>
        <a:bodyPr/>
        <a:lstStyle/>
        <a:p>
          <a:endParaRPr lang="en-US"/>
        </a:p>
      </dgm:t>
    </dgm:pt>
    <dgm:pt modelId="{2C3A7652-AFC5-49B7-8A1B-14DACAA4E2A4}" type="pres">
      <dgm:prSet presAssocID="{4ABDF9E4-522F-4C4A-98B8-5E5A115442A4}" presName="arrowDiagram" presStyleCnt="0">
        <dgm:presLayoutVars>
          <dgm:chMax val="5"/>
          <dgm:dir/>
          <dgm:resizeHandles val="exact"/>
        </dgm:presLayoutVars>
      </dgm:prSet>
      <dgm:spPr/>
    </dgm:pt>
    <dgm:pt modelId="{5292A640-0E3C-457E-AF19-37B548292D63}" type="pres">
      <dgm:prSet presAssocID="{4ABDF9E4-522F-4C4A-98B8-5E5A115442A4}" presName="arrow" presStyleLbl="bgShp" presStyleIdx="0" presStyleCnt="1" custLinFactNeighborY="483"/>
      <dgm:spPr/>
    </dgm:pt>
    <dgm:pt modelId="{66607CEC-C4C0-4B59-A015-E1926D6F9A2C}" type="pres">
      <dgm:prSet presAssocID="{4ABDF9E4-522F-4C4A-98B8-5E5A115442A4}" presName="arrowDiagram5" presStyleCnt="0"/>
      <dgm:spPr/>
    </dgm:pt>
    <dgm:pt modelId="{DF50D3F4-B6DC-439F-A1E7-E5797F82B841}" type="pres">
      <dgm:prSet presAssocID="{F8A8726A-33B3-42C9-BF80-923A3FD9F9E4}" presName="bullet5a" presStyleLbl="node1" presStyleIdx="0" presStyleCnt="5"/>
      <dgm:spPr/>
    </dgm:pt>
    <dgm:pt modelId="{40A55E61-663E-4BBA-90F5-D9AD4CF33E17}" type="pres">
      <dgm:prSet presAssocID="{F8A8726A-33B3-42C9-BF80-923A3FD9F9E4}" presName="textBox5a" presStyleLbl="revTx" presStyleIdx="0" presStyleCnt="5" custLinFactNeighborX="1097" custLinFactNeighborY="-9670">
        <dgm:presLayoutVars>
          <dgm:bulletEnabled val="1"/>
        </dgm:presLayoutVars>
      </dgm:prSet>
      <dgm:spPr/>
    </dgm:pt>
    <dgm:pt modelId="{AB7A3456-6B14-4B26-B6BE-360F73847C0F}" type="pres">
      <dgm:prSet presAssocID="{97BC8DDA-183E-42EA-87B3-0B8F621D7A19}" presName="bullet5b" presStyleLbl="node1" presStyleIdx="1" presStyleCnt="5"/>
      <dgm:spPr/>
    </dgm:pt>
    <dgm:pt modelId="{60860993-D804-452D-8CD6-9EF6CBFB67F2}" type="pres">
      <dgm:prSet presAssocID="{97BC8DDA-183E-42EA-87B3-0B8F621D7A19}" presName="textBox5b" presStyleLbl="revTx" presStyleIdx="1" presStyleCnt="5" custScaleX="143002" custLinFactNeighborX="24251" custLinFactNeighborY="-4442">
        <dgm:presLayoutVars>
          <dgm:bulletEnabled val="1"/>
        </dgm:presLayoutVars>
      </dgm:prSet>
      <dgm:spPr/>
    </dgm:pt>
    <dgm:pt modelId="{2D2DAF87-0A20-41C2-8920-A7127A7D7AC6}" type="pres">
      <dgm:prSet presAssocID="{143E217B-8B81-4C00-BE52-7DF8CAEC39BE}" presName="bullet5c" presStyleLbl="node1" presStyleIdx="2" presStyleCnt="5"/>
      <dgm:spPr/>
    </dgm:pt>
    <dgm:pt modelId="{820763DF-466D-4742-A186-3124D0F0F775}" type="pres">
      <dgm:prSet presAssocID="{143E217B-8B81-4C00-BE52-7DF8CAEC39BE}" presName="textBox5c" presStyleLbl="revTx" presStyleIdx="2" presStyleCnt="5" custScaleX="151524" custLinFactNeighborX="26813" custLinFactNeighborY="-444">
        <dgm:presLayoutVars>
          <dgm:bulletEnabled val="1"/>
        </dgm:presLayoutVars>
      </dgm:prSet>
      <dgm:spPr/>
    </dgm:pt>
    <dgm:pt modelId="{FB281D18-650E-47CF-8C8C-19A85842DB74}" type="pres">
      <dgm:prSet presAssocID="{7DC20108-C615-4210-BACE-63D66BD408B7}" presName="bullet5d" presStyleLbl="node1" presStyleIdx="3" presStyleCnt="5"/>
      <dgm:spPr/>
    </dgm:pt>
    <dgm:pt modelId="{9C282256-8A32-4FDD-94BA-5A56A2FB3493}" type="pres">
      <dgm:prSet presAssocID="{7DC20108-C615-4210-BACE-63D66BD408B7}" presName="textBox5d" presStyleLbl="revTx" presStyleIdx="3" presStyleCnt="5" custScaleX="146685" custLinFactNeighborX="22286" custLinFactNeighborY="686">
        <dgm:presLayoutVars>
          <dgm:bulletEnabled val="1"/>
        </dgm:presLayoutVars>
      </dgm:prSet>
      <dgm:spPr/>
    </dgm:pt>
    <dgm:pt modelId="{A3934D6D-3481-4926-A920-8737BD33B038}" type="pres">
      <dgm:prSet presAssocID="{F3DE9758-90B6-4BA6-8D0C-75EE5C3F9FF5}" presName="bullet5e" presStyleLbl="node1" presStyleIdx="4" presStyleCnt="5"/>
      <dgm:spPr/>
    </dgm:pt>
    <dgm:pt modelId="{DD02FF1E-30C1-4A74-9664-3F004D3133D4}" type="pres">
      <dgm:prSet presAssocID="{F3DE9758-90B6-4BA6-8D0C-75EE5C3F9FF5}" presName="textBox5e" presStyleLbl="revTx" presStyleIdx="4" presStyleCnt="5" custLinFactNeighborX="719" custLinFactNeighborY="-1878">
        <dgm:presLayoutVars>
          <dgm:bulletEnabled val="1"/>
        </dgm:presLayoutVars>
      </dgm:prSet>
      <dgm:spPr/>
    </dgm:pt>
  </dgm:ptLst>
  <dgm:cxnLst>
    <dgm:cxn modelId="{52BD2D18-4B2D-4BEB-BC47-31DF4891A590}" type="presOf" srcId="{7DC20108-C615-4210-BACE-63D66BD408B7}" destId="{9C282256-8A32-4FDD-94BA-5A56A2FB3493}" srcOrd="0" destOrd="0" presId="urn:microsoft.com/office/officeart/2005/8/layout/arrow2"/>
    <dgm:cxn modelId="{CF3B6544-9B76-4D47-A43A-668FD17525E3}" type="presOf" srcId="{4ABDF9E4-522F-4C4A-98B8-5E5A115442A4}" destId="{2C3A7652-AFC5-49B7-8A1B-14DACAA4E2A4}" srcOrd="0" destOrd="0" presId="urn:microsoft.com/office/officeart/2005/8/layout/arrow2"/>
    <dgm:cxn modelId="{8CB13D68-43C6-42CF-88A5-D2BF75B564E8}" srcId="{4ABDF9E4-522F-4C4A-98B8-5E5A115442A4}" destId="{7DC20108-C615-4210-BACE-63D66BD408B7}" srcOrd="3" destOrd="0" parTransId="{B5958347-8904-4FC7-97C5-2F8A9C7484CC}" sibTransId="{3A4F1407-9D01-4D91-A5D3-F7178D923420}"/>
    <dgm:cxn modelId="{75D84248-84B9-4E09-B6E7-6FE609E3AE73}" type="presOf" srcId="{143E217B-8B81-4C00-BE52-7DF8CAEC39BE}" destId="{820763DF-466D-4742-A186-3124D0F0F775}" srcOrd="0" destOrd="0" presId="urn:microsoft.com/office/officeart/2005/8/layout/arrow2"/>
    <dgm:cxn modelId="{7FC12658-F3D2-4979-8EC2-C9CA15C78E55}" type="presOf" srcId="{97BC8DDA-183E-42EA-87B3-0B8F621D7A19}" destId="{60860993-D804-452D-8CD6-9EF6CBFB67F2}" srcOrd="0" destOrd="0" presId="urn:microsoft.com/office/officeart/2005/8/layout/arrow2"/>
    <dgm:cxn modelId="{6CCABB7C-8C2B-4FD6-AF67-482EDBFF57C5}" srcId="{4ABDF9E4-522F-4C4A-98B8-5E5A115442A4}" destId="{97BC8DDA-183E-42EA-87B3-0B8F621D7A19}" srcOrd="1" destOrd="0" parTransId="{B7544B97-0E6E-4338-8C47-EEDB71038083}" sibTransId="{E1140595-4636-464D-8B0C-31CED715BE02}"/>
    <dgm:cxn modelId="{BB6FB486-D946-4C20-A216-77B144D2D999}" srcId="{4ABDF9E4-522F-4C4A-98B8-5E5A115442A4}" destId="{143E217B-8B81-4C00-BE52-7DF8CAEC39BE}" srcOrd="2" destOrd="0" parTransId="{A3B2E555-7960-4BDD-A7C9-1549A8ECBFE2}" sibTransId="{2C6B0F61-CEBB-4E80-B995-DC146882FA0E}"/>
    <dgm:cxn modelId="{4DD6ABC6-C928-453F-B561-9E258058B33E}" srcId="{4ABDF9E4-522F-4C4A-98B8-5E5A115442A4}" destId="{F8A8726A-33B3-42C9-BF80-923A3FD9F9E4}" srcOrd="0" destOrd="0" parTransId="{FF4F9AF9-24E1-4817-81F7-54A6FB658FF0}" sibTransId="{6F2F1464-9EDF-4003-BDAA-33D49E79BAEE}"/>
    <dgm:cxn modelId="{6C19FCCB-F1A0-43DA-98A9-E65FC07D1E48}" type="presOf" srcId="{F3DE9758-90B6-4BA6-8D0C-75EE5C3F9FF5}" destId="{DD02FF1E-30C1-4A74-9664-3F004D3133D4}" srcOrd="0" destOrd="0" presId="urn:microsoft.com/office/officeart/2005/8/layout/arrow2"/>
    <dgm:cxn modelId="{3E6D2DCE-C147-42BF-8F57-1CD656DEC619}" srcId="{4ABDF9E4-522F-4C4A-98B8-5E5A115442A4}" destId="{F3DE9758-90B6-4BA6-8D0C-75EE5C3F9FF5}" srcOrd="4" destOrd="0" parTransId="{C88271E2-60D4-41AE-AE17-6B223CDC2DDA}" sibTransId="{00DA3450-EB57-483F-83D2-BE155B9E25CD}"/>
    <dgm:cxn modelId="{94294CF0-25FE-46F5-9316-2668D15ADA8C}" type="presOf" srcId="{F8A8726A-33B3-42C9-BF80-923A3FD9F9E4}" destId="{40A55E61-663E-4BBA-90F5-D9AD4CF33E17}" srcOrd="0" destOrd="0" presId="urn:microsoft.com/office/officeart/2005/8/layout/arrow2"/>
    <dgm:cxn modelId="{3BD45CC3-0293-4983-84FB-A1AB793DBA3F}" type="presParOf" srcId="{2C3A7652-AFC5-49B7-8A1B-14DACAA4E2A4}" destId="{5292A640-0E3C-457E-AF19-37B548292D63}" srcOrd="0" destOrd="0" presId="urn:microsoft.com/office/officeart/2005/8/layout/arrow2"/>
    <dgm:cxn modelId="{8B7D525A-968C-4ED1-B7F5-930F0439632B}" type="presParOf" srcId="{2C3A7652-AFC5-49B7-8A1B-14DACAA4E2A4}" destId="{66607CEC-C4C0-4B59-A015-E1926D6F9A2C}" srcOrd="1" destOrd="0" presId="urn:microsoft.com/office/officeart/2005/8/layout/arrow2"/>
    <dgm:cxn modelId="{40669D40-B22A-478C-BE65-0ABEB2CE2E61}" type="presParOf" srcId="{66607CEC-C4C0-4B59-A015-E1926D6F9A2C}" destId="{DF50D3F4-B6DC-439F-A1E7-E5797F82B841}" srcOrd="0" destOrd="0" presId="urn:microsoft.com/office/officeart/2005/8/layout/arrow2"/>
    <dgm:cxn modelId="{753BAB47-544D-4825-A5E2-987DAF2D0206}" type="presParOf" srcId="{66607CEC-C4C0-4B59-A015-E1926D6F9A2C}" destId="{40A55E61-663E-4BBA-90F5-D9AD4CF33E17}" srcOrd="1" destOrd="0" presId="urn:microsoft.com/office/officeart/2005/8/layout/arrow2"/>
    <dgm:cxn modelId="{9232BA16-BE09-469B-99ED-CF3C6654FA4D}" type="presParOf" srcId="{66607CEC-C4C0-4B59-A015-E1926D6F9A2C}" destId="{AB7A3456-6B14-4B26-B6BE-360F73847C0F}" srcOrd="2" destOrd="0" presId="urn:microsoft.com/office/officeart/2005/8/layout/arrow2"/>
    <dgm:cxn modelId="{83696F2B-1E1C-4C2F-9363-C6AEE6717554}" type="presParOf" srcId="{66607CEC-C4C0-4B59-A015-E1926D6F9A2C}" destId="{60860993-D804-452D-8CD6-9EF6CBFB67F2}" srcOrd="3" destOrd="0" presId="urn:microsoft.com/office/officeart/2005/8/layout/arrow2"/>
    <dgm:cxn modelId="{86573C3C-0C58-4F8E-8071-FE92AA6EBF67}" type="presParOf" srcId="{66607CEC-C4C0-4B59-A015-E1926D6F9A2C}" destId="{2D2DAF87-0A20-41C2-8920-A7127A7D7AC6}" srcOrd="4" destOrd="0" presId="urn:microsoft.com/office/officeart/2005/8/layout/arrow2"/>
    <dgm:cxn modelId="{EC6491B9-1086-4DF9-A646-C7AC91CB8607}" type="presParOf" srcId="{66607CEC-C4C0-4B59-A015-E1926D6F9A2C}" destId="{820763DF-466D-4742-A186-3124D0F0F775}" srcOrd="5" destOrd="0" presId="urn:microsoft.com/office/officeart/2005/8/layout/arrow2"/>
    <dgm:cxn modelId="{651F2B52-C891-4E02-98AE-2991E54C70BF}" type="presParOf" srcId="{66607CEC-C4C0-4B59-A015-E1926D6F9A2C}" destId="{FB281D18-650E-47CF-8C8C-19A85842DB74}" srcOrd="6" destOrd="0" presId="urn:microsoft.com/office/officeart/2005/8/layout/arrow2"/>
    <dgm:cxn modelId="{CF61EC60-B214-4EAE-A86D-37ABD9C16641}" type="presParOf" srcId="{66607CEC-C4C0-4B59-A015-E1926D6F9A2C}" destId="{9C282256-8A32-4FDD-94BA-5A56A2FB3493}" srcOrd="7" destOrd="0" presId="urn:microsoft.com/office/officeart/2005/8/layout/arrow2"/>
    <dgm:cxn modelId="{00F9FFF3-8074-44EA-B9A0-1BA4A8075F27}" type="presParOf" srcId="{66607CEC-C4C0-4B59-A015-E1926D6F9A2C}" destId="{A3934D6D-3481-4926-A920-8737BD33B038}" srcOrd="8" destOrd="0" presId="urn:microsoft.com/office/officeart/2005/8/layout/arrow2"/>
    <dgm:cxn modelId="{37F5C636-F941-4A6E-B6FC-EE2DEDC8C59A}" type="presParOf" srcId="{66607CEC-C4C0-4B59-A015-E1926D6F9A2C}" destId="{DD02FF1E-30C1-4A74-9664-3F004D3133D4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2A640-0E3C-457E-AF19-37B548292D63}">
      <dsp:nvSpPr>
        <dsp:cNvPr id="0" name=""/>
        <dsp:cNvSpPr/>
      </dsp:nvSpPr>
      <dsp:spPr>
        <a:xfrm>
          <a:off x="464279" y="0"/>
          <a:ext cx="7033168" cy="439573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0D3F4-B6DC-439F-A1E7-E5797F82B841}">
      <dsp:nvSpPr>
        <dsp:cNvPr id="0" name=""/>
        <dsp:cNvSpPr/>
      </dsp:nvSpPr>
      <dsp:spPr>
        <a:xfrm>
          <a:off x="1157047" y="3268664"/>
          <a:ext cx="161762" cy="161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55E61-663E-4BBA-90F5-D9AD4CF33E17}">
      <dsp:nvSpPr>
        <dsp:cNvPr id="0" name=""/>
        <dsp:cNvSpPr/>
      </dsp:nvSpPr>
      <dsp:spPr>
        <a:xfrm>
          <a:off x="1248035" y="3248380"/>
          <a:ext cx="921345" cy="10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5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1.Sources</a:t>
          </a:r>
        </a:p>
      </dsp:txBody>
      <dsp:txXfrm>
        <a:off x="1248035" y="3248380"/>
        <a:ext cx="921345" cy="1046183"/>
      </dsp:txXfrm>
    </dsp:sp>
    <dsp:sp modelId="{AB7A3456-6B14-4B26-B6BE-360F73847C0F}">
      <dsp:nvSpPr>
        <dsp:cNvPr id="0" name=""/>
        <dsp:cNvSpPr/>
      </dsp:nvSpPr>
      <dsp:spPr>
        <a:xfrm>
          <a:off x="2032676" y="2427322"/>
          <a:ext cx="253194" cy="253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60993-D804-452D-8CD6-9EF6CBFB67F2}">
      <dsp:nvSpPr>
        <dsp:cNvPr id="0" name=""/>
        <dsp:cNvSpPr/>
      </dsp:nvSpPr>
      <dsp:spPr>
        <a:xfrm>
          <a:off x="2191379" y="2472105"/>
          <a:ext cx="1669556" cy="1841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162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Data Integration Layer</a:t>
          </a:r>
        </a:p>
      </dsp:txBody>
      <dsp:txXfrm>
        <a:off x="2191379" y="2472105"/>
        <a:ext cx="1669556" cy="1841810"/>
      </dsp:txXfrm>
    </dsp:sp>
    <dsp:sp modelId="{2D2DAF87-0A20-41C2-8920-A7127A7D7AC6}">
      <dsp:nvSpPr>
        <dsp:cNvPr id="0" name=""/>
        <dsp:cNvSpPr/>
      </dsp:nvSpPr>
      <dsp:spPr>
        <a:xfrm>
          <a:off x="3157983" y="1756533"/>
          <a:ext cx="337592" cy="337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763DF-466D-4742-A186-3124D0F0F775}">
      <dsp:nvSpPr>
        <dsp:cNvPr id="0" name=""/>
        <dsp:cNvSpPr/>
      </dsp:nvSpPr>
      <dsp:spPr>
        <a:xfrm>
          <a:off x="3341045" y="1914361"/>
          <a:ext cx="2056788" cy="247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883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Data Warehouse</a:t>
          </a:r>
        </a:p>
      </dsp:txBody>
      <dsp:txXfrm>
        <a:off x="3341045" y="1914361"/>
        <a:ext cx="2056788" cy="2470400"/>
      </dsp:txXfrm>
    </dsp:sp>
    <dsp:sp modelId="{FB281D18-650E-47CF-8C8C-19A85842DB74}">
      <dsp:nvSpPr>
        <dsp:cNvPr id="0" name=""/>
        <dsp:cNvSpPr/>
      </dsp:nvSpPr>
      <dsp:spPr>
        <a:xfrm>
          <a:off x="4466152" y="1232562"/>
          <a:ext cx="436056" cy="4360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82256-8A32-4FDD-94BA-5A56A2FB3493}">
      <dsp:nvSpPr>
        <dsp:cNvPr id="0" name=""/>
        <dsp:cNvSpPr/>
      </dsp:nvSpPr>
      <dsp:spPr>
        <a:xfrm>
          <a:off x="4669319" y="1450590"/>
          <a:ext cx="2063320" cy="294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057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Analytics Layer</a:t>
          </a:r>
        </a:p>
      </dsp:txBody>
      <dsp:txXfrm>
        <a:off x="4669319" y="1450590"/>
        <a:ext cx="2063320" cy="2945139"/>
      </dsp:txXfrm>
    </dsp:sp>
    <dsp:sp modelId="{A3934D6D-3481-4926-A920-8737BD33B038}">
      <dsp:nvSpPr>
        <dsp:cNvPr id="0" name=""/>
        <dsp:cNvSpPr/>
      </dsp:nvSpPr>
      <dsp:spPr>
        <a:xfrm>
          <a:off x="5813004" y="882662"/>
          <a:ext cx="555620" cy="555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2FF1E-30C1-4A74-9664-3F004D3133D4}">
      <dsp:nvSpPr>
        <dsp:cNvPr id="0" name=""/>
        <dsp:cNvSpPr/>
      </dsp:nvSpPr>
      <dsp:spPr>
        <a:xfrm>
          <a:off x="6100928" y="1099714"/>
          <a:ext cx="1406633" cy="3235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412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Output</a:t>
          </a:r>
        </a:p>
      </dsp:txBody>
      <dsp:txXfrm>
        <a:off x="6100928" y="1099714"/>
        <a:ext cx="1406633" cy="3235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9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0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08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8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5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D9CD93-D609-4015-93B3-CE9ADC1DE28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6CC3FEC-B9E6-4AD2-9401-BC29F25F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3087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3076" name="Picture 4" descr="Data Cleaning Techniques in Data Mining and Machine Learning">
            <a:extLst>
              <a:ext uri="{FF2B5EF4-FFF2-40B4-BE49-F238E27FC236}">
                <a16:creationId xmlns:a16="http://schemas.microsoft.com/office/drawing/2014/main" id="{C27020FA-C68F-8422-A147-6822391C7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399"/>
          <a:stretch/>
        </p:blipFill>
        <p:spPr bwMode="auto">
          <a:xfrm>
            <a:off x="474134" y="469038"/>
            <a:ext cx="6896153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B2FEE-C42D-E475-9B12-ADCCDEBAC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287" y="129449"/>
            <a:ext cx="4472846" cy="509254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Transforming EKK into a Data Driven Powerhouse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62EF-2861-1AC4-39D1-F9A4CC1AC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7431" y="6115766"/>
            <a:ext cx="3509780" cy="46341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PRATIK Chatterjee- Data Scientist</a:t>
            </a: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67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9F50-9CF7-81CA-DD4E-00EB4529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32" y="521525"/>
            <a:ext cx="10631424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Implementation Roadmap defining milestones and calendar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1A17-69D2-42BD-C119-8DD42B29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77" y="6243126"/>
            <a:ext cx="10875196" cy="640565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** By Month 6, we’ll be making our first data- driven changes  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F9395B-FC0F-84E2-126F-15EC4CD607E1}"/>
              </a:ext>
            </a:extLst>
          </p:cNvPr>
          <p:cNvGrpSpPr/>
          <p:nvPr/>
        </p:nvGrpSpPr>
        <p:grpSpPr>
          <a:xfrm>
            <a:off x="1630344" y="2589290"/>
            <a:ext cx="8192665" cy="1966890"/>
            <a:chOff x="473792" y="1685939"/>
            <a:chExt cx="8761153" cy="215503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957E57-F5C4-EEB9-D13A-B5FBFB49E6DA}"/>
                </a:ext>
              </a:extLst>
            </p:cNvPr>
            <p:cNvSpPr/>
            <p:nvPr/>
          </p:nvSpPr>
          <p:spPr>
            <a:xfrm>
              <a:off x="7104875" y="1710793"/>
              <a:ext cx="2130070" cy="213017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5C3B53-9CE7-97CF-7FC7-E009B2E74D5F}"/>
                </a:ext>
              </a:extLst>
            </p:cNvPr>
            <p:cNvSpPr/>
            <p:nvPr/>
          </p:nvSpPr>
          <p:spPr>
            <a:xfrm>
              <a:off x="7104880" y="1796206"/>
              <a:ext cx="1988492" cy="1988142"/>
            </a:xfrm>
            <a:custGeom>
              <a:avLst/>
              <a:gdLst>
                <a:gd name="connsiteX0" fmla="*/ 0 w 1988492"/>
                <a:gd name="connsiteY0" fmla="*/ 994071 h 1988142"/>
                <a:gd name="connsiteX1" fmla="*/ 994246 w 1988492"/>
                <a:gd name="connsiteY1" fmla="*/ 0 h 1988142"/>
                <a:gd name="connsiteX2" fmla="*/ 1988492 w 1988492"/>
                <a:gd name="connsiteY2" fmla="*/ 994071 h 1988142"/>
                <a:gd name="connsiteX3" fmla="*/ 994246 w 1988492"/>
                <a:gd name="connsiteY3" fmla="*/ 1988142 h 1988142"/>
                <a:gd name="connsiteX4" fmla="*/ 0 w 1988492"/>
                <a:gd name="connsiteY4" fmla="*/ 994071 h 198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492" h="1988142">
                  <a:moveTo>
                    <a:pt x="0" y="994071"/>
                  </a:moveTo>
                  <a:cubicBezTo>
                    <a:pt x="0" y="445061"/>
                    <a:pt x="445139" y="0"/>
                    <a:pt x="994246" y="0"/>
                  </a:cubicBezTo>
                  <a:cubicBezTo>
                    <a:pt x="1543353" y="0"/>
                    <a:pt x="1988492" y="445061"/>
                    <a:pt x="1988492" y="994071"/>
                  </a:cubicBezTo>
                  <a:cubicBezTo>
                    <a:pt x="1988492" y="1543081"/>
                    <a:pt x="1543353" y="1988142"/>
                    <a:pt x="994246" y="1988142"/>
                  </a:cubicBezTo>
                  <a:cubicBezTo>
                    <a:pt x="445139" y="1988142"/>
                    <a:pt x="0" y="1543081"/>
                    <a:pt x="0" y="994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7410" tIns="337413" rIns="337411" bIns="337414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Phase 4</a:t>
              </a:r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2942E5C0-18B2-74B8-D238-8888527F77E5}"/>
                </a:ext>
              </a:extLst>
            </p:cNvPr>
            <p:cNvSpPr/>
            <p:nvPr/>
          </p:nvSpPr>
          <p:spPr>
            <a:xfrm rot="2700000">
              <a:off x="4893288" y="1685939"/>
              <a:ext cx="2130105" cy="2130105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E9538A-C96E-5E0C-A00A-531EB277B233}"/>
                </a:ext>
              </a:extLst>
            </p:cNvPr>
            <p:cNvSpPr/>
            <p:nvPr/>
          </p:nvSpPr>
          <p:spPr>
            <a:xfrm>
              <a:off x="4947688" y="1781812"/>
              <a:ext cx="1988492" cy="1988142"/>
            </a:xfrm>
            <a:custGeom>
              <a:avLst/>
              <a:gdLst>
                <a:gd name="connsiteX0" fmla="*/ 0 w 1988492"/>
                <a:gd name="connsiteY0" fmla="*/ 994071 h 1988142"/>
                <a:gd name="connsiteX1" fmla="*/ 994246 w 1988492"/>
                <a:gd name="connsiteY1" fmla="*/ 0 h 1988142"/>
                <a:gd name="connsiteX2" fmla="*/ 1988492 w 1988492"/>
                <a:gd name="connsiteY2" fmla="*/ 994071 h 1988142"/>
                <a:gd name="connsiteX3" fmla="*/ 994246 w 1988492"/>
                <a:gd name="connsiteY3" fmla="*/ 1988142 h 1988142"/>
                <a:gd name="connsiteX4" fmla="*/ 0 w 1988492"/>
                <a:gd name="connsiteY4" fmla="*/ 994071 h 198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492" h="1988142">
                  <a:moveTo>
                    <a:pt x="0" y="994071"/>
                  </a:moveTo>
                  <a:cubicBezTo>
                    <a:pt x="0" y="445061"/>
                    <a:pt x="445139" y="0"/>
                    <a:pt x="994246" y="0"/>
                  </a:cubicBezTo>
                  <a:cubicBezTo>
                    <a:pt x="1543353" y="0"/>
                    <a:pt x="1988492" y="445061"/>
                    <a:pt x="1988492" y="994071"/>
                  </a:cubicBezTo>
                  <a:cubicBezTo>
                    <a:pt x="1988492" y="1543081"/>
                    <a:pt x="1543353" y="1988142"/>
                    <a:pt x="994246" y="1988142"/>
                  </a:cubicBezTo>
                  <a:cubicBezTo>
                    <a:pt x="445139" y="1988142"/>
                    <a:pt x="0" y="1543081"/>
                    <a:pt x="0" y="994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7411" tIns="337413" rIns="337410" bIns="337414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Phase 3 </a:t>
              </a:r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39CA5FFA-66BC-7753-34F6-D9E6DB88A657}"/>
                </a:ext>
              </a:extLst>
            </p:cNvPr>
            <p:cNvSpPr/>
            <p:nvPr/>
          </p:nvSpPr>
          <p:spPr>
            <a:xfrm rot="2700000">
              <a:off x="2675108" y="1710643"/>
              <a:ext cx="2130105" cy="2130105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B4295D-9C2A-345F-7ED0-36F91E18383B}"/>
                </a:ext>
              </a:extLst>
            </p:cNvPr>
            <p:cNvSpPr/>
            <p:nvPr/>
          </p:nvSpPr>
          <p:spPr>
            <a:xfrm>
              <a:off x="2746372" y="1781633"/>
              <a:ext cx="1988492" cy="1988142"/>
            </a:xfrm>
            <a:custGeom>
              <a:avLst/>
              <a:gdLst>
                <a:gd name="connsiteX0" fmla="*/ 0 w 1988492"/>
                <a:gd name="connsiteY0" fmla="*/ 994071 h 1988142"/>
                <a:gd name="connsiteX1" fmla="*/ 994246 w 1988492"/>
                <a:gd name="connsiteY1" fmla="*/ 0 h 1988142"/>
                <a:gd name="connsiteX2" fmla="*/ 1988492 w 1988492"/>
                <a:gd name="connsiteY2" fmla="*/ 994071 h 1988142"/>
                <a:gd name="connsiteX3" fmla="*/ 994246 w 1988492"/>
                <a:gd name="connsiteY3" fmla="*/ 1988142 h 1988142"/>
                <a:gd name="connsiteX4" fmla="*/ 0 w 1988492"/>
                <a:gd name="connsiteY4" fmla="*/ 994071 h 198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492" h="1988142">
                  <a:moveTo>
                    <a:pt x="0" y="994071"/>
                  </a:moveTo>
                  <a:cubicBezTo>
                    <a:pt x="0" y="445061"/>
                    <a:pt x="445139" y="0"/>
                    <a:pt x="994246" y="0"/>
                  </a:cubicBezTo>
                  <a:cubicBezTo>
                    <a:pt x="1543353" y="0"/>
                    <a:pt x="1988492" y="445061"/>
                    <a:pt x="1988492" y="994071"/>
                  </a:cubicBezTo>
                  <a:cubicBezTo>
                    <a:pt x="1988492" y="1543081"/>
                    <a:pt x="1543353" y="1988142"/>
                    <a:pt x="994246" y="1988142"/>
                  </a:cubicBezTo>
                  <a:cubicBezTo>
                    <a:pt x="445139" y="1988142"/>
                    <a:pt x="0" y="1543081"/>
                    <a:pt x="0" y="994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7410" tIns="337413" rIns="337411" bIns="337414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Phase 2 </a:t>
              </a:r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EC7CB123-A20F-2EF5-1417-BC6801C14B05}"/>
                </a:ext>
              </a:extLst>
            </p:cNvPr>
            <p:cNvSpPr/>
            <p:nvPr/>
          </p:nvSpPr>
          <p:spPr>
            <a:xfrm rot="2700000">
              <a:off x="473792" y="1710643"/>
              <a:ext cx="2130105" cy="2130105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374EC62-4EEC-D6B3-5D38-B667A2531C13}"/>
                </a:ext>
              </a:extLst>
            </p:cNvPr>
            <p:cNvSpPr/>
            <p:nvPr/>
          </p:nvSpPr>
          <p:spPr>
            <a:xfrm>
              <a:off x="545055" y="1781812"/>
              <a:ext cx="1988492" cy="1988142"/>
            </a:xfrm>
            <a:custGeom>
              <a:avLst/>
              <a:gdLst>
                <a:gd name="connsiteX0" fmla="*/ 0 w 1988492"/>
                <a:gd name="connsiteY0" fmla="*/ 994071 h 1988142"/>
                <a:gd name="connsiteX1" fmla="*/ 994246 w 1988492"/>
                <a:gd name="connsiteY1" fmla="*/ 0 h 1988142"/>
                <a:gd name="connsiteX2" fmla="*/ 1988492 w 1988492"/>
                <a:gd name="connsiteY2" fmla="*/ 994071 h 1988142"/>
                <a:gd name="connsiteX3" fmla="*/ 994246 w 1988492"/>
                <a:gd name="connsiteY3" fmla="*/ 1988142 h 1988142"/>
                <a:gd name="connsiteX4" fmla="*/ 0 w 1988492"/>
                <a:gd name="connsiteY4" fmla="*/ 994071 h 198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492" h="1988142">
                  <a:moveTo>
                    <a:pt x="0" y="994071"/>
                  </a:moveTo>
                  <a:cubicBezTo>
                    <a:pt x="0" y="445061"/>
                    <a:pt x="445139" y="0"/>
                    <a:pt x="994246" y="0"/>
                  </a:cubicBezTo>
                  <a:cubicBezTo>
                    <a:pt x="1543353" y="0"/>
                    <a:pt x="1988492" y="445061"/>
                    <a:pt x="1988492" y="994071"/>
                  </a:cubicBezTo>
                  <a:cubicBezTo>
                    <a:pt x="1988492" y="1543081"/>
                    <a:pt x="1543353" y="1988142"/>
                    <a:pt x="994246" y="1988142"/>
                  </a:cubicBezTo>
                  <a:cubicBezTo>
                    <a:pt x="445139" y="1988142"/>
                    <a:pt x="0" y="1543081"/>
                    <a:pt x="0" y="994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7410" tIns="337413" rIns="337411" bIns="337414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Phase 1</a:t>
              </a:r>
            </a:p>
          </p:txBody>
        </p:sp>
      </p:grp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8F7F5D3-2B02-101F-4602-FD94A252DC76}"/>
              </a:ext>
            </a:extLst>
          </p:cNvPr>
          <p:cNvSpPr/>
          <p:nvPr/>
        </p:nvSpPr>
        <p:spPr>
          <a:xfrm>
            <a:off x="1358764" y="4504499"/>
            <a:ext cx="2157573" cy="168180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[1- 3 Months]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Data Collection &amp; Infrastructure Setup.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C6BCB13-AADD-848D-368D-24E7D1ACACA9}"/>
              </a:ext>
            </a:extLst>
          </p:cNvPr>
          <p:cNvSpPr/>
          <p:nvPr/>
        </p:nvSpPr>
        <p:spPr>
          <a:xfrm>
            <a:off x="3465201" y="4560034"/>
            <a:ext cx="2157573" cy="168180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[4- 6 Months]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Analytics Integration &amp; Initial Dashboard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1DF24B8-8F72-9C81-AB76-717A05868C79}"/>
              </a:ext>
            </a:extLst>
          </p:cNvPr>
          <p:cNvSpPr/>
          <p:nvPr/>
        </p:nvSpPr>
        <p:spPr>
          <a:xfrm>
            <a:off x="5835776" y="4511532"/>
            <a:ext cx="2157573" cy="168180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[7- 9 Months]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Advanced Analysis &amp; Implementation of Insights in Decision-making.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5CEC116-A7B3-442A-49B7-CC57CA7F9155}"/>
              </a:ext>
            </a:extLst>
          </p:cNvPr>
          <p:cNvSpPr/>
          <p:nvPr/>
        </p:nvSpPr>
        <p:spPr>
          <a:xfrm>
            <a:off x="8008726" y="4486043"/>
            <a:ext cx="2157573" cy="168180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[10- 12 Months]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Review, Feedback, and Iteration for Continuous Improvement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91C84C-59C4-217B-2DDF-92869BEC086C}"/>
              </a:ext>
            </a:extLst>
          </p:cNvPr>
          <p:cNvCxnSpPr>
            <a:cxnSpLocks/>
          </p:cNvCxnSpPr>
          <p:nvPr/>
        </p:nvCxnSpPr>
        <p:spPr>
          <a:xfrm>
            <a:off x="5696833" y="4626321"/>
            <a:ext cx="0" cy="1518226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D026A-2E8D-5184-0FF3-F47F14361DB1}"/>
              </a:ext>
            </a:extLst>
          </p:cNvPr>
          <p:cNvCxnSpPr>
            <a:cxnSpLocks/>
          </p:cNvCxnSpPr>
          <p:nvPr/>
        </p:nvCxnSpPr>
        <p:spPr>
          <a:xfrm>
            <a:off x="3460849" y="4626321"/>
            <a:ext cx="0" cy="151822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9D371-2A85-530B-C815-02CB02B703D6}"/>
              </a:ext>
            </a:extLst>
          </p:cNvPr>
          <p:cNvCxnSpPr>
            <a:cxnSpLocks/>
          </p:cNvCxnSpPr>
          <p:nvPr/>
        </p:nvCxnSpPr>
        <p:spPr>
          <a:xfrm>
            <a:off x="8059460" y="4626321"/>
            <a:ext cx="0" cy="1572853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7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E30F-E8B3-9727-F9DC-67F35575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046" y="1009882"/>
            <a:ext cx="3272192" cy="706964"/>
          </a:xfrm>
        </p:spPr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E677-1CE2-BC3B-FBC1-3EB3405C199E}"/>
              </a:ext>
            </a:extLst>
          </p:cNvPr>
          <p:cNvSpPr txBox="1"/>
          <p:nvPr/>
        </p:nvSpPr>
        <p:spPr>
          <a:xfrm>
            <a:off x="2550814" y="3753592"/>
            <a:ext cx="82680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öhne"/>
              </a:rPr>
              <a:t>“Information is the oil of the 21st century, and analytics is the combustion engine.”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öhne"/>
              </a:rPr>
              <a:t>						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öhne"/>
              </a:rPr>
              <a:t>									- </a:t>
            </a:r>
            <a:r>
              <a:rPr lang="en-US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öhne"/>
              </a:rPr>
              <a:t>Peter Sondergaard, Gartner Research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313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hat are data, information, and knowledge?">
            <a:extLst>
              <a:ext uri="{FF2B5EF4-FFF2-40B4-BE49-F238E27FC236}">
                <a16:creationId xmlns:a16="http://schemas.microsoft.com/office/drawing/2014/main" id="{8E7674D3-C689-1C57-EE07-6F70D7B9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47" y="2300043"/>
            <a:ext cx="8774544" cy="32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9C03EC-9377-4C22-5E03-0C4BEAD8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1" y="481237"/>
            <a:ext cx="9755667" cy="14456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What is Data?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A1188-00C5-7664-2F6A-E32BED7CA89E}"/>
              </a:ext>
            </a:extLst>
          </p:cNvPr>
          <p:cNvSpPr txBox="1"/>
          <p:nvPr/>
        </p:nvSpPr>
        <p:spPr>
          <a:xfrm>
            <a:off x="3251200" y="6192097"/>
            <a:ext cx="89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we do with data is the value realization!</a:t>
            </a:r>
          </a:p>
        </p:txBody>
      </p:sp>
    </p:spTree>
    <p:extLst>
      <p:ext uri="{BB962C8B-B14F-4D97-AF65-F5344CB8AC3E}">
        <p14:creationId xmlns:p14="http://schemas.microsoft.com/office/powerpoint/2010/main" val="18608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73E4-68E8-126B-0DE1-85180956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1" y="481237"/>
            <a:ext cx="9755667" cy="14456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Big Data Analytics Vision and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9F81-2032-7830-8F5B-4969E87E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68" y="2017826"/>
            <a:ext cx="1228004" cy="360082"/>
          </a:xfrm>
        </p:spPr>
        <p:txBody>
          <a:bodyPr>
            <a:normAutofit fontScale="47500" lnSpcReduction="20000"/>
          </a:bodyPr>
          <a:lstStyle/>
          <a:p>
            <a:pPr marL="0" indent="0" defTabSz="228600">
              <a:spcBef>
                <a:spcPts val="500"/>
              </a:spcBef>
              <a:buNone/>
            </a:pPr>
            <a:r>
              <a:rPr lang="en-US" sz="45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Vision:</a:t>
            </a:r>
            <a:r>
              <a:rPr lang="en-US" sz="9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defTabSz="228600">
              <a:spcBef>
                <a:spcPts val="500"/>
              </a:spcBef>
              <a:buNone/>
            </a:pPr>
            <a:endParaRPr lang="en-US" sz="9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FDEB9-275A-A8FB-56EF-AF7F67E26814}"/>
              </a:ext>
            </a:extLst>
          </p:cNvPr>
          <p:cNvSpPr txBox="1"/>
          <p:nvPr/>
        </p:nvSpPr>
        <p:spPr>
          <a:xfrm>
            <a:off x="400033" y="5094948"/>
            <a:ext cx="2871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defTabSz="228600">
              <a:spcAft>
                <a:spcPts val="600"/>
              </a:spcAft>
            </a:pPr>
            <a:r>
              <a:rPr lang="en-US" sz="1200" kern="1200" dirty="0">
                <a:latin typeface="Söhne"/>
                <a:ea typeface="+mn-ea"/>
                <a:cs typeface="+mn-cs"/>
              </a:rPr>
              <a:t>Ensure comprehensive, accurate, and real-time data collection across the organization. Automate processes at every level to improve efficiency.</a:t>
            </a:r>
            <a:endParaRPr lang="en-US" sz="3200" b="0" i="0" dirty="0"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02639-2B56-6D4E-31AA-18AC3EAC2E99}"/>
              </a:ext>
            </a:extLst>
          </p:cNvPr>
          <p:cNvSpPr txBox="1"/>
          <p:nvPr/>
        </p:nvSpPr>
        <p:spPr>
          <a:xfrm>
            <a:off x="3567327" y="5139016"/>
            <a:ext cx="287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defTabSz="228600">
              <a:spcAft>
                <a:spcPts val="600"/>
              </a:spcAft>
            </a:pPr>
            <a:r>
              <a:rPr lang="en-US" sz="1200" kern="1200" dirty="0">
                <a:latin typeface="Söhne"/>
                <a:ea typeface="+mn-ea"/>
                <a:cs typeface="+mn-cs"/>
              </a:rPr>
              <a:t>Create a unified data platform to integrate disparate data sources. </a:t>
            </a:r>
            <a:endParaRPr lang="en-US" sz="3200" b="0" i="0" dirty="0">
              <a:effectLst/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2FDDD3-62CB-4962-7453-BB49861D08FB}"/>
              </a:ext>
            </a:extLst>
          </p:cNvPr>
          <p:cNvSpPr txBox="1"/>
          <p:nvPr/>
        </p:nvSpPr>
        <p:spPr>
          <a:xfrm>
            <a:off x="6411463" y="5161046"/>
            <a:ext cx="296389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defTabSz="228600">
              <a:spcAft>
                <a:spcPts val="600"/>
              </a:spcAft>
            </a:pPr>
            <a:r>
              <a:rPr lang="en-US" sz="1200" kern="1200" dirty="0">
                <a:latin typeface="Söhne"/>
                <a:ea typeface="+mn-ea"/>
                <a:cs typeface="+mn-cs"/>
              </a:rPr>
              <a:t>Analysis &amp; Insights: Use advanced analytics tools and methodologies to extract actionable insights.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sz="3200" b="0" i="0" dirty="0">
              <a:effectLst/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4BD65-EC48-5E62-81E1-ED530C52CE5C}"/>
              </a:ext>
            </a:extLst>
          </p:cNvPr>
          <p:cNvSpPr txBox="1"/>
          <p:nvPr/>
        </p:nvSpPr>
        <p:spPr>
          <a:xfrm>
            <a:off x="9526086" y="5150026"/>
            <a:ext cx="239416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defTabSz="228600">
              <a:spcAft>
                <a:spcPts val="600"/>
              </a:spcAft>
            </a:pPr>
            <a:r>
              <a:rPr lang="en-US" sz="1200" kern="1200" dirty="0">
                <a:latin typeface="Söhne"/>
                <a:ea typeface="+mn-ea"/>
                <a:cs typeface="+mn-cs"/>
              </a:rPr>
              <a:t>Embed analytics in decision-making processes across departments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sz="3200" b="0" i="0" dirty="0">
              <a:effectLst/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CC210-F990-AFBD-6291-4F8849D2E1A4}"/>
              </a:ext>
            </a:extLst>
          </p:cNvPr>
          <p:cNvSpPr txBox="1"/>
          <p:nvPr/>
        </p:nvSpPr>
        <p:spPr>
          <a:xfrm>
            <a:off x="448464" y="3151863"/>
            <a:ext cx="1383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Strategy:</a:t>
            </a:r>
            <a:endParaRPr lang="en-US" sz="4000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6E3111-B88E-8606-4557-6C2315F3D69E}"/>
              </a:ext>
            </a:extLst>
          </p:cNvPr>
          <p:cNvSpPr/>
          <p:nvPr/>
        </p:nvSpPr>
        <p:spPr>
          <a:xfrm>
            <a:off x="3206215" y="6326996"/>
            <a:ext cx="221256" cy="174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3343BC-8E88-4A3D-FA6C-BCB8B3A82B57}"/>
              </a:ext>
            </a:extLst>
          </p:cNvPr>
          <p:cNvSpPr/>
          <p:nvPr/>
        </p:nvSpPr>
        <p:spPr>
          <a:xfrm>
            <a:off x="6153254" y="6333276"/>
            <a:ext cx="221256" cy="174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91D65D7-A044-A12B-C19C-CDF6D42E3A0C}"/>
              </a:ext>
            </a:extLst>
          </p:cNvPr>
          <p:cNvSpPr/>
          <p:nvPr/>
        </p:nvSpPr>
        <p:spPr>
          <a:xfrm>
            <a:off x="9208773" y="6333275"/>
            <a:ext cx="221256" cy="174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ABAB20-9C69-34AA-5C35-D4298D45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69" y="3721250"/>
            <a:ext cx="1775071" cy="1207873"/>
          </a:xfrm>
          <a:prstGeom prst="rect">
            <a:avLst/>
          </a:prstGeom>
        </p:spPr>
      </p:pic>
      <p:pic>
        <p:nvPicPr>
          <p:cNvPr id="1026" name="Picture 2" descr="gear icon transparent background&#10;">
            <a:extLst>
              <a:ext uri="{FF2B5EF4-FFF2-40B4-BE49-F238E27FC236}">
                <a16:creationId xmlns:a16="http://schemas.microsoft.com/office/drawing/2014/main" id="{E9C99411-F9FE-184E-B863-1541CCCE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341" y="3475202"/>
            <a:ext cx="2068180" cy="160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0D3A15-43C3-131A-CE8C-121F9CE27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122" y="3373812"/>
            <a:ext cx="1775962" cy="17468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96928B-5AA3-BB1D-866D-57E80EA2A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029" y="3300854"/>
            <a:ext cx="2620153" cy="18601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3E8473-EC67-57B2-1F4B-2E2B1E927B60}"/>
              </a:ext>
            </a:extLst>
          </p:cNvPr>
          <p:cNvSpPr txBox="1"/>
          <p:nvPr/>
        </p:nvSpPr>
        <p:spPr>
          <a:xfrm>
            <a:off x="1030032" y="6277242"/>
            <a:ext cx="13640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8600">
              <a:spcAft>
                <a:spcPts val="600"/>
              </a:spcAft>
            </a:pPr>
            <a:r>
              <a:rPr lang="en-US" sz="1400" b="1" kern="1200" dirty="0">
                <a:latin typeface="Söhne"/>
                <a:ea typeface="+mn-ea"/>
                <a:cs typeface="+mn-cs"/>
              </a:rPr>
              <a:t>Data Collection</a:t>
            </a:r>
            <a:endParaRPr 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D161B3-542C-22F6-7D30-9016ACBE8F0D}"/>
              </a:ext>
            </a:extLst>
          </p:cNvPr>
          <p:cNvSpPr txBox="1"/>
          <p:nvPr/>
        </p:nvSpPr>
        <p:spPr>
          <a:xfrm>
            <a:off x="4117324" y="6277242"/>
            <a:ext cx="1073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8600">
              <a:spcAft>
                <a:spcPts val="600"/>
              </a:spcAft>
            </a:pPr>
            <a:r>
              <a:rPr lang="en-US" sz="1400" b="1" kern="1200" dirty="0">
                <a:latin typeface="Söhne"/>
                <a:ea typeface="+mn-ea"/>
                <a:cs typeface="+mn-cs"/>
              </a:rPr>
              <a:t>Integration</a:t>
            </a:r>
            <a:endParaRPr lang="en-US" sz="3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1432C9-FAD8-6CD8-D94D-879CA1D82A4B}"/>
              </a:ext>
            </a:extLst>
          </p:cNvPr>
          <p:cNvSpPr txBox="1"/>
          <p:nvPr/>
        </p:nvSpPr>
        <p:spPr>
          <a:xfrm>
            <a:off x="7072295" y="6279337"/>
            <a:ext cx="174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8600">
              <a:spcAft>
                <a:spcPts val="600"/>
              </a:spcAft>
            </a:pPr>
            <a:r>
              <a:rPr lang="en-US" sz="1400" b="1" kern="1200" dirty="0">
                <a:latin typeface="Söhne"/>
                <a:ea typeface="+mn-ea"/>
                <a:cs typeface="+mn-cs"/>
              </a:rPr>
              <a:t>Analysis &amp; Insights</a:t>
            </a:r>
            <a:endParaRPr lang="en-US" sz="3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6EDF23-C84A-482F-E6DB-3ADBB9270D82}"/>
              </a:ext>
            </a:extLst>
          </p:cNvPr>
          <p:cNvSpPr txBox="1"/>
          <p:nvPr/>
        </p:nvSpPr>
        <p:spPr>
          <a:xfrm>
            <a:off x="10070017" y="6285191"/>
            <a:ext cx="174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8600">
              <a:spcAft>
                <a:spcPts val="600"/>
              </a:spcAft>
            </a:pPr>
            <a:r>
              <a:rPr lang="en-US" sz="1400" b="1" kern="1200" dirty="0">
                <a:latin typeface="Söhne"/>
                <a:ea typeface="+mn-ea"/>
                <a:cs typeface="+mn-cs"/>
              </a:rPr>
              <a:t>Decision-making</a:t>
            </a:r>
            <a:endParaRPr lang="en-US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362F2-AB33-EE14-27DB-1ABB156F4635}"/>
              </a:ext>
            </a:extLst>
          </p:cNvPr>
          <p:cNvSpPr txBox="1"/>
          <p:nvPr/>
        </p:nvSpPr>
        <p:spPr>
          <a:xfrm>
            <a:off x="479668" y="2330054"/>
            <a:ext cx="10004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228600">
              <a:spcBef>
                <a:spcPts val="500"/>
              </a:spcBef>
              <a:buNone/>
            </a:pPr>
            <a:r>
              <a:rPr lang="en-US" sz="1800" b="1" i="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Become a leader in utilizing data analytics to drive business decisions, creating value for customers and stakeholders.</a:t>
            </a:r>
            <a:endParaRPr lang="en-US" sz="14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37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73E4-68E8-126B-0DE1-85180956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18" y="742314"/>
            <a:ext cx="10207069" cy="998352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EBEBEB"/>
                </a:solidFill>
                <a:effectLst/>
              </a:rPr>
              <a:t>Recommended Approach on Development and Delivery of Analytics Streams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9F81-2032-7830-8F5B-4969E87E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24" y="2534778"/>
            <a:ext cx="5860253" cy="3755853"/>
          </a:xfrm>
        </p:spPr>
        <p:txBody>
          <a:bodyPr>
            <a:normAutofit/>
          </a:bodyPr>
          <a:lstStyle/>
          <a:p>
            <a:pPr marL="0" indent="0" defTabSz="251460">
              <a:spcBef>
                <a:spcPts val="550"/>
              </a:spcBef>
              <a:buNone/>
            </a:pPr>
            <a:r>
              <a:rPr lang="en-US" sz="2800" b="1" i="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Development:</a:t>
            </a:r>
            <a:endParaRPr lang="en-US" sz="2800" b="0" i="0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0" indent="0" defTabSz="251460">
              <a:spcBef>
                <a:spcPts val="550"/>
              </a:spcBef>
              <a:buNone/>
            </a:pPr>
            <a:endParaRPr lang="en-US" sz="2800" b="0" i="0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708660" lvl="1" indent="-457200" defTabSz="251460">
              <a:spcBef>
                <a:spcPts val="550"/>
              </a:spcBef>
            </a:pPr>
            <a:r>
              <a:rPr lang="en-US" sz="1800" b="0" i="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Identify Key Performance Indicators (KPIs).</a:t>
            </a:r>
          </a:p>
          <a:p>
            <a:pPr marL="708660" lvl="1" indent="-457200" defTabSz="251460">
              <a:spcBef>
                <a:spcPts val="550"/>
              </a:spcBef>
            </a:pPr>
            <a:r>
              <a:rPr lang="en-US" sz="1800" b="0" i="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Gather &amp; clean data relevant to KPIs.</a:t>
            </a:r>
          </a:p>
          <a:p>
            <a:pPr marL="708660" lvl="1" indent="-457200" defTabSz="251460">
              <a:spcBef>
                <a:spcPts val="550"/>
              </a:spcBef>
            </a:pPr>
            <a:r>
              <a:rPr lang="en-US" sz="1800" b="0" i="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Employ descriptive, diagnostic, predictive, and prescriptive analytics techniques.</a:t>
            </a:r>
          </a:p>
          <a:p>
            <a:pPr lvl="1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0D7032-8609-CB70-7298-CCFE49D4F181}"/>
              </a:ext>
            </a:extLst>
          </p:cNvPr>
          <p:cNvSpPr txBox="1">
            <a:spLocks/>
          </p:cNvSpPr>
          <p:nvPr/>
        </p:nvSpPr>
        <p:spPr>
          <a:xfrm>
            <a:off x="6207436" y="2578846"/>
            <a:ext cx="5860253" cy="3359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51460">
              <a:spcBef>
                <a:spcPts val="550"/>
              </a:spcBef>
              <a:buFont typeface="Wingdings 3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Söhne"/>
              </a:rPr>
              <a:t>Deliver:</a:t>
            </a:r>
            <a:endParaRPr lang="en-US" sz="2800" dirty="0">
              <a:solidFill>
                <a:schemeClr val="tx1"/>
              </a:solidFill>
              <a:latin typeface="Söhne"/>
            </a:endParaRPr>
          </a:p>
          <a:p>
            <a:pPr marL="708660" lvl="1" indent="-457200" defTabSz="251460">
              <a:spcBef>
                <a:spcPts val="550"/>
              </a:spcBef>
            </a:pPr>
            <a:r>
              <a:rPr lang="en-US" sz="1800" kern="1200" dirty="0">
                <a:latin typeface="Söhne"/>
                <a:ea typeface="+mn-ea"/>
                <a:cs typeface="+mn-cs"/>
              </a:rPr>
              <a:t>Use data visualization tools to create dashboards for real-time decision-making.</a:t>
            </a:r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marL="708660" lvl="1" indent="-457200" defTabSz="251460">
              <a:spcBef>
                <a:spcPts val="550"/>
              </a:spcBef>
            </a:pPr>
            <a:r>
              <a:rPr lang="en-US" sz="1800" kern="1200" dirty="0">
                <a:latin typeface="Söhne"/>
                <a:ea typeface="+mn-ea"/>
                <a:cs typeface="+mn-cs"/>
              </a:rPr>
              <a:t>Regular training sessions for staff to understand and act on the insights.</a:t>
            </a:r>
            <a:endParaRPr lang="en-US" sz="1800" b="0" i="0" dirty="0">
              <a:effectLst/>
              <a:latin typeface="Söhne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BE1A2-E47F-B72E-3933-17A0B0AC921F}"/>
              </a:ext>
            </a:extLst>
          </p:cNvPr>
          <p:cNvCxnSpPr/>
          <p:nvPr/>
        </p:nvCxnSpPr>
        <p:spPr>
          <a:xfrm>
            <a:off x="5942784" y="2657028"/>
            <a:ext cx="0" cy="3624549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638DB9-0DF5-EC12-17FF-D4267151546E}"/>
              </a:ext>
            </a:extLst>
          </p:cNvPr>
          <p:cNvSpPr txBox="1"/>
          <p:nvPr/>
        </p:nvSpPr>
        <p:spPr>
          <a:xfrm>
            <a:off x="6449802" y="4493760"/>
            <a:ext cx="483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Like predicting sales trends in Q4 based on historical data.</a:t>
            </a:r>
          </a:p>
        </p:txBody>
      </p:sp>
      <p:pic>
        <p:nvPicPr>
          <p:cNvPr id="5122" name="Picture 2" descr="Dashboard - Free business icons">
            <a:extLst>
              <a:ext uri="{FF2B5EF4-FFF2-40B4-BE49-F238E27FC236}">
                <a16:creationId xmlns:a16="http://schemas.microsoft.com/office/drawing/2014/main" id="{E6DE9ACB-6947-F0BD-7961-6303FE4A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441" y="4995758"/>
            <a:ext cx="2226572" cy="17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at are KPIs and how should you use them to increase sales?">
            <a:extLst>
              <a:ext uri="{FF2B5EF4-FFF2-40B4-BE49-F238E27FC236}">
                <a16:creationId xmlns:a16="http://schemas.microsoft.com/office/drawing/2014/main" id="{C7DCBB33-C7EE-775D-F624-70ED17C5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83" y="4943187"/>
            <a:ext cx="3181845" cy="18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1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9B4B-7F0A-C3A6-54D2-AF61FB38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11" y="883133"/>
            <a:ext cx="8761413" cy="706964"/>
          </a:xfrm>
        </p:spPr>
        <p:txBody>
          <a:bodyPr/>
          <a:lstStyle/>
          <a:p>
            <a:r>
              <a:rPr lang="en-US" b="1" dirty="0"/>
              <a:t>The Analytical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D2B8-B08D-B8CE-3775-F23BFE0A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06" y="2703089"/>
            <a:ext cx="8105185" cy="3416300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Descriptive Analytics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Understand the past and current business scenarios using statistical techniques.</a:t>
            </a:r>
          </a:p>
          <a:p>
            <a:r>
              <a:rPr lang="en-US" b="1" dirty="0">
                <a:solidFill>
                  <a:schemeClr val="tx1"/>
                </a:solidFill>
                <a:latin typeface="Söhne"/>
              </a:rPr>
              <a:t>Diagnostic Analytics: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examines data to answer the question "Why did it happen?". It is used to determine the cause of a particular event or series of events.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Predictive Analytics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Forecast future trends by deploying machine learning models. For instance, regression models for sales forecasts or clustering for market segmentation.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Prescriptive Analytics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Recommend the best actions based on data predictions. This can be achieved using optimization algorithms or recommendation engines</a:t>
            </a:r>
          </a:p>
        </p:txBody>
      </p:sp>
      <p:pic>
        <p:nvPicPr>
          <p:cNvPr id="4098" name="Picture 2" descr="What is Analytics Maturity Framework? | phData">
            <a:extLst>
              <a:ext uri="{FF2B5EF4-FFF2-40B4-BE49-F238E27FC236}">
                <a16:creationId xmlns:a16="http://schemas.microsoft.com/office/drawing/2014/main" id="{BF6CB370-03AF-393C-ED08-AE43D7E4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18" y="2407525"/>
            <a:ext cx="3251201" cy="433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8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73E4-68E8-126B-0DE1-85180956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08" y="765492"/>
            <a:ext cx="9540582" cy="927028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EBEBEB"/>
                </a:solidFill>
                <a:effectLst/>
              </a:rPr>
              <a:t>Target Architecture Overview including end to end data flow</a:t>
            </a:r>
            <a:endParaRPr lang="en-US" dirty="0">
              <a:solidFill>
                <a:srgbClr val="EBEBEB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BDBEF33-7C7C-DBF3-EE95-3A94B5C0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437978"/>
              </p:ext>
            </p:extLst>
          </p:nvPr>
        </p:nvGraphicFramePr>
        <p:xfrm>
          <a:off x="356007" y="2346594"/>
          <a:ext cx="7961728" cy="439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2B4832-7C90-D70E-1947-3AFB15D37E56}"/>
              </a:ext>
            </a:extLst>
          </p:cNvPr>
          <p:cNvSpPr txBox="1"/>
          <p:nvPr/>
        </p:nvSpPr>
        <p:spPr>
          <a:xfrm>
            <a:off x="9593509" y="5537217"/>
            <a:ext cx="241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3172">
              <a:spcAft>
                <a:spcPts val="600"/>
              </a:spcAft>
            </a:pPr>
            <a:r>
              <a:rPr lang="fr-FR" sz="1600" kern="1200" dirty="0">
                <a:latin typeface="Söhne"/>
                <a:ea typeface="+mn-ea"/>
                <a:cs typeface="+mn-cs"/>
              </a:rPr>
              <a:t>CRM, ERP, </a:t>
            </a:r>
            <a:r>
              <a:rPr lang="fr-FR" sz="1600" kern="1200" dirty="0" err="1">
                <a:latin typeface="Söhne"/>
                <a:ea typeface="+mn-ea"/>
                <a:cs typeface="+mn-cs"/>
              </a:rPr>
              <a:t>Website</a:t>
            </a:r>
            <a:r>
              <a:rPr lang="fr-FR" sz="1600" kern="1200" dirty="0">
                <a:latin typeface="Söhne"/>
                <a:ea typeface="+mn-ea"/>
                <a:cs typeface="+mn-cs"/>
              </a:rPr>
              <a:t>, Social Media, IoT </a:t>
            </a:r>
            <a:r>
              <a:rPr lang="fr-FR" sz="1600" kern="1200" dirty="0" err="1">
                <a:latin typeface="Söhne"/>
                <a:ea typeface="+mn-ea"/>
                <a:cs typeface="+mn-cs"/>
              </a:rPr>
              <a:t>devices</a:t>
            </a:r>
            <a:r>
              <a:rPr lang="fr-FR" sz="1600" kern="1200" dirty="0">
                <a:latin typeface="Söhne"/>
                <a:ea typeface="+mn-ea"/>
                <a:cs typeface="+mn-cs"/>
              </a:rPr>
              <a:t>, etc.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2887B-5DD8-97BA-A262-A5504D598566}"/>
              </a:ext>
            </a:extLst>
          </p:cNvPr>
          <p:cNvSpPr txBox="1"/>
          <p:nvPr/>
        </p:nvSpPr>
        <p:spPr>
          <a:xfrm>
            <a:off x="9594690" y="4624388"/>
            <a:ext cx="259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3172">
              <a:spcAft>
                <a:spcPts val="600"/>
              </a:spcAft>
            </a:pPr>
            <a:r>
              <a:rPr lang="en-US" sz="1600" kern="1200" dirty="0">
                <a:latin typeface="Söhne"/>
                <a:ea typeface="+mn-ea"/>
                <a:cs typeface="+mn-cs"/>
              </a:rPr>
              <a:t>ETL (Extract, Transform, Load) processes to collect and clean data.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14CA9-1471-C64D-7437-2D2D89F45547}"/>
              </a:ext>
            </a:extLst>
          </p:cNvPr>
          <p:cNvSpPr txBox="1"/>
          <p:nvPr/>
        </p:nvSpPr>
        <p:spPr>
          <a:xfrm>
            <a:off x="9593509" y="3866933"/>
            <a:ext cx="224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3172">
              <a:spcAft>
                <a:spcPts val="600"/>
              </a:spcAft>
            </a:pPr>
            <a:r>
              <a:rPr lang="en-US" sz="1600" kern="1200" dirty="0">
                <a:latin typeface="Söhne"/>
                <a:ea typeface="+mn-ea"/>
                <a:cs typeface="+mn-cs"/>
              </a:rPr>
              <a:t>Central repository for integrated data.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B4305-932C-3754-01CD-1E18E93DF950}"/>
              </a:ext>
            </a:extLst>
          </p:cNvPr>
          <p:cNvSpPr txBox="1"/>
          <p:nvPr/>
        </p:nvSpPr>
        <p:spPr>
          <a:xfrm>
            <a:off x="9593509" y="3129505"/>
            <a:ext cx="241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3172">
              <a:spcAft>
                <a:spcPts val="600"/>
              </a:spcAft>
            </a:pPr>
            <a:r>
              <a:rPr lang="en-US" sz="1600" kern="1200" dirty="0">
                <a:latin typeface="Söhne"/>
                <a:ea typeface="+mn-ea"/>
                <a:cs typeface="+mn-cs"/>
              </a:rPr>
              <a:t>Tools and software to analyze the data.</a:t>
            </a:r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B687F-D9A4-A927-DA1E-40011DCDF573}"/>
              </a:ext>
            </a:extLst>
          </p:cNvPr>
          <p:cNvSpPr txBox="1"/>
          <p:nvPr/>
        </p:nvSpPr>
        <p:spPr>
          <a:xfrm>
            <a:off x="9620493" y="2310751"/>
            <a:ext cx="221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3172">
              <a:spcAft>
                <a:spcPts val="600"/>
              </a:spcAft>
            </a:pPr>
            <a:r>
              <a:rPr lang="en-US" sz="1600" kern="1200" dirty="0">
                <a:latin typeface="Söhne"/>
                <a:ea typeface="+mn-ea"/>
                <a:cs typeface="+mn-cs"/>
              </a:rPr>
              <a:t>Dashboards, Reports, Automated Systems.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3D28E-478D-2E93-DA64-7B277555313A}"/>
              </a:ext>
            </a:extLst>
          </p:cNvPr>
          <p:cNvSpPr/>
          <p:nvPr/>
        </p:nvSpPr>
        <p:spPr>
          <a:xfrm>
            <a:off x="9134601" y="5439282"/>
            <a:ext cx="532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233172">
              <a:spcAft>
                <a:spcPts val="600"/>
              </a:spcAft>
            </a:pPr>
            <a:r>
              <a:rPr lang="en-US" sz="4800" b="1" kern="1200" spc="26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1</a:t>
            </a:r>
            <a:endParaRPr 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1880FA-692B-2B46-3662-A992EDD16523}"/>
              </a:ext>
            </a:extLst>
          </p:cNvPr>
          <p:cNvSpPr/>
          <p:nvPr/>
        </p:nvSpPr>
        <p:spPr>
          <a:xfrm>
            <a:off x="9112567" y="4537198"/>
            <a:ext cx="532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233172">
              <a:spcAft>
                <a:spcPts val="600"/>
              </a:spcAft>
            </a:pPr>
            <a:r>
              <a:rPr lang="en-US" sz="4800" b="1" kern="1200" spc="26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2</a:t>
            </a:r>
            <a:endParaRPr 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4BA555-738A-B0F7-2CC7-587F9F64D152}"/>
              </a:ext>
            </a:extLst>
          </p:cNvPr>
          <p:cNvSpPr/>
          <p:nvPr/>
        </p:nvSpPr>
        <p:spPr>
          <a:xfrm>
            <a:off x="9112567" y="3770293"/>
            <a:ext cx="532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233172">
              <a:spcAft>
                <a:spcPts val="600"/>
              </a:spcAft>
            </a:pPr>
            <a:r>
              <a:rPr lang="en-US" sz="4800" b="1" kern="1200" spc="26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3</a:t>
            </a:r>
            <a:endParaRPr 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0903BE-B07F-5F3F-A013-D5CCE152314E}"/>
              </a:ext>
            </a:extLst>
          </p:cNvPr>
          <p:cNvSpPr/>
          <p:nvPr/>
        </p:nvSpPr>
        <p:spPr>
          <a:xfrm>
            <a:off x="9101550" y="3011790"/>
            <a:ext cx="532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233172">
              <a:spcAft>
                <a:spcPts val="600"/>
              </a:spcAft>
            </a:pPr>
            <a:r>
              <a:rPr lang="en-US" sz="4800" b="1" kern="1200" spc="26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4</a:t>
            </a:r>
            <a:endParaRPr 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7930A-BB15-16FA-7A46-0D8361A74152}"/>
              </a:ext>
            </a:extLst>
          </p:cNvPr>
          <p:cNvSpPr/>
          <p:nvPr/>
        </p:nvSpPr>
        <p:spPr>
          <a:xfrm>
            <a:off x="9123584" y="2201970"/>
            <a:ext cx="532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233172">
              <a:spcAft>
                <a:spcPts val="600"/>
              </a:spcAft>
            </a:pPr>
            <a:r>
              <a:rPr lang="en-US" sz="4800" b="1" kern="1200" spc="26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5</a:t>
            </a:r>
            <a:endParaRPr 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68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73E4-68E8-126B-0DE1-85180956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93" y="635756"/>
            <a:ext cx="9397632" cy="11705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EBEBEB"/>
                </a:solidFill>
                <a:effectLst/>
              </a:rPr>
              <a:t>Proposed Analytical Solution for the Rollout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9F81-2032-7830-8F5B-4969E87E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50" y="5155475"/>
            <a:ext cx="2655658" cy="1604230"/>
          </a:xfrm>
        </p:spPr>
        <p:txBody>
          <a:bodyPr>
            <a:normAutofit/>
          </a:bodyPr>
          <a:lstStyle/>
          <a:p>
            <a:pPr marL="0" indent="0" defTabSz="233172">
              <a:spcBef>
                <a:spcPts val="510"/>
              </a:spcBef>
              <a:buNone/>
            </a:pPr>
            <a:r>
              <a:rPr lang="en-US" sz="1400" b="1" i="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Platform</a:t>
            </a:r>
            <a:r>
              <a:rPr lang="en-US" sz="1400" b="0" i="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: </a:t>
            </a:r>
          </a:p>
          <a:p>
            <a:pPr marL="0" indent="0" defTabSz="233172">
              <a:spcBef>
                <a:spcPts val="51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Söhne"/>
              </a:rPr>
              <a:t>U</a:t>
            </a:r>
            <a:r>
              <a:rPr lang="en-US" sz="1400" b="0" i="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sing a platform like Tableau or Power BI for visualization and initial analysis.</a:t>
            </a:r>
            <a:endParaRPr lang="en-US" sz="3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4826CD-E87C-4DAE-9B0C-8D40A5DDF189}"/>
              </a:ext>
            </a:extLst>
          </p:cNvPr>
          <p:cNvSpPr txBox="1">
            <a:spLocks/>
          </p:cNvSpPr>
          <p:nvPr/>
        </p:nvSpPr>
        <p:spPr>
          <a:xfrm>
            <a:off x="3593730" y="5185779"/>
            <a:ext cx="2481105" cy="160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66344">
              <a:spcBef>
                <a:spcPts val="510"/>
              </a:spcBef>
              <a:buNone/>
            </a:pPr>
            <a:r>
              <a:rPr lang="en-US" sz="1400" b="1" kern="1200" dirty="0">
                <a:latin typeface="Söhne"/>
                <a:ea typeface="+mn-ea"/>
                <a:cs typeface="+mn-cs"/>
              </a:rPr>
              <a:t>Advanced Analysis</a:t>
            </a:r>
            <a:r>
              <a:rPr lang="en-US" sz="1400" kern="1200" dirty="0">
                <a:latin typeface="Söhne"/>
                <a:ea typeface="+mn-ea"/>
                <a:cs typeface="+mn-cs"/>
              </a:rPr>
              <a:t>: </a:t>
            </a:r>
          </a:p>
          <a:p>
            <a:pPr marL="0" indent="0" defTabSz="466344">
              <a:spcBef>
                <a:spcPts val="510"/>
              </a:spcBef>
              <a:buNone/>
            </a:pPr>
            <a:r>
              <a:rPr lang="en-US" sz="1400" kern="1200" dirty="0">
                <a:latin typeface="Söhne"/>
                <a:ea typeface="+mn-ea"/>
                <a:cs typeface="+mn-cs"/>
              </a:rPr>
              <a:t>Tools like Python or R for deeper, more complex analysis.</a:t>
            </a:r>
            <a:endParaRPr lang="en-US" dirty="0">
              <a:latin typeface="Söhne"/>
            </a:endParaRPr>
          </a:p>
        </p:txBody>
      </p:sp>
      <p:pic>
        <p:nvPicPr>
          <p:cNvPr id="2050" name="Picture 2" descr="icon-tableau - Analytics Training Hub for Data Analytics &amp; Data Science  Courses">
            <a:extLst>
              <a:ext uri="{FF2B5EF4-FFF2-40B4-BE49-F238E27FC236}">
                <a16:creationId xmlns:a16="http://schemas.microsoft.com/office/drawing/2014/main" id="{6C8B6B33-4895-59F2-2BDC-E502B523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3" y="6068953"/>
            <a:ext cx="690752" cy="69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wer Bi Logo png images | PNGEgg">
            <a:extLst>
              <a:ext uri="{FF2B5EF4-FFF2-40B4-BE49-F238E27FC236}">
                <a16:creationId xmlns:a16="http://schemas.microsoft.com/office/drawing/2014/main" id="{4D44C5FE-88DC-C240-D2AE-D7A9D7DE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76" y="6195860"/>
            <a:ext cx="436937" cy="4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Python Logo | Python Software Foundation">
            <a:extLst>
              <a:ext uri="{FF2B5EF4-FFF2-40B4-BE49-F238E27FC236}">
                <a16:creationId xmlns:a16="http://schemas.microsoft.com/office/drawing/2014/main" id="{72D52E5D-B89F-4EAC-1FCF-10392E64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70" y="6191146"/>
            <a:ext cx="820356" cy="40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: R Logo">
            <a:extLst>
              <a:ext uri="{FF2B5EF4-FFF2-40B4-BE49-F238E27FC236}">
                <a16:creationId xmlns:a16="http://schemas.microsoft.com/office/drawing/2014/main" id="{989728EE-797F-06FF-922B-7E344B4B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35" y="6194436"/>
            <a:ext cx="430930" cy="33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mazon Web Services Logo, symbol, meaning, history, PNG, brand">
            <a:extLst>
              <a:ext uri="{FF2B5EF4-FFF2-40B4-BE49-F238E27FC236}">
                <a16:creationId xmlns:a16="http://schemas.microsoft.com/office/drawing/2014/main" id="{C88E5C32-DAF7-D12B-4A32-0E06E28E1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39" y="6179405"/>
            <a:ext cx="690753" cy="3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ogle Cloud Icon">
            <a:extLst>
              <a:ext uri="{FF2B5EF4-FFF2-40B4-BE49-F238E27FC236}">
                <a16:creationId xmlns:a16="http://schemas.microsoft.com/office/drawing/2014/main" id="{E3E50CD7-A7DE-44B9-9E81-08020EA0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554" y="5898209"/>
            <a:ext cx="946139" cy="8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E4079D-A6D0-E71E-975A-D19EF546270A}"/>
              </a:ext>
            </a:extLst>
          </p:cNvPr>
          <p:cNvSpPr txBox="1">
            <a:spLocks/>
          </p:cNvSpPr>
          <p:nvPr/>
        </p:nvSpPr>
        <p:spPr>
          <a:xfrm>
            <a:off x="7743450" y="5155475"/>
            <a:ext cx="3736747" cy="1066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66344">
              <a:spcBef>
                <a:spcPts val="510"/>
              </a:spcBef>
              <a:buNone/>
            </a:pPr>
            <a:r>
              <a:rPr lang="en-US" sz="1400" b="1" kern="1200" dirty="0">
                <a:latin typeface="Söhne"/>
                <a:ea typeface="+mn-ea"/>
                <a:cs typeface="+mn-cs"/>
              </a:rPr>
              <a:t>Infrastructure</a:t>
            </a:r>
            <a:r>
              <a:rPr lang="en-US" sz="1400" kern="1200" dirty="0">
                <a:latin typeface="Söhne"/>
                <a:ea typeface="+mn-ea"/>
                <a:cs typeface="+mn-cs"/>
              </a:rPr>
              <a:t>: </a:t>
            </a:r>
          </a:p>
          <a:p>
            <a:pPr marL="0" indent="0" defTabSz="466344">
              <a:spcBef>
                <a:spcPts val="510"/>
              </a:spcBef>
              <a:buNone/>
            </a:pPr>
            <a:r>
              <a:rPr lang="en-US" sz="1400" kern="1200" dirty="0">
                <a:latin typeface="Söhne"/>
                <a:ea typeface="+mn-ea"/>
                <a:cs typeface="+mn-cs"/>
              </a:rPr>
              <a:t>Cloud-based solutions (e.g., AWS, Google Cloud) for scalability and flexibility.</a:t>
            </a:r>
          </a:p>
          <a:p>
            <a:pPr lvl="1"/>
            <a:endParaRPr lang="en-US" dirty="0"/>
          </a:p>
        </p:txBody>
      </p:sp>
      <p:pic>
        <p:nvPicPr>
          <p:cNvPr id="2074" name="Picture 26" descr="Microsoft azure logo - Social media &amp; Logos Icons">
            <a:extLst>
              <a:ext uri="{FF2B5EF4-FFF2-40B4-BE49-F238E27FC236}">
                <a16:creationId xmlns:a16="http://schemas.microsoft.com/office/drawing/2014/main" id="{F1CABFEA-7BD1-20E3-6805-65A49FA8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417" y="6063937"/>
            <a:ext cx="1055884" cy="52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C1ADB5-A849-8E1B-679E-CB5848BE0760}"/>
              </a:ext>
            </a:extLst>
          </p:cNvPr>
          <p:cNvSpPr txBox="1"/>
          <p:nvPr/>
        </p:nvSpPr>
        <p:spPr>
          <a:xfrm>
            <a:off x="407013" y="2291118"/>
            <a:ext cx="112991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 and Warehouse:</a:t>
            </a:r>
            <a:r>
              <a:rPr lang="en-US" dirty="0"/>
              <a:t> A scalable storage solution to keep raw data (data lake) and structured, processed data</a:t>
            </a:r>
          </a:p>
          <a:p>
            <a:endParaRPr lang="en-US" dirty="0"/>
          </a:p>
          <a:p>
            <a:r>
              <a:rPr lang="en-US" sz="1400" i="1" dirty="0"/>
              <a:t>Example: Storing raw logs of car usage in the Data Lake and summarized daily statistics in the Data Warehouse.</a:t>
            </a:r>
            <a:endParaRPr lang="en-US" i="1" dirty="0"/>
          </a:p>
          <a:p>
            <a:endParaRPr lang="en-US" dirty="0"/>
          </a:p>
          <a:p>
            <a:r>
              <a:rPr lang="en-US" b="1" dirty="0"/>
              <a:t>Machine Learning and AI:</a:t>
            </a:r>
            <a:r>
              <a:rPr lang="en-US" dirty="0"/>
              <a:t> Tools and platform for building, training, and deploying models.</a:t>
            </a:r>
          </a:p>
          <a:p>
            <a:endParaRPr lang="en-US" dirty="0"/>
          </a:p>
          <a:p>
            <a:r>
              <a:rPr lang="en-US" sz="1400" i="1" dirty="0"/>
              <a:t>Example: A machine learning model predicting a car’s service needs based on usage pattern.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554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67DD424-024F-42EA-1B54-BED3A57620DF}"/>
              </a:ext>
            </a:extLst>
          </p:cNvPr>
          <p:cNvSpPr txBox="1">
            <a:spLocks/>
          </p:cNvSpPr>
          <p:nvPr/>
        </p:nvSpPr>
        <p:spPr bwMode="gray">
          <a:xfrm>
            <a:off x="686871" y="524676"/>
            <a:ext cx="9281001" cy="1315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EBEBEB"/>
                </a:solidFill>
              </a:rPr>
              <a:t>Define Use Case Prioritization Framework and Analytical Models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13EAB5-0FBA-0EBA-2073-9D953F4C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68" y="866199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Söhne"/>
              </a:rPr>
              <a:t>Framework</a:t>
            </a:r>
            <a:r>
              <a:rPr lang="en-US" sz="2000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Impact on Business (High, Medium, Low)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Feasibility (Technical and Operational)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ROI (Return on Investment)</a:t>
            </a:r>
          </a:p>
          <a:p>
            <a:pPr lvl="1"/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D4E9A-E0C7-17C1-BFA1-25DD125685B4}"/>
              </a:ext>
            </a:extLst>
          </p:cNvPr>
          <p:cNvSpPr txBox="1"/>
          <p:nvPr/>
        </p:nvSpPr>
        <p:spPr>
          <a:xfrm>
            <a:off x="6094492" y="2827698"/>
            <a:ext cx="6097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Söhne"/>
              </a:rPr>
              <a:t>Analytical Models</a:t>
            </a:r>
            <a:r>
              <a:rPr lang="en-US" sz="2000" b="0" i="0" dirty="0">
                <a:effectLst/>
                <a:latin typeface="Söhne"/>
              </a:rPr>
              <a:t>: </a:t>
            </a:r>
          </a:p>
          <a:p>
            <a:r>
              <a:rPr lang="en-US" sz="2000" b="0" i="0" dirty="0">
                <a:effectLst/>
                <a:latin typeface="Söhne"/>
              </a:rPr>
              <a:t>Regression, Clustering, Time Series Forecasting, Decision Trees, Neural Networks based on use case.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CABF0F-DE40-2997-A157-A1F9136E519E}"/>
              </a:ext>
            </a:extLst>
          </p:cNvPr>
          <p:cNvSpPr txBox="1"/>
          <p:nvPr/>
        </p:nvSpPr>
        <p:spPr>
          <a:xfrm>
            <a:off x="450668" y="4648852"/>
            <a:ext cx="4854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Determine the impact of a marketing campaign on customer acquisition- High impact, Technically feasible and High ROI.</a:t>
            </a:r>
          </a:p>
        </p:txBody>
      </p:sp>
      <p:pic>
        <p:nvPicPr>
          <p:cNvPr id="6146" name="Picture 2" descr="What Is Time Series Data? | 365 Data Science">
            <a:extLst>
              <a:ext uri="{FF2B5EF4-FFF2-40B4-BE49-F238E27FC236}">
                <a16:creationId xmlns:a16="http://schemas.microsoft.com/office/drawing/2014/main" id="{3730299D-DFA5-011D-FBAF-A2A20498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30" y="4506603"/>
            <a:ext cx="4436198" cy="207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ack to basics: Measuring marketing ROI for your campaigns | Advertising |  Campaign Asia">
            <a:extLst>
              <a:ext uri="{FF2B5EF4-FFF2-40B4-BE49-F238E27FC236}">
                <a16:creationId xmlns:a16="http://schemas.microsoft.com/office/drawing/2014/main" id="{2ECD842D-5B80-C5AD-4CED-641D820D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16" y="5543276"/>
            <a:ext cx="3148543" cy="12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8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9F50-9CF7-81CA-DD4E-00EB4529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66" y="838200"/>
            <a:ext cx="8761413" cy="706964"/>
          </a:xfrm>
        </p:spPr>
        <p:txBody>
          <a:bodyPr/>
          <a:lstStyle/>
          <a:p>
            <a:r>
              <a:rPr lang="en-US" b="1" i="0" dirty="0">
                <a:effectLst/>
              </a:rPr>
              <a:t>Define Data Modeling &amp; Data Quality Business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1A17-69D2-42BD-C119-8DD42B29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096055" cy="3416300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Modeling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ER Diagrams, Star Schema or Snowflake Schema based on the complexity of data relationships.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2FC29-8880-EE6C-558D-F478F7B60EF7}"/>
              </a:ext>
            </a:extLst>
          </p:cNvPr>
          <p:cNvSpPr txBox="1"/>
          <p:nvPr/>
        </p:nvSpPr>
        <p:spPr>
          <a:xfrm>
            <a:off x="5984340" y="2603500"/>
            <a:ext cx="54782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Data Quality Rules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Completeness: No missing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Consistency: Standardized formats.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Accuracy: Verification against trusted 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Timeliness: Updated at defined intervals.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Relevance: Only meaningful data is stored.</a:t>
            </a:r>
          </a:p>
        </p:txBody>
      </p:sp>
      <p:pic>
        <p:nvPicPr>
          <p:cNvPr id="7170" name="Picture 2" descr="SAP BTP Data &amp; Analytics Showcase – How to improve and monitor data quality  using SAP Data Intelligence | SAP Blogs">
            <a:extLst>
              <a:ext uri="{FF2B5EF4-FFF2-40B4-BE49-F238E27FC236}">
                <a16:creationId xmlns:a16="http://schemas.microsoft.com/office/drawing/2014/main" id="{E82D8018-D141-312C-B162-51506FED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82" y="5065369"/>
            <a:ext cx="5794218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ata Modelling free vector icons designed by Flat Icons | Vector icon  design, Icon design, Flat icon">
            <a:extLst>
              <a:ext uri="{FF2B5EF4-FFF2-40B4-BE49-F238E27FC236}">
                <a16:creationId xmlns:a16="http://schemas.microsoft.com/office/drawing/2014/main" id="{1419ADE4-8577-5226-8FF5-5B94FA304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95" y="4756842"/>
            <a:ext cx="1855960" cy="185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99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603</TotalTime>
  <Words>761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Wingdings 3</vt:lpstr>
      <vt:lpstr>Ion Boardroom</vt:lpstr>
      <vt:lpstr>Transforming EKK into a Data Driven Powerhouse</vt:lpstr>
      <vt:lpstr>What is Data? </vt:lpstr>
      <vt:lpstr>Big Data Analytics Vision and Strategy</vt:lpstr>
      <vt:lpstr>Recommended Approach on Development and Delivery of Analytics Streams</vt:lpstr>
      <vt:lpstr>The Analytical Framework</vt:lpstr>
      <vt:lpstr>Target Architecture Overview including end to end data flow</vt:lpstr>
      <vt:lpstr>Proposed Analytical Solution for the Rollout</vt:lpstr>
      <vt:lpstr>PowerPoint Presentation</vt:lpstr>
      <vt:lpstr>Define Data Modeling &amp; Data Quality Business Rules</vt:lpstr>
      <vt:lpstr>Implementation Roadmap defining milestones and calendar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Chatterjee, Pratik</dc:creator>
  <cp:lastModifiedBy>Chatterjee, Pratik</cp:lastModifiedBy>
  <cp:revision>2</cp:revision>
  <dcterms:created xsi:type="dcterms:W3CDTF">2023-10-15T09:41:55Z</dcterms:created>
  <dcterms:modified xsi:type="dcterms:W3CDTF">2023-10-15T20:08:42Z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2023-10-15T09:41:56Z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ac8e5e24-82ee-4acf-9e89-09218b526865</vt:lpwstr>
  </property>
  <property fmtid="{D5CDD505-2E9C-101B-9397-08002B2CF9AE}" pid="8" name="MSIP_Label_ea60d57e-af5b-4752-ac57-3e4f28ca11dc_ContentBits">
    <vt:lpwstr>0</vt:lpwstr>
  </property>
</Properties>
</file>