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12/19/2022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12/19/2022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12/19/2022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12/19/2022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12/19/2022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12/19/2022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12/19/2022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5.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5.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5.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5.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5.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 TargetMode="External"/><Relationship Id="rId4" Type="http://schemas.openxmlformats.org/officeDocument/2006/relationships/hyperlink" Target="https://developer.mozilla.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Online retail SHOP MANAGEMENT SYSTEM</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A Project by </a:t>
            </a:r>
            <a:r>
              <a:rPr lang="en-US" dirty="0" err="1"/>
              <a:t>Sonal</a:t>
            </a:r>
            <a:r>
              <a:rPr lang="en-US" dirty="0"/>
              <a:t> </a:t>
            </a:r>
            <a:r>
              <a:rPr lang="en-US" dirty="0" err="1"/>
              <a:t>Lasane</a:t>
            </a:r>
            <a:r>
              <a:rPr lang="en-US" dirty="0"/>
              <a:t> &amp; </a:t>
            </a:r>
            <a:r>
              <a:rPr lang="en-US" dirty="0" err="1"/>
              <a:t>Heramb</a:t>
            </a:r>
            <a:r>
              <a:rPr lang="en-US" dirty="0"/>
              <a:t> </a:t>
            </a:r>
            <a:r>
              <a:rPr lang="en-US" dirty="0" err="1"/>
              <a:t>Kondhare</a:t>
            </a:r>
            <a:endParaRPr lang="en-US"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FB38-82B7-0391-CE92-6460E79C0833}"/>
              </a:ext>
            </a:extLst>
          </p:cNvPr>
          <p:cNvSpPr>
            <a:spLocks noGrp="1"/>
          </p:cNvSpPr>
          <p:nvPr>
            <p:ph type="title"/>
          </p:nvPr>
        </p:nvSpPr>
        <p:spPr/>
        <p:txBody>
          <a:bodyPr/>
          <a:lstStyle/>
          <a:p>
            <a:r>
              <a:rPr lang="en-IN" dirty="0"/>
              <a:t>User interfaces</a:t>
            </a:r>
          </a:p>
        </p:txBody>
      </p:sp>
      <p:sp>
        <p:nvSpPr>
          <p:cNvPr id="3" name="Text Placeholder 2">
            <a:extLst>
              <a:ext uri="{FF2B5EF4-FFF2-40B4-BE49-F238E27FC236}">
                <a16:creationId xmlns:a16="http://schemas.microsoft.com/office/drawing/2014/main" id="{D7A934EE-DEE8-01E5-9D4D-C30C3C7D515C}"/>
              </a:ext>
            </a:extLst>
          </p:cNvPr>
          <p:cNvSpPr>
            <a:spLocks noGrp="1"/>
          </p:cNvSpPr>
          <p:nvPr>
            <p:ph type="body" idx="1"/>
          </p:nvPr>
        </p:nvSpPr>
        <p:spPr/>
        <p:txBody>
          <a:bodyPr/>
          <a:lstStyle/>
          <a:p>
            <a:r>
              <a:rPr lang="en-IN" dirty="0"/>
              <a:t>Home Page</a:t>
            </a:r>
          </a:p>
        </p:txBody>
      </p:sp>
      <p:pic>
        <p:nvPicPr>
          <p:cNvPr id="13" name="Picture Placeholder 12">
            <a:extLst>
              <a:ext uri="{FF2B5EF4-FFF2-40B4-BE49-F238E27FC236}">
                <a16:creationId xmlns:a16="http://schemas.microsoft.com/office/drawing/2014/main" id="{BD175E60-387F-9C0D-AD69-F5E235EA6378}"/>
              </a:ext>
            </a:extLst>
          </p:cNvPr>
          <p:cNvPicPr>
            <a:picLocks noGrp="1" noChangeAspect="1"/>
          </p:cNvPicPr>
          <p:nvPr>
            <p:ph type="pic" idx="15"/>
          </p:nvPr>
        </p:nvPicPr>
        <p:blipFill>
          <a:blip r:embed="rId2"/>
          <a:srcRect t="10748" b="10748"/>
          <a:stretch>
            <a:fillRect/>
          </a:stretch>
        </p:blipFill>
        <p:spPr/>
      </p:pic>
      <p:sp>
        <p:nvSpPr>
          <p:cNvPr id="6" name="Text Placeholder 5">
            <a:extLst>
              <a:ext uri="{FF2B5EF4-FFF2-40B4-BE49-F238E27FC236}">
                <a16:creationId xmlns:a16="http://schemas.microsoft.com/office/drawing/2014/main" id="{1630D8C6-DEEA-A07E-4325-E5D21B3BA016}"/>
              </a:ext>
            </a:extLst>
          </p:cNvPr>
          <p:cNvSpPr>
            <a:spLocks noGrp="1"/>
          </p:cNvSpPr>
          <p:nvPr>
            <p:ph type="body" sz="quarter" idx="3"/>
          </p:nvPr>
        </p:nvSpPr>
        <p:spPr/>
        <p:txBody>
          <a:bodyPr/>
          <a:lstStyle/>
          <a:p>
            <a:r>
              <a:rPr lang="en-IN" dirty="0"/>
              <a:t>Sign In Page</a:t>
            </a:r>
          </a:p>
        </p:txBody>
      </p:sp>
      <p:pic>
        <p:nvPicPr>
          <p:cNvPr id="15" name="Picture Placeholder 14">
            <a:extLst>
              <a:ext uri="{FF2B5EF4-FFF2-40B4-BE49-F238E27FC236}">
                <a16:creationId xmlns:a16="http://schemas.microsoft.com/office/drawing/2014/main" id="{707F579E-894A-463B-A767-63CC326433F4}"/>
              </a:ext>
            </a:extLst>
          </p:cNvPr>
          <p:cNvPicPr>
            <a:picLocks noGrp="1" noChangeAspect="1"/>
          </p:cNvPicPr>
          <p:nvPr>
            <p:ph type="pic" idx="21"/>
          </p:nvPr>
        </p:nvPicPr>
        <p:blipFill>
          <a:blip r:embed="rId3"/>
          <a:srcRect t="10730" b="10730"/>
          <a:stretch>
            <a:fillRect/>
          </a:stretch>
        </p:blipFill>
        <p:spPr/>
      </p:pic>
      <p:sp>
        <p:nvSpPr>
          <p:cNvPr id="9" name="Text Placeholder 8">
            <a:extLst>
              <a:ext uri="{FF2B5EF4-FFF2-40B4-BE49-F238E27FC236}">
                <a16:creationId xmlns:a16="http://schemas.microsoft.com/office/drawing/2014/main" id="{860F0F1E-0C8D-8E2B-9611-A195F56321AE}"/>
              </a:ext>
            </a:extLst>
          </p:cNvPr>
          <p:cNvSpPr>
            <a:spLocks noGrp="1"/>
          </p:cNvSpPr>
          <p:nvPr>
            <p:ph type="body" sz="quarter" idx="13"/>
          </p:nvPr>
        </p:nvSpPr>
        <p:spPr/>
        <p:txBody>
          <a:bodyPr/>
          <a:lstStyle/>
          <a:p>
            <a:r>
              <a:rPr lang="en-IN" dirty="0"/>
              <a:t>Sign Up Page</a:t>
            </a:r>
          </a:p>
        </p:txBody>
      </p:sp>
      <p:pic>
        <p:nvPicPr>
          <p:cNvPr id="17" name="Picture Placeholder 16">
            <a:extLst>
              <a:ext uri="{FF2B5EF4-FFF2-40B4-BE49-F238E27FC236}">
                <a16:creationId xmlns:a16="http://schemas.microsoft.com/office/drawing/2014/main" id="{A4D9605A-536B-8CA6-64E8-7C52B7EF5C24}"/>
              </a:ext>
            </a:extLst>
          </p:cNvPr>
          <p:cNvPicPr>
            <a:picLocks noGrp="1" noChangeAspect="1"/>
          </p:cNvPicPr>
          <p:nvPr>
            <p:ph type="pic" idx="22"/>
          </p:nvPr>
        </p:nvPicPr>
        <p:blipFill>
          <a:blip r:embed="rId4"/>
          <a:srcRect t="10712" b="10712"/>
          <a:stretch>
            <a:fillRect/>
          </a:stretch>
        </p:blipFill>
        <p:spPr/>
      </p:pic>
    </p:spTree>
    <p:extLst>
      <p:ext uri="{BB962C8B-B14F-4D97-AF65-F5344CB8AC3E}">
        <p14:creationId xmlns:p14="http://schemas.microsoft.com/office/powerpoint/2010/main" val="408086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FB38-82B7-0391-CE92-6460E79C0833}"/>
              </a:ext>
            </a:extLst>
          </p:cNvPr>
          <p:cNvSpPr>
            <a:spLocks noGrp="1"/>
          </p:cNvSpPr>
          <p:nvPr>
            <p:ph type="title"/>
          </p:nvPr>
        </p:nvSpPr>
        <p:spPr/>
        <p:txBody>
          <a:bodyPr/>
          <a:lstStyle/>
          <a:p>
            <a:r>
              <a:rPr lang="en-IN" dirty="0"/>
              <a:t>User interfaces</a:t>
            </a:r>
          </a:p>
        </p:txBody>
      </p:sp>
      <p:sp>
        <p:nvSpPr>
          <p:cNvPr id="3" name="Text Placeholder 2">
            <a:extLst>
              <a:ext uri="{FF2B5EF4-FFF2-40B4-BE49-F238E27FC236}">
                <a16:creationId xmlns:a16="http://schemas.microsoft.com/office/drawing/2014/main" id="{D7A934EE-DEE8-01E5-9D4D-C30C3C7D515C}"/>
              </a:ext>
            </a:extLst>
          </p:cNvPr>
          <p:cNvSpPr>
            <a:spLocks noGrp="1"/>
          </p:cNvSpPr>
          <p:nvPr>
            <p:ph type="body" idx="1"/>
          </p:nvPr>
        </p:nvSpPr>
        <p:spPr/>
        <p:txBody>
          <a:bodyPr/>
          <a:lstStyle/>
          <a:p>
            <a:r>
              <a:rPr lang="en-IN" dirty="0"/>
              <a:t>Customer Login</a:t>
            </a:r>
          </a:p>
        </p:txBody>
      </p:sp>
      <p:pic>
        <p:nvPicPr>
          <p:cNvPr id="13" name="Picture Placeholder 12">
            <a:extLst>
              <a:ext uri="{FF2B5EF4-FFF2-40B4-BE49-F238E27FC236}">
                <a16:creationId xmlns:a16="http://schemas.microsoft.com/office/drawing/2014/main" id="{BD175E60-387F-9C0D-AD69-F5E235EA6378}"/>
              </a:ext>
            </a:extLst>
          </p:cNvPr>
          <p:cNvPicPr>
            <a:picLocks noGrp="1" noChangeAspect="1"/>
          </p:cNvPicPr>
          <p:nvPr>
            <p:ph type="pic" idx="15"/>
          </p:nvPr>
        </p:nvPicPr>
        <p:blipFill>
          <a:blip r:embed="rId2"/>
          <a:srcRect t="10752" b="10752"/>
          <a:stretch/>
        </p:blipFill>
        <p:spPr>
          <a:xfrm>
            <a:off x="688618" y="2362200"/>
            <a:ext cx="3451582" cy="1524000"/>
          </a:xfrm>
        </p:spPr>
      </p:pic>
      <p:sp>
        <p:nvSpPr>
          <p:cNvPr id="6" name="Text Placeholder 5">
            <a:extLst>
              <a:ext uri="{FF2B5EF4-FFF2-40B4-BE49-F238E27FC236}">
                <a16:creationId xmlns:a16="http://schemas.microsoft.com/office/drawing/2014/main" id="{1630D8C6-DEEA-A07E-4325-E5D21B3BA016}"/>
              </a:ext>
            </a:extLst>
          </p:cNvPr>
          <p:cNvSpPr>
            <a:spLocks noGrp="1"/>
          </p:cNvSpPr>
          <p:nvPr>
            <p:ph type="body" sz="quarter" idx="3"/>
          </p:nvPr>
        </p:nvSpPr>
        <p:spPr/>
        <p:txBody>
          <a:bodyPr/>
          <a:lstStyle/>
          <a:p>
            <a:r>
              <a:rPr lang="en-IN" dirty="0"/>
              <a:t>Seller Login</a:t>
            </a:r>
          </a:p>
        </p:txBody>
      </p:sp>
      <p:pic>
        <p:nvPicPr>
          <p:cNvPr id="15" name="Picture Placeholder 14">
            <a:extLst>
              <a:ext uri="{FF2B5EF4-FFF2-40B4-BE49-F238E27FC236}">
                <a16:creationId xmlns:a16="http://schemas.microsoft.com/office/drawing/2014/main" id="{707F579E-894A-463B-A767-63CC326433F4}"/>
              </a:ext>
            </a:extLst>
          </p:cNvPr>
          <p:cNvPicPr>
            <a:picLocks noGrp="1" noChangeAspect="1"/>
          </p:cNvPicPr>
          <p:nvPr>
            <p:ph type="pic" idx="21"/>
          </p:nvPr>
        </p:nvPicPr>
        <p:blipFill>
          <a:blip r:embed="rId3"/>
          <a:srcRect t="10722" b="10722"/>
          <a:stretch/>
        </p:blipFill>
        <p:spPr>
          <a:xfrm>
            <a:off x="4374263" y="2362200"/>
            <a:ext cx="3448936" cy="1524000"/>
          </a:xfrm>
        </p:spPr>
      </p:pic>
      <p:sp>
        <p:nvSpPr>
          <p:cNvPr id="9" name="Text Placeholder 8">
            <a:extLst>
              <a:ext uri="{FF2B5EF4-FFF2-40B4-BE49-F238E27FC236}">
                <a16:creationId xmlns:a16="http://schemas.microsoft.com/office/drawing/2014/main" id="{860F0F1E-0C8D-8E2B-9611-A195F56321AE}"/>
              </a:ext>
            </a:extLst>
          </p:cNvPr>
          <p:cNvSpPr>
            <a:spLocks noGrp="1"/>
          </p:cNvSpPr>
          <p:nvPr>
            <p:ph type="body" sz="quarter" idx="13"/>
          </p:nvPr>
        </p:nvSpPr>
        <p:spPr/>
        <p:txBody>
          <a:bodyPr/>
          <a:lstStyle/>
          <a:p>
            <a:r>
              <a:rPr lang="en-IN" dirty="0"/>
              <a:t>Admin Login</a:t>
            </a:r>
          </a:p>
        </p:txBody>
      </p:sp>
      <p:pic>
        <p:nvPicPr>
          <p:cNvPr id="17" name="Picture Placeholder 16">
            <a:extLst>
              <a:ext uri="{FF2B5EF4-FFF2-40B4-BE49-F238E27FC236}">
                <a16:creationId xmlns:a16="http://schemas.microsoft.com/office/drawing/2014/main" id="{A4D9605A-536B-8CA6-64E8-7C52B7EF5C24}"/>
              </a:ext>
            </a:extLst>
          </p:cNvPr>
          <p:cNvPicPr>
            <a:picLocks noGrp="1" noChangeAspect="1"/>
          </p:cNvPicPr>
          <p:nvPr>
            <p:ph type="pic" idx="22"/>
          </p:nvPr>
        </p:nvPicPr>
        <p:blipFill>
          <a:blip r:embed="rId4"/>
          <a:srcRect t="10710" b="10710"/>
          <a:stretch/>
        </p:blipFill>
        <p:spPr>
          <a:xfrm>
            <a:off x="8049855" y="2362200"/>
            <a:ext cx="3447878" cy="1524000"/>
          </a:xfrm>
        </p:spPr>
      </p:pic>
    </p:spTree>
    <p:extLst>
      <p:ext uri="{BB962C8B-B14F-4D97-AF65-F5344CB8AC3E}">
        <p14:creationId xmlns:p14="http://schemas.microsoft.com/office/powerpoint/2010/main" val="2052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FB38-82B7-0391-CE92-6460E79C0833}"/>
              </a:ext>
            </a:extLst>
          </p:cNvPr>
          <p:cNvSpPr>
            <a:spLocks noGrp="1"/>
          </p:cNvSpPr>
          <p:nvPr>
            <p:ph type="title"/>
          </p:nvPr>
        </p:nvSpPr>
        <p:spPr/>
        <p:txBody>
          <a:bodyPr/>
          <a:lstStyle/>
          <a:p>
            <a:r>
              <a:rPr lang="en-IN" dirty="0"/>
              <a:t>User interfaces</a:t>
            </a:r>
          </a:p>
        </p:txBody>
      </p:sp>
      <p:sp>
        <p:nvSpPr>
          <p:cNvPr id="3" name="Text Placeholder 2">
            <a:extLst>
              <a:ext uri="{FF2B5EF4-FFF2-40B4-BE49-F238E27FC236}">
                <a16:creationId xmlns:a16="http://schemas.microsoft.com/office/drawing/2014/main" id="{D7A934EE-DEE8-01E5-9D4D-C30C3C7D515C}"/>
              </a:ext>
            </a:extLst>
          </p:cNvPr>
          <p:cNvSpPr>
            <a:spLocks noGrp="1"/>
          </p:cNvSpPr>
          <p:nvPr>
            <p:ph type="body" idx="1"/>
          </p:nvPr>
        </p:nvSpPr>
        <p:spPr/>
        <p:txBody>
          <a:bodyPr/>
          <a:lstStyle/>
          <a:p>
            <a:r>
              <a:rPr lang="en-IN" dirty="0"/>
              <a:t>Product Details	</a:t>
            </a:r>
          </a:p>
        </p:txBody>
      </p:sp>
      <p:pic>
        <p:nvPicPr>
          <p:cNvPr id="13" name="Picture Placeholder 12">
            <a:extLst>
              <a:ext uri="{FF2B5EF4-FFF2-40B4-BE49-F238E27FC236}">
                <a16:creationId xmlns:a16="http://schemas.microsoft.com/office/drawing/2014/main" id="{BD175E60-387F-9C0D-AD69-F5E235EA6378}"/>
              </a:ext>
            </a:extLst>
          </p:cNvPr>
          <p:cNvPicPr>
            <a:picLocks noGrp="1" noChangeAspect="1"/>
          </p:cNvPicPr>
          <p:nvPr>
            <p:ph type="pic" idx="15"/>
          </p:nvPr>
        </p:nvPicPr>
        <p:blipFill>
          <a:blip r:embed="rId2"/>
          <a:srcRect t="10752" b="10752"/>
          <a:stretch/>
        </p:blipFill>
        <p:spPr>
          <a:xfrm>
            <a:off x="688618" y="2362200"/>
            <a:ext cx="3451582" cy="1524000"/>
          </a:xfrm>
        </p:spPr>
      </p:pic>
      <p:sp>
        <p:nvSpPr>
          <p:cNvPr id="6" name="Text Placeholder 5">
            <a:extLst>
              <a:ext uri="{FF2B5EF4-FFF2-40B4-BE49-F238E27FC236}">
                <a16:creationId xmlns:a16="http://schemas.microsoft.com/office/drawing/2014/main" id="{1630D8C6-DEEA-A07E-4325-E5D21B3BA016}"/>
              </a:ext>
            </a:extLst>
          </p:cNvPr>
          <p:cNvSpPr>
            <a:spLocks noGrp="1"/>
          </p:cNvSpPr>
          <p:nvPr>
            <p:ph type="body" sz="quarter" idx="3"/>
          </p:nvPr>
        </p:nvSpPr>
        <p:spPr/>
        <p:txBody>
          <a:bodyPr/>
          <a:lstStyle/>
          <a:p>
            <a:r>
              <a:rPr lang="en-IN" dirty="0"/>
              <a:t>Order Confirmation</a:t>
            </a:r>
          </a:p>
        </p:txBody>
      </p:sp>
      <p:pic>
        <p:nvPicPr>
          <p:cNvPr id="15" name="Picture Placeholder 14">
            <a:extLst>
              <a:ext uri="{FF2B5EF4-FFF2-40B4-BE49-F238E27FC236}">
                <a16:creationId xmlns:a16="http://schemas.microsoft.com/office/drawing/2014/main" id="{707F579E-894A-463B-A767-63CC326433F4}"/>
              </a:ext>
            </a:extLst>
          </p:cNvPr>
          <p:cNvPicPr>
            <a:picLocks noGrp="1" noChangeAspect="1"/>
          </p:cNvPicPr>
          <p:nvPr>
            <p:ph type="pic" idx="21"/>
          </p:nvPr>
        </p:nvPicPr>
        <p:blipFill>
          <a:blip r:embed="rId3"/>
          <a:srcRect t="10722" b="10722"/>
          <a:stretch/>
        </p:blipFill>
        <p:spPr>
          <a:xfrm>
            <a:off x="4374263" y="2362200"/>
            <a:ext cx="3448936" cy="1524000"/>
          </a:xfrm>
        </p:spPr>
      </p:pic>
      <p:sp>
        <p:nvSpPr>
          <p:cNvPr id="9" name="Text Placeholder 8">
            <a:extLst>
              <a:ext uri="{FF2B5EF4-FFF2-40B4-BE49-F238E27FC236}">
                <a16:creationId xmlns:a16="http://schemas.microsoft.com/office/drawing/2014/main" id="{860F0F1E-0C8D-8E2B-9611-A195F56321AE}"/>
              </a:ext>
            </a:extLst>
          </p:cNvPr>
          <p:cNvSpPr>
            <a:spLocks noGrp="1"/>
          </p:cNvSpPr>
          <p:nvPr>
            <p:ph type="body" sz="quarter" idx="13"/>
          </p:nvPr>
        </p:nvSpPr>
        <p:spPr/>
        <p:txBody>
          <a:bodyPr/>
          <a:lstStyle/>
          <a:p>
            <a:r>
              <a:rPr lang="en-IN" dirty="0"/>
              <a:t>Order History</a:t>
            </a:r>
          </a:p>
        </p:txBody>
      </p:sp>
      <p:pic>
        <p:nvPicPr>
          <p:cNvPr id="17" name="Picture Placeholder 16">
            <a:extLst>
              <a:ext uri="{FF2B5EF4-FFF2-40B4-BE49-F238E27FC236}">
                <a16:creationId xmlns:a16="http://schemas.microsoft.com/office/drawing/2014/main" id="{A4D9605A-536B-8CA6-64E8-7C52B7EF5C24}"/>
              </a:ext>
            </a:extLst>
          </p:cNvPr>
          <p:cNvPicPr>
            <a:picLocks noGrp="1" noChangeAspect="1"/>
          </p:cNvPicPr>
          <p:nvPr>
            <p:ph type="pic" idx="22"/>
          </p:nvPr>
        </p:nvPicPr>
        <p:blipFill>
          <a:blip r:embed="rId4"/>
          <a:srcRect t="10710" b="10710"/>
          <a:stretch/>
        </p:blipFill>
        <p:spPr>
          <a:xfrm>
            <a:off x="8049855" y="2362200"/>
            <a:ext cx="3447878" cy="1524000"/>
          </a:xfrm>
        </p:spPr>
      </p:pic>
    </p:spTree>
    <p:extLst>
      <p:ext uri="{BB962C8B-B14F-4D97-AF65-F5344CB8AC3E}">
        <p14:creationId xmlns:p14="http://schemas.microsoft.com/office/powerpoint/2010/main" val="357470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FB38-82B7-0391-CE92-6460E79C0833}"/>
              </a:ext>
            </a:extLst>
          </p:cNvPr>
          <p:cNvSpPr>
            <a:spLocks noGrp="1"/>
          </p:cNvSpPr>
          <p:nvPr>
            <p:ph type="title"/>
          </p:nvPr>
        </p:nvSpPr>
        <p:spPr/>
        <p:txBody>
          <a:bodyPr/>
          <a:lstStyle/>
          <a:p>
            <a:r>
              <a:rPr lang="en-IN" dirty="0"/>
              <a:t>User interfaces</a:t>
            </a:r>
          </a:p>
        </p:txBody>
      </p:sp>
      <p:sp>
        <p:nvSpPr>
          <p:cNvPr id="3" name="Text Placeholder 2">
            <a:extLst>
              <a:ext uri="{FF2B5EF4-FFF2-40B4-BE49-F238E27FC236}">
                <a16:creationId xmlns:a16="http://schemas.microsoft.com/office/drawing/2014/main" id="{D7A934EE-DEE8-01E5-9D4D-C30C3C7D515C}"/>
              </a:ext>
            </a:extLst>
          </p:cNvPr>
          <p:cNvSpPr>
            <a:spLocks noGrp="1"/>
          </p:cNvSpPr>
          <p:nvPr>
            <p:ph type="body" idx="1"/>
          </p:nvPr>
        </p:nvSpPr>
        <p:spPr>
          <a:xfrm>
            <a:off x="688618" y="4532306"/>
            <a:ext cx="3451582" cy="682765"/>
          </a:xfrm>
        </p:spPr>
        <p:txBody>
          <a:bodyPr>
            <a:normAutofit lnSpcReduction="10000"/>
          </a:bodyPr>
          <a:lstStyle/>
          <a:p>
            <a:r>
              <a:rPr lang="en-IN" dirty="0"/>
              <a:t>Search/Filter Products	</a:t>
            </a:r>
          </a:p>
        </p:txBody>
      </p:sp>
      <p:pic>
        <p:nvPicPr>
          <p:cNvPr id="13" name="Picture Placeholder 12">
            <a:extLst>
              <a:ext uri="{FF2B5EF4-FFF2-40B4-BE49-F238E27FC236}">
                <a16:creationId xmlns:a16="http://schemas.microsoft.com/office/drawing/2014/main" id="{BD175E60-387F-9C0D-AD69-F5E235EA6378}"/>
              </a:ext>
            </a:extLst>
          </p:cNvPr>
          <p:cNvPicPr>
            <a:picLocks noGrp="1" noChangeAspect="1"/>
          </p:cNvPicPr>
          <p:nvPr>
            <p:ph type="pic" idx="15"/>
          </p:nvPr>
        </p:nvPicPr>
        <p:blipFill>
          <a:blip r:embed="rId2"/>
          <a:srcRect t="10752" b="10752"/>
          <a:stretch/>
        </p:blipFill>
        <p:spPr>
          <a:xfrm>
            <a:off x="688618" y="2362200"/>
            <a:ext cx="3451582" cy="1524000"/>
          </a:xfrm>
        </p:spPr>
      </p:pic>
      <p:sp>
        <p:nvSpPr>
          <p:cNvPr id="6" name="Text Placeholder 5">
            <a:extLst>
              <a:ext uri="{FF2B5EF4-FFF2-40B4-BE49-F238E27FC236}">
                <a16:creationId xmlns:a16="http://schemas.microsoft.com/office/drawing/2014/main" id="{1630D8C6-DEEA-A07E-4325-E5D21B3BA016}"/>
              </a:ext>
            </a:extLst>
          </p:cNvPr>
          <p:cNvSpPr>
            <a:spLocks noGrp="1"/>
          </p:cNvSpPr>
          <p:nvPr>
            <p:ph type="body" sz="quarter" idx="3"/>
          </p:nvPr>
        </p:nvSpPr>
        <p:spPr/>
        <p:txBody>
          <a:bodyPr/>
          <a:lstStyle/>
          <a:p>
            <a:r>
              <a:rPr lang="en-IN" dirty="0"/>
              <a:t>Dynamic Cart</a:t>
            </a:r>
          </a:p>
        </p:txBody>
      </p:sp>
      <p:pic>
        <p:nvPicPr>
          <p:cNvPr id="15" name="Picture Placeholder 14">
            <a:extLst>
              <a:ext uri="{FF2B5EF4-FFF2-40B4-BE49-F238E27FC236}">
                <a16:creationId xmlns:a16="http://schemas.microsoft.com/office/drawing/2014/main" id="{707F579E-894A-463B-A767-63CC326433F4}"/>
              </a:ext>
            </a:extLst>
          </p:cNvPr>
          <p:cNvPicPr>
            <a:picLocks noGrp="1" noChangeAspect="1"/>
          </p:cNvPicPr>
          <p:nvPr>
            <p:ph type="pic" idx="21"/>
          </p:nvPr>
        </p:nvPicPr>
        <p:blipFill>
          <a:blip r:embed="rId3"/>
          <a:srcRect t="10722" b="10722"/>
          <a:stretch/>
        </p:blipFill>
        <p:spPr>
          <a:xfrm>
            <a:off x="4374263" y="2362200"/>
            <a:ext cx="3448936" cy="1524000"/>
          </a:xfrm>
        </p:spPr>
      </p:pic>
      <p:sp>
        <p:nvSpPr>
          <p:cNvPr id="9" name="Text Placeholder 8">
            <a:extLst>
              <a:ext uri="{FF2B5EF4-FFF2-40B4-BE49-F238E27FC236}">
                <a16:creationId xmlns:a16="http://schemas.microsoft.com/office/drawing/2014/main" id="{860F0F1E-0C8D-8E2B-9611-A195F56321AE}"/>
              </a:ext>
            </a:extLst>
          </p:cNvPr>
          <p:cNvSpPr>
            <a:spLocks noGrp="1"/>
          </p:cNvSpPr>
          <p:nvPr>
            <p:ph type="body" sz="quarter" idx="13"/>
          </p:nvPr>
        </p:nvSpPr>
        <p:spPr/>
        <p:txBody>
          <a:bodyPr/>
          <a:lstStyle/>
          <a:p>
            <a:r>
              <a:rPr lang="en-IN" dirty="0"/>
              <a:t>Crate Product</a:t>
            </a:r>
          </a:p>
        </p:txBody>
      </p:sp>
      <p:pic>
        <p:nvPicPr>
          <p:cNvPr id="17" name="Picture Placeholder 16">
            <a:extLst>
              <a:ext uri="{FF2B5EF4-FFF2-40B4-BE49-F238E27FC236}">
                <a16:creationId xmlns:a16="http://schemas.microsoft.com/office/drawing/2014/main" id="{A4D9605A-536B-8CA6-64E8-7C52B7EF5C24}"/>
              </a:ext>
            </a:extLst>
          </p:cNvPr>
          <p:cNvPicPr>
            <a:picLocks noGrp="1" noChangeAspect="1"/>
          </p:cNvPicPr>
          <p:nvPr>
            <p:ph type="pic" idx="22"/>
          </p:nvPr>
        </p:nvPicPr>
        <p:blipFill>
          <a:blip r:embed="rId4"/>
          <a:srcRect t="10710" b="10710"/>
          <a:stretch/>
        </p:blipFill>
        <p:spPr>
          <a:xfrm>
            <a:off x="8049855" y="2362200"/>
            <a:ext cx="3447878" cy="1524000"/>
          </a:xfrm>
        </p:spPr>
      </p:pic>
    </p:spTree>
    <p:extLst>
      <p:ext uri="{BB962C8B-B14F-4D97-AF65-F5344CB8AC3E}">
        <p14:creationId xmlns:p14="http://schemas.microsoft.com/office/powerpoint/2010/main" val="393584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FB38-82B7-0391-CE92-6460E79C0833}"/>
              </a:ext>
            </a:extLst>
          </p:cNvPr>
          <p:cNvSpPr>
            <a:spLocks noGrp="1"/>
          </p:cNvSpPr>
          <p:nvPr>
            <p:ph type="title"/>
          </p:nvPr>
        </p:nvSpPr>
        <p:spPr/>
        <p:txBody>
          <a:bodyPr/>
          <a:lstStyle/>
          <a:p>
            <a:r>
              <a:rPr lang="en-IN" dirty="0"/>
              <a:t>User interfaces</a:t>
            </a:r>
          </a:p>
        </p:txBody>
      </p:sp>
      <p:sp>
        <p:nvSpPr>
          <p:cNvPr id="3" name="Text Placeholder 2">
            <a:extLst>
              <a:ext uri="{FF2B5EF4-FFF2-40B4-BE49-F238E27FC236}">
                <a16:creationId xmlns:a16="http://schemas.microsoft.com/office/drawing/2014/main" id="{D7A934EE-DEE8-01E5-9D4D-C30C3C7D515C}"/>
              </a:ext>
            </a:extLst>
          </p:cNvPr>
          <p:cNvSpPr>
            <a:spLocks noGrp="1"/>
          </p:cNvSpPr>
          <p:nvPr>
            <p:ph type="body" idx="1"/>
          </p:nvPr>
        </p:nvSpPr>
        <p:spPr>
          <a:xfrm>
            <a:off x="688618" y="4532306"/>
            <a:ext cx="3451582" cy="682765"/>
          </a:xfrm>
        </p:spPr>
        <p:txBody>
          <a:bodyPr>
            <a:normAutofit lnSpcReduction="10000"/>
          </a:bodyPr>
          <a:lstStyle/>
          <a:p>
            <a:r>
              <a:rPr lang="en-IN" dirty="0"/>
              <a:t>Order List on Admin Login	</a:t>
            </a:r>
          </a:p>
        </p:txBody>
      </p:sp>
      <p:pic>
        <p:nvPicPr>
          <p:cNvPr id="13" name="Picture Placeholder 12">
            <a:extLst>
              <a:ext uri="{FF2B5EF4-FFF2-40B4-BE49-F238E27FC236}">
                <a16:creationId xmlns:a16="http://schemas.microsoft.com/office/drawing/2014/main" id="{BD175E60-387F-9C0D-AD69-F5E235EA6378}"/>
              </a:ext>
            </a:extLst>
          </p:cNvPr>
          <p:cNvPicPr>
            <a:picLocks noGrp="1" noChangeAspect="1"/>
          </p:cNvPicPr>
          <p:nvPr>
            <p:ph type="pic" idx="15"/>
          </p:nvPr>
        </p:nvPicPr>
        <p:blipFill>
          <a:blip r:embed="rId2"/>
          <a:srcRect t="10752" b="10752"/>
          <a:stretch/>
        </p:blipFill>
        <p:spPr>
          <a:xfrm>
            <a:off x="688618" y="2362200"/>
            <a:ext cx="3451582" cy="1524000"/>
          </a:xfrm>
        </p:spPr>
      </p:pic>
      <p:sp>
        <p:nvSpPr>
          <p:cNvPr id="6" name="Text Placeholder 5">
            <a:extLst>
              <a:ext uri="{FF2B5EF4-FFF2-40B4-BE49-F238E27FC236}">
                <a16:creationId xmlns:a16="http://schemas.microsoft.com/office/drawing/2014/main" id="{1630D8C6-DEEA-A07E-4325-E5D21B3BA016}"/>
              </a:ext>
            </a:extLst>
          </p:cNvPr>
          <p:cNvSpPr>
            <a:spLocks noGrp="1"/>
          </p:cNvSpPr>
          <p:nvPr>
            <p:ph type="body" sz="quarter" idx="3"/>
          </p:nvPr>
        </p:nvSpPr>
        <p:spPr>
          <a:xfrm>
            <a:off x="4374264" y="4532306"/>
            <a:ext cx="3448935" cy="682765"/>
          </a:xfrm>
        </p:spPr>
        <p:txBody>
          <a:bodyPr/>
          <a:lstStyle/>
          <a:p>
            <a:r>
              <a:rPr lang="en-IN" dirty="0"/>
              <a:t>Users’ List on Admin Login</a:t>
            </a:r>
          </a:p>
        </p:txBody>
      </p:sp>
      <p:pic>
        <p:nvPicPr>
          <p:cNvPr id="15" name="Picture Placeholder 14">
            <a:extLst>
              <a:ext uri="{FF2B5EF4-FFF2-40B4-BE49-F238E27FC236}">
                <a16:creationId xmlns:a16="http://schemas.microsoft.com/office/drawing/2014/main" id="{707F579E-894A-463B-A767-63CC326433F4}"/>
              </a:ext>
            </a:extLst>
          </p:cNvPr>
          <p:cNvPicPr>
            <a:picLocks noGrp="1" noChangeAspect="1"/>
          </p:cNvPicPr>
          <p:nvPr>
            <p:ph type="pic" idx="21"/>
          </p:nvPr>
        </p:nvPicPr>
        <p:blipFill>
          <a:blip r:embed="rId3"/>
          <a:srcRect t="10722" b="10722"/>
          <a:stretch/>
        </p:blipFill>
        <p:spPr>
          <a:xfrm>
            <a:off x="4374263" y="2362200"/>
            <a:ext cx="3448936" cy="1524000"/>
          </a:xfrm>
        </p:spPr>
      </p:pic>
      <p:sp>
        <p:nvSpPr>
          <p:cNvPr id="9" name="Text Placeholder 8">
            <a:extLst>
              <a:ext uri="{FF2B5EF4-FFF2-40B4-BE49-F238E27FC236}">
                <a16:creationId xmlns:a16="http://schemas.microsoft.com/office/drawing/2014/main" id="{860F0F1E-0C8D-8E2B-9611-A195F56321AE}"/>
              </a:ext>
            </a:extLst>
          </p:cNvPr>
          <p:cNvSpPr>
            <a:spLocks noGrp="1"/>
          </p:cNvSpPr>
          <p:nvPr>
            <p:ph type="body" sz="quarter" idx="13"/>
          </p:nvPr>
        </p:nvSpPr>
        <p:spPr>
          <a:xfrm>
            <a:off x="8057263" y="4532305"/>
            <a:ext cx="3456469" cy="682765"/>
          </a:xfrm>
        </p:spPr>
        <p:txBody>
          <a:bodyPr/>
          <a:lstStyle/>
          <a:p>
            <a:r>
              <a:rPr lang="en-IN" dirty="0"/>
              <a:t>Products’ List on Admin Login</a:t>
            </a:r>
          </a:p>
        </p:txBody>
      </p:sp>
      <p:pic>
        <p:nvPicPr>
          <p:cNvPr id="17" name="Picture Placeholder 16">
            <a:extLst>
              <a:ext uri="{FF2B5EF4-FFF2-40B4-BE49-F238E27FC236}">
                <a16:creationId xmlns:a16="http://schemas.microsoft.com/office/drawing/2014/main" id="{A4D9605A-536B-8CA6-64E8-7C52B7EF5C24}"/>
              </a:ext>
            </a:extLst>
          </p:cNvPr>
          <p:cNvPicPr>
            <a:picLocks noGrp="1" noChangeAspect="1"/>
          </p:cNvPicPr>
          <p:nvPr>
            <p:ph type="pic" idx="22"/>
          </p:nvPr>
        </p:nvPicPr>
        <p:blipFill>
          <a:blip r:embed="rId4"/>
          <a:srcRect t="10710" b="10710"/>
          <a:stretch/>
        </p:blipFill>
        <p:spPr>
          <a:xfrm>
            <a:off x="8049855" y="2362200"/>
            <a:ext cx="3447878" cy="1524000"/>
          </a:xfrm>
        </p:spPr>
      </p:pic>
    </p:spTree>
    <p:extLst>
      <p:ext uri="{BB962C8B-B14F-4D97-AF65-F5344CB8AC3E}">
        <p14:creationId xmlns:p14="http://schemas.microsoft.com/office/powerpoint/2010/main" val="52654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FB38-82B7-0391-CE92-6460E79C0833}"/>
              </a:ext>
            </a:extLst>
          </p:cNvPr>
          <p:cNvSpPr>
            <a:spLocks noGrp="1"/>
          </p:cNvSpPr>
          <p:nvPr>
            <p:ph type="title"/>
          </p:nvPr>
        </p:nvSpPr>
        <p:spPr/>
        <p:txBody>
          <a:bodyPr/>
          <a:lstStyle/>
          <a:p>
            <a:r>
              <a:rPr lang="en-IN" dirty="0"/>
              <a:t>DASHBOARD interfaces</a:t>
            </a:r>
          </a:p>
        </p:txBody>
      </p:sp>
      <p:sp>
        <p:nvSpPr>
          <p:cNvPr id="3" name="Text Placeholder 2">
            <a:extLst>
              <a:ext uri="{FF2B5EF4-FFF2-40B4-BE49-F238E27FC236}">
                <a16:creationId xmlns:a16="http://schemas.microsoft.com/office/drawing/2014/main" id="{D7A934EE-DEE8-01E5-9D4D-C30C3C7D515C}"/>
              </a:ext>
            </a:extLst>
          </p:cNvPr>
          <p:cNvSpPr>
            <a:spLocks noGrp="1"/>
          </p:cNvSpPr>
          <p:nvPr>
            <p:ph type="body" idx="1"/>
          </p:nvPr>
        </p:nvSpPr>
        <p:spPr>
          <a:xfrm>
            <a:off x="688618" y="4532306"/>
            <a:ext cx="3451582" cy="682765"/>
          </a:xfrm>
        </p:spPr>
        <p:txBody>
          <a:bodyPr>
            <a:normAutofit lnSpcReduction="10000"/>
          </a:bodyPr>
          <a:lstStyle/>
          <a:p>
            <a:r>
              <a:rPr lang="en-IN" dirty="0"/>
              <a:t>Admin Dashboard 1	</a:t>
            </a:r>
          </a:p>
        </p:txBody>
      </p:sp>
      <p:pic>
        <p:nvPicPr>
          <p:cNvPr id="13" name="Picture Placeholder 12">
            <a:extLst>
              <a:ext uri="{FF2B5EF4-FFF2-40B4-BE49-F238E27FC236}">
                <a16:creationId xmlns:a16="http://schemas.microsoft.com/office/drawing/2014/main" id="{BD175E60-387F-9C0D-AD69-F5E235EA6378}"/>
              </a:ext>
            </a:extLst>
          </p:cNvPr>
          <p:cNvPicPr>
            <a:picLocks noGrp="1" noChangeAspect="1"/>
          </p:cNvPicPr>
          <p:nvPr>
            <p:ph type="pic" idx="15"/>
          </p:nvPr>
        </p:nvPicPr>
        <p:blipFill>
          <a:blip r:embed="rId2"/>
          <a:srcRect t="10752" b="10752"/>
          <a:stretch/>
        </p:blipFill>
        <p:spPr>
          <a:xfrm>
            <a:off x="688618" y="2362200"/>
            <a:ext cx="3451582" cy="1614996"/>
          </a:xfrm>
        </p:spPr>
      </p:pic>
      <p:sp>
        <p:nvSpPr>
          <p:cNvPr id="6" name="Text Placeholder 5">
            <a:extLst>
              <a:ext uri="{FF2B5EF4-FFF2-40B4-BE49-F238E27FC236}">
                <a16:creationId xmlns:a16="http://schemas.microsoft.com/office/drawing/2014/main" id="{1630D8C6-DEEA-A07E-4325-E5D21B3BA016}"/>
              </a:ext>
            </a:extLst>
          </p:cNvPr>
          <p:cNvSpPr>
            <a:spLocks noGrp="1"/>
          </p:cNvSpPr>
          <p:nvPr>
            <p:ph type="body" sz="quarter" idx="3"/>
          </p:nvPr>
        </p:nvSpPr>
        <p:spPr>
          <a:xfrm>
            <a:off x="7200900" y="4191000"/>
            <a:ext cx="3448935" cy="682765"/>
          </a:xfrm>
        </p:spPr>
        <p:txBody>
          <a:bodyPr/>
          <a:lstStyle/>
          <a:p>
            <a:r>
              <a:rPr lang="en-IN" dirty="0"/>
              <a:t>Admin Dashboard 2</a:t>
            </a:r>
          </a:p>
        </p:txBody>
      </p:sp>
      <p:pic>
        <p:nvPicPr>
          <p:cNvPr id="15" name="Picture Placeholder 14">
            <a:extLst>
              <a:ext uri="{FF2B5EF4-FFF2-40B4-BE49-F238E27FC236}">
                <a16:creationId xmlns:a16="http://schemas.microsoft.com/office/drawing/2014/main" id="{707F579E-894A-463B-A767-63CC326433F4}"/>
              </a:ext>
            </a:extLst>
          </p:cNvPr>
          <p:cNvPicPr>
            <a:picLocks noGrp="1" noChangeAspect="1"/>
          </p:cNvPicPr>
          <p:nvPr>
            <p:ph type="pic" idx="21"/>
          </p:nvPr>
        </p:nvPicPr>
        <p:blipFill>
          <a:blip r:embed="rId3"/>
          <a:srcRect t="10722" b="10722"/>
          <a:stretch/>
        </p:blipFill>
        <p:spPr>
          <a:xfrm>
            <a:off x="7200899" y="2362200"/>
            <a:ext cx="3448936" cy="1524000"/>
          </a:xfrm>
        </p:spPr>
      </p:pic>
    </p:spTree>
    <p:extLst>
      <p:ext uri="{BB962C8B-B14F-4D97-AF65-F5344CB8AC3E}">
        <p14:creationId xmlns:p14="http://schemas.microsoft.com/office/powerpoint/2010/main" val="160192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2D53-8601-FCDE-EBEF-37A1F97F4961}"/>
              </a:ext>
            </a:extLst>
          </p:cNvPr>
          <p:cNvSpPr>
            <a:spLocks noGrp="1"/>
          </p:cNvSpPr>
          <p:nvPr>
            <p:ph type="title"/>
          </p:nvPr>
        </p:nvSpPr>
        <p:spPr>
          <a:xfrm>
            <a:off x="1526959" y="835394"/>
            <a:ext cx="10352103" cy="1293028"/>
          </a:xfrm>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AFC9D3F0-7D32-0975-6523-38101C9A0474}"/>
              </a:ext>
            </a:extLst>
          </p:cNvPr>
          <p:cNvSpPr>
            <a:spLocks noGrp="1"/>
          </p:cNvSpPr>
          <p:nvPr>
            <p:ph idx="1"/>
          </p:nvPr>
        </p:nvSpPr>
        <p:spPr/>
        <p:txBody>
          <a:bodyPr>
            <a:normAutofit/>
          </a:bodyPr>
          <a:lstStyle/>
          <a:p>
            <a:r>
              <a:rPr lang="en-US" dirty="0"/>
              <a:t>The size of the database increases day-by-day, increasing the load on the database backup and data maintenance activity.</a:t>
            </a:r>
          </a:p>
          <a:p>
            <a:r>
              <a:rPr lang="en-US" dirty="0"/>
              <a:t>Training for simple computer operations is necessary for the users working on the system. </a:t>
            </a:r>
          </a:p>
          <a:p>
            <a:r>
              <a:rPr lang="en-US" dirty="0"/>
              <a:t>Cyber-crimes are increasing day by day, so advanced data security is needed to implement.</a:t>
            </a:r>
          </a:p>
          <a:p>
            <a:r>
              <a:rPr lang="en-US" dirty="0"/>
              <a:t>It is concluded that there would be a need of an independent platform where the orders in specific area (based on pin-code) are listed. These orders can be allocated to respective delivery persons in the same area.</a:t>
            </a:r>
          </a:p>
          <a:p>
            <a:r>
              <a:rPr lang="en-US" dirty="0"/>
              <a:t>Huge shipping cost expenditure to deliver those products to their end users. </a:t>
            </a:r>
          </a:p>
          <a:p>
            <a:endParaRPr lang="en-US" dirty="0"/>
          </a:p>
        </p:txBody>
      </p:sp>
    </p:spTree>
    <p:extLst>
      <p:ext uri="{BB962C8B-B14F-4D97-AF65-F5344CB8AC3E}">
        <p14:creationId xmlns:p14="http://schemas.microsoft.com/office/powerpoint/2010/main" val="311274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Future enhancements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1800" dirty="0">
                <a:effectLst/>
                <a:latin typeface="Calibri" panose="020F0502020204030204" pitchFamily="34" charset="0"/>
                <a:ea typeface="Calibri" panose="020F0502020204030204" pitchFamily="34" charset="0"/>
                <a:cs typeface="Mangal" panose="02040503050203030202" pitchFamily="18" charset="0"/>
              </a:rPr>
              <a:t>This System being web-based and an undertaking of the Cyber Security Division, needs to be thoroughly tested to find out any security gaps.</a:t>
            </a:r>
          </a:p>
          <a:p>
            <a:pPr>
              <a:lnSpc>
                <a:spcPct val="100000"/>
              </a:lnSpc>
            </a:pPr>
            <a:r>
              <a:rPr lang="en-US" sz="1800" dirty="0">
                <a:effectLst/>
                <a:latin typeface="Calibri" panose="020F0502020204030204" pitchFamily="34" charset="0"/>
                <a:ea typeface="Calibri" panose="020F0502020204030204" pitchFamily="34" charset="0"/>
                <a:cs typeface="Mangal" panose="02040503050203030202" pitchFamily="18" charset="0"/>
              </a:rPr>
              <a:t>Multiple payment options including Unified Payments’ Interface (UPI), Net Banking, etc. can be provided in more efficient and secure way.</a:t>
            </a:r>
            <a:endParaRPr lang="en-US" sz="1800" dirty="0">
              <a:solidFill>
                <a:srgbClr val="222222"/>
              </a:solidFill>
              <a:effectLst/>
              <a:latin typeface="Calibri" panose="020F0502020204030204" pitchFamily="34" charset="0"/>
              <a:ea typeface="Calibri" panose="020F0502020204030204" pitchFamily="34" charset="0"/>
            </a:endParaRPr>
          </a:p>
          <a:p>
            <a:pPr>
              <a:lnSpc>
                <a:spcPct val="100000"/>
              </a:lnSpc>
            </a:pPr>
            <a:r>
              <a:rPr lang="en-US" sz="1800" dirty="0">
                <a:solidFill>
                  <a:srgbClr val="222222"/>
                </a:solidFill>
                <a:effectLst/>
                <a:latin typeface="Calibri" panose="020F0502020204030204" pitchFamily="34" charset="0"/>
                <a:ea typeface="Calibri" panose="020F0502020204030204" pitchFamily="34" charset="0"/>
              </a:rPr>
              <a:t>An order can be tracked more efficiently and real-time using an independent platform that handles order delivery for this platform.</a:t>
            </a:r>
          </a:p>
        </p:txBody>
      </p:sp>
    </p:spTree>
    <p:extLst>
      <p:ext uri="{BB962C8B-B14F-4D97-AF65-F5344CB8AC3E}">
        <p14:creationId xmlns:p14="http://schemas.microsoft.com/office/powerpoint/2010/main" val="414116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2D53-8601-FCDE-EBEF-37A1F97F4961}"/>
              </a:ext>
            </a:extLst>
          </p:cNvPr>
          <p:cNvSpPr>
            <a:spLocks noGrp="1"/>
          </p:cNvSpPr>
          <p:nvPr>
            <p:ph type="title"/>
          </p:nvPr>
        </p:nvSpPr>
        <p:spPr>
          <a:xfrm>
            <a:off x="1526959" y="835394"/>
            <a:ext cx="10352103"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C9D3F0-7D32-0975-6523-38101C9A0474}"/>
              </a:ext>
            </a:extLst>
          </p:cNvPr>
          <p:cNvSpPr>
            <a:spLocks noGrp="1"/>
          </p:cNvSpPr>
          <p:nvPr>
            <p:ph idx="1"/>
          </p:nvPr>
        </p:nvSpPr>
        <p:spPr/>
        <p:txBody>
          <a:bodyPr>
            <a:normAutofit/>
          </a:bodyPr>
          <a:lstStyle/>
          <a:p>
            <a:r>
              <a:rPr lang="en-US" dirty="0"/>
              <a:t>ORSMS is designed for better experience &amp; to avail an ‘Ease of Doing Business’ to user. No need to download it manually though anonymous websites. This platform can be feasible for any person who does job or business full day. This platform is also useful for MSMEs, startups, etc.</a:t>
            </a:r>
          </a:p>
          <a:p>
            <a:r>
              <a:rPr lang="en-US" dirty="0"/>
              <a:t>Security is maintained as the complete regional control of the system is maintained so that no malware can affect any one of the users’ Mobile or Computers.  This platform will help publisher to avoid misuse of their products and data corruption.</a:t>
            </a:r>
          </a:p>
          <a:p>
            <a:r>
              <a:rPr lang="en-US" dirty="0"/>
              <a:t>Also this platform will produce many job opportunities, as it will need huge manpower for delivering &amp; tracking products, business and commerce-related operations, etc. </a:t>
            </a:r>
          </a:p>
          <a:p>
            <a:endParaRPr lang="en-US" dirty="0"/>
          </a:p>
        </p:txBody>
      </p:sp>
    </p:spTree>
    <p:extLst>
      <p:ext uri="{BB962C8B-B14F-4D97-AF65-F5344CB8AC3E}">
        <p14:creationId xmlns:p14="http://schemas.microsoft.com/office/powerpoint/2010/main" val="158764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BIBLIOGRAPHY</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1800" dirty="0">
                <a:solidFill>
                  <a:srgbClr val="222222"/>
                </a:solidFill>
                <a:effectLst/>
                <a:latin typeface="Calibri" panose="020F0502020204030204" pitchFamily="34" charset="0"/>
                <a:ea typeface="Calibri" panose="020F0502020204030204" pitchFamily="34" charset="0"/>
              </a:rPr>
              <a:t>Software Engineering</a:t>
            </a:r>
          </a:p>
          <a:p>
            <a:pPr>
              <a:lnSpc>
                <a:spcPct val="100000"/>
              </a:lnSpc>
            </a:pPr>
            <a:r>
              <a:rPr lang="en-US" sz="1800" dirty="0">
                <a:solidFill>
                  <a:srgbClr val="222222"/>
                </a:solidFill>
                <a:effectLst/>
                <a:latin typeface="Calibri" panose="020F0502020204030204" pitchFamily="34" charset="0"/>
                <a:ea typeface="Calibri" panose="020F0502020204030204" pitchFamily="34" charset="0"/>
              </a:rPr>
              <a:t>HTML &amp; Web Designing</a:t>
            </a:r>
          </a:p>
          <a:p>
            <a:pPr>
              <a:lnSpc>
                <a:spcPct val="100000"/>
              </a:lnSpc>
            </a:pPr>
            <a:r>
              <a:rPr lang="en-US" sz="1800" dirty="0">
                <a:solidFill>
                  <a:srgbClr val="222222"/>
                </a:solidFill>
                <a:effectLst/>
                <a:latin typeface="Calibri" panose="020F0502020204030204" pitchFamily="34" charset="0"/>
                <a:ea typeface="Calibri" panose="020F0502020204030204" pitchFamily="34" charset="0"/>
              </a:rPr>
              <a:t>Fundamentals of web development by RANDY CONNOLLY AND RICARDO HOAR</a:t>
            </a:r>
          </a:p>
          <a:p>
            <a:pPr>
              <a:lnSpc>
                <a:spcPct val="100000"/>
              </a:lnSpc>
            </a:pPr>
            <a:endParaRPr lang="en-US" sz="1800" dirty="0">
              <a:solidFill>
                <a:srgbClr val="222222"/>
              </a:solidFill>
              <a:effectLst/>
              <a:latin typeface="Calibri" panose="020F0502020204030204" pitchFamily="34" charset="0"/>
              <a:ea typeface="Calibri" panose="020F0502020204030204" pitchFamily="34" charset="0"/>
            </a:endParaRPr>
          </a:p>
          <a:p>
            <a:pPr marL="0" lvl="0" indent="0">
              <a:lnSpc>
                <a:spcPct val="115000"/>
              </a:lnSpc>
              <a:buClr>
                <a:srgbClr val="00B0F0"/>
              </a:buClr>
              <a:buNone/>
            </a:pPr>
            <a:r>
              <a:rPr lang="en-US" sz="1800" u="sng" dirty="0">
                <a:solidFill>
                  <a:srgbClr val="0000FF"/>
                </a:solidFill>
                <a:effectLst/>
                <a:latin typeface="Calibri" panose="020F0502020204030204" pitchFamily="34" charset="0"/>
                <a:ea typeface="Calibri" panose="020F0502020204030204" pitchFamily="34" charset="0"/>
                <a:cs typeface="Mangal" panose="02040503050203030202" pitchFamily="18" charset="0"/>
                <a:hlinkClick r:id="rId3"/>
              </a:rPr>
              <a:t>https://www.w3schools.com</a:t>
            </a: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15000"/>
              </a:lnSpc>
              <a:buClr>
                <a:srgbClr val="00B0F0"/>
              </a:buClr>
              <a:buNone/>
            </a:pPr>
            <a:r>
              <a:rPr lang="en-US" sz="1800" u="sng" dirty="0">
                <a:solidFill>
                  <a:srgbClr val="0000FF"/>
                </a:solidFill>
                <a:effectLst/>
                <a:latin typeface="Calibri" panose="020F0502020204030204" pitchFamily="34" charset="0"/>
                <a:ea typeface="Calibri" panose="020F0502020204030204" pitchFamily="34" charset="0"/>
                <a:cs typeface="Mangal" panose="02040503050203030202" pitchFamily="18" charset="0"/>
                <a:hlinkClick r:id="rId4"/>
              </a:rPr>
              <a:t>https://developer.mozilla.org</a:t>
            </a: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15000"/>
              </a:lnSpc>
              <a:spcAft>
                <a:spcPts val="1000"/>
              </a:spcAft>
              <a:buClr>
                <a:srgbClr val="00B0F0"/>
              </a:buClr>
              <a:buNone/>
            </a:pPr>
            <a:r>
              <a:rPr lang="en-US" sz="1800" u="sng" dirty="0">
                <a:solidFill>
                  <a:srgbClr val="0000FF"/>
                </a:solidFill>
                <a:effectLst/>
                <a:latin typeface="Calibri" panose="020F0502020204030204" pitchFamily="34" charset="0"/>
                <a:ea typeface="Calibri" panose="020F0502020204030204" pitchFamily="34" charset="0"/>
                <a:cs typeface="Mangal" panose="02040503050203030202" pitchFamily="18" charset="0"/>
                <a:hlinkClick r:id="rId5"/>
              </a:rPr>
              <a:t>https://github.com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pPr>
            <a:endParaRPr lang="en-US" sz="1800" dirty="0">
              <a:solidFill>
                <a:srgbClr val="222222"/>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48232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lnSpcReduction="10000"/>
          </a:bodyPr>
          <a:lstStyle/>
          <a:p>
            <a:pPr>
              <a:lnSpc>
                <a:spcPct val="100000"/>
              </a:lnSpc>
            </a:pPr>
            <a:r>
              <a:rPr lang="en-US" sz="1800" dirty="0">
                <a:solidFill>
                  <a:srgbClr val="222222"/>
                </a:solidFill>
                <a:effectLst/>
                <a:latin typeface="Calibri" panose="020F0502020204030204" pitchFamily="34" charset="0"/>
                <a:ea typeface="Calibri" panose="020F0502020204030204" pitchFamily="34" charset="0"/>
              </a:rPr>
              <a:t>In India, we are availed multiple ways to pay our bills online or trade online. Additionally, there are numerous online ecommerce platforms for Groceries, Fashion, Food, etc. But we still lack of a dedicated online ecommerce platform for disposable and housekeeping items. </a:t>
            </a:r>
          </a:p>
          <a:p>
            <a:pPr>
              <a:lnSpc>
                <a:spcPct val="100000"/>
              </a:lnSpc>
            </a:pPr>
            <a:r>
              <a:rPr lang="en-US" sz="1800" dirty="0">
                <a:solidFill>
                  <a:srgbClr val="222222"/>
                </a:solidFill>
                <a:effectLst/>
                <a:latin typeface="Calibri" panose="020F0502020204030204" pitchFamily="34" charset="0"/>
                <a:ea typeface="Calibri" panose="020F0502020204030204" pitchFamily="34" charset="0"/>
              </a:rPr>
              <a:t>Online Retail Shop Management System (ORSMS) fulfills this need of </a:t>
            </a:r>
            <a:r>
              <a:rPr lang="en-US" sz="1800" i="1" dirty="0">
                <a:solidFill>
                  <a:srgbClr val="222222"/>
                </a:solidFill>
                <a:effectLst/>
                <a:latin typeface="Calibri" panose="020F0502020204030204" pitchFamily="34" charset="0"/>
                <a:ea typeface="Calibri" panose="020F0502020204030204" pitchFamily="34" charset="0"/>
              </a:rPr>
              <a:t>crores</a:t>
            </a:r>
            <a:r>
              <a:rPr lang="en-US" sz="1800" dirty="0">
                <a:solidFill>
                  <a:srgbClr val="222222"/>
                </a:solidFill>
                <a:effectLst/>
                <a:latin typeface="Calibri" panose="020F0502020204030204" pitchFamily="34" charset="0"/>
                <a:ea typeface="Calibri" panose="020F0502020204030204" pitchFamily="34" charset="0"/>
              </a:rPr>
              <a:t> of business owners who are struggling because of lack of ‘Ease of Doing Business’ in their area of expertise or marketing.</a:t>
            </a:r>
          </a:p>
          <a:p>
            <a:pPr>
              <a:lnSpc>
                <a:spcPct val="100000"/>
              </a:lnSpc>
            </a:pPr>
            <a:r>
              <a:rPr lang="en-US" sz="1800" dirty="0">
                <a:solidFill>
                  <a:srgbClr val="222222"/>
                </a:solidFill>
                <a:effectLst/>
                <a:latin typeface="Calibri" panose="020F0502020204030204" pitchFamily="34" charset="0"/>
                <a:ea typeface="Calibri" panose="020F0502020204030204" pitchFamily="34" charset="0"/>
              </a:rPr>
              <a:t>Both markets have reached the valuation of approximately USD 28,163 Million in the years 2021-2022, despite the country was facing serious economic crisis raised due to Covid-19 and nation-wide lockdown. If an industry can make such huge progress without any dedicated, online ecommerce platform, one can imagine its potential, if it is supported by an online platform.</a:t>
            </a:r>
            <a:endParaRPr lang="en-US" sz="2000" dirty="0"/>
          </a:p>
        </p:txBody>
      </p:sp>
    </p:spTree>
    <p:extLst>
      <p:ext uri="{BB962C8B-B14F-4D97-AF65-F5344CB8AC3E}">
        <p14:creationId xmlns:p14="http://schemas.microsoft.com/office/powerpoint/2010/main" val="219423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F766-0B64-406A-9195-3FF02DDAD122}"/>
              </a:ext>
            </a:extLst>
          </p:cNvPr>
          <p:cNvSpPr>
            <a:spLocks noGrp="1"/>
          </p:cNvSpPr>
          <p:nvPr>
            <p:ph type="title"/>
          </p:nvPr>
        </p:nvSpPr>
        <p:spPr>
          <a:xfrm>
            <a:off x="1790700" y="2135972"/>
            <a:ext cx="8610600" cy="1293028"/>
          </a:xfrm>
        </p:spPr>
        <p:txBody>
          <a:bodyPr/>
          <a:lstStyle/>
          <a:p>
            <a:pPr algn="ctr"/>
            <a:r>
              <a:rPr lang="en-IN" dirty="0"/>
              <a:t>THANK YOU…</a:t>
            </a:r>
          </a:p>
        </p:txBody>
      </p:sp>
    </p:spTree>
    <p:extLst>
      <p:ext uri="{BB962C8B-B14F-4D97-AF65-F5344CB8AC3E}">
        <p14:creationId xmlns:p14="http://schemas.microsoft.com/office/powerpoint/2010/main" val="308432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2D53-8601-FCDE-EBEF-37A1F97F4961}"/>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AFC9D3F0-7D32-0975-6523-38101C9A0474}"/>
              </a:ext>
            </a:extLst>
          </p:cNvPr>
          <p:cNvSpPr>
            <a:spLocks noGrp="1"/>
          </p:cNvSpPr>
          <p:nvPr>
            <p:ph idx="1"/>
          </p:nvPr>
        </p:nvSpPr>
        <p:spPr/>
        <p:txBody>
          <a:bodyPr>
            <a:normAutofit/>
          </a:bodyPr>
          <a:lstStyle/>
          <a:p>
            <a:r>
              <a:rPr lang="en-US" dirty="0"/>
              <a:t>In India, we have online eCommerce platforms for nearly every business/commercial need, being a regular consumer of those services; I should not necessarily explain the importance of syncing an online eCommerce platform with any business.</a:t>
            </a:r>
          </a:p>
          <a:p>
            <a:pPr marL="0" indent="0">
              <a:buNone/>
            </a:pPr>
            <a:endParaRPr lang="en-US" dirty="0"/>
          </a:p>
          <a:p>
            <a:r>
              <a:rPr lang="en-US" dirty="0">
                <a:effectLst/>
                <a:latin typeface="+mj-lt"/>
                <a:ea typeface="Calibri" panose="020F0502020204030204" pitchFamily="34" charset="0"/>
                <a:cs typeface="Mangal" panose="02040503050203030202" pitchFamily="18" charset="0"/>
              </a:rPr>
              <a:t>Considering the damage caused to Indian economic growth because of the pandemic and nationwide lockdown situations, it is necessary for all kinds of local businesses in the country to be synced with an online eCommerce platform, so that the business, its market, its ecosystem, and an overall economy of the nation can play the role of Phoenix.</a:t>
            </a:r>
          </a:p>
        </p:txBody>
      </p:sp>
    </p:spTree>
    <p:extLst>
      <p:ext uri="{BB962C8B-B14F-4D97-AF65-F5344CB8AC3E}">
        <p14:creationId xmlns:p14="http://schemas.microsoft.com/office/powerpoint/2010/main" val="261109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2D53-8601-FCDE-EBEF-37A1F97F4961}"/>
              </a:ext>
            </a:extLst>
          </p:cNvPr>
          <p:cNvSpPr>
            <a:spLocks noGrp="1"/>
          </p:cNvSpPr>
          <p:nvPr>
            <p:ph type="title"/>
          </p:nvPr>
        </p:nvSpPr>
        <p:spPr>
          <a:xfrm>
            <a:off x="1526959" y="835394"/>
            <a:ext cx="10352103" cy="1293028"/>
          </a:xfrm>
        </p:spPr>
        <p:txBody>
          <a:bodyPr/>
          <a:lstStyle/>
          <a:p>
            <a:r>
              <a:rPr lang="en-US" dirty="0"/>
              <a:t>Existing System &amp; ‘why’ new System</a:t>
            </a:r>
            <a:endParaRPr lang="en-IN" dirty="0"/>
          </a:p>
        </p:txBody>
      </p:sp>
      <p:sp>
        <p:nvSpPr>
          <p:cNvPr id="3" name="Content Placeholder 2">
            <a:extLst>
              <a:ext uri="{FF2B5EF4-FFF2-40B4-BE49-F238E27FC236}">
                <a16:creationId xmlns:a16="http://schemas.microsoft.com/office/drawing/2014/main" id="{AFC9D3F0-7D32-0975-6523-38101C9A0474}"/>
              </a:ext>
            </a:extLst>
          </p:cNvPr>
          <p:cNvSpPr>
            <a:spLocks noGrp="1"/>
          </p:cNvSpPr>
          <p:nvPr>
            <p:ph idx="1"/>
          </p:nvPr>
        </p:nvSpPr>
        <p:spPr/>
        <p:txBody>
          <a:bodyPr>
            <a:normAutofit fontScale="92500"/>
          </a:bodyPr>
          <a:lstStyle/>
          <a:p>
            <a:r>
              <a:rPr lang="en-US" dirty="0"/>
              <a:t>ORSMS, a dedicated, online eCommerce platform exclusively made for the B2B as well as B2C transactions of single Housekeeping and Disposable Items Business, can manage the operations of such businesses through a single application, to save time and resources of the business owners and administrators.</a:t>
            </a:r>
          </a:p>
          <a:p>
            <a:r>
              <a:rPr lang="en-US" dirty="0"/>
              <a:t>Currently, business owners owning businesses of housekeeping products and/or disposable items products, have to do business in a typical way, with a lot of paperwork and record maintenance. No business owners can analyze their sales data properly, which leads to a lack of data management aspect in this industry. </a:t>
            </a:r>
          </a:p>
          <a:p>
            <a:r>
              <a:rPr lang="en-US" dirty="0"/>
              <a:t>This system allows them to keep a track record of the stock available, as well as keep the track record of sellers, who are associated with them. When the product is Out of Stock, the user will get to know the same when they login to the system, in the respective section. This feature can save the time and resources of a seller as well as an admin.</a:t>
            </a:r>
          </a:p>
          <a:p>
            <a:endParaRPr lang="en-US" dirty="0"/>
          </a:p>
        </p:txBody>
      </p:sp>
    </p:spTree>
    <p:extLst>
      <p:ext uri="{BB962C8B-B14F-4D97-AF65-F5344CB8AC3E}">
        <p14:creationId xmlns:p14="http://schemas.microsoft.com/office/powerpoint/2010/main" val="198829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Scope of proposed system</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1800" dirty="0">
                <a:solidFill>
                  <a:srgbClr val="222222"/>
                </a:solidFill>
                <a:effectLst/>
                <a:latin typeface="Calibri" panose="020F0502020204030204" pitchFamily="34" charset="0"/>
                <a:ea typeface="Calibri" panose="020F0502020204030204" pitchFamily="34" charset="0"/>
              </a:rPr>
              <a:t>An admin, a seller, or a customer can operate their respective roles from anywhere and at any time through a laptop or mobile phone, instead of physically going to shops or business centers, or warehouses, which can save resources, time, and effort of everyone involved in this business. </a:t>
            </a:r>
          </a:p>
          <a:p>
            <a:pPr>
              <a:lnSpc>
                <a:spcPct val="100000"/>
              </a:lnSpc>
            </a:pPr>
            <a:r>
              <a:rPr lang="en-US" sz="1800" dirty="0">
                <a:solidFill>
                  <a:srgbClr val="222222"/>
                </a:solidFill>
                <a:effectLst/>
                <a:latin typeface="Calibri" panose="020F0502020204030204" pitchFamily="34" charset="0"/>
                <a:ea typeface="Calibri" panose="020F0502020204030204" pitchFamily="34" charset="0"/>
              </a:rPr>
              <a:t>A customer has the option to make payment using online mode or Cash on Delivery.</a:t>
            </a:r>
          </a:p>
          <a:p>
            <a:pPr>
              <a:lnSpc>
                <a:spcPct val="100000"/>
              </a:lnSpc>
            </a:pPr>
            <a:r>
              <a:rPr lang="en-US" sz="1800" dirty="0">
                <a:solidFill>
                  <a:srgbClr val="222222"/>
                </a:solidFill>
                <a:effectLst/>
                <a:latin typeface="Calibri" panose="020F0502020204030204" pitchFamily="34" charset="0"/>
                <a:ea typeface="Calibri" panose="020F0502020204030204" pitchFamily="34" charset="0"/>
              </a:rPr>
              <a:t>Quick ordering and quick shipping can save the time of an organization, which will eventually lead to the eternal growth of the business.</a:t>
            </a:r>
          </a:p>
          <a:p>
            <a:pPr>
              <a:lnSpc>
                <a:spcPct val="100000"/>
              </a:lnSpc>
            </a:pPr>
            <a:r>
              <a:rPr lang="en-US" sz="1800" dirty="0">
                <a:solidFill>
                  <a:srgbClr val="222222"/>
                </a:solidFill>
                <a:effectLst/>
                <a:latin typeface="Calibri" panose="020F0502020204030204" pitchFamily="34" charset="0"/>
                <a:ea typeface="Calibri" panose="020F0502020204030204" pitchFamily="34" charset="0"/>
              </a:rPr>
              <a:t>Being an online shopping website, the platform will get more exposure through Google AdSense and other digital marketing as well as PR tools.</a:t>
            </a:r>
            <a:endParaRPr lang="en-US" sz="2000" dirty="0"/>
          </a:p>
        </p:txBody>
      </p:sp>
    </p:spTree>
    <p:extLst>
      <p:ext uri="{BB962C8B-B14F-4D97-AF65-F5344CB8AC3E}">
        <p14:creationId xmlns:p14="http://schemas.microsoft.com/office/powerpoint/2010/main" val="379868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D50C-F9D0-FED2-8037-55A5474326A2}"/>
              </a:ext>
            </a:extLst>
          </p:cNvPr>
          <p:cNvSpPr>
            <a:spLocks noGrp="1"/>
          </p:cNvSpPr>
          <p:nvPr>
            <p:ph type="title"/>
          </p:nvPr>
        </p:nvSpPr>
        <p:spPr/>
        <p:txBody>
          <a:bodyPr/>
          <a:lstStyle/>
          <a:p>
            <a:r>
              <a:rPr lang="en-IN" dirty="0"/>
              <a:t>Entity relationship Diagram</a:t>
            </a:r>
          </a:p>
        </p:txBody>
      </p:sp>
      <p:pic>
        <p:nvPicPr>
          <p:cNvPr id="5" name="Content Placeholder 4">
            <a:extLst>
              <a:ext uri="{FF2B5EF4-FFF2-40B4-BE49-F238E27FC236}">
                <a16:creationId xmlns:a16="http://schemas.microsoft.com/office/drawing/2014/main" id="{42B104D3-5F31-DE93-D4D9-C89DE03C0335}"/>
              </a:ext>
            </a:extLst>
          </p:cNvPr>
          <p:cNvPicPr>
            <a:picLocks noGrp="1" noChangeAspect="1"/>
          </p:cNvPicPr>
          <p:nvPr>
            <p:ph idx="1"/>
          </p:nvPr>
        </p:nvPicPr>
        <p:blipFill>
          <a:blip r:embed="rId2"/>
          <a:stretch>
            <a:fillRect/>
          </a:stretch>
        </p:blipFill>
        <p:spPr>
          <a:xfrm>
            <a:off x="2895600" y="1878339"/>
            <a:ext cx="6523608" cy="4681166"/>
          </a:xfrm>
          <a:prstGeom prst="rect">
            <a:avLst/>
          </a:prstGeom>
          <a:ln w="3175">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131260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01E9-1883-CD17-E7CE-8E757BF017A8}"/>
              </a:ext>
            </a:extLst>
          </p:cNvPr>
          <p:cNvSpPr>
            <a:spLocks noGrp="1"/>
          </p:cNvSpPr>
          <p:nvPr>
            <p:ph type="title"/>
          </p:nvPr>
        </p:nvSpPr>
        <p:spPr>
          <a:xfrm>
            <a:off x="179528" y="219180"/>
            <a:ext cx="10146186" cy="899407"/>
          </a:xfrm>
        </p:spPr>
        <p:txBody>
          <a:bodyPr/>
          <a:lstStyle/>
          <a:p>
            <a:r>
              <a:rPr lang="en-IN" dirty="0"/>
              <a:t>CLASS DIAGRAM</a:t>
            </a:r>
          </a:p>
        </p:txBody>
      </p:sp>
      <p:pic>
        <p:nvPicPr>
          <p:cNvPr id="5" name="Picture 4">
            <a:extLst>
              <a:ext uri="{FF2B5EF4-FFF2-40B4-BE49-F238E27FC236}">
                <a16:creationId xmlns:a16="http://schemas.microsoft.com/office/drawing/2014/main" id="{A65D4109-5D91-F821-6B37-FB8B44E7073A}"/>
              </a:ext>
            </a:extLst>
          </p:cNvPr>
          <p:cNvPicPr>
            <a:picLocks noChangeAspect="1"/>
          </p:cNvPicPr>
          <p:nvPr/>
        </p:nvPicPr>
        <p:blipFill rotWithShape="1">
          <a:blip r:embed="rId2"/>
          <a:srcRect t="2966" b="6345"/>
          <a:stretch/>
        </p:blipFill>
        <p:spPr>
          <a:xfrm>
            <a:off x="4429958" y="668883"/>
            <a:ext cx="7275943" cy="4401466"/>
          </a:xfrm>
          <a:prstGeom prst="rect">
            <a:avLst/>
          </a:prstGeom>
        </p:spPr>
      </p:pic>
    </p:spTree>
    <p:extLst>
      <p:ext uri="{BB962C8B-B14F-4D97-AF65-F5344CB8AC3E}">
        <p14:creationId xmlns:p14="http://schemas.microsoft.com/office/powerpoint/2010/main" val="182450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DFB7-69E4-0DA2-B030-D887A86C2A3E}"/>
              </a:ext>
            </a:extLst>
          </p:cNvPr>
          <p:cNvSpPr>
            <a:spLocks noGrp="1"/>
          </p:cNvSpPr>
          <p:nvPr>
            <p:ph type="title"/>
          </p:nvPr>
        </p:nvSpPr>
        <p:spPr>
          <a:xfrm>
            <a:off x="681533" y="5771558"/>
            <a:ext cx="10822034" cy="819355"/>
          </a:xfrm>
        </p:spPr>
        <p:txBody>
          <a:bodyPr/>
          <a:lstStyle/>
          <a:p>
            <a:r>
              <a:rPr lang="en-IN" dirty="0"/>
              <a:t>ACTIVITY DIAGRAM</a:t>
            </a:r>
          </a:p>
        </p:txBody>
      </p:sp>
      <p:pic>
        <p:nvPicPr>
          <p:cNvPr id="6" name="Picture Placeholder 5">
            <a:extLst>
              <a:ext uri="{FF2B5EF4-FFF2-40B4-BE49-F238E27FC236}">
                <a16:creationId xmlns:a16="http://schemas.microsoft.com/office/drawing/2014/main" id="{3DB30E50-0B57-5FB0-C53F-3C934B28BC87}"/>
              </a:ext>
            </a:extLst>
          </p:cNvPr>
          <p:cNvPicPr>
            <a:picLocks noGrp="1" noChangeAspect="1"/>
          </p:cNvPicPr>
          <p:nvPr>
            <p:ph type="pic" idx="1"/>
          </p:nvPr>
        </p:nvPicPr>
        <p:blipFill rotWithShape="1">
          <a:blip r:embed="rId2"/>
          <a:srcRect l="9508" t="1960" r="19500" b="38262"/>
          <a:stretch/>
        </p:blipFill>
        <p:spPr>
          <a:xfrm>
            <a:off x="5291091" y="419848"/>
            <a:ext cx="5220070" cy="6018303"/>
          </a:xfrm>
        </p:spPr>
      </p:pic>
    </p:spTree>
    <p:extLst>
      <p:ext uri="{BB962C8B-B14F-4D97-AF65-F5344CB8AC3E}">
        <p14:creationId xmlns:p14="http://schemas.microsoft.com/office/powerpoint/2010/main" val="324815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DFB7-69E4-0DA2-B030-D887A86C2A3E}"/>
              </a:ext>
            </a:extLst>
          </p:cNvPr>
          <p:cNvSpPr>
            <a:spLocks noGrp="1"/>
          </p:cNvSpPr>
          <p:nvPr>
            <p:ph type="title"/>
          </p:nvPr>
        </p:nvSpPr>
        <p:spPr>
          <a:xfrm>
            <a:off x="681533" y="5771558"/>
            <a:ext cx="10822034" cy="819355"/>
          </a:xfrm>
        </p:spPr>
        <p:txBody>
          <a:bodyPr/>
          <a:lstStyle/>
          <a:p>
            <a:pPr algn="r"/>
            <a:r>
              <a:rPr lang="en-IN" dirty="0"/>
              <a:t>DATA FLOW DIAGRAM</a:t>
            </a:r>
          </a:p>
        </p:txBody>
      </p:sp>
      <p:pic>
        <p:nvPicPr>
          <p:cNvPr id="6" name="Picture Placeholder 5">
            <a:extLst>
              <a:ext uri="{FF2B5EF4-FFF2-40B4-BE49-F238E27FC236}">
                <a16:creationId xmlns:a16="http://schemas.microsoft.com/office/drawing/2014/main" id="{3DB30E50-0B57-5FB0-C53F-3C934B28BC87}"/>
              </a:ext>
            </a:extLst>
          </p:cNvPr>
          <p:cNvPicPr>
            <a:picLocks noGrp="1" noChangeAspect="1"/>
          </p:cNvPicPr>
          <p:nvPr>
            <p:ph type="pic" idx="1"/>
          </p:nvPr>
        </p:nvPicPr>
        <p:blipFill rotWithShape="1">
          <a:blip r:embed="rId2"/>
          <a:srcRect l="-4515" r="-400"/>
          <a:stretch/>
        </p:blipFill>
        <p:spPr>
          <a:xfrm>
            <a:off x="217496" y="392447"/>
            <a:ext cx="7284137" cy="5379111"/>
          </a:xfrm>
        </p:spPr>
      </p:pic>
    </p:spTree>
    <p:extLst>
      <p:ext uri="{BB962C8B-B14F-4D97-AF65-F5344CB8AC3E}">
        <p14:creationId xmlns:p14="http://schemas.microsoft.com/office/powerpoint/2010/main" val="2165847924"/>
      </p:ext>
    </p:extLst>
  </p:cSld>
  <p:clrMapOvr>
    <a:masterClrMapping/>
  </p:clrMapOvr>
</p:sld>
</file>

<file path=ppt/theme/theme1.xml><?xml version="1.0" encoding="utf-8"?>
<a:theme xmlns:a="http://schemas.openxmlformats.org/drawingml/2006/main" name="Vapor Trai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52</TotalTime>
  <Words>1012</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Vapor Trail</vt:lpstr>
      <vt:lpstr>Online retail SHOP MANAGEMENT SYSTEM</vt:lpstr>
      <vt:lpstr>Introduction</vt:lpstr>
      <vt:lpstr>Problem definition</vt:lpstr>
      <vt:lpstr>Existing System &amp; ‘why’ new System</vt:lpstr>
      <vt:lpstr>Scope of proposed system</vt:lpstr>
      <vt:lpstr>Entity relationship Diagram</vt:lpstr>
      <vt:lpstr>CLASS DIAGRAM</vt:lpstr>
      <vt:lpstr>ACTIVITY DIAGRAM</vt:lpstr>
      <vt:lpstr>DATA FLOW DIAGRAM</vt:lpstr>
      <vt:lpstr>User interfaces</vt:lpstr>
      <vt:lpstr>User interfaces</vt:lpstr>
      <vt:lpstr>User interfaces</vt:lpstr>
      <vt:lpstr>User interfaces</vt:lpstr>
      <vt:lpstr>User interfaces</vt:lpstr>
      <vt:lpstr>DASHBOARD interfaces</vt:lpstr>
      <vt:lpstr>LIMITATIONS</vt:lpstr>
      <vt:lpstr>Future enhancements</vt:lpstr>
      <vt:lpstr>Conclusion</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SHOP MANAGEMENT SYSTEM</dc:title>
  <dc:creator>Kranti Kapale</dc:creator>
  <cp:lastModifiedBy>Kranti Kapale</cp:lastModifiedBy>
  <cp:revision>1</cp:revision>
  <dcterms:created xsi:type="dcterms:W3CDTF">2022-12-18T22:34:44Z</dcterms:created>
  <dcterms:modified xsi:type="dcterms:W3CDTF">2022-12-18T23:26:45Z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