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99" r:id="rId7"/>
    <p:sldId id="297" r:id="rId8"/>
    <p:sldId id="300" r:id="rId9"/>
    <p:sldId id="262" r:id="rId10"/>
    <p:sldId id="282" r:id="rId11"/>
    <p:sldId id="283" r:id="rId12"/>
    <p:sldId id="284" r:id="rId13"/>
    <p:sldId id="285" r:id="rId14"/>
    <p:sldId id="286" r:id="rId15"/>
    <p:sldId id="287" r:id="rId16"/>
    <p:sldId id="278" r:id="rId17"/>
    <p:sldId id="302" r:id="rId18"/>
    <p:sldId id="298" r:id="rId19"/>
    <p:sldId id="303" r:id="rId20"/>
    <p:sldId id="263" r:id="rId21"/>
    <p:sldId id="279" r:id="rId22"/>
    <p:sldId id="289" r:id="rId23"/>
    <p:sldId id="290" r:id="rId24"/>
    <p:sldId id="291" r:id="rId25"/>
    <p:sldId id="292" r:id="rId26"/>
    <p:sldId id="293" r:id="rId27"/>
    <p:sldId id="294" r:id="rId28"/>
    <p:sldId id="301" r:id="rId29"/>
    <p:sldId id="304" r:id="rId30"/>
    <p:sldId id="29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EA9E2-C834-43E0-BC3D-50CFADD067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F90EEE6-E534-468E-9689-44BAF5992A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B368DED-2EE0-4E5C-B421-7F8333E2A53E}"/>
              </a:ext>
            </a:extLst>
          </p:cNvPr>
          <p:cNvSpPr>
            <a:spLocks noGrp="1"/>
          </p:cNvSpPr>
          <p:nvPr>
            <p:ph type="dt" sz="half" idx="10"/>
          </p:nvPr>
        </p:nvSpPr>
        <p:spPr/>
        <p:txBody>
          <a:bodyPr/>
          <a:lstStyle/>
          <a:p>
            <a:fld id="{6E3E6CD8-1054-4485-9E6B-86A59EBBD4B5}" type="datetimeFigureOut">
              <a:rPr lang="en-IN" smtClean="0"/>
              <a:t>16-11-2021</a:t>
            </a:fld>
            <a:endParaRPr lang="en-IN"/>
          </a:p>
        </p:txBody>
      </p:sp>
      <p:sp>
        <p:nvSpPr>
          <p:cNvPr id="5" name="Footer Placeholder 4">
            <a:extLst>
              <a:ext uri="{FF2B5EF4-FFF2-40B4-BE49-F238E27FC236}">
                <a16:creationId xmlns:a16="http://schemas.microsoft.com/office/drawing/2014/main" id="{6A905A3E-DF8C-4460-9BB2-62AB535AB8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75374B-C03A-43A9-91BA-6F6E522742FF}"/>
              </a:ext>
            </a:extLst>
          </p:cNvPr>
          <p:cNvSpPr>
            <a:spLocks noGrp="1"/>
          </p:cNvSpPr>
          <p:nvPr>
            <p:ph type="sldNum" sz="quarter" idx="12"/>
          </p:nvPr>
        </p:nvSpPr>
        <p:spPr/>
        <p:txBody>
          <a:bodyPr/>
          <a:lstStyle/>
          <a:p>
            <a:fld id="{FC163FC9-9157-4A87-B309-2AE7F15966D2}" type="slidenum">
              <a:rPr lang="en-IN" smtClean="0"/>
              <a:t>‹#›</a:t>
            </a:fld>
            <a:endParaRPr lang="en-IN"/>
          </a:p>
        </p:txBody>
      </p:sp>
    </p:spTree>
    <p:extLst>
      <p:ext uri="{BB962C8B-B14F-4D97-AF65-F5344CB8AC3E}">
        <p14:creationId xmlns:p14="http://schemas.microsoft.com/office/powerpoint/2010/main" val="760717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49332-68E6-4177-84CD-6853682D66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5436EE-42E8-47BA-8125-A366AF2BE4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5E8277-1013-47E9-858F-1A16D8B1C622}"/>
              </a:ext>
            </a:extLst>
          </p:cNvPr>
          <p:cNvSpPr>
            <a:spLocks noGrp="1"/>
          </p:cNvSpPr>
          <p:nvPr>
            <p:ph type="dt" sz="half" idx="10"/>
          </p:nvPr>
        </p:nvSpPr>
        <p:spPr/>
        <p:txBody>
          <a:bodyPr/>
          <a:lstStyle/>
          <a:p>
            <a:fld id="{6E3E6CD8-1054-4485-9E6B-86A59EBBD4B5}" type="datetimeFigureOut">
              <a:rPr lang="en-IN" smtClean="0"/>
              <a:t>16-11-2021</a:t>
            </a:fld>
            <a:endParaRPr lang="en-IN"/>
          </a:p>
        </p:txBody>
      </p:sp>
      <p:sp>
        <p:nvSpPr>
          <p:cNvPr id="5" name="Footer Placeholder 4">
            <a:extLst>
              <a:ext uri="{FF2B5EF4-FFF2-40B4-BE49-F238E27FC236}">
                <a16:creationId xmlns:a16="http://schemas.microsoft.com/office/drawing/2014/main" id="{0C7E7252-320B-4C70-B348-F987D31C6A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E32BDF-6EBD-45BE-B78A-99711B7160B8}"/>
              </a:ext>
            </a:extLst>
          </p:cNvPr>
          <p:cNvSpPr>
            <a:spLocks noGrp="1"/>
          </p:cNvSpPr>
          <p:nvPr>
            <p:ph type="sldNum" sz="quarter" idx="12"/>
          </p:nvPr>
        </p:nvSpPr>
        <p:spPr/>
        <p:txBody>
          <a:bodyPr/>
          <a:lstStyle/>
          <a:p>
            <a:fld id="{FC163FC9-9157-4A87-B309-2AE7F15966D2}" type="slidenum">
              <a:rPr lang="en-IN" smtClean="0"/>
              <a:t>‹#›</a:t>
            </a:fld>
            <a:endParaRPr lang="en-IN"/>
          </a:p>
        </p:txBody>
      </p:sp>
    </p:spTree>
    <p:extLst>
      <p:ext uri="{BB962C8B-B14F-4D97-AF65-F5344CB8AC3E}">
        <p14:creationId xmlns:p14="http://schemas.microsoft.com/office/powerpoint/2010/main" val="1774191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CDFD92-529E-431A-9E6E-5013D34D9E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E9029F-B408-41A9-B837-738FFC0F48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704616-0825-437C-BC81-08BA62B4064A}"/>
              </a:ext>
            </a:extLst>
          </p:cNvPr>
          <p:cNvSpPr>
            <a:spLocks noGrp="1"/>
          </p:cNvSpPr>
          <p:nvPr>
            <p:ph type="dt" sz="half" idx="10"/>
          </p:nvPr>
        </p:nvSpPr>
        <p:spPr/>
        <p:txBody>
          <a:bodyPr/>
          <a:lstStyle/>
          <a:p>
            <a:fld id="{6E3E6CD8-1054-4485-9E6B-86A59EBBD4B5}" type="datetimeFigureOut">
              <a:rPr lang="en-IN" smtClean="0"/>
              <a:t>16-11-2021</a:t>
            </a:fld>
            <a:endParaRPr lang="en-IN"/>
          </a:p>
        </p:txBody>
      </p:sp>
      <p:sp>
        <p:nvSpPr>
          <p:cNvPr id="5" name="Footer Placeholder 4">
            <a:extLst>
              <a:ext uri="{FF2B5EF4-FFF2-40B4-BE49-F238E27FC236}">
                <a16:creationId xmlns:a16="http://schemas.microsoft.com/office/drawing/2014/main" id="{F9E574FF-AB7B-4168-A1F9-8D1591E3E6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81E408-2FE2-417D-9364-8D8C499FF039}"/>
              </a:ext>
            </a:extLst>
          </p:cNvPr>
          <p:cNvSpPr>
            <a:spLocks noGrp="1"/>
          </p:cNvSpPr>
          <p:nvPr>
            <p:ph type="sldNum" sz="quarter" idx="12"/>
          </p:nvPr>
        </p:nvSpPr>
        <p:spPr/>
        <p:txBody>
          <a:bodyPr/>
          <a:lstStyle/>
          <a:p>
            <a:fld id="{FC163FC9-9157-4A87-B309-2AE7F15966D2}" type="slidenum">
              <a:rPr lang="en-IN" smtClean="0"/>
              <a:t>‹#›</a:t>
            </a:fld>
            <a:endParaRPr lang="en-IN"/>
          </a:p>
        </p:txBody>
      </p:sp>
    </p:spTree>
    <p:extLst>
      <p:ext uri="{BB962C8B-B14F-4D97-AF65-F5344CB8AC3E}">
        <p14:creationId xmlns:p14="http://schemas.microsoft.com/office/powerpoint/2010/main" val="3654043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0AC40-5E48-49D8-8D2B-3F8D67F228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DE220A-4837-48C2-8F1D-CAF9725F69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4BB496-0771-4912-9B8B-71399A87A921}"/>
              </a:ext>
            </a:extLst>
          </p:cNvPr>
          <p:cNvSpPr>
            <a:spLocks noGrp="1"/>
          </p:cNvSpPr>
          <p:nvPr>
            <p:ph type="dt" sz="half" idx="10"/>
          </p:nvPr>
        </p:nvSpPr>
        <p:spPr/>
        <p:txBody>
          <a:bodyPr/>
          <a:lstStyle/>
          <a:p>
            <a:fld id="{6E3E6CD8-1054-4485-9E6B-86A59EBBD4B5}" type="datetimeFigureOut">
              <a:rPr lang="en-IN" smtClean="0"/>
              <a:t>16-11-2021</a:t>
            </a:fld>
            <a:endParaRPr lang="en-IN"/>
          </a:p>
        </p:txBody>
      </p:sp>
      <p:sp>
        <p:nvSpPr>
          <p:cNvPr id="5" name="Footer Placeholder 4">
            <a:extLst>
              <a:ext uri="{FF2B5EF4-FFF2-40B4-BE49-F238E27FC236}">
                <a16:creationId xmlns:a16="http://schemas.microsoft.com/office/drawing/2014/main" id="{97E81C84-325F-422F-9494-1F8B95A1FD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F11A17-1AAC-4AF6-91FF-F007AD5C2A94}"/>
              </a:ext>
            </a:extLst>
          </p:cNvPr>
          <p:cNvSpPr>
            <a:spLocks noGrp="1"/>
          </p:cNvSpPr>
          <p:nvPr>
            <p:ph type="sldNum" sz="quarter" idx="12"/>
          </p:nvPr>
        </p:nvSpPr>
        <p:spPr/>
        <p:txBody>
          <a:bodyPr/>
          <a:lstStyle/>
          <a:p>
            <a:fld id="{FC163FC9-9157-4A87-B309-2AE7F15966D2}" type="slidenum">
              <a:rPr lang="en-IN" smtClean="0"/>
              <a:t>‹#›</a:t>
            </a:fld>
            <a:endParaRPr lang="en-IN"/>
          </a:p>
        </p:txBody>
      </p:sp>
    </p:spTree>
    <p:extLst>
      <p:ext uri="{BB962C8B-B14F-4D97-AF65-F5344CB8AC3E}">
        <p14:creationId xmlns:p14="http://schemas.microsoft.com/office/powerpoint/2010/main" val="2922787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F2BA2-6CB7-497C-B244-A6C14BB805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0995588-BACE-4735-A2B0-9F9EC72F66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F384E9-4205-40E6-9D34-7D34C719D443}"/>
              </a:ext>
            </a:extLst>
          </p:cNvPr>
          <p:cNvSpPr>
            <a:spLocks noGrp="1"/>
          </p:cNvSpPr>
          <p:nvPr>
            <p:ph type="dt" sz="half" idx="10"/>
          </p:nvPr>
        </p:nvSpPr>
        <p:spPr/>
        <p:txBody>
          <a:bodyPr/>
          <a:lstStyle/>
          <a:p>
            <a:fld id="{6E3E6CD8-1054-4485-9E6B-86A59EBBD4B5}" type="datetimeFigureOut">
              <a:rPr lang="en-IN" smtClean="0"/>
              <a:t>16-11-2021</a:t>
            </a:fld>
            <a:endParaRPr lang="en-IN"/>
          </a:p>
        </p:txBody>
      </p:sp>
      <p:sp>
        <p:nvSpPr>
          <p:cNvPr id="5" name="Footer Placeholder 4">
            <a:extLst>
              <a:ext uri="{FF2B5EF4-FFF2-40B4-BE49-F238E27FC236}">
                <a16:creationId xmlns:a16="http://schemas.microsoft.com/office/drawing/2014/main" id="{E5478004-3C8C-4987-82D3-4F10FC3D18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80FAA8-6BA4-49B0-AF34-7562A8E77E5B}"/>
              </a:ext>
            </a:extLst>
          </p:cNvPr>
          <p:cNvSpPr>
            <a:spLocks noGrp="1"/>
          </p:cNvSpPr>
          <p:nvPr>
            <p:ph type="sldNum" sz="quarter" idx="12"/>
          </p:nvPr>
        </p:nvSpPr>
        <p:spPr/>
        <p:txBody>
          <a:bodyPr/>
          <a:lstStyle/>
          <a:p>
            <a:fld id="{FC163FC9-9157-4A87-B309-2AE7F15966D2}" type="slidenum">
              <a:rPr lang="en-IN" smtClean="0"/>
              <a:t>‹#›</a:t>
            </a:fld>
            <a:endParaRPr lang="en-IN"/>
          </a:p>
        </p:txBody>
      </p:sp>
    </p:spTree>
    <p:extLst>
      <p:ext uri="{BB962C8B-B14F-4D97-AF65-F5344CB8AC3E}">
        <p14:creationId xmlns:p14="http://schemas.microsoft.com/office/powerpoint/2010/main" val="3747432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E3B8B-17CB-45C6-A840-45FC06D414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BB039D-8C54-4A4A-A978-CBA9D59A11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E40CEBF-799A-4DF2-8C98-85B96A8E86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6FEC2E-5077-4B54-9382-2CFE4C1341F0}"/>
              </a:ext>
            </a:extLst>
          </p:cNvPr>
          <p:cNvSpPr>
            <a:spLocks noGrp="1"/>
          </p:cNvSpPr>
          <p:nvPr>
            <p:ph type="dt" sz="half" idx="10"/>
          </p:nvPr>
        </p:nvSpPr>
        <p:spPr/>
        <p:txBody>
          <a:bodyPr/>
          <a:lstStyle/>
          <a:p>
            <a:fld id="{6E3E6CD8-1054-4485-9E6B-86A59EBBD4B5}" type="datetimeFigureOut">
              <a:rPr lang="en-IN" smtClean="0"/>
              <a:t>16-11-2021</a:t>
            </a:fld>
            <a:endParaRPr lang="en-IN"/>
          </a:p>
        </p:txBody>
      </p:sp>
      <p:sp>
        <p:nvSpPr>
          <p:cNvPr id="6" name="Footer Placeholder 5">
            <a:extLst>
              <a:ext uri="{FF2B5EF4-FFF2-40B4-BE49-F238E27FC236}">
                <a16:creationId xmlns:a16="http://schemas.microsoft.com/office/drawing/2014/main" id="{9C340F77-44A6-49E7-8D00-2A2542B3A9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6F05A6-396B-41E7-949D-2C1FF20002A4}"/>
              </a:ext>
            </a:extLst>
          </p:cNvPr>
          <p:cNvSpPr>
            <a:spLocks noGrp="1"/>
          </p:cNvSpPr>
          <p:nvPr>
            <p:ph type="sldNum" sz="quarter" idx="12"/>
          </p:nvPr>
        </p:nvSpPr>
        <p:spPr/>
        <p:txBody>
          <a:bodyPr/>
          <a:lstStyle/>
          <a:p>
            <a:fld id="{FC163FC9-9157-4A87-B309-2AE7F15966D2}" type="slidenum">
              <a:rPr lang="en-IN" smtClean="0"/>
              <a:t>‹#›</a:t>
            </a:fld>
            <a:endParaRPr lang="en-IN"/>
          </a:p>
        </p:txBody>
      </p:sp>
    </p:spTree>
    <p:extLst>
      <p:ext uri="{BB962C8B-B14F-4D97-AF65-F5344CB8AC3E}">
        <p14:creationId xmlns:p14="http://schemas.microsoft.com/office/powerpoint/2010/main" val="896301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5AE90-0BE5-49B8-BFE6-83CE4947375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EDBCF1-9CA9-48D9-83BB-2AECBCB122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7D4D66-EE27-4459-8946-DDA49B9E04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A0786AD-FC2C-4E9D-9DFD-D8D5BF3345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663665-3C98-4D8A-B4C4-9863D521CE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7526DDA-25D4-46DC-ABA5-3B8EAA72B309}"/>
              </a:ext>
            </a:extLst>
          </p:cNvPr>
          <p:cNvSpPr>
            <a:spLocks noGrp="1"/>
          </p:cNvSpPr>
          <p:nvPr>
            <p:ph type="dt" sz="half" idx="10"/>
          </p:nvPr>
        </p:nvSpPr>
        <p:spPr/>
        <p:txBody>
          <a:bodyPr/>
          <a:lstStyle/>
          <a:p>
            <a:fld id="{6E3E6CD8-1054-4485-9E6B-86A59EBBD4B5}" type="datetimeFigureOut">
              <a:rPr lang="en-IN" smtClean="0"/>
              <a:t>16-11-2021</a:t>
            </a:fld>
            <a:endParaRPr lang="en-IN"/>
          </a:p>
        </p:txBody>
      </p:sp>
      <p:sp>
        <p:nvSpPr>
          <p:cNvPr id="8" name="Footer Placeholder 7">
            <a:extLst>
              <a:ext uri="{FF2B5EF4-FFF2-40B4-BE49-F238E27FC236}">
                <a16:creationId xmlns:a16="http://schemas.microsoft.com/office/drawing/2014/main" id="{97C092B0-D324-4C3A-A679-B395CAF389B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085D2F1-5010-4715-B270-BC86D90A47C1}"/>
              </a:ext>
            </a:extLst>
          </p:cNvPr>
          <p:cNvSpPr>
            <a:spLocks noGrp="1"/>
          </p:cNvSpPr>
          <p:nvPr>
            <p:ph type="sldNum" sz="quarter" idx="12"/>
          </p:nvPr>
        </p:nvSpPr>
        <p:spPr/>
        <p:txBody>
          <a:bodyPr/>
          <a:lstStyle/>
          <a:p>
            <a:fld id="{FC163FC9-9157-4A87-B309-2AE7F15966D2}" type="slidenum">
              <a:rPr lang="en-IN" smtClean="0"/>
              <a:t>‹#›</a:t>
            </a:fld>
            <a:endParaRPr lang="en-IN"/>
          </a:p>
        </p:txBody>
      </p:sp>
    </p:spTree>
    <p:extLst>
      <p:ext uri="{BB962C8B-B14F-4D97-AF65-F5344CB8AC3E}">
        <p14:creationId xmlns:p14="http://schemas.microsoft.com/office/powerpoint/2010/main" val="2689481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A361D-2712-4353-91E1-839561B9DB0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6A6DCC9-BF24-4D57-8ECA-906C8B91D325}"/>
              </a:ext>
            </a:extLst>
          </p:cNvPr>
          <p:cNvSpPr>
            <a:spLocks noGrp="1"/>
          </p:cNvSpPr>
          <p:nvPr>
            <p:ph type="dt" sz="half" idx="10"/>
          </p:nvPr>
        </p:nvSpPr>
        <p:spPr/>
        <p:txBody>
          <a:bodyPr/>
          <a:lstStyle/>
          <a:p>
            <a:fld id="{6E3E6CD8-1054-4485-9E6B-86A59EBBD4B5}" type="datetimeFigureOut">
              <a:rPr lang="en-IN" smtClean="0"/>
              <a:t>16-11-2021</a:t>
            </a:fld>
            <a:endParaRPr lang="en-IN"/>
          </a:p>
        </p:txBody>
      </p:sp>
      <p:sp>
        <p:nvSpPr>
          <p:cNvPr id="4" name="Footer Placeholder 3">
            <a:extLst>
              <a:ext uri="{FF2B5EF4-FFF2-40B4-BE49-F238E27FC236}">
                <a16:creationId xmlns:a16="http://schemas.microsoft.com/office/drawing/2014/main" id="{28012663-9832-4859-B0EC-04B5948DE03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819C7A0-546E-4470-82A7-9085F3FA27FC}"/>
              </a:ext>
            </a:extLst>
          </p:cNvPr>
          <p:cNvSpPr>
            <a:spLocks noGrp="1"/>
          </p:cNvSpPr>
          <p:nvPr>
            <p:ph type="sldNum" sz="quarter" idx="12"/>
          </p:nvPr>
        </p:nvSpPr>
        <p:spPr/>
        <p:txBody>
          <a:bodyPr/>
          <a:lstStyle/>
          <a:p>
            <a:fld id="{FC163FC9-9157-4A87-B309-2AE7F15966D2}" type="slidenum">
              <a:rPr lang="en-IN" smtClean="0"/>
              <a:t>‹#›</a:t>
            </a:fld>
            <a:endParaRPr lang="en-IN"/>
          </a:p>
        </p:txBody>
      </p:sp>
    </p:spTree>
    <p:extLst>
      <p:ext uri="{BB962C8B-B14F-4D97-AF65-F5344CB8AC3E}">
        <p14:creationId xmlns:p14="http://schemas.microsoft.com/office/powerpoint/2010/main" val="1155433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52E65F-F906-480A-85A1-4F646BED6436}"/>
              </a:ext>
            </a:extLst>
          </p:cNvPr>
          <p:cNvSpPr>
            <a:spLocks noGrp="1"/>
          </p:cNvSpPr>
          <p:nvPr>
            <p:ph type="dt" sz="half" idx="10"/>
          </p:nvPr>
        </p:nvSpPr>
        <p:spPr/>
        <p:txBody>
          <a:bodyPr/>
          <a:lstStyle/>
          <a:p>
            <a:fld id="{6E3E6CD8-1054-4485-9E6B-86A59EBBD4B5}" type="datetimeFigureOut">
              <a:rPr lang="en-IN" smtClean="0"/>
              <a:t>16-11-2021</a:t>
            </a:fld>
            <a:endParaRPr lang="en-IN"/>
          </a:p>
        </p:txBody>
      </p:sp>
      <p:sp>
        <p:nvSpPr>
          <p:cNvPr id="3" name="Footer Placeholder 2">
            <a:extLst>
              <a:ext uri="{FF2B5EF4-FFF2-40B4-BE49-F238E27FC236}">
                <a16:creationId xmlns:a16="http://schemas.microsoft.com/office/drawing/2014/main" id="{60821FE0-5903-41DF-BAC8-51D49A9672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96D2AEC-6B88-4FF9-906B-8950F9B11CAA}"/>
              </a:ext>
            </a:extLst>
          </p:cNvPr>
          <p:cNvSpPr>
            <a:spLocks noGrp="1"/>
          </p:cNvSpPr>
          <p:nvPr>
            <p:ph type="sldNum" sz="quarter" idx="12"/>
          </p:nvPr>
        </p:nvSpPr>
        <p:spPr/>
        <p:txBody>
          <a:bodyPr/>
          <a:lstStyle/>
          <a:p>
            <a:fld id="{FC163FC9-9157-4A87-B309-2AE7F15966D2}" type="slidenum">
              <a:rPr lang="en-IN" smtClean="0"/>
              <a:t>‹#›</a:t>
            </a:fld>
            <a:endParaRPr lang="en-IN"/>
          </a:p>
        </p:txBody>
      </p:sp>
    </p:spTree>
    <p:extLst>
      <p:ext uri="{BB962C8B-B14F-4D97-AF65-F5344CB8AC3E}">
        <p14:creationId xmlns:p14="http://schemas.microsoft.com/office/powerpoint/2010/main" val="2604351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EB527-9575-42AF-BEAE-31BCA495E7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9623D61-16F9-48CE-9199-6DAFA2997B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6BFF225-0307-4929-A6B7-8C46485957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B8CF6D-0F2E-4716-B724-13854A8B9B05}"/>
              </a:ext>
            </a:extLst>
          </p:cNvPr>
          <p:cNvSpPr>
            <a:spLocks noGrp="1"/>
          </p:cNvSpPr>
          <p:nvPr>
            <p:ph type="dt" sz="half" idx="10"/>
          </p:nvPr>
        </p:nvSpPr>
        <p:spPr/>
        <p:txBody>
          <a:bodyPr/>
          <a:lstStyle/>
          <a:p>
            <a:fld id="{6E3E6CD8-1054-4485-9E6B-86A59EBBD4B5}" type="datetimeFigureOut">
              <a:rPr lang="en-IN" smtClean="0"/>
              <a:t>16-11-2021</a:t>
            </a:fld>
            <a:endParaRPr lang="en-IN"/>
          </a:p>
        </p:txBody>
      </p:sp>
      <p:sp>
        <p:nvSpPr>
          <p:cNvPr id="6" name="Footer Placeholder 5">
            <a:extLst>
              <a:ext uri="{FF2B5EF4-FFF2-40B4-BE49-F238E27FC236}">
                <a16:creationId xmlns:a16="http://schemas.microsoft.com/office/drawing/2014/main" id="{8E70DBB9-80D3-44E6-9DD4-902216BBBF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F1A1D1-E443-4EA0-8EB8-8ED7B68DCE5E}"/>
              </a:ext>
            </a:extLst>
          </p:cNvPr>
          <p:cNvSpPr>
            <a:spLocks noGrp="1"/>
          </p:cNvSpPr>
          <p:nvPr>
            <p:ph type="sldNum" sz="quarter" idx="12"/>
          </p:nvPr>
        </p:nvSpPr>
        <p:spPr/>
        <p:txBody>
          <a:bodyPr/>
          <a:lstStyle/>
          <a:p>
            <a:fld id="{FC163FC9-9157-4A87-B309-2AE7F15966D2}" type="slidenum">
              <a:rPr lang="en-IN" smtClean="0"/>
              <a:t>‹#›</a:t>
            </a:fld>
            <a:endParaRPr lang="en-IN"/>
          </a:p>
        </p:txBody>
      </p:sp>
    </p:spTree>
    <p:extLst>
      <p:ext uri="{BB962C8B-B14F-4D97-AF65-F5344CB8AC3E}">
        <p14:creationId xmlns:p14="http://schemas.microsoft.com/office/powerpoint/2010/main" val="3121233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3F5E-E6F7-4161-8CDA-D8695FF8BF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2E37CA3-4978-4097-9E9D-603B2C47E9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53A9F9B-4081-4FAC-8BB5-06FD550E72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C81554-31D3-4BE9-BDB4-83E7A023B6CB}"/>
              </a:ext>
            </a:extLst>
          </p:cNvPr>
          <p:cNvSpPr>
            <a:spLocks noGrp="1"/>
          </p:cNvSpPr>
          <p:nvPr>
            <p:ph type="dt" sz="half" idx="10"/>
          </p:nvPr>
        </p:nvSpPr>
        <p:spPr/>
        <p:txBody>
          <a:bodyPr/>
          <a:lstStyle/>
          <a:p>
            <a:fld id="{6E3E6CD8-1054-4485-9E6B-86A59EBBD4B5}" type="datetimeFigureOut">
              <a:rPr lang="en-IN" smtClean="0"/>
              <a:t>16-11-2021</a:t>
            </a:fld>
            <a:endParaRPr lang="en-IN"/>
          </a:p>
        </p:txBody>
      </p:sp>
      <p:sp>
        <p:nvSpPr>
          <p:cNvPr id="6" name="Footer Placeholder 5">
            <a:extLst>
              <a:ext uri="{FF2B5EF4-FFF2-40B4-BE49-F238E27FC236}">
                <a16:creationId xmlns:a16="http://schemas.microsoft.com/office/drawing/2014/main" id="{6A9B32F4-67C4-4154-8B38-54F7F3448A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400268-ADFB-4D51-A5A5-D93F3675157A}"/>
              </a:ext>
            </a:extLst>
          </p:cNvPr>
          <p:cNvSpPr>
            <a:spLocks noGrp="1"/>
          </p:cNvSpPr>
          <p:nvPr>
            <p:ph type="sldNum" sz="quarter" idx="12"/>
          </p:nvPr>
        </p:nvSpPr>
        <p:spPr/>
        <p:txBody>
          <a:bodyPr/>
          <a:lstStyle/>
          <a:p>
            <a:fld id="{FC163FC9-9157-4A87-B309-2AE7F15966D2}" type="slidenum">
              <a:rPr lang="en-IN" smtClean="0"/>
              <a:t>‹#›</a:t>
            </a:fld>
            <a:endParaRPr lang="en-IN"/>
          </a:p>
        </p:txBody>
      </p:sp>
    </p:spTree>
    <p:extLst>
      <p:ext uri="{BB962C8B-B14F-4D97-AF65-F5344CB8AC3E}">
        <p14:creationId xmlns:p14="http://schemas.microsoft.com/office/powerpoint/2010/main" val="3256015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A1D732-CCB4-4943-BFE5-6A2B0E5EAD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496493-A68A-4467-AC75-4360A431BF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2E945C-0CB7-4BDD-AFA8-F9C8D7A3B8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3E6CD8-1054-4485-9E6B-86A59EBBD4B5}" type="datetimeFigureOut">
              <a:rPr lang="en-IN" smtClean="0"/>
              <a:t>16-11-2021</a:t>
            </a:fld>
            <a:endParaRPr lang="en-IN"/>
          </a:p>
        </p:txBody>
      </p:sp>
      <p:sp>
        <p:nvSpPr>
          <p:cNvPr id="5" name="Footer Placeholder 4">
            <a:extLst>
              <a:ext uri="{FF2B5EF4-FFF2-40B4-BE49-F238E27FC236}">
                <a16:creationId xmlns:a16="http://schemas.microsoft.com/office/drawing/2014/main" id="{B8C7F3E9-5046-4510-B48F-9554D0851C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040D7F9-7BCC-4111-95A1-069249E9AA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163FC9-9157-4A87-B309-2AE7F15966D2}" type="slidenum">
              <a:rPr lang="en-IN" smtClean="0"/>
              <a:t>‹#›</a:t>
            </a:fld>
            <a:endParaRPr lang="en-IN"/>
          </a:p>
        </p:txBody>
      </p:sp>
    </p:spTree>
    <p:extLst>
      <p:ext uri="{BB962C8B-B14F-4D97-AF65-F5344CB8AC3E}">
        <p14:creationId xmlns:p14="http://schemas.microsoft.com/office/powerpoint/2010/main" val="1409883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linkedin.com/in/suraj-goundar-169ba61ab/" TargetMode="External"/><Relationship Id="rId3" Type="http://schemas.openxmlformats.org/officeDocument/2006/relationships/image" Target="../media/image2.svg"/><Relationship Id="rId7" Type="http://schemas.openxmlformats.org/officeDocument/2006/relationships/hyperlink" Target="https://www.linkedin.com/in/chiranjeev-sharma-0286301ab/"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www.linkedin.com/in/ekta-thakur-372b0a212/" TargetMode="External"/><Relationship Id="rId11" Type="http://schemas.openxmlformats.org/officeDocument/2006/relationships/image" Target="../media/image3.jpeg"/><Relationship Id="rId5" Type="http://schemas.openxmlformats.org/officeDocument/2006/relationships/hyperlink" Target="https://www.linkedin.com/in/priyanka-khatwani-a7a61516b/" TargetMode="External"/><Relationship Id="rId10" Type="http://schemas.openxmlformats.org/officeDocument/2006/relationships/hyperlink" Target="https://www.linkedin.com/in/pratikdaga12/" TargetMode="External"/><Relationship Id="rId4" Type="http://schemas.openxmlformats.org/officeDocument/2006/relationships/hyperlink" Target="https://www.linkedin.com/in/dr-leena-kulkarni-09959426/" TargetMode="External"/><Relationship Id="rId9" Type="http://schemas.openxmlformats.org/officeDocument/2006/relationships/hyperlink" Target="https://www.linkedin.com/in/chhavi-agarwal-0a9009209/"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34026"/>
          <a:stretch>
            <a:fillRect/>
          </a:stretch>
        </p:blipFill>
        <p:spPr>
          <a:xfrm rot="-10800000">
            <a:off x="9093201" y="-1367543"/>
            <a:ext cx="10010615" cy="5715733"/>
          </a:xfrm>
          <a:prstGeom prst="rect">
            <a:avLst/>
          </a:prstGeom>
        </p:spPr>
      </p:pic>
      <p:sp>
        <p:nvSpPr>
          <p:cNvPr id="3" name="TextBox 3"/>
          <p:cNvSpPr txBox="1"/>
          <p:nvPr/>
        </p:nvSpPr>
        <p:spPr>
          <a:xfrm>
            <a:off x="304800" y="809599"/>
            <a:ext cx="9011431" cy="1500411"/>
          </a:xfrm>
          <a:prstGeom prst="rect">
            <a:avLst/>
          </a:prstGeom>
        </p:spPr>
        <p:txBody>
          <a:bodyPr wrap="square" lIns="0" tIns="0" rIns="0" bIns="0" rtlCol="0" anchor="t">
            <a:spAutoFit/>
          </a:bodyPr>
          <a:lstStyle/>
          <a:p>
            <a:pPr algn="ctr">
              <a:lnSpc>
                <a:spcPts val="3866"/>
              </a:lnSpc>
            </a:pPr>
            <a:r>
              <a:rPr lang="en-IN" sz="3600" b="1" dirty="0">
                <a:effectLst>
                  <a:outerShdw blurRad="38100" dist="38100" dir="2700000" algn="tl">
                    <a:srgbClr val="000000">
                      <a:alpha val="43137"/>
                    </a:srgbClr>
                  </a:outerShdw>
                </a:effectLst>
                <a:latin typeface="+mj-lt"/>
              </a:rPr>
              <a:t>Price Prediction and Trend Analysis of BSE Sensex using Markov Chain and Geometric Brownian Motion (GBM)</a:t>
            </a:r>
            <a:endParaRPr lang="en-US" sz="3600" b="1" dirty="0">
              <a:effectLst>
                <a:outerShdw blurRad="38100" dist="38100" dir="2700000" algn="tl">
                  <a:srgbClr val="000000">
                    <a:alpha val="43137"/>
                  </a:srgbClr>
                </a:outerShdw>
              </a:effectLst>
              <a:latin typeface="+mj-lt"/>
            </a:endParaRPr>
          </a:p>
        </p:txBody>
      </p:sp>
      <p:sp>
        <p:nvSpPr>
          <p:cNvPr id="8" name="TextBox 8"/>
          <p:cNvSpPr txBox="1"/>
          <p:nvPr/>
        </p:nvSpPr>
        <p:spPr>
          <a:xfrm>
            <a:off x="1785440" y="1150501"/>
            <a:ext cx="1868881" cy="409151"/>
          </a:xfrm>
          <a:prstGeom prst="rect">
            <a:avLst/>
          </a:prstGeom>
        </p:spPr>
        <p:txBody>
          <a:bodyPr lIns="0" tIns="0" rIns="0" bIns="0" rtlCol="0" anchor="t">
            <a:spAutoFit/>
          </a:bodyPr>
          <a:lstStyle/>
          <a:p>
            <a:pPr>
              <a:lnSpc>
                <a:spcPts val="3477"/>
              </a:lnSpc>
              <a:spcBef>
                <a:spcPct val="0"/>
              </a:spcBef>
            </a:pPr>
            <a:endParaRPr lang="en-US" sz="2483" dirty="0">
              <a:solidFill>
                <a:srgbClr val="1836B2"/>
              </a:solidFill>
              <a:latin typeface="Fira Sans Bold Bold"/>
            </a:endParaRPr>
          </a:p>
        </p:txBody>
      </p:sp>
      <p:grpSp>
        <p:nvGrpSpPr>
          <p:cNvPr id="10" name="Group 10"/>
          <p:cNvGrpSpPr/>
          <p:nvPr/>
        </p:nvGrpSpPr>
        <p:grpSpPr>
          <a:xfrm>
            <a:off x="8890000" y="3654273"/>
            <a:ext cx="9045005" cy="7833819"/>
            <a:chOff x="0" y="0"/>
            <a:chExt cx="6202680" cy="5372100"/>
          </a:xfrm>
        </p:grpSpPr>
        <p:sp>
          <p:nvSpPr>
            <p:cNvPr id="11" name="Freeform 11"/>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86C7ED"/>
            </a:solidFill>
          </p:spPr>
        </p:sp>
      </p:grpSp>
      <p:sp>
        <p:nvSpPr>
          <p:cNvPr id="13" name="TextBox 12">
            <a:extLst>
              <a:ext uri="{FF2B5EF4-FFF2-40B4-BE49-F238E27FC236}">
                <a16:creationId xmlns:a16="http://schemas.microsoft.com/office/drawing/2014/main" id="{BC83664F-1E92-4ED7-85D4-DD2F9C5F6EC9}"/>
              </a:ext>
            </a:extLst>
          </p:cNvPr>
          <p:cNvSpPr txBox="1"/>
          <p:nvPr/>
        </p:nvSpPr>
        <p:spPr>
          <a:xfrm>
            <a:off x="2665162" y="4880381"/>
            <a:ext cx="9332685" cy="636008"/>
          </a:xfrm>
          <a:prstGeom prst="rect">
            <a:avLst/>
          </a:prstGeom>
          <a:noFill/>
        </p:spPr>
        <p:txBody>
          <a:bodyPr wrap="square">
            <a:spAutoFit/>
          </a:bodyPr>
          <a:lstStyle/>
          <a:p>
            <a:pPr algn="ctr"/>
            <a:r>
              <a:rPr lang="en-IN" sz="2133" b="1" dirty="0"/>
              <a:t>Mentor: </a:t>
            </a:r>
            <a:r>
              <a:rPr lang="en-IN" sz="2133" b="1" dirty="0" err="1"/>
              <a:t>Dr.</a:t>
            </a:r>
            <a:r>
              <a:rPr lang="en-IN" sz="2133" b="1" dirty="0"/>
              <a:t> Leena Kulkarni</a:t>
            </a:r>
          </a:p>
          <a:p>
            <a:pPr algn="ctr"/>
            <a:r>
              <a:rPr lang="en-IN" sz="1400" b="1" dirty="0">
                <a:hlinkClick r:id="rId4"/>
              </a:rPr>
              <a:t>https://www.linkedin.com/in/dr-leena-kulkarni-09959426/</a:t>
            </a:r>
            <a:r>
              <a:rPr lang="en-IN" sz="1400" b="1" dirty="0"/>
              <a:t> </a:t>
            </a:r>
          </a:p>
        </p:txBody>
      </p:sp>
      <p:sp>
        <p:nvSpPr>
          <p:cNvPr id="15" name="TextBox 14">
            <a:extLst>
              <a:ext uri="{FF2B5EF4-FFF2-40B4-BE49-F238E27FC236}">
                <a16:creationId xmlns:a16="http://schemas.microsoft.com/office/drawing/2014/main" id="{5F49A241-880A-4B8A-8CD3-2890664EFDCB}"/>
              </a:ext>
            </a:extLst>
          </p:cNvPr>
          <p:cNvSpPr txBox="1"/>
          <p:nvPr/>
        </p:nvSpPr>
        <p:spPr>
          <a:xfrm>
            <a:off x="5633741" y="2804079"/>
            <a:ext cx="9332685" cy="2226700"/>
          </a:xfrm>
          <a:prstGeom prst="rect">
            <a:avLst/>
          </a:prstGeom>
          <a:noFill/>
        </p:spPr>
        <p:txBody>
          <a:bodyPr wrap="square">
            <a:spAutoFit/>
          </a:bodyPr>
          <a:lstStyle/>
          <a:p>
            <a:r>
              <a:rPr lang="en-IN" sz="1867" b="1" dirty="0"/>
              <a:t>Project by:</a:t>
            </a:r>
          </a:p>
          <a:p>
            <a:pPr marL="103722"/>
            <a:r>
              <a:rPr lang="en-IN" sz="1867" dirty="0"/>
              <a:t>Priyanka </a:t>
            </a:r>
            <a:r>
              <a:rPr lang="en-IN" sz="1867" dirty="0" err="1"/>
              <a:t>Khatwani</a:t>
            </a:r>
            <a:r>
              <a:rPr lang="en-IN" sz="1867" dirty="0"/>
              <a:t> - </a:t>
            </a:r>
            <a:r>
              <a:rPr lang="en-IN" sz="800" dirty="0">
                <a:hlinkClick r:id="rId5"/>
              </a:rPr>
              <a:t>https://www.linkedin.com/in/priyanka-khatwani-a7a61516b/</a:t>
            </a:r>
            <a:endParaRPr lang="en-IN" sz="800" dirty="0"/>
          </a:p>
          <a:p>
            <a:pPr marL="103722"/>
            <a:r>
              <a:rPr lang="en-IN" sz="1867" dirty="0"/>
              <a:t>Ekta Thakur             - </a:t>
            </a:r>
            <a:r>
              <a:rPr lang="en-IN" sz="800" dirty="0">
                <a:hlinkClick r:id="rId6"/>
              </a:rPr>
              <a:t>https://www.linkedin.com/in/ekta-thakur-372b0a212/</a:t>
            </a:r>
            <a:endParaRPr lang="en-IN" sz="800" dirty="0"/>
          </a:p>
          <a:p>
            <a:pPr marL="103722"/>
            <a:r>
              <a:rPr lang="en-IN" sz="1867" dirty="0" err="1"/>
              <a:t>Chiranjeev</a:t>
            </a:r>
            <a:r>
              <a:rPr lang="en-IN" sz="1867" dirty="0"/>
              <a:t> Sharma - </a:t>
            </a:r>
            <a:r>
              <a:rPr lang="en-IN" sz="800" dirty="0">
                <a:hlinkClick r:id="rId7"/>
              </a:rPr>
              <a:t>https://www.linkedin.com/in/chiranjeev-sharma-0286301ab/</a:t>
            </a:r>
            <a:r>
              <a:rPr lang="en-IN" sz="800" dirty="0"/>
              <a:t> </a:t>
            </a:r>
          </a:p>
          <a:p>
            <a:pPr marL="103722"/>
            <a:r>
              <a:rPr lang="en-IN" sz="1867" dirty="0"/>
              <a:t>Suraj </a:t>
            </a:r>
            <a:r>
              <a:rPr lang="en-IN" sz="1867" dirty="0" err="1"/>
              <a:t>Goundar</a:t>
            </a:r>
            <a:r>
              <a:rPr lang="en-IN" sz="1867" dirty="0"/>
              <a:t>         - </a:t>
            </a:r>
            <a:r>
              <a:rPr lang="en-IN" sz="800" dirty="0">
                <a:hlinkClick r:id="rId8"/>
              </a:rPr>
              <a:t>https://www.linkedin.com/in/suraj-goundar-169ba61ab/</a:t>
            </a:r>
            <a:r>
              <a:rPr lang="en-IN" sz="800" dirty="0"/>
              <a:t> </a:t>
            </a:r>
          </a:p>
          <a:p>
            <a:pPr marL="103722"/>
            <a:r>
              <a:rPr lang="en-IN" sz="1867" dirty="0"/>
              <a:t>Chhavi Agarwal       - </a:t>
            </a:r>
            <a:r>
              <a:rPr lang="en-IN" sz="800" dirty="0">
                <a:hlinkClick r:id="rId9"/>
              </a:rPr>
              <a:t>https://www.linkedin.com/in/chhavi-agarwal-0a9009209/</a:t>
            </a:r>
            <a:r>
              <a:rPr lang="en-IN" sz="800" dirty="0"/>
              <a:t> </a:t>
            </a:r>
          </a:p>
          <a:p>
            <a:pPr marL="103722"/>
            <a:r>
              <a:rPr lang="en-IN" sz="1867" dirty="0"/>
              <a:t>Pratik Daga               - </a:t>
            </a:r>
            <a:r>
              <a:rPr lang="en-IN" sz="800" dirty="0">
                <a:hlinkClick r:id="rId10"/>
              </a:rPr>
              <a:t>https://www.linkedin.com/in/pratikdaga12/</a:t>
            </a:r>
            <a:endParaRPr lang="en-IN" sz="800" dirty="0"/>
          </a:p>
          <a:p>
            <a:pPr marL="103722"/>
            <a:endParaRPr lang="en-IN" sz="800" dirty="0"/>
          </a:p>
        </p:txBody>
      </p:sp>
      <p:pic>
        <p:nvPicPr>
          <p:cNvPr id="5" name="Picture 4">
            <a:extLst>
              <a:ext uri="{FF2B5EF4-FFF2-40B4-BE49-F238E27FC236}">
                <a16:creationId xmlns:a16="http://schemas.microsoft.com/office/drawing/2014/main" id="{7651D334-01CB-42D9-8056-DCC63576D9B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67480" y="3660609"/>
            <a:ext cx="4493643" cy="148255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766371" y="944619"/>
            <a:ext cx="5668759" cy="783741"/>
          </a:xfrm>
          <a:prstGeom prst="rect">
            <a:avLst/>
          </a:prstGeom>
        </p:spPr>
        <p:txBody>
          <a:bodyPr wrap="square" lIns="0" tIns="0" rIns="0" bIns="0" rtlCol="0" anchor="t">
            <a:spAutoFit/>
          </a:bodyPr>
          <a:lstStyle/>
          <a:p>
            <a:pPr algn="ctr">
              <a:lnSpc>
                <a:spcPts val="6533"/>
              </a:lnSpc>
              <a:spcBef>
                <a:spcPct val="0"/>
              </a:spcBef>
            </a:pPr>
            <a:r>
              <a:rPr lang="en-IN" sz="3600" dirty="0">
                <a:solidFill>
                  <a:srgbClr val="1836B2"/>
                </a:solidFill>
                <a:latin typeface="Fira Sans Medium"/>
              </a:rPr>
              <a:t>Terminology</a:t>
            </a:r>
            <a:r>
              <a:rPr lang="en-IN" sz="4666" dirty="0">
                <a:solidFill>
                  <a:srgbClr val="1836B2"/>
                </a:solidFill>
                <a:latin typeface="Fira Sans Medium"/>
              </a:rPr>
              <a:t> </a:t>
            </a:r>
            <a:r>
              <a:rPr lang="en-IN" sz="3600" dirty="0">
                <a:solidFill>
                  <a:srgbClr val="1836B2"/>
                </a:solidFill>
                <a:latin typeface="Fira Sans Medium"/>
              </a:rPr>
              <a:t>used</a:t>
            </a:r>
            <a:endParaRPr lang="en-US" sz="3600" dirty="0">
              <a:solidFill>
                <a:srgbClr val="1836B2"/>
              </a:solidFill>
              <a:latin typeface="Fira Sans Medium"/>
            </a:endParaRPr>
          </a:p>
        </p:txBody>
      </p:sp>
      <p:grpSp>
        <p:nvGrpSpPr>
          <p:cNvPr id="34" name="Group 34"/>
          <p:cNvGrpSpPr/>
          <p:nvPr/>
        </p:nvGrpSpPr>
        <p:grpSpPr>
          <a:xfrm rot="5400000">
            <a:off x="-3429000" y="2914917"/>
            <a:ext cx="6858000" cy="1028167"/>
            <a:chOff x="0" y="0"/>
            <a:chExt cx="35832548" cy="5372100"/>
          </a:xfrm>
        </p:grpSpPr>
        <p:sp>
          <p:nvSpPr>
            <p:cNvPr id="35" name="Freeform 35"/>
            <p:cNvSpPr/>
            <p:nvPr/>
          </p:nvSpPr>
          <p:spPr>
            <a:xfrm>
              <a:off x="0" y="0"/>
              <a:ext cx="35832548" cy="5372100"/>
            </a:xfrm>
            <a:custGeom>
              <a:avLst/>
              <a:gdLst/>
              <a:ahLst/>
              <a:cxnLst/>
              <a:rect l="l" t="t" r="r" b="b"/>
              <a:pathLst>
                <a:path w="35832548" h="5372100">
                  <a:moveTo>
                    <a:pt x="34281880" y="0"/>
                  </a:moveTo>
                  <a:lnTo>
                    <a:pt x="1550670" y="0"/>
                  </a:lnTo>
                  <a:lnTo>
                    <a:pt x="0" y="2686050"/>
                  </a:lnTo>
                  <a:lnTo>
                    <a:pt x="1550670" y="5372100"/>
                  </a:lnTo>
                  <a:lnTo>
                    <a:pt x="34281880" y="5372100"/>
                  </a:lnTo>
                  <a:lnTo>
                    <a:pt x="35832548" y="2686050"/>
                  </a:lnTo>
                  <a:lnTo>
                    <a:pt x="34281880" y="0"/>
                  </a:lnTo>
                  <a:close/>
                </a:path>
              </a:pathLst>
            </a:custGeom>
            <a:solidFill>
              <a:srgbClr val="A066CB"/>
            </a:solidFill>
          </p:spPr>
        </p:sp>
      </p:grpSp>
      <p:sp>
        <p:nvSpPr>
          <p:cNvPr id="36" name="Content Placeholder 2">
            <a:extLst>
              <a:ext uri="{FF2B5EF4-FFF2-40B4-BE49-F238E27FC236}">
                <a16:creationId xmlns:a16="http://schemas.microsoft.com/office/drawing/2014/main" id="{2BEB49F2-92B2-4124-A941-8620981986C0}"/>
              </a:ext>
            </a:extLst>
          </p:cNvPr>
          <p:cNvSpPr txBox="1">
            <a:spLocks/>
          </p:cNvSpPr>
          <p:nvPr/>
        </p:nvSpPr>
        <p:spPr>
          <a:xfrm>
            <a:off x="735724" y="2019445"/>
            <a:ext cx="9494513" cy="281910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6020" indent="-236020"/>
            <a:r>
              <a:rPr lang="en-IN" sz="2133" dirty="0"/>
              <a:t>In this project, Markov chain consists of 3 states {-1,0,1}</a:t>
            </a:r>
          </a:p>
          <a:p>
            <a:pPr marL="236020" indent="0">
              <a:buNone/>
            </a:pPr>
            <a:r>
              <a:rPr lang="en-IN" sz="2133" dirty="0"/>
              <a:t>Where,</a:t>
            </a:r>
          </a:p>
          <a:p>
            <a:pPr marL="236020" indent="0">
              <a:buNone/>
            </a:pPr>
            <a:r>
              <a:rPr lang="en-IN" sz="2133" dirty="0"/>
              <a:t> 	             -1 : decrease</a:t>
            </a:r>
          </a:p>
          <a:p>
            <a:pPr marL="236020" indent="0">
              <a:buNone/>
            </a:pPr>
            <a:r>
              <a:rPr lang="en-IN" sz="2133" dirty="0"/>
              <a:t>		0 : no change </a:t>
            </a:r>
          </a:p>
          <a:p>
            <a:pPr marL="236020" indent="0">
              <a:buNone/>
            </a:pPr>
            <a:r>
              <a:rPr lang="en-IN" sz="2133" dirty="0"/>
              <a:t>		1 : increase</a:t>
            </a:r>
          </a:p>
          <a:p>
            <a:pPr marL="0" indent="0">
              <a:buNone/>
            </a:pPr>
            <a:r>
              <a:rPr lang="en-IN" sz="2133" dirty="0"/>
              <a:t>   in closing price of index with respect to previous day’s closing price. Similarly, price      </a:t>
            </a:r>
          </a:p>
          <a:p>
            <a:pPr marL="0" indent="0">
              <a:buNone/>
            </a:pPr>
            <a:r>
              <a:rPr lang="en-IN" sz="2133" dirty="0"/>
              <a:t>   of index respectively.</a:t>
            </a:r>
          </a:p>
          <a:p>
            <a:pPr marL="0" indent="0">
              <a:buNone/>
            </a:pPr>
            <a:endParaRPr lang="en-IN" sz="2133" dirty="0"/>
          </a:p>
          <a:p>
            <a:r>
              <a:rPr lang="en-IN" sz="2133" dirty="0"/>
              <a:t>The changes in prices are identified using the interval</a:t>
            </a:r>
          </a:p>
          <a:p>
            <a:pPr marL="0" indent="0">
              <a:buNone/>
            </a:pPr>
            <a:r>
              <a:rPr lang="en-IN" sz="2133" dirty="0"/>
              <a:t>   (</a:t>
            </a:r>
            <a:r>
              <a:rPr lang="en-IN" sz="2133" dirty="0" err="1"/>
              <a:t>previous_closing_price</a:t>
            </a:r>
            <a:r>
              <a:rPr lang="en-IN" sz="2133" dirty="0"/>
              <a:t> ± 0.001*</a:t>
            </a:r>
            <a:r>
              <a:rPr lang="en-IN" sz="2133" dirty="0" err="1"/>
              <a:t>previous_closing_price</a:t>
            </a:r>
            <a:r>
              <a:rPr lang="en-IN" sz="2133" dirty="0"/>
              <a:t>) </a:t>
            </a:r>
          </a:p>
        </p:txBody>
      </p:sp>
      <p:grpSp>
        <p:nvGrpSpPr>
          <p:cNvPr id="37" name="Google Shape;13426;p79">
            <a:extLst>
              <a:ext uri="{FF2B5EF4-FFF2-40B4-BE49-F238E27FC236}">
                <a16:creationId xmlns:a16="http://schemas.microsoft.com/office/drawing/2014/main" id="{5CDE3008-518B-4C3C-A656-A97A580EDA72}"/>
              </a:ext>
            </a:extLst>
          </p:cNvPr>
          <p:cNvGrpSpPr/>
          <p:nvPr/>
        </p:nvGrpSpPr>
        <p:grpSpPr>
          <a:xfrm>
            <a:off x="9604486" y="448065"/>
            <a:ext cx="2012897" cy="1979581"/>
            <a:chOff x="3560600" y="3763338"/>
            <a:chExt cx="352345" cy="363655"/>
          </a:xfrm>
        </p:grpSpPr>
        <p:sp>
          <p:nvSpPr>
            <p:cNvPr id="38" name="Google Shape;13427;p79">
              <a:extLst>
                <a:ext uri="{FF2B5EF4-FFF2-40B4-BE49-F238E27FC236}">
                  <a16:creationId xmlns:a16="http://schemas.microsoft.com/office/drawing/2014/main" id="{AEF37B27-AB63-4516-ADD2-62BC10371473}"/>
                </a:ext>
              </a:extLst>
            </p:cNvPr>
            <p:cNvSpPr/>
            <p:nvPr/>
          </p:nvSpPr>
          <p:spPr>
            <a:xfrm>
              <a:off x="3665841" y="3763338"/>
              <a:ext cx="143352" cy="173543"/>
            </a:xfrm>
            <a:custGeom>
              <a:avLst/>
              <a:gdLst/>
              <a:ahLst/>
              <a:cxnLst/>
              <a:rect l="l" t="t" r="r" b="b"/>
              <a:pathLst>
                <a:path w="4525" h="5478" extrusionOk="0">
                  <a:moveTo>
                    <a:pt x="2251" y="1"/>
                  </a:moveTo>
                  <a:cubicBezTo>
                    <a:pt x="1691" y="1"/>
                    <a:pt x="1179" y="191"/>
                    <a:pt x="774" y="549"/>
                  </a:cubicBezTo>
                  <a:cubicBezTo>
                    <a:pt x="370" y="906"/>
                    <a:pt x="108" y="1382"/>
                    <a:pt x="12" y="1918"/>
                  </a:cubicBezTo>
                  <a:cubicBezTo>
                    <a:pt x="0" y="2013"/>
                    <a:pt x="60" y="2096"/>
                    <a:pt x="143" y="2120"/>
                  </a:cubicBezTo>
                  <a:cubicBezTo>
                    <a:pt x="151" y="2121"/>
                    <a:pt x="159" y="2122"/>
                    <a:pt x="167" y="2122"/>
                  </a:cubicBezTo>
                  <a:cubicBezTo>
                    <a:pt x="252" y="2122"/>
                    <a:pt x="324" y="2064"/>
                    <a:pt x="346" y="1977"/>
                  </a:cubicBezTo>
                  <a:cubicBezTo>
                    <a:pt x="477" y="1049"/>
                    <a:pt x="1286" y="346"/>
                    <a:pt x="2239" y="346"/>
                  </a:cubicBezTo>
                  <a:cubicBezTo>
                    <a:pt x="3299" y="346"/>
                    <a:pt x="4168" y="1203"/>
                    <a:pt x="4168" y="2263"/>
                  </a:cubicBezTo>
                  <a:cubicBezTo>
                    <a:pt x="4168" y="3096"/>
                    <a:pt x="3632" y="3847"/>
                    <a:pt x="2822" y="4097"/>
                  </a:cubicBezTo>
                  <a:cubicBezTo>
                    <a:pt x="2775" y="4108"/>
                    <a:pt x="2751" y="4144"/>
                    <a:pt x="2739" y="4168"/>
                  </a:cubicBezTo>
                  <a:lnTo>
                    <a:pt x="2239" y="4990"/>
                  </a:lnTo>
                  <a:lnTo>
                    <a:pt x="1751" y="4168"/>
                  </a:lnTo>
                  <a:cubicBezTo>
                    <a:pt x="1739" y="4144"/>
                    <a:pt x="1691" y="4108"/>
                    <a:pt x="1667" y="4097"/>
                  </a:cubicBezTo>
                  <a:cubicBezTo>
                    <a:pt x="977" y="3870"/>
                    <a:pt x="477" y="3287"/>
                    <a:pt x="358" y="2573"/>
                  </a:cubicBezTo>
                  <a:cubicBezTo>
                    <a:pt x="347" y="2496"/>
                    <a:pt x="266" y="2440"/>
                    <a:pt x="189" y="2440"/>
                  </a:cubicBezTo>
                  <a:cubicBezTo>
                    <a:pt x="182" y="2440"/>
                    <a:pt x="174" y="2441"/>
                    <a:pt x="167" y="2442"/>
                  </a:cubicBezTo>
                  <a:cubicBezTo>
                    <a:pt x="72" y="2454"/>
                    <a:pt x="12" y="2549"/>
                    <a:pt x="24" y="2632"/>
                  </a:cubicBezTo>
                  <a:cubicBezTo>
                    <a:pt x="108" y="3049"/>
                    <a:pt x="286" y="3418"/>
                    <a:pt x="548" y="3739"/>
                  </a:cubicBezTo>
                  <a:cubicBezTo>
                    <a:pt x="798" y="4037"/>
                    <a:pt x="1132" y="4251"/>
                    <a:pt x="1501" y="4394"/>
                  </a:cubicBezTo>
                  <a:lnTo>
                    <a:pt x="2108" y="5406"/>
                  </a:lnTo>
                  <a:cubicBezTo>
                    <a:pt x="2144" y="5442"/>
                    <a:pt x="2203" y="5478"/>
                    <a:pt x="2263" y="5478"/>
                  </a:cubicBezTo>
                  <a:cubicBezTo>
                    <a:pt x="2322" y="5478"/>
                    <a:pt x="2382" y="5442"/>
                    <a:pt x="2406" y="5406"/>
                  </a:cubicBezTo>
                  <a:lnTo>
                    <a:pt x="3025" y="4394"/>
                  </a:lnTo>
                  <a:cubicBezTo>
                    <a:pt x="3930" y="4073"/>
                    <a:pt x="4525" y="3227"/>
                    <a:pt x="4525" y="2263"/>
                  </a:cubicBezTo>
                  <a:cubicBezTo>
                    <a:pt x="4489" y="1013"/>
                    <a:pt x="3477" y="1"/>
                    <a:pt x="2251" y="1"/>
                  </a:cubicBezTo>
                  <a:close/>
                </a:path>
              </a:pathLst>
            </a:custGeom>
            <a:solidFill>
              <a:srgbClr val="657E93"/>
            </a:solidFill>
            <a:ln>
              <a:noFill/>
            </a:ln>
          </p:spPr>
          <p:txBody>
            <a:bodyPr spcFirstLastPara="1" wrap="square" lIns="60950" tIns="60950" rIns="60950" bIns="60950" anchor="ctr" anchorCtr="0">
              <a:noAutofit/>
            </a:bodyPr>
            <a:lstStyle/>
            <a:p>
              <a:endParaRPr sz="1200"/>
            </a:p>
          </p:txBody>
        </p:sp>
        <p:sp>
          <p:nvSpPr>
            <p:cNvPr id="39" name="Google Shape;13428;p79">
              <a:extLst>
                <a:ext uri="{FF2B5EF4-FFF2-40B4-BE49-F238E27FC236}">
                  <a16:creationId xmlns:a16="http://schemas.microsoft.com/office/drawing/2014/main" id="{0D62490B-92CF-4ECB-8FED-1E951CD98501}"/>
                </a:ext>
              </a:extLst>
            </p:cNvPr>
            <p:cNvSpPr/>
            <p:nvPr/>
          </p:nvSpPr>
          <p:spPr>
            <a:xfrm>
              <a:off x="3696761" y="3794099"/>
              <a:ext cx="82653" cy="78661"/>
            </a:xfrm>
            <a:custGeom>
              <a:avLst/>
              <a:gdLst/>
              <a:ahLst/>
              <a:cxnLst/>
              <a:rect l="l" t="t" r="r" b="b"/>
              <a:pathLst>
                <a:path w="2609" h="2483" extrusionOk="0">
                  <a:moveTo>
                    <a:pt x="1584" y="328"/>
                  </a:moveTo>
                  <a:cubicBezTo>
                    <a:pt x="1727" y="328"/>
                    <a:pt x="1882" y="387"/>
                    <a:pt x="2001" y="506"/>
                  </a:cubicBezTo>
                  <a:cubicBezTo>
                    <a:pt x="2239" y="732"/>
                    <a:pt x="2239" y="1102"/>
                    <a:pt x="2001" y="1340"/>
                  </a:cubicBezTo>
                  <a:cubicBezTo>
                    <a:pt x="1888" y="1453"/>
                    <a:pt x="1736" y="1509"/>
                    <a:pt x="1584" y="1509"/>
                  </a:cubicBezTo>
                  <a:cubicBezTo>
                    <a:pt x="1433" y="1509"/>
                    <a:pt x="1281" y="1453"/>
                    <a:pt x="1168" y="1340"/>
                  </a:cubicBezTo>
                  <a:cubicBezTo>
                    <a:pt x="941" y="1113"/>
                    <a:pt x="941" y="732"/>
                    <a:pt x="1168" y="506"/>
                  </a:cubicBezTo>
                  <a:cubicBezTo>
                    <a:pt x="1287" y="387"/>
                    <a:pt x="1430" y="328"/>
                    <a:pt x="1584" y="328"/>
                  </a:cubicBezTo>
                  <a:close/>
                  <a:moveTo>
                    <a:pt x="1584" y="0"/>
                  </a:moveTo>
                  <a:cubicBezTo>
                    <a:pt x="1346" y="0"/>
                    <a:pt x="1108" y="89"/>
                    <a:pt x="929" y="268"/>
                  </a:cubicBezTo>
                  <a:cubicBezTo>
                    <a:pt x="596" y="590"/>
                    <a:pt x="572" y="1090"/>
                    <a:pt x="822" y="1447"/>
                  </a:cubicBezTo>
                  <a:lnTo>
                    <a:pt x="60" y="2197"/>
                  </a:lnTo>
                  <a:cubicBezTo>
                    <a:pt x="1" y="2256"/>
                    <a:pt x="1" y="2375"/>
                    <a:pt x="60" y="2435"/>
                  </a:cubicBezTo>
                  <a:cubicBezTo>
                    <a:pt x="96" y="2471"/>
                    <a:pt x="144" y="2483"/>
                    <a:pt x="179" y="2483"/>
                  </a:cubicBezTo>
                  <a:cubicBezTo>
                    <a:pt x="227" y="2483"/>
                    <a:pt x="275" y="2471"/>
                    <a:pt x="298" y="2435"/>
                  </a:cubicBezTo>
                  <a:lnTo>
                    <a:pt x="1060" y="1685"/>
                  </a:lnTo>
                  <a:cubicBezTo>
                    <a:pt x="1227" y="1780"/>
                    <a:pt x="1406" y="1840"/>
                    <a:pt x="1584" y="1840"/>
                  </a:cubicBezTo>
                  <a:cubicBezTo>
                    <a:pt x="1822" y="1840"/>
                    <a:pt x="2061" y="1756"/>
                    <a:pt x="2239" y="1578"/>
                  </a:cubicBezTo>
                  <a:cubicBezTo>
                    <a:pt x="2608" y="1209"/>
                    <a:pt x="2608" y="625"/>
                    <a:pt x="2239" y="268"/>
                  </a:cubicBezTo>
                  <a:cubicBezTo>
                    <a:pt x="2061" y="89"/>
                    <a:pt x="1822" y="0"/>
                    <a:pt x="1584" y="0"/>
                  </a:cubicBezTo>
                  <a:close/>
                </a:path>
              </a:pathLst>
            </a:custGeom>
            <a:solidFill>
              <a:srgbClr val="657E93"/>
            </a:solidFill>
            <a:ln>
              <a:noFill/>
            </a:ln>
          </p:spPr>
          <p:txBody>
            <a:bodyPr spcFirstLastPara="1" wrap="square" lIns="60950" tIns="60950" rIns="60950" bIns="60950" anchor="ctr" anchorCtr="0">
              <a:noAutofit/>
            </a:bodyPr>
            <a:lstStyle/>
            <a:p>
              <a:endParaRPr sz="1200"/>
            </a:p>
          </p:txBody>
        </p:sp>
        <p:sp>
          <p:nvSpPr>
            <p:cNvPr id="40" name="Google Shape;13429;p79">
              <a:extLst>
                <a:ext uri="{FF2B5EF4-FFF2-40B4-BE49-F238E27FC236}">
                  <a16:creationId xmlns:a16="http://schemas.microsoft.com/office/drawing/2014/main" id="{FF34D126-1EB5-4CE1-A6F9-C83FBE7B2542}"/>
                </a:ext>
              </a:extLst>
            </p:cNvPr>
            <p:cNvSpPr/>
            <p:nvPr/>
          </p:nvSpPr>
          <p:spPr>
            <a:xfrm>
              <a:off x="3560600" y="3916574"/>
              <a:ext cx="352345" cy="210419"/>
            </a:xfrm>
            <a:custGeom>
              <a:avLst/>
              <a:gdLst/>
              <a:ahLst/>
              <a:cxnLst/>
              <a:rect l="l" t="t" r="r" b="b"/>
              <a:pathLst>
                <a:path w="11122" h="6642" extrusionOk="0">
                  <a:moveTo>
                    <a:pt x="3037" y="391"/>
                  </a:moveTo>
                  <a:lnTo>
                    <a:pt x="5394" y="1176"/>
                  </a:lnTo>
                  <a:lnTo>
                    <a:pt x="5394" y="1296"/>
                  </a:lnTo>
                  <a:lnTo>
                    <a:pt x="3037" y="510"/>
                  </a:lnTo>
                  <a:lnTo>
                    <a:pt x="3037" y="391"/>
                  </a:lnTo>
                  <a:close/>
                  <a:moveTo>
                    <a:pt x="8085" y="391"/>
                  </a:moveTo>
                  <a:lnTo>
                    <a:pt x="8085" y="510"/>
                  </a:lnTo>
                  <a:lnTo>
                    <a:pt x="5728" y="1296"/>
                  </a:lnTo>
                  <a:lnTo>
                    <a:pt x="5728" y="1176"/>
                  </a:lnTo>
                  <a:lnTo>
                    <a:pt x="8085" y="391"/>
                  </a:lnTo>
                  <a:close/>
                  <a:moveTo>
                    <a:pt x="2691" y="855"/>
                  </a:moveTo>
                  <a:lnTo>
                    <a:pt x="2691" y="4975"/>
                  </a:lnTo>
                  <a:lnTo>
                    <a:pt x="2680" y="4975"/>
                  </a:lnTo>
                  <a:lnTo>
                    <a:pt x="786" y="5594"/>
                  </a:lnTo>
                  <a:lnTo>
                    <a:pt x="786" y="1486"/>
                  </a:lnTo>
                  <a:lnTo>
                    <a:pt x="2691" y="855"/>
                  </a:lnTo>
                  <a:close/>
                  <a:moveTo>
                    <a:pt x="8085" y="867"/>
                  </a:moveTo>
                  <a:lnTo>
                    <a:pt x="8085" y="4975"/>
                  </a:lnTo>
                  <a:lnTo>
                    <a:pt x="8049" y="4975"/>
                  </a:lnTo>
                  <a:lnTo>
                    <a:pt x="5728" y="5748"/>
                  </a:lnTo>
                  <a:lnTo>
                    <a:pt x="5728" y="1641"/>
                  </a:lnTo>
                  <a:lnTo>
                    <a:pt x="5763" y="1641"/>
                  </a:lnTo>
                  <a:lnTo>
                    <a:pt x="8085" y="867"/>
                  </a:lnTo>
                  <a:close/>
                  <a:moveTo>
                    <a:pt x="3037" y="879"/>
                  </a:moveTo>
                  <a:lnTo>
                    <a:pt x="5358" y="1653"/>
                  </a:lnTo>
                  <a:lnTo>
                    <a:pt x="5394" y="1653"/>
                  </a:lnTo>
                  <a:lnTo>
                    <a:pt x="5394" y="5760"/>
                  </a:lnTo>
                  <a:lnTo>
                    <a:pt x="3072" y="4986"/>
                  </a:lnTo>
                  <a:lnTo>
                    <a:pt x="3037" y="4986"/>
                  </a:lnTo>
                  <a:lnTo>
                    <a:pt x="3037" y="879"/>
                  </a:lnTo>
                  <a:close/>
                  <a:moveTo>
                    <a:pt x="3037" y="5320"/>
                  </a:moveTo>
                  <a:lnTo>
                    <a:pt x="5394" y="6106"/>
                  </a:lnTo>
                  <a:lnTo>
                    <a:pt x="5394" y="6225"/>
                  </a:lnTo>
                  <a:lnTo>
                    <a:pt x="3037" y="5439"/>
                  </a:lnTo>
                  <a:lnTo>
                    <a:pt x="3037" y="5320"/>
                  </a:lnTo>
                  <a:close/>
                  <a:moveTo>
                    <a:pt x="8085" y="5320"/>
                  </a:moveTo>
                  <a:lnTo>
                    <a:pt x="8085" y="5439"/>
                  </a:lnTo>
                  <a:lnTo>
                    <a:pt x="5728" y="6225"/>
                  </a:lnTo>
                  <a:lnTo>
                    <a:pt x="5728" y="6106"/>
                  </a:lnTo>
                  <a:lnTo>
                    <a:pt x="8085" y="5320"/>
                  </a:lnTo>
                  <a:close/>
                  <a:moveTo>
                    <a:pt x="2715" y="414"/>
                  </a:moveTo>
                  <a:lnTo>
                    <a:pt x="2715" y="510"/>
                  </a:lnTo>
                  <a:lnTo>
                    <a:pt x="584" y="1224"/>
                  </a:lnTo>
                  <a:cubicBezTo>
                    <a:pt x="513" y="1248"/>
                    <a:pt x="465" y="1307"/>
                    <a:pt x="465" y="1391"/>
                  </a:cubicBezTo>
                  <a:lnTo>
                    <a:pt x="465" y="5856"/>
                  </a:lnTo>
                  <a:cubicBezTo>
                    <a:pt x="465" y="5915"/>
                    <a:pt x="489" y="5951"/>
                    <a:pt x="536" y="5987"/>
                  </a:cubicBezTo>
                  <a:cubicBezTo>
                    <a:pt x="571" y="6004"/>
                    <a:pt x="613" y="6015"/>
                    <a:pt x="651" y="6015"/>
                  </a:cubicBezTo>
                  <a:cubicBezTo>
                    <a:pt x="665" y="6015"/>
                    <a:pt x="678" y="6014"/>
                    <a:pt x="691" y="6010"/>
                  </a:cubicBezTo>
                  <a:lnTo>
                    <a:pt x="2715" y="5344"/>
                  </a:lnTo>
                  <a:lnTo>
                    <a:pt x="2715" y="5463"/>
                  </a:lnTo>
                  <a:lnTo>
                    <a:pt x="358" y="6249"/>
                  </a:lnTo>
                  <a:lnTo>
                    <a:pt x="358" y="1200"/>
                  </a:lnTo>
                  <a:lnTo>
                    <a:pt x="2715" y="414"/>
                  </a:lnTo>
                  <a:close/>
                  <a:moveTo>
                    <a:pt x="2864" y="1"/>
                  </a:moveTo>
                  <a:cubicBezTo>
                    <a:pt x="2846" y="1"/>
                    <a:pt x="2828" y="4"/>
                    <a:pt x="2811" y="10"/>
                  </a:cubicBezTo>
                  <a:lnTo>
                    <a:pt x="120" y="903"/>
                  </a:lnTo>
                  <a:cubicBezTo>
                    <a:pt x="48" y="938"/>
                    <a:pt x="1" y="998"/>
                    <a:pt x="1" y="1069"/>
                  </a:cubicBezTo>
                  <a:lnTo>
                    <a:pt x="1" y="6475"/>
                  </a:lnTo>
                  <a:cubicBezTo>
                    <a:pt x="1" y="6534"/>
                    <a:pt x="36" y="6582"/>
                    <a:pt x="72" y="6606"/>
                  </a:cubicBezTo>
                  <a:cubicBezTo>
                    <a:pt x="108" y="6618"/>
                    <a:pt x="132" y="6641"/>
                    <a:pt x="179" y="6641"/>
                  </a:cubicBezTo>
                  <a:cubicBezTo>
                    <a:pt x="191" y="6641"/>
                    <a:pt x="215" y="6641"/>
                    <a:pt x="239" y="6618"/>
                  </a:cubicBezTo>
                  <a:lnTo>
                    <a:pt x="2870" y="5748"/>
                  </a:lnTo>
                  <a:lnTo>
                    <a:pt x="5513" y="6618"/>
                  </a:lnTo>
                  <a:cubicBezTo>
                    <a:pt x="5525" y="6630"/>
                    <a:pt x="5543" y="6635"/>
                    <a:pt x="5561" y="6635"/>
                  </a:cubicBezTo>
                  <a:cubicBezTo>
                    <a:pt x="5579" y="6635"/>
                    <a:pt x="5597" y="6630"/>
                    <a:pt x="5608" y="6618"/>
                  </a:cubicBezTo>
                  <a:lnTo>
                    <a:pt x="8252" y="5737"/>
                  </a:lnTo>
                  <a:lnTo>
                    <a:pt x="10883" y="6606"/>
                  </a:lnTo>
                  <a:cubicBezTo>
                    <a:pt x="10895" y="6606"/>
                    <a:pt x="10907" y="6630"/>
                    <a:pt x="10942" y="6630"/>
                  </a:cubicBezTo>
                  <a:cubicBezTo>
                    <a:pt x="10966" y="6630"/>
                    <a:pt x="11014" y="6606"/>
                    <a:pt x="11050" y="6594"/>
                  </a:cubicBezTo>
                  <a:cubicBezTo>
                    <a:pt x="11085" y="6558"/>
                    <a:pt x="11121" y="6510"/>
                    <a:pt x="11121" y="6463"/>
                  </a:cubicBezTo>
                  <a:lnTo>
                    <a:pt x="11121" y="3510"/>
                  </a:lnTo>
                  <a:cubicBezTo>
                    <a:pt x="11121" y="3427"/>
                    <a:pt x="11050" y="3355"/>
                    <a:pt x="10954" y="3355"/>
                  </a:cubicBezTo>
                  <a:cubicBezTo>
                    <a:pt x="10871" y="3355"/>
                    <a:pt x="10788" y="3427"/>
                    <a:pt x="10788" y="3510"/>
                  </a:cubicBezTo>
                  <a:lnTo>
                    <a:pt x="10788" y="6225"/>
                  </a:lnTo>
                  <a:lnTo>
                    <a:pt x="8442" y="5439"/>
                  </a:lnTo>
                  <a:lnTo>
                    <a:pt x="8442" y="5320"/>
                  </a:lnTo>
                  <a:lnTo>
                    <a:pt x="10466" y="5987"/>
                  </a:lnTo>
                  <a:cubicBezTo>
                    <a:pt x="10482" y="5991"/>
                    <a:pt x="10499" y="5993"/>
                    <a:pt x="10516" y="5993"/>
                  </a:cubicBezTo>
                  <a:cubicBezTo>
                    <a:pt x="10551" y="5993"/>
                    <a:pt x="10585" y="5983"/>
                    <a:pt x="10609" y="5951"/>
                  </a:cubicBezTo>
                  <a:cubicBezTo>
                    <a:pt x="10657" y="5927"/>
                    <a:pt x="10692" y="5868"/>
                    <a:pt x="10692" y="5820"/>
                  </a:cubicBezTo>
                  <a:lnTo>
                    <a:pt x="10692" y="3486"/>
                  </a:lnTo>
                  <a:cubicBezTo>
                    <a:pt x="10692" y="3391"/>
                    <a:pt x="10609" y="3320"/>
                    <a:pt x="10526" y="3320"/>
                  </a:cubicBezTo>
                  <a:cubicBezTo>
                    <a:pt x="10431" y="3320"/>
                    <a:pt x="10359" y="3391"/>
                    <a:pt x="10359" y="3486"/>
                  </a:cubicBezTo>
                  <a:lnTo>
                    <a:pt x="10359" y="5582"/>
                  </a:lnTo>
                  <a:lnTo>
                    <a:pt x="8466" y="4963"/>
                  </a:lnTo>
                  <a:lnTo>
                    <a:pt x="8442" y="4963"/>
                  </a:lnTo>
                  <a:lnTo>
                    <a:pt x="8442" y="855"/>
                  </a:lnTo>
                  <a:lnTo>
                    <a:pt x="10347" y="1486"/>
                  </a:lnTo>
                  <a:lnTo>
                    <a:pt x="10347" y="2843"/>
                  </a:lnTo>
                  <a:cubicBezTo>
                    <a:pt x="10347" y="2939"/>
                    <a:pt x="10419" y="3010"/>
                    <a:pt x="10514" y="3010"/>
                  </a:cubicBezTo>
                  <a:cubicBezTo>
                    <a:pt x="10597" y="3010"/>
                    <a:pt x="10669" y="2939"/>
                    <a:pt x="10669" y="2843"/>
                  </a:cubicBezTo>
                  <a:lnTo>
                    <a:pt x="10669" y="1367"/>
                  </a:lnTo>
                  <a:cubicBezTo>
                    <a:pt x="10669" y="1296"/>
                    <a:pt x="10633" y="1236"/>
                    <a:pt x="10550" y="1212"/>
                  </a:cubicBezTo>
                  <a:lnTo>
                    <a:pt x="8430" y="498"/>
                  </a:lnTo>
                  <a:lnTo>
                    <a:pt x="8430" y="379"/>
                  </a:lnTo>
                  <a:lnTo>
                    <a:pt x="10776" y="1165"/>
                  </a:lnTo>
                  <a:lnTo>
                    <a:pt x="10776" y="2831"/>
                  </a:lnTo>
                  <a:cubicBezTo>
                    <a:pt x="10776" y="2939"/>
                    <a:pt x="10847" y="3022"/>
                    <a:pt x="10942" y="3022"/>
                  </a:cubicBezTo>
                  <a:cubicBezTo>
                    <a:pt x="11026" y="3022"/>
                    <a:pt x="11109" y="2951"/>
                    <a:pt x="11109" y="2855"/>
                  </a:cubicBezTo>
                  <a:lnTo>
                    <a:pt x="11109" y="1069"/>
                  </a:lnTo>
                  <a:cubicBezTo>
                    <a:pt x="11109" y="998"/>
                    <a:pt x="11062" y="938"/>
                    <a:pt x="10990" y="903"/>
                  </a:cubicBezTo>
                  <a:lnTo>
                    <a:pt x="8287" y="10"/>
                  </a:lnTo>
                  <a:cubicBezTo>
                    <a:pt x="8275" y="4"/>
                    <a:pt x="8258" y="1"/>
                    <a:pt x="8240" y="1"/>
                  </a:cubicBezTo>
                  <a:cubicBezTo>
                    <a:pt x="8222" y="1"/>
                    <a:pt x="8204" y="4"/>
                    <a:pt x="8192" y="10"/>
                  </a:cubicBezTo>
                  <a:lnTo>
                    <a:pt x="5549" y="891"/>
                  </a:lnTo>
                  <a:lnTo>
                    <a:pt x="2918" y="10"/>
                  </a:lnTo>
                  <a:cubicBezTo>
                    <a:pt x="2900" y="4"/>
                    <a:pt x="2882" y="1"/>
                    <a:pt x="2864" y="1"/>
                  </a:cubicBezTo>
                  <a:close/>
                </a:path>
              </a:pathLst>
            </a:custGeom>
            <a:solidFill>
              <a:srgbClr val="657E93"/>
            </a:solidFill>
            <a:ln>
              <a:noFill/>
            </a:ln>
          </p:spPr>
          <p:txBody>
            <a:bodyPr spcFirstLastPara="1" wrap="square" lIns="60950" tIns="60950" rIns="60950" bIns="60950" anchor="ctr" anchorCtr="0">
              <a:noAutofit/>
            </a:bodyPr>
            <a:lstStyle/>
            <a:p>
              <a:endParaRPr sz="1200"/>
            </a:p>
          </p:txBody>
        </p:sp>
      </p:grpSp>
    </p:spTree>
    <p:extLst>
      <p:ext uri="{BB962C8B-B14F-4D97-AF65-F5344CB8AC3E}">
        <p14:creationId xmlns:p14="http://schemas.microsoft.com/office/powerpoint/2010/main" val="1231652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EBB5E-84C4-49FC-9B5B-6711F94C1806}"/>
              </a:ext>
            </a:extLst>
          </p:cNvPr>
          <p:cNvSpPr>
            <a:spLocks noGrp="1"/>
          </p:cNvSpPr>
          <p:nvPr>
            <p:ph type="title"/>
          </p:nvPr>
        </p:nvSpPr>
        <p:spPr>
          <a:xfrm>
            <a:off x="2954594" y="374860"/>
            <a:ext cx="5486400" cy="762000"/>
          </a:xfrm>
        </p:spPr>
        <p:txBody>
          <a:bodyPr>
            <a:normAutofit/>
          </a:bodyPr>
          <a:lstStyle/>
          <a:p>
            <a:r>
              <a:rPr lang="en-IN" sz="3600" dirty="0">
                <a:solidFill>
                  <a:srgbClr val="1836B2"/>
                </a:solidFill>
                <a:latin typeface="Fira Sans Medium Bold"/>
                <a:ea typeface="+mn-ea"/>
                <a:cs typeface="+mn-cs"/>
              </a:rPr>
              <a:t>Frequency</a:t>
            </a:r>
            <a:r>
              <a:rPr lang="en-IN" sz="3866" dirty="0">
                <a:solidFill>
                  <a:srgbClr val="1836B2"/>
                </a:solidFill>
                <a:latin typeface="Fira Sans Medium Bold"/>
                <a:ea typeface="+mn-ea"/>
                <a:cs typeface="+mn-cs"/>
              </a:rPr>
              <a:t> </a:t>
            </a:r>
            <a:r>
              <a:rPr lang="en-IN" sz="3600" dirty="0">
                <a:solidFill>
                  <a:srgbClr val="1836B2"/>
                </a:solidFill>
                <a:latin typeface="Fira Sans Medium Bold"/>
                <a:ea typeface="+mn-ea"/>
                <a:cs typeface="+mn-cs"/>
              </a:rPr>
              <a:t>Matrices</a:t>
            </a:r>
          </a:p>
        </p:txBody>
      </p:sp>
      <p:graphicFrame>
        <p:nvGraphicFramePr>
          <p:cNvPr id="5" name="Table 5">
            <a:extLst>
              <a:ext uri="{FF2B5EF4-FFF2-40B4-BE49-F238E27FC236}">
                <a16:creationId xmlns:a16="http://schemas.microsoft.com/office/drawing/2014/main" id="{F7D6C565-04C7-4CF9-B0CF-92FA09D924CF}"/>
              </a:ext>
            </a:extLst>
          </p:cNvPr>
          <p:cNvGraphicFramePr>
            <a:graphicFrameLocks noGrp="1"/>
          </p:cNvGraphicFramePr>
          <p:nvPr>
            <p:ph idx="1"/>
          </p:nvPr>
        </p:nvGraphicFramePr>
        <p:xfrm>
          <a:off x="1153652" y="2241664"/>
          <a:ext cx="4353232" cy="1920523"/>
        </p:xfrm>
        <a:graphic>
          <a:graphicData uri="http://schemas.openxmlformats.org/drawingml/2006/table">
            <a:tbl>
              <a:tblPr>
                <a:tableStyleId>{1E171933-4619-4E11-9A3F-F7608DF75F80}</a:tableStyleId>
              </a:tblPr>
              <a:tblGrid>
                <a:gridCol w="1088308">
                  <a:extLst>
                    <a:ext uri="{9D8B030D-6E8A-4147-A177-3AD203B41FA5}">
                      <a16:colId xmlns:a16="http://schemas.microsoft.com/office/drawing/2014/main" val="23497043"/>
                    </a:ext>
                  </a:extLst>
                </a:gridCol>
                <a:gridCol w="1088308">
                  <a:extLst>
                    <a:ext uri="{9D8B030D-6E8A-4147-A177-3AD203B41FA5}">
                      <a16:colId xmlns:a16="http://schemas.microsoft.com/office/drawing/2014/main" val="2124897371"/>
                    </a:ext>
                  </a:extLst>
                </a:gridCol>
                <a:gridCol w="1088308">
                  <a:extLst>
                    <a:ext uri="{9D8B030D-6E8A-4147-A177-3AD203B41FA5}">
                      <a16:colId xmlns:a16="http://schemas.microsoft.com/office/drawing/2014/main" val="556102384"/>
                    </a:ext>
                  </a:extLst>
                </a:gridCol>
                <a:gridCol w="1088308">
                  <a:extLst>
                    <a:ext uri="{9D8B030D-6E8A-4147-A177-3AD203B41FA5}">
                      <a16:colId xmlns:a16="http://schemas.microsoft.com/office/drawing/2014/main" val="1785670718"/>
                    </a:ext>
                  </a:extLst>
                </a:gridCol>
              </a:tblGrid>
              <a:tr h="391684">
                <a:tc>
                  <a:txBody>
                    <a:bodyPr/>
                    <a:lstStyle/>
                    <a:p>
                      <a:pPr algn="ctr" fontAlgn="b"/>
                      <a:endParaRPr lang="en-IN" sz="2000" b="1" i="0" u="none" strike="noStrike" dirty="0">
                        <a:solidFill>
                          <a:schemeClr val="accent1"/>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2000" b="1" u="none" strike="noStrike" dirty="0">
                          <a:solidFill>
                            <a:srgbClr val="000000"/>
                          </a:solidFill>
                          <a:effectLst/>
                        </a:rPr>
                        <a:t>-1</a:t>
                      </a:r>
                      <a:endParaRPr lang="en-IN" sz="20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2000" b="1" u="none" strike="noStrike" dirty="0">
                          <a:solidFill>
                            <a:srgbClr val="000000"/>
                          </a:solidFill>
                          <a:effectLst/>
                        </a:rPr>
                        <a:t>0</a:t>
                      </a:r>
                      <a:endParaRPr lang="en-IN" sz="20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2000" b="1" u="none" strike="noStrike" dirty="0">
                          <a:solidFill>
                            <a:srgbClr val="000000"/>
                          </a:solidFill>
                          <a:effectLst/>
                        </a:rPr>
                        <a:t>1</a:t>
                      </a:r>
                      <a:endParaRPr lang="en-IN" sz="20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2243681884"/>
                  </a:ext>
                </a:extLst>
              </a:tr>
              <a:tr h="509613">
                <a:tc>
                  <a:txBody>
                    <a:bodyPr/>
                    <a:lstStyle/>
                    <a:p>
                      <a:pPr algn="ctr" fontAlgn="b"/>
                      <a:r>
                        <a:rPr lang="en-IN" sz="2000" b="1" u="none" strike="noStrike" dirty="0">
                          <a:solidFill>
                            <a:srgbClr val="000000"/>
                          </a:solidFill>
                          <a:effectLst/>
                        </a:rPr>
                        <a:t>-1</a:t>
                      </a:r>
                      <a:endParaRPr lang="en-IN" sz="20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2000" b="0" u="none" strike="noStrike" dirty="0">
                          <a:solidFill>
                            <a:srgbClr val="000000"/>
                          </a:solidFill>
                          <a:effectLst/>
                        </a:rPr>
                        <a:t>68</a:t>
                      </a:r>
                      <a:endParaRPr lang="en-IN" sz="20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b="0" u="none" strike="noStrike" dirty="0">
                          <a:solidFill>
                            <a:srgbClr val="000000"/>
                          </a:solidFill>
                          <a:effectLst/>
                        </a:rPr>
                        <a:t>10</a:t>
                      </a:r>
                      <a:endParaRPr lang="en-IN" sz="20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b="0" u="none" strike="noStrike">
                          <a:solidFill>
                            <a:srgbClr val="000000"/>
                          </a:solidFill>
                          <a:effectLst/>
                        </a:rPr>
                        <a:t>74</a:t>
                      </a:r>
                      <a:endParaRPr lang="en-IN" sz="20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3952952"/>
                  </a:ext>
                </a:extLst>
              </a:tr>
              <a:tr h="509613">
                <a:tc>
                  <a:txBody>
                    <a:bodyPr/>
                    <a:lstStyle/>
                    <a:p>
                      <a:pPr algn="ctr" fontAlgn="b"/>
                      <a:r>
                        <a:rPr lang="en-IN" sz="2000" b="1" u="none" strike="noStrike" dirty="0">
                          <a:solidFill>
                            <a:srgbClr val="000000"/>
                          </a:solidFill>
                          <a:effectLst/>
                        </a:rPr>
                        <a:t>0</a:t>
                      </a:r>
                      <a:endParaRPr lang="en-IN" sz="20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2000" b="0" u="none" strike="noStrike" dirty="0">
                          <a:solidFill>
                            <a:srgbClr val="000000"/>
                          </a:solidFill>
                          <a:effectLst/>
                        </a:rPr>
                        <a:t>13</a:t>
                      </a:r>
                      <a:endParaRPr lang="en-IN" sz="20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b="0" u="none" strike="noStrike" dirty="0">
                          <a:solidFill>
                            <a:srgbClr val="000000"/>
                          </a:solidFill>
                          <a:effectLst/>
                        </a:rPr>
                        <a:t>1</a:t>
                      </a:r>
                      <a:endParaRPr lang="en-IN" sz="20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b="0" u="none" strike="noStrike" dirty="0">
                          <a:solidFill>
                            <a:srgbClr val="000000"/>
                          </a:solidFill>
                          <a:effectLst/>
                        </a:rPr>
                        <a:t>20</a:t>
                      </a:r>
                      <a:endParaRPr lang="en-IN" sz="20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1293425"/>
                  </a:ext>
                </a:extLst>
              </a:tr>
              <a:tr h="509613">
                <a:tc>
                  <a:txBody>
                    <a:bodyPr/>
                    <a:lstStyle/>
                    <a:p>
                      <a:pPr algn="ctr" fontAlgn="b"/>
                      <a:r>
                        <a:rPr lang="en-IN" sz="2000" b="1" u="none" strike="noStrike" dirty="0">
                          <a:solidFill>
                            <a:srgbClr val="000000"/>
                          </a:solidFill>
                          <a:effectLst/>
                        </a:rPr>
                        <a:t>1</a:t>
                      </a:r>
                      <a:endParaRPr lang="en-IN" sz="20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2000" b="0" u="none" strike="noStrike">
                          <a:solidFill>
                            <a:srgbClr val="000000"/>
                          </a:solidFill>
                          <a:effectLst/>
                        </a:rPr>
                        <a:t>71</a:t>
                      </a:r>
                      <a:endParaRPr lang="en-IN" sz="20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b="0" u="none" strike="noStrike" dirty="0">
                          <a:solidFill>
                            <a:srgbClr val="000000"/>
                          </a:solidFill>
                          <a:effectLst/>
                        </a:rPr>
                        <a:t>23</a:t>
                      </a:r>
                      <a:endParaRPr lang="en-IN" sz="20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b="0" u="none" strike="noStrike" dirty="0">
                          <a:solidFill>
                            <a:srgbClr val="000000"/>
                          </a:solidFill>
                          <a:effectLst/>
                        </a:rPr>
                        <a:t>113</a:t>
                      </a:r>
                      <a:endParaRPr lang="en-IN" sz="20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8564976"/>
                  </a:ext>
                </a:extLst>
              </a:tr>
            </a:tbl>
          </a:graphicData>
        </a:graphic>
      </p:graphicFrame>
      <p:graphicFrame>
        <p:nvGraphicFramePr>
          <p:cNvPr id="6" name="Table 6">
            <a:extLst>
              <a:ext uri="{FF2B5EF4-FFF2-40B4-BE49-F238E27FC236}">
                <a16:creationId xmlns:a16="http://schemas.microsoft.com/office/drawing/2014/main" id="{C775853B-BFA0-41EF-BD21-770C576FBDF8}"/>
              </a:ext>
            </a:extLst>
          </p:cNvPr>
          <p:cNvGraphicFramePr>
            <a:graphicFrameLocks noGrp="1"/>
          </p:cNvGraphicFramePr>
          <p:nvPr/>
        </p:nvGraphicFramePr>
        <p:xfrm>
          <a:off x="7457770" y="1651000"/>
          <a:ext cx="4063995" cy="3708400"/>
        </p:xfrm>
        <a:graphic>
          <a:graphicData uri="http://schemas.openxmlformats.org/drawingml/2006/table">
            <a:tbl>
              <a:tblPr>
                <a:tableStyleId>{C083E6E3-FA7D-4D7B-A595-EF9225AFEA82}</a:tableStyleId>
              </a:tblPr>
              <a:tblGrid>
                <a:gridCol w="812799">
                  <a:extLst>
                    <a:ext uri="{9D8B030D-6E8A-4147-A177-3AD203B41FA5}">
                      <a16:colId xmlns:a16="http://schemas.microsoft.com/office/drawing/2014/main" val="2924404853"/>
                    </a:ext>
                  </a:extLst>
                </a:gridCol>
                <a:gridCol w="812799">
                  <a:extLst>
                    <a:ext uri="{9D8B030D-6E8A-4147-A177-3AD203B41FA5}">
                      <a16:colId xmlns:a16="http://schemas.microsoft.com/office/drawing/2014/main" val="680784801"/>
                    </a:ext>
                  </a:extLst>
                </a:gridCol>
                <a:gridCol w="812799">
                  <a:extLst>
                    <a:ext uri="{9D8B030D-6E8A-4147-A177-3AD203B41FA5}">
                      <a16:colId xmlns:a16="http://schemas.microsoft.com/office/drawing/2014/main" val="4088104356"/>
                    </a:ext>
                  </a:extLst>
                </a:gridCol>
                <a:gridCol w="812799">
                  <a:extLst>
                    <a:ext uri="{9D8B030D-6E8A-4147-A177-3AD203B41FA5}">
                      <a16:colId xmlns:a16="http://schemas.microsoft.com/office/drawing/2014/main" val="127893204"/>
                    </a:ext>
                  </a:extLst>
                </a:gridCol>
                <a:gridCol w="812799">
                  <a:extLst>
                    <a:ext uri="{9D8B030D-6E8A-4147-A177-3AD203B41FA5}">
                      <a16:colId xmlns:a16="http://schemas.microsoft.com/office/drawing/2014/main" val="2907417245"/>
                    </a:ext>
                  </a:extLst>
                </a:gridCol>
              </a:tblGrid>
              <a:tr h="370840">
                <a:tc>
                  <a:txBody>
                    <a:bodyPr/>
                    <a:lstStyle/>
                    <a:p>
                      <a:pPr algn="ctr" fontAlgn="b"/>
                      <a:endParaRPr lang="en-IN" sz="18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endParaRPr lang="en-IN" sz="18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800" b="1" u="none" strike="noStrike" dirty="0">
                          <a:solidFill>
                            <a:srgbClr val="000000"/>
                          </a:solidFill>
                          <a:effectLst/>
                        </a:rPr>
                        <a:t>-1</a:t>
                      </a:r>
                      <a:endParaRPr lang="en-IN" sz="18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800" b="1" u="none" strike="noStrike" dirty="0">
                          <a:solidFill>
                            <a:srgbClr val="000000"/>
                          </a:solidFill>
                          <a:effectLst/>
                        </a:rPr>
                        <a:t>0</a:t>
                      </a:r>
                      <a:endParaRPr lang="en-IN" sz="18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800" b="1" u="none" strike="noStrike" dirty="0">
                          <a:solidFill>
                            <a:srgbClr val="000000"/>
                          </a:solidFill>
                          <a:effectLst/>
                        </a:rPr>
                        <a:t>1</a:t>
                      </a:r>
                      <a:endParaRPr lang="en-IN" sz="18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192372431"/>
                  </a:ext>
                </a:extLst>
              </a:tr>
              <a:tr h="370840">
                <a:tc>
                  <a:txBody>
                    <a:bodyPr/>
                    <a:lstStyle/>
                    <a:p>
                      <a:pPr algn="ctr" fontAlgn="b"/>
                      <a:r>
                        <a:rPr lang="en-IN" sz="1800" b="1" u="none" strike="noStrike" dirty="0">
                          <a:solidFill>
                            <a:srgbClr val="000000"/>
                          </a:solidFill>
                          <a:effectLst/>
                        </a:rPr>
                        <a:t>1</a:t>
                      </a:r>
                      <a:endParaRPr lang="en-IN" sz="18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800" b="1" u="none" strike="noStrike" dirty="0">
                          <a:solidFill>
                            <a:srgbClr val="000000"/>
                          </a:solidFill>
                          <a:effectLst/>
                        </a:rPr>
                        <a:t>1</a:t>
                      </a:r>
                      <a:endParaRPr lang="en-IN" sz="18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800" b="0" u="none" strike="noStrike">
                          <a:solidFill>
                            <a:srgbClr val="000000"/>
                          </a:solidFill>
                          <a:effectLst/>
                        </a:rPr>
                        <a:t>24</a:t>
                      </a:r>
                      <a:endParaRPr lang="en-IN" sz="18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u="none" strike="noStrike">
                          <a:solidFill>
                            <a:srgbClr val="000000"/>
                          </a:solidFill>
                          <a:effectLst/>
                        </a:rPr>
                        <a:t>5</a:t>
                      </a:r>
                      <a:endParaRPr lang="en-IN" sz="18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u="none" strike="noStrike">
                          <a:solidFill>
                            <a:srgbClr val="000000"/>
                          </a:solidFill>
                          <a:effectLst/>
                        </a:rPr>
                        <a:t>49</a:t>
                      </a:r>
                      <a:endParaRPr lang="en-IN" sz="18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6221733"/>
                  </a:ext>
                </a:extLst>
              </a:tr>
              <a:tr h="370840">
                <a:tc>
                  <a:txBody>
                    <a:bodyPr/>
                    <a:lstStyle/>
                    <a:p>
                      <a:pPr algn="ctr" fontAlgn="b"/>
                      <a:r>
                        <a:rPr lang="en-IN" sz="1800" b="1" u="none" strike="noStrike" dirty="0">
                          <a:solidFill>
                            <a:srgbClr val="000000"/>
                          </a:solidFill>
                          <a:effectLst/>
                        </a:rPr>
                        <a:t>-1</a:t>
                      </a:r>
                      <a:endParaRPr lang="en-IN" sz="18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800" b="1" u="none" strike="noStrike" dirty="0">
                          <a:solidFill>
                            <a:srgbClr val="000000"/>
                          </a:solidFill>
                          <a:effectLst/>
                        </a:rPr>
                        <a:t>-1</a:t>
                      </a:r>
                      <a:endParaRPr lang="en-IN" sz="18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800" b="0" u="none" strike="noStrike" dirty="0">
                          <a:solidFill>
                            <a:srgbClr val="000000"/>
                          </a:solidFill>
                          <a:effectLst/>
                        </a:rPr>
                        <a:t>18</a:t>
                      </a:r>
                      <a:endParaRPr lang="en-IN" sz="1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u="none" strike="noStrike">
                          <a:solidFill>
                            <a:srgbClr val="000000"/>
                          </a:solidFill>
                          <a:effectLst/>
                        </a:rPr>
                        <a:t>0</a:t>
                      </a:r>
                      <a:endParaRPr lang="en-IN" sz="18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u="none" strike="noStrike">
                          <a:solidFill>
                            <a:srgbClr val="000000"/>
                          </a:solidFill>
                          <a:effectLst/>
                        </a:rPr>
                        <a:t>21</a:t>
                      </a:r>
                      <a:endParaRPr lang="en-IN" sz="18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7398009"/>
                  </a:ext>
                </a:extLst>
              </a:tr>
              <a:tr h="370840">
                <a:tc>
                  <a:txBody>
                    <a:bodyPr/>
                    <a:lstStyle/>
                    <a:p>
                      <a:pPr algn="ctr" fontAlgn="b"/>
                      <a:r>
                        <a:rPr lang="en-IN" sz="1800" b="1" u="none" strike="noStrike" dirty="0">
                          <a:solidFill>
                            <a:srgbClr val="000000"/>
                          </a:solidFill>
                          <a:effectLst/>
                        </a:rPr>
                        <a:t>1</a:t>
                      </a:r>
                      <a:endParaRPr lang="en-IN" sz="18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800" b="1" u="none" strike="noStrike" dirty="0">
                          <a:solidFill>
                            <a:srgbClr val="000000"/>
                          </a:solidFill>
                          <a:effectLst/>
                        </a:rPr>
                        <a:t>-1</a:t>
                      </a:r>
                      <a:endParaRPr lang="en-IN" sz="18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800" b="0" u="none" strike="noStrike" dirty="0">
                          <a:solidFill>
                            <a:srgbClr val="000000"/>
                          </a:solidFill>
                          <a:effectLst/>
                        </a:rPr>
                        <a:t>19</a:t>
                      </a:r>
                      <a:endParaRPr lang="en-IN" sz="1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u="none" strike="noStrike" dirty="0">
                          <a:solidFill>
                            <a:srgbClr val="000000"/>
                          </a:solidFill>
                          <a:effectLst/>
                        </a:rPr>
                        <a:t>3</a:t>
                      </a:r>
                      <a:endParaRPr lang="en-IN" sz="1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u="none" strike="noStrike">
                          <a:solidFill>
                            <a:srgbClr val="000000"/>
                          </a:solidFill>
                          <a:effectLst/>
                        </a:rPr>
                        <a:t>28</a:t>
                      </a:r>
                      <a:endParaRPr lang="en-IN" sz="18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0326534"/>
                  </a:ext>
                </a:extLst>
              </a:tr>
              <a:tr h="370840">
                <a:tc>
                  <a:txBody>
                    <a:bodyPr/>
                    <a:lstStyle/>
                    <a:p>
                      <a:pPr algn="ctr" fontAlgn="b"/>
                      <a:r>
                        <a:rPr lang="en-IN" sz="1800" b="1" u="none" strike="noStrike" dirty="0">
                          <a:solidFill>
                            <a:srgbClr val="000000"/>
                          </a:solidFill>
                          <a:effectLst/>
                        </a:rPr>
                        <a:t>-1</a:t>
                      </a:r>
                      <a:endParaRPr lang="en-IN" sz="18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800" b="1" u="none" strike="noStrike" dirty="0">
                          <a:solidFill>
                            <a:srgbClr val="000000"/>
                          </a:solidFill>
                          <a:effectLst/>
                        </a:rPr>
                        <a:t>1</a:t>
                      </a:r>
                      <a:endParaRPr lang="en-IN" sz="18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800" b="0" u="none" strike="noStrike" dirty="0">
                          <a:solidFill>
                            <a:srgbClr val="000000"/>
                          </a:solidFill>
                          <a:effectLst/>
                        </a:rPr>
                        <a:t>24</a:t>
                      </a:r>
                      <a:endParaRPr lang="en-IN" sz="1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u="none" strike="noStrike" dirty="0">
                          <a:solidFill>
                            <a:srgbClr val="000000"/>
                          </a:solidFill>
                          <a:effectLst/>
                        </a:rPr>
                        <a:t>6</a:t>
                      </a:r>
                      <a:endParaRPr lang="en-IN" sz="1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u="none" strike="noStrike">
                          <a:solidFill>
                            <a:srgbClr val="000000"/>
                          </a:solidFill>
                          <a:effectLst/>
                        </a:rPr>
                        <a:t>24</a:t>
                      </a:r>
                      <a:endParaRPr lang="en-IN" sz="18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6233051"/>
                  </a:ext>
                </a:extLst>
              </a:tr>
              <a:tr h="370840">
                <a:tc>
                  <a:txBody>
                    <a:bodyPr/>
                    <a:lstStyle/>
                    <a:p>
                      <a:pPr algn="ctr" fontAlgn="b"/>
                      <a:r>
                        <a:rPr lang="en-IN" sz="1800" b="1" u="none" strike="noStrike">
                          <a:solidFill>
                            <a:srgbClr val="000000"/>
                          </a:solidFill>
                          <a:effectLst/>
                        </a:rPr>
                        <a:t>0</a:t>
                      </a:r>
                      <a:endParaRPr lang="en-IN" sz="1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800" b="1" u="none" strike="noStrike" dirty="0">
                          <a:solidFill>
                            <a:srgbClr val="000000"/>
                          </a:solidFill>
                          <a:effectLst/>
                        </a:rPr>
                        <a:t>0</a:t>
                      </a:r>
                      <a:endParaRPr lang="en-IN" sz="18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800" b="0" u="none" strike="noStrike" dirty="0">
                          <a:solidFill>
                            <a:srgbClr val="000000"/>
                          </a:solidFill>
                          <a:effectLst/>
                        </a:rPr>
                        <a:t>0</a:t>
                      </a:r>
                      <a:endParaRPr lang="en-IN" sz="1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u="none" strike="noStrike" dirty="0">
                          <a:solidFill>
                            <a:srgbClr val="000000"/>
                          </a:solidFill>
                          <a:effectLst/>
                        </a:rPr>
                        <a:t>0</a:t>
                      </a:r>
                      <a:endParaRPr lang="en-IN" sz="1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u="none" strike="noStrike" dirty="0">
                          <a:solidFill>
                            <a:srgbClr val="000000"/>
                          </a:solidFill>
                          <a:effectLst/>
                        </a:rPr>
                        <a:t>1</a:t>
                      </a:r>
                      <a:endParaRPr lang="en-IN" sz="1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1512261"/>
                  </a:ext>
                </a:extLst>
              </a:tr>
              <a:tr h="370840">
                <a:tc>
                  <a:txBody>
                    <a:bodyPr/>
                    <a:lstStyle/>
                    <a:p>
                      <a:pPr algn="ctr" fontAlgn="b"/>
                      <a:r>
                        <a:rPr lang="en-IN" sz="1800" b="1" u="none" strike="noStrike">
                          <a:solidFill>
                            <a:srgbClr val="000000"/>
                          </a:solidFill>
                          <a:effectLst/>
                        </a:rPr>
                        <a:t>0</a:t>
                      </a:r>
                      <a:endParaRPr lang="en-IN" sz="1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800" b="1" u="none" strike="noStrike" dirty="0">
                          <a:solidFill>
                            <a:srgbClr val="000000"/>
                          </a:solidFill>
                          <a:effectLst/>
                        </a:rPr>
                        <a:t>1</a:t>
                      </a:r>
                      <a:endParaRPr lang="en-IN" sz="18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800" b="0" u="none" strike="noStrike" dirty="0">
                          <a:solidFill>
                            <a:srgbClr val="000000"/>
                          </a:solidFill>
                          <a:effectLst/>
                        </a:rPr>
                        <a:t>2</a:t>
                      </a:r>
                      <a:endParaRPr lang="en-IN" sz="1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u="none" strike="noStrike" dirty="0">
                          <a:solidFill>
                            <a:srgbClr val="000000"/>
                          </a:solidFill>
                          <a:effectLst/>
                        </a:rPr>
                        <a:t>1</a:t>
                      </a:r>
                      <a:endParaRPr lang="en-IN" sz="1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u="none" strike="noStrike">
                          <a:solidFill>
                            <a:srgbClr val="000000"/>
                          </a:solidFill>
                          <a:effectLst/>
                        </a:rPr>
                        <a:t>5</a:t>
                      </a:r>
                      <a:endParaRPr lang="en-IN" sz="18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5080240"/>
                  </a:ext>
                </a:extLst>
              </a:tr>
              <a:tr h="370840">
                <a:tc>
                  <a:txBody>
                    <a:bodyPr/>
                    <a:lstStyle/>
                    <a:p>
                      <a:pPr algn="ctr" fontAlgn="b"/>
                      <a:r>
                        <a:rPr lang="en-IN" sz="1800" b="1" u="none" strike="noStrike">
                          <a:solidFill>
                            <a:srgbClr val="000000"/>
                          </a:solidFill>
                          <a:effectLst/>
                        </a:rPr>
                        <a:t>0</a:t>
                      </a:r>
                      <a:endParaRPr lang="en-IN" sz="1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800" b="1" u="none" strike="noStrike" dirty="0">
                          <a:solidFill>
                            <a:srgbClr val="000000"/>
                          </a:solidFill>
                          <a:effectLst/>
                        </a:rPr>
                        <a:t>-1</a:t>
                      </a:r>
                      <a:endParaRPr lang="en-IN" sz="18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800" b="0" u="none" strike="noStrike" dirty="0">
                          <a:solidFill>
                            <a:srgbClr val="000000"/>
                          </a:solidFill>
                          <a:effectLst/>
                        </a:rPr>
                        <a:t>2</a:t>
                      </a:r>
                      <a:endParaRPr lang="en-IN" sz="1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u="none" strike="noStrike" dirty="0">
                          <a:solidFill>
                            <a:srgbClr val="000000"/>
                          </a:solidFill>
                          <a:effectLst/>
                        </a:rPr>
                        <a:t>0</a:t>
                      </a:r>
                      <a:endParaRPr lang="en-IN" sz="1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u="none" strike="noStrike" dirty="0">
                          <a:solidFill>
                            <a:srgbClr val="000000"/>
                          </a:solidFill>
                          <a:effectLst/>
                        </a:rPr>
                        <a:t>4</a:t>
                      </a:r>
                      <a:endParaRPr lang="en-IN" sz="1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4680448"/>
                  </a:ext>
                </a:extLst>
              </a:tr>
              <a:tr h="370840">
                <a:tc>
                  <a:txBody>
                    <a:bodyPr/>
                    <a:lstStyle/>
                    <a:p>
                      <a:pPr algn="ctr" fontAlgn="b"/>
                      <a:r>
                        <a:rPr lang="en-IN" sz="1800" b="1" u="none" strike="noStrike">
                          <a:solidFill>
                            <a:srgbClr val="000000"/>
                          </a:solidFill>
                          <a:effectLst/>
                        </a:rPr>
                        <a:t>1</a:t>
                      </a:r>
                      <a:endParaRPr lang="en-IN" sz="1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800" b="1" u="none" strike="noStrike" dirty="0">
                          <a:solidFill>
                            <a:srgbClr val="000000"/>
                          </a:solidFill>
                          <a:effectLst/>
                        </a:rPr>
                        <a:t>0</a:t>
                      </a:r>
                      <a:endParaRPr lang="en-IN" sz="18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800" b="0" u="none" strike="noStrike">
                          <a:solidFill>
                            <a:srgbClr val="000000"/>
                          </a:solidFill>
                          <a:effectLst/>
                        </a:rPr>
                        <a:t>5</a:t>
                      </a:r>
                      <a:endParaRPr lang="en-IN" sz="18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u="none" strike="noStrike" dirty="0">
                          <a:solidFill>
                            <a:srgbClr val="000000"/>
                          </a:solidFill>
                          <a:effectLst/>
                        </a:rPr>
                        <a:t>1</a:t>
                      </a:r>
                      <a:endParaRPr lang="en-IN" sz="1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u="none" strike="noStrike" dirty="0">
                          <a:solidFill>
                            <a:srgbClr val="000000"/>
                          </a:solidFill>
                          <a:effectLst/>
                        </a:rPr>
                        <a:t>5</a:t>
                      </a:r>
                      <a:endParaRPr lang="en-IN" sz="1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4585806"/>
                  </a:ext>
                </a:extLst>
              </a:tr>
              <a:tr h="370840">
                <a:tc>
                  <a:txBody>
                    <a:bodyPr/>
                    <a:lstStyle/>
                    <a:p>
                      <a:pPr algn="ctr" fontAlgn="b"/>
                      <a:r>
                        <a:rPr lang="en-IN" sz="1800" b="1" u="none" strike="noStrike">
                          <a:solidFill>
                            <a:srgbClr val="000000"/>
                          </a:solidFill>
                          <a:effectLst/>
                        </a:rPr>
                        <a:t>-1</a:t>
                      </a:r>
                      <a:endParaRPr lang="en-IN" sz="18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800" b="1" u="none" strike="noStrike" dirty="0">
                          <a:solidFill>
                            <a:srgbClr val="000000"/>
                          </a:solidFill>
                          <a:effectLst/>
                        </a:rPr>
                        <a:t>0</a:t>
                      </a:r>
                      <a:endParaRPr lang="en-IN" sz="18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800" b="0" u="none" strike="noStrike">
                          <a:solidFill>
                            <a:srgbClr val="000000"/>
                          </a:solidFill>
                          <a:effectLst/>
                        </a:rPr>
                        <a:t>1</a:t>
                      </a:r>
                      <a:endParaRPr lang="en-IN" sz="18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u="none" strike="noStrike" dirty="0">
                          <a:solidFill>
                            <a:srgbClr val="000000"/>
                          </a:solidFill>
                          <a:effectLst/>
                        </a:rPr>
                        <a:t>0</a:t>
                      </a:r>
                      <a:endParaRPr lang="en-IN" sz="1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u="none" strike="noStrike" dirty="0">
                          <a:solidFill>
                            <a:srgbClr val="000000"/>
                          </a:solidFill>
                          <a:effectLst/>
                        </a:rPr>
                        <a:t>2</a:t>
                      </a:r>
                      <a:endParaRPr lang="en-IN" sz="1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0227288"/>
                  </a:ext>
                </a:extLst>
              </a:tr>
            </a:tbl>
          </a:graphicData>
        </a:graphic>
      </p:graphicFrame>
      <p:sp>
        <p:nvSpPr>
          <p:cNvPr id="7" name="Arrow: Bent-Up 6">
            <a:extLst>
              <a:ext uri="{FF2B5EF4-FFF2-40B4-BE49-F238E27FC236}">
                <a16:creationId xmlns:a16="http://schemas.microsoft.com/office/drawing/2014/main" id="{CC4DE030-000D-4B2A-9442-7EE937F080ED}"/>
              </a:ext>
            </a:extLst>
          </p:cNvPr>
          <p:cNvSpPr/>
          <p:nvPr/>
        </p:nvSpPr>
        <p:spPr>
          <a:xfrm>
            <a:off x="4018102" y="4356074"/>
            <a:ext cx="432620" cy="775545"/>
          </a:xfrm>
          <a:prstGeom prst="ben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67B80C5-9825-4120-A019-C3CB3EEC6BA7}"/>
              </a:ext>
            </a:extLst>
          </p:cNvPr>
          <p:cNvSpPr txBox="1"/>
          <p:nvPr/>
        </p:nvSpPr>
        <p:spPr>
          <a:xfrm>
            <a:off x="1789472" y="4743847"/>
            <a:ext cx="2330245" cy="646331"/>
          </a:xfrm>
          <a:prstGeom prst="rect">
            <a:avLst/>
          </a:prstGeom>
          <a:noFill/>
        </p:spPr>
        <p:txBody>
          <a:bodyPr wrap="square" rtlCol="0">
            <a:spAutoFit/>
          </a:bodyPr>
          <a:lstStyle/>
          <a:p>
            <a:r>
              <a:rPr lang="en-IN" dirty="0"/>
              <a:t>First Order frequency matrix</a:t>
            </a:r>
          </a:p>
        </p:txBody>
      </p:sp>
      <p:sp>
        <p:nvSpPr>
          <p:cNvPr id="9" name="Arrow: Bent-Up 8">
            <a:extLst>
              <a:ext uri="{FF2B5EF4-FFF2-40B4-BE49-F238E27FC236}">
                <a16:creationId xmlns:a16="http://schemas.microsoft.com/office/drawing/2014/main" id="{E9A8260C-3816-4F82-9013-A080BA05CC65}"/>
              </a:ext>
            </a:extLst>
          </p:cNvPr>
          <p:cNvSpPr/>
          <p:nvPr/>
        </p:nvSpPr>
        <p:spPr>
          <a:xfrm flipH="1">
            <a:off x="9042400" y="5470180"/>
            <a:ext cx="447368" cy="775545"/>
          </a:xfrm>
          <a:prstGeom prst="ben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B41F6559-05A9-473E-BCCE-EF84D4D76A05}"/>
              </a:ext>
            </a:extLst>
          </p:cNvPr>
          <p:cNvSpPr txBox="1"/>
          <p:nvPr/>
        </p:nvSpPr>
        <p:spPr>
          <a:xfrm>
            <a:off x="9593005" y="5857952"/>
            <a:ext cx="2123768" cy="646331"/>
          </a:xfrm>
          <a:prstGeom prst="rect">
            <a:avLst/>
          </a:prstGeom>
          <a:noFill/>
        </p:spPr>
        <p:txBody>
          <a:bodyPr wrap="square" rtlCol="0">
            <a:spAutoFit/>
          </a:bodyPr>
          <a:lstStyle/>
          <a:p>
            <a:r>
              <a:rPr lang="en-IN" dirty="0"/>
              <a:t>Second order frequency matrix</a:t>
            </a:r>
          </a:p>
        </p:txBody>
      </p:sp>
      <p:sp>
        <p:nvSpPr>
          <p:cNvPr id="11" name="AutoShape 10">
            <a:extLst>
              <a:ext uri="{FF2B5EF4-FFF2-40B4-BE49-F238E27FC236}">
                <a16:creationId xmlns:a16="http://schemas.microsoft.com/office/drawing/2014/main" id="{3774B2A1-9BE5-4ACB-B773-87AB51CA8162}"/>
              </a:ext>
            </a:extLst>
          </p:cNvPr>
          <p:cNvSpPr/>
          <p:nvPr/>
        </p:nvSpPr>
        <p:spPr>
          <a:xfrm rot="5400000">
            <a:off x="4936872" y="3418878"/>
            <a:ext cx="2760864" cy="20244"/>
          </a:xfrm>
          <a:prstGeom prst="line">
            <a:avLst/>
          </a:prstGeom>
          <a:ln w="9525" cap="rnd">
            <a:solidFill>
              <a:srgbClr val="000000"/>
            </a:solidFill>
            <a:prstDash val="solid"/>
            <a:headEnd type="none" w="sm" len="sm"/>
            <a:tailEnd type="none" w="sm" len="sm"/>
          </a:ln>
        </p:spPr>
      </p:sp>
    </p:spTree>
    <p:extLst>
      <p:ext uri="{BB962C8B-B14F-4D97-AF65-F5344CB8AC3E}">
        <p14:creationId xmlns:p14="http://schemas.microsoft.com/office/powerpoint/2010/main" val="3433101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4018-B799-46A5-AD0C-82736B254DF1}"/>
              </a:ext>
            </a:extLst>
          </p:cNvPr>
          <p:cNvSpPr>
            <a:spLocks noGrp="1"/>
          </p:cNvSpPr>
          <p:nvPr>
            <p:ph type="title"/>
          </p:nvPr>
        </p:nvSpPr>
        <p:spPr>
          <a:xfrm>
            <a:off x="2084438" y="201501"/>
            <a:ext cx="7125929" cy="1325563"/>
          </a:xfrm>
        </p:spPr>
        <p:txBody>
          <a:bodyPr>
            <a:normAutofit/>
          </a:bodyPr>
          <a:lstStyle/>
          <a:p>
            <a:pPr algn="ctr" defTabSz="609630">
              <a:lnSpc>
                <a:spcPts val="3866"/>
              </a:lnSpc>
            </a:pPr>
            <a:r>
              <a:rPr lang="en-IN" sz="3600" dirty="0">
                <a:solidFill>
                  <a:srgbClr val="1836B2"/>
                </a:solidFill>
                <a:latin typeface="Fira Sans Medium Bold"/>
                <a:ea typeface="+mn-ea"/>
                <a:cs typeface="+mn-cs"/>
              </a:rPr>
              <a:t>Transition Probability Matrices</a:t>
            </a:r>
          </a:p>
        </p:txBody>
      </p:sp>
      <p:graphicFrame>
        <p:nvGraphicFramePr>
          <p:cNvPr id="4" name="Content Placeholder 3">
            <a:extLst>
              <a:ext uri="{FF2B5EF4-FFF2-40B4-BE49-F238E27FC236}">
                <a16:creationId xmlns:a16="http://schemas.microsoft.com/office/drawing/2014/main" id="{26BA6FE3-10D4-46EF-98A8-B82C724EDB8E}"/>
              </a:ext>
            </a:extLst>
          </p:cNvPr>
          <p:cNvGraphicFramePr>
            <a:graphicFrameLocks noGrp="1"/>
          </p:cNvGraphicFramePr>
          <p:nvPr>
            <p:ph idx="1"/>
          </p:nvPr>
        </p:nvGraphicFramePr>
        <p:xfrm>
          <a:off x="235974" y="1920082"/>
          <a:ext cx="3657597" cy="1897407"/>
        </p:xfrm>
        <a:graphic>
          <a:graphicData uri="http://schemas.openxmlformats.org/drawingml/2006/table">
            <a:tbl>
              <a:tblPr/>
              <a:tblGrid>
                <a:gridCol w="571211">
                  <a:extLst>
                    <a:ext uri="{9D8B030D-6E8A-4147-A177-3AD203B41FA5}">
                      <a16:colId xmlns:a16="http://schemas.microsoft.com/office/drawing/2014/main" val="3887302729"/>
                    </a:ext>
                  </a:extLst>
                </a:gridCol>
                <a:gridCol w="1227931">
                  <a:extLst>
                    <a:ext uri="{9D8B030D-6E8A-4147-A177-3AD203B41FA5}">
                      <a16:colId xmlns:a16="http://schemas.microsoft.com/office/drawing/2014/main" val="2856858271"/>
                    </a:ext>
                  </a:extLst>
                </a:gridCol>
                <a:gridCol w="909457">
                  <a:extLst>
                    <a:ext uri="{9D8B030D-6E8A-4147-A177-3AD203B41FA5}">
                      <a16:colId xmlns:a16="http://schemas.microsoft.com/office/drawing/2014/main" val="3285390883"/>
                    </a:ext>
                  </a:extLst>
                </a:gridCol>
                <a:gridCol w="948998">
                  <a:extLst>
                    <a:ext uri="{9D8B030D-6E8A-4147-A177-3AD203B41FA5}">
                      <a16:colId xmlns:a16="http://schemas.microsoft.com/office/drawing/2014/main" val="839918631"/>
                    </a:ext>
                  </a:extLst>
                </a:gridCol>
              </a:tblGrid>
              <a:tr h="304800">
                <a:tc>
                  <a:txBody>
                    <a:bodyPr/>
                    <a:lstStyle/>
                    <a:p>
                      <a:pPr marL="0" algn="ctr" defTabSz="914400" rtl="0" eaLnBrk="1" fontAlgn="b" latinLnBrk="0" hangingPunct="1"/>
                      <a:endParaRPr lang="en-IN" sz="2000" b="1" i="0" u="none" strike="noStrike" kern="1200" dirty="0">
                        <a:solidFill>
                          <a:srgbClr val="000000"/>
                        </a:solidFill>
                        <a:effectLst/>
                        <a:latin typeface="Calibri" panose="020F0502020204030204" pitchFamily="34" charset="0"/>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algn="ctr" defTabSz="914400" rtl="0" eaLnBrk="1" fontAlgn="b" latinLnBrk="0" hangingPunct="1"/>
                      <a:r>
                        <a:rPr lang="en-IN" sz="2000" b="1" i="0" u="none" strike="noStrike" kern="1200" dirty="0">
                          <a:solidFill>
                            <a:srgbClr val="000000"/>
                          </a:solidFill>
                          <a:effectLst/>
                          <a:latin typeface="Calibri" panose="020F0502020204030204" pitchFamily="34" charset="0"/>
                          <a:ea typeface="+mn-ea"/>
                          <a:cs typeface="+mn-cs"/>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algn="ctr" defTabSz="914400" rtl="0" eaLnBrk="1" fontAlgn="b" latinLnBrk="0" hangingPunct="1"/>
                      <a:r>
                        <a:rPr lang="en-IN" sz="2000" b="1" i="0" u="none" strike="noStrike" kern="1200" dirty="0">
                          <a:solidFill>
                            <a:srgbClr val="000000"/>
                          </a:solidFill>
                          <a:effectLst/>
                          <a:latin typeface="Calibri" panose="020F0502020204030204" pitchFamily="34" charset="0"/>
                          <a:ea typeface="+mn-ea"/>
                          <a:cs typeface="+mn-cs"/>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algn="ctr" defTabSz="914400" rtl="0" eaLnBrk="1" fontAlgn="b" latinLnBrk="0" hangingPunct="1"/>
                      <a:r>
                        <a:rPr lang="en-IN" sz="2000" b="1" i="0" u="none" strike="noStrike" kern="1200" dirty="0">
                          <a:solidFill>
                            <a:srgbClr val="000000"/>
                          </a:solidFill>
                          <a:effectLst/>
                          <a:latin typeface="Calibri" panose="020F0502020204030204" pitchFamily="34" charset="0"/>
                          <a:ea typeface="+mn-ea"/>
                          <a:cs typeface="+mn-cs"/>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55701636"/>
                  </a:ext>
                </a:extLst>
              </a:tr>
              <a:tr h="530869">
                <a:tc>
                  <a:txBody>
                    <a:bodyPr/>
                    <a:lstStyle/>
                    <a:p>
                      <a:pPr marL="0" algn="ctr" defTabSz="914400" rtl="0" eaLnBrk="1" fontAlgn="b" latinLnBrk="0" hangingPunct="1"/>
                      <a:r>
                        <a:rPr lang="en-IN" sz="2000" b="1" i="0" u="none" strike="noStrike" kern="1200" dirty="0">
                          <a:solidFill>
                            <a:srgbClr val="000000"/>
                          </a:solidFill>
                          <a:effectLst/>
                          <a:latin typeface="Calibri" panose="020F0502020204030204" pitchFamily="34" charset="0"/>
                          <a:ea typeface="+mn-ea"/>
                          <a:cs typeface="+mn-cs"/>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800" b="0" i="0" u="none" strike="noStrike" dirty="0">
                          <a:solidFill>
                            <a:srgbClr val="000000"/>
                          </a:solidFill>
                          <a:effectLst/>
                          <a:latin typeface="Calibri" panose="020F0502020204030204" pitchFamily="34" charset="0"/>
                        </a:rPr>
                        <a:t>0.447368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alibri" panose="020F0502020204030204" pitchFamily="34" charset="0"/>
                        </a:rPr>
                        <a:t>0.065789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alibri" panose="020F0502020204030204" pitchFamily="34" charset="0"/>
                        </a:rPr>
                        <a:t>0.486842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3761519"/>
                  </a:ext>
                </a:extLst>
              </a:tr>
              <a:tr h="530869">
                <a:tc>
                  <a:txBody>
                    <a:bodyPr/>
                    <a:lstStyle/>
                    <a:p>
                      <a:pPr marL="0" algn="ctr" defTabSz="914400" rtl="0" eaLnBrk="1" fontAlgn="b" latinLnBrk="0" hangingPunct="1"/>
                      <a:r>
                        <a:rPr lang="en-IN" sz="2000" b="1" i="0" u="none" strike="noStrike" kern="1200" dirty="0">
                          <a:solidFill>
                            <a:srgbClr val="000000"/>
                          </a:solidFill>
                          <a:effectLst/>
                          <a:latin typeface="Calibri" panose="020F0502020204030204" pitchFamily="34" charset="0"/>
                          <a:ea typeface="+mn-ea"/>
                          <a:cs typeface="+mn-cs"/>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800" b="0" i="0" u="none" strike="noStrike">
                          <a:solidFill>
                            <a:srgbClr val="000000"/>
                          </a:solidFill>
                          <a:effectLst/>
                          <a:latin typeface="Calibri" panose="020F0502020204030204" pitchFamily="34" charset="0"/>
                        </a:rPr>
                        <a:t>0.382353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alibri" panose="020F0502020204030204" pitchFamily="34" charset="0"/>
                        </a:rPr>
                        <a:t>0.029412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alibri" panose="020F0502020204030204" pitchFamily="34" charset="0"/>
                        </a:rPr>
                        <a:t>0.588235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6460850"/>
                  </a:ext>
                </a:extLst>
              </a:tr>
              <a:tr h="530869">
                <a:tc>
                  <a:txBody>
                    <a:bodyPr/>
                    <a:lstStyle/>
                    <a:p>
                      <a:pPr marL="0" algn="ctr" defTabSz="914400" rtl="0" eaLnBrk="1" fontAlgn="b" latinLnBrk="0" hangingPunct="1"/>
                      <a:r>
                        <a:rPr lang="en-IN" sz="2000" b="1" i="0" u="none" strike="noStrike" kern="1200" dirty="0">
                          <a:solidFill>
                            <a:srgbClr val="000000"/>
                          </a:solidFill>
                          <a:effectLst/>
                          <a:latin typeface="Calibri" panose="020F0502020204030204" pitchFamily="34" charset="0"/>
                          <a:ea typeface="+mn-ea"/>
                          <a:cs typeface="+mn-cs"/>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800" b="0" i="0" u="none" strike="noStrike">
                          <a:solidFill>
                            <a:srgbClr val="000000"/>
                          </a:solidFill>
                          <a:effectLst/>
                          <a:latin typeface="Calibri" panose="020F0502020204030204" pitchFamily="34" charset="0"/>
                        </a:rPr>
                        <a:t>0.342995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alibri" panose="020F0502020204030204" pitchFamily="34" charset="0"/>
                        </a:rPr>
                        <a:t>0.111111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alibri" panose="020F0502020204030204" pitchFamily="34" charset="0"/>
                        </a:rPr>
                        <a:t>0.545894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8978678"/>
                  </a:ext>
                </a:extLst>
              </a:tr>
            </a:tbl>
          </a:graphicData>
        </a:graphic>
      </p:graphicFrame>
      <p:graphicFrame>
        <p:nvGraphicFramePr>
          <p:cNvPr id="5" name="Table 4">
            <a:extLst>
              <a:ext uri="{FF2B5EF4-FFF2-40B4-BE49-F238E27FC236}">
                <a16:creationId xmlns:a16="http://schemas.microsoft.com/office/drawing/2014/main" id="{43C2868A-3819-4C02-B6DF-3029FA06B525}"/>
              </a:ext>
            </a:extLst>
          </p:cNvPr>
          <p:cNvGraphicFramePr>
            <a:graphicFrameLocks noGrp="1"/>
          </p:cNvGraphicFramePr>
          <p:nvPr/>
        </p:nvGraphicFramePr>
        <p:xfrm>
          <a:off x="4114800" y="2514600"/>
          <a:ext cx="7711762" cy="3808923"/>
        </p:xfrm>
        <a:graphic>
          <a:graphicData uri="http://schemas.openxmlformats.org/drawingml/2006/table">
            <a:tbl>
              <a:tblPr/>
              <a:tblGrid>
                <a:gridCol w="375069">
                  <a:extLst>
                    <a:ext uri="{9D8B030D-6E8A-4147-A177-3AD203B41FA5}">
                      <a16:colId xmlns:a16="http://schemas.microsoft.com/office/drawing/2014/main" val="73916170"/>
                    </a:ext>
                  </a:extLst>
                </a:gridCol>
                <a:gridCol w="585473">
                  <a:extLst>
                    <a:ext uri="{9D8B030D-6E8A-4147-A177-3AD203B41FA5}">
                      <a16:colId xmlns:a16="http://schemas.microsoft.com/office/drawing/2014/main" val="1889733647"/>
                    </a:ext>
                  </a:extLst>
                </a:gridCol>
                <a:gridCol w="846201">
                  <a:extLst>
                    <a:ext uri="{9D8B030D-6E8A-4147-A177-3AD203B41FA5}">
                      <a16:colId xmlns:a16="http://schemas.microsoft.com/office/drawing/2014/main" val="2046767888"/>
                    </a:ext>
                  </a:extLst>
                </a:gridCol>
                <a:gridCol w="835242">
                  <a:extLst>
                    <a:ext uri="{9D8B030D-6E8A-4147-A177-3AD203B41FA5}">
                      <a16:colId xmlns:a16="http://schemas.microsoft.com/office/drawing/2014/main" val="2255985798"/>
                    </a:ext>
                  </a:extLst>
                </a:gridCol>
                <a:gridCol w="779559">
                  <a:extLst>
                    <a:ext uri="{9D8B030D-6E8A-4147-A177-3AD203B41FA5}">
                      <a16:colId xmlns:a16="http://schemas.microsoft.com/office/drawing/2014/main" val="3562792840"/>
                    </a:ext>
                  </a:extLst>
                </a:gridCol>
                <a:gridCol w="784873">
                  <a:extLst>
                    <a:ext uri="{9D8B030D-6E8A-4147-A177-3AD203B41FA5}">
                      <a16:colId xmlns:a16="http://schemas.microsoft.com/office/drawing/2014/main" val="2541718698"/>
                    </a:ext>
                  </a:extLst>
                </a:gridCol>
                <a:gridCol w="758336">
                  <a:extLst>
                    <a:ext uri="{9D8B030D-6E8A-4147-A177-3AD203B41FA5}">
                      <a16:colId xmlns:a16="http://schemas.microsoft.com/office/drawing/2014/main" val="2970451171"/>
                    </a:ext>
                  </a:extLst>
                </a:gridCol>
                <a:gridCol w="643802">
                  <a:extLst>
                    <a:ext uri="{9D8B030D-6E8A-4147-A177-3AD203B41FA5}">
                      <a16:colId xmlns:a16="http://schemas.microsoft.com/office/drawing/2014/main" val="2881937642"/>
                    </a:ext>
                  </a:extLst>
                </a:gridCol>
                <a:gridCol w="701069">
                  <a:extLst>
                    <a:ext uri="{9D8B030D-6E8A-4147-A177-3AD203B41FA5}">
                      <a16:colId xmlns:a16="http://schemas.microsoft.com/office/drawing/2014/main" val="2111155751"/>
                    </a:ext>
                  </a:extLst>
                </a:gridCol>
                <a:gridCol w="701069">
                  <a:extLst>
                    <a:ext uri="{9D8B030D-6E8A-4147-A177-3AD203B41FA5}">
                      <a16:colId xmlns:a16="http://schemas.microsoft.com/office/drawing/2014/main" val="1397641169"/>
                    </a:ext>
                  </a:extLst>
                </a:gridCol>
                <a:gridCol w="701069">
                  <a:extLst>
                    <a:ext uri="{9D8B030D-6E8A-4147-A177-3AD203B41FA5}">
                      <a16:colId xmlns:a16="http://schemas.microsoft.com/office/drawing/2014/main" val="3223029329"/>
                    </a:ext>
                  </a:extLst>
                </a:gridCol>
              </a:tblGrid>
              <a:tr h="258615">
                <a:tc>
                  <a:txBody>
                    <a:bodyPr/>
                    <a:lstStyle/>
                    <a:p>
                      <a:pPr algn="ctr" fontAlgn="b"/>
                      <a:endParaRPr lang="en-IN" sz="14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endParaRPr lang="en-IN" sz="14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(1,1)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(-1,-1)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(1,-1)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(-1,1)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(1,0)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(-1,0)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195848220"/>
                  </a:ext>
                </a:extLst>
              </a:tr>
              <a:tr h="473374">
                <a:tc>
                  <a:txBody>
                    <a:bodyPr/>
                    <a:lstStyle/>
                    <a:p>
                      <a:pPr algn="ctr" fontAlgn="b"/>
                      <a:r>
                        <a:rPr lang="en-IN" sz="1400" b="1" i="0" u="none" strike="noStrike" dirty="0">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400" b="0" i="0" u="none" strike="noStrike" dirty="0">
                          <a:solidFill>
                            <a:srgbClr val="000000"/>
                          </a:solidFill>
                          <a:effectLst/>
                          <a:latin typeface="Calibri" panose="020F0502020204030204" pitchFamily="34" charset="0"/>
                        </a:rPr>
                        <a:t>0.628205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0.307692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0.064103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1352667"/>
                  </a:ext>
                </a:extLst>
              </a:tr>
              <a:tr h="473374">
                <a:tc>
                  <a:txBody>
                    <a:bodyPr/>
                    <a:lstStyle/>
                    <a:p>
                      <a:pPr algn="ctr" fontAlgn="b"/>
                      <a:r>
                        <a:rPr lang="en-IN" sz="14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400" b="0" i="0" u="none" strike="noStrike">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0.461538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0.538462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7371091"/>
                  </a:ext>
                </a:extLst>
              </a:tr>
              <a:tr h="236688">
                <a:tc>
                  <a:txBody>
                    <a:bodyPr/>
                    <a:lstStyle/>
                    <a:p>
                      <a:pPr algn="ctr" fontAlgn="b"/>
                      <a:r>
                        <a:rPr lang="en-IN" sz="14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400" b="0" i="0" u="none" strike="noStrike">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0.38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0.56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0.06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9547419"/>
                  </a:ext>
                </a:extLst>
              </a:tr>
              <a:tr h="473374">
                <a:tc>
                  <a:txBody>
                    <a:bodyPr/>
                    <a:lstStyle/>
                    <a:p>
                      <a:pPr algn="ctr" fontAlgn="b"/>
                      <a:r>
                        <a:rPr lang="en-IN" sz="14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400" b="0" i="0" u="none" strike="noStrike">
                          <a:solidFill>
                            <a:srgbClr val="000000"/>
                          </a:solidFill>
                          <a:effectLst/>
                          <a:latin typeface="Calibri" panose="020F0502020204030204" pitchFamily="34" charset="0"/>
                        </a:rPr>
                        <a:t>0.444444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0.444444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0.111111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7441594"/>
                  </a:ext>
                </a:extLst>
              </a:tr>
              <a:tr h="236688">
                <a:tc>
                  <a:txBody>
                    <a:bodyPr/>
                    <a:lstStyle/>
                    <a:p>
                      <a:pPr algn="ctr" fontAlgn="b"/>
                      <a:r>
                        <a:rPr lang="en-IN" sz="1400" b="1" i="0" u="none" strike="noStrike">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400" b="0" i="0" u="none" strike="noStrike">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1604415"/>
                  </a:ext>
                </a:extLst>
              </a:tr>
              <a:tr h="236688">
                <a:tc>
                  <a:txBody>
                    <a:bodyPr/>
                    <a:lstStyle/>
                    <a:p>
                      <a:pPr algn="ctr" fontAlgn="b"/>
                      <a:r>
                        <a:rPr lang="en-IN" sz="1400" b="1" i="0" u="none" strike="noStrike">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400" b="0" i="0" u="none" strike="noStrike">
                          <a:solidFill>
                            <a:srgbClr val="000000"/>
                          </a:solidFill>
                          <a:effectLst/>
                          <a:latin typeface="Calibri" panose="020F0502020204030204" pitchFamily="34" charset="0"/>
                        </a:rPr>
                        <a:t>0.625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0.25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0.125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4332726"/>
                  </a:ext>
                </a:extLst>
              </a:tr>
              <a:tr h="473374">
                <a:tc>
                  <a:txBody>
                    <a:bodyPr/>
                    <a:lstStyle/>
                    <a:p>
                      <a:pPr algn="ctr" fontAlgn="b"/>
                      <a:r>
                        <a:rPr lang="en-IN" sz="1400" b="1" i="0" u="none" strike="noStrike">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400" b="0" i="0" u="none" strike="noStrike">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0.333333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0.666667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35938"/>
                  </a:ext>
                </a:extLst>
              </a:tr>
              <a:tr h="473374">
                <a:tc>
                  <a:txBody>
                    <a:bodyPr/>
                    <a:lstStyle/>
                    <a:p>
                      <a:pPr algn="ctr" fontAlgn="b"/>
                      <a:r>
                        <a:rPr lang="en-IN" sz="14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400" b="0" i="0" u="none" strike="noStrike">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0.090909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0.454545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0.454545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6525377"/>
                  </a:ext>
                </a:extLst>
              </a:tr>
              <a:tr h="473374">
                <a:tc>
                  <a:txBody>
                    <a:bodyPr/>
                    <a:lstStyle/>
                    <a:p>
                      <a:pPr algn="ctr" fontAlgn="b"/>
                      <a:r>
                        <a:rPr lang="en-IN" sz="1400" b="1" i="0" u="none" strike="noStrike">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400" b="0" i="0" u="none" strike="noStrike">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0.666667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0.333333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4794285"/>
                  </a:ext>
                </a:extLst>
              </a:tr>
            </a:tbl>
          </a:graphicData>
        </a:graphic>
      </p:graphicFrame>
      <p:sp>
        <p:nvSpPr>
          <p:cNvPr id="6" name="Arrow: Bent-Up 5">
            <a:extLst>
              <a:ext uri="{FF2B5EF4-FFF2-40B4-BE49-F238E27FC236}">
                <a16:creationId xmlns:a16="http://schemas.microsoft.com/office/drawing/2014/main" id="{BE39F5CD-C1EF-4624-852A-3E30FE1EC904}"/>
              </a:ext>
            </a:extLst>
          </p:cNvPr>
          <p:cNvSpPr/>
          <p:nvPr/>
        </p:nvSpPr>
        <p:spPr>
          <a:xfrm>
            <a:off x="2469964" y="3959604"/>
            <a:ext cx="319550" cy="633414"/>
          </a:xfrm>
          <a:prstGeom prst="ben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46"/>
            <a:endParaRPr lang="en-IN">
              <a:solidFill>
                <a:prstClr val="white"/>
              </a:solidFill>
              <a:latin typeface="Calibri" panose="020F0502020204030204"/>
            </a:endParaRPr>
          </a:p>
        </p:txBody>
      </p:sp>
      <p:sp>
        <p:nvSpPr>
          <p:cNvPr id="7" name="TextBox 6">
            <a:extLst>
              <a:ext uri="{FF2B5EF4-FFF2-40B4-BE49-F238E27FC236}">
                <a16:creationId xmlns:a16="http://schemas.microsoft.com/office/drawing/2014/main" id="{621C9C98-2C4A-4FE4-81D3-C436CBC3E8AA}"/>
              </a:ext>
            </a:extLst>
          </p:cNvPr>
          <p:cNvSpPr txBox="1"/>
          <p:nvPr/>
        </p:nvSpPr>
        <p:spPr>
          <a:xfrm>
            <a:off x="384706" y="4276311"/>
            <a:ext cx="2023806" cy="923330"/>
          </a:xfrm>
          <a:prstGeom prst="rect">
            <a:avLst/>
          </a:prstGeom>
          <a:noFill/>
        </p:spPr>
        <p:txBody>
          <a:bodyPr wrap="square" rtlCol="0">
            <a:spAutoFit/>
          </a:bodyPr>
          <a:lstStyle/>
          <a:p>
            <a:pPr defTabSz="914446"/>
            <a:r>
              <a:rPr lang="en-IN" dirty="0">
                <a:solidFill>
                  <a:prstClr val="black"/>
                </a:solidFill>
                <a:latin typeface="Calibri" panose="020F0502020204030204"/>
              </a:rPr>
              <a:t>First order transition probability matrix</a:t>
            </a:r>
          </a:p>
        </p:txBody>
      </p:sp>
      <p:sp>
        <p:nvSpPr>
          <p:cNvPr id="8" name="TextBox 7">
            <a:extLst>
              <a:ext uri="{FF2B5EF4-FFF2-40B4-BE49-F238E27FC236}">
                <a16:creationId xmlns:a16="http://schemas.microsoft.com/office/drawing/2014/main" id="{382AEE15-653B-4FFA-95E5-1066DA6CA28E}"/>
              </a:ext>
            </a:extLst>
          </p:cNvPr>
          <p:cNvSpPr txBox="1"/>
          <p:nvPr/>
        </p:nvSpPr>
        <p:spPr>
          <a:xfrm>
            <a:off x="8298429" y="1612306"/>
            <a:ext cx="2674374" cy="646331"/>
          </a:xfrm>
          <a:prstGeom prst="rect">
            <a:avLst/>
          </a:prstGeom>
          <a:noFill/>
        </p:spPr>
        <p:txBody>
          <a:bodyPr wrap="square" rtlCol="0">
            <a:spAutoFit/>
          </a:bodyPr>
          <a:lstStyle/>
          <a:p>
            <a:pPr defTabSz="914446"/>
            <a:r>
              <a:rPr lang="en-IN" dirty="0">
                <a:solidFill>
                  <a:prstClr val="black"/>
                </a:solidFill>
                <a:latin typeface="Calibri" panose="020F0502020204030204"/>
              </a:rPr>
              <a:t>Second order transition probability matrix</a:t>
            </a:r>
          </a:p>
        </p:txBody>
      </p:sp>
      <p:sp>
        <p:nvSpPr>
          <p:cNvPr id="9" name="Arrow: Bent-Up 8">
            <a:extLst>
              <a:ext uri="{FF2B5EF4-FFF2-40B4-BE49-F238E27FC236}">
                <a16:creationId xmlns:a16="http://schemas.microsoft.com/office/drawing/2014/main" id="{1B7A6D19-562B-4A4B-8420-409940A6A111}"/>
              </a:ext>
            </a:extLst>
          </p:cNvPr>
          <p:cNvSpPr/>
          <p:nvPr/>
        </p:nvSpPr>
        <p:spPr>
          <a:xfrm rot="5400000" flipH="1">
            <a:off x="7537585" y="1798772"/>
            <a:ext cx="493443" cy="633414"/>
          </a:xfrm>
          <a:prstGeom prst="ben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46"/>
            <a:endParaRPr lang="en-IN">
              <a:solidFill>
                <a:prstClr val="white"/>
              </a:solidFill>
              <a:latin typeface="Calibri" panose="020F0502020204030204"/>
            </a:endParaRPr>
          </a:p>
        </p:txBody>
      </p:sp>
    </p:spTree>
    <p:extLst>
      <p:ext uri="{BB962C8B-B14F-4D97-AF65-F5344CB8AC3E}">
        <p14:creationId xmlns:p14="http://schemas.microsoft.com/office/powerpoint/2010/main" val="4004870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B580A-A525-4BD2-9AC0-AED2264B8664}"/>
              </a:ext>
            </a:extLst>
          </p:cNvPr>
          <p:cNvSpPr>
            <a:spLocks noGrp="1"/>
          </p:cNvSpPr>
          <p:nvPr>
            <p:ph type="title"/>
          </p:nvPr>
        </p:nvSpPr>
        <p:spPr>
          <a:xfrm>
            <a:off x="812801" y="242398"/>
            <a:ext cx="10769599" cy="1325563"/>
          </a:xfrm>
        </p:spPr>
        <p:txBody>
          <a:bodyPr>
            <a:normAutofit/>
          </a:bodyPr>
          <a:lstStyle/>
          <a:p>
            <a:pPr algn="ctr"/>
            <a:r>
              <a:rPr lang="en-IN" sz="3600" dirty="0">
                <a:solidFill>
                  <a:srgbClr val="1836B2"/>
                </a:solidFill>
                <a:latin typeface="Fira Sans Medium Bold"/>
                <a:ea typeface="+mn-ea"/>
                <a:cs typeface="+mn-cs"/>
              </a:rPr>
              <a:t>Visualization of Transition Probability Matrices</a:t>
            </a:r>
          </a:p>
        </p:txBody>
      </p:sp>
      <p:pic>
        <p:nvPicPr>
          <p:cNvPr id="5" name="Picture 4">
            <a:extLst>
              <a:ext uri="{FF2B5EF4-FFF2-40B4-BE49-F238E27FC236}">
                <a16:creationId xmlns:a16="http://schemas.microsoft.com/office/drawing/2014/main" id="{D5192D51-F4D7-4207-9083-A5E4D79AAF8A}"/>
              </a:ext>
            </a:extLst>
          </p:cNvPr>
          <p:cNvPicPr>
            <a:picLocks noChangeAspect="1"/>
          </p:cNvPicPr>
          <p:nvPr/>
        </p:nvPicPr>
        <p:blipFill>
          <a:blip r:embed="rId2"/>
          <a:stretch>
            <a:fillRect/>
          </a:stretch>
        </p:blipFill>
        <p:spPr>
          <a:xfrm>
            <a:off x="162014" y="1477756"/>
            <a:ext cx="5034116" cy="2882829"/>
          </a:xfrm>
          <a:prstGeom prst="rect">
            <a:avLst/>
          </a:prstGeom>
        </p:spPr>
      </p:pic>
      <p:pic>
        <p:nvPicPr>
          <p:cNvPr id="7" name="Picture 6">
            <a:extLst>
              <a:ext uri="{FF2B5EF4-FFF2-40B4-BE49-F238E27FC236}">
                <a16:creationId xmlns:a16="http://schemas.microsoft.com/office/drawing/2014/main" id="{D81E56CF-F180-49AA-8139-8AB1329C27EE}"/>
              </a:ext>
            </a:extLst>
          </p:cNvPr>
          <p:cNvPicPr>
            <a:picLocks noChangeAspect="1"/>
          </p:cNvPicPr>
          <p:nvPr/>
        </p:nvPicPr>
        <p:blipFill>
          <a:blip r:embed="rId3"/>
          <a:stretch>
            <a:fillRect/>
          </a:stretch>
        </p:blipFill>
        <p:spPr>
          <a:xfrm>
            <a:off x="6039847" y="1277786"/>
            <a:ext cx="6096000" cy="5146846"/>
          </a:xfrm>
          <a:prstGeom prst="rect">
            <a:avLst/>
          </a:prstGeom>
        </p:spPr>
      </p:pic>
      <p:sp>
        <p:nvSpPr>
          <p:cNvPr id="8" name="Arrow: Bent-Up 7">
            <a:extLst>
              <a:ext uri="{FF2B5EF4-FFF2-40B4-BE49-F238E27FC236}">
                <a16:creationId xmlns:a16="http://schemas.microsoft.com/office/drawing/2014/main" id="{E076026C-A12E-477E-92CD-6B1583CC8BF3}"/>
              </a:ext>
            </a:extLst>
          </p:cNvPr>
          <p:cNvSpPr/>
          <p:nvPr/>
        </p:nvSpPr>
        <p:spPr>
          <a:xfrm>
            <a:off x="2197510" y="4222858"/>
            <a:ext cx="319550" cy="633414"/>
          </a:xfrm>
          <a:prstGeom prst="ben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46"/>
            <a:endParaRPr lang="en-IN">
              <a:solidFill>
                <a:prstClr val="white"/>
              </a:solidFill>
              <a:latin typeface="Calibri" panose="020F0502020204030204"/>
            </a:endParaRPr>
          </a:p>
        </p:txBody>
      </p:sp>
      <p:sp>
        <p:nvSpPr>
          <p:cNvPr id="9" name="TextBox 8">
            <a:extLst>
              <a:ext uri="{FF2B5EF4-FFF2-40B4-BE49-F238E27FC236}">
                <a16:creationId xmlns:a16="http://schemas.microsoft.com/office/drawing/2014/main" id="{B0C96450-ACE0-47C1-B77D-7B5F6C676D0A}"/>
              </a:ext>
            </a:extLst>
          </p:cNvPr>
          <p:cNvSpPr txBox="1"/>
          <p:nvPr/>
        </p:nvSpPr>
        <p:spPr>
          <a:xfrm>
            <a:off x="924234" y="4608879"/>
            <a:ext cx="1592826" cy="1200329"/>
          </a:xfrm>
          <a:prstGeom prst="rect">
            <a:avLst/>
          </a:prstGeom>
          <a:noFill/>
        </p:spPr>
        <p:txBody>
          <a:bodyPr wrap="square" rtlCol="0">
            <a:spAutoFit/>
          </a:bodyPr>
          <a:lstStyle/>
          <a:p>
            <a:pPr defTabSz="914446"/>
            <a:r>
              <a:rPr lang="en-IN" dirty="0">
                <a:solidFill>
                  <a:prstClr val="black"/>
                </a:solidFill>
                <a:latin typeface="Calibri" panose="020F0502020204030204"/>
              </a:rPr>
              <a:t>First order transition probability matrix plot</a:t>
            </a:r>
          </a:p>
        </p:txBody>
      </p:sp>
      <p:sp>
        <p:nvSpPr>
          <p:cNvPr id="10" name="Arrow: Bent-Up 9">
            <a:extLst>
              <a:ext uri="{FF2B5EF4-FFF2-40B4-BE49-F238E27FC236}">
                <a16:creationId xmlns:a16="http://schemas.microsoft.com/office/drawing/2014/main" id="{52100AC3-E42D-4D75-BCDD-4A31CCC7EB66}"/>
              </a:ext>
            </a:extLst>
          </p:cNvPr>
          <p:cNvSpPr/>
          <p:nvPr/>
        </p:nvSpPr>
        <p:spPr>
          <a:xfrm rot="5400000" flipH="1">
            <a:off x="5599009" y="5119712"/>
            <a:ext cx="287592" cy="633414"/>
          </a:xfrm>
          <a:prstGeom prst="ben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46"/>
            <a:endParaRPr lang="en-IN">
              <a:solidFill>
                <a:prstClr val="white"/>
              </a:solidFill>
              <a:latin typeface="Calibri" panose="020F0502020204030204"/>
            </a:endParaRPr>
          </a:p>
        </p:txBody>
      </p:sp>
      <p:sp>
        <p:nvSpPr>
          <p:cNvPr id="11" name="TextBox 10">
            <a:extLst>
              <a:ext uri="{FF2B5EF4-FFF2-40B4-BE49-F238E27FC236}">
                <a16:creationId xmlns:a16="http://schemas.microsoft.com/office/drawing/2014/main" id="{396D9A2E-0528-451F-90D3-89518F37A810}"/>
              </a:ext>
            </a:extLst>
          </p:cNvPr>
          <p:cNvSpPr txBox="1"/>
          <p:nvPr/>
        </p:nvSpPr>
        <p:spPr>
          <a:xfrm>
            <a:off x="4352413" y="5869313"/>
            <a:ext cx="2674374" cy="646331"/>
          </a:xfrm>
          <a:prstGeom prst="rect">
            <a:avLst/>
          </a:prstGeom>
          <a:noFill/>
        </p:spPr>
        <p:txBody>
          <a:bodyPr wrap="square" rtlCol="0">
            <a:spAutoFit/>
          </a:bodyPr>
          <a:lstStyle/>
          <a:p>
            <a:pPr defTabSz="914446"/>
            <a:r>
              <a:rPr lang="en-IN" dirty="0">
                <a:solidFill>
                  <a:prstClr val="black"/>
                </a:solidFill>
                <a:latin typeface="Calibri" panose="020F0502020204030204"/>
              </a:rPr>
              <a:t>Second order transition probability matrix plot</a:t>
            </a:r>
          </a:p>
        </p:txBody>
      </p:sp>
      <p:sp>
        <p:nvSpPr>
          <p:cNvPr id="13" name="AutoShape 10">
            <a:extLst>
              <a:ext uri="{FF2B5EF4-FFF2-40B4-BE49-F238E27FC236}">
                <a16:creationId xmlns:a16="http://schemas.microsoft.com/office/drawing/2014/main" id="{829D9B1E-7D8D-4556-80C4-A941F9C69AAB}"/>
              </a:ext>
            </a:extLst>
          </p:cNvPr>
          <p:cNvSpPr/>
          <p:nvPr/>
        </p:nvSpPr>
        <p:spPr>
          <a:xfrm rot="5400000">
            <a:off x="4217157" y="3351567"/>
            <a:ext cx="2882829" cy="0"/>
          </a:xfrm>
          <a:prstGeom prst="line">
            <a:avLst/>
          </a:prstGeom>
          <a:ln w="9525" cap="rnd">
            <a:solidFill>
              <a:srgbClr val="000000"/>
            </a:solidFill>
            <a:prstDash val="solid"/>
            <a:headEnd type="none" w="sm" len="sm"/>
            <a:tailEnd type="none" w="sm" len="sm"/>
          </a:ln>
        </p:spPr>
      </p:sp>
    </p:spTree>
    <p:extLst>
      <p:ext uri="{BB962C8B-B14F-4D97-AF65-F5344CB8AC3E}">
        <p14:creationId xmlns:p14="http://schemas.microsoft.com/office/powerpoint/2010/main" val="9012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BB7D6-4A73-4E17-A58F-AF7755AC74AA}"/>
              </a:ext>
            </a:extLst>
          </p:cNvPr>
          <p:cNvSpPr>
            <a:spLocks noGrp="1"/>
          </p:cNvSpPr>
          <p:nvPr>
            <p:ph type="title"/>
          </p:nvPr>
        </p:nvSpPr>
        <p:spPr>
          <a:xfrm>
            <a:off x="875897" y="65749"/>
            <a:ext cx="8464492" cy="973123"/>
          </a:xfrm>
        </p:spPr>
        <p:txBody>
          <a:bodyPr>
            <a:normAutofit/>
          </a:bodyPr>
          <a:lstStyle/>
          <a:p>
            <a:pPr algn="ctr" defTabSz="609630">
              <a:lnSpc>
                <a:spcPts val="3866"/>
              </a:lnSpc>
            </a:pPr>
            <a:r>
              <a:rPr lang="en-IN" sz="3600" dirty="0">
                <a:solidFill>
                  <a:srgbClr val="1836B2"/>
                </a:solidFill>
                <a:latin typeface="Fira Sans Medium Bold"/>
                <a:ea typeface="+mn-ea"/>
                <a:cs typeface="+mn-cs"/>
              </a:rPr>
              <a:t>Likelihood for the transition matrix</a:t>
            </a:r>
          </a:p>
        </p:txBody>
      </p:sp>
      <p:grpSp>
        <p:nvGrpSpPr>
          <p:cNvPr id="5" name="Google Shape;12687;p78">
            <a:extLst>
              <a:ext uri="{FF2B5EF4-FFF2-40B4-BE49-F238E27FC236}">
                <a16:creationId xmlns:a16="http://schemas.microsoft.com/office/drawing/2014/main" id="{EA0CA424-1393-41A5-8590-B6B827408EB9}"/>
              </a:ext>
            </a:extLst>
          </p:cNvPr>
          <p:cNvGrpSpPr/>
          <p:nvPr/>
        </p:nvGrpSpPr>
        <p:grpSpPr>
          <a:xfrm>
            <a:off x="10109201" y="486561"/>
            <a:ext cx="1543171" cy="2290167"/>
            <a:chOff x="5377363" y="1516169"/>
            <a:chExt cx="257357" cy="356627"/>
          </a:xfrm>
          <a:solidFill>
            <a:schemeClr val="accent1">
              <a:lumMod val="75000"/>
            </a:schemeClr>
          </a:solidFill>
        </p:grpSpPr>
        <p:sp>
          <p:nvSpPr>
            <p:cNvPr id="6" name="Google Shape;12688;p78">
              <a:extLst>
                <a:ext uri="{FF2B5EF4-FFF2-40B4-BE49-F238E27FC236}">
                  <a16:creationId xmlns:a16="http://schemas.microsoft.com/office/drawing/2014/main" id="{BE24B7E0-2DB2-478D-8EFA-1AC561B960FF}"/>
                </a:ext>
              </a:extLst>
            </p:cNvPr>
            <p:cNvSpPr/>
            <p:nvPr/>
          </p:nvSpPr>
          <p:spPr>
            <a:xfrm>
              <a:off x="5377363" y="1516169"/>
              <a:ext cx="257357" cy="356627"/>
            </a:xfrm>
            <a:custGeom>
              <a:avLst/>
              <a:gdLst/>
              <a:ahLst/>
              <a:cxnLst/>
              <a:rect l="l" t="t" r="r" b="b"/>
              <a:pathLst>
                <a:path w="8086" h="11205" extrusionOk="0">
                  <a:moveTo>
                    <a:pt x="4073" y="334"/>
                  </a:moveTo>
                  <a:cubicBezTo>
                    <a:pt x="4263" y="334"/>
                    <a:pt x="4430" y="441"/>
                    <a:pt x="4525" y="608"/>
                  </a:cubicBezTo>
                  <a:cubicBezTo>
                    <a:pt x="4561" y="656"/>
                    <a:pt x="4620" y="679"/>
                    <a:pt x="4680" y="679"/>
                  </a:cubicBezTo>
                  <a:lnTo>
                    <a:pt x="5299" y="679"/>
                  </a:lnTo>
                  <a:cubicBezTo>
                    <a:pt x="5406" y="679"/>
                    <a:pt x="5490" y="775"/>
                    <a:pt x="5490" y="870"/>
                  </a:cubicBezTo>
                  <a:lnTo>
                    <a:pt x="5490" y="1406"/>
                  </a:lnTo>
                  <a:lnTo>
                    <a:pt x="2668" y="1406"/>
                  </a:lnTo>
                  <a:lnTo>
                    <a:pt x="2668" y="870"/>
                  </a:lnTo>
                  <a:lnTo>
                    <a:pt x="2644" y="870"/>
                  </a:lnTo>
                  <a:cubicBezTo>
                    <a:pt x="2644" y="775"/>
                    <a:pt x="2727" y="679"/>
                    <a:pt x="2835" y="679"/>
                  </a:cubicBezTo>
                  <a:lnTo>
                    <a:pt x="3454" y="679"/>
                  </a:lnTo>
                  <a:cubicBezTo>
                    <a:pt x="3513" y="679"/>
                    <a:pt x="3573" y="656"/>
                    <a:pt x="3608" y="608"/>
                  </a:cubicBezTo>
                  <a:cubicBezTo>
                    <a:pt x="3716" y="441"/>
                    <a:pt x="3870" y="334"/>
                    <a:pt x="4073" y="334"/>
                  </a:cubicBezTo>
                  <a:close/>
                  <a:moveTo>
                    <a:pt x="7395" y="1037"/>
                  </a:moveTo>
                  <a:cubicBezTo>
                    <a:pt x="7597" y="1037"/>
                    <a:pt x="7764" y="1203"/>
                    <a:pt x="7764" y="1394"/>
                  </a:cubicBezTo>
                  <a:lnTo>
                    <a:pt x="7764" y="10514"/>
                  </a:lnTo>
                  <a:cubicBezTo>
                    <a:pt x="7764" y="10716"/>
                    <a:pt x="7597" y="10871"/>
                    <a:pt x="7395" y="10871"/>
                  </a:cubicBezTo>
                  <a:lnTo>
                    <a:pt x="727" y="10871"/>
                  </a:lnTo>
                  <a:cubicBezTo>
                    <a:pt x="537" y="10871"/>
                    <a:pt x="370" y="10704"/>
                    <a:pt x="370" y="10514"/>
                  </a:cubicBezTo>
                  <a:lnTo>
                    <a:pt x="370" y="1394"/>
                  </a:lnTo>
                  <a:cubicBezTo>
                    <a:pt x="370" y="1203"/>
                    <a:pt x="537" y="1037"/>
                    <a:pt x="727" y="1037"/>
                  </a:cubicBezTo>
                  <a:lnTo>
                    <a:pt x="2323" y="1037"/>
                  </a:lnTo>
                  <a:lnTo>
                    <a:pt x="2323" y="1572"/>
                  </a:lnTo>
                  <a:cubicBezTo>
                    <a:pt x="2323" y="1668"/>
                    <a:pt x="2406" y="1739"/>
                    <a:pt x="2489" y="1739"/>
                  </a:cubicBezTo>
                  <a:lnTo>
                    <a:pt x="5644" y="1739"/>
                  </a:lnTo>
                  <a:cubicBezTo>
                    <a:pt x="5728" y="1739"/>
                    <a:pt x="5811" y="1668"/>
                    <a:pt x="5811" y="1572"/>
                  </a:cubicBezTo>
                  <a:lnTo>
                    <a:pt x="5811" y="1037"/>
                  </a:lnTo>
                  <a:close/>
                  <a:moveTo>
                    <a:pt x="4037" y="1"/>
                  </a:moveTo>
                  <a:cubicBezTo>
                    <a:pt x="3751" y="1"/>
                    <a:pt x="3501" y="132"/>
                    <a:pt x="3335" y="358"/>
                  </a:cubicBezTo>
                  <a:lnTo>
                    <a:pt x="2799" y="358"/>
                  </a:lnTo>
                  <a:cubicBezTo>
                    <a:pt x="2585" y="358"/>
                    <a:pt x="2382" y="501"/>
                    <a:pt x="2311" y="715"/>
                  </a:cubicBezTo>
                  <a:lnTo>
                    <a:pt x="691" y="715"/>
                  </a:lnTo>
                  <a:cubicBezTo>
                    <a:pt x="299" y="715"/>
                    <a:pt x="1" y="1025"/>
                    <a:pt x="1" y="1394"/>
                  </a:cubicBezTo>
                  <a:lnTo>
                    <a:pt x="1" y="10514"/>
                  </a:lnTo>
                  <a:cubicBezTo>
                    <a:pt x="1" y="10907"/>
                    <a:pt x="322" y="11204"/>
                    <a:pt x="691" y="11204"/>
                  </a:cubicBezTo>
                  <a:lnTo>
                    <a:pt x="7359" y="11204"/>
                  </a:lnTo>
                  <a:cubicBezTo>
                    <a:pt x="7740" y="11204"/>
                    <a:pt x="8038" y="10895"/>
                    <a:pt x="8038" y="10514"/>
                  </a:cubicBezTo>
                  <a:lnTo>
                    <a:pt x="8038" y="1394"/>
                  </a:lnTo>
                  <a:cubicBezTo>
                    <a:pt x="8085" y="1025"/>
                    <a:pt x="7776" y="715"/>
                    <a:pt x="7383" y="715"/>
                  </a:cubicBezTo>
                  <a:lnTo>
                    <a:pt x="5763" y="715"/>
                  </a:lnTo>
                  <a:cubicBezTo>
                    <a:pt x="5692" y="501"/>
                    <a:pt x="5490" y="358"/>
                    <a:pt x="5275" y="358"/>
                  </a:cubicBezTo>
                  <a:lnTo>
                    <a:pt x="4740" y="358"/>
                  </a:lnTo>
                  <a:cubicBezTo>
                    <a:pt x="4573" y="132"/>
                    <a:pt x="4323" y="1"/>
                    <a:pt x="4037" y="1"/>
                  </a:cubicBezTo>
                  <a:close/>
                </a:path>
              </a:pathLst>
            </a:custGeom>
            <a:grpFill/>
            <a:ln>
              <a:noFill/>
            </a:ln>
          </p:spPr>
          <p:txBody>
            <a:bodyPr spcFirstLastPara="1" wrap="square" lIns="60950" tIns="60950" rIns="60950" bIns="60950" anchor="ctr" anchorCtr="0">
              <a:noAutofit/>
            </a:bodyPr>
            <a:lstStyle/>
            <a:p>
              <a:endParaRPr sz="1200"/>
            </a:p>
          </p:txBody>
        </p:sp>
        <p:sp>
          <p:nvSpPr>
            <p:cNvPr id="7" name="Google Shape;12689;p78">
              <a:extLst>
                <a:ext uri="{FF2B5EF4-FFF2-40B4-BE49-F238E27FC236}">
                  <a16:creationId xmlns:a16="http://schemas.microsoft.com/office/drawing/2014/main" id="{86035C36-03C4-4F88-B6A7-0AC2998A3F7D}"/>
                </a:ext>
              </a:extLst>
            </p:cNvPr>
            <p:cNvSpPr/>
            <p:nvPr/>
          </p:nvSpPr>
          <p:spPr>
            <a:xfrm>
              <a:off x="5501681" y="1538925"/>
              <a:ext cx="10248" cy="10248"/>
            </a:xfrm>
            <a:custGeom>
              <a:avLst/>
              <a:gdLst/>
              <a:ahLst/>
              <a:cxnLst/>
              <a:rect l="l" t="t" r="r" b="b"/>
              <a:pathLst>
                <a:path w="322" h="322" extrusionOk="0">
                  <a:moveTo>
                    <a:pt x="167" y="0"/>
                  </a:moveTo>
                  <a:cubicBezTo>
                    <a:pt x="72" y="0"/>
                    <a:pt x="0" y="71"/>
                    <a:pt x="0" y="155"/>
                  </a:cubicBezTo>
                  <a:cubicBezTo>
                    <a:pt x="0" y="250"/>
                    <a:pt x="72" y="322"/>
                    <a:pt x="167" y="322"/>
                  </a:cubicBezTo>
                  <a:cubicBezTo>
                    <a:pt x="250" y="322"/>
                    <a:pt x="322" y="250"/>
                    <a:pt x="322" y="155"/>
                  </a:cubicBezTo>
                  <a:cubicBezTo>
                    <a:pt x="322" y="71"/>
                    <a:pt x="250" y="0"/>
                    <a:pt x="167" y="0"/>
                  </a:cubicBezTo>
                  <a:close/>
                </a:path>
              </a:pathLst>
            </a:custGeom>
            <a:grpFill/>
            <a:ln>
              <a:noFill/>
            </a:ln>
          </p:spPr>
          <p:txBody>
            <a:bodyPr spcFirstLastPara="1" wrap="square" lIns="60950" tIns="60950" rIns="60950" bIns="60950" anchor="ctr" anchorCtr="0">
              <a:noAutofit/>
            </a:bodyPr>
            <a:lstStyle/>
            <a:p>
              <a:endParaRPr sz="1200"/>
            </a:p>
          </p:txBody>
        </p:sp>
        <p:sp>
          <p:nvSpPr>
            <p:cNvPr id="8" name="Google Shape;12690;p78">
              <a:extLst>
                <a:ext uri="{FF2B5EF4-FFF2-40B4-BE49-F238E27FC236}">
                  <a16:creationId xmlns:a16="http://schemas.microsoft.com/office/drawing/2014/main" id="{E0D925C7-36F7-43A8-9935-2B56F1C9A46E}"/>
                </a:ext>
              </a:extLst>
            </p:cNvPr>
            <p:cNvSpPr/>
            <p:nvPr/>
          </p:nvSpPr>
          <p:spPr>
            <a:xfrm>
              <a:off x="5401233" y="1560886"/>
              <a:ext cx="211112" cy="278554"/>
            </a:xfrm>
            <a:custGeom>
              <a:avLst/>
              <a:gdLst/>
              <a:ahLst/>
              <a:cxnLst/>
              <a:rect l="l" t="t" r="r" b="b"/>
              <a:pathLst>
                <a:path w="6633" h="8752" extrusionOk="0">
                  <a:moveTo>
                    <a:pt x="156" y="1"/>
                  </a:moveTo>
                  <a:cubicBezTo>
                    <a:pt x="72" y="1"/>
                    <a:pt x="1" y="84"/>
                    <a:pt x="1" y="167"/>
                  </a:cubicBezTo>
                  <a:lnTo>
                    <a:pt x="1" y="8597"/>
                  </a:lnTo>
                  <a:cubicBezTo>
                    <a:pt x="1" y="8680"/>
                    <a:pt x="72" y="8752"/>
                    <a:pt x="156" y="8752"/>
                  </a:cubicBezTo>
                  <a:lnTo>
                    <a:pt x="6466" y="8752"/>
                  </a:lnTo>
                  <a:cubicBezTo>
                    <a:pt x="6561" y="8752"/>
                    <a:pt x="6633" y="8680"/>
                    <a:pt x="6633" y="8597"/>
                  </a:cubicBezTo>
                  <a:lnTo>
                    <a:pt x="6633" y="167"/>
                  </a:lnTo>
                  <a:cubicBezTo>
                    <a:pt x="6633" y="84"/>
                    <a:pt x="6561" y="1"/>
                    <a:pt x="6478" y="1"/>
                  </a:cubicBezTo>
                  <a:lnTo>
                    <a:pt x="5597" y="1"/>
                  </a:lnTo>
                  <a:cubicBezTo>
                    <a:pt x="5502" y="1"/>
                    <a:pt x="5430" y="84"/>
                    <a:pt x="5430" y="167"/>
                  </a:cubicBezTo>
                  <a:cubicBezTo>
                    <a:pt x="5430" y="263"/>
                    <a:pt x="5502" y="334"/>
                    <a:pt x="5597" y="334"/>
                  </a:cubicBezTo>
                  <a:lnTo>
                    <a:pt x="6311" y="334"/>
                  </a:lnTo>
                  <a:lnTo>
                    <a:pt x="6311" y="8430"/>
                  </a:lnTo>
                  <a:lnTo>
                    <a:pt x="322" y="8430"/>
                  </a:lnTo>
                  <a:lnTo>
                    <a:pt x="322" y="334"/>
                  </a:lnTo>
                  <a:lnTo>
                    <a:pt x="1037" y="334"/>
                  </a:lnTo>
                  <a:cubicBezTo>
                    <a:pt x="1132" y="334"/>
                    <a:pt x="1203" y="263"/>
                    <a:pt x="1203" y="167"/>
                  </a:cubicBezTo>
                  <a:cubicBezTo>
                    <a:pt x="1203" y="84"/>
                    <a:pt x="1132" y="1"/>
                    <a:pt x="1037" y="1"/>
                  </a:cubicBezTo>
                  <a:close/>
                </a:path>
              </a:pathLst>
            </a:custGeom>
            <a:grpFill/>
            <a:ln>
              <a:noFill/>
            </a:ln>
          </p:spPr>
          <p:txBody>
            <a:bodyPr spcFirstLastPara="1" wrap="square" lIns="60950" tIns="60950" rIns="60950" bIns="60950" anchor="ctr" anchorCtr="0">
              <a:noAutofit/>
            </a:bodyPr>
            <a:lstStyle/>
            <a:p>
              <a:endParaRPr sz="1200"/>
            </a:p>
          </p:txBody>
        </p:sp>
        <p:sp>
          <p:nvSpPr>
            <p:cNvPr id="9" name="Google Shape;12691;p78">
              <a:extLst>
                <a:ext uri="{FF2B5EF4-FFF2-40B4-BE49-F238E27FC236}">
                  <a16:creationId xmlns:a16="http://schemas.microsoft.com/office/drawing/2014/main" id="{9F155F8A-0BFB-4CF7-8103-5F6F48FAE07E}"/>
                </a:ext>
              </a:extLst>
            </p:cNvPr>
            <p:cNvSpPr/>
            <p:nvPr/>
          </p:nvSpPr>
          <p:spPr>
            <a:xfrm>
              <a:off x="5434207" y="1672664"/>
              <a:ext cx="33387" cy="33387"/>
            </a:xfrm>
            <a:custGeom>
              <a:avLst/>
              <a:gdLst/>
              <a:ahLst/>
              <a:cxnLst/>
              <a:rect l="l" t="t" r="r" b="b"/>
              <a:pathLst>
                <a:path w="1049" h="1049" extrusionOk="0">
                  <a:moveTo>
                    <a:pt x="525" y="311"/>
                  </a:moveTo>
                  <a:cubicBezTo>
                    <a:pt x="632" y="311"/>
                    <a:pt x="715" y="406"/>
                    <a:pt x="715" y="513"/>
                  </a:cubicBezTo>
                  <a:cubicBezTo>
                    <a:pt x="703" y="608"/>
                    <a:pt x="632" y="703"/>
                    <a:pt x="525" y="703"/>
                  </a:cubicBezTo>
                  <a:cubicBezTo>
                    <a:pt x="418" y="703"/>
                    <a:pt x="334" y="608"/>
                    <a:pt x="334" y="513"/>
                  </a:cubicBezTo>
                  <a:cubicBezTo>
                    <a:pt x="334" y="406"/>
                    <a:pt x="418" y="311"/>
                    <a:pt x="525" y="311"/>
                  </a:cubicBezTo>
                  <a:close/>
                  <a:moveTo>
                    <a:pt x="525" y="1"/>
                  </a:moveTo>
                  <a:cubicBezTo>
                    <a:pt x="239" y="1"/>
                    <a:pt x="1" y="239"/>
                    <a:pt x="1" y="525"/>
                  </a:cubicBezTo>
                  <a:cubicBezTo>
                    <a:pt x="1" y="811"/>
                    <a:pt x="239" y="1049"/>
                    <a:pt x="525" y="1049"/>
                  </a:cubicBezTo>
                  <a:cubicBezTo>
                    <a:pt x="810" y="1049"/>
                    <a:pt x="1049" y="811"/>
                    <a:pt x="1049" y="525"/>
                  </a:cubicBezTo>
                  <a:cubicBezTo>
                    <a:pt x="1049" y="239"/>
                    <a:pt x="810" y="1"/>
                    <a:pt x="525" y="1"/>
                  </a:cubicBezTo>
                  <a:close/>
                </a:path>
              </a:pathLst>
            </a:custGeom>
            <a:grpFill/>
            <a:ln>
              <a:noFill/>
            </a:ln>
          </p:spPr>
          <p:txBody>
            <a:bodyPr spcFirstLastPara="1" wrap="square" lIns="60950" tIns="60950" rIns="60950" bIns="60950" anchor="ctr" anchorCtr="0">
              <a:noAutofit/>
            </a:bodyPr>
            <a:lstStyle/>
            <a:p>
              <a:endParaRPr sz="1200"/>
            </a:p>
          </p:txBody>
        </p:sp>
        <p:sp>
          <p:nvSpPr>
            <p:cNvPr id="10" name="Google Shape;12692;p78">
              <a:extLst>
                <a:ext uri="{FF2B5EF4-FFF2-40B4-BE49-F238E27FC236}">
                  <a16:creationId xmlns:a16="http://schemas.microsoft.com/office/drawing/2014/main" id="{3DAF9999-D752-4631-AA1B-3C11EB317C23}"/>
                </a:ext>
              </a:extLst>
            </p:cNvPr>
            <p:cNvSpPr/>
            <p:nvPr/>
          </p:nvSpPr>
          <p:spPr>
            <a:xfrm>
              <a:off x="5434207" y="1723079"/>
              <a:ext cx="33387" cy="33005"/>
            </a:xfrm>
            <a:custGeom>
              <a:avLst/>
              <a:gdLst/>
              <a:ahLst/>
              <a:cxnLst/>
              <a:rect l="l" t="t" r="r" b="b"/>
              <a:pathLst>
                <a:path w="1049" h="1037" extrusionOk="0">
                  <a:moveTo>
                    <a:pt x="525" y="310"/>
                  </a:moveTo>
                  <a:cubicBezTo>
                    <a:pt x="632" y="310"/>
                    <a:pt x="715" y="405"/>
                    <a:pt x="715" y="501"/>
                  </a:cubicBezTo>
                  <a:cubicBezTo>
                    <a:pt x="703" y="608"/>
                    <a:pt x="632" y="703"/>
                    <a:pt x="525" y="703"/>
                  </a:cubicBezTo>
                  <a:cubicBezTo>
                    <a:pt x="418" y="703"/>
                    <a:pt x="334" y="608"/>
                    <a:pt x="334" y="501"/>
                  </a:cubicBezTo>
                  <a:cubicBezTo>
                    <a:pt x="334" y="405"/>
                    <a:pt x="418" y="310"/>
                    <a:pt x="525" y="310"/>
                  </a:cubicBezTo>
                  <a:close/>
                  <a:moveTo>
                    <a:pt x="525" y="0"/>
                  </a:moveTo>
                  <a:cubicBezTo>
                    <a:pt x="239" y="0"/>
                    <a:pt x="1" y="239"/>
                    <a:pt x="1" y="512"/>
                  </a:cubicBezTo>
                  <a:cubicBezTo>
                    <a:pt x="1" y="798"/>
                    <a:pt x="239" y="1036"/>
                    <a:pt x="525" y="1036"/>
                  </a:cubicBezTo>
                  <a:cubicBezTo>
                    <a:pt x="810" y="1036"/>
                    <a:pt x="1049" y="798"/>
                    <a:pt x="1049" y="512"/>
                  </a:cubicBezTo>
                  <a:cubicBezTo>
                    <a:pt x="1049" y="239"/>
                    <a:pt x="810" y="0"/>
                    <a:pt x="525" y="0"/>
                  </a:cubicBezTo>
                  <a:close/>
                </a:path>
              </a:pathLst>
            </a:custGeom>
            <a:grpFill/>
            <a:ln>
              <a:noFill/>
            </a:ln>
          </p:spPr>
          <p:txBody>
            <a:bodyPr spcFirstLastPara="1" wrap="square" lIns="60950" tIns="60950" rIns="60950" bIns="60950" anchor="ctr" anchorCtr="0">
              <a:noAutofit/>
            </a:bodyPr>
            <a:lstStyle/>
            <a:p>
              <a:endParaRPr sz="1200"/>
            </a:p>
          </p:txBody>
        </p:sp>
        <p:sp>
          <p:nvSpPr>
            <p:cNvPr id="11" name="Google Shape;12693;p78">
              <a:extLst>
                <a:ext uri="{FF2B5EF4-FFF2-40B4-BE49-F238E27FC236}">
                  <a16:creationId xmlns:a16="http://schemas.microsoft.com/office/drawing/2014/main" id="{7362CA8F-888C-480B-9CFA-F97523FF91A4}"/>
                </a:ext>
              </a:extLst>
            </p:cNvPr>
            <p:cNvSpPr/>
            <p:nvPr/>
          </p:nvSpPr>
          <p:spPr>
            <a:xfrm>
              <a:off x="5434207" y="1773112"/>
              <a:ext cx="33387" cy="33355"/>
            </a:xfrm>
            <a:custGeom>
              <a:avLst/>
              <a:gdLst/>
              <a:ahLst/>
              <a:cxnLst/>
              <a:rect l="l" t="t" r="r" b="b"/>
              <a:pathLst>
                <a:path w="1049" h="1048" extrusionOk="0">
                  <a:moveTo>
                    <a:pt x="525" y="310"/>
                  </a:moveTo>
                  <a:cubicBezTo>
                    <a:pt x="632" y="310"/>
                    <a:pt x="715" y="405"/>
                    <a:pt x="715" y="512"/>
                  </a:cubicBezTo>
                  <a:cubicBezTo>
                    <a:pt x="703" y="619"/>
                    <a:pt x="632" y="703"/>
                    <a:pt x="525" y="703"/>
                  </a:cubicBezTo>
                  <a:cubicBezTo>
                    <a:pt x="418" y="703"/>
                    <a:pt x="334" y="607"/>
                    <a:pt x="334" y="512"/>
                  </a:cubicBezTo>
                  <a:cubicBezTo>
                    <a:pt x="334" y="405"/>
                    <a:pt x="418" y="310"/>
                    <a:pt x="525" y="310"/>
                  </a:cubicBezTo>
                  <a:close/>
                  <a:moveTo>
                    <a:pt x="525" y="0"/>
                  </a:moveTo>
                  <a:cubicBezTo>
                    <a:pt x="239" y="0"/>
                    <a:pt x="1" y="238"/>
                    <a:pt x="1" y="524"/>
                  </a:cubicBezTo>
                  <a:cubicBezTo>
                    <a:pt x="1" y="810"/>
                    <a:pt x="239" y="1048"/>
                    <a:pt x="525" y="1048"/>
                  </a:cubicBezTo>
                  <a:cubicBezTo>
                    <a:pt x="810" y="1048"/>
                    <a:pt x="1049" y="810"/>
                    <a:pt x="1049" y="524"/>
                  </a:cubicBezTo>
                  <a:cubicBezTo>
                    <a:pt x="1025" y="226"/>
                    <a:pt x="810" y="0"/>
                    <a:pt x="525" y="0"/>
                  </a:cubicBezTo>
                  <a:close/>
                </a:path>
              </a:pathLst>
            </a:custGeom>
            <a:grpFill/>
            <a:ln>
              <a:noFill/>
            </a:ln>
          </p:spPr>
          <p:txBody>
            <a:bodyPr spcFirstLastPara="1" wrap="square" lIns="60950" tIns="60950" rIns="60950" bIns="60950" anchor="ctr" anchorCtr="0">
              <a:noAutofit/>
            </a:bodyPr>
            <a:lstStyle/>
            <a:p>
              <a:endParaRPr sz="1200"/>
            </a:p>
          </p:txBody>
        </p:sp>
        <p:sp>
          <p:nvSpPr>
            <p:cNvPr id="12" name="Google Shape;12694;p78">
              <a:extLst>
                <a:ext uri="{FF2B5EF4-FFF2-40B4-BE49-F238E27FC236}">
                  <a16:creationId xmlns:a16="http://schemas.microsoft.com/office/drawing/2014/main" id="{7593A42B-E132-4EE5-97F0-68A682C64AA6}"/>
                </a:ext>
              </a:extLst>
            </p:cNvPr>
            <p:cNvSpPr/>
            <p:nvPr/>
          </p:nvSpPr>
          <p:spPr>
            <a:xfrm>
              <a:off x="5478924" y="1672664"/>
              <a:ext cx="60663" cy="10662"/>
            </a:xfrm>
            <a:custGeom>
              <a:avLst/>
              <a:gdLst/>
              <a:ahLst/>
              <a:cxnLst/>
              <a:rect l="l" t="t" r="r" b="b"/>
              <a:pathLst>
                <a:path w="1906" h="335" extrusionOk="0">
                  <a:moveTo>
                    <a:pt x="167" y="1"/>
                  </a:moveTo>
                  <a:cubicBezTo>
                    <a:pt x="72" y="1"/>
                    <a:pt x="1" y="84"/>
                    <a:pt x="1" y="168"/>
                  </a:cubicBezTo>
                  <a:cubicBezTo>
                    <a:pt x="1" y="263"/>
                    <a:pt x="72" y="334"/>
                    <a:pt x="167" y="334"/>
                  </a:cubicBezTo>
                  <a:lnTo>
                    <a:pt x="1739" y="334"/>
                  </a:lnTo>
                  <a:cubicBezTo>
                    <a:pt x="1822" y="334"/>
                    <a:pt x="1906" y="263"/>
                    <a:pt x="1906" y="168"/>
                  </a:cubicBezTo>
                  <a:cubicBezTo>
                    <a:pt x="1906" y="84"/>
                    <a:pt x="1846" y="1"/>
                    <a:pt x="1739" y="1"/>
                  </a:cubicBezTo>
                  <a:close/>
                </a:path>
              </a:pathLst>
            </a:custGeom>
            <a:grpFill/>
            <a:ln>
              <a:noFill/>
            </a:ln>
          </p:spPr>
          <p:txBody>
            <a:bodyPr spcFirstLastPara="1" wrap="square" lIns="60950" tIns="60950" rIns="60950" bIns="60950" anchor="ctr" anchorCtr="0">
              <a:noAutofit/>
            </a:bodyPr>
            <a:lstStyle/>
            <a:p>
              <a:endParaRPr sz="1200" dirty="0"/>
            </a:p>
          </p:txBody>
        </p:sp>
        <p:sp>
          <p:nvSpPr>
            <p:cNvPr id="13" name="Google Shape;12695;p78">
              <a:extLst>
                <a:ext uri="{FF2B5EF4-FFF2-40B4-BE49-F238E27FC236}">
                  <a16:creationId xmlns:a16="http://schemas.microsoft.com/office/drawing/2014/main" id="{EA7D4826-561C-4F48-9DDD-6A485A3F2007}"/>
                </a:ext>
              </a:extLst>
            </p:cNvPr>
            <p:cNvSpPr/>
            <p:nvPr/>
          </p:nvSpPr>
          <p:spPr>
            <a:xfrm>
              <a:off x="5478924" y="1695039"/>
              <a:ext cx="99716" cy="10630"/>
            </a:xfrm>
            <a:custGeom>
              <a:avLst/>
              <a:gdLst/>
              <a:ahLst/>
              <a:cxnLst/>
              <a:rect l="l" t="t" r="r" b="b"/>
              <a:pathLst>
                <a:path w="3133" h="334" extrusionOk="0">
                  <a:moveTo>
                    <a:pt x="156" y="0"/>
                  </a:moveTo>
                  <a:cubicBezTo>
                    <a:pt x="72" y="0"/>
                    <a:pt x="1" y="72"/>
                    <a:pt x="1" y="167"/>
                  </a:cubicBezTo>
                  <a:cubicBezTo>
                    <a:pt x="1" y="250"/>
                    <a:pt x="72" y="334"/>
                    <a:pt x="156" y="334"/>
                  </a:cubicBezTo>
                  <a:lnTo>
                    <a:pt x="2977" y="334"/>
                  </a:lnTo>
                  <a:cubicBezTo>
                    <a:pt x="3061" y="334"/>
                    <a:pt x="3132" y="250"/>
                    <a:pt x="3132" y="167"/>
                  </a:cubicBezTo>
                  <a:cubicBezTo>
                    <a:pt x="3132" y="72"/>
                    <a:pt x="3061" y="0"/>
                    <a:pt x="2977" y="0"/>
                  </a:cubicBezTo>
                  <a:close/>
                </a:path>
              </a:pathLst>
            </a:custGeom>
            <a:grpFill/>
            <a:ln>
              <a:noFill/>
            </a:ln>
          </p:spPr>
          <p:txBody>
            <a:bodyPr spcFirstLastPara="1" wrap="square" lIns="60950" tIns="60950" rIns="60950" bIns="60950" anchor="ctr" anchorCtr="0">
              <a:noAutofit/>
            </a:bodyPr>
            <a:lstStyle/>
            <a:p>
              <a:endParaRPr sz="1200"/>
            </a:p>
          </p:txBody>
        </p:sp>
        <p:sp>
          <p:nvSpPr>
            <p:cNvPr id="14" name="Google Shape;12696;p78">
              <a:extLst>
                <a:ext uri="{FF2B5EF4-FFF2-40B4-BE49-F238E27FC236}">
                  <a16:creationId xmlns:a16="http://schemas.microsoft.com/office/drawing/2014/main" id="{3B20E811-E1F3-498B-A1B1-7EE28DFF3423}"/>
                </a:ext>
              </a:extLst>
            </p:cNvPr>
            <p:cNvSpPr/>
            <p:nvPr/>
          </p:nvSpPr>
          <p:spPr>
            <a:xfrm>
              <a:off x="5478924" y="1723079"/>
              <a:ext cx="60663" cy="10248"/>
            </a:xfrm>
            <a:custGeom>
              <a:avLst/>
              <a:gdLst/>
              <a:ahLst/>
              <a:cxnLst/>
              <a:rect l="l" t="t" r="r" b="b"/>
              <a:pathLst>
                <a:path w="1906" h="322" extrusionOk="0">
                  <a:moveTo>
                    <a:pt x="167" y="0"/>
                  </a:moveTo>
                  <a:cubicBezTo>
                    <a:pt x="72" y="0"/>
                    <a:pt x="1" y="72"/>
                    <a:pt x="1" y="167"/>
                  </a:cubicBezTo>
                  <a:cubicBezTo>
                    <a:pt x="1" y="251"/>
                    <a:pt x="72" y="322"/>
                    <a:pt x="167" y="322"/>
                  </a:cubicBezTo>
                  <a:lnTo>
                    <a:pt x="1739" y="322"/>
                  </a:lnTo>
                  <a:cubicBezTo>
                    <a:pt x="1822" y="322"/>
                    <a:pt x="1906" y="251"/>
                    <a:pt x="1906" y="167"/>
                  </a:cubicBezTo>
                  <a:cubicBezTo>
                    <a:pt x="1906" y="72"/>
                    <a:pt x="1846" y="0"/>
                    <a:pt x="1739" y="0"/>
                  </a:cubicBezTo>
                  <a:close/>
                </a:path>
              </a:pathLst>
            </a:custGeom>
            <a:grpFill/>
            <a:ln>
              <a:noFill/>
            </a:ln>
          </p:spPr>
          <p:txBody>
            <a:bodyPr spcFirstLastPara="1" wrap="square" lIns="60950" tIns="60950" rIns="60950" bIns="60950" anchor="ctr" anchorCtr="0">
              <a:noAutofit/>
            </a:bodyPr>
            <a:lstStyle/>
            <a:p>
              <a:endParaRPr sz="1200"/>
            </a:p>
          </p:txBody>
        </p:sp>
        <p:sp>
          <p:nvSpPr>
            <p:cNvPr id="15" name="Google Shape;12697;p78">
              <a:extLst>
                <a:ext uri="{FF2B5EF4-FFF2-40B4-BE49-F238E27FC236}">
                  <a16:creationId xmlns:a16="http://schemas.microsoft.com/office/drawing/2014/main" id="{36E341BE-98C8-4673-8246-4437D75285C7}"/>
                </a:ext>
              </a:extLst>
            </p:cNvPr>
            <p:cNvSpPr/>
            <p:nvPr/>
          </p:nvSpPr>
          <p:spPr>
            <a:xfrm>
              <a:off x="5478924" y="1745422"/>
              <a:ext cx="99716" cy="10280"/>
            </a:xfrm>
            <a:custGeom>
              <a:avLst/>
              <a:gdLst/>
              <a:ahLst/>
              <a:cxnLst/>
              <a:rect l="l" t="t" r="r" b="b"/>
              <a:pathLst>
                <a:path w="3133" h="323" extrusionOk="0">
                  <a:moveTo>
                    <a:pt x="156" y="1"/>
                  </a:moveTo>
                  <a:cubicBezTo>
                    <a:pt x="72" y="1"/>
                    <a:pt x="1" y="72"/>
                    <a:pt x="1" y="156"/>
                  </a:cubicBezTo>
                  <a:cubicBezTo>
                    <a:pt x="1" y="251"/>
                    <a:pt x="72" y="322"/>
                    <a:pt x="156" y="322"/>
                  </a:cubicBezTo>
                  <a:lnTo>
                    <a:pt x="2977" y="322"/>
                  </a:lnTo>
                  <a:cubicBezTo>
                    <a:pt x="3061" y="322"/>
                    <a:pt x="3132" y="251"/>
                    <a:pt x="3132" y="156"/>
                  </a:cubicBezTo>
                  <a:cubicBezTo>
                    <a:pt x="3132" y="72"/>
                    <a:pt x="3061" y="1"/>
                    <a:pt x="2977" y="1"/>
                  </a:cubicBezTo>
                  <a:close/>
                </a:path>
              </a:pathLst>
            </a:custGeom>
            <a:grpFill/>
            <a:ln>
              <a:noFill/>
            </a:ln>
          </p:spPr>
          <p:txBody>
            <a:bodyPr spcFirstLastPara="1" wrap="square" lIns="60950" tIns="60950" rIns="60950" bIns="60950" anchor="ctr" anchorCtr="0">
              <a:noAutofit/>
            </a:bodyPr>
            <a:lstStyle/>
            <a:p>
              <a:endParaRPr sz="1200"/>
            </a:p>
          </p:txBody>
        </p:sp>
        <p:sp>
          <p:nvSpPr>
            <p:cNvPr id="16" name="Google Shape;12698;p78">
              <a:extLst>
                <a:ext uri="{FF2B5EF4-FFF2-40B4-BE49-F238E27FC236}">
                  <a16:creationId xmlns:a16="http://schemas.microsoft.com/office/drawing/2014/main" id="{72535B23-C12F-43B9-B076-70FE10DD4932}"/>
                </a:ext>
              </a:extLst>
            </p:cNvPr>
            <p:cNvSpPr/>
            <p:nvPr/>
          </p:nvSpPr>
          <p:spPr>
            <a:xfrm>
              <a:off x="5478924" y="1773112"/>
              <a:ext cx="60663" cy="10630"/>
            </a:xfrm>
            <a:custGeom>
              <a:avLst/>
              <a:gdLst/>
              <a:ahLst/>
              <a:cxnLst/>
              <a:rect l="l" t="t" r="r" b="b"/>
              <a:pathLst>
                <a:path w="1906" h="334" extrusionOk="0">
                  <a:moveTo>
                    <a:pt x="167" y="0"/>
                  </a:moveTo>
                  <a:cubicBezTo>
                    <a:pt x="72" y="0"/>
                    <a:pt x="1" y="83"/>
                    <a:pt x="1" y="167"/>
                  </a:cubicBezTo>
                  <a:cubicBezTo>
                    <a:pt x="1" y="262"/>
                    <a:pt x="72" y="333"/>
                    <a:pt x="167" y="333"/>
                  </a:cubicBezTo>
                  <a:lnTo>
                    <a:pt x="1739" y="333"/>
                  </a:lnTo>
                  <a:cubicBezTo>
                    <a:pt x="1822" y="333"/>
                    <a:pt x="1906" y="262"/>
                    <a:pt x="1906" y="167"/>
                  </a:cubicBezTo>
                  <a:cubicBezTo>
                    <a:pt x="1906" y="83"/>
                    <a:pt x="1846" y="0"/>
                    <a:pt x="1739" y="0"/>
                  </a:cubicBezTo>
                  <a:close/>
                </a:path>
              </a:pathLst>
            </a:custGeom>
            <a:grpFill/>
            <a:ln>
              <a:noFill/>
            </a:ln>
          </p:spPr>
          <p:txBody>
            <a:bodyPr spcFirstLastPara="1" wrap="square" lIns="60950" tIns="60950" rIns="60950" bIns="60950" anchor="ctr" anchorCtr="0">
              <a:noAutofit/>
            </a:bodyPr>
            <a:lstStyle/>
            <a:p>
              <a:endParaRPr sz="1200"/>
            </a:p>
          </p:txBody>
        </p:sp>
        <p:sp>
          <p:nvSpPr>
            <p:cNvPr id="17" name="Google Shape;12699;p78">
              <a:extLst>
                <a:ext uri="{FF2B5EF4-FFF2-40B4-BE49-F238E27FC236}">
                  <a16:creationId xmlns:a16="http://schemas.microsoft.com/office/drawing/2014/main" id="{7334D50E-008B-4AA3-A702-5B7929D4DA39}"/>
                </a:ext>
              </a:extLst>
            </p:cNvPr>
            <p:cNvSpPr/>
            <p:nvPr/>
          </p:nvSpPr>
          <p:spPr>
            <a:xfrm>
              <a:off x="5478924" y="1795455"/>
              <a:ext cx="99716" cy="10630"/>
            </a:xfrm>
            <a:custGeom>
              <a:avLst/>
              <a:gdLst/>
              <a:ahLst/>
              <a:cxnLst/>
              <a:rect l="l" t="t" r="r" b="b"/>
              <a:pathLst>
                <a:path w="3133" h="334" extrusionOk="0">
                  <a:moveTo>
                    <a:pt x="156" y="1"/>
                  </a:moveTo>
                  <a:cubicBezTo>
                    <a:pt x="72" y="1"/>
                    <a:pt x="1" y="72"/>
                    <a:pt x="1" y="167"/>
                  </a:cubicBezTo>
                  <a:cubicBezTo>
                    <a:pt x="1" y="251"/>
                    <a:pt x="72" y="334"/>
                    <a:pt x="156" y="334"/>
                  </a:cubicBezTo>
                  <a:lnTo>
                    <a:pt x="2977" y="334"/>
                  </a:lnTo>
                  <a:cubicBezTo>
                    <a:pt x="3061" y="334"/>
                    <a:pt x="3132" y="251"/>
                    <a:pt x="3132" y="167"/>
                  </a:cubicBezTo>
                  <a:cubicBezTo>
                    <a:pt x="3132" y="72"/>
                    <a:pt x="3061" y="1"/>
                    <a:pt x="2977" y="1"/>
                  </a:cubicBezTo>
                  <a:close/>
                </a:path>
              </a:pathLst>
            </a:custGeom>
            <a:grpFill/>
            <a:ln>
              <a:noFill/>
            </a:ln>
          </p:spPr>
          <p:txBody>
            <a:bodyPr spcFirstLastPara="1" wrap="square" lIns="60950" tIns="60950" rIns="60950" bIns="60950" anchor="ctr" anchorCtr="0">
              <a:noAutofit/>
            </a:bodyPr>
            <a:lstStyle/>
            <a:p>
              <a:endParaRPr sz="1200"/>
            </a:p>
          </p:txBody>
        </p:sp>
        <p:sp>
          <p:nvSpPr>
            <p:cNvPr id="18" name="Google Shape;12700;p78">
              <a:extLst>
                <a:ext uri="{FF2B5EF4-FFF2-40B4-BE49-F238E27FC236}">
                  <a16:creationId xmlns:a16="http://schemas.microsoft.com/office/drawing/2014/main" id="{E110946F-C43B-4646-82E6-7DE18F909157}"/>
                </a:ext>
              </a:extLst>
            </p:cNvPr>
            <p:cNvSpPr/>
            <p:nvPr/>
          </p:nvSpPr>
          <p:spPr>
            <a:xfrm>
              <a:off x="5478924" y="1588926"/>
              <a:ext cx="99716" cy="10662"/>
            </a:xfrm>
            <a:custGeom>
              <a:avLst/>
              <a:gdLst/>
              <a:ahLst/>
              <a:cxnLst/>
              <a:rect l="l" t="t" r="r" b="b"/>
              <a:pathLst>
                <a:path w="3133" h="335" extrusionOk="0">
                  <a:moveTo>
                    <a:pt x="156" y="1"/>
                  </a:moveTo>
                  <a:cubicBezTo>
                    <a:pt x="72" y="1"/>
                    <a:pt x="1" y="72"/>
                    <a:pt x="1" y="167"/>
                  </a:cubicBezTo>
                  <a:cubicBezTo>
                    <a:pt x="1" y="251"/>
                    <a:pt x="72" y="334"/>
                    <a:pt x="156" y="334"/>
                  </a:cubicBezTo>
                  <a:lnTo>
                    <a:pt x="2977" y="334"/>
                  </a:lnTo>
                  <a:cubicBezTo>
                    <a:pt x="3061" y="334"/>
                    <a:pt x="3132" y="251"/>
                    <a:pt x="3132" y="167"/>
                  </a:cubicBezTo>
                  <a:cubicBezTo>
                    <a:pt x="3132" y="72"/>
                    <a:pt x="3061" y="1"/>
                    <a:pt x="2977" y="1"/>
                  </a:cubicBezTo>
                  <a:close/>
                </a:path>
              </a:pathLst>
            </a:custGeom>
            <a:grpFill/>
            <a:ln>
              <a:noFill/>
            </a:ln>
          </p:spPr>
          <p:txBody>
            <a:bodyPr spcFirstLastPara="1" wrap="square" lIns="60950" tIns="60950" rIns="60950" bIns="60950" anchor="ctr" anchorCtr="0">
              <a:noAutofit/>
            </a:bodyPr>
            <a:lstStyle/>
            <a:p>
              <a:endParaRPr sz="1200"/>
            </a:p>
          </p:txBody>
        </p:sp>
        <p:sp>
          <p:nvSpPr>
            <p:cNvPr id="19" name="Google Shape;12701;p78">
              <a:extLst>
                <a:ext uri="{FF2B5EF4-FFF2-40B4-BE49-F238E27FC236}">
                  <a16:creationId xmlns:a16="http://schemas.microsoft.com/office/drawing/2014/main" id="{3297B87B-9432-4FE8-83E5-F72FB0B0FB69}"/>
                </a:ext>
              </a:extLst>
            </p:cNvPr>
            <p:cNvSpPr/>
            <p:nvPr/>
          </p:nvSpPr>
          <p:spPr>
            <a:xfrm>
              <a:off x="5434207" y="1639341"/>
              <a:ext cx="144783" cy="10248"/>
            </a:xfrm>
            <a:custGeom>
              <a:avLst/>
              <a:gdLst/>
              <a:ahLst/>
              <a:cxnLst/>
              <a:rect l="l" t="t" r="r" b="b"/>
              <a:pathLst>
                <a:path w="4549" h="322" extrusionOk="0">
                  <a:moveTo>
                    <a:pt x="167" y="0"/>
                  </a:moveTo>
                  <a:cubicBezTo>
                    <a:pt x="84" y="0"/>
                    <a:pt x="1" y="72"/>
                    <a:pt x="1" y="155"/>
                  </a:cubicBezTo>
                  <a:cubicBezTo>
                    <a:pt x="1" y="250"/>
                    <a:pt x="84" y="322"/>
                    <a:pt x="167" y="322"/>
                  </a:cubicBezTo>
                  <a:lnTo>
                    <a:pt x="4382" y="322"/>
                  </a:lnTo>
                  <a:cubicBezTo>
                    <a:pt x="4466" y="322"/>
                    <a:pt x="4537" y="250"/>
                    <a:pt x="4537" y="155"/>
                  </a:cubicBezTo>
                  <a:cubicBezTo>
                    <a:pt x="4549" y="72"/>
                    <a:pt x="4466" y="0"/>
                    <a:pt x="4382" y="0"/>
                  </a:cubicBezTo>
                  <a:close/>
                </a:path>
              </a:pathLst>
            </a:custGeom>
            <a:grpFill/>
            <a:ln>
              <a:noFill/>
            </a:ln>
          </p:spPr>
          <p:txBody>
            <a:bodyPr spcFirstLastPara="1" wrap="square" lIns="60950" tIns="60950" rIns="60950" bIns="60950" anchor="ctr" anchorCtr="0">
              <a:noAutofit/>
            </a:bodyPr>
            <a:lstStyle/>
            <a:p>
              <a:endParaRPr sz="1200"/>
            </a:p>
          </p:txBody>
        </p:sp>
        <p:sp>
          <p:nvSpPr>
            <p:cNvPr id="21" name="Google Shape;12702;p78">
              <a:extLst>
                <a:ext uri="{FF2B5EF4-FFF2-40B4-BE49-F238E27FC236}">
                  <a16:creationId xmlns:a16="http://schemas.microsoft.com/office/drawing/2014/main" id="{AE3F9165-98F6-4A8A-B92B-42E3A115A211}"/>
                </a:ext>
              </a:extLst>
            </p:cNvPr>
            <p:cNvSpPr/>
            <p:nvPr/>
          </p:nvSpPr>
          <p:spPr>
            <a:xfrm>
              <a:off x="5479306" y="1611301"/>
              <a:ext cx="26926" cy="10248"/>
            </a:xfrm>
            <a:custGeom>
              <a:avLst/>
              <a:gdLst/>
              <a:ahLst/>
              <a:cxnLst/>
              <a:rect l="l" t="t" r="r" b="b"/>
              <a:pathLst>
                <a:path w="846" h="322" extrusionOk="0">
                  <a:moveTo>
                    <a:pt x="167" y="0"/>
                  </a:moveTo>
                  <a:cubicBezTo>
                    <a:pt x="72" y="0"/>
                    <a:pt x="1" y="72"/>
                    <a:pt x="1" y="167"/>
                  </a:cubicBezTo>
                  <a:cubicBezTo>
                    <a:pt x="1" y="250"/>
                    <a:pt x="72" y="322"/>
                    <a:pt x="167" y="322"/>
                  </a:cubicBezTo>
                  <a:lnTo>
                    <a:pt x="691" y="322"/>
                  </a:lnTo>
                  <a:cubicBezTo>
                    <a:pt x="775" y="322"/>
                    <a:pt x="846" y="250"/>
                    <a:pt x="846" y="167"/>
                  </a:cubicBezTo>
                  <a:cubicBezTo>
                    <a:pt x="846" y="72"/>
                    <a:pt x="775" y="0"/>
                    <a:pt x="691" y="0"/>
                  </a:cubicBezTo>
                  <a:close/>
                </a:path>
              </a:pathLst>
            </a:custGeom>
            <a:grpFill/>
            <a:ln>
              <a:noFill/>
            </a:ln>
          </p:spPr>
          <p:txBody>
            <a:bodyPr spcFirstLastPara="1" wrap="square" lIns="60950" tIns="60950" rIns="60950" bIns="60950" anchor="ctr" anchorCtr="0">
              <a:noAutofit/>
            </a:bodyPr>
            <a:lstStyle/>
            <a:p>
              <a:endParaRPr sz="1200"/>
            </a:p>
          </p:txBody>
        </p:sp>
        <p:sp>
          <p:nvSpPr>
            <p:cNvPr id="22" name="Google Shape;12703;p78">
              <a:extLst>
                <a:ext uri="{FF2B5EF4-FFF2-40B4-BE49-F238E27FC236}">
                  <a16:creationId xmlns:a16="http://schemas.microsoft.com/office/drawing/2014/main" id="{4DEBF8E8-DA3A-4C87-8521-8108E1A8FD79}"/>
                </a:ext>
              </a:extLst>
            </p:cNvPr>
            <p:cNvSpPr/>
            <p:nvPr/>
          </p:nvSpPr>
          <p:spPr>
            <a:xfrm>
              <a:off x="5518327" y="1611301"/>
              <a:ext cx="26958" cy="10248"/>
            </a:xfrm>
            <a:custGeom>
              <a:avLst/>
              <a:gdLst/>
              <a:ahLst/>
              <a:cxnLst/>
              <a:rect l="l" t="t" r="r" b="b"/>
              <a:pathLst>
                <a:path w="847" h="322" extrusionOk="0">
                  <a:moveTo>
                    <a:pt x="156" y="0"/>
                  </a:moveTo>
                  <a:cubicBezTo>
                    <a:pt x="72" y="0"/>
                    <a:pt x="1" y="72"/>
                    <a:pt x="1" y="167"/>
                  </a:cubicBezTo>
                  <a:cubicBezTo>
                    <a:pt x="1" y="250"/>
                    <a:pt x="72" y="322"/>
                    <a:pt x="156" y="322"/>
                  </a:cubicBezTo>
                  <a:lnTo>
                    <a:pt x="680" y="322"/>
                  </a:lnTo>
                  <a:cubicBezTo>
                    <a:pt x="763" y="322"/>
                    <a:pt x="846" y="250"/>
                    <a:pt x="846" y="167"/>
                  </a:cubicBezTo>
                  <a:cubicBezTo>
                    <a:pt x="846" y="72"/>
                    <a:pt x="763" y="0"/>
                    <a:pt x="680" y="0"/>
                  </a:cubicBezTo>
                  <a:close/>
                </a:path>
              </a:pathLst>
            </a:custGeom>
            <a:grpFill/>
            <a:ln>
              <a:noFill/>
            </a:ln>
          </p:spPr>
          <p:txBody>
            <a:bodyPr spcFirstLastPara="1" wrap="square" lIns="60950" tIns="60950" rIns="60950" bIns="60950" anchor="ctr" anchorCtr="0">
              <a:noAutofit/>
            </a:bodyPr>
            <a:lstStyle/>
            <a:p>
              <a:endParaRPr sz="1200"/>
            </a:p>
          </p:txBody>
        </p:sp>
        <p:sp>
          <p:nvSpPr>
            <p:cNvPr id="23" name="Google Shape;12704;p78">
              <a:extLst>
                <a:ext uri="{FF2B5EF4-FFF2-40B4-BE49-F238E27FC236}">
                  <a16:creationId xmlns:a16="http://schemas.microsoft.com/office/drawing/2014/main" id="{52A2D82C-BC55-41FD-A273-8614B4D6DD7E}"/>
                </a:ext>
              </a:extLst>
            </p:cNvPr>
            <p:cNvSpPr/>
            <p:nvPr/>
          </p:nvSpPr>
          <p:spPr>
            <a:xfrm>
              <a:off x="5434207" y="1588926"/>
              <a:ext cx="32623" cy="32623"/>
            </a:xfrm>
            <a:custGeom>
              <a:avLst/>
              <a:gdLst/>
              <a:ahLst/>
              <a:cxnLst/>
              <a:rect l="l" t="t" r="r" b="b"/>
              <a:pathLst>
                <a:path w="1025" h="1025" extrusionOk="0">
                  <a:moveTo>
                    <a:pt x="703" y="334"/>
                  </a:moveTo>
                  <a:lnTo>
                    <a:pt x="703" y="703"/>
                  </a:lnTo>
                  <a:lnTo>
                    <a:pt x="334" y="703"/>
                  </a:lnTo>
                  <a:lnTo>
                    <a:pt x="334" y="334"/>
                  </a:lnTo>
                  <a:close/>
                  <a:moveTo>
                    <a:pt x="167" y="1"/>
                  </a:moveTo>
                  <a:cubicBezTo>
                    <a:pt x="84" y="1"/>
                    <a:pt x="1" y="72"/>
                    <a:pt x="1" y="167"/>
                  </a:cubicBezTo>
                  <a:lnTo>
                    <a:pt x="1" y="870"/>
                  </a:lnTo>
                  <a:cubicBezTo>
                    <a:pt x="1" y="953"/>
                    <a:pt x="84" y="1025"/>
                    <a:pt x="167" y="1025"/>
                  </a:cubicBezTo>
                  <a:lnTo>
                    <a:pt x="870" y="1025"/>
                  </a:lnTo>
                  <a:cubicBezTo>
                    <a:pt x="953" y="1025"/>
                    <a:pt x="1025" y="953"/>
                    <a:pt x="1025" y="870"/>
                  </a:cubicBezTo>
                  <a:lnTo>
                    <a:pt x="1025" y="167"/>
                  </a:lnTo>
                  <a:cubicBezTo>
                    <a:pt x="1025" y="72"/>
                    <a:pt x="953" y="1"/>
                    <a:pt x="870" y="1"/>
                  </a:cubicBezTo>
                  <a:close/>
                </a:path>
              </a:pathLst>
            </a:custGeom>
            <a:grpFill/>
            <a:ln>
              <a:noFill/>
            </a:ln>
          </p:spPr>
          <p:txBody>
            <a:bodyPr spcFirstLastPara="1" wrap="square" lIns="60950" tIns="60950" rIns="60950" bIns="60950" anchor="ctr" anchorCtr="0">
              <a:noAutofit/>
            </a:bodyPr>
            <a:lstStyle/>
            <a:p>
              <a:endParaRPr sz="1200"/>
            </a:p>
          </p:txBody>
        </p:sp>
      </p:grpSp>
      <p:grpSp>
        <p:nvGrpSpPr>
          <p:cNvPr id="24" name="Group 34">
            <a:extLst>
              <a:ext uri="{FF2B5EF4-FFF2-40B4-BE49-F238E27FC236}">
                <a16:creationId xmlns:a16="http://schemas.microsoft.com/office/drawing/2014/main" id="{DDE732AB-2839-48C5-A33F-93C334D90B7C}"/>
              </a:ext>
            </a:extLst>
          </p:cNvPr>
          <p:cNvGrpSpPr/>
          <p:nvPr/>
        </p:nvGrpSpPr>
        <p:grpSpPr>
          <a:xfrm rot="5400000">
            <a:off x="-3403456" y="2914917"/>
            <a:ext cx="6858000" cy="1028167"/>
            <a:chOff x="0" y="0"/>
            <a:chExt cx="35832548" cy="5372100"/>
          </a:xfrm>
        </p:grpSpPr>
        <p:sp>
          <p:nvSpPr>
            <p:cNvPr id="25" name="Freeform 35">
              <a:extLst>
                <a:ext uri="{FF2B5EF4-FFF2-40B4-BE49-F238E27FC236}">
                  <a16:creationId xmlns:a16="http://schemas.microsoft.com/office/drawing/2014/main" id="{505ACAB3-62FB-4BA2-B0A0-AC968BC85BD8}"/>
                </a:ext>
              </a:extLst>
            </p:cNvPr>
            <p:cNvSpPr/>
            <p:nvPr/>
          </p:nvSpPr>
          <p:spPr>
            <a:xfrm>
              <a:off x="0" y="0"/>
              <a:ext cx="35832548" cy="5372100"/>
            </a:xfrm>
            <a:custGeom>
              <a:avLst/>
              <a:gdLst/>
              <a:ahLst/>
              <a:cxnLst/>
              <a:rect l="l" t="t" r="r" b="b"/>
              <a:pathLst>
                <a:path w="35832548" h="5372100">
                  <a:moveTo>
                    <a:pt x="34281880" y="0"/>
                  </a:moveTo>
                  <a:lnTo>
                    <a:pt x="1550670" y="0"/>
                  </a:lnTo>
                  <a:lnTo>
                    <a:pt x="0" y="2686050"/>
                  </a:lnTo>
                  <a:lnTo>
                    <a:pt x="1550670" y="5372100"/>
                  </a:lnTo>
                  <a:lnTo>
                    <a:pt x="34281880" y="5372100"/>
                  </a:lnTo>
                  <a:lnTo>
                    <a:pt x="35832548" y="2686050"/>
                  </a:lnTo>
                  <a:lnTo>
                    <a:pt x="34281880" y="0"/>
                  </a:lnTo>
                  <a:close/>
                </a:path>
              </a:pathLst>
            </a:custGeom>
            <a:solidFill>
              <a:srgbClr val="A066CB"/>
            </a:solidFill>
          </p:spPr>
        </p:sp>
      </p:grpSp>
      <mc:AlternateContent xmlns:mc="http://schemas.openxmlformats.org/markup-compatibility/2006">
        <mc:Choice xmlns:a14="http://schemas.microsoft.com/office/drawing/2010/main" Requires="a14">
          <p:sp>
            <p:nvSpPr>
              <p:cNvPr id="26" name="Content Placeholder 25">
                <a:extLst>
                  <a:ext uri="{FF2B5EF4-FFF2-40B4-BE49-F238E27FC236}">
                    <a16:creationId xmlns:a16="http://schemas.microsoft.com/office/drawing/2014/main" id="{60A970BC-D649-48C9-9B38-788AC769E673}"/>
                  </a:ext>
                </a:extLst>
              </p:cNvPr>
              <p:cNvSpPr>
                <a:spLocks noGrp="1"/>
              </p:cNvSpPr>
              <p:nvPr>
                <p:ph idx="1"/>
              </p:nvPr>
            </p:nvSpPr>
            <p:spPr>
              <a:xfrm>
                <a:off x="838200" y="844639"/>
                <a:ext cx="10515600" cy="5733961"/>
              </a:xfrm>
            </p:spPr>
            <p:txBody>
              <a:bodyPr>
                <a:normAutofit fontScale="47500" lnSpcReduction="20000"/>
              </a:bodyPr>
              <a:lstStyle/>
              <a:p>
                <a:pPr marL="0" indent="0">
                  <a:lnSpc>
                    <a:spcPct val="107000"/>
                  </a:lnSpc>
                  <a:spcAft>
                    <a:spcPts val="800"/>
                  </a:spcAft>
                  <a:buNone/>
                </a:pPr>
                <a:r>
                  <a:rPr lang="en-IN" sz="2200" dirty="0">
                    <a:effectLst/>
                    <a:latin typeface="Calibri" panose="020F0502020204030204" pitchFamily="34" charset="0"/>
                    <a:ea typeface="Calibri" panose="020F0502020204030204" pitchFamily="34" charset="0"/>
                    <a:cs typeface="Times New Roman" panose="02020603050405020304" pitchFamily="18" charset="0"/>
                  </a:rPr>
                  <a:t>Let </a:t>
                </a:r>
                <a:r>
                  <a:rPr lang="en-IN" sz="2200" dirty="0" err="1">
                    <a:effectLst/>
                    <a:latin typeface="Calibri" panose="020F0502020204030204" pitchFamily="34" charset="0"/>
                    <a:ea typeface="Calibri" panose="020F0502020204030204" pitchFamily="34" charset="0"/>
                    <a:cs typeface="Times New Roman" panose="02020603050405020304" pitchFamily="18" charset="0"/>
                  </a:rPr>
                  <a:t>p</a:t>
                </a:r>
                <a:r>
                  <a:rPr lang="en-IN" sz="2200" baseline="-25000" dirty="0" err="1">
                    <a:effectLst/>
                    <a:latin typeface="Calibri" panose="020F0502020204030204" pitchFamily="34" charset="0"/>
                    <a:ea typeface="Calibri" panose="020F0502020204030204" pitchFamily="34" charset="0"/>
                    <a:cs typeface="Times New Roman" panose="02020603050405020304" pitchFamily="18" charset="0"/>
                  </a:rPr>
                  <a:t>ij</a:t>
                </a:r>
                <a:r>
                  <a:rPr lang="en-IN" sz="2200" dirty="0">
                    <a:effectLst/>
                    <a:latin typeface="Calibri" panose="020F0502020204030204" pitchFamily="34" charset="0"/>
                    <a:ea typeface="Calibri" panose="020F0502020204030204" pitchFamily="34" charset="0"/>
                    <a:cs typeface="Times New Roman" panose="02020603050405020304" pitchFamily="18" charset="0"/>
                  </a:rPr>
                  <a:t> = P[X</a:t>
                </a:r>
                <a:r>
                  <a:rPr lang="en-IN" sz="2200" baseline="-25000" dirty="0">
                    <a:effectLst/>
                    <a:latin typeface="Calibri" panose="020F0502020204030204" pitchFamily="34" charset="0"/>
                    <a:ea typeface="Calibri" panose="020F0502020204030204" pitchFamily="34" charset="0"/>
                    <a:cs typeface="Times New Roman" panose="02020603050405020304" pitchFamily="18" charset="0"/>
                  </a:rPr>
                  <a:t>n+1</a:t>
                </a:r>
                <a:r>
                  <a:rPr lang="en-IN" sz="2200" dirty="0">
                    <a:effectLst/>
                    <a:latin typeface="Calibri" panose="020F0502020204030204" pitchFamily="34" charset="0"/>
                    <a:ea typeface="Calibri" panose="020F0502020204030204" pitchFamily="34" charset="0"/>
                    <a:cs typeface="Times New Roman" panose="02020603050405020304" pitchFamily="18" charset="0"/>
                  </a:rPr>
                  <a:t>=j/</a:t>
                </a:r>
                <a:r>
                  <a:rPr lang="en-IN" sz="2200" dirty="0" err="1">
                    <a:effectLst/>
                    <a:latin typeface="Calibri" panose="020F0502020204030204" pitchFamily="34" charset="0"/>
                    <a:ea typeface="Calibri" panose="020F0502020204030204" pitchFamily="34" charset="0"/>
                    <a:cs typeface="Times New Roman" panose="02020603050405020304" pitchFamily="18" charset="0"/>
                  </a:rPr>
                  <a:t>X</a:t>
                </a:r>
                <a:r>
                  <a:rPr lang="en-IN" sz="2200" baseline="-25000" dirty="0" err="1">
                    <a:effectLst/>
                    <a:latin typeface="Calibri" panose="020F0502020204030204" pitchFamily="34" charset="0"/>
                    <a:ea typeface="Calibri" panose="020F0502020204030204" pitchFamily="34" charset="0"/>
                    <a:cs typeface="Times New Roman" panose="02020603050405020304" pitchFamily="18" charset="0"/>
                  </a:rPr>
                  <a:t>n</a:t>
                </a:r>
                <a:r>
                  <a:rPr lang="en-IN" sz="2200" dirty="0">
                    <a:effectLst/>
                    <a:latin typeface="Calibri" panose="020F0502020204030204" pitchFamily="34" charset="0"/>
                    <a:ea typeface="Calibri" panose="020F0502020204030204" pitchFamily="34" charset="0"/>
                    <a:cs typeface="Times New Roman" panose="02020603050405020304" pitchFamily="18" charset="0"/>
                  </a:rPr>
                  <a:t>=</a:t>
                </a:r>
                <a:r>
                  <a:rPr lang="en-IN" sz="2200" dirty="0" err="1">
                    <a:effectLst/>
                    <a:latin typeface="Calibri" panose="020F0502020204030204" pitchFamily="34" charset="0"/>
                    <a:ea typeface="Calibri" panose="020F0502020204030204" pitchFamily="34" charset="0"/>
                    <a:cs typeface="Times New Roman" panose="02020603050405020304" pitchFamily="18" charset="0"/>
                  </a:rPr>
                  <a:t>i</a:t>
                </a:r>
                <a:r>
                  <a:rPr lang="en-IN" sz="2200" dirty="0">
                    <a:effectLst/>
                    <a:latin typeface="Calibri" panose="020F0502020204030204" pitchFamily="34" charset="0"/>
                    <a:ea typeface="Calibri" panose="020F0502020204030204" pitchFamily="34" charset="0"/>
                    <a:cs typeface="Times New Roman" panose="02020603050405020304" pitchFamily="18" charset="0"/>
                  </a:rPr>
                  <a:t>].  We find the likelihood function of such a matrix.</a:t>
                </a:r>
              </a:p>
              <a:p>
                <a:pPr marL="0" indent="0">
                  <a:lnSpc>
                    <a:spcPct val="107000"/>
                  </a:lnSpc>
                  <a:spcAft>
                    <a:spcPts val="800"/>
                  </a:spcAft>
                  <a:buNone/>
                </a:pPr>
                <a:r>
                  <a:rPr lang="en-IN" sz="2200" dirty="0">
                    <a:effectLst/>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sSubSup>
                      <m:sSubSupPr>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sSubSupPr>
                      <m:e>
                        <m:sSub>
                          <m:sSubPr>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m:t>
                        </m:r>
                      </m:e>
                      <m: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𝑇</m:t>
                        </m:r>
                      </m:sup>
                    </m:sSubSup>
                  </m:oMath>
                </a14:m>
                <a:r>
                  <a:rPr lang="en-IN" sz="2200" dirty="0">
                    <a:effectLst/>
                    <a:latin typeface="Calibri" panose="020F0502020204030204" pitchFamily="34" charset="0"/>
                    <a:ea typeface="Times New Roman" panose="02020603050405020304" pitchFamily="18" charset="0"/>
                    <a:cs typeface="Times New Roman" panose="02020603050405020304" pitchFamily="18" charset="0"/>
                  </a:rPr>
                  <a:t> be the path of Markov chain. The conditional probability is given by</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200" dirty="0">
                    <a:effectLst/>
                    <a:latin typeface="Calibri" panose="020F0502020204030204" pitchFamily="34" charset="0"/>
                    <a:ea typeface="Times New Roman" panose="02020603050405020304" pitchFamily="18" charset="0"/>
                    <a:cs typeface="Times New Roman" panose="02020603050405020304" pitchFamily="18" charset="0"/>
                  </a:rPr>
                  <a:t>P(</a:t>
                </a:r>
                <a14:m>
                  <m:oMath xmlns:m="http://schemas.openxmlformats.org/officeDocument/2006/math">
                    <m:sSub>
                      <m:sSubPr>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𝑇</m:t>
                        </m:r>
                      </m:sub>
                    </m:s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𝑇</m:t>
                        </m:r>
                      </m:sub>
                    </m:s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2200" dirty="0">
                    <a:effectLst/>
                    <a:latin typeface="Calibri" panose="020F0502020204030204" pitchFamily="34" charset="0"/>
                    <a:ea typeface="Times New Roman" panose="02020603050405020304" pitchFamily="18" charset="0"/>
                    <a:cs typeface="Times New Roman" panose="02020603050405020304" pitchFamily="18" charset="0"/>
                  </a:rPr>
                  <a:t> =P(</a:t>
                </a:r>
                <a14:m>
                  <m:oMath xmlns:m="http://schemas.openxmlformats.org/officeDocument/2006/math">
                    <m:sSub>
                      <m:sSubPr>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𝑇</m:t>
                        </m:r>
                      </m:sub>
                    </m:s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2200" dirty="0">
                    <a:effectLst/>
                    <a:latin typeface="Calibri" panose="020F0502020204030204" pitchFamily="34" charset="0"/>
                    <a:ea typeface="Times New Roman" panose="02020603050405020304" pitchFamily="18" charset="0"/>
                    <a:cs typeface="Times New Roman" panose="02020603050405020304" pitchFamily="18" charset="0"/>
                  </a:rPr>
                  <a:t>……..,</a:t>
                </a:r>
                <a:r>
                  <a:rPr lang="en-IN" sz="2200" i="1" dirty="0">
                    <a:effectLst/>
                    <a:latin typeface="Cambria Math" panose="020405030504060302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2200" dirty="0">
                    <a:effectLst/>
                    <a:latin typeface="Cambria Math" panose="02040503050406030204" pitchFamily="18" charset="0"/>
                    <a:ea typeface="Times New Roman" panose="02020603050405020304" pitchFamily="18" charset="0"/>
                    <a:cs typeface="Times New Roman" panose="02020603050405020304" pitchFamily="18" charset="0"/>
                  </a:rPr>
                  <a:t>*P(</a:t>
                </a:r>
                <a14:m>
                  <m:oMath xmlns:m="http://schemas.openxmlformats.org/officeDocument/2006/math">
                    <m:sSub>
                      <m:sSubPr>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200" dirty="0">
                    <a:effectLst/>
                    <a:latin typeface="Cambria Math" panose="02040503050406030204" pitchFamily="18" charset="0"/>
                    <a:ea typeface="Times New Roman" panose="02020603050405020304" pitchFamily="18" charset="0"/>
                    <a:cs typeface="Times New Roman" panose="02020603050405020304" pitchFamily="18" charset="0"/>
                  </a:rPr>
                  <a:t>As it is a Markov chain it will follow the Markov property.</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200" dirty="0">
                    <a:effectLst/>
                    <a:latin typeface="Cambria Math" panose="02040503050406030204" pitchFamily="18" charset="0"/>
                    <a:ea typeface="Times New Roman" panose="02020603050405020304" pitchFamily="18" charset="0"/>
                    <a:cs typeface="Times New Roman" panose="02020603050405020304" pitchFamily="18" charset="0"/>
                  </a:rPr>
                  <a:t>=P(</a:t>
                </a:r>
                <a14:m>
                  <m:oMath xmlns:m="http://schemas.openxmlformats.org/officeDocument/2006/math">
                    <m:sSub>
                      <m:sSubPr>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𝑇</m:t>
                        </m:r>
                      </m:sub>
                    </m:sSub>
                    <m:d>
                      <m:dPr>
                        <m:begChr m:val="|"/>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−1</m:t>
                            </m:r>
                          </m:sub>
                        </m:sSub>
                      </m:e>
                    </m:d>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−1</m:t>
                            </m:r>
                          </m:sub>
                        </m:sSub>
                      </m:e>
                    </m:d>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𝐼</m:t>
                    </m:r>
                  </m:oMath>
                </a14:m>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200" dirty="0">
                    <a:effectLst/>
                    <a:latin typeface="Cambria Math" panose="02040503050406030204" pitchFamily="18" charset="0"/>
                    <a:ea typeface="Times New Roman" panose="02020603050405020304" pitchFamily="18" charset="0"/>
                    <a:cs typeface="Times New Roman" panose="02020603050405020304" pitchFamily="18" charset="0"/>
                  </a:rPr>
                  <a:t>= </a:t>
                </a:r>
                <a:r>
                  <a:rPr lang="en-IN" sz="2200" dirty="0">
                    <a:latin typeface="Cambria Math" panose="02040503050406030204" pitchFamily="18" charset="0"/>
                    <a:ea typeface="Times New Roman" panose="02020603050405020304" pitchFamily="18" charset="0"/>
                    <a:cs typeface="Times New Roman" panose="02020603050405020304" pitchFamily="18" charset="0"/>
                  </a:rPr>
                  <a:t>P(</a:t>
                </a:r>
                <a14:m>
                  <m:oMath xmlns:m="http://schemas.openxmlformats.org/officeDocument/2006/math">
                    <m:sSub>
                      <m:sSubPr>
                        <m:ctrlPr>
                          <a:rPr lang="en-IN" sz="22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i="1">
                            <a:latin typeface="Cambria Math" panose="02040503050406030204" pitchFamily="18" charset="0"/>
                            <a:ea typeface="Times New Roman" panose="02020603050405020304" pitchFamily="18" charset="0"/>
                            <a:cs typeface="Times New Roman" panose="02020603050405020304" pitchFamily="18" charset="0"/>
                          </a:rPr>
                          <m:t>𝑋</m:t>
                        </m:r>
                      </m:e>
                      <m:sub>
                        <m:r>
                          <a:rPr lang="en-IN" sz="2200" i="1">
                            <a:latin typeface="Cambria Math" panose="02040503050406030204" pitchFamily="18" charset="0"/>
                            <a:ea typeface="Times New Roman" panose="02020603050405020304" pitchFamily="18" charset="0"/>
                            <a:cs typeface="Times New Roman" panose="02020603050405020304" pitchFamily="18" charset="0"/>
                          </a:rPr>
                          <m:t>𝑇</m:t>
                        </m:r>
                      </m:sub>
                    </m:sSub>
                    <m:d>
                      <m:dPr>
                        <m:begChr m:val="|"/>
                        <m:ctrlPr>
                          <a:rPr lang="en-IN" sz="22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22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i="1">
                                <a:latin typeface="Cambria Math" panose="02040503050406030204" pitchFamily="18" charset="0"/>
                                <a:ea typeface="Times New Roman" panose="02020603050405020304" pitchFamily="18" charset="0"/>
                                <a:cs typeface="Times New Roman" panose="02020603050405020304" pitchFamily="18" charset="0"/>
                              </a:rPr>
                              <m:t>𝑋</m:t>
                            </m:r>
                          </m:e>
                          <m:sub>
                            <m:r>
                              <a:rPr lang="en-IN" sz="2200" i="1">
                                <a:latin typeface="Cambria Math" panose="02040503050406030204" pitchFamily="18" charset="0"/>
                                <a:ea typeface="Times New Roman" panose="02020603050405020304" pitchFamily="18" charset="0"/>
                                <a:cs typeface="Times New Roman" panose="02020603050405020304" pitchFamily="18" charset="0"/>
                              </a:rPr>
                              <m:t>𝑇</m:t>
                            </m:r>
                            <m:r>
                              <a:rPr lang="en-IN" sz="2200" i="1">
                                <a:latin typeface="Cambria Math" panose="02040503050406030204" pitchFamily="18" charset="0"/>
                                <a:ea typeface="Times New Roman" panose="02020603050405020304" pitchFamily="18" charset="0"/>
                                <a:cs typeface="Times New Roman" panose="02020603050405020304" pitchFamily="18" charset="0"/>
                              </a:rPr>
                              <m:t>−1</m:t>
                            </m:r>
                          </m:sub>
                        </m:sSub>
                      </m:e>
                    </m:d>
                    <m:r>
                      <a:rPr lang="en-IN" sz="2200" i="1">
                        <a:latin typeface="Cambria Math" panose="02040503050406030204" pitchFamily="18" charset="0"/>
                        <a:ea typeface="Times New Roman" panose="02020603050405020304" pitchFamily="18" charset="0"/>
                        <a:cs typeface="Times New Roman" panose="02020603050405020304" pitchFamily="18" charset="0"/>
                      </a:rPr>
                      <m:t> </m:t>
                    </m:r>
                  </m:oMath>
                </a14:m>
                <a:r>
                  <a:rPr lang="en-IN" sz="2200" dirty="0">
                    <a:effectLst/>
                    <a:latin typeface="Cambria Math" panose="02040503050406030204" pitchFamily="18" charset="0"/>
                    <a:ea typeface="Times New Roman" panose="02020603050405020304" pitchFamily="18" charset="0"/>
                    <a:cs typeface="Times New Roman" panose="02020603050405020304" pitchFamily="18" charset="0"/>
                  </a:rPr>
                  <a:t>P(</a:t>
                </a:r>
                <a14:m>
                  <m:oMath xmlns:m="http://schemas.openxmlformats.org/officeDocument/2006/math">
                    <m:sSub>
                      <m:sSubPr>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begChr m:val="|"/>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−2</m:t>
                            </m:r>
                          </m:sub>
                        </m:sSub>
                      </m:e>
                    </m:d>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−2</m:t>
                            </m:r>
                          </m:sub>
                        </m:sSub>
                      </m:e>
                    </m:d>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𝐼𝐼</m:t>
                    </m:r>
                  </m:oMath>
                </a14:m>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200" dirty="0">
                    <a:effectLst/>
                    <a:latin typeface="Cambria Math" panose="02040503050406030204" pitchFamily="18" charset="0"/>
                    <a:ea typeface="Times New Roman" panose="02020603050405020304" pitchFamily="18" charset="0"/>
                    <a:cs typeface="Times New Roman" panose="02020603050405020304" pitchFamily="18" charset="0"/>
                  </a:rPr>
                  <a:t>Similarly by repeating this step n-times we’ll put all the values of equation in </a:t>
                </a:r>
                <a:r>
                  <a:rPr lang="en-IN" sz="2200" dirty="0" err="1">
                    <a:effectLst/>
                    <a:latin typeface="Cambria Math" panose="02040503050406030204" pitchFamily="18" charset="0"/>
                    <a:ea typeface="Times New Roman" panose="02020603050405020304" pitchFamily="18" charset="0"/>
                    <a:cs typeface="Times New Roman" panose="02020603050405020304" pitchFamily="18" charset="0"/>
                  </a:rPr>
                  <a:t>eq</a:t>
                </a:r>
                <a:r>
                  <a:rPr lang="en-IN" sz="2200" dirty="0">
                    <a:effectLst/>
                    <a:latin typeface="Cambria Math" panose="02040503050406030204" pitchFamily="18" charset="0"/>
                    <a:ea typeface="Times New Roman" panose="02020603050405020304" pitchFamily="18" charset="0"/>
                    <a:cs typeface="Times New Roman" panose="02020603050405020304" pitchFamily="18" charset="0"/>
                  </a:rPr>
                  <a:t> I,</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200" dirty="0">
                    <a:effectLst/>
                    <a:latin typeface="Cambria Math" panose="02040503050406030204" pitchFamily="18" charset="0"/>
                    <a:ea typeface="Times New Roman" panose="02020603050405020304" pitchFamily="18" charset="0"/>
                    <a:cs typeface="Times New Roman" panose="02020603050405020304" pitchFamily="18" charset="0"/>
                  </a:rPr>
                  <a:t>P(</a:t>
                </a:r>
                <a14:m>
                  <m:oMath xmlns:m="http://schemas.openxmlformats.org/officeDocument/2006/math">
                    <m:sSub>
                      <m:sSubPr>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𝑇</m:t>
                        </m:r>
                      </m:sub>
                    </m:s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2200" dirty="0">
                    <a:effectLst/>
                    <a:latin typeface="Cambria Math" panose="02040503050406030204" pitchFamily="18" charset="0"/>
                    <a:ea typeface="Times New Roman" panose="02020603050405020304" pitchFamily="18" charset="0"/>
                    <a:cs typeface="Times New Roman" panose="02020603050405020304" pitchFamily="18" charset="0"/>
                  </a:rPr>
                  <a:t> = L =</a:t>
                </a:r>
                <a14:m>
                  <m:oMath xmlns:m="http://schemas.openxmlformats.org/officeDocument/2006/math">
                    <m:nary>
                      <m:naryPr>
                        <m:chr m:val="∏"/>
                        <m:limLoc m:val="undOvr"/>
                        <m:grow m:val="on"/>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𝑇</m:t>
                        </m:r>
                      </m:sup>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𝑃</m:t>
                        </m:r>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d>
                          <m:dPr>
                            <m:begChr m:val="|"/>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−1</m:t>
                                </m:r>
                              </m:sub>
                            </m:sSub>
                          </m:e>
                        </m:d>
                      </m:e>
                    </m:nary>
                  </m:oMath>
                </a14:m>
                <a:r>
                  <a:rPr lang="en-IN" sz="2200" dirty="0">
                    <a:effectLst/>
                    <a:latin typeface="Cambria Math" panose="02040503050406030204" pitchFamily="18" charset="0"/>
                    <a:ea typeface="Times New Roman" panose="02020603050405020304" pitchFamily="18" charset="0"/>
                    <a:cs typeface="Times New Roman" panose="02020603050405020304" pitchFamily="18" charset="0"/>
                  </a:rPr>
                  <a:t> </a:t>
                </a:r>
                <a:r>
                  <a:rPr lang="en-IN" sz="2200" dirty="0">
                    <a:latin typeface="Cambria Math" panose="02040503050406030204" pitchFamily="18" charset="0"/>
                    <a:ea typeface="Times New Roman" panose="02020603050405020304" pitchFamily="18" charset="0"/>
                    <a:cs typeface="Times New Roman" panose="02020603050405020304" pitchFamily="18" charset="0"/>
                  </a:rPr>
                  <a:t>* </a:t>
                </a:r>
                <a14:m>
                  <m:oMath xmlns:m="http://schemas.openxmlformats.org/officeDocument/2006/math">
                    <m:r>
                      <a:rPr lang="en-IN" sz="2200">
                        <a:latin typeface="Cambria Math" panose="02040503050406030204" pitchFamily="18" charset="0"/>
                        <a:ea typeface="Times New Roman" panose="02020603050405020304" pitchFamily="18" charset="0"/>
                        <a:cs typeface="Times New Roman" panose="02020603050405020304" pitchFamily="18" charset="0"/>
                      </a:rPr>
                      <m:t>𝑃</m:t>
                    </m:r>
                    <m:r>
                      <a:rPr lang="en-IN" sz="2200">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2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a:latin typeface="Cambria Math" panose="02040503050406030204" pitchFamily="18" charset="0"/>
                            <a:ea typeface="Times New Roman" panose="02020603050405020304" pitchFamily="18" charset="0"/>
                            <a:cs typeface="Times New Roman" panose="02020603050405020304" pitchFamily="18" charset="0"/>
                          </a:rPr>
                          <m:t>𝑋</m:t>
                        </m:r>
                      </m:e>
                      <m:sub>
                        <m:r>
                          <a:rPr lang="en-IN" sz="2200" b="0" i="0" smtClean="0">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200">
                        <a:latin typeface="Cambria Math" panose="02040503050406030204" pitchFamily="18" charset="0"/>
                        <a:ea typeface="Times New Roman" panose="02020603050405020304" pitchFamily="18" charset="0"/>
                        <a:cs typeface="Times New Roman" panose="02020603050405020304" pitchFamily="18" charset="0"/>
                      </a:rPr>
                      <m:t>)</m:t>
                    </m:r>
                  </m:oMath>
                </a14:m>
                <a:endParaRPr lang="en-IN" sz="2200" dirty="0">
                  <a:latin typeface="Cambria Math" panose="02040503050406030204" pitchFamily="18"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r>
                  <a:rPr lang="en-IN" sz="2200" dirty="0">
                    <a:effectLst/>
                    <a:latin typeface="Cambria Math" panose="02040503050406030204" pitchFamily="18" charset="0"/>
                    <a:ea typeface="Times New Roman" panose="02020603050405020304" pitchFamily="18" charset="0"/>
                    <a:cs typeface="Times New Roman" panose="02020603050405020304" pitchFamily="18" charset="0"/>
                  </a:rPr>
                  <a:t>Taking log on both sides</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200" dirty="0">
                    <a:effectLst/>
                    <a:latin typeface="Cambria Math" panose="02040503050406030204" pitchFamily="18" charset="0"/>
                    <a:ea typeface="Times New Roman" panose="02020603050405020304" pitchFamily="18" charset="0"/>
                    <a:cs typeface="Times New Roman" panose="02020603050405020304" pitchFamily="18" charset="0"/>
                  </a:rPr>
                  <a:t>Log (L)=</a:t>
                </a:r>
                <a14:m>
                  <m:oMath xmlns:m="http://schemas.openxmlformats.org/officeDocument/2006/math">
                    <m:nary>
                      <m:naryPr>
                        <m:chr m:val="∑"/>
                        <m:limLoc m:val="undOvr"/>
                        <m:grow m:val="on"/>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m:rPr>
                            <m:sty m:val="p"/>
                          </m:rPr>
                          <a:rPr lang="en-IN" sz="2200">
                            <a:effectLst/>
                            <a:latin typeface="Cambria Math" panose="02040503050406030204" pitchFamily="18" charset="0"/>
                            <a:ea typeface="Times New Roman" panose="02020603050405020304" pitchFamily="18" charset="0"/>
                            <a:cs typeface="Times New Roman" panose="02020603050405020304" pitchFamily="18" charset="0"/>
                          </a:rPr>
                          <m:t>i</m:t>
                        </m:r>
                        <m:r>
                          <a:rPr lang="en-IN" sz="2200">
                            <a:effectLst/>
                            <a:latin typeface="Cambria Math" panose="02040503050406030204" pitchFamily="18" charset="0"/>
                            <a:ea typeface="Times New Roman" panose="02020603050405020304" pitchFamily="18" charset="0"/>
                            <a:cs typeface="Times New Roman" panose="02020603050405020304" pitchFamily="18" charset="0"/>
                          </a:rPr>
                          <m:t>=</m:t>
                        </m:r>
                        <m:r>
                          <a:rPr lang="en-IN" sz="2200" b="0" i="1" smtClean="0">
                            <a:effectLst/>
                            <a:latin typeface="Cambria Math" panose="02040503050406030204" pitchFamily="18" charset="0"/>
                            <a:ea typeface="Times New Roman" panose="02020603050405020304" pitchFamily="18" charset="0"/>
                            <a:cs typeface="Times New Roman" panose="02020603050405020304" pitchFamily="18" charset="0"/>
                          </a:rPr>
                          <m:t>2</m:t>
                        </m:r>
                      </m:sub>
                      <m:sup>
                        <m:r>
                          <m:rPr>
                            <m:sty m:val="p"/>
                          </m:rPr>
                          <a:rPr lang="en-IN" sz="2200">
                            <a:effectLst/>
                            <a:latin typeface="Cambria Math" panose="02040503050406030204" pitchFamily="18" charset="0"/>
                            <a:ea typeface="Times New Roman" panose="02020603050405020304" pitchFamily="18" charset="0"/>
                            <a:cs typeface="Times New Roman" panose="02020603050405020304" pitchFamily="18" charset="0"/>
                          </a:rPr>
                          <m:t>T</m:t>
                        </m:r>
                      </m:sup>
                      <m:e>
                        <m:r>
                          <m:rPr>
                            <m:sty m:val="p"/>
                          </m:rPr>
                          <a:rPr lang="en-IN" sz="2200">
                            <a:effectLst/>
                            <a:latin typeface="Cambria Math" panose="02040503050406030204" pitchFamily="18" charset="0"/>
                            <a:ea typeface="Times New Roman" panose="02020603050405020304" pitchFamily="18" charset="0"/>
                            <a:cs typeface="Times New Roman" panose="02020603050405020304" pitchFamily="18" charset="0"/>
                          </a:rPr>
                          <m:t>Log</m:t>
                        </m:r>
                        <m:r>
                          <a:rPr lang="en-IN" sz="2200">
                            <a:effectLst/>
                            <a:latin typeface="Cambria Math" panose="02040503050406030204" pitchFamily="18" charset="0"/>
                            <a:ea typeface="Times New Roman" panose="02020603050405020304" pitchFamily="18" charset="0"/>
                            <a:cs typeface="Times New Roman" panose="02020603050405020304" pitchFamily="18" charset="0"/>
                          </a:rPr>
                          <m:t>(</m:t>
                        </m:r>
                      </m:e>
                    </m:nary>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𝑃</m:t>
                    </m:r>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d>
                      <m:dPr>
                        <m:begChr m:val="|"/>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−1</m:t>
                            </m:r>
                          </m:sub>
                        </m:sSub>
                      </m:e>
                    </m:d>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2200" dirty="0">
                    <a:effectLst/>
                    <a:latin typeface="Cambria Math" panose="02040503050406030204" pitchFamily="18" charset="0"/>
                    <a:ea typeface="Times New Roman" panose="02020603050405020304" pitchFamily="18" charset="0"/>
                    <a:cs typeface="Times New Roman" panose="02020603050405020304" pitchFamily="18" charset="0"/>
                  </a:rPr>
                  <a:t> +log(</a:t>
                </a:r>
                <a14:m>
                  <m:oMath xmlns:m="http://schemas.openxmlformats.org/officeDocument/2006/math">
                    <m:r>
                      <a:rPr lang="en-IN" sz="2200">
                        <a:latin typeface="Cambria Math" panose="02040503050406030204" pitchFamily="18" charset="0"/>
                        <a:ea typeface="Times New Roman" panose="02020603050405020304" pitchFamily="18" charset="0"/>
                        <a:cs typeface="Times New Roman" panose="02020603050405020304" pitchFamily="18" charset="0"/>
                      </a:rPr>
                      <m:t>𝑃</m:t>
                    </m:r>
                    <m:r>
                      <a:rPr lang="en-IN" sz="2200">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2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a:latin typeface="Cambria Math" panose="02040503050406030204" pitchFamily="18" charset="0"/>
                            <a:ea typeface="Times New Roman" panose="02020603050405020304" pitchFamily="18" charset="0"/>
                            <a:cs typeface="Times New Roman" panose="02020603050405020304" pitchFamily="18" charset="0"/>
                          </a:rPr>
                          <m:t>𝑋</m:t>
                        </m:r>
                      </m:e>
                      <m:sub>
                        <m:r>
                          <a:rPr lang="en-IN" sz="2200" b="0" i="0" smtClean="0">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200">
                        <a:latin typeface="Cambria Math" panose="02040503050406030204" pitchFamily="18" charset="0"/>
                        <a:ea typeface="Times New Roman" panose="02020603050405020304" pitchFamily="18" charset="0"/>
                        <a:cs typeface="Times New Roman" panose="02020603050405020304" pitchFamily="18" charset="0"/>
                      </a:rPr>
                      <m:t>)</m:t>
                    </m:r>
                  </m:oMath>
                </a14:m>
                <a:r>
                  <a:rPr lang="en-IN" sz="2200" dirty="0">
                    <a:latin typeface="Cambria Math" panose="02040503050406030204" pitchFamily="18" charset="0"/>
                    <a:ea typeface="Times New Roman" panose="02020603050405020304" pitchFamily="18" charset="0"/>
                    <a:cs typeface="Times New Roman" panose="02020603050405020304" pitchFamily="18" charset="0"/>
                  </a:rPr>
                  <a:t>)</a:t>
                </a:r>
              </a:p>
              <a:p>
                <a:pPr marL="0" indent="0">
                  <a:lnSpc>
                    <a:spcPct val="107000"/>
                  </a:lnSpc>
                  <a:spcAft>
                    <a:spcPts val="800"/>
                  </a:spcAft>
                  <a:buNone/>
                </a:pPr>
                <a:r>
                  <a:rPr lang="en-IN" sz="2200" dirty="0">
                    <a:effectLst/>
                    <a:latin typeface="Cambria Math" panose="02040503050406030204" pitchFamily="18" charset="0"/>
                    <a:ea typeface="Times New Roman" panose="02020603050405020304" pitchFamily="18" charset="0"/>
                    <a:cs typeface="Times New Roman" panose="02020603050405020304" pitchFamily="18" charset="0"/>
                  </a:rPr>
                  <a:t>Finding the maximum log likelihood function by differentiating</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200" dirty="0">
                    <a:effectLst/>
                    <a:latin typeface="Cambria Math" panose="02040503050406030204" pitchFamily="18" charset="0"/>
                    <a:ea typeface="Times New Roman" panose="02020603050405020304" pitchFamily="18" charset="0"/>
                    <a:cs typeface="Times New Roman" panose="02020603050405020304" pitchFamily="18" charset="0"/>
                  </a:rPr>
                  <a:t>L’ =</a:t>
                </a:r>
                <a14:m>
                  <m:oMath xmlns:m="http://schemas.openxmlformats.org/officeDocument/2006/math">
                    <m:nary>
                      <m:naryPr>
                        <m:chr m:val="∑"/>
                        <m:limLoc m:val="undOvr"/>
                        <m:grow m:val="on"/>
                        <m:ctrlPr>
                          <a:rPr lang="en-IN" sz="2200" i="1">
                            <a:latin typeface="Cambria Math" panose="02040503050406030204" pitchFamily="18" charset="0"/>
                            <a:ea typeface="Times New Roman" panose="02020603050405020304" pitchFamily="18" charset="0"/>
                            <a:cs typeface="Times New Roman" panose="02020603050405020304" pitchFamily="18" charset="0"/>
                          </a:rPr>
                        </m:ctrlPr>
                      </m:naryPr>
                      <m:sub>
                        <m:r>
                          <m:rPr>
                            <m:sty m:val="p"/>
                          </m:rPr>
                          <a:rPr lang="en-IN" sz="2200">
                            <a:latin typeface="Cambria Math" panose="02040503050406030204" pitchFamily="18" charset="0"/>
                            <a:ea typeface="Times New Roman" panose="02020603050405020304" pitchFamily="18" charset="0"/>
                            <a:cs typeface="Times New Roman" panose="02020603050405020304" pitchFamily="18" charset="0"/>
                          </a:rPr>
                          <m:t>i</m:t>
                        </m:r>
                        <m:r>
                          <a:rPr lang="en-IN" sz="2200">
                            <a:latin typeface="Cambria Math" panose="02040503050406030204" pitchFamily="18" charset="0"/>
                            <a:ea typeface="Times New Roman" panose="02020603050405020304" pitchFamily="18" charset="0"/>
                            <a:cs typeface="Times New Roman" panose="02020603050405020304" pitchFamily="18" charset="0"/>
                          </a:rPr>
                          <m:t>=</m:t>
                        </m:r>
                        <m:r>
                          <a:rPr lang="en-IN" sz="2200" i="1">
                            <a:latin typeface="Cambria Math" panose="02040503050406030204" pitchFamily="18" charset="0"/>
                            <a:ea typeface="Times New Roman" panose="02020603050405020304" pitchFamily="18" charset="0"/>
                            <a:cs typeface="Times New Roman" panose="02020603050405020304" pitchFamily="18" charset="0"/>
                          </a:rPr>
                          <m:t>2</m:t>
                        </m:r>
                      </m:sub>
                      <m:sup>
                        <m:r>
                          <m:rPr>
                            <m:sty m:val="p"/>
                          </m:rPr>
                          <a:rPr lang="en-IN" sz="2200">
                            <a:latin typeface="Cambria Math" panose="02040503050406030204" pitchFamily="18" charset="0"/>
                            <a:ea typeface="Times New Roman" panose="02020603050405020304" pitchFamily="18" charset="0"/>
                            <a:cs typeface="Times New Roman" panose="02020603050405020304" pitchFamily="18" charset="0"/>
                          </a:rPr>
                          <m:t>T</m:t>
                        </m:r>
                      </m:sup>
                      <m:e>
                        <m:r>
                          <m:rPr>
                            <m:sty m:val="p"/>
                          </m:rPr>
                          <a:rPr lang="en-IN" sz="2200">
                            <a:latin typeface="Cambria Math" panose="02040503050406030204" pitchFamily="18" charset="0"/>
                            <a:ea typeface="Times New Roman" panose="02020603050405020304" pitchFamily="18" charset="0"/>
                            <a:cs typeface="Times New Roman" panose="02020603050405020304" pitchFamily="18" charset="0"/>
                          </a:rPr>
                          <m:t>Log</m:t>
                        </m:r>
                        <m:r>
                          <a:rPr lang="en-IN" sz="2200">
                            <a:latin typeface="Cambria Math" panose="02040503050406030204" pitchFamily="18" charset="0"/>
                            <a:ea typeface="Times New Roman" panose="02020603050405020304" pitchFamily="18" charset="0"/>
                            <a:cs typeface="Times New Roman" panose="02020603050405020304" pitchFamily="18" charset="0"/>
                          </a:rPr>
                          <m:t>(</m:t>
                        </m:r>
                      </m:e>
                    </m:nary>
                    <m:r>
                      <a:rPr lang="en-IN" sz="2200" i="1">
                        <a:latin typeface="Cambria Math" panose="02040503050406030204" pitchFamily="18" charset="0"/>
                        <a:ea typeface="Times New Roman" panose="02020603050405020304" pitchFamily="18" charset="0"/>
                        <a:cs typeface="Times New Roman" panose="02020603050405020304" pitchFamily="18" charset="0"/>
                      </a:rPr>
                      <m:t> </m:t>
                    </m:r>
                    <m:r>
                      <a:rPr lang="en-IN" sz="2200" i="1">
                        <a:latin typeface="Cambria Math" panose="02040503050406030204" pitchFamily="18" charset="0"/>
                        <a:ea typeface="Times New Roman" panose="02020603050405020304" pitchFamily="18" charset="0"/>
                        <a:cs typeface="Times New Roman" panose="02020603050405020304" pitchFamily="18" charset="0"/>
                      </a:rPr>
                      <m:t>𝑃</m:t>
                    </m:r>
                    <m:r>
                      <a:rPr lang="en-IN" sz="22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2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i="1">
                            <a:latin typeface="Cambria Math" panose="02040503050406030204" pitchFamily="18" charset="0"/>
                            <a:ea typeface="Times New Roman" panose="02020603050405020304" pitchFamily="18" charset="0"/>
                            <a:cs typeface="Times New Roman" panose="02020603050405020304" pitchFamily="18" charset="0"/>
                          </a:rPr>
                          <m:t>𝑋</m:t>
                        </m:r>
                      </m:e>
                      <m:sub>
                        <m:r>
                          <a:rPr lang="en-IN" sz="2200" i="1">
                            <a:latin typeface="Cambria Math" panose="02040503050406030204" pitchFamily="18" charset="0"/>
                            <a:ea typeface="Times New Roman" panose="02020603050405020304" pitchFamily="18" charset="0"/>
                            <a:cs typeface="Times New Roman" panose="02020603050405020304" pitchFamily="18" charset="0"/>
                          </a:rPr>
                          <m:t>𝑖</m:t>
                        </m:r>
                      </m:sub>
                    </m:sSub>
                    <m:d>
                      <m:dPr>
                        <m:begChr m:val="|"/>
                        <m:ctrlPr>
                          <a:rPr lang="en-IN" sz="22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22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i="1">
                                <a:latin typeface="Cambria Math" panose="02040503050406030204" pitchFamily="18" charset="0"/>
                                <a:ea typeface="Times New Roman" panose="02020603050405020304" pitchFamily="18" charset="0"/>
                                <a:cs typeface="Times New Roman" panose="02020603050405020304" pitchFamily="18" charset="0"/>
                              </a:rPr>
                              <m:t>𝑋</m:t>
                            </m:r>
                          </m:e>
                          <m:sub>
                            <m:r>
                              <a:rPr lang="en-IN" sz="2200" i="1">
                                <a:latin typeface="Cambria Math" panose="02040503050406030204" pitchFamily="18" charset="0"/>
                                <a:ea typeface="Times New Roman" panose="02020603050405020304" pitchFamily="18" charset="0"/>
                                <a:cs typeface="Times New Roman" panose="02020603050405020304" pitchFamily="18" charset="0"/>
                              </a:rPr>
                              <m:t>𝑖</m:t>
                            </m:r>
                            <m:r>
                              <a:rPr lang="en-IN" sz="2200" i="1">
                                <a:latin typeface="Cambria Math" panose="02040503050406030204" pitchFamily="18" charset="0"/>
                                <a:ea typeface="Times New Roman" panose="02020603050405020304" pitchFamily="18" charset="0"/>
                                <a:cs typeface="Times New Roman" panose="02020603050405020304" pitchFamily="18" charset="0"/>
                              </a:rPr>
                              <m:t>−1</m:t>
                            </m:r>
                          </m:sub>
                        </m:sSub>
                      </m:e>
                    </m:d>
                    <m:r>
                      <a:rPr lang="en-IN" sz="2200" i="1">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2200" dirty="0"/>
              </a:p>
              <a:p>
                <a:pPr marL="0" indent="0">
                  <a:lnSpc>
                    <a:spcPct val="107000"/>
                  </a:lnSpc>
                  <a:spcAft>
                    <a:spcPts val="800"/>
                  </a:spcAft>
                  <a:buNone/>
                </a:pPr>
                <a:r>
                  <a:rPr lang="en-US" sz="2200" dirty="0"/>
                  <a:t>Define the transition counts n</a:t>
                </a:r>
                <a:r>
                  <a:rPr lang="en-US" sz="2200" baseline="-25000" dirty="0"/>
                  <a:t>ij</a:t>
                </a:r>
                <a:r>
                  <a:rPr lang="en-US" sz="2200" dirty="0"/>
                  <a:t> ≡ number of times </a:t>
                </a:r>
                <a:r>
                  <a:rPr lang="en-US" sz="2200" dirty="0" err="1"/>
                  <a:t>i</a:t>
                </a:r>
                <a:r>
                  <a:rPr lang="en-US" sz="2200" dirty="0"/>
                  <a:t> is followed by j in </a:t>
                </a:r>
                <a:r>
                  <a:rPr lang="en-IN" sz="2200" dirty="0">
                    <a:effectLst/>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sSubSup>
                      <m:sSubSupPr>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sSubSupPr>
                      <m:e>
                        <m:sSub>
                          <m:sSubPr>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m:t>
                        </m:r>
                      </m:e>
                      <m: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𝑇</m:t>
                        </m:r>
                      </m:sup>
                    </m:sSubSup>
                  </m:oMath>
                </a14:m>
                <a:r>
                  <a:rPr lang="en-US" sz="2200" dirty="0"/>
                  <a:t>, and re-write the likelihood in terms of the</a:t>
                </a:r>
              </a:p>
              <a:p>
                <a:pPr marL="0" indent="0">
                  <a:lnSpc>
                    <a:spcPct val="107000"/>
                  </a:lnSpc>
                  <a:spcAft>
                    <a:spcPts val="800"/>
                  </a:spcAft>
                  <a:buNone/>
                </a:pPr>
                <a:r>
                  <a:rPr lang="en-US" sz="2200" dirty="0"/>
                  <a:t> </a:t>
                </a:r>
                <a:r>
                  <a:rPr lang="en-IN" sz="2200" dirty="0">
                    <a:effectLst/>
                    <a:latin typeface="Cambria Math" panose="02040503050406030204" pitchFamily="18" charset="0"/>
                    <a:ea typeface="Times New Roman" panose="02020603050405020304" pitchFamily="18" charset="0"/>
                    <a:cs typeface="Times New Roman" panose="02020603050405020304" pitchFamily="18" charset="0"/>
                  </a:rPr>
                  <a:t>L’ =</a:t>
                </a:r>
                <a14:m>
                  <m:oMath xmlns:m="http://schemas.openxmlformats.org/officeDocument/2006/math">
                    <m:nary>
                      <m:naryPr>
                        <m:chr m:val="∑"/>
                        <m:limLoc m:val="undOvr"/>
                        <m:grow m:val="on"/>
                        <m:supHide m:val="on"/>
                        <m:ctrlPr>
                          <a:rPr lang="en-IN" sz="2200" i="1" smtClean="0">
                            <a:effectLst/>
                            <a:latin typeface="Cambria Math" panose="02040503050406030204" pitchFamily="18" charset="0"/>
                            <a:ea typeface="Times New Roman" panose="02020603050405020304" pitchFamily="18" charset="0"/>
                            <a:cs typeface="Times New Roman" panose="02020603050405020304" pitchFamily="18" charset="0"/>
                          </a:rPr>
                        </m:ctrlPr>
                      </m:naryPr>
                      <m:sub>
                        <m:r>
                          <m:rPr>
                            <m:sty m:val="p"/>
                          </m:rPr>
                          <a:rPr lang="en-IN" sz="2200">
                            <a:effectLst/>
                            <a:latin typeface="Cambria Math" panose="02040503050406030204" pitchFamily="18" charset="0"/>
                            <a:ea typeface="Times New Roman" panose="02020603050405020304" pitchFamily="18" charset="0"/>
                            <a:cs typeface="Times New Roman" panose="02020603050405020304" pitchFamily="18" charset="0"/>
                          </a:rPr>
                          <m:t>i</m:t>
                        </m:r>
                        <m:r>
                          <a:rPr lang="en-IN" sz="22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IN" sz="2200" b="0" i="1" smtClean="0">
                            <a:effectLst/>
                            <a:latin typeface="Cambria Math" panose="02040503050406030204" pitchFamily="18" charset="0"/>
                            <a:ea typeface="Times New Roman" panose="02020603050405020304" pitchFamily="18" charset="0"/>
                            <a:cs typeface="Times New Roman" panose="02020603050405020304" pitchFamily="18" charset="0"/>
                          </a:rPr>
                          <m:t>𝑗</m:t>
                        </m:r>
                      </m:sub>
                      <m:sup/>
                      <m:e>
                        <m:sSub>
                          <m:sSubPr>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en-IN" sz="2200" b="0" i="1" smtClean="0">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nary>
                  </m:oMath>
                </a14:m>
                <a:r>
                  <a:rPr lang="en-IN" sz="2200" dirty="0">
                    <a:ea typeface="Times New Roman" panose="02020603050405020304" pitchFamily="18" charset="0"/>
                    <a:cs typeface="Times New Roman" panose="02020603050405020304" pitchFamily="18" charset="0"/>
                  </a:rPr>
                  <a:t> </a:t>
                </a:r>
                <a14:m>
                  <m:oMath xmlns:m="http://schemas.openxmlformats.org/officeDocument/2006/math">
                    <m:r>
                      <m:rPr>
                        <m:sty m:val="p"/>
                      </m:rPr>
                      <a:rPr lang="en-IN" sz="2200">
                        <a:latin typeface="Cambria Math" panose="02040503050406030204" pitchFamily="18" charset="0"/>
                        <a:ea typeface="Times New Roman" panose="02020603050405020304" pitchFamily="18" charset="0"/>
                        <a:cs typeface="Times New Roman" panose="02020603050405020304" pitchFamily="18" charset="0"/>
                      </a:rPr>
                      <m:t>Log</m:t>
                    </m:r>
                  </m:oMath>
                </a14:m>
                <a:r>
                  <a:rPr lang="en-IN" sz="2200" dirty="0">
                    <a:effectLst/>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IN" sz="22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b="0" i="1" smtClean="0">
                            <a:latin typeface="Cambria Math" panose="02040503050406030204" pitchFamily="18" charset="0"/>
                            <a:ea typeface="Times New Roman" panose="02020603050405020304" pitchFamily="18" charset="0"/>
                            <a:cs typeface="Times New Roman" panose="02020603050405020304" pitchFamily="18" charset="0"/>
                          </a:rPr>
                          <m:t>𝑃</m:t>
                        </m:r>
                      </m:e>
                      <m:sub>
                        <m:r>
                          <a:rPr lang="en-IN" sz="2200" i="1">
                            <a:latin typeface="Cambria Math" panose="02040503050406030204" pitchFamily="18" charset="0"/>
                            <a:ea typeface="Times New Roman" panose="02020603050405020304" pitchFamily="18" charset="0"/>
                            <a:cs typeface="Times New Roman" panose="02020603050405020304" pitchFamily="18" charset="0"/>
                          </a:rPr>
                          <m:t>𝑖𝑗</m:t>
                        </m:r>
                      </m:sub>
                    </m:sSub>
                  </m:oMath>
                </a14:m>
                <a:r>
                  <a:rPr lang="en-IN" sz="22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533"/>
                  </a:spcAft>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533"/>
                  </a:spcAft>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533"/>
                  </a:spcAft>
                </a:pPr>
                <a:endParaRPr lang="en-IN" sz="1200" dirty="0">
                  <a:latin typeface="Cambria Math" panose="02040503050406030204" pitchFamily="18" charset="0"/>
                  <a:ea typeface="Times New Roman" panose="02020603050405020304" pitchFamily="18" charset="0"/>
                  <a:cs typeface="Times New Roman" panose="02020603050405020304" pitchFamily="18" charset="0"/>
                </a:endParaRPr>
              </a:p>
              <a:p>
                <a:pPr>
                  <a:lnSpc>
                    <a:spcPct val="107000"/>
                  </a:lnSpc>
                  <a:spcAft>
                    <a:spcPts val="533"/>
                  </a:spcAft>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200" dirty="0"/>
              </a:p>
            </p:txBody>
          </p:sp>
        </mc:Choice>
        <mc:Fallback>
          <p:sp>
            <p:nvSpPr>
              <p:cNvPr id="26" name="Content Placeholder 25">
                <a:extLst>
                  <a:ext uri="{FF2B5EF4-FFF2-40B4-BE49-F238E27FC236}">
                    <a16:creationId xmlns:a16="http://schemas.microsoft.com/office/drawing/2014/main" id="{60A970BC-D649-48C9-9B38-788AC769E673}"/>
                  </a:ext>
                </a:extLst>
              </p:cNvPr>
              <p:cNvSpPr>
                <a:spLocks noGrp="1" noRot="1" noChangeAspect="1" noMove="1" noResize="1" noEditPoints="1" noAdjustHandles="1" noChangeArrowheads="1" noChangeShapeType="1" noTextEdit="1"/>
              </p:cNvSpPr>
              <p:nvPr>
                <p:ph idx="1"/>
              </p:nvPr>
            </p:nvSpPr>
            <p:spPr>
              <a:xfrm>
                <a:off x="838200" y="844639"/>
                <a:ext cx="10515600" cy="5733961"/>
              </a:xfrm>
              <a:blipFill>
                <a:blip r:embed="rId2"/>
                <a:stretch>
                  <a:fillRect l="-1449" t="-319" b="-4787"/>
                </a:stretch>
              </a:blipFill>
            </p:spPr>
            <p:txBody>
              <a:bodyPr/>
              <a:lstStyle/>
              <a:p>
                <a:r>
                  <a:rPr lang="en-IN">
                    <a:noFill/>
                  </a:rPr>
                  <a:t> </a:t>
                </a:r>
              </a:p>
            </p:txBody>
          </p:sp>
        </mc:Fallback>
      </mc:AlternateContent>
    </p:spTree>
    <p:extLst>
      <p:ext uri="{BB962C8B-B14F-4D97-AF65-F5344CB8AC3E}">
        <p14:creationId xmlns:p14="http://schemas.microsoft.com/office/powerpoint/2010/main" val="3648537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78936-AA57-41FC-BD16-59111D13A044}"/>
              </a:ext>
            </a:extLst>
          </p:cNvPr>
          <p:cNvSpPr>
            <a:spLocks noGrp="1"/>
          </p:cNvSpPr>
          <p:nvPr>
            <p:ph type="title"/>
          </p:nvPr>
        </p:nvSpPr>
        <p:spPr>
          <a:xfrm>
            <a:off x="122518" y="21897"/>
            <a:ext cx="10515600" cy="1249363"/>
          </a:xfrm>
        </p:spPr>
        <p:txBody>
          <a:bodyPr>
            <a:normAutofit/>
          </a:bodyPr>
          <a:lstStyle/>
          <a:p>
            <a:pPr algn="ctr"/>
            <a:r>
              <a:rPr lang="en-IN" sz="3600" dirty="0">
                <a:solidFill>
                  <a:srgbClr val="1836B2"/>
                </a:solidFill>
                <a:latin typeface="Fira Sans Medium Bold"/>
                <a:ea typeface="+mn-ea"/>
                <a:cs typeface="+mn-cs"/>
              </a:rPr>
              <a:t>Testing for optimum order of Markov Chain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05549AE-DF28-4859-9663-F9A31B93AE7A}"/>
                  </a:ext>
                </a:extLst>
              </p:cNvPr>
              <p:cNvSpPr>
                <a:spLocks noGrp="1"/>
              </p:cNvSpPr>
              <p:nvPr>
                <p:ph idx="1"/>
              </p:nvPr>
            </p:nvSpPr>
            <p:spPr>
              <a:xfrm>
                <a:off x="761999" y="990600"/>
                <a:ext cx="10515600" cy="4351338"/>
              </a:xfrm>
            </p:spPr>
            <p:txBody>
              <a:bodyPr>
                <a:noAutofit/>
              </a:bodyPr>
              <a:lstStyle/>
              <a:p>
                <a:pPr marL="0" indent="0">
                  <a:lnSpc>
                    <a:spcPct val="100000"/>
                  </a:lnSpc>
                  <a:buNone/>
                </a:pPr>
                <a:r>
                  <a:rPr lang="en-IN" sz="1600" b="1" dirty="0"/>
                  <a:t>H</a:t>
                </a:r>
                <a:r>
                  <a:rPr lang="en-IN" sz="1600" b="1" baseline="-25000" dirty="0"/>
                  <a:t>0</a:t>
                </a:r>
                <a:r>
                  <a:rPr lang="en-IN" sz="1600" b="1" dirty="0"/>
                  <a:t>: Markov Chain is of order k  </a:t>
                </a:r>
                <a:r>
                  <a:rPr lang="en-IN" sz="1600" b="1" i="1" dirty="0"/>
                  <a:t>v/s  </a:t>
                </a:r>
                <a:r>
                  <a:rPr lang="en-IN" sz="1600" b="1" dirty="0"/>
                  <a:t>H</a:t>
                </a:r>
                <a:r>
                  <a:rPr lang="en-IN" sz="1600" b="1" baseline="-25000" dirty="0"/>
                  <a:t>1</a:t>
                </a:r>
                <a:r>
                  <a:rPr lang="en-IN" sz="1600" b="1" dirty="0"/>
                  <a:t>: Markov chain is of order k+1</a:t>
                </a:r>
              </a:p>
              <a:p>
                <a:pPr marL="0" indent="0">
                  <a:lnSpc>
                    <a:spcPct val="100000"/>
                  </a:lnSpc>
                  <a:buNone/>
                </a:pPr>
                <a:r>
                  <a:rPr lang="en-IN" sz="1600" dirty="0"/>
                  <a:t>The test is carried out by using Akaike’s Information Criterion.</a:t>
                </a:r>
              </a:p>
              <a:p>
                <a:pPr marL="0" indent="0">
                  <a:lnSpc>
                    <a:spcPct val="100000"/>
                  </a:lnSpc>
                  <a:spcBef>
                    <a:spcPts val="400"/>
                  </a:spcBef>
                  <a:buNone/>
                </a:pPr>
                <a:r>
                  <a:rPr lang="en-IN" sz="1600" dirty="0"/>
                  <a:t>AIC for k</a:t>
                </a:r>
                <a:r>
                  <a:rPr lang="en-IN" sz="1600" baseline="30000" dirty="0"/>
                  <a:t>th</a:t>
                </a:r>
                <a:r>
                  <a:rPr lang="en-IN" sz="1600" dirty="0"/>
                  <a:t> order Markov chain is calculated using </a:t>
                </a:r>
              </a:p>
              <a:p>
                <a:pPr marL="0" indent="0">
                  <a:lnSpc>
                    <a:spcPct val="100000"/>
                  </a:lnSpc>
                  <a:buNone/>
                </a:pPr>
                <a:endParaRPr lang="en-IN" sz="1200" dirty="0"/>
              </a:p>
              <a:p>
                <a:pPr marL="0" indent="0">
                  <a:lnSpc>
                    <a:spcPct val="100000"/>
                  </a:lnSpc>
                  <a:spcBef>
                    <a:spcPts val="400"/>
                  </a:spcBef>
                  <a:buNone/>
                </a:pPr>
                <a:r>
                  <a:rPr lang="en-IN" sz="1600" dirty="0"/>
                  <a:t>                         AIC(k) = </a:t>
                </a:r>
                <a:r>
                  <a:rPr lang="el-GR" sz="1600" dirty="0"/>
                  <a:t>η</a:t>
                </a:r>
                <a:r>
                  <a:rPr lang="en-IN" sz="1600" baseline="-25000" dirty="0"/>
                  <a:t>(k, m) </a:t>
                </a:r>
                <a:r>
                  <a:rPr lang="en-IN" sz="1600" dirty="0"/>
                  <a:t>-2(</a:t>
                </a:r>
                <a:r>
                  <a:rPr lang="en-IN" sz="1600" dirty="0" err="1"/>
                  <a:t>s</a:t>
                </a:r>
                <a:r>
                  <a:rPr lang="en-IN" sz="1600" baseline="30000" dirty="0" err="1"/>
                  <a:t>m</a:t>
                </a:r>
                <a:r>
                  <a:rPr lang="en-IN" sz="1600" dirty="0"/>
                  <a:t> – </a:t>
                </a:r>
                <a:r>
                  <a:rPr lang="en-IN" sz="1600" dirty="0" err="1"/>
                  <a:t>s</a:t>
                </a:r>
                <a:r>
                  <a:rPr lang="en-IN" sz="1600" baseline="30000" dirty="0" err="1"/>
                  <a:t>k</a:t>
                </a:r>
                <a:r>
                  <a:rPr lang="en-IN" sz="1600" dirty="0"/>
                  <a:t>) (s - 1)</a:t>
                </a:r>
              </a:p>
              <a:p>
                <a:pPr marL="0" indent="0">
                  <a:lnSpc>
                    <a:spcPct val="100000"/>
                  </a:lnSpc>
                  <a:buNone/>
                </a:pPr>
                <a:endParaRPr lang="en-IN" sz="1200" dirty="0"/>
              </a:p>
              <a:p>
                <a:pPr marL="0" indent="0">
                  <a:lnSpc>
                    <a:spcPct val="100000"/>
                  </a:lnSpc>
                  <a:spcBef>
                    <a:spcPts val="400"/>
                  </a:spcBef>
                  <a:buNone/>
                </a:pPr>
                <a:r>
                  <a:rPr lang="en-IN" sz="1600" dirty="0"/>
                  <a:t>                         Where s: total number of states</a:t>
                </a:r>
              </a:p>
              <a:p>
                <a:pPr marL="0" indent="0">
                  <a:lnSpc>
                    <a:spcPct val="100000"/>
                  </a:lnSpc>
                  <a:buNone/>
                </a:pPr>
                <a:r>
                  <a:rPr lang="en-IN" sz="1600" dirty="0"/>
                  <a:t>                                      k: order under null hypothesis</a:t>
                </a:r>
              </a:p>
              <a:p>
                <a:pPr marL="0" indent="0">
                  <a:lnSpc>
                    <a:spcPct val="100000"/>
                  </a:lnSpc>
                  <a:buNone/>
                </a:pPr>
                <a:r>
                  <a:rPr lang="en-IN" sz="1600" dirty="0"/>
                  <a:t>                                     m: order under alternate hypothesis</a:t>
                </a:r>
              </a:p>
              <a:p>
                <a:pPr marL="0" indent="0">
                  <a:lnSpc>
                    <a:spcPct val="100000"/>
                  </a:lnSpc>
                  <a:buNone/>
                </a:pPr>
                <a:r>
                  <a:rPr lang="en-IN" sz="1600" dirty="0"/>
                  <a:t>                                     </a:t>
                </a:r>
                <a:r>
                  <a:rPr lang="el-GR" sz="1600" dirty="0"/>
                  <a:t>η</a:t>
                </a:r>
                <a:r>
                  <a:rPr lang="en-IN" sz="1600" baseline="-25000" dirty="0"/>
                  <a:t>(k, k+1)</a:t>
                </a:r>
                <a:r>
                  <a:rPr lang="en-IN" sz="1600" dirty="0"/>
                  <a:t>:</a:t>
                </a:r>
                <a:r>
                  <a:rPr lang="en-IN" sz="1600" dirty="0">
                    <a:solidFill>
                      <a:schemeClr val="bg1"/>
                    </a:solidFill>
                  </a:rPr>
                  <a:t>- </a:t>
                </a:r>
                <a:r>
                  <a:rPr lang="en-IN" sz="1600" dirty="0"/>
                  <a:t>2 ln </a:t>
                </a:r>
                <a:r>
                  <a:rPr lang="en-IN" sz="1600" dirty="0" err="1"/>
                  <a:t>λ</a:t>
                </a:r>
                <a:r>
                  <a:rPr lang="en-IN" sz="1600" baseline="-25000" dirty="0" err="1"/>
                  <a:t>k+m</a:t>
                </a:r>
                <a:r>
                  <a:rPr lang="en-IN" sz="1600" baseline="-25000" dirty="0"/>
                  <a:t> </a:t>
                </a:r>
              </a:p>
              <a:p>
                <a:pPr marL="0" indent="0">
                  <a:lnSpc>
                    <a:spcPct val="100000"/>
                  </a:lnSpc>
                  <a:buNone/>
                </a:pPr>
                <a:r>
                  <a:rPr lang="en-IN" sz="1600" dirty="0"/>
                  <a:t>                                      λ</a:t>
                </a:r>
                <a:r>
                  <a:rPr lang="en-IN" sz="1600" baseline="-25000" dirty="0"/>
                  <a:t>(k + m) </a:t>
                </a:r>
                <a:r>
                  <a:rPr lang="en-IN" sz="1600" dirty="0"/>
                  <a:t>= </a:t>
                </a:r>
                <a14:m>
                  <m:oMath xmlns:m="http://schemas.openxmlformats.org/officeDocument/2006/math">
                    <m:f>
                      <m:fPr>
                        <m:ctrlPr>
                          <a:rPr lang="en-IN" sz="1600" i="1">
                            <a:latin typeface="Cambria Math" panose="02040503050406030204" pitchFamily="18" charset="0"/>
                          </a:rPr>
                        </m:ctrlPr>
                      </m:fPr>
                      <m:num>
                        <m:r>
                          <a:rPr lang="en-IN" sz="1600" i="1">
                            <a:latin typeface="Cambria Math" panose="02040503050406030204" pitchFamily="18" charset="0"/>
                          </a:rPr>
                          <m:t>𝑀</m:t>
                        </m:r>
                        <m:r>
                          <a:rPr lang="en-IN" sz="1600" i="1" baseline="-25000">
                            <a:latin typeface="Cambria Math" panose="02040503050406030204" pitchFamily="18" charset="0"/>
                          </a:rPr>
                          <m:t>𝑘</m:t>
                        </m:r>
                        <m:r>
                          <a:rPr lang="en-IN" sz="1600" i="1">
                            <a:latin typeface="Cambria Math" panose="02040503050406030204" pitchFamily="18" charset="0"/>
                          </a:rPr>
                          <m:t>(</m:t>
                        </m:r>
                        <m:r>
                          <a:rPr lang="en-IN" sz="1600" i="1">
                            <a:latin typeface="Cambria Math" panose="02040503050406030204" pitchFamily="18" charset="0"/>
                          </a:rPr>
                          <m:t>𝑋</m:t>
                        </m:r>
                        <m:r>
                          <a:rPr lang="en-IN" sz="1600" i="1" baseline="-25000">
                            <a:latin typeface="Cambria Math" panose="02040503050406030204" pitchFamily="18" charset="0"/>
                          </a:rPr>
                          <m:t>1</m:t>
                        </m:r>
                        <m:r>
                          <a:rPr lang="en-IN" sz="1600" i="1">
                            <a:latin typeface="Cambria Math" panose="02040503050406030204" pitchFamily="18" charset="0"/>
                          </a:rPr>
                          <m:t>,…..,</m:t>
                        </m:r>
                        <m:r>
                          <a:rPr lang="en-IN" sz="1600" i="1">
                            <a:latin typeface="Cambria Math" panose="02040503050406030204" pitchFamily="18" charset="0"/>
                          </a:rPr>
                          <m:t>𝑋𝑛</m:t>
                        </m:r>
                        <m:r>
                          <a:rPr lang="en-IN" sz="1600" i="1">
                            <a:latin typeface="Cambria Math" panose="02040503050406030204" pitchFamily="18" charset="0"/>
                          </a:rPr>
                          <m:t>)</m:t>
                        </m:r>
                      </m:num>
                      <m:den>
                        <m:r>
                          <a:rPr lang="en-IN" sz="1600" i="1">
                            <a:latin typeface="Cambria Math" panose="02040503050406030204" pitchFamily="18" charset="0"/>
                          </a:rPr>
                          <m:t>𝑀</m:t>
                        </m:r>
                        <m:r>
                          <a:rPr lang="en-IN" sz="1600" i="1" baseline="-25000">
                            <a:latin typeface="Cambria Math" panose="02040503050406030204" pitchFamily="18" charset="0"/>
                          </a:rPr>
                          <m:t>𝑚</m:t>
                        </m:r>
                        <m:r>
                          <a:rPr lang="en-IN" sz="1600" i="1">
                            <a:latin typeface="Cambria Math" panose="02040503050406030204" pitchFamily="18" charset="0"/>
                          </a:rPr>
                          <m:t>(</m:t>
                        </m:r>
                        <m:r>
                          <a:rPr lang="en-IN" sz="1600" i="1">
                            <a:latin typeface="Cambria Math" panose="02040503050406030204" pitchFamily="18" charset="0"/>
                          </a:rPr>
                          <m:t>𝑋</m:t>
                        </m:r>
                        <m:r>
                          <a:rPr lang="en-IN" sz="1600" i="1" baseline="-25000">
                            <a:latin typeface="Cambria Math" panose="02040503050406030204" pitchFamily="18" charset="0"/>
                          </a:rPr>
                          <m:t>1</m:t>
                        </m:r>
                        <m:r>
                          <a:rPr lang="en-IN" sz="1600" i="1">
                            <a:latin typeface="Cambria Math" panose="02040503050406030204" pitchFamily="18" charset="0"/>
                          </a:rPr>
                          <m:t>,…..,</m:t>
                        </m:r>
                        <m:r>
                          <a:rPr lang="en-IN" sz="1600" i="1">
                            <a:latin typeface="Cambria Math" panose="02040503050406030204" pitchFamily="18" charset="0"/>
                          </a:rPr>
                          <m:t>𝑋𝑛</m:t>
                        </m:r>
                        <m:r>
                          <a:rPr lang="en-IN" sz="1600" i="1">
                            <a:latin typeface="Cambria Math" panose="02040503050406030204" pitchFamily="18" charset="0"/>
                          </a:rPr>
                          <m:t>)</m:t>
                        </m:r>
                      </m:den>
                    </m:f>
                  </m:oMath>
                </a14:m>
                <a:endParaRPr lang="en-IN" sz="1600" baseline="-25000" dirty="0"/>
              </a:p>
              <a:p>
                <a:pPr marL="0" indent="0">
                  <a:lnSpc>
                    <a:spcPct val="100000"/>
                  </a:lnSpc>
                  <a:buNone/>
                </a:pPr>
                <a:r>
                  <a:rPr lang="en-IN" sz="1600" dirty="0"/>
                  <a:t>The optimum order is the one for which the value of AIC is minimum</a:t>
                </a:r>
              </a:p>
              <a:p>
                <a:pPr marL="0" indent="0">
                  <a:lnSpc>
                    <a:spcPct val="100000"/>
                  </a:lnSpc>
                  <a:buNone/>
                </a:pPr>
                <a:r>
                  <a:rPr lang="en-IN" sz="1600" dirty="0"/>
                  <a:t>In our project,  AIC(1) = -21.127987</a:t>
                </a:r>
              </a:p>
              <a:p>
                <a:pPr marL="0" indent="0">
                  <a:lnSpc>
                    <a:spcPct val="100000"/>
                  </a:lnSpc>
                  <a:buNone/>
                </a:pPr>
                <a:r>
                  <a:rPr lang="en-IN" sz="1600" dirty="0"/>
                  <a:t>                           AIC(2) = -75.041412</a:t>
                </a:r>
              </a:p>
              <a:p>
                <a:pPr marL="0" indent="0">
                  <a:lnSpc>
                    <a:spcPct val="100000"/>
                  </a:lnSpc>
                  <a:buNone/>
                </a:pPr>
                <a:r>
                  <a:rPr lang="en-IN" sz="1600" dirty="0"/>
                  <a:t>	       AIC(3) = -11.743489</a:t>
                </a:r>
              </a:p>
              <a:p>
                <a:pPr marL="0" indent="0">
                  <a:lnSpc>
                    <a:spcPct val="100000"/>
                  </a:lnSpc>
                  <a:buNone/>
                </a:pPr>
                <a:r>
                  <a:rPr lang="en-IN" sz="1600" dirty="0"/>
                  <a:t>Therefore, We conclude that the order of the Markov chain is 2.</a:t>
                </a:r>
              </a:p>
            </p:txBody>
          </p:sp>
        </mc:Choice>
        <mc:Fallback>
          <p:sp>
            <p:nvSpPr>
              <p:cNvPr id="3" name="Content Placeholder 2">
                <a:extLst>
                  <a:ext uri="{FF2B5EF4-FFF2-40B4-BE49-F238E27FC236}">
                    <a16:creationId xmlns:a16="http://schemas.microsoft.com/office/drawing/2014/main" id="{B05549AE-DF28-4859-9663-F9A31B93AE7A}"/>
                  </a:ext>
                </a:extLst>
              </p:cNvPr>
              <p:cNvSpPr>
                <a:spLocks noGrp="1" noRot="1" noChangeAspect="1" noMove="1" noResize="1" noEditPoints="1" noAdjustHandles="1" noChangeArrowheads="1" noChangeShapeType="1" noTextEdit="1"/>
              </p:cNvSpPr>
              <p:nvPr>
                <p:ph idx="1"/>
              </p:nvPr>
            </p:nvSpPr>
            <p:spPr>
              <a:xfrm>
                <a:off x="761999" y="990600"/>
                <a:ext cx="10515600" cy="4351338"/>
              </a:xfrm>
              <a:blipFill>
                <a:blip r:embed="rId2"/>
                <a:stretch>
                  <a:fillRect l="-290" t="-421" b="-32679"/>
                </a:stretch>
              </a:blipFill>
            </p:spPr>
            <p:txBody>
              <a:bodyPr/>
              <a:lstStyle/>
              <a:p>
                <a:r>
                  <a:rPr lang="en-IN">
                    <a:noFill/>
                  </a:rPr>
                  <a:t> </a:t>
                </a:r>
              </a:p>
            </p:txBody>
          </p:sp>
        </mc:Fallback>
      </mc:AlternateContent>
      <p:sp>
        <p:nvSpPr>
          <p:cNvPr id="4" name="Rectangle 3">
            <a:extLst>
              <a:ext uri="{FF2B5EF4-FFF2-40B4-BE49-F238E27FC236}">
                <a16:creationId xmlns:a16="http://schemas.microsoft.com/office/drawing/2014/main" id="{D1EB5E14-5AEC-49F3-9C8E-A6076B889C76}"/>
              </a:ext>
            </a:extLst>
          </p:cNvPr>
          <p:cNvSpPr/>
          <p:nvPr/>
        </p:nvSpPr>
        <p:spPr>
          <a:xfrm>
            <a:off x="1879600" y="2176981"/>
            <a:ext cx="2670470" cy="4326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en-IN">
              <a:solidFill>
                <a:prstClr val="white"/>
              </a:solidFill>
              <a:latin typeface="Calibri" panose="020F0502020204030204"/>
            </a:endParaRPr>
          </a:p>
        </p:txBody>
      </p:sp>
      <p:pic>
        <p:nvPicPr>
          <p:cNvPr id="23" name="Picture 2">
            <a:extLst>
              <a:ext uri="{FF2B5EF4-FFF2-40B4-BE49-F238E27FC236}">
                <a16:creationId xmlns:a16="http://schemas.microsoft.com/office/drawing/2014/main" id="{A3F3A224-DECF-4C03-B7D3-4355F49F88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34026"/>
          <a:stretch>
            <a:fillRect/>
          </a:stretch>
        </p:blipFill>
        <p:spPr>
          <a:xfrm rot="-5400000" flipV="1">
            <a:off x="8866964" y="1533271"/>
            <a:ext cx="8256501" cy="4714191"/>
          </a:xfrm>
          <a:prstGeom prst="rect">
            <a:avLst/>
          </a:prstGeom>
        </p:spPr>
      </p:pic>
    </p:spTree>
    <p:extLst>
      <p:ext uri="{BB962C8B-B14F-4D97-AF65-F5344CB8AC3E}">
        <p14:creationId xmlns:p14="http://schemas.microsoft.com/office/powerpoint/2010/main" val="188404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34026"/>
          <a:stretch>
            <a:fillRect/>
          </a:stretch>
        </p:blipFill>
        <p:spPr>
          <a:xfrm rot="5400000" flipV="1">
            <a:off x="-5454703" y="932955"/>
            <a:ext cx="8256501" cy="4714191"/>
          </a:xfrm>
          <a:prstGeom prst="rect">
            <a:avLst/>
          </a:prstGeom>
        </p:spPr>
      </p:pic>
      <p:grpSp>
        <p:nvGrpSpPr>
          <p:cNvPr id="3" name="Group 3"/>
          <p:cNvGrpSpPr/>
          <p:nvPr/>
        </p:nvGrpSpPr>
        <p:grpSpPr>
          <a:xfrm>
            <a:off x="10064034" y="-1905000"/>
            <a:ext cx="12562570" cy="10880359"/>
            <a:chOff x="0" y="0"/>
            <a:chExt cx="6202680" cy="5372100"/>
          </a:xfrm>
        </p:grpSpPr>
        <p:sp>
          <p:nvSpPr>
            <p:cNvPr id="4" name="Freeform 4"/>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1836B2"/>
            </a:solidFill>
          </p:spPr>
        </p:sp>
      </p:grpSp>
      <p:sp>
        <p:nvSpPr>
          <p:cNvPr id="17" name="TextBox 17"/>
          <p:cNvSpPr txBox="1"/>
          <p:nvPr/>
        </p:nvSpPr>
        <p:spPr>
          <a:xfrm>
            <a:off x="2595880" y="560832"/>
            <a:ext cx="6357648" cy="500137"/>
          </a:xfrm>
          <a:prstGeom prst="rect">
            <a:avLst/>
          </a:prstGeom>
        </p:spPr>
        <p:txBody>
          <a:bodyPr lIns="0" tIns="0" rIns="0" bIns="0" rtlCol="0" anchor="t">
            <a:spAutoFit/>
          </a:bodyPr>
          <a:lstStyle/>
          <a:p>
            <a:pPr algn="ctr">
              <a:lnSpc>
                <a:spcPts val="3866"/>
              </a:lnSpc>
            </a:pPr>
            <a:r>
              <a:rPr lang="en-IN" sz="3600" dirty="0">
                <a:solidFill>
                  <a:srgbClr val="1836B2"/>
                </a:solidFill>
                <a:latin typeface="Fira Sans Medium Bold"/>
              </a:rPr>
              <a:t>Stationary Distribution</a:t>
            </a:r>
            <a:endParaRPr lang="en-US" sz="3600" dirty="0">
              <a:solidFill>
                <a:srgbClr val="1836B2"/>
              </a:solidFill>
              <a:latin typeface="Fira Sans Medium Bold"/>
            </a:endParaRPr>
          </a:p>
        </p:txBody>
      </p:sp>
      <p:sp>
        <p:nvSpPr>
          <p:cNvPr id="18" name="Content Placeholder 2">
            <a:extLst>
              <a:ext uri="{FF2B5EF4-FFF2-40B4-BE49-F238E27FC236}">
                <a16:creationId xmlns:a16="http://schemas.microsoft.com/office/drawing/2014/main" id="{EF55BE30-2E1D-446D-9ED5-C320F66AC5E7}"/>
              </a:ext>
            </a:extLst>
          </p:cNvPr>
          <p:cNvSpPr txBox="1">
            <a:spLocks/>
          </p:cNvSpPr>
          <p:nvPr/>
        </p:nvSpPr>
        <p:spPr>
          <a:xfrm>
            <a:off x="1181684" y="1444898"/>
            <a:ext cx="8382000" cy="369030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2133" dirty="0"/>
              <a:t>Stationary distribution is the probability distribution of the states with the property that they no longer change as time progresses. In other words, as time progresses, the probability of achieving a particular state remains constant in each transition and this probability no longer depends on any past transitions.</a:t>
            </a:r>
          </a:p>
          <a:p>
            <a:r>
              <a:rPr lang="en-IN" sz="2133" dirty="0"/>
              <a:t>For our first order Markov chain, we found that the chain became stationary after 5 transitions.</a:t>
            </a:r>
          </a:p>
          <a:p>
            <a:r>
              <a:rPr lang="en-IN" sz="2133" dirty="0"/>
              <a:t>The stationary distribution is given below:</a:t>
            </a:r>
          </a:p>
          <a:p>
            <a:endParaRPr lang="en-IN" sz="2133" dirty="0"/>
          </a:p>
          <a:p>
            <a:endParaRPr lang="en-IN" sz="2133" dirty="0"/>
          </a:p>
          <a:p>
            <a:r>
              <a:rPr lang="en-IN" sz="2133" dirty="0"/>
              <a:t>Interpretation: </a:t>
            </a:r>
            <a:r>
              <a:rPr lang="en-IN" sz="2130" dirty="0"/>
              <a:t>In the long run we will observe that the state -1 occurs 37.85% of times, state 0 occurs 6.39% of times and state 1 occurs 55.8% of times.</a:t>
            </a:r>
          </a:p>
        </p:txBody>
      </p:sp>
      <p:sp>
        <p:nvSpPr>
          <p:cNvPr id="8" name="Rectangle 7">
            <a:extLst>
              <a:ext uri="{FF2B5EF4-FFF2-40B4-BE49-F238E27FC236}">
                <a16:creationId xmlns:a16="http://schemas.microsoft.com/office/drawing/2014/main" id="{09C105E7-2F64-4C96-BD3C-12B4A8884338}"/>
              </a:ext>
            </a:extLst>
          </p:cNvPr>
          <p:cNvSpPr/>
          <p:nvPr/>
        </p:nvSpPr>
        <p:spPr>
          <a:xfrm>
            <a:off x="1617493" y="4422552"/>
            <a:ext cx="8314421"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en-IN">
              <a:solidFill>
                <a:prstClr val="white"/>
              </a:solidFill>
              <a:latin typeface="Calibri" panose="020F0502020204030204"/>
            </a:endParaRPr>
          </a:p>
        </p:txBody>
      </p:sp>
      <p:pic>
        <p:nvPicPr>
          <p:cNvPr id="9" name="Picture 8">
            <a:extLst>
              <a:ext uri="{FF2B5EF4-FFF2-40B4-BE49-F238E27FC236}">
                <a16:creationId xmlns:a16="http://schemas.microsoft.com/office/drawing/2014/main" id="{E0E33D03-BDE3-4E23-8975-948657CC03CE}"/>
              </a:ext>
            </a:extLst>
          </p:cNvPr>
          <p:cNvPicPr>
            <a:picLocks noChangeAspect="1"/>
          </p:cNvPicPr>
          <p:nvPr/>
        </p:nvPicPr>
        <p:blipFill rotWithShape="1">
          <a:blip r:embed="rId4"/>
          <a:srcRect l="13161" t="-25000"/>
          <a:stretch/>
        </p:blipFill>
        <p:spPr>
          <a:xfrm>
            <a:off x="3475482" y="4340308"/>
            <a:ext cx="4776346" cy="5887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34026"/>
          <a:stretch>
            <a:fillRect/>
          </a:stretch>
        </p:blipFill>
        <p:spPr>
          <a:xfrm rot="-5400000" flipV="1">
            <a:off x="8898333" y="1071905"/>
            <a:ext cx="8256501" cy="4714191"/>
          </a:xfrm>
          <a:prstGeom prst="rect">
            <a:avLst/>
          </a:prstGeom>
        </p:spPr>
      </p:pic>
      <p:sp>
        <p:nvSpPr>
          <p:cNvPr id="3" name="TextBox 3"/>
          <p:cNvSpPr txBox="1"/>
          <p:nvPr/>
        </p:nvSpPr>
        <p:spPr>
          <a:xfrm>
            <a:off x="1473944" y="507634"/>
            <a:ext cx="7975600" cy="500137"/>
          </a:xfrm>
          <a:prstGeom prst="rect">
            <a:avLst/>
          </a:prstGeom>
        </p:spPr>
        <p:txBody>
          <a:bodyPr wrap="square" lIns="0" tIns="0" rIns="0" bIns="0" rtlCol="0" anchor="t">
            <a:spAutoFit/>
          </a:bodyPr>
          <a:lstStyle/>
          <a:p>
            <a:pPr algn="ctr">
              <a:lnSpc>
                <a:spcPts val="3866"/>
              </a:lnSpc>
            </a:pPr>
            <a:r>
              <a:rPr lang="en-IN" sz="3600" dirty="0">
                <a:solidFill>
                  <a:srgbClr val="1836B2"/>
                </a:solidFill>
                <a:latin typeface="Fira Sans Medium Bold"/>
              </a:rPr>
              <a:t>Prediction of future states </a:t>
            </a:r>
            <a:endParaRPr lang="en-US" sz="3600" dirty="0">
              <a:solidFill>
                <a:srgbClr val="1836B2"/>
              </a:solidFill>
              <a:latin typeface="Fira Sans Medium Bold"/>
            </a:endParaRPr>
          </a:p>
        </p:txBody>
      </p:sp>
      <p:sp>
        <p:nvSpPr>
          <p:cNvPr id="7" name="Content Placeholder 2">
            <a:extLst>
              <a:ext uri="{FF2B5EF4-FFF2-40B4-BE49-F238E27FC236}">
                <a16:creationId xmlns:a16="http://schemas.microsoft.com/office/drawing/2014/main" id="{B849BB8F-E3AA-4277-8B9A-2AB62B8CC772}"/>
              </a:ext>
            </a:extLst>
          </p:cNvPr>
          <p:cNvSpPr txBox="1">
            <a:spLocks/>
          </p:cNvSpPr>
          <p:nvPr/>
        </p:nvSpPr>
        <p:spPr>
          <a:xfrm>
            <a:off x="711200" y="1003495"/>
            <a:ext cx="7010400" cy="29008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2133" dirty="0"/>
              <a:t>With the help of random number generator, we were able to predict the states for each trading day from 1</a:t>
            </a:r>
            <a:r>
              <a:rPr lang="en-IN" sz="2133" baseline="30000" dirty="0"/>
              <a:t>st</a:t>
            </a:r>
            <a:r>
              <a:rPr lang="en-IN" sz="2133" dirty="0"/>
              <a:t> January 2021 to 30</a:t>
            </a:r>
            <a:r>
              <a:rPr lang="en-IN" sz="2133" baseline="30000" dirty="0"/>
              <a:t>th</a:t>
            </a:r>
            <a:r>
              <a:rPr lang="en-IN" sz="2133" dirty="0"/>
              <a:t> July 2021 after creating the second order frequency matrix using the data from 1</a:t>
            </a:r>
            <a:r>
              <a:rPr lang="en-IN" sz="2133" baseline="30000" dirty="0"/>
              <a:t>st</a:t>
            </a:r>
            <a:r>
              <a:rPr lang="en-IN" sz="2133" dirty="0"/>
              <a:t> January 2020 to 31</a:t>
            </a:r>
            <a:r>
              <a:rPr lang="en-IN" sz="2133" baseline="30000" dirty="0"/>
              <a:t>st</a:t>
            </a:r>
            <a:r>
              <a:rPr lang="en-IN" sz="2133" dirty="0"/>
              <a:t> December 2020</a:t>
            </a:r>
          </a:p>
          <a:p>
            <a:endParaRPr lang="en-IN" sz="2133" dirty="0"/>
          </a:p>
          <a:p>
            <a:endParaRPr lang="en-IN" sz="2133" dirty="0"/>
          </a:p>
          <a:p>
            <a:endParaRPr lang="en-IN" sz="2133" dirty="0"/>
          </a:p>
          <a:p>
            <a:endParaRPr lang="en-IN" sz="2133" dirty="0"/>
          </a:p>
          <a:p>
            <a:endParaRPr lang="en-IN" sz="2133" dirty="0"/>
          </a:p>
          <a:p>
            <a:endParaRPr lang="en-IN" sz="2133" dirty="0"/>
          </a:p>
          <a:p>
            <a:r>
              <a:rPr lang="en-IN" sz="2133" dirty="0"/>
              <a:t>Due to large error, we conclude that Markov chain model is not a good fit to predict the increase or decrease of closing price of index.</a:t>
            </a:r>
          </a:p>
          <a:p>
            <a:pPr marL="0" indent="0">
              <a:buNone/>
            </a:pPr>
            <a:endParaRPr lang="en-IN" sz="2133" dirty="0"/>
          </a:p>
          <a:p>
            <a:pPr marL="0" indent="0">
              <a:buNone/>
            </a:pPr>
            <a:endParaRPr lang="en-IN" sz="2133" dirty="0"/>
          </a:p>
          <a:p>
            <a:pPr marL="0" indent="0">
              <a:buNone/>
            </a:pPr>
            <a:endParaRPr lang="en-IN" sz="2133" dirty="0"/>
          </a:p>
          <a:p>
            <a:pPr marL="0" indent="0">
              <a:buNone/>
            </a:pPr>
            <a:endParaRPr lang="en-IN" sz="2133" dirty="0"/>
          </a:p>
          <a:p>
            <a:pPr marL="0" indent="0">
              <a:buNone/>
            </a:pPr>
            <a:endParaRPr lang="en-IN" sz="2133" dirty="0"/>
          </a:p>
        </p:txBody>
      </p:sp>
      <p:graphicFrame>
        <p:nvGraphicFramePr>
          <p:cNvPr id="5" name="Table 5">
            <a:extLst>
              <a:ext uri="{FF2B5EF4-FFF2-40B4-BE49-F238E27FC236}">
                <a16:creationId xmlns:a16="http://schemas.microsoft.com/office/drawing/2014/main" id="{DBC70029-00FF-4B5C-9830-ED5304C2B7F5}"/>
              </a:ext>
            </a:extLst>
          </p:cNvPr>
          <p:cNvGraphicFramePr>
            <a:graphicFrameLocks noGrp="1"/>
          </p:cNvGraphicFramePr>
          <p:nvPr/>
        </p:nvGraphicFramePr>
        <p:xfrm>
          <a:off x="1025197" y="2880360"/>
          <a:ext cx="4876800" cy="2011680"/>
        </p:xfrm>
        <a:graphic>
          <a:graphicData uri="http://schemas.openxmlformats.org/drawingml/2006/table">
            <a:tbl>
              <a:tblPr firstRow="1" bandRow="1">
                <a:tableStyleId>{5C22544A-7EE6-4342-B048-85BDC9FD1C3A}</a:tableStyleId>
              </a:tblPr>
              <a:tblGrid>
                <a:gridCol w="1451227">
                  <a:extLst>
                    <a:ext uri="{9D8B030D-6E8A-4147-A177-3AD203B41FA5}">
                      <a16:colId xmlns:a16="http://schemas.microsoft.com/office/drawing/2014/main" val="2166658911"/>
                    </a:ext>
                  </a:extLst>
                </a:gridCol>
                <a:gridCol w="1850773">
                  <a:extLst>
                    <a:ext uri="{9D8B030D-6E8A-4147-A177-3AD203B41FA5}">
                      <a16:colId xmlns:a16="http://schemas.microsoft.com/office/drawing/2014/main" val="627925329"/>
                    </a:ext>
                  </a:extLst>
                </a:gridCol>
                <a:gridCol w="1574800">
                  <a:extLst>
                    <a:ext uri="{9D8B030D-6E8A-4147-A177-3AD203B41FA5}">
                      <a16:colId xmlns:a16="http://schemas.microsoft.com/office/drawing/2014/main" val="76623607"/>
                    </a:ext>
                  </a:extLst>
                </a:gridCol>
              </a:tblGrid>
              <a:tr h="792480">
                <a:tc>
                  <a:txBody>
                    <a:bodyPr/>
                    <a:lstStyle/>
                    <a:p>
                      <a:pPr algn="ctr"/>
                      <a:r>
                        <a:rPr lang="en-US" sz="1600" dirty="0"/>
                        <a:t>State</a:t>
                      </a:r>
                      <a:endParaRPr lang="en-IN" sz="1600" dirty="0"/>
                    </a:p>
                  </a:txBody>
                  <a:tcPr marL="60960" marR="60960" marT="30480" marB="30480"/>
                </a:tc>
                <a:tc>
                  <a:txBody>
                    <a:bodyPr/>
                    <a:lstStyle/>
                    <a:p>
                      <a:pPr algn="ctr"/>
                      <a:r>
                        <a:rPr lang="en-US" sz="1600" dirty="0"/>
                        <a:t>No. of correct predictions</a:t>
                      </a:r>
                      <a:endParaRPr lang="en-IN" sz="1600" dirty="0"/>
                    </a:p>
                  </a:txBody>
                  <a:tcPr marL="60960" marR="60960" marT="30480" marB="304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No. of Wrong predictions</a:t>
                      </a:r>
                      <a:endParaRPr lang="en-IN" sz="1600" dirty="0"/>
                    </a:p>
                    <a:p>
                      <a:pPr algn="ctr"/>
                      <a:endParaRPr lang="en-IN" sz="1600" dirty="0"/>
                    </a:p>
                  </a:txBody>
                  <a:tcPr marL="60960" marR="60960" marT="30480" marB="30480"/>
                </a:tc>
                <a:extLst>
                  <a:ext uri="{0D108BD9-81ED-4DB2-BD59-A6C34878D82A}">
                    <a16:rowId xmlns:a16="http://schemas.microsoft.com/office/drawing/2014/main" val="753118426"/>
                  </a:ext>
                </a:extLst>
              </a:tr>
              <a:tr h="304800">
                <a:tc>
                  <a:txBody>
                    <a:bodyPr/>
                    <a:lstStyle/>
                    <a:p>
                      <a:pPr algn="ctr"/>
                      <a:r>
                        <a:rPr lang="en-US" sz="1600" dirty="0"/>
                        <a:t>-1</a:t>
                      </a:r>
                      <a:endParaRPr lang="en-IN" sz="1600" dirty="0"/>
                    </a:p>
                  </a:txBody>
                  <a:tcPr marL="60960" marR="60960" marT="30480" marB="30480"/>
                </a:tc>
                <a:tc>
                  <a:txBody>
                    <a:bodyPr/>
                    <a:lstStyle/>
                    <a:p>
                      <a:pPr algn="ctr"/>
                      <a:r>
                        <a:rPr lang="en-US" sz="1600" dirty="0"/>
                        <a:t>21</a:t>
                      </a:r>
                      <a:endParaRPr lang="en-IN" sz="1600" dirty="0"/>
                    </a:p>
                  </a:txBody>
                  <a:tcPr marL="60960" marR="60960" marT="30480" marB="30480"/>
                </a:tc>
                <a:tc>
                  <a:txBody>
                    <a:bodyPr/>
                    <a:lstStyle/>
                    <a:p>
                      <a:pPr algn="ctr"/>
                      <a:r>
                        <a:rPr lang="en-US" sz="1600" dirty="0"/>
                        <a:t>36</a:t>
                      </a:r>
                      <a:endParaRPr lang="en-IN" sz="1600" dirty="0"/>
                    </a:p>
                  </a:txBody>
                  <a:tcPr marL="60960" marR="60960" marT="30480" marB="30480"/>
                </a:tc>
                <a:extLst>
                  <a:ext uri="{0D108BD9-81ED-4DB2-BD59-A6C34878D82A}">
                    <a16:rowId xmlns:a16="http://schemas.microsoft.com/office/drawing/2014/main" val="3687518006"/>
                  </a:ext>
                </a:extLst>
              </a:tr>
              <a:tr h="304800">
                <a:tc>
                  <a:txBody>
                    <a:bodyPr/>
                    <a:lstStyle/>
                    <a:p>
                      <a:pPr algn="ctr"/>
                      <a:r>
                        <a:rPr lang="en-US" sz="1600" dirty="0"/>
                        <a:t>0</a:t>
                      </a:r>
                      <a:endParaRPr lang="en-IN" sz="1600" dirty="0"/>
                    </a:p>
                  </a:txBody>
                  <a:tcPr marL="60960" marR="60960" marT="30480" marB="30480"/>
                </a:tc>
                <a:tc>
                  <a:txBody>
                    <a:bodyPr/>
                    <a:lstStyle/>
                    <a:p>
                      <a:pPr algn="ctr"/>
                      <a:r>
                        <a:rPr lang="en-US" sz="1600" dirty="0"/>
                        <a:t>1</a:t>
                      </a:r>
                      <a:endParaRPr lang="en-IN" sz="1600" dirty="0"/>
                    </a:p>
                  </a:txBody>
                  <a:tcPr marL="60960" marR="60960" marT="30480" marB="30480"/>
                </a:tc>
                <a:tc>
                  <a:txBody>
                    <a:bodyPr/>
                    <a:lstStyle/>
                    <a:p>
                      <a:pPr algn="ctr"/>
                      <a:r>
                        <a:rPr lang="en-US" sz="1600" dirty="0"/>
                        <a:t>18</a:t>
                      </a:r>
                      <a:endParaRPr lang="en-IN" sz="1600" dirty="0"/>
                    </a:p>
                  </a:txBody>
                  <a:tcPr marL="60960" marR="60960" marT="30480" marB="30480"/>
                </a:tc>
                <a:extLst>
                  <a:ext uri="{0D108BD9-81ED-4DB2-BD59-A6C34878D82A}">
                    <a16:rowId xmlns:a16="http://schemas.microsoft.com/office/drawing/2014/main" val="4172944851"/>
                  </a:ext>
                </a:extLst>
              </a:tr>
              <a:tr h="304800">
                <a:tc>
                  <a:txBody>
                    <a:bodyPr/>
                    <a:lstStyle/>
                    <a:p>
                      <a:pPr algn="ctr"/>
                      <a:r>
                        <a:rPr lang="en-US" sz="1600" dirty="0"/>
                        <a:t>1</a:t>
                      </a:r>
                      <a:endParaRPr lang="en-IN" sz="1600" dirty="0"/>
                    </a:p>
                  </a:txBody>
                  <a:tcPr marL="60960" marR="60960" marT="30480" marB="30480"/>
                </a:tc>
                <a:tc>
                  <a:txBody>
                    <a:bodyPr/>
                    <a:lstStyle/>
                    <a:p>
                      <a:pPr algn="ctr"/>
                      <a:r>
                        <a:rPr lang="en-US" sz="1600" dirty="0"/>
                        <a:t>26</a:t>
                      </a:r>
                      <a:endParaRPr lang="en-IN" sz="1600" dirty="0"/>
                    </a:p>
                  </a:txBody>
                  <a:tcPr marL="60960" marR="60960" marT="30480" marB="30480"/>
                </a:tc>
                <a:tc>
                  <a:txBody>
                    <a:bodyPr/>
                    <a:lstStyle/>
                    <a:p>
                      <a:pPr algn="ctr"/>
                      <a:r>
                        <a:rPr lang="en-US" sz="1600" dirty="0"/>
                        <a:t>41</a:t>
                      </a:r>
                      <a:endParaRPr lang="en-IN" sz="1600" dirty="0"/>
                    </a:p>
                  </a:txBody>
                  <a:tcPr marL="60960" marR="60960" marT="30480" marB="30480"/>
                </a:tc>
                <a:extLst>
                  <a:ext uri="{0D108BD9-81ED-4DB2-BD59-A6C34878D82A}">
                    <a16:rowId xmlns:a16="http://schemas.microsoft.com/office/drawing/2014/main" val="744373962"/>
                  </a:ext>
                </a:extLst>
              </a:tr>
              <a:tr h="304800">
                <a:tc>
                  <a:txBody>
                    <a:bodyPr/>
                    <a:lstStyle/>
                    <a:p>
                      <a:pPr algn="ctr"/>
                      <a:r>
                        <a:rPr lang="en-US" sz="1600" dirty="0"/>
                        <a:t>Total</a:t>
                      </a:r>
                      <a:endParaRPr lang="en-IN" sz="1600" dirty="0"/>
                    </a:p>
                  </a:txBody>
                  <a:tcPr marL="60960" marR="60960" marT="30480" marB="30480"/>
                </a:tc>
                <a:tc>
                  <a:txBody>
                    <a:bodyPr/>
                    <a:lstStyle/>
                    <a:p>
                      <a:pPr algn="ctr"/>
                      <a:r>
                        <a:rPr lang="en-US" sz="1600" dirty="0"/>
                        <a:t>48</a:t>
                      </a:r>
                      <a:endParaRPr lang="en-IN" sz="1600" dirty="0"/>
                    </a:p>
                  </a:txBody>
                  <a:tcPr marL="60960" marR="60960" marT="30480" marB="30480"/>
                </a:tc>
                <a:tc>
                  <a:txBody>
                    <a:bodyPr/>
                    <a:lstStyle/>
                    <a:p>
                      <a:pPr algn="ctr"/>
                      <a:r>
                        <a:rPr lang="en-US" sz="1600" dirty="0"/>
                        <a:t>95</a:t>
                      </a:r>
                      <a:endParaRPr lang="en-IN" sz="1600" dirty="0"/>
                    </a:p>
                  </a:txBody>
                  <a:tcPr marL="60960" marR="60960" marT="30480" marB="30480"/>
                </a:tc>
                <a:extLst>
                  <a:ext uri="{0D108BD9-81ED-4DB2-BD59-A6C34878D82A}">
                    <a16:rowId xmlns:a16="http://schemas.microsoft.com/office/drawing/2014/main" val="2668657851"/>
                  </a:ext>
                </a:extLst>
              </a:tr>
            </a:tbl>
          </a:graphicData>
        </a:graphic>
      </p:graphicFrame>
      <p:graphicFrame>
        <p:nvGraphicFramePr>
          <p:cNvPr id="6" name="Table 7">
            <a:extLst>
              <a:ext uri="{FF2B5EF4-FFF2-40B4-BE49-F238E27FC236}">
                <a16:creationId xmlns:a16="http://schemas.microsoft.com/office/drawing/2014/main" id="{9E898F8C-7F5C-47D9-AB9E-27C710176DAF}"/>
              </a:ext>
            </a:extLst>
          </p:cNvPr>
          <p:cNvGraphicFramePr>
            <a:graphicFrameLocks noGrp="1"/>
          </p:cNvGraphicFramePr>
          <p:nvPr/>
        </p:nvGraphicFramePr>
        <p:xfrm>
          <a:off x="6215994" y="3429000"/>
          <a:ext cx="3505200" cy="9144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518455554"/>
                    </a:ext>
                  </a:extLst>
                </a:gridCol>
                <a:gridCol w="609600">
                  <a:extLst>
                    <a:ext uri="{9D8B030D-6E8A-4147-A177-3AD203B41FA5}">
                      <a16:colId xmlns:a16="http://schemas.microsoft.com/office/drawing/2014/main" val="2002418873"/>
                    </a:ext>
                  </a:extLst>
                </a:gridCol>
                <a:gridCol w="609600">
                  <a:extLst>
                    <a:ext uri="{9D8B030D-6E8A-4147-A177-3AD203B41FA5}">
                      <a16:colId xmlns:a16="http://schemas.microsoft.com/office/drawing/2014/main" val="2242749623"/>
                    </a:ext>
                  </a:extLst>
                </a:gridCol>
                <a:gridCol w="660400">
                  <a:extLst>
                    <a:ext uri="{9D8B030D-6E8A-4147-A177-3AD203B41FA5}">
                      <a16:colId xmlns:a16="http://schemas.microsoft.com/office/drawing/2014/main" val="715102698"/>
                    </a:ext>
                  </a:extLst>
                </a:gridCol>
              </a:tblGrid>
              <a:tr h="304800">
                <a:tc>
                  <a:txBody>
                    <a:bodyPr/>
                    <a:lstStyle/>
                    <a:p>
                      <a:endParaRPr lang="en-IN" sz="1600" dirty="0"/>
                    </a:p>
                  </a:txBody>
                  <a:tcPr marL="60960" marR="60960" marT="30480" marB="30480"/>
                </a:tc>
                <a:tc>
                  <a:txBody>
                    <a:bodyPr/>
                    <a:lstStyle/>
                    <a:p>
                      <a:pPr algn="ctr"/>
                      <a:r>
                        <a:rPr lang="en-US" sz="1600" dirty="0"/>
                        <a:t>-1</a:t>
                      </a:r>
                      <a:endParaRPr lang="en-IN" sz="1600" dirty="0"/>
                    </a:p>
                  </a:txBody>
                  <a:tcPr marL="60960" marR="60960" marT="30480" marB="30480"/>
                </a:tc>
                <a:tc>
                  <a:txBody>
                    <a:bodyPr/>
                    <a:lstStyle/>
                    <a:p>
                      <a:pPr algn="ctr"/>
                      <a:r>
                        <a:rPr lang="en-US" sz="1600" dirty="0"/>
                        <a:t>0</a:t>
                      </a:r>
                      <a:endParaRPr lang="en-IN" sz="1600" dirty="0"/>
                    </a:p>
                  </a:txBody>
                  <a:tcPr marL="60960" marR="60960" marT="30480" marB="30480"/>
                </a:tc>
                <a:tc>
                  <a:txBody>
                    <a:bodyPr/>
                    <a:lstStyle/>
                    <a:p>
                      <a:pPr algn="ctr"/>
                      <a:r>
                        <a:rPr lang="en-US" sz="1600" dirty="0"/>
                        <a:t>1</a:t>
                      </a:r>
                      <a:endParaRPr lang="en-IN" sz="1600" dirty="0"/>
                    </a:p>
                  </a:txBody>
                  <a:tcPr marL="60960" marR="60960" marT="30480" marB="30480"/>
                </a:tc>
                <a:extLst>
                  <a:ext uri="{0D108BD9-81ED-4DB2-BD59-A6C34878D82A}">
                    <a16:rowId xmlns:a16="http://schemas.microsoft.com/office/drawing/2014/main" val="62664784"/>
                  </a:ext>
                </a:extLst>
              </a:tr>
              <a:tr h="304800">
                <a:tc>
                  <a:txBody>
                    <a:bodyPr/>
                    <a:lstStyle/>
                    <a:p>
                      <a:r>
                        <a:rPr lang="en-US" sz="1600" dirty="0"/>
                        <a:t>Actual</a:t>
                      </a:r>
                      <a:endParaRPr lang="en-IN" sz="1600" dirty="0"/>
                    </a:p>
                  </a:txBody>
                  <a:tcPr marL="60960" marR="60960" marT="30480" marB="30480"/>
                </a:tc>
                <a:tc>
                  <a:txBody>
                    <a:bodyPr/>
                    <a:lstStyle/>
                    <a:p>
                      <a:pPr algn="ctr"/>
                      <a:r>
                        <a:rPr lang="en-US" sz="1600" dirty="0"/>
                        <a:t>57</a:t>
                      </a:r>
                      <a:endParaRPr lang="en-IN" sz="1600" dirty="0"/>
                    </a:p>
                  </a:txBody>
                  <a:tcPr marL="60960" marR="60960" marT="30480" marB="30480"/>
                </a:tc>
                <a:tc>
                  <a:txBody>
                    <a:bodyPr/>
                    <a:lstStyle/>
                    <a:p>
                      <a:pPr algn="ctr"/>
                      <a:r>
                        <a:rPr lang="en-US" sz="1600" dirty="0"/>
                        <a:t>19</a:t>
                      </a:r>
                      <a:endParaRPr lang="en-IN" sz="1600" dirty="0"/>
                    </a:p>
                  </a:txBody>
                  <a:tcPr marL="60960" marR="60960" marT="30480" marB="30480"/>
                </a:tc>
                <a:tc>
                  <a:txBody>
                    <a:bodyPr/>
                    <a:lstStyle/>
                    <a:p>
                      <a:pPr algn="ctr"/>
                      <a:r>
                        <a:rPr lang="en-US" sz="1600" dirty="0"/>
                        <a:t>67</a:t>
                      </a:r>
                      <a:endParaRPr lang="en-IN" sz="1600" dirty="0"/>
                    </a:p>
                  </a:txBody>
                  <a:tcPr marL="60960" marR="60960" marT="30480" marB="30480"/>
                </a:tc>
                <a:extLst>
                  <a:ext uri="{0D108BD9-81ED-4DB2-BD59-A6C34878D82A}">
                    <a16:rowId xmlns:a16="http://schemas.microsoft.com/office/drawing/2014/main" val="4104667578"/>
                  </a:ext>
                </a:extLst>
              </a:tr>
              <a:tr h="304800">
                <a:tc>
                  <a:txBody>
                    <a:bodyPr/>
                    <a:lstStyle/>
                    <a:p>
                      <a:r>
                        <a:rPr lang="en-US" sz="1600" dirty="0"/>
                        <a:t>Forecasted</a:t>
                      </a:r>
                      <a:endParaRPr lang="en-IN" sz="1600" dirty="0"/>
                    </a:p>
                  </a:txBody>
                  <a:tcPr marL="60960" marR="60960" marT="30480" marB="30480"/>
                </a:tc>
                <a:tc>
                  <a:txBody>
                    <a:bodyPr/>
                    <a:lstStyle/>
                    <a:p>
                      <a:pPr algn="ctr"/>
                      <a:r>
                        <a:rPr lang="en-US" sz="1600" dirty="0"/>
                        <a:t>62</a:t>
                      </a:r>
                      <a:endParaRPr lang="en-IN" sz="1600" dirty="0"/>
                    </a:p>
                  </a:txBody>
                  <a:tcPr marL="60960" marR="60960" marT="30480" marB="30480"/>
                </a:tc>
                <a:tc>
                  <a:txBody>
                    <a:bodyPr/>
                    <a:lstStyle/>
                    <a:p>
                      <a:pPr algn="ctr"/>
                      <a:r>
                        <a:rPr lang="en-US" sz="1600" dirty="0"/>
                        <a:t>26</a:t>
                      </a:r>
                      <a:endParaRPr lang="en-IN" sz="1600" dirty="0"/>
                    </a:p>
                  </a:txBody>
                  <a:tcPr marL="60960" marR="60960" marT="30480" marB="30480"/>
                </a:tc>
                <a:tc>
                  <a:txBody>
                    <a:bodyPr/>
                    <a:lstStyle/>
                    <a:p>
                      <a:pPr algn="ctr"/>
                      <a:r>
                        <a:rPr lang="en-US" sz="1600" dirty="0"/>
                        <a:t>55</a:t>
                      </a:r>
                      <a:endParaRPr lang="en-IN" sz="1600" dirty="0"/>
                    </a:p>
                  </a:txBody>
                  <a:tcPr marL="60960" marR="60960" marT="30480" marB="30480"/>
                </a:tc>
                <a:extLst>
                  <a:ext uri="{0D108BD9-81ED-4DB2-BD59-A6C34878D82A}">
                    <a16:rowId xmlns:a16="http://schemas.microsoft.com/office/drawing/2014/main" val="2960693374"/>
                  </a:ext>
                </a:extLst>
              </a:tr>
            </a:tbl>
          </a:graphicData>
        </a:graphic>
      </p:graphicFrame>
    </p:spTree>
    <p:extLst>
      <p:ext uri="{BB962C8B-B14F-4D97-AF65-F5344CB8AC3E}">
        <p14:creationId xmlns:p14="http://schemas.microsoft.com/office/powerpoint/2010/main" val="4130211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4A23F0-45E9-4C20-9BFA-5137DE24BEE7}"/>
              </a:ext>
            </a:extLst>
          </p:cNvPr>
          <p:cNvSpPr txBox="1"/>
          <p:nvPr/>
        </p:nvSpPr>
        <p:spPr>
          <a:xfrm>
            <a:off x="355600" y="2514601"/>
            <a:ext cx="7721600" cy="1200329"/>
          </a:xfrm>
          <a:prstGeom prst="rect">
            <a:avLst/>
          </a:prstGeom>
          <a:noFill/>
        </p:spPr>
        <p:txBody>
          <a:bodyPr wrap="square" rtlCol="0">
            <a:spAutoFit/>
          </a:bodyPr>
          <a:lstStyle/>
          <a:p>
            <a:r>
              <a:rPr lang="en-US" sz="3600" dirty="0">
                <a:solidFill>
                  <a:srgbClr val="1836B2"/>
                </a:solidFill>
                <a:latin typeface="Fira Sans Medium Bold"/>
              </a:rPr>
              <a:t>Geometric Brownian motion (GBM) for Price Prediction of BSE SENSEX </a:t>
            </a:r>
            <a:endParaRPr lang="en-IN" sz="3600" dirty="0">
              <a:solidFill>
                <a:srgbClr val="1836B2"/>
              </a:solidFill>
              <a:latin typeface="Fira Sans Medium Bold"/>
            </a:endParaRPr>
          </a:p>
        </p:txBody>
      </p:sp>
      <p:grpSp>
        <p:nvGrpSpPr>
          <p:cNvPr id="3" name="Group 4">
            <a:extLst>
              <a:ext uri="{FF2B5EF4-FFF2-40B4-BE49-F238E27FC236}">
                <a16:creationId xmlns:a16="http://schemas.microsoft.com/office/drawing/2014/main" id="{1A29E53F-B0F7-480B-8C60-992093DF6A4C}"/>
              </a:ext>
            </a:extLst>
          </p:cNvPr>
          <p:cNvGrpSpPr/>
          <p:nvPr/>
        </p:nvGrpSpPr>
        <p:grpSpPr>
          <a:xfrm>
            <a:off x="8214448" y="86740"/>
            <a:ext cx="7955103" cy="6906650"/>
            <a:chOff x="0" y="0"/>
            <a:chExt cx="6202680" cy="5372100"/>
          </a:xfrm>
        </p:grpSpPr>
        <p:sp>
          <p:nvSpPr>
            <p:cNvPr id="4" name="Freeform 5">
              <a:extLst>
                <a:ext uri="{FF2B5EF4-FFF2-40B4-BE49-F238E27FC236}">
                  <a16:creationId xmlns:a16="http://schemas.microsoft.com/office/drawing/2014/main" id="{2BABC029-9AA7-4B9D-B862-56DFF7C05E8F}"/>
                </a:ext>
              </a:extLst>
            </p:cNvPr>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86C7ED"/>
            </a:solidFill>
          </p:spPr>
        </p:sp>
      </p:grpSp>
    </p:spTree>
    <p:extLst>
      <p:ext uri="{BB962C8B-B14F-4D97-AF65-F5344CB8AC3E}">
        <p14:creationId xmlns:p14="http://schemas.microsoft.com/office/powerpoint/2010/main" val="3908222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AC18-77E9-4827-A66F-212265DFB05B}"/>
              </a:ext>
            </a:extLst>
          </p:cNvPr>
          <p:cNvSpPr txBox="1">
            <a:spLocks/>
          </p:cNvSpPr>
          <p:nvPr/>
        </p:nvSpPr>
        <p:spPr>
          <a:xfrm>
            <a:off x="863600" y="838201"/>
            <a:ext cx="8890000" cy="895179"/>
          </a:xfrm>
          <a:prstGeom prst="rect">
            <a:avLst/>
          </a:prstGeom>
        </p:spPr>
        <p:txBody>
          <a:bodyPr vert="horz" lIns="60960" tIns="30480" rIns="60960" bIns="3048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dirty="0">
                <a:solidFill>
                  <a:srgbClr val="1836B2"/>
                </a:solidFill>
                <a:latin typeface="Fira Sans Medium Bold"/>
                <a:ea typeface="+mn-ea"/>
                <a:cs typeface="+mn-cs"/>
              </a:rPr>
              <a:t>Why Geometric Brownian Motion?</a:t>
            </a:r>
          </a:p>
        </p:txBody>
      </p:sp>
      <p:sp>
        <p:nvSpPr>
          <p:cNvPr id="3" name="TextBox 2">
            <a:extLst>
              <a:ext uri="{FF2B5EF4-FFF2-40B4-BE49-F238E27FC236}">
                <a16:creationId xmlns:a16="http://schemas.microsoft.com/office/drawing/2014/main" id="{D5FCCAFD-E4E2-42F0-91B3-6AEC1956CF99}"/>
              </a:ext>
            </a:extLst>
          </p:cNvPr>
          <p:cNvSpPr txBox="1"/>
          <p:nvPr/>
        </p:nvSpPr>
        <p:spPr>
          <a:xfrm>
            <a:off x="1727200" y="2362200"/>
            <a:ext cx="8585200" cy="2718180"/>
          </a:xfrm>
          <a:prstGeom prst="rect">
            <a:avLst/>
          </a:prstGeom>
          <a:noFill/>
        </p:spPr>
        <p:txBody>
          <a:bodyPr wrap="square" rtlCol="0">
            <a:spAutoFit/>
          </a:bodyPr>
          <a:lstStyle/>
          <a:p>
            <a:r>
              <a:rPr lang="en-IN" sz="2133" dirty="0"/>
              <a:t>When we talk about prices, assets or any such financial variable, the economists prefer using geometric Brownian motion over Brownian motion because</a:t>
            </a:r>
          </a:p>
          <a:p>
            <a:endParaRPr lang="en-IN" sz="2133" dirty="0"/>
          </a:p>
          <a:p>
            <a:pPr marL="190510" indent="-190510">
              <a:buFont typeface="Arial" panose="020B0604020202020204" pitchFamily="34" charset="0"/>
              <a:buChar char="•"/>
            </a:pPr>
            <a:r>
              <a:rPr lang="en-IN" sz="2133" dirty="0"/>
              <a:t>The value of the variables are non-negative.</a:t>
            </a:r>
          </a:p>
          <a:p>
            <a:pPr marL="190510" indent="-190510">
              <a:buFont typeface="Arial" panose="020B0604020202020204" pitchFamily="34" charset="0"/>
              <a:buChar char="•"/>
            </a:pPr>
            <a:r>
              <a:rPr lang="en-IN" sz="2133" dirty="0"/>
              <a:t>They exhibit random fluctuations in its path as we observe in real stock prices.</a:t>
            </a:r>
          </a:p>
          <a:p>
            <a:pPr marL="190510" indent="-190510">
              <a:buFont typeface="Arial" panose="020B0604020202020204" pitchFamily="34" charset="0"/>
              <a:buChar char="•"/>
            </a:pPr>
            <a:r>
              <a:rPr lang="en-IN" sz="2133" dirty="0"/>
              <a:t>These properties are possessed by GBM and not BM.</a:t>
            </a:r>
          </a:p>
        </p:txBody>
      </p:sp>
      <p:pic>
        <p:nvPicPr>
          <p:cNvPr id="4" name="Picture 2">
            <a:extLst>
              <a:ext uri="{FF2B5EF4-FFF2-40B4-BE49-F238E27FC236}">
                <a16:creationId xmlns:a16="http://schemas.microsoft.com/office/drawing/2014/main" id="{ECC87BC6-8151-40DD-BBF7-03B70DE3A3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34026"/>
          <a:stretch>
            <a:fillRect/>
          </a:stretch>
        </p:blipFill>
        <p:spPr>
          <a:xfrm rot="5400000" flipV="1">
            <a:off x="-4045643" y="2155409"/>
            <a:ext cx="6858002" cy="2547180"/>
          </a:xfrm>
          <a:prstGeom prst="rect">
            <a:avLst/>
          </a:prstGeom>
        </p:spPr>
      </p:pic>
      <p:grpSp>
        <p:nvGrpSpPr>
          <p:cNvPr id="5" name="Group 34">
            <a:extLst>
              <a:ext uri="{FF2B5EF4-FFF2-40B4-BE49-F238E27FC236}">
                <a16:creationId xmlns:a16="http://schemas.microsoft.com/office/drawing/2014/main" id="{456E15FC-351D-4FE9-9C55-57A2193BF267}"/>
              </a:ext>
            </a:extLst>
          </p:cNvPr>
          <p:cNvGrpSpPr/>
          <p:nvPr/>
        </p:nvGrpSpPr>
        <p:grpSpPr>
          <a:xfrm rot="5400000">
            <a:off x="8763000" y="3057211"/>
            <a:ext cx="6858000" cy="743578"/>
            <a:chOff x="0" y="0"/>
            <a:chExt cx="35832548" cy="5372100"/>
          </a:xfrm>
        </p:grpSpPr>
        <p:sp>
          <p:nvSpPr>
            <p:cNvPr id="6" name="Freeform 35">
              <a:extLst>
                <a:ext uri="{FF2B5EF4-FFF2-40B4-BE49-F238E27FC236}">
                  <a16:creationId xmlns:a16="http://schemas.microsoft.com/office/drawing/2014/main" id="{CE0B46EF-754E-46DC-BCB5-3E80D8433D4B}"/>
                </a:ext>
              </a:extLst>
            </p:cNvPr>
            <p:cNvSpPr/>
            <p:nvPr/>
          </p:nvSpPr>
          <p:spPr>
            <a:xfrm>
              <a:off x="0" y="0"/>
              <a:ext cx="35832548" cy="5372100"/>
            </a:xfrm>
            <a:custGeom>
              <a:avLst/>
              <a:gdLst/>
              <a:ahLst/>
              <a:cxnLst/>
              <a:rect l="l" t="t" r="r" b="b"/>
              <a:pathLst>
                <a:path w="35832548" h="5372100">
                  <a:moveTo>
                    <a:pt x="34281880" y="0"/>
                  </a:moveTo>
                  <a:lnTo>
                    <a:pt x="1550670" y="0"/>
                  </a:lnTo>
                  <a:lnTo>
                    <a:pt x="0" y="2686050"/>
                  </a:lnTo>
                  <a:lnTo>
                    <a:pt x="1550670" y="5372100"/>
                  </a:lnTo>
                  <a:lnTo>
                    <a:pt x="34281880" y="5372100"/>
                  </a:lnTo>
                  <a:lnTo>
                    <a:pt x="35832548" y="2686050"/>
                  </a:lnTo>
                  <a:lnTo>
                    <a:pt x="34281880" y="0"/>
                  </a:lnTo>
                  <a:close/>
                </a:path>
              </a:pathLst>
            </a:custGeom>
            <a:solidFill>
              <a:srgbClr val="A066CB"/>
            </a:solidFill>
          </p:spPr>
        </p:sp>
      </p:grpSp>
    </p:spTree>
    <p:extLst>
      <p:ext uri="{BB962C8B-B14F-4D97-AF65-F5344CB8AC3E}">
        <p14:creationId xmlns:p14="http://schemas.microsoft.com/office/powerpoint/2010/main" val="3254934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34026"/>
          <a:stretch>
            <a:fillRect/>
          </a:stretch>
        </p:blipFill>
        <p:spPr>
          <a:xfrm rot="-5400000" flipV="1">
            <a:off x="8898333" y="1071905"/>
            <a:ext cx="8256501" cy="4714191"/>
          </a:xfrm>
          <a:prstGeom prst="rect">
            <a:avLst/>
          </a:prstGeom>
        </p:spPr>
      </p:pic>
      <p:sp>
        <p:nvSpPr>
          <p:cNvPr id="3" name="TextBox 3"/>
          <p:cNvSpPr txBox="1"/>
          <p:nvPr/>
        </p:nvSpPr>
        <p:spPr>
          <a:xfrm>
            <a:off x="4468470" y="1379906"/>
            <a:ext cx="1676400" cy="515269"/>
          </a:xfrm>
          <a:prstGeom prst="rect">
            <a:avLst/>
          </a:prstGeom>
        </p:spPr>
        <p:txBody>
          <a:bodyPr wrap="square" lIns="0" tIns="0" rIns="0" bIns="0" rtlCol="0" anchor="t">
            <a:spAutoFit/>
          </a:bodyPr>
          <a:lstStyle/>
          <a:p>
            <a:pPr algn="ctr">
              <a:lnSpc>
                <a:spcPts val="3866"/>
              </a:lnSpc>
            </a:pPr>
            <a:r>
              <a:rPr lang="en-IN" sz="3600" dirty="0">
                <a:solidFill>
                  <a:srgbClr val="1836B2"/>
                </a:solidFill>
                <a:latin typeface="Fira Sans Medium Bold"/>
              </a:rPr>
              <a:t>Why</a:t>
            </a:r>
            <a:r>
              <a:rPr lang="en-IN" sz="4800" dirty="0">
                <a:solidFill>
                  <a:srgbClr val="1836B2"/>
                </a:solidFill>
                <a:latin typeface="Fira Sans Medium Bold"/>
              </a:rPr>
              <a:t>?</a:t>
            </a:r>
            <a:endParaRPr lang="en-US" sz="4800" dirty="0">
              <a:solidFill>
                <a:srgbClr val="1836B2"/>
              </a:solidFill>
              <a:latin typeface="Fira Sans Medium Bold"/>
            </a:endParaRPr>
          </a:p>
        </p:txBody>
      </p:sp>
      <p:sp>
        <p:nvSpPr>
          <p:cNvPr id="4" name="TextBox 4"/>
          <p:cNvSpPr txBox="1"/>
          <p:nvPr/>
        </p:nvSpPr>
        <p:spPr>
          <a:xfrm>
            <a:off x="1524000" y="2523440"/>
            <a:ext cx="6585176" cy="2954078"/>
          </a:xfrm>
          <a:prstGeom prst="rect">
            <a:avLst/>
          </a:prstGeom>
        </p:spPr>
        <p:txBody>
          <a:bodyPr wrap="square" lIns="0" tIns="0" rIns="0" bIns="0" rtlCol="0" anchor="t">
            <a:spAutoFit/>
          </a:bodyPr>
          <a:lstStyle/>
          <a:p>
            <a:r>
              <a:rPr lang="en-IN" sz="2133" dirty="0"/>
              <a:t>Generally, for retail investors, stock market is seen as more of a gamble than an informed decision. Studying the previous data and recognizing trends and patterns enabling us to make data-driven decision on investing is the main motive of our project. </a:t>
            </a:r>
          </a:p>
          <a:p>
            <a:r>
              <a:rPr lang="en-IN" sz="2133" dirty="0"/>
              <a:t>With the help of statistical tools and methods available, we intend to make calculated predictions and analysis that can be useful to retail investors as well as giant investment organization in real world.</a:t>
            </a:r>
          </a:p>
        </p:txBody>
      </p:sp>
      <p:pic>
        <p:nvPicPr>
          <p:cNvPr id="6" name="Picture 2" descr="Science &amp; Research Icon showing one part of the scientific process - 136590912">
            <a:extLst>
              <a:ext uri="{FF2B5EF4-FFF2-40B4-BE49-F238E27FC236}">
                <a16:creationId xmlns:a16="http://schemas.microsoft.com/office/drawing/2014/main" id="{047254CE-AA61-4D86-8E53-A1EF55B1CEEC}"/>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21656"/>
          <a:stretch/>
        </p:blipFill>
        <p:spPr bwMode="auto">
          <a:xfrm>
            <a:off x="6959600" y="0"/>
            <a:ext cx="2885481" cy="2260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34026"/>
          <a:stretch>
            <a:fillRect/>
          </a:stretch>
        </p:blipFill>
        <p:spPr>
          <a:xfrm rot="5400000">
            <a:off x="9703850" y="1511819"/>
            <a:ext cx="6858000" cy="3834362"/>
          </a:xfrm>
          <a:prstGeom prst="rect">
            <a:avLst/>
          </a:prstGeom>
        </p:spPr>
      </p:pic>
      <p:sp>
        <p:nvSpPr>
          <p:cNvPr id="20" name="TextBox 19">
            <a:extLst>
              <a:ext uri="{FF2B5EF4-FFF2-40B4-BE49-F238E27FC236}">
                <a16:creationId xmlns:a16="http://schemas.microsoft.com/office/drawing/2014/main" id="{A0372F4C-6541-4BDA-AB68-30EE1BC7CE1E}"/>
              </a:ext>
            </a:extLst>
          </p:cNvPr>
          <p:cNvSpPr txBox="1"/>
          <p:nvPr/>
        </p:nvSpPr>
        <p:spPr>
          <a:xfrm>
            <a:off x="27122" y="303413"/>
            <a:ext cx="8940634" cy="646331"/>
          </a:xfrm>
          <a:prstGeom prst="rect">
            <a:avLst/>
          </a:prstGeom>
          <a:noFill/>
        </p:spPr>
        <p:txBody>
          <a:bodyPr wrap="square">
            <a:spAutoFit/>
          </a:bodyPr>
          <a:lstStyle/>
          <a:p>
            <a:pPr algn="ctr"/>
            <a:r>
              <a:rPr lang="en-IN" sz="3600" dirty="0">
                <a:solidFill>
                  <a:srgbClr val="1836B2"/>
                </a:solidFill>
                <a:latin typeface="Fira Sans Medium Bold"/>
              </a:rPr>
              <a:t>What is Geometric Brownian Motion?</a:t>
            </a:r>
          </a:p>
        </p:txBody>
      </p:sp>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E601574C-477E-4578-94AE-6CAEB06662F7}"/>
                  </a:ext>
                </a:extLst>
              </p:cNvPr>
              <p:cNvSpPr txBox="1"/>
              <p:nvPr/>
            </p:nvSpPr>
            <p:spPr>
              <a:xfrm>
                <a:off x="742765" y="949744"/>
                <a:ext cx="10058400" cy="6983835"/>
              </a:xfrm>
              <a:prstGeom prst="rect">
                <a:avLst/>
              </a:prstGeom>
              <a:noFill/>
            </p:spPr>
            <p:txBody>
              <a:bodyPr wrap="square">
                <a:spAutoFit/>
              </a:bodyPr>
              <a:lstStyle/>
              <a:p>
                <a:pPr>
                  <a:lnSpc>
                    <a:spcPct val="107000"/>
                  </a:lnSpc>
                  <a:spcAft>
                    <a:spcPts val="533"/>
                  </a:spcAft>
                </a:pPr>
                <a:r>
                  <a:rPr lang="en-IN" sz="1867" dirty="0">
                    <a:latin typeface="Calibri" panose="020F0502020204030204" pitchFamily="34" charset="0"/>
                    <a:ea typeface="Calibri" panose="020F0502020204030204" pitchFamily="34" charset="0"/>
                    <a:cs typeface="Times New Roman" panose="02020603050405020304" pitchFamily="18" charset="0"/>
                  </a:rPr>
                  <a:t>A stochastic process {Z(t) : t </a:t>
                </a:r>
                <a:r>
                  <a:rPr lang="en-IN" sz="1867" dirty="0">
                    <a:latin typeface="Calibri" panose="020F0502020204030204" pitchFamily="34" charset="0"/>
                    <a:ea typeface="Calibri" panose="020F0502020204030204" pitchFamily="34" charset="0"/>
                    <a:cs typeface="Calibri" panose="020F0502020204030204" pitchFamily="34" charset="0"/>
                  </a:rPr>
                  <a:t>≥ 0} is called a geometric Brownian motion with drift parameter µ .Let X(t) be a Brownian motion with drift µ </a:t>
                </a:r>
                <a:r>
                  <a:rPr lang="en-IN" sz="1867" dirty="0">
                    <a:latin typeface="Calibri" panose="020F0502020204030204" pitchFamily="34" charset="0"/>
                    <a:ea typeface="Times New Roman" panose="02020603050405020304" pitchFamily="18" charset="0"/>
                    <a:cs typeface="Calibri" panose="020F0502020204030204" pitchFamily="34" charset="0"/>
                  </a:rPr>
                  <a:t>and variance parameter σ</a:t>
                </a:r>
                <a:r>
                  <a:rPr lang="en-IN" sz="1867" baseline="30000" dirty="0">
                    <a:latin typeface="Calibri" panose="020F0502020204030204" pitchFamily="34" charset="0"/>
                    <a:ea typeface="Times New Roman" panose="02020603050405020304" pitchFamily="18" charset="0"/>
                    <a:cs typeface="Calibri" panose="020F0502020204030204" pitchFamily="34" charset="0"/>
                  </a:rPr>
                  <a:t>2.</a:t>
                </a:r>
                <a:r>
                  <a:rPr lang="en-IN" sz="1867" dirty="0">
                    <a:latin typeface="Calibri" panose="020F0502020204030204" pitchFamily="34" charset="0"/>
                    <a:ea typeface="Times New Roman" panose="02020603050405020304" pitchFamily="18" charset="0"/>
                    <a:cs typeface="Calibri" panose="020F0502020204030204" pitchFamily="34" charset="0"/>
                  </a:rPr>
                  <a:t>. Then, </a:t>
                </a:r>
                <a:r>
                  <a:rPr lang="en-IN" sz="1867" dirty="0">
                    <a:latin typeface="Calibri" panose="020F0502020204030204" pitchFamily="34" charset="0"/>
                    <a:ea typeface="Calibri" panose="020F0502020204030204" pitchFamily="34" charset="0"/>
                    <a:cs typeface="Times New Roman" panose="02020603050405020304" pitchFamily="18" charset="0"/>
                  </a:rPr>
                  <a:t>process {Z(t) : t </a:t>
                </a:r>
                <a:r>
                  <a:rPr lang="en-IN" sz="1867" dirty="0">
                    <a:latin typeface="Calibri" panose="020F0502020204030204" pitchFamily="34" charset="0"/>
                    <a:ea typeface="Calibri" panose="020F0502020204030204" pitchFamily="34" charset="0"/>
                    <a:cs typeface="Calibri" panose="020F0502020204030204" pitchFamily="34" charset="0"/>
                  </a:rPr>
                  <a:t>≥ 0} </a:t>
                </a:r>
                <a:r>
                  <a:rPr lang="en-IN" sz="1867" dirty="0">
                    <a:latin typeface="Calibri" panose="020F0502020204030204" pitchFamily="34" charset="0"/>
                    <a:ea typeface="Times New Roman" panose="02020603050405020304" pitchFamily="18" charset="0"/>
                    <a:cs typeface="Calibri" panose="020F0502020204030204" pitchFamily="34" charset="0"/>
                  </a:rPr>
                  <a:t>is </a:t>
                </a:r>
                <a:r>
                  <a:rPr lang="en-IN" sz="1867" dirty="0" err="1">
                    <a:latin typeface="Calibri" panose="020F0502020204030204" pitchFamily="34" charset="0"/>
                    <a:ea typeface="Times New Roman" panose="02020603050405020304" pitchFamily="18" charset="0"/>
                    <a:cs typeface="Calibri" panose="020F0502020204030204" pitchFamily="34" charset="0"/>
                  </a:rPr>
                  <a:t>s.t.b</a:t>
                </a:r>
                <a:r>
                  <a:rPr lang="en-IN" sz="1867" dirty="0">
                    <a:latin typeface="Calibri" panose="020F0502020204030204" pitchFamily="34" charset="0"/>
                    <a:ea typeface="Times New Roman" panose="02020603050405020304" pitchFamily="18" charset="0"/>
                    <a:cs typeface="Calibri" panose="020F0502020204030204" pitchFamily="34" charset="0"/>
                  </a:rPr>
                  <a:t> is a GBM with</a:t>
                </a:r>
                <a:r>
                  <a:rPr lang="en-IN" sz="1867" dirty="0">
                    <a:latin typeface="Calibri" panose="020F0502020204030204" pitchFamily="34" charset="0"/>
                    <a:ea typeface="Calibri" panose="020F0502020204030204" pitchFamily="34" charset="0"/>
                    <a:cs typeface="Calibri" panose="020F0502020204030204" pitchFamily="34" charset="0"/>
                  </a:rPr>
                  <a:t> drift µ </a:t>
                </a:r>
                <a:r>
                  <a:rPr lang="en-IN" sz="1867" dirty="0">
                    <a:latin typeface="Calibri" panose="020F0502020204030204" pitchFamily="34" charset="0"/>
                    <a:ea typeface="Times New Roman" panose="02020603050405020304" pitchFamily="18" charset="0"/>
                    <a:cs typeface="Calibri" panose="020F0502020204030204" pitchFamily="34" charset="0"/>
                  </a:rPr>
                  <a:t>and variance . </a:t>
                </a:r>
              </a:p>
              <a:p>
                <a:pPr>
                  <a:lnSpc>
                    <a:spcPct val="107000"/>
                  </a:lnSpc>
                  <a:spcAft>
                    <a:spcPts val="533"/>
                  </a:spcAft>
                </a:pPr>
                <a:r>
                  <a:rPr lang="en-IN" sz="2400" b="1" dirty="0">
                    <a:latin typeface="Calibri" panose="020F0502020204030204" pitchFamily="34" charset="0"/>
                    <a:ea typeface="Times New Roman" panose="02020603050405020304" pitchFamily="18" charset="0"/>
                    <a:cs typeface="Calibri" panose="020F0502020204030204" pitchFamily="34" charset="0"/>
                  </a:rPr>
                  <a:t>                                  Z(t)=e </a:t>
                </a:r>
                <a:r>
                  <a:rPr lang="en-IN" sz="2400" b="1" baseline="30000" dirty="0">
                    <a:latin typeface="Calibri" panose="020F0502020204030204" pitchFamily="34" charset="0"/>
                    <a:ea typeface="Times New Roman" panose="02020603050405020304" pitchFamily="18" charset="0"/>
                    <a:cs typeface="Calibri" panose="020F0502020204030204" pitchFamily="34" charset="0"/>
                  </a:rPr>
                  <a:t>X(t)</a:t>
                </a:r>
                <a:r>
                  <a:rPr lang="en-IN" sz="2400" b="1" dirty="0">
                    <a:latin typeface="Calibri" panose="020F0502020204030204" pitchFamily="34" charset="0"/>
                    <a:ea typeface="Times New Roman" panose="02020603050405020304" pitchFamily="18" charset="0"/>
                    <a:cs typeface="Calibri" panose="020F0502020204030204" pitchFamily="34" charset="0"/>
                  </a:rPr>
                  <a:t>    =&gt;  log z(t) = X(t) </a:t>
                </a:r>
              </a:p>
              <a:p>
                <a:pPr>
                  <a:lnSpc>
                    <a:spcPct val="107000"/>
                  </a:lnSpc>
                  <a:spcAft>
                    <a:spcPts val="533"/>
                  </a:spcAft>
                </a:pPr>
                <a:r>
                  <a:rPr lang="en-IN" sz="1867" baseline="30000" dirty="0">
                    <a:latin typeface="Calibri" panose="020F0502020204030204" pitchFamily="34" charset="0"/>
                    <a:ea typeface="Times New Roman" panose="02020603050405020304" pitchFamily="18" charset="0"/>
                    <a:cs typeface="Calibri" panose="020F0502020204030204" pitchFamily="34" charset="0"/>
                  </a:rPr>
                  <a:t> </a:t>
                </a:r>
                <a:r>
                  <a:rPr lang="en-IN" sz="2933" baseline="30000" dirty="0">
                    <a:latin typeface="Calibri" panose="020F0502020204030204" pitchFamily="34" charset="0"/>
                    <a:ea typeface="Times New Roman" panose="02020603050405020304" pitchFamily="18" charset="0"/>
                    <a:cs typeface="Calibri" panose="020F0502020204030204" pitchFamily="34" charset="0"/>
                  </a:rPr>
                  <a:t>The GBM Model is:</a:t>
                </a:r>
              </a:p>
              <a:p>
                <a:pPr>
                  <a:lnSpc>
                    <a:spcPct val="107000"/>
                  </a:lnSpc>
                  <a:spcAft>
                    <a:spcPts val="533"/>
                  </a:spcAft>
                </a:pPr>
                <a:r>
                  <a:rPr lang="en-IN" sz="2667" b="1" dirty="0">
                    <a:latin typeface="Calibri" panose="020F0502020204030204" pitchFamily="34" charset="0"/>
                    <a:ea typeface="Times New Roman" panose="02020603050405020304" pitchFamily="18" charset="0"/>
                    <a:cs typeface="Calibri" panose="020F0502020204030204" pitchFamily="34" charset="0"/>
                  </a:rPr>
                  <a:t>                              Z(t)  = ze </a:t>
                </a:r>
                <a:r>
                  <a:rPr lang="en-IN" sz="2667" b="1" baseline="30000" dirty="0">
                    <a:latin typeface="Calibri" panose="020F0502020204030204" pitchFamily="34" charset="0"/>
                    <a:ea typeface="Times New Roman" panose="02020603050405020304" pitchFamily="18" charset="0"/>
                    <a:cs typeface="Calibri" panose="020F0502020204030204" pitchFamily="34" charset="0"/>
                  </a:rPr>
                  <a:t>(α - </a:t>
                </a:r>
                <a14:m>
                  <m:oMath xmlns:m="http://schemas.openxmlformats.org/officeDocument/2006/math">
                    <m:f>
                      <m:fPr>
                        <m:ctrlPr>
                          <a:rPr lang="en-IN" sz="2667" b="1" i="1">
                            <a:solidFill>
                              <a:srgbClr val="836967"/>
                            </a:solidFill>
                            <a:latin typeface="Cambria Math" panose="02040503050406030204" pitchFamily="18" charset="0"/>
                          </a:rPr>
                        </m:ctrlPr>
                      </m:fPr>
                      <m:num>
                        <m:r>
                          <a:rPr lang="en-IN" sz="2667" b="1" i="1">
                            <a:latin typeface="Cambria Math" panose="02040503050406030204" pitchFamily="18" charset="0"/>
                          </a:rPr>
                          <m:t>𝟏</m:t>
                        </m:r>
                      </m:num>
                      <m:den>
                        <m:r>
                          <a:rPr lang="en-IN" sz="2667" b="1" i="1">
                            <a:latin typeface="Cambria Math" panose="02040503050406030204" pitchFamily="18" charset="0"/>
                          </a:rPr>
                          <m:t>𝟐</m:t>
                        </m:r>
                      </m:den>
                    </m:f>
                    <m:r>
                      <a:rPr lang="en-IN" sz="2667" b="1" i="1">
                        <a:latin typeface="Cambria Math" panose="02040503050406030204" pitchFamily="18" charset="0"/>
                      </a:rPr>
                      <m:t> </m:t>
                    </m:r>
                  </m:oMath>
                </a14:m>
                <a:r>
                  <a:rPr lang="en-IN" sz="2667" b="1" baseline="30000" dirty="0">
                    <a:latin typeface="Calibri" panose="020F0502020204030204" pitchFamily="34" charset="0"/>
                    <a:ea typeface="Times New Roman" panose="02020603050405020304" pitchFamily="18" charset="0"/>
                    <a:cs typeface="Calibri" panose="020F0502020204030204" pitchFamily="34" charset="0"/>
                  </a:rPr>
                  <a:t>σ</a:t>
                </a:r>
                <a:r>
                  <a:rPr lang="en-IN" sz="2667" b="1" baseline="46000" dirty="0">
                    <a:latin typeface="Calibri" panose="020F0502020204030204" pitchFamily="34" charset="0"/>
                    <a:ea typeface="Times New Roman" panose="02020603050405020304" pitchFamily="18" charset="0"/>
                    <a:cs typeface="Calibri" panose="020F0502020204030204" pitchFamily="34" charset="0"/>
                  </a:rPr>
                  <a:t>2 </a:t>
                </a:r>
                <a:r>
                  <a:rPr lang="en-IN" sz="2667" b="1" baseline="30000" dirty="0">
                    <a:latin typeface="Calibri" panose="020F0502020204030204" pitchFamily="34" charset="0"/>
                    <a:ea typeface="Times New Roman" panose="02020603050405020304" pitchFamily="18" charset="0"/>
                    <a:cs typeface="Calibri" panose="020F0502020204030204" pitchFamily="34" charset="0"/>
                  </a:rPr>
                  <a:t>)</a:t>
                </a:r>
                <a:r>
                  <a:rPr lang="en-IN" sz="2667" b="1" dirty="0">
                    <a:latin typeface="Calibri" panose="020F0502020204030204" pitchFamily="34" charset="0"/>
                    <a:ea typeface="Times New Roman" panose="02020603050405020304" pitchFamily="18" charset="0"/>
                    <a:cs typeface="Calibri" panose="020F0502020204030204" pitchFamily="34" charset="0"/>
                  </a:rPr>
                  <a:t> </a:t>
                </a:r>
                <a:r>
                  <a:rPr lang="en-IN" sz="2667" b="1" baseline="30000" dirty="0">
                    <a:latin typeface="Calibri" panose="020F0502020204030204" pitchFamily="34" charset="0"/>
                    <a:ea typeface="Times New Roman" panose="02020603050405020304" pitchFamily="18" charset="0"/>
                    <a:cs typeface="Calibri" panose="020F0502020204030204" pitchFamily="34" charset="0"/>
                  </a:rPr>
                  <a:t>t + σ X(t)</a:t>
                </a:r>
              </a:p>
              <a:p>
                <a:pPr>
                  <a:lnSpc>
                    <a:spcPct val="107000"/>
                  </a:lnSpc>
                  <a:spcAft>
                    <a:spcPts val="533"/>
                  </a:spcAft>
                </a:pPr>
                <a:endParaRPr lang="en-IN" sz="1867"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533"/>
                  </a:spcAft>
                </a:pPr>
                <a:r>
                  <a:rPr lang="en-IN" sz="3200" baseline="30000" dirty="0">
                    <a:latin typeface="Calibri" panose="020F0502020204030204" pitchFamily="34" charset="0"/>
                    <a:ea typeface="Times New Roman" panose="02020603050405020304" pitchFamily="18" charset="0"/>
                    <a:cs typeface="Calibri" panose="020F0502020204030204" pitchFamily="34" charset="0"/>
                  </a:rPr>
                  <a:t>Where,</a:t>
                </a:r>
              </a:p>
              <a:p>
                <a:pPr>
                  <a:lnSpc>
                    <a:spcPct val="107000"/>
                  </a:lnSpc>
                  <a:spcAft>
                    <a:spcPts val="533"/>
                  </a:spcAft>
                </a:pPr>
                <a:r>
                  <a:rPr lang="en-IN" sz="3200" b="1" baseline="30000" dirty="0">
                    <a:latin typeface="Calibri" panose="020F0502020204030204" pitchFamily="34" charset="0"/>
                    <a:ea typeface="Times New Roman" panose="02020603050405020304" pitchFamily="18" charset="0"/>
                    <a:cs typeface="Calibri" panose="020F0502020204030204" pitchFamily="34" charset="0"/>
                  </a:rPr>
                  <a:t>X(t)</a:t>
                </a:r>
                <a:r>
                  <a:rPr lang="en-IN" sz="3200" baseline="30000" dirty="0">
                    <a:latin typeface="Calibri" panose="020F0502020204030204" pitchFamily="34" charset="0"/>
                    <a:ea typeface="Times New Roman" panose="02020603050405020304" pitchFamily="18" charset="0"/>
                    <a:cs typeface="Calibri" panose="020F0502020204030204" pitchFamily="34" charset="0"/>
                  </a:rPr>
                  <a:t>: Brownian Motion at time t</a:t>
                </a:r>
              </a:p>
              <a:p>
                <a:pPr>
                  <a:lnSpc>
                    <a:spcPct val="107000"/>
                  </a:lnSpc>
                  <a:spcAft>
                    <a:spcPts val="533"/>
                  </a:spcAft>
                </a:pPr>
                <a:r>
                  <a:rPr lang="en-IN" sz="3200" b="1" baseline="30000" dirty="0">
                    <a:latin typeface="Calibri" panose="020F0502020204030204" pitchFamily="34" charset="0"/>
                    <a:ea typeface="Times New Roman" panose="02020603050405020304" pitchFamily="18" charset="0"/>
                    <a:cs typeface="Calibri" panose="020F0502020204030204" pitchFamily="34" charset="0"/>
                  </a:rPr>
                  <a:t>α</a:t>
                </a:r>
                <a:r>
                  <a:rPr lang="en-IN" sz="3200" baseline="30000" dirty="0">
                    <a:latin typeface="Calibri" panose="020F0502020204030204" pitchFamily="34" charset="0"/>
                    <a:ea typeface="Times New Roman" panose="02020603050405020304" pitchFamily="18" charset="0"/>
                    <a:cs typeface="Calibri" panose="020F0502020204030204" pitchFamily="34" charset="0"/>
                  </a:rPr>
                  <a:t>: Mean of Average Returns</a:t>
                </a:r>
              </a:p>
              <a:p>
                <a:pPr>
                  <a:lnSpc>
                    <a:spcPct val="107000"/>
                  </a:lnSpc>
                  <a:spcAft>
                    <a:spcPts val="533"/>
                  </a:spcAft>
                </a:pPr>
                <a:r>
                  <a:rPr lang="en-IN" sz="3200" b="1" baseline="30000" dirty="0">
                    <a:latin typeface="Calibri" panose="020F0502020204030204" pitchFamily="34" charset="0"/>
                    <a:ea typeface="Times New Roman" panose="02020603050405020304" pitchFamily="18" charset="0"/>
                    <a:cs typeface="Calibri" panose="020F0502020204030204" pitchFamily="34" charset="0"/>
                  </a:rPr>
                  <a:t>σ</a:t>
                </a:r>
                <a:r>
                  <a:rPr lang="en-IN" sz="3200" baseline="30000" dirty="0">
                    <a:latin typeface="Calibri" panose="020F0502020204030204" pitchFamily="34" charset="0"/>
                    <a:ea typeface="Times New Roman" panose="02020603050405020304" pitchFamily="18" charset="0"/>
                    <a:cs typeface="Calibri" panose="020F0502020204030204" pitchFamily="34" charset="0"/>
                  </a:rPr>
                  <a:t>: Variance of Average Returns</a:t>
                </a:r>
              </a:p>
              <a:p>
                <a:pPr>
                  <a:lnSpc>
                    <a:spcPct val="107000"/>
                  </a:lnSpc>
                  <a:spcAft>
                    <a:spcPts val="533"/>
                  </a:spcAft>
                </a:pPr>
                <a:endParaRPr lang="en-IN" sz="4800" baseline="30000" dirty="0">
                  <a:latin typeface="Calibri" panose="020F0502020204030204" pitchFamily="34" charset="0"/>
                  <a:ea typeface="Times New Roman" panose="02020603050405020304" pitchFamily="18" charset="0"/>
                  <a:cs typeface="Calibri" panose="020F0502020204030204" pitchFamily="34" charset="0"/>
                </a:endParaRPr>
              </a:p>
              <a:p>
                <a:pPr>
                  <a:lnSpc>
                    <a:spcPct val="107000"/>
                  </a:lnSpc>
                  <a:spcAft>
                    <a:spcPts val="533"/>
                  </a:spcAft>
                </a:pPr>
                <a:endParaRPr lang="en-IN" sz="4800" baseline="30000" dirty="0">
                  <a:latin typeface="Calibri" panose="020F0502020204030204" pitchFamily="34" charset="0"/>
                  <a:ea typeface="Times New Roman" panose="02020603050405020304" pitchFamily="18" charset="0"/>
                  <a:cs typeface="Calibri" panose="020F0502020204030204" pitchFamily="34" charset="0"/>
                </a:endParaRPr>
              </a:p>
              <a:p>
                <a:pPr>
                  <a:lnSpc>
                    <a:spcPct val="107000"/>
                  </a:lnSpc>
                  <a:spcAft>
                    <a:spcPts val="533"/>
                  </a:spcAft>
                </a:pPr>
                <a:endParaRPr lang="en-IN" sz="4800"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533"/>
                  </a:spcAft>
                </a:pPr>
                <a:endParaRPr lang="en-IN" sz="1867" dirty="0">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38" name="TextBox 37">
                <a:extLst>
                  <a:ext uri="{FF2B5EF4-FFF2-40B4-BE49-F238E27FC236}">
                    <a16:creationId xmlns:a16="http://schemas.microsoft.com/office/drawing/2014/main" id="{E601574C-477E-4578-94AE-6CAEB06662F7}"/>
                  </a:ext>
                </a:extLst>
              </p:cNvPr>
              <p:cNvSpPr txBox="1">
                <a:spLocks noRot="1" noChangeAspect="1" noMove="1" noResize="1" noEditPoints="1" noAdjustHandles="1" noChangeArrowheads="1" noChangeShapeType="1" noTextEdit="1"/>
              </p:cNvSpPr>
              <p:nvPr/>
            </p:nvSpPr>
            <p:spPr>
              <a:xfrm>
                <a:off x="742765" y="949744"/>
                <a:ext cx="10058400" cy="6983835"/>
              </a:xfrm>
              <a:prstGeom prst="rect">
                <a:avLst/>
              </a:prstGeom>
              <a:blipFill>
                <a:blip r:embed="rId4"/>
                <a:stretch>
                  <a:fillRect l="-727" t="-437" r="-364"/>
                </a:stretch>
              </a:blipFill>
            </p:spPr>
            <p:txBody>
              <a:bodyPr/>
              <a:lstStyle/>
              <a:p>
                <a:r>
                  <a:rPr lang="en-IN">
                    <a:noFill/>
                  </a:rPr>
                  <a:t> </a:t>
                </a:r>
              </a:p>
            </p:txBody>
          </p:sp>
        </mc:Fallback>
      </mc:AlternateContent>
      <p:sp>
        <p:nvSpPr>
          <p:cNvPr id="2" name="Rectangle 1">
            <a:extLst>
              <a:ext uri="{FF2B5EF4-FFF2-40B4-BE49-F238E27FC236}">
                <a16:creationId xmlns:a16="http://schemas.microsoft.com/office/drawing/2014/main" id="{4F5E9462-0D06-43D2-8A4C-7BFC7CF36302}"/>
              </a:ext>
            </a:extLst>
          </p:cNvPr>
          <p:cNvSpPr/>
          <p:nvPr/>
        </p:nvSpPr>
        <p:spPr>
          <a:xfrm>
            <a:off x="2318657" y="2921000"/>
            <a:ext cx="4572000" cy="7736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9" name="TextBox 8">
            <a:extLst>
              <a:ext uri="{FF2B5EF4-FFF2-40B4-BE49-F238E27FC236}">
                <a16:creationId xmlns:a16="http://schemas.microsoft.com/office/drawing/2014/main" id="{3F5197B6-17DF-4142-9BAD-D302417BD8D3}"/>
              </a:ext>
            </a:extLst>
          </p:cNvPr>
          <p:cNvSpPr txBox="1"/>
          <p:nvPr/>
        </p:nvSpPr>
        <p:spPr>
          <a:xfrm>
            <a:off x="6908800" y="4321234"/>
            <a:ext cx="6814456" cy="1258743"/>
          </a:xfrm>
          <a:prstGeom prst="rect">
            <a:avLst/>
          </a:prstGeom>
          <a:noFill/>
        </p:spPr>
        <p:txBody>
          <a:bodyPr wrap="square">
            <a:spAutoFit/>
          </a:bodyPr>
          <a:lstStyle/>
          <a:p>
            <a:pPr>
              <a:lnSpc>
                <a:spcPct val="107000"/>
              </a:lnSpc>
              <a:spcAft>
                <a:spcPts val="533"/>
              </a:spcAft>
            </a:pPr>
            <a:r>
              <a:rPr lang="en-IN" sz="3200" b="1" baseline="30000" dirty="0">
                <a:latin typeface="Calibri" panose="020F0502020204030204" pitchFamily="34" charset="0"/>
                <a:ea typeface="Times New Roman" panose="02020603050405020304" pitchFamily="18" charset="0"/>
                <a:cs typeface="Calibri" panose="020F0502020204030204" pitchFamily="34" charset="0"/>
              </a:rPr>
              <a:t>Z</a:t>
            </a:r>
            <a:r>
              <a:rPr lang="en-IN" sz="3200" baseline="30000" dirty="0">
                <a:latin typeface="Calibri" panose="020F0502020204030204" pitchFamily="34" charset="0"/>
                <a:ea typeface="Times New Roman" panose="02020603050405020304" pitchFamily="18" charset="0"/>
                <a:cs typeface="Calibri" panose="020F0502020204030204" pitchFamily="34" charset="0"/>
              </a:rPr>
              <a:t>: Initial Closing Stock Prices</a:t>
            </a:r>
          </a:p>
          <a:p>
            <a:pPr>
              <a:lnSpc>
                <a:spcPct val="107000"/>
              </a:lnSpc>
              <a:spcAft>
                <a:spcPts val="533"/>
              </a:spcAft>
            </a:pPr>
            <a:r>
              <a:rPr lang="en-IN" sz="3200" b="1" baseline="30000" dirty="0">
                <a:latin typeface="Calibri" panose="020F0502020204030204" pitchFamily="34" charset="0"/>
                <a:ea typeface="Times New Roman" panose="02020603050405020304" pitchFamily="18" charset="0"/>
                <a:cs typeface="Calibri" panose="020F0502020204030204" pitchFamily="34" charset="0"/>
              </a:rPr>
              <a:t>(α – 0.5 *σ</a:t>
            </a:r>
            <a:r>
              <a:rPr lang="en-IN" sz="3200" b="1" baseline="46000" dirty="0">
                <a:latin typeface="Calibri" panose="020F0502020204030204" pitchFamily="34" charset="0"/>
                <a:ea typeface="Times New Roman" panose="02020603050405020304" pitchFamily="18" charset="0"/>
                <a:cs typeface="Calibri" panose="020F0502020204030204" pitchFamily="34" charset="0"/>
              </a:rPr>
              <a:t>2 </a:t>
            </a:r>
            <a:r>
              <a:rPr lang="en-IN" sz="3200" b="1" baseline="30000" dirty="0">
                <a:latin typeface="Calibri" panose="020F0502020204030204" pitchFamily="34" charset="0"/>
                <a:ea typeface="Times New Roman" panose="02020603050405020304" pitchFamily="18" charset="0"/>
                <a:cs typeface="Calibri" panose="020F0502020204030204" pitchFamily="34" charset="0"/>
              </a:rPr>
              <a:t>): </a:t>
            </a:r>
            <a:r>
              <a:rPr lang="en-IN" sz="3200" baseline="30000" dirty="0">
                <a:latin typeface="Calibri" panose="020F0502020204030204" pitchFamily="34" charset="0"/>
                <a:ea typeface="Times New Roman" panose="02020603050405020304" pitchFamily="18" charset="0"/>
                <a:cs typeface="Calibri" panose="020F0502020204030204" pitchFamily="34" charset="0"/>
              </a:rPr>
              <a:t>Drift</a:t>
            </a:r>
          </a:p>
          <a:p>
            <a:pPr>
              <a:lnSpc>
                <a:spcPct val="107000"/>
              </a:lnSpc>
              <a:spcAft>
                <a:spcPts val="533"/>
              </a:spcAft>
            </a:pPr>
            <a:r>
              <a:rPr lang="en-IN" sz="3200" b="1" baseline="30000" dirty="0">
                <a:latin typeface="Calibri" panose="020F0502020204030204" pitchFamily="34" charset="0"/>
                <a:ea typeface="Times New Roman" panose="02020603050405020304" pitchFamily="18" charset="0"/>
                <a:cs typeface="Calibri" panose="020F0502020204030204" pitchFamily="34" charset="0"/>
              </a:rPr>
              <a:t>σ X(t): </a:t>
            </a:r>
            <a:r>
              <a:rPr lang="en-IN" sz="3200" baseline="30000" dirty="0">
                <a:latin typeface="Calibri" panose="020F0502020204030204" pitchFamily="34" charset="0"/>
                <a:ea typeface="Times New Roman" panose="02020603050405020304" pitchFamily="18" charset="0"/>
                <a:cs typeface="Calibri" panose="020F0502020204030204" pitchFamily="34" charset="0"/>
              </a:rPr>
              <a:t>Volatility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58461" y="798630"/>
            <a:ext cx="8471265" cy="783741"/>
          </a:xfrm>
          <a:prstGeom prst="rect">
            <a:avLst/>
          </a:prstGeom>
        </p:spPr>
        <p:txBody>
          <a:bodyPr wrap="square" lIns="0" tIns="0" rIns="0" bIns="0" rtlCol="0" anchor="t">
            <a:spAutoFit/>
          </a:bodyPr>
          <a:lstStyle/>
          <a:p>
            <a:pPr algn="ctr">
              <a:lnSpc>
                <a:spcPts val="6533"/>
              </a:lnSpc>
              <a:spcBef>
                <a:spcPct val="0"/>
              </a:spcBef>
            </a:pPr>
            <a:r>
              <a:rPr lang="en-IN" sz="3600" dirty="0">
                <a:solidFill>
                  <a:srgbClr val="1836B2"/>
                </a:solidFill>
                <a:latin typeface="Fira Sans Medium"/>
              </a:rPr>
              <a:t>Terminology</a:t>
            </a:r>
            <a:r>
              <a:rPr lang="en-IN" sz="4666" dirty="0">
                <a:solidFill>
                  <a:srgbClr val="1836B2"/>
                </a:solidFill>
                <a:latin typeface="Fira Sans Medium"/>
              </a:rPr>
              <a:t> </a:t>
            </a:r>
            <a:r>
              <a:rPr lang="en-IN" sz="3600" dirty="0">
                <a:solidFill>
                  <a:srgbClr val="1836B2"/>
                </a:solidFill>
                <a:latin typeface="Fira Sans Medium"/>
              </a:rPr>
              <a:t>used</a:t>
            </a:r>
            <a:endParaRPr lang="en-US" sz="4666" dirty="0">
              <a:solidFill>
                <a:srgbClr val="1836B2"/>
              </a:solidFill>
              <a:latin typeface="Fira Sans Medium"/>
            </a:endParaRPr>
          </a:p>
        </p:txBody>
      </p:sp>
      <p:grpSp>
        <p:nvGrpSpPr>
          <p:cNvPr id="34" name="Group 34"/>
          <p:cNvGrpSpPr/>
          <p:nvPr/>
        </p:nvGrpSpPr>
        <p:grpSpPr>
          <a:xfrm rot="5400000">
            <a:off x="-3429000" y="2914917"/>
            <a:ext cx="6858000" cy="1028167"/>
            <a:chOff x="0" y="0"/>
            <a:chExt cx="35832548" cy="5372100"/>
          </a:xfrm>
        </p:grpSpPr>
        <p:sp>
          <p:nvSpPr>
            <p:cNvPr id="35" name="Freeform 35"/>
            <p:cNvSpPr/>
            <p:nvPr/>
          </p:nvSpPr>
          <p:spPr>
            <a:xfrm>
              <a:off x="0" y="0"/>
              <a:ext cx="35832548" cy="5372100"/>
            </a:xfrm>
            <a:custGeom>
              <a:avLst/>
              <a:gdLst/>
              <a:ahLst/>
              <a:cxnLst/>
              <a:rect l="l" t="t" r="r" b="b"/>
              <a:pathLst>
                <a:path w="35832548" h="5372100">
                  <a:moveTo>
                    <a:pt x="34281880" y="0"/>
                  </a:moveTo>
                  <a:lnTo>
                    <a:pt x="1550670" y="0"/>
                  </a:lnTo>
                  <a:lnTo>
                    <a:pt x="0" y="2686050"/>
                  </a:lnTo>
                  <a:lnTo>
                    <a:pt x="1550670" y="5372100"/>
                  </a:lnTo>
                  <a:lnTo>
                    <a:pt x="34281880" y="5372100"/>
                  </a:lnTo>
                  <a:lnTo>
                    <a:pt x="35832548" y="2686050"/>
                  </a:lnTo>
                  <a:lnTo>
                    <a:pt x="34281880" y="0"/>
                  </a:lnTo>
                  <a:close/>
                </a:path>
              </a:pathLst>
            </a:custGeom>
            <a:solidFill>
              <a:srgbClr val="A066CB"/>
            </a:solidFill>
          </p:spPr>
        </p:sp>
      </p:grpSp>
      <mc:AlternateContent xmlns:mc="http://schemas.openxmlformats.org/markup-compatibility/2006">
        <mc:Choice xmlns:a14="http://schemas.microsoft.com/office/drawing/2010/main" Requires="a14">
          <p:sp>
            <p:nvSpPr>
              <p:cNvPr id="36" name="Content Placeholder 2">
                <a:extLst>
                  <a:ext uri="{FF2B5EF4-FFF2-40B4-BE49-F238E27FC236}">
                    <a16:creationId xmlns:a16="http://schemas.microsoft.com/office/drawing/2014/main" id="{0047CA08-82EE-467A-8251-6E06CEC327E2}"/>
                  </a:ext>
                </a:extLst>
              </p:cNvPr>
              <p:cNvSpPr txBox="1">
                <a:spLocks/>
              </p:cNvSpPr>
              <p:nvPr/>
            </p:nvSpPr>
            <p:spPr>
              <a:xfrm>
                <a:off x="1187833" y="2002631"/>
                <a:ext cx="8229600" cy="2852737"/>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2133" b="1" dirty="0"/>
                  <a:t>Drift</a:t>
                </a:r>
                <a:r>
                  <a:rPr lang="en-IN" sz="2133" dirty="0"/>
                  <a:t> – reflects trend or growth rate. It is denoted by ‘µ’.</a:t>
                </a:r>
                <a:r>
                  <a:rPr lang="en-US" sz="2133" dirty="0"/>
                  <a:t> If the drift is positive, the trend is going up over time. If the drift is negative, the trend is going down.</a:t>
                </a:r>
                <a:endParaRPr lang="en-IN" sz="2133" dirty="0"/>
              </a:p>
              <a:p>
                <a:r>
                  <a:rPr lang="en-IN" sz="2133" b="1" dirty="0"/>
                  <a:t>Volatility</a:t>
                </a:r>
                <a:r>
                  <a:rPr lang="en-IN" sz="2133" dirty="0"/>
                  <a:t> - reflects variation or spread of the distribution. It is denoted by </a:t>
                </a:r>
                <a:r>
                  <a:rPr lang="el-GR" sz="2133" dirty="0"/>
                  <a:t>σ</a:t>
                </a:r>
                <a:r>
                  <a:rPr lang="en-IN" sz="2133" baseline="30000" dirty="0"/>
                  <a:t>2</a:t>
                </a:r>
                <a:r>
                  <a:rPr lang="en-IN" sz="2133" dirty="0"/>
                  <a:t>. </a:t>
                </a:r>
                <a:r>
                  <a:rPr lang="en-US" sz="2133" dirty="0"/>
                  <a:t>The value of volatility is always positive (or zero) because it is actually related to standard deviation of the distribution.</a:t>
                </a:r>
              </a:p>
              <a:p>
                <a:r>
                  <a:rPr lang="en-IN" sz="2133" b="1" dirty="0"/>
                  <a:t>Returns</a:t>
                </a:r>
                <a:r>
                  <a:rPr lang="en-IN" sz="2133" dirty="0"/>
                  <a:t> – In this project, it is calculated as </a:t>
                </a:r>
                <a14:m>
                  <m:oMath xmlns:m="http://schemas.openxmlformats.org/officeDocument/2006/math">
                    <m:f>
                      <m:fPr>
                        <m:ctrlPr>
                          <a:rPr lang="en-IN" sz="1600" i="1">
                            <a:latin typeface="Cambria Math" panose="02040503050406030204" pitchFamily="18" charset="0"/>
                          </a:rPr>
                        </m:ctrlPr>
                      </m:fPr>
                      <m:num>
                        <m:r>
                          <m:rPr>
                            <m:nor/>
                          </m:rPr>
                          <a:rPr lang="en-IN" sz="1600" dirty="0">
                            <a:latin typeface="Cambria Math" panose="02040503050406030204" pitchFamily="18" charset="0"/>
                          </a:rPr>
                          <m:t>Increment</m:t>
                        </m:r>
                        <m:r>
                          <m:rPr>
                            <m:nor/>
                          </m:rPr>
                          <a:rPr lang="en-IN" sz="1600" dirty="0">
                            <a:latin typeface="Cambria Math" panose="02040503050406030204" pitchFamily="18" charset="0"/>
                          </a:rPr>
                          <m:t> </m:t>
                        </m:r>
                        <m:r>
                          <m:rPr>
                            <m:nor/>
                          </m:rPr>
                          <a:rPr lang="en-IN" sz="1600" dirty="0">
                            <a:latin typeface="Cambria Math" panose="02040503050406030204" pitchFamily="18" charset="0"/>
                          </a:rPr>
                          <m:t>in</m:t>
                        </m:r>
                        <m:r>
                          <m:rPr>
                            <m:nor/>
                          </m:rPr>
                          <a:rPr lang="en-IN" sz="1600" dirty="0">
                            <a:latin typeface="Cambria Math" panose="02040503050406030204" pitchFamily="18" charset="0"/>
                          </a:rPr>
                          <m:t> </m:t>
                        </m:r>
                        <m:r>
                          <m:rPr>
                            <m:nor/>
                          </m:rPr>
                          <a:rPr lang="en-US" sz="1600" dirty="0">
                            <a:latin typeface="Cambria Math" panose="02040503050406030204" pitchFamily="18" charset="0"/>
                          </a:rPr>
                          <m:t>p</m:t>
                        </m:r>
                        <m:r>
                          <m:rPr>
                            <m:nor/>
                          </m:rPr>
                          <a:rPr lang="en-IN" sz="1600" dirty="0">
                            <a:latin typeface="Cambria Math" panose="02040503050406030204" pitchFamily="18" charset="0"/>
                          </a:rPr>
                          <m:t>rice</m:t>
                        </m:r>
                      </m:num>
                      <m:den>
                        <m:r>
                          <m:rPr>
                            <m:sty m:val="p"/>
                          </m:rPr>
                          <a:rPr lang="en-IN" sz="1600">
                            <a:latin typeface="Cambria Math" panose="02040503050406030204" pitchFamily="18" charset="0"/>
                          </a:rPr>
                          <m:t>Previous</m:t>
                        </m:r>
                        <m:r>
                          <a:rPr lang="en-IN" sz="1600">
                            <a:latin typeface="Cambria Math" panose="02040503050406030204" pitchFamily="18" charset="0"/>
                          </a:rPr>
                          <m:t> </m:t>
                        </m:r>
                        <m:r>
                          <m:rPr>
                            <m:sty m:val="p"/>
                          </m:rPr>
                          <a:rPr lang="en-IN" sz="1600">
                            <a:latin typeface="Cambria Math" panose="02040503050406030204" pitchFamily="18" charset="0"/>
                          </a:rPr>
                          <m:t>da</m:t>
                        </m:r>
                        <m:sSup>
                          <m:sSupPr>
                            <m:ctrlPr>
                              <a:rPr lang="en-IN" sz="1600" i="1">
                                <a:latin typeface="Cambria Math" panose="02040503050406030204" pitchFamily="18" charset="0"/>
                              </a:rPr>
                            </m:ctrlPr>
                          </m:sSupPr>
                          <m:e>
                            <m:r>
                              <m:rPr>
                                <m:sty m:val="p"/>
                              </m:rPr>
                              <a:rPr lang="en-IN" sz="1600">
                                <a:latin typeface="Cambria Math" panose="02040503050406030204" pitchFamily="18" charset="0"/>
                              </a:rPr>
                              <m:t>y</m:t>
                            </m:r>
                          </m:e>
                          <m:sup>
                            <m:r>
                              <a:rPr lang="en-IN" sz="1600">
                                <a:latin typeface="Cambria Math" panose="02040503050406030204" pitchFamily="18" charset="0"/>
                              </a:rPr>
                              <m:t>′</m:t>
                            </m:r>
                          </m:sup>
                        </m:sSup>
                        <m:r>
                          <m:rPr>
                            <m:sty m:val="p"/>
                          </m:rPr>
                          <a:rPr lang="en-IN" sz="1600">
                            <a:latin typeface="Cambria Math" panose="02040503050406030204" pitchFamily="18" charset="0"/>
                          </a:rPr>
                          <m:t>s</m:t>
                        </m:r>
                        <m:r>
                          <a:rPr lang="en-IN" sz="1600">
                            <a:latin typeface="Cambria Math" panose="02040503050406030204" pitchFamily="18" charset="0"/>
                          </a:rPr>
                          <m:t> </m:t>
                        </m:r>
                        <m:r>
                          <m:rPr>
                            <m:sty m:val="p"/>
                          </m:rPr>
                          <a:rPr lang="en-IN" sz="1600">
                            <a:latin typeface="Cambria Math" panose="02040503050406030204" pitchFamily="18" charset="0"/>
                          </a:rPr>
                          <m:t>price</m:t>
                        </m:r>
                      </m:den>
                    </m:f>
                  </m:oMath>
                </a14:m>
                <a:endParaRPr lang="en-IN" sz="1600" dirty="0"/>
              </a:p>
              <a:p>
                <a:pPr marL="0" indent="0">
                  <a:buNone/>
                </a:pPr>
                <a:r>
                  <a:rPr lang="en-IN" sz="2133" i="1" dirty="0">
                    <a:latin typeface="Cambria Math" panose="02040503050406030204" pitchFamily="18" charset="0"/>
                  </a:rPr>
                  <a:t>    </a:t>
                </a:r>
                <a:r>
                  <a:rPr lang="en-IN" sz="2133" dirty="0"/>
                  <a:t>The returns are log-normally distributed</a:t>
                </a:r>
                <a:r>
                  <a:rPr lang="en-IN" sz="2133" dirty="0">
                    <a:latin typeface="Cambria Math" panose="02040503050406030204" pitchFamily="18" charset="0"/>
                  </a:rPr>
                  <a:t>. </a:t>
                </a:r>
                <a:endParaRPr lang="en-IN" sz="2133" dirty="0"/>
              </a:p>
            </p:txBody>
          </p:sp>
        </mc:Choice>
        <mc:Fallback>
          <p:sp>
            <p:nvSpPr>
              <p:cNvPr id="36" name="Content Placeholder 2">
                <a:extLst>
                  <a:ext uri="{FF2B5EF4-FFF2-40B4-BE49-F238E27FC236}">
                    <a16:creationId xmlns:a16="http://schemas.microsoft.com/office/drawing/2014/main" id="{0047CA08-82EE-467A-8251-6E06CEC327E2}"/>
                  </a:ext>
                </a:extLst>
              </p:cNvPr>
              <p:cNvSpPr txBox="1">
                <a:spLocks noRot="1" noChangeAspect="1" noMove="1" noResize="1" noEditPoints="1" noAdjustHandles="1" noChangeArrowheads="1" noChangeShapeType="1" noTextEdit="1"/>
              </p:cNvSpPr>
              <p:nvPr/>
            </p:nvSpPr>
            <p:spPr>
              <a:xfrm>
                <a:off x="1187833" y="2002631"/>
                <a:ext cx="8229600" cy="2852737"/>
              </a:xfrm>
              <a:prstGeom prst="rect">
                <a:avLst/>
              </a:prstGeom>
              <a:blipFill>
                <a:blip r:embed="rId2"/>
                <a:stretch>
                  <a:fillRect l="-741" t="-1285" b="-9636"/>
                </a:stretch>
              </a:blipFill>
            </p:spPr>
            <p:txBody>
              <a:bodyPr/>
              <a:lstStyle/>
              <a:p>
                <a:r>
                  <a:rPr lang="en-IN">
                    <a:noFill/>
                  </a:rPr>
                  <a:t> </a:t>
                </a:r>
              </a:p>
            </p:txBody>
          </p:sp>
        </mc:Fallback>
      </mc:AlternateContent>
      <p:grpSp>
        <p:nvGrpSpPr>
          <p:cNvPr id="37" name="Google Shape;13426;p79">
            <a:extLst>
              <a:ext uri="{FF2B5EF4-FFF2-40B4-BE49-F238E27FC236}">
                <a16:creationId xmlns:a16="http://schemas.microsoft.com/office/drawing/2014/main" id="{116316A5-B9FC-4380-B5D8-31F14122C820}"/>
              </a:ext>
            </a:extLst>
          </p:cNvPr>
          <p:cNvGrpSpPr/>
          <p:nvPr/>
        </p:nvGrpSpPr>
        <p:grpSpPr>
          <a:xfrm>
            <a:off x="9558906" y="533400"/>
            <a:ext cx="2012897" cy="1979581"/>
            <a:chOff x="3560600" y="3763338"/>
            <a:chExt cx="352345" cy="363655"/>
          </a:xfrm>
        </p:grpSpPr>
        <p:sp>
          <p:nvSpPr>
            <p:cNvPr id="38" name="Google Shape;13427;p79">
              <a:extLst>
                <a:ext uri="{FF2B5EF4-FFF2-40B4-BE49-F238E27FC236}">
                  <a16:creationId xmlns:a16="http://schemas.microsoft.com/office/drawing/2014/main" id="{822E4353-5465-4CED-B40B-7A6013934352}"/>
                </a:ext>
              </a:extLst>
            </p:cNvPr>
            <p:cNvSpPr/>
            <p:nvPr/>
          </p:nvSpPr>
          <p:spPr>
            <a:xfrm>
              <a:off x="3665841" y="3763338"/>
              <a:ext cx="143352" cy="173543"/>
            </a:xfrm>
            <a:custGeom>
              <a:avLst/>
              <a:gdLst/>
              <a:ahLst/>
              <a:cxnLst/>
              <a:rect l="l" t="t" r="r" b="b"/>
              <a:pathLst>
                <a:path w="4525" h="5478" extrusionOk="0">
                  <a:moveTo>
                    <a:pt x="2251" y="1"/>
                  </a:moveTo>
                  <a:cubicBezTo>
                    <a:pt x="1691" y="1"/>
                    <a:pt x="1179" y="191"/>
                    <a:pt x="774" y="549"/>
                  </a:cubicBezTo>
                  <a:cubicBezTo>
                    <a:pt x="370" y="906"/>
                    <a:pt x="108" y="1382"/>
                    <a:pt x="12" y="1918"/>
                  </a:cubicBezTo>
                  <a:cubicBezTo>
                    <a:pt x="0" y="2013"/>
                    <a:pt x="60" y="2096"/>
                    <a:pt x="143" y="2120"/>
                  </a:cubicBezTo>
                  <a:cubicBezTo>
                    <a:pt x="151" y="2121"/>
                    <a:pt x="159" y="2122"/>
                    <a:pt x="167" y="2122"/>
                  </a:cubicBezTo>
                  <a:cubicBezTo>
                    <a:pt x="252" y="2122"/>
                    <a:pt x="324" y="2064"/>
                    <a:pt x="346" y="1977"/>
                  </a:cubicBezTo>
                  <a:cubicBezTo>
                    <a:pt x="477" y="1049"/>
                    <a:pt x="1286" y="346"/>
                    <a:pt x="2239" y="346"/>
                  </a:cubicBezTo>
                  <a:cubicBezTo>
                    <a:pt x="3299" y="346"/>
                    <a:pt x="4168" y="1203"/>
                    <a:pt x="4168" y="2263"/>
                  </a:cubicBezTo>
                  <a:cubicBezTo>
                    <a:pt x="4168" y="3096"/>
                    <a:pt x="3632" y="3847"/>
                    <a:pt x="2822" y="4097"/>
                  </a:cubicBezTo>
                  <a:cubicBezTo>
                    <a:pt x="2775" y="4108"/>
                    <a:pt x="2751" y="4144"/>
                    <a:pt x="2739" y="4168"/>
                  </a:cubicBezTo>
                  <a:lnTo>
                    <a:pt x="2239" y="4990"/>
                  </a:lnTo>
                  <a:lnTo>
                    <a:pt x="1751" y="4168"/>
                  </a:lnTo>
                  <a:cubicBezTo>
                    <a:pt x="1739" y="4144"/>
                    <a:pt x="1691" y="4108"/>
                    <a:pt x="1667" y="4097"/>
                  </a:cubicBezTo>
                  <a:cubicBezTo>
                    <a:pt x="977" y="3870"/>
                    <a:pt x="477" y="3287"/>
                    <a:pt x="358" y="2573"/>
                  </a:cubicBezTo>
                  <a:cubicBezTo>
                    <a:pt x="347" y="2496"/>
                    <a:pt x="266" y="2440"/>
                    <a:pt x="189" y="2440"/>
                  </a:cubicBezTo>
                  <a:cubicBezTo>
                    <a:pt x="182" y="2440"/>
                    <a:pt x="174" y="2441"/>
                    <a:pt x="167" y="2442"/>
                  </a:cubicBezTo>
                  <a:cubicBezTo>
                    <a:pt x="72" y="2454"/>
                    <a:pt x="12" y="2549"/>
                    <a:pt x="24" y="2632"/>
                  </a:cubicBezTo>
                  <a:cubicBezTo>
                    <a:pt x="108" y="3049"/>
                    <a:pt x="286" y="3418"/>
                    <a:pt x="548" y="3739"/>
                  </a:cubicBezTo>
                  <a:cubicBezTo>
                    <a:pt x="798" y="4037"/>
                    <a:pt x="1132" y="4251"/>
                    <a:pt x="1501" y="4394"/>
                  </a:cubicBezTo>
                  <a:lnTo>
                    <a:pt x="2108" y="5406"/>
                  </a:lnTo>
                  <a:cubicBezTo>
                    <a:pt x="2144" y="5442"/>
                    <a:pt x="2203" y="5478"/>
                    <a:pt x="2263" y="5478"/>
                  </a:cubicBezTo>
                  <a:cubicBezTo>
                    <a:pt x="2322" y="5478"/>
                    <a:pt x="2382" y="5442"/>
                    <a:pt x="2406" y="5406"/>
                  </a:cubicBezTo>
                  <a:lnTo>
                    <a:pt x="3025" y="4394"/>
                  </a:lnTo>
                  <a:cubicBezTo>
                    <a:pt x="3930" y="4073"/>
                    <a:pt x="4525" y="3227"/>
                    <a:pt x="4525" y="2263"/>
                  </a:cubicBezTo>
                  <a:cubicBezTo>
                    <a:pt x="4489" y="1013"/>
                    <a:pt x="3477" y="1"/>
                    <a:pt x="2251" y="1"/>
                  </a:cubicBezTo>
                  <a:close/>
                </a:path>
              </a:pathLst>
            </a:custGeom>
            <a:solidFill>
              <a:srgbClr val="657E93"/>
            </a:solidFill>
            <a:ln>
              <a:noFill/>
            </a:ln>
          </p:spPr>
          <p:txBody>
            <a:bodyPr spcFirstLastPara="1" wrap="square" lIns="60950" tIns="60950" rIns="60950" bIns="60950" anchor="ctr" anchorCtr="0">
              <a:noAutofit/>
            </a:bodyPr>
            <a:lstStyle/>
            <a:p>
              <a:endParaRPr sz="1200"/>
            </a:p>
          </p:txBody>
        </p:sp>
        <p:sp>
          <p:nvSpPr>
            <p:cNvPr id="39" name="Google Shape;13428;p79">
              <a:extLst>
                <a:ext uri="{FF2B5EF4-FFF2-40B4-BE49-F238E27FC236}">
                  <a16:creationId xmlns:a16="http://schemas.microsoft.com/office/drawing/2014/main" id="{6823F03A-D2CB-491D-A6C0-1BE1B27C5787}"/>
                </a:ext>
              </a:extLst>
            </p:cNvPr>
            <p:cNvSpPr/>
            <p:nvPr/>
          </p:nvSpPr>
          <p:spPr>
            <a:xfrm>
              <a:off x="3696761" y="3794099"/>
              <a:ext cx="82653" cy="78661"/>
            </a:xfrm>
            <a:custGeom>
              <a:avLst/>
              <a:gdLst/>
              <a:ahLst/>
              <a:cxnLst/>
              <a:rect l="l" t="t" r="r" b="b"/>
              <a:pathLst>
                <a:path w="2609" h="2483" extrusionOk="0">
                  <a:moveTo>
                    <a:pt x="1584" y="328"/>
                  </a:moveTo>
                  <a:cubicBezTo>
                    <a:pt x="1727" y="328"/>
                    <a:pt x="1882" y="387"/>
                    <a:pt x="2001" y="506"/>
                  </a:cubicBezTo>
                  <a:cubicBezTo>
                    <a:pt x="2239" y="732"/>
                    <a:pt x="2239" y="1102"/>
                    <a:pt x="2001" y="1340"/>
                  </a:cubicBezTo>
                  <a:cubicBezTo>
                    <a:pt x="1888" y="1453"/>
                    <a:pt x="1736" y="1509"/>
                    <a:pt x="1584" y="1509"/>
                  </a:cubicBezTo>
                  <a:cubicBezTo>
                    <a:pt x="1433" y="1509"/>
                    <a:pt x="1281" y="1453"/>
                    <a:pt x="1168" y="1340"/>
                  </a:cubicBezTo>
                  <a:cubicBezTo>
                    <a:pt x="941" y="1113"/>
                    <a:pt x="941" y="732"/>
                    <a:pt x="1168" y="506"/>
                  </a:cubicBezTo>
                  <a:cubicBezTo>
                    <a:pt x="1287" y="387"/>
                    <a:pt x="1430" y="328"/>
                    <a:pt x="1584" y="328"/>
                  </a:cubicBezTo>
                  <a:close/>
                  <a:moveTo>
                    <a:pt x="1584" y="0"/>
                  </a:moveTo>
                  <a:cubicBezTo>
                    <a:pt x="1346" y="0"/>
                    <a:pt x="1108" y="89"/>
                    <a:pt x="929" y="268"/>
                  </a:cubicBezTo>
                  <a:cubicBezTo>
                    <a:pt x="596" y="590"/>
                    <a:pt x="572" y="1090"/>
                    <a:pt x="822" y="1447"/>
                  </a:cubicBezTo>
                  <a:lnTo>
                    <a:pt x="60" y="2197"/>
                  </a:lnTo>
                  <a:cubicBezTo>
                    <a:pt x="1" y="2256"/>
                    <a:pt x="1" y="2375"/>
                    <a:pt x="60" y="2435"/>
                  </a:cubicBezTo>
                  <a:cubicBezTo>
                    <a:pt x="96" y="2471"/>
                    <a:pt x="144" y="2483"/>
                    <a:pt x="179" y="2483"/>
                  </a:cubicBezTo>
                  <a:cubicBezTo>
                    <a:pt x="227" y="2483"/>
                    <a:pt x="275" y="2471"/>
                    <a:pt x="298" y="2435"/>
                  </a:cubicBezTo>
                  <a:lnTo>
                    <a:pt x="1060" y="1685"/>
                  </a:lnTo>
                  <a:cubicBezTo>
                    <a:pt x="1227" y="1780"/>
                    <a:pt x="1406" y="1840"/>
                    <a:pt x="1584" y="1840"/>
                  </a:cubicBezTo>
                  <a:cubicBezTo>
                    <a:pt x="1822" y="1840"/>
                    <a:pt x="2061" y="1756"/>
                    <a:pt x="2239" y="1578"/>
                  </a:cubicBezTo>
                  <a:cubicBezTo>
                    <a:pt x="2608" y="1209"/>
                    <a:pt x="2608" y="625"/>
                    <a:pt x="2239" y="268"/>
                  </a:cubicBezTo>
                  <a:cubicBezTo>
                    <a:pt x="2061" y="89"/>
                    <a:pt x="1822" y="0"/>
                    <a:pt x="1584" y="0"/>
                  </a:cubicBezTo>
                  <a:close/>
                </a:path>
              </a:pathLst>
            </a:custGeom>
            <a:solidFill>
              <a:srgbClr val="657E93"/>
            </a:solidFill>
            <a:ln>
              <a:noFill/>
            </a:ln>
          </p:spPr>
          <p:txBody>
            <a:bodyPr spcFirstLastPara="1" wrap="square" lIns="60950" tIns="60950" rIns="60950" bIns="60950" anchor="ctr" anchorCtr="0">
              <a:noAutofit/>
            </a:bodyPr>
            <a:lstStyle/>
            <a:p>
              <a:endParaRPr sz="1200"/>
            </a:p>
          </p:txBody>
        </p:sp>
        <p:sp>
          <p:nvSpPr>
            <p:cNvPr id="40" name="Google Shape;13429;p79">
              <a:extLst>
                <a:ext uri="{FF2B5EF4-FFF2-40B4-BE49-F238E27FC236}">
                  <a16:creationId xmlns:a16="http://schemas.microsoft.com/office/drawing/2014/main" id="{249EB1C5-87AC-42B4-BA1D-6ABCE4F97991}"/>
                </a:ext>
              </a:extLst>
            </p:cNvPr>
            <p:cNvSpPr/>
            <p:nvPr/>
          </p:nvSpPr>
          <p:spPr>
            <a:xfrm>
              <a:off x="3560600" y="3916574"/>
              <a:ext cx="352345" cy="210419"/>
            </a:xfrm>
            <a:custGeom>
              <a:avLst/>
              <a:gdLst/>
              <a:ahLst/>
              <a:cxnLst/>
              <a:rect l="l" t="t" r="r" b="b"/>
              <a:pathLst>
                <a:path w="11122" h="6642" extrusionOk="0">
                  <a:moveTo>
                    <a:pt x="3037" y="391"/>
                  </a:moveTo>
                  <a:lnTo>
                    <a:pt x="5394" y="1176"/>
                  </a:lnTo>
                  <a:lnTo>
                    <a:pt x="5394" y="1296"/>
                  </a:lnTo>
                  <a:lnTo>
                    <a:pt x="3037" y="510"/>
                  </a:lnTo>
                  <a:lnTo>
                    <a:pt x="3037" y="391"/>
                  </a:lnTo>
                  <a:close/>
                  <a:moveTo>
                    <a:pt x="8085" y="391"/>
                  </a:moveTo>
                  <a:lnTo>
                    <a:pt x="8085" y="510"/>
                  </a:lnTo>
                  <a:lnTo>
                    <a:pt x="5728" y="1296"/>
                  </a:lnTo>
                  <a:lnTo>
                    <a:pt x="5728" y="1176"/>
                  </a:lnTo>
                  <a:lnTo>
                    <a:pt x="8085" y="391"/>
                  </a:lnTo>
                  <a:close/>
                  <a:moveTo>
                    <a:pt x="2691" y="855"/>
                  </a:moveTo>
                  <a:lnTo>
                    <a:pt x="2691" y="4975"/>
                  </a:lnTo>
                  <a:lnTo>
                    <a:pt x="2680" y="4975"/>
                  </a:lnTo>
                  <a:lnTo>
                    <a:pt x="786" y="5594"/>
                  </a:lnTo>
                  <a:lnTo>
                    <a:pt x="786" y="1486"/>
                  </a:lnTo>
                  <a:lnTo>
                    <a:pt x="2691" y="855"/>
                  </a:lnTo>
                  <a:close/>
                  <a:moveTo>
                    <a:pt x="8085" y="867"/>
                  </a:moveTo>
                  <a:lnTo>
                    <a:pt x="8085" y="4975"/>
                  </a:lnTo>
                  <a:lnTo>
                    <a:pt x="8049" y="4975"/>
                  </a:lnTo>
                  <a:lnTo>
                    <a:pt x="5728" y="5748"/>
                  </a:lnTo>
                  <a:lnTo>
                    <a:pt x="5728" y="1641"/>
                  </a:lnTo>
                  <a:lnTo>
                    <a:pt x="5763" y="1641"/>
                  </a:lnTo>
                  <a:lnTo>
                    <a:pt x="8085" y="867"/>
                  </a:lnTo>
                  <a:close/>
                  <a:moveTo>
                    <a:pt x="3037" y="879"/>
                  </a:moveTo>
                  <a:lnTo>
                    <a:pt x="5358" y="1653"/>
                  </a:lnTo>
                  <a:lnTo>
                    <a:pt x="5394" y="1653"/>
                  </a:lnTo>
                  <a:lnTo>
                    <a:pt x="5394" y="5760"/>
                  </a:lnTo>
                  <a:lnTo>
                    <a:pt x="3072" y="4986"/>
                  </a:lnTo>
                  <a:lnTo>
                    <a:pt x="3037" y="4986"/>
                  </a:lnTo>
                  <a:lnTo>
                    <a:pt x="3037" y="879"/>
                  </a:lnTo>
                  <a:close/>
                  <a:moveTo>
                    <a:pt x="3037" y="5320"/>
                  </a:moveTo>
                  <a:lnTo>
                    <a:pt x="5394" y="6106"/>
                  </a:lnTo>
                  <a:lnTo>
                    <a:pt x="5394" y="6225"/>
                  </a:lnTo>
                  <a:lnTo>
                    <a:pt x="3037" y="5439"/>
                  </a:lnTo>
                  <a:lnTo>
                    <a:pt x="3037" y="5320"/>
                  </a:lnTo>
                  <a:close/>
                  <a:moveTo>
                    <a:pt x="8085" y="5320"/>
                  </a:moveTo>
                  <a:lnTo>
                    <a:pt x="8085" y="5439"/>
                  </a:lnTo>
                  <a:lnTo>
                    <a:pt x="5728" y="6225"/>
                  </a:lnTo>
                  <a:lnTo>
                    <a:pt x="5728" y="6106"/>
                  </a:lnTo>
                  <a:lnTo>
                    <a:pt x="8085" y="5320"/>
                  </a:lnTo>
                  <a:close/>
                  <a:moveTo>
                    <a:pt x="2715" y="414"/>
                  </a:moveTo>
                  <a:lnTo>
                    <a:pt x="2715" y="510"/>
                  </a:lnTo>
                  <a:lnTo>
                    <a:pt x="584" y="1224"/>
                  </a:lnTo>
                  <a:cubicBezTo>
                    <a:pt x="513" y="1248"/>
                    <a:pt x="465" y="1307"/>
                    <a:pt x="465" y="1391"/>
                  </a:cubicBezTo>
                  <a:lnTo>
                    <a:pt x="465" y="5856"/>
                  </a:lnTo>
                  <a:cubicBezTo>
                    <a:pt x="465" y="5915"/>
                    <a:pt x="489" y="5951"/>
                    <a:pt x="536" y="5987"/>
                  </a:cubicBezTo>
                  <a:cubicBezTo>
                    <a:pt x="571" y="6004"/>
                    <a:pt x="613" y="6015"/>
                    <a:pt x="651" y="6015"/>
                  </a:cubicBezTo>
                  <a:cubicBezTo>
                    <a:pt x="665" y="6015"/>
                    <a:pt x="678" y="6014"/>
                    <a:pt x="691" y="6010"/>
                  </a:cubicBezTo>
                  <a:lnTo>
                    <a:pt x="2715" y="5344"/>
                  </a:lnTo>
                  <a:lnTo>
                    <a:pt x="2715" y="5463"/>
                  </a:lnTo>
                  <a:lnTo>
                    <a:pt x="358" y="6249"/>
                  </a:lnTo>
                  <a:lnTo>
                    <a:pt x="358" y="1200"/>
                  </a:lnTo>
                  <a:lnTo>
                    <a:pt x="2715" y="414"/>
                  </a:lnTo>
                  <a:close/>
                  <a:moveTo>
                    <a:pt x="2864" y="1"/>
                  </a:moveTo>
                  <a:cubicBezTo>
                    <a:pt x="2846" y="1"/>
                    <a:pt x="2828" y="4"/>
                    <a:pt x="2811" y="10"/>
                  </a:cubicBezTo>
                  <a:lnTo>
                    <a:pt x="120" y="903"/>
                  </a:lnTo>
                  <a:cubicBezTo>
                    <a:pt x="48" y="938"/>
                    <a:pt x="1" y="998"/>
                    <a:pt x="1" y="1069"/>
                  </a:cubicBezTo>
                  <a:lnTo>
                    <a:pt x="1" y="6475"/>
                  </a:lnTo>
                  <a:cubicBezTo>
                    <a:pt x="1" y="6534"/>
                    <a:pt x="36" y="6582"/>
                    <a:pt x="72" y="6606"/>
                  </a:cubicBezTo>
                  <a:cubicBezTo>
                    <a:pt x="108" y="6618"/>
                    <a:pt x="132" y="6641"/>
                    <a:pt x="179" y="6641"/>
                  </a:cubicBezTo>
                  <a:cubicBezTo>
                    <a:pt x="191" y="6641"/>
                    <a:pt x="215" y="6641"/>
                    <a:pt x="239" y="6618"/>
                  </a:cubicBezTo>
                  <a:lnTo>
                    <a:pt x="2870" y="5748"/>
                  </a:lnTo>
                  <a:lnTo>
                    <a:pt x="5513" y="6618"/>
                  </a:lnTo>
                  <a:cubicBezTo>
                    <a:pt x="5525" y="6630"/>
                    <a:pt x="5543" y="6635"/>
                    <a:pt x="5561" y="6635"/>
                  </a:cubicBezTo>
                  <a:cubicBezTo>
                    <a:pt x="5579" y="6635"/>
                    <a:pt x="5597" y="6630"/>
                    <a:pt x="5608" y="6618"/>
                  </a:cubicBezTo>
                  <a:lnTo>
                    <a:pt x="8252" y="5737"/>
                  </a:lnTo>
                  <a:lnTo>
                    <a:pt x="10883" y="6606"/>
                  </a:lnTo>
                  <a:cubicBezTo>
                    <a:pt x="10895" y="6606"/>
                    <a:pt x="10907" y="6630"/>
                    <a:pt x="10942" y="6630"/>
                  </a:cubicBezTo>
                  <a:cubicBezTo>
                    <a:pt x="10966" y="6630"/>
                    <a:pt x="11014" y="6606"/>
                    <a:pt x="11050" y="6594"/>
                  </a:cubicBezTo>
                  <a:cubicBezTo>
                    <a:pt x="11085" y="6558"/>
                    <a:pt x="11121" y="6510"/>
                    <a:pt x="11121" y="6463"/>
                  </a:cubicBezTo>
                  <a:lnTo>
                    <a:pt x="11121" y="3510"/>
                  </a:lnTo>
                  <a:cubicBezTo>
                    <a:pt x="11121" y="3427"/>
                    <a:pt x="11050" y="3355"/>
                    <a:pt x="10954" y="3355"/>
                  </a:cubicBezTo>
                  <a:cubicBezTo>
                    <a:pt x="10871" y="3355"/>
                    <a:pt x="10788" y="3427"/>
                    <a:pt x="10788" y="3510"/>
                  </a:cubicBezTo>
                  <a:lnTo>
                    <a:pt x="10788" y="6225"/>
                  </a:lnTo>
                  <a:lnTo>
                    <a:pt x="8442" y="5439"/>
                  </a:lnTo>
                  <a:lnTo>
                    <a:pt x="8442" y="5320"/>
                  </a:lnTo>
                  <a:lnTo>
                    <a:pt x="10466" y="5987"/>
                  </a:lnTo>
                  <a:cubicBezTo>
                    <a:pt x="10482" y="5991"/>
                    <a:pt x="10499" y="5993"/>
                    <a:pt x="10516" y="5993"/>
                  </a:cubicBezTo>
                  <a:cubicBezTo>
                    <a:pt x="10551" y="5993"/>
                    <a:pt x="10585" y="5983"/>
                    <a:pt x="10609" y="5951"/>
                  </a:cubicBezTo>
                  <a:cubicBezTo>
                    <a:pt x="10657" y="5927"/>
                    <a:pt x="10692" y="5868"/>
                    <a:pt x="10692" y="5820"/>
                  </a:cubicBezTo>
                  <a:lnTo>
                    <a:pt x="10692" y="3486"/>
                  </a:lnTo>
                  <a:cubicBezTo>
                    <a:pt x="10692" y="3391"/>
                    <a:pt x="10609" y="3320"/>
                    <a:pt x="10526" y="3320"/>
                  </a:cubicBezTo>
                  <a:cubicBezTo>
                    <a:pt x="10431" y="3320"/>
                    <a:pt x="10359" y="3391"/>
                    <a:pt x="10359" y="3486"/>
                  </a:cubicBezTo>
                  <a:lnTo>
                    <a:pt x="10359" y="5582"/>
                  </a:lnTo>
                  <a:lnTo>
                    <a:pt x="8466" y="4963"/>
                  </a:lnTo>
                  <a:lnTo>
                    <a:pt x="8442" y="4963"/>
                  </a:lnTo>
                  <a:lnTo>
                    <a:pt x="8442" y="855"/>
                  </a:lnTo>
                  <a:lnTo>
                    <a:pt x="10347" y="1486"/>
                  </a:lnTo>
                  <a:lnTo>
                    <a:pt x="10347" y="2843"/>
                  </a:lnTo>
                  <a:cubicBezTo>
                    <a:pt x="10347" y="2939"/>
                    <a:pt x="10419" y="3010"/>
                    <a:pt x="10514" y="3010"/>
                  </a:cubicBezTo>
                  <a:cubicBezTo>
                    <a:pt x="10597" y="3010"/>
                    <a:pt x="10669" y="2939"/>
                    <a:pt x="10669" y="2843"/>
                  </a:cubicBezTo>
                  <a:lnTo>
                    <a:pt x="10669" y="1367"/>
                  </a:lnTo>
                  <a:cubicBezTo>
                    <a:pt x="10669" y="1296"/>
                    <a:pt x="10633" y="1236"/>
                    <a:pt x="10550" y="1212"/>
                  </a:cubicBezTo>
                  <a:lnTo>
                    <a:pt x="8430" y="498"/>
                  </a:lnTo>
                  <a:lnTo>
                    <a:pt x="8430" y="379"/>
                  </a:lnTo>
                  <a:lnTo>
                    <a:pt x="10776" y="1165"/>
                  </a:lnTo>
                  <a:lnTo>
                    <a:pt x="10776" y="2831"/>
                  </a:lnTo>
                  <a:cubicBezTo>
                    <a:pt x="10776" y="2939"/>
                    <a:pt x="10847" y="3022"/>
                    <a:pt x="10942" y="3022"/>
                  </a:cubicBezTo>
                  <a:cubicBezTo>
                    <a:pt x="11026" y="3022"/>
                    <a:pt x="11109" y="2951"/>
                    <a:pt x="11109" y="2855"/>
                  </a:cubicBezTo>
                  <a:lnTo>
                    <a:pt x="11109" y="1069"/>
                  </a:lnTo>
                  <a:cubicBezTo>
                    <a:pt x="11109" y="998"/>
                    <a:pt x="11062" y="938"/>
                    <a:pt x="10990" y="903"/>
                  </a:cubicBezTo>
                  <a:lnTo>
                    <a:pt x="8287" y="10"/>
                  </a:lnTo>
                  <a:cubicBezTo>
                    <a:pt x="8275" y="4"/>
                    <a:pt x="8258" y="1"/>
                    <a:pt x="8240" y="1"/>
                  </a:cubicBezTo>
                  <a:cubicBezTo>
                    <a:pt x="8222" y="1"/>
                    <a:pt x="8204" y="4"/>
                    <a:pt x="8192" y="10"/>
                  </a:cubicBezTo>
                  <a:lnTo>
                    <a:pt x="5549" y="891"/>
                  </a:lnTo>
                  <a:lnTo>
                    <a:pt x="2918" y="10"/>
                  </a:lnTo>
                  <a:cubicBezTo>
                    <a:pt x="2900" y="4"/>
                    <a:pt x="2882" y="1"/>
                    <a:pt x="2864" y="1"/>
                  </a:cubicBezTo>
                  <a:close/>
                </a:path>
              </a:pathLst>
            </a:custGeom>
            <a:solidFill>
              <a:srgbClr val="657E93"/>
            </a:solidFill>
            <a:ln>
              <a:noFill/>
            </a:ln>
          </p:spPr>
          <p:txBody>
            <a:bodyPr spcFirstLastPara="1" wrap="square" lIns="60950" tIns="60950" rIns="60950" bIns="60950" anchor="ctr" anchorCtr="0">
              <a:noAutofit/>
            </a:bodyPr>
            <a:lstStyle/>
            <a:p>
              <a:endParaRPr sz="1200"/>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F0EF3-4DE7-4968-828D-98BF05FC8416}"/>
              </a:ext>
            </a:extLst>
          </p:cNvPr>
          <p:cNvSpPr>
            <a:spLocks noGrp="1"/>
          </p:cNvSpPr>
          <p:nvPr>
            <p:ph type="title"/>
          </p:nvPr>
        </p:nvSpPr>
        <p:spPr>
          <a:xfrm>
            <a:off x="-169086" y="255979"/>
            <a:ext cx="10515600" cy="1325563"/>
          </a:xfrm>
        </p:spPr>
        <p:txBody>
          <a:bodyPr>
            <a:normAutofit/>
          </a:bodyPr>
          <a:lstStyle/>
          <a:p>
            <a:pPr algn="ctr"/>
            <a:r>
              <a:rPr lang="en-IN" sz="3600" dirty="0">
                <a:solidFill>
                  <a:srgbClr val="1836B2"/>
                </a:solidFill>
                <a:latin typeface="Fira Sans Medium"/>
                <a:ea typeface="+mn-ea"/>
                <a:cs typeface="+mn-cs"/>
              </a:rPr>
              <a:t>Visualization of Historical data</a:t>
            </a:r>
          </a:p>
        </p:txBody>
      </p:sp>
      <p:sp>
        <p:nvSpPr>
          <p:cNvPr id="8" name="TextBox 7">
            <a:extLst>
              <a:ext uri="{FF2B5EF4-FFF2-40B4-BE49-F238E27FC236}">
                <a16:creationId xmlns:a16="http://schemas.microsoft.com/office/drawing/2014/main" id="{F0595314-FA61-41EC-848C-FD3BC6E4A1A0}"/>
              </a:ext>
            </a:extLst>
          </p:cNvPr>
          <p:cNvSpPr txBox="1"/>
          <p:nvPr/>
        </p:nvSpPr>
        <p:spPr>
          <a:xfrm>
            <a:off x="4640826" y="6223000"/>
            <a:ext cx="2831690" cy="307777"/>
          </a:xfrm>
          <a:prstGeom prst="rect">
            <a:avLst/>
          </a:prstGeom>
          <a:noFill/>
        </p:spPr>
        <p:txBody>
          <a:bodyPr wrap="square" rtlCol="0">
            <a:spAutoFit/>
          </a:bodyPr>
          <a:lstStyle/>
          <a:p>
            <a:pPr algn="ctr" defTabSz="914446"/>
            <a:r>
              <a:rPr lang="en-IN" sz="1400" dirty="0">
                <a:solidFill>
                  <a:prstClr val="black"/>
                </a:solidFill>
                <a:latin typeface="Book Antiqua" panose="02040602050305030304" pitchFamily="18" charset="0"/>
              </a:rPr>
              <a:t>Time: Jan’16 – Sept’20</a:t>
            </a:r>
          </a:p>
        </p:txBody>
      </p:sp>
      <p:sp>
        <p:nvSpPr>
          <p:cNvPr id="9" name="Rectangle 8">
            <a:extLst>
              <a:ext uri="{FF2B5EF4-FFF2-40B4-BE49-F238E27FC236}">
                <a16:creationId xmlns:a16="http://schemas.microsoft.com/office/drawing/2014/main" id="{D3856BA0-CB38-453E-8E3D-67B1D4247C2D}"/>
              </a:ext>
            </a:extLst>
          </p:cNvPr>
          <p:cNvSpPr/>
          <p:nvPr/>
        </p:nvSpPr>
        <p:spPr>
          <a:xfrm>
            <a:off x="0" y="3559277"/>
            <a:ext cx="157316" cy="7570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en-IN">
              <a:solidFill>
                <a:prstClr val="white"/>
              </a:solidFill>
              <a:latin typeface="Calibri" panose="020F0502020204030204"/>
            </a:endParaRPr>
          </a:p>
        </p:txBody>
      </p:sp>
      <p:sp>
        <p:nvSpPr>
          <p:cNvPr id="10" name="TextBox 9">
            <a:extLst>
              <a:ext uri="{FF2B5EF4-FFF2-40B4-BE49-F238E27FC236}">
                <a16:creationId xmlns:a16="http://schemas.microsoft.com/office/drawing/2014/main" id="{36E0108A-8432-4E68-87FE-60B5685E2599}"/>
              </a:ext>
            </a:extLst>
          </p:cNvPr>
          <p:cNvSpPr txBox="1"/>
          <p:nvPr/>
        </p:nvSpPr>
        <p:spPr>
          <a:xfrm rot="16200000">
            <a:off x="139262" y="3199731"/>
            <a:ext cx="1120877" cy="307777"/>
          </a:xfrm>
          <a:prstGeom prst="rect">
            <a:avLst/>
          </a:prstGeom>
          <a:noFill/>
        </p:spPr>
        <p:txBody>
          <a:bodyPr wrap="square" rtlCol="0">
            <a:spAutoFit/>
          </a:bodyPr>
          <a:lstStyle/>
          <a:p>
            <a:pPr defTabSz="914446"/>
            <a:r>
              <a:rPr lang="en-IN" sz="1400" dirty="0">
                <a:solidFill>
                  <a:prstClr val="black"/>
                </a:solidFill>
                <a:latin typeface="Book Antiqua" panose="02040602050305030304" pitchFamily="18" charset="0"/>
              </a:rPr>
              <a:t>Price(close)</a:t>
            </a:r>
          </a:p>
        </p:txBody>
      </p:sp>
      <p:sp>
        <p:nvSpPr>
          <p:cNvPr id="11" name="Rectangle 10">
            <a:extLst>
              <a:ext uri="{FF2B5EF4-FFF2-40B4-BE49-F238E27FC236}">
                <a16:creationId xmlns:a16="http://schemas.microsoft.com/office/drawing/2014/main" id="{7EE55DB9-7523-4E7A-A405-8959B505A2B3}"/>
              </a:ext>
            </a:extLst>
          </p:cNvPr>
          <p:cNvSpPr/>
          <p:nvPr/>
        </p:nvSpPr>
        <p:spPr>
          <a:xfrm>
            <a:off x="4876801" y="1223219"/>
            <a:ext cx="2399071" cy="1023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en-IN">
              <a:solidFill>
                <a:prstClr val="white"/>
              </a:solidFill>
              <a:latin typeface="Calibri" panose="020F0502020204030204"/>
            </a:endParaRPr>
          </a:p>
        </p:txBody>
      </p:sp>
      <p:sp>
        <p:nvSpPr>
          <p:cNvPr id="12" name="TextBox 11">
            <a:extLst>
              <a:ext uri="{FF2B5EF4-FFF2-40B4-BE49-F238E27FC236}">
                <a16:creationId xmlns:a16="http://schemas.microsoft.com/office/drawing/2014/main" id="{8602B7CA-B94D-4CC2-9F27-3D71F0F1DCA9}"/>
              </a:ext>
            </a:extLst>
          </p:cNvPr>
          <p:cNvSpPr txBox="1"/>
          <p:nvPr/>
        </p:nvSpPr>
        <p:spPr>
          <a:xfrm>
            <a:off x="4463845" y="1325564"/>
            <a:ext cx="3185652" cy="307777"/>
          </a:xfrm>
          <a:prstGeom prst="rect">
            <a:avLst/>
          </a:prstGeom>
          <a:noFill/>
        </p:spPr>
        <p:txBody>
          <a:bodyPr wrap="square" rtlCol="0">
            <a:spAutoFit/>
          </a:bodyPr>
          <a:lstStyle/>
          <a:p>
            <a:pPr algn="ctr" defTabSz="914446"/>
            <a:r>
              <a:rPr lang="en-IN" sz="1400" dirty="0">
                <a:solidFill>
                  <a:prstClr val="black"/>
                </a:solidFill>
                <a:latin typeface="Book Antiqua" panose="02040602050305030304" pitchFamily="18" charset="0"/>
              </a:rPr>
              <a:t>Sensex: Date v/s Closing price</a:t>
            </a:r>
          </a:p>
        </p:txBody>
      </p:sp>
      <p:grpSp>
        <p:nvGrpSpPr>
          <p:cNvPr id="13" name="Google Shape;15540;p82">
            <a:extLst>
              <a:ext uri="{FF2B5EF4-FFF2-40B4-BE49-F238E27FC236}">
                <a16:creationId xmlns:a16="http://schemas.microsoft.com/office/drawing/2014/main" id="{1D28DA4F-E903-4468-BF35-0F02B793D222}"/>
              </a:ext>
            </a:extLst>
          </p:cNvPr>
          <p:cNvGrpSpPr/>
          <p:nvPr/>
        </p:nvGrpSpPr>
        <p:grpSpPr>
          <a:xfrm>
            <a:off x="9273384" y="286023"/>
            <a:ext cx="1632230" cy="1151917"/>
            <a:chOff x="5626763" y="2013829"/>
            <a:chExt cx="351722" cy="274788"/>
          </a:xfrm>
        </p:grpSpPr>
        <p:sp>
          <p:nvSpPr>
            <p:cNvPr id="14" name="Google Shape;15541;p82">
              <a:extLst>
                <a:ext uri="{FF2B5EF4-FFF2-40B4-BE49-F238E27FC236}">
                  <a16:creationId xmlns:a16="http://schemas.microsoft.com/office/drawing/2014/main" id="{261A7C03-2F70-4615-B03B-F1556FBC28B2}"/>
                </a:ext>
              </a:extLst>
            </p:cNvPr>
            <p:cNvSpPr/>
            <p:nvPr/>
          </p:nvSpPr>
          <p:spPr>
            <a:xfrm>
              <a:off x="5626763" y="2013829"/>
              <a:ext cx="351722" cy="274788"/>
            </a:xfrm>
            <a:custGeom>
              <a:avLst/>
              <a:gdLst/>
              <a:ahLst/>
              <a:cxnLst/>
              <a:rect l="l" t="t" r="r" b="b"/>
              <a:pathLst>
                <a:path w="11050" h="8633" extrusionOk="0">
                  <a:moveTo>
                    <a:pt x="10657" y="345"/>
                  </a:moveTo>
                  <a:lnTo>
                    <a:pt x="10681" y="714"/>
                  </a:lnTo>
                  <a:lnTo>
                    <a:pt x="9395" y="714"/>
                  </a:lnTo>
                  <a:cubicBezTo>
                    <a:pt x="9312" y="714"/>
                    <a:pt x="9216" y="786"/>
                    <a:pt x="9216" y="893"/>
                  </a:cubicBezTo>
                  <a:cubicBezTo>
                    <a:pt x="9216" y="1000"/>
                    <a:pt x="9288" y="1072"/>
                    <a:pt x="9395" y="1072"/>
                  </a:cubicBezTo>
                  <a:lnTo>
                    <a:pt x="10383" y="1072"/>
                  </a:lnTo>
                  <a:lnTo>
                    <a:pt x="10383" y="6191"/>
                  </a:lnTo>
                  <a:lnTo>
                    <a:pt x="4466" y="6191"/>
                  </a:lnTo>
                  <a:lnTo>
                    <a:pt x="4466" y="6025"/>
                  </a:lnTo>
                  <a:cubicBezTo>
                    <a:pt x="4466" y="5929"/>
                    <a:pt x="4394" y="5846"/>
                    <a:pt x="4287" y="5846"/>
                  </a:cubicBezTo>
                  <a:lnTo>
                    <a:pt x="4001" y="5846"/>
                  </a:lnTo>
                  <a:cubicBezTo>
                    <a:pt x="3978" y="5739"/>
                    <a:pt x="3930" y="5644"/>
                    <a:pt x="3871" y="5536"/>
                  </a:cubicBezTo>
                  <a:lnTo>
                    <a:pt x="4085" y="5322"/>
                  </a:lnTo>
                  <a:cubicBezTo>
                    <a:pt x="4156" y="5251"/>
                    <a:pt x="4156" y="5144"/>
                    <a:pt x="4085" y="5072"/>
                  </a:cubicBezTo>
                  <a:lnTo>
                    <a:pt x="3549" y="4536"/>
                  </a:lnTo>
                  <a:cubicBezTo>
                    <a:pt x="3513" y="4512"/>
                    <a:pt x="3478" y="4489"/>
                    <a:pt x="3430" y="4489"/>
                  </a:cubicBezTo>
                  <a:cubicBezTo>
                    <a:pt x="3382" y="4489"/>
                    <a:pt x="3335" y="4512"/>
                    <a:pt x="3311" y="4536"/>
                  </a:cubicBezTo>
                  <a:lnTo>
                    <a:pt x="3097" y="4739"/>
                  </a:lnTo>
                  <a:cubicBezTo>
                    <a:pt x="2989" y="4679"/>
                    <a:pt x="2894" y="4643"/>
                    <a:pt x="2787" y="4608"/>
                  </a:cubicBezTo>
                  <a:lnTo>
                    <a:pt x="2787" y="4334"/>
                  </a:lnTo>
                  <a:cubicBezTo>
                    <a:pt x="2787" y="4239"/>
                    <a:pt x="2716" y="4155"/>
                    <a:pt x="2608" y="4155"/>
                  </a:cubicBezTo>
                  <a:lnTo>
                    <a:pt x="2180" y="4155"/>
                  </a:lnTo>
                  <a:lnTo>
                    <a:pt x="2180" y="1060"/>
                  </a:lnTo>
                  <a:lnTo>
                    <a:pt x="8788" y="1060"/>
                  </a:lnTo>
                  <a:cubicBezTo>
                    <a:pt x="8871" y="1060"/>
                    <a:pt x="8966" y="976"/>
                    <a:pt x="8966" y="881"/>
                  </a:cubicBezTo>
                  <a:cubicBezTo>
                    <a:pt x="8966" y="786"/>
                    <a:pt x="8895" y="702"/>
                    <a:pt x="8788" y="702"/>
                  </a:cubicBezTo>
                  <a:lnTo>
                    <a:pt x="1894" y="702"/>
                  </a:lnTo>
                  <a:lnTo>
                    <a:pt x="1894" y="345"/>
                  </a:lnTo>
                  <a:close/>
                  <a:moveTo>
                    <a:pt x="10681" y="6537"/>
                  </a:moveTo>
                  <a:lnTo>
                    <a:pt x="10681" y="6870"/>
                  </a:lnTo>
                  <a:lnTo>
                    <a:pt x="4430" y="6870"/>
                  </a:lnTo>
                  <a:cubicBezTo>
                    <a:pt x="4454" y="6846"/>
                    <a:pt x="4466" y="6798"/>
                    <a:pt x="4466" y="6751"/>
                  </a:cubicBezTo>
                  <a:lnTo>
                    <a:pt x="4466" y="6560"/>
                  </a:lnTo>
                  <a:lnTo>
                    <a:pt x="10562" y="6560"/>
                  </a:lnTo>
                  <a:cubicBezTo>
                    <a:pt x="10598" y="6560"/>
                    <a:pt x="10633" y="6548"/>
                    <a:pt x="10657" y="6537"/>
                  </a:cubicBezTo>
                  <a:close/>
                  <a:moveTo>
                    <a:pt x="2477" y="4524"/>
                  </a:moveTo>
                  <a:lnTo>
                    <a:pt x="2477" y="4763"/>
                  </a:lnTo>
                  <a:cubicBezTo>
                    <a:pt x="2477" y="4834"/>
                    <a:pt x="2537" y="4905"/>
                    <a:pt x="2608" y="4929"/>
                  </a:cubicBezTo>
                  <a:cubicBezTo>
                    <a:pt x="2775" y="4965"/>
                    <a:pt x="2942" y="5024"/>
                    <a:pt x="3073" y="5120"/>
                  </a:cubicBezTo>
                  <a:cubicBezTo>
                    <a:pt x="3099" y="5137"/>
                    <a:pt x="3128" y="5145"/>
                    <a:pt x="3157" y="5145"/>
                  </a:cubicBezTo>
                  <a:cubicBezTo>
                    <a:pt x="3206" y="5145"/>
                    <a:pt x="3253" y="5122"/>
                    <a:pt x="3275" y="5084"/>
                  </a:cubicBezTo>
                  <a:lnTo>
                    <a:pt x="3454" y="4905"/>
                  </a:lnTo>
                  <a:lnTo>
                    <a:pt x="3740" y="5191"/>
                  </a:lnTo>
                  <a:lnTo>
                    <a:pt x="3561" y="5370"/>
                  </a:lnTo>
                  <a:cubicBezTo>
                    <a:pt x="3501" y="5429"/>
                    <a:pt x="3490" y="5525"/>
                    <a:pt x="3537" y="5584"/>
                  </a:cubicBezTo>
                  <a:cubicBezTo>
                    <a:pt x="3620" y="5727"/>
                    <a:pt x="3680" y="5882"/>
                    <a:pt x="3728" y="6036"/>
                  </a:cubicBezTo>
                  <a:cubicBezTo>
                    <a:pt x="3740" y="6120"/>
                    <a:pt x="3811" y="6179"/>
                    <a:pt x="3894" y="6179"/>
                  </a:cubicBezTo>
                  <a:lnTo>
                    <a:pt x="4132" y="6179"/>
                  </a:lnTo>
                  <a:lnTo>
                    <a:pt x="4132" y="6572"/>
                  </a:lnTo>
                  <a:lnTo>
                    <a:pt x="3894" y="6572"/>
                  </a:lnTo>
                  <a:cubicBezTo>
                    <a:pt x="3811" y="6572"/>
                    <a:pt x="3740" y="6632"/>
                    <a:pt x="3728" y="6715"/>
                  </a:cubicBezTo>
                  <a:cubicBezTo>
                    <a:pt x="3680" y="6870"/>
                    <a:pt x="3620" y="7037"/>
                    <a:pt x="3537" y="7168"/>
                  </a:cubicBezTo>
                  <a:cubicBezTo>
                    <a:pt x="3490" y="7251"/>
                    <a:pt x="3501" y="7334"/>
                    <a:pt x="3561" y="7382"/>
                  </a:cubicBezTo>
                  <a:lnTo>
                    <a:pt x="3740" y="7560"/>
                  </a:lnTo>
                  <a:lnTo>
                    <a:pt x="3454" y="7834"/>
                  </a:lnTo>
                  <a:lnTo>
                    <a:pt x="3275" y="7656"/>
                  </a:lnTo>
                  <a:cubicBezTo>
                    <a:pt x="3238" y="7626"/>
                    <a:pt x="3193" y="7606"/>
                    <a:pt x="3149" y="7606"/>
                  </a:cubicBezTo>
                  <a:cubicBezTo>
                    <a:pt x="3122" y="7606"/>
                    <a:pt x="3096" y="7614"/>
                    <a:pt x="3073" y="7632"/>
                  </a:cubicBezTo>
                  <a:cubicBezTo>
                    <a:pt x="2918" y="7727"/>
                    <a:pt x="2775" y="7787"/>
                    <a:pt x="2608" y="7822"/>
                  </a:cubicBezTo>
                  <a:cubicBezTo>
                    <a:pt x="2537" y="7846"/>
                    <a:pt x="2477" y="7918"/>
                    <a:pt x="2477" y="7989"/>
                  </a:cubicBezTo>
                  <a:lnTo>
                    <a:pt x="2477" y="8227"/>
                  </a:lnTo>
                  <a:lnTo>
                    <a:pt x="2073" y="8227"/>
                  </a:lnTo>
                  <a:lnTo>
                    <a:pt x="2073" y="7989"/>
                  </a:lnTo>
                  <a:cubicBezTo>
                    <a:pt x="2073" y="7918"/>
                    <a:pt x="2013" y="7846"/>
                    <a:pt x="1942" y="7822"/>
                  </a:cubicBezTo>
                  <a:cubicBezTo>
                    <a:pt x="1775" y="7787"/>
                    <a:pt x="1608" y="7727"/>
                    <a:pt x="1477" y="7632"/>
                  </a:cubicBezTo>
                  <a:cubicBezTo>
                    <a:pt x="1450" y="7614"/>
                    <a:pt x="1419" y="7606"/>
                    <a:pt x="1390" y="7606"/>
                  </a:cubicBezTo>
                  <a:cubicBezTo>
                    <a:pt x="1342" y="7606"/>
                    <a:pt x="1297" y="7626"/>
                    <a:pt x="1275" y="7656"/>
                  </a:cubicBezTo>
                  <a:lnTo>
                    <a:pt x="1096" y="7834"/>
                  </a:lnTo>
                  <a:lnTo>
                    <a:pt x="811" y="7560"/>
                  </a:lnTo>
                  <a:lnTo>
                    <a:pt x="989" y="7382"/>
                  </a:lnTo>
                  <a:cubicBezTo>
                    <a:pt x="1049" y="7322"/>
                    <a:pt x="1061" y="7227"/>
                    <a:pt x="1013" y="7168"/>
                  </a:cubicBezTo>
                  <a:cubicBezTo>
                    <a:pt x="930" y="7025"/>
                    <a:pt x="870" y="6870"/>
                    <a:pt x="823" y="6715"/>
                  </a:cubicBezTo>
                  <a:cubicBezTo>
                    <a:pt x="811" y="6632"/>
                    <a:pt x="739" y="6572"/>
                    <a:pt x="656" y="6572"/>
                  </a:cubicBezTo>
                  <a:lnTo>
                    <a:pt x="418" y="6572"/>
                  </a:lnTo>
                  <a:lnTo>
                    <a:pt x="418" y="6179"/>
                  </a:lnTo>
                  <a:lnTo>
                    <a:pt x="656" y="6179"/>
                  </a:lnTo>
                  <a:cubicBezTo>
                    <a:pt x="739" y="6179"/>
                    <a:pt x="811" y="6120"/>
                    <a:pt x="823" y="6036"/>
                  </a:cubicBezTo>
                  <a:cubicBezTo>
                    <a:pt x="870" y="5882"/>
                    <a:pt x="930" y="5715"/>
                    <a:pt x="1013" y="5584"/>
                  </a:cubicBezTo>
                  <a:cubicBezTo>
                    <a:pt x="1061" y="5501"/>
                    <a:pt x="1049" y="5417"/>
                    <a:pt x="989" y="5370"/>
                  </a:cubicBezTo>
                  <a:lnTo>
                    <a:pt x="811" y="5191"/>
                  </a:lnTo>
                  <a:lnTo>
                    <a:pt x="1096" y="4905"/>
                  </a:lnTo>
                  <a:lnTo>
                    <a:pt x="1275" y="5084"/>
                  </a:lnTo>
                  <a:cubicBezTo>
                    <a:pt x="1313" y="5122"/>
                    <a:pt x="1360" y="5145"/>
                    <a:pt x="1405" y="5145"/>
                  </a:cubicBezTo>
                  <a:cubicBezTo>
                    <a:pt x="1430" y="5145"/>
                    <a:pt x="1456" y="5137"/>
                    <a:pt x="1477" y="5120"/>
                  </a:cubicBezTo>
                  <a:cubicBezTo>
                    <a:pt x="1632" y="5024"/>
                    <a:pt x="1775" y="4965"/>
                    <a:pt x="1942" y="4929"/>
                  </a:cubicBezTo>
                  <a:cubicBezTo>
                    <a:pt x="2013" y="4905"/>
                    <a:pt x="2073" y="4834"/>
                    <a:pt x="2073" y="4763"/>
                  </a:cubicBezTo>
                  <a:lnTo>
                    <a:pt x="2073" y="4524"/>
                  </a:lnTo>
                  <a:close/>
                  <a:moveTo>
                    <a:pt x="1715" y="0"/>
                  </a:moveTo>
                  <a:cubicBezTo>
                    <a:pt x="1632" y="0"/>
                    <a:pt x="1537" y="71"/>
                    <a:pt x="1537" y="179"/>
                  </a:cubicBezTo>
                  <a:lnTo>
                    <a:pt x="1537" y="881"/>
                  </a:lnTo>
                  <a:cubicBezTo>
                    <a:pt x="1537" y="964"/>
                    <a:pt x="1608" y="1060"/>
                    <a:pt x="1715" y="1060"/>
                  </a:cubicBezTo>
                  <a:lnTo>
                    <a:pt x="1835" y="1060"/>
                  </a:lnTo>
                  <a:lnTo>
                    <a:pt x="1835" y="4155"/>
                  </a:lnTo>
                  <a:cubicBezTo>
                    <a:pt x="1751" y="4167"/>
                    <a:pt x="1692" y="4239"/>
                    <a:pt x="1692" y="4310"/>
                  </a:cubicBezTo>
                  <a:lnTo>
                    <a:pt x="1692" y="4596"/>
                  </a:lnTo>
                  <a:cubicBezTo>
                    <a:pt x="1585" y="4632"/>
                    <a:pt x="1477" y="4667"/>
                    <a:pt x="1370" y="4727"/>
                  </a:cubicBezTo>
                  <a:lnTo>
                    <a:pt x="1168" y="4524"/>
                  </a:lnTo>
                  <a:cubicBezTo>
                    <a:pt x="1132" y="4489"/>
                    <a:pt x="1096" y="4477"/>
                    <a:pt x="1049" y="4477"/>
                  </a:cubicBezTo>
                  <a:cubicBezTo>
                    <a:pt x="1001" y="4477"/>
                    <a:pt x="953" y="4489"/>
                    <a:pt x="930" y="4524"/>
                  </a:cubicBezTo>
                  <a:lnTo>
                    <a:pt x="394" y="5060"/>
                  </a:lnTo>
                  <a:cubicBezTo>
                    <a:pt x="322" y="5132"/>
                    <a:pt x="322" y="5239"/>
                    <a:pt x="394" y="5310"/>
                  </a:cubicBezTo>
                  <a:lnTo>
                    <a:pt x="596" y="5525"/>
                  </a:lnTo>
                  <a:cubicBezTo>
                    <a:pt x="537" y="5620"/>
                    <a:pt x="501" y="5727"/>
                    <a:pt x="465" y="5834"/>
                  </a:cubicBezTo>
                  <a:lnTo>
                    <a:pt x="180" y="5834"/>
                  </a:lnTo>
                  <a:cubicBezTo>
                    <a:pt x="96" y="5834"/>
                    <a:pt x="1" y="5906"/>
                    <a:pt x="1" y="6013"/>
                  </a:cubicBezTo>
                  <a:lnTo>
                    <a:pt x="1" y="6751"/>
                  </a:lnTo>
                  <a:cubicBezTo>
                    <a:pt x="1" y="6846"/>
                    <a:pt x="84" y="6929"/>
                    <a:pt x="180" y="6929"/>
                  </a:cubicBezTo>
                  <a:lnTo>
                    <a:pt x="465" y="6929"/>
                  </a:lnTo>
                  <a:cubicBezTo>
                    <a:pt x="501" y="7037"/>
                    <a:pt x="537" y="7144"/>
                    <a:pt x="596" y="7251"/>
                  </a:cubicBezTo>
                  <a:lnTo>
                    <a:pt x="394" y="7453"/>
                  </a:lnTo>
                  <a:cubicBezTo>
                    <a:pt x="322" y="7525"/>
                    <a:pt x="322" y="7632"/>
                    <a:pt x="394" y="7703"/>
                  </a:cubicBezTo>
                  <a:lnTo>
                    <a:pt x="930" y="8239"/>
                  </a:lnTo>
                  <a:cubicBezTo>
                    <a:pt x="965" y="8281"/>
                    <a:pt x="1010" y="8302"/>
                    <a:pt x="1055" y="8302"/>
                  </a:cubicBezTo>
                  <a:cubicBezTo>
                    <a:pt x="1099" y="8302"/>
                    <a:pt x="1144" y="8281"/>
                    <a:pt x="1180" y="8239"/>
                  </a:cubicBezTo>
                  <a:lnTo>
                    <a:pt x="1394" y="8037"/>
                  </a:lnTo>
                  <a:cubicBezTo>
                    <a:pt x="1489" y="8096"/>
                    <a:pt x="1596" y="8144"/>
                    <a:pt x="1704" y="8168"/>
                  </a:cubicBezTo>
                  <a:lnTo>
                    <a:pt x="1704" y="8453"/>
                  </a:lnTo>
                  <a:cubicBezTo>
                    <a:pt x="1704" y="8537"/>
                    <a:pt x="1775" y="8632"/>
                    <a:pt x="1882" y="8632"/>
                  </a:cubicBezTo>
                  <a:lnTo>
                    <a:pt x="2620" y="8632"/>
                  </a:lnTo>
                  <a:cubicBezTo>
                    <a:pt x="2716" y="8632"/>
                    <a:pt x="2799" y="8549"/>
                    <a:pt x="2799" y="8453"/>
                  </a:cubicBezTo>
                  <a:lnTo>
                    <a:pt x="2799" y="8168"/>
                  </a:lnTo>
                  <a:cubicBezTo>
                    <a:pt x="2906" y="8144"/>
                    <a:pt x="3013" y="8096"/>
                    <a:pt x="3120" y="8037"/>
                  </a:cubicBezTo>
                  <a:lnTo>
                    <a:pt x="3323" y="8239"/>
                  </a:lnTo>
                  <a:cubicBezTo>
                    <a:pt x="3359" y="8281"/>
                    <a:pt x="3403" y="8302"/>
                    <a:pt x="3448" y="8302"/>
                  </a:cubicBezTo>
                  <a:cubicBezTo>
                    <a:pt x="3492" y="8302"/>
                    <a:pt x="3537" y="8281"/>
                    <a:pt x="3573" y="8239"/>
                  </a:cubicBezTo>
                  <a:lnTo>
                    <a:pt x="4109" y="7703"/>
                  </a:lnTo>
                  <a:cubicBezTo>
                    <a:pt x="4192" y="7632"/>
                    <a:pt x="4192" y="7525"/>
                    <a:pt x="4109" y="7453"/>
                  </a:cubicBezTo>
                  <a:lnTo>
                    <a:pt x="3906" y="7251"/>
                  </a:lnTo>
                  <a:cubicBezTo>
                    <a:pt x="3906" y="7227"/>
                    <a:pt x="3918" y="7227"/>
                    <a:pt x="3918" y="7215"/>
                  </a:cubicBezTo>
                  <a:lnTo>
                    <a:pt x="10871" y="7215"/>
                  </a:lnTo>
                  <a:cubicBezTo>
                    <a:pt x="10955" y="7215"/>
                    <a:pt x="11050" y="7144"/>
                    <a:pt x="11050" y="7037"/>
                  </a:cubicBezTo>
                  <a:lnTo>
                    <a:pt x="11050" y="6358"/>
                  </a:lnTo>
                  <a:cubicBezTo>
                    <a:pt x="11050" y="6263"/>
                    <a:pt x="10979" y="6179"/>
                    <a:pt x="10871" y="6179"/>
                  </a:cubicBezTo>
                  <a:lnTo>
                    <a:pt x="10752" y="6179"/>
                  </a:lnTo>
                  <a:lnTo>
                    <a:pt x="10752" y="1060"/>
                  </a:lnTo>
                  <a:lnTo>
                    <a:pt x="10836" y="1060"/>
                  </a:lnTo>
                  <a:cubicBezTo>
                    <a:pt x="10931" y="1060"/>
                    <a:pt x="11014" y="976"/>
                    <a:pt x="11014" y="881"/>
                  </a:cubicBezTo>
                  <a:lnTo>
                    <a:pt x="11014" y="179"/>
                  </a:lnTo>
                  <a:cubicBezTo>
                    <a:pt x="11014" y="83"/>
                    <a:pt x="10943" y="0"/>
                    <a:pt x="10836" y="0"/>
                  </a:cubicBezTo>
                  <a:close/>
                </a:path>
              </a:pathLst>
            </a:custGeom>
            <a:solidFill>
              <a:srgbClr val="657E93"/>
            </a:solidFill>
            <a:ln>
              <a:noFill/>
            </a:ln>
          </p:spPr>
          <p:txBody>
            <a:bodyPr spcFirstLastPara="1" wrap="square" lIns="60950" tIns="60950" rIns="60950" bIns="60950" anchor="ctr" anchorCtr="0">
              <a:noAutofit/>
            </a:bodyPr>
            <a:lstStyle/>
            <a:p>
              <a:endParaRPr sz="1200"/>
            </a:p>
          </p:txBody>
        </p:sp>
        <p:sp>
          <p:nvSpPr>
            <p:cNvPr id="19" name="Google Shape;15546;p82">
              <a:extLst>
                <a:ext uri="{FF2B5EF4-FFF2-40B4-BE49-F238E27FC236}">
                  <a16:creationId xmlns:a16="http://schemas.microsoft.com/office/drawing/2014/main" id="{C096493B-6C17-4A52-8252-A4AEE6B4BE5B}"/>
                </a:ext>
              </a:extLst>
            </p:cNvPr>
            <p:cNvSpPr/>
            <p:nvPr/>
          </p:nvSpPr>
          <p:spPr>
            <a:xfrm>
              <a:off x="5713563" y="2080131"/>
              <a:ext cx="40965" cy="11395"/>
            </a:xfrm>
            <a:custGeom>
              <a:avLst/>
              <a:gdLst/>
              <a:ahLst/>
              <a:cxnLst/>
              <a:rect l="l" t="t" r="r" b="b"/>
              <a:pathLst>
                <a:path w="1287" h="358" extrusionOk="0">
                  <a:moveTo>
                    <a:pt x="179" y="1"/>
                  </a:moveTo>
                  <a:cubicBezTo>
                    <a:pt x="96" y="1"/>
                    <a:pt x="1" y="72"/>
                    <a:pt x="1" y="179"/>
                  </a:cubicBezTo>
                  <a:cubicBezTo>
                    <a:pt x="12" y="263"/>
                    <a:pt x="96" y="358"/>
                    <a:pt x="179" y="358"/>
                  </a:cubicBezTo>
                  <a:lnTo>
                    <a:pt x="1108" y="358"/>
                  </a:lnTo>
                  <a:cubicBezTo>
                    <a:pt x="1191" y="358"/>
                    <a:pt x="1286" y="286"/>
                    <a:pt x="1286" y="179"/>
                  </a:cubicBezTo>
                  <a:cubicBezTo>
                    <a:pt x="1286" y="72"/>
                    <a:pt x="1203" y="1"/>
                    <a:pt x="1108" y="1"/>
                  </a:cubicBezTo>
                  <a:close/>
                </a:path>
              </a:pathLst>
            </a:custGeom>
            <a:solidFill>
              <a:srgbClr val="657E93"/>
            </a:solidFill>
            <a:ln>
              <a:noFill/>
            </a:ln>
          </p:spPr>
          <p:txBody>
            <a:bodyPr spcFirstLastPara="1" wrap="square" lIns="60950" tIns="60950" rIns="60950" bIns="60950" anchor="ctr" anchorCtr="0">
              <a:noAutofit/>
            </a:bodyPr>
            <a:lstStyle/>
            <a:p>
              <a:endParaRPr sz="1200"/>
            </a:p>
          </p:txBody>
        </p:sp>
        <p:sp>
          <p:nvSpPr>
            <p:cNvPr id="20" name="Google Shape;15547;p82">
              <a:extLst>
                <a:ext uri="{FF2B5EF4-FFF2-40B4-BE49-F238E27FC236}">
                  <a16:creationId xmlns:a16="http://schemas.microsoft.com/office/drawing/2014/main" id="{9CE20B2B-FFDD-4CBE-90A9-3C5969D98ADA}"/>
                </a:ext>
              </a:extLst>
            </p:cNvPr>
            <p:cNvSpPr/>
            <p:nvPr/>
          </p:nvSpPr>
          <p:spPr>
            <a:xfrm>
              <a:off x="5713945" y="2097574"/>
              <a:ext cx="56880" cy="11395"/>
            </a:xfrm>
            <a:custGeom>
              <a:avLst/>
              <a:gdLst/>
              <a:ahLst/>
              <a:cxnLst/>
              <a:rect l="l" t="t" r="r" b="b"/>
              <a:pathLst>
                <a:path w="1787" h="358" extrusionOk="0">
                  <a:moveTo>
                    <a:pt x="179" y="0"/>
                  </a:moveTo>
                  <a:cubicBezTo>
                    <a:pt x="96" y="0"/>
                    <a:pt x="0" y="72"/>
                    <a:pt x="0" y="179"/>
                  </a:cubicBezTo>
                  <a:cubicBezTo>
                    <a:pt x="0" y="274"/>
                    <a:pt x="84" y="357"/>
                    <a:pt x="179" y="357"/>
                  </a:cubicBezTo>
                  <a:lnTo>
                    <a:pt x="1608" y="357"/>
                  </a:lnTo>
                  <a:cubicBezTo>
                    <a:pt x="1703" y="357"/>
                    <a:pt x="1786" y="286"/>
                    <a:pt x="1786" y="179"/>
                  </a:cubicBezTo>
                  <a:cubicBezTo>
                    <a:pt x="1774" y="72"/>
                    <a:pt x="1703" y="0"/>
                    <a:pt x="1608" y="0"/>
                  </a:cubicBezTo>
                  <a:close/>
                </a:path>
              </a:pathLst>
            </a:custGeom>
            <a:solidFill>
              <a:srgbClr val="657E93"/>
            </a:solidFill>
            <a:ln>
              <a:noFill/>
            </a:ln>
          </p:spPr>
          <p:txBody>
            <a:bodyPr spcFirstLastPara="1" wrap="square" lIns="60950" tIns="60950" rIns="60950" bIns="60950" anchor="ctr" anchorCtr="0">
              <a:noAutofit/>
            </a:bodyPr>
            <a:lstStyle/>
            <a:p>
              <a:endParaRPr sz="1200"/>
            </a:p>
          </p:txBody>
        </p:sp>
        <p:sp>
          <p:nvSpPr>
            <p:cNvPr id="21" name="Google Shape;15548;p82">
              <a:extLst>
                <a:ext uri="{FF2B5EF4-FFF2-40B4-BE49-F238E27FC236}">
                  <a16:creationId xmlns:a16="http://schemas.microsoft.com/office/drawing/2014/main" id="{0A4734E7-E89A-4764-AD36-377B65AF0962}"/>
                </a:ext>
              </a:extLst>
            </p:cNvPr>
            <p:cNvSpPr/>
            <p:nvPr/>
          </p:nvSpPr>
          <p:spPr>
            <a:xfrm>
              <a:off x="5713945" y="2114985"/>
              <a:ext cx="56880" cy="11427"/>
            </a:xfrm>
            <a:custGeom>
              <a:avLst/>
              <a:gdLst/>
              <a:ahLst/>
              <a:cxnLst/>
              <a:rect l="l" t="t" r="r" b="b"/>
              <a:pathLst>
                <a:path w="1787" h="359" extrusionOk="0">
                  <a:moveTo>
                    <a:pt x="179" y="1"/>
                  </a:moveTo>
                  <a:cubicBezTo>
                    <a:pt x="96" y="1"/>
                    <a:pt x="0" y="84"/>
                    <a:pt x="0" y="180"/>
                  </a:cubicBezTo>
                  <a:cubicBezTo>
                    <a:pt x="0" y="275"/>
                    <a:pt x="84" y="358"/>
                    <a:pt x="179" y="358"/>
                  </a:cubicBezTo>
                  <a:lnTo>
                    <a:pt x="1608" y="358"/>
                  </a:lnTo>
                  <a:cubicBezTo>
                    <a:pt x="1703" y="358"/>
                    <a:pt x="1786" y="287"/>
                    <a:pt x="1786" y="180"/>
                  </a:cubicBezTo>
                  <a:cubicBezTo>
                    <a:pt x="1774" y="84"/>
                    <a:pt x="1703" y="1"/>
                    <a:pt x="1608" y="1"/>
                  </a:cubicBezTo>
                  <a:close/>
                </a:path>
              </a:pathLst>
            </a:custGeom>
            <a:solidFill>
              <a:srgbClr val="657E93"/>
            </a:solidFill>
            <a:ln>
              <a:noFill/>
            </a:ln>
          </p:spPr>
          <p:txBody>
            <a:bodyPr spcFirstLastPara="1" wrap="square" lIns="60950" tIns="60950" rIns="60950" bIns="60950" anchor="ctr" anchorCtr="0">
              <a:noAutofit/>
            </a:bodyPr>
            <a:lstStyle/>
            <a:p>
              <a:endParaRPr sz="1200"/>
            </a:p>
          </p:txBody>
        </p:sp>
        <p:sp>
          <p:nvSpPr>
            <p:cNvPr id="22" name="Google Shape;15549;p82">
              <a:extLst>
                <a:ext uri="{FF2B5EF4-FFF2-40B4-BE49-F238E27FC236}">
                  <a16:creationId xmlns:a16="http://schemas.microsoft.com/office/drawing/2014/main" id="{500F0A66-8CE3-4D47-BAE6-E68B0E3B8F82}"/>
                </a:ext>
              </a:extLst>
            </p:cNvPr>
            <p:cNvSpPr/>
            <p:nvPr/>
          </p:nvSpPr>
          <p:spPr>
            <a:xfrm>
              <a:off x="5713945" y="2132810"/>
              <a:ext cx="56880" cy="11013"/>
            </a:xfrm>
            <a:custGeom>
              <a:avLst/>
              <a:gdLst/>
              <a:ahLst/>
              <a:cxnLst/>
              <a:rect l="l" t="t" r="r" b="b"/>
              <a:pathLst>
                <a:path w="1787" h="346" extrusionOk="0">
                  <a:moveTo>
                    <a:pt x="179" y="1"/>
                  </a:moveTo>
                  <a:cubicBezTo>
                    <a:pt x="96" y="1"/>
                    <a:pt x="0" y="72"/>
                    <a:pt x="0" y="179"/>
                  </a:cubicBezTo>
                  <a:cubicBezTo>
                    <a:pt x="0" y="263"/>
                    <a:pt x="84" y="346"/>
                    <a:pt x="179" y="346"/>
                  </a:cubicBezTo>
                  <a:lnTo>
                    <a:pt x="1608" y="346"/>
                  </a:lnTo>
                  <a:cubicBezTo>
                    <a:pt x="1703" y="346"/>
                    <a:pt x="1786" y="274"/>
                    <a:pt x="1786" y="179"/>
                  </a:cubicBezTo>
                  <a:cubicBezTo>
                    <a:pt x="1774" y="72"/>
                    <a:pt x="1703" y="1"/>
                    <a:pt x="1608" y="1"/>
                  </a:cubicBezTo>
                  <a:close/>
                </a:path>
              </a:pathLst>
            </a:custGeom>
            <a:solidFill>
              <a:srgbClr val="657E93"/>
            </a:solidFill>
            <a:ln>
              <a:noFill/>
            </a:ln>
          </p:spPr>
          <p:txBody>
            <a:bodyPr spcFirstLastPara="1" wrap="square" lIns="60950" tIns="60950" rIns="60950" bIns="60950" anchor="ctr" anchorCtr="0">
              <a:noAutofit/>
            </a:bodyPr>
            <a:lstStyle/>
            <a:p>
              <a:endParaRPr sz="1200"/>
            </a:p>
          </p:txBody>
        </p:sp>
        <p:sp>
          <p:nvSpPr>
            <p:cNvPr id="23" name="Google Shape;15550;p82">
              <a:extLst>
                <a:ext uri="{FF2B5EF4-FFF2-40B4-BE49-F238E27FC236}">
                  <a16:creationId xmlns:a16="http://schemas.microsoft.com/office/drawing/2014/main" id="{ED5E7524-A29D-4DC9-93FB-BF479C23F4FA}"/>
                </a:ext>
              </a:extLst>
            </p:cNvPr>
            <p:cNvSpPr/>
            <p:nvPr/>
          </p:nvSpPr>
          <p:spPr>
            <a:xfrm>
              <a:off x="5663526" y="2182464"/>
              <a:ext cx="69389" cy="68625"/>
            </a:xfrm>
            <a:custGeom>
              <a:avLst/>
              <a:gdLst/>
              <a:ahLst/>
              <a:cxnLst/>
              <a:rect l="l" t="t" r="r" b="b"/>
              <a:pathLst>
                <a:path w="2180" h="2156" extrusionOk="0">
                  <a:moveTo>
                    <a:pt x="1084" y="0"/>
                  </a:moveTo>
                  <a:cubicBezTo>
                    <a:pt x="489" y="0"/>
                    <a:pt x="1" y="488"/>
                    <a:pt x="1" y="1084"/>
                  </a:cubicBezTo>
                  <a:cubicBezTo>
                    <a:pt x="1" y="1322"/>
                    <a:pt x="72" y="1548"/>
                    <a:pt x="215" y="1739"/>
                  </a:cubicBezTo>
                  <a:cubicBezTo>
                    <a:pt x="250" y="1780"/>
                    <a:pt x="300" y="1806"/>
                    <a:pt x="351" y="1806"/>
                  </a:cubicBezTo>
                  <a:cubicBezTo>
                    <a:pt x="387" y="1806"/>
                    <a:pt x="423" y="1792"/>
                    <a:pt x="453" y="1762"/>
                  </a:cubicBezTo>
                  <a:cubicBezTo>
                    <a:pt x="537" y="1715"/>
                    <a:pt x="549" y="1608"/>
                    <a:pt x="489" y="1524"/>
                  </a:cubicBezTo>
                  <a:cubicBezTo>
                    <a:pt x="382" y="1393"/>
                    <a:pt x="334" y="1250"/>
                    <a:pt x="334" y="1084"/>
                  </a:cubicBezTo>
                  <a:cubicBezTo>
                    <a:pt x="334" y="679"/>
                    <a:pt x="668" y="334"/>
                    <a:pt x="1084" y="334"/>
                  </a:cubicBezTo>
                  <a:cubicBezTo>
                    <a:pt x="1489" y="334"/>
                    <a:pt x="1823" y="667"/>
                    <a:pt x="1823" y="1084"/>
                  </a:cubicBezTo>
                  <a:cubicBezTo>
                    <a:pt x="1823" y="1334"/>
                    <a:pt x="1703" y="1560"/>
                    <a:pt x="1501" y="1691"/>
                  </a:cubicBezTo>
                  <a:cubicBezTo>
                    <a:pt x="1489" y="1691"/>
                    <a:pt x="1489" y="1715"/>
                    <a:pt x="1465" y="1715"/>
                  </a:cubicBezTo>
                  <a:lnTo>
                    <a:pt x="1453" y="1715"/>
                  </a:lnTo>
                  <a:lnTo>
                    <a:pt x="1442" y="1727"/>
                  </a:lnTo>
                  <a:lnTo>
                    <a:pt x="1430" y="1727"/>
                  </a:lnTo>
                  <a:cubicBezTo>
                    <a:pt x="1406" y="1727"/>
                    <a:pt x="1406" y="1739"/>
                    <a:pt x="1394" y="1739"/>
                  </a:cubicBezTo>
                  <a:cubicBezTo>
                    <a:pt x="1382" y="1739"/>
                    <a:pt x="1382" y="1751"/>
                    <a:pt x="1370" y="1751"/>
                  </a:cubicBezTo>
                  <a:lnTo>
                    <a:pt x="1346" y="1751"/>
                  </a:lnTo>
                  <a:cubicBezTo>
                    <a:pt x="1346" y="1751"/>
                    <a:pt x="1334" y="1751"/>
                    <a:pt x="1334" y="1774"/>
                  </a:cubicBezTo>
                  <a:lnTo>
                    <a:pt x="1322" y="1774"/>
                  </a:lnTo>
                  <a:cubicBezTo>
                    <a:pt x="1311" y="1774"/>
                    <a:pt x="1311" y="1774"/>
                    <a:pt x="1287" y="1786"/>
                  </a:cubicBezTo>
                  <a:cubicBezTo>
                    <a:pt x="1275" y="1786"/>
                    <a:pt x="1275" y="1786"/>
                    <a:pt x="1263" y="1798"/>
                  </a:cubicBezTo>
                  <a:lnTo>
                    <a:pt x="834" y="1798"/>
                  </a:lnTo>
                  <a:cubicBezTo>
                    <a:pt x="811" y="1798"/>
                    <a:pt x="811" y="1798"/>
                    <a:pt x="799" y="1786"/>
                  </a:cubicBezTo>
                  <a:cubicBezTo>
                    <a:pt x="787" y="1786"/>
                    <a:pt x="787" y="1786"/>
                    <a:pt x="775" y="1774"/>
                  </a:cubicBezTo>
                  <a:lnTo>
                    <a:pt x="751" y="1774"/>
                  </a:lnTo>
                  <a:cubicBezTo>
                    <a:pt x="732" y="1766"/>
                    <a:pt x="712" y="1762"/>
                    <a:pt x="691" y="1762"/>
                  </a:cubicBezTo>
                  <a:cubicBezTo>
                    <a:pt x="623" y="1762"/>
                    <a:pt x="555" y="1805"/>
                    <a:pt x="537" y="1870"/>
                  </a:cubicBezTo>
                  <a:cubicBezTo>
                    <a:pt x="501" y="1965"/>
                    <a:pt x="549" y="2072"/>
                    <a:pt x="632" y="2096"/>
                  </a:cubicBezTo>
                  <a:lnTo>
                    <a:pt x="656" y="2096"/>
                  </a:lnTo>
                  <a:cubicBezTo>
                    <a:pt x="668" y="2096"/>
                    <a:pt x="680" y="2108"/>
                    <a:pt x="691" y="2108"/>
                  </a:cubicBezTo>
                  <a:cubicBezTo>
                    <a:pt x="715" y="2108"/>
                    <a:pt x="727" y="2132"/>
                    <a:pt x="739" y="2132"/>
                  </a:cubicBezTo>
                  <a:lnTo>
                    <a:pt x="751" y="2132"/>
                  </a:lnTo>
                  <a:cubicBezTo>
                    <a:pt x="775" y="2132"/>
                    <a:pt x="787" y="2132"/>
                    <a:pt x="787" y="2143"/>
                  </a:cubicBezTo>
                  <a:lnTo>
                    <a:pt x="799" y="2143"/>
                  </a:lnTo>
                  <a:cubicBezTo>
                    <a:pt x="811" y="2143"/>
                    <a:pt x="834" y="2143"/>
                    <a:pt x="846" y="2155"/>
                  </a:cubicBezTo>
                  <a:lnTo>
                    <a:pt x="1156" y="2155"/>
                  </a:lnTo>
                  <a:cubicBezTo>
                    <a:pt x="1168" y="2155"/>
                    <a:pt x="1180" y="2155"/>
                    <a:pt x="1203" y="2143"/>
                  </a:cubicBezTo>
                  <a:lnTo>
                    <a:pt x="1215" y="2143"/>
                  </a:lnTo>
                  <a:cubicBezTo>
                    <a:pt x="1227" y="2143"/>
                    <a:pt x="1239" y="2143"/>
                    <a:pt x="1239" y="2132"/>
                  </a:cubicBezTo>
                  <a:lnTo>
                    <a:pt x="1263" y="2132"/>
                  </a:lnTo>
                  <a:cubicBezTo>
                    <a:pt x="1275" y="2132"/>
                    <a:pt x="1287" y="2108"/>
                    <a:pt x="1299" y="2108"/>
                  </a:cubicBezTo>
                  <a:cubicBezTo>
                    <a:pt x="1322" y="2108"/>
                    <a:pt x="1334" y="2096"/>
                    <a:pt x="1346" y="2096"/>
                  </a:cubicBezTo>
                  <a:lnTo>
                    <a:pt x="1358" y="2096"/>
                  </a:lnTo>
                  <a:cubicBezTo>
                    <a:pt x="1382" y="2096"/>
                    <a:pt x="1382" y="2084"/>
                    <a:pt x="1394" y="2084"/>
                  </a:cubicBezTo>
                  <a:lnTo>
                    <a:pt x="1406" y="2084"/>
                  </a:lnTo>
                  <a:cubicBezTo>
                    <a:pt x="1418" y="2084"/>
                    <a:pt x="1442" y="2072"/>
                    <a:pt x="1453" y="2072"/>
                  </a:cubicBezTo>
                  <a:cubicBezTo>
                    <a:pt x="1465" y="2072"/>
                    <a:pt x="1477" y="2048"/>
                    <a:pt x="1501" y="2048"/>
                  </a:cubicBezTo>
                  <a:lnTo>
                    <a:pt x="1513" y="2048"/>
                  </a:lnTo>
                  <a:cubicBezTo>
                    <a:pt x="1525" y="2048"/>
                    <a:pt x="1525" y="2036"/>
                    <a:pt x="1537" y="2036"/>
                  </a:cubicBezTo>
                  <a:lnTo>
                    <a:pt x="1561" y="2036"/>
                  </a:lnTo>
                  <a:cubicBezTo>
                    <a:pt x="1573" y="2024"/>
                    <a:pt x="1584" y="2024"/>
                    <a:pt x="1596" y="2012"/>
                  </a:cubicBezTo>
                  <a:cubicBezTo>
                    <a:pt x="1894" y="1798"/>
                    <a:pt x="2073" y="1465"/>
                    <a:pt x="2073" y="1096"/>
                  </a:cubicBezTo>
                  <a:cubicBezTo>
                    <a:pt x="2180" y="488"/>
                    <a:pt x="1692" y="0"/>
                    <a:pt x="1084" y="0"/>
                  </a:cubicBezTo>
                  <a:close/>
                </a:path>
              </a:pathLst>
            </a:custGeom>
            <a:solidFill>
              <a:srgbClr val="657E93"/>
            </a:solidFill>
            <a:ln>
              <a:noFill/>
            </a:ln>
          </p:spPr>
          <p:txBody>
            <a:bodyPr spcFirstLastPara="1" wrap="square" lIns="60950" tIns="60950" rIns="60950" bIns="60950" anchor="ctr" anchorCtr="0">
              <a:noAutofit/>
            </a:bodyPr>
            <a:lstStyle/>
            <a:p>
              <a:endParaRPr sz="1200"/>
            </a:p>
          </p:txBody>
        </p:sp>
      </p:grpSp>
      <p:sp>
        <p:nvSpPr>
          <p:cNvPr id="26" name="Google Shape;15511;p82">
            <a:extLst>
              <a:ext uri="{FF2B5EF4-FFF2-40B4-BE49-F238E27FC236}">
                <a16:creationId xmlns:a16="http://schemas.microsoft.com/office/drawing/2014/main" id="{5FC2845B-FD46-4113-BA1D-7F6C8177D624}"/>
              </a:ext>
            </a:extLst>
          </p:cNvPr>
          <p:cNvSpPr/>
          <p:nvPr/>
        </p:nvSpPr>
        <p:spPr>
          <a:xfrm>
            <a:off x="10092646" y="584514"/>
            <a:ext cx="507738" cy="337233"/>
          </a:xfrm>
          <a:custGeom>
            <a:avLst/>
            <a:gdLst/>
            <a:ahLst/>
            <a:cxnLst/>
            <a:rect l="l" t="t" r="r" b="b"/>
            <a:pathLst>
              <a:path w="4644" h="3382" extrusionOk="0">
                <a:moveTo>
                  <a:pt x="3584" y="1"/>
                </a:moveTo>
                <a:cubicBezTo>
                  <a:pt x="3489" y="1"/>
                  <a:pt x="3417" y="84"/>
                  <a:pt x="3417" y="167"/>
                </a:cubicBezTo>
                <a:cubicBezTo>
                  <a:pt x="3417" y="263"/>
                  <a:pt x="3489" y="334"/>
                  <a:pt x="3584" y="334"/>
                </a:cubicBezTo>
                <a:lnTo>
                  <a:pt x="4072" y="334"/>
                </a:lnTo>
                <a:lnTo>
                  <a:pt x="2417" y="1989"/>
                </a:lnTo>
                <a:lnTo>
                  <a:pt x="2405" y="1989"/>
                </a:lnTo>
                <a:lnTo>
                  <a:pt x="2036" y="1608"/>
                </a:lnTo>
                <a:cubicBezTo>
                  <a:pt x="1971" y="1542"/>
                  <a:pt x="1881" y="1510"/>
                  <a:pt x="1792" y="1510"/>
                </a:cubicBezTo>
                <a:cubicBezTo>
                  <a:pt x="1703" y="1510"/>
                  <a:pt x="1613" y="1542"/>
                  <a:pt x="1548" y="1608"/>
                </a:cubicBezTo>
                <a:lnTo>
                  <a:pt x="60" y="3096"/>
                </a:lnTo>
                <a:cubicBezTo>
                  <a:pt x="0" y="3156"/>
                  <a:pt x="0" y="3275"/>
                  <a:pt x="60" y="3334"/>
                </a:cubicBezTo>
                <a:cubicBezTo>
                  <a:pt x="83" y="3370"/>
                  <a:pt x="131" y="3382"/>
                  <a:pt x="179" y="3382"/>
                </a:cubicBezTo>
                <a:cubicBezTo>
                  <a:pt x="214" y="3382"/>
                  <a:pt x="262" y="3370"/>
                  <a:pt x="298" y="3334"/>
                </a:cubicBezTo>
                <a:lnTo>
                  <a:pt x="1786" y="1846"/>
                </a:lnTo>
                <a:lnTo>
                  <a:pt x="1798" y="1846"/>
                </a:lnTo>
                <a:lnTo>
                  <a:pt x="2167" y="2227"/>
                </a:lnTo>
                <a:cubicBezTo>
                  <a:pt x="2227" y="2287"/>
                  <a:pt x="2310" y="2322"/>
                  <a:pt x="2405" y="2322"/>
                </a:cubicBezTo>
                <a:cubicBezTo>
                  <a:pt x="2488" y="2322"/>
                  <a:pt x="2584" y="2298"/>
                  <a:pt x="2643" y="2227"/>
                </a:cubicBezTo>
                <a:lnTo>
                  <a:pt x="4298" y="572"/>
                </a:lnTo>
                <a:lnTo>
                  <a:pt x="4298" y="1060"/>
                </a:lnTo>
                <a:cubicBezTo>
                  <a:pt x="4298" y="1155"/>
                  <a:pt x="4370" y="1227"/>
                  <a:pt x="4453" y="1227"/>
                </a:cubicBezTo>
                <a:cubicBezTo>
                  <a:pt x="4548" y="1227"/>
                  <a:pt x="4620" y="1155"/>
                  <a:pt x="4620" y="1060"/>
                </a:cubicBezTo>
                <a:lnTo>
                  <a:pt x="4620" y="167"/>
                </a:lnTo>
                <a:cubicBezTo>
                  <a:pt x="4644" y="84"/>
                  <a:pt x="4560" y="1"/>
                  <a:pt x="4477" y="1"/>
                </a:cubicBezTo>
                <a:close/>
              </a:path>
            </a:pathLst>
          </a:custGeom>
          <a:solidFill>
            <a:srgbClr val="657E93"/>
          </a:solidFill>
          <a:ln>
            <a:noFill/>
          </a:ln>
        </p:spPr>
        <p:txBody>
          <a:bodyPr spcFirstLastPara="1" wrap="square" lIns="60950" tIns="60950" rIns="60950" bIns="60950" anchor="ctr" anchorCtr="0">
            <a:noAutofit/>
          </a:bodyPr>
          <a:lstStyle/>
          <a:p>
            <a:endParaRPr sz="1200" dirty="0"/>
          </a:p>
        </p:txBody>
      </p:sp>
      <p:pic>
        <p:nvPicPr>
          <p:cNvPr id="4" name="Picture 3">
            <a:extLst>
              <a:ext uri="{FF2B5EF4-FFF2-40B4-BE49-F238E27FC236}">
                <a16:creationId xmlns:a16="http://schemas.microsoft.com/office/drawing/2014/main" id="{2C583C22-2BAE-4054-BE05-8D77354E81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1" y="1628669"/>
            <a:ext cx="10871199" cy="4519261"/>
          </a:xfrm>
          <a:prstGeom prst="rect">
            <a:avLst/>
          </a:prstGeom>
        </p:spPr>
      </p:pic>
    </p:spTree>
    <p:extLst>
      <p:ext uri="{BB962C8B-B14F-4D97-AF65-F5344CB8AC3E}">
        <p14:creationId xmlns:p14="http://schemas.microsoft.com/office/powerpoint/2010/main" val="683456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304D0-65F3-4F52-91BB-A9468ABEF369}"/>
              </a:ext>
            </a:extLst>
          </p:cNvPr>
          <p:cNvSpPr>
            <a:spLocks noGrp="1"/>
          </p:cNvSpPr>
          <p:nvPr>
            <p:ph type="title"/>
          </p:nvPr>
        </p:nvSpPr>
        <p:spPr>
          <a:xfrm>
            <a:off x="1461418" y="280396"/>
            <a:ext cx="9194800" cy="1325563"/>
          </a:xfrm>
        </p:spPr>
        <p:txBody>
          <a:bodyPr>
            <a:normAutofit/>
          </a:bodyPr>
          <a:lstStyle/>
          <a:p>
            <a:pPr algn="ctr"/>
            <a:r>
              <a:rPr lang="en-IN" sz="3600" dirty="0">
                <a:solidFill>
                  <a:srgbClr val="1836B2"/>
                </a:solidFill>
                <a:latin typeface="Fira Sans Medium"/>
                <a:ea typeface="+mn-ea"/>
                <a:cs typeface="+mn-cs"/>
              </a:rPr>
              <a:t>Verifying normality assumption for distribution of daily returns</a:t>
            </a:r>
          </a:p>
        </p:txBody>
      </p:sp>
      <p:pic>
        <p:nvPicPr>
          <p:cNvPr id="5" name="Picture 4">
            <a:extLst>
              <a:ext uri="{FF2B5EF4-FFF2-40B4-BE49-F238E27FC236}">
                <a16:creationId xmlns:a16="http://schemas.microsoft.com/office/drawing/2014/main" id="{9B79B8A4-0B85-4421-9893-697E4A447D8E}"/>
              </a:ext>
            </a:extLst>
          </p:cNvPr>
          <p:cNvPicPr>
            <a:picLocks noChangeAspect="1"/>
          </p:cNvPicPr>
          <p:nvPr/>
        </p:nvPicPr>
        <p:blipFill rotWithShape="1">
          <a:blip r:embed="rId2"/>
          <a:srcRect l="884" t="3206" r="1025" b="2081"/>
          <a:stretch/>
        </p:blipFill>
        <p:spPr>
          <a:xfrm>
            <a:off x="109794" y="2260600"/>
            <a:ext cx="5642077" cy="2946400"/>
          </a:xfrm>
          <a:prstGeom prst="rect">
            <a:avLst/>
          </a:prstGeom>
        </p:spPr>
      </p:pic>
      <p:pic>
        <p:nvPicPr>
          <p:cNvPr id="7" name="Picture 6">
            <a:extLst>
              <a:ext uri="{FF2B5EF4-FFF2-40B4-BE49-F238E27FC236}">
                <a16:creationId xmlns:a16="http://schemas.microsoft.com/office/drawing/2014/main" id="{522C729A-6C00-40CB-8234-C723B085A7F0}"/>
              </a:ext>
            </a:extLst>
          </p:cNvPr>
          <p:cNvPicPr>
            <a:picLocks noChangeAspect="1"/>
          </p:cNvPicPr>
          <p:nvPr/>
        </p:nvPicPr>
        <p:blipFill rotWithShape="1">
          <a:blip r:embed="rId3"/>
          <a:srcRect l="1680" t="1657" r="857" b="351"/>
          <a:stretch/>
        </p:blipFill>
        <p:spPr>
          <a:xfrm>
            <a:off x="6079613" y="1955800"/>
            <a:ext cx="5892800" cy="3810001"/>
          </a:xfrm>
          <a:prstGeom prst="rect">
            <a:avLst/>
          </a:prstGeom>
        </p:spPr>
      </p:pic>
      <p:sp>
        <p:nvSpPr>
          <p:cNvPr id="8" name="TextBox 7">
            <a:extLst>
              <a:ext uri="{FF2B5EF4-FFF2-40B4-BE49-F238E27FC236}">
                <a16:creationId xmlns:a16="http://schemas.microsoft.com/office/drawing/2014/main" id="{8D5930DA-3673-4BC4-AD0C-C18305D91D82}"/>
              </a:ext>
            </a:extLst>
          </p:cNvPr>
          <p:cNvSpPr txBox="1"/>
          <p:nvPr/>
        </p:nvSpPr>
        <p:spPr>
          <a:xfrm>
            <a:off x="7842046" y="5765800"/>
            <a:ext cx="2831690" cy="307777"/>
          </a:xfrm>
          <a:prstGeom prst="rect">
            <a:avLst/>
          </a:prstGeom>
          <a:noFill/>
        </p:spPr>
        <p:txBody>
          <a:bodyPr wrap="square" rtlCol="0">
            <a:spAutoFit/>
          </a:bodyPr>
          <a:lstStyle/>
          <a:p>
            <a:pPr algn="ctr" defTabSz="914446"/>
            <a:r>
              <a:rPr lang="en-IN" sz="1400" dirty="0">
                <a:solidFill>
                  <a:prstClr val="black"/>
                </a:solidFill>
                <a:latin typeface="Book Antiqua" panose="02040602050305030304" pitchFamily="18" charset="0"/>
              </a:rPr>
              <a:t>Daily Returns</a:t>
            </a:r>
          </a:p>
        </p:txBody>
      </p:sp>
      <p:sp>
        <p:nvSpPr>
          <p:cNvPr id="6" name="AutoShape 10">
            <a:extLst>
              <a:ext uri="{FF2B5EF4-FFF2-40B4-BE49-F238E27FC236}">
                <a16:creationId xmlns:a16="http://schemas.microsoft.com/office/drawing/2014/main" id="{75E14B35-E216-43FE-9699-490F39764307}"/>
              </a:ext>
            </a:extLst>
          </p:cNvPr>
          <p:cNvSpPr/>
          <p:nvPr/>
        </p:nvSpPr>
        <p:spPr>
          <a:xfrm rot="5400000" flipV="1">
            <a:off x="3607237" y="3937437"/>
            <a:ext cx="4419600" cy="49929"/>
          </a:xfrm>
          <a:prstGeom prst="line">
            <a:avLst/>
          </a:prstGeom>
          <a:ln w="9525" cap="rnd">
            <a:solidFill>
              <a:srgbClr val="000000"/>
            </a:solidFill>
            <a:prstDash val="solid"/>
            <a:headEnd type="none" w="sm" len="sm"/>
            <a:tailEnd type="none" w="sm" len="sm"/>
          </a:ln>
        </p:spPr>
      </p:sp>
    </p:spTree>
    <p:extLst>
      <p:ext uri="{BB962C8B-B14F-4D97-AF65-F5344CB8AC3E}">
        <p14:creationId xmlns:p14="http://schemas.microsoft.com/office/powerpoint/2010/main" val="402079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0CFDF-E5D1-4DC6-A44F-CC0652BD3E67}"/>
              </a:ext>
            </a:extLst>
          </p:cNvPr>
          <p:cNvSpPr>
            <a:spLocks noGrp="1"/>
          </p:cNvSpPr>
          <p:nvPr>
            <p:ph type="title"/>
          </p:nvPr>
        </p:nvSpPr>
        <p:spPr>
          <a:xfrm>
            <a:off x="609600" y="78039"/>
            <a:ext cx="10515600" cy="1325563"/>
          </a:xfrm>
        </p:spPr>
        <p:txBody>
          <a:bodyPr>
            <a:normAutofit/>
          </a:bodyPr>
          <a:lstStyle/>
          <a:p>
            <a:pPr algn="ctr"/>
            <a:r>
              <a:rPr lang="en-IN" sz="3600" dirty="0">
                <a:solidFill>
                  <a:srgbClr val="1836B2"/>
                </a:solidFill>
                <a:latin typeface="Fira Sans Medium"/>
                <a:ea typeface="+mn-ea"/>
                <a:cs typeface="+mn-cs"/>
              </a:rPr>
              <a:t>Forecasting index prices using GBM model</a:t>
            </a:r>
          </a:p>
        </p:txBody>
      </p:sp>
      <p:sp>
        <p:nvSpPr>
          <p:cNvPr id="3" name="Content Placeholder 2">
            <a:extLst>
              <a:ext uri="{FF2B5EF4-FFF2-40B4-BE49-F238E27FC236}">
                <a16:creationId xmlns:a16="http://schemas.microsoft.com/office/drawing/2014/main" id="{14431793-49A0-48AE-BBD9-66517015F131}"/>
              </a:ext>
            </a:extLst>
          </p:cNvPr>
          <p:cNvSpPr>
            <a:spLocks noGrp="1"/>
          </p:cNvSpPr>
          <p:nvPr>
            <p:ph idx="1"/>
          </p:nvPr>
        </p:nvSpPr>
        <p:spPr>
          <a:xfrm>
            <a:off x="1333541" y="1175293"/>
            <a:ext cx="10515600" cy="4351338"/>
          </a:xfrm>
        </p:spPr>
        <p:txBody>
          <a:bodyPr>
            <a:normAutofit/>
          </a:bodyPr>
          <a:lstStyle/>
          <a:p>
            <a:r>
              <a:rPr lang="en-IN" sz="2133" dirty="0"/>
              <a:t>No. of days forecasted : 247 trading days</a:t>
            </a:r>
          </a:p>
          <a:p>
            <a:pPr marL="0" indent="0">
              <a:buNone/>
            </a:pPr>
            <a:endParaRPr lang="en-IN" sz="2133" dirty="0"/>
          </a:p>
        </p:txBody>
      </p:sp>
      <p:pic>
        <p:nvPicPr>
          <p:cNvPr id="5" name="Picture 4">
            <a:extLst>
              <a:ext uri="{FF2B5EF4-FFF2-40B4-BE49-F238E27FC236}">
                <a16:creationId xmlns:a16="http://schemas.microsoft.com/office/drawing/2014/main" id="{3D43DD99-D8D7-4425-A5BC-B7781FFCB989}"/>
              </a:ext>
            </a:extLst>
          </p:cNvPr>
          <p:cNvPicPr>
            <a:picLocks noChangeAspect="1"/>
          </p:cNvPicPr>
          <p:nvPr/>
        </p:nvPicPr>
        <p:blipFill rotWithShape="1">
          <a:blip r:embed="rId2"/>
          <a:srcRect t="8864"/>
          <a:stretch/>
        </p:blipFill>
        <p:spPr>
          <a:xfrm>
            <a:off x="1246839" y="3041458"/>
            <a:ext cx="9169655" cy="3447923"/>
          </a:xfrm>
          <a:prstGeom prst="rect">
            <a:avLst/>
          </a:prstGeom>
        </p:spPr>
      </p:pic>
      <p:sp>
        <p:nvSpPr>
          <p:cNvPr id="7" name="TextBox 6">
            <a:extLst>
              <a:ext uri="{FF2B5EF4-FFF2-40B4-BE49-F238E27FC236}">
                <a16:creationId xmlns:a16="http://schemas.microsoft.com/office/drawing/2014/main" id="{20E54909-CA85-48FB-BEFC-841F745FF7D0}"/>
              </a:ext>
            </a:extLst>
          </p:cNvPr>
          <p:cNvSpPr txBox="1"/>
          <p:nvPr/>
        </p:nvSpPr>
        <p:spPr>
          <a:xfrm>
            <a:off x="3573807" y="2907212"/>
            <a:ext cx="6194323" cy="297454"/>
          </a:xfrm>
          <a:prstGeom prst="rect">
            <a:avLst/>
          </a:prstGeom>
          <a:noFill/>
        </p:spPr>
        <p:txBody>
          <a:bodyPr wrap="square" rtlCol="0">
            <a:spAutoFit/>
          </a:bodyPr>
          <a:lstStyle/>
          <a:p>
            <a:pPr defTabSz="914446"/>
            <a:r>
              <a:rPr lang="en-IN" sz="1333" dirty="0">
                <a:solidFill>
                  <a:prstClr val="black"/>
                </a:solidFill>
                <a:latin typeface="Book Antiqua" panose="02040602050305030304" pitchFamily="18" charset="0"/>
              </a:rPr>
              <a:t>Forecasted prices using GBM with drift and volatility</a:t>
            </a:r>
          </a:p>
        </p:txBody>
      </p:sp>
      <p:sp>
        <p:nvSpPr>
          <p:cNvPr id="8" name="TextBox 7">
            <a:extLst>
              <a:ext uri="{FF2B5EF4-FFF2-40B4-BE49-F238E27FC236}">
                <a16:creationId xmlns:a16="http://schemas.microsoft.com/office/drawing/2014/main" id="{07A7C329-2606-4C7B-94FE-FCAB5867B407}"/>
              </a:ext>
            </a:extLst>
          </p:cNvPr>
          <p:cNvSpPr txBox="1"/>
          <p:nvPr/>
        </p:nvSpPr>
        <p:spPr>
          <a:xfrm>
            <a:off x="5334000" y="6223517"/>
            <a:ext cx="3106994" cy="297454"/>
          </a:xfrm>
          <a:prstGeom prst="rect">
            <a:avLst/>
          </a:prstGeom>
          <a:noFill/>
        </p:spPr>
        <p:txBody>
          <a:bodyPr wrap="square" rtlCol="0">
            <a:spAutoFit/>
          </a:bodyPr>
          <a:lstStyle/>
          <a:p>
            <a:pPr defTabSz="914446"/>
            <a:r>
              <a:rPr lang="en-IN" sz="1333" dirty="0">
                <a:solidFill>
                  <a:prstClr val="black"/>
                </a:solidFill>
                <a:latin typeface="Book Antiqua" panose="02040602050305030304" pitchFamily="18" charset="0"/>
              </a:rPr>
              <a:t>Days</a:t>
            </a:r>
          </a:p>
        </p:txBody>
      </p:sp>
      <p:sp>
        <p:nvSpPr>
          <p:cNvPr id="9" name="TextBox 8">
            <a:extLst>
              <a:ext uri="{FF2B5EF4-FFF2-40B4-BE49-F238E27FC236}">
                <a16:creationId xmlns:a16="http://schemas.microsoft.com/office/drawing/2014/main" id="{30BFE6F7-3052-4457-B9FA-455B3F6CC913}"/>
              </a:ext>
            </a:extLst>
          </p:cNvPr>
          <p:cNvSpPr txBox="1"/>
          <p:nvPr/>
        </p:nvSpPr>
        <p:spPr>
          <a:xfrm rot="16200000">
            <a:off x="-70684" y="3825729"/>
            <a:ext cx="2635046" cy="297454"/>
          </a:xfrm>
          <a:prstGeom prst="rect">
            <a:avLst/>
          </a:prstGeom>
          <a:noFill/>
        </p:spPr>
        <p:txBody>
          <a:bodyPr wrap="square" rtlCol="0">
            <a:spAutoFit/>
          </a:bodyPr>
          <a:lstStyle/>
          <a:p>
            <a:pPr defTabSz="914446"/>
            <a:r>
              <a:rPr lang="en-IN" sz="1333" dirty="0">
                <a:solidFill>
                  <a:prstClr val="black"/>
                </a:solidFill>
                <a:latin typeface="Book Antiqua" panose="02040602050305030304" pitchFamily="18" charset="0"/>
              </a:rPr>
              <a:t>Closing prices</a:t>
            </a:r>
          </a:p>
        </p:txBody>
      </p:sp>
      <p:grpSp>
        <p:nvGrpSpPr>
          <p:cNvPr id="10" name="Group 34">
            <a:extLst>
              <a:ext uri="{FF2B5EF4-FFF2-40B4-BE49-F238E27FC236}">
                <a16:creationId xmlns:a16="http://schemas.microsoft.com/office/drawing/2014/main" id="{8B79F308-D1BC-4293-BA49-CB3574FFFEF8}"/>
              </a:ext>
            </a:extLst>
          </p:cNvPr>
          <p:cNvGrpSpPr/>
          <p:nvPr/>
        </p:nvGrpSpPr>
        <p:grpSpPr>
          <a:xfrm rot="5400000">
            <a:off x="8736705" y="2907034"/>
            <a:ext cx="6858000" cy="1028167"/>
            <a:chOff x="0" y="0"/>
            <a:chExt cx="35832548" cy="5372100"/>
          </a:xfrm>
        </p:grpSpPr>
        <p:sp>
          <p:nvSpPr>
            <p:cNvPr id="11" name="Freeform 35">
              <a:extLst>
                <a:ext uri="{FF2B5EF4-FFF2-40B4-BE49-F238E27FC236}">
                  <a16:creationId xmlns:a16="http://schemas.microsoft.com/office/drawing/2014/main" id="{7DB278AA-FA89-41D0-B1F1-BC3FA84D47D1}"/>
                </a:ext>
              </a:extLst>
            </p:cNvPr>
            <p:cNvSpPr/>
            <p:nvPr/>
          </p:nvSpPr>
          <p:spPr>
            <a:xfrm>
              <a:off x="0" y="0"/>
              <a:ext cx="35832548" cy="5372100"/>
            </a:xfrm>
            <a:custGeom>
              <a:avLst/>
              <a:gdLst/>
              <a:ahLst/>
              <a:cxnLst/>
              <a:rect l="l" t="t" r="r" b="b"/>
              <a:pathLst>
                <a:path w="35832548" h="5372100">
                  <a:moveTo>
                    <a:pt x="34281880" y="0"/>
                  </a:moveTo>
                  <a:lnTo>
                    <a:pt x="1550670" y="0"/>
                  </a:lnTo>
                  <a:lnTo>
                    <a:pt x="0" y="2686050"/>
                  </a:lnTo>
                  <a:lnTo>
                    <a:pt x="1550670" y="5372100"/>
                  </a:lnTo>
                  <a:lnTo>
                    <a:pt x="34281880" y="5372100"/>
                  </a:lnTo>
                  <a:lnTo>
                    <a:pt x="35832548" y="2686050"/>
                  </a:lnTo>
                  <a:lnTo>
                    <a:pt x="34281880" y="0"/>
                  </a:lnTo>
                  <a:close/>
                </a:path>
              </a:pathLst>
            </a:custGeom>
            <a:solidFill>
              <a:srgbClr val="A066CB"/>
            </a:solidFill>
          </p:spPr>
        </p:sp>
      </p:grpSp>
      <p:graphicFrame>
        <p:nvGraphicFramePr>
          <p:cNvPr id="4" name="Table 5">
            <a:extLst>
              <a:ext uri="{FF2B5EF4-FFF2-40B4-BE49-F238E27FC236}">
                <a16:creationId xmlns:a16="http://schemas.microsoft.com/office/drawing/2014/main" id="{D7C4CBCE-CAA4-474B-83AE-FBCD287E6A01}"/>
              </a:ext>
            </a:extLst>
          </p:cNvPr>
          <p:cNvGraphicFramePr>
            <a:graphicFrameLocks noGrp="1"/>
          </p:cNvGraphicFramePr>
          <p:nvPr/>
        </p:nvGraphicFramePr>
        <p:xfrm>
          <a:off x="2184400" y="1718612"/>
          <a:ext cx="6929190" cy="948267"/>
        </p:xfrm>
        <a:graphic>
          <a:graphicData uri="http://schemas.openxmlformats.org/drawingml/2006/table">
            <a:tbl>
              <a:tblPr firstRow="1" bandRow="1">
                <a:tableStyleId>{5C22544A-7EE6-4342-B048-85BDC9FD1C3A}</a:tableStyleId>
              </a:tblPr>
              <a:tblGrid>
                <a:gridCol w="3464595">
                  <a:extLst>
                    <a:ext uri="{9D8B030D-6E8A-4147-A177-3AD203B41FA5}">
                      <a16:colId xmlns:a16="http://schemas.microsoft.com/office/drawing/2014/main" val="3685198023"/>
                    </a:ext>
                  </a:extLst>
                </a:gridCol>
                <a:gridCol w="3464595">
                  <a:extLst>
                    <a:ext uri="{9D8B030D-6E8A-4147-A177-3AD203B41FA5}">
                      <a16:colId xmlns:a16="http://schemas.microsoft.com/office/drawing/2014/main" val="3090098952"/>
                    </a:ext>
                  </a:extLst>
                </a:gridCol>
              </a:tblGrid>
              <a:tr h="247227">
                <a:tc>
                  <a:txBody>
                    <a:bodyPr/>
                    <a:lstStyle/>
                    <a:p>
                      <a:pPr algn="ctr"/>
                      <a:r>
                        <a:rPr lang="en-US" sz="1200" dirty="0"/>
                        <a:t>Estimation</a:t>
                      </a:r>
                      <a:endParaRPr lang="en-IN" sz="1200" dirty="0"/>
                    </a:p>
                  </a:txBody>
                  <a:tcPr marL="60960" marR="60960" marT="30480" marB="30480"/>
                </a:tc>
                <a:tc>
                  <a:txBody>
                    <a:bodyPr/>
                    <a:lstStyle/>
                    <a:p>
                      <a:pPr algn="ctr"/>
                      <a:r>
                        <a:rPr lang="en-US" sz="1200" dirty="0"/>
                        <a:t>Value</a:t>
                      </a:r>
                      <a:endParaRPr lang="en-IN" sz="1200" dirty="0"/>
                    </a:p>
                  </a:txBody>
                  <a:tcPr marL="60960" marR="60960" marT="30480" marB="30480"/>
                </a:tc>
                <a:extLst>
                  <a:ext uri="{0D108BD9-81ED-4DB2-BD59-A6C34878D82A}">
                    <a16:rowId xmlns:a16="http://schemas.microsoft.com/office/drawing/2014/main" val="2992838723"/>
                  </a:ext>
                </a:extLst>
              </a:tr>
              <a:tr h="345440">
                <a:tc>
                  <a:txBody>
                    <a:bodyPr/>
                    <a:lstStyle/>
                    <a:p>
                      <a:r>
                        <a:rPr lang="en-IN" sz="1900" dirty="0"/>
                        <a:t>Drift </a:t>
                      </a:r>
                      <a:endParaRPr lang="en-IN" sz="1200" dirty="0"/>
                    </a:p>
                  </a:txBody>
                  <a:tcPr marL="60960" marR="60960" marT="30480" marB="30480"/>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lang="en-IN" sz="1900" dirty="0"/>
                        <a:t>0.0007765858</a:t>
                      </a:r>
                      <a:endParaRPr lang="en-IN" sz="1200" dirty="0"/>
                    </a:p>
                  </a:txBody>
                  <a:tcPr marL="60960" marR="60960" marT="30480" marB="30480"/>
                </a:tc>
                <a:extLst>
                  <a:ext uri="{0D108BD9-81ED-4DB2-BD59-A6C34878D82A}">
                    <a16:rowId xmlns:a16="http://schemas.microsoft.com/office/drawing/2014/main" val="771503198"/>
                  </a:ext>
                </a:extLst>
              </a:tr>
              <a:tr h="345440">
                <a:tc>
                  <a:txBody>
                    <a:bodyPr/>
                    <a:lstStyle/>
                    <a:p>
                      <a:r>
                        <a:rPr lang="en-IN" sz="1900" dirty="0"/>
                        <a:t>Volatility </a:t>
                      </a:r>
                      <a:endParaRPr lang="en-IN" sz="1200" dirty="0"/>
                    </a:p>
                  </a:txBody>
                  <a:tcPr marL="60960" marR="60960" marT="30480" marB="30480"/>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lang="en-IN" sz="1900" dirty="0"/>
                        <a:t>0.01658694</a:t>
                      </a:r>
                      <a:endParaRPr lang="en-IN" sz="1200" dirty="0"/>
                    </a:p>
                  </a:txBody>
                  <a:tcPr marL="60960" marR="60960" marT="30480" marB="30480"/>
                </a:tc>
                <a:extLst>
                  <a:ext uri="{0D108BD9-81ED-4DB2-BD59-A6C34878D82A}">
                    <a16:rowId xmlns:a16="http://schemas.microsoft.com/office/drawing/2014/main" val="212443321"/>
                  </a:ext>
                </a:extLst>
              </a:tr>
            </a:tbl>
          </a:graphicData>
        </a:graphic>
      </p:graphicFrame>
    </p:spTree>
    <p:extLst>
      <p:ext uri="{BB962C8B-B14F-4D97-AF65-F5344CB8AC3E}">
        <p14:creationId xmlns:p14="http://schemas.microsoft.com/office/powerpoint/2010/main" val="811739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04E8B-17F6-46CE-8503-608C7528497D}"/>
              </a:ext>
            </a:extLst>
          </p:cNvPr>
          <p:cNvSpPr>
            <a:spLocks noGrp="1"/>
          </p:cNvSpPr>
          <p:nvPr>
            <p:ph type="title"/>
          </p:nvPr>
        </p:nvSpPr>
        <p:spPr>
          <a:xfrm>
            <a:off x="508000" y="251483"/>
            <a:ext cx="10865519" cy="1325563"/>
          </a:xfrm>
        </p:spPr>
        <p:txBody>
          <a:bodyPr>
            <a:normAutofit/>
          </a:bodyPr>
          <a:lstStyle/>
          <a:p>
            <a:pPr algn="ctr"/>
            <a:r>
              <a:rPr lang="en-IN" sz="3600" dirty="0">
                <a:solidFill>
                  <a:srgbClr val="1836B2"/>
                </a:solidFill>
                <a:latin typeface="Fira Sans Medium"/>
                <a:ea typeface="+mn-ea"/>
                <a:cs typeface="+mn-cs"/>
              </a:rPr>
              <a:t>Comparison between Actual closing prices and forecasted closing prices using GBM</a:t>
            </a:r>
          </a:p>
        </p:txBody>
      </p:sp>
      <p:pic>
        <p:nvPicPr>
          <p:cNvPr id="4" name="Picture 3">
            <a:extLst>
              <a:ext uri="{FF2B5EF4-FFF2-40B4-BE49-F238E27FC236}">
                <a16:creationId xmlns:a16="http://schemas.microsoft.com/office/drawing/2014/main" id="{D1E4E8F8-F1DA-498F-A5F3-59A5E90711A9}"/>
              </a:ext>
            </a:extLst>
          </p:cNvPr>
          <p:cNvPicPr>
            <a:picLocks noChangeAspect="1"/>
          </p:cNvPicPr>
          <p:nvPr/>
        </p:nvPicPr>
        <p:blipFill>
          <a:blip r:embed="rId2"/>
          <a:stretch>
            <a:fillRect/>
          </a:stretch>
        </p:blipFill>
        <p:spPr>
          <a:xfrm>
            <a:off x="333920" y="1393117"/>
            <a:ext cx="6964022" cy="4889680"/>
          </a:xfrm>
          <a:prstGeom prst="rect">
            <a:avLst/>
          </a:prstGeom>
          <a:ln>
            <a:noFill/>
          </a:ln>
          <a:effectLst/>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2B086CD9-DC52-48E0-8F68-2EADFEF31525}"/>
                  </a:ext>
                </a:extLst>
              </p:cNvPr>
              <p:cNvSpPr txBox="1"/>
              <p:nvPr/>
            </p:nvSpPr>
            <p:spPr>
              <a:xfrm>
                <a:off x="7492513" y="1696671"/>
                <a:ext cx="4090219" cy="3979872"/>
              </a:xfrm>
              <a:prstGeom prst="rect">
                <a:avLst/>
              </a:prstGeom>
              <a:noFill/>
            </p:spPr>
            <p:txBody>
              <a:bodyPr wrap="square" rtlCol="0">
                <a:spAutoFit/>
              </a:bodyPr>
              <a:lstStyle/>
              <a:p>
                <a:pPr marL="285764" indent="-285764" defTabSz="914446">
                  <a:buFont typeface="Arial" panose="020B0604020202020204" pitchFamily="34" charset="0"/>
                  <a:buChar char="•"/>
                </a:pPr>
                <a:r>
                  <a:rPr lang="en-IN" sz="2133" dirty="0">
                    <a:solidFill>
                      <a:prstClr val="black"/>
                    </a:solidFill>
                    <a:latin typeface="Calibri" panose="020F0502020204030204"/>
                  </a:rPr>
                  <a:t>Visually we can see that the forecasted values follow more or less the same trend as the actual values.</a:t>
                </a:r>
              </a:p>
              <a:p>
                <a:pPr marL="285764" indent="-285764" defTabSz="914446">
                  <a:buFont typeface="Arial" panose="020B0604020202020204" pitchFamily="34" charset="0"/>
                  <a:buChar char="•"/>
                </a:pPr>
                <a:r>
                  <a:rPr lang="en-IN" sz="2133" dirty="0">
                    <a:solidFill>
                      <a:prstClr val="black"/>
                    </a:solidFill>
                    <a:latin typeface="Calibri" panose="020F0502020204030204"/>
                  </a:rPr>
                  <a:t>The Correlation coefficient between the actual values and the forecasted values has a positive correlation with</a:t>
                </a:r>
                <a:endParaRPr lang="en-US" sz="2133" i="1" dirty="0">
                  <a:solidFill>
                    <a:prstClr val="black"/>
                  </a:solidFill>
                  <a:latin typeface="Cambria Math" panose="02040503050406030204" pitchFamily="18" charset="0"/>
                </a:endParaRPr>
              </a:p>
              <a:p>
                <a:pPr defTabSz="914446"/>
                <a14:m>
                  <m:oMath xmlns:m="http://schemas.openxmlformats.org/officeDocument/2006/math">
                    <m:r>
                      <a:rPr lang="en-US" sz="2133" i="1" dirty="0">
                        <a:solidFill>
                          <a:prstClr val="black"/>
                        </a:solidFill>
                        <a:latin typeface="Cambria Math" panose="02040503050406030204" pitchFamily="18" charset="0"/>
                      </a:rPr>
                      <m:t>     </m:t>
                    </m:r>
                    <m:r>
                      <a:rPr lang="en-IN" sz="2133" i="1" dirty="0">
                        <a:solidFill>
                          <a:prstClr val="black"/>
                        </a:solidFill>
                        <a:latin typeface="Cambria Math" panose="02040503050406030204" pitchFamily="18" charset="0"/>
                      </a:rPr>
                      <m:t>𝜌</m:t>
                    </m:r>
                    <m:r>
                      <a:rPr lang="en-US" sz="2133" i="1" dirty="0">
                        <a:solidFill>
                          <a:prstClr val="black"/>
                        </a:solidFill>
                        <a:latin typeface="Cambria Math" panose="02040503050406030204" pitchFamily="18" charset="0"/>
                      </a:rPr>
                      <m:t>=</m:t>
                    </m:r>
                  </m:oMath>
                </a14:m>
                <a:r>
                  <a:rPr lang="en-IN" sz="2133" dirty="0">
                    <a:solidFill>
                      <a:prstClr val="black"/>
                    </a:solidFill>
                    <a:latin typeface="Calibri" panose="020F0502020204030204"/>
                  </a:rPr>
                  <a:t> </a:t>
                </a:r>
                <a:r>
                  <a:rPr lang="en-IN" sz="2133" b="1" dirty="0">
                    <a:solidFill>
                      <a:prstClr val="black"/>
                    </a:solidFill>
                    <a:latin typeface="Calibri" panose="020F0502020204030204"/>
                  </a:rPr>
                  <a:t>0.90051</a:t>
                </a:r>
                <a:r>
                  <a:rPr lang="en-IN" sz="2133" i="1" dirty="0">
                    <a:solidFill>
                      <a:prstClr val="black"/>
                    </a:solidFill>
                    <a:latin typeface="Calibri" panose="020F0502020204030204"/>
                  </a:rPr>
                  <a:t> </a:t>
                </a:r>
                <a:r>
                  <a:rPr lang="en-IN" sz="2133" dirty="0">
                    <a:solidFill>
                      <a:prstClr val="black"/>
                    </a:solidFill>
                    <a:latin typeface="Calibri" panose="020F0502020204030204"/>
                  </a:rPr>
                  <a:t>which represents a   </a:t>
                </a:r>
              </a:p>
              <a:p>
                <a:pPr defTabSz="914446"/>
                <a:r>
                  <a:rPr lang="en-IN" sz="2133" dirty="0">
                    <a:solidFill>
                      <a:prstClr val="black"/>
                    </a:solidFill>
                    <a:latin typeface="Calibri" panose="020F0502020204030204"/>
                  </a:rPr>
                  <a:t>     strong relationship between  </a:t>
                </a:r>
              </a:p>
              <a:p>
                <a:pPr defTabSz="914446"/>
                <a:r>
                  <a:rPr lang="en-IN" sz="2133" dirty="0">
                    <a:solidFill>
                      <a:prstClr val="black"/>
                    </a:solidFill>
                    <a:latin typeface="Calibri" panose="020F0502020204030204"/>
                  </a:rPr>
                  <a:t>     them. </a:t>
                </a:r>
              </a:p>
              <a:p>
                <a:pPr marL="285764" indent="-285764" defTabSz="914446">
                  <a:buFont typeface="Arial" panose="020B0604020202020204" pitchFamily="34" charset="0"/>
                  <a:buChar char="•"/>
                </a:pPr>
                <a:endParaRPr lang="en-IN" dirty="0">
                  <a:solidFill>
                    <a:prstClr val="black"/>
                  </a:solidFill>
                  <a:latin typeface="Calibri" panose="020F0502020204030204"/>
                </a:endParaRPr>
              </a:p>
            </p:txBody>
          </p:sp>
        </mc:Choice>
        <mc:Fallback>
          <p:sp>
            <p:nvSpPr>
              <p:cNvPr id="5" name="TextBox 4">
                <a:extLst>
                  <a:ext uri="{FF2B5EF4-FFF2-40B4-BE49-F238E27FC236}">
                    <a16:creationId xmlns:a16="http://schemas.microsoft.com/office/drawing/2014/main" id="{2B086CD9-DC52-48E0-8F68-2EADFEF31525}"/>
                  </a:ext>
                </a:extLst>
              </p:cNvPr>
              <p:cNvSpPr txBox="1">
                <a:spLocks noRot="1" noChangeAspect="1" noMove="1" noResize="1" noEditPoints="1" noAdjustHandles="1" noChangeArrowheads="1" noChangeShapeType="1" noTextEdit="1"/>
              </p:cNvSpPr>
              <p:nvPr/>
            </p:nvSpPr>
            <p:spPr>
              <a:xfrm>
                <a:off x="7492513" y="1696671"/>
                <a:ext cx="4090219" cy="3979872"/>
              </a:xfrm>
              <a:prstGeom prst="rect">
                <a:avLst/>
              </a:prstGeom>
              <a:blipFill>
                <a:blip r:embed="rId3"/>
                <a:stretch>
                  <a:fillRect l="-1490" t="-766" r="-4471"/>
                </a:stretch>
              </a:blipFill>
            </p:spPr>
            <p:txBody>
              <a:bodyPr/>
              <a:lstStyle/>
              <a:p>
                <a:r>
                  <a:rPr lang="en-IN">
                    <a:noFill/>
                  </a:rPr>
                  <a:t> </a:t>
                </a:r>
              </a:p>
            </p:txBody>
          </p:sp>
        </mc:Fallback>
      </mc:AlternateContent>
      <p:sp>
        <p:nvSpPr>
          <p:cNvPr id="6" name="AutoShape 10">
            <a:extLst>
              <a:ext uri="{FF2B5EF4-FFF2-40B4-BE49-F238E27FC236}">
                <a16:creationId xmlns:a16="http://schemas.microsoft.com/office/drawing/2014/main" id="{81010661-B3B0-48C7-92CD-6F5370D03A8B}"/>
              </a:ext>
            </a:extLst>
          </p:cNvPr>
          <p:cNvSpPr/>
          <p:nvPr/>
        </p:nvSpPr>
        <p:spPr>
          <a:xfrm rot="5400000">
            <a:off x="5222756" y="3874397"/>
            <a:ext cx="4373913" cy="18461"/>
          </a:xfrm>
          <a:prstGeom prst="line">
            <a:avLst/>
          </a:prstGeom>
          <a:ln w="9525" cap="rnd">
            <a:solidFill>
              <a:srgbClr val="000000"/>
            </a:solidFill>
            <a:prstDash val="solid"/>
            <a:headEnd type="none" w="sm" len="sm"/>
            <a:tailEnd type="none" w="sm" len="sm"/>
          </a:ln>
        </p:spPr>
      </p:sp>
      <p:sp>
        <p:nvSpPr>
          <p:cNvPr id="7" name="Oval 6">
            <a:extLst>
              <a:ext uri="{FF2B5EF4-FFF2-40B4-BE49-F238E27FC236}">
                <a16:creationId xmlns:a16="http://schemas.microsoft.com/office/drawing/2014/main" id="{27301838-B94F-4B71-89BD-A89272ED0978}"/>
              </a:ext>
            </a:extLst>
          </p:cNvPr>
          <p:cNvSpPr/>
          <p:nvPr/>
        </p:nvSpPr>
        <p:spPr>
          <a:xfrm>
            <a:off x="1107749" y="1747451"/>
            <a:ext cx="99195" cy="101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8" name="Oval 7">
            <a:extLst>
              <a:ext uri="{FF2B5EF4-FFF2-40B4-BE49-F238E27FC236}">
                <a16:creationId xmlns:a16="http://schemas.microsoft.com/office/drawing/2014/main" id="{CD097DC4-DEE1-4EC4-AAD2-CDE93AE60F23}"/>
              </a:ext>
            </a:extLst>
          </p:cNvPr>
          <p:cNvSpPr/>
          <p:nvPr/>
        </p:nvSpPr>
        <p:spPr>
          <a:xfrm>
            <a:off x="1107749" y="1917855"/>
            <a:ext cx="99195" cy="101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10" name="TextBox 9">
            <a:extLst>
              <a:ext uri="{FF2B5EF4-FFF2-40B4-BE49-F238E27FC236}">
                <a16:creationId xmlns:a16="http://schemas.microsoft.com/office/drawing/2014/main" id="{00C4BB5E-68C3-41B3-8CD5-A7D74A95B731}"/>
              </a:ext>
            </a:extLst>
          </p:cNvPr>
          <p:cNvSpPr txBox="1"/>
          <p:nvPr/>
        </p:nvSpPr>
        <p:spPr>
          <a:xfrm>
            <a:off x="1230914" y="1667609"/>
            <a:ext cx="6096000" cy="461665"/>
          </a:xfrm>
          <a:prstGeom prst="rect">
            <a:avLst/>
          </a:prstGeom>
          <a:noFill/>
        </p:spPr>
        <p:txBody>
          <a:bodyPr wrap="square">
            <a:spAutoFit/>
          </a:bodyPr>
          <a:lstStyle/>
          <a:p>
            <a:pPr defTabSz="914446"/>
            <a:r>
              <a:rPr lang="en-IN" sz="1200" dirty="0">
                <a:solidFill>
                  <a:prstClr val="black"/>
                </a:solidFill>
                <a:latin typeface="Calibri" panose="020F0502020204030204"/>
              </a:rPr>
              <a:t> Red line : actual closing prices</a:t>
            </a:r>
          </a:p>
          <a:p>
            <a:pPr defTabSz="914446"/>
            <a:r>
              <a:rPr lang="en-IN" sz="1200" dirty="0">
                <a:solidFill>
                  <a:prstClr val="black"/>
                </a:solidFill>
                <a:latin typeface="Calibri" panose="020F0502020204030204"/>
              </a:rPr>
              <a:t> Blue line : forecasted closing prices </a:t>
            </a:r>
            <a:endParaRPr lang="en-IN" sz="1200" dirty="0"/>
          </a:p>
        </p:txBody>
      </p:sp>
    </p:spTree>
    <p:extLst>
      <p:ext uri="{BB962C8B-B14F-4D97-AF65-F5344CB8AC3E}">
        <p14:creationId xmlns:p14="http://schemas.microsoft.com/office/powerpoint/2010/main" val="3425222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AC5CA-B599-4DA9-B396-0A3A51D0B7BF}"/>
              </a:ext>
            </a:extLst>
          </p:cNvPr>
          <p:cNvSpPr>
            <a:spLocks noGrp="1"/>
          </p:cNvSpPr>
          <p:nvPr>
            <p:ph type="title"/>
          </p:nvPr>
        </p:nvSpPr>
        <p:spPr>
          <a:xfrm>
            <a:off x="508000" y="-127000"/>
            <a:ext cx="10515600" cy="1325563"/>
          </a:xfrm>
        </p:spPr>
        <p:txBody>
          <a:bodyPr>
            <a:normAutofit/>
          </a:bodyPr>
          <a:lstStyle/>
          <a:p>
            <a:pPr algn="ctr"/>
            <a:r>
              <a:rPr lang="en-IN" sz="3600" dirty="0">
                <a:solidFill>
                  <a:srgbClr val="1836B2"/>
                </a:solidFill>
                <a:latin typeface="Fira Sans Medium"/>
                <a:ea typeface="+mn-ea"/>
                <a:cs typeface="+mn-cs"/>
              </a:rPr>
              <a:t>Mean Absolute Percentage Error (MAPE)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8B87E4B-57FC-46D3-973F-3D6F2707B64D}"/>
                  </a:ext>
                </a:extLst>
              </p:cNvPr>
              <p:cNvSpPr>
                <a:spLocks noGrp="1"/>
              </p:cNvSpPr>
              <p:nvPr>
                <p:ph idx="1"/>
              </p:nvPr>
            </p:nvSpPr>
            <p:spPr>
              <a:xfrm>
                <a:off x="838200" y="920210"/>
                <a:ext cx="10515600" cy="5922222"/>
              </a:xfrm>
            </p:spPr>
            <p:txBody>
              <a:bodyPr>
                <a:normAutofit/>
              </a:bodyPr>
              <a:lstStyle/>
              <a:p>
                <a:pPr marL="0" indent="0">
                  <a:buNone/>
                </a:pPr>
                <a:r>
                  <a:rPr lang="en-US" sz="2133" dirty="0"/>
                  <a:t>The mean absolute percentage error (MAPE) is a measure of prediction accuracy of a forecasting method in statistics. It usually expresses the accuracy as a ratio defined by the formula:</a:t>
                </a:r>
              </a:p>
              <a:p>
                <a:pPr marL="0" indent="0" algn="ctr">
                  <a:buNone/>
                </a:pPr>
                <a:r>
                  <a:rPr lang="en-IN" sz="2133" b="1" dirty="0">
                    <a:latin typeface="Fira Sans Medium"/>
                  </a:rPr>
                  <a:t>𝑀𝐴𝑃𝐸 =</a:t>
                </a:r>
                <a14:m>
                  <m:oMath xmlns:m="http://schemas.openxmlformats.org/officeDocument/2006/math">
                    <m:f>
                      <m:fPr>
                        <m:ctrlPr>
                          <a:rPr lang="en-IN" sz="2133" b="1" i="1">
                            <a:latin typeface="Cambria Math" panose="02040503050406030204" pitchFamily="18" charset="0"/>
                          </a:rPr>
                        </m:ctrlPr>
                      </m:fPr>
                      <m:num>
                        <m:r>
                          <a:rPr lang="en-IN" sz="2133" b="1">
                            <a:latin typeface="Cambria Math" panose="02040503050406030204" pitchFamily="18" charset="0"/>
                          </a:rPr>
                          <m:t>𝟏</m:t>
                        </m:r>
                      </m:num>
                      <m:den>
                        <m:r>
                          <a:rPr lang="en-IN" sz="2133" b="1" i="1">
                            <a:latin typeface="Cambria Math" panose="02040503050406030204" pitchFamily="18" charset="0"/>
                          </a:rPr>
                          <m:t>𝐍</m:t>
                        </m:r>
                      </m:den>
                    </m:f>
                    <m:nary>
                      <m:naryPr>
                        <m:chr m:val="∑"/>
                        <m:limLoc m:val="undOvr"/>
                        <m:grow m:val="on"/>
                        <m:ctrlPr>
                          <a:rPr lang="en-IN" sz="2133" b="1" i="1" dirty="0">
                            <a:latin typeface="Cambria Math" panose="02040503050406030204" pitchFamily="18" charset="0"/>
                          </a:rPr>
                        </m:ctrlPr>
                      </m:naryPr>
                      <m:sub>
                        <m:r>
                          <a:rPr lang="en-IN" sz="2133" b="1" i="1" dirty="0">
                            <a:latin typeface="Cambria Math" panose="02040503050406030204" pitchFamily="18" charset="0"/>
                          </a:rPr>
                          <m:t>𝑘</m:t>
                        </m:r>
                        <m:r>
                          <a:rPr lang="en-IN" sz="2133" b="1" dirty="0">
                            <a:latin typeface="Cambria Math" panose="02040503050406030204" pitchFamily="18" charset="0"/>
                          </a:rPr>
                          <m:t>=1</m:t>
                        </m:r>
                      </m:sub>
                      <m:sup>
                        <m:r>
                          <a:rPr lang="en-IN" sz="2133" b="1" i="1" dirty="0">
                            <a:latin typeface="Cambria Math" panose="02040503050406030204" pitchFamily="18" charset="0"/>
                          </a:rPr>
                          <m:t>𝑁</m:t>
                        </m:r>
                      </m:sup>
                      <m:e>
                        <m:d>
                          <m:dPr>
                            <m:begChr m:val="|"/>
                            <m:endChr m:val="|"/>
                            <m:ctrlPr>
                              <a:rPr lang="en-IN" sz="2133" b="1" i="1" dirty="0">
                                <a:latin typeface="Cambria Math" panose="02040503050406030204" pitchFamily="18" charset="0"/>
                              </a:rPr>
                            </m:ctrlPr>
                          </m:dPr>
                          <m:e>
                            <m:f>
                              <m:fPr>
                                <m:ctrlPr>
                                  <a:rPr lang="en-IN" sz="2133" b="1" i="1" dirty="0">
                                    <a:latin typeface="Cambria Math" panose="02040503050406030204" pitchFamily="18" charset="0"/>
                                  </a:rPr>
                                </m:ctrlPr>
                              </m:fPr>
                              <m:num>
                                <m:sSub>
                                  <m:sSubPr>
                                    <m:ctrlPr>
                                      <a:rPr lang="en-IN" sz="2133" b="1" i="1" dirty="0">
                                        <a:latin typeface="Cambria Math" panose="02040503050406030204" pitchFamily="18" charset="0"/>
                                      </a:rPr>
                                    </m:ctrlPr>
                                  </m:sSubPr>
                                  <m:e>
                                    <m:r>
                                      <a:rPr lang="en-IN" sz="2133" b="1" i="1" dirty="0">
                                        <a:latin typeface="Cambria Math" panose="02040503050406030204" pitchFamily="18" charset="0"/>
                                      </a:rPr>
                                      <m:t>𝐴</m:t>
                                    </m:r>
                                  </m:e>
                                  <m:sub>
                                    <m:r>
                                      <a:rPr lang="en-IN" sz="2133" b="1" i="1" dirty="0">
                                        <a:latin typeface="Cambria Math" panose="02040503050406030204" pitchFamily="18" charset="0"/>
                                      </a:rPr>
                                      <m:t>𝑡</m:t>
                                    </m:r>
                                  </m:sub>
                                </m:sSub>
                                <m:r>
                                  <a:rPr lang="en-IN" sz="2133" b="1" dirty="0">
                                    <a:latin typeface="Cambria Math" panose="02040503050406030204" pitchFamily="18" charset="0"/>
                                  </a:rPr>
                                  <m:t>−</m:t>
                                </m:r>
                                <m:sSub>
                                  <m:sSubPr>
                                    <m:ctrlPr>
                                      <a:rPr lang="en-IN" sz="2133" b="1" i="1" dirty="0">
                                        <a:latin typeface="Cambria Math" panose="02040503050406030204" pitchFamily="18" charset="0"/>
                                      </a:rPr>
                                    </m:ctrlPr>
                                  </m:sSubPr>
                                  <m:e>
                                    <m:r>
                                      <a:rPr lang="en-IN" sz="2133" b="1" i="1" dirty="0">
                                        <a:latin typeface="Cambria Math" panose="02040503050406030204" pitchFamily="18" charset="0"/>
                                      </a:rPr>
                                      <m:t>𝐹</m:t>
                                    </m:r>
                                  </m:e>
                                  <m:sub>
                                    <m:r>
                                      <a:rPr lang="en-IN" sz="2133" b="1" i="1" dirty="0">
                                        <a:latin typeface="Cambria Math" panose="02040503050406030204" pitchFamily="18" charset="0"/>
                                      </a:rPr>
                                      <m:t>𝑡</m:t>
                                    </m:r>
                                  </m:sub>
                                </m:sSub>
                              </m:num>
                              <m:den>
                                <m:sSub>
                                  <m:sSubPr>
                                    <m:ctrlPr>
                                      <a:rPr lang="en-IN" sz="2133" b="1" i="1" dirty="0">
                                        <a:latin typeface="Cambria Math" panose="02040503050406030204" pitchFamily="18" charset="0"/>
                                      </a:rPr>
                                    </m:ctrlPr>
                                  </m:sSubPr>
                                  <m:e>
                                    <m:r>
                                      <a:rPr lang="en-IN" sz="2133" b="1" i="1" dirty="0">
                                        <a:latin typeface="Cambria Math" panose="02040503050406030204" pitchFamily="18" charset="0"/>
                                      </a:rPr>
                                      <m:t>𝐴</m:t>
                                    </m:r>
                                  </m:e>
                                  <m:sub>
                                    <m:r>
                                      <a:rPr lang="en-IN" sz="2133" b="1" i="1" dirty="0">
                                        <a:latin typeface="Cambria Math" panose="02040503050406030204" pitchFamily="18" charset="0"/>
                                      </a:rPr>
                                      <m:t>𝑡</m:t>
                                    </m:r>
                                  </m:sub>
                                </m:sSub>
                              </m:den>
                            </m:f>
                          </m:e>
                        </m:d>
                      </m:e>
                    </m:nary>
                  </m:oMath>
                </a14:m>
                <a:r>
                  <a:rPr lang="en-IN" sz="2133" b="1" dirty="0">
                    <a:latin typeface="Cambria Math" panose="02040503050406030204" pitchFamily="18" charset="0"/>
                  </a:rPr>
                  <a:t>*100</a:t>
                </a:r>
              </a:p>
              <a:p>
                <a:pPr marL="0" indent="0">
                  <a:spcBef>
                    <a:spcPts val="400"/>
                  </a:spcBef>
                  <a:buNone/>
                </a:pPr>
                <a:endParaRPr lang="en-US" sz="2400" dirty="0"/>
              </a:p>
              <a:p>
                <a:pPr marL="0" indent="0">
                  <a:spcBef>
                    <a:spcPts val="400"/>
                  </a:spcBef>
                  <a:buNone/>
                </a:pPr>
                <a:r>
                  <a:rPr lang="en-US" sz="2133" dirty="0"/>
                  <a:t>				where ,</a:t>
                </a:r>
              </a:p>
              <a:p>
                <a:pPr marL="0" indent="0">
                  <a:spcBef>
                    <a:spcPts val="400"/>
                  </a:spcBef>
                  <a:buNone/>
                </a:pPr>
                <a:r>
                  <a:rPr lang="en-US" sz="2133" dirty="0"/>
                  <a:t> 					</a:t>
                </a:r>
                <a14:m>
                  <m:oMath xmlns:m="http://schemas.openxmlformats.org/officeDocument/2006/math">
                    <m:sSub>
                      <m:sSubPr>
                        <m:ctrlPr>
                          <a:rPr lang="en-IN" sz="2133" b="1" i="1" dirty="0">
                            <a:latin typeface="Cambria Math" panose="02040503050406030204" pitchFamily="18" charset="0"/>
                          </a:rPr>
                        </m:ctrlPr>
                      </m:sSubPr>
                      <m:e>
                        <m:r>
                          <a:rPr lang="en-IN" sz="2133" b="1" i="1" dirty="0">
                            <a:latin typeface="Cambria Math" panose="02040503050406030204" pitchFamily="18" charset="0"/>
                          </a:rPr>
                          <m:t>𝐴</m:t>
                        </m:r>
                      </m:e>
                      <m:sub>
                        <m:r>
                          <a:rPr lang="en-IN" sz="2133" b="1" i="1" dirty="0">
                            <a:latin typeface="Cambria Math" panose="02040503050406030204" pitchFamily="18" charset="0"/>
                          </a:rPr>
                          <m:t>𝑡</m:t>
                        </m:r>
                      </m:sub>
                    </m:sSub>
                  </m:oMath>
                </a14:m>
                <a:r>
                  <a:rPr lang="en-US" sz="2133" dirty="0"/>
                  <a:t> : actual value  </a:t>
                </a:r>
              </a:p>
              <a:p>
                <a:pPr marL="0" indent="0">
                  <a:spcBef>
                    <a:spcPts val="400"/>
                  </a:spcBef>
                  <a:buNone/>
                </a:pPr>
                <a:r>
                  <a:rPr lang="en-US" sz="2133" dirty="0"/>
                  <a:t> 					</a:t>
                </a:r>
                <a14:m>
                  <m:oMath xmlns:m="http://schemas.openxmlformats.org/officeDocument/2006/math">
                    <m:sSub>
                      <m:sSubPr>
                        <m:ctrlPr>
                          <a:rPr lang="en-IN" sz="2133" b="1" i="1" dirty="0">
                            <a:latin typeface="Cambria Math" panose="02040503050406030204" pitchFamily="18" charset="0"/>
                          </a:rPr>
                        </m:ctrlPr>
                      </m:sSubPr>
                      <m:e>
                        <m:r>
                          <a:rPr lang="en-IN" sz="2133" b="1" i="1" dirty="0">
                            <a:latin typeface="Cambria Math" panose="02040503050406030204" pitchFamily="18" charset="0"/>
                          </a:rPr>
                          <m:t>𝐹</m:t>
                        </m:r>
                      </m:e>
                      <m:sub>
                        <m:r>
                          <a:rPr lang="en-IN" sz="2133" b="1" i="1" dirty="0">
                            <a:latin typeface="Cambria Math" panose="02040503050406030204" pitchFamily="18" charset="0"/>
                          </a:rPr>
                          <m:t>𝑡</m:t>
                        </m:r>
                      </m:sub>
                    </m:sSub>
                  </m:oMath>
                </a14:m>
                <a:r>
                  <a:rPr lang="en-US" sz="2133" dirty="0"/>
                  <a:t> : forecast value</a:t>
                </a:r>
              </a:p>
              <a:p>
                <a:pPr marL="0" indent="0">
                  <a:spcBef>
                    <a:spcPts val="400"/>
                  </a:spcBef>
                  <a:buNone/>
                </a:pPr>
                <a:endParaRPr lang="en-US" sz="2133" dirty="0"/>
              </a:p>
              <a:p>
                <a:pPr marL="0" indent="0">
                  <a:spcBef>
                    <a:spcPts val="400"/>
                  </a:spcBef>
                  <a:buNone/>
                </a:pPr>
                <a:endParaRPr lang="en-US" sz="2400" dirty="0"/>
              </a:p>
              <a:p>
                <a:pPr marL="0" indent="0">
                  <a:spcBef>
                    <a:spcPts val="400"/>
                  </a:spcBef>
                  <a:buNone/>
                </a:pPr>
                <a:endParaRPr lang="en-US" sz="2400" dirty="0"/>
              </a:p>
              <a:p>
                <a:pPr marL="0" indent="0">
                  <a:spcBef>
                    <a:spcPts val="400"/>
                  </a:spcBef>
                  <a:buNone/>
                </a:pPr>
                <a:endParaRPr lang="en-IN" sz="533" dirty="0"/>
              </a:p>
              <a:p>
                <a:pPr marL="0" indent="0">
                  <a:spcBef>
                    <a:spcPts val="400"/>
                  </a:spcBef>
                  <a:buNone/>
                </a:pPr>
                <a:r>
                  <a:rPr lang="en-IN" sz="2133" dirty="0"/>
                  <a:t>According to the scale of judgement of forecast accuracy, a MAPE &lt;10</a:t>
                </a:r>
                <a:r>
                  <a:rPr lang="en-US" sz="2133" dirty="0"/>
                  <a:t>% is said to be highly accurate forecast. </a:t>
                </a:r>
              </a:p>
              <a:p>
                <a:pPr marL="0" indent="0">
                  <a:spcBef>
                    <a:spcPts val="400"/>
                  </a:spcBef>
                  <a:buNone/>
                </a:pPr>
                <a:r>
                  <a:rPr lang="en-US" sz="2133" dirty="0"/>
                  <a:t>Due to random behavior of stock market, GBM model is highly suitable for short term forecasting.</a:t>
                </a:r>
                <a:endParaRPr lang="en-IN" sz="2133" dirty="0"/>
              </a:p>
            </p:txBody>
          </p:sp>
        </mc:Choice>
        <mc:Fallback>
          <p:sp>
            <p:nvSpPr>
              <p:cNvPr id="3" name="Content Placeholder 2">
                <a:extLst>
                  <a:ext uri="{FF2B5EF4-FFF2-40B4-BE49-F238E27FC236}">
                    <a16:creationId xmlns:a16="http://schemas.microsoft.com/office/drawing/2014/main" id="{B8B87E4B-57FC-46D3-973F-3D6F2707B64D}"/>
                  </a:ext>
                </a:extLst>
              </p:cNvPr>
              <p:cNvSpPr>
                <a:spLocks noGrp="1" noRot="1" noChangeAspect="1" noMove="1" noResize="1" noEditPoints="1" noAdjustHandles="1" noChangeArrowheads="1" noChangeShapeType="1" noTextEdit="1"/>
              </p:cNvSpPr>
              <p:nvPr>
                <p:ph idx="1"/>
              </p:nvPr>
            </p:nvSpPr>
            <p:spPr>
              <a:xfrm>
                <a:off x="838200" y="920210"/>
                <a:ext cx="10515600" cy="5922222"/>
              </a:xfrm>
              <a:blipFill>
                <a:blip r:embed="rId2"/>
                <a:stretch>
                  <a:fillRect l="-696" t="-1133"/>
                </a:stretch>
              </a:blipFill>
            </p:spPr>
            <p:txBody>
              <a:bodyPr/>
              <a:lstStyle/>
              <a:p>
                <a:r>
                  <a:rPr lang="en-IN">
                    <a:noFill/>
                  </a:rPr>
                  <a:t> </a:t>
                </a:r>
              </a:p>
            </p:txBody>
          </p:sp>
        </mc:Fallback>
      </mc:AlternateContent>
      <p:grpSp>
        <p:nvGrpSpPr>
          <p:cNvPr id="8" name="Group 34">
            <a:extLst>
              <a:ext uri="{FF2B5EF4-FFF2-40B4-BE49-F238E27FC236}">
                <a16:creationId xmlns:a16="http://schemas.microsoft.com/office/drawing/2014/main" id="{2E33EB30-34CE-47EB-A168-228108E2E5CC}"/>
              </a:ext>
            </a:extLst>
          </p:cNvPr>
          <p:cNvGrpSpPr/>
          <p:nvPr/>
        </p:nvGrpSpPr>
        <p:grpSpPr>
          <a:xfrm rot="5400000">
            <a:off x="-3429000" y="2914917"/>
            <a:ext cx="6858000" cy="1028167"/>
            <a:chOff x="0" y="0"/>
            <a:chExt cx="35832548" cy="5372100"/>
          </a:xfrm>
        </p:grpSpPr>
        <p:sp>
          <p:nvSpPr>
            <p:cNvPr id="9" name="Freeform 35">
              <a:extLst>
                <a:ext uri="{FF2B5EF4-FFF2-40B4-BE49-F238E27FC236}">
                  <a16:creationId xmlns:a16="http://schemas.microsoft.com/office/drawing/2014/main" id="{2C0E6D74-9A72-4435-9DAF-AFC51240F596}"/>
                </a:ext>
              </a:extLst>
            </p:cNvPr>
            <p:cNvSpPr/>
            <p:nvPr/>
          </p:nvSpPr>
          <p:spPr>
            <a:xfrm>
              <a:off x="0" y="0"/>
              <a:ext cx="35832548" cy="5372100"/>
            </a:xfrm>
            <a:custGeom>
              <a:avLst/>
              <a:gdLst/>
              <a:ahLst/>
              <a:cxnLst/>
              <a:rect l="l" t="t" r="r" b="b"/>
              <a:pathLst>
                <a:path w="35832548" h="5372100">
                  <a:moveTo>
                    <a:pt x="34281880" y="0"/>
                  </a:moveTo>
                  <a:lnTo>
                    <a:pt x="1550670" y="0"/>
                  </a:lnTo>
                  <a:lnTo>
                    <a:pt x="0" y="2686050"/>
                  </a:lnTo>
                  <a:lnTo>
                    <a:pt x="1550670" y="5372100"/>
                  </a:lnTo>
                  <a:lnTo>
                    <a:pt x="34281880" y="5372100"/>
                  </a:lnTo>
                  <a:lnTo>
                    <a:pt x="35832548" y="2686050"/>
                  </a:lnTo>
                  <a:lnTo>
                    <a:pt x="34281880" y="0"/>
                  </a:lnTo>
                  <a:close/>
                </a:path>
              </a:pathLst>
            </a:custGeom>
            <a:solidFill>
              <a:srgbClr val="A066CB"/>
            </a:solidFill>
          </p:spPr>
        </p:sp>
      </p:grpSp>
      <p:graphicFrame>
        <p:nvGraphicFramePr>
          <p:cNvPr id="12" name="Table 12">
            <a:extLst>
              <a:ext uri="{FF2B5EF4-FFF2-40B4-BE49-F238E27FC236}">
                <a16:creationId xmlns:a16="http://schemas.microsoft.com/office/drawing/2014/main" id="{E1A787EB-D736-46DA-8898-DFA8D5B052E5}"/>
              </a:ext>
            </a:extLst>
          </p:cNvPr>
          <p:cNvGraphicFramePr>
            <a:graphicFrameLocks noGrp="1"/>
          </p:cNvGraphicFramePr>
          <p:nvPr/>
        </p:nvGraphicFramePr>
        <p:xfrm>
          <a:off x="2031999" y="4038600"/>
          <a:ext cx="8128000" cy="1070128"/>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619010360"/>
                    </a:ext>
                  </a:extLst>
                </a:gridCol>
                <a:gridCol w="4064000">
                  <a:extLst>
                    <a:ext uri="{9D8B030D-6E8A-4147-A177-3AD203B41FA5}">
                      <a16:colId xmlns:a16="http://schemas.microsoft.com/office/drawing/2014/main" val="2481878774"/>
                    </a:ext>
                  </a:extLst>
                </a:gridCol>
              </a:tblGrid>
              <a:tr h="535064">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lang="en-IN" sz="2100" b="0" u="none" dirty="0"/>
                        <a:t>Accuracy measurement</a:t>
                      </a:r>
                      <a:endParaRPr lang="en-IN" sz="1900" dirty="0"/>
                    </a:p>
                  </a:txBody>
                  <a:tcPr marL="60960" marR="60960" marT="30480" marB="30480"/>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lang="en-IN" sz="2100" b="0" u="none" dirty="0"/>
                        <a:t>Value</a:t>
                      </a:r>
                      <a:endParaRPr lang="en-IN" sz="1900" dirty="0"/>
                    </a:p>
                  </a:txBody>
                  <a:tcPr marL="60960" marR="60960" marT="30480" marB="30480"/>
                </a:tc>
                <a:extLst>
                  <a:ext uri="{0D108BD9-81ED-4DB2-BD59-A6C34878D82A}">
                    <a16:rowId xmlns:a16="http://schemas.microsoft.com/office/drawing/2014/main" val="3895098603"/>
                  </a:ext>
                </a:extLst>
              </a:tr>
              <a:tr h="535064">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lang="en-IN" sz="2100" dirty="0"/>
                        <a:t>MAPE</a:t>
                      </a:r>
                      <a:endParaRPr lang="en-IN" sz="1900" dirty="0"/>
                    </a:p>
                  </a:txBody>
                  <a:tcPr marL="60960" marR="60960" marT="30480" marB="30480"/>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lang="en-IN" sz="2100" b="1" dirty="0"/>
                        <a:t>7.61%</a:t>
                      </a:r>
                      <a:endParaRPr lang="en-IN" sz="1900" dirty="0"/>
                    </a:p>
                  </a:txBody>
                  <a:tcPr marL="60960" marR="60960" marT="30480" marB="30480"/>
                </a:tc>
                <a:extLst>
                  <a:ext uri="{0D108BD9-81ED-4DB2-BD59-A6C34878D82A}">
                    <a16:rowId xmlns:a16="http://schemas.microsoft.com/office/drawing/2014/main" val="1979181781"/>
                  </a:ext>
                </a:extLst>
              </a:tr>
            </a:tbl>
          </a:graphicData>
        </a:graphic>
      </p:graphicFrame>
      <p:sp>
        <p:nvSpPr>
          <p:cNvPr id="7" name="Rectangle 6">
            <a:extLst>
              <a:ext uri="{FF2B5EF4-FFF2-40B4-BE49-F238E27FC236}">
                <a16:creationId xmlns:a16="http://schemas.microsoft.com/office/drawing/2014/main" id="{F4A9C2E4-815B-4199-8414-21E81201A03B}"/>
              </a:ext>
            </a:extLst>
          </p:cNvPr>
          <p:cNvSpPr/>
          <p:nvPr/>
        </p:nvSpPr>
        <p:spPr>
          <a:xfrm>
            <a:off x="4406901" y="1818657"/>
            <a:ext cx="3378199" cy="884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en-IN">
              <a:solidFill>
                <a:prstClr val="white"/>
              </a:solidFill>
              <a:latin typeface="Calibri" panose="020F0502020204030204"/>
            </a:endParaRPr>
          </a:p>
        </p:txBody>
      </p:sp>
    </p:spTree>
    <p:extLst>
      <p:ext uri="{BB962C8B-B14F-4D97-AF65-F5344CB8AC3E}">
        <p14:creationId xmlns:p14="http://schemas.microsoft.com/office/powerpoint/2010/main" val="2375665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5E9DE-8DD8-430A-A395-5ECBC84D8904}"/>
              </a:ext>
            </a:extLst>
          </p:cNvPr>
          <p:cNvSpPr>
            <a:spLocks noGrp="1"/>
          </p:cNvSpPr>
          <p:nvPr>
            <p:ph type="title"/>
          </p:nvPr>
        </p:nvSpPr>
        <p:spPr>
          <a:xfrm>
            <a:off x="259669" y="431801"/>
            <a:ext cx="10515600" cy="1325563"/>
          </a:xfrm>
        </p:spPr>
        <p:txBody>
          <a:bodyPr>
            <a:normAutofit/>
          </a:bodyPr>
          <a:lstStyle/>
          <a:p>
            <a:pPr algn="ctr"/>
            <a:r>
              <a:rPr lang="en-IN" sz="3600" dirty="0">
                <a:solidFill>
                  <a:srgbClr val="1836B2"/>
                </a:solidFill>
                <a:latin typeface="Fira Sans Medium"/>
                <a:ea typeface="+mn-ea"/>
                <a:cs typeface="+mn-cs"/>
              </a:rPr>
              <a:t>Conclusion</a:t>
            </a:r>
          </a:p>
        </p:txBody>
      </p:sp>
      <p:sp>
        <p:nvSpPr>
          <p:cNvPr id="3" name="Content Placeholder 2">
            <a:extLst>
              <a:ext uri="{FF2B5EF4-FFF2-40B4-BE49-F238E27FC236}">
                <a16:creationId xmlns:a16="http://schemas.microsoft.com/office/drawing/2014/main" id="{E7883E21-1D14-4C59-8F48-AD552EB51149}"/>
              </a:ext>
            </a:extLst>
          </p:cNvPr>
          <p:cNvSpPr>
            <a:spLocks noGrp="1"/>
          </p:cNvSpPr>
          <p:nvPr>
            <p:ph idx="1"/>
          </p:nvPr>
        </p:nvSpPr>
        <p:spPr>
          <a:xfrm>
            <a:off x="914400" y="3001648"/>
            <a:ext cx="10083800" cy="3647065"/>
          </a:xfrm>
        </p:spPr>
        <p:txBody>
          <a:bodyPr>
            <a:normAutofit/>
          </a:bodyPr>
          <a:lstStyle/>
          <a:p>
            <a:r>
              <a:rPr lang="en-IN" sz="2400" dirty="0"/>
              <a:t>Therefore, it is evident that GBM model is much better fit for predicting closing prices of BSE Sensex. </a:t>
            </a:r>
          </a:p>
          <a:p>
            <a:r>
              <a:rPr lang="en-US" sz="2400" dirty="0"/>
              <a:t>As a form of recommendation, the predictive power of Geometric Brownian Motion model should be used to forecast daily stock prices over short period as it gives a highly accurate result.</a:t>
            </a:r>
          </a:p>
          <a:p>
            <a:endParaRPr lang="en-IN" sz="2400" dirty="0"/>
          </a:p>
          <a:p>
            <a:pPr marL="0" indent="0">
              <a:buNone/>
            </a:pPr>
            <a:endParaRPr lang="en-IN" dirty="0"/>
          </a:p>
        </p:txBody>
      </p:sp>
      <p:grpSp>
        <p:nvGrpSpPr>
          <p:cNvPr id="29" name="Group 34">
            <a:extLst>
              <a:ext uri="{FF2B5EF4-FFF2-40B4-BE49-F238E27FC236}">
                <a16:creationId xmlns:a16="http://schemas.microsoft.com/office/drawing/2014/main" id="{EBA17A89-5A4D-414E-B065-7CAB7F9CE92D}"/>
              </a:ext>
            </a:extLst>
          </p:cNvPr>
          <p:cNvGrpSpPr/>
          <p:nvPr/>
        </p:nvGrpSpPr>
        <p:grpSpPr>
          <a:xfrm rot="5400000">
            <a:off x="-3429000" y="2914917"/>
            <a:ext cx="6858000" cy="1028167"/>
            <a:chOff x="0" y="0"/>
            <a:chExt cx="35832548" cy="5372100"/>
          </a:xfrm>
        </p:grpSpPr>
        <p:sp>
          <p:nvSpPr>
            <p:cNvPr id="30" name="Freeform 35">
              <a:extLst>
                <a:ext uri="{FF2B5EF4-FFF2-40B4-BE49-F238E27FC236}">
                  <a16:creationId xmlns:a16="http://schemas.microsoft.com/office/drawing/2014/main" id="{8F7A41F2-5246-48E2-BC90-4A460FB45D80}"/>
                </a:ext>
              </a:extLst>
            </p:cNvPr>
            <p:cNvSpPr/>
            <p:nvPr/>
          </p:nvSpPr>
          <p:spPr>
            <a:xfrm>
              <a:off x="0" y="0"/>
              <a:ext cx="35832548" cy="5372100"/>
            </a:xfrm>
            <a:custGeom>
              <a:avLst/>
              <a:gdLst/>
              <a:ahLst/>
              <a:cxnLst/>
              <a:rect l="l" t="t" r="r" b="b"/>
              <a:pathLst>
                <a:path w="35832548" h="5372100">
                  <a:moveTo>
                    <a:pt x="34281880" y="0"/>
                  </a:moveTo>
                  <a:lnTo>
                    <a:pt x="1550670" y="0"/>
                  </a:lnTo>
                  <a:lnTo>
                    <a:pt x="0" y="2686050"/>
                  </a:lnTo>
                  <a:lnTo>
                    <a:pt x="1550670" y="5372100"/>
                  </a:lnTo>
                  <a:lnTo>
                    <a:pt x="34281880" y="5372100"/>
                  </a:lnTo>
                  <a:lnTo>
                    <a:pt x="35832548" y="2686050"/>
                  </a:lnTo>
                  <a:lnTo>
                    <a:pt x="34281880" y="0"/>
                  </a:lnTo>
                  <a:close/>
                </a:path>
              </a:pathLst>
            </a:custGeom>
            <a:solidFill>
              <a:srgbClr val="A066CB"/>
            </a:solidFill>
          </p:spPr>
        </p:sp>
      </p:grpSp>
      <p:graphicFrame>
        <p:nvGraphicFramePr>
          <p:cNvPr id="4" name="Table 4">
            <a:extLst>
              <a:ext uri="{FF2B5EF4-FFF2-40B4-BE49-F238E27FC236}">
                <a16:creationId xmlns:a16="http://schemas.microsoft.com/office/drawing/2014/main" id="{6F1119AE-81C0-4C4A-8995-5AB7D6051516}"/>
              </a:ext>
            </a:extLst>
          </p:cNvPr>
          <p:cNvGraphicFramePr>
            <a:graphicFrameLocks noGrp="1"/>
          </p:cNvGraphicFramePr>
          <p:nvPr>
            <p:extLst>
              <p:ext uri="{D42A27DB-BD31-4B8C-83A1-F6EECF244321}">
                <p14:modId xmlns:p14="http://schemas.microsoft.com/office/powerpoint/2010/main" val="3269019430"/>
              </p:ext>
            </p:extLst>
          </p:nvPr>
        </p:nvGraphicFramePr>
        <p:xfrm>
          <a:off x="2438400" y="1544004"/>
          <a:ext cx="6621932" cy="1158240"/>
        </p:xfrm>
        <a:graphic>
          <a:graphicData uri="http://schemas.openxmlformats.org/drawingml/2006/table">
            <a:tbl>
              <a:tblPr firstRow="1">
                <a:tableStyleId>{5C22544A-7EE6-4342-B048-85BDC9FD1C3A}</a:tableStyleId>
              </a:tblPr>
              <a:tblGrid>
                <a:gridCol w="3310966">
                  <a:extLst>
                    <a:ext uri="{9D8B030D-6E8A-4147-A177-3AD203B41FA5}">
                      <a16:colId xmlns:a16="http://schemas.microsoft.com/office/drawing/2014/main" val="3654443671"/>
                    </a:ext>
                  </a:extLst>
                </a:gridCol>
                <a:gridCol w="3310966">
                  <a:extLst>
                    <a:ext uri="{9D8B030D-6E8A-4147-A177-3AD203B41FA5}">
                      <a16:colId xmlns:a16="http://schemas.microsoft.com/office/drawing/2014/main" val="907850969"/>
                    </a:ext>
                  </a:extLst>
                </a:gridCol>
              </a:tblGrid>
              <a:tr h="247227">
                <a:tc>
                  <a:txBody>
                    <a:bodyPr/>
                    <a:lstStyle/>
                    <a:p>
                      <a:pPr algn="ctr"/>
                      <a:r>
                        <a:rPr lang="en-US" sz="1600" dirty="0"/>
                        <a:t>Method</a:t>
                      </a:r>
                      <a:endParaRPr lang="en-IN" sz="1600" dirty="0"/>
                    </a:p>
                  </a:txBody>
                  <a:tcPr marL="60960" marR="60960" marT="30480" marB="30480"/>
                </a:tc>
                <a:tc>
                  <a:txBody>
                    <a:bodyPr/>
                    <a:lstStyle/>
                    <a:p>
                      <a:pPr algn="ctr"/>
                      <a:r>
                        <a:rPr lang="en-US" sz="1600" dirty="0"/>
                        <a:t>Error</a:t>
                      </a:r>
                      <a:endParaRPr lang="en-IN" sz="1600" dirty="0"/>
                    </a:p>
                  </a:txBody>
                  <a:tcPr marL="60960" marR="60960" marT="30480" marB="30480"/>
                </a:tc>
                <a:extLst>
                  <a:ext uri="{0D108BD9-81ED-4DB2-BD59-A6C34878D82A}">
                    <a16:rowId xmlns:a16="http://schemas.microsoft.com/office/drawing/2014/main" val="243561573"/>
                  </a:ext>
                </a:extLst>
              </a:tr>
              <a:tr h="345440">
                <a:tc>
                  <a:txBody>
                    <a:bodyPr/>
                    <a:lstStyle/>
                    <a:p>
                      <a:pPr algn="l"/>
                      <a:r>
                        <a:rPr lang="en-US" sz="1600" dirty="0"/>
                        <a:t>Markov Chain</a:t>
                      </a:r>
                      <a:endParaRPr lang="en-IN" sz="1600" dirty="0"/>
                    </a:p>
                  </a:txBody>
                  <a:tcPr marL="60960" marR="60960" marT="30480" marB="30480"/>
                </a:tc>
                <a:tc>
                  <a:txBody>
                    <a:bodyPr/>
                    <a:lstStyle/>
                    <a:p>
                      <a:pPr algn="ctr"/>
                      <a:r>
                        <a:rPr lang="en-IN" sz="2400" b="1" dirty="0"/>
                        <a:t>64.2%</a:t>
                      </a:r>
                      <a:endParaRPr lang="en-IN" sz="1600" dirty="0"/>
                    </a:p>
                  </a:txBody>
                  <a:tcPr marL="60960" marR="60960" marT="30480" marB="30480"/>
                </a:tc>
                <a:extLst>
                  <a:ext uri="{0D108BD9-81ED-4DB2-BD59-A6C34878D82A}">
                    <a16:rowId xmlns:a16="http://schemas.microsoft.com/office/drawing/2014/main" val="330945422"/>
                  </a:ext>
                </a:extLst>
              </a:tr>
              <a:tr h="345440">
                <a:tc>
                  <a:txBody>
                    <a:bodyPr/>
                    <a:lstStyle/>
                    <a:p>
                      <a:pPr algn="l"/>
                      <a:r>
                        <a:rPr lang="en-US" sz="1600" dirty="0"/>
                        <a:t>Geometric Brownian Motion (GBM)</a:t>
                      </a:r>
                      <a:endParaRPr lang="en-IN" sz="1600" dirty="0"/>
                    </a:p>
                  </a:txBody>
                  <a:tcPr marL="60960" marR="60960" marT="30480" marB="30480"/>
                </a:tc>
                <a:tc>
                  <a:txBody>
                    <a:bodyPr/>
                    <a:lstStyle/>
                    <a:p>
                      <a:pPr algn="ctr"/>
                      <a:r>
                        <a:rPr lang="en-IN" sz="2400" b="1" dirty="0"/>
                        <a:t>7.61%</a:t>
                      </a:r>
                      <a:endParaRPr lang="en-IN" sz="1600" dirty="0"/>
                    </a:p>
                  </a:txBody>
                  <a:tcPr marL="60960" marR="60960" marT="30480" marB="30480"/>
                </a:tc>
                <a:extLst>
                  <a:ext uri="{0D108BD9-81ED-4DB2-BD59-A6C34878D82A}">
                    <a16:rowId xmlns:a16="http://schemas.microsoft.com/office/drawing/2014/main" val="1783979827"/>
                  </a:ext>
                </a:extLst>
              </a:tr>
            </a:tbl>
          </a:graphicData>
        </a:graphic>
      </p:graphicFrame>
    </p:spTree>
    <p:extLst>
      <p:ext uri="{BB962C8B-B14F-4D97-AF65-F5344CB8AC3E}">
        <p14:creationId xmlns:p14="http://schemas.microsoft.com/office/powerpoint/2010/main" val="3238771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B69B-2515-445E-B3B5-81CED1C2ABE1}"/>
              </a:ext>
            </a:extLst>
          </p:cNvPr>
          <p:cNvSpPr>
            <a:spLocks noGrp="1"/>
          </p:cNvSpPr>
          <p:nvPr>
            <p:ph type="title"/>
          </p:nvPr>
        </p:nvSpPr>
        <p:spPr>
          <a:xfrm>
            <a:off x="355600" y="1"/>
            <a:ext cx="10515600" cy="1325563"/>
          </a:xfrm>
        </p:spPr>
        <p:txBody>
          <a:bodyPr/>
          <a:lstStyle/>
          <a:p>
            <a:pPr algn="ctr"/>
            <a:r>
              <a:rPr lang="en-US" sz="3600" dirty="0">
                <a:solidFill>
                  <a:srgbClr val="1836B2"/>
                </a:solidFill>
                <a:latin typeface="Fira Sans Medium"/>
                <a:ea typeface="+mn-ea"/>
                <a:cs typeface="+mn-cs"/>
              </a:rPr>
              <a:t>Limitations of GBM</a:t>
            </a:r>
            <a:endParaRPr lang="en-IN" sz="3600" dirty="0">
              <a:solidFill>
                <a:srgbClr val="1836B2"/>
              </a:solidFill>
              <a:latin typeface="Fira Sans Medium"/>
              <a:ea typeface="+mn-ea"/>
              <a:cs typeface="+mn-cs"/>
            </a:endParaRPr>
          </a:p>
        </p:txBody>
      </p:sp>
      <p:sp>
        <p:nvSpPr>
          <p:cNvPr id="3" name="Content Placeholder 2">
            <a:extLst>
              <a:ext uri="{FF2B5EF4-FFF2-40B4-BE49-F238E27FC236}">
                <a16:creationId xmlns:a16="http://schemas.microsoft.com/office/drawing/2014/main" id="{4FC93BA3-7B70-4998-B69F-5B9AD1E752C1}"/>
              </a:ext>
            </a:extLst>
          </p:cNvPr>
          <p:cNvSpPr>
            <a:spLocks noGrp="1"/>
          </p:cNvSpPr>
          <p:nvPr>
            <p:ph idx="1"/>
          </p:nvPr>
        </p:nvSpPr>
        <p:spPr>
          <a:xfrm>
            <a:off x="838200" y="1193800"/>
            <a:ext cx="10515600" cy="1724327"/>
          </a:xfrm>
        </p:spPr>
        <p:txBody>
          <a:bodyPr>
            <a:normAutofit/>
          </a:bodyPr>
          <a:lstStyle/>
          <a:p>
            <a:r>
              <a:rPr lang="en-US" sz="2667" dirty="0"/>
              <a:t>Volatility changes over time, but in GBM it is assumed to be constant .</a:t>
            </a:r>
          </a:p>
          <a:p>
            <a:r>
              <a:rPr lang="en-US" sz="2667" dirty="0"/>
              <a:t>Stock prices often show jumps caused by unpredictable events but in GBM the path is continuous.</a:t>
            </a:r>
          </a:p>
        </p:txBody>
      </p:sp>
      <p:pic>
        <p:nvPicPr>
          <p:cNvPr id="4" name="Picture 2">
            <a:extLst>
              <a:ext uri="{FF2B5EF4-FFF2-40B4-BE49-F238E27FC236}">
                <a16:creationId xmlns:a16="http://schemas.microsoft.com/office/drawing/2014/main" id="{12972526-523F-4DE7-9710-12CD406653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34026"/>
          <a:stretch>
            <a:fillRect/>
          </a:stretch>
        </p:blipFill>
        <p:spPr>
          <a:xfrm rot="5400000" flipV="1">
            <a:off x="-5668917" y="932955"/>
            <a:ext cx="8256501" cy="4714191"/>
          </a:xfrm>
          <a:prstGeom prst="rect">
            <a:avLst/>
          </a:prstGeom>
        </p:spPr>
      </p:pic>
      <p:grpSp>
        <p:nvGrpSpPr>
          <p:cNvPr id="5" name="Group 34">
            <a:extLst>
              <a:ext uri="{FF2B5EF4-FFF2-40B4-BE49-F238E27FC236}">
                <a16:creationId xmlns:a16="http://schemas.microsoft.com/office/drawing/2014/main" id="{696D206D-6098-4945-8EEB-AACAFD8FF629}"/>
              </a:ext>
            </a:extLst>
          </p:cNvPr>
          <p:cNvGrpSpPr/>
          <p:nvPr/>
        </p:nvGrpSpPr>
        <p:grpSpPr>
          <a:xfrm rot="5400000">
            <a:off x="8763000" y="2894773"/>
            <a:ext cx="6858000" cy="1028167"/>
            <a:chOff x="0" y="0"/>
            <a:chExt cx="35832548" cy="5372100"/>
          </a:xfrm>
        </p:grpSpPr>
        <p:sp>
          <p:nvSpPr>
            <p:cNvPr id="6" name="Freeform 35">
              <a:extLst>
                <a:ext uri="{FF2B5EF4-FFF2-40B4-BE49-F238E27FC236}">
                  <a16:creationId xmlns:a16="http://schemas.microsoft.com/office/drawing/2014/main" id="{4EBD8599-8F61-44C9-9F62-F2F8CF63360A}"/>
                </a:ext>
              </a:extLst>
            </p:cNvPr>
            <p:cNvSpPr/>
            <p:nvPr/>
          </p:nvSpPr>
          <p:spPr>
            <a:xfrm>
              <a:off x="0" y="0"/>
              <a:ext cx="35832548" cy="5372100"/>
            </a:xfrm>
            <a:custGeom>
              <a:avLst/>
              <a:gdLst/>
              <a:ahLst/>
              <a:cxnLst/>
              <a:rect l="l" t="t" r="r" b="b"/>
              <a:pathLst>
                <a:path w="35832548" h="5372100">
                  <a:moveTo>
                    <a:pt x="34281880" y="0"/>
                  </a:moveTo>
                  <a:lnTo>
                    <a:pt x="1550670" y="0"/>
                  </a:lnTo>
                  <a:lnTo>
                    <a:pt x="0" y="2686050"/>
                  </a:lnTo>
                  <a:lnTo>
                    <a:pt x="1550670" y="5372100"/>
                  </a:lnTo>
                  <a:lnTo>
                    <a:pt x="34281880" y="5372100"/>
                  </a:lnTo>
                  <a:lnTo>
                    <a:pt x="35832548" y="2686050"/>
                  </a:lnTo>
                  <a:lnTo>
                    <a:pt x="34281880" y="0"/>
                  </a:lnTo>
                  <a:close/>
                </a:path>
              </a:pathLst>
            </a:custGeom>
            <a:solidFill>
              <a:srgbClr val="A066CB"/>
            </a:solidFill>
          </p:spPr>
        </p:sp>
      </p:grpSp>
      <p:sp>
        <p:nvSpPr>
          <p:cNvPr id="7" name="Title 1">
            <a:extLst>
              <a:ext uri="{FF2B5EF4-FFF2-40B4-BE49-F238E27FC236}">
                <a16:creationId xmlns:a16="http://schemas.microsoft.com/office/drawing/2014/main" id="{D7D4AD50-1EC9-4EC8-B281-E707B6BD90B1}"/>
              </a:ext>
            </a:extLst>
          </p:cNvPr>
          <p:cNvSpPr txBox="1">
            <a:spLocks/>
          </p:cNvSpPr>
          <p:nvPr/>
        </p:nvSpPr>
        <p:spPr>
          <a:xfrm>
            <a:off x="586015" y="2702911"/>
            <a:ext cx="10515600" cy="1325563"/>
          </a:xfrm>
          <a:prstGeom prst="rect">
            <a:avLst/>
          </a:prstGeom>
        </p:spPr>
        <p:txBody>
          <a:bodyPr vert="horz" lIns="60960" tIns="30480" rIns="60960" bIns="30480" rtlCol="0" anchor="ctr">
            <a:norm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lgn="ctr"/>
            <a:r>
              <a:rPr lang="en-US" sz="3600" dirty="0">
                <a:solidFill>
                  <a:srgbClr val="1836B2"/>
                </a:solidFill>
                <a:latin typeface="Fira Sans Medium"/>
                <a:ea typeface="+mn-ea"/>
                <a:cs typeface="+mn-cs"/>
              </a:rPr>
              <a:t>Future Scope of GBM</a:t>
            </a:r>
            <a:endParaRPr lang="en-IN" sz="3600" dirty="0">
              <a:solidFill>
                <a:srgbClr val="1836B2"/>
              </a:solidFill>
              <a:latin typeface="Fira Sans Medium"/>
              <a:ea typeface="+mn-ea"/>
              <a:cs typeface="+mn-cs"/>
            </a:endParaRPr>
          </a:p>
        </p:txBody>
      </p:sp>
      <p:sp>
        <p:nvSpPr>
          <p:cNvPr id="11" name="Content Placeholder 2">
            <a:extLst>
              <a:ext uri="{FF2B5EF4-FFF2-40B4-BE49-F238E27FC236}">
                <a16:creationId xmlns:a16="http://schemas.microsoft.com/office/drawing/2014/main" id="{17486293-A83D-4B36-BD83-D4D4C1ED5713}"/>
              </a:ext>
            </a:extLst>
          </p:cNvPr>
          <p:cNvSpPr txBox="1">
            <a:spLocks/>
          </p:cNvSpPr>
          <p:nvPr/>
        </p:nvSpPr>
        <p:spPr>
          <a:xfrm>
            <a:off x="911945" y="3939874"/>
            <a:ext cx="10515600" cy="1325564"/>
          </a:xfrm>
          <a:prstGeom prst="rect">
            <a:avLst/>
          </a:prstGeom>
        </p:spPr>
        <p:txBody>
          <a:bodyPr vert="horz" lIns="60960" tIns="30480" rIns="60960" bIns="30480" rtlCol="0">
            <a:normAutofit/>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endParaRPr lang="en-IN" sz="2800" dirty="0"/>
          </a:p>
        </p:txBody>
      </p:sp>
      <p:sp>
        <p:nvSpPr>
          <p:cNvPr id="12" name="Content Placeholder 2">
            <a:extLst>
              <a:ext uri="{FF2B5EF4-FFF2-40B4-BE49-F238E27FC236}">
                <a16:creationId xmlns:a16="http://schemas.microsoft.com/office/drawing/2014/main" id="{51695B75-4DA7-4ACF-8FAD-A1BA304FFFB6}"/>
              </a:ext>
            </a:extLst>
          </p:cNvPr>
          <p:cNvSpPr txBox="1">
            <a:spLocks/>
          </p:cNvSpPr>
          <p:nvPr/>
        </p:nvSpPr>
        <p:spPr>
          <a:xfrm>
            <a:off x="848360" y="3939874"/>
            <a:ext cx="10515600" cy="2029126"/>
          </a:xfrm>
          <a:prstGeom prst="rect">
            <a:avLst/>
          </a:prstGeom>
        </p:spPr>
        <p:txBody>
          <a:bodyPr vert="horz" lIns="60960" tIns="30480" rIns="60960" bIns="30480" rtlCol="0">
            <a:normAutofit/>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n-US" sz="2933" dirty="0"/>
              <a:t>In order to make GBM more realistic/practical for modelling stock prices we can drop the assumption that volatility is constant.</a:t>
            </a:r>
          </a:p>
          <a:p>
            <a:r>
              <a:rPr lang="en-US" sz="2933" dirty="0"/>
              <a:t>We can create a jump diffusion model, to predict stock price behavior exhibiting jumps. </a:t>
            </a:r>
          </a:p>
          <a:p>
            <a:endParaRPr lang="en-IN" sz="2933" dirty="0"/>
          </a:p>
          <a:p>
            <a:endParaRPr lang="en-IN" sz="2800" dirty="0"/>
          </a:p>
        </p:txBody>
      </p:sp>
    </p:spTree>
    <p:extLst>
      <p:ext uri="{BB962C8B-B14F-4D97-AF65-F5344CB8AC3E}">
        <p14:creationId xmlns:p14="http://schemas.microsoft.com/office/powerpoint/2010/main" val="37124176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81497-21FB-49B1-8D35-9330058BCED9}"/>
              </a:ext>
            </a:extLst>
          </p:cNvPr>
          <p:cNvSpPr>
            <a:spLocks noGrp="1"/>
          </p:cNvSpPr>
          <p:nvPr>
            <p:ph type="title"/>
          </p:nvPr>
        </p:nvSpPr>
        <p:spPr>
          <a:xfrm>
            <a:off x="406400" y="243681"/>
            <a:ext cx="10515600" cy="1325563"/>
          </a:xfrm>
        </p:spPr>
        <p:txBody>
          <a:bodyPr>
            <a:normAutofit/>
          </a:bodyPr>
          <a:lstStyle/>
          <a:p>
            <a:pPr algn="ctr"/>
            <a:r>
              <a:rPr lang="en-IN" sz="3600" dirty="0">
                <a:solidFill>
                  <a:srgbClr val="1836B2"/>
                </a:solidFill>
                <a:latin typeface="Fira Sans Medium"/>
                <a:ea typeface="+mn-ea"/>
                <a:cs typeface="+mn-cs"/>
              </a:rPr>
              <a:t>References</a:t>
            </a:r>
          </a:p>
        </p:txBody>
      </p:sp>
      <p:sp>
        <p:nvSpPr>
          <p:cNvPr id="3" name="Content Placeholder 2">
            <a:extLst>
              <a:ext uri="{FF2B5EF4-FFF2-40B4-BE49-F238E27FC236}">
                <a16:creationId xmlns:a16="http://schemas.microsoft.com/office/drawing/2014/main" id="{613CFCF3-2372-47D5-B4C6-0A24F553C08E}"/>
              </a:ext>
            </a:extLst>
          </p:cNvPr>
          <p:cNvSpPr>
            <a:spLocks noGrp="1"/>
          </p:cNvSpPr>
          <p:nvPr>
            <p:ph idx="1"/>
          </p:nvPr>
        </p:nvSpPr>
        <p:spPr>
          <a:xfrm>
            <a:off x="762000" y="1600200"/>
            <a:ext cx="10515600" cy="4351338"/>
          </a:xfrm>
        </p:spPr>
        <p:txBody>
          <a:bodyPr>
            <a:normAutofit lnSpcReduction="10000"/>
          </a:bodyPr>
          <a:lstStyle/>
          <a:p>
            <a:pPr marL="514376" indent="-514376">
              <a:buFont typeface="+mj-lt"/>
              <a:buAutoNum type="arabicPeriod"/>
            </a:pPr>
            <a:r>
              <a:rPr lang="en-IN" sz="2400" dirty="0" err="1"/>
              <a:t>K.Rahul,Dr</a:t>
            </a:r>
            <a:r>
              <a:rPr lang="en-IN" sz="2400" dirty="0"/>
              <a:t>. </a:t>
            </a:r>
            <a:r>
              <a:rPr lang="en-IN" sz="2400" dirty="0" err="1"/>
              <a:t>Bidhyadhara</a:t>
            </a:r>
            <a:r>
              <a:rPr lang="en-IN" sz="2400" dirty="0"/>
              <a:t> </a:t>
            </a:r>
            <a:r>
              <a:rPr lang="en-IN" sz="2400" dirty="0" err="1"/>
              <a:t>Bishi</a:t>
            </a:r>
            <a:r>
              <a:rPr lang="en-IN" sz="2400" dirty="0"/>
              <a:t> (2020) - </a:t>
            </a:r>
            <a:r>
              <a:rPr lang="en-US" sz="2400" dirty="0"/>
              <a:t>Forecasting Short Term Return Distribution of S&amp;P BSE Stock Index Using Geometric Brownian Motion: An Evidence from Bombay Stock Exchange, </a:t>
            </a:r>
            <a:r>
              <a:rPr lang="en-US" sz="2400" i="1" dirty="0"/>
              <a:t>International Journal of Statistics and Systems ISSN 0973-2675 Volume 15, Number 1 , pp. 29-45</a:t>
            </a:r>
          </a:p>
          <a:p>
            <a:pPr marL="514376" indent="-514376">
              <a:buFont typeface="+mj-lt"/>
              <a:buAutoNum type="arabicPeriod"/>
            </a:pPr>
            <a:r>
              <a:rPr lang="en-IN" sz="2400" dirty="0"/>
              <a:t>Madhav Kumar </a:t>
            </a:r>
            <a:r>
              <a:rPr lang="en-IN" sz="2400" dirty="0" err="1"/>
              <a:t>Bhusal</a:t>
            </a:r>
            <a:r>
              <a:rPr lang="en-IN" sz="2400" dirty="0"/>
              <a:t> </a:t>
            </a:r>
            <a:r>
              <a:rPr lang="en-US" sz="2400" dirty="0"/>
              <a:t>(Oct 2017) </a:t>
            </a:r>
            <a:r>
              <a:rPr lang="en-IN" sz="2400" dirty="0"/>
              <a:t>- </a:t>
            </a:r>
            <a:r>
              <a:rPr lang="en-US" sz="2400" dirty="0"/>
              <a:t>Application of Markov Chain Model in the Stock Market Trend Analysis of Nepal, </a:t>
            </a:r>
            <a:r>
              <a:rPr lang="en-US" sz="2400" i="1" dirty="0"/>
              <a:t>International Journal of Scientific &amp; Engineering Research Volume 8, Issue 10, ISSN 2229-5518</a:t>
            </a:r>
          </a:p>
          <a:p>
            <a:pPr marL="514376" indent="-514376">
              <a:buFont typeface="+mj-lt"/>
              <a:buAutoNum type="arabicPeriod"/>
            </a:pPr>
            <a:r>
              <a:rPr lang="en-IN" sz="2400" dirty="0"/>
              <a:t>H. Tong</a:t>
            </a:r>
            <a:r>
              <a:rPr lang="en-US" sz="2400" dirty="0"/>
              <a:t> (Sept 1975) - Determination of the Order of a Markov Chain by Akaike's Information Criterion, </a:t>
            </a:r>
            <a:r>
              <a:rPr lang="en-US" sz="2400" i="1" dirty="0"/>
              <a:t>Journal of Applied Probability , Vol. 12, No. 3, pp. 488-497</a:t>
            </a:r>
          </a:p>
          <a:p>
            <a:pPr marL="514376" indent="-514376">
              <a:buFont typeface="+mj-lt"/>
              <a:buAutoNum type="arabicPeriod"/>
            </a:pPr>
            <a:r>
              <a:rPr lang="en-IN" sz="2400" dirty="0"/>
              <a:t>Richard W. Katz</a:t>
            </a:r>
            <a:r>
              <a:rPr lang="en-US" sz="2400" dirty="0"/>
              <a:t> (Aug 1981) - On Some Criteria for Estimating the Order of a Markov Chain, </a:t>
            </a:r>
            <a:r>
              <a:rPr lang="en-US" sz="2400" i="1" dirty="0"/>
              <a:t>TECHNOMETRICS , VOL. 23, NO. 3</a:t>
            </a:r>
            <a:endParaRPr lang="en-IN" sz="2400" i="1" dirty="0"/>
          </a:p>
        </p:txBody>
      </p:sp>
      <p:grpSp>
        <p:nvGrpSpPr>
          <p:cNvPr id="28" name="Group 34">
            <a:extLst>
              <a:ext uri="{FF2B5EF4-FFF2-40B4-BE49-F238E27FC236}">
                <a16:creationId xmlns:a16="http://schemas.microsoft.com/office/drawing/2014/main" id="{7DF50A97-DBDC-4A23-8578-EDAAC82D24EC}"/>
              </a:ext>
            </a:extLst>
          </p:cNvPr>
          <p:cNvGrpSpPr/>
          <p:nvPr/>
        </p:nvGrpSpPr>
        <p:grpSpPr>
          <a:xfrm rot="5400000">
            <a:off x="-3429000" y="2914917"/>
            <a:ext cx="6858000" cy="1028167"/>
            <a:chOff x="0" y="0"/>
            <a:chExt cx="35832548" cy="5372100"/>
          </a:xfrm>
        </p:grpSpPr>
        <p:sp>
          <p:nvSpPr>
            <p:cNvPr id="29" name="Freeform 35">
              <a:extLst>
                <a:ext uri="{FF2B5EF4-FFF2-40B4-BE49-F238E27FC236}">
                  <a16:creationId xmlns:a16="http://schemas.microsoft.com/office/drawing/2014/main" id="{A15C494F-3CB5-4617-A4DF-91B63240C81A}"/>
                </a:ext>
              </a:extLst>
            </p:cNvPr>
            <p:cNvSpPr/>
            <p:nvPr/>
          </p:nvSpPr>
          <p:spPr>
            <a:xfrm>
              <a:off x="0" y="0"/>
              <a:ext cx="35832548" cy="5372100"/>
            </a:xfrm>
            <a:custGeom>
              <a:avLst/>
              <a:gdLst/>
              <a:ahLst/>
              <a:cxnLst/>
              <a:rect l="l" t="t" r="r" b="b"/>
              <a:pathLst>
                <a:path w="35832548" h="5372100">
                  <a:moveTo>
                    <a:pt x="34281880" y="0"/>
                  </a:moveTo>
                  <a:lnTo>
                    <a:pt x="1550670" y="0"/>
                  </a:lnTo>
                  <a:lnTo>
                    <a:pt x="0" y="2686050"/>
                  </a:lnTo>
                  <a:lnTo>
                    <a:pt x="1550670" y="5372100"/>
                  </a:lnTo>
                  <a:lnTo>
                    <a:pt x="34281880" y="5372100"/>
                  </a:lnTo>
                  <a:lnTo>
                    <a:pt x="35832548" y="2686050"/>
                  </a:lnTo>
                  <a:lnTo>
                    <a:pt x="34281880" y="0"/>
                  </a:lnTo>
                  <a:close/>
                </a:path>
              </a:pathLst>
            </a:custGeom>
            <a:solidFill>
              <a:srgbClr val="A066CB"/>
            </a:solidFill>
          </p:spPr>
        </p:sp>
      </p:grpSp>
    </p:spTree>
    <p:extLst>
      <p:ext uri="{BB962C8B-B14F-4D97-AF65-F5344CB8AC3E}">
        <p14:creationId xmlns:p14="http://schemas.microsoft.com/office/powerpoint/2010/main" val="2872684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924800" y="127000"/>
            <a:ext cx="8696749" cy="7532197"/>
            <a:chOff x="0" y="0"/>
            <a:chExt cx="6202680" cy="5372100"/>
          </a:xfrm>
        </p:grpSpPr>
        <p:sp>
          <p:nvSpPr>
            <p:cNvPr id="3" name="Freeform 3"/>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txBody>
            <a:bodyPr/>
            <a:lstStyle/>
            <a:p>
              <a:endParaRPr lang="en-IN" sz="1200" dirty="0"/>
            </a:p>
          </p:txBody>
        </p:sp>
      </p:grpSp>
      <p:sp>
        <p:nvSpPr>
          <p:cNvPr id="11" name="TextBox 11"/>
          <p:cNvSpPr txBox="1"/>
          <p:nvPr/>
        </p:nvSpPr>
        <p:spPr>
          <a:xfrm>
            <a:off x="1930401" y="787400"/>
            <a:ext cx="5136831" cy="699422"/>
          </a:xfrm>
          <a:prstGeom prst="rect">
            <a:avLst/>
          </a:prstGeom>
        </p:spPr>
        <p:txBody>
          <a:bodyPr lIns="0" tIns="0" rIns="0" bIns="0" rtlCol="0" anchor="t">
            <a:spAutoFit/>
          </a:bodyPr>
          <a:lstStyle/>
          <a:p>
            <a:pPr algn="ctr">
              <a:lnSpc>
                <a:spcPts val="6000"/>
              </a:lnSpc>
              <a:spcBef>
                <a:spcPct val="0"/>
              </a:spcBef>
            </a:pPr>
            <a:r>
              <a:rPr lang="en-IN" sz="3600" dirty="0">
                <a:solidFill>
                  <a:srgbClr val="1836B2"/>
                </a:solidFill>
                <a:latin typeface="Fira Sans Medium Bold"/>
              </a:rPr>
              <a:t>Objectives</a:t>
            </a:r>
            <a:endParaRPr lang="en-US" sz="3600" dirty="0">
              <a:solidFill>
                <a:srgbClr val="1836B2"/>
              </a:solidFill>
              <a:latin typeface="Fira Sans Medium Bold"/>
            </a:endParaRPr>
          </a:p>
        </p:txBody>
      </p:sp>
      <p:sp>
        <p:nvSpPr>
          <p:cNvPr id="14" name="Content Placeholder 2">
            <a:extLst>
              <a:ext uri="{FF2B5EF4-FFF2-40B4-BE49-F238E27FC236}">
                <a16:creationId xmlns:a16="http://schemas.microsoft.com/office/drawing/2014/main" id="{52D246FC-EA26-4120-B3DA-0AB7B85CAB3D}"/>
              </a:ext>
            </a:extLst>
          </p:cNvPr>
          <p:cNvSpPr txBox="1">
            <a:spLocks/>
          </p:cNvSpPr>
          <p:nvPr/>
        </p:nvSpPr>
        <p:spPr>
          <a:xfrm>
            <a:off x="664863" y="2047788"/>
            <a:ext cx="6869723" cy="277836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2130" dirty="0"/>
              <a:t>To analyse the long run behaviour of BSE Sensex using Markov Chain.</a:t>
            </a:r>
          </a:p>
          <a:p>
            <a:r>
              <a:rPr lang="en-IN" sz="2130" dirty="0"/>
              <a:t>To predict whether the index increases, decreases or remains constant for future trading days using Markov Chain.</a:t>
            </a:r>
          </a:p>
          <a:p>
            <a:r>
              <a:rPr lang="en-IN" sz="2130" dirty="0"/>
              <a:t>To construct a GBM model to forecast the future closing price of BSE Sensex and to check efficiency of the model.</a:t>
            </a:r>
          </a:p>
          <a:p>
            <a:r>
              <a:rPr lang="en-IN" sz="2130" dirty="0"/>
              <a:t>To determine the accurate model.</a:t>
            </a:r>
          </a:p>
          <a:p>
            <a:pPr>
              <a:buFont typeface="Wingdings" panose="05000000000000000000" pitchFamily="2" charset="2"/>
              <a:buChar char="Ø"/>
            </a:pPr>
            <a:endParaRPr lang="en-IN" sz="2133" dirty="0"/>
          </a:p>
        </p:txBody>
      </p:sp>
      <p:grpSp>
        <p:nvGrpSpPr>
          <p:cNvPr id="15" name="Google Shape;14032;p79">
            <a:extLst>
              <a:ext uri="{FF2B5EF4-FFF2-40B4-BE49-F238E27FC236}">
                <a16:creationId xmlns:a16="http://schemas.microsoft.com/office/drawing/2014/main" id="{EF37F2D4-0919-462D-BCBA-405665E7D03D}"/>
              </a:ext>
            </a:extLst>
          </p:cNvPr>
          <p:cNvGrpSpPr/>
          <p:nvPr/>
        </p:nvGrpSpPr>
        <p:grpSpPr>
          <a:xfrm>
            <a:off x="9194800" y="2353021"/>
            <a:ext cx="1781155" cy="2167903"/>
            <a:chOff x="3127598" y="1513234"/>
            <a:chExt cx="289714" cy="347593"/>
          </a:xfrm>
          <a:solidFill>
            <a:schemeClr val="accent1">
              <a:lumMod val="75000"/>
            </a:schemeClr>
          </a:solidFill>
        </p:grpSpPr>
        <p:sp>
          <p:nvSpPr>
            <p:cNvPr id="16" name="Google Shape;14033;p79">
              <a:extLst>
                <a:ext uri="{FF2B5EF4-FFF2-40B4-BE49-F238E27FC236}">
                  <a16:creationId xmlns:a16="http://schemas.microsoft.com/office/drawing/2014/main" id="{764AACB5-EFE5-40E2-A4B3-80251247C7D2}"/>
                </a:ext>
              </a:extLst>
            </p:cNvPr>
            <p:cNvSpPr/>
            <p:nvPr/>
          </p:nvSpPr>
          <p:spPr>
            <a:xfrm>
              <a:off x="3127598" y="1513234"/>
              <a:ext cx="289714" cy="347593"/>
            </a:xfrm>
            <a:custGeom>
              <a:avLst/>
              <a:gdLst/>
              <a:ahLst/>
              <a:cxnLst/>
              <a:rect l="l" t="t" r="r" b="b"/>
              <a:pathLst>
                <a:path w="9145" h="10972" extrusionOk="0">
                  <a:moveTo>
                    <a:pt x="1917" y="8995"/>
                  </a:moveTo>
                  <a:lnTo>
                    <a:pt x="1917" y="10412"/>
                  </a:lnTo>
                  <a:lnTo>
                    <a:pt x="1358" y="9841"/>
                  </a:lnTo>
                  <a:lnTo>
                    <a:pt x="548" y="8995"/>
                  </a:lnTo>
                  <a:close/>
                  <a:moveTo>
                    <a:pt x="6192" y="0"/>
                  </a:moveTo>
                  <a:cubicBezTo>
                    <a:pt x="5828" y="0"/>
                    <a:pt x="5465" y="137"/>
                    <a:pt x="5191" y="411"/>
                  </a:cubicBezTo>
                  <a:lnTo>
                    <a:pt x="5156" y="435"/>
                  </a:lnTo>
                  <a:cubicBezTo>
                    <a:pt x="5096" y="494"/>
                    <a:pt x="5096" y="602"/>
                    <a:pt x="5168" y="661"/>
                  </a:cubicBezTo>
                  <a:cubicBezTo>
                    <a:pt x="5196" y="689"/>
                    <a:pt x="5235" y="704"/>
                    <a:pt x="5275" y="704"/>
                  </a:cubicBezTo>
                  <a:cubicBezTo>
                    <a:pt x="5319" y="704"/>
                    <a:pt x="5363" y="686"/>
                    <a:pt x="5394" y="649"/>
                  </a:cubicBezTo>
                  <a:lnTo>
                    <a:pt x="5430" y="613"/>
                  </a:lnTo>
                  <a:cubicBezTo>
                    <a:pt x="5644" y="399"/>
                    <a:pt x="5927" y="292"/>
                    <a:pt x="6209" y="292"/>
                  </a:cubicBezTo>
                  <a:cubicBezTo>
                    <a:pt x="6492" y="292"/>
                    <a:pt x="6775" y="399"/>
                    <a:pt x="6989" y="613"/>
                  </a:cubicBezTo>
                  <a:cubicBezTo>
                    <a:pt x="7418" y="1042"/>
                    <a:pt x="7418" y="1745"/>
                    <a:pt x="6989" y="2185"/>
                  </a:cubicBezTo>
                  <a:cubicBezTo>
                    <a:pt x="6775" y="2399"/>
                    <a:pt x="6492" y="2507"/>
                    <a:pt x="6209" y="2507"/>
                  </a:cubicBezTo>
                  <a:cubicBezTo>
                    <a:pt x="5927" y="2507"/>
                    <a:pt x="5644" y="2399"/>
                    <a:pt x="5430" y="2185"/>
                  </a:cubicBezTo>
                  <a:cubicBezTo>
                    <a:pt x="5168" y="1923"/>
                    <a:pt x="5049" y="1554"/>
                    <a:pt x="5132" y="1209"/>
                  </a:cubicBezTo>
                  <a:cubicBezTo>
                    <a:pt x="5144" y="1125"/>
                    <a:pt x="5084" y="1030"/>
                    <a:pt x="4989" y="1018"/>
                  </a:cubicBezTo>
                  <a:cubicBezTo>
                    <a:pt x="4982" y="1017"/>
                    <a:pt x="4975" y="1017"/>
                    <a:pt x="4967" y="1017"/>
                  </a:cubicBezTo>
                  <a:cubicBezTo>
                    <a:pt x="4890" y="1017"/>
                    <a:pt x="4809" y="1073"/>
                    <a:pt x="4798" y="1149"/>
                  </a:cubicBezTo>
                  <a:cubicBezTo>
                    <a:pt x="4751" y="1387"/>
                    <a:pt x="4775" y="1614"/>
                    <a:pt x="4846" y="1840"/>
                  </a:cubicBezTo>
                  <a:lnTo>
                    <a:pt x="3132" y="1840"/>
                  </a:lnTo>
                  <a:cubicBezTo>
                    <a:pt x="3048" y="1840"/>
                    <a:pt x="2965" y="1911"/>
                    <a:pt x="2965" y="2006"/>
                  </a:cubicBezTo>
                  <a:cubicBezTo>
                    <a:pt x="2965" y="2090"/>
                    <a:pt x="3048" y="2161"/>
                    <a:pt x="3132" y="2161"/>
                  </a:cubicBezTo>
                  <a:lnTo>
                    <a:pt x="4989" y="2161"/>
                  </a:lnTo>
                  <a:lnTo>
                    <a:pt x="5084" y="2304"/>
                  </a:lnTo>
                  <a:lnTo>
                    <a:pt x="4310" y="3078"/>
                  </a:lnTo>
                  <a:cubicBezTo>
                    <a:pt x="4251" y="3126"/>
                    <a:pt x="4251" y="3233"/>
                    <a:pt x="4310" y="3292"/>
                  </a:cubicBezTo>
                  <a:cubicBezTo>
                    <a:pt x="4334" y="3328"/>
                    <a:pt x="4382" y="3340"/>
                    <a:pt x="4429" y="3340"/>
                  </a:cubicBezTo>
                  <a:cubicBezTo>
                    <a:pt x="4477" y="3340"/>
                    <a:pt x="4513" y="3328"/>
                    <a:pt x="4548" y="3292"/>
                  </a:cubicBezTo>
                  <a:lnTo>
                    <a:pt x="5322" y="2518"/>
                  </a:lnTo>
                  <a:cubicBezTo>
                    <a:pt x="5572" y="2733"/>
                    <a:pt x="5882" y="2840"/>
                    <a:pt x="6203" y="2840"/>
                  </a:cubicBezTo>
                  <a:cubicBezTo>
                    <a:pt x="6561" y="2840"/>
                    <a:pt x="6930" y="2697"/>
                    <a:pt x="7215" y="2423"/>
                  </a:cubicBezTo>
                  <a:cubicBezTo>
                    <a:pt x="7287" y="2340"/>
                    <a:pt x="7358" y="2256"/>
                    <a:pt x="7418" y="2161"/>
                  </a:cubicBezTo>
                  <a:lnTo>
                    <a:pt x="8835" y="2161"/>
                  </a:lnTo>
                  <a:lnTo>
                    <a:pt x="8835" y="10662"/>
                  </a:lnTo>
                  <a:lnTo>
                    <a:pt x="2239" y="10662"/>
                  </a:lnTo>
                  <a:lnTo>
                    <a:pt x="2239" y="8864"/>
                  </a:lnTo>
                  <a:cubicBezTo>
                    <a:pt x="2239" y="8769"/>
                    <a:pt x="2167" y="8698"/>
                    <a:pt x="2072" y="8698"/>
                  </a:cubicBezTo>
                  <a:lnTo>
                    <a:pt x="334" y="8698"/>
                  </a:lnTo>
                  <a:lnTo>
                    <a:pt x="334" y="2161"/>
                  </a:lnTo>
                  <a:lnTo>
                    <a:pt x="2489" y="2161"/>
                  </a:lnTo>
                  <a:cubicBezTo>
                    <a:pt x="2584" y="2161"/>
                    <a:pt x="2655" y="2090"/>
                    <a:pt x="2655" y="2006"/>
                  </a:cubicBezTo>
                  <a:cubicBezTo>
                    <a:pt x="2655" y="1911"/>
                    <a:pt x="2584" y="1840"/>
                    <a:pt x="2489" y="1840"/>
                  </a:cubicBezTo>
                  <a:lnTo>
                    <a:pt x="167" y="1840"/>
                  </a:lnTo>
                  <a:cubicBezTo>
                    <a:pt x="84" y="1840"/>
                    <a:pt x="0" y="1911"/>
                    <a:pt x="0" y="2006"/>
                  </a:cubicBezTo>
                  <a:lnTo>
                    <a:pt x="0" y="8853"/>
                  </a:lnTo>
                  <a:cubicBezTo>
                    <a:pt x="0" y="8888"/>
                    <a:pt x="24" y="8936"/>
                    <a:pt x="48" y="8972"/>
                  </a:cubicBezTo>
                  <a:lnTo>
                    <a:pt x="1060" y="10007"/>
                  </a:lnTo>
                  <a:lnTo>
                    <a:pt x="1953" y="10936"/>
                  </a:lnTo>
                  <a:cubicBezTo>
                    <a:pt x="1989" y="10960"/>
                    <a:pt x="2024" y="10972"/>
                    <a:pt x="2072" y="10972"/>
                  </a:cubicBezTo>
                  <a:lnTo>
                    <a:pt x="8978" y="10972"/>
                  </a:lnTo>
                  <a:cubicBezTo>
                    <a:pt x="9073" y="10972"/>
                    <a:pt x="9144" y="10900"/>
                    <a:pt x="9144" y="10817"/>
                  </a:cubicBezTo>
                  <a:lnTo>
                    <a:pt x="9144" y="2006"/>
                  </a:lnTo>
                  <a:cubicBezTo>
                    <a:pt x="9132" y="1911"/>
                    <a:pt x="9073" y="1840"/>
                    <a:pt x="8978" y="1840"/>
                  </a:cubicBezTo>
                  <a:lnTo>
                    <a:pt x="7549" y="1840"/>
                  </a:lnTo>
                  <a:cubicBezTo>
                    <a:pt x="7704" y="1352"/>
                    <a:pt x="7585" y="792"/>
                    <a:pt x="7192" y="411"/>
                  </a:cubicBezTo>
                  <a:cubicBezTo>
                    <a:pt x="6918" y="137"/>
                    <a:pt x="6555" y="0"/>
                    <a:pt x="6192" y="0"/>
                  </a:cubicBezTo>
                  <a:close/>
                </a:path>
              </a:pathLst>
            </a:custGeom>
            <a:grpFill/>
            <a:ln>
              <a:noFill/>
            </a:ln>
          </p:spPr>
          <p:txBody>
            <a:bodyPr spcFirstLastPara="1" wrap="square" lIns="60950" tIns="60950" rIns="60950" bIns="60950" anchor="ctr" anchorCtr="0">
              <a:noAutofit/>
            </a:bodyPr>
            <a:lstStyle/>
            <a:p>
              <a:endParaRPr sz="1200" dirty="0"/>
            </a:p>
          </p:txBody>
        </p:sp>
        <p:sp>
          <p:nvSpPr>
            <p:cNvPr id="17" name="Google Shape;14034;p79">
              <a:extLst>
                <a:ext uri="{FF2B5EF4-FFF2-40B4-BE49-F238E27FC236}">
                  <a16:creationId xmlns:a16="http://schemas.microsoft.com/office/drawing/2014/main" id="{86B9914F-B49C-4023-8ECF-E9B126F97479}"/>
                </a:ext>
              </a:extLst>
            </p:cNvPr>
            <p:cNvSpPr/>
            <p:nvPr/>
          </p:nvSpPr>
          <p:spPr>
            <a:xfrm>
              <a:off x="3254698" y="1788375"/>
              <a:ext cx="121493" cy="10233"/>
            </a:xfrm>
            <a:custGeom>
              <a:avLst/>
              <a:gdLst/>
              <a:ahLst/>
              <a:cxnLst/>
              <a:rect l="l" t="t" r="r" b="b"/>
              <a:pathLst>
                <a:path w="3835" h="323" extrusionOk="0">
                  <a:moveTo>
                    <a:pt x="167" y="1"/>
                  </a:moveTo>
                  <a:cubicBezTo>
                    <a:pt x="72" y="1"/>
                    <a:pt x="1" y="72"/>
                    <a:pt x="1" y="168"/>
                  </a:cubicBezTo>
                  <a:cubicBezTo>
                    <a:pt x="1" y="251"/>
                    <a:pt x="72" y="322"/>
                    <a:pt x="167" y="322"/>
                  </a:cubicBezTo>
                  <a:lnTo>
                    <a:pt x="3680" y="322"/>
                  </a:lnTo>
                  <a:cubicBezTo>
                    <a:pt x="3763" y="322"/>
                    <a:pt x="3834" y="251"/>
                    <a:pt x="3834" y="168"/>
                  </a:cubicBezTo>
                  <a:cubicBezTo>
                    <a:pt x="3834" y="72"/>
                    <a:pt x="3763" y="1"/>
                    <a:pt x="3680" y="1"/>
                  </a:cubicBezTo>
                  <a:close/>
                </a:path>
              </a:pathLst>
            </a:custGeom>
            <a:grpFill/>
            <a:ln>
              <a:noFill/>
            </a:ln>
          </p:spPr>
          <p:txBody>
            <a:bodyPr spcFirstLastPara="1" wrap="square" lIns="60950" tIns="60950" rIns="60950" bIns="60950" anchor="ctr" anchorCtr="0">
              <a:noAutofit/>
            </a:bodyPr>
            <a:lstStyle/>
            <a:p>
              <a:endParaRPr sz="1200"/>
            </a:p>
          </p:txBody>
        </p:sp>
        <p:sp>
          <p:nvSpPr>
            <p:cNvPr id="18" name="Google Shape;14035;p79">
              <a:extLst>
                <a:ext uri="{FF2B5EF4-FFF2-40B4-BE49-F238E27FC236}">
                  <a16:creationId xmlns:a16="http://schemas.microsoft.com/office/drawing/2014/main" id="{DF3A370F-B425-4E8F-A5FD-091A698F10E8}"/>
                </a:ext>
              </a:extLst>
            </p:cNvPr>
            <p:cNvSpPr/>
            <p:nvPr/>
          </p:nvSpPr>
          <p:spPr>
            <a:xfrm>
              <a:off x="3185668" y="1638275"/>
              <a:ext cx="172783" cy="29051"/>
            </a:xfrm>
            <a:custGeom>
              <a:avLst/>
              <a:gdLst/>
              <a:ahLst/>
              <a:cxnLst/>
              <a:rect l="l" t="t" r="r" b="b"/>
              <a:pathLst>
                <a:path w="5454" h="917" extrusionOk="0">
                  <a:moveTo>
                    <a:pt x="168" y="0"/>
                  </a:moveTo>
                  <a:cubicBezTo>
                    <a:pt x="72" y="0"/>
                    <a:pt x="1" y="84"/>
                    <a:pt x="1" y="167"/>
                  </a:cubicBezTo>
                  <a:lnTo>
                    <a:pt x="1" y="750"/>
                  </a:lnTo>
                  <a:cubicBezTo>
                    <a:pt x="1" y="834"/>
                    <a:pt x="72" y="917"/>
                    <a:pt x="168" y="917"/>
                  </a:cubicBezTo>
                  <a:lnTo>
                    <a:pt x="5275" y="917"/>
                  </a:lnTo>
                  <a:cubicBezTo>
                    <a:pt x="5359" y="917"/>
                    <a:pt x="5430" y="834"/>
                    <a:pt x="5430" y="750"/>
                  </a:cubicBezTo>
                  <a:lnTo>
                    <a:pt x="5430" y="167"/>
                  </a:lnTo>
                  <a:cubicBezTo>
                    <a:pt x="5454" y="84"/>
                    <a:pt x="5382" y="0"/>
                    <a:pt x="5287" y="0"/>
                  </a:cubicBezTo>
                  <a:lnTo>
                    <a:pt x="4228" y="0"/>
                  </a:lnTo>
                  <a:cubicBezTo>
                    <a:pt x="4144" y="0"/>
                    <a:pt x="4073" y="84"/>
                    <a:pt x="4073" y="167"/>
                  </a:cubicBezTo>
                  <a:cubicBezTo>
                    <a:pt x="4073" y="262"/>
                    <a:pt x="4144" y="334"/>
                    <a:pt x="4228" y="334"/>
                  </a:cubicBezTo>
                  <a:lnTo>
                    <a:pt x="5121" y="334"/>
                  </a:lnTo>
                  <a:lnTo>
                    <a:pt x="5121" y="584"/>
                  </a:lnTo>
                  <a:lnTo>
                    <a:pt x="334" y="584"/>
                  </a:lnTo>
                  <a:lnTo>
                    <a:pt x="334" y="334"/>
                  </a:lnTo>
                  <a:lnTo>
                    <a:pt x="3597" y="334"/>
                  </a:lnTo>
                  <a:cubicBezTo>
                    <a:pt x="3680" y="334"/>
                    <a:pt x="3751" y="262"/>
                    <a:pt x="3751" y="167"/>
                  </a:cubicBezTo>
                  <a:cubicBezTo>
                    <a:pt x="3751" y="84"/>
                    <a:pt x="3680" y="0"/>
                    <a:pt x="3597" y="0"/>
                  </a:cubicBezTo>
                  <a:close/>
                </a:path>
              </a:pathLst>
            </a:custGeom>
            <a:grpFill/>
            <a:ln>
              <a:noFill/>
            </a:ln>
          </p:spPr>
          <p:txBody>
            <a:bodyPr spcFirstLastPara="1" wrap="square" lIns="60950" tIns="60950" rIns="60950" bIns="60950" anchor="ctr" anchorCtr="0">
              <a:noAutofit/>
            </a:bodyPr>
            <a:lstStyle/>
            <a:p>
              <a:endParaRPr sz="1200"/>
            </a:p>
          </p:txBody>
        </p:sp>
        <p:sp>
          <p:nvSpPr>
            <p:cNvPr id="19" name="Google Shape;14036;p79">
              <a:extLst>
                <a:ext uri="{FF2B5EF4-FFF2-40B4-BE49-F238E27FC236}">
                  <a16:creationId xmlns:a16="http://schemas.microsoft.com/office/drawing/2014/main" id="{134E2AEB-BE2F-4856-88F6-120130171EEC}"/>
                </a:ext>
              </a:extLst>
            </p:cNvPr>
            <p:cNvSpPr/>
            <p:nvPr/>
          </p:nvSpPr>
          <p:spPr>
            <a:xfrm>
              <a:off x="3186428" y="1681645"/>
              <a:ext cx="172022" cy="10581"/>
            </a:xfrm>
            <a:custGeom>
              <a:avLst/>
              <a:gdLst/>
              <a:ahLst/>
              <a:cxnLst/>
              <a:rect l="l" t="t" r="r" b="b"/>
              <a:pathLst>
                <a:path w="5430" h="334" extrusionOk="0">
                  <a:moveTo>
                    <a:pt x="155" y="0"/>
                  </a:moveTo>
                  <a:cubicBezTo>
                    <a:pt x="72" y="0"/>
                    <a:pt x="1" y="84"/>
                    <a:pt x="1" y="167"/>
                  </a:cubicBezTo>
                  <a:cubicBezTo>
                    <a:pt x="1" y="262"/>
                    <a:pt x="72" y="334"/>
                    <a:pt x="155" y="334"/>
                  </a:cubicBezTo>
                  <a:lnTo>
                    <a:pt x="5263" y="334"/>
                  </a:lnTo>
                  <a:cubicBezTo>
                    <a:pt x="5358" y="334"/>
                    <a:pt x="5430" y="262"/>
                    <a:pt x="5430" y="167"/>
                  </a:cubicBezTo>
                  <a:cubicBezTo>
                    <a:pt x="5430" y="84"/>
                    <a:pt x="5358" y="0"/>
                    <a:pt x="5263" y="0"/>
                  </a:cubicBezTo>
                  <a:close/>
                </a:path>
              </a:pathLst>
            </a:custGeom>
            <a:grpFill/>
            <a:ln>
              <a:noFill/>
            </a:ln>
          </p:spPr>
          <p:txBody>
            <a:bodyPr spcFirstLastPara="1" wrap="square" lIns="60950" tIns="60950" rIns="60950" bIns="60950" anchor="ctr" anchorCtr="0">
              <a:noAutofit/>
            </a:bodyPr>
            <a:lstStyle/>
            <a:p>
              <a:endParaRPr sz="1200"/>
            </a:p>
          </p:txBody>
        </p:sp>
        <p:sp>
          <p:nvSpPr>
            <p:cNvPr id="20" name="Google Shape;14037;p79">
              <a:extLst>
                <a:ext uri="{FF2B5EF4-FFF2-40B4-BE49-F238E27FC236}">
                  <a16:creationId xmlns:a16="http://schemas.microsoft.com/office/drawing/2014/main" id="{62B542C0-D405-4F64-AF95-734A0178DE93}"/>
                </a:ext>
              </a:extLst>
            </p:cNvPr>
            <p:cNvSpPr/>
            <p:nvPr/>
          </p:nvSpPr>
          <p:spPr>
            <a:xfrm>
              <a:off x="3186428" y="1707306"/>
              <a:ext cx="172022" cy="10201"/>
            </a:xfrm>
            <a:custGeom>
              <a:avLst/>
              <a:gdLst/>
              <a:ahLst/>
              <a:cxnLst/>
              <a:rect l="l" t="t" r="r" b="b"/>
              <a:pathLst>
                <a:path w="5430" h="322" extrusionOk="0">
                  <a:moveTo>
                    <a:pt x="155" y="0"/>
                  </a:moveTo>
                  <a:cubicBezTo>
                    <a:pt x="72" y="0"/>
                    <a:pt x="1" y="71"/>
                    <a:pt x="1" y="167"/>
                  </a:cubicBezTo>
                  <a:cubicBezTo>
                    <a:pt x="1" y="250"/>
                    <a:pt x="72" y="321"/>
                    <a:pt x="155" y="321"/>
                  </a:cubicBezTo>
                  <a:lnTo>
                    <a:pt x="5263" y="321"/>
                  </a:lnTo>
                  <a:cubicBezTo>
                    <a:pt x="5358" y="321"/>
                    <a:pt x="5430" y="250"/>
                    <a:pt x="5430" y="167"/>
                  </a:cubicBezTo>
                  <a:cubicBezTo>
                    <a:pt x="5430" y="71"/>
                    <a:pt x="5358" y="0"/>
                    <a:pt x="5263" y="0"/>
                  </a:cubicBezTo>
                  <a:close/>
                </a:path>
              </a:pathLst>
            </a:custGeom>
            <a:grpFill/>
            <a:ln>
              <a:noFill/>
            </a:ln>
          </p:spPr>
          <p:txBody>
            <a:bodyPr spcFirstLastPara="1" wrap="square" lIns="60950" tIns="60950" rIns="60950" bIns="60950" anchor="ctr" anchorCtr="0">
              <a:noAutofit/>
            </a:bodyPr>
            <a:lstStyle/>
            <a:p>
              <a:endParaRPr sz="1200"/>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817B3-F84D-484B-8CA7-9A8BCC749675}"/>
              </a:ext>
            </a:extLst>
          </p:cNvPr>
          <p:cNvSpPr>
            <a:spLocks noGrp="1"/>
          </p:cNvSpPr>
          <p:nvPr>
            <p:ph type="title"/>
          </p:nvPr>
        </p:nvSpPr>
        <p:spPr>
          <a:xfrm>
            <a:off x="548353" y="2536953"/>
            <a:ext cx="10515600" cy="1325563"/>
          </a:xfrm>
        </p:spPr>
        <p:txBody>
          <a:bodyPr>
            <a:normAutofit/>
          </a:bodyPr>
          <a:lstStyle/>
          <a:p>
            <a:pPr algn="ctr"/>
            <a:r>
              <a:rPr lang="en-IN" sz="3600" dirty="0">
                <a:solidFill>
                  <a:srgbClr val="1836B2"/>
                </a:solidFill>
                <a:latin typeface="Fira Sans Medium"/>
                <a:ea typeface="+mn-ea"/>
                <a:cs typeface="+mn-cs"/>
              </a:rPr>
              <a:t>Thank you</a:t>
            </a:r>
          </a:p>
        </p:txBody>
      </p:sp>
      <p:pic>
        <p:nvPicPr>
          <p:cNvPr id="3" name="Picture 5">
            <a:extLst>
              <a:ext uri="{FF2B5EF4-FFF2-40B4-BE49-F238E27FC236}">
                <a16:creationId xmlns:a16="http://schemas.microsoft.com/office/drawing/2014/main" id="{4AF8C94F-9967-46D9-B824-2EA616775D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34026"/>
          <a:stretch>
            <a:fillRect/>
          </a:stretch>
        </p:blipFill>
        <p:spPr>
          <a:xfrm rot="5400000">
            <a:off x="10259106" y="1143178"/>
            <a:ext cx="6044185" cy="4434491"/>
          </a:xfrm>
          <a:prstGeom prst="rect">
            <a:avLst/>
          </a:prstGeom>
        </p:spPr>
      </p:pic>
      <p:grpSp>
        <p:nvGrpSpPr>
          <p:cNvPr id="4" name="Group 34">
            <a:extLst>
              <a:ext uri="{FF2B5EF4-FFF2-40B4-BE49-F238E27FC236}">
                <a16:creationId xmlns:a16="http://schemas.microsoft.com/office/drawing/2014/main" id="{9E4CDEB2-AF11-4340-9C42-B4340730550E}"/>
              </a:ext>
            </a:extLst>
          </p:cNvPr>
          <p:cNvGrpSpPr/>
          <p:nvPr/>
        </p:nvGrpSpPr>
        <p:grpSpPr>
          <a:xfrm rot="5400000">
            <a:off x="-3429000" y="2914917"/>
            <a:ext cx="6858000" cy="1028167"/>
            <a:chOff x="0" y="0"/>
            <a:chExt cx="35832548" cy="5372100"/>
          </a:xfrm>
        </p:grpSpPr>
        <p:sp>
          <p:nvSpPr>
            <p:cNvPr id="5" name="Freeform 35">
              <a:extLst>
                <a:ext uri="{FF2B5EF4-FFF2-40B4-BE49-F238E27FC236}">
                  <a16:creationId xmlns:a16="http://schemas.microsoft.com/office/drawing/2014/main" id="{04E4EED2-3B6B-4B84-B2A2-17C24406E596}"/>
                </a:ext>
              </a:extLst>
            </p:cNvPr>
            <p:cNvSpPr/>
            <p:nvPr/>
          </p:nvSpPr>
          <p:spPr>
            <a:xfrm>
              <a:off x="0" y="0"/>
              <a:ext cx="35832548" cy="5372100"/>
            </a:xfrm>
            <a:custGeom>
              <a:avLst/>
              <a:gdLst/>
              <a:ahLst/>
              <a:cxnLst/>
              <a:rect l="l" t="t" r="r" b="b"/>
              <a:pathLst>
                <a:path w="35832548" h="5372100">
                  <a:moveTo>
                    <a:pt x="34281880" y="0"/>
                  </a:moveTo>
                  <a:lnTo>
                    <a:pt x="1550670" y="0"/>
                  </a:lnTo>
                  <a:lnTo>
                    <a:pt x="0" y="2686050"/>
                  </a:lnTo>
                  <a:lnTo>
                    <a:pt x="1550670" y="5372100"/>
                  </a:lnTo>
                  <a:lnTo>
                    <a:pt x="34281880" y="5372100"/>
                  </a:lnTo>
                  <a:lnTo>
                    <a:pt x="35832548" y="2686050"/>
                  </a:lnTo>
                  <a:lnTo>
                    <a:pt x="34281880" y="0"/>
                  </a:lnTo>
                  <a:close/>
                </a:path>
              </a:pathLst>
            </a:custGeom>
            <a:solidFill>
              <a:srgbClr val="A066CB"/>
            </a:solidFill>
          </p:spPr>
        </p:sp>
      </p:grpSp>
    </p:spTree>
    <p:extLst>
      <p:ext uri="{BB962C8B-B14F-4D97-AF65-F5344CB8AC3E}">
        <p14:creationId xmlns:p14="http://schemas.microsoft.com/office/powerpoint/2010/main" val="4123282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2286000" y="34158"/>
            <a:ext cx="7955103" cy="6906650"/>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86C7ED"/>
            </a:solidFill>
          </p:spPr>
        </p:sp>
      </p:grpSp>
      <p:sp>
        <p:nvSpPr>
          <p:cNvPr id="12" name="TextBox 11">
            <a:extLst>
              <a:ext uri="{FF2B5EF4-FFF2-40B4-BE49-F238E27FC236}">
                <a16:creationId xmlns:a16="http://schemas.microsoft.com/office/drawing/2014/main" id="{7FBDEBD1-CA60-4F4F-83EE-4CAF1966FE6A}"/>
              </a:ext>
            </a:extLst>
          </p:cNvPr>
          <p:cNvSpPr txBox="1"/>
          <p:nvPr/>
        </p:nvSpPr>
        <p:spPr>
          <a:xfrm>
            <a:off x="4572000" y="3121224"/>
            <a:ext cx="6096000" cy="687239"/>
          </a:xfrm>
          <a:prstGeom prst="rect">
            <a:avLst/>
          </a:prstGeom>
          <a:noFill/>
        </p:spPr>
        <p:txBody>
          <a:bodyPr wrap="square">
            <a:spAutoFit/>
          </a:bodyPr>
          <a:lstStyle/>
          <a:p>
            <a:pPr algn="ctr"/>
            <a:r>
              <a:rPr lang="en-IN" sz="3866" dirty="0">
                <a:solidFill>
                  <a:srgbClr val="1836B2"/>
                </a:solidFill>
                <a:latin typeface="Fira Sans Medium Bold"/>
              </a:rPr>
              <a:t>Methodology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518401" y="76200"/>
            <a:ext cx="8209103" cy="7109850"/>
            <a:chOff x="0" y="0"/>
            <a:chExt cx="6202680" cy="5372100"/>
          </a:xfrm>
        </p:grpSpPr>
        <p:sp>
          <p:nvSpPr>
            <p:cNvPr id="3" name="Freeform 3"/>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sp>
      </p:grpSp>
      <p:grpSp>
        <p:nvGrpSpPr>
          <p:cNvPr id="4" name="Group 4"/>
          <p:cNvGrpSpPr/>
          <p:nvPr/>
        </p:nvGrpSpPr>
        <p:grpSpPr>
          <a:xfrm>
            <a:off x="8077200" y="76200"/>
            <a:ext cx="12562570" cy="10880359"/>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1836B2"/>
            </a:solidFill>
          </p:spPr>
        </p:sp>
      </p:grpSp>
      <p:sp>
        <p:nvSpPr>
          <p:cNvPr id="15" name="TextBox 15"/>
          <p:cNvSpPr txBox="1"/>
          <p:nvPr/>
        </p:nvSpPr>
        <p:spPr>
          <a:xfrm>
            <a:off x="2387600" y="889000"/>
            <a:ext cx="4637458" cy="500137"/>
          </a:xfrm>
          <a:prstGeom prst="rect">
            <a:avLst/>
          </a:prstGeom>
        </p:spPr>
        <p:txBody>
          <a:bodyPr lIns="0" tIns="0" rIns="0" bIns="0" rtlCol="0" anchor="t">
            <a:spAutoFit/>
          </a:bodyPr>
          <a:lstStyle/>
          <a:p>
            <a:pPr algn="ctr">
              <a:lnSpc>
                <a:spcPts val="3866"/>
              </a:lnSpc>
              <a:spcBef>
                <a:spcPct val="0"/>
              </a:spcBef>
            </a:pPr>
            <a:r>
              <a:rPr lang="en-IN" sz="3600" dirty="0">
                <a:solidFill>
                  <a:srgbClr val="1836B2"/>
                </a:solidFill>
                <a:latin typeface="Fira Sans Medium Bold"/>
              </a:rPr>
              <a:t>Data</a:t>
            </a:r>
            <a:r>
              <a:rPr lang="en-IN" sz="3866" dirty="0">
                <a:solidFill>
                  <a:srgbClr val="1836B2"/>
                </a:solidFill>
                <a:latin typeface="Fira Sans Medium Bold"/>
              </a:rPr>
              <a:t> Collection</a:t>
            </a:r>
            <a:endParaRPr lang="en-US" sz="3866" dirty="0">
              <a:solidFill>
                <a:srgbClr val="1836B2"/>
              </a:solidFill>
              <a:latin typeface="Fira Sans Medium Bold"/>
            </a:endParaRPr>
          </a:p>
        </p:txBody>
      </p:sp>
      <p:sp>
        <p:nvSpPr>
          <p:cNvPr id="17" name="Content Placeholder 2">
            <a:extLst>
              <a:ext uri="{FF2B5EF4-FFF2-40B4-BE49-F238E27FC236}">
                <a16:creationId xmlns:a16="http://schemas.microsoft.com/office/drawing/2014/main" id="{3A59E736-E136-4838-8B38-B2EAAB041789}"/>
              </a:ext>
            </a:extLst>
          </p:cNvPr>
          <p:cNvSpPr txBox="1">
            <a:spLocks/>
          </p:cNvSpPr>
          <p:nvPr/>
        </p:nvSpPr>
        <p:spPr>
          <a:xfrm>
            <a:off x="585216" y="1854201"/>
            <a:ext cx="7187184" cy="282319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2130" dirty="0"/>
              <a:t>The data used in the project is available on </a:t>
            </a:r>
            <a:r>
              <a:rPr lang="en-IN" sz="2130" u="sng" dirty="0">
                <a:solidFill>
                  <a:schemeClr val="tx2">
                    <a:lumMod val="60000"/>
                    <a:lumOff val="40000"/>
                  </a:schemeClr>
                </a:solidFill>
              </a:rPr>
              <a:t>https://www.bseindia.com/Indices/IndexArchiveData.html </a:t>
            </a:r>
          </a:p>
          <a:p>
            <a:r>
              <a:rPr lang="en-IN" sz="2130" dirty="0"/>
              <a:t>The data consists of date, opening price, closing price, day high and day low for each trading day for the period of January 2016 to September 2021.</a:t>
            </a:r>
          </a:p>
          <a:p>
            <a:r>
              <a:rPr lang="en-IN" sz="2130" dirty="0"/>
              <a:t>For Markov Chain, from Jan 2020 to Dec 2020 data is used.</a:t>
            </a:r>
          </a:p>
          <a:p>
            <a:r>
              <a:rPr lang="en-IN" sz="2130" dirty="0"/>
              <a:t>For GBM, from Jan 2016 to Sept 2020 data is used to create the model</a:t>
            </a:r>
            <a:r>
              <a:rPr lang="en-IN" sz="1400"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DC6C70-3855-444A-B8DB-07A893A3161D}"/>
              </a:ext>
            </a:extLst>
          </p:cNvPr>
          <p:cNvPicPr>
            <a:picLocks noChangeAspect="1"/>
          </p:cNvPicPr>
          <p:nvPr/>
        </p:nvPicPr>
        <p:blipFill rotWithShape="1">
          <a:blip r:embed="rId2">
            <a:extLst>
              <a:ext uri="{28A0092B-C50C-407E-A947-70E740481C1C}">
                <a14:useLocalDpi xmlns:a14="http://schemas.microsoft.com/office/drawing/2010/main" val="0"/>
              </a:ext>
            </a:extLst>
          </a:blip>
          <a:srcRect t="25555" r="76250" b="12222"/>
          <a:stretch/>
        </p:blipFill>
        <p:spPr>
          <a:xfrm>
            <a:off x="2673670" y="1041400"/>
            <a:ext cx="5377543" cy="5729498"/>
          </a:xfrm>
          <a:prstGeom prst="rect">
            <a:avLst/>
          </a:prstGeom>
        </p:spPr>
      </p:pic>
      <p:sp>
        <p:nvSpPr>
          <p:cNvPr id="4" name="Title 3">
            <a:extLst>
              <a:ext uri="{FF2B5EF4-FFF2-40B4-BE49-F238E27FC236}">
                <a16:creationId xmlns:a16="http://schemas.microsoft.com/office/drawing/2014/main" id="{91CC92CD-4BD2-4E0A-9D65-704BBBF8676F}"/>
              </a:ext>
            </a:extLst>
          </p:cNvPr>
          <p:cNvSpPr>
            <a:spLocks noGrp="1"/>
          </p:cNvSpPr>
          <p:nvPr>
            <p:ph type="title"/>
          </p:nvPr>
        </p:nvSpPr>
        <p:spPr>
          <a:xfrm>
            <a:off x="2844800" y="279400"/>
            <a:ext cx="5486400" cy="762000"/>
          </a:xfrm>
        </p:spPr>
        <p:txBody>
          <a:bodyPr/>
          <a:lstStyle/>
          <a:p>
            <a:r>
              <a:rPr lang="en-IN" sz="3600" dirty="0" err="1">
                <a:solidFill>
                  <a:srgbClr val="1836B2"/>
                </a:solidFill>
                <a:latin typeface="Fira Sans Medium Bold"/>
                <a:ea typeface="+mn-ea"/>
                <a:cs typeface="+mn-cs"/>
              </a:rPr>
              <a:t>DataSet</a:t>
            </a:r>
            <a:r>
              <a:rPr lang="en-IN" sz="3600" dirty="0">
                <a:solidFill>
                  <a:srgbClr val="1836B2"/>
                </a:solidFill>
                <a:latin typeface="Fira Sans Medium Bold"/>
                <a:ea typeface="+mn-ea"/>
                <a:cs typeface="+mn-cs"/>
              </a:rPr>
              <a:t> Information</a:t>
            </a:r>
          </a:p>
        </p:txBody>
      </p:sp>
      <p:pic>
        <p:nvPicPr>
          <p:cNvPr id="5" name="Picture 2">
            <a:extLst>
              <a:ext uri="{FF2B5EF4-FFF2-40B4-BE49-F238E27FC236}">
                <a16:creationId xmlns:a16="http://schemas.microsoft.com/office/drawing/2014/main" id="{739308A5-64E4-45CA-9FEA-B7002038FC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34026"/>
          <a:stretch>
            <a:fillRect/>
          </a:stretch>
        </p:blipFill>
        <p:spPr>
          <a:xfrm rot="-5400000" flipV="1">
            <a:off x="8439645" y="1071905"/>
            <a:ext cx="8256501" cy="4714191"/>
          </a:xfrm>
          <a:prstGeom prst="rect">
            <a:avLst/>
          </a:prstGeom>
        </p:spPr>
      </p:pic>
      <p:grpSp>
        <p:nvGrpSpPr>
          <p:cNvPr id="6" name="Group 34">
            <a:extLst>
              <a:ext uri="{FF2B5EF4-FFF2-40B4-BE49-F238E27FC236}">
                <a16:creationId xmlns:a16="http://schemas.microsoft.com/office/drawing/2014/main" id="{8DC5927E-1098-4B64-ADAC-34B61FF1C11E}"/>
              </a:ext>
            </a:extLst>
          </p:cNvPr>
          <p:cNvGrpSpPr/>
          <p:nvPr/>
        </p:nvGrpSpPr>
        <p:grpSpPr>
          <a:xfrm rot="5400000">
            <a:off x="-3429000" y="2914917"/>
            <a:ext cx="6858000" cy="1028167"/>
            <a:chOff x="0" y="0"/>
            <a:chExt cx="35832548" cy="5372100"/>
          </a:xfrm>
        </p:grpSpPr>
        <p:sp>
          <p:nvSpPr>
            <p:cNvPr id="7" name="Freeform 35">
              <a:extLst>
                <a:ext uri="{FF2B5EF4-FFF2-40B4-BE49-F238E27FC236}">
                  <a16:creationId xmlns:a16="http://schemas.microsoft.com/office/drawing/2014/main" id="{F6E2A351-B6AE-4F3A-987D-025A4D4A2683}"/>
                </a:ext>
              </a:extLst>
            </p:cNvPr>
            <p:cNvSpPr/>
            <p:nvPr/>
          </p:nvSpPr>
          <p:spPr>
            <a:xfrm>
              <a:off x="0" y="0"/>
              <a:ext cx="35832548" cy="5372100"/>
            </a:xfrm>
            <a:custGeom>
              <a:avLst/>
              <a:gdLst/>
              <a:ahLst/>
              <a:cxnLst/>
              <a:rect l="l" t="t" r="r" b="b"/>
              <a:pathLst>
                <a:path w="35832548" h="5372100">
                  <a:moveTo>
                    <a:pt x="34281880" y="0"/>
                  </a:moveTo>
                  <a:lnTo>
                    <a:pt x="1550670" y="0"/>
                  </a:lnTo>
                  <a:lnTo>
                    <a:pt x="0" y="2686050"/>
                  </a:lnTo>
                  <a:lnTo>
                    <a:pt x="1550670" y="5372100"/>
                  </a:lnTo>
                  <a:lnTo>
                    <a:pt x="34281880" y="5372100"/>
                  </a:lnTo>
                  <a:lnTo>
                    <a:pt x="35832548" y="2686050"/>
                  </a:lnTo>
                  <a:lnTo>
                    <a:pt x="34281880" y="0"/>
                  </a:lnTo>
                  <a:close/>
                </a:path>
              </a:pathLst>
            </a:custGeom>
            <a:solidFill>
              <a:srgbClr val="A066CB"/>
            </a:solidFill>
          </p:spPr>
        </p:sp>
      </p:grpSp>
    </p:spTree>
    <p:extLst>
      <p:ext uri="{BB962C8B-B14F-4D97-AF65-F5344CB8AC3E}">
        <p14:creationId xmlns:p14="http://schemas.microsoft.com/office/powerpoint/2010/main" val="1429015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9904A1-9610-418E-BB70-2B49857A2D0E}"/>
              </a:ext>
            </a:extLst>
          </p:cNvPr>
          <p:cNvSpPr txBox="1"/>
          <p:nvPr/>
        </p:nvSpPr>
        <p:spPr>
          <a:xfrm>
            <a:off x="304800" y="3022601"/>
            <a:ext cx="7467600" cy="646331"/>
          </a:xfrm>
          <a:prstGeom prst="rect">
            <a:avLst/>
          </a:prstGeom>
          <a:noFill/>
        </p:spPr>
        <p:txBody>
          <a:bodyPr wrap="square" rtlCol="0">
            <a:spAutoFit/>
          </a:bodyPr>
          <a:lstStyle/>
          <a:p>
            <a:pPr algn="ctr"/>
            <a:r>
              <a:rPr lang="en-US" sz="3600" dirty="0">
                <a:solidFill>
                  <a:srgbClr val="1836B2"/>
                </a:solidFill>
                <a:latin typeface="Fira Sans Medium Bold"/>
              </a:rPr>
              <a:t>Markov Chain for Trend Analysis</a:t>
            </a:r>
            <a:endParaRPr lang="en-IN" sz="3600" dirty="0">
              <a:solidFill>
                <a:srgbClr val="1836B2"/>
              </a:solidFill>
              <a:latin typeface="Fira Sans Medium Bold"/>
            </a:endParaRPr>
          </a:p>
        </p:txBody>
      </p:sp>
      <p:grpSp>
        <p:nvGrpSpPr>
          <p:cNvPr id="3" name="Group 4">
            <a:extLst>
              <a:ext uri="{FF2B5EF4-FFF2-40B4-BE49-F238E27FC236}">
                <a16:creationId xmlns:a16="http://schemas.microsoft.com/office/drawing/2014/main" id="{CBB4D1EA-37FA-4A21-A71D-D0E9D3DC0137}"/>
              </a:ext>
            </a:extLst>
          </p:cNvPr>
          <p:cNvGrpSpPr/>
          <p:nvPr/>
        </p:nvGrpSpPr>
        <p:grpSpPr>
          <a:xfrm>
            <a:off x="7467601" y="76200"/>
            <a:ext cx="7955103" cy="6906650"/>
            <a:chOff x="0" y="0"/>
            <a:chExt cx="6202680" cy="5372100"/>
          </a:xfrm>
        </p:grpSpPr>
        <p:sp>
          <p:nvSpPr>
            <p:cNvPr id="4" name="Freeform 5">
              <a:extLst>
                <a:ext uri="{FF2B5EF4-FFF2-40B4-BE49-F238E27FC236}">
                  <a16:creationId xmlns:a16="http://schemas.microsoft.com/office/drawing/2014/main" id="{30FEBB18-EE7C-41A0-95C8-25A0B2CCBF30}"/>
                </a:ext>
              </a:extLst>
            </p:cNvPr>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86C7ED"/>
            </a:solidFill>
          </p:spPr>
        </p:sp>
      </p:grpSp>
    </p:spTree>
    <p:extLst>
      <p:ext uri="{BB962C8B-B14F-4D97-AF65-F5344CB8AC3E}">
        <p14:creationId xmlns:p14="http://schemas.microsoft.com/office/powerpoint/2010/main" val="3894900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7"/>
          <p:cNvSpPr txBox="1"/>
          <p:nvPr/>
        </p:nvSpPr>
        <p:spPr>
          <a:xfrm>
            <a:off x="1117601" y="760723"/>
            <a:ext cx="7081727" cy="500137"/>
          </a:xfrm>
          <a:prstGeom prst="rect">
            <a:avLst/>
          </a:prstGeom>
        </p:spPr>
        <p:txBody>
          <a:bodyPr lIns="0" tIns="0" rIns="0" bIns="0" rtlCol="0" anchor="t">
            <a:spAutoFit/>
          </a:bodyPr>
          <a:lstStyle/>
          <a:p>
            <a:pPr algn="ctr">
              <a:lnSpc>
                <a:spcPts val="3866"/>
              </a:lnSpc>
              <a:spcBef>
                <a:spcPct val="0"/>
              </a:spcBef>
            </a:pPr>
            <a:r>
              <a:rPr lang="en-IN" sz="3600" dirty="0">
                <a:solidFill>
                  <a:srgbClr val="1836B2"/>
                </a:solidFill>
                <a:latin typeface="Fira Sans Medium Bold"/>
              </a:rPr>
              <a:t>What</a:t>
            </a:r>
            <a:r>
              <a:rPr lang="en-IN" sz="3866" dirty="0">
                <a:solidFill>
                  <a:srgbClr val="1836B2"/>
                </a:solidFill>
                <a:latin typeface="Fira Sans Medium Bold"/>
              </a:rPr>
              <a:t> are Markov Chains?</a:t>
            </a:r>
            <a:endParaRPr lang="en-US" sz="3866" dirty="0">
              <a:solidFill>
                <a:srgbClr val="1836B2"/>
              </a:solidFill>
              <a:latin typeface="Fira Sans Medium Bold"/>
            </a:endParaRPr>
          </a:p>
        </p:txBody>
      </p:sp>
      <p:sp>
        <p:nvSpPr>
          <p:cNvPr id="19" name="Content Placeholder 2">
            <a:extLst>
              <a:ext uri="{FF2B5EF4-FFF2-40B4-BE49-F238E27FC236}">
                <a16:creationId xmlns:a16="http://schemas.microsoft.com/office/drawing/2014/main" id="{689EADED-1B69-4D35-9957-EB0F38B3D4EB}"/>
              </a:ext>
            </a:extLst>
          </p:cNvPr>
          <p:cNvSpPr txBox="1">
            <a:spLocks/>
          </p:cNvSpPr>
          <p:nvPr/>
        </p:nvSpPr>
        <p:spPr>
          <a:xfrm>
            <a:off x="812800" y="1765961"/>
            <a:ext cx="7819136" cy="286225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r>
              <a:rPr lang="en-IN" sz="2130" dirty="0"/>
              <a:t>The sequence {</a:t>
            </a:r>
            <a:r>
              <a:rPr lang="en-IN" sz="2130" dirty="0" err="1"/>
              <a:t>X</a:t>
            </a:r>
            <a:r>
              <a:rPr lang="en-IN" sz="2130" baseline="-25000" dirty="0" err="1"/>
              <a:t>n</a:t>
            </a:r>
            <a:r>
              <a:rPr lang="en-IN" sz="2130" dirty="0"/>
              <a:t>, n ≥ 0} is said to be a Markov chain if</a:t>
            </a:r>
          </a:p>
          <a:p>
            <a:pPr fontAlgn="base"/>
            <a:endParaRPr lang="en-IN" sz="2130" dirty="0"/>
          </a:p>
          <a:p>
            <a:pPr marL="0" indent="0" algn="ctr" fontAlgn="base">
              <a:buFont typeface="Arial" pitchFamily="34" charset="0"/>
              <a:buNone/>
            </a:pPr>
            <a:r>
              <a:rPr lang="en-IN" sz="2130" dirty="0"/>
              <a:t>   P{ X</a:t>
            </a:r>
            <a:r>
              <a:rPr lang="en-IN" sz="2130" baseline="-25000" dirty="0"/>
              <a:t>n+1</a:t>
            </a:r>
            <a:r>
              <a:rPr lang="en-IN" sz="2130" dirty="0"/>
              <a:t> = i</a:t>
            </a:r>
            <a:r>
              <a:rPr lang="en-IN" sz="2130" baseline="-25000" dirty="0"/>
              <a:t>n+1</a:t>
            </a:r>
            <a:r>
              <a:rPr lang="en-IN" sz="2130" dirty="0"/>
              <a:t> / X</a:t>
            </a:r>
            <a:r>
              <a:rPr lang="en-IN" sz="2130" baseline="-25000" dirty="0"/>
              <a:t>0</a:t>
            </a:r>
            <a:r>
              <a:rPr lang="en-IN" sz="2130" dirty="0"/>
              <a:t> = i</a:t>
            </a:r>
            <a:r>
              <a:rPr lang="en-IN" sz="2130" baseline="-25000" dirty="0"/>
              <a:t>0</a:t>
            </a:r>
            <a:r>
              <a:rPr lang="en-IN" sz="2130" dirty="0"/>
              <a:t>, X</a:t>
            </a:r>
            <a:r>
              <a:rPr lang="en-IN" sz="2130" baseline="-25000" dirty="0"/>
              <a:t>1</a:t>
            </a:r>
            <a:r>
              <a:rPr lang="en-IN" sz="2130" dirty="0"/>
              <a:t> = i</a:t>
            </a:r>
            <a:r>
              <a:rPr lang="en-IN" sz="2130" baseline="-25000" dirty="0"/>
              <a:t>1</a:t>
            </a:r>
            <a:r>
              <a:rPr lang="en-IN" sz="2130" dirty="0"/>
              <a:t>, …………….., </a:t>
            </a:r>
            <a:r>
              <a:rPr lang="en-IN" sz="2130" dirty="0" err="1"/>
              <a:t>X</a:t>
            </a:r>
            <a:r>
              <a:rPr lang="en-IN" sz="2130" baseline="-25000" dirty="0" err="1"/>
              <a:t>n</a:t>
            </a:r>
            <a:r>
              <a:rPr lang="en-IN" sz="2130" dirty="0"/>
              <a:t> = </a:t>
            </a:r>
            <a:r>
              <a:rPr lang="en-IN" sz="2130" dirty="0" err="1"/>
              <a:t>i</a:t>
            </a:r>
            <a:r>
              <a:rPr lang="en-IN" sz="2130" dirty="0"/>
              <a:t>} = P{X</a:t>
            </a:r>
            <a:r>
              <a:rPr lang="en-IN" sz="2130" baseline="-25000" dirty="0"/>
              <a:t>n+1</a:t>
            </a:r>
            <a:r>
              <a:rPr lang="en-IN" sz="2130" dirty="0"/>
              <a:t> =i</a:t>
            </a:r>
            <a:r>
              <a:rPr lang="en-IN" sz="2130" baseline="-25000" dirty="0"/>
              <a:t>n+1</a:t>
            </a:r>
            <a:r>
              <a:rPr lang="en-IN" sz="2130" dirty="0"/>
              <a:t> / </a:t>
            </a:r>
            <a:r>
              <a:rPr lang="en-IN" sz="2130" dirty="0" err="1"/>
              <a:t>X</a:t>
            </a:r>
            <a:r>
              <a:rPr lang="en-IN" sz="2130" baseline="-25000" dirty="0" err="1"/>
              <a:t>n</a:t>
            </a:r>
            <a:r>
              <a:rPr lang="en-IN" sz="2130" dirty="0"/>
              <a:t> = i</a:t>
            </a:r>
            <a:r>
              <a:rPr lang="en-IN" sz="2130" baseline="-25000" dirty="0"/>
              <a:t>n</a:t>
            </a:r>
            <a:r>
              <a:rPr lang="en-IN" sz="2130" dirty="0"/>
              <a:t>}</a:t>
            </a:r>
          </a:p>
          <a:p>
            <a:pPr marL="0" indent="0" algn="ctr" fontAlgn="base">
              <a:buFont typeface="Arial" pitchFamily="34" charset="0"/>
              <a:buNone/>
            </a:pPr>
            <a:endParaRPr lang="en-IN" sz="2130" dirty="0"/>
          </a:p>
          <a:p>
            <a:pPr marL="0" indent="0" fontAlgn="base">
              <a:buNone/>
            </a:pPr>
            <a:r>
              <a:rPr lang="en-IN" sz="2130" dirty="0"/>
              <a:t>   for all state values i</a:t>
            </a:r>
            <a:r>
              <a:rPr lang="en-IN" sz="2130" baseline="-25000" dirty="0"/>
              <a:t>0</a:t>
            </a:r>
            <a:r>
              <a:rPr lang="en-IN" sz="2130" dirty="0"/>
              <a:t>, i</a:t>
            </a:r>
            <a:r>
              <a:rPr lang="en-IN" sz="2130" baseline="-25000" dirty="0"/>
              <a:t>1</a:t>
            </a:r>
            <a:r>
              <a:rPr lang="en-IN" sz="2130" dirty="0"/>
              <a:t>, i</a:t>
            </a:r>
            <a:r>
              <a:rPr lang="en-IN" sz="2130" baseline="-25000" dirty="0"/>
              <a:t>2</a:t>
            </a:r>
            <a:r>
              <a:rPr lang="en-IN" sz="2130" dirty="0"/>
              <a:t>, ……, i</a:t>
            </a:r>
            <a:r>
              <a:rPr lang="en-IN" sz="2130" baseline="-25000" dirty="0"/>
              <a:t>n</a:t>
            </a:r>
            <a:r>
              <a:rPr lang="en-IN" sz="2130" dirty="0"/>
              <a:t> ϵ I ,where ‘ I ’ is the state </a:t>
            </a:r>
          </a:p>
          <a:p>
            <a:pPr marL="0" indent="0" fontAlgn="base">
              <a:buNone/>
            </a:pPr>
            <a:r>
              <a:rPr lang="en-IN" sz="2130" dirty="0"/>
              <a:t>   space </a:t>
            </a:r>
            <a:r>
              <a:rPr lang="en-US" sz="2130" dirty="0"/>
              <a:t>​.</a:t>
            </a:r>
            <a:endParaRPr lang="en-IN" sz="2130" dirty="0"/>
          </a:p>
          <a:p>
            <a:r>
              <a:rPr lang="en-IN" sz="2130" dirty="0"/>
              <a:t>This indicate that regardless of its history prior to time n, the probability that it will make a transition to another state j depends only on state ‘</a:t>
            </a:r>
            <a:r>
              <a:rPr lang="en-IN" sz="2130" dirty="0" err="1"/>
              <a:t>i</a:t>
            </a:r>
            <a:r>
              <a:rPr lang="en-IN" sz="2130" dirty="0"/>
              <a:t>’.</a:t>
            </a:r>
          </a:p>
        </p:txBody>
      </p:sp>
      <p:sp>
        <p:nvSpPr>
          <p:cNvPr id="27" name="TextBox 26">
            <a:extLst>
              <a:ext uri="{FF2B5EF4-FFF2-40B4-BE49-F238E27FC236}">
                <a16:creationId xmlns:a16="http://schemas.microsoft.com/office/drawing/2014/main" id="{7192B093-BAFD-4059-88F1-102DF9A50949}"/>
              </a:ext>
            </a:extLst>
          </p:cNvPr>
          <p:cNvSpPr txBox="1"/>
          <p:nvPr/>
        </p:nvSpPr>
        <p:spPr>
          <a:xfrm>
            <a:off x="2827283" y="5820490"/>
            <a:ext cx="6243144" cy="276999"/>
          </a:xfrm>
          <a:prstGeom prst="rect">
            <a:avLst/>
          </a:prstGeom>
          <a:noFill/>
        </p:spPr>
        <p:txBody>
          <a:bodyPr wrap="square">
            <a:spAutoFit/>
          </a:bodyPr>
          <a:lstStyle/>
          <a:p>
            <a:r>
              <a:rPr lang="en-IN" sz="1200" dirty="0">
                <a:solidFill>
                  <a:srgbClr val="000000"/>
                </a:solidFill>
                <a:latin typeface="Times New Roman" panose="02020603050405020304" pitchFamily="18" charset="0"/>
              </a:rPr>
              <a:t> </a:t>
            </a:r>
            <a:endParaRPr lang="en-IN" sz="1200" dirty="0"/>
          </a:p>
        </p:txBody>
      </p:sp>
      <p:pic>
        <p:nvPicPr>
          <p:cNvPr id="28" name="Picture 2">
            <a:extLst>
              <a:ext uri="{FF2B5EF4-FFF2-40B4-BE49-F238E27FC236}">
                <a16:creationId xmlns:a16="http://schemas.microsoft.com/office/drawing/2014/main" id="{8F2FA653-16F4-4022-B143-51C7D42BB0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34026"/>
          <a:stretch>
            <a:fillRect/>
          </a:stretch>
        </p:blipFill>
        <p:spPr>
          <a:xfrm rot="-5400000" flipV="1">
            <a:off x="8063750" y="839995"/>
            <a:ext cx="8256501" cy="4714191"/>
          </a:xfrm>
          <a:prstGeom prst="rect">
            <a:avLst/>
          </a:prstGeom>
        </p:spPr>
      </p:pic>
      <p:sp>
        <p:nvSpPr>
          <p:cNvPr id="6" name="Rectangle 5">
            <a:extLst>
              <a:ext uri="{FF2B5EF4-FFF2-40B4-BE49-F238E27FC236}">
                <a16:creationId xmlns:a16="http://schemas.microsoft.com/office/drawing/2014/main" id="{A1702C62-E825-41CC-AFA9-18802A6E46FE}"/>
              </a:ext>
            </a:extLst>
          </p:cNvPr>
          <p:cNvSpPr/>
          <p:nvPr/>
        </p:nvSpPr>
        <p:spPr>
          <a:xfrm>
            <a:off x="932688" y="2453130"/>
            <a:ext cx="7699248" cy="7198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en-IN">
              <a:solidFill>
                <a:prstClr val="white"/>
              </a:solidFill>
              <a:latin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5"/>
          <p:cNvSpPr txBox="1"/>
          <p:nvPr/>
        </p:nvSpPr>
        <p:spPr>
          <a:xfrm>
            <a:off x="685800" y="762000"/>
            <a:ext cx="7797800" cy="500137"/>
          </a:xfrm>
          <a:prstGeom prst="rect">
            <a:avLst/>
          </a:prstGeom>
        </p:spPr>
        <p:txBody>
          <a:bodyPr wrap="square" lIns="0" tIns="0" rIns="0" bIns="0" rtlCol="0" anchor="t">
            <a:spAutoFit/>
          </a:bodyPr>
          <a:lstStyle/>
          <a:p>
            <a:pPr algn="ctr">
              <a:lnSpc>
                <a:spcPts val="3866"/>
              </a:lnSpc>
              <a:spcBef>
                <a:spcPct val="0"/>
              </a:spcBef>
            </a:pPr>
            <a:r>
              <a:rPr lang="en-IN" sz="3866" dirty="0">
                <a:solidFill>
                  <a:srgbClr val="1836B2"/>
                </a:solidFill>
                <a:latin typeface="Fira Sans Medium Bold"/>
              </a:rPr>
              <a:t>What is </a:t>
            </a:r>
            <a:r>
              <a:rPr lang="en-IN" sz="3600" dirty="0">
                <a:solidFill>
                  <a:srgbClr val="1836B2"/>
                </a:solidFill>
                <a:latin typeface="Fira Sans Medium Bold"/>
              </a:rPr>
              <a:t>Order</a:t>
            </a:r>
            <a:r>
              <a:rPr lang="en-IN" sz="3866" dirty="0">
                <a:solidFill>
                  <a:srgbClr val="1836B2"/>
                </a:solidFill>
                <a:latin typeface="Fira Sans Medium Bold"/>
              </a:rPr>
              <a:t> of Markov Chain?</a:t>
            </a:r>
            <a:endParaRPr lang="en-US" sz="3866" dirty="0">
              <a:solidFill>
                <a:srgbClr val="1836B2"/>
              </a:solidFill>
              <a:latin typeface="Fira Sans Medium Bold"/>
            </a:endParaRPr>
          </a:p>
        </p:txBody>
      </p:sp>
      <p:sp>
        <p:nvSpPr>
          <p:cNvPr id="24" name="Content Placeholder 2">
            <a:extLst>
              <a:ext uri="{FF2B5EF4-FFF2-40B4-BE49-F238E27FC236}">
                <a16:creationId xmlns:a16="http://schemas.microsoft.com/office/drawing/2014/main" id="{9BC84EC6-C4BD-4981-9524-0183ACFB49BC}"/>
              </a:ext>
            </a:extLst>
          </p:cNvPr>
          <p:cNvSpPr txBox="1">
            <a:spLocks/>
          </p:cNvSpPr>
          <p:nvPr/>
        </p:nvSpPr>
        <p:spPr>
          <a:xfrm>
            <a:off x="478537" y="1785111"/>
            <a:ext cx="7721600" cy="301706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r>
              <a:rPr lang="en-IN" sz="2130" dirty="0"/>
              <a:t>A Markov chain is said to be of order k if the following equation relating the conditional probabilities is satisfied. </a:t>
            </a:r>
            <a:r>
              <a:rPr lang="en-US" sz="2130" dirty="0"/>
              <a:t>​</a:t>
            </a:r>
          </a:p>
          <a:p>
            <a:pPr marL="0" indent="0" fontAlgn="base">
              <a:buFont typeface="Arial" pitchFamily="34" charset="0"/>
              <a:buNone/>
            </a:pPr>
            <a:r>
              <a:rPr lang="en-IN" sz="2130" dirty="0"/>
              <a:t>   ‘k’ is the smallest integer such that</a:t>
            </a:r>
            <a:r>
              <a:rPr lang="en-US" sz="2130" dirty="0"/>
              <a:t>​</a:t>
            </a:r>
          </a:p>
          <a:p>
            <a:pPr marL="0" indent="0" fontAlgn="base">
              <a:buFont typeface="Arial" pitchFamily="34" charset="0"/>
              <a:buNone/>
            </a:pPr>
            <a:endParaRPr lang="en-IN" sz="2130" dirty="0"/>
          </a:p>
          <a:p>
            <a:pPr marL="0" indent="0" fontAlgn="base">
              <a:buNone/>
            </a:pPr>
            <a:r>
              <a:rPr lang="en-IN" sz="2130" dirty="0"/>
              <a:t> P{ X</a:t>
            </a:r>
            <a:r>
              <a:rPr lang="en-IN" sz="2130" baseline="-25000" dirty="0"/>
              <a:t>n+1</a:t>
            </a:r>
            <a:r>
              <a:rPr lang="en-IN" sz="2130" dirty="0"/>
              <a:t> | </a:t>
            </a:r>
            <a:r>
              <a:rPr lang="en-IN" sz="2130" dirty="0" err="1"/>
              <a:t>X</a:t>
            </a:r>
            <a:r>
              <a:rPr lang="en-IN" sz="2130" baseline="-25000" dirty="0" err="1"/>
              <a:t>n</a:t>
            </a:r>
            <a:r>
              <a:rPr lang="en-IN" sz="2130" baseline="-25000" dirty="0"/>
              <a:t> , </a:t>
            </a:r>
            <a:r>
              <a:rPr lang="en-IN" sz="2130" dirty="0"/>
              <a:t>X</a:t>
            </a:r>
            <a:r>
              <a:rPr lang="en-IN" sz="2130" baseline="-25000" dirty="0"/>
              <a:t>n-1</a:t>
            </a:r>
            <a:r>
              <a:rPr lang="en-IN" sz="2130" dirty="0"/>
              <a:t>, X</a:t>
            </a:r>
            <a:r>
              <a:rPr lang="en-IN" sz="2130" baseline="-25000" dirty="0"/>
              <a:t>n-2</a:t>
            </a:r>
            <a:r>
              <a:rPr lang="en-IN" sz="2130" dirty="0"/>
              <a:t>, ……………..} = P{X</a:t>
            </a:r>
            <a:r>
              <a:rPr lang="en-IN" sz="2130" baseline="-25000" dirty="0"/>
              <a:t>n+1</a:t>
            </a:r>
            <a:r>
              <a:rPr lang="en-IN" sz="2130" dirty="0"/>
              <a:t>| </a:t>
            </a:r>
            <a:r>
              <a:rPr lang="en-IN" sz="2130" dirty="0" err="1"/>
              <a:t>X</a:t>
            </a:r>
            <a:r>
              <a:rPr lang="en-IN" sz="2130" baseline="-25000" dirty="0" err="1"/>
              <a:t>n</a:t>
            </a:r>
            <a:r>
              <a:rPr lang="en-IN" sz="2130" dirty="0"/>
              <a:t> , X</a:t>
            </a:r>
            <a:r>
              <a:rPr lang="en-IN" sz="2130" baseline="-25000" dirty="0"/>
              <a:t>n-1</a:t>
            </a:r>
            <a:r>
              <a:rPr lang="en-IN" sz="2130" dirty="0"/>
              <a:t>, X</a:t>
            </a:r>
            <a:r>
              <a:rPr lang="en-IN" sz="2130" baseline="-25000" dirty="0"/>
              <a:t>n-2</a:t>
            </a:r>
            <a:r>
              <a:rPr lang="en-IN" sz="2130" dirty="0"/>
              <a:t>, … </a:t>
            </a:r>
            <a:r>
              <a:rPr lang="en-IN" sz="2130" dirty="0" err="1"/>
              <a:t>X</a:t>
            </a:r>
            <a:r>
              <a:rPr lang="en-IN" sz="2130" baseline="-25000" dirty="0" err="1"/>
              <a:t>n</a:t>
            </a:r>
            <a:r>
              <a:rPr lang="en-IN" sz="2130" baseline="-25000" dirty="0"/>
              <a:t>-k</a:t>
            </a:r>
            <a:r>
              <a:rPr lang="en-IN" sz="2130" dirty="0"/>
              <a:t>} </a:t>
            </a:r>
            <a:endParaRPr lang="en-US" sz="2130" dirty="0"/>
          </a:p>
          <a:p>
            <a:pPr marL="0" indent="0">
              <a:buNone/>
            </a:pPr>
            <a:endParaRPr lang="en-IN" sz="2130" dirty="0"/>
          </a:p>
          <a:p>
            <a:r>
              <a:rPr lang="en-IN" sz="2130" dirty="0"/>
              <a:t>In simpler words, order of Markov chain tells us the amount of memory Markov chain holds.</a:t>
            </a:r>
          </a:p>
        </p:txBody>
      </p:sp>
      <p:pic>
        <p:nvPicPr>
          <p:cNvPr id="25" name="Picture 5">
            <a:extLst>
              <a:ext uri="{FF2B5EF4-FFF2-40B4-BE49-F238E27FC236}">
                <a16:creationId xmlns:a16="http://schemas.microsoft.com/office/drawing/2014/main" id="{8F1BE67F-AA33-4283-93A7-4BCBCF395D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34026"/>
          <a:stretch>
            <a:fillRect/>
          </a:stretch>
        </p:blipFill>
        <p:spPr>
          <a:xfrm rot="5400000">
            <a:off x="8762999" y="1461673"/>
            <a:ext cx="6858001" cy="3934653"/>
          </a:xfrm>
          <a:prstGeom prst="rect">
            <a:avLst/>
          </a:prstGeom>
        </p:spPr>
      </p:pic>
      <p:sp>
        <p:nvSpPr>
          <p:cNvPr id="5" name="Rectangle 4">
            <a:extLst>
              <a:ext uri="{FF2B5EF4-FFF2-40B4-BE49-F238E27FC236}">
                <a16:creationId xmlns:a16="http://schemas.microsoft.com/office/drawing/2014/main" id="{421C23FE-6BCF-447F-8A00-954FC07BB320}"/>
              </a:ext>
            </a:extLst>
          </p:cNvPr>
          <p:cNvSpPr/>
          <p:nvPr/>
        </p:nvSpPr>
        <p:spPr>
          <a:xfrm>
            <a:off x="560852" y="3295450"/>
            <a:ext cx="6959600" cy="4668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en-IN">
              <a:solidFill>
                <a:prstClr val="white"/>
              </a:solidFill>
              <a:latin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2453</Words>
  <Application>Microsoft Office PowerPoint</Application>
  <PresentationFormat>Widescreen</PresentationFormat>
  <Paragraphs>418</Paragraphs>
  <Slides>30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Arial</vt:lpstr>
      <vt:lpstr>Book Antiqua</vt:lpstr>
      <vt:lpstr>Calibri</vt:lpstr>
      <vt:lpstr>Calibri Light</vt:lpstr>
      <vt:lpstr>Cambria Math</vt:lpstr>
      <vt:lpstr>Fira Sans Bold Bold</vt:lpstr>
      <vt:lpstr>Fira Sans Medium</vt:lpstr>
      <vt:lpstr>Fira Sans Medium Bold</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DataSet Information</vt:lpstr>
      <vt:lpstr>PowerPoint Presentation</vt:lpstr>
      <vt:lpstr>PowerPoint Presentation</vt:lpstr>
      <vt:lpstr>PowerPoint Presentation</vt:lpstr>
      <vt:lpstr>PowerPoint Presentation</vt:lpstr>
      <vt:lpstr>Frequency Matrices</vt:lpstr>
      <vt:lpstr>Transition Probability Matrices</vt:lpstr>
      <vt:lpstr>Visualization of Transition Probability Matrices</vt:lpstr>
      <vt:lpstr>Likelihood for the transition matrix</vt:lpstr>
      <vt:lpstr>Testing for optimum order of Markov Chain</vt:lpstr>
      <vt:lpstr>PowerPoint Presentation</vt:lpstr>
      <vt:lpstr>PowerPoint Presentation</vt:lpstr>
      <vt:lpstr>PowerPoint Presentation</vt:lpstr>
      <vt:lpstr>PowerPoint Presentation</vt:lpstr>
      <vt:lpstr>PowerPoint Presentation</vt:lpstr>
      <vt:lpstr>PowerPoint Presentation</vt:lpstr>
      <vt:lpstr>Visualization of Historical data</vt:lpstr>
      <vt:lpstr>Verifying normality assumption for distribution of daily returns</vt:lpstr>
      <vt:lpstr>Forecasting index prices using GBM model</vt:lpstr>
      <vt:lpstr>Comparison between Actual closing prices and forecasted closing prices using GBM</vt:lpstr>
      <vt:lpstr>Mean Absolute Percentage Error (MAPE)</vt:lpstr>
      <vt:lpstr>Conclusion</vt:lpstr>
      <vt:lpstr>Limitations of GBM</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pratik daga</dc:creator>
  <cp:lastModifiedBy>pratik daga</cp:lastModifiedBy>
  <cp:revision>18</cp:revision>
  <dcterms:created xsi:type="dcterms:W3CDTF">2021-11-16T14:49:22Z</dcterms:created>
  <dcterms:modified xsi:type="dcterms:W3CDTF">2021-11-16T19:02:58Z</dcterms:modified>
</cp:coreProperties>
</file>