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2" r:id="rId6"/>
    <p:sldId id="319" r:id="rId7"/>
    <p:sldId id="318" r:id="rId8"/>
    <p:sldId id="320" r:id="rId9"/>
    <p:sldId id="321" r:id="rId10"/>
    <p:sldId id="322" r:id="rId11"/>
    <p:sldId id="323" r:id="rId12"/>
    <p:sldId id="324" r:id="rId13"/>
    <p:sldId id="314" r:id="rId14"/>
    <p:sldId id="326" r:id="rId15"/>
    <p:sldId id="327" r:id="rId16"/>
    <p:sldId id="329" r:id="rId17"/>
    <p:sldId id="330" r:id="rId18"/>
    <p:sldId id="331" r:id="rId19"/>
    <p:sldId id="332" r:id="rId20"/>
    <p:sldId id="333" r:id="rId21"/>
    <p:sldId id="3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19" autoAdjust="0"/>
  </p:normalViewPr>
  <p:slideViewPr>
    <p:cSldViewPr snapToGrid="0">
      <p:cViewPr varScale="1">
        <p:scale>
          <a:sx n="63" d="100"/>
          <a:sy n="63" d="100"/>
        </p:scale>
        <p:origin x="8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87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9369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52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359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3330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23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28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817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92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469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0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039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28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18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421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56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5400" b="1" dirty="0"/>
              <a:t>Case Study ON Top 1000 companies in the world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89120"/>
            <a:ext cx="8652788" cy="750143"/>
          </a:xfrm>
        </p:spPr>
        <p:txBody>
          <a:bodyPr>
            <a:normAutofit lnSpcReduction="10000"/>
          </a:bodyPr>
          <a:lstStyle/>
          <a:p>
            <a:pPr>
              <a:spcAft>
                <a:spcPts val="600"/>
              </a:spcAft>
            </a:pPr>
            <a:r>
              <a:rPr lang="en-US" sz="1800" b="1" dirty="0"/>
              <a:t>By</a:t>
            </a:r>
          </a:p>
          <a:p>
            <a:pPr>
              <a:spcAft>
                <a:spcPts val="600"/>
              </a:spcAft>
            </a:pPr>
            <a:r>
              <a:rPr lang="en-US" sz="1800" b="1" dirty="0"/>
              <a:t>Pratik Dalvi</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26720" y="375920"/>
            <a:ext cx="11399520" cy="904240"/>
          </a:xfrm>
        </p:spPr>
        <p:txBody>
          <a:bodyPr>
            <a:normAutofit/>
          </a:bodyPr>
          <a:lstStyle/>
          <a:p>
            <a:pPr marL="342900" indent="-342900" algn="just">
              <a:buFont typeface="Arial" panose="020B0604020202020204" pitchFamily="34" charset="0"/>
              <a:buChar char="•"/>
            </a:pPr>
            <a:r>
              <a:rPr lang="en-IN" sz="2000" b="1" dirty="0"/>
              <a:t>Filtering</a:t>
            </a:r>
            <a:r>
              <a:rPr lang="en-IN" sz="2000" dirty="0"/>
              <a:t>:</a:t>
            </a:r>
          </a:p>
        </p:txBody>
      </p:sp>
      <p:pic>
        <p:nvPicPr>
          <p:cNvPr id="3" name="Content Placeholder 2">
            <a:extLst>
              <a:ext uri="{FF2B5EF4-FFF2-40B4-BE49-F238E27FC236}">
                <a16:creationId xmlns:a16="http://schemas.microsoft.com/office/drawing/2014/main" id="{5D0C3284-B282-900C-D579-73CDC9496226}"/>
              </a:ext>
            </a:extLst>
          </p:cNvPr>
          <p:cNvPicPr>
            <a:picLocks noGrp="1" noChangeAspect="1"/>
          </p:cNvPicPr>
          <p:nvPr>
            <p:ph idx="1"/>
          </p:nvPr>
        </p:nvPicPr>
        <p:blipFill>
          <a:blip r:embed="rId4"/>
          <a:stretch>
            <a:fillRect/>
          </a:stretch>
        </p:blipFill>
        <p:spPr>
          <a:xfrm>
            <a:off x="1410736" y="1584960"/>
            <a:ext cx="9370528" cy="3342640"/>
          </a:xfrm>
          <a:ln>
            <a:solidFill>
              <a:schemeClr val="tx1"/>
            </a:solidFill>
          </a:ln>
        </p:spPr>
      </p:pic>
    </p:spTree>
    <p:extLst>
      <p:ext uri="{BB962C8B-B14F-4D97-AF65-F5344CB8AC3E}">
        <p14:creationId xmlns:p14="http://schemas.microsoft.com/office/powerpoint/2010/main" val="373789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80"/>
            <a:ext cx="11389360" cy="650240"/>
          </a:xfrm>
        </p:spPr>
        <p:txBody>
          <a:bodyPr>
            <a:noAutofit/>
          </a:bodyPr>
          <a:lstStyle/>
          <a:p>
            <a:pPr marL="342900" indent="-342900" algn="just">
              <a:buFont typeface="Arial" panose="020B0604020202020204" pitchFamily="34" charset="0"/>
              <a:buChar char="•"/>
            </a:pPr>
            <a:r>
              <a:rPr lang="en-IN" sz="2000" b="1" dirty="0"/>
              <a:t>Concat: Concat is used to join two or more columns.</a:t>
            </a:r>
          </a:p>
        </p:txBody>
      </p:sp>
      <p:pic>
        <p:nvPicPr>
          <p:cNvPr id="4" name="Picture 3">
            <a:extLst>
              <a:ext uri="{FF2B5EF4-FFF2-40B4-BE49-F238E27FC236}">
                <a16:creationId xmlns:a16="http://schemas.microsoft.com/office/drawing/2014/main" id="{E4E4D955-39B9-413B-1AC4-CDB68307C814}"/>
              </a:ext>
            </a:extLst>
          </p:cNvPr>
          <p:cNvPicPr>
            <a:picLocks noChangeAspect="1"/>
          </p:cNvPicPr>
          <p:nvPr/>
        </p:nvPicPr>
        <p:blipFill>
          <a:blip r:embed="rId4"/>
          <a:stretch>
            <a:fillRect/>
          </a:stretch>
        </p:blipFill>
        <p:spPr>
          <a:xfrm>
            <a:off x="1452646" y="1198593"/>
            <a:ext cx="9286708" cy="4460814"/>
          </a:xfrm>
          <a:prstGeom prst="rect">
            <a:avLst/>
          </a:prstGeom>
          <a:ln>
            <a:solidFill>
              <a:schemeClr val="tx1"/>
            </a:solidFill>
          </a:ln>
        </p:spPr>
      </p:pic>
    </p:spTree>
    <p:extLst>
      <p:ext uri="{BB962C8B-B14F-4D97-AF65-F5344CB8AC3E}">
        <p14:creationId xmlns:p14="http://schemas.microsoft.com/office/powerpoint/2010/main" val="65216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80"/>
            <a:ext cx="11389360" cy="650240"/>
          </a:xfrm>
        </p:spPr>
        <p:txBody>
          <a:bodyPr>
            <a:noAutofit/>
          </a:bodyPr>
          <a:lstStyle/>
          <a:p>
            <a:pPr marL="342900" indent="-342900" algn="just">
              <a:buFont typeface="Arial" panose="020B0604020202020204" pitchFamily="34" charset="0"/>
              <a:buChar char="•"/>
            </a:pPr>
            <a:r>
              <a:rPr lang="en-IN" sz="2000" b="1" dirty="0"/>
              <a:t>Length: Length is used to count length of specific sentence.</a:t>
            </a:r>
          </a:p>
        </p:txBody>
      </p:sp>
      <p:pic>
        <p:nvPicPr>
          <p:cNvPr id="3" name="Picture 2">
            <a:extLst>
              <a:ext uri="{FF2B5EF4-FFF2-40B4-BE49-F238E27FC236}">
                <a16:creationId xmlns:a16="http://schemas.microsoft.com/office/drawing/2014/main" id="{B84E10F7-9EFF-1A60-6EFD-E6746747C6F0}"/>
              </a:ext>
            </a:extLst>
          </p:cNvPr>
          <p:cNvPicPr>
            <a:picLocks noChangeAspect="1"/>
          </p:cNvPicPr>
          <p:nvPr/>
        </p:nvPicPr>
        <p:blipFill>
          <a:blip r:embed="rId4"/>
          <a:stretch>
            <a:fillRect/>
          </a:stretch>
        </p:blipFill>
        <p:spPr>
          <a:xfrm>
            <a:off x="2005214" y="1336040"/>
            <a:ext cx="8181572" cy="4185920"/>
          </a:xfrm>
          <a:prstGeom prst="rect">
            <a:avLst/>
          </a:prstGeom>
          <a:ln>
            <a:solidFill>
              <a:schemeClr val="tx1"/>
            </a:solidFill>
          </a:ln>
        </p:spPr>
      </p:pic>
    </p:spTree>
    <p:extLst>
      <p:ext uri="{BB962C8B-B14F-4D97-AF65-F5344CB8AC3E}">
        <p14:creationId xmlns:p14="http://schemas.microsoft.com/office/powerpoint/2010/main" val="425301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79"/>
            <a:ext cx="11389360" cy="1119041"/>
          </a:xfrm>
        </p:spPr>
        <p:txBody>
          <a:bodyPr>
            <a:noAutofit/>
          </a:bodyPr>
          <a:lstStyle/>
          <a:p>
            <a:pPr marL="342900" indent="-342900" algn="just">
              <a:buFont typeface="Arial" panose="020B0604020202020204" pitchFamily="34" charset="0"/>
              <a:buChar char="•"/>
            </a:pPr>
            <a:r>
              <a:rPr lang="en-IN" sz="2000" b="1" dirty="0"/>
              <a:t>Lower is used to convert any string to lowercase and upper is used to convert any string to uppercase.</a:t>
            </a:r>
          </a:p>
        </p:txBody>
      </p:sp>
      <p:pic>
        <p:nvPicPr>
          <p:cNvPr id="4" name="Picture 3">
            <a:extLst>
              <a:ext uri="{FF2B5EF4-FFF2-40B4-BE49-F238E27FC236}">
                <a16:creationId xmlns:a16="http://schemas.microsoft.com/office/drawing/2014/main" id="{917139D3-731E-27FB-9AD8-C2BC1F8D2864}"/>
              </a:ext>
            </a:extLst>
          </p:cNvPr>
          <p:cNvPicPr>
            <a:picLocks noChangeAspect="1"/>
          </p:cNvPicPr>
          <p:nvPr/>
        </p:nvPicPr>
        <p:blipFill>
          <a:blip r:embed="rId4"/>
          <a:stretch>
            <a:fillRect/>
          </a:stretch>
        </p:blipFill>
        <p:spPr>
          <a:xfrm>
            <a:off x="401320" y="1505121"/>
            <a:ext cx="5694680" cy="3847758"/>
          </a:xfrm>
          <a:prstGeom prst="rect">
            <a:avLst/>
          </a:prstGeom>
          <a:ln>
            <a:solidFill>
              <a:schemeClr val="tx1"/>
            </a:solidFill>
          </a:ln>
        </p:spPr>
      </p:pic>
      <p:pic>
        <p:nvPicPr>
          <p:cNvPr id="6" name="Picture 5">
            <a:extLst>
              <a:ext uri="{FF2B5EF4-FFF2-40B4-BE49-F238E27FC236}">
                <a16:creationId xmlns:a16="http://schemas.microsoft.com/office/drawing/2014/main" id="{429AC899-4974-41FC-9014-2FB7413DE255}"/>
              </a:ext>
            </a:extLst>
          </p:cNvPr>
          <p:cNvPicPr>
            <a:picLocks noChangeAspect="1"/>
          </p:cNvPicPr>
          <p:nvPr/>
        </p:nvPicPr>
        <p:blipFill>
          <a:blip r:embed="rId5"/>
          <a:stretch>
            <a:fillRect/>
          </a:stretch>
        </p:blipFill>
        <p:spPr>
          <a:xfrm>
            <a:off x="6096000" y="1505121"/>
            <a:ext cx="5694680" cy="3847758"/>
          </a:xfrm>
          <a:prstGeom prst="rect">
            <a:avLst/>
          </a:prstGeom>
          <a:ln>
            <a:solidFill>
              <a:schemeClr val="tx1"/>
            </a:solidFill>
          </a:ln>
        </p:spPr>
      </p:pic>
    </p:spTree>
    <p:extLst>
      <p:ext uri="{BB962C8B-B14F-4D97-AF65-F5344CB8AC3E}">
        <p14:creationId xmlns:p14="http://schemas.microsoft.com/office/powerpoint/2010/main" val="370476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79"/>
            <a:ext cx="11389360" cy="782321"/>
          </a:xfrm>
        </p:spPr>
        <p:txBody>
          <a:bodyPr>
            <a:noAutofit/>
          </a:bodyPr>
          <a:lstStyle/>
          <a:p>
            <a:pPr marL="342900" indent="-342900" algn="just">
              <a:buFont typeface="Arial" panose="020B0604020202020204" pitchFamily="34" charset="0"/>
              <a:buChar char="•"/>
            </a:pPr>
            <a:r>
              <a:rPr lang="en-IN" sz="2000" b="1" dirty="0"/>
              <a:t>Like Operator:</a:t>
            </a:r>
            <a:r>
              <a:rPr lang="en-US" sz="2000" b="1" dirty="0"/>
              <a:t> The LIKE operator used filtering wherein we know only a segment or a portion of the text.</a:t>
            </a:r>
            <a:endParaRPr lang="en-IN" sz="2000" b="1" dirty="0"/>
          </a:p>
        </p:txBody>
      </p:sp>
      <p:pic>
        <p:nvPicPr>
          <p:cNvPr id="3" name="Picture 2">
            <a:extLst>
              <a:ext uri="{FF2B5EF4-FFF2-40B4-BE49-F238E27FC236}">
                <a16:creationId xmlns:a16="http://schemas.microsoft.com/office/drawing/2014/main" id="{9DA06BE6-0691-9825-075B-D9449A8F6A38}"/>
              </a:ext>
            </a:extLst>
          </p:cNvPr>
          <p:cNvPicPr>
            <a:picLocks noChangeAspect="1"/>
          </p:cNvPicPr>
          <p:nvPr/>
        </p:nvPicPr>
        <p:blipFill>
          <a:blip r:embed="rId4"/>
          <a:stretch>
            <a:fillRect/>
          </a:stretch>
        </p:blipFill>
        <p:spPr>
          <a:xfrm>
            <a:off x="983898" y="1643380"/>
            <a:ext cx="10224203" cy="3571240"/>
          </a:xfrm>
          <a:prstGeom prst="rect">
            <a:avLst/>
          </a:prstGeom>
        </p:spPr>
      </p:pic>
    </p:spTree>
    <p:extLst>
      <p:ext uri="{BB962C8B-B14F-4D97-AF65-F5344CB8AC3E}">
        <p14:creationId xmlns:p14="http://schemas.microsoft.com/office/powerpoint/2010/main" val="26818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79"/>
            <a:ext cx="11389360" cy="782321"/>
          </a:xfrm>
        </p:spPr>
        <p:txBody>
          <a:bodyPr>
            <a:noAutofit/>
          </a:bodyPr>
          <a:lstStyle/>
          <a:p>
            <a:pPr marL="342900" indent="-342900" algn="just">
              <a:buFont typeface="Arial" panose="020B0604020202020204" pitchFamily="34" charset="0"/>
              <a:buChar char="•"/>
            </a:pPr>
            <a:r>
              <a:rPr lang="en-IN" sz="2000" b="1" dirty="0"/>
              <a:t>Order By: Order by is used for arrange data by ascending or descending order.</a:t>
            </a:r>
          </a:p>
        </p:txBody>
      </p:sp>
      <p:pic>
        <p:nvPicPr>
          <p:cNvPr id="4" name="Picture 3">
            <a:extLst>
              <a:ext uri="{FF2B5EF4-FFF2-40B4-BE49-F238E27FC236}">
                <a16:creationId xmlns:a16="http://schemas.microsoft.com/office/drawing/2014/main" id="{F6EC0FD6-838E-2B5B-70AB-FFC25CF9CE43}"/>
              </a:ext>
            </a:extLst>
          </p:cNvPr>
          <p:cNvPicPr>
            <a:picLocks noChangeAspect="1"/>
          </p:cNvPicPr>
          <p:nvPr/>
        </p:nvPicPr>
        <p:blipFill>
          <a:blip r:embed="rId4"/>
          <a:stretch>
            <a:fillRect/>
          </a:stretch>
        </p:blipFill>
        <p:spPr>
          <a:xfrm>
            <a:off x="607969" y="1652257"/>
            <a:ext cx="10976061" cy="3553485"/>
          </a:xfrm>
          <a:prstGeom prst="rect">
            <a:avLst/>
          </a:prstGeom>
          <a:ln>
            <a:solidFill>
              <a:schemeClr val="tx1"/>
            </a:solidFill>
          </a:ln>
        </p:spPr>
      </p:pic>
    </p:spTree>
    <p:extLst>
      <p:ext uri="{BB962C8B-B14F-4D97-AF65-F5344CB8AC3E}">
        <p14:creationId xmlns:p14="http://schemas.microsoft.com/office/powerpoint/2010/main" val="102017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79"/>
            <a:ext cx="11389360" cy="782321"/>
          </a:xfrm>
        </p:spPr>
        <p:txBody>
          <a:bodyPr>
            <a:noAutofit/>
          </a:bodyPr>
          <a:lstStyle/>
          <a:p>
            <a:pPr marL="342900" indent="-342900" algn="just">
              <a:buFont typeface="Arial" panose="020B0604020202020204" pitchFamily="34" charset="0"/>
              <a:buChar char="•"/>
            </a:pPr>
            <a:r>
              <a:rPr lang="en-IN" sz="2000" b="1" dirty="0"/>
              <a:t>Group By:</a:t>
            </a:r>
          </a:p>
        </p:txBody>
      </p:sp>
      <p:pic>
        <p:nvPicPr>
          <p:cNvPr id="3" name="Picture 2">
            <a:extLst>
              <a:ext uri="{FF2B5EF4-FFF2-40B4-BE49-F238E27FC236}">
                <a16:creationId xmlns:a16="http://schemas.microsoft.com/office/drawing/2014/main" id="{6DEB7C7C-1429-CAC8-108D-2027DD061237}"/>
              </a:ext>
            </a:extLst>
          </p:cNvPr>
          <p:cNvPicPr>
            <a:picLocks noChangeAspect="1"/>
          </p:cNvPicPr>
          <p:nvPr/>
        </p:nvPicPr>
        <p:blipFill>
          <a:blip r:embed="rId4"/>
          <a:stretch>
            <a:fillRect/>
          </a:stretch>
        </p:blipFill>
        <p:spPr>
          <a:xfrm>
            <a:off x="530253" y="1258467"/>
            <a:ext cx="11131494" cy="4341065"/>
          </a:xfrm>
          <a:prstGeom prst="rect">
            <a:avLst/>
          </a:prstGeom>
        </p:spPr>
      </p:pic>
    </p:spTree>
    <p:extLst>
      <p:ext uri="{BB962C8B-B14F-4D97-AF65-F5344CB8AC3E}">
        <p14:creationId xmlns:p14="http://schemas.microsoft.com/office/powerpoint/2010/main" val="68056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79"/>
            <a:ext cx="11389360" cy="782321"/>
          </a:xfrm>
        </p:spPr>
        <p:txBody>
          <a:bodyPr>
            <a:noAutofit/>
          </a:bodyPr>
          <a:lstStyle/>
          <a:p>
            <a:pPr marL="342900" indent="-342900" algn="just">
              <a:buFont typeface="Arial" panose="020B0604020202020204" pitchFamily="34" charset="0"/>
              <a:buChar char="•"/>
            </a:pPr>
            <a:r>
              <a:rPr lang="en-IN" sz="2000" b="1" dirty="0"/>
              <a:t>Sub Query:</a:t>
            </a:r>
          </a:p>
        </p:txBody>
      </p:sp>
      <p:pic>
        <p:nvPicPr>
          <p:cNvPr id="4" name="Picture 3">
            <a:extLst>
              <a:ext uri="{FF2B5EF4-FFF2-40B4-BE49-F238E27FC236}">
                <a16:creationId xmlns:a16="http://schemas.microsoft.com/office/drawing/2014/main" id="{2A0A2FCC-1A78-D0A6-2A46-9A57A3CB5D01}"/>
              </a:ext>
            </a:extLst>
          </p:cNvPr>
          <p:cNvPicPr>
            <a:picLocks noChangeAspect="1"/>
          </p:cNvPicPr>
          <p:nvPr/>
        </p:nvPicPr>
        <p:blipFill>
          <a:blip r:embed="rId4"/>
          <a:stretch>
            <a:fillRect/>
          </a:stretch>
        </p:blipFill>
        <p:spPr>
          <a:xfrm>
            <a:off x="543541" y="1925320"/>
            <a:ext cx="11104918" cy="3007360"/>
          </a:xfrm>
          <a:prstGeom prst="rect">
            <a:avLst/>
          </a:prstGeom>
        </p:spPr>
      </p:pic>
    </p:spTree>
    <p:extLst>
      <p:ext uri="{BB962C8B-B14F-4D97-AF65-F5344CB8AC3E}">
        <p14:creationId xmlns:p14="http://schemas.microsoft.com/office/powerpoint/2010/main" val="240038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79"/>
            <a:ext cx="11389360" cy="782321"/>
          </a:xfrm>
        </p:spPr>
        <p:txBody>
          <a:bodyPr>
            <a:noAutofit/>
          </a:bodyPr>
          <a:lstStyle/>
          <a:p>
            <a:pPr marL="342900" indent="-342900" algn="just">
              <a:buFont typeface="Arial" panose="020B0604020202020204" pitchFamily="34" charset="0"/>
              <a:buChar char="•"/>
            </a:pPr>
            <a:r>
              <a:rPr lang="en-IN" sz="2000" b="1" dirty="0"/>
              <a:t>Self Join: </a:t>
            </a:r>
          </a:p>
        </p:txBody>
      </p:sp>
      <p:pic>
        <p:nvPicPr>
          <p:cNvPr id="6" name="Picture 5">
            <a:extLst>
              <a:ext uri="{FF2B5EF4-FFF2-40B4-BE49-F238E27FC236}">
                <a16:creationId xmlns:a16="http://schemas.microsoft.com/office/drawing/2014/main" id="{5F561B6C-68B0-E952-A8CF-AAFFC5B7E90C}"/>
              </a:ext>
            </a:extLst>
          </p:cNvPr>
          <p:cNvPicPr>
            <a:picLocks noChangeAspect="1"/>
          </p:cNvPicPr>
          <p:nvPr/>
        </p:nvPicPr>
        <p:blipFill>
          <a:blip r:embed="rId4"/>
          <a:stretch>
            <a:fillRect/>
          </a:stretch>
        </p:blipFill>
        <p:spPr>
          <a:xfrm>
            <a:off x="1485313" y="1017610"/>
            <a:ext cx="9221374" cy="4822779"/>
          </a:xfrm>
          <a:prstGeom prst="rect">
            <a:avLst/>
          </a:prstGeom>
          <a:ln>
            <a:solidFill>
              <a:schemeClr val="tx1"/>
            </a:solidFill>
          </a:ln>
        </p:spPr>
      </p:pic>
    </p:spTree>
    <p:extLst>
      <p:ext uri="{BB962C8B-B14F-4D97-AF65-F5344CB8AC3E}">
        <p14:creationId xmlns:p14="http://schemas.microsoft.com/office/powerpoint/2010/main" val="13411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26720" y="404638"/>
            <a:ext cx="10058400" cy="676868"/>
          </a:xfrm>
        </p:spPr>
        <p:txBody>
          <a:bodyPr>
            <a:normAutofit/>
          </a:bodyPr>
          <a:lstStyle/>
          <a:p>
            <a:pPr marL="342900" indent="-342900">
              <a:buFont typeface="Arial" panose="020B0604020202020204" pitchFamily="34" charset="0"/>
              <a:buChar char="•"/>
            </a:pPr>
            <a:r>
              <a:rPr lang="en-IN" sz="2000" b="1" dirty="0"/>
              <a:t>Importing Dataset In MySQL Workbench</a:t>
            </a:r>
          </a:p>
        </p:txBody>
      </p:sp>
      <p:pic>
        <p:nvPicPr>
          <p:cNvPr id="8" name="Content Placeholder 7">
            <a:extLst>
              <a:ext uri="{FF2B5EF4-FFF2-40B4-BE49-F238E27FC236}">
                <a16:creationId xmlns:a16="http://schemas.microsoft.com/office/drawing/2014/main" id="{88FD21B4-8AFE-5649-702F-7E2E26DF00B5}"/>
              </a:ext>
            </a:extLst>
          </p:cNvPr>
          <p:cNvPicPr>
            <a:picLocks noGrp="1" noChangeAspect="1"/>
          </p:cNvPicPr>
          <p:nvPr>
            <p:ph idx="1"/>
          </p:nvPr>
        </p:nvPicPr>
        <p:blipFill>
          <a:blip r:embed="rId4"/>
          <a:stretch>
            <a:fillRect/>
          </a:stretch>
        </p:blipFill>
        <p:spPr>
          <a:xfrm>
            <a:off x="540468" y="1015804"/>
            <a:ext cx="11111064" cy="4826392"/>
          </a:xfrm>
          <a:ln>
            <a:solidFill>
              <a:schemeClr val="tx1"/>
            </a:solidFill>
          </a:ln>
        </p:spPr>
      </p:pic>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75920"/>
            <a:ext cx="11389360" cy="690880"/>
          </a:xfrm>
        </p:spPr>
        <p:txBody>
          <a:bodyPr>
            <a:noAutofit/>
          </a:bodyPr>
          <a:lstStyle/>
          <a:p>
            <a:pPr marL="342900" indent="-342900" algn="just">
              <a:buFont typeface="Arial" panose="020B0604020202020204" pitchFamily="34" charset="0"/>
              <a:buChar char="•"/>
            </a:pPr>
            <a:r>
              <a:rPr lang="en-IN" sz="2000" b="1" dirty="0"/>
              <a:t>Constraints:</a:t>
            </a:r>
          </a:p>
        </p:txBody>
      </p:sp>
      <p:sp>
        <p:nvSpPr>
          <p:cNvPr id="3" name="TextBox 2">
            <a:extLst>
              <a:ext uri="{FF2B5EF4-FFF2-40B4-BE49-F238E27FC236}">
                <a16:creationId xmlns:a16="http://schemas.microsoft.com/office/drawing/2014/main" id="{C681B5E6-95F4-7856-FC72-389CC4A8E7CF}"/>
              </a:ext>
            </a:extLst>
          </p:cNvPr>
          <p:cNvSpPr txBox="1"/>
          <p:nvPr/>
        </p:nvSpPr>
        <p:spPr>
          <a:xfrm>
            <a:off x="401320" y="1066800"/>
            <a:ext cx="11109960"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NOT Null: </a:t>
            </a:r>
            <a:r>
              <a:rPr lang="en-US" sz="2000" dirty="0"/>
              <a:t>NOT Null Constraint is used when we need a column that can not hold any null value.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Unique: The UNIQUE constraint ensures that all values in a column are different.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Default: The DEFAULT constraint is used to provide a default value for a column. The default value will be added to all new records IF no other value is specified.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Primary Key: The PRIMARY KEY is similar to UNIQUE Constraint but unlike UNIQUE Constraint there can be only one PRIMARY KEY for one table. The PRIMARY KEY column can not contain NULL values.</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6555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284480"/>
            <a:ext cx="11389360" cy="914400"/>
          </a:xfrm>
        </p:spPr>
        <p:txBody>
          <a:bodyPr>
            <a:noAutofit/>
          </a:bodyPr>
          <a:lstStyle/>
          <a:p>
            <a:pPr marL="342900" indent="-342900" algn="just">
              <a:buFont typeface="Arial" panose="020B0604020202020204" pitchFamily="34" charset="0"/>
              <a:buChar char="•"/>
            </a:pPr>
            <a:r>
              <a:rPr lang="en-IN" sz="2000" b="1" dirty="0"/>
              <a:t>Constraints:</a:t>
            </a:r>
          </a:p>
        </p:txBody>
      </p:sp>
      <p:pic>
        <p:nvPicPr>
          <p:cNvPr id="3" name="Picture 2">
            <a:extLst>
              <a:ext uri="{FF2B5EF4-FFF2-40B4-BE49-F238E27FC236}">
                <a16:creationId xmlns:a16="http://schemas.microsoft.com/office/drawing/2014/main" id="{01EE0857-3F9D-9009-7B7E-512AACD40693}"/>
              </a:ext>
            </a:extLst>
          </p:cNvPr>
          <p:cNvPicPr>
            <a:picLocks noChangeAspect="1"/>
          </p:cNvPicPr>
          <p:nvPr/>
        </p:nvPicPr>
        <p:blipFill>
          <a:blip r:embed="rId4"/>
          <a:stretch>
            <a:fillRect/>
          </a:stretch>
        </p:blipFill>
        <p:spPr>
          <a:xfrm>
            <a:off x="482447" y="1198880"/>
            <a:ext cx="5598496" cy="5181600"/>
          </a:xfrm>
          <a:prstGeom prst="rect">
            <a:avLst/>
          </a:prstGeom>
          <a:ln>
            <a:solidFill>
              <a:schemeClr val="tx1"/>
            </a:solidFill>
          </a:ln>
        </p:spPr>
      </p:pic>
      <p:pic>
        <p:nvPicPr>
          <p:cNvPr id="6" name="Picture 5">
            <a:extLst>
              <a:ext uri="{FF2B5EF4-FFF2-40B4-BE49-F238E27FC236}">
                <a16:creationId xmlns:a16="http://schemas.microsoft.com/office/drawing/2014/main" id="{1488F3E2-7B86-8D67-F55C-9BE70EC10F7F}"/>
              </a:ext>
            </a:extLst>
          </p:cNvPr>
          <p:cNvPicPr>
            <a:picLocks noChangeAspect="1"/>
          </p:cNvPicPr>
          <p:nvPr/>
        </p:nvPicPr>
        <p:blipFill>
          <a:blip r:embed="rId5"/>
          <a:stretch>
            <a:fillRect/>
          </a:stretch>
        </p:blipFill>
        <p:spPr>
          <a:xfrm>
            <a:off x="6095999" y="1198880"/>
            <a:ext cx="5679625" cy="5181600"/>
          </a:xfrm>
          <a:prstGeom prst="rect">
            <a:avLst/>
          </a:prstGeom>
          <a:ln>
            <a:solidFill>
              <a:schemeClr val="tx1"/>
            </a:solidFill>
          </a:ln>
        </p:spPr>
      </p:pic>
    </p:spTree>
    <p:extLst>
      <p:ext uri="{BB962C8B-B14F-4D97-AF65-F5344CB8AC3E}">
        <p14:creationId xmlns:p14="http://schemas.microsoft.com/office/powerpoint/2010/main" val="17647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284480"/>
            <a:ext cx="11389360" cy="1330960"/>
          </a:xfrm>
        </p:spPr>
        <p:txBody>
          <a:bodyPr>
            <a:noAutofit/>
          </a:bodyPr>
          <a:lstStyle/>
          <a:p>
            <a:pPr marL="342900" indent="-342900" algn="just">
              <a:buFont typeface="Arial" panose="020B0604020202020204" pitchFamily="34" charset="0"/>
              <a:buChar char="•"/>
            </a:pPr>
            <a:r>
              <a:rPr lang="en-IN" sz="2000" b="1" dirty="0"/>
              <a:t>Auto Increment: </a:t>
            </a:r>
            <a:r>
              <a:rPr lang="en-US" sz="2000" b="1" dirty="0"/>
              <a:t>AUTOINCREMENT is a keyword in SQL which is used to increment value of a field automatically while inserting new records in a table.</a:t>
            </a:r>
            <a:endParaRPr lang="en-IN" sz="2000" b="1" dirty="0"/>
          </a:p>
        </p:txBody>
      </p:sp>
      <p:pic>
        <p:nvPicPr>
          <p:cNvPr id="4" name="Picture 3">
            <a:extLst>
              <a:ext uri="{FF2B5EF4-FFF2-40B4-BE49-F238E27FC236}">
                <a16:creationId xmlns:a16="http://schemas.microsoft.com/office/drawing/2014/main" id="{9D9014C2-4434-3A79-C12B-37FFA0F61D16}"/>
              </a:ext>
            </a:extLst>
          </p:cNvPr>
          <p:cNvPicPr>
            <a:picLocks noChangeAspect="1"/>
          </p:cNvPicPr>
          <p:nvPr/>
        </p:nvPicPr>
        <p:blipFill>
          <a:blip r:embed="rId4"/>
          <a:stretch>
            <a:fillRect/>
          </a:stretch>
        </p:blipFill>
        <p:spPr>
          <a:xfrm>
            <a:off x="2021742" y="1245882"/>
            <a:ext cx="7963045" cy="2599807"/>
          </a:xfrm>
          <a:prstGeom prst="rect">
            <a:avLst/>
          </a:prstGeom>
          <a:ln>
            <a:solidFill>
              <a:schemeClr val="tx1"/>
            </a:solidFill>
          </a:ln>
        </p:spPr>
      </p:pic>
      <p:pic>
        <p:nvPicPr>
          <p:cNvPr id="8" name="Picture 7">
            <a:extLst>
              <a:ext uri="{FF2B5EF4-FFF2-40B4-BE49-F238E27FC236}">
                <a16:creationId xmlns:a16="http://schemas.microsoft.com/office/drawing/2014/main" id="{8A53D787-C0C8-FEF3-D85F-65AEC1AB645A}"/>
              </a:ext>
            </a:extLst>
          </p:cNvPr>
          <p:cNvPicPr>
            <a:picLocks noChangeAspect="1"/>
          </p:cNvPicPr>
          <p:nvPr/>
        </p:nvPicPr>
        <p:blipFill>
          <a:blip r:embed="rId5"/>
          <a:stretch>
            <a:fillRect/>
          </a:stretch>
        </p:blipFill>
        <p:spPr>
          <a:xfrm>
            <a:off x="2021742" y="3845689"/>
            <a:ext cx="7963045" cy="2569813"/>
          </a:xfrm>
          <a:prstGeom prst="rect">
            <a:avLst/>
          </a:prstGeom>
          <a:ln>
            <a:solidFill>
              <a:schemeClr val="tx1"/>
            </a:solidFill>
          </a:ln>
        </p:spPr>
      </p:pic>
    </p:spTree>
    <p:extLst>
      <p:ext uri="{BB962C8B-B14F-4D97-AF65-F5344CB8AC3E}">
        <p14:creationId xmlns:p14="http://schemas.microsoft.com/office/powerpoint/2010/main" val="134182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284480"/>
            <a:ext cx="11389360" cy="1330960"/>
          </a:xfrm>
        </p:spPr>
        <p:txBody>
          <a:bodyPr>
            <a:noAutofit/>
          </a:bodyPr>
          <a:lstStyle/>
          <a:p>
            <a:pPr marL="342900" indent="-342900" algn="just">
              <a:buFont typeface="Arial" panose="020B0604020202020204" pitchFamily="34" charset="0"/>
              <a:buChar char="•"/>
            </a:pPr>
            <a:r>
              <a:rPr lang="en-IN" sz="2000" b="1" dirty="0"/>
              <a:t>Where Clause: </a:t>
            </a:r>
            <a:r>
              <a:rPr lang="en-US" sz="2000" b="1" dirty="0"/>
              <a:t>It filters the records. It returns only those queries which fulfill the specific conditions. WHERE clause is used in SELECT, UPDATE, DELETE statement etc.</a:t>
            </a:r>
            <a:endParaRPr lang="en-IN" sz="2000" b="1" dirty="0"/>
          </a:p>
        </p:txBody>
      </p:sp>
      <p:pic>
        <p:nvPicPr>
          <p:cNvPr id="3" name="Picture 2">
            <a:extLst>
              <a:ext uri="{FF2B5EF4-FFF2-40B4-BE49-F238E27FC236}">
                <a16:creationId xmlns:a16="http://schemas.microsoft.com/office/drawing/2014/main" id="{C81B66CD-D575-FC56-B9DD-E5FE01424248}"/>
              </a:ext>
            </a:extLst>
          </p:cNvPr>
          <p:cNvPicPr>
            <a:picLocks noChangeAspect="1"/>
          </p:cNvPicPr>
          <p:nvPr/>
        </p:nvPicPr>
        <p:blipFill>
          <a:blip r:embed="rId4"/>
          <a:stretch>
            <a:fillRect/>
          </a:stretch>
        </p:blipFill>
        <p:spPr>
          <a:xfrm>
            <a:off x="494547" y="1415993"/>
            <a:ext cx="5124236" cy="2459065"/>
          </a:xfrm>
          <a:prstGeom prst="rect">
            <a:avLst/>
          </a:prstGeom>
          <a:ln>
            <a:solidFill>
              <a:schemeClr val="tx1"/>
            </a:solidFill>
          </a:ln>
        </p:spPr>
      </p:pic>
      <p:pic>
        <p:nvPicPr>
          <p:cNvPr id="6" name="Picture 5">
            <a:extLst>
              <a:ext uri="{FF2B5EF4-FFF2-40B4-BE49-F238E27FC236}">
                <a16:creationId xmlns:a16="http://schemas.microsoft.com/office/drawing/2014/main" id="{8F990532-197A-4AD6-ABD9-759687C4A534}"/>
              </a:ext>
            </a:extLst>
          </p:cNvPr>
          <p:cNvPicPr>
            <a:picLocks noChangeAspect="1"/>
          </p:cNvPicPr>
          <p:nvPr/>
        </p:nvPicPr>
        <p:blipFill>
          <a:blip r:embed="rId5"/>
          <a:stretch>
            <a:fillRect/>
          </a:stretch>
        </p:blipFill>
        <p:spPr>
          <a:xfrm>
            <a:off x="5788770" y="1415993"/>
            <a:ext cx="5908682" cy="2529809"/>
          </a:xfrm>
          <a:prstGeom prst="rect">
            <a:avLst/>
          </a:prstGeom>
          <a:ln>
            <a:solidFill>
              <a:schemeClr val="tx1"/>
            </a:solidFill>
          </a:ln>
        </p:spPr>
      </p:pic>
      <p:pic>
        <p:nvPicPr>
          <p:cNvPr id="10" name="Picture 9">
            <a:extLst>
              <a:ext uri="{FF2B5EF4-FFF2-40B4-BE49-F238E27FC236}">
                <a16:creationId xmlns:a16="http://schemas.microsoft.com/office/drawing/2014/main" id="{A81B1553-4FD0-0106-98BE-688DEA7ED6F2}"/>
              </a:ext>
            </a:extLst>
          </p:cNvPr>
          <p:cNvPicPr>
            <a:picLocks noChangeAspect="1"/>
          </p:cNvPicPr>
          <p:nvPr/>
        </p:nvPicPr>
        <p:blipFill>
          <a:blip r:embed="rId6"/>
          <a:stretch>
            <a:fillRect/>
          </a:stretch>
        </p:blipFill>
        <p:spPr>
          <a:xfrm>
            <a:off x="5788770" y="4067722"/>
            <a:ext cx="5908682" cy="2082906"/>
          </a:xfrm>
          <a:prstGeom prst="rect">
            <a:avLst/>
          </a:prstGeom>
          <a:ln>
            <a:solidFill>
              <a:schemeClr val="tx1"/>
            </a:solidFill>
          </a:ln>
        </p:spPr>
      </p:pic>
      <p:pic>
        <p:nvPicPr>
          <p:cNvPr id="12" name="Picture 11">
            <a:extLst>
              <a:ext uri="{FF2B5EF4-FFF2-40B4-BE49-F238E27FC236}">
                <a16:creationId xmlns:a16="http://schemas.microsoft.com/office/drawing/2014/main" id="{1E66DA15-5EEC-A7EC-B0E5-2388DA7A290F}"/>
              </a:ext>
            </a:extLst>
          </p:cNvPr>
          <p:cNvPicPr>
            <a:picLocks noChangeAspect="1"/>
          </p:cNvPicPr>
          <p:nvPr/>
        </p:nvPicPr>
        <p:blipFill>
          <a:blip r:embed="rId7"/>
          <a:stretch>
            <a:fillRect/>
          </a:stretch>
        </p:blipFill>
        <p:spPr>
          <a:xfrm>
            <a:off x="494548" y="4067722"/>
            <a:ext cx="5124236" cy="2082907"/>
          </a:xfrm>
          <a:prstGeom prst="rect">
            <a:avLst/>
          </a:prstGeom>
          <a:ln>
            <a:solidFill>
              <a:schemeClr val="tx1"/>
            </a:solidFill>
          </a:ln>
        </p:spPr>
      </p:pic>
    </p:spTree>
    <p:extLst>
      <p:ext uri="{BB962C8B-B14F-4D97-AF65-F5344CB8AC3E}">
        <p14:creationId xmlns:p14="http://schemas.microsoft.com/office/powerpoint/2010/main" val="79532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6096000" y="2065105"/>
            <a:ext cx="5694680" cy="863600"/>
          </a:xfrm>
        </p:spPr>
        <p:txBody>
          <a:bodyPr>
            <a:noAutofit/>
          </a:bodyPr>
          <a:lstStyle/>
          <a:p>
            <a:pPr marL="342900" indent="-342900" algn="just">
              <a:buFont typeface="Arial" panose="020B0604020202020204" pitchFamily="34" charset="0"/>
              <a:buChar char="•"/>
            </a:pPr>
            <a:r>
              <a:rPr lang="en-IN" sz="2000" b="1" dirty="0"/>
              <a:t>Count: It is used count number unique records present in the column.</a:t>
            </a:r>
          </a:p>
        </p:txBody>
      </p:sp>
      <p:pic>
        <p:nvPicPr>
          <p:cNvPr id="4" name="Picture 3">
            <a:extLst>
              <a:ext uri="{FF2B5EF4-FFF2-40B4-BE49-F238E27FC236}">
                <a16:creationId xmlns:a16="http://schemas.microsoft.com/office/drawing/2014/main" id="{6B2B1CA6-5861-314C-CA5D-9B65E69750DB}"/>
              </a:ext>
            </a:extLst>
          </p:cNvPr>
          <p:cNvPicPr>
            <a:picLocks noChangeAspect="1"/>
          </p:cNvPicPr>
          <p:nvPr/>
        </p:nvPicPr>
        <p:blipFill>
          <a:blip r:embed="rId4"/>
          <a:stretch>
            <a:fillRect/>
          </a:stretch>
        </p:blipFill>
        <p:spPr>
          <a:xfrm>
            <a:off x="401320" y="406400"/>
            <a:ext cx="5694680" cy="3184990"/>
          </a:xfrm>
          <a:prstGeom prst="rect">
            <a:avLst/>
          </a:prstGeom>
          <a:ln>
            <a:solidFill>
              <a:schemeClr val="tx1"/>
            </a:solidFill>
          </a:ln>
        </p:spPr>
      </p:pic>
      <p:pic>
        <p:nvPicPr>
          <p:cNvPr id="8" name="Picture 7">
            <a:extLst>
              <a:ext uri="{FF2B5EF4-FFF2-40B4-BE49-F238E27FC236}">
                <a16:creationId xmlns:a16="http://schemas.microsoft.com/office/drawing/2014/main" id="{0F9531AC-2C84-9C8A-0F7C-4777BE10F63C}"/>
              </a:ext>
            </a:extLst>
          </p:cNvPr>
          <p:cNvPicPr>
            <a:picLocks noChangeAspect="1"/>
          </p:cNvPicPr>
          <p:nvPr/>
        </p:nvPicPr>
        <p:blipFill>
          <a:blip r:embed="rId5"/>
          <a:stretch>
            <a:fillRect/>
          </a:stretch>
        </p:blipFill>
        <p:spPr>
          <a:xfrm>
            <a:off x="5571969" y="3266610"/>
            <a:ext cx="6289831" cy="3184990"/>
          </a:xfrm>
          <a:prstGeom prst="rect">
            <a:avLst/>
          </a:prstGeom>
          <a:ln>
            <a:solidFill>
              <a:schemeClr val="tx1"/>
            </a:solidFill>
          </a:ln>
        </p:spPr>
      </p:pic>
      <p:sp>
        <p:nvSpPr>
          <p:cNvPr id="9" name="Title 6">
            <a:extLst>
              <a:ext uri="{FF2B5EF4-FFF2-40B4-BE49-F238E27FC236}">
                <a16:creationId xmlns:a16="http://schemas.microsoft.com/office/drawing/2014/main" id="{CC1497CF-DFEF-4C09-AA2B-9505D5FBED2C}"/>
              </a:ext>
            </a:extLst>
          </p:cNvPr>
          <p:cNvSpPr txBox="1">
            <a:spLocks/>
          </p:cNvSpPr>
          <p:nvPr/>
        </p:nvSpPr>
        <p:spPr>
          <a:xfrm>
            <a:off x="457200" y="3687740"/>
            <a:ext cx="5058889" cy="889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marL="342900" indent="-342900" algn="just">
              <a:buFont typeface="Arial" panose="020B0604020202020204" pitchFamily="34" charset="0"/>
              <a:buChar char="•"/>
            </a:pPr>
            <a:r>
              <a:rPr lang="en-IN" sz="2000" b="1" dirty="0"/>
              <a:t>Distinct: It is used fetch unique records from the column.</a:t>
            </a:r>
          </a:p>
        </p:txBody>
      </p:sp>
    </p:spTree>
    <p:extLst>
      <p:ext uri="{BB962C8B-B14F-4D97-AF65-F5344CB8AC3E}">
        <p14:creationId xmlns:p14="http://schemas.microsoft.com/office/powerpoint/2010/main" val="19715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80"/>
            <a:ext cx="11389360" cy="650240"/>
          </a:xfrm>
        </p:spPr>
        <p:txBody>
          <a:bodyPr>
            <a:noAutofit/>
          </a:bodyPr>
          <a:lstStyle/>
          <a:p>
            <a:pPr marL="342900" indent="-342900" algn="just">
              <a:buFont typeface="Arial" panose="020B0604020202020204" pitchFamily="34" charset="0"/>
              <a:buChar char="•"/>
            </a:pPr>
            <a:r>
              <a:rPr lang="en-IN" sz="2000" b="1" dirty="0"/>
              <a:t>Filtering: It is used to filter data based on certain conditions. </a:t>
            </a:r>
          </a:p>
        </p:txBody>
      </p:sp>
      <p:pic>
        <p:nvPicPr>
          <p:cNvPr id="4" name="Picture 3">
            <a:extLst>
              <a:ext uri="{FF2B5EF4-FFF2-40B4-BE49-F238E27FC236}">
                <a16:creationId xmlns:a16="http://schemas.microsoft.com/office/drawing/2014/main" id="{85DFC0D6-FEA5-EC12-AE24-053799326C28}"/>
              </a:ext>
            </a:extLst>
          </p:cNvPr>
          <p:cNvPicPr>
            <a:picLocks noChangeAspect="1"/>
          </p:cNvPicPr>
          <p:nvPr/>
        </p:nvPicPr>
        <p:blipFill>
          <a:blip r:embed="rId4"/>
          <a:stretch>
            <a:fillRect/>
          </a:stretch>
        </p:blipFill>
        <p:spPr>
          <a:xfrm>
            <a:off x="1932697" y="1010920"/>
            <a:ext cx="8326605" cy="4836160"/>
          </a:xfrm>
          <a:prstGeom prst="rect">
            <a:avLst/>
          </a:prstGeom>
          <a:ln>
            <a:solidFill>
              <a:schemeClr val="tx1"/>
            </a:solidFill>
          </a:ln>
        </p:spPr>
      </p:pic>
    </p:spTree>
    <p:extLst>
      <p:ext uri="{BB962C8B-B14F-4D97-AF65-F5344CB8AC3E}">
        <p14:creationId xmlns:p14="http://schemas.microsoft.com/office/powerpoint/2010/main" val="247435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5DB79-F331-821E-4048-FC98053B2393}"/>
              </a:ext>
            </a:extLst>
          </p:cNvPr>
          <p:cNvSpPr>
            <a:spLocks noGrp="1"/>
          </p:cNvSpPr>
          <p:nvPr>
            <p:ph type="title"/>
          </p:nvPr>
        </p:nvSpPr>
        <p:spPr>
          <a:xfrm>
            <a:off x="401320" y="386080"/>
            <a:ext cx="11389360" cy="650240"/>
          </a:xfrm>
        </p:spPr>
        <p:txBody>
          <a:bodyPr>
            <a:noAutofit/>
          </a:bodyPr>
          <a:lstStyle/>
          <a:p>
            <a:pPr marL="342900" indent="-342900" algn="just">
              <a:buFont typeface="Arial" panose="020B0604020202020204" pitchFamily="34" charset="0"/>
              <a:buChar char="•"/>
            </a:pPr>
            <a:r>
              <a:rPr lang="en-IN" sz="2000" b="1" dirty="0"/>
              <a:t>Filtering: We can use ‘and’, ‘or’, ‘between’ keywords</a:t>
            </a:r>
          </a:p>
        </p:txBody>
      </p:sp>
      <p:pic>
        <p:nvPicPr>
          <p:cNvPr id="3" name="Picture 2">
            <a:extLst>
              <a:ext uri="{FF2B5EF4-FFF2-40B4-BE49-F238E27FC236}">
                <a16:creationId xmlns:a16="http://schemas.microsoft.com/office/drawing/2014/main" id="{4E48F6C7-B283-7B83-68AD-F74EA6FCA46D}"/>
              </a:ext>
            </a:extLst>
          </p:cNvPr>
          <p:cNvPicPr>
            <a:picLocks noChangeAspect="1"/>
          </p:cNvPicPr>
          <p:nvPr/>
        </p:nvPicPr>
        <p:blipFill>
          <a:blip r:embed="rId4"/>
          <a:stretch>
            <a:fillRect/>
          </a:stretch>
        </p:blipFill>
        <p:spPr>
          <a:xfrm>
            <a:off x="401320" y="1127760"/>
            <a:ext cx="11389360" cy="2479949"/>
          </a:xfrm>
          <a:prstGeom prst="rect">
            <a:avLst/>
          </a:prstGeom>
          <a:ln>
            <a:solidFill>
              <a:schemeClr val="tx1"/>
            </a:solidFill>
          </a:ln>
        </p:spPr>
      </p:pic>
      <p:pic>
        <p:nvPicPr>
          <p:cNvPr id="6" name="Picture 5">
            <a:extLst>
              <a:ext uri="{FF2B5EF4-FFF2-40B4-BE49-F238E27FC236}">
                <a16:creationId xmlns:a16="http://schemas.microsoft.com/office/drawing/2014/main" id="{7D314CC3-BBF6-1516-C7EA-D9862976D856}"/>
              </a:ext>
            </a:extLst>
          </p:cNvPr>
          <p:cNvPicPr>
            <a:picLocks noChangeAspect="1"/>
          </p:cNvPicPr>
          <p:nvPr/>
        </p:nvPicPr>
        <p:blipFill>
          <a:blip r:embed="rId5"/>
          <a:stretch>
            <a:fillRect/>
          </a:stretch>
        </p:blipFill>
        <p:spPr>
          <a:xfrm>
            <a:off x="999588" y="3607709"/>
            <a:ext cx="10192824" cy="2752451"/>
          </a:xfrm>
          <a:prstGeom prst="rect">
            <a:avLst/>
          </a:prstGeom>
          <a:ln>
            <a:solidFill>
              <a:schemeClr val="tx1"/>
            </a:solidFill>
          </a:ln>
        </p:spPr>
      </p:pic>
    </p:spTree>
    <p:extLst>
      <p:ext uri="{BB962C8B-B14F-4D97-AF65-F5344CB8AC3E}">
        <p14:creationId xmlns:p14="http://schemas.microsoft.com/office/powerpoint/2010/main" val="2546615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0.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6.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7.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8.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6.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7.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8.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9.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documentManagement/types"/>
    <ds:schemaRef ds:uri="http://purl.org/dc/elements/1.1/"/>
    <ds:schemaRef ds:uri="71af3243-3dd4-4a8d-8c0d-dd76da1f02a5"/>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{EADD5FC2-BBA7-41B4-85DA-5C0802D7C58F}tf11531919_win32</Template>
  <TotalTime>519</TotalTime>
  <Words>349</Words>
  <Application>Microsoft Office PowerPoint</Application>
  <PresentationFormat>Widescreen</PresentationFormat>
  <Paragraphs>46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Calibri</vt:lpstr>
      <vt:lpstr>Garamond</vt:lpstr>
      <vt:lpstr>SavonVTI</vt:lpstr>
      <vt:lpstr>Case Study ON Top 1000 companies in the world</vt:lpstr>
      <vt:lpstr>Importing Dataset In MySQL Workbench</vt:lpstr>
      <vt:lpstr>Constraints:</vt:lpstr>
      <vt:lpstr>Constraints:</vt:lpstr>
      <vt:lpstr>Auto Increment: AUTOINCREMENT is a keyword in SQL which is used to increment value of a field automatically while inserting new records in a table.</vt:lpstr>
      <vt:lpstr>Where Clause: It filters the records. It returns only those queries which fulfill the specific conditions. WHERE clause is used in SELECT, UPDATE, DELETE statement etc.</vt:lpstr>
      <vt:lpstr>Count: It is used count number unique records present in the column.</vt:lpstr>
      <vt:lpstr>Filtering: It is used to filter data based on certain conditions. </vt:lpstr>
      <vt:lpstr>Filtering: We can use ‘and’, ‘or’, ‘between’ keywords</vt:lpstr>
      <vt:lpstr>Filtering:</vt:lpstr>
      <vt:lpstr>Concat: Concat is used to join two or more columns.</vt:lpstr>
      <vt:lpstr>Length: Length is used to count length of specific sentence.</vt:lpstr>
      <vt:lpstr>Lower is used to convert any string to lowercase and upper is used to convert any string to uppercase.</vt:lpstr>
      <vt:lpstr>Like Operator: The LIKE operator used filtering wherein we know only a segment or a portion of the text.</vt:lpstr>
      <vt:lpstr>Order By: Order by is used for arrange data by ascending or descending order.</vt:lpstr>
      <vt:lpstr>Group By:</vt:lpstr>
      <vt:lpstr>Sub Query:</vt:lpstr>
      <vt:lpstr>Self Join: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Case Study</dc:title>
  <dc:creator>Shubham Dalvi</dc:creator>
  <cp:lastModifiedBy>Shubham Dalvi</cp:lastModifiedBy>
  <cp:revision>14</cp:revision>
  <cp:lastPrinted>2022-09-14T16:34:10Z</cp:lastPrinted>
  <dcterms:created xsi:type="dcterms:W3CDTF">2022-09-14T07:10:10Z</dcterms:created>
  <dcterms:modified xsi:type="dcterms:W3CDTF">2022-12-07T08:49:28Z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