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Ex2.xml" ContentType="application/vnd.ms-office.chartex+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66" r:id="rId3"/>
    <p:sldId id="267" r:id="rId4"/>
    <p:sldId id="268" r:id="rId5"/>
    <p:sldId id="269" r:id="rId6"/>
    <p:sldId id="270" r:id="rId7"/>
    <p:sldId id="271" r:id="rId8"/>
    <p:sldId id="272" r:id="rId9"/>
    <p:sldId id="27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atik\Downloads\ABADS\MSExcel\Excel_Practice_Project\GradedProject%20-%20Cop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atik\Downloads\ABADS\MSExcel\Excel_Practice_Project\GradedProject%20-%20Cop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ratik\Downloads\ABADS\MSExcel\Excel_Practice_Project\GradedProject%20-%20Cop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ratik\Downloads\ABADS\MSExcel\Excel_Practice_Project\GradedProject%20-%20Copy.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ratik\Downloads\ABADS\MSExcel\Excel_Practice_Project\GradedProject%20-%20Copy.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ratik\Downloads\ABADS\MSExcel\Excel_Practice_Project\GradedProject%20-%20Copy.xlsx" TargetMode="External"/><Relationship Id="rId2" Type="http://schemas.microsoft.com/office/2011/relationships/chartColorStyle" Target="colors7.xml"/><Relationship Id="rId1" Type="http://schemas.microsoft.com/office/2011/relationships/chartStyle" Target="style7.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Pratik\Downloads\ABADS\MSExcel\Excel_Practice_Project\GradedProject%20-%20Copy.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Pratik\Downloads\ABADS\MSExcel\Excel_Practice_Project\GradedProject%20-%20Cop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[GradedProject - Copy.xlsx]Sentiment!Sentiment</c:name>
    <c:fmtId val="24"/>
  </c:pivotSource>
  <c:chart>
    <c:autoTitleDeleted val="1"/>
    <c:pivotFmts>
      <c:pivotFmt>
        <c:idx val="0"/>
        <c:dLbl>
          <c:idx val="0"/>
          <c:dLblPos val="inEnd"/>
          <c:showLegendKey val="0"/>
          <c:showVal val="0"/>
          <c:showCatName val="0"/>
          <c:showSerName val="0"/>
          <c:showPercent val="0"/>
          <c:showBubbleSize val="0"/>
          <c:extLst>
            <c:ext xmlns:c15="http://schemas.microsoft.com/office/drawing/2012/chart" uri="{CE6537A1-D6FC-4f65-9D91-7224C49458BB}"/>
          </c:extLst>
        </c:dLbl>
      </c:pivotFmt>
      <c:pivotFmt>
        <c:idx val="1"/>
        <c:dLbl>
          <c:idx val="0"/>
          <c:dLblPos val="inEnd"/>
          <c:showLegendKey val="0"/>
          <c:showVal val="0"/>
          <c:showCatName val="0"/>
          <c:showSerName val="0"/>
          <c:showPercent val="0"/>
          <c:showBubbleSize val="0"/>
          <c:extLst>
            <c:ext xmlns:c15="http://schemas.microsoft.com/office/drawing/2012/chart" uri="{CE6537A1-D6FC-4f65-9D91-7224C49458BB}"/>
          </c:extLst>
        </c:dLbl>
      </c:pivotFmt>
      <c:pivotFmt>
        <c:idx val="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Sentiment!$B$3</c:f>
              <c:strCache>
                <c:ptCount val="1"/>
                <c:pt idx="0">
                  <c:v>Total</c:v>
                </c:pt>
              </c:strCache>
            </c:strRef>
          </c:tx>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Sentiment!$A$4:$A$9</c:f>
              <c:strCache>
                <c:ptCount val="5"/>
                <c:pt idx="0">
                  <c:v>Negative</c:v>
                </c:pt>
                <c:pt idx="1">
                  <c:v>Neutral</c:v>
                </c:pt>
                <c:pt idx="2">
                  <c:v>Positive</c:v>
                </c:pt>
                <c:pt idx="3">
                  <c:v>Very Negative</c:v>
                </c:pt>
                <c:pt idx="4">
                  <c:v>Very Positive</c:v>
                </c:pt>
              </c:strCache>
            </c:strRef>
          </c:cat>
          <c:val>
            <c:numRef>
              <c:f>Sentiment!$B$4:$B$9</c:f>
              <c:numCache>
                <c:formatCode>General</c:formatCode>
                <c:ptCount val="5"/>
                <c:pt idx="0">
                  <c:v>11063</c:v>
                </c:pt>
                <c:pt idx="1">
                  <c:v>8754</c:v>
                </c:pt>
                <c:pt idx="2">
                  <c:v>3928</c:v>
                </c:pt>
                <c:pt idx="3">
                  <c:v>6026</c:v>
                </c:pt>
                <c:pt idx="4">
                  <c:v>3170</c:v>
                </c:pt>
              </c:numCache>
            </c:numRef>
          </c:val>
          <c:extLst>
            <c:ext xmlns:c16="http://schemas.microsoft.com/office/drawing/2014/chart" uri="{C3380CC4-5D6E-409C-BE32-E72D297353CC}">
              <c16:uniqueId val="{00000000-41E1-49B7-9E03-DDB4AC449DF3}"/>
            </c:ext>
          </c:extLst>
        </c:ser>
        <c:dLbls>
          <c:dLblPos val="outEnd"/>
          <c:showLegendKey val="0"/>
          <c:showVal val="1"/>
          <c:showCatName val="0"/>
          <c:showSerName val="0"/>
          <c:showPercent val="0"/>
          <c:showBubbleSize val="0"/>
        </c:dLbls>
        <c:gapWidth val="115"/>
        <c:overlap val="-20"/>
        <c:axId val="944937120"/>
        <c:axId val="1314636864"/>
      </c:barChart>
      <c:catAx>
        <c:axId val="944937120"/>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636864"/>
        <c:crosses val="autoZero"/>
        <c:auto val="1"/>
        <c:lblAlgn val="ctr"/>
        <c:lblOffset val="100"/>
        <c:noMultiLvlLbl val="0"/>
      </c:catAx>
      <c:valAx>
        <c:axId val="1314636864"/>
        <c:scaling>
          <c:orientation val="minMax"/>
        </c:scaling>
        <c:delete val="1"/>
        <c:axPos val="b"/>
        <c:numFmt formatCode="General" sourceLinked="1"/>
        <c:majorTickMark val="none"/>
        <c:minorTickMark val="none"/>
        <c:tickLblPos val="nextTo"/>
        <c:crossAx val="944937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[GradedProject - Copy.xlsx]Response!Response</c:name>
    <c:fmtId val="15"/>
  </c:pivotSource>
  <c:chart>
    <c:autoTitleDeleted val="1"/>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Response!$B$3</c:f>
              <c:strCache>
                <c:ptCount val="1"/>
                <c:pt idx="0">
                  <c:v>Total</c:v>
                </c:pt>
              </c:strCache>
            </c:strRef>
          </c:tx>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Response!$A$4:$A$7</c:f>
              <c:strCache>
                <c:ptCount val="3"/>
                <c:pt idx="0">
                  <c:v>Above SLA</c:v>
                </c:pt>
                <c:pt idx="1">
                  <c:v>Below SLA</c:v>
                </c:pt>
                <c:pt idx="2">
                  <c:v>Within SLA</c:v>
                </c:pt>
              </c:strCache>
            </c:strRef>
          </c:cat>
          <c:val>
            <c:numRef>
              <c:f>Response!$B$4:$B$7</c:f>
              <c:numCache>
                <c:formatCode>General</c:formatCode>
                <c:ptCount val="3"/>
                <c:pt idx="0">
                  <c:v>4168</c:v>
                </c:pt>
                <c:pt idx="1">
                  <c:v>8148</c:v>
                </c:pt>
                <c:pt idx="2">
                  <c:v>20625</c:v>
                </c:pt>
              </c:numCache>
            </c:numRef>
          </c:val>
          <c:extLst>
            <c:ext xmlns:c16="http://schemas.microsoft.com/office/drawing/2014/chart" uri="{C3380CC4-5D6E-409C-BE32-E72D297353CC}">
              <c16:uniqueId val="{00000000-3195-4ECE-B79E-623FBA6BB05B}"/>
            </c:ext>
          </c:extLst>
        </c:ser>
        <c:dLbls>
          <c:dLblPos val="outEnd"/>
          <c:showLegendKey val="0"/>
          <c:showVal val="1"/>
          <c:showCatName val="0"/>
          <c:showSerName val="0"/>
          <c:showPercent val="0"/>
          <c:showBubbleSize val="0"/>
        </c:dLbls>
        <c:gapWidth val="100"/>
        <c:overlap val="-24"/>
        <c:axId val="1486398000"/>
        <c:axId val="1394345600"/>
      </c:barChart>
      <c:catAx>
        <c:axId val="148639800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4345600"/>
        <c:crosses val="autoZero"/>
        <c:auto val="1"/>
        <c:lblAlgn val="ctr"/>
        <c:lblOffset val="100"/>
        <c:noMultiLvlLbl val="0"/>
      </c:catAx>
      <c:valAx>
        <c:axId val="1394345600"/>
        <c:scaling>
          <c:orientation val="minMax"/>
        </c:scaling>
        <c:delete val="1"/>
        <c:axPos val="l"/>
        <c:numFmt formatCode="General" sourceLinked="1"/>
        <c:majorTickMark val="none"/>
        <c:minorTickMark val="none"/>
        <c:tickLblPos val="nextTo"/>
        <c:crossAx val="1486398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Reason!$B$1</c:f>
              <c:strCache>
                <c:ptCount val="1"/>
                <c:pt idx="0">
                  <c:v>Count</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2B3F-454D-8251-EAB0B5B34B59}"/>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2B3F-454D-8251-EAB0B5B34B59}"/>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2B3F-454D-8251-EAB0B5B34B59}"/>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Reason!$A$2:$A$4</c:f>
              <c:strCache>
                <c:ptCount val="3"/>
                <c:pt idx="0">
                  <c:v>Billing Question</c:v>
                </c:pt>
                <c:pt idx="1">
                  <c:v>Payments</c:v>
                </c:pt>
                <c:pt idx="2">
                  <c:v>Service Outage</c:v>
                </c:pt>
              </c:strCache>
            </c:strRef>
          </c:cat>
          <c:val>
            <c:numRef>
              <c:f>Reason!$B$2:$B$4</c:f>
              <c:numCache>
                <c:formatCode>General</c:formatCode>
                <c:ptCount val="3"/>
                <c:pt idx="0">
                  <c:v>23462</c:v>
                </c:pt>
                <c:pt idx="1">
                  <c:v>4749</c:v>
                </c:pt>
                <c:pt idx="2">
                  <c:v>4730</c:v>
                </c:pt>
              </c:numCache>
            </c:numRef>
          </c:val>
          <c:extLst>
            <c:ext xmlns:c16="http://schemas.microsoft.com/office/drawing/2014/chart" uri="{C3380CC4-5D6E-409C-BE32-E72D297353CC}">
              <c16:uniqueId val="{00000006-2B3F-454D-8251-EAB0B5B34B59}"/>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[GradedProject - Copy.xlsx]Duration!Duration</c:name>
    <c:fmtId val="14"/>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pattFill prst="narHorz">
            <a:fgClr>
              <a:schemeClr val="accent2"/>
            </a:fgClr>
            <a:bgClr>
              <a:schemeClr val="accent2">
                <a:lumMod val="20000"/>
                <a:lumOff val="80000"/>
              </a:schemeClr>
            </a:bgClr>
          </a:patt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pattFill prst="narHorz">
            <a:fgClr>
              <a:schemeClr val="accent2"/>
            </a:fgClr>
            <a:bgClr>
              <a:schemeClr val="accent2">
                <a:lumMod val="20000"/>
                <a:lumOff val="80000"/>
              </a:schemeClr>
            </a:bgClr>
          </a:patt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pattFill prst="narHorz">
            <a:fgClr>
              <a:schemeClr val="accent2"/>
            </a:fgClr>
            <a:bgClr>
              <a:schemeClr val="accent2">
                <a:lumMod val="20000"/>
                <a:lumOff val="80000"/>
              </a:schemeClr>
            </a:bgClr>
          </a:patt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pattFill prst="narHorz">
            <a:fgClr>
              <a:schemeClr val="accent2"/>
            </a:fgClr>
            <a:bgClr>
              <a:schemeClr val="accent2">
                <a:lumMod val="20000"/>
                <a:lumOff val="80000"/>
              </a:schemeClr>
            </a:bgClr>
          </a:patt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pattFill prst="narHorz">
            <a:fgClr>
              <a:schemeClr val="accent2"/>
            </a:fgClr>
            <a:bgClr>
              <a:schemeClr val="accent2">
                <a:lumMod val="20000"/>
                <a:lumOff val="80000"/>
              </a:schemeClr>
            </a:bgClr>
          </a:patt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pattFill prst="narHorz">
            <a:fgClr>
              <a:schemeClr val="accent2"/>
            </a:fgClr>
            <a:bgClr>
              <a:schemeClr val="accent2">
                <a:lumMod val="20000"/>
                <a:lumOff val="80000"/>
              </a:schemeClr>
            </a:bgClr>
          </a:patt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pattFill prst="narHorz">
            <a:fgClr>
              <a:schemeClr val="accent2"/>
            </a:fgClr>
            <a:bgClr>
              <a:schemeClr val="accent2">
                <a:lumMod val="20000"/>
                <a:lumOff val="80000"/>
              </a:schemeClr>
            </a:bgClr>
          </a:patt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pattFill prst="narHorz">
            <a:fgClr>
              <a:schemeClr val="accent2"/>
            </a:fgClr>
            <a:bgClr>
              <a:schemeClr val="accent2">
                <a:lumMod val="20000"/>
                <a:lumOff val="80000"/>
              </a:schemeClr>
            </a:bgClr>
          </a:patt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pattFill prst="narHorz">
            <a:fgClr>
              <a:schemeClr val="accent2"/>
            </a:fgClr>
            <a:bgClr>
              <a:schemeClr val="accent2">
                <a:lumMod val="20000"/>
                <a:lumOff val="80000"/>
              </a:schemeClr>
            </a:bgClr>
          </a:patt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pattFill prst="narHorz">
            <a:fgClr>
              <a:schemeClr val="accent2"/>
            </a:fgClr>
            <a:bgClr>
              <a:schemeClr val="accent2">
                <a:lumMod val="20000"/>
                <a:lumOff val="80000"/>
              </a:schemeClr>
            </a:bgClr>
          </a:patt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pattFill prst="narHorz">
            <a:fgClr>
              <a:schemeClr val="accent2"/>
            </a:fgClr>
            <a:bgClr>
              <a:schemeClr val="accent2">
                <a:lumMod val="20000"/>
                <a:lumOff val="80000"/>
              </a:schemeClr>
            </a:bgClr>
          </a:patt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pattFill prst="narHorz">
            <a:fgClr>
              <a:schemeClr val="accent2"/>
            </a:fgClr>
            <a:bgClr>
              <a:schemeClr val="accent2">
                <a:lumMod val="20000"/>
                <a:lumOff val="80000"/>
              </a:schemeClr>
            </a:bgClr>
          </a:patt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Duration!$B$3:$B$4</c:f>
              <c:strCache>
                <c:ptCount val="1"/>
                <c:pt idx="0">
                  <c:v>Call-Center</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Duration!$A$5:$A$9</c:f>
              <c:strCache>
                <c:ptCount val="4"/>
                <c:pt idx="0">
                  <c:v>Baltimore/MD</c:v>
                </c:pt>
                <c:pt idx="1">
                  <c:v>Chicago/IL</c:v>
                </c:pt>
                <c:pt idx="2">
                  <c:v>Denver/CO</c:v>
                </c:pt>
                <c:pt idx="3">
                  <c:v>Los Angeles/CA</c:v>
                </c:pt>
              </c:strCache>
            </c:strRef>
          </c:cat>
          <c:val>
            <c:numRef>
              <c:f>Duration!$B$5:$B$9</c:f>
              <c:numCache>
                <c:formatCode>0.00</c:formatCode>
                <c:ptCount val="4"/>
                <c:pt idx="0">
                  <c:v>24.980291345329906</c:v>
                </c:pt>
                <c:pt idx="1">
                  <c:v>25.307865168539326</c:v>
                </c:pt>
                <c:pt idx="2">
                  <c:v>25.08685968819599</c:v>
                </c:pt>
                <c:pt idx="3">
                  <c:v>24.985201793721973</c:v>
                </c:pt>
              </c:numCache>
            </c:numRef>
          </c:val>
          <c:extLst>
            <c:ext xmlns:c16="http://schemas.microsoft.com/office/drawing/2014/chart" uri="{C3380CC4-5D6E-409C-BE32-E72D297353CC}">
              <c16:uniqueId val="{00000000-D290-4D9F-9BC0-157E0FC8527D}"/>
            </c:ext>
          </c:extLst>
        </c:ser>
        <c:ser>
          <c:idx val="1"/>
          <c:order val="1"/>
          <c:tx>
            <c:strRef>
              <c:f>Duration!$C$3:$C$4</c:f>
              <c:strCache>
                <c:ptCount val="1"/>
                <c:pt idx="0">
                  <c:v>Chatbot</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strRef>
              <c:f>Duration!$A$5:$A$9</c:f>
              <c:strCache>
                <c:ptCount val="4"/>
                <c:pt idx="0">
                  <c:v>Baltimore/MD</c:v>
                </c:pt>
                <c:pt idx="1">
                  <c:v>Chicago/IL</c:v>
                </c:pt>
                <c:pt idx="2">
                  <c:v>Denver/CO</c:v>
                </c:pt>
                <c:pt idx="3">
                  <c:v>Los Angeles/CA</c:v>
                </c:pt>
              </c:strCache>
            </c:strRef>
          </c:cat>
          <c:val>
            <c:numRef>
              <c:f>Duration!$C$5:$C$9</c:f>
              <c:numCache>
                <c:formatCode>0.00</c:formatCode>
                <c:ptCount val="4"/>
                <c:pt idx="0">
                  <c:v>24.868876080691642</c:v>
                </c:pt>
                <c:pt idx="1">
                  <c:v>24.880410858400587</c:v>
                </c:pt>
                <c:pt idx="2">
                  <c:v>24.904334828101643</c:v>
                </c:pt>
                <c:pt idx="3">
                  <c:v>24.974477958236658</c:v>
                </c:pt>
              </c:numCache>
            </c:numRef>
          </c:val>
          <c:extLst>
            <c:ext xmlns:c16="http://schemas.microsoft.com/office/drawing/2014/chart" uri="{C3380CC4-5D6E-409C-BE32-E72D297353CC}">
              <c16:uniqueId val="{00000001-D290-4D9F-9BC0-157E0FC8527D}"/>
            </c:ext>
          </c:extLst>
        </c:ser>
        <c:ser>
          <c:idx val="2"/>
          <c:order val="2"/>
          <c:tx>
            <c:strRef>
              <c:f>Duration!$D$3:$D$4</c:f>
              <c:strCache>
                <c:ptCount val="1"/>
                <c:pt idx="0">
                  <c:v>Email</c:v>
                </c:pt>
              </c:strCache>
            </c:strRef>
          </c:tx>
          <c:spPr>
            <a:pattFill prst="narHorz">
              <a:fgClr>
                <a:schemeClr val="accent6"/>
              </a:fgClr>
              <a:bgClr>
                <a:schemeClr val="accent6">
                  <a:lumMod val="20000"/>
                  <a:lumOff val="80000"/>
                </a:schemeClr>
              </a:bgClr>
            </a:pattFill>
            <a:ln>
              <a:noFill/>
            </a:ln>
            <a:effectLst>
              <a:innerShdw blurRad="114300">
                <a:schemeClr val="accent6"/>
              </a:innerShdw>
            </a:effectLst>
          </c:spPr>
          <c:invertIfNegative val="0"/>
          <c:cat>
            <c:strRef>
              <c:f>Duration!$A$5:$A$9</c:f>
              <c:strCache>
                <c:ptCount val="4"/>
                <c:pt idx="0">
                  <c:v>Baltimore/MD</c:v>
                </c:pt>
                <c:pt idx="1">
                  <c:v>Chicago/IL</c:v>
                </c:pt>
                <c:pt idx="2">
                  <c:v>Denver/CO</c:v>
                </c:pt>
                <c:pt idx="3">
                  <c:v>Los Angeles/CA</c:v>
                </c:pt>
              </c:strCache>
            </c:strRef>
          </c:cat>
          <c:val>
            <c:numRef>
              <c:f>Duration!$D$5:$D$9</c:f>
              <c:numCache>
                <c:formatCode>0.00</c:formatCode>
                <c:ptCount val="4"/>
                <c:pt idx="0">
                  <c:v>24.95970695970696</c:v>
                </c:pt>
                <c:pt idx="1">
                  <c:v>25.375613747954173</c:v>
                </c:pt>
                <c:pt idx="2">
                  <c:v>24.867175572519084</c:v>
                </c:pt>
                <c:pt idx="3">
                  <c:v>25.148278061224488</c:v>
                </c:pt>
              </c:numCache>
            </c:numRef>
          </c:val>
          <c:extLst>
            <c:ext xmlns:c16="http://schemas.microsoft.com/office/drawing/2014/chart" uri="{C3380CC4-5D6E-409C-BE32-E72D297353CC}">
              <c16:uniqueId val="{00000002-D290-4D9F-9BC0-157E0FC8527D}"/>
            </c:ext>
          </c:extLst>
        </c:ser>
        <c:ser>
          <c:idx val="3"/>
          <c:order val="3"/>
          <c:tx>
            <c:strRef>
              <c:f>Duration!$E$3:$E$4</c:f>
              <c:strCache>
                <c:ptCount val="1"/>
                <c:pt idx="0">
                  <c:v>Web</c:v>
                </c:pt>
              </c:strCache>
            </c:strRef>
          </c:tx>
          <c:spPr>
            <a:pattFill prst="narHorz">
              <a:fgClr>
                <a:schemeClr val="accent2">
                  <a:lumMod val="60000"/>
                </a:schemeClr>
              </a:fgClr>
              <a:bgClr>
                <a:schemeClr val="accent2">
                  <a:lumMod val="60000"/>
                  <a:lumMod val="20000"/>
                  <a:lumOff val="80000"/>
                </a:schemeClr>
              </a:bgClr>
            </a:pattFill>
            <a:ln>
              <a:noFill/>
            </a:ln>
            <a:effectLst>
              <a:innerShdw blurRad="114300">
                <a:schemeClr val="accent2">
                  <a:lumMod val="60000"/>
                </a:schemeClr>
              </a:innerShdw>
            </a:effectLst>
          </c:spPr>
          <c:invertIfNegative val="0"/>
          <c:cat>
            <c:strRef>
              <c:f>Duration!$A$5:$A$9</c:f>
              <c:strCache>
                <c:ptCount val="4"/>
                <c:pt idx="0">
                  <c:v>Baltimore/MD</c:v>
                </c:pt>
                <c:pt idx="1">
                  <c:v>Chicago/IL</c:v>
                </c:pt>
                <c:pt idx="2">
                  <c:v>Denver/CO</c:v>
                </c:pt>
                <c:pt idx="3">
                  <c:v>Los Angeles/CA</c:v>
                </c:pt>
              </c:strCache>
            </c:strRef>
          </c:cat>
          <c:val>
            <c:numRef>
              <c:f>Duration!$E$5:$E$9</c:f>
              <c:numCache>
                <c:formatCode>0.00</c:formatCode>
                <c:ptCount val="4"/>
                <c:pt idx="0">
                  <c:v>25.049604916593502</c:v>
                </c:pt>
                <c:pt idx="1">
                  <c:v>24.520872865275141</c:v>
                </c:pt>
                <c:pt idx="2">
                  <c:v>25.214801444043321</c:v>
                </c:pt>
                <c:pt idx="3">
                  <c:v>25.156133828996282</c:v>
                </c:pt>
              </c:numCache>
            </c:numRef>
          </c:val>
          <c:extLst>
            <c:ext xmlns:c16="http://schemas.microsoft.com/office/drawing/2014/chart" uri="{C3380CC4-5D6E-409C-BE32-E72D297353CC}">
              <c16:uniqueId val="{00000003-D290-4D9F-9BC0-157E0FC8527D}"/>
            </c:ext>
          </c:extLst>
        </c:ser>
        <c:dLbls>
          <c:showLegendKey val="0"/>
          <c:showVal val="0"/>
          <c:showCatName val="0"/>
          <c:showSerName val="0"/>
          <c:showPercent val="0"/>
          <c:showBubbleSize val="0"/>
        </c:dLbls>
        <c:gapWidth val="164"/>
        <c:overlap val="-22"/>
        <c:axId val="128618384"/>
        <c:axId val="101707792"/>
      </c:barChart>
      <c:catAx>
        <c:axId val="128618384"/>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707792"/>
        <c:crosses val="autoZero"/>
        <c:auto val="1"/>
        <c:lblAlgn val="ctr"/>
        <c:lblOffset val="100"/>
        <c:noMultiLvlLbl val="0"/>
      </c:catAx>
      <c:valAx>
        <c:axId val="10170779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6183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[GradedProject - Copy.xlsx]CSAT!CSAT</c:name>
    <c:fmtId val="13"/>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pattFill prst="narVert">
            <a:fgClr>
              <a:schemeClr val="accent6"/>
            </a:fgClr>
            <a:bgClr>
              <a:schemeClr val="accent6">
                <a:lumMod val="20000"/>
                <a:lumOff val="80000"/>
              </a:schemeClr>
            </a:bgClr>
          </a:patt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pattFill prst="narVert">
            <a:fgClr>
              <a:schemeClr val="accent6"/>
            </a:fgClr>
            <a:bgClr>
              <a:schemeClr val="accent6">
                <a:lumMod val="20000"/>
                <a:lumOff val="80000"/>
              </a:schemeClr>
            </a:bgClr>
          </a:patt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pattFill prst="narVert">
            <a:fgClr>
              <a:schemeClr val="accent6"/>
            </a:fgClr>
            <a:bgClr>
              <a:schemeClr val="accent6">
                <a:lumMod val="20000"/>
                <a:lumOff val="80000"/>
              </a:schemeClr>
            </a:bgClr>
          </a:patt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pattFill prst="narVert">
            <a:fgClr>
              <a:schemeClr val="accent6"/>
            </a:fgClr>
            <a:bgClr>
              <a:schemeClr val="accent6">
                <a:lumMod val="20000"/>
                <a:lumOff val="80000"/>
              </a:schemeClr>
            </a:bgClr>
          </a:patt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pattFill prst="narVert">
            <a:fgClr>
              <a:schemeClr val="accent6"/>
            </a:fgClr>
            <a:bgClr>
              <a:schemeClr val="accent6">
                <a:lumMod val="20000"/>
                <a:lumOff val="80000"/>
              </a:schemeClr>
            </a:bgClr>
          </a:patt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pattFill prst="narVert">
            <a:fgClr>
              <a:schemeClr val="accent6"/>
            </a:fgClr>
            <a:bgClr>
              <a:schemeClr val="accent6">
                <a:lumMod val="20000"/>
                <a:lumOff val="80000"/>
              </a:schemeClr>
            </a:bgClr>
          </a:patt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pattFill prst="narVert">
            <a:fgClr>
              <a:schemeClr val="accent6"/>
            </a:fgClr>
            <a:bgClr>
              <a:schemeClr val="accent6">
                <a:lumMod val="20000"/>
                <a:lumOff val="80000"/>
              </a:schemeClr>
            </a:bgClr>
          </a:patt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pattFill prst="narVert">
            <a:fgClr>
              <a:schemeClr val="accent6"/>
            </a:fgClr>
            <a:bgClr>
              <a:schemeClr val="accent6">
                <a:lumMod val="20000"/>
                <a:lumOff val="80000"/>
              </a:schemeClr>
            </a:bgClr>
          </a:patt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pattFill prst="narVert">
            <a:fgClr>
              <a:schemeClr val="accent6"/>
            </a:fgClr>
            <a:bgClr>
              <a:schemeClr val="accent6">
                <a:lumMod val="20000"/>
                <a:lumOff val="80000"/>
              </a:schemeClr>
            </a:bgClr>
          </a:patt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pattFill prst="narVert">
            <a:fgClr>
              <a:schemeClr val="accent6"/>
            </a:fgClr>
            <a:bgClr>
              <a:schemeClr val="accent6">
                <a:lumMod val="20000"/>
                <a:lumOff val="80000"/>
              </a:schemeClr>
            </a:bgClr>
          </a:patt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pattFill prst="narVert">
            <a:fgClr>
              <a:schemeClr val="accent6"/>
            </a:fgClr>
            <a:bgClr>
              <a:schemeClr val="accent6">
                <a:lumMod val="20000"/>
                <a:lumOff val="80000"/>
              </a:schemeClr>
            </a:bgClr>
          </a:patt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pattFill prst="narVert">
            <a:fgClr>
              <a:schemeClr val="accent6"/>
            </a:fgClr>
            <a:bgClr>
              <a:schemeClr val="accent6">
                <a:lumMod val="20000"/>
                <a:lumOff val="80000"/>
              </a:schemeClr>
            </a:bgClr>
          </a:patt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7183422724333372"/>
          <c:y val="3.2105067452815661E-2"/>
          <c:w val="0.607147285937084"/>
          <c:h val="0.90018748256283465"/>
        </c:manualLayout>
      </c:layout>
      <c:barChart>
        <c:barDir val="bar"/>
        <c:grouping val="clustered"/>
        <c:varyColors val="0"/>
        <c:ser>
          <c:idx val="0"/>
          <c:order val="0"/>
          <c:tx>
            <c:strRef>
              <c:f>CSAT!$B$3:$B$4</c:f>
              <c:strCache>
                <c:ptCount val="1"/>
                <c:pt idx="0">
                  <c:v>Call-Center</c:v>
                </c:pt>
              </c:strCache>
            </c:strRef>
          </c:tx>
          <c:spPr>
            <a:pattFill prst="narVert">
              <a:fgClr>
                <a:schemeClr val="accent6"/>
              </a:fgClr>
              <a:bgClr>
                <a:schemeClr val="accent6">
                  <a:lumMod val="20000"/>
                  <a:lumOff val="80000"/>
                </a:schemeClr>
              </a:bgClr>
            </a:pattFill>
            <a:ln>
              <a:noFill/>
            </a:ln>
            <a:effectLst>
              <a:innerShdw blurRad="114300">
                <a:schemeClr val="accent6"/>
              </a:innerShdw>
            </a:effectLst>
          </c:spPr>
          <c:invertIfNegative val="0"/>
          <c:cat>
            <c:strRef>
              <c:f>CSAT!$A$5:$A$9</c:f>
              <c:strCache>
                <c:ptCount val="4"/>
                <c:pt idx="0">
                  <c:v>Baltimore/MD</c:v>
                </c:pt>
                <c:pt idx="1">
                  <c:v>Chicago/IL</c:v>
                </c:pt>
                <c:pt idx="2">
                  <c:v>Denver/CO</c:v>
                </c:pt>
                <c:pt idx="3">
                  <c:v>Los Angeles/CA</c:v>
                </c:pt>
              </c:strCache>
            </c:strRef>
          </c:cat>
          <c:val>
            <c:numRef>
              <c:f>CSAT!$B$5:$B$9</c:f>
              <c:numCache>
                <c:formatCode>0.00</c:formatCode>
                <c:ptCount val="4"/>
                <c:pt idx="0">
                  <c:v>5.5504587155963305</c:v>
                </c:pt>
                <c:pt idx="1">
                  <c:v>5.7290715372907153</c:v>
                </c:pt>
                <c:pt idx="2">
                  <c:v>5.781538461538462</c:v>
                </c:pt>
                <c:pt idx="3">
                  <c:v>5.5843768634466313</c:v>
                </c:pt>
              </c:numCache>
            </c:numRef>
          </c:val>
          <c:extLst>
            <c:ext xmlns:c16="http://schemas.microsoft.com/office/drawing/2014/chart" uri="{C3380CC4-5D6E-409C-BE32-E72D297353CC}">
              <c16:uniqueId val="{00000000-492E-4D42-846A-44C3487122AB}"/>
            </c:ext>
          </c:extLst>
        </c:ser>
        <c:ser>
          <c:idx val="1"/>
          <c:order val="1"/>
          <c:tx>
            <c:strRef>
              <c:f>CSAT!$C$3:$C$4</c:f>
              <c:strCache>
                <c:ptCount val="1"/>
                <c:pt idx="0">
                  <c:v>Chatbot</c:v>
                </c:pt>
              </c:strCache>
            </c:strRef>
          </c:tx>
          <c:spPr>
            <a:pattFill prst="narVert">
              <a:fgClr>
                <a:schemeClr val="accent5"/>
              </a:fgClr>
              <a:bgClr>
                <a:schemeClr val="accent5">
                  <a:lumMod val="20000"/>
                  <a:lumOff val="80000"/>
                </a:schemeClr>
              </a:bgClr>
            </a:pattFill>
            <a:ln>
              <a:noFill/>
            </a:ln>
            <a:effectLst>
              <a:innerShdw blurRad="114300">
                <a:schemeClr val="accent5"/>
              </a:innerShdw>
            </a:effectLst>
          </c:spPr>
          <c:invertIfNegative val="0"/>
          <c:cat>
            <c:strRef>
              <c:f>CSAT!$A$5:$A$9</c:f>
              <c:strCache>
                <c:ptCount val="4"/>
                <c:pt idx="0">
                  <c:v>Baltimore/MD</c:v>
                </c:pt>
                <c:pt idx="1">
                  <c:v>Chicago/IL</c:v>
                </c:pt>
                <c:pt idx="2">
                  <c:v>Denver/CO</c:v>
                </c:pt>
                <c:pt idx="3">
                  <c:v>Los Angeles/CA</c:v>
                </c:pt>
              </c:strCache>
            </c:strRef>
          </c:cat>
          <c:val>
            <c:numRef>
              <c:f>CSAT!$C$5:$C$9</c:f>
              <c:numCache>
                <c:formatCode>0.00</c:formatCode>
                <c:ptCount val="4"/>
                <c:pt idx="0">
                  <c:v>5.5267686424474185</c:v>
                </c:pt>
                <c:pt idx="1">
                  <c:v>5.3903846153846153</c:v>
                </c:pt>
                <c:pt idx="2">
                  <c:v>5.4290909090909087</c:v>
                </c:pt>
                <c:pt idx="3">
                  <c:v>5.51953125</c:v>
                </c:pt>
              </c:numCache>
            </c:numRef>
          </c:val>
          <c:extLst>
            <c:ext xmlns:c16="http://schemas.microsoft.com/office/drawing/2014/chart" uri="{C3380CC4-5D6E-409C-BE32-E72D297353CC}">
              <c16:uniqueId val="{00000001-492E-4D42-846A-44C3487122AB}"/>
            </c:ext>
          </c:extLst>
        </c:ser>
        <c:ser>
          <c:idx val="2"/>
          <c:order val="2"/>
          <c:tx>
            <c:strRef>
              <c:f>CSAT!$D$3:$D$4</c:f>
              <c:strCache>
                <c:ptCount val="1"/>
                <c:pt idx="0">
                  <c:v>Email</c:v>
                </c:pt>
              </c:strCache>
            </c:strRef>
          </c:tx>
          <c:spPr>
            <a:pattFill prst="narVert">
              <a:fgClr>
                <a:schemeClr val="accent4"/>
              </a:fgClr>
              <a:bgClr>
                <a:schemeClr val="accent4">
                  <a:lumMod val="20000"/>
                  <a:lumOff val="80000"/>
                </a:schemeClr>
              </a:bgClr>
            </a:pattFill>
            <a:ln>
              <a:noFill/>
            </a:ln>
            <a:effectLst>
              <a:innerShdw blurRad="114300">
                <a:schemeClr val="accent4"/>
              </a:innerShdw>
            </a:effectLst>
          </c:spPr>
          <c:invertIfNegative val="0"/>
          <c:cat>
            <c:strRef>
              <c:f>CSAT!$A$5:$A$9</c:f>
              <c:strCache>
                <c:ptCount val="4"/>
                <c:pt idx="0">
                  <c:v>Baltimore/MD</c:v>
                </c:pt>
                <c:pt idx="1">
                  <c:v>Chicago/IL</c:v>
                </c:pt>
                <c:pt idx="2">
                  <c:v>Denver/CO</c:v>
                </c:pt>
                <c:pt idx="3">
                  <c:v>Los Angeles/CA</c:v>
                </c:pt>
              </c:strCache>
            </c:strRef>
          </c:cat>
          <c:val>
            <c:numRef>
              <c:f>CSAT!$D$5:$D$9</c:f>
              <c:numCache>
                <c:formatCode>0.00</c:formatCode>
                <c:ptCount val="4"/>
                <c:pt idx="0">
                  <c:v>5.5935135135135132</c:v>
                </c:pt>
                <c:pt idx="1">
                  <c:v>5.1837209302325578</c:v>
                </c:pt>
                <c:pt idx="2">
                  <c:v>5.4406130268199231</c:v>
                </c:pt>
                <c:pt idx="3">
                  <c:v>5.5119250425894375</c:v>
                </c:pt>
              </c:numCache>
            </c:numRef>
          </c:val>
          <c:extLst>
            <c:ext xmlns:c16="http://schemas.microsoft.com/office/drawing/2014/chart" uri="{C3380CC4-5D6E-409C-BE32-E72D297353CC}">
              <c16:uniqueId val="{00000002-492E-4D42-846A-44C3487122AB}"/>
            </c:ext>
          </c:extLst>
        </c:ser>
        <c:ser>
          <c:idx val="3"/>
          <c:order val="3"/>
          <c:tx>
            <c:strRef>
              <c:f>CSAT!$E$3:$E$4</c:f>
              <c:strCache>
                <c:ptCount val="1"/>
                <c:pt idx="0">
                  <c:v>Web</c:v>
                </c:pt>
              </c:strCache>
            </c:strRef>
          </c:tx>
          <c:spPr>
            <a:pattFill prst="narVert">
              <a:fgClr>
                <a:schemeClr val="accent6">
                  <a:lumMod val="60000"/>
                </a:schemeClr>
              </a:fgClr>
              <a:bgClr>
                <a:schemeClr val="accent6">
                  <a:lumMod val="60000"/>
                  <a:lumMod val="20000"/>
                  <a:lumOff val="80000"/>
                </a:schemeClr>
              </a:bgClr>
            </a:pattFill>
            <a:ln>
              <a:noFill/>
            </a:ln>
            <a:effectLst>
              <a:innerShdw blurRad="114300">
                <a:schemeClr val="accent6">
                  <a:lumMod val="60000"/>
                </a:schemeClr>
              </a:innerShdw>
            </a:effectLst>
          </c:spPr>
          <c:invertIfNegative val="0"/>
          <c:cat>
            <c:strRef>
              <c:f>CSAT!$A$5:$A$9</c:f>
              <c:strCache>
                <c:ptCount val="4"/>
                <c:pt idx="0">
                  <c:v>Baltimore/MD</c:v>
                </c:pt>
                <c:pt idx="1">
                  <c:v>Chicago/IL</c:v>
                </c:pt>
                <c:pt idx="2">
                  <c:v>Denver/CO</c:v>
                </c:pt>
                <c:pt idx="3">
                  <c:v>Los Angeles/CA</c:v>
                </c:pt>
              </c:strCache>
            </c:strRef>
          </c:cat>
          <c:val>
            <c:numRef>
              <c:f>CSAT!$E$5:$E$9</c:f>
              <c:numCache>
                <c:formatCode>0.00</c:formatCode>
                <c:ptCount val="4"/>
                <c:pt idx="0">
                  <c:v>5.5776470588235298</c:v>
                </c:pt>
                <c:pt idx="1">
                  <c:v>5.5038759689922481</c:v>
                </c:pt>
                <c:pt idx="2">
                  <c:v>5.8434343434343434</c:v>
                </c:pt>
                <c:pt idx="3">
                  <c:v>5.5876826722338206</c:v>
                </c:pt>
              </c:numCache>
            </c:numRef>
          </c:val>
          <c:extLst>
            <c:ext xmlns:c16="http://schemas.microsoft.com/office/drawing/2014/chart" uri="{C3380CC4-5D6E-409C-BE32-E72D297353CC}">
              <c16:uniqueId val="{00000003-492E-4D42-846A-44C3487122AB}"/>
            </c:ext>
          </c:extLst>
        </c:ser>
        <c:dLbls>
          <c:showLegendKey val="0"/>
          <c:showVal val="0"/>
          <c:showCatName val="0"/>
          <c:showSerName val="0"/>
          <c:showPercent val="0"/>
          <c:showBubbleSize val="0"/>
        </c:dLbls>
        <c:gapWidth val="227"/>
        <c:overlap val="-48"/>
        <c:axId val="128620784"/>
        <c:axId val="98692896"/>
      </c:barChart>
      <c:catAx>
        <c:axId val="128620784"/>
        <c:scaling>
          <c:orientation val="minMax"/>
        </c:scaling>
        <c:delete val="0"/>
        <c:axPos val="l"/>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692896"/>
        <c:crosses val="autoZero"/>
        <c:auto val="1"/>
        <c:lblAlgn val="ctr"/>
        <c:lblOffset val="100"/>
        <c:noMultiLvlLbl val="0"/>
      </c:catAx>
      <c:valAx>
        <c:axId val="98692896"/>
        <c:scaling>
          <c:orientation val="minMax"/>
        </c:scaling>
        <c:delete val="0"/>
        <c:axPos val="b"/>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620784"/>
        <c:crosses val="autoZero"/>
        <c:crossBetween val="between"/>
      </c:valAx>
      <c:spPr>
        <a:noFill/>
        <a:ln>
          <a:noFill/>
        </a:ln>
        <a:effectLst/>
      </c:spPr>
    </c:plotArea>
    <c:legend>
      <c:legendPos val="r"/>
      <c:layout>
        <c:manualLayout>
          <c:xMode val="edge"/>
          <c:yMode val="edge"/>
          <c:x val="0.81216592491155992"/>
          <c:y val="0.29350535398537186"/>
          <c:w val="0.18058769827684584"/>
          <c:h val="0.4217452195163878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[GradedProject - Copy.xlsx]Trend!Trend</c:name>
    <c:fmtId val="10"/>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Trend!$B$3</c:f>
              <c:strCache>
                <c:ptCount val="1"/>
                <c:pt idx="0">
                  <c:v>Total</c:v>
                </c:pt>
              </c:strCache>
            </c:strRef>
          </c:tx>
          <c:spPr>
            <a:ln w="34925" cap="rnd">
              <a:solidFill>
                <a:schemeClr val="accent1"/>
              </a:solidFill>
              <a:round/>
            </a:ln>
            <a:effectLst>
              <a:outerShdw blurRad="55880" dist="15240" dir="5400000" algn="ctr" rotWithShape="0">
                <a:srgbClr val="000000">
                  <a:alpha val="45000"/>
                </a:srgbClr>
              </a:outerShdw>
            </a:effectLst>
          </c:spPr>
          <c:marker>
            <c:symbol val="circle"/>
            <c:size val="6"/>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w="9525">
                <a:solidFill>
                  <a:schemeClr val="accent1"/>
                </a:solidFill>
                <a:round/>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marker>
          <c:cat>
            <c:strRef>
              <c:f>Trend!$A$4:$A$16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Trend!$B$4:$B$16</c:f>
              <c:numCache>
                <c:formatCode>0.00</c:formatCode>
                <c:ptCount val="12"/>
                <c:pt idx="0">
                  <c:v>5.3855721393034823</c:v>
                </c:pt>
                <c:pt idx="1">
                  <c:v>5.5392156862745097</c:v>
                </c:pt>
                <c:pt idx="2">
                  <c:v>5.458128078817734</c:v>
                </c:pt>
                <c:pt idx="3">
                  <c:v>5.575520833333333</c:v>
                </c:pt>
                <c:pt idx="4">
                  <c:v>5.4045226130653266</c:v>
                </c:pt>
                <c:pt idx="5">
                  <c:v>5.5347721822541969</c:v>
                </c:pt>
                <c:pt idx="6">
                  <c:v>5.4497354497354493</c:v>
                </c:pt>
                <c:pt idx="7">
                  <c:v>5.449748743718593</c:v>
                </c:pt>
                <c:pt idx="8">
                  <c:v>5.6338028169014081</c:v>
                </c:pt>
                <c:pt idx="9">
                  <c:v>5.5620848237097595</c:v>
                </c:pt>
                <c:pt idx="10">
                  <c:v>5.5661764705882355</c:v>
                </c:pt>
                <c:pt idx="11">
                  <c:v>5.7511961722488039</c:v>
                </c:pt>
              </c:numCache>
            </c:numRef>
          </c:val>
          <c:smooth val="0"/>
          <c:extLst>
            <c:ext xmlns:c16="http://schemas.microsoft.com/office/drawing/2014/chart" uri="{C3380CC4-5D6E-409C-BE32-E72D297353CC}">
              <c16:uniqueId val="{00000000-2078-4CC1-831B-A0FA778DA04D}"/>
            </c:ext>
          </c:extLst>
        </c:ser>
        <c:dLbls>
          <c:showLegendKey val="0"/>
          <c:showVal val="0"/>
          <c:showCatName val="0"/>
          <c:showSerName val="0"/>
          <c:showPercent val="0"/>
          <c:showBubbleSize val="0"/>
        </c:dLbls>
        <c:marker val="1"/>
        <c:smooth val="0"/>
        <c:axId val="1940504976"/>
        <c:axId val="2132597296"/>
      </c:lineChart>
      <c:catAx>
        <c:axId val="194050497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2597296"/>
        <c:crosses val="autoZero"/>
        <c:auto val="1"/>
        <c:lblAlgn val="ctr"/>
        <c:lblOffset val="100"/>
        <c:noMultiLvlLbl val="0"/>
      </c:catAx>
      <c:valAx>
        <c:axId val="21325972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0504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Preferences!$A$2:$A$5</cx:f>
        <cx:lvl ptCount="4">
          <cx:pt idx="0">Call-Center</cx:pt>
          <cx:pt idx="1">Chatbot</cx:pt>
          <cx:pt idx="2">Email</cx:pt>
          <cx:pt idx="3">Web</cx:pt>
        </cx:lvl>
      </cx:strDim>
      <cx:numDim type="size">
        <cx:f>Preferences!$B$2:$B$5</cx:f>
        <cx:lvl ptCount="4" formatCode="General">
          <cx:pt idx="0">10639</cx:pt>
          <cx:pt idx="1">8256</cx:pt>
          <cx:pt idx="2">7470</cx:pt>
          <cx:pt idx="3">6576</cx:pt>
        </cx:lvl>
      </cx:numDim>
    </cx:data>
  </cx:chartData>
  <cx:chart>
    <cx:title pos="t" align="ctr" overlay="0">
      <cx:tx>
        <cx:txData>
          <cx:v/>
        </cx:txData>
      </cx:tx>
      <cx:txPr>
        <a:bodyPr spcFirstLastPara="1" vertOverflow="ellipsis" horzOverflow="overflow" wrap="square" lIns="0" tIns="0" rIns="0" bIns="0" anchor="ctr" anchorCtr="1"/>
        <a:lstStyle/>
        <a:p>
          <a:pPr algn="ctr" rtl="0">
            <a:defRPr/>
          </a:pPr>
          <a:endParaRPr lang="en-US" sz="1400" b="1" i="0" u="none" strike="noStrike" baseline="0" dirty="0">
            <a:solidFill>
              <a:sysClr val="windowText" lastClr="000000">
                <a:lumMod val="65000"/>
                <a:lumOff val="35000"/>
              </a:sysClr>
            </a:solidFill>
            <a:latin typeface="Calibri" panose="020F0502020204030204"/>
          </a:endParaRPr>
        </a:p>
      </cx:txPr>
    </cx:title>
    <cx:plotArea>
      <cx:plotAreaRegion>
        <cx:series layoutId="sunburst" uniqueId="{76F4EA6C-CC00-48FB-9326-DE8F20C4F5F6}">
          <cx:tx>
            <cx:txData>
              <cx:f>Preferences!$B$1</cx:f>
              <cx:v>Count</cx:v>
            </cx:txData>
          </cx:tx>
          <cx:dataLabels pos="ctr">
            <cx:visibility seriesName="0" categoryName="1" value="0"/>
            <cx:separator>, </cx:separator>
          </cx:dataLabels>
          <cx:dataId val="0"/>
        </cx:series>
      </cx:plotAreaRegion>
    </cx:plotArea>
    <cx:legend pos="b"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Demographics!$A$2:$A$52</cx:f>
        <cx:nf>Demographics!$A$1</cx:nf>
        <cx:lvl ptCount="51" name="Row Labels">
          <cx:pt idx="0">California</cx:pt>
          <cx:pt idx="1">Texas</cx:pt>
          <cx:pt idx="2">Florida</cx:pt>
          <cx:pt idx="3">New York</cx:pt>
          <cx:pt idx="4">Virginia</cx:pt>
          <cx:pt idx="5">Ohio</cx:pt>
          <cx:pt idx="6">District of Columbia</cx:pt>
          <cx:pt idx="7">Pennsylvania</cx:pt>
          <cx:pt idx="8">Georgia</cx:pt>
          <cx:pt idx="9">Illinois</cx:pt>
          <cx:pt idx="10">North Carolina</cx:pt>
          <cx:pt idx="11">Colorado</cx:pt>
          <cx:pt idx="12">Alabama</cx:pt>
          <cx:pt idx="13">Arizona</cx:pt>
          <cx:pt idx="14">Indiana</cx:pt>
          <cx:pt idx="15">Minnesota</cx:pt>
          <cx:pt idx="16">Missouri</cx:pt>
          <cx:pt idx="17">Tennessee</cx:pt>
          <cx:pt idx="18">Washington</cx:pt>
          <cx:pt idx="19">Louisiana</cx:pt>
          <cx:pt idx="20">Michigan</cx:pt>
          <cx:pt idx="21">Oklahoma</cx:pt>
          <cx:pt idx="22">Massachusetts</cx:pt>
          <cx:pt idx="23">Kansas</cx:pt>
          <cx:pt idx="24">Nevada</cx:pt>
          <cx:pt idx="25">Maryland</cx:pt>
          <cx:pt idx="26">Kentucky</cx:pt>
          <cx:pt idx="27">Connecticut</cx:pt>
          <cx:pt idx="28">Iowa</cx:pt>
          <cx:pt idx="29">Wisconsin</cx:pt>
          <cx:pt idx="30">New Jersey</cx:pt>
          <cx:pt idx="31">South Carolina</cx:pt>
          <cx:pt idx="32">West Virginia</cx:pt>
          <cx:pt idx="33">Utah</cx:pt>
          <cx:pt idx="34">Oregon</cx:pt>
          <cx:pt idx="35">Nebraska</cx:pt>
          <cx:pt idx="36">New Mexico</cx:pt>
          <cx:pt idx="37">Arkansas</cx:pt>
          <cx:pt idx="38">Mississippi</cx:pt>
          <cx:pt idx="39">Idaho</cx:pt>
          <cx:pt idx="40">Hawaii</cx:pt>
          <cx:pt idx="41">Alaska</cx:pt>
          <cx:pt idx="42">Delaware</cx:pt>
          <cx:pt idx="43">Montana</cx:pt>
          <cx:pt idx="44">South Dakota</cx:pt>
          <cx:pt idx="45">North Dakota</cx:pt>
          <cx:pt idx="46">New Hampshire</cx:pt>
          <cx:pt idx="47">Rhode Island</cx:pt>
          <cx:pt idx="48">Maine</cx:pt>
          <cx:pt idx="49">Vermont</cx:pt>
          <cx:pt idx="50">Wyoming</cx:pt>
        </cx:lvl>
      </cx:strDim>
      <cx:numDim type="colorVal">
        <cx:f>Demographics!$B$2:$B$52</cx:f>
        <cx:nf>Demographics!$B$1</cx:nf>
        <cx:lvl ptCount="51" formatCode="General" name="Count of state">
          <cx:pt idx="0">3631</cx:pt>
          <cx:pt idx="1">3572</cx:pt>
          <cx:pt idx="2">2834</cx:pt>
          <cx:pt idx="3">1786</cx:pt>
          <cx:pt idx="4">1164</cx:pt>
          <cx:pt idx="5">1160</cx:pt>
          <cx:pt idx="6">1110</cx:pt>
          <cx:pt idx="7">1017</cx:pt>
          <cx:pt idx="8">926</cx:pt>
          <cx:pt idx="9">848</cx:pt>
          <cx:pt idx="10">765</cx:pt>
          <cx:pt idx="11">742</cx:pt>
          <cx:pt idx="12">738</cx:pt>
          <cx:pt idx="13">737</cx:pt>
          <cx:pt idx="14">736</cx:pt>
          <cx:pt idx="15">712</cx:pt>
          <cx:pt idx="16">682</cx:pt>
          <cx:pt idx="17">664</cx:pt>
          <cx:pt idx="18">663</cx:pt>
          <cx:pt idx="19">627</cx:pt>
          <cx:pt idx="20">612</cx:pt>
          <cx:pt idx="21">538</cx:pt>
          <cx:pt idx="22">493</cx:pt>
          <cx:pt idx="23">467</cx:pt>
          <cx:pt idx="24">459</cx:pt>
          <cx:pt idx="25">415</cx:pt>
          <cx:pt idx="26">411</cx:pt>
          <cx:pt idx="27">408</cx:pt>
          <cx:pt idx="28">366</cx:pt>
          <cx:pt idx="29">342</cx:pt>
          <cx:pt idx="30">317</cx:pt>
          <cx:pt idx="31">315</cx:pt>
          <cx:pt idx="32">301</cx:pt>
          <cx:pt idx="33">298</cx:pt>
          <cx:pt idx="34">261</cx:pt>
          <cx:pt idx="35">243</cx:pt>
          <cx:pt idx="36">212</cx:pt>
          <cx:pt idx="37">204</cx:pt>
          <cx:pt idx="38">178</cx:pt>
          <cx:pt idx="39">174</cx:pt>
          <cx:pt idx="40">149</cx:pt>
          <cx:pt idx="41">146</cx:pt>
          <cx:pt idx="42">128</cx:pt>
          <cx:pt idx="43">94</cx:pt>
          <cx:pt idx="44">93</cx:pt>
          <cx:pt idx="45">76</cx:pt>
          <cx:pt idx="46">51</cx:pt>
          <cx:pt idx="47">35</cx:pt>
          <cx:pt idx="48">16</cx:pt>
          <cx:pt idx="49">14</cx:pt>
          <cx:pt idx="50">11</cx:pt>
        </cx:lvl>
      </cx:numDim>
    </cx:data>
  </cx:chartData>
  <cx:chart>
    <cx:title pos="t" align="ctr" overlay="0">
      <cx:tx>
        <cx:txData>
          <cx:v/>
        </cx:txData>
      </cx:tx>
      <cx:txPr>
        <a:bodyPr spcFirstLastPara="1" vertOverflow="ellipsis" horzOverflow="overflow" wrap="square" lIns="0" tIns="0" rIns="0" bIns="0" anchor="ctr" anchorCtr="1"/>
        <a:lstStyle/>
        <a:p>
          <a:pPr algn="ctr" rtl="0">
            <a:defRPr/>
          </a:pPr>
          <a:endParaRPr lang="en-US" sz="1400" b="0" i="0" u="none" strike="noStrike" baseline="0" dirty="0">
            <a:solidFill>
              <a:sysClr val="windowText" lastClr="000000">
                <a:lumMod val="65000"/>
                <a:lumOff val="35000"/>
              </a:sysClr>
            </a:solidFill>
            <a:latin typeface="Calibri" panose="020F0502020204030204"/>
          </a:endParaRPr>
        </a:p>
      </cx:txPr>
    </cx:title>
    <cx:plotArea>
      <cx:plotAreaRegion>
        <cx:series layoutId="regionMap" uniqueId="{FF0715BA-5ACA-48F0-A007-3606E245FA61}">
          <cx:tx>
            <cx:txData>
              <cx:f>Demographics!$B$1</cx:f>
              <cx:v>Count of state</cx:v>
            </cx:txData>
          </cx:tx>
          <cx:dataLabels>
            <cx:txPr>
              <a:bodyPr spcFirstLastPara="1" vertOverflow="ellipsis" horzOverflow="overflow" wrap="square" lIns="0" tIns="0" rIns="0" bIns="0" anchor="ctr" anchorCtr="1"/>
              <a:lstStyle/>
              <a:p>
                <a:pPr algn="ctr" rtl="0">
                  <a:defRPr/>
                </a:pPr>
                <a:endParaRPr lang="en-US" sz="850" b="0" i="0" u="none" strike="noStrike" baseline="0">
                  <a:solidFill>
                    <a:prstClr val="black">
                      <a:lumMod val="65000"/>
                      <a:lumOff val="35000"/>
                    </a:prstClr>
                  </a:solidFill>
                  <a:latin typeface="Calibri" panose="020F0502020204030204"/>
                </a:endParaRPr>
              </a:p>
            </cx:txPr>
            <cx:visibility seriesName="0" categoryName="1" value="1"/>
            <cx:separator>, </cx:separator>
          </cx:dataLabels>
          <cx:dataId val="0"/>
          <cx:layoutPr>
            <cx:geography cultureLanguage="en-US" cultureRegion="IN" attribution="Powered by Bing">
              <cx:geoCache provider="{E9337A44-BEBE-4D9F-B70C-5C5E7DAFC167}">
                <cx:binary>1H1Zc6S4tu5fqajng1sCAWLH7h3RAnLAc02uqhciy3YxzzO//i6JtEnTWV0+sX1PRGZ3qzWC4NPS
GoX/fd//6z5+3JXv+iROq3/d93++9+s6/9cff1T3/mOyq86S4L7MquxnfXafJX9kP38G949/PJS7
Lki9P2SEyR/3/q6sH/v3//k3XM17zC6y+10dZOlt81gOHx6rJq6rf2g72vRu95AEqRVUdRnc1/jP
9xdZE1TBLt29f/eY1kE9fBryxz/fv+j2/t0fy4v97cbvYphb3TzAWAWdGRQjRFXl/bs4S719vWTg
M2pgKssUGeJHnm56tUtg4KvmImaye3goH6sKnkb8/8XQF1OHlr/ev7vPmrTm78yD1/fn+89pUD8+
vPtY7+rH6v27oMrMqYOZ8fl//ige+I+Xb/0//15UwCtY1BwAs3xfv2v6Gy7mLg5+ZmUavCUw+pms
Ek0zsIHED7/EB2PjTMO6rGOCJ4Be4vO6OR0H6HDsAiHzNBF6IqJ32c93ZhY3yY83xYqeGYjouq7K
ExT6S6x0/QxhTaZUV6d29SVW/9vZHUft+FUW+FnmSVLYp8c0hT3k8fHpxb3BzqeeUQJ4IUonApNf
gka1M4UoQINoT4DQPu260wb4qikdR+pg6AKeT1cnCk+/g835zZgSPiOaQgnFwJn4b7H3GcaZoiiy
oet7eqNP936C5jfT+RUsYtgSkq8nCckqzsrg4Q0ZkkzPVENVsawYC0KRzwjVFSJTZUJLeYnGK2Zy
HI/ngQtEVhcnicj2YednT6/mv9+/CDlTqIF0+Yn/AxEcCnAYkzNNNRQdkcXO9duJHIdjP2wBxtY6
STCuHrt337IyekM85DNDMWQCG9MzGRzioatnGrSoGiaTEKA93XvatF4zo+PAzCMX2Fx9O0lszndp
9abshMIGRYBX6PqEzJKdUKAkhClS9uIZiG+HnP738zmOy9O4BSrnoLKcoJLzJSi94K1VHGAnIIAZ
5DjF0DMNMKOE7ClqITa/ZkbHkZlHLrD5cprqzeWuqnb3flM91vUbymFEPgMNU9GJvufsC8LR8ZmG
VKQodEExr57PcXgWwxcYXZ4mRtd+8JbcH50RrKoKMfZ7Gghdh9yGymc6MhSVynvrAAhth3va72Zz
HJhp1AKP681J7mc3oFJWQ9zu3nRPIwjMZmC12euUf1NdwBRAFUo5K5qkgIXq8tpZHcfn5egFTjen
STfrxwwYz+5p+f73grMin2mEcmvMcWsNVc4IIbDroT2IC33mFRM6js7zwAUw69MEZhvHQZoFb8lv
0BkGdYao6kwcLzY14wwTqsGuthfUFpvaa2Z0HJp55AKb7WnqmldZWfvvzF2ZAUZvSTvqmaqATqkq
e4SWlk5AiKoE6yBNi99C9Xz9vI7jtBy/QOvKPElWBBbprNw9vKF4oIBF2qBAR0+iM34pHmAEQBKd
Ktpic3vNVI5DM49cgGJenyQo01KzdlFWvyEBER2Yi6YgipWJ/y+MaWDwBNunoci/kNteO6vjGL0c
vcDp6nQtOZePfXD/luRDzoiMFfCtaUc1U4y0M4yoArorENahXM1tMb+fzS/QORi7xObyJGnor3j3
Y5e8IfmA7KZrGpG1J6cMbF8vJAQNnDqgkMpoL9stJIRXTOg4Ns8DF8D8dZrywV9lMGZvKhiQM5nv
WvTJurkQDDAGW4FGVENTJ5Ja0M0rJvQLYJ6eZAnM95OkmG368MYBHsYZhBAYurEX2IwFwwE3J4BG
kWao01a3iPN4xYSOA/M8cAHM9jRdnJcB90C/rSzAPcwGJsqTtQBo4nAzM8gZNsCpBmT1ksm8ai7H
UTkYusDl8jRxOQfu29xHw9MbegP7gH6myroiE23hUaMqkAoYbkCAm2S3Bam8ZirHUZlHLkA5/3aS
u9hlUFVZUwZvCAr4aDRdpYjsQwKAJF7QCjihdR3UGZUe9a69ZkbHsZlHLrC5PE295m5X+RC2WGfp
26HDtRqMFVWn+vT2l9xfRmeqCla3J/gW3P91czqOz+HYBUJ3f50o9dz7gbd7S3zIGQUvjqHTvTfg
7zsbuHhASOCiAv8tfNOXwe9ndBydeeQCm8vtSWJzHcUQxfGmKg1YYqgCPGUvf/0t2AnYEaiaCOl7
2jKe6HaKG3jNjI5jM49cYHN9fpLYXD3+KHdVtHt6P/+9KEAwFwXAEKDv7QBLrmOcQfA09yPszZ0L
D/VrZnQcm3nkApsr+0SxaXdvGY2mQAggMBQQn4+7pjHWIPoJbNUQsSb0mgXHuXr83Xx+hcs0bonK
l5NE5XIXpG8YUktUUGi4ln8QSHMopGnGmYwh/gnp+xCohQD92+kcx2Q/bAHJ5WkSyuWuHOJd+vB2
mxj3BXCFRgXGcYiGrkGIAMTfKMYejYUr4DUz+RUgT8+wxMQ6STIxM9D97+vgvqnfDhbOW3QVq4qy
Z/ywQ72AB0ydCripsbxgKq+czXFoXgxeoGN+Okl0LrO0ftMzUaDNgAlZxQaEAIjfwsiMERy9IRC6
pinkaT1MstgrpnIclueBC0guTxOSbda9pRQmnwHH0FSdHMfDUEBCRkjDaN++0F5+N5vjkEyjFnhs
/zpJErkLqvssrYK3VSk1cGGqCrhipt/L7YsasH3JIH4Zx08FvGpKx5E5GLqA5+40lUruNHQey+px
eNpO3kB1gVga8E8CQMcNZjqcDtCpCodX9/AttrLXzek4QIdjFwhdOSdJQNZjvOt25RvKyqDAwKlb
XZOfZOWldKZCHADViIL3Bs2FFPCaGR1HZx65wMY6TYn5Y9b8/4l1UuBUJwjH8tMptIUYQHmoJwQJ
gmtzIqEF23n9vI7jtBy/QOujeZKUdF0+em9qegaUFAqUouydMgs6wsL0DCApCwvA7ydyHJancQs4
rj+cJBx3j1X9bj4OMYWy/PfcB3ROiNIAfwDol+K3cAgA7WhgVgMGtedOC93z1dM6jtFi+AKqu9M0
1nyud/7byQfcgAZHO8BuOR96OlQ/RcCGDt9/kLXFvva7eRyHZBq1QOLzaao3f5XRWx9RAwcNNyIr
eI/GwkFjgHtTMeDAB3hAxW8hDbxmRsdxmUcusPnrNDc07q7l/+Z58IbEArYYGaS157jzBZMBZQfi
mmSItt2fVFuQzCsndRyhF4MXIF1+PEmuswFhOnhDfMS3UAAfpMCLf7GLqeBdk3UeBT3ZBhZCwO8n
chyTp3ELODbbk4QDghvf1G2mQeASAQMZ7GXTbrVwm2FVPpN1HtpkLPj+72dyHI+ncQs8/jpNR+Yk
+b956DkENSvgfVGfHMkLmQwksTNZQeBS0xa2gNfO5zg2L0cvEPponSTFcAvHZpfkEErzlkYBopxp
FL4QAAc3J8IB8jjczuDALaCnwZnpmbCW0eevmtZxpBZPtYDqanOSUN0NGXxFzXs7YQBORYNKo8na
L2Q1CAiAYCe+AaK9afTp3pOT4BUTOg7P88AFMHffThKYDz58we3dtnpbbye41eBLW2B43pvNjIUk
zUkIwyefeCy6+C040GtndRyil6MXOH04Tengy2OZgIvtaRH/98YB+HINgk+lwT/L7Q1O5gJdGRqc
rBG/hZbzipkch+V54AKRL6ehf97/4ycRD202L3r+bz8FaYAbDWI44RM1L7kOfG4Lvo6iQOTtbCo4
5DqLTzT+ej7HwVkMf/EI/0fff/z1tyGfv51p7eqdLT66efB5yH9uFY8L3wJdDN2fFztKR9O72z7A
hzk1QwYB7fljnvwiL06aPXODv4153FX1n+8lcIeeIXD/UGBEcC34Qtf7dx2Y+3gTnMZBKpfA4ewB
HHUHOkv5ieE/30MID8IQxGPAPxDobvCjBxU3sEMTfCoUDpKAmCiiEcG09/y105ssHsCq+/w69uV3
aZPcZEFaV3++h204n3rxp4OIRvhwCD/6AG50OG0PAg+03+8+AKeGzvh/8ChXUWkU3ZVSfPVrU1cb
VkirtGcquUEJO3gzR27G1cB/vBtvP7hb4Sko7zu4m3s5/Oxbpn3JeiuLmXurpqxMmXqXRefepbLO
PgU5I19zO3j01sGWrJKGlZlJTf+i+4IvekvfItZnZuezUbLrzM5ABXkG8chUMfhPl5MF/gS4yQqc
DlG5FPFysgOucKzGBF/qFfJYXoyVk/LE6JQ+ZkTSK6f1fN3Ma5kyJf2kV2O/lZKhjVlTqKVT4650
RC70jJp5fUksX1axVZB0ZHITROciafEYrlyCvhd52juS1/WOgsfOTMI8M0Vd6nYaw9qQW0VoGFYE
X6c13aJoVyNNclZLReqIhFa+G7F0bEMbjvd7TIlp6gQo82MWqFHmiHJb1Zkjijlqb1JadKvIkzNH
U4PRzHAemEopFc6cNF5WOoMeaitvzK6iJi4ckSSli9e56m3mqhIHecxGHUcMXpJh4b7MHRSj3Gn0
PIb30uSRXfe6xwJ+S1Xv5E1a5KY+uplDpDaKmSZSUYHSNHdG0gamH+PB7GjprpW2XWUkLxzSktyR
Qn+fM3hOFKvyIquxvFWroXASxa9iVvl64Yik4DncS7nVoaBnhoRKx0VG6egpaeKDckZiw457966I
i01dIHnd4qh2krKunVFFlyio3ZWoqkcJxYzKima7NPhGUVE5Xh39pG1Y2BoviSqRzEVchF/VLoyZ
VNQZE4+r8pcQ1l4/muLJBSq09C70KgnW4nnFU4qc2yopLEL+EhCN8lUyhh/nJ5Qjqdg/tl53ZcyQ
0jzkvlTZblGVDu1zWKTzw4scJnG8AXKwB6mpHAkplSNyQZG165aMW9oX3srQ1S+iLQ5cb1vlCmvl
igBqlWT2QVM4fhrDrQ259la0yb5MRYUqqTOsZb4SwLaaOyInVoesInnTkcoU9aIKEKdmbcCa94wI
XlEh95lTuHEzmtivJUarVjd7T9Kd2ihURtQ6siS/CBKmNH3ndJ0OWS8dCjsYU4/1RtA7AS57pyO6
GWXpuIETLvm0iFs+Z7GA27G5TVS3Xh2s1zzUYdWKSVVZRleVW16K2WRiSs+JGuSZY+QaTJPXuZUC
FJeN6qYdYNG4FLaKJIOVI4oi6XnDXFx0iUkesbIaJItkgBcaYIV6SVTHTE1Lfa0Z2Rq+V1w6onXk
uUUxdQeZGUYVWCRsVauKlZQpiitjWwzR8Kjbedx8nS8vcjXErmyauJ16lX4FVNcPoVkSeF9dBZQ/
8ETkRN2Q97B9p2VAzKj1XSYqR9x4TC2M2J6aD3rW6FFqpWQb8j0rGsbUEbmehHn5VWQHL8WjLbIi
Kai684Fl2JUn0YjNDWJ0MVfOVxN9JJpgFqc0tMSbh88L7N+3RjoMZCd/aPyi2xbAZ0cTaCR3PJVv
UTgpjE03EtaJR9M9WB/ieUUiK220Njx0PrUSbYT9zh/4rje1+zK1g1K5y4Y+tbVQuXAH3Vb5Raa+
opcoZ1jeX1kURYOomy53MCaVmmQ9dPE5LmV9rSBp1YecyI5dZq6TO4WOplzWD3qV5ZZi1KbPlynt
1M7Gsb4TpZBXIb5eY3/ULFHXYVjDIjcny7qkB6aiqUqwluBtJJLkwRvg49LR/znwhz86VgybWzIx
bi6L3PJWfIZzndcQH47QrJVBbs0SyT8z2M3sljNcxce23ufxRkrRV+IGqh1yrieSjnO9YuyYHkty
n69bGcES9WoWjZk0mGNQtgzVQ2V1pGxgo4CEquiDEiblSuF8aE6Q3h4WRUMaFI/cGWIP/D4oz0Iz
rcLeDDmbS7s6QXbdyQ1TvKa0Gr74RSJzBj0XD+o41yujoof9KubLXneRnRJ4yWlXYasZCtms1HET
dkWykg2ypXGTraKy/g6vo92CUHoRan68DjS9ZylwWpS0sKe3H8k1iaJoumcL1O7ogoIKkkVWHyU6
o72R2QEELLGyjOxBLfRNGgS1LdeFx1zOL9uk6kBk41kfw8YkEpBqVeZr3mjRIVv13eBu8vZevBtV
kdJsk6X5uK3kq5i/EfGWNM7vIr26Do0xXHtVpdpJp/5sQqU4b4KYDT3dFZXvrTrd2xhRNWyM1Gpw
5jnE++yHQLwVl7B6Lp4YepMgs83dD0HWFitRx5cDHC+NN2UfwoQraTS2nXzRYWAhVaFXFghLt2AE
/FKDrDsMXuQE3XlW4shpq0Rbq56/LVRPdrCk4CkZSXNtqFq0aethQ6KMXuU0Zb48fioSt12FQ+K0
Xf4hwCDgZFgvLVXqWOmm+m1IytyU6x5bSFUTRyR8s3WMpN8Xp4ZgaM0oTiPTD93EEcm0AkQ20CIQ
gqOuNQO/BiarS1e6r8smqsbSKn1y0bmdYepy1LJ6rLYt7bzrulcxU7sI5GUZ5Fat0a+1Me7XOVJb
YKgJ/ln1KLFlLqqJBAsubQT7Yqq0eD1qdJ1m5CHv8U0aK60TUal1RK4Ik55h3y8tPwMiTOAJYqAq
QOagbCDY7MKpOjL8amqjsHW0ahmv5yoxcLpG0rQgklVabbDKy1Sz4kyo4EkcU2U0RbYhYcPcoK0t
nTQgEaHOSGAQ75VHIG2ITiLXc84lcnOD6DcNGfvgIQ7lyhZ1elEYa1qSlZansBPwBI0pgdfHs7DY
McNjmlggs9WOqNMlAs15edEOWN2KKtHoe13jiFwmRZ7ZFjC9uCk9BjEBdtm5dJs26k3vamQFKwVY
uuxv49Lt1p3mRcic6mqI5qFeacs5SOaiSk2wZEHYVMhqPmpumIvddQ4SLmE4ttuetZ1NJQsWAB6Y
vsa0vYrXXriqlXNs2Cq1u7v0keLksrPcDLjjurK0T/EVqB0fJNs1ZJ9ZbfJhSJjfr+vQhozsnhca
iOfWUH6ouosyuOJaUmiFnjO0Xxp517YZ86N1TO1Itv3oCwmvcbhOKjORzrPwWg/XtQw0s9bxOW0r
JrlA3xdpeFX0F01/MYbMNazEPa+lLTVMTb31EOsMywu2UbKNhsws+5ULz7XSnPSCmmQEjm3W96Nn
FXbys/DNsl43vqlL38uMqfD8H2t9q4ahiYbroWRJdCeXTAmZZ/mfNY8VP7DESGi28qfGt/2EEWw2
rA+ZIpu1tNIiRpS1jlZasm1y2wtWUc0Kck0TFn4uw5sK/Ygv0SpnF6qT7ygLr3qWA4magTk6iqOa
4ffhorLCn8NK2VUZa+3Mkm5U2IlS1n831r1Jt/IDvk3tbht9RVb+pbCo1W+MkfnXyqbd1CxlwY1u
axLTbkDpLBnaUiu5xJv8RwCKZX2FPVbndkRYHKxcaVt1TLtQWitvVhgk7NrKJOZaPyqmXKdbdTV+
0kaT2NGtdOU9Dg/+l/xndlFc9KD5m6WdfE1VpoGa/blOLfVK/lR9JdZjvRnPt813dwuzCtbjOjBh
wiCHONmNo/QbfZ0PbCA28uwsA5ZljSpT1mlia8XXOtwE/ofOs+XCKsuVVmzcFfzdExYn66QvmaGb
2scxtkhtogeS3fq+OXzzspWEbE2xxsHqE2aUZtdselBrQ7PXWQjGgd6pPRZW5ojtHNcMld/L8wv9
1oDHSreamX7Ueoe2tmEHW9xZknunjJvMW4+DDTvkCIvjc7Ma3Qt/Y9zKVnrprfrvtWFWD/KFF7Kk
siJj4wVW3lvDxziyNGNV95vasDt3G1Ys0z6QjKU7JT9H4+pbnVihfJtGmzy76lboPpfsfLRtHzgp
/y9I2fBDf9BTWIlmpp5HOtPRuQuicGcq19hg0ZdiMM/VT63EpHO8yq3sTn3wgQ9WoVnBSrpwP3jI
0r+1qTm4ZvzdqC1J4Y3knJBN+334ZOQXMtmgC5C9buPv+BHVJlgm0A8jNWOn3SFYlcUFzkyQftZp
ZOWm4W1jkFE00+/NgbIAg6bM5Lt0XbeWlzP9i/ajvU1u6Ndi218miOUdy9MLIH+p3VLX6j62Gktc
1jx4ZvloAPlgO9VMN7N6DB+VXxGyhhnC5eMOlH4TXyqOcpsOZt/bRrLpQhY8ostuJ93HN8TOTFDS
PslfvYfoUxGwIgNjgamx2nSvorviLjtHt2Ad8Fa+3ZyrOdOusk0csPFrvCVXX4YP6kdpo9yEj2nB
dM9UCqZa6Cf8VR/N6VeZXdQMNpryc71ub+UNOUfbKGDlF9m32h1ox9G2snpGbOkrykx95Vo1a6zm
U9Ax2AuxCVpBOLA2tgps1b4ZwZYNCsRt+z3ZliWTDXhERgKGLjwL9tQ7gp2IeR8z14JHz+yEtS2T
QfvtmMzkFd2kt8a3yDK+9LZmjZvoe7JWbSk3A3qtVAxVtmHCpml5TlqZnaUR02XZBZBbuAIj3caL
wEgG6/CiDhhmYPpyko4B5cvherwKfZP2K3Xd3967G+8CNM9NuhmBUOPIpDf1Bm072HnKFTHYCDug
YiKDyVbxEd7ptj7vWRRZcmamsFK9TQDP0FoxskIg6xvja4HMoWeZZxbKytWYAitfZsWVvnFVk8I6
XLtg3ll7dmQW6/Bbd5mVn0H3CiXTgysaK/UOt2YGay8xlQtqedviwl0ljvaFwJzXEsObPjKv9cTU
z4t8lW8U4CkmAa5uemCOdM0mtB+H6+jC2JGb6LN36a39Hyk21as+TjpzZn80LcDgI1ikAttG0sb1
BoxHDvzdmHLtK+4VpiDY1FxTcTPQ1wnXjZquU1hQaY0dyPSrFlKQrTdE62Sm5HljKWABc1o+ROQ8
rpCIXKcqdbqZsgYKkB3G7XlEqnAd8D6x0G5+PVqJCpBiKhmUkloNrazRzKjOqnOq//SzVAeFyjca
p3lOwhI1jqTErSNyoqGq8u9ShjSwI9GCGV1JHG8cV34UydsKLFe0k7A5jgR2SpHtEdgeKzUvLF0j
FbErHwTOrnAz06Nt7/i5HicsSf0Q9l2wQYSi7OrQpCuxNUTRsNFKA8RplCZgCqVgKhK52udKwVwu
wei4Dnx0rrUktvK4HJiMk9RBPNEDkG1Fbq7DRtutk7K5cVFrBRgWvzYAwKCegKZbpDi3hhBLa9e7
9uCQuEP1GGQQLcXb0C+rdcNlaZHUkXpVDBJeddy6MCceVwXnotz58JZadC2sbD3X2kSuzClsuXMl
0aqA6UHp2zLXAjW5MREZyUaYg2tuEhQ5jVuDg0hGm8Q3TDh8+zFGiruiBpim8r6NzCEHNuE2eXFe
IoxXRIH9uPnSF0O37YJuJam9sZ4NSIimjTlEGifGoElYUNSjk4xgiVHqEnZ1owB1XQbJs2kDq1cb
ZSqiLmhNCqKS0bqfdK9Cjp/0HchsI/6Ul7RYgQ+gd8AP0DsG7pW1EtCNN3LES6LeJUNO7Tbus9EM
ub2ORErLdJfmFs1a0FQ4cnMy17UtGraye5F2OHFwW+ogKjXZYA2k+ISq6koHrUfRXW3TckOcMNFx
L4ipti3setycTCpuRZqMx7MxWZbb76qqw8YqZYRJWa846VCfg+7rw85a/BjqyAAaAafJKquUu7ai
GDQ3SFASshR1jV2VGraFWVUALJK5SOssgIcExRCBTC7gxVy1lwYdg2JUGKqZDx1lw0DBvFNwo/OU
cBuympdQ6XnYSgwfRJKidk1pxGChExbWUA5LZypT1Ce2cE7s3V9778TkxbnP8qEMPH//Z+uei//5
lCXwr/hzanMl/6t3cwk++jH9ubx/7AWfQ+YBEdWyE5/N87VgMvvZcQfYi8LfvHG/8LdNf33vF42v
c8bpcLrgwI3zN1/c/O3T2Rk3jXn2xcEZRgJ/r4UfmMMKnOqdfXFwmhTBzqErcBoLPliA4E5Pzjjw
0mFFA0ccRMohKiPwl++dcYoGzjgIrqfwUSQVPlQJTqSnJ3wBI7gfjzidYBpLn5MO38Pm7j3wF6jE
INxdd+AgQ4mfI1capfO49IEXPhsfhVlPmAinOmGbDCe7o8gfb+vderTKYSgm6+R8PdF9NjnK1OtW
Xmfc1FFDRhu28lu/1etVyu1TkfAqVVXVm4lHA1NUBnx3FUk+DOB0mjqVaRiNpqgWvUBR3/ea66ae
c1nk5qSXkoyVTfetbXyQEJ9vs7hrR0IpOmg+dr1pZpWkI5YYfWDNfVJc3aGwNWwprre5XrbrimvR
KbdaIKKB3t1FLtCyqBWJrlUvyhG3dYiW0UcMS6q3FaNFVdzynfCTyM8dRVEkc8+pO7/twQ2ONS/q
vJR7IyLt0gelu9FQvp2vJHKKoV/qqNBWwqTaC1FjtrMKq+9clHsXJBHCxRxR2SggUIxGpU9Qzigu
QBXFVOBPPXm0Bk0Hd6SWg2Y52fy5ySUk1GdZrwd26HuwzYtFmCU5KOg4BwMHN9WIOpGbxoklLauS
ssI1vhLr9MCVkGB8XihgWhCd406jZhPU2uR8OOgnd+QGzF3dar6HuJQoThflE1R81mPpSth8SSBr
wFOebcBBh9ttA6FTQdg4g1fKMaiFWg00AUkq9yB+8xx84rk2B0nJzACD30zPYr/ciGw91CA0F94W
+0lq1RQ86xFnriJpqr5hCNC3sNsEG52CXsobg+ceKHLXclqidSn8StzDFAqf2FxWykyxYy39Nlvw
NOFi4wY9hdvyhEFPtMbjcDdyNk95D+qFZm6kZNOrnJjAogspDfx2bZT6RtgjhYnY02swQR9kleC2
Vwcgj6EvrAPzZCJs1WBFAsGrADO0mtxonqGuChVdigdLRwNuIbJUbTywhCUgvWeGC+ZyWZeTawmU
Nz0MtU1IBgPZ8/R1DPYEuUBggeOidc5fR93CghVFkRDeIHJRUlyCL5yuVG7FrIXrWR4J6I+Iv5Qk
IfVqHKpb8RZCLoGInLgbaqRh04OjMOQew4GLLCH3Ivrcn9gL1yLhXkYv4A5Hlfse8wiMJXEk6w4d
CzDNBLnEhrCqR3OaFx5BpPRDWKEZ/HEkU0xKYEKk0mzcSt6Iqtn4KnLuasxB7Ipd7mKK4uRLXqXe
airGfM5DmElgHwTZqEIyS7g/1uOrzwUXrcF9tR04bUPuvR25R1e0iRwBJy/YxeONsOFL3P0tcoZw
C0vcQ1xwXzEGpzEV7uOaizyKcCqXPCvKKbicMfc9q8IVLxzSIutyX7zIUe65NsCFLaz+mEvQkXBw
C9s/5Q4ArwT/t8Y94arhfUUS2IYHnojcXKSjkdsEfEuiqmm8b6CuaLafNbAkdC590zhxV4o3XjZc
KhdVvlfL4ALJQLekdzn36M8PS4XDfy73PB5A5pEB8xNOjylCCDQeTZDzuAKUXHgRPOD8lKIonjef
IhPaVc9jFQIetYC4J0c8uXhcXYQ3qCIVFRmEP2g8DkK4ihoeG9HIYWQfrFexOrKoMixFGyKmCGl5
omBOxkYjrRNfweu5ipDkqvCB8mQeyhEq3Pj+nHhjHECgD0R7CFQyHgFSQCjI7CcjnG1PvjMRPCLK
EGoLXg0eW2IIgWB2WyEehSLxeJSYR6ZorWJYuVznls7XvNa7nZPo4LgIEzB9lTzIRdS56fBdz+pw
JTdqCKEwkGhxNLI6Q9jq/IRYyqiCJebZySNyOvXAv5BGZb8t9Y+4A7uVnlIwtPDQnDxJwMINfA9U
U560PZgLDS6Ae4jL5pEQy/kCn8qEi+0pF+B9kOQ1IdML+EsOpEjGSfrnioDMVQLQl0A7kJ99gLXQ
HrKQGVydmB1bIjcXa66KZFwpoRgUymHEjkhAg7hTW1DbRq5jCZ14VpHnOqExZ2NqRKCMPinPonku
inFK6PlredDORYkAh46Y6DdlRe3BdaYsxZ2p1bDvaUMrrcqquJC5dt/zsAO56tUtqm4zWWutptGJ
RXCkWK3keWDGNMAmnyZgNuKOiZh7tIX/ocIpmNUIr5yyoh02lWsXAlUYikuN8e9kOB33hpXCBSmy
olIkOW8WOQlOHAHT4E7TeYwotrdKowbTRUSTqBUXGjTOsyJ5bFleaWA8EOVAhB08X8l3w4LJgZp2
XECBoCTekgl5RmR9IX3yypDnRDFKOgBhLouOc3FqToTcLHqKQbGgmPmaov9cnJoXdwvnMaoRZuu6
yacZiHEHs5w6TtfQi9JlnktlcB4D5896zvQqHt0gyq5MwLLr1tVUJxoa3ipyIhkpsEzRWeTmsaLY
jIXvxCoTBeLx6BiRhWDWcTRFZ4nwMAqRnWrn68y3Ao6ITC+OfVO0ivvNtxe5ufPBFedrLaa4GDL3
6wPYKWiwmfV7oeSPnIBFblFUhsQwgcGrTDTInLeJoJ45IWpS2q46PIgq1ATA3mfbjahcFP+5Lsv8
yAoa8NCKfhD8BxcU2XncdJej7U2rumahFeDp4w81P6iYu6ibTBwiO/cRzSVEOIBPUAzkjzr3UbGn
bttiY+SdsumCwhQXFol4eZ1UA+Q67pKVFGkf8zytwEbetFYmhLykbS99L9FXFZfSRIAUBJeCyCfK
czJVlil2mVFAVMOyk8KluumS4iKiLIZPlaKMhri3MVg2O6pLzKdSZ+YdkkCRLQ2njocMbEhqbRdl
kDFahp5N1FIZ7SLX9f/H3rk1yalrW/oXKYKLAPEKZJK3utvlcr0ovOxlcZUAIZD49WeQ3mev3X06
oqPf+8FEZmVWOZOL5pxjfmOS05CgO7gLgNTSbX3zrS4SN+rTQr0GvMHkYb3CtUT3XPIPxrjtWWRQ
Vfj+bJrqzPmeOnCT0ku6efRyf1SNffTnEa2XpESpf6r26HOH9NJ7VtXIGD2YMJhy14nay9H2CZA6
9/eM7z9gunoP3WLf3H94Z+3u1J1K/NegSqdj5wnrgQlgF8/OrlwMiy523xiqhjNQxWwSw3xp9lrl
/qhf9LlpkDNMnvQu875ZE75d9BT6BzTb/6IGWvOy10H/bO4/i0HSFKEfOuxrSKNkA5oF+Y0gUKCh
1pE4gnTWfGwTY4f+Ho7/wR/1Fi1npb5590zyvifulOZ9x9wf3Tf3F7pBLPm8cJnXfbxe/myCrjrp
jR35fW28M6/NtssPd2H3z8P7Tz1ZPzrapEe3VsslBeWBWqPG9xWTO/3vb/b31fr+a/dX7o+iKhtC
HAwIlfN/bO785//pZ/Xoo22e2qiQclwuPHXLJW6oxPGtVqi4+Nk/L9wf2X1XpTZF52/P5u/H9x/x
8w+SuMOJ92P+z9P5jtj+8/zPI7CL1ebMsf1TLex/8P7C/ZfvjGMtksc5pv5x20PuXSpHbigBs/73
U3IPkdW92IOzW15Gfw+8/7wV86xpxgEj5v/xpg4I2M4HVQtK1XRTXJ+sM8su0GPHBwnrMkDFqHrj
Gk22YanyNUlUsYSDud03ZlzzZDbslHhWIyjsSNF9Y+6cEaWsWDwz/FnAx8XtjN6/17ne9+xhWEyd
GcncpQvHYg3V+kdl9u806L+fmo2irf/Py/dH9/f8wUb3Nw7c6+C/A0n+/8Xa/4tzAsCzD3n139D9
/1BrH3erw/+4OdpuS/jXr/5LtMUdm2kUxAluORclmIOx+2L+ZaBguPk2RpnCU45bBOHmwiH00n+J
tlBmI4bbO6Ho2e/ccB+f8d+ibYi70+wDnXAPdbgfoAX/v4i2QKBhxhj+w0Sx3zwigIUjwewBzCHG
PJX/VbVNWjv2U6eBOHgRLWM7fI2Y4yUUxoMcAvPShEn1Ipr1Inu/K70ZtUY4eOErfBtD1vYbAKF+
yNtVxq9ImdPDpgN5rDcib6sbqgw0avS88IyJYYGgJY5CyOZNkQn4RL32N22G4Vs4PaR+m7e1t31y
I2Uh03V8DGY5XNtNopnbaJfNQNNexnRLcxfx/i1pTdGKWOTO5+ErC4g7zoEfXCNVp2jczSBHxpgX
QTVGx8Giq6Kctj/nlDxUDLRM28fdlcq4O22W9wDk3frhTVPBdW2/12yvCefoMEzdXDZ9rL45F9gM
BP5yDjt1sb0wX60DelMRNzyYeZu/6p6ZTA1zVAxsQOno+dVXKbqij7qy67f+itL30W0vjlcUdNv4
A7PUZdG0bemPtjv2dcTAPW5VORlyXNfDACfAYxjW39Khsockropx65db2t8W1rqr5kHBsbPevXkq
uiEOz026fVFxHx5ItExFHNO/ycpAs+C/A2MHIAQCD8QYu2bjUshqqE4QZl9NCyk5Cd5WoHi1oP1R
er4+EvSWS6JujTbpu3dtXjAlTj4LYz/42q9HVKoLOCrgH24y6pSW7SqWo14BBKW+PFm7+M/ULq9y
WvzH3jQ2i/uuKlN8hSC+EYYsfGhHeF+IzOfJ609uZsFFJ3WaGTo179ywgtabfCZsqjKK+HQa6C9c
R+OpbXp6SlzsPdUp7wB8hV90S/h0SPTBsko/saDfMzE+nNNhSbMpCsALAl88Rjg4xzmtSuo5kFcg
z0GQjGjyNy3JZO+6gjSjOc2tqjIyRNXVX8lvBThqIJ47OTGGLx65iIWHZz+Q6S0y6XC2+KN5x+vw
MHuxuIRwxUCGHDsEiZocCW/Sco6ZzCHYh8/hIFmWgkHNedh9TqHX3oZ9k2zzlbdLfaqkAZDTdjjv
KwAOOkRChdZvkr5uXRI8sNoGDxg72gOKp0i7afPW1sOxxpl1YdyxYm3chVHePNchyeORxS82dA6E
o8RTPQLLRZcaYIDsDuj584MYQVoN1NnnRvR90ZMkuZDFw+HvTU5UnRQVVLdiVu5duoAUC3Z5ntQb
MAnga3G/mqzhzVYGPZiK0MXLMQFg5g/gGr+sVpqrnaq/QnQjztO4gWSL5xxUe1cob2I5G0m5JdN0
ctvrWs/XESntc+L1Mu/9/es7gHsyVNPJknErZsrmct5P1oHPdaFkTAvtw5LjlpZd67X95lV0ek5V
8Ab48FLzMHwIBHuvCFfXbq0KrTcIwbFQH73yy2TSMpdYgR9w7XyLZlFj5fKTo99tL5sN3Bn2U5zc
dXOVfKiOIQkB1knVFZHhcWnmdiiapkoy4y1bhhSeFbxrcaFRLBOTGuJi7WzwGNb1+NCEVdlM8pPS
cSwUU83FG3NtvxKYDGZamwcVNH7mpomdU6AicKjMl4rVrojS7V1aOTwlFGiPrzwUqXYBzJl+oDkP
iE0mIPii/rvPeaFiyo8jI+p73YSZ85KjGcPhQfSzfIxTa1+H2u/zLhmqW+K2OBsZLHOU+YDXZBTn
lPTmaU6m4IW23lMwzvKJrcnLtrXQadUmsIDHy+OY8qxnY/LXulSHUUVnMTTvYhXbATIaO8hCLU1z
dppHkL7a+rwkQJV1n8CONNXItaqqzuqANKdmIH9FjVrfGh48qS460io0DzFuMZU33aQOiEPqFk87
cmW+eQ4rP5CwpAqeBpz9hwq8yqNOI7TK95pJ2AX0TroFOQh1WdQL5ZdJBzkdkx+i5ul7yB1/pJMP
bSBckcjx9WQaMmcr8N9b3JPg6OBbPcbwsvXI5J63iqnPJlrpUxKSr84Lr/0Um68qOeiA0xA5HCsC
v1mO3mx+N3VqwPoBkG+1qm4RPGEZ8bb61LfUXUfWfnS1/yZqS66MA9pqu/bL5H4OC38ycFx8bQj5
6BNzHYakKbY2ri5tsOosqEyQBxF2bd+jM4XFe3oMqv4i3LKjyO5z8+SnQ0WTLX1fHc00pmcRyTQX
wulc1XN9SnHGFzNPp5eUnEMa/hKqSt9HMUanzRPPNeuG3LSsemtcG+Srq1+t146lnPBPNuQBwmzR
25AX/pAuV6qD6lSP8oNX0YgeY49ORlst+cK2vrQbacqFg9eMpyYo4ypArROpL6YzIdwEvS1jX6VP
LFxOnp8kx2RKdogi8m7pCNRUkZmVbItXeCD67SxAQBSson42OSkeV5LSh1bFn4HvFf4SB19XX4G4
a/znre7B72Hw7yvFOSTW9Rgrf4GQ5wO7Qq+8RKQeiqAjabGOwe/AuR+9af1351+9RabvrltfkRj9
2GQl89Hp9EBb/VUsaYVmoGf0bRuBQrbsR0XdelFk/RjgL8PU1CIe4XDU6dA+4HbE1z+BJHHNuWIM
UbFJ4FYaJ+80acREY6Dld/3sF+00DoeK6v457bop24If6AtFL+3q+efOG8Nb0Ib1sRkRqSsK0wLV
kp2m2cDR4Ffqi6qb7ZAyhHUTTGHWKzedulCr6xSEzVn1ws9MC2CMdwwtvD6D+fJn3L2i8QLg2XJQ
yz5rsmls/de2E0UyL+k1HFW57FqDjvZWbvgEl4r3Os+PVg/iSv36MjmlzkM7h5lR5LpYvh39KtZZ
pAf9olN+TbEA3RQPTV61fVvqSce3RVaXeATG2QxwZkBs+3vcRmQFRFa5WV/GHmf2ILQFGGreZk2i
LxMo2G6OvVz6o3dksygJJPZb33x2oSfPbHa/Ji9SB5lylGyzD0sQax7sVpts1tOAz9MKWTpPmWxh
HS9xnLOlFf3nSmN2DGCVGlbB8hik02Pd4dxXwyRPlbPeEUc6PDD0ZVKhsTQqow/hTMR53RoQaCwt
FsXM0xIbJI/NCl/U6J/4ykWmpwiiMhtZNi1BdYsj9beZLD8qUKRxtXfdKZXAmdn0HBLybVXVdKUj
aG6i3prynka0nooBAb82vfSP3ji2xdoa+bGMB2OxtJHt2Y/an0mDtIMGGgbcIXmAKRtorxiABULU
zJL0u4xeSUXXJ8rpj4hWpuy3k8dGnXt+o18whzyz85xcWdcdRxQ/N7TeZ9rJa7e432EUVreZiyST
YkNQSOowT+udToY8fp2Br5mauwM4tgrZWjM/90i1LAUQLRrzjJy1v/XYi2gF2S2jMPqcqrBtc3S7
QJ6GAjxtEr/3gQYn326gzFS0NyHaKLOLN1/bqMuXUNU57ZQ4Oea+Um3qMgyAgZGp3g2sdRk161OF
3A12ve0sB8PzbcY1P+MTxQH5ggZ3wNn0kYwD/kIxwL76NFB5CMX6kgb1eG6hDppGnbyW8iL1nXeJ
govaM+yxicFBrQasCdo7GY8X+9rT4b0CaNqaaDgzeAfQFt1eW19mXl25B1VPmRXWPishcxPW/llb
Gp6JTQ+YS7EUIUESPq1KHxbdeseqk7+kRMjlJKxvrXTwV7oB/oI5oY8zWwyiXbyVqLr6jBHgv+g1
QHpkG7pOe0TR7fKtnxp6vidD+LzZoCxot3l407UZ9iogeNrEkPN1S29Ju66Z6YYabffhLbFcoK9f
N8ex6l7anjYPeP3SxQwtI3S/c9IGfV5H23Tw1yXMJHVjfk/K1mS1t516wC4JRvgBmvTqrf1no2Yg
d0R2t9E043mRniwSUre3aJUHiZrokCZuOLB4dIcUd444Gds0Wby0h2YU+K9sF71NIRuLWLn04CFa
HiLHD0Huq/U1TJ3/OCWonvYX64VV+FhDtvWDKyUnB5tG/atIQRwrLMdV7M1nJVKVu2WA9x/J9tFE
UFLrYOyQVaZnEiLxNTVyajKFOat7tFN7nJUjoTWI2uAEwehBptOa4y/rwveWA3NMHpT5XAJkWBHq
gCyOAMdS+zthAyt0ipjaze1PzIvDBRkOwAyHAZdKW5FcgrjMhQ63Yt0mNI9TNhUI90s+kv7Spcs5
EMAgaz0Hj2rwmy1TY8VPIQlwClQwF3Si+WhaJg5csw4hFssADt1Bd+9NPG5PeguiYt7YdJ7HNt8q
0aCCWldArT4tgkA8pquUX/xBfqQTMmC1wAGAhLGAdUoU3NnqSq196714KdXssbLjgCQp0pXZomDx
uiE59ab+sunW5XU7qWOUxGNmUsuK5G2ItQGrDNl4aE2PAB5PyKb5VCaELGXXuG9pM/qPfE66vNN8
LdL9tJwCQOgrPFd92z4MbvhWV2mM00+ajMmwvg7Sfdc9vFwLderaKB4fmYZxZd04DmjdfhgMn8iW
NK6L1mz6uLD4IQqIvESrwoXCVXLsYrh2qG2vMqDj2R+jXz6bloPlIK+ViGUm647AesFXxFUdFm5R
LQ5ScS+4a+banM/9m3Mt9vji/1bIXw5LA4i4EstPFw043F0KvyVltxnFZ15pii/Xj+xk4jq9eSsu
tbr3DHRcIo7TmMAA00r4xdqFFarqw6MLmM6riZ0APMsT9dOqqBMvObVDgMTOjx9av1YPhIaXOEG2
QmvuHX0QTRVg5591aHPujeoQrCIoHZ+nU1ymvgZE3iLcz1i3MYBh/BFH7qfezjPqztOmbfowLG29
38ojfRjhqBlsq3czYViYJLSvfmBjHEO3Xt2A3jy0ji4fAJ/LYOMPli+fqFzxhm7hl43N31iyxOch
iObnST3Lei0RxecnjnhUggNhxQg0voJoVZoQje8uvW0rbO5zjGsRlEl39KYW7kGBqQq13v5mzeYX
drQNUnEUYY1jty4g/pdYxOGtZhvg62QY8xa1KaKHfK34dA6jYH4CzAUPwIwucczgQmC9Pk/y0aqA
3oI16c615HrME0l2mVUzMD4bSJAUwU/tMEfPG1h+aQdBV8N54CLpP3rzcIT0Xcx9xd8rHzS2N7RH
0aSm8ENkO5hYAqV7u21pX9bt0D6iIoA3K+2CbOiEd2D1BueWY1Me447Sub+HQDsF3o2nzdd4mu1t
8BHnXHva3PTs+tld+27Nt4brL7EDkBVicAloBwBvtmxmCauD9V6Hjux6zntrkXR5mFx9NoIr5EQ9
FtXK74q0aeEr4dng8yVHuNzKkUcGzYwV68sULKcEZSZQ+PVMNvbi99p/Vuxz0QYF66qeB78/+hpu
ILX1UUEQDs5+GOaTgR9nk+TkpMMMjyC2xxaQVZFQkuIyrs/OfzAohx/qdv3oZqLfR7ZBMJB/zYTU
b7SrP3iz9FfBq897xGqAZ3Mtk4Pvj/KoNvJ1gRCz+fH0VrVYX8IpfECfGy4jMy8lFrngjGUFKftL
KObuvQrDqnAJZPEU321y85AJeK7qJXhaPQr4SnNRKpzk83H1gLXESp9Y6vtfNqAmKES8U0pwUiNW
Pwb7t7Uk9FA10/qcNutchsCBzjVMfBb5nlh9dFf4jJkMAunc2ATQmnzxO94S99x18ckLiX61SAED
99pHZvjeEFWwuYF2FLYYGGE7aFNUXSPZ/IZl1nuIqugQ9dWYYeRrcG58NCBSG0DE0F71GB9oath5
tA4uUZik+AgOZoXzrd7aa21DmYs2nY/CjsmDVIqcRmbeVLri86N7fF766RQFoSyXKoVXp21UQV1V
P3RrFJRDt7uNnHVo0VD6l1ngEKTnIVr1h69TOJ2gamZYyZ8oLO2nruFI8XUCUp6kD576xexcWtD9
+aRnVsCw/r0i2FsM+gz8VpACBKLbs+79V2+DFSk0qGaQ2azP4yejmzqu4QSf3A7hc65ufU+i16oC
9q69b9Uyh5+CfHBOzLUOIzD5MT/HQSKuDYPPq0rXp1jTM4TcqaQN8+CTwjqPKE4KQgjEmN57Ic3e
4KqT5XEHHJtuhZobsvZNmhFNHKl2i4g9LBznrNrF2nDVr1E9QcxkoG8aWSWHrQlkrqjEYuHJd92+
2NhtkFLinwFaXpeFJPKJUgU1cv1SizZ5outZQEO/pYjLgb/yU6Rtn+vYobRJqcy2mMAr1dvm0DPG
oTcaqFgywX/SdOZiOZq6Ym1tDvKEnGqC3FoaJ46y5SwflpVnwazFMRoWP7srFhjoIbN+TfqS1IDk
IOjPh0WQ/jjC2X4capWWCS513KC9gAhUPWMOwKsKUY13MX001izv4F+2M+Iz2FD2c4lU+tY2fvo2
UCgEFtoEo89rjOkBvk/SXXJujjCOn4nxRE4Yh68K+BJmEciHVbTfdIeyF8tlnffQGV6gj+TKqvaw
brY/W+R6kPUBWCkXnmQLsyIaBBfnO5GRsK+yeuxLtgbfA6jmWWPig+nm+lucDCfWTu9j9HNZMNwA
CsfeLfN+xy2cwf4ufzCBzLmy6TmJ2/GihvExjlcktlp2L41Vb/E2w+A1CHvuHH1EqgOK0GvhiKyA
X1eL0jcOH1PeqQCK6xjE54UEACSMf4lgvIcWPKEnuDTTiSzZxBKJ/AixognQi9BS/7UMdZyvA0HM
cf6z7cP+yIj8wUgAV0qL2U77fASO1sREsCTf5yFgPpA7dVMAHzziURxDVBDJWjZoYN7JrmXKrfF2
6yNk47Z7JVuYhW1qL/6+8X5ZsAq6h1HpDmnNdfTmQUI5zpx/ktESzDbBMok5AhmSeyCaExRXgjcR
2cBWZKqT6xmw5BH+RL37gxYWgqREIzzRdMyZAbOpNVGnyGC8z4zwlWhT7cN0gqxuUmT+sXkyAlm1
3QHUJnWQjeqD3buLRoj1YuHcY9ht0G4n0FxT9YyyopjGiJRhT2GiBrbnNfGjNnFbrtv4QnmAgrcD
Ok16oQ73z9ku8YbvG6HG7uYu90Ls/1R9TYx6aKjwczvGRbcwe0JKjcVVBejK15EqhBdW+c8713gn
GgEiwXXl2vO443P3jUC63qrEO7sR4uC6tvrQi8MyYN5RtLTf1NT9GpSqsRaJ2x1+vrPRYdT9TpTZ
DkYYjbKYJdBp5AxfcjtmrUvK1Y4/bYRgjcYRnPC3Zkq/b/zjPtYg2BJ6UpRn0Q5y3tFNAYd3JioX
FPcZEh5hYJZ6a4o7i3jfQPKFLRb9l4Ls3XYaqbbkZrndIT9nA3AJ1frXvPMRImjfEuRBOdI9DUPP
3peg6oy7iuRC9iuKBjhZB9/HkZbtq3SAqOJaYm5O7WWxiUEMV+oIjmW6bH1/cwzeKaS6IcZMwJJ0
aFFkYbhCu2LeEDIMItO/xNj9UnQr5yH5sjXd3xxDWzy1wJu+oZGBKBnjXDnfQVc/FNUxqLx37iXL
JaBwq7vFfUYw5mVDWiAL7EptybO2zD87WHA3hlul5FVPLs4DP86F1ZDdQHaM8qsXwpBvPE9ndUwx
uMA+48xFCFTRw53XjGnTH6nmV7XCG+83wwZ/douTR4j3hS7BV7XNPlz7ySnCInBOxsQcxaB2Ftl9
TbswLO49kk2r6RrK/f96vPm18x4JM+13puaiIcg+okSTy+BHXypig6NHkhAuQfcerEB2MTmLZJZF
FG0MUbZkxZptBP1wMey4vofePwf52ULlhmLlvHxA+wS1DCB/WmGMmu4HcfAjIJ1GiTAbodPvlMS6
b5weYC2PvNc/5+WO5zvojBmh8VdQOA+TS7706a9ofp9gRicOA4s2M/5IUpjDpyk1mZQxHP1elG+m
/W09V9B0dkUMHyfYDngiAsrOkIXh2tczfALwiKCvQ8PTIJPgQvDLVQBUnGoc41jOyR6M87BWSIpw
UgKIhIZ4jA3q9p9IU9I4BEqLaS41weCOjr5CcczvZDeh6Q8WDJ9eDTO4lNelRQIcv1n9vAn7iXY0
loJkQIGzLh9EDt/0T1Y99j78q4TfPN2IbDF7UR18nTz9RpP4QlbIMm55HZgp+sAWFUJCzqEFxcYU
nm+mbOzTry1sjpywrxXeekkwPmUNm/YPnG75sGIsEsl7+yjGMTyju2Eu/W5CdPE+GEMbdIQMMt4N
Ctk4lpWEoo0mM8DSWmfsts4oB0cfVqTIqRfWWj8P0EnCCI2gTwsUrDDptMdqEwLaXdVCfRevbTBC
jZC+yXvdPlKSBRtCuKvfBOQnpC+C5inCjgjXrajCBa1jzMLaJQ3vkmCg4ODi/qCN/XVHmeVpqOYC
vBYkAyLx7StRDC6Ehxt2zmqK0lKgIPLjeT2FrstNJejpzm3fKWmvoZjlN1ioaAE5JSTMRdAd4yaV
p2VF3B7GcQfm01/9Ts4HYkPO3Adg4xJIX9AHchI3KCrT9AEjeT6QEIsCppunOwJu7p5TG/knMQmv
vPtGOu6+ozOBEqOB5SpyAtcG95oreijioJU3IlNawZsNmP+zOe+2cJpZ5JPQ8IxXilAB7Kn4pR+R
VtsE5HZs7bceJttjyNz7sP8a3w2ibMTR0eQFGYKBwsyfPKw///hfht33QutGYpQSex696mqDCt+P
Kw27DRhpTI56G6MISywPkRCryi8WKg5Y60bUKgHqQmBACh3q/dOOHPu9Ehsubdk/gVoY854j6VNG
PHoe/kQqLgNm7Azz1pZxiwu9Ve4HW/d5G+ijzXJC0bxH6f2T3x+t3Y+l5kGWaBvkVsHAX6HPB0fy
u33BgDwYMDCTZdDj0SHxHZDOQJ5lHCijLrtxyge6ZE2fvCJerYdpHl9T1dAjitINE5MMmgA+YO2t
Tx5S69t8aZZvQdL/MCK2cEatW046pL99EFBUyOFfd+Q8OqQhludQoqnGaFoQpKeXVvkMvoxFnifM
56GBH5aA2d+jCDEDy7nKNt5Cj0/bKZs6CgP2MNJDx1iTR12DqQIpR+jq4NSuyJLunPXvkUZnGkHH
tFtY3uM2BCxzJvoH5oN9obV9qvYzhYX8KkR8Gn36qlVXl4lOeD7M7Qa1DF2EZHFPRmMaEG+O1ovR
nBzikobju1sagdN7emxnew2hCF2pVx1cONHXcOpHdCQ4luLY3nAkZ4AA6xexrE/IbF9QrbGCRROG
iKQxyWktf8M6ADUB3GDq0QjDHrtvDFfSaDAuhC/uYaXDaf7WeiY4b9oluVxDHDmxyAP1/tbriOxJ
1TrHSgdPxQIxb+X8bUIJCCeRnp6giE4cYKfW7MQBrmdpN9jLamzZdSNWwV2YCxMljhgs0RCTy6p6
wTrBIStCxojQ2YaJwh98rIy+0GeDoTwHjTEqzZww+AIUZqv2HujMmJRTOPIyanV3En6d5FDsaB4Q
cjR95J09po8Yqwq5oGffa4D3Z89HEpO4pwUtketUM6gJIG5MvT7NAhDADm5O5gdv5F8eDnEWM+fy
yDe6AL8RZusyfso4+CRN3oVzdPWGkGReg7EHQFiUg20mBOh6tlG7EyO+ziUqa7gzq5wsrypYz6h4
fETJrEm95UhBkR4QH2WRthaTYFyyFMic39OVupNvfnk+OWk/4OdwAAszdrBF+NFz02DnzUk7lX6f
YFbO2HxJ0LA9aWdO7cJ9sPd/c8XB3FJxjlBL5lPczXmqfk+Kdx+phLyi+3Ogq/YzLTESUOQNMkgM
fJT0uIXR3yno/EOjdZLNmB3DMe+nrpo6izfL8qUezqH21QFfQBy9GAIZjdoM4nJQoAHaYkYkxqlQ
69mM0/gdJwGmAEEQqvQQoD4CGCCaIto78zztn+q1E6dgfvUWoDtkwhSVtkaCRwUuqlx64keIhHVv
p/yM0zYtPDxZmyTbauHKbsZwhYUbSI3eFB8xoxUXeH9Oo3hFhwjoMnergNL0NgEuPgPBcjlIBv1o
muVZJPo4tDBopf4vyPfRMzMYc8HHhxl28WIRAynXGnKd0RDdu+7JR4Ed9XFcaCFKLFDNiakhylFK
f/TmPHTeLz5h1IIILcZMYMRjgebXUPJIlhzCEFYrZCkAl7vtgfkVZiglyyHZ3NXa3ZGRuIxMk84t
BbUVUmBjAVWFwryMImKwbc5RMp+CMPn7v9g7jy1JkW1pPxF3gSMcpqEzdGoxYZVqtNY8/f0g61RW
Zffqc//5P6HAcciKCHD3bdvMdnsa130A/lfibIapD25ImYWHkTWu+rVKAm3jhsabKB90qZc3TQdH
IehDY8pfwfyB/bFWKytZaIBcmQ7NJUpvIVfYGxnFJQllKAyJvYsMhekoWgM+EkGZY7MkK0MY35B0
rIeOfGNHuis1Dr06RWswdDJ8UGTsHSw1e5G9tUqsZrZfkUVLgiQIfaIOoYNZMGgoBsmmKkq+4oox
LNTpP2bmTrIohgF9i2vsgqooIE2L7zZ4cKEeMGFI154fPcR5oR0GLMf0AgMi2UbVolBYJDPNSSgz
0MHKxWD5yzAsm1XqFXdEeUzSalwg/hvXmjGs4qAZbowYHlBZ4UGAD5yfdHCZx+Q2AShY6UH7VZbm
/ViX7RKYf5Xn4Y17wZI9ATQlbQTuuIyd5kYt/Y1t9OU+q8TaGtRoVzepA1MG7yy3I3uIGU5s6NWm
j/juPK27U0oPhi5PRx6ZexKj8bJw821oKNrW1bB+6lUMd4WIVp4Uw8KrtG+kfvWllUt9VYUJQIzo
r2oYJqv+jginhLyPI4Qrgo1hj29FgJ1N5hbYqoT9i5WdPKcqyd8YX+MO9q3d4ZGFe5+3TLL2FfIP
7hO1dBdh7BxIBCvbuEzWNpdsYru/K9O+YaXXQ0Oa7tIhwd8UWQ7UBsupzmIJFHQT6kp+ayXpNYxr
Z0/+xloZ7vBXpvr9Tk+tE3J/nKMb0hHEqitd+Ey8UWZshOdfoq5YuG5t7BroeUncHr3U1ha60RaL
lKc1L/Juhb0EiWbyFisPV5wSIAWjIxRjivdaYuhUp+NjnmxHniijY2ndCaFtgjDLl5VkLjITFaxX
dtjrqc4R3pi+Iifer5NRLNrUeknjoVnaVQPRpb/3kpDg3hT+sq8CsrvJ9DQgs8bmSSxNF6ZdV49r
VQ0fGkt7tkkfIVUFX4EmamuZzzv3GMND3EDRIEzn+YBEple3um/7B9JUpw7i4aKIrWDjCFzVLPfZ
d/Ahamq5Cb0+OFhGuY8S099NKH5dWRBjGk9fhqz/R6VcjciQF8nQ4cVk+NEaXta1yOOLK/tqo2k8
NrZRupD7cAgvkgAz5M4/l/nwitlZY3xDPktCIE8f87ogy9s6bwHG5hsfs5LEjwdocNoEQyaHeCS0
SNuadwI2GFaFBG/w38M17ig1qfhAMC87pMJYzwdPrmnhN6cLD7kiOKdq1vsund5EFFvT2OeTCp48
JQu1aetDbj3aUtY3s4PybKv8YSUtJYGTNRjWalaSKEMRAXIg904SdCmzOfa8mfUAH4f/h7YEs8ZF
TeA5OjFebDbArTvp+dpQlUu1J84crEbb2KV9rxISRpk7wDaqt24ZdfswrLv9vIdG+OfefPhPbXOX
jyv+qYth9AQLgdmsKqR6jDSFwCOt9C++E9prTxv7pZrVMPMGd1wpFfCMP4br1C8fjc747jVeeQnC
oFu7Fh5lRmEfUtsHHbHUdGNAR15a9ELU6ixqPViwVoJDlO9t0QIIDqRdmxq0sGvDI0/eliFWbPqB
NUnj+P2lU4pFPSk7U3PATkzUZCqBOUxStQujCQ6Y/SwGH94xPJZlM+4A29y3Ny3SnJMR/8WY2S8z
lWGuqQYTV7l6axoOtlraFy/Um9XgVt4KLZ+paCGjpC5ZQjULwHdtn7ni1WbouHGtVdrrb7lwr4Pn
yq0khJ+S2ErTfRW5pR3coF5pNUlQRLmreOgGvp5L6YQ6mKEO+bGFUSQsxKDTitJylacm+UutnOS+
015rbfgBuOqvRtV99ArEr5E+bPWqRokXReGi6eHVjKUwlqW9jfLG2LgdkX3XZ9/x9jmxdmEaVKsn
+NDg0iNDwWDHZ5YLa5uIaOFrMloHWnOXuEu7Ve5gEeGNJ8zHrsSu1AkCeqjlUojgWwVAgUgx6De9
0yY7UdoPqeLrvGrdsNJwS1gSL1/0MXm1m+6+T1g4qCYWdV3ixHB6DMAWzzvYfqNvg3E097pemPtZ
VmRk9kOsaA1rXiK6PunrCS7CKbAf7E1flue4aZR9gSHr0m2sjsTw98LkxcU+1jvMQqGsDwGybj0Q
2ELW5SHrL4Jc9YJBsynXMRPNKkgifzFkDk52fXKLsOXed+yK9LpoV2Urx4Wi9XJvJbjE2UNSrCsz
NZC6D9DfgVM7B0dRRkH+d2DpSTIgQVcZUBxxY/tOfBhwuK0Rau6MKcZrszwif4AQ2CvhSjgZ34Xm
JeJgyPGZQHEx1g6aKKfzd7lb7vM8gvPda7v582vlRbckEEqvnsmW78U44IlpJs8yiq5mr1/DDt6b
/2S4sIBsNVehJQAsA0rfNSHrHQH8NN/IMY+6xWdSOiBn31I2NZhB65fWDt7GsIhHsFiKQniw+WwX
sZLANtHpdoXftrt2MLdUshpIWgmy6tkhCjBejM9hGu6zpOHvtmD62H560loqpruXhcKDw3oYjivR
f+RsWOS9lj6xoCEr2Kldi2EVy7c46hdhcLJN7Rkb2XSpO+6XKteOemht61i+jmn80pctnMY+28nO
fdVd3yWLHTb3LbYa6qj6+JclRDWkzAzdgPIcF0BF7otWNOpG6iHgfjC8Rnk+kPEHj2pxoli7Ib57
tuqr95lZ/FATuS39KLxrIDIs8DRZYue77SIjuEt9MlvNGD9JXHVOSsx6nfBhLclIkZq2w0sShTtV
cf0NFlL+CTm6c9Ongbp1kEDlnXHMekfZNUFJxrF0gIQKE463f9EajXDmiyXi6JiOX1L4RUMh73qg
HI+MYw6pY1MNuCxOUVQncbsUI7wFm8wDeUds7+LuwY7BOeImlMtqyjpkufM1RH0Am6tJ15odD3sx
PX61CVSP1UqFY/1YLUkvH3wxWUtFoFsqK9Klyzpj66bV2fcs8lZ5+Bzm+O47XZiu5noGo6yZxZIB
8+W0w03O1KxkGXrwgBuLrMPQr2PEK8txQGvWhabH8M8s67d47Pxy5NInrZSTI87Gptpb50F5SrW2
3WpkImwdUlBc4Ho4hnu3FipphPy2xea2nhIa86bJIaiYqqLCG3Sf+qjHkc4u8ZA0g2att/33RM3k
0nagOhfNeGDJlEXTDBLVK0N4D2nCQhHlRLdoAaz31qQ+NKYN2nUgwprM4qxD00TwNOb0TaqWWc0S
zUFgqTIm5XcRRCngKtfAACCwmsY0C39wx8abpQuMJ6PsFwGPxs4pdHKebXmy4Te95jkZvByiWer2
z+WUwc5sjBDVLvoOXcq/ae1cvbQV7HfZGHuEmsoTfMVkdIMrJON62StGR3QRGZuusiiwYPXkAdQQ
q0M7bVbAcf5hVP4awOuJJIyDVQXWxalJaaejVv6w8zXunGbrLbGlZ1bRX7qGRLGqQsYyOzu4REZx
BD+PtzAyUtZlzSnhf186aXaH0cfXvtLvPcMfX5UsOziy638kenByrp05+q9lQk57VMyADE4OO9kO
qxVZuyfhD8twNLtNG4LgD0gGRp8kqiPy4EU0zqvemeX3oXqWfraMU/Xq1YZFtNSZKyPV/3IlZNQw
85RFWNrh2m0FsWEKYUtHi7LSfM8H83Z/RKMBjxoTFH+ABujhNHAaJBTRUhudezlRwJ2stN+07qbO
q2utmndWETQrs/Sw47TtjZ0Uj2BUJK7iSS2QjFSlGb6Y4dXoA/8hLTVg9MBcBST1eTMY2WQRfhFx
6R1MFzZlXevNhlV2foOHt8qSK7vP4Mgh8KvgF1cq4Wxx10EbpShO+82u7Y6pxCkfcj/fY/rOW5Te
WUNTH13KERSDhgdAoLlwBSB2DUXuoYDBpLXnd7R8md94NhisGH44enxMvXCbRZ3xlyj8G7uE8k3w
bm2Cji/KaXTz0lAn/YahsNkaMCzu0XwR56Jp+kExFW1U8t3ICnclvbE5eL6JYqbRrqUJVbsvSStK
yzqKJtsOWVecWl8fr43V+NtI+EDAwG0n21Jva+jS0JcrTG2LiOxqCJjaljh1MCRpr5UYgw12hZK6
J6Qp5k1CTLiPnju/zk9pFOanpAystZ2Drr4fAuRvq9oYljprlQGp9NWu/Rd/QOOV2GR4mlzchbZr
UmqghU9VBPk6VopJJuIoy8jHyVUxJeNdH63Nvi6XkWvVN7WsXqQco6NnTt95DnJjRJpxLCLl0WyE
swYHSNe1/5cmrWmKHJ5IB7XEqCN8SAO2tEk6GA8dhZ8HlmOVR5BcY4TMvumeW/gAeox42B+iq33f
WREUIjNNl3bWQJBw+niJ8ByVOHRMxBssiYUBlpQjmqFKSLVTkhSrJFeJl7/pHP/B582cSgd9Egya
6BkFskEhEQ9+snlrfDcO8joId5aoEPGMlTi1tboPRO3c8nVtGrCpfWToab0At1lbxoArqErmf0wR
pbCUgsweD0EMoyV8mj0PsyQWGFAGyg76SpLgApmgis4nb+JJCqVjF7nMSomvbF7trD4IMekOWDtH
sfVQx06F9qPRDnoED58iFCpAgjquwZP8ncjd1zjVu1PlFOGNaPRL7o7e6WNjJ2m1i73mwdMK8loG
66QWBpw6SGskv1bl61zV7hrpuP/lazQ+ueWR6DJsXZv+kTZV1AWVtX53y+t8BBEjlWZ2dSe/562n
vTZliH++HtoLRDcWCEcbvIwv+VDB+ZGxjjFxr9/BdjShg8TZTWPE+h351+oijXEDZwEBi4FPVwDY
fc+LixinkQ/qUCk3kVMu4Jd41z4KrRXffbXOLOtbrJUYf2qBf4tpTwTlwn+LyxhOUT8mT1rQpysj
MwBOjalQlFW5Z6k1VNIZigOU0Gst0OkZVXFTk3dmfVZpT7ZB/vzfHzcd2e3nx83RbZaAwkImK+Wk
X/3NVTDVGzfz4QXsGuGu+jRp15ZbbfMu4+OGYmApaeIsWhb1oVWhsvqUMuAZ2HZ6E9wAD5/d1FGP
PhkKOcQlNp5g16FZFzvTM511Qr5x+d3ME+9ir4t+HB6TPjhTUqBfuRFcRsVNXpUwbO+VzjjA4fn3
z8bf/ccPZ/EBLejCmvGpTFc6oGJN2xHauxXHN9BLgU83XaYHb35eIYH0MrTwBj8E2StjoxcVxuxK
oHy1C425K2MRXMb5zgjNeJ3aJFvJn7YLJFPqY+mY3UqWCVA3j9WiGjPIK2RsL54u49/2ItM/S6HX
56EJU7zzo/pbyxBpqUP6bNVuubG3kH/6Papc7TxmVbryPFW+unlykxhk49JefVLr8DUQbfDI6qbZ
xihgdoZsxF0MEXwBFwkiZjdYUNSVZ1Af6x6pBNL8MDDWJTEHzsqOtizIm+yG2LrBMp03RzsI/1ra
YlwUnmbfM+nh6EOGoCti/5g7ln8mmGVAcNFSlmHvHqoixUXVan/gdbx0DWqJNMMAxx0qqDDv6hYe
QyTNYqGZtXGfg+Vv86RP93ja8StrCEmTAjqfbFrrpeizi1aO5g+G1h3op3uwrB5BbeC6i7qxvYfQ
NeJ1o5nWGZkdigsl2SG6DJgnwCD9DfN2uaGym193m2rMq1dkbxDHqxveXfS7nVMfRYjKxWiZjroy
f0ml5WDCMjzCxTL2oW8mu1ovh61ZQ8VsQyFhVtX45LHM8N1Mo5TrL+H6Pwzoc5m8Pwd0E/TIlLoj
sBDVPr9hJHgCRUeTu3MATHcq1GUdaPMk2+e4FddAYlFheKW1BkwUh1jDDMsPIm8HhZ6I3+7qdTnl
HANVfE1McF6D3N1WquTJ1QFzkmQYVqODvENUKAWaiVU/1vhe1VWyTAYwyKq013rmgN+7/ivENkgb
oKNLIxlPak3PmKI/u4Rc5X/52NM89efHhk2B6s3SDalrKqUI/xhYFLNQxkZIfzfK7BJEg7iIIfCW
VqwEZ89sDkkqkl3qpQ+ZcKDJ4+PwQERzUbqGALOsmmtloLFspSD7Y3onxY2tCazUocmgWc5b2N9e
0sIcnIiQY/9FQ/230BUUgF4YPvIS5Sts59WorM6W7u9FZu6Ao6MNhdvIT8vCXMUimfwHtxX5r9VI
Ouu/fAWa9fdJCEcCw3Qs9B6gj9qnmoayVXMUwYW/a0XeXobYs09NqZMvEy+WrOvb0bP8feEF36QB
d8MI8ucucFel9PqNJVUAucTJX+PoUreYRg8RLOZE6A+J9AxsryksxyRyMIuyfXaCVxeawrXt2q9F
r6o7UQzo3BRDfdIxR4SRwptWhehVhuxS6y70fdLYfhY/pSTeLpQ4ela8OlgGbhTuK6Vs7h25d900
f2hAhFZF0ue7psmuca52l5IU8rH3hjdbrVpopsmmygfY4ab1VA2heamxkr4wXr7ERqCuLKHxmNZB
fQd/SKd4QnUWRWMSGibIQzrl1KAqWo6eYa6DbswvFamaVT2IE6gVBo1RSHliQv5W7W3oIcV4l5va
nd3k2aEpyjtdr+1jDyHqLiEYzJ0RxjF8SUoGdQcly9Gc1GmwtRsTNcVob5vROdRqQaqAGn8Mefat
qTXRFnsTdenXnrHuFAipyBS93ICBLnP7KMxKgbQE/aWHWrYB//guJ/9J1NTRAglYuuya2L3GiXYB
cYi3YRuX69yGSYwnY7kOCN/XKpXDVr0tId9pSrQJRJRe1aDZQTmFvhcQl7sjYDe2Sjiy+V14gNNd
UTgP0Nz0bXetFZrYGnXEUPDE4or1Xwyip/gIn6uvppaDfI0DVK6xfVWlXm1HHxIKykjATbxPoCDh
pNCGxA0lLolFLK7wNk8alK1LlwCOGihMbYg5i4Kw61rGjbPG01hf9wOASzBoEan1FC6ghG0xBOoD
OvPsNvb7YNlZXOm7Fmv10X6CKbbQJXEfDFPrmDQDCZ7cVR7/fWTBQvnvQ4sU0rA029AMC3ukP4cW
X1MAhlqpbMmm9stJRHiJpesuYXSLxTAa31uC6Ls0D90VlTrjdS4N7OR87a1NKRfV9wB3SoivROY4
/bVSqKrT4Hm+xJ79wXTwAyuxLNi0stN2um4916m67PMhOZmZWV3qQYG6V7TUSvHj+uy4ypJC1xkB
3rX3I/86pftuWZCirdCEXAcprF+X5LytUobBbut6kdQt13nAKb1MY2YhPTpZGeSH1uyaVYdU+mQa
CWnzTNPIDGdfSJuDVNvZqfH9HHY/z2NgavIs4rpY6njnbPyuDHGaQrqdDPVz0gl57aJgraM2m3R6
m8TfJ/h8fpNDdRM4sG815SrEV+CLdqdkZMuzcDOyiDhLVrjMJF23wzwE/okVrjoG5HXX8lc8gSuR
igXVTre8a52GUG4IwUjNDTf4XpirWQdvyoNuAevFbj7uEhCbRWx1zhMy2lM0FLhTGLfpiOkCC299
75sOcsBaFjvk8z7KBEdfU+UoWYxFql+ilKU5xKQjPMylpuQsNhB6lTHMmA5p0sFKPXUDjX0itU1M
CMjV8F3MhxDlzX6UdrJqXbiYYZSNO8eOinMAH2TEtmJteIjxYEmGXph8cyKIAU4oFlrpioOQaBXn
J/b/2/y82/x8YxCpy+Huhxdk6X9qkM9ePQZR16+10t9Mfj5Vlf7wZWd+4DZf5jrIFi7qkmJV0PzJ
S9qSKfbd4IeF1P/ggi4dhiKB0tFilPjp70MBeRzSJUsPPHcEV/w099Hs/8EyzdQmW3apOYwh/2/m
PlMM+bHEMSw8hISKQRiB+hRjfA7VYw3bCa2LzB+Fnp3MVNUf4ROJFaxUZ/uuozcKARxYOtv5rGor
2vtZUab6YzedjePo59l/una+1dz5n67VnC8BngMrryU7Om/QHxOkfRw7UzTJpP/z9Hxibgu9Mf9P
R6U6wkjtd54xlsePTZw7vx8GjEmHLAIhdfRnL48TEBcHMcN0WAypuu46X26FVRjPQtbfo7TuLh5q
LcLedSbLcDO7Kph5sUxrzXluWePgXYm+DoAUsvCsoceN3j3Me1aO7j11PQjDH8eRq+n7FjZHNFBH
ypAurkWlDgnO7kbt0MeaLBD2EdzMx77VXJTMxV8mAk0ZMFw7hqOfHUkxZ0ff7eFoqbmBl8AfJ+bD
eWNNmhYkaQoz8bSbs4DvouN8Lu6B7T2IFGvsILD01Uf7TB613Xi5a5/9aW/sqZdFmJitcm1Lcqt6
ggOoXOsYKnqk+Nmiz9vs3E4bV4nYyGIA5CJHWdedB53ISCxWNIXnbHXcAjTg0jOEIONeg/C2Fi26
xLKHJeJ7eXcCuXksksRdkRgx2zsSigR0UPgss7pr1Li+43O0U7FG3H2ntnkzvSsLJ4CVNB9ao/Du
/u2i+Ubg0TtsxbObDtkChF24LIduMkz62MxtuZD957bWwP3q/Te39fMQtjtD6+JLqQf+PZKlaSVu
acvSsHz4zANEn67qKZwF5l3gjnDQNNHsc9m1O1srgrPZhxZh+Zjdid7Wl6YS+c/IQkhUktdE+Vqo
K0rxMvx3Vfg078W/9qpOCd7bPvYkVmG7MPYtKqCW+DLL1Nw6Phg9KDPHXdqaWxbk3g4zq2bVjsC7
CtA/a+qISkplW+wwWrTv8qplrakk4XcftB/OQvJWu4TKvqEEJ7OmGIoHlLZy6wEbg8ZA9pC7CE11
VcW0yUEjQKYuO/uDn51VWWJpNW0Kielo75T5Zj5R2gNVBufTil+bC7vIv8mmR4kav4kw6fxl7hRk
WjlM0xZfvUyOyl5vsjdeTz7Qr8MyNcpbZK0a6d7DyFIENd2E84VpHHkrrJrqNQTq8r3x/XxYaV+h
2/k7mZA8yHzFWjbMvvbWVL4pddKfIunqZzKQSxs61vjUxjDS1CLwKIdpozoEIoDbScmd4eqMZv++
ScmaUIv59xaP9X5WlOPWNejaU4ysN8CjYukFt5mbUS9rKJNvQceCLmz6Z+Lcs0yLLS6H7mHeMOq5
lANjHJkPk3kw+TjmB7y4Y4rhcqmFRyKs5OSXhlwx3YwvnqserUpYFFkb743RDJ4T2+nWqumGx2ws
kxPsup9d23Q8hkaSPf82Ff4DbICA5NPs4qiOoLq8ZRA+MmGp0+zzGzIntSRofMu3f2CPSHQ1W/uL
KSZSJqv/elYNzLufjz93/e34b7ufr0XSGy2VujfWhj6qj03h3RXm0F+SIAgfM1L2CbiCO2VLWHHr
53mjWaPBGJaQD43r9/ZEZDAK5rOoiBMSYSVRzNTv47JfV3y0m6RK9cV8xX//G0VKwe20S+9RB1Op
p82620CU5dG1fKidVp1/8aJ27/W695Q4SnBj2G6yIY+ff2kPNarDL1WSVZs6yOwd3uLVk0Lt6SQE
GR/r+96bzNEsPDASvzl5g2xeBhNu1Ijt21rDkvIlpVrnIilJCIPKeIQMBHdaqU2lCAf/rUW2toQZ
3OPTYg/3SVRcWZP6b5Xd+2uVBOFNEZjp89ioy7m9cUK5GWqsfSAD+G9afemGXr64w4RQNaWxnpu9
1ripwzx49By7PtQGVglu5wVvughX/+Xps//0LSSqkhJ6psA2UWeFw6P459M3hrpd4RcVfA+x9Ebp
ztQVqtH4Zqgjor1BsGbIMQZsRpupPBveYClDIPBqLH2qQb/zASMHXlh0KFm4GmI3OpaTFVuSlz/3
5jYqcV+jFID2U/vct2+sHkXWdO3HaUTM11Iv+cb/4XZzGyDtNvebW2ka2bpvmu6o1ol5jKaEZILV
1ktthRc5vdyma14LHCSf567kyH52bUfxW9dMxvJ7psDXyBPt2XKHbA0j3F+VE2AAodVQxjyFuUtx
TkEhvtAgHJn2VDzkEPM2/s+9P89+7qf0wUTT5Io/+2V2hXAD5fjSnpB2ZRh/3zg5yULdKm8+tX/0
jdxcPc6HmOcc6z5xd4Bxw+QP8ffbzW1mlkK6idEHTpfON57bP1+WOOod9iYYfmXRBvxieGDyDJea
rZUv1oCSMSBx+hVv4RNiTmz0Q6qiBoGCgV8S4IlhOuWdFiQlrJP0UQv78ILQTTz+OhodT38MguJR
tElIEUyOpnPzEU4J70f/9+vG6S/8usvHddTqeP/rv859/L3p3MfRr/+ZmcbyJgKLX4Qkd052Dhuj
N0W2ShDTnOa2ee9jE80nvBgONKUC3/v9U2e/d93dv7/JkwPq70EKsZM+hUlCkOJxbP0z/Jw3QyZ5
eu3vlGHXKCpragUlPqb4A1FW3ODuMx+Q/uzMXHlAk5vdB8OXNpEHl/TNybKgci5/HZIkZz0RgtrP
Z51AYn/mDSuVkcocC3HUDbj0Va6Koznt6VPbvDe3fZzNQIa2H/3mPcrd3WHVHRw76bB6NURPQrOs
LtHo/dzMJ7LGwTnhV9vcBa9i1jXTidwEi8CEi+u0qXG+zdx77uhEg7P49+9Yyr9/xzoWtI5uTRlH
Ass/B8veDwCRSl35HoTqfT2W9q1NpZpTFeEeMY+aLLu+NdghgppZwan41W7TXv1qb8cA04VCDNMy
7RtlkZzf+s/tuie/xe6XoHTunDoeG4g0iXZ0f73K73tTmzpWxTpE6blw/Ar3lPk9nk/Pm/mNnvfm
jqxAjAVIPnecG99vjnoBDhZFrFZKRuBRxFG+SFsnPRRT4JFkuD34Kk5Z86Ga2vFtrYXvR9nUQ3e9
fBH0sM4C821Ei4xA1DzERV1dOjFVZA6i5FvBTxTCjHlLCEXIqP+nh2V+d819hSPNjdRhV9aaxYP3
cZzr/2XFZf39VyTvTnwoHMO0BTH9n7+iR60NBUKu/t1Ma29ZBYF2xL//5wZuDt/ifFzXBqtDSBM6
8sX9R1OR8nrFQauvx8A0zpg2GWf0QAsMKquTMTTGWUybuT0IyXHhxmQsP52Yz/ZYktelCNZ14yh4
MI2BjM/o5sJVIBISaFhizWBkhbPGRZ9gyak9MywISnNfnDKii9FEh1m4O4rMuUoZHEqy/o96NNjX
6VxBPbvHX+eq6cgwuocsiwdkF0pxU3V5eJj3wm74uRf/2vs4+7HndTI8RKIqt//+htl/G8VM8tO2
idAEI2Vq8H16w2oL2tQQpe63aEhXGoQPagCPBTGLSuACUJwc5sPCdCloX4YjlQZYJS/m0586hraP
tf9797lTP91j7vnRfb7lfDjf0s7NSyzIdARhPZwDQ89JS0HSOeeHuWXs9OEMKYNmCexMvTyERzGv
4CT854r5PDgWOkoZR9sRXfT5/fTPu2jE1YuyTMx1BsOutJuaGLIpj1qYFcCY0+68qZTYPUya+6lF
RYx5/K3zR7dhOgNm7ByUeB3kObebm953KSjGwCopQupWcXaq0nTY5Kxi+L+32WlumzcmsRacl6kP
2o1jrg7ljeXX/s+2j46Ir3/eYW5zctPZ//sDQE3Fv42xtrThKODZ7YAHfs7l+xJiTDio5feIRCnV
aWXubKClKqfYLq65Qkmx+ei9SWruuCjxAFl5SECwZZ2Pp97z+TAKBooalDdDaisnPDTMdgvz97fb
zCfmvoElDJTcXQ35pwyRqI3KqynSO5QcE+X26A015WFKT7/2Ii3eOjdHjUDOADb/2K/TTHFPRa7C
jgnS4sa2fBx5WDXhuxaW91QRCJdD5Xtv0x3hSmMbWCIU8aI7W/exaFEgc9ZdkXzD5nxb9N3wErSJ
ux4V2e212HKvcw9K5nTnOMQHrp7Hq2l8gg2oHuU8aHUFPAFT9+JN8+vMR8dMNGggUVRO2srq1umz
RVz0/r1ROP696BqxCuBXw/Gk7VcPHM3QQ/fuXTEBCPAJ041wXTRz0+HcFsQSNxU0sys5Qw7er+OU
UP127ji3KU6IL+vkojif+LhXMiMXqaB2SaXUe6PAEpcieefGw+h73qMqXHbOUfEdtMLDXeKP9rnH
fHK6cu76cZE5XVlOV/667dxjbp+7iaB/v+3c9OnyP29bOdl/WbRpxqfgX6omelfCL+J/HlDd/sRc
wW03NJ28Vr5GVbSuwS50xHm4+mlZ06/mOeJjLrFbpz/bb3NDkOZ0neeUIUFzFY3jz/5z23zlGIz9
uf3GgzTddZql3u/15/3f/2gQyr8kA1jUJ9VtMm1aeeerRnF9X/lNyz9C8I8Wz06iax4eDfxlekah
26jGkRApvofkJDO2CLnNe9waKehVCPQl01mYV+b9dAESqer9AhBXLujGRUwaczuvUBUHgSwzRIZk
gdWrlxRQaGOsy5Fj6vgS/OfsjLx/nJ2R9/msOnX+dK0WqeljlnTJzZj3f7mDSK6+6qfvG8Vrv495
pN3MTfPJxo7hB4vyrwT+5DVWqWzZO9DP0DFlabMJdW/VTquasK0o7CwG81IManOQeCZBxXC9t0pO
hfl8/WUcXbg+mMO6feOvGFv8+5bKlfda1K8dr6Yc1tTUw55nkZX7q84MGeKaTqwdVH4bX6EwmDmZ
/v4vZee13Dayte0rQhVyOGWmGCRRkhVOULbHRs4ZV/893dSYHu+pvf//BIWOgEQS6F7rDZXpufeO
OCstErBEU9L9rWFMEPcFirGU3W71cpKuzRFPFONlA7HCeQFHnMVG5Jvzoa8rohsJa/K4LB5Uxf7e
Ts74hsJfvgHxMm1tsPlvflfc2507XJIw/B+/A+efmV7TISqmmibMb80hbWPYf8TAugHVUbWax2+g
W9ncL/JRyRe2OVon1mmPhZX58BVb86eBmgYcQrV/Imzb7BKHhKEsykNfPiOVV11kQY/43gCEQ7dE
9A+13DrBlHyUpc7P+ydUA34maQV8vFfKM7HVz6jVNAHVHwYMeEXo6xqrSl0vxCs8TZDs+bufIaNY
XuevK0+ov2GTg3pKRqoYYk+qAjZjpYWx5e9Fb/IyyNTlhrSXdUJW60kG9+WhTLKHoK/LsyzBzhag
fccGoyCyAXFt3/oX2mQsSTKbd2YM8kqewcR3n6upPg4iTiPrzSlBH6L13efWLf+sNwaVt2Ec1ctB
UwP/f6zkNEtk51kyBkUucoLiM7XJ3WMTi7SkYRLf/Ocy2630pp0au/jWYJy3yn3UB9usO8fjBBh5
RHzkBE5qPMmzIskbJOuaM3uNxkINis6imA1+TM4WvKaaosBQRNmu9LwQ8suQnZx4ttdOno1PrKPg
TUZR9tXJxkPSlY1A9IGO6hMdFMckvMCtMwyo8kQQHxapis2qydYNkJHqugs7nfKHHJyH58zAzIE7
h2Droh96DhMsB7e/nMVC63aww6g5uuJwq+vzcqFqmA06OmQhj7c7UBj0HnO/3qG3YrwacVisptK0
9ha6hK+t7R593SsvHRSzS9wCvmvy5Evp3EswNLeCo8GvgzvXU7OIoTcWTartZEPt9WSIdPRCrls6
Ek/wlht/e9sEyn3jrSg3fXJP+KuvrJI9bKXE0qxv9whWY4zx6zD3pVBbzHZZBqDcMIIS/s6v1mvZ
CfmK2v68R2HYvJ/tYdXlOLAaoiSrWt46B7UdT7LEM+azvi/UaDPF6oDO8d91sgs5nA+tm5rtQIy3
/hajBLQe2tHew/dl+1VOwXtm5MaS2OV0KKYsf9UAR8j6AsG8/RTGMTjyIHw3CkyqMvyfEOrL7UfN
bF9sUW+xed+gF+bDq3CA+epTiH6aX43adOjHwX5CKDh6aYuNDFiZjSYLMn5kwrYVLbKQim74dty6
BdGmir1w/d/XxoZKSvuPnxTPRgcfHFdn5QDa7J8/qdEYcnQkZ+NbFvJ7cUzVPcqD4iK5X03IEd7q
zLCFVqkTCL/2ydNUPfLLs36Nkn3/KMr+FqhVbHn5k5yqfQqVebqLhe+GPEyWihABK5FbFdAUdTFV
er6r9MK8dgsNiEq2CrRd1hkDyqVW5VUb1XPHZYlOzV4bK++5Av20to2SjK4olrNZ75LWhb0qivGU
kw8skLaXRezMtPteNU+yBGe1eA6s60BZk9k9tObYeQi86HuMBcYhQ2hx15kj1EKxZJ3E+vOPOqns
nfyz361OschcX3Ntf4zrUNE5WAMY3BmaeIdi+5em75W1poe8UmCWnuxZ7Veplajv6hygBNLZf/2z
a+Lw9jFFV6vqe9QTxmGLU4tD5qUPz644IGtfHFU1FPxw5C6tKlMXslWWB3c8s9Y39wq21Mh/ij5e
Dxa5VpJ2aYQT7MnbuErRnW3qggOowjCF+tl+zI6noorMMs3MCNzIYl0O5tZJwnwti42eAjFyBx/4
vOic+uFST/v6IIvQdd8cK+zu7aDWvoRJswSE/qPzoZOblmE9TVYVnSDVvsm3mKwiN3dgexPdO4Xn
YKRrXhAtJs8p1+NahoxpqRERvC3Ub6ty2YoiFJgCsbK/NSi+WuxHDX0Vb/Z5+rTdFN9VkbkPQaEj
RQimECDSwRCHICsbEoaczUVS8LTzQJj+XSXPZDfZQxblQYWmcvB9pG3JukeLGBLgVvcdA2egKEIE
oZgW0TzN6IIH/hdvug8F70D1Lf8w+9BNZFH34D07tprtZbFo0fXC9fAS1/G739hfEw2V1sD2xzsv
LLKXNkwPNcryH7I+EvXoevxrvUNM/Q78Maq5Ih06ol+ylkWZE5XZUNlwS5ve6rq53ZWzinCQapx8
Vcjc6RhRyuLt4InWzy4WrteVGW1lMWDri6SIaK4rHQpztPfLyjjFsPfXwSjk42fDPcEdtZA8Hap3
9o0zmhu2f+iJL7+gQs+PParezUSBHQraDbi3Wr5XunmKeLM/uYi+XYfPotsfw5HSWMl6lkrm2ori
I3Qw5Tf4g1GU8QKFJ+NOwh9YCWhIgGt8DgAkplwYaMysEt0uSO6d7iUafTR/iEGxOSDZuBojpUbI
mgSWrLNsjQyG8+J1xT+65dZbMrDzAQmpeI/mdJkJ7hVLzcuVVaJjRmEZXfikepUvGiuBffB7+/6/
vyE0S8THfl906QSsgEjZqmZYtsWu8p9vCCdT8qrP+/Kj9M0eYHiDC3Af5fUCeX2O13Pbt6xDj3rc
Ug9tc2nJpmsH2XQ91BaKIcjSLEh+Vts+w+xIbqpKUYT2la7llssv7HJboA+8lhsyuy8+W+M+Kx5B
Xm4kfkHiGeRZ13QvtQOt5FZ/g0IMfzfK/hITcevmqcNLPDcIG0H+ypPoJYlx9Oqz+U3XUn5TUaYQ
4ainNw9BVeH5HJ4Tb7h2U2anP2Wjoi/lgofVhbrxLaS9bhHy20roj2j7rfMfy6k/ireZeU9F1wj7
bVJ97I8ttKR7b2zPMi+ZRcMjOOHh1aytam2ibXL0lMQ7KsEUrpHpzd4aoz7jpz19hfdMgDgP2uDi
8y5daAhs3JsWa99BV+94a09vRgPhoZlqsj6iKLvpQJlQzoYsh9wENGmC9A+373IwZS99OarYh4sv
s2GXqKlk7HFlF3loxRc/tIuXbihUtCwoycOtr5zz+qNRrOI6X1yghYMXKGrec5pciEQjVN5AFCox
G7rIg55FH3NmTgdZ8iG+PvjJmyzIMaHj63uj9RrAMoz5t3nGPFH/xxLLEqjBP35Ahu4RlQFkBJvo
P3YtCfrumR8W5Ucb6tkdUejwlJpecBqbKVui4u2tLJQGmpWs/Ldm2dCW1nvTmOVBbjRb775Dy+wi
CwnaS1CC3XAri8rYaSfVHy/XTW6SqD+qwgmOfe1aO6C+0dIfRzhIKKkHKwOznNVQT4i5xd0rmONx
XURoGOLC691bsIcx0pqNV3zt4ztZJ92C4kkhT4QytizNkwlU10dQYTX0JU/AomhMHG4889EN0W4V
O+NMJ/Kg4qGEwjN7Z7/owkcS2Uu7CIYn2aM20fMocsGfEwMqx3bvBhHokUXNSGEuJAjcp+igH0sT
YXhWS2cbHYPzXLWEz7VQRbmoU1ChcLvcXskmPIo/vNI1dxO4aZjDQbgrphy76nHULqHT9KhqpNoF
Ydh+NYqzWNQVvqufkPVl2e4gE8I7MiKVnoYPVqiTNhGHRmQJZT2bvgdZmiN1TR7bQyIngfys9O/y
0dEUwbzpSyXbavUQHLo2tvdh7j+26dicJGSt1fNkj6IsYm3ikS4PSuY/JonTnGTp1kNC3uSoX3PI
HlGAYLnBL35xey7Kh52uNeGp9f/6o1oWnV4PT4SqZOH2yJTPR9nmI+EmUGS3wZV56hu3ts/i9126
cXI0yLjesW8EDBNbw0nVILQFbjoS7wsj/qlW/KULkUTM2qr4WmXtA2o2/k+7/dbnyF0hulHCeZz1
v5pWQ5nOy9+DBPPInHj3XamzodYVwzlNeuycYqd1TpHVFPtcS1D7FPTwUNTJhtx9skPWgD2yvmzA
xyBe5r0ebG+huTFPN4XXn/gWPLpBaH7/dYK/x7UGWPetqdWcewULWoTBUvekhE2HF3RNaLGzFCRh
RaUH9XNeVa1fbvLBiR6j2LLuSnVENaVr1XTZmFawUlQooHJxwNOnfoyn+1Rx0a2brePt+efw38Ce
k2fC9dHXN5cWz+m1owGzHKIkfab/GzK23bcuQkWjh/JxQakGaWM0/NZVTQrByZqF7FF0WrRqUSQ/
ZV3nnG3fxAm0cvS94ha8dF3POpTsXA+1OMji7VBXgqSZhvtbVWcnw9ZAd2v+okGw2pLeWRN8C886
2ciHkSzrg6sgG6mNs7PtHVPxF4WLC1tYYRolm1H7NB+iMYzZeQQkMisoDRHuHUZveFuM5dCdzvL8
mCattum0mi+PaZrLxvKd18qxvo+zlf8oE2PheMD4FnMw7ZSqHr8lClgKvWugaxAUX7h9UWNhCvtN
1+3HtHGrpyLuorXaJclGNhpR69wjQL+RjbIKIwtl0RKQxFCI4YqaDgc4qGzwh6SFXzSkL2lspKe5
KvNVaYHH3VSNmq0jYR0apqQSVdMmYyhPZaU8JKL5eqbqVrHAYfKzu6yURR639hYdNuUu8UPYhKNZ
R3dhFL+NSIjc+6jn3vfirNIjZakm5YRmJcUBUbadX6OVwO7FgfIe8ViB/vum6yRORue17HUUOscS
9UZCPBXmQvMXSN4qX1wdxRNxCJSXzq/8B4Wg86W18vGgTfXHrR1NTnc9lKO+knW62nx10dhhoeAM
EyKYEwblQ1B+bVEVXHm2XhyjQXXOGnatUPnBV/5LjzJA3WAozTfoJQVuQeHGYJPxIksoiPxWEm2s
NEg5i56FpqxvJdE22XbyIyOIe0iLLn7owMxdf29VStB/JBJ6Xa5L4HEO1ww+NFrtZXaeWg2pDWxf
kOztn32l6S8q+nXwtpUvZm6Nx8pIEU8SveJycLZxFaI4IFrTOGxWqECCLi4BgsipdQjfD1rb/bY5
gEhXbGs//ryDODCybRug09QkrnEcZ/3SZYiV8slE6RrB9ZGEnttc5IF02Rl/RWvd+s29JUEVdUM+
OIxagvcCq3GtTCcLazidTJofxLzCbMG2EtQw9FJyoLDKcB+He1lzq751DTUre5ANcM9G0VV18Bro
S7gRu6hQ9TUx8mYBujT90QAu0wr/h5O5ERmCtn2xUjhsg9bNxxFx8wOKtMjtsUhUVlegSRrdefbc
v6iBU9/1gftbvYmMzamYi29ZkBkXXj5LFRGZZxlpKVDQ9VBbuMhS7DtvWu/717iMThB02XdVcScb
+6D1VqSd060sRobdbuPI0ZFyYjZ7gsPj6IqzsFwfYyKtiAlpeqQKIToeVZPMSu1oNiJjbfiN3x6a
M0nwgtghdDfsUjcqxhanSWS42E1vm1qJ/oLkny14BHdPiBQo2y6cph0Imf6SzlgLyy5xQrQFFMgH
rhd8In0IeE3P+v8RA/9DnAAwlm04KqRgF26sbRl/8kLxy8wDzSvTjyjCSKWvugdNuJ8krZ7clQ2q
+CBq2ousK50Gfd8KPRBZlA0z8mV/jBoVDdkcr1WeLBuK+rx0Rw+VBxN9wb9PSK1nj4YaYL/UoyK2
cIy2OciDn1koMlvq11lRmkMeOGOJhpneHFRxkF1k0cxbxsnT2+Dfxsh5xqn+HwzqK0+/+C1loDu8
h2D/gIMGmfof/6+mVptwyIzhXe/zbIMNIxxqsZ7QxEGelWHKaz1S20sdOfFe1kViUTFUFg3kARqc
tIwYlR8quyRyT1BpnWPSw/72kWtTHVu7/+Os11PcU0Xr+Ovs/7/foGOFgdHoVuYpLQDBKOISWJPb
YlkMzDg5yD20LKJIEP9WlK23zrexbQH1/4/Ot2IA8Zu3meIjMqg5R7coinvcuHaZSOTLA/F6Y5l5
hrElABs+pbOX39uOgQa1Wn2rk0nQDPP2EZ6GvkMvNNuFrpmwLzCMRTz29l8JMs982n/ZSacssnSM
70qNR7JdNkhSjmn+Fkw88pVw1LaymI/OM2zD/BEXrIoksnE2PCN7i9Ki2YVKB9VAFmOh3zL402mI
++mLkf+Iszl/G1L0FwxURvlCMzVMA0yKISAjyEPrZELDDPMawKg6sp3gDuRkahYFG3kH16LpPRdu
nz92Xl5dmt46Z4jorC0rjnCASrVVPToWKY3Sf4higZFNqgjWffUeuYXxZKixsbfhKW4aK64/XOeb
0jrhtz8G+p32+j+iN7Dm/7n9tMBuuo7uwcjBQt503T8j/Kpa5YUThUiTd6TuuhEP7myIlDt1sIK3
KPPAnpPIdp0a2BciSAtZH8SdsyG0o2FikodvnopPCLgC+wx0BCmOGnMQMTwvrBwxIQ/tR1HkQYA8
ZDyoe9uN4mU7IlE4q8M35OLin1l59iyzxl8HwIvT+e57ljXlUicZfzF9QnSZWlXHNu2dO62phm1b
m/NDUWnBSp80/VXMg5xe9HOeP+fRFVaUCIIFZQnHCdWWRV/E/dk35pMbQBPVTY26CukTorpBd8Lj
qh667ix7yWpZnLpq3iEi8FXWyyrZKA9TXxFKbBF7vl5BVjZiykYb+wXaG/BGRfG3i7kONmRT3Bx+
q8t4+hyhj6+soXI+b0peysoR1kdfCgFhMc21TvZBF7hY9VYKQ/tf7rqGV7vAhsnb5k1QIcTXPBgp
rOBNjC8smlwp2aeEdecxLvX+gK2sj/5tp/QHWcbrOli2qI0j5T4hjkhOFbQmGlSDIDE7NrZ7Thc6
p9lEPNgMKYkqyOraokFTax/h9vikjgHSK2b289ZjsNSfVR47a+hJvJ7ESN3OHDjetbaQc3hiopSY
EepS1kn2MNMq2VUsKllE0Sjr4DmtG7QlH65Xyrxpg1zFTISVHh62oXibA8WvkQJNRjhp1Or4Y6w1
T3PW1xlQE340wHLdJnW0mV9+ZJYoXHP/5lz62M0Gd65FRmTZOm289EoflyD1eh3k1M3j2Gavsruc
Z5z5P+IMKiK/XNPnuXanaLz0ZFEeqgCSY2rrRzkqcANlV5d8JvKuZJ2h53c5Ig1n2T8yo3oL+DBk
Fc2U0+h/iPTi0YWAcF9XIgloks8QB2MeiUzjB7FubQtb5FFhNR452aPs0syOwZtKRMJ1HVfC2Gy3
ODNMVpN+hUmVbsYZfzVT0csv6ezvNNgJX1HebVZw8vWDMfTjRen7b1rlJ1+DfACLBt3y7AZecq/7
M5s70ZDb48++cpTHyC8SCBttupIX6K3sAJrobSp6uOCp0u0d3h1reZHUf0an0Hgf2zHdpuXgbRvA
Z2+g4Jag8vyNnjbxhjiYeVHaw4CcYbXsxpgVcmHFew1o25My8S8r0SFelGOkVnCJCLpqQf4oWzU7
6hGBUYKtLIaYUh+xJfi4TlXzHa6AkJ1dr1OfdBV1C1+fC+SiKcIEUu/jyNpd+6JMlS4qDas0vzG+
y9mcErUAzxzgr0PZfdKV0bxkZBDFbV1ryPIvsypMrrfqKi0emAZSWoboYqQzjwkcv+7QnF+OUfP3
PeNIsYr9OdzK++gK1QT/nn/e82C7922X5td7Fl8H2HsYLMurphaOo7Pj7GRJXkXet6kPw/W+/ts9
y0Fjo/zHPQcJcqatVYT3bT5uBiWxtl3t7csEMPla6UrsXhTgOwt5OqVQi5ZdC2U5cizM/EQLFvdC
2S9Fj+7asyV5gcMHADvkSu7kwEFt840fua+JEWLqK+vUvGnDozy91rJ9VRdkQf1cSVbEkPTJSJ7i
piI0UFfjqlbj9AlgZPpUZXg+DN6j7NA5urFG7KBey2KpJvqFwbKjHJKlOBAP4ZBvZF0DpJL49RJG
yLQveuzjxGWuTRhMrewOdzTUk9InNbDa+0mzt7ceWYUAt6d0xU4OIOHlEcsj4LSsypJcLTPJoXUw
Oguw4c1e1iHKNBwnM36fqxnFLgOlJE11YxQ6RlTVkzw7BSNC+gEqVznxiKSoX2Z8RxZpWE4/wnmT
ou7xc0rn74Oa6V/cYnBWMTL7Z+hgLjYXprPVUC57HH20GAl+ZRizu4dcDCIMsuWJoH+NLQMsajtn
F3llZF0sxKJBQUDH3pauXaP5h9tOG4c/jEGv1qGlqLvedq0TS5lgY5aBhlsYgnxTUnlL1XfdF7xp
KtNsQLAP2lc3UM9FVmKkN6oPoTvyT47HahPiyfaX0gXfKxUlJ3tUE7QpJ/8J8TOFaHOiYkE/f147
yPUSgYd/XDfqAvfRt2YPU85w+NJFBDZ0zf/jekMVOcjsNeXGm0r019m4beqWYLef+nio9pqzsqZe
+6pgBoDEZPPuoZeyCetp3KmIOX7xTPuuysSsNdJXMIS7kzH22n0eJdbiOlLg1sJqevI9BKodM+nX
ckCWb+F+uR9oUKQbrR2w/ACC9jx79oNsB7eYL2utGs4h4cGzoxDouw70gscZLbpnfnbtflTDZFPp
CFSj8HUdaLj9Wu9m9r5qNz8NYf12vZFstvAB5B+XTEN/0p0KwUxx69Gg4GjQ5V9mN8SuziWsmLVd
9074aCE7KAbGsMjTZ4LeWl08oYIhL9VY6Ds3rBoeUGDtjnavpgj4MKViNRuPp+Zrx75065ZIYIX4
fbwWJp+86FBWRbXCfDA9BsiTPNoKUvjyLlnyEyhi2XexMfM6+FqNDJMYUWPYqwNgfm9nO9iOc4lb
woBs2VzoezkyyQyLlWqWAXpQvHvUIvXFzCvpxcrylwr9xkXkVtmuCJL2XrIZ5MFqWzypQht9MEFu
kHVa4Dwpo6vvxdu0xqTyUoqDm7K2q4yY2JJ4uUagHHCy+h5CHby+UMsM91ZSvdiviv6yV5+GTxPL
yZMs2WPn3Y2uCIoVBeLJXazdYc2L5VEZvqSmojwmQXnACTZ4HZ2Cf06S2QjRR8FrXWvjtkPObi1b
bbTiV4o59QRtaO2R+UxLVz3LkphRH9zgJRcz9jOSDKKTVXHdOastciQgMpK16fbukUyUe+ysntVp
X436bnC6e1001L6rVHjl/GpWUGbioW+DX43B9WhJBnrM0v8+nXC8Wrbz+FegfQx4nuxwwcuWVuEZ
CdADhDcJrmASBAoT2m+QbnUsDc+NVWSXuVZDoPHq/WfnXAFcMXYo7srBeo51h15V7R60BpM1+VNg
q/FjGnnpZbAspFZD70dnp7TpnZut9bbhayYvRDr8e1e2GuFAQD5RF4FZxEHkNQ0Ue50pHlExUawG
3+JbkJRHWRyRYo/g71zMwhcQYhIOU568BiHxcaNUcWty1eTVtVx3W6v+Z2ucjuj15v60l6296nw1
sei4l0OVYD0b6vilRjTjAeDIi7xOlpvVnbypTMwPleffb0q2ZrV2vSlFQQ/bSJKKTAUUTV9wsGSs
TxbzIcLPiJ3MNf4n69xQ8LJcSeOSPQPFh1khOjlXJtavia6d5JyR6ISKp0hXBOsJ/aMu8+KnwMrm
F2Bga4Ld3UWW1KFgiRZZj7LkasYeRndyLQGHOxpBMTzINp9EZDoV7r0sgRt8Ai5aXEu+Ybx2o6Oh
2cYV8iD7poVWdHbmeX5RffDGTWqiPyEaXRUbGX4b/lG2allQL3JvatFvpRWYMBrL+CccZGvOe57A
t1kfrq225fObSp078Bbqi02GAP70qbXrZA8nrHiebSdGN0PVhMsg8K5UbU9u7b854Pz4FlcJjry+
epGNasulCqPx7nLcOJ/HpC82eTw2gl1WPA++kR3hKMP8l2PblZO46bPsSvYiWRCkZuEuuobd0K8N
+J4b2eo1xC7Bxab10JxTwwxXaZJpK6jEzdmqChQrOnEahy62OHGEKaasrEKIXouq0R7iDAa3HuQT
eidiDhXDAGxP32BY7km6YLiY+PmT5g3ZuYrCs6poSrGs05kNm2Y4e9lq4W9/8CfiuD4a90+yjgD2
h0Vy9iir0G7FiUNshEjwMgEaWLtGLxqevsw+aqW98cMZdxpRlCN0dCWSXr3IGi1krTdZKaRecQH0
cYeHrp+u3WWPYXT42pUWavdiCjds+1Nc9JfZGT9ynIaOsrolpLPgC9rfyWLQVOadzxsGyWAGycNQ
689Gm6YneSVvTpsdicF2eeuhWqtxwPYmM9OHwRzVtaEiR8WTptrkbeGs5MCe1MJl+HH9axsycqsJ
xJNw/82fILLr90kab3VAb9e/1spnRK7UWf+8fTcw2QNZr/ALAjJFs407HZrbv5JiCfA2ABiuMLv7
zJPJs2SEs6+jeCFL16oBV0avHMdtWHWffZskMkAu4dA2Il8dlqOzTpGKv0KJbplDv3EvKg7rn6CL
rIHogFTZZz8cuodN5zgd/uRlhJtNoJ00K21PVhJmq2RMw+/4KAim0K1dNfv/2i7H82rO2Pyl2Mn0
gMwq7JBJbpvzQqJWb0VJx74VJcC1EJ1bW6WzIGTfWuXYpnOLVQ3aBk3b0rtvDO1nFRrTm+2GaO7X
Nb4UJcswVm2nqU69S8sqVPbyY+dlGlANDLLB2wBlZIyuvfRYUzyiElU9pgbe5WkyvZVxgG1UCROs
49X5FvLPInK4CJHHBDBGJgU1d1gaSp0dQ7Y+CRYQKNj96hKJDEqCTvdqDPtxjbkNOFjHyx98RY/3
Fnm907Wuyt3hZI8tAA2vDnHaGmt1rYOQ2fa26vJPiyGgzKa6dXNkKVu/N15kK+YX3rJ0dcwSsDId
UY9ZlsqAr7ymF+opTLy1VrfTgyEOUxZNDyAKv016ndzJkqx3O/1zqKyTB9VWRhDjkUN6Kemh2MLJ
RUC9f7YSrNbRnGk2uG71z6aiOXs7DqKlbEVtmCxkbUJ9o1FWlcBLPUPVHmUJ7/l+4U0QdnHw/X02
Mn5RUNuPMv2gJKdOz4EoiZzFgLzV3vNb9bechR0o+RIuMwGhX3kMLzm1daeTKs/Ot4H2hLenLMrD
baCRW+TdGTSIK0X+/HklOQAjKn9X6C4GKDnrhHwggaWYgbNTlFxHNWqw/+OMFT7UCv/LrLZEj4ik
EaUw1YsNS3moeusoS92oWIdQM77Kkjw4poYevpobGDAP2gXV0eDSE08Vg+U0eMIo4tcdrWD8zFia
MmMbWtYRokh4scONhTb/kWTxF13+SfGk41EV2u5aFf8+eYjr+oAYo3KSJVgR2XEctC+yVKN3dKwL
d8Ydy1CPURBq1wNI9c8zK/K6Lc5L77JHiljktYcsTmm6tMwyPsF6bjEBH6aPGUD9wksV54zcr3ev
ioZMNGCzbCJUSAI4LAaS1qP2OSKOvZ9zqe9630r3UsvT0Gbz0cRUedabS5Z37cXh0Q7vnzCK7CDr
hhEPXsUsPwc1sMgfHW+TOyfbGpd2okdHq83NszwM3gg5esZbsq8xWZV1oZugIzOJFrPXcMompCb7
yVZlaJ773OfTtpLxlHs2skK2exhspJBwKOTHLBtkWbQqfvDdtYL+MQyhXOXeoD/dzgI8fxEQpU4J
aDUT7/fWW7+xsI4k2r6FArJKcHZcDHz8Z0+L9EtVeo+yvoYwT9isKXeASKr3kG0SEqr2l75jwUOe
ji23qL8Nz5Eoh57tJOh+k7eZ4ea9spFwWSJxVos6eSbrZKvsN/R1+GcrQkWfY/Huq5eY0+hb3ByD
E9hMQGthPd5NYBBk1a1enhWYlp8612y2npXMz2bqn5SyGv8SJ0jyD/IkrD5rnNpw0U0MeuXJ55Po
4i68U2rtIfXZQ0Tyk5OnDaqsgIymgQAJH7YtDrLBmHUwR3+PcPlLz3aWgWdEbq/euQ6YHL0Y2+2A
HvczHyVuiGmQr2Qxbaz2aBG2WchiMyZs01gpBHWkd0tD0TfDEMePstFTCkyM+eUdlNbQnuXEdYxF
lCeKoc3EXk6s3SfC+4xktvtgQdcrQ308S5ajJD+qQIB6c6GkJdpdpvGKC958wEKwBMubmq+KnROt
BWW7a/3KeK3L5n2yjPQhIP75/C+DFG1SV5iv2yecQBRAnZhXzhACe04UcxXJE7yLeWPZO9uwrU2m
6Pl2yvyM+DiYClk0GpOdlXj5ymLbCpN5XFYfpyk1wbrhriBBn6raFaTerQxFg6l/1bRTbprTm+wV
liTP6tIb3zx3IoIuehm9InvJwf/Wy8C9YZVrGB3WWtK/mhCrxQxliw+KvKws/nFZejXpUGwqZdBW
k66D4/h1iI1tQUwFiNjf1ZnGe3wB5w2Qh1UeZQM0ifyMnXR3VMseEaaM3zLvmZeoTXFDwpV+k5iq
9dYDpUybOvoWOyCokKBxj7Hj6Pdjb2JPIhrESL+OkxfUKD5HaqSv5UjZAcr458hKz4zrSJx6w29V
Skq0aHeRH1dfBUzF8sOfQPmIvpS9/WLhVrgu+iEC9K4kh1qYnAPHLp6ItJDbcnqEQFDZkKNwMH7v
wjl6bQnG43uGZV5o+hjOWsTvfAdkWNxAqgiytPoWwZUjdh/9xFj8ghZq8zZHXrWKLRSoMCLoMRMp
3ln0Z6tqNIlFgb5cBu3kfrDg3EVTF/3ULO2YxLX+nmeaYJJYEZgXX9+5bmLvCkMjSRQRC7T0YXw3
7eLkebxbNcV/73ghdJrlnf1KK557J8IleErSneYVxTPm19qOt8W8LM2wfB6mQUWuGkMr0Vf2sEZ3
F8xT+iCr7NprlrHrhnvZfw5Q1asyLV3JVoL4SB2OzqO8lKxyw3GFbF73KEttiGd7EqnBnZw7impl
YxextZJFG3PrUx+UH7LvWGT1OYssdeFCeQBbFWXPhK7OfZoXH0YE3MyExHtXI338RZvzTYOf7Mfk
o23Gt5gvRZmrb6X6TXZXNDfaji4Le1l0tY1TtMN7YXTVDkFJACpi0qnHEdeMs9e8zvR9oYfYj4lJ
e8W6K/gxQkNtvXVsmPuyLpILTpTOMjJzFhBO36PC2/u8Cive1USTLyUml/fh1K+Jyg8Jpsd1t3P7
QSFBKsr/j4OvU4mr/esEWtBjBtcWewIehETbYRnrvffyf5Sd13LcyJZFvwgR8OYVQHmy6ClKLwip
pYZ3CY+vn4Vk95RCcWcm5gVRaQCSxSog85x91s60qrsftMbyZX+FJDBs4sn4nCaw6r5N693i92l4
ARonUETifkkN1hs+ScSfad57foe/xd3Qr+YXFPhEBrr0XVW95MG2sZza3BG/sD4YD15WQTjYmjbu
4X5OoOBONiPjbYzt/j1B1Xadyxjo23ax0bZ8fB7CvMGIAfLw8FfXiVDVK4ITLP8vGTzYb6bhZBun
UH1ubAdgZ94rl8ijykoQk9sbaaMg6NQE+rM8+2aNpILl+Wvu+sOUip9NhfhvdvrpbTZEilWQV12d
ZsFVO01REUVd/1AuClateYLFVdr9KrMx+TtWj5Zu8Hu0mv7m4mr64WzfPaWpjc0+WTsYpo0nVbIm
991YAUAHZvqqbjcKdu/zD8Xu9kpLTMyMvfGYG2p0XHBwDftONza4rntsWoIQsrkY3AEhS8BO30YV
PTKOOrz7z+YU8y0tsYkKVVzMMQqdyZYbVcXzlWZvZTNNu/6c7JCuPrZ21n6O2iLuj8BJeU+3yUkN
rbkrkv5ztLHJngDrHD7PNaK5PEYm4il55dLq8+Pgqui8t9/K85oUe2xl+RzF2Fo5xKOmfo6uRYaJ
UlWiANt+kHBIhKStYXyOUh9uHaBsWZ/NJFWNg9rjhSyvzLNNO6wDph7y3Gqe1oOOa+rnqDbqM+zO
1sQZp8NBqumPSLDetH6G0dqOZXcvD/x7/3mVGRDi1vnuzxlyWpIANyORVxxks2twjKoSqwjrOfIe
SlNHULz2QTE20QMVF4i1EpKb+zZO1s9OOU8e4jr74QDzPsmWPMNWIkK/5bTPtvNvUzOMM3eoF9m+
bD/mduh19VWviuksT5f93ZoqFzcBn0QdPwKn7QSsxL2wFRFE1e3CWsnNB4FPfS0tHMhvPyyq+/TS
KvVjzob8tx8z4aQAKb7KdnLu7Yc5en5Citnc3fqHGE73ZoApf/Lt2mmluwGBMe3zGs5L5GgNMe18
+DwoqTncJV4CZbeBkvBvd1EkVu/Ltt5g8vrvS4tUWs2DF4CGUuLKNgx3ny/l1L4pgKj3HX7d28j/
crm+SCnZi0ktbD9y2Wbb8cCuSLbNRXGDuPJgtuAdpJj5Sh2R5p3amE+5bNoWbqh4Etb3FJDE74Ji
R9mvwaU9tUJlGTst64fW4ddrd+5wnzSD+VYSDZD9eenNpzXZnFLkxWFXkyNJAasTnwhjKuzv5KHp
M+9ObAfZ7HtUe2oEtkf2TW1LkpocP9XmwESJTP2rtc+LLhw8Y73wEDaJjW0DdoT3N4EvnitSgC+1
93JEo7Rdzr5p8m+X8iLtn9PkCZ/nitg6g/aYC9ZG3WFZdOUOSUPhmiVsHg7LZjw2bQf5SvalJIyw
YMKS9I+BhEfyb6dlCiwCtanPf/TLi8hTSZNHe8Fy+fMn/qcfJs/VhIdOVN0ic4R+CwRme3Ur3pdc
pBs56ROnVNiud7JjdSckiuk2ZzJiNVA9ZTroHab3FoU4L4ou4pPTlBhPJnHxjofGk0EJ1V9rF2V8
LPrfZ3hJ/3/MiJS2D5e1h/np6eWdN/QEr/q4utNVByhrZp5uXU6R2Sh8/3vK7Qyh58MRQPO9u11E
9n9OdhbVwQCxVQNrGPrHpeEJjfiSWCOxE490n3CONRgorNCt/vGzs6mottcp4ZR99TbQCYp/2WOr
obzM54DmoEuldnl342jNyqIGRRENwa3vE8Al239Suv4ke/02Lud3HcTUPy7354Vk+39nekn4l0R8
8a3jwS5Pcat2DsY9aChEPGRc8IKKMYmYF60ks1NjAt9mwMqNhKYcwVpOH8IYNL5v8V/ey05b2AZh
kQWnz1ykfmNM3XOLLhWP+tQ5uV5OuGQS+ZPufsgx2dN6UQa6wauCW59tpaafVsUmnrHEc4JW4Ll+
ltPlAZE0y3bVdT5/huwzEzULcifpjnrtTkcNY02C+CVVD+lU3HfEPo7JsHxpo1rDWQRS5+TLETmH
KvM+6LQRg6htthxwKEHZ16OBi9RmIldb+di9RmVW7qxWpWLAjV+gQM9ftTJnm2aVPXnoVuzngvLC
peqWMz7a9oGFY/wIMFMAMjO195ytsz9R4/fTyMC34KQV+wX4VGc2PDRLpobzXDq8KhFJvNEQxXVy
1OKkFljBKNu6S63bemfMy/zadDBhUhsRpubmp88rwZAkuIK18Djw9SvK6orlY1gbPU53lk4eF6Oy
huzQv235Sh66tKuPZmdcTfyI7+3/PhBai++poVDuytTVD6rbfZWDt/4/5q4z5o5o2/7jNW6nJrk7
nvtS38lr3/rlq1vf2rjpXeq+3HpuU2998pfJ13tdcSms235ZOYuSv/TQ2pVD8sHq7vE4rn3FiY39
7JbdDlAeJqDlk+f01otS9+5rU+mPjbPkDyqJ1Ndu0LDpc/riMk6l97pGQxcSd3F4Dxg1u8ne47+z
lSLR9JbFO1EvVwTySpioavdeknyXgxZVZM8RXxfW3Hcit5oTnrSU2+TyGKUlVTX5iJZBtuXLkg/R
GUVrf7Hm2XsrI+cbX8oJ7jstfdBeykqdHj5biUlgy50fP1u2cyzXWn2SLS8nQmIX5nNlOF9UvV53
5dSvD/JAeTAI+chQkSjQV7XmPwMCRSXIY9fd9ao12H4hRzSMp2LYg8fbFdo8Q3oWJ4cK8OPdrX+Y
Gm9XGagvvamtQvSH5q6HiYNtCtBhs3ZwJDDxturGBmnJdjCIityXJYmqiN0Iq1L6BiM+GGIF7L61
5Fxs3XRf2Gl+tIdsfByG0M6U+U5NlyncrDZ/ZCF7Z/uHGHqsp/MSIKvSONdlJK0mB1qLO5PRqV/H
CYsfHjS/vJI6tqXr6zNWzxg5/PYys5Dgktbt1iCLdajjmt3s2KBEpw0Z0VNL8WhbonmFgFSTMatA
+VRm81qywDmIzu5DOVo6s3UvpvKdYHSBeTu1d+6QdqDyyc5OabLirzRBK4q98lCPEHf9aqjUcwe0
7/OQV9PvzR/KiotxpSnxhahQfJGvorVOfmvKgT/6iu0MrHez2penaGu/495iHQV5qDlJyHgsJay4
RBWXMU6zJ80So5+0XfujG+1Xb1aN13yYTfhSZrQvmjH6AvWcsEAjfmDfPCDWWvorfBHjfibbGVDb
Vj3gSKtioYlPxA7HnOjRnqbopHWAns0Op3l9O7Braq+TYYZtRrh/hwaWRXo3XeWgnMYj+hfh6+ws
ryEPkGQRgcd70lTo0hJzfRdru49NY/lmNM20G0ik4wg7ZLg3oQiPNvxHZmTpFYfnOABGZhOJoHkb
SLZmafZInwy85W4DCnyRewXhptNWgDyqzvkw4mhi1yNw4WkafMuGH/bWDfHVPg1bcBDHr9ZHwYxt
rVoqdy5WX3cYUSl3Hcrr3RTDK5EDsk+OYn+FE5xsI4dtAw9yiUJp3IPXoxB3HTP9oS7Fc9e2YIqR
dh27FcB40VbKB+TVQE6ANpOHQ5ubd/LMCPslENw8IBS1ei41lfzup9bG6y3qOmGbP2S2pWM7p037
uFTK3/rkqMiSNtjCGfvFW8Z8l7MzGpfZ5YPJufJgiUK/evWrbBg1Nwi/RPR3mmvnpyOWId+x7i52
Zo8h0e2sdjs/NhrMI5fIOcgB+atEaB98MtCpL3FQQFQQWHbJ+9L0+cPYAJ0koU/AGcuvg9N2zk5O
cyNSBHgJ8NzdRv/fZwG/bd+GAWcsQx8fcYIZH6lGGB9B8Jw8Mkl3t/4hrUgUrysGmts0OZAXKrhJ
SlPlSbKfv3c5LtivEuJyDMycCDdEk2t/US31oyxq8+/MO4Akc34pcZcgDXGbd6fDmXX00NfhvNqf
usodjyizjAerwRpTns07+oF6+G8jHn7REd9DssswaN5eOm2Z3CeWcDGyK3JsYei7DfTj/ICvhbpR
AxEDd+69xP5Ipg81LodYpSpItmT/1iVneThgHz4Tv3pVI/jbIB3NokdPSvmMSDh5kQfKZ5QwA867
l03kokQEonY5tBk1ilSz33VavzxYazm+DmTdAxcl4EkOplj07NcEso4cVZ1ixh/R2JIWnCrKIXle
0HHJQdlFpQVSW3N5kC0rIsYQdXcR25sKw6GpPEvawIigNITLTyxiQxXcqATQ+njLZHve5nQt9fZr
ZFa+6rjzSVAy/+K6kCN1RXf3LHlXCmrBdrne/LZsLdml6jr2gXVxL+d3fGQPQHp46mwzXGRETyO2
03LQo5hC6CFKMT1IZj292qByps0MNmqKp0W1WT2a6T15KTXkF5qeVguHD+Cn3DefZjE2iCt1gIrl
Ai5RGT+QW3/EIOQf87PNzebJgShULAvZ1qJ0DvAB4bbgHLU36wKRQKMg0reVICE9eSQde1IckT55
ETd37Ammby6BbrNXFxBNphHWbGWv8pViITdqG13b6zb/1gy4XCAM6ocL0vrEn3hKE4olcsYjeVKj
Opi6yAzdWieKm29K8qMzPy3etiLygMDhJQw/G6nu2dDFGrzpaXRxs6w48/2nOlTkf22AsudGNWI8
w8uvWGV/T7LYO0Sp5kHjV4htsR3mKZnyKVrfrHQpDvamZnC7+ZSJhr/Vs0M3vSJvt/ylbJJHSry8
fTI86pQXU8itvQ6G9g23EddXUYSF5hAR7aTIUmAOE6gLwh+8h4Jx4ttDlKBKwrXvMl9pBvXR81SM
XMgT+voKzh91Tb9D9Owo5wZsV0imAwuogeeyWmSXGdkiDnb9/UA4Hk+D9GduVRqCQaPfxbXW7mGb
lv5kIjCFGRXgLo/QKf2q2cP6vW+HQ2Slp261HoxGqBcPDr3Pw2nceamofODJf0fDd1GVKZ7p/a9s
1ngvuq8V9i+Zh09tiZhEb4a9QdWxjlrNn0RT+7ryJa7ywKIy3mePfS/qxPxOKZnd5HuDd6by8Kqb
ne6XyjIhtMx3qgHaM5JjdiciVX2TcrS9qmBTrK9VgcDK+qan+orgmzWll9ZgzMflK2yrXVPxgF3K
sTu1TX5NbZTVK1a6Oyvv9mKuKeWMxu/KVFWvQ/R36+UEEkX3phAdZZ2wXhtYIwGFazDs5oKHx+qE
qqZf0WPyl6xtdoTluyCRnH4VWSyu2mJM4Vi8DuOovRnOeURBGShR8qpRFxJiLIi1NfcAIp7mqRbV
1Vzncw3R9HnNy+sEf3qnUSKzW3P+GSR6xwPeKOKcxievxdVZb8xTVAuDypfpCR6BYPHZt4fUThp/
HIdHpB+hKZYJFbJ51moXy1V4iyjthhdnrUlYLvUaAv8Q5ySbTmJAm6tiNQCsOMiUQT1OEzVmtVkh
fEXXFdUe2f7UeYvx7kTfPrjncrQGbuf21XXW9tkxd8nQ2od+oD65SlVAMnOQVK59XFfqGEy4LLAT
ML5kW+7izAkRsI02ZiTLrbZfUHGo5wwi/plVRKrv2qWF4J7jPwynlZctdW+F/9vYqqt0VLU9HlBr
nuqGQBfqSKbKq2hy+PMCcSUA2et+Oa/TgWIPLCeFiTF4D+VkBll9TrxU31uD+qDqTXtGSL7yDUtd
8VCwPw47kHaHQV9+8RCzKZNZvacOg7FAYWXg8/SLz7a+z5UqDqLG2blJ4f58xkf4a+aygVucNvUr
/QeIwBcsq3ydnN4pxqN752TjXw1mqHnirY+NaadntQHyTwYeSkuAbNZ7wFAxDXp3j/o1ea3Std0V
A0JkMfwqnZwQBgANmGFNs1uV1H0YRXQqV3fL+ftJtKQXzRjeKgvoYdY0X/uqAHYRdfzzSg3NQzTe
q3YyksInUa119UuXjt9iYfb7wkrtQ26TUGmmYR+Nogr4ffNLWc4HL+UNKZvS87HoHe/bmjdLK5LX
ciKvr7dsXaLkkGflfiWgfLST7q4sa7HHRu1tgl6VZFF5Xl2Sa0XsNWQ0831fR3eiES8Ldm7YsY6P
TaR9pLpDqKYTF5X9RjCs47ijctE6KzrwiUTLzVORqFMo+vbvRKtr3wSdp4q/dYx6gDxkc9B2RehF
8VNfGdoxw5oyHvBYbf3a6V7UInlvTTWFUjqz9XXLa+rYeLYZE0DrGG2q8MoTJfFFmLv5Ry88gCS5
uwROd9fgkuXai+0nXgVQvmzcfU265zogWRRx118rapova9nso5k1FHU3qu8pELKI6WcgSq0Po46p
yCLk9JCo3nEqgp4I/blWll+YLeqYsH21pvI5t4zpBFcBEX5CupiH8xwsFnI+LJndgDA0HjAVH39n
q0gvyvaSTT33YHc293Zk6/6gzFMIaOG9wMIc7Sro8sX1wqwZC3/KKU5NsLKVhzGxsgvZ0UtRCvuM
BKpExju+uDkFFkSWoHAq/tCLvzPDerem5S+h9+TAUvMOMfaloQoRWCt4SRsCthGJLx2oYQivxaub
DtYVDhLO4QL7+SbuysdyQYcHUeQpofDbHMpiV7KoC3UKs0KQUdh2aRNa2hLfMq0rd62+IWpqNz+K
0o3vsoQsWzcZ6WX1SusUsVKD5ZFr52wyqNBMq/VSZ/l0rOZswdfENg4YHC73Y1rGLGYpa0Ue0+7H
adKRVHfarsmgCJV9nO5i7KoGynrMxCaZugzWs9ewJK5aozqmUCGgLxRe0OcqeXMcqQMrSaxX2/Am
HG6T9q3rjqNip0FVZe5bT9I+EI41vIssVXyoiskXYxktP0NR/2Vt2Tlp7Vh/KC05US/v51NjmVZI
cWrn99wuP2aLSp+UupYPyop7xMloH9CpwtMcYFPzABv8nlKtj9keBpgJifpRp9YAiwEBZ2yV6Jvr
dfogns6GLW/HD82LYAOhkvrwrI7Y4uqKj7jmFjFHRftBCdnsa6MpHmPFOKcLKyRsCj0CEk4UymaW
rPq1UqgimtOPtc830A2WJPES9/vWnHnImuY5tdkTR7E5Xvs+na4df+tldsUewRl7ZR5AYeOVlFoW
jnXPWpuIkveorEJ57XPesskMRpvfsomyPBjyefIbRct3Q4xX75oOiDQTgew37viEzKYW2EjG96qq
YHzbg00ZC1LMHWDdVgXOrK7LfsziHiB5YwctIVJQPkbx0FqT4y9JbuxyQsC+gbGAXufeE8ycab82
1zFvl+PQZdEVv90rtJ07NItvRRoljwRSAXCxiWC5oagPWjwIvvbro20uPLBrARxFBSo+JtuiOmIn
q47ZEFDM0O8N1wriAS8BUzXyB3sa6pO3au5ZS1cjnJr1Wz3U+17U66HtJlYUjfeOODgcxJRR+ML3
P1pR/C6tm/Cn2GhD3ImiEdTaUKajPI39qCDQiqvlwi2fYqwso2QoiShZwb/xEW7JVd9u3XFB4Mou
B7FBfkOlERYP7oTCBwICQTVEVjB4peOrZU0iksdDj+/L89R4BNUtTMQHo/GnmqBG7cVumNex7Xdk
lndd2tghJm/jGbahfZ8l4B+afEW30BEu00xuqBVLaLCh2V1ltIh0jbtF6a3daOFaQm1Hi8+QY/Gb
PSjj3B61Jb8mShdder6qvhM3f5nOOgQWWcbjqBp3aZoRQl4cbYc7aX2o46QIzOyts7X2MV5m3Sei
9o27NxnmKVnO4CvHZcTopouVB9ADw3W2Z8WvSNffg60Aiorr5uCp3jntqeerCfPkvXgk2o24YUD4
UwvPPFZWEx0cTYPDABjDbyh/V7X8Snnjno/EfO07so05qsRzHLlVUJbufaGyCowxRR5dFeZfF+0M
e1l8rVfOvVe/JYnt3FW98kvM/KNmSzPuzaatdt2S/+wM9DsC14UwHx7rQWR3xTjNmys2+CJveuh5
7juUngNLtMtzqZrRbsGHMUxGKqWHKDpXU1NC7VJ+mbM5XeD2G4e5wT9+mK2gS/icDA2YPLBblIAa
BEaXuT65yzhRpFO3dxDprqpgS2UgFTFAROlKBsuP6sJdUtoXMXvzGQ9CgSPz2B0ost2lMwxQt02w
lLaKDmll89p39ZMCODNwB9KOTtd91ZJCDwyhmXzDCr58HsTpYaZKDsquG7dXe4uJDqCSdtOmX6J0
fgE2MwaNlyZnapRUslfrt64z0MqxLAj5UlBDsXBXXuc5Ce3B+1pElen3zkiso99PcyEuc2fDdO3n
64zIsOIGuy/c+N0Bk7ybPb0JMoCY6xzbbIZH3iDcOPc29pK7xCne63Kew5aQ2a4QKMqLFDVhrcTX
tdSbu2pO110X8YgqbahYTuQVeyUbnaAvM+h4UXogBlec87U62apuX1jjY05r9UcTlJ2hacqh4Yvk
R8tjgYBjKrPkqWM/G1skmjGc4JlPXUnfduxYVeCQjs7OrjHi+VA2thZmCGz8xA0cK3vA6NZiedMB
DkUhGVpO/pR6yQWrFrHrvR40mlmqe0xArePqqB4Vvy2WKVjO+vqYl3vQU7t1sGt87zPHjxXeuWhR
d53jCp9y5WIfeRZ3kiiJd33Wf9U2vmA7dNOLVhIWgi9KKaWe+KrnRUFv2MSeomwOC1288K9yN8zf
d8KfBZYITRgvRugUaGRignKo9R2xmwqRhbOO+aMBuuw9JT5DnWugoA1E1N6LYGRJsW8tiKYtJAjU
4XX/3BaUcBkkAj1y/mJGQV/M5uKrrKTNQSu2+88PMAvTJcmKJyVq12BUteg+6Yyvtkkefh2bczbk
yQlKvOmbCnKummxG41wcdpmUnl5GQw21lXB422oq972I0rkInVLenXs4phDDCh/pfutHtqUeVLh1
57G1xOfBWlFBmHU5hjAEniIvX/fUaM4BRrwlC1mFnfpcZggBvPakZdNwnqdkPMtXt0Nsm8MZx0si
NgPfzNkh3I6+/bBUhXvgn9ucjUJtzjbxrn2/4kQ75+s5aXkwZCWbNo+6pEBeze1JBgzFfGhJMJqu
dyF64fqE+q+J5olz3lbvwi0JoFTmJI5rissRD+pvulssZ2Ajy3kyhmo34lbj17ZWAhG2Kp83wTyN
SjESXjjMy1qdeYpUbILmaGcN9budogro8Z7k+oRaOgt+s1kHSlpjQ7O40VkeWL6yDk3zq0XYfR8p
qjivA8Y6xWQdBLfDs4DqB2uBZanfivoVk8K/ur4aPt8r+Uq+TelqaaxUohUcKvLwQwTojh0t+wz5
yt2aMzsO/t+haKqZX5qDPUfT2Y7fKGpquNHttKE22F2QlfWcDLRNXGlBp7b5qe9XEu5riJv4k6Z4
2a6a+cNIvllas5EgWMF3XRQF3KS2X6AFKNddc4XbRZIxni8RZCs1AsVdtMepazeabeT6YG2mnrpE
hcUaMtjZOMvfAJgHeWFnfSNt15x5MGxUne0lKPuG7W9k4N2IiBJUCOXfr3XlsbWaTOI1naudETro
54Qa86BxqGNrf7hr8YO4i8s7G818cnXLZXdMu9JHH2+8BGgO/6tGn+uz2A6yKQ8mMA8+5v/TcNTg
dHubjflft1+wXHZRQmvNFLSj/ZXNyQCgsdDtna2YAEaq/Ig3q0dShwlx059XKIY+Lra+8AT6zMRp
kdxxGFH87ZefSQQvCsChpvR3WHqlp0IpU99+GBqo9EM6PlVRc5dzHzhXpVEERVN+X0rsHBRYYz5g
RuW86g9d6eEqsiruzskFRD87IZ0QZ+sz+L+Ke/da4oQaPzlkxaLyJXXGN6G6xmHcwgSqZZXnOfb8
WQj9smhrSAm/Nzkvg+A77I0uesmyfvVkGaRDCDGmkHKcTkpt53x14KcmSwqUxlE6Vk3EGT3gDe1Y
nGF2q0esZFhWUYx14a05wYJRLH8l6+wrMyIt19D93IvNl9nyq6bJz169/uSf7QQLotWTOUGrcvWs
D1NSZPrUe9cpWY0DQeWGqrEgYwsRWqKrH9SSosaRbVSQFHC1hyKuH6yMjHNd4xc4VAcK7VcYmojQ
xjqNfGNOtEDtSB2v+Qeqf3GJKkiyEWyNsFPW9i4HnGFoEPsabrN7Zxbuqeip3fAUdsqrtfZ/zXly
cNb+MCKWeXGcpD7wFaiOEXH097rCPr7KlO/DBs00XW1EMZoUV0Vl39N5464p0uR7jJcukaSgdmbz
6whP1I5S51eZEE/juaBXiv1QRCxfqjhrfaEux9bs7B9E5l1iAdyjHLUfjgRLnkkNUuMytBRaES0J
67jLT7pCTtMpzfU4RN56WEkdhKg0jXBV+m7H8jGsmyk7qO0W7wAA2lVEWvtksK8I/QFjJuMzrg5P
RlanXyN8mqkEJ5mgv+SNWm/FKwAxDXt97ib1a99pH9XUt5dopGCSbD95mLqk5Dnz4ABNVRjnVP4m
WV5S3Jov3KR2/VIWl7ZsoGRu0bsFqe9kiPbojUJ5U5dsl3gGIVUq9sJoKHZwWOM3lII/kt5d702B
baihYne4jOB63aFE2WjV6b4Qs/tVEL8Wnou2vouWC4HPGCoyOKWRDPLRWIhQV2yoOm8yAid3tAd2
AMZJNGl36Kg9e0nNnqp3MuG/hHo0LS/7KRY+MIRYjCevLhqIKaV59LD8eTJwOA96Jan+KppfYAVS
cqRp46/C9l5QG+PDlzoUDLdrxYI6Xx8IMfxc9P60Lkn/MnW9+zQAtkgr9MzLyGOhSAW3I5n/Lvhl
zzLnnZNLK/xb+3NYzpSdsi0Pcvrt7Fvff7yEHLbXSN7nI71UTrhTOFR/pDxVPl/Wk8YiemvLV/J5
M6Yqk2T7t5e38dt02ScPf/TJ68i+Reur0FCb2WdvVxQ+kuCGh+r2UnVYwhBO/bfXGE0WBNt4oSDZ
3enbuGx/nvp5TBbSgIql7OM8ac/y0GyP2cnEVtKXbbNb/m0riccqcsRTfdHjZ0tT+Tq4pREgIoqf
ZV9T2tzdM3M6yD55UKlNV9MpuvvsKu38MeY2djupnzzvZOrIfG4nVd0qyO+w4f+tL1Mg7Wqjerr1
sePEVss2Hmqz0Hap28QHq4lhWiutdVUbU71GGJXy6Jv778LV3kuEyC+6qsznNUrKnV0l9lO9rGyf
4sWHMF5/TVFcHDKjyY8kRqhapjpxAjWn6d4YjqIglhJV93Y9dndwnw8uz9iLsGeWSGtenKgcO+Rs
+S+VcLoDcJe3ShTO5u2h7hS2XdxWYvt+6ueMFb56n8/9GRhKefEm1p4tm5sjKqoVsh6ozEUp4cfV
6/fEMeKAN9p7IaB/X/VC/QpvrQqTya526qpBYk0GtphDE9h1PmOF2lYHU9RkelSATJpOoRxL7zAf
R/WtdSYEo32+VVMQSSpKCz28GRsfWfPT6IaOnTKCxiG23tfJbMKS2rnnIgVS0Mz1D2L5WAhtXSLW
h6sHrV+25IFC4XjfUfodyvmyrx/0N88axZ1sjWm9kmGa7/t+8dCp9UlYl/n0XCVRRRlsOu0UnCWe
ZV9as9hFHHWVLW9o20valr/A0PwzYZ0tBxzGiAZlu4Y8lPrf6WQlT/IyXrOmJxWDWv82YRyabXkv
ipPsa/ne3vVKdPXwfa0XXCKo3n3U1hKrbIiKe8eNt/AEt23ZB5/4qazIoMouqx5XUMT1X/K+LrvS
aV0CtdH0g2xmS1c/Q6395wpVvld0hEpS8ypFrshBH7Mmc45Zx/0VZMu/otvPKR2mN6YWfbn1/zmP
ED8eCqqh7+X1bhNHLX2Zycaxs8FbDYJTfQ8y0DwZ88bPafEJlX3yMNZqfd9vhzhTMGrVl3X/x8Bt
spavDshW9fHWJV/h+17f3/rcrPyleoLVj0g93xUdCFqdlHEyp/+8uvXZSo+IQHhnOUMhw/Q5rYrb
4qjoiGF6PQKd35jRRm/p32ICQbuINcNeNrUE+Dl7EuquHavDWjDaRD5brHCbnE5JecwSMMKyOSVD
c5pTdCagmth7Jfab4RXo27Dj/WyaJNWPeodyv58G+22uxHTEvq8N5WT48fmxF80Sxia18mNvO+dI
sCixc6JzqqIlQNIK+9UZK7ZgXvIuW1apQbkiTyBbqRvZr3itQUnqyyfZVQ8xq4myWe9kE8WUGeSz
9bWF8xDqMx5KVoopkTKkys7yPPdVY2l0VCsWdbJZg3qBv8YiR042uF08UsFwkYMRio7XLzof6zGY
FoPvVdM8qttF857lbu951Z2c2AJ0DaJl8Phi2YUv+yaePLsEnv7eY3/vpc1IEQ2PuFk+2OSzydWd
iHDntr3qR8pFAsPW16NTdHv8cQq0n3F6qKCFvMbTU9OIcu8pbb4vpo17OdkvBAkskr/asKtRZb0p
+Uh0qlC/4OTC032pyjdLmxfW+dzlPMcuWIsbzmVNKXd2tuao4MQxeNE72N3iDYkwfiWDeZCttpnE
q2OcuDumO3ttDw6qIEDFukf5Vq4d5ypK3rqZSFbRkpKijEY/aiB1g4ScwBblc4IRpcvuvxg7ryU5
kS1cPxEReHNbvqq9UWtGN4RGGuG95+nPx2L2RtFnz4lzQ5BJQldDkmSu9ZsoNbsTYawlNuYynUcz
sDNytFez4OLpB3thodpqX7/IRk8vhqk8GXn9tdOVCGX+anriRyPDUYzEq1PWLooBLTImebwP7BKq
oY6GIKpZxfc27599v1Lf4wClSRA3u9r0/LeMuFZSMVdXlYr7M2mgi5aN7IXLHMMuzIcgD9K1Shv9
6KYY/WvcpD9K2zUujWFAFbfQh5uY4t5lVfYHc+/mh2uGj/2YaX/X6DckXmOxWHpqpnnHhDwnh922
wCUsXPV01KeCBX+NdOsucDXrixk31wgg7w8tQxhOeU49C80mu7irNTU/FRpx2lyJ8yMAlpKkd/SV
SR8mNAjT7sPWC3c+zK5nEwV4AgF29KMOv6vBbJ+9RlvQ+bmLwjwxwhzHPQxrXYK2KshYfAuwfxzy
96GLF3ZhGt6kiAfkA6kX7R7mvf3sdxN5qG6o4GoY43NUmwu/LG5OoILjS1OhEWIp+cXok3wfp3Z9
IehXH82FVs7K3Hhl6s+fn8lBkqA4AII6xgqJfpJaWITrbUTwxt6Z+sugtK/BzAhkMNSeAl8vUMLN
QX3hsfBFd9rmCb3/F4vV2pd+drWXttFPcgzpU++uw053N9o/OwbnL2boeG9YWO1sW7e+9JYxvc2o
+suxESE4Ys3qXkoqeouvVU/kfjkPN835Ndfzo5TQgS9fGy85hX5p4W5XKS/E989yrPMs9cXByXAt
lWb10g7z1VQTFVkL/ZJU6fyYLZtWHXDobHXCNZTKrulPvavYaBnp9uOoaw5r3inbEdFBM0AqsZyx
H2OLb8w0ZXeZjl2FOmgc9ad2PpoRBqhrWQ7JhgSm2RT9oxTWS2VVg4h7UxBGzYbwMvTIYjMYF/gM
WHUIYQjlMCkWyx8gCWBz9gJ7JmsBnIji2Oq0nl11vqIZ/r4W5YhWl/0tspLHLO3/MIu4uGZEvB77
vvpngwKmcywTu9p/OjCo3vig81O2tq3haAaKylq1A0COtMhylaglGDTqMYIBGEc+GYk7nsIeMqWW
qsETbxIkAbufp/sIeJXUSTt3KoMnKbqV+QzjjijDcv5WP1cN8kW1raDLGNRM5XztEE5+COOUTR63
OQBjKJZDWpJEXuoik9ETIaAAOIfdvmdW/qX0q/BRSp43+Qu0Mmexy8GhjZWzMtgxC+m8e1ftXH+w
S+criJEW0AstsI4A5GniGkMhrMkxZXUy30tRa4FyQMZLscLhaDnl8dUfPJDDSxEZz+xpHqL1D0uV
bU37qE4DnHRoYGUDIdYBTRQpRgNuULa5BKLlb9lWeYOLYWNJQ+NUd6znGgqulOT3tYF+Se2sfpbf
ni04r9GKFRxtaF8twKJJx+5EimWoznTNfDG4WX6bnSGDFCMEtZTkapHfP6clIV4Sy6TWLC1X90rV
1DebZAGB5KlirDaRwFZtMkOBraVfnJExOg4C5zsA4ruavRCGyTNGTvMv4hYfE5HQP0s0rPck5cO3
HF23HZaqxa5nvfIIgiO9lIXt31pjDrGmU6ILecj8UiDi+aRn8UeKPNtPrHzx1wvHD8ctf+ZZYe8K
MxlvWhnZT24M+obYT/TzSiK+IYLPwkAL3PgxHfMYJE4Q3JEiPcfj/G7PubFDjhP4RpnaD+3cFfMu
qzS6N29qn2ZPslGwIXgiGmoAqPruoPC47xMY6O5QkU8Lqh7AFdBzOHQqGpsdLBavHe8Ay8/Xuqn+
KptUwdQ4m96trqLbjc+aX+sf9hz+yGcXD8TkoZ9K/xTa4d9VlyVPEU4CRy11lBM0ffWjtGKNSWt7
0lzd/hLaZ1Ji6VdjnoeToUTx0VXSu0DxfjBdV2/Yd/xtRsVf3RiapHcq56KBGCXL5h7jEqGxsY5T
FJggP3ihkXwbSBJh5eACRapIVjq82Ek1egc9JL1UAQR4LYozEfmYlB+eF20ev6Ut6sRkCbSv1Rx4
F8sj8wnwPT1WIfKYpgNYaQAL3zS9f299c2F9Pw659mogdw4RvcKmKUexviAiZiF3SeBlJN6rMjev
HeNpHL/pLZOkl6K13cuUdcgfjgCU6z1xRuWiKeTV4DRVJ7jzOvIgvnH7AdRDfUyJgB3QV7IPuZ3v
DNQqr3wekdi0gz+rzK3fZp2PNlX6k0PiHnC3ExIxZaOYY3g/evGPKVeih3FAO3eey18zNJiy1b1v
QRc0ews3hReStxpy81Z4C6ycqHxUuocgV40PkJ9/YXFd/jJRwSQX9HfUddiDOyHB+qJEHGJou52K
SB2+ucHwqhZa9FyBUpGSbCoL1xmI8wTHlhay8UsdpMvoLc4hwysyKhqwv/gCNuIY2wMTHs1U3yZS
q0dPJ9ctRQshxccs9h6k1IMufBsMyNij3d9LlQH74OxEdnVo3ER783qjBeUJgGgpSRUmfAi+tWly
kxOWr8/V4MvM3CW6FJq/qH2W3dvkA2k1o/JFSkWmBcfU9fOTFEdWNuSrW7zGaOrpWvcWKSkIAaef
1jp98rRr7+U2SF6ayIZJyYlXI3uWEwJXmY5JhR2aHGRWjcuKTvZhuZqybMaBwJ8CaeAqLQh1Dze/
QAVquyQuUDfEV5P1N+NNV+wjb3qbYsIdk6Xpb43voC1Xh7c0C/nSFW38y25tdKWZO706of2aDj9L
bzbeiWnuJ8MaX/lOGO/lWP4IE4Qm5BghWnWPOKV3ATFqvttaC56r94ajtM0NPbhVOGru5eigkulR
m8g6++Yz3/sSMEw9ZTcvZAYBFS16lQ3iKMWxSvzimPy3Tp+ibBdUHuLdth69TsEIysv30P42z2kY
GW9u0Rlvyaww6INpuUoxVrzuqs3AQ6SJNtjGGx+wycmitX3ekEYeUWm92MvpVVCfgLv7CKLDbauU
znmVTRI3jHbNMF6dIHZeW7TRH8dYgWaOsRooyAB2dDYT51nOICIYvqAlx5rGb/M9qN/myA0ajwCb
/7le3f0qMsU/wuwHGKVPyitcOv2kaE23FqWuNetDrfE9k5IaNMV5rgDYrUXd56w5O/sAN56kCi8s
0nldrO7xtQ/epG6a/ZuW82JIqW6V/tJadUEL/qhsent6KgGHPKxVsCCvA/P/neHk0bPj8pq3aGfZ
k27uyO2SKTaG4FU2nhqe1cKYH6U0+tjnRLV7LvQ0SvZzs0SB68rZydEi4iufWjqhsyaJT1ud4SV/
e6rKR68vmxctglv2t9OdrLFRX2VDP0LBoydbvdX55vClxjHiHkUf9bUP/Pi+1uw/tgYJ6xSUN5rm
vNW5B8L+43rRph8QrEBGaG+N9nSPkdZzi9/KI9/ADEfz7NZDgrhJycZeCuum5YCXhq9aa7bX3+rk
NKsp/qpbPzhoZZUB8smdF9m4NVFCB0IADHXqSlUBpEsuph4OCRzVtzr2yzc/KQmveXF0lrosyolV
xkDMw7wo91Pl48UcZf5VGpuG+y0oUCk2TOA/pWq3x5RhFue9qH6r5/K1JVD4gN4rTlwJIrdmuBiJ
QAfF62G4czqz5wZwMAQ+dSCRClJKs+s3darjpyZ2r3JQqjDB0QjeN95Vm4bycTLHO7sOsV2ZB+NL
Yw7lzRvrDlTQFGQPdVAe8/KoqEN5aBqnPmgYpwA8wgHIXLxe+sW4Je795D4z1aNlV18bwy/gw/f3
ftk/WH2AYntITgpewl9+F5+sEMGDxGKlUzAD8EqtuowRdstuDoKtvqp9AHNCCcF0q71+aJmD7Btm
H7n3rYn1bDeDEt7j9AqR1OdrLtk+8DGw600w6Koy3EBMfNFqJzoHfBAIcKtA0gEp971+p85ozWFB
ZZBcgJ3kKud01D9YdzHYgF44lIb6mHXpdVIc5b7qSuix/eBesx4CnGF8iZshZvnnsk4G7Zn1ofs2
Z5Z2m8hoE+9oCSYaxS7LpxbO1E4djQ5NGqL10Imag1f2ya6d+UayGH5Q+xctbLznRYRvgsRgT5UJ
7zEw7s0Gv1NlQC64iD7QdH0nI3SIWq08FXbr3vUZLmAEAtjdNtNg3xgBqztEy76CsBivvtr2p9IJ
/R1IDf+xz39ymfCG3IqxQ/d52DsYM52mQtHuM+aqmTWqL0bKlYcqm7FpU9+wYdGPmTIfi0SHk4dP
TaMN9a3u/Pqomu5waBzML1O3ng9qq38NRvwDQEx1xwDH3kqdyxcL+MdLpZtflDiqLhlqjffIJIIr
4ZtyTBunvS+LgiiJPsDfmv19UE39PUCCS1cjyNjWyT6vy7OXjd41N6YKf24AUXZvhljkwo2o++5i
VQsiMOi0ozngYg5A+C+kmr4zymUXkyz5nrvV74HDdXvU2Yjg0W/sRgGul7TtncYWnQTgWmhJsGLv
DL72hg3bRv2rSvQJXp1Z3w0ADa7KEvAwmheZUWvLtJopCt2oIw+CN2WFFiuSEdHQql/07HtvK49p
Cs8XcZR9Gr+AXv41u0Z1I/+m8iVMajTX1NtUVNqrCcPDpNuT7rXrIQF/41R7Iw+j+y6vglswMsPI
NN7fKSz20DtL5PaGpfeWWOUx9UCTwom+TPgDHI2EGKpd1fU5tKe/3MU+fnRxFycU2IaEQlewQwPB
re5t5xr0IY4QAWQaDV1OraiXSMlXiAD5foijn01W3ggjmxe+5X0CYgV5q/rEDf1Vp1jEjIThyT5g
ytFW1jOBEX0Xgy47+HHzht8aHDO3MXiJjeIa1oyDsWLi+dc3+7IjJlDnz2iaqvd9FGn37bJxzMki
VQ+1I9+FeuAfzQ6kXqjprFAUp2PstZpjkCTuHlDWKSqCnwqZB5QYIhSFCGX86K2h/GiRNeejfely
H98TF06THpADUUfoqR7T44egAcgzv7AiaffkPavSfKzHNNupxCDTWA358461QKgPE+Tip9EjwF7r
3URWOHhFWIXPZ1uBUPJRii5RlrofQV5iJQ02i2AsgHEVDo/ZErye0+Bke4v6bNX/DFw/Q6DMAN7o
6ikgBjMHeOifw9lBbx/C/K7ToDK1fw+QBiNgv8fGA85X2w5RZ2eHz5e6R2i6OKpFB0K5UzBg0VQF
+Uj0YoLAJ7FQum9TNb2Ood3cE2rM9nM3IYqWtU+wl1+JNDc7Cz35qzfh4hfpvnVdrGAVv/duSuK7
N2vB6eBW+71xvfsyYpg1G4VhLK2qy4zCUquF3waAqOeq677hfWDACbaDo1Im08OAV9G9Q/C4WAjE
Qaq/pY57B/5hYpY9+tzB4dvIqp3oRgB8KcY5zugwqyogUWRxRaCiDUyybqV1qdyq2FkJ1nNA1wtA
cZ4F6IaPwQky883JSUrpBZpbSMe+lVbnEuUptEMSx+dyas1zX1feH6n3DpepU1v/x2zXBzjvfEu9
BSKj/IiMfp9bWXDTx2Dc65XaHFipe5ce4NnZAgcK7oSUlOKzeOsg3DtYAna+ah6YAT54GPw+pwMa
RQ4lxGSSY2sG73mm2HfbphoKZy3azPyvdg1FrJ6tR8tn7ugNFjhGNwPoWXneyQ98bx96qK9pDH17
lsw7XQ14FX3TuJvrmLQps4+faa4fc9x0b+qMfBNCUS/Yl/5tLQ5RUHXusUCXzsjqjA/xslnEc8x8
xE7YrNuXoW+nxzZeRm5KXhm0L3XEVLeq03MZOGq4Tx0eI5iwq9Ky/uj6lJmHFX0kqY7OoVk8W8Zo
n8Y8Yv29bHz3YfY6eGitFh+b7iV1muQWsjy4pb4THYwCAgBs7OjOss0XPTBgb3gjPQoL9wHEFfG9
+Dgo9cus+wTXiMHQ/xE407KLYMDsJSMNVRhYomktXlcgMP+7UTryRZiXXwoPuwwjRFLLL0FqjJnX
EmbBr8FB9nxJBCgzFtv+Takw3IIj0R0TD4510IPGmoJhYsXpcy6hkXsEpa901OKuMadnNZxHqB2+
fRhRpdlPSxGZgmnfmzwsM3UBmjlhCq+kQ3py1kAXeWZxByLjMkwwUoArPXZm96K0+D/h8Jwc9K7C
AVAwc+FC4LfAnx2dYcrhFMzu45hqGlPBLnvySM3d4qb6mIEbfcFrA7Rh8T3E3P2LmuMF47U/3cKn
c0uUwFlCBfWss9JJ6VCO52oPspn4hAGw8pSDL63RAA+YVMpWAezpgxSY6ty8yWWKWXuP6iC/ZnHJ
kD12zqG2YuAhpBQAwRXzvkAxLXIK3IkVe48ZnvkwaFB6a4ACSgewKmn4e0iO+A8xAdZLMocfIVJw
iI+epsAvD46D0eSCnDsA0D4kGk8X/d9UQX2r/sW6pr1rh+xcjzWfSVCBiZP4ZxVvWcKOUAXrqxP+
WeSl8RUJeRQ5x1c9CaxLOiivM0GAhd6qnitzMR6Iv6mdcYm9MSRbf/Di2cNs3nqMSaXtUx350lbN
Ef4zQIzbd66pT/daGr+PKqvUsAqQUQyhDC8mTZWPrk3S8PeAAn2sChBBVncnm4Q3WK7SXoUj0ulX
NzjaG7BdF2lsZWIhYDJOawuuPk/75lCktvcMC8B5Uqf3GQTfswEYwc4D/G7j5GvJxAD5yghoZUky
VYpzqmfM+coMgKainJPODZk/GSnwF+uQB52xx168v8COKN47s24uI2yRvRR1vK3BG9fWLmyUBnPd
iv+n7eyDXgY/J1uZzkWczncIfzz3M2BvE1PtpwApl6eg0Woyw0hhOr2THq3ars4lNHAjgJ2hJEjM
Zfy8hanhDkgFOyFJxiLYOfOYHVlFPxnEORjFD1n21IWAxfC0ese0rL1mC2amXHB1IQiLq+k8RQtu
tDYm9QowIlyQpLKZ9OhDUQz/GP+3Suqleba8dvWtDLivXgudbpcVKVsBejY6yGmtroKDf5pUg4lh
+B43IAX8t7EJ0lMAndduDbhFw/iGUDnqhnjerboaghES3FBmsmBwYwcl70V7Qw50fgpJcvxrcpvg
Bi7Lmo9MVvklsitvtFXBJbvIbjITQYKFxb831AVoX7fVURAqlfO0QAqZywIc6oFbBw1eD/4uUbQl
jkBtABbrSFblT0fJDwkery/TT7MfQDEvN65Zrih7Gz7R1hJ1PgpUUSrHOZuyi7TEUpM7gywi3uxy
rF0uInu4uU8728nSg/zKBK1pErAIny2ufuegUc+iMOJ4e0juwxUM549ueX6jGTmXHDVqyQHLJpH7
L7sxS2RSWhjfSTHLqnNYKjr+M8tvysF9BjhsXORPys/wgqcwqgbESfrq6JXlTzkvHQM45stjXJ+w
VApeCtf7mNUlpNGtbiz17ozUCp5MgD5W7K/0Bmi3ZKjHKR2Pql5/FzywbAZg1F0Nv454KpIjWTXY
mBFVTsoY7zZHSXqvOK9QDb71MBePXhPyRG0kRE9t0rzJs7cT92kg7nOaa4Nh3cJF/Eo4bsmUFbfU
YfnX4iwMaPI/Dw3ssA6EugkO8rjkacge9pykdWVXeoEV6j555W7nFX1+w9fRA30mu8sGIgJ9QzlX
Gqso9AWTGSACMOeUFc18/G1XznZwpACJ7Br5bd2d0x40lB1d5O+NTUOMujnEbfJ1HvWb3Ln1LkEt
3RVWOh3kXstdSdqC9X+rIb6yYADkmcgZsid1a3eQsmyMFMeQpguBaCL6OHSv8uDXrim3ZusNcqQm
8rmrwLAf5FbIj9T7mvvTBoW+J4LOLNeq/moX2xDkLtf7a+ZOPwO8Mk4ZswF63ZtW5S1M2/CUzxCd
W3161ZehQz7bWWw75zmYQQLjurdToXOihNugJ2QlefF//eHffoPsYnsF2V0P9bXl+vRQk8lBmhj6
QYYA+b53yI1fbABZ42sKl3e9uSuc4re35jdQxec7aJDGKyJYk3ODfXeuzcfYDb8pXaYetzvMIHjT
HRdK9za4qP1zhonlSX5L71dPqT2rJzQa+3nfZOF9O+gKMI9lHFpeazlT9v61zuvKGeGAMDlIT+jj
9MQUhqXL0hH0EWknE4711n2WBnY108DU9wMSbBfpwWNnDZcpt1iWVMfcGTA+chdw5b/+XbtIr34I
VtjLDeAKCyBl63tz/ODqC4DRKOx6kbdheFuGZelJUtzqCqI/y4hk6bNz9J1qALOSPjuBwhgp7WWz
va2/ddF1V47PlTdcvMbcS09YT8FW4Kx8tA0JAhkLWbA3ZxS6r9sbvvVlqZNisPRCte9PDSC9c+hE
JzlmSmeXFtv5n7uglOWpyd56jpTX3U/Hpfipbu22ZYXX+zr0YCtHgj81rwFcuV0KPKZIAbn1Ngjn
5cOhexBNA52F6qSf8KEgT8+8QJ74YOsYgzpP+dy+OMwNWB/e60QsZrXYtVAnckApQ93dWQtWdR7L
l3xwu5NpzkwlGl09qEFB7KZHYGZHgvckzIIpX+wizXmoD0FUPjlZ9duDl78q/WB9nbayVG7dZOsr
0qQY0vbSYz8onVE29TJcy56eQF8yYzhPcvflIgV4xgnMCt2u96HV7+UtgdVOrez+Vju4xh+5hYiS
rFsmXIOPkOr+tIVLEXLDulhJr8TBoYbEC75hTPQvUQ/cHRmTo9xj2chjj5fpCUK5rJGn9K980m9e
bGQndR7vErNEoMzrLjLIaIzaLZzdEvXcQ1gE6xfAaH9Cys+uckF58rLHSN8ubBg7Gn7Og/eMWZy7
Ypb9xH7z8Tw75dIjtsFA1VTnynnb79PbUTv0E8T77S6WmcNImiyfmczNrINvQRcSUgm8gD/AJRvM
xD3kR6UJuTUoJwa6KKNmHVcdM5lsgdetzpPrXCeAOeRzz9Aj0SiO7H2GY9g6u1pXUZEWFOTcdG0d
hOFSP9ZGYpzk+vK7fDsar63+NBt5e1JN40We6vZoZS/vuh+xMUW7sShQ+odC/s8CbRs4FPn2S3md
2LE8LXGkYfkAxv+oZXYOO7/NhwcE2c0L0LTqJqydIeqqG33hVxlm2fp85UlsY8z2YPhA/51CzzQn
rz5YEKSRxcDyO1YLXgKXEfyAQuCx5JbJk5FuHajEHi3gwX6Bb8h/B3NpsI3o25NcO/Qy3m83YTsq
e9Lk/30p5moj7KUHeZ9kpiA/RorrXHwry95aOUfYfjChRZhBJrpKZ19UPBalifzZdcoluzhs8qqt
u+S1/4HVrx9K+Z2/zTLWc8vc3QMLuCchiD0GH3qZv5IcIXQtr8lcIAezDybzG1orxJPDPrkUTRiq
R2m+7vrLFzQCDIJ3+DqPk54qM7pts9VNc0bKQUMpUgMmtkzC5N/ZNitKUsq/zWXXX1/OI0ych7FA
161nvwGefrLJUs179HoLklB/ufJDzPqmu7p6lZstkzrZ2+79VkciCM3rAALI1lj++lbczpW97TFu
B7brfTo3yr90CHUwhjFmysCJhBvYIinLm8cdT1jGL8fXHz+XWrGLlEH9bRopj3DtefP3AKL9Vbpr
pKsOoOnlGYRdh+SG9JT/vStnr0MVoJzm4pbp4TMVJIApsi3hPnFChOAhR7cD2xpQDshmayfFwf8x
aHV+XX/90pNXssf2zqzzmbUzS62n5x35k/++d7K3tpLdz2U5ab3qb60+/4HPZykaiY3WftdmpGZl
XNlmD3Lu/6rbmsjRdZ4tu9tGnsdWlD0571+v+ttyRlpLw09/6n/Vfbrqp78ULAM+RnN1F8LoW15x
PJzJVVTzulaVF142hFIgZ0IjYvG+hNm2zVY3Z3iCQr+jTdUa7K6NZLiVi29Nfzsiu74ZgBAiBb/2
aHlZtjf+00u1vUDbiyZ122lyxr/WfTrtf11+fV3nfCH3FzFov/Hg4tDGtHaZC8uHa9usK9mt/Fus
4n81/1S3rieWy65/Qa7zqc36F4bEu9eU4ZfaeeFehgZZg8re9o2WMWQryt42Idsaf6r7VJR2fo9g
QP9Dq5FESAobIh8vJ7l3prfShdddqZXyTCibZXVWZSfdK9624R0wFbTxrazMC41cyjLyMxcKiChZ
meWuoSM/sNp5L8MD0X8kWRuUgf+hq62Dhq0SQ5DRpShnSJiIvx3kScpmG26lKF3BkUX/1mbrBlvd
py60XWYMmpSQhQvTa1Bn89A5ejrvZf2bADAgXJSM70E7RKf1jZebsm3WYXUry+3616Ic2F5dKQYE
Uv4ZvqX86QpSN2cJ2Akt4TXaBvt1Yr0el+ezndngVcLiLbtaBEaMJULy28pxaybnykYmBltR9j61
k0F0q/vtH5cjn04ZvEo5zsYDqMDnGioFrgHSgki5oYHkWD5cJY547ZsMXX6WZNlF7kyZ9Hl2mVVn
12SOdZEnvD3R9d3/LZj521Rhayp78vCjoieitzZag1y5g+iJEUfIpOhoZQ+zV5KOQc1Fmx7lFV3j
lNIDxlmPmz/kRf4nqlWrwRHrbFInDcnBPM+uCRLBsMQhrcmmbshW7raybwUK+mehtSsX3WFntjAg
Y0DeIh+WrgVnU/fvhLNtkQCIVLRr5K7Kc6kzqEx6VbyXMTwT4ZPrywOeW0R32jWe+en2y0397RGt
S9f1rsuaRXbX1zwiOTl75nSUuyx/dtvID9iKcmM/1a2rOjnymcy5tZTD27+kh6G+t7HW22FjiFVc
kPsfXRGPZwMhwKMOY5Yi1DMESIsrPpMctXRyZ4aDTM9y1POAeepJgndTHbxFWnbWlmuoSZ09lEHd
7qTV3GXjRZlL86D2GSC9YSh2TcSrLhsvc8297QHw1MAU3aeJe1Kj0MqPSAZhuMzK/khUEtTw5Fwb
PWie4GSRa0Y0FuJ55uBeFKv3qT++L4j21wBSyiv8m/qAatyIKgdFqcsQPMoS0hP1iApEbFfpa+w5
KAua3cMUo4XgAFs46eT2z57lz89p1fyA73jpTa38GHMTV63U/5aXTMlrfOBvfqCCFM+a996bre8e
0Xoyu35AwkFrUccZhl3Q1PXXegbTy5K8/KKrqb1HUQd4VYRsl1ostgAmoeQ5tyr0m1QVKaOYJFNT
guPGiLF6HJcjhJIwExhwFAgT7dwUdvk4T0n1KHuyyYrCQfcszxEWJghvFXFwKCvkh/xp+NMkeXZu
1UXKL1MrAzsSlDgOSwB45/qs3OIiRvVahfBp+BiJqigYHtqsABPktQPr4aZwbyA1SK95BNtbVL+m
foqeh2UD0SV69tXkG7KaylWqygyTbnQXUeUqED4zLLI1TvDcoIb9rJIJfU4VTdtP4xiwguBAbHtA
q1Kbe5ljKYqH7G4ahu5RSzrvaV42dQZsz6Zvwa6mxXYg1LN0r5UOrmgD2RlzwmxuHHV0Yfy/pySa
H9cSaA6Ufx363HZ+FVneEyoz0b4K2x26p8bR0SzzME1NjsYbYPrC0Myb7QB1BtaqHXRbT9odVvDI
YOAAXnpheV9Btbtvls1WpH+ek4IY6oC0kQ03rdRv+Wymxl4zDe0mm2IK/lNZ9JWynzxY7l6YEmxG
1OC99wGMuvbY/5kM+R8GqXRw4dD9ebdM+MwgE0ErFBUqMf38N+nOr2Ge6H9OTQJaAUGc92DMgF2j
g/U0a+SSrSmx7io37296H7eXNI2LRx6BBuW/VV+bUaFzZan5oBr9e41q0IMbJU+DXTVQX5X6Ne5J
HDmIPR6lKAdIhX5Bfj0/1uOux7hjNy3NYy3FlC8Gy7WcRwabKkeBdsuYcfjtZCv/5qSzeSeXqhtT
e3S88AI5DKfODFm0Ex+c6rD9gjZIfoXhnKzXrY25fWq69piryNrsfSyW+yB7w6hwJmhfNKyVbfMO
okXzCve8fyR0fJUSRrvtK6Z1kKGyEbGmpYXUOUb5+aTEfVdd9LhwDQSoDe2HiMWyq8Cgu0c/rb+v
B8LKZYraiRxwULK4IoOZgGbjVuim0p4R29T2UpTbk6Xq8qlywIQt98ceR4Au1TLRi8/2+Gv9d9Ik
9892UcM5W+4fgtMg8rLJw5+ePjMOJsopsiubKphhuG9l6W1ji4Tkb5VyWI50kDsOwxPAGRB4ATrX
xOq/ox/KoKTXf9R1EF56ewjQeA+rb2V5kuPxENanVEe1qZoVh4C14uIWTjzw2gRRcN8tmyFB98Q1
/PNvB/o+xU7mI/Dt+AiFIb4rxwwPw2Uje1JnssouIAWgqBZrUYPf4L80lFPW1tvZ3Yg54P/PKak7
gK9QtfPny7Rdgcjty/hYqkQD959+nbSWPzIVpd7cp+3CoyDtaFotDFgUKR+iZZMjMPEgxcn3USyM
/AHyuhoTXF8OlyrK5butkezhoHfHh68jj8zJsUtUJSwrD0+MSVFuzocFFB9lKTn66VQpyh9uUR29
OAiBr6fKX/vtjEw3j10JQOPzgeVXTWUM2fFlLuw/UuxJQS7NbnrXTlV6544RgBMN5c0uI8+okq04
JkWovallONy7ev1XHmrq22AX6pse1o8dA+wjuWmYLogO8vXrDfS/nLrV72ygJR9uxqVI5pQPKWoG
H1GlfIWPHDzJQbMMHvwitp/lGEjhYwqh7jVfWo71RzJo5rvmR8UXLblKE7452ZvaNNAvH8M6ne77
QEsfxmWDuJ8+7MykZtdu5h1jNmi8pShtIJqSyPHdv9VkwL3UJXYJcyn9yLwaHW3NaPdSNPpmuBi4
ph5K00IRf2dbXf+K6RXSRdaoHyMIlR9Njy2CCl/vvPArP4CClQc7883LiGXmc2mP70Bouj+t8vvs
Nu5XS3HbW1ZGSCfZevdnMwOkUB0rf0ZEBy3dsP8VOHb7J5At/TDHuIjbjf+uAT5Dw7YdwHuyF4ft
ccYaFr7wf6qgRf5z8FOdbjmgYrP5vhy8+ohfW4nCnFO8Z4pl35q0m9Dc7ot3Hcb0K9bvOzmoAGN7
B4HxFSav+iBVtt+QX3CH8izFETWJq+ZNyV6KdeyazzNZOinJFbtBfVDRetNhRN8F0wwuobBC465G
KwZadO2jwmbnDwTd4+4AFg9ZT6Rlj5U/ODc50re+dzS1waLf4XYy+4w8CMZEH71a9Xs4PtFNik6k
2sAUov5OijZGRPhA6v69FGdl+u7yzX+U0tRnz4zX+bMRg+/xx+ASRoPykmat+hD50IhDH7uqIa+e
AfockZ3oX0qv/ZLErXoHWGF40fWWVyVGVb5K3HtpIPXoIp5Kpc4epUo2JipHkQ2Boe50DFcL3GMz
O3iR5jF0tOfcfGma4uR2boVhYX1Exry8syenuIs6yHKLWHB5p6hsmq5ykZlVp0Ps4aL1fxg7r+ZW
ubTb/iKqCAsW3EooWcHWdvYN5W1vk3Pm138D/HZ7d1efqnNDiaBgLNBazzPnmLoV1reBJokCH80H
CGHJq2qWzgZuZrFfVvHoIKnX86dCDCApjQ4twXyY1o3eCqYfqppsIF1ZbRCKl8krKup0hx1fbnV6
H6+WaRwzWzHvRZDKcxGbCCzmw5pR/TOiljzw06adGdZppBHxyJ4Xk5Z4ayp4Nfrdf237OWR5ZCrN
n7LTtd3/er7eIIBprei2Gqb6MiglcuncBn2HqkvwS/QnU71HMfTWUy0H+ECZnp/SwLAgG5cJirh+
eu5K+7ocOhjJqQoN56WqM9W1q8g8J4VDAEtVQUuBC/uIHelDAX61ifK1jWzopBZcVPYQvbcaAjHT
sOtbR7T+jWLJeBcmgXoPVaVaLS8vpxe1cOqPlr4RMiIRwWEcjT012wLqbmFeHQvmOJe7BGypZas4
rXLIuDCqTgX31JNVBG7n6dFNBZz8nx3fxyy7i5+t+EgQP4Pxd9XJVyN32R+gezwtrxZJm41WiZ2w
lOLwvbrs1h0tHrZc2uH3kb6mX00RmzvV6vFu/7yEKcXRQl5+IwNT2SRarhNL1cu9id73QNZNfdIM
IbdWnI53Izkubteo9SNXo4r0x5ZvjJ2vsHmUr9p5sPuYIemQm9vrvdXk4gNPIrBIwX2ebx8XbRpL
TCr+tKnKsrpEelPthVH2N6HdmKT7egWxBK2Ej4VYlRsfzky9AIvldd5r5A+PcSiUPwpKy+83SjMN
VFxufo5J/x4oinzRrDqFdqxN94EFG5whin+LhdrepTNUXFW85NglkbmjHJDc2liB0DjXJvUzbmSW
NwWv3IDfMB8qn7pPDjLqJEbYDMJj3xZ/UsjIets9+ERz1M2vrkWzDKe4fnAa5oRtV2q36DZa5Dkk
LOG7ki7FNc/b67pBBtUgZ6SBmqTHSWvT4/JIyooWIAiEcxuDdSG/5pcme+chS5wXbYyUs+gch3MA
vrcKkupmWW0NyHOZjNqDHnWAqTTGZYe2QOqW17bz6GNIX5V9oJ67svAew2p61U1fvyxr06wAl7p5
uxzqaPIYaqZ3t6wFnb9rkiL5JXLde/Qmeom5Wd8XhpSP3m7wUvka8VO5awa12cmm999yfVf1lfVW
oMgiMqes9r3f5y/E3K07M7R/MY88EfKQXypPAZ7vY95ou0BbfW+bd4Q5HWeSdWcny7ADdjRyEQFe
M0LjzxJ3aAJTC6TfPv4cUBuV4ZZWa257IgUv7bzgizG6NdnI7rK67KBhm1/qibQtIquPiJ14Z78t
UTcQOLqidpdfjHlhgeI92opxzmQ5/aIK8NIW4fg2hrPQo8HPAQcK5F6iv0RTP74NVWiuh3l7OG//
z+NtkEs/x3u2x+sgT1vXvg3w7V+v/7P9//X6/3n88r562ePcdsRGZGa07pmwX4t+rK66FPrOmreB
y6iuy46Mye/3tuUQQJH1tZi3/ddz+eUEZ6U4u0jnN3FZmLPb0ilrdcs3I/1nm0p8tJOJ7c9hy84h
cpxVVeE38ItbJW1MDJN4vgat6v2N5Fp3Ozg2bjpo+e2yGAT/r7x70ldaXW70IFZPfokRj5vUsgKh
XT0182JZtQwF0/33elq6HdM1WI//2rts/1ldnrFsg213zEIEbT+bvl/pZz3hpjcN9m3B6XrviP+A
SOa8xviZ+FIV2cHx8JLqg/w1Wp3zbgCgo1ro9LembRM4GsNbyRM1pPuKmxjj8aEulK2hO9MzRIZ+
1/KqC/D0CVvWYXmPIEXO15WNeSYJ27l4rUaja35twitudc7aI7oRk9QBw9jqdTPc6FUAs/vfCTvf
4TpmkGPOZfK17FgWHazujY3ICid6Jw8iEQVwnca7pjJWrgCiW1ffO8SIxdME08WAHQOEXIoVQxB8
MdFQ7ZQy7XZM/sDiG1+laN5AjPTPYUQSfNw23W1Yd9pejZr04A2JuAS+TiaGUkxPSZB8ITpMv3hy
QBz8jSIEdCyif6/kyeyMofUvZV7X13xeGCrDwyAHlzgfYOizFalGsmE2xUVL8MWDTFY3vZO3l+X4
5TACnjaERo4EoAGniedMdiTzZMl28dUH1rEhlzK5AzpEQIRJMJrRqsOWHLTqYvptvCux1pzjFFOF
MYjpJG2UxbjjraNM+/CQgzI+OiI0D5Q98htnnPqbtByGg6KGxTE1coJ9vC48xbUH4qmX9ikuRrJe
K4okYRt726hpVBIY1GprO/mA0RXoMgCo7o7+RLFJItlePWhPcIPRDnLHQQ1Udt391BL1Q7jz8BCa
4JFbseragKKUn6uPNT3odTCoxtNg27C84Z4+kz3TrcpwHM4eOVQgqLPELccghIQFP47fJgwfXjL9
jmt745FH9kL3uoZrE85e+ym8R0v6FVrq9FuJjd8UfrGXmz6Fct/Wt2nDj7PXi103v4Idkd+BDqwg
4mFgQmWNQDqRmPzO0SXqrXh30BowBUz7I2zU4a6KpT7T+Cega9XZMccWFDJXADOjYp/WGiAZ4H3D
JYLWwqB82GdCCR88xZEXqeGmXYLgA9FhuTO9ft8l/fgiLOZOmuY/2DlXijZmOdgAdXgJEQBu/KLv
9suz9Cg+VEav3WRS611qifkNjqCIqeqsDDYdAjm8ZvW9SYwAEZdDlkd/bbTmPcvG/97zc/iQLnxC
3uDndZZtZWnjQ6OBt05JDLyYRUOUY6O0Ty0BljeDp6bgKzglKbxt6pY9To95FaKdsxmbnJzLeVUX
I6YlYeaHZdVLKm2FOzFaEfKASc6STArmhZ4F5D0VYiyOgxOXJFjwaFn8HLM8WraRNM7RtY5Eqc9Q
Y/1/PG8CGFVgUP+P115W/3prSY7AgZHQ6q9tP09Z3n8Ii+kmTV7qMQgeuOd6qzyS5kH38FZ0mXGv
OtLbGX2grKeMf7N08ujOKvP9srY8SRjOfdOmztk0lT3oounitDWWwiZrnrtBliujl/574ysPGIqc
T6Fp28zmdgAHfO1rmR5yAFDeNo2+KGbcQgeJfpdhFfGzUzcvc9z9Ojbb4kyd+6gCcT9jFCjPmVYG
W3Cm0yoWann+2bHsZYD1z3GCSJ68kWu1fUIiQ3Lz/ArLU5YDf1Y7a5Ar2Vf0LP/9Jv/10soQ4xfS
vacEjSrAzPlNfl5gWU16dU/zK7px7V6Rp3bwCSAiOpTEF6ULsJDo8k5AcrxLrPnuq+UoDERgf2/D
6UukUmLvJaWCs1QJLolUUP/fq/M2krr7czgvlm1IMLUNuWh0Qea9PzuW45ZtZaWmW9GTCrCsNpaR
bUKwMG4bjZT3y+p3iHHBydXqVfNH7G9dMT7Jgkl7NdbefTZlnYtUrLvqbQQNUw7prW0AVYmAuJ1H
s+v3OapaCI4hmn1iqw5m4sAEme/ivVTDS5ao5TZlrnunwtqlYkD1OjErhcJ6nj7y6YI1NW/7ObYg
oJiTEG9kir54dWJ9FKZ3o1LI9CHh4GuKq5ih9GNeNBb4PooMNDTar2F0Tl6W5R9GHb0rgio1d0sE
9KiGTLMjDUuAWjBBeqZT2j96VV/DNGcCsewdZFAcgxQr4LI3I8Lz5HVTvVr2RkmQknkJU27ZOzZW
cqkU8RbPr0THI7tNqvJ+2RcJm5oToCXG5OFt0ajKJSJJiMe+OYW3y6Nloab+66Sr5eFn0/KINNTA
jcjx+X7Wz15VpnIX0YhaLdtkHYCbtGt8p8BB1z/H/byP2qfnWuTWjTfpHDtFpFLhRLofYqegReTR
PNES7ejYrXZU8VHhWQ+1XTKBill2LIvBhhq0VuZjKkUZy+3PczRP+SimArLdv1/mr0NMGeEhW178
59U6YjrWnRwL9/t1l91eEvEWfx05WYqyJg5LuIblYASbX17pKyyCOFj/euKy4/stlw8YpKq3dYR4
+t5mLJ/g581HJ+Yr6MlWPdRB4/7Pv+nn6H9eV/tMfbgN359hPgvLo78+7Pzhvj/Tsuf7TdsivY0A
u2IV35mNrR7z+bDlAE9UlHmWh8ueZTEup395KOwWdEP/26EjdFbafstogzi1oT7XcViuKwIs/BCr
mV9n72ZejzD00DR26sEKvGknnfYPstzRTQArquFHp8dERwqLPAoHPpjTt4cgaT6r1HO2jJmONgjT
sNRDV7PGGWXrfFgKEdlRu1IqbuSAZgU4fNuhxliTbmVX8RPzzD0mvEdRd86q47KD6zE+VF6JuLh9
1PyBF8PmBxE7vnRqfZIR/ssS1RMFnU1CdSsX+nuQ9yeFrueYE4k4gmAo5oZfrtB0iPH77vERM011
4mOoaNeqiZU7NWLKW5BndFd6R8FYhHi5eVM/dNikkvj8vU0jxGU15X16+HmWTyXPTSuQS+SmKnfL
Djxo782E46psOqyc031d3teJ6O96BkKNrGChZ0zJ+wnJCPCyiA/iPyoFISsk5BB7ULYSskMzrAas
psJBb2gml04bSACbF2PiXaseH3+aH6Xfm6j+WeRUi9d4zIatnsMaW7ZlEBh2EylrFEz/ta2dGEiA
NNV3JSl6uW16t+m8AEfhFLK8ayxwTUkDF2dgDHM3zYswMYq9PcpxtaxyBzHuImgUGIbq700/22tL
PIdmY9wsm2yl1OGSDRNxoXW+WbYtC0P3dNpEMBuXQ/7aATHPGOvvN142m3pOf3fMs8Pyxss2L+hX
ltMYbjNWdKznD7nsDGM1O5oWAMJ5k0lZ/SKl4vZ+EF3zYpNjCL5rNC280jP/GsLSO/SacQZEnpwG
wqruloU9wfoHa2Vuf7YlY5cR4gaZP1aVSMHS6BlkXrc3sRmbdxT7ze/ntqG1mXKP9KOgqddZZjNp
8xIyhiazsHff6yQkldsqT8QanS/7g8LUj/PgOart28lhdNBNJb2ishV3jhMrt2Z49OcVI4z+WQxm
9dpStbwZRTJPC/H7kP6HMOPnuCGGcpRM3HqXF5JqbpFdEd4ReNdeinx0v79RUxH6aI2bFVTk+jav
Uv8qKJJd9Si/Lzx/OC6HLQuGZPqKWKBiv6wux2pQ1l2zRDm+PGvZhqMiwZIQn5nDDWtH9Z27JDOc
O7jc041htG++V0EJmbfrMu1IkopWXmTj/F8Og4B5oHMfnJcjGPndqaFmHMOJ718+hs1e8R3rDrOo
vCNBrNxogU2WwTDJu2WH1gD3VAuaM8vqsgNgiriUCQNGkjcUyLFBQyvZMNZdyP037szTz7EBtVPC
zGq5S/Qy2tojiglwlsG1wA3hEs8SbwwJGW0tm9LbGo4BORx+yxXUc3gVTY031IipHwzUQ20jIVRo
zjJZFoxdJtKySPPUp4HRRuETh6cQFuLNpD4P8PA/j+ZV+HrPWUOWH9kaDvq7OVrFIxz6ZnlEXHNK
//qmmV1C7SxhXB4ti34RSs4LJrUIJ5eNoGvbnaPT8R4igC/5+BB8C69mnbfKsLt6UfWJMkvDLHY2
PvwsGCNjdVjW08X10In0WczGo3Z20lTzRyCbCOeRtfiPzBKwGzRIigJwd2+WhV42w0TAUTXzN/79
UE+cjzDWYWDUGdjHZXfXTThEl4cR2BmQ/3FEmwNwPk07KHvfZ8weiSCJ4YxEtkULcTmL37uBvRzn
qswO9glxBzjMsC+IjTIaCha79s/Yik8PWkSSl7uB+C/X1O59ch1v8rZ7kZzWY0gc2LbRxFswCmcz
zKramJfJnSN3nHSz/L0/Z3t5tPwH6GEFG+FzrhRS0o5qq7tV7It9Q1DbjWXkxcFikhCXUbVS1HbX
C+sx4a82zQGHPqYOlf8wXwGtYkxuA6SfFNONKkzMsyktmxXXcv5nLY9SoA2bEiwIv7uddlNDtvBL
i0aXUUDii5Ph9NeJwaLMebOcGoSi1NaKknrU+ym4lYH5IdJA2RjmKe+r4aYOrP57YYhwuPH0+cyl
41uq6eUNlt/yxslKoOPLw8x2Om2zPFyiV5dHyyKWXonayYGGMWvn8zmOpTBKDDoMOv7nF6twZHYI
U0AAs0d0/jOXxfIH/6y2qQFZRiM305s9TNOsUVxOR754TpeHzUTBK0vl6P78Z5bv6c/q8sjReuKt
MPBy887hBLIwZtnfz8JsRbBrhXmMZ+398j1YFuG82tPi2E5hfVo2FZ5JuINvMxpZYg26JdHAUjr+
v12e/0q0uiJ91MjwgM2use+HstX7QwzkC5M853TmQ5SCGINlsaxGIRRiLVS+KoaU/ZFgyGY11bIj
FUWJhqO0c9cgpqvJh3Hlp0TrBuRTu6pdMovRVW9H7efTSYYHrZjBuoxHyI3NCZzDSj/SOt/oaYdv
ND6neRmsYJTRKJ2K4GShhTn7Xrum316v+jG9pBo/EZlTmq4DZfWols2aW0ZBC53KYlG2B3AD89R2
Uq+47/X91JMgZNlk0srnpmqyraAJg4q97chiqf1t2BBESRK40qX0R5AJuvzgctOIboWuWetRG5WN
pzTEwnT6FvY/eLrp0RDJISsK6ndEEoW1eC37kszCMdmCXwo3Jka/vGlPgV+pK34ccSYHee7WGDKC
9gT4FT1JREtXUWm9+hFFFbxUa6Bs4bYv54zoxkCFS4mC5vR6KvSefGO7dgsQFbVNrbEbvmrJibE7
h6gUnj91zskf42gdErDlZZEK15SI0lCjXN2pgG8N8s9HQjPL7ivycGSrKKnWw2TaOw/WjVI0+0YP
OAlw6EJhcaZFgFe87gW6mP7JsefSJUGQjMfqT8lP93xv0TTYMdI6ZPHOUEaMwAp6/7ZXdowopjX9
xzcGz8HGHvHvF4oVwyZCpmNPjD0F3hwbPBryTf5wP3PGfWxfBxBIezqe6gkxLekZNgkMasY/usCl
i2e+9QEG276tkrXVCphTuJ4C5avxyJaphvP8DdIjqzknwfTHZOc6q/mhLJlkK9K75Hr7UabQkXQu
0bXWd4Q1jT39xkCSmKNGwqUgesrjmgRcC58YDm43oZxgCEzhU6wma6uZkSKwlleD3jx7/F64UF5X
5DKTD5rSwrF5L6t0QpgQU7dGlTNC9DLPbalsU7/2riPE9am0fxcJqXq+6r+PnbJtbCaCvda58wCw
s4zgiFZuazrBpwKHdZUPZBNrw/TilBQsKEBqyh9JRCJcIyM8GBqVPCdSrxAX7LUxJq4XdA+jZm8J
wkU+EiDFUoRKt5UZkhJ/xKXWbqdyaN0xSIqtYj8FSpatzCj1NlWSUZ/psq1pKflpCnjBvqEyGGra
rT9EDWjK8dCq78z8g7Uzym7TVvd1TFRrRV4X9fyN5RSvWtOBZwGQZBuEHjfdE4pcA9hRFKxJ8UxX
jAa19QR/deUQmLpqxiFdRTLYm0JRVx3ILisST4DESoFIEsxXwvioVN0sIn3Fhhiqau1eM3yTfeOz
73Tvnl9WQJ3yz2h6mfQY+FoSfCDOTd1afyRC8bFDL0nXBVpqf3RAps69jWZobZda2zC2kpIZImDL
078o34AwsV6j3rzkA037xDkJncNSrT8bKqN/7unRpiN1uCnqkze1BMhm4454Xot02SzYj79JzqZe
/RBn7ZvWEiivNuOdiBj5t9OM680pBBKNTqNPcIfOgEy2aIYBG/p8J9ZV3gIEi947TtKqKggFVgzl
UAwMsgKhletmx7lX3URS8CdS4GgU2yo1vSvZhs2G1k60Hkr5aA2pa2QtNwIFDG2SvJBxn7iaQ8O7
rppwVdfpM3pRTI4Nc+ghDslLQr1pVQQJzzmxKKOHTa0kT8D8r6DT7FX93FkQ6MowxnffH+xQ/8yV
+DMN9Y+6NAgLrCDzq8yhqHDvsr4dt3ZKsyDU0LLbCTqiYPRfNKqgQwrsrx/zezUqL+VcqMrGuRH7
x6gl0Qs9HzhAKlt3YgX3rtoMijXbnYvbLohWYW5RLZmFuqU/HHKNH4UUjZAFvA/WC3dNy19H2qFK
w1uJEGNVJPkljfOv1JCHsrTe65CJ1yDuAjtJXaEme4Qq1IO8hryW3sNXb/c3DWlmPqhqt0SBvmmN
CCJP38WupZBGryvNuFLMbHA9Q/mwIRsFXocQPTQ2glApvZHWbhyqB2LeaEOnYkcVYGdOVDKD7DEb
1K0g1XtrBxb6YTQrocnXTMlfHDWPbrq1H9gzQ+xXZwTQxpOncWoSF/4MuPDpIx+sZz0fr5211lOr
3Fr+cJ5Ac8YW5Lma/EnNss45GGs7r+EM5jodNVEfYs9Dpm3t+lBx7ZCs+9cxLN4cP3mwivY0WGga
1f4paJJ9jQYnHvhORE29BckGmqY7BYADEbQBRqsS040LZuBK5RoV1ydUeTPZl3XeU8QdYcbBhwYa
QHaFb76NzfBGNnW6konyWNuAbJpQf63T+KMHp2eUwyv+sj/IdtHFGrupCw+tSB9GbOTrRM1/FS3w
8hAOUxejqOZ83AtCxHY5bQA0fwa1o3ra0YAEplYf/La9kmlEhqBNfbxv5J9a1KAp+IUlY5uo90yA
/AWgvFJET+SlmoFtSk56k11j0DwrberNjXCc3WA5h9e0BtAHbeiQD2YDbz9GLD8ijwjI0SSN/Ugo
Rn7BN4yET4JN17kiC4/KDlXhxvxQ0+YUq/1Ly4di6vccIsKA9Jk8OZVy5M53j7isWLWt5NT7F41k
+tzUd03U74fc29b7us+2NaeFmwQzf3qHw4reXsj4vwcFLItLSJVq35CnptYEiw3OKc5hfbZGTD8l
2/YhV29ve3+ShAjlGH1aNlTPVtucdKe5a+1kTZ7DtWj8NzNl3oiFjOiGPnmVeOrhk+bdmtYMKQ+C
6M+J7wYdAbDxGcOGSusZ0Qwb21ARGLc7wTzj4DBbztML0aMV44BQpVbF5dI+Ww1F5SmxhxUcntsk
GupVKSECqgLBkZH6D7mV/CmaoVqlTdK7pdOSGInpsArUQ6c6v6TBIHIMIGdnfnc0akbZReu9tQ3X
3dTqWwuYt6y7s0H1DnJK7IK4s5SEbmjpgRJFOwVy9xkGIUInnxKaQe2w6gxOsuQ0EnkycUPXUrfV
pYPh37ZXXdSnbnpfpzCiulhRt7oBs6Guwl8EwDcebHt+4BhJXp1PdWjbkwaIjNmYube95kERI9hN
p30TDaTxUQnRvbRvVe1s/Q6kaB2SUezEjptQIqhocCQI491MVbh4GISVIlqXPhWBVlVTKtbxPp06
+0DI5LMMgffwC952xafWMDYeey7PHL5OFJ6EkpMw18NQjPi6lOEvjduPizsJVRP5PVNYnvww/yJk
NFgJraWtZDx6tU1QSfZbg1xnTxUuCY1EMC+0yefMzq1fHi0Gi36TXTqHpiH5IqCuzhiInhhrP9k0
LdamP2dF6MPHaDIDiO1uuNgOPzXW6MZ2OycM8mtuESAV1XBUy+dYL7k6+rVVTeqt2aUDg/EkXgmb
MZiVoNvww6+OenZzNPOZkGUO8N6G/tHM+42mmwMDK0IzQgnbwWrvlH4oDqES3xk+A3IyaTPdzHYG
lamynHoGtEG3w6Rt1FbqUhB6tAL/N3wr2Kkxmr1AK7kC+NIoXxT93sM8PniWMZAM3NCtvKQFGDMQ
92KVoLbdT6ZfuTVETKeP1tFknqvWQZva/jGVG6KWTyHBrBlFaICPaO/iYoOV8S7qhNiqWfkKZOGm
zSaIz/mMaH4rBcHVg6Nh1s+Dx0JIRkJooGyKBKtS9Rl35iGYSSTomb1DtGQSDSn7dWRh7rFGXCHm
e9SCgOz6kcx2S98KY3zQVetURlyBAWc4FoRK0JX8Y0qvc5MG4nC6CTRrF1rD2zTcoJx5TFCkrsgF
KTepxnkiSvyCEwPZyMR83cKr1IxzCd58ViDzzdq2NfSQF70+KtrWIvBo5ZjKvcjFtgNwO9+k8hUc
VKxQIwLq3UyXI/0j5samGEfQga9dYPzWLWXcenoHLBkLKURDpqdJAt6OEaHp8O3PFbwDDEyITQzw
rzDGb8IARlJsfBlWk62sgXK/CTWJ+yYlRBO8oK5eQ1vVocpJNybldKU4fEukqb9TcPlDhnJx7GK6
1jqN+5GooljXfgHsS12kMhgoDc1V49ycn7AJqRG7uk5j3453woRLqw3DXmqdzTggKtag5mroKc1L
pJXgqJujEvJtyyuxqpPiMUoy7EjWDWBMd8oZP/eNQ6ovRYqVlQS7nsRxqJ3TxULCXojPUXM+inSK
XIRsBV/T9iqz/lXW/Qck0f00jmtL197yITShJfcgejFfeENlwifpszV9ELUQ910sr21tY8uI0nNn
tzRQSpVGtvMamQ2J9qnx4DW/WqGC6oYhSoIYiTuq9NwhyM6JKU5Cs7h0/YY8J/oYlSpvC2YdXZ71
bhCqdwSOPOodqZhOm239YPwVeGaHFlBeaagQ4BJ5MJunF9v5ZVsKIhF9ZvGlzbBumogBNgNM8HW+
G+m5O0KxJeZ81VUt/YZgpxTZOUseweY5NDu9Pd/JdVUExmaINGZincahephtFN0y1vZN7QPspOiH
doFscKdFc5LJTV+qL0qS0Gpp9Z03wNwbPMLwEjBopWzXftd8BCXSe9M4ML6os4QBRi9XJqNKZl/9
rRofGEmbUIcTUqpCZ63lncXbkIeQOMraQ5ublYa2tu3oc5TBS0CfchzbdK10sAEjRx8PcnzORZhs
PH2XCBrSGT5UPKj+xiIHJhftS5z5c4Wamb8X8V9zrGrNDwK9kkqj0kpenbKLMJGOVvw4DPx6m6R6
b4ueIUdnNbQJa9rDASHRjnRgKH8WHhkZcVBcGj/YGgSJbJ1xOBax/jtRMOwGEeT3mTdUNh8okh5p
iOdbBY3KquSK3ziKZG7ocCn1fX3Jxq0DBXgcKbej5ypdL/ahs+XYAkucCAldrajG+5d41ELC8DP3
kpMqFaDmUUGykGfSegrrfQBgY4VoSa6qXP/sDbBTyaNmyYzELe1NaspeTgP1Ewc1j1F85jmoU3jd
n/Bm3hlR99tSDy4TyGHIvnG8Jg0WCsF0WwVEuN4N/JpyKWI4zN6RxCD97r7It7x4DhHLIfcojaDz
tJNPjjYcxwoYCZw5suSN6rarxHvGPwskyjWMHX2nzJHLQTGeElOF+h5m7TYMmaepjP2Lon/iGkUG
gqh+vh1am8ofdzyPLnjrA74NDsQKPcaarrgkYO2eMJJ6q770UA99OsNzaRvP1LYfZNoy2kSYak4o
zoiuxjpxTGKHaSq3KM9gwMu1iciWWm9ZIa95VS39rdTQUqVoJijY/so5eausN65KElMyFMZLR99S
8/vOJf1n5qk4/ikwxYM/WXstYYAufEL5uDsxAoC0xxzW1mG3lq2B0BiSMAWrOyfwr8UfbrwenZ8e
Z+UQdNdEMFOzKvw0UU8silBfgoqghlHPyYPqHwCQJls0XHeR7E60FTD6KclFJH7jMgk89TO5dTTu
tXc/s99lWz/VKl/M2Hwi++JetzJX+OQUEgEMBZwg2fGmrrhasHWhEN/XhvrSNuZvRXbUlVG61QbZ
dZFKMSbi919OoYFjojuU7SUu4YBzA0AGN8ObtVdvnrzain+aIBWC1D7FujVRuKs/inLYllJ5Sogk
XsnA6Nd9zsBbNVEzeHxbGMW0We5gFRfqyhTJTe41vzOBhSJoJ6CUyJ+q9l4m4mikVr3WlZYxVYb8
XgVQPUSK4oo5n7d1tA1WcKLoo/wjSIM94IqbKgy2amx+BnZFnaqiC0iSKlGK4U4fi0tsEShalcmh
6IhMbdVigyr8PdZq5KI6Cd1muIliGs9Rg/7NywAHmxs+wrENbmWYIRLuT5miwXeytGCF6dHrjV9e
g4XC876mTHnQiRIarDx4UOI3mImZOelrxVdRY/X6ZYQ95hqN9iHb5qA74X3e01nHAfjZePPJDpK3
Ueue4wxfNWkL0K9y/uawv4xxf84j5Hme/84Q4p1g1WAl825rFuNbW8y+PJUfciV1UAROOexxHbUd
Y/O5Ujns6OIFrjFSmlVDnQB4nWpC8OaYJFLEdXZKE+KUcvNXaveCDrryOvn9SS1BSDvZWecWLqS9
a/LcXqc9kLus2YR9+BImlVh/lWbxYRrJb68o0Frq+TWF1tjIlJuLVZG2ZDbg8Y5T1m888uNROeHV
1oojPqN7XekQp+P8xWWxH3uwhAHZoFGkUtRrs45vI5rzSRiuSk8VBpePFyTr1+q6mYaIpMQw3k6+
POKgfLdE+ZZM020H54u2mnXmCnm2YmhtSus6WY4G0/Z3ehWtZd8iOFZIi4qmC+alG6i10640jY0J
3oDfH408ymRt61xd3aR2ezIdoOgjAx/sFsg6f1RhOL8GSfFGUk9ZGYzo+BZnZyN5akXsEqB6VwXN
S9DRAp+/gtNIxBTCEnXrW3xR8E9cpsTbURF/8WRzoXJ76wHKZ5aADy0ptQ0pRMdEpPdNoL+mgyWY
6AUMa/FT2Q6UJ9Hww5iF94tUwFcpylA8Lvb/R9eZLDeOrO35Vk6ctRHGPDj8e8GZIimSmliqDUIq
qTAPmZhx9X4Adbf69G9vEEQiAVIimMj83onV2COh2j/KOv7F6vcJFWi9xzafTOXRX6F7+WGVR1n6
r0wP4GOETFF8CvVHBSBHaoStNIOVrN1M38EyoqwXDwZTBhGQD6kcC6dU7llr3vqM2u7YOBvysvNV
Ydkda/re22QjVjSjmSa7XJ7yQgEg4AJrN1F+se5dDGghzMh3d/2ooJvMsKwkJCvo3eCujToWjTgn
gO0ryzK2iC0erO1QZdqdkoJgCZQIIBEOCzU3VJFnaNth8MQeeVy0kAMZTL1mZA/KUGEa7yTVdt79
asOGPuZ3WaX+ykHCgRF/qfOsqgkbd7KCLIMp/an/4ZoRZtwEWNhOPyyFN+wLB0k6IqefNnVkzYR/
6hiNsuPv2YwaE9XG9Kn0YWLP0uZlTGW1bZmhy45nWCspQEb1I/nCb02dTsounj6j0u1NrfW2jv/b
IbNzOaTaGzwynjUVdLdYNQNyjtNXpcFQtTCY2tud9unnLj8aZtiZ778bsdksKRG5K2wDTM/AxFnN
+ZtshiVX3EXdNGULlUPowOHznV+hp/9qK+jbA4Ow3/h7nJgxSKdiVXv6zUsw/bY25aCcxPR20YTA
GDb0qQ7ne899wT8P28OcZIkxX7ZDfBxV+yErz2Vstos47R7zAPQ5dd29LE1Kms450VGTO+6H7C1M
/ANxGaz0Gk/QgadklA17eTDVoFtW0uAX4ZECj6rsjnyMfCUC0YPh1ysm1x0/a2OftyaBOhart50R
hCZmEzA7VBtHAs0p8URNDAeHxkCuY6s8y7j90WdT0GIft1vfyH530Vidapw2AsrbqsVK2Qg8HrCD
AT5gGGsvVH9Eg3Pygt96ZYDJSvLQXBacZeTmDI/xY9a9+EaEu5DLGi0MjGCBxHrR13g59EW/dL2Y
tbNjdQsw1W0cqdot8Rit8Y5ldUuJpc/Ih9Kig9lQfbFb85419pOtZrcqc9O1Is0IokXwA48RJOyu
vkXNpC4hejAMTqRDh9ghKocUqZrlVPZctzpidZ3vWJ/Q1lEhGNJKki1BppylHwywsI3q2m8jSv6s
o1Tpt4ArWKggcQdx7+qeNZxC7pKbp+4ysW0NRVP7pKUYAqoGli9tUUKromBllR9JLPB+ybtdOlBn
1lLL2+vmvs7qZjEEAFPVSPHJcZK3hiIfT5tCWeSQHqq0CPdB3E4TaP3VQuKyoFoZYHfSy4uaZQAr
uvVeTNCT/1NQYVlqicLctT5W1Cyhycq7AGlgw2Tk6tvclXlBsbNR0Z209y36uiUclXLt5RYu6QOw
hz0l1jSCil80Nh14GTcMzgjJVoa4VDC9W/Qyaa6CzPRVRbzRZMh/oC5/CiyxTBvqNj2OGlpHWZO5
VLmPW4HjB0+EUJj+UjSReqo7dZMxp1wMDsrpaCSx3FTPXmkaW1NtxAaHyP0oYmdhJ/k61AlsGQMe
DkFgVoeOenviQnCPk/7FziGZqvUzqBnffz5C/aEi60dVfJcWlNVZt+JTG9tEr7QbvBhwkRB5dKwd
8FMhKdqXRq8gisUPMvWy9VgbPIy76gcWPevcmuafBdK4sd1bCSNpGhUvuT0aO0cvYDObxXBnVhMm
JKHTEL8Bh89JJPPalDxxtBtrM+S2UDoTAXZFIZAfGsss23rJUpktHS33l1iu5HA5Ub2W8ZLIthwD
qOkneU573iIZ+AkbqbSWpmlOeQriaJnxrbb53/pabe/iKIHAxM8emc+LtPmLhcVboieiEhPYDGtA
Mrbb3izPglicZEesPvtDUFxVSijcUfnC51tZh0mF3XclWe7x3lo5bAgaaUGdmWU5YD1r2y2LZRy0
O5OFO/HCGRGrjZlvAYsNPGI2XnsqQsJb0Mq+qbZZP2S6v27j4WZ0qC5bp32ufLSe0IDkNieIhiG6
PvfRSCflt0lKEGWd4L007GbluM1dAIZK4dDTMUYJBsrmdvmBfzP/oiG+tGqjED7tooBpXWI3coQJ
ooRPq1Oh0wkbaUjYzLmTLR+7NX5IqP7LkznUDDd9ru8xKilGphUW95xZah99YL2p+u+2Hz+wniHc
AqNwS1zGylZxxvGpQ/tvmG9xtqnbGzVFQQFkiHtNhciEuofStfcdGLNNik8ctusqVF49abrrRpME
rkVJcQL5c9bp6JKOZ4LpAHstVY2ZDuscxL3MWFnXbjH2MZd4YiQrHtv72PCHO9tXwTZY+pg5lBwn
KPqNghc8POTHWknVjXQveFwwMVSHl7bXdmOlUhXu5XPdgojYXb3Ug7xa9p2nMVFMRz59cAqr+jW1
gciM33obXVxW+yyCeSq2bQ/ViOVA0wNAh57CnH0n0Y2fA/JIlIIwa8KdVl2lfMiifTUCcr1S/5Q0
cCvN5qNzKeiXMSV42JVPNUUB8t48fH9zm+KH8dz6LA9j3BvWCHTelEm9FjrDoXeILsji+KqYJe75
1sAtN5bFooCKstJa1nzO5IlflfmnanTvdasyY7G7ncbYs51Mt7sifYe7QXol7qfgvayMdUc+8BfF
3FVhTPnFSrchFriQDVeJEu8ylUBn6RsXUXnxXVFxbxtiFfBPXgylBz0QEFwTnrUO6667L921AXt2
5fYmaRvN2zAUZ56wMbNgY2GWyOdkkcMDKTdDPAl2a9YdhLZBkB/LjxiRFUuF+FFXPX8ZCkqvYWFF
vKJwkgZFc85tlLnKL2rt3U8l2IG+qlg7mfdtBcw29vkvx5m8WUyWRrKCWNfyrWjquA28sTpH08ai
+pbBpL2bm+xUEGVE5aFMbP7aaoqg8ftdBv0RTq7OWEqwuqt4uPjLdliVgnHYL7WnuIli7gP1VmEv
sdJ03VkGxs61bWtljt4tiEITlRs17aLKurX0WchkHTqIeCH7QuxFXz21Tjlu9diI1q1M73soY2DH
oHOGTMWWHw/Bxm6T4CPcg9WCxDGFY4xFpY9NBdXhtSGr5r4t3Yc05x+aj+kiKzV5X3t1SYb3xuWh
75Z4stTAG7iOnaU/UOSnzFiH/XvXaLiIO8DycaO9GDbMwrL6WQqcXFB0MRXK1p50zhmI2KoczWrJ
pHXtIx1sgVjxzJmCNrrPWA4r325r4gvvEtn0G4y/YS76994YnAKbtQrLsk2il+GyUxLqMVp3p5E/
wCSn/2TIxTzKcS+aIa+iSSjD2MFLOoB/mjyXAhykpTL87skPjn1Du48so13VeRZslJRkBKG5vx0L
jmZWv/R16y9MbJCXzqAunWpgfDbGD7N3d9IgJjv+7djcoGOW/hI92lrVqZn7KYQY5UNw6IzyWSaQ
KWpuLr16Qsdx8CQMn8AP134kcfFo9IXjmb8mxQkTcdxJKk83lr7uHHWY1yn4y7oN7L0H5ecOoeKz
NsWMB6UC2l7wD3DMjypFbImOqKD4uul9F1ObOCUvGZxad8gowgvkzi6Gc2uAHlim/xpeYKAwqiz9
blw3OtT9Vp6GJkm30DL2Q+ufiQtB+kItItF6qDoO1wyG4Zbl1qcc+5NpNmdmqdgWh4fEpwd3pwIh
qNokZsPdPc3OwFHOdhyaTGerjMqJsRNWvdd6ctCz/lEZRu3UwAXS4QFvimiXSaa4tWd86onRLHK7
uilFPVLnSngY8H/TUWYKSE/SDQ81WBo1tzfdrOujRlhsHLrDRqlrb1WNxdIzQ+6W6JrizLAMGOsL
ucVWaQ9nkkd5ouro+8ufqU2cmN8bJE4rn4HVvCVm8l7LcOTu17ed4HsxI8ILyVvf2GP1MzAoQsbx
JKePQdAMMp70wg2WJhZlVBhAbC3+za1sNxCfGGHv4jp+5vt/cN5lKb1VQL2AMi1F/8pTF0rHssoK
Pvuqf6h057NM65s7VI+gEP5SjxV88h2CszwcpYTPcsDUJvYOOKpCarBtQskm8sBdNNkoWPKroM6O
bxwwSnvX/M5dihye2IRm5TXyfFZq6YrYnX3b25g/3A3GsHX4BeVBsc0YuH1b+WE00W/MzXIqz6Lf
Fiq0NuTvofzMnepGzhTV6Lw4C3Oj+Tw5GdNxV/Z2mdnifpy/64kLN71fN24EpU41S3IZ0J2WU/yM
MkCw87UPR/8E0HTX4eideihpq1zDGgHqdSRUOL1eeNdbo7aIo/BUFgqplUZ2tFGrJbnItvVgqWto
cxazi27Z5PZW6/oAt7FSEMEiHnQujMMaP//EvJMsSgMUnaQ7hgivPVEzwm+HMv4MCzGZTtV7I1f4
u0nlNG2qOExvWYRNGWhD96KNoXegsrHsK7LHXSvS1r2TP4WlvBgNQRDYVPMxolWXwXV1qZaj97ZO
dsJSSACXL6NBJbjKSI546l2hf2P615cgVj0gRk+4E8ypraiVct2V53pUtUOetZsuV4KVSJiUldWu
yDXmrdSEozzi2+vztRuOpyhjAPJDka/Vsr4LXILbA5XYBRhHmqdUay9VkCu3P9JermVbMQWog4ui
Menv8uIjANATMWGUXqBEK2XQ3+xanE213mVeOqxrjfluWic29SADsVCKI4vfXerAeC/NQ2AwapIT
6ACH/fbgOBSmhcy99T7JSHmj+GUK9wUEZdsTA4em5WCwKA0DphF9oJ8RrJzDTj1HXQPbQ9uXQZpt
NMoDdmZfet2bqDxMR0tBkOIA17WU+q3qoycYlkxH8aGy6hahRm7f56Px6Bvxg8mYsnGdZpvIceuV
2p3Pkxyx6LIpAMiIplzHMdVIEjvjSC500RsraJTsuQGTnRJeTJVRNUfLHRXhdmi1jVPXzEooNnpk
FixKJT2avfzw4/YjqcAq4nGhiYdUNA0/GiR/fvFDD+2PqLc+m7bAr19fGWpabjG/By8bMFYQrNrt
8J2SLIB9mUuKZ8rZKMan0HJeYqffqbqxFyFTVaXWj9jvIPcw4eg0PBCtym0Wx9+aqayFWvLAwBqi
9cyNJXjCqt27zLENTN5NwySHLdlT1L3aDpW4tC5uo++t5DCa27DWnj1yWIXwXsNmYsRH4VHpIFJA
tCMFIuuPVkbuaaFT4M7cZxUXt8YvzhgetTCv2kfRUoupA8SwhWOfEI4RaOeXDxlChoU3Dse88VbR
aJGiRBcQk6OBTwowq7uxXPlgWNmbrMgqU1QHr30IaWr75JmUlw0PWYHlPna1xoTNWjHkgkDjkQAN
13xOCOhEboK9mGXIt1xtVgosVUFqaB/pZ1tzyAzFNzCm5t6U/m565IEL3MY8sRZmmKNNR+rjC+sq
jOrekr27BGtk2U1o3UIRxiVt7Gqdw+npXJiPfX3QG9DgADhFKr9wciDqkdrqopM4SMJL1R2+2g68
PE011qXOnhI8Y2OklTzXxm2jNS+ZSgkMV6RJkb5VEHZXns2khIlih1plggHxk4qwnVCDgeIAs1+/
+ilcbdNI89g4Dn4oJcmQCWM2hhZOQUGzqU9dadYnrYiaEwWIEVivU3bQR7pFpZT9PqvM8iE2leSB
ZfX0em4oKvSP+BTx2LR9vCD9MNCW0lKr7R+H6aj07ZpYQ3Gem6ADgENY5uv3ReIuiBnH3X5tjVX5
QB1GPEAXeyxVzDvmJoN413vhqbuvDlOvlADTDZ82XH1fiEI6Kv1OV/ZzP8jW/bUXxNdPV503aEt2
IYJKYGs+2dxW2VW9hGFnYePyZ1sauUsNU5/z3APvrgG2S0xB20q6s9m3f2xY211dM+/u/tFuMjfA
SqcD0PqzvyZsXCzMIzipfv/dnBKtdh/AMJovOrenxUD0VGhdWItsSl34l5hMzyfhQ5wqyq6+m3dt
r0imDLhxHfVx8+TJID3oglpiHnQNT47avZKBsEyR39TL3OlPncrgO586SK9aBpD19vNunHrxFmGD
ufq6cOB3R7IKKZpNbytTXOcS7avr/FauV95AXczT/E5dRGTj6LsBBQm6d43IdiynleW8G6E8PXWe
/pwJhc+hqmdDaNXjfB2NMyllSHGcL2TlkPpE7vmb+WgdW8sBTi+qmrS4zhsrFXKTSH5aWGWF4bKx
C7wuuqxazodhNBdX3jDaSTKYGcWnPlk0hrCuALW+r5NUQ896IN9SpNA3dW1EZ0rs4abo+vQCBD8x
B8ryikWdsyqCqH1IsNRcVbgqPA5S2Esf9c0Tcy+5DDo7fampvvG7s7pbOOJn56SW8yPvrXyRKk3x
05TlJ6GyyCVlfnPbOPvVlzmywdj4yEeI7Klb/K57ZhQZmAoIR7Fs1ZKBY1Qvfs+MZiGPVKug5Ga4
0Jh2DP2AaGKmOy29x2IbgoV8AkQcjHoUH6l0rg4M//eoi1/dPJRvKmsCZm+V96qD3S6SOB02URkQ
jeJp4kqYPL6aqcMQNAUuz21BUiKpHBUmP60Q1/mAFmgOg4Rfrufd+YCMKA7FQaow3eFSX/3KoF/b
UMxW8249XaBwdHfd9i6Oen+9B1nPBfRpcDSrE0W4HKWjbhRDw4V46jNf3wMT3PbCar8+6nwgr/xm
m1dgWnOX+fq9osLzb0Pw/kLAZ0ORvhvbhLhIINAzaUHZrhFWTCRoGZ74mSnrWunjR0wMoqXUrPpn
lir3ulV2ARjxdXT98LfIrDcI3t6ts3WXCOQa2WznpFRVPHFQ8sI4OHrnbli8tvz+Mx1c3Gh/dH77
wyqwcgmtNeoBvqAxGa+5U9qvva0XyyDoxgdPi4qNZ2fY7WRVewe7392S2uyfiTWtVoZI1BcYhTGG
SeFFqMlDPur6vVFmGC0Ydgc0ARbYJKG458YBKAqK5D5h6bQ18Fo4JYmZbhuBS0qaA3BlSTecEsuo
t0YOqyA3Af8bU8tOWjPoW5xtgpPm6faWH4pzTBKEAAUDLr+yuxzSybZE2r8zrDi8MhthSqc59q8g
vcNXwv6oWYcvqjoYHuaukTUqVGX+7Nq31T+6GsicH1QyvrdtbTH6Nskj7Kn4SPbZtvPxNsVtmXLG
3EbBc9uKsgvXHXGhq1KqoH5+d830imTl2B/XejR213lDvKyzNLCT2My72tRPa1HiBkZpbUuGNoK7
Y2rZuPoEez0S/dd5YUxR2dV9eQcI/jGS5odRFZV+uP6XuvSwvUGnxGrQ3RWkqMCx7BADo0u4GrgK
ryDt9Ou5rStc/8rsHo4+jptgQvSb25zOWHUD9kzzXhf62T0WZbt5b74Q+jRvF5OeB52Za8wby7R8
gpv5DX23weeUQLm2vm/+6gf+sdKxtjvPTaXn5li6yV0hiVDv07ReqXoHu4ICSr1RYpPvjjjIcI0a
ET2mMibUsvTq7PBYgAgwNVKbTJZf+5WQGPBRx/3qOe9inE+padp8X2I+UFhBfbaB1PGcdrGB6aqz
5g/qbi7c50rKh+DG/P80Bpat7hSNEv984txx3swH0KECB08nj2MJfTzx7H0wLUBFKI37lvrPOcgE
tBZcA39SNawAeaziopcYVVgjepyiAXA0nPwz1wvvGgUIbzxBPX1uzxzvEbsP9dGbprtCIItRwob+
eXEoSlyhrIG0aX/IxXpub0JWRF1T3kBxHMyJeuJVY6DLzCJyVgs75VA53E2L+WU9kFya9y1W5pZy
mJtknHB03v96Obd+H289hGtppvz+R/u8+482S3e1fSaSdedSQyX3ajiE+vDHRlWra9Twt44mfPEs
dKwfWoz4QC2T8ieg3Ydllvab4uQvtabVe9M2zK2rxeHaywxcP/CAfzELDfgMhUeuu4yngYYvk0yj
G4mXhBozYMLKUNaVMRxcXLb8ITZWsMIZ//L+fhAi+xxKTD2bSv8RWJUKg7RwWbF3yl132+lai62o
CnS/UDsj2PlZztK6Rtrl6tlb6Wmv5JMrDxhmF4dcx2YwckYICX2zEVmZ3loVEG1QUm2jIOH6aftL
LpCtm1srg/JOEzLdqAjE9kUTZC/uMOwpRuZvWmcUqJ58/5CFbfzgm8Hv+e1G3eUbFH1xdoqsvfcD
UIZ+OmH6HDAowbRiuIG5HZhb7CTfYyxJT/PGyPvmJMwGeq3lYnGgsEoXECRPhh6Z/WLug5ZzeglN
Gw2cefhj969LzN2zsrxlWVrsvi+dGtCCTaWt141AGtD34x7fFu9+3ssTBGhOi+39vBtLWCzQU/ed
W907AIL1vqICAjtMjZaFUORtaMFV49wUr84Ibh31afVWpNkNmkf3i4jmU8N89LNqbSRZeUCCfTEu
CheZwEJhIT+Vo70AfUvWw5BxA3OS22foxGt0ypO5XOEIHOZ0rVxEREtv593vA0mqZOQgw7NsKXef
oxelJUbcwJD66Nqh8DZVCcW36+1qHxrN3bw3b+Yu1tRv3hWTusjsAupltXONelXZ5y66rgyVOqv0
FhMFHfHVKpoOz32k4qvLNKUmKi2LPjxWf7GkV+6+TtG1dCn1wDp/deZ7utdIlrCk5VwRDHGRv97j
6/zOzyR3Fu9RQSk49GXdbZY1POyHIMnyB39ackSqhKvzV5tbNfUqoQQGdQdLOJQr+kWqrnsUeiyP
aFlurImtJxVZFX5j9qWsHCxlY/jkDjficT5o4Wq/ggdS7tQSnmDdGuU2d+C7prURPEd+4azLFnME
Pe7RUSHvJDynRerWZ/bTmMKy8YpA+dyAr/mfecuU1JC19ZRxrTUE2eTYW0a4KuMUARFMgUeqmeue
a10My7AeR+lTOHV0VpiI7FibY+pumHW8mI86BkjnUDv+EXgeg9EoSu/Lypb3Dow1IHQZvQsnu5N5
bL1Io3TQVATYgYxZdCsVCghTB+c/zwRLrSiqu+E7fJGvM21GrGU5VPoFbImKuyPSpy5FoYSBZ3SN
fR/fKK0ugEhSZ9sNtn6IeUZAh8kaEO24ODK+1dshU517k//P2kkS41qkxN9FquI89ZNlEX68CyFM
d1s1/jgssimDoXEG7QTUmVK4xHVrasph8J/KafPVr5ZmQbaF8scZ85F6GEhI7kyfCELE7WDcaxiJ
zYNtNOFjaeNZEWH0tp535w0dTMduHpjZTyogjIe+O8xtdNBMyoFUQLq97zUmybRtcLDzVJ66sMvW
SZbWL3oU/5q/as34HVld+BFzr1JMHwi6mM5xsSo6mNM5qUNNQcZm9TIaE3zQ+Z9m/nVO7qXaQnez
P84RNryUJM0PSKq8g1YP3gHIE3yr0wEkRJwHm4RngyQNm0P5fOifL5kEGyuliTZpL7KGkAITHR+p
uouKvx6XZ3LUhwAThoWlumzzqeF7U6cRAcCwXp9GhLTrpidxvYp641jkerKOrFi5IZI/d9yFH1bU
XsyqM27oFnJg8eq/dfWz5jxPXc2wv5Re9EfXf1zVHFUy1guRUEZ802VuPKu+LJ+C9m87Ufumtbb+
dUTz/nbkn+eUXtltK+lDQhlFS7J4pfY8Y1H8A4iq5np+mWgYAkTTpvRiHCbds4pv10Em03ptfpnj
QauQqfqfrfM+zvDybjQoWXuDcpdbwQHJiLlNgYrvQOWVu7kd4TvF07lRy3oXX+SpN6Cfly/mXo2t
NdZu7lDNrfPLeSNcC6zMaeJFiXPGH/3nI4MW/Gw8GR4GxvlLwE9jl/YU5rRM5Bc/1/LL/IpZ6EsN
mHr33d77gbZzDYD7+dT/7Avb9I++Nd69CzwOGmyH3eA0byyMPrmPMnPtiAzvkrpB+z2//O5TDcAd
/+wzH7ZVC7OWlmCZCJph8KRg/n7I81qlPj291BUYX/OreVMFPLugJ4WL77ZWdwdx+t5P7DHZxBk+
ZvPJSBxxavrHdShXAtJUlc1w5YKR/e0aTJycZT70KvyaEq0Wdn2tF10wMsgvgRrmF5EODhpx31h5
g579/cCubjHw+24tDcNZgbQaq/nEeYO1cn6pdnLqOTdUHfwwmynHFp1GRtLMbQRuPBGGIBbzLlKm
YlsZOC3Nu7qJZFRBq3mcdyM7WvGA1J9KT9cvSWY+zc1dhHdrbZIhFw/5cKs0oF6WEM5+PqpY6pkk
zfFKULb5WOXj16W91GwOXdyU+ClxEojHsMZXiPXo9LG0FDfBwlKM+45cpZvuk0zy3z+tOX1apmHh
BiSpv31/2vmSCZ82qzBoFqj0t7MTesbjYlMXAbzoySz9yx198lP/3hVViBLNg0IzH50PjH3KyD7v
p2r+mmppvpv3hkwcGCqR+KTa2ouZ6yILjKIL3m79qqKeve4rZ4DKFGZLH6OC+4KpENFJvgX8ILHP
mnt/negYIdxp4U65HtHFUqroAt8sYGnRXRPyL44YyB8apXdvqs7bD16P6sjzLqJNnqupOffQ2cgE
OL1uEvfW10a8pBAfHeejtR2TiTEkL4EGe7o2idjpO8W9SURjm1zG/WY+S9c7ypFNHN97Suq9jPFx
fktXadUjTq8ggNNb+XEMkCtzZTvvDsnwOpI7i4dVVT5Vgb+e39Krwca0keTrpk31FxPVWBK5pzo1
QDxUFXExQVYnkrKdUycssJdYs314oebjMKQmdkN/He4VOAzfp4zjODCIYrFv8Wg1LFQnYfsYhE37
SNASpcMUcqgfsIvlDQEy3fD23UNr/OcuNtLT3J/Uk2prtAgt5105XXBCcadrzed0MrOWeIp4W8+w
tnUzyHOfo7dnAgDVXir8WlVMMhvDDj7CaxO2xQcZThk8wWDKGjBR2461i9C/i58tu3r3DCX/SHwd
+ostfhi6JdY1zoRHqpH2qRw1QQaS5/yMFbGauwoXnE/vVPdhTMmGG9SIJ4klu4ex9NrF/H42IsW0
tcWbX0JVVETPZExJrEOFqHJdRLZ7gzhwmrvWsf7auioaRN3W+FBUdOa/ofA7sXRYR/35NySsob7+
hiJjTjX/DRLV0HOUi3fou+3GF4m5SdVk3EEOyFY6xh7P824rk3ylh6r+bNbVH0dHLzD+tqsmutgB
GmUb1M7gJIYSv6jkpK/UQZX3kOG7vdCSaodtMj6iSpSuHHzzfgxDe4MCbf52q0OVKuNnLRgmMCGP
EZRz9uj58r6inlk0GC50Rv7WZSLc4peVYX+XduWRyhyRUdOrf+w2mDwTM2zWS9YB9BaiG1BHEAPt
15l9n2rG2u+V6Ahs5C5T6q7ruV24OlwghM750bCKdVF3REYEDWcYXkTwi9e7Xxfo9oZjkqqlTfF6
jqMeTRMu6LQn4gAWTyGHr4OtDLW1lC2OBNOBuct81Gv14gCAgIt+DECFE9gmlYF1MqlvnuxpM++G
aWcfRsIl5725fe6hZeBHgD4OztR5jPR9OrcryDgKrWwTknqznA3YUbo+lxj9P0YBhMlKg2cxG6E7
Y/Vse27yCJwefrWXqbNsNL36idsGavP2A7dxnmHQX65Bafq7AOugrRum+WPSAXLUitp+GJ26xAC6
eVNxbVph46jdY51KAlqTRpteKNWLVLXnQCYdljoEZQ25d7NiMlRizUmOTSk6MkCMAdf+IbiwxkCM
nQdXZOXd0dBr+2pNG1OHt2gV1yGO7MlRrDlBwTyg/4NrKc1E7vWRacV3/6aqoo1as2Sb2+bT2hAW
/hA12XbenQ+okfzEtt66++7mwKRyqiI7I960r6nwq7PbKsvvDjjLMDWLh1/fl6kMR2zrEVHffNJ8
oGmifpWkoY/kggvNbVqd94RdR9l+3m0L397kUQkbQiUbxwusm8uS7tB5kADm3WoYwjVONepu3nWS
4rkG7rogpvIfUahvqrqxbuUQIGDzHrQ+Nk9AF1jwB+pvaFjqNpYlS5q5bd5EUV4d0VwhW6avOhbG
xh9lua/b/BUuMNJzz9dXmurGD92QWxdTf2+oLSCcIa5ij40ZktfpYCGL5EE1I3Wlgg6t57avA375
agy6dpj3sFK0Ll7+PnefWyJLU/dMWv9+nTgtVFgRtbKWTtsiJK2r1wAN1dc1WFxA1xbjK+IXdyk9
kOkY6F+bBqAIv9fH7z3f/9qbx6oel4vvY+1/7P113jzI/dVzPg/MqXvUO7DqaQD8q+fX+03HJsOd
/8d5Xh/Afgy6fdANyQllY3KyEv+hyYZ2hx1Lcvpun199tYkewKyD2UD37+ZcMtIv5v1qbH+lAcR8
8hlOfmYVp/nVvKnEgKeKnjYEiP15wNfUqP/bvulEu0INsru4I4fy6zLfV2grZVhr8eTdN11/3szX
YlLQLv79r//5f/73r/5/BZ/FpUiHoMj/hVrxUuCnVf3Xv23t3/8qv5r3H//1bwd2o2d7pqsbqoqI
1NJsjv96e4jygN7a/8jVOvTjvvR+qbFu2T97v0evMC292pUUtfpswet+HhCg8XperFEX8/qzbico
xaFevPrTlDmcptHZNKFGZvbkUfq7S+a5dq63LQ8Y6LVzl3njZsJd5hK+r1goUecxUSEkIN0EcWLe
y9Ey/i9h57XctrK12ydCFXK4FXMOIhV8g7JsCRlo5PD0ZwDytry89tn/hVHoAFqiSKB7zvmN7/OQ
DMpR59a6JTfMew0tST9SlS9WkuLVD1/zpgFybhhoZgHIZBEQFDXSdZ7a7cFIk+4wnWm/z8YZkFNS
lnHUnfpsTQ6uqmyqoM4uIqCU1tX7P1pOKm8M3+mX//udN5y/33lL10xTtx1Dsy1Vs+1/vvOB0VPH
5wXWzwIb14OpJtmxreX4iLvFeI56uyS/MfbkC6PHmYyyjQ50yHj41R0WDtjAvHQPEsnNeaLLBsCb
rrw4gVWAUKCvc02DclK58VH1/act6uJHHhc17jP+U065/ikgG/4kq09xVNV3DdHUNaKWe+q16yo8
KC4Sw6kZKyRVOk0Cnj9eY6A9WHhxWSDer40nai3i2WCl8W4aTbPoj9fvxB+vL2nypq0LhJauguup
61bAOsrmQPT5f7/RjvavN9pUZD7nlm4rSL50/Z9vdG2nNgtWL30nItLCi+H9m95hL3F4Uw1QFgj7
oOVN7/HXcJuBRS3TdPs5zy9rlMJwRLe+PhR7wjroYSM+cInZ15hmjp2NPdYPT6euq4+nlvprljDM
9yZn3ZV7wtnArNIWjV0N36vqoS+Jhw8YxCzlRK03daLbN8NVztN4wi6HiLkqUHK65rEAbzwrG3v4
7pbRrSPGfOMe8NcLxpQfXGVHo9Bw1sVwSwejOzeW5e/rVhymFpDA/vyrvznj8wyBrxGp+9BokB8p
c9Hmrv41hUsrPf28VJX0Yj6wPllnIVUePugQEPZBd5Xd/NZ3ioLBW0Msya7G38WTXixr0deG/CpD
/19TLGR+Ns0+OKZoWB81G5OgIDMSDFO5+r+96nh5ocFC+N8fDdWU//HZ0C3NMk2+ZqZqqLKq29pf
tz9yyrDVyBU/4XmaDE+6YuvL0g8pC/Hied3U7k4yNXfnN/nFRyCzmlpTf5XUFvTLcXRqh6SrKZsW
2rptdRYTUMgeUupgkKJQHkfEeSg3WmN01zw3xRn5zAzsTX+dukjwNstGgj87NacBXXUezaJW91OX
ZbXNvsTba2pNh85VBBr7UF6S73UWoep6S9aP1iojyIokQGjPmT1C02QiCwZ3z+cOabRkJ/09aPBi
zUOLrWuDrHyl43hCTaxlkwtinyj8mH3itI0Mqmyl68XOq4FlGImXrMIxiUy8/NeBykxKamMkAF8D
SLdJY45XWOMV0+RUmG+K5pqsoQRBqcar85082jFUv8+KaWRq4z5k2/ATLEo5cM6dJkqdfIStdp6s
YaI+9Q/T2ddh6oOVM7AZ3k/dmUtZ+dfUCuOrHYJwRAIUbsCVsKUniKTfdELzp6lVVyfcUuw7+prk
Ilv+CbMBCWMsv9vJrKwou6qlJ6WvgxVylEXZKmZzzVnDXwfqhy8lfxB8f4xHbI6Nx9zH9RO5S76b
+hLhrLIq6Vcuxto7yZVqNB99s3Ni1RYPX+3p7GuOPc6eml5kHn0nWqggi/ETl4hk+dQ9b31X3L+e
v9OZ7tcUaWZ4knw+hT2n/GOekRE3RzA4rMD46CeFZyF0nUpdaGNzOsgVmZtUF5eMpMW2L4zAeqga
PC4K6ub/mhbmMM1kgDPNVR5cfReVhX+aDrCjoqPdn6fGgETOndu6/5TV6rBJhzbRH6YRK7D9uUKS
GVNoLnX4MO1snjmoJcIroR0yZpQMTC2BVdvei4L71JoOSezkS6Rl+aiuCK/TQReU89UC+XfU+Ie0
6H+WbqPdAb3ZU2t6yofS8EfL/0+rBLd9x+P6j7HGxbCShVAy94Q5bBG9yNvprGq74fNs6ouGFvZA
G7NbruN8axk2yMFMceWFadVoxj7PUbZFqwTuC/L5Rt3YOTlUGA4AxWBBrXKpd491mwy4XTjeFf19
MNdTv7qnBgtCty3C164J3kNbCn8YqcLHuUN5hUAHGmvQg+ZD8mlFXkKlTQwpNJfsN9MvPyBQ2S+p
k4GlFEpyz7j/z10kN4v/fUOlXOifN1Rb08DmqONNlZspw+MN94/1ZGS6ftrmpXWHviw/TCvGVtSk
eVEvbKfFZCcBuCDMFG+ndeY0mgTlr1FZgWQ1jX5dO42Cctog1xeX/3b91wW+WnlEFwq136U5jMi0
QvyZWLp3CBVq0Kczs8Z2CRxrg7V63ikk2UOHgjw1KGdSULd3QVpuBpm7vesh+LK6n0uSetL1QDwP
djBs8RiV0QzSdEFjL2yPyvupaXoWy/68yg9DpWTPhpHNqHGlXsgg7edVvrnW7BKz6kY172iZr1pf
JD/6CiM+uwrKR6iRxrr0EKt5VWjdUVdcA8ms1p7h62skz1u5zNJXQwLgyPpdOega/FpE08bCyczm
iTDsk1Wq5s/fU5PRIXKaisxQ+ZxqAx3JWiHNjUq1DjoZ52EOVBD9fFbvqNcf7/zgfw+qGiYHrWrt
NzUZriZfyjdEt++W35mvFEvVD07iDs8u65OZMM3mDmAAfZ2j1o9xiGIyr4vuIkvINCFo6qc0JZjV
WoV/JNcjr7par/Zmq1trVeqcrWOTjdSkDO+RtpUxS8Qxpzfh0zpBFqzqTlhHdPYS8YZ+OEMp8xZZ
hutUGmYxFZV2dSsJTc8oZmifuHFpCCg65SWwAGaVopUoXRle+E2KHywADiTprXejxeWlzvytxzJt
nbf8Og3Ju1Of9fklFfkbijoFhxddRrqu5Fsy7GO4vCVYRX/SVRaM2qRddpQBvPqesUaK6t/a+oQL
XMSWvA/XhHeGC1YqiNHKJvqh58hTAZe/9zlFiLVZC5LLsbdUCb/vkNWTe/GMZIH9i4dvsPnUOkP9
LkXhsq5RCJtZqK57fN8g1ET1NclcbanVcrOzwj7ihugJ6o59AX8OWW+MGO/NyIelIghcgAWDWUYB
NTF0yfo8TE2kZ9SoFoaP4SADiqUQlJ5O5STkdJr0eeqMl1P9mO6i4I+XmSbbQQUxVc7ijSrh7Ny1
rHHdkdpRQ1dGMGInN1xUEGBLevqu+a/t4A8/Uh7MrGpT+aLmQ7qmgMpe65KnniUgKCOFKX8rvYLQ
KNektv1Rq3J2F4keLWs+ejtDE+1BUlJrjsyzm2duIfNYDBPqG7rHqcpt0upp4ypl6i/q4fGr66u/
HJTHqfVZIBcH5edr/H/7pheZ/oeuiV8SjeS2GdjG3JI171Y3eXmsElSjUujfpi7TqLZlpPQnrBb8
m+0UydwAdLiaBkPDTrZ6CPFgaqIUzR8zc6VbcljOSkq60TIctXig/quSKvAamCeA9nmhwgdwpgIC
pLG7/oX9SUi+yylPOZYEj2rt/TGt7htq75xnLbL6tSAgj2sK2xU1t9nDGP2vw9RMop6/HxvjeW+a
2tlVMnB0wVY2XLRpUxfK3G+a7FS/+vBpRs4HkQjZNRewyhC7//08UdV/7pJ1WzdsghOEHgy+nArh
qH8+T3K27UMWpoB4K1/LCYFqvdi2g70ya0O95ON2fQC96djVr9Y49tUax6aZ1fhY7/4x89/XTTPJ
zmr33//D7+uCSCpWbZEOD1DtBGyuGuc+09nLZWMcOtvsMT6kZzr0sehXEiG0h78GSjNmF9AXwfBk
24k8p0SaYk/DPSCHDa98wQEoFe56ak0HvYTJwI2imCmGT8ivqewa1YjdU5UMBdm0bIyNaudk9YG7
DbTwEqShc5q6pjMJg8N57Q3Ap34PKAaVNsgiqcB0ygU1bCp+FixYybNh7x1JGK1YqfHoU5u0Y/0Q
QVBU34qhjW+BYr8PiFzvhQJ/q0f/tVXcyDgin/fnauyVG5G1DrBpb2NplXGF5iIeI5GuosTMns20
DfdGjRXO1KRcWeWuBW+n6FLx3A9qMMNK1cxEfZTilGQHKbs5OAWTr3lrZGBCMe8q9WNcSqgPiFwh
HVPabNUPw3dDRYfeR5R0eUZg32uhXieP1aQxR9PesHjEmt1ckxTj4frvGTEUXYCvCuUzrVCWAw44
O2IEySGEE7OA65g88Sz7ORVzqOprXdXlmcJXS1+7FnRnVRcGopLYOLdxpmzDIrAAHJTGi4wA1u+M
5IciUcszzeCnl7d1T12RZVqwEgXSID+JWIIL0b+0xF/IGljGThVB8NJrs0Cy2507LVNcv/b2WCXu
O9nLQTFTw15J5chjhuAZ9a364Sn6sZWt6K0Avgau33GfbTS6Mxal0a1vAmXu8suc48CplqkjNQfD
T/p1V8nqtseGeud2RrbObKoJKYSNl2HhBRf+YvW80XoKg73ELJeswYeDlvfDPFMzbePJUv8C9Hlm
ic65165bHDqyedDJ6dddQLqa3zFtvHF1OYLb39PkKEf4N97BSEDwahW8vWlaFIF1jpwPHu3Rs85b
qGhD8erFbbyITZtQRIjBcqxE7syLa/UNjlfsyeaPQIYvP2AxcjI9R92WVRHww6r5M56Ox8SMzB9J
HL+nUlvcrDwX/9fS1/hnnGm8VTmKpqsK+HcwL4r+162q6iLFAu7b32Ujcag3erK1mhtvigLOaEbD
0TjKX5MgFA+mVNWnBprapVOV56k/GiI0V/ATRQFqT3TRZtqITM2gNP5sTqNmVu3yQFycwY73rhK0
S7/okOwQ05x1RDtetWSgSlWg9nLsjTCs/KM0xXdkivazZCuk+lsl2aBK/6iqUt5JcpnORQ2cy7fS
a6k76mMx9vvEdJHua/23BlAoQrJWJvky7eipNsD0FFjKbNrvT9t/MPPdIUD9uzGxoa2oB5DRYBpa
uLLihpWlQS35ASOrYtUIBEprq8UjunIb7K9SgroYc7b7qe16Wbv3OqNeVi7srL8GpimmMLlkmlih
qF0kdkcixjzDFSsvRaoXlxooA3Er8yyFTXnx0a3uMxCjcyGr8sG2KkS28rgZkuXRGjLoflZYTgcU
LX5Ydn4NXVt6SagimEVhoZwHa6x/Azy1/bqc8sBfl/POfV5uGp7+UaBoGbTeO0FdatdWgHkr2Apq
LQCDvxRFgCqRisWVhIP7i2+Zr7WLpVaQY2fq4IQ1dfdOaq/jCEfS6aK0Z/enq4W7B99ePQfZWtfc
5MWhkHrXm34B3YRmJ/WP0iBOUy4xLdyjFRr5zYOts2sVxPBTv5d6J1cp85sGvD11EOeicVzqVcUS
nJX8vuzbPw9ffYjg24WeFdrDNOVrYGrWNjYuAm+IedqWpA7VJL44iI0WLDdkHpQjOxyrVEyRwc9g
z5psE6xWdhpf0LUW1vXBL1BgyF6DIiwEPNsnYXeFG+POhJ2WdyhF7gPhwfpF9qGpJHCRvqtuea18
kSHOKZc9pHJ0eeRCDQ+Cqta7RLA8iLaAu3fQpaoftRc8as2Qhh8gHlmujsmqroy2KGWiizy2MjsA
QGBGl2ksoTWNaWPS6feYNibd/32dExUY37epio8rtZwwB5ExZURJ9bHSc8zAbDPh46k6lYFClabc
NhaV+8Ansn7EIGrDMt77sDjx3Sx4JRaCJhwPzWPsxNpW1igESELVerQL8rGjgOsdVjbffhIICmy0
QU2lq61QqwN/J9h2nmsfvZz1Zq7G/WuWe7vAiatDKUfayiKS90Dg0/ug5j4ZrZEx8HjNokp5tupI
zHO7Hk6aJfr1oKlio7kUOEZSDBYgJIEc+6Wy0wolOKB3ixcy/hLPeJIiquFnGvoa8Yzuf+8jS2Fn
2PuYF3TcaXKqcL2i0S6WH8GYBXr8ZrXfWDJDMsEsCztO2CxQMzrR7ixMjdrU79DYMECo79eZrvTd
Q2VQQC33hnlu2uq1EE730lCHvrRSnVijV/QvlaLPodg4tz5uYfrYWTCTKz14qTNsFDQ+Huup6QwF
tdleewXKW6EOiR6xZw/4TmnxOqmo6phmEbwj8in5P1KjrY86OaplJIBSiXHFZg5xdB3AclGRF6gk
hOmbDvDj5rBq29PUQvaBZA6cr50hbIqjztimnuWsdFFyZ5DRd1HOVd8ovjIfUOy23ypPXEI+HR6i
5QWyocx/AJ6667XGe6sGBd9BL9Dv8nD8XBjgy8GN+smF+fksKmVY10kKiWJsOg44Lglu4O5zlF+r
TT3z+L/X6ea/nn2mphEgxrHZUhxZtf6KoyugSszezKUbtW+AXl0Myfp8aE5ym0Tbsi1GJy4/u7n4
yXEbS6yfAm8+r+JL/DW3N8h+9IitcoPplLuhFffjB5Fp5tf0RMaSeHrpWIIu8zl3fGkDMiPui5U6
g/JvxajKAarGcbyriPi+k7nednUWfavKRp9R056eKVFQ1xn7jjW8WUr37DEMCrTxW9KHO49F+XQR
4N+IKKgp42Hlf6aYhZEEN+SFD1Nq2sfZ9Rbhejolo6ex3y2w2H+PjddVTmn9H5kM7d8bJWQkmsGT
y9T4p8t/ZbkI37i6KTrrpqkSTOu6j8RzbIDt8Ydo1eYguKlIGgQMV06LWip31Xj4HEnxrJ1NnW1c
gggaenvmJUaH18lwUElh7kSSmrvprPh99t+abWsAJBwqfGYqvk0bvR5tcrLGfkRzzaLTbuqdIuXW
HioBMCdT0e9BAo113AW9JwJwY2b8nC5KpICLLMjEMCN+XYT7OV9L39buVixY6scnFVbMz7ptF7Za
8i3Jsb6lviF9D4AZWijoXuBJUyyvycaVujxjkUWBeagQWa8HEcmbSI78g9Eb2VIfkM84vv7kY6m2
iKFL7QnRYZQ2BmGkZGhvaYL1goyN9zvoo7DS+YBkRHXJzIAEgdS7wH3o10UEwoPPi9i25r8v6pXM
fbcKoLYFpZefF4HTKfbjtunzf3JVqb3JrkmKxA7iVaMDTkPY7gdPQ+V9Vwxb2bdaFG4HETosdoky
li5r2bLrvPUUg8ypYXgw8t75jEEmeKaM+827wH+jlSMZ0okCSrz5KOOm/0Y5TrcsiKesbSO0xu5c
C7Ozp0cvIOTcI8nhYlOW6nNade5x6poOU9NJ4iWB93D/V79equqsTtpikfbXqEbFNKVEyYAU++ns
6zD1RV4j1lG65w5lN+zb5McUTjcGEK6xV8YCccts8HaxUxMzKkoTptG+lo194Tx6RVdu1CTSnqPB
WZKkMx9ljIovhd8+xmpHEgxl7lqhspX6Y1VbSHUXLDNRpOuW+Pt8+tYqdp+unR5P2ak5jSYmwiul
Xxmi+jDGrRme52RopdCki6YUKoccwebVzX5qvSXtSxyNDtMC11eWgSXnh881r2pjZ0F0Xm3mBKdZ
zkDfXrTAy8mU+PdpScYu0wNL5vt7EfrJozGEf/bDkd53qZE8jvMNrMNfdXUf95p9SCo5vUc1Vn3T
TxQkYsPS3563WiOvzcHgD5D4SNSqioLQyM/uUgVhfJzbp7XYJMSHZ22k1o9954uVsLVwOSUK3SjR
KFXWcQfhLXtOw7OQlX5M3t8+1+1DLrT5oOFzwdrY2iZuLeElVrG9DKv8xaiiszfGOptQbE3wQq9t
hMoUoUlwyrG72wA2KVeB5+jXOI3BSglp+FnhSBCVH6krG69pdiUYDKLv9wmCtb96/hyiyiRFTvXH
nDSvrFdgo09TyoFq6jFHRM3ilFRIS1JGagBjeRptik2VZ/2bDT27Z6/u8uecURdXHWPwrPuaIuRF
DKf8tU4KapChIScZSgtHodw6ZpG04S9MmSCVLPekam7TDCyE2LAG8b0SwLkoQQjAgNf5tR6Db9MM
C9CaMJr+ILinzbGTKk/FeGhls8XtLVHmtuIj7ozMkE7L1KA/WuE96YKjpsb5eXr4APpnv08+efrc
jmNfLfRLf7R+Xwe1t/k/Hj6ObP37+W+ZhkbmRyFRpziW+s8wnWZIlOLKXX8bHFw0FQyUg6TzZo6j
N3MK481d0pdQisYzr3bZAOlqHMzD0pUeWorjl3XqGltMVPK5Qmxil0PiInsu3yIrggDJrWqFsCVc
mi7u3F962XDwyhMGLqA8BeUp8lDuTO6sTxSDPKV2BFlkbMkemMc0vEUIJs+Kmbpb7tuQD1PLeO2p
JLYSI7kIp5SO0dB0o94U8LUjgaaKuotfNeVb4tc/DYhgrwWRNWxDmv45BK2EBUV8jnqvPWYwXdEV
2dmxcCx3HSptuSnYnUJ3lqh2yJvHTpWHfRzg6TXgZNHnqToL8ftYmg5ZBcGz7qcDxVLjvVtHSoi1
i1u99UD0romeoJ7VPWqBFKf4rvBtT1VhPeu9DpNZN9OVmYv64pviEFOL9RonYHHGvJJctf6sbzP/
bIX5pZX8cNN1gblzU8P4PPD49MR3EB6sMz0eoVkWNB+tyvOWDE2QOy8+FcuLSpOLHQrY6kRKjEdp
HfQLBJT4/kaufiq4O1HCk9tLnEhIPtiOD1Cijqyr7YKiUOrhu+IhPMpG70HXArrN4mKZyfYzYMvm
zbaD7CFvi3IRDnW4Qp+mzLgDtM+Oidyj0P3mh2f0q8LLW/+h1m5NqjsfRiNd2EmvK7Lz895ysKGJ
1FlVKSBZEt9eITl0dhkQrrVpS/i6ZxhPIqAaYvwbZCQRcGVAzzWBZi4zt2YHnlYnVdjE0dI+eKuj
9myTbH0n5UTMxnJmYN0wuIFEtqUKfes0hn9kQgKPOmt87BCGhmo3bJdHa+bpkOcAoKRIuzZjVyRJ
BRBClGeTgq2dhG+teOlsccZfVtyarLgphROfKGCS75mkPGWeYh3VUJSH3ijObainewHEkS3ceyjX
6V4OvCs4337jWQmG5UWQ6XuJ2LOzGPAGe21NosaYohXLqSn15skWbA9NtWmPtYkft4dp36suhaN7
R+3vVKc+KFVtbygPUfZu6sh73+Es97WfkfC9FaWPv/qnwYggJuGaccrUdvzym2TBaWzc/k5mJD3l
cXhndVIeewSXM5ZPyhb0a/Mk29ypTTlOVgRJfvLcbS+J3WiHrrPWRqz7sATMgoCe7l+mQTxf2kvT
WdZWDNEbOUZmtIrRb5wgAmU5tQMVrzYUjDHkN3ClgsjyE8uYeqFZDo+1sWlqJkgPR6k3qTeIZeCI
ftZWpZSRitPS3ecpteNsk1hx4Vs49uJ4e41tVZr5qO9b39mmZX/O+9A42Um1YveJ65f2E5s3Vnhh
9dbqRnMeKgw9kagUyyJ4HQq+hyE7nb4Oy49Wf0RO3t7LyHf2uTuA3oQ3Oe8iXGnqkFt6INXuWm6D
5EHwdT5jFSTO6Xhm6co54aa/m7qmwQZO5KpF3z2bmhQ3JUdJKd4o29tlo861iORm0yIXhShJ0wq8
gchb9D2UUvMW1H17TYDdxWNLZNgqBl4D2UDuJLDZHDIr/XUWRxqOhL75/avra9rXXEcTOakN/vff
V1rYEPRB/AHUxN52eRlu7Np1dsQvk3WgK96hDYJy5RdadCSVCBVXaPlpsAsLpbyMbqn1zg5P5nWW
ZMkutYdq6/P1X9dBZu+1rMfVo8fwo8srWF3UfVzBCoLj0Vv5JuIL+DaqDuwhAXUShutGL4pN6DnV
iXJzKHVOXLyqbnqQ8ch+B4i9qZW0/BYWGLSYlpYAhWNjSCGVvG5EHc3wC48XClHUjYLN/bo1pPGR
gZzDhu74nWLYhSoX5rstkkeFNcSsJKh4bvFpboHjf+hacfS5F756DT9h60fZGSuDel301dHmq7SK
VLtd4ZPYn2XLJrZg+uqzbJRvqpmEH6l5kCGXwDrxzbNJ7vnV8iGx5Y1SXgfIG8scRNjeBlaOjwcK
Ck8qz3CWatxLyQTkoL9hJcbvMtQLQGisSUyASssGRuBuGDTjgJxRmftOq7zowEyIgdgkKh2FW/ay
lBG8BL4xAEKQ8y1hSuualu27Qg3OG/CHhB1xaV6Ssg53WgBiyk6a/pg44/bFMN5CRXg3B8nqGs/d
emV6LJGUoL/Ufer9cCiTA2Ca9Nc+QYoSx0BIirSpnwlPkCBhRjAunO08Sy5QL9CgdeVatrx4Yw2A
KpQB7TF/y2jVy5V5cnSkKUGbe4hYKVDt1QCWmWgRmQaOezN0vTxb6D8jESJZgeqVj1yOrooPwZCr
KzLI1WIq7oIims3NNsg3U+lXHY7FGVRiHqfRskabZRn6TZablIJHjJYFCGujaOKZpjftpq5xGB1s
JX11YuudrEt3zp1QP2ea/zMY77kGzjCikTD9VYnDoqI0N03Q9KuuidKrp7YO8cq6/GE6UG6BTLzj
U/Sey4F1z2V9gHkTvdo9DiHZ6EKfjIdeQZ2phnxQAT6qEhwTEC5DYYmFP3rTTxMdxwRBEerOw1ef
kMBGFgY3lvFVpmmx0Zln+/O1P18sNpWVR1VD0w7P0Drw4s1ESrExAUBCX6yfGy3eO6HzzYo05xBo
7K/98nHQcPRUB3U/lM5OTwp3azk2ym4RabMBWz5KT6pu7cSlCjQ/7k9iPATrtE/SJZvjYC3YKcyp
/VafTUiEWtF1H+TnBsTYLFTYbRdSjFtS5WSLltg3t8vYG/Be4EatS8al4z6ylnspnMe5qdzN0LPW
boSDBh95vq9K/ELNTDwf7JIFl4yvz+BSPZJohrUMcXObtxhoo+fu8fLN67p5ICX3aKCXX099Xwel
tP8zpbRV4moAaaC+lsCwy/LZLrEGTi09eGoKrJubxNDOkeOzRaUWgnL+VagNw77TmpT6nthbt2re
YuMDI67Q2AISoXpMyDM95KATNlMfhg/mQzMAwqH47wwH2HonFzUHZ1+5nn31NFbJgSp/lyWpp0g5
G7a6xEIQABh3934MTeRSy0IwekH2GL+2sq9SQECRIHwOmwC4v5UttdnVg2bOos4uFiZmAoYfkJD0
EowYRIevOR617NdkCRDvAB7Rd9xrb7VXz/QOjmF6cKZCiQBLVK/gjmUX4mnZhbU0xEClkuaDyarJ
q7ziDro2PGC3xyIvrop7JDL76ET6jc8PYIV+BkM6Pdu1F52smmBPn56b0E4+Dzm7uHnekADux1nT
QEgV/LESP6aG6fvyIrPaaIQYDOfIc/EJUKpuVfvacP7skw1zpcY2tRfjlGmA3YJ+MqT91CNagEyy
gQ9MJdWUSThWvq/r+NdZrIlokTXkXVEwlCP6jDmfp9yJ+FzFcrOMeRIeCgPTCViusKIUxz1MBz4G
zqaurBNwweFgFCYPgCS8ADfF2SDjtjhBM5Shgx3NO7MxRmrG1FfZ2VaNEPxloa1i/VjiYRObZOE7
HBtluM5ZjvRNd7Wz3PfGTAMWePH5qVe91cdria1lrnrD2QYVSgjhRAXrvDFkncc0lZuOUGGyhjqu
e0108JufvZaRaK0RtDg2gVsRRNa2dEvWYuMZ2sESa8bx9OtQWUeyvP2yqYNqQdiUFIWw7IdWil/d
yI++GRJBfqB+1RP3e2VWha73SC1KsIBQ6Z5MmQ9FEH1nc0UCvoY5qtYGj5axOR0A3VFVazhEBx6m
IbWzzC2+c1Ibq2etvAZ66YUz2YxlwknWKXRCEOUyDn84NWJXkw4KTDIxEA/QIyMGdSlpl+mQ+wrL
At+sl3D5f/UVVY3SpFPzTRcX+ue8VoEs3RGKgl7jLAV0Nggeir4FxDk8OG6f3RTfLK9tiflHl2Q3
HZtrJ5Kly7hQd+tSedaoWN0TIHA/m4ZIgGr3bbhMVBGCaGg6aSEyHxC9HMfkYrMfsNazXZgi8Oe7
FrBj1ruLgZYMc7R4WBmOa++iQnryQwRgLbYUel2UN4imxS2jGkmAEjwKTypujoaja4MVHXdYmjZ5
4JXSEJpxK/cIZ7c9NILy0zQ0fyrDED57SVhsAhncbu54Ef5EpHv0tgzW02ikd7CPfV1QvcKoKxlz
Ii4S0CddvvL8oIyF7s5q0n3soxQw2WjuLGmgYLAxtLWhlehoXdm8G+Q51wkFTHiPZ+Y9IZSwphJf
nhPXZxTy7kpkPN6lyDIIsfgFPhZKvJiuVZ3GWwlF1IvPa2uKznjaE+cbJ7PCK7EjoDJ+GsX3Pljq
qFg/m5Rp8cACDLCcJqdtTH6zwyhnmix72GMUsIZXn9d2HZ48JLRX02StqVQgp7b7ORqbJd4K+Mri
pcfPLAfYweYNKaHpV4gGQN5kWKMVUPC1YTnNqfF6awk6UeztaEf1SXDDubpR5PYmKVZzS4ruyUej
fMj0tFvnjU7lvta1J/x5NoA4nJ2lSYH52Vcp32EJiuNnV4Nw6KiTbHYB2uANxo6ZQnN/C5yhPU2v
kRZIfdk/Bys77WYJBpIs8QILXksY7zyvU66J0v1ICU59F8JXH6jyME6Ja4TroLO3VTUk59qI7rUc
ec+mkyL10vEkDNHaPRcRxF1i7f1yGqV4AHJkHjvbaTTTi8ekzJqzF9jaU/29zBNvrfoIDUULxBzC
A36pUg7XOyTJCQxp6LeOgKqDZY71n1PYj/1WB3Shzv6Y8MepnigQ1HvCB55xdfvWezL59UjIUsbb
Od6Txqft4sbZdmpJRqufQiB7Uysc0uyIZ9ePqVXwS+81K8BrqAPaNRR5vbM7cnTTq4bVgFCTypR5
iIvlqXflXwf9/9F2ZsttI8vWfiJEYB5uOUoiJVmSbbl9g+gR8zzj6c+HpFqQ2d379I7//DcVqMys
KooiCVTWyrWUW0cZgsfVzAN/eZf6wRcJWu2wM2j7cOKk+MpRBLEKRTjVAmuwhJCPYK9ju4jo/bmc
37NhtGpN+5IkziEa2uknd7b93dwCap60XL1XddJdYKd3bsweOZzqEDrrsHiQpkpR7ZMraLFcvt45
93CnfrMhk/int8igLuopKJHg1SHB6eIdOiX44E0pluIIe2jISpB7vczaNDBSNxBlxR30+SRYpjmH
7DZ6a6jIz+/SpZGr1bHGrY6ruH8Rsk4/A4hPoKhl4XWcdNeYdaV/EXI11Tr2H1/lP662voI15Gr6
BoLUt5f/jyut06whV9OsIf/d+/GP0/znlWSYvB9aP1WHLoyexbS+jLX7j0v8Y8jquHrL//up1j/j
aqq/e6VXIX+32pXt//CV/uNU//mVugGYIcM3im05Lfov0fI1lOY/9D+4OIpiFLpcb6MufeQEi8ss
l/5lwIdhf7uCGGWqj6P++RWtq64xKufOMwKyP76e/5v12cyw9R7MmKfzdcXL3Nfvw0fr/+vffVnx
L+9JSw2EVQ0obr3/teururKt3esX+o9DxPHhpa9TiCddFr2yieNf2P5FyH8/FZj6DjYXSPPMeGoe
ujF09jWIeCQ86KJh1TyMZt6A3KELRgtuzMr1d4rbFGgvw+VIyZTHE+XilsBxCsDEAV6BhqSt7/Si
Hc2duAM0xxDRvQfzSwWdmPrZS0+Vx1NgqZc6gq3wQ5kcKqHUVG05ZgB6SXL6ZJFwPQ0jrGcbGOo5
D0fm5u3SGucElbnFKo3uvA1cTZfRS4SPToKyrZv0Z1TYlFs4xK1tnmXJkTMp8lFqVjyDyrwxq7x9
MFw7f1bIvpwtr/0kPomq+OZCj1yPO22JkDAd7pBNSLLlTkKgeuQRKefRlFklIC0LMFxmDFhwWUQc
/3J1GE4/OZbuk0T9m5W9KTj3uv9LkBtk4JaS/RkkFjiwpVxf+ojYhZQxe2/u1WG+h9imQkgxEgLD
+GWYjJVG4rz3WSyEGQ+FSfEuks0AEOuYUwC5lIYsoRNTOoNrbS5Bieui1d5Oxw9jQJ7+Gf7BSrU+
QnGjoaLw14Q5e03TfkCcHI7E5Spt0k3fw2V6ZeeBKNrxfMpn6GrA2IbnPgkO6xwSIU3J9nbTIat0
XG1yFaZOf0MZ5O9XdpmkbNxTXc72nTjF5KTDIVOnhRZosMBMck5oLY1Rw59m197FLk6xy9XaAK+z
T9Kd+yinlmiZxeUwxa/jt7EyrEFYdRcZNUpFWTYegABAbhnPurexkVj/xDiSJBAjKnxqgVCTtrPH
Q+wV7achUNtPtVY6d07vfhbTam/n+TOkQi57DUKlyYAjH2wzQLx0GSm2yxoy02qUdVwnmC7riEMt
529wAjVwc1KmK1fhFD691etele7aYO3LzcV3uZaaXaneDdsJtEO78ypUrTnDvVNbw0jhgquy5k6p
UJGvNr6i1j9ct4hcqVsJ99u6H0+tBpUABAnwo8bGW+10onSoyapLGfXaGGUzHiyy+WL6EHJdeS3+
IHYpx/4Qaij+IMOlELvyoI72u+g72bsSkDGF0k3q2qdwAUVAjq9+zwoF7ZGKEof3iNDWNLR4BpTi
bq9AP0kG+PwgRmcOizP1rxYJkB1Knm/YoMaCLtAOODlacnt8U54jTlFPa/bP0Yrsxk7bfiO2cobx
lS1F+txyGnaJA2oxIA3bNjurKZsnJMizQ9TW8S60YogwQArmwEFQ7Rl8r34qh6mGQx6bttg6irrD
bUOO9tIX99U8oxo/wlEa3PZ2M5x7ap/P3rAQ8Ug/9kPj5OrIvqCIuLs4SD6BBxid7pfQaCMO7vV+
qypBuVtn6PL4ba4rG4JcxsnXH67MthopR0VHm+b95vHhvnK521BNNG/JIWgf7jByY/kPd6TLTWbw
I3UbAHpCz7t1tr7CiWkGRTV0HQV6RnXC8QpN+n41AbdvNmtf3P2QXEZc2aXLDro/gvz/1gydCymy
yX4X5Twk181IuV+b3G/eumbQbjpgImdxiv0ytqcaZxvM9bxfh5FV93d9WWlbU6g90P6BlBZ0+k43
jSgCBKxBPe40PxkTPBV3be4glR7nbEyjprqN57S6TYzUVZ8Hi9yBCqnnVmLqJTCRUoVpoX7tOHU7
6eODmNwQGQIeRgfF3zaamm09qHI28+jMN9zmtEeKWfVHuUIqb6fPSMGsdt3iW5Dp1lFMngqodqON
pXVEyX2gxI/xa0Naj78E1PcuUrzlZGBxRyaaQNr7amJrliXHAsn3ZbX1BYQ1vFPoLV9W+2DPU+Qa
0a2hglW/ndOoOpKnhse9yxCLVpAm0GEzCrts+MWFVW9bU9T/CdG5t9jIcOar2MH5VrNMWoUPdqBx
BNA1agiuvSGdlAc3BiT2w8Vd2REZSZAOb7aCwqpirNKDjLgMlnmg+yepV4VwQS5z1QU4yp3MaI/h
jYRcD1nmprQ2OskI8UJAvkt1xxlteKoX/vkG9Q/+dfZvNiqNpZZUP4d2DK+H1aSPVZ00d6MeItlE
nctniY3H/jpW7WeLYxqgD4oOsaejcUuSmoFG7xWKYRK6S0GBilrZxSvVBuJ1XIAO4pWxRcc55BuR
i888W5NzcpTYXJ3iYZMMfAV+au2Kt4KC5OLNivIU1SaApkY7xkA8oPuB6x+iEip4lqvVsdrCxQuC
Qzsi84fw6BInzdA6bw5qN36bOeGbh4FD1HWALHE1kywxLWLB4pDgde10eVGgr5r7CliT4ZiIn0zA
8SJ7jH+iDsprJ/WngDeAw8LI3APA136qLA2QVTm9TMVAfZ6SpJyEB5DO5KrD4afq3wfprD5rER/Y
ZbjMmrd5fTuS7/13s/roOmmjojgO0rDZrTW4CGP7PZXZ4LOQyVL6c6RHwSvsdbdBRba/deP5c1EV
27HVlK/UzxUPOvSeqLMSRdEiz8426izi9aBl5E9hSvHKlFTlDWfxRqb6YcocqVRZyW2L3zhSQJjc
R07Z1J3uWVWS9rZzQ/uQkbD/qszRg9yH14gU4OdtGTnWIWwsOBfNXoHBDOas6ijPyTMCQicTnfqr
Z2WKKnkCn1XVOFnxm/fNJp6oqT94ppHbz+byqM6Bzw06JKgZwbWAUhssOmZzh7qZMjy8dzkUDe6l
mXPnluLo8t5WPLBqo1vcNJobPUvjAfAoE7B40oPbQkcOoD0ZvdmgeD1l4zHrhp4fWQbMfP+fHXi6
t20UaccipkZoO7XqXdl2zr2ETLo/PNjufFwH6PAK3/ALSlW9DKCUGbVKq4ouMZd15+SxLIrwMomh
1c1jOHHwKa/CAYZ/41W+tZFYaUBNpzuwTcPBXKafFRf+JjMJXpR0p8Zq/1J0zfCCDry+jQYrvBHb
COL2DCrqNyjGhxcxVYUJVVCm3juLaQCdjjCTzVPk0i3Z9CHG9k18Em5COL71Mkp2WtU376bM/wnu
kOHkIYlzmvwRFLpcSsPPu6K0pzXgOgoliLehEiNdv2iDaiN9lU/uXrcQoJeBa0xWxBMq5O+jxW3V
09tklymkX2bOZ3Wog+NViN2o3FED70to1ead13nmndsrEdjBWeVSmrUvfokUt5NCJnqJlL69Rl5c
EsqBxIT4NjwjEiRzyNW6pD0HirH929Ukkj1quAmhcDuiaTc+OraS7BBlSPbS7b0QW2+MjxB1oToH
B8XhyuEPKQy2cXp7bS/Gu7DMNCS2a1SkZZLRfdGncngI9KAFnJQ5B4+d5ZOtZvXGr+fhVrrSJJ0L
A2Qfn6VXoZ/y1FnjLk/C8LFYep4ZBE8UZq5DKlg47juoyf0Jltit17WwDHjZzxrl39EWjpeZr4gO
/aoMXxYezXA4NFEGTqmqIRdrh6faUcMXCgHAVfov0hix3YIgsvy7dLG5DUDVeYY1Tryc1nePeaDf
Vab3NkDvgTAgCcOXHBOlaNnemfvyIPFgb/NzXzh/rPGUBgLvspsnCaj6atoGfTjdSHduyw4wmh1t
pau4qfGcl1+zJH1bDR7wivSl7dwa6GOCuikMkjbuwreoRyBHSnhhd0qTFvdii1DhGdnK/9k3bw0K
5e7F4C+DJEq60hiRHYOjKYLdlWPtwsJsHkIL6aH6q6G55f2ISuYTVcUcNsHrtrUAPu7aoZkPnMKH
Lz4arE9q5G7gMM/+4pWxZudtJDY13OBFxlPcfz1eIkKT/9fVCu/ri3OdA1DwgXP55tGzIuoDQji8
EsiH/Y1N8c69q7R7KjMCiASs4de6jYO7eMFYbyS6syPURUNj/CRNa9Tmfek3e71up0+5TZFHFvuQ
vy5/YTL1P/mNVZ8vPZdjtEZBqCWRt+PdK68u+xtvSkrsw9huGYsqTfiSQ3d/w1k1kq4dcqF1UtZ3
wAXhlgIA+zyG2zRaDvwXS6HG3p095n+I6xK0KD6llRvt1zEBouibqQ/e5hGHmv7/nGdde/zfX0/X
z+oWVbFqX6UWWg6Nfuxh97xtfYPnrbTvjfNUMQ2PXqlxTm0jvhspAc4Xh5gG8V5iJLyiKGevtR61
JMsQiZS5pauMswpEIIDwqU2qaS9GcV9WlPCRIqQ9xVfIeLkRyrzyO1pO4Hw2pWlMN93c7lUTjcQt
SQ3zLkIgDug2v/ltwC3vLH1Pft/FTy5ncvdl1bY3b881/hjdkuVTHviCBI9ul7roCrSQtL7b1MVh
RzWVObV+secw75iXy6yYv/W6Vd7KeBklAzQ+Pjs+KdCiLOPFMfSZe7b1SUGWYKSeA6prsBLVeX5n
vr7qikNs02whgDxTWvu/x8rEaRT87NgwotX2SwmJ91auTEArl6t8sZWpYr3I1b+Icx0XXXFIR0M3
3V9xY0lXB8ar5BGA2XfOLLHXYR984NFKgRakqCYkUJzfa05QvlJrvDHNDIzzaBoAmOMXYzEjDJIg
80JKVLpWRek9HEkKAOa5eNU1kvBkgZx78fJEf5kDSUbzU+yELwHFSq80CV9bZGM9j6QeUlXqsSid
58a369sPXbTVbntUHcFpNN7FG0BW9hTbpnUWxku0PJ6syehOQoLpLzSXTaREe7WK9N2FBXOM7eSM
VsxlgIySxjXSy1DpyfjRSuK9A5RmV7oV6qx1Nx0LLTKeSgqt9l1Jnsy0LCRxFpuvwH1eFnZzCRHH
xASoCHn5XalPv3cBguOkho0ntc7v1DhU77WuddGaep2oFXtqF9fUtcq9Zo83reF40Zaf0OkuUfQ/
LpEmxVqg081iK2uuLyYNOgAhwGJKMOwnsaettyizzs3xMtX6YsQtLzB20ssLWacrXjUvcW7zGJnh
aNkxioqcGyn9DVB/6rZWXToxatMM7lb2ixIO5pvISUfpaNlgrlOsjtW2zj0v08x8TxG8Gb+SQnul
oFL53BYTyrKdWd60WZ2iOAJnGcDHX38MGCP3k18HpGWECmhSqZMxIPISMkA1tI2dXWUfu+bSlWDx
SvDaFe/V2MIGnt6Csd4KsXeWgAcaffcb+FbNvwu0tqR2gYLOtC5hABe6b3K7xr1ENyNiVrUxnIr2
j7SwzLsQiqcTlaT8qyqlhGBHGQp4lBera3CoREpIvNMSIlfS1A1FUhfPdd+OWuPO7n8tkd2mLnqJ
k+mkTxKpoxQavuUpsItNkPQZZdA0xqyFys1YkbCfuY9sewtC5T/S1MzQ8ctLUp9Rlp0aEFFblGSQ
dVgGNW7q7aOui3i2yh3FvK9Klar1YaICcCEjXrqwRk2PXuh34dZBTka8ltrXT3OrpvcU4L2y6yy+
ddki1F1E/mvXAUfS+mJ69avI2kDJnr/6TupuiiLwvnZhg46KRc1uZ1DRxLGBd6c5i8D1wthgxrF/
6WpC9VDCOyde6a5eCf63Y9M0iLbOwJa8Xao/jQ54jFEjJhVFnnNvL2wnHJ+BYp84MzwNQbUX2wjk
cka9ZXEvQ7K+QI5gmcGkoGvvaXq9d2ulvIE+xd0nlO3+pCfx14YSgye1r/RHFBfSjdiRmTd3GXJ/
t94C6qX8mUcz7Zs/V+0db0CzA66V/ER1W7NpAs9/AAs4P5dK+yT2QM8qZJRNi8QYi0RNe+hM4EQt
PJuv0XcjjMffhjnwNwU/a0992c43EYS/N6qZBc9sB8HQ2zmK6d/1Fv4TiYTebHqyY2hh3p6s4Zuk
8imfwh0UFik1UClZo3qRwBQjpQbpfpqc9B40nvOYV2gkKIHF3ez9KshJlYoter9avZereCzuuxxy
rCiwn0KeXm/5LBoP0lDEbj5Ysa8e7dQoFrmjjw7ponn6VJaZeyuxa0RokDuzLTCn6Os9Q+6Xv2h1
Gu99Fdh/0VA4FitlubV6J/21HePtbE7j9wDRwP1cIw6yRjTLEcl/jBCeqBQx1SwKp+9moFDwkUO1
eYTdJuNbpKjho7/sQJrQc3YWbMoo+bYhmVjZnDjLNkT8PoL3oAOtkwdnaIewEQ7xeqnLlwaJskkp
a4pClj3Nh2HL3JwBj6emvm+jJPtV70n4GpVXPk8AE1FAVPTDOJfKVzJYlwiDop9NNkE8ZMeUROWc
D2uG0jxDYP4zR8/aCWbd9hkexekhcMYbI+dlb9ViKg6wnw87iZXGUNOfobBDXmAZXnXRTE0lHP1s
Sj+xudz2M+JsAOLMXTs547e2IQ9XGGRH5qadvqCgt5MSaOhR2Q53obmTKmdXd7SNa9sQvEM5j8x2
r7xE/jTtA1cpbCploMWVJrRV9U6xlgasecavCJdga02dkoLul4zfRk4KFo+ELzXt/3SZBxMkL5TD
UvdaTeNTtPxeQ/ZlcYaDbjI/uU2b/z77bY42YzBB4Eozg7s9zQhWpO7k3IjJMALe26uQPDbGUzqF
5maGhWO3jl3j5CpImmP8PtVVWOI+Kp6Woc8F5Yoe79rM2iE2nH+yypSNppkg6aijcdPoETtNNaVw
vlPnW8usfxnKzDvovTpvhWE+GbPmSWyt18/blXr+H23qMpYKP0pT1xiZK62bYdvBAL6Tg8eVIPpy
bPnhHDPscvvgD8MXObW8uC/c0X+9vhxvmoZBkbBM2RWdfeiL7osb7SC/3Fj6mN4PU9+H+0Sh1BPq
+utuslQZo7eRnWF3P0rvPbRdfsfkx+zdLjNKT+wS8R4vdnRVm8f3eFlSQr3vdgUBU7mwVktTlL69
b/p6RhjuT5tcLfyZ93rhQWMrMZYLLyH1+m/jWnegKEgih6QK7schcfYo7n2MWWdsIV47chr1m91X
9l1VWQ+X90O6sF5RFs0bsP5FnLJdwsTkisTx+9BLVzxXNjK+P/sBGmgaQkv7puWXTdgFysb4DUB9
/xgALQbDCiX/QlbeBFWGfg88oRIlg5ygh31h8f51UNsk929HJVqkoT5v5pS7lcl0X5tBMW2S0h7R
0qAfzJzz9xNHiWJTFtvHQKqu9/xaLfIbeMRNTljjZJH8G9hrA+Kh+HeTk7dbJZ+MT9LMbe/snAEx
stVWU17HEaIabLIcKcIMvfLdAHP+ozRkq8FI1OS889GHwVErvMfQToyHevwuAR/MXa8doLPNtmJb
5yAnB+6pcZzLHOKwc8271wMeNZeluvf1QAGlh3k2UVz40cEzx68cvfboKfM6xFl5fA1Ks+PD5+k3
MChBCbPQqkFqWD8ZekGdtWM+Njkka9XSLAFikgBpYuejSUKXgYCVrcvAH+dap/9xrqlov3lRrN25
erhxbKt5libWCvMYaH6H+BoPi9u2gBRJnz3ztlPT9rnvM+9Tn4VLjmpOt0MwmEdfJfrSJ3HFWXyu
vUU7lON8KtjKXEev68kIdZlfbJM5ep9G5pdeV2qvURa+iq7tOPC4VyVGeCtdKd3xZgfVVNgepYYn
iz3ElLSTdCQohJmeWkbzc4Sg36XQh2j/mPSgpmqLYrBt5wKW1hq+OTJCxlKB/LbUOtWylEMS917C
UOILn/yaOr9lDpXKq/PAMpm3nGwh44yiVAjIApz+pzDr0V1Jp5OYpClhdTo6c6JD5kjYRT0xJk61
uumUKE51V41m7FQHrejtG9lKJHKLk0tp4HD0dy0CWxvZpohNtiVytdrWEVc2mcDk1G+jukW3DykA
BTIELdgH0jCKRZ3bWk1RYljoxCh3fSMMK6Z6b1k6FJl9qGcHhfrJQ70ckM5JmR0oM0gO1XKaunqn
QP911EDQcKQXbalTcvZXMHnpirfkyPHiXdHwAqfnlDa8jL1yXKZavMnMJ9nzuNl5VBGVhfUVCfZu
62sw+ru9Zn31O/27D+vSozi7Vt9Akqd/rjK0PSY9PIo5zFz93hiowx31yP46Fmpzm6NDvhOvFTTK
PvBiztGWBXynelvgMuXoXC3AYeKHBSK3cQ9QmYJ6pcylPVthsqVL2kW6mQWgb9L0bZr0d8qUu+fO
n6JdY0XIElPIMevwn3aWYh4GvbAhtSiSL6NSP0kAAEoHsovAeFxHzhQa/VJpbII93/yWzpl1aK2A
j5UFaz2qp/DDRHzs+gXssjZiy0eyvLGXH1e7F9XDoQIoSZ4rovjmx6HSVQRMuYylTrf4MHZ6jiM+
TFYX1OWmW/QppLGLjkSVXNYxEKx2aVa32KY5QE56IBEkjuspLvMgSrkdyULvDL22UVT7sxm6vrnr
S6BL76YANNLZGCHa2/15SclhPzcfYoo2Go9J6/0i2jVwJev3tXLRublI19iLnpDYq+woQWKRK9EU
QmpIv+fZZjUHmpHCacch6w+Tfphvtf8waYDIW583ketsdSqnlj2FbEAs37WP45h8v2xRFrtcXe0/
KBT+1tszeNolAnyZfojikWzx0l1jnWW2Koy+X3ZA4r3sZ/pq2AFwck+xkVWkdPL6pUkp4FOVmWKU
rHLgEa6cz5NNZTqENX8kbel+0fj9JIen+ec5ruuTbgCETHrHeOE9Hzah0qq/Ke0jauz+78sYq9Lf
xvia4p+REq1Pc1Ig2jVM2ykr2BWT0f7e8vu86SFxeaybHjoPNWD3FWbz98aB+wG+yGmbNnA5OsNU
7DhRiR+BHo+3tjspRx25uydX8yp2PtRhGR50y8vyUzR8GvtG/3Y1SGtrBbZVs3hqa3gP3El3bs3B
mzJUJ3iApD6odg6JlRtfk3p8SCc3/TUxEiopeXp7hl+zpsaUiFBRja/10D9I/uzvIt7n+McIitiQ
96IKeOd2yRd4KRAuXmAQ3V7ldOurNTU1BWDhZwFUFKFq341wbF1gDllpAPVEDeNgjLBXdfDtHksj
71EzNPU7QULEeXSZVMa3O5l0Ai0pkwqGgsJO5zJppyELFiNaArSYxxTVGZDorfIz2gbsQFCsunSp
oW+ehDdWw0TuBIaVxST2xVTHan6WKd7nEVNswXscKxpvM/T9NqBHCq8g+QjOs60nj43lNtsuDPNf
u2Wf3nre9wn1613KRusSYbVqvwkB6Xgg7Q52E1NA9Z5PhQ6geSzKVMPhKJtJ8qer0YIHe9NrClsX
Gc2hTbXR4XxYbsiBvSvGmfTalGWPaCNr1FnD99ZV8Qig6q+O2lbYSyyOgIzaZUTSe3yKF0cQl+ZZ
N+Ahvh9JVWVFozYvb/mdwXCyw8gB9XksNRjA+kn9uU1e4yCGg6gP1W3kTUhsgm86U8C+BuR9tK9T
BTyfErvHqe0Olto6J3vyLWdHuiQ55BApgjLSoos7UnTnFPH3QD+UJIeU0rvbVKeIXf4yYNZ7A/T/
azfC9LHa4cbZm2kSvv5NvL3Y9cgrQDY2cJEV0HukSc23dMlJSl91g3rDsbF1s9wTtl6pjRvTzlrE
LivjteHkpW5JQpIceAjrrtwIy+bkJlBaKfAdSte0zf88qNJMwHn5dE+SqoD+dmkUeCqBF6Kf0c5/
2hZHHJo2ijADsCcVJS3YjUvNrc4xspRP4dLko7VvygJ296UnDYB/M2p46FwsHjLxjx1nxdKDwxE+
DpB996ofnFZTPNbZaejVn8Qkjd15xa2r6u1lZBPV4W1eW78j0dOd4P5Exqgbk/5kBUW3hQjd4oxp
KMm3L0bxSKRcXcKlbwbZ73mqquBlkvHMlknbV3M/bARrqQ1U3/Bcjkf6EiNX0sCSBm9Bcl7N0PcC
4Cy77m1A3ZTUz87qY6I7SBkprefwm6zovHNd7e+nKnB3cWJMn5s+JI9qeU+6CpYrHEvYQ21NOYlz
HlSVgsqiOorXda3qJvNDfytel1vNvT05P1NZPH224IJ+QQ6gqOu62xa18lgNcItJZGFRnV1NKArK
PHrNV6exhmkvXr3pkGWn3hU2TF4ROI74U6yXdzKtRICEhLBPqZ6lF+UQUbLlrM4yGzmrDhL7aoJG
yy7OkYmQtKX1bMPmUP/iU8zKgUcETVQ0qDcDH+RbAxrde6qy+Wmug/JzBTnGRh2q6JeCN80n4RMg
F9Ts1CAeb7ogB3CxpE7ZTqOOGoUVrHh0M70IjQ1ohuSemxJ8LaVJsY1iOru4jbVt6mc/BIYOIgB+
lR3UvIo24aJDpyxHcP4iUpeSA/L6sX0QkzjtBgIb1TMHRFGJEIfdQeQk48W2TqJZHRjdrHsQu9oo
A5I0aGZRr6+d667Kb8rQf/JnxYT6SyitgkyHyEqDI3X2418z7uWQqyyesPG4RAsmOdh1DvBpMcLd
TLhcXkKhrkTqruNYyqv9nee9hkU7Pa4pgEkxKQvwI+VGEgfiiBpz3EOiXO/4gTU+iSPVG868C+0V
goz0zimKnB8+Tz+aWec9lC26BpkVIajgz/NWrZ34tR3cYuPMmf9z5VYPw0BCfjPO30s2fLyrRUsF
SV/9npjZV2tI8u+dwr+W+uXpC/uBDNHLtHnq+oKEgGkhzB6O880UON1dpXrDKeKA7HrlYjQ/rmwt
Kyth+VBOBXmWIv3Oof3Hlfsu+RqXmbqNc7N/nKP8AIkZbNyzqRzNYlJ+NgY+516X6C/Qgbh7KP69
MzX//R3n6NrRGGL1UwKh2dZpqvKb1XSvC2ib8X9AbcRJ55z8rGiK+hr0TrLT+dJ/ClJfOVK/Hd9F
Sdzcjy3q6ZY3F5+d0IcwOjS1XxDSeHsZGi9D8YPgl84gCXj1MqbZ+8vLiEy3+OFl1DzY3Bs8J2+7
ke9zNSBfwSFE9hkq2OLJaPlZWXqmp9KA5cuRqH8QE09bzc5rjO4oXRkezmCVpNsa42U4dd1Os12G
UhhAjTmkyM5sRrveCK0Xv9CyJ7ZaABNa6wU9AeulD5YkDCJIJ7HVQbCgfheuK0iOX0AYZU+2/zYc
STDOEyOLbILZqeeuNd+aZrlKgL/bSg+6dOnZUT+TW0kNEqeLB3IeVHtQDFZhqdyJYIOpkV3gCGQ+
wwaLpp76q5gbpAfvJEp0aiQqn6fpXFbqE88t/jYqS/gwp8Gsz/3CoCKN3vZIZ6IkdRtB/3i7OpBG
IFp9j57Gel+0/k1bsHM2yJ/dyuFdmsB9BcOECxkqOGvxwnnt3cpJX6bP3RYJgg018v7+AhyYhzDc
ICPsHotIq40ddT7Fg7YY0VRwj6pDEfy0NHIlXh0Wt027eKsW7Ew3tMVtDknY4xwan3VhqV16k61+
Fgpb8S291bdEqu+RP44b/5ylNGqDQjJgYf5gTfukhUNJHgEvT4NiHKMSnZDlYVGOyqW5RJutQZUv
J+xr402oC08lT79DaN/EpmIAUoim7wC7dmXqJa9TVJeU+mEXbtok8mCyqNKL3Z0WhjHXn74v9jVe
083feXwb+A0j9zIujO3StIlOtcjQRaTbsK3eYInLnHYG7CC7xTzNwodA48bVtgOVFssxj+f5wW40
Mv1OTnec4tM8T83rVdTgxMvZ4l3K7v9J4Z/WGTYHF27kmDs3DzngrJY9vtGMT9XEv1SONXqdPZsc
r6Fl6zylpmq8wLKzV7jfoJlidWclZb8mSjV6qvE4p4cUES06Nsi+5EDTw+Yk3hap8gnaiucgCE2Z
Q8w90qLnMGMOmdIgDwYeKck2WVgkKFh14Us5VRX0OwCVKiMKXwqI+yFrcbfzCPvstjJ6NA193zlU
pv3mTdhWy1Ax/d34JUKcDgV2ewtNGkRga6ctlz+luRCYO4VZnflTmgtnuWqF9Vm883IyLl5Oxwle
zs1Xr3ybpBs6+sexfxcs3zV+1ZLzcMojZ9zmtqd8VoLpL1fTqL/ZhverqzglDpTN2NTjsckT4xSO
LqQ7y4cWHMTzVI7Ti9W3xqnsJlTJlw9nDd23we7lg10+zP6f8UMMF+jcF4Ot7kvbIUEEiclpbkL9
NOmtjZRybGzEtjr+rksuARVrGbe6jXy2d22IaPWVQ1vmT7nj7lrXQOJL0cJHabIi/Uz9qgPi8U+T
XMHr5m3hlE/3hehlirGMG2hTbBcKtB+joxCwe2r/spqNKYjWFTKneFvBscBuLaxx3lYPwnQvI9Zg
W8legiG7VRRYNqleijdVNsYHVJTZAjmuftvOavWgLke1Sph5J7UDYrCc9HKnbZ4bZJWRWajQbV0i
xJE15q1GDdllEOXF3a5B3GzSZv8BOdJ2o6Re+VNbchxp6Vl4yvy+fEWP7GKvJ1SKECQy91VSVz+V
PKtqWlE8G7kPW1E2gTRe7P0ynAqoYB1eIbn6EtjdV0Quih3ae8nLoJJukSuxDYttWmxy9X8TpxSk
F3IV6vJxDLWtZ8zQ7S+/aNZx7qf2m6mH02lSwSyLNUkzbTsO/KKUoYF+xb6bIcH2EOFRIMg71E2s
HUXoYnaMB0sr1OckG5NPUaP/JmaJciNXPeamOX1bolTPORoZeJhCMV941qSa2eJHgPN460VsRRju
RoocnwwLfZLYggrWAXV9lAgZYE6kOxcB2BexLQN6G/bWSx7A1YMIEF+yh7U7fAUuXd/6fa3vwyX1
5WC3WuujvWBb9H2J/zv7MKeoz1b+JhzD7iHJB/eQ6H2xL/Iw+wKNoXGDLqW3Df02+zKENUXLTuBs
FI9uPPskJRadIwnWDPh8+mx4EGdSxvNzAglZwKPTgM7WLgsK/bPeDdHT4LTDTZ/Yrkoazm7vSm6W
6WbQAv/WNI6a1TT9b+JQCuiuTpk+tneXcGT70JtBhAr0VAULy1yOD2ZUdK/tzh7N4VVVmhbBqTFF
zYRuUHYLw6SCDOzSRZW0RFyBUhbpZiMKZoE1vHAy7T25nX0vZt5dGIoCQO5lUjOliwpahhDMjXgd
bfqOSn17SFL2d+vtluxIOm0iMiRoAXy4Dcvddr35+uN+Ker9ECC+UBRYcM7IvFzu1TJQJwcdQYZ0
NmF3Zw+poaK+nLJl3dg+R7N/aLsweBRTp7roHYf1b+IT0zpotf04qB3n6qR1w28S/98OiuQAUFbp
Gpc8qTM+enEA1KNsBqP65X9Y+7LmOnml619EFbPglj3PHmI7zg2VkXkUIMGvf5cax/jJk3NOfVXf
jQq1WmI72Ruk7tVrjW100lLsNh/LsKs+lVn4y1C7roa1SeBhM3kBnaA1d91/dml0cUbEil+WrshQ
cWbkUbP2tUNoq8piaXnTHXoR1RkPf+1ZrCwDkbvNAyAh5sopYvPeM41xC1np9gwiuOEoOMRyfObx
G+LL1loDYOJpaiCkMVZN+81r4gM3gLcNKsC5QVIAodDC+gblnfizazJzlSHdNi85aIr2kZVvS4oJ
gKVeOG9LoqT8HOG7m3RcfNYqcwA1I65G1OAF0DkQn0uOe9KVULa/+lXWBJpYH4SlK9kV8Za0wUKE
VS4uA8VFA+LkDXXbvoVQOBQ5SSmMNMPqwmSXdztJi7kIYOBlnKXYC168ErLBAS7sEO+fAFId88XH
of/iowPwcxymxNpGvdWv44mFh8T3x88Mcta9qOpnblTpJQdDdCCh6/GZ3BIoPR7AEQydTZsFtTn4
+zQzw12MYsU1CpPtTSJq/F/X+dSvrSqH7gf1x87uQSti2xsJUSHogrrTxtLZDlimH6EzRgfirQfo
qrvR1bt9MZF9cozZ31IwETI56krCjrdqdCA7mWjwf9r/WB/f8Q+f55/r0+f0CdHxvrYwna2Pqrat
oblQC39vBhDZjmZ/68sMvO+N8JC6KNNvrcXCbANsO+I/bQ+SETVh9rGmFEIvKYMqTIqn9L+XWizv
y83TU1D6urKAQrhSQ7ArR32LeL3yDS/fko20E3own15FrgfWYIIXG69Sy46MA1Kj+owbE15uBw73
+gsDy/xT0lhvL+C0fnObYWTKze+q/gLWEPcp++02dfJfq/3TjaZXYYT/NxfffmvCwRgKTLeudqBJ
bzXsPuGJfQ+0p0D9ML7olX7OOzBbkCe3rW7vupYHrkQThxLl304JqA7jFly35DNqjhu0HGg6EzmW
2UfdAezLzoc76OvZPRfhdAZtxB1507LSx3PLmpNDOpdHyYBasUOt2OfQwXzWa6QkQhZGF+qC6m/X
Fl3yqEGR7rEYrfWoalyz3DIvXs2rgLrTZFh7kDHr82guYwBhZFnuaZSWjCG4caGuWnLMwclHS5ag
18n7qLs4UQhaFM1HsCJemRQ3UQ1vC8DEIQd3plhKH9UTNPGSaEtdI4vFydShWTQ0cfkpQt7o0c7n
UAo5tA0on5fpnDf6ymf9xugsqBRGqX8vG5SqmdFYfK/FANoJ1gFo3A9gf/i3h/C6Uyvxqv/DA8gp
hMVVyuMvazCc39cysaAPjz1LYW6AxEFIxbVstJOi3R9SbUtE+rNtHgepPkj2mxYssE6pGTunsZGV
MMFqinRac2bURcpk7hLChjA1sXBm04KpeZ9EaB3yejdRj1zfJ5ooRzjHEUqpU7O69Xl2gvwgewQ0
mD0y03xGGVd7AUksg2R5420Q35YbGuyY5l9GhKw6NUimssyvFctNsNJidpY46QYl9e2Wpns6N3AS
bb/Ns9UkSGnsAO9P7sikewM2VSB+3tEnkIPXn2LoAQc0SmuYyMGVujnck0nUGiqIBMv29BGgrt0c
HdPVAQD5/YnA7APVL+2BLJ1eQPVp+hamyXCgABwHQe5uavp6DuCJxOqueNHe0yB9yZCNheh7Gt/T
FyzOOpR9/HM6L+p6Hbsm6JvLzDskeA8Au+sdOr8pPjlmWn4qsE+yZCZvUWPhO+6Y9soxY76nQSCk
p70FooQVTXifjudVARLXkW08t0qvlvVIoAkTL6E1IL0T2HfAd581SCq3QibfQIP71e2h7wOiEf9Q
xFBjZHlufMFEGqeJY615aycFaKZca3pqHhwFwTe0ZtwjLW4o6AW/R17YCcK6zbceWAsEZJA+91li
ge00RwZDZRY7JeWi7EDWmh/s//RHzvBi+m3cH1C6LAFhzYBUUJG/P2KANUvqlZUgobEMfAgWthQJ
ZAKsmmWCZ/gwVODSEOE9VLzCe9dAlgXbY383QMb2HhwBiPm7KP0Snn8mDzNMjTvZf51Gx0lXuR+7
ij78Z8iEm64cxQ7cqiXJl9agJZ2mhWafukMzmAje9lDvDgcUvamTHZ5LLmT8ou5A3dbU1zFYYZ8S
nDywbfm3G70qBgcK2n7R/dWtUasRkPndTZ1j5tXITjfVepsvN6XV+gGMykMmAJyAMNmum7LsBF2w
/FQYmr0bgUK4xaICjL0yvMc+ROi6MZ3q1Uzi1yQW9c8mhd5dxmQcWBIQ6DaufvZ+8zpqcflaNGUK
aZyMPY4mfsy1Fuc3CFS83aUx5Me7uHaSbpAHa0F//KWx9DfWGChNixMwW8QR88EMbciZVuZvNpqk
KDi8yIDEhu9tcsTeHiESUx0dZGcgzOPYj2SL+OdO2MODMPA68B3IDrcTuLAWf0hfAdLIdexSW6O9
n5uXoZsgWlrZd84o3aOlNqsusBtbIxtTpLEnfkOyXTrBH8ZZPJ6MlvJMN/ZRcs/7UWX6WQfLyXLB
XGO2+L8v/uFTpf74nHTNF9oj026ZNsrjALF5HuoHsgvfu8WWB+xDPr32EWQHlvAuhYGV3TYhdm67
0ZYqD0bxXEdQqoBUhLFOkGeE5Fw6Xa2Q6ytycPznrGvsVVyiWL3lUb7ikx5tp8SxrxoQt3Nj+GZ8
9rm9GYoQ4S0aIBcBuaVViR/ZlmwD6v/WupNEEKbr+W0QoAvpnExuq5Lj36+pNAQg+XjEpnH8DPZc
BolKRzv2qmua28aX7KUGec3J8aDeFyvtaKOY2KrnoPCfmFaCCav+WY+W9kVdeFn9dmGAHzfjEARx
DGQXSyM3nhuv69Zxz+2bMKAtkLVJcUTCAIwO4eRvahOqCKkRlqu8BvlOZE8tvoG46j2gvQHkQV83
kPRLpW5s/rMPOVKTpmA7iZX3shhdxcXXsux8HLesMx05hyqe7kxtOpMMWZaa450aoxMmjbUmvi3q
cPo+9t/mgQ8FLPfS/tJCliEA8VH8GFuhtx09YGwEaAwvZuonm77hxnOl9V+LSoY/zQQ8eNjVfQfd
sxVINUkzf08C+FZeUNCTgllT058nKedJkFWdJ7UVAlqAm2jhkJ2SxtFW+STSFWJO2SkKJUjaaaQL
0/HtkoamTEcAxSmmoyWRQCtVWWWloRA8MSC8Di2w5OyHYNDQCt4+aHZar6qax1/GQtyYg1qvYBBf
B+51P1Ey9Sv2HO+Z5RZ4mD1p3zKmZ9B94vER/7L1JRstc8Ntjz2aKX9Jwmg3qfwRNaIafWBrYtSN
Uz+3kC7OHHk0KAP1wed9OPbi8Ui9TofifDf6044gQZWETvnQIqI3I4QUfAiULH+3cRcMFCRKTc7k
J9/nEuqI1iO//7geuL2ii5d1Z/BvoDxFZ9p6ibAMtv4JLOnA3KggTWkDFFg5LqjKFDpaNTQphLbT
ZrFNqX81tC8Njt3HxPNrnJJ1TeLfMFrPXSkK9zaKIkXlbuIjXADipEQ1NAAmuzCwnDLeffDGbnnd
jvlwWZwdpoi9s/rxgxuE3JONdIoWXOAvIIjxL7yqHSvoEA84+Fb4UptmeB05zi1rwO+3rgXysdkF
NVdTkCahhqfLWKyBJ4KowfJ8kmZeg+B6Qw+mjuz22NvXMu+KtVDONBLmyMAFOgdAMOWz8x8PP1q9
MC0DZIsoS1dsh66iR4zMEnWZdKkT8eEyREZhpDZQfcBmqCmkgffBLx6MKl6To5MYKA+yamYdTFvM
tnkFa6z3LWTa7Dgo6gJyE4Zh3yXZ1OydpMsPpeWMtwlCkNCIS5tXCblHpkXaT080e7cy2ZeOFXJF
kwo3bfYiN8A84vfjzcKS86RCdy/0RLDLbo8YkTtPCoFru/PTcWNCoS8oVIWAqyoVqKlls0LQyr9Y
tjCAq1FHe3BtxKC/QukBCBnf/HBqAnMJrxvgzRHyCd4n61UidtBHg7wx0jk3YIblrchEczFdKNRz
s3AhvgMeFT1px2Pl6/fUc5WJrsBbku97V5UnqKm0CA2UWpRt9RrwOxa25dsqfp53a7NHJDUxvDDZ
lDYOmjIzQUi43Aq5JXwaIGj2tJoc032YpvzKQaqw8TyRbOgXVamflZ6Uj7qozTP12tDvLmXTg/cP
Y9T4jS42LhAXm7Ty32yoXL0PK82bf4uoqi0v9WTdyJ9+iiCP55soFs1mWUiE/M6CbPGF1kFwGPQb
I0sRZAKlSq34r4ws+cVFyu6cAeLdPARrPdm567CV0RrmqY1K+WSm8a4bPeM1FwaUrMt23JFbhhR6
buBg306DefxPy06mVgeuAA0XLVuEojxaBAtstd7ao2ow3BTO1G2JhYy6KWLrH7qx6hJlmd424WYZ
DQWCEnr5K8Jr4WmAptCRZ/grqWvHiJZXrodCBDWaOoojMq6BS1RdPQX2kCuafuoiZZBcsrrL5m40
Cv0S1drPeSVkPK5pVH6lXsQd5zp0+jObpumpK3l306AjRmOxYcV3be5faUwCuXjXjhY4A3BHMGo0
99hg7UMQrDwl2qQBUzRuaawYTOPBBWEgzeudvn0cu2RFY/UUJZ/c4leNb95OpMC692E5PIqizEDL
lQ8nV5E7ATZs7VPTrqGlA76o2QXVNI3lOPfUS8vcBAYwMbbUHQxZXcvMv1KPJpXYoAcIEAwn6tKS
zOvvWZZ+GhXtST602YOmorZlHds7bDAGyN3E9UGidv9KLkjKxFdoUByWCV3B9R0KAYCgUItQ0xcJ
nxeJimY4WIAuB2CY8JHKrt0gbXygmWvb1gJTc2KIbHF/bfdTeFfnVXiHasl8n0DeKNDJpzFRZlfW
/ZVGqSHn8Vj6kXs3O2UtHi4tvgPzupkPpiTdyaL9Mmm5V6luY6SgsPWz0lmj4AoYEj/SzZODf5z3
vUAhEqC1qf/h7S+TMd/0DEHwutN3aZ8PexfVQo9R7PyI06n4Xuo+MgeseipAl/Y3h6xlT/5Y1bMD
XrzDvh5x6FIr5DgsPTDwyASJC0370ojqC8s168Xk2ykskpe6kc1VJhFw2srclyLeZQCOb5GMsl6W
SW9d7NZTRLKmqTrNb0Zp+viNJHGF8j7II31o+hCAt3gYofKLgVa9W+kKMu/sigNPYkl/TRbfNLHP
yapqF+Yl1PAc24esa843DjfTJ15gK5h0UfejQqxKM237F0caq2Zj+up0CGrkwGfjpN3jeIjt99Go
WxTbqekhxG7m6ZOnt09IeQybNMduv1VYCFfhI3hr43XJ+iv1mA42hanL+MoYDeA71GjvibfRKEK5
fONUQEypqe/zfU+WW90Hg2kCCmvEAlAIP6galdwCrQp+II/I23vgisJZYGCm/qUXn2g8BLfb2rT8
6UQTczWxo+KWSX5q8mQ8MlVW0XReeXXUFXUjN8TvNBzOxgStbbBwgJ+xqcSZ3Mhj0qJq1/Ugiz0A
fNSvPKdokPEctbk2IMzTKkgMXdwZg1dfgX3RgGZF6tQVdYXvZ63ESX/PsKLMvwchIDjMc/s74x4/
0cupbxP/Chm0XRfjTb9qzWjYgkmvXS9bPTXBFXl3IpMATd9W9yyApBEe5akrv4R5fQDxjvbTcIwz
hEunVw5mgRVDvf8NvFna3un1YY/yUqA21STmoG4x1ZvDJOPqNoV2GWRjGV9yVZWaJYBHC0gCzb13
u8Odkq8LURxLC1yKC8kMYKHQ9dF6BnZVvTzSQI6v16bKbeT4zRBKrr0+XhowpL30v2ph9C+RKSNw
5IIVzW9864WD/2ubGkJuyQmsrW9zTLexX4zvdpTvRVMm931jxY9mYQEYn+ugr2rT5DHnVXvGE+eV
Bqc4ri+gqL6U0s3P1pjlayjjQmBRdf0eb8CALqkJtRSPMDUyygwjDMKdSqjH3ZBxcL4BEpff2yNr
rjnwo0E3+PrnuJXaumrM8kDdDBkLqGOKp8xQRzDgbIMYzDCfw7SRwFbo3oHFXnpC1am7wnYo6DPO
n6ciii+6Nvog0AUMAEKy3VqrvOhYqa5y48pNj5r4gnglNNGiFskwoLDWoLKJj9R9dzPUagCLgRuN
QAVT+w2VHWDYqquvvouYuoqYp3orgLTqvav0y+qMijh3/e6BlARKAFIhVq7yCDtQypMHNImqr1Hz
tgZ5aFCcAxcROJLxQNIfOiTTNlODGhBZNcYDSumNh5z72xZRyht5FElqAXHgywDRKfDsstSdAjxt
xgM52xYKs/nYAnOFqTSjVWsiHNlu7EpMxap2ta0cnFcTmlqHDHRMQaeYYZwprE/UhUiN9eT0/K0b
yTHZJihVXsuGu/u6hGAYndVd/NV7XolkTQd5GqUundYXZ7sT4QlBnTSgrFZnd6AKTsthm7SeBpBy
0R+5bXknHaitOTuWhaDkksiw0gSyU+qsHWWyG4EBmldaJvy5JiJFUCVcZzG2PWYOoFtcDNmdn+GN
Jid234QlTMAQnKTpfVlMQ+pCEsEuxCrq8j5dsbjg61Trsu3cr6NJcZYn1mHuGyFevk1VXmmJqnCz
u1H2OB+qycDbzevnKLEFSZ085smpiER2xm7nrZm8FGCfP/txVYN5vT2RnWZ0oW+BRlUnqhnryhTY
fBpCCAYz1FJaoWYGZHPUAP77q1UJUNRmoQGhK4TRkUYF0i5OisfJGZ1PkgMmMya3HpRzn8hiadMB
9BH9HVemwdKbIK17diKPEhmJdcuhhNZqrYsdFUoleQMOKZoaQ0r2iGIsP6AuSmKN6/+4E7Oa/i4B
xKVFFt7vcweV0lNTnDrVJNJCvx/jApihqTjRFQ1Xdi9BTmxJ8Da+z4nIncbJs55q8Pn8eUnjWjs0
G0hpJTs7j7I16YYfClUdVuN7sjZbXVx6APAvTp5n61w3rZN0q588zPqzIfq3Jkrt/kw21wO/nmPn
JxqclEcPtgbE0d5daESigg6UzuBVK7T7JU01DSw+6WPzyt8ry22kGchEaSpqtA4UlcqLeuRKE6e4
myfOGa3fay3L/3Mtsr/fcVnL/H1HWtksS+uEWmw8PvEwajJU3hKC13vv4rhjPqUdHivLKLYTH7s0
ioR4nJvtxXY0cZEmDw94tR07MwVih2zzpQeAyiE1jCPZqCndGvXMqkGZAUhKX+IOJwjwdnE2PmmA
33up9lJ3TfWttLwXD1+Eb6CCni+AJ50v/jGkh5I9QyrjqIZLNfN/LPH/3QcSYKjyAn/3xukd59xI
1w6I6KGI83jbQqd2ZoewGJRd6lp3rh3+5GfT+5RMpvXyt0mhZ7YzO8S/J8m0tl4iy07OokTxZV9o
8o6aLmE5tDJXi2VCIO7OTdSGPIuV6Kuu2CzL2tgZCc6orjDGD1PzfqWFTRXOSw4GuDp0qYIS6g4q
pnfXhLGxy0IQwZLNRoYyaDtWghq0rDcDmEgPIeP586hNu7IxAWpVdt3K/MUuourNzsDYdmiAr3t2
Kpwh3+2L/z/tVYP6NcpezYkvlb0C5SU0mcc5WdaAtvbc++2nJX+WD2azGxxPrpb8mUAKE1HYxNsu
SbHejl7zyJYnMs32eFWFqCijnNukhdk5tupPy617PHB2TROPq2WZNhw+Lk0Do5HPS9NCOqic73rX
XE0GKgS5OyEwmAOScs1r111pLS9QByDD6zyCJ9R4QF3LU6Fs5NeaIRQUgSDZ0QrzXFrgfRUBdh8U
NKlF3xtsT+eVFtOyZpNkO7xv2IkGgQN7SJ28Pw8o41/LgmHHrTYy884DL756tJGaVSYPPNP7Kh9B
1aW6tF1xygi5NhFmJ7K5HggOAAq/0eDsptZ1kQrfLrbS/LUsq43ex2Vpkq8hmJUKnuEchW0QLTuA
0ZoGqenelw05jgpjjV2V7DTnUHfY2dF+xouAg6Au7Weo63qDQCESUhNLl0ZRy4bfS3b2Ipx6BlQQ
70I5ffU7HIkipg9nEIpjj0d9pox0RU0SlpCIzdodTQ3Bso7XhppC/WWFsALBvzW0D3/Y55U/3GTM
/SRgXim2CHEMB8miR9Me9C8MQqx+6CTfiz4dVq1MvSskgLszaDxQTjhW/lejuZCDA1XiVcXAKd/I
ur6U0BFZ04C7s6Ax9Q3Kzs3abURy8eOouMYTsAdIbSXfXfPTUBvTVwtF6Wvo2JZq2xzukCJG7IFD
uBPv3PFLods8SDIruitL177SAI4AqK1QAxpK7OaBWgP/cmiijkI2R2bEI2iLFARKcvFANtE5QNmN
w/jQIDK4tSJN3MI8Nm9Gq99ztalNkUqinui0eKuBMR+KwChoiRgzj4iqHKioZSl0oS7UnZ0jyM/n
QfInOzUjUktHJ3H3f9rVsmCH1o6V0e0/+L/Xz2STFp9QkDMP/jEd1bvIH+ti/nhLvQ25ARJZnqY6
3y3LmsDUX1JPrBqNy4vrIqEjgcm/DSFe1yg0Sx545gP2W0GxQbZ+uTJso35hvEUZn2jzL54HFIAQ
5Xc/A3lS6fa/ertcZ1nBoB/6gGRQilNKzle1b4W/kDoDjDvPvsnkB2r0mie778dNjEfjudHL6mQg
u7qdPBubSpAPBFHhdd8tM1ppU178Agf3c++M9ouvSQT3EXm/upquH6CKqu0YzmT3aekNK9HpxpfR
Hg7CNfJfOpuO/eg3XwDahEAX2A9Zz4NYDNOjbpbpLrSb7Ngwnt1sL47Whj+IL0DS78Y6y3/qY/y5
z9PxeRByxOnTKM++0dtn/LKrDRtY9cJ6hAOVq9VNh4R58alpE2dVR2kPCmyHnxLPmB47bjyCp8P5
Ao1mqDmFdneGflj9AJq2b2THH4OozNCISwnauvuWxwBSJ95a81FcBwLM6KoVZXJpjBiHfcsavrXO
xk2T8jvANZDJUg4md8cdaijjTWpm5R2KX8q7KkSBFwIONeL1TnFnQHvNC+oCn3jKb2RCDZeGzLTw
rTiQWrWPtC7dCgX6wH+1dm96eRIgbCyOlnrvzQMhqgWmsLqjXuyG1aUw48syKa/w1h/jBCSe7wuV
SBiv8WNKtxpBRLChfluYfFhs8KDw2u9E9jYpPs4668dTVwSloyjfZuK3uSUfaj70axlNJw6sa294
R0jYBI4LFo8qt64zZmGCNAaCA+mWMA5RafILCjSeaZBMbmxcTGt48+dAuCNNFjknrfWcFdFR2FX7
uUps48FE0Oz8F/vQlB/tqdl9dnL+5t8AALQi9gp8bz77YWo+yAjVVHMkqwwH/sbviiTImbngBiVM
ApWqFeBf6NoO3BOhfYd/mOppgCTTvkMJ97YbLePzhAdv1LP4G15hoE/hmXYee2e6QaXaA1EGCpLV
TOR0qyepZvIKgaHIreeZ5OCEKAKjmRYQFbc+heg4+z2T7qkzQBRpphN7+mcO8BE5YKeH2otoU0St
/QCEeLrFf4Z/FlkCvmGIV+8tbtXIC8QW1MJ7HXrUFuhVLTP7Dumi7VizKUJNYrwBR5fxPbVRWQjE
bPrsTLpY+6Ywb5WItN0wDd3RbbrxjDw7xMdZ1Tw0eMyjPG8oX7GN+BRmAPcG8cPUt2AMq1mtVEXs
V67p5epvn23qrX99tqjWP3y2RNMgsqtqv6h0K5a8WHEr7o5zcZbqAtDfHansi5vaA+pI+KEWWSYC
RFZBIUfhOq9lzcZKwBgwG12kbTeejLUAaewSp9aObSXEzFaxDPGvTkZeJXhHR855UipeUjVlr7Mt
jyB2zmq5syQrjxogIRfh9vJCV9T0aQWGstB118tA04TfEq6HQdEyubXSyDp4rI4fvFGVtI2g+gXy
5IwSz/qFPEbbMpHftJ5Q/SNW0GOPjhKPEmtJ63+I8c+X5DTBiVIALE2crZAxjv1goxsR3HWYhxqU
MN80ClbMLd4FRgdk4ABY0CfXAUTazqbP5BbqoDl16hoRuAFnjSTpumun3IYItXxq+t/cJH75uxJQ
RMhYsf6pLYodSrmR18Mvb2s68bQrVFfk9SqFbshLVjb6MTNdyI5rk/6qO/LnmPreHRLN8gY2bVSs
K3/L8N0V7xkyV2rZoi935D+m7G3ZCnHj/VSgsh3U2mDY3XrAjK2QXUwOdLSlbq2n6WE++KpRVGwk
H7qIZSaHtNGRiW5QXeoRcDVKnCEwjMHZ+KWvnx1Cu+IlMbhblGfcvd0R6jSnqEOcJp/M7owiE9BL
FCCqPkOgMzS3UY2i8opJsaVxajSWfE3d2tzJ0uxRw4ImKaPhUvGmQil/7oBBxnNlQMak4m8+ltv3
q5pzZH+VNw30LJLgv4TSQlYjeQut9f7SixBgQuhLgVQOEo0iA5ofqXtcYufVbcH41gUeQpMyIGOr
RujKA1LmUDXstthrwwT1xzzaW2ujBtBQYmfg4DV+4vRDw08ovnSZjd8cXcbeY23lKRTOEDenBjmq
XCCk+7vfgV+oBK8/WT7MpP6UJQY0y1e01jIHQkIIxavGLJi1sWXu5lfQg3VbHVzg19oIrYvePxkK
7kUNmelqioW1ctOx3CTYqTCcQULvPEXFilwyso1+2UK/J7Y3ywptoj/hdBKDps/ry0CDKtnRVw1d
RZnTlWBScGHEec7fkLWbWhvwXeXlMBtK53zckw+ZbKf6PZuWXPrkQ92qKhx7tYy4BqvWhgtByVYg
YSTK5K1JEY1sUS+Pfi69BoRD0c/ZltMIuTstq7ZDof2iCOSHIGWWJFD5iUGe3gHNfsbZ8WM084/g
Jk32nOhJS7RnoKCti6mBH1BY8Qil+DG9NGNegnup1+5RhGaumi42EePJowCMkeUPGWUbgBRLYD8S
CNc4YfyzT5tvVeR2n9sReXvNjfUHbHg8cE9yHf+PVXbAS2sAC06Lan6WbVy8XPF7cEr8W6RiPM+X
mtVrR6PFnqrMGlQSqRFqXAFk1ghaPInTYJeYKNoDHcYrgJf3EOtsH72p9s8oFmxXZNd6kC9Wbdzc
stCa7nxHYv+iJsTgCkDGqHJONuqLP3kV5HSFXj5F1dQGEox8Z2pGoRVnXTWLjbq96PnKyc1tNQEQ
Lkp+4W5UPflAwT5wL1zpZhsD17Ju3TJ/cmRXPSHyCnhj3T+QY1TlV6CkvBv12rT9IctmnBeBXh1o
VfMYv0O1ZqUOtHgQiQN188mZ1sAC2Tvqdl6N9CAC3FvqjknIcRprvbWlbgqu0OSA7Ia1olFk4rVj
U4HegkY9d0guXYcdKo3q0mxvCBnc0yC2rklQO6O+LzTNmsC2nLUoyGiPHTYHCCUVWXjBdyu80JUm
6s/gyxZ706icKTCbcEAAfgQTvFHgYFhAmVldURNBFeAYJmiW7t/8lmk0g1xo2tL9f19queUfS/3x
CZZ7/OFHA4yL/jAYj2EMkWUNKiFVQJdLA+IPZ11ZtQwglJCflgGWgJK+qYrfU6i/DHtqxaVLV3/e
IO+QkTQYWA7/+zJx8/7B6C70SWbjclcyum1jV4FrG/dTn+Dspj7EMoW6swtd0pS6Tl+gvNkcNCup
7jpIQzpIBZ1LxdhJTT06QIFoYb0aTevNJugqzbYaRI0uo/oFABvd823bZ6iVeJ9LM6oUaDnJzMti
n3TUbk85nkR012VgBL2OcEV2Lb0YO/M+HtxNVif+ar7j+8KIUqFwGxzegu6d9yVOyY2RruelaHLc
v+ZMxLd5qbw36k2caM3s4mv+1QIJ0Q4ME/3R7fX+OF+xfHi7+ouNXKRnsxw/bMyjpny/WmyuWmZZ
lQYWWwOW0FVq4xcPejf/oR4YuKliMKlTN3Qy/6E3IaEtMvMWK48G8mr7uHOGFQ02tuc/VIi3FI3Q
L/Mk0UMpEEU8iHwBIlr2vLx5lnUFTUrzo56cq+bq9Q+7Z9eY4aKExQtTfmZJDm4mXw8PrJVPBEgn
GHqksOiIBMz2xUQeZC+a6YYq80AfcSDInfQOBHr2fZqk7IoH0oZ61GgT2Jxzq/sxjFGGTF8HRF7t
N3zluSFYDFgRndrcVuf5xn3t3q+y1Hiz0dWQ2+5rHI95oFcFe51Ho51u+I9Z32f3juNk9+C9ds+8
m05kgjhEdt8BiH8L8SyDap6MVuQ2DPcxyJjuyIuaruX7zKrEhXoySbP7tqxeKlaCSUOtTCbJwVnh
amZ0WGxDZbUrL9WzHbnQQN4XKLqoUMRDNlozbiAnGnV2tl7uGrHe2mUSDNTLepGVmwdmSOC1DA8f
OK0m72S73T1Noz8JuIgGMqf1h9WNBjS86fwRlj8hw4lSgP3rupjKsL2TPovPyyfrWZgEBmgSUZOK
fzDy5W4bBprmsg9/VWOGgJGaoKsiF2r8CRwg3ODG/FfRomzwIbpXFP1qua3eld5ea4BbX/7SoR20
o+6Jz8s/HAKk4P3v88Py6WTp+LcqeqW15v9DX9Yq6jre5u5U20cwbAhVTCMOzIRIglYV8mvKu09m
XmSfUkg2HpmuA6Gr7NCzs7Squ07YhwP86fFtByqjg1fU9lMPojty0l3TWHWu3l4Sy9HWmlMVQQ8B
vsdBGs+iG8uLUD239qctsCJgTm5847F1ZXvngfSq8zLjkUyDAWqvqIiSE9nkENX7Iqn01TzBMaNH
aWzDvjfAxAmIHvbVQ3qgxcGJmx0RFTEC6tIEH18WzTXkPZmGCaHEXA7tjhZHtUlxTq3yJw3Sx9WS
/2PsvJbkRrIt+ytt9Tzo69DA2O1+CB2Rgqkoki+wpILWGl8/yz2yGCSLXT1lZW6uAGYADhfnnL23
foULN3xz/tc7cyTaLHa26maem463wqpuVX+V+EnyUqaufq1KE9vDfeAaA3Qi/KBFm8J7IlU2qlFV
lUhkrqwmmE6qmC6VeXBjjHWqi/oTRpBxYnlUFZqLxotfL+Kg/gBoPcQp7CeOkpypxvi9iM3hfrHc
/q5axi/B6PsfkHaftygCzodwohj12gbSLWI0E9+/rpocBT4Q1B/gKbSgxM27q2qICV0z7s/VAwp8
fV3DF4KNZv164oZC7XCO07vE5qe4Pq6Golr9EKhnJi1i4rr5oPFnV2HwXvmvQ1F86tu+fKpwsh36
FokfrLT+k+ygXNvsAT9Z7UcNI+enxCYAMh2tb6mZvemy2Xjuk25GD9Qo7h0zHvZebUynoHZS7BSp
gDXQmp7SGWXcAoHOz/JyNEqtbzGXuznGYIZosAvMjKGRCSAJEkceexrMFnoK+CyLpndoVMDlTP2l
2yjR55nv4kbEoHbu5oC9V91AR7zebZbdLneLk8+BIjpA8niG5ht4h7bK5y+5GxFd6hvvkR2uCUrU
80M7dem7erCu3UqPPoHnydYV4dG3vWuIm1Kfca2Zc/zp+5VjhhiFurJ0QsK2TVNstCTBQRQW2TuV
K0InPefG39T9rl8odMG8WWU/+Nk0x5yvYAY7/ODVO/vY7PlRsxfnqNxr51YXL9nW1mpgJt99dKqz
uktWtwdVPyXZqlhw7N5WQ1XtHegH3ht5deazcjJP36am1xyJQkKcNyvPfFbspalPOgi0DV97J/t7
2MlAqRGmYCsBcaMaja2MnV9Hjg8Pdh2l/6E8rpN+FcR9cOWnyI4QKpOWt/li43DRx41qwE9Y3sZo
CJqbZJk2xFAFV5duwWxHuznM3PVkgeYcCdS46vNheIpGo9jCUjbtzsUFIjbLafiTDHd46kd9gcA1
u1aNKhldCMMAdd2rkrrblOqvd7P08fVuoamFu6EvOixenpGuFGcW8kPXo6c3t6rUiqw9JH7erFVR
JRh5IeYM21ur9gnYlD1aCMTWlpQSUXW/uce5h7zg53v87l8xa7RfqwHuyWi2qkct1a8UN0OAOukh
BWu1neRHgUZfLG3R45sa0e5Ha1yuBOKvWyZH9ypqw2jdeYt13aal+U5Al36mreuL8gQLZbUJiZr7
oLoFWW1d6yLce0Y5AKp3Pqkvpm0RrqixWdx3QnRXXTh4GxGm8ac+vylr0/84pNCuLt0Sn0SeFY/y
QtXepCUaOgbhQmacOsc04z5OazhfQgw+UdSNn/CWjuvB8qO71NN1xFwXWEbNckFEOX3ta6PI0iPH
WGx0nKcDDL1wf1hiM6mcyVF1LHoPcwG5c6vMmdGL3U2ouHvAhGQCKWYf7lsCevd2Z+GU7ZmJOrYR
8Pu7y95nnrmvXVzrki/t/DKibt60DkZX9S6zaEjuUZaTGlx3ti/sjxlcu4gpjh+NZRLrPk1GtPTC
8dA5g3YQeDrfjEDC1/jllud6mq4Vh7ZfwN4Zl+NHUWfIQYK/0MYkfyqA3gPdJhc2FbKhTMlPWtK/
1l1aVa4Qot2ORQMzkMVECUQjP6k/OXCy7Nqpm5fzXyx/ilNB9qV65FF/QLEgeevn1XVZav5TAuHT
iRlFfoXj/FHWZ4LVwogi6+S4UKX8XL/gyFiVelsfmP6mGzb8081iOyP60Fa5T40qXtViQoRAtbhR
vKy62o725Tija6ahg+D50qgli5c6N83mA7Ftzf0gkxZifbwX1KmiarjUla3b7urAGNYqyk3Fu3EG
vnctJziq+LZLveYmy14QO7zKFE3rRdnKN5t7fGvttuiZPUJNN94Uqa1tY5kLnfk1p+p+10pgKfQ5
xEruE0bPycN1sGsXt3rbNMUXEyvjl7hudxjixo96HqQb4qfm297zsOzpZbsrMtdZG8WirQIv1689
xYigDMWqbGORY58TnlSVSlxpRVY53BRouVYLQrQEr+4StwetLAF3KohL1UEAgP6N6dxgyClvfTn9
Fr3xbKAsd0gsmym50qb0aAmNVaJO0UAf2tBCTEdPvgR8FZ7h2C+VHyUb3bbzWz8V3lW0lO126ose
rDd4cdQ8v1ht/m0uh+7Ji+JuHwRlfgxzG6U0eTPVYzFRXI9b+wXTfrIJ3KXYuMKbD1AIqhh1lfhF
UW8D1za2qjgC3ntwXjtYpr138pxw8bl7XIoAaH8a50d8GgAMUXi4Rxnkta52b7QgORaRs/2dZkVg
stTKxkW64t0iEhtCFkftEesaT2GMw2qjsP8prqsDvl6DJcxt7iFSbO4jjDHnOlVUDUS3dwdzrbkQ
IAzWYLwFBj6cLKOS3NQe5sMGaYhL0YFAkedq3iRmSIS05/jrVDKMI9X6zmmb8NG1u+x6mNNgrRi9
nT/r+9LMrktTyjNhgd/C5ZshSlit+Gz1T/Bt9MT8G9md2zszXC+8iMyOh0fhNRAOyal2jl77DhGM
xqbRRw+RDnl1H+DI4my4fLQEyjxTP79HLua1XgViwJF5rlf9lyIJtqG2gDHouvRgjXG0w8mBX89b
mBfxlcNuAygkzbKDnubdB9Uj6mJrnyDOt2Kzla/P1POdJqb9b8uKeB5/GSgZ2/MPhgM1XOS0qJ+p
R9o3PxZVKxb/8aiefx2Pf2n95dpL50Heqva0fr+Ey2mccboihV5fTVgAdkWjm48FIWHIHBfLlzJ4
U01j8NVc6m+m7Xlv+0znZBlOwTVR4M35mj6vtG0xg1RS35uYrWafaFGJ7UnugXq54RllkvmLuRbi
5YKZvuCqK8gkjnmNuI8F8np08haB4rl/RWJf+qHJwN58yN9aohWM07GBmyY3d5lNcHGc1tUNIPhi
S9hT/a5x9c8K2qg5n5m20i+Xa0S8RBstsJ97h5epUGtEGNe7S9Fvp3qHPHK0y9wwvLZnoFf29F5F
v5flgDRdFMy3nuWN10bPQSauA/2lTc8dzOlRTPoKb0FNhAifRMkOE7OwVV0rGZpcFm1ZVK3mALZT
tXJWNN6q1t9dmzoRnou8gEBVK27ZJrCvRIDWqCfvqu4FW01ZPzYOhAFz91z3Xml+61PXe0CPdgPD
bZjfR6EEMPTxNUzdtvW5AEO8gVbDeqNVqP7Nmpu+DbOy2aIktdwA+cpOTpU6+6UqzTszqez1YDvR
82AUD3lWWt8A9hPf6PdfovrPy92oJ3xjSA2I/Fkr4EfwMcX4+bXdDQHRA9M79fmresMqnL1bNWf1
IX828juw3VdFgTDSRZAor6Jub/cRZLgLgkSXBr2yEPzQ7mCwgYmqImof48qqtuPxShW7uXwtKugh
q8OPrfPPRdWaCOBh//HaciFGpy7yDdS213brFkdfbrCIRkSRzavz6EaVVSK7BOVSHJPUja91Np+K
zyDpx6+BXUZ3zjhZD2JJbxUZglmM5p6w0WSnes358hWUXnjH3vbcS1Ubs0mvKaOX3Ll+vxf8Fede
RVs5u95rzS0WSgKEp0a8j0244fiug/siauHjZvK/ASODDyoYIowuo3mzECqOOGJrPnRl261LvZg+
JL75Mvhu+tWoOy6Xfig7qzkqifSL4yO0OoW2QJAt5JsOW7hRxhk3yaDHN4GuvWRaYJ03lEOq59dl
Er2obZo6IHigXFeeOaQntVnzLcYgYPhqq9i8FK9XPwXZjdawVEjmL1XfTT3QDllvjd760lXVI9OZ
sTD49QrC3mUPaCZ/7yIvXuhe9CkPgEG7cLHdJlk03noAqAk16KJPCdIAtoB7w3DjYP/zlakeL3dF
br4v2NncQMFU3LDrLW44gSQHe9LeeWYcX5lJvAuNvH7MsmS4c1KXgJYRZdAJm8u6CYQ4qFZtsLvr
MPQ+nlvF7HxpAX9csTni1OJYGpKXWMhUX5VAXLezx0J7o0px7TubP/7xP//+38/T/w2/lneEkYZl
8Y+iz+/KuOjaf/3hiD/+UZ2rj1/+9Yfle6Zn2xYcFrYP+4jjeLR/fnnACU5v/f9EHXxjqBEZj1Zb
to+dsUGAIP+SFEEINi2sMd361sH0JasCSPqHLp2B4fa9+wXXOe7z4vOgbc7n2HCM0isQK/tU7bBG
2x4OhJrZ2a2zRPneU7xyyKVaq2iu4/1ZZTCNu5/K4IhvIwJhLtuMJLWTDd6YHIEQmIlUEqbBj3Wq
c51nG8EYPyFPTPSsTOwin25MmUxJ1+xKJj0Ymf5szZr+A2T6+cEeBDt2O3ca4pG84dxFXas6qxug
piBWf//oLeOvj95xLIeRZdv4oB3r50cPPV6pja3rPHZjPB9wAodETenLNre0+rlJcZrI7cS4gIOu
Pau5Uz0cME9AtQVhYr/v1RSBdsoj74f7jELSbJhTj1ixdrLtNnrO4sbYJGY63rhIYl7VFTwZM76p
dwukzzxe54vsCv80Md6yqwhQGgmz+Vp9Znozv+mjxDxZlsGcC6TB/S/j0jd/fTiWwOrL07EIDXFs
x/754YxeWnuEzheP5026U9ng8kvrHR6K8h5F2eEeqP5bNR3GbaHt1JSnirIX4VrF/VyhVWxE/gs2
4H7r2HkBaxoTU1S0iDXYdvfB6JsbV+4RWRQfikSU722tQjKoGuk6l9ZV695FWtncEWi/w2FvP5aS
Tb+G2xa6gzS4UnVQhqX7roL/UbWqC5p42tmSlx+rGaq1TWyB2zPzNcap5Li4Baz9QQHkcQrgzDDH
tFm3ASjCqHtEu95+/KWvpd+1jnH0UO74ZWuvFOaM3vZPslHJzy1DCDppxOjB9ldc61b8tRn9/KmT
CZbCqrETCMAo5LEzrAagh6fcr4ono9ebnaYv5Va1qqvHMTtfXULe++Zsb7QqQ2wNq0t/IJcfOlfO
ynq3Uw21IaL/MiIs/6cRYQvh6fxvo5jtAkN2Tfk5/TBTMbMYM1Qy4aPNEoV8nJhuRx16ZYUzjOt3
ut8aL2oTZmnDdB3awXSrRT5bNK1BCjJJb5QE7FklVonHnuVhVbbxq6padVLtLSYIEO2dOkFcJq2v
1EWqQRX/Y935ZqFIg33bekTZzKaXHdxx0a+E5elXKmdNqVmvingm2gpHkThYXnK8NP+lz7nCavr9
f5l7fp725cOEAMqxhOP5BkR0vvPzw0yjRuhZLoIHd2pnXLG5v9LBL9wZseYT9J3r2yHzi+dS2Fu1
11U9miYCpTdaIwy3EM/iRqw8sMdDdWjxM8h5tpGz6w8JIKOboUe8jQ6qGo0PjE56hDktXIp1k+rQ
uxoiv9f9NF4pY4tqELn22oB3JsZKAK27ZvXFOqkquGwCP7t3iHP5+6fiu38ZYqblCtvVDSh3hWX+
8lTYUVlh0WXOg0Au98aUghlQm6SEsLnwVilO1NBJks1U3cfOkm1+oF4uETRQdMmqDv48gLEeVPKK
WjlwZ+LgJqfbtE2iwcWdt2sVClja0HMghRxe2TJiMAn3bl+57y+9WofoNFcg3ThK01AVJJBixFp4
UMVe1o0eCKVoNv9Sp/pV0tR07iz7qbq59dhqW9pzI+m9V264WI9Mw+iKGGECU5dTH1VLXKOxFTTI
cKnWH3r7VtsikGv511FvyCEwf2Q4VbvEaJdDYROoIutFOTnMERgVYU3hxA9hv0cwvu2thtafHg0J
IKkAIuO65aQkS7JtnFFQyjrMckiERWEB6fyoB0fEvavbvouhmV+64MrL3Q9Z0XcPqqpk6dpk+DB2
qqga9AwIldBf/n6MGPZfPh0fvQ1fR1zAty1O4bL9h3lo9gXL3WzWD1GkS6tz8T5pm/hTMRJ0GEyO
uMPzExOeRwAw/HrRpwpGDPz7wXOFW2mHbiosGa4TP/18pd8MggPMfO3nWgzGFS4WZ0wabFLQ1aqi
Fy/bqOqXxyFyYRUJi10shfWqUitvoIkl1FQWOWF0B8+VLDeymDeQj9aePR1UEaDR6y1VESnkbUyo
2dYzGeUKERQHRruNF6f7AXoNWpydUdOcgUMYqpZjZgF1O0Ov7RwiCZTA9DP0GrW58k1g2j9Ar6tw
arf9mPfnf0L9OzPAHOK+jdR9Ngy3v3cMP3yTDuBfJ0A8z2ZvoBQuRH5NhIL7pIf1MYgq/RlWkW7H
nBrsVbckgf+8wtc1dh7xTgMnCFXvWN3L5bZmuGABlper21Z9GWKKr67b3lqIG0W6ca6H6AnOdYv4
HKx1jdse5xaPALACdw37RfyF7VOxypc6eJsOi7EJtCl7UxAbeujLwTiqO9kdHsDLnUaRhw9+NQFO
RidrCKa1gWgcxmmwyZ5MVL3ddPO2tc1+rTvLa51qUP0mrjKFMM/38OI9IlbtGy/EglJYff4RAviT
Uobsku7Knhb/mSBGZ524cwR+AvlUt2v0wxRjsNcN0+Qv8PKPXtye2qB4C5ghfSOYDu9nDkZoXiBw
bZfDE36uEDm7sHwq86VFJqAa9qro1Fl/bAcCx1UREWbzrm3FLunN8h4Lu74pReY+GHWZvRG1u9fn
yX1QVVMcdJvACJadKesMq25R7jh3D8asuDWq4qiMtYgGwW6YOUdlMIqUh0zWdZNLbPQgAISzWfKg
bnvWCv0+bmyMemV7NIOm/jYY6YuZLB6Y1zZYc0y37mrdbPdW1mrEAy3QNYDi3FVxXz787j5Zepzy
qt5jsBi29YAkXhFXD5VEoxAGiUqyBKIUWoloY5sVfFLUqcRGOED1dRZmKS+u8clP8wevLDfLXM5v
kxSAhlc7Or4WTuzsbi0AGiULqSQ3tLNqA7BoOo1N1+CBG4cxvWmTsl63uvDv4SeN9qZXxSjOlPN1
amCdJyTRfXQMHAVOGXmfwFRtszy0voW9fzV0eGTU5YQD+PdWGMV7ApqW3d/PhOavqyW7BkuYgoXB
0XWdOeXniRAzVN0ZkzYgGK9jYh0D3EsKMgDd1J0f9foBqjAsIqpuQDsq6oanpXNqBG9gyXfcSr9P
hoL9wFjnn0tGJcFl1vtLD2L4QxzVQXxwJcWK4lnpIVnl/DP4W0Wq0oeQH6kcEo4I467Dts3P+wiT
6ON1b83pbR91xp1qEHhA7v7+Mei/7kvlY7AF+wb5n+OoE/YP64E7TcR5e6K/fY1pd32JJOWTFygf
Q+KFGcA0FvgyLx99FpobazLrXycDdUWVEeSvvv6ogs8OT1my/vs/2dJ/2ee4uqd7Hm/OY/Kw/nLy
BGmqIzQYJ7fnDf0SuA1M6GH8EZtwJo3ysO2k+9oPxP7ParXGNzqhVH+tDuFtPFcLs48/IrVx6d0m
nbux47qAo2mrzJy568dvDRsulzLbzlELcTAuj02R6tGDFtavOYQQrM3YA/MoQt3azDJ36Vcgkfdf
juPq/HCxhNis6RyDLQ4WpuNbgvLPw3mclyluFjs9zAFQL3ttIsoyLEhtu2w0MSC5D+MyIqgrASdj
n94R9Na8u/QINGvBP2RMqzEMUG00gDLE04SUUwTBdMaaAwq0jB5tkdenUbaqokpCHMGzM4XXkSXQ
qvp+fTHaKThhXf8kxqu/HwOGtC78/HP5eD0XlhDLcF0wWT//XKAW+YwnKzycMVxmtT5bZLDt+zdG
WOC4hEOlkUm6hC084NQPcwGmDYLqVerA4hj2A8R8wsVsHRrmfobLOeK8AHT3h/KlXWHCvOY8mv/n
JxtWq2xan8tqbuIw6n4p/nv/tbx9yb+2/yuv+t7r52v+zXLF/3/b5Sb+3LDgf+t+7fXTffnXX/+6
zUv38lNhW7ADne/7r8388LXts+5PW5zs+f/b+I+v6i4gGb/+64+XL3lcELWOjeBz98drk7TdmWBV
GaPfrX3yX3htls/iX388ln0X/WPzkpYdm9zzPX+48OtL2/3rD813/mlx/nRwJ5lYAh2Pe45fVRNH
oH8Kx/JMCyMfI8VmhofMsoswHNr/9C1LeChyGzrDx2T4gJ5TTcY/Lc82HNcxfd0ROlf9+RBeDZLn
t/d7A6Vuur9uuPkubUMIHRuZbwjAMT+PVF+0RRcENWKsWoxKXRRU2wLg7ro3nHY9temRAA8CItv2
g2cHM8CU4JRM7Ycl1+6yOXDXQJNmUFO4A4k32xl80yv9gBTRnFnoxIXjXdhvMjdeNoFVnQIY4lao
NPN1FstGs7JM2g23kY5K8eTb86r3oxUHZCAG/QeEnfahwE3W9MVtNBVwG3h3ulTWFuViH02m08Dp
A9Yr/xlT46PvlygWERhtTZ/heQhZGnsieQiBKuaTF0wHSOqu7RQ8RR65N6k/Y1Q30gck3j+xrQnX
nK0qzSHEoAWb7EoIQOxuqz6yOLSV6yYhtMqYbCiEV1WLOqSXQwE+aMW3KMv2AqaGuNwV1bBd2v6u
nzIXWcf2OExeQzzstzGic5zFWEEsYi1HOfsS4eWycBUmv9kO3FU6tvdLCSFd2tfO2g+Nz2yxtjPr
9yqtjYeaSDUP+1g3imnFRh3OnN7feI32kejop6ouXroN4o75pp2TI6R8zdowg3SVlstWm5q3uuCA
zKmpWzhX2f0Av2U8Ejbo3GguU4w+vRPJcINPD6q5Mb+RumhZylNoNdR6Wc/gFNTKdWXA5lzF0SEV
RyfBYl1MB28xvLXepwi82zIkBqUJzYhfahnJp80EaSy4BcvsLg3tN3bYP1p9uHO4B8G0IOmQI2g2
I4zuhgl5UziE6SrRENIFJr6O7elTA/pHi2ClrrMs3vnLQxY/VM5nMTk3YwWXLhPsZq7K6WGeikMy
D9gTPnnw2sDZL9ZVHzyxcb/jAM/uPC73I0oEtoC/0QPJftStVF9rKSzq+iwZZKK3vTmCRWw6SC6N
6qoi7Kv0rHYbZf1BZ/XaDVhIETkhHIOXyUE7ZSgn+vs8m0xg5y3xrl567ZTE+APgqazpHuns7IBN
+NYc2Mah3+Kso6H4kHvVhzRKOdqJd5abvq9SHPspjuYVvEjvcFF/nocb4RdAylJwyVD/1NYCQt1x
+9U87ZCifURf72HJvWMZAWlGIvzUhIJ4IoKPzTC4c+z21ihuoaqFSAt128VF6rcuD/bipyvbbAh9
74DEIJfYTTi2zc7EJPM9aR1MqmXBT8y90IfaLC34oIkF8z1ME7pOWF/3tU+hdUu9Ql8tWR2v5zp/
W1W8IqCM2y4M1/piPbMXhYQtAsFcuFGxqTJWuMG8h6rROrBZR/dImF/qoQG+MA8bxAuOAdg1SEwL
cTJjA985srzn3KVOq/UVQclZ5hUnlfRovZxzrczJyZi4We/DayM8J4yeHOdVj3jyn3kYrG1InZv8
te2H2+VweFmVgP3VsPrTNHb6gYF5LqUNjwkoXjJvTKOEEnIiKgoNP9dl7e58zMLRcPL6+LMrnInp
Q9TNoQ0JlUaV5ZAX0RovmH+IkpIYf7900Ebzy+4ULiigqdxoVnfznOq7S5WqJ2TkNp5id3fpH8uL
VLeZtWSz2HmOJp1TngwvrqAfAta6uMa+ieFBWqk6IRtUF5UUYWAfQ7G/1Fx6xdCZZqu4nAsmN51o
da483wnQGi2qgl3uQ+gPzc4j9BREXfnY9mjppiD/nsZcu5phwB3T5AVLJjIlLdONZz6P5dtg6YFr
1IjP16Vb3+ltgKBPN1lXhGFyCu8S5NHLp3GemxschsbB0Qv8XEF56jvcV01VxMcEYtTBQEczXF4A
Ez/EKYhwEJoEH1U7Ez+5PdUJp4bAup7mAWu8Vm6LoXSQ31k0BC0y79S4Bi4MAGqth5i1a4prHGj9
tksqd5tBzN5F3VW/fJh0v1h5cxucguVDY0IIaGvPi4nLatGaZT/h/rot0/aYGqI8VUv7Ure6e9AK
sz3kM3RRk4khy66BsbSD9zb2YV92pIZKrDlb9EGQgvTC53ruv0Kn1j44Av4EIivXpjdsXa3rnxYi
CU5LWdz1wQQuHFTce2dKt/kcPeRJFOw0IAtb0K/JtnXFh6HDNZuGtXdKfRbcVkec60uPUOStEd03
jK7dmPsL6NC6RQ99TjZz0debIOzSDbQcfMZQ/+LjCI/WVEd7B50AS35nCXvlU9S0yHyrMmwaiTn4
x2n0RH4Y2rg4qQR/2pthcOGXl/C4KRYEi3Uony1bz+pNok3tgE+k5St03UE/ZsnJmfx8WaeeWZyA
bjkEgPgQnRlTeVIJovPlKfHlYLyU50oYeyRJ99FUYsoypqY6qYRYFm+oTozQ5uS0c41WBN4JTSuO
lVXVpzCN6lPzPafqLkV3qd5pxaRthcs9zKLgoFGwuq8wp21j9goHJBCClYziW6tWC6EHxIGhiEPE
ycSkBlVFVczxMeuz+qQSW0eobq2ycOlXJ8+03zvO4G3nuEc9h10BvDnFUa9DuAJkEmNSOV2KOmx4
6yB0h3UOtijDZNa3p3M20n3wjLKsoceBzH0F7+bSooyoJauE58mI5DFkQZEhwzi782FcvHUXufUJ
lXXIH5LBXqv3uuRyckTqnbmzyp197fhozfHW8ZFueMLVYZiX1xes3nKv1cUJXd7ipHKqLpvTr4At
y62fT6hASLCkStRAuBRVDgkg5DkryLLUe8fmA2GBTGI5DFRdlaN1tgoaZC9yp36r3r2lI9h1HgY6
+4ZsFWrth6Bo7a3rioq4109tWHWnQATWJg0LOF3VY5WPaJFJ55rpFgmEiC/3zzr1vMOkRQNq6g4o
STanS6IJHvGlqHKqbnGe6zLpjl4H0Q0LHM9UDTeVS/PGWaWB563VeLsklzF4GYhuZh0FH9Z+0Ihu
Jnjae5MW5bIj/LM8qSQLDd6LNqSZjAktTyNiPcxP9dcRMY7T+d2dv1FRQg6jssQrMLWl8+by4lwI
P1K2LH9+qZd3aCIFn4xuT+QsL21Q3+z5yz3n7aSCjwPLtXoxl1ek3tgvdUSSDus6K1LYFvmE1dfr
wPJ7IvqPF6bKqsXQomBbR+Kdnok/P17IxjJUHym3CWJKq3hw8yPbPuDVWc1nKD8Z9SlFpvGau9Tp
aLLjbrawXYOFbmF1TfFo2W6LsrE+NifA9EwHsu3cQdaVITQyg927G18wHwotak/4g15zv9RpTR1u
NPbuK8vzFrk2dvHOzWLs2NHSXPnxsgcnwMQxcNJROeJS9e3iNx/VK9TlhHJ5o7kVMKepchUXkJwm
2vkTVJ9k2UaR2KIzz0xpp962T4fwAC6O6fQ8z976Y52c51wTn+5qXJJgrT5Jp0XKQG8zaFPkF+rk
I1s+dVFl6vdFkhOsIV90UTtOulJfq0oCIj3A3tUBg7dPOYHIDxIvDVerN/1DufUcbWNlgo0nbnVm
HPWGZVLJty5UZT502j6FNEh8n55tn12EKqqcStS8reqCEh2sovYPl+kyC5aKhyRnznOW+z9DVx4l
ELxZO18uMrn8Mc6clhAKqp8wQQjMD1NtEBEQqyF7TJiX84PKqib2Ya/XqmJoCHdeG472CVxLFH0C
gZbvQ/mTJAX8SeUuye/qCg1NWXyAXHJOcvloVPaX7hNnlW2+RN9UfaauC0IB3tKM9+Hlst9d+0td
ig74ZmlR142//8O4CV7c0R63qm85SX2IsiI2sfuij3I5KnQ+Hwt3/DkZWlarS92YyI/NENpONAYw
yBHSMK3P96Yj34W6LJxjsuoSdbGq/OU2qvjDNcQcbu3EvC7kj48a870eGd5W9Trf7tx3qKaSN87T
0Ale26t2lTjy7z23Av4Dvs9A0Qh1y1btyPJf6UIsrG61ZBmo5u3Ql0VzGPSUEGLNbU9x5LEtKIo9
YlXVSZcJzmSursyEWacr9fS0POJ0r09awi6hVruEyOGPCYP8QyMsG0kvvog56oKdhyxCPYRygjPy
FVA86JdnLWhWTDLFqfueqKKnZl5VSYimznSBIHQsV9tzoqZtla06kyHkzd295QlccWb/JbcqAkXl
1CFk4soVQBWJw2BFSIq3hEPkq5kD3saSM88gwoLHFsBMzW9RVeoHqSRMdGc/5Nm+g0mCyAK5cEVy
lwBzRrpFliYiwJglMJR7CzgsfI56cg0USZau+6mY1xGeUvYKcpcyy0VU5dAbj049A1FOoHYmnu1x
sbY9HNOnViYqp9sDGq9tf+jk1DvJrirXAF9s9GA59HJyjuXUDqE6Q1CXM7Yqj1aGUckQBIfbEDzG
cnvlykkhN2yLWTL40A3LuKw1uVmEaYhDjsoJOzzBpTTm5qJDfsbv9Oq2OalczQ/bJUt/k4AhMbbG
TSDXWfXDVeL0Ub9BmKVfoYnenfJC8LuF3FCUnOUFIQbasvL6IN9IoY3TGGm7CAvgfsnGUGxt+TXO
WngHb/60UwPHlyQS9lIwn6ps0BksyFZwXfvhclzAQpwE9qx5rbK9XKgL1Df3RZ8cTLkbw4iOJIjM
8Y5YFy6VYoi0Td/A+p3KH3FJci9x90vr7i5VcHCXpy4swnUHRSZGChsib027V3cb5JZC5S5JKEdq
p7fv+zz0tupGmVq7VBbiTx68lRCv1Az2obM4jBGoGPaHyKw3ttyDq6RWQ82ONmaSTQeRarxg1aCh
crz1uvolkK9GjTbPz3v2CrJs44lluHW4cLXKfDEG46rIEbYgiprBp5IYG6FY50X4DWNfvTUwc3Jr
A4Zo8GfHuiqmkx/Cx4uzJuWw/72ch/V4SCtvEzTpeEqSbjzBVBLlK72GUZqtJ7VxTFyAZxefQZEM
J9hXh1MYkKjiX+qSZq35Y7vOoedEuOgNMfQjwiGNtWqNLfsaDEVDDOmaFewWsLagrLXHAXzDKRaB
u4sMCFc9v4RFqsiDbQXP4e7/MXdey5JiWbb9lf4BytBsXgHX4uhzIuIFC5VozUZ9/R0Q1RWZVdZV
1nZf+oXE/Xh6uMC3WGvOMWFSJ7tWJflaK55ntXSOplsHed281B3ueHIzXxczDI9dYkVeb9ifCbuO
r2MT+221wHWVGvhu+OGhuLHcTm9yVsFMa0SMpQ4/CCyfIHf7XaKRJiEMwoga9V0kZnbKhroMusF5
TqdmrcL0pJ5hRRozCpVTOoTHNlyesnBOjk3n4Dweh+uApAfq/7paGK19EqlTsNjKTTpsP+aOaCTi
PbBwQ7v13KkzTmaX30t0zDvF7cqDOXNF2/jkT72URzdKCj9qiJCBR3NNE6lQCp4/Rgh1/uiMYB6c
0QDQPlXwu1TtRFP2gcpWc2lTo7lsZzJrfnZGMeytpquvRrwtcgvDz5QpDiLqnP5Sa7PfyHbwS6vR
zmXkWACHQ9JCczO553lB4ZPd+L5IfbTfLmA6szqibo6OyJVBozsPDGfjK105guDw2/ua46ZItSBs
RvlYPGTzgnW0XcsgURdYqdr4K2MNMZG86qJEO1fLITBMPfXrKqkIuBYIattyj5ASJTu1GZMATUqF
T1atvOau0R+Ek5CuSyG1MOR3K6kuhquPO0qtB5kvnUeeS+chusYRObnkDg8/Kg1h56z5YhnroAmN
1016G9ZJejSt+W1S9XjXpGXvTVIAJI0XsUul/FKZU+tJMv78lsr6nKrf7I4ibjn8wOqNwWtRqfC7
R5p6i2/Y8lZ2JvRVY9T3tNipBOfpM/349mA0cb8PgfxRHJvgpZpMlmOZB4ta6kExd81eMFP4WTN5
Qx/pXu5au4EiuD81MzwWRd+Zig6GzYpqr1JnY0+TnszlGaumzdIfwUMxnupFn/1iirxlTH4M+bEn
XNBgCXtdlPSnqkH/lSz7fFUrHa/Dr9Q5RXUzDCWl1MQ/XFuGAh9Mi++TUs+sZR2LYnQlgl7SzEhE
8xNFKutN6H4EKPBCBFOtzDomez1iNl+J+Tr448To+2NUaofQct2A9HKELIm2MxpSeSYuUL/sxEOo
FhdXsbNrI/qjmtfFKcuab/VEs6TSjD7YWlL/q+7d/09j7i/9vv+pDfh/sHunG7Sz/l337v5z/K/P
VZv9uXP39//p7507R/ubsJAWOMLkZ2sLB4303zt3jvs3x1aRd5quqfEfnT/97tzRTxNIQG2Ql4hp
0dH+d+dO/Zvp0gV0NUMVlmvwhP+bzt0/qQxoApJX7ViGYamWK/5FGKENdjOoalSdZjXKHwbSj55D
vaInhH1JFkuAimtBaLuSIcI/LJsEJxYm4tf19Zfm8J8NDhqNyL/2uXkVyPUoLws+C2QPf+0eDp2q
LI3QyhMooGZfW+HL4Ba3ZZi1u7UYxR4D2621HYxcumezmd1FVv/HPNXxIbYWxkodH+Gfvse/tzj/
/JL0fxLOrB8M8UG67qiOqbuUYf/6klqFlKxaqOVJn+vBy3JC3FS5IL3InR9Fn6IgnOSxwYJzMIzo
m2k5lS8tkJgaEWilpTwT2+FQJBrlgY5uyBMQke64CxGsqm75DvrEQ200mu9UfbQTdQgky2mPeA2O
o66FeFent3//jrRV6vMXMQECfRUNgSu4oIT2z9qJRlG7qeraEuzmol4MZ9LAQGIfq5PQN2ocJHrY
Jocum/SjVpM3VkivAytY9fWVhKbXpILZXOriI9RVd/cfXhuX+r+8Ni50XATG+iNZr/c/6zX7rk/b
UVCm6aPxORwhixqgKisV4nCkurbXuXHlo+f8bLmyP+eojDx9bE65DVyO9uTyUGC/wRT+n17Xv1yY
tsaPkFdl2i6gmLW5/ufXlZKtWetd6x5ZyzTAcBH6EfBuKSCbaljNvYVCJO7d3aJBetaj8b0uxoqW
F/MBeDrtVgzxf7gwrfW38Jev0bFUAyIyoz/fpS7Wl/wnKdOM3GwhuHU4GiQn7a00VC52W+xUXSg3
Fx/ISx7eMt2IcHnl6Wup2bvZWuMETDvZF+0weWpYT3fifRyvQgsCWSw3zywmTpQL1Q88CZ4zhO1t
MXLCegTSSiszX+150q72oJ5Nae5L2sI3bXpIcS2dYDpb3lLrS5BQ8p7FZOyGcP5WyXLwheJO+66q
rmZHslNbdyfLqD7Hfa8jJ6bWkKfa0VC6uzG2JINW7XyHnyDm+Y8kbfSdGkNOnZx6CByzBNEpp2lH
Gl4SLC7d/LEch2AmbOLfX4k6yqp//YA1oJ8av3u4XeSh/fUDLguX5Piil0d9ZHmwitrohF6a0nUv
emq0UFQjNkiNGB5Rft6n0lwuG0I3xe+oSAK57V7JgKQp0YWe1s+2cOb93PABzfLHGFe897kJL8RN
hJc4dL7XTZockmR2+XzxrdprrKij1J+pHKFKEq6fT3p3qEKdZbNuQqDQX1164qeYNs1daTlsZ5kb
Refelo+Dazc+3Ep71yla/LAd8pjU2FBUp7HSwh1pnOSllM98jRJ49TQdu97SXgcEDk9x+DB5jnws
+0I74LvWXhEiUCRr4wc3pc8+zioOYrMCvRjBsqpy3+rJmq1VMDuaVgPigvG6j3G8neoyPZnmkt16
t85uuvVtljrBTJMW3fQ8VvfLAqeKCS5gu5qynKX5Cy0yO8ZzZ17tMQrSa6ZV/dUGBXjvyXO7acQY
FnoUPRXpx6xQAmBqA7WuLZjm20G7lwkJhvN8tx2VCLZGCYYaAKSml7Ci46Y9bczRXJ0cTwMjcGJi
T4NeLQZvNGfQ8EKybIuJGpbw8tIe7ZQSm9O1y+t9XkjjiCb6azkMb4LMAcATfEd2HrerSUALHKro
exA8n63Y1c4RKgNvwl13TfvqZBTKnb1/SR8ud+C+LCe3cZInpxeXoi+MK9yh5ClUhuRJTRFxVMDJ
DGILDgod6hdZOiEjs4A1MJl7TYeibNW8xwZ+131UuFp0c548ie1Ld1LHJA+7eXIJhD7BVVMPsu6/
EP5XXvH9lMHsQuuUjknQIhnKswOUn6XvQm5UVOzEYOr8I4BtYc+m14493jEc43u2OOHe1frYjyuN
YVZMz+lYrmhoLXmY1DjapxSM/EVSxy3h3JyGGMRoVSbqY2jXFBRTts+z/Drhmf0Vy4K85N0l736R
xGgu2mQ8m2qjPCToWbZbhqm+lsvEh7zm2M7o2ey6c6kILScZuc7DdrCiNjm5gvSM7eYCXPXXH4iY
1/1+GAU1c+6jSjY6jFDTodBZ9G8PxitJEpgoTbpM7LoKRx2gU3XRU7se8mIRJ34ksbfdnBsG09aI
p5vZ2oftLlMt2YOO2pmdISEbriBySM+il6yMnUOUmcDJdFN53g7IFM9xPi9ITXkEXHN5zEWPo6zG
1mbYj9uhpxZ3ns35+3araMVy5+0FEwvH89wNtTckcf6yHaYh/Cxwp+1nBm2vkySoeEqqQiPpzV2b
FwWVq6Z+dHPCMmmCYlYrnR0T7EJbmgasNNx3jd4MlK5ufDGqIdCq6L0uC+cYWzT3pIXfvbI7GtgS
JY3qdspddpn05KJXBAE09WdM/X5i/xiTLHnDjHkp1AHeQm69a9bqH4cuiCQmTjzZmE7Q6NP3vJLu
IxDb3NG/iMIYHtFFhHJ+l3YPmU8enDhujzZtjBLs83HutdYLXQsyF/TNHFzGxO9ip3QmgqMxP1m5
1ew6AjV2SWFdJZm+HvgLwoio7u3Y54/+LNoKXcA4H6DXLftolTphBdROap38oTO07d16ZH/eSxEQ
lK4ErS5sXzsslQKlySiDop1CQteKLxSM4r3J4HssUjQnLRl5ldKvPILR69ShOKh1Cg0ZEG/a2zMO
n655tOPyKVHHV9rs9m6MXOITrDgErFyBmsvdGNVLdMvjRP76NHNzUU4LCQQI7IxTnZmjl6QflpT9
o4o3KW3q6Nf4hNbAeJ25lltEdKpSPzFT3SlJjvSM1tQMMb049oj9wLpM7EOoIHIvS3d71xpTfR7H
6YvZmcueasNd6mPky5FBAq0h3D/X9buaFrGZLsdYiOZItK6/ucuifHmxo8i8wqRzd0RtgdABJKBO
owv2MlHOTeOTrdD6NKmKC9/fo4jw9PeR8+jUC8oealJUFjLFF7FztOAVwJkWvmQpfCjDsqQLRqeI
tzZTzBJNsGWpKnE5+S3oEFUpW9arcldDD/LHUlaXdDAwdyV9TOqeduljqA5mtDO0crlrcriUVap8
LMtxdgvUcTrUO5Hk2dFIaniFgqBRU80PDqGSe1OJz8s47+Ns+ECgwnJlCl8JaaLdirszi+YAJ7nq
cTkq7xGSkwCVwMGVgxPMVrQ8iuYJk6aGNiKJ9vDya/55eMVqL5hYh+WCoT8jlmVaJwINrwXd9rOb
L4RUYh4P4/GUNQWlElGwAo+YWee6wqm1rgMKQg97yt12ZFrnheqZTy0+rb6rosrQ3tXUcWV923yk
qvszHg1KiqHxiUWNdSLJ7meSVgp4F9s4Kb37oEkDoM+adlbahbWL8hQ/jGNMz7aJ7bEkyP2mUzf1
Fmw+B7WHv9hSjfYG8m6+Vp2oPydO/D5ko3U28MH7o1kngcwLBZmCQfVNRtTlw3Nrt/VBdLmFK3zI
Tmpj3xuEJzVtzRLzDsrP4lhm9qOWFtVBcQOcnNWpcSmU9A41EiclxEUQBH7aXrzSR91TLd1bFdUg
LhvchfDdVEjeiXpzkb0DN9f2sfs6DE3LMDAkJ6OfmP2FGR+tJP1MfJUCsp1SFu9sBj74YKb4Ijsz
KS5TPInATWVIGD1NZjkYR3giD3k7tMcJSR5SxVMF++04TD9beNxr8MgYLGH7R70IOqQRE3hq1T5G
IwSSjbIXNByOeWUYZya1EnJ7Tw6H1sHTiEBXxplDjFrHUIjw5kPH/gQnjbcAIqgIMqVSTnrK1bQ+
Bwra0i9LrTlwBZ0MaVieu6QG+9uo3xlh6RHGaO2mqGfuiVx3P+b2tVi5RGGtXPOhpyDWWlkgO2fH
ZaIHRLonqf2TMiTaxX6nJ45z0ntXHNoU4oM5i7OssQDGiUgPCbUKbyA0tHOHHEpdQNdX7KK6bS4j
7sYqNl5b1FYCb1oxyeojpBK4JzMBRzL9qmQJAzk2FfVz2PkMPGi5bJG+USj+o7Ui5FJEoT+3Eq9E
NwOrGJTFXzTMiJpCwmasDPAWezIuc0zhr7nFT7enVR1ofXq3O4e1qVGkRyWegFStN6XEPMzMwkc8
QH3qmaMGMF8vsqAQpqwc8NG+CSIgL7VNxEE+2+GNZSpxInpWfNLi8BGI2fDTcJDWgmMXbY3xiw61
3xalfdGFa13cTiJuJGh9Yhu33ZOMo30ROlmAzUKXK0WG23LF8dh6+79kfWkHl7Y+iEY/L5Px2kp4
TVLNar8s+vFiOzM50jHbJBMe28VWwh+upuf7caxVKEXFl5YNGV7mJLpuZ9vBiQcAR6ojfSuqlBZd
salciKv3Gn0wz9tDOmJQpoYuOd6yP5xeT4JBne8KXVJ6lrb+61DCb/aaoQkhQaDHddh+zV3ppfCk
cIKJJfmsNum8V9S7xpbuyWweCSCwH+FXeWMV1s9qrlvHhgqOpwxz/bzdJ62p9aN2EIeuNhSW0go6
hTlun6ss9kXfN4/brVDTNQBMQ+ptN6MjDsd+z2VcBo1dJDtbWDX23dZ4ymzdeJqzBD9F3iZ+vMyS
rmifnhpjjv3J1qa7OhIDRj4uHnw+ZWE846MhPhfZ6NGk2kyhWWuuws3eNOLqr1ovTsKEfGCqdbRX
o1iDjqGpz7GtoR/jBYa9a6JjUNmB6dGO0tTo6aSRqhh2d3rtHNluVFfB+OtbLgmflqI8aJ2rnudF
Vc/jUi30edbbTm2qnkOrNBCIA1M2SBfS3oSvF/mMQwz1qalEz4YU7WExYADV8TSeBxZ2cpzIj1oP
VS4kjNx/3I7nOeb3Ni07nc+ZKXO2fyZaN+9s7Wg7DRXoxnrKqf2f0fdVF9blg7dkRBAUtYv8rU0v
NEraw9Q1d0x90V5PrE+Kissyd9QyYN1wmkrUfmUiCFAH96XL/FNb2d9w1kQXJW+PqpsSg1Yk16FS
yU2doyd1TO/uktyBq/h2r7+ywjummiQAnZc6a+iO80JjiAQG1jMLCItw7XSevjR5DKRdB5SuQiZc
VMNP0+TVLtl6tcbJYI02hLRv6Rom/ATd79ZifnUW5ziK4U1Bz+gPy+dCtZfALteGzmtcQ1we+rQ6
oLNjBygirtKO5IVuhB3XP7E4+YjXGSY3iSmr9p2qN0GNlElLcfOd9BaSY2mHB1AFnqpjIdXKiFbd
iGEJWgu8pfk0Ol3Q0ayDXfW1ks+s88Nd2JCAu0ysajSAVafUCHXfGqbjYJrZIR8U7Zjb/KbgV1wS
tWp9VcifpuLIvW1lX1fMjKc64gPHWX8CkzuFrNBFhI2SUps/D3mQUlOiIc1wuR0Kguna2D5qqfuz
W3ifqewOjWGfNNGrO2zPT3YyuV7fZr5ere6+sha+MNX9OIjCywxFCbAzH1Ob2CAj7vZVMzg4hvNv
kytZxK/lnUL4TSbeVd1VdqEtICN2pMrbRK17eDZpliQZlow09nGnsjMttD9CPup6DEua9MzbisZC
oM+ar9lniFPFY42egobbVOA3hQVSL/0PBo4HhiEMGYbuPgglsrxydJqjUeBnAKzlh6ml7zV8G++R
bdzdxjpVSe9SAbVppuX4JlQ3Nt5st/7UyiQ/JzVbYNMNMbi6Y3rVCXzrmtp5ypx19VW2X5Kyqj/4
Sm5KHr63GNS9pG2+2pKU0txulkM3WomPCDL0kzgjPIgxhE17djEdbfJEblAwc4z4ruTEFSd6e++z
nFSkXnlHZkOJgV07/gCxq2umLxHWbaBrEMxDgtGOfa64h0V9dpe7rPEJdE4NhSChYthOXoEayjNt
x2FTbuuHQZvxqITFdchrnc3Sm6r1KhkbRh1wCaN0Lxs+RL29mE3fXurWzAMLNKmvKepwcq3+S0nh
yBtFd670iTzWVmP8stQHI9cAolCgLhX7EXLFYM7q11odG3+JHBhcuTsfU7X8QjScesgG8aQu9m0J
9cTPLM06CHAdHv5Cizj6od/lryNF5aOSpENAlbp5qJrkxQHCrixkzPCtIeC1qCfRcHd2IqOknFZF
4MjFJlCEX//JmbJmr2F4CLZ5I1L0N3e2jBMLhWuVkduTdbx6IuOfhD2GbxWBXRjM3h26gEEZ6SN4
fNlQqCZ/aElS8Kpj9qQpLuMW+ruzthDUUy+oZ8fc77ow9CXXNM62hlzO7p4pRe2jPvWTbGZNS388
ZFvUHMeu0f2wJHSB2sTYZxPN5mUMonoyzhosQ9RupMog8X7bNGO/1LfbaaetkqVVFpj09cpFDL1J
fa1Kd68AmS4YhYR2rotcP8c1e8raMYO8+YbO71tKMQJpcohFfdAtgRiZ2yC20fEk8WmTvm2qt03W
+FsJ90us+j/++U/KyFUqMjput5/H+EXo5UGryVwc7M9kqEm/MzGd72zF3BdzmR2HpnCP7fqAVZWy
VCJlNpm91m3zYFOfbochnbX9/CNmD26o/sRi7RrmEmGyUrD0epCkEOxlMjyVYX3N3JT3UxgA2Ovi
67w2UhWjE1z2RNgs+kMHeo6dpiJ2TtYqeFDISY2idHkOGzrk+DOKvTZGT86h7cLihVi3NwQLBhIk
BCzqqmqZsJBMbatfZg1yLgkIo/MiW9oq7iA+1KmoXt1wRsgA3bCMyJYaxhOOhOyMVm2+xzN+b8tR
uiCrai9yc8CKQ45OJAb71Ss1X5ykkjGXxNKGChVtguYJYFcKpNa6R3HVfMFQWdZ1dnar5QdfNvjb
QaG3PpZEd+hpHyTAQfSxd+9jvBiH3LVrNop+SmR4YLVdxQ5wxlAO3NCP14B5mUfVg5V2NwzoJUzA
8uByJQdkybk8Cp6UMQHOAaGriyX7BF+0vYQlxQYSl5BU0C+7ZnjyDa1S3mtXjHuHNcIpB3v8RDQH
bilr6b9PWXxwlp5ou958cZy4OvATKI9hHJfvVRkC70uVrxJLnY/7cLhPJDvfmaLZKLnDrmYx/jWq
qfHIhIjVyfw8RPETvBXnZxGTXdhjDWOMechDYyDZLW28VoUKb3b2t6I0BFsvi+9VpZCeg/N0Jxo6
g1wdPr3mBFWEJ1BHxRE4hYlmizDZw1IydMxGbjC39B2luSWo6jE9qM10oMQBEKEkf7GPpX2Pmiin
HlhpgWJL5eq0ShTMnWsC6c7/oFV+ZENpn+zGwAvmlA+ZNmivFNvOEQUF1ijujEiSPJbV69v2odyt
txwg974seufe0+P1pmJRjq0p+505l68xewSI4eyCo5WYn4qhOph07O0Q7wOKM+Vpim7kdDm3FMmM
p8KxbEU3n6wv5US4nCQgYpoUL7FU/QIfgw/G1cw1pUDZt8SX3Ma2uIm0hD6YuzntwelCd7I6MWbe
Bi2VT3phf81MlsRmXgQVFd/HVO0UX4+ZpLRJeChenmXHZNxFqggmsfzommI4mqGZegrFVY++Vbm3
VRq4bRvv0xY5gzMl3c0Q2RikIxEuZNR5Yza3R1j8BIX0LNHHVrtvZSnXMg60jexnTf3aGGa9x9zN
FNaLTyAn6yCuY+NMmoxFFaPeS13nGpsIwMii5T2BwnjU5/GFb2s+2ahuCdQdln2pS9NzxDx6riN1
vCbqskdk8cQQkRNm5vpLRnW4q3h8bLQfbu+AsKWN1MyqvAx5f6XMaUGr/uzI4mHDCsdYXKhAR/1N
KQj7NJnS2hHdtjV/nt3xvoGJo6zfWXy85zkpP+WLGC+DbV9Q8tn3ch4/IsARj7IJr5Ax+QUSKOCr
OBe8bLYfXKyLfqYja16t1gulbfwUemCOMtkvVRNf+kQ+L3ZGJd360RjTrrT0NCBZksV2agIQMcp1
p47ApVEE6+NiJ0fDOdi2FQWYw76r4xxfFsVKEExN1XE44vJNDlBR5S1uBt3PQYnvlOU2goo54HA3
AhWJ8W6rHHRFYQdh36C7jMpj64zlacig7iI7QfGY8XGYpnlPCuF8bt9mBmUr7B9mfWjPWB1foklP
7ulc65es10hLNtXdNLv4x+O6uoWKT0ChfnZ13UYpm+zjmY1nTEFvlFJFFcj2n1Jx/cFozyqcANbF
SMsvpNXOpIZIAt0J0aXXzCKpsz0V0CLMdlZCxKRPj3HHcGi0vXJNW4Un1aPH0aIYMLXLTZihdpSd
zPYam5AdKeZcFwufHwtb+xJXQl5k5b6Nk0teud6GPuBLA8DxHDDw8D/VvRXEocQ5WKmpfpnC9OcA
tGRf56lyLuVzMgn5aZjVT+CIcs8pl/JANKFCJdvUDnULZTiSpKDH9OfngtaYltrGoULx64+qOtxJ
KvHqmoVf2puE7dUOXPjq3dTSGNyo3vgzIQW7HMK1PxddxEWoZE+CpwgSMeEKNtLwoKK3wjFMttMx
Yf9/6dAde5Y725eKNWPYUziCttMf2OE2N0shYmmKqZoSH39LYvtdLUxUsLrxTqtCoXheQfOe1qWF
1tLw1UVHfUnn6tNFXfjujONggmKITm7N7ZZRRuEk1A7Dao00V5NkbWbDwUzmq8Zy42qsh0RnRG4j
eSFJxNrXqsBpS1vqnKDIc+tEw56XQ9XG9B0ozYVKanGJjFLzu1H5Iw+bhv5EWL8aphgelCw7WIIU
zNl67ZTWfl0o+vdj9jlRh/7m5Fp7tWQIjI0ECg0XAqpmJgCXfWI/19a9afDbDQJ/WbgGhxU5+bUx
Nhe/bCPTb7SmvEyKzgYRwhnhF0jmVNMIcsuWU6BHyU87bfK9RFp7ttVcnNz+vYgqOgcafgd8dABJ
bCZ2yq06p20ObznJMMiElCw8u2PA4AVO55Lc5IJ8cCKsod6QZZHOpq8r0XBKqQu1YxO2x1p2OOEG
0icrtBSEkzK/LDqyYGbEerzHFokoaU4jfij7N91IxmM5hsAtx5IWU14a4y1KvMVlSM465xfcYcM8
bMNOzi8YHUp2dKYHmpas1ZteYNBd29TmpHU3a3rQIys+ipQRniT3nP6Zlj3E65mTKD/xN5CM0o/2
kZgMeqPuEAxtzn1hebOrobuaaX4QLGMvrU1eQr1k+SlOC3YKcUyX1WEHSmpr2eZMk6aq7hQ0vMzc
ET7qfkqPY6HeMvykaDFRqI1ZDBQ7H46Me8tuRRFQjC26Q14tX2MHcIwqCvdFwnss+1b9TDRhGcSj
Xe7URXuUHRt/UpAArfBB+h18koPZVkCC1PzLqOlxkI3upSYyce2aO+9uiWO8QNuuGtFr25NCQab2
JbKkHsQphmdEPt/nGOL1HFbjTon1S0zf6PMEWByUlk3siR3fNYSJN3NKI5bDw86kgHIeWOoRUal9
y8ZmvyQF3QMWoaWg+ldIpaW3qVPZOQyGbhEa362BBe7BjXt/ZO16nXLqCUOhnzWtbR4atXqgRL/L
iCH4Og3qT5zs362qrI4hmQOvNeVpSguvSW0kx7GnuLRdD9uVEar1wWTJsav7nPTToghPeWTzO48S
rvguezPbRvUF5YxDV5rtU8nOdI71EL3p3OOlEgZ9qC9D3Gu+xrwBfLdsrwj5X2mAq0Fe0s8Z2Lvt
qWyx7aPd6cukex6ywjw1FZWKdFrw/7TV9F661k+lW7grJ2KFdab+tkhWrSV5jYdtEEb2KBjnWNPh
hvs+Iku5FW2nAh9pKpyidDbbVFcOUnGsG7Ly97iq+tdSdc0blqz3rHmy6f+/2CSGvLqAiry4TLRD
nLrIBFxsBeZY1yplAU632waypl9ny4zLYLtJFgkyqyRxmetIyOiT1D0ZpgugKltl/9uhLMcPrc1g
BCLBMFdTkXRWJwi5QP99mtHWPo3zjWJzdd4OmyTfXX0B25m6OQirngI4P/lfjsmz2OxONELxHv46
LxObtPrWSC0kCvlpy1Lckha3g7sZjuzmohEqeerwa2R90ZCGM/MEm15/s31sZ1oGsQhiyEfqWBiD
hlVq/+t0Wk+TVbnfOIxGcWcVwebx2Gwqm2Flu/n7YJF+sWsyerWbb2R7gu0Jfz3VqtjfzlrTDRYn
qo4FGzB8qFke7qxpfN/+mG33bU+Q/fKgrC/hn54wqxFnIWZ83wwxlT3yRfw2yGwek2h1QoyIMsAb
G4Tb5WXpd6s5ht5ddd7Oft8MY4WFagSscX3E7/tXw+o/P/b3Q34/zqDNg/XhH8+cR1ZO7aCULO15
hng9/PrmttuKUvNNJF105uJXaVwm5jk0W/Ocj7Ft+D0BFA1F58M4CpfS4cv2AMX85updfZqcqe4u
m1lje14SJjBvbKe/HR3bmRaLbqem/fdfzo7VJ7TdL/5x1oFOOMxOdfr9dNsjfj1nNVH4M2v0c4XO
IEwFrz9vtpLtbDtsf5AJO/A8k6af1C8uzc9Tj1mNIAE7323GnbwpOlzydNSI0zttX3O8XW6/v9Yc
jMX6o9p+SdPqqdwOw3pm4qOjS5LEO2W1TGxmCZ3yPEU9bv4+bPcV8cLOEGRKmvUhZJO8qHbbG9kS
RrfD7LTRLsraCbmIKN+wHCN1Qi+QWzSQ0bnAS0TXFAM0ydq9Y0OJnRPKfS6JdTAoD4ZrodgSr4qQ
rUe7+ZAW5cQUbe+LpgHtExNKWz4bGSXYcdrNtPI9SueKt0QasoP5sIZvXoTFFl+D9DGzw/NoHb7l
if5Q6KkAypD9EC77HRrhb3bFP1j0a2cRH6RSVh9iNkiy6kwfyzDhPoZxM7ncPFRgNxz2qI+s6V1v
rIdeT6NrZEb7eFmLzUl4DeG3nR1eoDd6ztx9oxZHr5zGqIcALKtDvhmeEE2G13UgCnssyXhXTKqb
PbARrAQ1K+1TSKBHaJqtZ0CpXHvDErtqZ6cPquNeTIgEPtW6oW/okcoZr438MPP2kYrZQYYAXyIt
iGfxvbY+eruw/ap3gflk3xmtA5qAvJ8IdB3wAaQK8/dlqTzFLKazTmMWAqDwotp600fnq6Ie1A4P
xOT030VPn2V2HcXTNfoFYZctfjHTwYl1NgtM4wlxlrGF8TaRGTEtobqT1IBuUZh8aZIG2CikK0/T
J7Al5RMGlN1QsLcMw8dE0E+MoE3EpRl6Tu3UPiJ6ED4+3RwKMkLo+/9H3nktN65k2/aL0AEkEu6V
3lMS5V8QUhl47/H1dwDap6u6uqN33PN6XhASDUiCRCJzrTnH7CigylrpJz3KyNJNq5E62GDhzQVm
QUIzWIkdXNHuFa8Jp76Cv8n9mP45PMPM3AqHZZaeMMXPSxeMvnsf1BfcEfo6S6KldBqk/cxrVrW+
bFnTxpUdrph+0Qg0aQ7qCPsR2yz6omjoWFGVFCI4O6V+G2rhgCKqmyXaCHgY8ZnPDglgCFAUB6yr
rICjVzraIjSAuORm+szZ+VOrgfFQJw0rGtxM8PfS48elaWLnjpIehu5vxzYo1majfrKAqDhlhVau
+G2HK+aH2Yq6/AJvWZ2/DLVOklcWfAZ5NyzQRK9QSLrr0bAIyEq0h8EyvrumuzK6Qx4pkIFrjnFT
qmI9gcpooiTutuzlTiZKv1RR7mxUhbTL2q/7JxE3YjKIDWtmyWKb+qm6Kolg3oVeD+7Er+VjP0zZ
gWqK8cZHDZAkBtAKrbqnq74Zp2XDfJMXERTedNqDmsJYNHqCyatifBOuMM7JWFt7K4T5ExIxS8Fb
WGCQe+sR5llBB91VN/QVEXQa7mOPunjvsEhcZEXKCaoHoFdMonoloasTO5SSaZ7eSzMdbzAaV1kZ
Zih9wO1Rwxk3Dho/dC3olYCOmlQmqvax74fw0ubhExeK9nHe1P2h7yv1FmYnzJ3jLSwA1di6wxrL
7R4tWVLtV7EzheOPOAiagwi64C7Qie7tko2eu4KxKnZ2ljVOp4kSPHi+dfClfspozNrtlIAxGvQI
6oZcQesBqIz10GvBZojH9k5txK1Iy2++mjjcNVCrhph1NWVNrLqqdXtbi3RGjRKxTab1Ky0p83Xi
lNtMVvpFY2XXZml9RPj9wXwnwuZYU8FEaMF0UXYnK3xOcpBbY9qVa7fq+RV0jwg9oNm0XbfQgPnt
sQulY6yeCxB3Z0MM8pwK5Io9uoaNqQwmZ3JoLKlig/AiUQyunHaSmrwvWuLbFNPr15SrAForL3rf
mrCF7FOP7mo3jkWwShK/J8tSy1dlUE9q9cRfow//QQDMDWWFf6spz/tunTyZ3XEYK+dm+CbjSvSS
aEN3woeXn0NFe5hVN0VJVTLIiNMcMfyavPx/VxZrfyDScPOjurIAcVpCM1XxJ4NybEXo4I/Nd5Fm
R7uupeldJ66yQDP4ZCNavPVJVa7KcdgYk7ijN+vgb96C+De3B++BAVXVDE2lEfgnO9txfQLlEPTv
EgW5k9uIK4E5OMY6P1hxIXuLwcJOgoB8g0vfv0jHWzqCdCMlz9plVeiAoSkcHiexqdpqybW1vcea
5vKe5ap6mVSgczXqvx+4f6cgTkdOVXFPoMOXqN7/VZCNmyHWwwyfceTU5jo2NHvvte5F00dk71ks
t0ZrZ6seDkxrYmFj2RQB1tmB5foMgDW7lXQ+YChptv9pCvU5o5hD8cf4gUDFkIxfTIGpxtxVGQGF
CU7Nw9+8/38zN/D+cYtKOO7QkImR+Nf3j2kRz4xmYvrzUqbuUslWQV3xIbDMRgiq96gy0iWSp5ZI
b+u1NQOGB3kOa6deZyKTa7T9hDx+GlFY7kbTfnWmCkgR5m+ceXdhn+fbPs8Aeia+sa1DeZF13Pwv
AI7/Fy1gBjaL377uf+M3Lj/i4GdWpsG/0Bu/nvWXBUzT5D/wtmjWBKGd8I1Yjf4H3ijkP8CY0ht1
TE0Kw8Ls8T8WMPEPFa+QgytKWPSYVMI3/rKA6eIfhq7b0mIaAeEc49T/jwVM/Ac2LgIck9NIx3oq
5PTz/c1QUo96lhdNQ2+70521lqmbHIbWqVWRTHu53z7h4kz3jQzsVREYjMrgnBdaHeRbKlu3lkS9
x0SNv3lJdmp7xydaN70Epr8qfOLYRXpNVEdhsTS8B4qdA6kmPazHbVQ5+VNn2/01RSFydWrb3Pz2
Rdx9WWJ+t3AZ07jwm1MGQ5spVWcCp9IrscVk5fv9g2FnyCMQx+0F7mmy7ZxwKWr5bZSlsaOom54y
OmJc85pwm5YKneOmssn86rVL7ssf8K/yo9O318zM+7PQQEnrjVITj8dlqIxyJEJlc2cF6BMc2cF0
6j3ELDaRR+QgfEcvGezUPn3IrEZ7tBLEIJqo2rUb5u0xsNN6a6rpzzpDoVbi9VkMsl4rKdAJr03D
o44yl1I8xoveqqwtHDdvbfaae9T97s5VFHtVkbTx1PRMrx1L+kd/baQKDp7BVm6UyPVdSvjK0kNC
/jfH1PzDFjcfU9OaEikc2iS2+MMWJxGDkgo41BdvHOpN2/iQ+lrZrL3a8h5bT10a+eSboIl61AMl
2KZ5+F5n3XdbetU2cApBkRs7hRup8L3wVNRZ3SBMbcWiIEF1ijoIzTh60JAZcqDRCjiUnEvXePWA
/R3a2AQrRtbs0evB2kh7TIn2HqfpcfcYZVDG4Zfd+thPWSZFrEtiP0cY/1dx1N8WhluuOOk0+v02
dkfDxdSHjmhVaJa3GESnPeoWx9JBkOmbyfPgGavWSsBdGrl/xo1yHdoGrVcQLYNhrHe+MB6iwB53
oY+lQdSXwmiKk67HtyAxsf3/c9M6AS2nIQz+hhL9H8DWltRZpwnL5BzW52vnbyevBRuiU/K4uqTG
J9227GhDFuTQhfQupxZWiLDj2ErDPPetDLZR6a8JtVkXgnZVUYYwQAwCG6R6CvCn6L6ydeqVUxTq
838/F6dL3O+nogV/VoMg4gjGGDZ/4GENtfdkXnkpJgilOhAXdZ7FyIbfISYeTOdvXk78YZJTp9fD
u4V30wZIi9vxX0/9nN//WBB9cKFTjglK0X4UpGItFAWmtVZq8jLUKHWBrTm3ghNqQc97ZTqoyx0V
9lsj1Qfm0oPjPde6muwR5TCcWZ8hVNMY4N4zgCwK5iXJqpmrpusKKM0ZKWC5ycXEOiWI6fw3x++P
mRsfiHNNGELq0kRY/ecHAu4bELORBBdD6u9WTC3eot256G2in3PfQ3Rlkn1uWRStsYsoJ52R6FiO
rLlCs3iYxI2IQv11rfEkLD/brsq1u3kTSeeHlrJu0gNOQbQVEXLT0Tv2Y1ovK7/cEMDEyM7aYEOP
rNt0tG1Dt+gOhV3CVk1aDSqaDtoxKOSmKokpVS04jO4YWi9OkuEa8g+D5lJaDxtLo7xjN6ukXnrO
WDEE5NXGy6HIzVm8CiIerXbUNUigHrgOUmlcXj/rSkWORcDAEiWphLYeaCfbnvgBQzQS8htXRzcD
UZ/LOr389+P+p9tyOu5ErqHgMh0huZBMF8/fzi+saUaKf1c5DzDvXNo5mmJ097ZRvna+wsDbhmLZ
lejDcRp8Z2If/mChzFw66z6KyNIIz5Hm1cefs486pd3WwnIfwoHaQzA9Ft9MryvD96aJLjLS970w
w/cwsweAqYN/jZCA3oEcBaeF6WU1S/KlBjrDyR8kXeBVXOLJGNrRWgq8VQjwutNIxXpF+VnZwxC4
dSKSQCWQaYJkaJdjoaY7xVCLTSpZp8MLWwM17Hb9SIGAlW588XC0Yv98a6M+v8Z6XsKVvS9F1b/Y
lVGfVe1vHLbCsf7tp61LnRHBdJjrSK4qTHR+P8RmaQdqCZoFhbYb0MmLtaNjNyQyVb0KCZfKf8yk
dzffMW9626UpTTFPO5YUFIgq+OdzNFf5lo95+dtNvz3EsEKYJfPOf+2NqIyQ5TtJF1/7ne92Y3y1
y98eOZqKskQqS0SY6ZBMOb2igmhjryDg/u2J8x1fLzm/QZ/8pg2U7uev2/T5Hfx68cGJ+DJciyZD
5SOR+0+f6dej/9qv9h2CznD4eg/TM+a/fnuz05v7ek/zPV8v2uTJlfQPrWybrVHb6hF07F9PpZJt
4xiZ/p/vmTfDfPjnPyWnbFRcfK7xW5Q0I4t9mlq6ewzoH+4M8pOqBpkKQx/Bd/o6pFi+qduGPCTm
sc+tMf4c4zraDPXToHQ/20xqe6i/p1COP9Uej1M70OSNiJ3s63HlR/1nnqiT/Qu6dGchEOj7Y+Oo
+ZPbWJewEtEirkxvO5bpi2DBvsmM8Zw26jpAArlt6DtywUdYrcXtJkyVtS5Q6/kusuy8LvFQFEwT
IldchOjwlPf3ncLl3CtDwNqCmAtMx50bBEsCjJRFNBkqbRlv8MaTkqv2ty5lGG1a9hEA8Fiq4Q9m
Z+OyUEYClIKDxCNedcJ8qWxKmcH3ImwvbWSFZ2o6e762ehOZ5Z3WismrOBDRiZ9LrVPcJCZdKgtA
DZZQd5XSEdpCD3nw9YYLksnK0G7fZYx9rmSFjsoGfZu9NPRKbgvpI02SNOcyh4a2nYfszF7mCmXx
KCJEPSrwAge+s4C98Ip8WSHQ8xDp1sXzKv9ITC9tRvJ1oE00O3w86yotxckovIKbo9fIVWkltdFS
i/vv+F5uQpak6JniIfTKs0P7GUN28jB6kgNc5bSHKx8x9EFJ3UfXyd2V1yMfU7t12rTfCOJYlWAd
tzXVpSm9SL/q8j2q86Wb5TpBFrmCAQ8ZLoYy7HPp1kYFfMxURkaCa2KYqGW+UwrziC7aPHDFPka0
YFeND9Q7hJEOl53jYPHthf03CsUPiZUqk31jPRCEs8vh5oCPUPeDVVQrpecHltplh9TilDQZ4qEW
Q7uP7lkiGS29Gum1weXdJxrYGLbm0Lr7psC/VUYpRxqHMKquUCxE5dNDbkJmNwlDcWQ9aUUMNnRO
aKCmEONLUASWSmvEdU/eB/U2AolKSxEUPBVQXaL/SdDPIe6fpRF+N7Nmk/VluzZkSLRGVp5swyLD
IRqWGeqfTdGRfyjaT93yT7FC44q6YM11fkGA6yktolurLuwwr1aBTKOF1hEHKmOgpNjlcGn2cOmu
XS6XuU87JK/au7IwS1Sf7dOoZjdfz8WyyUxSZsscF4lo1hnhUjS/tO5sec6mLSSh7y7pc2H6qLf5
Foazt6oy+uENmjVarTGeqz41FrVkaKX48X2Urb0Qed2t+xpeEgXPPAWPU6A5RHAHvaxTT54+LvJS
AYI/mMTIqOXGtAi8s30B6gqLR6cNmzS0PlvFuzJgxQe7ip6HRqHpho1slwr9MLhDujYi9ZB4MDao
AHOSmt49/s2eUytc++5HYgLy0PEKbbze3rBarw/qgI7b9IZL+2iF8VXv/LXKgLgYupTOCNT5RWU3
HZXmECMs1uKkoZUSGtVj0bIe1EbtpFgZkiWLU7lP893I/HISkzwx2dqEIQol0ws3aZydNLWCcCGK
N35DVNQJSNjp0cSYTvB4FiRmcYE23hSb49cbIOhRmwrK0WhBAZmpiz462SbADguTxSJr5E0wQ0VR
nqa7VkXsJhSsrKFj/0DenC15h+lKCawjy6FPg15QNh3pwDDHtbSVZyXQGf1M76W15JalWL9ErE8h
npZ9EJ77Amt4S8gXAyS+hMxnoTQM8mikjJM0r1ZjiGI7toN1K4bqrlLpJZRy35RhwBegl6ja8miV
uw3s3Zpi5gi6vcevQespeo9aFF4cyApw6DKuX3ykoH3U2IvSkgSW9VG5oop7GYy7rFDEvncrrA+5
Wa27sacXZd7T77DX+sCisU6cYznkiDsc9LgqXe8+VvWt1JoFck7MVFe8EOKICtxyauMW4P30GA/J
xoq8Jc0XhFhlQrc2ZgZa0yRiXbRzQR1vNeMd5RieGNq+UQrvihKchaMIYbC/B+9mLwfXiVZVMN5E
YWV8uL6YXBj9ptU/OMHaLTrpp4iBczmUFQJCUWx9ZtWgxUk+6EjC6yNvm8QhpXDcOENJ16gkd5Rj
kD8XkfpAH2YEUZqAbc3w1TshVVjdfC2L/uIzdObJSHdONBvLyjdFNqUoTbl8uMSjTRd17kIG+MFC
tEx0Moa7jJrDWg3oTZNYsmp0/aYpsU8BJ2MEgKG7GhBgNAoEq4JYxFWiFNbGqZ0jDVljS2Hizgr7
G67WXZb5Z7V1fzRp9ENDobPQ8L8Y4wi1TOtf1VQDduarnHeyKxZB7hvoRppzUXvlJJTMWFtB1zTS
F+yiDNL8yBf0MLC5sGryDdKnklPllBsGGCQw8lsXOLthcLVXAbh47agSuabnKBcspSqtax4xb+Z/
I0RIVxUgzNE1xnY9P216vsaB+WZ7vHY7jsoD2bj9Lm/jyafvhY9Brf6c91Eh8oBP27wUXE83MlHF
oaNBeR2UOF2O0z5S+x7kZf1JSmmwyowJ9EUE9yludHelO6Xy1mLlnfdljXTDQBjb9wK03J6lWLKF
HYZ3ma7XYrTiD+AR5Xcq60czqOpXRWrp2hZKdqLs0p0VlbaGozbJOw2QzfxQDj2xA0Rf3EK/HVi9
dXiLx7G8xxYCFH/eW3sOhyr+Jiwo9DExWFc1teuDjbkS/0WjP7m580p0bvldbYhZdS3/dWiQl6N/
AvXX1HRXIy4Z5EUO76MXQ/Qzi++9VWSLoSmaG1OeY8+qeT24rbNrW027V1GOL+aHqfIFUbD8HCpF
XepBWl4Hr9cOBg47uq1l8GwJ+3l+JM6uS5j44gVDdb8OUJVDha2IssMKK3F3OK3yniYgdAqj/I6T
vFzgYw5vTlkqWzEMYmfVpoI7UWh48fgskk5hqabVZ58BqSpH2782VuYcTJQzm1Yta1bw9uN8gLS4
uONyVbzEBqHrnAckz0dFeTGsLiTlTpQfGeEW80NzM2gWMsuMhzxy452ZyXYHPr94iOmifR1ulEQL
27fdDwS7QA80RV4c3YyOihIr68LOjGfX8W/z3jCPP3ThVDYoVHtd5kZ2TPjdXUrAIEzVGvlRx85f
B9JWugVK1PYBy2C1I30932ldrT4g8mi/Xrhraes3toOCk30YFcLfRhsISlQLeamHHsWqmmTfOvmi
jLH4aF1fXRVtqZ7I8qovgurg1wNS5UjuJL4UWmcrRSndU6so/mXgPS5d2oTfnIz1Zad9JibdTym7
7DzITifbRfNX80uQlAxS95tq0kkGaTGeXdOqzl1jJiuspNYnPf6vt4KhnIHfcs52XQZnDYHkKsls
rslAgE5uu5sfxZTPAGXp55esV/TT/AAciPbHAExrej+mW6lLsPjqJYplfXIqQ191I0EJbUvdb/rM
KEnaZZY57mXItfBEvCGitNqw32mffj2COgTBhHZSXBk8jaM/CPIZsqF+r/rq61MbDhgEFp3aFRsL
HAPHytc+I96bz69yfpWq9DAx6Kl/59mIdpNpaJoW929mkPFQ3sdY8/UIx60Iq9Ex/cR0yAcZ+2/p
0Gzmz+KS+L7ACLgLkM6yNgCO2QYpkAsjIGG2l9t5PzWIlUVhmdG9MZTEDnDN3ZimEr62Xrqf94OZ
uF/4YUlCDCrUw2CPBUgoTi+mB4f5EZFHZzTglLgfi1zuRaL2mzAzl42wsueMnD6CbfqPwI5wqahD
cAQ0Kx6MQv3WKVH/wcmDK5ye/9VGCnlWfUoa1vQEVcQn6pLGU0w80E41Wdi4vujeteo4P1EYYb8G
wRkduJ7Ha13Ff2gi3ZnvhJ+Do3DIzUtn2PWlz43ka69hNBIgpzaPIVrxvVHEcp1FwfBhdkxuTO8D
OkGyaVQf+VOsFk+CAt/89lWznkk2+pkskv6qxYGBu4G32bY9uUZWdGuQ3RwCbE7r+fYU92xc1d1b
PmTMTtKw3nW9IZ5HS+7mt5jpg4d2f9Ag+AT6nUHe2dceTXInmevF9j3WenFsB8bqeZem66wQOfiv
dl9r23TK9IBcFr2qZODMu2x7f1hhtKZwgAr+vh7AFTkmizTFrpy7PNVq3JeFdkcslH4a605Zzp8d
yt2eMs+IYcdgfab11iakff6Wq0ztm2G8o80Bp0q60brPS3EIQpncGlt5+3pXgh8akUXdVQ0MebYV
+gLzHZU/XiK8MU8tToZ97USscfsm+qgxgUzffDN2ZAEChN37cUZ6p3CpEYvs4evoVEhzkJNVjOWu
dTH8ikCa6XiXWvPUURi9WVoXH3o97r6+wFg5Ci707wjZoW3qKT+ZPjOfbEJ45w+paApw0ekn1nid
e51/dgO4uHeB/Uf434jwUx48LYLBC+wPJYf2Wrt40bM8bnAfxPm+DM13RQtpbetGcSYOjKlJqrdb
E9DZOY9MY2Nbw8hI2HJVbR4c1cj2oaXXCCFYrBLjtu1UgPel06ADxFF2BQD1MNSlPGdOtVbt3Nmm
rGC5xHwiblMI4SZKEIOIsWwruEUERw+oi5R3ywYFjEtQY2VnZ08ZesAg7HB/uoV+6Ft7V6asAQOr
ts4WZPKlJxuxxN201kbR3pRYvlPG2MWw1Z4bUmmWQrTtDlCO2PgW52hl5P3ab8vmMNZwasltzr82
Hko0NGJONH1puIhnRen8Z29gnmsgHpc9USz2xKv/dfufj5sfPG/0iTP99W8j/a2Xjsf5afMO5tvH
tkThNv/560aGcQe32NRYn1OS5iilqIVHLtF3tEpFuQBj1Jl9gRNC7LVuo/QZDAn1l4AVkK/U4zaz
6+fAf03ocDEhTuJVaQJarxqZH4ppEzUqc118U7gswCtrbtUdujrg4KoKXCd8SDaHaBObH1atDnsF
etUhK+N6McosXxN23nAR6EOQV1dLNubXA9oByDs5fUC6p838V3RUKU4h8UFQEndLA43VoVZ/ZDNr
35/Uo/NmcOCnGI6/oBsjNk6H+g6I9Doo2ldUQNDWAhYABJpVVtWtpVFcE0s/WV6JVHtKmuIsw+YX
dSGOAVSEpsKCISzap/nDUR3ND0QyJWo+lRzxKNTyM6rZq8JKZZNawZPWTp7Uqn5UQ2TbVcQTCBTh
WM0w+7DWTgE2wc1823xvWjFFN3Ea+82A3Ba3iG+VZN6n1oqJAqpRHfETb8zXQwcPHqu4bA6+GgGF
8aVtmY49woRCQFspd37itugU2ouER48injw6grMQg1UHEgCrQz4Aec88LrxZCmdrCts7uKSWrahe
Edg+vc7X3o0S/fL8fxJoENh6oOm+rPeaG+4qWoagwpp07TFU0WIhcXyka70yDUoOYRArC2O0gNK0
JDq1dXnfyLTBYEMjNWzifisq64TeiJiugHjZBV1oGiK5o2zGsnsOcDVZWWHvMoQ3BxaLsjaCg68C
etcmkTnURIqQbWAuDbtHfje19aALMP6GYlhrPsZCpXe/dVX1PbQwpiMzJRCt0C9k8uRbmArXmAiZ
lUAx/cvOOodszMbWkh4EJX6lS5HKEcFTk9sJG1p/HgPHPLsxBLzGulMmi9koYuaHYQ6fbNJDVl3b
LmN8j5uyUFino2dZh8gEEaoGzdYFKFo1KOkXLnnToo2GraERyqu3IBuUYISFMLbPtdGMxzrU4yMS
1fxhHIpoFQz4ObB165tQx4034JtZ0oS0INC7+qFtNP3g9hjZhp65RY8R3OLSgMVI0aFbZOnVbowN
IBj36EXMrPMiwMX96MnOvYsyrNt6HGdrQ43HByWlysjrEArWULONgLUdNPIgqa9MfIJO03ZfZmrp
nIc6tzZzfFc0S5EbIqy3lR4d56STeZP0wMcrVWM5K072NID5IcPdr02kaOmyyxzYDJbyzQNgBrwN
So5egFzNmmfTV9YQUGk2UBD5FeFite8G5vbN0Is7XydZwCIsKIeKD52ehQ76ITPivAY10PkRBwiB
5bbTs1NSD+Lwa5OZaARGDN74VLJP10+ciaqdLn0TO/gktp+jePo2JhwsB/sCXrs5zBtKTg3hCs/I
svr9nE5U1+GVPBtjQ5pkfZhvSv/5V+uE6DBQ288BRTG6ROInNE7DOaZIDPoUTtW/esT5bqnW3CUQ
4TgTodXEjRtSDp5tTvPvHORpyWioTMx6Q0Hq7o2o+uwIB23Sn6IQD5UqXCZHFpfRInaar838Lxo0
i3i66R6V8rmZdRAop08ybxJdMVYQwKZiF3y0cdrkXhuvkxRWv6b65KeP2SVrVUwgjPL+RMyfNzbJ
Wl9/uf/8i50Rgknm2yoKQfDXptYd5r8knI3f/p3vUHNrlYRmvvMKfBzzRp/sHxHhgx4g9c0cijVv
kkkJPyc2/brNjhQ66z6+M6XAeYL/GbVyiMnStzGfMxw8EYg50gLVh4XNZO8QTZkRUBGzpZEU/VKR
Vr8fW1aSOHGOmmPH0EASL1nRdaM0iobuKNSOMjQtULEZO2yF7UihRqr3bp3qzCXy7AhUzF/UA+OF
N/VglRqzaFxOjVKO1bwxma3jfQywAU6HpEkihyK+Q5XyK3EDq0xUcg65LNdVZYdnu9n0QfShNkZ4
NEgqLAYNVtiUQjIPW80UOJJRM6QR4t5RXiPjE0zs2vMR9RsSeT9CF5duAHFk2QgUB2abt4+qCmDu
FDKSWJxqIlWTv/53UFd7LhBQ0QF2UKmqLSVkfRJZcN+UKSYkl2uxL2rSOcWEi7W8dIOj83HOQRom
t8s8HMx//XGbZ/JDdOqCjiu/i6bOnHWO2uAcjkm4htpJZFhGjiu9QockShvRum/bZMp6/dZK1Jru
LosxtHePUQq/Qu1D+9qbYtOwzP2gB4MQ0pHQuSLSLxPX7fZdocBid7VzgwuCErDH7bq3M60xOumo
eA7EUGyC3i/enUScA1qsjwlQkKONJXUV3XzD6R/SanQuKRqDTFda+BA0BHVyCbkaOeqEvcb4EXjD
tSvyAfoOxk7XBk+7QAYFD1F0tGni1qcWK0iXNbJtgnngLukieBiZSOqVn3iUlMNpuWLhp9Ss7l5Q
4V33dqGu2rjr7i3DYBlFWMHON4eNGJX0LoH0M6DLvHPtIl0Kh9ZNiR3BovjyqjnQ+pNiGq3DHhJO
1EYnDZ3YQsNYvzFFHJ2s3Bvpzthi1Sae8xi34fcS/vB5/o9aPFPAjEElDmFvVYREvfSpXA6Kpb03
EnqiLjXUFyIJXnpZrOfb4QHTRRC+tjcxezyXCWrlLDQenC57KwdPrJxIp6ZU1CamcwQwYjQec+i0
L5I+/x7LaoxdP61eMm00Vr2X0hSa7rUjolgIzV5Awk43FdkgENI0X9mrGddmqx3KF8skDMd2nM9C
YlE1iRshRSDaqmrtU8rZBEnXP9SXyAwJ4542ekWMqWAKCzF4SqHNM+2jVkrEAwjbvcZtWBgw8aiM
GCwq7XbWHs9QvOxnfagCPKHRmUZKs0bHLO686a8hQPDqB3jDS5ly6hh1dKgiCbQ3LkEBGOawHMaB
/J6hrTnUVbGE4zpAvlSRueWjS+oPI1DcDCAVfUPsqjT+kZSNSkJDnj87bURvI6gotmHBXwkd0Zlt
y3bDvKFeqFwrP1vv5kTtzst19bm3g0MFX2IZml7xaIk+3qd9C3/LuFFPVi/4qwzehJUsyArq0chV
I7K/vj7jS+nXJg4y8M8Rl0Knru7LImnIE8ncHzrGt3VVISVaa1Wz78oify5pcIBYiK9yDCcbuH4x
nfSBzpR4BBdXP+Ksw4hLMPIAKazsm+oKJ+IGbS3Z1XqdnuYzPTBt/RgQijHQ6hp4Dt8al7r0IYaM
dtZFeZ7/0yxEewAT6NxYBQATz4cvPvrXnQIm+8Xq4205Zsln51Bnc9vQu7Rx/1b0OfRdSXNZM3QM
CLYh7o1pM7bjCZ6qAyJVRqxYLMa/gh+ZE8b1HdqnZYO0AphU2a0C1xzudWPMwefSbXN1jM4ZYpF0
oKFN6LDJy6X6q6BYufB7dWnlmv9pV0wlJv99mTZv6K7MVV9VBgEzHjAUh7KFWdjvBNdP8E07P9Eg
apZW4uCBjwyV1scwfLNjc22P/vjmOC2KqJjQD9JVm1WuZtUGEFZ9w4nICIqb61tPCrCdW+YPJSz6
aAO1z9syPbMPWV6vGcj8NwSQBC3afnLoGtW5bwaYb0b/ojme/lQYakADkQuB8FXxZLjFX//O99Lh
pElqMFXMMDTdzJ7BuR/kq9SrcVu4HpKV6d+i7F/bUkNxJ7qflaGOl9b3yHt28DkjBjjaocMEV1IB
NswkulK1TJZm6dErDQbqJpR3VfObg4p9gcTDf5QujQC6JAMxwrb1MGrq1IbJCnw6Y/eYbg3Dkz/V
uv3MaCa/pFO6MOKd5Bp7zJKgrmK6KAP6OEMUvnZBuUGbGD7JoH9TowyUYh/ZH6Ky7wtbkLNoZrRm
XDxaY7aj+APCrIqshZEbDMsZOKrGIAc6IuQFMrNpPmKu8ojj7L2tYo1i5VnQ9TBBdNcg1t7ICxz3
cqzqsxytlUaI9nPOyJ6E8qnFPHtLOOdTXdbXQIFdB4pO2/MjknwbdrYu1WgCMULSH6QJvrCtb1kR
P2qFXq9DfXyPBbhHoDasa6o6eKiUSluVTavsvDFvX3jOa1RKiOwFJ0ZJq3hZkCcG14X61uDkLNEI
s38Z8fAtZLWM4K686nT4k3TfF6p2Bc+yjT0A4AUQYAqm/k6nlLSjzBQsDbOTu7TFG8T1NVsrNbxL
X1CX0d24utIVZsHYin4pIxdtfCqsWzkQqVNlqXmIIwzlM+K7jhpvT/Vo3OqxcQ4j1X/zvTAiYFr5
9En72bRhz9rVG5TVwIj8req/y76bOLt6ftYVQlRmnHgVNs8wBdwFSGNI3k31DmQLvr6Xk4g71TdN
uzQ+7Lc+y3HhTQh1XOnx0QGd/pBy8cRMUMXMfKFSjKP1Ad1tpfhkPZv/j70zWW5cybbsv9TcX6Fz
NIOaEARbURIlUYrQBCaFdNG3jv7ra0GZzyzr5rMqK6tpDZKWEXZDIkHA3c85e69t20YAcSs6gvPG
4wr7dK+WFUBbNd1xkLBz0tajOuvcfM9YhE1Mi3BcTB19BWIY9ky/qovVQ/mRlrikiLQD5sX1U92a
cDe7ClbIP77Bzsi3ZmS82IWatvhT1YdK0h1qZLGXY5wf3Wq9Kpr53GSJedSyvD7X5EwddV1tTezM
T/EyiXu9G/Y/f5L2gIUoh1mkyg4JyFICKAzhkjmJ+ZUt1VcrdfhSfPtBpBL8dcr5GJHELgCUusZ3
yri57zoGGcAcbmpCeKGTEvXbG25lnM4w390ZQaUSF1OD7jDPapUSaWdVkFfxj5e22jui/2aS8Tim
IcJCYjq2AwnWZ1HNd3ms470Ss3MWyOdwjafew5z13gNPJaGMnV6pDZqt74lsOT+N4Q4xpkqf8+LY
toog59l2TpEmnrE0chcqRYfUNpb7qswupaQUUxPB2wvBSGTO52Rxx42x+SmmVdF35zA3juOIySjX
BQKYJHnsC2QPk+2pe5YoMLf3+Qg9ol4/IfonccH28Vg0Y5COtwLM2YXmhXuvOqegrhjkaxvHe1BF
C6RAvT4yNK63S6OqICn5t51svBM/7pZp41tCUfVqTBEesbEMfiDd6+TxI4mbcmulI0g7NXNCKxgg
8GnyCx5hAtXpLxD6O3d7WZd/6PA+dFhar2MWubuM9ti2VikEeRenmRwhw3a2OpVWo15tjV56VMR+
sVL3B0VErpE00zWb5adG8u9awo9XJPbF2eJo74exnpCVpfbdQIM3M8NbZE6oi9Cx/gnXE6WYDjYC
2KBKLL9yr6bZQLkehuHTZWOxe5jZ9ItIG5z15HEZ1vl9KLa48PqbCNOgUFXCVhfSUVozn0zWv11c
ZikcFvPZcpiy2IlYHgyR4O9FhH2IvCnc5cw+GOGrj2JkCNS3xV/0aJiq6U6B2YbTkmEnT40L7Rg4
HYn37kD0ksmCvdgyP1sFUOPejJyj0PLqoLBdce1B628WMS6bxMCqbMXWtnaq/E0S+nfu6NeXXcae
b3fep8ZmATq/eK6d9AGqhkbqou09JAbpXDXM1/NcJdG50CN7Dze8fQBKCpdx+F1UTcTwtsjPk6Pv
ldexhyXRLxk5I284RPUttrAgFZhpM8g1HCebxhzKRyOVvc9bYP6kUwrxsXlT5i3qwDhkZXStwaMH
vPU8oIGlPxVNqj3xALcAvDsmo5ZF4We1dz9SceLn20AkChjvMuisK3G4j2tt2LN/IIvqYRaaP8zC
hF2eVI9jhAB/z4kj3OiekQdambfABqv23ALJPlMr3wsbTVbYjbepzS9N1ptHzibltrQM2nxpbAJ8
Wnc39TvumvRx6mVz1jIBRd3I7t0s79jhrPhC5wvuZa7FoNHyvVV06qwn4VHXCvEYRgtMr4FHOacb
9gZlgLyy/rWLdkmeFPeda4I+axYy4GT8+PNXRaYjpy0MnMP5fF8b2UuUaM7LoHU68lLvbUha+5o0
b8O0n2idPKUJiExhY24F36QCaDoBwO757OiHLl7BDNDdBrMt95HgqFPIvcG44t20mfimlXyXdt88
pTWr/Qpz+tSAkZlVRKbA7JAT3mGjiZL3tB+8XSPt8tBF3fTWoUtKS/yzRWHlRyEs9QwzY5sz/ji4
XgRvCZsorb/CbFC7lM9cDZpSbRfDJ6UjNH92wPcLzXyfIj1CqUEE4Lh4E3mF2d08cM6pWhf6OM6K
jw5Z8aBlsFYAbZ77eMICO3Al0rmf3jCeLNj3o5QBkzO9cWZBSBm2Tz0IHgMP+pUaotyOZesFdmW3
B0kDY+0dRJefl2SCuS9Lfdh6Uee3Vue8/LxktHZnA69qUkxvY4EYqkkjUNWw6aPIhj8/Cu0Uxn1+
USHbsVWigNGnLjvkXaydsnAkHK5Q9TudqsfODH8JKQ7U4gNHK5aCtKd8dXuX+MB3PKkomHrAO7j4
4MUyzkGQkgtkW0O+nwsC+QRjn5duYVDjUQkMINXYpfR70Nugg4RFrZ4UL8LLqrNGtzaNkG53FDRe
JuZT0qvRBxhTnw2RUahEGhry0TKPHaK9stP1y6woM6vcaTibkCiHyFZyT1K3kZt77XHsXtLBu4ts
WJlGXyEyw8H5WyBqcRy02V3dkPpJ49tTPGjZYJ6sLOF07TKjIofae3JV53t59K5Mx3vtK4ccZI4j
aESr8HWZZLl7pcgvcbfk5QMCk2BwjPEu3utaFT1EcZPdJA5R4krHS2Os08BC6Q9wl5wjMSS/9DbW
H9CxnMsuacCW2+XNKWG3Tk3KQKaJgmSeapoVafI5zacu3Y+uEb4QzzC+GDBlyHz5Yo4FtU1G6koF
XDDf88LtFIKpKooKtPGUNhdnZPCqqdFEm9UzgtA6hyg8JzlkFWlMLB4k9nUeuNb1hZhBmmPmdMYZ
VNzJrE0PnIFQRU8T7bNKMh4eNfkSd91DVFrFBzlLJuIvBClt9FybC6i5Pqt+l3XEAMeR3yZjdtB1
YHNMySleevumdNNTsaK4aFNpl4JRywU5HgmurbjrgLKXtKV+OwPC2qaLk3MVhW8dPeEDEzzafZTv
9JwfkxYbE77aF1Jc++tq+5ZFyZSec2ihtdpHLwBz5oKZca9riNuYmh6l69AyagrzFT5msktmmJ5t
Jo1XA/c6Dm8nfx6h44eVq74I2b05NTKdoU8WyldV7xhqkyMzMkk2wjulD+5z4dSXGGwdTSt5miqa
ZHM7HxLJSreh6cHpTYvMHZGg5gPIooiaQL0RBW09/PxVDMMtKAHmH2Rd0TNk18yhTAZsq5kP8Iqu
JjLLu9mQfyxaWn7Vi7eiWaZT2DfjY2JF06MugXN7WACZ3PSIiJgmp1Cy9jnMyFcqPtJ/2gaPd4/N
ztOcTYfwEqwxrPAYBNJdajQPDhKIzjWiy4hd66mjn4GjUdycvtstSlo7rGnpzhSmc7H7BI6VUT/Z
xGLt4P1tDQEqyPByhiIzzcmSpuoBDK63x9tobEVe3QyyNO6ipXhscKYEeJRZY139ZidJc4iijAOD
XqFlmIlCznrEiG0SBhXM7Qt5n/98SbzWO2XlUhSsU/VHUcCw+3kRUN/A9BNzZZhevkWOTRuhap4R
++tXp6+yg5as+dKAogGTUYcigEg4tU+udZ1TZgdtd03XlwYmvLBQIDmNve2Yqm51/RyPWvZbJ/3W
BwM2BJCd9RPeY51WNzEazPNSNDd9tIGvXx6YRetB7jbSb6faeEhaYK64/brDIGgbziOZdWqenKCl
k4qBZ+XXjrG705Pmubcd90xL2z2vqepbLM9NIOyqgEiuQB8I0AcqfbHWdTfSE3c/FGP7gjSEQl51
hg/v86uwkZlYc7xs65G8Epkj1rCB2B1QqZ8ALqGCKT9gw8LZHH7EoHP/MCY8mKF2M4e+u4Sk9AVZ
Y4ij0KOneRHO/VT19svc8bwnGMX+UVcPMYGqTKTpUaOB69p3rwEvPtnUoDI0093PHxGI3NmkXImJ
FsFGq8r4ZEy69VCbc4O8dAHmIutfpurMx3H8Gke9f1xUhJWhQg3U04K9UEvuMrhh2KnmnOrUAw2P
ukRacfiWWtOA9VvTjkbSP/KgMck3tGEb9uhF7TZ09vp6q8agapnpEJw7NCoIgV5uliS0ztPPy0Ra
GqydjtFqtYmR85DPC8YzM7R7UoG7bTuWr4UB9xmhsfnbbpZDsZj2tbExDlTVsapM+wtWCLriPp2e
QHJDqKi8w5hoyG2rLL0xDvTuk1VO7prtSbacrV2yLJ/K0EOpTU8vM+MT/N24TUGthClaSLPu9ySz
M+M3yq+kiSh5SJshcsQCTBkPR52Gysnph41J6OITuunU17PYOvz8EbEXWW9Ycx8XV7+b6hLN2tAS
tevyrJhCu6BmrgI6peA2ZpgSlTZol3w0WNFTtkTdjNTz1P8uhJE8GY5SzxVHZBEZv0tb026JzaWI
RPnP//fzd2Jw281SmHunE8gnMV09m7l3oY0y/F5mWlz1PCBs0lu/BLxib6KKJUNHg4QZtWeEGM3v
NEafzbGdnpNGAcXNMwwANoLlfizaB6kge6f5YvqLGuTNchFrzuDff/GRGIyRdfLRd+6tJdIs4VFf
0yzpL2rdY79gP2HMQtnehfbiy3hyP1eXrJE6KLQBHx5zDc2TViLeoRsXvlgK7bQR2ycnzqd7U8Ns
FidqdQ5UBCl2fXsyNHIls11ugu6AP0jSXteHH51M0cbX9q8BeO2u6uyv0aHzq/c5yhcDAVaTa+KJ
FnLta0sJrbHT3iKGk+dy4UeMVONHu0OeUHkiurJ+IrfPsPHlyI3oUTIqyJspfv55ETN8/WjxnJMx
Fg1AMW/ZjrWT3P28JD0DjiY2P346uDE6SxL0om3d998GS+SxiR47Vq8Dwcv9IaX/yjwdDDtwI6zG
QgQVkzbk1TouyKQhCpl4kT1KrGbThAVD3aEbmGdlggKPuCC3c7q9lgr6T5aQe5vZ1wHAZuNnLWO8
JvYogZhMHtxPPGjetaPB5Stw+XvGASpgSTP9CnD8WTfPcm0PN9Zo/CPo8f+H7r7M9ff/+G8fcLXK
LafCNvnT/Wt+LuNOC1f5f//PVNt/Qy5cPpLy+7/4F//ELdj2fyC0lZYNb5GevvTAAvwTt0AYrwYz
QYfFYBs2zGKsiP+JW3D+w+LgRFAvtmH3f8EtWOZ/UCc7UnM0ThesS87/DW7hv4iXRP4Cm5AcVrJO
9b/TTDqHUNFuEjCv542EIMt8ZGOs4bIb449+at/7F6yb7MwbeUS58S8X6vHfkQj637yWFgG7ui05
O+GHWCkwf0OpICGsGpv8VxRNBIGuJrdzPt4XTOt4HNA1Nuz33/r4//pr/4aY6K1QDm3Cr21/9TRv
igd8bgFCO4xJoTrLesfR5n//Sf9mAP+3D7oa0v/Ft5sRFBq6A78RKVO/XHUkdyqIQrhw2y79P7jN
Lcf8t19Hfwcxg2OslnPYWn+7rioXdRoNTQtLfgxPse3sse0/TB2SMHbf5kKzJA6gYiqMQUALZzNL
ybEaoQA6krXTyNhzyoV2ZwhNDqcsOmcm4Ux6ST1oyQHRGckgttL63eJob6EzMNhPdY1gZHaa1Poa
Go9GI8ccc3TKQxll5hZ1eUdUG1c4a2DjpeNDKBoK4nS8WLaO2m5RhP9MmIQYEu1otg1bpR3jDrOd
hQSYgZvlLwTnIR6JgpYpzsa0i/uwS2KYhC2tmfYt8xSEu2S6mW490IJxnhHGhs+XnvYXdi8QpuOi
BaEDYTWiatRjRXJN+8EZkjvP/OAclgPSm29Q7dZstw70sjwpG1kfWhUKvoqhpjyR/3Icje6PWXlr
kE228UrzWxb9Jambd9MYbiPeXaUU9eP4NhvQWh2wwpsl1bFiQivL2L57kjI3tkJdgeckyO3PPlFw
ZWeshstgNbQBaD2ptPYhOrOlN3wxCJrKRJCyKOhzVgwD7QnJOgVck/3RS4OSkH830v7dGPhBKEb4
yDgoVnW5TxjdtdKrfT3m8M56aH5cNnyL869SnCBpFUHXLej2a18vANlBNyU/vkqoLKp3MJuEBmSB
08/f2TLd4EtuZTThR5xu8wgXOgc7gBWczpyzfJsmipX6C7HdB9jhfAXc4XBOQcP3wmcqVQTOWL+v
oRPCsXdG6Vo70x5usi6+tZFWckdo2PpzCnO6abN8mKtHu/FQjChL3yhckDXEF0YKG9eOnyLJcsXJ
b7uUgv+kqgLLUHccSUumivkaGUaOXWEzW8lNc9gWiqvmkkM22tpfyuAzHic6YtTf1rdwXGMPRAbF
B31R9LSwwyB1pMlfKuMTFIqaFSnoXYYcwSfkEKZY3v5KTcZOaaW+PPAdSDacKeiz7FRk/Nd0kr41
Mrmwp3HPGYvte/SsdZJe/cbljTSWjZ2PAszXBuZqIMEvaGEOjd0QyMA4c0Mk7tXT2ydr4TbJdf2u
SuFfDcJb5esV8hMRH7scOIHBkGNsuH+arMPikKN2mTUGuLAZYwwl3DL8g6HZ/3zRnsui04Qfruc+
8rMi+Ims8SEXYzTafS3ICo2bbqujTYlq4zrjXf25faGHd5uwqf6AHR+wpufXaCYjb4jUgq/SfUIo
mjPf59Ph6ySohzqL3gTEYOwCx/W+mebyJSvGewpveuJ59643duQrypOqqld3pCc2wmvRB6yVxwQo
EX35dy5g6M+EYgx9sePxPTuGkyI2JHG5JhlnyNrHpJzoPPfqQnOedKYWi1fP5fu587SMsbU7ENga
1e8YrLkTkqbYp2mIOzuMArk+cRX5Uz5Zg01MC1GLaVnwzDbIrg4DEVu9UQdZhFAOqQ1PJ54npJHa
d6F3z+iE7jMDl6TFk6qvL6Y0C1/1rPFW2+48e7wNDtdYyfbdwYa0dbz+yliH3qY3791VbMjjPPvD
azi0RtBLDH34res1sghqppS+Tt4lZRi+fm4nl2KOBiSLWQSLjdPsLTdJFDKsnebWGa0a+yrR1SIk
2w9xBtGzml9pPYxUpDzicQhcsmTJ//k+0ZfMSs+AwXeXXiKd7fO4RzvEh0I8rNn8kjQCO6RYqIaZ
byR3WfwnQnCM8MldkzRTvlRrMb7bHDm56XkHqjn84fiSeWPdxF+WXnVFy3pth3GPgOomDHCobTLj
M8BItf77ael2RNW/ecZ4a4b51noFPugQ3xy3s5ZMjh+l060vol3kJM/9WsRLvsRytL6NivfZj+sa
0xJVl8hbUwZDVEOjaM3vKp1vhuRuZC07apN5Ha38SuP9WnjNXx4j6kEam8hYn2OLb3SZuFwQeHfW
gO0aWubsy6ZgIOPMe4vQFcxPl17jUhQT305PGnHMZZ3WxX0SrEEOii2nY/IPE40chpE26jr389t5
urQ5sqLFWwlCrfGdOJAciSB+ybsHyAfN0r3O2QGWIMoJ+OS4+1OsqWI+4jt8Xy/J3Kw9SYu0Oho+
myIjv424ip8PiGdSbpo+JkWXG14SrdyoFCKwU++9JUC9Ffk0WQZ4CHLv0P1jR44IrI6DNuULJ50m
DDRVXB0Ll1RTv6Md/dVmINwTLLg/SrGZbbynwNC9JNx7U0wWj2Eym8o/F93G5L+uajLUqs2oU8no
7cIQbemIXwTrH44j7vAxo7FM966qkd11dbgSFNQ1nUm6RPVKPBMRxnos79oa5oAet2SmjcW1LXko
kCc/WlV834fq0pRSMCpl0Vt3vrjLL2baXSHXEZUCV5E9+sxXGG7ToTq1pDb47nirJ6fYWZIULlSh
8Owm7y9GgHuYkgDYUa9vdcyPyuUj0A/FSwX/UCyu9JGLRyc3KRFqdPPNIzwxtRMtYJUVe0K2DDJd
sNcnc7ib1bkdX8j+DDQne2AuFW3XRK+tO7kYYx1UKgZsDjynWHKHoNCRZSL3SVa0HlMnyY9iU/1S
ckG7az2mqaGzASJi5X9VBz2eJvKhNgbjDbbLFpkWU1yONWHan8e068847LlL5W4oC+NuETaWBuzn
2BasBtLFb9vhVgaVzq+ajPcR/amqMp9GkvKrdumBEzZBNUbew0KvMl5iwRprfUxhNzCzQqQxjJB4
c6jXGxc/GMhYl8tJ02+HOO5lIGFkYyB3JBkx/xQVgcyuvbBXgL/exL0gpzZujW1jQX+oCnMzwWM4
KYN3NIwdArTS9D0x2n7kME0IP605z/ysE++iA6cRC+AxhJodEsevogYoDd4VcFjGEw2SY0tjdpsa
eCpUTQQS8gnMwCAdEKiCgwQUSx6BexBMB42lwT5vl2e1ZK+RYPEZJgMAB7ItcANIFDSmUnqxsyF2
1mWCPg0kHceycMJ2TKIUQ4/kMLjjHzKciKo2gTUPEs6AxG3dDS/0KyxUKWLL7lBxE2kupj73NMOB
ZGg0imBRX6x2JGuSDgpOQA8w++Ybd8RPRqqXn8jwA+IEdImfN5E0RBzP8mDNjIaXO29K3vWCzm6D
9Na3sC7xfMScDapK+WbiGT4T2V0qtDcRhUjGoWja5qQdSCTJfegkwJiQQxhphyCRIhQtu/Uym8mT
GTsEonVDdGoNHK4EEyDj8QjQ0yuOPzUTwf00ufcWou8yMU8tey/9nApxYFwH0jlOlfMZuhawH1EY
5JJs9WX6GhAGbxmr18x58yMLMIeCLoRO1xGVC8BCO3R4tUpA7RskyghcnCKo6q+k4IYgUPSPZTCG
mhdnpjuF5IkIkK3HiXebzl2IjWybyelrAfEZTAzAOGihWmFUw9PCktsID8GdyZv/uaNYKBJcRDwv
4SWp7BQrFNLzlohwVg9kK/pY22RqAnN3LXKBuBLmWknom1ifcz8F6Xw3ifAxl18RaM9A2VUKga28
yGzJAws5ra+IwJyAcwazGzaBmSTYX5CJT8hCM4+JL8hQEXiYviH54seyXGRUYdmZmwWuxc6JFDu9
rsytMOj9YXHvIyMLcqovRmKNsyfamHY8zdemOi5uOzwWycwygCdRRuE+ZAvfpcrmdDV2f5FLw8Ft
yj6pigaQfoix68biLIwMVZi9R/0QsaPTYOY2TkFA1yWlD2YIzXhFr9j4cE/cbRu5ic/EwElI0TFj
nWsV4lyt4+ypBgazSYfwJav6mEQw1MBtz7HFAOnAaJD1iG65R1DO1i0GbMvSvLOS7DMux5K97dg7
RuH3uTH4E3k/diW/egpWoq1yb99Kowtcyq3WciAIGX+V1oI9k/4gtQdRgo3B92pbyttPdnO0pUKS
qwE7QTTwltvDk1M7aBUr1CkyjI8R3r1NjvL/2iL7GvD7BbGT3oPM/gtdM/EANeyBak5vppbHO2GM
45Ez6r0s8RmSkkkyERph3Rias+JowSCZ7ltHsZmlgBBbexPWSvdTRXrLYnJL232+pVLY2XOi9pET
7sx2Wq0v7q8u0+W2tcRzUjtPRj2Qz/QTMWIu9mZ0oh10HE7NOl29VnGInWtFXs3BG2RyAQP9HBK5
IuWTYsaNqiRDNYf0OrV8S6vgEmcD/xbAYIqjDXVJVx7506cDBGKrC3s3wj7EkNQ1ENIxEk/opKw3
wti6jyn3nm1z7o6crKpNPtnhhqtGnLvnsISPzMPMqUAowHPtjd7DuERU5LQM4n5E3K1QXWem6+46
zQA9YT0Id/qEeQIhSAfOkkf36eiNxxIVQwgScV/U06cLlJRFkedMV1oVENFJ7e6qeMvV5XaHvVKR
ibYl79s7dmNBRWe1Ck3PRBWnujvGDDxuaTse7N7eLqtyyZgXb602uT29DPR41O5GR4r9MK53Wm5p
W50sBJOxKb97N8ZUjK2OnH5ktYTygmUoEeapn4bjIjjrx40L2ngLlS/a0oE4lK4mid6h96DoN5RZ
IIaKtSZ1/A69zMFzs3M11pcuh+rh2fPeCDnzJWBFEG61Ww0o+zRpW1q3v0u9Dlp9yE7wGT4dEb+P
aZAlf1qNYCNONZtaNh+VhXVNASXIdOvUaOFdbxTB4k57MTQOPZKCHMzmO5vno7UGT3gtCa2kaOKm
r7h/Dc08EO36W5sRBFelfpyr+lol4qOOYLlzziZvjO7xQBpQyZh8Y3PM2Sjbe4Kqo7YPeoWenpiC
L23MClIEkQAboDL2dKp3S+Y02wqZOEOZp15SyYZwQWGJZJ8pE42NBmrbny1CLvk1z6VF5zBbZhJ1
ggF59tbuTf0uZPjWltoe0ZiYnHK/2BL/j17cQz5aDiSwEYTVrcaaRAaiYQSbLDur7r8RRzwNBZiC
MnwtkVb4dk5mk7viMxk3isARZ1OTYlvEFsnssnoDl24A/0bJGrqBQT8KbI0kdMwhOjtzl3PNqCPH
Vbzn6t5NrXlViXUx7Tb3W61K92gOdn1uTkfL4t3kUN0sad15ZBVivUsvIqSTkvK1cao1H2uBxs5C
pLmxJiafjLkJp5qcrZMVuyJvblpJ/2SC/xBO6bLL1GAR4Fk82spiZaabFMw15V03kEzTc7Df2COL
IHKNwG4G5CAwmRREJx8s/6vNIWmnl9AY2r71V0voGeP7MXkUmjsc5rjDv5v2f9mx3WzTvVNWNOhq
LhfRwZyRnN7dEiXHEDUHoNgWg494Jzzlq0WuD7fw+0oQEhWDIde51XPi7db6LpMkJMzNm0EHw7eJ
2EWytrPT1N2H2gyIJ+YTNPV97/A4xnMO6QnBCqBYAQjKeMpH9cspO2Rj8wK+rpjvM6dlYj3hJjYT
m4gQQpVjCetFXx1vSiHNTVjCYhB7WQnt0oyzjZ1Nw2XqpomqLW42GS3Bw1zM427Wq+kgSLX1TP5U
5bX51qfOHQP7cbcIJEyWBWqUVKbATokKNrVaoFtNn5xIFMfKkFezMU0ikuCsrUt9pjknLax2YkoV
z1zKidUJCQmb6fyaUVRAT4vkASyW2s6L+Rmr9gU05YPhxM7WDPETe/N8zvURFqWDwq6W3mUslvbY
jwSHGMZD3lQSXiVZfFEz7vHlJX4xazC2YhpOxJJVEYX9ulcjJSQ7gjINXmsLM4gNG0svR90Q1FTm
oJkel+YNkuceyBNnTdRm2wm7MqUW1m/DJtXBccJHz6y2xaiwKmk8SDUohJYJfTUt88M0jm9hSgKk
bcDRyOf4hMmUw7JjEhQFjoZ1Mb0N65v3dDrFtqLrymB1P4YDKRRGkQetRau1kW9hBVHOmEIfJNtX
XYjf5LXgLM+m/LRk7Ao5wQfjegEN2R51hlMcKN1dDeU4yggaHfGU70snbf2BtZfIe7lTpffqSoVT
1uKalhizAlyNyPXbbToRZTO3Z1sWV2iVWDA8dswRQBvpztuUThtXptyNtsPjk5F/PWclBaUyN5Ym
bCJ25908gPVguE251ZvJHiIzE7yCkISROycXglxaBcPDol2HVsWL6N/msNWiBPRLG1Ea/bZbBHfR
loobRV3bHomb1k7dSPOxXFKeFT3/q7Ttwccl2u+k5Fge9kiilc49z809nen4fgHgpSmY885aYaHN
EQ9DCkpsmu7KUi/8ZTKyR6sWnyUu1yhzSLioP7xWI4UlavMDW5F+it5t8RegFG8PQUxtIoX/Ja7Q
g8g0KhD8MlTA8jQlxj4nov3CPPhQKe45PgqnrH68JmZ5JywKCG/Rpd942Vc5sb7jEgc1fauWKUBy
E/qD1FrwHrC6mokTWxa6jOLlhANr8HyFDBVHOe05yf3HBBxODT6M1CjFi1OSTpCYI7wULY6Rklvs
jC0puq1NJwiPKAsQycpLaW1+frLWuS/KnQHu4ULOjOzPOE7bzJuLK2wNYhHSPV2Uiy2wM8QYr9dd
NBEemYFAVQn6AmXQS4AmztoEXOiNV2PzMJIqyJHY7nzARrexswTxVowDQp1dQu/Xs7Vh71rdfhgF
DehOO+Ze5RcDGrkvGYZnBtyOX+SgS+dYXps52XW1Oa5f2k4O8a6p62NvNR+NPM4rqytuKMmVDD/J
n92FyKQ5XMHVbIPFwyXu4BeHkui+mZN5tnMFAhDZNMK6O2HTxsZ6Vyied3RbaPnbj6w1YjqCLKf0
RsmNCKp2+EIClkNlze9tTE0yizi4p2oOqqfJJgsRqwAtOhGQ9MQR0WHP6wh/qW11F9Vh5UPhfEGq
zgqv8JWvRUYs9K0m42tUxkekE3BcqhhcZGa+hVm6sZrmwwXfxhcOzSiuP2roDXM/v6WRe8ec4Kp0
FruRrLsEB+2CAnfKZoIn6wotMx+tRdxNY/AN5eTLIqyXEXxH0oGOYuZI8ruHuLNOid7Qiw9lL8+W
KH9bLX+RifbsqV4jmVhw1vJqEqHrp5x4G1+xWWaLFME8EYgzA9jATLupySIouBc2lVn9QYMBwLdl
PWtNXubXQtffG6gXQWcZmDXY7+DN0vCsWMn7AiomUT0g4xz0C6wLOGVObe74OfWVFlrsIk2qqGPG
YhNN8WUgakanrM2ZD20LzJ6+tJ4q2/Ke8YHCgaUIFPyUMmyQrJAbum9rztySMYudtkhCOoNYuePM
I+l7YThgzAPiN7oQGes0Ha/V0BCjMkEUAa+ZmA+K/lKQWi4cRHt6pJB06J8fSvRF28SwL8z4l1WV
+bZI+5dmDwRkQEUDZkx2oFXCQh0H9mhY20NK5a5FPYdOKAw2sLi1WoFKtRZ5eUQXwcLO1SE/i0Xy
2WbzdK8kyz50dEYhUcp7oPbDdq+2HTC3TehVz/pguleZ0dFbDQrb0p7ro2HUzc6GpncdkSEU3+Pg
fSLseRQGj7n0mt8Twia+Haodkq7aid+XrrA+Dw8WwsqUPgsKkZDwS39MuOtNsPubn8KWmF246AU0
A+Q6pm5unOLq5h1fYcoCOaFddjObar/nWAJ4+2VAXdU2PQ3UYYQchxlmPbA0DS0ifRzysxRXVabt
Fojc45SW1d3IxOGKwnswtddiJJ1GtZp9klPylvZNdBJ6rnbZbO5EpcXnilndRmvtm2xG65BbeB9l
sm9hEEHN8jOLEVPT1MahLbIn8oCbe+gICFzylihaxMGAXFJ3EZesMl/iefpSomE2RNP/zGGvPUu0
wxi44EIJRjAh1Xw/LewmqmLTBYfgG6HNSsU1g+7q0QBEpSZvhUgi0gNldBBvDbGKekeroHVPIU5I
+iGcU3/2wkjwA1LjCTY5u8FETLVky3aBO5uCBnBBU5X4kksDnHsr5P8k7DyWG8e2bfsvt48IeNN4
HQAk6I0oynUQsvDe4+vfQJ6I9+rmycjqKFSZlRJJbGysvdacY+ZEKZTGI0DvhvuZ+DWiKNaR3zAb
HRkjily8Xxs9ioXcbgaIQRqx4VUYffxauij3OOKLKUY+8t2pQEPafkvsqkR8kUrCkJiZFxGyt5sl
/SmagzVO9pZxoA8tqOzf1NE4mb1IQ2G5zzmv/Cg1112OP+oI1UxalT9dEK5Mnx8L0hWQZ1kork/A
yq/V0KfWo7W8xmIpt6pkdluT1kVVLBURfcQqLqC45VB3w4lGKGhJvWTci3BjM0YFP7LkaRYukFIc
Z+tOMnUnImp6J8fWOwZyYYfGjQhyc9oQC1fYsZGFtih1y0aEWdwndp2L41+hYCo0FndGMdOgS1ds
Py0uRixHdIdDB96aNfNUnhtSQGlWcmQXfuJ+mLCoRJ2b57OrGwb3oJLN1Ce8SJnzhjwPwgaDNUnN
HJ84e1E5isLKHGEFSqW0skI0TL2xk1BLzU1o7RRSt21UAYobGu14+vUdUj7JZaFKDPTHaG35SB87
M8eASykQiTwiyGofNirSNxhEPENKxQTYOZV3fL3JVloiXq9IU2k+tJlmB2FDrv04FUC+2K0DCfax
T6ggIFSpRwQZh7QpZAt/XUn+6bYYerJ7DJ/o04BTD89HnCHjRQOdQMMii86tmH6nKk+ZUa87Wgqm
q/ty+lLFileLFsY59bVIwvE6a8Sf+dElpDOzDub4KxcNxqSyydRGUly189+0XjAY9yswh7O3aQg6
WtkpVaNxzEN3njsL7XwbnywLz0E1g68LcE3ki4PP5DAlQI5vGhfr1svEK+ee7KAP1JztysByo4RD
Kw9t8q7oLMg4TFZdVUYerp7PgQG8JqfcsyUsIc0M1vkQp6+QXC6Y25xm1s4AzEUeeMS5grLpV4zB
ENdG00/X9vu4VfCIxcOl5xxBTG/ziuLLo/X/5ZfRUWhzyU0VCORyuOQCWcw18FxyOkTIHbQCpKd+
DT/K5QT0WFR9BxSs+baYy7sC4ZUq/d6yNcjcU2i1qHFPgcxoFTNWpK9bQ3uTl8RlnBUzL4rjfk7r
HB3tocxhPk1Z32yrMjllJW6SXMa1qyXNukDl6kl+/w4pJn8cUe1SWqYefa07DDDQGhFeFSpWmPKJ
4ogW889IwSDRYKqlMXYyErxPGrZHj+pm6YKP/QFqIzhr4MwYT+4yx7Oyh2sg+OGjpNZAXxexqJVP
Krg5dUsOzonp+M7XwQcNRmztgtw8EhnQ7stMek9bWNVjmoLSYjW6KYt37QPHXhGaXXuZwPATHvFB
SaYfmYGI2/XTvJPpLXlqkr+Qfjy4FiY2Ni91XIe4NH1iu+TKAnhS+J6utVRHsuyNhA3aIuA/5kQF
gQEBUl6UfCJqEwLyymDRTkigk7HNWFM+3EoRT7yOOHtLYWM5NbM+05irB0OF0lTpHiHiFyxgND/m
kUO4qW9yQSG1Lu7PiTpIu3LOTIeO6yqffZopnIeCSkP1nBrn0ggkjh0WVKhfXwqe4jtFykP8nfn8
/76VRRaY1KitSH9Y1ddV3pz+80+ZH/JXv/5fHFOz8vLrJ0TiI7kdZP/Oy8kCmlergpapuY704/mx
cdZGayKr7mJQats5Pz5Cpq/P6aAEDNkCxeNkk+EXly0UKLN1tbgDHKWUJnsMS4io1pr0PkBOcXC2
wlp4f9BnOLBNs4ATDRZLLn8QCPGdXKdAkLZRm2YIYf1z2Qz7JCQbhfcQ7cQSRGasrQwTVibuL+ss
yiVpiyZx6YEcXfOI6TE8vAQBzLemsY9hgjcQtpGdg1e0vpFnk80E1vgDsZ3o64VB3eZaW6zjsnzF
79fSSRheY+LHstHvj6Bde5wjaoY6YJGVWsoxwCVE0h3XUInm+1gOuNt6WqdKFyWI60fPivhEshLO
jpxp/bEqMCNGJfxXYGAbmZIJ1fs6spQ9gv2Eyjp5wG9Sr4WkuI8ywowFHjSj+2JvHrmCWfeMpeeg
J+UNJSljWrm96HUCQ04f0Jw09Z6eVI7erAfilPbaTgCFwJEqUbcKuj+HGJTlhFWwIbROYhQ/tBYp
0rX02SogikQGzhK/5PKS3NrRKa3sQor3Yrbc6SryPEsZo4dcKU79YBh2SOdwJQWNtWOKT8w20+VB
LtZtjS84H4jjzDJG7kirTH3iKWwhBRuiwVyTJdKcupkKKmhalMJy5s2zVS9tNMtrGKvRfdC6Oyqd
mIP3tA4judzSAIzOoYg8PHVaTqS7Qpi+p9xMnhFU2CZ2H3z44zZv0H5EIdPmChm4M2HQB6reYjyw
YBUnOYsdtZZdpVm1hx7M6Ktcso18XSZXnvs/KcuvOVQMAjfNh7Ic6EzA6rWridF0vMiQ+hA2jTqC
PcpqfTfJsEajZviR48HpigxNNbM7KOs/saI9acP0Se4jsqJIPWiGtmf25tIYohkpKdXSWXpGlheu
gi5/ZBFrJ5WcEirotMawN6s3/WIKUXftYCPFMkTcTAR0qqCCBnbu6y6EIWObk4gqGJg6UqZbuxo9
6qIZN46+pQ6eZqQ0zTiQb+o2M/cx7aJt2AjWru99a1sp+BoGjbfB8s+2gaUrkO6LhjOIJR+gpM3e
mMjKMfZL/LhKr50Knwl7HB4bnPMn9FDyqpZj8WJIJPqA28o3hFUbKFxq04VMHDxI9CFdTdL6Bzqw
xBoImvCgDKZL2G5EUl823lqV0XottNFjpQrgjIgQf+ysagJLaGR3JDs13v6CAjjUGXIyKAfGxoFK
5Q5z9NyvnwaOMU4WQ2KBCccK16LyKfCpTUexy5/aiiFSOerpk2SS45ANzIXFukQePjTxU7P8UHmq
wyd6oQtAOgme/In5UkuReh9zRASAYcw7GxMN+aY07sirCkfq1friJxa2soIUBxN5lFmjSPz1n3E4
yyfNL8DaRC9dqpNJMDBb9y3gCU0FrC7WtG2kN8PJD9Qes1g0nIa8VA5dyBxz+fO2At9XWlnPnMoA
sSa1+zo2NlKnm09tYt7bAV1kPn+k45JdlCzjBUFKVpkZvMZzqznAhRgfB43h6qMq8SnF47qADbFq
OlDvZs+FwJotuWjdPplXTuuorkHl9zpS+4LZaC1K01GmLqExQjonPJR3YZoPoigVl1iPB28uTwNG
Mi8lYOYy84qFWD/kQbyz4iXwQGM7ZgKMERZ380PW5+iieP1+Uhv7ZIBmIDVMBLF20LvDw7KIHDFl
hTUNcGEF20dHF2D0Rw3kFEHrvrlDtKO4ed09tEG8b+sCHAf4aYRByaWOok1XD/FuXDRf/swm3/fM
kwF/HvCfDQ7eFax9+orG/kLc4LQEXOktFwt8P7HarLIJyrMf03BLTvKyawdpKdh61pHpkGecj2AC
R/5yrmVK4gzIQdnc2UTyvjlUNY8GPayY+uneHCDEQghG9q4s0+UJibJDRanbhMFTsKe9yKoy54Oi
6foxptjk0GStTWXq9pKKOyWnBXzGjoLht983NTxy1ccIWpoROQ3YoDcsP40Xdhb6sULEOq+HPqJ5
bkwB/7ZBCmLMVGlpqG06ohNiIvNccaIOAUnMySFmsKjiqNGl6hJAkbMVmmJs2xAqimracRSSg+hp
hhfzENBGOBiElMDvEP1jEw4gaOBVkYBi7ZDEOXmhkLwMvSFsAnzUXWW400hPgDc5b9OwnS/GLMl0
6o6mKCWnhmC9aejUQxpBTsoNw9ypREzaXRQCehMnrw/wouiafGYqiFBVUZ6FuCRDtb6HCJlZWdNZ
LxmWj5qk4Ndlx4Vq35O2mqQbogBoWhb0arsa4DIhsAzwJghj1nBGaEEmAqcQUc92PPv91aSHuSNO
/XNBmN1uEq3Jibq8Zr4Di1v1OXrIxrlVu8JtMKHaXSlnOyEkzKIPu8OIvGxrTkQHxHAyDlRmZND5
PW64klMAXkMYw8UjxzoiAjICQkZr3JFjSFRh3TdeSUYd49huzckk3WmGUK8AHxy7IngVRAvZOy1j
b+qqyzRiTVFqCQDEELzIMsegUDGX5s+mNuqTJUM4V5uUQIcKOoefKNXK8hFXtXqw68yMh2dZXxvC
hJ2eggAeJkm4Qh4q7jyOzGKh6FLZTCzG/mAY7XoYU7jqDRlRy8GRT9KuwWJ5IW4tA+Qm7QIUBL3m
oUnVr4Jey07Vaemq4/1A/jOOUHNGBnK9vkpEztGVCBi9EIITvnWQ4DPHC4G4r1VGMiUqD4suIWI8
Z8AWTeMqflICP91Bzt8ugbV7S28PU6y1GzWOL1ox0SXBX+koldptjWjgLNQGZAQFBZlDc898sFwe
/r/+7NcXKK/S3p8tZGlaPdGszhrNzXRD2dR6swk0Q9wjYyNqSK/jtepX2VYZJ3EfLX/x6zsZ8h/Z
N9rSEW991zyaZAFcewAVMmHOBMDY+i6CesLw+tq/DMjdH3GcbiNXuuQv5lv/SXAq48LwWRLWAo3f
FWWV+sRxgUBhFoK6Gq7mdPTfFWAWw7WpPAstoWAvbZUJ4uk6tGzpNejXpRdvxE3q5Sv9kz84Fzed
f4qMXuK8UdhE/V2xtc2vBvHgiYPITrsQCFPTvr4bh2g9HwVxLWyelpx4wngo8M8EoViPjAjFD2Mr
n2LFUW7Jh26Q7uHOpS16owt2M/8qHwFEWNXRKM/wH/Vr8KRmm6b66MsjG0LDiJHnCKPMfC81K6CO
0E+6YE1sRHdEGZ2BGclp2LmW6UUlJ4Z0HR98uBlsLw/VRwHpa5OlR9N4FIRP3jrivLVyT4hkSYAy
2MNXtUVYgh01hEhvjyeAI2XtlDtCfZLH7EbVrebbSSIexcOwkV7xkHTb/Cl+Et6QEtBKwvawKrxO
WylP6kcqQzG0ldGZw+/2qNytHSbSdNNlaI83AcNEu99XB/RtxJ3Eb/17hivwGrrmhTc3Oern6A3P
5bjrX8LH7klaYwREansU6EnP9nTjqYaEyOPEKa2Qi0CfNezSqVNUGHZ+FwsXNYnwGAv2SMRGv+pb
129P8xmPXnywcuY5DHxoV9qp5gyx0+zm27DB/lKQUsUWtmK6RcKezbWZdvkhe5LO2mM+OKp+7eQN
DFb/qO7kFFv1bmQOcROvxqOMI42FAzKOdV25L90Ob8BMbzh2hEO2N480jjlIPsZbDHqsgIATB9yp
ZwZ2/Tr/ro/Vq3AddykKfS/bktKyvyOcXIVHwPPVc9Q4CGroJn82lLzvxGmcxJP0NdLut0nSweZw
rnnGvWGHeGYDzpQtpGMp8gbVQ4nR8lA9WdsQ8XXjGNsps0VlG99N0ek4yQJupMnMrep2j3C2TpzD
0RJMDnSF8ClddNUuV6RhxFK7zQE28S64jXfBi0+aF22Ne51ftGirB64fuM/SVb74W2rTBLTBcwte
5LveZw7bYEOzhN7qOgCthxL0tXGLl3rv0wZ87taqKzzglczRsdkEaxLBweU9je/prj4al9J7B1Lc
HBSvXKHKxUrrgpl4wxByM65oXIoX1S7oRQcrNVlHwYp8lvYn/sEwi3iiAeS2Uk6iciHQaU/TZ3hj
K1M+mPMtgnoU4B7d7xRZ3knhg0Gpuclv1oeWONVbcRccRialpz62ewINqmEjfTRvYrJi0Aoi8lht
xc5BBWo5o2O+VFvzJoXO8Al5w6297pzdFkcPUtzZFjfJLR02wiO9orjlktIOEh/VtfzZvMTvYD+q
leFp1xn0zXOZuuaNc+L8I6VEJm6yg3hTrtY1jLe0wfztTAP5xCfEYT3eQZZrPgTVbT3KjXzFmEjf
hbvirL8Ma+PNP9T7wMs35U8DPNOJP6pl0mRbxKQxPeGHwxUluMn28Q+/+fvOeEivKb2udS/Y6Z2+
/YuIBfccq65G0YTTZkO4CWJkpHXDTyAeiZ6JOx6JtvGFjnOaMMCcBqQ1oGLZgR7xLFQ8a1g0MnIw
u7SQ5kF+tlWSaeBfeGBNn8J3wcBr5DSfnFiJDZhA0tgMY6GqrpqNdAlRH3sxuJl9d4hqLjaLKZeI
vHSURftgm+fyCquAEHAY/Hm0x6duaA4CaOR1+gr25p1kcnVyxPoBQeQ4X4SbzNzxIb6j5xZoBdsE
tDTqCgzHBuOdumEa2zrsup/ByTyWsdu74qo9CLfxYh3ms8AQlYrhCBJAO/rfg+nEB2HNKREfhvLI
E1GidnvRHo2L8RrceCS8Eq75JRyaDfdfzKGehgH0uMYJN/VTTeiXHaEUdcSztcLM4ISv+g/onyuJ
tAItz1eJRv9gM5HomZFupBOZT5HHINfaNZDnOgcBsKi4YO/MG1zS+kcMVsIufhO5pA/SVjpX3Xt8
yJ59ljY1OHrlwYaXEznIZAgiH3g555StbPKhHg+2OHjqtqncYJsBzPux2ieBoBNXAzvYqseR17LY
RlwioLizVNS1Lo7rbQNKFxB/bRO0IW4B8zQ2KuvJxVmNzxgg6jXMAfnbsOHcdnBCMqxs46pMtrxu
n6yjJHqgUVpAYnbljQfoHtwm0ll4SVbABxirXqLv4BgXrvkl9ludPfUySTbahQ4okIdOmCJI/QSK
s2fGSVxmVN37lgAvaLPOuEfmG66KU/5qvVCjS4dKgJriMAYU3unzI8f1v7RTMtjyJVHJGp7Rs9jt
hyWi00NgfKx9tgVXuOq3oL/q427epy7gdifAAORVx8DuP/Jn+XF6wQpvftD6CXfmPj9l6gpc0VM5
rZpPbjn4Ou1e+RAe+HTXEtQalw/MGM58EHPlRGS1PSbhxrKu8YBFeQtHTmtpa3KVuKdt5VmMdrq5
GrcajFW730jejEjjpd2QmEgKNGAS/QtQQTK6jaOLe190jWP/04obvPqyTC/Iy58aBINOfxdeZz7p
fgUwNjub+whz+git5CHdp/ne31ic/e3qEG7UDxWC4xlhYgHsclo3n/5WIRQzWncPsbYRhnVzF3Bg
ZHbrY6CxMz68PQbFaYXpHZjCcNa6gx56uDHkg/EDiLGJbA3yypGZvHZdIADCbaLeAPv3VF8HZPIf
OZrLFUCk8SKsAyQ1KGsNlMlk8ay4MXOv9MxN1m7q+cwKay5ZuZVyNxQdBlbIH7p92romVqR8Jz/w
/xuCneM26FfTw9jvDZKx0FaSNodnEmZPuFbytantOLNH+pVKIS7uunpsW7cxHzlICt2Rgq38rh9a
69bGG58y9C3OttKVDQr5kxzdaQrmD805Oud4KndDtQpu3XNSeSDmuWMY19iBa2xNCpfyUzRINnSC
J+08KvhU1pyKUQbom6A4VcmO5hzlHCqk6BS8m2/ykU0i/Y6v/ZtB727Tr5S34kA+1q7bt6/qQwmU
iIkwmtKbAnUKDhAeqHDeQO8sV5Wxsd7azIO23Gd7rOpTfobsjwUwdEz/HMy34qt8K0OcGzZHP2IT
Au070FbYPfIfvF2Z+o23bHrBu4gNK9VtVHIIBxfBd2m3a+Ncy7a4o00KIDPq9s2Naaf/TIryfJx/
ioN+K15iMoQ25mNA+bXLn/CgOkrrgLhNj6XmllwsrCNgI7lZuUostiu0qxoFipPeqePa/J34joLW
6HGkrwesC4Kzg3mAxxfBlZjCbPOBiZtfPmv9VbhkN5wyo2pTjjO9jpGKfiD2nL95sFUYI/YBpQSg
wr34jG7l1nDq2AkK/h3bP5mbBsH0kg3maFftiI4+fprWMPzVDxa+QOL4jroVw49Lwzx/i8DQfHeH
Bi7TCsPIArxEkP+Us1Xv/A11i5tdk71CEOW62KVrcxsdzUOJF8ykCnYgepypHAKAVHa674tdiQVG
9YhcKYlt35UxoGmbqAH4ibX16GONYbVpO+1kZPa4p69On0LdLGkLoEW4I2SnvDH+Dd4kNiwqqtjF
WJLvE9NLn3zJBcj4KryV45tYXPvUrV7oOgfC1l9TQUUeEgWE1JRnY/04qpVnPnTlyg8o61t8+9Q+
om19cTF4qiaU8RxotrItHLPH8Q6IqX+zyIrYQeaky/41aTYwJWHDdJJ4uflSM/JbV8/ihsvoP/hI
igaed/uQwk+GX7U25U145wYtUI6v1V12DUhqX4M6MneALQ7Fe2/awT59DE5wwgqLWqlDsPNNI+BB
/WA+w0GUgtVcYZOxDiiWCXRFLL6LLvkDL1u6iG/iVXmkmcGvxR3FGeEVr0+PIhk5+x5C8kcg7NM3
enccFNLvxt8jIFmm7I/BF7txJuxQVLUn8xnD7kf8U29iRnrbcqV++gcTs6bPmY8a2S6O1gNeRvp6
5WHYZYDO3WYVfmUxMyzOQ5vWRiXzUu+IPKht1kv3QquA53X3QusDImaNscUF7XpWH4TXbC1+itMa
DGnDrXpJ2A8RfvKRt+8x/aXP+oen1lC57ewUjTtsw95VVv6nv2+eg3ofI+bdygfBNXYZNreQpBu7
M7dQVl8Bl+Qjdygf9g8SegFu+Q4fiIFWwvXHteZZ1/ra3hFzPpuTC/SGri93OscyMnsP4TtVdfzD
7gc6Wwd89DHR4Avs7x6kK08FdYU+m6d8+9xdQ+WQfmkvrM6H6N33ss2C8Ypca2+cJPyFX8wWEF2Q
ZRTSwFwZClJ4W30TDuKmwii/siY7ctn99T2jEzc8sqxGGKDbZhdigb9It2WzWURinOGMrXQpl0Ms
5DniGnHrnaa79PJSSYzlXdo+DG3xnPNgrN6grsjOuFaBq+MsdsKrvA+/sb+aD6S0Rj/xY//JQ0C4
Sev8NX8kHb3gOXH1vXFr3NijuCmML6ZuB+UwkV1vG69EyZO6Ot/4YeNrG7gdLF6SDBWqNCfcUhH7
3yjHOa6jvY2/VY4YVEYqykk7JPjGER/Y5QN7xG5xjPHAPJJy8I4c3Tos/U2Bqc/KfwhuIfeT7T+n
36zh/oUSetqhxxSv0ZntSGbLwXJmM+5qnptn7bV5ZnsMH8Q9RoILsXvPnF3VY36Q1sZ+m1zBorzU
3G0VgtJizebJZqm9Ulvf+7dhwzTmubwjUIOIi45011NKryeSyNyFUnwgLkGu3GYtMvJj2Pdk7VhN
H/W1EmjLOAmiMFAwj+bLNO4ttz8RhTI+x+CjM08TvULlbGmj6t8YJLdBhqEpsmIHrAZsjLb4utxA
46ka9uWPvwZLPoOQpQLo1iJwLY//sfC0PQDGM7sgmkNrN/Fia69+AFbm8QmIB2VFEGV6x2Mc2nAd
aUmMGl6gbcSDkuHWaSmf8RJ+5JRloHJX4ldlekmzYgN/FtjIF+GCXW7IiXpvXrBTyBw8patwB2ED
ZB1uTN+pnoEIerBSckKWAJtf3yWj3uNALYllmklANWpuacT7GJregsTn4inJMNNoII1lj1c2FJN9
9OvPE0RYWdJWLBUr2TdA2FZxzXMcz5PvwgKjbT2nL0KqNGuj1XjfeiPIO1HL+TYwkx2OQyZ+Me6S
iNoLlTIK0aG7JGJceWnO6wnLHqvzxM0wLF9iZDdOx2QDj/esIINrDqo0Ui7Bx/rPl9GEzKqWukdo
AMFdJDio7UK+Suu02lnf1nfREIdqCZ3Z2ci5aMKiT1hlpcBJ5dcXfb6nhgAH2VBpYiIwLlegXygf
QvMZkWW9CUsKc3SPWBBpPKt4T1Fy0KKd5i9Rix+F5BLQsYDCbCIakLA+16dBlb/kBBxVHnOY082r
z/vdQZrV0DKRQV1x5iKao3Ms3N1VMH0rpX/0W1+mhA06zGMvQOIabhUR/zEXolPlDXrlzAbRyuNx
vBpNl3gzVgs6MwzO/PJJbeBbo15dvo/MsUIt0nwJcfxopeWtHpuHVpjJtIH/VYzp+6CXtFCn56kk
+aZVxQ2d9bU0GRco3ptSkE8KB0+rh+IuqTfD53BkyJqd6BMnllrZyKl/9RnurIbWfCq7WVsnpI8w
iJ3vwyyfuRwUMIXq0ycqv0yhJ3eh79xaHD9NWRPIYA5x9BFYq9SHJh+bbYfLin0mTbe1QelqjJtB
nMJTLWA6wYwxeX7VeRD8IofwMqaYjXE0U2vc9zlFptXTDKwy2kHCrHqWJX9ONI2JJSUuKUKcAbfN
xz/6PHfajzogfBR87jpAyGstpVzoxG6Hgf0UVyGnYcl0/uf/I37+RK4BAQT0fAqKfPv1f/5HU00T
8ZKh6ZaKO5Nf+hvQRR9TOe8Fs94MKnyIwgJT0PO8AGq+bbKFE1l5tRrvSkXmYVxP97//+v/muyy/
3ZIU0dSZEKm/8V2MURtbrTDqjZgMP/6oumIT0Dogao8oHwRKfq3T7RLxSv/990rKH962JEPlJC4A
kYS8vLB/cGzERi9HeZRqJi2ZT0LEeah1LzKGy6TjhZ9F1PRZfcSGd9RJY7IZJ3OyLZStag27f3kp
y3v8/QpIsiEr8A0tXtFvV0AC4DshD603PnAxN64EsBDCd1iYqCLP4TkomU8uQBiW78j0rF8I/7Nj
UQn3wfQvy8H4w2uRJbSoiqlqsvX7a9EiX5KFImJWXuUYqmIe8AtWIJ3K9xAvmi+Y6r9cCeVPC1DG
4mFgMRF1MLD/+0rA6yYsphTqjZ7T7jOG7G6QNMj+5lbd3CLe5OM3pPatLH2AMbnX4EStRkp75AC4
TNKdkvoxEuPYFrHSkgdHra9q/COCarHd4riq6ydS+9blhDK1zbi8ZccInDBoDHHviMNWkdle/35R
/3RNZUUxsMiaC/Xqt3U9BWrJUyloNmbGg1AHD2Pr1fAvN8+vRfr7ylFk7h1NhL9lGPL//ugI9min
1pLrTV9rj7Bprn1m7AeD5nfLHVPSgjWG/Eq2ADgGi28GczvG2hH/x4h9Pb3qISsqbcrLcPBV88C1
90pT/bbahVlSvqVVfZwnABqlXnli41/ELvwp6qxe//3Dkv+LnsUepMi6JhMKJlmSuiyRf9yM5NOM
UiArHAcsSlOI7tAKdDROjFqmjGs611G2IdqPNHMy5Je2srnO6/QpkAYEjgmEEX38Diz520zqe7Mw
F8gXAYYxBBc/M+t/uUf+uHcoKoM7Hl6GrP/6+3+8XKWx9AIyP1CqGgKSBNUGw5UzL9gpKevvCSP1
xdP/Nmr7WKF3SWYVYBG6vqbY/ttr+dPdo7BxiyqKeoShvy2BAGGJBJS/3iQa0xOjSiZ3oY1MIT2h
imz0QON+antG7AFjjCHMvv5+7f54+yqWJqsinDedhfjbtcNv8p81OCIocmtJpsncR4hEp7vZxbEt
K4XdLHcevixCLRdKjNLLt9ikr7TgZEZsctjYx29/AaLMiP2dNpa+WyOh4Rocy7SE3ZNyyrZa7P3T
Yx/6H3Ai9tgoaZjG/W6hLLULhurvb0z68ydr6gZPY1k1/2tfQoPKAhKJ+iv2WkeLXVdwBaJaW4+g
ZtoYLfEsWduUxnkM+eXvv/1Pz0VW2EI8I4dbVn57JpCtpnZqxjNhWjg9Aq2JAYMbN23sSYFxj7Ul
2n5o/+U9/2nXUkWISSp8H0h2v+HkkrHL+ykd6s08ci0R3LwB7X77+zv7t9/x2zuLtFbGJ8qCReR3
nPXaU83sXzbfP65JbgZJsbgvGHL/viYBng613HJTVNJaGRgBTOwi1sgC04r8Sv4ljS81WmlVd8Qv
c8XUxDAe/XCaHlK/2kd1f+xF/KGmLC2UWaZUBh2DcArfIojKbYMCuFdYyZ0w3cOSZ/O0AKMC46GM
/I8FOGb6qDT+/sFJy638v3d7RRSBXxKwIlpI9n97pqha2SkCsKBNgDjdbnmM22qarWREUE6ccZsZ
TXrH3c3IAdxNIFRMTUpK39LK3b+/FOtPr8QgksuSNVkyft90Kt0QzalUqk2V/wgBw/ZQpn9ttBJz
3Ok61i3kUIAVobL/++/97+oE1aSJsM7QCckxf31C/9h4rUBq5zpJq808h64hc082fNhOUfb40dh0
a//f6qFlxf/2mfP+yEjCOK8p6u/VsdWQnTtNJu4w1YQfgTKbUvalrOOnv7+zP/4eVRYlLjC7ubq8
83+8M50znGLVoIZNejdE2HjCgJmB8My//xrzv8teRTL+8Xt+K7YEJdV9hCPFBiRFK1iqi+abU75u
CyOyAIlcvjgGMw7FuIlH9u3yVY23RgVh2lx6DX3Xr0Hxo7lSspWCHktSyBuKqYTsOcx4xQQW8HeQ
DwYUbJUK4KYL6Bmp1oj9vhRzD36oQKiOiKIXuk9ngeK3/OAWZPjAZJ9jfqyQT94E67lfF1kIAVxl
Qif1BjGogYoAviCrp5g/8ZkL24EDJZ5J8oM1Zvll99mbIvKCJAw4EOMXAyjyPhgux1NGbcHYolcz
XyUDpQTYxxJz00DazhYZkvSIj3FnBuHrkOmQ4zvoOtqoXkkA+hFh4rmJzwTb0Ex6mLNkrGtNexHX
cjxfODRXHgh+Tk4MwHsduw3RUgjlxvApmmeiLc5/v4TSHx5MFJSGxmYgogzTfq+W0nQWFI5pxSbO
AALI4XAjXeCqDPLNrK0PuhG9LU7JFTvPs5XFl8YKVSBNA1b/QxFpuylXb5jXXzSpWklheZ+F9E3S
iYGUlbYmKkH25imksVPpbiQGT3Wv51xcv3MwJXqjL37VDf5qI7lia2NKpYZPRc/oVAAIqlgf6TDc
tNY6zW13kxNarr2/VuOcgUhmneoqXAEid1ro7QByIkcZOzcc8HLG10xWD3hJrnLb37DMBfVXPOVb
RZG+pkDyfJjj8GAIl6rl9y6XvHJk9BjxsS+5X2oUpbSaVlU9I67As+Asr1NWh8RtjO4W6tLXr3/X
64emIBXPR27RQ6iQkfO1qUWeur/RGAt2JAM0cb/xyYJXJfVFkfMtPotdGuXHeUkL1NRzkMCGCOu7
MBdH3C4wd/4vaWe2HDeSZulXact7VGNf2rrqIvaNwS1ESrqBhUQS++5Yn34+MGumRTCMMWNjVqlK
icpAYHGH+/+f8x3f/+a30Y/Sz4eD8GHyuJ70INKKJCnrxTFMqvl2+ZxhR7yLGmKf0/QOa1z2wB6U
Z4pgofWVJ+TCi0J1oKVSfDJQZVqTycRNoJaSQYc6GgxZ5pVkQ0AunZsOdcikNEhUdF6IyjCRZJTI
WWRue1R1NEFdrd1c+S7j63wygWqqpYObcGB5ONMtClWWpmnzJNuAA0GevoskKRiNagnheNa8NpVm
h/Benkt5e+4s8VvJ5MeqRFnj+7a+zJqcbqItedtWdFdeYsrnXYfGDk0mFEyxoWJO5/bS6xvJJ1Rj
42EZoN6V20hlabwgLvf2blf+cJMBOqGlxpvKgrPlS+22rmX3yktthCNPLxF8W95ntm3wz3SvKPrI
bt2+Bi9rf4MIkKzx/0HWfueGYOqYdWHX79MYcaKWbcuRpiFGz7lO4nQZxCGORvO3keyJmEJ053d3
8P6Gm8yVkD9hLFH1aK46KGfdUiwGU7ojVJdzCYQKcQ62lp4NK7c2ycmlYn7l5n9eQmvsjzSQDAa1
DVWdrMOqSORxhKcKQmt9FKpD670kHymdNXF5Ktr0RGYm0h9tABaTnb8++OcVtD6+TRULJLTlGMZk
nRk1Oe4mJcSOYtNuwq+06Pr+RLVuFZjFoVWTh0FCPPT1QS88U6zawV1bFgsjTTYnZ5xXWVZ7TR1v
sgjJJ1rCMRFqMGugH+EtRPODluKR685JaN2jon75+vDvS8CPo02XNU5bVXTFNI3pwswL4jzV4yLe
DIbQ6S02PB2k6/YYpCit3oaxed9gDqC9bdCTlkBbtFQnikafdbL9XNbaqR5/bAfRbV/h5c87m4pJ
du77B62+AeO3I1GJEVJeu1ufpwm+OJsOFu2Gwdcfp7Q/1j+FQd3arBO+OKZ7X8MNPNgvISZ8EJRX
dgeXHgyNop/JZWIlZEwO5SMVdm3hRJsogmtg4fDwrHVi1DcWOm8sY+wohfP89Y35vGDm9CCma0DO
x8lmuuzSc8Cakh2hBOLjnfyc9coJJMNCzpVv75c8cskvUa0rz+PnZaUusyXX5HGxzoEng8CoKGII
14o2Ul3v+rjZ6Hp0G5jy4evTUy5dU0Om3KURIMtlnWxNWHZ1QcBnb7zUuDcb9vAZA42CG6/K7Ech
aYdIV1ehbKxs2AJ6xSxbajit6n4bIAoEUmXAgRusZ8m99mRdWC5xDRSZ9butyiY7wo+PViepXRqG
2H5LfEBD4D9qRscc4B5EIPZ180NxQ0Q+IYwo5dqjZoxv2ul4HKc+Ap4N5PjT6YAXiHCgHEUbxwAu
oWP0owICa0G2SCDpspZQtLIjdpYy1kgiSQna5AxQFSferY8JftY27jAHPnjzDry1FYyANoNaU/Ae
d0kEsYY3AelaDHsKZopaErqDGJG4kHTlVoTw6pjIu5Eg8w4dE7mOgR43CT6xeHS0nd5ZBlJhL40W
eNH7XweI58BOAvqEiZxSKzi4tv0pyL8tG5AMQyaPpnhv5dukn8E+BskR/KKuh/KtA+4nZc0GEJcz
V5XiDOB5lY/bgCsP3DhIP11Y2xlLM4rt6NMHbghhuPo6Ex3hOT/dEL2cbxDCsyNW+wfm8mzuGvUu
SyGRYJp6wZ2z1PLq7usvcXFwETlA+8JR4f9PJpJEL1g8EJ+8wdOJpIrTliPlZFviyqbtQr2RJ9gx
2fcyqZPXOHmCcbtpaV6k8abVaDqhTbRrkB3M01XR7FhCnWAeoAfn3gjNuPdr9VC6zZi1eO2LfF6p
jBV6hTaRTfGTq/9xKA2hjI0YNOtGqeBe1Pyy6Mp15Z2jpP9ujFbOqop/lYVxHI3wif3r//2CcxV0
Xui6LcvTihzDwGwin9msj9yX8XqX6MuS0r0yWaufN8kUwZgZ6TNQvleno7arolQZMmYMM6LF4MD5
n8V5jDrLIolTgfLAnBVqYhOQLDlrBU855PlZg8ZELaGIRxge2DlsBocl79i+C3TnOYGZo7qEDXTI
AysFgdP1afjSbEMMhc4O37lQlrHN0gbh10QoO+ud1IqdlOdnLuU8VdVDL1+d9S9eJ1WDdQf2wv7U
uYm5SJZJ9WvTd7eSUoNEjvJzTdkUJKSNsiYOftXxLx3wSyuBq2pZkZrFLkgRwHz9YFjjCJhOB9wo
mry6ohFOMnnPObUK4Mkrog0mY1w6gP5twA8QKAuolQHaL0xSmaiIBjfvWRLcO3a1lu0flq2fErQ1
2SsRr8g7kmZTsVwKeUGCmvaJcuCXxlFQtnfGjeG4N71QT3ZHMSPnYZC1/KyL6MnRxGOSZ2enkw85
oHoSDvEylYR2G8vCIwgNG+WZUjUlSOc0KMWDBq0pd4IRPPwaZDTbfTvRlplqHvAYPzQaCJjcKvd+
rYG3kFd0+BeuZQE8NZ/TgG0uj72M4rSTwVqqB5/HYUY8Jaydn+//bpkJWbZc5bygouJnv0L52ltV
v3jvLSqszH94+6ZL+9KtxpJCwputKHcpsCU7anYtTc7FOCDKtkUf5PcbQ6lLNjC/TK506CinsEzP
oVf+rv1qO8j6SQpYZYqWCbsoi0dYHHeDTmi7QvUrKv3f4S/FATlS+4gSzP4Oh9cmg0UWjZwpKzZR
RkvmS8PDZecGKY0ausdxLtYsfiRDwAcvRe543OAkyLwHUdHPsqQrr4FLCwxF1tlGYvB2xm3cx1kx
tuouDACIbCShzJQuffA6dyeHS8UrvpHSepZztDpufO9k/ZU9jnrhFaQwGY6LZpq12nS9ryqMah37
9mZwlRdwbd+B/T9Zir8snPSRENRa0Tbapn81R2OZgXDH/07Q0iFztbNNOHlaANSzc7p++VipWlcd
AgrVTVfUe7BUOeLRL+Pt12P10uxKTUsxWe+zHvu07W6grXall2WbNkTRZqXboqa+k7SPZZRuhzza
ya210nwcWqg0+5Qvh45k1sr1YyxQR1g+1hn/NraG32Gnf09s+WWABRfa35SkP0eVfGVPdfH2Kgpt
SXox7Ommb19dcsKgtKuM4EZqUGZbIhp68kS+l+Xg3mOxlcbdsg+9dT8GOn99sS4trDn2WHlWFcNh
rv74bDHltaLSC54twlPmKk+z0ukHRs3ayBaGFD7irN/5g/ySx/ILdeoVxLZ12rpHQ60fsebPIsJO
ZzXwaU1Ob658uQvLAb4c2xmNNRg7t8msm5BoDnCeOzmI7Du4sVU/GN9Dg+nS8y3S2I2DnFJb8gzj
aHrOTu+8pyvf4MK+ijsjO5ptssGyp8vA3NIDkaRUl4q+eRzvT2s6xBoCMRffdad5lOXoKUvMQxfZ
xwA/GTqPLNS+h9XwIixi1VL9ewpknyh4IgyVK6PzwutY0VDVOJrOO+lTd76Bb5kO1KFRQtfsq7NX
wyhOccUDFHjFvV2n15rBF3ZhTMiyqhqKqrLdmzwsPBnkalZDuqE6sCo91PDwTGaQVxe56T+Gfs8f
dleG83iPJ29e+vWyoRHKq+uqM85Qf2zc86HtStmleIVj+XlAx9jhDbfEDfqja4Vv69Ld/vNYk+fN
kcIo1PWxUObAx6oCF4OpAqmLHY4SnIsuA8BmI2vUtbUvF8chzyxMOPbe7h0GrbnAsn4aib6Jbq08
+nll3m/lTH8GVJ/QySedBNxSPKxzpQ7A8MjbSspPWGJ9EPqaoFgLRWJv7fO6PL2Tj5FoJrQfYfPl
r3qqbHqNdaHRgF0Jh23lK9sitcYE19s+ePFUa+lUKUo6a2fjwabkonbZRmT9Wi6cfV42RycB+iL1
BBVWR6ktThEAn1rCaooBNG5ukqbfajUutaJ+C0Nxaiq+pZceuxSCSeIOj0ZMp0R1iDTKMGnPAwuE
TdwNs/yXvfUjtmeZ7sB8ceXvRNn8iCpzU4Isk3qtnwPSdjpiqAnJ0SDSrAr8aO+ES4dTWemoJHHj
6TsTTZAVesUq6VBKy8k5R5pFZbEiB0vsB6+PYaGmvEfMgiSfjCcQvMBa1wYVKJIX7BjBOEFptaxD
r0W4KVrYdICi2j4kIKKOHuqERaLm6IBBYjnmI0bqPrJEWAnG0e8sfw1ZCMk4FewZIQzf3QKddeho
65RYIFvK78Ho4dHhqR/s9B7U+ULLWY9ZcretUl6FBtS4CL9wQ3aQE7062IOsoDrZrr037PK1CbJ7
r0zviY5FS+GiedKxtGe/yXV9VmN8i2mUPYXdFpbhzDLB3dI4eCYcfe7mmLyBFDv+xjf4rMi9kQm1
qgEHaL6xEtJ2fCQ6s7h3emtvmz0mUr7kOA8ASV+jb11rEdxD1z+0Qf09s7xukdb9+uvp8uL4USxL
YXLQkK1MNqxmURWiN5mQ1MpdlCYzst/e9TmJF6iE9N5c1oOz5xSvzIOXFinUP9i9IqZAqzQ5rOH3
MFS8HhcZ7R9Fdo5plFDPT6/MRJdqr3SG6TXSsaWN6EyOoyMOAl7vpJu2dzZ1W+OJggSf4NalmpIh
pwO66d87pXoTEItTKNdXCpdmfF6qlsk1pgo73Tg6eVIkeWvQUcDDERcoTmv0761kHvjjI0IBNn32
zPWGByb/pR+geAWJeJBLAMk2xceaQB4hyrtIJVLLNvduotLBMoAluwTRtJAzZ4mSMgQrd+PF6Uvm
iYfa93ZwxfdOT9Ax+FvotyUOhZRqvkdQiIeBOGnrRZ+ZJ60GAxcxXdb92COMpblaQiv1+9HpJPdn
LR026UDgjm/NFcc6Jr6MkP9FrSKEOQ0GfHK9ZpYWPBT5fWlnaNh1TAOyGM7j3cwgg+H/6qKFHZpP
bKWixATa0IPPCu9LeEuQe1mJ/HSlFuHC2LHzmTc0OHoLxQso1DSk3LNIJasgBKdAFapKLLFQw8aj
ygDGUQEhHLvBmsiPdawhUBdx/oqRCjCpDJu7a8DyI4xoPZ1IA6Gf8q4tVj2afysXHngHB4e2AoeC
3qPVmLtKxkQZl96s7vDYNuHTEOXQN5JRJI7nM3A5wIgV/HoMXnpfmhpbdAe9G4/qOEb/eF+SAUwQ
edSk0A/pManfEjPe9628jhTiav6/DjXdojU5vOEM5OPGtyAppvCFU2rsYBLnrZCunNbFVbLJvgpd
CnI0tnMfz0su1Dwr9JLzijaVT5qely79jkh31u2h0v9QPOLFcLKDG75ympdWPVRpKEmx1GIfNln1
mCWygjRmeulo+0JATxIsL0IcLd/ZKzn3l99/fWEvH9Ggkj8Gm36qNgCnRt0Cx3BThiUGsPIEVeas
uP1zFpevgncIVKfl14d8nzqm66xRH0utE7WyNRX/DFUO1Z8EhU3Yxf5cJ+SwQeOI2dIhaFQmbFmY
jxVsJrLg2vjRtk9FBMWx7FkjlO3Y6svwmIt7iRdVhdkVn2kiWJEGw9rpkTYYUgZ1guQRKzH2EaI3
Cl0uprhha+aWOR/KYe25uZhbNuOtxZVG1gC17X0DR3fBWNkHAXwpmrfVXHEfyxhjnIAJlzjaJkvU
b51T3KVS2s9cKrEImhe+8KEJO1K0UMlPoDbb4joe3edFBTQJASAhYdmc3Wc6h+P/I7ShThjA8b6+
qhefWp5ZjVYQrWk0qB+f2rZzyUrznWTTFvlr3D850EYid9iCrzuq+lLUixC/43CtkHnpAYIHRCGT
gq7+aWdQNVLv56qZbCBUv4YDt88ZqnMfi3MyajC6Mr+H+3P6+mQvvf3pPKF4l8df3lfXf8w8slNG
CJIhH0a8QjJwNXMHndb46i8zYxfaym2cFadxffL1cS/NeH8cd7p/Dgc9bjJDTjA2d2s75hkL7erY
qspzmTXHr4/lXNqSUgJFJMa2lFlhUioXrU2gB6FMGy0NH7quaRcBsnWPaqxaxoIYl/zNIMyN7tOw
7mUfL7sNM4O6ocKNdt3KmhnVRvNe4gz6kWl2t6Gn3cOq7BIXwKkWI/KTlBfPxItV6cDyXONHiEZy
qarI8sg11ysYg34IOMcYvokapMkQPTI3wu6FPLXy0y1rWmzRuE0q3Noktz2/m0tMO5SJfcJ25xyj
DDdSIbHfUMBfz9h5UTDOWOtL6YmYjQpLCHVnV1l7jUHGnahI0yMYEinVMjXaH82gt4TAse1RBAnc
LtmypgfJuQV+SaYJr2ABYyKaeyoM4Ujr7vXY343r5qLUnm1WxF3Fs0GkwtLzu2fdG4jBEqcwq4/E
PeRLK5L2XWQsW/CzgeS/SUPZLw1f7MiYFUej9EmLwvxKQu+VV8ylQeOMAdQ0HhitU1FnHOcVusuc
unrO7irTnhtwFELWn43c2NPwfRZElF2Z6dVLD6+DJgM3hEWrePo8sb/0yC1kgjBj66gCvEd266oL
pZoXkHCDMR1KGVtwVeBsTDck0jBxj10QhhsvTB7LmrZmrtL2TUjtUMO31M2/o7cn3KoZRrREtIfF
Cy+hBqgONmsZN1iAFQMaxNfj4oJTQMdjgc5DZbqhVjkZF57Ux2gqY5hHbrJCP4XDXabi3ZXKUU84
K/K38lmAqU/q4a9Hkk/YnuMgzO4zKuQeRkTJEeumZhYW6SOpeui3sDqtSS3AiQu/nUiP+KnRVsTG
A4/PIV4KiQCKWB6joWVyX4PG33x9Up8Tv0E/IhpQxsWUTflnfGL+mNEcs7cToWrxplPDZUFRHZSa
fRIZURal2q0Ux80XWQI6PFGVkw9fgT18ir3XIxtEpNE6iNgGQK20ffvKPHRJiIFom9bRuEqwPhVm
vc4Ycrdhss1t/1AH8VmKi3s/wxht6BiRBRknJRzvyuhOwB9v/U7cGLS+Zo3LzlNU1lO7Svz0VUTc
KCj1yNyS1560AqvlI+rU3hNag9pHl96uXFP5wgyKNgKpAAI3GjvTrqYcup5J2ShBn10SpBTh96t7
pg1X3pH8jEaEq9sNWbBt/Z3Tgh7Iwmi4cWTYDa3/IveFeksDje52DDFIc8d8zrpA9ab0Z29guPTx
L/Ih02WbilvoqHBPSFZ0cmocqcloMYJGWoRwVcntZLD1UMcNO3hgsgJQmWbWJo4cnbTdlL2Ure0y
lYQczacuPHa+4Kb4OwBqQPpiChRNM3JN3Vd8ig/PVaH5aA0daSkXOcpTSXuwjeA5RYY002pdmbU5
ayVbsg+R89tqmYLNsH7xDHnhGqxm0maDkG1RmD8hlr56rrfrPNhPXmgsPC27H98njfWNGMyf46JQ
xNpzVZYnpa5fVHp99M2fm0BV6P7zwZosTj5r/rZttk4uaJD7e6j1zcIL2rcbV9aODm8DTw+jNdVC
LOllQWSKY90Th8z2ESIgU2wD8ysXmyEeuaO9/DPN+t9XnoVLjwKCNE1GtMKmdtpV62kmxJXQkk0X
ZjFYSG0G3vch8apuzX6O6xM4940uEeI5zl/4bKJEuaIsubBowSBoozM3xjf6tMBL3HVRJOMCzcm4
fW2cP5kWiOHGKbg2yEk3Tl8sB3ykswDW8rVRfGH2p1RCT4cyLivEafU9pcdet0mQbqKaEMk8DTd6
BsPMAnS/0ArsVRlmpINtPBqMgVXi+sBDq42bZ+Q++8Jeq2l4dOtC3Wr9GAHYOEAIyeWSjW1Td+4N
tMwFgUmnwCY4lLXFmlUNa8Ky/Pst9p+/u//yXrO7v7cJ1b/+m9//znKCVz1fTH77r1OW8L//Hv+b
//N3Pv4X/7ohuS2rsjfx5d9av2bHc/JaTf/Sh0/m6P/+douzOH/4zTJFV9Pf169l//Ba1bF4/xac
x/g3/29/+B+v759y6vPXf/51fuEWQCPG9vxb/PXvH43mVtpM44r+P/88wr9/PJ7CP/9axVkZvFDO
+vvj/vhvXs+V+Odfki3/Q6a5Qa+K8pU5tt/a179/YP0DW45JcoSiUrLSRqtMmpXC/+dfmvIPFFc0
RGiKMv/rJs90ldXjj1T9H2yPWYkhybTGEpXx1//+bh/u4v/c1f9I6+QuC1JRjf8177c/94SAiw2Y
7TT/NP5Vnk7VXtvJA2HW9caI4PMUCSRpKczCfZUXt2QmIr6KfX8dAIg/EKKuzGsVym8GDzHM71gm
+3u1ro+SIGPPzst2bhllesCeMy9idpZOnVZboTQ3lVHYm1IG4e/4xCP9cb3/fU5/nsNkfCP109m3
U4pkT8IFntpwC6JBnGboxFrmVs2paENQh1UmueTLologv4UqWu1YL1YmxVeOPd39/X1wDMCyjECZ
WzJZP5Ra2ChKYmAnJMnLbrJ1EcOpKXt/GasQu2rXu81NMJZRAehYC+ori7KLx+e2sahlkYCUaZx+
/li/DEoX5b2uCwQ91Z02qtWVVgGrR0pgQuIbyX/bImgXcpBUS9vADf31tVcmz8/7+Wuc/ahNVKl9
T86/a0QdxRiw12jfgc2VzQPFb4onPQsRWfdtth4wOCybeaOxyXfr4eQk+tqWl2miodfLy2tlpMvf
aPTZMLgUtPEfr4jofNfVciFgW+kmuTmI/HH4F1deKsqkIs2JYzXFcm0jWqFhP5VFVp6tVU3h1utu
ULIFbdNwWXZm+JS77TwyhbeTvdQ9DvQRbbVRqCVL7Z1Vlt08tgr1kGu6vyZ51NyHgW5fqdGP1/yP
Mf3+1agryapG1Adiq/EK/fFMGEWjElwr6nVVvFiuR0CK5P9GfkOV0z0FdMfmbDPyK0/C58vO1kbl
JYtpTv9ct3b9KGyJja3XKDQNgqAI88uxvVypYV266rTQHWoPsqMb2vjzP05NtisVGWbEqXmdvRhs
TqPMzIrIY6W4MrQuXcU/DzV5jmgWe4VnxPXaJhVyVscsrerwJR/V9IhYq1nPYiLw+ysNcW1S/3+/
eWPdAR0z7QdzOiHDFTfttmVAqxadUH8sETqJvBfUxlZDrupoiW6J9Ktv8rw9CUsPyalsNkwNDrRc
K2KZaGjLNpRwf5nqJoqhnWFFWjUm865d01jsu+hQGB28ptpplq4UvNHmRT3vqjduj1AzLb23SjHJ
1onuqNCDm4/wxSu9Ghyoc3jiXqmln3pBGvjXU8n7VDV5bGkAW9SzWKahDZw8tqSzmWomGLixKqKV
0gX3msCA5XucFaTpe0GNq2ghdluNc6piOgGh3t+1aUMOVgczz2RTWYliJksOFQpLmeV2xhqrJ8fM
C1h7ISmeqSDQZ1UJRyo2siNRIxtMQLOiIC53ULUDhsnwpqt+BwkOCc9uQfR97010impYHyQ1fP76
lNEZfB6qWO8Vit5EQfLP5JxDJzbJdYvFOiusZFnXw74twtcug09TtVC4CKkfaqDMrWF0m7TnckjG
W+9UR/qTq3wIpYOXvaQR/y/LP9TABGyaKz98l3z1QKNK5BjKyqxhNtN7XnlabJ2cGoyg/AvPnv8t
6WgYtBbvScwV5NMwmwniSukhAqiURbJPnApHk8TP9DC57xobAVJOTeqgjDl5aY9HXbNuVCErpIMg
3d2Hg+fMSVVXIVkWu7ZusL+13+xmj5+tpG1bB4tMR1JhfLON+LEE+L8hIBxgaVovRQMkKUt3cZT6
81KXrBVR89qCoBHeo3rwREgd4uWZLbrVYHvftDC4q63mtjTBYQUNfLK+/d3naj6X8rQflVMkStaz
2Ip2qn0Hh90EE97k9QmhrKChJm69NtgjtExWXf6tCADA9GPQewZWTh/zrsNBYMo1SsJeGumBcG0H
g95vvzR+Axu5M/STmVXGLCmMn6pinvRB/04OFiY2p9sm1GxnLi1G2j98SNnU30yPzVlolME6Syje
MF+R5VKC9/T7K0/V54nLxv+gIeEYy1yfKsMd9JPaaBlHNQksOUkrdgNrVQm6E4Yke+HR6XKJUb4y
/188Ku057Ps0UHkRfJyZHSK/yTOOeO3KT5XW3tdZ/FaX5rEbJELNo+fIMb9fGT0TxSZTJaZa3gTo
qqCM4MP4eMjKc5pUimvWXjpEUTrCzG3hYymJaolFyGqIb8IjKsAo5sZw9/XBPw9cNlJUwyiTOqjQ
pjJmrzaasG0yTtfK8PIi+OxVaUtoOzhJAQ4KoJb0Io0lgK+POxVyv5/0qJNlnYv1jEv98aQT2ZUS
0XKdcQYeHUbYUktINY5JLthGaXBO2DPMjQZSc+wPx4rJc6al8dlsnkKjVq59m89vfS4Dsi2YRpR3
WRJ9/DZRIA1Q451q3QESWeA2hWMLe8rxQEck+LtnhIkox8qSm5mnZ7eRS+RybIfLxG9PmammayOW
F19fIfXSrWE9jFcD0ZvyiQRS4Bccgsaq1qPseB7HoPApVK2IhHjKvf4NQxvx30VG2Iaperz34meM
7w+9Bf6/ipUfERyR2abSxc63JUAUtQK80gScwH1dCNk7KaF6IwKZWm6oNGtqaVCtkpti8N983e2W
RsRHf31K78uaj69GG+UeJnKMG9j2p2taT5ckYr+0am3pA8nBC+HVR8XC7pM2lE1iJcrmTRiQca4B
PQrjLtoMKP7gp48DP2G3VsnmGbIN/YgmBb1MPSjPIX47lQOyW1tYbRyvQJjJi8iD/Fzr9klWM9Lo
oLssOr1nCnMODt7KjTHWHz19i9aZim8cbygL0wnykyurL31SOHp/ztkZQxGyNJ3pbPz5Hys9VyGB
o7fbat0AW6TTRwcaBqsvQYEulEMDzc0zfH3rIwuf1yk018x/CwOJFG0W/DDhpA3LcwiNbmcu2AC2
M64N1qymV2HKZ9+TroD0PW5msdsCbfgl2e230o+BXKZY7up2XP+YGgFVlKxUA921oebaHPPAzvZa
b5m7qPT994heAgDjSC/nsVtpC1WuHtvsminvfdX36QH442pMxlkr4lb3sr5ae7UCAI046Lk6KFit
raRd5JGdLJkXgIuDkMYOSzFUrdQ5BsNvTSiuaOiMSzM9C3Be0sxCCkXej3eGmA+97Y26WjuJReoX
WdJ7XY2ea9fBBqj0h8DA8ZAHNUgsD5ahHCu3aL2iW8vJt46OPY8vTgKNzCXNHcFWtd9bDkGW5QDN
OhnXOGFazDs9+oUAFb5ZkZ2FUlPmBIg0cwsT51Crn/jYUwkdZjFYAHH9Bh+qYkcpWT/BW5yS4uFa
pKbEBtjCxPye5EaJfowCsza43TryAVxo8tZXmaKgZSQLgwLiqnNq6Kvys6a7ZwWCEFGxvNtzZ2mJ
4rkWFYAPPzgEhYYy33uxcYZeaSZ/3t5QJ5IVHeelYcqf1FUGttDIBdS1tvXo7IErXEgDEvRsYE3/
9ZRyYZIkNgRH9SgLZjM13uQ/hlcVR2ZaZgrhK176FuYwCax8w9R5Z8P3mfmgOdMEVqae6qevD3xh
ycs5orOgFqqj5ZpunAvXq3PLNZieU2NZNyHAZ7vTt5Gofqua1aG6cxeWSpfITJGBGp4cLJOenTxk
MwT9MYwGy37RjTpYD6RXQSkqQ1z8NI3QDH/9VS886Kasjx4ecj6pwk2ukSAKU3VDuVqT+4hJp9gD
tDg3cnzXScY8CYK3ygLr8PUx3xctk5FOxU9FC43rmX7NZKQ7jVThg2R0KU19xJW5YO7HQB7gu7YO
nu2KuWpWOQQNbUOV4UF17a1apQ2Z8pFLoJJ+12mYtH1fNKtydP8NQX8KlHYPG/HKEmhS2R5naL7p
aBXivmBZniy/AsgFBlFA1bq1M4ELFU5hHFnoSWT6eYYfvn19ZS4+sWyRRraJAbtiuh93wshL0Fmt
tfSmFeqNrnNUNSV7vQE7HY+yNWfo4oV07YH9vCO3kXewmNbHGwIi6+NQCSsFEzi+yzVOzOe21+8V
i92hi4ls7nckO0YpOZfsP6POJ9LAE+4sNECKNRL7cNeDE5JUhCHIzUqGDjoMxDN8fWEulKL4ghB0
qMHplv3Jsd32tTH4VcSIkvQzswryGl2EQHuqG/aNr37A6rjR7ZUJftG2+sdcJw1EH+jDl0BNmMXe
tJ5L+PW30i/dr9H4BmWEtjAkwI+XjQBdV9VSuSS5yQOenfT+VkqNbVwNOP56Fq+VcJx5CERi5cG9
XLBw3OYqRcQartcdoN9UNQIChLvXOoRPUiveve9W1dFL946kDfvC9o8DM82hcIqagFwD4DkLzWPK
e8EJlRtho1EJiAO+GXJeE2nDEi6QUaj6ptPQyrtJaaAvg44Kz7YS4hx3BhEEcbbFZm89qcVImw6W
UaP46xbE5k0MQIawryE/AD+vCtYAX1+wC9cLM6pJ21RG+mlNnRC+ZAc9fdqCzC9Aw0MQLmvakfQ4
a3+e1cYp8Ot7UyrfCCW9MudMVa/jSEZGpBNWjebU/oQpC0KFcn9pFWtIntYmlGt9E0iuu8ZsGM3t
zFS2bVnumiZpEU9S36SjZuz8XrsyoVy4AuylgNGYYzfi05shT/NB5Mi711HQ35Y6mUNFJMvLoEVB
afnKuSPK8thn6SHU1erK43qhkM41oP+vs4lB3jCtPqmD66FP4eDCgh9IuvZatXG95Z53SLxCXQYS
QYfeMGzRkpKAWVyTplyYZWhSos0zFVPRMY1+HC6slFL0LgaM4HpI5rmzBeKEyKmaBWGiLkr56hmz
FdL4zMm7hjUlIgwavxhwpntJO9IhTWAmJK07cX5lKjGobS7Mu46izSoQ5SPhZTE4/cLBHmzDf6jd
Fw3z1N7qXLCAnevchdI5DWViipOe2OEA0WZE0u1drYpDpZDuTh4ZrBHLh01uadI3263mdB+NGevk
6CBFnfVUUWKqZDd/VP34ueqJNrKqMjyLzllphPfdVzHEaU3LDN6AMtvetAu+pSJvl0hNvE2idtpz
pOu/GhP3dotPn5Fe2zeeMn6QrrjnyCIMqZkrqiw/UM2RTrrLMtJqjSfSjcMt5S+4xEFMIzbTpTtD
bsr7QYWuXLfaPY2N4pt40zLIyoiDzWdbe6oHJXxtqOujiZyVdXCy2EHcZ60h3bR4pmEIpey5bd91
HkILCq7n9bgwg7th6JWnKlXgYPea892twnStWeinBCyE29SJn1jJ1Nsy9IZjp8p7I6+VnRDOTzZB
0U2udOHBHgB084aEod2HJ5kg2gWxnQ5pW6L/4bNuS3q4IHo2htCxJIdGLwWzSI6Jq+zr7DEMrN8q
hKHfeMzvUzv+IZJAWqWqHtz0Vh3c1J14yfuKCBhiHDH1JVkNRZpMN9TQzS7IUnZgIh5I84zKfhYq
SWcug6ab4y0noyvLWdXX8bOQQpKwx9+9/5HlD+QruHpCOqsVHHmzB0eRZWKHDXb3/kcKxsudsFXo
2EF7CMdfMllv/v639z9zx+iUpnTXQWevwkgzDpQezcP7v/3PL23iNcu8pSZnG3my6gMCFBo1C27c
tg9uPB1xd4sSa+m5Ubb3O1nKZo4ksn1hlT87839xdR7LbTPdFn0iVCGHKQEQzFSwJVsTlIOMDDRS
o4Gnv4v6Bn/VnbAoWrYpkWycsPfaHd3LBpykyJb59HVva5o6rmty0iqZkSzUkWyCFMXs0v7+9Qib
v/UOPcc++NvDNuxepjZ1nv5307dzWFCrkBFBDpYzVioheRdx89oqalxhf1eVlR8mcnKWCY/qtKR2
uqtoqU74vt+QJnX73PNIGjQIE7Gx5hlra7xrededR8xHlkaZrAO+fZmEob2orkdKjHGKKGXtyUCf
twXFBORBsyInc9JvGRmtp3wcs/DrS1xv9nXd6mhGzjtIrSERxKuWJ8qEAWKhRpBDMT+NVeTp5dkc
8/S5rwNnN2qqPkp8waHRuyRC6275bHeyfGbAJGO1Flu0rQgThSvzs6UXkthB9DkT2OI37EV1IjpB
vFVrpm8uwNmwtclDIW0ay4/a3lbbYISRye3aaun2ZlbETNpG8Nzow/DWfNSPB+2RhE1Ak3wYhJf0
tC/fszRYX92p3Q2e0X/v1wEkPknqzMjRkrkdsZUrLfHdHQvr/nWP0nWh19h5/ljsjWWiRipXayDd
c/P2MFA/rJr8Gc+f3FOT1y7vb3tnTyn5zqrJQtZrQ4JLMWr4WQAmsm0wKzDluUNeXNlaxquORH+n
yae5E2McbPzYsMaD7xKfRaQr38Osw38sC0IVlbGIq7aa21mJcT+aZ2NYwJ4xqX+epJw/MmX/kPNy
Nra2vbuLad26kfdJZ2IP0vDnXceF1GpX5H9zl/yvB22ZGYTe7xFbNrEcEXeW7dS8bs38vPrK/dmU
fhuPUqijprTxh6PeHED2b1ZhI6PWGBy3pcRO2/s/5/zUm6v7wf5X7RH4TYdRy6ofjsui/fG4a1Hl
oiHacJJzrFp+N353bW3FFWKuhzmHKjJs5Vu7Fh8cJPVHa6V8e/Vamt3w5BuV+5aXeysrmjc1L/Oz
5RfXfH0Tdg8EYwi6u9+o79k8pN9RmVe3ctL+fH1V4/24tmPdYlrrzGhpNV4NZq/PXGR2Xuamr8Hj
Zp1IfuiIi36QXvNIlGCOrXaGYcVw6SCwPn8PUteOikJY7Nu69XttO1Vce/pvtagmJJN8fJ1VblwD
u3gZRjm+To8bA3II6BUfln1GQmMnHcbOLVTvpTXZUT2+LOepfC1aEbmL/hE0g0x6X3kHvKU/lIV5
I1pcPosmrhiNxEUjq4rf4ycv9HJAkjpz8fHtpxTI4pNP1ng9OjfWcsC0MaEm6NhZUyDoijnw3Iuj
+SJ2piInzYM42Mzv1/vXPZlTyHSkOjiIm/arstjnIat7Uo3I78Q+B32W7RvpBIzGMvOsS8s4C3Ru
EIC9LXI11zy5BtdeWCgbGimw0BbztUrkN2/1OoJ7KnG2RaPHMDyCBP9dOFcOqU2jOT6bhV5FlrJR
BJu+OBNxyrvU2/L718Wus/lTUpRp9FN9u33dOOwNjIpsQ30csosd9LGfGebRTtNfG5AdN5+auOw/
O03+cVODaw5zNn6AcyBh64OZ3T+w0FHnqbiwp+yM7DmLnBaJWds1J8A1h4E2YudAbNVkkFiW+FtU
1UsFlJHd7rrPtuJTW0muEAojw2LH7WjzLKj7JDEnnecfNnNj+ZqWlzEf3ydSw1ITvqC8QCZERa2H
arJ/ysJ90dHJRoy/ninno1YhSfEqUAOrdHCuUENqjX3x5+ndXKenbXlslQVO9Oxx1WWzlNooSVCQ
e9W7b6YHe3P+mGae2GORKPOUwv4bK+1fK4vbavp/twnwMey7UMtSilaPVOehNsj3hr7NKrTYmVkn
Y2/ehlBbyYrIg/JkdNvbvLpPvSu3yKjFsRpwGK41+kQCRGiZarGA+LZBlSrIt+2WjIUWr9JMqsyN
nJqVo7d+0nE+C4v96uoNdtgImwlks1r82ihZHX4sgQvsSKgGAfPLxRUQrXsZuqXzUtr6Fs4j/kxD
plQFDvPatNGjsfD/+AbEiYLchN1WT89tkL6469aTyb0ayVhSmWh68xgykrXDNK7v/DsaVj/etmUK
26A5QtU9NZYr2U1q90KpX8Xm7p2OQAl9WPmBLOOjFfqNUYkMfT9pdTPyNnrPADN3Tlw6yz/zOEne
X1yTZNhrW00YBKRw5MlX0i7KCEUInAlhPekDMVWjAztPEgJYmz/M2b+tI8If6fBWrZpaxGZVjnGf
97fF09q9TlTAnlWVhBMoQSMRkO5o9BEI0ov9KEHbYaw8Ib7+1CaJ6ti3/mnETIe+01m7akPUL7dn
HRRnOOOg2qWgU21A+2HVTtmhSvGCMvhH85n3xN4V2hyvxMgId7t6+SMKNc+LcLOypF+6i2kU36ft
QcZvnROTwH8EPXcZzlxy0D/9svxnjQ9ewkYmz0xlgbVt2FcNr7EtxzdXWh+9IRAYoDJ0Xuw7IeXF
PgskZ92iIoVLZFcA8/V9AZWEXPtQlNM58PddNYpIX+b6KlPgrKb7CxUHQubeqfaDC/ignyWXXYNE
03Lxif2dLhZYpqjUFaRRTUu8ZbkPQlpRweZzZxBLM3dcl4T0jo1ZDElKjJOV6Uj7+/lPywWwFGvx
PK3DXZY1/sQiJ2mtF4qsddJwvu6NhR4NWUCu6MilRw3gYbdMnIWyunPh0eYyZ3RAZp1r39aQguTn
AOLFrte9IQ4KqMidzszYLwmCbkh68udsQGUwZuQ3Oozgvx6cS6s/4x+8WGrxE3Y3/dnQiOFahN5H
elD1Z9SjwLyaBYwGsJ+r9/gPe3sVZ2yinJ6GcviU+mT9DQzGuweN5/FT5I1q95ZX/mE1UJzLTBVn
l9591xbjHMlBmhxXmR7hTRnPTk9IaN88ZB+D2mJZ+Leuqg5mNmgxev7fMhNt7GUVIUxy7s7z45dQ
lSwXgtZ+wMO1+Zw7pAJ0q5PkLNsbZS7Hxs+Y5XDNJEW71E/+AObVwugd+cF8WAWykWVJ8VV65nj+
umEvuPdGMzgMmhOrsSmOw+TYSNQaTFqk0aRhP/gtodPa+6ClhBg+vvp6iBb8UrReGW9Dcy66vj1v
iNvPvto+fIdiyZoRljGIEvHsuj1ad3gSRDTyW+7HsYsMsbVnnh50EKwX3kQEb+lz4c/1+jxlQ32u
HveMJU/A9UyHqp1/YPDu9nyVnr5uuo1EcBz6b8RuNxwnePa/Hi/rgKPy6+7ioOuFZArSes3Oa1Xl
5697AeF/WoEDLl1sMrmM5VAImXhDT5CZHPr3XIxq/9+XWh7UZ95Sc2hbDkDxnC7PRxKhFeX562bV
nOKsuve6y5r/HvYn2ydKsRwi8O51u59sa6TXSBEAzrN2Gvrqt0FjGrPM8E/WLGvOcXmzKiLYc2+8
9kXit2SdUU0vbDy5rhkeb596sojf5BXfiaYA1kUHF5uLTaxJraGa1/1rzcTqWitR7cpAF/teEyYf
8grBxujhGc4/N98g/2wKhriuQCMM7bF0e33/xY2cLf+0ag+PUOX7O5vdg9bTq9aV/meZNZKUJw7W
VSe9zpz2ys9VXBF2teARDgdYShvq/b49wQsJKvoR7m6F3Y1nPsTtyf16NMhgJe7kurWnr0fnx3c5
vUHcW8qoQiMqewPvc/h63MqhdVEp87d1d/YtBCePb/+6+frnv+7pi2WHZVD5//3pf//Pf7dff7XT
iBRrZm0I/3vw6y+Jr6f7v39ODJ4bmQupcf97burryX99z3/PxFnrd8fcvP+e0v++MU9xhYKOeu9M
WVBzP55wpTkHPCBcpjMxkVWpJrJnuVc/7v3vy697X4/9v+9DylHv57n9/vX4182SDYTO/u/vetlI
qpPK718PbUW9xUPT/cYAQ6sMJWvXgJ15+GHm0/9utpJGutt6KKFfdznT5xMQbyfya0wXWEMOeU8Q
S7AQkD10/UXqmn1FQ+lGYnPGfTURjKoaI42E8nyCWdgFqnK1Q8Rx/1RpkFmZGcSDNu4fLkTktHM4
JwCfjlbTbpGXzdbTBD0Vf12rrq5PJy5YcjcNw5lhDIzEFhNGbwRWZrV81rrSE/DjrE/JrMOQoc1s
ewv9t0/rcs8ZddBnvzbeTyq2PBo4yHd9A3x4bHBA6TZnj1uRVaim2+CYzwhWkH2qoo7SPH3vmNjv
NHfT9vrmEc345Bj6vlP971Rl9Sld+zmG3EP3n07fa1LdtHkgwku6RdJgkcmHzU30wHltJ8RF7dbj
QjSfthUGbQADZMzSFN+EmVjGdCEQbAp9bPjkWvmR5aZyVxE9by0sgQuiGgf5CJn1moHc+/538brI
/rmwU6wulkX9lD1ZnXoyS+T9thM3jQbtYC0+pTTS5GFFwOYxRXK0T+XW01Vgusd9Tj4bjHLwDyv6
rGWgQppoSjUZG+ASLo0lfqr5PuvtCwi8JRky348YRgZPnux+y7bM48rv/4ps/qZN/RrP+iLCoiVQ
s8wB3JJSNxAi5z9kibMdmQPBZA05WV7XBudsQJtQUBsZLVHBs/nptqlxyOX3HPnWS2ZQzhClANVf
YOJej6vsUCNZ+iUgmyauIDKFxdwVkd43bTQXhcHl+VaKv52dqXikBd4bDkGAldORJlgYxNjr0kuC
bBh3TaUTZwQizhjhr41DxVjLqG6aNmSY47ZPNI7VzbNFd7IHUDGSMMEVpsuzhfCsaMS7hg/x7Nmz
YtcxU+0AZ7rWhTg40taPa1UcGD29aTyFs8PoY4cLjDVg6qsYH6y977wyPYym+EV3Kwm2MzuyQk0J
k3Wnz5R8rcZaXszwClrlETLBehNBes9GsQHm1HX07ozAmnhgOsAfFN9oaNakYE20K9nLnlP5jI4p
oDKhNkBqcHYH97s0/XFHtOKqQarC0FTOjXbcENSHhWrtY+O24tIWgitRAwN7JZ3ZStF3b0wSUUXl
P73S5Qq/WUVklcNwmZgPjT7KLPuRrSOcDHX64v9QhqhP/u8K5/K9TxN402W4OeZtzpgwjArsd6V3
N91A/YFvlaM/z1VYrqSj4fsKErSvxOtV9sdS4wUbbTcHUk29P7PApa0IN6N4txTi0qKdnYgoLuzh
HUXqkLVkH0Iz1bR6ZPpRiMjD4csYq12TTsxPjlkPcc4/EjDnAuA97mx9XHjX1H68toTX1b55q03W
wpVuU9rDrQrTjoO51gkP4H2oDRQj/Hbo65jo19u/llUyIVk/tU78mxdln2ZjIxF5ytwEnMMvt9kE
3I2g4WPE3w8UqG3NyP/kRbpXrdPHlNw44IuA2NoFrkVtQQLsW+SczsBOmrnfBZ2THwkE21w6bQD6
g1oP+AW3pJyKKkrN5W9RdOszJyBCGDnPu6FXcCarEuDFIqtw2Br3qNHN4fEzzg29O+TF7mxICjD4
vW+g1dJ9g6/l2Bkz8NBNCw6rTM/9XC5RFpT566SsvylRUeI2luxxNOkQZ53a5RNgzOCadxZBCCDI
jKHho/34FC1Wvxx7Zdy9bKCJI/WOHaWXuNaKLJNC+do/bpawzG1GcyBTT5MX2InWk7EXiOr6343J
2ThZwb+0zymwWEJgQyVrln6TWWri9fmla5GpODB3PNaBHitAhoN9S9taEWKKcP5MQ6ki02d/0WTp
QFYkyEQ+9YTbUU2aiTNkGJqZrJjFIzNCayFcZ0vcet7BXVttPxT9ccJjt1PtL9sojVBYomBNnpvR
2yhbd18jwmK0lYZz7uf7rBsyZK6c1tpaMhgKFpIQ519ru+VHL5X8WxBx02CMua6YMY/GvihELGaw
Y/4IlEn3pvpcWFUHnaPYu0U2/lka+cfUVYg/lauGXtDHqtagTlw/O9M6rq6VrNXqMgv1cfBq4oLK
OZFUsE8G6aUlvcxuRrq5M2cLdc2w/SjMzN6XRfu+TeUVtB/JzUtTJuxyNN5uGD0a0iQypl57lFfD
+m1MOWXrfHJi1s0/GTYS4poHaHdMAnTVZrLNCQZIQQkwnaTFgssuhU8maROJxfF47/n1rfmdMnXZ
i1nPMHO6JcGcJGeM5XdG3piPAmzI1j3Y/ABlrVczUocI44nltmTdSMUQ+PHSPHosv15PAawaT5vV
Uz6epzUIO3Py7xUVYFZrA+ZL8aeoAt50tqyuqhp/VH1ZJCvDl31HYonD1CymTs4iaHVePKzCh3Bl
XHObLqQjtXHplurssUyPaw7tKIOQvF8GeZK5MuOVSX3ooH6+jwEXF0u+GFuGfo5ARi6xVA9SFEa8
/sTS0bxIFkhRWbV26LVtG3aMvPadjYDNn/YXhUb8KLPq72KQcW8ZpFDymWDBU1u/6zowE3sZOGOZ
dR2MYSNl2VtA1YzDkbnMenTmgUhTYgjlJNKj1mwbqij1W3MC69xPZXBRQZDtazSVqLFMlm0qIBII
3d+NUYB+ITYnNOa0fOpteth0Ne9G0IF31+aufHrWC0BhFetVIstLmXPa6hvADWUecG4NT1b6Iger
eRV1FtVlZj6hUWhf0cZXe78l2N2Yfw5zKr45ZTlfVV785OPWf5v8mbLeydtdkP4zZdn8KGbZn3Wh
qVB/fIkyrokm16xOluzUMccaH/VetsfkbPzTivrsi4nEbshkveP9aFaCfxEBMiXx6FXXTt3h8wzY
GyZ6AkZJTorvHhLDEnnGst0tfs07p7SbY91SQq78Q0kAT23t8w9HyWNd+vIZMl52Y2d6m5RovhX1
fGAEBZjBr/9NziRDawbbYDf6v2q6l4j4L/3ym4HEeK1KbFqEh1yCvA1OZTPboTNbZgwK9Kgb48yn
S8e+oc3yXLLMWlDAJA2iHnZblJ0rvnPOyIUlCc1Lm6XFwRIuRztlisMb96Sbfwowz84qCbyuMyO2
i5QGN50+CFS7uWbT3RyDcWHaTOBcxu24lO1eFZiVqnXbayJ3n2TpJPZquUeWtgdYay+ODaFhLQcs
zaYh96JbzV0GyqxIHQ/SppUnZM4EF2L/SBBufwBZBQDA8BJVZXBohPnbm3TrGJTWVVmMESxlxe4y
D4m+zvJUs2/aWWNOE+/bl0Zln1jrGIh63hJX5QadvF2SWu/c45QX7T6rpxmJPzwiL7O54KYr4aqT
sg8WDEtJpgt7lPIuOXWNwnCeCzAeOz0F0NeI0t5jrLUjjRUYQpM1dgubiK9lnA/bUKdHpDzHLa/N
qPZrZFWcFGR77i1GVZED1uM4VA5hbun6lvcG5AgcC7vGRMqcqybYtyCkQjUW4tUgW2t0GSl3qFsS
4TZEYafYeDP0jnfyjOD+9eMaeSzeDJ2I8MlXSD9cyeBD5i8+iHsdWfXoBJ8GoZ1HCe/eGS1nN60F
RR85d5FJlx1CZKda8LmM6o2txaY9X41KW/fN3BMUT7t83mhnkbumLAmc4sNkxHrEuf+RLam8Dk5s
5GX+BHDA2NczsHcW7Q3FhcdERdDd0dEOBx2xtqX69rKsJ4TTNH4lmWVe7gyJVRQJIkwU5y5cO8C6
YT96635pgypaqqey7D1ie9wQ8Yn6Dt0nLQftHdLkufaG53Lt071mqT8rteKl7Wg8Ga5d/DLdYgJs
u4QXJj0M9nvaOWmsFan24S5/U691343yj1ibNA4ctV5sX/rHod3Yw2UpF/Uqv+YtDhjDbr83BPCS
PVwZL3L5Jkj3pDibtWte+tWtmThJGOUnFYITqEsz46G6cK+yvjlw6J6JdEYiimGdynacnh/JWv/W
evBuWrEywXYQr7rAjwoigE+1YLwgnRRaYLPhJnrcjHY27Qdv83aUjcEt0J9Ze12aVSf5sSNQYNu+
iXwqL6wo1pfB3kJt0+g15pL1k2P/6MfNf/66YWx3KCvzU3QWyzu99hChwlqkdscMlK3ftrRUV64H
8sWW+ik384+FMTFTa8mGJkeV5mnBeN3mtKEv0IYINRC/Vqt97qzKCDVvXhgNz+zYt9oKuxrtsy8I
+6RiEEzl0uHJ3KLZ2RPjGMR2a62x5+rtfs4bstfzMZ4qfzu3DIrjwtQtskCYeeqaZJ3jsG7unTwx
1nR5rtCNLCwp+1L5F7yj6hRkiLcLsXwW/dKzM9rsuBetOjk0rLAbQTDkPbbaJjOiOTezvUFQ1mKc
qzoTr61T8FsKwXasl7XG/2G1+X5wRLozC4f6Pc2DcNLS7FL47RNov+KQs2BgAkqGvCV+sHznFLHb
Yq/KsolcTOd3q1sn4HZuuScBeo7buRzCfGUZZDi/0aJqRycXfgIs9ITeYDh/3WgDrGmygIOYKLnm
uVm72EV4803yiT+VcpxxEejytBb+zzbNPklg9p/AEiCVbAXxVMyTV2KTKBlbEW9V00TrYkGrHkw2
x4QjHJsJIOfQ9FnibXN/cMRCqrHL5G5dCVPX8seOH8gllKIJkGYyLVSHfeH/2MbtWs8Q/zZrGc7K
KwRLkfYHxlhoM8BM4lwzfq+2Tv1LZONpoidOSsPvo9Jtns1tHm6NLNQ9TbvzuhpmtDaWs285hcAD
V3ok3XKHeih/X0fN4JCsx9jSEPARZUYpVC4eCI2hvjvZr8D813vSeg+6BV2fW//sNPyhylblT+bq
AvZl2C+2e6Sxdjm9MfwtOcEQk2UN+7xZvjVGOVw7SgqnKZLZnVyi2NLgiAWG6UBSTbI44LH/1ua5
iFJYDOHiLdQek+/ui2qaj2XVI10JALrOZ73xPv3ZRLzZp05kOus3223s4zzBsNRHxAomIuSmbXlF
p4m+w0cnMCN4Q2ozOeCK3Ix17fbXtVHhdizH6R5FxzVu7ZNOm0L2EwjfMYNMWSf2aVmThNl7SNbp
iqqJSIwJER5zLXimzCv6nTXMbVQVxq8+jUfDpNLXWPtNIkhqYRJAHHQHYa8dQoN8DgU606ROt4Ns
hYiUQPQOZXXxM7afInHtzv636Ef8I7uKSb+TFtaTZhAXk/baodPruKoZXJmK+Y+bzteh0X6qRv3J
TGYhzZzNYbuReSw22zh22nqH1xhchVYNF0KC/Qg1VcNCkyVqbxj71jKLmOv946PbhpUi0ddSP8rO
pEzxTv3UcN7bfTS4fc+l3iNNLyjFwaKcArEUd0urDpOFQ95NTSSXjGSoJdDXiSWcOra5TVf6u6rM
f/SzxqSWGT9NKnoeAZ8JFdCtHrb1JPQqqVJoY5mzN4wR7bg2tpHXMvwynWA6aEFBOFvXWkk6pKQr
cI06dc70l3m4nvhWP+4wSi/xwpKtBlnKmsxN1sxirKVhraEKijMzt3akLJwbpyLoyprTl57h0qrY
1864F86anHLavOmlr3IoA1WGHGLW7FdSoQHw1SdksJL4I1Js+lw4h/nR12sM1uRUAFXH3htqBa4F
h1E4ntuSMXpP5dh477kW+IwXRZv0OgHvvSB9tHmEynEannmxFL6Ggd5E7627bKGLYa/fsVVdqGUR
iQ9456AYb8R05aN1sVHlwPBsnkjY7C5tWzL5AS5z8zxqTndSFw7hbafSKrjXBXOQgtlaUfbOTo0T
cbmoGtzWQiwDct/yzTKy8fKz/MzibBqCZNMb5BRq5/edF2lNP9xmb/tmsCl7TKS8k2HWTWSTf0tP
zS9uESvtv6uljDwNIIPbdOKEO0GPfcRyLL9mwG5hWXZaOFqM98j7S4M8NnvKt6wzfuf1RO6M3f4d
adoTJdoUMv9nW435BYmdv/ec8u/y4JZ3YHYOJZZ7x1+66EFp2dtgUkyzvRMR+ZjbMsheTfZkY475
d+ZdHWi6ezTa3AlVwP6l6eoxzCahnUenpJDFWhhuWWtzzjaf7HlpshrKl3QruW5LhkW+VjJYEOpq
TR/MMMKSQuTdW47rNHgn+JxGaDglr47fsxXNmz7GwH8KNuvX4JX6vtDz6qSEOyHkN2KzkDP45xIe
9sBRQh353Kb/DIKznnXbWVFD+EPcirJM3IxPpgdqi5ljQEONQDXANpKRH4tIMjhW9fJzgpp3zqCq
iNYLs6EXlxpnQVi6HRvCjX7YH5FhLY7F75h6oKgZBq2V/Sc1GNHYsNiSbXEOnbfIneuoekcMoXVy
fO13jZFYx9O6Z+TI9UCu/llZ/Hi28l38I/0UNak9RBkrxztBRgfLQ9LFhDaL7D4Fn8qypcrdU9b4
3W5Zje5IilGdlIz99tL+qa+af+7VFGBgXYqjZ9/gN6E64sTRtOfMcGBKmAHvAHPkg1wPpHGlywlj
X5eITXfDjvWTsl0W+lYvUJEIzn0b6OTXTb04fwWzNWZ/Rb9neFEc2Rc9pb4gR3KwflNT6n/qwX52
Uj2/5Wvv7428uHpEKHN9lUbMSEju2wfKGccZL/CY1vSa7oF5S/FeBt1tW8jhgPB3LcVjPTZl3ybk
rBRMdXky2+bYV4TPZ3o2HFvlPFutpxKz59Daqp71XsglI4dOW6Pz+DNRrs2D/57WA8X5YlWJqsjl
awJNUQdY30uvPTTz+MvsxuqbYCQEG2pC4SGt/tZAgqSoWo9Kb5AStPVbS41EqpR1lJD5dhjBYyK+
aNNEPnIiLXYoKwamq4/Bvk+JLZ7M/DToXEWBDtEb9g4G87GiFdhwYRhZeeoBGlyQzO0fQva4VZn/
POadDDUl9P26Bh8ewrVQh3a1sxXeA6xbcGS76dCbnXVWa+bsAnqxqWT8VoFFYNCwQKC36GlIi7oG
m8F10BNJk7GLWSutBK4tvasL4HzsAlod/OW8xunLrU5rF6D3bMZ2z6d8FCYTmrxNr42uDrqyg1NN
LX2UMFDxjo/oncz6lstaO6hsz/OgL9fKl7XzWvQ2a34LsAzmJf4JMzPqpGFPyQpKkT0ibFpl7Vp2
kNgc3S4jy9jEcWqnZQ+Fyoh8wHXYQSQjTfdHzWflqTEe4RhjfmxRUN0bod2adZDH2a3GW5BloA9E
Xl8XPpe5pYwTibSITVQKCAEtXF7d8smew7F2ikuVCl4eOZnJ0NacVq1ehl8Hvy/pJj1NkCY1meaR
awepBZSKei+euqy8WyZD382WUU2azJkX0+MtNHGQC6EfRDVfmcr34dAP7mvqspzIB/OVEKwWfDTi
I1mxGZKF8bstRftUeGMsQfb+9Bm0hFiBeEr4O+IWVuGbLg+T/JzEZH/roZU9+fDm2xH9FP2wGVZW
Vr85df7Zua787Drme84a7LYBPayj0QqTmXyRmmsdR1NVV9+0ky1Q4ieXQcIQQDHEldvlp9kamI7P
q3fLKzQladYB8JNzlBl9fdRYpaeF+Q2w4kvebLyJdLrztbNEiEF6RbLYWLdp4PqRlpNzlwL6Ww6I
oGOUd+8fN6ve1LhlB/Vkq8VkPqDb3zdU47t8ecMnFzx6XLAaSw0C3VKHUYl/Dek9oV96vUvTj6DI
XtXTEhjZbdD1hnXDS5vS+TK68c4Oc05A1zaAARDWoam3eaxlsxfRWjvHfhwKTAB42zZB3T+gpS0p
atHBdTAUJpo6c9Hw8WbVh+EYd9zJWoJtM9+bAyI3jvsPz9gcKvJuOhbdkkVTMVTxZlYuDqp8PNh4
nV6rZvsneH8Xvmy/2cFsHXr6aJCe/mXTpX5fFMdP6VVoVrcF/2NRdddmeAhbbH9mtbql52YQbFm2
4oKhsbqZxiUbWG53MN8QkARg7LLuvrjdcKok7zocQyPw+lS/Srsdb+ZYH/W+e7XIIUmIlQyO/jBQ
0IA8Nz0qLiPIrO9qDV4Y9k8nSdKzjUVgt3ZZ+opG+M1efOjhVV+de5d4HHPkA99ZAZGrFsG+K9O8
a1BCGZcmBl2Vm82FHS09lpCHJjDW/VxO5nOnvkzBTtTPNTkfbjbeZl2/GpwZ0Th3ZgwCe4i1mtGt
mxUo79A2LSywnHrrmAvO0wsBTfpzkJ9GN8FsVf+pGE/9H3vnsRw5kGXZL0IZtNiGFgxBLTYwJpOE
lg53B/D1c4JVM1XTvWib/WxoJFNQAAF/4t5zl/5oiqtQ1+Y3Eh5zAY1nYb0hTMTAbfUDXrBZv9Iv
Kn2KWzd8d/KhYfvDoWgx/qE6DNguJcmSmaX8rAkIWrPLdA+VJT7oCMyj3XMmRJmzBvF6DvTUHAf0
5FwVHk5FqdKrJvyyCan1SMZkQnJ7E7KgArkh73PO7ys2iHvLASsHI+Tg5gIVUW5lRzVFwXLo8BsJ
D55ynGjuWt4kA/22MWu9K6XcKlUQTxF5+UOMMM43u3XAc3FZOWo++gwwdpOfaEYy1UEb2ALbyCEJ
OmPsmlQivuOq1zgYSVbA61p/lDGFCLCO7L6qpb0VbEdf2G0j07tnsue7xcWuENxVw6ENg/alkrfu
GbpAr3YGtqGTm5jPMQvNn8bpOAID70oUaLBQwuR/jUPnzFbovtAUQ+EQT+sJStSqkdW5mVVG/USL
3hSteTKZ9S+SQj4OCJT5vdbZa9ox3ulC/GJ66jeuNTl0tNbSowhVlWpPbVH2qwpVJnuoiIdw7sXX
vvI/w8RvtqmvHm0jufREor7Ioh63sS9o2mK+TO+W994Uhkf29A2bYJ0zJynjXV0C/lHupO417hKN
7+DN7xl8FkV2b+E2ZFFik49S+Lg84j3uv40vbP+vxKfgx+uiYTb1+yYn2PbsJq55gsa0SlYG+6C3
0u36o19yw1tFbb4NvZKI1NLw6GjkfRJs/7Y0VHVqsxzttufJ55Sbm2Fv8YKYKt8yPqSlmpNg34rE
WkQ6av9MrIimzDLv0hz0QRtGZG04s6SR89F3Clb1TuV8hUiFngUjHKoBr1vCtu7RVOjxYZr85mgM
8ffIOOghi0kLaWuECtHvvKpGY1q3qcPuhvGV34vqLpx+goCw+ZXjoOwEKmMtIdzJbTfcXAdZ7jx7
s06Xma2cg4iV80xOw78+9FvOO2hxxNiQ6LUzG2ThZT0SEqUnzAJV8jFJJ3su24eojZoXRQ73gybR
2u7z/D7SqXEBfLBt0/iJqc50J5woRZ4HVrOo4/TF+t1FyLE9qLheRvg+n9KSQO/ICxinFNNT0TBp
w2R27EtEGLQ5zlEHWKKSqO/e5pgVFuaC9oA3U237nplDhJoNsICMNoWkhfYQYdc3efns9eNWVDrE
X1LWZ2/CB1k7bHInpOZrBVhww3YXRaUnmrPdVFCDu3DbkQm/jWzt7KnIeUlQbCzGigV/PBk8Zqh0
l+YwzhsZ0ctSW08nn4J/2TZaUd8Z1i6y3OGiZlretkjsl4ndwyBD+cA39jP1fbSakYesZZHqXY0M
bdEPRXyH7HtYs9VkwRr3/qVAURwWy0HJ+KgSCt5KyB8uJwPCRAhuJBLr6ookEzRZzpVO173SVkos
P96xMrxxPYxNsXZfJ68qnojGA51v494yjTLdei31ka7psfU8zGdvZFA2TMGrdEz5jMSWFjeoJhJe
tHWe42YliyA/YeHw2EBCXfUH6/T7xlAWyx48kMwv+Bxrsh38VLUNs/nItSoPqPWsh9g7ZFIW962I
HXI2Rp5pFm2NHzgk9D0OkWG/Wl+lkOeQvIiX1LCTC0SR19GP2lVJJgz+tlRfZC/0pQrnOxywcXQA
eZO7oPjxkdQTJeqM8ZU1cW1uRNeLX6LB0SxmTmUHzL3XZvZVuuVnHqG9HPPWeUUnlSKyexwUHUnu
W8mmcVR/SkV9CVxlXGgYEAGlihnPnPdHKzEOouXKA0159WdL7lwVgFAM1DudhbXHOAZ32i+T3Tha
1SYa8cz05VyvI3SgDE4K1x9pVdNgbSdxt2rwzuE2619SpuJLlt2fpWunz7O8+kNarTH+6/Us5Ldq
h4eptcLV6Db6BKnioBrHAx6XPCdRZx4l6RsLbzLmFedEuNW2q/5pm/7/RNP/gWjqONhL/8OafGOm
/l9E06fv8VP8J8/0X//iXzzTyPkHMIwbfpT1geP+Ykv/RTQF+3dDmtrgJMgHCsMbivN/E039f9zC
XjFh3LJuTUio/yaaev8IHQ+8AuTBEOmX6f+/EE1ZOP4XdAwhe56Lo5n5Gt8Q6Iabz/g/2BYQnwzV
NY25d3PKA1+ox06x9h2SCtJ04NMzOiwI4hYMMauaiEajltEqo1hWE3/FLts7JyY6wkOzTqTTg+NV
n71I0C2Ywa4l6z411VPkoj/i8X/feuGjJpmVBIRVn85UKyqVCPXc58LwUeebtrjznP6zNuXKcFGQ
TB2yNaxoVrBwMutg5c1NZc+OKyw3gRSvM0nWC2QFd0XLqiPuvPvOEVDxxxA6mkYzEjHsNzrnWkpf
YLiYUZYUCBQGWKywNvEoL3vjK79t8v3CDhYaCV3FA90m1GlFdMCiLK1qPQf7HvnzgrA/mvFi3kpL
vlTEgM3WTbwV1VvDQBoWoaHSLAL1zT0zd5otdDbaWzOZlq2sNvh5P7rQ2sjevWPS1yxGO93fAgc5
knWgDlZ/aFQwHbKyq46NNvgGbCraViX2qWIJxpoAAeHtI3fs7NPve1ZP11dSgIdMnM+M9AidIWti
2zBc5adwBfBjazwKw/FXE/TNFZBc41J7TXKNnTm5Np2xpWqYmQbi/UMSOa4irzOvyezN6xCZyj8/
lPg4r0gvCjPDaWxj3Mi8zH0KlLAPTUC2mlep9KSa+DWJcZOYUdJuZJIpCpEwvvy+6cPJuBAt+aic
PxV4pB3d9EBOWenP5wrn87Gu7C3WGD5nYtcyYq4yjKLcXToVEUFzgTLdwd2RbMCZp0cmc5Q53N7s
rIrwTqMnuuvxcKXMUI6eGoO7SDc9jTtM+uxW348sAM8UAMtqQoG2GFJ0471pj9tS19fIN42TX0zy
UUxZylybVZoMPBI7e8+9t8yzivapa/XPGGF5Y35AgYwffz+wPQpd3ahrQHatpXPkf1WIh9DI3uhb
S+RfagZyKvK3uTXb1QQlZJ0L541Et+kpdoYXpPPqT64rgphm171XOLYOaPbHdRqbejnicThO3NOB
kRjfnW9wA4/tWXUWQpiSJAyTwvsQodF7sn1A5n4+nH1TZ6uaWcRoNNPfsKv2iW4piZoajpfhp++N
5iVeRtuePW6CqMV/SHWRf1gx9hVtNeHjlJM8kZhBugEAFi3CmmC1Msc603Gd7+e4VoilQu8jnJN9
q4r4j7KHZWyM7OkH/QzqZd6hNjTwtzmIg+ZmTctiX7x4JCZW984WKEy8iiadvBRF6FJLNu769+Cv
6KbXuL/Mze+fRtreWpLJXQ7MY1e0cnoNhPXKSKu5Cpd0rbEXxT6Mb2tTIdTf6tOw2vihmJkyjWF3
LCsVncVInmBi+WyJxiy8Sy2b5PRatE+pL7dezpcuhWWsu3xWJNP14uAr+zmy3ZOL/OazMlAL9iiU
ro1lTqe0SKHKVCQSh7zYjribgsMYIg1CUDQ+NmSuPMJR3kmPnZ2GNbPB8zA+6hR8BnkZ1vr3b6Ax
wtahEMQqYGCIjKf7og/Ge88d9KnOssO/P8W1LLbsUo8ZIRMLMdbtq9k61XYOG8wotw+nidUXVTbf
VZUce62Qw1vFJcZBdO/NsnieGuQXhf7wu3A+6S6tn0RdnrNaJJffj9jPJCuAAhijeE2M0xg+8QRi
Ww6m4G7KCvO1wvYV9p73NI1aXnsvekHDi9PZLx/Qppf3rI3YcgrqIn/y1mZeVicklOXJoDJt0Fdt
wsT2iwVGoYyV4ZNrO/rQZGGAPDf2QKz4yNfKuPtOo63ssAmqLrAxVbYRDoqiPhFS1F+4fgaZZSrd
BlNc78DlvoB6E49GbVVHyXHJ6BxlR9C22a71nUtiquwvOL5LWJrG17iRlr/HOji9Gi4+LhmV7LFu
H64albqr/kaN74UbvJXcVWVqFa9uFEXHYPbUcqqq8E0TGbQ0ub2gdbYOC/2keZNrjvz+jXFPfCyz
DsFXO/wog9cTsNpLi67wxTcctOyZVWEaj1EERIKZbmLE9zW7gkXE0mYZD2RNh6pzr/0k6qUyeQl3
NRN+GaG2Vjh6dz7BRS9Bw0Uhog1PS1af46aNLnqWzMmSIDnwLefPAVOyRVpOb3Yc9RvLTbLHii79
PlSILlwzfWRxzLM69pFPN0QM2PlwVzDEurpFa/Ayz+UrEkWUi5BFfUNmz6OAU+4GkMnbLsue7b4r
1pnJT/T7pxCyA6Qzd3U175PExHPgB/189ZiYsPWVx39+7vYhPNlm3VbmS3ybP4S3N7/v6ZrvRyNZ
o1EpmLAizb7NZUCglmOyLObWWlUpnECit0w2hzyeTHJ8CMACDJHZdov0r0JsGlXdtcQqhGD4xzJN
axsp2S5L18EzlLBvdv2SGHRmnlZY4bDgl8D9E+6cpIqW3PgOtt13x7f0vsgSVA+m3OMmwMeIW9XQ
HlVOH8R3LZwLqx7ys31oi/5aGUNFoC3EU5kU1sbwv62ZgsjlUNhW5gwMkfiaoyraculn5qOOkdBa
OaL72Yl9IN99hMfvV9HwjsKJfk7Z61EVeufp/g8PYQirnRFdkgl8Mp781y4ocuaAICu6aOnKFiGX
x/kgCx+A3PSYqbLf2CpGhjQMfNn+tuCCy+gEXwH8ixmlcjQVoFxTxOT9eE9eUsI73U+cAaqXaNQ6
3wQuMlhXxguoeG311xmnPeN/NPyBRZiL4eEVc/Nux8QW8Z0r3gjqWZi59DhIS3sT+GO3QU4RL9I0
R03dfiWigB0X1y/G4JGL6qA+curFlFQ3O+CL09lfVmWcBkBEhhkj8Gc43kIQskKIqKxP8lJ/B5Jx
GJkUWFIyH3u7eCkCD/pB7G87iYOznb5hN8E+Q7Eqh/HVi9svzAsKvlVypNRgZYahdTJXw9gvUH/f
k3NGUuWG8TRAZxV/NJGBXOmvxBEQIH9YRn17IwcyTTN7a4sFG4X3lC698hZ4niVfdkEciFl5922E
G7P8yvL+bXYBrpQKYEUvqfmqu9gqD51uK7xu1mszmI8sjB4aGbF7Yc8XmD9gNbWeXmJcwOQVrdAq
7GLbOCRquMQzRrQpWHE3rWfqv1ldRxEuwx7YsJ0aD8oxPgst7s2EwNyCxDTD37EhIWYMOVhoj0+h
7STLxmjxIEhEDymDqoU/L5tkZBFZPtSBfmJjUK1Qw6U4DDo2luyjGYN8+TpLN6wPKIPzfWcTD+MQ
jDLqile24991GNYSl5B19JVDxFnvHDKiD7rEZUCXijvqp4KcbDbfbMFGazzbtY5WpavFqmdEEWPE
jUxgOGkUoO2FgNDjpAnq+Gh3vHcruzOTB0yVvHkyrs9lpN6DCpLcXH/Vg9luhTE9mbweVwNaRX6N
DkSb+U5D10BmwQsxInOBRizAnjNdLVIe+fYBjg1hrFHXMCVK5eNUQGo2yS+pQ7NfTk5bL+Ie6/Y4
4XkN/XQ1J+aL2TjnwmT6OkZOtu68/H3ukBMKZHuDCJNlBHBqjuyRQk69YGt6F7f/x7K8d+yRZ4QP
aIzDAiNL+t25vEYco/tCtawXQop86T8HFSu+0PqTh385Aa5x39/oHJkHsntRi/AnrKY/rm/f2QNj
C7Nm/JVm8lrcBsxT6a8yY/pUTvgyWe638vX3lHV3bvstUDSwha/u3DpFosolZ2f0lXq4ejXshMZr
P63Gb+6C9KZHA+ZochaprP3wc+5lzgHyUMZdk6YnCuY3S6tXyL0PwvfPYRvdl/Z0bRrGu1M1vpuh
PDWdOLidcaQ0sgmqAahhOTDTuAErd4oXBAJtGGyTlNj6l77wsckiEfEWvmGuE4Z3TSiucV3wooQG
wVbduyWv8RHof8PKr3nrfnhmdkXEs/QNJKMNIUgbBol3iXB3nXJSMsBQ85Po0ldXpeJ2KxlXIjhA
vV9V+C/IthgQuPVFilg5hSegoVqEH24RoZqc528JK2jRYygW/tmo8nWax/GSoiFcwJ0rdo5GgA5d
fQsj9BpOzLzZEsWYnxsjyDeugqFfCrGBsHSSnWLSNljWFjvBzaFk7qbOWwuj+WxqX+7dYMRNYBre
mX5/4yZtT73RwAn36Y8Bcd766jE9ufktJVmk16AneqDpf4pJAFxQZGQ45SZ23fArecgfQ+k8MiDM
GJA6r3HM0Z6I1lhhAT4oT1Qbqiyx9yJuqTqS425GweF2w6uVuuWd7m0c9dlUbAq9HvsVkiwifQx9
El1uPhjlU+Zg6bMZDa5Ys7lLqS50fu4qmXiaJGqcVl2UIT7BTUAmKQ7km+bZwHPKsxs8CT4b0qOY
nRVTvlGRJLM6Do4FV+1o8JOKId2T2Q0Q1iwvhqHtVechFtah2CUmtqQ8wkfmMhltybhdhTz6l44x
fvh9IPf0iagJ0xh5E5k9vVe8Z+inDj1imFUtzL8wZnpe5Ea40lGDichxWRJWE/r8oXsTCK6GngUR
jT9rPMxbcwzj13H0EuHZuPjwDNsllsydd0NI3+xz8RcsYmdovcF9SkA3bW2IsjN88Cv+KOlZ2dpI
T0RfYlfsfVbX4UV49f0U84APSvMkJLa+OifoOiKwieM1ZHOM6xvISt1OxrOIJ1QwLN/6KHvzStyW
vadPujZ/YMVB6R1IQWqLKlnjyaGxTqKNkG57wOrTHvDnl+iX/s/Hv58ksua1uNlgfz+vq7o9+GL6
73/v949zMzvQjXXb33/al9zdGcOI//Jf/v6hGVMRuqN59/tf/n5Kd+QtwT0BCcRBGztJfTSDSeCE
aXgs6y2qayB4zTnHTjPU+ju9yVWGyXxj4HHKSHk3EZMZw74Rw8Ud+n3I2IdcRbWopf/mZepP0eIL
zKfvziFfWE5sFnFOOVp/zwVK9aZJnzjEjlW67KJhXA4VtYIH8XExu/b3RCZgwe6zb61Tg/R7qf7O
cxNsypJTACPcXdf6Kze7mUWYdC+DW3CiCFuC2slTOBS3N2oq/vXezDpsoXQXkIoaSIJJEHLe/vD3
TToMxExo77lDX7NWNjzxFPiROZCXpd2OdjWAMoFxcbSHaJETDYyKCsYAZksBKUgiDApxbBx+P27p
8Q+t3BVDed9gegXhgeKpFg3IbKZJU5SmwCfKeu14VGezXb2WWAWh/jv1oZuhN9Zp/jGHJGz+G1Bj
3ig19u3N73s+8z9KqYQX8VgVx1DZBaucdkFQ4mNZIawVztkIvL82nBzHZKuXvJQ6OYoCz0gG1sfr
v0iQfsYDtoNV5NnjufLRrFd3aALXtlEfbnsllc8npIrNAgb9XWJ0a9e7GaNMrEBqm40d/cyqTGl6
uDdoUpYRNJ24qZMl0pN15dLqs9ZUrYMCmJQDH/ZVZEDQwGKlg/qcjdHfdgr3mYgXtxLB8yhne9A4
UXkvMRcEdX8Yuvsxkae27pCdI/bMGHqYxscQa8SfBSV+RzovuESZfljoHBwIQQsxA6FoZcw0pR8Y
NpjXsI66VfpQF4BlHKnP0XjzYmFdnssNvPCj2oRoKhYFbjDXzLfViLZCdhbnvn0BhHspkhH8BI7V
xW0dqWioF4gX+TED7uC6K5/AVC7cpjzccobC8gljE42hHb9a6MBjI6e/QO5tX9yg1xuzHP7EoYEZ
G9PpCm82xuM9OhFr4TrtD6FGSwxbh3AKxdEe5IHgJ/SFWC0VlqRzy4OfpG4mJGGzt+txWpStavcC
3NUIDckgoaKr4uem9c0VhswLDgRSq9rL5LJL6N33KY4f2RexoxPpAe+SvBmMBtEGy9RLESKF1mEm
VwAjOfWlyDe6qV5j3EEjnFhiKOEP9Gn21LpbdszoSju6AAoObn32yG3/OFPuL6BN2wiMiN8R7vSc
ejy8XYXRz+jeUWo/hTOKK1agqCm+3CY4YObtMP7kX3lThSsGt0wmJw0p4OQW5ceIm/DgCG7OOunX
rm53g0/6MdwdOGBx+hcBmDzjlNhhuF4AiYqXZRi95gXU61jKpzxTtDJyZkak3zrS2/Oh/Na+eLXc
aUvu3NcA5AmfR9FsPDvgyRAD95gfS6zmq8iE4OiimPdM4zkMMAa7aQP9U97oh97RRDRWZg9VYF4S
AxgRCkNYIsbeGt5cV+yM4VUG2cHB06NltzdL9wELVINl0TprS2Y36R1eSOX9wNM5GRZ6ly6/NJDb
qdBPINUtxOuTwwzlLEr13c3Ze5JfHauDgOG2bIarimrSdzba54nmecNG6fQuAnzyLtvmy/KLvSOM
u9GVlzh5CXkhsgz7KRD/Ltswxqk/shqnFPEt8dgJ89X1MF2P9WNiVytRas7o4nhzu2Oae6zyfu8O
zWfRAcQ3s9i6SU3EYijke+pGKYJD90+MdB6m3IR21Gue0rR4RPH7gxBua8/dT0vKqRkP90SaPgOB
vRsFCfFN/WfOxj8xDwWixH7CCHatbA9TEHxMefsh54ges18JFwxq2zD7V1ZTbTQc+KBAFJxBeXrv
kdLvIrwkIrQe0W+54Dp4dT03pr4vw/CjjWEyiwwtspaRxTc4n8JxhOr1zKIt3CRTc6hvpWrc1j+D
QZSaTVYEDu7nniNAJtbFjeYGMS9+WvbksFCwoNEKEvdy4ujbMG27L61xYUCr4ghrY7nkDn53rLOk
esMTi84Cf8OYIDuZH3yXomxmUoy8LPQ6sEHFlS0gwu7MuIxDdRAeMp7IPWUYhhaZEzx2Od7PHv+i
o1dMfEOm09a7NpF1pe0iCTMblPEteoIFr+4QKwclP25TEvNjokFa2hMVdIl4h4Jnbsb7269YVu1T
VEZEz/BEKHxkU0P6ZdCXrSayF9c1P0L6ns8WM2U05ZAkYC3k0bM9Wie0P9PiBgzp556nJybmvVdW
VzLOlGBn7mZptPA84w0l9buThbfWKlqBiHzpE5RR+hmercU/yy6/L6Sh5NZvfyg+nqssaNYJduR8
gHrehTC6OkhvE+LwwrAB+pvEWMjeWEzm+Br4/FB2TM1uzDSLPihIRYqqTTwWo9E71mP8X2hHHe4Y
TvRuyX6236bS/BPjkrCK9Jpp608ZhDzko+6aWAOve0S0U4OysLT5BfY5E+xbu90guTKbxEK6ZzIQ
LKIzV3+v6jpbhgnjEGO8qY3RscmCHzAJvd3E2bHEsduTfPrskXg6eh3THeuZnDBzqfQPNe6LLB89
qZpNNoWoC8ku4t4qFzhhpgVrJ86VLDRW4PcS6sjpEPcuD4Wi+PG0b647HW6KcXogbYRLK5VEfuxy
oNr2nyoEACT0IUf+dfKkfNYlqiSB+WPuonI3iAxwAOqpEmxF6dNoR7rEvYy8QLrUpYLhkxkuWJCz
dJtBP3RAOEub1WGNdjWzrffZ+qx0/jKxgsEUHjNnuD0hO/FujOrTd8DOANFf+5Wy7sKSOrQMiSPk
VsEPjvuA5+iwGmPOVoVvYGnbLpD2GTvhIIJlF1hL1l4bX1rZovfymoWItGCIUU1YcLFX7ZBasBqS
a2CAgskmJNduUoSHIQ03ugRDmWfpcy+dkScWtLEhep3Naevo4Ut2obsY3XniNZdcgjK6FzZT0sF5
HLrxtXWis0rYZZSd8cbE1jNrdOcpGq3KYETppxnnLAdalk1/snTaZaQ2L2nzfmZ/RpGk6FnZ8y2n
0UZxgZpjoaN8zXw92sfZH8b2AS8hzAgunDbHfoclypFdZn9HggDdKuDCpQXixHapEit4WPgCfH1q
Ny+pixxz4BtQqYmaCycoZnO5tqomuQNJvJIRt7jV3LabKukAXDnbzlX4oKzoi/LmOZnpcsVsQNlD
MhGW08+YDl9Vj4I/C6hdbwaR2PJpIOONCUjvjPv/xYron6S4jBUC7/gYJMyTpkZDgE2dlVQsggXB
5WVfPAeoURfpimJJuufA78ajMgmgQvJo3aVVRfuQIAsyoSoyBkmiNRs25Kri05198kugsqFhPtWj
m2GomPnFYR9dzCCyQq4SEU5btjY0WOKWkj4+mUV7ChKeeREmG6NIpz2JGp+uzTopTWAEjAyx1HfY
mlv2Kq8FMTULbVXPoy6mTdaZTOFhbXp+u68Lc14TpgxLW3zXRudtDOFsXOb8VvuCRyFY+Bkwf2jO
f9ojlC51QAe/Ndpt6uUXvyJPupjCbynwWyr2ejXjasO4PQEqlxU0Vt10qjYVWaILpSqsSHBa4WgT
d2VHr/7Ib7xP1GctJ0xswzqy+hSjl4Qu3dxQksENuvyUxvrzF6g6DeHaqcNhi234va+CaRsPMkG6
23+IkvmWlcF2TwkLWVtQOazJungsCtHrI0qFwMOYqjgZ8PXUmAJz4J4s2Kas7ZgjnZK93YkAglTb
+5SgZbhrZ0GN7o2rihiGje//1a5JBxPAjpBQtQhA9fHGWdZKifxvx8oMsVH+FJS0zTaTABhXGOF8
hoB8ZZuNwEqx5lrBWP3w4jTDP0RhbMb2GgIOztR+fklwe/HswZGqQ50RgxZOK2mOXzLgU15lX0OJ
MjgcDwmblxWDMT47PgyenNdwuMkHbI4qEru2j2YcgeGwtKz+ZtMziIw3gF4388MkSIef4A2s2q4e
MJwgytOZeRMVUEx6r3Hg3LtjUi7jjClhiCQnCur3G9Igki+I9OtV2kTTroSKeHT6rVUH3ca1iYRD
eNXawUrxgDlUc3nm8bDJWOv757jklczmydnlgYFBEQ3iJnZIdpcjh0zr9xPnj/Wd0fwRocBBG3kb
0CQ8sheGrsp9MU13qRZ6V5UzPAWMgTriiMtrMAbudN9Ilj25Tk+Gw7YBp8oecgM7utLcJ6U173CL
fdnkCy4De8bHI+KtIYuVlzvZphaUCG4/bkIodxwwQ48DhoZ8FsYbwslD1sXFBmudwGSFZRvGQMJA
xSF4bu1OuX1QpRoWcYGbVzWR2EzD9MdGPHGCN7Nie1auzOohS8Z52RnBieDykSUtL4zERFSeF3d1
nD3GUlN4hHxnE/K7zvXCBavaXZYWm/wGUR96+UAfu0GCHK2tnE2tArx9UHWznbODsOurh4Sc6jWU
CyMsH7RKolfA1cxwELIZf5nOrefB35YKjefEMeNG4hLbpM8h+M+2fD2Mbi1PTSV5Ules4wEVbRxV
/zHzFHgbWKc5DXjGGs4AQpJfV5Kfvdo+cIQ+EPKxV0FNXs4g8b25DZA9n3oTha6/5F8xbAu+0P/U
O08C09JYrNcWZxRRefYaxAlLByY+mn1kEmAiMBJxlK1x6Yr+mAbBcziZ7NzjsiCEeOn1JZ5ATHNJ
k6R72pKjAf6I/QHjEKQR+6Kzl0iO5mVukhch5zsngLjFcmdhDuJaobXeDjigIHYqTocuWwYKJpIk
JoUrPSMCTx+dsHaWXVLLLfglnNlxwirRcJ67qHlQKQmqsktpOZGQZnG3md0Z8A9Lx72yMCv20U3K
FrUbU1TDKq7na2mcXQI7t9x3J6cwkBjWKD/G/mzPirkEPRzinaw7eLPx2aX5c/jGQB+u34t2pz3G
Y7r5xPOXdsTRY347Wo0UBeVLAUn6Ngti4yA/TZovv0UhhLzhnnT6dhEVXMnZgXwPMBwmqA/YnG30
K8gm1m81tIi57RC3YB+f2ns1JTaZmpArC7APGM38kDlSeE4Bn2yESbVn1yka/xKHe4GzMvcQQTkF
ozX5nqEe2kI+GbnNYwYVJ9NI35kO0okMfbL0sXVAQUWkHdaY09M1mw/3jM52qSXE19DfBVVlLyuW
y8YS/KxYDTaTbI7bo2JJt2yF+uM36OQ9t6tXjgL1QVNt1dZfS4QdXjokyZVjhusqkqdqG8ZQlPt0
Fxu1oOel/i2k2kZl01EdrieZ0VIxlO+c2sa30tYrerpoGRVuvLYKntgeuZe9YvDt+RHnM/iIM0l5
AWd2BYgbuEUBPmGJ1GTnBuInsXLGXMWP25Ch2HJFQuXDruiyg0QSwzmwCVL3z5TpS+QZBxsQAMZU
/lamnocmf4RjWnLJ8kM86+eJn8ZWw8eUfQ7eDZODDmWdAqNN/aAGMlmX62YyudWVvl2m/GFwKrhQ
6H8sS17jKFrVXDXa/eoRvtuAYzctt6oJEiTXxV/7hjYx/eYpjscdsol3yfp9IQoeRFEnPmfQMFTS
ZjAHuxJX3iJomh8WVS+z2vAo5+sztV2Q0vQSWONJTCH+xolxnVaVuQSmvIR69elPjs2TE0ubbf6N
/ZqKltr/xsR+Uv5NGOpvmlxfp6k7g1vzFyiQgOQnEtJvTUxZYxNxVYi/haULmk8q4NIMunvZuUBX
vWhdQQLqAiM+lJb9OAw75NRw+lI8TiVAPRZT/YZhBdcGJbLb/C/CzmO5dWBbsl+ECJiCm5IErSjv
Jwi5A28KKNiv7wWefq3bJ25HTxQSRScKKOzaO3MlftQMCeuawMGNoKMBkqx4J2dFBdVyWfLikXUf
vgrX8XWXI98u+jYAPrmyR/aTtYONvSraH0ZxFbsPhFdRyRCJPl05+bjzDOvoEEZRDQy76Gjil+05
4HhqVoa0BU9yclxJp0P4D1qc24gv2m+kXWyicpi8pjOp3WRZLWoeB+80Lp0KiJduGM+zrn03Eeyv
tq4ODRife+/KewQuXp7ayINNmDp0OaMHx/px8rS9rdL5LuokwPEEizLGLiy7nCLsuNqsQW+HR3py
5mmty3M4F/25Um2DzbnW14kX6SsJHn8t2+qFKA/91Wnt+8ayPys7e42gLO5EOoElXHNG3Ns0WHcW
PifYdbFkkkPBWZXKPjsFC2QGf5Y2U7PRYfiRwucdxvola2fYH7VTHXVbflZtL48FBMUu7G5VbSkW
BkrMqqPhUzdaEzSqBpEESlYhkZzaOgoksC3SPK+RomcHwjumG8NNr8gbbo5h0ugHZ9ZvaBzQzU7n
XVNtUslirMfgEJQwWvYlgx4oOvTrNsuKdTS0FNhDe1UlafgdF4zYRlkHqePvNIxCu5D50kY3taCT
47ChOYKxIQTgF3HNggrEyZ1e40t4MKrQuheEAvkDaGCAkw+Ye639qJfRalIhbnLH2JUFjFEG+0fD
88+aa4YbUM9POEUfbdHP2yzUsauWg4ErwvtIa9qOE96P7VTYDA8zfGIGdHih5sAQsOkzPN+w7uhm
+3rybMwkR4Se+iDwGMU1K03paAAiGjpkIeCHzBrbtZELNGtYfuA5++0BHQgkGuc9R1KxLoDjb5m9
Q9lLGAPx3cQ1TL9tZQEqaDAQmOcfvS2NG4P0hqH4DHU7e8ZDeZeAlLJzJ1B1odGM7Su60kEmgW7F
w33OoYCiVjUb7bL71Tah63yrRr1osvODxCm3oRsXjExNeye5Lut18+1EREzUvtuyD6xvBsyLiGOO
Q1XDXpXRgXWK3VQZvwwpyKvMQtpX+OFuXHac34mnymuw/291xXW5oF2daITY5m12LDio95YnjjrK
pIMlqa2Hauw2DTReyqcpmt8tNsOjy9iV/O5AJ7OB2cwr1Jck8DP11poNHkBaeGsq5J+hqWHktoQQ
+0q1Gz+haSdLCuRumLLAdbeFxvE6D12L6Jbocb3hzZrwIvCGNbz/lDGEe6pZbFwM+HSH9Red6n7j
9v0jTl+FmYg2saigDHaVeiwSX21V60z0nGyCOuJuWrksTn2ahUcSoWAttvETYVjF2qwE2lnT6oHz
LUDxmJUPLQmRJtb00ajij8rGGqGUe1s1utg5/mxvc+YOa4QrzxkePxDB5XM38LkJq5uJ5CHOQpf0
eM15XIN7edT7ft7LTWFsAIpxiwxbmxiRLDzEfjTyh4r45BdjwVluF8fLd/RTEGv+/28z2b1neHz/
58HT8gy/T1NTCq0dGavyZCz5j5c7Xu5TSweh3eVn+vjetP59xTADeEWNxDtIpphfXR7wH9/+Pv/f
39gsNqZ3+H++i79v8u8rcr3Dy/qft0QiTDcu8LMcJqbF8bH8MZdX//tGLq9mxk5V7H9fGIAGJcTl
rjJz5ubv5/f3yS+3/j7L5TvdHRvOBw7Sg9+/R47ojiTIVYcS5PZBGWPFMpPUx8t3IdqHv9/93ubN
AHqBj/3PfVJEVnTV/s89L99Fy0r9exu+9fUYpmJ/uf3vM1x++/fBv6/1+7h/nsbWFlmPEQE4cOij
B8lCU2AgdvP7RqSpMYG4PNd/fFu1HKvB77OVTRltzdF+yi4Y5z7Tp63X6UDmATJfvqQL0zlevvxz
2++Pl++wjF7hIfW3/9x+efzltsuT/P6IeYlokLhUtFt4sd9f/L7Y722Xu+Q0sujAL/f+57kut/3z
NJcffSXlymhtuP8ds5f/82f8/XMvP1+equxqoBL/PM3fO/23p708hpCAo992kGAqRx3bkrLMEBrA
huVHN0wYoy1f/vlRH5VFtO7//etB36YzYUv+0nHRm//9oMsjL1/+uU2voN6Q92Gvf1/hn5f5few/
L/Xf7mf4Ie/p97nQF8pjc5wvN18eIOqBGeA/T/ofv//nRS4//vtrzS/q/ZR2wX/9CP7b+/qvT3O5
4+97vdzncluMgiwYXOunS8CsoPNFRmgwQluVg2L0YRRWo24jcE3bv8vFYD1rdour+hyb9dNlNaho
4R3xVVYHYRGuyRWc7kMREByj0VJkywYLY7mIZQEn3IfCdbBj+tucJmRIQP/5jm5dI9hig8bvjcwm
tbe+NjNaZ7pXPOphg4U4TnfZ2D/KjrQoR6OlCXiSMWKL+q9zgImE/U1rVGeb/CHGidTMbTHheO+/
SWeBUIGeAOsyew/msPQA5SLXnYBuwpIvTT3cFYb+7efjo1H72TaWiCLIA0ZcRAzcZIRJYBZUSVGG
EQ8cZpPoYEznOr5yUEGdo2UOU2ElHKbiujDQAjDExhfplOZJpxRmil4H4EnCu1p2h1Gf3BXoJ/1O
eI65n0mRsBy2q6P7QmnC1gYGHBJ2Ch1wxtE2UUslxgy8L9jq85luKvYq7PRuhGkQLWtMWhBqilku
/RhMLQj95ydL5AfoS2dUuqCqW/EGtuxYVVO+pYBKAnuxEjN/jiMmUmlM240de7Vpy8MUd1d0Jdhj
kHG20vSq3USpsdItpgChEsl2kHx2trL2oRfHjxEzxLk2yTwJvXazoJ5abyJ4bPwDX784e73/xkyd
8WjvX0VTloJs4XmWHAbSI8Yds7Mrs9ext4INWE1N/CL7PykW07WuUxGMs+3twnkFKULtlcn4W2s8
WHsOn7SgnV63ZOBQGz9TS47bVurVOlftt5vcFhFDe3SBPNahlbyztGm6N7VoSczTqMzzee2G2Xvb
w+xhfA8YSKNBUHdAnbzZGHYC47SHRiMwBX94hK5xn3l3Y+I3e6/lTY8zms8IK8BRL/lH11srdv01
M0gL6JeHmzvnXFImO/tY+0Py+rxpxvNyBJmpo0glmH8YYVMmt4wHpHhXmhteV2b3JYkKXJucfmtk
gP1qnJDKxTGpsUIHBAlZ6YoxxYDh01+Jth2JzSi2lsDWPWc6emc1MRQpmC2ifHkJkwwxvwN+s0R4
NRUGb5jXclCSbUoFRqIb++nYdDY6Om0LPDC8mwy1mqX3SUQDqYh69DH12lZ5oD4Gg7rMsM70E+JT
XGLl8uNvbVG+VmNMX3ucX3056ahP9ob24/ol4pPEgg1hAJTwU/1uVqG3tkgdCuP+cSEgxRA4O4/q
u9LovGY9mVRa9pVJo9vOQJ43NB6hUHlYUjmh7RSEYgPGYCP6kl6IVl3NnNLrQQ00xQ3jJhrpThRM
Xzv9w5aEQvuT2wdd89Bm8gkxfb726VRian0zVH/NDI3IW0ttc9U/V3pIVnab0hkPIc+ggme/YYxA
KSOc4mpi3JG68d4WGrkk0rh3UvEM2UUKbGt5zh6pLaS+gTVytDwjCnTcqYaF4DLPpxcCZz7CSJI1
k1Tf6fwK2WJAphZ/6aTRb1rzyZPxE0yS8lQmytgOJ9/Y6k7vf6ix8za0q0ZCaNdpRUEOg+wPrnvQ
bM5bOtjX6DJferCswuRuhTGcLR39nZoFdEckLapur0L0IbSmJqLEY2eVzGW8nz6dfgdj7JH0kHcD
5vhGV9OtSIF0dHgGHTqJmCRYuxcql+xLRFJLRk8DLZtjYt1UHeo4Aqb5kFZNjRAGm8WhHrFgYdMC
hsceMYbVhHH+Km6rk1Vvm8IO71CjYK8OQQ8sI2RnxHJP7CCWNToOef46RCTMGT4O6bahHdG2xUtt
GwBr1LQhLyjZRNlA2tcCRMuAw+mo7INWy4nmM+/6cWlOv/SwHdaSFBCnRRCRmN+Vln0XifnVSosu
B4CtTie9pyPGsBw6yrUizNaJgZDGy5lqxVP0aqBSGAt0nVAqHvRUXoM9XRfldAXa+cdqaVgBM2nX
wAH8FuudrswmGDWHvqZeQ3Bl7lqR0wZGjn1rNEIc56JAHFrmLAy+lPaocqJ1ahwapupu62Ieyqvr
IqOxZbkHKUkaAolYjeI29hYUmZ7vY8OVwFgBD3dDiP7DG46KyXrklOTkcNUNOitF1w4JfUN2HH0c
TU3oGwhuDC3ty5MM+MJ+hH1qMRkY0Ci5sOPG5lEY885VkIwqASh8Hs5ZXD6Vow45IkeIHiMPmWT+
ltgcZlr16utVeuzBEcOGr+U9GuDHws6fp1nlG9G0j6C3v6rReTGh9vS0hgtHbp1oPM/w+DIariQQ
iI3hOFDWkdFULZPUiqGMI0CAhChUEmc3kNpGG3KXvDG1f/ej/NGpOzAn9irVBwSu+b4V+Vs2ckyk
qt2aHbWB1V/FMyKiCZ+b3tDUymrzNoEaajWcn4Rg2vmeXTfqw5xZXzI4SOyrac25+T6p8T1qmQm6
OZJQDwiBSpj4FtnX4CZPlhzfejn/pAxp+8jagd84dKJ4ZL7KRE6v7mtcpV2iMR3PCILk83gQM4KU
ak5I2DbAYhYYXoUffbRee4g6bDl0N4PSK5B+KPenFe28UVxhV9DEE7IlGT/pyC00ANqy1MEYLR4h
Vd5lEfRkA2FEgClqhyf/8FYQyUqDzDtUI2N6TGrRWptAyMcJ12bNPElYmtd9iKBduOZ+0VHLOixX
tZudlP2lFxiP9OEVjmJ30OuXBBDQSp/yZ7/RTqx8Dwl57EBg3YUwc23UlAm2Ce9q2I9VuG33LS3k
lo+FRQKpRILlajUwJnyPJwaDnVtfJ96iXlBtoLeTsxn9q6yqHvLOQs1glphUOHsHL/zJ8/FYZYMN
5bV5QRVyZfrqtoPX53bDXa2id7tATADioVynQ/7m+j76A8ye63amqWUJesMzx0YmdGfFIvYiGyiN
lRoDz9IJ0+h2optmCM5sKYtrvAGobTAD4ZnhdOleHEVbbs69kWSSinQ2GiS4fPg0BXpOq4geKyf/
qRfjSgG5G+l195TQiN83MVMVBD0urgU8BujOy6g/Id0CNdGF79hgNiy55tYpJAlS/dlq/LOq6mxD
DKmj5QCxJKN1S0NXgIW6gFdHtQAJy5ptmvwWH7LLx+i6OAgKVFabznT9VYuHnT4Lk9XiAT11zTGH
mAkN9coGvnSv+kCFjnrkAkcleed/62PXXYEKX7eqsvdeqB41MbGb87t3NL+raSLCyBi696b1yTT3
mGosjGAfyVxOk4YgJ4Bnldwgm+fkoQiTaAJlxPiMWR+C1CLbF3PvHYj5fXEp6gEEIpWv0YFTG08D
p2fVczFMrgR+rD4abkY/5XCRyb3B8rMBVYT+NMwYE8qrKKn+uG1Ce9xgXJ5ZT2HrEV1afhojqpSZ
EJPJwCQUJt6Wce+5i+TJoViMaLL1fnRNCbJKG/tsJtkztfaz5yzQrIiUmtkcv+hKMWzx+vHa87nU
ONMm87qPqE64mjt3WpTSHnck0m2g0wA9nYberd0XTJucPFsJjxrMIcgkjZI//dYX6mRXBnkD9qit
jHF4sqshMEwbzFsBCjlx2Qc73S02VIa9WnZr0Rtn5vpJSwwkdcbWRs5MMee436HLtVrm24ZXPqEg
+mSnLNd2JpG9AgRbuxw02h8zND+SKjuEzsJHjNWpFtdFrYu1HyMmzgsK0dmOENxlHuFE6RoU4bnp
/MdC634Y7Vi+uErGEPLiRGwEAkusRoHqo9u0FwIRiXwbm/TYlfP9bNGc6et3KQg6GcFNIaKKn2qB
ZHSswydvQEAr9Yi6E1M+WlkM4B5aDh2EAOIUxitwXp1plZT2R9qRidgP01pEjrkV1vRo6piXUs7A
mE84EwmYelv7sRGUkN1FNlkRxAY0Kmd8n8cjc58n2Er6qigGYkMNPicxiOtoLM4TVuZlkwTVZ2rP
bWa/aDAGoI3zpe9fSW7TjK2jj4wBbO1BVAIqI9sxFikyZ3UPH+j07C3e3SEM6ixjYdOsE0Dotz62
Pk0HCnlo9g/6FAaTIihxinIiYxoqQtvn6Acz6wcUJkQCxBkFlcXFAklflVl/rCXN1xm7H4bal3Vz
lUjbXE+mfpegrl/F0t1ksFhWms9R4trmh+15PwnzJayC1cEyiVKdTJ/Jg3EvbR/plOEjKrawzmWV
vTwggAivNgiw9qOXMRg3p7WBKNI1IKBF6HnXBggfJGLqNTXkoQmhvSJQlBWivzavn9K8PMe6cyTC
bTODyNsMCrQ75mG5cmDRDEa6WVXtfE0r4LUW3xOSpLqYYadWiMmstrtzy+HNbYevpFD7maG2Yxrv
6DvtTW0NGSxeuQrHBlvfDGC35eCpxUOfuXcdw9DVlBbnHseSxoxyVaX+W2qjP0H/9Biq+07oDELZ
uq9IrMgZ9YUbhkpngimAgDH5zCJF2PWIUUN3b2p2HT1gCYDv+q0vhiez1550v4OMHU/3ONz6DWiD
uyIkJ7ZPwwNbrVfPv/fotSMyKVy46IthQaUU2BSYjosviXhfGNb2EdnYqm+6HQHw6IdwPedPEgfo
USfBiGNy3QB2CsjyYifWI3jDb1AGmunQeV4yzBC5t/j8omQOfBDaZukGg9RftZyMoAZIWDiSzjOG
26on4TySboekSn3Fst1MtnWgvsATToExAM2nqmT3Ndzo2YFK2j6AGF3HfQJVtOodXsYJqPc1fB/+
ayktNHhe+j258Wus4oDsdKjMfWeR/WYiuppeKpHkQUhgORiSVdkvuZm4WpyU0Z7oXrOSCXvItHMT
pvzXfPKWuCAMuB0NLJzunruli/jKyZ5GQnlXdoWgtR4oOXpHrX2vrVcMAQDsuP5RVN91CDw5i+tr
FcVbK7MTTK/jCYr9JyCIfRinHZs29MhSfSXD9JShYttqlU/wIWd84Gsue0OfU2kY2uty2vqEJk9T
EqH1VJLJF8lLWhVGa/DTpLzXqxST3SYP6YUkyXcV5le6i6aJLZjNtt6uV3PS7uOxUiuPOnvVVOb3
YGHqyJ8MZtc7hG9gB7W9O4/0T0hkzQjarZgBbd0q/05zrL5DP2ylGV/PEUJVyZd1u8zv9RlImr93
b0euppyK1ziVPxIz3Jp2/wckyzVc7x52dHuGgBsUvfvsG+NpajSUHJJdfGU1N30j0JUx/XOZXmWE
oWhLKzyup6vc1lWQE/sEFot9GsPmVV3DcMS9zBlbI3IZhBM0ETlYmb8q5i7aAJ8+GLn+hAeVxEOm
f8/CRDsCDvVOxd/++CI96wX9zKNbkJrbQV2x0Vms25CgQkQdKJLQUrrsFih4OTfR7FZyJ5cUiTfd
MfF/WM9j0Wl8oM19xYdHU9C60/Js2ihhvfZwP4yIHN0ZrRb/GT+6wkLwGM3O3lh0byKKW0rhFRWA
w5HFv8NEcyY7oEuqwvXYm7d+HN3VPyy8YYSYT1pXY9zfEdYJapPMsFU6SCQE+msMznE1mWSB5MPj
iE5hO8XJber2V5aPjgwc6LVgDLsA/q4GbN7jZD0YH0ipP1ycy63OgZnZz27sPJhOucGff479eZcp
LCik7rQNZwspoYhG9q2lv3bK/tRcJCH8XQdMVVvcuDRjUq7/7pyQU2KCS+2uM+mcWxYAcreLdaOM
t3DZvHpadDU3aDWM6ioznZnGXftVy3HRCjznHXnHdEjhSwPU0XUbsUjI0UIV05WVv5/JMEdZkh+r
UH2Wor+r447cOrL+QLA/uLmAUue0a4YU1FRI7T0mlrwxTduIIv2hADAYyphqJdLqKy7ifWpnxwZv
sZ7Z37HX0KcihXAjcoBbY7Izp/o6czKw/YBI637ET6ID5a/sj8xoj43JJNa3kyDN8N+myvqMw/Ku
SUjdA4/ZxTcuNIR2Jg9Dg34DDjdeJeAvBus+VBrujPDPXGqP5uJZw7HzqGXvPRoHezYJgtZrai4T
bWdRbyxlfLmdOph+8gARJzpUZfYNdJsPO87fJ6N/yUqsKqWF07iFNeslw5Lddq7S5AELxQclxIe+
yJzdigikenrv6mgAk8+FXCt8UMpzJdaz6SJv7i6dynE3smRurInWrJ6YR1TrdBPidx9L0DJTvSry
iPhS+77wBrFyde1tjga4af4x9suzyRIOFGWniA5kcG2iqlEB2OfXZEHT/ZF2/WVb+WdY1yEFfHVX
aHKFhI3FxcEdE2L+cORpLocgxPbq0NHLM6M+WXkBgxEnnouGhMTB/TRgYYqN8CVNUcXaHeSXeXBP
ySwsxtSI6bUq2jmyHNb6Ws0jpGEo3luYh6e8Kj8cId+Rjt/0RegFCccpZ8gLbgc30DrScqtz0nnR
DmDg2h26KCD5eW2l87UWlscy7+cdoOTA7iD9cMnTAvjVnsnZhYqyJ/8Phfmipx49LHbLH1Vb/v3o
0rwB08SunIqOo7g8W8AkyZmL8+q2idVr3KN9XQ7BeZIm8b8ejgyHA4Ve/jV2vx0d8deQECc6tzdh
G+rsEsyB1ckI7JRkY1E8qNh8K0bCpCoVU9YO9c7z5wBINhfGMnlAvcB1WKcpQ/O43rMbe1BT8Vor
Eljc7HHwlDq4+EFICw83EARe7fqqqcM3yoPuEMeUKCGN+ivNE0GDjmqN2D4DxWTuG03Q1ksni5JB
RsSiaFeVCxaZvebLWNDbnTt3Sz42Ocu2Qw6DQoiDoYbOuMizfdmcy4pkrZgngGGlfbHvXU1d/0jQ
kbcfZ+26Zld+iIqMJqYXHftkYNOokVRAYgWp1Ijua/KMp7YwjlqOllnOMmIS4bJR82KdrCUDtLYv
DzZMa6QTEPlxgBX32tSiqYHMQQ4IP/69LSz2Kecl45slQIb8vLI2uVYpm218Ue1IN94A2X/1RHJm
8AO008VTJf3pULlFhuPAfXfoIxsYqFeu1Wl7/p7tbFCodqT3NYVRrNnaPM950+56KvRm4BrWNzQg
E/VQj9VHp0BAJQ5Xn1kbDsLo/Z0bAsqcgL3kjIYkfeO5JYQ9xbGJ9DV/07pJYWGitHcG4wc3MCcN
FXYRhp9WCkiRFpG3gaokfCzysY4Eq3FYljx5xDmyNM81RJve3g3dr9g3Mb+IFWk+qLrBkloAgXVB
x0r55oufXXdIEfAIn+XycskygbEcQyIQfR9879kTEDG8ci/w36z7KQU+7NwX9Q05TYAO8+GhjHC4
Y2Q6NLWgpene4GFcNa733YwEMYsIkped36XL6MDXCtqGY3MSejTggrA4I/xyiRZVx65H9ygjSSDT
hGQNoRuntXUoe/Hj6za7N/gp6MTJcqATSkTGynDrliPLIqhpwngHQuqmSfvXsWgph8YUW6NV/BmS
uT2rTO0i2tu6zU7ZishN46BkPmDhDYz112Ryz370ZwEUn/Rm8SKw4ayJpWF5TB+K4Tm0sKX0Hnu0
OEIeW2H9HlWFSrhCmeETPgCID1J+Pu7SRDdeMp/VOlNA6jJaLNCg7B3gXtHRfXF6cc0e+5EQp5e2
8PJAAwi96Q0QFBF5nYVn7pJFCpeiyOSfSNqfq+8FnUOaVOg0aXti/J0JN+R/bNaaPM6acz3aWbZD
GcSjzJPFLGyre87HjCGRWBQmDz3DlT7iUbC52QiN7OE0C8JSmXvrzHGMIJz7RyMnVV63JM5iSD8r
yP+QL75JnLxt/BKo8LS4i8jwPJjioAoCWaaIwVQL/R7ZTfbR0eTjalORk0noQptX8SFK+6WANt9s
B/8r3cpox72bWwIpGKyYyNuW0VP4LumwYFzSqF3VFcYBTIMYKqMcmh7FyF0I5gXIHM3OTtf8XX/d
awuCpujqwC/thpqfsYfTE4fUSTp+ydwNzMs4YGAaZzA4mg3iOeB3TdbdyYIhUAt3dW0P1Ym+/Dmy
4Sp09G3GHDnyQFuTWqo+pD0WGnZTu1gKsANdop8VY3ccpSxiLjHiQLXPpdBv/FpYO6F3cttP1WGW
KQYNMkNiU4Dki7g4EDbYngb67ZmHpSHNxmfSOmBhqCemZvz/yxnYHB3ZMGnTY17RVmffWmB8dU6N
BWdUt4DRyjK5Ui7zU9nQtK+tUTs1HMUwwIAFKuSebCBefb8MSnupPytln+b+YGespHlSPZfObO3x
nJEfLqrpKNplJtRAQO8M4p4GN2uoa3N7VXW01UTMYaENwjwxbyyIyiTkY3Ls54JsA1xiENk9sS6B
CK/socY3yyna1t5ySt7kIy+RTZzCVt7YayGEhYpOXuGvfYH/yx9pKAfKXoaGhtN+U4zPjcNfTA61
R9QzBrMxcljWGMk4Xv9i+yQZzBi+PZqSp4hoDVooHFEMuvmvBHFGyJkFEiEIeW2jnraWZAk1liqL
iDk8hR5K8DTq94KNOxDaQgvMTpQ7hsVWbJdbHxlmHPe8nvzQHaHuCzMM+nR6AcdwVfduDzUhrdBT
Yq0oJ0ZEMwCBMSG5sdf+iELjE7Cjz9pyuo3rdceIGSqNQ9/0SdSYaJs79be5ZKXjTrjtF6euF3rP
edx7e3xKfRDJul4pNKgbU8p9V56akiPZDnFNcSJBZqnPYiL6sBpL8+CaODspK2yOOVEb32Nkf+jm
n36cv7tS3vl1Gti2vJ1bRz+2CcbyNvxAu8ejhelg6H4MIUuRSsSSmVPxONrQXw/MmB38U2ncEzml
vfmN8JAqNPpfljyTPzfIZ++L1F5mOoy91ihjqTVmahHwwhH72p1ZsVYW45RtuGwfUvLbjwDkmW2w
9RFlRzEbVSN5hRrxCcmD0nJ923i3ptAoDPXpuR8BVLU6XeGxeSIqytk5A767iAzWETI/hWI+8+4j
ELnqLXcYkVl/iFe/9djtswnmqtj344sw2Q50+NVWsa9Rs++byo5vogpXAoFsdF7mzdCi5636N+AR
aLrDc9Zl/Up034NHQ79OacH3kfaoaAqQcuevIrMkzD21nvqQ7WGaq4I0neFDY+vexO605HWJQwF3
WhM1EBobuo07EzVV+fSvieFVK6hxNP/r8ke3hk/V61QszrA3WHt2WVnB+sw/cZSHPBZzieaxMzbd
5p6/KOWowlfU1Ha+iy0wnrPcEHqxL3TYQk1o3crWT48VuuS1JeEj4QWcav/EcVSuDZDvQayG4brG
miUahCwj6KyYwNqpuuEKm1IFWytMJQlM1BIdSL2dyMi4wllG199P61t9rr9JD9yyVUgfTJ34FiDr
AjMTePlY0jjBQNfdlM46KbQveu3Duxbtmb4iY9fEdd8yZpvH8st14YO6gq1R017LxZmTEjm6i6Da
3STLFzItrwvNd4+Xm/CpfPU2nYeaOAMuBd4j4IJxXyAQX2VIIGgQEUWq+ZAFm37a1JJ1OKyNx7RL
Uo4D/aWt42FjmCb5OdbeI+N5I2b/JUpioDINPe0KIHfQhGxkimGmFlo1YyUPcmwfe7eedyYGpKAH
pkRuS8TsmOkcLBC54+TBRexhUSL+kVktkzhKONZYB5U9O6+sCqwGinRfe/d5yQdazvhVa6O5Vr6q
V1kCkpLHI4DXFOMNSeZlE0L6n2kz4ij8HDoDJqnLWD7tjGfLkeSyte+1LEl1HzFYV6DLGvemYCK2
wcKOnBjlfFhr254Rq5Fr7aYCWpZi2gqdHmt4dcyabtwWBSHcSXgNlOwcOexV2Jahg63hxWoZ/RgD
PbRf1xQ54w9LLjA217s1rOZOdhltGAcSx8T8U3BdIsiTnQDezLC/TUNc44lt9RtVFtFWy8G/ScP7
49o93kP1PCqUZqKh3HAnFLYtVnww8N+kDe0bCzpr+sd1OEDnIv+SIyQN3VXUfqRLEH8TnQarfmoy
xBSKg8tsH8esPfkNCh98mgE68ycjg2tAqPSX6Bt88pYBWm4JlCMV7sqM6lXO/CXoI+fgI/k51un4
RG43MS+1xrSdlKbMFd9wA3ZdrK1xiuTbkTS8zZDmjxAimJu6OPmRkaPBm256i+mBLcK3+BYFCqvK
OhzmoDPVRuubM+CxnNjUjuD68KZuGRC79CIyY0Sq4/Kc2KBeitL+aebxLMAbUKVu4jA+YUguVxyd
GoKgdpsJfFrZUp0xR7lxSM6mnG0xbPZEfdjqYEBM6orxQZtm49yhBTJrgpeqZA+XwqZ4t37MzAJn
DCuCIJGZPlfGxYDPzZTrQiJ6arz4pJil0XP7MIVSV+g/We29aasp5W9aOMq+iDlakru8gssXsdZX
za4lY87pcy7lAJKD3KjfcyfBWjdiVzK1n8juPkg3+lQQlTn6zd0g+b+IZFjjg8q2ztyCq6UJSWxj
oGkpEzQLP59ZgQQRuNjoMDCxtfmYezTLCJ9YYY+pSp/4/9+7nw1+yU1Ev4A2LU3/1tfxHbKtsqOf
sR3vW9P9qXP14k3tA1MIKKQpiW2aSx6yj7uM1Cq2HMai3mGOquG5dgR4I5106xX5bsRgaDpTZxco
fC2NTyOE0i9LdGLLNIuEd4QvpMrCMagP/eic+uY4WdPO5QwqUe8VLNyho71aXfKnMXFiw7IedxWg
5iHEPd/8lG774tcR3eiyupFia4RcOVnTl4DDfSH68whQAu/swPAkIM0VSZ0uiIelUJW1mwf2YnNh
8fl2zR8Gml4Qz/55RJK2KQ3xlRfRHWbh+AhD6Dja88VQfq4BhFG4F1cOoMCslMVOTbYeIJsji5bG
T1c6O2MYo6tW1QRptfIeH1ig2xWnfyaODZvSSEkNozzogcInEyyPMJKlPzHENUwL6mCVS8oEOEXh
0MWhvGUT5kSBNg1YIGL/RGeDSF0C5TybpOzRLR/jurm1Out/sXcmS24jW5p+lbK7bmQDDsABtPXt
BechRoaCGjYwSgpinmc8fX9OqeoqpSylVa1rQ4tBCoAg4H7Of/5hNWLqwGlEqwEd7coFLV/WYH4S
w9xFxbh8GU146DlmchfL6jnA65YExJKJ1cgQY8xIbZrSbdVqGJSUj+2sG7g29wT7aNirJRRlZbMj
L566FUw4ynHeacd87YbzfYR/9dIPq3ytl+0hcOO9H+gQ1WEcGRgwrvGveR/RLKYjepe+oQRoA3zg
KPoxgPgaMNCrYowVvECLVtokLrKtHi29JZgmndatQb2btqhDqKu1ZZ4WeG0PT21gfi6tY2Cyao7R
4DAOu3pwHArLxrGy996cqb0AflmVe2aCsh3zgFlJcjRpSsOAMmIMxKMTj4/hAKV66GB7GPsySLON
ATwgM/lEiqmi8lCOlpV+wFcGa7NavG9G/G4qAFMiKOAO9fHSy+VDPpsvvhmfLNaUjet026Set15p
HHx2csuNl13BgEximRSTVWwigYuRSIhqNFfQKPnODSh2SngxDX7GepvtowKr6t7YOG1LVQLY6KnE
yVJL76yx/urH/dekYVYRzwujOqVV1/HQTEhhig/w7r9Go/3W9cXax+nc1NNyq2sj87IJI8OKrl2G
n4FkGdgjIAM80wh7nd+FtnOOnXGnC3OPKLNaaa24iwZN2cvC0enYEO0Gre3dFS71utJLNoyGBAXP
2tgVO6w+fIay/pQmny1TGRwkpI2mz0jCiHVqi/cz2Ss11gdInYxXr6hhI3kfww7VOZPOOw2bhAVE
uw7i7EhgsPuC1gqAO3Nf9bq/6/zi8Wbl/z+pB3+TeiCAb8zbpfoy/p/grfgl9eD+0jSXL2HXvLEm
/Jh+8P1/fk8/kN4fnpCo4IGkpC0FSQrfww8clYsgJTCMYwr4we6/wg8s8QeBCRDzpAuAZlomv2po
dMN//sMy/kD15Xm645qS+JT/WviB849/K4t0Cop8//Wf/7BBdQxH9xzTNvja0D3B779cTlEeNP/8
h/G/PHMC8i21cqfXw0OBYhjTFKB+EuM1F8IlwPCw+OEiPX372//GzOypiPKWP/JXRxS6bpk6MdfC
MH86IsTF3JpHo9wN6waJP/Z55auQd4NFau7gE1n7+8OREvHLG+RAnqlDsbIsl8v/4xsMWs2f6zIp
GYJtkOWxOzrTmUy4i6zm83/5UC5ZphYNv+TdCevPh+qd1OBxnREINMk1SZOrr0VX2H5uEnz+/ZHU
Sf/0qXEk27UMh3vgl08NJy9EfvZYomQevLXnIhBpQgbUyRj93fUzuOd/OZY0PMt1PBs7VkNd4B/u
kABA3CpC3pWpctp7Uz+7Vb0qXXkc9Q7joIppXOHuiSfDXXWCa9U7D2ZQrbHcvP/9u1YpHD+/aykE
xTOcC0n6x5/PxCFSQGs9nMw8DzfxxL+X3XSagvFsaNN5LCnDLOfNZ1D9+8Pe3uEvxzWllI5LMIRn
/3QFNIPABccAJzMQmsY6wzH8AeJiOFXteKo7KFx5cBfn8zl28QYqtOiCcw/Y9cDzQ2oSsxn5LpbJ
u//OaVmmbXq0rVL+/OhK6L8CRzqM3Sw89IPU3kmHo7VQQVBqtF87/b6rK34Qo9XSIQq0Rfo8JRmD
7K5/AR0A/exwQQsuvz+xv/yYbEewPDnYjDv6nz+mGQeQKWKWuINpUu/KHmZH3fWraRp4wC2eCKfF
Z6P9SAxG9Tdri/FTkItazlgw/3Vs9fsfblbXxZNA69JyN9rm46AcjvElJ6AWnpiox/OoE0igx+Nu
kPJzFL3mUHT+5m75i/XmT2fw0/KGEyTWbTlnMIdCdW8gq2N8mQtw9Jgl4feXWujGr1fbc3nb3Jf0
mCAJP92chZ/ZLnlUGWnd+P5XzlEWyXXQsXmbdKoii8oba4Q+jV671kc+E9I0pu5wsmtz13pg4Z0+
HV3+z5ROR8/n3jGh2wBzbQg6PWPCg/9B/xDo3QkB6KmIN6NdvB9Z4PAou+CBh1lhPzJk2jDIvCuD
bSfx15uJwlSC0VMn6bZ7cymGYltAA5gmf1kWmKw0LgHSMxmM3KBJwj/CHgT7544Csa6gWsEghZBa
+D3EQB6osR9OFq4uvcA0xAh3qRExYFKqFB3wxAmZ+WuWUayq6TI041NUWcy1TfSKML89zjEn2Bfn
pafWgfOqh7m2zAgExKQq2WdVsJt8c9PERJNhWmxhMtDFl9TRj0SOmpRtkB5gmpUDGiAvvkK2vmIg
cFX3k/C4hQ34P4sofzbt5ourlmJ1ZfSEYXQoGmg6gHCj+AKFwV/ofXiF4bQVjnPfNNh3Qm05GaPc
DYip0rYDLVUu4eP5tni0cjyGdVsxOAAsGKfsYnBMq+YCCVa8wav5A0hpDNyaJ727DBpvzp27FYkG
0ECBCH3sphaQzDAAMEbSwB0+FoDb9ZQVB/y5T7fL79vxFZe0NWOSdzaRR0uN9Lc6azZeHV5bJ7gX
JrM2a2I+Eof60e/LLx4tkTXyVmmCESDN+rmP+ofYe8NLEyqsC0l8YJ8Q80CLybpYeocqNB7LgimI
b3EmkJ2eR5PkbTZhz+1Pnjfvssw+hknP//cab/1M1A27SxlcPJtLQBrdKo++Vv3IlC6FuDec83k4
hYO60aJuo45Hau0nzGiY56UXc9aPtrpSFD8PYykfnEQ/a0NKoJJ2TYrkYsTZpScqAg3iuaomeOnM
E4vg2SwYdE+1cYrdGtp/yz0VQLTC3eI5wUNs4ZlNBk+J+9NqkGakxV2fM8ghRvVogRciap/OM2e0
zMN2U5URkeRVfIkThe5M1aMMMNyKOJww+bCQDk3bKnko3jJjbTzZDtBBm9P/GCRAqbN3Et7faPQn
te/G8OcX0UXQ581VdRlAG4fJuvNaxEujkeKgIrDFCPWzupUHtTmbOq7eYOc4PTNrNvhsIhbQrVVB
5vL7s1nHpITXBcz/eHo1orymZ+LcujTseGF2mFylD0ugIpiA+4PBKGGGj7fbsbKDa6we3DnjPqi1
9IMpgmenzcXSdzj0bSlxo/Q6yPGMlu8sCqbv4F7NcDZD9ilDYy2uCBlcaYQrou6ByOCFl7anjrBw
9ea7hFn6SzNTE96WLdzmzkaIj9QwcguVgbUcR9D3uJ3OhvqgMPfXvzA96LGr1meMhTunO2HfE16d
gkaWBBT2wBqCBbGSTp1ctAoP9aj9ZBM1M/EM9FxwI0guLgo36EDjVnZsWd5ACTwivYQRpZlEVPAP
vG4bVAxsGAWeabLpzDROa5ScOn0zf4Wj+OxDKyxK1fibIQvo/NTewRsrMEiqHYi/cz0y2EVqkXj+
PcNFuEuz1m0HfWd7/XqsSX/JzWjEpI91W/OCaEOi171rE0eFad5ZpurpkiCIasWUbYffasmTPtak
6dRGS65ma+Cr0BJbWvkMXO/hKNt3icaFKV0Xpjoj5cIaDqXCjPRwOJhmtXdaVtGmVNskREmUEByW
WKh3t0ToWGrkgWhMxdrmvppgg7thDnkOmmnYSxSKY+mt0zJ+JQM4A6QhH9RLuXCpoa9jTRFIQq6V
HKazng7u6nZD3ooX2cVXtR0Qnny1A7nTdC4NS1zbgt9Mrf618vWXGP1BrxvPKJeOE3E66dAr4AsL
s28f0YRxLBki5GEebjd/lw3Fyj3AjHBxHeaGyuEHGkYyrZkq43Y8JZupgihrc1uHIxhAMXVvRF54
OCPLlwqZ4X7w473hmfkmIgwachoRXGPnNxszqF8r2GPboAFLrzICOzVnVYPdya6x0R0k+L/hE7Fq
WlBPpllipQ/c82agbSuJGcs0dv0SZ5e162Q8lCU8rBKwYVGbwcEZeHzA3FhhfOUHRzJLF88Fgs5y
JSY8mdDDcXs2OFgbLhLB3Ntj5G0uQlwZV5kTknvPQ1jL4j4vyWJze8p2Fxtxt30Au2FxY89c+P0b
0/58nVVcpD7BhBir+2VHqtbGtDlYz2JexSrKABUNfPj222dXpDxDxHlec+vc1N0jCY8FMoTaWZme
uGDj564SPcJ8kfGQAMxe4oM5wIYyLvzHB2E10RbT8p1F+M/iVhNZiANgJNIkeVieTuCdXoL5S5nO
WOzYUA1sovMW4WDCqYOf1Kla1lcOd90byfS46amIO95UbJGT3cpzPvIIhH73AqnrWai13JYPM9Q+
IBke0WAwPzh5q0atfBw4jiFAINouhDiIgR4amvJL2djn0XHf0pHH1nT1V2dw9NWcI5wwZ5xxCJbr
l+nAV3wqqZrA3FW0BxurzA40mi04VYCtVTBsWrQfgSvsVRvk71pZRoRZth1Z3RmGzOyLq5kc290M
BuoI9EYehUHHs7zKq9G+63Jw2PxFtG7/kleMLUXR3AvmnlM2PBuOO3yOA3cZJvIQBJP8FMBDcDZN
qw3v4sK663tIVzTf0SqGDOc2vX5kjjbAp7KPSQTByyziI2zAbeWX0T30Fh2BdFSikg0sGIkhwqyw
+BJ5aFVgDyTbXFsT33T2FNtsggQtxvQ1Yitd6dHGGedqP1U1m6CebnUYUWtuaLwpRxh80EkK+AGa
vpJRBU9MTOsikfs6NO/1RrzkA3lezqdbT25x2w95sm47Z+s2vrEB4KqXqXmXRxA3a1s82WOdr4yi
eMSMK0K6gf0i6LA39VAbUrJCsYU9GxGMhzYpgWLbeRlk3ZNuYGJnw33KRBMcLbJU8OOoNp00cANo
J5x7PRdKS9V+1Qb50OUxPCbRbhDMovIqsyOyg4qHIjl52GDb2dkdAqIVVMlQj+yoia6YYT6CjbCQ
68zvXUat4dV2vrQj24feDcaG6JEOJc9jbRp3vmPluDTgOwTdX3ept/rR+mBpDO4hDFFSBQmFFjrD
ZWW2PPqS53/yrF2fJS52WSR/mRzQQ6BAqIiN7ithC+hFh/gLchCeZ9yX05roi4b7y3O3Dho+vKdJ
uK8TfdUxG6XnszNc1HUbXna9GZypIg+uORRT0LEjkRI2IeR3vfoxQcy4BJOf0CgjGmwTghUceMZ6
339scKFZkkeOYTAjyoXJgCJ3o4S04HznuKW+cpyw3g19vG70BJHcUGJzX0fbobN3hQbiXLPDrFp8
XVeYBFsLTWM+H1D5GRpJeg2qd4+LurTU0WWLnaddoZWX4dVUroten25vOx3kdZpMK1q2sjGW/hhY
+7meSYsDJ2A587Z+np8E+uDtnIUHbK3MXecx92JXIICP8EsVx+BB9zD94JX4tWwz9c1nPG39DRFN
4SoTyacibXFiTT9UEsgbvvEGRi5FURsFW4s5j9vKd3g04MlgeHLjR/29nJpXz4WlMWU95gZRWKwY
HGMfRW0wd+7OHQMKxJwy3UAkkBvcBLMqKV1DIAjuvKNN+4AfvHHOFYPcnegwNMpkO4IBNZW4qbFh
fkOXmLAFZIZG1D8ok1mvb2pY6z1z68OkkGGpioLEgUDG3PFYoMJB6kydJZk89C6+bwMZPXgAe9tb
2ZqgrwhKaH5G8z5tJ3ZYupm4b5V2eIBqD+FZd/DEMkbO1OQDGrRFQo23vF2T2XTfFXnxxJr0ntHa
w63UbRXlyhV4BzZRfBYuxRt6khOa5UK8tRPvu9ari0e0EZVy4YszyuoF7An8AXNkKZFeQ6DSPkLx
pwalaRr9IF/Ppk2ImL3zBG+aNKrrXBO9hvA3X0PSesSr32USwI/KoXBXWcXggsqtzik0MjtZGZUb
7bSV6db1XegiyCXepIzw9rTGcNnjIQxphuqho7/LfDwdQuKsHHLYmcasU42PMVbNVqewlk5dBfjc
eAtHDqq5+PNc6Gc7rjWm/gkjTq7/QGxeltGnaRKaRMUn1saMMlM6ki0uyWiS0ycHddzs2C+4UT94
IIelVbIsteverR4KXz1i9ny22acZkBObHCPfnbrqxVZtyDAm70qUZDutIkTFcJG0SqX47vM7jTn+
JqjckWl1/nGyHsisOJcOYoHEp9ejXQlcZcWirqyW8PKtpELw6sSscznN11Tp8F4bH1UjG6pqS2Xr
fRItDnbowyPL+HaHBh3UJ3xlj3GWrtwSm+s647NWp925En4fudS9QbfQo6YWJu5sg1mssN1T4XBM
2IV0XqLUUwmXyJSz/mRm3kAQrbHDUvVkDtMRWzdsQh0uPJU9Ddomi6Ir9BcyqLr+lFTUPdDFD0FW
kEPe0Zk2/XEW4nz7DLoI2wL4xjss4DgHta7mheotVH+sh9N7chsvHWmvuPtG09r1le29OWGFoEAK
M51RhGoPuk2pJXXA6pnn0CB9dHU7CUEyq6da21xm96qY4jpRiKtmFVueY2e/OrFXQxSfDkRj3smK
ZwLv9+dKy++g3CL/aInMYJZtzAeoHBn+b/wL9acV/mEH/eeheLVQBpUdvg0x90huhk8ekJ4p5K7o
cOzvETCUxnhnzBS7kxNdYM5CmEWYovvvb/Db7eQNteeUFveryAAqYjYpIxLXFi3GQLYVNwGWm+QW
7UGeVb+rGGbc8EmETW8GloKIxs2M59EgLC40x3szZsfU7Ec8UVZc+Ve1YHR5+YFsyURntSH3CU2m
WXOTcnm0ikbHTZs7Cg2KYHq9zqWyql5uaDJMW5Ot/pPmSsAzQXuZWNNR7csCzlk75284moKj0NT3
BSV7RwAsIcIYL2Ak1BIYviS2b0Ik5K4pMbx1SyfMHcz/CKDSZMGWfAAm/zy1sOcN+tr0a9m2yCdV
G+Ga1bH89qBtMFDOu+ZTMtKAqIW2fI9vx9e66k9qKVGfajh3O4k6Y0zDS2x8iSE7Bw2+JWmas8xo
j5Mp7snnnFZENdDDA0GQEzwARY4n23mXdOGXytjMOahKLUXArr7H7VXDXI9r0vvP4zx+UG+TUSiY
Moti2coHG8oGpA4+ewVcdg0mi1StbCSvgqejkgAVg4WzNUR4PADVbMBsIe/4LSNM3yfBQjPmc6U1
17FMT1jWbuaBqOOQx3+kUF/And2PVaFheZZcUZwFi5poY0hU16zPP0wSWa2V0ncowMcOwiscVyQD
A2cdQrNj1AOj2Dg76ta+vUS1AqcWUVbAptQj3BcJ2pIp3OCRWxDHZI4bdWs5jE+OZIR9AxbCd6kN
cQ3/Yca2AzdeENGAtwgrlyU3uDFt4MLh9EQl0HVYhpk2OHsC6gEV9BviYXrZJa+hPxHH2IOdSFv1
1tyVYsy2jYbGtQGcG2/wWbyNPBR1oevfD23JG2dV97g4MUw+9RbHevgMeLiu6mGddgjGO4PCD279
h7Y37m/PQ+tjxYFimfQoGqqJ8C2m4l/tuaUXqsiAow/cBOMK28v3phQ7t525xW+PX+O8M+FBr26t
to/x4GimUKDia1/Qs00jwleSnX3V3rPfY3h4lQELt53C+SG5EQpXsq+H7pQOI9wIYa41wH9k2rD1
Q5yAS1VR26Cwt04rUFBZClNsykuYHy2ZMa7aHxm4QBDkuc6wVLGQOS9y+27QaI9ibJQWEoYCUYKY
UZUB4FTIB2Kn3JLVLFhIQe6ycKLCKYk5B6T0VegRWyixlJhJ1x6i+mqKXhpZedt4P5hhvqmTVIOy
hv7fLJ5DonJhuPTawm8eRMzfrlhe+/i1DYpmgRpeLlI7/ZpjG/9w6z0hJq+jmGSrtOESIeV5rdvp
bkCaRsRmB7G4zaBu2M7FMTIqhofAhNo+kpGiUBpN403XabSqSpx4pO66WzvCHz1ka8uBJm+bHaVi
grcoty1sbIK/hQcVgfJ0cr46Ibw5T0FymU+EWRi7by7G9qs6Y/aPMJXMLVYssncBYEyuHSF7wE7U
yOgJ8GLNnI1aSiY1Cyg9Zkihkb+3RnntRgsAEeo0pJlVZIZXGI/ZxBYSzyBKc/EBQvtjqdF6k2dM
E5XaLKhsb2YwoX8nTvjWM+cmd/VtbyNom6XPkW9Vo+HEAFg9K2gKXSQfLqZgVIyPoAwLhtUwyxt8
L0lW0xoKEoG3z9LqSK/vSeqYNiEc0PvbswxLnx61nB9v1dztjVJ6QXq0LdZmmjyQ2cxTH7rZ8kct
Db8BET0HkC4IFvvsMWDcptW9MekffZtyu2QI4AfpJycq3ZUZmj6QA9ZU6tpIi+p6qJCeBRBguevH
5FQlEHwwL+eprPJtk08fNXRJOGlED7P3PDiBwQeA3hqKNylrUuSHDidi3Ad6vxa7KM8OMW/tYI17
3S1pCurpK6Ss98Qglxva861N3MPS8qYOgQ0ypQp6TpltsKroSdBeYF+QbjJUX2H1hXg9uQntR78v
9ppeIkeDyDk59Lp+29w1BBviceWQuCLjfmVP6XEQkbgf9b57mfTsNYPhq2X2uEtS8DrN28zY85de
qK0d4LtlpCvp+oR2tkN2dG7mzTzaCBAbd1XMZnUHOz8m1do64p+/6kbRbfS+euiTFHkBYlzolL27
kZ1LomrQ2cuqgtGXGpQNcTc+NhGGHAIHp7APITBjwLIqyU7cBfHwru5Muc9IVhoot2mPLohLMbly
X20Lf6msWTjkK35qC09hpEG8m0vXI8IweZ9h2b0dOju5g7cmEMXnT/ngYuvo2vpJVl27ycXY4gWP
o2CiXuzZrpAyxNCZR4i26sU3eOk+FjmKKu4F+f3FVilX8UT5r6PYPwS56SBoKJ/TioS524tMO3mw
eXKGICj28Jf482n+mEIWXU+9tia2iTdjDOAHIXixDFlpjCrA+15ntfNR/K5koTdIQ9Ivja6JQ5fp
H/OSgUIawxrL8JZd3Az1bi9R4kNHx39AmJVN4Hn448vtZ6RWQI+rks8ReoApLaY9V9M6tNmA16z6
6qdvzbAzt4FdHyLC7o+QMsc1tlggqcqV7V8v5YBZGtxY3KQqHwinGqNmT7gBhUEJPa/vdqRWkKUZ
4iyHjQ6rgIm/SWAiE1IpL163Gc1xXOthdJe1E8b86qULE/NAcjzPFYA/Dtr//ovY50BpAqJhaKZx
uL0A94tvX3VJgrhrVr9xBoVN6qQDD1VUPXmaznCv1E84h+snXJaCTZIDDYa+3Id57qDAjV5NWZPT
ipUfjWOU7aDeBwc+pVOB03426uWLLus7fj0+SKMLl2aSxnushDuASMKDpOvlSzevzWfb0AROVkhk
oaiiWvfgObcQ2TcWFQGLDhmiDH/dlhtKfQvQXj0NHOP23Tig4QDhx2jLw0Gj6zidYJhKDDiy8jRZ
lgM0Dk5x+5lDG9bijfCEJ+KY6MXzrHKB4mmD/PijpRfpY7SCaLiQ+E+GvQqEtBKLjYjL2XQa7k23
L+08/GrApVtLpzFpAZRHuPqqV5/CDz/TJYmxgfXBHeZwmQw+JhHC+ahBSt6MHjmtVu4Ex8zGHSQa
D716uX019uELwNkMuZ8d3Gl0AkBkeo0ZtGOCVI+H249uL3riff+2rAlacNIyXbPopXvBnEGASR7s
8BMn+Jz03OWigDFup9bD9Oy1fs+0iRd3mr6wHUFCd2b/ZRLbYqhfbEQOfl1MOxeBjVBPsaOeznby
9G1nxeTrNeg1W3/tanm7AXG/syeDn4hAUP9DDm3HB6eDemibwOHY9dRYggXBKqxUfVorN5DgUKtH
vInw3ZJtaS2Ruht7K3rOorg79Il0yf5Vq02qFprCLxDnd97WtKoYHjGxmasS0t9Cp6fcpqN4CF0E
Ku4gdn67QZbqkjnSHPm3koKuJw1Y/Smp2zY5G+5jF7dwpYkLWUbzSKLmrOEHJfMvVcWxp63V6ZyC
hfEpDuLobgRZJZSEfKm7aBJJTI7XQBHjkkgP6+DMunW4fXV78a36+7eRXYpN5rnsnBC5nXKC0V31
h1C5+k5D+P2r28/s4HUI/BkVjoHThj8Cj4f4ynELROQ5YAG+FpqN84jRINzmskYOW/TUP5Vh9AF7
oWZpQuWGFDvtjKB9FYnDJz9ivjbp64SbGeBhCO7w+zmIjnQoaM3lXenBmw1ksLdoefI0xvOhJB7M
tbaxc2xifRcW4yevKs+z3b5PRipGYzJ3A3Upna+ID9jfQOydzFcbJ6lFh60LK0n4qOdgGI2mgXtY
nxANgxNgiV9RlLd1StRGIMr11Sy1RWTYPLODa+/DScg1YssdsXYrVzrlqkh8MoSd5kNsZ58b6X6m
MVnYhgNduAs+j5V/max6OTrNiRAblvXZZh4ybgIt3Ks3oIthS13m8kiMITZjCbVePFHcdm5JYSSc
dy1iDkCWZdljBMqCXMcjaxtB9IbpPKSEjiW1/IQH+sd65o/Uc3h1R7a5oYuWUQjUaNjZ+6AMCmYa
7jtIs59Np/1s5ga4F+YTclykARUcJtdiOWf1B0QRd7N5mCvBME4w75UE+OKoSjM7QTjNiugDq9B9
oof1XjMYTzlVuRVd9ySqEkPFsZt2M14BGYrptdn72HRGbHBzQZajhjFG/TzmNtFLQ1LfzRIEnFHU
NRb9+A3lsdCm54V+VG8jVI1AGiNKUeEwzJStMb3N63yvJdSh2GV+/Wzo/b5zaJ9uiF6MdFVBQbDj
aah0EBY3I4Rc+Aetx20/todz7WHebiOLi6Fb6K1PA4mhHI0OhgrAAnEFQOLUTwnRHKZMLpGnv5gU
i2CH9Mxu1qJPQLbQgwvYNwgJKkEHLESG3kVUrrbYWZgE/J5vYymK2Z+oYJ5OVwCtyWMqaBrWT/yi
Zp4Dq2uAr0zsvPKJXqU09HBtzGhhmZE4ZfaZSg85YJWynWXgEwpqIg5h1QlyvMKYQGyqbgCKyMA0
hM7gdikDYEbLxXh12AeCdpaSR8HCzcMYY77T2TSXnU+/XSIN76erVEb3HWrclY7mk0hz1JLRBXGm
ge/qR5yZLqMda8glFXRAUivLNSV/vMI85E5CY/n9RTEUoeuXiwKH1HAsW/Eff+blBSKYXCCRXZ0Z
5w46UZ3QsqpTikYXQftxHnYB8sMR7cDq98cWf3FsA/MTDmpAgPJ0eLI/Er4aq7czoP50V6qJd+bT
f3EgIzyTQ/CgCejYYjph1XieRuPsOoJYhuGgujDGoiffCyZacR1PL52Rcntfp95+tIB8fn+W8hdS
mKcbumNjDqd7psnQ8M9nmddjnlgy4bZxOUsSwnk+m2ZYsAzTTE4KXstJ5ywlKXGBB68Kylg1JFdF
5ohImFpk2HrAyHDR2UjKNXExVS/npiA8Dg4T+B5fUqBC7omNJSjKgjj8VDQRxe3TjYKI+pTeWsGB
bWU9VB9iskJh9tMU3ngatAlXBsESH4JwIXoaeZHAhY/ZcIN5PCJu52BmKJZNzyhurFPkH9ZuQEFP
aGl/mrLwLcqHx4+eTE+qYQPnuciazIe66ZfW+F4okDGS2CLk1LfhpZgZPdbm9JKO4e7319owfyHH
crFtQ5i2dBxd/kJYLceowDaiS3aRTGycZi0yd5h1CMU3qdVKhuEjk8as3IPR9IhTpmwVp1I8GL21
kaNesB2AKLs4qtBTlc0xb6Nh1/SIRdXOPQ3gOYjFHFy2A/CT2utPls8AuMRjhnSnbNPr8zWb8Q+x
YaVgMDJtbmBzEIJY4BawzMJL0GgQ4Qzw6oiPTg0U8wiQDGNBGmh6FB2OCuaHVF1CYc+x2JXK1A6Y
AZk/mBtb6Dpun4aQwVRiEOSVFekHZ6YjZqZ9yQSiTyTnyxJ9+6r2nU8YvFEVqt+HKS+3eWunvaXx
gK2vs9IMMoXinJxDNPbA9YQuUSmY63SIttg4XDoB3EiQ0tYNkTRperbGaxE/ANNRoxHypYlsf6XQ
A68C8bGA5hKBeQcgFxwG3rXttacb1l5qxYPlJPuw1N7weMJ0OQ+MVeHbH5GnLiOfbK42TmiwdHhl
TYDfF+PeRd4MWy0TEvlLVW4Yl6DqjMt9eRFmPB0GaFPLJLXPiCs2TAgOQTF8toawpjjb+FZ3b5bO
vlQkAUIKuQU8ucOT9FOQ8ZyrU632QRG+YRZ46pKif5wkrhgG6YJR341nPGIga6DaSAZyZdKief2b
2/UvdhTDFtLQUQIgHVcagB8XsAAv2djSmmRnqresdgOHn1HDeV+19pg7MU0rro4wcrDJKNTwTg3M
CsWksxSHoWrTv+Hv/sr49kyPTcLmORIgkuKnU2onOcgyMqJdagcfyyx+onzeK+g7HTC0rae9rxhn
xdCfFfUKv4iLr1fvTdf+m2vzF4u76cG3FkgkLCiRP1PP8cDvSYpCWogoFXf5jqeqwza0KZcwWxBk
YyFS06r1s/1F1sxf0EffNwrfkIo/Bp8CEzziebHdead30TvcD6Y1SJi/JJLnb5i43i80ec/SWXNg
yBOpZVo/83ApsNF/pkO4G5PYX2lM0WFWrPS+IYzRxzzL41tsTsmIsvnYjrl+DMnMPji6Va8F/xGA
+m5KomHdRW62hj9Btq5Co6IsZenFjgOcFbOrBmJe0XnnRcNIcq0PGc0jjjaLsifGZ0jG1wzl9Eqf
YcWKDOMrP1E6Uds7e/RCQj+J+kVL0np9w8TRkbH71PMOxeYKpM9b9wPAWorfc5vs0gq36bLDsIrH
ggiVOHiVmfJT9R4k4RH3Xk+Y1MTcQsPfP7BKeYhrHhuzIo1IGMa8iTztfV026SqCvssdrH+YMEB0
NBNb6G51o4rmYGqup70LGeDq7BGhCJ9wsMzg2+QvXgg3CuEalgz4WmO38pR3wdUu9G4rsbyP03pX
NC6AdjHGm0qSCirn6q7yyvKUTnimS5R72wx34V0dRW+EJhTfqo//kUb9jTQKzYFkHfvf/+///ifS
qHNUB8AxLDxvbI7tpLRG3//Td1WUY/8hLMnfEUqDJCA2/IcsyjX/YOe2HMtzbNu1PaV9yjFVR/tk
en8gS7RYLHX0GAK90n/Iokz5B3+N0spRMg0hqMH+/fSevhWrzU/f/yhSErej/Lmq5fim4/A3OQ2q
frVw/ygl6GWBYDswdu1cPSPEYnFO8njt3Nktk6w2wPkZy8utU1XbdHaOrfJU7Y2tzHCMW2Qm+ZpT
PHSHgQYYwchD0dMAihGzhbEuD0VZJ7s+IddVd3pyz/C9JlkKxPJ1Njok3h3GYF5IFDdB1FTUq1T2
K0DSk0NnH3TuodKbFyleZ9geiwbVO6L/e2DejozXh+Q6z/V7xu84eJX6xvTgOaGS+TQ0T9G5tht4
F8MRc2xt4YjyU9zQGzNMOGQheVSlPEWIsShODZpqE0uR/XSNGpjQjvSR6eZkZztOP8HwAavGwgwg
FTIDCy9LTS4fi9wB9Sos3A6cbpXYPhiIFSqXXsvdzzD4QYzgtQUlccX/n6fzWG5b2aLoF6EKqRGm
JMBMkVS2Jijp2kYj59Rf/xY8eBPVvQ6yiNB9+py91/YXFRAn8Nct4NcW/OWmBdrJlZ4CdA3f6Zyj
58jS51Z/z/3flvBfcetf08R/A58FcvH/fR5u33MSje0utkxIU+sXGmSFlrJeCiKZ24L0rQrK9sbu
Ea9iZsINopd4cQmTpNeqR4yi/ZMDUipoadJ+ptoU71Sa7HvFbC9LVveIZUF75LHHUd18ViIY7Lw8
L8Q8zr5LXyRxznnDxy6GgSxHznUC5OfdHPB9iqgkc1dosKEknYPSjw/WEie3Qu9/YyoYYCqkCpZq
5L8v9mJAcsdguxiBial6Y06FAX4uIoZYxXDoM8c4eOmDIY4JGQMupift27i0EZj9nI5OS7898+//
OkWDZkHWtpQd1OVbvdAR82Oy3xxp8KPY8XlMZtNg3rEK2TxI+LPG30NXVfkBOyVwpNj4Io6P+JE2
m2jgm+8iKSVy4KY7JXPLUck5JJBUth5N3KCAYbek+R8x+a8T/bUprn4rT/uBCl/tJjObQj1aPI5b
YZrX1YlNfCmFtS+98tIaU3syjZJgd+mdPJMDmUJGW/CxiLLNnit23F0Wjxx9imLCp+vBWrerI3m4
Z6JqGBS2ubGtnOKlVpyAKmP5mWdzClMzbU/+MF5iZ8z27vqqidmegnI1SFi5V57+fUGlMgRKo99D
7VCftHgxgxhi5GY0sv7Ur19ssJskuCM3Mojum6Hxtz69X0RBrdDoDm9Qp/6XMU/kSIU2qCVHqcNR
FxTt3IHUJT2bYvfvvy7lv9ZkQiuU5YUUb1n95ijx0RY6qZl5SFpjF86NSDGYuToCZLFxNLfDEc0X
9HDHZFHTXnRLc+qk25wYaiqEu3MRIbTQHIFFQ0OQNQLP9GtUueuF0Yrmiub0LUv7Q9rOdJMy0YUp
R7nTv/SXiAygcCpRGFUI8M7MQx7t4EAFT50nz0mdHbjOp6YR2t7xMVDU6d1tGLWTSMW0CMhmH8cT
Cb2kMZt2EuZ9ro7MiRir6f1xcYabTP2GEDrb3Iw11uxlKnROFljcO606uIPWbp3OBg2y9k7T0bN2
7ajfGqgkHBmZI7kDia3rPCRKxEsSy2k3VgzrSh3QvlUBVGtmLZST/PZkN+w6/pDhjvWpLbLlMCXN
Vv3+1/E217Z3pMiEmZ4p5lFKDDpiFuLlGzK8Ldd7qmOXS+uUWxIji+OM0KqbXZqj64PSaEZOIQlU
eRjqE9mOKDY0uB9aiQ8DHs6wGPd4Qmk5sBRA8ut+FtdMSCN2F0hOdHwQPjGzYKXRXO4S2RjuCcIA
BAozXZ7h1F2cQclAwG/a98cqdtq7jcPuydOZH+SuIuKOmm22dx7GgJOq49dWzuU+94GYRdPksiIg
qJ8WiIQ2OX6y42YIkl2XCcywE5eBIEfjTDYww29H38mFyMx1I5pb+9rFWO2XuJwuCHReSlIg9lGX
PTKOmk+zQcJC6/v72Gjb96WtWLea7te//wMom+5cK1FQQz8mJgZX0+jsJyXQ0TW5Fu8rMrsPUBBi
et4xVz1y4MX7uhaYmWFfjAb13yhPRVu1j4wQVRsV54g84tuU1ZNss3pTcObEgIGUlTar9cGl3Xgg
CM+LXs+XkhbgbGb9la63tSuVOXAWr6FX5bgmSGgxmCvYE6SPmPhbbzEhVKYjYaQw8A4uGsKgtLUJ
jBNM5A6QK6Y1xz3x4GN86tb4W9Bw91j+2JES56pZKbdtbYRyHu6tUh5LPnpUif9qgy0jv1Yz0K0o
9Wh3ZNMhM7yjWMeX5jq4xPJ1ae1Vi9siKSjn7KPrbf0iIqAjmlNal4qhOqCUjk42tMdAI4UnjPII
slRMeoPZpe/OArUttUgZmshVPrGnk7kIEw1Qu/xAzlte4oH5S51EzHvqyTnMi2ee+gpQzTz6/YtY
AjvKifUu65uEREOrVndg7prjNpMK4axB+l+B0sJiF4FKrtBPe+cpsYejUfivyWTomCZNg3ViqM7K
M8Qh1wj4NJjRX3W+V/DvN7iEZejWw55FCQBokt1lYt5TRE0vpQXyo+ri50GLyMvj6PjkMLS7MoQi
kEdPn/MBMXmk+69xzJlCs96jPou+OgEtJCGN+doaTAXS7GW01IlW5HjyZrxuxmz0J3o1/XfLqESf
tBPe6CK0oGruUygTCYrAgURQ+H96m5770cavO9bO/DxZ3dF1tXs6Vf7DnjhI9GPTnruzb8X4C0Y4
ljNa60O1cFfV0FLGGf4BculrBRgrRI898Fjl39rgP1vM+VClk9YtRqIUPHe5lPUFAjDmDhExa3Xn
q9uPTiBbKBBVbN+U2007EL3DbMVHBkRxSI4uKS0OdVkdTb8G5cV3g2jw0mz8UPQeZ14e2Wi0XrhF
JyWdC9Vp/6wtNVw6Q/sckwLIl18iMYjta56m+zhL2wu6F7KU5g5zTfsi1arVMicAzRHJQEthVGez
s1/AFMTItFrtJmndXTWHpdX7Wso4vlNEoOMDEXQYbLlPU1hkdcYMo9bc4W1cYctDm5Iw2SXD2+DR
cKPhz/xCNRCyedsWr2reCuNTDUbLOJXbU9lIOlv3alQCW5O3JmCYrk16FhjJQyrUS58kxoUolmzf
65X5kZh7zxqcs4/6D9AU1oi6T86ab7L5Dn1xSVN1jcpRO9WdWW9HUNI7kEPs+4Q84GWV9R51uHWZ
RikOERko+qyTC0Ro2lvD87Wl/7CEEhN0y2HklqQTGHUoZ4c0BhbUWRNgviqpjiBviRwb25ufEquj
fHhi0pzDBvDqFbVHfJI7BL/5uU6XdGfWqfvWWuYXS9/GqpP+LZl7TENLwUfniaMKg5A4x2iLZZJf
3Kb4L02R3Vnaau1LB/GJ5CKLv0w0oHBXRkKfOp2+YWsTz8gOeVsG69lfgFax4EMRrjpw2UI6O5HU
/Z66ud1rHYaHhWnFKV6jaTS7b5nyxVmgMsCMJk2kl6rm22UlSWPA2T/6DpSgHrv1m26iFixGW/4W
I3l1QMTeWuU6G5iz2uy2byXobUb1M6t6o+pfXVqXdK+1dSqdI0Z0HRO4Z/XjFu14ok+5hkmWgjzt
5g2JpFcb8ied2puoioDYVdqBlekEEaL2wEiAEqMUdtk9MMrNPQed1BneZZHpx4ik9UCIujpkSt87
rHYsU0CoIyJXASj/6QpH3y6TS/Ek2c6BquBccng6uK6aJv1dWVAkR+3HEhnYHJGwhJQe4w5up3UU
xWIfNPKtzFQ6QCxVhpK1JMVlcL1PWUTnJHfEY1lGkLpeS4xO521SRub7zG3mp4qOPd8lOuPT8bbI
UcU3iSjmzZKkhif+BNt5nkIVzcYnQEuUc/FzPMcg28ayPFSFJFRF17ujYXDd09gO695d7nDbkPSU
Xcw4jnQyvQa7mUvX2Iu8/ztblXzJMih6gFU/UMdNa4skPxKehk9qtUAo6+qRfbgrGpvHePWKTEl0
H/PoMUgheHO0v2VtpUdHOw5kiccpzZ+yyNoD8Dy140Ebt0mvIaeOJ/vgLcj7ok67Yju+pGyfHYs9
UCDSiZDiYQ5BtXXGg90EHVc00R3tSvV1g5zEycjM7E1L8hKbRHPShio5lkL8yEkxrEqB2OvILXHp
d+4+GQnc0QbE29g6H8nQv05+nR2ofL1wHmsycZz4UjfoxXrTxGyOgowWl3/oFN/Zbay/AufpvjH1
FiV2md5Ybqg3aqN7ZlJbY32X47ZI6ZizSvYbIp+iE4qiOnDjYiQzsfEDJ4qf5sIbnqJftCCA5/pd
eyhoYmy6WWdGU8AV7Rf3kXRaf5jnEiXdyJTAdZiY2IiwLmaOyxLtIDsTGPMB3mwk3U+kfHs8cvlb
Gek3jQjOssBPIBVKYtRTexuvG2HJ9jEF+Rj0Yh6DaiobbHfAGt1WN09lU521eORVn9jypyK7+Ipc
5SFTXOTIpRsORlZDYFOlRpiU8NGsuv+jBrs5j2bGT186323M3HWyxybAAIe4SM39hpBpn+j0dBun
QGrbzhke5EH/MiSMM8iYMVUf5kijsvO9lsZTOC6jPBQwWdMstXDNkz7t1eN8EDq062Yp7gkc0bAm
vmFnoKg+1fjVGAtUZ7EA3R5I4IyEAb6oyaaLG0038hxJO0XA5+fpcB2r7FUrnlGsyhcG0sm1sY27
rsXqVI/VM44pEpr8uHNwG9tXsuEuRUqhJ233UknHv0lBwExJPFCBMXPpbfusub/1ql/OJnaTjZtC
oyjy5qRXL9OA8iYb+a3IxDnn5PGxIBLq6JkTx24zPncxIr+ls6JXG5CTdP0qnFX91SNCLlLjjqpJ
/hrJvGyzZjdL86lDfsF1assns9LTraW3xc4XEGwJTtKIwUBRQvLzfOiB/m5zvOTIEHh6JxQTsYdL
zsZWI8F3bOt2INcBzO1Yef05TSz8bgYFote9Lhjd4H3CDnRyv6O1LE3mJEQClATA73qLVDaoemkv
0i+2ajMsCBs8OcNEnGgMU72zA9h37dGwnTeE3pC3EKIiAS0LQl0QBjhvOZCBuaJyWT0k8yr8zzrX
gf8g3502p6yhvR2YXO8dW8Cm/iHubEanTsy4GkfETeOrBH61TzNxsKZGhEti/2l0/49AarNHMv0f
qSPtkfDBHUo254o0BmabQ7uejAvz3bKP0vD9N9Mvv9E9eQflK4pXo4ZgO9BScZprT+wAJ21waYNB
3OzYDfU3xrUXrsSnDUrzWCVnSkH5wORBsB0Voqnnn7J/asxy+YhiJWAhA4BbGrt4LixSvat4OWpu
il9yeCfkMw8N0OVHIStIoIxfNG0idqE1sBv1nveoyBaD7XiMRdf/x5dA1dk2a2r3RaYWs9Nxp02S
+tdteeLHiemVCVmQcumWJJ0Z2OOS7GLaTo7W7TObK7pMtA0jp/3luAU8Cyif4ZooFTPrey615AX5
iEfgrBbth8+FqDeO7xBbWqMO+DWMdRWoMQ0Fq67tgCFOgOgF/cEe+3rfk4GDJvAgzZHRHc2VgODT
hYwgjNfcpgK3Og2/0fhuVFGFd0AlH+O0Ssfmiq1wMNvDoPQtt3x5GibPvrP0i3teONjI0LMFzlA/
oq7yyAAjgsHUPCoyMQcN5P1fphyPHKjyr2KJQ9tdJ9dJI6+FbyVU6h3xLTMAAtVIdPAtnZhuHrqb
odN/8fhYgSOj3yKr8q1qHcTI7UInVSvS45j2jxKY8b3TEIqg8CiC2aLtofvdcFApH9pJ8JnOYuko
a4CEtDxyTdUyTLU3k1X/KWJO/UbcEHHdjUFDg/VuM2vbT3nbs/sjndf9RGAGNOrQXQY37FFS5Are
XBNf8xKQOtbAcBCsyl6JEdYsKnKRo0tCCuE59ZAlW0PxKghzhbuQ7IbBfkmm1f7am+cWn8Poi9eq
Ie+gOM0Z17+Rz+P6RTrlV0MC5EMUPKCc+py4xt0+o5kZgdgPnXHztcAdTl2aQTxpSKyLZbYdF9Ac
DHML8jeQPKMA6lausJbxkjo+EvS2hjCr8YRVdfKjjcTB+c2HMTD/H5bvOTG/2njYt5GABt+Wt3Yi
KrFWrFh+D+putN64ygxlp+EmzPrXHNkHSHj7HCynYh+kziGTuPQsQp4XfFLZj0BRAIWuFf699uSr
Y07WZoOJimxep/trJwACqkqGnr5CUal4NuVi3mYHr7Qp9sM0nGlbt/gEyeIs9T7gPX5Df0kCVPMm
czsOqkR7Iw/Dp+xEGGpm9bxRUvLKDb+sBXL8KK6M7JmNkv9BD8AhzslnvjWnxcdkUljHdfUh6I1o
1BtiAouzgMsrsQkCSGU8ValfZnKX66Sxzj95Jr/sAtbtWFrkWTvdr17agFuM6N2P0v8yiLx7ov/O
9TJMRCq524kNwMQJxyiXIttc7I2ZGs9ioXFKjwIy7zwFWU7W9Prw2pL2ivbsGgyWxWS5Z5pv79i4
gacDdKJDYKPJLxBTw1AmKDh9s2F04HrBQYMHepWGq8DmQgaGBrGz0xrYImZQtdw+vUx/DfQHMU45
ESWmte0nPmxfqL+55iEKVoE5s08aKBzqi+OFBgFR0CDr4eB26N3pX/7gm/0h5pm2Me2DrGapRROI
ukcTZ8MIOyNGKNJ3/hZQMUfL5o+TRF/KwXPYzhn3KX8aUs8N4xns5BQCHj+5fnMwbHE2CcbZ2iq7
DMgjN2IpkWsa7r0C6M+jhmx07KeDNwlJPFr3FWXewzXQy+uK07vhd+eFcYjhZgcbngzW5LCizcJh
GkZRivq5S85tXf8XuxRyigRORtblKj/yJ/Wj54VGMkXv7/R0OIsp+YntCe6JR/hPYd1TfTGOeEJh
2YNuRjwCoMi1Lg6/ReoEuVzoRrZZ3f2JGjHdFLLFwoj/m0x7/KRSSVliyiv6yv0UTe8uNfcWX7Ck
4b1SDCwubVvPSLfqofnKIh0xl+Zmt36h5dBoytsxU8ZXshrcVqfS4vMGcOPGAID4cVaVuRGpvRr5
PGur23haMje7lMw7NGt4J1f25IxHtxmKL93SEHlpf7XUHE6D4onD7xMfhWVtJi1lGt0XCwsVAWiq
RFS/uAYalXF4k/4875u6u0Mao2lj5pfe0pB95qReVyOVWd7zIDDeaF4FJe0MumU7IpvZVPwdeyRb
N+sIgiCHr9+XdvPBkaz9lTo159Z51A6RUFYgtA56ekTCO1BbQh7HeThomcL4UvRXzxIXv6wfVHfG
drhrKwLTRL62R71JDDF63U3je2C2ZXPsJAfPeSyfiFN8duaeyQCMDaRI4FI6++FM0OUrcuoVWkV0
tAl7mF1DkPDg7Gt02JtKu1vVk9Gx8K46mWGobmrKn5W+amAAIW3Tp6KFkibgMgbSAezTpXDbGxDO
3ai+IlP/GUwiFFvA0lvOMT8sN4jPqj164GljdT/xBGtwlFcEJOumPqIUj0W1RfAF5J004hAecLvz
HenuO56/NI/zS6nn5bGkPvAGokDt6UMuEbevi8NxUOkR8ysOd7L5MMWMoMyiv1Gi/i6ZbT+EzjjH
T+cHlsKOjhubwtq1wsxKLAzpLrw9BBSLVnt1my8ALcVWqPhTCtzVHaKKZn4Yi9eEnQlPto3FuUi0
e5l1x57YhFOuG31g43o3osZ68s36hyeiMJi4wO6+2poq1myn7Fr6VBQMluJNqfq3aSREbRlUf7Hy
+gh/inwPD0hC0qigqNr3FDmQ01TEkDUM5Yoe9ZOwqNCd/LvMM4liVn9fqlVpphoDV/WCj69dnItb
94Hq3TfC5Y1NFlVkEupVx3SfgBE93bPXEe+p+T9+VUzYT78qOY7EL8jusKBl2EGsgeuvRsnS1EWH
5jg4E8ecaYf0+cNqileXnnMY+d38MZHiOStGnFECN8D8mpAobWsl34yxwZYFCPDQum5HNpwZfxmt
FzpYLm9uER8YS264EV6wtPJQJp8jZeU1JWt70ejBKic/04MvthFtBFXox9qgwvPrBemiNYSNxZSQ
SF7+BfNZY43kfAhOPorYj+ryFEfOaZHYRi0fbkMNyKex+ZdwBDvgY6o/pbCHXeX8nuqC3nltSzTR
QJKNmdK/KW5DwxUjk9rCypFAI9oWzJIOQ2XGWzEPW31UMz9GrTG9GZ57U0c1niKJh2u5sd3pd+HI
9qQV+vJwevcxdqxbzdzs7Bb9KY6udRgytU+54a6wI12aw4OMOFpVcN5T/lybHUkeUwe79I601DGo
4xaKmb1tkb8tR4Hnq07H4kQc7offpijHzPeuGxc4Iu7rqKo3sx9enNQFLtId4sw5xMVUHJGhZfd6
JOQ1pSw8Cd1/ietRPyMAJEfbGZ8gmrEEO9qN2ZdTX4u2h9jVs8nqbnJ0JXlgC7qgM3qE8rPUWJgM
Fu+s8+5zgWGkNZpgktaRHDnjScv0bJ/U7FVF8p4hEL4UdE1aEel33mEK4IZ9i41m29k11QWMIcuZ
1wM9JlDRkhtaF7g5EIIFon7y0EtOilM3G+tSz0fYYQ8gX9SFdvM5kPCpjwfMjl9oxmDm6MVC/kyO
1UJw3RKMmpzTQ20ENjLQhvQqWhSGwxhbIehGK9AsPqcfVZSbIgU5LRbz0RrJDmZ3HAD9Y0pRQPjQ
uD3dwYn818yeh+sa+V4g4dlNUUTfIa9PXqatsebsCSlw785l7A/uOK8ZjzTSfov9ZMumxpqRWefU
pfTSl4vSmIg2xDfQ1sVcDEB83xssdRJlIqbbrL0uJNZ08aPv17WdMPo9WbFXhZswMBa0goopAOMD
angeTNn/pLVhBC7O0Wqe9I0yWKEro5ueJv8HTyqDTLW8kuVDUWyhIBo5VNqZ+SdfKGMzxXhSag40
BrSx1p9JtZfadexwzkl39+KS4Iiapp6HCnOrUkjtk+E+3Ng9kjqLPpsOrd+8018rTr3Vv7u1MYI4
F7eEUymzlsK6+QW0+Sn6nWG02dil0I6N5oIYnwgfIk0+bMSzYbCOdrDYPeU9zzgPGazr5oV8w6Pp
TDYn45HeZ1v9BzmTo4PK4sOIzGxbEhdeTxZ3g3IX4rwMk2H+Hg0HvkxNOK37PbtY/Lr8m6BgAmkb
n3AsRRpOpc8B4aMg7hMFfHAwrK1lERJbaenTWMitb3aKacPN06MHV3DnRNFdSLPZj1l/wF4ftJPC
yhMb5ZbnNwvypb9r8Tq5ElhCR7/eAqM2GYdNR0NZT4R4uHuiZv5o2UcDtKOE/rJrHetJgaMNBxSo
aD6YuVgPer+fxhp46XK47GA+zdDPfOJyDyPaLq+Xn7PCZ+2MRJ33ecugmlP93it1tPRi3vVJ/ZQS
LaNVhLXry/SbDwSLxhq0vSQRUy+f/QcC/emNgddOkG9xdXrxJBghLplAZ2ZzoBVR9JwVrkezswrX
0R4u3oamT9bseXyuTtPemNaC8esl1vX46uGWx2I7k9AlMCOS20QJm4Zm4ufHIek+Ig94yGhPBGRx
g9Qa8YwAYk+Is9rIkvm8VBjDI0XOiksjI4fevrgxB/8ZcF3B6lrlXWg4jRfSA9qkruPRHWung4Zl
cUH8exsr+cnID9dz8lVlPkbp0r1BhHs0hnnRdOt5aDKKTDu/ihgZg2HSCxpITffn/4oCeme9ABdY
oGYZOSdAwBUAqnxQD7XB+1ayHWnLduit+hN4lziv2iZq15yyqMMoUI1Q+bSl3Q08EftW14fAaoY6
kO5k7GcPd4kjnShwXShAPcaqSI5EyWq0GDjtZZdILp+d11/JCs7PTTGcUJwTytZj5UwMeIQcu+x5
RoKSV2fD6bsdhiBgFIb9NGAlRr7L5HhOyS2TZfc1SA5P0gdclDNcwVI4R+iSyHXatd7Arjn75B2D
XuB3k4mACwJKGs0/c/AKae1tYuM95SdfE7xrh47E5Oxs7EBCTo+57951RptKaq9VP06XvDZf9UOX
4faX7dWwGFV0mV8ekddv08559pNifo1yLTRkRqwGEZG7ppG72CtGkrXIa69jfD/OGNOZ7Q2NBHZ+
QHepr2pgELCWwKb7b5aXBBzNifVwJEOx+LvhcL21FvI3nCTIB+Ht+nl8mQ2KpBj5aYjHAvet7pDy
0YmWdLIUC66NpKnLYsLkC/CQmFPsEEG4FtJUUfcsHq7uRFM0SmQSmOaLQPYB34dtrYrKayQ7ybzI
NI4JZVdBsKeJVKPE2raZsuqmuwTRzxzvsZ+qixnhBOCebHHM7byYDrZVTt/TwthZ2DRjOm+ujqNH
3hipCpnlhZbl1ztba1C9G+WhyzPes/ageRkmd1/VYfwryuaPIcqzkPRA4AFe728dVNZycNjlziTG
XuXiA7tzZbRf39qtDSETS7Ze4smPbj0553rHbRAg59R6aFgamtkkYFfoblcALqSxMCN8BjPpRbY6
aQFe+z2v9AHO63lIYEh7NvUYbx+dXRIx/tiLSsF7zL9lzXvNUc1KR3+fx5yRrXocHo52qBFJHbCV
RGFq5IeUIcxYtQN0ZbBeLvlwGXrY0HV0VEfLlsmk+6zbYp9QcWGrTlL+dD0C/jKSLSa5G2LGBOdl
QvHtEeTb3sC6IGk1mxfTWls3sjxYfX8eLG/f5QwVxlnynpi1TRxInoYpCUjo+LTsRHvvJY26Zu80
b4Mix0wnmY2dN6XR2wFbW978QrylJu3CJe33CAqC0V1tYyOQt8799itTHsYf1N+fC9MH0NXId6bE
eM4L8v3EQl/ET5wf6eUG2UYN7JWq+YuYaNbW4W1JQANYAkXyDo96Vbx1M5tsejW9sPEMZnVxpx8G
Xx2xZocl42UqrVKRbZvOcD/YJE6Eo4Nx62d0uzF5SCWi94r3KbLy8jPLiAUp09+lgLFHmOPZIp+s
9CkCwTEGHX3QkDPxsaJcfF+aa9cu45eQgjjWTEdmeaQW8/nvkXBEUV1xg1xsevJ0mF9Kv3pYg9ld
zL46RS0fwI5JAPRji8OnP3cckgmsrAYeJ8qudmMtdfXdarA6QHSEgtXrqMGJG6y/qZfaZ/2/kvNp
oA+aOIoa4aZTmJJQqhwzXYqWKzMVIekC5hTuNmUYf5M5StbB56uhR7QPHPdzsId9UjjG3YDceqc7
Z2zwA8ehxViY0d5KTaBooL/ehvOUI4EZxaeekFnD+FaPOXJLoirsSfwqjGS65eZj9p+SvjQ/2Cf4
3Ck+w4S4yEUA/zZ8zwxjFzVVllQTUMKVkkpAaMV9rTN6sUY3cFryWcjQnSk8gNZ7P35FjAzPSm/z
PRzLB09RsR/7JHC76JJrLcWpuzZrGTR19T0ZIXZ4LUabhvPdJmuTD7K3Da2H3DEXt54+8a6col3J
NhNKxnnb2CHCdyEE0WqaF5RR9yVamq2PwXJT5M+L413HpvzVu9AlHTzCmTBRrADqweZDSWw6jKMW
FLF9nS8M8C0yYhBcFZGbBW77X5eu0ZMLlAP9JDohWBjgfS1Ke4xzRglZ+wy7ZUYekLUT2Pa3QH0T
YoLWk4Hd5fsy8ymwipnsgsZlTw1yIl84600+DEB1VQVyTR2AIm9ew4Ots+4t4rC4hToWMqJYNQXN
5YE1dURwCMCk+hnZ8E/KI7xF8xNsfbR3bbP8yFgX6W1HN9Qo8A0AVGFb2XVtccC7Wx4cZJUnLMZh
4/gehT2g0grti9/f8AhEgaXWBLZGMFqLih3Kq59Cjs0+g+UMlQtQhM3ltlraTbgMyMh0Ce2qpSMR
EKfuk08B5RH9SvOvRhrm1TRYJK8gHMIrwe4E0PoiiEeHlUBo164p/kRpSgTOzpz1XwQwMZ1TM1ra
ZzEs47l12/6o5QYBeCP1faGcLWtbmIDUQpvl2YccYcxCAzcFuVaJ0QhEqYi2T8WT7EdEjPTR2FI5
wJXI8njswNjwWBY9FmVSEreQC0iWZG62zOlzXWKYsLrozey+jZYs0n964Bx26xpE7wZdwgRU2hQr
uClXgEiDdmLV/JVJckzsfAj11PijliILQUYhVU6j4kQaC+NNZzpCBhbHopWExzEgRMCdYgPW29fc
N/Ndrhm4t3Sel38DtREBYTxH2Ulv5iAbI3gtKFd2ed7II4aobWPXJKUSPrPVGppzs3y3kxcX4wQT
+ejZGvJm90/iWTb1No868yC8mUgj26Qnv4ot2QlutkJC5nvZybFMeHwrDoA37ErrmeZKX792Y1wB
N+6Ng9Q75BPTzYUtvY8iGuCbrp/0U0sOgJJRfPz340SOS0+S/yXM/mVqdTRhC6CugpAgyM2r+lut
qsFk7J9pdjdEKDrVSTNbCJNjpAfjqCa1xXrDNJVJRhZoYngMESZ2QRGwwKZsGq/aQuHn1Sy4q86C
SccBsQt7BQFaXJqCQD1SjRAE7Co9+a/2qgN+b2/jaDBcc0nil790DbyH32M3NsAakYwbANQhGB5n
zDYq40HsigIzlwaQof+/IV9zy+9KL8wwgtuRb0bbD5QHnTKOll+rEoMxjfuq9MFDdYiacwvD2d67
ojoMEiNvp7Qvgw4E45Xy0Ru4wqahdENe2ys69JSxqPlVKl8/MS/iC2bKY0KeTy2rLrBjahjfVAbs
84zCS0CIMp8znTTE1G4ZieWc1dcvpAifeOHmvQJ0c4LL+OmUSF4N/Ql8z3la6GsP8XyCTAKFv2RW
h+Yk5pdCBI83YtXelPttefGIqgO1cO7be0ukDguXOGaG+TfWRp9tlnhniNMGKK+U2+yRuZTXjR02
SJwoMzMKySjrQ+SDkJwEsu3emN7XIJd9wyIHtqg8pvTdT1EWeSdMHIFZQrvxyL3b0pNatbRycX5y
LLtIGMtmKwnlZPuHEGn29TdH3A9vNmbImO6VDTDBTz4spypnyu9VqQ1VE2CQ7U1hUrjPPscBwYmE
xOB9EZOrmZd0NRegOnSeG+ROvH0Ag/7H3pktt61k2/aLsiKBRPvKvpVkSZZkvyAkNwASfd98/Rng
3vfa5apTFff9RuwtkxJJQSCYzVpzjmk8NWPxMkdWsR4K8eY0o8neN0BvjDVtUQ67rD7+0jpPFFH3
lvY/sXFg8TS928liDmghhhZE4sESDE+z3GE0ukOtnSPKbKu1Zi0chkvGbZCPaxrNsBrydQCW5ITs
dCcBjOw6pmjaW8ZG+JQyS9uud7VKn26fKiOgGjKYUbMtZXQWVvCgeO3tDQ5xUz3fvsyQixzQleGI
DaIVn9wKnwkVcYlbBCyp6U0vBMz0OxYdr4NrhSumnnA32RGeehMFXtDJ/dAQTN4F6O4mSUAtT+uW
o60L1CvVcqXIQOqzRUryRmpq46MzLLPD9CUyVHMSVchL2FheStwE+EWZYoagurdntivQ2t5yJa6B
o+MDJq+102eP0J0JAgvJMKdzRYIZaIQfBDMzz9WA+CcEzqhGccQ6FNW0KQ5ttVzd2jolIYcsF7l9
C5jnYE5s9h2aP4MFUtkOg301WygvVXb0WU9RmBvXMiBMzAeJ7R9i+sNIdcfvFMiZ9+2cFiMT+u0D
GCqGBGDjdDIFxeoY7E/YL4OcmTx1RrdVYpU2xIsbsHObiXR4amKPfUJDFaZsiPxj5yL2AQLX8HEj
+SbbuAl71N/sUH/7jX73Fy32pn9yF/lS2R7WmyXIxsD38ofHMvSHjo35CCA31j9mIh03Grgf8Eia
SVMEtUP3XL+mZ1snhCdQikhyuEzOu08Zb/+fj4Un/cvBWMrwbNNS2A1t0/4js4TwX6KUZVMcpEQ+
7dqk1xB4jeQokVeQtU/sSABdACEAfFpSCsJaa7SAlRrDm9EtF+FLUTwlfLQubpzkl0UJTan5sYyS
5M6hUpb3zUZbU0T1aQy2IInyjWtG4t5iOaldiGZ069SpTbN2g7GguQSWi4iSVG5Q5m29bj1cvl7O
wmlIsn1sWMlj25oWwrg78FXxTzr3H7KX3sEwywhdLlIjppyODzz9WCDnYOtEZ32e7B2WgJAQ9Fh+
EmXM6D709hHwJvivgrW9BVMQeCzTZrg4lwdt7LgcxRe81LYCR7ZUUYZK3JkjzcIsGmPETzJ+nX2W
lk6ab5GO4FCJwqN2PFgYVnsMZOncW3H5ZtZDdgkjUZzBu2WMsPmjKGvvRBkCW0HdG3dkyoYbwKMM
k/bYbHu1zJizp+5BROtVPgYXX4vwhSJKGtIzZ9etdp6t7wbXpQrT0JVAcqv2aRogaCu0dyRLcaar
nfp7k6F0S+GnJbyA5kEh5Ftqz9mjsL1Hq0rna0ExegNOx9xWcdkT7KWbPfKspRZdfyRBHp5H1L54
JPJsZZipuFA5/M5UYZySicNMNEXEwci8sxWofewO48XNGQQLrJdXlIKErVj2vRyq4mOMEkAjn5gl
8neEBjEolAh2lbbfSbGYNp5ZvsTBmFwEXUpUbRbXfZBcImtmoqe0WGSm+WwKfE7w4b9gOzm4Zept
UbW1KASt+TUjgAt3bwosxjT3MuNiwo8yoZ9O6hffbb8aqUHibk8pbJhSeQWomh2tIHsAqiqv2sH/
SqYGNwEPy6siKHtHXDekMK9KK64Xd6YiSLefGEwMeaFrjpvbM2/PIQ+NitGUR389ULo4651+mg6k
4Oo18rPkZLW4gDu8bKu5NlmS2jGkIGR0x8j2ya8a6/oA6GLljfh8Q+/F0ugHchrREWm8xFu4M5rZ
9KmYiupa+CTkykSTRFpSS51ZSaECgebFZzJ/aoYz2qHsQWZueCgdBRTcmy6+P/ir1EE8FrXO0TGq
emeK+kclQDv4bsMMUFDFwO2Vr8yith5Zb6KqJkKdAIl11wXofsmQX8I6sENxYu/bgRRRf0i8K2Az
zUocO7ZNsfAR/XmxyoD6HwNwC9BLcO314A6MUpf3if2zCvvhs4eSxjbacNtAv4Fn4NvnWMtdGmB8
SUB3MR2i8HUB6a2cyf3wQlDfntlbF9JYnhoRltexd+hjGuMuLhXA/bLGttjNlPKKGgSxy0AGUoBW
LoUcgaYCK9G8DUZCBsiLPkW5utOOJPiiKOCdFd1Zq/pWY2rZI2YNzBSCmheK+9n1EZXSnK53CEZj
olfnD0q89RqxH8j7qTh4qRdv7JCyzH8enI0/4/IwgNqOZZEGSIg6ttg/JoqkNszAaWRxQFGwZulb
ry0j1ycJu/diDyaBKjr5UXMd45hJkQx4cYH+fUwgV8r4Yvbi3gARsM1zTCT0Wn5STfwvh3jLtfud
/3I7RN+xcPFaHrThPw7Rqx2KfGigDqOh1bYJMWoMHg08tF7mWaYNV3yW6R8BQ7lF/Ni6TU1Wp7YS
D70eNob8lIKuvEaUD4Fqee2+r0f36iBWiwuPjNIBaD7IiX5PzbBcNSzoKXUW5n+ZBf8lSAt2jFxy
FR1QNQAQ7D+CtEqBlF5OY4FsLK+uVmg/YMBbOWw+NrZhAxbITmXRk1qFIQuUyT4ec4uOJoI8Rp8B
fXv52cJnvvHHd9pJqOaKSqDXzfCE/edLYkmh/GPt4CHzkKTJG67y/+V8Y0MUAUBwlPCafA8TnOGm
KaVzML1hk4cVDplm+DaG9aeq9eq31vk2TrTiXaep922OscMLsjMIoXxDerbYF5n/mpMbluXTePEQ
cW9rMllpWFY+C2zTBLcONdXJSxu6GR4ymwboqsxcte+H2tz4WbY32VO8Bs74o5/vxeSNn0pyw1Zj
ah3C2HdwyyL1ly3lncRFGEFlP6aadKglnbzbqfn/hvz/Ysg3DVuyaPvfDfnXuGmW/2DP/u7J//t5
f3vyPe8fhrQMA5wErA3Xd3DX/x1V6hv/YBCylWGydvw/Znz7H4sP38WvyG/3TZ+h6++MUiX/Ybi+
i1zXtLhAXdv7fzLjE4X65yVv2z5cDQ83vqLT8ecKNXbjio1akxzTHhyIP7RInKHkZzQMLNZGJ/gC
YC562mxj4h10nB/DcSK6oo1or5smzJ+SLEBsFUmt2jNpY/dsJAr2yeV7OlLvDQ3yZLIAEnJIKTrJ
aP0M4fCzL8z80kzlfeoS5uCGybxr2E/SFFhP4bSf3LrbRqK/U/qNSQAhEkTVeVy4XKj990OE26NV
P2szndmwkz0yZOnZfujCad7KsvlK9BzRUl3lUpFHloxrPOq+hRF+3taznhxUTuua7LkN0KCEUKF0
N1AJO2R9ux+7kqQNWYOx82JxcIzCv0ccOq5nHPU7DT7eR+t0lwg7eRhtkqStuW8YshiMZiq8JyML
v4na8E/4ltVz2yoYKxWx8krHd1hKozs3CONNa0iqumOA6cOdb8smCZGeBVMGkGTLiGduay3EtvHJ
QfHdUKIQXWjCscvBVU20tVV08AJobqxa2quZZFe68qQjJ/11Qmx4KJJynwXx8JBG8xPGH3z2Okme
PPlBHtOxj/L+R62p6TTBl8GCLZL58wjDPOhwmqMMonFbxfG8G4qGAvXoZZvEMV9yaH4b05ieCW2e
9jg4eCH4ahUE5yVQcNlp9WdvADo+u7yhpYqmfTEm9K0qIrRmkV4W2ENR88LKE2obF/U7aTjUSHn0
1EZ3LKz98xg/ZkF69gILV0spvJXkBXVW2WsYYMlmCOJmMyFLpOgn/MPE2i9A4YCVjT9SKuM0pQ6q
Ey9k5dzG3zCn4U1cvsho+PtLE8XJb3dvP7097vaQf3f39oPA0nI/2tbldk9AHVpnPVNrTRMSNPI/
/47b65W3n9xuouz1dyjdHv84DEt7LTkA3WtF/N3p11H8OhSbqxrQfKVYW/IX/K+Hd3vu7adWogzU
wNRYb8/49YPb3VCH2EtvN387vr8eKcjBYMNFr3Up2f964G83bw+8/Zq5oSsQ2OV6RK9NTkchWU3z
paGct0lZb6ydgWLJECI0tfrM3/QThn9kNwmOvfE5J8I+6ZPfvojJSi6umfI9wlQWeSF+o+V742Ah
zQpAggxfbs+5fbfzKPaDzZu3tHFO9tC8UiJGGGKaYb1RZPod0CFHorrGY0EDzOdSMmQmLkE7iMvt
FjtGD/sYO9SWWuM5dcfTgKb1WGsYB22FkDopspU0Dk42qwsQOkXOE19QDpkXa52HpioxoaevtivV
/vZzszUd9L49oSZiOucC2wCUvXDXl4N1CUOHBKnlVpsCGmyImGTOBhHPGwxQ9DKb2mYdJPp1IDmH
v77nRpRXOlmfxuUR0Bu+1X4E1jBRh3gYnHMJ5eMcQeuDhJEUqBw57zOwTaJrSvRw9D1zX+8CTVei
bGy6EqknL7dH3b7Q+Db+uqs82prlkLyBjioYPNN3ylTZXmU+0ZL+lJ9mt2M5xH6iMfl/ktUhi2Df
GaFiQ5B/w+IOXq3S2S6XBqIwN3nJy9bZ1xXlrKby0cay1dzKDg+Ymgv2s447XiYdeXs/K55vS6Vi
WS+N2myQjNU4dJdHmPXD0M/qnDHSn5Ax30UP8WA5GxzPVCL6wj4CpwNdmkcXvXzpR61ODQZdOQIk
TpXYeI3CZ+bygn0MYwEVRXFV+VeHbPrLHOzBXiyhDBQXh1zMF9as80VSmbk0OkuOcxngfuZbt+/P
A/IlaXl6d7url4v+duujsk7K94rLlB4H4UXATGkeqoq3IKcu1dL1Me9zC55nSXtuLclZMeKeNhmY
jUtAyNclnIU+4H/K7faJ2uUqYdy4TCPgkikbDlbROuXGBkq/zUs21EqE9r5U9svtwqqVGHdOlCLk
oOGOx6vIrnNDzmtDS2p3uwsPrdlNkONWvZyyKz7PYjO48PFEDb6kCfAq6/BTGmYPdZe228L1yDhM
ECsnYdOulS7R5tD0pjXd+Et5yrh37WxfKJW+xiKHwhjoexO16sFc0A4jrExg/ktJkYVyfrKWb06B
HtZhPfREZJRyW7UKQZheHjPgkAQmz62/vvnr/u2JWhbR34/84+G3u3QB5p2vuvvbr0Y05qIjgxhx
++GvJ/z20n/dpKv1uQnMaFf8OpLb77v9etqOC492CEq6pyAvfjuI3x4PlcJYm4je1qE0EOKIqkHQ
uXzxBB/aX3dpa/3L924/7XAF7y0rSlNvb966XYF0dnno3qmu2grk+VtyPPnAOR9VHn60AWYbmVUf
zux+BTfRXzutUeUhD97r+Y0N7xZ9enpMR4cPEHtDukC2uRm1tbdMoz/UAVIRchF5hkmXDPMsLryY
yFLaecesNF6FXx8dE3ki3gNrXuQrSJDXtltirMkPUT490rwYAWT0/M1whkW5NTqIaIg3Y/IUkSoo
gipF6CA6CwmOsLyCIoqB4BqT48UGpnAgaqRxcRkZxsnXzcAizauOqUBMb9G1pIU2rgoHSItL8xlG
+tuQw18TNFEROW7Rkcura4IIrtrm2QA+kQevEVxBcqBQvTmFmjaDVY3Afbw74rt2CajNdZSJr1mJ
9qGLbdrho3eoosTcNLaRbYpmpuzYx92ly5hqGQjp+jsYQQqj520/CsRQS73VX4TiDUWdmcy6Ijgm
bbQsUXALgks5AswgATaOUsrdTgCUUpMk4y1VKGSUFmD0rUF0BIjkCvhcQ3BX5Y/VhtiUV/DX4zpI
bfK+lPtJ8D7UcaMPwWIGypJQ8hkhBGqAGLzBq/pe9ngsJuw9sEJWifoe4x/YZfKJkg3CKau8TuAF
9mbWvDlhg/UrsHp6/6T+TL5/ClLsilgsAcgJHAeAg59LNKUIs4mtbdHGhnMfniNZN7uBy5O1mPMw
oTK95En9NX9xu9TZzGBMBwzy60x2b41DS9If3Y/BlVD3xnKTtCTSAYNYKZ8qlTdQBzUHwaJihO8i
Qfl4TfnVlDra+FfXGx5Ktwy2QYf4b5GqzgMQrwFtSqpti37rKxqkH1HnH9yiQf0QYNeIO+foz+rA
GVPXOg/HlTwbc59eWy7HFqYxNGufTUM6IlMGq5Da5cmiGP0ZlQ9iN2QMxU/KWAjrae+cp4iH08aE
Gb5ZakI1ssZoylpqw85Fll1E3TLdE1HA7EbDjShhAK9xv+lV7Z9V3B8t8ybRUV9RdaHjhg9VRyhy
Y/I1pecEB9cHe2S3XKCUtu9r0T9RcHZ7YMUUTFg+zzZwssDnnbKWMdn/THAFsnVrBDykyXVCrbOP
yRFRigdKG/NbpDHe5IvSFrfoJRnoL2vHRw3MvwgXDDP8bFQulc6aj1SA9LWW6tCBZEcEFp9c3Pt2
7l7DKa82NFZrKrK4fogvmThGuz80uR2uDI843QwP+6FTANYSJMsUKGUKUlmh/0FR8UKI9GdHESTu
EGswptiUMsekXN7dVQrhpUBbSrUjYQWy1OEdh4yaabIpmwsKlw1tiqQhi7VM/W1YY9mGB+pozi0+
mjWrsD2hYGodZOwBmzC0zjq5d4wEXmkUeUR6oGYoiRwfscqwOUJE6IdvQZeCd2rGN8ri1dYb2rso
dr1Lh/3aa/N7HNUA8dM22hhDax6c0RfvIxU+ulVIc2dtQsdaBKOUftd2lZFt5Q9YkyO5s8ME+DFg
Vig6KFfKCJivz/nppmk7KS32floTVShJziQN0dzmQXNdljjAx9eOnSJxcdF1Fm3jnGLKS0VICMso
YbV1pcDcvqGvSoUYn7/RFmLTDuFjgALlXHT9tkxdrkcBBKGfbBI/DRedV+g9LKCYfHTpJ7yjuQbP
KTz/YDOGYFSKL0UO6c6QLOVzszwRwOUfPfnTDNwAuliGuCYMF0l3xd/e6XujpyZP2kIVmcY+b1Ly
Gt0y3+CAZ+gZyHeIy++hDaXgw1Mo8InXSQgOH7+yYx1Xbm9oLLCMVV5UGMvSLiDIBBW7BYoHnG1/
rQGumogByQlHJCsaqa4GLh6CHfsjka3oBpPhMZrdL/iv7HVM3XaVLSPeTWjRVvrNyOt2mwbpyWP9
hICc8KTQirYAODIGdsJrfbJZ7NpzIU9Y38MOlX4QPDWc9FX4kDl5cA6mkDz30PoZUcJYmW1MugcJ
a0PknBipoOr4XxDuHOs0YpsOL58KPmB9Y8sGOWJorr7UOZOS1bY/cfB3KKdtZkCLmKlo2Y5Cf7lG
IuoZcuLn2m3ZWWTZg+oX2pbMvgUGM6CPZNqoERBVdqYPyEfXBTJnV9ufQl8cFbBQC34XbthuU/i0
8Dt45eussTQ4IHnHVXBRXnYvY+8xH5JrKB/DobvizIUouvTHVmEN2TZlOJHWl9BMX9A3H2YHMIBP
Tw0rxQseWmefgyrf9/ljyc6zsgPMpnZJYA1ygJCkBo1MeD24uKCn3MGq2ZFx3/uIiumc+NE3Uxcw
162BcOgqPgduRcR148cb1DZVojC1Og+YS9bQbQhdxq24grxX7jCuFsjSK+cp9+SnJOfjJyKo/1BS
vqd5SLM2tfbtCG52juSjJX6g+D10TejTKUGHObMbckZ7ryrjUNr9W61ZWHjTw2CGrPwR+OYdl5dI
qh7wS8gSeV4v6RqIOXecdoB7Zg35tIx/DJX1xWmpmzCIjGtdBsl21jw8CM5kypAxF5q8icI9+B44
ACbGnEYTw25pF+9t5o2w8AgdKHT0xY3td5XH5DtiJDyZKn/GoE5v/nOZzd8j/OtoYKdu1zne2+yU
xqGI8OuZ831R8L5G0NdCtg3r2B6/tuBB6OhMGkQIZYTxMa4WN3X+zckxfuq9h/b/cykOk8y/tpVI
NnYrGBP74hTr+q73dIx1r8cAltAjqtDZ3hHNFK9kUnzNqdHkMnlEd/pVUF8+xC2qs36iXj3V+CbD
8LOnFwfMsuQyE48QgpoJ2tDsTunbkEaDsxncLHqUKtxbhoei0L4qv5dETokCEgPySMepdkuIup8E
jB+yXvtFEsOgm1+LHJsEuE/OkWwIbin9+wmzYUOL4tzjNo1VQv7y4BN6BhpmP/YIjZs6ePDT8X4a
ftqqrXdjJnJgeAmANrJhtuTvvXbdkqVcW0/5YmcD+gs9my08dkryx9U5VCdbyeH4NUlmQuKcmtNc
k2JoeWdwMfl5NG0axZiBwJSm+8x2f4i2+BHSHYYYQGYbKR4GuXuF3kaZWdA0g0NjDfdTRqlD+MHa
KSx2n5EXH0FvWqXnHbyQ5mvgaRJjnaG91J805BS0vNrYpF4xP3SzdddWA1FPFVLkopydc1VGnyFT
F19LVONzCpdr0BDlQ9JzMn8Ev7Js2V17X1DqWGVdWuIEJXAe8OfBRKJyP6C/TMoezUztPMWd9dPE
17Qa45CkmXbC5kqqIuZd2VxY1xWJ8RGxaOroAG9LFxm3rlxkkWxKd8iRx/nahajT+PSfYgsknOBP
n/S4HzoXtaTP6trM+g3OEtbT6mIgn8w8m/CsuR6xewzx0TPUVYrwc14AVbdnrwYYl0Yb18m+YM57
asmbY6at5Jb05C8Uw2mRIvhvd/iJvnVUZja2OcfHVpkvw1SRjIEgy6iVt7blfWqgNZgARZhRd/Z1
x6QowmsblnfI1Ka1CzYbfQE6ZVVWFxQaB3SeoBpmJOsj7K2B7PmVTSN91VcPvRk9St/KNp42ma7G
9lmGF8fI+xOtVEQrmLwAOnD2iXdZu34ngRX5bF7wmgUCqRml0tcGralBd5a3gh0OiWt3bkMlcCj1
vZNJlypwQ0a5/WBb/tnGgWtEHA6LqivniUjN4B7OB6zn1nudRlCcY9G8lP7wmJTWS6U6Vryt3yPL
SR5To8NdW072FnhGTHZF9BVMCPQgBG2ICKt94fgBpQ2kwsNjrOF6lCK6So+O09xpZ4M6LdOnxttP
WIqkanBZuOawQ6+CsK+2jxV4mruuy+/SZkmwYrQoS0QcoQrUoaHKH+2G3nzzw0qvgyGLtqUy78Z8
Me4vwUpWQR6XL8zvJZK4M5sgePQU/0uky/6MJ5cQgHrk5dyoRO1C6wD/o7MK4WX31K5fnagFkai8
GTnZChFS/h1JF4abiZJ86O1bL3mMTXLdpxpHUcbkgEz1R1Z2wwVjK6l/MG90OWI1zGzc9h6brzqN
t4OBeqwZ82xX5PFhxKQn0FSxKlpKWC0d7gRmbZI6a6Sc2I0s4kIcv9129CaDhuKCw9ARELIJ7Ax8
n4VizLWuifb6HVeyfQzG4dnU/QPQJW8dTAJ9H4RtFyXZBrssm+kGzzxhJLDUrRGJv84OczSdvSJq
UUWiFsZ8ellI5bAMLOJxmxrh4mDaLPMpkYbe7O7ZVh6tNvwZyD4lXM/dMJJjkMg7spVclhvWjEGf
LPuV5TAG98yFW79LRlizxFV3RfusG4JFm4hNT6ZN45z1cGnYKxGXi4M9hJGwahe/rn42aFQyhbeP
oxuHW0QDoPE7h1qcgcWVY8Uphw4pYHrv3FPfNfnOJUp4Z+ce+jguKEOVB9fEzhAunDc3trLtNJRM
gYuNc7KDNeEsiAWZLYHeSAK47R+uNOMziWtfYk1YZ+Iz2Vl6F3X21zYtGD/Sni1GAPvcdd+nsEzB
33asg12stLR9ferNBMFqaz0VmhkL4wFnjK0N2qDFbtuPznMd5ERgdkD0y1aaO5uhv5QZepaRpUru
vYRB3XGOc6o1PmwHhZ94JXPzlHQlNrUmwkg3H1m/0TySEsBp9VVRsjaaFyg9YKq7prjOsZh4i96S
JcEorMVHTZGC8FtF3buqtuxIiDXbeVnlPorUJnE2sk9tjsdDEVlKGcL64c/hy9S0GZhJaCV8huD0
qeEd4WW2i6R+IQUt1G14raOckJEUENLM2nyb1y8wJIlPmynkuCLdtRZCzZQI1XDMcW1nIK6qWQZ0
j7NnFQbdFvkscVUyf20UNeB5NLdzMn9nKzjbplzgRtdySj9FvGPUuDXz/IMaWEK3JPkmIzzZznc+
WZX+CQ7tvs/651pAgXMdWh6kWiCYSS3NhqvfqvcmIABWVA7Yo5gN6awANlpT/JyyMzsalv/YzbC2
3HEfe+a1lgGWcuwyrOTZq94cv0CdLPlCVRRprNU+tsuHlHrkhswIsc5T60TCXHwe3FXyMff1cqkR
kG0ME206Ffi7mEBX3Yl43UUW4fPzATXFIvV0p53fcmX6tFT30h12g7ZeBie0uUIbdmXINuZBNdtW
WHzwyTirvgVhvwex+eRB1kcT/B03x7iPJnGqveotGPGB5AVxkpECINME/s+sc0fUufbXWSHEZ9ok
Jowo3zXNE9A7Y7vNFmK+p2B9xBkZJc0yOwJnfJA0ZjHBfqC0vNRe+ax6KJ1x0OByLyGJw4mV0noe
UvgWRtPgok3d1wpw4U5bOa52Y+vKkD3w/GFYhbEdAWxGtU/Qp81WMaxhAgeYuVLL0ZcpwjlkYEQf
huK+5BLhc+2763QII6rH6VutVLmNStysTLaYMjE9MVEpsa5y3we8XRIpmwWn0J2OqnZZWssNNL3v
tnCf67S7T0kDWhXJ+J57AAtvzANkUa5uG7QmRKCETXoQGdqJD11Fw7lS6mvW5luIxaTFx3jylGzk
0Rm/s8bUTxg1s43dES+O4a1DsbLidLMph5EWweq2bTZtccfymSrYqk0RQNIV/TH3M3Imy74zXVbk
VdNQeckfTJ/Gc2QJ/GE1yiuDEbv0eu8OApdxsDV/firVd6x8+c6o0+9tQgs8qjB5oByiydgFNK5Y
Xq5cBs/VKLp+lTKgbUQrqEuC/q3nApHvHF6lM9XHomZ9aAzevgTYzQdoZegBoCzxQUeBydqLrZhs
0phLo5o+Ty3RuKYJz2KqvWMbV/pk9RrRh0UPqvCqfdRxxIWNj7bPjfhi4QZBf8/yOkPd2VymnOJh
7SbF3qV0fFI91ZdGvRbBYG+JH6P/gHApZvlqY6C3OoHcSgwPIjbcA58YqgZt8snvNHPmUNfbbmi7
TZOJHRF9WEeV34IY9h/aVH5Bv9qvjajY9T1p4Mr5nMb+hNB32R4tWsIc6yrj0z4jzYad1XWWRxPk
9/1Q+XfjVAaUBUk3LamF9VQK9pOXYZpOG1Co4EZGX1fbyXb6XRFBnrDzuz7/Hk9I+ezhaDbMm43C
FtR3S2669S12ugzG1pNKH1D5ynUdCNazQdhugabC8MutYF0Bv1kLqgxCPHrqMDQW+1ADGbWdZBuK
QNTN5YNHtXSfCz/nghpY1KfqGlvOM3yxve21sJumtN6U/YytIk6x10XUBsaLg9p83Xd2sVGlATFr
OtuI/lfl6PbHOB2x5FXYfy1Kj3aMF0PCUQIkwIIkxkeQf5oT853eFLq7o1lM4w7qKJjfJKYKPeCb
iOVHHfnhI2PzT2yZFFF8Gv1am+Ap2Shta7ykmBke4qy4FIa5SkjXvSCnPzWByPCLg5g0FRpT1Bx0
cRBTaU08vAxQiZOXGhz7CtdImPtXOfavEdom0GsJJzjpPOhAo0MlPXphJaI2Jhe1KSWhp5D7UKBf
20l8DYByBKSCvbmTA5ClHx7ixkpxcbViB3tvwi6HKTqoAUUWXjSfBoE+nPZAt2cWp/zZjO8uVwIN
iUMro57ro0HvYJHm5pgXWw0G6YXF527pE7WiImW4ifOTnQ00Hn/dv93Ce/T7Y25P8UKByPv2nNv9
261fz7t9L6aLjTM0lnwUeIXc7GNIgbNOd8Izn357mb9+6799SS9Vi0Me5txfD7r9HmZDmtC/fvlf
z3R1fm6LQbNKA4IVBQF+SS9kwbv8ib+O76/XyVvjIknz2/32snXdndkzxfs/X/l2/68H3v6SxrPf
oyHot7eXjig9cSr+72/59atuJ+52N8IFunbzAIf6cpp/nVEcF/k+VsaZINDPQW9TbACns451+TU1
a7GJpFNsENdg3u76CBuIYOfSM2OO6NlQ1DDpmkAlsp5NMWvmT3eOQkzrjaZ/1ErvHWkZm7ClEjbN
3eeUEU634PsgPrHlD1dRgQKOKZaAAQdTHu7O1eDTvocAIYJOb8YJySNcw89+Vx3wQDx5tn5M+48+
hXeF8Lol5TC5k3JpmUzkck1Yk1ZeeIHXeO4r/W1pYdQTvhYM69dSze9Jk4OBq4hlN629j5aEcD1k
+juRizuVjYz3s8H8BKFz0/QtDmPmkyELHuBBWWvtohBQdsxVDxrJm4HC8YHFKnHvhAyROeAmTGTn
SvunuiJTKFYW0YrOvqMXv8rT6DrGEO0cBz1sSSzY0GYfgPkw6tHiIllrG8oxp2LYfMZjWq/ChHaN
y0VLvsJ4ZGI7wDTeU0gzVpEzvStqedMg3tDpCFJDxgvSnAVOwb7XkwRix/W+TJphG0XYL5vpC7Ic
dg7tLvAawCUCazbknm08kPUjrfIlS53vxaDAXVTT98HNWjaIoOmUgoqvQ+ZAA0L0tp/fotB8LlKW
tyUjGTa1MtkUr52kCjrOuO2NrWlKbHsitg9D0gXb3NCosGsa6DqeS3RH3r6S5DkRo4rjwNhAI4KT
AJIYdgKjaZ+y3ejw7h3bwULbLbq3ajDlyrWSZxTSB+GUek2z58ucmisKaS7tqPpj2oRd+jExqW0F
Eo9du3CWYgc0KrrK2LKfKkqc1ViHO9OlK5/NOT4wsfXxFNKjEWKtM3JMHVIu5Rx8KhsQRUjgIJU2
zgsOwfXo5c46F/gI22nHT2kz+Sg7fYBX7eyTLV6e7KR9z8b4YZ7oWlpR9wVhO2ZvI7XQ8rju7qZ5
ckoyVH9TH/4b/4u5WEr+STNsOybcMcvDc+IgRvlDbRsF1pTGHcWpaaLpkvXCP7kJnYXYSB9Siboj
toJnu6zUVmS5SX8mCmAOUBXOOnBjQh2b2tzTQwEXFobd2ciE/8kaJ6JbXUDsXAiF2zwxFIT/5cCN
PwMn6XOZjuRyIM9M4Uz848DnOK+diRrtkUZwciRxA7kG5TxQ8XTOOjTsmwbpcxmn0b2to/g0Kb/4
b8fwb04e9Q9HGYsU0mOVx8n9LZqI4AFc3FEWHxFrTPdlamLv09GRlZ+BKcYVhyIdQIuwOxAVS4ZO
/g9757HsqpZt2395dTIwE5gUXkXeS8ubCrG2w3vP178G6+RZO3dm5I1XvxUCOSQkBHOO0XvrB+s6
AhZ8++8/ovFvviHTQioqHKGhRtasP4XfUTYMooxsbzKsDhtflmLf1LTnVU6CXRW+tqOXbbPYetSk
V5xlpPW7gGJLm4v9jJOG01KcGNAvylR2Z2/i/plJzBVd8zGje5ymUYRqZ5fEa1eYB1l31TlXKn2Z
2/TDS4WedBq7GUY67QPLTbvrMyzOTgYIeVoE04I0ktf/vtv/4di1yYsSGol0UpW2Pf08v339jVpL
fMn4fCxNB6lM4vY6dKJhrXn2JscPg12lPLUF3vGhHXfAM/dJn9Lfj0eG7VNuhdfuErUTOwKBW/wR
GDdazwczmrstWVK+vmv07qFxsaDPn/x/5dH/kzzawG3324+8+qg//komu3wkP//v/7n8bD9+/Eta
mf75kr+U0fSS/qGS8GRbGse7RfH1b2U0h/7fimiho4jmXEY71ZSqCqTpSxE9iaVhDvG40KnvkmX4
RxzZf4sn00zxhy9EpXmK8lrnQATXo//bOcCvBX6aMjfOvse1jmbk2i6NkDIXlz7Pb+JloHQpVwiV
Qd1HA0MQRoJvnlC4UfzVyyeyJNNFa3poscALp7Verunf5VC2N7VFxnkN9HaR6WW1ULT+g+Sqje/i
62waNESdIOQev+C+pYYRw2IGzQWTh/TdtRO66tLR0htwYHOLTbhEk3XGX4ihyLRXY5lPDOIgFGAJ
D5Xhy10Z1g9G0xen0hSP0vC0LVPbmpku1Ce1g3nO1GKv1op60GhvbbSmr55rr3w0jYZ6l5q9GLQH
jLS/ONKt9k7ToapsO+yiSpgdpCiuvo1LZjDLGH2O9t1WHG/tupgCg87W4H8LIIdNclPoKtmcd1aO
3shjYxUoKsP4ThEM7CO60KmuvjRcEUNtPDpmvMtcL3/LsuoWqMN5zH2UGW2hkSDVHaSv00wtQZP1
6ngXdW80L6nua1a1LkbaK6Dv7ylIdYv5FZYHoU5azrjUZYrc2mzwnSKPW9rgfoHfWUSWhszP3OgG
Gi3f1llSrY0NjJ+tllDiJJqGLzv/1TTa5PNtQKbBdSSebzMSE03B6gcqd5IwJ/e0b1jHDvP3hYmf
pR3HoTKvncoQKY2uoqhp+CJqXAmn+0U6yVtvJsVOcSm7hoG9wta7AkBmQxEPyEkLYVwEaVxh8xcb
M8JfbMIUhQoc4R0hL9JnrLqMReNQh0HkJmocMtFar2VLmTbh+m4zuDKYY63CEfBwq2i3vKRbbAxl
CC/EOVvxgLXNRkQYU7tFfHhwb16oBOc4aksushHypFB5pNuUx1xCqHFM0OSW/4Ecmq2XpRFGSJi5
t7xQwc5nOGAeKK17O6/KYFU2v8yydc/EfH1LmRFsKxVKkh461iKWPhHRufriCeSDnuwEX48L78TJ
9sgZM/RiYtG2rXExQJp2iVceDQNbPyW6lyiXqCkJ5S7N6NgjI49tBzSeESZEIIlxpU1FMRF4Tw7N
beraBodtreawudWL7vfV1q/0ZE3SH0oEfsUuaJDKBBAfIBz2K6sw4p1qxHurM/EkVqW88al30mK4
7XWxSYCgF9ERTV8mC+dJTma+yng0ACq9FU36EHvpk6oqxAu0MVFmQQ/BvD8SzukdS03J9zQp7Q05
ETDHtW58toIAtQ/F4w/FCM5ah/otBra9zjXOIdKlDK4oe8bb6gW6dbd1R8WmfJS86DYRDokuadZn
iDJthANEJ/vGRSYSL6eeIPIx16ABEqNc46tX3tRYO9cqCDngYtnJVt0TZbV2E4VEDfiaC4FV5TsY
ULSsVLqg50CR6paO1Rs0FRAIRdCvu56oDJQYxQGMlIFfEBriqPTx1XWiageBzt0HOZQ0AwzVoklb
SfURCjjj6HZt0o1YgS5DyWT5pJeUkB2UlnmVqpnatmzRO4UJ2hLbdZ/rWoSPZFQss0Jay1YPCAhM
LHnIVGVLYPF4Yz/rweCb0ImGClod/FtI2ANwpM8Fzshzarr7Cip5kfKTKxA5KBLX9dUx+p9MdM2H
yAuAboQ1pC74KU3ag+6gE1Wo1vug5GIrvQTUMUP8EJEs1Txak1qaVId5YUxrtAwoPH7dntdSA5UA
HeDmn48PA3Dm+fb8+NfNz2fOd6JFZkvzQ7+tzg/1psXEoodSNG1yfsp8/x9bbMAAHIxIf5If2BPz
Q6P12cEZRxAD/sQP+VxVMlbn2/Pa/KR58fUaGE/wVuaHZRXw8q+Hvl7zdd/86vkBO54mNJDbl4Md
g7uZ7/zPn0CZP9f8hM+3m7fy2+rny+Z3+Vw1nPDI3z3efn343zb99cH+475+PvOP/Zxf05cuUzi7
LJdf2/16HukGD4PppZs/3+pzB792/esl89qfT5/v/G3v5rf+7ZN+vfzzlb9tfv4KIGvU42+fMM8R
GpkVAMFSB+u1nF8/L4RVVCpZRX//4PO7zA99fUe5w9QgNsstp8A3z2z1zxd8PqtH8BZR7MayhOEe
2/7Im7jmOczolKFTQ4LpB7QN+/wuUbTsYA/wKxCDk7TB+JvDZb7366EaY9bWcpXDH/fPN4G2/rWF
r0c/t1J5Jdv6bYskgiLEg5/RF1Fx7NR1qKKfDlqJ0WFeVYoBDtF8ewiogPtpIFe/3Zm6UbuPspfP
p8wPzK+DnwjpRe2ubhQ4nAcUqzjQ6qePkg4jp346E7F0jgUomQN+qgKADGulkPnBaAwKFHUMmSY5
RNl4CRyX/ILp/z7/RfP5VJDrF5wgOv/IbEo94nIV8ZsxBk73Er47CqmfdvWTM7lYpOnwHisokRaY
UieDBYsha/9agBbJ/uPNr+fNL+PXQDrZpszgcGj0fX7sq8pGnpJSWO6/pb4DNqWsqKiRegQUyOje
3MR6yFwu8wEG1kUOvP5gBQSI1hPaaL5Z9PVU4E13Q0dPzLAOlHKtgzol7zk2aku3b2jETyGV8wKF
JmO0LKIHniSth10BQObQtDwZoIs6rc0383rUthPPUOmxas0LAjIQZA9czbNWU7IFV+AUnjPSIYZu
ElUczoF5YY/GQu/gnIIWw2Hw96IJlF+5ZnbrPCMlB5qJEWyt3rqVHfD6waAVPTCrXfZkHIGCUXZx
T8CnOaaUoOm5U8xBNttYWbRqIWPjLQzLVQGa5wCL2iC4VCmnlFJ15U8ZuGHJ7FTttHJhtcWbllvn
khEJlzO+t7C/TzQx7P3cjwkLitAYWAXB6IgM3b1Kd5UQ2oOj+NpBE0dbdFBBNOJMP10KE7rl06pg
mSu6coSMzOYJnVJrTF7kOmXecki8RueKRbLMvEZ9lkFWZp7b3GgP82/AkV3UOxJPYb/E2oBYne/f
nhZdLbV9Ed+jjYQSY7f5wUbkxqUrNnZqUXXbcPoMdKfxatomkohuWp1vx2PK0IBhXjNVz2eXhVm4
Mtlp1L6WcEa8ZT0Vkx3yeH5beIMvh6WRiEunpNoGBgoVfWU6vs1BUoBX9YH0FRJToHn8fgDOh+If
9w11E6/QNiAon86GDjgOxoybilEgaLJW5Ad92qXfblu2H6yZnyEyCaaTywx3+9ydaUeR+/GNTwsn
R6eZjOh65mNq3r35gCPbhb/ml4lFunvhEyCrmiAT5x2e174W8311pOjrThqv7hRr60+oM+aP6UGp
dYrz8u87YX61i7ZG1D7/6+ZDaF77WszfwXyTqwnD1VDszAnpZcxcr4Kzvjctvm5C2XhD2RcvCWK+
1UGHGFKanLk+Vw3RO9SEkdUPUzg1lTwO6PmonhZ/3Mwq5N9oCbY1VEROZt3vi0HxGe5M93l0vrYc
FgdJyRgUYUf+qAoGL53CuueF72MW7F1+r6oo3J0QKXKLBh1tJNakbKSH+ftDJvbX2nzf103scodK
pwPmmoICujkR4sB0KaOhr4bOLo9WA6e7B4GxCjsdb4VnAmMDqrefd0jwlzYzrYIRjh0KkCQeKUJM
MWkog84/q+wPuiJorJerVtWv0rXxubY2Ou2BPvo46CRu+2p87I3w5AXhY4ezdO1VOcKsEpPW/GGb
ubnjTid0iQVw3p/PvwLROW3aEs0yonTvCs87IhlYlN6AIHQ6EGojiTa9Hz9GqAQ+z77z2tfBYBcG
7eGHtEfeVLoegt9pbiRigKuZcXDK1Dza0wIt9EYhfBFjCt6jer6qOV1wQD2YktV6sBha7wLVJ0Oh
eW5yR9l4JWSmIjZQYLY+uQ742k9BQyDPOHtNBWlWdpXfFRFZwoICKP/zWFmQJJ9BhCVLvVRpLtB6
A/tmY7KsYEEBxAt2Wl7tDcIymBDANoum03ctGKwKV0VcMN+G3WUuiMDCOGI1BMYBhoHAIQFSSsa8
6jTW7qerqq0bzFQb5RkLNcWC9hIneFnsyrnJkIaNLMvHztoaTHtRbE1bFxl3x0DUiIXhfbsxI9RI
PSWoqTy7JIGx9xGw1Ix0aLYklYrvb7q6Vx38PR/W4yagGZdrqjou5/vmR8fQ75dlVT/6DecaYNhP
LjmyG3Q62bES30ZEBge98lBc4YYP2FyfEu0dFO0T+Rz6gtBDd4GlDqVNNFbr+YOlEhpQE+mnzMmu
JXWBtToiVld++RUb9Yv2Vau8YXIwrCGTktQgLX/ROyiupjPlvEgVxaPvr/4UFf9FWbY4utUH6RbB
rjyEWV0f4mkxrzUDUibXIdTVEnhn7BZCbg/n1vebZcq5BIER9oTPJ/Dv3UfWh90C4ajDDg0CohFI
pHKnugQgz/vm5+2E6+nIL7Gmk+60aBNUPUCXoXc2nGYGJMBD+ewp9chke9RweqNFt63oGaZ1vB4g
IJGzGAznsE5xlNBAkzVXh/nbSYbpvCsCXdD1yRxIdVpyYLKZHOY1KfHCc03+553O9IhSDcdEUckE
nO7Xpz/XvPa1mJ9mfb12vj1vNQrACwHEP85P/u1586qqWxFOVOvX52vn+5Kw2xMJiA/B/B6pSbPO
IFCuuqz2VmIQhOKY4QPS7vHsjBoS7BLCQNjdh6WjrA2d1ktpTyU0ZcDZbIDEQVlpDg4ZJ8nzCFt8
PdJqQLBANns+thOFubCgyuUvqFW2idSItIjFuvTRsuN+0heFgQHfK/sjKITyu0suLbE4znuWuBJe
FDUlt4WrKqqmW1BILSGoRihNAFLfj7r/XQuhjhvivTKkSux4515t3yvPrqaAy4+C4cMuAxzFmfWE
0h03k0fCotaa7XukHOfHOyPG6qd18QHxuUuDrXmy+rH/EICwwfS69qXw8uqSVk06l1w+fD27T3VX
JfwuA/lPuvi+HhGvTPWYjwqbRN9EH5UTxUB3rHwfenb6BAD1Mm+Vb41DPTDF2QmyjhgtyTBrejvS
UN78UCQPXV7qB+hvEforoPegEMdbpsJL6J3xrdB6ovZSpERF5YzPXe7v550YcIYvsyowTnlVaDdm
P/whGK/fpEWAVjXQV8Ys7t7h/dOOTe8PVNf4tCM1hdGxotdEKcet3dfaVosb/xU/F64FPlUz+P3K
Dy2avHYs78yIUMfPb8dD4hLUgXFrvUE7pcYEa502OdgCQaOpPw8p2fJgqZwN+u/uLfHzz1f6mQzX
dWXgcjZt+Htt/z5vEUiquUg8t7/qQ2KQegzqGoH3VGjOLjJWiycqg9keIBZ4QYV0XvQv877DKxPr
oKysfdupzWMQjffzBrvcTJYtqpiLP+TWJUPc8fkDmjJ90lXcdEUfxeuqaaKDZob95w+oEvaMIYbw
KlkjJjFQraNffRr1+DRvdSRwFW0wh1jjWu51PuzmHReF+p1qtH4v1CE4+hJO+vzxU+yntW5nzwHp
Nlqi9puhoNvl25lzF3oUWJ3BSL+njTiI0NdfeswCGybK3sELy/7O6xVAodMzGi/dm5YSvioB2lOM
0cWB3IrorlJMFChqkn0PerF1zWB4bYLUITWwGBm/UR3VMmvn0Lv83E6Ct6MHR/zGaEtfh54hD5rj
VrehlpQ2p+2gASL1SGnfYpNKmGKbCeOH1L+VJTqZ+Rlekq088K5vlWPnhIsn3ZGJgXalTAxmZPq0
xEsvK2hv796g83O7eO5tpKVX1fXLz22AL2Tabsr3sSCdq8+18JRm1KHhfiADnD5H03qLdhyrD1mR
KhrGoj4lQ6BeTLeioTC9S885wAnlR5zJfpX2ClJWy8/RtWPEmjfhtDurMuLT/ATckNXKxt55rmvb
OXOJcD+fZSNzCQf7W9tYCdd0uzqDGoPcbGk0Ldsq/h7/9YEyjfBG0RlnQ3TZGVwHdtGy075R1/z8
PIUqMRAp/sVVSlIAA8RpmAnjb4lynD+PNuYGqtCsvuS4Gk/NFLkNxUX/aMXL/ATwk8OyVAtsF9qQ
n0SVWKvaq9VL1vDztASTULovfzAkpxTZ1eq97fk517ax2iEGaO9HqRB4QnrEjyqeuG6N+CiMRFnG
AdsoOD5JJFaRTYWB8qzU3v3n1hz/AZuT+ewqJBjQzYqOtqaICwcTGjZfuh+SH2t+amSQFpQQ3niP
cwHmPUjqHaw08z6zaGjMT0mzfknebPlBQhAg5agoL7omumNkwqTT27x4IbPgNj+Vf89jo5b1M6WV
aAP5Go34KP1rh2+FkU9afTP8cCGmPTaY1C6s2lLIphr0HYMnZTtaBrJLj5J0yij/R8JRqTqt8h4q
Il2R46JU3sW3yZyrPdlDj+XvJTC0zF+PpcvnVi2DZ1HVBLZ6vXbQaeRf+0pRl7rIp5HRy/zMcYKn
0kfX7oBjObtuqKN13ZZHKD3NQ2fDSZifRjzMOhPO8K7gwCRspTbPner5p75R6ZG5tk/geXSe98XJ
nVe1bYwnG1IQwWvE4kZwla6arRBsT9nmu9ae5y+oYCaHJWQs7wB4RfvAb4dtjUnjAYY6c8Lpi3Et
RNu0q95dlXO11J0Oe7mSQczEegIpt37VEu04P5VK3Ufgp1wnky472pipt5rSwzxKHXlnjclA8dUQ
35ukXBPRp7xFmGbJ6cqqU2pqQG5ChDIMIutvBJ8PTWLy/4u5KDq2cjUSMonzQvjEl7TNS0lK47wt
v1Z/kRMcPtJfINusbwiNH7l02x7kGT61+b0NnF1PAverg8VvPVp+fwzH1LsSXUHbf/o882K+2WA2
vEBC647adGqaXza9fn6G4R3+tzee1kE9/E+9cUGr+7/1xq9+kP0LM+zzBf9khqn/MFHGq+p0YdQc
TFF/d8al+IfUbP7tjmVK9DIaOom/0GFC+weuMFJIDY0etsXLvhrl8h+GY6tYtiEJalSV/r/QYf/G
yrPBhkndNG3NgAGG3OhftRou+k4wUqa5Txnt21IM9INIdWjNiuKfZ34zGoTO8ptstfvc4RgEmk1x
rZKv5A2mG1OIdonF2V2XOAQKCEd5yeOOEY6bSLa3OEvMJYQJ95DZ9rhLZYEQscSeQUUwbyVa7i4B
E+DqMLwA63mB7+zH8JLVerQcYto+pvoWRQQH2SlG4uoxzbbxMBKxjS2eOZKOp4PIj99+vf8kvfoT
H8hXoqt853wrumGhUfnXr8RpZOlqHUUH+nXOztMDMPWxciHvGw6WomytFJEkhRAX2IZx4ay208fo
XdEo9oXkTpUDe4pHMiIFKmVvvJOTMyeuEMzpUWZt5KTx9sD+DTYD4v/+2TU+K5/ud+GYBB0AZ9Iy
CRaWljD+gE26vh7nmFuLveu5rwlJisvcSO6S3gJNVjvZlsLlNe1e0sCul0NOJlYBjmkPz/clC5Vu
C9UdrZaHb6Pr4oIoB31tdcOu4TRv9aRah7a50quA0UpBulhO+IBORFwmYc96fr+ozPhIIAmV43Dc
avp4F2gFpRoYqokZIZB06yNq5Jjybn+kGfsi9PEcgadd+L181VvviQhDQK6BtlfRDGA63RPiExwt
efN86gxV3jT4WKOn8RS3TMSUVt8nCuPzQBKaoIAFFuCUSf9bRQEKyFGgxaZqT87d9wG1biEFrC93
pIx7lYpWwuKkIqxZrcPF9IfuI2WPp7oeQIS9F6NP8OnF4r14Kbqe51VFg0GC4CLlOS/qqbmpfMeE
rJB/XptXf9JH6zYu3JYQptoFY+w16gmdow7vo50gq8SmIU8nt2xcku2RL2s2omRescT5eSeS9Lvn
coXXsXWjOo4Z1Wkf0fDYtxHWzV58SH+P3ospYFHfAlMehZozq2bghmuoOkYoJL04fBvJE3FcZooA
asUEDaLLmlRwhEZjo/pGgrFT39pp+jFGg1xaZqIumZSu8Gi85iZ1lawL8mXRYCYsMio/MCLq0j9C
lkNlXQPFNEMUF0EMeVl3CZcALGi42smjjkRk74M0ZLSLiX5hJEohFoF73PaHxK6/uSU5SFPaVz2K
jR+kH4pFtmGCMWyFTQ41RjbeeZJy4JAPb0n7VJK7s8QR/5wP4r2sq292DJFeNK/UOyTF1vRHFQZ3
Or4nRKHBtYxqDMJN+2IV+duI0lOQE1LbcNNHZVx7slkxjTxim0kxhYlXEtfWfaaTdTNCqQ31bQBz
mvQVBJG5Btsk1+gNMEZZMlMaJjv2XvVxcPkegv32irN/6+v1yc+wYGNHkX23r6Lyu63f4ao+NA75
PhpZqlQDPhQNZ2DTHCIjXI8zkBBEQTYixQSd05OGhY3IfvcZjuClb/YmtZcpBxqrn3ghCuoxjoID
QaKnMPfVtU9aM1NQSIKpsJZNQjZWkN2HVvWR6dUbqdRb4cUbk3/SIvWb91ruDOqki8y2cFvKXaWB
9JnCDRaTj9DGeGqn1iOUB5xC8bdKyl8un6UkXCEVxodSkWmiU/AjqCbE/+AQVmO+hvyeqCmvkRsc
oyLcIoR66unfFa13s03zu2uyA6n4EAMIBOKJV2iJ7mWYE/KpYKeYwloU8x4o3BpLF0QEHboFwZ3+
cgRhm3jaz5R/HvwJCk+tiJ8AVW3Qm9IptPAEwewF+QC9GC+6C9ZIpcdkZ/c2zAtyD9kGHT3OGkTv
5rFxzVJrlTUUXZL2brDlLeijOyTpGIdIqWKepeWSzj1kvjVNFU7XzjrrqsswYU4sLxNLI9P3ldvs
wxKDYex+w3F+UlL/wRlA9VpD/5THlr4aXVgubqfePt83qseVa6ESo3XmjeFHPMV58f8eKsrmJX+l
EmEqRce1EaprbSgXo/De2iKDwN/2P+ME2U8BFWCh4OaqkQ7gUZkeCB37NSL0DtLJN7127z3A6NQ1
jQVes6Uh5bvsjZMnj260p6jqbTDAvo77QSVbs9CoNuYuStORgb8zOUIaVFYKKZXw1/HwuVjaLRIe
A98kqMHyH7EfkT8XNHukegLBlEWvU/M2TFyuKkgpbA4vhokeDoh0ZNsXy85ePKc8RoH5WsecwuQo
ipX1QepzAIGyP6EKRivv0EpoiKwEE4cEHvlO3kgmE8SK0K2H9U3SUEe82L5zUI7YXN4ogAcu169n
gmYATUEm79PJ+yyMa5yXz67f3yyb8qWX2s8axSYgND/8wCaUsjF+YJWG0oIxIGWldINkgfmxnB8a
nOIegw80N5Q8uUQ67hvvOs6FMY/TVVh6oEBGCuKCGUifIBgcRlBz0Ygvcmx/9UZzZzEX7L3km6X2
6qEvw24XWNaJIj2X9oDs2cwgQkgfzKtXC2s9JMk+i5vHXsk6qgoD5xeuPYPGPkfa96QocQOA0LKj
VpJZYr5BCWWK7+ofueK+UBs8GyCVFqmRpczN1K0hiIp3VbB8AcZQ3VQWLXYIHCn4DOAMnHM92naD
fAjNfqVI+xUoBZi3xPFX72EefAxEcjaWaXyYDETC2t+UCs4Ml4TTZU4Q1joq7YuQOtSIhkMR7N9t
lOyganjW0sk5s0B1ImemvInAWvgqTHcqr5Qjc6O++vhUlzJxiJZMA/VIgumPUaqPRY+xj33ATMcB
D72uXNrEdjUqc1TTiVedlf2k2l7SxAEmP2DlTIZw62nOvvYKfp7acNfSfMQ86p1ad2/35ESWiX1j
8sOPLbofYwBPv9CHrT7oT35ZpVuhkAqokXyNKJHOAldQTx70ur2QXSH8nCYKrWIXKIXkvOWO9Uds
WSOcIkeeMduFZ1JFX0Yp7CksG/6Rfupq8YCLk5pJVL9NX13tEuEx/R6dab5SSf1BgZtygK++4nVe
mArpjZawXzwteUhsav5NTTZ8pr3iXsg3NsbXWsQ/aCmpq5zRdg36a2oLHJ1YuXVN+050EYRHQTS5
mz5Z6A6XbUwCSlFkz/iPVlRqL75FRvNg3ZPmcQ1zrAtB9Mjw86A0xC/6VBBN0XBqGp09zPyKVy1G
z3ya947LI/JrEPQxkMPpbQ1LkPPsPMjQ+lmFaLuG3n7O7eCuZQ8tUa27SMCqvVhDQQpMyQcX3cqP
0XxRWqlLGWx6x4lvTYuzF+s54vRqW1YweC1jbeWdjfas25Ovbu+RbBpL3M13xqR14VQPKmxdpPlT
Vw9v1L8aUh+0XU9sHg5DGnu6OWTLtAtsNLfBoQe6RpMZvqJCv2kB+nCTA9sCKxKsRZ7Ux8wBl2vr
kzIGaECR6gR36cZBK2khl0m8wpSanyIRP2poLTehzgwGjd53WYcaRfeeULCx245B8oQ+h7GCEtCr
FvIxJC2Z8O6KnxGUjhupDxoNlzRI164ZboEo8vfXuj3jkmbnpM7PwCuxyYyIdGXIFx91XXAadEzf
UUVoD/9DiEBuibeyUe/TtOdC6AV3RRIpCPQVZZGTE88Jq6mW1ALxae57D2yyApWicktjlUuyxXpd
mzjJNLzjTt0XtnKMhVkDhlFGsFJkQ8RucraT4sH3SeAoxxhCl+8fm1hHimfy91AKIHrWaGXkZ/nx
rg6muC5jCCaMHokw9dRKA2KeH9RJlvZ1c17TButYkrW8nR/sFGSDACDogH+9wLjF5dgzMqKR9rWJ
eW1QR3AMrXIrGvr9WadO2ZQU9mGO+d5o4dWwEVm3gV+geQMUoOje8ClLm8VQs7Zq3tB8M+/1Wzol
rBVT67lvcdQu5tVIdZlfTNhHKdHr0utPfcOl1UPUvE3gzj7XiSopFdxhtv0Xsx4Vn1gwgfMOXD4e
oLRgWxncR2HmfC3T5qfNzGvzW3gIP6LFfGc8tcCl0Hqc2ZyYPEhGyQ4nFB73ROX3KrpTUBGe3Nqk
nNL7pdCqpXuH7uvRdRqADL4cLyFkaM71Zr41lGqH3Xg8csj4wOY0/9pLXwNXakMIKip84XmBhVqr
wguRZMAfOzJrc8+hTumOD13PRaF3a536khejSG78DSMYRnNx0a69bjBXwsryFcVN887UteCgJxG+
PkEg6YAAY2knGnRn8JFJNijnzJUF43ZE8xWhGtfIVwgizmhXIPslwSs4BX75XCdKzygxJS1L38Cg
KM5qbYw3JWHwIBPwvTBhNgpC9U2k8f6V2XsnNMlv1Be+j+UY7ZOEUSrwoEOjbOIqzvcBvJ6p6Cnu
fS08OANJsSY675NVcX5IUZWt6yRnFEhm2fvIBUmGBkgcCsrHYjrPCtka6wLWfyIEUaZaaa+ROjzg
2OnPHSnaWOKHalM3KVVBSh2+VXpXrQ+Yq6fmnjm+2Fdk/N7VTg32hL8MQ430W1ufxghHVia4gFUY
sI4pnJtFWHjVkzcAoPPJyVpRwORE4bfxq217d5lLsqBOnOcGkpX32I3pL6Pg/I09Zgn6s947nWsc
hrZ7K6Kk39odUSocIpIiZg05CSXIDhkzY0xbHrsJ1kJgpINvcsCUvWLK/UoVhule7gxXYbW3iOzb
bdR43xB2D/s8E9/i3vaPyAOjdW8hVMnrILzUbh1ciGNF/On15arRLaL8iuFRsRQNqBe522as30M4
kI+eAnpGQZq+zHSIgkVl3fqhNEgLoq+5aIkmXKSh1E/5tGhVcRu6Cb7oQBs0x1p/CmzrFuVdskMj
f65Q6d4c+htkCMVQHurq6PXdU2zHaAodmgCjfZOrFJ7dfakZzimIrR1AsAWAv+F+mEgMYWlqhy4X
r4FVYo9OItIVTUPukRXVC9AQcPscrqoqsAdGIysuYljizNCZAPlrkZT5BdgD+DsSQ4mW7yF4GTev
Iw1VqUAZRE4M2bTSrUX3qCHKYoxuna3M9666btPkjfUMzJUHZgmavJ+4P+o2yu+1HqICebbbwccV
MRKKsVe08Q34AYyseqv0KiiENDqCiCAmgiOXNt2GiOqnJGgPPsTHPdFA1YYo9xd36jXbKXnVblkd
u5wpqJqAZLU5IAAoKwznvKNHVcZe8A33eCbd7mLSZd5Lq78LBs3ZAB2olhjBzZ06Mo/XzNxc1ZWO
7k7xFfxix7qVw7opiQ3ymuZnCEvx2vQSPaHx3DqMZMgahyE9lHclRy5O8+SgeVgkm9HYa/QLc9Qn
y2QYGRwJorjGMng3gqy9RxmzVuroUCapdxcO+cU1EqClaZ0yAYHxN8YrI1WOOS6ElWYk4VqMz6Ma
OxsnTDAth/GBaimll9ruKSiQMTPUBANEzZGssrS8M4PkFjCk0YhDFv3WGqpiKRsj3/pQjY6+MlwZ
T4ebrEzl3qUrEjXOFQ9/y7Wadg7wi4sbQTEppzQ/NdGdbVA71sW0kPCJEh6+qroH0Vgpgo/utW41
9Vy+FBhfHxvSwwnFa24uzV69Z8CYqOa96tH0H2GcE9pLM1/vF5HN6LwuM3AMVgdiy6j0dW+65D/3
8oeXJMN27Jri2MfjyjbHjZ7X5opa6Sb3JKU1ixwuYht2NOWZHlGBIyTY2eVqQ9QB+WFl9FTq4dlu
J9cJ+KrDAD6nzo8JEXgHmFVHPavUO2qWgFk5OBf50OF0dwpUQ/a0mNeC4ITnIz8oxWSsLqfVvjwx
BUa+4/vKgXBuGjttsgudfFi7KrUkpezxmMQKxKYBM9IyUXLlQM7qr1TRhnU1qRhD6sUQdJxmHUSD
izKrQdT0uRrkvUFFoYgPSbEnS0sFnxXHBDrIgWwuxiXUF8NN10fjQThM4OskTNaxaQ//j70zW44b
ybbsr9wfQBrgABxAP8Y8MDiTEvkCEykK8zzj63s5lCpmyrK6b72XWWYoAjEwBgDufs7ea5/CxtqE
ToddyB/c9bJpuZga73nsKHUkePPB3UViPvWOAOW1XE2KKjrqEKD0zNZPIN/003INONzMOlDlei63
W0y2BP2lBCMs0tRaCSbVtZx1uArHROskx8BkvUMCqrqji6C1FGMsV7WauCyaGRFLb6MrudKyzV+m
Lp93wxMzkJklr5zmJdkOHgmz/3ru8gLLxW/bPm/qutJFDtDs1zVmkJ86nZ/Pc5jPBjnhTZ+PXu7A
l8lT/nLVKCnZ2mGQbX4+Ual8/vKgZaOryR6aFWrT3z/Bcvdvf8JzDSIDiLpbL3eElS+BBoygNtRr
/9Mz/mnb54saI0cufdldqWaLnAiDlWURQe4XkYkhQeLkbgrQMcvdlZJwi8HjQ8b1PYYiwDOFRBKl
LhzcZCeKp+Oft121EVs8pTufYIFyAh2wkkibN7KHBVNN2kOau48Scv1aqD2A4+rdo+SztVFsQFhS
WnnaGtyxKNv9eixwr6QPwLpOmT9We83MAISlTU1RgMbCT2VXbOmvY04KQT98D7OC7N9wLQP/0ony
hMMdvVfvKzqxDQPEMYFHsU+BidrUdv8E6jtCzlY+RJHzIyzKG8+uNoHp3RZG8A15M8CRPqEFKX/U
AF/66LaisUpSCja0UkLga4KvfVRmYA1cVBbmm2wQTlDwaVc6bqXOUApahHbxXB60anxPsgyDWDmi
biEIcO0ECFvqdrqYhfbDl0yAPeMhH6ynOBkew2oqt51wb5cOAqBlKrzp8G4OBB4XrIykKL/U1oeL
uGxlu/0NPMODyI69TgVIr+mBh2H7YUH7Dc3x7IQJSq9gL4zgFapbRNGLQDVzLQz37NgxhCObnPlu
Cd+7j7txN3ZwaOHdPhAzex5Gb91m2SqpnFVuWzfC7p6hn5ohxfS0eoaxS18e9mxhASWNtO8NyVYb
r4luRDU+uMb8lBT9eMByBlrGK67auoG9V5ML622ShFziEj77IfOm+zKQPTTOH04xMS2qkgj3Hgtk
vwHKL81LFZgguGEB8k2YCg4IN9ECmwDH7uR66ROAvGBVDfPOPddMtkgOdz14OmRokki4hgc3E/7J
9D/Qqvu2epoSoJngYmIaaShIcTQNiHP8o9H515U9HLzeu7R5xWkSRWUkrnU3fiQUD5pC4T044yae
LhW64LztLxUgRRlNG6997UHoUN7U3gevukp6gzzXwHou4+dSxF9GhCgUYTsQnGV81roG1tYwQAwM
o3tXCH/jyvKtoK1NygXJC5xI9mZsOuupM6PdUEl7x96DX1Og0A0ImNggEdZUy2vdlTQhMrMALFja
48EE1E2krrGzCibygVrIyKLwN1X2HSwZ8TwCAG1zQBMH8UmDwkZCob+aY77AcoDW4E2sBVmpn9ze
W0/3ngYGppzd706X3lgOYA4B/GFN1gU7o38nar9cZXkSrCkp4p2VEO5s/ykqnH2uN88syo6sJSR4
BX47Us8ATlr2bWTygUtSD1YER5xJK/gooh0C1weyIn+4g15t+6I8IWmD6Dcr0b0nXuEgy5XVjJs5
gWRhUVFdC9QAsyOxvujWuHGo34svRVpTlMwcCkHQHfABSTRtY1WuOKUkh6RE0Ez/abQ6CAkzVhmH
780Lkq+Tpx+7MVpTKCKgiK8AXDbQyfw1ZZDbCXWslTJj0XIqbeNa/e/HE3HQTF0pcJrbpGV81ewa
4cHImQarwcariZxPOneDJzYH7keVoZ4ZHEEuMhFCWzvq5CwBUlgX4ayS5YtNNCDBa2eIu7Ug/pdW
AaMZwCYf/KY5rCbp5Rt9QjGfBozcYGEoFL9Ax5fnpkjCHWGdE5+2HsmiwDwzo5St3eQrsN15a2aI
lMy6evBTB3G0ld4kDfg3X/uajQ4NqoHjSjoU7OSrQBfF++WLNOKe/pedXbNaoavlE7UxvTa2915T
D+HXMF7dPVJKEq0zfxXP40dLH7JOYFJ6xdYZcuiPMnhSDWm6XdWqacN278p0Xw9VtJUZWhayV/v1
UAEM9ommhvI0w8iG+byehvhItgBK5iyzVl6rPn7rkDxQMVOvTZtKnrMnFZIVs8V6cDQlf9A2142N
ll/ToKDJ6l1UYbOPxRRsK/3Y0EirU8B5gbDo+Vk/evAZxCWdbSIKR1Wwb9URmXdHFFPE8HaEYuR+
uAK7+i7C+CpJi/da1dNFT5JXSanwfHE9LJ+4M1elqalQxoM3tuXRF9N7xRFUU3bWDOO5jyjdtFP0
4o8/Rm0CUZubm6aorweD9q5G6Tthp9MpneryR0LJYFeWtA6oyKwR9ONtmXOgMACDMxYzuI9cKFJz
iBjeoga7IqPhBVwZvfHk3UwFJvN0piIYoxL2guFurt33hHNoqdlPToJsd+ZoEIa40Qhl2naG9a1t
YItyfJNz2/Ce0oIvHb/t2s8lkV5Zt5Y5NmR3bDcc7Xz7SHvXzCDiavkprEcaayVUcYSSQzWxQ/h6
vcs8qGIclqusbI11i3yMyABvP5okU7W4irQPSJEpdQM6O52tjQyiAcfAWD0n6U1aePMGVCXSX3Dq
BKleuq4asS0426RT2KJqW3YTronu4umgDVEy1utqZnIg0uCwNPz/S6z4/6hyCIb+f4pyyNqgGPze
/k/x43/WtFayt+hv+Iqfz/9To+PIP2ByAeG3YMYIZDCwMP7M9XOcPwzDcRHcQLfwDEsHJfMr3s/9
w/MsSh+IdFwaAZK7fsX7uX+4ZGQK7pQ2pWbu+g9gFurP/03SgXrI1kmgtoUFUsdUn/yvPBWoyYkR
TiO1CU+siPjMgh/2fMart9Mb1lnZsNKteBO74I2ND5t2b9M/wLqHIPFdaHAsdYhQTKcDxaofbgcU
ktFNW301qDC30e2yQ76P/yf4KP5JPeP+07tVshnT5OsRqIv+/m4L5PXAtOlQU+84GaHLHCkrb3UH
o7dvMZKVVw01qIChxnYASiLaZMgr5+vJ7Q+V1r4JQFq9JQ5zplOkTLZW6l+iwt0NpkQ+Ya0G1nsR
42LHtM27ccyPhqM+GbNV6EPFvK5yglR8tKx5eatebpIZpwq28QjkqTurKt7VY6C4UeRV9s8GPiNK
RkYVndWV+lMthb7SvHJBf6lN6iHqJavS2Kt34JbDTr3UQBZJ43aU4N8tXv3Xm6rQW6r3pN7g8oar
YVfo9lY6dFh546gxVgEnJ3+QG59ohqbQmEPUKxEJVMKs77jeDP7abzmZcxptgmQbuTrCrHoVZnJb
2/sq5KncbaG0CUqeoh4asI014gRvy21vrGQ8Cqp1FSrZihhG9WwLdSAI0Ffqf5zceI2oyDcVzTCf
E3XFcyt8juQ2VryrIfMu6uVEfO765mCZFNe5mUTDXcWjqSomoAb5OdA0ClioNHzWpnVjN2eLkA+e
kcAo9Pkby/vij1eGs/v1UdXfU0sS4lT2rU6ThqASPrlFHKL6dzzY+ltDpoOoQA6oD8DrWEw+fIYx
9fWoz67++LIdzHmVJzt1XX2FvrrOfVAsViTHxMmjzltDIP1s4c0QqpUvUvp6gr4WprhVx/oG0tpK
cr0vbmPxCGtxo9N41tsTruCVtMGmcVM9uDHGVdG4QPyJb2EZWVHRsug7dFhegXCf1XYfrnOvYhTn
14i/oV63oTwZEd+E9GJ5CdY6aw/qRw5XWb0rKYz1r6dS711X8F+SId5GsMZ9rqv7GEFWRIhYfDJe
LVHTishoH/S030E7B6TN18RDh3QnvRfD1LYJeTVw33a9p+qlffEtQ7/l0XuzSKrJUH615ZUIgMiY
4eZbP2Ys5JP7UfMfvUBrV6lZviasA1Lok8i5b/2MHIpSxhsqpUhJbIx/DkFWzqWqMQSRo9HGCfJo
BsORmW3uduDeqz3UBkUhcB+T/KtoKO1okV8RiI6mZtKH99wiZyZkZSgDDhgaHLegSrZkhbCfEZU3
tHepXq5LwDBdMfMNmjecxIL/huJ+/K+UrZDa0D7++1Dc2w9Sr6e0/5b/ffAUP5/4a/S0/pAedUmG
TwZl1/Y+2U+uEr8SS8vdi4j1rwpX8QebFO9JgGlDs4iO8dfo6f3hMNZJtK3U9qXSpP4Ho6eB0Pa3
8ZMcc8s0HUMX5PYa8neNa0oJds5KfTqMafkwxAMR51n8gDCuYIFLvUF6u0BDFZnqlGN1lFKusJpd
BkcariQcmMpJ70uxyhqg0DMAw703E9YsiXnYZpKhwhl1jEDo3K6A6t0NHtXrTCOhYwzpqbhEpIdX
WS9dRCgZwkjScjiTUL41x/txoJTkGV9yP4g3fsRYU8Db5rVYLrmmdi3SsD1Z11Vq+7fFW1z30bGm
aLGyGxY+gxceojCQjJCop5KcOUBTAfUB30lagGOpRl3wxYNnvUo1m646DGMy8CQn9KZ9ikPSBuoS
d22/D9u4R+jqvIR+V+8NEminJvgxNHLfmIZPiARCvKn0riBUx4RIjNpKS9MTJDaCG1QHOOuB0lWk
ZQE7oc6o575yN5Jmn1IEQ/dhTJs5JCNE10bUSaJ+o8f8I6SfuClM7QkJT0V8i06e20TjDVbkMetD
i4qKuKAuoMcfu/GRRItLYl6GkdNmYgXolftobRJ9wSJuHomycdzjmFBjI/ChOs5CZ3XpJdE1fHcW
f5S+C9lfosBqz4Z8w2aZXOE0v5iaSZS6w1l8jJsO6j2xwaweKRzLSmx6Mpl2qn5vSUp1zkSgy1RC
wffaHogo0ZEMwLZGKSRCyGpTsRgnUnYC6KdRGTYQj7KBEkDzKOfy3NfDfPBK9xCy7HYhyutaq9KE
vtUjyTjjLG86DzSjbQkar3ICuK1q/m3TXuY01Y6s+W7sonAOThSKa482zlhYL46RtTeAtq7G0ivP
Wo9hB0T6gZ4SmprZ3ZuFNj36HW6zZozXlO+88wRZHAVPfUwD16HS6z+NyqckEWhvgSzDZE/N1Y5u
DXApwvYoFuBAcoOqITsYj0vmCkwLaVGsXRa0TES+11QG6kgVWrKm3xtORriA9lElFgEa46wWSWrG
Gpj3rbsLB805xnO/oYnRXeXwgJgFjeVuSS7lKbiGW/YTvBgDkSD4hSg+IimhQDCMojvOtHU3ce+8
tmGYHPSRMQOxc7BtqhY5eKt/HTHAIssVLmY5Ws9O9X3IfZ4yNg+eLNwNGXqvmTZcQbl+mEODPS6P
LpYLr2rIGI2TRG4R8usboze/enX6QP5LwwRGhXsRwQOnmo+als2+mOSl+BbNclr1I3jXSTzgxcoO
QT7cEVBLrEJ16KQgk3DKgn0a+Y/BQBhSRHBqMqIMMO3paCA6darkYZJhtc1aknVKI/+R0UWYG7TZ
4UyAh1f6QNthJRlBfYV5Dwwu/dB13nDemvLmzJs17/iW36J4OFG5weXJCWmbCuetckBLZl51wzT9
sTbqq6a2zA1R5PGGSnd7bpMnL6mvBl/fW+XsrFosL3eqR9F/T4aJNzF2SEmIKgsjXcOD2laIl7px
FXfk48zzHH/1K4NaLBVmUoNJCNp1ORzxHpZcJq2z79IQztrRWI1JMqDtsN5Mmc4nowp35HYzM1DC
Pd9HuGkL7zGXOjQmJ7J3rHWcnW5FaP3ghSbkNUSVoW/ou8DhZa6jFzYNyaC/BjyfHWjowIS1nP0w
R4emQkk67ZnkeflTKlTGY1btS++cdIDYQdBrOucH29ujbhPEnpN94NNoykgEsN0BrEBqEsfC2qDS
QbCn4PvbqYt2XT+Fh4FSHwpFuz50Y0LJhPkdSBImh3lMMac5Mut21mNrN8+0iqGKtI8t8Kd1PLjB
gTxDMrqzEHixQe6Qmd1MwrpzekEw9zCty6BEZRZPqEkpI6HLd++/EiXksubo5u3sHqe+xSPt2JTk
EG+MlJ8nE7+yq5/MONVRMaLzMk/DkMTX89RiUAc2c0lkhFnOfqclqSnRI548pB9e5rxrnn0Qeebv
NYHJqa8xPjathUw0QQ0nh5Mm/c3s2N+tzLjXbadadX6sbWvHwGmPbLkqore5pauIsfJLu0U0BEHe
ofIXYBA0jXrT+pLW68Hp9De9j6pta4Z7bSaQqCQ/KygoUXloarWQMrkdz5xhWtJizB+VzJ8TtOmr
qSb/wKyj9WxQtTRc1MqdrTdUutKLPyf3UNfZFVrhgSk3H0wRXVB2EwVVVd1Bo7OywoSz73UkfyrE
gnZCTNN62tko8ycTaVNFpFiZKWX3ZG7j9rrt/buq9ndWhlrQ9NiJlCjWM16qMK2BBU/hDmCkKngR
cacPlDaF0SoXOXNt90EvjHadsbrdgUqjCqRS7VxX7LDBMxQD+FtTPef6OgJrvwpksSceB7qgH9zV
pJTkItwiR7yjHXwsYna5KYdNGfrRaw974hJo0JJIZF1FNo7rGoHEqmKpGXjmdebliBWSeW0aCu+H
74xxyR1WFO7f3Z64n5oM2tj/RpH9yZs8lzwFaHJ2NkJDLuiZTO+J5gab1gwifh6cH56FuTKhP+Ac
sX4Ckre/RJP7boeZsenq58bV9kPS3iIC/hL087SJq+ZGi684Kfhrw/HOrYxvfN5gm1P7t7qLhuKG
5B7VH0kkZH0GWUcFoHAuIMIqXDG2TZhhqfcx29inJQC6/ogDAeOtNiDkmZo3YjaziO5zIkOYJu6V
UVZMR6xg1wl8NchCb7B+PicTMjbi7S9By85FVwStEh2KeMyttR6LY1AUX+oOkVbN2Q1Li7OPjObJ
84jRNqfkuxgrd4dd9qbM+6c5RmMZGwmgYKR0w+iIc9CiCiDRyw0DVtplye/eMV+pUsCK6X0ehU95
VX3XerlLMkh0ni/3gYfuMnUfiesltC9z9r4+bSUsjpVJYhJhjfUuGjEa+MQxYUnPbEIfO4n4zo8h
LOHIDlx9MA+M7AE9GyAIy8XQ2hn0iazYJknLgDtokmOzSrH6DOOpLvO/Xizb5OgPP+9gB2DKKXtS
IFEVnNJ/XSxMmVrnkAXBMylM0IIuihZs0HKbgzNF1wiMvQLm4aso5LmH+9AB9Vz5UTEd4/IhS2gc
EsmtEVJJ47UJyj8vkobu63JzucMuqXosH+QnQ8dXdIeFqbPQdaY2PzYW0Jdl+wLYWa4tF8sjmq56
t2Om2J+blmt/4fJ8vpxRUvo5l1MCeaB6m2Npnor+IYh07ygdVNKlllyHQU5hPvMj67Q8wJknnYAb
VMafjCN3zgFa/PwTiv8Dxb6j1Qs05RPxgh4ZG8VCe1k2fl78tm2hJv22zY8aGCZmffht++dN10eC
EMdoehAkJ3RREXmWFqqPWl0ECULJUiIao3nCbcuxn9Ny8raf4KflZ10gSUBhQUItt9Oxhvq0/Mxy
HJ6zBF9CvmzTnaA4NBayzH/tE8u1316wVlCmBc9k5kBDPi8WKtXCcVq2RY2NNc4hZ+Mf0VTJsrth
A/miPHJ4WVW4glJTLteSBd6UtlgEW7P7vgCFCKYzCJseOFpljutqUqpMWaRHJYe0V05MS/3nzxYE
FT/Mz+vLdx9LzuaFDTJNzwH2rBYq00JKW64tyKrlYmgv2PlVEopFn4/WFaKD5eqCaoJpv7dVkGPt
tF+Ww2i5cJyYX6FURxTx79PGjVjUGCXymdnj0Fnokwtnbrm5XNMVIIfcmEpfL7e9PqarpwOMyWna
mGXxokHTOSvhIBx1eZgQhN6yed3geX5ECJfXnEpES/er8vfJNI/3RnMFFSG5dyN7b9f+15pktROO
6miLl00gm6nqXanSQaP2NORWibXSRJTpZne5iSIMcmK8D4uJ4bIzE3W+ZDFHJ3lbzGrmIRSfhyzc
VdgxQavclNDLWb6TGUHsfSc3ZpJQmJ4d82THOO271Nh4EUGAKCTiozEyiwgSDYQe5a9GNsl56FBi
Gr2fXQtRMEKiSd60uKKpwsrk5DuI0eygvNExNBBkI4B29C+9yKOdVSJqhj/RbONUmERaTMlJDvkP
jvBHgL2k13msyzQN/0gH42iXdd20SRGu521z2zYUyX0pg+OkYZuAj7z2GBWI9eyja7K8mo1Rk8AJ
863IDoloKxrRLDWBnPwJpEH4nyHZVGrj5erCnFmu/faYZdtCm/l8XNHIl7p2y3VtevBP4N6klVzy
qLk6924HNFrc+kojPyv5taEulps/L1iWrL00YZxXYqKY5cy8TqHLHENqjuWYMEmAlLyIbrTeuwW1
jLtevQauofLnSy5IpERJtOV4+3mfr2TcYDyG1bKtWkTeqL2XJ3bq2Z8v8XkzV5JxocTjzaIjT5Sk
fMJEueimaG0jqFqufl6kCp00yOEYpzRbLUKiN6M6FBZ01JSSSscSFN202vZ5x+dNWSv0KtyckjQO
5+dDlnuDZPomGvxVn48tm9JaG8zzkNX9Em7RhIz2MVLIMtL5DS1pXaUa6agLSWj5SX5ygpbfFcyH
N/3kFy1IIpDqX2iC0AxX6rflYlKSt8VG2tczIc+e44MI4KPVdiBOAwqAg8vEyVbgJ+blxWm55inG
62/bLBQwazEIvDGFBRAION8pV8OvNywfOUHejM4w3vrzXZGpaCpkDIQqzEdYA0KdiQVW2NNyrVea
w1QbDoEpGBlkOe0Bhx5YuAbbmkNjxSIH39LyDublhFio97a8wXqAnFbkUKiXvz7Kyd4VpXlt1oo3
B1Pi6PavU0xAFklOe/rChE6oAVLIqEZ77d4RXYLHQyEV6zgJ2vNye0xxcWBk8OBWjUGEqcHGMuIE
8wQdsh6PbkKrnpP/ckFkhJUdliAcHTIPSuF4KvCVpCfMYnDB1EXTYsutHb5uQ4n0luctd3R2zKkq
XcaPeLnskpocsYx96y+PUq/x+ReXv7U8/d9uc5uQMeXzFZZry/M+t33e/HyZz7f3uS2GvIP+mppZ
48TPJFj+euXlwc6SnfTzvX8+JwTCfcBdu/3c9PMhmnComthtS/wcHMlZ0TrxbMldWSeILmmMF5MT
bTvGW5b4HMqa2vsoXoXFwVIowmVjMY+4cbCGWXEsD7NCOyvSZBHQfLdq0wBWoXaZZc9d9pPPi9Fx
r3HbiV09x6W+He6Ae9cnEq/6U+Qy/A+zg4g4z5QxryCPrVXjcBlDIF6hjywRgPImdOi9g5CkrSFR
DiIzO6B4b05OjuHcdRG2uRl2BT5CUcNFMzPUnqFVx85aG/z4mKkZKBroW4MUViLeZxYFBtS05TUY
xYGFDLPd7msjPZVp2CMBzn7ULZTa/zbn/zeNBUrwOk2Af99Y2H8U0JH+1pD/8zmf1Ay0eKw4yRI1
aAAoisGfHXnX/kOSL0GV3yF0ih4Bd/3qyNOK/tVD0P8wbZIoPJv8FwPB+H/SQhCOUE3rv1IVPAd9
AK+mS8OilCtV0/svkSaeKHLXL9z0QC/7g3grZY6kv1798Gx5GpV/soNKEGXVFTZJ9P9hBGu576iR
G5cJCaKDNRsTeqNEJAkUDXwXdBl0EtMB5LD4QERV09w3Go9oycG4czvQLkNjIn83Ubi55o96AoNP
2szHDORYl5oHNb+Pduy+If5161oDALsh2K3nMDLI23a0fFeH1bWZxM02zdJyO9gEGcyUM7Zm515n
4utgoKWzU6zdMY1DWdi3pYZFu0tUjdBsLlo2uZhDOVx4Zr+2CbFbY1LBQpHBPEjE95xZmYon2DQ4
QvVoWNeJuM4L69Wo8aLKYja4V+6mWP8GY+uWWn6/ahomT152REDT0ggkta4s3BvYqesooS/pwOlx
p4HyrwNaPrLwEcdh+IB1967yaZ67Hob5OnLfvUzfUP0Lt5C3MowNNBr6CkaqHdv3MQnya7t86tp+
wKlzJsCcPN6hZ4mFZBO0DyTKkjzRiPxRVEjoS5Fr3mly+rBS7SqmkU6Tc59gWhL5vI9GQwWO5qsw
LYejiSmQ/wSRq4lEPzhXxyoziG2fCBso5mc39OKTjx9eku9L/nvRb+u2Yhapt2AVVB5TDYISPyiy
Q7NYT+1I0Ui43zPmnHWiIfz0kSCBy4/3pgj3JEe+e8I/pHn+JQ/AHxVUFzpIhU5A4mFbErDe45ep
b52u/eJn1lXp5esI4SoAcJxbsYvVthqxwUfd3axNKaB+9x4r64vW6WurLvamdSXa7nvp0Nlpuy/U
+pRNEfyp4x5kg0nF9MQ2ayyiKwl6qAhD9Kd6r03RR5tOO9cJLXYFinJm+R0g1N6yom1fZfjppvnA
SpXQXGJTxhE+6SREcB48UJiu4W3wiWPapHLaK5SqTJsH2yejW5/eTfuDzE7ScUPd25oz5rnA0rcU
Q3NwoG20c4z2wmSOOAaLQ8Yf0kvpFvFOdL6xy3Jb7BpbIggrpvs4jLNdRLH80unx0Uqm7iFtEEck
1YETS3Y3VGck69TCoxHKRkAOWQzjuMG2NQUkENie/xWggLZ2lUgbZ05ahQEGM8060wW59L1pkyJD
zGlM+NrsxOnWDNCUFVGkwS8QZ13rEJ3zY1Z+CO6p67yt3rH7Ihx+RDcSHkPE1Ju8G17p/vsBzuu2
cokVRRfBkuOCbfI11wKPCDDjKR4ZdfFQ7WozPqElhgehRVdFwb47GhiXjX5+CQGPbMO+vspbSwWa
jeDRqC+3lnVTJC6Wa0rEBGB2ByLatK3PWWrX0bDs3Ug/GN9R/mG3Bqe1McRIYQno6aoI/a03JfKc
E617dsvx1qXevTOmHlxCVB0CADP4cN29nYbefjAMbaN3pGqLkCmDlVQAaw1zfjRDvhovfItwfq/L
sXoYJze5kboOY8tLT7Vjl3eO0VfcZzbkp7AgbHG1xwX6SQn2QPOMa7vsNqmMdwCSbaJwgnfmfD2T
TfE81JE8FANf7M/VaNAhmBjQB5u4/DZuQ9RXZhJmnRUu5LIKrWMAom4U5UvKNGhnaVZ3TunW1gUo
ovHdmrPo0R6TzWyQtCIHPCWj0eoHa5TVFvQO8YCZczVoGP7krPF5gqRda8lZWfKqMttlZDOTSrCt
DIlcA6123PYOzybzxo/T+jDoJGL0esjJUj63xL9tMM7seszrq0ZAEG7D+r4IjGOQeCPSorShogvr
gbHw3FRQYbQyrG5kbRwa0kpMZou7Ca2pSZ7zuZgaqNbRKwNohq3Kv4/QSgkDI5VesUyeTQ9RCFaf
wWoIOVJuSY2Z2DNUl2+OPl7iEb6D4TKguJ7/nsUaf79ONm5ehxcjfNPinNzUZi630kat6xrGE2us
Z9yz5q7JIwRp1rhtoiZicj6k20wvb1x2AyH7/Miice2ZQCXsqGf63ef0HGzX24mpO7vghnYdrSCg
xzrxyuGLRn/mdordUzjp1s7r4e4gtcuQnIwvuIGKa8MJkPdTufAih/TuYmIGCdDSZo28aYV2j/WN
9UAARA7SQ0hKzNqTzfDVEs18bdXOfV/YlJZa3qqxRLQ6Q7gx3Ho+mqCNngpNv3WrjOSXxE02wUjs
fInks2CNvWmjfvxKyPKFAa05iNokwa68zYtZcXAtWq+V3+Ak5RsR4JCS2W/2bp83N8A6BcokzqSJ
t8/94jqN7W8dKt5j5lJKNdv6xcbiQyeNZpeJBYw6+XDVEWZOf3e6FkE5b1u7x+1hF2+MNfLL7GAV
E49p24/ntMaHngvvoc/xhiDH+pLM6Xtv+t4pjHyAyYl3mN15J1V8E0xBatL2vtad78h8c9a98msc
ClWliq8HjzXCcJLtjC7AJAATBm5yFTRQmcppPpdKlqP193kf02dLvRs3LPsNxKV47xlVdnIZjNOM
+E43ti4hKqMTp2oWA+F0rcNW2HRarT3qHNBUutqXmDgkFHl6vq+LpN3o7mTyxQaQd2fb3nipgwRw
DrU1KUcIcctJbu0y9zaZrMNTF6PkStrjFNviMtbDXhba3mevOtYzYyCUrehapumh6utjNXtMMxhO
BHGm5zEC9SNfsgIDY1KUL7qXdtcstbvrSa++ubDLDH83llije5GUCJbrQ5mVYg1mIMQhBEsXfDIa
cLdsd3WR8c14AutCmaV7ZPSvCVSqNaZ6NS5B2R7dTq5Lz0m2ZhKCc5Zyq+Ff3A9ADvd8hvBLUD93
4Y+mfZ28FiCGRxsdqPBj4AjvPm4hsBIDNNZOti+wta1EaLBuBz8NLAXnXCkDsqmy/YQx+Jhj+4cQ
Y5Yrn6mIrjfXHc5cXJqjhrm7uBi0eteUK0G1FM63MKCKbYTqN07SkoTTh6hOz36QIJ4XEvlgwK7p
6KWxlWX6wXTIwwFVWRs9cUFOgbJZz8q+q83iSy3yntosLRNT04BNtxwqFoL2uhXrtrQxIEewwKv+
h0AcSXh13+ThVysbjb3M0LiV/cwcC2rmyvd7jdkX2m/mlf4B93u3Ev5Ad1mUNZbk5j12zeBglnZ5
EJ29G7LpEA3Y4Tt7uKTDtWvI6az7MBnVLlMmqX039vdDpWVkiyX1RpMtRLN8rsg4m06eCi62kNKf
PAH6aurT+86ULfGqCftsEFxGh6k+npI90jeyTLF07yfixVehS5ThlOe3dR7j3mzudIeCYiZqokOR
s85GZ4MgNfGcdI90YmGTT2VDQ7OCXRE6mI5SPLW2Ryu9YI26NRyc1C3vbQ/MHJdAJx12gfINLDkx
WRJjyoBNdWubQqdbSFg2CLobT75muGTRkIr0AOYhX4fN+DUoyqspEy82oUJYBkKaBn2C5KTNaBjj
XdQmBum+g+Lt+rm1LUuGglHH2+uON0WWA7mHANVjKzXoke7p84OwSTe90YuVXXfmGqbdyNRFw7ib
R949JnEMaY1q58brbvIvWpl/6Jl1qKpnuENvTo0vCfx8JwjhHNw3fyg+whZGdvRCle9miqYD3fGN
fKZQ26+Lbz0AaS1o95guj5HtXZib3mi6dfR9eGt+ezOOw6GGExs4mP6JZ7iYTCI6kygJEwEjVv4p
HDB7uetKa2hr1rtWa/doG57tkaS+IhYb5I5kPyt//jwja7XvzYbSCzGWb3Y3b9ygvRqb8oEHEjDc
h7tSlHduJh8ZaRFcRh89E+9VOjVf/Mbc1V2IUqPzAWENe9G6yCiGJEDWaVzKTWlXVHPMnSiTJxeF
8TjhIIyH+8ryr9zMxsZgGQ+FUZ8bQbh5ZGAcjCpGWtM7/1/2zmPLdSRJol+EOVARALYUoBapxQYn
JbTW+Pq5YFV31dRiTs9+NnxUmclHggEPd7NrySjv8tHec2T/tsIhBCwUy7jAeMG4omtAN6utWyDn
KmGp2VXx0OT+S1/d+U6BpiQFlHOl8e7Sy1zDuD9A3f2R5rU2DMxw/MHSqLdax77DmQ4Dj4turBaR
mcy54dv577KhXsRafeotzvEKNOvcfAAxhLaGLMNeCfS1PUgL5i6tGIvUAcX21mkvqyU83fkLckJi
soSCs5LQn0Gt7XLQ78xPM/RT4Xacw6KrfIcCDmgPA3QwN85GQFiYGOanZt18kb8Q2kCas9h57nDw
NJn2RhLOa1/VMGRdclo+YEY9AT2q8cl7mn4ulMIdxYC6YWQA/25a1osXBHR700dUtvdZXL9DjDhj
d0SAPR0DpG/mEGyLOkeNBrtL10+yomBhcAugHwqfNZLUgC10zIyN4uuvlh+f5GhsI63dpd1DyvC6
pcShoF9DCwbTYyDl0Ky1yJJH0SXb4FJUnFwnr3CV1BhXSkXLS5mDgyoIygqtrygvIJkXqGZERIRz
dUWQcaUruh0KdCqVCsqwscjPhbx2SfeCmtLKsXmy0zuYdISXWLNEjxbvvoN8rqT6tWz1vdRU8i1j
BLPxKRindYHZUy39+zrteTOa4QEa1KM9pUerDvcybsk+0F3RinOfITWcGLKU46XS0aonubJt7PIM
IJJZDlO+MFxJRRxpDbx0iMgUCQazF4R/oz5J6/CtjdU7JJIW3I+VxdQ3Eua9JOoZvfKBRWjZdfWP
apgHU8lOjgyxnw5n/qdHk7P0QDNP1dL30TLOymifhVn+xAPCpfQK+YCugb73pydUUrizKPTg8NBd
/i78cmUY2tXBx0WDcBdaERIXtH6IJcYOL+JQulHq8Q5wTk3S9FoNNm1wE9N0jPvLHN+6ILotmVli
unVSvwE8vpd28KE2K+nhgBftV+6HayhGD2leH8Y+/6Tx744KoRld/WjrZOkkF4brrgqezqzZbgH7
ss3wjoDFecP4xGv91YR3B63onRRIxx7eraZ8RhG3m9Cb5Y18rIjpbgISLCbdfupS80nV6m+nUT6R
Huwz+qW5p65yxzlGWr6S/Zevpxs1gj09Hyy+iN5Qjnw0NsVbYJ5RRaAwnbH1j1mtxQtDrTZVZ+6G
0j+ZeXEoOuj4Q8+caxJ87ce0vstng6o2/uo9XzmrVF+ygf5ULOYKmJBCS3ttGvspjcW6VpzzQDGR
FeK1J9SRNW3pF925JYaySN5aJfrI+EzIFHxo82AdOepxNBGsek62aZHHKCp7dNE+sGDMfldtpRTD
2ikyREew3GI8ZGmA6LTcqoguIjYWBpp13fEeIvKbI1Pb+Pp4agWHthzWor0OKOqyiZc4MfFlS6Qr
87K4nRWlQYyCc1Bq4lTerTONxgvKen1Jcwz9bAiDcQyfw7LAaZm0DU5IlIy675adeQljSCpseIGf
DAJfHwtmQpijnWHxRCKP2PCK1pGUeucWR/WdJrhogwpgmY1yKY4yeiT93ZgBvERT9Vhx2lx4aXEa
qznwyXBzzSIbgqN6LNINmDS3GoNdrslz49wVUXkXwwZZ1EX2Vhu5a0UVm7bpOiH81/Gs9KN6j4V3
VxqlG8rqxRnyuxLnJI0vBL+pORIsDxITGTGKpZ6hj7KlIzexI2bhoDuhRrQIh6KHR9LU79Dw77R4
OWXaOQuTS9qkO6moG63pLxm+w5TQgFGr1xgfdwZp0iJ+gvX+lMniACHo2CKtGiH6R3X26ozTY5Rq
D2YBnbMcT8WkpKDLiLw3SjhcacSWKCeBE4pGOhd6pTehtZultduGxURi9tYRR9HOWeFJMHTrWKbN
a2BsBkTU/mDeC6O/Vlb2GqQXJcwOkckZl92f6gz7ESJd5VTL1nglsYEy2TzUHCOGKt1SeHv8dxDG
o8eZH2NufNYIhL0nWo9nIhb52uf1c0N5XoX1uy39EwUwlRYa4Fqssk7eMT5v1vPvytTxGNClyEYs
sBjK73S5Sq38u0JyGRm3A9/qkfsVKZ9KUq16Yf6o7GgxVv/WurXPoPrF5M/rzvgSa/1dx/+u5USh
ZYdB79a2Wv6glKpRk2oZftaXqsxOgzGtkwlNn9FdpbR43xRUrxK3RgSt1hqG4/x5lW3+1snu2dGb
97ROzk0pNoiTwJKtyZ2614uIkYlKT02O1SkbvxPT/w1JiG3U5MOztBB6yw3b3N57MVthcyKjx6v1
fq4Rl1pkMC/n2SO7KEJnqOgN7+IrFkwA707Tm70dRdYiGsqJCit/aKqHyVsifZh157inrDZb6QOG
IDNLtlro1nSyF7Uvo4VoMcVnBe1J7JYcAnQ3yXugoRIiPmuJLSErkFhdsTKs/iEy8fb2F3auFEzk
J9rWeMe803KyB0z+LFfd9Fp1BqbdvECv5aPQyy6qIt8aPcdT3XQr1H/fcT3uh/bHL2HrVN1z0hGD
aiQKwStjsumBt9LsoW9atmBqlKg8VB59hdbOtEXFrn5l+QRZSP3cmv1Ca7AL5XV3yjmW94lggx4P
IJPDzt6bAhpaGqonus5Udfm47ku5tSa62zlO7zyiPgLa+Zs05N0Gjb4lwKRbtwpBKhPrp9SojERW
uziinGtjAkZDmYCVbwJjWbKFd+PCRxgvAO+AffRZ1UbMwsiDifdxyCJOMLRrdf0A4rYiwMwPyHAl
8k0iu6sD/5EdwecEpMgt66jatR0tcz8BRVAF+mK2NZ/0AAmwVpqPoE2unlbqm940rrI3L3WVM/gz
lOfSIXyWnLrHCeSX6WXPnkDlKJq4XhlDq6yCpjS3UREPm2SOhkl0jboZrWqIPRm5YEDMTGUv475+
buMEfspovehAstwwG3YV563KlK9CMSh/2OqF1HLY8X1lbZb3Amn8siqiBhc0RE8/xdDro8WqavZT
tp4hPC4qzFy2s4GSxjsUji5t9ua88AroUk5QIuXujKc8+WLI8FH1Z3NO4jSJ6C7wGpNUuEVNYIrU
Qw2uoGVkRRtjsqmIqHUs1PpynuH4DptxEpcwbpWz88nvERpGH0GBvW9M253QDJ36rTB3cYJQOgJ9
YyQlGnQknY2Xj8dobC0+DdD/To1u04u8d9FTnvohcdRKjc0vsNhzDhxKBBAyhpcdErsOoQLUtIXe
yfQg8vgBKd9P1E3bInFqF9Q8Hg/ZcFKTVyTPv6ltc7p7SfOcHQBD98R4UiLzOQfUCfNKeajnI5lE
SezlNkrLUTPzBfkg+rq1sa37kubGjS9juUHMwVaR7bPwOD2lbYB5YxkM6bpPqmsUGY+kmD0HjGvN
a4XfwSoyBJX2OtY4ZEUHawsm3tuo2d+TuZHkDUrwQYtc8TCLg1rPk59WpcM7RYtWc3gHhY9IdYD+
3AsfYPC4a3V0Gk35ySnupPbgMDWVHa5Z9bgp6+qUg5rujS9t4+gmWpbiMwX82NpKiZifhcn2o03s
1ffsr2cAUPLcWnPrsNCmhRM4CCyMbwTfEe8PerZCAaxBkSC2iU2gVmqt1ECBrGwgFYMgzhc4dfTd
wNDBhAePSPSxM7s3DzMuWQGAVOIdfPad9LUnL4R0rysaTNuSyJkyPPezM46B4VZvcsqE4ZttFaOr
NvmQcbaKoW8jK9ZgU8XZm+Z0O3vqybvT7vso/FYxagDafvAj41OvyNvyYmqtbPhSB7GN7R5OLpsS
jBx0h57UnrOPU30pJMB3ZrAj5XNVN5LUU77JtKQVhuLlbNlfB41PX1YsNJvdRRlHe8FZMfIgWkS6
8mn56r6OintBejlNkEXQDWeGXC+SbuFiksNPEFR3qH7IubpnhrIqVc9VFXRT41Q9+EPyqKftRfM8
Ko/gLm+TAwP/ApqquqPDDF3BCktO4rABdb9ZFmSSjvnAKERWaFqyb9l423jw9+ySVlYIrcrpG74J
+qnskg+f+p60OHHXxz08ttL11Z5fpu0G2f8kMiZYvnnFXH1pFBywQZog/VzGMvoesx8/oqGRUTea
De10SxygHZ4UR6516GqGAfICNOe50hyH/8i4RZbygT0cwv1okWqFxREGQrKUnf1Qg5o3reLDGNhq
OepEHZNw0IGK4OA8+X2HagjZiqNqwyYtih8lrPYjM8Vq0s9mHtyFjfUG0+XJAz0xiQSpfx4WC7Wn
GEHXNijp1VZQUqdV8+yXjBSjblM++elwiSxSugEVbUFoJYt2yH+QTCGvy65dNq4xhzKVxdxqNRog
PAesjhKHwD1kHUBct8iLny+cioC7v24q881/3PePm//4sdtP/PELwhrxocHoKUXql8qHMMo1V514
C6tydnv8W+sLBho8qTHdZ0RqLm4BnX9Fdd5u/qf3DQxPkE3TFrH6MN7dBJxjgHwQWcCc740S6haS
eru43XQsq9lZ01OFv6o5/E0Qaw+Wv0Ltri9Ur0jIQrUN9iWzmskcUnta364WN5Xv7erUaBfPtAfX
uwXR/ZESOaem4nH9MzpVAV6TSw8NZ+I0G7WAfiaglv2hOP3j6k0mfHvZBTA0GnbewkKrs6SEQ/Tm
53+P6rzd12r9nw9Ytk9c+e327aKeH7GSOFlyvuiXuWkT2HF7pMD8PHQNE03ENbeI0cbUObEhMkeJ
OUuH/y0ivt38674USNzOaT/tort6Sv+dICHaySpfYd+LjzbUxi3wqs+J8c3ZAJdCARA067D3s5W5
jfGc4AaanhOVJc4mhdTW+58YlwK7VC5s9j0waspDoY1AikjUgz4pcEdl3ipFhbyMY83bEQoA5b4Y
UTqPW61SWVzH7hxXAwhXYQEB5fszAGfVfE6C7JYX+SBe1G4kw45NQDSJ/GyBk17qdTeup9yJNz58
2ST+xR+2Nwbb3DttP57tYQJT38d73SSlIsh9oo7LzyoKym1HADV760VU99m5Lov23Jilw4oqD0wZ
wDZDFc1Ft7PKzlsONUS8CRkrXzc+zDxNI5c8jYia1OJUZSv1edbVyrRO6Xzo6k7p1Tuj1+pzJyri
yVCNTLkETDvlpIeEiyfpJclJ9TvYo41x7nTDOI+Nz7ffGFDjy8tkFL9WGodrfqQ9pwLmYGaeqjCU
G5Te17AZ7B3xL94xxpvlFcbKU4Z3zaGNYhf6T6036SnLqd8nhi8ttgyLfyN78OgWjLyrsDDBBpNJ
2Tv1BzkYEafZPLso9ZRdpvA3bwW5khWePpvuYtSp5EFJPhVRe5S4ajNhVkgzkqes9Kwqj0yXhpOY
/GoVFAkjFdpt2aQNbqdBRWZ/bp3w11mkVfC5h9m97pcWraxyPAKvsdVfgxbBxIiNNGYHG7o+gWqv
itmoNgcEOOkEnoutBH2AdA1ldj0G6XjWBgbCmTMew/mVMHtSmM5R3mjw6ReeZbebQfp8Ki052U4x
5z35TnKOO/2V8526pU33SAGyVucPkYkSShMGKkiV52cFGUdWjPcVYjn3/fHw7RGRWuSjtTlvzAFz
GqhaAtb79MVw7O9WTke8adSuUf4AbYkWWnUGlrCPFPyYA7ru4UOWxo/aRo84CE9xCkfGAAg1aI9h
4xMvYmrPuREjkHWKd0vvad9MdGXL6b6fuvaQAlc0FfUoGipFTfZH0rTDrQKcDwZjYYTHOqPOi4D9
B8Adw9mDYvlAFtVOLHOrezFz9KFxU69IxSsAnddrJwgMTEvUqZbiwPgEmZqHWJsz8OlLU+seHc5V
ymDf9aHPPKkfr6U2s6r0PdvbhYHec2E34rn3+pM9xm+9YlKmsvFUZX3VUqQzGuC1LaNtypLBgamN
DauPsDkLo7ik1gkyE3qLVecAn63i8KEIPcJJaVt1VtksjCxu0DsXX31JEWal6ntbFJvUSjFAgOJf
KdrBtmM+7Mn4FeztgFGY+FT94d4LOXWMQ06nz6+XktpBk1ev86ETidBVdHJq+hgt75B2r6007s3p
ntBDtEAVxlRFT47gmgFTYoHSdTAmXX5Qwtnao5xV3I8shCbdlTIHw6G8eAWTVz3ImO3G+bYS04fn
8XWKu+re1sx1H90LcWbFf3SwUC3w1D2NVbpSRuNYllq6boW8s7VgVzTRl6ld+y4g2cVmZpHbzXuG
4gPnxOiO+AepBX6yInd2FROSqzIE1qogWpLdjH7QcteAtrCdfC9eCfZ5aECiyzSp5ooctG2UYKAU
+lGNqChrfUewrTtkpIbUjbPo82yGFZPbZLDJMUKNgzKfkGaQsQsZ+pT7B4sqDjgPSLEkjcs1DQqd
1PDyx/LNT/S5AtwGvcvWoCcZOQ9jHQ4ApMgaqAhVO5T+Rxdo+ksLccMQNbExlr+DF2ysxlh50ZRz
SX0GDRyKS1V+J6XGMt3t8yL41TTWfUvNKRCTq0Nx1umzndxHK6aEGkg+dVHlbKCVIF4mFWfgoJ7Q
UjeL2lAPo2BkpxOmsJZVqy2rgU4EwXMfkd3QqS/wZnmCbZnDhNz/tmuZHYjPQarG5gdDn5FfBtoJ
C320t5acyi273ey+qosnFFOfnRn9RO23YQrhdvroreTkb1l3zSsAXysVNPUyHbkeO37mAcOTTcrU
KnFGPNpe07gfqshat6S93EhzWo+lky+bZrhowQAZBfPpqvTQBcaxIY7iI1AMbIjsKPm4L4WviTdP
aD9lMF1kmOq7TFY2guuazMW0XVSBo66nnjw+BxT0QgJCH2h6EA/qM9FsFdy7HvBVo3CQAZktrwe8
XTpxdEm/vEvYeq4VveL06zGfqaxx7Sj1l96RCK4k06NCjgcrUrD3tewMgzrc+Kr2EAhqZh2X3BJt
D1a8ttwGpCCQW5/9DLPhoEbbjc/KiGnpylMkkOjk3lG1zbPp48pkxaUzhpOZ2RnaLxHYa0uv3ttR
dfA8VHe0ZZ0tQWeXkKFUJYJ78qOh9DGpWDuqf8/MektnyD771gygaQp1FwUFcH7y+/BaU7jYc7BD
TmwZcTf93jDaX1lOz2mfdfxuuRdSJ6ZyjJ6T9hKY9bc/dI8l2gMKNTLH4dquK/zUbeRd6bLYbumX
c5j3uGS1MTcdtTE6b+2zUoZ+kWrzbqGUP9i2IQpYIOEHvXEH1flWCbFZdi3hI2SffXklEn3DKrZm
ZtqkzKJxTBPaEx5b6lCWqltmu5j/2bJqCFgZbc07KP5PVlvI6+yYqACl0A+kvhRuPDBvgttunwJb
tU9joqy03iT9efJAQ6YhlnqYu4yKicdRrbpd+fZMmczUHuU1vZqCD5E4UB1h0j7CgU33JdmIFp2O
2hN2UJbxZ9K2yt6sYcHWJlKubg5UcVMZVcRm8OpjJYyQHoCS7vOXQREkCN3umS8gweEbCB5hhUxE
ZrYYZxGHHWRVcqryi3pw26p8+eMmmpNNZWr9dvR602WTzXBxLv5Gn4lFHBxu1yRNZDjK0XoUgbcP
Sa7DqD9fnSoazmkCDNfItOdsshomh9x/uwCtnLtR1r5yq9mqfYBGQ00ONRHrh2C+FtpsXZrU2I30
U/kKZju1mLJDUdcQEpWKnBbSRJhNS9CPuiWLtd6OQEEFc2FrmN5HeDcsWyWsoCo9BJkVrfmAjgX/
+wN2oOxQKl7vBkJ5ud0VEzi6RFkCorERZrzra9KDSgWaVK07W9uvXdTMYJ/niw4z/3IosJzCwNjq
slZWViVZvbJI3fdkQ2BJhTOSDDqtqo5AnhGKD584ekAFGVbGE6Io7VfN5BeHpGvzA9oS7N8sgRzX
6ScQAoVTV7xtQ/vcVgPDxXROUwE7tIrVuD4gd8SpXyEVSEMOH6GixAv9ITwYGAd4jdEX21aOB1Sk
h57tyRKrYbmMKsCp2kDDRFqMp8yxONBbKA6N2qLoKPQNLpucUsKJy0NXqOWK7gJxJj4QbZ3c8g1J
3ccmojqCiV4dMoFVjcT1eXXxGYTc7iRObcUhRRMcBAM7d+J37GzmO44g8W2T3s7tD4Z03Eqxzwcj
P3TzmwAU39y0dYiF2Wl3Vaiubq89ov10uF1rQs6tbUQRVY/VJfPS8I4oI8INqi/4UtPOYeab6GG1
yTuCT3LyjtWyPwQmeNOyoJ5RpvbSpLyAUB1edUbwq9KujkVW2xAXOzmftt/Bq7JYlSJGkUI5N+ry
gzfanfo2OTHWLnBEuDk6IV8RKKVsukkgqwHH+8Qn9v2AVKJfhZWKWe7OvPd6aj3yjzZhIN+Nrn6O
UoTQigrvpkBy2U0YY3RwnYzTot//t0P8R3YIk9X0f7ND7JIkzPKw/nuKKK6H+Yf+5Yew/ouUUBhG
Nnk5f8MTOtp/CVUKyd32P/CEpj4/xP2mJi1+mQkV6V/mCHiH0rJsfkTqt9/4f3FHIHH9Z2KmremW
gTkCX4YlDMuZAUx/c0eEoJAi0joDwPlPNXNqlsaOtbaeouXraFaoRlPEYNhH0WlZFXH3VP1ru1Rt
14zDbzkUv1MJdlMErAYoy8EUsJD1oXMd6w5JYVI7mxZHU0fkxohu/0g+ACfQsCXJ2ad3EIln1j1b
+/KN3noYSnFkJEHJLiy2Q/Vkswc3mSJrqncVZHw4A7r6tEwaV5bMIqpq7LfJ1HSQfmZU0msPS39H
eArVvH4ckhgCeJVstD56AaNAfo/tU6ElpG5gECezlBGaUpFPpwWhv1EKIY51lDzboz8dyJygUqSA
xufRkPydydF/7SX5TIwOUI9VV2ohnMskXFjWtEu9hu1VnwTLaFbq0Fth1W71I6oHOrYYUM5FAOmB
cLilGOdCK+wXsRNVL3iazLnrgaXKwP1psIYuWmFgigrFGmH62kbidL5dNFLf2WU5rgG28hpmC6ne
u2Or5ds4ddBYKRFb2chQNsh+0eOHyv0MMTgL/l5dFSRkaf3hJmzBPIHGeUIgLgU43YLlxnSI/hva
Ft0zgNiRjT1Dv/Gn6scduMx+ndSKa9lJjlRzuJgDhVGiw7624uFaJR0tiFmZ0OXw7zpA4HVkEt+g
QDqKDGc/kakTInyE8bVGtPaYIvqLlSE7mFmPpKeKEjcgunlh9DlneHSp2l6vMuMJgk+7TvOEdCgh
2cuDiiibyeYTpMIVUfoCQutiY6NZ5Sz4g2K9qp52YCxl3imzuCUwCTjrGExdpY59BVvEuyeC3s0M
Zam3yCZDBz9dmad0BcKopbvWo7tHMLnSRwVkFaF/jUFKYMb0sBmApVhtkx6zQSZ/XPBfE2OQPHRh
cowLYgYZsJHhU1x8PXvzPChSA40Uoc/DVRu9BmFG27S0Q5KBmFIYlNi0QVoGkV2DdqNWbTZ1DRZc
TBdxXJ6ouu8thFl6MDUXO2aoNwNT2C+AlTQ0ahOD8BClfyytEaRzme6UOKZOMHL7M87QwGTRMS1k
fT9CtCQVL/XXMOaNUse2oUU/KGVOmad9mgGjfc+DDqZkXXcBCXhVUP/hHB1Af6lzV0ktgIFLdu3q
cPZ76cDAD+84T0froaVS6hrty04pyRTi7NVYeKd8QFqKHXtlKXi2aVqmDIqYjh7YwOQmorHeS7pd
kUb5kvzveD01qBOJJHTjUYqjjeGPGi9ACChyd/RpigZI0gjn7LsQUZz+Jar4EWC94joquuypQpsz
FvZLRJ+SjxOKeGDaOzsKmBCUE+G4tDHMjDJ/LPKr2keuk836lzx0ljkxJVp+Q2da1sZPidOgFTP2
K0Zfrge2W4KWgSWtXAI5gcEZ+6cuz4ilrArk/DX/RdyymOqRy+lGsbK0/lM38md9JhClZbMVJVsF
z8znSPlBMnMr6zPBtWcjvRvo5wTYLE0B7q2PYdeVYNqXgf1ZBW/44wb3R6Y6ti3MWkpKf25cmNem
yS4JEpBlXJevoz1F68QGppZMce6GVEKIh9GuI9Elp7WNELQF01XNkt/S7x9KyYTIRPdQ5mTRTbBt
vGEfEgmCBLKKdvj4CRqCw85w+ZOh/s4vho6+Xv9bZdCymdh9NUnBnId9EivvsG9ZNZFwCYl7a26V
hOiE0EovszS6gnBnUxxoJgqKB9r8v3SA+CmT4KhQI1CPGNArzq6N0pfXxHkM7MZfQKN+cUxFYwDq
rRDcbEuOt7Fuz7Kon8KkfM+G8Frjv1v6UvGxlcL1KCYA0p7dvoM0D/cF9Ahb6BiBOjabnbQ4Vene
MrT8ZTiw7TeDSUUXsm8m5jo0GNqq+M5+MLxckyAZ9vqoniUcqEUyGAfMVifdGnYMFZgRjQZ7CYEl
BQPdUi9UYiDVgGrNNl50L3lPEi8ke2H8xo2+K/rxDXJ74ZagyPy4YJRchi+Dqp2DoBUb7bVQ+3hd
Vj6MMXMMlmgNUBuFzKaErF/CPDqAduuXPQmkSCwLdpD19DBl3W+bIb1BvW543p3QVJNZJFkM+m8+
BbQW4ORv6S/lF4ecsvUN2NUH0KnsV53uJ3xDMNh81x13CHKDyWlPHujZRh22lHrYXZQxW3dF9U1w
Io2BKCLjlb+1aMiE0eMOPoz9EYbhqdPm4FcPYQ9ryxOe7gcdaiL0WpIhRHWwq0hhmKCQKOhffLH3
ynmrkbFyR6HwyPiZtn1GSKeu256bdOphUmDZR3w/ijjtdvHIiwx/IY58mC3iyiA0n8pZ+hXn9Tp1
OjJdCQJdOq+A+e9pEZl0vS2qC+S5oxJiQzsh0fRXtSxjkGDhukmGQ+ZMT6OFQcgZxnU9yovT2+Rn
ds9Szdce8lqbM5CrJzEuS/qh4OtCfXwre0NZFfGI7JzuSsKYjn6T9k4ZQRBU9GKFEZ9ZxVktKwno
Gy39LfW64szLY/6HZNQhHJ4qIz5ahjrsQs2mFzuv4Xjtn6CKa6u+XNINBohCzogS9JyLzdaVfMQo
wCllSmvjVH22HeataascEJyzBeqyH8Ijd045tkgjOub5Un2tPXGvoruB1md+lcOdVxpyNUm2L+3c
pAqponzCOA6tpSEclNaxaBmRCsaRwWWcaIk3vupx3mDpirSfNuVUWkjAXbiwtGBdhPQqzdYieTb9
xGlxaYRxUqvsU2/Eu18/D5130ENtk1n6WqA+WrT2oxdvm0A8dWih160D+R5NfNbESw506MsIa2PC
DatsH/XVxzTq7JCGq5OY9xo6R93Ov3VQGHU57vUG1j1N+lYUL9pow57nEFNLZURKteVodOleBvDC
jG4zUacfwsz+zNrfJqhRktV6RtO+os8HXp8Y+xGIfTuh+cRBpvnWa515p9oX3xIK+GrwrJ8wORd9
p5ywzwBJjugQJsJ5w7PgrQyVd4z+Y1EVYtsLxcdBkl3xcGBb96z3MCsOmSHbFQXCyS8EGuuYfFre
pXxpOfolIAanpvTjgF3qyHecxJ3kdGdV/qffNU8yUvb2XFeqJVlL36aBBFzjsA7rFDRySHIgqVRB
Xbk+0t4p0oFh1MouZwXPFbFQlMAN01eliK/T1B7TzFsr9jbHq6WV68wjwXDop4OokwcrIqdU89Wn
RhsHfEQsLUOqPrYjLhtb7qAWo40bXqa0mpOmI29LWjcbbUvfDoFu8pKFhj/V2WiYH1zdIU6wjB0+
VXYCiyKX1LdwVxnUwvUMtJekUpyN15Gs5ZhfA4Y/5pbvTtycIh9lQmDfC41890yDGYnVjXgksSKC
ZdcVCQzt3N5O8YMeKwhopHjUKrrXPaohr6OJVUegpxM+/k5WhGlnO0hGFoTsbHQBUiykwXkwLYD7
1So6exyeGw4Z/CnZfJJRQRq0CkbsoOwrviLzVWGDW2FSzCBqftgmzeXPR263w7IMVnYLXPP27NvF
7QEURgFj2vlX/HVxe+Svm5YeuJ42htt/3P+3P3978u2F/eM5JAEeDL3NNnFLbvP69jzOsPWfV1n3
6z9f5+2hEpOebfQBxbq3F3n7kFsYD26/+HahzRCjv27ermEA+ft9bWUECF2XAovN2mntj/T2N27P
Mv/nU/+4z9yr1Klsk+kA1nPQUjtfTClKGSrGYCU8FYrH7c7bc24XYo5qGiSx1bV8nDNKlv/4+b9u
doRNLtvGCjBgz3KBvx5B/xpvkLwcbnmew8zzCWYch4YIbHW7z+qGeNknjQHNNPQQL9Z3A4O3eeAB
2SRIZ4DU7Wqr+NesSVdpuyn74KicavPM2WoS6BgPUfRE610uKUoRlTULJJPL4a2/Mx7yRXdhPNQv
uwOVC42eJzTBtPxephcqUkyj+RcK+zUaPyrpffio0ZI10wcb3ecmknuLXdAyXIQ/0cUh9GUxvbQn
kijukkf7agzT4stg8J2jMD5q1MNLhClM4vGm9G77w/eXvUrL7CNfpu9VswwPOZZQaxt+ELampms1
3chNqu1pZ3K1+cowoZBwDNbSXOXdO0MvIGQBp5aV8VmfPHhUy3pjvLCULLLeTRgaLZFCPxeP8WHm
EgRA5TFQYhtcKQ/k4rSc0k7Jxm5c7dE0GRRuBqJTzbW0u3PqL6/Jxb7iU0IfFG+adoaqLhDvrgPM
EPm937j5vQJaJzlyKY5ZgPJqCna6/joR2wuRGcb4oDBtRG24sJVF/dPRVJOta/NrumHHvkfuYRcz
JIdFv8VOwZa1X3JKzqp4zzrKpCNWtgao3ZyyDmlUzFl9aT4yuDAf/5ur89ptHIvW9BMRYA63YlSy
JMty0A3hVBRzjk8/H904cwYDdLvKLlkiN3dY4Q/TcyLehM9zi9E7cpmBhu/UPrvmdzbo7AxnPcBU
91pc68vDFjaat3IQwP4FxgZuIH4mm/zT8t4N6zRTsY3scIbHEe5WgSrH0ncd4LzosaH3BlcJyBkp
plPlTvIJLz+gyP+unir3m8Q0OuAFhbzqO2Y2wh2BpUNEW+TyNtnyifYAnlabaVdR7ERb3yE9xMXe
Ptcg/gLTOcPI4McYM61fy8QBEHIOf8ztAIy0C9SP8MXcUnr09XN81Lf6T/HFnyiU/jZv+jb7im9S
7Yc/K93vDe3pld98jlzEYTeEXwyAElgt8wrKZLgD0KY7v+K5eENq+MypiBE6IAwXtjzJqBPfw49v
62aeaQQPrpbauTvB+YpQBnRSGQfoM0Uk+BWgECsn2/i0owz4A255gyVy7wTbQxlVce7l0yl6fsd9
RwJRbO/xGJdONAazEuh6AGgb5l4JS0MGJepI9mRnG5jzzzPtvlt40J5+lednNCgF+7er3Oar6sAS
O8kpdqF5Gyg33F4Sp4cfv0d6j5SWhXeZHn72gSFzzlrC0RkI/mjDskb8thZ+o0txQuLyUJ0gpy9B
ehvHzbCP2XH8ZU+XGPbfMXMmWsbetryhsBvdUZL4n59S0PCiXW66Q0ct5bkvWQFeDeS+ZXij3bI4
9Y33TU61X//m6OT6ud0FEMUKNAHs6rU9kKHI1qvqU2eh1mMv30y272NymDy6VZ4M3+ypPzan7toh
lhfPJ/MIA9yGFhFM29p+eL/qtglqZQM8N+4cw/1vpvymtm/ZGTkq9XOneftGMjtAJOGFmg/nd0FT
NeFS4BuCy6AzcBSeQtAIG2wOqNqty5mHySzbC4kd7dbBbH+36ARvxluKzAMNFICjoPC3BjWOXZTv
xZ32DZlgstPtcoFxFgY9VDE9mOpt/PQ401exDLs80qK9UyRBavctdgEce+k9dtPdSvjakeeUFwIm
Rq704XwM+QU7oI3xlRCluOJx2WKM7ZXIK8hO/nQvq7N86f/hdsmoNIKH3mwdILKu54iKM2qw2SCg
PcXP80J7BIXXsbnL6CaDPXwl0qWUhcMysqrk1I5USTYLme7ltBzgDlvq5/CjtU7RHevOwxrM2twX
hw66iWrdKVE2X/CWdFtWHeFJq730FjrTW92jI8hPhgegxe1ibKhEYTN8elDctFkT+W/pNwIEeFv5
Gn+xLl5A8I4uW1gMkrU+MllKn1Fxo53GbLo93vvL6A/GidFZ9jUSzmjMNl+mAyCS3EguQKd7GWk8
9Bg8puYD+Fbowzyi1k7e08EpNH+BWrTJd6zCCEdMRLYOrBGoUsWzErR+f5McdPJU8wDhVnhOqNdI
HiBugO28PvfhQUw8+vEXR4lNsp4YV+WLw5IjENPTPSwQNocx2pZ32kMp5oIuY1D70SXmoPemr5lI
VXQmPLk5/srJXp89pRpcLnYLBiIYgok/0C3g4urHhzcEwJxztP5toX/N/SFcH3tMiJfIzxQus5c7
riDlZ3TJrgsrCgEGW/xtrtzwetPI0G8w4ENEkPW2TcxNuG29Ec2Ppy4YNv/9D/x7+QJss49cr73h
BBwjseBQZ33Cb9sOL8W5vJU3qC0PNQjHDSMBrmBEAGb1Y/azbxqeG/N3wUGFYNfHwBYPjMW3QCmt
wttIF3MkwaFLBF9ueQz5LycD28hbDzlPsDnPkVqAvIc7Tb0Jd6BgXbjzWP/ayY/5T29R2SbV5Izy
mEItawWla8aRk5QbxAfrIn0VHnCb1JW+5N98Z7CdZ9a3gTA+lirU5zJM66+d5S3aKd5tISMVnoco
JigNvu702nfyboNj4IIa6FMSuR10tvCybONfDf570lZuaTxVBvRV8fWxIlzWOfCUvpB4f3Vv4o2F
+vtwaMtHO2Vf3wE22Gye7BnIesi29mXsRxr10caL9v2nvqu2LIP36DO8C3tlW+8jT0CqcoPonscR
iz37uaY1Sqh3lj+jPZjqiQqIjc7S38bksDk5k4EsgZ29nruNuaFAVwNvt4YnHk57MyWfIbTxC+Qh
giXgfhPnZZ2mtT9QNdpUe1OByuCyO7YeLLFu3mafBSEaex0EYA/Zh8Rh5Zvnai+wF5I0CBLFCsKh
pbwD7yHgWR0x8YfPz+qQ7aGhOEKKySy8w8OAkaHiSXlg9FfDxIX5+qD0i8H6RhS3EY9WT7aauk9i
T3qGe2D/4ltnC8HeEX1tQ+x5XVHLjVfmLqgdycOLEh4yfvP9vTk9vMQ6V4Hh+qFHNcsJPTx4bWb5
s0KbcFO642U6heMpqr8yfGK+axhssOSnH4VsUkarEu/mQtxBLBcQrTWis9SjGlfTRHxNlvJJt5nL
eWB+Rkm7mbLJh0RqfGbA7Yj3KmfFIofLC7qdrrilA8txRZlqMq6UOLXwUGgb1U0FXyi+5ZcGMiUq
SaSJyDmZsE3H8Bhif3lXHSoJD2YK244UZF5xQuJbDZQv9jbOEwJpbAgQyt6w/HueHKKmuG9YHuFK
fUs5ficKY1sCVRbeiZ3ngcbnrv+t7fqGS65kVyuixiEEJaCuBjaPZ2yItedaP1CPL7QdOI5ocL+X
/YA3ZbgxV0seR9L8AcsDSsnyDXV0IuvU1VljTldcsMprbWhRVYAj/a/6K1QBYLPf0VdMwogP/F0J
Nd5ATm5FnKmw10aoAiMnXOM2VFc2+bMErWO0AahQJG4Qt5N8JKTBM8HJo9eL0Dw64GWL1tGGhkoC
98jWryAoiHfkca/Ri6ASVLpJsZVZrfK0m9QTJZUlAybqCc9h8hQBOjymd+MdzA9omwm3J0rAPzA0
/xsP9r6MIwU7Lq7Z50yoyi2jnaEAfrL2bbKtroQulB/FcVurG9p/WG4r67PEBpsc4zXdJYnHep4R
7ORe6s2LOgZahKsBEbF+nHeiO/RuBS4yPU/7Enrb+sS6epeDuxB/BfWQxG5eOHccPwXJFQmLMHb0
YWuk8O3t5R3/I/D65/lWju4o4xPwDAm0Tv0+dSiqiLcWACQybVyBTpC2VfSj0l5n4TWcPnAMhKHE
5oJBUX7vxA0R4VtHhZkQ/LEp8fJ8Xk5TvLE8w4LT6xJgzKhwocyyW/bIcjDntROFRmPXcwqIhBgJ
JEe7Pobr6DGVyluGY+0LTZ3djNbAuNW+Wk6C8Zx5EGjptiMRJ/cOiZkUDFXQ5BcEz6cqUMKXLMGM
gxTOLvD7XMMXhd1MRr0SNlj51YCCBZNikG0p5146Ec5wPnaAvJEH+TV/af+3lGSxwJg9VIJq1UtB
QWTlC1x8diSv0uwao6vKVRmaE03aaPATg73NHks0+HFj2KVNYORA85w8Ac76jzxhZJ/F72KDnj2l
RhmjEAXMtj1qFL8dIGli5WepF1ruLODxQSTvtoZTRP5pnX6BdSrohlk+7ZgU7azv6vGcbAsjkDxd
2lWoj82bNQjjHNEcOj3zJapRuTtQjkb5pRoPKcKTYSuiwfCcp5HTk5AINcjNwSZG5L8ku3Q0M288
gAXNIqIDOCVpyrlcp2ckLWZYRg96ybRL9g/2QfXTNM4NMCpxx5EtyXalfo13mLLWVyWgDke+w6kk
a/YvMmxK6c59IJ7B39D8OqgRZzlB7FTtqHzPv2w2kJioBI/IPqBOw06d+SqKB8TLwk3zutx7WIFe
bYq3RnLzx0+IovwvR9IKiNuiQsZFs+dk5kapdhG1EI4iAib2uiW7TOh2vHA8cD5tuhPrxtwptLA9
wIAb4teaerhH3NFd84D6lY0u81P0mX52h3u1LTf36kcJprfvhUzswxLs7gc9XJBlEklp/BmzMc1H
HsKbQUzDFIWUx8c0Z3LZAE2GS1JtBGrsVGZJ7z6FaxI501VnkD4B5Z4m3U2+CbsMW+EYMw4vSFUI
ToZD3A05nq/hjb0UpzloQiB9mMRT47cDqRHdJLrIRKl8LU75Md1xQ5vuCvGK4gFUfzxECdFs6ysR
8FegU2mnu+JUVMH4PP30SNs1FNpBxosBYlYaxQhmNW4q7R1cklBhHu5Bid2QQ00L7QWH3ZUBpSrB
d+iAqdvYPKT0c88Pp0Y+hoNkurK2+CQyd1g2bGPlpfdZcCnXV0e2yZ51KK4sXlZk5tErp17Anj6x
B23k1bQtQLmBJvhWOiAiwSybfwHm/+Sc/w7RBwq1+a4GXeNRi/on3qQLy51PWY04zp3Tpz9w2vLf
+JJfjH3pg32HF3v8u55oOCXfIDYPFsLQJI4E+VUVZKewPxXJx2LsWtnjpqINEgx57qAGUFJCICxe
G6b9DXFs23pL3snJDQ/nGzxAfikwCV8pbljfeFX0F9kl0mGDRHaVPZOy6nRmanUnMlXpjfBSt7sP
RXSwHVS8E9DJ7wWVmhO1EtTVqTzFHs6nIhEtgxPTkLKlbwpHMdRCWLyZR0c/C0lcwAyDV4JgL25Q
Kvtokfahwcf+J2zSI0GTZr38GoMXufJtGj2S9kFxsSk0P0pfckzfKCEz0CFGTenU6Kc4/4ep3Rsf
3o2exYzmOMatKtonmPYNSIO74ouA/eJaPVi0Q3eOjE3/PD5lD0/ehs1jQzQLH64MA/FDp/ahn4G4
t79MoG3ocw9YMsY2WxZehMt2cNLP5tBgwvmi4WnyHVYgNTD/gPbgRp51RoFzVu2Qygtu7Qfka9/w
KvDHA67p+/CtuY0cmCSdGGW3dmRuHhcbytu1Md5K0ZFK+xNYJbYRnDq556BpNhBCOACpU4fDHrJA
+hn+G66ldSiZXiC4MROKr0j61brDSiz1l9gCZknV/lAN7+Mn5xkfc899jVio+3ir/uUdzQ/qTeRs
qvCvammq2uk9u76UthId2gvRSH/XOa5L0Oz7jsJrvinQBWbeomxDHEt1oP2dsWKxWbPwspdhI/4q
e996JjbfI6hJftlhlkQNU/6QPxKPBymmT9HTPMLf9GZ5n9LRXQ5ARWSPZILjubgSC+R3efZfDLph
zNTapgJCAYNKD/s0AinUQdZix2/S+JmXOe0RMi4/RQdeYA5NSJ9gJn0UF2rNbnJoU3BvQW7cqtAd
1TPEg+qNmm9lgIZBjItgv93nryZSQs0zT/0It7rq9ykyf8XJwnWmzL5KDoKaGlwS4RTDq42DOL9T
oSv0nWgcwsLTli/+oyJjAcFZ/3hSwn2O7fNY3SzjMiEBt8ahenweNkpQlcFLWgNR/clydNX3fAbi
m70f/itOzPpvaiOW6k9BC9vTAGnpsKEdyPHX+shGH4IQoQc21tDhjVrUbvYmXtlkV6CJP6jTEcLj
NP5GxEu2RMESTefQ3jLQHTz2W9hRPre7t+6NP9aKW6C9QeAonksqzqFm6x+9EJB4ITe7wQs59QfJ
Jnt7G9h+kPojDGPXOJFpmMWnCJmdo8osuAFnwo0H7atpQ/marI3F/GBXJ/yNvSZIvKRCxsuxxlfe
7IvkEkYbEJ7+FJGvU9CV91qCubtL8vkmPHEMlQ6bqg7ihMYPQRSw2SjAWrv05fQpxmNh8CbkOZnP
XFE7spHSCIMzvWbRnIigw2JqGKb7twPmR7bbK7k6viRkNXryNH0xWsMbsRbbGiqyCcKTzD42PeLS
8KO/Pb5JXYiLqeWyQSJSUHlGgPcpicX+F3XI8CNWr4SYmFxiTYWI7Wb5Yneb3nO8hniN3lNHGWk6
HSssLq4UNVhaT0Tt2baNjjO03BEfqO3jTYJY+gVxQbCVitIMmqWpvyW130wxWBEfGsbwJo6stAuQ
CsPaJC8ibUqw9vGpNV3hiUGOwcxSK8RHiR7Ocbyp7ryr6w1xNSppnvLVXcGSHSh41FRrCEDND6L7
jLqwBGca7861BiNRsyJG0HkGr2BKsRflHADGogRScupBTW0Q3fmXWWgXbXBko+Su4jDlaiE1GMIS
kBHJAFrUKX9H7Q3LeJBW0S7ZvgtXaqJsGX762FFS4rJ4QGDfx9+Ics4/lUOxnn06EnDRCavGxGdE
AaakpEjpjiQp/JjHo/JWnFKXs+2DYROTt5A4i/zbpEKD9UmFN94X1kAf8T2NtmwNXE1+m754J7YV
jYRdxFCPMPWEev70opPU2mbpmeVB+VLlvcwGd39cx6d4Wmdg+homJAlueEzSk6H5vBlitOxaMiND
bnFVAtSeXukka/OhtsfXB5OQ11fRoWJSf6WRbV2nPQuZYjVIsCfzyASn0oTelVtWVBRxMgvYu3JC
rNQlUV/TEbAbo4spU2LRUvLF9FVr3pDpp9VGM5T8NX3htRR2aoKL1JU1j+fO0xiw3IMoQEmItLoG
i3VGC42/8Htj7xCgB9AyyCRGhqnxeSvk2uAyldob3Rn0Aa2PUvjXgY7BFJEKU7yj1j7p98Ly9ChA
qoDIuVX2ufYmsPVzzULoFI0/R/Cf/Umc18kTr5kHWzapNeAXIBLMyoLer8tzwG+pO+EzwRU9BMDN
2DJucNGTPRVJF4oVZcDVc628M39RJOYz9XSebk2BFB0tZmTldcqND2QnYzwqtpTphX/Nmz85FpTA
UCNubFKu8iZOMM9eEi2zMSaksV6yvB8/1fTDoPbjB7/O56zpisNAd6Tn8Jb2DCt3xH1VhDsDT8QR
lIBLkujX0wLjnxfgNWs/xxjOnIWMOOOloqJjeYnomMsaBqFfojkG9o9wJMB3uxVPkRLlndnJe+oT
5m5eKASl+M5dZxQb6/SVsj/fcPlU1rs1HIFfBgOyPLJTcvKRUksVB+56m6QoOIT1Ds+MeyUbDNM1
cuShcs4zqjIXTUEDlzRWPB1voC0V+sdON9jcFXOrIWSGaqQDB18fEbsCUynU2OEuQnvNHFqUdxRI
uKPvhwc+YSgDUfinUrY/rn511NBwGE59SpXoc6+T1nR16Z25wreUXGVtfe//PplPsLotl4DtHTUN
Fa4V/XGH9KRSoH277NVcKPeKYgOJLO86VVuGn4/n4C+u87JjWPl9OuPrA41sfol7R4GGx8jtMOkV
l6tiEfEvvITHAdv/QWt4vW3uFvFNLg1lZ4aOIeAaETPg/hcM2CKbO+eXuF4mwfqQKmCbTgGybbM+
QHJQSGFr+0ac2wNaQTL9O84eoiQKLbbZO/NxvPPBw5UugUDG5PG53A7/Le2VN9Qp82hPPB7qwilZ
s6peDe3EqtDULUs+V/adtu3pCmhQJWgCiw74Nx4ib7YujNhmodaa09c0616MvUr+Y3o8WBYIn8EL
eezcIbeJ5yuSpLpfXyI5QJekxh0wv9SrAif9A2CgRL8wJFnKtmQFeWUvyJjS1bUc6UXP9hRPhJRi
wpU5z4eHoJ4FoJzubJyTzs5QGDPO3A9am+Q2CmI1Bx4Dr0X6dp2LAFMoP8vrlFqhr1TcCXeYq8A6
b+Ov1vjgRhllroLX8Rgk5As1CKDwDzaNcXyAmFRu/MJDPIzWgX4d84NHiSNbmPs1zuq0AU3nkRFw
Q4N1eJ/ctfaIOULfI+3jqrjs5UBjg2WRVnbX75lk3bl/pkEaNch4OhF69i8YTVD1qBDxrAlbQOn4
tNhgmGDyWzgKym6Fz9WxjrWHS+SImmCbuKIFyUayjWL7vFgO24nVXwb0aYGJtRDKs22uHoG0ibJn
Qm2Sjx1vv3hz4Zfilta4pbggxlIJfz1P1N54xlzmEL6w9oz2yrfc7orgqmwwHMTloYREGdREZCKY
t7S51oGN9hYQHdkleQLhuECzX4d/k7tUcAplw5w065s6YRm4jjB7qdAFYCoZH4RDyIWhRo+I579O
W7Bu3NmMBTjVYBQ9VdjYPguuWLtOdnNWX6nhMRrt4qJlgkg2sxBMgSE7suAyYEUbPHKPR8dA0bVW
Hoixeni+UtRcdyC+bzR3TaQKOOc2o87vpwVCCxDdCDTWycGCbDdVtfGoyf1wfzxXpmVI305d65Nj
tre+6kvIPZE4MRnjHQNLmsclcf8rIMgAXGQ/dDekmI8w1Jqbgo/Epa3Jb8uy5+PXSTBQykQUxzYn
6PYgTnyVKidZGSRguljuZPlGQ0ltg4nnBg0W22f3tGv0a7DZHZ9j/Z3FaO0f36BU8+d1vgo27zxg
uqnDAruTPTDJSHDJgVWytnJ8SS0EgQ7iBOFNeBPBeP4tO1P19GEdaYURUDCjpKXCmUloobRA4dCn
pjGGoqnf1iAqUOViv3RUOlKWrb0+yB3Yy4F30WEEPeXMLIp5PygXIP31C3U2kByWuZcw6JQKKkQX
IwvRPl+3Qm4fUSFBdirgd+emR/vwwA941DXqVTVJBY6EgI/t8Sl8ZURF+QiyK6FyLyN2gZ8X9WoE
iAJdg/8QNObXOq+VC8+SQiuiZw1tzzpG7oxKISFb5rGy+tYDcEkllx2ooEwKnCu31nGb0Q5lH5Zl
i92fFL9+wgqNqqKFVyc98iHQVD/vnDRy2Z5Ldcc05C4GvBoHVyBQZ4E2bkJScifdrZOt9XjqIgDg
CLuweNwuQRc2YKWByMQSuhw/hW8QK2xj6m+9ExDONJ9xR2wZU8Ib691oLhUiQJa9zqR+C7IcmzGN
IOVoCXhl75sFZtoTnT14msNjPxeONrwP3cva9aKU8HAfMTEChGE48xTSn9lMmdesReSf1E/KCBZt
Gr+qAyYmj4IpC+KfklQR+/MTKxDRVyY9P2aJFNGNw8gsbWY7TbzRhFxHCXI9ZObHtr0IX3xvItMT
29HjRecWqi1PjZMcTV7B3AnpMyTAfF7vgleWlb1+uzLE2F394rFH1YonMFnBGkmz7gWwnx9URPh4
o3VYebwzHSfO7Yzj1C5lZiNN/3ndQNYzO6OStmUnAaC8oE1beEybXruwLAGnhy16X4itetWwk3kr
tM5iXGO/mfD0QEIFtUuQPWx2mF67j+R54oYAO7AqhNZZEDRbNQV3cEs2WEcSMdlLv1e0IBoDYfZE
SucYtQoXng7C8dWwV5eAQg7DLRSXkIiLjeVvM2KxVufsgznDkuLK2IkWnD64gr/tnM2InYNHFIm+
mG15aOw8OaAVHHlZyNxk7LSfAELYoDjvBG3Ly3sEnDY68XJm52DWcruUTmxjfXxsTHDGxOZOhNpX
xdxZYx/OPoplfMsYEpyxWsSJHPVMB0ezKNuvTQYeK7+VRxBzwIwfLYnDDkpOMo2bQn0VwJJpX2u8
t9L1MAP12UKyBXliE4BwklIdHpj9+HuIq9IsHmrsKJ/PYAJoyRCJcffGN5v8mdooyTr56np8gzyh
/AmyKLO1FWbQtaD+tiAtKCZzODdUmEIi8gaZaRzOzAmtDLtVocRaIpvHnzBMVGMFpdTdxGCuQjEo
1tItGjQdWSy8nRGPWNodJFwZlHBChKSPT4uZJTCFOmOn4fcdKQkeKylIznkUY7/S1UuMpcNO6vFF
s2oJGBke5HahopAqqvekg0aBjq68S3EyDZFR28K3pdEtQGpB27Jw/1dbKILyiJ6kLLOSRkVEAJlN
fLIonCEjMe7mJj1VsS54yGAsXjuqt1EfIe+HrQGxAmVCXDAUd3i81KpJIhXJ5X+yQMai/TR59DmG
HDKVwun8WHK/N9yEuAamONRqQNObsbMyNzWk62QiyamvXlh/gkKYB85emJqnvx81qZIT5IjXv3/L
83QOJio3xUoL+jM/zVtUccc6Zsj64YBLXrNL/+8XOVoAYv5930FD3SF4btpSzcL9c/T8X12eSGl9
TSs5Ssa5JtwQn//3BYmefJuzjkj/qnz096VBCSdDIeN/vv/729Ay/fICG54WFOX/Y/aKYgyARqGs
Er8olr1Qg+wUUizTJnVCqsVAWwP4bgdALIS3/3e1pgAitKnTLgNmx1//fvjfL66/DbKTf/nfH1Zp
uB0acrCupdbTGCAh/y7i78ufHNN/ZqB/f/37oVbVb5ZIJ3HCbg+5PyjAvcpJV60D+/dlXL/9/372
9w9/P5P7R6AkeuwjI3nIjUzyigGRRWOpMUVKSOQekcAOUL9ihd2iigKlt6O/IUft6KCIotkywizE
rDDdMSDIMFZvheo2UplZAItp5lreTqgMFNO/NhMbMr/wK9LSjIig3pWh1SH+qNEYWcC0JZTQEmMA
QDAU0alApLxXUGeVqpVI94DMm1UmjHW0jFGaAsdf44uOPIG5EebxXHUcyIOo2X2RVWCaZ1Ki7KmZ
VjahiYBnO5hLYE3mV95e4biju9dIxYtIKyQmXRfjfPRWSr+vyRWNEIokaqNfUBs91+K8OgEBfK3H
EAEWwpMZzCHOocjXWRC0SAmoz5Wzh5ULnqEqRxpCRc94Qm8qqlYmvrHHahU9HLZiLCk04RqU6aae
rqFJroW2e9BmI3WoSnUtyH1uPjHS0ey1Rdc5TV8A2DMOaYRz1ZzWP+hHckBHhEE61baoopmOjx/d
eg4hRLUNm64Cjh0JWaFAV2ZBMwiRjJxBHUxnHKiPWujsViOIkHz1fEZR7bUUuy14+lgfadAm5M+l
YcRbROBB4VBlNikQ6mMa0ibq70PJoDU12gKx/qpY5A7FRLQpWjqR1OQMOYy26Q4/EGMRAyt6ZLQe
yuO9nkOBxHIVZu1L1c/K5MuiAqRJqRZMCrZCaDTCHypowPQUq/SQftRCbUeMlxFMWxJBaeqLY17L
V3nNuqBCbE1KiEC9YNAaII+s04S/t90MguGLj/Gj7LliQUgBBQrmoe8m7Unk7DL6x66YooXAHrBn
9Ug/jI5oVNS+rMTSDlHPAZfj2YOkQ/Qm6WSG4Jj7rSDP+x59PzT8imJvKQNECbEBzqaVTiat4b1U
hm40FhDPs3+Y1w8HVNiVY4FGPnR0EFI0eqGgLHvJ0N5rWQFKMAh+1cclC8iE2+5nchRdxuLUKrr1
Fq8lRM21RsXcIwywTeKy2/aVhvN9Ve41oTkahjYGad3d9UjDIWKswaqweO1aMC69FHPuxXPsZJEZ
r5OIPCc2Bqo5xk9RLeNmGeG2Jar6UwuEc1GuoKJCPCIMRWGvmm2umrfFto/F/QMTue0IkhYVrByk
0gh5L+k/0ligC7R0qZdInL+z+mPApg/GBmIftI8nZUjlnZIuu6jMiP7n8FNTdOgc6XjE8xIjuJe8
NrxBlaxDU9UH+DTdHt7KPgulf8rcQqCpKJxxBNBrAJDUaXtNkxJfSJBQEGEe5RJeb8tzp0OebdtG
3hWAI6D54bqJHQh6MiRJFZIqTaa3OxhSPc4k2o+Yl7mPyDIm2hknQdPexqa4jxhYKEMv+YuSPa0z
HaYuCjAInsgH4zF/mWkVO3L8cM0HlLcRigoKTv5E/K1agaBIwRhXUJp1qDaFBdYDKdB4n3COWN0Q
O0sI2XskK15Bi8BAjBoGbK0ZW6En3tLkUvTkyNjl1cDBYoSzk/YP/J6idiuJAq6lSjFf1McDwVht
zxTJv7JQPmI2ZcsdqjhSTh7XQ3PTRzprY0vZ8NF8qO0UqGYnIK8FTENYCZIVdgaeYra3WcymrSIq
h5pHQ8kR9Hf0sOy5V361kfwGxhVytBZRkSTNTxP93XFVhLRibTlpqvLWWFJL5WOJUX1QiAlLClHN
3JETQsLSqxS8WTNMq2o3uMEHXWTBgwiroIkKTUes9esM/3U3R+roxyGmfjNWrLsFvUU9Kw99XCmX
vk5eQvyJ8Ido062c3PSoFJ9WbUwrWpS9TD9LT2P5pZsHmjpAsVqcZ/ajccfT9gdtyjjIx/gfAmcb
IOqPW+lEUE63pXkX4mU4WFV5DFdN4wTSMewB8TNbIRIoG7b4eDUHsariQyo9Xgt9IM+jkzFn0lES
FrZNcxg9ITUerpRXr8xSu0J0+qjnHen5MBI3W1rmxq1AFzDSrqrQoFCt6S6U0t9kCg9JKyvAafMM
SxzCThRNu0NGtpultF1qlTaQmUo6YiHDS4eR+zaCoUPjYS2RwB2OmiQ+xmntqUb+r0XE0YfYH0JS
hwQ6jttWiVHn1uW3Lo9G96Fqkz8Ole7lxrCttZmjVpV1TxtJj4xG9XIxe5UGBYxGO18EI6IppgyL
m5u5Y5Uljimy1R3kSSG2ZWvp1UH2RlHuD3KVn8dx+ZjK7tSsWu9WOikBkhwH9LQjDEYemJXo4xW/
uhYlPpvBK33sGxA67yID9wOtoNQ5A3ERFJjRcriVpyEjtRCaXadBSGp1igp1J2cv0H9O6Ikc8G98
EtCwc40lhwVBQF9Xdc2JCnZeSqigJELxUySli3OUS/yufoYi3Gcm+zNGIpTK8f+JidCDPALWoT/6
gzBbzxI05KhoLFomZgGA2xHKNgmqob1Z6C8DUKCqKOkkW0tkfscL0WZp9kBldOpUjRxtdZGSZloY
2rYb3dlCQ4jkUBqAmnQPkKZlR23OrFkzotT7qlGCMk+GI6zHKS3+Qdzf9IzFZ7W81w1ipdHqvFQM
3L8O42VZrPg4P06mloNt6D9mdQLMOpMNyPt5SfZd3UwHxJJEcMM/kaYTmEdN9/oQnkcNPHpqtbUX
JsNPPKvh1aKzJOJyiJyAaR6jaPiOWiP0ha2CfHRd0bqVu4kyAKqKdU5In0qo7zS5etHS9lvq0BOS
CTdqkyJ4Yy7vcQgQo4YlXM0zy/hutK2rRkvnatJAu1kKOYKWFGnB46zEj0Nf0UI10bgfJYsGoUGS
Qxrerb4gS/pQ7KksH1AljY8mtraj3GNjJuEzgWRcuSpKVP7IOnWrMNQwcMz2k7R0sM3XGpNYXicr
LrcJOLg5m7hJGYKvRoFesVTag60C/xlnuqY+aLG8nIy4r48IE1DWnwlYqBBgRIqC/1SdFKnTD6lF
63WCiJM+kHQfE6TaZzn9MkuMH5uwBx2UpLgQaZRcUZ6mSyWWwWg4D9khR9L2Eo4KHg4fbxizn5Z+
1I9S1rxCW+ecNEFvJhDSZZktZ8LR0EZ18Yx5QbJHKAJUk6xs0DqgzymOlaNLFypmXZbj/NnVOTIB
xbFQ24QKOM4Wo456Yxa1O+wK6tcW2KJX0V9H3QEJ54byhbpKQGUEdINIl76WCkrDjVpA3kOBPsH/
o0VC0IHRhYAc3kOqZZ3bWoyDPkEhkOCbypnRDi+kppWPDzxQ8vVbzNg6N0s1rLiAu+EpvB8hGVO0
lO6NWp/yUrFAQC2dvS4ePZ1dkkcGV9PVFZNLSCrkXqFPs6d2jQYfmzBCYGfKetwA0LYnuFTvJbGv
q+Tib94U9OzFEcXCsXns8VM0LBZphYSeOypM8JB2bTb20jYcUNRVyhy+G9tkMcK0UEy4shhJKmJm
IoZMZbeUy6CMVxoCgM9CQk9vCpcnURykQEYcIiCfVsZljQqArqeR6E3qApwRQBgJ9U5Km/TSx1bi
P3qa6+lKiyxLDAcWTG8OYpj6Uo4gUVvH/4e9M2tuG0mz9l/p6HvUYElsE9Md8UncSe22JesGYcky
9h1ILL/+exKqLqrcVT3d9xPhYIAACMIUCWS+7znnCYhGhBg/YD/y3J5JH2kIhyyTJLqnKTWpAJK6
MVsMT7aelRFEbE7hF8+W6E3TAu9YaTyFT5mLBT9hUL9y3Dk9tRBUMMEV3PNMPbie3FT5BWifkHL2
WdepizjCMG4rDzOsYGhzIcJ8Xo+th1PeIgtCuOEGGWCyrYK5IFOuPOJjfKsnNz74cwlOYGyfe6fa
zxqh+nmXDZu5NA5Bg3LbdyHSNpTRipD/rO6FN53FH7eduT7rMxNDW6de7enIyCa0GVqig0Av2ifI
6RO3XukzZiFEv5mQozOLoORECHfazd1hxv/SdteaKcMrT09uTDFon5juWtw7X+emJbua0C4npmLj
0WvstfuycPdBwUTB7elq6gG376yji16410yGVkVqvQ5p5KBrJjMuEYRmY3lFv9U9yWD8QtkBMk3q
cZWz213pQjQbCMU8Bb010JDI9imT+4NbNVxb6ujQ0unXGj3YpjWAsCzjz4mlGWhWXlx0g8pNc3V5
mFoL4SS53n3P0LmAEjAYFu4TY8j3LqyZWzHIvaQ8IsMghjgE10j4Ndxhz+VymljzKrHJGGScxnDb
0b6TVJYcPSN+GmNuq3rEr5FvCz9ohrDYh4gHa4iobJG9tgaX0ckJAduHwmOH5mtpDda6m5pnfbAb
mooxP9EK6EA0Pxmx/jlKaBXOkra85w8B8n9a/cEEBEkr6ucoro21NaqUT7TmbYX8P6rpfkSRZNqV
p9djbD1o7iC3OvGL9D1ILH0ZQuTXU1Qh1dAcYletJls3EdyJ6cs8T1jIfArAfZlfF237eY6KnQa9
8CGzH1spX8fER0QbMZWsKHOsON3qwqR2a7Ykqo857hAUJEY5olfwDtIDatOcLEN/bmYiGXIwYC5p
A0AeHA/trbxv/VzepfrwZg3YSDwbV4iMfRgMbpo+2HH25AxfqrK0v8/ioYjTOxKU631fzLSBYHPQ
dKYT1PqUW1NxNXJDWlON+iFrX+46n14euTVg4grIhCQopVQWUTSS3/JNm+kskCG7lhPeMw0N39pI
gY1FckPQIUrJgut7JePXuMy+V24IFZY8jsYI+lOBllJyV3Vn77vf6sbaUdEgcTd/+dZ7xnit99oa
XBMiQaI7tzW8v5ooySw2b41G7tw0Z04zdJuCK/hlb4wnKYEmmaHFgD+6mnPQyr50aV1U824kXeNy
nCZsBz3BEbGzz01Vc1HGxKGhiDF1FQXxvl5Fw8xgyqxu8PjSuqj57Ua1eCp8/83KNbL/+vYFwA0C
pDiottPs3FiZQUU6cTetxqjIZW5XeVhphIYbsC9qLPoIxkdBEoiPb4u/Oj8fEa3a0UXrkQK2GuXC
1cAqoKVTcC396ntMm7IDO28HQ4hCHg8qCcsaV5rA179pOXIi4qyn9ZTRR45pxmnCoUvTvBDFSuSn
t5nautw3ouTyKpjKBTJ67OGjjXKebzL71s9xGqe9RqJ8IQu0i4QqaRoj5pZaus8xtKy969Im2kRD
2/8f9/7t3wp603WS0f4ce///sm8v3/LfY++Xl/wj5U384vme0B3fM4VpeC6U+X9Q771fhGuYFlhq
0zF4/Ei9/0XXXZuhgW4JIhL9D0Fv+i+mKSyfSwQjNt3yjf8k6M0wiHErsyksi/33v/3VJueLKBp1
GrppmTp4mt/HvCVGZYqWr/2uy9Fumt7IrWz2ca+SG1yF2JWqYtfWIfy5Nmdgk7nx5SxJGf7wmd2+
v99fij6/LeOia//21z88DdcnZo6z0SEB/3Qas9E2k5yZFNcgWulCmt6xC/oXt9W/+0RWhTXz+Lit
MJ6knnvZ6fxMI6Z4u//lNPhj/Pxp+AbRkwLPk+sIW4XifQi9I3cvaX0Quzud8vsqyAQEYEMz0bZQ
ZnH3w1A+pU5w68T+UzY1GrE51P8MfGZzUWgwzqS8HmIU0//LaQnh/NOJuRaTN2Zcgqg+V1d/xg8n
NqaMfAGKBkgMJoRxIMe3IqlvDFWmyF3bvxip5a/KKNIO3Gko1QCjWI0kgjCMbpH9S+mUTLEFI8U+
PEhypE8GOCsi6rbpGHin1izwu/tMkEtTnKbfHrLKJdXdpvlVTd60LoaSQrUfjTdzHaumzvQY1CoX
hlEXzW6tvAonUh2cEnNP7TkHZmLhfW2HlFTHAZwtMjNtHrQ9AcI//ID2E4GyOm6VhL5ju3Nr5KdG
1q4d3QKH2RAJouftdzn62ACY/fPfLq70ZH7wyibYaNNrgNTaapMSRczaDQ+BHIgUdzP85ZM8huke
VGYZIyToHMqEtUbnOvkO+vxWJEN0hKngb31y4y6sOpuOhTl8CkhQ3Xh979BuhvSOMtQ0i1OmC2dD
tEl/YeNedjyS1+M02TdRsXKkau9Qp9+YLkC/bO9FeNcSTivNf1DnJ3qtcmrGC/5bp/4gRTReDfFj
bjskcnc9E6RQMkKiMZHOdXY5tHALPGYJcedRAjGCbT3Fb0WOqJL7DjlH9Q+3mG9LP7ytLYvEBug9
IFLukociq18GVwnqZNEwHPdXDTloN5Cx0BehZx6lT+3dni6JXmck2shTSHox5R7Gwv08UWgTG6sx
b+cAZ1CBmgVy6YNhOc7WNJK97CNAeJI0/yqa0LMNnz2TyZ821T358CHx82P9AqRyE7i3xuw+h+6s
bEiWiQwrgJsWZ9gmR+AJln7XwWxy0+zNEBNigtwirDGfKYRZNFLRIkerwv1qVA+xgXzLL6b4JtFf
QlkR1aHUefOFHtH2yPWRSMR0eBtLesMVvai29YkaygEpJUDSSCTsmbQU41UP6m7jhT1j2hyoYNZE
fCumaDs2DUbh3HmdiNS+nBKjw5Y0/MgcE/mYgZIy62knGI4TIHAGFm5khFNYMXWgRFQ2AXnNyU6H
YBXXrc0lwGx2fmah07AQQzmiP2g2D0JzEXssi3oy9IfzQ04M0gqGHplQaoNm1y9TnFHEMseOTzO6
AV5gkw1bdYdllQxVHOXyfHno+uKz4ZvZh12W9al6/fKK82uXdeeny1JjjzMsRntHEG5BI1PG8+Uw
iscQYAFSENb108yDWhLmTEzAlD2aUWEgEtDq4jDEAnLmeUeSNMnYblxntWxeHkrfiOjRqt35yvip
+kjRUWioXZYXvq98f1z2iv3Uo76P2mZ52qhXLkvLAzEfZNhcLC/9cCaTrke7YDLWXYs7WdRG8n6G
53MjtYcs+Pf3WdZOy8kvh3eXE1sW6+V0uYQgNSJgXKjxm534b/Ty+HqpeG8tNF4GFfhtqujvEBoe
TfMaTwWx4FLlg5MTPgwEhk9ECjYqQjwa5aeYTHFoSTIgYtwha7wgc7xQ4eMuKeSCNPKOTNBKxZP7
Kqg8UJHlmQovt2a6//wuoIlwYWfsSMh5Rtp5QOq5UPHnDCKxI7nJfYKOKnGsmyDV/d1Ud3hTPR9p
bE/+HLXHPqINpgLWyd4maj2snK2BHxTMBebc4tkgN3yssAd1Kqid67casFZv4KTIHqViUFgx+n0V
Cx+rqPdINx78AilASayZNgbRYY6yvZCwIkk43AZa+9qSHD/HgnE/OZ40pdAvM4e4K1TQ/Kgi56uI
tI9YxdBTtrNXuosRI1Yh9RNp9S65aoGKr9dVkH2rIu1LFW6f4nlq4ol4+DhHBUECvqbqAfx+v9b9
DcVRldVNWH73PXVD5+TEToWQAO+iqYL16aNx0yJqv1eh+w0SNa/tieHHlkL4WK7S+X2V05/Smpgc
g9uZyvCXGkZgbnDtGNm3LjH/g8r7N1Xyf9x/b4b8Tczzi9Sbz3S2intNuvXORLREnFVxEdJduSky
nWo+dUuUH0l5FD8Y75FMSDms7CAMyGjKSMuS31pFKHAVq8BaqAUO91G9MY9RyrTB1w8jCbQXDToY
CUCcFhvAsTknS9JJMAUqMgJizja79RQvwTToz1QgFGJQCjlIBRu0guERKDCF3rqqSYiInmKmuXiI
YbC6dQ+WoV+7Q2w9Ov23Qsbm0aCCe0G4Ig6NUnswFN1BinxrGZjyyOZ6MQFAOIoEUZGCBeOHrEoN
ROEKGq3hjFeZJ1CJAZKYNRRAM9mJtqkpB3VDyzUJUKjwDTBrIktda0/a724CUJECqmCIQcKBskyA
sHDMiLmtoloIxbfAYmBgYqp7uBfhREu/VSwMOCj+Xo5vs8vXKw3CGc7ZvAm74TkuIXeJMJugJ99l
cf7KT3yP9uUuTt2ceFtChYFxpG6BowYZVQSmA9lvKe89ocrx3X0e9MSfNuY3AsB3MMYxxCveR+xF
iMArDKpeeqkXs8Ld3iRzRgIDsBCLCnBOjlKqKCIU47NTDFhEV4QRe76XAEcmwCNDYHlIhcbxCGV9
o0kU/aZzy8gPdQr1jBlptKY4Jg5Ak8aAbOIoxgm9nB++op6E5nFUFJTCzX3iGautByCFEFFwdX71
KhQ7ZXBpf+Q9PBXqeytwmg8EMoYXvmKu9DTsrhyruhmTlrhIyqqYBGHWh72GzxHMycEE4OK59W2r
iC4jaBcGTl/HYLgilfpLk3Jp8nO+h9qh9pBizsN0OypKTDh5dwHYGErqn0rFkSEmUHCZhC3jAZlx
AyxJgeLORABWR9fmJtxM7coGTlO5EpUttBoC7S8Si0xzqUg2tI06RbapQdw4DikW4Sp0JKKeEYCQ
YuHYQHGoYa1GRclp5ntTUXNIXsXAFFTPFcFeNIGMLwmpihcQLz+589GLMUGSQnal69mnKXHevFH/
hpg9BdWjgexJQffYDGkjUD6hnzeYkohLAfJTDPljqag/VJ3946RIQI5iAlmKG+RmiiNUTDCDMkUP
IneO2ZTasqx732wo4lDoUE4EQVRzk9ll0nxa9goUp6hSxCIqZO21xiBmayqeUafIRmEA4yhRtKNZ
cY9MihOzIiGZFNU7xUbKFCUpXYBJM+ikuKn4NSqakqu4SroiLAn0xAHIJRgKir9khbWLHhKyCWim
vGrdK6uD1jQoblM5Q3ByQTnFC9Np5pYGlWSknfgpRjF0nakzEYoF5SgqVK/4UKlEue8Tcz0odlTV
Q5HS4x9hB1WK+H0eFGlKSPltUOwpU1GobMWjShWZqleMKpykqWJWUaXmf93lVz44KxIFCdwCcKUB
usoAXjFFoiWpGFg5MKw2hopVgMcq7HRVK16Wp8hZOggtDZRWqphaM3CtQVG2IsXbMkKJPBIC14sO
jIuXlHu9dPYm8pcDRUgAr0ZLeoKOVBeWl5tD9arAe0WK80U5Fa+k+iNW7xQweGC6IoNNihHmKVpY
hWJmAh8W5nF5QbrvsVdksU4xxlJFG8PnMCj6WKs4ZAZAshgwmaUIZb5ilflAywJFLxMjHDMD2ViY
pz8ih3P08Zso4pmn2GfpDAVtsNMrQ3HRqtF+pKZMX77VkX/XK9p4Xz3FUgNzWDH3m4B7AFqTqa66
/tMhAsGWKRYbwAaU9orPNitSW+BrZICjIc0Vxc1HyFoorlumHnxQb4NivuUUQAsFgVM0OHuXKDac
oyhxQvHidEWO86z4xVcsuVhR5VwSsHPFmQvM+btXjre2/+LEK74WgFbUA5TfATIfbSjMwSy2vTFT
i1WLVth73KSY0UX14Uy1SyKnxAMqKj4gtWV5ECRxZu/8u2jZftbRLdt/XtkKf5Vac4nXuxwuF5Ge
0071YVla1Hx/+nTZpVGyvmXp/NrlZeeny9L5UB5VTYyW5KQsR14OwPXb1jpvHyitnQbhEwgcS+eH
P13nFYJ2zR+9DsAQgssyXQViJv75t+NRqyfH8fycgPD2/Z3ej3V+q9j0/7GnQM4eAJyv8XfobvK+
/4ftoegxLi4HTT0HguH5+Mvx+p6YGm/CQKE3mHBL9Z5pbXOhXhYz2e4RcH7OyBW/MIPkJtLgSheW
lT06NimFZWjcDKRqE6wykdzBFG+fhLQaipQMQuLbcTD2NPnSML+NEuKkoD6CtVX+ETIHIicvV5RV
86updxvYoLkSlgXZlZcTnapFbXuxPJWhkV3FGuILLbLHzVAN4mS01heaQ4TWW0ylM9jMa5ENgAkd
p9/FpOnvPc+zTi7RpLPePEDaGSKR7HpJhGESEf8OQz661OG6d0bkXM6D8gM3OvICH3vrbE/NaeL0
CDsgDXTyd243l6dJHj4zEZ9PstDogKolrzEZJJQ+d1r11FAPheUdWgYPe/p3v+4WzsZ8QkNIYLqB
KbWwtnXFmcz21zh3iiu0WGRnTcwJ2pScgIoAW6+bCV7pcGhZjnmQWQB3RT0Y1C7aJLT3CZyyi2hQ
Wo9roWlXYLrJBytq1CykY3Nj4zPigEznub3M5Xjiajqe7DDH4WcjYld7NKFGxocSj09paK7bzKEO
5Fa5AgdQYRjjL67ZVFez5xG/ENBrBOvzisCQ8IMeW57f1jsvEsd81u2jJrtdUDMznIHBYghIyLMc
429BPZLamMRP1OtBGkHJPNFE1U/L0vJgDZN+AngxX5pZwXwJIxa1H83iT0DUPFrIZa9q8osNlRnY
D55vH+u8cI42QilYSe5qMtxXn+n8ybWb5lDQ0tXUs159U5hfUKcUDhX/39ZFLqUVRJEobO4rsKjY
5HNxWr5YyxKinHCTIKS66A1kepbZnfqhd3Z2PlsnSGbWNk2Sx9kXJur0yzG1jZOrNi3bnaGyTl63
ayK6fJHJfyXGzBvq5by3K2aUU4m7H4oEmCLNZajlBSdTz7XTsoS6DguMFRf0aqqrOD+5Xdzu4t6G
rWzZWrHOsvpx7s1D4wy4d+oBq1sq05NDHPaJ0CjiEbe+GI3NsjbUiMN2LIJOtNJLTu5vey67Lw+u
d0yc/hP16HTTT2l3sGSOKWviThyrP1aU00Xy1GfYqS/98mCgMUSWYeCwImqsBTR2nKPh1wctDglk
XJ6/L2paQh61wwy31+Yvy4ZevaRMenDcH3ZcFpejLduXp65O38hKca/+tOH8rsvO56d+V8Nj7Bny
nted37Sy2vww9Y8WvDnyTKM4/XDqVegwBRAYWs/ndz6V8+nVy5lnksoZonT7ctky8IXzRaJvz/ud
3/Z8Kj+d7bLLT6ex7LzsJ7v4NUNi0kDu3YYig7xCFoFmV+lD2rsnb4j6FajiDnNTTOYdBWcSCayn
MhPaddIQLBhS+VkzSscy5kXk/UXpZnBbctNK/0jM+aveaDgXQcdejI2NU9POjEOZmSZuxPk2tMl9
ZFQfTd18EyaPratvM2oWa7NJX9GdCDzEvs9FipmuKOnGW/w6BT3Bi0rHFc7cMnr2ii2tSjJhZwz1
AJLmg4hNHV9SxTfYNLaExn8Nikm/cvrsKWJeQ04i35TBGukborrYcxLEdbUMB/EGeBvNuKVVF17N
QfGc65P3KKNvVRdtqmYkfRRFWCPJx2zkXSG5znYdGqWJydPl7MlmnRbp10jjtoxWdTiJmkLS0Fuv
vWhf0z4joIZKx1ompOZ2YwJ2Vn5tA+82txGCo2kNo7Q9JsYj8zT7mE3ZeuZvBHLdCHCJAETXvAEl
hDeQehj5D4Gt4zdOJq5EOenGcCRWAcQ0xv0BiZPVZg7wOhK0/WJXPgwWkrwKfoL3ZpnaVNAjnGlh
k259vbTJYWrJz2BVUZK7YlHvMUQbb+feSVV7+wUO53OnI9kVExOLmcCYuHqaYWw+5G269Xw0enxJ
roaB238pkltZm/HGbcYbTdIfnSjo8FMWEEHnUaRMwbSLvnOaOx0tfZPiBOulVuyCLCDcTAm44xut
c9ptomMW9IVzGr2JaILSVAkmfXXdPScBaU2DnKpPnR8fOsqX+1ImtGzJNr+k+IW/XoP+blSlcyN6
pksgg8gtaOeNlJV9j9J8UzSE0cnSuRq0wbgK0E0kVW4dsqIYV1kQeUfUPm9mEZJuUIR4TaYM+0c3
wB0vcHG6aEm3QU5KQBv0ZLzZobZnQAI8IKI/z5R4rec6ihiXlMBISNU3n7W7aoque2/o906RU+Xo
neLS7itzV04JUQpeSt5j6aM46VWlzaLIN2zp5/U4KpFwRhmYuD4jkR9FdTI6kHg920T95u3RX3bv
bbn/eh3/O3wDH7P0Adu//w/PX8tqgkoQdT89/funMuff/6jX/LbP71/x96v4tSnb8kf3L/favpXX
3/K39uedfndk3v3Xs1t967797sl6adfe9W/NdP/WMpxbzoL/h9rz3934l3+v6esLOoP/ounbxHNZ
/L7pu7zk16avofu/6IJene25gsaqEL81fQ2DhrAhHKiLxq+crr8UZdNFf/ur5dL09XQHSBgN2d83
fY1fLNPzdN8FdGn7hvcf9Xwd66c+p+4z8bMM3/NMnRMSlmo3fmgnImBv2xGyzAkxFxwPmmCH5WEc
0b0bSA4PJgWoy6ICuecvMwfl+gmWicmypB7iOXssOifcDB0zeexhEfh5n8HrsoREgnlz9F7AX5oJ
51L+sPQW1MN7/X3ZotVpv/XNaK+PpAriS/kUlTJUyoa8OOgFoMIn3ZxPZtQFG9gLQCJ+ezDalmrp
8jyffRapVD4ubYul3r+U9yOqg3Qm33sBNQPQkMYuMng8ccuDuXjkZuqTB8SK2OWWRZO81Dg123XY
Kt/csk5Kruvvm5O8mGbCnJJplUhqJc4yt1o+MW/KakhZ4RqDERfEZd375qHOj8jTkMAOOQYue8J5
1jmyOpyfZmBnKL5rUXKoCTEsu+5QzKmtgzthMRwQfr2vXZ5Dv+4O3lgLpnVFr1/OpYxIjqR1c37g
4sB/P0SgQC6L+uTtmXky7X1Qh7TmAA7hE3RlAnfIo6BCcGfoGKju1Oplh/NeQ2N+sQdLg7veQ9ms
6/tpYsZqFczpliXjt6WYsjGJq7/frMdjgGrLSlDAjMYnID3MBbuKD2nZcXluymWSet50PvqHY4LW
UK/qSKTJptxY/fTu1ftm9e7LKS3HeH+nZfF8nssL82pLladAqpyqmZBnvC9posMPYme5dbksLpuX
h3rOnpF+BARi8orzQ/7bUxu+xK4ok/c9zuvP+9qtQV4vXGvNgHxQeHzybdjw+L68rD4/uOq78r59
WfmHzz8calnELpRsUtv6dH7JsvR+nJ8P8eF9/2kx8b9bAKX3P7/DhyNlzuRcoCV3Lz+8+sP2f3Hy
H17wYfF80h9e+ofblz1/PrWf94ydhDiPzNq4dkoimsfP//z1Xpb+dN377+LnzXFmFbufVmolv5rl
pzO5WT8rndvHX1HVlo2+1jCiMI6FTL01uaSdX3Pe+6fDLhvAw4CmsPeLH/VseoWuUh3OT5et53Wl
COgeLYbWf1pcdj3bX8/HXV5+fgoZiSvg8jxfDrcs2kPHkc/vtKxcHv5o3fI2tog+af2QbZbdzLR2
5NOyKJNI6uuknY2tPrhbi3LhwbE9cjhnnyF/0mf1YVm5PHiZSYvpfdOy17K2iwdQw9hAmXXXybAS
Hcar47Jp1hNnflgWdeoTJRpA3uD9MEg4sU5WmLrJH6Wq+H4szSKpEoIvjJA0ZoSs7DS+RtRt5Ywv
cQNNYa5osaAsLqCBXY5N/5JmIrlsunFcy+w7jmlsilG0zrWW7I6KlI/Bi480eyucNSRs0fLr84Pl
hq/WLCU5LmRCDLgYLoOGyvyHs3z/b0yC5hMszWjdq944w0kelma9evqn69rftr7vol6xvPZPn/rU
lbiL/v7Q/8ZhLM/GMSK83XJkf7nZLu/0vrisXQ7jLX335Q3+9ExyPT5EtKS3H8+mpcxTmdN9tdzJ
dAV38fMxPyxLnTrh87qf9zlvPu9zXlfVDgWl8/M/OqwpG+6fy6vPh/jP3mY57PldzodZ1vlJ+jVP
QeZMCsmDK6w5mOpuuiwt65an3MFvjUSfNuf1MmoH7oXqZe+Ly6Zkua8ur/npiMvTfLlDLpvf91xe
NKu3XZbet5+fvx8zEtpq0jAkzEbHLKjEHsh05IjKORo1HDhzfioHHThMPiFc6ocRMwZuWosRKXVJ
4iS8lDCdwOovsZARtxlVL1gTsJBNPgWEjjASJ3Ixhdupv23yHCOBX+5kZ2z9CrtbmnrPlghRpMWH
tH12NG9vpFW+HzxCDMpAQfnc+6mw6EXqGhbCtn5NZslMixHGOrauPSek5lAHW+TiHknIig8b1590
VxPbqGyfslh7TXImvpPR+2Sp2KAtdQ8p2Ew60mPrE3Psx9Qj7MElliKitICmIEPlK7NCXjgdLLk6
ek0DoCTT4OysFuk/imB8bekmr7CJyBGrQuGKXZXWt4EW/0gLDNrMOJD/O86JKUJ0EQzYkts0/YZY
mOxaOr7HmBE5+RjuITP1x9xKx+s8rgixbNG41bgSHPdBDiUZ8vXGjxrcb2XtIxnTxrXoJmQDQ3zv
GLO2csIsvfgmi5KGVl9G/CVBkIgyTk7xMFPTib9RhLbWxvBVbx/6sLqthU0u4w4aar6uXHWdIyh1
bizqL5NkNBljX7G9IL/oAzCL7jxeunfU4Xa10/PtNUk7sTpseb1XPpcDMhqQjkjhoa8iwrfuTOt7
Jn3rkAeR/Jy5lHDSiBRoXE1FXH+17WBc9dR8ejKjc9IIzeqYVOMPgp2Kg1Y3JK5ViNDwBgIc6lpk
WxHi/gAu5R5LQcBQt7liqn4YOi6qtW4VG9ECsOl9AJC52V/SGn1NUFFemK3pnSYLC6FDLLbtl4B2
XfOrjOhmN0T6xMzHa9F4q6rqtgZCHxHa7tq6pN7I2N8murSP+W8587CHX/61iMzkRvbVfNc/eQ/6
2MutC1yX5pz2pqFXqouKAGz9S4mTZdsEJMSGhO+3s3VrQegoi01oVyr4hSihzia3xpD9pawiYBhF
UxDUqmLWKMBERdbua4Uqj5OYvGOvwdVVy5UWQ3QNghDLb17vLL/7Gqb9j4paPOFgHQb69EbqXb6e
ptYGTgG7/lKmfnBdWZ1z9ELsY34Wk8fyXXPCYDOQ9JvlBD/Vpd6T0WUc/Lb6UdTi1u7JukRosiUg
psE0JeYYRX56WyeoLm0ka5dOiyPNpkR9aeWVv8oD/B1tyS3ayZjZCAcJixdKfjyzcY+9mx6CAUda
BHF/kQxfu3m8cygSrdtYAQRNJHXqFVMVRWSOTVcFTIgiCCsandkuNuZj57qbnN9Hm+b0qwV510ly
1zPav6jajHgeIxpWAaECKeD4W98Uh7qcjKOZJMEl/58QO6DxOtoYQoJBYOEJp+p2LJz9NPrTDmca
OW8eloQx6+8qflUEyuSSuz0+QBsu7C0SvugC7TZG/Mn7PA+Se3ijo4Hog27jWiEAClt8MvuxPtVJ
99BYETS7+ZDPMWWrqakmEsBsJmQMobHnEH/rHfIosrejlWERZ/onQS+vsYN8pryIqWaednJIyz2m
rwvZtwTEhEgvKuBbGDa/CYo2IP4KIoP54V+WWlNukFvmndngEA+2vR2OBLCR5ckX9bPWty4h2ZY4
BTW2Ln96thiMOFZbcD1VTFuPRAWn4QCxVElhFO5bUW8M75jybdzbDdQcW64mm0uC3VSUVfvssdRB
rg6U3yvODOMGSUqDLy4c2dUIOdHrzQUIXt0Yn7oOC6adDLuKP+6FKaM3ZOZvRRldAQLeOcn4EBSI
UYLKhi3mHzMND35l0K3oNAvJStl9Kk0y/6KghKehZdG2s6wHaRmC4CN/D/mNToc2TreDsgqiVN5K
1JuEsBNq3+U2wYalwInuklQZmP2mzOdtSEOxrsfrwHKeUKnhR0tBL+Q+nKty/rqaCvO+dqsv/PrA
Mjf0qQagwyCoQaP6waYcBPPRNKY2Dt44MWsUpy0BAFMhL8c8/BzzMyUm5JtRIrMYOrw8Rk3znsLT
wxj4RMxJMMdTh1wp6Uiw1zB5hgbORoZlnS9Puv3sZ0Gxrcxo53dCiV3JBDKa/MEKiNmnphuSs0RA
cURYveN39kNWXRKkYR5RytW1dhz4gfFLo0GYYHnzgC3VE365NvePeGbJlcVxuw6dOzmjW44rfpND
QKO0qFHDj/at13fXMPWaVe3y3RvS3sMgkO7T7rFhFHXJrVEPuNx1XfrMBAFxBDJnv/OJOQ9Qo9uY
7VciRVLW4QxfM5LeNzrGG3Nqb1MvXk+JSO7S0F5xtSOEfJrEMS4jmEkjlrXQhSOv6t8iTq6seVvO
HSlWsod654rtJIGxEKJyKUb/y6QM9yIjmz3rs8uOKIemt48S2z4BjHSritTBsEnUmDtOMVkvIfVn
ZgIXYWU+wBQmhC8AXJ+5xMvC9BU1HKtu9A1s0iTrJgaRsMgwv9Yeoj0f0+iF67GqqXRvN7kagfFF
+ZWKWr6fJSOi3iH50XY+j3KCipB/RjaGANordiiLVZwXMJ7In8l5E7BQ7fZT0QvgLtZM/pUVXQMn
VW4tTFy1gVuz9UhtnbEZWUVy09zrnTmC7C03boL+t+S34aYBOEAU9+T9fZM9Id4BBoEY84LlZuSb
hsAPRKqTW99hOKR8MaTxRAOQ5CqaIF+CPMkOM8hetxcvQo6bCD/fQffwPOFauRAmkTjz5FyXDXYk
ERPu7UynQH3SlSGvsTwyWaq48g0d9Xdc5oUH8cny4u+VEZMNJBgotIgLERMIevNl1RAzRIiaKatt
nxSfPApEPdfjgxP6m6g1hqsiIVgksM1+LVDQ9JHurEOLbLAJL3XLyKGunWbVdd2tb9UNJBeC6Tv8
YLZjfkH1ciyD7ej0Jtcz8DFuohLkSEOu04c+NU7sxJ/Nuhttg3yDPCTFSb5UVPmFTiuo0FG04NU5
NDKoT4YZ3Ysxk3xHu82QRN/T8QvBG4fJHH9kgzZd1q5GmEZo7FulfbVESpK8yMHVo8C9HEkI4QKi
1xl5Za747PkReAU9ug6kp9GI0oyLGocH/jsMZ32hkY2YFsG+ZgitN+WpquYCc4TACEqCnasYrJpF
Dikihx6JDe9IBlsDHgMTxUrUFjQed8QVK6wd17h1bvjBFYJY5I3ytcfJI1KDFESPDy7KYkxyWsPI
pz/WkeMAaHaOdbUrsinek3+1ItUjtQfj2PlzwXiePP5kvKiIebj0EcQRSUEGq3geytq6aQ116cwK
POfjuMp7+VrodKYJHeQTR2UUep+YsVVM67Zlix2PrjkTl/x+FAWph0V1FVr6vTmATbT04sHu++9h
KxFaVpgu3egpS5BBeJBnT5ogPDY2e5Itx/Vcj1yaoyQ64qy6TilDjzh9sfQ8NXHkX3AxBGiRVifu
gwy3HI+Pu4IgXIJVwm6HjiiqlB1FbGsCiQy7RXhQD6gC9GfZTc+aDb7A6gnZtsr73Pfibdb9f/bO
Y0luJcu2v9LWc5RBi0FPQosUESlJTmCpCK01vr6Xe9xmsPhulb2e9wQEECoZAeF+zt5rZ4CUrWDX
4RxdqQgYuObNADSjeCamQL+PbaI2Am7GoaHsu8SJb8u4Bx/+Wbv6XT3o9qsB9SglnRxV53pMqHXP
8dc0GzAg+5rBkQfL0bVmjlE63YpjUjFJzQVDNAXvsh8uw0IYBweNkw/YuBKBfR7Pmk4AWezrd0rJ
exQtqcqBj7k6VsjxQ6W+brWUSsNA+EenJseo7YKtU8+gUqZbshPUTR6kryFB0Nu8xi7dMf9B8lE+
t2iXddLcOb0YHWgCFDxQ7hgFAT4J37opelKDwl7l/vBTbxEqeL2216b+px08U46nIdxMP4dsNF6s
sOpQWpZiYDka60Ejny4umu7WXsWa7u0C0z8qDSTuFqqH1xGp7iq3mTe8e1OT3FI52kSWgTBubG4R
tVbLeg72AVXhHTX6N6tApzO0s0Um2d4O/XnreN1X6ZYTDb11qEYfvZ5A4jMhiOdehKyVTlyYthDj
fI98JCCUEwhFWpcrzeamUDreh61kK1QECIG9W8tptmZtc8dMW9p+wdmtk5eCFJlBc5/NpvcWPZPk
heFMT7Vf8at2z1ow8maEgC8cCOS92txwlca+DqSNVPR1qhcvham/hcVA6im8zQKoCCnSBJ9H812B
qXORIB7a9fgLt7XHT6Zo51oIn9XY8k8lxqFT5R9NxXMU3CTswvS7r8c0ub3s0xxgCnOBt/v6qkAn
gjerRzra4p3kA/1svLWzAymq7VdGOD821WOTmsNp0IZt6xCRwUQV6eKc9KAc4pg/JHhWyh7Qms8o
Nq46Z9337Qj1/miBsYgoEdz12hicW7GYUv9cDwQNZMXRCQbk9GJBOZJwq2lmJFo4f+3L7YkUvA76
t/prXzcDmtFp6m8r+GSFa/n3mVh0HIwlMmVOCoCLbVtvxkzHxyQWlGbLnTshypKbTRsap7h2ovuB
bq3cdd3f2OZrxPD3IHe5SqWfUsBDq2xoCojM//OWhu4TNR+QoCqf8tsDcCmhP10+WO5G1oOAfsKI
KT9Y7vNDKClea6yYnJYruUs+GCVqfkSi+Xh5JQHcd46jrIYgjM/UColrnk6tpkXnoRp/jlHl7zHs
36pTnN6Mo2We5MKdOa+KFujrdV869fnWb4x0meCZBOxG2eXGULpDYiXWKRIL+eQusmnngCSf6BAv
89zFGOan2PRnq3QRcYntGtjFpkb0sSzldlhaArw/nuLGvZ89riH9DJksqjrz5HmJcm9Fx0BsGExv
LgumVt+7OJwPk5nyjil4RExxgLCuzxsT6AvoAMk+Fa/FRG4fEdKeMlB0d6VIUJFHFK42FFFhu/CA
jdwXjL7OpuIGZx3FdukH41E+TS7sqtAXvkvAkNyUz9XgW64sQCiEpvAquU+fRIhxkdym3TgCmws8
9G2Gd0I3Oh8Mo/sR+LV3kvt1B7qNPZCOG7sq/w/xNL+b9iWh3rfyGcwCT4KaR9mG46+YonanBJ59
wt/qnMqcQCMtdEk1GGfnJB/Q2rjZq6Xwi4nnyQeCRDXvUHUvjThpFQb+YbtpMpx/PeZLTCNAQX89
N6wqHCxJ44Bjq3AxTpgKZ8UPz2VugSEzIb4bjk/ktNNWPpwZqm9NVUXnTizMtmn31JRIWhpJWZK9
8f9TETxN5dd//efbJ6KnFWCLOvpo//MvgYEwV+soJmn8/2sZAaPjNvyP1RtN2n/SEvz1wr/EBJ79
D8s2PAvbk2lYlml7VzGBaqIzsF1P1VEa8A99/L/EBCYKBBXXOQ+rOrxQB0d1U3RCZ2Ba//BATmC2
VnVXmL7/dw5yx8CM/ptr2mRyaBqObUD50CzGU4b+z2oCfBFlY4+OfoMzTrRU5CJtI6hpLRO0SHX0
rS4a7ZhhiwN4PTpG1225k2TRjCFMDoymDwrQr0YOsJZSdmZq+0L29NPax1MD5w3aczfO67RI6Wg7
Qh2AfGjcjKFyL9v9cjFAd8l2kdF7e4bvhkihpzZS5WQpE0Mvty3dPxpjFUKgyoJ95eEtXGYPeQ/k
CWPFSwp2LZyMBzXAo5H3d3SH5gMlgLU9wRX0+/tEQSWUxzNt/6p8boL5KVOH7mbgRqsMoOUEz8We
gNzHoautHMCzy8B0z0MEDskXUQWM9OCdI+YCZLFCp4Uhxjd3XOezVTBVBF9kzHnCvPowuAFAGeHC
QS2icpMHHPnnSW1fU7h8JDdUgIxBePYuzBUng/BH/Y+5DtmbVd4AVI+8nzYD8Zom2mgxG28jV1vk
ZXvrdfGKVsyt2VoKDUkcBNl0byX5WTOiH1ZppwzyCNpEJJDrPsIt9cFWwWm40DQ97oH46ImlDkjh
HeN5K96wDZtXysOo75LFhN15YWUZ45cB5kkTwCmhZA31D/MptcTexAbxUCigfhC2MdfFGxIbN2Gb
/ygDvlVE3LDW7BTBH5W9MKq/l6775E/Vo1bVJ7dxnr1Qe2kQ8+G0i3deZkNlhriawApwqrOu1BT/
Sdgye8Qa5XEYaqABQfVZtRBnCyP/dE0KR4yPUzitSJKhoQ0fw9B8uIafYpxqNwFxGXG+npv04DfW
oQuizaiUGwMFAwB2qsuOTeGCoLhGC2mX5Za/Lszqp67j8JtUxGEhfMNFcPYckttb7ctK+bXS8inr
adW0+YSwOrR+ZgGVxtgm3Yz0o85hAIW0N1sg5SZNm7illEna5DCFt+vwRzRU08KByUYGTUsXG85K
BUdwGEg2tNJ0VQ/1fZ5/G1QjE37GeqlxPHAXLx6110Tnq0JOwxgVR7va+zfG6CGFTx5KgGCF6p4D
DRV3qjbku8+kBKb7fFDuk5nmCaZVxbHv9R79vTFbhMxTQxsKjNJNMn3iFbpLuc8ugja+71xV3bYJ
Fv7O4pVadq5BGwJeSl4gyDDp8e7azlaWnTqtAwaJC2Z6RKCU+qfZqifGJk6LRbhKqFnCzd1hIycD
yA3BGTraxi3LZ2uwP7uiqVcJ5AXEhRRO6vQR+vSMHBnA/DzeA7pgMshsdKUb0QHlHDBAm7lZY54g
VVLJTv07C4FOFiSvlce8uUt2NZM/MpmNraYLTnj7NCQDESRetjZzjmRbRy6e2+kLtUxSR+C0M10G
B4trpIx39ePQu/zINDBMwnyHybq15ooMh0TM1izGwCOImxQqabe0+FLVXFeXbqKXi7ScfvIB37PI
PCkhlr2kjt7NDBdenwEDqx99O35nPSIiy965igLsgXlrsi+jPtkYIN6iKnigOtZDPe8JNyjE/6cR
JkJDx21HCWJkap5VSwt4Tgb4iHF8zCTd7eFq/IxbZRd4d7lXP7W1+uAFIgBJ45zuY+PUhbdpjQ04
gixjG9HLYPYbpaEMRhNhj2bSXqjFcNLz6cHptil3CQ6v+EdvMFaHi/2zARC1gLRaLgJlPOJ1e6SO
ypXMMiA1t8OXat0hGNuNgXvfpNGXr42kGKXDQ2sQ4pfk7ZNW0GUyYdmtqDqA7m/stTtzSwk7/7EP
+4+Gybha9j9GEUJtzBjSBPCvVbwt//MV4rxTSFjSEJOh4XTZmzLWz9pAuKVuPheICRpzdpfYAyHN
YWVM1QefmwD1l5+anj8NQ0VlK/45BvkxHueNoouUhIC7SduaZAhRfBHZfKmsCaA+AzytF3dKFUEP
tfplg0Nf5e111yEmAqzFIjHw+mU2YXDdFng588qYa0UXnmLX+pgBJa5HShIgiqJbz4WxZuVc/+aZ
Ql87m3dRbx6DNN8lsfnqR+qX4+uHojAVMktM9KgmGXZ6vwGzccRC5S/7bD5Ffncc1XptCu2pblGf
IOit19O3cNiomMgBwMHHb28MY0+V8mRmPg1GB5AjuN513XmHqDCXzOW3aZqf0z79CmLjdqaOtfH6
8c3Fmb5yx+LUV0TEi7NrZH5gKHQI4G99zRbzgcGasDr7IZFYwPKmFNL+DzpC2HQbb1fR2WyDgQDG
hChGxit3bu5/9PlMI0wr3UVOGpsevIxj9BC40xJtL7CurjJ2kY04DpX4t9wnVscymAUo7rQfKyon
jtPv9aq+GZXkNIUMJwZ/aTlc5HNydEJ72Kp4cLWsm4ii6HeFT/nApm7Uws9S89FdxW0Ct9HelSTb
V5bzimWRrAyOdk8vtW0DUZpEmmkTjPp37N0BDFLjPTPqM06ORQAE3su+5aG6g7/y5UElUTLnNh2M
51KzqCgjFXfG7nsMJ287u3jcZmMJbYRAUqV5qHA0i0vDvvV2WuOGFHOKs1HoD+YcHl2P4D+goYZe
JRuvtk8QJ/wlve7RzZ+8iqiqMnkzB53gvCh+KcnsVlRAnaWN1FAhvtaxSq53kPGoMJASn+MDwk1D
dIHFcdMD06t9cmGgIJKjl1bfrCGjQWOxv1Q5cnMfUgBDiuVQqNzdOEIMsyZsJt3ZCLopSB56mz+4
jOZnb8yO9QB2Jva+R1of7ePZ/gwTfWtDd1nFg/LuAfPEInlvxSHYzMS4bVPod02V/gBQp24Fpd6l
L0F/xl2qaoJKMqioMXu5fowsHToXdpkyyp/sklPczqo3eGBP+cQlp66rL+bgyYZMHQMUwjouqVfk
KS6slvGQXyicDsZz0eNQDUv3xSlWzG6fo57KJHOj1ySxw7UFhFh30/vJLjDdFPGDndGHyoVgy2P4
5MRQkqdX1JQHPzJ9AlWICVGGFlPC+G6UNMr0QKWP+g6LkHSZ9EnziKxwvmd3vYkRPtAwrNUpV8TM
bJ5cE7FQmqmvigIS3ug5EoA7bPqGl6iF+zoiXWfw4yzUnngyrpgH0xxB2nYA5wtSZTKjf8TW/2F5
J8NTfwyW+9mEtNqbBrtV44I+NmNgrNkKf+qzD7ZnQeH81DgUUmNqe64R1gu9tQV4xSRHaoQmAyqR
llJnpvtOpTpGVfJ7aiTvcRW8Vcl8FxrxQ6vHd3TAb52JRJM8U49Go6GbyaBHFxyIukYgSTi+TDnx
GdlcPc6u8SNX7GNhWQTXp+ljl9o3hcb/sRnJvYiUTRZTZCqCV6sYYQwl4dGqDK67hN5y+aMibD6R
HgHxHiJn7RFzk0fjN0tQTvF3nHwG1vxXoLdPdt2uhpibUBjcF5YO9oYYJ31npclnrmlYqIF6Zw43
LXf6iNHdqwEls9rJKawKJGBjHRmRK2aGNcoqNuI8B53/BABdWJNUTJRhdKt6AbGQoWWQJXcujIDo
o4YL3BSmD75i8dktVRPVyglP7f23AK2b7c4MU3KfhJAJ/p7ZFK+JVgQY+j/yxnyIqTVBagzfRnf4
5oT959S1X/psrxhpv0ce7dtS5bvC6PfQKWZIKys71F4PjaGNdxD5HjQ9207WcKPV/tHWSQQFP/Kj
CxqXcUe9iYotQseSPvgujpxvepwdsc/9DFtusZOW/oCFSqC5uwMzTztWT85ah+iAds1H2MIcVvPh
VlOTe0/raVKF9nubwl/MoUXMibjhEd02fBF9Cgd4qBsMp8SAUIrbTmrF7b97xLDzbsQUG/XU3XLB
BZEo8BSwelWiTijEUfB0xw8uOA9GKBLezgNdnSQAttvGGF7CBHlLTD80qc5DnHtLwyvqXaiB/Ymf
aRg8TUHA7Z+8MeCa5J+glh48jbYnMbJKbFKzZqQsjOgVfNPIJamq6PT7OXTuB1+910s6QVPV7Ntq
ZBLU2MvIzTY9sOiqGB71WvjOydHriM1CnP9hBtMDtTSwq111mgbtRS2xFZFvDuOZ64vKCeYSVgAR
nrhJamfzQCAeDVN4GuGuTexPPOLnRHG39Yg7KJmjm1BUVCvvRdf8YFM0xEQYkQq72zHva8KjKPy+
JEC7bdfaVn4/Lvoh28VOBnDrKR5MwtlSMaoFpUFBlhtghMJEiW67BghgZIwdfNlxZ0xcozwPOIb/
3R80aPy0KjX0Jmt0mKqtrXIHL2ozuf7Bzm6MgexjP3OeDTN8cX2Q2INzV/K9BiXajyL96vBVaVUP
CBKJff8Vhf5nMA/fPMd670L7JTAZb3vugfn3ySydn1VSnn3XHVcO0pAxLOldMkIKPUBimvUR6/le
gwJZR/ejxv2SVsXWLTzQpf5WMzrYkQwWxkyY+oapWEd0r0ipKJ+aqjy0MZ64JGdS66kENM1O+pZV
TCJnVGjM+MLvYX1vJuCZgpLbvKeEN22E8wkn7xpX+1cMtasLnizue7q9/ugGhNiEZDi73DcBP/gZ
4kMWiSwzyNW49cnuhYdBGhKPZFm1DUuO9XHOpmyXlxDJ/Wm+aB+ltNEL7iGUDvs27ysQIeWnfF06
BqRN18iMPMAO3IrEmxXi43Pfi9eWTd/mum8s9Q5S0xhOS2Qal7/JFUWPvtdoN4J4H9c0n958sU8u
Bs60rs4JCcuF2DmrBptovIoQoSl0G0Jn+bjAIyphgQLjRz8g+b8oLG0TSX6bNI9SkmkTgTN0tH6R
eolizBAle0Bwi1YUaFJnahdtCLFbyjnl/5ZwCrrDVhOsVCHLvGoc/xRIYvv2dwYHrVf0+cGjV5Aw
LhGrYlEosAQSZVuh7uDmPSTzUv630kYB3PPbqny2M7mgqyJhBbmszvRm7RzUufwjRnwuBF2JYd3r
POoH+c1dvqWIDn1hpdNKftfyW0la7vlNS5L69fuXr5C/jtx3ORzktlwYqUe6YRfuKkACOMMe5FcR
SbOJ/Gp+09gKdWo9Dsw+vXQmLPN/ZKsXVSlYH1L2MF8vJqt6bxEKuk0KcVSId83coRemoPjKPN/i
qKMEkrf7wAg3+VzMqxZFLBdYnigWWWw72xkOToDMEbkqc6AdlfbOxsObF//PB8sv6jdlq4OifUGf
m4g38Sdefr0oVAXl3dBXo1Adh6KK1tVKsUNDshof0jSJLl/uSLkPUeD1rHF1oiEg3XPU/fkNGlV4
V0S09+aGEBoBF4vd8IfSZRCfxPkgF5wiB93B4Dn9EvsWan/K6oH4aKmA9qv71J7VTalaPQFYGSf6
oCsb+dfLt5CvlGv/cp+HVg8AUEgKqzg/+hjYeoJqQP7J+mg7OwHbux4+4gl2NfMEk2FxGUxgkjh4
x45skynHq9tV69yhLOWLUBJYOXyTf/e3gLDY+6FZLr1cWG7FZ8uPlM+d41uXoRtDw8Ku95cjSf6P
/1mYLU/XwjHX4opk6dDafKfCK+ik9NgE+0wek3JxPVt/O0Qvq/JxCFnDzhN1EPFlX14Cqm6rvLRN
vrn8qnkVNFs9qPfXM1z+965nvdwMxFGoomoH0sTXRP62fL4pJdTyGdfX/3kIym35q8m1y2vk9mX1
j8fl5h/7LoftRdQtHyoyRlEW9tughI6b6jsNf+RS7W0coOL71D2rA6vULOgDbWJyXFyMxZdffLB1
Z2079wDMzg4hP37h3uiILmYyNtohOeeuQX4M2aW9WR6oNZ7z7Fg0owB36S01okStd4aCeLBSup0y
IdGRi8Ir2kOt1ba6lNsONH2AJmowrJyC+OBZ9wn6zjFzJXbFI/L5f7+auz5p0a7+mKTlvE/tJyQ2
4XEQCz8auAvIbcRNhCzL1U6HJBfVAOsALwYbMLHBUT4QBNwobLfb2BlX6EychnLhiUPzunndNxoj
unn58GVVPuTKw/76/H/z+PWd4XYQMw7qAoDEWM+b68t/e7vLqiP+nN/2Xj76tx3XP/D6Ln+37/rp
8tHRtn4Ad3SDrdGQYvTv/9O6uOf+8fZznQebMmqfL293/XL+eN5vf+r1bVpKYItBZy4lny0/Hlvj
TkvV72h9KwaNwgTz2+pINMRBz0CHdD60pV/tF23EyCgXcp9ck30ZuYn5c9P5qrJVO+H180RfptIx
KckFOTTsDBKDkuMYBGuK5txGwl92y9+2k6y0lxSqGITK634uhzFigUSG614gLvteXdabwtDOsjNj
SeuHtHyq3ODWVsOkRlo0+xkZLm0OAkbECYmsND6Ml55OJe0ebdIHOzMhnFxRcXnmTRiq5EJzK8Ir
UBxAjy8AEAMTEGF+qTQpwRvB1yi2ib8qD3ITe8OPjN7BWnNwXeripJVrjCS2QzjXVCoj2DnqHGFD
7ZiZ17mKEQilwyoXcYkuOYWH8tfaH/vqWnWYhQ4ZNQ06WK02/LUYgqI+XPbF5EsKAaI6IwEUT+hN
D/dBxVhS/J4RZZ6DXNP4Yi5rcl806BwDaI2xSsYIC+qG0a8lLFKjtEjJX1hu27X+4hcke8n2muy2
gdek8SZ/4Wv3bSrrZMnsmoqxGNdVYiHXpJv2j33olRsKgxgq5O390oG7rMsfus+pqbUueW5i0CJ/
4mtH7mK9vWyLm5iNagoaF/J0MWaJZEahXJ0yOiJck9HHIO/56iO47fIXNKUD7fqLyp1xXlCbZaza
KSpfxhzWzdbmKq8A1zqY4rf1eyOnqy62gwlrcZWlz5ZgPKV9WwzHsohbkoG/S3eztOleF3+3jwoM
ZL5G24aageEV3fRl0eaUAaAZoqH4tW+qgvYQB1SXPdU3VxK9Okfv0N7KPTVIaw0P6JulCSOg/J0C
+RPJ1Y5LiK8H4eZibr7+EvKHuf46Ya0xSXWmicxmzrXrwhEXp+umPDO9Fgx0MiVf8meQP9Df/VTS
rj0UerkLKHfJH6W0vY1ZZjbYU860y08kzzw3htiXTwMtkRAUVi8q6khudokP+RLXDHmYYnS+twiR
MBiF0kxIyg+fTsJ6EN9ToGE2Sl1h5JXbl1UvIGmCMDxcc+IrVMXi8n3/2tTMnrkjhLXLmRHrLlQj
91VeIOW546Han5dy9XIuIZPb2wX1M0T8GBAyF30mvz6Z0lwZYEXoS5UIE2ZFerIb82FN/5JCs3yU
lC8OpHxU1vZcvshjqTIBjxFZQ0ixOLTkplyT+yxFofHAAEIeabhB4HqJ9/g/acX/F5XfBF3w76QV
+/wzevuD0HB5zZXL73joKRzdA7KPhgJ9xJXLr3pUWAA4uEJv8RuX39T+AUzdgc3vWJppmy76jr9U
FdAbHB7wPLQasE7Qx/9vGA14Qnir31QVluC8g5jybI8GJ6lRfyLxO70JI1HK2E/+mhbPNrVprylx
lN37E91mpB/LlFgfKIIkM2GQgGw2EQs80W/Fg6ojLTK3JI4NGGW4myktaVmYbrdZR/RvU79RsFXI
sdLfMT1MCO21c42cBXVG9FY5YUguYxiRyOS2x6Ig8hMA7wgvu0DSjRb+htQM9GJElyMwoHqGf6Oz
khs1mQmGNPrjNASc9bro0Fb+gtDTjvp4cQN+mHCKqb/pJy/Z0DpEiOuqt5Zn66Sd5wlN2vh90tsK
pz2wX8rDtB6I1Cnb7kHBzVV7ZkPXjcgiyn3askNoic3DBU5MPyekBTpZzo+CWslG0ACCsk6PpERi
PHTpeQTDVgl8XES9Vtxq3Mfq4lDGZv5p2db3GIOSk6kl2JbyZ//qYYmzzCY9dgUZjsiDPSDCDAfj
zNmShhMvbbxnCz8w+YpHuge9RrRira1TYi/XvkVvsMCRqPZvYed9JUAtK925ydJkS0bVPYISVIxk
dszmUL1YNInLMkFF3IbQ76Gjm3F3U2NoWEZRyDSXDAK9MN+pJLf3oWnjsGMKsCsC9VF5zEKNjKQG
9i7uqkXd5t0BAv2aYELvzvMBWFYdDd57T9eD12F0QTAOSbIyHB0YkeMcBpsKYUVniTSy+Q6V+hYU
+8MUCV19Ztr3VXpOUOo7vRav7CQlaWR2glNDl3uftcqDYuQaNsPk066QrfVzV4Ow9ipiXYdgGznZ
Q9EXlLI0bd6FEd2oGATpSnOMc+MC9gKhSXhNmX4AiUoPsVNube4YC20Y9FXjKNDIXOU5yhF05Gjz
ceogcu+zaRNNNGRp2WCvIKq+eSlGge5MpwdSALUVvMhm7zu4THW7JOOgprblk7RrVB0kNguxzDQc
J3UI6Hhr3rrzp25NAu8jNqrylXsJ7aOVmwbdCpO2SaiZgIkE+MzzFrbxjER8drp0BcMRnFA37CiR
vyDheWzmMicbNxj2etNslNSBUqha9s72Jn2pJXm1gS8GRzCDyYfCAdoZpLtwvmO24Qzm+NT1AbVv
Mm3mQJ/2sYLRnvHMatJJlQiGap0V1b2DbB+qAp3RLqPeqTvOjVYkG6tJLTq76bAaVEofkdq8RbP9
2jUT08ohXqJ//qHHhPFNUMLdKKb03pYPqB6tm7Q6U6Jw75IYOVIc4wu1enw4vfOV0MvcD1m/8mci
vzTTMVZKG7xjrNqQKRBuvTn7UJKEfpACsnmsdzq/95pmNlcahQgti6Q0egJRTikoKXum0QSjG1ps
kyFnkoJLMfdodfZpyqG3F2aBXBvl6mbAhdM6OFuq9ls8Vce4c8NdCsGqc+ePHKb0Kurs2yAuUd6P
JTPeoD13VveVINZkFNuaIjuWZqdC0Y+G/6I1HaT+jvlQ3Rp8XWaLKRcyFLBGA8YwKZF6cxdo6grC
013L2HeVg8VSs5lEIN9dhcUMuLwUmV4W3GzCcnEhx7eKQd/VsMtwncKL1VTmBqVWKEslU51lRx+G
o2M/5uMuDsoINadNAm1enYkIpoTrAuujRk2dyLg1Uy7tkYd/rSVmrtfQmpXOd8vvQHdl2XFQXlO9
izZZl7wqaO/JxiKhchqmHJSaeVY8DJStMQXfEiBW3kj8s9rmXCPs4ilUvW/hMFrrXOvRGeu9i/2s
egsq/a6PQoxESfHiTqWza3pLWYVJvquH6EsriuHseTkO6tlFpKT4GxMq6WNBWyEgaHprFMHJn7uH
MRIeM1st1lpNU9LjOq51ebVKxhj8FiA1z/0ZYFM6FHr3XLaZebaiLwH329oZGRKDVa2paFvb2Oy+
zcTKNLP9zSvj20JNH4iGfGjV6tN0sQ1GfYZxcnCxFnHLi+iM4eq419Rm42oIDYNyJHkLCfqaBkOB
43AbzCq5voDNS/VuaMCvd5rznGNeunU1mYURKluj+s58jpxbTbkxEk+hrDW/jVVcbmct/IIFO97E
zk/8TvY+xTpIygW2a2M/ldo6j7Xu7BhpsSQeE+nN/GD6XEP1xF93I/YirYvxicJnJnWFxhssivvY
w09goQdgco7Fa66ZQjWEHkJMpcPvPAbDtNcVVb23W4RuowWPPO2I9OwoT4fqXN007vzmm3l8SMrk
xXZUKLzgP4ISQZBVjuVDNhJglbi0yE2uBuRPE4McWLd1lZ8HHeZohvl+0ZEdu8gxa60btfwqvVy9
wfTF1T8Cp6zDfLdruz5MVrzEFh3fklCPttml84D7JkXfHCxpfjQb2zLwqPoekHN1eJ8NkqnjSnkx
cOh2pvfeE8a6biuaVU6sk5GdmfEiL/ITtrcD/CZC6b35M+m793jqzG1jxpBXkcEduSgxSzK4j2fh
MXetxyn2xpUCb3plCgZkN2vDCszPE1YsruWZ3a8tY17jJbMWI7OOFek1T1VJmnzXpie4zCXZJI0I
OFf9FbbJsPRw0UFdX7XlGN/WLXnttmLvxzpLKP/TWikTap5z3GarUfupUzvZuqV967TqLiDsFPAn
DdiZHnyScYOudt6sMcMxRJeytBl9GaqzjRHfwplPQmwI7n2u0DPRpm9NHWSrlgJZHAXJLRXFVcb4
6Tg56ikgZXShgya4a/t02ju9DsWUuqPtdM5t0EMBMBtF21pO4i1Vs/3UAmu8qbIhWgEjYmLB/yR+
wuRf4hquP0fiyTeFVjzbZvWjLQ0isxtuIwHwr3XrHaaiTR+jtjZWXA1djeDuUsle6U6ZG6Yl+FLT
chP2OR1/deSaXTLT0ZX5PUJPsNTi/K4uLJu7e6sttch8QRSkk3EcMX7b9F79Up5UX9kWbmYvIiSg
K63UzI2LuXERA13oAp/clmL+AN6pL3RGeou06DDFJsGqdDKu8CWJItAQtuWkCmGK9l3p2oZBHEYb
j14wmpRUX0wIc71oWnKiVLSEuK5pFdG2kCWLrlfv07HapIVB776zOyj/hFbYOYqGjvyFQGEMUszx
i2tU6n2c3YaK9xihqd8bEWYXG3K3WaHJnJtjFrvzoZ2iHhp2v8oQs0K+f5m50I8WEkSvGHBhkfcB
X5csk1jHERErG7dgFOiM1b6tK33f+rch5ea7xASJEZXMlxnlI4UdPDJ77Gg6+qGFIVhRD2QPPOqO
UWwunCIDLzl9LKpVno7dbV2WebMes/BTYo3stC6WY4ciAVVB5BPtN/V1T1I63GOMbnWxxolOyRrz
/MEWC6uw28NGUeu/tuVOxthkDNQPxiCgOrVJ8ahKuJjy2ngdOPx/lUJIty1sjmt3ALAvH86jVt1Y
nXqPK6M8cBdhyivW/m7z7/aNggmFJtpZyNemdVovqSeUy3/5LvJ5fqUB3rDply8ZEZE++eszLQD0
lLN+bcMhEoj2dKbL9euR31avf1RgG+iP3Zow81+vVhQwjoFowcHf4Hu5Pvv6nD/+09en0Exn5lXS
Z+UU+DFVtra+Pnj5H8jXJiXm58xQvMsHy30IkO2F7yTussFgTjeUOVVbGDtLHgq1QSlMPlAIQJhc
a1KSdQOf29n1gbrmcuOIo4yyZ7bUcMIuMf1TVwplSakWxV258OP8WDCYJ9FISPVFmfi6kPs8YwzJ
l070RYa6fdt26U72FmX/KUkRIF0av46eEoueVyFwiPRZFz9omHGEyrbOtSN0bfVc9wlEkAoxbzs5
jFuOemXlQuF1IGWIEaAFCEF2mW1x7uhWglpSrZn9hjmu5ZC6aQ+Og4x2QScUjbXr4o9On3ygoHSV
OrNFSC4VMdmmC4ia2/hDciMbx9f9fY8gmvSzG9mD6xwYHAqZk2CNRXc6tB9ClKKbS8f60lyVjxgO
VlU6qDv5B5fiu5Zrf2zq09RtZvPIEX1jCT+E+AvSpo22iuAp4ougSCTWXE7Zy2ZY4sV3wzha2aJi
KWHxkmgvNy/7OO5WfrfYJvvTtJkPZPAtsLlxoNFmMjevqrfYouKnPPdQr4dNcpMvnNvX8YAvdI/A
aUX4xpZIgcbZDd0ytjan+fA6bLaEEC1sEuTXYAKn+Mbz19q89x/R5R2ym9Rdbv1HMBLndNFtbuig
LbsVwttpsZ0Pzcpe1Ovv4sNuuDijCj8BCniN3eUNERH719xZvbrKxr6fPtjRrfhAePGPiOfn4lMj
YiUhzmyx/W/2zms3cm3Lsl/EAr15DZLB8CHvXghJmaL3nl9fg9Spo+zERaH7vYFEJMMozObmNmvN
NWZ2evbvl3Q4C50FhmraQCr3rIJv+W6SxxLg1uO9GcK+UIRtKkc64GHltGhkHFyii9oprftsTuyQ
tsBIlF83vETVWc2vNMucec18U2ifNM+UiO487y3thVTI+DZO19waMDBqd6F8qBq3RdaPDY2wbYCw
ZIhHrtV8o+PqG7jjvMe7m0XOhc/2z2kbUM+JrulmAF2+oRphAMQTn9Jk12Nn8pXDdLA2RuoQsxUl
xxye+R7JqTM9vgbpthrGPHHQrc6ksIdehgAO12JEogBhA5cD7lrqlhTfjPQjJEKwgeKiXsMcYhpe
DWB1NpwElgS6dTbZMH/ir00qnCiQrO+kt953eRQlcAkGJXDq5H6AxFEpttocIlzT8guL/+XDxouE
3zQpx5dZ3ZI1SKgWU2BKuoLuEEQNHAT9SuqI15l57Yy5vBXt6RYbEMj55OoV4xNyOyQM9+a1gpF/
TX3kyKPLf+pz4coe4518C09Og1cMSKr1kidC2NGTckX6iJzLLqkGucvPMnYQ5/BAQcvmoKJoe2CH
KVVg1D7ET7HbabS16YUf4g3luDRY/7sK7fyN1smmJ/+OUXFjyRfEdejVtuFD71AkPX3smgdx646M
rKdiH9XndrGs/V0WjizsAdXcofr/yLNzPEA0Tp6kelsHIz40Z/EOzYoTOeLG+vI/WSwib2YMvJTn
UD62l/wxLU/C/gvAyaYaXvv9mN628s4AJ7LX0LigfQKLSI/uQ4ps/dbNFMVhiaOlB+SOXxRMoAQ+
xe90AUDsW9HY46LsxG5331+yXyBV6ifM+MzWA0VZTi7nCUex8tZaPAjLBwl0d3Xb5K/8eQsCQV7a
Q71imgB6hbMuscfO3BEXFdz4piv9kVPW2c/zQfz0eLJ7IVbyJsW73u6XTKKdoJMq7XTe4dWYOqM9
N3eg2LP8ymeDWjcJCn5x+ks4dksK0SaEqJZnOlcAh8VYPnJBhJn3+XwOn/hxvCUXRMiJNZo7MFmV
uvToRLEnYUvHn2es4kHMkFbX2Kpsm4GaZjI795P8JfSL9PudntzUe1lyLOEUBmc6JQU1Cl7R+C9K
YHNqvszRbA7p2kp5ckjMx6p8wBCpU36FlY06263qfVHvsZkwCGzVW94S8pVQfzQ+sw/+0+a9UoMQ
OvUs7ntqr3PJk4ZpJ3Xvin+DMwkq931W3SYTkrLxrcpfRRDPaXEjl2fzfpYOVYszF2dkAPHA9S3l
E5EV7Kk0N5Q83iIsfj3nKJ+eGqCyNQsxh2uPWKC2qbkm0S5vOO8dJZ62+kmV1rRNUH7MN9abeeUM
y/WOdu3t98g2r+3mEoV3mjd9cgXr0obhicuEYWGod0hvjV1mXQfVfVduFW8xVbUZypPTnDF6csTp
MLz+0LvL2M0Y+0pX4jM86dB9Mq6ObIomlz+aD/kXxpGly1c55U/EmaYtYCcTIw1pE1jvJcVC98Lv
mkDdG5dKQ27yEy2OCz+hJlnLmvwybdV7/WrgJL70k6jzFAIGmasc6IR8k/EwvbSb8EIbEHcjiuHN
6ksnQSpz/eu0HeRN8MDIGZ04ccCKaC2je+QrqLxYM+zeJaXzYo7baYvT1/TJ6MNQCoWM35WYTIv+
TjqAgGfmUAOndyO7XEbN/InBEn7C0lEXejAidH6D4ZnRSb+aCTMpvV54VFsv/xLeEJ3qwrY/cLII
48hXZJPgorI94Bz+PovfXtV74fx79F3xk6brHL7FJDlcSVyOy9vHz0RSGHa1aE+5GVcwzzJUrx+v
ZJ5g2MXJKO13482l9YVH47bdDC/mxnozbpn+OI9ourRN+D58cuANDlc1s0gSbZJ0i2M38zATu8iJ
XmZC1WF0kA7CI+IRc0PfUPKbEuG8ifOIw2Q231Jc5dK1+K75JrLRfQI58TgfyC0PCs3FUjLZLz/Z
Fj/f6XlMF4btb9pDhduJY145S9YtZ3NmJm62sw1/5Dbj/ZgPvGfjjW3YqeSNQ7QsuDxRoOiJV+Es
PEoHThL/nuOn0f6kEfR7bGAZS5gLzrQ4h/x+fhadnym0PyzXqXYsXbzQkKXdMr1oOrZRT+mTfM9p
LE5Mz/69cW5derTCGOVZMUMWbYWdFd/mlqssO/G28XuYH2XOHxJ9Fy4vnzh7TGXAn3C38Abqqlie
8DuR2p8ZKomzbhlFm5dX/pg1CvQ7dFxHhspgj1tudOLEM/ikTwyD0oErj3zJiV/GGPDC5K6dX/kV
yhu/Jog2zKG0rLZp3UaAe7Ex3l7r5hQxob5xQ8RzwvbMCR7o9tl+ClzjFsvzicuI85JTbrEN33Pt
2DBP7jFZchgl6azkfPgChkcLgztTbhn/F6P0pZPq6DapavziazH58xFsxZGm1rsSn8pPLmvf8Dgr
+bxnyp4Slg0uH22de/She1ZRAvUeCOp3o3m/9FLVTSVPpqOfFNHzqz1B45HFgrodbtIvYvEmq73g
DsHHjLv6eE/8AKG63j0yb7aMqdUbaWaECsMNTVCcopt4spvB63o722NQH7j50e/AdWxGen2LLwjM
wGYDniUz8GHvzsLdUui4G2liTVrIMSeCHz2xkrABSlXW3Vbt9WMaRjvUvcds3wIHm5xKRPd+U9d2
qz+UpA9wlYbaZGvnd/OeTfoGhD5Dw7gMcrK0sexhvATG481UveSZB5o3ehs48SLRADsQlE0iUKyA
4rht94Y/n5bGl/J1ibaNhvvnFHNEeGhMri7Tqtkf5XtZOunZlSEKrPtm+BwP0kQEYwkClDYZEXxu
+cwaq4PYVmPqQpjVxsoFHmady+JJO+vWoeQkkhCRPN/f5vnFgubYL93ALM5lvcSG7ceA8ovZvIT1
dppuWJmLgycX55DuyooYBbwjKhhostmmNHYz3wVnrXAVMJ3Zb2iywhNTq/EYs6OkA8OT4joNHFI/
rGmWDnaqGEdY63/SZ5nOWWfTd7PdaDnDTa1um9d+shGJt9pGwrVD21YvU7cX9/6WE911u1jdjuqW
OTDPj6GJ18V2vB3NiwTJnApDy8Elz/M8Brm2vhMe63pLTyteGK/oAaNoa8S0x21nnTOWQwEcsrMa
OZabeHh1USGxDCuTPRMAQ2MPPcZcViujLf4Cz6NQsCM+DD3V1ThEOfQt6J5Ow36H6ZW124bSS/Mh
j23ijizSmTGabidhsLphbbCgYlgI40pW28p5nHZy4MAh/Rybrywn+XdLdi/XaMxWO8gP0hsYOlc1
PAQgVNSF9ZEiTpAYGgOyelAApPlE2VNxvKmISLfUeBsfVi2x4Q9fK7Tn8TswPRwO08i6T+OD1j4l
Hn8YsEXdRtkdgiSaAq+7txLUn3FQNSeu3RBjq9bO7Cg9zsk1uhVc1pauRufasbCtXTpgW1PGHJ1E
FiTKuXmF0ES/ZiJl1dre6TtSFtRydIINVumCfOOTSw5UORfxUkIDudjWsk3M9UiagYWc5eT5nsgX
tszPxJsm4vEB7oab6rP9YpoyjlbuYsQsnBlMOLmhSg3wuYidQNilkp2dhzPBR5KdzS3lCHP2RnK3
OpBpIXsSbkUCiCxdMoT7AdVOrqq7oT3VlDwX0HxYFe5xiO2GjWCPNYlazOVuxNdKWLrQyKUMO6D7
BUxrc1MJKHK3mUA49pcZ3rSinXdPA5lu7RALLwndBgqXchaqI49M7LyfCmomLlO+pbJPZeSnhmV8
GbVFim03jthhBf5b1xmFXjsqFkovhtrDM2SPKMLNt6LCvu22Da+W+E5CnZ+C/VSJ3prVs46M09XF
bWKbD3eW3WzDy7owkdm1bYI3C+qXbdxZmpf9Dh6nGyY8ayZDd1TFY0xkFyhZEux6AgHMuhm1OF1+
ihWWIZ5gT78CgvR3neokx5xpcJM/C1iEZBv/wd+x6R47zIWUwin09CDGlH0L7UCy51a7awgMq05c
4Y3DldSKqNTeDMaf6g0XLM41O6fQYXkvAOyrbe3Ov9UpO/yVKnb25L+pC1E32wBzi++DM/Fd7c7q
qFD6MEsSa/uy8gaSkfeYg+NNyjAmvfkn666lQrRY/Adqt9/FMeWDb5xmtd+j/ZZPFEP69+OB8Yeu
AP+VpSpIFWVXGSetvdQk2uvj1N9G2k0wPMzpC8qhIpy8MHxV1sqvhRRDOR026zqiA+zI7Pqafs6Y
nN7mr8NbhYNO5DADM0oeqa13otPkULduHZoTszLuRX27qT/4P7ymV/mxvSER01g4uG8IRuv91QJo
F9jIt9TBpvI6iF1wVLITwTgj0obw4J0Roxk2MbiHAa6BjXQhx+XM1k7lXvemA203UNftv81bhK2n
kNHNbU+BxEhIjQbLg3fTOwe7+SFxk4G9JZU5AS3S7xsDq9M31AsOFruRcdiBvoUM3bAoD98bwbwR
Da6pck9R05u1lbaMmUzmbvUUmI551h8JsrgyoWHxrKJIZ6ii1z63/RZoa06mncAdeVRrK8YbeANE
O6B54s/s6BTF4YQHNXGbHAMW9NZVOB6nbE8aQ78NjpUXPMrU5sROgkGZQ9FbSCXVRn1NzuNREzfQ
5oDN7Cg2vwNHvQlPIcOZQ1mgcNSulBvdy4wKCS8bTwVObMG7gtiS7mPXL/k+J/nj+K+VJ1ZEALzC
bfRD6eGvtqcQtbq5p27fCU/GVSCksDGuhVscxWkz3kfU3bghq1D5lH2NbO8wOXbGh8hFp09hzvyi
vwZv3WMrOmJ4iJ3qUaXFd3zjxo7nk4geAXskuBDn8lm6oxSuOE/JpZCPhenWzT0nurFhTs6bzKYs
MY+2pLYGYVfDTYBSOHrFeajWMbGwLcb8C1x4eW+4zUv8zCgqvpIhCzwKeFtlH8WM38dCRYexqXq3
q97K6AEvTK5i6Q6o7lRuKPmc1b0pfbHqMusdawSx3seRnbPqzjKRexhfvbJ1YvpjhSD0yyYmKxB9
1CNa8uBl+b/QqItmUeTEJ9PFL8+lnLzZ13adMGYeqVVLiavwXYJ9BhoOt8hZt1sbgMmLgQSBNa35
nJ0iD3IgnNvJq5/RKBQgclO7FzeBWwpHklnsqkjpkGozEQZRQrnpblXTmc6yRdkVBJMNbD8xd8d2
n3c7eaTa0gNYR2LwkeUmO/TpJZGdeXJZ6qPytG5m6ZZQv7jPlz07ShIXrDH7NOZ/ohnCedq+LxJW
1JLMAh5pmyl+yzdcEK0bXsLd8IvUH7umHDQHeZNN8AjrTr033PbZ0g9ILDbRU2ds4Xyq54JyuGX0
Dh5bUkMbZTu+JF/RM0w7ojCE3x3pUyN64li7hCJ2y/anPei2ZHprvlJYyAqKCcZx6wyzEbYC18WX
3gCv3qAuYMVxkiqHtDgJKLk5EQ6QCaOELj4le9JM6IMIH6AAYoXAKI+ioxSc+KW8B3nWeAMZjJ25
Z5F/P8MogEkT0TPirV++F7dUbRq4TyZH9E8Eh6xLeFUH/Bd26bPJXAVfTbMtCvh+xbnkJvvM7E6N
QrEqzZh3zniIXjtHIFKkLLuX8KmXvE52wDHHdwIyJrbPVvVaPhFS/WzjW1ZagpepN93ibHixioNE
VSNmsm0x7xg6sKqFySnEdr8fLtKz+doJG6/y2N6DJadB+/v2WX8NGUVJiW+LQLOZlbQRUelNgk1N
qnlIBbrftAC7wK/sIhe/NY02VU/K3ch64hGYhtyfk3eZfW+ADxqU3o20BcKLP4JLkqAgvfxcfpQf
xSdkvkPNzp64xhW5AGoBpbrHvXwDF7bfYBduK79ja4mPDNGNdVGO9I6IymDb9LQrFRsB8YUDQlPp
yz+1H9Fj+Vy6y6rs6j/kkAXba1BtfGUjjYmj+7+rBvNlfRkMmJJAZ+byoxm1m9+Ugcf2vAuOhAYM
l6IRwVUZ3DasABiAd5HXf1DWsem5fHjXkKTbcdy1uxEtgr20446RJLhleXu2LpjaPJTb4pIYLzNh
tC2W6DOAecQb93fWJXgjXxVCThRfxXtibE/vJID0ZbR9Cp9ZQsWcZT6WEvfq0bxJAe+yBsARlHH2
2bhohUNc/KowklO6QfBzE29l9vFedtaex19LrcmbckfN+L5TN8ZzdBgf6Im/q/imzysC2k+gWY27
B1Xgt31WdvQobYwLHJa5sYVLchAuHTMyXcG/SR0AkbjtbaDkB28ZksXNNVlghq4svsxH3YYrs5mJ
biTybTv4u4RqSesBT4FTKwQ3wZIACrKRvf96OGDmPdv1xBpSNKxtMBSKLbawQYelXGnqhIWG1JP6
GKhAWB+zKvw20PF4yaIyD1fh+arqkqFvM/IPk/3zTLa85ueuGuBfHosPrZjjk7dk59a/X2/Wl7Zq
TGhnSjQMwEdsUv/6+0TGHzYY0LaT2GkFHaPg5SZY7q6P+eXAEj00tXcLzZCLd2hmdItl1v+89K+/
XJ/QIN/88ZKi9ottStEmsn/Ef3iDkKgFME+2aL0JquUz1kONhD0mvctT2EA1kmtQE+E1IzVC/768
//ezfx7DvIOqg5/762uytI6oZQq2fz3+c/f7KMxCuOXLu/48k6ihgkKGqennCVNp+ZD1fjGwLpNK
cPHrn/zx8WsDoAjF3VeYuKyagAUk1zRoeYi8AzNntcRwMV7f9qVFQK/K9nFf7TTNCKEMmKInK9U5
yMh5RTGxq1l5kPCl3SjDfSNRQlOy/UsUigf6VnM65BM1JcZty9Suh+YdgP8PM2nPjSq/WUbrTTk6
ylYkjAZwJuuU51ABcKmQsrAEHNdDlfjPJMBMRcsLbMCKZ2LNVMFnkkTEuFfxIZR2Yo2sIPENa6do
yGTD5Dkd4hFuvrY4GKDBEx/KVeuT9PjRq+OjYkmMgkV8Pwwzpswsz0RKDXtcCKSdHFvuqLK2rJKb
OHsJAFapRDkGNm+aae2FBiuBIs6IyqVAXBYjmzC6hk22VSXqzRQluJnfcac7GF2FuigWDmpWP5aR
8C5iO4S9+tYPPgbYyo0Cy2zR0FvU0tc52JXEMsmSarKrd+3Z6ADT6jNBHd94G5GLLpiSG6RmgV3U
pcbmCHUkOwCyr8wimvUaBIj1SpWATjH0wjlML4Nv/J7aUXYSuFAoSc6wGl4CKNiO3M3emHxKEj5o
6Wc+1BkYsZlFQNigX+2+wtz8II2cHztR6b1CnEMvjKJtKexm3LgIQrGdbmVkum3+bGCjLrXSoa6m
A2KSfZaRZ5n90xjJd03d30yTvImGGnUUjiwJGaEaQqLYbrM2setBZy3GcO/XqBpV+bGzvN580FWc
CgpDdjtt9iTdPAbEPFvtjWb6aBD9SVZ6leT4Q2W1lY7WCOcrcGWVGlKiHhltpsTS7zLuPppA9Ek2
qKz2mONrRC60GC4fp9YAlibUWojTCjX9rYR3ANLZjVUpulOOt1VQqp9zsjBdtLusnV6ysiYOanVE
U5UUnVH+WwpwRAg7MPBNARuyACtUGR7kVGmjddA01CVPzcIyjoVpH1bxryKzVdmAAp0Nj6XJ7Dq1
Wkk9cDNiKB+fRvRATqONVCvXoE3EtLxEjfg6w4d2KtkUnF5hP5nJT2MnFfsmm98SfWZIkSW0MoC8
kAFgTJINr+z1yT4FtpSivIzqeGsp6m96kitJ7ZM/mO/tpF99stKzgVRjFsfHceyPfRq5tV6h3O2z
wJHE82QE90ZIbZ6ktESsCH8og3w3PtUZAZ3U6uU9wGG3lFvZDiL1UenMEUCE/F59ior1VSVZv08K
mmusKAU3pqOsSdCKK97cmvBckHv/2GrA+YQKEGGoHaRQuMyiv0Xh618Qvx6tuP0tDZbs+Gwe0lJ/
RE1eI8REfUtBy3nutXc9R74wFqyjyYjNmVW5Qi2StZiKX/GENYevdNcECoy9YFfS7ipVCeuPerK2
auB/+coQn4aO4iGGuUocD1qq666kkN0OJ3AeQ23loGW+asO3W2tgFjfN29pvWGRguJD3X/ig3qN2
jhC9sC30/Wi04yI+6nrzDEsZOLo8tBsUgIRhLJId2NAkbvmUSpnmtdp8KQXhKeTapHW1l0i3yq0k
EJGJxL0ZTOQq9QiyUfw2DRLWuci/5LoNPFFgxxyFGsUJYNbwcg+pzR/2SqOfNVM66hHVt9AqLlmY
slIdgpvid1+Xv/yWPI9GAhKrrHAWnQpKgx0asA5l3+50o3FlvHfIEsjLkpCMiz9F1B92b8VM9lMT
CHsKjD27OvWJmI3RTZhW0A2bxyofLrT5Za7lHUQ4Z+xisqaC+Ay1G5CI9eAP1U0Gx08oy5to4fcI
ORNDbcwiiIzoSx3vAWyom0DRKY4owhtZVSBk6ykReTGxY0uCBYbC1IYejqJLF0FXJq0t9uknRtkh
4ur2S9UJb8F43QdqAk4bF+xWCT/Meo73SIPHo+Gz5Wf8TqsC7lGCDztj0mS0900XfYE1mm6klt4/
B6jVVfBlSKu5Auek2GZmDz8+7WIs1aqXZIRP0bT5FYsZIiFCSXFm9luDbGz/0lXSBVX4mrYfejhz
qYuwc4pJzKEHAtrUYypMbwW/vgRj1VxQVy+qUgLqUjGxs/HrnT/gouS32ZMQdh+arJSOARlSAz9o
ZGoNPTBNYUflAtPz8BjpUH8FcpPIPqGmIJwryXuWEwJ22RVSMKGjQeV4Ad4kT4DnFUTMy5YgiIm2
FyTSjZKT+0KKi5mvPzyLeLNAcDf3NfxiOx8x64ws7VmsQQj7Yk6v7VoCIXXyIM7yJ9aYLqxxxDz2
GBCsLQH9AN8xbUNKUBBMunZSYiLpLbvPkIiYW2QAM3s/7fe5CqlygKqnHITuZACJBN1PmiHwgZuV
Y7qTEs0/B4QcrQzRp6FMn1aqwNFqCBllGSHanoB+Yl6yroBF1nfQk0byJJgNT6x0JALtZX7XNVWz
7VUR75WGEIApH6DKMyBGoPQjX9joNZ7GEeIwt+nKTynRd/+/pOz/pqRMlgDo/m8lZecib/8qKfvn
b/51/YXGC7vXoHBMkhVRhZP7T0mZJOn/hTO2ZIiKakky/sB/gXotEZnQv9Vm/5SUqep/KbpKvZki
QyjQdfX/CdQrAwb7P0vKKDgRdUnhn6KZsrlWr/1p+wsWLpF9qseuOjsoX6qR2iTM/dTRjERYxP2c
FwZqH+WYdZCI0j56M0E4HqhhlzYFwmatCllV5f0WcTx2LfmXydSVlq0GMa29U0ucAYxebXB70WTm
AwQGLeiRrjKeGq24zVDDW6G8+NlSQv2QTO3HPKduAVLNlSK0AUmtvIbJ+JnLuaerWXtNk0m8DS3B
gZNF+i0xGdo7lJb6TEU8vMS+ZXc9lFT9YDk1z0+Clj0rkxB5xRdbQ3eYaq82IbBKnZpvkYHNXpUS
IQ381Av4MyKgOi7aUfCSUslhR8b0a1RDylSJeJn1Eh/sUWNQBkZUZDoE/ftIdcFtxqXXWTB6mrmO
CTcaR6EPVRhR8EHSbiJjOJDLiazoV9WZx7xPF8EgGuTekXBR90Sz8IrRIhRhYQqiNjizpcXoySXp
EC3RD2KIHjC0mBRUzIs0k1+ujl13IthUBpq+1QUWO6j/TacbElfWcHCLmQTCdJvD97tWObS3MtGc
Vl1CGop1j3RqkZGJN21PDKBjBqN8BJqqXt439AFXkDSmZzV9kepmdOFMvEsIqDdKFFJaZmlkckoi
VSCcMI9qXq0YJbYOudjFaRhmBqYFJQpQal5IrRoBW2BcpiK9phSDFkhJWgzuaLzhOXGnzyo6nTgj
JaMG6Id6MiwTxEFEsyjqBtJmkZl+xYmAn1NGqQ9VNGFrqbup5z3mpH4ySlatmZFZTpjK70FBKEnR
enfENnSfJmHuiGnh72AiLyd2vAhK1S87fGeMwBcouahtITxKS2XalivljFX0hxTEnacnxhtoj9wu
wkDb9BPqKfESVkFMYrB8z9jlO5RPkk5s4kslET7Vy1nfjoD0ZaIXQTmQKSGpATgxslP5yxLDch9m
3YsYpbNbj+xWTQ2DjwIVpwK1d9PC2mj1XVN8JkKbHeJcJq4Ot8+jXnU6EdlA2BfKt1aR5E5Y9/ld
GD75oZUe1Wrx+Io0IqFt6AhxJkFKkFi6svqAkkkoW9QRcVfqJ/LyPGw7R6yvhjBgJ7cANRHvhxnX
t4E4wYCXmEg9yUo12U9m8Wwp1BSUGgaoEQg5Vo+QcFTjPav9X624IMlmKrhq0CjYfm+aaSRbM2m/
jXw8Y9LCe8cDYZeKPcYYgfSU+oS8SgPHt4zibisRiu4BYO2EqnAmgDZB3mxqSaGmO36pNHPcG6Uy
39SwkcYOMn/dVwSaM0LvkcXCIixqd87xg0GKzFljqwgbmgRBTcDVFN8iMFSFkQOSA4gsUkZiaL9o
caoMWlk6JsNN2xb7mmLfTd8aAGwDLKlzdT/SZ+tgp/iw23KRUH8SDe+pLsNh68adho8LMb4mI6qG
6gunN1SBfTHsYzl8Ka3wwtK8Rm9OnXpf0OWoahcdNe0Ux8yJyy52YmlcuFPbBITu8tErrcwWOlyZ
CA6QaE1fgoKZfMhHPLg6/1qJm1BA61c3FI+h10lVXP/gPm5lVYC1mt0lqBi1PLrmmaJdBQNRK45c
rQM29DbupnP4GJHrSKWJRAvi71HMbCtovYod3lbUI9OTyTu1U+fvanVit0l9TbfvtLS+hhRiHFq9
JWpN1Skqm2iiGD+dwVJgektxvhU2BNPq1LMCESOu/3lofUXDGgtYxffffD+3/OEf9+UwZIM3l/RR
UyCbORfDYT2SBuVmFvRfCnigOFTQlyyK9JVUsiIs1rvrTVLrmasF6heOMFivV0YzelNjXSVVROuY
FCQxR41rwRyCazM3e11O+g1caMuuQvU0M1CT/zdkGxSVcAnDdiPOGIlGBBe/3eXNlcNmLfLw9aZZ
oBgzzUDSjLjierPyE5qFS/LzmNRijpaHQ2kL+DjcSkyjgxE0TriMhPFMjUVEjXHmYx0kzw8FaQkl
KUx0bhTEYn+1m9TuKgqKdFhvSi2QD2oQ7rsGzkJeS8mh0o70qwTcln6jB8Fz62e3IFkIx0sjrBMy
sC1hHcUQSSrUZZDtKOrC4Gc5c5qEWUcb3I96kYsQnXlsZY+k9TTsB/A0YOgOZu6Y1HPuMNjY6TLg
mnFki03VQBsr1TEdtK9iglIhmHrsxUZz1RaQyriSORauimhcQCfMe1UR8mK3ghIM+dPqdX/HNnYb
4LSKmUyIYGqBPKw3K1ujyxav2vVQapdgXlCQTFUmYydgvVi1bJQMKm1cTNoMwkIFI+7KsfqhVmDj
lRzUW0jy96qY9YeM2KxuoA/SwxSdv3gKEr3fc3G+iZLIVqjV95DTs62YSrsMxL+NrwtKKzUg5Ogn
kvvdAxSRbEGrsm2Slkjwysf4ufnrMTnoavDCiyhqaCGWRUuLZFTjI0gBKrG2Ur2wSzIgJmvb/Nys
OImfu99HcVbjSi7e9Sr1OuvN3E7gKaOacjWK7SeS9AF7lBpItjroY+lhirTpl7Oxkji+nQ38SHMN
SX7JE3YkS3eYBS5fysBKtxLlL3mSqSENgP/kvjeYUxR+hGn4Sc28iXfZ0r3HpcubC/jo526W9Dmi
n+WZ0YDM5K5PZdXimDz3iyeygYbsn1esz9Vo7NW+CWENTOru5536vM8cXYbAv76bslxz69H323x/
xPo5y80fH7M+02XdozlU9NN/X7IerW/z/XV+PurnNetjha+56kTds5fFRCX/fYO//uCvu+vr/nrs
+6t+f9z6/PcDa5v98TP+OFxf5ZvdzApkTMZTupDz/nrrP17+H3/Jf37+P770r3de77IRJykO10tN
WZhXShMexwUPhv/pGGwrEZFXPde79Ql/kkr9+zVZEKHnKZaXr09p2SMXCZd8qN3jWVhtgxmcGRVx
5Iz+82FTssQTqlhGIE5RAPHPgWxJq6Q4R1OeJsipIZKf513W++uNFOb9rvYlqjF7Cc1iarZO2ZDV
V6tjPiw/Qp1LLF1lsvlMo67a9xa5VT1DfbOU2+VLxkhlIkLVVl6NDGTWv5BNc+ly691vVOHP/fXB
HwTfX39SDGlL/TfLoqUYaL2pF1rSeiQn8ejgaoi/wlKQtL5JQUJ+stfD3g9hIK5Mv2x9dD3849HB
VF7w6VHdtaRnsizFNYvq9Z8SLuLiHUyAfduXMala0xIwFpMBV4fvAQZM7sqvW2/W2isK+SkPXVii
8kQhwyQfrFhh7JvHY6ISsmssHPMWjI80yoe2J7pili3V7sitl7ZR2l/ZICDMXEaDFZ23HsFuaE3V
2OvR8GserJsqg6uw/g4/0e/9aki2+TogrI+tzcDYS5VM4/x8P3mZMfuJUNZPK5aZwfo8WfBimZlp
jo9nyGatVWOl9NJLyBfL1QFmfYm6nOBaSV/KUdKw102b2Z6WMVAUxsqbTANeCunjOvZYEoxOGxGr
itNxNy6pP7mrSJNGUoDYDjcb57twLEFlpCTKdn3/9Xv5ejTuW3IbSt6yelNuv1/476ld7+Zd9xkr
pKHGoiAgXsSQStdPWQvlViij0IT8tPV+Mk8cStmuLJIphX2N95SUAaGetBbGcgeQZodLKak5zSwP
2LNWB/rCVxlm2ff5Xc/ED7/x58SQRfmdkrpX4Zo5WphQSVQZaCdWopaJaaUTMpeWNNl6ZtZuHYhk
cTS2F36BBd7yu9bn1pufGrqfM/ndoZes6vriv+6ur1sf+9/fCg7uyNqDWny62drX1i+z3s3+IIb+
e4V+PzhHKDDI/6Tf5ysQOn0nzmgClmt6/dhvnO16OK6X2vfhiqRbv9w3hHQ9/IPg+v23uJlRS6We
BKt7WPmp8XJthIIvLLF9DgmbFJi/TypVADn+1mGf7IqVPbe+/PvQXyaUyPa1jjXFWr249tT16Ofm
57FpztTtJMlLFbv91xi0/rB25fuuh39wgr+/fTmP8PPP2B5Tf81xU0zzVh/hX9sVuIy9rn6Y6xdR
64Nsyuhxlyb9b/bOZDlSbcu2v5J2+1yj3EAjO14XqhWSQupgUuiIumbDhq9/A3Tf9Xhh56Vl9rMR
buCFpHB3drHWnGMuwNzl6PLeX+5zQd2ti9Ah+O3fT15+++X08trl6PIxXh64/Lw/XhsXTzLVYAXN
Y+YycEo3aorDcr5cebzjaXdezr//+AmsxirWBv03RO/yES43/vQezpCt5esam7o7cinxGURSspRZ
voh/f7i8+nuoUuXYHryKmKN58ZbMN8tYspwuR8t9l9PlPjGvgv9Hz1uePAS/BqMpjt9//XzN9csX
9HLNfLNiv7/My72+Wcjpm4X757Mub8T3q/78qX/euzz+252/HWoGyhk08sakJ9/g1wuZdfm1y1jz
x32X0+XR3/jBy/lys3wel9PlaHnd//enVgvn8fKS5Yl//Kq/u++Pn/rHbwrnAV/poAsjyR59XtpT
SbD6etov1/rlZvKsCifnPJ9c7lyOLvdBLOESX86JkuLw+5nLcLv88MtTf3tkOQyQlJAgazIkz2MX
jU16U5cL5bfz78Pluvrt3uV8ef5ynf3rlXiQVJwRCTQZlPRYHNPGRH1s6vZdNqWCzVO3cwqCt7qa
4ps/PKVkLq71VupPDCfouYnPuacuTKIN2OInWBhHm/BgOtNifC3s4iBqS3sCUe/f9eYcqRT0j2lS
xbuyUf5WT9LoGMdUHITzUChaOoZFOG3ZYoacRqLzXEKhjrmdX010dHH3Vvo6GtsQiwS44sGlWtcr
sdOWPfif/+Hv4WTCQCDnTdWUqzmvjDdtmV6XifVy800xv5x/T7nL+d89/Y/7lql7ue/7N/zd675/
w5D6V6Ld6xA6FqHRcuN5M+/0cr6wW38D4i7niyTp74G5f6Bml1PhdNCMALQh354HteXluecS37T8
oj6lV2QqkhHmgQ8YBH/B3x/GYRaunaz8ZcSNgBcSK2p4wzobOsxvsY3MaYh+ucUV1Bk+6PJ5SGz3
EBc/0zyzAYw1Bwp28MJ0gkTZR516r7Of2yq+Mxpx5Sn0dEX/HntJ9eZp1hZ+rfPqSLTjSv9VmYGz
nofnbczSf47JLddgxICbxAWCsYJeoDQifaOFWrupW9muayfHz5SQg1ZTZ9x3mjw3byKMnJ0JFmlV
a17Hr7gjli+k8dil22wsMbNOHeEfIJt2hFUd/KDVyRdIzwbz7CGs+J8Ic9rE5MluNC14FlK+hhE5
AWGGlBsCH5JY1Gwy7qmCUQgHDzFX4APURL4ruDCUIj05GG/6KKRKQYw4JcO83AVpSPeSosVYceTI
WU86TPuwxSBgt0G2pWn4qRn+ra0hhJ16CEiV9pVrKBhyzYy3VcRfnjnPmbCJdaMwt+SD9hFetRHW
LRGBM51y25bBixT1vZeT15fEhG8L3lVkD2vzw/KL7kaOHYlSNYQOHPxuE4htlhefo1fB3QTvUhLr
uWOTLLdjWtzVpe7fsu/75fqRdiJj1zu4ZbmeTOrXxgA7NesBnbn449qi2tUoUAA0IRAMkMGFHp5Y
H44Q2zYq5wAu6xLibtbYaIl7/NKKZPihpPmt00QgxyrfGVVUbQYXtYin7dOQsoVBTxi5FwkdhfU4
lLV3dsba3rhFsWnq9sknpHbjuqG/tT3/kUR7NHp6G98njvwZRQnkXKX9KH0EkpNn/NBKUkFc07ex
2/vJWRrBdYHYhmwHPD+VNZB6EOvnoiGPqoDTh6vH3nt+/T7mqCArCIj0bm0PCU3eXrkGrjShFa/S
uynGFqNn1rUrWhIUygFJ5aPxzu6TXaWdIaHHSqGCBmFIqSg6A4bIJRax3Og/xIAPy7cJu8w0cVVb
w85yyVWbR//Imkc96k0E364zFF/dmBXw/kJ8K4YkgxCxg3Wku0ggYxW/2ipUu5QCa413L7+1Ccxi
n0uvwjeaV8xun7nvtJjzxA87oM3TFp9uZUQfo6V/YBYoHhvkOafCKbuNKA0gi7Fx043Uyum3rO0G
ZsAUe49076/cge1JYKM4HUK8bUV7GDCuKbLjVxLSxn6Uf4VuXNylQ/oJP+gQt2SVJU1Jc64TNyMp
WaYgMkXqHxPYnWtGCnCOFpYdpqHXdA4AnHlB26auf2aJY9Ojb9y11sRsDpOjM/JlS2X0PnUCk6WV
sVYl0LIJ7J8lFCea7qlo3wjclbtk/BkOLnbxzrwSg/mmedLfloSfr5AA6u3DWP0qaie6T/Qcc3FV
qF1ICCQYH23dW01z5XpNtzbE8Gq6gi8JNeIxho/pa+4vI4jErtfy9FY4YGqF1Wxdcoro8rvEzNj5
xmhN/AaBytDYA5RqGTFMne9soht4+uklZhVScISLnzmltlwN+4pAkKssKu7dOj1TjlVb1z2mgr2m
kb34MbMhbLwCO82oNdqjh2yASumhNKl7Fo6zR05yb3oZQsb4hulPOOkcNuoeQz7HLUGYpd6Yv0Ki
wvvyZSgAYJKTSGBWRshKxhupGdl5SHqF5B9fYjg+I4598QfE9Nk4bpXJ4M8C8y53gM0pBlJLm8qV
XUFk8myYckbNVStty+KPdp57p9RPdfAyTbSPMhcLYftss94hytUdSAA3z16jpRRBgnsziLfoUkkh
BuO0Gabq3GRzkRya4rkpjWtPxge7qdSNrUhli20yWuKReSkPUffSABgR4CHz75svu7TFoe6jGTmD
0o4sasK70BAZNnXaicjOBhFjPsjiWNvsCCGYShqaXOVhiZ4iM0eSy/lQx3oYroOqqxHoN9auomkT
+xUAfIn+IpnzcBj5uQIlkc4Zhd0Z6sTo4to0ZZXdbTz/teromSIaxq6jh19a2P0CIjMH3BL9ZrlH
q+zRzTQmdscUaTXq8sIBUWBN5pOjVwSZjGl6lpp1ssb3uq20m8yc+LpE2fWgaXJt50l/pClHIkkv
cBnZ+wwnG4UCZE15T5zfnP/YNe3Zg9C0ktT7XxgfzwKlyTrU+aIWI+Q9i8HKNDRMw276QGUeSwnx
Gjrv2Ca1/GRvpdFbYpQ3iUc4WdrSsesI9cZlZl6bWn83dcnZbxjeZCA+2DHv25pirR9f0xQ354jS
cUVbj0ZoEF6bwqzWsvZuEFPHa6shOA6wKt0qoYD9ORGEAQB3NkYBqyj888mo6AUrLsezrj1lBu9u
SJke5qWw11b8oreDt83eg4CuvjbJbKcSFtZxKA/x+NzrYKJ67b6eQ0ZMR9wr1GM05tIotHYUjzCv
mOOVP3CJ156/bce5e6PkG91tLtCAH1TauXYIsCE6ufGE7Ky7J8ub7LPS3HvRcJQZ71DB4NL4Kjkb
OpZRLdg21dWgWv8hjMF6NvA+oR5uTQHuwgW9NeRluSEv8pDo4ymlo5zh9UhC524Ucc8wbpFZWc9o
fr9bD0Sqbnsn3RYmNDuAiGobxAZD3xQ/SnPEOJQLVtO1Rg+zQM1kaC2aUA1RWVvXT4Fx507ZTTr0
yCveLB+kzWj1lLbMeoseTm11oebCj+PQi0qQysW422qlzU3LOZOCoNEqhaXxcxxSF+fHwFWfaQ0Q
pfZ1wm9WN9b0Q43aXdwClioKzJt8ScwNc9e+MHGGDZ7zOqLUUDkpuloG5lah5rSIZTrE/fDstdHB
cAvYZwmuI+GmBKlYMFhrjc5+RHKiGDeOT2aIHkeERGp3ERLTjnVT5Ycby6imh8TaURkmER5XRajf
uFqgcBPUOz+l+YSmGQPJ+E6lDXKKE31WBeZr8vq29Gt5J2JjFx1LNyT4NO5vp5yYDesRlQSO1hjb
reqYUDMMnGHasMCsphOzEp1gWXMJxjh78vZnj/piEzrVq+f0R1+6Bpotb+P70Vc+pq8oTdDgUpe4
aoruwRwtfxc5vTPHln5EefrDyYN0iyBGX4EuJaA9UyyTyHuM3Jec/Q/taFTLDSLQrVHFV7lz7Wpv
bhjV+1iSqDFqZ22Yhqth7lWNmti1oOTI0WUpxmhakob3EPft2S0nF9s51NI06rbxyKBckwUAY8Kl
6zv0a0PiPc7vTMsC3DpI8J7eVwOJDN+3sNY+CaB9NF73yADSBkaO8DosXc6avAPkC6msjrF2h0Sx
Xo9zuibs5qPpShCUCaaeUEHYbX3nis0Fe4a8p7pM4kBInqkHJVf7WQwmC3XySc4mQYtF7h2ZDe3H
mNHB9Y6M6E/5RC4aZaqz3tylSofIlQ+/Jml/BUXQr2IkQHGCfCi35zjIZDNVGEW1nnTipAR2gBK/
dPzxOATBjd6CxArrozv3CuO5wRXLYV8kdYOzTxMYRfQYvsY8AjH4We1wJ5XCqUQysKVn+6kduw1v
JN97IE+5lup7Tcl+ZeGaUElu3+fTBtELjdDoQGbYazE2N4TpNjeAKpGSRA3Gw9DYNVWxE1FV3XRs
oA1PL27mDHK7m7cmAwjk0XvLcwDYrYXgsxIefsbYe4pmKggrABVUD4k77ksDgHSPu1paqqIY2yab
TAxXWYFZj7bkJhHm81gbn+4UwhVwEjYLbpDtKsfCSZMnMMHtn3XZzdbgCYO5wH6TDhBJBqZPY4JT
WTR7JVES+Njh+PtP5iSfBkQLpyK5kzoeNt9Df+kV+XuRu1cufpM1BOcUWCYqC2k4UAwUGZR9eMwk
38KBDOQbP8sflfR+OZ4z/Cw9/6UG/QalKvuME/BQgSTil+XuQVl8vzL7pkkd85kY4ZcWZQ8NUmNL
RGJ2mgqT/AeMBFrXkker0CUFdXgwCvJLOzt/bIkD3eRwudWE2CmJtaciGeNdq+OkLRFI6x5VdDKj
XkTU1FtdZbsIf4cmHIIOtbKFjzISF6YkjmzWA81ItJeHMG1dUrszZueJdTNYA4ZdK6sAT/b9qkB9
TdzfejCxXYYuycQCLb/MVIEPBINCbLPQMZXCTuro3sZtsCf24b3JfLPT3IE+TMaUiyGbbQYUATdC
rILUdjKJ9oPqy3SGsxgFrQcZCy+ljNx0SygISSV5cmqADA0pttGwgxo8dhSfM+8q1esI+lnnvORs
l0iS0NclqrS10zQgPJCwTX2NCEbv8oMVY71taIspWL4rkZD/loeox1gH33bwu1XG5oORDK/QCR6t
s4tyMAdZPgYEdw5zcsYkVsJml9x7GMFiRs08Hw9jm9znAiN75KsjF3W5TYgfXiUdcUhBHuw8ZWlr
QYSRWzX9PYR4xgbEW5Fr0zlpUKfpvpNs2J1zwfEN3Bkxo39YgPGIfOLLgjF7JqmWYZ5Ja4gwt/su
5iDyb4NTUz6ooX324ofI7p6TjmRT8pfLdQp+s0jEkU+jCXEkBsla80M+PNubNmkLckRI3OAdQTIW
SOG1F/nPUdVGW/re94YZij2KsgJPMkgSg2xJ2ZBAY0yGgTFjNr8HLGaMxjQ3Q7gd3egr471c4x3x
91Wc/hUP4oP+PVnAUXBMhHxzqHIhY86eGjVQDRu7g4PW3c+JK/aCgtxj+dOEndu7/lWMZ82xwBLV
nXP+qmstPQUBeaFMEQ8mWxCwwEmFvh/nahCSVjXxkVZOv2NfgU6/jW5kieXPUX2Cm3NCg9dIpgH5
NJnyZ26E5k3Ju3fbTc2NruK5I1C6VEFgiJKKUWD4sR4Tb+7BChebBAiuXBtvZV1CbTIsfRPXCk+H
hR/FlUl29oxu9b/a4v+Wttg2feu/0hbfpoRul/n7P/7jr+XnHT//8x/m94v+JS727X/aFgJixPOG
j37XJy7i/4qLdeufui6ES5iFbhqLrLcomy76z39Y7vyIa7jCMzyas0L84z/+JS62rH8y7iGkYk9E
phJ7i/9JXsW3hPn3vAo0zZbrk6Zh8GfM0RUEavwuLqbQ4BUIhYlDid1zVuJSwIlwcnGGbbIgeh4a
iFNq0liL4uqS2mNKAAamJnq0EaiFIu/g8vu6WBcaDnM1ppCmcMTriW0f/UCjTmWTFmPbp6IJG2sr
zWM0FPFZgjbTHUwXfYCHquk+VK3jZG/LAfTJtLYYEezROPhgUHe2IJd0snLID17Yb5J5NDRL4Z4q
4TxXDgK/pp3XmromiL6DtLIcXW40e63MGDuGDoLZ9XH/z880Q6NlgpgP66F02QuE7a7U0mc/o/Ne
jYi6lpuwrcwT5SL2Yg4j03Ka5nkGs6almPDvJy8PLDfx/Irl6PIDRvI2VkBit6g2EqhPX1GLIk7z
2AdOepaflxvdkKRwT4E4OAmOvNFEAdBq5un7qCMGglBZtLdpz0LV7Y6BRFWAFvvs5T6Rdr6v3WMA
hFsYXDGk0rBvhSBimdyFy01CuDfjPhzHMQ0Y6oK4dza9j7jOdMzqjAHoisRaAhpucuEMSIvMZF+k
sEmThlXq4P0SFfhHWjDDVujZz2yi6Asr+c3z+gTiMg2JIZlXdMIrEQ4W55YyI8O9u/E8jfJcFEEY
ofnJELo2fAXdWcCm8rCPE8TnbmxVm1gxTONaDSOl1RSb2coHWb9jlXnQozE9ah653GYLoaqiAH2l
jV9WYRTXvZ+lG/6a66FFuu7a5yax5NUcE5F05gfFXUoHCjp6gaL/utY4NZou2FhOaUFkQkqt9WQh
xVn/OK84VOqPV0JRomqcloW05kTXtMr4dnZTRqHGp8xmW4cWZfONHfnYt/Om31tD2FPOTAGTOKwL
9ja1AMoQ09rTwV+a+XBVuAEuedEhwFAUBVTpXOlZLPauNz0vj/lYi0mQ1rd5YFJimp8gEuEdzUbb
G/zXr0dvxIw4/9VdGz332pyTHCPknh+b5htB0sxIzg35MdOTCJNm35GQjNuZ7Vcz8N8aRMz74SAL
NbVf7tSFu4m16mkwpmTvAO0SsuGaXxjFSWK5u1a0/899Q/PaROlN3IXTGsVKftZMXz9QCNuhRCQY
0ScdseWXI22cD5c7LzdFhLue0OcVA2DHohWcroH1cp9043k5W6jGqU7rCG0mmw8TzTkNfwCQ95MT
PjE/hoxQNoQP4hjmaDaA6iYqRHHH+n6DFHA8xVVGOkDY3xAToE4YOqlNdo29oVCO3EkUtnH01F0a
md2pSjxz20N/XnpygzmSde1DTF+6Wt+92eWwgoSCsrM86EEFOvRX5mVABaViaT7fDNm77fDJeT7G
xcJEFJW3iKSanqBd0MuH5S6/AY1ikH+1bSwE/AwJ0P808Btx1UebQRj4/8swp9aaAmTyZ6LwwhbG
yPUrVX2/jeZ8uWS+GWedyXK03AeQZp+kgBlaA3wAwSkOkHVxQD4ZH6ren7Y2aRgrN/DfrcbPdm1Y
daflT5ry8J3WkrH9fiepsa9Kj/YKzX7EwHa2iYmZPIy+S/fQYVHMNAZttICNp/hiI1qIAG+TLg1Q
Cl8nq3DGBn3Oy6J6BCVBx5srSKOITfDCeqGf0KfOK172DU5In6reZ9LH4a0JjN9J92RNI6OxBxPS
LIsfIuBNj/saJqZGKVkPjIECLlQSpko+xs4CZoZlYTVv7dduO4GkKa7aHluDE2ufhdX7R7hvhiyc
Az5CFJfoojCrzl3I+VDOYXeLMGc5GmpvZXkx5ZdS00lK+be45qKracuSjAtZAeJBlrEwqIUTM119
tzvlPHllAUm9QYJr1qUJGCfkbGhNOhAFbM/o3UZtws4aT2Zv/iIJRt86MrB31tTeu1kfMBO11gEx
/ti+Ou1foUFSHe5V3HrTnLkGAdHhSi18N10rI8Lp5okv2ncwauZnknxDpm/lk0YzPzsVhCQHQYnU
O5FbN0+qgzeYwDOsDm7rkVW9d4zzwaViy6bFG0dto032i5k9DLXqv+UOl//7ci18Cx/SKbwe28j7
fhvahCBuvG6H5U1ZbhYtlqPEFYXcj6EwJBENwiLVzyq2ToVttZx8TCh57JIthN5e59uRzl/QlNbO
NE4uMjJcNkHNNi6imnCabhSwfRBaxg4rJGFJRUNNo0z3mQnYSrJHwtqTGJtgzp6OhS1P+Hzc2OUa
MRp10uGaKicGwcQqQO+jR71jgJB5Bf84gfaCLUGSO92Da5p4w+ebCbUsxYs5QNJ1SLv01yIh/C9C
r7UoXfJkor8UY1sRzAVVU20qdty/4cMvDPF2kvd62NDLnwe75cb699Fyqs809zzWyLENXcwJKPoE
X7PDcvWHusFosBwuNx5ZTescrwSm1O4qCRMoNDqeSqGCAaIRN50h270JGHcZg/KJIT0i44J6LsGg
Zn9LTuG07Wz9bfm9y3h7+TMupxMl4n0xazNnZZvrQwHuvGOQVoiH+5q69eRlL61jg3btBv203BBd
YW/anHek1EP7ynDrem92zlfO+murIi06066Fh1IpZOc/tECkaJfmb2YElbU0e66l5dr8btjbosnX
XhdjvZ0b5UNQa0ewCEkfwcwawtcMb3PCC2OP2OTWnbn2tUW5vmzT/bducNaM5IuCz5wPF5nH8sjl
YaR9rZTW8fLY8tTlCQmNNYz3b9bscCByibSw2T06ny1yv2QW/l1Ov48skR6tgaG9FqGxXe4r0xDz
zPI+Vo4o+3NSl3vCwZ29xf8Y35w62UmmXyW9C2Je+se+0jxKGfm4jZvirzjvIeHOhgPazNPO8P37
v5MxFXFD/eiihro85+/uw4wxrAltpyo9y2YuN3nhNgej7jeXu/54/fLARU0lFSVjTbPs70tvxl4M
t8tVWDeCqDFPmfOCHeaCYkCXqtzVgZ5RZ8JRcplCL6fLUT/ZERSqeXJdzpdp9nKaW/Um76fx1Ck6
SYWhq+0y5Zjz5NP0c19yOR/m64jQPrzMs3chmg0Ny42nK6QGHvqMQ18Ps2MMgtZ8g4kZrxMzMs36
uN1UBg6YwHQ9ZmSG6BNZAP0pmMqAoLMeB8wILV3WB3sO/xBVqKb1cqgoXGLGmcMf/nzot2fFMkFO
qnLmyuVZxVbqZXWcFq3+xbmyHC03RKy39MNnQWcFiqFBVc0hu5Y6PyyHi8kFGx2i/uVwXIKMF//L
8rjZOvi2aYRk53BOTS8X6a+xSFC+f/jv91x+ZDAbCy6GGtWa3lECFp7v/uNZ0Th7EpZHvg+X3/79
hyxPXc7j2uVZy/n3b7z8KJ3YrbXp0y0/uy5paH/8/Mtf8f1nXx6+/PT/xn1lfk7cWm/6HRsh2M7j
2LIfjUObhvim3rYY2w76MP5QhY01hARfRO01IX/6tOmGgkFvKp6TGBJg6VdkyVk9i9kJq2Kj23sj
cO9anPs/2Qp/sUR/79yo3k4RAL160mBqmTzdKNHvkFJBW7SNnpRT6BuZpMFJQJO0Izmu8sCxNm0r
xi2E0W7Xld0Pq4yZabwW2DozCpTD/sc0eMNG1vqLKCGWdjBq3N49h0Vy1qK4WSVkCiLD4L9JNONq
HGS7yzQmPuHuumFMcYTgple0gLgWaPomLUkCwBsyYJjdX5j8EbmqIVhHev+KCDzeCvHTo4gIzSwh
MZeGrA39dVTGm6Vl9Cp2fakkC22Ptq/QrKMrxSnnciHVCDuUxvuWtTbRlB20sTh+jbyuwNn1OYwf
mY+dzIIr2NNAAPUWvXS9ThvVilC1sSEtSliTYG6trro1qrDjowIk2obyU5BEUFGu3JsBFYkEeUDY
sHOTTfeiueKTZlIj5gJGPjK38tKVTMeHVAU7ixQ+CsyrtgJgamewSzPrIw2ye5/SBIDdD13C+WPJ
dTvKDEsla90aG6kV63f1iJaBvB1AGqMLm2Qo2HHYEoi+eJtILiWZ02+PZUrxVs/s8JhYuDzZZc95
bnyyQgPcS2B7k9n+3ve6d30iYko14XOrEMPgmQY8ZEvcE2wf5zS4PTwiGG65A9uXDMK4ioA8WN57
wjf9lDBTr227n3Z6FP+YlPEUgNhgRaJdT4IFaM5qtXCEsVddgBisgL9cKeswhMajNzT2nmA0jK+1
/QCO4RFZ7c0ws4qSMKXRbIQkeSdIENUAB4XABQobm4C3fA89ZK8NNby1XF4VcRJ8an17xb8a3QLN
/nYgVCaKGeBaGwrjFDFMxqytUB5tQJZMe8fOTs6k3/pxox/TsGswpiVXej+Ot/6oAcHTspuqJtqq
5ftqGEG5titqwDWg9DJrt/Yw8uWUEwRA0wWA6A93ZmIj1rFhnnXdxxKW7eku0vXqRQM0QfUXXKRV
NZvEphSfhzZros659qYSC3gf1Ugi0uRsmz3Wzt59IJ0zGXVSIY1gD0TpZ205H07rPNierv+s2vKl
mgU9Y5/qK69GhD2oqdmb09Bf6/p13KIKcxVgQdssG55FOBGNjyBo1E1ZbGx4S+shNe5FKdu7sfgi
tfwRVbM4M7ICTwZ57v5wr2rdTx8a+MF1qGwKWNon5e7nIg52WUSfCz8rHQMP1mAoQIxndJTGtIU3
2befQZThybD9R8et20N9lklL08rGwlELeg9IKGBKaUTbCTvgcnNOE1UtlnnedpjJNqgX4B+Cnh8C
+ReLXHRxyiLpgMGpzHvCVbKERigWoLz18X9Eil4JNuvA6LYiTN/KVGcOIA2ujcgXskpGPndOLO2o
+5gVMRFpFLzgsEzWjUhSJI6HaNAfK1rIp6xLd5HrALmt7XOqu/W9plAzJQZOFfBnn0Pnt/uAMWqt
jyjj4o49LmmuJJi1N0Uy3IW9JXZS7IfS+zHIlKqUwJqMmv4zFiaKNQtG8BC/0ztZz7Ib0uvCaNXy
/doVfn8dmM0zDbBhNerAhUdq+JH53PfZVxUD3fFQPx1KWk6Oxte3eqdMwf+ph8RqG+kr0a2HiRhH
I0Kp1RKwStkfdNaEtzGxFVEJtpU/5sLb+b6/8QxD3mUumEdco22ZPfQjWPLQFjbNpS7b0k6CQDDC
iU0qKJnGVG1j9S7D4U15ZFhMw1MXEkDisLBUbfbox/2TNs5SVjPdKmxfo6ZuC1N89MWuyxhqYjeh
mwq4uybcs3RJklP61xDhfh6M/ssDRZlGPeJLH6s1XK6zGwP1pZQ53dB6YfcAPWqX0eGIlA9gKLXB
lxq5j3qZBNXKoinosz7aKBl/VMPWy0qyImW/H1IJK3J2fKN9OnhMVdk+8+V1Zune1vKBB1exXa/1
wvgci7CC6vDTtqFNOyUirbLtP2SL/V33K64L3FFxREIsTbiN+da7tUkrLXUP1KGqsl+3Qto3YG+3
Ad4yvhtEDo4uqXMN8XO5QFpCV9h2rqc8uFGVR/kaQs3eDuQraq1TyW541wzOWQohbowium70koaX
b/c7yIIwLvnYkhxxaxj6BZklJAzEY4W2xTgwC9dbH0Z64saoaJPphUg2kHZJJ7Y99txNxKJxNfQl
wQpDei+wW6PipUYSqXfyQXViRtNV22bPDaoQ1ozmX2Z5F5KujA5n7l3bI0Phs0jNc0tqR/JkT9p7
58f1SQVE9xpTnx7Zrt6MAUqWKQQP2RtIf4yCoIDbvDDuvKnp4AUn9a7X1HbyO5COXWgcSXRtV1FQ
72RvPXU1OikJe2BPAeHB1qwnmu3QO+JKv6/CQu6bIrEo82gP4HQmUPn+qu+rcC27nLSI0gbWmaiV
Gfn6fupakqM4ceP5CzGRbZvfKYhu64SPLKePPoaEBgV2Zm8NFw5HgXm6LAHM2U22oyvoB1l6y8qv
W4eui669OcsiunPjuj2D3/uwC/p8VUOIO/L1uBvNrSIfWkWJB8UuRw1p6MUh7oJfRqR+yIn3UUtq
tLdzTi/zWERdskUfVbOC7c0Hw7FOTpjcTHToTM0ijiJy5bZqE1ptxLuSVv+RlUO5c2oggRG4f4q/
yA4c7z1I+pgiKktAy29v9RGinapIgLEIlfT6beiU4V/sOaji26H0XxqtePCr2Uhgx6RG6IQvxqeh
KPdD4WYnE3nwqtd12K0mSjc5PLDLZaLmqmsMjRHOIYpgxB6pbDgIpjH+YLP3WJptejUgKhyQaeVa
ASfb9q+jeRsy5eCQy2yT6mAdvHS6Hq3q3oh146whka4K7dwmsAOMppJr3QVlMU11de/3CEgaz0AY
gwR3Iql13dTlmZJ4VEN7KhqXnaL2UyNNedWy91qn9liuS1q7VJsKwJ++e0u3XyEqeWM4op3LYn5X
dWQ2Z1IZN32DlFDXT77PDI6hTzHTFmorMzDZ6bClv20dS3N8qOxR3bmWjl4Am8uGGjhgsrjC9EZl
8mCLJNkZErw/pa8iL8/EP3+5zoSggjlpo8viV5nYn7HGWgu9s7YLWVoR7aOr24Fmbzr8KFgS7s0S
cY/I5LEadJwPiBIO6Dk8BkRfvx86dRWlNWZCz8GYRW03G/wtyyRtDaq0WbOHXedOS1hk1LD3UpC3
egqUvgvsFuRIvO+7GPmDDQvSwNVoCTr/XVbFe1dtRGYhhDRjsSvp3DB3fEiRV7spY1QGpuZtnDa4
AkxGezqIvuL2GirwLmd+ZRkZHJy8erDEo+sbxo+gMWh3D+3O91wUr+nGqevXtqdwLjvz2TZZ3MMp
us9D56WycHTG+r3hiZx9X9FtFTygDVK5YEPK50OJlnCtiDlc6bzjY6Sht531NkklD5k69zKVxPbo
FJPVgxQDKdXlAC5LnWCfAqLPzbuORue609Uvp/BG5AjEQmeSu7DkBbCvp2fPnfcFgUm8GnI8O4ho
+2jtmwzpzCEoQ+BT6Sxh6IshR8oReZJKxmwzdNmPMUek5sb5p1XAQclz0l2V4RFZGmv6qqxNynZ/
mRGxw7UToLFL5Ske/UPZiJn7RskXdE51MII6WxNZXpH4jkwZrSMq0mRHb/E6E/zmrHQq9MEJc4N1
q0smLWSh2yqeQKbHBpLTWL5Jxv61JeNpH6XitekA0Uydt8WQ6XIxkciruh+p9O/tmqp6PVFjMBBZ
B9O2aQ1yZUb1PhY5/zvTf+lz6EC6i2OnIhFVThXbtWhEeQ84h0La2fVA19FioqRPASgHGQGydP5f
IqRyktug2ru9vh9aQArlmWzFDyd2Ef3MkYtId4Zk+GrmGDhHOTsR9n/Z43STp/MHKKojnxnbNhLo
s7whq8kvn/4Pe2eyGzuXZed38Zxp9o1R9oAMMvpQNAqFpAkhXUns+55P74/Kv1CZBbtQNfDMuICg
20mhIHnO2Xuv9S2zYv+YMuuBH2ldGv13l413OQy2RaCuOdZ/+Ek4bQOLw3Ju6VexyYljHZ+T2Lf1
VGh3rdat80KbVvnsaQnkJM3kgYSzh2BSGY8FRN3CJwJ2ND7k2QcGM+AUADUJTzRg0IxHpEHSWkiH
TkSjquvVuG/VE6Mhck1m4N7hjIc98XmfILlzyZTVlE5P1C50gjRh33ImZRW2aNeIbfcy50pxokoh
47nHB8FbVk7+YOeEn6AjhfA2/YTdvPwVjccAGoSmq3dWia+K4ZlXZspa6oOKByMkxsFi1fY1ksXn
MTj0Qs8mGqBtYrKO7IfRggXOyBKqFx1/rreKhcC88vQMWplQpfiEUJgM9NLoC6jpjDBYeyvI0Zlm
1ckTsgKs6NOoNZp+3JONIYBYYFxNhjbOyJwIBEGimdjUxU84o/AKw2kTRtOnlAPBrPp46xNSQuxH
n2+ksCZeKHeSSnjtAlz3bK4nzggPpVVutdwD4BMuphQ9WTFXKUP0aseo+VCmrquW/WmJcUHQBmAl
vAeGD66isDwFeCv85Da2dSGkQg4D5IaFtA4zwE1UoZwA0k5yeysjj6pV6TCzquGPJfHepFO6qGKh
K9rdohPjraClJ+L3gXEPx4/ZTThBhRcnoJ2RqUqHhA4D6k8iDIzhQ6maN8JjnWxGURshBLJB7L7g
5Qhl6S3IYHK2jYbyZWJ3JkI+6qXmRBKCkRLKJY/6UVaWAKqIXVklmh05xcy4f0/3Cdd3hacpbcTq
1KfEWHXdPZqAANbDLjV19mFZ/iw6FagwZB1PoIznswGPguFJUJXcPkl+LHg8gETFnW8AYGkUSOeh
gVvLUgZczxNg16yV6CROxioVigKC+nUshHs3/FghXW9dupOnThKeab4L2t0wdHY5ZRGjFwaSZ6pF
5kS20bECGAAPSXYgR4Dh1zYs4YCXYuXMRSAd8qnnH3FSreKFxQ09dixIHMQPA/cKgG9mNudQYChY
JSrLQ3y2MPUEuD0klNTriZfglBIrH685VMyC/NuDL3EcrS3CJ6hRMQj4GHSIbtQXVu0ojo+uQ56t
i5IXC0AogwAKfYnTEBz+GYQ13ogBXaQVlASPWvekqX9Qs/8smhIti576HAk7lYrPNW6q6CUcLHMl
R9BSo5TTufAKv8yCjqVNRyP6o6KM1bJZ21YzQu6Mc2c/KxPsfeUoNsK9mYjxGHXsR71PLsZL5pPN
TinAYjznCKXgo/SglKtkM1LdO21WPrNpHrGKXoyA25Mou+U6SUlMiFSv8DOiVHf6Sq45R3O3iCFW
JyOS3SAkJkW0rsogvRUxVHYL+Yuib8tYj51QMW4hDWjbVI+JhsQg9RkOBuGZfhwZNUNyNkjLlJFZ
VM3wrE/xc9TP13GMLkE0baMWLSok57o+aYn8VvAj+ODLjepPGVJsDMK50WZuLwFvBWqyfDa8pTCd
u8LmweVAG0hPShJ8yL6yyMkgUM3duournzgkg0ulSuiz1vQ04W4ijCw18QjAUsKYgnAS8CbBXJX+
rs79ReZqKb7qAtoTQ/VmzvNzpY7xRnpjqKCkHBCpSh0j7jMPbE5EAjX8aFOrAcVbbiTW77NhvOsg
O5a3WJSyn66x3pWu+8zzz6HxMcYw4MhE/84Y6VIJlQNE4Qdd6zqdyx/y12+pVjznPXRqOpYEJ+SE
LXE/r5uke8s5YNtzxJIUVxMq1bb4SON6W9fGLY8YEakpjYJxq075KpVLkOrxvm7EhyE1twFqXDgy
Ki5M/2KOM51l/CmJmVys4GUA5CQ3xHfhdO3E9E8pMlWqDdI3SOVBMmI4YkAsUd3Dv9Uaq1zJUvUQ
onM5R29J23xnwUlpaqRMJZLOANp1IRNF0oVPPomZFfhio9d+NClrnEBdmlWycup7GSVkqdNF4qQd
EspgRDu/fShqswmD13oMyDJtJ7CtlIKGiAItus7R+v8L+v5Tgj5JleT/SNB3jPL8uynaf1b0/f1/
/aXoM62/qabC1qGpliLpqog27y9Fn2X8TVZMxG4mbDlN0nS+11+KPtX6m2KqimaoKAEt5DfI7P5S
9KnK31TAMJqFVtPUODNo/xVFH9/m39FCLYioIgMpvJOKhLBQ/GdBnwJJBPZhjndSFIqQLYazXK0Q
XNOrijs1Zuvv9bJVvv0x5FxbmkaKoqr2kTU/Q/vJgh9DUgbtCwkX25Xq65X5MpR12/xA0kiLj9lQ
euGrR5DKaXVGozKjXpipfHv2VbQbSAk59Bkk1FBdpc2tRrQsr0StaV4iOe+Z2DZl2G3GqmVdDoNa
osuFmMb/o4XdGDB0kwN5X4Z9+pQgZ6LXPAihwVgB5CJnB2qCQ2dZlKRVHkUYPsxwKp+CrvKVtZ6a
mkzaIX5ftkM5IPAX+ey7iPJMwOMBWgw7B+NXx9LRaSJrDtSI8Duhlb7laUwap2mEaYQpEpBGE1Zj
qwMQRr3o6FHX6Icp7ZI+fOpyVR4Fl5rEahizd7SImy0AyoVxGadaJH3Ax0iCbaUXnFDEJhWJCxoS
bAxDmA01YXPqFQwYuY7KjI6mKAypdZRJLknTZUH+xIeAHVlQrTQ8tgH+sYx1gK7kRsS1l62zGU8w
7Qfd8t/yjMOMJ/oNAqcGbwHhpJE07axhVGI0fRkqZFU3JuvczaEx3JXBrJQb/9Aqv/Rw5JBnQeIH
LzQ3rLIMglZxXYMHaDVV40uhE3nXw6Tz6dMN/glDVOHIbDPPucQMMUKfHLhVbMwU5mAY8c0OYIkS
GlqXnPqWc59YFcvpAi+M01S+ce+MEoxi3pfteLE6xPoO5MQ4XsnyJMLyr/lRmc2AiOtWODbV0lVn
bKXneWw0ToWIIJFr4sGDpK0ABLJxXZCIGnYh1hBwI31+tjDfmT+aMSiNLdAhTRDVt4mVLxFL2Ygg
pDZoYPZREAl7OuYKh2BZFwPGCuVslqtc73/nCA32yV5GlU4bZ6hISk5TQaOr2LDcB2U3yZs4ajLZ
02W9EU9l2Us3kiHRSQ6JNlSEiTdBcBQwABsv9IktecNp0zR3kGZUyn78zR186kgsuSoDs6hmOOlD
N6Kkr2JXRwMBazEQXks1m269oShXfO0B5j20TE2iDmfRmIIDT0CMI00jmKsUIYCOLeVFSr3/LNTN
QEtJDtcabe7PqteD9SjI2j4TzRL+DY1by8zytVyOrWsIvM2zqdOanMWcdMK0VfZqLVVHpmuiM+e5
8iQks0CNQqmX1rq8HiKz2GdGZRxGIoLWlk8TADWqTk6Imm1rLRhuehVgTmg1MuligqmDTpG3oh9o
L+JUkbUYWpF2amblW82G6aNr0vqkCr16KbrBvwz9vBDHpPxS5j1jSrkhFznsm4tZBN1nn0qUrmKk
ELlEj4VTuREeTZCItHEq2ujjIL1meRNtlComBnfiUUk7WmgIbhhBmjElZmbm/qaJgmQjWPXk1oIe
HILCj0zmUlJ8TVkhn6C45+85nDXOw1Zw1nXir7o6JmZYM1ovyiPTnaex3jS13GyY+uUXS2F1iYy2
PirciuteaGZPnRPt3Ku+8IFhDURvV5QvfVS2Z7NbPIu5QPAx56mnGc/kVo8xOWFkRhOpRepZ1FoZ
GFioZqfEFGghx7H4kzEZv9VdRpmDzcmydYndCVdpJm+JBRAeYjk3x7Y30sYZpkln9Ajq/xwqqUFf
z8/IGR3pnCsZ8XQKruusLy03LmTGxkKvNK4CttSW8Ws4HYTM66xXnaf7iuTogz/hkpvKaeMHJIbJ
dMJw85vAzhqKTymrlJiBkmFQ8s75n46cDO4QkeVW7MJbTxPmVI+0ygp6zK7P9dnIUalt/SwZt3LZ
Cp6axIJXhhDaq0gaN0mKhcjM5PEoxHLKbjXla8j+KMIyy1jlvmb8qQeM9slcEZPJkM7L6pIgTVkp
14NZ6ExorcoxKalOZo1jn+IjvPtNOh1DcByuLIuxBzsb61sMutUqMjrAZtY6MQxdR1d1mVRjVV53
oWocMdqYWCU7uGRmrO1bkl6PbULbhUHfePEzcbGZCSAslTwGcTAUxdoSaWfFJQLMYZpl1/JNeT3V
mFMLeS49kabPijZECNBWwv8sF6Bfdb89GVNJFyKduh3Cet9mfDd4Lesm2kxDoRFB6Mys9/6xkwI0
Cwpc1MXGvR55orGezP66KgGj+qqYHNuplr/SYKCmiFG5lAbzrNwssjVCZMK2klgF5E/oE/OYcSsk
ERDouSMXE3ooHuSOKz5N/TYUBm0Dvjf3FEWRDgKdqm3WxdbDMDL9ntSm/CT4BulksDWIYY5TeJ2t
uqO0S1Y83iyi7YRTqV0UJ1o4QaRQzJ9QFYM9bWisV7NQX01zImhOo4MQDw1hgz35a0FGCGQym6gj
JgTsWWbFu24GBhvj/3kyiRpwhS7rTxIrx3r20SGkhu4784gVPFYV4B2RkbuZOHeUPWFMOI0SjZso
QHMR5UGMR6BsjqWVRityRjrU68uYwoJdoRQzt0NHj9qmFTujkCESgg1XdCuDUWam94WrSfq8Rbbj
u/os0ZFkDroyLCSYo8STkalEGAEEbaBEWNzDET2VNo7Jns2HxCljsVuHQ7ZsIANNa/a7lRSIGkUr
OSwDHZlVOvqKk8QzUr1Ba4mA6Kn0y1pMD9HUdVdBiGk/EzezmaVC37ZT1HqCNnLZq9l3gpplplFw
OBhWo7ka80g3ynUalFBVwcsxG/4gyKdaxWKv0qsbkWwBVsd5KFRleOn1tCQpFn+U7ZtN/Sg7xGYK
GICTmsYDoZKqKhvkDg6D7KHXbPzjGBEmvxKh1HReSGgO5lppHOaDyZuEqqRCffA8gnwMPc6XDKHU
uhyObOpp4ShSyCEOfArJ2xleqMiLVUuiGZSj3tL8Es9Ah9j30Bmm+hnMPd2bfPX/pApafxenj+y7
+Zf//mf8H3+Kcqop3tv/9c+/bf7+++C7WH20H//0G/e3Mrl03/V0/W66lP/KF/rrX/5n//Ivg9Hz
VH7/z//28ZXBX4qato7+tP/oPZJUzub/UX2z/foIi//D//irtpEk6W9gEfklqQrWJJIL/rW2wcNE
caNIGvYm3aRG+YfKRmQsJRLDYFiqJUtkJPxrZSP9zUKNqpOuoGkWswHlv1LZQLulfvpHr5K4fInF
MmWZCjWZYv670iahf99phs+AdorJw6UBMYRRsO3kGV1/GaXASRnXt7vfD2VEZCr8oasuGIijpajB
U7N8+vshbligmrghJLOCjP37gQlxsxuXD7+/LUbuetoW5K0uummlFhB7Lh+6RR0fLTr8f/gzgZBm
emr7/FfriXGv2kXLh9/P5GZkTq/WZomtnB74Ly27jBdWz++nfiVntKDYQdXiMVdLY1SoM7cK6nRv
aOZGJ6QGLcfImLk6jdbA3DHMLHvxjjmNwQHVVhdJsW4F7BlmdgybbAkpAVyJn9FT2g5tWQ6eubSM
bTMln1auN6s0r3rwy6ilJ05YO6GXJK+Sm7OgLQLqRWetCoifMW2X14nVE7MsrwnB8b2brK0hI7mo
xGKryBgDEs7oq1/89wjoPSX3B81wUzd8+osCV2iYJZHA6G55nSiQ0UUun0WgnbY+U5s0wOG/fMD/
HK7FIXoa+6bYRPVE7iQiQwgqVQL6mqMlgfKEHmLMJ9BC3yKeiqNkH0JkEVtCwmXycqgzym0QwPZX
kf+gCLqR41KtEqj9v1zoXyA1HHMVADiuH2XRBv/bh2CBR/7bb6eFQLrKh/hCCkGHrwTa4O8HUvjK
v39mLGTB3z+TTRmqEvyRXyD57yv//WD8shmXDwJ2XXnMVB0dM1k8v6+HLQLJW7KWydy+ISynRUoG
JPA7sgyqi0I2MiNcu7rL2m2R/n/V6MtG0i2covVy0WOe2wsefi9gDJ6/BtvrZKVjIjtsN5Vwqyic
2Dv4zOrW1hIITZbUTPAXjXrxqe0Hm/mhj/LI2CfSkTQ/qFs/0opu+YM8+siNNeLlqT22uFSKUQYD
9qTA7y6/Cs0zE7j0TNSp2aaJWDq6rrsQyoZT7ZEXN6KN/1p2pA3HiflTvNNHxbOmkkF+JV7U6Ilc
Dcm2zIy9jgQsckTdI3xLIHKLRGD1ENDZ5S7MXf2bzrVFluGSu4okDCURepr8lt+U2NPBgq1ovPG2
VbhsUXpQZZG6o+7SYR0zl5jRz1gb0hZgG7WM0Ue7Mpw6OJXWZ/kFppW376l/ji76i2AxYHbbQ3vr
sQ6DOl4FNB67NRIVeZnMY7/ihGVH++ICF6q58uflG5Wl+5FsSWPeC6eMcQJ52G9d4cKcSRnxLDau
lTzZaNPIHARIysO6WwJZ+/VEK5HQ6dCevjsdB9yfOHMMC4+hjYac4nn+I9IZb68gnnh3WxDAHIcs
R/zgpMhclIjs5jSG63oxOCKw2S1EgSvhU/lZviuPDHGIxhoCDAIx36q5wAYM4Hfc/N287WsXJ40C
ViLAb7xKrqWJaN9G+UW7V8xWyPbSm35AsNk+8k/jnr8wwX8iLkNnSt/Bm3njiGJsGP4LXEUcHv4a
JA3Dd5MVqf/D6dRK7uY6OqaTI54nZnSLBmVlPisH4RV2AT8Mt636oX4T9gxpfk9c9LbdmhgAGCFA
MeEQ/lU0cKrtGGHon6yyRSJZ8U4y12Gl2KgvyX74DUftLklx6w/Vy3iW301g+q9IwgFELU37g1me
uKjdD+QCdSZX1bYalxtKSz15ZnTFnbAHNGLqpJzWezfairpbkOps01Ze4g9XXUR948I+uKjhav6x
dsQoQ+vxzMY1nGSn/1h/wmdl33yrX1QRH9GXdWHdmeA43gKXvGFilrP57iN3722ytcRiX54bBSWm
Iz180sEca6dN7kBcBQe0p3zjb/unKXdLtgNymWe7+ZA/MuhV6QbV15x5ZeSGX+ADF9vK6qs/ElzR
H8vR1R/qgbM9rPz+aK2W/PAVFV2yMojre4XAQi7QEZaTTjNqT1DHM1XMvI8s1gx0yxvzh6Ht9MJs
GFmA0r42yhtrB300ZO+j/gVDKzWuWujySX0Q4638Mc0O/HoeKbZcvtxINDIj7jfYQMom/sJIr5N9
ZQPcvQJt4D1vPuZnNBufxbfFEmoL5mbSvWHk+2+q2olfp7t2CAiX5zFYkyGyHTwkfSQ5aPfojab9
4BVrVsvhvWdcvy3PcbuRerqWuCjcsMHmdBLFbfns7xatZrtJz8IfJD9c30GgNbDj2cufR0x2PIkR
Myt7PHQv/rwFwEPkMSIrS/BMfo4CmYJNcJAw7rXOkZNNzkbHuiPt0ueYmxKEnOCS+w79c5HOuGim
lHYtxpuEeuDC430hbPITOYT1J7gittWeDJUFRPk25cRb4pANSBKvRX+Pq2MirUn5qVaj4PFl/NKJ
CYEXDlBmminnWECeyaH+I93aV//IxMaYzuCUkb4xthDXWfGi4cOBhVUwpVTRkaxb6WVCEymSNPFk
iEy3+fFXAdIDVtvM9dW9njKE/s7w0aJYwst3GV9LJI2hw49t3Oab37/LzXfDIsvTW00r2fAUHiGA
EsTxxXlp69mZr6EGFgJV0AQeiwVASD4SbzCQnGHZjcWVwTf+HvYPFZBFvGOMUfykW36hEPMoSPjB
WP/FNWezXfgnmBzJfiZu+RKkr4l6lE8MHzH8zMdh6/iv9Y7e1tKa2YsVunUMWeB7/vT6IU6dJNui
64w6L+etxe4gYhp0JcZu9V6IXKk99sOal8dAvMGIl22l4pgY9vzEi12AfStClQL7XuVbDClkxQkr
tbkYyYi0bI+Uc6fs4qu+nzbqSXman/y7ueOOZi61F14NUi9YYhKJEaFTvvISGsjnzZMQoS/3cuVU
NqCJY1fyN310yuWbbK1U0iZhCl1Td3hGTLZSPHx66VbK0XJTsL5E7YmAgUE9Em067XM38V5aBHnp
SvuSwj90C3x5Q3aIotAxpo5yzJrj14DlEfVItNevREpEzR5NUvXZQhsS4LPQxBZIK3BwrdKaQI5C
VrwMxDB+npdx9FHqN72KrOlI8cy/l1FypxeC9wKQRGQGcXddWYjuy5fC2PgE8pJcLHh92/IbzUV9
F85qtZaWOFRE9w5XCVFH/B0lFzl2+JTxZT6RFkle516mI1XhdVwlOkp2OBpuhT5U2VvJizFsGCMv
WkvJZuL7KI/WW2ba+YU/JQjM3xN4IJxMThqO+ajo0rrlVd73sw1tbm1+qo9iJR7S65K4sSyn7Q9h
0iQeWlvdw/rcrfo10tS14ubv7UVY9xcQPWdB2nXb5mnYK2/V5qIHdv5dv48npPbmU8nXACC+Vzek
mRUryMPxcMT8/ypuIv8ZSbuIo2nPe1RB/SLwhCxtWlxO469kjqsAkoZtbqIQeFHOOFcRn3aySygT
Go56LX5ab+Kjax794Nb3Pln1l4wQ6FVzm/aclXgVROTa2rRGvgylNt2lx1x34ou6Ty/TY3jUd95/
vhl8sPICM6k+sXH0o+sQzvrMbBkX4H4qoTB5LZ6V9JTvjBfpPn+HuKOiTZYf53u9owwYFt6NLTLY
/tOdyw8mnAjCUXigaW1WokyuMV7MTXjttsFNeDa+uHHqtXQXW9iHjvYiIY5ZVDYORYQuPsz51nIo
4ZV8SNQzL5BGodBU7aburwNt6GKtOUq1NxSca05CGHFvH2qHm1TsWeFtP3+PLy3zGN9rOjfddKJX
dK6YXCPdRUFMG5Px+MDUWfeUj3Tp5tjSh9tUT8UX+7RFylvmKS/YgMN18TW7whqsaouYxpH9O1VV
9dTexc9sNVuvpheJXpJ7gI6MkWnPES+IP3vZwOn23F/ray0fobr3V4UmXrJN3iL68yF3fXWGG9lZ
XnUjwBhzgOIOT3yDSeeJcaxoV51JZ2npveguVL3eOBFwIUS7DpbZExpb/mmhu6W0ya9qu00NJ09d
LCLc8CStNo5/Sp78B6+omyDrot4Pnvpi3eeruPUom6wfjeO5gF/WKdVLMqzr6GaUn2O26b4qvETD
Kwr7RFl1W2DynCakp2HLe84MSz0MoEYBfS606xDTrA0yDn9m3Zg7rYvNHVKVald2pOpK5u73A+m7
1o4uE6Vl/e4rGN760Op2c4fr7fez3z/7/QBMlXRU4hTBjqGuTNui2Zed7iitH6/qhijSUVli31XK
5V24xD/8fjZI+GR/P8sEgdcVL3+TqnhMMMvsR0uMRPf3r0cGUDnd9f/L/2Zo0600UKJ2q22M2HSq
RHit6qB35ZyTotagWRUK6sxu+YayuRSbCm+1FUFJYkpGwl+7Uedp1QD72eFpZ9v//VQpKfEnOGeO
fNZZbttVWzxo53xHRI3x+B8p0RqWRwxITluvtXoNxKPo6f6jW2EOukKQyLGZKmX4Nrf5vt6QTN4b
OxOp0qcu2eaBiidubeGEuTgC9PSmsVM4snEo6KsBCkZJukuOPbLGEeWyZ+lrvqiqn7ojWh9Hvuk3
MBCSR+qvgLADNB/uSsPNvvPHdBbclrMo+gm+B+fPh4mG9BA6wbF7k98okOY9P/2JYDx6/k670W2s
pOGKYJa37li9U3UGiPfBQMFcxkpgIhVEgGj3jwoS1VuwE8/Su35rPwXiU79bArkAJ78Va2PwSIzm
2sNETGFCJbb83X/FZ4rUMr1qnwhaLyOF1ozH4KqdUqq3z9zLiX61JbJcD+0BLRXM5AaznNO+Jpvp
G6TFe8y57824qCuYqGTVTaf4i0Mxld6gO/5b8128V4EjNE7cEiu8lhA0r6pvDpdMjN4Ceh/9UkzJ
L/WtJyOYDalcFayuB+VTZv+7NGuuCE626pi5yJ/AmHhcbkhe03mCE7LRLu0uOA6kzJ8miVaRm8N5
atjTbPEL3miHsQRzD4yuzbjnuyH8qVoC5OA6ePwnvtR8rVbNq++VRDkXq1Y27LZ0YCXEkz14wHrJ
GIud/DPGwzO4/WPJNyMX6iG4fxhCs45FB//ZcCKHQdZ2Fu3k6HsMrBov2ikblH4E5XVrbE5cgi++
aqU4M4LBTbu3cJp95pIt3NqQFCsn2fAHV+FaoYI9qmCKDfb3K/WzsqePIu0lFpZb/ITav4e0Oa+K
wY1NrmuD/uwqwlxYNIt8k3KTPmqfCp8zFWwXPOleykZ+J4pEWqm7YK+6wSX30RZzhq+uoF4YJnMb
mUAlKn5GB/NebbPYWkdxCwVg3HT3+AnLv/GodhI0lHX6VLyHtwTVOMK5L8NRLn7vGrET3Fu621Aj
ec/d/nMkzJer/ICELp71yJW/VIpvKioBIAlSGxuZIUAz/yZv68344GpUa8srn9B/mm8ypoZ7KbnZ
keqFMXIHiOIdfrJFIZCwBhcetkXpyuH8UmZuE6y47GWxYqZWaY6/SSJ6WwQcb1RwuhoKRG+cEN1f
O9pPbJzohKgepEuHjOtWhG78YRwpBzLzB7uVIhy1eovN3/rD4Y/yVF+X26VZtsS323XoalQo1W/H
gB4Bcr8X8cfM1v2BOpIx9fA+H/z+g/Z8iNqRfYLZo7QG/VhwLGUrbbzuQ/vMNkbG4Nae6U7GHoH2
fnDL02ft4Ykv47Z8imgzjRxiNhgh4LcPgZMrNqi8nj7YI39DbxjM6y5ZYQyaK3f8lMqVtMftv/Rb
kEi8L3fRu/lNFwH73I0bA5cgjyENIC54d6ErILxSfGuf3CTh69xCDnWqdwU642czXbL0hPA4pSHx
2n2zxIVvjCN0fMgpZ7V9f25OgsyZatU/SqYkNYskr4vmxFa/DDrwPy8+D++W5NDK0IMlE33SHklJ
Z9LOgQl+p7XbvE+l1/GmDajmoePZzJEwD5g/Df2v1DPwSbybxLWiWF8LtH0CTBhHi2LaWDWfvsl8
zlaPCulwL/OqW8dPBtFt2G0f2bt1nTQE1O6APkFy0vSSJs8MKvIHdqOQPNh6HQzHZlzaLCyheoz2
lr2X5lBw8AVPvjHoAQBzxYG3FA40HegTgKuoDvOjP8Mc3/i3adVyOQF4XGhrYct1ubr1V3LhIQmU
m6GxcR5nZaOYXjats3BnRdCxbFzCd9mleqGTRmabPd2zC2r16lgOL3S92Il87RxaHBVctpz603CN
Ex20aK88eHYh/E3H8kk/T+eCmXJoW6xKB+DbrM76TvEUeA0ks9rVJcJ3MK+qYTvdl5UC6eONK88j
JzxwdJkXgsHJG7aJKC0/2TWaaR3jg2KAPHWsvPvinhyHs/EOA8By0mAlfo/qhuS+LtkLn50G6xj/
6mYKd1ghTDqh2EgMG6bKaJ0Jo+IxZO2ij1gI37/vNxdGdUUwzo5ovq1E0inadQZvdE+d7a/Lp6b0
NAnok8PiY2FY5hBSbLLCqWVXovhUocpOO3Fa08Iyv9lqzQGa9VpIX/V4zw7FKsqNFQ1HQ6LUtNvn
4Sp/t1zmG4+bDvR6cGmJ07uLBRQsnq+t5IHpIN2/lWTY2CRRuCaghRHWnortEnuk2/i2UUjnH5AN
SiYBrygYstfpnZlYhcmXeEtuNb6qHUnHNL6L2j5VnHRbbzEBTgBNuJ2KLRUq7xX+LE4Lg+FiWXnk
guPHa1W49stCr1Df8tp5v9VbM5AS7erFIW3pTirvGiBzNJIZyVxblGGJua5Gz8yeOu7Gr8ilPEa6
70ESTDJXlxCrurAgJo19z63RhWJG25a35WdmZalcep3cjja3GO72bKN9wtGk+ckF9/tjWG4C4wz5
eWq5Fagq2bZJX8hBNDvQlFVSLGRUPc5yo6i0U3ApXloWmAWKNBzZNqCDRtTJPrNTzzqx/NqDq7/A
FCcQ1ZT3qHB57oZvNJ6W6TU91eVJvLMp0hTsqJK+ikuDd2Ede5F25qIoD/UeXIK7+qVx/D/1+55E
3weoZmfxeWxIJV16vyvpT3wO9s3o9MU2S9Y8o6jXufGKNX0Rn1n1vVhA37Ti+N/DN2evqrJbhkNO
S9fniqW/fpI+p94VwNl9jrwVHOcu7bNW2OYLOA9c1MHKvzQsJEs7OqFaLLZxufKGa3PHK/+RXEVX
f8cjrYcexX3929Dvhq300Dy040R6wFr3QoexTr4Vxj9lsWnWwcb8YPlVuS3vbJK4PjDT5rbfLc9u
881ZHKdtSxVXMhk4Ch9s6cmucdSdeSxfJbSrP7pBte3N5r1t4Ugr+NPWdGwSrqHj7xIaYfyRujRW
mUdbHT2d7ETN/24YTNw47cndqi5XVbca7oMbvGQ8ARzwBjY+L8OZoDnZHneJ/kPeNWcyzGoiHkiX
PjB9TARa8m48yD+sugTDQkQRnoI9d1l7y79UFyQANE701r5dHqZLa7j+N8YhVnDw4iV9oHg3M/wY
vjGE7OJzdQ023K1/eJFYG5v2QLO0LDGx29XO36oc3dZaAjfdJiX9BaCDO+6jNSncHVYQGz//YlVy
uh+2ZQvG37N85+ilIS92GSccJKJUz3gX+VvRUVYczq+sUbWykSUvZUBWrMjy5or70j4wD2FJ3eMt
/tXiQGnXf1qfPJyI8fsHN4v8JWN4Mmy7OQ4v/i5/4ult7uNjilc8UCvevq/39Blo2625syjG9E/o
3zxHHBNcBD9v86f1QLk33Ukwyd7ZlzT1Ke1O4fSHjYbjv39Q3pcQOX1v/uF0ImCmytd1vA2vGceH
Z+2C3ci8kaMxEoDA7XaQn7EPp49+g+GbumeHAvM4XsRXrbaLbTrb2SHfq8hRiJmmCodrT2BazbzF
lrela/1vus5rt3EmaNNXRIA5nIqksiXZsmXZJ4TDDHPOvPp9Wt+PncViFxgMrGBZEsnuqnrTU0hA
ySraTr5+xvF1pKtJbupa87l2jrGvbZ01DL0DiX4v413Z2Ef8KyqapRO+zpy63ZmROEBFtOZoNDiu
UEj5VBeRvVK+DcqTK2tkK9aNVfatCEE9AWAY89E+MXO2a5wgXBoSFBdW5Tf1hjMccVN8NDbOhjHB
+CokZpMno3qzPc327GVtM+Ht3XI6YKEHmcjZ4H9dZmv7igGXsExckfLHH0g1HDW8zPGQAro23oL7
WXurWFhTZlFMG/Y9JbK6xV+dArHyxx+4jPvuc3wd2jWR3+odc3XoNqJi7tU1nMziTNdHYfpSaq7y
afjmrnyj4zsACOxoLKw3qELOE94H0S6T0ceTAi9ajfYDmXnIoh+iQPc5d6SvYDvep79CvoHm8Km+
S926/+luJNpjcJ8917giFCjfVsbNPsjfDK7QKenv0r5Bv/My4e3pG1j/D275i7jE5l0xzTdpyORt
p5FytcbkCiUSg3jmQyWpN5DNIkLsMczAuRrbLFc9djINPuOUT1g+8pG5z3wlOkPzrY19re9CJQ0E
RTFu4VrLMIYxyYuefg58ong33uPxauio3F1cOCJm80cm6T/bVmLm1b1w2OpgRVwOg7cVCh5b8WZG
5CwjW4zBpN/Otf5qN0CPIPTzEO9CEMBtfNGWJ1IzWk4LN+xJFnhr0TS364UznzY4c2EkViB7iHfI
BN3ouDcjP19lhTcDrW7sn2qluOE9Yz6moxn3dUTV+Hc3Hnmq0ws53RFuKFS1AW0nLd58zk6dKYZS
5cX+GZstT6YvgNViZX76xKqd0e3Q7/3Oa52LGmzxUp/CA0nTla+u8f3i4qFUZiMJnwyfHJev/mZ8
4+w1wHzywi+ZUTICU1hBhDqv8r/dh030V0hCJu1Du28P0RMYa/hXe002ziuJ3+5Awz9/6n/Jegfs
QEFGxxy5fbQ17DVX2rBLXwLpstD21wLjXHBsli/LcuIVo34/3YPiMKkrAElMQFisETjiymCjkV9c
Qz/qjHswaEUsiYXNsgbYjMWe9aZ8I/Au7K3ibAAttXATWFCaPHyslvaup0h4AN1cYCJSXRAKhhtV
1BFgoqQ49i4GoPUL2eu6If6qc9eGPahpjgM3FhKSz7bQEiH2RXEcnMizIFrZ2GG7CAnLBcEC+uYC
+Ck+cmZrEtpVPPKeyWGJs5uxba6Ks55tCphV8hPhKMOW5aXb/AtX77BZZbKXggZnZwAOBL6JBvq5
pXGpfUTl1ilZNzRfT+GnyjpGdY9PPAgXR48KOH2OU4wWxTtY7FX+rPp8OYqKGeia7czvn6JzYjy1
w87yGzZEy8VUKtywZJ/4uFTGyZ1qOa+OBc48WORQozlf1hs07uKW/oamz6meHzF19+0PJgEWYTO0
XoyZ8ufpGJ6AT7tXzPdsFITOZnilhwdQdD4aYSPOi7/XmHQyhCr5BL70Z/yxP9jkVMMTG9KwdSg2
PhF3sX2zw+Wmx+I6XMeT/id/rilxdtYPDvK1n0brWUVleEQsbm6MOxFPZG2xw3IlYdQBqjPDiPW7
xhPUN44LazUHn7L31asbUr1W4GWWa5Fi/8MGSsDp7/xW2rhHUPjzleapJ99GfzpLLEcqyBSxw0k9
kibkJxL2P15JH8aVxnktraI3nOSvKQ4pip9ioFpso8+scutL9VaWW0vaAi6AOCgJM7u1M+yU5DKP
N3SVuDLCFgpCig3eyrr/TpnzbEzGO9AXmVzRSrRP81OxM1bSltER5wKVXeUNb8xl55jAqVV6tS4G
a+lZ3bM96jdtjf/2u1auKwlatTsQwOY2CXPbY8zQGDlBMvjIJpdreFuuChJI7TO2ESp6HTAEUNbW
Zk6e+1DOE3J08J0EqbLMXRitl8YfIaREn+bJ9DFy5JvCJ+VOfliVvKEUJoXpizCjwA34pxFHvxnm
C4A5gNEIZdfyGFlSbiBu9vUj4OlyY3LhA2PdIfObb8oFidG5fs1e2NTxrjUPkodA/RfAiHwXPKMw
wzuQUcZafJX1c7IfzyZCwMDN/gTv8vtM70vhvas/ik2yV73FZ6qjfTHs7j6Z/1fYkUEgdlXS3wof
l5Bd9xZf+Tg69ow+KIe2i/CdhJS74nNHT+F5eoKNjkKRoZJA6GLEBWxDFcVX88qlOb1ykrHgqfXa
uGp3m4X7LMStOxJaNPU4lB9YhGk3k2FMt8HNfyrW2QQmCzfTA+6u/hTaoUl9m5kQWBlbNN895Q62
fyhp6a/wZErXEFVxdKhHz0rXZbpP7J1VPSkhfvi7vtrgWdvrm2UCy1jDIsM+Hz8RUITggT9MpNEg
5Cx8J30nGoiZ4mGQTsoTG0uD0yf6EYYADzwuMTxcrlMLPHqlfTR/4mv+TZxY8QdA+JmX54wRBwH7
3JWFOR+N0nt7aP40MqcIW/rKOiZveCDYLza+/Z2nDQ9kidFWvQICxIB5YOr3ytHhMxI+vVCGvauH
3rOezDM0IVc+2C9ghxMBWb9G4nsBc4jGtQAK9RWaOfMwfM0/5FdoNKJ/wTl2JCxPq67G22Mzjrew
PymaD9c7IhLnObwTTlIy2bWerI0MNiJT2+oAnZul9+DVUm5gzW13dLOr+Tt+p6kI8k2DzRWIDuCJ
3+9JGODF1W/7gJNI9Fy9ZaQ1rKUdq4O81pJNUx6dcr2MW9IUFJ/LoPZqjRpYv4R/lJcZvPnHxlXB
hRbxlv2RmN6WjCU89Z2/N6z57Mysntp3eau9ASlKXnmVPsyX6SNE1rhTjU3nqj8tJcpv77FTMIh7
k8Jd5zobsMU3cj5YMhAw7aNppb+HVxYFUxZENGLQMM2gSTnZT+MWnIHUdSfBHNet1/FF2Yw/6aUD
fJPI6lhxxldv2ocOyBNfcces3uzvGYNohj+H/hXwZKnF99lsbJwPXnmN7rl5lr+xPjo7fNbGbQE4
H3yU6bZ8NhstFFBry6CBuegVkNkgucGH/abeVS+/Rp+cduEV0VHn2mcgnwqVy/Hri7Y6ZcKwnTYp
NdgfCyfrt5qhkBvxh3iP8VVnwbsmb8sVbkBBVcsKXq6KfocrxMzV+e3wO87xb8YX6hyzDQFWLJxw
F8BGr3ngASsD3MKb8rM/89VcR8/tQVTIExsvRIAVFJI3BpaH7pSfzZPkcUiTz4oL6xCvmxecR3bG
JfXqy7TRvzUAw3EFLeSgbo0L2VDdPX7n0o32UOef8SfzQBfn6YDaGN4LY3nKzmdP2RWbGDPatQSl
w9rCw2PMwmD+RWPxqMSH6N+7z+Fk8mmBb3/FyJaAvCMo5eJFB8lYzXzPtOu4Hb2R6v1ihv7R+FtH
B64vc6sTalzvOM6/zGJQe0vtpjdIi1xBdOP0hXjD1AEQ0dovzwheTBxsVmn96uzlQ87yydZTHzkv
q332Vsae9WV+c1+PYPcPSwQnivKBgU5GZf/ePKmeQsUWUxF5tXoZOz8BqZlR/8Knc1my+YR6uNHo
bGuXsfNIXAcd8WvzDO9TAnKjo86ZliM8IUrxlbwzDPQUdYPE2SHi5Kc+8kqQZW3iZHu3uSHZgfnC
hVAIJNg+6Icg8oyv/jV/TQ6cn4DXKPQlJtsQMa/dk7RPX/sdLCrzgfLTNb6ox2j2xh2VesXSx1tk
x6RBJJLuHQgb44LiSflgrvtnoqo6hrfiKChioWdPn8G8c871V4S7xWphnnqHEwJuQ3ZYv8qOInEA
+pxfOecARix8uFtzJ+IxHz38qVm3pzvxVwvTqX14g9EhHc1npgIdA/hPdrrXNN3bzxDLnqG5Pncf
9bvsNdTRpPF8sWITNJbg2MPpo5EeuGKnMfewhvQaGhqDcJdCEzFUSLzSM1W2dVFm9IEuFhh98zy/
tlfjMh6aTZbuYt21qGxvzYYF5tyTrnRwXrNwZ55kCCTszMKc6UeKcbOAFHNIJpeVD89ALFKgwXHq
RYQebOaN47ES3BvLm25g3c0tuTlvNKWdzcR/5byFtEGUX37o9ft7RmRm5FnUtUyMuddBMLQCUp3/
xo7r3JNXGoaOAxnik7wy/frSnBJqDtqa2g1a/HaplP38t/uiU41xED85n8G1odTGkqHZdTkW8tua
5pKYlPFQVKdE3po/5k9KVDBfFV/i0bI8I90Co8d3eqr+rs/AIb4JcCWfiSoICXu7jL9yty2vybY4
aVyYvWt9SRd2ulw75+FHDYdF4+TS6afGrTwfu5H4o5c4ex61bRCta6BWCtM/uHPPiKS9mP31UyGu
k2kTs5W38GdKfcwOI3gStDlcQbafl9ux8mvFnVJkW+94h9CrszXVjNMU2LJbzrKmZLoM7srwCqwp
xJd9pT6Vh27jZp+81kxZxf0sLQOWl3vrI1d8xEXfcbFr0c1szYNhutEkGmqikHQcWhSaRVHRYOCe
s1ljKReuwuu87f5MG/UQcwUNAlswXtt3kgaXcBuVRztwDaYfuldq2zJ7imFmhCtWPmERConPomlz
lZ95Hx0rZhmLKGHpbphbhigqfaxZOIeK54Sh+XiburO1s4FNh62mQUM9sk8DS69DFpwQJdJLuHja
hLv6Oib8ol9TkfCG8+yuBFBGCZ3EsYQww77E9ooB+TagtlbF11+rfnquRjzIDsP03JUvcXpW86e8
2molRHZhOrRIN2ncjcOlmPc2aBcYZAkwsZ+GJy37xtNdtyGL3WabcQ3SFeQwOH8z2yXVm8PLMISS
nbJb9e0YDdGKw4EyeZyOjrQJINWR54rybPBM04N2l931F+cCPQkHRUK6OgDrcitJKwojYm+V8ivU
d+10NCY4HDcW5tjcDW/mN/YnAtjvBdr/D+d/3FQIWYTcpkj/cQEez4vsUExHGvhw/MKEpyF2T00w
oqqMdo/7ZjIQ11ZnXZDWOTtbWLz0DMaQN1MESwzlcEjuMIIYe0Yp/GRVMOrHWcHNojnaEuItTFS5
6/Eg6hYImx2j7cd9yoL5/soRDz9uYzaytuuaKHAdXn2eqC3JWfGvMgqu/eO+RjxQpzhTP/6bW6QH
j5/+PfB43n+/Yus9xhdSPHTeoANvPZ6UIwRnxRMv9HhqF5Y0Joma7gcja87hsJsqunF8Lfu5D7Ya
b1YxY3vTjC2JymG3meEAqUmHtctIdqBZ+PFb2s9PTTg/T0HbeaHNUUNtZ5xJYzxnWfTlaPmLpiOQ
RHq4xg+OxDPgjTjFFwNlXsP12gfnqZi0TYQ4k2nvPZCwgrCSbFpn8OkIeZiE31y4zhOkhSUTBIdI
NSODFjtriexZkkJLY1u0yT080UxLTmTO3vOhHHdDTH2K4oStz2TfNPsY4Krtp21ugmzH41cpl+oB
BTy863A727rPUdklBd+Rgc9Pq9hEenaMRsdL3qnKwTFAH1BM/NoyWLytrStsINFceXYzf6IKaVfZ
QsHRDyaxK1DSpJDCKCNct43hdxqwLdqhJrqqh9bYjmyEacuwecTYIiuj+5Coe3JjV0JIEgAP9E5V
YVpPlEiMmpQvpHAxnMMV1sC6O3dqtIQxJK9FTyDTDcNTaKp/Whk6s4mJXNEq62UBL6+w3XTVxfpN
cuMLg3gyVGIjcEsDJzELZsJkw31pGN+QG+PqFtDeoCmKp0g+C54kVza2QCN2JM05jyDbQQici197
KhKfxIZ4il+wY+pa2GLNQBuQzPiN4YqCS5n49cjJDnF0i5uheAnKFMJTpD4rMhuHoRnz0YrKYlPk
C5O4Nsv3rfE9zVujkPaLxBo4l+go+cr9doLirsQZUYR5fw/kqNpV+V8ZMacbNBDWrQmTU6S4ewcs
YED0ECvMHJouxk6ty/2+E2tNVnzFNWoL5ZRUNSSF0oa0sGDvaqXWZ2RZHebC5rcTYaOnZgylbAXm
sWysCbcE5uMThTqzTTUyp1Nu1LBaSnzaIpuil0ttZ2m9Xw7TtO3mBTZ35DAPBlPUzPJWcyb6yqgw
h6x3KKIgR6YsZomd/W3GqDlU9nxeFmYidjyzQBdcH8GIa6mx6IA8GbWr9ckSWP3V8/A3MRtGaxl7
W6owolI5ZTtmaGotDcfFnvfWonGVJFQDetJ+SDZ7AVkAbt0BEDW6KflqT/p3o2ZfRk3Yqdokd+xv
KOSIZPWt6irjoobUBCunfgBVlZkbhglbW6I5114PGftVKX5rLGVJlSNNp/tXx0vAieRh9cooFdes
ugph52awv4u/o5T2RyVl5dZVzXP6moo8zuON6QB149wI9T+cNthHk0kN6RapMjxDuYA9n2Ez6QYG
G2o5ZOV6NsyDyRcw1EwPcxzayGhlCh6Okb4lEfdAtFpyxD8wXOUtVV9Rpc9j+BW3E+Ez8L5kSAYs
seEWl0V3JjZ3Fafjb54NQKRxeI9KIOXSyhQUvOlm1trejZt02ai9Xqxbe+YygakaDgXD/2bRYxrg
9L1ZlpueXpB2emMHhjiliDOVnjM4auxVJjHEQoy/ih2JWKdZfrb0vDuXKi1MOv0gtf2YJo51SXym
L+HTDS37uy3p7fdBhGUamSdnW2fkKOm3wsS8NXpQgGYAl0SGbJsXcHCN5mXKJf0jZdyoamCVFrPg
MMLTVpf2I0UELllsOFiC7NMh/sx6O/ER0R20FseNfFxArQcA0ilElhDAEonn+tlRcH8VMXOlCJxL
aiqHTiGEbhBxdEjazyr5dASXhV4qIuuCRrtmIsROFXF21iPYTkTc9WTdIUaLzoWIv5PV/t6o/VtJ
Ll4pAvK6SaaNt5hPRCHxeXlFA0qenrkYWFrIKcN2ujlrrCpel/VNlYIX0o3BKUQ0H1xEkdMXGdQX
iQNI7hxJQFmX9l1OGVMGIuHPRKGgiMw/LAN8iRBAZxJyBWIBO5EPKBMUmIzmd2bmf+YOo2tjGgfX
lJnB535kWqqXirRBVeQOIn9Tzjj9QhlQytSzdfolkVOoisTChehCYV3mO5Fz00WqYZMxp+AygynX
Cs8oks4IDRRMP7cN0feAOI8FKYkZaYkiNbGQW0z64vEm9y8zsYotGTS8RWzHIk6qyJQ2GhGMSkIW
o0QoY+yQzhiJnEZVJDY2IrsxWeB4KCLP0e64FAl569ZOTzFdAHwMptRDgZbdVpklXLrDYD0MxjkV
aZGWyI10GgTPCk5FZps95yJbsgDmGe2WJEZSJ+VogdiwjPidiUzKWKRTmiKnMiewMgbWYP0dYMt5
CoGWRcgpbyVkXM5iTC2MS/SYY+qIJEx5gLsi4aRkipTMSuRlSjOzLzWQASE64z2TGRrk9nHpCKzR
a9gTRMx3MJeWbVUNyb6cKlw2wszHzZd2O0fal4jszkqkeA6BHa6FRW4qxTEIGi0MxJMRykKICh4n
MNJAreZZU3ASiEROqDbR2CciOxRnYTBbkSdqATxFImF0wr5kY4vUUZgj9TwMq9psq01YQOGzTOM0
T8yMy70jkkuLHnw/tggWYOlfRyLfNH0knVpknsYA7QohqDHByX4Tqe+KyEeVRFJqx0CtTHBTRTj5
hl+q7QV2DsiJOULdkbSqErkqiehV4a0X9qSxxiKXVcaLGZORbF88MlvZTPKGENcUS8hcP82YW7OR
V1tJ5L3Ocopiqyt/+cZp2W3nHRH3eJ97+wcPuuskcmPzR4JsuNMm8ADVjMeDoYYwzUXe7JAzhWoc
++gQRWsEAdkBIp22TC6TSKvFi+xtFvm1uBjMPdVdNbYblK2MXkEasa233JzaCx7XgvYG/Ck39XtO
QC6ZmjlGnWTmdjEzLAKAM9hoyq+WGreyqRVijsjNGOdjjAuMh71k5RkDebwVwbwF0cBZ1L7gR7aL
Ce5VCPClPKs3dh0yKsQK1tNw6dfasab76ghXmBhiScWpMrDPbZC7S4AHFQYvjqRI+P0gD+pEknBJ
pHCAifQsMoZNHBUWbxbJw3onb0NiQYSn57KprcEfGvg/skgs1nH1mKYWm8Z42euEGtci3bjQok0k
8o4VkXxMZj0yJJGGnIgWSOQjR9QCIi9Zj51TOCozOQpMXxpClVOJdGW5AqQXecuF/kSUQOKaIfCq
YSJklJW/xtj9EC3L08ILNOj5QH3HF1a9BaQ57+qjM3X6dVFNdLd4POZI0haKk81yi7CrXaMAX7aO
sq9iwBw94KxVFuM4RgZgCoELigVXyCJmOjaY0pMDgmvecqnCHMHtjJS0NVzStGe4tXnkLosF72p8
mhx2iRHsp61NhZBi2JBjf8NVItllWPxBRJjUBsElhPpa4VDH3aRh/Nv4BWrf1YDZzA4v4YM+6eEL
uRNeqEYuvmtw+zTdXOt192k51XjMHYcsStoVx6g2w/RZGE8q0d0tUmFfEmnehcj1jq33SDGuBEDn
Lu4CHV9TAptQpIHTELzOof0di5xwTSSGt0SHKx0Z4rnOUlbM6YeRSn/Sji/UYE6K8ecuMqqPpoZi
LBFJTtARuIZcnuKgNiABT/uRKxfrCExAu45vQWSbWyLlvNauci57VTycw4rZnrKpQ1te2ziZO52w
jyOvbyQ23RoxA5HC7yBlshOIZHWKsXXRVfNJs5RTHpG+LnWwFNa6QiZ7LdLZe7peFn+nfiY/gElw
XLabSjB7k5pcd6uW3FCD/4Vg01gGhhghtWeLQqQ25psu8uEnOybROGkV3zHqQ40Nc9naH6XKPjwS
L5+KnHl8nWAKiex5osMuDdKCVxnQbIzbj3xKWnwRR3iTIrseW8c6PZiDSgutDgdTY//oIhWRSZHz
0wx3Tg61xrNi+GmG1vg4e01eE+ssMD/yspATTExIHj13NRroEUlZpMxY/hiIQ8chhqY4h8k6wKUS
Enl6xUUn9rIerJajgZmNkZLwLLc+dvXMxOuaeb6dejFtx06TzIti1cy72jWJBXsJ3sSUAw/ZgBQa
XSoU5pwwTAhqNPI7rmTnpa2O2JRHcy8mbnAFuXjgOFU4ikfjjqSDTRQ0wMq4zD4zU3gjPgLdRi5t
tYADiJk1M5Cp/0x7bLFMHePgMZLctpPJqgStlY0cFiTjxhmytGE+m3RDe8V4HmUAsWS+JWG/JaSC
0UGk4LcSYuhucLGrNv4p74ZC1GmE/Tl0OqGXbW+Iu6eDWsG3Ouvkfx2MctnWmd7DiDWijWZOz8Og
0Hk3FDOBljAKre2TZjJ7DaXwaQlEsaxwclKXQshpnzjPc88OHfBd59tuenyiu+SgSMMlCdUnPviy
slsaNvL60LAP9cmSk89US9MNTq251+csfmUBS9BKX9QJ9vigdVBLZr5fWRz3AD6ppgQHNXCyd9kM
GDNK3SEhC2Flk0jhZnOGmxexmrjKgPXJ4C4Tvjo9h1LHlcc10iZ7IkoWwkolnZrou5+MfTMT7u3Y
LWeHrQPrNCEqHyitNm1FOGuA1gtq21GzdlHyUpJGB7LR/UQynIqG4QCxFSJb9aMh8dCTLbT9xci3
WzGcWYc9hJ0uBvCWSpoLs0a1hctSs2UXQADdaPB04SOatTk+RaW1rhxjFKMMNN4qpLhYDXrfnDQI
q4ta7AjeRMCtLwXdNqm4Gmxy4iZtjIhiBtFAz6VuIqpq/s4svYYTzce8J/MsmRsTEiPso9ExAk8P
gvHUptF2GJanRVYJNrfh/U1LdXB6In6qJoA7GMS+kQTPaQP5WlrUgybgHQNDoZWetzczs4DgZM8c
35cwlPcYgtywD4TMNbTWijdlrjie0VaXsCCdMFnzCyM/aEWPUKqDOz3PnNe5tNYMdA3zTctMpKjy
MrlJBbMKJ81VyFk/LqW8nooo8OiC36FmVHKj/iz1NVKxtBervsUBRWDqtvFJjWO0wVr8XELsqFQY
htVcb0kv8mpFCq5yg0JkARfmg2VK9p6Z2npYdlqLtkLS4gNl4TMTkwWyxbgpZPUvC+Uvjsq1axV0
d0U/KlwBuRe0BE80nQa8pmYuRualb8YODa3tvBYz9uCJyYlqARaO9PBnlcUGcZb1s8QxnBCI730r
0+2Y4wcKKiyPtaY5zgYfNoJRXVfFtJbqBJxD6qLn2fy2wxckDhUzKbImCC2yRvVT7gBTRoEezXdr
pHPJzPZTlWnrqnUb6PegRFuKBGsvd/A88Df76mSGQgmeAeTqYCCPoU+eAFK2dX3nkmPAFCjoRWT9
o9H6caVoEE9ls1ChucvfmjlelwZMozNPaVNCBWht6HwKBLIx/Y2suLgsUPXVEqisFH2sQTa5Qg1X
jeER+7i1PTICmTLlGCyxfSX49sDgghEhw69Qi5WTVSpeaSCjageommk1FddFk7/tSom+6W1+jYBL
WjFfMUxiqqmRXKM0H7mI1iGPnSrrXNZ9s2WcaWCptw7r+EOXMf/Sd/3IhhrriHnbnrEaS8Mxh+Ey
F+j2cf2KtbzeGCFFjIVXQ6ONa7YuoAm9JMovszGZG74DNalcFaZ4GVCdzMQ8o7oeSCPMlPVks7wV
2E1ngfNWLAn6Faz9WKwAn4LpFE/Zh43P8mYx8/ZYT7oN3iUpnhnLJIA69dcw6hvRZrhlYyz+bOrL
wXEGYbIVMVpqivWgBE8sdMnBVh19FVYEdcm28lo5Nb1hPklQPRHFGf2dzSt+Tqdudg3budoWvunY
MsP6r9s3G/djc651byprZKmldtU71r+CoFYvC3GIl0hxhKOqVsifAjvL2eeY8UysfcUkN7iODCb2
afq+Iah5a8E8wC6u3wQSRaiNklMLClYhnOfWONQxnSnRydPqDRErit3pO0nvY1cKKzctEmerUVvs
w1L/iXPJOcdJdVlkRJ2jqk1rJ6fbw2dxl+cFhbxO9EJirINaXg8zGcm6U3Qn7ZsgCzdn4SdWNq/h
9qZebrWgDsE7eX6+vWiQ9AfwjCj5IhfJutiMo+ka5pU5WDcH8l2O1A/Niz77RiX9JXV1M+LXSucm
na2++Q0ZvPllA1dirLRl48DEWCqG9XVA2S2m9qWcl2sc19LViK8ZgY/zyZ4mkpssMFIjmCnkiEdF
owKjOJDgIMwqK4bC/CpcGhUq6yS5Vt9/hKF0S0rL8HA0BV6uirs6L/lWNdJDEGDKNo/ID7VekCy7
zstndPzSyEJaKgybtfbSSDZWDLjir6wwMtbtZy/1uBrPoEk4z9FuNvgVtLiTspIS7KCg5ZGLpfWM
uADbXxhHkI9QuomC03miypZfq3yr0iT/mL3xorW40DsSHCs7qT4Tc/qSO+mkNuaRvfYycmRvVWDs
J1nL3KhoYay0XIN5RpxAcZ/oird4ud8GCTZDcUxHhPwEcYLJsvh3yLLYSCYc9Qf2Z7P+yUJs4mPF
hl5ciuTd//eP0dw8j50QVImwz8kxyuT8eHpYW0QFygy8V9Qzs0fjX+z/e5J45r+b+SPM8HH7vx8f
v/7/fPzfry9Dw/v6d9uyQRjHjSKNf/mTERoJ7X+yfh8/Pf57BNw2hCTv/918/PS47/Hovyf/X/f9
Xzcfzwtwm6mGH6UJ/DlFKvwIH/4vafWRwPvfj497H7eXR6qjlOP2oTrllf6k3D/+4+xCcfvvtrRg
DPffbV3obNHRxHcLR/Utpp6uI8lE2OuMMvdZ2i0kGkvdTg8wnK1mextMGm45NuhpPtTGPpIjMsKi
wPYcXFGp17jZ1cv/PJCKp1imDvIgadt/v/B42uOmxFBoY47R4XFXbOj6flJtlGy9nOrol/HteTzv
8cjjvzJv+OM0nS9JrCHcNgsEXYn4u4+HO9UwyIr5IQvcgDDsDKhbybX3YlzEDhQOuGwJtyKrBswP
MvbiugL91ZPu2iUANEMzN65Zmt3+8Z86dRAiorJZ4DcuMERwnbHK7neS4FoUtsH0M1HiQ8oGrjcg
ZhFmwTBTJTfFbGxL0kyxT4RRFOajnC7i5uO//JE33VtNs23CzisVEXH7eGQIyZvxg6r4k41M5f/9
XtZGbKhzj6Mq5mj4bI6Qvx+vXYWScB6RhgMfJ978+3v//ZXHy/73nMdDUweSQngEqtD//abS//3O
Hs9+PPB/vPb/9+F/r1DZSbtx+nb377n/x98sY3sbE9iUKRTAeGax/AmzWdNwCFUJneuoQ1xUFXR2
1twdU0bP2EnhnjHYBWCYFDO6/Ep1pd5adQAqUEY7K52LnRklzVEiFmVsU3D8LtwO0eAnXbaTQngr
dYmVFxYrxNNJX0Mj/zUJj93j2m6Qm0CpT8gjOrfIoMvGqUAyTWZiYJYq2RmeU2gTDjB4EA0iVw7s
QzIZBQjzvXXqvFKAlad0ZElzahnqrCz7YZcSrhgONWIlwPqhaCB+2vQi+oSpQYuHR5H/IXhAImEG
DhS1gEfi5KVnROchl4ddZJavnQmAUEc4gygwKQamZKQCWeDdHXrFWERG1pNyVa3iTHnbulMmQ0SI
k23GFrwdTKVZdQUePAp9mRzE0Kls9FwliXJKyWYWB/1pUgCWehBMRQOm6wUbPAud/VBOxIKniLYS
CS6xsVQLlxamOBZcZXw/ZoiSdiU1FzI6SA4/RwFWjjmpYTtb6X4N4kD8JaktT3WUQxmNPfTTADI6
cdOhjQBEtgiQgVbZgYN4YRijIOph9BQtw3vpq+/TDOfb9lu2iFXLOoBGA0Q/TS8tft5wAio41BF6
3QA2qAq4dtCNT8vQvtS0RzzbMkzTZ2VrmHDHoxJiQHkeUuiGVla/ozLIV46Nz0nTheGqtpmTKimO
rolCZu6Qsj5IejntaoveIQSDTbu4OVijdAInaIbutZapixU6067Aw2QmRxEw+ERI43HUbAP+WJ/4
nV0+SZ1Wr0cjOEuq/l3UYm7L25E4hRmOqNJKSnosA0mMxEej+Gtl8SELRoTjYS09RQUzNLYzPIVi
ie8kU08hLiNY7zZu0zIOqKHAzFWIB3Kq3GVs2s1U2hKQ5sr86hPjAC6YaLnkknkdzGa6MHtUQ4q1
1IABZhqWs7Xwo6kZhuwlXZ5RTaXpjsin0S8c6WAF11QfjOcuU/8aKir+OHsLKVBQ1BfwdvWPoZWx
S+mW92iLPS1twqImWz0VvF6z+wEMFI3fKPmEBfWXrkTEp/WZXyWsahr5HIAr1KzEvLcxFNi2sGQP
GEv1y9T6CYcmupWMt4KAJIVojNf1iHFbwFx3HeTB/6LuPJob57Js+1c6atyouLgwFxhUD0QDEiTl
pZQ0QaRSmfDe49f3Aj/XVd3xOt6wI6rwkZRDkjDnnrP32r5I4yPNzBdZm8Gx5h3SXEOj1VlaL3rZ
nbPcRQPncBEFG42tzrQOgxE5h64KLm0UN75pgmAfytynJXARmLCmdnivs+ZDVOxBXiGCzYOHqtTv
22hi6cf7PWi7waIUNPr5S09t7dJAdobpTAtPi3TUNOiw0hgZeGIFb1GMqHoBqo9zOqfoxAPcRcGl
XGx6vZwf0CO0HyzXUFSIY+Fi8A37k4nCbsTY0zYglbicw1OFxldpkM6nJK8/c5u2AYz4aktsuH4x
0bfptPYQv6TtXi3m+JR3DSrDBKEM7y0C5i7SbqnpAfjpiG7n4kSARHiveu7JIWMh04zD/WToH07i
CtQwhKs1Mn2Zzbj32pRlOOGU1u0QBT86Wmi9boHEkMi7pp79qvvknkCSNXLHwD0b9Jzd0zAgi5lv
3IHOlAXUfDeMwd5aJrmrVDc+9+XI2HJ8rttWoC2NfkqjNzawfg1A8mh+J12S16X4pUyJ0bj0qxNx
dN1Ng2c6a8Euw+SVO224Yxflltz6DsUorQ/yimuvgFHJGB8l7DSXpyIcO9B5qEkRcniLBpZ9TDBV
QAPKU5TGdmvlR2kAFgL8e1dmVKLRtJIQmN4RLOh0xy4Ud6CfU49h1Uu/ZJiahoexbUkdceh9zJWO
vZDoen90+h8JpFQabcXXlIAkHBsyd6tBvGqCIMJONXiQLEiZdTefhOVgbOvJKUh6WvilQYPHUGtq
EPnnop6epk6iBzdjusUaObrVcuoQ12RWmF9WkRlHriqH+JxWS75r8vxMn/ROE1cBOnTmMiGUaK5V
4/Ud+n+CZlN/xdTu3aW9NcMYOE01BLQRpneVogHJpukupW/vjxWDldzBxjUlBqbh0j2KKX0fEbyq
aXon9KzwhJ1c+kVDHz1jtbAlFibRGJvQQgo/D/MZ8Hnm1/t5zB+ySueaWrjfq6Klmd9h8bWb19QR
MZqZ6skusWkvMRRRmztzrqkvez1VicCEUZafm5ETiJ4d1d4yfQaEL41iroDm8K9PcLzrAku2k2NB
rqNn3W0tHamuWx/R5eQ1QgQooPy63B9t4HaMmbFBra9dv7A4sPFqZT6XbRee3Mh6izPIhgkEcr9f
CTbjuiFCFjNFWLxEWhT5Ud64/mxOb5EGqKItjNnXqfaQl7BpNCvcWTlyggQd1CmtC/1Yu8tWrt3D
oJXeVA4FgcUsDmrWkU5LJhapN7y0buSfj65Pf9vF9QdaYNN+sbu+MHSScm5a99wZ9WctzYD8qFGA
Ph936CK/5VN3qgrg55SPCw2nOe18Rzo8ZJBOdIRdGFvd1QCQNK5XwETMm3cjRPuvu+g8ryX9dWM6
HApy3VyfRppDB50F29bsmt5Pg4/Q7Kflt50y2nZcdt3cPpAflICW437QJelyQ2oBMLJ1EVFL0CUk
3fz+6F9eGxyX+6aNwaiRCc3JdfmkaRUlbWj0qC9T6zbswbBTHfJZ/rW5psL3sRVuBBPnjVkz7Dzo
K5n1ikgN05A1SyHgnXewEtZNoqw1D3N9GK9Q1qWmG+NmxsHWBhKziHuuULxAZs2bx6Fz9KOtIBY5
62bJEPJqHWmAoxhXUhWwWL+vcJ01pXWJVMkFwpbSn/vS8K+PGqFJvxrtkmYGrdhwZcTWhrHWYhZL
Dp5d9+H6yGapu7VNJFxRfK6sWve71tF9dOxDZAdHq4ZmIlNEv2EVYYLPdBJeI+ORsUjpF7pTe1Hi
AGVr3xeiI29Y6+UbxgY1H2EptkGoYdlRreFXUjf81kiabc899KazUR+soTDkSRpY9JSrCmgBEG+y
AJpChaC0Ylo3t6bcGANrGeaY91UQxJ6eKw4nlyXvros1srpYx1w3/fpIHwPE9ItBY+gPTK4iAYEs
FRoiTeMUp2LQsS9p3NCgelUuQtwkRuHMhv7qsezIE5yYj/rLurm+/9enBi3FLKeZw9sdAtBbPwMq
t9837gRDxUErsFlcDQVuxoJIRgai0tErexQvNQWvu4KE/zoAr0/nBE95OS/Btm+dJ8MY3yvi/LhH
rFrJZEnafSSmTwN7PNd9dRyn6vTvuTm0kdlp060ERri4R5o7wDdJyDPpWQOfTL0y3aU7hTtMfCxf
EQuIhDbhDnk1PMed+1x/as/lidEUsQe40921FoS5nFAQb3A0qXP0sryDF/ua7phYBC/Rc47Ww1Mz
hNNN/guI4npSEknAgBKQLr4kRgHzjWHuGIJAtyZlEZVA91aswDEQJHsu6ssTPOlmBPS674UH1TEa
DuJxuet+lDydkQ3emIghQBwxA3yXnL76FmFO98afspnFIf9qbsQjZjSGhDlucIQ39jn+1FnFYE91
+aEFOQN+Y/JSxA04eirnZvJwhEhzH1k/EMOAt60AjT7r7w8ArHbxPcFkZFCuttn0WaNTqu2xnScr
aMo5zz/Ce3lGnQa4YIc/FiJBxuj1q+J2lm3sJ/vLupVP2ofhB0/046n1WuxYBuzdmyA6UzNwWZHv
ybf5Lvia8IZ/G2Fgd1541uOjiYG/34xctG0Wknuz3mpMsZCTn4HPLhWL7pvyjeMAB/zCdIKp0Tk7
JZ84LqtNEex0cx82OApwxKK3wNgL4KHXbuqYEdYGeRygqPGeSozrBpJ49+GM2sKbPsP6xnr86Xb7
bkYqf57xeTs1N8ODWR9c9aRlvyV3/QaEv6ciCcvi34o+vy/jomv/8TfpwHOnLlxfP379428IT4Ql
KCcsAp4EOHaL+Knqx/dHkgv4dv3fq3oak8zQMWoKn8wg1ezSX9qJdJPP3g8foZxm6BYIBbqP1XbO
PdqK6uxclh8cIdS1aPSyle0y21sdKD9l01HLVk5qEnqRcwyKe5idYwVDdWtoHuE1zNipGzyJ5O8N
ognKwNflF3S/fb7P36FwXPCAHsg1eUge8+fqtaPjsJHb5mfiQ6x9y76bGFy84TbzufejwxQcsBjr
D4Y3M5Hw1AMXM7QGB2Qz2KmRT+PbNzA2zZ4cN+aWs2MD5g1l6WLijupe1QUM80Q3+2wTudnvfzbD
l/2cn8HxRr8wJmBoUL9wQBFKaJ9YpW0Bpr0nn4ghxRd9a+Sv4xODheeaDx2rDaxivsJZDa9BQ9aP
lOyIYTY4Ww8csh3jx0fEZvU3JBbObbm/xSiBV5fecMb75yOJelcxRfYh+0Srv9cejFcomHt3F/5c
PokH3Ble/JytnEb5RlpKfO6P4hB55i2+UPOjrTbYp3ZY77sHMIAInvNvpPosuF5QNu2QO2OO5DxV
uAE+k90mPhYWuNYbzrD5bkUAPBti8xMwWax2VAfbbhNvD8AsgX0ywY4wEJ761XhxwqcATn2nPzKs
1CMqnTMtcujiK72BwxYZ3y2prZ7aavUBIsORf2K4N+71rzw/1ofpO0twdpUbuGf59ft8ct9ZV3pU
bntq84OGY2i7ghZu360PlIQoRHd+4jm7/xJU8D8d+Svc/78d+LYUumkr23Wl+c8HPiD7FkWXHG9J
3L7Fs0Q2N9cYDq8X5b7JVWF6E0Pr+sA2g7IJo9ELjqR2JX6vWuX/ZWcIQvhvO6ObJopnYZJ98K9n
oZV0k924w3gbS3qF/L8Tx6jYzbxFINpw2HD/2OKzS6BjMAe7q7q7kAEuNssX/CPx3XV31sAJwIK/
vzlETPD8zwCKf3n6H89lzv/+OZXin3/iPy7xj6Zsy1/d//O7vP87eRdSt/T/Jc+vJYuiif9r5MXv
P/R75AVxfoKMClNJ27IlsRZ/ZPlZf1fK/desC/F3m4wMAi2IXpZcfvnj/P4u+sffDPvvQphSKL5B
OIbrmP8/WRdSyn893F2lJPlNluU4hjK47v/z4d7oNmKdOox8Buqgd8KHishf7xoycI23mNPM8qw0
QOv2R+KFHdH7EtCoxZxWx0H/ulZG143D2BJ8w1phioaqQSDsS3FhByaJxHGX2YfEKT86gYLPDYvm
jOZrGxn5TxsqQIgE78Ka9yYe3HFPQjSZ8BgR+PHkHJAoFU6Qse1ex59Xkz9rh/VZ0BArGnjjhUvT
bNap/p1+eRpmPfWqZTn1PXpRO7XdY6BBAmLVN25Bt9RtBMjFZpHZuJg3Gzmld2m6s0fl10jqvonJ
L2oW9b2bncuUHy6Cz7bCFkSA1xm5eGvQ+7LbFFLBgi6pjGG3SIdUUEencWX00+hL4sHxslfDbtJw
SHWhaxwiaPh6ADgKHJVTw7LUYpdxOYRPmhH7zE2hYKND1yVelDD6rsdc41gVM2euxE9DPrtIZ/fJ
XMgdAYK0jm1QydIiSH1xVsSByRU2SyBUV8NLRVjbpkOZvXPkvO+hwSOZ95Iw+WUn6jGtpTx2abiN
BzPddYa6z6Lw3qnmY6cnwGvsyg/TGggODQhdAsd10CY5S3QX0siId0Ihy2KSuGYjVkyFx+AyBsgr
EYwHSLXVvdLU6u3t6JOm7R3RZ8igdErPIWWPMQew3gvS56VgvhHr48CSJvHz8jHR++V7K/dTDfCK
NfcxDwQQO5sg55kpJO0ra5eV2ZM1uuRJkhtXFu3apQeD4Ib0rFK3nHaLQg7uNEmAwwtXZawRPRVp
mb9MD7NTRCxQ4F+krODdvGlIRNWO5uBc1mAvstHUSZHOdgot4ydiHai8SBe3o87Hq1nafYz2N7d0
zDYsNJgb0/TPhoNq8Hq4vRpumHEnh8CEfBZWqCiWsJi5y8/xLm30B2wwalMmMnp2NLVjtd1uZM1I
oM6Q3xJopd0JyZuZEumI6+d96snONoRNHUUVXei4nBhJyhFJM/mfXOq1DHZvPYEgQdsQw22OMppB
iMvulhHhVUTY81C67L20fJGM+aY0BHaFqTtqko6iYTT4jumbRazVoo7zzGlG3nHLmh9pwW56x/zK
Aj3/iNojkp9Tb+a+OTvwEIb0bOoL9ETnOVyKd73o9W0QxyZx4UCOkY2HFVrikpxZ1wAPVWv9fJS2
eSMNOH1RnO+tKDU8wuGY7/Hpke3OTY3IDzcqESDiLNAjCI0xrcA4q25LmnBd3TArnVvNG7Fo0pxa
wntWq3tp2fD1CPrIB7JBuoKVbi0j4XWsmSoFfbJegxsrAfTOTmEUNOG+ysBHI33aSAMjeBZB6CKo
XJLmvFtZl8Z4S7+ua7XFs6oGj7NzkLkWPhl8+4URNvR/510NzrEdYQToGkuR3Lyfcg5k4sOGUyWt
T4HTIl7KyrNbPmNQRTQiYx7fOJZwj2H8Eo9tjya8gbuWtw9IZrYd5pgwjCD9LSX0hGKgtYYQ1yO5
jmPDup+HZQHb1b5pQ/QtMcFmt2Y575a2Lo8NM66S31FZ5WdDMakLO9svuFNlyPojJJaLBrf4HurY
PRlQ5sjtzYDlS9vlvyJaFIy7v5B7BpQ7UFrGIZKgtvD3NpMCmjeD75GCpl0wA32rm868aSm8+qIG
QEj2alc5zYYQ9UunxQdrSRTuOv20LPadEQeVV9pVBcG//TRzrcRr6v6Ma/OtR5l0lAUW21hWd/ps
xLRPFxBiUlSeMcKDNE00x1zatjOuyijB/j/P8/fZnGFkVQseTdUe0E8MOxFHFyM0TuOA0nTQp3NJ
c3dTF2MHyD33Ufse2iyW98AYGyM4JEqUXtWFoKVm/EpVON/WLAiWV4XoDq8yuBdncb5GAiFKEmBa
PeiRSNX3tQrrQ1JmX/UQ/0gKJzkFQ4T+XCsGFJrfVMe0qpmdZEt/lgd4AUxr+d7EsID0huZbq+Pt
qDTBIlamDAvjbDykYvw101/b6eQRjK0L3qYT4PwnPOEFQKhiamhqgLkX5lNdlhYK3Vc7zt46laZP
Y4zBHiHTCiojayUT48/OzYeHIhkeA8uGO+ZOzJMN99QuUtuYuviIm/PopMBKGYFAO5rwijdTDvSG
EY4O5LSrMlReQehuFUYbTKG8S90w/Mitb2Eehk8MhuDPtFxV8tvZlYYnFhAtgLRfjfahN5C12LRJ
MRr11W4K6Wq4nzrNA2SdahM645pCgxS5zNNbGUVcmInl7apJ7RVDHyaaVKsxM7WwrD80opB2RIGj
6iARdi8GdFVZUBo4YqYXO1reYrMiYiSGtDYCjeP4+CjJvN6VonvvbMfZLDYenU6HbdJlCQbKcq8M
cC0VAjcguEu40SNmwTPJZxtXj98MRZCkZWtfloMwhgkX1KEEAqm5+jmZx9a38QyqfEQkfkFmvbPG
4UiOo3Ff6mN+xIuBTKemN76GXc2JStcG2M5O28FH457s1ICeIK0s28spNrIahkbYioAgDajEdQSw
uyFQSZSRLySD5t4Yt1PoVudKNXhKrZbgEnrt5HvZe1WK114MpNcLbiGoZtHNCCxfEer+1PgRzZiX
G+tWa7G6Maf2igrutbS5nlcFKsdee7Sd4X7kMEJlexJNy2kct9oPUKyGOWrProDPbAxIctvuVpCw
0S0d8Nd43kWxw1VnXt7SipPXlIN7CMOEDlLRvnHXsfbFDLN5wg+Am4dVdiNwfXdIdHuD3iKXzfCu
DHHiVCgnVUurtpkgRJS6X3TZuBcag9vBro7N1H7gw0OHOqvYbyz9Z9xRZwQkESYIGj1LhfvaKEG9
to44MtaA9pWv/CgHz7oydf1eF/StNSt7mXT4rouiEa+kCG6bsaDfzGBvoxSpTySBrpKvABjgm6Yb
b+zlvGldNOCxroWvrQUCW7meiUILJy1FJLo1Ai5FBLLUSuixThAkxYjRvlyOIitw2HO33rZ5zhXM
Mc5mjqPASWPugsgWYGygTa5GmT6UlfQt9CbEe5NQk+v7fGH80ri2TTNk17e6dWjxvsKy1G8TFxa8
mIJsO1rmV+O45cHG34xdzrn01jPHJyPPEVzfjGVsazKT1IacdMix14/cvDkyjA6wR9jtHNcpKM0O
xiCik2vQdMr7mgJGkz/DFOoqwsgPs6OZNV0zJcGF1uG0DYvBuklGaAtVCpEImQQpMiExXQTckviI
2hCzcR+ul85MMUgV7Z1RmR/obQIEk82JVihBSqn1UThZt5tVOzx3AgGZJKLWuz6tB8ZmAytubvJM
dyyXYJee4hT50bHj5NgSYVtskqxEeIsJMlcxbgWxXr8z10HvXg2esgm/MMfysUbf3EkG/ymK8Nc8
JGPProinZHBGcdwmJyydl6SjYLesqIUhv63rB00QUpEVKgJIS+85ZpnS2jWMogIIB2sMGosNVEk+
8jzhyp1XccBBWL4i+rARrsd3Rr58qzSz5SasmScdh65kukSknDNKIqxsNEMqQZce4O1yyyA5LzL9
nBJiNDHWQI2ZgNdlrjyZOj1RCpE7NxrwELiQ0myAhYy9907cM5LHIHvX1udwsoGltYZnkpJIg55w
Omm335YM4EmaZxhTYooCUT4Ru0m7MYIE2o1Mb8nxPI8MxHZt2ngmcwN3JWo68nGS/TvO8KOM1Ptc
ligAVl1FXyJFKmVIV5rL6ESiRugmSJ2JXluMOGJPL422pLeCSIGM0RLmjoXDrG13S/gRVTOTLWzE
ASsYFg5vjWMmXiu5rcqOqI20/RE3OJoyPT81xK7CYiXfr8Mo01SF7ZsWAz8/ahUZc+Hwgxalc9G5
sW8CHLMJOpAnLRm+yEWv0fDFZPNAJA6b7jWy7NyLo68W9eG+r5vpjKfjlGnyJJm2mVPNnPTdtXKi
kKM7RunxRdV0rwZiZ6hdke80WAHr5W3gU/s+JzTkprT4Fe5EMlz4zGeMmTrJdvVCm0VxTkfgQOUA
lDmboB8u7h7hEIeSdVQCUGbWyPDY2PGhcnpaX8sK9Q2dH9KG/Doi6YDyy5URp/hLWLXJwcIgqHOS
RkXjwqHhOFrcRxX15yLUUKzUC/cBBTjU1GfPdNpHTRAmhATB/I4Gm8ktPfFEK74kbT57IECoqZiJ
WFmx4cPhTGYNvAvH9HaaYfqF8V3TyQxxEHrw3uLfX6G09o1pyECMBkesoxZikzVqhfcFY2SmtovA
HME8q/RgpVlibu8qFN19HHGLxPDsCTGcg3QyDm3ObXUuu7tpXN6NKr+fsN2eB3OQ+1iCTs1pW2Vl
sRZWOE4Ds+B0RKEWipjBRDs/yMEYcaNmr7mCRmGzuJ9MSciONXdEIwCHGCq89SbcjT4nRcK25bfO
iNNdFIwjTWZ66K7+o3WcjPM0/5WkNVbIJCaFaLiTLLapMlMNn6hsj0MwPLupbp8as0M6m3KPnwy1
DakLzoVkQJrlTO4MI6C0LMNLVbU/K1sjuC3qYEyqp7jnzU6MVRXj6GJLbnWBzKuqL3USwaZoXhuF
B93lOrCfTHwCuhj0iwPwvBMCB4xbbjqQ2lOmzJ0LFStu42+N3YDS1MgZ0IR8ilBv3bRkesyaAugM
mjFK6PzHil5oyL7xsQ0/21h/wTttHmk+G014EgFIf8QVi4eE7KbVMOIOXEwqt7e8XqaP5myepDnT
tCZdfkcPgnydAG859s7yJDDTqrlHgZ0KFuelXtOQReledZB9rOJFlvHPRfLrcmNmeQw1O5sgrzgg
oHBI03HozuHIsU3ob30jcngTZlOZty69Ui5HB3tWNvQUSIqq53RQ/BOw3hEHWItvBFug9g4p7okX
s+rmTnOe4zEF7xuAvZv1/r5YR6X1OiDlOgWz9/p8WUen10fXDc6xoAdn4tgtUQXaQ91gVXBR2fjX
Tb1OSct1c33KxRvdhByzTZFnzF3XTZSNJrejJrq1bTvxpBlZVG3uPWq94Hj9a+26C9dNZdStPyh6
6X/shOhEyCQUcMqErZyvsbk++p+etusEsdDao1p3UOSW8FsFDgQNwPXJ9eVJTqSgDc1P0ejFlhKE
pfe8UDitO3t9ZAxQTijz9z2pzig81q9qKKU47MMjqivp52Evf3uTjKQwN0hlUnC6JPPYXU+4gWso
oq+j+64z6c90wCFmDZhS3xTkZy2tX66b6yOX/txvj4hPrq7f0VEASBgOQYyNh1Y51Wzn0zPpfKMN
8UOLctxq/RACLkpg1Bjrz2FwYwHKx2QGrsBqFOLyIyR2WfNhrxusPm7Ge/PHiwN3FI4SZBKsde+1
JsXrKxRhsusjd9389VpBtX4oMAzbU8CQ19Z/32Ta0OxTJ36eiEHfZ0p/DGvGunT/GPRHzAGrfgBc
MDWV/9dGRzNFSOvKu3G7cesIQjPH0o6Pugvuv9PS6jBze/aBD9S+okbngGY0bTbM0Yu8KDYUXv1v
T7VU6Ct8or5BBjH6SW6PfsqZeNTt936dR6PDKdBqxufJKEd/WDfX1zGQMbdOkbrdlA54urIr1gp4
nXK7q8qgztCcuFraEfuZv+vJZTRXvcVkZe0Be23vY0pNcJ6NC2OoCmXTn5sMObKf2jMhgFMBx54v
8vcTnxFoIhaQLaFutAhV+tavChHRxRthmM06DvQS27WV4lOqon6Tt+ib/9oU6x9tzVXpfH3x3lh/
g44vGk0+v7Be/xBGGnC71+eNBq6ryFSDBKt8Li2OO1K6c0b9aDsVl0mFid8QLJOKQjDODonSi7pX
d8SyFbvEwEe6+TFMNREa6UhfZLF/yJrurEqM45hql2Boj06DIlYLUPMsKUkBlkZE6ljCnRqs4N1R
5UMYNd4gBmvfJ/pTbbjf5rwYd0G+1+KEyK8aydqMiRXRcHeJOpO5tm1/JdoTWdX1bspBHNoW6H0r
PBuJme17qnXwXKOLNY+c7SnzsHfs8oEuHY6v20wzrT2Z8eIwFgS0FSwaDokZyK3t+JrMk11pZK8h
hJsbE1xvip+m692e9cVqNGqyp7JycILk3S9Kuv7YW1SlWvoap1Ah7ITrpfCGbLagZHII2mu7nMkA
8N9g2LuO6u+Skl/raBg3lrC8GBPhe3k9pgiZCpv5KXwUYNNTb3x1KI+zzmU9Ya/ycKnhiuK4KGdb
cWoVGyMgfWQYwWXarv1dy17bXAFGamwNrj0LLunA8EZbui9HIqHdxPKdpCHHOWvsiyqaY5oMr24x
XIamnP26ZHlm8i+DWVH39y1YspYEihoZZNlTLOej9q00imcNS7HnMOlt6JVhoUC6YBLwtljFrnwf
XNBehlL7zM+L5lsMpMmnd09vQ5NHpevvPRJI4AlkWaFalMdwfE26sXmmk3Vjy9FLXSB/bjauy87s
YQotAluKhAAs7m+1qyMo0Pu3AYcUJSYNqM7+zsAm+7SH/r1QEwAMFX12i8LSu2i4dhD44VvqJ1w3
xSdv+DeJq87J1N7tQD0rIuDCQX4N+fAUj4ylAUyHYXC/BGreTj19T1eHH+rSAKEtASJ9ir2GcM80
Nx2u4Ljs+qR0d7Tf74rxEIjJBlAQCM8oVeq55gg1IWwiL5vCn0ZqE7Cx0sXD1dEviSisteWgSyhx
dc/KTlQKKHZ2ns2k3hqt+8IKAcn6xBKzo0aI2w96BR8jrpxtaE2geekwMgrhVhLF5f1MPD1djhYI
qsM0ZI5ehgYKRqsQM7j0VzdtEZ1y/b55XCT/8NQZL5Tg74uBM96uZp0F6UAjlJSeCSe/YaTJzpKA
cZoLpxZHl2XeJkij0cpY72Ye54eifyxzNLGTMb2ifkNXMXQfgUaUpWYBM6d6XNO0IjoXCYVPyQg8
Kt5DPhjW4da2DCM8Rp2gbcOKsXWSY1MguEDrDm+6XodQefC8zOxpYDnlXldkzuhWdOHkullHGZjX
up3pICcZcnU0jKwC5ZWDDEO9/WjeV3mcbQ0VktzF200vxvBF7XwPUVadAwR6LM+tu0qShIw7FrMe
rb7Z1sJTTVKf6WhYMiz48ADIwxVTHGX6gx4IEmNSUKYMeoMQDTrZ45Wjhyeurbui7PBK849tOhgE
E0u7yIYIFIHFIlKPaXEXo+yUzXPEYIWlyZem8d8ggpQ4TBqIkowMMWHYuO60H5aZE8U1iF8NcK1x
mfTXMh6XPSYC8iXN/NkeR7LE0qHdTkHa75TpYu0LJrxmA/1nl8sw9XSAahI1uh3l1d2kwb2f/Sqy
X8a0k/fiAFawLTnygqrGXFMSqpBq9veiLV+KCWq6wqqW1ka+R+sPLYCEhSK1iL6bi0O/cGHHYUBO
WuhgXON2Sj7pO9i1YQ8Q4iwNgt86l0ScmMWNNBDXZLQmWVzeRsB3B4T6dlO/yiUJfI1kndolqLXV
4+V1HEA3dAExmvNiHRtpQ+IwaNFCzzeIh8/0+Awn4zWtYkJYHFN6erSmToW5N8/xZUhDnUUXqU5Z
tVPR/Blq7eIlAcK4bLCfKTy/icjQaGNNnnK5/5dRsxs66OpZHl6gBLQ74X7rA3JZrQ4EFN/yGgUw
+2flixHyEco6HR2Xwtui75ZZeCZwpht4afj7B0AUUVh+L7PhW70iPPQIX6EavsflKFnX6o/tREJL
h2sgx4G4yctwPA+iv2tJ6qUZaOKgi1YRHpQ+BBgBfdy2DOLj1bJz/cJ185vVaJXnJWH2Sl8z2UcL
Vcp1U9cUpz0XXSePaIvNBYFntnk7zu0NSsvHPEc1GVqbph79bIAf9pcnKhCUK9enc9ARLRvpcYAD
Wd+SN+3ULimf0ByqHj/SHICjdRhMIDJFryvCXUxPkjEd3hDGnyTnMPILzXLxldlOhyxIL3nGjcd1
q7to4jbuJrqjIwltJr/KzGMqBAogM57wASJsp19EHHhJ/cpNsqVCoYhFzAm7tQW/t75eL5n0cuIX
Ksd5qGnf75ae8WScPo4BwaHCyEn0tV0K64FYLStGPNnTKczRt7mMso7KoRCyW0hykAXwSmgE0koh
qt0sMozti5OdFr3PT2Y40hFheRXOMZzH0YaKX6+cRNdmNmNL1DhmSNlpr5vro+sGyRZLquvDYg20
LPdDJDDmQ0s6TamhMx/Wf1a9Wfmzw7mdmRRwsx735Fq0X6FICBTRbBzQZdv416cs9aBRayhX55H+
x2pjU0H8+6elhmX0TBxT9aTqrSNduE4NTlpHqZmGfUykAIs/MNL8KXMq6J3D81l4O5JwfBB5DFLK
hI+eBNYunykL/9oYBaViK2NaudeH16/Mdk06MeuFNI3yU9QhaBwKco+j6j1dj8lZTJgQ07i5aMW4
+n7+fK2z28ugLwknKis/e+mwLhBJOF5lp+u3XR8xj+6OffE6Yr33uXKiyB1CzgQwE6uewXRhKl83
+rpEWBYT8W8UkMVo5PRm1lXEVRd6fXTdWAn5FvoIuLsd2/gkB81LCvrUcYI2zaCf58N2LoI29GO3
oZdnTKjIqtqh27yW9WYHuFmqhmNsLfWvG0w37l6G6vYqFu5iEsVmuqTc1o+K0XxvRJThlHAFGaSb
ldjoq7BVLFsm2gareJmB3ZWng5i5rxQWe3uGtlQUrHn+3LiOyA56yBK2iBCz8b7muwXBrjlw4GhJ
VP+2cf98ZNQuJG3FMWp1kbOf4v42NUCRXiUjdl/vstSuDlCAF0SOI7KXQ2ebm2FdI+brahG8IuuZ
kD7u9YO4ip6zZUbN0TbK3jqMr+l8dCNDfEryqpy4ozaFdaoN/QSmqqFBiY/dWyxsumGy0E91q0Ok
OiZvYVUOXj8TALd6E/MqeAxcIqOuf2fMc1Apo7Ve8lqIB/vAGB86Z2Gco3pq9aCk8Wt27OxgHhwy
fMbrQkiz8Kak5Vu72mGvYmqxyslNV/0uQ19v8H69fvWqSjeLpvMMjG1X0fGAUH0bGAKCzYJ78MZY
14JuVMfcOXpWIO3CZChi8OQMNIWN/tOW8+NVTizXVaiywKZiOQDEcH0+hQM9zybmvRjK/oRBLT5W
tBWuEhyIphEEj/Xoverom9bAdcGN9LrrUf0221lzvO5pCYUBb5XsLv/J3pl0t420Wfqv1Kk9sgNA
YFrURgRnaqIGy9rgWLaEeZ7x6/sJOPtznq970bWvDQ5Jpy0mBQIR9733uWTzQcKlRsIYRdme68xn
OEsLGj+kFDO1CvZh/SfnnpDB7399fU6w6vfPZlRVn9aD0SqM6J/nw2C2m0Iuj1qfvkehqYK67r4d
FKbLUGcXZ4i+bKJFIxasLi7qtUaSSnGYQvjr/7F0FFN2/RwSrX1bpO76yYQhWn080aXAjPPbxd3h
gCvH1Pz93Vzf4jDDKwVjwJxObcuJrHwEc/mSKXmkrXHV2UpKUc+g5PwapnzYrs7+gPHhRkZBS25v
4Kui3tb6fVmfroc1BjD2EbksD819fefTrNU7k/IIQiZ39BjjLuG3+ztPYEHirkw8wGwCh7E/Dnme
nmzgPSyEmYdX8xt3MACddp7tq7R51DJaUKsns3dNyDw0JBT0BDhwugv2NP6E1nLTec3tEIsHVhCI
kVy5jAxWWTPA4QQ6isnbRr6uSfBzIp+Mkk/VIA1eoWvelF5+dSvjLens73bm3tWV7vnsKOUeODAo
Pcu6ZMmy7KuExIcQ3cmqynPrVN+t3mTeYYkrGaX2Jndw5cwgx27a/D30jAWAp5Fvs4oWUfpEUUoE
YFc33dexfOnns1kTbKN8CvDlCFCkv0vG7L1sM66z8raHLkk/ePkTOb69DmiVsPGYWUfzNQuojmI9
5oZ0T7EqPMKDoOTMFYGKC9wi0z+4SUCo6lF3gmlbyXTm5o45NWNlHFcdhIdZbk2DjTGLVBYq3Xis
mvIn38gF2gKLMiMOMOkK0IltQjmC22J/YFpQnOfaUnyY4jgXdf9RigfLCeRPkESE+YBFemXJGnXI
Q/qVxWsoNdoVRLNNdOKR9th96dAF9DoaHqdaRZtKzdutX0ZE5/6QJHSyFY1QKIn9ehX5HW5ZH6ZT
aJBXhL2ScV2bO/1ezxZt56km7Sl3xPF/vJ5sQbv5ea4+/+s/f6C5FD5KfhP/7P5p29Qla7t/uHT9
H92P//hc/+bdj5y/eSzHH/+Pv/C3z9MTf+mW4+gSF5bzD5un/ZfNlEJHVdC91QP6n/9RlI1ydErz
L0vYRHWk6XqQuCSG47/NnlL8ZdqOZxHqdl3JaW7/d8yeuuMp7/I/vc2eyQ3LtA0TM7HhmKYy/f/D
1D/jMxsKJ3aJFKXfpo4wTxNZ25YpRK/GESJIXvEL8r3S2ksbL5R+VRbt1rPxQ0vMeKvVM6akqrzl
JjtcKvc9wiVJa2jSptiaVJKhyr7QJePDPHu/Jue9a3C8S5ro+3nQDk4aKy/5sp2QeM5AmC7xMIu7
fnwJGpEe8yIlYDLShSiE+Tg71UVrp9Nc0VEUh/QQ24U27u0i8E7p6D4hE6FwdxQ3pfneCBv3EjaO
Wv9PRwvQyo6NXwVHRXbcuMytxrxgQ+gSb3vqwOfO7G+RlwgSpblByFNFi8PlznJ0P7GJ9AaVNB/r
wv507IyYWTR8xmzKtktjXWKvm44M4F7qaQl3ToaXyyQxC0PA1M5SzgdwQd/H2NTuYrg+wwhC0BqD
fVDo0wsTJq758taQff5hevYZcMghLBfFLS/EUe8Jv5sZqKg8JeJcGgl7evcEF1Agbjj4dSzQ+3VF
U5sGq1Sv7onQFTFKd+2hlA549s3Zis9NhQTH+Nm4KTFwUUpkHmR2nDug2LXe7ifr4EUOYRoqHvGc
xr7LbtXWMuMCa06AhsJfxv3uTg49Pkd6+qameJdN+zKDet2y19q3WZTv9cD6VRd5v2mx1SBYJITc
DEKm3uCwIx5T6gbTh45A8qm3TRABy7XP9frUkjiwZ1Xt4Cb7LHbOZrQ1jEEwyxxdWqoGEkFSfplm
cTaDsTsXWnNJJg227uju7Fe023C/eNNtNmnMXbLoQ46AyBtDnCSLFoJd1p20ynxXWPF0iMtPjbe3
6UOR7tIp1/YiUTIddVzxAvp0QNLXi8A6GnDVx1rQuuDAdU1MOrJYOimrRWtSZGBthsH5VZSUGTmS
CaMIg186iNKDmTLNTEM3Jr9NfRf3JKw2mvNoFQO10UT+bqzQ0neuPbyjn7Mjld1tGi4kuNAsEfg7
4qvlEVeLd4aUuWXI4ZYwiMr5vgrb8NFOcGwodEMDAoYTjLu39K3KfbM0cznPjesPal6bG9Ujw2vz
dijH4ZLoX7KZsttIo4bLKrjdNxq9ZLgRbyoHVwYDkeLMN27yia2ec1n1x8prCr/r4m+9XVGOl7I6
j5zcvojypza1zZ5Q9vdwRnB13ExlU9lmUK1keES8hRFcGq1KGJvWAWfd/N10cxdwnk5dpaXdj7l0
+GqjNrOTSCJxzF3h94OkLFwWt7lOQt21bWouEZHsijUEygHDKbdz6AcOgNul/Qbvp3WwOsb9TvZR
sBrfM24BXzFmITv69K3LmKY7w104WUwK3+Ms5q5apMjv7rUZuXDpM7ucBV4V0KazRYBekR8GPyne
MaDHhzEJmT3npp8bRrYVZfuYGcuXDIjIpvk5jIdt71HnCUH407XDo11qFkPxKvAD0HDEEX/yvl1m
7M6xKmNsd3WL7xqQNaYBoKdkhMpxnvyyb6N9F3+fbBP/M22DbT7wC1zc7SSil5yLNkvTTjW7l0pz
Z9zetNW8uTY4u2lPpCvdsqf0TmNs1VGrUcRHiIv3siVz3lv2zyGCNZDpSbgN7LrYWX1F20vaG0eC
q7B5MiJWdvLQtCrQlKXVFuMgjiME1xwY+WhjdU3kve0p20ZKKxATb/ppA2TYWYt2mB6CTZe/VYvC
F9tWDfkN4ImYmEbUy6U1ihHhZFlgQ8PuwO89pWr9FIa7HNewP9vNuz1x/siJ/8u6I+fTLs63HJv3
CHqmAP3c0AOTAjNAS54vHk5cv4+Ln+XkXUTgpHdwOSiZ0TvNFwNlKkF/jMkXH8oB0Vw25M2L3CCA
aFjVrtc+Fw/HQDzh8i+Bj/nm+Jk6MPPmiVKHNjbDV+65u26KH5bGiylr1Rs/medLkkCVyIr8A0b9
iyYC7Dytr4cWqeTQoM5KQ12beoiFUAV09MOsIcZfYN6JsjZ8wn95xc9k7ZYJdJ8pFQ+0r83dFA0O
qUvnaQ7Af7oltlkH/MU9mv7wOptucOqTjoSY4UwY3dFb2gqPB4DA/A4MByMWAxeTBHsAOwW4eSmX
hyBtOmJp9YWIOKePJUyaTJz5IdVz/KSQJ9EYlktHpASp2PFOrmR7mTa4iacKV63hZdSx1VQjSq8G
JGqACFuqAxabozaHuS88aOF1OzQ3RdQ3G69NutOARQKdcQHbWdX+YOcG4GlKtYKRe4I7VaQBsxd3
pidNG+oXdDUdgCdAcoe5HMbBafB7gTHAhqGOL5DPrVmIT1lDmd3hZebiy0x2tJvbuK8uuR3KM0TD
ZhMa7YVJvuszcEjuR0r07NC8WyqPhAU4MoAcq7oVbo34MARIdWhV+nby2CFyZ68J8RZ7WU0U/VZM
AFzsWRO8de7ICxONMnqMBW79Fg8KlKH67EAH92qquVAwGNI0GAD1PqarXYvp+9A5c5OqO5IGp72C
hnfMN5wI7tjdRAaGvEoah+YJrUij78+kKiwOn6Gn4+spl3pvkwXZjNFUHhoGHS76bGbZ+sVSBJoo
gYmDlw1zdbWrwStccgtfZzZYxz4tae4dG/bscEfu25hlgEf5gVbvwzDTntyYeh7RuWQLNTJ5Kj1/
6dt5P9dhSD/JLDb1VBM8GAnBRwkYA7B6Sf9EUcHGCSuDlm+14R4yULJhyMAwqDCxBlG3UNRQ1ae+
cX8Z3UyhFoOyFOVnfXV9JNuZiTeqiCOmYpu1w9NqcXB7Rqx1iV8FPdBG/7QhuuJ02+QqP2RX5nuS
ArdLCpD/ZmUSvqmyA66JgyX6+bQelqzXt5b0fsCkarehNfz8B19MINpsEQJioNXoGrm19IcA2IU9
6fBeozDbOLGH2tWnxTlh+rgnE0+uuV6n0anDfYBJAihBKn1EqM1bves+OtbgZCcolFzfJCITdXgG
rlk0cPBhPZ3D05BSKdm+NDkcTuy7J+LxL0HaMTJVaoerZBlYEpekREVYn4WVezGWQdsl7DNPq0lg
fWQoa8D66M8hh/ZqVrF36PWxOa2H9l+PZsPUjnG4bYYgPkeugiJ4VzMQCQPKID0OXE+KHlXbKtJk
A9I/3JaqsKJj/brTZfWwvt3RofYrAm5ADRCV20oKXA/m2CH0/Hluh5RQhoH9bVLiKJxWZgJVmNHM
oL72U4y+3rCX4d4KC5dpcbNvFepLrnS79WEr+XhTkU3UbHO+Cf2bPug1VCd4FQMJ/hnxnoeZ1aY3
9VK7/oqRW/l0rtUjyP0+ri/osnxYbNoMCoM2ReXW4PwsT+ujPwdTKbOrjUOKHLIIrNhlQa42lFZj
Kq3GWgUb9bSZ009RMX7681JaURckvZ51lpJA18/CWj+W9bNqDetiIQfsjGeEvOUUWY08BYvEh7Ak
BXcpIzqvh1Y9at2vWsXxI4I/3M8kk04sxL/tLRP2AZfFDnNarCt/Dqt/RWQOgXVvecm1SmNUFmkn
JDnOuZjvZ43ha3VhrAd3II0t7PYThjCz+GWslz1uyYPGuuNE0O3vg/vnEXhK2kcWgxZ6DY985NSn
9eCQ9SPygLDOwpFrX98yxCmByic1/6c2Oi6M6XA/yQX3KnChK/ReImjqD1dnk0kAadPV4O9kuFBw
0mdTh6s7Z0Gurh62ukQ06qetj/TZZZaxPh+68JW5ABkM9UtZfxfrL2pIGfrhvX2CNwFGIVASc41R
2ol1e7/+Zv7t/G1HZtxVS8/dnz9wPHZZA47WHrj5Zj2Rp1XqxfXWHsgU+u76gXAf/+fnxZQaozdZ
nojhH1UQ//q/XB9Jpdf/eY3LdrFzm+iY47mvhgbsnDB/Ic0M0BUKeXA6RrbsiB1JOY9lUHdYmR62
ikV+bwlsuMZgb7suIddSvmgFil/i4oQ2lgXajNt9qiAKZlpYDOP81qQpF1hw2NhfiGynYIp8BZu+
/XOYPOBwDrCN1gKhJDNwzwt+jaY8ENajPz22rkPkYqf2bmutviOo99DY7N20iBs9cKEQ6OCNBqtf
tvJaduVTLXfcMXv2YirqlbJ4p81ot3jFLWVrTDF+6o7+KkKd8SVAGcxF8bdcvCYRQlvmVm+U1LzR
q0JZnslXQM8TINlFdijl9EgTrIWbZjdO+SUOmbrlAqipPZjf+padJ9kYLu1tu+sdDAVisdJdmPWK
j8rSxxmeE6bmZ9y+tzhT3EOYRS+1PjuQ5pKtACCGezl2jrrg/hoKxjmuU+x109jo8/Tg5e5zYuYk
3dP47H5o6ATbOc8P1FCMV6t3WX25w6mV8jZrfk7Go7tcqyyLd0GkwazK00tkTR9sSHIgD8Cxeqb7
hiSfFkp2665bo0QA7LYDMgpho/Eba56S0LovsofZTX+hKC+wpIm+NFn4o+1ZrGiMVgCOphfXmqgn
d4aDlVRXtzlCJNvDUaVly7Wpmi27h9RBDI0mGnNlnino9W0Pr5hV33ArptfAcVRbn307s8jomoav
hE7JaNv4EWtm36GUwc2410Fpu2HKh54JBG3pytynH1KmP1preG5t933gQ1giRur9KDgRbYuaRnot
c3Gts65GXYDM3Sw0M7KnHhLgI8nYPsrAQaa2iYzhY6cXMn7tJ5P2XeNlDvB2hh7Zt9z6bBrQ+70J
Zwmn+c3c9g856diI3l05nTsv2fOF/2pjvFle50U+onRqTNalTrJta9F/0sPw1GsYBInl8EGK9ppX
tFrMB/A/4QYB7wNn/TXxyIhNqX2bzZA6oIpeEIAPJu6DLp/PqexJB6Qo7nL6SXDxLsqbl6VxnlLd
++7ZPbwcvkdLyfxfKKsMw7iHrMoBeVMGC52RUXqzb+z+rSzzK++SNKQH7EJP3H1BVWsgswwomirs
EIGaShMLLNm5k1rwlT4djg9TJlk4pltx0Adg+OZgO7uYeY0pB7DL0nLg23kP8cRgYw6Y9gSgTdr2
rYG5dgOU8thh9oeogqloaUJwK1M6nI24putj0b43RerRfl1yKzgSI/p0ytbZBa7N5rYefmDD5uKn
9fhqPDKXC5cD0tRYVrLuAYSNS9QBEzS9nDgJtJ0GT9Au9OfWLZhF1VBmogQ8udHQvtVAEeRTY2CO
LNfkw3ju23b2XXiZM6EN0okd2e1R0IVCfX2fFF9ZbcWbwa7e8E1Um2rw4A/rn93stX5UDncVS6yb
RQTQpDIPTgiVTZtwqHGbRDMT3eucRrQY56orddibKOE3UOG9g4DVyqxOOyVjrV2EEV4ilQgPR5E8
VLAwmT+b+9Zyrl5E0085UPvumFiSM2JnyWx/sbIIt2YPYZPvqGOEOkL6K0DGR/bFy0WX8YW5CCtr
u/8ye49S2xpBojF/TBYa/dKI7xgdmc4u8twTsqdOXgOzRf0fvjmZNQ4AS/IWbjjStaZc7MVNbLq3
AO1vJipSbuRC/x9eqxsv4d+uRKHdOEHxQtrqoS1QY/PUHPaikzowLnx1Ic7TPkAInItLS9vjEU/4
pezF1UuAgAizuAVUm28WR7Pvusy6B0eA00fD1BQrPil1pEM6hMc8QhbockDTgfuV0Oe3ZRti4bOL
abFy8IKQcKaYqHprUawvXNb8eOK3STHNF7LHvGvowDHxDRxEEJBLrPtT4dUkScnamQG3z7z5jFBR
burxy03oNtWggAjSP4y/HgkLpD4gcKaGubgABbuXdfaLW8yl5UJGzUTJmqN76wf3k1v6sDEnhmSe
JU96Lo5J8iu17Hk7Lv14sbEWTWS8jR7yodG6LerVLmkps8y4pfFFarFB4V6rVLlgCgYdWVILT/RH
l673oA99zHSLqwyrWuUsHQ0ugxRj14v2Ab3b8qsZExsAc64H8bVJrfzOLnBF2iDDN7junA0/Sc/I
zbOxxgxUgTORo+kPEqbgbRlMG6Ae70Ro6S4eekBSuXUQy2dDhh4GvbfDCzLemHpnkc7AAt4NMwMn
QjQkgzFBRt9LUVObirWAsoVoGIt7cyEZEVhkSMI8Jhw5hYKR/ESLgnlPAprympomhdSgp05Q2DEY
9rVN8POR+EwwUB1Msx4vmu1+RJ51q7EL821JJ0ohn4t0YTiXpA5iKRe0sB8egoH8T1MdxjhIKJOa
7uZwkED8zV8xM1lc3PNFmqOlwtr9LjqROmr8qaVjkasE1FvqXvSMir2lDHFfbvOulWcE701I9k9a
uK459eHem3ggLYcOczN9LvvbFvixSoLRDAlIj5A2Ln+ypEz2FxQ40KEFBKY40GLS0PtJX8QJmYxa
MeFBmYDu6seN/RgT9QWaSc26/JaibxOe4JxaDw4WpzotgoNeVM+SC9voj85cKrs7ihfiUIVhZosW
DPBY8bGx9FRZ+JVPQXUORin2TmBQKN+v6IbpoJnZLbe5TRr13h1hXFyzU/GUDB9xdw6M2tp2LIlu
HODmm8A0X1Rw2qnwdpHe/eEFuDyZRTSHORu+L/r0wbppq4fZu0hpZcO48hhQwWQOrFua+NHMeD+t
M/6aImpBw+mi5RQuYrNlfSx/WNZMj2pB9VBoHRfB9grMxmcvnWtZA83qyAtaZvJRGfJjQfHwq44C
3kmy1ew561xXuzXgGmwh39ebqQfqy+9EQf3A8RN6hk/Y4+nLIsp/Qiyfs479cYHrXtdYS+uc9KW5
7XQQGXYJ0CJLavo+lZQ05q+NbpTb3mlx3nbm0TZBzGdWDw6OiFdky3tHj+pt7ia42mGu+m1cVvdd
lu5E2hTcGDEoO0PGCqVJ60tkezepoIwZQYUSaTpEh6HwBRXjVRf4Hr/HvKJGuLfx51bC+zFWWMiZ
rNeUChjE/fmKQ8xSgnmvzxcHJCRWEirnyudc2c5rZUCPlDW9W13pZJ+70/pcKNO6oXwfr5kyuTe/
Xe3KWbM+/3OIlREeMDoIo8I5TcokHym7fKmM87P6FzTBD4jXPRvwwkoZ7Rv1gwq898xEph0LHn6C
eunPYVC2/UAZ+Fc7T7K6+gdl8BfJbYLf31XG/0pFAP4g74o1IVCosEASExtw1gTB6j/pmTqcRnXg
DVzInhb79XVhf09UGCFWsYTVlOKqqMIyA3Mbw7I5MbDGMdExGVmfOljSNrTRYBNX+YdYiRyRqKlr
VvaTsI4TyN2YBYiJQsdS8ggIGlwTyqXx55B1guQc1Ya/vSarvYoQy1XvMlZqcfZsjUazs1SQYz2o
ZpPTguUxiW08Iir4kShj0OoOWh/9ea0U40M3SsZmDk5aRXg9hcFMZsKmq+D38z8vFk1Ee0imH2Bl
8Ksly9gozxKuhh7XURVxdw8YFjUWqAfmun97m+rCNWjJZWxvZYllEN8tt1rC37M1/IOVis2sj6R6
uj5S/0VtuN2BIhzptypw00UPrgrgWGsWx1SxHKECOondSAg4ZI1Ws1elHg1JHWIiRLFrIT0GqYoq
gUNRfLYUQgSv0dzEf6Ye6eTmbkRvI3AW/adumhPtOfjfXBU2ksGgH9P6Y32yviy7osOO30LjKMRp
PWCv//vRvz1lwdtu08oMceDzrjSyppyyPgDs9iRUFmo9rC9TRxYcp/KxbxdyVGwTyEFnyZ3+O1al
3uz6joG7otzZ+MBWkKVUGSZbHdan68Guu8Svm2tacSfG1om3jcym+vn/eBPqKd2CDvF+9T7WP5k5
EbBz8A1XcbLAfZakyzwVM+tV4MxKbkryZ7kKoi0qkhZHjX2T4HC3VFxNqOCaq7J1BNkWFWnLVbhN
G1Cz4fZcdINgwEQCLp2yD9ZAoKqJxs0qJEdo9dMiNVeSnoOxUWyoZKo3i4rW2Spkt5C2Qzwtzyzz
2UuoKN6gQnm6iueZ5PSIM1+7qbAAHvPPNWT5viBds9/cLyrlZxD3Q/RtVPqvIQZYEgfUlAPUHlwS
giorOBMaZFLKmTs4p1DlCTF2P2ka7MVaZQ3/xzTy/2MaMU1hYPb4XysIDZTa/2Uaef4sis+2/fz8
p3Pk77/1fwhh+l9w0x2hcFymZUnb+wMJwweiWyaZFFdHp+X4L/eIibGEcKnNvklA8dAVIe5v94gp
//JczMae4yE4m/9dVJgweAP/dI9IHLzq2iiFbtrC89x/Q4XRaGZq0WgVx0gn/rwoF+xqhR2libkR
MkVtNaeScRWapHAZ/9aUBQMPQtH+10FDL6NKfhW31YuTFmG0/tcfr3+wvlb0XOWnPqO9D21jde+t
6zgBKOdv1+Hvh64JTCbzun1hBzYDdtWbxrDDUSLzH+wvZnFE675PZoqxzPvVmKm3Lc7P9eEYoHpS
UqMwy2rJmMokp/XArPBQWFqzI0LVn6JRO9YSJoAxhSnhj/SVfHXNGoOUhYX+0S3n0UzJgnFzpl6c
OtolQDOYjIKWMbs4x4uO2oXP0I8JDyYEx3ZpFP7QJzSPeapeGp2wVQfCXrs3pfiez3Z0NxvcGKJJ
26VyCQ6UMFabvIc2UDH67cTwwA453QIgL/Fx0z47AxDHd0JbVwjaaWCX0DfJnp0xbAXZ4KOZ4nPH
aN0b+4Aen+itakxWZNQaSlftjMvlFgNEfNbM/nHK2n0s2aPIPcbqZWeML2k0RLucaEo/TpQIjvQi
5/IbxKHnduyWrQ3uFE+osckLrMx6nsObxAXeOjamAq2ydqpWCs2QLiLmRovuvhWoi1XVsAkNAIfP
wrvMA9ZYPXcB4M4lzMkWfGXZe/pubLAKwABBNt0npVhetOiKSv+ddTcmmEVtKlrG+mQs2TfrIMt7
1h2e3CS0r7EP0vSbng2zEVpPOfatg4BJixuAAuJeKgaNdhOCEqDSrfUNVylbkXsr22o6SKl/aYVm
+0VseLhhqwczbepHI0W2Zo8/Z6yn1dQ2pLNvB2COxc9MgrbQ9R4ryHJ1vLbZRbBatNnV9nHmncOO
BNfUMJLtzem7QXp+k5bgzClSqv0isD9G9a/Y822aTG9FADea9k56It3lPQ4MQKDc/9cvyvLUZmh4
szE9iALQMDZkCRV4pFUukj+52pPuMeHRkDCvNkFSHYu4MPZzztCmD7INWhK95Om+yTE5AcK4eqKZ
bqY6aHdjTW6vUG2v+F+mqAPqnLp0bAzm1u3s5iSGeIfv+rjY46Zq7OkSa+jcwaNnpEfLHfzCHeix
bqwnNhcfsKwSf17Kx45lxEZH4tZ6+je4rO2qxlBM6oUGDbHVSQNtTM2IGeG1V7h+vU+/8aacKOfT
LMvH7ssXsTsUNlYWxm4Mektrk1a1ftbC9LlBA9nGGM4E5ZNS/sJPik0BXMvBJnWld4QPWklx4oTr
jEbX8oOzA5BaP0K0i/FkwMaNfLh/ZO9JGJk0Q3AWq/5O0n59iI1tv/qhwcpwMy9gfYC56Wmh2uld
r9+U5cTkiuhgQWKcMws+nxbu48U7ZCbSOomKPXKTt+MEeiwxixJofmtHD1CDNI3trN5YXZTUFJng
iKnHbo+5fFZYltQJqp3Onkf4Y52/261HgEWnvIRtpHtj7lRYzvnsLac7UEC28OsICpClsvSbtP2W
cZodHHOgv2tcuEIxB9IKcQ5IpuI/IaTo3UKH5NeDdXXo0HwtKMoCPEvkoc1pxpTsvWbEbz3qvzCf
hnnzloa9tdErE/5jQbRQ8tWIMLLXUXFvqx9S1vl+GUZtH7FH8AOBHVfL0XIa66EXUOUsrqlhv+vj
6WEa4u5uzuhWG5gzkQ99CiYP+g66Jx8QBq5FL2BojIjksw3VbMYfYmgk2WLIvUPi3CxsFS0P1XMc
xE9DbRxzEf4INfbN9IRNaewHbFjcPBsYal/nMND2RsSVc6BGp7LoqcfVF7ZrGwxRuDpgzi/tV3NC
/Z5iVP+JITuLO6quQ4RRN0TGYHeH769wEP7G+miTcKXQj5kF6kdwjgx6ekbqbjByUGDhfsqJy8tg
z9lhBgS0qY44IdP3zC6OINHRNJr8zZJfVGx1G13Da9ll8TEo43BTVl9uWRhg84eD1uj9IcQZOeUB
jAoNEbpIh8xPssh+sCIqrAu8EKkGn0Dnutn/quoQStpivgLfGvDi6KC327FgDElFCWf1sDO4TFUE
ycKM0mfnmriRcolBANV1Mn8KUGS42ngsZjBhmLSGy5J8LBWsydSk8x5diD3J+zDU7yaoLEjwdA7V
vUl9WhqR/E2KD5w9PybAQUQ1N7023ecDgGVTeCdGeu3Z9O6FQ5ofr1d2dIzge8NujSKUnrsMjSgY
KveWZcgNmxKHBfWSHbRsDvZNFh1Gi+y1Fy75A4NSlyZbvF+Y0BBEyvYYzVS9RF1z8qYz3C8sBoT9
/SZKHucJQbF9Ra0OdxprEL9asHmPQAknb5rocweH1FpUCyY5kAEqAReTHvmIpuEyjZ4p/Um2C53A
+0zkLSWEXDTG9Ivax2Kbj5TX0dbokJlXdqtvDJsPbC9uq77iQjNTR7Zk31whrU1VK2mKyQ/teV84
3uhGsxrqpyPG4AU3lbCd7+d0eW7APNGWlMyXAbsMy4YaLJUpr6EebxNtsc5ptDD9b+9iel12llm/
NmSP9rOw77RkN7QZ8PRWUIxI4WY31AiGJd8JHIDx3pb2lUKTA4XLKZgOY6eWL6dyDnw7zM+UY9w5
hfXEN+dNMDI61VU17Zs0+k0aWHEDKQuJtE0waxrXygLbLdPatyIAClT+4P2IqOdI6DomUF4eaXQS
p1IdzMh4Bxqa+MJ1b6e+cLZWykV9SbPHqKo48yLvfYjyfAtr6kDs2twHoZi41snaVRL2sxgKRmDB
/F24CFaj9HzNjSwgKCI3tqFb/FhZB72SRoYUfe6my/OrIGC+m1tQ3xgjjnFlHWoKXBanJEvmMZNT
TgBMVGDrdELyo+sqHe8watoH1/wWU1N9H3ZAAVa3ga2hNtujR1sfNZs+MgIJ3ZoQvQT7tsnmTU8t
9z6x2kdSKHQUadkR2LiwhmVDREj4yVhWijZbEh4Z6h3j+uvqXRjXtE0+DNi1YtwCI3vNU2peKa4M
fc12cMmocbqIgvBY8DNbtS/PO0Q2iOJ9u7et8T6m1cQxETBW44Qoimcz0e0N139ydwQcHdNAN22T
U2hT8zhO0f1KmZgl6QZ97oCAJplxKAGWr84ADAM1ep57LdqOetv4aY5eQ4AivuiHcrO+HdtDSExj
qtO8PN5lQ1CTbJj8iFDwKaGH6DeUhTTIJtd01oSeke20rnpOPFUsPbOS3vWTdsuc2jrmvTFy3ZM3
q1GJvoroRsw5oih5xdrSIFvkdnSsAQ7UTp34dg1Hl75UgF8xYyIRk3GLgl55rtCiIqVF5cG7bIOX
ZGGxjJUu9PmSCNO9wu1rqPWEWsgkbUczAMTL8jS2GT0OMy4H0LDdARLtdhm6aNc19hs2NrgsmIb9
yJPr9HY5lULYW8fN33OCu/slK35DMnAeaPSJbq2weK+HpzxxP0dS4ZuIpvYi0bV9aWQnrzZfJhBm
aZ0+x7VmbAbcCqe+BfduJvYPL4ZNv1h0LBFUMPkYgtqPx4q1OV8nROLXxVP9JqHchLn3xjoQd6aR
XKhVpUiOouPMGD6HNKBeojgFYTpuZhF9dVN2pqTNPFXiuSKNfgw7amik2kRIFY23W1qCABHC/QLS
xT/jgFQua1SyZxSwcFsgyt6IqnL8YkofNdLMezhaW5IL9eG3jSIrWyJrA8O9op2PuXdtFCKiUocx
/JnRRXZcAipojLp4NU0dTo1YdG+1JMUUBsFIiBhL11a7N9m4yTEyMddX31lRkCrMudggl618mroS
mNPyBcPtVLzUXGx3tknSfR7OECSfhjHKKO5whjP1M5t5oY9l7g+I5dqJ4fIPVg+vWV3GfK3aswVi
GnC03GFtEGM0nwzbUxhhnE59xNipn619XGfTobXIAxZOnzB3hLqjpSU0xfJbrNnTNuNa/vtLLaku
MmoD5suEwPjH7GVLej2mjKZlcvv6zhnenaTmdFd1IbnQcDn22QXnDJcOW8OF5BlMzXPAcDduwlAQ
UPMh6BTXaqb1sPFCP+/zeM/O6hb3ZXyaH3ALEk5kqLdxzPAZB5q965IOW1K+2MeOOYFWJOIU2ElO
XMh5xZCk4+9m7rN6Y6yaQe//Zu/MlttGtiz6RbgBJOZXzhQHUbOtF4Qs2wAS8zx8fS9AVUVbVV23
P6DDDgRnUiCYyDxn77VHeUPLCXkJ742ScVE3g9z7KG+JUnWfixBUmf8XC2agzbpg4InW7pRMIF6D
CMADBbWjREdv6Xqz1svxEJNrYnamhuNqRGA7EuJZqkypbRNBZt4diyhu94HxmqTIcsWkGiqcn0nT
KDfzRlUn3YVn6nddgtEpmNauhp/9sYnz5rnNqn7TKVge5tsLC9mbHrTkIUwbz7IRsOLmO6oqVGEm
6etR1+44kVY3M4tGj7hJqYs3UwfqDebSWvYKimZEJyTlTvViDOxTMThA/hJZ2a6bvPYJlpIgLvol
vdV2U7+EDEbowVTjJiQI8uNShMYUgjajNech4J8mgnA4oeEiBV3CnCRQVmRON2AQDBpFxEMVRnFx
id/bqlZh78bCWtmFS4jidN91M98WS8ySvtITnj09pMjItLOkvIcRbW9IL4vwpN6hS5ngv97wblBc
WaJwMW9kFnECzSz3XCg+MRyWypnZtUlVLOgbom2rb4zScdYG3taZ3zQYoPm6jPw0LVR/UNj39K90
ySQ/F4cU9bgMOJjxwbMU+0MBOQsfveksqVFZpSGOUGzegNAbIXYIuCIWTSMnYxr7FxpLGe8KXbH2
82ntejN9udycpJMTF0udNmOTP6a1QTQHvQnYwMabV2H10TzRHUabg4p+SEE/XmG2nGT7cYy6A3YB
gpaR5KXrvMdbg+V1A3Bm75Opipt8wxigcnaBoKoHiXGZN4mifqOC/WDWdrUEfvNUuDoaKctbh/i0
h4jEIcK2SQEUdb4tK4HM2MQVI2NisIvxFHDkwQnyU3zZmnFUpU1DTT5Hg+5/7dN7MHNpM1Vi08xf
BYi23nDa4JhEEXkgb/sOAqD9kOdMDVQQl0HOT5225MVzQ8bVIP5el8R3uq1zE+YNjGtjzBC/ygHi
bAQqiVnEYxPoBzwlYGIMFgY9meqHUryOarJ3Ihf/C731Rcb/XOovVS7FwhD4iXo9JIBMLdhZfrTs
ZAUAH+P4HlXKj7qJHwN4bjuzUQckLvY26FieeUHW3xNJvx/T9M1LEu09LQjIsroX6t/6PV5MRMgQ
x1bCFwFZdy1uVb8/52HxfdaY00+G8lUbNrVC2R46dPxmLexTq9bZxk1QEidO58LQ/qZ1MZYxDJyJ
cc8KhOgXWuibMnTR/DIiksOU7yWKKdDrGiII2thr32c+MZA/vyk7osZZ3a7KIi12EZrGYwe36Ogb
8t7s3oY+iF6FgSZGhZ4ie/1xYhk5L7GvuWfOiv6qrE3tMTChZ0AW2fc5GaJ5kA7HOh6rDZgfc2sP
lXskKtRYyKompxUziesn9rYNIE3k9NCAGA9bW/+JDm7cW6akkc50hAWIg1Ks8h5xgTGLVZlgSNvo
TwWCmrWO83wVON03BOjVrZlWL0HmYM3R/tQtNq5vr6haMg+ctIyzAJTOdbLzcRp45KAtPRcfjjsN
/+guxhunbOoNDoTH+SbmQsPNZcaHzZsZKSY7nVx4MeLSmaq0BC5DhZg2SkYmc2Xy43MruhNjtITF
xjCoqdlGGv5TNI3cJdkNO18PNnM6tTs54cHOXFjVdx83ibnoiiz8qe4L/0P/KSYRKJrYHGwfUtQp
Ly2czjhFcKErPOzn+2d96IcsNA2YKyRqDwRaVEyur9LPWSIqevzdHoevqrZoZohJoEk2qcvnSY9X
8UfPlzDLAItNted5pZOxrLGTAMtbT+pXz4FCBMd3rXCCbR4m+6S13B3KCfcgfHzlUENRtlFW8TRB
uWVIQc77fHltD6ZZqd1mx59HUaTZ8oNJEQUGjB/KpZ+yBNopVWCkXoAdxvrRDr12APpzcBypUf4b
J95HQ9DBfUAsAi3k9oZXb0jmih6JR5MsXqgehzDCMB5qEXrd4lYWvFdbEILE13XxpxyG1rMqGlhk
M3C0grgdcCLZ5DYEyETC9aREuSX4HXNlu8304uA7cbZ0ENRTPupWLlEQSeBfGqIh5JQR0RAWEReA
ee0pPoIYCYpa0ZbvO+r7TR7gcI5HSEXID58iCZtpyqIgLSDC5kfNoJySKoC8RWu82uRWTjkWpXyK
Q/1HMwAoU6eki47IC9bxtw0RGNGUhRFMqRglaGpBcZHhsSUYglO0XfXegm8p0jDCQ0ElPku2gBq8
HoDCxFLQBGP5lMaRT7kc9gjw156yOqCENhsYwUbnHCMDWHMz2t9QzO1rYj6SKe9j5Lc65X+YBIHI
iD4tuSDFnBCCRApFIn4iNVvlU4oI78zkBqrqvp4yRrA+HZopdcQmfqSfckiYvEoyl6heV7RJ40LP
jyJKKG0qUrvNcMckcNnhYodHnZ1jaQZDuQUplHYGVgQX4C+10liRP3qVmm7nFseefgDau+Q17FyT
XAISEtQ4Xo1ErGiVcsBJBLG2Vh4o9D+sC4/+S659aZEBQVPehmn3prK6BuE2KSfH8IvPrOgeg1lH
i0ZSPUcfeSL58CaM/QcWAlI/1QMqJQBUD9VIrKrhccYDsbFMcxBQwj9NjIy2qoNTP33RxWAUR5tO
aAZ73bDEu10448aun1MXKGKc2E+0fp4RZqEuawxja9fxqbMphbiANZn45efCBxvddAp6aamhp/bs
fRVoYpd62imWE+lAiVBfqciu+xfQq/Ze0YZHx4k3mjWQCMKYxVkNGk1rrgj+g7Cv9zXFfA1LGIa2
QJHeDs/NvRA0BMLW9dYq/NhRs8hAhG1ekYERJ3kJQKVbANf07iLv1CDcWIyi1NYqXRPSflu8bNiF
ADtQCOjMtWJG7VLVagTwtHoSV3dXQv+huPV3XQRnkWaEwylA1aT46geXoPG9PWoqSEx0lJGYagsK
JxSwTBxiiNsAKXZHLZn0yhXw6GTCHpaYh+xaZVDxaN2Xr9gPfiJepUuIbSM9oSE2j4kfvKTynZVq
QPEOiH0dcXQDf1AxpK/S/AJ7H4uYS9XKUDZ9UuWPlcEBYo8PsBsc1kv6yvCNFCPDK6YxfmkdQrfR
+iK1rqM8QMZuNcGmIh8Jb4yrJ7JWak66RttREjACLeXUpZMDQpkFaL1jwv0uxZdMSkyWkf5k1OJb
qKc5caMwH8FFPacJpXLMVeAYtOBQNmW2qXtohxHVxHTQHhHKFSWxbB6/OYBFjx6InB0ez2OSRY/I
eI0lsscU2TiTn8R1NoFEKijClKCLftHmhPOZAfGemGpaVMP3NoURInwXFapx/AUkFoacsKBMLMN8
N6YZjixbuVdVr34IDPGSDe7XNMrJM9MCd0ts0aYKrLPwwp++xG49dL6+cHLyZB2kH7GWcjYKmEFJ
Hw9E5SQAZGLmHtWATTamp7AWEYLcjrqxO0htbekA7hUwl4tOg4zLiQ2eXKh8q8ABmR6Z71pFpGxI
dIbdawY+NAMlWbtl/vHOj30VlCpfY9qD7FIFi+sAwriAQ35oNX5phXwqWJ8trDLPthmSKTIWtWc0
vuGWNfN+dPKjn5p7mFdTAS/KwMaXR3wn9baLN8xpbitBlgV4xqWqB/DbytPI6o4dET0Uuf5TlOOO
zhqf3+6+djZxhV7gNntgxKfgMYpYN3YHQMF0gAqL3eDyElB9i5OndItKmRRuEZOVsH6hiWAuC13c
SoqDQC2UQwGkDlFsi8AYwyup7bd9EMAPJ4lnGSWZvRnXuRkiyjaEsuJXX5aBhZ4u1eEU6XQGC2hX
sfteexl7ZsytiVKwb6cfVEWNCI57jmmJpIac5YCZ8xPhPFFZlHpTzpcLE/nvosKmWAzw9IxItfHF
YAlIvQbDOj2HPCW/0H6luvleZGm5wX626DuIkq76GGY27aDYZg3BJNHX38OhPkRDpu4Za1Zjn+wt
lR6Ra/tr57u91VJMCJDCkRbLqWSEHDAhMy9Q1dtYyDc6bMUmrMHWU72H4anIhzKLSES3o/t24BBT
exp2IJ70VT0OWENyvM5RGjUrq+ofDRtXXFLKjVP0xHwEdCDJwFlB5SZLSwYMqjZAQ2wiYU1SBn2j
G8AJ4HC9cmEM+GFUputFn+yY/X4pYsQxBHEgFmm1U0iDs4vTN+NdmrF+Fnn7VSEUDSxBZuzRfeNE
sq01kgRrEYDyW2NqsBaNU/1kjLGXhWo7y7RvD7VPd6FnzNhqLZXXYGzWTuJ+yyhR2SOtYHJVqfbA
oPFUDGxT6TBrDZw125qYn61H1fTmurEnk5MUkMs+3Xa9qoyoyRYsx3yCYSptGU4pummt+yh95kBd
ojcokZhhsaSFAxBt9gpxZoPuNPnffnl86Qn630n8lM9Pnx/zy8WPl5teM5uKCZbg5zFHCzt6c6uN
2kgXb0rwnTbzc69Xw/lDXN/vl5f+9PCP9xu6HLy3NjJUe7Jbzk+8wrM+mFbzW2ukte2SEclR4osn
ddTDre2r6cbw63eKYsOuqUkGg7ya7QjblutcWu/WEO3a9iUsMs6GUzrPEGRn2y5v4iL9KrHWvQYx
w3RgE/kpGnOnTJY7Fku0XToM3X+7mBYJ0F+HBU7dNK/etFRh/vTHRjoWipD5OqoDV1vPFwPhghKa
L1Yq4jgk7LHXGvssOXy+f349e3Z0zXfF07vNl+aNJeSfr/RxI1Zn6JiEGOecg6+Pu36sj9e6Xv+n
x/zTbYZSO3u7AuGM482cvG8dpUYsYIO+mq8G03Fa/XXvfGm+bb53vjpv5he4Xv2n5/7TSyVN1jFv
47sop+bI7J2b+gY+fy0H+HT9H2/U85I1x/X+bHpSeH3SfH2+2ypY/TTOftaPlg2HNP1qpKReZpMF
dJWWzvebIZySQiGygJe7vvp86Xobylx98f8qtP+TCs10DJRh/7sK7eUNQzzoxCz9TYb28bQ/ZGjE
Tv7H1XTTglbtTjo0YEh/ZFVqwviPrVs6U+ZJ7fYnv4hkSzTUjq05AI7YIgv7Q4FmmP+hOKTprq4J
G50Mn+5PhdxvYaPX8NFfM4m1KXL4Si8yHNNF6uYiR7AQvKGS+6Q/w5YF2xQF/h15QyH90mjYV7UP
Vk/tKKEndGJ1xEqOmEhoLMUsEM6pSnFi7ilVuVNswCzuZNyoJyWOfv6yJ//4tL9+OvF7YPL86VwX
uJOqIhFgB5HZ+StbCSQyoCPA4HcWfe1izHAR0j1c1I5i7kMAvpnh3ZuksFD2kwhbMvKQp5DPHW1G
A+IPUbkQZCso1iRaOSaRl2Pj0v2BWk4Kc3DbeCFnHuq3I2hRPfO+/ZePP+28TzvXBUXGitOx0Nl+
Tpot/ToieU0z7oDr5F/LMZPnYpT0wTEPLvPRQAHBXPjCzBJn2dcBc+Wl1sQhseyAFSxWKeHHN0Xt
pGcb1R+i9HXt1NqTm5f7MFNobyeg1ENRlPu2re6FLSh2MuPKPJYKeq7aR7qld//lb5p2+e9/ky0M
oamkG/G3zdrIX78SoYd+6pJifceBnlKoZRaCZMun1+PjQkybhR1o5jHi+CDgyHF2XlYoN6YWDMee
jLxt6BRPTj/AhUj0jSsL7Ww4jyIkiEbIyLiHnchZD9cuxa16/e8ffdZS/u2j89sx+EXxq9I/HU2o
ubyGIAFxp+UORiRF3hM62SXFtEYNPawZbXBIR7x24RCdWnzXrzmlaqfbmKbS7mSo4bArmfP3/thv
9CYDFx114bYjrqXgTzgoUpyU1g+XxDChdipTykEKVo6sUw+BgfTHtqsBlX3kToN7vOHYQLQ84fHQ
p0Iv1ap+XSfCXRchmVlRFwQb7PmwMro8Q290a/oZU1wj83d0/YI7xC4rCB8IBxVY8pAWz5xf3NO8
ieChwBPZIqHEYBCpp4E6z94MlXqjQdQGw2NQHMqGVxf87MLBadwqGIakQug8Q0W/JUyN5Rg1g42h
1u3tfKmL2kskWQmrulLd60JkZ7Xw9hktR6cQK7froPhZU0XNKJclxaS1ouE4GVi+kkuNRbxT8u+D
1bv7JKy+iNTvINc6xl2g5Tszqcrdv3/f4p8OVQtinGkJU1ORd/4+ejhkhjW9HYg7ZQrLsRsW9w4y
H4/ZPvhMY0/U17nTDQKAhuopCE2dngXpepmPY2cUVEgCNFsNBF4tKscjAI27ToFIhJ5Pd4dxNZbu
CWmX+/JfPvbv6cHToAfMjlxjC7Yin9z9lBJvKczNcEMSb0rOFQN3cE/S0C2aw2QlrMTZFKlAs0+o
4MKxnfRkIPYNleihct9UCHUHSw1/OphLdp1j6PsqIUMMJupax7cPLRb0yr9/3Ck3+fOAoGuODiFa
dRkWPo/RLehXuu69dpd4TnEhxGjpDBH1tPgYNBkSFCctgEI5N/ABiCZOo6Pmy6cwcuoPuOJvOdq/
niz030F8837TWRji/qfIj/vl06nMGwD7qCwJ75q0fSimLlH5Qh6YRX6lzjpQaZ6T9muUpcZDOEYn
X/TusgbodjvvygFxUDh08bmkGbaCC7z0kW9Ksc+LFH1JRa2SLKgjXw7BVmm6a8FD7hFi3reRgQ6h
GG46DxOi7yH1Ku1CPSoK/mhFxl8k6q3/FmH+D4cIQneDKYVmo2H/PJIJQ8mYynvqXdWHdCM7eegc
MmzGkqglTDP3QxX9tDLnTpm0vbnXx6/wl08aLHmgPvq4yWXdbAd8kvvAJsmrTlR01UDUYREoq0JJ
/cW/HyTW30/kM7+Rcwb/bFRmv/8UofurKBJacVdWtbMSSUjEhK1tR7t5z4favnVMg0JrjLuwsfGT
NGSKHlhvG/sKFGoTmRctGLW1kfXvKGGdIyh2yF2kXqOrp1So8qVQqY32zODh91EdF7AP9o7xYtW+
s4MRj7oqC1Df8g47VCE3gWsZq4Tq8waFa7FoNTs5NsmQHKFl6a6fHYi6vY9U4RzrCGP1lK+xU3ob
KUu7SUdC7Aun3XNWcG5lj6dUTcUlrXzzpyIRq4a5BoyXLBfZ+DcZySdUpPQnaMrlAvuewTKGfnWa
9CfP0unLw6w3pj9KlKDz/32/G3+f3tkkMdrsBsPE/eR8GgJl7HuNM7jaHfTmeKRw395DjJ7aFmWJ
ocrq7xW37ZYQkMioGMYGxsoAi21w162SlLtENbxNUxk3SD62Rqqcm0avcQKTpypVH1gNnGzyF4ZD
7j81U+MGHOcGQR6hy3pDFkLN3DAdjAc/hTfSSnkbKalFeVmhUiMOo96Ik5PlBBoPXncSkbEZu2iX
O+RRI7DTl26NjCRoUpoUFs0MaefrxKS5IDJCYP99T2lMtj8PY7ZugApVDfaXqX7aUwqRfa3lGdod
ncgXWi0hqefBl4gM0UM1EQIdC1ia15Xk/YZJciA5bRE01PIjo89h6KOT1/PhlOpkjPz7J7M+zyIt
1WRMY+GAE0VFwP3pkyW1L6QaDdVdl+vZQXZRdXFxQIGsevIKxTmWtnLsFWTXCikKK82KUwo6owkC
kA7DfPjmegQGYyinLEdFP5EcSK22adXj4LmnUcBogk4Ub8EIKBujjtA8VWO0qptgWKf6zm8M9b7T
XzqL86LS4SukEGjsCJR4U9K42yMbS5WRUmhsFuvMoCTUx0RRFug/AsCagEfUpVlNB7+O1kxFmbVM
6J71Hmm/degGG83OSiSJEb5sMlo30ESAtoFU0zVtOEfRG3Cr5ggmM48Zmpl7ZMzVxTM5n9oG8ndJ
aTpHhOMDmEJM5i8rAGfwPQwUmiFqADvFgP/vX4kAOvbpcGG5pPKD0rE1CCiyzqcBbaTpbxfh4N8p
UZedE4WikaEAZYUNCRlMOZpm8T30eqCC4+DsaxnekNwdPNajUu6RAsfLwP7mYMM9mwOdG5D0I9m4
OcEMTL0RD5doh7t6qDe4D6qltL4Bw2NtI1tc1G6nnoGcbpo6ii6q9rWuC+0+8vqnurVUECYXxIC3
KtZ82je1ug1k+R42BOUuJgW2Y5pYPPCyPyQ1nUadNDEh4fanYIzasN84/KSBaIbNKR34k1pICV4m
/SVdcXXFGUceGjzAqz6+h2tAoyxgljR1cS1ShqSDxDIPIClbtAq3ajmVSDFMIpLFJUJCUH/8uCQw
wiQGqQe9vvZDzztqYbVWIzqDZtGt6UaARVFKe2vHNBxJY0BErCI1cXpt50fi3h07744YT4sgR6ub
tDbyRevscidRHfali4o88oxFOYItSVATbAO6CnFhh7d+4JD5IHMSTmVlg7FQdXKDJaSDjpgoDnTi
LM0eOS0JAGAnpHYu4i9DqWlkGNSkz1ekY1i9oIGvDEc315I1ESOVy3yADm9/56FrWGqykedhVuN4
rrXW++R9hJuxww3L32ka595ojgo6+Vu4EI1fkuodFGi8K/QMOnWbHlsTivs6W+NdWSZm+0MSpndQ
u+pM0pW6tRwP0UVDcgSanDuj4+jh6wVontjfNakg6A4GFKBdsTQ9tT1L0OmXtpavlT6+pU4abGQU
W3dDOiw4Z2j71rEuRul9KfH0XIg22RB5G66IxTPICwNZkhO7WkQIfAiwgMBBu7q3R7koW0d9LOts
n1XqeOBro3vhUNx1B22nmzrx2VV0DpUeA1gOskmN4vwQDxYhPuQj9blbn/IV6x9v66bB0cmaH46W
OdQSKnmKNeJHhKVXG+Dw1RnGT3WOCfAck6YEeeYkB+HC3UHVRSAG51skW8NirMD3eHl1akKbpEXD
6e/sCt16Tke4TfmzLDDWt05MAnniBPkmDIN0k5loh+0uoWk0NNaq9ViF+SNRo1p07uKfWcwPDI2h
u9PU4uzymT2mXJlf9acBqPyqwXC4CulHoqpgBs6AjBde0a0DEpNmi8wM60dUlrfB6Fe3Bv7nxaiD
CwPYGh/KOJ+Ycka+CqCekfHcPxs866iotKjzUXFe8KcFHgqvvHLrRTQa6iXG63MZxqG7yL2ZolUI
a3YSzeh00dDfpFNKPyUKQv+ct95NnRk0MQPrDeBouDbtcRfWvQXgvC22CEsnFSDIVd8ZUXzYer4W
pfs+wAOKW/2197BVAY5AttAjU1rYHPnrvo/GG330J8Fj/cOuZX92p40NZmVROBSFWNvZBy/woi2S
je8DCeeXsYbHC0/3kjkegqTReMzS6lSWHvk8OJMXDcy7HSze56SIxANI0EOgDOM5hA1B7QGrlSAq
hMP2G26074On2NtsTJBA1C72iVxbMBkLlppW9ofcfApy1kIRvbVlgmzDcEf7Ms9lfBneAv4Pz55d
nqH+BDs/T7wtcFk8abHO/K4tkP5W0loHVYtymRCPAubUpcn61wJCAdLE4MGIjLVnWtW61ccvZoCd
OClsF81mQa8dlPRjZ9zm+GcYvrRbxinIYLncgbrzqYlU3saO2pVuJbBNLMgLWtuXu6BVfgS1pu+b
0rvoBAUvKrcxnjRN4MSDc9M7+KeH0MQnA0mjhN7x18UZGDBse4Gydw6DaCeZ9gwFmK+K6q+YCEe6
t4zK42ZGAZggDACdTE7Tj+tqYCGRr5wldgeiKSYp/bzBIXkSNrSjT35SxI/lDRpKFeX//qOu3zPK
It0W3+cCv6EzL7LIAV9Fpj3QmmFj++MAaHAC/4h2V2AMKKYSdtC17VaIBAYH3Eh8rG8fN4NRCCzC
1okVaG7KaZNM4SdNCFrcMkwaxFNDAsTjymZJvwv7fkD+PgEh5s2MmZjREHUcvFtY/zZWjMTTc1GA
CRI3Nl0aP/kIrABPlRCVpvBw9AkfbtV4iDkBBYELLgT8G4BYInbKViV9bngQAQN1IhKoLN1N2vQm
7VC6Wteu06erYwfQcETdTeOWhKEOcuqirdJnQXYdkwPAkfNmjrq4Xi0HxdihM6Ej/2eHgXNxfjNf
nS/55CXQ4pnuxla/KTWlIi4mvS177UHGhr+ncUIue2wr247BfiUCfBV0gFYkB47bzMoeNYM6aOvj
Mmqj4aJibMH8UR/KIlPWtgbR0ToBAkQRpZoWa1qoU5FjYaYtRhLufcDUvWGp6xr5wSpG0eB0MjvH
7mNNPMDGt71orYj4rXOR8nchuh4DZBb+Y2vlYXG1LXjRQY70JKBrWg1TZz9G840bjx1FveKmK9Wf
iqu84X5chYrNz5PO/CKq430pu3UJFquvIlLzWjQdTHGODiyAvZkFwNw598dESu5QLqRKuOmIJaGp
W01eJB88X9aStI1rkLU6uXTwXi0TZwmpQ5Qz/dxcJRpJMYOOocpwdunUrYyTDvBfONE7o2nD6Wvv
+pgU5pvkBOucHzdfmm+7Pvbjuf/r3ddXID99wFikBCjGf3/PpGJIXVzfJi/UcOsO/eGX147mx4ii
jemETx6BKenn+uJIsLI1uo8fJca8EckYf0XG8ES2U4ufsBtZ682vMN9zfd78Uear0US2jWyAFD7o
WrNEPRen/UYCOTxkjonVU2GB5GT1dym9rdLr6oJ5GmBz18M2ZM0BV9OGpEIcEVLVl6asGfAHbUOG
eY390gGWg9Bs6ZgRy0vTVg8qBtlV5LasOAxBMSwX7wGQkn2oBuYNbh+T1AKksIvUdCctT/DQOdDp
FvPd86ZhHQTChahHUZCa5aZ6iDplejZnQfNmkPJQSjlu58fNN82b+WpigpycLLLV9CLz7WaM5Hu+
lMcqVQNVugRB80LzE5jJo0tntbxMQF3tTMJipKNAo49QbJslJ084opVYkjCCe3I0d/KL33kPJqzw
NeUnOKy+WY+43riYJiTdLat8Cpaab5g3naXSoZYTaDbLmYQ1BdIobzLlz5tZGXq9OqNibdPg0L3e
OHNir1evz5sffb06X+rR3qzdymGM6aBsriCyUUTAwcTvwMA6Pc3ZH/26CzdiZtW6SZ/cXDfIVVBk
X68PsNR+ufvT1flx9ZQodX2GPwQOxLm/XvafnsJ0AFGMhl8uaKh1fDw6STL3j4sjdkWyXf56bzwe
9dbklIMJh1FeeDvPCSf47vQu14dd31QJQe5er/7T4+Zu2PW5v/zh8z2fnoLwECeRfnL1/FJSPq2N
jzfvG0wkaCWmj5p7Y1U/AOFKbjz81slu3jN51KbJblRtsoBsczd/Z9dvdL5KBCoLsGQOtPm4PN98
feh8af56w6wl7+3jQR8U4dROxq0u4X6rgnl/N7r5umqyVcFCvJmGOSLrzBFUNEdAPxLh92V2u7jz
0GGVrI60AtFND2WVkNxkH014JzjDf2zKasJGX697Jg5KpQpMQtctlFmjyQpjeulpeAomRYcpNJ+6
hHeIFYzVJtSIcKJgzHt1/l4QhQv8T9ljzqoO+w8zGDF9wWONFLZezzvw0+6fb/vlK8rnw/Rjr18v
elHOYROirXAa/91WQrpYKKUOQ4bXfmyw8ruFnd4RD37oEWKt4tHs77MoAoSZs+JSnQ2BL84mhBi3
RQsJdG3qYRpRFyHEaYJ1XtfVtnWbdJkxlURCOsJpN/VTX4jixbwolqcfnfTO00x/H7m4xFWfbI7M
9xdNoH0btco4F5kKy6kN96I+N5FaHtzEuCucUuwotHwLNyHg2rNhR/HaYAjmnEeXqCrKdSYKCyZ8
8DiW5H3YsfEou0JurcL5ljFYQRyWKgGgLbLmkHN9H7qvRZlq5wy5HZgz3durg3KIwb8fKkt9JRHC
2rQQQ3e1o301ieJYD4gsG5Eoy8yv89toLDZlk3ZLT/X6TdqxoFeM4S0c+9cUndYB4OMk22XxRIdJ
MDcgtqKsQE3qkS2wUGT93tX695EG8KZLFBcTa+Vf1GodTDHCRnknfVSwFv6xISVRxEuGjVo1Lghz
5KO26t4XqR/e2xWiz7yVTy1uI3SgTrzSBnwI+pA5a5l05ptoKZjp2uhvKz/cd/wYbv2MahVZsWSa
htmJdJsXczBMTrGeuwyT3gdHXZ5TVNnLsEzfoQCkpzbv0XdN2vWiuTAgFQeglME+DuOzlFZL6HN0
R5RQ8kiGLHEWhvGtF4P6XEJs183skCnELKOEyVaOGLaNBae/Hlu59xx/3Q2IW2kguzeVTs2A7+N9
tPVz6+YmoQGcB0lG3dAd+plk1ClhuyE4rFIo5gW6rJuEPtAxaZz02UHzq+iPfVU6b7Efoq4Tjdhp
mY/ZBmpm3TfHyGIUMbWquIhqaBZmpW3jSnOPiJoWTq2QIaR447rI2tt2aIqdrfXDPYynycuyUGyz
uRNo9fnu8EAXiRPB5wgrDjXJQo8TneLY59GYnLeSJqZMCbLHYdjUdzWR1KumNZxj3ObPBPRoeyML
idPzSP8GxII1PXdWpQcv2GkH89B3ymuziyMDL3rkHsnQaRZqEmBb1L4pioIct6WdMFQktRkjcDVi
PMy9bplb99K6iJCJBYYVcnYpYq+9zKm+J64fnqWrPdO/YQbLCn2jaR1KfDM79wUH1tDBXUjK9KCV
9kOQE0SXvI20nJ9r95vIh/shTL07LTRe9cLoL37vmRjBhxMtvORs2pJBzFXbfUmGxnLIqucShMMD
weqnWJTyWKmokEtqVH4TAB5WEMU3HX0kV4VfQXP90VHidadKjJNJVCIuy54xu+R71qd7RBHqNtT7
Y2vgS7DDdp/TN7GQVSJiHV0CgSSfjh28KD1D2cXD+CTzuHyE6Ck9aCeRvvEtv7pzENSXmXWjhGZM
qZiuKFBOpkggaOQ4YFwPATfStEFb38b+IlB89eggbNpmMf2DIh38g4tQLzX1nrImvOyoNlc60pND
PbovfSvio1GN0NZEM67UkRrhoI4EO3uGfmAe1S9JHZE7rdCXXW5jBSFTEOnzl6Hjk7PaVxZmWX9R
MoAQZNd5J8VOfwx1+iXI7Q0PSTe68Di61SY/FH3T3CM9eBCwxzmy+2aFE0Sn2zKBg+1vhKlr5zR3
zk0QVfvBVr6qrIrPdY5mdggEwHMrvIniMTnSdn0Xavbo9tVj7Q/Oxs/tXWaOJ5nkXzKlPFtm2W9V
UD2K239V60hbZUhp1tItoaPSftT0H6rcd8j53rQvWKrGkxIo67Lc53ajPYbk69i6vkeT+dqJxto1
sr2vTfnTjGS562P6JiYeiTgJVi1r2ceKDvWCTkO5T4Z7JyzUddtb1tLAcvrQtVQY9ZQvQLeqLWCy
RWxJ5UkT6g5pITRJ8RjozqqnHXA0CwHP2QEMnCiKv4DUrR4GX90To7xpzeFlNIpqTWhSfTbbVK6z
rHDXrv2gdkaJ4Lmm0B/0hH+0zlYByrQcFNvfSupRC6v3iUvt/oeyM1uOG1uz86s4fG0cAxsbU0S7
L3JCjswkRVKibhCUSGHGxjw9vT+wTrereOxSO6KCUawiJWQmhn9Y61tnGM/axeo2su3KL6JxGWmZ
pAaTQrhxY6M75/MPYnzqe5dxHW71L5Ry9nZge/DBaDeb9EIK+BkJZfTFw2PvG1ECu76pAVkXQ/Sk
mUF/72BXAQmD/Ge2u/t++hkLWf/QGhvsfgXFtU05aZlGFmxjCW52nHFa132Io6pMy3sCmJy1m2Ep
6ZZFHxdETRz2fd9iUv34L4EZ1ieiu97TxMv2eFfXABdsH8Tc2ZWWtp8baiiBUWfTBFwwpUr8uOTv
kUlfopYeu91gDVwXXY7lM0mTp6m1VzVYnPXk5sm1DToMtXPOxsOr+TIW1xHr8RFkO4pdkzhDW5w6
YN0nxy4bSKPTm23BdwH1DBMpfkXy6RzCYrlt58yipwLde01RSelVe7usHRndT4geunaPMjW/gY/x
j6aurMPoas5W74Gk6LrUvhAnuyJH71eBy+O5tJJjqttIx6GwPDRZiGQ8Dn1dJfMt8tJXM5rUpekL
HJbsqY/tveawBLQB3Cfc6H3WLrTy0vErEquZd+c8w5iKgsLvlT08MVrh9NWWPBTLXCszlHjU7KVW
Gl4Zzut+ltDCw8f2LjLxEA/NgujudLyrh/uwfOGvnA8D78JuMuZvkV3jSNSjkrRz0tOZ+UP3loxM
ScB2MM47T61KKS80q97kdYB4OE2/hhmEU5dUC/CFotnVNoEDps5utwww4eo4PmYq1W9SZk/9IKlg
GbF6QKPwx+JCjqPxMbUwXaWhTHfDEF7HevHr2RxEopkO6czZfjAnl0hOUl4Ilj3q9ivLO4Pwoc7n
jYTbOryYCKe3thW+hzWbOcWe6X4cAb1UbXR2vNsY9vZGFNkXzD+EA8UQoBqD2z8lDGfFNCN+NpOj
R688YKm9zobVbO1wfI7pmpkgz/FjYHeXMISWW1kTdMPJW7uB3JuJ9xZXY+brPZdri4Boi5n2DuIp
xGFg9Ekjna+6/EVVl+09MeB1sTA3jF35zjIHpr/Q30wtZpDs2V95epXblKwAA/LafZk5T9Gcz69R
aGM7wkzC+UFSDkEv7okENBzqotJ8zzEitOGDdyCmmUeo/gya+YeDN8OLG4SvpHOsJjlrjNmC7jyH
kXcu7fyKF5u6HvXINs6IQ2xSOo2aWvpMK955qXNPtCGVV5DtO4K9/NRw7+eqqPftMi7R55gtm4FP
ISPyFVYHgKVQEtY+ApmL8gEBRILVgsgD+8WDGuwuvi4rs6vzYPSbYRjDk94ClEzTgZjUtPIgtpo3
t8jdm1UMfuAwwciG+MRKcM8om7mKnF8qL1eniptBwzpmY3SM4ZRpMBgJ8R2B9nlI0Mys8U+1+0pr
qJZtyD0sq/jtkYVdRrGPKJw4A4+420XSE8kRR8xT6SyBTzqcpdbRESJ57q0cvemYCv1lzDOciQYP
FBi8Bd6AM6VCyxGU5r50xrfKMq4LQ2iwuVfnTnCqUu+GCvQKHtXdGFVxSGcnxfPcbADEOLcqUS+l
kZ7IkCLpzxDNSptBrSVs3/xm4HAoqxI0ES3YASN/SCatP3iY1zaj5v6i4DFPWt0QQeHJ+TAaw8Hm
2XZF/3QgtJ6qoncLRrjjq92wgJFaFz9ZenrNZXMcx4CyyW4Q+NdVuk3R/bvKtLjoZQvSySakHI+u
m363ysl5L5rgVaqX2NRHEC94PjrzRSEtvTpe+bXwUuPY4t/fihKmflIMAVtAC5G90Z1UOpTbKEbq
FxVGfrEJfjF5sCC37PM7tFigT/gzc7Iq12JtV57x2Gfl3tSCnE3b7BL6YrH60t2HlPtvNnXWiVR7
vH4T2jnEhbmvl73w8SK6W9S2v5iNP0TRwntUDh9fk6zs0p72c2i8KIyllEfNEbuHXy/hmXqM2qAe
b316dsL8pZKDcRORt8TdVuXGUmq+jnwSq9IEZ+2S3IA/eaWMFs7P1N6m1u0OqRUclfxiV5m8GC3k
wTE01EVE/X2WkNuk7PjiBWB2SlRTu8woj6GHsc9xseh+yDND2IMY3CJcvRoi2Ug0LDmsmm0QyEIF
EwIkGsV4qo13P3qT/U0HIvpDXpJHuF913bkbpuansRB9WFCfe3fY624zHzpbKWzXCqZCPJPIFsW4
uznHkclu0jAvD0M8/EKG6EdGxe+mkm0/y5rVSLLlNh6pKXV5qrrsHZr0TFo15mqoBOQ9ox61g9x4
ALz+HLkaNlRHEWP4XSsRarpMIm8IoslWrHjef3xJEbteqnz6OqROt6fyy89zbu1zt6I/K0CByQQl
Uua260hO+Z725rFxFYXFt6aWSCU9I1wBvQ92crHoDgM9yMfaSYmeFIXAvCRB9fzP0UCmwYlJtZPi
P47pmZ8DpYTcdLZK71zQjwDhE6T2LYTC1HPf2PjvuRl0p6pJ76s0NU5Al0hVTybMqZB0A93SLtJb
eNaVgI47ag9ymN7pr5u9Nlk/xFjANNMKGF+Rggit0bhb1jcWfC7gAox4sau/qbkc0AYV2g6gVnPq
ughOOHHvZa9SNmIEJbFVgW0JPUIkEhBJIZkLKWbwknyStRzAXmVeXh0YAZOn3PJtVAKzNNWkHzXH
i3m6pYpMXNWvExYfPh1xvYIIwQOaHuRUKJ1IxHy+2VlO6hhz5K4GKFJgllkZgF+26BNQX22bnrQN
h1QbS73pM/XRpIZzSzd2oA7/yjnTnBrzAZaDc5+m3p1WMqVpdT3fdZE+3ibSGtsWfxunKaEXoZT3
lqedmC+sGpkUF4jquyLMzb1NZi/3aDfazaVHiRBAqBNMXo8i0Tpy3RrqeWRdu7DI200j46/Nwo2x
6iIg0qFtlwFXvM0iku6iSYf64MrBx9rHi0X1C0BmPcmAS2yqpr3d2KjdahGAb2RAkrXNG+7K4DKW
4U2E/TWKA+95bPHtZ4VunHjutqukdGFr0S3qCAOPBZw4VA6SpCmEglsTV+ZWWuQHBml1l2eq8tvU
TNbaVOZbzUyIzJxWttaKB/ha72pgxxo2Be7wwOrOXp5Co2BRRvSL8QvamUlyfb6du7q6DgO5jXYc
H2fOUuJr3Q5mJOvzdFluR0Fm3Gn5Pm1UdC5ZebFcgRvDfggMmuMNtwgWjs18BtbtdWjsp7LULrY5
xTvpkKVDRO4Bccd0aRMPTE4edgsx9apVtb62l4YkrKzkDnfr17mLYP2k4m0g/zEHfwWuvxNPA7dE
r7Xjx74mgFn2zl3ViOq7l/e7WmY/hfBC+nGBMVeLYVWgohAeBMnc7PL7zqYiIS9tF2hlsAVZ21CZ
lx7DiuKG/NI8BDVXQ1YSqVug8kpam8BaZg+A57xkg5ZyaRmGDvSp7TQCAZ3TXwTATzwJYktcU7Cv
y0Ayy2JxPtQFwEh9oltfipLEMGCHlfQIrC/ZtJf1HuIjt0+ottvSHB5Na+IVsuZnYRCI7ZjgxWjT
YzAC7BeBC5KyC/ykMyAiYA1dgz6P2d/prx4VlFXVvMdp+a1PU+3YWSJ5MEyWIeXWlfW0/rAkuC7N
iy6xuEYlaJU+DH8QsQnOPXkIuV3cAQv6lU+EDZq05G5KJlkTefkWnizO0444A3cmab6m1VuzR9Hw
isbEXjXp2imG5OxOV22KCvrGKVhhmZt9t3nSkmJhzcTagRW8iZppJnEnIMbQVezsG5Jtj2k7UaYR
s7prVWywcJI7rugCoSQXas0uL9CuohhZXdVyGyZ6d9JTF9M36qbsFrZjdCiX2+wwSYmXNSp91Vdf
UnBZiMAvJiv8PTpv2JyFJNxgma/pzZJxNF/r0puuQDhAXWpZspuL4OtU1uU2XJzlMiubqznceBrF
pGg73z5GMJkzSLIYBYy4F1NlBttcBEEwY7jcZjmyROz1TROmna/V73FtQb6MB3kjauHNyu2TlwUw
QxMdpX42WGtntL5YS3R4pSxkEws31Vbefe8Z04FIvYUCMgZMSUs80/q9WcVPeRGKDTBgb21CPVwV
pUVx1DNFGRYJBwbq762Bn9oNUx3ZLXmwuTly7kSFfRWdfownuRvnOvaxu1Ybey7mnRYF1V6QboA3
lsqa1M3sQRjkkPbxg7dQ0cMwHreypwCx9T7f6Z6SO8JY7sbG6U6E6xY66aPBdLRKUBRILDDfAw8w
EqJXPNQTsV5zunkASJNcG+Ey8ITDNttB73AgHXZQ+vHqUGD0aByb0rpEgNpPSRpchwJOgaMskigu
AoDU2cyZI+UJ7hMrmd9SjYzWXO84n/D3H7o4Dqi51fuHGD4Y3R8EejRfV8yqsAVbbuAT48bjjQv+
ag/TxhJP1jgOv2bAaRMdE+I42e974wcFV3xtZ8Hcrx6zi+mqW2/HDBtVZu4ShTw15WpeM21e50NX
XxQsDCs0igfmtkAHYtvZUE09tQmJUqybUQ/ElksuuP0iwTSfqhCPROdIACJZIEDdEOxDph6KB3dk
9VHbZxjcAOdyNEkJIddwjdhse+z2vTB6nFhJINVFH1KoJS3JJm4U7e2+0Y3znJXyEiCLHnGqyOnL
lEUlSat1uGOsZK0/Ro9JWM0rrb2JdGRKD05kJ9vkW0UzfMah/dwH7F9cNJ+nMC1JSl3Ei54GjoGl
JyDw8Dh4DyX8ktPHl0yTnHNN/oDz2US5Kd8jelSEw6jnVoNWvE7JHVWyOhepPX5NYwKpgmgLeBd7
A9CQx1J6XzIuhFPYeFugvMtVnTKMgzEFTypqryjhmqsoXd8LSA9jOKW7jF01TDaOl/2qvJ6o9XLm
QdaUFzPN9RNLlvYwEbC8ilTUHi00/0aqnSuyrp/iMUnv6x+iqfwiVukTT2fjXMBWhD/pS00kX3SU
9dvcgLGCDHS6eEa91sgXAPmYuYg46tn/mC0Y9QMtCpDYoYz9OUZhCMhppbt1vNff4JJFp6rnbp+a
2pei5TvRWZupNbwLNMaDpmIHyX1NnqMhvsdV526NvOaKcitAYS5T3ngUq4Gi1oFPsMfjwAwrEqTk
iGrNwCbeT9BVuQUZwR6FCHKhKWe2RJzZureLggTp1t5oQfVFb8zRHwz4i5HpPBTO5JstWj3lGnd5
kX7H9c6quS+BRKcO0zXo5wm92qlUlntICgaFRqzaU6VFvhqFfo0K9cxbQOb1TAk+mcbNXLBaMHSp
5Ys831VuQkh8AWLQpCL20ejWR5cJS0QIhAeW5Qzl+4c29LZfuCVUE1UXuzJ+bqH07aNgIJkazBiD
1fgSFGm0DrO+PRPYCCh67PK7Ov3hqWITuyJ/TbibrkzkKzh+wkuZtsO2EGays4yEu5Edq401YuLQ
BsP8ZvUMh9P2a6oysqYb7dEs2/KuCblvOdII/Ko2oG1683099sUtGH8VLOW3fUR3wchnutlRkFzH
NFkRcvyt1svmqLCMIc0DFdrHc49GtmgvXQH+uLfoHyCKQBuyLpiOrIvtpT/zsMoOyp20K8v+Lx5E
gDXjuvpuHFYuAXczwyBQMSVItCp3To3YBs3ipMelue+9B+beKUkTvzIYwj47wx6EDK3OUKbnkcnI
JdMJDXPDmLMtiaOznYLll0pdPcPJ77Lm6Y9vBDk/kNHYvcYI9mCvOMDpwcdpxSC3sZS8yTRnj7EY
OEmMsD9DB2tXfQcqeqhnZ/9huBCEwK9EQ0fJqkj5ro68MbFdUDE8UgWAlvMwJV87SCyubug3xcKq
iTp7m40VcI3SqJlEif1Hp8hLQPWbaHunafl8E+73rtUisLUdnwyvJQ55CujRGd6NyXizQjrOMLiH
lTdeOQIqdHfaZQM582mgxi2aX1/xYa2paYwN6lDnYs/V65yDrR0Xal8VGvZO1ulLuNxPHBLi1kB+
IAX3Cfr0adyjY9Q2lJHOvp+qLU31fVaYw4W9ARmScF5Zc7B2LBse+4OHZk+WhC8vFWtBWYwkBqZl
x8OBYZe70vBfrIqWONy+USddsxk+8RyuDKD4EWFmSdCA6ei8bVMim+t7/Ga8JjSJbe+7HQO5cDQW
KiPLkeEnA8x0P8kp2hFX6a6NsnbIbEbOb4rWPJeDcYLkmVzpkwE2OjFZaBGcNFWUCrMoIWEf0DUG
+j2Tbmase8sZpkcJf+U+5JYVTsDtdWf6MjQWP6HHLroyA5bqUp7FxjaYBcx3lKZzorEiUaTQB3WH
LgcLzWRE4tGBYNAi4c0ltP7cZMw7uOW7babyoFEX3xVDuWYQt0m12P5u4lF07HHtdCagFKNzT8Zy
88wdvduTOECmKlFdwE4p/kBywcmt9wJiSZZBZUHNh4s2stBIL/bJmBEhS6yjCqvkBoUoW9sjo94G
YuexRG7BTtO+K92WXCQarnNti6+B/X0M7faZD+spHlzwRHE9rCyzQ11gj/SdeiR3cGueeqj2UlTD
XeD6Ivca+mcaoDLwqD/s/GGOMCSPwMOtrnwRjrYd8vhLLgayCTq7vc0qP0hyvRQJ5+uPzVyacamX
BkGrLSGrKyli0mYqYdwJmZyc6bGTCNAnlRHbkGXTVUUAlwJ7eFniSM6JF2yEMvcandI5kz805Lh+
2IEvnRTAMRJQN2www/WU2dGpVYCBNCMNnvOo3boR7pHCIBejqOYB6iIUHzdEwZzNMtyAIir9ImcE
2w5Qt/rh9gjvTpwswPt58kzpVG0QMyc8kGsCMOx57wYmqxLNNg+iyJ+QSo8nT47DCbDadmws89gN
aXWpEaz4njv/gKJanHQBUufj35RVFqchNZ7Dqi7B6qn5GJKUcfz4t3EGrDRqxFMmWXNxNAbbNkbb
1kInUBvEdwqBbMyNoWIRr/YwYB9ik8zHXPQRssQE4KxyCvwK6Ww8TnVIGJmDjb0OXbkai2i81Kzv
P+xlBevVL3PyEyHWtZKB/dLQr0Se8VKOTvdgZnF5coYK8/tQrkpbc05mupgKiINbN+R6iL4d7s3k
O7JE6wuhr76cvB6BWaev85Mqm464IiHWaftLxfm3iMrfZ/3AVBf1Og/l2SE5NT+yMqP+yuMlSuQb
cdvc5ogk3xBEQxOZJ68f+ogxnBhPD3F1meVAKH0oUJdD0kF57Za+G/WPkZeIsxZxp2QM9dpxIAla
vRVqil9Ga1Ury+IyrnV70au0p17K59wYH5DneZswUT8TwhJ9g7zSSVjG0ZqtiwxctQFxUx08SZBl
vOR8uf2pZl108oL8DLc03QwlNl6pqLrNtsOu4SmC282nEN87oCbX3rRsuZme8nRonXn1B3ilFndx
CQErXiinheaWrAOzdp11cJ1LfHQkyMOfanKmJ/FgauuJBFLhlI9d5lZgyblLFHqA8ZztFJz+qV2n
HUEmDckCDJoNxopDG2BLJ7+4ybue1Z6yyDG0M/Sp1iG5oIEMnsyGGE+Lu/3as1GkxE7GbLSYXpGG
V3vdIoxesy+Msij7hUZmii7I+3Xe8wpdFM9NP2fzkhPujerdhcqRMNOdLYvnwKT2CKuG/YAEoSAW
rK36vTno+l7Lf2B0UX6v4mvEQHaFs6TZN8RqNvbgp13i/Bz2jaqJ4xy6ByXqqxsN9aa2tGwzdMw/
AUvYqzjtQTOnnkGlLYxr1beXRGJbztW3nJHaCjuRw/2lLFeidNrdENDlOYgmJq+otnsva/G92M64
G0NvRNGXZ5ex6H6OicFcMkgP5uSQ/syKpHJSolcl4WVg7IZtWxIny94CiyDEQ9v1jAsNyn0dGDV5
YvVLaOp3QjX5DZDozoyH8EJe2m3qCMM2dUDg3AinYwTm8SP2jHgbX6f/WzSPw50mHf1Qz83Dh5+g
lcYjEk11aFvqIimTL0mteohi9nML55/W2plwqWhv1sCTIo/SihgYzyMAdsCmx9ZpbWeGeS7a9jWs
q/ZENMkiILX+MD7/z78YjpsPtsZPVU51HEbtp2///VHl/PNvy+/858/89Tf+/RL/rFWjfrV/+1P+
u7p7zd+bzz/0lz+Zv/2fR7dkYf3lm+0Hy+S+e6+nh/emy9r/YIIsP/lf/Z//7f2/QkQBle1i7/1/
E1EIyI2b+LV4/TMQ5Z+/9R+5XO4/XMMm+gqVKOcsBv3/BKJ48h+4c2CfCNzkWDz+REUxzX/guBU6
yBIQe57wwKj8k4oi+AM9jN9Y54W3OPP+/6go+l9N7ZZhkPwgTGlYjoUM/l/8yvFUDx2zp/pQWCyV
46gBcVBPj9Wc7tLJjcFQ2RoRE6nnTzVBviPcXESRJZKYjR4tuOJU7MCMgCezSSI3rMkvqsvYdhYX
TP4EI3Xj0T5vFFKULZfkErXruj5ZPRRQzK9yI8U32foVDvqjLeqXTFb5rqkFD5dSg6Re52AdvrpX
8JnwMesGCl/erkr1LbPjeVckZr8mivuQ9Jq3Hq1uWGmBc4ZVyKRxljBJ2e6ltJpcLrrvFgpSd81B
VPkra6IOlUP9WFcNOQvca9dKRziFJAtcviH8sLdIZ0SrZ8Ddfm8RmByAauwzbEdbKrlVVmrTjsUi
9tgiey1hsCxFHEmXU76bKiZjkCjGk+EyLgWM6rnDtWZVoRugLUYi2rdxP+wTe3xr3JfIqMuN52gh
CxhiPVwlTGj8yMrymNaSbi5E/h+tQMfUu9zowevHuIVCzZ33HVxpN4QRnbjy+5Ra5m/YEp+oB8sJ
IgFuSouzhHPuX9AuyeTWvcJ4eihN71FvFxf68iVzm2KNR4joqqnz1nPWXckvofbPWJTGzj/fzD9d
Xbc/ACZ/Bh/81Yr6x6FgDsa8TGSdY+ifuAdCM/QxJA37MGi1CRe+eAFFL+u90jqwtfmT5hXvscx+
9w78Fbfw8deyXzAcHHcWsnzzE6Zi7mxjhuCYHRotZgWfTitO7IDYeNwY27YVtT9pgCyTYUYRWzPM
0EjL8YOhRQzh2odKzc9//z4IuEx/snD/cUTSw51nc8GyWVws3j9fH6AzNf/rvxv/I0GzPORFkx1k
xBuRFJpc450Tq2lo/VEpeIYEt2EfyuytnaQnLEBMO7OUoFNazNG0xZpghPd+ZPhv27PhewpP9PJH
QVPdjiaFXBMkX/7+oM2/+s7/OGhLGjiIDVeC/Pj06YVcATFFHgft1ay6m2nfJu60xQjirOrENja6
A5jJHKoXLMmAZkKuwxiKH/Y2XW1r8VbZeG1Nr9VWnabu7TxYRXH1lDFbr0YxsaLdBCL11lmV/GhV
uaAHm/RIsAgQc2364XXNXWUtb4SI3yD1t7vAUvRBkXgQbtVuOxw9v3nFf2USfLxiz7F4pQ7RRPJf
kFNjGiLTTPX4ULTDwdQynLpVTBczPEUuDSahi1tG80xYaIjIUpv1taYt0SQzeqRyAX6WKAvrntGz
Y2NW1muLOtIkUl0MiJy9x76yqQqDOzZg/dYuuQl4JUSCIgtevdJAy9pV5MylJKXRs71Wapz3tYbD
TuExrqgq41Ay3g5+d73wcPp0dgIVcB1YDI7HV+fT9ZIZjTPlnZkcgCI8Kq+D3S1YOQTZD3arnV+h
vKJJF4ZG9zQ1mxCW6ZYVJ/KyHWl3WK5RUDWhvc4NPMS/+Uj+b8dmGJYQhAkwMxSfEAN15WUmsSwJ
FKG9XqfOcc7UN+XWPBIa+7HU6Otnzdp+PA5ED6XZJs6iQJyxMjPq66En8mG5zDvxvXGiH3JmZNqG
9j2nZYOct3LXCjkjMXX1L0vqLhvSxxm9ilWcXNe6MY6p4R0O+lYlNcrALL81ELI3GiglCtn8GCfx
95ju7PL3L9v411sYkEzbYN2P49Kx9U8mfpjbAz1kmRC5FzAkzJIbylQPNBTRPUR53BcVCN+C4URr
0vDwzUyZiPYiQrjDwrWIkaT+5pA+FR6SVHNdwjzTKWWAFslPhyRjppQ9C4dDFBAUkenzFXum9Ou8
IKXIkYeo/YgM1PFAu9amxc8aOwMxVLnxuyNZbjz/h5aFLYgjsQzB6eA6rP0/yHF/vpvmra3VGpdp
CxvLkm9NNGoHNEndotMb1oL7UDpFIYYuhrOoeHGvlvt2Cb4Co2OvzdZ5ylwyxKJutneWsLaKwPm/
f7fM5bz8l2M0aTaQBy53k+Xd/NMxYntvaluN3EoaCzOy4R1rLd1ITz1rwm1Y+W7mUGfiEFfBvox+
OP1crki/1u+sOL+joHwjmxnQR/mWWl4CYxy9PEOgPnHzm9CycBPEgtQ4Ig237pz3p0RoT4gjUN5P
orkwyARxXCcbjWnmb17ZJxzJx7tv0OAD+LMdYeufr0haljRe4L0HXU7aqmrbTVT10ylmY7tpG5yf
JsGChQDC2hoVZUXWJcwpp3yBy4C/ccgjL/ZOmmi/uWasT9XGclrAHeQNB6hDLf4ZfNGH4KHnwMEf
kXgwtNlQNgma10mbHi19gFWeEI8Up/MD8yHg1TGii4ivjFt3IFZQ1hCvgGyvwFfHHOJgefEGj4Vz
kIx0kKgS/YBhwXaGDIRFXrHsJ+4C8aOxQt60j7O4eyRJEN84I8hXhUrIWnIYGYe/jSmiFDmjhkAS
cB4kSxNlsd6vVLSbVIxxddGBVvhg154a6nPktm9Bn8+ntOvuCpEa16Lnc2zTfWWV7as7J5dRkFGV
bVUboYTEPgwEw/O1dE4Yatgzi3mMYQEH8hvGnrOctp9Oa4uTeUkZhjyi259ux5SrODIdTdtLyo89
Dh+e3nm0mmdeeNZZ9s3M+3vgEojUgr7YVRXkZlJaCG0yNORfofCbGqWUl+JOdiSg1ChPbpOL0r5X
Jd6D4l2Bg97ZMvwaZF6z53p216FXWxtBmbmCNxsf3BaUSpAGpGvq5bVk1f5SBo8k2zR0Tmdi3YFF
z963BBDqJqkFUPUigMPOtPQ4N2SORQLluQalIliWN+XIsE9HZDb8Ghqn3RBh1K5CyXLIBlqG7VfS
PzX1Kx7Y65wNKLRd+gXTAQbYeCGCSybMsRa1jP3raG8ijkJQNi8jOcSZmfcdI5m4L9R05YhbKOeK
BBGVHCXpA25peb/hvxifnpdcBC6MMRMaj0Wtan/+gHQ8e6pB7nlAj9Ot26Ih8rbQ9yg52NsYS1xd
u1UDSAiC8ShkxuLRZkC6AhJ9zzze3GaOuKQg7FGFSKTsTfM71uEnrudy/yD8kMsT/BPaQ+dzUxBr
gpNIa+I/auFqIDgtCCFOoGecXZd3nMuMXGGM8IGad0hYIAxX6jvrZHPlYH4myAZ11+xMsB9owP7+
vm0wL/h0grs6uGlB62AtRLBPJ/jkNlbDmJuzrBbSj2PdAzY6fM8SJ90FYsn0HIfppMl2OhV5vFiF
wS0nYvXHQy+qws3fH5D5R0f/12vORaqOG8yileLQPtXhWV1qoq9wg45mJjYW3oOHfKTsMtxD0Rfa
N/4Xm9O4OLNci/y8fPcyUb6a6sVIBsbNpln/JNmHUjXK8U260Umqd8qZ7hQ4hITG8JV2UWzeghys
w0A25Y40Oq7rnqsCew4BJtlz2EED6BnV9+kY3monpqXiqj7wUV6SsXlTmAsudqLKPfmBt0AorvMQ
0ofDO0mUVwh63OtN367jH9BcovOIvwOFZ91vvSUuCdIgSDKgFlQYANA4zr7eTI10f+oTXppiJRck
hDl6e/xypw4OiJ94qlmmjvgT9fDBs4Hdq4iHfx5KDIUBI+syIRSD6f3oR33zi4+7WZM6xOprct/M
ugSkDtHz2OcJIM0lqyua+71u6muRu9ZJhch7nEgmj8J94c2OLmYxPMCmBJYxMDiEn0o4GA00DznX
ONtla22DLByeA+iZXdPIg1eQze0zDMcth5aCB+p3lHbzvTmSSeIwkrBYayPLiPBtL5OLcEoQYajs
xTG08YSOPFoNyJxXtE3EDfbyJS+kRa0XYzt3NmXKCBhE5XjKXSgoFU/fvdfZPLGAg648QCK+qgP7
2yz8VArkwP10aHPxCwmReMBF+Qr8aWAONGkon+S0Gu3lGWK7vj2YcvONm+BdbmikBSfWoWFkfZfB
lWLvTfxOMg58kuzLBVP9vRnk6GxBFGxL1HTbEW/dGoF8dCtFXm1MWewDIQ2f7kb4reCqnotOO8wy
KTcIlfVNpJzncNk5TGVxh2pb2wFfScDHj80ausOLS6DdOgkLdZxinDT24P6M0Dvt4DalZ2ZAOUVv
hmIzGetH2uZ8ZyPs4TdJ4TGIMNoFPecyioD2YNfDG5u+zg8128DKX9ZU0BP7JVVeGV5c0JeGm9hB
FzUSqeRNw5OcK/T7yzVtz92mrwzE6oxftr1wrE1W2ifIqYyFUA1uaphNmHsuOiG9F3JiUthVKRou
oIWG0abr0AKTL0sEBHYs74XZg98qRurUboQQpDoNmTAoiizIw+OYV7e5W/4K2zkTLaHf62ReRz1t
Yyu2fxTdKDp3iYdNrTLgjsD4dYgEMHxaHHFQWUk4NyEmoQbYp6wtakSHCO7aQWYB/QI7i8y+Yl9D
ttoEKWI1L74RwGCBKuLxZbrPqNLie7gdOCXSzNgFSu+RmEzGsxlwQUbiSWjYOUSDZVo2OUgkCqaN
FhGHPPah2CnsXWkQBueOXaxd4sHNTBDp6filLyb7Qg1UYi8gzseafXuUV0+zw4ue/0S7ZzMOD9Bk
pR6JM8tBx42Hn4MsAUR/pG04LH3ZiTDrNOdo3Uchu7+IuPNy9CuWundigqlibKaqMi5pP2uYnVS+
riULFeR91lkvYOOWHdIhFBGPMhf7iNiScz+a/5ur81qSG1e26Bcxgt68lrftrV4Y3WqJ3oIAQX79
Xaw5cc+JeZiKkbpUXYYFJDL3XtvdmgZbeWSmGNqxPtS+eVHWQkIcB/SVqflo4NKzlhfe9NW4t1QI
HTGX+i1sAc/G+fxaWDbIu9o4pFXNhMTmyRVAxN7TYX4zZjNaBeBwr3PYSbI8FEzizNtXQCHfkCil
0D8whyqHUy67YZYCYuNrtWuFV198B/1YkBXuO+EV/sZx8vo82QkOJZSwn1BFkN4W/oOIZnfP0X1J
JaE/YbnikBXo2oD2EOuiw9/N6BDVkbgGb8Zg4soLnvrEip5JuqXVMeX22fLyX7DZkj2V2kApeTcF
2ZZCg6N/N3+4PUtPJ9WmLC1aE/GfStE14NT4Yzed2HXMqI+OMNR9Nve8hRX6wIIZUhigS+CYzQmn
Tg4y0gRfTS4ZtDVT/vSlGnV/bzbNsHFJjeE8zry3GK9BfM9HWR6JJfsOIu3R7bXwk0rWIWUoRFyW
+WFRyDDBE6cxzdJrVZdnIi0JaO0ePcxgq6Z3jI0TecR2lkIhBBXiVI4aS7TcO/34RQL72zDijC7y
1t4Aiuh2rQsMHxFNS2f87vaoiAfRXmRhvC00WRVmSNyZa/1ydc9aNXo1/mBEu1NP9EltttdZ2EfH
qYgvRY1g2D7ABDs6lS4XtKm0WIUWdJ02Pc953j920NhWIdTP2Yqt/SDVc1/5+a5MHCZ4Ue9jKUEX
PTf+E2Mg6z6lHQ4sGHSt7ZankXiYVeb05tGKGvOQJAoHjDlujbGk/PajeF365XnKMBB6NF3J241Q
PXXTdWz61zJoqaEd9VHKL2TN/poTC8HDYXGnU1DZUEWhcpFbMlYgduhB9TvWi3HVl3lGVZnfk4gI
4s7PL2MKpCzLRptRucvDFKgJKjbBrmqc5/QvZaR1NqCiRSYw8NxotiPOpItQh9pygoPbNfGKK/ZY
pvbHjP3qkgJYBRV2MoOhQ29GCehE7NFMb4dF7jIcgPqe2/AlSjk9RNNwgkeCsDpjuzVNnylnHgLP
GNDkK9wtGKJlD62lXvtZb8CZsQFzTRiOyNBCAlIE1i6aw9dCRz+gD+pr5KanuaLJJXNCqiVmVkaP
03keRb83yKEm8FxyCvd8zjESOUai70u3jvbRKNaV+isGM38oZuOpdPuUCS8zlKlIu00JMqBFHX7q
hQcNTQPRDoirccuo2QfMcFZMU9JdiEkEdcfYHiPc6GE2/hqNd10tltXMp0U8rbsw9p6LZeDBOn7k
W0BWdkRl6PXxK0YJFGLk1QcH4XBfO3Gti11twzB7BhbRbvjKCTZdLA9TUi1jHexEY7v3i+HLzMAT
shPrqULbzvGFkx9tp57wQIKhpxDTLmYEADD+WzLOzbbDUUrPLH4ko/RUVMxf/WFJ2CQMejXpZCdR
rjmBZExD7YRSx13nrvdMSb2xM3+8SHJukwxg9KSIg0ll+T1t41p+t2TToA2kLy6czyRoObPjmQvd
4qWnNbIClPyBaitaYb63jiOSu5UaupqSuEb0MJGAZ+DQ29gFQoA221RzsC8yIHLojjqWt5pBbCHj
LVMB7+DYOJgCgr402VPKVJv2fVQtuDS6G/iZ2ZqzxH4Z5w9bDhV2SknwlUOKpgVeZg1ud9ii7fhp
R0fTvvV/LLd9y0fy1z0t4m1MLLsRUk7EEiso/pIyND8zMo67gqCvshf7HAv7mg4rsjW8SKmtL2ak
DSJ1jA93AIHqT1+c7THSdiHDdI7bpT6Gta1W4IXLjaztHkMVaHAOcJQVAW6hcKcApW+SlPRM38GT
W+GNYZOjAZNeFWD8Ve7vcweHmuiAbvfYV4mkPzO/Xmcz+qtcG/dFvY1mrO0GMo4gwG1fwItemVCO
17qKH0Zc5APAxnU+lOMGBUu6IkEexE2e3jvJXpMONaFn1RycZBpcyqUZFLX2Fwa9azeRgDAUzQX9
+m+7ns5Rclmy1fg24sS3TDI2qdzuhqQf2K5xV6TxdxGWT35QPbc+RGDVvg70G1YA5mGMRxzS3Rqt
JRRX4pUOEakQ24i2zCou+bqMXf67GOxNNcJHm+Vrilwf3oZrYeYvOJoY0dEnf2HzSzRV/ViF0SFl
Kdj4Bdj7fOkGmor89L5NETxirZxir4eJw9vrdRoZytz/ojhiy1ZesfHT6NXPTLZOMo5uKBqx8GjU
wgsKyeSFxlFTqix/vP3gdpfbH/+5WYgyWUDzdKVu/zvGajuE3tftfgDi2Mdud4wYH/7nPrc/T4tP
g1XofPvTP3cEQh7tIm2CBVj+3f/8quWhx2IxVXRpHB8sQ7HmjPm+7YjY+dcj28NC4vrfh50EEP3S
qf95Jrfn+T/P6Z9f9j+PkkT2MxnT5Q6fWTavb0+DEA+TQh5g63//+b+e3/885L/u86837t9vzT+P
s7zERNavEQrz1ZRcE4/jujuQg+sJoe6ZCh9UjjpgDPRXVMoDtarca4No9TZM5xNYV8jjS0jCDGSV
Uelg7HLhluvEQnMG131vw2L5gPq8S4vsCzDftSRz4ShaD00V2ZVu4Wz6IX0bB01SWYFcGtzCsMpw
AW4trd6TtI6uqFo2nTnGR6IUIUIwIV5lWDFX5M8JWAzqwZwRVvexUR17UkQFuXOXhtm7H7QXP6yq
Byc6amSt4I85gnEASZHPxfgKbfMvDpjkKTe/+9HjDFwQH173CDBjxG87suBq6nOwp18Y+B8LnW6T
kbA8E+gfOuR1R7dv44SspnmprwSBjccSB+SqH81z3juP/bTMIeIl9l1fhjRdtVlpoiaa4VFOJUep
EG67H/T71PVfYq6VK16ideDlmOtcle5D40HaxDjzqje1QwQUCA0G5DCcPcN4SrY9J7Y1Eb7xujOC
gGkXb5qIyRXRcqJSLR9K8zmj1b1B5fs7VNJeDw7OEoEf0Me6y6WzCuyfkprNht3pD+m4s7y2w0Be
gv+NhyvCCeJBbSPbIyrqrzQmqHsUDIzKuKt0F90b4bGrxit9jS/Q7fvGlCQqhGQSC85B6QgMMBhe
cycOLxiNcP7y7sGU/Wyt6MFjmoQt1qKTW2E1Gge5oVTstzG5lfRoi8fWgZYZJFFwwDr84JYsqG6Z
nFObEDu/vxtrrzzWMQGTvfNuKwMqnaIQQefU8Gxppzu5uPScqO9DeLFJdxeYcXYhaMpbQaQlXg1J
/j6uXH1KBPbmeSLePQBGzgK6y1odr53JfC3sasIVhc1sJiI7rUndYH4jwYjA26X3ECP83Nc9Mlgf
fAeI8Su56igjImzQNYZcUtozkjClQjVNqPWtXoTTrlbGhGC4tJt4481Jdmit7KfQdb2rTOcnnvJ0
r6fROliDH96lDqgJxTNGZwKAL8ji1STbB16auFZME2rmyndGDnY9C/6IEoEL+A6u5YxsY1zR8iDT
fFsioicrhYw/yTvTdUcr0+c64sIKuyR/xknumoIsPjhSq0FXxYakrO3U+L+U6sZzH3zn83M/z+Wh
m0Ma+I64TqhmVdZv5wQNqmvPXyAhvQUTcl/W8QsshR+mSG4f4LgMsDt5iMPSgSdJbOhBBTDjScQp
V22C+zEiwX5dL3QyNrsPLWsufScLqZn9mK5Rd4+0XC6dI6z9RXGJrWab9kwEIK2zESMRRF3fn223
sbb5/B2atM5qa+tUiBh6u6h3xA6+E6pcQTKnkcSY7kVgv13GA9AxNLu2n6FxEy+FSCB9f5tOGtM1
NR76GV1LSnLoOiCZc1VOtbsyTT1sM7ycfQngsYTXykfbWoeu837VEiFe6CJbBPNVrYIMzYg9Vjhs
2+HDKpDwBmSxSGf+gfmzomR+tlsydP5KYn7WWvsnJSPEsYH1lwtwXI960TDm7psVjLuYOn8fD5je
pYFgLnKwcAzzdIgdmwsQKUq6+DwdGvwck1G0TxbtObustuU3NYYeEriOpUvweGmssyHa6GX4nNj9
U1TnDbrb6a30nGpXZG8RFO3WrtsTbm3oJ7l1bQK9V7N9st2ILqqrjt6UvYBQ69fMFEGyd9A/Q8PF
Qf/jZeOWqAqKUI9GSw3Ce21UTrCVlXrJaVs4HTgrI3wMB5MLLSbSd54xKTyJqut2ZYd/vpnKRxB5
18mzzS3DAiewfgbHsbdiGEhx7d6jqWrIEUUNIMfqpZ3xlOdVDqp5cdVEMfnkegYJERglLpSZegZa
Wu/STLCGrY/THsmXaB5QrCVXwwRNnL+1rWA64YxfMbKJlV3iWZvkxOh6Tt6IMfpjo0jeiaX1NM/+
Ka8pKURpB0/OgH3VWZt67LYemuQLavRV2hNTmrM+jMGHgUH06PZ2c1Vg3ZHsvgWWPJndr8k0O4So
MTG3FTA4YTyYXdbtiQs4ATunNTeDgIkDZmcpkvw9RoS3NNHZuTOrT59CrxtMOHkS+aSIaZfBv3iZ
5/FgxdADBN9QGG2oXgyE6llDGnqEUF9WzEmbXB/MXG38EslzJuOv1E3NVeEM6iDLBoqc90vSwN1F
A2nQU7CnKfqhrCE7F5H9x9fcVzrQVBoOiViZIVoSfzWP9IXDjCszjbxpG9p1t0KQ1x4qmxxZzhth
NpnAnES9U8FpiLt6Pcdps6HMJ9OYdl5WTITNzyPWmibZYpV/AheOh8MtX4TcGb5BmBKrJ0fVTNJi
749Qj6xzny5HPCFs0NjDCwzXmYiHQq9li9nB8RX0LJeKn63qZArY3QieOQ/2WYaUKNgYpioP3pD8
jYP5iFAl2FOKsCyPTLZn0XOIABm0NukmrpYO1YgvZxfhOVuZ6XTW5Hc35GW0tSKfHBCtefRLgBd1
gRDPK7LXmEYmmak6JG9XP9ju9FLXiqYwQtpdY9LNY/kecfgancJcmzgnqInlSunm0PvRsPUq1yOa
BDzU8iU1MUBAtDtMcV7tmbdm9NswY4fJgaxSTMhQstbSMqhpJjvbmhZ668qjA0KzomcMg4lUjpcu
+UNwAlE4fQAez26zLT2hp1zW4V5a7bQJ9PPcOPUPffGyS/FpW7AjZga070mRvEsXylGeC4ojqzsT
rpEQcX2Moaitu74kkTea78uBVWfR1PMl+vGaJGQuUjinqSamoHPsO2Os0m2MowN+jP2RWNkuPCVz
5R447dCoE+2vSmi9tZv2Lovwh3eBDxuYIGiq8nEnArM++p2zC/PDADPntOHg5m/CygzOkZ1fp7SK
DpM5PekFBF4YWwElyc97xXEmZZP4ZWdQQqotOnXeHksCuzAYCcEd3/SObNd4K9+6aHyakLdj2vY2
Xeq/y1bbO2O+l27soF8armZKSeJWw9V1o7MJMcYQmBH6MViNQ3q/uP/XDNzvck9Bm/FgKodLv1OI
91iCS24A67jatdasJOam4zzGNWLp9QBW3xOLL8qq1clKLo0eXpgT5OvQiKoNff+n2XoYeoKKXQvF
UzcQieyC4lM5T0fCLpuN/oI+0N0qrSi5onkpxbu72GzTqwehRFqK3icRBB2Td8u410P0XAl/gMmQ
yxOt24XjmfnJNm/ppvzzl1IxXu8RB2EeZrC02FzAirVssS1+AJsZlURTTyh4bjORWQx+Mw4+iT2N
AyyH+YOfBttmjszT7SZICCRyU0qnfBj/ufFj2CBp4GBul6Y8BcuNAIYbzKZzwDZNkp+UHyj94hXg
J5uoUINicWgt8h1Edh791yFLmRMY5fyJOndbODI4WEWkT63uUaA5zQVEL7G3y41hEql6+z+2KxIG
aQiBlePvCuRxugOQtSSPDim5pNnyf/EwMkS1xmTYNxZh0EtWaUJb6jTeXuF//wx0INhMScjEtQoc
efZkHq8UEbT/oH/9hQmOGYlaxxmHHIFHmLzbRRmDj9lOeRsfb7+zJkman/3/r8/ovokqJoux8scT
Let8cbjP/U7OxrMr9XgSnwya+1O6/Px2J61RvGnbQFkASI1aXxjhGvlGtfJrXH0t548kMNttCV6f
QzZkrN6lG9ErbGIGeFZ8V/W67nJ3Uy8mvdoE44xTA6GEHaiW3iI3hajK03wXLi8KXDsvZ47ovLRx
doxiPKi0gw7//HA5v/NBMijU33PotMzAFgJsd0sFHipeCcPuxxsa9naTs1VsNG2rld0bHYMr2Z0q
rO6ofe9yv0KD2g75hirOAnIOO18vN4UhkMwwLh8OfT5vqmGy8cBTbY9GaH8W3jwcw6w4oOX2TkGR
fHU+qF6n5vodBjAiUwGDfrmhn423HFqMHOFbTWUc0tEY/vPD2//hu8VtE7ZMUoYIprdk6JkaE5v4
0lsLlH4TZcsopyPZd+ng2GlLcfna+PDLzHn4ZI/7ZAX8XRNt5YeIaFQJGT2Av7T4cw1l/k0a/npW
42MZnovYfHNLvFr0Nejymm8z51pMgfaDrZ13y7bePAWAc4gVfGT/Kc6gzswaCpctj9TEf5qEuvlX
4smPrmIc6pQ8NATf+8AYH1Fgvgk14q8wXrVPBRKoL1NF/G4LIprRfQeu+4X48lH3sLSi1tRrNEvH
KqzPBk1+wPC0zG0b55czIGCnNJsZaDHqqygZWZWAWQfTpUhnDnXLX/33RtCPYugg0yMen9Xt78ug
6/bE3Z5uP/vXXbNyufhuD3n7sSmHYNtr9/1f91ORQl9/+8vb/WbhhTuzc69NUTEVqqv6kEwOfr3a
/Nt549UFibLrouwjZogHfXRaCN/Ga0AFsAqqaDip3tyExrnK4/DcSwPZaWledQx/lbkgXLLwPgZ6
gMgCFFjn4IVP+EAqHJewXp5cZ5mEecYuKSLOsCarm8OPRMhoQ2UdY2McL8985Szzr1TNcN/qdVbr
ces1/dVi8bj4wckds3ID0Aebj8qfHNy0VPQUN3VTQF7R+VmLSt95KV+rfundJWXNHKMdvgG69vsG
yWdnVwcaCfbBaLoXjv1QaIdu73kuy91g7mw0ypAL6nnrS+vZyjt9cGVC0R2zF+M4RmVdpXvHv3PI
/NJpJx70XO47YQ6nNLaPvQes1wujfp+H+Ls5slAqorhO3cDZ04nkrA9yBjgj31F32oiCSVLu5B+t
bmjRkOUUsOdP47tpheoEt+HLysphZ/v+b1GG18AXj0NXPvhD8uN6NeT4lKTGBENsql7Hwt4Tr4Px
K4QpalL8TgIvIQFuHGdfqz7Ez9owqLOq6acR4VtnO8muWwYBoglgtqpXQqrQG1jJADEm3IVD+p2L
8YPVnpfYHF3H5iyRpi9upB8CuDCAapmOadAUBd8zrIM71XQjM5dZwr6L/hg/nLPGCyHdL5afjFtE
qMEG78QLjhMYBe40rw1yK9Z+EvxtgYLtxYwHXiBb650Tc8wqIqBB9PHOK+bnBe1cgcneW9W747u/
gxqAjEdfcM1cbdouWuiBaawOeD5OnC1aqjZbS4ZIUsXtPuurB1q9VLkczp10Oxr2QQqClTSwZQ//
GqhmTOZm9mA41q/ASR/GRD3kiAG8kgPl6JKSEccJCTpRR+uaVD7D3BpAfGZ+d+Gfp9a/nyE0oUMB
O+JJzsk2zHiLITCBSD+GM9t0F4xz3QmESfKqK/3pFpSrKaiVogkee59exeA9maN6h8P8UafpNfD0
Iadn7+X45POp+hUG6M9mRXafwdfCHZtLU9dffPpg3d3k0V9CQIQ/L+lcR3sqLiz0JnOlH180F+mP
f7Tl/pGM5Fmgv3SJoE14I7MT+TDXVb+2gEiQNmVfgmr6rkT4t0Vo3iIkiPre5NtpPTjiBw3Mt7L8
X/bLIMntQFFMpGLX/J5Mn3c//aPDgubZAglJdH6XVs5nMS+tAJuZhVBvU2RrzkQYFgWxHX1JbGrn
BCsE7p9cl9k2hzfAZercgUN6G0I/3eTohOnDm7tueRz0IsQqgABgMlScnbB/tkJcD4JpIq2Tiiwo
ATkwHhcZICllPjnwJiQJhuwo6+35AjuKIT1PvBBmuzHd8SXvBhzBc82ovzuncvgcSrNm9P+ehUWx
lWyrlVXR7FNxdO4hAxU9sC3Du0+10wHItmmDwg7XaMiteow2o6XvHOXTBSv5yOAzqr67+JrBBofr
+zSxob7fY1hcpW732tPk9RPvMkz0riB6rHvbEytgIUdc2SufmRStNff3aCLDIYp+M4VWCnNAUvua
QJJF/jSKcdXRedUt4xPZMAExaP3i5GG14gLMLQpYXtjB6MMD39JFJ3zMR/EoHeMLa/cT7zBpHJq9
XT1Mi6Eaa7Qx+RuZxidDDveyAKuXeIeGeJJqtLdNNb7RYHIC8y/i51pGTAiC4gn00bMa5vd2bCnH
rPKksurSlwxAiFrZKw/9o0UDy8p+IwwpSFV2Fo91ANSELECxzpRMMbM6O0EgUmJ4CqBpJva1Q7Bq
LJCSfAEjph2m4l8zCMutxfMo+VamxoMXk2UGHFJ1zCul801r4jx7WJTcuP09DPrdpa+Tt8LnlPGn
BR+/7uHM7PPA2xuDeEszIF0dLjNf0kHOyvHP0OBYVUA1TQCmsvtcYO5rTll3ZmVcc2v+jS33TSeM
QpkUIojbxoM3UzTUb0bPbttE7e8kzWkFtsDOMATtVBhbO0Fjfz1FHE9d8cEwyV2PeUgcsG1j81IK
XZttUj3o6Wjb6iceOL8Ucn7ofXATcVqZG2QzNMvrvyZtUTZX9Zj0MV9K1ARTDtBGQLkXv40M25Es
SO61h+FsKdAHTO7pH1XPVW9hHOsQtTVpKbEyUAJX6mtKguyaRf07CAmx8oUZ3Sd0U1fMkr8thgIH
3E/ZNquw98MGWUOuDLcIE6qNgdNtMxu8n3m8cEwtWqCz7VyamT6rCfRto1IT4DgyerONT0no3YXa
d5+76dlRBUq9BnmFhRrPi4ecOQWRVJWJ7mdpL8nA/x1T1Jy7mUgiQhAMMG/jfpZJd3A4iG2DggTV
0kmsVdwiX298zpfAOizGz+JvYY2HhdL3kJEngb7IbjcBWsbV3COtqmU1nMAwgYMKW6LjrOglDsv2
ecgLWiiuUHvKzWwbSTiAHhGR59qbHjvmeZfIHYKLn3X2Dm9JilDMayA+RS3Z5vY1ssvvRAXzJcZH
cdTMxEZyEy9yuQkbAhq0xceLd88/2YvvZNLludG0yM12rs+ZwwGRSAU6S6glT30po91iw5zKyjrQ
P7uHbB2hiOQmlGCMACdWnRft/4mdEg6aINr6iT96lNZsopYrl8xuQX+MreTudmNNKPeMCKW5Oz+E
DO59bPWLKxHR5xIzdokJmduVvsZZmFfpQaH6JW/CvWg2QzAQ4JuJpZ3WWgrzmVpVPQfHNjXn59Aj
iqY0PRKZZQPFbWD6pRZ692Dpaocrgioxz+19CD97nQye8eg0r4lsAhBm/MFPrGkHMhZBt9GslOsB
UrH5esF8Q9FdCDHfpXPKvupTzbSmw0438Pb4NjHLqar/CBcQs7Pgo8oZZ5UFjMhnQgfBlGAZcMn7
YmE0RYFGNidjY+sDj70r6QSvXZBm23m0h71tc9wb8plYb9W7lJYGw/Vq4NEUg+G5Yco/YdzOh+hO
h/vRaadnHmVj58NhYlO/L/LOAqNiNcjwlF77I/Bpex9nmXVJJrY4YReIGW2j5UOGfMychCNDOh+J
XzYPMQm+RoTFKKWcKMF0nKVWbFj+AdIDbC0HGG9m7dLFZ4mJjiHGbFzhEcsNpAsAIKCHtshjCOcF
v8eSGhPgm89cpN2EYJTcKnamjJiItWMmO5+3bN/6NOIN8IX0KEgpHhXqC8QDmChdoMQIKoUD4G8O
TknpPjRkMlg0/qigDIF76S00OXvcDL2ydbO1idV9nDn5jY7En8cGunXDfGu5yXTEfnBNdBdc0xwO
8zz09+3sXmZRkXQb9J+FMn4id3TRklYrmSzylqbkQECAA68D8SD5B+cSYBaD6RgErmaFmeW3O013
s6qfm1oVzDx1vGpEEm5SajinYdusMbVkAEq8Psm2YTUlq1K5f4t4BJFMNw+JE1l+eXxe/ps9dt88
ILKji7r3FJEYY820J4cyjO2XdsrIUhwNTp+s/04brvSUfhpl89QImAFWEiNkKVB4gZRic03peTbh
JstYql041xsEUAAp65m5sXQ3Kky+y1wgqCWKY5URsHLNs99l7UWQuwCHmb4QLFJTC0gMGWZGXM/a
8L1rUS+haj2W7CSiCdYXJxqvkDGdfFh6zRYrqMmMzH/HJZM/DMn40cWUH6QEHeqEAxuYykuUw7ck
EOQ8ablYpkEiRJRMvjU0h6RwEqqZIT04mpN1TiYnU4kEqs8Ynxy/5FtplsOTY9mH3P2Jiwg+fYXi
WjNaPcd5+iA9ZRxjZtJDYgE/ymp8Sql1FrkONw1UunVRqmpb0SNcrnGoKg6t4Rmi93kaLGLe2TAm
HR5T2fZHE/NV7rkMe9T8WFrlQ9pV/qGOxBIEYGWX2muNVaGDe/bDV1O3n3yFzGNqoPUk5js6BjBq
EXcCTrSbN5sp1N6Xw3ed5+NJeoSjROPiNtGXKXevvsxCTsHUF6Ie3/qiX83+iOqEmYeG6Al7pOWx
BrX2cyYk8/yrU72kreiRX4F9wG05UdkwCkhgDYCR0Hvl+sro5bUPXj+vdQf/TCxICiLhj3JGSpM8
1q1y8Y9755AMFg/RMlMJ771EEeF48KToy2Lort1va7aMXV2E9NCZSMABbjdxNHzfrPG3d6yqgRsV
ADYwJsUCW+j82noQq+jatWFwFry1m7pvxKZxKREBHiergsoKhTnuTxQi9IFpUoQuYRyR9wjziopp
8QDfzH7mOHhnnwsc2p+Wq8Dz5oOHov+udZ9u9+qHHoVmhKcVTMEC5aMGUSmcd6gAER96DHJkQIhg
h/tg9KM9Ngyqgjy8sxzRbKLOXXVunV8Dk7lJ5yMcKUJrHSGOuzYR2FmP1SwdOuBwLF5mYnwnU/XC
WZ+Z2ZwemL2cC6ug2MRN0xTf6ZiYB8unGSzgiRZe9l27iFiRtKT/eO0t5YKvZ4ALclytY74BJEhz
7pyJwku3rA4pdEVQAhjAMWki0zNcD8/CL6cdsXkjG902U7GiDoQuVGOeS4JPYkyMNSfMl9zlIcFQ
qXXSxcfS4R1HF3WqMFqtBA5Y6S8syPLF7TS/usBqTM/k4LbqQTpUXKXgn6cxaskYxpyIYrm63TMo
ONDeltTC66CAufEniGRCyGBRkfrYIl/jtCvBqY6R8dcBp7WuOkClamZCU2Cg7rGGoLNawxeid2X/
sJ4uFrbiwWrpxcFtAu4b8juKLt+kKVKI0W42Wa4uhDN9BRbr0RL506RU1NDfNonNOp8yP0bOyHfB
uzdGlw/J9p46LpKJZxUCmSMQOwJ1PH0OkrOY3zL1MTI+bJc4t3TKKYwMVGZCbJZ3hmFkvuJzZyRB
Zulao/CgwbkPEBc6VRlupJV+3/aTuQuOZVIfJ5hXtvc7bTk6tBH/5Na+6x00QdwVjh3QI/WRznx2
VmMYODVr7NCIUDI+vjs7v3ctp977rQazGeXWocdAIOSgd1XKITe0KefDcjRe/XTQp9FyD51p3s3C
J8e1k8O1YeZeMTM9BkWtj0sN7JcjSDyHRRO+6KdMRheCOcMxbfcY/ko4xLZ6KIZlwkMEjED7AGA/
P9TS/xRJX55vN4aSv1LSZUgaar1tuUBXE2nGazpzamNxCDnXc/CejgbyWTC510mb2SGecYKzjj4x
bFf72TafWm/wd6wl3tmR8RkxCvWQJkiDI/6hC2EEl0QOdsJ6TCWX6DAB8PLZJJeLylyIDql0P4yA
YWI+LO8f7bWTN+FMc+PT7NIE5VVedHRk2BOR88VpVg8BHEWOk0N4CLoy2tPk91doERjcdUtUptkf
pwLH0012a0nlrC0bOoLk06MwUKuIMmFcTmp2bydbKDo4Fxn98UVMjo2ZfeQKJSikcmND/fjoFe1d
oBMsZTOMtOBBVAFq0z7jWhoNcsK5KvOZoonYqWd38GpkOH9w2IUbqGw5u6HG74V2iOcGApHYqG03
wtlpQwj2FeVSgrqnFt1bT2W87jRr0G0hor3SAFdwolUr2I7jkijh0vme6+U0KgPO/hnM1I5vP2nW
a2b3FLfdqtMZh1unPlYBU386a2pLxlZlgiwZ4wnqEpQIKkX0IraLogPgFL+N1VgK9W6Bl65jyjIX
LgylPiPjoSUHAPqQJVHbKjbV2/vk+x/GiDbNtfDM2ziGbk+4nfW8Sqi2zDF5nSkEN5Su7PUwUCzo
qRlD9F3KJYAwxfozTakmn54FoiEqTEnEEuEYU7RqGpm46ugo8F3NTA97Yp3TM2DBsi2WmgK5zzAo
SdXD0CFtmZkGx2bJx8ja9NQH6fdi/h9E+V3VXE0IaRF7W/BUp8V2HqrnxBreJi4rPEqQVP5zCZo9
Q++cbB4CK15ICS9YscghpV7Z9XV3Rzoc+2N4zKz0Axe92NQjRjSoEJQl3KkB+DRVHkffuIfVXph/
TAzsdMvCjdmz5MeAtQEkgaC60roGgwkOZp2h/PQSRCboA8RqaXuvQ6wuBDxwjr8zEgyCgYVgblmv
lNgpRBFo9lnJxcSBr+Dubk/Jh0GEVqWdf5O7e7211LGROKuKUzwyiYYWXD5tDNe/BEufkqV93sXt
QrkoqgeSka4Zi8wKbNZgQehKY15Na8JVrl1m/fOhikW68Wifr4zlc/xnTZTjCeTduIvG/JsswXTd
EUpAsAFB3co5lzkCCm+M1qXm2/5/7J1JcxvZmbX/Sof36cjh5rTwBvNAgCAIQZQ2GSRLzHkeb/76
fi6r/H1ludqK3ndFWC6pRBIkMm++wznPAVBNTxKda7ZQi5y57ddhiGrcImW4ydxQfs3xHOqjp8YZ
/Y+Ygc6unmz94pX6j2l6Dv3S/M6gAsVzMc8PsXCSnW3NzTLErL7SGFCVup4dyrrcx7bZn6xp2OcD
zZ9vCPM0UONAqkRnDR576zs+90kAIaVAvom2n8u5AnmwqN2MTzhmq7hpAb5qxZtdGAA8Mu5HdYU0
Rv/e+fKLaRYnmALnsQQHEjQDoUg8d/VG7Jl90+T0Bms95syjunpsveaQokoEF8oSzU95zHKoWGCz
uaW440TofZ97YpszfM6OSL+q85D7BNWBu66i+C1yg1uZ1k/FLF7IRfkty5xdNBacaondL5hqLBHN
DLyl7nNNeW2NTAgJX2Wyn1HuCnUT1RNfqC0Z7M22skLm1WNYRUusvlzeFWUHvluocZLhm86J7GcN
mDV39/nADuhtdfOIaS6B5G8TccDCA1rtcDQb763SvX0qfNyB5j4yQOZXXfUetB7XLBeX3tu3yWNP
LvIlfubCz+WCOMiFIxHzzgUPX2/g0hYsUnj4JW8OZmpi4f2dunfNhECSnJdDvMlt6jjuGj0holwj
glGnVuxVOTFZZEHUuJW98jGouBn0Ard0y6jbDsW5RIe3+HzlzYBLO3HkY+1pz/0gNNbx2N+oIqrZ
P5vKGyxnHgSWi32z8znkIrxWE3R70mV2nyCqz9slTHwSj4uThnaa2SLvb4gJoe+TZGlXHEsB4ngM
G3dH/TH3AwnUjbXCWMLpgL92lQP+KA1/KaU4a3XGT0G4DQeYHnzEYi626s91idSK0tVbkXgL2Uil
8AG5p6Dce/IkxqBffX4t9XdbDjjwSIsyrGDmqHancnVzaVrcSX18whGlpvQ8dKKiTReeBeLZZBxC
GOSmczhsq56LwsPTlDmw96mWVOOVvZm5dWhSD/uY4mQlcbHLiH5eBaES2MEqpndKJDkSR9uDTxWp
3j7X5hPwv3e7olMJcp7PESNomPD+NtN0Z03lcx/8YK01NHdc/YsM/jQwZa5HrwtYoJtqUjgV6wBq
Y93SiucZJYLr+SsX+BHLHQwZ2mg916YNN5pLlqc4YQ0JgxPyPze1emxycZR40uctFg2CX2vcZymu
jaL+XvLOrZPU/9JirDFi7SluASjFuc/WVPS0jCqysCFvz6hjvtG2fRZjf+9Ul5U17rEbLImDgse0
p7Muj8ZLgrcboGf8Nprc9I1wtr1PXqmTUtaSy4HvK292IRJ/NJYgjevZZ2Ssrsfxk49EAB2v9uPz
7MZLx6DBQME+lbuhU9lFJW/ZZFnPXl0lZ1eKH1n+BsZsemENqkv3ARcdQvwMTS9O5r2VxvJQGw35
3QRyrcgCqpbIGtLHhNnDMksqhjAAfjEekXdolN4z65xlMUbmik+xwSiMPAj3ncEdtBcJuYf+9CXt
ZbTymxQRjmxZ8etdvGR4OK6Q9Kz10SAPcObEMuGoehaaKG5+3BoDq5XanwlUby8Gr/GYuAjZpN3s
RTySTSofWyZeM7olLwnufmGQy4ctBx2Osx1CXINzBU8DZoQRkxQOT6bZdFbPMzakAMLcQM5NBDl/
qrsL2CNMLTLNroaF8qbk+MZIMyDqM3vAk3TwS4shXqHpxWWiW7zOCDh79CS/I33+j054k9WPf/zt
9TdWzYznyJJ/7/7MGTRdx4GZ8z/TCa9R+duP/9q32Wvx21984B+AQtf4u2HqJh4e8KimB4Pj/wEK
+U+QYYQOMhurtgvPqygxHPzjb8L8Ox8Bz8qBbQiLzeQ//YEnFHw6YesGcAGDP/4nnPHyO4Dgd6pk
+KP84/d/hr057s/MG49/iDbCtCB4XdYnPORPzJsaiV6T+35JDhFLADOMvsPVdPSb9Dr23EF5adi5
r6XVDOgXOubd/uRsyiLZI3s2Nn3mnpNlH+YXrx5uMDSOsWm/eCHKDSt+YHOWMvtftGn6mgfpyS3R
YTJ19JJTlJf7tjxbdvxUF5QZiV8t7RGZr9EsfJ95MEIChhrBfI1xThyM6qljDJHPUYqzcsR8FIS7
MIfAikpo1XlltzCtLKfSY9ya9fq9n09u4wkwXtxYtSaIXyCVSkvaeqGT8zUY9gcpC8dC+475cVoo
jYuGjB0Sx7yocWAXHWLeJMaOOqQxMrnkI5Eo0LzWPVdQFpidG5c0y3YgRH8bKMgbPx9Qg45kerVI
Cq38ZIZwZOFWs0MGA9/fOsHXTlqahPzHKOWVOJr1HIU/pL1yLSTsgY1AF7mkG2vPrsPTIjCHEwBy
MMz8NF3mC2g4n9hRnsAFn0rS5Mlo4EOqlah1eNjyEjfuWcPUFOvzsfT1C6kGrKCxzRXyEtTs8cxN
kxv3hgcJ2GVWw3ILxPaEH+aDJLsFrf7XoJXX2OtvZmS/9Gm4zg9MvdZu6Z2VDz2f0pOTJq+GPR/l
yLeJnWY0hmukB3sz3PtptxFxvxFmeurlfBGkSiXOuOWAJdghPjSJthjg4MT0E7YRnxAz4arYuEO/
6ZhyxKWLUmrcsg86sPHBFMJS3XVeatluXE2q5dWpk1/1bFZr+OjDyrkOQqc8Tna0DxzjGNRiNxYh
qjbovUxAu4XlGViX40PZBuzasDDHXbUyOuslHbJX6rwH5BK+Z1yqyN5VXYS0mu2RGR6AlhG6Y1yM
YLz3DOnTOX0TafZhh9FH3TEO4MdYafO99rioxXwz6m2T6iznGX4Z2TLTp60sUOh4xorB+r5mWhFa
I1L3BtFbOR5n4r1ISY7IM/QPkzEibnF2vYwPuYXc1z6Xs302I36CgG6MSGAThtUUZR8eujH4L3ih
J2ujC/JM7fmursm5VkNJ5uF2fGCW+O5V5snz1lM63dg8A/QXL9g4DvNoLK0qZdCSvH5+DTbnDNut
SxsjHBtx+/U1kuTWcwiImrY0uK+uPoH0b9cqKAi+/CqlTxRcf528DNa4iJkgoDj8aFLSQq2OWjY5
6DI7aSI9WNzniA0wMaerspF3IkGWOX0i7fKFDvmUjiiwE65VrXmmpBwS0oDr4Sqy/tZo+WlQx4H3
NkXz3Z/768isIJyuJm9J42Sv7fBNGYm7cb679XxX7yAV8xEA40lE+av6wajr0QjHK9MBWu/5TvL0
ajBg0hOhqL4lnMkE1zZMvAUbYt4arZ4vY6tfOnPc0rOZU74PrYbP16x8vh8YHtS9xGiM9ks7tdgu
7V0svDffWM4RZwKgqOdeo4fk2mYDdVSvDUwI+qyhu8UIbZPZ3CZJwT6CowCU8dFhvTSzhV70eb/J
2+xjEpgR4hckbmsMMjfT6DbqYvKVUT8270EXErtz7/hJWYP7MqnCla38XRdgM/3nsCJ8lKxVLcEE
bPUc0/PFJe8vsqdbrsN3K9bQLC4sf+9uMkJqRT8TlPGrF2pfBz98emgn+4x66j3CURQHkLJMnHWW
jgrLnd59O/hSIGRBHP1B/UbuiEGw0HiEq7fuJPIF50xPX2mXAMEMtlu4H8ZGmh2WnfQAuvss7OE2
1/oF2B9TWv7VVv3t0XoDn/lEGOyha6xdbWanvOa1T9weDE62DT9pZrnL5ntrNY99Px/9qsNAM2/m
zEWDMh1nbgT1P4ZEm7I+IAK68NBwN6TmqCiE9zaYLhPXZsO8A1katb6otkE0A9ewd+qwojCgTWI7
uujC7GC4w00d2MACwCYmjz5PNraWdyPJX7u6/mIG9z6fblZAUR6L6d2MfrSxvw8n56xuSXUmqM45
SnjvuIlak3vMoNRbDqH3gqebUVPBk8YXL2wudjwTlZe5uzqCe56DCuH9JeoSjG7TLSs43fz+FE0u
S1PL4VYjn8QfuT+ih4ZJA18rN126Ke44FDGGCXMi0MR3jN1nUuVz+BjRIy4pOKUJnqxIWl9m1VrQ
SSWHSetIFJHWDgVfsNTtjnq1fpWkl6HcM94T8rv3iMTVsrN6sBiDYibCfsIRi7xSsi2RUl+jK7dS
tW8Puy9ZjCEoYc+UI9gDv56+5NN08ZlYHWWZHzsDhp5mE+QXeN0akTwPvWIE+pLEnUbC9+Srcdm8
z/TbhNLuAAqpP8SscX//t88/k3OMyjfv9ogXnuIoMTekhFiHPIjxFql/+/xFE80fvxWWetkLvchb
aPM9OaASzbXvhl9JT5hWg9U9wBAIDpgctEWmAWFwbcBKS+ipxuHzl1HWBkpgAcqUFZJBv8g+OTgE
HtvVMvsaxWa7DrtgPHh+FTKQSZewjvDf6zG+KSPaS2jnXjRzhLCFrpkeG7R9czGshhlDKB0czhSW
nCOL+Rev/XAASKRTRvSyTehnt8K84KJIcvmTDh5/FY3rvC2KBQku7bGSZOh8/tKbE0oUr56JQGnP
btRMG4oiWmyQ/hHBeBl0H8gZkBw0cfcWfma/zjYOap4C6zryXpvC8NZ1P3iHuOi/xzhHCmSxawMQ
OiD5eNGjrcKVLu5kmXSrqhoLmmEn5bjRmZwy3gsLLmygWu+ZxjipQIYiKtRXg46Sy9tBRH/pK3bs
M7d50nB4cAuQDX3N/fkaNnLJzbaWAYWOsL1vmZ53j4wAfQ4bo2zptlpof4wHZOq+uJpzRux6M1Fu
MPQ7Z2QD14RpsI94jcVOG5ujcNLDn4r6v6iTjX8vk33T9T0HW5YDbfZnfCWEaNEnY1ruejf9qNP9
aGQ32BqoWqYzO66ZdImaOmpy6/UvvvJPGGJBYLoJEFm3bKELdkU/wc3Y3PeFI12YTCEAfIvoaNI4
9tnKwb6cUejESYuvEBGU75xVqfSLL0+3U/0ZZMaXtywblpKp64zC9Z++/IiG1kqCqtyZHUU8Z00R
dRutrra+fkUCdHWs+LUFrj89xXZ+bASnGoVtlMjtL17IzwDRzxfi0ZBRtPnq/3mhf2pUQgt5rYfb
jA3peLOn4WpTmWTa0XP1R1lRGLA8d1E1erXNoqpZF1l/LYjbUePNLKNg9cUuLgTIq6//+ZWpHu3f
f0S+A/zVNYhwFD+x3qoUvAYE72IH/Zi47+JoRRYq7Ri/5zhShNoMhtL+7fPyrlrq80y+U4ndwvZS
2skrEIl3K+IA+CwPPXu+hFt48F+rbL53PLosYqdw955UbefkcuvWBG9Rgjg+KQ+JvYu4AVSVrnfc
Kdl0zaPk4OX6ZbbsXcN7MaLaILhzGUUDhqsGzcgLaAsCGexd4PXbopfbxmuvtUTPRfxSKgJq2Jhb
N9gUoNBRnqxriwC9PLxroXxPZ/0rAKizT3KJazUXz+ivQZV/1H7Pp09em7IueIYtTeGi7eeqQbVE
gk5G/5eXyJ76kWwRoJG/QJz+1eUhDDahBuBq9Hw/XadmFpOObYIui0hgF6V+6f3swJTvs7Ke7kbX
7P/z225Yf/W+M9FTXbsnuEd+et/90UBq53Fnho48thnBEpDMEuuelOMVK9kFK276KicOtZnhvN4P
N9rdQy3yg0Vdn2HIM+bnqAXFW57gwV59H264WTyiwOBi0ClIs0FeLHxjjWc+kp6DoI7xecGSvOfR
MRYPM+dhTymmPi/RSBtLW9iDsxMUoKoryLgSAPMdDHM6+qO+lO58H+iqcljQPnMopM5Oayy1ftzS
32+Zip0KJOZx+0ZSCGVK2q98GAaricAk0612sTQxt44e2nfDJtEKjUi4yEOTxRRiOq6i4BR4rNbp
9d+Nrl9g2bmZdbXO+/CxSKf7yJQ/xkM50IJRgVsvJilsNERrrL/fGtpRdEmvqmjtsCUndnZmC/61
6eX7YFKOFTEte3Stmz0eSrsP9wM/49BOTui7T5EnXszS3o3DIRfyYdKSD82sdmZorzzEkbLKXg0i
2lxz1VmXCZYQ87odlNnj0HkvzmBgbDEuVCxHuda4XW339z6pdHYm+lBpYewvniaThxbfBzKYs++E
5xG8juH2Kxd7G0uy98ATZxzW4y8u7Z8ZuerkE8yAFYzfNSFx/uvJB7q1rIVmFTvVvqmWbuJtN+5u
UH1V33LhVLviF6ftX536tk7JCVbd9dEw/OuXbExJgI1g50d861W0NKZEYf/i/vmEhv70aAGXbQqh
fiUG5KcvEhM2gQhcL3bCQ1Qw2i1DnGy+NVO6rUMScxkFPaV6fZ3JZkaXrMSdxzZKP1SV3fjzMcFq
HVv+2rcNNWmBTWee8eBtBlO8uByEbpEdkoiPKRvWBsmb5/BlcLyePCo6TDjokDnO8uneh+Z9SDiq
m4a5PBiVSuan1mER55LaxPsP+/3V9OWxQ+5botlQfRm+wXvki3Naid1kUZK3xcl2r/M47WwaHfUi
beqQGsOBtBy2W4R3hOvBq77gN6VYJMBhuqRWciJG42a49kuYT0fPSU5FY50iVvVaK4+qbQITetJn
l8DA5oHL4ziHj2z2sIAzL2CnD7JeEGM+lF9xkIHSIXGqnyi9dDP+sHlcEMJ5quP0NEzpgbSTRcY7
6WXAtJgrqC+nNxw00LFeCqe/5UzB09p90Qs4ojQl/pQtNV5LEIw3dYIL+rVfXQZ/UeBwif0etwKh
3Fb44j892Auz6qZSYpIygA+hHWKLVCfgyTr6psaFtYL6GXaA1i2NiPdIQ/s1ttU+mrRnk83riq30
uaHNG2gNMaKce+Ed2u5ul2Bz6NBV6zYMCBmmK/KPB7ymD7WXfPOJBqwKTPGJfk6s+Kv00tfE5PO7
Jj/SsegZ5gewcJIPsP6L3uTMg/OfDtz5VKOqqOib6doHNrQ9BkHz8F4GCuXWHuNgfHc5+XMOM9cq
MVvzlaR3QO1E8TFtDYYLTO8CbbqSf3U1evYbNuqY8rtqUoFsQx2ftngHNxXDEbBg29ym2mH+gqbm
jjn6QoM3jWRAMyxT1RjBBKuQZm4R2uei24RY/EXTXvNhfJf9tFVFkN2qkYX14sN9cMg7cAJ3C0ro
7th8x+RunQgHe6oY0XXeG6iMK7V7t/rPb/RfnGIUbuofw/KZbP/0No8huws2RcWOBfiq9XGuK5iM
O45bdZFb3XQRziGowl9cX6b9Mx2Y49OjfOYJDTORRIKfjs9aWNIy0QLvusi+5012Us85Nq1D1q9H
nTcjy0/kiGDvp1eBTQASb9dQ8FSSwQsTTpMbxUK92MNyKBQ0gCI7ZazZ6AYyF95P581hkCJK8pKp
lzwF7JwuarqBsPBl8NsNZKuDOjLG+NRr2rYlpJQdpTvSD5Egtgty+R4GzjkyyQdguJfIZlFXGc5p
/a7O3YSLLikYIWLebHIC3msyngFUgFZt0vEaUvRQT5T1/G6qh1HBu5mIB2cEB9Wlp8KiH0/m65TJ
Yw6AdaHu4dBKX9X3bM14Ow39nsz6qSZvrU3fNDc7oRlZ9HxsiqQ+cpu1ibhuarKDKnTciRxcLnso
quMsVn2dnTuyUm1ADRafvRm8FzWhCAcdO3HE41acqzn/UOMQb5geCyrz38ra3w75dEIXuzLGDwCF
rD7zkyOoOuQ8v+f62go4iSCso/chHu08d9yVqqyb7eJVgcvbUT6GEYoGzEXFIqrJ5Mp8IBkBUpDs
IHWxiDz9BBRuKxP33E/pay/ds5pak9+wVNMmWYckFIu1GsLRe72rb9q3qFhS41Jr8UF3maYl/VU9
4WPuDQTc5xASkPp9ZcojOJiYcVHDCrpgnDxMzili/wxpeCJVrV2WgfL8ZOjbOH3VZK2kXxQdUKtx
/dnEyv7myfHdKJPnmeGM0evP2kGdutDoT7BPTiarA2NOXkWcnIyip9mMXjG2bBrN5oRm+poPcgmW
wd6k4dG27Rc1aSOyZtNw9xa6/cIj/JhkPD6oLuGiJbXzoAomI5PK3qto6+uSIHgjnd+HiEcd1QQB
iwegiRCdmSOymTTxuYXuIcYjpWZtXZcxXiQ1r1SIv0NVSSjJXPAsPVQZGfMYnkZ+npxegqmAKIq1
6sazyj37GZHddgCredyrh08hOjpI+zy0im/6rpOFjNCpW6vpa8JDtZroHdqaac2Us4JgvNC6wz2D
M7KIZp6kyAayedgONVNnjmM1J5yr4Md/PrXgV/57d0e3adu+bjscIj+jzzNpJbUp7HxH4Mp70fKD
nMe9FXxhzsXAo0eVqJpRjywCxpjsaEYcRQXhlt1GXVgt0eQLr6MHAPXANmnMroCkPo/tz0/gmm91
QoHbxB+lL98Tj/hPezrz8H72U39FthG6+jFtHpgHjev2KdXgCeolOk6Y7AdyZTBwNxocXPTRPhSd
nVVXRAz2/SVHggcRFhSgjeAbDNepKOMXQ02RCGYPFhOm9o1h1q9V40dENlY6epbs1mA0RyHIbFNH
l7s4F1R0SweA5mSW2zFhXc6UO+nk3UdCNQwfemNVy5IbXJ0v5HPvQfMux0pfqlPdEd1xbXI4qTPn
OdRwd9UgUZroVfeoQobxbunTdUoETA0ytY3DQFyheoZnMSmlVguVuFvVI6Weeu722Ylo4426/1rX
fzas54G9RpboF/XZVJkUmqo1jg/pI2C4dclOQF0VqSvQZDE3Zt7fMF5WkwFEFovUnA6q08COdDNS
Z2eX8l3i9O+Z2+cSuKFvbHZNRRVU9lf9Ia5dfWXIcTukZAIWFfzG9iPr+pvlYNRlKoUs/Y/S///2
7r/au6N6YMDzP+/dyUEkAu61+Jed++8f9M9QQPPvgrbCNUgXsVUBQN05/mi7f/xN8/W/EwvE+lzF
j+i2cKhV/rl19/5usAc3EchZDjM3Nej7/1t3x7dZkZOt9ceu/n+xeTfUF/nz2IjYQ8PiQHGZKVL2
6tZPA61axWPVWQtpNzCeu6YuTygS7UNp2Zty9N8mA/O63hO4Rd1ElhHJ1Y9NLaOjPxvnz9/1qFwY
cfhPMmvEUx7lL1BgScxVv7OnzMDiH+UbLAnvItd/FGb7hFwbOxcNxnI2qmyVFgEtxOiskcHkxzCF
HtXW7JQ1gqXwyOGKs+qivk7T8K3KcF+7znBtmzZ8ZFlmfYGebVGN6+3BdL0JF1L+yM/60nYUtoVC
mjnEIKHf1RsgH32OWhr4E0lg7aMwOwc4zDY3w/DJsGFTSwm/OFYdIPay6NXp6l0+DeMGmh0xI5NR
PNfAhhYy8KCLT/g8OoCYC9+1xBMWXaCwgXMZAlN7zhOb3V+rP02DaI6xrfGi63enDMdnNxeYG5OM
7FkAXmVtyu+hrldLv2fN78LMgaxD/SYYllBssA3IkIzJRB+e87DaAWv1H7weyEUWpfk+GLQZ7SBN
JAAK9+xJZAgGHtqlMJLowRPDYyWICC46uTc6bTiX/bSpRFj8kHRpD/3Y+s/ejGke/8x2GEBwtGmi
P5Zm4Kwg0uZYdXFFh1i5H5zOeXYw9YCqV0hlxygeOZOhvObOw9TJXdnG3sPYTociIpQYk5AH4ikK
zokLoihsLrH5UeByiZc+ON+VqVntku9uryPSuDgzb0tkh0/eqDOec4frHOjulaZgKx2zO4s6nJDX
4xLQRtt+QtyOyThBvdFp3zM5JwTz+fUxoHeC2nQP867EDTtD3NOr6wjOaGm7KDPkkHpHZhb20pxc
cz94YbsjzGPtJWa6FFI3LvCxwM0RlLR1C0Ujth57A43Unw6Iv5rh/9QIMGDgPiMI1NU907bNn284
r+2BbDdzA7kHxeUQwG9CwkcavcrnpoprWd/vbSt+7qLQ2OOM/gZhpl3BIwMNFubBLyb7tDzqFv/T
BIRXJHSDibFtI/MhMuynCYgW42jRAFZDc41gd6Z5srFxXqHEhZmU5ohthxRrUt2mS693vueGrj0F
lX1sBmNR+1bztaSkw1RnrLss9y7YA2bkfkH4fRTjg8NDPhf5+M3lfUNpkIQ3/73ybbkSsL2PQ5/k
S4PJJtL21EEnDCwdFwN1P+CloeMjiOA6OeALaiqTTdfzgaFT0WryEEa80FIFVbTGwtWwFEDbe3Rl
chr6fFdJ6e7rgU1/UZEDIJxjNFiKDAbzLWnC6SxwM5BB8aYNs73SA83dOlp0asSc3MK+eyD73T26
AfkBHuoeugDD2gvDIeLGCE9Mf9OlWTFR7quoO+VN8WxK7fvoh/LqNdbabvQ7KCXxUFrtwTE1cYFd
s4W2CuY5Gb0N4qJVBzn+Bj+nTIulSCZY7KgEJlaiuwi4DsbcTOxFNO0NzSXVZPzIAyLl66T/YoCk
efBig1QSi6ig1o/O8MW4jeGfH8MwoQREgWnl3/K8g/wCInQNLhyBUm68+l5LDE4xO0Qz919dh+2y
JJAETEC9gsGR7bVugOBcdXihumil5e28lnN+FG1BWCm0oR0Yg+GpcPt1axZ7XlLJEJN6yUvlGjYa
M9F6nB6mmQAGyH2EG/Z1v0tcQ3kJfsORVy4/k78xDi8Ng1BCM3dhA2nuQwSn5Tg0QLvdtj1Gqbdq
BzvdEyuQL/uu+eZ6hr7VHAxoWeg4GO8UErabMdZp6biqemLUE3WPkCy9m3W0sm2A9D3CjDBIGjuE
yPGik355hFebr6bWDEBTkUbnV/66a516ISIhjuYsb3xPj5j8noUzIGQV8XBqDYrBuWaD0U/GORMs
VXoAX6zqdPp55JqJL+INXoR4azDEq6W97Lg7lroM3I0LqdBpYF+bpd8dIzKzS5V6bwfuU0SxvklG
fM7kA7osEH2P1ih+bAxfA5H1hRBLsc988siYjLzCrI+3oQ9JozIwU4y4utPgWes1cP0gsxjxIBfP
/fSqkgUcmtrCL+HLTwPGKKsxln3vDdtJ1Ihj21uLY/vquXhTEJcug1aTJxkmrIKnYq8Jh0q7sp+t
yRCPc7+pCPPZt5b5jrmsWk4z32caBzfmxffSLvIFY+Et9X+8rpOyfJDNqkJnYrT1dMmE1y5lWpyr
pNEI7dR9cO3x3TQK0oGgcSFLBjaRIGtbuxGtVysHuJtNtSk7w19HbQ5UYoiLrTCpBSAaLzsvSDd5
Qf5Wy1Oqxhv9jLuq2dVaq7EafqImadm26WLlg09eSzn5a6/FhD7IN1H1zU5Y4SVpyOdCeRdjdAaW
h4l1W4vsu6+wMJ8nTw2nO9I95ECRZi5tu7nDQf/S9jb2eeYIoHU1sRrVz4E0g6OeaNMqLfGmZGhr
bBLF+pcGpT36skunaz4l0OQuwj7sUNHj9vEd/EuOCWdLjx/oD5BE4DXaoo96h40sztZ7PpslNQN0
hHqkhTU+CPThWmwJLWyj30iqdoCCcjMST3aJYJwbRQIsBhv/to+j5ecZV6VAjhpBkdHC5KymoTvK
LkZlUWtL4jZr6ErN93Ick92ne6+NGSV136u8rLEyw36e6wL+10AKkEy0pS9ta58k3GSmkAc2MIyn
xyRcYO7Y2PnVDix30+utu5gZMXRj4W4+78jcAskqo/LsuniaWgqqpnUbMpp61GVl9TQ0eN/E3DxU
spKIuRkS8uBwmDx1P3LTa8+gg1WrpZEFVJ1JpvEuvh76F8+TzbIKR3LcR1xFg9U/IKuiQ5aLYEZR
79TOd5xWJGQEVnp1pHYUlWyPWUgJW8bRvvMxhrk5+XO1BiSOsvkWZBbe4woEaja7D3WJzyc2V26C
S64IC/MEj1jg34XBBIkkOqZeAg1sRryZjvZG9u7HOHL/RV06r4SH/nEorB9475NdOnk1mvxJLB0/
RA808jeoSgJYGnZBghO2EqsPf0uZ8j3VuP8RQ5Xf9ICcWJiMT6WbdseCw+TcZGAXYsh3CnFlPNA9
7DNBGF4HndBoO39dhF21UVuhsjgTRZvsW71Y4K48gGkN1qOQ5bETQmwcK3vVMMJshGOhAJvd8AJg
+iRjnYIsc9oHPCIj672Oh9FjEU0S2wE0KAmclfBuBOizhc29yGW5Lo3qPGIDRubnEUwcjq99hxce
EULL2I/MIbwhiAa97sHhTGP0NuLj4Ce21AdCpNqAJNXci3hAiAkosuXyvWncjEKrCfkDLYZWFnFZ
gd/8QUvGJ62M3dXn70agd0vhVvGWR02x6njEPmdmtLPJE9zVcOG2BQC6If+0hUBw0jHNro1w2ie9
GTxhb7V1fWt5XvAVixSQwoEo8m7SHxm/jkpA4mN79V6JOsnWgwz7dSNpSwYiypaE4HyRzfcKhzYu
PA7YWB21PaOLtTPbIIgqAuqMXr5Y6IQfTMIMN6IyNmMLPChMgGw7dc8jvmEsF0XXrvN+pBnP7ZTI
61s7GIcercVDRklL3dL8ZmAfYDtmnCvLuPFyMJSm8Y8p1LvL4NjYESLeQYYo2zCsv7SV4cB77bA6
TQEJr1AxVgiMyiMZK/GZndA9HTHcchTpWBXD3PbPXa3tS1k/Civ9iJm17KJIbnWuVQEu8mmKIgZj
KQ+D2XgPiYSxcarAfTDX4IwP3IQrXui0luqHKxOIIm6hXXl0CUca56JhJMKxS+JeC2Vt0uZFg9MK
s2z+zc1AVdex8zRHdXGtGnIEvQlyZ5n3NXUnbgPbn66xjqrJIG/uTCKvvyC4jMCqkGmgH1pfWtdc
+824iol3ueRTg7fHUZFxLP6Pn7/0hf4bYyD+uhbRgDWoV6MOMPuAI7j3AfTwGZZYdPY92IylNomA
c5jvZEeWu70ljxSsnwP35fcGsond+YrjKcb1tkx7nstVPOeotMn3iqkGV3rBFAxSvCAqhrCuaMYW
n3hmuBuC7jFrQPZXIwNRt0qrBcMo7HDS6QCqZz+CwPEJhBhG/ir0XSeMxB7TPpwhk3EaERjfPq/K
HP3tZRijh1S3H3ELVeASwnzJTLfamPb0FtEhLZOOmMiygYs8+lTelZDVpnJr0PBkm42odBB/29XB
i0sDJb0jXnllvDwGUKuQmn7VO2m+TQZpouaR0Wa2xoOrjn5MYcU6VLJBUkX3pT86tKHVKpoguY2V
VbKQtP6bsvPacVzJtu0XEWAwGDT3UZSX0meWyReibNB7//VnUBs46M462IWLBgTt7O6dSoqMWLHW
nGMudP2rDk0jZBj8O0xC8++h6bf3Cfco09d7/JyzmdY7iXn0xPzhGSNRsvOM7KIN/8fUW+bZbuJf
dlx+54hrg/erQZlanBsGZMRJVSMTbiD2jeno7H2kxO9IXoJsVrBmLNNlk+NR5ufOoenInXbCnsge
aRByp3p/p0lXGgZxJQHgu5ipcjSpRnK2rF0PPnsTF+MCEMGXW9jyK9DI9hikUVspLyIcz4EWUQ5W
turUnkLbhT07+vmBeIjwqt49VjZY/OJZ0ogwVnleFhZ6b5beKVNlyRgwngLSNKFONK58mKZ3+B07
+VR2jnckQXs5oDS99xtKjdw4CpSDQJZIioXDYgXsFfL8g5E+LBsMuFvbr2EbOaztqAJOsUlxHTr6
KzY2FMyd9dJ586FnIgKPZnSvkou144BPgA64cL6YoiFPIBGH1rZ/862gBalSsc1LSf8V89AioDP3
WKusFkWVita02eRTGJdOYA0ocxJnfQqITaTJwAIAe+l7mLbyqnoGRq3tXkSazPcdLfzCu8vGLCc2
lbAGE8H/lbTuu5IxNrp991s4Le6TCqF29Avi49xS5p1Jzb1Pa2prbT+SbevjZiAOSdU83jKPoRPf
sc4jnnZx3U9Fd08NkF49RR81bh9mQcBWpFJU+jRyBEb1M+wHiSMvYUhWVJz/13lWU11G5YM486eL
qm11J1LV/lPNFRZZ6VGi77LQNffK4eRg0IvedNTuO1IJ4oM7t/7VZCQE0ktcbi8ws1CcpQ9hJMxd
kzC57zvcU2hqj07BoZaB7s/U4kkaabDTQAE0ryLjmelueRkbLP3t2naLq7XxtUASuDVvfPKMOFCI
k1HOA1k7gHpDL4WJgZLnEpNBAYCad7UgsG+Is7MPnHpblYhhIq+sr1Ro3lEK8RDjYn6mP1k8oNrl
hMZCEOiEeA6Ln23dqf8mQ0ARPCvp42SiMZc9h8fKwhGBpOahTsfwGlqdANuJpmRvw5e6UOqnl8Jj
s2s8dH/CXFaOFV5L+EpgPzsv+bE4yJs3RpE/0wAlwmHuxc7qCF0tCVKuc3dvF+FXMo5yEkHWJ6tw
/C3aRg9wC8eIgYkmZmvLeB3T4jOVbn+AuwMWKK9PJbdkALEs3NUVxB4BRHenM7yNw0IgTUrvQcsp
fTag1OHeTwHT+yDSCl9cvIgYjHFtehmTvB8mcOiIGsnz63X8qqdCnYuOz4J5JXpllV6uc6l/Aj2P
3Resxe5LVDcsCcimT6vNLmhcvEls48kTxIkgJpnxYpYZJxXwVN6cbGnrYoZckU4xUgx6ZkN5MOLc
euy98GXgxL6Xyk+OWdQbwTyVxilNvRWTb7wmMt2XGu/03Fh3YA/F3e1e6YQ4cRp+GqmFHyuEeZtb
E7KynPSy0MrY2qH1M3RIOqJOJqMiHB6WcDebxfjI6Qu3b9qiYZ4QNYzeTL3sJluagZTBrXkX1W8L
2KFrQzfgrjGg6bpUabUCOVAa5l7Uvn2t77ruV7JE5TWGqBm4eFto7llsvE2eHBpKr62KY/dSqrAB
f3fqla/vBglZ381TRCPJFKReCkYJZchW4+yigudPwmIAJqnkm2q99rWgoGBeknbHtlnuHRdKZZSF
hKssfRjYVh3fG+2CrJvB4500yQI1W6/eFsuY22TJtcECfDaH9XNNbbs5Zizo7LaYF6JF/Cpyv8Je
nWXbCEYcEH1hHELYGkXi55ds6jA4WzOyi6xzL7cXuwQYtozjixos9zKMpqSknPrjrQDxjOa86Cbf
tu0kzhKgJikO4lRaSgdtYRLW45SsFxadmERsGRj+qvziGW3uZSywpLOifgM5AIeF3vjOYoeCTUtA
X6qPLU2PjT1I72Qoej/EZJBttsANRF1QH8Pkvgcl+8nP6remMu96MfpvBVYveF8bJRJ9nxdC3Ckj
3gNYco9sGaArZlZQMsS8xwVwFPWu99RDSMcHtqRXnyAz5cXyUjfVQxMp5P51+0XijGo8f7xzUGER
0Kbtk7KXs63K1zBP97eDZNnmnBv7/EuHuDyAy0GPNl+Hsh2RPCl/fjvTSS2d8hsm4F9l5DV7v/1M
lNBmcRz3JGV8F2pzzYmj3MlXvGySOMthKQ0HAHUfHZfyHOvW3/ElG8HKGqgME+6gMTx1BaM2pYsv
UWyMVJ7+N7Ue8XJEnmspDR1GcY1zJgrJDgokgWrVci4uQFDpKSQrR6K26DeF3LRriCFHXpp5jGoI
xgjbPeEKPF52py/2mrfmKqs+cI6z9l6VcQLMgBRSKb8leBoSwVzVKaX5qomN2rQVVNumKs3d7fun
dJvJmwGF4djVZwPP8cGzFo5C2ZDshYOmDK3mnFOEzRgJB7qgV59wAl9r67pkjBfmOUYunLXybi48
4HkjQZ1+YXOooJHZpBDLW9FWV5xmYE6b6CGad2NqpRuuI2NQ+GePbcGDbjS4TRoGmbkz/x4tp75r
WZna3iv3gk4nlmBDbyNzVOccZ7jt5cmRXhK4oJGFsOldlkoiA/sGT7ehgJQ33uAEYFLXOCf56owc
Z6YKZ1YCNBj4HsEd2rMIaAR5grwAp3hOpy5NmlW+SW8dYr8JdQYlNVdB08Wk0onPOylMfRoH+cXD
UHSP1fu5yAm1Wkz9SUUKHIvlE9EI3xQsSkeWdxv+XMUynIfZs0xs4BOACNIH6glTB20udL4QQVO8
A4iZaS8R/5T/dolvuBqZXvEE494pZ8R7azOlD+svjD2eq4lUlWXIBvK5SbfLGyuYnSI555+ciG64
5iptyAB1r7ZT/pRNfJ5na9gTCYLcwTDcs6q7fCui6ugvJqcBlxD1SIcJJRbS+Zoxt5MTDUM1c8im
dtng9I4Pjk1/h/57v8vrCMwB1gYkoO/pSMJnW7LujJZbPA0Yu3WlzlRe9h6E47AzoS8Gt0+fCLvY
jTVs2fJb1A3ju9+p15KVAxqX+ZSEd3Ieiidz0dveA68s09rnmCmqr541guDzC7KRMhFvh0FTTFmv
XSWwEwFcvECBRNE3EvrCffoFfwxSGHF/69xL7mvXrmuUU/Fz63DQ9pf8sew45sIRAfMKs+7T4HvE
7S2cHVb01dCMxgUs0RLcOhK9ZA13E6otL0FTgfWyOY7Mv7T+jEHNObrkIm88e6LjvVSkS7p+fBxs
GZ4RMlxRq3KotJ3opdDCg7ksNccYSG6O7KOXdobGMo5+uVOiqi7u+qJi9y4ziTO4FS2kJz654P32
PmSUC96OoBPeQkxVCBhfizbhc3v1JSEoZO0JANLxnfSk+EfDt/Krv74UjvHJKUt30zWRDgQK53uE
Rfs+YqnuOvGUEnm0beVvD5/TsXCHd6kbj26Gzempdpfd2FkzZDDtXmiT4lqzi/OUVvW1tVAVzZVe
vUTvpqHrQ1lWCd2DKXxqx3gV5n8vCcF4wX4ClK2ridWgojymC3Z8ujbZq4PT0eiSIViSYm0f+dah
Ym66wQFDD9kdQIku3Y8UXzRmwlacrcTRW7vJpwNhl1hSCYjMvd7b5Fim2MedfGc3oF6TqcxfFzMH
ru7lpw7mF52invlvyIg1rUr1Rgl0HMgy2Y0DhLsF5f0dkn/6MxaiiH6UQe97y2vrUfQn5Lsmvjsc
R+V6j12SvzfVuEc0Zb3W9s/WI97b1S6Cq6S++uDg97UVk89Uonm2R7pgcuneHEWktWwqmh1ilBdh
lW+mx+3sy4WJZk+MgZ6WL1mNfEyqL7JEZGEmY8W4FhmbWCEu+UyBQgbkATZOejbbKkjoa0qwnw5I
wOeFKe118e1HfL6MH/BCfh7r8HeYLhwH6bpdkZTtTZbSL0VlPWvQoQy1qwjeKBsLX5FxQLnVPg42
5uwYAHSbCtyXRg9kvEuBPlPVLvidsYxbyOsi73nSvhP4AwzPJUVQn0yEUyQJJKRu1gd3IFZcZFka
VK1EqpW5Dc04Vkksc+XBKWJvP4V19bXqyVDwSRTa3v5b9kzmosjvE5tYaGN1wzJ8DKqFU4SNLduT
80NPIu4VsvShVpi1+2g4aSOC6pNBinTm8ZHnEEYN8w7GYth8PdW/hdG32pi7wBKhfcKONqwHo2bL
CKvCKzLTp/ap5QkzA64UtslnVf6cI50wayOVNwntkTWiji66j2r2fsTHE1EdpVF7TxzfaMIyAgST
2e+cfLHvCge30RgmM3YwALK2a7pbQk6u8yxSRjYzC9dCHh1+k/ZhBN92NcVvy4fws461U1K8z36K
gK2LmxcP7L5jPTo9OfAty8h2jr0fQ9bR/Y4XDyyo7F4mp/YvNHMejXn5iQGqe9ZyRwMf7oddE8Ky
wNseRPJ7YqHaNrX8Vljmq6ORbCvTT/fbySb/DMBsHcwaOkg3yQdU7Hsw+MQyJfoBqtCLbQ2nhMMH
RC4Sr3xuc8cxfoa6tbcRzCdGwhwlyGvYl0Z713G25Vq2e2FgtCYhYWp5fCJTEGJH0hnCCgoRO917
GA1hMYI6GZ6Q8pKLWiR8kiH/KUxBvg3lDqMUaM9EHRbeBC3MxKxJac7w3SNsbeahjwfGB0YGoKwi
J4gDSZxV70YVI9RjRr630yCplL9xxvpq5ml4F0WOj8SPd1ob17Qd/VPnTD3RkJkcjug7vmABehs1
XQJFGHzg1ISuAxTS97d3txdjac3zYBnHgvDfe12AJp666GctZWrCxqyj+yocITYMGH1vP+vXn43t
0B069LQQrYC9O44jdmPpIiWTVOD3txdzzT/o0eP887MQOti+6ZiQuDbkerLyEijwUHo1EAkiCCHB
/O/Pb++EWTrUBA0yOndvxgbtlL7ykrNyyquNeZ9k7PoXGzlLbE0wHTVkGnQGoWTJMJm4lzw30EOf
ER7shds6lAM9ltQ84799t2by8YRI6wCw1nEw0oTyqyi31oJtSvgUv2Y8LzvDI9jPxHj+ktKavIIc
BxjoPzsOcJ0ZbSbUgjQIO/p99OIfc65sYLAItl52Hxd0yGTovI+cvDZVGb+VZvW7GONPcoyOnPzP
9JORuPmENOiaVk43y0MjY9rvjX0RE6OVXHYbrJykVOSMp8efRfEV0tI3wfCv1404jvXBEuD1yBjM
hGKsFqH/1M7Vn2kWc7ajanOgSkeFfm6Zo6bKBajlE4O10DnbCE5xLmJfhHab2UCVHamIPHDzWzH5
sJLfe/GdELuSk5R9LkcCuosa9JIYALP7SXovrcIL7MExN0WfGcDzVY7OxBL4EY42IOsHuxEmTemv
C7D62YWzugholZHnPpFzzoi3au7VMuw5tpIfAfyK3hpRZ4yjfVi3IbT9fu1ER6p/CmmJrxQlWENZ
f28cp2yKPktVuehWqA8Sikajs+njddnVJbVu1TB8XePfzLloWXbrHZtGQOsYBmXLv9PM1lNhe0wN
sMJF+R0/1rhJlCwx5hYdGZZOkLg7PofaSpGS0jg/Tv53QsfzjS6jtZAuYXsLRwSk9tK22TO1oh7O
3Wxr9QD8mOdxyJE/lzF8o86DIjSoF7+C3bfEPyfiTt31uWiApyZxFK9q+B/LCvEsszQ7RN74nFXp
fZmHT8yO68DqViVnOtV7pwkvFhwXBh8czmwPBfCqAKhr9eoxJvLdjhYPdsLAjdQvP/2Z9i5T01av
Db0VvdmTsq3wNeVazlsZrqTOgqClsS13Zt+d+V+/jAP2baOvL1YyQyQq2oZzl/0SWbG1EcDrdxXc
O/Zom3ZagwcpPUxqjAP2jl/KNY+U7XsrJXRj7NITKzzN+GhvFQXfQAEWN1/qZ6tRNTQXtfdCBknS
cJ/gJDNRID+c/i9OhkETxllEP8UkH/uG7qMdFluJ22Fnqg7hVfzLtQVfZNxvGVZ6e3dKtj344m0X
mh2bZHOwVPHQ0uBBnekwpSe4vEvNd4aSX7mucfUgJ6BxkcNNVXYe5TzxFnYPG3ta95iSNkrVAgrX
uO9Kg+8nRBIBHh/4qZW2p6hrCcEldxCwNUMYuGScXIB5F+OxNMpsP87JY+usZ9IUc1JV+/6WDhob
jrXCa2TbvDgWZXM77ItkZULGJXNDG9Zi25fbJUeYlLEdjrphQO+AYZ3YKrRbXzXAq129QLQjpHlj
ZtBoHbFFU7eLkTdBp6gCYaRPBGDaMIWzBWOyv3Njxjpzb9gshMhWnYL+FiaNe8ahBUfYpd6MThVD
9jG/d9DaYlFT2qdNxkDYRH1f/ZyTUpJRRNN+cRDP5+EbHM1jltNLaQQBnAzcX3qB7bPBxWL/yDUE
8Xz+hrLpW8qKtnFVDS4aQU3W4m4fQ/O9nmn50MEABCE/9SNqY/c177FILMU+tLzp6LqQYHNGtaFD
I86e86AQZBmv9aY9qu4Uk2FrLRTxpjcS/lG9N0hegrGLcLEv7ctMCM5GFigpy1yfVcyX6pjO3m7T
Ewe7z0mSfsdMVELP+V0Uzbzz4zE6mJ7/Ok+XWoZfLVaibcc4au9N9rNJu56MRpTJhB7acfqlXGqi
mCvrR1XqTz1PXeJbCuMBQnW7XN5zP//lDm11qMpLOHgnXTVfc6fX20UOjBqWK8k7tE4ja80fmLZk
Jaj9YAyPos0JYgHjCUDC/J6HSbfNAHlz+CBXpnB+og541+VAdHLn/R4W/1eo2HDrzNiPjWf+xXV4
s7T/tzjNdSX/Eb7rg179aG+tyxyAC0zIc5/CXJu9z5VTgTQqkF5Fo5YHSxLh1jcg7eCI7NI1oC81
7lIO+iRL0Jm3U2ibGU8YUSPG3z7cB1W+5dkumnx0vQ4iX9f2P7iJ7HCJ3IhZwplQSHlq1vaX48fY
pyJ7R4uefn7mk/7ex2tHi+gtL3L3SxzkDoNZQ1CXjUvIESUX165HiWrNz38RG35wtd0+oOPy8XyU
hpZpfpD2DVHp9K2vw7PNMU+jeaeaKKJ9usTGoeaDB1FL9O8UMnG8UTOJeZGWLP/htv2Y/t//zff6
Q2PMZXJNE1cDYmM4Yx8syiRUtIZGenhGTcOQYkkJZHWIz1bvpUPRSVIyW2KEmKTMsr/IGz8YsrkA
nul7fDPgxQQW6Y/yZu27Fepg5yzXkXTLuDCJAcGr0c+CGzGYII0RhQxc13+/9Nb63f/3jesJxfrJ
nXuzsH4wfAkPgnmR5YoRVFw/IPuCEmRs/bAVR2KID/OYs2y102uxeL9LFzKHZz/Ot2ovh/saGvHv
fMrSNfqM/lsB0RihA6jXZrhTqvyWOxTxaB3+Jk/9aCdfLxjuEtMjNQhNlfVRnjrntHx8KuOz7Bv6
K8ZC1CMKAhK7rG0q7eFRwhlCmnFEoGcvknxea8muCHAbFKAD6R4tZ2ervOqUmbuBi6Pp2/mYWs1T
1VXdpSd6sSf+6uBK48DcGBH58jMfIQCMbcLAgdHEJkdwca2sCK2c6wS0ohPUE4lF3kt+R+EtXv/9
m/rz7vQU2AS0eiQNMmT88EXhgqxNrrRz7ukbb1oeYEwnIKOH/ksrqQTjhgawcJPPjZOa+3//3X9K
b/nd8Bp8ziTKQhLMTfQfrtMstEbU761zFnA7i2Vq94g0ewya4dZd26b//tv+XK485frCU8rxfZat
D7/N6aRVo5Z0yPY0fo1l9YbGe3Pr7qcC68xfbUvWurx8eAaw1EpTekiLsSx8uLRpndd0Pkp1TsPQ
3cUkMVMSH0Rr30JNaXasI4K4pO2vjeeqasCLWJLdligAGGqMR+vGtU9SV8830WhewRAt5Br1THhQ
qex9yoK1dFo96LYmB5NO7r9fMevPBdRzFMsXF8yWvPtwyQARhPOYOfY5Sgw3oGdRHJK2eRS9p8+T
609HIYwvkkGY4/NxEVT1Gz8nirBa5Yijh0KkKg5tCMwbF5zPOMO584zqkxVX+nUp3sDtLX8xzf8f
tzOoFka7XHb2+4/X3LdGyHuVwpbVxjT4FdMO5dWrOXM4ibAkKGI1OtAK17n5F5er+D/WPO5k4Cg0
oPFEf9wPXZq3/O6c2LPVPVAXC9EkHsqdoUkvQjLNh+E847cEJ2onHbOuVVPbTMRvoPEb/nK3f6Tl
rEsZMEvbEzamOUfJ9dP+x8M1mDF5sr4jzplTs16t6qFl1fw8cv9Fh6V641TOA0d9aAA3+MuTfSPB
/Pe9v4IsFYI6l4HNn8sKsy7PLCLzXJnmV3qCFcoROX9R3oFYgWds9xLuJEF1ebiOcEwA2dT5DEki
592NrSP0efG9EaQa96V6GOSZzn0Qi6baNgtqBu0kIDIYXD5MtnhcIkoMEoHO2u/FJR3q4UyKB37x
wTyAx3fwwDJyq9DU3utY7yR9lg2GEbXPiW1Gc+v4u7jM/G1i58/AqI597RNUdbgtDcQQVGAhfedo
V6hmxawJ04gspF8tZbrfCPYyUbwnpn62Fq/dJz6DQqC1EHkDcLXQDl09XXViOYdxqiugX8ZVyGHG
PC6PRoIqycjTZ8zm44ai9koo68JczGfY2XKiSnqiQyEzeNfCzV46nT72bQQuPgKM+ZdH/c+b14dR
4MKAkBYHiNti9h+3SxFzepyNUJ2JdvAuC/5IlAbfk6j1nobOvHgaGUY6oxlIBAeZFl9pkRSv/RSq
k7k0DJdpweoaXTExMQdfjPQJ0DIyLMH42NfqTS3kXuFQsP7ywdWfT7xvuqyylMe+J70/mETZgGyF
GvB8k4kqNCaAoH73IMS/53nz7hkz6CHl3qXLEmJ9yphJF/1j59tgxiu2UyQ0OfUXa1ZskgwWB3Sf
JerBZgoYdspTqkv6isknzbRqNzDlO9gh9PCuYtbQMtYS/heZjMjriTOAip4xyXeQqZ/FVD3eKquO
c/81f8QxxcLoT9YuswDRhcyWL3YunyaDWUjW/GhCRM/bKYuZFLJkHms6eM04+3vj3ZMVppQ8JkFx
nZYtVPeSK/yQh1O+aXCDHcsOnZeyxq//fleIP+06vskezSoCegf41IctzKxboM0eW1jmHX2aPfet
29U75Gz4i3xI57rLZxpxjARTwGbnrHaho0SIIlJAbPA4/7K6iz+2VEdy9W2xIsAw7nz8PHXcMrhs
5uXM1zue3BZJhevuptJs7mPc5k73lHbEWLgVusfJrEBOo1QvXAZvcVS2155Ahb9Uun+u+nwkXE0Q
GB3YZH+sdN5CLJCmeXi2YNYhMwXbSb8iHJk3pJGgPWMhr3Mdc76j3z+fnKwLcnOwLlK4MvjL1/VH
vb9+FrTGwpRr8foR45Hjzqna0JzPYBfxBeJOOLUk/saMATdjz5cWWhbSV+ae284xBAm1fDZjhNKf
ZjDN6vyRuX7I/4cML1AEOCyQKF7I2Xj/ywf9c3dyKCjWQwnmJg4IH49mmYzAQ1YuyQ7NykMBiH7K
tXlFHQsTn7Ej9Ae8KwWa/4eQBHTDP9Qlj7Yf59HViMm6wIQyuuot0k1zaoa4hxvj5ddsHu+i/YTQ
97mqpzxgubvvwIy8sELkFyaWGI7Gamf1LMNl2lbb2YbCu5T+17DofpkL8s9yBvVvmF2OzqoqfMLW
EISrxKa5uAqrozrM94OnUBY67UGi1LdbV51UDdGjmXMX63zdkkuly4uKaG2jTNvbvQfqoyUqehCg
qmgWSORBjr9fyiLe9skyP/BMA8dexjO9UQIMHGLbS1sVl0kyFr69VN3c7Ye5tA+3A0jJQA/1K+zE
Bbck7pCCVF4QddsB1JNrvYmZcj5J9VtuVV+zliOujonpsTtxwsH5uyGN8TzIBcZgQXJdpLrA6Xsf
NARaezA86cUku2Su+69mCeXeBDSB0uoaC+O5tYghBNC/zV1b3+nqMwN/Aqnpr52dZj7eTtJx2Pye
ChTsiT9wNdgJgmLR4h6oGXtcHh5bG9zKv99Uf978SnDSx2/sK2n+cdiNCxwyqLlaQuokp7UmuNXQ
FeRHPMDg8hggjPP//9OvIOE5tgsVkwf2Y73ZaVKChilqziTowuQr7busH/xLYhTZCcN8vF08eei6
eE1J8K45Zp5/9Aqqd7zrv//91ocDDggnSi2LnRAzmDL/eKYKrB+ibpTNaNp4rV2vuPIQsQUrGrbI
fsmc5i5wIoD6dj9vV7/G4nInqtL1PyWpsY+akVGZN97FcfGdQoTGsWUEFULHycipnXxG+Uv0BCSx
3pYos4OlbPYK6HA5TdbfVnpP/PHnsMZLx5H8LRZ8vhtT5j8qEjtjUkkGOhiMqY7JYgdNsOTKPOdt
Ql/79s9YFsX59i4tsqAlxPAE32w5Jx1O6M3trUc+c77JvDzbz9L4NE3pcr69xFTxSNwnCs9GbW8/
UkZJ85DWxUbX3XK2ppSBQtcdJUI4hiA1IZ0pBoqHfj419cIwJQF2GqvEIHu1mv73rYkyxdA0nnGO
S+hX3rxTTvs792fjHJfLxP7e9kGTt6EK8qkE0x4OyJYymR9tlR4To2KunZBGlSHXDr2KP3siZqNb
386YhRhInIv15fbOb2MOlMCieMWdTLEqzadCdZhlmuSlC4FjZGGtIaBU2ZFY2oPlmchspuil7tm0
WMVQzNWveZcjNAYHy8hqObjRW5RrBecQOxuzBPTihkOkRxO93pyZ/9iv0AtiudN9oCb8QP2a+Vtl
dv1oxN9g/Z1Dmdf3ix1RgDfxtJfYtDZmW2pSftIsmNCSWAw3nhMxiNciAiiBlmU3hSmjgowBKzGu
zcXHE3TIWKUB5Xkecd3geUYV7itb7G/l2TxWQM51tql06u0zm2zHDqPY7VMyA78rmL2fekIqAtMt
1EuXWjFgEO4Gji9M5pEIkW1mdFdDlv01QfzE4aJCcm/ZRFR39Jq6YngMw9p8TbTpE5k7I7nxwxc8
/2RD8QyZRi3Zl9rK2EbuTe1n3+lCZw8AtLxNmaLAIpHIOd3sOmxb8PrWEHODpJhN1hXY22fs8ri1
jtyDmtyhCPGqNIjrmxrOCy3HaV/pct+2P/DOHjs5itfRJt4nrbWBB5SW/Fyq/IrKZVU7qatKUZ7B
DY4OHSLXA84tAciL8xPQLGaPofOKYMzaJahrDmWOHzIlI6vziCoByfuJHtEDVivaUKTCeVkkTlYO
/JzDPhr1xdp1YXOe4zFg9EFap/hS5OoTIZ5fvFYjLAXjG8y44k9W3+yNAbwlycVY+XR5ckws/lWE
q68ZrM8IZ6mdi8zejY0dH9uIfDRrk/SQsvmYG2AtxumfDqWZIjv0mueSoJsRI9nzzZg6r7LcqfZf
LfRdDGHIPFKUfoTc9w+lWPoVnVvsvBF51ZDFn1HC1ocBWg6+XkR7IQrbRxvQCVwjJ/6xslD04hz8
VmSHMULfN5uZFRRJVGJr5biOy4D7dbGeFpQxryMacSg5WYQ4iX/M6v4OI49gtTUddCN0F9x+RNQS
yYk8AKp+OSTtPo+95NjW5tVXRnEkGLpgXox5ccLwt7MNQlDMMJTP6AX49UvzMluZuzWVuUsMQEa2
4xGyzs4beCkjz/Jkz071AplBB1VT9wxP7CyQCxPWgrzG44D1dtvx5JtYThEQZEdbkwFmj3rdemeN
2NZEAtlEV5olEVksrEKtyQNRyN7YNzIlNw/VyHZggHXnWOTeei710+ix4btMqP1SotDDWXAZD3P6
q0qRiqLtq64mkbAoUzCcZAgrr37xxEmlu9LqzXY0IP2gdhMJFtl2g8wo9ckbWqpMUoxeqWuD0ivs
JyomLCt+e1d0vbj3pZHgiXjGuJNvMEOxxsAdz7ZDBxY5tKfxwt8fnZ3CCmLiyh4TwmAeUVBF3AEL
mHm33is78h4N3YqHioep5jgbaMSY5xgf/NrAHc9DbVwTDz+xZkjWm1/KaqInV4yvqeWH7JTzvO0q
/YCA2HtJ0x9sDExYW+mdu5xTDyfJWlvYNhHz2geCIdQQDgihHv1JtK+05cXerCG1phEwxCnTl3w6
z2nsYi3pvmVzQeBwToi9rmB9NsiSLmXpPbfmpLik3yIgmz4+Gcj3iOBmxO/7mLH2xsmIf1XNkL/l
6VvfymDCbXWJUZMfh6E6M2VMLoZii2tW3lNUVOgaXZuysmJJeTZSva8M9B+i9B/KznT3U2M2hzBN
nuyCVl9X8eCXVWFvDRNPWo/C/BTnhXnSc/7Gls9ChUaVq23S6PPbHkMS+raAmpjk5mgaSPWakoPu
nc2ky/E2TU0qVES2BzAbD2686f2DUYMMpnt17yfyd6qd7Swj5rEWUxryE9QuRjVVaObdCGfLy5xT
Ltfh1ins97CerQ00BGvfeYq6OUsfUN3zNSSVuW0hPTABHnF+GQcNdniDW2y5ZyRJo81c/K3ATbyP
sC3vcMXkh3Cp8Ur4Ir005p3Vm/KeYwtaNfg0D2MjcfIja0WbZMmdR8/+MIFaK13LuyKg63elKqM9
0i3zwHUlVCmb4d+n00nJGs/5+q9mKEzK5EprQbrj8XBMhIpjWHVZQj3WIIKmiIeTup8QTzzaSqoX
aGWbnCyYx2Uui8M4dGOwNA6GkyHF4hP2XlCHpthxJZOdchVeyrldLSPxtYtHVHmkIX4z/U9Oek8W
iPvVgbfRqjrDr1Xam2QahxdUasFN+1um5B/NkfqWuw6qwiSLTr7R7erQsO/ywp53zdA8cqT8acX1
0Rv85STMrU0pxcFo+omcA/dh3j65LoGJZimA+fdAb1MNR7/vH6x2/jrbVbjNdHa1WtM/Wk1uBotE
agvXf42tGcWBEm3Xx8RvEB0Xblxal/TiOHVEdhw4M22GriXEPDedU54SPw6J9eU2luk7mZ4co3H4
3MW7NFFwdINz7Yr6Yq9i60mj28nSa5nYzclKe8bJocZoPXQ2wjwgoZLfIvJqvDhFeYj1/7B3Zstt
a1uW/Zd6xwn0zSsIsBPVy5KlF4R0bKPvgb0BfH0NwL5HTtfNuJH1nOEIBjuTFAnsZq05x0y0iyXs
q8UtvrVD5t1EyIIMCjyHYenu2snI+TMiIjWJJD2nWhSQHlHNhCeiL0NSDIr3ROcZyIvaeWHO15EC
aaAUBEFgzh5qz02uLewT2qy5l7azAxc6NJFr8n1zlg+E2rltmYTd0kPHHFzf8iDIeMOw25ohQwNZ
eBR50LaaFkxIW8MppUZUU4gO6eejaVXlKc+aJHBL7b6hOpKNf6vWvkWMYHaRd0rRlBC5COXLUjHc
mxXWe7vB+i5XCyMOUXzCnUGjLvlAWjyRxmLcoWitgjkjiyICsHhmk4dOHmv0Tmvd7kKEenNIdes9
jQzj2lr61aiUnXS1+BpBx9zTD9X8pMS84OD1SdVquOoc+9ErGhDXmXKOyrZFs8cONG/kI5RE9Wo0
44AmKtS+2awoFvdHDduvztL8gdreUznr6hVpaAeQzPmpSAuL9jaho7NjJDfISfZywd4MoMS5aCO5
0IsU6Zn6oxZiyijOlAVLNszWna2kzwzj3VlSPLpdmIwN5K0nw00YQIb8Zlwsj7RTisAIKFM6gggs
afu1vXij+tfc2/cb4CTOwUxu61BE0/vCM5IL632DYRxJt9IOXahw5gdKt0B8dmI0hSMHJ8hG0xzG
EyIP4oYNV9wrnjyp+JqvSRMm1ARAIPsuO4dR59xmqtkdlLLANLMgvINZgFClTz8cGGgnQH84Vr3y
oQO/l2IzeFRjkjUyo/cY7jPEJxaA0iqNTt7UNg/VAihBU+x15oyPUcN7TSJ/EUb/2ALhtTUZPVAt
Qg/V5PqtwGRNeQjAzJz1iPnI6D72ObsWvE1Y8wRJU7263Ooj4IGulMrbbBS3OJFGW3F+RMR1d2ir
3tkPK0GnD5e0ozvaLlRBh1w7dXnF+sbk2ChWUxUOsL7BeSTsXl4M/KFHu3U/oAPoOMfg+tMlW6K5
POc1MGvT8gyMG9CdfoqAe+AEiEdpp2Iu8m0w6mc4Pl9aSw8Tr6nuUWMT2Jm4E62A8d41SuddcoJ5
C7agEeLtOUYc+dAQM9cxmpzSGMb3NI0ZBnVA7KvBjyRloonMr3arsB6seiTJTd9owYBk7dw3hMQm
5XwXt0u9N80l+monqG0mAkPqTNzFwuScy3rjxlmYlTuk33Oa6HdQTm89a8IDIo3iMuOl9tLCI+YO
jyPyvuuxNa8aOXf3Vt/090KgiBTNYu7W/cN23MLZK3ayg+HSjyh/R4eY5El2VHBGwyN/q/VCa0YP
j9EH/DZAAoE+NuickSQMOZ8WhX0eO+xn05PmlVKqGCxVvTrwy7xMXWXRo2O0jTJ113ioQ6uujO9X
pEzTIY6f88kE0GRMj+UAtEDm4mgXGLspG7qPhftKUgcAFM17JH8bZeEA0YjTGgr0kjKtr+2CUcf2
xNGGebGOaCNWgFt6swmzinx6CmdorkifLgkE9N3OBFEjxAQOQIT1yHqgaA0AF0W+HLxCQjcoavPC
VDPDh9ARIDXVD0oZXkhXhcDKrhx3ij7NJ1XDFRFNlrHPEOldG7WxR8yTX5U0m06DM1z0KWnPE00W
1+rIfpoR/2YzEuY8bw6Dh1RjUgfl0M3zcKgj9bGiB3A1U5DeyltLn/xdCXq4Hs5Xvxyj7ILFmqFZ
t59owT/Jar7pFFxdJiu4ueozHI8WRtE+6Y51h9dTOyiF2u+GlWXUZ9ZzmuLBafuCoKTV1YRVv79t
WtEfqtjDZ6W5Vwwk4oC/2t3rFL+CdOzf9WE0QJKJhW4Cyh1SP9cxrJqVLyry5dhiZ2CTlFy4oLpF
O70WpJ9l874k8JWl7RTaEZx6M27I8Dar/kYOYI+1ITqXQ1FfuW3+EQ+tcijiCUcH4WHojumHbYik
Af1siGwL0mZO4jAlqBuYOPvK6rt7I2MhGWXdx5x4M0ttdFluKkhNKPF+Eh2ws9OpCACkDFciHoxz
mVoUzGprPLMcTi8EWzTREl9PbSKJKyOht6NVggQczIlNk9VK+A4rVFQ76hbYzSZ5Gh1CstNouokR
XB4nXf/hdLN1XaruZXbxRfQmnpR2zuQxQZYZqIrxZqI4Dm12FGyaxLITfH9Hp3uW7ppAaTCtj1I+
bCAo1kYqJ75HTgPh1qtIBKm5dhPNqS/apLtWrPGpRbW464euDBuXgAiipMdQxFpxTQmZgKbpIq3p
7LKHODcgwEaUdSGKX8JrGru7cjIdSq3bP7A/5/BcDbJleiPc8uzmnnmLL/eqHosJ0a0Z31G/D0Tm
taETx2owOMgqZyVpL13bjLuia2+1NQp53KMp9xs17m57hOgmrjVyLPsbZ7SuYpHwy4OH2EdW/SY7
nrhZDy25VME0Vrc5VqFAi1Fftrgq/NwdntvReBLYkLEZzcBOzJ2TRWDCYBDtGPk/SiXBg1bo7bXk
PU+etJ6V2ntjreK3pluQgOqxzKWocSi6CgNNkV23felvu8yO2NGtyFQ0tnGqHG3fa7ReF4u5S12r
lp4oblo9YcE7Fo+R8V0DxoU9vJ1ZVpHD1tb6ixu9Q1H8iCc8M6YjozDRC/yRGtv+STfcEJulRgLr
EO9xth1j3DH5YvShKWDHJF5yjXPwmzmykHMoDPi21lp+NOAIQjCNW01/yg1KYpo22t9WFumbshjx
dZ1U7HZc7ckrbL+P7VdDWOJWT4tTpzrFVdaWRO2w8TINE+5LNN3L2VRQYCl5OOS2Sz5sQ+z3oF/1
YzyHvTSsd6GlVqjM1mmNfL1lL3pZc3jtfjqhRtEDJcVjvK3gakZXLaV7kaI65k/ygsIGwuiICk3J
EB8W1fmRaNSjcGVi9B6RBciZc7VHsZo47F9rybDj9cbXnmPdT+J5OBmLmHBWKVXoqXPIMJHu00Fe
6TMtUKG1Nz9BkKuADPjTFGQRZj0KkDE2CrMIHIvKezRzbIoRnXFVY2fJKVaW2aNnr/bKHuEgat+D
25pKgP6t2RlKBDc/BSrtQF/GNSb9OCKwuB2xCC3L9N2xgfMtaka2cTklq1dwHdD7b02WdkdYIljP
xfKhHODy4PhZIwzJD7elLneTkYhgw3dBFYCdNCHbj/WhOUudYu0mmqRRDOKd4qWfWwBdrHg6mE5H
FZZtnVs1/cGULLu9gu0UU5At0PNWGMv9QeShHtfVGdr3+zjYZH+g/vE722DuYt10SurhXg6ecTJ6
hyllVreiKZW89T61my9aSbi9YVViH0vxKs0OVPlQVLs8t6l9ApAiJFGy0ZtWi8ogEdokvUoSEjP+
OECSqGux79httQa+MI5JbKhA7aailF/tXj+lJq5nR73BRKtaU3OqJlpmM8AhoCs74KbTHRJPx3c6
OqUqQTOjbpwiBtnRtfurRVXvFzfXbmQHIGTsFBzbUnLusBF1181OMUQfnYSa4JI37/ctkA3X6mtf
9WR2NkF/7RbXPhRrM1HFm8c2SiKnr9sD/RPj1GAP8heIGcdowVilRe0bj2F+0cdwSFPt0sv2RpeT
fVJmDODU0u+8c327g9hiUy1qqE7hdDlludoHvda4Aaj0x6bQ+4eiy8xTSZ71UijlXXdjS8u8t/L4
0rn136pbuGEjzPZA3g+acmaJPRVf7allqjoRvjDVXX1XWLDcZIqbL2JCwGB+QtI8P5BnfLSJ6171
G+l19lC0rnVlj4TSM3zcOfYMLkC28U7PGKKXZLYvrEQFuHTVC4wOhkcG7fQezSpNutaefcuWPWdj
Pt8auNwwDjeFjw+SDCOXwdbUe5cIR6hxzYijkb2yRStiPXJbqDBYfccD8FMAXVYV0wjvzR0Z7DAa
GpmE5aQ7+1wbmdcUnXK1l9qvcv7mJrizlCZii6lPxY3ale+RV72NFkWTuXjqS13/ogsCltepDaxH
c6Vb4ht7/iTANFXSs1iSW2arwLT16tIDKtkbuLZhz+MXR0b50FlWSBKy9lgzGM2Je7ZYNO2Tyfxo
2jl9Rm/w1dWaEMxv992i3hnnX9zKNS7jqCZrfORRQ1N20UfaBy7llqNVLd9lWidYGwo6V4Ywn6Po
lR3RU0nF6KGOcyNIk/x2GAuVTkY675eEfEGWl/mRBf1FVpTTlSyaH7sGbLw3ED4zknLok6thkVJB
TSqx454EBv1ZZwl0bTQXRU8J6q4A457nJB/pBrXPuTWSuJ537au7WhEi2Uy3bVur91KrvuKna+7m
uv9BSAFcIpkVh1wqzssy6yuhblFu6hnvRw61f6+z9Tr2o5exgFL6m3i6G6Eg1QeniALDyRAFU2Lb
QSBhrLJXUIE1tPmlQz19jlIyiIpZPxNqZOPnQSZ7QslJocsrVD/Rq0eZTS9RrUz7BITuJdLklbGW
RuxZkCGM5zcoSQO9QUc33+gMZYEyTVR1x5k47ti8EzMv7Jt8tLaVrHYJjfCnsRWPCZbNoy1Iadhu
zk00PqreySQc8raok0Pt1NqXmHw8R1fL147uyqEAU7Hvam344rTliYV/IGzc7n4Y4VXmeIRQAypS
edea+VXC/yDQBRs4eRKhKAOrGPJLuSAj80rr5AzQp9jFuzYRMAl5Dx7vjQOEKGBa0hl+B/B1ox0e
Hvj3/fud8IWP/51/zNchWssD3KorIh7v3Kfixf5GNVhvSDHwpYHBH5ILbaNgYAWRBunOxKITeozC
0AHmI3jj7iLd21Q+omNvYBV3AarZgxmE4U1483qDs8x/d31tB9U9nEJ9b53bU3qX3oln96vxA+wN
q97GBixIOWeHR5Sb2UM7hKNF6yPMyz0xq7SrjuqpuJrv5J3+1L92iNbxmeCJcmA/7ShcRz3Zy6Ey
7Ed5oJaPexUlCA4S9SaZy3lnNclTMjb7HiAabikalWPjNkdAiOIQZaOJFb/zdpkxKydXVjfY7uob
d0xeZV1OnKh2SN/a+MhZCPgsZxXQoLlzjKv6UuRCvtcNMIBxUurrGcnd3SgJroirfS9F8cKVDGUS
ka1VmRYvVJJ3VocEIbeSFm+5ab4YwqZilrHczKorA8NHxYd4fOlC28djM+/vBhngyDzf5YCrosc7
5x43ZdtIO7D6uT1vF63ZtOcW3OfPm06SUUdscP1ketadHaht56jtu/N2c7uW9xwaY1leNNppZzpf
F2I7Syq3+1af6rPX2DX9cq79cbOjO3JcLBFkrlGd69KB5JHELZdEctX7qXAftkeWyLZ2qdVRIdbK
6hxlxsWhQbjfHoxqUZ1bEdfn9RNIqSu/3d9UDkU4PDiV1MrzdhFnUcnJzcXnfds1sDbrsM+cXeBa
1tb37Cvm62iJWiJ21s9vpQ37Snq6u1hrsOGMzTnq4/owD0XXX6mNPh5q8G6LZf169b5Pq5/v88d9
WQvASeuKbkef9MtStcm+c0iF2vUJkQBMaBChlLY6s/Opzj22zqLKlgM6Rp2hRyd716JRrRfq7xfb
fbHTFZT06itl/da3C/qx1E5TL+dysidwNwoSCUNl1BdWCmWrG+pzvr6RpL3/Uzv4v2T//0D2xxC5
Sr3/e7L/1XvVv/e/c/1//ZdfXH/P/MuiBOxYiANN7CUaosxfXH/i//4CMa+TirFqj2lXfHL91b/Y
WajYFlBoezzCZ/jF9TfsvzyUhpqL1MN2NQxF/+d/wvX/ae35TX+8qkHRAIH3RzeCjuTPxM42GtwC
Y7l9pUXRycgKFZLVqF6cQU7nxUVxr6bwtufmAJurFWglCpCwPWGyGOU4ekfHTbRwoZfZ2+zdtvvA
Hrbn7RpyM/T2/9ys9RKja0eO8Ppfq+gtjczmJOfl1ymyXQNPWJ27cTROoiVlaz2g1yd8PrbdVywr
Mejz4aHu80Nj0JraTsDEBYibmjHrG5yBSvoqoKpQdvZFBMlyO41zNR/wW3YlfaeE1xq3sxynInCh
GiiD3TIdeCphzqX6VMW0CzW2XhvUFV0qJQDb/iGGsT04GhDACyqVo4v5k00t0pvtoofpgt6seME3
b8KJR8jhq3zfrOMpP63fUVTtlcFVDtuQuw0EvF+DIpYR+PMmCYBvSw+Ttl+mW6dgLWAla8t6Ga+h
/g9nrafsamv9gVredN4uCguRC6tP9uDmcIFSRzAysWa7bbjfLpQFwvnP2cBSqfqwKAmxH/YrJo7Q
ln8+xvZZlvUDbde2Cz7HsO9Vef/HpPA5MwzggSfYWMcqa6MjGiF/G3Uza6aLUbQnd2dbRUI33yBg
2XUX+iuK05+3C9WQATFDAk//0vlDCfYKGJWyX0TyOHnpdK4nEiQXdY/MfTojPmeOI21hDWGOopSC
aEu5eVyMIpwWVF0EeecH1+svwDzoRpUGCxUDDcktOCHv7K3+VENDiFSNhuMbdVQHak/7B7DQGeLE
TitTx68WD+YkzHW/RvIe4sUxz5IsiF3Tah9e7dITZ+7bJrHtQh9L9YgukHIC81pKXW7P4uE6qwvC
B7a563MC267Vs4XtoniIFvPFmWclsDmr0iVBy9Bqtnsy7FPhjXs3iVJqdxyZXoaUYU2syFjeBrNC
WLRsvHpVFxu0osHJJ27WobH0fnhtaWBni/HfAh47I+Vcn92UMVby7Zlm/33qXyOCoHrVOG6CKnIq
7s0xojGFYy/UBEjv3kAEVeAArTFhgBkZ5Bk7r2TCXuaggWbllw0ikjLCKkBnpzrbs8u5tE3q29dg
5VqzV5uGhv+/Ju/t2s8JPXKQ4UQduA6J13ibNrt17tyubecmUbqUwbarkaWgGavYlzi70hCsq1Pl
W0c5ca+QbNQvAKXAb+xk70EzS/Az9+1U+BGMu3BhiY+iQva7hDAmKqKJtTK/ntC3sREShIM7nfhS
KDZ0htGjiVy1hzxPjyzR95Me0dcZpHreFHM2fWK1RcJTVUjPHMQEtiLywqe+oe/cuS/Wg1zfycnE
4lC1NR+AnDBIcsiMMhCKLSZ+wEXofDTZnRFx0+FBneYP682mnLQQm917SVj2uYub4ax3XrFXpvgj
hkMMZdRbqCfYcI5S95gLrJK9hXxSET1YWqLENL6/s7FepBi6fl7b7nOlJsLczv7eBgJ3XQayO2Y0
WGpICcJGL5E0IgkiS7U5JtYcSkPrQjoCInS7NkPftH4kTLRHOsQYPBiDtrscjzaySSMPKdG7Nk4S
dyAXORCzM3FZZlbCRW76+ui0FqlbFT/ndgT8vGq2zq4ebXHc1odaXr95dE3C3IgGNB138wyZdURZ
xfqHLkwwWAuE3NybzlksbigDKHtdRaiXx3hJDADgWoMIa/tmc1/Mpn4lU1pqsxV/sdEnlQpelnxm
fElIrio6SJf/jHnYca4m085+jstuQpojEgZmvC5l26E1yoEU5XsgjeSnUaUzm+YaUG4Pr2E0MZyn
bKMcZ94ZHfQcdUljvEvEoltZxz6ZLD6bbvCZFfh43q4ZmUZ5WRmO5ehheKr5OfCKdmeEFxwV681I
H7+1aj2GSdI0u3l9q4FA0rPlGN/n3NDCOi2LK5mo+RVE/JFVtBUz8U5Z0WJ2WK9uF87nNb3PQtbG
ZN3EtYVia/DW4HVKKSCzdnFh1idk8yX1rKK8mrWxvBpx3YfQAmA9DYgQ7GqI/WpmmJnAVJ+iEjQj
3GHcHnQzz+0qXCi9s6oywsYcRWBgygdwAUE7GHXYuu59Bb+rWwr9UBLhdTYyGLKOU/gYdJkLtvuQ
bekBu/TWLyXjfO86MzQu9raVOp2tVuDtHzjjD5HX3FaFdHDZF+SGqtNRymk5j4rwARu0zPhmFGT9
vPiRYcUEUGgnV0cAGJkxtVJFgO3SBfJJz2+nMPf0AD9KtEeIpwCfWX+pslN//VLbzYSF0AFJ5BnC
QDks8tDH48NE6SGzzZshFfGRbiSGyWEwwK32QdFyCmwXlYs7hUz059HM4RWuq5piXd9sF9V6zW3K
7GRVFSVdVSGmZr2vgvFEeXOAAN1N8rZ0GnnRNToHCeEbub7uaTvtgRhn3aeC/a7T8qS2iMyzEC9p
XL/PPYs3Q3Y5FTiSktRZhR1Bns3sPGKU1A60VOnkz845jZoQMcJzYSUrKXjMKKm8zDktNWuMLp3S
CFSJJHgQf3POCf3UEkM5gsZ4KYX9lKMU9BOYmwc3mT+sogn7htODk5GiS3pNBmNx0GFljK6pH4om
BX2Ses+lhhBHLvPRpvzdzMaPXgdLPy/WaSTpjwpuHQxaujx3HpkIsSn2xpKRi9y1z+zz2E0Wz84w
lTclazx26mCZabJZWWL45eLc9LmKyo5qL3qVN6cmPXVZ805YP4ViySGMVCWJI4sI7AlyBCvGI53S
EkQkYpaa2mtNHATzwHtT9zFgiRaEfk0GELYe7YgsUr9rE/tLWRFzoPhOUja3UUrQgDWss4/H1LII
e0XSqzAjPXvPcnUMnVz0AeyQxJ/M8gnhVB40KUa2aZm05545yRXqDxh/i+8Vyt+Dath7sbI1ugwh
wkL1c1krQZP9jaZ3xmZweNK0Aq7aKOJD3NC0r4QWZFSgiddbbOAlaVjXwyEWpKK7WnxFPZvGIirv
eDUsq+XbRA9jnqV2L5Iy2TW6P0507W0d7d08vbVItqhmdicSRcAHOhSqLcdBq2RUJ1POfL1e9L6a
nsyBvCvHyWhxUtMIjDu7RBOQpyVoGaNo9mMJxNOd6Qlb6hBOQEJsywUUkl3DpEeJzcJhr1g0eOch
/qK36Fo5CNCpVy1hLCimmVX3lUkCAwBgA6Qo0KvFoUyVVK+iVoCtZ0x5WRJWTqf5nWPBkU8gq5qK
eHNJGth7ifosLQ9Ko/0grQb5eO2+5gC12cSYNxXgab9HvSnGnWnAVXKmWl6PNrxY0r6cZtZwervD
Xlu81wLVv+LxScXTGN/ndnqFl6qmUSQsv0s63Tfm5AsmZywxdB1g86Sw3Oq7ASoPpCJKWabk6RNN
HyC4PRbO/g3pLUibLqQkRQU8c77YS9SAP8gug1WwJO0RKjV4og1pLMdaF/dYK7PAmStUnoA8Jsv7
1scdAyEtl51JEMTBFlAiFHUCniCPU2TfigwutTWO0i9KCNEgvPzBgQTSjBPsSw8gFDCmYkbbqkYO
OQ5xdBcDHMlk7MtSPIJg+KYoEEI0/nAVu6VRZGHs1S8AyT6AUfKxJUhaSsP0QfhhgEYnHzXZq0jU
xldCVooPbbDf8ZtSwXPhiGjj187T2EM56HcG2J7z2mzXvCKZm/KkEWS82qPLc9Pa7JnmtRIjJoID
TKYNtlgW1fj99oTPi+1Jnzer7X/Wa8Fou/OPh/8/7yvT7toDbjbNyW5AxOzHay2JWI6a3dFaYNpu
bxfp+sjnTcJ7/vWwzZqRmrZz3UVVd84XFnvbtcFWm1OsxuBs7GvwuO5+u3u7KNdnfT71877tmm33
rN7+24c/XyarrV9vNj/mgu/m84UQusWnOcFKuX6qzyf+9gafryPyaF0umpAO2FT86w+oWTkfooIm
UkbQAyDPl2yd49J1GT9GPdV83GswLNfd9nbndvH5nM/76nnd3X/e/uM5jiA0oVKG18LO6t+e9sfr
5duG4Y//m6wf6fO+aiS3mvLdurX4t59s9Mimyd0KKPXnyxWuOuxzmd03ZmcsYS2dO82NJUnbLLQF
BLrfLux11bXd184z9KJoWADUrGst0axllM/Hf97+94/RG/z1Ktvz89U4TxQce1kziFiT8+ngmqVC
JbBh2wpTaszl7XZ1wZQFexMB2dRTJLSWqEYOwrXPizTWf7+ptgiTGUyPn8/YrlVKnO9oqEvw0//l
P2z//9/dxxmTUrb859mfz1E9775p6mWPnEQ7JyWZJklXfVfscg5xHbo/fVL/W8L8DyVMXTVdDGP/
fQnz+r2bi/fq2+9FzF//6VcR07H+Uk32+RQHTVUlDx08ya8ipuP9ZZI1bHiWRRFR061/apiG9xds
GKx+LkwdfPIUKv+pYTp/uS6MH8e2nJW9qRr/oxrmn/Y3T6WEqgKjoYnl4V9frdC/2d8qdWRJk+TL
sVlGGYyCNvBo9gD86AnOhFYRmZEHeYEas23JcxFkkZyL3HEREbPTne1vXlJezGowfJqJ/wEMov0B
BuHLUaFSuepKbTFczCf/9cMNhUf8JCu3o9KPRI+alLuEVsH949wc2MqaZfc8m1jl6TtpJRnzqHj6
/+D8X3+F3/kq64egCA2px7QoGOt/msEHq1dFayXTcYZFd1DFjK6oIcSbrqQF3vapYW8LYY/gLPv7
BziiJrSEkfnKi4rejEYKfXVPe6wdVnPZYO5UF09xoxZvxfBm0hnH18BnVihW/QebNkGX/+9H12wi
qiBAuDp/x5+okHGkiCRmZzhahhNE3vgiHPYWumEci4hUm2yiweOW6RUNLjWIVQyKbBiFvbymbHQo
IxV3EhX/bvuul5yYdzbVvm7DROf9jrmFHseQ5RehqU+Tjjt1SywR0StfknHMyuHKqXgb4prvicSW
x4Zeiz+1+SHG7YFuUZ93euumxxTJjr8cNTpaPuR/PVQN6LNznZFSh/ISHPyDbhr6LgLcvreRNbNN
lmixqSx42MEMlW4nelW3yq+nlBqRWsrAi2CBabCSelfPdt0ckWaJT90cm0fQqXcUghoM2TynABTm
Y+8KCet2d06qH/OOP76IXNefoLE6Dba1yWoDB3QxBgx26YuVB5aH3AeeLmKa9Ztcn93RI7ezO3rI
cKoXYCGZwsYrbzq6aCaCfo3o9sYxQk1BnZH0tst26mtcOekxIaBpV0QmKQ96/ANBWnZi5Qj107WS
gx6Nb9AyvtYwAPx2PcDB5nFgpRWmes8QUDibNyQLfHc5Hrjm70JFfWtkLoYLBRZkArgHH4OfUMul
h9fKwKGFS3UXOK3RLPtVmDvGbZA6BMB5VCHMmuYijGaCUpq71k5gkffAid2MVoZHgYGaQbbr37Q+
wEhzayIsY88xHwbkd6uqju6wxnpqQPjRN/p321HWimTE67rMrog+f56lCps1hT0PsrC7ltOBiLYn
5FmIbR350tvZm1UlNw0mOcXL3zpV7Ayiy6gkeU+UAHsKk6iyHbPHJonGNVaPMy9CNFR8JYW9T/sM
4pqRvUxW/rY9gu6J9omU+8kyMZzzm3sjAZMLWrA+x3CYo/sSiSDBA6eHX8n+i6n2Ek+C+cy0TcxA
VOxFJY65CTXWRcg/4PbZOw2ndbskP5wmvlAx+qITaGQrgFWTNbvSdj14uV26z12WdLqOxo8cKKmg
Y3cYPLpUAeadtDeRxoFYQeWSGvumwYzZAeGCMrJqQtpNPV4gN9r+ghjQC0Eu86MpJwFDhCM16yxO
TJHegZXMg0WYPyRlQLND357JJ0n41U7RWDrF/HRguXdLXx00EL+I0Puc7N5dEk0YPRLnVEkJLptg
ZOx5KmmYzR2VXx1DHWmKVnRNc4dv2DWrwCRfirhqDgzhxKG3mDBT41Ls8q4uAqScr4RbyZ2OyBtM
BwEpqYcMduL5cTjOCxRbx2r2UQvp0lPmW7EUz5mlWWddGh+6hoSFtV6+j8v6S4fphpHjezx2DfkM
CDIzKZ+r2aJciO1sl4B4NdQaMXdE/as2OHpTrwLGnZZfhlIWFDn4j5QZjp0yEBbSe/ykLnW9bRiv
VasHDIigTCWXbDfI+gLrqF8XgisnNnASrBTb4Ad4Q+yUSKft8Qzf+G8CdDgDTRflK5DajuCjodhb
3vg8aoxsbgb7f/ttmpHjo/aKt3lRoWm5h9rIDm2PHKQZOUkQxUOliJkmkpUgqjXaNXXij65kisgR
3hDbRRzE3MD8nTids1vhyIH4MaZfM+fU3n4RNO8oM5FgLZPy3ZqSh25ijJgrhnaTTz0VZLumR0RQ
SHRj/roqoo5MyhSjG6+ewNQsS0xGFb8RW8cfdbMdpjbH8bAiA2ucFk4XTPUX4rq/mXPOdjV/0wz8
EdsbsUrhjKaoOOJhaznYkeKkz0SJ3BoZ08t2mDA36GEs44dF71dEA6cGdXZf894zmZzrNv66HSKL
ZDQjOOBHX7u7EoA3pPGY/S5kDCd9SCSf0GmqN6/o8r3U8h+6ygTU9EweYzbhutNB7AituEXhXOMc
tsI+zuETrysFwPp8XvJDvVvi38juQ8vgl2rgrXOFAl1m0PS/Y0NV/SVlc7Ae+8QWMxCYRc3fwBfq
quzIl4EqgDRf+kKjXjRFp+3AJBWbIy3OfygRvh78qiHtSmDeS/8xUBekLru2K8bH7SgyPIYVM17e
DVRk0ERCJ2KWUHV+zo3YAUa22JkLvHVdQ4zRUpHEQQfMd8GE1XFsdxkjmWLXb3oBX3GK830n7NeK
n87TGVTKdYiuuyUoS5vSy0wNtKVctD3WlA0V/vZv/D5YZDMEbpRCI+R9IVEk/LDI41WP71Sh4rgr
RYsFJX2213eea/xcY35bGtVbw7RKYRhhkYieBIYD3yqVxq8bQzA3MCSrUPEY5DnfPdFCYsdcgFBI
BlmbBZqy3BKi0ZBQjOw54jmiIVSR7zZyMXA4Yw7Dy+LmoMeXmqnPTqBxYUTfqVOv7lLPCbYZG01A
DgY4+Q47at/T3QqKOkUMRIfSjKwvgr8+QMX+tq0DlInjHlDPm+Q38RdEh/CJb2Yir+AH4+k2ppeh
ZVLJcnTAc5//yJvxtTGdu9ICk1STU12LHY0Gdu1Z/qOanvS6boEmRm/KxME1U1VmjEYwPdUhUy3T
oH0gFTPyx4aBTF8QpKlrEmXGd8B3hnD5XSAj3v4QpQlz4P501ZiFFpWFdNu5f1PlSj3QF+vIuUi+
01TXD5RuqSLjDv61BNFSejNtGVQe41jTc1gMKL7mBtKYk902RnSwdWOfJJzmKGEfxbA8e/Z54oTO
Y/PGyKswJU3GN6Gc7JyJ5BfhtUeCPoItY6ijw+CPkRLWSHTgp113xs3cKt/YlAjOTk6VEZneAX/H
FbxgzkFzeokLUmOadVjVEqbY/P8SdibNbSvZtv4rN94cEeibwZ2w7yRREiVbnCAs20KPRJtofv37
Eq6qU/dUvHcHx0eWKRKkAOTOvdf6VsWn04jqHmBHYA7GD5qPbivgIpNDvHwWbU+sY1XgkxBGmK41
DyF2QX1lOXBe0xEqh8cgWF2yJryjKHXqdZdxLWsRT2Z706/IR2bp2txIsdwXAK8wc3WO9jtgarLK
cLsu/DuptEz+Gr4bE0YjH7eRrb2LIf/yfJZWeEDDRiRaQbHxxX5j5+BE2jQswVNpfu+ag0c8N4aA
6LmNMU5QKU/7WdXxo43jvstvlZbPO2viTZaAJ2IEcS1YOJgonrvJdLHDZXgICj7PLOYGKqckUtCc
J+ESHmsWnDBlW/xs+/7FrGeKtITLHIjauUqdbxrlBgSdR7P/gMPDOZoaZL0Kb22P/bTvh/est9xV
Lb/CnEtntrGWW2N/5hIE3mt2Tx2F3irM4y9fvX4h6d1n3srVh2Gbu5CYmvyepuW10j5zcn2Iw8Op
nS7rKI3XKNYP2GvAumf3nKiLTSlYh7SGkWUakwUusPoUvX2eEm+tEy9LngvnamsVJAkISkTGkMvp
F0hbbBY5qCTAtf5RzNGWi/LBUzfVpZ4TY3FdyqDE/Mgh2xEwxxmWGv5tqUGWm3jasrgaqf6MCYMf
y+DN61lzN6OQJlL+1fftW4CSZFUaXCJW6d+qIgGI1t5TOs6uuZfe+DjGbxYKh2imzCApmLm7Dj8u
bLOfS+3rudjXQo013NLOhaQGr+yavJeqr1Z+kn/pFUelCu68zT4CtjcrQ1JCunp4SvrkKzGyO/RN
7pdu8VyHeOiI7hP2yZiaqz+HjBcn1j+fnXaattWKQYgCq2f3Wd3+5yyDbefC4S5UteE3q9EzPkKS
faBOyUPcOvcMSMoWJsNrHmTPZcpnTSzh3WvJWHCbtYW+1G6RuQ7+rU8C4rnwEvede0aEfF9Wx1lj
42q6/WMxEElJCc6GQontnKtNNHfSUtWAyf1FgULnnrM5L8KbGfGW1XsfB0gLkbxKVTcEBTHeUctF
JdIvqkS2Iax7jp0hJuENGWoJCDJxofNBEYBFqFXQFYr/KHF+mOXvPuEmAanzDEjiivhIy34v576n
0HNJmNALV4/Ik41NrbyWPVVM2bevwBQfvFKtLyQ8x2XyXdULjh3ccp9Nt0w4ZyyX2En12fjD/JBo
YKucUX6K7k4aExlraosDXyjrJwgXaTTvGie+RoZ/0Oz8MpBsqZhkd7PlWBsz3ScWLL6WANxd1f7U
8WlOicHNOv1SW6QNPRVuaK/kNjEKUPsStQ7Xtn3QJw5LQYaLrLjKAWG48Tzpo/JpUCJNZv+bUvNu
u26/a6W1Y0D+1VnkIkgYPRMu2x1pX/js8EuRswRsShtfGJcDfewulY4XoKoy9I38IhjG7Gp31g6a
Vn9YifPW6f4PVBuPXo6tgOkcN1a0x2Qw/CodT+5TztzdU0ZgITXJDTs8PpF4kGiWNfXJ6GqXkgjc
hCE0gGFjgnUaZ3C9RGPhfg3XQFwzDB/8OlQPwGjZrgtnZPajjCVq04k210UWQJlHQYhGFCl7+N0T
06W3KglgidIC4fubq2KjA08b2X+xSM6I3EUBqba2rbWozWlfYcnoq6AHWAJcqDa0AFmxxbQ6+JLM
WdAr53iFnWwXfOLjIBJXctX0UbgbcfYjHC8vLNaXyKcSg+RxNCPSviCyc7GTJ8L8cpz4ZKYfKAlw
FXGee5481hIJtO7it/OL7pWLkYZvkFSnzqtylBO5CDdCaMjJS6AywKI9gXAXm0XgKZGGheRguJZ5
LHRU5b6xCzT30VWjjL/+qJSIVsffQPVvzgY8IQF1SjWV9SFa2wUsG5FAD7dr+Wapl14OIjQpVg6N
+tnlmwx4Y65UI9maSlyWy+QJqZC706deniSFGApCsNCR5fWbbBH79cscQf2hQ+VJcj8+/PWtPw/x
lxa9qcbmyz/hF2WOoJsJO+AQTVfNkPqvn1m++uvBf/0Dqn7StdQfy/eWvy5f/fW94I9mUB3N8s2/
HvPXA//2vb89K5QQOlV0av7x9pBRcawSSBbxxf967eXwWg/QM+ZSRr//OrJQz4ENT4KuoYZseXny
DFhn8e8fSvAL/Nh4tEQ9gY4Wq9hyFSNHL+x0azQW8eyN0lxbcghbouoRbS1/jzz3GTl8vQuVUhsW
ubkfEBTVHfYOnZgV7L+QZpABhH1UMVQIRzIrcsjYno1AxPU7F6WYDwtTfXP5o67zeGNFKWTTiDAq
umDIRwjG2hKK6Z2inETX5StupwgRKn2Nwsg4OEZ77eDV7sQUmQAQK/MU05A5hZN8Jg5H7lBpmdu2
qX9m3LeqkA3HMZIBtD/8VoVXbF3CkTE84yEe9HTPdcsb1NmKFNpQIHEoDyKQhzC2ZvKwMsJZ7Qrp
RWCrsX/wqyczabJOjQozi1K/XUfEuRhmBf7LLdytnSYPUrCVPwYO0AJfD7M9oRmrCQYWNYhW7Zgq
Q9l6BFJKM4UsT9ZoE2Ur1IM0Sygg4DHRT7ylmXyuJMlwRls+an6ODb0BqaGLrZe8MQ88oaMkGSRE
kBEOPjmiBnxWy9d2GFcfMne4JC1kktxzf7Zhdq0s24WmbPSoY2a2NDntziwqIRHM1OFh9DTqyTMT
y+usVS107B5ysPnaQ+U7D3kSsdD5RJpZ/m9zsn/6pWevtRrOjRyKX+BrsCHX3c+62MtR4t6oc5sK
scJW3V2dtH9sK7R7OCQuUYwgBlkRD3GGTdXb/pExAaCiYSNbwabUGsbN0P/KjUm+tG1LXpYdgtAD
C1nHHLLLCeHn3kGERn4cHbLgupTEjtwST2Ph1dyqqQCnyMPjlBggZo3sQEbcvnPbEoy1R/iJgPAI
he1lLFxXhSjZZ90BMzblRYKSpO9XcZuW68F/dVDWUwtM381YskBLq2JOEK2IKKnWc2Cl6yGy6fkW
06MsNEzO6QReqzZ26J4Yt3cer0eoNnqkrd2iIwoY7wtpTUeZN5u2GlY63VukR/JuwBahAyM3Q/Bq
JrShB+pjc5AGfdvhUnUYbbvKB51c1ofKwjlWuGwyq7D7xRGwXzHCYJ9Z2HKyCDi3y24kCQlIHWLS
hqe9rceo5HR/E8VNx2Gk2yLJjnOUdDfyPgBhzN4FsV4ZMngsM/GDfpy+Tm3MQ3rnHANiAS3Zheu+
rX6yNTxElXm3WRpxZfm3sh504mQy2CYIMWTa8FJ1sqWdij4SbFms+/6jpHfNCRSvjEav+QiTnanL
g+MS9z4Ie+e0CHB6x7j7Ts6IO7Kf9AFHR6t1nPcGcilreHe7+Eob4c0N/X1vcbNw4/oKtuWhMLxb
SFInQbMh9Wry1GrDdNNa/ZONKy0VNz33mvhmgFVDptJfq3akl6WEnnYlSZGQ/rEM6s98SA/GANZs
ngCw00J99DpQ8dmA8KNrBmcTjXC2rE9aQ58YcB6kYZ213OVkKB/dRztO8T1GzEmwObIYV3u/DQkI
BYWII39VjtpzW2ToHtHotW3EaRvStDEeyzGScNpoV0Wuyo7HUuxTlx+a2vs2jV7+ZDr+TnXnSndu
jzUBYUSybMnA4Ho1p0tW0kUo5nEbBkQopkixN1hpro1VQVnprd1kxreuKh6CFELj1KveY2A8Ean4
gGG/P83cuK0EyCeNby7UPEQg5R+B0KGEVXqfAY1QX+G+lzaYSg4gdlrwVrp+KfM0fjChX6Sjlhy7
IrsOXVZx7yR5QLhxc37GWui8akAw0dUQixWHV70LaDbBktp2k/vu2M7bWK79kN0LmIWt1lfrzhze
pym4UskRxeMiMHWcCan6HtrFj3Amdz0FB2DvudXdQF6s5UzvT4TfPIZ7a88xvyH6W8e1c+hASgZS
KOXp2pIoT0BWI3+OMkAx9WtVQN9gFBROhy4RMOWAyIXsEQtmfXFirs1K3mzf3cymd9VDtjgI2Na+
Mz4jAvhJfsU2CcUjOaZ0rSYkLysEfJDqjXyTGcm6xpM/IOLQ7f5nGo/0JnDRo9ALLn3tfIJeZRpG
h5HWOpMS0IPZlinZ49yaD5Wobp1r3MvCfGK2hfO9O4ay+AyYEDrqlDaidHeRkDovnbC2WgtULQpZ
pQlArwSr5YcRomv3tCu48Cfftkjkzm6Txm0jEOKBjFtUUp9g19kj4VovdeN9iMxnzyUQFkKLY0F1
qlwHRAimhRU2pcexrc9ZGjEH6A+27E7qMy8acUhm87sicxt5dDGT4Ylc3AL1F412nKQnYXfAxIpn
T88vTUSt1rHEprgCM1R2Cl+ZxbSpwOps2tx7sdhzrSTXZT4jMgefkDbNO9LzM6Sf59K239WvRj1V
4g2Hmjsb/EFu3g+p/91GYcKOHbJgIz9C3/051t4NL21AVMI4em9E0a77sfqYuIaGeQZh++aE8adD
JGzgR5swd5h4kYhl5N4RcuGp0hAEGf3GyIAMuzZiLpVdDiOT+HSeqDtq432EMbmxaJ3mPilgMWGn
Y/SDfsrL9DJFOXtGHfUWHU8bCekqR3oXz8EL4Nd6xW2p2+d5zVb1PGvlvBn44KecOxsQu9YvfgA/
OXXi6tPUIV6KmPb6rqX9TDNJ+9FyJ+tSOku2X2AjMQywQFP+YEGgah660bwMGmLjJtWrlVFnL6Mz
/aYn9o1SZVNX1c8mOfspp2HJckX+lH9EJ5xt7eI8FsWB/Dn6ohjU5xptq5FhYc38Z/y3d29wYAN0
wwHvirUts7QG/OBd7QlfN9p4FH1VcQk9FCa6jXGb9poRNCeNixkSTpf6hOzBlwDIuZlUXJGThPd6
rH9XI3Cprg3WjRG5GxBsdaE553HSD2lVcjcooQq5GnRtf/xss/rTbVn1S5uTUM8YsTo0latLgUTM
oMuNpHQTC+8ytsNXLCHRobNZtw70zrDE65Y50cegca4NM1b7mPIAgfh20GS0KXCsb/S+g6vjxe2K
X8dR89I3a2J/VBeoj0eb7QXQP3y9bKlwTL/bg+WdXYPOcaq90OF+djUL/wRKPAdWyiY3M37zcJOM
1HiZKJJU5yXboH+gocx2MEbEPvUDcFr9nI6Zvefu99Mwwncn0pJ9V8kPErKjHf0lMNhjfxcMUOOR
X2lyFWL+0MeSxFDCXVfVJC/2UOwdjRXbJs1biG/S5BwZ0uJbH9A4Bavh7MpkSAhn4ad658GcSDYO
h/5jiuNdr+Oo9+ADrGeED+sy0d5QdvOZ5PWbJqcHN4nfYAZtPNMDiz1DeIKWcE5NZz+4KuvWfMpC
+iaeHlWM8FCSxuyh7Vl+BQF9lY3DrGsl/PgGgvI6FP6bTU/Oyj7tmfqaWs8l42w1FeyFwbE8p2O9
H0L7YJvVh+yfjG7t+MZnPTN55b8JXQT1+rofTCZwhG078lVn+r7ySfk1OmfFjJeuWK1MJo5NG9Ze
6UO2VT/ms3ab//i3hIxem/Ie3/uaVY7hc6FYxyudl3B5evVsGOMRPxh7Gf9opLb554/CEeBuhFhE
PSRgdjUWy8sJJziopyCZFhSPYrb2WzzfwBdVWM3atAj6S97m+aqeN6pxEfB/9eCQ1+iJjlyFBtgL
dVSjVb7PWb9Oshu65kbQmKN3BgBpZ7AgVTGRV3wNxXO7fK3+jf8qLCwBZ45V9QoKu6koUg04pk1K
w0L/JLyV1AXLipf/V4x32VUgx9k3GiejBhKXn1cPqQxvp75Wl2PA86Rl8NDIFmQzCRpn037iPrQ2
6NhB/fxSB1Z2E9HBPEOaDM9VCrPSkruOnzDSM4zHtSwCWjgg28Z9ZTsr9Qj1elVcnWJQeOpYnRb3
3VyEdysJDurFq4bQIvUGGFxbsB+ZJY91uVFPp45Lvaym3g5xoct75zlqZx+x21I/Daz0qWGSbRR0
THhoQ+Ke+njU21Mf4T/fKiCzjTlSzdE3q7GQuRYVHIM1Mdpb7t+7GggaHNFVywQMBu9Gfa0eg/uF
zsmnzrbFFnQzeGib/Xl4Eul7WCuA5VRiQ7jyzW5t0MeiQ4HJeqe+FfHPQtEneEjVwTPv2aHowIOM
/Kd6Kh1NfmFwNDTdp6b5HER5VU+pHhOIx3x+Uo9Qx1SK3/HjPw8q4pvqgPFpHNVL8RIPBOtyp563
KSFh6uXU07lDf+BprAaobjq9BPNhiIF/9yleDXEpmu/g6eeVX5bX0aSx2ETzqbOY6pVpSiReU2+k
yaQjspIvj2Lb4qoiqwPxvuZW+zjSNZb76boM8Ksu/WK5vWkjp2tBNOYcF8CuzeCs43rrmZibeBFi
N9U5l+hF6yWnoh93xDqE4x45wlcVtDCcmWbPQk92JWpkeCP1wWlgcNXppY5+pDT0WGzMZ3YLn4Uc
Cwbu3tMig7BrTlRZPLJI0ixTQxG7vmGTGRlDeC1crEmwkW/LYzkfYrOIyYUqX7Hh3WCmoNbpDPZN
w0C7IT+1Qj6r/4qgNmGEqmYo5WGLaMhM23kncb/BH59ZRCDJxV96KMUu8X5qQVevG2f6hl9NMqmh
RQ2yOSO1ydo6FnIDq/HecCp8WCUEA5fIs5wNw4CrgujHyeles4h6aHZosrsm0yZrYs2wIZ5q+tEb
S+c4qQWrSQmajGq6lG5F7elH+m1pd+Mm4JEi8TbAAjHLa2peaagJDA27fN1g/DQT6zBp0KKDRhDv
W3H3s2gKwz24dj0GtTQXD1FOYeuqkZkOfwWpffYTLCqI+ojdozlw/OVv4YOkbaz8A/3EVtc6KiaG
+0e4eQe9YIAE9CNb6+G27qpvZWWUWIezdENI6qqx7N1s0Ert/B5Yaq+DmaGnzTDtHgLjAu5Q+is1
pBARjkYo3j6DEopWamf8jfQO0OTnaxCoMY4iaz+HGJSIUSElgabKNEx70prLnTlK/Pq5fawa/Yw5
DpPtkFjrQQ0zHcLllhZ+fiwEh7korwRSsZVe4cfhuk7Glk5pSC/bUGNoqCTVNhevQJQgeCutje/F
4wZK37YxAmdrj2G/K9jJTPBo98C0MwLT4UKCkqepqE75SvPAVgzwkBziuScHYpPGb7UHRDRk1I2a
7x9A4gwPHtUSYxXnSfdOgdDe53D8mfgzjs8g3S0vDUMV7Q2hItvRLOO1tKPyqFNfO2W9Rs6AiGQk
fvEXW0G1r/TQMXKxInNTcrCyfEjnZNi0kX8uEs6LQXff89Fv1tVA47TPye8MqFvm5CkUYtonEz8J
ZGftEButDJE3SykzBu7RKSnko0aIKkqGfenUt6Kk1RwPHunJU3giGjDfDPIISoTQzW9OKPxVTXfD
HZsZLXQMkXf8ScUptlM6mXs0DeeuxYc1mt91g+FEPOQX9oHOehrnbNcP5dWKxU/m3fEK5U2wjW0M
5mGtspwuhpt++flDEFAa1cSgrCeNrrO6FsKec1srRiJOBhy5LvcAA6igKdlEGHp3gcBpRPQJxxj1
VlE6K1dJ+v6MU9VAcVFJFYLjochT1MW7O1gPBvW+lyMR6QbKoy6lGmw5lVKWIdwkq0xNj213YNQl
KfRy2Kl+ulbjomVo0OTM5Sg/7hkFE+hsJgbqb7otrs7svBQoCBn2MLjhAu4rold6691J2cCV8LgY
OWZSXKRbb1kOdjoWXzp/fbbDT36ZRU/Cgdhl4XXUexq4vtzM4DcAklOVqRcZmESXofEtr8S9zZ3X
LEYHpFReLB1UjwzL5o5g44QLuHA5zXI/34WF/lvNzxZhziy5D/OiZ8dCN0Gv+CGaQua07NHsOAP6
cmHvQRdJ7XPHiP6bJf1znWZ30yiuVsW5UAbxhwYfftUy1Db71Nth0ON6HrdxR9S7E7Lgd3PQX2CO
PGLZ+xZH7Ues2kAOmSfQiRy4WEojgwjlZsz0iEreYTNCG+9ji0j5OGLJjhBWBlHyC4GYxVDVKAGg
AcuOXC6EHk2E2wyHoc+LlV3nBEtp/q5yzIudyZeZ0TetQ04QV/ImEvVLIrOZMqJotqIW7dYX1mvV
BopeMG0SgcXFNVB6iNTJj4FrP1nCuacumbp9+6mnzJCtmRqgJM45kfwKApv9RbTGPf1nzAiu+BSH
ZoOoTg4bND0doYZAa6SvdFpqzNQ37B7snnBoZlIFw7kmat8J8N6nDp9c4zHT9rqvMvVvf8RTQ/uj
rL604TkRx9LuzxlMuO0y8ssT92E2jZOuZJ2tUnpmMSRLkpLX2HoR1LQNopGovKuJnauG7CPDG9IV
ki81FHT96r01h9fMCGjWsN8Ake+saQQn66RynzlvXsoG+7VmU7iq2VmPSqQSwfdmmL8PIzcgkTL7
BHLPTdgAdSDz9I+W//8ZFLuki/4btAIhsOEaBNYirQZdge78f6qqG4xzAg1sB5gXDcXUL0NRJr++
n8JgJL2CJCZ+wS1tRBs+UzoDW1eXetrzIZUaU3clj9I7bnwjC7vSKtUJZ4PimGlKyehFlEVh4B2X
vzkh7vESDRyfSX2KI1dZGd2HyWKHA64hzXv2b5JxJOAytA84NdiAvswRn9u/KfOvf97hf5V9cWVA
1rX//X+c/5ST/3nbhO4Rk+sFKij037TuyLgELvu6O7BNO+TcOMbZeCCNQj9oLM2rWfGhv8Q0gnYz
HGdV+waUQUNpLkTKBcFODlUA5YpAfzcpmU+MEgCgYvpFEfKjblUBNgeffi1hdfq73uHTW1ZRGmzr
DEGBzFnWzLh4hZTLhYAEWUXQqrIpVucpLhTuCRa/jz9aeyVwKEG/rgDRk1dhfgDG85E8iHvhmmyJ
Ynn09To5ZPG5+l0n81Oj5fb/8qFZfwu+W84W3qhpuT75g8HfPzTf8zNPagCyFwLkXIW3mRmlp0qi
ZZY7Nq8dOenrRUy5yCOYuhyFTTtOLS1sWC6eCDBzOtqbLLXHqDZ3izhmkTXNMzcPOHaCbVx+zjqi
Q6TLKRTr8TNt0o8/ajbbepNgtHczWyQlboiG5DBnzTOZSCyq8bERuyimKa2uwP//OeP95zljOdw0
cGH4KBn/w4KAcYhwBhClB11vzR32TC30o7UXs0wUWsR8SyYot7lX6CYuztZPzotIT7P4VSaFEoEr
NTnsgienmi9W7W25+R1ml1tdIY9thcRyKRjGenoeURoItahEdnGffD6ZMghu5BvzggbtFjQQ3H+0
c1gMzIgwZC7SISy7SObYVuQV9rdiaLeDhx0p8lFSpSMKD0gDnl4eyP9adEjpYGNpb6uj60P1c9Xa
ZsfQ553EPhL34xNaKgGv54yBLNpHCVvwfdCg/szueoj2KILehjRh9ojUWFZXxlUVBXlWoyfnN26m
Ad5RQQPMPtYosf6XLCwTkA/X6f+8gXmWiWnFwphhud7fA32dXrMqItiaQwpzZSMpVvf4XMeNaaPZ
KYdHd3aB+XceS2mN+dytTcJg4i/W5ArsH3SL6G1SmrpK6azKujzHQfHgO5FL9iw/BBrqW2Oy+S+Z
X/25KbUG8Ll+BdokBbVu/tCH+ZeXRHe0Z7uhTW5mkH/5GTcOyOj0WVhQG9BsSlWWNQQqtMJ7SO3+
PhdVtZ1gumAX+qiVjtMO6Q1pMk628YQP29Pewi6egYH0w1Pgjdtu7s4A3vVdJs2NDyz7XBqDc3aQ
u2YZSU4NY5KYp75I0j7CQMIFcErjGA7mJinqp5Ze3cEieJnCqzVCihgdNTna2U010G7M9WLLrQ3z
hrgrDb5XuzQ7ueEpZdgiZ7M6FOiO9Uvd8ZucGkkVaW6Tf+VBtOt87k2OzdKwKKmWfzcp5MBmPOsy
+ioLGCmphSam/bUUlBHYQldjgtmUPShUdWUo4Rae49scNhe1L46q5DvUu2MgwjfulHe1NWUXba0n
1RuK8+77EDjfQ73aQEhE0itDrCNBs6cNeanJ6qZtQ40wC7mKZvGhhEFU/GtbiynTnOzLluNzXRRn
U49dNolo6BOLKnwOfk1l9B41+WFRqnbxDxH1n5qpnitmDxFAHS6xRDhFMbLd1LYy40yZYyZ2xG9t
tYydaFITheZ6t0xDwatUXariBKoND13tLRGVX3xyL/wIwC8MQIsauFf7jpL0LWC1cKsZxh8SNKSk
mN28mFaHEtDZMWOnTKVOlByu2RbzjtkT2nu7uvUGev66lWhxOAAq2S0h8Pqu7a1nPxTfQ3UX8mZe
XO/q96Q2vy8XeNxginbK8TlOJQoAolqYd5jXKh3Dk2jY47c0HiImeonffMOZeXUIs2VLgAHbGdK9
w57c1xpKuYLyzyDlFbym/jLW4oUc6uukfBMdo+SO7XFAIg/bxHzYJHZ4g4ScbULDWDcWxIhl291p
NE6kQStgprwnqoCJI2Z2BO9HGPCXPvpBp1/TltM2js+G0bB6MDMiv+hcuSj8085Kzg0fsj1XiCTK
8vtQzBj2FTx6YHDNZPytz4Rx7pGnOZqAIp0l19QcjtPkDwdhEvVD6hAM/VmGOwxptCz67EWUkvVE
D2DnzfEV3EJ6JNQ731ShzgDQHy4gtT6dbDJfs5leciYB/uEFmzGxdN6bH9fcjhoySLyOjlOC3lOP
QdV4VUd7q6QhS+jcroxbADemJbfs0MnMwljR9/ne7TSM6W5fEH83qi4pSTCzzeCObA55QqRZHrzW
2S7CoA5bDyzwlN/EdnTi8ISq7GSBdN1lWnmaZ7g2zahbq1GbH0y65vtYaghZyvJYdArsGcwPcWln
WywwV603Kp6umnElZ/vZnnUEXd+rqa5ZvOtoNzjtl4oZ3TgaPQYy4q0TkjTr5HntP75ibGhk4Ik0
E5Kv4Zo75GuHSicnMXatmxuI+RR070OduPSXkKIMU03c0vIlRJS8h6Eo4mxEr1hrZ9NrzkgewOSE
s3ZOvNQ7NfPX8pdWfWf5CkcdQ9DGRmZbTumWddxBAOg/zIjXDzap0eewn9O9X1rfEjjglzEaCcKb
iw2YHIfR1KSfo1Y89Ox/DmKYHyM4DIc8zQ2cIz1y87wuzrlWamshk2pNG9E5x9K8IqKDmaCOcjkK
ywMoTq7IlwjRsEDQbRA/JIxU/AlSJ9vQtQCxvS98uTejKSadFbqRwqzmIYBpJ+HldJGcS13vDlVO
n95geLi1DHS8LQrBs1+81z3yOhOXeQZuHkY9RUhoCPR0YzvuMZs92xERggACIKrRUsmoOxm0jO9B
qu/mZNrApf9lDWm2TXuzOdt115yJH/hZI07fFaPoz0QL9isUMtFOuNM2G6Vx9OySYQ5dwvNgkqSV
RowNuRe/hpH/niWShLtQR84SYjoqXBIZ2ENaFlld07PTTY9ly+USB8bV1Nha0DFBP6i16WF8jUpI
Wj4UMg6gV2jPIg2NPSInuScajZQMUg/0wmWXXBNdcnIU3KwPrZWcGaKs08m4loqhhMA+PaYiRHuM
c4EeoZF1sJ5WGSaTk8+dWokxvc3yHBFSXsDH1rg2PagSeRI/JijEKVZogbIZwxFPaVa2xmlRAGct
ThTgHyiztHLdtBFtdS8+LBYukDt0gDP5FbnodRCsXZa7Vqm8Gcirf+WATYCQvC3VRUGU6oY52X6A
HryOuva7jFA7+oz7UHLnd3/iNgUQjogSjsYRNNpTG+BbuF2k0fk4kgWLoWpycKs32ecURedFnl2a
ubv2KKQZ14FUNzGtDa72iD5qtxzlIphWLaI5JBSa1DcXBl1MNKpdIzKhXp/7gPFXe1vqpGZi+Rii
Yh+nyK3yMCCyrmd3xhJl0PBeQ0V+VsvnoiHH/IKqv+Hez7tI6VK8zCHd36LN7oOSBuvIzinTm9tc
F3elh1Xqc9dCgY6xiVHiuGmxBCSYIEMxi6VrPpAKxKpPKe3yTNWANEfklzakd9NhQgT/AF+lJgkx
P6X0FVd9z+t0SJ8zgH2KMc/Wiu8sJpk5qvTVfdH2g+HqEi/ZeTk9giIb9kY/3GYwQwoQDCLBih+a
fBA7vd0tnq1FIDw22Aganb0oaDBkZDXOMoSUX1YVoSlp6XMWFvvbepz9VeIWJ6PD+ZoK5UENzMOo
1Y+NHtwiZ2ZWaV7Z3eINcYebg3K3yJOvuc65VhlB9dotG+mbuS7egWa6Sx+FSqfXW3Oqr7VnH8rJ
xWjiHJYNtKfUxn3rPaGWeBqK1tpJoLmrzmuO+dJNU37AQDs2YXNdcgoh1GGJAADSi1MbVJs5t15z
1dCslLtGS+nH6HUA96qnaLEujoluip2+bHG+8P9koFdJ0G8IzXBcp3qd7eqQLpo5nqzQyhjIYMmI
wt8yBhK/nBEEEdKLpIyEi1g9UkTDE1ZOtTFkf+LB7vWCbg89/zvWtGPEfAVfcTZsAAviJOKg22PR
I1exR6qnMqIucjEMWP08Y9Et7q2m7dpc+7a8QOSECHq4P1gllNjUaW/KtGNzf+BuW39TtefSPwDq
sulqJ9qo+rytm9eM0TUmGWrfgqZNmrKtjzVBZJBWrf3Be8kn67HWuofEQwUdNiid2ya46VGCqJb5
rRvw0QV6hXEmfXTIDkcgT1+yd24DQMZ1NH7TDXo6pscF0g38eiKHXLlm4oEEopRrffJ+0dxCzz8o
E1gh1G/I/U3emYAclwSXTllRE2VFIuGAQ7OZ0y1bRI2nCLz4wZfRLy16EHjO6Va/6Vb4VWkzlBf0
kzDt4EaSn0GVNl+HkmMllZMIvdjr1sRQPuXMW7n7YHUhJjHRok+Y49h5qVJZsLfu5N3nob4fxBR8
6EXxZZiYBdR12xnxs+sXxM5VvzPysAzVACno/OLr1Y/Z1PySdE4tdYwj9W/l9ekmDeaOQwxQDqmc
nWIW4WluqmNhmcjFiOpmo3EYNC6dILSdjaYNm1iSrUF8i713YtS61ph+LR0RH6VDpIXt2qMRuLEZ
ui/f1uJpFUrj1c/8H/4YPNKDImaKEELZb3VJ+BFaKz4BZR0S0b0knnE795mkqXcmgZEBhepptRG/
aNKT7sGY/fCj+HcZuzXd6AonNVHZoYKMjsZuAkS9RyTO7bDFN0E422gNFNXWvhI9GxzluWs1JI2y
9nbKtKL242pL4kxsr6nJeJEsXtfoZyYxsVVQ/vrU+kGOGYZB5fBY9kdVzKodxcDCBYQYTwa3xTi1
ODAMdVLVpOuUBG+W2KmXBtzStzZV1Uz4FEiBAfcNQAV0pZC5Bwq/QvWZ7aHMICD1OH+Ya/Wjgc2e
lOVlALD4c3R8juRK0vL3JFJateuwTX+dtLtBPzaAGCFtias0iLn30XQEBJd1++L/sncezZEr6RX9
Kwrt8QI2ASy0qUL5ovfcINqQ8B4J9+t1Ej0jzUihUGivDeM9sptNVgGJz9x7bgU+zUB7cko6AzGW
8NjiJDlstrjk0fIibcGb4VxSOzoZtulsCaXI96kQ9GMI/zHparfDIh77ugy3jnKVaT24xM76NatT
NqMHHfs2JMMW4Tn9Gn4yUXMTlUd72tcxklbouu4OZKfZ8y6ujlg9mXkSlf4OO+2Ug/ozShr9YqTb
W38EO+XEHcPmw45Jd1Y3tzbZd91U8nTlREoLmsWGZFBeKM64juIgG21iCud78vQQYOC6kItfnqxa
d8FsYSTCrHFeDaJjRK6ypDXqA6yeWnm3LjjXJtcc8O1Z7lVqwA1B/W3aovqwem0fVcttN3Kjrq7b
0GVf6TST3Fs/pT89+1o3Bb2NQW3NP0n1Ed+i+F1hg9j3hXutSwS0s8sgv54JuKjCn3YVM3vQTZy+
4XHFdMxSm29M+zWHJLgtxgFjiZr4OJGN56/ziLJ17bPr4z2YOELbefyuMnj+BJRw01UpGcn3aYJK
yKNqqpTFcPUsr86TeGlOnGjPvt18rCu3eeZZ5/Xzx+Ib11RfHoYCPixSeAZjPvlYRlQGjZ9+rGMr
nKI8V2P50w2Xuwnd9li5z30zvdp5CepNPJOEcdNWzsFT/StpCwWqMTxbiusQRlq1K5TLS62bRYNZ
lh9+7Sc1HV7DqAF4i6uMkU9SIThvNjgO/D9PvrRu7zvJ9pht5l65Mde7K7Pmvd10F680kS5lL+RS
cUymzcmXaOjIiiE7CMNMz/G83nKF2sisSw21KJLDT1eQkFwh3oUE9prb9O49F5eV3ieO/ruU3Jea
Fu8HwcnpF9AO1OTYc9G66j6yD/VI9rLop5ZWSJV5lf+spA1Fg3W3Qnmi5KJdQ815Wje963uI1IJd
fcrQuWWZ39YtUVTsJjr3mUUTTxZVI1U6J5P0sMuhvz5NE7w4tYzXdO1rsIf3PhwfGIexcMjIJIiP
ieD2qBlgrFeD1qpAEnVfrDME8tyZguPWV/PJw6y7j6pmRrSZBevmYl1g9c6P0OufVi+Rj7V5oyFq
dODxB5MXzQwSl9d40pA0hPG+pB5m9sjPajM0BNjobFk18u0zRlANSWvc9SHuAV4cBolgDNQ4Y1qu
kboga0nvrGppacFToAc9aW1573vK28vBa+Qcvh01UxJpKB5Qe1MIEcWpnngekk+s3GSKUo9Z1RQU
oGuUXxA2hJp9qUrLoPRcX+U0tt9G6k5vYuCzWryMF3cBwhdlOnvJTuMpBomVascI5WW2o2+16wOu
dw+W5LYe0sP6vRy11V1qNqlp2zzT+H+XGpboSXPPHu/8djUWF+oc59RnbHfIScxcZ0ATqpN13jxF
BoJTdhJq64L+TGx1qj02uPU+xXvYjP2yVytMpGbsvDzelqK9x9783tHcLo3/gvWBxQWzDBT15k2W
x+/rPdQYBllnU4thxa12RI/vvB6HiWLUKEucmCoufy+6X420njLgKzevq/3OGVLgYvIPeEsoM9Sd
6Q35J4MjfaEPXk8KyULbmGGDUihNqalejNd1xbEUQAlq8QTxT345c0WGr82zJ3Rv8eV8lrTUG5/R
BXwG1ktl/m255WdSjPeJP2O3jAj8pLmx3X1joT1e/ZOax0PVrHlyFl15nRVMoHCzcl+TroQfoLLp
G9TFOifU9r2aTqmyhR1ZEsxdv19dhaqeSxQKwSqwvyoH4iobcRTa0k4ZGTcstZFP4dbUjpZbbQWu
oB3Bl4yNU65adWOx9jk7k/1gRuzLdG0e9zZm57G2SSmvvlfBABJ7dqZlH4xW1AefLREWKMqL+2SR
FCiR+MQLc1QvGSfdu+4T9suYNFHeWrsr7mOX6lgtv9Wpl9Zyh9qfCKcmsjbjlP9WM8hRUkOuDm6e
H68RLB1IDlzXHilvjo7XR9XpNaNfiU90CZ3TKLxku/4KMbBAkgUJBKyIR3Dip3WDUaprc/LC55Vr
kWGz5hmJ+rePjoR0f2aE3Wwzx/z0Z9qlnPsqqZine9HyOGkszhroRXxdBXixGjbxq0adJhAD42mx
O+SsYN82kdE8zrlo6Hhp/iRvi1/jj5XOZtAwEnNZrMUKTqj7svTw0cbf6hVV/1pstXRkytHRmfqf
mXRhmwHbs3rjONm1ZIK8OGW+X8f8Oo2pERA0+VvmyY2qnJaMEo3adp+nCa7ikmuHtcoruOKdFeIR
LYxx3JjLWyMx4LoMOoQqJBzTNuB3LJf1zOiULz1NETRl+CdBTFuXsJ32jMV3/Lg0eizT/9jiqWwm
6dI6e8xyDQhLrWBMWk0LGXf2LsNSQbcbFYEiXzAmYr2jHA5F23/pLDw0MCZbc+AgKb6RjjLcDd2T
NHzmKXRgtjLcOv0QoCWDFAraCzXG8Euk6UFd7uuZmKUJ/5xM9+s+BKTi0c5dVkqUYGuZqcceUn7n
l1dhgZDFNbXjmEjMMjyz09yOjQYbkxn4iizwEodgau92RRUYyhQfz0x5KwezVEENud4/seVi4GDM
uynyguzGJbqq2st22YfW0XI7jVlIKF2Lis99mZsOkrP3sg4T1jmG1hFWJQfzaYVjtPmM2jbrUHvi
BxoyjlGP4NB9a7nnOK8erJgrZ+FhI0wv2nfPC+BLcqxwZhWexK7xPdsAkDIN62njOE8xG3B4iAvE
fK6BsuTBrvuDsa+yo1SYl8KtbjRJTChryh/e+LW61MMmQ17i85qT7LTzaFKdOrnGOHVJDuVRsODr
8keTRE+EAT0dEWP4epsP3ERVyBgy5hyywobHNXnMADpjQ24jQv3U9l13mT4O6lE31q89R7KarBQV
8xijPjZ0Rq6P6A/x8PfaQPdL92RZ8nUAlb41eX+yLAdOimsY23//rlkUvNIiUGCKac8R3440GK7I
vghdPs25TglI7KQNqfXPoB512cecFLCQOSLYzg3bcdE565BsmS7iDDKUZNLs7Boh15iLS0JsN5I6
+6FQio98HG6b1lzY1yS3tocGq13QwRVKPFVHFO8OdyXD2d3AoyWahU0SA9O3hilpoPthsEoueuHR
eTrRVVCkbEmDRqe0fLkUtmhzcL2ULpTnP1vXpXgvGtwYTgsFqHX5flNK0KhRIuzKxG4VD8UCLd0c
0Z52IYeSnefvRLOuKobOGH6kfUfoDT+y235aJgtZB0nuVj3J1U5sJe8kggVI4/BNNVv71mx9tw5Q
eKsbqpK3Fa6SZM2NVg1P6rnZoEFncC8vEKqwkasWPmU75Brc5l2U/6rk23qErudZmX4mgqbAqtFS
2m+5nxzChPmAGKZmM7XtjcvudU+b/6nFzo4g8Ye4+Ro8+aNu2Kt7KcuV3KRkI4Ag204uBkwru3a2
Eidx0Ky0MorxegPNj/nrp+ruyHU9esm4GRDqWCWhoTo47+VqDrHCA3TMa9Av7+3av2haeCgMwlgV
lKPQOOEKNZrGQ7BplegjCr1nv6cCCy0qMI/jXE2/XKAAq6ZjXOLz6CXvKA4Z7k2bdcxZs+ohtsk7
+IObHFcw1Kr0GpuNFfEcWIUDavmXCUS0XpR9IXmiMgrJ4rKb7GsFCzmCJ4pfWYQ9WG8ytb/SLn9R
ACP12NRJwEAX3P72qu4GEeXvdV2H2u8wd/XbomJZoe7UsF0Ut4Epp9IMkUdSbTs2u7G6+UgEesai
SQIoR68BUpzkWApV37+HBXgH3Z+JolpUOZBLkz58Uu3TNFHeVwCZWEkyzBtcRbCiOiyUxE/axY0A
kb5dSu1rHQ6bQtmJp4HxlNyyIUHI6vC+Gx1K+LL10FgruM4QoZNhP4epSO4HxG/b9SJlMTpsnUFs
i84gAhE2s4xRz6pXn4sbXQ8LyKKvr4wJr0qrhHvhuNZ+a+9WabdJEe4Wj51mLhIHz4iL/6tF+Igw
2wLQhEQ3gXWegYYWb4bJkYza9GesJLWxQUxkZ7IipQ6xWu/Ro6c9J0P91hteE7De2fqiv0VrhhBe
ocRUlzYpJBJ+P3tjJx9KKT0UOegAjeGnGq9X3XOnwO9re9Mr0ti6RpXS/E0aSxlI5zcZiTgKFU5C
dTZqOkoS+XfZwWOwJhdbIi1bzpddZZ9VUhAbaUg6eHez1G/iakEqYNGf2U5zhtbJMVq6P9QNkRZI
00x8NaqKXgVwWUel5S7JR3MHJZo3Wv2isaoAenmnHUVblMDePSghRvew8ruyhcd14u3RzZMzO5uw
+1i37gTS8K6yYu7lUNuXM8Zpk5XVtpYYN03xrKbjS+X+LrX2hyJaqZ6RxccLnpZjkzf3iilSJc51
YejBEJmaEfr8tvWfwJYS/t3iw+Qk57jjXLknwO55ZR/m6sf3teuka/quyfAQd4pGB0mkOIQWMt3u
whATtj1TFmPi5Ig7Urf09qVizo/xNEEGmFiBegnnJSMnIh0ePSXmqarQYoGCCIZWy8rL11xft+qr
hFI1nuuduyi6nurB1tkTM4qzxS2U28UvS81P1avs1ctNUXtnt2Zdt4hfxdhgk0Giqxffs2IeufZv
YoIe1NtjOSLbx6w3aYtZBgiuQ94NjSETO5uGxDrJe2o3j1j4eKCzxlNfNinRJlwam0ZVVuplXiti
NU5f++vJ5aZfaUXqT8/Q4VCLUzKvHWAPXgHncXZZ85vVExzPUdZD3pNTikiiToGyacq3yWTb0nZO
QT9M1/CJL/nD6Th4iXen4IZTwyuxqFLbU+N7WJd3YsKvplSei0Rx3Tbe4/okGVD5gDvSKeXZ76c1
lQiX6IcAWFgsxdkOI5htHFHyJivlhzpr1me/Ey63FsKjHTpRe94rFJtEjkOISvIdwsHYOHpyMWrY
hklZv/fV02w5zytBShW9wlo+89K/4MBT+EFCZJcoeutv9S7+qDXrd/1g7zO7coK25g1VVcX6sNE8
3KCEbCKJ9EJVqqrphXnbAUvY2MNwSsvxhE3qDon+azf60wZ3/XM5PsYFm2QsEc+NaVosElOOruxz
rW+10tbI/iAvxXmpWtKn1qmDYTAMcBycjWZk/T/R+Asefj//b0RjRRX+Bw1c8KP/8S9//ubtj+Lr
3/719mv8l/NX233N/8Q0/vPX/s40tv7ydVMAc7Aty/HRU/4n09j5y3H4PPAX0/DUF0okI/G//att
/GUJJLue6fim61o2pOG/x7J5f4Ee5o7jK7ptIE/9PyGNTVdBi/9ZIObQ5XiG7xFGYhue/s9CT7Np
y8KSTkttMW3beNZuFiVIiXxK4LRtR1rshEdTa/U7VgrP3K3AGZOiOHcFw9ssbOhy+0egqHqQ9kBk
ym4EWDfiV8ranEPCowHDBpLuu6mmQJHi0y6m8BIm+m1LvtbemBfrDGbmZOhddqJKI0PkPR2Llthr
vGwokqjfEQcGRk8Sui39gt3+DLY/sean5kdopD+JDk4fOtvEhNq5t3Tf47Vqs1cTfTVRJH5zybuB
apnN3jZP2Y3Fo2YfEOjee2Xf3zKGeVZnLMFY3aGdou4U4djVdP3Vd0xtx8gt2cbT/J2UpA0pbAVy
LLOeoq3Q7HNvd82mgTl/iKbibkj88FmW9i9tTD8by68OFdlc9yjWg5oEx1OfDzhqUM/KOTszbiEk
BT7D9oYRN09VK71JiWENeLp0gddVaGWmqtjPVcSq0i6f0wVnXQOqDe8Poyy7WQI/SotDG40vs2yL
YzniAR3LgznynWuRKzxcUv6Z4VSVfh606D2qcVerfrIVJt4p97lqUmyUY3ItYvCGnDpaGScHUbd7
YGUufDXU2cDT+52a/zr4lHCc05KUEt0RpQ7HN0EbtLEA8Xw+zYuIgBAJdx6VQwC+89NO6K11CzDI
nB770eY/2Pigm+rl1mOWXaX4UN2pwBjON8/D7JJb4qP3ZXnADluRYvGIeYvXrRgsVF9DvxsirMsF
ndQ6dByh5sI0JYXeSxHl+CnfBZVGF0Cjvu/7+Qha1dq0PtvMDr6AsrgES/uqaxNvSnyaiTIJLItp
y+TbIEqW15KIJ8awOdgJ16JUclHt4hQek/DGWFxx9bL+Oo4GdsbZBJHqMLi1DGAwzCLOZjYBa3NL
wp95eYfiBcvro9+2Yp/OtYU58Dwrzq01GP1uGbk1ai66xLAoPZOE8ckfAp90zlW8vJoTl1pr5weu
4Wlv5ia2QFZZi3fui7TfRewUrHhE/uV7hwjZ+Z69+lwyb7ShHQUmLozAZcmCyUS7m5PsvVzuKoqh
S94kE2Kr/NZylmnrYE4aJ57nmU/iVjMmXPPD+FOI9zo1hiepvTnGkqo3dTnbUuNNFRpK3dS7EpuX
o4aK32WXamcLVzz720icbKsCCoLSNE7N6rVxs70bdeIwJWN5nCreAtGw1q6M9iniUrh6KBTZD3p7
oIbtg0n3ULTGcBBF/1C10jzQlw4MPJFPuMQg3eR5BopV6ITVkBRCkNvGR6oC35GtblhZB78R27Hm
4il2PGGnrWYay7EtiI5mABwPNJu5Namo+jbZ9RIvaOUfrSUPWMl94gB+aC0OkqTNn+aR0Qs/iruN
7ueCyXjtld2Th3/TnYnsZf2Xk7GGHNvjLQ30Tn6JKvSBXKE/HAEggOUcHbRlwj+EbC+WaXzOI+DQ
ycSKC51Ht/UTn2Oxw91MA4i5tX6YQJhscGYjLijyn8nA4LqY09/AJkDARM1z1rHNJOKo3y7EowRp
y2SNd0EGLuMepKKTtnes7QA542h/R16V7MOR99nDpTlPBtlxxNYw1M6vc99ZQKFj9DXu8JTnGLty
CNe7oWVHmFfeqyZGLlHPWB5gX46j9kWM5Uu0sJA1tOFkFbjB4q7TScI5ILP48qryWIdobk1d23lx
8lObCiZ/cX4E5WGehGq8zCr72XbEoY0I5AaqZt0lO2vdzTo1N1BrZnekJxH0TPrgFi9mFTj4VLJk
uuStgiypP4RYu+AVKo+RMuPAJ4ZV4xiBV4o5QHFp79LjwGjq07RMQEqxZAUwN0xOouLZk5TsozVf
fYtLoUSKeipDv+eMg0Tdug0Fo+Fj9wTKM45hGtgV+VwS6PimSii46QUA8iTRV6rVR5gajKeS31E8
3ER1Q5Gt6UOgGaAzvLnH+gEndxSkA3cImvqBCWAWSY4tjf0t3MvbTLcIDC8dZy8S7xueuHkVRO4c
llJ8dLUurlTY5h45O+RDK9RvkTIeLLvodm1hIWEQuXElcjzeSmvI94XZN/cmuMSuzLVj1NYP7GTr
O7wICXAVsBFdwWTL7PrAX9yHSerDaeSLVy9qzjiFs4e2q1127K0yRdMhoCB4GJClASVqLo6bZKyo
vd+TZp0jzQxv5j6G0SXN78VMnWtY8EsgsUpxgzbdTdOR6rJkHE09t2dp4hJ1EtL1Gg+BXjV96AzF
99niqMvgWMQEaE8p+gOgPltW71AZmT36RFIjyOt3gLQ0ROCcde6ZnSD3fSVuYxLDUDzQlMDfWGft
qfp2E/lBU/tj0ImdGugxMexTay9KjSPbCex0lWBW7jM0czdyjtoDpRm/MGwC1C4xaNKCsaKujdv1
ZlxkjIm2Rw0/hrupwp8JfWlXM3sBXsKOPZ2WrZiMjxwa5UHkIATDad777avZAbEafQQfM01Y1XLU
6HxbrmKgwcl0K0sdfL8If3k2HUhJ6sDWGlFggFFn5G27sE8dh0FqyhxxSB57jT2iJZ9cctvJdMfN
hq8OTYDzYzG9Zx5DQ0CgBCReb0wCKadpB3QcGyFSjgBWLkF4JZtwrzO+eTDbKlw+pR/bt4prmRrH
WXVgCeZpFMbth2X1XBictllYXzsjY8/rKbXxbPwswuytInf4iuZtfZRZcUlQJG2Mhtpn64yNC+kQ
3YmR54Grm4fSEuHZiCHOjz3iENYTgDFJ0Eo/ugThVpkiFemxgGIqvrXmJN6P/swvxosLIWdGqF5p
c5DX9lutMdkftcqBlOU4p8m7a5e+vakMB6mJCSYOpBCHHLUJQHwOhl3sm3KX1yfDDITdakGMcJVn
IWpIEbmbmqDrqzYL3lA5wioRjYUU1h9PPBQBsVRJdYdCOmTUOsNh8fpf3mI/iToc7g38tm2Xeo8F
Nu+eLDZhJsDsjGS8jHUMI9+5VjybcW6mjzjtSPkAk3ds9dw6RP0+0VnbEvGa3ENJlWcshZyoEdzx
tg5gPI7PrWf516yxfsOoWZ6wDsxAnJ8kqZNdNDyvH8Y6fZmnOb0d3Q6q0FSiy58jwHIR+APSLZZ9
tIT6oW5ZjSewoB3Bd2KpVT6oAb5TseWphGNwBhI1WzeldQrr3gFYrfPQdsJnHonVrR2GsGmHuNnF
zuQi6DLdU2Yz6fdSFJfl0pOwFprOTd8sH9i6/R3KKG3X4ZR4VOtpvyicZ92ZnecwQxZSMvX58yk/
xv8/6uUF6QOrst5+ziJujq6phmMVl0QDjo15mDVt3lm5NPcy7qcXQ+P2NZD+7uFmT9Th9i9nxhoa
Y9oQZg9tovnV1b4DhsEsb0q9Bo9Qi+TWLwDgMS8Z3OWagQRlKsztmhHCzmheRgyABww9QIs9t1p2
Gu/b5tp4sfdoGIjhbTG85HmOasVqSdesDQJZ7QfUI3euBAWhLdq5HttUSe+iY+eIebuM/TPZNVu/
6bpXMSGzbbOTKH1yyGTIAlTWYRACCM/RwIAmGZlzak185BGX7McxJ6e1Mt5GBXGIR2QRJh1AKKt3
kQFh0iweJSipj715aBcCwaJ2YjLUHCr/UhbNYeKpdTL88mXcgMjIoIhFdXx0pMB1yytkUC4cy9aU
tzQcD2WEt9xA5Nb4gx6wAkdHiT7K9tiR1dLdx4ln71ObQVA/uM/FxBpwTFpUw33VHBwUzy1L5XNj
Gj9zDoqgsLFAFBZ5fbmwL5L7pi+9iRX/Uu9xLBMB5zcGC4JlSd8TmVIgKocrB2uzixJdQwPn4cmW
YHVHYM/Md3+nnx0AqAdqERfOjX7wsvbqIIh3gAoRf54GvapQBq2+tqb7XEJUuGuWEhmc85PiHKDG
4jN+niSMuhHgT209cNxcWrI5yLAE7ye8vtz4RtRe6aYmMmGoe0zrOGiANgomnb6bfRcxCYmT4BYQ
TQYfxjyYznzyqE02nu/QHEMtdNgc6zrdZNFNZtAhoSeAgFTg8WEi7/A4gTqcJrIPY2ve2O+RY99Y
UdIdBiGImsSngVN8CVqqONwl6RNJmO9ezTuC1lbggSGNz4sg/gzRTblMlItD/kS28VVrw09P0Kwk
U/c0lCHkv7n/HfHcXUYQEH0ByG9wzXevoUHNagF8bWJZ1cVxdkwG93OuB7rYyZSnfoiWnWNHmIx6
SfxpMaLGysQ2EXQReu7pV5NCgt8uYq9vpvKaLMTCjJp7IpYvB0732FCb8Bg0YSHArMQf/Q2gdW92
y3BAQsIeO6+As/x2AT8d+ryqtuDPpyPhpcPR5ScODMGGL4S/QdIr+Sxb3FR0OzHtbeW6u9Efi60v
w5cs8qBCZu1pWhyXDmr0L63auktWcyYPiedh8Q5IQHM2my6YkqFAP+DXFz+qr8Io+juggB8eUzRk
IOYtvBX3iKf3bs5z7QS8/SbU0REIFJ0BOj6wcb5b3I2LuGsmmj7fqH5QHvzKXIb/rGRjXxwJbVyO
rCgvuts9RxmBlZRwbTCSULTJM4nh2jG45YGmOxg5DyM312ZqOC4S1oSbsih4zLVYx9PG2KUZ+GK9
y81Ai6Cll3WSHYyskABFlcTO7V0c1uYNrIDs6sBecWV/sWN5YzXeOUnZ8ZSmiG9LU45wLQskWAgK
6a8X7yRHOQWMlmDZhZTUXqPh36HKy/oboTU3Mc8jgCVIfZLYuAk112IyLliNs+7BNgddlCDSXSRR
wthWE1BgfZVp/XPRpozwPq4TkzsWGSpV2NiDxJHpwPrX15+d5pfXsgEOF1kemWIGYsG3otX8cHpZ
HqpOtIdBShJv6VNBl+E90z/MkpX8xFQaOa5l7jOExhscFDyZQ9u6IEu8j0xpbJs2/wB7XM+i2mpt
VRGeG5je4yyBsNk621+Q+gpeNG3wxCo192qE6PpNb1NnL1F7noZd3RDwM3cXWJjhlirM0BkT4k0D
UZMMYx80sNbcvPMPix9H1Clwy6vOuEFPbzzcdvN0oHF95cn1jV1defz8h8aCJJeC1k87bu4wwo1k
jcypJq88dpVvQXbA3aTp9lPRMpx2bUryRY+NrTm9wbvQD7In5NZggtb2JQXD8mWb2GgSkXyGFOCl
VvoHypEfQ19hL7B4sD9g5fgkbh5uFYiJjZXTTDgdaylrsX8N9OEyle3OEjU7s/inbRTGxvQmLZAa
JZqnJM1Wl+yXntKQ1m+HNbTYD/LOceVT31YXkU/wKymFghTBCepB5x7fhRL72RFIxPQ16ehlJKUB
BKoMBU9WgG9DEu3q7Ud2V9qovcKqjYNcyB4n8q+4ZyzVRZ+GxTfwqfMPJax+Y6xJxLGWe7dULnA1
Ux/oXoUpaA4ioBVeU9KWMM7atbO/K1k47OkoEaqijg4sIi7Q0mmQltKfS0zLbOqMYpDvXErRE5ks
QyzAZsIYDSP27JB6xar+be3i0gZ5nmbdwk4nnSCaZeAQL27zOq+tBLhNvisVY9y89K1OHnvl+rsx
ImJheRiVO0WrpLbtciRiQNEKmNn4h8mloppoD3Yv4E9R2hD4yFXUhBfaM2cf9ty+DVWhmqHpS4ve
mFFN4Zb1sdJzxYqNx13XjMYG6C92597+mSrqfE8KPKZjvI8mJC+vOLn5k2Y47+0cEweLBG5bNmC1
hQntgUp8Htp4O+lRdFwK8eT3mRagkTFZ4DTGMYJgNHtudMEefR/OJMXncYO8pSvqIKnDu5zGCdbw
XB6iMPo15jI+h13+ZMs5v5hp+tADAZZDbF6x+SBNp/HeMSUBNToxdPEJbHgsrORNEr3BjHy+zbv6
0iWTd6mAvcCMYVkhDXkOQcNu4wLqkF1PT8ni7UauEQgeJSoHwIOe4VzWsfz/ZzL+LxsMQ9hqoP8/
ZzJeWGfIX9k/7S/+9pf+tr/wjL98F1+q45OiKFTi398SGT3/L9z+aHUdtoq27VjgAP62vyCSEYW4
b+i6bglhGjqghL/vLwQ5jljRfQdQIaQI5/+0v7AUf+MftxeeyQbE9NirWL4wTPO/bC8sLBctRHjQ
1bA+S5VCj8sJ27aYtBPTm5vQj86Ou7Tn3LWfizonLNsr46M+PSQa/ihtnE5l36J/aFMMra4SL/sV
vOkeYoBgsbaxLRCZUG91FBkYYLL0KdN6ZzdOBSM/waEBPnsz+kl4GpvxCyd7Ysjlxz+8Jfd/fp1/
hHGYtv7ff09eKUf32CShk9PN/5LuOHU0VJnpiVPYLgbSh34/AZo7hk3XnkMdTmbiWaCN8ZYTE6a3
50ixM6PKw4pNpcVdTQtg6K9laJ0XRydgueWhvKBtu6QtsXci3LW+Jc/SN15E73LCyuqp1PSflGP2
/fohL1A4KlMPbqJwb/PknfAFJ5rKMcduRrYyqB8xFNWePfgIzRjB1KJJlBiQ0WcksyimzJGlThbx
s9s/MqsmbzzjXOfnfYZDa5yF+oBAhqHUvO31Uj+vHzp1As5Z5Z4W7eE/P+27bbpZiqjcYWsOOt9c
jhbKpPP6IU7IrA8NHyakJCR3/TAk8FKsMKRArwx28T04YUMU6Z4y4aM61q75NWCpVWomnmZtj2ty
bt7ZPfi7FJveOZa8ZiVC7SASun6GWBgdSvwdSZUhsYIE75wtRLOUf/nyy0A3t+urhzybsrNCZ++T
In8U+RCeiQkLz7awCL/MkBqU6n+XXkcf9x8f1s9ptRt09uwea7gdZGt095P6Ax2XXweA6mhOsRak
hGnj/+PZmZlEe7sGf5jouhnzK11bKH373OSDA0Cf/6INM87dW6Y1ABYNOW2FE/b7qCQAPcfSFuEe
4IEWD9AR5uHccTsEo0b34SXIVGxrQQzdNz/MTBo7vYl4RQC+nGfLeNB7PrXo5r7II0kwnAsLPh7A
BKkPtcA+gvg0uQyak1wkapw9kvTX9VPrhyia+GKxaHvfsR4ojSgLc5Qr5/VD7X0bVaFygv2Op+Rn
DeLsVI1XgU580+iTGySIKs5xvbSBPaKzzaAGmO1ySSxf7obGurRVe83JIaZQN2mfPnTZZVC6CBSa
NdmdAQR3ZyI08IZaJB1ppCPUo0hPPYpaZO9mtcFKg9wjJbQAxy5pDRGCF2zOnsH2xCcoKi32YZnq
Z1UI9MUiTl3ax5eSZcieDAqYhS0phU4ut9O9LIzk3CYgzGVBgocfBfHUeEfTd8YN9wbYd+hQWj4h
fyGkFKaI0Pwgm/r5QCrfNdc1CLNaY1H/ziPj609pS4NEEG+Gbz1kBxLC2zNQCchAOpWh0UBJJGrr
QWPsda79vNzEmph2onrj77sn3i7zvAiA3q0jgWYpAEo/06/Fjn1OfW7RYgAnqKtcB7PZQ3m097Y/
bUPB5KshjsOs+9c26X+IJdfOkzzi9ASp4U0E0LjDRY5xfoiT5ikCMgvlK6gHu95rY/nSFAvpV7W+
sAhkDCtIl7YLb4dCzEf8W39YY2ztTUIh3EZhwmHNb2PNqoBZUdgsIFhMy+DEM5rytexFsZ+yfDkN
0a9qJtehUR9y/5GDYz5lDmpSn7Jvux6UPDCR8BZwBBqnOSxT8dC50g0K0pE2NuGeJCA+s7gGsQxn
aNtXjPkzj1TBfpoQsBmDtrfq/E7DdnCu6CpPfvSCHdw6T1l5EX1GImk2soU7sxpn5m8OXwQ/AYyG
tu2ZKUPVMUbZ5b/H5B2UhmHs9Sh/taqxOsUjZJg5bAKPSGOsBwAKGJjCkkjFD5Y11Ns1SIO40Uw6
x+x5pPv2GguLW35mK6MdetncVrLptoUXfs3uEyS/z7Dn8IWMtV7mc16e86TtDgJtM/55sWvQY58j
3x7YHLlknUYdl3Ar3jWx8FMq2bRr91wPkol6l4eBjMni7lh/m6LbR535GiYawgE3fHSt185oFYJL
6/Z+xQKVC+JxYFNnmq5zWfDp4gwqdnWpx//O3pnsRo60V/SJ+IPBmdscmHOmlBqrNoRKJXEmg2Rw
fHofqm3ANmAY3nvRiapWqzUkGfyGe8/dKgMwo6aTZ9F0+zTOiBYMdXcz1519FbG+tgohwMbq1WbK
NyNvzmBn9j6R5Np3NqNdvC0LZN5g+Gnsa7dRRNVyeZXmPR+tcVM6+qWIzV/Wzk9TyKqJ/HKmeBHY
YkFr04XyQKMsSvvi2JI94AITUR2QFK+v0fn3gTkp9ypMLd6aSa42pIfMECJx11V6uzUNIQMMLtgv
MqPe6ZP/Z0yhdWpZ+EiHifI4Ir7St/ubpM42dTQNRuZj5cu3P3noZJjSFRr0eVMwKDnt8dFVkEEo
vkklI1mtfjMEWBub3f7KxJfcJJQvcd/8cZtYrc2IeZI2amhLNXbACTLpAyvGfRrJfWwO+FF02C9l
3AkiLebL2NAXZXXWbEjlxajvMs1sx+0MZCtnxb0LYdaj9ZDs6/16YKhiBf1c8G1gnnQT9BcIMLVH
hyTK3E+da8VY1QB64Wno2pzPMCRSmJOF0F7DYtrMfy8UbkK4ldMe7de2y8Zym9ts4lxs8p2LAH9A
Mp3oVGbDnTxG4HqVCS7OCx8Gx6gZtOcXC/KxynP2gQzHt42pBctRFpiKSA7DKV7Kji+XvcHfotpD
6LdKDJuZWdM8zBUJKlVGl0bfVGbRZZbpZnBFwX3ePep6wyq9k9Wp63/byn5NlrY5svAe2wmXpbDo
ldhGEuTpz7sqalZtwlylUrz9MknNbaJIoEKuDMgRpVaNo4SZsW7QUt7s+B4qoraHyPsF1IixHGQU
wqnQicKV9t333JeMfdAubrvWtHYGyKq1izARmm3EFpmuLy4c8TAxCnpg/LizqvAdqo23k3J4roc0
JTXD+s5dKpMpac+ZpwcpdOUVNU23wREEiUDY06Z1S+eQSpwP7beWKUayjC9SFe6UZwsSOAGvMzJm
EWVVH1XLwm9QbFcSJ/XZzKMBsBH07CJir9aFRgnchRJKRKTOrl/zCHm2jMLYO3DaxVhfPINfTJJC
/CbMwRvEXgCjQxsZDb8n/WIB9Hj1quLgjZ3Foh2GrMOYJgWT3jvSPZEVfRR+/rf1JNq2uXwnchmW
NUGEjlVdVC4QHWltuZ0BCxw9PIdbPN3Oh4sOEEn+jJXGsI7QklAfkxBE7uh0li7Obso/vEspnbXN
iyab4uKm61p171VT/PF8D3cGtXva/uVNf6rM/jGzY7Y3efEA+Qg7TlFCzUl19CwW4ePiBUoQdV4E
6iQXm3EqAV3405+5x0kushhYqRnUNVlfkfXozsZtLhlCFuQhoAdBzgxY8RaFKC1nc9sjiaRh8EL4
SKBaPbP8Qh8u6sh5nEfPgQBrXDRvuHhO1gSVapjnxn6wZFqPuUctlb1POdJ0N/1wVDusY+isvaYI
DS3KTeYQ/BUV7YOoSAczhsje5F43LFyKbhey6AZvyhrbwLjUkFLg5h0WhaZ6UxM0J/apUemQWAkc
qi+Jy2K78GIY4ysi7fdShk8V4hNA2f0f5Whu4M5Fs/fHV8nu3x0tb29C7UxibV2mtPlZtbgDDqrj
Dk5MpMJ4HRnWjC37sHomERbfNoV+wu2kAnsy0u0gRn0zturay2gf8S4HpZeXLInbTVT75MFYqM/t
9oRK4xVP2ZWp5jaMDBuTBzNsq0/OVhkx9CiN8iSseR373lfVfQyt8cLzZmf6hbNx7O5bGqSWzQxm
gNbiwZ7n5kDN+e12+UCCcnkin50ViuNf/Co6adnjTJl9bynHWAM5WLDnO4HLd6xEwGt1vGix/TmX
v2SnkDOHlEG9AdmFwjSy5X2xXGu5/sLelA2DB1TXII1Gl+lbrdurysH44kTefCjTfiESMFlWRQNJ
n3E6GqwJ2/KhF/OJ5z7S2OwqYHKjATlD9/qD+PkOhkLfFSg2dtJOLoTqksOZOQ+GssgjGNDEi9pE
3kX9pM9MqGpCYlLSfmbHB8Lmkso21xk7fMkyBqcZvhyBId9FtU0A/cGA7bGamBeREMrs19Sx6yYR
aZRAE5DLpst8iUIy8tIXZvyPpj0Mh0Y8DBn1eMPPbOMu2sHDufrLINipbNL3jL8zIgmMBHRVdt8d
R6zHIRP5ndsCWo5ouUdz3sCyFlsZt+8uE/ox5dqvwhUMsnrbxPzQY2EF2BXYAWHV3fq5/9syJdNx
LKHzYGBb9OdNnt+YRr0aBS6R3mZn2EQ2JzmjAZ6YX522n0xQFdjo/V2HDqeUSqx98jjp7LR7HOpN
MNaTh+SqKYLZJa+yadhU1suvlLNwcf61IRsVHw6NW7Y+Wl90A1rp3CrNJEqPBTLokebqdSTBjl1D
GGBifKCFG7emMG7lzOnlZeJUa/ZL7pgXnQDbMBoe3VRiXs45JazcQFWVfabCtTckMwNmW1COcQGL
vprWETkVR0ALmd6sE3tG656jhTGjdS31lJxtB0QLAhYtsvorh+McUTlGwgOmq655aVIKTnKtjd+k
a/4a2KasIkO8olBj4t8eu3j4xBQqD9q0900rwZcFNI9goPVWpUl1CoelKBGgNrIh/1xoyX7hf1Yh
nKiOFrHKq2hTdewekMv4eO/4Nfk34FcnMBegML6HvIV1qVFz6IbYJC0bCEXFXbATaPLq0w7tAdf+
9ABjlCAuHQdPq7Wr2DbrQMzODkG4vWKJ9JM+BF6MVW3ToU5tQi/eJGlyMBc5Jda8EaSqQG0DJH3t
ZZTwbsGsE+Jigl4Nm4aK1a4fsQw5fvOoOdFLaSYotUGLtFl2Jzfky3S6L4NexFpSRPWA9NzfPft4
CD4uN/3wO++8pwQxVa9lVyPt+R5wva/MitRHzcEoi7RzIDyiRDy/xof/nrfznsjQm5a7Jeuf+on/
MWUTmZrb1sve4cAhLmGwLMZm3OgeRZ6qsjhQanROlfqV5AMYsohwvUkj+tjx4Z9xVunYvjKWZWUI
2b01IlgTzghPnwiH8mf7hgwmTR3Q/2ZMUqSKCfOOSaKnuXRyRLQaQY9rnQrb9mWPm8lL4Z1Arppn
yeK/TEmnNLaxANndQfUAdjRfl3+KA8YrUkdHwEBEmmSBsn8xQeRyHZO1mqRcdRQkUzcf2MO841vh
+apVJ1Ju4A7xjJW4O9sR0yBlhFxRFnQsoZNuQyobt//yi0Qz9uadeznzy3BhEmCgWBPDwjojk0Ru
LKwHRo8rzUdfOgOaJy4M0V0lj/6AuESSe5nH2ZNMYF/kXxqzALZ5kLVxA21iy36wdb9alT1eWsee
IXgX+oHa/jWt3J1nhy+QNKft6JNHRhG5NhuWmXEVPmrkR5tjmAHgsNSaO5zNs/cXLK2+nu8+g3jQ
aEQG4h+uB6QZeootqUSxt0pI6MFKhxNa7XWjxznF4JGH42ciElIyDdNFslmjFcsMenmeE9E4jnuI
TvEqZH1IEenBKiAFZACly9ytpiOX48BWkVyWuTOTwEpxRBGwE+3CFqDHEiqMkvqPb/ADa3FyD5c7
MurbYuvL9BSHnbmbwpjxicEDKX2VEdSLHnjp6NdnOWifw9DyjFW/k3hmMUA8ngIwYVvrbLpwhvSd
9sSOE/NvUjxP0U06FvIrRL3YZvjPhr3RhdeGyPdZG4KQuMffBNcQ6jFnMDMoLWKtvtsp4lbPRkYV
1rO5DtFq1Znnb1oNWgwr3mEOJnbgxIrkL6Mojy1sQXzziyuW+yp1eO+aiKWv4hCdQ066hE4gr5F4
eAtrZAi/qav6a+lP91qFEYSPMDsWPhFGWnPsmnbf+tUZdRqXY9WPe1/ML2Y9PoVtclOepUPhi78k
aThO1WarYbLvdl6/WrH1SISXaXevlQ0LRXdWHey0kZrCHfOT5WZPyuRu6an648K4F80mC9lLlgXC
0DByTz7BMQ3QwDLlwZCHv0K6G61LGFWNJ3vZ+cXqC5IFXYuOatosDh25ib6mbvpyr5nVF3L9two0
InJSOq5efaKTEjjBUC/QlT+oDkNi76vnpjReQvGkOWwzrUr7btV08SIv4VrsrDVXz7jBv8+Ttxk/
s1myz3ajdc9CSjTax6jpWEJb0BNGYf6hYINkIrFptdE7GcikRpAJ0SAjRCOSPLTdxkmdb6PPrm6V
MSsT0Uds+g8hHWdSyZtTWt+aVjxVy8+sDerFqdJNgVHdW4SywsUdiYufIzrFQGzk1ZHEhovhr8QY
D0Fvqb/CGg85v8Wr1C9Q4I2DmcpDRplKfKUXBk3piwACHHoHzQlymQzB2DA4Y75PB5JDeiRzqEcn
kTBCTL35yO7XrME12WLaGgnu7zhT2iHS/KeEXsGsdZ7S6asWIhvOKTlWCdGzTU0kp1NM3QE2BZFJ
rQwiPdNv0Y/eAiJmSGi3rQjk9JJpPRpseXNKZmgV3KVFw8c71Qb5LH5Vk074qszqXSbLY+UWkETI
zdyMensKnRkUqMMbms3DZ6HwGvddBiIezYkc6M2dAqFBlaRUrzo93XWw6lf0UTIhbkcJI9AT69Wz
qWhYHDrrURKYlYGVAkn6J5cjUkouo1XSQxckA4MxRk/cWVJbgT9nb20K105r73WYYxQt4vxp1OEG
js42x5P4M33a11X1u1LFC3EfVQBk4K9FrbvWHnMnxjkP1Hkqm2QTq348e3HzV8WRv7YSS+wghcek
KWXuJaTIp9aaP8bCHw9hmltX6JmUqB6pL4A0T/B1CFkw0guxzSvV4BU0Jp4hnKCF8m4IWWgxOhWv
XFMHAY3Ya5ub0UBgjpj2zT4vRnVNZpbVszBXcUeovKf0vT5YF6PL5E5Ax4grmJaqtNb5xKBSUVry
c5sMbTGjdnJMqacZN/uzBTWlejb0DmqjlTuB0BJSCfv0YdJ8oGrR+DyQAbapBJ5QpuPbkP3HljOO
3IiSz5MDAP4yLNdEZ8jNmPrjkhL25BMVAxnaXMdpegRwOp2okjm+ps7atW7zJynGv8T6VEe3tI9k
KT/kJQFtuOFlAFDV3rkgbrZh6v5pbGIbXC98LT3z6oLgHZn9nOpqRrKGoz0YB6TxbcPD0eg7jnsy
vz30i5eaGskxRk7BqiX/ZiJIG6fBmsZxPrde8ZVONsJ2oB4rw6MjsEJSaTSZP7aasHDlMp9jfB1k
qch3/Ch7NebyjhqOmDzHPKCrG666Fr8ScgBZUo4fKq2JNC896t5ISjiidrFxiQg0sdjcYlIfiaZk
WGl1a7jypjLarW6gCcobqjgz7ZEnTuYtqV00Awv5BgvKuO/cmnI/Jgl1AJGWptZ0n6obbOgK/J7s
HpNS3+qNceAxUW9s/QC31T6UzXcTaQM5NuHfoU7lDhAhywwfUarQzjC1kpPrvZvsRHboxuDkaPV8
6Vr7BexsdfPltQTOatE4B3hDdZ11QhFlCPwqVk0eccGISxru0Fvt5eoYolmk4HTOjGahL+Cr5pat
/7rddI+m9C6n+KJm5x123Cqzunc4UvauHnhHXXpQX41q5yRftSqsR2l0L7TL4TH0vntAcWgzrBUE
hZoCGM+7jusEbA+xCkkxr7S5u1tV9MDoaCAVfFjZmvKeyl4LA3v2nkMfPjOpq8NjOyRfSVbuFT3S
xp94xA9Z9TokaBAqbknhk/qQmYRlsi3cJMNob4FQvidO9SxUqW7hKPHqIHTozAlTUUjHoWfW4zxM
JUuWGNwhvI9VmCRvki1BEE1v0ZydVMQQdZbur06Y9zaNQZ6a0ELzKUQmaZsXKojOozaMSndaJ2X9
mJr6QA9Elg5ui73hWaTdDmcXaSLjy5QYX2+wVnHYYqbK4m1jIH5yRXwZB0Iu7cjberKtCfWcsy1q
RZwLxbyvMjtAfhhtoFleiRXnnqyv9lGzYBamYd1wCdJz4so7SzKPXeveWkRruIzAnaWbBLm7gZpp
EeGJ3g7P1Jel8X3GqQyqPg03jm5dGjigm96bPwt0kVlHfLgZVidyYd+twSQYhZyIriArWMOyUZtt
vLc654FQzorlkjUTqJA6LPKEtk4zqvK4zMAvrGeAuiu3waulh99hJYotoTF7gZWVeV12Defik+Yq
hhoZBa7jf4zSAPYGyIZRYrdJoyQ9uM0XyIkU+x5adGJvFPeg5V7t8KEpTOus1+U9g221yiaT2zPt
b57f/Y7Q2vXtpBOD473VRf9RxUN8zth2k6bGthNTR0CABFB1UNdTSYyHpmCjMFu6ZbTN27oNd95i
1zHRmfammg7SRufV91R/gzU+u/ZvIjxx2Ft5wPqtOwobAhGPEiMr68D1J/LgdNvZRwVrabNtA22M
hgPm5hJ1eIU9KXmVpCD6FkFDDBbzTS85BArGM8RdMrefPVz7bYw7N2Rd7xAltvlVMap+i3uLz26h
i+pEKiddEV0LXQ4npSx8NSW5zQMUDDnU2xAxNlAbOP5JRWxtXYuNkQz3IcPrlD2rfAlIg9uGz6o4
YVgYA6XHHQeVZjxOqQ8s0n/JcosksqQxNrWOCFAjTt0wdDY3evJJ2TBvlJdU2MXNxwy8xyZh3LxK
0CLvyeumhXOLe6YNFPe2X4MYwdTFWgzuQJX9jaxSrEul3VWOMltRxj24WT5svV4wbEwxBeWPc2E5
tzmRZHbO7t0ueBqAXL5aNIQc2h2WONc9Wq7xWQ4U6uNIamBoGNFbpm5N902Ymv44G6V/bbUZpFuo
+Lar1ZTpWPmMjsvtsXLHJ7Of6r0KGcsNkdneOh3TwASoP8m0G3neHUGJ3VkTPJ77XMWXWmZ7fGDA
fIf6tXFmiHe5sRtKcSvzbNcY7jkHVZJ0/lcWfwxudih07ia08+Y2kvrWrax9NFADdmKwdpNREk4H
QQWReuHuBOyP2Mr8jVrCSCyrzU+eLoLuLZ3ld9nAwu9Vvs4b85dvV+VfEzKtXWy7qakuaQxraDC7
nTuLmmxDjhfZ5Ke5EBupjXEw2y5NUUjpDYqV3xToEo6LAgXNWpt1Z9NX2NGbRFvlw3CvIKyyOEST
bpNSCk6Dw8iM/rhTmhGajj8Bhdgl01rG8JOfBbC2zrYTxUE6EtbUZR3qvsXozbMaJIt2yGXXn0Q2
7zoAA+dufG/Ktj3o1EZrtQR4ObF+zooqWhcFcz1om9FGWp46Db0GT3Nweacm7TcjY+sI9/3RGbJp
0w/zH6oNDQDWB+laKf6SZStUOsdIh8RO3z2grbd2GfC8jTUJlNlLfeMo9BwtDjo5pO6VBL41sR00
2L2Z30BLucwY1K62tkbm7NmtfaYgQrZuI1Ls8ER6JbQfIpzRAnrG0W1JerPYBPPl20CW+T1p54e5
z/obQMaU1pi3M63nP6wrL66dp1/oDA/0eDzMoi1i1GlDgdPepyk+60TNS9t2/+CXsHmYIMLXcVvZ
VsezbyYINTIX0a0ZAFqHZkVPxa5N3RwHiPMsuKUB0zQJX9PgrGgJOWdIgBvH6KoHI2Z04iYaUAjg
BPs+lHu27iyNQYoy5wlRK3PnaqL85aflza5wr7VGw/IlPeejyJ5c/Yj/Jz//vGhaWpwJOaazIKwi
llwLLRoOitiWrWSWbyyfCUGJxPfYVDTzSWEkbI686jS7YO5zt8cu6/xOKpfdbTybD75ec2qyV0Q1
wCairfWTGu33SJUnH1j4hiCrW2mnxVuR817jIWVNmhD8oGx0JMumU7CvMnrHeAEMbk54bDT/6HsU
XJPvZZzMZEswNClPHUwhgC3PZje55CH42oZJXdH5R61l6OXZxq62HaLxeojgyaCtUZ8gS3Wz8SED
G2SOasKIMt6gFlW7rNWC2TeHbb2Ef1vT1wjtHDUkd2DX9VvTZ3vgLJELnmNXWwmTD6cxBUrDhMgS
wwldyrzzy2IXGX16jTTvnukFU+u51yiTfQZ3Cq7q5CjUPWMPe2bZHFbJqpXZtO0c4+C3YX39edHB
GiaJvUWAmhwsiUQYFIm+kxCW6UQbDIR+2rzFVFTOhFdzSWhc1zF2tdILr53emg8jppVzPA7HzGTk
avb4kspQDQQmzIfZxttjFrQCZdk8RCAWOXePwOOj91GxAZmivVeWRiDQE0ww0lSav0YAt85GnEQ7
Nu05iub8w7OtelvkMmO3AwUcU5WxMYb0rWKxOeUZAJPeOI8jB1MlyR9+hUUmCAss+oC587BPWh7u
hhlyk819vMth7Rek6jxEI5V3NOBNF34/381ceUhszTOGRfcJX/EnHM7OsF4lRv1caoCpJIYzQhfO
qfKOHdwOz8z8HYBv6BuJ+wDtES+nV6PtLWA+1XgS7VF+m1ny1611L6h1p91Kt7G2djK5TFDwJcVz
JVFca0zD7D954SO0KVKmmMjPdM2FgIYUpYzcg5c5v8okYbqk/EtXzNFTyuIxLQtshBYnY/6CcXK4
Iv4y0mpLCMCNTQgdXekd6P15ynDws4ZdsGrlmgcJw8IKZKBLtntbpHuJRH/X0i0Qt81CLWn4lC7y
AmN0AjVHDx0LMsZ3U6vtWlyDfH8sOOry2gzORLfZnqLZIJ+eRwImy3jTxMxQpGosijpofp6x02D+
BUY38p0SLwzd9cAakGU15YHGZjdoqjuifOLmksTa62UnNtpU/nK8Z1OwGtL77FzlNvuakukGc3Wi
NmxCbH/DB6LbZgbkq+lOyx8eVMo2RoA8mJqQ0N+wae6up9MrwTdwCKwWMBYYVNjHofIZxbOOoEcG
rZTp022Oc5+MwseqLemURhLlkPPtfMtkwj20PVtQml4HvR9WnxmyP1gFfdqIXP1yMk/b6zb1Q5do
txqQO25lzt25YGyme862smT83DuDu4a58GiNLa53qJSHsiJso7NbSrfZP8F7gMnLyHuUabJLlPXX
xzeFJqDc90MldqWFx9TLp2NaitdMpHlAAz8d/eXl50+W3k1HBfUHlaOOH3gMWZiKsd1kERKWn5cf
NQbShB5ouj6yhI7RGDUwZZhCoVI60nGw8EkqCtaYfgp1WKlqAtsIWp+XD/18/OelHUn8wKj5wrfO
yjflHT36mLjhFbYP8fK3n39FXE9Q9z6J3Yu0LbEQDuUuFAGy6vm6hA3qXaaAUzjbufKhncbtcV5e
0BQiAEltnT7MpOObuv7IhLv75+U1V/zQ3qI+K7X02W1Q3Ke9M//zr0jQHv5JOft/LfX/oqV2XR/V
7f8spV5XZfn1qZLPTv1nGsw/n/YfMBjxL9dbMgVdgxGM4Ql0vv8up3bNf7kG5G7ddPGcELiHZvo/
cDDGv3TbFqbrkHPK6ug/4WAs/V+oqR3bMylqhOH54v+Cg/lhzvxXPbWLkNrQDYvYJFvX/7ue2jYm
xwc/1+/Z4+5j5uacfvWZQx0vxFySv6LUu9K+s8a8ezrKkR8ySNkx/85SngPs7S0mzK237r3yTVbW
Da7Ds9d7uK7REZz6+nvs8nPvLcwwzUE6C6RETw7IGkvSpFmhMAUbV37k89cl5R4G2u7HIw14jxtw
fkl8xAqTmBGKaY9UH8kaWPhHO2YvLiHOuTBZSkTDxdK4890HfWuHWHoMRo6iJl01EnyTCw0WVlRo
ig+ibDggK3IKx5fQm9O1kViPbAz6HEAKbF5tRgw4x99x41wdO/3TDf6tZdY5NCH0i/LIEvaaCWxs
EtXnquvIL8Ng9z7H8jkOq3sPPL3NG/jP47ZFI0uSgvtqmfFDh8mwh/WCAFe+szL+JgwZUEHFr9l1
jEdH2qfGFmdjAbLTZSJ7dZt3ixIIn7RZgMQI2206lFflN1tdWCytrGvvp+/Ii3eRWLLt51Zn+PjX
JIStabxDovNrC9uKmRSfkoa2XPXMMCPFCsAlvo6F18VgCAVJi3fVyva40+GS8fjWa76HvAdeoqf5
XreIRTCYaceOt5XEO1mjQ3aX+gybRUfUz1jgmMtUQ3FKygJaWggixvm5UjQ0lc78G9cfriKchVmc
k247RgeHnQIGP6ZHbo7SyjSIQeJpzdxx9fNuh63215JvADBhCucLh2j03ojmwdYIcBLyOqNJQAZ2
PfbrApedMyyWHwgjmNI3A1PE1sJaDyUS7z0CBnMut12NwfYHLabP0Qt7VxbGLpYgCtzvFp3zNk+R
7CTRNXEXOZuM0E+19BNuK5CEum+N8nrq6ugzzBnWLyS61G1KRBKXyGTQRwqIGyO+aXVUFXGBk8lS
QICFy2a7F59G8ymyRLsbbchD00e300nmI/EG+hF0f8Ths54FjQvw0R+Pg4dVyGzBoA22e+jh18Z9
ybaEmyX0keLqMUPnWlgQQb6li4VUTOZj0SNUaOAb4gN9gxB4zRLeX0xEhW4/9swh1oaIHmtVJgED
YNqNgoyduuTHZLFB2bieQjkejPxz7MO1lCBynNK4+4q2L7rrAyZH3XevGJJwjWK6QOvzFYIBSoo7
Y6fFEb7LLf3bCR0e/SBwAMZlhzweyVy07es4gX/0MxNtKL8VdjVvrAzjHEGIlXEn6G8CrTLXKEZh
obHobs4WKI2121c8pdkaMB9sAAQM0btYGDcKNQ2XKcvzpm3eh9QRK41duVeuUKOid+KmW3s6Ypfi
HJpcDon5jBqRkToTiEjMwCr+wIMOMq9YQ8OipOe7QFn0bTVL/h9A6uQ5mcdAZOLBi2PCT1xumqaX
uAyLReBXHGprJCmsCE+KRmebx3ycVfqfH6cXZyMjvzp8L4FrQcl1iYpyn43G1PD+d1s+wm5n2aYn
9Uhd70BaMkvwJxFG8JU9IHNxkcNkfF1ncY9x1oLzmM4epyfjyRTUzUNJOU8l74mgLoYGJn1BGl9i
rVNVHwrJwVK6hb8moD03yEKToLpWhg4hipyIhbh8JwgJ5mpUd/uiTeWaxQUNWINqwjeWe7aTCJIS
94qCSAK0aD6Myv82xjwDkZpv2iW+jdBVTAcy3IE6PnksDncqMh+Y6x2bmDghs+YH8uPXtuU4ytzK
WEMcP8NUAUvIEmJTt9A2IIUHbBFKHgbZxeQXsbIL7xKFJ50AuAX39aRZCmeOxux1howJm5VAnAwo
fUGQiVZWQR/b10HjHewtCskyQlbQwyhexZP3onf2vvJEvBbMXC96QVoAUGd0KEXXbny34ngrBgas
pA3BdiZPPAQ9OTLe7wVogj7zQIlZ/oPAnWqZN63grdDC8mzI8DMzIAQJOM6xTP92Zf6Edl0C8H4f
FDqLecmcqGTj7+pJ/pEMzVZlaz9jnDXWuJe49XK0+xobQ9PCGLicJfR7j1NDwP1CVnPz+Elvur9j
N740AEBWnlIcFs4y5vv7c5WPPowdJIwpGh7l7AZriLkaSLqTbnVLEAd4xcBxS818qE0q9p8HFvLy
ZE15yTuqtSET3rpEM7OgvO3kj9nL2zipD7crv2OrwBTZ/apqLgMh8r+6xr1YmDgsI6PY0buxGuit
Q9gy9fV84vhyPSakG+zayOjXXvYanPZT2B0gZcK+NZwrXvXLMDAzSqEx0EobtNLhtqP9pjharMP6
F96qV28G5xrn0+NsFosSuf6VdIyWZMTDSBNkJZgjqTWus/iAkP/ycMqvGmhFumyGcASEkD2avTVS
Pwr2qglTLC/jZtP1LwJuUoCM42/mlYSgYchFv/lhQR9Z9/JsD79iVeUApmy40ILxDt0mZlOHw8bP
HHIu+GxXqTIQLdqrIsG4CzBAyyMOqQiyVwcpaoXM7pnmgqPCi0z2v8Zjz9y2hgoQzMsB6TCvQ1bP
k1g3daaRPRoVxG74XhcZBaSKDj1uGjP1ndhA5OJquryvua6Cgoyu1c/jkJsHeBQVR75UXynryVET
uz7hQNQi7Xme1PuI4OlIaB12g4bD1rYedXKZE6HHgd/xpIzNi62qpX6jbNBs+aSh/UBCeTGXEFQM
Skghap1wTkHcgRZfl9KFSfLFbVtt5RriOs36+8+V45t4/D103p42HeNSY4kx4uPueMQFVukswYk4
PRqtvQ19+JakxT63bEj2V981My4kyHAAR9RmjMMHA8vURqWgl2KddYmQMTrsicFq+YXSuD4mtiOZ
I4QfqrMZ2vTxNu6YP0LsqN1X4guqbaZRZkFDtUlLdys2S47sU1xPLHRsWe4Nx1EnZYz//lJPlUJz
0qOAnhrsxs3WGXv/aIp25ykp9lTgv+La4SnBYqFti5/ieDg2jS9YAOZvdJBEULXL/+1ux+5HBKki
8KQ0CqKxMF1FLS///F3HJMRYkR0+SvrwGFf5jQXmSF6G/uR52JHkhB1JlEWLOiBQXsRgqhNERFhN
d7Q7nb5vGQv+/PXnpVs+EAZT1HZHx1rkoeroauQAOjAH1w4G3QXZHZ+ywrtZzgSSrHUUsz2Mf00q
nLVmtiffaIBXqMDxBmM/uwyTW5aARSx25AbZqzgLY+bodSrYSXX+rjCwc1sKdtDPiPInYhBHJMpP
Pw/qnw/UGZecSsCzIXBmY6BEdJw6Arv65f2MIu6kcCYNyYcJ2WSnuLxOmQInZmAqdyYRnYF5nCWy
s3WTs+dsAFGcQxxQGnkBOzM2naPHvPrIUGIbO9a4B2OBi6V8Cu0vljzhUztDRWr9/rOqmv4cs949
z4/kDV4lMgTm2rj1+CovTvxbepGDLxC+UNTnh5zZ27ZuuGC8Vh+PChixWP/8EQYEJY5DevHygUTm
WHI6dwZgnz6lhTMcU9FA61n+9G/sncly3MiWbX+lrMaFa2jcHUCZvUlEIBAte1ISJzCJlND3Pb6+
Fpj3VSqVtzLt1fhNmCRTUnSA+/Fz9l4bdIwssH/Yyq7OSRn3AGTsL4Dz4TFxsRIoqD7bdMH25X8n
g6J4JF3195/NKTQ9VUTvH+GjejzZ5HKsOaS6SHGy2ym1Y8DjaE1lngwtUDlebjonYxvvKHOQeUwO
LobcvADY0c5NQktjzVX7+MkEZthwzFIFORWIEwYnI3F9/dKuf/i3H8fqxYqDYK/KzvY4qIBByzvm
Y25neOaIxQdl3nDOmZtvkUFMpIoSQquCiHavKcVmbhioLbo8GzBTznVeqN++C0QDaqPTLIS9/O7j
j/R1cCra5WQoAG4fvwFZJ8+qIFPPbirk/a1+NSyJayQZvlc8z2rSQQ00QbFzpK5uxgCz/+AyH2Ew
qa5QhC4JbRV7EeNj3LXaTZcTBz0iHa2tMTvXdm884S5woSQqcO7rj3KJbqwcSrENL3Fbjbr5lMWJ
cWkXpCvjkJVbph/VPnOdkKREa3ytlhD5u51iIDDTbZNOX/Lezl+q3pVeVlAgpIVcAVPR1up5tyPI
vj/1F/6FL9hY3c1/cD/TC1CWg8eaiwVT9eoafvv6EBdh+3/+3fiPzNVM8PCYqDpSXHwTEy9n1RgB
ys4ioadvqGosnWMJwZqQxNm9/jePLwwHV7Kjo7f5xX3tzsKc3a7qsYBNz3IhzdGmmOQgaMXpO8W+
2QJtRAp6Qkv1G5P4bfrP8Hv5L177anj+00vHfL7aoV3d/RVbS/GviXgp+gPiAaa0HBjb3n2asplO
tpi3C6F5eoQw/OMV///e19/0vrjCHMDB/3Pz61PcvpXg44ufW1///Fv/FySg/uHoAAQMaQLIpwtG
VP0/e1+u+Q/H4aN0Wa0dYcMZ+L33Zf8DtfPaj+L/fDS//v3f/okSECYoAcsmV1oJU8e5I/5fel+G
9YcrSjiuK4lQofVl8c8ZyuI5/HwzQTGI0l5GCnBQ2RzwPk+3onuQRtEcaC3Me6ccohtYTQgcF+tY
hKxKhT57MfeF34vx+tPb9y+u71/u7d+ejm0q3RUGvn9l8Pb//HQQzZqVWbFqWdIkXbSKSK4y34bZ
rm714qtbBXhinJyQDWp1WEnZ6a8fn27jT/fXPx9esK64rmuBhv711k7UgqXeFrCWgi+lM/SPcgoO
CjT0eSSj3BsVrhc4XpdWkm3y148Nw/pPD86lwrUipdJtfe13/vzaGxQmzJ4MQckyyq9lMKe+muGl
zLRokiY2n7QkZCRPdWovJ6Ik31WendIyyc8JVYkP24Y2BdJzQvyQ3f/Nk4N48es7w7Uqud7QDECU
+uU6Get0mHFhi3MWtLTS2voLymCK0Tow9nnLJB1bBApuKMOaLFBUxrmf9fgk08F8zOBVHcmsrsfJ
2f/18xJ/XBE/PjHuBsPF7Gg4ylnv15/ftKnM2tyGrEDodiBgsgZkB3f0lXC6/NDR9TwLPfEtM4MZ
wK64a1cqAJHdoIYbssTTQ5sI82C1w15l9Xye587ea3rQb9ENJLc6YAZ3QLzXN49WifhuXvn5KoyN
86imdwYt6r4vv6i6BWCZCqgPODGZXZavoHietcQUD1pa3XGTpVest9gsE+Ne6QkkMbMCOzHf92Hw
g8Fbcx+UHBrYrKxjlNhfNGV+0tGeXP763TKAk/zyKcJocJTSaXSj4voVqJEYaOAJfhTnGDL2Pgxa
gUXMIC6Vt5EGXoAHYqppJlIeoMJoVo8LvdD/5RMBMy8tgzudG+qXGy1MOPxF8yzO0unGU69HVwRe
1sNCn6cyu0dgGr6skCxDwjp2XX7sHG16+us3489XjqJJ7AhGCLp0dPlLGRF3VaMpTojnISDu0DwI
G7Ht1M/HNcFFxMmez+jvlrc/r7Y8JmgY1+W/bAm/XK10hIXdmZnAIS0PE9mVO601H8vQuSuDXMPb
qi9nHJw3Jn5c1ND2lcM9KmzDeuFU/je3jvnn9YbqmqRhkwELH4SzvkE/1VEOo4Bh0Rinlml3KVN6
U5bbXR260fS83Qfdmd+kDZk9hwW8zTAa7JehuGLEWo7tUsS0bivjiiaZ0KRZMlF1kD25Knug+IJz
PTPHrps0ODodOrKmBX9LI1MaQ46ebeg3f/1hmn9eudEYso8xMuIbWqh/fDGBaZhBoFJxHgWKQkCM
wW2D7GUjpyj3pwSbReA6l0pr0WbITBwJL+u9YFavFqKBB1yRm7HSx03VEwfoLLa1tQhT35VVNODr
ss4DUHzATpiW9chFJ44Qkbnl7GlzaO8ze8Veq3RGoEomY4L8+PDXL4/8hT/dtyQpuMJdL1f715Iz
zVw15WnFdZPKmgTxKt/qOk93pJF4rofPfTiV3l8/5DqU+9NjKupspMWUIeav98dUOQBEaL6eY+lO
DxgL5zsU93dGBULU5ciLHtiJ/Ij5/vnji2NuhXpP6yL/m03Z+OPew0YvsJbra5aEyXP5051arW0p
HLDaqQvSVbasP4rMzdC6hCls1HgC/Z/o+8px1CYPNetKAc5O2DbWwTHb3mdisQvDJnwsjKH5m01b
/nFFXZ+b7VCNUfRxSwukzX+87iq6OyahFu6pdvOtwufmGbJLtumQSzYKF6kZ0DEUu85Vt832bDAO
q/LAuV33lXAk38isbXJmBks7jxIuoZrigxyI7zVoJaYoH/2m5DIuCmkfptHxXKoyjuzYnThbE5Uz
c+Y05+A8Gb28TKtWDH2qcePEqj7MHc6iSQT3eshhIXSAybXy1DUVmXfw2n1YMDrydOo+Zl6xn6fT
vkZ35VEekYa2xOYuQU0C+Nw9kHar36GlMcryN0jZ/3ik4SP845UmKX1t9nBuXFe3LEX198f3EHQq
nSC0uKcwBEPQSvWsL6T1lUBg9qrIb3Gf0Vyoe7I2tA5zJ899WypUe1RoBEIFDWLwJGEfAYtD8LqD
9+UD3ZJbc3pMiEjI1g5C3I3JnrLrNRf5kTBVrOQTnOYPjMmcKOvk2up+Gsk2ylLy5gRJbTt0mxja
TftEazXxRzXe0KlEaRjSvMUT3p4iEc6kLQUJXlyBIw/RVEUzpJhxvrkxcon15ynBW9K6Niq1xmKT
qWzH2QdLs7WWKjpq2YCcnkStM9TUGOpQ48L1OkBHmG8K/GAByJwz1nbkjqZCKZHYXEIjsvJ6Qh89
OwfWjfhedZbmo/lholJ8Qis1HJeoeCgd+cC6Fh3WsqjJhtc5nrwZCP9jZOJBHCIyytwagXelVHCb
SlsxEBB3HWvo7ah15W6ol8hTCISP1P9+nUTthZFLTh5xaHspGvaNPbek0ocN6V/uiE1YmtNJ4Lvf
1ksGh2tCsaznWnGisQrBxaQBRMhbHPbZlqnU15ZNGA7/a1Ikny15wCoUe0bfAdMe4omIurEEMqx/
KocwPPaG/NpjsPeqNjE3C2piEgSC0iczvCDVHq5uR1jGaV+uXQhRxeIoh5u4t9S1dRNYGCWwlKbd
ZrBOH8dwcfGjB/uawYLvLoECEzU/J2szZ0qsgyn16Kjn6ntBp2jfRm6Nlh4lrlXG2A4N4uvtqAvv
hoFutd7HBwux9WtazLcC+mUexMMDWgjYzhaFfNc/qBQJU5AVCk1sUHh1QgsrLaMnkdb2fWQEdI9D
Co88b/xxUt0xZry4i8m0bVUbPmgD2nedRgdEmNwbkCn5E9iNXQty61qEL2kF9qxkrYn7IrrpAsYG
CMCdz2PVoKIurnUy2ucgEpVPoUoIa2CPnpENFtHkc/OESNlzm8rvtWBrOe384OSRL2G/32hSba2c
+cRSYYcA91QAXE6BAtmE0TrVDRLQwtMhqhy41qwdLRnqGYPPxkI8uYnMgqAzRNm7mknvb1d4g0Ol
ywOuVJfvjDr44YLmOZdL+e6G7MGuu5R3o1PesJKhEyZ2yg8tZMOy1dE59cqgC/1N49Z4Bl6WkBjl
prF5WbDAbi1O0n4VieQ8FgNxnBCc67l+bC2UhGIM7jp08AkKNpYPVM2u+h4XTufJvGn2LWAGOI5D
yfwU+EBmY/9Jkgh2ahKiZa+/CmtqDw1JOgeiGb8GtHdYMNybgd7wHS+Qbn/S2EcSO74KN5jPXV7+
0MQwXsPe0Hekczhk+KluQ8caKpbkCiviU2vE84sIHhsz5qqgpfreXSQCxYfSxHBdORTewraa2xbp
/rJqDMnhhBJa/3BHQ7tmsv3aZl19K5DC5v3yLdSL8VT0c+vJ1EJjGjefY/2YZbX9qS2b19ggCqiU
0a0qUXqBuRQ7IlnSKyb87Tja1kky0dwixSBBrWYJXGoaAPDjbmizzz46FZxFQKc3Ljr+bQFK4VLW
2kvDcdiXo13TrV6V3m75llNSbFLMo9CMqrsqJVgIHcwF4ndwNSOVcmUWjzrDjr1yLUAey2skZwuh
M5JIQ7OzYz0IBqvDKzJD/CItQtfWBjyKhrnbJOOWt1RdYseA4R9cMZe195a7LwLH3KsOtb2QTcJt
V5IY0XYcQ+ksPxX2ISSa7ak3rGEjs/y5EcmEJj8NXmohvoc60lFnmVOO0TyToeit+6zC0UFL233p
3bS8QfwPO8XOSB2I4FiwWReH2CZItMlohAf1JzhcWDdF2Byavp8u+eA+RXMN6KwdfMZ14laLlDeB
+trVE5Jiq5DzU0j63kB1LXSmdqGOKshNX4cQp4ORhHtDcKbOJwmsudaOQ2fc1UHNXxf9JWhb56ot
12Zwxv3H4azgZLw3O3wNSdMAiDawVfgNGR5brD4Z9eLjggIY4b4AAcXqdE86bFcWk2dgzTvP6XIH
DpK3zCyGfZ7HqGuS9onmmH0Oc6ckINB9xeVXPqD0K5ivJ6NH7NwIhXmyPg3CGPZVAspCY3GylpQd
wmy/L3Mb7kiMG6C1AUrQOA1tMHr1XlH6I2eGXRSJ2SsVCukqNe9DrSW0W3KWICmVVAQyCT1GIcJD
GP9kawjIrfYC5FU7uCXoH7TM4XzuF0AgZjXdtSRJNILw2KgN5KUyNayakHQCDd1DF4bSn/qKY3xK
rlfUkJuU9awpCtIMIN38NNHkvTVHjAep3e7NenQ/1+38eYAaBqpe9L7p1l+0mjI7xKgEXzFXnh6m
+a5gFEd0ERO4aj1cOGJs3+eEmXZnx/oZIkwNLICuUS2KH3mL0sXRpHWpIxuibJ3fOq2BVbGrJjKn
cP0PXXNPHb7wcMCR3EDi6m2iM1GN9S40mvKkYeGyp+KkRZxfIANJfbEYU6BS3RRW1O4dS/dGINXH
cZ44XVodcnpt8DHy6oAzVvyFQAgN0e0yNEkC2iJh3ocDjTqo5PQv6N8YtdNAd9JIJ5+qczyYxMQv
w3hiHdaZee1de8Zt0w1Ez5ZQQA1X3TZlXeP8xgiJgKY7zsrQz+aQ3bh9816b1vwah2sBBsR/TVlj
wOaJNOlvWjAou8BIXa8Z3Juktmj0LVXpT4UF3rmj5WXSS2XzNxlfToSQpTPLYogk4RCU+QQsvsTt
04Kv1lxhwjjIgz0U3uQ6ZzQcoMloEnoKj4hHqffxy4KKlF8yZGKXJICVTydP7D6SXMBmATMGeHER
2cnKEUDgTpXHKCocEFUqvU7s4D45jS73u0NWb4Z5nW6UNy7ud7tzfkTlMB5bR7wOhXqvqoTjLvG/
RZB0O5r431ItQIXU5hFUyeFuyDtJYApz08h091VjNR6j0otuYdpXWFdC0X0xNffYTWdt5vrOjeq7
kMYr+kXuLpOpZDAlvjHF7B3irazGCBRQ/rkHm3EY0phlGudUa6iHKWfkHjhSkYUSvSp1XpthU2TB
nimnmVPKD2wHONJM8FB2/0kSQ8e4Za/iySUcKg8p4qAsEPyzaYiPnrhlPTBbDOirV+BVTK4nY/Fw
DCNymjrIGCGedGRyzdzn2wC4uqgbBBZJe9VgcKPp3qPq7vbO0zBCQG4m6wVZCpJGPraxm1/llKp9
HE1HR2KqzCRT73Aov+r5/LU3kkM/G28MvOEero6Ax2HGLV05idiKShzy5gWYgLnNUxf2kiThqZHv
ZsbUryWMz0tWKUPP2HLiwyhFS4ntmvWmrHCNYHS4mVf/7Fh3FYVxKldSXLUpEo2PBfIe9kSxjcLi
ftBxMdmMcg2keIEFVM9B7aKjN2mWZBPhDfYYB14Q6TESTBRJb2PY7GDzUv2Shd725S7TxZqkVN6U
CZKeDi+LaaBNmLrHvgKrldWAmnYuUF3cYRirWgPmoBizu7Aj7GhYpoOhZureAUObCrF6MdCHJtUe
ZjNlk0VQpQ0y9SrAFxyDsVsuVYvjPemQX0yMTbH7gsnzyy4eqWUzAm1cksXVclunN5qVfulT/TWP
cgfK7aS2HaRvSxa3mt34faB3gMFY0Dmp7agRnb0LJG6HonfT1/F3TrwHkBKd1wgmk0MjXtgY7qhF
38WiStYkdu7QrnbUneNOaPY9lrXYN1uxt3Bzry6NB9zeBQqwovZSB/6LS2hrh/mtBHbZT6xytn6o
tPr7LDliWGXqs2x+agJssC6tJGnllJUhmsQyNB/1iNUCL5iLCKk8iySHDWmlj5wqINK2+LEqYGY8
UehmRIyoUh3cvopBo6HzZ9NyYbDapOCm704kv2MBZs/Ac79v58THs/0Uo/ry0jpiI0gCID4R2IAw
vOgGtB583PpmAKi45Yx/n1fpTeyMD4zMM9aPDvWW5r4NGkvl0NCmR/Mc7tH1KUd7m2oFKkQiohLL
Rh+D57Gx3q0qL89WT+Mc7cuuqUE51OYeDaEXGMrYLmVJ5Viy/bQdc3Cj/2YVdwt6Q8jMmtylthdq
hMItBf1daZUwTSXyr/Jbps3wWpmmHlLzPR3G1nNLDOfZgsxfqz1jLtpL6ZAG1hlfBlMSpYcAIaQQ
3IKgPRQ2EBkhK5uVdoo+LX5XtzdOIMFcjW5IiG97b5r8m1pAOhBP5CgDXgXMEISJiCAAuapl2Kei
am5y6JCxY98XQ9TulAVnWDeyk1RfZIPCSQoMUzMxP4mJQz6RBEMMkYbAiPeYSxc2TAKEaAhzj9w8
ek80qzyRi5PDaYKl4lv8Wk6gc8U0fc1i4F2aS6XsmOwuvYWhHvdoS50v0c7qjcB0SJQTI+YHofpV
TGjhNiFoyQPScUkadtfckH6a2Z8sA8JV7Q9hYxzMArm1Gr428nNmdu+am1KedKd1CzMxLMDdFLDM
4ozIu8byy8W4xE0PqU3vup3Wpyc0awc7D19I8PmBOOQZtRtxA6PLcRj6SOdkNyG7XABvYJu66k4D
MrS3UCAutKcPNtEOwP/dByglu6wthgst0PExdEvD42yxeKZLl8ha6saTTlGy+6SJZ+jZAUh9Wm+B
bKKkFa90PPVTg3Ziz7gATtDQZwdjDR9Jh0nf91qh7Rg2p9u6tokPHmPTn8r6u3Qd46rIlBpYhk9G
TKGNnnCvD0A/TL1U5HFNyQ3/TnLz8V02FclNFOZ31hwtx99/34Juw74/G6w6ZcyJSkcwbHJffPz4
8YVDSbXq3dhxK6tNtr2AcDi1OC2HrI5uKjwkIFnKgXyeYCRslN+tvhJ9Q2Dbe1TAaignRBmjSUac
DurVrqPw5uOL/O/vFGFzZOzha5xC59ka1WeRWQOB2hNNp6wd3WMUahdmPvxoj/UlrSSXUAoy02BO
UMemV8VZ9YqXu+qrDeAQYknjAbtYgm20sMEe9pBStxCXXjkVk1BiLOPeha+8RoqguvXivHpvi4Sk
gzTpYK0N9w7ubtRQ7NYi3VcaOD7XoIaJdOM8t+zfurJPvKShaPe9TOctre0VQrSPhm7FLZIr1FO8
7mylvUvZXBYRraJ6+mOSbSaV/WOShLc9QRw45aM9/+wtTZlwGy+c5lwQlZsNU1rcuaA6kf3OT21t
fYXBqXYcT370C948JWpuoLXHGFlU/3W0yyVdalT4fKZVAw1xpRc9OMZwac1V/o/H3oixEYjCn2I6
osi7h8u6Uo7ALti5Q8raIrHO8LkkDZFWP8qU02C5tCTKo0A5T1VPcCYuT6KlilviYZabKsSjxSY1
gQrn5gkSFOYSDKwwycriEG0ekS3Jc5Yv77NVRo9ML64omqKL45AN01Q4l6Y5cG9RzRaybe711HYP
DaUF5i3DfjQkm0kQkjenRWl+bmV+20rJZh1mOJryOT+kwNxZsckysQtE7WDA9lZUhyc9NpLjBBVL
0xzBCg3HaWjJmG0gYd3ptMo2k11CaHPbS5Asnm2On/JIC3eMN+SlRdKlagKyY7KFyybdtLWtruNq
hHBMnnIRmo6/uht9Vd8Vemt7UeAY9/BYU3Bj3hjE4SewVzdOZUTfygo93UTTTQEwqmp41JrZDR53
yxcgZdkhz7plk021trXnrDmU9vNHAs88TsuVx8pSQl+biX2AbJrmMUuOmSnKs4zKtwZDwa3AyXFY
Bgc+6czuasrp1R3sl8VcZUeNkZ956ZFf5YCVpyk8laN1olDF7O4IxQlFqDPxdXubw20q3PA6zsgg
wXrBOwg9RpJkq1WY9WN0mVsmgqjbZDM/VJT3XdjX5zIsP5l4hbeYjOXBtlPyHevi0Z3hlWgl7G7F
/t8BC72UOf2TcODgM7nhp6YKvmqOGZ+IlXqYURReEFw8G5k0zsZkEoNAj+5ULdqzTuDIg2FZR47b
zq5cLQcfh0+zBC/ZDepKpwiHZEuWTl4QE5haYY1SUOrXSh/0ayYS49rqyPyZx5J72urLDK+QX378
mZHo4CuoEpS6mlDtfST06HEc0xa0MtkmZA7mFKcE2c8FwbDAWTs4UJhzCbMp611fCtL3gsnycgU7
z81FMWyGiUmA1Y90RwqkWs6TUcH+EgltjAWSYlmUs4darDuMo3pyA8s91E0+7+wSHjltUb8a4WA6
8Fe3PMuPOFf9CB8axTaOykjCDeY6fogW47M+EVkd9Dsri1tA+eml1XVSruwITALcJcS46CetgtKT
BUvnHIrCFJEUdyPPlkXOzHdhElDZYSzHwAB9t4zeY5TtXEk7IGVXxvnYRWNZ7HPh7vrm1uVAthmn
GVpKnUZvlooA8JOdd0rgMPaRcg/I8M2TMHt11MOXasAP+fGF++hhEcmb0BxWUmeqWXZptSwOPfp+
pEf/8V05rT38KoHGU9A3wMUelmd9pZOQnTpxwyLRpMPNuwJltvJw744n3BZbqrETHnZo/sM6lOPc
jwNU9qWGxJDk2XEg3Qa7MZrlIuGAQf/EsS6q4N7QWZr1EHiGGxnH3EJF2LlZdmwbDiG40kjjVW8t
slpSHD/WV+MJZ6r0B6O6//AqTCzX3iSn2zgJ6UnBTQmQLDcWarSyJwUbTgZUZotwcq1PTpHVUuNZ
XYtu+HuOfwNXRnvWFiwAilKduaY8pind6Dosf8gm1c6s/ge6cBWkSzEfUseHiAYzU1mjX/QNbtzK
fSazLr6P7QAbfPi9FzUW75lnPEkt8YaO1ZEj2UbPmvCKe5agqhx7bqIlVFkFVoScHIoDp9gwQ/Zc
s3JuqjhASV1PQCia7EqjKfX0DmKQTisC3o77Yg2aeR4zjeBTfe2AYKoLFY4RmvsOZE3mZO4tgCCI
QlnzOnCWPCYxjXUDjLA9cHEnM2Gf4Jn7CSE2ljGiUrOc9zsB9zKmNaIW2mCzOZ84dm7EnCx3lnGE
Xdj6dPn9UImHipHWVi597ZE1ik+ABK+OwIw+AVuYCBX5OWQKQ1YwVahJ9FnLtgaqzF2gWV9iAymv
ljVXEgBASk7g2acy8Inf9hkpODinKuWZ0xutOY3TGi09RRlKf9EOOe84S/2u0yTKiXbZzfXa8oFB
6EXVVzs1o5toul+imUTvVL8zwqrzUc60jImdFTVjHUsTiEev9STejv0WjTBjbCPxKrMhMg+gJ8Lm
HFM6QK1B9bw2AKOMrdhvKvW9FnkPmSa9x/XucvAhGlgrP5GF2ezDkVOPIQ6BDL6QhgbZwICJTXMA
5xOht5uSdWm7VBMCa/JSZ87V/GMMU0DJ72RV3g8pgluj+tbSDD8ovMJlhH49Vw+hGGAdmsF7o7Tv
MrQybwhI66Dwe43R82w0l+IaKzFXrM05KI7sk15XYs8CAT0qf9RN4mtDFXwZ89WAhz0TSh5dgrFF
1wCWUfgQA61dl9uHTLc8t7BegjD84jbQGCtrrraFQvc6z7GxK92YVYHTahSTH5UGDFOtYEdsC0Eh
BdFiC+f2trXMGzgnL11EzsmYNg9J078RIsal+GOMqRZqxk5QdKpzUJBKx3TPSWiKxD0xIp+XJqaF
HwNCztKQZQi68eIOMTmdipCCPD1zgFfT+OZWa4uDifRuFOk2aerc18qQMh1jZaL7TITZ8bIJcZYx
XwxaFHtkZM+SUMvd2GYvUhEjFlNZbXJJ0exWYBniXNW7NIPIrYnXWR/IvBEwSsq48GbA5J5rWg0s
znbczYFgsbDWy1v7IZN5DSRfY1hngeNF9LQ8oPyKwPIZvrLGz/U7EjFuD6d914PW3E0dBM8uIc2N
aLt9atAEGjmPky8DTnSgkbGSEsblWcvLe5eIQ3J9usNHFk5dDWALCEi+G/RzshaSNL9geULD2Ad0
tRnEQazACJo8AqWwz2O5w0ADJp7S+2S5CTWpciHQGFmyY1mF7qZqcZJknm8Foa522HXPSRzJWxWB
YBnc8B6n4oGAkvRpTYGlCg4adRlXrW2gVYlvasyTR50iPhfkMIzUdqZNFGSfHxFakiRc+4UrnwvH
+aqykqBMMm3qtLNvQdSQvET48hI3yV7POFjkJscno81uiZsEA2BNjzkjw01WdE8LsdTnSBTORfQR
9ZXYjZYb+EsvXL+yKZQq7Gu0nAh+b0xOR3kFKTeuvbJVjPPnArxK7XD99cZzFpAX1Yp0V6TVSRtE
+CiX+HuvWbRyyqW45uV0I3tnBCxk1Z5e5W8FTJEDTbz2YGnOVyRbJKpVlv5ikriLzQEvI6TXQxXH
2z51CDCypruCggsfDJ0X4X4q12EHZqNXayo/4dIzNgzXwgNV6ZtZ8mrKgRRKZyVykjbR+lhfChwv
ePdKUgH0sNJ9THzTjgqwO8SVtjcGfIZpvC9cAraJCgUpWrnkN8B3C+IShgWf4mbggZ4kNuDS7t9E
rUM+DoyrLJVzsfB4p6hJjg2ulG2JATCLSss3DdBRlmSHZobkYO6DSk3QZngo+OvAbAlwKPoQvIvu
QLVresNHF/ONeXS3ZTx477AW+5aTJUBX6mqrtw36wwIvRaLmG8gz2IzigI+H7mUsKyZck7gPjdzH
CIdZoE4RL5BUEbO69YLiZw7gMDJaNL3QrTuKXsPvY/ehb6R+CkIL4yzYfA9h6rat82shV6/UnJ7Q
6oTeoGGYKIuesSTzcNI0AdiHbLpBNNt7QgK+BAOfXESuTWZOFTqD9Ej+F66wmKEoDd1UdtlxGbja
g00kpoYuJDU0HcFdm7QEb2nRyQKVx3bOPDOZ6gjhP1m6OrbJksnNVkeX6hESQL/AHma2GuCIksDg
vYmbbzssyKPcRVVnYpHPqd0di6H5TMh94Q/rbFDoo4MTOPkxxzOhJKP1bZKpfujBl4oMGNtU46Dp
2tmvwzq7NOQybpwJm5gdR+FR01LtkRwHJ5W7JraZGAq0I8q2m23x3YYWFU6VuJSgpXdIVNacBfSf
SuK7LvcFn9KtVlCqWg2bN+qZrYiag9ZjRp60kWbr6MJcqjZdC9sqUljxyqijLGyhJulah77CQGtW
c7xuVXCwSqc/JikHKo1jUWgyEtfQKWHzXzs5dhTv45zDZ2iDimpS9+TQML5DRPWko0pb8wpuMnJV
9w5ZXbvErAPfIDRVfTan3PDoz+QXwXxdm5IvnLIddldX3weN/FE7BZgnB8mgER/yOA+ZgMTrttGi
pHbHExvoSiHzBcfSW9mSPqkZ7cVsmmabEeRwjvrqMqjmOtTkY1nlfBZDCUt1gSmOkcumc6AxN0RL
vmnmCW/0AEqc9JyIzQsuVTDUz/bMreJo2XOl99U+Ckb65RBelzYigxtdxk4OcrnpeefQ03TA13jo
qh2azeI6C2QfsKdF3B/RxRxCsztYLtnYqsaKREOiYfTA2TVpyP+0RZxzYSO7WlXzmyhhgoLzZpsY
OUjIxJ7vRqlTdAYtNMS+vqBa6LxCLHeaKgiz4RQGN7hC2GB3xdZtRX7TVMbsD7OqcGbbcLaTjiOo
5QSndHgBHNrq5q1dasluCvR2j//lkcAwID59TV6ToO0+T0xyqoGZiZMPDyFSwcfcNc9pw/tWGwkc
S51ozKn3Wm34FPP2bfVQLps1vSsJ3fM4uVhJkm9GHx2oC3u23uTnLx+/G/74Pz5+R9oCdn/LmjaO
nmqeqBhGt115ilfiS2LLiKD79duPX358qW0n2batGrd9UzR+iUTzI1AvMZPmBA4MYOHHz7//0iar
7lSzd2VU2nz78SfbgOss6hiy57bN+XtktQBI3gBoqtvmlBfLOSjZJlOSedZ+Hc8p+ng6H9/qeZEf
8R6wgRTV6fcv9UBC8U+/tAEueQS1vGlJVJ9qXt5pkfpDM871XshS+prZ+h//7/c/oNeB2nRm5Wxb
RjK/PVsiM1rSateX+PElWr+z++EClCqhrMcamJsTXz5Mhtz+WZ4S5rMEpLDgUKxTKwclyk9uinaP
3GTiQPjp41ejY5X7NhSPIk9yVlBy9MI0LY8xHVY8ZOGS+6U1r+w0xqx1Hn5Vi3z/+OsfRB5gdY1v
FE8tnr7/Yu9MeqNHzmz9Vy56zwKHCA7A7bvITOakIVOp1LghpE8Sg/M8/vp+WIbdrrLbxt33xkDB
+jQkyWDEec95DkAmNseah+Xhdzfn/0Z4rlP5/Z//8fGVsRRGTVtHv9o/hHHo28RO+D9HeB5ZH9T/
WX/URRrlNFTSDBpxIPz6z/+g0GH5p39l2Li/Sf4bmRnntiSk8bcYj2v9ZkE9tYUFKsf9C93mr42g
8jcMyYakEW2J1/BVf4vxWNBtBF7WxfaIEdwi7fH//u8fTJPNn/77D12Z1p8M0FJ4jtSlLhy+qW0Z
/5BKYwCa5IAEin0NmXdnBL1zG1XdlaS6iwvvpSbleyHvjlVn7IF/k7+5jacbaq+Adknb3Z2QIsEy
uUGGOP4QOBp1XvPSCKUZR6sIx41QAfjn6X6qy3rf696veHGxadRpbuwR4oQlwJdGEewEdPJiE967
WRo/evDZ9Dq3nuBtsFSMkN+NGbQ0fihfTom1a/UQhngIUpIaa3T/moqUBmO6rzMZIU+ax3uzIEtd
jt7WyUN540misqKi+dFg0MEvCtiPrSQWtvxQBNCXaRHY1PrAiKMOvR3l4n4yIb0FbQiScrDvG4Gj
rynTR8dIAev3ls2+fN5HWl9sqsig4Xykybca3EMWUQpoqvHJUxQ45Glc32py141uRBKT2pvJG5o3
zUJbbZjvhHHs0XIXifugRckPuF+O9pB/1Qn1vjlB7k2PHQnKMhR4iKDUn7H78EkoLiwczC3go1ta
TWIOIahklbXzKu9gcldRHukYx5TtUN1EyRoBHCNeeHAiQ169CkcF9WmH3KwF+xiV3YZEljo23UdD
9BDhfLb108fc48vhFOhJ78bSGBEhTODUB/iCTROKq566d1jJwt6JMMdl9HpFErR8I07QebND43Ei
TVQgKLNx9BvZaTc0lqRHlbTRfdx7o6975VNvKzYOHSGYmYPULaRa8HAKu00f4FqC4jsEkAEtCPf1
knmZC+MFikd1q9fOM2Meet5kwoGNWjyYlPhLeq2gJ4FIBlPapaYN8XYaKsVAEltoFMjngJc/8oB1
QMC4iCmilIpduFsRnCdme9YDO7ixbIrgRzPC0qzseXE7wQto5UNN/v7CB4qBxN4zGR6upeZhP/b0
1qe7A0mctPpmLgeXtptiWGsJruyw/jL4c1cmAtAZIwsmUuutxKTxMa0tkJdBnz8A5M7Yyjb9Gq3f
hp4oUTcnuc9LUqmFk54cWkj8ZKShUAKlY/I40dznaOemv9qhXt6oMbu4uUkAvn0UNLwep1r5rgrV
TYn5DXCjdYzYlO4rjn8PQckBzMzCg5GHe9S3+hbM6ADPGbkHkfYQY5z24fCwe2b5XDkSXF+rzQ8k
opP97CXVzfwVa8V8xLPUcANljzawWjONpociDL6wJoGiJ5HAdc1JeoRdvlUV6gyJb/jUHAHjilkG
KcaRTrx82GsGEyozYNf57kyQeKK6OpHazqAm77hQauCANcUuPHLKXwoDQybpf++Y1MkT1mNYDJ53
S2cjcT82Bq7VnUagKyeque8dh1IYSjtv2JfRGRHqug+e9diRtPY9Daedp8phC2b5CKe72yV9rPxm
NOvTQCbaa6utZ+XqWpvPeW1TF8kYjr6y6D4MHZzJnrke8R+eg8K+sgQ552HoflRjIRnmFLBEgE19
mhDsW51quQwwlO91dMMoXdi7mHqKtZsUOUJwdU9Zg8MxgzN66mqoYFFKGhg7xZ1wu0tWVnjVIxsv
2AINH0K66bS4oqAIGg6fj/luOAJEP5a7HTjlLwBI25C02E4L02QfWw1NCaL+Bqie+uOQGJsW6rw/
xG523kyYo26GWntK44BGZitp11lJMVNuMzgspgLqRaidZxVPPuHu3leW+4Nf9bm21FL5lsNepjhj
V7xM2GnuJ3cRwKsg4PceT3y0a4WAdanyb+ZF3ROHYIYQ6JvCkyBI4s7ntEU1HHRFd1i3YdwfagPL
khaYFIlIQBF9j/F74CWg3MXfPX0HZR7Bk4STVIOj3bZN9RJLI1lHDJE3Ol/j5flrndQVMNEQ7qgY
n3JnqcccW4cpUHCrjIauAj3/NaM9dAU5Ni0ffmVGCNIoaQ9dHfe+M0EtKdLUtww4M1lq7OiZhnZk
IclGRCkCo2XGEU5bkzOnz3j1uZygFhcW8ks0Jxy2LRpg+dX3o6cOlZs4t0Jo4xn3El6EmWIMWz92
ztI+ObNwYGipfUZXGcv8CJxq6UNutBcRhU9Tg/4pS1yvk9dwqh8+mZZSRgycZufZTcapp3pDWPl0
VRo81PXBHkV/aaYO5rR8cHURnQkeYl1u4XUIO5abifHduhHRA8c8lriJRxOkebjpZs3PE3HHzAKz
KoYNKE4hlV4WtGbE22Nq4EUha9T4c5q1G12/czmWnVpKeIGD5jpU1vhznmXIrFdimBY+1gFvV+jo
SA7SQdjI/B5yCZTnDAAcjUkZAygTpnFOxSlhYclZeWqP9gxF3GFuQDYS04JVv1itrfZmGxkrI0db
BOb2McHvhGoaH+YZMDzlH3JjSgBnihsMSxQLrNN4h6I8E/jAIcG5ORsrf1YhzVKz+JoYN93NMUza
lPyAZrQ/U+bi+W32epG9Gs5QXpChX4pq/oVei8rdcs9kU7Th8NCcEBnoVWU8sKOtSjsaXf3m2km1
J0cD6L0c+k0gl4q4xrF3HgWAjzTOHKi4pbiC9XtbycA8B/wBVs30lWMBbexa9LqkTqAAkT4yE58A
HkVakJIxtoTtCwPtRzcaH5rcUK+9CcRcViYjp05e3UB7Ylla0ZLQvjhG+KVE36ztJGnunairsYRS
uRC2hb5PKrvYJEQhHkWEzOmmdbupaIDY6ZWFTQYX7OtoT+/m1Lb3RpQLmPW3dmiKj54k0GZwBphd
NiGhCpuqUgP9XtSff+C+fQ0YiyrK8w46Vppr3sGBK5jM3Kp6FtfeqbH76jwvRthvGaCHFzI9tJEp
le3nKTV8kNqCeMuYHDs5XkTW93dWDyLOnLVyb1NzOAfqu9LwDaBCUypPtmXH5IDu5M6SJ1g8VEuL
wsYgaVIfUKlDmQwCOFrM0pjeDub0rVz91lEOKtqoIIXBN58rQHX4XidUNiPY1RO1SRpSFma9liHb
JVmoV5WiJGvy6qvXchNLkE+/xsIm9lJdIsAm64pj/aGkkSEtikc+KiZBTVQeutbqtjYtA7cW86sb
t4o/otCxCbK4HRdFknkwEDXGSF1RcJZ9Fn3eWyqO7J2jcrn2suqJd+/WrkPslRWeuU6Xl65szrTI
B0XtvruBsNjvzt7j7DRAXRYdNmK7ylrdgmidsThGwbfJy38tWgaKZU5hoLbcOAkuBT9B+KcbM1vI
K9ZP3EBvVNCflypOsG3skpoXMcj6y+q8t8Aso1cdo8C6p/niPMRiw3BmwK6A9Tosnkc3bqANYy/U
aSz3AQMXmxE+yFtwpijuDvfe+B3SI6uEmt+mxnrUHPnZeHlxybF5T6K7Yz1iBYGrBgevurUHNzoZ
3Ja0xA80ewyvcsDwyNQhXBdrr/QxRNUA9LiOThPZJ7cXN7PKNF/XfqygA6fl5kzX9LhAqh8H4DwA
lA0nYbyj4TBJzaGF7B9EZ1tssjDSnt1OHNnHYbR1S/1UBJo6GEPyVbrg/ZvBmOgGHl8qsgFVqU1r
b5q9t6Sv74KKXz8mdbmXNUNeyoQC123Xjm7+DFlLrSpBkY2zIIgAfORbjglfVg5QzDa7m7zp4ROX
qFGmGT33oCKOHD2w8BV9tpHLv/n9H/5OLIIphv8OXQ4BN3gsB2S5uUiwKe6KOCV3oiuMYIWzFv34
5UpmQrFZAJas6BsZ6LuxdQ1zYUkbdheGZKaX/2F9pmyufNAwHm6KlK52iizBUJAGWHqLjb7fsQG7
G+kr8IMSo6roxuH4+/8MXjQe8Si9GQUtDiIyQLHpi6vJEw70ZL+3GW5D4fRgdJkZRRwzhn8o3Rvd
AQjMM4+0ApeGDtYSNbQq4xeD1Pa2aytoZE60Mxg4wVVGo49MqDlD092ETtespYKs2cnF77jQik0X
nvHA3tK3MrhxQrc/CbZpftbFDv3lM17JoL1CoiDW4Uac6eaQYDZ2imxy+k07qYdKOvZWhp17YHsy
V86FoYLvqM/fM1ftl2KSw/khPmUSqzvmV2xvBpGjMQ0PgSbF7dgfmZLou6S1vQMdJ3Q6aUQQ8iTe
z9KNT64DvI6qEz/MYof6Lse766lkZXwBlTgR0YVSSARae913MA8blcQXgzaGUlbfS1rmUYuZfw2x
BiIxh32WBDFBrbl/0wYtY4ac69C13NfcjKpV0TKR9CBuDjySCO4K0rNatYPVPs4xY0uNnuV4LPZT
3Sss1elrlzpvIrZ3bWncOoP6VJKARpKJF62+Q75fVa3HQbSCgGnGvLT6YD517fTWUs09EzvRB1r3
8EGRBLPpXV9WNqXjI9H7hZZ9k+Qxuvt9StHT4uFcIllC6tNu4FRcqx4vKNXH+04zd82EUhrwzlpl
M42DHWdACopje98xDwE/pW2xP4DhGp0jAQ0GNOJoddVHz+gcSpe8aA3wRU+n4QK3aEIQ8jkZGJvh
IubZPedd8hJYJdirNiNRqd9D8Og2bOx//0bFPBr7pVejCrC5NCUvjpK6g0CvV9KZX8wwM1EieY5V
7XIs7FsKBYuSTNly+3VJNnAKQj5QXnoDWdQ8BDVGjSybdlNm7SlQtY/1QNqYXuNTTztBK3MBrp5y
1t/bNUOTv6npFyBWavabyHObjT51jyw8D1FnscfJ2ERmgRlt+prjiG8Nc7AaslNEHOUmxAAxncox
Ng4MdbVjx4ADBm4YHDTspB2H3poSnnXWgc6eavpVx8ndRgkC9UTj1zLpEsdMMzpOPe6Vk5U8CquS
x5jN29FT1B1Kvl+JwrimsiylakpjvLSsaUDwHsWcvTHGOZld1K67YQBvrrGPYi9zNaoCB6PnDFuG
cMDMVcjUeSD5F4YkY5Xc6aZ8GsbA2ni9dskDhPfuYrgGtLt2oOjNyXxA5ff63M7on3RX8np91umj
X2lwhEMn/crc1Fi5dLKB29hpOntlM0k7zgcKnp1gPpmAghB9SSBVD57wnapNZ0zfQ/7WVGP2aJrf
9uw9ZyO9P2biroYe40jSLYyzCd58qk7ZRFWJaTsDTPHi0KXNJlCjcYO17ZNpyh67+qaaTWfXmu45
Do13mPNN3smD6PS3Fg3wWLh4eKbZWbVdF++LYUXfYrhRMdNSGMoeigQDn3bHOEr6YcLZpp5o5A7N
b4zq3t19N3neu4lS5jbrqsM6MaCMhW54A08xXXnN1K8qs90WctJXaiKPF7bEhRJrOLUjJQqRHptb
Gbg4JbP41mSrvyaiFRK37Fi1qd0q6BGgIUosIKhJGl/DiKU/JfS1rVFGGDrZN4EWOqsodnu/sIzq
NPBVsSye9LKNKVMt0aKpJW/GQq4HzL5UqXuOr4lQnZyGuaFrDcmm78xuEyRLeqYorLUWTbTbcgKu
uK33dTr65ZyeqSwir0JLI2ddGMkh2Tgcr1o6nson5bS7AbtVpupnT4OEmKr03Hhp4zfRu6kI9umS
bEa2AD8y50m1LGgFUshs3vNcbzHAHbMx+y5bbgem0gBBKqo06uFOLeEueqYpBp02M2ODlSjzD50h
UFXZjxUICzyjON8D2Nim0Ef85N3HlI/73uIt51nNvcm7hDo1eI629LUWX6gjeS8U7FmsGfuUsYrE
lxurL3RD5pWPY0hZSGJZXKD6NbGTN/Lg3017EDVXzgCGI5xuR5nvgwr5g+s+pTTKuOvHtqUoBU5d
MGwSpR1ogcOInH+5dYU/lIlh2spjkFMUEKvcF+yUV5kOyrJv9YNog/KWQ9WNHmvnkn4F1J5TWMfX
qC8fXQWcjhV+Gy/1RY194Rlpw/IB5/G3bVLR0Bj2S9iP94XNh4NEUcflBYHpGJnaZxRQJEs567ZM
4qPu0mopWOYX91Sg+wx9sy2LGi1lwjrXrd2svZEVl3IIdq0vs1f/mgfxHc/NEx1L/kyRdewOz2S6
8CyPv6IgqTZGPd1pkfWpjdXjTOlCH0dfvW5cnHnY6B7x9CR/61OD+pYC/Ugm+abr0g/QFnS4DuOX
0QJGZgTYu1wHDir3ePp4DXVUhUQ4vmRoPFm2PExlcggx5HiwruuyhdcqrwOngKEAssNinlK32/Ri
bcFQmJW2yzJno6gm5Y/dqxXl1VxQ8jJJSUePpltkPjxCo8a8IsLHeK9d7DKM5OOguQAE2unk4Vew
aKpNajJUdctPZOCzIrn9VRA61+r6zqoHXqw6laDUwvFQiemuaKvP1hS0ZE2HYpDIKmP+PMqw4CBF
QiFhX9bq6J5F+j2JQ64F3OHpcrpxs/0kdqPhfpF1eRM9xk+ML8uA3/XtMj9Vc3mjWedU+PiQnnP+
dlAuZ0oYfHxkWUXArmpX1WLvC5PAXMlgK0K8ra2Fjkt5EMa8yPKZkBMNFbTu4uaFEw/Va6Wk9pgr
TkFBLJ4T6ylJ3KMn0T8K/vmMBt3mmoEYOv6UAgt7mXhPtUZ7TObOb4oBKD/KmnGq0ryRoLZ4g4Jy
ZN23koa7ClW7c6ndaUnRWyrX76rie0IHs/PSjyxl4SykTsPuLhUNXoTwVwqNYy0ZyPliWK5IdwFd
jnXD7YND66m7IGkUp/KUplHC9WSLThlxKB42nc8kKrHSsvQa0rAJ3g67utetg6H6ej0H42eYqPcc
FEIdqRsG89maUzhmvYXwPTEORTylwJktzJ7RY7/rdYotqyDckCqKdlqNLEWzBy6wDrS4DvFm9njj
EZBaDsW4Aqm3RKoKiulW47EyqVDaRFmFJmvQgu2U4iBIfK7GrGPjmTUrLY8/bBUOh1GvcMOCw9W4
9VeE43T42zLCOka34piQKXZXs6ktEa0Mgd9hbumyB6LDuuvlU2jwKQ+g+42PPP1Fh6v1hBOeJsim
W5mBHt80k0F8yJHDIS7CHBoVJF4ciVujYxQfRCZ7DANd0hK+ytlpgW21to0ZXeaYGBt5y/YQVoif
BJI4qYca5nNAzLUs93Vfd/fyNHe/9NISZI8Kl7fcxLZRYQGB2ACZvr9OpFZWmnaZS6viY0CS0B0P
lm1MQCD3lsHOsEooVV9FZTLueC8K2po6DXxmArVaOoT9g/x5QoWrw/Baeimo1jiit43WTzmIU8+i
5RlYByLbO0PyvxqKOITpqujOrrEwRWFKe1MvL2UT14eJzrRtl/SftQqvLSTPlWhC1p0QXbUwyUI3
zaNLORCrgedsnE2KjYfD5KGdKIinN5vwackbokSo39YzTyfMvXzVCApvLUuBkiKhIQGJrKaw4k4J
9Nvam3tKCEysSDl7FNf9yWPoMTlrlQ0k2e8re68qbNpR/FJPWnkWRGgN4sopqS2/w23t64vnk06e
yNOf2eDSjFc6ydFEE2EHQkd9oZmrwnwKE6c6JFRjraWXWSc9nN8bmdnc11Zx36t6m6XVE6R4XE0y
SNdyopgiH8oN9PiPsoPYOxjUf/UW0alyovg05dsmPeftqn9G7e82Q/dNav44WtnXQKdwQy/iatbs
N2HnpzkMfZt+o6qnHSDu59e8gatCifvj6PBL6Q+uQyUipmp2vAP74XfTGR7dHAnDMwbdLyWCQkiz
NSW41ZZTRZVWq6zEviMgOG/rkJBlPemApKNtLHJSS0AaDODdm4S0jGjx6U1YpOrHAEknYq4OG5sD
nG4y5R+oNQ8c4BDBiW0B0j/lB8iY9EPG1sbhGfcac+CsGTMMSxAUmENcphrnHGQ8irQopVJ8Mf6j
n2z6gp185+iBuTFKxn5WVF5oLTNAjhBo2WVTfF9m9Xs9tNyx6Ztku2sTwcaxBPcZ3V0rJ8QwJ2JV
7s+EyVcDnbpsZ+7a7MUemRyS6GbPpVffc9pzTKFs0UPusjBWdA/mOLwwXfRJl29qMDWa1/3MfCS9
FN/umNYbTHwvuPr3GfdeZH3QgkU5XfaF2WsMvYdisse1YZZrxxtuTdK/oqbPIOvth1pu2rlJ1l6Y
+HCWaM9t3hso/3XRPLPLE5SKuffd6NxpNsB2bJdkYIz02nfta0mVw/K9apnc5YW4Yce6a63XCkQ2
EwsOW+PR4N0aiWEXRDmEgRMtt6+eiWdHty8eYPo22JERfDVpQ+RKQnmkCznfSXpGG+mwT2H1sfwp
N3YmSyRUg24DSY3yCmtbt8v5RJ/rVTFz1CmnO6tkqcTc9uhO8zVq8tcRoYO2coAx/W2GE80aiqdU
XPnUNjylVIbUfsc8pB69kxy603K9MJAe4iw+8SPvdQqLCvshaJv3oUTVmuO+X9kdZ+1xwMtOelML
9vTO73F8kLZP4eLU+ENXAm29tGoYG1P1YKfdC0l7Pu6GN4B5ATRLf6jELzifbVL5NYYSxtlvsbSa
VYHDsPEecsO+ryaFc3Ha2ird5WyLV0Mln6MO9sViDewgvdQdDQeJdiUx3/LJPcQxSpVGTyN+tRqj
Sxo/j9r4xVQRh0uDuRCIjdUlwN5g05TEO8e2vhHUh68aTVARTv6i7MWpMsNt3KmvIl3cVhVwjDF6
RnvGvGvA3ydQRSYZi5R9H4h3hK2bdKLgLx8Rrft4TzffDgoxyaKZjf5mYHkU3Tm0R7/lHtGM6S4S
xi6K1aGL1dWM2Xhr1nZuJ6ryqBsMtK2EOhPYTF0oDw/KkakSfjM3WJLi3WOACNxqnGk9cmWiYG7j
6bcU3vl4Rh6XG7/V4o8iRfXgnVb092S6171VbWrLeU0TdVNr3j3Jbx9gyBOD9lcqgTexHG84YbNc
VRRzDK5c6dNPbpGKHbPmYeKRXxl2yMXpKfsbjPyGrcct6JIDPsdd1uCYE8HVRH0o2b+Ao74faW/L
4/KD8fVbM7qUtxFxV1QJOMOvnNx8zthTaPNmYTvDwji6rfZJpOSry8TTZLpPjUJ3R4z4ylv7OiW2
r2nmwW6rZ+aY7wROZBe86zJ4EHPzQzr5Kc8pq5bJAzPnA7WX62Ri0Iq/wsvBWvYYxqurrboNQ6pt
5KWfps4c2LYe8zDyI9n9QobZzy3e6eSj1vBbpc1bxlOv5eUtNQCvZjm8Da1GA4SwqIlw9kmWnecF
dlIw+w7NelslvIDILrmZh+8rJvvdHFw7fDIt41xwTaCvkg5fmKAKagc2tOxJZ5Jm8/6sjOwcj1fm
S9/B5ELcMu+bNHlPyROHTrxPVXhLM8m9SyEDIJa72RI3tVV+R/2Co+5vpNa9WjxUoO6P5HUyUr2r
NtEf0iZ6yzPzmNYE/2MOuB2LCQ/Yi9TkrYyijY7YWDrVSkXlvSIFaPUMU/R2OGFHPA1mfWxn617L
DORn3pdueGwC+kiN4Yq49FjzTlnNTEQKyI0h6du24NZm9ZQGSVSXxzMzzx24r+CCYxdU1TrMkCLt
rr0BQsnpq6799KjPzklO0Al6ifnFy2l2Xm4WklLnIDzDidqqki6LCP2KdUZDKoHqtQ5yRKsc2x6e
e9wTdDLXVEWGJ8ITexrfr4Zw/Z7ElVNIi6Rs5bd6eYKJ5nfOoxUPBwA8mBNQ+EPzVU65BdsBCciZ
Hh17UWMGAtGyPs29uIsn8+xp1ac1qn0IM0pl823AFBV+4n2WNO9ZF12K7OopRZWy47xM7nvgTQcC
Sr8KrWSSYpj3bZNcAspMxqfBqD6GbtvXze3QNK9KTG9OZ/hwHJ6VyyOX0z8pmvbXRGmpQAVnLLIr
9YIpJlY9dKriMLYmJX7hPsGCyGiMyQa+mAijxABeL8oYRidLue1MnJ89EiuGT9KXg1lJxGy0SbJp
RLw7I8corxH2EI8GQMdN7xhPTLfuvBy7e+gcOePsI5E+i57HfphDvvt8oyM/kEfe50bN7YfwJMWZ
Pe/3xP8fGID6vGk7GidAL9eCMqzQehjn6KUZ6kdbyu2S5WU6gFyu1kAmOdeVW01TCNSS6mRD/Cw/
N5nsB93yblSl7pSBLlybWHWWH5gJ49HJZLSJlHc7ht3FU/mRY8c+UNGTmZnbti+enXVtzHfSgOsS
LC7pRvW7VLo3mmL+vHzRmFUvHaki7vhvs1HYajP7WpjlQ6e2tG5YwyYt8kcXS4no5k2SeZ8kIugf
seRFn4F+ed5m5gC3CoqlJXeEIWPPz9bc7WJJ2abW7BpS+rZAFNFqRG42OwRNTQTmJtHuBqy6q2Ti
dTAO+9rpyfbZyIRUqgzNadLAC4TWIVQtNSzWQbz2HSL2dO3naDNG0951u5OI3sJFyhyK73hwP1Fb
D+TLsE0siF7ns6J/2jb3YZB+B8K9CxQ2d/z5B1dvPuC9XYIs9odOHdwcBaezqFRmlLN0+0wzS2SZ
JTskvDV9r+8507SNZEKepsXRSAY+SmoeSFkIY+0Aw9o4jFXhImVYF7ANMIHK18Qh2dtm5tuyZIbN
+GpnVb5m+kPzRHOy3dZae7FewW/eeybLI66JOzlh/mU/ccy1v+BR/9f++e/sn1I3oU3+z/bP5+86
K/I/Wkb/8m/+6vs0fgOzZnm2pQPK9eDk/s34SXehoJ0IT6gwEIQxhf43v13+BudXGNCFHZ2XDW7R
/8a3Oyb5+YU77Bq6FM7/j+/zjwhfaXpSwhIGFIIOhy9I/xNPmGh9Rzu7K/fM6X65aA1W9DAbwwhv
BTnq7z6Y819aBv7eY2ot3+wP5QO2YfGXCs+1QC9Z+p8Ru11fmThBA8ZPRrI13c5cOT0MSqpmIx/b
cq1/Yaw/dIlf6ROLp/sKWfKQZjoW9J6yVic7FmnBKsaMdjPAL0xGFluRgFxx8+gpcvVrSTfOGoLc
TZRKMESwuDYdqU5OXrC6RrIOsYxuwSXvBwz5vkbDA4mX+vyv/1Dnj7RdKeDOA3LVXd3jSuEq+9On
StlJOlqJ6+2R5dkQ06pkxW6yYVCF8YatlJFyVI7MX0JPf9LI2pdjfdYjynhbUn1+VLaQtbO90rMf
UKO3aQouy0Wegjgm/SRnmDrZBLRwta7MgkB7nRkvCdmuo7mDuMcWEgg4Z+yGmaswiUNZd06Y3KUx
Y1YyikZXWEfN1AtgXPFzxPJ6TGfFSAHUBaFFZekEItUmZe1fNv78ptSCkWsimDFg41t5yVI6Gbav
U8W5UoXVXrnGUx4xhghzDj6uF+9jF/SQxzrPP4l+jHhiezCce5sLgCUu2ZgrZr3fnMfPiR7+2IkJ
lDWJHsuO2PZAtIE/C5OfSJBjUXECr//oKxmv4b0Mm39zrZab7s83JSBzz5AeTmsOSn9kx4JuKWF2
zd5eKQ10SBVcYyt591CP+5w8V57QpVLnXcdONZabnjhXUtQDREW5bzSETxykOwN5L0ygNFI4p/Mu
sv1gIJBHTvNYqpyoVeW+oq+na1OYzKP6aRkHQ7miQ6UusQzUaRtu3enBeOn1FPtSGJGMXDxetN2u
MGmC5Su476te8+uBINEsvM+U8eyR8+BrqvJbUaCTaZGMN0RBEV+Tm8wsn7shP2cFNx5+Gt6U/W1k
JMg3+TloJiSl44Idm0ybkuX0nn75U2dCkHTW6ZgdLR33aduzY+YLcDBwFUUOuVC53oOOuALbBnAp
ghscYqL/Ir2OTfLj1smRC3XJPO6Yf3Od/sllch3bM1wQ/Y5t/gnx2wir4006ePvIKgfc2XNKfE9O
WwMCb2s+tiJ5/dc/0PhnDzGuVovHWbrgaP50Y0jIrFlp8BOt0bopbftMwj9bi+VhYJfwUkb5vaUx
mo3c7jWZuIMjxiRskbFsYfg41FH4s5R/VUiB3du//t3+2T0LzxpPLIup+Q8FNib9aXmmpd7eMXHz
FgqvEL8abzIMigQG1t1S7ZjP2b+5Bv/kxwqI90tYgc5tS/zpGuCpwmwxaO4+k+nPKN0r83b4z0X8
01QdrajoyknjXv/132roy7f90xMqaTjgNbm8pv7hHcVs1fQGHty93rKFi8JTOJAUUkN6G0DIQLjk
wCR6zKriKWicaxKTK6pGk0Cho/8YBuVOPUWP2BVZ/VV2Z8c4EWIWmUBPpl3Et2FuuZs8J4TaxhSQ
XyRdlynFoamdncG9wa6fope81h5yYR/zno96cpZmCtBkFT/XB2MFoVDY2xhBh3vzbFvFADinAZWb
ZgfP5gUQWjd4c+xV8R5OoG8IIoCxV4z5yPGsKoKkK9utf7X6U4JjjRrwge1sFTAGGVNOhc477Gn4
g/xmQ+Ikm6QCIRt4ibcWrvgZO9qisMlu4qilUxe4obuMwstVZzNPnZaFJx3nW0Y3fqHT1TdOXLay
2mpk0+m7IskMh/lq9cUTbFS+llfrypumC4PGdF1pvb4iPnqF4M0v5vHhysp6tad5lVTL22Fy4ANU
FR49b6u7iqkugNii40g6CiZUaZ39JYr0h+zK3+8jDFP8CZoueC51g3esY5KbWRpo/rhoA8pNOzXX
4z70TCrerG2cE7me5nmn0dYLag6764g8YpR31KQzAGqdu3mYNcxQ4WEaYYGQA+5da6X0nIGFq+8N
d+hWaRZ32yzmRRQQK5YDaNsu46Csd+EtyYunLoZBbWbAr9Jtx4K+YQKVE4XBz59XHT46+Sty0gpw
wYz9LzPX0oUziN0ZQ4gjga4568aaiQMUIcSkbPppc/vomBQhCul9FvqBCpeLVwzVNgLQsSqa/2Lv
TJbjVtok+yr9AvgNCMzbnCcmmZzFDYySKMxARGDG09cB7/3rWlVZWVvve5NGiZIoMgFEhH/ux9u9
yB19V8/Ob6IU7jqKpudRRqjTgbtd6G0NnYRyfrLN5AKv8DHA8QYBXqPh1ZhhpSXew64YSBj6O5ca
BtB0wN/azNi4ATHeuWOLFVu0Y8zAcbBHoM9U3S7pjTcPUOQI/3IfEPpo5vpHVON+0o3LQKEBrVCk
8J8MtVKMy72IcpTIvwQFkFCP1jA1d8cRTOymb/0bX7dZR8ghcaePbRlMeCkHZAN5ELAJArNMN14+
3OkpI0XOT8gv+FE5r+0AEXhU/SNTyT+gcOt9SR9mJXW3smRIZMjn/x1lCfRrKNO+iyPZywEChFSx
FrPg72KBGiNmR/48kh31oJDVaK8GhmQqsOhusEOqNdl8MQEex5Irmb+7Ft70ydaM6VjI1LadGOUp
29o54I+nCL7FbIGeZRiGfc7r70kBpZAVUzxTJLBVZqMoMIniauCSSCWm7kI76W7Ad8+ptwT4mGfk
eXNx1pULFWdZnO1l4lMAPwyWSWBule+TC6BuiUbPcfGUueqcZvKYeYlYq3xi+Jsmh7JTWIsATyDW
DL67TxwuhgmjrukDB0B8zLnsDgrhlKu77tYUjt3C2KMI2Oif4kYRJbU0ZuEEr41l3xJaN499Q9S3
EfNnRSFizj/DUuLtZeS8usq9ekwUmevjdshdJqwmq4sCsr3JBeECM2Hc6U54otOXKh+hK2A8HmqT
lHMhX0YqCjbzYtkIR7rVyiX+zsjp4OSspUleeuvQ8MddAsiNcQ17eTwiw4SHpUfNqlOJqdMG5NeB
pjQ+CSPd2LRigQQklNowojQyBBDl/kcvqsfY5P0vtWme8WKeGt88ip4dqstupXZluas644khRkfZ
KY9YB+ZNA9uvyNJbtijYDF4fCdhiKusM5niGuMy6Id1kcVe3cESnPIU9shp/2Nw2uPcYEUQwNSE5
3OXZMn4s90rVP9DfETNSQX1miW5a44pejYX9GbaniFCG4mlz1AP3MfzpPUmEK/UUT1XgHm+7gXm0
nBjqBkiTACl2HhhY6WNoK/svhQV4xQz5wJPt2oznzlM/WkJ6TJs+cueUq/mkELsQsGusvZOPL0BD
DJr94a1w3U3XRmy6272bK8wx2IPnytdM1mA8TAybZQLauuh9pg7hZ447G1fF+FSEi8uFQhPPLj06
Qft+V/Cor4Bf3TMwnYmNoIHhD8A/NVrkaZmGml6z8Qsa66voeXEpDlDTrn0TAzoWBdx1fjqJ8yrN
oaTZBfeF4Ulzzdb2je4sptj0296kEVYHv2bwziT2xgDT2NWcDvIsORgjJVrdRLKLugOy2h46OG6k
woGYwL/5EiAGcvroHxWz2oz8Ik9DcgDKaV/8kHhVK+9zG8hdFfSbbOhCDBnBVjXLLHn2XyCAVce5
KhlcjCnPyLnBT4NPaN+QyQ/apGA0BzwCQ89nlD7rJmzXw8RDM7FvFZEiDl0dfJN9OzrJ3kqyZ1/x
JIXBc8pDJMhURi3AgHDaIilv216RXfQdn1S+TXwmYAA9DC8ynJifiI4x4tyRTzpi0me5nYx9Cvl9
lYfTTyP94C5vtlE2ZBsiT68dI57RYq2Ow/ylkZqQvrXYQlD9b6Ym3kVCZJ+r1N9i164pXVYk5/tu
Z5bmxQw4+bGPBCHWUeU62+8ydH5AnROyBGxZs26mfXd2veok7fiXLTY9Je7wgDBQKdwO7KZeWlmm
UGNktpHucBJR82YCK41KeDxgVpikGq+5hwXYtwhJzmtQLPWYHzoTZU5PzyWPl9VUBPcZgGq8M+jO
fbjJB46ReXHqQv9PloHtdAMI3E1fvw2hvdiuYChTWFDbyXsUvzfiXODKg/Dk1OvMDveWJFjZJoJE
JH93mNIYKb/bNcxqJ2BvtAywNcABPUElW88qp/gyHt4SbxArbVCo3GN5XWvfCYCyA5ShEYAOowRb
Y1Fs8LqvKpNnbpv/cXuSbH6RDwdrst5qoiWEKdytUI61NZ3mNPOMQ4vATwq08Aw/6M+4fLE5qLnV
4uI1keTqCCGsJhW/ADrwRztbW9nwozVqHDT+u4gt993Qtyw1H8th1lvDb42VMGZARCDvVpUuyx95
bZDaTTfDlGV7rw9GskIkx4zQ+koyQvfd9Mno52EYgBD4qAhHQ47vrR9f2iQ69YDbw8pAS3aNl2my
HBwkLVlJ2a9GNjxby5mdDctAsel85yGXZ9EuqqehTgYnV0C8ERPEPVGyZjkA6r9e3Nmls6AGRtJ6
7o3tKpUsgAZIuk3lupsNdJ0Rl5kJHv3It9udRpgIp++P/nmBltWdSupzN2bXD0z7o/mEt2I/VUWw
99xAnuzClJT2sv9u5/o60dwM/KudaVFJs8UBDvxh+ceDFrNmV4x75cYHeuHOcVAGq6Jor0jjmmdn
9aqDEjSMbttTGglWjgHvQuJjpMozECq2uJNQ+WhRgEsvJJtKcZcRrOCh/8IlzrLr5IxHYjzaXcxu
xO3xThklVd2iPc+0gKhlrBcb+Ven04dhBlrDmvPlWsWdn9xkytljnuKHKBoZ3QckDv3kYaibF1wP
8ANSsD71lx7GcyqcjRWIz6DzPqDVLsfPPmxXXVl/iSJ+EHRuWwLDXO37Ib5aontBftd3Hut6ByG2
+GIPdQZjxjbFSYhHzCx9iGEBY389BcnamHIepvjNCOGW7laG5ce3yf7b7zwsTvueuMUKwk5ZrlyX
21XgaO6poTlJuR+nuTp1hqpOnhijLRC7V4+d0Knt45of8tHKG5eZPbeokZIt/DZ+f79UANlOZppf
2XdHu2jhRMwdj7FiwCyOeeqkQbfN67TUHkaz+jnL219Ny17l+939/uj7Wkln19qkU8Q+2467ZA9u
vzolWVRSp8pHgdPZyDxeuU2SEHdH+OwJHWzccv4p6pJUjJccU23+iDPUn6GvyHJEC4cJT16W/8n6
6JkD0wFmpbMOK/ci2vgltLt0P3kh/1/TPaQLDL/CXwNQOT5hAhtxRQ4cXPu2A5i7OAHYxKXgX/BY
cVh37BbnYOVCR5l/OxNFOYuG2WYEufDnhDGFY0HNDFCm4NR1986pje0RWY6tN995RAMyPmHz3NwO
HscTGFPk2bM/vYMg57rG17jAeLTmG2iFsXLlSNXrXLK5YYt58jleaj/iRpwmsVXen3xZ1hfp7/uQ
GOG8lh6BeqdsD0ENrvv7yI1b1iS66+HX69sj4eGAlih+C0/oi2VN2zDA77tIeN8yl1GS4jWLDzXP
7GtzQHlmkf1i9vnHGUlZwQvyRr6/TF8T04CRFGOFFqaZwCY3HzMRoLHh2jv6073R9zg1a1ZXuI3V
uuN5uO1AQsvUAo0Sz7uuktherXljeWGy8cjWtdQsDxNbOFreP4M2enI1CfmJiIq284NfdJ+lNwF+
67F6IpFfRHopugU0gC0L2hvASk8MBx89tf1sak5QyxUzzglU/EXH9GaxLZNdb6Ee6LaUW9cFdKCn
dB2bgYuMwFsZRLz7WWUWjDG5x7tFVhwA1PFtjbfW178jD0WgGibS2URmox6hwsuatyiQex+WGkGD
+tXqZhCZCq82xVNn7YhoU7Ss2oMmvW+zaUJzrzal9gWhe/5TntE+jP2xbs4deVWqQ3h7Ep40aYJX
34uyj5Y3AtBS9SpMlrIMZXBw6/sszKpVTn5vYxDvnx08KdEsuT1yJtd2cDNdhJNUsZum6PPRSKGv
jSGqRMtPxc9QMQov/ZF26eKOCv666vIx2ZaW2TNDZHcyjOaaX/2ZZ/YPCc6PRQgB+gKR146ZBKI4
Mn/g/xoFz0VG0idbPsepTXFBAfcX32+AnSxH6kWJYYhJ1NX5VUi0oTCiusQ0v1LDvDKLxd9G0U4C
uWH5kabkzLc2MVeEyinmHnUrYqTL21nnn+xt8QTTnnPxy0XHhUqxgtlDd3jfboc2f6IM4ZrVqPN9
zVmuTB3sfCZ5lmKe21VcWndUZh0qxAaMFDYANS741UhTI4dSVLkKMQ5lG7o0+HlaRfnxeiWksrwT
h3Iu2S8MGchGhOFaOukBhE6L6JQjGwHU7NpBQcTMPmIHFcYyLr2FKKGz+lSUzmMUqHyHfM9ynPhn
NVjJtjJqDes8oGAvbTaNU7WHMHpKGhynSQQ9dkGhcPyi+o+IWVbnu2LgpICv6gj2+6gN9z1m9MCp
QG5VFZ3aOP85xBSC5Z3KAJfOf0rzpV0uYJfqC2Az+Uc6ROR1gGLOlB0DxSofLG3eBunvSxt1zsyQ
lWZYxOhCSBZceOgXANTz8/dMpjCyP8grvM1D8JwWwKtm99ZEXLZsoBoSxlufDKAAeI4Dj2tsdipC
Gbi1aM6ZuHW12JqdujWNw0mgzv+QGuEAh5OaRyXmvlIAhnJRwyxxFsIxNgj2Zqn2BO7C9QgfsjSh
mg6GPE60bK0Y/xKvqJtfEdH1RcXFpNGq6TEhBWzC1FyPnoCVCIM07GkUkYpdcNwHRy9ykw31r5rv
sPkiT6SJ7idn15LURDDjO2QOAikYwQNdPjxXFrYCoGq20HGPa5pq4u1AFswbP7XqTyyxm8iZjhz4
LwyoaX7jRqE6nl3iyDGnIbaxF61xH4cHqpGOtTpoExjmWEPGH/axlPWRScFb6rQ3s4GHiSJliSxe
IWIzpufYATEIbwaLMxHsNVlAczN4P7RVMOgophdv9g+E0D57qgV0W6c4AQjmCnZwiiG5xbYwzVKk
KBeQJOcbKbI3CVhvDZjqA1uwsWr6/NgTuc1Li3MNxYmwVHucoF5zjUJxcFvx/A09mNOrqYorZjeK
cM10W5TpZQ4zbxVBkg61GZ9V7UG1Kt7bmMNiGlAR2pvZNiu4HgnWbSITqKuVuu9WRLKPjMwVf7Ha
I9lm55LQ28YAEuW0Xc9OOK/PoH/7k9feUgc9c5V2h2kmYS9c+yuahaJnK1JYbyz+q5EN0+L7JTZV
t+BY/v1rTYFBoUg3Gk0dnLWy9N424kfN/+BklQU+GYdnSD8a07kBXsqzBLsSz6XVOJvmqU7siRCV
p83T96/DJLrHxI2XAVIG6qJdXWhdASgSVMzq/K2JWIDBQsTbasD6ORT2ajJs69TmOeUWrJjWiTI9
cfr+6PuFpBkTU9ZukiH0Fn6/UNtLdq3J2a0luf3X731/Yk7SC5r/uI0zdEJdB7sstp/ASqQXuYnV
oEimGnlNPwKyyKGKmE8imXI0bo4dy5F7htuSbWtW7VVUZdiU/vPFDYmX2GRFCSWr6kx2569ez/9v
Svi/mRIYfzGb+d9NCW+khv7Pa6rjtEr/K5Lqr7/5b2uC/y9o6jZ4ExMV3SIa+5/WhED8y3MZ1jMV
cTzBH+BTfzOpHPNfi5eB8ZOPqSHwljbOv70Jtv8vjAneMqoJTWaqXvj/4k0Q7v+cwdnIuIsHwrcs
Suut/1aOSl3WUFRZnBwHw80g19dfZa/wHg3pfeNjNB1smJdQgmjn7brPlhvoOBmXfLC6a7/Dl0+V
VQfJGox52s3ZGk9jtHGdksfTEO+k53+mWXTfjSZLsTdGwGliUJtKQl7JEmBDcXSXemc5QbaezBNd
VOEaIpSx7oAuMuKd34ZPz3HlFo6zDzTjANObuU8sD4NJoYiuQUGbXrjtW3szK4XzdqyPwD9ogJ8M
Gj6q4dOP4S051LBlHmEAKxrPfVzMl4FVevbzcBMn6p7xFSTOkKED4feEiSOtr9YxTEBJV1F1R9pI
bZys97aWeMJ5TK9y3vU7Bj13IInnh9GrSUNPnsPtz/a5aTOspxOjI9lKSmBtbNVYvMq9E5BHhgZg
bos0Z3okxidAU8EOk5juRxQcojBr0X1qCrJQ0NuJzaKZkmPyqVJin0UwfOtN8o4jagdQE1eTp5Bo
LTCTq7ho6SADi837hByedhl6GVKRoEk2maeR4VPwWBJ0bDB4sE1G3xNucxegsVoHgLTPksqwi5kY
z5awtlPbvHrJcHNplOkHb6c88OjAoSqtNnX6Nn8LoBMmEipxZUhj4czxN3xh8fx0mOb3EiRKbutd
m0+0f7XBcfmsXbD9bOGnxxXO7Cys12BHcXqXRBdMy7m2KRQI02sxphWU6oyjtU6tCsk6sYhheKch
hm44Ea6Pa7c4B2Z/J3rzPa2b/DLjv92IkRaEhMwcpW+snpAwMccRjQVtYu0JN0gcrS5RScvDseY0
u7pHmy8bSg+Q0Jlxu9QQmIqAYZcW6n1m3W2rcwuclAsOAJoKTGRiWkHWCn9IPYl4X8A0WAfjr7aM
n01RSmblmsAFVhChWfoj035kQHShI/iG4HtPARiznOHDAdex1Vb2DgRL3+uCZSud2bTYnD1yHEJu
OgbbjkLurdGEu1STiqK5L7k0LkBoinJ2A8b6HMQ4P0lFslnOK2cI9/aEuUNxut7GtjHs6a0not+9
iYIJaYwBENO8ZgxGJwk1HIxpONJIDfWLsSsdQmrjK32f2MMdGLC91eCIqRlULw5htgx+sAXn/JST
mVkDZcC50FgIav61dUp155My6tt2eEmeHSEfU/0YlAIyOv1kkBeAV7XlglcTv91AXZmwIYSZ3IsO
emlX4I71e3af06yhTSH/vg/uQ0Tq+RCOKXj+GeZGG/mHpF9z27xn2SMiGdZMMjA9k72tbblXX2dM
9ABw6Omtssavyej9fdK7V+WNx87SYudbCuVt4XXTlbFJxv5hmhK0tpoOsj6gckiTXkLEOlhFqPZe
FN90m+xCM7o1/X0kmnmrw0W7K65+RSe8nXv2Wkg0KqRlyvVmDqUxVVjr0EXtTlLzgIURfIW7tppP
4g/lBpPaZorNT3Ne3qB4TtgtOjs/6vY+6j7BTxJNRgCE3Y31r06YbJrh9+wLPR+VCMWlGDi7mHb0
OIL2eknK4qSKp5IMEkQXED1dQguLneB4rjy+mTr5kkT1Ybzb9+mi8Ra2f2/HUX8ak+GVrueSXuTX
yMsUw0xo7ZD00jwJbj1b7VxSAD/282I00vEmjGsJ0jlxt4NsL2zPv7zsDxiq12LGfF9OYcvZVXwN
HZmrkm6FyZsm5rTms1+WzXZofsWpPVxtl9FgXbBFoxZwZ1PITVDnJwMhqpqRxGhv4IGF4xIbl6a3
jSeTqmd6jODTY7iKb96e3BBAfgNhU6Yce+hzowKMiZjXarAJRsjQUZmX3CceldtLD417Tojn6cR5
KaWZrWwEeRDJx2kuUvZQTMFqur1tZhWnmJbHMgUClIiYn7Hf3cEAfVHmoQnIZPfDfpSgSo2swnjM
KhnpSNyA6K+pyKq4C8rh1LgGVdQoTMyAGiNE2RDs9wb4vQx4OOTlJY5Xy9sEU/WkCz2taeOj8JjW
Ti/0+0P5Jyzad7jAOcNZzlmT5KR4GMlK0jY03Rfm1SmAyYuRx0srOwbiAs9Ua5NVNBlomDH7Y4/G
+SikgiIt2NK7kfnAKHqbuTbXTooCnql1lEPaponBIliGgU2zrA2lerDxlDzUtKZQAr3yHKI+Iy7m
s5cwfaY4guNxRX0Vh5RL6sk7/NS2Z9w7QLmyxOuvPlQZMhvm2THDp7QxbFxPRv5gdCYvxVAeDSAT
CQg8N6N5ve2eZl+9AMt8ziMulDh/S8jKrjDXvoUWl6U1qt2ATe1Y+2T1FUoUhfFYkJklExSdD31z
5LmqFof/KZ3VfYCifYOqJuFS28rX13BgXFjPUJ0Dnz+n53A3YVeYbWO6RZ0CQDHNvztYlxgzVLDj
VvuQengEumEcm5jrP1Q9VDYuTPYc9KkTcabD2z4x6RJ11y61lsSO4ArVudx0FApt6kFKou1fNUG1
nRpJ2XeTt/bUFNCrQui5d/QuBayzq4fg1BAGO1HP8gPQ5rPugnzXO85jzAYECh2dF2HYEdaE8NHV
nJVK8xhN7aVh/LC2WY5SbUybnoQTi0IPDfI9pY4hmoFxlRzUvTI+kFgr700dbJcDzYfyCQ5SK5gf
yEWTpp6Tl76OXPwT4iOJ0v3AgKMfEPHDZnzzdC6ZqZTPVu6/uR3dlFD5qAoZGIfaEtlDtZU4eGHb
7eaYN7S26JUd00+XepJ3DpK/CNNXlAYRfhX22VNDww3ET2w5Mq3Apb70xBH9NPAuuK7ELowHC5NB
yDLmiteSnM/K84rPrDVbxHHs/4o5n8vhlH6m/rGc2lcolTP9Pkx/6jbCdaCOUxy20DQBEs9+/6JC
m/N3xpOrGYz8roa4v/L9Wd6BwYNoQ2WO/Mnx077a2Lddn7ppkN/ZaZ5aOKLJDbCoe6Y37FP2FOxa
er6lJP0pvaIPL34H/8cTUX142sABRTWpDW11heUH9XQ06HiEcga5n7lrMd8AsnQrut4ZygTWn7Jk
huF4JDStGd8a2ydGsX4GUATyZpBhnoje8uVCpR5g5/M+H9mtFJfAGtki8axD/CEH2gCPpxBPbrHl
ESvN+4lMxMj1pe/iyC92s/8zyyUDnKGQ+wGhMBc/DQM1sScLRCDD/NnE4sMRtXekW+O+YBU9W2UI
mWmWamXc457K19TZy60xVY8R3Vbw+NDsuuwxm6+qTm6RQ39w6wH0oN+WCk5U6LU1a0b0JEpoDVjV
jXObKi2YJKHNKKpfdGM+1mNfXVv2Pgx6jjrEn2IOqJC0nPFwz5AS5uXU0D265mCtx1rffNu9BGVL
anx2ECHH7lBABQdNijrmGA2oAyaom3Gk+YAnEs0czax/lI56Y8vL3q7BXYDXCnCbbB66Ci1gsCD8
U6J2lMBXnnOQ2CsS090dFeuEAShO4O7m5w2obiX5O3E4jpBNmOX4yCp8Q7QCBGNE3q2Ex0s75MZh
lpyPNvVS84hnKxNYfI0/PGOwzSBlfLg9LDELcaN71TA7jcxnk+qIax8HNqVNDgTeucajKwk393a/
QeIlouNqGnp4rvoLc0Aac7BjbsPAy/Dze1qYZjbWnfpQVKKuKlt2hzmCS4AwksC9VM66jwYSf/5+
9qs7nAloT+jX8OKyXz0CNF2M4z0Bk6/Oppwkczw00dJ9MDlsXNyOJ0pK4rKMmelEnnVEFn0wuf7q
yGmO3pD+bOz+bAZcozk3wCYpxM+kuBily5cy6hRriXqb3OlLqPyxyRh0sWOtVt0oLs2dA5G3UtVd
ZdFuXCMiookuhWm4gX0zId/fUeaVqY+y0QTQJta9B52lp6YD2ZqHN6+fXgfiKVSczxshzgSiP1qD
YGdcWQoCZPgIPhCqB05eZtOJmTFWiwvabB49GT66Y/xJqo6fMKFNF7gJvuyNjj8jozuGeoHZQUng
eOM7wx18GwFusgOZU2OED05m4R/TEvqE6L29yyzPa7wD+fOfofUyzvMW+tSuH+UPUuprBiIvjj+S
PcaEEz5HU/iL3ecPv+cZ4lCdYsgfwroLSShrYB8ZS0tgot5FFIK2PP786GGOxblK5Gtq9FtpQLMJ
mgeGz/2qLfxHN5s3IG8ZklkVbbZZjkcGji4u6ibuT8s/lRXlTTrtpvdsRLJ8WiYsi7Q03rtecoEN
9JDN4r3S9SHDd8fs9AQ29dAYEPVcOrSq+ApvMVnRrYbZp6T1NGm5HD21G2Nxq03r1Vb6QHUz4bnc
/ZkDXqzru9kImEqp/Dl07LtM6vsJSi7mwW3j/ehkDZayvsRBBJ8RMB6TlFnK9PKu0yrbQch+hi1x
6DKeyvAFa+Hx8HbuqYj5ULV8Nhux1ItdSSsIw2BTCKh9zD/gI7PfU+7Prgwv7H8ZxyQEiC2n+zUq
bzexxckpecOziomT+DbmkgCDNflYLrLq6otuWzbJr9Adb0VEtjrKOPYJ/8EN4J3J/jlNcYEtkObl
rQGBueTydyVSKVPqGjycIdQTTIZ8Az+KiJofggfA1b+0lNfi1Ib2IbElXi3xFszdsM54tjOJXi8/
cwP1XdcksePkOZJ3/UAllLlPKzExk/Kwrrq4uKbwoRPDa9zLtWyIk0f42eDQIoO8sK14Rb3AH9Ny
ejaS6CH3+l2cEZ90esd9epReos9wP7ot3bzo8WX+kAP+PtoD+ykUF8oCTfOSus3epLLx2IJdwYHO
DmDmHEUGdhXwNhWmd4xx12VeIzkoGxDdAiB1yyA4tts7qL73Y4cCwMKFTC7x+w7GU1qLHbXGFHJE
zgO9rfT7Ci78umhHbFLRuYrHy5wzsapCalZq9VV7/AciSkls7qF5hLncKP8thEd5qDlF4BFhQto1
LZdECLTDmK8wc1c0dR9ERzEM08tPaslvS4VnVNRLSRbdMbHco1yxjaNGw02wmvpXL7jTim1BlggO
88kde8effg/0hkJwzTYuG1gtPOimWCG9Ky2XsBA5omEmozJR1j9lyuShdGS/RuAbFuzIjnDeg4yB
XOMewcYJ7dgnbh015k9tDNOzmd6rJfgcRhVs7NbF1wu4O1EPvZ0ZK8/0mTkaz15PHMAeXkWDBFM3
qFWmhE2eUmLhgnzr6vmDDtglypc4uzags6HuDlyXKMjmUl6MKWWo8rvUDCgOi60z9BiaJ6FqA7hI
TkZOH3WEWbRWcBoKrjv8eR0NZuLDrms20fKXs2DWYONusrpwj/QnAzMkmVLn9SduOlxS0L1n/5KH
or6acdo+V2l+jMKMqb5uzwWK58Y1kxN1hOaQMPzrPfANzWKzzuNNYctzZYFBGGPs0IU1/C6zBtuo
b2AVnvWhkTw2cI4H2zIfLvbQW9vRZ3jkcuSox6cs6TdstyLKg9oPnBjYrNjYDNASKF2Zjkx86nXs
tucpQWBru+g9ZjClNIj7ITepHmrgNmoGQpYernWKQcOguYPi1FpyovgDT16uO19xknT7d69dctDD
U1Fgo4s17te0pv+5IR3FV/Ttc6hnbyekcesKUW340/SICw5+BAH2o93mBwGxhZZuPAuEGhnfCQSB
vuGUwOYspLSaiA7T9dx1D9MIqi4Baa9KmpCdCGJYg7xRWlP/OHa/a3sYNxRgw0Yge2UH9p3qnACQ
vAnq1mm2tcA8hvv80kqEykI21yHTD/7IqAkpdkWuZ9wqg8ouRTocKZDOmt8zIdp1zoGObK31y4/c
r9InTTsUeCO7wM/OvTSfdNgcTEM2G6eLH8D93+zUuEZBz1Ud+kQylqofTjnsBcdubVFvQE9t9sDs
/Vfa4BQOMpIvdXyHx3lHine5Re1yo30F11nWxjrOjWMlnqO52s69zz+8GI8nsIVUuRIJaG9FbT93
WLFWyLYflUHfW+mbGFp8wETKSxj1G3cR3DtavXap6am1l7JvM+2FSNaba38PFOO1bmL0WGoGMS+X
Wyfv146wmzWtnApmKhRyOhUHHf42TMH0DUUKWjEIH7ef9wiqh6gvD5HPucNIi2nl67E6xW26lwsA
ECe02tJzRTFpR/1fH65ncVQRuQY8H1r9gqwktmARh+XIdAsLZkL+8hI3UuCMKdydZzUP9thahzQj
HJ1n7C1q6oGHpPn7Ix3reTsMgNu+OcfcKJwIOets3ADt8/ulTCAdTkRWTmJSXIDfv9mG6bQWNrd6
wzMT03Ta7ejzao6ZLdQp7qwrgoy7qxWdX4Cjkw3SDO0Mi2HIWV7sOE7oGl+8Q6DX+NCOIXagwnDY
yCjpnVJokmmnaFrtD8MCXbQX7LvdO7wsHw0tm5pgOhaSBazA29PVt9Kis2XbgE+MBuAgq++v/m0C
k0608ao6LDZo8hRoL1/3H/cSkvjfPqZ/fo9dKKNoKQ7NMoPrSwWqky66zaDnYC0SdB9kaHGqFrr1
90tScWxlsvJmL26k0XXRukr8oNRd8qEfpH6+UgsGNqDy65S2rD+VcC+QlvlE47jnnmafPXeePLUp
PvREUopupZ2ztmh7Pn2/dNw120GYn//8lnCDE7tcYDqiQ1L75xN4jf/+W9+/l02gXaaWR/s/nxiI
EG5sxWauljzeYo1n2cnr0z8vobaZ/33/Ok3brdICB2bIXRBgj12VojP2PgTKqolbCHMkVYJSPflF
VALoYT/cG6ymAwK2KqNz6VfmMXDSVWFS4mF1EMvNvgRP09Iy1WE1SvJjjbUVJCKY9YrDShYaBg+e
3NizEtzKioUfR675WET6mpLTWmespfgYZ/pwhyG9+Fm8cEQQeT2RR2CQvC9YWNhyq/7ImcC9dBM1
y21QbiWqlDE+iZgatZLdLSqkt4odUJnchhvLQFWc0vJlypphj3Vr5XNRnjPH/oVHj5yNiwKRT9mz
FRXyYsgcgd5PMP6K0xSPyyIAbMbFZbito+7BKcLmbM7J1qonvZNUGkOlj1hv7OzQIg2tpR+fZoLG
ax5zgJl74rNhZ47rkoazypxoe8IDj+HwxRwbsYUdU3s13bTljXOijcVV+sci6jguaX+9dMAwD6L5
qOOlZhMn4p+cfYsHaVgpnAXqQuNi3VUOYbtK/laivm/MK3nSg6KnStvTvvDRPUv3NbfafpVr+6s0
vCfNobpQ8lwUU3G0J0KUhhORJ83I4YgXAkOwilw6PbFLOFAh2JOBluvH52byT1n+jIMfvcUe7qPO
eaSQ5TiE2dVMp41U9StiPOf9CiYecLaXyeGJO9c4ibv+IynDh+XLysBiVAIIzfekuUnS7HdVY5hH
wWcQN71HytyWEXFKwyyfXMd/c+D98+kBqKT5DiYR/82sfw/afm/5Dl2KmVdA0umuFc0PWlFR1cST
bi8043pkFSxYQhN8bL67tYPccJd73rwP5/bT72MwF2zOF2AG0u4JRxM/pmsWB5zcHPiM7rOM2P+A
e2OlLKo9vroX1Y77XuAnSlKKG4aW7RXnXBRw1kpxlKZjnJsWvM1iq1z8hZwBj0Kl+1RQGZAwqPkP
9s5ryXEky7b/0s8XZQ7lAMxu3weCAlQhGDLzBRYRmQmtNb7+LjCrOsVMV9u8T5kVDaCMJAGH+zl7
rw0rAr5ElH1NDIOEhIo8GvhgZPrUbhjgc2JVgRC7nle6Oj2WmvMhiRA7NiU1KBWzKIyXpr1VJsCk
ztL3LyAKtUpYU3HYkfoB6VdBr4ixufeqMJJ3OVXMwsQIIuhlQHoAI1WjvMkXSVROZ2/56mgU6W/Y
VuCHKJ9v4BuFa5KhyaLtUDTLAWipfFC7eEeX0jhrtODivlVcX6Pm7asUfP3qXEtk/svvURMnuq3D
GvZb0ZzVyX7pa/HGWIkglxSVvqht1rL8m6ua6Mt++kBXVq6UdANPJthhKCJt3q8fpQHykYYoExv9
NsjJWx+Gqt5Sr0lQtZgnlWKdJ61CoJKI36fcphfS4DlpvlkJhVBiBlZTBiUoMJUBftqcol8L1oJf
ca2PiLFD/TOSOX4exyZzwkHOUl38Tv8yZMDxGp+aa0EKR9kCXDHYWB6KIrAxSdJ80VAUFbaBZJaT
1I96TsfiubbUW2fqByhG/bCpDWWXVs8sshxXp3ePXscgbXCo473jBy7io8WvYD7SUSffNqD46wwW
KzcdwTxZz3qcIHdseqbOIGuqT6KbAdBj1uI44Sex66NpFS8I7m6MKEvXlBHAn7w0fbXXDNCyarCN
4Fy7umYb8PI7Yo1N1SO35zEOzSUtHbtfUC96RMXYBQHSylapGDghORYJqy1H22FIpDCiIdy0ParZ
rzCDg61vczEn0VE91bX8XDEFw6iscy1N1n5pXypHvtsWnRsOm1zvvmrFfF9Wd5ZGWp9BGXBELEnV
CZicmdAIrvzX5YCvw3nTEasMk3avGwoZdggCw864TxJrrUzxW9MHniOLLX/avO4ktThnEHeTTyWG
yYK2NqfxKSxK1HSJcsmS9FT274SS14CH2/2Mg2uqYgNbfqCvDJXmoWlv9MVbZIJL10obH6rlrH1d
8cg6uqFOdS8teaen7T02JESBEuS6fnv93KlFq48yMGS1l25rq7iEjShWSKhX6syU20AZvYqkhb5Q
oCqkdb3tjPTJCkeHrmvQoCaYvipOuytsLeTKs6wRSZ7g8lJt4u7SkF+JcciCp1TnoBX8i1Sxnk0D
sCnjzaGOi17d/CgZt0jGOzR19RRX8a6pEbDlyg38vkMUMiqOzh3BixT7KRQFLZkudGHfGgjsCpgT
bDTf7PRdFH6CiUs+5mgfmjhei9xS8TzSda+Fx+AKsaCmwjoKRE41eTWMLIMds4xsdzkDrZJXb3GQ
kXIw3NaO6aalMXtt76frPrPmDXOQEyyrg3CMR1MYL7jsXMSU2Oo4GqPJIvaFvwWF52IoIQUZKUVJ
GwaWQUj3jKBFpT/EptzQDnwT4LvhIZZPcT8e+ugizPZDBMxxNAilQ0OuX3/iQrtL2/5WcDFQQ1o2
qPIw7k38LtQl7VLN3Eql214rLOMnemLEv+8wqFNiLrQzSujNJIzXahZL98o/Fn4Lq2vadBbewsCk
lyJM16rKT3HXvzQJ4n0N/qge1mSF4kobWkC/NhWkxOhe7bTaNG3zXk3GZ2gwz3nKtKCLnirZfzKs
BC9fPt4z18i3rB8tLgBEhqZD8ha2+tahO7GiXIr+uH43+T19e9Q4GazVSJgXMO2EgOGHIFba+7gQ
p3Jcg/TCylqO+m3qq7ALKmSjrNtm1+RUKvR1REDGquzGEWFaxJFgErSTRSWhJMRDA8Sn4QVQSVGT
t7ZCEUAIBsK1hrz1tjqLjH4xmmQDOQGpbz0JqYMWfGoUuRVTdcxbZj6GzZUSCcmRyuuducj4rJBc
FONt6BNS0qdHe1LfKJph0RwAkmHI4nqZfyzntw8hzG1a6VJiww6oYXUbDfloCITcYc/oI+nCDfoE
7oBOm13LbCU10LJB2nmB1Zq3TZewANWUj4L0BNdUnqH5rwQ295XMmLeYtfGCNMAzcgnfUwLzDCkZ
X6f7VvtFk9Sn2kCpV46iLpfm2xxwPpYnhkzMESrGBcXgr2gU9b2BNz0r8CQceF1xvpEIeVytBl5i
Beo+4XWecqjU6CnRsC4Fi6vXtO9EEkeY//aNjpC/mGc6MvgRssJ/dCJJRAd9gQAbyZT4z63oj7Kx
sfBUzZFQDBTVefl1qnKGDG2+z+N5Z0X4GBuw+QXLIaoKtEJam0wNTAXYfd70JsJ8Zplra4Ss5zfx
RiajlxMla9Dhd9UigPpPGQQ4uT4Q92e+VHM07Ksmo0qn0p+0opdKIziASeTOtzUQIlpyzxQIjcJk
vSK88eq5dlymWyC2BIz3QqfH3U0bVeQV4W83E8XVvgMTNgr5eaRcsZkLxhV+XBLrlPBSEedLkh94
axK1ZRHcFmHzqs0x9rBxSTtBmNQ4ZE0TA7VT9RybW98dHPK6D3RvXIuOK82gY9mwqiga82bJPiSO
eXziUKi5mNxpWFKwZRT3ihU/DSLNqVtzqY1yLmRE3W7ikRAd5GHVmsmayqyZfzlD1D5HO+RP1H2a
ZvHjc65g8YJI21uQ1zCMwHSP88orA7KLYFgHLAgJ4KE9P9AuVVtjoE4g75wJYUhhRueUutWOnrPY
9WpyMUv9vQyS+CTMvZPcYGco7zt1PsJP1/e0zFox85O0GTMbLlhZjLSZlMR5b5S48EphrsDqo5Wi
mld2JI5XoUCEPD61lIUGjLRtMcAj1CQg+fq5bZCK6+arU34Q9NOslSby8W1FlyyaL7lOma6mZzk1
wXDxk3u7CI4zNRFLoSxWUL2Xiwc9nZVv9TzTUooGUJHz6LiF1u9Ns/umORn2bH/aGbF4MpTPaSK/
CkA5Q67lRz1HOaP3yILJYN04gYaiFoxNNOQ3GjEa8DiOfo4aW6HYBlB8TTAAGSsylFvCh+D8tDc9
kQ9rY9IoDrbt1g/VaEM92l5p+GWxHZBj0U3Y+HWuIfxqzG3ifdOh4gWb5k4pFtDC2ckRGyD+j509
PlOeoUYoFYuA5f4912jLZKX/MIzWq6qN8DSrpy7HOoYWpt4pmbwZ845a9PRFranIph1TmpquTYBX
ws06gGiOsp9LQeKc3Q0rdQjMNddQDtO0uYslxLawIALJSvptm5v7yqFWH9jx25yyauuyVyLROPi7
zw1Oh7yF8itKv2JCNZxpiJ8nsr7XogokcvyNpedfZQ5bP8HVhMd5jNcDy0/8QGRhWbd2RCx0Nveq
O3HJhiWs3YKgZaJFqdPUtyHa/n4gjg0P0Tvpcy14C5XknNjj2hfsCvWpcwzIpxqTPcAX+VbHQ22n
wBhN8M5k/NwDxHvorS9NnK0dB6sZs/X3su1eJQEPZZ2dUzNmbsP/M5KlFcaSdOf784mgF5a5Gq7e
XDNIBYPXF8lN68zU0hvhsepTqPttBhZi9QgyOHuKIjA4GRT+0qjJmBAgAADlQTj9VuUJYR1doILK
ke/GNJb492K56SP1Ehqi3Y9DztA8ydfu3S5IkUoqukmUGDsLhwIGHso9LUuufImnZkmbDE+2WZ1x
IEc72yY3eM7xwVdPkd9UOyebH3ALJIeI85cJXxpvWq001t0YNts67bQNKhl0/C2dtdxT9XZw6W89
zAHuIzO4NWG1rvF0vklbi/a91t82BCu59dj1ayg9MYl6I9kFhrlz8t66KCY5TFKcYkUfNiHlFeSU
uKQKgtMj8jEiNfVo5vibYhp6z1Q8Df/vfRIsWPC4R6HX08MNyo0uxi9X9fH/CrX/g1Bb1aWJZPnf
C7W9t+Etin4ODf7zJX8qtFXT+INSjGpC29GtH5HB4OL+0AxpqMZfhLh/ybM17Q+NKELIbsIyrtrt
f8mzVfsPRzgmZk76JSqqbvV/Is9Wf+O5LRg3GyWUKTVQZ7aBZedXCgvSZgKjKHs+iDJWPCo+naek
BQWHXD0nUaK8pPnMdHjIjwirjCd7ZgqnOfV0wAHkcA2bnxumQAz8ORe6SFDnm2FatSKjjVEpRyFg
EsgAd0VPZKlLeZqCXNsi6UY4AxUkuAwwEk7owx6j0t6KNvIsoyXnhpjZg/BBhSlSdVtHYdzTuEp3
aqBQRxcN0jcEMeooP9uARlepagG9ckoS0O1B93AdLi3NwfJ05NW4TZr5bh4RWQhZtOsiHOHi2t19
FfSAFUSrbbuB/JG2ie1zy7JvbuRTlVPlcJqHqhjpumCZmJUW0yuI4LELvDnWZ88JWCNjJ2R6XRxR
HqRbjqXaFRERg34N4se3cMuFBjR6xK4fDcsBZSqNXR2T0peVQ7cbFJKuzOnFJgn3Zgise82oy9ue
C8AK0slmQNUHZ5jWjt1YCGVjB7EKmbyXAd21UVntS2P730D+Q59O6CGPyOZWwkjxd3TMm6kCJ0PS
eJrDPEwAnPLGGEx6P4DnN4JzNvpL5BkpHak0DkUxfiuKIbkdOuVVicRdQ8zDJTPHye0SguzzCLG1
BSo8rAway3Wgroj0MvaYIr8N/BvJaxIfcevIm9oCPedTUF8Hom09LKOP1WgFaNXDfFciurvLFqL7
T+fcfwMmlDgWfiJMXQ9kKbEzCEcIxyZm6NcDOZsNIwYcJB9yekKJ8DvP1DtzE47E7PomIRG09NoN
n4uwNf4szHwNSqTg0mbEBzPUmtveKWDeF6q1lkOxG5JevbfyEbHl3Ot39AylEzyqRWlh8Ab7a5X9
fZQAUZ5DolTTsdtqpFnuBrohLMNKZEAE/yktLXtqncFQMemoZ9KeK6KVdaWcT70zqMtiQaA2uimy
ZheSZbBhZhEt1YMPq0yoQM7NS0OHyJmt5z7tzEtYqvg9h89atghFGw5VgDBu1+i4PtXp0hhE1ukd
jA0gCNpjnbJ+znWBAhcJ/MPff+HQ2n//xllqLYPQAnICmWb8BlcrbdBTvijzB6vC2R9imzu04bQZ
UH6edRyhjm++MO8LblPSKsr+GE/K3Vj2n1uB1iKJWJ1WE23zsqs/TBa00Bf63KOjUp8mcOYkQJzp
q8bbeGnO0vKMV0GFGF5duMpNOagHZuzQjPzOVbpYv1NjAp6WXlc0vge5kRzSclmLQzqL0+iuChOs
iZEVrmc7e64VVhnBGD1pZaEe+ZbyEx3Bnd3B202hU+hBNaLW8J8DY6QOUOXRQYKRc5McF7AVzSpa
wPLTIBq4jmW+y7pZwXpxoggLLbuoaZ44KGd6u/wUCYSvcjAOAMQyT8z6l1x2p6HWVM9icKNvE+2y
HuV4lcfF8xQMJ4M8LTOjV94aSrvWSU3obFJGw7i0mNQK5ltB4Rynhb4wCMhRITSeNAuNQ4yhhOsQ
LU8Q1urE6lNvgQqRMZlFlqv2JGrWS5+piZ1XC7p3MUenJNT9U4l8uSmiB9PAjtc2wk2bmIxRWp9h
EV5aW7HdWcULAyDHwaQZCC9zwPvCK2/avD7lAilGnCoofiEKJPFsHkupPsmc1aIBBksQgktcLwGn
wLeHrRPagJSXhHgnpN3ZzxMNk5rkFMIE1mW5xK4mxk0XrK16GsAUkzwNYYVhGsvHkQ7aSi+14kBv
YA2Xq9sbSzq4gzymT8W4rSyEdrkOgChQEfzPYC8fbLvzmCRNh2kKzn1vZjtO9C+tpCdfa/1SIUDD
7dvJR4671ssggx+AeaVtK84cV8hssIhrc3ICiUHwlyiPHYOJVhLRSVpaviVFZeuT2AYZYk5ux+le
DzPjzu9oWeW+uRsjk/ol1tUdMuzyfL2xWKSUFQ3PiX8ZDoukZCUOg8Ex27PBEmqNb/CzriGCROSY
bNVSAuPUAK3kTLknpDWKDxUbfsXoxaChSVUKkoMOWozyi76D8kEqEd5PYhuCUzhwddTs8q6VzUcH
m8z7+2EAF+Mvw4AphI1JTBW6rupQDDVH/3Xg1YLe9wNWw5c4rc3VEOIl0fKKdC0L4yaRwvvZMer7
pLIP0zjY9Ow7etudGyrovjlZiDGBhXPEn8JqFnOCleX9M+3J0gXEMu77YPwyB8J8iGA/oJ1kvXMC
tgTzvzrYuSJ3Sl2am6ws24NC3yIL9famssvXcZHBVfPY7QeTI1kJsPMPOClPZNhHG4m6/1bgvNlo
AR1JTsdTgaGJykFD9AWNi42xrLIQVx7DoMOxpan0Akq/P84ay+maQq0b5KcK+N+2IAFtZSB1hpBE
S5rS7posPEfz38dMJ3RDGNmxRpHYFWPq6Q7N+NTSzlXP2D8okA1M3ZxORHSjRG4VbTNxYp3QQjtu
K5aCfoclCSilsUOjCTEJbNK21SlkITA2j9Uknvss/NyX0btUaPEgeHUxAgbHTMXg2QfqpjMn89hY
gxsSq4xwpbI3lmFqrhPlw6FuZjcu6RzOnMBH6WhUGxCLbiMffGBE9eI8IANd2VNG082ZmJeZSXCM
An7edoyHpVQSMwDAVWJ9EsJK9RqnTM4t9mriOMiBLYIhOdlB8oVMBbnDgR1R4yMjzVRcoSvNhWVm
d0or+ajnrg9m5qTm9q7A8HDqZiu4u954Y999+/ujVi4H5U88Sg5ancmzhWdSaqaJ7PbXg3aAfqAE
c+1fGn90EGMGztFHy3lEKNl42CKfWcl6ijKPl978iGdnOhvmVlVoietYAt6Er++UPE028G+YBWs0
giMNfVqYaOMpG5IWw/BFmZr4MLZS2SW1fa+Y6fTJzonbwKkZXkpa5DSeRLQzaL1GFNo2pg3vsjSp
ojl23a+JUh9JxWIs06163s7RmJ60gLZbJgd/x5/xLqNBPZKeMW9G3ENto5/78T4H2nAafdLaIJxa
JIoY4kKsD7GNDj+arMUzZuX1bM2qR8hMSyE4kCdz2LScOXcxeSJIxVMEZGazrqJO2f79F28s64nf
vng0MSq/tobNBefqr198PicNQe+BdUnl3G4oRo43UJOC7St0eSKGRwexl7HI721zOxCa5yjhsWii
7lSa2EcmQ4kvWXGTk02GVyCdtlOUyHWXlM/CF+gqqkBxa1iON5huVlxXgNfZuLfyWqB1CdOjyswA
HShtcZshw9WKxvIKjYjAwuzpeE968qgK8zZN7E91Do0ZmkTo5pqfnyQBkzaX84c28Gn7izRASif2
itH43y3R/56N6fxGS12OTgNXl6qSbuNoxu9f0gBPrZ6NwbwwR+SKSXzabaTeNzNJwnXYix2f+Sq1
OHEltc8D3b+R5Urcu1UP9ImqPHFJtIMAuWKN8M1xcCefyDtpVLg8rRKdUeKo60XmIANnPgsn7xA+
0XbWaGftbfSIh6SNzoirXopOGF7RnMKsP+G9LLZEq6r7QQNRaQfdtpWZs3Ma630KM9NjVJwfLYTl
NY7UfakLiElNdOpJQVZLmi21iOdtyYxxrdnZuFbteLpJDQa5JMLco0So2MXECscpjANiUPuUCTr/
jT90+ylHmWEnNN+j8FVREbrl0UuvdPUJ1cyWhJLwbMkl9R6V2qNQJ9LBklnSdSh1hFYTA8mB1FIQ
LlHG+koD0B/2w7DTxq2hCCA+DdUnPPD2qq3MVzlwWg6sdTbUkUCV2yjfDLRfiJMwlcW5VI/FHtYF
MmVHKp7CpOlONYZoozj1YkZNs/OAAUsLQ9hIhURqkHaXaBZbBZfhqmpRgc6Fb4F6BfnpmNErenmG
jWZ09SJ518axfbMTzY1ae15hs4LVy5xwYCp+R4rbF6iMeDLwuWIwWoO4M2EU1cbuegUywvzOZoA6
FaJCNqPcpoNq39YV2nY7TEk81NZznjY3BqlvaJpw3jgqjKlCPdAwABu2VJEsBeC13ANVDZ71JDNX
EoHWfVSFh3pJAoER/pK10MKH0dknaU1aOJAEVp0KFUeNVLK+J+usxWh4jG3rri2fMmIob6uKVY6G
4VEzndHNG0aeIKME1+vHBlpcVvXdcTCAeSTp8NWCmUD5VAbbEowT+OosedQjYq2V8FTZQbEtG/yZ
1107aHZWFn+gLS6gwjKL45Ri2Qs8tLedimOGr91INXLjkUyNQ/ugg27YhhNJLVYLdX4aA3Hmy7X/
A2iZwez3oc7RDZajKhiUa8HmtxWpnauom5K+upiSycGYIWMkzszCPznnN1yULrNk6IdlZNxaifKg
hSS2alWDFZKs1N3kU7lW0VduTFZ3o27WRz02uk3k3ylZfm9ocf5I1U/SF7sXGkTFCGs7xYZQeyJ+
mEqhLXVa3CLfEebxCIrK3NH7clbXcVavUSFGaTPsMYLxSwSwiqHTf+nt/iJS3XkMSAQs+JlveqKq
V5oa14vusHa5Ztow6VC5atDp8K6bYk11pkPNoabbZoBlaymS8CsV0TdI5ZkB3EceM1hbfGX2EceJ
feMDhPe6DHVKKaucDw7yW7PTj8oU+SydsGth2+4+WeW8j+NkfpRqBeo3gCYFEhrkTHnf561JQaYI
n3RM+VSS+dwUk/pj5j9I9AgbFkHKGUFBukfVmu4REGh0eRjdBIqnXs3E2aegDDVGP8U+5L8B7Pkt
M8WXBkyoG05acpIV8/w+NLJ1MAErcTrrIyMo8RJ0QqKEjIKjpcPoKAtggvpwVJfpTBAbE5UbIgLL
fiSPiSnTBZSV21JD2JFX2eL14soFwXBPq8dyR3VmNh8p1ZaAgF3OZA9KZ+bfaFWBQEZIkyhuKtV2
iAOqbZUcXmhCXWNQnqO+6DeQPMSunqCzWLJjmcGkA3WTeUQJi3q9OppFT1yq380u5mxz00msm3qI
5TKje4NhHslGHtn0iiR6nLCq4NeWXeLhHCVxLohfQlr4EGKFvk5BU4JgQBNcpA5r2MY/9bGc7vke
1maTfAxmqj4UskUuW+jBISrz5pYEBVCjbUwXvso+VOOWK67/huwHpXnLGRmoA5rlIqKp5/hH38iS
m8iO0FZ16RPZmO8UbNRztey1lXN0gpkeYQr2hGLmY5q3ySZAHbOV0XPWKBrKtka/80Pdcssaabrd
0Kv3Yf3wEzrJxdZwPyUFy28j+ebXw7usbHkfP2t4mw5hQ5TgSOqKXuDH+xK1IbLRuraPYUpOa2AR
hjT1JlZLUdhPxpxmO6qI1UaJ02IH3tJ0uQw8Kw39r7DlWpkEulz7pMXoIdffscmmlTZn0SNy3dJt
xzzeB2b+VAZFt+tELg6leOx11EdkK0efbDTCFS7kOShOc4BwtC3aLyqe5eMEbndrtRN+hSTaBmoY
3Yi8RV0QtHu8wXIboIRjeC2n58TnsGNyFIbt/FqNSGLapIcsZgJcmxjFT1maJzS+P5VjZrkG4a+e
hmgKwW1xh9abzIh+REVo1A9dS1wYfnXAraaTnucOzbfjU57so5E52RJSFnTxSx5p5sZmDuV2tpPt
Mig3HC0AeIDCh6+ZioF9GHqLJlJJzaH+Qp1CuwmD0sEeiSYmT8J5S6dIYokj8qKNVKz2rf3o5cyN
LsxW9hiz1JNthE+x3yobeoJp3NZeNQFO7RszO8pyYhrI+mnVIVb0MsVutiqC57UOxviillta1cVG
tA2hGHlILzyr/bvRpHBq9Hm6B9/UrjtD9w/4DzGWmNFikaOdCwoLpN44gL+shoegSNOzZk8jfZbp
kGETgzbBtHky36Cm1nsW7w+zPyXuNJH8mCuTdoM+K3WmXdnFH2k8pFuR2uTSVaDSFKzbg4WPqCga
N5CTf1KGar5BGIFAGyLVCtcuk1lcJ96s6p/IGPLUpvlkqbPmiWwa947KJCFpY4mGyxpuVPxtM8Xi
jdCxgvf2cKGH4PClObhlkvoQi264ScuRJPJc/wZEfd7A+p1ejCknTRrvMXxGxjQS6S9JLbfgaPEI
5q82tfN1m5ogJMKu8Uimtb5fKf+3s/QfOks6nZ2/7Sw9tW/hz32lP1/wV19JOH8Ik67NX80lEmqG
r037z38oyAL/EFLQP1IFlXFhsLz9i/yjEUqkUSmXgqoNwCBmJQ2m8vCf/4D8I/hPF6ZqEQ+xBBb9
v//7y6ql+W3/Z8I/4vPfF9kcWrouyJiQukGNSF8KyB9vlygPmn/+Q/0/5L5QnUT4cJYqTeQ04fRZ
WQvt9adNSVYrdIiIatj3zd+fYKS7xWONzKJJMLkRH3kXhTT+G6dAamZR8pGD89wX5rDtCuMUgJnf
5VSaQ85fr+5stIjKcDB84u8Udf42Fkp0xzqlpryEQpzraUwFR8EBbsy4w8eAKmutTbvYCm6yGeTs
EMafQmV+DdUY540/RF5pIDJNBqLoIbhvM8uBImqoCM0q8iayjkIzdU5zdq//Ejtz8gLDFf9qRS3s
+eG6aWRz2h/tmYiJnhTRVaiU8s8XRF3611fx09tcX/XTt3R91vVOIe1d1MywbbE0iQ1RFEs8GWqy
1+smKRTp1jDCR3N54HrX9SbBVX4Qi7viv7vPGJYG/vURFmh/bUIPS1J8OUv9dXm368t/7F7v+/Ex
+fWF1/3/svn3n359ox/vG0QlGe9RPUJerMuDsCNsE8tWv9xct3480CSAhH/sXrcCIMpIEn59yY+3
ub7kuhumaUj7LhVMWX55/+ujqilnpnLLIz+94/d7r08wA8QOq+sm2bb9zJLpuvPb3/Tj867v9dtH
XXfD5aCAwk6Y8r/+PeVo8O1f9wFrakyDKeaX04RQM7/eRgu1d6ALhsh02UxTG4BvVrG2q4vd9a7v
T4S6nB9+POX7e1yf/f1Jy8M/dn96mIh1Pq1bfCPfN6/P+u3trrv//uHrR/z0VwYtRkYwKgWC9RTV
Rrxgh4kE/PMvpKCDnsUZlBLzCJK47/tUhP580vXp191ZCePDcLm+9HrHj3diocWbXPfT5e2vWz9e
SWaWk1D75T2vd9pKJxG903GqQ+VWLyFkt2oOBcX8sdn5eX3IVAxQ18fHHEZ0STzVakBG45pqQiQq
mO31AFlinRj3GdyW/dWd49tdc8ij5mRNvcKETpk8ansuDQX+iKth6PumuniLTL5NcJZF/9fm9d6w
tY4GSLXdde96c33h9Xk/dn96y+ud14evT/zxuut95M6QtBPn4ZZZAYpnACTvyGVolvn1ce7IGhM5
Ok5pWhFW2PYzYUvl4XpD4YJBvbgO7VeQN+07ZKT0wFyggcNhcKLxYFi+9PJZrJOJzAKjegRyRAxA
T4t85VBxPEjzVGcNAsyF8Aww7E/W83X3x3251Ms1TWkokMv3QXEvn92sihnYa/3FiKuU64QKCQY3
7i4Ih/HgB9ykLB+39Oweo2wciOlAbXTwQUA78MyRwHWsFxARggaDcTlUER5ydjN0sEbLv0LrOxIj
Fx55rA3Lohl3iptAdsAgiLetXOxkVl05uwAlYBtVw17tnk29f9PtToWoEZD8kXfl0WlqgrSdlisE
iKUtC78HP7Vd2BLCq6q5ORDu3RxMxfpzq7Frg2goMBPLGG1HdbgxJf013B0wY5chGIMryUDXzR93
Uki71Qdm01eE9/WGJLGCLjQn1I+belLUrZ4Z5Dlw0F9vmJZTScmB0uErxEIrhYALf1uJVtnJmnYb
QkBOgYlcY5fQ48ZVRL/O6+5Oc/rh+4F4dcP9OPyuW9f7KnhEAEvxs6QWhb6iSJFZcRZc7WkUvPHv
/di/blXa4nCbEJp4tp6uFQttNwvm5RfWib3N4Z6SsbfshzYPjZXPrzJQP88NqzU2DV4rcH8YkTp7
oDB1FaV832wrz+kabR/O89aHvHwIapsmXInjNAg4AcPcIY9Ttb/fVHQYFzG97PBTgoGCrqND0Y9s
+tU46jDMjbNOTgbF4ATm1wYyPhoUcOE9BGCWx/F2emAhqof75mH8bIe7xTFRAFN15+fUU76R+xXo
a3zCOCY5FJMv8HWTu6jHFPra4R4e17Xwpu5186GXN6y9DNQc4ZpKSD9q7sYifEdrNibiysnyMLlE
800g7qB3V8aXzn+j8Mpbx7VLk1DNUSms22eC7Gtlg7c9008dC5z0YJNBYnvUs8N8TctOFq/htM/m
rxoGNBOZaXigbWsGe0TNQnEpgw8JtbV+OxhP0vAMnN06xMMX66uEvms+kV1bdMDnvDo+F/I51HcV
KV/hBnFxNh2N5JSH55rcHOHB4aLdVuCiDXczKs4O+h1lEr5OIOfNQijkz4rOdMc7VoDAl2ZX+TaW
OMMIbx6615oa8oy8lgyx2xDMc74NgWB0p8m+5ClSjJdMQRYa3JXtF9nv6oN9RJNT0c7qd2Z0iFGH
jmsWf6EC39v2iChArhEkFwvHE15mnHJQZm2vAXple/rbgOEwL3bU4Akboj6UNfse4pu4WRD01JP5
fvXHSH+e01V2NxFuAObagYKwar9pqSte62cb94rw9G+QcVXma7fqOUOGm3q+uYHYhhoXjWqKxvwZ
v7+zGW6DaK0+gUPAp70JEGr6W3r9Sbuf5H7Ud8RIE7xg1l9by53TY1Cc7cRVI6/wt3I+2dp7PDOl
ZpgE1zyfhHNfKOtCIkPZhfOhtu6S7ggCpZ8PHQAY+nhAyb8VwbPRnFFFz8cSDS3NwRn0145WZYpZ
7hvWYSTkjGEKh+kYHspFJrCR/IDoYMqj+Y1z1jC/4NgJEXdoa7s9qN+g7eTJvpxdXSxfGN+TAmTH
R7cNINLyKnsfw7YEPoXnGh0T4L/PBTklI3rHbUF/HbL+Uklz8/gcdZvcIS7DteyjaD1su5gcLhTU
VOPRSQ+z8LCmNXs49369HputVRDJvhlqpg4nC9oDQgUsxCkBnpAiptVm/Iw1iPAcT3UglNy32n4g
G6nvT2a7neLtSBz9KpBE6KReh2ZtPoIIUr/Gn6XCnzquMJdoIJe1y5CdLEwPjzClDeWTyM+RdRu9
on7VZ1I8DqpkBu5mnxz90HAqBLtMvStrvAjRZUapPRN/yFmL90tgwQjCtWpsDfCbINwypL1HbWHC
4aRbkczItjq5E0HFHaasU1y/tyTCkFQRq4+dfdum6zpGnoFGyZVfCLh2nlAEmRv9/7N3XsuNa9mW
/SJUwJtXggC9kUTZF4RcwnuPr78DyKpS3uyq6Oj3jnMCSVL0BLD3XmvOMc94iWifG4zNMOurfeA5
her2r3G/ohcejThK3CLdsCzKXwRUu5w4ixVlLLFc8yy1sIkCYjjWfOdndmbjZJ2VQ7rJaA05QuMy
jpvtCrsE4hKsn/ZgkCKzDoWVQjRr88jCadb5HNoXTXkpW5QvTrNt7+UvT3HiipICKw0ymAj6Ns9V
QUkNg8LGTI+ysqKGbdn+Y/FMlU0NN+RgJweR3C/RxcVJmx2rjcWpWOqPsEV18HofbXierHWLqe09
4ecqgcyTuVOHZwpXFWG1QBoes+f0hOv6ot4Ep5nugxCyFaX3N0W50BttAZzr+D4JfqG6VG6U5CQN
R0E9Vd7Bxx5TPI65O7fRhYOV3FHkGvD434VgTtWtgAAf5WGyba7WM9Ea1icR3IdE3SIidKqHDAWD
uvPvpgPulwkixTMJoea4gYHdxw4wBMpxE5TIF1FBIk2dGB+Bta0TxjqchDYkuHguzq0g88DbEW60
0dvppk5oW+56FqUQIcVjUzEw2LOThuAP1ebuEAWROYxAPPOHWxvcxmk/R6s3jR1G+zZxDH2TtfiG
fvXja6eyfKgnuqXPKWLtrsHReemCwRa5IrpKZ4vJJjHv0RknVN69oz5sO84sIXXMdUiWe3GU8LjG
G76hmKHQXOFDD4cVrIskWM2yHwqYXJZW3Zf5zru8BC+heuDZ4wMLmgCvLVZkIPA3FIyb/h7Iv0TX
qnFgEmHAyFhn42OnJrdqPjDv5mAaScxd32aVGyg5ZEorCGc2h/onabPFcwG/8Ro7FOfulNidXCKj
DuMVy4/y5lHypetlowKhgu7EvS1+FZwOnvxbBOL/wQB+4fDOcYPgKnhGKOB5W9qb/qN6Nb+KrX/y
T9/VMzZA7RwRFUJ8hIfq3gZH8cgVwQG+sdLu6/VgU5K0+U5XtHRWgavdf66+C6f9rF19vcO0IV+V
c7aVryMnBSYAj2o/HzHZc/RM/JoEgO1Zu+88WzFWqbqG9ujdyMri3yA5cdeetmy3gzUHFi9fe1cP
p438mISuGW2a2tY8WyPkBSou4s21xRQqR1Ll+r2zS9jjgi0pJvlbvSkuIdrWlShu/Pqe5VK+ynA8
+ZU7OuFeXQNZ4ZdAcae6wNamPZV2BKYfZHLZ0zaSnVZ2peedCp32DV+Nchwdn+yvVX0WPsUnLN0d
rdx3UnscEqDvtG16Jz76+/gEFieg/0fse3QmbCd/zDe0YWkN3pmvuPH4m/RMeFGJWx6qjus7WOTI
twjyHYAW34YLw5bbkMqsw7sagwxsfL72Z3xp7GfcID5KN9m3uwf5qT5n68ztrtoRGHJ3jQ+6rSDw
XLloklS+NFs7Ksf63F2rnbd5E/LVdJyO5VlxzdIGnspVK3BOHN4pbiryjo9Dt6puQKyAvEEsnNAc
P3APwtBWrHSOmhu8UpwHJPI+Oube27+Baj2m54GQvZW5YfZxhChxpPY6uTXfY2wLDtbHVboiiOiE
YWPFXdb5KXEtV7aja7PTTbu4xefiJryE98O6fY9uGLRuxkr8VT71TrGD408U46p59Z9pvmlr66YQ
YAfxd05bXGE4r9aSy6jxzJmMXYdvGGJagp0LYeUK5zPn8P463VdHnB3FLj4LWzxjR5zua2Pt2dnG
uiJbcY1X4GHIE4OTXtnTK9mE9rASbM5QInTZlf4qKFtsqgwurySD2Bt/w6RklxzYHZ6iW3Psf8Vn
c9Mdy/eEWQ+Vrxfx10t6Du/R6v4KXrMvtJJ8E5xjtAO05BO8blTonD8f2hN5Lm77Jj5ixM1BYPLD
1xxU4eomfmdr7igO9vhIKMiwulkf7VsD9d6JD+VdujXf1cfqdTxzIuQEqb5Xr9GnaveICtZwsg/x
QX7U7e5KUt1j7MB8WYkb+cTWxn7GC3wUsc3ZxwX4sqZWqB2NrW7n++Bl3um2wjNtbE5vBFxwhivf
YFq0p5DY6fmdpHfSNrswJO7Lb/bV/BH72W46RG79OB18zjHNcx47+YnRKf5e9vvmObqg3OP/gaNo
PRxSfq9ojSIGVovi2WFuFyQ4ky7HmvQb53PzPKtlGN3aNfoEkzUKXw2UAgYsvibyCxkzPqaP6EHw
cELbHialzsUNo8JIEFfgCsVH4UM8cV7GK+kOOySyHC1Xfe9vh93ADzKeh6/qFUNuvVJc9vfsNvNQ
P33y0+z8SbhMLpi7LSyeFqhLXa3Ep155iTfizt+FO5TNeJdLd3KUvXBSTsRROMZ9iodxhdAosL7i
0SarEKkAcYrX+Nk0VrrlBnfjvbgxLhM0j7v4VB2YUhCLybEivhKr5HRb7/pNB4yvekZo4OZd90yV
99ElvJueh+UEuJwl6GFzUinVVf2Yf4Mq5qSCD+ij5YG0cDIKGHTDHeOjR6Bpq0/NLluDx2Wp9t5c
yr31kSaOINj9vYVZ+J1L1WvwQr/sghyedz0d/ciu77vGhknJ7949GM/iY3WBmBNPG9gdzA/epA/w
g5y68NVq6/K7G4/TMwNi9zHxMxLxls0nY05sTBH6U81paXSIh6tW6Fadj27LDI+15r1yNte0JDlX
gCxyqgvnUobJtwnFybipH5MLp7zk0p/4XgGy2jQpDy2W5wuMII5QpkC29CbuwEPpR8sxdxz4UDbB
yDsAjLZ4M9f6xroQAnfOtw3U5Zv/DMZkPVKvQjDDwetvP4I1CUmbASfWdrjTj90KTpwdXXjfAwZO
TpKiPbisxp5LRpwP42t6xRGlfUmv2sVk7I5c65w9Fwd91xwCOJtIAJ3ecFocqVjhrkwHqcOw0z4O
WwivdrXrbTQ1B+nB3JQbZqg88+YKGOyeOUX/bc6f3t93h3wzbdvvjvPEFh+cjaV1i3T8IbyL7+iH
u/29i8ZYepbZBWLIkWsZVOyqvuOY9Z6oLfIDqt9KuM5CR3wa38f34lrd4vv03BwzzoLGp3UJbsaD
dIElPu28vb5JzyQpOdE6ev2I1sL9cEDg7irb+T9YgAHyycrWn+T35CpoDgrLnihXUE5k7byI6EAR
PTGFIj9t9WICzcs5XOipm43LvHhPzqSD6p/y7o71wh0gQ8TV816LtkNaJeASwYnthpu/V3fWtIZ0
KJvOZHyLKL9M/w5QAb8iWnTj1twsAgj2OvsRLthbfm898yY+/A0T/Cjq3HaptuItmL3TCmsj1kdL
xU2YyUV5L/1z8/s2QoMVU9apFVB/Inz4n5UoaS5RLbf9rkaZUuvmfXTHKoSqkzqXk5fNUon6ubpc
8sceE2evgAmcS1HL+wE1uW8Dq6A9Kj3E/TTsAr9HvtEXO4LjbampjZ3UMxfswkMtvBH7FUhT59JS
cXC7httRzAlt46ie334o9FvJiPMtKZoXmZr8pkp8FsDzhqWLjgpq55dQdqq5lLdcAphWbSeln2nY
xb6O5qq+lMx9haomF3u5iMk/ZBTAw6Endb7LYArJoUkF03z0zSp1Jh8ZbZ9l9/kETB4XBgveKaKf
NCrltVKpDYY6FYcl924AML0PAqleN2P8ITU61Rcc1lHAjJpINBpUwzBPymGmx8lpLGYi4/yOqWrR
ERAj0SD3OETd6RXhZiA/USah0dFL4UKNdksXPOHEyXtSfAXbe/48dJil2jnAUbPmXooxt0eWi+0A
+SwPVfz2S0l3qfEudd3lkrE06/qyPKQe6q2F/7VsMGyUe7miUP5zWyG04bYKfNfPxo6SitRXe9R1
1R6yJkmW89Vlgx6QoJ2eFdhSB102hSCU9N3nuqjueXdNm3buUpf9XauFApWwXgvZ9gEKvLDARotZ
hRLnXBke/30Jhge1z/m2ZfPX1eV+y8NioaCxkWYjKMCcQnf9HYv1tzjgwwVWvovhx1LvZJxpJJxe
DRwwqzonTcHnGihS7kdLrHD4K8MmIiQ39fC3+SRjoOuzS5VaeTF3cYaazt5yKSa5csoCwt6n4ZqL
eiY5pGCV+7RsjQ4lUYvPvpLcTtDL/SQX5R4mELxEU38yZAJsf19b/gAj0ViHPjX7P25cHvf7+nIR
Zp+VGcVBmai5apzwZUjrRIJV1I9rTQvojS2Xl5uXDYBPju1583P1568lkteh7BIUDv+6x/LH38+i
tFU12T9/0vvszmyNBkAcAcSdSM4f0YPaKcRnPK3keiRck8qmB9yBr5dj0JuZV9j7ZceShlfQkdUm
t9Tdz9+WS37Bvcxp4jMsD1D0siaMd36CZVOSNTbZiL9m4llHfNj8rMuDqF7DkpCWNuJ894EEwcn+
/VQ/t/6+vjxgeejypECWGYaXiz/P9/uey40/D/95zO+n//vug4bCrqq6h78esrxgb1SV3VfUtH+e
5ud+f7+zP67/x3f289KlFicb2YroPM/f2/KUf7z7Pz7d74vLI72f7/iPV/p9cbnD7w9otawzkXyp
v3+O5Z381+9keWWjDv/14/3xyj+f868Ps7zW//EOfl5iepsa9ZE23Ws9jyTZfPKfZh7fsvnrtr+u
/qe70AOgrvXX00hL0+rn7suln/ssT5uXOiuwn/v8/Pk/3fb3yyxP8dfT/r6PoUz3Df02t50/n7n0
Yv1ozDclPgMITYye83i7/PWvq8bS4eT8nP2+o7l0VZe7/7643D+n1iQTYLP5T0+x3GPZ/DzN71f5
eTf/9XF/vbH/+jTL/X5eaXm+n9uGuQu2+BH+v/bo/6I9wlSgo/z57672S/Xt59mf6qN/PuRf6iNJ
/4eq65aoICWare1/qI9k9R8apCndECVQBQggftRH+j9k7PQauiCsDZqCe/1f6iNV+odlWaphEEeG
+QF50v+L+kiydN7A/3KaaGQH6YYmY7gC8CzKs8niD/UR5ocp7lsrvGbemzk3V7NlOpGA7qz7cTvS
8AJ4TH+q9PaTRZlcreJHcwi/EBpTlA1V1tZzK/pnY84TCS9SjoNOPHEyKNdw7q0uG9Ath6aksRkZ
84C6yF6GpjBcaRBOid8S4TdvcgOX2ZRG8rrJK3zpVbnTJYmEnQCiVkQCy0YfWMKlfmC4aMep6MD0
2baQ8T1F/cSk5V3LNmmwgFlPmclYRP5PqXvGVbdAzvcYHcqSNQ8Zal6jnqXBNI9ynZ6g71e7DCZ1
qNO18Sbh4KtIgEuhz9xyOc8tZ5zlyF4uLUce4c9PRd9B8c/1i9IBHtUS7RwTDoIvMyLVqK6/vMH7
FInE2g+JOcL1mlfSKLL2qklGcd+FrOC81s2kHlfovLG6QdkryXuf+tWh9IisrNQqs30+jYARe+HF
zhuobvnvq8sllhi3IW5ifjJ+g8xn0teg6MXv4x/iqW7WUwsmMOuk9c/Z1tJ1fTtOKuJX05/s5cOJ
vNoKy2DidH0TOijSbr0SHaNATPDUyi32XfqURMMZe7MNtHUrYr1RqZkJqhtL1bCXEHXSEpMJT6oD
2s+d2FGgJhITpYdEszGv4L2yovDMepNps2hEavCVa60u4z4wwNVOCunwccl00zddOfWNjWh00k6x
kDTMw9Xy1f/1S/z8OnkYq+gd2l+Kmm3EYvToXdFKkvAIO6SJYRCaN8OgVrMe9xta3Mjcu6/3vh5V
m3aeeuvzwbBc+tkMc+q7nOQeCFSSqHn5/bJZPtBfV8MZ+1tNnmrjm0Q3vmjX4lm29vviNMhXcAoJ
sBL5VZ1XGDgHiv1y6eeqNN82GagczDSxlx8+n1dgy6WfjTLvDMtVIuZAFWi0WpcjcjkYjUU0E5jM
/Jcbl72jj7QXJQ0V52coXb6/ZfNzmxIY4i5GMjQPmv58ICfTLKZS5vWqNG+WvyRT75EM0ON8mVe9
iyxt2QyzEmM5ztNwmUnH8IA0I6Alj5B6XynRvFYEW7r/43oSu/rY3Kk1knNnkeIE6GQmp0re/ZjW
ctPlVO4Ek5IhOMO9YkoTZGY2y9Vlw/yNBqZfECilvUZSupUkb1N0CLr9AsYv+YTka8smbehhjJu9
yWyc1UE2ZptsaA5V7z2b+eC0Oa1LA4Pf3lSU22hOKXY7Ga3R8qZUIr/CBIA0B9tfgqEfkcei77Dq
XNpYlbiR5kXXOD9A9mp5k0bhiQFinZRISuLGByCV0gQQRMF3hDmFNVDZQAIY91bZ04BTh5cwrSzW
60GwV6dHvtlYsn2VqFdPYYOMn8UzBzzwJ+2lqBv/UBnqzSSBx13eYjnPQ4JUpIqly+l6QTEvf+jC
KC1fDNEizKcnZ/As9dFtHJuJI1qs6ajd1RZelLxXacl09ZlF2UcDb9tWhL6Hi3oM/YqCGSOdDYf9
K7SkZDeVheSWaQMItXpA0h1uyRh5ElXEJWYPEy2z3tNC0nByp3cW3YUq2YepeOzTMHGzknuUYbP1
Qd+uW1z1oIqSU2EaGWSq4XXoyT4f4ldfza2dQkbyuk5xgg0F8RzyvCsMw0Wp4syWWvHVGyVgQFJK
Ab5tz5hQfTePTBrFGRq2sAtrmjkW61a/oP84ksiSQSCKg+yYFFPKKQImF0ZTeAbsTX56ammHiZjb
D6EmrIdYxaLdyCgwhgczQPjT4yRdiUhegbQBPhpbxjfNHLal1h+W6kZh5qjmhqA+WPH4NFQBhoNI
IG8tyL5i+DirwWw/BdFX9xMcZUcxKXoONS7ksiPHSAgc1ESPGNjiTRGNFyEymx0VIgzJQyatimTs
KWUHF0WJlIOB7n+XxUBaIwUOF3F3WZrqjubhRtYIs4xktaEvmh+ECm5cnpG5pQ3wnGp4kbZSA5PR
wEys/f6S+7SvNBU+tEI82lCFnm0O0Pw7DVpiq7SCnUSmxDk8J7FRVRRXUVrAAGn8PUoT3TJrvIEd
viSV3t8IoCc5XBHwbSiGM6ARAoZIX0hHLWVJcovRwitckC2CPdbJtZnw/fPDDwc5i4XzMAY82P8K
xkQ/m4mQrEsPVkzmUQ4t5pwLI5JcKVffoD37bj+B48YAhVir8a9jwgq/MUV3AkcoCJVwbnW0yH5v
1jb1E23VERT3AM6/dkkRG9d+aqGjaKWTWWjFOpUgeMLdLz8SnXzqSeJ9hUqbuHLQy8hjlGeq/UF7
yC3IOlMm73ICFEQx/Ir9oF31qTetAkM4tfTQpLEc7Y7xfNsMHEBdFrzWaVfQzemNdVeURGZn/ch5
1nLkWBdOvJkvQ6X12c3GezDXtTp9SZlyxQl1RzjVKU74TnUxf2us+tUskQcM1qnPU4SFHLexXKJn
iPxzrwTmVk4McD0cqkHM0RkEhIFqXnusU0l7nAxPcEcIg7LmCzs9Kx4Be+9aTdi31SC5uiq0RJNQ
TI0iYuuC3s5bNXgC/PKZyBHDiTgDx0RNONONbtM8ImVD55iUyOUOIAo62twlb8f2aoEidzqoS8wM
+k9oJKimEy/aTokGk3QX6NJzX8MJKAT1ddAZaHABoz1/bMJkWg+C+iuuDO0uq27VSJvf8gfH8Jt4
V1HYXTMvpWeYd7zdyNvWCpVkT4OAWlDpE+ThKsfWA2/0GoZ+a9dYSk6REpDp7e8wKH1Ho/IyFb5M
40wEyeaZjip22PpQVoYB2A2JuWWny9QSU9raVQoBMPV6SMAkeZFr8gtoKrH1nRi4sHXptM94Z/JD
mNLCqK0q42PQvEskWET6iOUpJD0KfVegU7iUjk07kBFeh7AV4zvZiO8rMaGj1jU3msZKHVwSRJiH
AI5nZaT0DrR82M0YnlUsYW+X45Des0meCqd+f+WZpeSUuPRX3VA/9/HUrulf57SRdJ1WxKiOsO9q
vANxK5xMTXnXtDcCyr1D5ZXkGlCfF0SO+ga2C0NtfKXUbK1EFZmVxMw7qz+6FheZMQnvE3bWoM2A
EYfMxCcVQ0+gcC/rOSBBctWGVMMmMgeKoG+3bYG+cYBMbKkWigKh/MrAg+/4IhLSHS8FzWmrEKor
FJpVItiBEWmnGSGoTwXDkYBsXCBSiI4+TDigmhZwSzy5CuEvMiP2YZRgR6NZPTOWAlRqr2gXicvw
SDGV6YuSRAZwUQf9kIphvjXCiGWO2KHDyF0vmoMGegW3hTbPT5bryyU/5i/L1R4scD0KTMnm2v6y
YW6K/PTfVxkSaabU2dOgonPs0ixy2JDBCgRzDbc53y+bfp4b/XU1bwdt5w/7TGa+pzCagOcYceNi
8O0isiaqvg4PRmtAgSlpAC0aXwgWc1Y8OV+13iJcU/3HIUselVwcXcGq0TnGlJBKqahcstE/fYkc
hHDeTAKlzmUTDQMzYJNpEG4yjxBDAhYAYFCdxdqF+kEmpGouzifzRtK6eBOSpl5hhtpTt36PfWF0
FDndhX2HhnC+uZJC2zdkMjXRjCp5Oe51fxr3rDFGyDEabTNlDnESqQubpvw1JlPtAPgCpC7NToZO
/KP4/VMVl/3UmJd1p0VX/CMuTufyOCndMPbnmr+yVOxVbRSd5boFL8aNU7iPsyb7j6q9MjcsonlW
vvxFmqXVnqvOM3v4FJB9l3I95y40kyITw7bfJFj/zmMtHrxQlR6wHT95SQxGPRYR6wwicpeuPE1q
qt5UnyayYuJEztm5c0m4REb41QaQVso+Nw5j3eauWcwWzCYazua88YLme0r0xE00A9Y06GZHqlgf
TUFr9eukk4RN4IlvYcb0SdI/Q38sHHUkowp8kQZYll0kIK5kM+LCv0jduPXAxjo0Xt7x/RCu0Xn7
BFfuGY4oS9MUBGss0DLT9b5260p+H1hyGUTf3B8ZGooHAUVJKlTPUhP5N90UjFVT0JllNU7Mq5Zp
j52nx3tdhqWkdr9AiOanhso/utQCDcq8XhQVWXVUDdGKZUgEG7d+del1VH+DiLWzirQDex75qQCP
SEPBQEAnnhTyUNd8ZILBcJKt8W5I6hOV7DM/hLWl1h1dVelbQSx+VstdlE3g04OC2LAsIhWAIX5V
TjphYbWB5seiy1sW4XiJaES5ku7ZXUy0XE276C5tFWRFQ0kEWMr6nx1mpfVCYxeljJzWGBxRnNKD
4KfVbqhM7KoA6KwxrM9tjnASBATjOTibU60HYPn66lsbKRpYvrdB21dOzQncyLQdRvVahyZZ2sSw
YrBgJZPWvHVN8W3V4hTsW4SvML8naEwkpaDJd3VnirfRIFZQS2R5p+c1wRRT4kYyPTqh91wBz7VD
LE24Hgl9FixpvJLG8mKY6jVoB2k3TkhNek27i4aAPKp4eK8s/03IRuXajGV3zuheZUYmnDSE9hur
VTH0TglR0QiCRtZYd7AxGQ+JU06ZtWyYPgCXzZJDpnXM50w7ExuA9AZ6hV7pUV/FnKkiDi67VaTy
AhlfN8JLEzZHbWzVcyQDOaSXtlWH9LNRFN0ZLbS0gRlFZ9mEqkAixQD9yM+2HYN0z4ZV83g0Bnkv
MqNwsLLX9lRJ0q5KXkYzYnmS87smGlxXMNgoFHpPXgd1RHeQT0QmWm2wcxXdJghMpEIA5S4hM/iM
08ymJkbWFmOklGNl5U7MglWm6LBtZ5QH2Jj1FDdHwL1C7N2pvnhfUqXZ8rSZQxIqsATiD1ShMjYZ
sfckUfSOFA/xZaY6BKFHe9obFGdM1b0h1XexOPTHKjP643KJJQpuVCES17peZZuEFTVy6ahg3eMD
MB+tLau+kxD4yXpM7rsI0Y3kiYRDWdSAhBziGIORtM/HzlWBIaELI01W0o3eha/nkaHmiCXCGlm3
9mpa6g/05IJ7yR9Wz2UMO7XJPxMzETfxvMYR/OjSWpeh6cWTKHWPweCJ92L22jYcX3mOzaVLxXOn
56hgM1TT0NQlcaptVa8aEEmiEdhyOu36mX6NAYQ5WS+RHpf46cUsgvic1B+9CENmaJRqhxnHvxWT
vxcStMxlxVMkUf7VS8ekQ57gZwFCuQrB3WzDOouAXqNuRAVYlc0hb8gZSSTlaLXRZFtwPNaRpPGr
JgAnqXUAMcyFr7Yw5qQAAxV5pj/FVQ75VY3wZtOElAIN7p0q3ZYTbT3BINCoawi+NjuCU5b3Y7wZ
DG/aNxloyjwd96qYsCO0AZohU7qqYe+fWk12lbxOr4EinqkRvdaeVO0zc7gzIJCewpw9kPwaRMEa
wicyP0lsoAqBgQdidAKezjCsR040yU4a5R1L4E84RrSqiTldN7pBzm/SGBtIYLDAI6MwCTSW97IZ
tG5i1kRd0MXklw0l9piXWGWxW6E7DWtZuoSgajZR3Cngawzin1KMK4IeA0IL0HUXcnUZcGlCuobR
vk3ayPhs9B7Vo+5wTNWEt5b0iPNw3odz4jw/1F4kD7Lstj5RwvtB+mCK0W/jbEQgMKfaREG2m3QT
JUhbl24WlzbphoAuynxrJcZ3xLT9UWV234LmhGEm6CdJI78pLbcgat6RCmi2p3MoESk60H0sQ4YV
2XuMT6ml7aJQTyBq5EjN07ajwxfjYukJyRPEAbmcbP2qpwjdp44yF+pMaBtYrmxf8EhJy5lgt1J2
m5MGx2kUbDPAh6ENMoiAVFcdjPTkbchMYKfZJ7U07UuCGlxgg+dlKgbvDAeDhkyszeunJoEpHVS5
tLc05bHkPK02LVDMvCVNoJj1Fi0JlAxlx84PfQhRwyEOR4oxTNabhro1YJp8TSbdaZI1iaLPzHSc
0o3fJp9DNVrrlMQ5g9xRMjiagyKoBwu8xZ5YV8Q9E7RHIyl2phZ5txYy9Dro39V+Cg49LlpcjRIy
4zhML91UrCXfUk8WFAWCyUzmnEG1FiUMWYZ1IFC4Okn1uehyg4mv17ma2ZGAoBjAj6J+SylKhS5h
dE5OaAuo5SQ4Jxpzb0OdYhf61tdMFARIhWqtSH9VYuRHK9Pq37WquA/jAihXCSso1GGYEM97m8ZY
oawJ+T1Wo+BkGQYFByTXbTh5jmgIwW5i+mOHocWqFUy2Lv/qJnE4GlA8Gf3JAYXP8csCODvjgnEU
wP+ELb/241RlzCDEgWhmyshws5BuhxhzIHABFfJXimRmj5UoDpdW8S66+t5EUfusthEj24SeqzHr
TzNOAmnFWRL6VUAlKtOQPtWjq4hqd1dW4mgLWmZyhlG9jRaTsasWFUXOWrrPGOj8krRTmA3PI7yH
fV8Cl+khVa8ML0fvAfa37lTkSowz4onFEePhAFEokInUAHAkHH1NJOMIn9s2xXldSCqVrnmHVQhr
jlUCJvRiOKkWXoI4K17E0qyOiISCg8G7HwRSTVo9ldcdZbNtMnnvKak3jyMHIumYnGShBt0LZY/N
RPAfIi8DCg/hMs3of0iRxAK0NvONhpMrJDyczPleXScsbZ1U9DW7YaAh8rwidaomwzfuO2Xbg9s+
BBWpCQzzAkQSBd7o/Co1lVs03xMDac5k3lTGFXDxjuq6Jt2UEH+GPtS9bdKsYflQtvswus/1zHKw
kao2uAR5S7DSBQ92fjb98wAV8VDF5C43ZZLsmji5k4SZg9nzAxhWo617H9cANBYGAJbY2AHIDSZ7
jLgn5N0UJja9agnbrpTrg9JnjavWyE5Q5Ee0ggxp1+j5p6wxKZI6s9l4guaddZjldkKiyZZZkav0
Pt/IVIdOCI9rpcodMuHcZL2Wg6uiBtmtjV5Q1kEmZJvli5aC2FYkaTwLRHjoiicejIJ5MMuzjpFo
ykIXt6W5bfT06IVGdSeJst0Ta73F906p601QrdLOzPwmJtG01XxF2EeglrpRbk4E3L52ySRxliU5
DdUHFUUAqrLLXJkCaR2/qOUwbbR0Uo5eCl6sHFNMLjGCUrg6W6sTsWOUgE5SJTuGOpMLoqiqtTpU
EdkXuSsJBVSegY7lLjYKcaeBhbPy6MKY7B/MxktOeqo6FqnB50ZsXIVPtimGkIUhMGqAMcYpE/mm
+hfiT/qjGcORgwNZOqB19X1iWCzScuGeWB7jsGxA9QEHEqoIoKGaXrSiiF21R3Nr+rP9JMVvFZLd
dJJDPSO+cme2oXBRI/2V0ARrBydUuDRG9DqwPxxY1HcU8DkX9Ir+nJL3cy5bMT8jqrov/KHCsIWA
cGTN6hjx4BTy2N9Dg+/vB6t2kqy9tzpWqmTnVZdSfSoMqz2oWo60M6rko0Dmhj2VuUYtKioPUyhF
u9yKeyxw0lUOiMgjuI59fZwQ0uNq3MCOgNnKD2cHdWHsoOxiMBRVFxIftp6pIrTMZO5qce6yy9aL
QIJPl6Hm+IUl/aF2ZbiV+VHPGTkuQjqGJ8sn2lINJCSMUfvZD5p6F7EbEtckPnQeFotEPAt+Lp1Z
8+4m0WBRp8d4y3C3YdNTc62+QNsiWakwwMvU7YUCYXno/XCkvq0i5s+YNs4xrBCY2hPuwlJQGAxY
mqJrjNdZrFW7IuUknCZCc7KwXkVUnK5mw06kdFXMNPPYVll5Migdhlovr5NCufWafCiq0iRnzw93
JE2TeI2raG2UVnyJx+4CqLLbJ5QD65joFdXKw12aZtRpiMfpiYRfoW5Z1RJkOxqYAMc4eUIDo8XT
yFFIUmCmOJo+05xSi+O603+FUfUtRjrRA5n5EZCq19ddes4bcDN9RDRV6ZWto1UTeSHkJk3Qp0gG
hLNe0B/ejODjNmrCUB+xbHL7VJkLbiWppkKxMUtDWgey3z6lWnVsBV3ZKQb95mk0ig2pkeFKTHri
opLmXjTbwu7yhvc6ME0vzJa0O8s8UsC9+RJjCch3er0h1jm9NXYGCvO6LHYkgSo71tzsHC2rtxE1
SapR25WmsmJcS7HElOZdM1Ce6rWYRCdBUNcjwZsrXNJkaEv1t+IP+SEryeKG2bMNMR8qIoNM3dbP
mZ6/imPe2N7Yv7ctM1tziOBe8Tlas9Q2ymQ890HGDhz6ybaX2kfswa0TIFGm7XaZvCcyQHyEdf/D
3pltt61kW/ZX6geQA12geSz2pFrLsizrBUO2ZfR9j6+vGUEfU6k6N/Pme75gACBIkSIIROy91lz1
wiUQx0zk07l1aTydys5+rFIw7vr0TLBIvBkbO99poj/3+FS370Pf77IvDPrHqCbukWouxd5c1pII
h+tp5pbbPqAIU0bkBnkD/h9ZKdP8HqY7UoAzUsMo9JzkYqlBUIiNBHs1TSvCZxZfR1w4UmR1uoA8
8Ijhuw1gP+l8TGG2TOfUw08hKC9IREm8Uc1jJaBhDIXwtcEs3MdIE/Qcw6/XU5bVDn5zl0Bn3Ye0
jk+jrJRBMXVXATymNfyz8RSakIZrC8thknTjSS2iLLkNOmDkGqWaUzvbw9aeOLlzulhXAdmRK4Y0
n/ixNKvBqZ/EMprMWeKoAppSlVdJZoRrmv75Bno7ZQzHqKqrmV+IG6Uku1oI+EOiINeJmTQnV0NO
6S/cec0FKyJ10C9GQtZ3mBAL6Vvc/oK6pdEehVhBCeyG9swnUQtfPjWTRb7LPs0yEzI8yy8f+tCk
SOJgYzYipmA8qU+u1sqqmN5tqgfcak42DQTkFdNDRsFNOmLZZ837s6Y2I/kPK03zcenq26jOrXVe
4Yrlwp5tZ0GowSgXfgHpIrM0sRnspj+pheDudVyIx/QAoZ8Wj/kexh1Wq4zOp1qozYUcBL4XfJw2
Oc2Dl85XbbjojAP4Z8h3tMiaJvV8KcOAw4FIIeXqTFWdpjHdCga8idUw78ON3lb6szFb2jaSRVNN
Z5GqeiljEEAErnjq/STaNXSWT7k5dSe1BuSWgXxB5nDbJXdqF41EVNruUyc/DuG2vxcoZKPNOGTA
rGRFWCllQsc75SU2uZy0n9Xi1N8Hj6JZ4YQEPkJoJrHxr8Vglde9KcMjohTViMBC5qiKMM1BY+tb
SXoAfEYZkaIm6Sj3tpcaZ2DtfwVi/04gZnqO/68EYrdv35vXNn39J4nY+Um/JWK++IcFgc9W+SK6
sOXr/QWo0gFUCVc4FpwpFF8m2QF/AaosKFSWCdSKGFzbsy0e+g2osvX/SBIG6PODJMyzGe0ZtuW7
yNYEb+2fJWFcZQDMBtFwXQx2R6+VO2lzowRDgbQ7qLXL4j/fF8oiu6/in//1yzR2BFEPAiAFH8PK
k536W2fhqHrmYDMJGdzYnqv82AQZiYAjZnYfcLprjnhrGwYTY/MYjU8lCUfcKPDQDBa6U88wvuUa
2eEOfppEZP2pKJqvslfq7pKq7lY2N06t2EL5mwQRuJbTD3s9mgjRkjHlfvUYeNFz1Sf0+fJ53WnW
l66P1jm5efei8qxVU3pcyZtyPgXFcJMlwxMwjGNG95uaXWOsOj8Rp2p0jya6IfKVuG5Xpaz1Ewev
zxT7wvyJ7OxXAltJ3EQ/RmhnsYbf556EPpI6ZWrfcgcWTt75xrFHFzf31k9cEat8xHXG31n1lskg
eyKcVwd74Gse8I/S7mgKuv0dsVuEbIHbXTloAugrkx1ttLQNd27i9XjfqKl2VfFkJiEBYEJGCAy/
RjuykQIUn1M9GVZ97/ebgPirHf26yMMkVFnZU8gXtXUBg9gUZEtr9A5TMaQbLE/xqhKa2BXEmRUD
qcu+zFOE1w2I7GcQjf4OFG2JfY8p8SLCa7hdT75sv5eOV2+H5rFwnJ+waPW1revdzRxToB7L7L4h
vGzfdzuS5Gn7Wf7XITE+L04pwAlU+9bNP5FRS2RuTeVSS9Hch7Q2mx4ygd8QlKkN7XFK6X4mjPJq
Rp7cvX4McT1v4ctCIjXsl8RPSakZK4bMzpM+WqSoFjS1bL2hSOTCP4yYlyc9BicXJGhh3AaNft1m
E0UEGydWWjFpnfGtUrSaKorIuv86OAYfvorMXUB0dAPyE27mjxIqMFX0VwI8212m59yeHIbCTVpf
ewOYA5sfJKV23JI9EqkuLqu7KvedDRpHjVM6qrfYZe6WqXBOueghr+KtzztGffFYEbXnldvQKZ+K
0q0OPYaJXT8QtVtldPlzGvd1vrVrMiTMRTxM1PhXISNCMwPrDHufn8DUnKqa0FuqzS1nG63Vvgxq
yHKUDXQzumWMQ5Zfph0MB/APbxVGQ+1+z5r8OwWATWnjXxhs9yHpsjdd12aG48e+qJytI2a4b/Zr
4aLBQu8u8BjP1/4oji2BhclACrSFGmywsK0nuDzTzPtkwD8ww+wljTChGng2s+EbOQPNAdA7Y/yu
ePUYi6zbjmRgy/riVYEgCoTvSjNrnGbdleZ/n4zqs7y+Qu63fb40RgYDkbH1OB263ll7gQlEabR1
JGFBddUF8S9Kqg9cHreLHyb7EtkfU2CfUbPTrcfILFekO/XWI4lpjyiPAjgHAhIMiq/zwsVHnNtf
43zuoVqb90njfEo7zd8kAemSosW8a/SeTjttnwQA+MjBk1UNkwI/kPDY79cNkqCplJKUZEpJIgRP
wGwugcdOqfRHwq/L1pYdFwBLGA8ahAYLPA5JDfZVrW2tJf4qFmDKS4eZO6nHTIprrjLCPLDchovZ
74Dm0qVOxvk6WcY9n4VUicG+sfLpdooDTg2zpixsr8Nuuq8zKhNu2LoHV86e3PTLrFWMPt2KwFRf
3ISu992tdbof4jB5aXLQg9ZdJY73UMZMT8MMF+vI/EX0JLEI606PyX4lE3TZhikiWSo0/MSWFqj2
MBZ3QY3kCvKNXhdroO4oJodTXlk0mrQZrjYj3qSbAQHbBDHmXrBrPczHxvJWQVx3Btq27eQWW9O2
X6oAaXN/08zbpCYxr7LTaoNCFJ4xEeR2jAWLQOq4MYK1Ofa4OVOR31pN/GA4zClnD0lT34hNs2jf
e9uLyZY0iGWxgU5lARhTGiHAsTwM4MEmGMDmZuSsk+lNeqlrU30ic3wbTRSe4J5lq0jfmUtEgA1U
VSRgwU7+tKalH68z4czbNPlp5voxEDZKUsKODRIN+dFpb/U4PHNBYi/uRL8nlyMqf1bleMfN4LqR
Ricwh6CW7OyTr2cdCt5rHw/Ephl/xSZ+sCJv3iIngngbjNwqu19zMPenNo0ek66tDiSQbkoyKCHX
d7+SqZvWmufRB3Ht61hUzwXQj9SNM2570kftGJzlSTZtqcD/Wrrcwp1LxEk6IKbphkMCHD3XKPEb
QNy5cIk7SsDOrYWKF2RYVN5ENhmLk/nQzPN1F4Kxj4a5uB6CHQoWJjJm9kTEhnEqUmvYd4XPpTae
772g+FLrBdnpCVU0keCQXhzKYwFuKQcYC+TyG5Tmq5aWpBeMGysV07bsJncb5G+keqBorIHYuKbC
XqHD47dMJwcXbqrvA5LcA6Ig7Z7XDt3+V+UjtTHt+LokHuSaIuGnOX/yzJBOXHZPlbxmTpHR8J6d
XyKbSMu00OGRYrgJIqywnXAfeMl9TQdUaqCS+1hHfWOY4XU61tr10EdXeuXLOljkH+xUGlfNPQcz
kK/rmXrcw1gxyijBdQyVT6Ms8+ly8Xui/UCrKS6H2372201lGG/14G99G4by6FTPlOtigm+KXz5J
l+2o1/uOIR2p3XQN/S48oE2f0U0O49Ucw/JoXOzzDUqn1Gy8taHlG9q62car22HtcGEL85hYk1Lb
xSmSBIGGlzdMhsBwzziyxXQexRu/oDxmSZcpYM5D502vQRcQOEeGxG6wxjc6gEbpHlp4xZty0b4h
I8OO2bo9ZVsPb1uGvnRo8ONWhtVt6sku11lafzcyOcTzYBbR17rW9Jy8C+8O2eW4XqwclE0I1dPR
jE2f2/7GJiBjDiEcWVO+n6lgyp4P8gxiNVaejchuxmucWRH3bxEl68Sr3/qeCwZBUh6FDvBNXMvm
VT4bEY0+ixOlRm9kWxqoEDdH48CE3TAIteuliE6fkmg1WPmbSzLG9URGTdId9DH+WfBN1os5M77K
x6OL/3M3ZrRnaZLM13ScIWaIsFoJDUm9I1Nt6lnsx0WKlkJ3C9WdyiJ/1x8Xe13MdNp0vTA37VjA
GLLR4opJ/0TOdLWy66jbNUia9kMSPRSwva+FVpm7smXAYDv9DecAY5DsWC86lJCQmkVVDD/dNv25
JPr3tnE/B2TArSsKxMyD+5c6Wrzt3Hvi1CRFt5q5v2+FmL9oFWopR2auNIH16C8jrMFyNtaVgYBw
+GlD5KKrkqMCXQDh0GxfIc7bcw8jmDimXmX1P8wuFHe+GxOVY3V7Bz5PnnvVJzA0cSCOCNbylV00
xS70PYJd4pJODDfyJayGjeUVYCasEKUi3VIn0UkEa91mk9WxRiwJAkMEFnei0Me9cB2Ch8eIkNaF
MX0ISPpRm8QdxfxbGkAhEaQ2zczMBtjOfU0PSjjggAW6oItvk5IqwQIjfk2zyjg5Wk6jrQIpFZUI
ydKIkY3lRNaafGlQAaiQrmmJDbshrd90P62v2sSqr9Rab453ltCNo6mhLitdOkiTO86MFsiEDsvx
qzbn2n5M52tb9OI2cvlhC0TPczKTycRtEyJDVuwTfSBsaU5upzy1ji75khQ9fI2uA0M5s5RAtzC4
mQ1ahMlQid0oUPba2B64UVw3rdtdIYCKD22wfJqTASRBSsTGqLu4OjtgaVNN45tY1WwgdcSPbcJf
klp/yj3rnjYY/P2ZTEAzRHecuNvZgN0w69YVlcjkpg68m5wLSW+U12256PcTgQyWgSKzt5xvpDCG
6AUBAiGue6zbxbvKq/qzwLW+6KC6zfyh1T1SJ0lj29ZLXu+8Ig+2vl8WpF44zjrRA6qz3gKAydE+
6zkamYCZxQ5T+8rMdONrZ24HRm60wvPxdjShCBfjdYgYkzoig1MpaD7lcrFI+7hafNhHPxAZFSOO
QJaFKqqP+SrscW7jgKF8pfbqlbvJS65nlSx6ObIQRjY2XbHL9pDH8VFqQi3fJPNkyGcSZIrwV4Kg
l5P2j9KuzEOUdtZgQsmyXuPOgpGpZG+aLNb5fo4CTqnizttd/RpW1rJ1WpzPBlJJ2HHcaw+xgFAY
uTAX5QNqEVv1RhvC/tDbUzRccSEXBwHExJ3ykUaX9GXkijasVgeMNbTK269/xxsYZR1KkQdmTftU
2wLlYBvo6z4sQlSYfyEN1AvpXNiZgLiIWfgLlwWuLQraQ4RC/g/gIMDZkK7UC192+jY4PlOf94pt
gL4ghwXXB/NarSJbWo6hcZ2XkvGqCAt0hv9aDaT3DHnjtJuB0HbSDsXEQ5M5T5MDfkPbpa3Tnfw+
yPl3aQDUrMHQ10YdImgsdOn5kFW7MhCg5PqIgEZZI1ULTX4c5zqtyb3copzliqf7u1RWXn35Vak1
wssAlAFcsbhrn+EISnuoMAmVLgbM1YRl91zBt0prqBQHZdUv5QE7yTokYOOguACR9AulRcYXfOEE
MD5ZDpYGK05aphQXQK1hwkP04vYbpYxs/1ACsgasZ2dO3xQ9ICB1pMsBU/7Reqo14iP43MNEOpuR
oC1WZ1vIWMegwMmn50uSJ2IlWzIWiA35iTt5qvW+mKrDmGf7KCGnTCli1UIJZCup+hyR+SL6KfZq
17IA5fGZhq7S4gvpC3AYzqBWeQYpHobaRIuGLsXqf2JQ7HY+zp9aQUPP0li9xCl4UcnOsoBPjCv9
f2nU9ZVHt1W+3j8LtblohMGLpvCL6z5nGh7LiZi+9GRU5cFOnTgaUwY63vlzFDkAepVuVX0g9Vmm
h7400lOtLEpzAfZ6ZUqdL5cJNKNmUeyd3jkp/IIribRN7GfNwbOlEst8EDZqKOLWMRclCJiYB7BI
+aEQ+ZYg4ZE+HLXgN/17bVYA5su2elhXO1H3jlt/Zo7853mOnurLVm13tIya5w+vtrRWfmz1t6mS
8GEFWDiv2jVdEe4VjE0kdSEZooCgh5jr/OXIQVIYFIpBrakDh4n7MNUbQv10Tgkz6beVcPKD2iJw
lt6C3O9bzXPdd7IxxVaTUmrb6iEi13GpBGL+IqalPphogvkRqWOEXPuw6RhQtByuKqPHJHV1eXnL
atHQ2OBt1f9W/Vt9j3+/2lSLUf7TL5sfDonKRRywabobIcXAlJkq/jgqu60WNs7BpeDJNJsmdRlx
8ZyMGuBdiMgAZQdXFzJBw9+r9YwWwk0IgQBPMYvhSHkf56u6OJ3Nd2qVMm69WWruCV35SVPfpuo/
vVtVnjuvYSYdR8Oe5gwXSW7hLEu/sA+oaNbKOWg5g7etNP0rt77qdHn7alPB7tWaWkRV/Q3Nl4VX
CG8h7kOujFyyOIf/bAfjrO+9Hu6j/GS1XKi1guvnJBExlImbDdZh2Kh/HhQt3N6KGhSKDGmXmKn9
yesLP6CoOajVCevampp2R0YqF1/VEknkmtqcwoYZaC67H132Go3GcLy0dyzu+lybZH9kNLRbM8L3
xJn47iSUmw4yzJM6JwX1t50x2vfvzm+1ivTUWaUjJDi1WVlRus8M4+rdcepF9Q4pqdCs3buTXx1z
+RsI53VcU0Q1qX300/g9FRMj2Nj2fr9B9ZTWkfkEk+MCz9WxpyUKPpDIu18sf+SRXPuwqR6wUuRQ
/7Xsk9PTzf+uI0PAKhFj/7Nl//Zt/D83b1P8o/ynnsz5aX/Z9nXZXrEdrPeW7ji2jjf/T09G5olY
LpllBMG7jEH/9GRUMgj6aJdnuT6mhUtPxjL+YZm+4TDvp6tCvc37T3o0nv+xReP7uo1lEEG6MDA1
0PL5J9d+TY18GcMiuUY6ucbhEJQrizHFPs2m68RzaP2qDm9k+rW+dvzWokRtYHfLQYcSKrytI/HD
ziNqggJ5GYbtNqINqhYWgrpTYHr4p/P55cLuR5TKdVhh/AuPcsJWrSrAv1pTi9RlzK2lMLnUBUNZ
lStQTnXeo1CWN2C1MNqWa5tapZxRHOP8p7p2qqumWrj/zBToyYjllkU+imoBqeul6gC944J0C8ye
InfnzRm4IX9sl0b/hY/hE1FNntvCEBojDgJs7CLSx3xZCAxt+94WVxclgxIxKGszaj+NmNH2Wu2i
rAxIMfRirJkzAwRsfCwdNdQZyvIhM1oy4QbpJ7KVn0itukwLj+n0ICoJLLLkCJ64+N8LtZlIQYcR
a78azevHqzBmEr607rCZhZZMVy6i0ox8CybdiJSr4WeXz/caXSCkpgU2ID+nRNHfNYke7uZ22Huw
x1auhkOo6eMOC8vwGETJ3qBRcTC8HNot4sAqam5HA5n47NZbvUrCe654dUe2QZE2Vxg/m6s+D8v9
YBivQZpuXUuLt81oDzsrReFMbyXfluOS4XwH0gDuSzX61NeETOdLRq8/WABT2k/q+wsh5jA6t72m
u7fL0dkY6t449kmwCuzZXpe689aVRbslGLCn7c49Qa0x0vi9dtlnVSOKksu2OuayeXme2qf7mKVX
NTWqZu4ryvR/veC/eZmPD6uXDc0IdJlaPT+eXlGWBSAg37V6H0K9ucv25e/95/uayqfaWiwoDuXr
q0Xe4Im/bF72DQgL95rwKTzs1N7Lv+X8L7hsf3hYbU5FgrO7hxuhNrlVV/uGAf4l9eSShKLWznkm
hHH8jiVRO5uCdML1JQPlfNDlmXZMra7DTIAgA2GqulvKxYeXuTzh8ufPoSt/95TLMZeXKTr6eRqq
jM3fvdbluMvraUiGdk3qX192XZ562Xf5bJd9aWveNY6D60wNAkzH/VI2BekBciCmScpW1ZaNzgwc
mkOjKFwfV03J3tLm8C7pSU83FblLN0KCJWR4inqNy6t92FSvlSoOl3rEV3gqdfgcJPYBhedaHfN3
z1P7zk9Wx6g3cn6Fy/bl2R/2lflkHtNGL4+jLLlUwYu9HXPYh53DvIk50qSft+MMistaPfRuVcyy
upDJy+jHh6r+QKcJ2wJTp9iVYTVzQfstjsl5V1M+VUBoFKnl3UGhOvRSXLgcqgoMvWMbuzkVt8oG
SJDiby+gMgS2mBFxJIIS2S1z+0ntu9gFhcp1uWyrJ1821dFqMUryn1qLdIwrfkFpUdWiPpSmROmT
T+wtyH4uNauOtnyMMIvOFPMartDvF3+3r0sRWKCGVxNkVWdRa6b8Xaq1VCE81COhMRHVNRj7CdVl
hoYf3OLsed7OKOLbjwefn6f2auq07hYPS1oW0eRh/KAW/QBuN69CEgo+lKdkHUEVqtQD51pWVX7V
m2k46pKsohamq48MrxNYncIPnyf5r7JaNApVi0A61LFbTeQlr2wD4RvtMoykWCNIdJJThj8LtS8q
xXe9mIytHZsLpU7sPYNc4GEz9gV9/1bWflSBSK0lElFtl+RzyML3KBfG1M1qmh9Re9TXwUC6ZGhD
fg4AIM4JHF/1navvV5VtsmDhhFE7e3Xu4N3IT9nVQreU51smzRU0/mui42mhqP+EKrCQvHaw6Sjs
g0W3qVf59kmtRaL5vTY7PV61nqxndLPUulWdyVRwS0aAcC4lKsaMSsKVbJD83ly3Bxm5LiZ7GT+r
ih6dDIKaK7iWQjQUFf0mCbdxjjsdqyYhnBry2JZG8ynD176NPW1cTx6aVZOIGG/SkFfIaSBYFkZv
qqWttlXV7bxTbV863ggzObIyM3NtlVOwOm9fHldr553qRdR2lmnOzkQDf37JhZHhxg/wUS2a9dkz
xnw3aR0RY6oMo+pHajHF9TqoRusA68UxQnFUtRq1sOTIS621qpajttWTLsd0tJR+13cuh1+OaRyw
yOaiA++TqB21WHpJ5lOrnGUUCFTM0d8+jt1OX5UlxZ8Px6ij/xf71CHnv6KeEsTjT3ymDV2Vv96O
Wru892GilU/fyV+rD6n+W5eP+2FTfdBU24vlU/eHDanWPoAGL6RHowsgIFFkPZMPS3U3+/DkM/Pw
8pzLw+eXjTOrOHzYeeYdfvizf/dWLvscxvBrK7N2DkKnM7bzHWnz46ravoA3Pz7cCkkm+58ffwcB
/Xjou+3z6rvXnkziPoSMTFMv/f89rg5d4hLrr4HKSaKS3j374+rf/6XLm05n43H2KyAdF4apWr0c
8u4l1CMft9XOd08/P/7unVnZ3m6hR1KmMt8tsj+bOLkQFBHcpo647L88wbV1vKVL9nLZFdgdnkeR
IQlWq+qRPvOM858oZ+r9ebxXKFm1UGTZReJlU4K/McrL1Qtu9oyfvRyp1iIcYPhrZY4e2luZoEXx
0qHZr6/V6ruXQ+MN8gvbDigAuaoeP/8ltZ00y+NS+fDukcMZ2Jp5JfX0j695eUuXh/m6HzQDs5KR
T6BQGvNJ/VYuvwi1aYcUQw/n34UDBAKmgRxEqqPQiJE4EFOQUmXjUYE3IzUCwvydo6P+a+EVHeE0
RQ+xf6ptbkW+8bsyrcrT2rBQlVOr+ZIKfa1W/bemJwRqovzMTY3G/YmmIixYOZy7bObTLoFK53nF
XimiWy96YbBDBUGKpr22f8MD/jPgRp5BJpjSMtwI43OY09IoexI4kcdfxe1s7DrEdhFarK2aW6e8
TEmkNeKZLdrl31DOd9xLOUtYJO3SDrnNaH2RYDI3Nw1JP4dOaqEdi5u5Q/JTWgMG0PQeOZXzBeja
Sojpit44DXWGqJwwRgO83kPhs6A2T0g5v8xdVSlCzWLzSYzb2sEb54+o+/9bsPvfFOxQ/fxLxOb/
bVKaGq/t+2rd+Tm/i3We/w8H9bTrmj46Ak5t8adY59v/cKiPOY5pu1TDhY+U+beA2nL+QSowhTgD
yiakTfmsvxJ+Kf4ZBkd7f+p4HxJ9/2XCr2Hyed4zNg2Dl5OBwa5hCEp2isH5jrEJp8W0K7O3jyLz
CIOQApUwb6+iWDxlthsfezMOt6Nj/7CWnduuHctwjo7ffOOHygSRicshdObPnpN/a/0MY+WCrrks
0QUbWgjq3pJuwfgIt3ramlbsnDDwbjzs6vo8bRMzH9AX+jbeSfdrOCcT/QVsnjZqIXR28K2t1Szc
5WYDjGHaaWSCkzoE3dA0Ze8vsNZVanz3yOZJ9PZaL2IykyQ9Djcesi6DFKK6dH/hPHc+o/dZj6YN
0DuBUiSCQ9Yia4XsUK0rWlerZNLFPjdNlKr2tHZ0B8XOHN3bhW8SsbDFZPpybKroS1UtzpVXe/Om
r5HDDYt9m3vlck9NzECQREJm+4lyZXeteTJ4zc2RS5Wp5IKc5jhNIK0k8f1C6BPaTJK8zGS6E6X0
xJW7DpXu1tdzGHUI8bGGoAUM+/KtEO5b4HJHq5vy2Z9RJuZQ6a/IMpsXvLMRel8CnQheujWGdjyW
OE38wMQY2960AzZ2wFd7N5mfxtz8nOOz2hR59NVfaoKRutTeofFAtWh1zW4ZfwXZdNeRq54labCp
aeIR5x6RnDJUUEDz/JD2sX3ljIS6IBS+IzcZKQPu/xHFLrMT42tQpvG2K/QGJQR9zDBG+OPUu0AM
u7zWyh3KSH1fjuJGGB6JPOTS+d5pKK16V0mXCxl25BM0U7g3AKCu9KJ2mCtENPWE/1iBdFkBZ5Bu
zHITOhU0rrF4KfWUhKnm6LbVS4M1E6Gav9wGmuuu2k5fNovfgMDz21szJAcE7Th4qSiTEo+XGiNV
XYVfWjhgxbIxw+JHAkKuj6YHLPaFNyeHnlRYGrzTC9ZuHYk1AL0cHWauG3cA4snxq6BvON6z3ghI
CM2QblE5/kRR+AU/Z4AUv8k8GnMZxW3LcF/tCXWoR8YDGgKCR0T56lIHg/CWFhvgecEq1jT3kIfm
Df6aVKoZgivmSylse0lam9ZuRzoN98hvehW/LWZDAF+JhcyqiIJDpt8RUpdlFVR6pLTJrCW83fB1
MJlypME99kc48vn8jBsVeYtDwGG3UTbxrg39Bzcf6Oe/CXhCD+0kEJpnNk7v8JAUUGKjaNyk2Uyi
rG9+akfvcxYN1vYJVGG1K3jX5HQSA4f5EIyhc9/gsh/LtdH6McpzdLF1CijEHgH0JSUJV9EPkGD9
ymZmyTfZrWvTerETAYsqwIJd+s4OItTaNVJ0oSLgS+0QMBPF4IzD3lkGZ4+U9SlC1l4AUcMGERwi
tJiVbn8rM3cdNR1laW6FaK1XVHTK8YbPVI7pjRF7Dwm/uA6srohNhNVuAkxuKNaFj3dyGuCYZWOz
N0n/1TztOGTuJ1vzuYuPyOT75DDZdU/fz2DC1SCu1/Mf5gBZdM7z+5paznbO4sdQg6wXmuNN6BPB
lReGiTfZl/butF+PxfhLsyQBJ6u/UQrA/km/QmuSk6fZL20WRbd2Q3jVt9ohVYKUOOdkI1m3urg/
xPBAodGKX0FPiKeZTcTZPSAfZ4QV1Npn2zy5pvszKxJvlyeJzfQ546fTkbke2hGN7poAW3045kEG
XbJhUk0RQ81ruQdwmtuetyqHRhAe6X6jl/4wTSCI+FGOxwrzQDIG1k3iaQWfpmk3FieoNUw3odmJ
9Vz5MeL8Mji4UWmAhwDK5gwG6jVaNjRUp5dxJl9Vhymy0tzvdnzTiOZnKkbyJ4lTWlzEXWWLXaOJ
TAMl7WryIQrlfXJnpXVGCQz5G9T/ZpMHiXbwUkiHre6DV0IQw08FRS+C7wbQx3UngxO5+hxSwKWr
7Gc5uek6HMkQCL17LNwkgmW6vvFTk/ZrRopU1Q9bzfE9+Fnhg4k1fNOm2rBLAhORD5pW7WaG/7ix
mFATaElLqzKck5tXKA8d8HSMu9ZzSSZY0N5EXgg6Uo+qjZc18W6yEm3fzfPW8G2bExpGhRGVMSwd
MjW6On8KkANyM5soR+HttwKootMAlEBbwEuXMX8BiS4+eVN7nYzMxK1ScovVPX3rd8XdMFXf4tj1
cCN0t1Nd1gxNp2etz/Tj1D9rXdGuMeSXm7IAU0eS7rqCN7QWBtF8cYrpLwTokROEaBcWSAw8SSIg
tKB1uOL5q7KZUlIlG5+hP1XpzBJPHtmitaO523oAfJCIHP6PKKxVEpR4k2cEsml/CyvE2sMODjej
g4vfDNPXKh6/ACpYnhaiWG3f2/QwGNYmaYnWeCjCBKIm7cxdV6DHc4aDN/fIWaf6rsA2Tp3tFFpt
vbEL98ahpBX2TnwKPOuAwcDC+hkfxniMN5PhPw1O9CX2vV0oyB9yCG4F9LnyKkSGScxb7UO+2YXY
NtMSDU71BC4Gd9VB0K4YGP9zBxq2Y/1Ue9xenMCHB7hwYLVoLlQuND0B1MZ0/pwW5p0DCXGlcSGh
1BSTXjIQrqd1zQ0tqVWWBjMSbOclpKXEOTkeMer7VyIcNxNu/VWD8zpo+CGXxDAaVR/dBIlDFT/v
rltBZVIvD1UR4F4minHON5DGr4rAJdutsn/5FmRPY96VUdR+iaBmVhQV9Awp7zT65aaPfX3Tg1cl
YhvGwlVbQFfKxWTdwKw+GHHvHD1GTeid603c+wd9Cd787mueCEjQoqzW+pgeoo7p7ZTlR2wswVZz
53tx18+ceKlRvyDsAew3coMeNVniLEZmJNUCbHLi20/jvckJNwY9minf/t7wQ4TH2T8PWtki8a0o
V2bOZnl29e5lLu38Gn7lfcnoDafH3O5GrN1XIvVfjAS7e226jIDG9DHRNFwl8q7dh0F99HTdR6oA
Cy7AwozLI9hYeftMCU6HL1jduAbgrT58hPsS7fT8zawJ+ktQL5eUVYMxe7XTvNy0FXfSIqX2pblc
rNq4TQ6uvhw92/9kmv60FhkjQex7X2cpXnTbDofrggJOr1ttVegYxPiFzauwM49JAzk86LFlBJGX
bswIp7RfT6Bk0KEnXeQR2xkcPXeJ1+WyMGbyuXYxCuxXg3eccMWu01njFLWQbAy5tfGHuL+uqHYC
DDOkODCFchv4hx7+/jq3qmFlWNFrlgI4Tctmly3eLfclGKOlBRXWdTrOSE7QrAi+EpflLP3jMA3+
OkBlf5PhMogS9O4FdiU7NJ+FW1egXQSERXLu1JgLjOWGVCf+1UnLWRucWo3Us6rEIJ7R5/Cc68py
k+PocAuc9dpYLxEjC1DBCM9tFOaCHC6QavYGBpYWRHdMSeEzdDNvqdYflqyix9M8RDGMObFg5kra
ZSMxnk3bHXvD+tr23Xw0kqraJUWQbbGCMpQAPasNtbsZe384ZJ3YC1+YMKWgOOWT429nsryP6CXQ
Qz5njF2QmyfQnadmuHEX98XI6+8oZ2ucSeH3eOm35oBHwUgoDEwpfWmEq1dzDypjZsqBL2n4BU8X
hmmB/9+1uCjPI6ggxOxy2GYz3GSoGdioGcvRuh1/jVb1OkfOri6tm9xE3x1nHhC53nquveLQp529
sRNM3VkMv2XydgwRvVNd+msJJAQGt2tHCB0makkmQz2ZxNHy4NbTtMnyhlQyF1B5Oz2mQ9VvpgoO
ouhsABWTZzHrqP11o1MqciCytiWXd/rwnxd3oFrQdTNmCobguZm8xrqOAlkON4krTl26UxIaMAGS
XRdH96fnhlv0VFgRiLIjWH2TeqN+dDKi2fKfS4SkWwwVqX6ed8XMVX+cxyNYd9ykRbOLy/YHY6WX
/8feeS3JjWzn+lUUuocCSHhF6OKUt+0tbxBkk4T3Hk+vD1ncU5zeo9lH94ogM5AGqOqqAjJzrd+w
0ssGNHzy3GjXrgUxP1btOZNdr5uhW1kz0yEXPlI6Vo4DnmJiumXBoLS6fMPP2kNleKGybYHoMJ78
Ud1HWmudW5xjln3vfUwW+jAjc05ro7mRkdRZ1rARG0dBig6fIH0TBx0UFxi5iKwELL6S5taALmpO
ncMjDg2nOFfwG3DVfaULFB9Nc+lHzasTgKyOu+hLWvc4DCvFWZ+AaCJTh/eumXWrGqQDhFr3vh0j
NPDcdg88nZ+H07+rLchvvZp2VaH/TPTksSt5lFrIMgcYVXduB1Q8x546Vm/9eqOSHdwaXn0i08I2
psIZvBfWvhsrlHi8vRKrISIf+otvQ1gr2z7fYsmjLphDJ3ZhC7s7WuK281lL+Ko46NmAQF2F3g1q
6CvfVD50DM4blrJZ3RnrOk4LtMVrfwPOfVUp9TYOlW9Rr6FbYWKL7eXMcMiEYjo3Rtq6tdFjFCqm
dOuGzXwzBgcnIZlUl9AjWdQyn2voUwUsxJYx2mJOjXpzCfmJ3aoTkUFKfjqOfROAukbRyd3mcTHA
C3bfQ0O8aqrXPLq28qCifbyKih38BmMZ+c92xjcXh16/wXFtkY3sTcoHAwHLpTuBUbYtz1r5MF6E
WnzVYqhmFpJyG6tmlRVNcFKN1iB4Fz8hEnZyQ7faIfr8pLhBuSiqEez1wmjVpwiJ8XqAB1y2FXQK
DVYTqhqkq+Bju075Mo6gLsaxKdZ+aH5TavO5wF1vVYs310zRcYwq5j2WUToq4oGWrfseqK9W5OOm
jK1Vl2D4F/sV6h0jeCbTAHYClKfL35sat848VLuN6L/0YZCjGIg/QOY42ygQj6jFLxPVKJ6MdNup
AtiehXtipd6pNbZg3YQJd4uGm9nEa9evg2UefWR+8AopyDwR5zlPyugsmC8H7ScKRl/gBhycRt0Y
1VTivw2lVNQ9TCjYqZ7WntCznhXEuIeD3mAOiWehMgetcJ8ZxWGK8uu7LP7SN2NyEn1dkAeObsh5
fm+zn6KH9wSEZkZdtEsEqxFj73uTxBwCe5aBoarXd7g8A7i3SGumPizsOr+x0ay89/CaDWw4ujGM
8kWJPqvSOmdIlWt2b1jHw3tdEKJ9SLzK24GLWqYNu0qnhFTZj22/G1trlSfNqTFMRE1bYlR1kG1s
ZEgFLM29o0+vSO/maGIu04iHS+5pZ8TDxUyV3VuRhgl4D2EM8qGHnXVx483rEt9j36QnGfJ/irFt
HPQoqkF9KTr3udK506zmxSLdvdEt8dHnPg2YUY9GeeodVg4gT4KzRVTLFP45LdKnTuURFeLlqnYo
w/tp9DgECJ1nAWGZZZT4jwkRYfZiI9Q/QkNNgRJ+oKriIZvCt1io9YMWQImOsv7rBNGqjoq9retv
lj4sz43bPIZT8DTpsPdFzQNsNviTacm65bu+HMp6lH6PWyffK2ET7UrAskUFtlsWQAC3FvfcVtYk
GaIkwL91DO9OQEMbU2QnvSBzDyKZlI3XqrddqKJ8lLYojxvaXuLSTRTdJn5N5Dr6xNk2xN62gYYA
3gz7l5tJpzJcpDIHfRlYdXcfYLo3lv3PTK9jbB7x7QaVdFfb4qWtKx8+apftdLZ3WoeWDMgw86NX
7qzAbL/16AuWCRzorjazY80R4uzYFadJPyz0EIhZ2mLfDO+Ez9OvPpCp3FvKRMDCbHmiaeaaTxqo
WgoaQxPx7Xy7LgI3hsD7iEKogVF2f6d79lnpLdaQIybkoV/s1aYlCKSFbOnUnV4344On5Pig12uU
y5oHxSw/eBRlC1+3zoaTHuI++WL1/U3uK/0qV9QlQf4bYR+BrT/3uhNvp7Alwzoj2Qt+2oWTrgNX
kCRGKhknSv6IjpQGMpqL0REPietgLWQX70wPR01tDmVEfjmNpmnrmObJKwCUWEpsbKtCc1c26lxx
Y727hXiDCPpQFgXmvkX30Q4uWlP5McxTRAksrd1GpT8CfUxAtyc8VqYCGSxrFfOjVe/QXztrY+dj
LI68lMMtJDIN1YeyvrGhU+3MJHucUPaPivvOVOItfAGFMGv3lqJMb+seltNpGh96CLJJiJRAqW+q
LFjG0knJKSdv6yfxkXDCDeYKp3FUyo0kYfTQ7BbDzG35q6TvNWGM4k69VPQhw+SPHE8/pN1aOMpH
kSbiYE3+bc1PaStrXpk+47bxLeyImgALrVcTumoLeXPINLShOoKHTI3+HxQJ3Hj0Q3MBKGSIfylJ
76z0oXyTjJh+cufM+4xegDAIHdXArlq+c4SS+204sfebbA3Aw5zGbyTM0u4DZxv6+tbv4i+5Md1X
EUt+CbCRxW8K37Ku8UWpkRXs5VuUxShT9pf7WewMwun7nJ1Ro0fupvRXksCD8AOA+Q5E96ZCA8Wv
BfqzkkfCbrPcN86rvBl1iDi66KqdMSfj5SU1yRi4HPLaegw5DJho2gJA94+JkqVb+RfD4QEaKj8H
Wc8Ct9rYYnww9fYbOnXHNiB80td8uybS7ugEhNAj26E/DJPBcor9GHgPgLVsxnz8pFDR78O42Upd
ePlOL0SXmZmQA/lAD5V90xWmUenJW8lsNWM/kDISLfqSnbEj39LsMi9fIxUyrIMWRQFPtPdN7Rmb
QRIThjSFByEhRIrr4o+VuQ8SYtWNxi4o8m57QWilEIl2QTQRliITOZLn3OpWXfUod6lHNfSMo1a1
7MiGAH7LzLdT/QZaemVbq1SilCQ9Tb7O5GPZYSKKyIMDDJTk3IDcX+YKYpKWYljqkuDiWOzmFYZ8
/sazxpOb1TcNuil8hSgpQX5hNfqHlv8nDpMK4nZSh3T9i+7jE2B2ZiPi2bv3WggLPQzW6TYCChDl
2sIhXR/NfDGXkxcOoggriLKzvBMm5FmdWYuo1VnohWsjzvfFWAbsMMwfqY/ZWYpbmEOkYKOObXeQ
hW5X+dpsuOXRf+0OelE6CGPoIAgityJu5NU+8W6eNpgfhTVLdTZXKIMm3jYeovA4MLGttIZdzxUd
csWYBLjc7hq/WSlVNmdCZzqIBBDJYpoRPh8tyfAUMYpcxwwUK7LWelazqNnL70HiyC7fCNEcRygf
SmeyFbTCb2Xvjie2etOJ5CqEcB83LV+dngdhQrdBqXZUHP2szkUZBptWEeOmroMXJOz08+CMv/qQ
qtqaKEXs7SE3T8mswzEp6top2DClRCROlkOkKwmtrRyQ9UN9FFazkH1a2p9qy0OsBv9SvVS2RoXr
txqjQC96vzMWqLl3W50bDShUlt4gIrRDjqbe1URDta7KeUB5ZnAuTWIQ5tC66z6e/yr8yYhePRJb
IIJbsUgS85tWK3JchTJ1y5SFxjkY2JaSS8fA2pi+uWPL9Ki3p8Y2jl2d7YBIn1s3IXyRadnZG3/m
rRacLFETQyLghsr/GO/DKto5vqVuwKPVi74fjXHBT1w788gU565q7RX+kyDg4gSR/nLataUSL0WX
bBq2WAvbUd5L32Y3FRHlzNMjUgkO4EEsPfBJNu9Vt4aXOaRfipFoj6kmb2059Wuz4Meg9c5HWKV3
aQzMDOB4tG1L1tjqKXSKaR1Y4Qn5uuLYujDnxQidy9JqNNPKwCevOVZICAg9PV4L9NsRjnEmDOe8
k+hsa4Ma+z2BWzWHQ1wmxxRSdd5ODWsQEINtyFTnNPnKHIXAu1MRB3lk4EGiaFhqq2qSYtDrJJfC
dghyumg8otX/YxjtcBWY6Tp083qRj744IHI1a6VzVM6FPLp2BHUhDoOHIwieZMlSdqgB7kuiMNPV
dZy8ihxsaOFLTXx9U+KHDdFUWAeBXHFGXo5D/A2U3WgEq0Qx+0OlLmXrtagQPb6clFVIUOVmGi+1
TmeJNtiHrGnUhTPNMwlx8oPvqc5hUBFwwgFiV3njKmFFONb8OPtS9Rdd1XwjuGJwAS1epv3W7b3g
WIzcMW6hr5kK+F7qgxSVVZk49wVPVcmLSxUjISjfW0vbj/ujNs6E4n5ABYLFpOb1e0PwXGtQft2Y
PAVmJZkPM1C5vevXEOUeoisoMjVvWHpwe81W7Hn9FCIaSpjWfe1jx1smKBLwOe4It7Y3mRd8TwrD
g/eewAzvC1Jv1Rq7RUvGMA96nHzR+nM09sQxiKR1FkYLikAeWy3Ltc5HllT1h2uT83aatTvoT5H7
Bq7NR3sUXlxjjM9M2WKBSLBYjj2Rrrx6tAGdYASNyIMkxKY2YgnGFreEp0BNAKM3jrlke4TzVPqa
1AiL6YLIo94yyfLEM5EvqRFzRbiDcFsW3eEie/ASXLpKFFK69EuYdg7PtVt9VFCwVaEKCgUT8tR7
9pr5Zs/XqpGseQ4Wey0biA6VLBaAsGoRmi+VnRU3DmFtrbK46z3EEUXSHOew7Lzq1/Xip62gpyDs
nVVGd/pomCths7yekuYbM0O/ccRtogwH8vh3Qz5skYd+K0dybG7y1JA45YdFOsvCKiZ7qmxv5szE
PnIG/AJ4Um5dd8DB3h/Kpe5FtxMX64guZgMmQTnClXWREzFOgkW1VmvjiCQTwf6FKXC6morxJo0F
if0nlLrRItEFzP2q4Q721hUb3CWSrwRvkb4uPe+90QhThiUuFekeBVI+n/BrQSbATvFFysqbJCeb
o9wpApsd8iSWm9yX3qppE9TRvOzG0lzElO19MLjfOxuNXw8MT9CFXwFurId23RZ6BxATQzS8CeJa
XyMagHCGpiPtVC3BzS9S9Kv6dkU0YtU63VYj5JdH+Ja4BT5m4kQgEOktRz33XrdtUdPpdHVNFuJE
+NwQw03yUxHdDuOiZ8+sPoZiOjsIb8S9f0RM5AW1jUfNOnm2+b3Sb+IUrRnif48DSltsbuJ9OeAg
PSrWsELfz1hMna4dudu1ozySRav7mBU5PEvTIPpSTFq2kGbrsTEFG0AIr8KE2BVZSUakH78/RCYX
6fwIIOdQco+3sDfr6L6d7fRYvUmEmTqD1KzKBUMt63VtT6swZ9Xdi8ZF6gEJ0YgIY9vjwhchB7Xv
/Vh/D1h7XHQl2c6t9HmfSayCL7OZueXVXAj4H4tgFvhURF2tQ98GH46G7MxblwaYUN+QurXQTpeW
kLKwbfu+Rsh+U0hGt6RcjY5eTMt6+GZNKpJqKZsYe95xdF2xczx73AaFN8MJ8kUi5Qpk53Ab1WmC
FSYcAm0uBsm0StWuwfqGAFMKKW4lQmTsMPYjJCBG6M2wmuyMe1iakiqWyhdPgm4BygHrNTjhPILd
ZRcgYkwcLETKfcDkI5yx7P5cpGx5DuoXfV5vN5Py6GT8JZkyT3lyUJWSMAjQ5QtmbHs9493ZrEGT
k4dDVHjYxqw1XM3WteO/ir5hO5FKH8yL9e1l9UgyCIl6j32RrbfHYZZvEm1KKH42o5J0MFDpQPyu
9Uwz92rvNzh6zDDy68tLYVgSe2S6ebbM5kopThHQuBDTkpRA2SaPZKGI/JRz67M+ctHL1Vt7N9jB
2kumd92okTXusxfQ8uGRuUAjBEeQKc9sknS5Dpy7bd/UOiQk3M3JQpa/1gzFJxTYHnx8uBEyMEkC
WWjlysKfuGF9BZ8IYsMHWZiBvXY8Jdo18i+spzxbJSx5iAREYtn4CmEsLQo3YaE/JwqPxfWQDD2G
oTm2FpXKc7rtFH4ArLXZexFGCS0fR1OeqBeGsWQc9437+H9gvf8vsJ46U03/Z3Lt/0s+i51q8ox/
8GqF+x+uPcufOjZ2CmQx/gHV02zxH4ahaqorTOEKd1ZB/YXUs+HOGg7DbcMxWW3MRtm/kHomXabq
0qvDyGVZafxvaLW6PdNm82TEwnv//b/+fX4/gPdMQ7OwcCREofNKv5thO3YHxqRVjR9T3fyshtE/
BZMZ3nRtkqzcSpu+hkyrMV5Y38usZXcF253IQx3tNdvutnmVL9nGDvd+0E3rtk0BAplm/lhVXX3f
YqPmIen8KAsfjx32a6m5DTDwevTLwsBdxrmzbcI/RBrRiKpjtSMJzxkoXIwHNF1gQEzY6ThFUmz0
sPPPU7Hw6iQ/Xwsbiw9SIg1CpWNIQrfuy3R17ZZHcow86jpbObHFuDZnwnup7LTdgKjtCQCX2lti
azdmWbU/MDnCWa9t38dqyFbdYFo3iR8nh1jV8TMh7fNoqPhhlXi+rXEcBug+246kwivPRuMVOy/3
nq9Nsl0W1zZ2uahQgkaQ7Upo1ae+vUdMAM+upCwG5M4p6tgfjrLKLy3ZuVX6T+2OIIPe5wVS8HK0
LC71fIjpkxcKnR43KewIbTnevJyVZcM+I/qysKu6I/FW1/d+D9/OGBX0XRMDO7CuZfUWxF16jEcE
Nf/p0AvT9GhgsLBHHM2O18Ao+vNFNGs+wvwkHhdOXUfHuVd2IFXn44Td4CIWwXLGCaN8xy1FoCHY
kSpyfeetAGKTusW76xX+dsi1JcYFww1agiBzEKZ/17TQxaPJqI9O1BovmsiXdo8IBFsw0ON65W/k
MEKR92QO9Qc7svrfTi/ZGhP+84NtYbfs1mEKhDjzlXeXKmtI48byFGxpPAt8WKYqYmE4t2BvPW4Q
xLm6oVRWJdiTW1vL3VvsD9xb19KOQTvLT/7R3gaZB4TKR1WIobJop8m9NTDRQ40bkxHZFiD7A5xo
SLGZjPoT2O7+1KGnc5pSNMIVJE5ZBf2pQw65ttUhSoBMxvm6sHGhqHU43VpdvsoaBpUNsJO543M9
UBK6cI+3j0mS2kxyBiKRf4zMqlQEK7Mj9nxtRLZg7ZV+vOhQMHiQBVHsbUWI6ibN2uahLbTmWGXh
PcDJ6HuHF8+oBulXvcDMKcG69HmsgSSEuS1uRRFMW7I76RE7r+Joh/6whRbYHn21UPrnoGm9Cn2Z
VCEFiKiKUuIfR9QrvLsUqFKdsKo4/NY0dyoO+plm7AOt/2Ns2Lnh3XcxDMGvc+cejB+8dZQlZA1F
zs4eH4J1pLmkXgjLy8IQfM+thf3ctQ3nTgQmFdLy7dA8VEbSnlRHuZzkEazeYx7A4jYXBh5eU3aK
UeWbK2E0gaz87TAYa+MEc8VZk7X91dPPI3GQC7qFEXgDIATNZn2gBjcOGn8qy7xz1PLcg7kZ3DRz
u+lrtHsOSP1sJIx/GddO3q/+tFa/66mGUXZAqLQxwGJWyfjAims+vhS9KDCFHu1lWcZoqc4dOOO+
VLGHI8/cNPhpxl4vBgX2j5OaAGDfp4t6lwsgbX9b4rzJ1xhkdw6anJMqWjBD1C5NcVtvop5or6wi
HJDdzUjk69hruznitpoqSsd+erQPEgk4GZ137iOBD8lgph8IBChKMn1TASaslDaNzw7ujOfe/DUr
/OsBmH/mBXCx39YDd5fJ9N+yNr3LkSSo/+vfNfXzJAvuRhfkwfhvGrr4PMnmLAVzBGjNH5Zrt7uG
D+806JV2EiZZ/A3WYNYWy/BnRWjozqSAJtfIVOdbABnaQwsIYSSYeOu3fOZah6ubOpKsqeZO2Rb4
WrOw2Rwcpj40z1oa7VPUspx9FkXfkskMkLuqthjRfQWcqDwlXTncF2OGrhc1WfTdPrHa9FelCE9q
MIV3TdArT2YD01913fYkRxYpiFV0w6u9rCJNiwErjgMoaGe3SYJjso4F2brALfl1Sso7P0ij75pK
KjJutefcCvVNFsb2Bq3lUxoAYSj6SL0LIwPrwkQHgld32tlIpwIFBDV71jLQCkENZhAALArCrcDA
HKsjNsWd8aC0FOjIs40jDLofh2iudslNOvknWZPDHPRzVknBS4+1bTxchgEIIk8fELu7y53a2BLE
VNhahPYzLnm3VuV33zyfRDa/LrT6ymoiAuh7Kycd8m/eDabALQlAYt6gjlj+NLF18/c/GrBfn1Zm
eIS5mmljKcJuGTO9TyszOxJDCgLd/97bqoYNahU/dL423SMLEkeii5HfAPw7NeWd5YwpMrB1s9aj
IX1SCzB/dobYVe8jnKGXBKGUyfCOPE+UI2tRF0AMsqFl3nnHa4c8km1ynKx+arue+6njrwZf21hh
CtIdNkk8ka2L0DDPSBAre+ReCN93RneHWC4m4oZivI12+4hvjfGz6oEm1rr/0Qaphvy3j25LPzOc
TLvWD32lOkT35nrAEgHftrn1cihbrcastwLD3svweaBsdwVJ3hjhqFMfWaSyyZDvSVkWt26kJyuk
Jt03J29uRy33foTYXmkd3jUIjqdLDTuim0S007qPOhz1ZqfIpEkngFbz4ZCUt1FhxQc5TjaNnkVO
I42Y5mJ7TuWb3/CadU8NEtVPU54G6zoH7E6qO773Ywq1aFTaWBVURh7f650S3zvkvIDX2CUO87TJ
cYYCxyB1CO/LqizA1WFXHo1v1yZj6FJAaoi885GvRNWLHa+CwEUR689xhYHuYFlHWRg6JHMvwSA6
m+f9a4c8km112FZ/3d1WqLYOOEWtPp3XCCA9C6vWv06g30+W6/8wkkG7GZzWfLETF2cXP3zSJr9/
DMZ8DWBUeShUJcfaHAyf1gTaN8s2dp7viFd7Ss1NgMkH0ZtAfWRy+ZADREyA1jTrR6SWyz0iKuqm
UHTltWqdLcrY2jfX86MlUkX9rRU7xYnZZ8Lfjg58brJ4iwh4uswM3Vrm3uSfY9Jg59ESOSzyQOD0
KfwblsbBY+k1dyGyo+fSsIJHLVfcXWRj2yM7ZdFh3z1WmnqWteuIUg85fT7rj2vIEcjpeZdr4DSM
s5dIxRoHJyTRndgDxScPI+R+Dgr5BKCE18PhbgL4vrXJsK1Ls1VevA7XTrZx5k4PHOVF1fWMpSqz
gey1qgG6hKM8BnGmPPQpQd95FPGgcvuvHlt/fmrhnzFvJ13XQSjNRfsTYarf95NeEA+hEifZj1i4
3V0uAN71kVd/K+Lg2MUo4y7iGy1MK/KffneKGls8O21uHJpIOQWJM6XLUB9UEJ5JvpGzG1ql+qEm
b3MIuyx3yRD1OM3ZZG6sGPeDv3/782789+0wbx9qnGG4FkwhHrrOJ5WpMYFRMSF2+l3po3PpZvnL
gCENZFz9DdHhdp/1vrOydN14i1R2rF1XsqFgw/xU5ul+8grjDSxNuAtz8Hey6rX59wTb5jvdQVbU
Nv3Hy9lFZm+wC0B0ab42Lpv3tXo2kLfJ+i+YrNVE44r6qFaknMjecXipN/avo9gsC1woirE+NjnK
BfjmdKs8z6PuFhThsjaDOQFr8iaMdh87ZoeXYhc7xzCx7UsRYVZYgSel3gP8ArkhwGimmBTI2c/w
0EloGueNiGK9GUQ+7N28qB65h77LARV398ImsfkwTYm99/Iq3tT4zb3jo7k0Qjf+Spoz3sQDjziC
ruKZCJi6yWpyNWpn/V410ApYRLrymNqGf460MDjLI1nMAi5giHGo+tQRTn56IaR+DP/p/8j/YqUm
aYm/RUPmr589r64y8+g2LMpPPjCaDjbUHSLre1c7lXVjomvtk505D6l6W4fh+KC74HaQQjNWQSiC
jTlXZQfGcRAPrfEyzK97b4+jcbuwiEq7mronlIk04j3cbu8+rgIXnGD60uUOdssTULZRK+Kt6bva
sktyG8tAjDeXsYVOuDxDDpx8/5UHtnmUZ8h2IpzzVWVD5huOvKqsyTPkVVMtEMvrVYKxQsXZLMOt
HBeiBVaCH9X1EukPfOgM0jHz4VzII1n0ToA8iMX6H+gFh7gSr9RKN4Egx9nm729CTcwf85+/BgJf
BjRV1OYcTHk+PUQIaSdQMExBFg1IaOiV8W1aJQ8Y6CQHGw7nrSy6UYtvo1CPlnkBrk+2ybHyqGps
fd1riMt86hjKvtl3wfj2qX0c8FYv+sdPzVCgMLr2o1OTj8Hxen05DAA7uVP8ui6vLtsuhQ5nD7y5
cnn1a0etZNNOYCy4uLbJo6z247PP/ubafn0xBRkqJ9OUo+yU7aHRpIfAqZLt77o5s6DNpS61bX47
nHpo3x4ZJvQCPh1O17EBOU5w9/OA31plvVEKZYV2OcLz1QBrRk2cszyyU+hY7XA2o/YxHPxH3a+c
UwkZZOH0LSnVoBm7BYrdzkn2gKV3TrI6Ep/aNBBSFvGcwHCVoH8m6f86ubX/QARquAE3piLiNqnv
SerWZH5j7TT5TvZUJOIo29lMR5seXOcuDULtXVgPI7CkN4so1b4AVLGSo/7iqlpWTqu//+EK65+n
D7jHQnUsUzCH8Dz78+wHBxF2SyfS7wQ9+IYtb5jwDBLOOe6rDeSE+ChreSQCdRUICPhEXEEFzkN+
6+khBOINeGlqRjVUyc456K67Rr+6Dh4m372MqQtyeJhpAHT02i06/O1CxO02RMvnRpt65x7MPOsf
stxoD7r3simDZ3IwzBjMNrDhezEX0JArOH6AWmWbHBc3mCMhGdluZVuf+MeU+XjvVBkuwlpvHuXR
tZBtVgCUlke0v5Adtihx8/005lr9rduM+3EHzBqZA5BSn67/qSov8KmtrJkSRwyC/uKduU1Dbp3P
6AjiSTnldqac5FEY1i9dbCrbT+3DPOzapkMTXri5MS9NiCNfz/80rsdQb1n1lrn61AGF3QPYM1+1
9rN2tpkADHJtlFe0CJHtXOJogFYNHBR740iIKjpO7tGv46reKA3tstMZ4hA6gR6al3HXM4i+3Xse
CuPXputp8pqBsQ29R6K76snhvaxVpelfGmG+63PoOx4sgPqZ8RX5jQ73jKDcekQp7wY/WVeWU35x
0PJeJWPFDqMt7RPgfHOlGB6YUQI1cttvJVhGKKAPHgcBAcwusYjIImz/ktK7Fd60Kxy7eFHq2r8t
kuY99fLyJfLj4tQiLEnMlWobBvYei1+xvIxNW7Gt2ilax3NvX+0V+5SGM+Uja8Hc4m+7H1Vr2ham
Ej72OSHtzE7s76r7HjkDvMUS41pshqYHwKPOvsP2i7izPs/o7fRQILgAGrtSdrLNhD50N4bO5QTZ
RLC/3WSzs5PvRxP4Xa7k+fq9W+TBWY7ocL4E5DEFayhl/dJyAfvDwQDCf3niDebQQTAjCoSnAFt5
npSykL3XJ+O1I2ZuMQVx6WtTLy9yfaBeX+naJkdrf1ze22l7OW+jQMk83rjIYsp5/VKfZ/RRM8lp
aN752nSd/v9qNSDHXRcHny53PZePIPn1agY+pf9isaD/WWnCsFGmtRxTQ59WU23W7p8euYrmYxFO
FvnD15WjhXupsyjCuNvFOGwsLnU3DECGl9i1DFGT7y6NTukU52Gq1nYzwnoOAj0A2TFZK2DE2kqe
0sRQ76ocJxL2zhGBe3QlMlbkK12xolvZJgsLCPm2DtViITvMudeuhL/tgBWP/b8IJ87avn9eHaEJ
b1rzPzBvZBbnSeg3bQ29SuoKxYH6w6j8vQDveEoKD0/VMvoxVO6kbsyyLk6XQ999bQrFPjA3qB++
4j3lzFsvWgDswxtM91i7dn1mSW+s0iqfdWTK4Gi3GvSp2urO06C7T1YqNmGgOm/g97JdZxvWerAD
960x2q+FV1t3Se4n9yhzvRPWv//7GXXOgX7+WzU0TGyH5aCqWZ8jp5obO2IQavZhRQNk0miwHiBh
L6Y4QAxgrqnArrew+bRloozQxFIrv/c1vlrZm8IlPOC6VS081zY2aOKAHvcm7ziMpXeUR4Xe33Yw
VreyRsbTAtY1D5GFOdaIj4zqofdN8Mik5Q6l0lXHJm7Ah4FXvw3CgUUGUYgnJyjxh3MLY9HOKPWg
dhRe1wz9k29REElVjvJItk2GiPatDYR97vw0TI5tsZOqF7JbqeZrhWF3449h+cyy04SnEmabKSqV
l2YEjA9wpD7IKgjAV6it5q2sqQJHoal5cQdVvwP2eM8KNNr9/dekfU4jcxe6/CBZEKms5oX2OVjp
KZo6FJWpfAsVs9i2mfJFT7rsXhboBSckaKI73qZLWCdM1TNuULt2tLL70Iyy+6r101tMx5auUnr+
EhSwdRc6yy7swpGs8lezV7xbeS1tvqoDCRDJwOrm+hpmyHfqsMSU15PtSlg9+1q2amIx3beF3/L1
e+6x9UztmEfNtEk8C15ElAaopnT9177Rdim0tJ9O0m+zxHK+ih7BFDRC/McR5YtNp2XIZsR2A3cd
wJ5h5TfXdJAxYZ/Y6hr08z/SRmFlPbiuqZ9kimhEieqcaOVfnhS2jYoOACfY8wnyGooztOf5VZog
0TAqGmGYXF/BVMo7rMj7ZVHmzUOalrh1hNVNGKvNg2ziphhRvUbSRla1zoXjGICCy1dA56yT4VU/
srjI73o9dO8H3XnsuaveKqueNi0kI+6q1norA5yUOheUVxokt1XvYHk5t3fpALJ7dJJ95uFGF8UJ
3Fwlz4/GmGysplfO1yJQrV/Vqhmevbgjxv4YiE4/Esf+VQjP0I9Ja8Ic8Pza2CdmspJtcsiIxdox
qANtG6vECqoob1/FR2V3+qvalOM5LVUS13MVwMywqfTR2sAi1l8rlgSLvsv8m1/n5H5pPGh+YG2D
PihvHB1rv4Q/46O2zpNawJ1JkQRBzfoE6jh/tEbCG2qEqMtojsC5FeNgw2N7BvywS8m5fNHJvqwV
PU5RyAnDt2j2S53Hp4Fmc3cWBktKqi54Qk5+z0DU7wjkthft+/8xcqFpQv08E3LX2aacA+HyOJcs
1G/zAkoARZVCQ/wGf1Jb6oVjQU2iKKcAKYhUhe87V/u2qEgmqmJXOcwT13EBYPOjl3instcbgJmI
1bT2oG39sXX/m6/zWI4cWbLoF8EMWmxTa0UmRW1gJaG1xtfPQWS9yu6aN7NoGEIArCYzgQj36+e+
t163DFt1/Bo6SbXoZNs7UHw+7LQh3XqSWl5Sw+SFlJpbyw+qi+iq9dABhADV5NknBozR5Asct0fX
5cqidKjRTjJlZVCqSLYdY5k96QKUur6tk3hGRyKanpdjemeWA3RwcSp6TbNS3fk/JojTPCfnE4b9
VrTq6W6P2dPVTlniBulG5r7VIYHqkpu/YCAUbKrIZuUwpPLNKxHXp6NVY7RnDauwyvyDOFCc7R+G
PC3mJDIoE50GRJ84s6fR/7NPi7po75qvz1liKjmyAU1t6yz8vEKwmTfWUpIKlIJ6jD1dY7rq1pi2
Z+60eYNrs6pcBYnK1DVYcXaWEgSMU0t0VW0a70hMgLZV3fCiWh2vfTai2I0Mn0UZexvdA43U5Obw
6Qf+nrrp4tWNI520n4ZEdprGHwafTTsKTl3qare21G+iHzUMSNTB8raiiac7xbLJpxHaVGU2M8A0
0T40KuqTqZN+pdIX8TACNtQ9L48eP9FmXtznO98sjXOEx8TeN+q92jclfwIOEoWHs9jvwt1IUd9L
5XvyrgyVqbydUX9sUTfIQ76VKMRbDKEXnJCpoETs4wzAS9Tc1FF2ZmzR3W8d1KWg1t2fwKLeyWmX
713VGQuMy4JT4UtgxzwzpKQwaFLIkxFbQ3FqpewSHweJPPxcnGqy667zECMQYtiFtlAN3SYL5Ww8
vYZnBcimmtlSshG5Hbx+C9IH3rAWiR8Zm94tAhjk/ZH3ziIinvejEx+hOowvhHBP6RS68NzUWOKN
2i/00Q53Rj9aF1+vHeoPpK1oFXlmXcQZ/BWQO5l5suOArITdryL8q7GBnB68djC0m1oNPsVz10hd
5/eAaCdjvxiHXN3/9XwODO3WNT2EszDIeUfhSeY7WXe1MoAOXqkG99gh0VtHif+pZ+YPK5Lz7302
7Fo7oWrH6a7Q8KlniGiYdeuexMEuzOQQuuZShhugPQYkfE5PWap8BKNGMlsMSI2jnvICJ5jUkQ9Y
FXCwE+UgmnYdjw3aBtplZVabwsovj3lT12NUtPl6yI9LxDw+Yhdxq76Kz0EZZwvFD3G5C2VqWqaD
wkIf2dfNzMhA4f8WQ5eJyrUY8/AXPeZKexctTB/al6IMvxkxznOUOKer3Dbcszg4RViB5kl50/7p
a8xIOneuswJ7B9fiT78VWdOutf3JT5LOqlyw5+RZPvmCGspKdIrJctqGW4wIT5GV1dupSP5j0JxN
bSTkvggqX5om/Ca6Q8zr1pQlNyvRxLYR5hIPs7OZuvarU0sL0V/bwB7IolOIo9jxR9T7ynyIAqT1
isdG18yUL5mEt1+W8yBAwe9cqBRCUoY9FtYHpOGR73hXtE/IFrTO5d+LkbI+tEByXAkt/3SIVJM6
iGe7l8B6ex21he00nIhhL8ybfWSq9V7JrXjbxKpExZCUXnD3S+ZVKQU/qGKysGD9To63n+tA/8+U
nJhkVhveYVFsvfVJfxUzA1V+CzvHvhvKMKykGASVA5To3/fybB25vJlfrG5U9l2sWAWus5zqfaQV
4GY47fVgneew12T4iXuTSld03LhKmO3W8sziXiQKngBxF2xaNo132Q3qZccbZMWytbxng80v0q+U
pRh1ko73vmvICzFKIUe0rbC8m4tmlfBI05Vemomm38rYdbWsU0Qz5Q9mxbp580YcS/W09X861G01
+PvhK+gSrIGF8CV0Ef4Hik39LGjqpeEqLt+NFs6+jdFjB+yvmStxZJ2KIfeXQHzUVz2tqTKw8uEr
ALt9U2rSF4pPtuREvFez8u3LqA1L9tthRXlh9OmaVXJU0V+/ZnLQYlmse1gL6umWFOywzwzeMENy
EAfU3siC/jQbxUoO3XR49kmu2S/BOk1OzN6wUlL8s5F37sWByHe91/2QVFdtmyS0EltaS6XebDQC
BmdxyJwk2LZp/fXZJc5GqVRWepBhtp4k2Bzo2vAlUZ0zQpzotbaCYi/6vak/lKWzBGqpb0ttT40w
+12P2n5/8LMTAeXsJM5kKhFPcTv8Hh2mpugTo06MFKZzy/FDr/x8rg6ycdLMvjqWpLzmUl4V38BY
zcccdOXgNeWqgka5NfJCfck176s6sgJGLrrxnbo8ZUNYnsSZSrxvwSbbnBMr4+8k2QyLEUp6SOd5
RsnjmL7ngLh4qAxKba0hXYsB0fe4g6EGLxZLtLWuVgeH1xgK3eCMvo6cdWFTRD81h8rrHk2XUD0F
4PkBaxx3h4HzsK/zriAiZEUX7FY6ItAy/3S2yzP4BM2lAocJuykwCLeE2h1f7oKYJMbH5b+bUml2
OL4T1ku+unbGh7hItFcZvuBnq4FCgmOnXfU6Nld4z+v7LJarvdMMwRrIWH5FrqHNx8IkAA7kYs03
Nz63jv6WBqm81aaW6ApSLz7HVhNCQAypVzBIhfNrYTihXHBpK9MvtiyOdm76N6Vrx3VtWjIVvGh7
fWosktFsXpWgtQ65HOMAnxTtZ23FEkXkQX8MVHN8qVX96CR284nhJjx2CPYbcTn6Haof0/Ba4JQr
EvcEKGwM8Mjbi4M1oQ/EmRjAP55c/nOOHrv+IjWKpSI1+ouqh6s2buv3mO8nxqGJBxPar99DqshW
nS/Zj1H+dgr4lM5i6cmoDJMt1RL7Vcdv5pIW6PrCQT5mshsixcrcC2nZ8JiZ5K+nlugShzT9HHpT
O+sIBS+j5OTbKHYucoRhXaEm2dYtqupNTQx9VieltRfNWO2/1kNnnEQrdVVKFIvwJlq2tPSsvnmR
EzOYh0WxgHhhHqqhMw9Tjg5y6nQq2uIQdCDyof7Fy+dEMfBXswFBhTYs/8f9njf5a+5/u2ddkAOV
uwZaIWq7c6N6wQaD83oWEFiJljHrZphcYbKUo/fBbMwfNYhTTQcoNyOYdi6CWPqsqLrEiVfzbt30
aW07edjDHiPynnXKShnkaOP2xLl7JU32Bl7Di5KnyBfPCIHiSfmr6A/84Hd/qsRng3XSTW2/1kng
X4qesFue9+W32ihOVth7bwZVzxsdO4d1NdjDW0n8QUyQzHh6+uv9OYCvczDHJuf74VXfUmpke7Rp
XyCy6ssyBBKqYBB8M/swfNzbDsMfnprkL71XaVu9sSaMd9B/jhnIwumHayVkmb4ec5KRunXKNUTV
6TTQxVS5YwhL6Qs5IylECy4E4eIg9N9CKi7OngN/zfurKSZTFh3NbbP3Fs9bibO/7vf8GSoLepR5
Y74IIMetjGzoN1Ux1J92ucraJvpSUX+2tmP+TKFiR18I8sxbyqyIhWojGg6qLMW0JKtB+xjdq2vG
wS7VJIBI9VDu+84q94EcVftns536IltqWOBMp6L9mPjnkmdfnlGyk0Wlu/hvk/26DDYlxeFzJcug
Jmp8CvBSe22q8LsPkPaoT61yoGQz6oxxU0uuNpMCXlk+BYsJHLFJc8yvx6DSLnD/EXKy+2BfBKb/
CDLZDpG3sAreHxGk5wWPdihR1zdNlsdchsxm+DsJZggZPvAE+If8Ppv6JD0sfulajvPM4Bw0nJgP
RCNwCZqaz0PmIXyvlZ/Pnr9mjXqPDUwdd8jcGkBKWXWLJm3cgJYIOV/dwDuiqdSSzuISv3QHKPEr
9bEpuivpM4QNAwVkhDGWxcpRUiJ5IWEY+RkDLfQj1/wx9NabZnrdW+qZxlIvK3UfAqA5NkEBRJnC
mBm+8tJOBaG8tdwJaKWZ0tnU29+HHnYs9cZmsjaV2LuIgVrq6rPcrERjCHWMpK2BolSCdrvKwSAU
SsxM8+ToJ3z53HfiX23g/wxkm+yWhGsY8vbx6JOM25Vjl6xHu8tvSBNBtPKC/hb3MTO4iDXSpc4d
kwIzPcRU3hjOjYmQXOv1pRKUK9/F796Xxvpb0a6E4jkobGveJ0VwMidVH4Xp2yEbs6sObmSm6qn6
jRK+s485zl2pA31tyPgOk0Mv77rt3ipQYV96y7iPcpLdrKhNb7Jls1Ao4FeKphiQymqTUJNxEl2S
lZC9JxFYa+/sltE9KPkPJareKQyk2AWe4UpzvH4nj9F4ZmtI6WXQp9/1bG+PUfEjaQuS1I4SXWNX
Krb806s1zI/k1a/DgGJwplSDudaowfyklANCV2G5B9jA9qHjdbdoYFd9Gm2yET+XgDgfVNaot9wo
zWWVut2pN8ffhwx51z7BpPzZ79h9SDApROFfsG2CMPWfyc85Q0e6AIN3d9ZExjVw5XAd9oX/xlKP
gufeTzaPpl3Z89jnf0I0RyWkDpMiwp1oGhGI2xaW7J5gmv9mTM5NhRKVRzEa1O4HAWnrxKM0eGMb
fMp7q7k8bkSi3Uu86CYuVDRz5nZ1Ah8O5Jl4eSeksLoIMqR4aYu+pgvJmpZwg6b3+PP1jkiuK4gm
16aH954f1jcd8sgaueZXpW6RjxZDXGyzePyOcHjcNHJFXXfBFwXcIMnXAZ5bFFXOj4Ekszpg4813
rzo1RJK/BKmRzuWxaG6Uc7MRlJDamm6X7h2CF+scANSVqDoIcQSnC0iSLuzTAS1PgdYaP7fwJg5O
E29llFCnRyuoiNOa0tYc4+gxwZaMca2FbTO3QDVP7BDJiPqjOLhqHYOJmNqD89GO4WqsPPctcy1/
38EDmevR6LwF6uCs1NSCQDc1gQZYMCMVZytGgcH8yFPdPolLjbidNTLhMgIf+U2Ljcck085V0JTR
CH+CWwDtijdpknpLufaWrs7SZMSG6dBlg4OtVo6VIPbDykwLK1thV4hxohxSEb4QQ5kDyFjM18Sf
IBlyZeHFiTqvWAidFcq2KUpNrqKVGV59/ne/rHYDNaDTXDWOcaBiruar1WMamtV/3EP0i64+GLoD
oap7JidLsRkii4WPfEMO3VKT4L0Hiiv6Id2rSzPLyq0z9f97vuhvyyx7LTG8hvru7pu2QUU+nakJ
8nIV2NpSigiW94M0bjI4G7PnB9LQSW6MXbEXXbZlOxfxkS1drNII1hZ5IZWkV7r3/3N5JwbU2viZ
V4rPuuhf68nnUrCJOoXYM+4olflB0KT7JALeblwjdJbW1PSD7kx8lIVQHKpwjkj1iH4tcvhglyOv
NdlMX1vW+SX7DU/V7pKfBBS56VSXJLL0GanSl9JtjSvmqNEJQiAbganftFnIsTXPCWg5AKWy1tx1
mA/u+OgR6P5Tt1EpVjyPo6HeCKEr6w3p4oKsEy1R+5GH8sTPV/uF6EssAw50CPRSKdolYhT1Uval
8RLGVr4wnLJY8+s1Xgiay/vC1KKZl0v6i5jy54IeOSdb5RCJJqYAr71aLUfVCq7q1IpKnolZEr6G
EjB+6uh3rTkStkvr3j1BlHApM0ouvUHZMzoH7AqBOLQg7Fg/1MdhkuOJgzptvCLD+nC7ttqKrnDa
oPnTwSSoNUfxGZGgIYUnja4E6cYbnEUKGWanuf3x0RTxQz3Kj0FuQuOaQorlqPJAtQGBkidcswhy
X8QBSee71psFZQWO+zJGyrhk8Q4gdGo2LksUPZe+6FFtlXC28xWrq+Ei5mYB6NtwbKTH3bRgijtP
Pg+kWaUXCFfqy/i972TwcNKAz5ipB+2urztjBZXI3OrhW4o+55fsUqviGPWH5+fewkrNH2ZQUZsf
JmyvgVORxNDNk6yE1bVM9fKqgCYTXWnash+fZtR9bZ3EoJg2ddmusqO2I9+wx0NCRzmwfbDMzC8X
gRK8yCVIZxY0I+K6Seghhh8zC2UcF72mVfN/XCkmGZ73I+ogCfaE1W5lpV0TXR8+RpmtPuEj/BSm
JvUCX2IeXpcqGB+zlJqYml0jOw/YKE4H1jR8GEeYqs++1Ev9LRnSgjLGWpdmgEdmLeiWcEI0YWwR
7N3e9PeiKQ5j5qWklQB1wjZlKSw6lViCFypOIzQ4YE6ny8WV9Yr8Jpjfyiw2GAVUN6/wqb/VrfYH
0ihO1PabHMuIAUqtOtduA9VA4fXkdibSwlb6Qmqi/aGG6s6NlGsCsX2XeEnjrZsW/584INtvpyUE
xhRAzKxtxovWyZAuy1S7t1QwAK6SL9DVtXtPK5paYqyj4kaMydPMaSwvI+Ux9r+vE2PKpIH+c53u
xKjJ/cifV1FezUHSkVEb3GaLyrxb8xrIXzLNgfEzyZkww5zpxARDs142SaB/69BFzYYmUS/SWGb7
LiqypYIe5kvB2iwftW+NN/3JIWOSyw2iEzJTdS4GFOhDUPyiL2XHl6asfG0XGDUf0MLiVTjdG0z/
ufckbBEUwiZqp2QbpY6kAyKmiEWvbuzCIjF2Vdz+PuvNbAOZ099oWTIJf6Ypz1Fx9rwMsDaU4NQN
TyzXZ32hmR8eLLh1HkX9undi96MHke6nevKV11S9VBV4gCaP51d+TReTB9/M8wFugvDA37f0EadF
jbxyBql9lcKoJ3JewbCZRlu5oh6RcISWWi7WEHYFKUWLbgblta/UyRMIlvVx/7xTZaFXz6ZLmT+j
PK3cl27UHOC7aXOvDaU5/hk0K4s//nRobRPuoDh9TJw6Iyl8U/gkrZ/zxFkxelfUdpTa5+Ubj/3q
VznFHKhs+MGSt5212Ia+5qblIaBt8kPVB/JeD0JgoVJ/ikqrv7ZWMlz7uGRJhFBAdImDAedG9avm
LFpEsPvrY1Rc4JesEFq4nM97lA6P77jod897BNiJ7B2/fBNdCY+Sk5J3iISmUmAE6ta+ncqF6+nw
bCaS9x7IEHU8UVEsBtD1y/VKn6qHRVscqsiN0JAXc3GDv+/6jzaI/Vuh6jYF6UayURARLxRLkt8g
NtVLs1batevVylurFAXSm97YFaMSb4cpuO6pKJX8NMhWceond99yxjVoRmUBvSS+h2mhbk3cbOZD
J8f31oiAkqVgZB9Nnyol1cnuolVIqHedAurP6ETFvgy1Yi/OngcJWlg+E+2QXJb9mFl5TbEP6xps
d94oS1NqXl24v7PEq7s7ZPhqB2obltXUDE0j3qfqZEYjJ/0980ExuDrYczFq9ZJ9aHscYmPT6O5d
YBtHkBLfAax395RwxynEi0eM1UWsnZ0gv4gLI8/VLoPn78VYrAfGtbCklRjL8txCvwhpYLoLbufS
S51C6ONf0+t+dFd4GnlhMMzDaJNaif4q5qUDjKOSiKj42VanL0iz2wu/qWA0NGZ6d7thGxmkKqkW
yO6jT3wywyhHjNkhMmA17KODGORrDmbdwaVEjEpWADyeFfVGNLOWOEHa94CHQ4W8f25jWZAHx/zf
h2FYtHKnHET32JQ5EWp9/D0txPZqB8IBWGSgYgA1XSoD4u5IRIzjJlbL6++muFCMi6vDJpRXrq8n
AIDgM+RmJ+9YDhBz4pWNpMeItYPW4BIlkUxf1K7m8KeaOruidNGdikl2gJJaHgkudup4fB7G3pOP
Kpb2OOSqW2VqiUHRHw3Ev6kQd8p1B/FyJjpThSp2cN3c5nFxFgTLqmymBY30q81Rt5HyRamLWe4i
680Yxg0H30MY3j60j+JoN3XyGEqK9BYM1sTj+DNHnEpSmBwsftmZNfTnyBqAXAGwxa89rN6Cgrd7
7xge8RiaJUztMZLDi2hhRrgYtXZ4YfXCViM7RF4BqqEssOZRSZADNtWmJ5Z+9YsIhnYA0iwE8RTO
WeqkCw37+FWk85mbJxaZdk8mb/ZoK6Vz9hN7PCS6ql/FfeycF3iqXcbpfvhf1Sd8lJGc8yNEFwVX
426I6l+i69E/xjBLfOylxD9C9LVAnxZ26zVLv1WyleJgFKRPu6ho9Kqzh6NOpLsadOWyOpfTQfRL
ICh8HNCOYqpegKye8Zt69D2niav+zBX9CS61B0Xlc9/kwfDFdQEaKJn80QMP3YBerFchtX2i33PN
8cMux3pjyEWzcvQimLFQ8Q96EXbzuij0dZO07W2wku7mKxvfrvWr6GGFom6Ic0oza3TwvQ5TmKmS
bVRbybPam46I76Kw/3+MIgii+Cjwnbm42E+iny1S4oXZDNFb0xfbPk3Uq9bEEYWFsOLZpL0oSWDf
/a+iswrs5qVsLZIvXJD2hCsys96LMZP1/tmRhncx5hGuPaoq+MCmDtSb3Rpv3lj+UN2sfQ0Lz3zJ
zVUlwaWec7u75LjSUZ/GzLiy5naU1RsxFfbSuAZWUvGwYDQZXefw5z7qUIn7hBHr1S6gdLhS1LM2
7YyKabeUp9qLEnbgOKeWJ+OuVNR9t5QyNktO4Janab4YBBNlvMiV8fd84rfdUgy62ljCMtbPEN4Q
LcVuOBvt3t6ZuYELcJfrN15S+g1cgYFXiJNt69I3blg3eecBkxkxKKb5Sq8vcIaIV8+rjO4lo1jt
Kq5Rc1h9YzQY8+dFvVLebFcNj+IacNL2zp5+sD79zL9+sGh6YXiIyuBumq1yxiqpWsiR776BS/nl
gMr96WuvmaTFVF5TeazY6vhZB16DWkVDfMRrZlVAAd1HmUtgTWITlKGQvAbWUM87yzbe3DzZeCl2
3kWfvFTTofQ6ak5wH1inWZy8ODYLCTUwDqIlZlhFZc0cR4eHOV3gtEl4KAfnm4W/ISw7CyonquQG
pZbVbakGzmdq5Een1u7VbWK1ZxQRvTwrxTFwHe+oyJ9ixqOL0svoJNpAmzHmLOS9MnWJfmhs4DLC
ol/IuHKeM61iCxJHxedYaeWikJVhV1Wa+96Vr3ai5p9jJ7ubrq2bpRFEBTHImKKYaKx4hMLnLpw8
v2XTQXchW/qjn29Fn6YoBHzZBjW2d6MAMLu5BGFRd2RYrE1jYlYO6IHCjOJodK121qYD0DZIyEYd
rkRfpUTaGZiEdrZ868rGRd09uwqt0U+BclUr1gUzcXmOVJwvfDLnG01JzY/RjIyDOEi2Q6hLnGZt
wSkc6GGRsDuaPydVffN7OvlegxXof5q+h00FmdktrLrvPDd+YvhFsrMfx4Pi+gHf4Kx9oeDXIp0v
u19T01orqib9MlpnJWFn/m2Y3AiSOjFeBj9yllghmYdQq5RdAE9pklV7V5ALu9Dw0GkZcLMr6xMj
Pxza8cxbK1MTED2CNtN4tyGtb8NW8ZZZRJI98yd7rtHVgItL2rvjpXdKDI2L2qfh60h2VXRXkR/u
JT+d7HiY5Wmus0jaRP9/L9LyKMVYpkS9RXA6V/xv4OTVRV7XGt+GwTt7qTejkX+wr/zUZVQ1rW4Y
t6JwD6K7VKhLGEqI700QFx8pznuzvO9MEsw9lNXAfFzdqyphRCtpLjEY+J5kzCehGAge6IRWcT54
n9rgX3BSmQgYdXAmjF+A1KEf2g2Y9V6dgpue/1mMqy408g8/xVrMNkb8JrAkZ+ui40mQTMxLAigt
O8Zjq6jBXJqy22VHCGhotfCIcjZ65fWyF2nuMvDb1WjjjyOS49S3QXgPhjf4u8V+yCHui2ka1T/U
vZXpWYfkccX05kPctsiiZAkCCSnT9FOapd24xWcVw6PCVwiDyqm3HV3+Czpin1XFE3UscAEhQz/m
GAcZqAO21fDNaOVwwGRieAkjX8PTKu+zta/a/ial5ukwGuQRoqZ21nLt65Q11G19qltKGPqw2xNc
VbCRe/RlwbH2YhJqzDD0tl2xHo62kjlI+zLP4Gh1ifMaFIN0Npz4IFqRpo+vE/NkGrLbrtlnWVJP
YQuqiSjRO2QlefqgoX7RVXAcNuLM/0hs53sO3/6HO9HmQxI/s5qFjt2Vw3c4I7jsBZ3xBjsmmARG
BdLcHsewoC9h4/cDKK0C5MTUbKlMvjiyvxgUpSa8raHWTClYWPqa655y1W5fPKRVPMhvQd/R6JJi
EWlADsSY5Of90dcLijQZ9KuIGZHyA9JzdIgoKVjxc0lqRVo9z1v2F2OR6Oe8kZWHCEzti1+pPCTw
A0iqWSxwF0IcprT9CruY7F0pq3yj6Qaat14zP0tcSqBJfuVb3C9jn3JyHq2/VNcfqIvB8AqWQ6kt
Km3gCRwFLIJAAosD5RsIMsUpEznNQJnviunw9/g/pj6v1+qm/X296BSXP4bLmnhBkapXuyFu1OdR
+9WSkYVYcjaBCewCtgRCbf8cOJL/FedOdVa0uvNaFlR8o4SRz4THlbVDbSwEtrLaS2HlzzTZjHdl
YrhXkFPt2nd8Vsx97V5FX9dglMdnWVu1qUxgOG75HMbwd9J8LNYNkuePoTS/2hCWLiUlDC9poq2h
MxfsVptxHo0mSmSee+ay6QkSoWJoDq6KVeZxyJExOBhoGgMJyBTtxw18dr6RfTXboLuRbn7Hdyhn
3XTHlMXmW1Ml5Nbc8n3M+x6LJCM6wlwv3yVcmAo7C+4gf5CYttZNdNdp72yjPPEX4GCrd97xLqJ8
rd2IUdsxflGW65zEoOgSzTrr9jiq1Pe+78aNAx95qXeN8klE7Ni0rvECCdw7Wn71GvW2hV9dG04i
B364qoSwlXtnqU5NNHYlHOg0ohiVJoUJ0k5yyYQDuAruWpB7J8Unri8ZnxgYvsvGYLxWVaqu0Ipl
y4pfwKvmTkpaq/TnbSUZrzbJiZOeh/e4q5yZWne4/5baoTGs5qWdFJ4pgBoEvmG0HyZ9KDQpb4uv
Y4R6gFExL6yDeckC8Cpa3aDCg0iQXNqFc0UknO/Q2ZkXHykAn9uq/640BduLNPni6qG/ZG3P8ka1
5VOTGyoAbmbkUOUkHHhqolbzCrvTkzui6rBKS8UVFWxT1VizThpPZhEc3LJKP6xQ8VGLRc3O0Nzk
owN32vEaujeW2Z66HIsij1/ER4sj8ZKVqLrWygGQsEd8BOgXxjy4X/3IWn8ZF3zMA5UyN0vXpFOI
snPX57xm+P4br7hqeTMN74+rHvvhJtEk6eh0yu+DHBc3AybH9tlfo7yM9b7eDil4WY3P2Kc0ZucG
jfMvN4kWpSnH39OAiJ5ZInai6jJatQ37RLmXu7058oNlNTFvda5iFQK45ZuVq6tQNYZfmufuBqIx
Xyo1K+fy4DkHw8ASRIrKZiZTXv0WaGm4A80zzEWz9E0Tx0idLN00qkYQOfzENVbo08o3ErfZwlIs
ezNMo6ZKwMjUC4I70yiLIeqWa/4SEsGJt1FV4J/l0VXcKW+oQciq7hWZzvA6aACVp2tUTU03bp6Z
56bvvyLoan659laX6+onyWBMiCMlv5uU0yyrQU+PiUJw3/AT/OOJ815l5JLzwce5N7Ix1XDM+ldS
GNuOQMuX0PfKeRqU4zVSA4q6paTepbk/HHU5ygB8NOpdm1K1GADbP/FzZ/1X/+IR8CMxI/mtjmML
MYGT8YmjJj6m+HbdQ264GA4KYBXLPqPi94iMv91J6SuiUSXYFlZd7qHVYMI8gtkmRaJH5V4cxNCz
aaoBoiobbtk/rklx+5gphSNteH1kp3I6YGwUL5QSMydIldmJ+BISNjGsVJgbPkcC9nSs2JkjRqlq
uTtsDOp+m9m8ix8HI/NYHXX1quhi9KrTQAeAG3ZhpX4CzHK3jWiWoJGhECJYnabIxojrWOS2JF8A
/JIRL7OZOB08ZTod02qdue3pMVK0brBvW7fwV+L0H/N9+4w7q3nFqnoVEB15H2UtPZJTRFI2NYPa
qzaaxsNBcVvvXW5U7BcNb9yIUd7UxWzMmu4oRkmqQ+6S5BdjKIqX6ZZ9rUhv4pZBM2JlMzXFLTuy
XwvR9FjePG4pmtAh1oZeWBu+g/KuqolWeZRjASmTg9mzT5x1ljvujK7Et0O0nwdx3bMpzp59LFg2
lVMfyfDowATudZ5QEA4J+dJ4ln2xqeWKzWw8PPv1vlcxy0MzIWawv7Uv8aRKrInEkqH6z6Vqya9G
NdtuJub1O10jKcvzOVp3Pp5e5XSm2OHvM9HHVun36F/z/tsoogT7cb8s9o4uNNcoUq1d3VNPCImI
Clnb0XV9Lk51fWTVIU4fE8RcknnqzLfb6nGp6CvF9eL0HxeRLrF2uWLUi8G3EgoFcB8JWoS6SVx6
lzHxPGo2FJaVJTIdXGRIPv4ZGCLLO1E+PxfTnv1OBGOW5wVye0LV9kwM17p6RFXc7Z/zpFANdlUw
fPSGYW1r15FXViX3O3WCXbeGnoJKm9oYSgy7QM5cffkc1/OUcTFVdD7mP9oqpp7oAhGBQn2ahVg+
ggb/6mUYb8lxWu/8IOheVKX+EP1umc+MYegrldJ8lnmx6nnXpFKkS2pDUOPDXi/KyoR1XfhatSH1
iKeP1wOdHYva3KOyfMwWl7C4dM5R/ioa5P64qjOklUOK6yj6xEGL0RYj4eWpImOK1drVFDydqmRn
XZXqBHkih29WKu1afNGpvR/urpbU11xWi2ucR296ng8fMBOgE64KP5fv9b10rfZeua3GuRq17V1o
nX+fm9r/cHYeS3LrWhb9IkbQm2l6W5lZVqUJQ6ZE7wm6r+9FpK7qtvq9SU8QhCHSkgTO2QbhySyY
LtC03WVsF/oGu06d/RVCUUCWPmpDOCc9SofnqAahGarsnqLYH55Z6gY7wQp8JXuVBsu9ZvK+y860
MjSWSEdwCanAM7veaEaA70IHotGsvLMsMkGSe2H5Y7vtFC9e3Ouf/fLIqcQOVwb9IESiim2rRPi2
4Iy89OKyO1odsQrMGBRxlHVnbpRHf7W5qQ6VnsgkCzEDCRHdBO/jGtGp7ZzgItz+d2E5yAUP8VRt
/uqAMIDOVeWq2GX9cwbxveCSmXl85v+y/KtdzumHxdOIVsde1gZb70+1TyB55gZJts+EmcHeMgu4
Wv/QfmS7xSYNKtonkYgxe4Nxn033Ixf20Od0sk3O+WesbPprdj0MjppdNTtzmBKctyPEOixf7Lwk
w24VBa+RNF1fFPvOTeZD6vIoRykV16vopIeYkieYRD8g4WU+mPoUoCE0rrROKR/s0UeIWItybRUr
cQ7ofu41WT/0nbdAKz49g1Xm09Vj9Dbq/I1ys8uwkaKa+0jPI95S7cENx2+GFn/oM7RJdibWI1eJ
g68DAHASjFfsEqM3sIzewe6QM5SDgqHCtsCtdNANTMhlnS7BQzZHOXgI/XNNOvrm2jb5NP4TsrnJ
rBpZWju6vykdOw5F+XqHPpT5Oz6WyVVCGlijNDdaYPCk10+kAxj0v1oK7T1OuuQKWLi54yX++zz3
12msL59z9ANkMejKB5GPYAoINIfHWvVHjBRDBWjYXMBsbFf5lHKfyEsBXVER8SmDsHqSR61snCab
zbnehuzc5kGyP2p0bJ7+NUoeJhkZdaTOgOb+NYnsvp8UO2FywiGLHdEx8USz7YT3TIBXOYbmYNVn
eRj1eQDDisaRC5KbBqQG0H5OB8YOoiP/gwgXbyv2lWNEdARvgofB+9m6fryaw4jlQiYdZSbyPycl
ZReAgOooRypGuMFRIT+YmFOnFQTVSp/RpDX787sM273+p7tRe6V/+FMdIjSpF1KbTUP/qFmlybDs
KwtfPi1ug+2nkltrjPcXiC2yLA9/qvcZUDAakMvJekidU3/T3m3LMm6yqG1dnGMzBG4fcvfqwkbZ
Rw7mLV0ujFvepOYtqQIYI4qPA9GfNo978KpJHBKv81Syo3BqfzHqZBg/21TV/uIlU3uUM8l27qur
Bvw4NCLONLQivioOFsrz3LKpds2c9Kx4lOfgcXMgiqTvI/ZYkPfL4WS03K863+tYoVbxIkewQ/DC
fUyp1hbJrnnA6AcrpYyHQzCfWMpB8hB3GMzIYhd/43k9J4v6z9Fn2+fi7L+2/dchTdK0+JUhfT90
bHwm8A2BCOqLD5wZteG5sPtrMFrDQfCYtwCm0VYVzisRWHMva05S15fc0KqL41U/B6sCVf2nSY4Y
dRxwBYq+u9FCijjpSuWMyiou12E3vqUTdMpB+O3j0Gf2Oi0V/+y1nbYztSY96Ag4nxp3CrZG0dZX
xbTwhc+i7GWaKjbNneW+pmLojopQwUeRIHGBaVIE2ZCdyuqo5ZF30v2ATtGZvzvlCF0f45OphwuV
jbGaWvG1mBOLcRQ7D67drWVNFgp3gUNqtD+7MUhiYKhRvy29CuvF2UC4sVPz0ASQzYMoxHdtnNzn
TqnZtOb6sbXAFJLSvnrRg2NZCfKPFAlP41uLdG/mOu1F1u7tgXdgL6icSEBMM9eu+erbkXWQI9Q0
TW8u4ssLUtfWznQCNVhC0ACS0NTh9nN2NUMItM9JnH+2FU2qrCcjzVZyGjmhqMS4Ja3OJ5rflDUX
Q560e8xicKGRb8FT8WbxbO3ZbKYxWNooU5zDttt+vmdhG/m1IHz6vz9djwEUdleA5ue3LYejw37/
dJ9Nfz7h5zuITZeUSBzYu/tL5mw3AKqwfPh8zdhxUODJycB9vmoXKfjNWGBs5fRywjrKf3/C+7cV
hS5Sv/Onu8+tWwHrHT6dHC3nl5+wQTjt80328yfM2vvvd/9a+hISeDL8/nTybNWxDkrggoqavwh5
dpHlX2O9tg6f0zukHRdDjYMQMLzqCdzRzHdVy3NpC/eRVNlTozveO+QbNPYwETvkml+9FVq+LG0l
eyh0z1x7E1YC2G1duDFZT7lORC6cfO4yUULWM8XjSdGMb7JTFhVgDMPyxvv4uoM03xIA3ch8KDZa
4uSWyc/P8Z5G/JBnPgtOV10JQ2GtV80y7Rmm8U3sao9hUOiPKF+d3KFVzvFcGyunP4QxX63slMNs
H8l6VtshOpgM8dsQOQoXyeN5DlnobTmss84p/9XmJ83Gs53mcn+VMW6I+fv6Qr6MPKs1sbqf7DLD
7o2ZBm1sHgA332vyrKFFzqiyK+RI/7zfUO9BH2juVTbFCD7sUJAolp/vF83wX4WaNkc5Im3j8Ozo
zf2dyia03YmDDklIto8PJNuM9yToxP0rAexfbtU4A8ZvfB28s+Hn+UOjaBBYxyC6yCMrzaBO9XW5
k1UHA1xzUekgECKzjVd/jfYSddjXsB0/J5AjZMEr+Pn4+xU+m+2kxBXtzyt8dqSV+P0qBSQU9ONZ
D6l4uplqmK2BMhPaZtGx0bEXhVIfJHuW84hZT95wJOvskm6vqwfPwyphUMP2ZoAuWJHPsZ+V0A2W
HY7xX6ymD7FZNMbvcdGea7fzf3kTuZo8HFgTYgOMVDqq5KmrA59Swx+OqX20TqB8CTPPRY9M5C86
vB78Lj3zBnWJralhqA+8XW1rh51zdJTO3Xu5W+8HhX8uTnnShoWVl+b/4OIaT0C1SrFoZKmx5G+N
LtvLnsHwZsZRTi55oXfZeLq3Ooa3GHgQrEFU5PwELb9yvowa3NQ1RUs3QmN5sqzyOZ2t3fKkMR8r
9Ie2UVPuo1qLiJl6wUX1wIOAL1YQoOzSZaJn7XlqbPUxVpsX2e5iObaKp7o9cGvV4FQaq7x0lHfw
rNrG032bRDKnD/250AWiu70Z7rk0tLVsZod47KsBv/mbNYUuNDA7bRF/9eBZblgmEoQk45se+8FM
j01TYsknDycd1QrX0g69FhTEF8NV5Hblehrz7MWzSZ+JAXME17HTl1LBVsEuwHfIaiegXMWF+kvW
JqV1UUj3zvJMNF+sR1TSl2gj8yyeCzffgSxpn2WlT8otyu3tTZ6Lx/SLGUTqg6zxSVAi9sP4JIem
PSBAQah+T/hAec7Yf+65FEp1YZZNRKyewhg0XDad3FjjV/a7bcrgc6Fw3QAUtgj7yYHxoP/TPQ+0
xYTN3liAN/7TXlpzoKFT8b2fptcEtxVg1VX61imjjvw/T35ZNUpinkZsBocAkNYba4BX1cKZELr6
9CqslRyk5V56MTDFljVXj+Ez2RorgfmU1LVI5ys+KIF5/lHj5tg7k3uWvRP5b3BIwcsIuupmGe1D
3abZm6m50XFqo5pwPCcV3VRsbDAWG3mSVaoKKN+IzQMOK0fU+/1NkEDDlEUsfXm8CB+edLbskY0G
WEKio0jB4CRcP8WEtbAj128iMWrUlqNkXfANb2RnP7r+hTzjvSabatEHyzwduYTm0z1S2kcNh8iF
MZQkIBFCfVFEELNNYCYCwd4+hlwAgvmXZjXfUXYA9hPNNHHTKa+JWVlb259mztyA7KHCI9sTdjMz
q70F0t7lN4z7DrE2p9E1gVkU0KUftl+ViyQr1JcytEm1mLpOINv0dj0KUXtPmWY8SRmt0ZItXpqU
rRl/yv4H8bXVfaYqT/Zl35nfEhOmAm5t5pNoiXq1aZSdDbUgc5cMwS5SHf8SOkaxcrUke4ts5Wfm
ONZHOtzu82B6dVOwWnkXVt8CvuqUm4fqw8qfJlyahvRlwtbqOcIP4rlrcIJKnPxRNsWNOS1gbYCs
njsrkVWbgnD6WvZyb0xOndkDEZ17S/SUn9vj51zk4+aoVtKeZL/jZdlaOPzJlPfcE93z2GWrCgHn
N7y0NOAXkbGQVaO0nI0digrp7rZ5YyeGlVMyQJ+YBxuZvyHxgQKKn9WPUKvuzYOdhcccE0QQPIxK
C6456CPDdlSFdewVzBFNS+nPsz7FSm3CHgv4aTjLNlkARRjO6VxMcYsLfI0Gpuzoke4dwa7SI+u6
ikTrZ7dsk73IwYGeyu2j2qTxUvST/9DYgXNuC2dYjvjgfiMEdwgGf3otJwwcMIautnAyoy+BOeEt
kbrfFAjNq1yf8NrptPiak76B1qs73/J4fNMwnwjIbCxCP+/BNfbR9bNwWv/csNA5Qmas3NndNdlP
ih0u5JA0cn4PDiJUl001Pyc2lLyFTahuUVltw/Uv6+wuNlXG1xNZ+XhtEDQ7TD1QHskOwM39Rz2h
rCSZAy01ID0hak6wCkYv+qHaInqQ7IC5r51H/j/Ok7OY1rB3tTq6qBNUAQXL5bVvJd4j7o/eo9sA
H3Htm2wZVYI+yOS02AnTJ9tsnG4Hr50uspZaSbJrepTLQkzg8qXtN1dkeodzPJ9Q+Lq7mXCRinTL
fgzxWEFCM2NjYrT2o15M7i11gLnQJ1sa21LWPnz2FY6oqDbGSbw2IICcNVDZbl3HWFom9atW5L+P
ZBs0K/E0DuUSDEX01et/GXZRf3FKO8cDGKVA2ewH0dFzhEmyl7sV1jFIGWR99DWe1B9Q9rtbmIji
YTRGZyHHNzlWpawk+gfPULObr5sfst3ySp91QGUjW8N15rnVSbZzb23RzszEPray4Etskpyf347S
K+k2RYJtK6u8O+vPu+t7d1gX87tAYeZYCef3u+tYSi173d80SKnEVV98VI52ISJbfJniAqvpZFDP
futVxwrvoU3fR8kLbuXhgjhN8QEbfJm0g3kRhp6thGn4SF0GmIDMR59FJpRxa3fJybPFv9vlWFM1
XwPTDV+6zjxqqa1/8YcKHbI8Cc+VJqDHq36x1jPfeRv09OJHrvYzNopHUHHZmxHwsfq6UI6xMfVn
1Clgjpph8w5Wfh+w9v6p+eVXrLnMF7VW8o1bEnw3olZ96IMpmkUz/a+JEqzlUOSQIgD0ZfNcwP7e
dKYIDipU9gvqUcNS10Yu4tHsEB8ffVBtk+nsMUHescFIpFjQ25TX7aKfxvSrVUbfy6zxvxNJeCgQ
6Pio9GmtctsPF153RvSkiBfCRv4GxsgC6sfGLLL6wwvVK2Zq4rvRRR8TFqk7xfb6jYrzyJMPeK8o
n5CLKJ66umIDOvraRrZ1k1lfII7t8qIv7iOQK8SkOzUJY+AwNxbRY5jH3qWMLFDM8xFM/GYl0iJa
ty5yIusQxTF+Ae9Y6ySlebyyb7Sq5PHe2/rwkmK3jdaJg3gR6W7BPP+ccm/jW72fIucPtUJbx0PU
blK3UxaxkioX3+31YzoClEuCov7Wxa/gj53vaS38JWLj2pkfzD6bCC0v67lDjD8yeMjfYruP10HN
PsAegaiUao+8WhI73yezhJEhwi9ln3SbyI3VvVJa6qMbh1hGzSOGzn424GC+RLkZ7NAHdQHv2fWL
yLQnOQBJomyBqB+Qs6apt7oS6XwF5IuAYgKva744YLJ3SpqVmxojGEck4SuK//o+Nb1+7Q6q9dUe
xSpy8vHNrwdzhwsqyKq5vVa/t0OUvgvs3LYC+NFW8yL7a5pl1lfDJaIwpKqzrUSfvo/pd9mXwHHe
sK02dli2TG+j0axku2axUcWLVyfmNYSvBJR38iWI7zirSIm2hp0qy9oKsTpjL3GUR+Vc/WyTHWZY
/58hvemZ8CmEufrr3AGk/QEdexwtkfiTRR2DU64whv1XW571xYU3EW/JFOBF9GdwOnfgT+Cis239
/Ktdb6HchkF7/qvdxzj0LED8d4k9LhtYy8u+799yq6lv1cxcdNHwOf5pgvXe3DCnuTeRZasJIsGK
VdjWhuaorUoc9W5BYRnr1hwQPOk8b1MaZnn22OntYMUOR7Xl9yQt7u8D2yuPWRF2uwaVz7OFSe62
TUoyGAoufglayNcwbtAE8OvgKdM6FGJjFqOxrj4AAygutW2oG1vrsOnNLZ+N9f27UMcdGgnsTG07
v8g2eeSnnnWAGfQga4YX4/kN1Kk6NySkorTPL/e2uM6wEMzUdBWOo/oEGTzAGbkGwOqbY8VeDy/n
kayI7LXStlo5Efagsmokbn8qx+J7UWfqU2PW4gGxxVMa+Kj26nFERtdKdrJqmlq/yMvYv/dG/bQ1
vcR/JHsaPLe6WMlR7sT6pTZZx6uwFQF+oTUzWnhBR70fn8LabF8js14mo4Ecs0OkcDI7sZZV0SY/
4caPVzfrklvO3tNqU0CinmmsS7tq0b3kpAy3qoKMyU4t8Hd1bKt5rF2iwGYancWsbJu0VnTuePjL
PlkEfVuvhR7Wa9vWphQgtLialq1uAxAk+zzys4ssNLNKVmplY2hnFPm9LWqnDLZSEOICagNnnAfL
NnkEg7PeqYIE52ebr4T+CrUXbQHysJzWXTqQG5k1eDJPZIcYUtM2pX7lPOTsOhyby9578XTD/xWl
Bx4Y7kdc+b90MaivWa1MwJKa8NIWjbtDET5Ca9E2H3oN/m5plNWrFpcR+Y2q+wDLaxmG98uo4+f4
Oa9VkyfUaN+LNnNQqOuyW5UUWJr+7/Zu7vyrjdgGNitikVrhr8oKGv3BA88MJUOd1ibAgnMxGRrY
yPgDgfMRVZdxPMqjz8KxtGyrJQIWNfZu3lyErENgPc6HsVE/dzoZ4k+jN9muK/D0Zdt98J9xsvdz
8FBr1TpVTX+nwEbbYrY6gjayozddUxS0A1VrHzdB9BYm2bfI9poLD+7ozZyz4GnzGvjOQGg4e5Kn
TFWjH0gZ9ks5KGUHC/ILtgdRWJ4pI4+NqYdZZA2O8WLHpoYV29hcUk1Pd5paZeAXDPtUxWm6CetB
e3QgiS176CTv/eQ8EmSfgfwsv0ha4QGePUc+y5DQNOoldMf20Wx4gmSVpp40tGoPuasEu6lSp0sZ
5uNqxMj0te/ZJZdfuOdkJ9MqSQHETb8gwKUmK+Ct6SmYaVKegAq5kHVZAMmLQTiICY/G5J8eOYcc
Lsfcz5F1XUGxte/ex8bMbuEsfa0NfXEa8gopNpriuQkEgnWO+3Yrm2TRm7q4ECtYyHM+2+WRPmti
39sYcR/6Z36kwbb3CdWMOF2WNBc3zIuTHK9OkbLxrakBiGV4W4vA1nGq4urQFr1HCF6EZ7cxjA34
tuSKLr67YuMyPhWj1ZIwNqr5mVtizmQEK1fAOzMTUzui2IKIQTarhWh1m2xkY6zlbnU/dAMUmn2i
aeNRHXUgaBr76SIQzVPXpyDBTZ9gdabizy56hBGH0tyPWV3t8zkyGaPIuJm8Or2Wigxl68GzqRbZ
0lab6gs+wiE6oYQWO4RJYXPmLJXHrT9vohYAC9ddXyE15hfO1nHHhTUDPrpKiQ5swPF7m6tOKPwF
fAnlFKdZ9/pnmHBAF7oDjJkiNH4P8xvbx7SMYR6zyXY5mz0PA9fy72GsQmxwAlN6Stq23iqpS3I/
GfWnyLbrW8gd3G5Dq1r6OqSADkWCQ+2l+pNj5/quCCyY/PNgF3ObpxxqzzzULLNiqYF128mhmtqm
B6EA15ZV02kxvPQqfdc7pISQDVKfshBlTcuzktcyYNcjJt3+0sYshvn5tW/JhJRE2Go/lbxjzZUi
tE2sYuES5ooXQb1lm5Gj0RPl6ybJqpuiNOayEVDN67hDo0lkhA5JAnyDRH4uQkHcInZ3QV24v8jP
vfhDXL2XmVUuHaUyHw1QcpsWHdWzHSfGXoyZscOCoXuQMyL1kyPK5aOa3Q3ht7pgdcqza44d32es
MtA784xm55XLcRYpNIFF7eUe5z/tgv5qIyNWHcKM0PZk7UJIinFhDjkOO2O2ztAfQqVbMcrsFrVl
8VKJ6qXoDf1h9Lv8hXdZAG60iMjMnZNSIHXnGvVB9jqiidHvtLqd7CXrUaHu5Nv4c3IuYVhr0xDr
HhrxAIamAv9upO9upJ6s2XXFdtieBL73JTftWW40Eg9e3ADM7DSf7XkLISypukVjOO3HtPEDpfyo
03QAIIIkllr271A7vJOv1L+LVjTjOi1SY/FXx19Vu27YbUGOlO1TVKAd4mEhmE2mdwpbwtCIr7Np
jS12+FU0/GRFhiDz0P9C+fAVQ/Hwi5ehEwyvqL/E6WDtGng5cF3c8pKREF4hs21vbXP0ljze+Nrn
QkAwONqai47cYGAvLhsLx/Ewlh4TMtOWz/NrihaRGZinvmn8Zz/o5wtFbzFmpJp1Xr2uhYXlxTwY
lwB7OxkmchtzNRQeOs6YId+nckpPPISKeJGnTuyKHxE8WjrzULsV/ZKlT7RJ2U/AiwymZFWmbDwL
QxmMN5Fx+2lW7BuGcAEkecD5IUJ0wFqVydh/qKX2lJNl/OZ3drPQHdt7xcFsXOK5mz2pQo3WCE8f
vcxBJzAc0WyNp2I/gMRB+URTimVbdweWGi54dno1x0y3iuWmqyLx86dsLkYyC2QabrJF9YOT50x7
la5zGNreWdcKa8K3G/q0avvZCohQr65kfz0SES469Iob4Z9j4vLLyhzcRR6qz4kD+8pu+N1H0k8b
28/rpVQWksJB8UyAbYtyto4H1qpODf4qqf7qmHw8N9EvsqYSQgd5/YynanPV0Bw+1EVer4Lcsd7H
rvjpZFZ2K71GeUAemqS31XMd4fMwRyNvZJOb71koflp8Z+88XATel8ACYkNESxSbr7jN9w8FJKZ1
5LogiT0Hy0ytb/Z1AN3aR29yxC0IgyF1OnG1fNUmbpD4gOB413bBxvZAWKL3Fv30+GGMWtF2iRYr
OwKA38caYfPMRIC8Qg/9N5cFhchcL503fET9LVYn+dauSnEL7fKc+qOODZnB1r/Ofqgtyi4EncOr
E1e3Xgnj/TBE9hERbxQh58JKL0H5rajCNlgEPXzRIup+9fpGNdTtEFXel7Dw+3VrqPXRZQNxCXiL
y1iwyDJQcNjgum1e6kkEy55YJGyhKkYp2guTRSsSB9qnejE0MX3TZotVxFPQFHXKkn/UuClU9y1E
a/e760Yoq/QQznigxFu7RhnFV63+zbOBa9Vm2P0IrHFbBxWJO2E8d7npwdJTboGd71oTsYXRQXRk
TPRl22Iy3Wehu03QJD8WQzPsbFc5+FORr7XRO05p0y1Ugh4EYsSw6SLD3hS++BI6eYvDuxstmnyM
vqPLdHWtyvkouXiQcsYDFhn0jae07QHp14MHv/mBAbOZOQyFh3wEl54AAxmCML7JAoEy7agkqNLP
TYmiICuWudaa3I527p1RO6t9+WVwy2tl50Tji/oZ+nh6QdhZfSkUDQEvzXnQ47I5j1Z97WOgPGUW
x8fI+4hVkZ9URCe8eBj3gYMCCvD+wjwpD76AqRja2XsPKmMLNh1pprmqjPZljmw92nrXPwi7hbiu
AGozlTha1aoIj7onzlorXDTrZ8ThDEwMPY5YIvxMyhCM1Ih8gWyXBWQs8PRyiKx7YfOVRX++6vzx
ZcBN6VKl8UurFc0DgVaupKknw9c33avq5vECkkW2raPup0sm5IZNsHEeBgdqoxlGS1YbxYmjm+xE
NL6/dYMDXHlKvhPWZ0SvWePei5Jyca9HujMsxkZPAdXl3boc3Oq1MmKxxgaz3Mqqbdg8fjwNfdlg
gv/mleOyb6GBEmUz8uP90GHXevRNmH7LGVRxTALzkVSwsgx7bBdD75A347UaY+viZqBa+3ZtesZP
9nXVQo3b771pddepzUg7Fch81tH7VHMdxoq+HEXc/OrNp951UPlJQu9UkWZaoELVrYYE8oyIsSKP
FOHvsMYj4MTlfM1Q8rzm8xFp6GumpxUkTppkZ1dAlOp77pWyqupm9qBo9fcEVE+B09lznagdzyBk
oWTViYLpPLoEy3jOPYP57B8zUSyhQdjPZaFmiwiYAInz4d9uctNcTRODp25of/tPZnJyhOzweDzs
jZFX/+NZ56CUPUbpr8ov3cNQof3oCvxtYN1ku8iEYQU/E2ZyjTYZW+5xY5RGdZnc2oFsqQpiOMHV
a6tiV7BUP+YuebmQy3/HM4TkXIGUAoKH0wVR5mLtR5H6KKbEwWWoV5/L9FbXLEBnu95b18XxrjNx
hI8Dr72M0Zx88dL6Xffzs1pxpSfpgNs6cCaiXMbSdrBcN4Rl7oQ/qTuw0jiZF3q61iyn2ms2swHu
nh8ZfUVmmnUprOW1rtb2h1tmT9qITVBTqCq2Ncq6t+LyF7u8h5B74XvQ8Q77MCmQaIrErh7bB5dL
aZvobr8dLHe8qo4brNCA1t9UEpS6ncW/cvtMJgvoOBfz1R5a590J0TmtOq15JMEkNlXaFmBdarDR
hLFYczXXojHFMm+c5HtVDMuwqNMPNawxQcij9MUGGrjpkD45TpOBSosFljf0eo2c/njWW9N9dj1P
45a9IcpVfYtCC3qnq1YH3+wd8IT9hxYk3ChdByi+1dgA4UV8RIo4XhO5GR8yzy4XnWV9j7UyeIaK
OO40hFO3iJ56L+zRkYrMgx/IWAAgzLPxcczMHtpPrW7qvBNv6KIe5IjIbidYa8Tn9L4ptmJodqoT
pHs0Iey9Rv7hxG+ZkPpr7QvSE94qQsh/LQaC7qMejaecsO9iiDz/2TJNwkH1cJixJ72BQnA1gBYc
2vQcAdSDUVO369rCpjrgu1zZOH7uebgoryKewoXbuaS/595GuDjOWOazqs5apH7BoqjlQVoDqTDM
rt8LQfR6crX83Uudjx6k6bXyYvNaGOFPzNpzCNDeogRHvYTHh8KCp9p7TKTG7dAl+WOgz5HrQjQ/
bMSzskhoH+xyPio1cl4qpJ/Wmpa8u2Ndrsh7etdsLsAso6RK7mjn24quoO/RaKupBrMU+rV3lQM9
zwaaH5PE/mwrlcEm+suNZZ5FDkuJK13d+9z3yVIbcx1xGbqeYLMShGu3KPOzEjQYEEwpwk+dkZ5A
XXx1AEyeI8NaF2HzhAR1tNQn/TQ13tHMiOM6nqudS0zdl9MYaiurbYedlzb6Hh+S8VLORbTLR0Iu
oAyiXRl40cq0hf5mj+jp18PwCzLcFPbs2JG1eqmJty+a1ivWPQJJ3C7TYDqQQViGpmJhFFUaO3UE
xJZWtkasJnB2fqLkS/7yXK9a+iX0dGRgXExgDLUcTxNk1WVmkI6ObWNY9VZChF4dHSh1QnSLpBVP
iAVlO9n2WcAK+2dI4+r9und6Y8Fq5GySKnhzm54wjGNGr7Ma5arLLOOaeKG3CSFn+5m1JSM1nSAY
5bvAwvGm1ysUf6L23NdG9oSiAutqV0VrSTeHvWzTMqAvqMsCB1XcK1sB50PTCUNNsx2Z+xgYrJJx
m/imKsp4CM1iOoDH5tvxyWBEkPpPAuwRC8Hki9KQdugh4a47BJh3WTW4NxVDU9XROzY9OM3DeyVW
GrHHCSOxTIMsOoEZzvfRRMDCBeaxqpxJXxmh5yPu0j8GRMM9yyaFP8WKfW5BKPrw1W5KERQ31tIz
2xnbiMlm1RSA3n2xMQLA3DBkkZe29QsuXwTRE/OZ/48NRmeJwnt+dcXspCxeHMjIVyKf2b2oyEuv
KhTC1uM8SnbEVeM/tOUPWcHaVV2TME1WjlNPVxSmvIWhtQNZFmO63ttUy97qqWuCf2WI7GC3YF4s
IJJzS9nHyVK1MHBvFVGfBs+pTkKkv49SpBZQ6EaGEdFrQMpyzP2QOxH/q1TtNilPwnNt4WesqFa5
zTTPh1VJwd/A24vWIX6fT2ertnkAZPGtrZSEy5/bIitYBw9cFLoxNoFCUlvOTba1bkGgsUG2NHZ1
tkmNT5KOqC6ov+2k5vmqqMYHgRzQVUXZYGn4YXALeddbQnMp2cIe1fxgurqAiU5cdE2vrdAVNHlM
++bRK/Vs28bmexd2yTnsfhIErx9SMZYbz/VRi4lwIGp8RDflEZrKyOTIw8+idR6GahgJnWI/Mtiq
jdGEg161kr77qKJ8tbC3WFim0r5yv9eWbewHT5Vb49QW1/7FVvlTRAmiPVFytAVuxLqweLTMVVn0
iHrAgvSKoVjILn0gbp33K6VP9avRPEbmLM6k2in2PHzBd+0mlXDcHlYY6YsJUgm7Xn0O9WHgJgWW
ZFGFGsuC0BYbLVCNu4BT3QrsVwcdfaFZwkmO6/G1Qi/aPiUFOgJlHKQr4WjmoY3g63uAuZ610G4e
2U4v1CErnlF+XAOTVG7zQt0XjfZmpN7/sHZezXEjS5T+RYiAN6/tHdm0MvOCkOZq4L3Hr9+vqiWC
wx1dE7t6qKjKzCq0yCaAqjx5TnWps8i/Da0yy9bxNMQ7CFzQWMn7Udki16rsU2C6T41Z/EnpBBix
fBhO/K1Fq4FM1aNVJODlvHTeW54P4KpWPoVoWz0NU7Y2u7p5Caapfiky96GETPi+DJT6xTMGa91P
U8cdlqHrav6eFEW88Vv/3irK4a4vJ/8+R14efs74c5DF9TFSw5LCjSD5bCecTXIOGR2kN6GOGow8
qTLp9RWEq/JEeVZdU33i+XGQ5tHp80saFiCb2GgCkJxDyBvIYFpGk26oh7BfrTSBwFuHO5yKKvs1
azj7BmimblwxtCZV25cFj3clcazXjColIKFaupVzda8P9jB8d9vb3A7kME97A4ZfgnnDa3bF7Afw
pLFU0o8RpO3Uf8mhjkjlFmZ+dSeD8wFMugnt6M2rBknO0U1Y7m9zx9HfQPij7mWwQTHFpg5d/+ZN
7abbOJTZH2SwGg2AnnqRhpXXnUNlbbZtsgc3erAcr7/2weTssmguL25yLjihe0Htq9fU4UVU0rxk
9fiJ/Jx3V8AscIDhAXZ9YxyuXZseKWn3zo6hwMYiba32rZqpzLqZemNI7k2QCr5a6hHUpbl5Jjty
cgd3uMr4vI7SDfvnCMF21E2cfOAVLyJPrMYpsnXkLjJt/DMvrf5bWYY6wuiGdaUuPT5E8Ea1pMMe
Oit57VSkwmwv10+cqffr2BuDzzVHxzsDnoOd9GoNsh+w/aEuIryFCaSvKfqHIHKNT923psqCgx4W
kJYPHNvFmV1vGqWq9yCXeW65wTydPGQqrG1sOb+6qeiaWlbp63cB77pmppW7RFR7BdYT4rbBJ5v/
HkXL00aBBuiTwbft0U8RIhIjxRrMaxxMT3IUz3lxX4HOkyMwVtbFQKFnFQl69bmG5MkdR/jOxaoI
dBo7wa61iW3FuE6++rMxlaOjDMF1MfPCX55SHzClCFrsqQnnYjhF9vqDowhidVX52bRfgmUI5xHs
dWy45t8u5/dsGK1a014RJthR3z19dWfb38ytN1wmLVfvVJ3jrk4HOBizRw4nyCYioSgkm0rICsle
aliCBwNh2NlBUUjatLdeWogkc4887QeHDJZeWHsR/RAry2lo/gbwKEBksZ0BUd9WbThbBvZEUqpb
gWTeJNOcn4om+tlQG5ifOPnOT7K3OJa4xfEh7r8IWZYHbgbhvVx/mSeHS8xypf8i5MNSy9zffsrf
Xm35BEvIh+WbQPn18X97pWWZJeTDMkvI//bz+O0y//5Kcpr8eWj9hL5jGD1J0/IxluFvL/HbkMXx
4Uf+vy+1/Dc+LPVPn/RDyD9d7YPt/+Mn/e1S//6TukFY83ZoFIj2TrzaReLPUDb/ZvzOlTQhs3Jy
hLdZt3FnJsX78W3Cu2n/eAVplEvdVvlP8ctVl0+tDqjQbBfP+5X+03r/6fpsZth6D2bM2/lyxduq
H38O763/r9e9XfH9/0RevZ3mB6sa+t3yv10+1QfbMvz4QX87RTreffRlCelJxa/8g006/gvbfxHy
vy/lejXUubXxbVKs6NwpvWBIBGx2Tt8a6UmmqTrpxoM0S4vsNXLCEmv7dXyW7poE0tFLkWUzhuCp
MDpzHTQWtVWtpTwWUQqBWju+sAuGyFaM0pJKwh58i/DLOXNk2iey739Jv7T78ETt5hpGLGmTTTPC
lmGbgMBayPYv0EVfIfVIr5WrpMfB9RB8Hqjzde3k1sBQmd6VOQykIspIEpTkpDdyFOBsgXq52aRb
T8wfyNFxIOJ0UMvIpcpwpM651NXtLdCHVXLTWJELT7JFfUkxI7HDzh4cJmKquzBBy9WF78aifn6o
riaHBuTtY6p7xHCKnOpaaWl11bTO2AdmBXRdzu6NZjr4FciGd7Od0QOYnHdfIRdkRTmxsUtkiaz2
cVlLLh0ORsOhZnC+rRdlVXeJ8xRa3l+XlGH5OIx3Oi8WtzBzZovm6AdPrUeKmNELCoSA/U2sHnpk
StTfCdd3KvVX8zTsLX5vZ0C5wSVshJa9FLyXRjl9cVfgRDzFM0/Z0IGqcMuKotMcpo/COZaVE94G
nhZ5oGGEvQSOC8EVh1e3GdK4TFOcOVmT9Gi37+bcIpup3g5plp8/Tpy1KTx2sfL4YS05tAr7jpNu
66g1Flr1KUJrszoE91GXBfeyB9grQLe1DvY+kFny2ngXh4wbvDm5m6ksFaHLzNtCRv/kuknKuWlk
nmQzc3R2QhnZPMkegmnTMVOylXRmb2Fy6JtmkFNwwoyC4mjEZpVV76nAy1AbCyEe6yr9vlcU7V5a
e8TktmBqjbV03LwiXPaGWeXIWw8uMnaJIONk75QSSg/wGj9jF2+ihc+IDOkc2P7NacyFeTB199ti
t8ET6vBp5QVZHl/dS89yMQ8NQ1B1AxQm4lO/fa7bMKdUj1JDdys/hOUEOj+ROoNhy/VPsrGKAsX6
W7tYh8TGWlATwmmhiM1AtiB8PaF8N6eD8m4Bsyo5MEiHVLkteJv0bsF6hOtVgaFho8OMfjZFE8dl
d5ZD2VuaDzbq9KCNZSO2Xhz/0wLLtNs19NHbFVDb5Wx86vGSsUVEAVnPHkI1zB9iK2d3FSMoIR2c
tyVoUCNSK7Qq4aV1T5QCIE4px2BPfxodK3xBaEHdSTvoMe+0zFhiaylsKZeRc5eYD8MyGKnG8Nrj
rCZflS4nk1FaMLmZcfIcAVA7ug6HBirfsM9VbxxkBAVcHntuL3xwBIw9L6iuK+20BlLlQOEv4CS9
gJN0E6Ceci5tUo+iK42t8MjeEiOnNOPOGZFvWkKl+Z+GkYSoLCul6nzv9+30OHvWg9lmw0vFhvtU
mnq9neo0/xaYFiklAFYcnU2QvIkUlJr4XyoL4GpSQb8Wt62/UtrpKMHGEoUsm7Zx/bVledl2sUnY
ck5V3TYDv7WWjhs82ff8eG+4fPXfgZ6Dtk+OMC9+vwV2VHE3EYy5CFz5J6/yvBM7VzNfya5s4GK3
gBA0aNrfrLUorq50a2cskZCd+shwihjyRsjEikZOd6s2AmDJsUBpNyOMoTmE6uoctMjmRM19XcL7
LHuyKaeMatvcBNXhNz8dyVsvDQA5wORs7mWwahjIQSchnKit01zHPP0U+54D+XAK5FRJJ3RDftli
UllX6QhF73f2bMw/pW9rJP0Lx5blpfXK5A7u/+Suq51N43H0CanXT5N0ztUwgydptPIICe1Fnd1p
WMmYZgBBTd4TZfjcS6gPFGtlfdtEe9lNO+uHG+nF/p1NXir+q4QX/CL7Ckem42hkEN2Z3ikTzWhr
MFIuY9lDJxhdErs5fLQrvXf6J9tohf5JQfQJTXcRc1tVWuVYzpFNP1F6spaeqprUA1nl3rK1B9MM
y08t582hCpDdTkPzlVOP1u7KT0GQqyioD+D61eKThoT81RrsZzkjLt30ri55aSxNTmvtjhuNScn1
OcxD/yx72VD+MQWuvZOjYar8c9AASebh/iskfusttgGYKWo4PuoTwrs4bpPlOnLFD5drqdbZ5G0m
OPH/Nm8J/jk3UlGhcKKdGkbFvprN4FFRa1joKy/9wundV2s0tb8Q1/Ysk9SvG8TPqZO0X70+IaUT
9+FTGLvcM61YOdutnZ4/rNNB+nUOhxq+G77EF01tnOOglJw/QTuwahHPuUTIS0x3HayAuz4GegkW
wa4/x4nibVPYulYOB+UkTLNkC+9Yd+lEQ7LufbPYZIimatukdpXjYpcTlqEMk7a8NOzDnHhotf1t
Sauc319hmW/EpCPaLHvwLYtCqBRxBwdW8r0cpmqZ3XtZeg/ANinXXY6aRRCithUaLTxfIwpcmhGN
K0i1BhLnf2sK9HrRe7Xg9l5JVzxo8FjLbhlkqMBWHKu9M/pVYW+NIQbl5jXdLtISTZQchM+y6UwI
JNC6f5SjoIIAZ4kYRNhAROTMvyJ4awL/qCHvrVV5syHtGNzVkiSpalNe2/1i3Eoj1Jnh3SQJkVIR
JI2/j1nmLDGNoF2Sjjg2goMKVg8GodJ4hSsk8bXytW9Qovs1+OWplErZ5VRHUQwj7ntGUGxjqBzW
8ja43BWLCWbcUDgW2+0+Khzm5HOQLm6rslmWWhzLtGWpJbhAsInz2iznvt7Oz9T6jyuXjPtpTtCL
0TMnINdKSVHq+F21buAqCTv9aRROiDHcdaeBzJaxo2Jb56gRereF0VekVaKzW+vRVXqjkt9InkFj
LocOmfl7MxjPCAepz/W07amPaUDSAVkQcuduYWz8zg6POUIXl8yBhYs9UZlsZBdi8alZuQXITspQ
61075WOzqgz1Z+jNv0yVvSESHAwTexU55JSdaqYREF6iFE8u1cb3fmtoLxNJz7WROOYR1JT2EtaO
C9t94KM4XUIVpprD2hbZVwvJ16NlVH9Ws+qyXRU2MI0BILCuPs4iDysbM9DMY9S2f8pRJ3K2Mjai
dOcfY8Way3TZk+tqhVIfYelKz2MyVNSv8z6l8XO4mjWAGWnrNao1W8/39nNVKPcldbrbqe1RmxuD
cj02mXaaZZM2AJwKISe4koZ3LuEv4Po4BVn/sydD3kUbSfQlL9T6AHqnPukqxJJvaoNSclAOi6g4
kxYJz9LUSlXCJiN1Zqu5oOD/pU8og2ubyjll1IEeI1n4bsaolWfLdoLzbQHpWVaZc+iuN28fY+ob
EuVzkK6tqPxBKrV8JgNVPStK+ge5/v5iipGmWuMByCRSViKirPTquYi6DdTn84OM16oZIeKREinp
VCy7edRbju7FdDnJ91MNwBFa37cLuGl2l+UWtf1GWa4HjkpWduIVZxkMimA+6hOVQvL6KESox8kl
LQlxtdMbn7umNu4cBXisHDoBpMpzS1WOHFae06xUM3Hu8kBRP/+c0/eacadk8Iz7lWd8XubwEhs/
6DpqfyGclpGTfs/A4FwL0ZDC1K6hnlnbUaiXLjbpyMwCnYQElR85lI0MCc3oeQSdeFpMskfN6Ghz
OLOsQ+7QPfk5lL9vl7tF6tSa+6MH1lV8BNmMjgmDeh7uB19pzxZ7zxK2Ab0962N9sIdgOrha20JP
iynVbYOqFTmWXWm9zZHT7YYkIlDcqtmGM/jnri3+YUKhUvOZRMpB69hCyCbtAx/UlRg3qqLfjJS7
/HQvgR9ss5jR2Z33c7J0m0aq7zVw+R+XtlLPzdD2/NuyJaUvB2OCvxFekHSToDjzReu8gSetiUin
HRRfNPcVUmTnE0Rn9V0TIxnojGn+JfencusGlJezxYbouVZXTqFqG08g85GCzs+WQG7KnrTNANGB
FQuPbIq3nhxCk4bbs1JoeQbx4C2Go8o78wVe6u5BC7P+QdcsfzMMKN4sNlutgrum9PfSNFB0Ccus
oHQ1Jnc8SqNsYogh9jaADsFz3T0sjf0ct37xADrTYatoUcRZNLUH4J4LVrGt3mUWaDZKTDcx9JqH
kmz1p67hJ9TEFpLDQomZ+l+qq/2uPZtiOLQgWKkQ9i/Sa7vht2Hypns5FQTsNav16kH6XLPcd6ad
PklfpLQrEDjpi+Zp3uuA/DAML56tvEQw5T0A2GzOhQ8iVYwyqA1uvc5LESHQ+uYoHaMV1A9e7XYH
mLR4HxHBi6MLlaOqmR2CF4TJWHBswa4LAKYssXJ1ROSqJAxvs2++sAaOoRjaVgkCf+cNITwEaVBc
ZaNaSEPNLQK6coig8U9HUzZQ06hqsFuCc+FFcmLYhEkJ9dzbKsmoFdcg1L3t0JUIBL055Axr4NQu
VhzImExlZ8O0feQ69jHXUI0R5JSqkNpDlgutYElruYwXN8KFEF7K8dS21aExKV4Ok3lfkP+H5Sno
H3xD5/smekZyF6MBeCWn/NMS+8UgTn34BckA4ejLtqaCATApp8VbX0mp0489eAIhoD0OXus8TKKh
KhcV4JrTsVSLnIcws5wHS/OdfTsmzmqxmZqiXahwOkuTnCpjobFZtbkeglFkNenUgiC6XWaxLZfx
eiqOe7hpzl7o9EcKsylOT8v5s80r9yYzO84jxdCFjYqyffNx7JXmOTGdfaDqM1iTPjinIEzXkRya
TrJNu6A5SG9Ujd9iX6TqQee8Vnx7ZRTcKhDfsyFEtIKlq0bLd9ByRHs5nOMKFKUWendyqNUgPpX8
c26E3T1PqvQ2CX0WmIdhatjKqNKwlFVdg+eXw9yBsFNHcNus+NraZYHSAnRAx6Z08j03XeOZZAN3
cogE/hXZ0G9DiP8djsBx7SD1ff0Qa8ITgBYLsXmKyjuvjxuKd71Nq87GuReN7MkmQorq7FShX8GB
jkcBbrXqjaSFcJNhUjdPhtfGn4ek9eKXMu/az6Xa/dC6aOc6VfVYDqr+Qlk68Mi64U0xCo2XEbTH
JrAGfy+9kcl+H9USAwAGwRPK3+fEByaViOCaM8QHSsBP0innx9WfqctuSFrCMv4a1AoM1yJaKSH2
nyGWVy1L3aT8qT3JhuIr1QqfBqsvnyjmnDlLUiG7nP0kXbsp29XcNCFGfYtv+2JvhJZ1rzv6Dz9D
kGwctPQ6FNwpeZ2EHR804rUTjXSMeW4fgzF7be3ql0lMyHO3vKvteH2L7+zgFIfzXScpSgX5vOwt
TfsPtimz/lPcMi2O+f4XSjtuzDRIwEr7MO5MJhXDouZUb0IdxiAa2etL8iQrOf7gBgsaHcLIv0j7
bQU55UPcYnsXU8LVsePv4YemVjovGVz43ZWWKbL38dPkJmdDI691q98GyhWXtWWcESrWtuKuAlM3
GgHrwYVVmm9tUu4swS0tx1CbRICHATQutmE00DB6NxYTO2mUc5amdp34VJaD8ghw0Hrum/xPpbCG
ixxx5Krv2JtZm57vzTPCIYcoKcZL3rkaKjlUakx2rKNvmutXaZNNn1uQXLp6sZXDUpnB7lb9fOTM
lu9/V4efQENHVKhpHVqBRb4zvQkN26TxqFOJgpMimF9ZlINrAELhXAdg0IPwKnuWztOm0DrYkf/u
QGWM02Pf+izt9pzF0FCIEC39qxlIJMk1ssINIYcYdW5zio2CLLWht4VlbD2RMPD/TBEmOWdtWpyd
MX6MTCvbx28maa/sOixXH7sjFe1Y+UHfZkv/u6C31aTt90uWvvdr9bYM9oCc3K02ePldk0Y9RAtU
GpTUmKwiuw9/5MA8KSL6i9/MFwNurM+zVrQbX3PTa1HAJAi5n36Y7Eq72ryjbey+K9eU7nskH9r5
EprAs3d1SCmR0zjj5p1RdmVjBADU+9bwgWuB2Qbbrc+XxT1Bcd+tOp8fE7rJ3xZHBD0sGmtoXqpZ
8cTTltsxdKRyRKWEeW6K+ascyWYoTfGlGeqt3kzFk7SpEUQw9ezyx43JRzSbVG20lT5TmKA/0fez
YnTrxZZlrbuaesDqy0Jj8t3X0C6/rUo52IkyuXgl15C23INb1k/HeCdtvBxF60qP2gM8I9einJD4
QGbpqffs8Q7ezLtYjCiTr54mWPh3kKbNGzmUDWf4PwDKx5xOEpY2lnf1yXjLSdLUUm29h9mgX9cQ
Q1MnPE4gyXykGcdSv6ag481yju5bMZJ2PbTNM+8OJzly1dkEpahP1d5BcmsljbemUfWrryMVZnQw
zUlbOKjGvTnFqyar463tKdV9VFpkZ6HmPaSOZtzz/3YBPDvaa2+TQFF7M/zXVGrrDDIUirl785Sb
UfEtrChcdWGlguxIUbbJXDkXE4aSk9eo5t7hUOShpx5yAwWL+tkqou9kuOq/nHiPokaw4z5T7x2q
5x46T7fXRRVgs7vOWxW8m1+61jtJr60kMN6nE19xtEbtgwoW8pgicbMx9Nq+UDb/A0qFkAIKDUlv
YVqaxWbD5H4o1I56cyKkXRmnsofL+tc0ajf/X5b7p6tKm/iE7Lv0bQBSvhbpy1Y0nci8yoZio00M
4PeymGREoE/artNVfqEiVtrkfDmkEPQJvLt1lKNlXapkcrhA9gXlUqcOWLmQWc5eqj6lWNT5Ayp7
79qQYZuavDoUuhrd50NL9a9l2I+cBqE85fmQK6FDukIWw/pjtLrnIeEbrIzN2hrIcbLLP9/4Vd9R
rcru5GX6tq5MSmUEs6puWDSyJxoZMgt21k6cWkdz9tesl9OVOxo012PYf6dY5VRRVvk5gNxoT315
f6giP0bGRv1u8R075K4D/U7hFJ9GCpD2njtPWzlsxrbfItSU7+XQn4d4o1pGfJRDTxfkVwhdnCdu
lZ8CmKwoN4J6q1JV5Q79Z3DNOfRrlerqr6OW/xzW4rxVDr3E86Ei63965TB7KM3tFKg/+nn2YH61
VVSHUhOsb5snoKMHdjC2hmIJ/5lNpvTqnRzJJgszQWSh/4gHI8+2o3PUbQ76OTYwKIdRjVtPvKxT
GFMNJIEoNJMOEymHm5c/NZMSJRGd1pa+LfUB7tk3t1dZRrmRK96WpbJ2NeW+sm2Riln3aV+crCRD
JxC52M0M/vy7akHCoHt/KPNgbWctjE5d7ebPRmJ8R8Qz25dBAE6nC4o72bj+2F4G9yoHU1NV3WZx
Gkqgra0aiaWxq4YDhIaf/LyimNCr9ZWnO8p9KwRDyAYE1zyFbcnSjHf2ssoDczW4kE9Gbce5AWFy
Fgy0/XHuUbokfRF/7XQ4Km3L/dYOAQ+6pIQnvqcuoxvaHs6IwvsGTdA3rezrZ9OYkhOvStoWiufh
W8LrcWp430xO6sjUlipYWF17Mmf3h5zHPoDHN2UnjyMVj+QjOpPnbmTdKMnU8dnUbO0PKkrR7gQi
cpRbR9lkbIVCp+QxJXaTsokqyj7VtkIgPHdcmIbL2bkrPXsjN6FuLOTa8mCt+a16bZJYvRaN/7WO
Au0oR7KRzjjxVwO1cXeL3dB189KVxlwhVak23id7NuY724+mVa8iKjhDMrf19NHdy2GmWK+oOq9R
Y0UTQ9DWmFoc8lPTw4vsJXOYNSvZDQI3aVaLS3VbNi21BjKcKe8Cf3aR/VuZre3B5jiPl1g0Aacw
+aY2hi9OYXd76UB9y0f6JCo+22ZOxWFZhw2/6wH0kOyGgnYnFqIW4oFzuTWCyec2vgV1pNw0tL4g
xBKYaYmKbuBz09h+hg4ao/BSKxwVo+c664dWaPc0wOV5qsfGoc10/VXt/Z9eqO/i0zSgDMd7grui
li74PjvJvo5N8y8Y9o9N3HHIB0kD20f/aDdO8SAP8lO9mldqkIdnOQy0MNxWKtRkbuK8NuOMPlIy
/2H7brlL25HDR8+pvwh7UenTH5TMQsvKV5j0zroCIXUq1DH6YroJZMZe89JNsEBmUf9Dmt1sCPel
Ma6s7GCzRzvB3A1Ts+iZfx9OyjgI+ULct+4tPARuhXQ45Llvcz6sc4vWkBfIV8uagec8OtRB7Ovc
GS5KUAwI3iNlZQ3atUPL3ETMF5v0Juo4XGRT1PmLMgbOPmli27+TNqhBwNDoZb2SMwCZRBxPi1Wr
fE4OGvmfEvFXtL6pSSrTYZe8FXPxC3TmlfRaUfy1aNTuMLeaTlWDmBGFLZmg0o6o0nsLlFVgUPrY
F6v9xjY2SaC27HmhKXkJqVuSGHulTuxdCZ8ZbNe6pm6CoP2rLDnKV9IKnUDqXqis+CX2zv8V2fdu
+OmQAvA3m2DI+OBwc4fi12UZGS1V4m/C8X9f/5+WWWw3+fi3GbkFswp/u3yaSHyaSMhDy+jls1qh
/hSYubHSlKbacMZQPKAwlj84oge+gAIm+yotsplDVOTqwXbehXppO7EfOtymvK0wVlPGbczvtnKm
XNp01f5+4ixLmsysD1G8sEyOkaMw3s2xFXgrjefqXekOW00O5bysTAvSmaq5UwPKxinz67tLBCJ0
+WTy6tT7Otzw536/OLy2688Nh463j2GqQgRM2SDk7DxmHDt1HgelulW5j2njmXfgXk7SpwpTMTgQ
dRgTb0diKB1t2Q3bWvO8jR7zHr5mB+evGvxCDdq5xfBLvdqQ91zkKtwVukfUbBY/2L/2CKvLneMm
BzfqrPvWKlKerxkpUK1RgejAbHAfz6Z1L3tuUBvHoG2fb3FySjCk/8r9fD5k/DM4+GaGw5/EoW2M
aGWLVWXcspTAhU5OWZxul9TgyoioytoMIts49F1ACV5ZHuQQrXOEgC1KkeTQzaD6qLtnBAPcM/oS
zq35MJQOaeu9ONqVUxjDPAj2z4iHdIW+Tf2Ixlz9GMXkvMxSp+JrmGp+zDTUmby3yWCegu0mHWDr
kEMZJ+e2Me8eJgfMt7kf1muasN2XDbXYGqrnZ7PofzZe55wHXhoogYdpiWKqXw4hWV4hhAAdpxU3
Rb2DuxzOCWgGK60KNnKFd125rIyWHh8GEf7QkEaaVcSjEN9EErPM0IRvY+9CyTSHbIOFWno5ZOrm
NqYK1b3coiYvgMHCDr+/81hyUiHmw3rO9ps6QV7DU95XzNpXzjNVhbxf0VhJqSDDTNYPQh9dOyVj
GV0i6lxhnzdOcZbuAs44D7FDWdVcVtaJnK19CMzhSTEGqqxhRV4Zc9/u2EBNfyScIlB/On3RAzgR
+Ia0uzrtb/bcruebfcj0d3YZPwMnucWbaafcoaoIJcsIfdJQVfe1UNdNE7bHbTlFp1lo7w4O0gIa
Anq7RojtGmxcDvxFhRvpDaBmvfh2wgNKzK3yyX5QlejQiVikD9yTG/ifoDCdHxu7N1ZNDWsPXHAr
GLuNb4bWIY8R9BF05iYlrnqjr9LYS+77qEyfUVy6VrCJfwVmle/soFEgWPPKrx6VzJwflRT7odFO
wh/VxOyOEs36DupqBIQqRIAGt76ZAjuEoIhMfn2n1QpnaRnwbBksY6RDDmVTOtSx+wGKPEEoOF+W
QNlTBKVzMfy5LC/NcpHFNoTRH53zNR2LeVcbTaDtqtmmaFFhu7ZBiLRacx9teI0SLitOqsvYGdzF
My9OdxwgZav/axZYqvhkeMbmtohc7xZkJv1nTTHqQ2zE0f3S2AUo6mFaLxbokaJ7eCzRSpgj64Uj
yeAobUuI7DWlO699TVM2i0ObXKZxahrsrT6j7lBc7GaU3aIG2QF708ZIzfefwnA4iuvK7ptbJ8Mp
8Kf+5KnOz0ba5FA6luG7kLhS0tW78dsyyuybax9ZrbX0LpN/u5YjLqy0ZXhAs/kItce8j0YnXNWC
QquF2R8qALfclIpnnPPQg3pLUm0lkEbdJeR31pMVcdjr15OKyiVz1IJfyjTrZxkC/UAEsxICTEFQ
WocxdRzeHmvl6zBoRyrnYONWw5Hkl+AuF/Zqrn4YCUwdURzq92Vrnpqw2w1Kf4obq/geZm7DU9JQ
XqPYrDZjowwPtmpFewdujbOL9MS6S6cSaTsd8vu2/ZY1TvxqlIrzUFBInEP39uqTj3kpgpN0yQbq
ByDNaoNuING8Vzw2jblCc/fPCq3gl8TQeX4aylqOLMSMXpyRPzI36TYT79obx1jZSpQ8B2HXPydj
Fm/czG/3aWb3z2pRxHfcAT9Jp2zGwP/D5W3xIkfQcTj7xqR2M1Y5FlqzmCsW85zw52Jzk3Z7DoLv
pq4l4TcXvMMIEp8ehmwwJ2II88nWafV9lcIGFEXKwEP4lxKPFMbR0gZiZwt86eKomvIbMi8OFMuc
AihZSJZpTB4k0gqU4bVqs+RBgrCErxEj6Qvi+NqoqbqaWt46HKstSRcm6gqsfvnkFGbxxLs0xRL5
nO/lUDqMgjrhOHbupamx+vqit87LLV5MChQhlxqw6UmnPk7Xg9l+j72gO8sQMhnutZ3t9TJBU9u1
yk3y0mjmKnF4CU7KqLegCk79o5cp17gOFDZLAD/vkSzr77OhIf+vphSt+FB57g2HmgU0iuq972sG
P0S/WVdWSIpMPExTPYHbOEb2R4xkI52FiFjC/r1t6lHhGxuKexNlW9gu7ITsqV3oRrZTnLnncQyr
Kxol1RqV1uzP/xyRscb49zU6rUKTxCiCQ5Wk7XMzKV98PuOlEKM678LDPIzaWlHM5tkoxvY5Sb/o
Zpo8SYuFxghKhtawk75o8px7c4QnKWjaxzTWgTVX5j17U5S5s77/PvDIDi0l/tI6nrFrPCM6Folq
33fcDOzB9c81j7macl264+wpW7cEAInquwsd5ozY0tzqrxPUS7eh3tv6a9f7zrvh4pXB/zQ35+zv
AOdtNuvtRTaeCvMBD90CKsdfNtlTOxgvOAr2yYLkAuA5ZcjqqjBLbm7GTqBJ4845ZLYxn+YSdmxJ
yt6hgMQzyXnptVk5TH0HVD/Xo69qZawh/Qy/A5wEDha5r7oTI5FYgsFJeohdjejeGhT9PoFBhuIm
/kwuWVBub047bp2jHaifQ0oaSPX4n4qGW4Rnz92+R8BmU3iz8VKFZnMm/dGv5FCHHPwhahJEemql
WxvGZ00vu2fpqyFYSJQqvJcjrZzKtXs/R9zKH+DAcc9ToiRrAADIi0z2dNdXs7FGbin87hjOjjcl
63PflrCK6DBk2ZMSfiqFIJgIkDMTIUxSjzA6yZm8Wkff58ra5ZNjfR6Godz3yTYMoP6eQQzX/4oq
dA6nVlM+2f3wvbbq5CpHqv6p6Vr1FUhd90hy7S5NC5S/O59Mpp4GaznU8yHbAwW2t+D0vmTUxx+r
2s5nUPbKfChBXespR0OqaKxwhHPqrTdmMGWwGRh20iEbrUztW5wD4ccZ0rD1Mj9tSKIgf9Q1MED4
4c7JUdEa3Y6dcT0l916n6twxU+0JpuZhnZSNyw99DlaNU5vQcRnjunSD4mx3VeXeuplfFmfNtTiC
dkoYGZU/OwN2bg7cCqSGRmDgE0+pwhiQxena4Vn3hWZ4ZsZ/pr6/5uix+yuL+wcTMqqv88QfjGlU
5UPrJeWhH2zOCLVMvzfiSt2EGgl7OLu/yUmTeyxhIfrhWMP/Iey8muTGsTb9V76Y62UsCfqNnb1I
77O8quqGIdf03vPX70Nkt0rSdPTcUMQBwCylIYFzXpMuAjWrnrMOo/XK9rpF5eMATn2wQ1GU31w9
GtWuia32iZzE7DUGtl32VnngU+QxvspOO/fdR94Y2SUP2J2/4N/tnmVLt2pnqTs9iLP50kgX/+21
ZGepTM6v1woxPDF0zT0b82R5rUg8+UlqrGTarTPbBHejsPkzX/dTuxsUZ5m2KA7V89q6EWh/TOjB
7NCKMJ8SLbI3ZZfF62Zea3dRhfStwh24m5vqoE8XstbUfWkpWiEeh/heTpQXs81ij4NHzzOPfgyC
SthaqXuU11L14e9fyX8u/JBHj+57t4MvGhPoaBCHm7ar24Xscbvyz27ZvI1R01rbg/PYf0yOCnYW
PvpBC23UuY1WYNyOwsLbDBgrtcCE++sc8mbZczXQxhBbJk5vo9MQcK2iRYcJiTzV0d5MNQBm3LTe
pvfz8V2f0J76K9yWKO3KsGr/bfiX0fIi2ZzT+2W0DAdR9M3N0TYeVKfbsXMytzFq9E/G6H/trGr8
ikjIg4IA0YshIhNylanC3KzY/rTTtJAjkFnc9J0Lm9MLCgDt7Sc90oalTgX+zGoS5VVVafKzbLfg
xvtZF8rtv7K0xrYrN/7I/OKCr4zz1osKt6OSrLZNPnVbobNzsOtWOXWdK9ZT3tdPCJv36MrVw9e8
0ucbj/EHiaEtqsOLNnOnpw5gC/okKhiv+V0zK+AefxPHQ+3cGIX65Dtowfam+ef4EKOoj/Ef8Xl8
N4/3bMbL68s39NfxH6/rc53fxsu/59fxf3N9+fdX899vj/l6oIDypLvm90Bv+68tKtBTnOAP4yxg
0oUI/pvZjpSB+Ip/+rchMuwDIrcdC07T3KEeFG08xxvf0WtDiq1SPtkCzeNyjmNePL6jyLM0fsQz
iHa3+Dx+coxuR/akWaQYrhxrI66qRZIq1rHsdRsDj06sZI88yI6Ppjyrap0pv3XnUXtog2HYfcRH
rTfJlAXqI7bO6DKlsXgruvrZoar6B3q7qWKjN9ZO/W7Ao2Y5IMOySQq3QtqPA35a1Uk25Zk8KD3l
ct9oapRQeCQpULSKqTnLQ1y4zTmcD7LpmYO5ROKlWX3EKqMljy3bvjJFG93wp4WcJ6fIjrFAVRZO
Z4W8v62+dZOO1VvlP+eOGZ663tZu8TFC4mRILOw0VRxJ2BsYl65H/iVO0kNpt7ioJ6C5tm6GcTfa
7cqJRC+8ORsq8qTP+nfZ9DiEbG/cnO2WPT7iDjI9OngXQCntMF+cY9BuRoxdWXCEFjQ/S9xBbhsf
m8FFAhdYBsrHblUu/cGBUZCIi+y1wplnBUpsrenB9NgixDXvhllMNktd1d3XKBg/aegS/pHEdzZK
hv7CssBHTDNPEFn9dZuwbhE5sINObd8FDLd+i/NccEECat5i6j1WvihxDTvVDkAGaAi7qWVxkK2B
1MhVnpXXuiuH27nCM3ZlioT3bAAIBIcf1lDqQz0vYSaeq6wY8m3VjSyZEdRbUpwczia0rQwtKJR+
9O6LV+fLoRgN9G4LZe2raXiItX56qM0IyVmE5XaDarprpwnqjTPgGKsp/vDSxLPgY5MFexG1w8vo
RNqCDWCGDwO9UxnzRMEAz0jDAZeSkifGjwMmkH822R9FB8Ut0aNHC+gCDap7ru12yVqEqkmkcduI
fTxx5iY8e0TvumwVDTr/Jd2e1TVzsMSk4NdWUYvXQpk9xOvYvVJwq44G6BK8oZQOvmQQbLh4sygb
2BGZ44h7eWBxf9VVDSlDH+2yWxzZAUMp7mqQ2/d5AjElFBOy239NMcKyJ28YvH6EJkQ6d6pOQvvj
MtRJMbbhyXibWiNMuUymNltpHkbIFWCcczwJ/RNS/KWvNp9yU/gXBzHPhQyrscBBw7BeNVQtqfc7
GyzYwU3FJBRXipjhymq2r+LKVVZtVLFHyjNjM3VaenViP7sdUqxOsE1GAtsCinLJQVZuVR0fNrNu
x2vqdxbsG81+R6J5Uxh+/j3vm9e80oYXw1b7tSKi+oTDW3/Km7xc9aJtnroy9VaUyMNdrYXTC/kF
YDR+Bfmi18aXwGnfFbAm0ARpqb7J+ibtH42sMZ5UsFN8vNNLhjPPXTC5D3JQOX9l4DxoCztEaVlk
7VZRh3hTGuj3wX0ZnvXOPSk8dz9bDjqY+gA4JwxxnYSSiS7d0DefyxEKXW4nzv2Astix18ABjCC1
P5ck33TXLj6hvJ/sfNsPt3VjNm9zyUgOwKUXDdwx6w5VJ8SjCMuXlrzr1icXsKtm4dfG1bSnGXG0
iSs7PGD6CwkSMaslZl/iy6D8UQpl/AaglLsffPGHwLXDnV6E+s6pPfW+8dH2Rnhs+gZ+CAEt5Wvl
Owm4m1rc+Ta21XVnYzkL1CHL6+jozgrS8uCNk3oC+5Nuxhla8RG7nTmITDsNX6hbjzkPDDTeYls3
CNo/rsN7Y2GEir1aWWTDwZ9sUou/n8q2PAjDGA4qNJL/HKQ2ikrZ2e+HgxmVXAUAYwBGCKkEFZCZ
Hmrdxa9C876ohu4ucj9Hho6tepIG2ckfvQfZZ7uNeR8UnbqrMjCpPZSCaBmbgbHuckujhjW3fVRm
l9yac2TfGO4aaDwWzjYtUfkbC6HtpoqSNGR2m3WwRsWnnsB/Y2DZtXd1HQL7V/uLbCF4294VlkOG
OYvFWsbkYdZTwKtAu2BkwqVkrPHEa6opzeE2wnwVqX8gQzGhJdrB3crBWuAdM+MfS2HfU72Pronq
YjITOPepXtr3WWo2Bzy1w4Vs+vYgrrgpksLrnOlzrfWHQYB0Udx42jWKYWxYdKhvABCRP1X29aDc
k3nq7ge7jA+OKdyF7/l/GEU8L/lmD2vz0SpZmzTUzRYDCsrPIo6SVe2VNa+fYAQASvBs1yxYbBvK
uppWzrEN1JqKbd5dvdmuAInY8bFtQQmOhpK++j62zbaNUJ1loS4Az/u+8Or4Cy5+/qJLDYw9eiTV
YqcWmEFEQDPsLn1CLhYvrDay71sSf+txAH4IbVzbNGUNGwPgwc7KhH7sWPTu/Y630VHne4RqNTtj
6uMz9G9uRdYQX7Fa5LHILuB+nM1MSr+YHrE3U0mPYMg22I6J9sqgveKfEMM45EdtI2TbBHb5zVDH
fZHNIvyeCWO4nbA4SINxYXWa/TxZ2OOGbcWm2q9gSIt45dZ+9QoCCWcIPUd8WLer1yJZsBfyX0fV
yk9IiSRLOSqx4XzriYPtyDwJyZeVk2TIooq6u5i1V/GbtiqsUEvlxQlcSJEu2YlcdI+mryzV8RSY
ly4pQjxrhuwgsFD6qhfZN1M1ozdVA74YRg6+sppF3TVJJoCyFlIXqV9dpF2PQLTftpyy0BdqX3dX
Z6aRSSatZNyCxeyQw+8enJmOK0N97KPOknTi4DpJ8TjBXTxgMt0tyirudgOYuA32SOo1bsIQ/Qrt
IlsgZQGmzAeUC5ttjD4xT0jfiNal3ouFUqTWA3IsYjEOlvfeteUVFwjHX/CotWZBW171HGYxzJEy
CzeZnvOk7PVYARyV4OkqIhtiRmOfSVPp08qHcMU6sT3dmmXniU1jIsjkUJbmY4iijRNrqnpQ4xqf
LWRGF4nwyrM8pHPxpuKdH27BONuhXmOcZKeaGqiPkCNblyZmHokDKqQx/OiS6OnGUpC+H8GB8TPO
jbuoc/W7IO/KCwRDVF3/CtXzWYPCpDeM9vEjPsSKsbTqrthoYeyjE41h5+52Oe6IYHdG83YpeWEs
R9tTXfV/aPWEtv4Q5N/TS907zXclNtuF4ZTjo1NNLv9Toz+ws3VXfZN/YQVg4aJBCblTs4BKGBQ7
2fzouDUpXsVunZ1/iw9Gq64idLVXctjHIc9JYRjZnYwYTlo4q2HU2qUw3Gw9eAdV+N2DPAQOb60n
OnUvmyiVayj+osQz1N2DwrfwAZnLbOs7Du7y8ywZQ00T9roWuQc5rm8gvsSTt7lNmIflIsg29eSN
Kzmrr4zuoarUFyxJ85MMDQ5es10dXeQksHs5biPBrqBCcdF6EnGjhnOlXvUkY5Hl5+4p3hQ/9TeG
pfsH0sragzYh7ypHDHb9heyW+lirTrWvzLrfeA1ewWoe7eu8MHVMXoR3KRv4/q1rnlAlQcIVL4GV
acwiVVgTrpCBrfbkLZ1Xi4dLWNjGSxBq0akHg7YsPMt51YOaW6FaReyyc/PF9LA/SZ1g2eQg5jXN
ifd1qmsn8GnhNoqi/po3TbFGbVR9IFtvLY26jl7KMtTQl0nRpbfGdwVDiK91F+2LWNd5tjnjNvQm
D14Jhzbg5uxmo2B3Qzbe8hDWT8Y3z0ycZTO507GMO/s5TKx1UEzE0V/ZahO6qWamD2+ZICvdIevq
kYnAhVynBDJPH3NgYUExFNe2mKp7L+g/y+mFI6xVaiLLLqhex2F6Jtms710XqHlbDN1Ft+1sHeC2
+2SWmgmFNQs/1xbu0XLLU/X7sOutPxA5eDatOH8L87xcqrUmHrJh9Dfyij1bj9sVbXRbL0raYz41
WPlTOQwm0H4t/GwG3VnEgk0UV8xAVXzTqHiNX2fvGV0EzpsV6nwevaWf9DQwHoMeGEaf2G+9DpRF
QX1gb6Ai/aj6CbtIBAqmQs0w9MpuKDo/M9ojd452KVF0oFrb5Zh98ZwyxIDKc5aVVomd79LsuwSx
pL7HNZl8DRjqxtiGChbhsneI2aEFQLKXslcvIbXbUAvx9jOPiiucFZrF/pckWPPw176UrdZg2pWq
JzOsk+uoGNlMVRueZoRZkYt9VVvjM3v94uCLKFhLYNmv8XCOSyDar/GC9cLfxeV4ZSgqKpKpuVOT
yN+krhZgQa9Hz0GnK9s2Rv/A9qL4uRdKcbAE5peyN9cShX3HyBNp7nVdgZv6kJwnbS7iNPUXCfcw
lC459D0yBR/oDxmj3kk5/gf6QxmM5CBjEiAiO2qTukANONTWETp2cWg7O5NOGVmJxFvpcGevhYXl
SfHW4Hj9Us0C+iQBUTibhybfzXjT5qAaZabAGFvjIs/EfIag/3VQpuQgQx/xPLOabf9jluygIP7n
VK8xf5olgulbNdXGTmhadG3T2F7l0H1WZoHKuozJgw+1YScKF1crSDzXuupaFrhw/+B5Gctuijv+
hz+m4A62dcvWOd7GyWt5HqTJZiau/BRUVM9a2RN4h9asQ2XVGXm1qxC6XSRuHWC4Ob9CzCvIa8vr
3GbPr2AUnb1KPY28k96699akwbTThuqbq38v8mj4YhaZvuRtSK+Uls1DgEHYRmC3ew202MQjrbbX
Suqys9S67MVSO9g5pWh3w9zMzArp5dipDrIXMYcOKFPQn0Y1zF7MNn13o966wOnOXoyIrTy/qkMT
8LVRE161ntTiDQwf8kaBEV0ixU0fYQ5dZdx08hyEBqThCUelN7svVqNrZS/YvhvHog//nO6lSIyF
qKhfdCv52+k+oJY3a8pv0xFhN46+7YqlneqgMfTQW8Yu2Z5YH9kLOG30qW5fXUSNnpuqVu78hEJ6
6kSfWj1wDqR4GjxtivjTwK51o9o1aCk+k4WrWPVWjB4Oc3oVXIYGd/YBfehdPWKRpPhjt2qCwnyZ
QuuPIsGdokzuoSazxJ5JGPA1FpGVXxzdGE7SaVf68c4hvu/YcZh/WfT+CFUlnoV9GnlAWKt2XyXl
Q4Q6tbqFE9D81MQ7pt1jFfVQtmp+CeIKhqHnpivdMFBAnA9p2r4nyKXsx67EOHBsovSqoTi+jGy7
3cimHKfOHekoKCJWena7QDVUK1dPQOF1+vg0eGQRIr1+xYGwpEI+mivQSHNCAcFtNLmT88BD7cVs
kkVsxs2roVvqwRscZSln+b5ol6mJTbTsVV9H5P1eSbSEpzTBSQ2Od8PqPUpXY+0VhzpUrRVpzWDT
JTzB0RjoLHiM7MBs43aaI9RdA8g9gR8iS9JR/Y+DOt3rs0zOirW3s2j6iuc7GmVLso/Rs9PEILPw
Sv2e1iD1POtbBAyBtLE9PeoZNrTDYPhHw4TPhlREuFZsOPdmleNXNJFuppqOPqL5pecuTGnQR9oS
24Tt4BX2Hu62dalDt1y5YyJeK2Fe5QsZYbCL4UJiDceDtFAnoAa5F13lmVWX3xQlsCkE/hIvq8bF
wB538ZTU525Q2HB2qtmdOqvuT/KszaI/z+zeVI5qCFScAR/h34bijt7fettu1lWxChKTMWWzuA3S
nYuV1a1s1vMBnUsRvcrOYoaL5OFiTJzkSRa/bMX4zFIpO8su/AOylcDfYis7WYIkt2uVoasc0oFy
chAL/w4TO3OFURPQphA2u4x58xl597WiCsrFuBTe4qUn6l1H9XYhR3xMSEKkpVx7KEFp/nWRMOVP
cUJEfuaXkXE5K+4cY+XG2JHLjp+uzgsa1zBSi3u2Eu1znTnncOxAgswtR0ufFTV0L7Jl1/k3L501
Oca0e7ZxdMdrsphO5twswDMvSsPpgU4wU0W0Zil8tzu09dQ9x10wLlN88vZyLhlvrCUjY9rJuYPK
DXvsA2N7+xs0FEa8DtcEOdehyLVpdTXZyN4+9kygj7O/XokFZ5VaWCh2ffHiWdFuUoX9bhmKtUoA
P0AeCoon+IN3tziqHKuY/fxJHbLmwTHEZxmX1wnHGnVOt5nurAzudddMzvvQGhp326a6BmHsXixh
WqQhNDQEm3RY1QO2kqUT9HewMPs7ZabnVzwmJ9UFcvYjbgozWFG4NFmhMUJ2+KaGWUWGAssc8gtV
cRF2Ha8ZZiVHGUuNOFpwxzRX5b6JAH9rrOLXpSvGfUxh86nPp/um6vEJasgFjnbdPVk2ZEQcAk79
3LqFAtRMKjRnZSuCr4aXedIfZXP0omztJ8G48WIwiE7bWptMMnfUwGsXxXyKefzGqLpgXsIQa2d2
jwaut1g1UQAIZ8bhalO8Td3pkBW28tZwSzVTVuRsrXeIjPLtAhH51qTuDhO1/JmHRH1EIXZ22CWO
RtDXEdcbVXs0+ywPVuNdUJbaMWSZfdThyTgtGXLBTXth9kP1kCmZuwvGaNgOUTI+pWL4Surf+hpZ
3EfQS/iUF0aycUBeHEimh3dI4CInY8XWVyd7sNSh/dIILH5tz0ourgYooK5BvSp2ahzRRqgXHuse
bnM05cGLe+M4J2aA+8/Bn05dGdXbMt1QH0bzce5vTC1euvNWk+X9EkMC70T+2nBWva2Gq1BR7FWb
NvYFB++WPU/EryUoyl2n6zb4Gjp8swYw2pkDJEVu1jsZpKLl3LrNIIBs4lrdYkCpa9Vq6J2oujU9
4J1rbmdjKSy8xiblbjx8x9ylwqYhmh58lw0nIisX2ZITqB6qq2HeqqpK0aYsbNtlmdTVnRzi8Qzb
T7lmLXTUgB/M+eALxDf8LHb3sql3fnIJ1B2M5zso96T1qxcT9QV/AXH+QeVPfgv8OMYuKcwfVbgr
azXFYqBAlWVve1OwZ7fkXxI3xA+J3Mtj4JfKgh9+896VyZ9XFNRA/rpijW7W1p0ydY1VqNgZWoym
RVV5rwgxf68svboLYBJg9+i+yPCoq6RX0sndOvOowta3pgi1J3bbE6bvwuSzJt6hj7sawHIfcKaq
X7N0Jf8Nk1M/WDpbXuh0dl7AxU6Gn5u4WyoLilDWMh0njJZ6ozpFCoTTzTifdrMVkDzUWmnjHcKY
AgGUZiGDH2N0lHu3ZpGqyzAj7SidgTUx7rKGQlXEb3JhgtF8Hu1EUAea4AH7ub/uq8Z5aaz5G5R/
wljMvfh9+MetBWhzV7PaWwVGm38ay7Th1uple99TwpXjed1GKcFdCxenrrTjSeX13ZavbP6aIXrS
zolbAwrMKi5i7D8Ror03fTteYG02fW5BkvIES5N7EccJ5VMftuIPqUZ5JgUXb6qMtx422qxyvc3H
uC7q02Vopfoyw5uvb7P+bpwPSemQR/eL722KBohsybjuh7BIy5G1KPrLt2FuUpXXwnyVoz7CzcgC
xxR5uvvoKAsSWJENgFFeTb5erXYaeFc9iz8Xvb82uDVcknrA56odw4cMLM9SWKBQxwoAQx/k5bum
NS+YXobfM51qqGi567raNmu1gi2g4R+EU2MqpZjf9THQX91yDMjgpMOT6ONhlRWlcdchAbMRdVSf
WwGjRPTGTOjsu9UHXr4LhnbpFC4UPQpmVFj6oD7L7ho+KM4w/feaDeK2JB2MFE8eYxOX30+thY+O
BowrUwpy77HA/A2jST7tsDm04PFeYebJ4RF5ln3c1cGyqvt8x10K2cU6MlbBfMOVh6aJiuDWjs0q
qxZ6DZP8X//zv//f//06/B//e35HKsXPs//J2vQuD7Om/ve/LOdf/1Pcwvtv//6XYWusNqkPu7rq
CtvUDJX+r58fQkCH//6X9r8cVsa9h6Ptl0RjdTNk3J/kwXSQVhRKvffzajgrpm70Ky3XhrOWR5fa
zZr9x1gZVwvxzBeV3L3j8bmYpQrxbLCf8ERJdhSQk5VstpopjhXmO7zl9IJM8K66F51kq689+wna
O3ijW6/OyhLJy6vsyMUAtarM0TVzEOoyumTdNnrx6juhs3empFnJJlqD2bJy0ug0GEXx2q5AVKev
sU4xKJm0ZCkHqXHXrVxSoXsjC58zJ7tMzVDdaYZX7Fw/7xaankMfl8GsdKCrBd5JtkipVneVpozr
rHbjlVOm1V1ud5//+XOR7/vvn4uDzKfjGJpwbFv8+rmMBWoopGabLw3KOWDq8vtirLr7XsmfpSm8
noEpyibT2kiL+ahTX+QodhMJm2l2BL6WfS9mzow8mJ3W4ukTfweaV93zkROP4vbwY5Q5Z0p+hFTf
MlDlVdtl4UfDS4JuxeRRLpAtsMGQUcKXoEnah2xyIPMyxle8+hKZBlmRu39+Myz7P76ktuYI4eqO
JjRHV+cv8U9fUgHocerYKn6ZqrrZaEabbgzWhnvSmMlz1OdXx4jUz5mTUmBpzZB8dhBdAzdRFrKj
cIxntHW9R+jG0aFL3XEdDyU2e1XziPkolpVTEjx0TZTsb81gLh3I+oFKQnbbKhHGM0HSwsH80SNr
DCN67nGPVdlHxUGeCUW3zx9z5ayPi/40mPnydeWIj7g3AGdFOpDvO1COY5GN/tGGaZ7f2oGOjSXv
1lb2WvOQj3EI5AW3Ga6c8dGdRGlmLTGd9//LXUSI+Tbx69fV1W1NN4U9b54d3fr1E6pVrUbPHHJ3
p4Tlpk9VF/cg9H8cF0IlaQb2pVijXSKv6k5F40LS7/Lm1a5FeNSTLrsPzSi71xLcP5PeNfYydjt0
MD/8oMCQdB4nY4jbpuQuunYrm+1oZfd9IRySqEmzGeWLe15BUTcvuzWUEA8ZDGjKsaFnzWKoFHSZ
9ZjTEkQ9KVKnXsa2VpzcpIAH89Npg+DwLpq8O0+tQbtHGe94n5g7fpvWaRrKeDv0enjNo0SsgY32
9xG/iBVGjPGT35GiYpfuvShFD8VsmJS3JAi+KCrgc0U4J/Smpye4WA+VoTW7CWAUac42vhPkOu/k
GVyZb1wAZcYfobxB5DBq0hfDnQbnNqEofZiZKbjQj/lNB63QIw0XKvwa81nwbbLyMv5MWgViso3I
kq+W9tIwe3x+hQntdz6L7QmpdnlaT6F7C8omQHPj0PxhxtR+/SVY7XhOByZrtwmAMMuDH+8MZ1T2
FDdjFKyVWl9qToAFACT6ExL43ilRmu5IvhkCPC0Zt/yKNfRPp4Ca16ixT4ePMbnLom0l25awvkSG
X2+9vNmHahE8B2pbrExy76d8MpyLS314qc/J7jadDSUT85VHTL6hemjsMeSmPuq11Csra7zB9CUy
f/B8LPocqJwzkH/sXPKsNXAj2Qn4Nrr2FXx/05uKpVGl42JUI+yv5sF641JmzcJ3MN7NaXJ79QJa
8s9DlmFAw17X3rJPncSi7lL1EmnA8pBt38hxlvZdHZvgajexcx4zrNkHzwre3R7WRzyabDe62ryz
B3Tc3FwP36suh3jkOQn4GEN5pMx0MTrPeyYn0y3c6ECNaLwoXqX66w7vSMqawMjcsrjqCrwBJGmx
zk6n8ihjGVhOtC614kqm4rkv0I6o2IH6a7Z4JHbAdu5GRIr9dWGyaFMycBFynpwiz9wggkiT8L/5
uNbkIAif8GNZJ0HCGxuBLVsbkxesbJbLa60RPLlRjb/AcsiPpldZ19oW1nWMQNP985PD0H+/L+m6
UDXD1VTd0GBwG7/el4bKSxu/t83Pg+et9dlHQZsPZN5atv2cmYjbeWDT/gqWzhCsKsrjP8Xk6BZ0
2DHOFQO1kXm2bMuzYEBWXp1Sik+TjrRg027IfidsIa34UgXc9uShG7IIvwx5jqyCqiLEwyjZ9isX
VpHfHeUcGb8NAUL0jJ6Vj6JOramL3Mzgs+kYXf/z+ySXE7/cv3XL1l3HtBxXE4Yjl4k/PWHNMsLd
WLGKz4oRZUubrNA2Lwu8RQEyvXUmCnbo2r3kjtMeySejXzDHnQilRLUwp2syKd6dbxrf+sIa8all
/8Jyoj6YYlA/RWWxkPHA08Md2dBiI5tahkUoCI4nsnb6yQiG6nbZUitYkDdqepnMIN0kQusxXkjC
jXB8h3tvbH/qkTeKZ1Dsb/HUXxpFm7/7Y+yse4yB9gm6i59CNb8BjCO0Sm9x3MzbTwn5ZAn0/W18
RlwCht1QidBxOIaVkz/OdclVkYXGRjaVscmvsFJ3MfmuAuFlAcM76PJ91ObFIwbZVFia+vs4Ktr6
nz8t5z/WQzxrbQphJp+XKShj/Pqtrspad6hiBp+7oMUJWss/TVbt3UdpaV/6vOoXjdn2b0MbgB/w
XQu2sqM9o5GzwRK7fzO7Idk6rQi3ppE26zoA6aKDLzlq88GhsnaUTXkmY4EpqNXY9iEScXbHegdJ
F5WfTYkX8h1igdjFDtxc+lItTp429qcCs4znZjSvQRVNV0SJ8mdXmN+pdzRn2QrmJGVTBPVRNtM2
7JeVa/f7ap5Z+mzV/Em3t7I3BDe+1tOq3viuSA/BDDkDA9meuplPZM3a8e2yqfv6BGoPqKWMyL6P
UWUvkBF32C1kNUpTbdR/46ZvzfW9VFjUx8htPvAcK3ZxVJNMSVRSGLHKUD3u5qF14+9sD3Jm7Y72
2UbKbVqYRm6f88q4VLk57su5Q/bKuNZY9n/54OUH+/PPVJCjNDXV1lWDzZr2+0K4R4q6611ffx+F
X61yqwBRayr97RDzhUeNxH3Jq8jasKWIzlbpWPfphPCujcCibFEHT65mZwAHZQs8m0p169wzwkVW
g6sZe6TM5AGtqOzi2Nz7/cZQWIziOe6gOkWqZbh0LIn3//yl/o9btTB1la+zrsKE1XVd+20JGRtm
6ehapL3bmvephtR8brjL/HQYetT54DtqLOQme5EiLn0GNdKvjMxz78pU5JuY7T1GSmiQmlnuHUon
tA4qEJpdl0zT2euGalNgzXwH/axf9PrYHItQIxdvFPUO0DUooWRaO17q7Q3wewd5VqhRdzvLfpz9
Xe9H7GMchbX4vzzS/uPHL0zXEo5mOLrpzpv33x5pLOAm9uxj9R6l6fcsu5Ke985DFFmXcMbySHyO
KdJ4heKRufqIybO4dcRJw2DrNqFEo2YhT6NpBhHr5biRF5CDZQdKNnP2wzuOFK3HP6HeHQoDZTAG
aK04/fkG/5an6lDPUk1jsu7JgYI7gDAqAPTADRP11ZY6JnPMDlvtfBsC6uvW1OchPporC7RmR2Rg
6+yuqtMn4ZjGQZoN4USc3fmq2exMRHQhYNGUBzk2T+Pb2BS8v7Mwy6Dd+cqw6SNRQ/d1Wm3RDuUZ
pLzzHqgJ9vQOYDwyJDabWPPVaHz33ertZglzAXURrXfuqgQxVjF3IDZEOjgPsivIGv9aTB6im3NH
NrLGa7wRM3AzyM/toM7pITqiqfhkAIj855+JLX8Hv9wDLNY0LsBW23YAIeq/ZwaQrEw0tGzfrQHk
eFmHJL9wF1hHSm+/lIbXr8y6tnbB3FR6MNyq3mRn2cujG/dessJjYZpPGUtMGR4tsFM83L6gBmq/
tBr4Dyc31KXsdAU2LB4/FQ5zr5PfB33/hDtReTFL0z6bfiiWLcrKX4C5w6jSx9epLkD94Zqyz0K/
eKqU6pMc0ClZvbDasblH7jE+Bv6UrBNvUD434UIOyEXmrgo3GI9ekbn4xHs8+udL46f3xD7AemIV
o+8GXcGNTBIvndQi7ef3fL7IHG1VLarvx/kA/efPWJUZ1b08IJXyc0wO/pirRF19G/cRExFKSawp
frnW79cvbVBBbCcF1fNH21YvAZyQt0THXiguh2yf14r92kfoxtf/n7PzWpITy9bwExEBG38L6W15
oxtCJZXw3vP054PqmeouTagjji4ItoEsZcI2a/3GfO0aOHRJJ1eoNXnGq1liBw5lkQV8B64EgxFE
zqiHXgk1oc6Mmy4b0LxOoIbadrnvChJ/CIUkvCaqj100dP8I+lw19kcWHn3wZOfNvSXAvoi8frIh
CJwnrbHugbOp695G3C3Ejfh+9KsOmzt8jyKkK1wWLiDMh/a69B0mHLySSvJgrdLXV0iGVfmUOEvr
xyFvXM2OptuEjeNJHxR1K/4rlLLonXyRP/kUWcFIe9pixXzzWbVc8OX6L8Uvt2th9K1KXRjOcu0i
s/J5vxTLsYNcYGmUm82663P1Ri+UhgQHH6vOZ8Nct7TKhS0+zv7cL0czfGPL5Ni8GeNuLHD35dTP
vUe1NbSPBmLTysleEPJLqzX3Xs6KwQecQr+YHNGkQoKYWIuBopaj2+WQew1iBl6YujOa5qOu0bVp
b2YzXHju184HuWnht8Ti+nlpZLbSRUyt20ejWKNu9KhZ9nhrylPtKn1Xb5fichgypXX6zkr3XVNM
t0udkgIPliA9LaWlvhjtfW4V4/mzqtUj9PPb6CZT9eZGz949hVRxneBoRKh1fMHW6518o39jS4p2
NyjBpRnN4UUvDRU0DepNOKT8vVcfM9JArbyMaQEuH8agG41qWrqJf/GQNruzZWm4r/2IaAMpw63f
TcO9KEf1NPMPLbvLSuKTeECBcwEpSN8ulyzIKExOSnwvmCPQ5R9v2S4X9/KQtmtD6cV6KY52HN5m
Y+kupY8eY6m4mi+kLYxlQow+sQSEvcxqo3qaegxFx+qvz3bYRJo7XTP6er80LIekB/a5sXV11rLq
K2fpvbQ0pnwOkqK8U2zEs8tG78+xaSkXrwWQBIi0fEsQIEuRdXzO0zTbZugp7nQ5Lx6x/rpdOnwL
hW8eArOWQtTo4HXYjXYeLGsg9jQOVyiw6QUygPPRQ2Elc5Ri7fTZY+nmFxkuakYDMlmTLRbLlUUU
IcCafNCH+TtLqqPiIyIfpBQTo/H2Wdara9QaSpQ1CeiYg5e+qQjolLEx/MSoCGAxlpp33eQjj5M2
xs6L5JGx1zI/uiS8c7Zh/jBIKi/sipssS8c983GKYsVzC9MLk74BAcA6/+tgz8XPuiLV+BlnouUG
hJvtBORyX7DqcxflgLQy0d2TAWJGZW5eA5lpeVEMmMbkzkxLcSp6vuWp6FF8RrXx22TNlCVFGi6p
TEhPw0xEaGxSQX67RaOU3+ANgT4K7BwuTdu+Qs01kqz8NgHy33r1VGyXYiIOxeABDxvGcjeNWr1Z
LkYS0s3huT33koS8kxeP66U+qMNdEyn6YzHJ3SHpNX213EapzIucEC70sh7pgBbdyUQ3NNiC3vCq
YWPslOZiUDSNtxi5f1vqFR/sNvjuxdhgeImHYzB3F40k72wM+9ZLr0LWr1ptkPIFAX1WjUJCsbMf
Xke9QQKgdGL81tw+tvRHQ25NZ2jq6aXx6xi3p3D8rkc+vPVK/FSjbEeaxAeEKf3K4UZGBHSuJTv2
wCHNvenztHqP/fRWGjr1dvLDDMa0PtxkwOZdCBPeJo7FrO0rtd5uFE3OWm8I6rUXJU6FfuLV1qXM
c1QFhmDFV7qJMx+V/OhVBLLNDquspLPXK9J5MNEBi0V5XKo+65czufd6/lMsOL80aIEqrSc+bFsN
Bg5dU3y1khDZHk3yHsdMTUA029KNnRf+LTscy1GhcJCJpc7w++yii+CWFOUpktX+qA6KdpUbX7/i
FxLPsmzrpWo5pABtsGkZ2gOpSCLYLUsGW1aCxz4GcAv0JQZF0oaPKHWY17grGa9oNLx4uPfV97wM
w8dCFtXKGlM8j+yhOQ/zoRAR8g5ZtZO9rDnLlslhPlsal26lphauDolvvdR96VcmA7aXxgOkHeVU
CXk69nZaYqBTRw/TQBrcB3zxHuKb0Wjee6cHoeMhPUW+1Z/WPoixj4sg8JWbKFEcHaj00RQIxyow
0joEK9VuJ2nNzUcRVXntNNaowzjmWoNv99hkGBhUBa9JpKfVYwlRcI0xWLC1fKN8zFTkLBnVTdxi
KIpSw0jUyhG9nIuhaZq7AC1pdylabVceWGBGH0UUFe0jvETwR3PndDLksyj8n4l48OJJ/g4U/EcE
RPN1qEvP8SvdfEgqUa9yywhuYf/lm6gf5PMglQNB/lE+JCM/UmIUSKzg5+MasmhvYNjGO5l/e0MZ
mwukPH3lV6PCJrv7qShB/4tXQ6qS5FfEys6JsUZ4KsMxWFcFEOFfVibSVWwkvAFyZNinvhQ7bBZ5
AQrNeMrKTD0U3jjezKWyKfim/CB7BAWcOJKiToiYyumj6WtAon2pOiyttpKhuYiuPZB4WkU39Kjc
2dNmKZI1jrY9Ab31NGbpI3pUmpO2Unyy8zq4CqH8YjDsnsMgzXcFPJu1gTDls5/bCmG/QkaVhVa7
C04iaPK7JmME0X2EbeZqs9SqI2zmZUDtnhv0btfFUMvbpZWHBZX7pErAZ3HLvl9VwJSeNGT0rmav
/e1zIQWm6+UatR02AntGQ+7qOxzHcqDJJZZdsRFefKQWV1aV1s/IpT/DTOL5jHqXjLf9Zk0eQK35
Ih3uyXYIdKzC54sCC6SWiq3x8xQkHxcZVu9aVWG9+X2KQIUZ1Xf+/EmpCP7+SYDg6ues8p8NyZfe
07L72yfB6t1NkuEwluqgROdk/JKiXw5V2mz+ZZM3xzryJVn/kZUnjSY02SBwBgDp9zhPm3lFIMnw
KcwoUBH+bOOjqDLxlIrodfKj+orwn3gK1BgEa109DCVLn370VksnuNjYGgO1/rgkaMZDpIEqWooz
YHKLCp3KD8ctrEHqV2iTqLvljkhEgrIoYpJ0c+sYRtcYC5obhV35gehPeMlzL9sFCT4LrNYQ/tCn
8OTbSe4EEVvKPBxgl6YDzliJ8bD08IdnNN+6+6U9wHaEz24uSylUmIrSUU4Oox08WbVtIJiishuX
ja1XqdIMJLROcEuhB83FWsqiXRxHEXgjinZSDshr2uZuKWqNATO0aMQxsMZ7BuInYRnZnRl32V3M
lgMkJpmMruBdcP2IlzfM0uPSCmKkPf/5F1TUr5mHORNq27JOrMaAJaR/CWdFJqNJWVs9O7xh3BIg
nFSytxMDo5cijtVgph2dW13WjkaV8VDxf4Vo55FoNkb9xsvehGxFd0WVx3clJtZ7K9Yb0ogRxHIb
LVEZYeJtLYfSesyL7kXumJjbVG2ufm2htlJM+0QS3cvU9dNu0oFxBojDvZQqyhsTIbCLoeGQAz78
43LoIc3eqnl1+vluRQtD1raM8txjT/I0As9eLq+LKT8UZNEx4KJbOcMpMi2tTino02frr8+07To+
WnamuUsvX0fQT2F0PC73QBOJpOa4kqxocAcigTcChbmbAvMFn+Ht8lll62Bi1AHRtqVuOXhY8Ww0
1HU/LkXOWTlppfEsY6J78vFX3OVqit7bfPZZ97/O/tzPjOy/7mf/9+zLXeLQ1rdAp8m1yrd1J3nb
KAhDlw3aNO/SplslDZKN3nb56rPOV9pp1bWKul4uWxo6TZSulprd9rPO1C0E00ZRbvR++gkOHHnM
WtF583x5r6uEsSa9R6m6Dq079N9z18iC9lV0+gP4sQAQjrSmAgKTbJUXtezqb39+vn9L+KsqewTS
agYsdMK2S/vfEkaZwSYnFE3wilBNGB8Mc1er2QMEr+bdsNqtPtbKN9m3dDcQpnot0dTfV8FkbCH7
56cc9XsnBzjogLDiIZ8PErL+KyMGCboURd1c/vwnq1+zJqpp66ZKcNNQLc3S9C+BM0OR/TAgK/Vt
GodVZE81EBEOWlLg+WyazY5tcuz0svdXnTyYWHzjZ+eIVOtezaw+Qu0Dbq5AsSKNAHkqTftXH7y+
k+qpfO7RDLuXxvRqpHL/WlT8QAJLmV0arKBNF34mzmNTEdocNPy184RJ3rAtBdtEWpaz5bB0BKnQ
41sV5v8C1VCtLwMT/3HLNBBRNkyNrCh5xn8mj2DRg8TIZvsBgwFTT8r8RH7Gn428OTXnQyr8/OQV
cM4JYO+/1C/Fpcdn36Uu0XO0WhMNr7/5Jl/6fRY/r81tiDuwmiI0YbX+TkXc/Bjo9ivEAWIgtTZi
0GD6+sbSalrnLjBB3QHm/M1SBVpr2DOSTmjT0rjcpJexcaqtUNshRzfcyUXZI6Zxo0c5t5Q6nk2/
alFtmS9YbiJ5ZeAAn/CPy01gmI2XGOu4pVGv23jtFb22JEqOCTFClpzAGOL5sJw1tZY7yCy36y8N
WYpWu7N0NHhVXKEgJFu1hYmcXjy5gRp2D2ZijBe+kLs27VD3mg/l8ApjKr7/aDcIjbJIrk9LGyAW
kWXNKU/wvDHKBi1XP1DwbFDlU6KUf50tdcshnlu/dF7qlta60cy97qNO009+cZTtluDDmNzqSlEQ
F//PYWmcLATvN7k2Fsel/NksR0gakzQYSNLa+O1Kk7RR55lXmQ8y+JVIadOLNc/DwGji89Rk1/5j
GgYkv8GstQWnMLfObj5IcGZkEkFVLDfpylS+1dvN0rb0CtOp2qO6OrJQmefy//WpSjfuQ0/761Oj
dJBda9CBbKTThIIuBo0JknuvNYgfWGmFfYW4aV2XYi9G6VX0RPFVBBhO3SCya5o13/EXVi+oymuX
5czwNHaAuGQYZaGxTZwA4SwNEft8bCTqcr0UPw/LFRW6rp9VMskHp1ViZFKaXjoDBEKMTWTWJpAN
6bzUfR4Cww9cvwiTA9Hj+IiGFw6A89lyqCVvzJ3llKxVskEb9Rq1QXKK/AwFLKvI1hY/w6qKimqd
IrOBqgR60AS5Bohv7S+/zNHP6Lvsvm6IW/ejkNcfxbptb21sg4SqebmrZxWhl7Lo8KOjc2D37SWL
phPBn+Tsk8ND9lS3HK/R1OdhEMa61etpuxRzzAEdbRrjaxnU/lPFikWxE+05mcYOwvI/rjK6mxSS
DMvNJiIuIOo33ubDCLjv2TPyapv3bH/yPChQtAzvlg4ovY2OGXjGzRDa3VEvciSEB7t4Aw0638Aq
JGuVAZw6IiwkbtpRm5ylAajYLZGS5rHz/AJ1GQRl4wz0emiJw9JBL9Gklgi6dBZ+qoUbp57WPfQ2
m1YPjTZ2ztVmJuF8H1YIJwKyiiGwsWRWd14otCetBpo1N0dWDJrbYL+S9pWxtgJ9OMzgYnhfSM9J
gXQsF8W5QV5lJuJZCzHDL+J9UBcpvFy7OQ65/xdhQwzdT/IJxS0eaOOlKkvSU0AwX2ttWithI13R
WxjvRpu4UgGGdBdnYrgTqCzettppaVtqKsUsQCcFhrsUiV3cappmHPBUDPZ1qKqbWFbylzGrN8t3
YQxt5wbNVF/SpCSFN+r6x9eLEPMqy/LsVVF5qXHlkfdDMJT3OoZPy5WZEiOBVuhwEmqASpLm22t7
GINvcDU+fgjhIbLXW2h0qnh1XOWkzFyjQhhB6pC8zDS0TesSnhzk1tL+OBmXE5yEPk7+2zTK/58+
v38E98nqtpqXBZ8fIflC/5dpWfw+K+NMpcqAXDVTNeyvs7Ku+42dGu3wqGmTdY2T9op9R/mqtPhj
dmi0bJdihmyHUQkCZhWZQbdvCUGO/crLfamL+XrMws0QxIMkKEVA4v9zJmmmzSpjjLbL2UdrafxL
ahKZkn9uW+eVFWlJw8QgFwiR+nXPw96hLgsw1A9a1SO8iequXKnKztQQ41zOPuvs/1G39LPzK66h
ziilZKXQjEn2IcHpQzeVRB4T2zt0otiP2RSpW2XwzM3YMvN8lHGn2aBnjCbKkLx2bZOs1LoyD6WN
oKhe30emlLAqM7J9GIQpwzPFaOx+4r6o3EBlUiH9hT+XXkQA0rVq4WS2FCvvwQTS8lwAq9x0tVUZ
l2TISrTmwuJZtKw/6qDB/3EuhkW+8lWvevDTSbvl/WPNNwN0RhPnpdzGcTNgp2fFXrINUHK69mR5
T6Y3bJbSGLf2dTmrWktGZQw/vdhEftpZKiUjfUVBy9t/dl6uJ0q1kedLP/ou1yYts/FS2Q24joe+
CktWVbytH8ola5W+eCYEbIIEKJLD8j+JbPuOzKVG8DbsHrsmI8LL/8jAr8CFUz6guJWZ+muRht+D
aEp/hFP0qlW5xrJ/8HhALRCgmEM+zB1C5onHUC8Z6nobyNy8XPo4XdZQYoz5ZZWxrV1N5Y/4XFhV
Slt47udSCoVSPBdgx22nVks3VjiVe9bj1gNp4ltVDdXvhe7FKCb66kVVg+LilzWT0NzQBtOl4MV6
tOXM35th1W3KngGnjn4s7aSeg/WUYEmvNfLszeD1a5Xl/yVJWFf0il18F3b0DMurQ9ZP6AcSudJq
qedbdyPsgV9mLdVt35r11ixs6SVAvGbpkOAftRa9Wh3QV48espAAzXxD2dcq1xon6wx7WL3WRUdK
Zm5oPRK+KFlJt8KrveOUpuXKSHX7JuphuKBL+lRXeY18WeE/6uwNCl8ZnzvTLE5jpaGfNGbjMzSP
cNOEagYin9awQFhVwvrpsrRWcJ5MLXtGZWm4VNgmsCWhVxxO03b0JcSQ2nB6bqI2dmXsb47LRabt
r1uk2x6kupduzAwn2eWD4b3sTTvoVstFmC4mq8azjD2SZvW5itBmmcYJYEc975rCSH38LOIT9Vex
LLzqSGjp78WlNawIOSzXNrO7Ulj6hHRTco+2RuJfD7xD6Hf6X6dMfd3sT116BwUat7T+rW25QvL0
tRobMpiQfZx5nv5SDnWFZAeCcwBVCdnHJGg6YeyTfJam8woZXykzOhajp9/Hk3X3UZ/YBlE3kMRW
M3i3rKbfl/qaJYmb1ggCQFpKbtKmaJxghppII3YtaWBpV2Mq+ws4WfwgImR1uxZgDeK8azNrzMPH
KX415mEpeyRjtthuopHDJIsYjnbORmQs6xKrno+6sjTOoTxJh7+Ba+Y6X7kdgbR7DBYsX0G5dVH4
VvX+nRl54XvXl1ucivPAKdK3FIPwyCnaKztjPXDyOELRwp/e69G7GpXVv+G+83OqcuVVTNqAKhgC
dwNhbweVeGR2PdNEUjBhBwGBzWYekj30NDuLINd8unRazmq1wSvKslJ3qZMqKDOOFHCPdLkHGYRw
i37nr6X58zqrx3osCKZ83Xnp4NjInMM1jf21ZJTahT2uDJtVUfaZHbVncFvIxOlBfS8FrJWtqeq+
oRR39XzQio608rOu+2A3hTOpaWE2LSwm30+VYzCB/Jn5T82INYWhprnTVYMJAI0DwT5oIgWedbYf
sRCBzCq4/Q0Kat3BD+oXZfZnWw72zCRu/fSMQbx0XKqWrkaAKKSHzunqs68Z4Dyo6MEuiSp9JcTo
X0XaTLhXGSPOdIl2biK5Wws7zx7wxRJwb1X/TR2AwNSsoZ0uLlYxsj4/8iGeFfgU7dEOET9c7lT5
yl93ymeDVtWQxNaQKv1MaCvXw+BszYWEZeg57acEYbe+DDe1Kc2+CLSYiRbBQ8Sf0wUJSdQkanac
pKdhPouUMj35RdXschwIP86C/9Z9ac39ul/LUPlBB8gHm9go7Jv5NDBk+SDpHJbictBVKzPWH51Q
NtQFRht0tWJDcXOlCG86pDcTS02egfyIg6W19UoYUJ3Ry0AZLCA6AF0tvbESFR/WuQE9tGLV2611
KP3AfqqS1k0MbcAjBYpE1nfjZimC+9rjJKc/4O0TkS6GAJagvt3i58pXzeo7D2vvG6btoZvms0CZ
pFabLAmzE7K8YJmR3d2Wk9/dKvY0ukEAe11OSD6oc4TJn2NNTR9qeyurnj+rljOr7LVVOLsZyhj+
KHFqnXAkt9j0w5tDaU53xVxc6pbDVLByceAcYhFpIc6HYtBtRQDMVciHIaRbIKWwlKe5PNQ+KKal
zCz+n7KfVs+anKH5lckvMvjhtJKzX2wQEe3MdPZLAA2CWDPuwAobm8AqwqNhpv65teaEk9RUj22e
oX6Bsu97+5Ykcf4rE2BIq0pYjxLDHsCBpDn7fSUOuZnG26Rsyzt2nUh8pGXy1mG4uVyldMXVHxmt
AO55LkPr9s+RP6H/k55EllCzTSETFrZ1XZV5nP4Z8yJGGXSWXHg/9HyWP5hU/5gS64MD80vUfv2W
xtP6RW+RuY4wWHfj8DwKrPGUGlqxpCvhtRXDHickLP9KT2VFll/CqKr3rb1SzSLcpkUe3AXZXRI3
11z1tYMs6eqBaAGGLnmRuGHXgoDRIGWwa9JWuTyi+jUkMkMHt4NBi8bnpn1WNElbNSP6bcTtmi30
E8LJagWlpgmwtVAOxgy+MWXYUwhKvwgFca1MfYneQc6qN1P+iBmdDdIHBWNBfhPnKCs7yYqnbNOq
fZTsCaMinwQmXHt9RzY1dSFWSkczuifogaq36OurPuLE5XXQkUJUpI+SbJJyRyHVyfBp3aQgU1e9
hz+VFSSupyv5BqqbvOm9RN1M+o9WE9m+I9SyNomPuzpCphsi4INrVgVrb73de1OY7ODigpWZwA3F
eu4g0QuhEw81KeRPrnNyPLGOhnNaOoMcTvc9otGRhHvjGDDnQ+9FU0TE5hock7QGeFdsRtUSThz0
pO7jplzJCLLh/ICWjNSL73GOZF9nZOU6873MkaQyXaW+KO4i0IBACsQZEWtxbuCCxUrY4sgQuCjc
DAcAx/YRB0OEz2uIZOQMg/sY0qSbDIKQI75ugBDLao8O3wo9TJL5UbOf0LFHrKFwjIGIQTS1P1K5
VE/AZ978QN2aAWsmo8yjzPG6sTwQDfcbPz2lqvY0RIZ68BvZXMU68r2sWnw3UuwG70ijJsfywK4u
PUHmT08lg/QYIPrawsioIq+4D7TiQdeb9KCHpKo97Uj4+ooslvHC2LsPLMzd8R23guycq0b0XEnJ
VjH7HlOrsHZz0pG3GmC6rtKcJDBBPxQBBnA46MGUjZyu65pzaxwmYBDrWc1zg6nvuU2s6RzkAFQk
k6w4FLZT4eEyK8Nc25iDph+KMnrKU68/eyNB2RjNDEupvF07iluL/ajDkGztkS1FFFoM90pUtZfl
IEyUE4cyw4IvqABdlbJ6VMcaqJxqngqysdceJMpqNALk+01saAHbur03OY189ktLf4Km6VhBcCyJ
Yh+kVBr2o929pvDHz5oYwEar/IwqAFdXqBgLs6MH3Ah+ctVVCCR4kyW2AyvZVSpMN5TUH3JfrkUo
mF7GYTjLWXrTwF3EnR58LSR55DFGtVnFWYsRehqsCVjY28Q38xUiyitj8L8bQu3+ZVhT/hkzYFSD
CqDqig4YHIrCb6RLImt2HsNH+5kir3VAAdA4gh9Z4WoeYRGUoM6EdYjnZLBUHYKHHj7cCQbbwoIv
qFvunwdZW/nH5n/5a3AJR7DVthVSn1+Z5AOQc9HxeP+0WROjwtFW2Enn750VzBSasVlNmh07RoRu
iDVYv1Qp/tE2zXBqe3va55q1LWWTFTRBrB0rleHgSQHwpyY0N0pQonI+oW3YdsELiCT5Uk/BJa5N
BahBF57TViTbFl8Ifb1sxjFOfJby0HNEET2EbXnPmGqv/aJP8ddK9G0lq89hgu1gpKEhphkxGmZz
uDtq7ZavC0mctjTkteJ3+zSthRvocueOvlLhHGVCapmLlWEk67o3jz5EJFwIUicd8CZENvKX3YTB
Vg+bV5FNCP0V+V1uafZB+MqhD6V7lKqip5hnyFEs+y3Nka5Tx1Y+ghLRdpnPcJZLSbTVPVEdI39d
zSjbtv2lj9qVpxNOVpWsxx4108qL25OQmwaEp42FgFwcm7JtzkmKObDh562Lem7sxLIVErVQbpDy
l8gmhPhm1uP068+/v/LbHMuTOD+PoNM1YZrWlzk2R7fTLHU/+5mZ8nDTVXaB2ZOn9S5Zhvs6ECzS
C2K8Yn46izIPbnUr+hd+jPLPANTyDOqmDlGcOBqmSF+x8WjzZaZd2dlPgHjiOR9BGOKmZHYSFLXG
lAhDQONHVW1deHyzWqcXv3CSMbcBazycg+KTIsfxIQZ30obdCI+e2e7PX5P47TWZk6WAOnhXVHKQ
XxOnimTWAzzZ6aeSJz+wQWtOwB0S5NhSH1gn0ipLNlfE1RlkxJYti78PRmVYEwMGL9zn1ibUxRtK
/u15wF0WLZVROiaQ8KMxk1d934nT1OOj+ec/W/kS2+OrRapbhklpCcWek4df8AxKzP4LIJD5M6x4
P+RY/263vVjh1IeqhueX+8w0wJRMzZMerIl271EbV7/l1rBnroMFi3Efs3bRX6SucAhX2ofaHBMn
shDzR/3fVXisWDtaykNYKvJ6DPIdgkryqqn9o2Ih1uDh+WfU6QrDEWM/+FO9ItRobXuL4FjfJAiT
pBhs4mY062Inz540ZBuzR744ILl7LMFbrkvPQ7rED7uTaYwkQMi7wvHFw7PNo9opo/Et00gGBlAI
3Vga2/XoD+Ym162AjVvereqoK6EPjvbGb9VNkOvVrdo3KaT8xFwPGF1tPE2LmMJtlne63xMOmxoI
Ymq5qjS/cb2ClZ4dfYdJF9Tlm6Rp+rlMWJBJEn63ioXTZgn/3TGjcCR45D3ALbP3vRb+alkoQfNZ
FpvDuEezttgVdQP8ljDFlilWOSA6G6Ky+0NW8cFFUUOtOoyo8ibYG3NySmN/il1kiCVjoO3r3h/W
PZpfrm3o2b2NjPnO7tp3He3BlFWAUHYKDLKbomZpdwWxw4ZIBmh68MaTLYp4F5S94oydFk6EFzJX
LxN3xCv8RjUlfFhLxB972Q4yh1C/dBtmL5lGxh/rBiU9YlDJYipTVn7/C3Xu9L7ONWOndfXkNsRs
ZV25QRF+9gWCfpdPTf0vM9UXBs3Ho6yhJ2ESr7bRqfvCoGplz+a9NL2fRhUGLD+6zIlNyd7EQHY2
ihy2ZGm77mIYenfRfAVDzMg/5gmcecaWzaB1993s0AfV7yHlR/nzmyb+if1a/joC6DB8FEHy3tS+
kDsVWSRVWhbR+4CZIi4Y2PT2cn7Lc5Jj8z72O2FiPFaQOnELwq2bRKkdtQecvCjvFxNCVtGID4ea
bFTFqDdgFIj0hU16m8uZvZanQGymeXuSxX3Iz5+oay3Vsc3Lg+eGIedf/ju/jXcmyQXdBnCgGML8
TWBGFf00xUMfv/dhewU2rNwrNnD3CoSx6zFTrsa2Sm4a1NDASXSuIkYYaYqluI3OgC2puHrXtZJ/
G6wWBG1sqoAgo+7e7B/s3Hob/bF48Mn5/xtYxP66muGLVwWZGFW1bI2B5J87RkMJ67TGsuBd8hG+
mZBU7HPzsUkilgrIl26MQQxOIHn5Hs4O6SFgsfeoDd+YiX3IFEPfL5upTlbPUj2A18v2osctK2/Z
7yj4Uzg+6Eqz6euzqhT7iMDhVrH8WbAEYg2Kafah6ifZUb16izXQjxGk2KsaWwBXmuocpV61JTYc
P6RdRdiMwbRph+c//3JfEGzLg2hpbN4sWRdgXe0veJkpbVFOGOLo3UpFvbZjw2cG96B919atGhbx
0RgUYw1X6n2UMIpqh4M01voxHao17CUEiPvgrA5yddLToEDfWnkxMa6/US1pj2NhJzXaE2Rf3CAh
a6xAL4ZOWSedS1AF7ZPILy9T5n1r5ZYx2mNTBc/10YPXc6xatMj//H/l+fnt9wb/w6JFWDykhmJ8
GROqPtVry8+y90TX5RVI2v4CG9jGaLvzzX3IMvOahvEKnEx2tif/XmuCX145CTeWhb5JNNs/L4fc
JrSLcg9iDzrISuhWUdvGt4y83r6w6lcsmIeTRLjXatJ1KFUXDJUHhCoIj8JuvGj8bTcagkMhz9bO
1nw87RNJuxlI913i7DU098zTCW6W+DigapDZqqMXFnRXWX0sjXbtkaNXY005YkoOlr/pZJR2cQlr
wc1k0OMLk6mRuNfO86PAbTENcWo/m5MfbLGmOz3NnFEzJExNUqRSIOhckX3ITs2seuSndomFPYLg
YGn4w/RWepLGpFyRoriCX8wvYnhomincseX0idMbkLrTrMBluEtcgODCndRHloRAPOv+vTXao11W
ePkw+SAG7pBUjK8Jy2hnAtC6jnA8cdJZh9/QK6yKy+zCmt0+WkYeHkli5U4Ta/pOCbzhMFrjryFs
BVmHTDl4s6OrJ7L3oC2RuiCO6WAaMJwKXDq8El/KBm2/gZF9o7PqgiJHwENG3GcOhWr6HIHrOtPB
euY4dBWiYlHyZGgVnpazA6+wiLmBGYIboxzrYKzPWveLBH1zTVgMOciI7NF667eaV8VPAP0PXkWM
OB/frETyT4zg5WbwUfWugNb9H3vnsdxImmbZV2mrvee4FmZdvXANgAAIEpQbNzKCdK21P/0cRGa1
VWb1dM/sx6wsKiKpIJy/f+Lec+1shR3BbFw8aLc/cEjbJLQ2d3HUfMIo+urwgYdSrZ0AO6sP6jgu
oQFNdYZLe5ZTJJWLVv6oxu6o6lDpBzO+n8nZugeW6vRS+UByRP1txNza9ROzfeOlkjbdXlk9HCpR
Pi2aJD+uUhKsZpPfz/SYMM/WIeRYYr49JzMRQglOWvR6oZ4y+gdPSm3RlJaXUZkcULyvx3hkVLWZ
Vn8fk3/2P1T0xr90FYYuaYrGzdCwJPSGfzmHJ5IpuerU8UsnPsbJk5UqrsSXZVojZygV0Nk0Wy7I
3pfJcm/sLAZ4okuxmxDMGOjp9qNcUi0ocoDzmQZ4/J2ph2GDybJ2eXabUNE5cTu/IyESMwgoPI64
+Ig3w871aib9JdJtWcEmHc+r6UrxCr6/nNc7sX/PiypUEH0+gAioCRCsxiMMEs3Paun7FzUH10hA
domy0xZ2QODL8reynwoX6xh3kTGhDeFnzWWq+Xhi5ADzAN7QOK0PM1Ct/Jb3WfXd+DhmsuRs07Vk
8wV3bck8sQKhlGzV12KiNNKXaQjiiIVSfruEoy49Tdm0HlNdux+2pvu9h/lff6LG9b8ocj9qsGKI
wYa//PM/rnXJ//799jX/+Tl//or/OKY/2EjW38N/+1nBV336KL/6v37Sn74zP/2PR+d+DB9/+odX
DemwXsavbn346sdi+Af97vaZ/7cf/LevX9/lujZff//bx88yrdy0H7r0x/C3Pz500+WTVMxt4z/x
ercf8MdHb8/g739zv4qP+aP7+tev+froh7//jSnYb6JKRcH6RhMVS9S5pQIK/ONDLPp1zeS3HuW/
rP3t36q6G5K//02xfmO0I2v0s6pmiIrEF/Wklt4+ZP6mgrXRRL4fUxtZVP72j2f/B/vv97ftv2YB
qsaf22dNZbugSwhkRQYPJg/vLy18ngHbkzYLDmp+s+BMzR6+euuj9djPv5au3CQ9vPkkXtiqlTZ7
YdK9OW2rUJrmxS1bAz9Rj1BDY2qKfby310wl41disIYoikFyNhY2+PJk8Ohe4sNUJR5Re+iAcxIK
51oeDj26jyJPwEPVAh7yd4DQvUt0lu70OjeM1IxjRxEG0ZXa5ENEiBL0hn66tTK7tJGhWaqI6XW3
SkTV1jYz9tK1/iLnfAtUzIa+yVN0uOd6U9W/Ys8/1c0+LSXF7sbiXRU6043UMSC2EFjnqpuOlRjo
3xncMzk4mUpHtvQt9bSjf8CFkDTOFolIkrQAILz2CAnsIMYAWIRRG5wpSraDTkxftalBY6TtsZO0
yFtNyzbLBaKuuIWGOLS+2uf3chy/66TtPJrpWPN7fBdlZbcvt1Ui1ec64vBjplYkmDO71lbMDck4
oHSGpHRmhL8B8O1txPqWs8kaZm+58RY1zx+j2HhLG78rjpRVxIcPPdYkVfraSKWFtN6cJPg6jrVa
UA9uezSGDnbXp+9jzRpdoHrJET8RsESoTjoMnj57pcWEqixL0dYHn2voO59rao5GW+iTBuQBnJW6
xHvvi/LwjLaVNNelJylwiw+JTvCbGf/UBIZeVVQmtpTIFxLQLlqOFMSy8sSdR2xlKQeqfwaRfQIm
NrtkIX+vauYWxn6jpo5tqS6PY5rZpapfo4ilE0T81um7Fd0fpGQra5mvaJqttSvTdF3HIZeR/cYP
0ilJ7RQbHbd3xR5l8vgEaPjMlTk/jxTeFbv26nFKh9RJI9F0OuZry9yQepBXE9TXfpeb8UU2y7t6
Le808bNryvuG3CyMZBUb8ij3sow3JV/jd0uPdit+MuYbW53vCkW55Gv+3mrM1I26fhzz0mNHU1An
RM5ib+VA1rGSJG6Ui51bGkI4iuvkpGnFbekcj+15USIvMjKIsxHPfBqx/muD7CDSZJ0vSX45ybUt
tOwfRjEmVqQIlVhovHKRnW6sGyTl8S2322rtZlrCep5VX28NnGSdBVJvXnYoSt0Yf54jQdUOlKqA
79V2ld2QeZXiCsXsstgV0hc7EcvvzHwAAYcr2mw9LGTnSBX2A4BbCGuGflyJIwZvipKABQemHmNr
HnW4SQ9CVPjW1NqV1CXPSlNgx0+/QY9H+J93xayFFPqmbWoDeZO6FWbr47qSs1wsOPeRrl5HoHOF
3nlFHjnIt9JgKJrZFq2mJogru8NVaXixArMsK0VwVm1ruXqvsoHgqMm7Kd01n0CMonvtpBTJsLcU
4WRw6JBFyNkmpBv1L/Uxw62XdV5q1M3TQ5kagiub7DuNrETqLAPx3/ekSUhG17mIUhtXJUbIm/X2
0q7FcqeQHwEixLpFP66xB+K286q0UYOSuZMtQcdlwf9A8aKGZSqi1Fp7+N/KbBvjAOs7Ec/WRFwT
Pre5ZR4FPf6xTtoNrcovjS7JDUP5XWQs94YtrrAsSz9uMYHQfvbzY9Rn4UQnLSJplAQ7tohUaqWC
DID5NK0XWckOQyUh8FJQfjYkK6JkxSw5pWw8SIuQq8c0Hm8IOLRZGjyKg85k9YD5himuvnrAA2I/
bpbRLpZ6PDQybKmZB6C0Q3egDO8O8pyRDS1sPydQTkm0+pC+nnFAm5wNNCaTZgZKPAzhOqYXY+mX
wJIYsNVkfHEqdfpBlrV414wQwstnRu3jQYZOcRClpfHqAopIKYpQE2kE1JQRXx7dSrmhzXEdFA5F
WrIrzCmo81kLRnNeOHQ4R1cr3VykFJ1TETdll0r/LRt9aVOFCYd+bYVDWvREME7yvVBp2qGaUsS+
QiU4SdGWBzYqokPsneQIOpaFat5OaL2rEDELfe4qHoD0I73YSphiC1PE1srvjEp5scYtAwluWAeS
LppQsfRjnYmaTQ5s5iWdqrvpoOq/P4ru9lB+PZ4WLYyRGdhD+S/lMC8M5LrfH2WV4PnORxQzSEDK
rZH3bBI1FhC//tqm+s5kCmvV2z7WlWstKrIrjEnIYlf2O1W+LEpZYUK3pyRX9rrRK/tff6tkSdmr
9PA2nHvRrbfpu0T67Ndr2xIE+joV/Fd47bc9/uZ0MiQ8omPv40rNvdXajmSpyftYqaqdRMr8OBpL
MAvbsQVT83u7/v8L0P+hAJWhNFOz/Z8r0NPX/G/hR9n0SfrnMvSPr/xHHSr+dqvzmHL8Xmn+owaV
f6O5ZSbKvAceoGTSbP1RhKrab/SeEru9m4hI1W6F8B9FqCr/pmOsMqlrDX5//x+LUO3PS01NhXXM
d9JxaImiyaLhLw0fiRELG1xjA8NMemSqH0nY8jAHCk/tXREa7EBkvzX2kUw8lTtehw/1R3wdnvHg
VBVROwFHzbI5hvAyNIcxCiDnS8ghOR261IaPkLml4LKPSJ5yDuZq10QPRVC6sl99oBZSFE+iqIjc
5En62R4s19hZcF//p2nTn5vaP54j/smbGsXg/6jo/5ln3EXyKskwakJx+8VbYo2/BWg40HqqP8Zu
/EahPVMTp29aKj380wXxR9X/z8RvNjZ/GnX9/tNV3ilDU0VD/BeAFMuCpc3iW+b8kzUfxO/6oTtj
MBffB7/8TtgXR/b4bTyqD3XkqocEAfKj4JtH65EsvO3cNp56kbqjdIfj+gNG4y6/5KPbn9LOni+k
e/Zeelo/MJCuZFU+GlmwZW4dkgD/nNwp92LQmF+xpusecpTn/CufPf1efesp/m0MLMhOtCMbFfhu
NmXZ+I6v/4ncTIEemgPO8AwUN5stNY7UMSXCyGujjLhD/fxzsSclvK39W7cyXKBcbMIf2xM5EIxp
AnOvuOV7/QREM/mRXXk6/vJSfW+B8LClfnqMQp3uWbanDxiTBNKc6bFNP/taw9IdXZRKbJOR2H3L
h7Z3BotUCGGHqLD/BCQHPoPgyc8eiobqCrvunVzsUva6J7O0C/hnsodwIL7WtW09Mc8tsst6vxlO
fERO2JnX+pJ/xSoERVs4kmsXbA/kuVQv5XwVZ7vOXF4OpC+v1YfuIzFlTKp9Z61jHHV9N0l7tJAV
m4k4nEx/xh0PP4oIcQMSga2vrxOWaIXENAItJa8SL6qIYN42Lt37fNA/6/voPDC1e5yR/N3wZmHK
VGFwrIc0EE7lfj7FCO/D+F4/TLWD46xwgMA0HwVkPXvkFnepXeU782JfHv2S8IXSnj+HzMsnP2H4
qLuaE70yO27q+/Q6IDg8qKtL3wGFOvMGrzrQlPkJ8ALHyjwkRtqb9DMCeWHrx+2Ve5vllufIKd6T
o3wkLISg2sYVSLsn75vUCAZ2gXG3SAyLg/VgvlgZ1hCcyW7x1V0KKMMnObUBdmCL9bQHBOCY9g1b
SZ1aRtztWFfmJQZ1+uAYxl0LvivMPtBMOOVZfpAa23yKPyFB9IeBvfFL9GReNgLWTuxeJkjzIDN3
+qk8zztx8Erlzrj0qicUXhNWn7NfNU4WtmHxarmcJwSljA5JQvcW6eR2PSIVdxZvcEp+O+ziiyUT
r+ZBzq4Z0ennegcPt0BMZYujXaa2ke/nV/n2pjGAu/mw7DlyC2/40MPURRsveVbibF6PLcu3Ltqe
kXFy7BvnZu6cd5IH2lH/0QEy4gmSK+MZO5qPeOOFtKU5yI5rGDWhatjQV09l6Yy75EgSskQSwROS
llV0JvI9RGfU3Skmo92WfhZPiUdf8ZZ3dhEQ0Rou92RQ6AFJC+w9nob31Q3XMHkCISewkY2dGLyx
e3OYXqOP/lvo92Nny8dp2q0vzX7xkK9bWKZhC9pCsHY7MbWJlYmdWxbOWRmfrMt0HN6SPV2P8bY+
iC+iWxKqYYsP0ple+78/Hxm0/BN6gdMRxjx/AsRksKJI2l/23DKrdG3W5TbsgfFU1hbIpfFipv3v
M7Q/jdD++Rj+l0P49mOQpxqQ/FAE/HXU0nWsl8VIakNNmq+3H2GtaJTi5Wvr09Jey8ERt5ZJ03/W
Av/F0U+N/C9315tWSDSBU6kGmhPxtgb5J9u2Ereqvlh9H0pC+aKskNG1BagCZDLG2+RsvEtabxdW
4UfNcxajg5DMjxo3FnUfiXuGoO/UZr3WhJeEaKT4VYOL6COesHEdiHf5uJwXOCVOawJrlfD0OamY
qp7J0Nxnp9zAnanJkW3707BwZBQbHUmNVE0BBFRtSnun3oascAb3OSLEtu+f5WbUHJ3ZiT2Jo+WQ
mi5gzNkeBlzXPle5AcMgRFtlrybEWQJxHmOtl49WUR3arJlc3MUC2b9xs7OG/o5ovBSvAzeySGze
LGC9wHyKuDT8Au1iPDstCi6/08nFo7cR6tKv24E061wKFBEM21htvp4zZlarLhD0CNxa17GLFVIH
zQW/G9V0D3DMdHnbB44D066s3m87SdjXIlwzEptf5KYT3M5CGkrG3vfYDflJnrveTmvxEXOgekyn
VrWrTZ84qOTGrjVhn5trCNnoohcp5oy19PGGEW5JxioP0vyWr4kUcaay43C55IDdFKgqtJixloy5
MFDb0vQXpL6CfBMbIWI6Dj0JB+pWuYY4c+Mz1PPaKSv6cPVzthb1ZNFoFzIq7dEowmmSBVscNEYf
vUSvnt0rtfDDknlklbZdNfkj5vHatVn+xA4UhVoDUXfZ5DPUh2MiaCXxtLrmy6n+PKbaxr6ZG0VE
sCfuZ/YrPTVahxtz0/VHpkSPYoPQKpdOopmEAjAMafnZLtrD1gjkSsbry6I3z81SfCTnUUxKj/3q
w0JTnEXxVU77n5m5tPbGBbypWFm0/uX2d3X2pDk1vQ2iM1sfxY0XsLiaiNohytVw4pZQWaOnbWQN
oW9yVRlaXJllisPy/4Q54imVN3x1JGKoFu803tA6q4GeFaoAua7zsgl6HSMHYl/G+blqSkc059pZ
mtj0heVr5VIXheK6NDJQ/3U/r4wDEMSVqCUDIR8xEsdjx41Cv2dNyUCKO8NwmngHVuDDBa9OsR1J
mXKbBkXt/NigXYWfzOPI3QbVobomQSWO7u09EyPBX4ovi7RSg5BZJQHrURke8aXOYLahiriz4g5q
McrAVklCbpO3rkkILagXe14MO0O61yFyRx8QSe/aJCDfBUdP4VVpX1nyAYVvm8DsLNOTSe6fpSQ7
ExGw2qSOkWOG2wjVpkSblhQX0a2bV2LWXGlZnlHwEmIRRwZLUuN20+hG5S4SULHasXHaFDer13mn
waIq7AYNLNs87F56tYZZOYZ9HtF0ardJQNV2D0IdR4Fax7HLlrpzai2R9nHP/KPh5LMbXPPMsOU4
XKdpL43Mf3JyQJ3mlxVaTPekefkQ9eT9rz/0VZb3BWRvgK+MtIJ2MO+jAWlLJRDsnUl9Z6ur0nhz
guV6Ued8b+gfWX5zXf/6T6n5Uk301axGCyQufBKrJWzat79N8g9+I7LDplWaY8TQS8pWnW6s1ILt
Y8HxuVhFtE9G+asFP+jLiBq9+xSTui2et4d+digXKQGa0HT7Y30BSosEmuEvF++b/LSF8lvWeL3b
HYm6PEofRW7jusodLDnW/Yb4EzfQ2/rI7357txAW/N0FkjdRIdwpJ/PNhuhq2uKbsFAtJR/9neov
x1G0o1P9WR4o2UXQELb8ynukvwI1f0xCzAr4s4AZmmfswwZzfs0pJbdUeaEccXBxM9ziL07iPZJP
ifI0dztIzIwcWLcWtmnspAsLb/Akqt29Sb2zGnfobPgyEo4MB/06/oN78yfi4K90eks2N89cFeLo
yBdO363iac/zHbGd1WoLllPlVD1ODjzvZAXGc32lkCd00V6ejcAIxHMaGKgAuYlVFBrKd/HOQKZy
zM8NSK9tBG3v1aiTMujXlM2upLvDYQilllbFn6C27usYzz0HKByy7ISot9MCnQ177sUyKWPhYvoK
1RXmQRjq8DIA+fDbRqBw5IhHYK2cpRrsfuaPTF2xXi52Y97qc4Fh4b0mOQtP79JyNh1Kb/ZS7P+C
bcwcCNxPnK5ixo/yDOu/F78UQ0DcBcXpCaKIoVCEMpjuXuUmUCS/mp16xVpqF5ojJLZ2xhyT7vjj
WPH0iCmObM30Acvo7vzKa5zz+7UGAwN/JZR5PfS7hVws1gLwMFBoCfYw2KmXXmpeLarLL42ghO7Q
fdbt7e1p7X7x2H0w6irOlr7PW5suRK8e5mm3WG/CiSPMOmnaXn9jAD2FXBalsOMlhkpTxo/GSf05
DZx+Hi3Z0Oy7id0GW05qRvNqnCBskctuYjn5SV7jZXuOzvRP/VtX0rU/DFcCYPnZ8Tul72t11+ym
n/RkFW7SL8VHJ3gsP5iZMngaXuandGEt5Fgnfm2YSdYhlhy9cnBL+N0jEjXIvUTkgf77LGnWMneS
HMbqzG1LLnBY9J7qaqf8SaNU3VxZOuiZZzVe5HbYL9kKhw2Pf8/jFcejnN3aOEoowSO7xxDta5c7
TM+MNmifWCmv8Y6nybeeJrD9r+xNKsbc5h2WrZS1Qe7wIho0kqe8c7Q7qfWMQ7Q36UBN+hreKaTQ
cDVd3qDKFaPnMX+Ot6AEVYe5ZjwIn2rlpQ+xFDKf06ygpRA7Wee1RPSFOvnIcB/OJrJHnytXtZnS
t0F3GHN/2Q/7/JjFLpVN8ZNdUPYqWncF1NqQ3pbMd6bIIhzjT1ZPZOkA+6I2iW3jletq3ZxbVsjo
dOwdQpkzY/zMPITMPZ15ElaLbZhu/loEbPAoBmjAZm95TgGjnAeWZjg03Fyx+5sb0EEEKZjOTLAN
PQObxbuWhpwcTxxrt4udo5nx93tHPOHsLKCFLnTk1T7Pr1NAlWddTcsZXzA2KktgOsoO8u2r5GN6
eyoChjlvrKzYixBod0x95aliruAZd4da8rCYlN5y35Kbel9c6GfeBj/bAXNSj2BBjdhtXIuD+ydw
xDgsTyrfd3pVA/Od53Ch0zVBou2nYNrsuOFZF6W7ecBza3c5x4ydO0c0/Kr2xVP0wN5kcJis0wKi
Kyvs4aE/C29sRh/ZjA6v5sWq7XfIC4eIQQplwiVaPETpI6f29JitvhkQXUvep299yl75zC10uGf9
Jd0tfn2KT90PMOWrQXeFWds6C4oDDkJ9aj4RpB45YdWrckqf8kMcqrdZ7V5dPWiu8i3RJixyopl2
jXivX9Sj8Vg/I5mgwGRXXmHc46rTQuK7C5/V0KHboebq99uZlu7EHYZRCD1i+jlYNtInPMMJv6yG
a+CVUZ0S2X2053UvXfW1PWBnblSve5UUTyF782ye2JUi8DGEYIrglpPx7fM+QYLiudT5RVwARu3k
zKFJxegbjX6F1sqea4oFzDM0pGhpqSqIOK6HO/WSXAUWpLbkmxc5sB6lxG0LqGq4vRw5t3Ezph7M
yG6XyK4y2stdGqbAUawTiK2EG9Kp1Qkuss3vqXOVHZdd/IKI5PTrmFO9eF++M13B+iO9l3FIWWR5
630Z1Pv8Eqd7RfpMBCczL/F8TN9nCq/isHVkj7OtOZgN+xL9yOE/rvs4P0TzdZS40oVve2oDk3TK
7J7zx1pXWrBrvp8eVy/5Ib0IlktHMB+LNyYQyqt0ZgCCgEk6F7vNby/SwCrBLi/xO/clDgNF+bAm
fzxO5/oh7W3tx+DHvVO+iEBw2IOJjsULMBMufeLJkWohcR/WJa94Wpqn2KQKd3ItQFemwOaRfInT
7i17HwwnP+MlXi/LaxQ94iPIKUB3CldsJrvIR0dvG+3oPSbRnH245DWf7VP9Xkd3qPzSh+zebA4o
bbQwe7sVnoKffiy1rbJOS4nbsfN9dt4UKJPe9CKFja8G7C7JaGYgEorBsKM9HY/o75IuaGV//DI1
FzwBx2bcAta0xzcTzu0peqxC1vJv4xfpmA1VwJU1cllg1XJvIZknIkufDNGJ7uuL6sQPzV25OfkH
Rvj2W/HH94b5xve6Lz9k5VIioKKpg4Z4nA7zzCVtF4/c89KL5az3k4i/YzfsU299V0e3feJUV8i3
5bsyGzvlh+4R8QR3ESU0n1lMx6VtnRkofSi++MU/JC2Y493CnJkR6xJEOFHgBUlOdJWZXh60B8zj
WuInxaX8UjaqWK/80gy7yi+bdchh63tm5Suk1LLFvZ9w3XNbXEX0C5zfKsZKkeaEfKH4dQMY0rEH
HVQPiRTB5HZKYzvD6GpntItj5xaUQG3a0ah7BjvUPosYq0myrR5XGvTXqnKiY6d8992PjmCke57T
yj1qcqJd/EUNU53BCqQXApiJeCuoEvYA17sOuajTvGUjNa6tfqFJbKu9ltN+2CNAXGxzdnKd7qaf
xo/5HYFVTlrcZ/tF12jBZ+2c6JuA+4UbzUzPjMPX1l5i3Oe3u5ADTGe/HVeXlXJQUl26s27PJxB0
b13jVWqAbESaXKwwEK1PKUE19ir56k9xR4mYBl3pEKR+bEMGfhwvrUf07Vu1y4JkcfrPsfEMxprX
9lD3Dhsy7hRnjEknE35JsHxNXyaocgbTTnnF+XasfljX+DwcS3zGn9Yufe7u8FQyP2+fl9Vfq29p
u8e7XxUOrddKGkJtp3D/fxiou1hTWLQydkxsXSngqk/RnqGNkB31tkvcZJXXecFQs9/oYhOUQYc5
LqTD8usDkjgcp3IAC0NsrTfcNqLj7aO//vj1eb/+9uvLjDnmIIcXy6E8SgdrSaX298+uWcij6L8v
YuB3ZXZDHaPK1xYFeyciiYRzBrknEFaxkz1D5vVqlHjB7apLoJVKannTMbTsHCNDpEHrJweOWupq
Rn5JreSA2onHZg1MbtVS9CeBO8hmiJYdVZhgB3JtbXnKS+ZHMoeHXvupnFFRCQZZE6vo9YbZsa0n
bjyyNOacURJj9BvepFxPPEyDRNcjIEnLijxymQm7aFFwDyy23BZMJJ1w99gTlHRbKn/I6MspqxsX
8qtrFF0MxJcgX1xEnTcXHUNzOSp9BTT1c5oiNVVVR8jIEE7joXMmcC5EnqcFpSe3wrqth4eW6shU
EteyMtPuiGfDFArZT+zngzpyX2/yjUHKLVY6Ky4g5jZnwoh7THrlTVcB1G+cD5A2UJGuTDJVAQpi
Pe/NxjgY3JyipD1MChonUk2pH6mQ5zq6FGn0rip5vx8A7SLNpn1GJk27jQA59wmyAmdrYGGPSQuW
74dGLFxZ3RiJY83z1vQWELdSVJSDuotn6ykpDZzYuB3wRmPGiSH+La86GKjdNAvsyQb9Pso+ChIw
95ElfakNpAhtMhdvWrMsEKOU+68QZKNavGE5pgBAVuVsYLZYRAMcFaLlYYsvJUTy13J8JXQcaKc4
vFWswzGsoSWNrq32LQkNybZx8TwlBffVNl+YqVnfLXIDqV+I+0Yr4ooVj6FcJa9dVG+WTYHWd3sR
BnMKhwWDRCsm37dEFgndTWeiOErmKQkjZnmsqp9atP7hiBzNaaGO2rEOSAG6N5HM/DBZpjuVVke2
opIJdKHZHV5BPRl8VbIEJ81kEbqPHIoN4+lUsYItV3EHVclgd/Jh3F7mVnhBx4ZdhJ4aJYndTfXL
MNCM/fraMtO+RaJ+pYbDeqZ/Z56WGmicl8I8F7rY2t0qXgdRfa2WPBwRc46OoFLet9x1sC0+cyon
9mjGPALjhxT1L7U275OShpgsstRR6uEJa/YNxKpQa8/WZ7e4Uhp9qjqlMQ7eg1FTMDcItg3Vri31
zSqk1w5dDi3oLdaK5K0cPWs9jSg6aBnkhBVK1qaGlxZ4hLsy3j1AKoNastLR5Ukb1FJKM9OLBJ4Y
F7IQnoWM2BJyEqinxbe8mT+zhTuNWUXBajEPKocdbsh9J48Vi55Js9UMrXqN+UvhSClEuuWkJ48n
STdvKJXVawHFh2ba6rZVkeA0SdwAjPg6LmoSEB8+0ZfelO2OJIgXZGt+31uDI6TXKMk+NBVZSy8Z
uWcOw04ulDxQiJyzC2jhjjIxtxDQKOz6lokeLKHbyeop0MOg0Y8Yx9m3xSN5iBaZpHP3JLXrbUyG
WQygKajA4cGae6xi4vxUqgM2W1mnkzFWNMLAeMHeOcTRsk4WEV03KyNYXfAbqb4ovLRcnXIVdiol
rdapZBrk40tWF9QjBbsYzvDyzmqfFZMWTaqyN2OwWF9l0Xoi69bJYvM6zdkdQW9uJKu5b1b4vmp6
6WVKZE+Dt+BmgJ/PDXtAQawnX7dSHdYgtAL8CraaL4+Z2TJSKKyPtqBzrYGzL0gN04n3ilSdzl6X
YQM6154axgzDEH0luuoq0/jS1Fnm9AjwbL2AvtysLNZEddn3QKF7+T1ZKGSb4U3UD7HUnNhrhI3R
cgEQf2ctLO7L3hX7lgIf8/mqMJuBIuFgitV2OFUfRcs8LU0XTDO+g3QQ513ZdT+BUlmr+AGahdtp
NeKMATcFeIUwCDLY33LB73O2v52WHAuCZxiPFhQ8tDjr24e+WiuWNAr7PmmdamJOqgjy3TAyFenI
jWXrOj+kUEbIbU8vYhc7WgHuQWlZ+6JnQqtnPcZdRvbgiBpmzKEC9ttu0Kd9lHXioe6EGidw8YDs
+m26xe+05UZ5IhOhhZfYLqvpUgvCxzLhIEyUczxV4DS187yQiptbY4/VnFYS35YpGItf9GiwVI1/
6qXchUj/gsSgJ67i+Ga7KQgjtcqnmqhZu2oYq3XzdCiS+Ek0yI6pCULsNSlo56JgtToz/Z3koOc0
w06RM+6YoFZu8nMxrXoA0WEk63ivadX2sWnpQYo3YZeJ0qU0qUGLoXmal4ImWh8eF3xJTjQbl5Hr
1METEjMXRcZE8qs5FvRN7FpjlbZqMrSgjxo/bxU3StE3KUKQNgz6lAKmfCpVpPk2h8lMHwWe/3PK
8Bwiw2tuoPVE0Eq1yI1MqpScbdss7lSyhkRLqBHdl4yQMUtTA6ipn4DYQOXZ0WASkGqnwkjSYkbf
sSGOFOMs9SPwPud8qfdTZhquPkMiiGXLTbZZ8hX2Oui/aICxv9uSvn6ouZU581IWTg1hcROlsCSR
Xc2G0TMFJHPJmOcMx3VX3xaIF/LqzslK6KTcO73I+69Hm68k9GUSIhb8lsL9qg7lTmuQqXZmRcte
1n5bG1WQzfL33E6McYvema+TIGqeiRC2XTNaB9DjvZykbHZhkalVuJrDY1+azDWHbheNZki6DjOI
TrtAr09dwg536WKdcl4i9KnQEPRIcJuYmw1Lq6JIH9uVgMO2117kpdGQFZZveSQ+zV2yBpoOrjq1
XiCIMOibFl9TZlhrVk8UUKy/qlD1nT4DuiAp+f/m7tyW2zaSMPwqfgGhMDjjJlVr2YrN2BvHdrLr
vVFBEk1CJAGJIClRT7/fYIYSANKyonaVp4KkWHEkNzE9M33uv0nSVOlLFaUnbDdofir4L/DU8csk
ISaQ6Zh1HMw/3h0d0W9492kJKiWWbhRHr9UV15jxl5+pRo6PJ5m6ACCBBpVL2jGqLXir0dX1yeZ0
9ZFK2nqengGn479qqmQ0WWy/XtaTKfXmGxBE4VAdRa/Xt8TX1BEWWxlNg+MEKLvrW251en1OXSea
DYTIl9PmdPFqddskrxiru5hdHwebSh1T0Pbnqb+evNuscRQiqiPq0/XmeH5ZfpotLsGUzUh90ez8
BjBJLM0NJRB3J+Uc2I5bMhrbG+Iak1X6PgixDBBs7+lr3zKO7I/T06Y+BlLg7tey2vy+CU+OMsoJ
g6nGeFlW0ahZ3ESj9r8Gf7wFtvfttMZxvZ6dlWSGXqvwOh7d0LTR+Wj/X7bc5q9Lf/K/yeXpYtR+
XDN+Tgss9XpxhdV2qoIv/roOR01SgWvjNyf5LA9ebfwj/6V/PVmBCrYhwjcFvmSicGQvM6aa3gIM
TlEVMc05ntvkajXaTCY10w5rYvwAfMyu5/Zjvb3642gRpidAbiWj5nJLDXAQ1+komIaJ+agq6k9W
X3J1m+rhYfajpLwguouv316CqTqa648FrS+jGGiCkzT2Py5uMqJiYVx98E9vgl8363j2bk57k+k8
/ccUCXYaWvbaVO7bNnSPyYe6rFaf6+f90q4f5DChp/W9gFaQDBtf2pdqu24eozEvaM5ZX9AbQ5Vg
HuZBBCaD3z5UJszramJ/rFtjEn5C/0mUtw91F9Q2dJj0LTY8vsL9nqB9Oo+twDQG6e6fwI8jXvq+
4OKeo3+PCyoNaOpOwV3XD2ztcUF5CfBU9BybMk+Hlk/XUkStjGj5ofIM+L5SB5ef517IAclBFjCH
gKqZn3IIzut1tdINZfTaVd12riCiMfgpPBhQeLgItHOxwYRrdGVRd+9ZPH1XjCn3qbLVj3tHQEXK
7Igpc3rWDYi8KOSSM730fpVdLnAwvIDxxoy2NZx26ApQrwVMwFN2f9BC2Nn91KO6LKHJD4hn/QwE
gFI5pdlpAFCCMvz5STdgsIIHMcjVDalXFnEhyLyY2mcALuBnd/ezwKMAPIxoZjTsMQLXoTOQq5Bq
btHq6drMmd8NfJeVclz0LhPSFEHA2CAKtM0RMGLXISZQACXmQuR7FKEDxJmn91vd5QJHgVBwSEOB
vQjm6jnEBUSV1B4IWWSSgN7mW3EwsIqyxKMbV9tM9qg4xwTwvqygfr5OCFMPWZD7AK0cPAppRocJ
iGIRpavt496FAPpMKhQRC+QmYga6W+MIgt0LkSMbU2YDcCWMWHDPQo5BMRQKR8RClqMf6f4xz0BB
IhyzMKM8G+HQPj/LRPy2guSQPtFIHNDomAn0VIFQhQo4rCKykMZ/sHkY02u45JyeVFGmsTpEipKz
oAKwl+L4Ya+7NyLLPb5GXwirKJ2TjgBIKannHMZeTPg9BbjYnPihuQAXKOhX9OuZs2AEkUOKkg2K
pFyIUswFhd+UfcNvCHyaF7k0O/FpvtAhLqT0VAovhLYc84zrsFOEA+GI6+jFNHagJNpvcmj1QURo
R7j8KCSGBNgIjDQ3YeA9qPYMZBwT5zZf5fLgSeS1wKZ08ByUA/QrediSMYCNSSsI3GMCzVViKyn3
8J0Bd7XCUHvkPZ2QeECQk3LJQXnXj3NRBAIbGhtXpBm1xQzUchDp9uje8mOWj20URfaKOLf8gMiG
9BBEiYffqFGmrcobyME88gCpDQlUOKcLiaWLwychMTSwGIgRmYuu3dDuIVB+4oGUBsCUhjnkoDmk
B0JmnInDyDFeMYaxxgdoH3a5u3685jAKibPtvGoXT4Ey4d3ne83aOmaLc5pUD3IhjbwkzeLA38VP
nBMFKifOJ5WEvseIXJ+W1sElyBWOpMqCILOawrnlBwR7pRZhFHmZBthNM7vL+/qAVBPqUitN/TgX
NCC1GBgp9fyroHHwsghfGc3XPkN9QGgF/OGMvIvhgnOpFSKqufgqYPyTP4rAFjzMBYwGtILv71Iv
7rnLChgZoUDAUSRgGquc4Ej7DOSC8smwUE0FxI17EgGTRawcyaHiB2MeHU4xK5V4CXF3nX9p+eOc
iRD45ICEp0B7ytpCjgfuQZqQVSDWzHwSIwnMpXPIQOJyiuNmymMKBugV4ObutrhrH6VkHRiIpBEo
XDMPMdv14BiRc6SxqkixAlL1IO27y09yL0DrAH5kz4BzcgAPX3wDKLhhgUmsx3a0z0AO5iHawAfT
y7c/d84y4PRa/+35lgH2ERN5Av4ZLJ87kCRBAj5saASBc1chTABBk14FfADWR45uFy4ZeEo5kiBA
FeSu5tsD0I2l4QKdZQX0BmfIbPVezAiLgNQVUVWbX3TvKhA0kYrFkOgpoNNEDqy/OLgRmc68kVAi
jmjY5B4X2COpbsQwIN9OGgEjoH0G2RS4kBBawbF+4JJbERRKrpWxWkRikbEmfkp2zXBh4DYqheBA
KBBIdC52gm7XM3NEJgJFeAx3YdxHp9auayK0sfSU4EGQOHcLiGgkYicJC5EaszBNbQRxEEGjFpGg
ik4+2wibc9pR5bE4akDsRC8QkLeDl0AXXIQ5NUrUZLSPe0wI0VvCq9AWHKIcgaHr2wYsXB8SnWo0
FqJzjqI2XYWrT8gUAGerT4DZ48FFUHHggdFH1MSGZxzyFA+Mo/i7VfnIQUKnKWU7O9OofwaoyifF
lEQhAyHax7krQCo4kAYLdG8CkdGgxTfWyxxqQ5/IWazPiW/N6PbUOXQUqDMJxL4CFRZU52MAWo9o
EDrBHuIw6NGa1mYwSsglLuhaSqFAiEiiMwMs3xXZDc9CiuYEGNvXifb2MaaYS1zQ8X4pF0IvySjY
oP7WiMWBr6C5gO1AzeaD2HyqlfwEVt23Px1Py/lF2/hUjpu2z8b083z3F3ZNQfsEbLNP29FDM0fv
FzX8uiFt6t31n3/pFem1qdTOD3ep1fZ77F+3C9z/6t537Va1+59vyvGyWJ5Pt+0PtvY1zWChf82L
s2JRdBtRuI3sycOb7I0turePv0O4mQ3oap0qprss7+qqT7itgJETnhVVUzS7V9TbaExBKeXjYl5+
rZdV2Xtr0/Ihpl3P62VxUXff2pSDySkzkvB8VTIqu0e8DSJLiT8yz+rb47KedO5207Ve1F9fHNfz
9eKsz3bTZSF9fwbaL8uL3n7a7hUpZYaWLSf9V6b4TNcaSSm/YYJYWe7otMfbGPlSwm8vimnvANo4
gpguPeVVXfZvpCn+FZNmTncxkCKmhExMub7pHwsTcJeS/W1fNpnstpgwBNbns23vXJg6Minpd/W6
bPbYbCozpLTfF2U17r2zSe/I6S6386K66JK2WUM56aYpzqfrZrxa9c60bf8V0y/Pp+Wk6DeVmkIQ
OWl0AQO9eyfbltvJaTdNyb9XVz3ZZKPzP4J6DaJ0bz9NS42YdF2tBjIkMFUGUsr/Hp8ti4H1ZGNz
ctKboq+36LfTlQFywt+ZDyTU63r+0Gi8bMY9SUXNo652+xEv/358W5731JgtqPwRxL/Uy9nuNVv/
wOAeiEnrOZ4vjotljabsX07THvJjvuBVMRvefRMVkJL/fVr2OW66P8VkZyD0132vxpZBiUkvx5Nh
337bfiAl/GFcVc12vikGbkJgOt+k5D9O64vxi7fNnm4zgQ0p+U96auzBgwi2g84v/pgv2D+Imjwx
NSn5z3B/3DTjnklhC4rltG/7XqXFu5DS/XNVTHcr1zLFZq+kZP8aLxdoth5lUy4hplzi2QyOt23y
lZL+T9FMy2qy6l9N2x0mJs4c5Rd/HXp5kzUW0y+b87pqyp7lZms0xLS3NSOnJ73dNHHtxykfijTd
V/vvx592WDiH/lo/uKZ/43w+Lpa//B8AAP//</cx:binary>
              </cx:geoCache>
            </cx:geography>
          </cx:layoutPr>
        </cx:series>
      </cx:plotAreaRegion>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88">
  <cs:axisTitle>
    <cs:lnRef idx="0"/>
    <cs:fillRef idx="0"/>
    <cs:effectRef idx="0"/>
    <cs:fontRef idx="minor">
      <a:schemeClr val="dk1">
        <a:lumMod val="65000"/>
        <a:lumOff val="35000"/>
      </a:schemeClr>
    </cs:fontRef>
    <cs:defRPr sz="1197"/>
  </cs:axisTitle>
  <cs:categoryAxis>
    <cs:lnRef idx="0"/>
    <cs:fillRef idx="0"/>
    <cs:effectRef idx="0"/>
    <cs:fontRef idx="minor">
      <a:schemeClr val="dk1">
        <a:lumMod val="65000"/>
        <a:lumOff val="35000"/>
      </a:schemeClr>
    </cs:fontRef>
    <cs:defRPr sz="1197"/>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cs:chartArea>
  <cs:dataLabel>
    <cs:lnRef idx="0"/>
    <cs:fillRef idx="0"/>
    <cs:effectRef idx="0"/>
    <cs:fontRef idx="minor">
      <a:schemeClr val="lt1"/>
    </cs:fontRef>
    <cs:defRPr sz="1197" b="1"/>
    <cs:bodyPr lIns="38100" tIns="19050" rIns="38100" bIns="19050">
      <a:spAutoFit/>
    </cs:bodyPr>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ln w="9525">
        <a:solidFill>
          <a:schemeClr val="lt1"/>
        </a:solidFill>
      </a:ln>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solidFill>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lumOff val="10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65000"/>
        <a:lumOff val="35000"/>
      </a:schemeClr>
    </cs:fontRef>
    <cs:defRPr sz="2200" b="1"/>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defRPr sz="1197"/>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4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dk1">
            <a:lumMod val="50000"/>
            <a:lumOff val="50000"/>
          </a:scheme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AFAE56E-016A-45CF-A0DD-085ADC1E5064}" type="datetimeFigureOut">
              <a:rPr lang="en-IN" smtClean="0"/>
              <a:t>21-01-2024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3A8818-71C2-42A7-84DC-24A0B08B602E}" type="slidenum">
              <a:rPr lang="en-IN" smtClean="0"/>
              <a:t>‹#›</a:t>
            </a:fld>
            <a:endParaRPr lang="en-IN"/>
          </a:p>
        </p:txBody>
      </p:sp>
    </p:spTree>
    <p:extLst>
      <p:ext uri="{BB962C8B-B14F-4D97-AF65-F5344CB8AC3E}">
        <p14:creationId xmlns:p14="http://schemas.microsoft.com/office/powerpoint/2010/main" val="30848165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FAE56E-016A-45CF-A0DD-085ADC1E5064}"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3A8818-71C2-42A7-84DC-24A0B08B602E}" type="slidenum">
              <a:rPr lang="en-IN" smtClean="0"/>
              <a:t>‹#›</a:t>
            </a:fld>
            <a:endParaRPr lang="en-IN"/>
          </a:p>
        </p:txBody>
      </p:sp>
    </p:spTree>
    <p:extLst>
      <p:ext uri="{BB962C8B-B14F-4D97-AF65-F5344CB8AC3E}">
        <p14:creationId xmlns:p14="http://schemas.microsoft.com/office/powerpoint/2010/main" val="364926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FAE56E-016A-45CF-A0DD-085ADC1E5064}"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3A8818-71C2-42A7-84DC-24A0B08B602E}" type="slidenum">
              <a:rPr lang="en-IN" smtClean="0"/>
              <a:t>‹#›</a:t>
            </a:fld>
            <a:endParaRPr lang="en-IN"/>
          </a:p>
        </p:txBody>
      </p:sp>
    </p:spTree>
    <p:extLst>
      <p:ext uri="{BB962C8B-B14F-4D97-AF65-F5344CB8AC3E}">
        <p14:creationId xmlns:p14="http://schemas.microsoft.com/office/powerpoint/2010/main" val="72509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FAE56E-016A-45CF-A0DD-085ADC1E5064}" type="datetimeFigureOut">
              <a:rPr lang="en-IN" smtClean="0"/>
              <a:t>21-01-2024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3A8818-71C2-42A7-84DC-24A0B08B602E}" type="slidenum">
              <a:rPr lang="en-IN" smtClean="0"/>
              <a:t>‹#›</a:t>
            </a:fld>
            <a:endParaRPr lang="en-IN"/>
          </a:p>
        </p:txBody>
      </p:sp>
    </p:spTree>
    <p:extLst>
      <p:ext uri="{BB962C8B-B14F-4D97-AF65-F5344CB8AC3E}">
        <p14:creationId xmlns:p14="http://schemas.microsoft.com/office/powerpoint/2010/main" val="1814956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AFAE56E-016A-45CF-A0DD-085ADC1E5064}" type="datetimeFigureOut">
              <a:rPr lang="en-IN" smtClean="0"/>
              <a:t>21-01-2024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3A8818-71C2-42A7-84DC-24A0B08B602E}" type="slidenum">
              <a:rPr lang="en-IN" smtClean="0"/>
              <a:t>‹#›</a:t>
            </a:fld>
            <a:endParaRPr lang="en-IN"/>
          </a:p>
        </p:txBody>
      </p:sp>
    </p:spTree>
    <p:extLst>
      <p:ext uri="{BB962C8B-B14F-4D97-AF65-F5344CB8AC3E}">
        <p14:creationId xmlns:p14="http://schemas.microsoft.com/office/powerpoint/2010/main" val="7284188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AFAE56E-016A-45CF-A0DD-085ADC1E5064}" type="datetimeFigureOut">
              <a:rPr lang="en-IN" smtClean="0"/>
              <a:t>21-01-2024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8B3A8818-71C2-42A7-84DC-24A0B08B602E}" type="slidenum">
              <a:rPr lang="en-IN" smtClean="0"/>
              <a:t>‹#›</a:t>
            </a:fld>
            <a:endParaRPr lang="en-IN"/>
          </a:p>
        </p:txBody>
      </p:sp>
    </p:spTree>
    <p:extLst>
      <p:ext uri="{BB962C8B-B14F-4D97-AF65-F5344CB8AC3E}">
        <p14:creationId xmlns:p14="http://schemas.microsoft.com/office/powerpoint/2010/main" val="2818098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AFAE56E-016A-45CF-A0DD-085ADC1E5064}" type="datetimeFigureOut">
              <a:rPr lang="en-IN" smtClean="0"/>
              <a:t>21-01-2024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3A8818-71C2-42A7-84DC-24A0B08B602E}"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13061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FAE56E-016A-45CF-A0DD-085ADC1E5064}" type="datetimeFigureOut">
              <a:rPr lang="en-IN" smtClean="0"/>
              <a:t>21-01-2024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3A8818-71C2-42A7-84DC-24A0B08B602E}" type="slidenum">
              <a:rPr lang="en-IN" smtClean="0"/>
              <a:t>‹#›</a:t>
            </a:fld>
            <a:endParaRPr lang="en-IN"/>
          </a:p>
        </p:txBody>
      </p:sp>
    </p:spTree>
    <p:extLst>
      <p:ext uri="{BB962C8B-B14F-4D97-AF65-F5344CB8AC3E}">
        <p14:creationId xmlns:p14="http://schemas.microsoft.com/office/powerpoint/2010/main" val="43090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AE56E-016A-45CF-A0DD-085ADC1E5064}" type="datetimeFigureOut">
              <a:rPr lang="en-IN" smtClean="0"/>
              <a:t>21-01-2024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3A8818-71C2-42A7-84DC-24A0B08B602E}" type="slidenum">
              <a:rPr lang="en-IN" smtClean="0"/>
              <a:t>‹#›</a:t>
            </a:fld>
            <a:endParaRPr lang="en-IN"/>
          </a:p>
        </p:txBody>
      </p:sp>
    </p:spTree>
    <p:extLst>
      <p:ext uri="{BB962C8B-B14F-4D97-AF65-F5344CB8AC3E}">
        <p14:creationId xmlns:p14="http://schemas.microsoft.com/office/powerpoint/2010/main" val="3534746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AFAE56E-016A-45CF-A0DD-085ADC1E5064}" type="datetimeFigureOut">
              <a:rPr lang="en-IN" smtClean="0"/>
              <a:t>21-01-2024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8B3A8818-71C2-42A7-84DC-24A0B08B602E}" type="slidenum">
              <a:rPr lang="en-IN" smtClean="0"/>
              <a:t>‹#›</a:t>
            </a:fld>
            <a:endParaRPr lang="en-IN"/>
          </a:p>
        </p:txBody>
      </p:sp>
    </p:spTree>
    <p:extLst>
      <p:ext uri="{BB962C8B-B14F-4D97-AF65-F5344CB8AC3E}">
        <p14:creationId xmlns:p14="http://schemas.microsoft.com/office/powerpoint/2010/main" val="3878174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AFAE56E-016A-45CF-A0DD-085ADC1E5064}" type="datetimeFigureOut">
              <a:rPr lang="en-IN" smtClean="0"/>
              <a:t>21-01-2024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8B3A8818-71C2-42A7-84DC-24A0B08B602E}" type="slidenum">
              <a:rPr lang="en-IN" smtClean="0"/>
              <a:t>‹#›</a:t>
            </a:fld>
            <a:endParaRPr lang="en-IN"/>
          </a:p>
        </p:txBody>
      </p:sp>
    </p:spTree>
    <p:extLst>
      <p:ext uri="{BB962C8B-B14F-4D97-AF65-F5344CB8AC3E}">
        <p14:creationId xmlns:p14="http://schemas.microsoft.com/office/powerpoint/2010/main" val="3750463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AFAE56E-016A-45CF-A0DD-085ADC1E5064}" type="datetimeFigureOut">
              <a:rPr lang="en-IN" smtClean="0"/>
              <a:t>21-01-2024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B3A8818-71C2-42A7-84DC-24A0B08B602E}" type="slidenum">
              <a:rPr lang="en-IN" smtClean="0"/>
              <a:t>‹#›</a:t>
            </a:fld>
            <a:endParaRPr lang="en-IN"/>
          </a:p>
        </p:txBody>
      </p:sp>
    </p:spTree>
    <p:extLst>
      <p:ext uri="{BB962C8B-B14F-4D97-AF65-F5344CB8AC3E}">
        <p14:creationId xmlns:p14="http://schemas.microsoft.com/office/powerpoint/2010/main" val="106953961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D3B53-E8A7-0887-2991-B781403CB243}"/>
              </a:ext>
            </a:extLst>
          </p:cNvPr>
          <p:cNvSpPr>
            <a:spLocks noGrp="1"/>
          </p:cNvSpPr>
          <p:nvPr>
            <p:ph type="ctrTitle"/>
          </p:nvPr>
        </p:nvSpPr>
        <p:spPr/>
        <p:txBody>
          <a:bodyPr>
            <a:normAutofit fontScale="90000"/>
          </a:bodyPr>
          <a:lstStyle/>
          <a:p>
            <a:r>
              <a:rPr lang="en-IN" sz="6000" dirty="0"/>
              <a:t>Analysis of Customer Service Data</a:t>
            </a:r>
            <a:endParaRPr lang="en-IN" dirty="0"/>
          </a:p>
        </p:txBody>
      </p:sp>
      <p:sp>
        <p:nvSpPr>
          <p:cNvPr id="3" name="Subtitle 2">
            <a:extLst>
              <a:ext uri="{FF2B5EF4-FFF2-40B4-BE49-F238E27FC236}">
                <a16:creationId xmlns:a16="http://schemas.microsoft.com/office/drawing/2014/main" id="{34711535-8760-4450-502A-8B9F4E235F08}"/>
              </a:ext>
            </a:extLst>
          </p:cNvPr>
          <p:cNvSpPr>
            <a:spLocks noGrp="1"/>
          </p:cNvSpPr>
          <p:nvPr>
            <p:ph type="subTitle" idx="1"/>
          </p:nvPr>
        </p:nvSpPr>
        <p:spPr>
          <a:xfrm>
            <a:off x="1362635" y="4079875"/>
            <a:ext cx="9144000" cy="1655762"/>
          </a:xfrm>
        </p:spPr>
        <p:txBody>
          <a:bodyPr>
            <a:normAutofit fontScale="40000" lnSpcReduction="20000"/>
          </a:bodyPr>
          <a:lstStyle/>
          <a:p>
            <a:r>
              <a:rPr lang="en-IN" sz="5400" dirty="0"/>
              <a:t>Nile (by </a:t>
            </a:r>
            <a:r>
              <a:rPr lang="en-IN" sz="5400" dirty="0" err="1"/>
              <a:t>iVision</a:t>
            </a:r>
            <a:r>
              <a:rPr lang="en-IN" sz="5400" dirty="0"/>
              <a:t>)</a:t>
            </a:r>
          </a:p>
          <a:p>
            <a:pPr algn="r"/>
            <a:r>
              <a:rPr lang="en-IN" sz="5400" dirty="0"/>
              <a:t>Prepared by</a:t>
            </a:r>
          </a:p>
          <a:p>
            <a:pPr algn="r"/>
            <a:r>
              <a:rPr lang="en-IN" sz="5400" dirty="0"/>
              <a:t>Pratik Datta</a:t>
            </a:r>
          </a:p>
          <a:p>
            <a:pPr algn="r"/>
            <a:r>
              <a:rPr lang="en-IN" sz="5400" dirty="0"/>
              <a:t>ABADS Batch 8A</a:t>
            </a:r>
          </a:p>
        </p:txBody>
      </p:sp>
    </p:spTree>
    <p:extLst>
      <p:ext uri="{BB962C8B-B14F-4D97-AF65-F5344CB8AC3E}">
        <p14:creationId xmlns:p14="http://schemas.microsoft.com/office/powerpoint/2010/main" val="4159044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BCE2-B558-B1C8-496F-A1AD76D0F92E}"/>
              </a:ext>
            </a:extLst>
          </p:cNvPr>
          <p:cNvSpPr>
            <a:spLocks noGrp="1"/>
          </p:cNvSpPr>
          <p:nvPr>
            <p:ph type="title"/>
          </p:nvPr>
        </p:nvSpPr>
        <p:spPr>
          <a:xfrm>
            <a:off x="838200" y="2860675"/>
            <a:ext cx="10515600" cy="1325563"/>
          </a:xfrm>
        </p:spPr>
        <p:txBody>
          <a:bodyPr/>
          <a:lstStyle/>
          <a:p>
            <a:pPr algn="ctr"/>
            <a:r>
              <a:rPr lang="en-US"/>
              <a:t>Thank You</a:t>
            </a:r>
            <a:endParaRPr lang="en-IN" dirty="0"/>
          </a:p>
        </p:txBody>
      </p:sp>
    </p:spTree>
    <p:extLst>
      <p:ext uri="{BB962C8B-B14F-4D97-AF65-F5344CB8AC3E}">
        <p14:creationId xmlns:p14="http://schemas.microsoft.com/office/powerpoint/2010/main" val="4175843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EB2C-3CDA-C252-EDC4-FDD992E5766B}"/>
              </a:ext>
            </a:extLst>
          </p:cNvPr>
          <p:cNvSpPr>
            <a:spLocks noGrp="1"/>
          </p:cNvSpPr>
          <p:nvPr>
            <p:ph type="title"/>
          </p:nvPr>
        </p:nvSpPr>
        <p:spPr>
          <a:xfrm>
            <a:off x="2130283" y="292339"/>
            <a:ext cx="7729728" cy="1188720"/>
          </a:xfrm>
        </p:spPr>
        <p:txBody>
          <a:bodyPr/>
          <a:lstStyle/>
          <a:p>
            <a:r>
              <a:rPr lang="en-IN" dirty="0"/>
              <a:t>Customer Sentiment Analysis </a:t>
            </a:r>
          </a:p>
        </p:txBody>
      </p:sp>
      <p:sp>
        <p:nvSpPr>
          <p:cNvPr id="3" name="Content Placeholder 2">
            <a:extLst>
              <a:ext uri="{FF2B5EF4-FFF2-40B4-BE49-F238E27FC236}">
                <a16:creationId xmlns:a16="http://schemas.microsoft.com/office/drawing/2014/main" id="{4AF08FCC-61ED-7764-579E-D14088B173D8}"/>
              </a:ext>
            </a:extLst>
          </p:cNvPr>
          <p:cNvSpPr>
            <a:spLocks noGrp="1"/>
          </p:cNvSpPr>
          <p:nvPr>
            <p:ph idx="1"/>
          </p:nvPr>
        </p:nvSpPr>
        <p:spPr>
          <a:xfrm>
            <a:off x="5995147" y="1690687"/>
            <a:ext cx="5257800" cy="4351337"/>
          </a:xfrm>
        </p:spPr>
        <p:txBody>
          <a:bodyPr>
            <a:normAutofit/>
          </a:bodyPr>
          <a:lstStyle/>
          <a:p>
            <a:pPr algn="just"/>
            <a:r>
              <a:rPr lang="en-US" dirty="0"/>
              <a:t>The frequency of Negative Sentiment is quite high which is definitely an area of concern and needs to be dealt with utmost priority. The customers are needed to be reached out personally and the reason has to be identified for their negative sentiments. It is very alarming for the customer churn issue.</a:t>
            </a:r>
          </a:p>
          <a:p>
            <a:pPr marL="0" indent="0" algn="just">
              <a:buNone/>
            </a:pPr>
            <a:endParaRPr lang="en-US" dirty="0"/>
          </a:p>
          <a:p>
            <a:pPr algn="just"/>
            <a:r>
              <a:rPr lang="en-US" dirty="0"/>
              <a:t>Also, The frequency of neutral comment is high which can be addressed and converted into positive sentiments. So many customers are not giving any feedback which is leading to the high number of neutral feedback. There might be possibility of presence of happy customers in this particular group of people who have ignore to give feedback</a:t>
            </a:r>
            <a:endParaRPr lang="en-IN" dirty="0"/>
          </a:p>
        </p:txBody>
      </p:sp>
      <p:graphicFrame>
        <p:nvGraphicFramePr>
          <p:cNvPr id="4" name="Content Placeholder 3">
            <a:extLst>
              <a:ext uri="{FF2B5EF4-FFF2-40B4-BE49-F238E27FC236}">
                <a16:creationId xmlns:a16="http://schemas.microsoft.com/office/drawing/2014/main" id="{F9D9BC08-4CA4-007F-728B-E4872DC4C668}"/>
              </a:ext>
            </a:extLst>
          </p:cNvPr>
          <p:cNvGraphicFramePr>
            <a:graphicFrameLocks/>
          </p:cNvGraphicFramePr>
          <p:nvPr>
            <p:extLst>
              <p:ext uri="{D42A27DB-BD31-4B8C-83A1-F6EECF244321}">
                <p14:modId xmlns:p14="http://schemas.microsoft.com/office/powerpoint/2010/main" val="2975160080"/>
              </p:ext>
            </p:extLst>
          </p:nvPr>
        </p:nvGraphicFramePr>
        <p:xfrm>
          <a:off x="737347" y="1690688"/>
          <a:ext cx="52578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7683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6F40-A4C1-33D3-9E8F-E5456E806AFA}"/>
              </a:ext>
            </a:extLst>
          </p:cNvPr>
          <p:cNvSpPr>
            <a:spLocks noGrp="1"/>
          </p:cNvSpPr>
          <p:nvPr>
            <p:ph type="title"/>
          </p:nvPr>
        </p:nvSpPr>
        <p:spPr>
          <a:xfrm>
            <a:off x="2231136" y="381986"/>
            <a:ext cx="7729728" cy="1188720"/>
          </a:xfrm>
        </p:spPr>
        <p:txBody>
          <a:bodyPr/>
          <a:lstStyle/>
          <a:p>
            <a:r>
              <a:rPr lang="en-IN" dirty="0"/>
              <a:t>Response Time Analysis</a:t>
            </a:r>
          </a:p>
        </p:txBody>
      </p:sp>
      <p:sp>
        <p:nvSpPr>
          <p:cNvPr id="3" name="Content Placeholder 2">
            <a:extLst>
              <a:ext uri="{FF2B5EF4-FFF2-40B4-BE49-F238E27FC236}">
                <a16:creationId xmlns:a16="http://schemas.microsoft.com/office/drawing/2014/main" id="{E93E5F96-9C5B-31E2-16F1-2A8C7745A4DB}"/>
              </a:ext>
            </a:extLst>
          </p:cNvPr>
          <p:cNvSpPr>
            <a:spLocks noGrp="1"/>
          </p:cNvSpPr>
          <p:nvPr>
            <p:ph idx="1"/>
          </p:nvPr>
        </p:nvSpPr>
        <p:spPr>
          <a:xfrm>
            <a:off x="5889812" y="1732337"/>
            <a:ext cx="5257800" cy="4351338"/>
          </a:xfrm>
        </p:spPr>
        <p:txBody>
          <a:bodyPr/>
          <a:lstStyle/>
          <a:p>
            <a:pPr algn="just"/>
            <a:r>
              <a:rPr lang="en-US" dirty="0"/>
              <a:t>Most of the responses are within SLA or below SLA which is a good sign, Indicating good overall response time by the support team. This indicates that the service team is following a good turn around time (TAT) for resolving the customer queries in time, which ultimately leads to the customer satisfaction for the overall client base</a:t>
            </a:r>
          </a:p>
          <a:p>
            <a:pPr marL="0" indent="0">
              <a:buNone/>
            </a:pPr>
            <a:endParaRPr lang="en-US" dirty="0"/>
          </a:p>
          <a:p>
            <a:pPr algn="just"/>
            <a:r>
              <a:rPr lang="en-US" dirty="0"/>
              <a:t>The Small number of Above SLA cases need to be addressed.  As, slowly the number from above SLA might get transferred to the below SLA or even within SLA categories with even more strategic planning to see into the reason for delayed response  </a:t>
            </a:r>
            <a:endParaRPr lang="en-IN" dirty="0"/>
          </a:p>
        </p:txBody>
      </p:sp>
      <p:graphicFrame>
        <p:nvGraphicFramePr>
          <p:cNvPr id="4" name="Content Placeholder 3">
            <a:extLst>
              <a:ext uri="{FF2B5EF4-FFF2-40B4-BE49-F238E27FC236}">
                <a16:creationId xmlns:a16="http://schemas.microsoft.com/office/drawing/2014/main" id="{5AE7AD6E-B169-51FB-35B0-670F637599A8}"/>
              </a:ext>
            </a:extLst>
          </p:cNvPr>
          <p:cNvGraphicFramePr>
            <a:graphicFrameLocks/>
          </p:cNvGraphicFramePr>
          <p:nvPr>
            <p:extLst>
              <p:ext uri="{D42A27DB-BD31-4B8C-83A1-F6EECF244321}">
                <p14:modId xmlns:p14="http://schemas.microsoft.com/office/powerpoint/2010/main" val="285440599"/>
              </p:ext>
            </p:extLst>
          </p:nvPr>
        </p:nvGraphicFramePr>
        <p:xfrm>
          <a:off x="1044388" y="1732337"/>
          <a:ext cx="4926106"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57179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09B24-76E8-C181-378F-DBA5CB7EBEAB}"/>
              </a:ext>
            </a:extLst>
          </p:cNvPr>
          <p:cNvSpPr>
            <a:spLocks noGrp="1"/>
          </p:cNvSpPr>
          <p:nvPr>
            <p:ph type="title"/>
          </p:nvPr>
        </p:nvSpPr>
        <p:spPr>
          <a:xfrm>
            <a:off x="2540418" y="365125"/>
            <a:ext cx="7729728" cy="1188720"/>
          </a:xfrm>
        </p:spPr>
        <p:txBody>
          <a:bodyPr/>
          <a:lstStyle/>
          <a:p>
            <a:r>
              <a:rPr lang="en-US" dirty="0"/>
              <a:t>Root Cause Analysis</a:t>
            </a:r>
            <a:endParaRPr lang="en-IN" dirty="0"/>
          </a:p>
        </p:txBody>
      </p:sp>
      <p:sp>
        <p:nvSpPr>
          <p:cNvPr id="3" name="Content Placeholder 2">
            <a:extLst>
              <a:ext uri="{FF2B5EF4-FFF2-40B4-BE49-F238E27FC236}">
                <a16:creationId xmlns:a16="http://schemas.microsoft.com/office/drawing/2014/main" id="{01AB7E6C-FC3C-6B74-B886-4F652813EDC8}"/>
              </a:ext>
            </a:extLst>
          </p:cNvPr>
          <p:cNvSpPr>
            <a:spLocks noGrp="1"/>
          </p:cNvSpPr>
          <p:nvPr>
            <p:ph idx="1"/>
          </p:nvPr>
        </p:nvSpPr>
        <p:spPr>
          <a:xfrm>
            <a:off x="6405282" y="2141536"/>
            <a:ext cx="5257800" cy="4053075"/>
          </a:xfrm>
        </p:spPr>
        <p:txBody>
          <a:bodyPr/>
          <a:lstStyle/>
          <a:p>
            <a:pPr algn="just"/>
            <a:r>
              <a:rPr lang="en-US" dirty="0"/>
              <a:t>Most prevalent Query that comes in is the Billing Question. As understandable, billing is the most critical matter in every organization and has to be dealt with utmost priority. The customers may get churned if the issues are too prevalent and recurring in nature. May be classifying the billing issues to even more sub classes might help to resolve the same more efficiently in the future</a:t>
            </a:r>
          </a:p>
          <a:p>
            <a:pPr algn="just"/>
            <a:endParaRPr lang="en-US" dirty="0"/>
          </a:p>
          <a:p>
            <a:pPr algn="just"/>
            <a:r>
              <a:rPr lang="en-US" dirty="0"/>
              <a:t>The Billing Department needs to take note of it in order to reduce the number of billing Queries in future. Even the number rises with more customer acquisition the department has to be on their toes.</a:t>
            </a:r>
            <a:endParaRPr lang="en-IN" dirty="0"/>
          </a:p>
        </p:txBody>
      </p:sp>
      <p:graphicFrame>
        <p:nvGraphicFramePr>
          <p:cNvPr id="4" name="Content Placeholder 3">
            <a:extLst>
              <a:ext uri="{FF2B5EF4-FFF2-40B4-BE49-F238E27FC236}">
                <a16:creationId xmlns:a16="http://schemas.microsoft.com/office/drawing/2014/main" id="{A9F7304E-E165-BE5E-2678-6989A2F50A1C}"/>
              </a:ext>
            </a:extLst>
          </p:cNvPr>
          <p:cNvGraphicFramePr>
            <a:graphicFrameLocks/>
          </p:cNvGraphicFramePr>
          <p:nvPr>
            <p:extLst>
              <p:ext uri="{D42A27DB-BD31-4B8C-83A1-F6EECF244321}">
                <p14:modId xmlns:p14="http://schemas.microsoft.com/office/powerpoint/2010/main" val="3007665980"/>
              </p:ext>
            </p:extLst>
          </p:nvPr>
        </p:nvGraphicFramePr>
        <p:xfrm>
          <a:off x="1147482" y="2141537"/>
          <a:ext cx="5257800" cy="40530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0345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FE4C0-1AC4-2320-15C1-43119146D584}"/>
              </a:ext>
            </a:extLst>
          </p:cNvPr>
          <p:cNvSpPr>
            <a:spLocks noGrp="1"/>
          </p:cNvSpPr>
          <p:nvPr>
            <p:ph type="title"/>
          </p:nvPr>
        </p:nvSpPr>
        <p:spPr>
          <a:xfrm>
            <a:off x="2231136" y="453703"/>
            <a:ext cx="7729728" cy="1188720"/>
          </a:xfrm>
        </p:spPr>
        <p:txBody>
          <a:bodyPr/>
          <a:lstStyle/>
          <a:p>
            <a:r>
              <a:rPr lang="en-US" dirty="0"/>
              <a:t>Preferred Channel Analysis</a:t>
            </a:r>
            <a:endParaRPr lang="en-IN" dirty="0"/>
          </a:p>
        </p:txBody>
      </p:sp>
      <p:sp>
        <p:nvSpPr>
          <p:cNvPr id="3" name="Content Placeholder 2">
            <a:extLst>
              <a:ext uri="{FF2B5EF4-FFF2-40B4-BE49-F238E27FC236}">
                <a16:creationId xmlns:a16="http://schemas.microsoft.com/office/drawing/2014/main" id="{40D564C9-7B54-DAEB-BA99-9BEA4C55CCC4}"/>
              </a:ext>
            </a:extLst>
          </p:cNvPr>
          <p:cNvSpPr>
            <a:spLocks noGrp="1"/>
          </p:cNvSpPr>
          <p:nvPr>
            <p:ph idx="1"/>
          </p:nvPr>
        </p:nvSpPr>
        <p:spPr>
          <a:xfrm>
            <a:off x="6481482" y="1888938"/>
            <a:ext cx="5257800" cy="4351338"/>
          </a:xfrm>
        </p:spPr>
        <p:txBody>
          <a:bodyPr/>
          <a:lstStyle/>
          <a:p>
            <a:pPr algn="just"/>
            <a:r>
              <a:rPr lang="en-US" dirty="0"/>
              <a:t>Call Center is the most preferred Channel by the customers. As we can understand that call is the most convenient way one can connect to the support team for their respective concerns. It is also important to have adequate manpower to attend that amount of calls so that the waiting time for the customers in calls do not increase which again will lead to the customer dissatisfaction only</a:t>
            </a:r>
          </a:p>
          <a:p>
            <a:pPr algn="just"/>
            <a:endParaRPr lang="en-US" dirty="0"/>
          </a:p>
          <a:p>
            <a:pPr algn="just"/>
            <a:r>
              <a:rPr lang="en-US" dirty="0"/>
              <a:t>All the channels are more or less equally preferred by the customers which is a good sign. But still it’s a challenge to keep the balance and also divert customers from one channel which is very busy to other channels which may serve them even better</a:t>
            </a:r>
            <a:endParaRPr lang="en-IN" dirty="0"/>
          </a:p>
        </p:txBody>
      </p:sp>
      <mc:AlternateContent xmlns:mc="http://schemas.openxmlformats.org/markup-compatibility/2006" xmlns:cx1="http://schemas.microsoft.com/office/drawing/2015/9/8/chartex">
        <mc:Choice Requires="cx1">
          <p:graphicFrame>
            <p:nvGraphicFramePr>
              <p:cNvPr id="4" name="Content Placeholder 4">
                <a:extLst>
                  <a:ext uri="{FF2B5EF4-FFF2-40B4-BE49-F238E27FC236}">
                    <a16:creationId xmlns:a16="http://schemas.microsoft.com/office/drawing/2014/main" id="{87976DFC-0700-B4FF-AE0D-8366DE33B7E7}"/>
                  </a:ext>
                </a:extLst>
              </p:cNvPr>
              <p:cNvGraphicFramePr>
                <a:graphicFrameLocks/>
              </p:cNvGraphicFramePr>
              <p:nvPr>
                <p:extLst>
                  <p:ext uri="{D42A27DB-BD31-4B8C-83A1-F6EECF244321}">
                    <p14:modId xmlns:p14="http://schemas.microsoft.com/office/powerpoint/2010/main" val="1383001546"/>
                  </p:ext>
                </p:extLst>
              </p:nvPr>
            </p:nvGraphicFramePr>
            <p:xfrm>
              <a:off x="1223682" y="1888938"/>
              <a:ext cx="52578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4">
                <a:extLst>
                  <a:ext uri="{FF2B5EF4-FFF2-40B4-BE49-F238E27FC236}">
                    <a16:creationId xmlns:a16="http://schemas.microsoft.com/office/drawing/2014/main" id="{87976DFC-0700-B4FF-AE0D-8366DE33B7E7}"/>
                  </a:ext>
                </a:extLst>
              </p:cNvPr>
              <p:cNvPicPr>
                <a:picLocks noGrp="1" noRot="1" noChangeAspect="1" noMove="1" noResize="1" noEditPoints="1" noAdjustHandles="1" noChangeArrowheads="1" noChangeShapeType="1"/>
              </p:cNvPicPr>
              <p:nvPr/>
            </p:nvPicPr>
            <p:blipFill>
              <a:blip r:embed="rId3"/>
              <a:stretch>
                <a:fillRect/>
              </a:stretch>
            </p:blipFill>
            <p:spPr>
              <a:xfrm>
                <a:off x="1223682" y="1888938"/>
                <a:ext cx="5257800" cy="4351338"/>
              </a:xfrm>
              <a:prstGeom prst="rect">
                <a:avLst/>
              </a:prstGeom>
            </p:spPr>
          </p:pic>
        </mc:Fallback>
      </mc:AlternateContent>
    </p:spTree>
    <p:extLst>
      <p:ext uri="{BB962C8B-B14F-4D97-AF65-F5344CB8AC3E}">
        <p14:creationId xmlns:p14="http://schemas.microsoft.com/office/powerpoint/2010/main" val="171879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D98E-5E99-CA82-0D29-9BF5924B9821}"/>
              </a:ext>
            </a:extLst>
          </p:cNvPr>
          <p:cNvSpPr>
            <a:spLocks noGrp="1"/>
          </p:cNvSpPr>
          <p:nvPr>
            <p:ph type="title"/>
          </p:nvPr>
        </p:nvSpPr>
        <p:spPr>
          <a:xfrm>
            <a:off x="2231136" y="265445"/>
            <a:ext cx="7729728" cy="1188720"/>
          </a:xfrm>
        </p:spPr>
        <p:txBody>
          <a:bodyPr/>
          <a:lstStyle/>
          <a:p>
            <a:r>
              <a:rPr lang="en-IN" dirty="0"/>
              <a:t>Call</a:t>
            </a:r>
            <a:r>
              <a:rPr lang="en-IN" baseline="0" dirty="0"/>
              <a:t> Duration Analysis</a:t>
            </a:r>
            <a:endParaRPr lang="en-IN" dirty="0"/>
          </a:p>
        </p:txBody>
      </p:sp>
      <p:sp>
        <p:nvSpPr>
          <p:cNvPr id="3" name="Content Placeholder 2">
            <a:extLst>
              <a:ext uri="{FF2B5EF4-FFF2-40B4-BE49-F238E27FC236}">
                <a16:creationId xmlns:a16="http://schemas.microsoft.com/office/drawing/2014/main" id="{DFF1D94C-ABFE-2089-4A0D-275C094CE2BF}"/>
              </a:ext>
            </a:extLst>
          </p:cNvPr>
          <p:cNvSpPr>
            <a:spLocks noGrp="1"/>
          </p:cNvSpPr>
          <p:nvPr>
            <p:ph idx="1"/>
          </p:nvPr>
        </p:nvSpPr>
        <p:spPr>
          <a:xfrm>
            <a:off x="6033247" y="1789766"/>
            <a:ext cx="5257800" cy="4351337"/>
          </a:xfrm>
        </p:spPr>
        <p:txBody>
          <a:bodyPr/>
          <a:lstStyle/>
          <a:p>
            <a:pPr algn="just"/>
            <a:r>
              <a:rPr lang="en-US" dirty="0"/>
              <a:t>The Graph show the average call duration for the different Call Centers and Different Channels. It show a picture of the time taken by different call centers with respect to different communication channels preferred by the customers. It is a good tool specifically for the monitoring department to keep a track of the different call centers and for any measures that can be taken as per the requirement</a:t>
            </a:r>
          </a:p>
          <a:p>
            <a:pPr algn="just"/>
            <a:endParaRPr lang="en-US" dirty="0"/>
          </a:p>
          <a:p>
            <a:pPr algn="just"/>
            <a:r>
              <a:rPr lang="en-US" dirty="0"/>
              <a:t>The Email Channel for Chicago Call center has the highest Average Call Duration and for the same call center Web Channel has the lowest Call Duration. There is not a direct impact but indirectly it has some indication for the managerial decision making.</a:t>
            </a:r>
          </a:p>
        </p:txBody>
      </p:sp>
      <p:graphicFrame>
        <p:nvGraphicFramePr>
          <p:cNvPr id="4" name="Content Placeholder 3">
            <a:extLst>
              <a:ext uri="{FF2B5EF4-FFF2-40B4-BE49-F238E27FC236}">
                <a16:creationId xmlns:a16="http://schemas.microsoft.com/office/drawing/2014/main" id="{7E196FF0-1B3B-47BB-8684-3C6E91A8C128}"/>
              </a:ext>
            </a:extLst>
          </p:cNvPr>
          <p:cNvGraphicFramePr>
            <a:graphicFrameLocks/>
          </p:cNvGraphicFramePr>
          <p:nvPr>
            <p:extLst>
              <p:ext uri="{D42A27DB-BD31-4B8C-83A1-F6EECF244321}">
                <p14:modId xmlns:p14="http://schemas.microsoft.com/office/powerpoint/2010/main" val="213631062"/>
              </p:ext>
            </p:extLst>
          </p:nvPr>
        </p:nvGraphicFramePr>
        <p:xfrm>
          <a:off x="838200" y="1789767"/>
          <a:ext cx="52578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176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AE5C-B936-B7F2-A35C-EBADADC1C910}"/>
              </a:ext>
            </a:extLst>
          </p:cNvPr>
          <p:cNvSpPr>
            <a:spLocks noGrp="1"/>
          </p:cNvSpPr>
          <p:nvPr>
            <p:ph type="title"/>
          </p:nvPr>
        </p:nvSpPr>
        <p:spPr>
          <a:xfrm>
            <a:off x="2231135" y="346127"/>
            <a:ext cx="7729728" cy="1188720"/>
          </a:xfrm>
        </p:spPr>
        <p:txBody>
          <a:bodyPr/>
          <a:lstStyle/>
          <a:p>
            <a:r>
              <a:rPr lang="en-IN" dirty="0"/>
              <a:t>CSAT Score Analysis</a:t>
            </a:r>
          </a:p>
        </p:txBody>
      </p:sp>
      <p:sp>
        <p:nvSpPr>
          <p:cNvPr id="3" name="Content Placeholder 2">
            <a:extLst>
              <a:ext uri="{FF2B5EF4-FFF2-40B4-BE49-F238E27FC236}">
                <a16:creationId xmlns:a16="http://schemas.microsoft.com/office/drawing/2014/main" id="{6573A39E-BA00-3727-1AD8-C9748563A0C3}"/>
              </a:ext>
            </a:extLst>
          </p:cNvPr>
          <p:cNvSpPr>
            <a:spLocks noGrp="1"/>
          </p:cNvSpPr>
          <p:nvPr>
            <p:ph idx="1"/>
          </p:nvPr>
        </p:nvSpPr>
        <p:spPr>
          <a:xfrm>
            <a:off x="6096001" y="1690688"/>
            <a:ext cx="5257800" cy="4351338"/>
          </a:xfrm>
        </p:spPr>
        <p:txBody>
          <a:bodyPr>
            <a:normAutofit/>
          </a:bodyPr>
          <a:lstStyle/>
          <a:p>
            <a:pPr algn="just"/>
            <a:r>
              <a:rPr lang="en-US" dirty="0"/>
              <a:t>The Graph show the average CSAT Score for the different Call Centers and Different Channels. Again it is a very important metric which is directly related to the Customer satisfaction score varying with combination of different communication channels and different call centers located at different geographical locations.  Some demographic insights might come up for any upcoming strategies</a:t>
            </a:r>
          </a:p>
          <a:p>
            <a:pPr algn="just"/>
            <a:endParaRPr lang="en-IN" dirty="0"/>
          </a:p>
          <a:p>
            <a:pPr algn="just"/>
            <a:r>
              <a:rPr lang="en-IN" dirty="0"/>
              <a:t>For Denver Call centre and Web Channel the CSAT Score is highest and Email channel for Chicago Call Centre has the Lowest Average CSAT Score. These extreme points might be needed to address any underlying issues or advantages for respective point</a:t>
            </a:r>
          </a:p>
        </p:txBody>
      </p:sp>
      <p:graphicFrame>
        <p:nvGraphicFramePr>
          <p:cNvPr id="4" name="Content Placeholder 3">
            <a:extLst>
              <a:ext uri="{FF2B5EF4-FFF2-40B4-BE49-F238E27FC236}">
                <a16:creationId xmlns:a16="http://schemas.microsoft.com/office/drawing/2014/main" id="{9E117E32-4259-426B-B3DF-A73513078111}"/>
              </a:ext>
            </a:extLst>
          </p:cNvPr>
          <p:cNvGraphicFramePr>
            <a:graphicFrameLocks/>
          </p:cNvGraphicFramePr>
          <p:nvPr>
            <p:extLst>
              <p:ext uri="{D42A27DB-BD31-4B8C-83A1-F6EECF244321}">
                <p14:modId xmlns:p14="http://schemas.microsoft.com/office/powerpoint/2010/main" val="1808808505"/>
              </p:ext>
            </p:extLst>
          </p:nvPr>
        </p:nvGraphicFramePr>
        <p:xfrm>
          <a:off x="838199" y="1690688"/>
          <a:ext cx="52578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54505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9451D-7858-2BDE-FD76-BC01C642CABC}"/>
              </a:ext>
            </a:extLst>
          </p:cNvPr>
          <p:cNvSpPr>
            <a:spLocks noGrp="1"/>
          </p:cNvSpPr>
          <p:nvPr>
            <p:ph type="title"/>
          </p:nvPr>
        </p:nvSpPr>
        <p:spPr>
          <a:xfrm>
            <a:off x="2231136" y="319233"/>
            <a:ext cx="7729728" cy="1188720"/>
          </a:xfrm>
        </p:spPr>
        <p:txBody>
          <a:bodyPr/>
          <a:lstStyle/>
          <a:p>
            <a:r>
              <a:rPr lang="en-IN" dirty="0"/>
              <a:t>CSAT Score over time</a:t>
            </a:r>
          </a:p>
        </p:txBody>
      </p:sp>
      <p:sp>
        <p:nvSpPr>
          <p:cNvPr id="3" name="Content Placeholder 2">
            <a:extLst>
              <a:ext uri="{FF2B5EF4-FFF2-40B4-BE49-F238E27FC236}">
                <a16:creationId xmlns:a16="http://schemas.microsoft.com/office/drawing/2014/main" id="{DB6F08AC-20B1-4BB3-1EB0-5C90922FEFB2}"/>
              </a:ext>
            </a:extLst>
          </p:cNvPr>
          <p:cNvSpPr>
            <a:spLocks noGrp="1"/>
          </p:cNvSpPr>
          <p:nvPr>
            <p:ph idx="1"/>
          </p:nvPr>
        </p:nvSpPr>
        <p:spPr>
          <a:xfrm>
            <a:off x="6176682" y="1825625"/>
            <a:ext cx="5257800" cy="4351338"/>
          </a:xfrm>
        </p:spPr>
        <p:txBody>
          <a:bodyPr/>
          <a:lstStyle/>
          <a:p>
            <a:pPr algn="just"/>
            <a:r>
              <a:rPr lang="en-US" dirty="0"/>
              <a:t>The Line graph shows the Timeline Story of Average CSAT Score for the Company across all the channels and Call Centers. Here the overall growth or decline can be observed by the monitoring department regarding the performance and quality of the voice teams as well as the technical and delivery teams. Generally a steady incline is wished</a:t>
            </a:r>
          </a:p>
          <a:p>
            <a:pPr algn="just"/>
            <a:endParaRPr lang="en-US" dirty="0"/>
          </a:p>
          <a:p>
            <a:pPr algn="just"/>
            <a:r>
              <a:rPr lang="en-US" dirty="0"/>
              <a:t>The overall picture shows a good growth considering the numbers from January and December data. However, there have been certain declines in between which is definitely need to be addressed to see any seasonality or other reasons</a:t>
            </a:r>
          </a:p>
          <a:p>
            <a:endParaRPr lang="en-IN" dirty="0"/>
          </a:p>
        </p:txBody>
      </p:sp>
      <p:graphicFrame>
        <p:nvGraphicFramePr>
          <p:cNvPr id="4" name="Content Placeholder 3">
            <a:extLst>
              <a:ext uri="{FF2B5EF4-FFF2-40B4-BE49-F238E27FC236}">
                <a16:creationId xmlns:a16="http://schemas.microsoft.com/office/drawing/2014/main" id="{748C51F5-8320-4544-80C8-9C0312C990D6}"/>
              </a:ext>
            </a:extLst>
          </p:cNvPr>
          <p:cNvGraphicFramePr>
            <a:graphicFrameLocks/>
          </p:cNvGraphicFramePr>
          <p:nvPr>
            <p:extLst>
              <p:ext uri="{D42A27DB-BD31-4B8C-83A1-F6EECF244321}">
                <p14:modId xmlns:p14="http://schemas.microsoft.com/office/powerpoint/2010/main" val="765017547"/>
              </p:ext>
            </p:extLst>
          </p:nvPr>
        </p:nvGraphicFramePr>
        <p:xfrm>
          <a:off x="838200" y="1825625"/>
          <a:ext cx="52578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00563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A8613-4521-0C3E-CD11-13575070D89D}"/>
              </a:ext>
            </a:extLst>
          </p:cNvPr>
          <p:cNvSpPr>
            <a:spLocks noGrp="1"/>
          </p:cNvSpPr>
          <p:nvPr>
            <p:ph type="title"/>
          </p:nvPr>
        </p:nvSpPr>
        <p:spPr>
          <a:xfrm>
            <a:off x="2231136" y="453648"/>
            <a:ext cx="7729728" cy="1188720"/>
          </a:xfrm>
        </p:spPr>
        <p:txBody>
          <a:bodyPr/>
          <a:lstStyle/>
          <a:p>
            <a:r>
              <a:rPr lang="en-US" dirty="0"/>
              <a:t>Demographics</a:t>
            </a:r>
            <a:endParaRPr lang="en-IN" dirty="0"/>
          </a:p>
        </p:txBody>
      </p:sp>
      <p:sp>
        <p:nvSpPr>
          <p:cNvPr id="3" name="Content Placeholder 2">
            <a:extLst>
              <a:ext uri="{FF2B5EF4-FFF2-40B4-BE49-F238E27FC236}">
                <a16:creationId xmlns:a16="http://schemas.microsoft.com/office/drawing/2014/main" id="{C2D28C68-569E-8558-12EA-3E5ED652BCAD}"/>
              </a:ext>
            </a:extLst>
          </p:cNvPr>
          <p:cNvSpPr>
            <a:spLocks noGrp="1"/>
          </p:cNvSpPr>
          <p:nvPr>
            <p:ph idx="1"/>
          </p:nvPr>
        </p:nvSpPr>
        <p:spPr>
          <a:xfrm>
            <a:off x="6096000" y="1690688"/>
            <a:ext cx="5257800" cy="4351338"/>
          </a:xfrm>
        </p:spPr>
        <p:txBody>
          <a:bodyPr/>
          <a:lstStyle/>
          <a:p>
            <a:pPr algn="just"/>
            <a:r>
              <a:rPr lang="en-US" dirty="0"/>
              <a:t>The Map shows the demographic information of the clients residing in different parts of the country. It is a good tool to have to see the ongoing demographic development in the country. </a:t>
            </a:r>
          </a:p>
          <a:p>
            <a:pPr algn="just"/>
            <a:r>
              <a:rPr lang="en-US" dirty="0"/>
              <a:t>Although, the count may not be a very good indicator but in today’s competition driven economy and business, churn is one of the main concerns for all the organizations competing in this dynamic business environment. </a:t>
            </a:r>
          </a:p>
          <a:p>
            <a:pPr algn="just"/>
            <a:r>
              <a:rPr lang="en-US" dirty="0"/>
              <a:t>Based on the data available we can see that most of the customers belong to the California, Texas &amp; Florida States. As the climate plays a part in a country as widespread like USA, the customer count is low in states located north of the country.</a:t>
            </a:r>
            <a:endParaRPr lang="en-IN" dirty="0"/>
          </a:p>
        </p:txBody>
      </p:sp>
      <mc:AlternateContent xmlns:mc="http://schemas.openxmlformats.org/markup-compatibility/2006" xmlns:cx4="http://schemas.microsoft.com/office/drawing/2016/5/10/chartex">
        <mc:Choice Requires="cx4">
          <p:graphicFrame>
            <p:nvGraphicFramePr>
              <p:cNvPr id="4" name="Content Placeholder 3">
                <a:extLst>
                  <a:ext uri="{FF2B5EF4-FFF2-40B4-BE49-F238E27FC236}">
                    <a16:creationId xmlns:a16="http://schemas.microsoft.com/office/drawing/2014/main" id="{FEB56F43-B52E-4DD2-ABB7-E407F24D25FF}"/>
                  </a:ext>
                </a:extLst>
              </p:cNvPr>
              <p:cNvGraphicFramePr>
                <a:graphicFrameLocks/>
              </p:cNvGraphicFramePr>
              <p:nvPr>
                <p:extLst>
                  <p:ext uri="{D42A27DB-BD31-4B8C-83A1-F6EECF244321}">
                    <p14:modId xmlns:p14="http://schemas.microsoft.com/office/powerpoint/2010/main" val="2944479762"/>
                  </p:ext>
                </p:extLst>
              </p:nvPr>
            </p:nvGraphicFramePr>
            <p:xfrm>
              <a:off x="838200" y="1690688"/>
              <a:ext cx="52578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FEB56F43-B52E-4DD2-ABB7-E407F24D25FF}"/>
                  </a:ext>
                </a:extLst>
              </p:cNvPr>
              <p:cNvPicPr>
                <a:picLocks noGrp="1" noRot="1" noChangeAspect="1" noMove="1" noResize="1" noEditPoints="1" noAdjustHandles="1" noChangeArrowheads="1" noChangeShapeType="1"/>
              </p:cNvPicPr>
              <p:nvPr/>
            </p:nvPicPr>
            <p:blipFill>
              <a:blip r:embed="rId3"/>
              <a:stretch>
                <a:fillRect/>
              </a:stretch>
            </p:blipFill>
            <p:spPr>
              <a:xfrm>
                <a:off x="838200" y="1690688"/>
                <a:ext cx="5257800" cy="4351338"/>
              </a:xfrm>
              <a:prstGeom prst="rect">
                <a:avLst/>
              </a:prstGeom>
            </p:spPr>
          </p:pic>
        </mc:Fallback>
      </mc:AlternateContent>
    </p:spTree>
    <p:extLst>
      <p:ext uri="{BB962C8B-B14F-4D97-AF65-F5344CB8AC3E}">
        <p14:creationId xmlns:p14="http://schemas.microsoft.com/office/powerpoint/2010/main" val="283578004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159</TotalTime>
  <Words>924</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Parcel</vt:lpstr>
      <vt:lpstr>Analysis of Customer Service Data</vt:lpstr>
      <vt:lpstr>Customer Sentiment Analysis </vt:lpstr>
      <vt:lpstr>Response Time Analysis</vt:lpstr>
      <vt:lpstr>Root Cause Analysis</vt:lpstr>
      <vt:lpstr>Preferred Channel Analysis</vt:lpstr>
      <vt:lpstr>Call Duration Analysis</vt:lpstr>
      <vt:lpstr>CSAT Score Analysis</vt:lpstr>
      <vt:lpstr>CSAT Score over time</vt:lpstr>
      <vt:lpstr>Demographics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Customer Service Data</dc:title>
  <dc:creator>Pratik Datta</dc:creator>
  <cp:lastModifiedBy>Pratik Datta</cp:lastModifiedBy>
  <cp:revision>14</cp:revision>
  <dcterms:created xsi:type="dcterms:W3CDTF">2024-01-19T16:31:49Z</dcterms:created>
  <dcterms:modified xsi:type="dcterms:W3CDTF">2024-01-21T16:14:36Z</dcterms:modified>
</cp:coreProperties>
</file>