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tik\Downloads\ABADS\SQL\Project\Outpu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tik\Downloads\ABADS\SQL\Project\Output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tik\Downloads\ABADS\SQL\Project\Outputs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tik\Downloads\ABADS\SQL\Project\Outputs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tik\Downloads\ABADS\SQL\Project\Outputs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tik\Downloads\ABADS\SQL\Project\Outpu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tik\Downloads\ABADS\SQL\Project\Outpu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tik\Downloads\ABADS\SQL\Project\Outpu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tik\Downloads\ABADS\SQL\Project\Outpu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tik\Downloads\ABADS\SQL\Project\Outpu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tik\Downloads\ABADS\SQL\Project\Outpu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tik\Downloads\ABADS\SQL\Project\Output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tik\Downloads\ABADS\SQL\Project\Output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b="0" i="0" u="none" strike="noStrike" baseline="0"/>
              <a:t>Yearwise Approval of Drugs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T1Q1!$B$1</c:f>
              <c:strCache>
                <c:ptCount val="1"/>
                <c:pt idx="0">
                  <c:v>Approvals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T1Q1!$A$2:$A$79</c:f>
              <c:numCache>
                <c:formatCode>General</c:formatCode>
                <c:ptCount val="78"/>
                <c:pt idx="0">
                  <c:v>1939</c:v>
                </c:pt>
                <c:pt idx="1">
                  <c:v>1940</c:v>
                </c:pt>
                <c:pt idx="2">
                  <c:v>1941</c:v>
                </c:pt>
                <c:pt idx="3">
                  <c:v>1942</c:v>
                </c:pt>
                <c:pt idx="4">
                  <c:v>1943</c:v>
                </c:pt>
                <c:pt idx="5">
                  <c:v>1944</c:v>
                </c:pt>
                <c:pt idx="6">
                  <c:v>1945</c:v>
                </c:pt>
                <c:pt idx="7">
                  <c:v>1946</c:v>
                </c:pt>
                <c:pt idx="8">
                  <c:v>1947</c:v>
                </c:pt>
                <c:pt idx="9">
                  <c:v>1948</c:v>
                </c:pt>
                <c:pt idx="10">
                  <c:v>1949</c:v>
                </c:pt>
                <c:pt idx="11">
                  <c:v>1950</c:v>
                </c:pt>
                <c:pt idx="12">
                  <c:v>1951</c:v>
                </c:pt>
                <c:pt idx="13">
                  <c:v>1952</c:v>
                </c:pt>
                <c:pt idx="14">
                  <c:v>1953</c:v>
                </c:pt>
                <c:pt idx="15">
                  <c:v>1954</c:v>
                </c:pt>
                <c:pt idx="16">
                  <c:v>1955</c:v>
                </c:pt>
                <c:pt idx="17">
                  <c:v>1956</c:v>
                </c:pt>
                <c:pt idx="18">
                  <c:v>1957</c:v>
                </c:pt>
                <c:pt idx="19">
                  <c:v>1958</c:v>
                </c:pt>
                <c:pt idx="20">
                  <c:v>1959</c:v>
                </c:pt>
                <c:pt idx="21">
                  <c:v>1960</c:v>
                </c:pt>
                <c:pt idx="22">
                  <c:v>1961</c:v>
                </c:pt>
                <c:pt idx="23">
                  <c:v>1962</c:v>
                </c:pt>
                <c:pt idx="24">
                  <c:v>1963</c:v>
                </c:pt>
                <c:pt idx="25">
                  <c:v>1964</c:v>
                </c:pt>
                <c:pt idx="26">
                  <c:v>1965</c:v>
                </c:pt>
                <c:pt idx="27">
                  <c:v>1966</c:v>
                </c:pt>
                <c:pt idx="28">
                  <c:v>1967</c:v>
                </c:pt>
                <c:pt idx="29">
                  <c:v>1968</c:v>
                </c:pt>
                <c:pt idx="30">
                  <c:v>1969</c:v>
                </c:pt>
                <c:pt idx="31">
                  <c:v>1970</c:v>
                </c:pt>
                <c:pt idx="32">
                  <c:v>1971</c:v>
                </c:pt>
                <c:pt idx="33">
                  <c:v>1972</c:v>
                </c:pt>
                <c:pt idx="34">
                  <c:v>1973</c:v>
                </c:pt>
                <c:pt idx="35">
                  <c:v>1974</c:v>
                </c:pt>
                <c:pt idx="36">
                  <c:v>1975</c:v>
                </c:pt>
                <c:pt idx="37">
                  <c:v>1976</c:v>
                </c:pt>
                <c:pt idx="38">
                  <c:v>1977</c:v>
                </c:pt>
                <c:pt idx="39">
                  <c:v>1978</c:v>
                </c:pt>
                <c:pt idx="40">
                  <c:v>1979</c:v>
                </c:pt>
                <c:pt idx="41">
                  <c:v>1980</c:v>
                </c:pt>
                <c:pt idx="42">
                  <c:v>1981</c:v>
                </c:pt>
                <c:pt idx="43">
                  <c:v>1982</c:v>
                </c:pt>
                <c:pt idx="44">
                  <c:v>1983</c:v>
                </c:pt>
                <c:pt idx="45">
                  <c:v>1984</c:v>
                </c:pt>
                <c:pt idx="46">
                  <c:v>1985</c:v>
                </c:pt>
                <c:pt idx="47">
                  <c:v>1986</c:v>
                </c:pt>
                <c:pt idx="48">
                  <c:v>1987</c:v>
                </c:pt>
                <c:pt idx="49">
                  <c:v>1988</c:v>
                </c:pt>
                <c:pt idx="50">
                  <c:v>1989</c:v>
                </c:pt>
                <c:pt idx="51">
                  <c:v>1990</c:v>
                </c:pt>
                <c:pt idx="52">
                  <c:v>1991</c:v>
                </c:pt>
                <c:pt idx="53">
                  <c:v>1992</c:v>
                </c:pt>
                <c:pt idx="54">
                  <c:v>1993</c:v>
                </c:pt>
                <c:pt idx="55">
                  <c:v>1994</c:v>
                </c:pt>
                <c:pt idx="56">
                  <c:v>1995</c:v>
                </c:pt>
                <c:pt idx="57">
                  <c:v>1996</c:v>
                </c:pt>
                <c:pt idx="58">
                  <c:v>1997</c:v>
                </c:pt>
                <c:pt idx="59">
                  <c:v>1998</c:v>
                </c:pt>
                <c:pt idx="60">
                  <c:v>1999</c:v>
                </c:pt>
                <c:pt idx="61">
                  <c:v>2000</c:v>
                </c:pt>
                <c:pt idx="62">
                  <c:v>2001</c:v>
                </c:pt>
                <c:pt idx="63">
                  <c:v>2002</c:v>
                </c:pt>
                <c:pt idx="64">
                  <c:v>2003</c:v>
                </c:pt>
                <c:pt idx="65">
                  <c:v>2004</c:v>
                </c:pt>
                <c:pt idx="66">
                  <c:v>2005</c:v>
                </c:pt>
                <c:pt idx="67">
                  <c:v>2006</c:v>
                </c:pt>
                <c:pt idx="68">
                  <c:v>2007</c:v>
                </c:pt>
                <c:pt idx="69">
                  <c:v>2008</c:v>
                </c:pt>
                <c:pt idx="70">
                  <c:v>2009</c:v>
                </c:pt>
                <c:pt idx="71">
                  <c:v>2010</c:v>
                </c:pt>
                <c:pt idx="72">
                  <c:v>2011</c:v>
                </c:pt>
                <c:pt idx="73">
                  <c:v>2012</c:v>
                </c:pt>
                <c:pt idx="74">
                  <c:v>2013</c:v>
                </c:pt>
                <c:pt idx="75">
                  <c:v>2014</c:v>
                </c:pt>
                <c:pt idx="76">
                  <c:v>2015</c:v>
                </c:pt>
                <c:pt idx="77">
                  <c:v>2016</c:v>
                </c:pt>
              </c:numCache>
            </c:numRef>
          </c:cat>
          <c:val>
            <c:numRef>
              <c:f>T1Q1!$B$2:$B$79</c:f>
              <c:numCache>
                <c:formatCode>General</c:formatCode>
                <c:ptCount val="78"/>
                <c:pt idx="0">
                  <c:v>12</c:v>
                </c:pt>
                <c:pt idx="1">
                  <c:v>11</c:v>
                </c:pt>
                <c:pt idx="2">
                  <c:v>14</c:v>
                </c:pt>
                <c:pt idx="3">
                  <c:v>11</c:v>
                </c:pt>
                <c:pt idx="4">
                  <c:v>6</c:v>
                </c:pt>
                <c:pt idx="5">
                  <c:v>9</c:v>
                </c:pt>
                <c:pt idx="6">
                  <c:v>5</c:v>
                </c:pt>
                <c:pt idx="7">
                  <c:v>13</c:v>
                </c:pt>
                <c:pt idx="8">
                  <c:v>11</c:v>
                </c:pt>
                <c:pt idx="9">
                  <c:v>22</c:v>
                </c:pt>
                <c:pt idx="10">
                  <c:v>11</c:v>
                </c:pt>
                <c:pt idx="11">
                  <c:v>26</c:v>
                </c:pt>
                <c:pt idx="12">
                  <c:v>23</c:v>
                </c:pt>
                <c:pt idx="13">
                  <c:v>36</c:v>
                </c:pt>
                <c:pt idx="14">
                  <c:v>53</c:v>
                </c:pt>
                <c:pt idx="15">
                  <c:v>51</c:v>
                </c:pt>
                <c:pt idx="16">
                  <c:v>55</c:v>
                </c:pt>
                <c:pt idx="17">
                  <c:v>42</c:v>
                </c:pt>
                <c:pt idx="18">
                  <c:v>67</c:v>
                </c:pt>
                <c:pt idx="19">
                  <c:v>50</c:v>
                </c:pt>
                <c:pt idx="20">
                  <c:v>60</c:v>
                </c:pt>
                <c:pt idx="21">
                  <c:v>74</c:v>
                </c:pt>
                <c:pt idx="22">
                  <c:v>101</c:v>
                </c:pt>
                <c:pt idx="23">
                  <c:v>70</c:v>
                </c:pt>
                <c:pt idx="24">
                  <c:v>96</c:v>
                </c:pt>
                <c:pt idx="25">
                  <c:v>120</c:v>
                </c:pt>
                <c:pt idx="26">
                  <c:v>125</c:v>
                </c:pt>
                <c:pt idx="27">
                  <c:v>143</c:v>
                </c:pt>
                <c:pt idx="28">
                  <c:v>158</c:v>
                </c:pt>
                <c:pt idx="29">
                  <c:v>112</c:v>
                </c:pt>
                <c:pt idx="30">
                  <c:v>148</c:v>
                </c:pt>
                <c:pt idx="31">
                  <c:v>202</c:v>
                </c:pt>
                <c:pt idx="32">
                  <c:v>250</c:v>
                </c:pt>
                <c:pt idx="33">
                  <c:v>287</c:v>
                </c:pt>
                <c:pt idx="34">
                  <c:v>289</c:v>
                </c:pt>
                <c:pt idx="35">
                  <c:v>602</c:v>
                </c:pt>
                <c:pt idx="36">
                  <c:v>1017</c:v>
                </c:pt>
                <c:pt idx="37">
                  <c:v>1428</c:v>
                </c:pt>
                <c:pt idx="38">
                  <c:v>1354</c:v>
                </c:pt>
                <c:pt idx="39">
                  <c:v>1938</c:v>
                </c:pt>
                <c:pt idx="40">
                  <c:v>1867</c:v>
                </c:pt>
                <c:pt idx="41">
                  <c:v>1986</c:v>
                </c:pt>
                <c:pt idx="42">
                  <c:v>2156</c:v>
                </c:pt>
                <c:pt idx="43">
                  <c:v>2938</c:v>
                </c:pt>
                <c:pt idx="44">
                  <c:v>2416</c:v>
                </c:pt>
                <c:pt idx="45">
                  <c:v>2845</c:v>
                </c:pt>
                <c:pt idx="46">
                  <c:v>3375</c:v>
                </c:pt>
                <c:pt idx="47">
                  <c:v>3506</c:v>
                </c:pt>
                <c:pt idx="48">
                  <c:v>3508</c:v>
                </c:pt>
                <c:pt idx="49">
                  <c:v>4452</c:v>
                </c:pt>
                <c:pt idx="50">
                  <c:v>3817</c:v>
                </c:pt>
                <c:pt idx="51">
                  <c:v>2826</c:v>
                </c:pt>
                <c:pt idx="52">
                  <c:v>3723</c:v>
                </c:pt>
                <c:pt idx="53">
                  <c:v>3734</c:v>
                </c:pt>
                <c:pt idx="54">
                  <c:v>3550</c:v>
                </c:pt>
                <c:pt idx="55">
                  <c:v>3795</c:v>
                </c:pt>
                <c:pt idx="56">
                  <c:v>3872</c:v>
                </c:pt>
                <c:pt idx="57">
                  <c:v>4609</c:v>
                </c:pt>
                <c:pt idx="58">
                  <c:v>4419</c:v>
                </c:pt>
                <c:pt idx="59">
                  <c:v>5041</c:v>
                </c:pt>
                <c:pt idx="60">
                  <c:v>4759</c:v>
                </c:pt>
                <c:pt idx="61">
                  <c:v>5204</c:v>
                </c:pt>
                <c:pt idx="62">
                  <c:v>5098</c:v>
                </c:pt>
                <c:pt idx="63">
                  <c:v>5661</c:v>
                </c:pt>
                <c:pt idx="64">
                  <c:v>1525</c:v>
                </c:pt>
                <c:pt idx="65">
                  <c:v>1684</c:v>
                </c:pt>
                <c:pt idx="66">
                  <c:v>1367</c:v>
                </c:pt>
                <c:pt idx="67">
                  <c:v>1470</c:v>
                </c:pt>
                <c:pt idx="68">
                  <c:v>1722</c:v>
                </c:pt>
                <c:pt idx="69">
                  <c:v>1635</c:v>
                </c:pt>
                <c:pt idx="70">
                  <c:v>1593</c:v>
                </c:pt>
                <c:pt idx="71">
                  <c:v>1634</c:v>
                </c:pt>
                <c:pt idx="72">
                  <c:v>2125</c:v>
                </c:pt>
                <c:pt idx="73">
                  <c:v>2095</c:v>
                </c:pt>
                <c:pt idx="74">
                  <c:v>3171</c:v>
                </c:pt>
                <c:pt idx="75">
                  <c:v>3212</c:v>
                </c:pt>
                <c:pt idx="76">
                  <c:v>2971</c:v>
                </c:pt>
                <c:pt idx="77">
                  <c:v>2339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3DD-41CC-B811-2B180099B778}"/>
            </c:ext>
          </c:extLst>
        </c:ser>
        <c:ser>
          <c:idx val="1"/>
          <c:order val="1"/>
          <c:tx>
            <c:strRef>
              <c:f>T1Q1!$C$1</c:f>
              <c:strCache>
                <c:ptCount val="1"/>
                <c:pt idx="0">
                  <c:v>TentativeApprovals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T1Q1!$A$2:$A$79</c:f>
              <c:numCache>
                <c:formatCode>General</c:formatCode>
                <c:ptCount val="78"/>
                <c:pt idx="0">
                  <c:v>1939</c:v>
                </c:pt>
                <c:pt idx="1">
                  <c:v>1940</c:v>
                </c:pt>
                <c:pt idx="2">
                  <c:v>1941</c:v>
                </c:pt>
                <c:pt idx="3">
                  <c:v>1942</c:v>
                </c:pt>
                <c:pt idx="4">
                  <c:v>1943</c:v>
                </c:pt>
                <c:pt idx="5">
                  <c:v>1944</c:v>
                </c:pt>
                <c:pt idx="6">
                  <c:v>1945</c:v>
                </c:pt>
                <c:pt idx="7">
                  <c:v>1946</c:v>
                </c:pt>
                <c:pt idx="8">
                  <c:v>1947</c:v>
                </c:pt>
                <c:pt idx="9">
                  <c:v>1948</c:v>
                </c:pt>
                <c:pt idx="10">
                  <c:v>1949</c:v>
                </c:pt>
                <c:pt idx="11">
                  <c:v>1950</c:v>
                </c:pt>
                <c:pt idx="12">
                  <c:v>1951</c:v>
                </c:pt>
                <c:pt idx="13">
                  <c:v>1952</c:v>
                </c:pt>
                <c:pt idx="14">
                  <c:v>1953</c:v>
                </c:pt>
                <c:pt idx="15">
                  <c:v>1954</c:v>
                </c:pt>
                <c:pt idx="16">
                  <c:v>1955</c:v>
                </c:pt>
                <c:pt idx="17">
                  <c:v>1956</c:v>
                </c:pt>
                <c:pt idx="18">
                  <c:v>1957</c:v>
                </c:pt>
                <c:pt idx="19">
                  <c:v>1958</c:v>
                </c:pt>
                <c:pt idx="20">
                  <c:v>1959</c:v>
                </c:pt>
                <c:pt idx="21">
                  <c:v>1960</c:v>
                </c:pt>
                <c:pt idx="22">
                  <c:v>1961</c:v>
                </c:pt>
                <c:pt idx="23">
                  <c:v>1962</c:v>
                </c:pt>
                <c:pt idx="24">
                  <c:v>1963</c:v>
                </c:pt>
                <c:pt idx="25">
                  <c:v>1964</c:v>
                </c:pt>
                <c:pt idx="26">
                  <c:v>1965</c:v>
                </c:pt>
                <c:pt idx="27">
                  <c:v>1966</c:v>
                </c:pt>
                <c:pt idx="28">
                  <c:v>1967</c:v>
                </c:pt>
                <c:pt idx="29">
                  <c:v>1968</c:v>
                </c:pt>
                <c:pt idx="30">
                  <c:v>1969</c:v>
                </c:pt>
                <c:pt idx="31">
                  <c:v>1970</c:v>
                </c:pt>
                <c:pt idx="32">
                  <c:v>1971</c:v>
                </c:pt>
                <c:pt idx="33">
                  <c:v>1972</c:v>
                </c:pt>
                <c:pt idx="34">
                  <c:v>1973</c:v>
                </c:pt>
                <c:pt idx="35">
                  <c:v>1974</c:v>
                </c:pt>
                <c:pt idx="36">
                  <c:v>1975</c:v>
                </c:pt>
                <c:pt idx="37">
                  <c:v>1976</c:v>
                </c:pt>
                <c:pt idx="38">
                  <c:v>1977</c:v>
                </c:pt>
                <c:pt idx="39">
                  <c:v>1978</c:v>
                </c:pt>
                <c:pt idx="40">
                  <c:v>1979</c:v>
                </c:pt>
                <c:pt idx="41">
                  <c:v>1980</c:v>
                </c:pt>
                <c:pt idx="42">
                  <c:v>1981</c:v>
                </c:pt>
                <c:pt idx="43">
                  <c:v>1982</c:v>
                </c:pt>
                <c:pt idx="44">
                  <c:v>1983</c:v>
                </c:pt>
                <c:pt idx="45">
                  <c:v>1984</c:v>
                </c:pt>
                <c:pt idx="46">
                  <c:v>1985</c:v>
                </c:pt>
                <c:pt idx="47">
                  <c:v>1986</c:v>
                </c:pt>
                <c:pt idx="48">
                  <c:v>1987</c:v>
                </c:pt>
                <c:pt idx="49">
                  <c:v>1988</c:v>
                </c:pt>
                <c:pt idx="50">
                  <c:v>1989</c:v>
                </c:pt>
                <c:pt idx="51">
                  <c:v>1990</c:v>
                </c:pt>
                <c:pt idx="52">
                  <c:v>1991</c:v>
                </c:pt>
                <c:pt idx="53">
                  <c:v>1992</c:v>
                </c:pt>
                <c:pt idx="54">
                  <c:v>1993</c:v>
                </c:pt>
                <c:pt idx="55">
                  <c:v>1994</c:v>
                </c:pt>
                <c:pt idx="56">
                  <c:v>1995</c:v>
                </c:pt>
                <c:pt idx="57">
                  <c:v>1996</c:v>
                </c:pt>
                <c:pt idx="58">
                  <c:v>1997</c:v>
                </c:pt>
                <c:pt idx="59">
                  <c:v>1998</c:v>
                </c:pt>
                <c:pt idx="60">
                  <c:v>1999</c:v>
                </c:pt>
                <c:pt idx="61">
                  <c:v>2000</c:v>
                </c:pt>
                <c:pt idx="62">
                  <c:v>2001</c:v>
                </c:pt>
                <c:pt idx="63">
                  <c:v>2002</c:v>
                </c:pt>
                <c:pt idx="64">
                  <c:v>2003</c:v>
                </c:pt>
                <c:pt idx="65">
                  <c:v>2004</c:v>
                </c:pt>
                <c:pt idx="66">
                  <c:v>2005</c:v>
                </c:pt>
                <c:pt idx="67">
                  <c:v>2006</c:v>
                </c:pt>
                <c:pt idx="68">
                  <c:v>2007</c:v>
                </c:pt>
                <c:pt idx="69">
                  <c:v>2008</c:v>
                </c:pt>
                <c:pt idx="70">
                  <c:v>2009</c:v>
                </c:pt>
                <c:pt idx="71">
                  <c:v>2010</c:v>
                </c:pt>
                <c:pt idx="72">
                  <c:v>2011</c:v>
                </c:pt>
                <c:pt idx="73">
                  <c:v>2012</c:v>
                </c:pt>
                <c:pt idx="74">
                  <c:v>2013</c:v>
                </c:pt>
                <c:pt idx="75">
                  <c:v>2014</c:v>
                </c:pt>
                <c:pt idx="76">
                  <c:v>2015</c:v>
                </c:pt>
                <c:pt idx="77">
                  <c:v>2016</c:v>
                </c:pt>
              </c:numCache>
            </c:numRef>
          </c:cat>
          <c:val>
            <c:numRef>
              <c:f>T1Q1!$C$2:$C$79</c:f>
              <c:numCache>
                <c:formatCode>General</c:formatCode>
                <c:ptCount val="7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1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5</c:v>
                </c:pt>
                <c:pt idx="53">
                  <c:v>9</c:v>
                </c:pt>
                <c:pt idx="54">
                  <c:v>16</c:v>
                </c:pt>
                <c:pt idx="55">
                  <c:v>8</c:v>
                </c:pt>
                <c:pt idx="56">
                  <c:v>17</c:v>
                </c:pt>
                <c:pt idx="57">
                  <c:v>25</c:v>
                </c:pt>
                <c:pt idx="58">
                  <c:v>39</c:v>
                </c:pt>
                <c:pt idx="59">
                  <c:v>39</c:v>
                </c:pt>
                <c:pt idx="60">
                  <c:v>64</c:v>
                </c:pt>
                <c:pt idx="61">
                  <c:v>72</c:v>
                </c:pt>
                <c:pt idx="62">
                  <c:v>80</c:v>
                </c:pt>
                <c:pt idx="63">
                  <c:v>75</c:v>
                </c:pt>
                <c:pt idx="64">
                  <c:v>99</c:v>
                </c:pt>
                <c:pt idx="65">
                  <c:v>86</c:v>
                </c:pt>
                <c:pt idx="66">
                  <c:v>107</c:v>
                </c:pt>
                <c:pt idx="67">
                  <c:v>176</c:v>
                </c:pt>
                <c:pt idx="68">
                  <c:v>210</c:v>
                </c:pt>
                <c:pt idx="69">
                  <c:v>122</c:v>
                </c:pt>
                <c:pt idx="70">
                  <c:v>129</c:v>
                </c:pt>
                <c:pt idx="71">
                  <c:v>155</c:v>
                </c:pt>
                <c:pt idx="72">
                  <c:v>147</c:v>
                </c:pt>
                <c:pt idx="73">
                  <c:v>120</c:v>
                </c:pt>
                <c:pt idx="74">
                  <c:v>104</c:v>
                </c:pt>
                <c:pt idx="75">
                  <c:v>96</c:v>
                </c:pt>
                <c:pt idx="76">
                  <c:v>141</c:v>
                </c:pt>
                <c:pt idx="77">
                  <c:v>124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3DD-41CC-B811-2B180099B7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66836896"/>
        <c:axId val="1066832096"/>
      </c:lineChart>
      <c:catAx>
        <c:axId val="1066836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6832096"/>
        <c:crosses val="autoZero"/>
        <c:auto val="1"/>
        <c:lblAlgn val="ctr"/>
        <c:lblOffset val="100"/>
        <c:noMultiLvlLbl val="0"/>
      </c:catAx>
      <c:valAx>
        <c:axId val="1066832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6836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Top approvals by dosage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T3Q2!$B$1</c:f>
              <c:strCache>
                <c:ptCount val="1"/>
                <c:pt idx="0">
                  <c:v>approvals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T3Q2!$A$2:$A$11</c:f>
              <c:strCache>
                <c:ptCount val="10"/>
                <c:pt idx="0">
                  <c:v>TABLET;ORAL</c:v>
                </c:pt>
                <c:pt idx="1">
                  <c:v>INJECTABLE;INJECTION</c:v>
                </c:pt>
                <c:pt idx="2">
                  <c:v>CAPSULE;ORAL</c:v>
                </c:pt>
                <c:pt idx="3">
                  <c:v>TABLET, EXTENDED RELEASE;ORAL</c:v>
                </c:pt>
                <c:pt idx="4">
                  <c:v>CAPSULE, EXTENDED RELEASE;ORAL</c:v>
                </c:pt>
                <c:pt idx="5">
                  <c:v>CREAM;TOPICAL</c:v>
                </c:pt>
                <c:pt idx="6">
                  <c:v>SOLUTION;INTRAPERITONEAL</c:v>
                </c:pt>
                <c:pt idx="7">
                  <c:v>SOLUTION/DROPS;OPHTHALMIC</c:v>
                </c:pt>
                <c:pt idx="8">
                  <c:v>INJECTABLE;SUBCUTANEOUS</c:v>
                </c:pt>
                <c:pt idx="9">
                  <c:v>SOLUTION;ORAL</c:v>
                </c:pt>
              </c:strCache>
            </c:strRef>
          </c:cat>
          <c:val>
            <c:numRef>
              <c:f>T3Q2!$B$2:$B$11</c:f>
              <c:numCache>
                <c:formatCode>General</c:formatCode>
                <c:ptCount val="10"/>
                <c:pt idx="0">
                  <c:v>81143</c:v>
                </c:pt>
                <c:pt idx="1">
                  <c:v>65160</c:v>
                </c:pt>
                <c:pt idx="2">
                  <c:v>23125</c:v>
                </c:pt>
                <c:pt idx="3">
                  <c:v>7778</c:v>
                </c:pt>
                <c:pt idx="4">
                  <c:v>4280</c:v>
                </c:pt>
                <c:pt idx="5">
                  <c:v>2900</c:v>
                </c:pt>
                <c:pt idx="6">
                  <c:v>2601</c:v>
                </c:pt>
                <c:pt idx="7">
                  <c:v>2527</c:v>
                </c:pt>
                <c:pt idx="8">
                  <c:v>2432</c:v>
                </c:pt>
                <c:pt idx="9">
                  <c:v>2222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AD-4305-A0D5-138693CB03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12011392"/>
        <c:axId val="1412009472"/>
      </c:barChart>
      <c:catAx>
        <c:axId val="1412011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2009472"/>
        <c:crosses val="autoZero"/>
        <c:auto val="1"/>
        <c:lblAlgn val="ctr"/>
        <c:lblOffset val="100"/>
        <c:noMultiLvlLbl val="0"/>
      </c:catAx>
      <c:valAx>
        <c:axId val="1412009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2011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pivotSource>
    <c:name>[Outputs.xlsx]T3Q3P!PivotTable36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b="0" i="0" u="none" strike="noStrike" baseline="0"/>
              <a:t>yearly trends related to successful forms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T3Q3P!$B$3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T3Q3P!$A$4:$A$5</c:f>
              <c:strCache>
                <c:ptCount val="2"/>
                <c:pt idx="0">
                  <c:v>INJECTABLE;INJECTION</c:v>
                </c:pt>
                <c:pt idx="1">
                  <c:v>TABLET;ORAL</c:v>
                </c:pt>
              </c:strCache>
            </c:strRef>
          </c:cat>
          <c:val>
            <c:numRef>
              <c:f>T3Q3P!$B$4:$B$5</c:f>
              <c:numCache>
                <c:formatCode>General</c:formatCode>
                <c:ptCount val="2"/>
                <c:pt idx="0">
                  <c:v>41</c:v>
                </c:pt>
                <c:pt idx="1">
                  <c:v>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A6-4612-9CD9-A83629E98B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65504864"/>
        <c:axId val="965505344"/>
      </c:barChart>
      <c:catAx>
        <c:axId val="9655048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5505344"/>
        <c:crosses val="autoZero"/>
        <c:auto val="1"/>
        <c:lblAlgn val="ctr"/>
        <c:lblOffset val="100"/>
        <c:noMultiLvlLbl val="0"/>
      </c:catAx>
      <c:valAx>
        <c:axId val="9655053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5504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b="0" i="0" u="none" strike="noStrike" baseline="0"/>
              <a:t>Top drug approvals based on TE code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T4Q1!$A$2</c:f>
              <c:strCache>
                <c:ptCount val="1"/>
                <c:pt idx="0">
                  <c:v>AB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T4Q1!$B$1</c:f>
              <c:strCache>
                <c:ptCount val="1"/>
                <c:pt idx="0">
                  <c:v>approvals</c:v>
                </c:pt>
              </c:strCache>
            </c:strRef>
          </c:cat>
          <c:val>
            <c:numRef>
              <c:f>T4Q1!$B$2</c:f>
              <c:numCache>
                <c:formatCode>General</c:formatCode>
                <c:ptCount val="1"/>
                <c:pt idx="0">
                  <c:v>57031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14-46D5-9432-2008EBAACBA0}"/>
            </c:ext>
          </c:extLst>
        </c:ser>
        <c:ser>
          <c:idx val="1"/>
          <c:order val="1"/>
          <c:tx>
            <c:strRef>
              <c:f>T4Q1!$A$3</c:f>
              <c:strCache>
                <c:ptCount val="1"/>
                <c:pt idx="0">
                  <c:v>AP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T4Q1!$B$1</c:f>
              <c:strCache>
                <c:ptCount val="1"/>
                <c:pt idx="0">
                  <c:v>approvals</c:v>
                </c:pt>
              </c:strCache>
            </c:strRef>
          </c:cat>
          <c:val>
            <c:numRef>
              <c:f>T4Q1!$B$3</c:f>
              <c:numCache>
                <c:formatCode>General</c:formatCode>
                <c:ptCount val="1"/>
                <c:pt idx="0">
                  <c:v>24154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C14-46D5-9432-2008EBAACBA0}"/>
            </c:ext>
          </c:extLst>
        </c:ser>
        <c:ser>
          <c:idx val="2"/>
          <c:order val="2"/>
          <c:tx>
            <c:strRef>
              <c:f>T4Q1!$A$4</c:f>
              <c:strCache>
                <c:ptCount val="1"/>
                <c:pt idx="0">
                  <c:v>AT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T4Q1!$B$1</c:f>
              <c:strCache>
                <c:ptCount val="1"/>
                <c:pt idx="0">
                  <c:v>approvals</c:v>
                </c:pt>
              </c:strCache>
            </c:strRef>
          </c:cat>
          <c:val>
            <c:numRef>
              <c:f>T4Q1!$B$4</c:f>
              <c:numCache>
                <c:formatCode>General</c:formatCode>
                <c:ptCount val="1"/>
                <c:pt idx="0">
                  <c:v>5670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C14-46D5-9432-2008EBAACBA0}"/>
            </c:ext>
          </c:extLst>
        </c:ser>
        <c:ser>
          <c:idx val="3"/>
          <c:order val="3"/>
          <c:tx>
            <c:strRef>
              <c:f>T4Q1!$A$5</c:f>
              <c:strCache>
                <c:ptCount val="1"/>
                <c:pt idx="0">
                  <c:v>AA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T4Q1!$B$1</c:f>
              <c:strCache>
                <c:ptCount val="1"/>
                <c:pt idx="0">
                  <c:v>approvals</c:v>
                </c:pt>
              </c:strCache>
            </c:strRef>
          </c:cat>
          <c:val>
            <c:numRef>
              <c:f>T4Q1!$B$5</c:f>
              <c:numCache>
                <c:formatCode>General</c:formatCode>
                <c:ptCount val="1"/>
                <c:pt idx="0">
                  <c:v>4739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C14-46D5-9432-2008EBAACBA0}"/>
            </c:ext>
          </c:extLst>
        </c:ser>
        <c:ser>
          <c:idx val="4"/>
          <c:order val="4"/>
          <c:tx>
            <c:strRef>
              <c:f>T4Q1!$A$6</c:f>
              <c:strCache>
                <c:ptCount val="1"/>
                <c:pt idx="0">
                  <c:v>AB1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T4Q1!$B$1</c:f>
              <c:strCache>
                <c:ptCount val="1"/>
                <c:pt idx="0">
                  <c:v>approvals</c:v>
                </c:pt>
              </c:strCache>
            </c:strRef>
          </c:cat>
          <c:val>
            <c:numRef>
              <c:f>T4Q1!$B$6</c:f>
              <c:numCache>
                <c:formatCode>General</c:formatCode>
                <c:ptCount val="1"/>
                <c:pt idx="0">
                  <c:v>2316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C14-46D5-9432-2008EBAACBA0}"/>
            </c:ext>
          </c:extLst>
        </c:ser>
        <c:ser>
          <c:idx val="5"/>
          <c:order val="5"/>
          <c:tx>
            <c:strRef>
              <c:f>T4Q1!$A$7</c:f>
              <c:strCache>
                <c:ptCount val="1"/>
                <c:pt idx="0">
                  <c:v>AB2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T4Q1!$B$1</c:f>
              <c:strCache>
                <c:ptCount val="1"/>
                <c:pt idx="0">
                  <c:v>approvals</c:v>
                </c:pt>
              </c:strCache>
            </c:strRef>
          </c:cat>
          <c:val>
            <c:numRef>
              <c:f>T4Q1!$B$7</c:f>
              <c:numCache>
                <c:formatCode>General</c:formatCode>
                <c:ptCount val="1"/>
                <c:pt idx="0">
                  <c:v>1387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C14-46D5-9432-2008EBAACBA0}"/>
            </c:ext>
          </c:extLst>
        </c:ser>
        <c:ser>
          <c:idx val="6"/>
          <c:order val="6"/>
          <c:tx>
            <c:strRef>
              <c:f>T4Q1!$A$8</c:f>
              <c:strCache>
                <c:ptCount val="1"/>
                <c:pt idx="0">
                  <c:v>BX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T4Q1!$B$1</c:f>
              <c:strCache>
                <c:ptCount val="1"/>
                <c:pt idx="0">
                  <c:v>approvals</c:v>
                </c:pt>
              </c:strCache>
            </c:strRef>
          </c:cat>
          <c:val>
            <c:numRef>
              <c:f>T4Q1!$B$8</c:f>
              <c:numCache>
                <c:formatCode>General</c:formatCode>
                <c:ptCount val="1"/>
                <c:pt idx="0">
                  <c:v>1139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C14-46D5-9432-2008EBAACBA0}"/>
            </c:ext>
          </c:extLst>
        </c:ser>
        <c:ser>
          <c:idx val="7"/>
          <c:order val="7"/>
          <c:tx>
            <c:strRef>
              <c:f>T4Q1!$A$9</c:f>
              <c:strCache>
                <c:ptCount val="1"/>
                <c:pt idx="0">
                  <c:v>AB3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T4Q1!$B$1</c:f>
              <c:strCache>
                <c:ptCount val="1"/>
                <c:pt idx="0">
                  <c:v>approvals</c:v>
                </c:pt>
              </c:strCache>
            </c:strRef>
          </c:cat>
          <c:val>
            <c:numRef>
              <c:f>T4Q1!$B$9</c:f>
              <c:numCache>
                <c:formatCode>General</c:formatCode>
                <c:ptCount val="1"/>
                <c:pt idx="0">
                  <c:v>831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DC14-46D5-9432-2008EBAACBA0}"/>
            </c:ext>
          </c:extLst>
        </c:ser>
        <c:ser>
          <c:idx val="8"/>
          <c:order val="8"/>
          <c:tx>
            <c:strRef>
              <c:f>T4Q1!$A$10</c:f>
              <c:strCache>
                <c:ptCount val="1"/>
                <c:pt idx="0">
                  <c:v>BP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T4Q1!$B$1</c:f>
              <c:strCache>
                <c:ptCount val="1"/>
                <c:pt idx="0">
                  <c:v>approvals</c:v>
                </c:pt>
              </c:strCache>
            </c:strRef>
          </c:cat>
          <c:val>
            <c:numRef>
              <c:f>T4Q1!$B$10</c:f>
              <c:numCache>
                <c:formatCode>General</c:formatCode>
                <c:ptCount val="1"/>
                <c:pt idx="0">
                  <c:v>529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C14-46D5-9432-2008EBAACBA0}"/>
            </c:ext>
          </c:extLst>
        </c:ser>
        <c:ser>
          <c:idx val="9"/>
          <c:order val="9"/>
          <c:tx>
            <c:strRef>
              <c:f>T4Q1!$A$11</c:f>
              <c:strCache>
                <c:ptCount val="1"/>
                <c:pt idx="0">
                  <c:v>AO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T4Q1!$B$1</c:f>
              <c:strCache>
                <c:ptCount val="1"/>
                <c:pt idx="0">
                  <c:v>approvals</c:v>
                </c:pt>
              </c:strCache>
            </c:strRef>
          </c:cat>
          <c:val>
            <c:numRef>
              <c:f>T4Q1!$B$11</c:f>
              <c:numCache>
                <c:formatCode>General</c:formatCode>
                <c:ptCount val="1"/>
                <c:pt idx="0">
                  <c:v>381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DC14-46D5-9432-2008EBAACBA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065283472"/>
        <c:axId val="1065286832"/>
        <c:extLst>
          <c:ext xmlns:c15="http://schemas.microsoft.com/office/drawing/2012/chart" uri="{02D57815-91ED-43cb-92C2-25804820EDAC}">
            <c15:filteredBarSeries>
              <c15:ser>
                <c:idx val="10"/>
                <c:order val="10"/>
                <c:tx>
                  <c:strRef>
                    <c:extLst>
                      <c:ext uri="{02D57815-91ED-43cb-92C2-25804820EDAC}">
                        <c15:formulaRef>
                          <c15:sqref>T4Q1!$A$12</c15:sqref>
                        </c15:formulaRef>
                      </c:ext>
                    </c:extLst>
                    <c:strCache>
                      <c:ptCount val="1"/>
                      <c:pt idx="0">
                        <c:v>AN</c:v>
                      </c:pt>
                    </c:strCache>
                  </c:strRef>
                </c:tx>
                <c:spPr>
                  <a:solidFill>
                    <a:schemeClr val="accent5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T4Q1!$B$1</c15:sqref>
                        </c15:formulaRef>
                      </c:ext>
                    </c:extLst>
                    <c:strCache>
                      <c:ptCount val="1"/>
                      <c:pt idx="0">
                        <c:v>approvals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T4Q1!$B$12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370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A-DC14-46D5-9432-2008EBAACBA0}"/>
                  </c:ext>
                </c:extLst>
              </c15:ser>
            </c15:filteredBarSeries>
            <c15:filteredBar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T4Q1!$A$13</c15:sqref>
                        </c15:formulaRef>
                      </c:ext>
                    </c:extLst>
                    <c:strCache>
                      <c:ptCount val="1"/>
                      <c:pt idx="0">
                        <c:v>BC</c:v>
                      </c:pt>
                    </c:strCache>
                  </c:strRef>
                </c:tx>
                <c:spPr>
                  <a:solidFill>
                    <a:schemeClr val="accent6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T4Q1!$B$1</c15:sqref>
                        </c15:formulaRef>
                      </c:ext>
                    </c:extLst>
                    <c:strCache>
                      <c:ptCount val="1"/>
                      <c:pt idx="0">
                        <c:v>approvals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T4Q1!$B$13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344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DC14-46D5-9432-2008EBAACBA0}"/>
                  </c:ext>
                </c:extLst>
              </c15:ser>
            </c15:filteredBarSeries>
            <c15:filteredBarSeries>
              <c15:ser>
                <c:idx val="12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T4Q1!$A$14</c15:sqref>
                        </c15:formulaRef>
                      </c:ext>
                    </c:extLst>
                    <c:strCache>
                      <c:ptCount val="1"/>
                      <c:pt idx="0">
                        <c:v>AB4</c:v>
                      </c:pt>
                    </c:strCache>
                  </c:strRef>
                </c:tx>
                <c:spPr>
                  <a:solidFill>
                    <a:schemeClr val="accent1">
                      <a:lumMod val="80000"/>
                      <a:lumOff val="2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T4Q1!$B$1</c15:sqref>
                        </c15:formulaRef>
                      </c:ext>
                    </c:extLst>
                    <c:strCache>
                      <c:ptCount val="1"/>
                      <c:pt idx="0">
                        <c:v>approvals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T4Q1!$B$14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267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DC14-46D5-9432-2008EBAACBA0}"/>
                  </c:ext>
                </c:extLst>
              </c15:ser>
            </c15:filteredBarSeries>
            <c15:filteredBarSeries>
              <c15:ser>
                <c:idx val="13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T4Q1!$A$15</c15:sqref>
                        </c15:formulaRef>
                      </c:ext>
                    </c:extLst>
                    <c:strCache>
                      <c:ptCount val="1"/>
                      <c:pt idx="0">
                        <c:v>AT1</c:v>
                      </c:pt>
                    </c:strCache>
                  </c:strRef>
                </c:tx>
                <c:spPr>
                  <a:solidFill>
                    <a:schemeClr val="accent2">
                      <a:lumMod val="80000"/>
                      <a:lumOff val="2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T4Q1!$B$1</c15:sqref>
                        </c15:formulaRef>
                      </c:ext>
                    </c:extLst>
                    <c:strCache>
                      <c:ptCount val="1"/>
                      <c:pt idx="0">
                        <c:v>approvals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T4Q1!$B$15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121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DC14-46D5-9432-2008EBAACBA0}"/>
                  </c:ext>
                </c:extLst>
              </c15:ser>
            </c15:filteredBarSeries>
            <c15:filteredBarSeries>
              <c15:ser>
                <c:idx val="14"/>
                <c:order val="1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T4Q1!$A$16</c15:sqref>
                        </c15:formulaRef>
                      </c:ext>
                    </c:extLst>
                    <c:strCache>
                      <c:ptCount val="1"/>
                      <c:pt idx="0">
                        <c:v>BS</c:v>
                      </c:pt>
                    </c:strCache>
                  </c:strRef>
                </c:tx>
                <c:spPr>
                  <a:solidFill>
                    <a:schemeClr val="accent3">
                      <a:lumMod val="80000"/>
                      <a:lumOff val="2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T4Q1!$B$1</c15:sqref>
                        </c15:formulaRef>
                      </c:ext>
                    </c:extLst>
                    <c:strCache>
                      <c:ptCount val="1"/>
                      <c:pt idx="0">
                        <c:v>approvals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T4Q1!$B$16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49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DC14-46D5-9432-2008EBAACBA0}"/>
                  </c:ext>
                </c:extLst>
              </c15:ser>
            </c15:filteredBarSeries>
            <c15:filteredBarSeries>
              <c15:ser>
                <c:idx val="15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T4Q1!$A$17</c15:sqref>
                        </c15:formulaRef>
                      </c:ext>
                    </c:extLst>
                    <c:strCache>
                      <c:ptCount val="1"/>
                      <c:pt idx="0">
                        <c:v>TBD</c:v>
                      </c:pt>
                    </c:strCache>
                  </c:strRef>
                </c:tx>
                <c:spPr>
                  <a:solidFill>
                    <a:schemeClr val="accent4">
                      <a:lumMod val="80000"/>
                      <a:lumOff val="2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T4Q1!$B$1</c15:sqref>
                        </c15:formulaRef>
                      </c:ext>
                    </c:extLst>
                    <c:strCache>
                      <c:ptCount val="1"/>
                      <c:pt idx="0">
                        <c:v>approvals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T4Q1!$B$17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35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DC14-46D5-9432-2008EBAACBA0}"/>
                  </c:ext>
                </c:extLst>
              </c15:ser>
            </c15:filteredBarSeries>
            <c15:filteredBarSeries>
              <c15:ser>
                <c:idx val="16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T4Q1!$A$18</c15:sqref>
                        </c15:formulaRef>
                      </c:ext>
                    </c:extLst>
                    <c:strCache>
                      <c:ptCount val="1"/>
                      <c:pt idx="0">
                        <c:v>BD</c:v>
                      </c:pt>
                    </c:strCache>
                  </c:strRef>
                </c:tx>
                <c:spPr>
                  <a:solidFill>
                    <a:schemeClr val="accent5">
                      <a:lumMod val="80000"/>
                      <a:lumOff val="2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T4Q1!$B$1</c15:sqref>
                        </c15:formulaRef>
                      </c:ext>
                    </c:extLst>
                    <c:strCache>
                      <c:ptCount val="1"/>
                      <c:pt idx="0">
                        <c:v>approvals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T4Q1!$B$18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34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DC14-46D5-9432-2008EBAACBA0}"/>
                  </c:ext>
                </c:extLst>
              </c15:ser>
            </c15:filteredBarSeries>
            <c15:filteredBarSeries>
              <c15:ser>
                <c:idx val="17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T4Q1!$A$19</c15:sqref>
                        </c15:formulaRef>
                      </c:ext>
                    </c:extLst>
                    <c:strCache>
                      <c:ptCount val="1"/>
                      <c:pt idx="0">
                        <c:v>AT2</c:v>
                      </c:pt>
                    </c:strCache>
                  </c:strRef>
                </c:tx>
                <c:spPr>
                  <a:solidFill>
                    <a:schemeClr val="accent6">
                      <a:lumMod val="80000"/>
                      <a:lumOff val="2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T4Q1!$B$1</c15:sqref>
                        </c15:formulaRef>
                      </c:ext>
                    </c:extLst>
                    <c:strCache>
                      <c:ptCount val="1"/>
                      <c:pt idx="0">
                        <c:v>approvals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T4Q1!$B$19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DC14-46D5-9432-2008EBAACBA0}"/>
                  </c:ext>
                </c:extLst>
              </c15:ser>
            </c15:filteredBarSeries>
            <c15:filteredBarSeries>
              <c15:ser>
                <c:idx val="18"/>
                <c:order val="1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T4Q1!$A$20</c15:sqref>
                        </c15:formulaRef>
                      </c:ext>
                    </c:extLst>
                    <c:strCache>
                      <c:ptCount val="1"/>
                      <c:pt idx="0">
                        <c:v>BT</c:v>
                      </c:pt>
                    </c:strCache>
                  </c:strRef>
                </c:tx>
                <c:spPr>
                  <a:solidFill>
                    <a:schemeClr val="accent1">
                      <a:lumMod val="8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T4Q1!$B$1</c15:sqref>
                        </c15:formulaRef>
                      </c:ext>
                    </c:extLst>
                    <c:strCache>
                      <c:ptCount val="1"/>
                      <c:pt idx="0">
                        <c:v>approvals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T4Q1!$B$20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DC14-46D5-9432-2008EBAACBA0}"/>
                  </c:ext>
                </c:extLst>
              </c15:ser>
            </c15:filteredBarSeries>
          </c:ext>
        </c:extLst>
      </c:barChart>
      <c:catAx>
        <c:axId val="1065283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5286832"/>
        <c:crosses val="autoZero"/>
        <c:auto val="1"/>
        <c:lblAlgn val="ctr"/>
        <c:lblOffset val="100"/>
        <c:noMultiLvlLbl val="0"/>
      </c:catAx>
      <c:valAx>
        <c:axId val="106528683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65283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[Outputs.xlsx]T4Q2P!PivotTable45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200" b="0" i="0" u="none" strike="noStrike" baseline="0"/>
              <a:t>TE_Codes with highest number of max yrly. Approvals</a:t>
            </a:r>
            <a:endParaRPr lang="en-IN" sz="12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T4Q2P!$B$3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T4Q2P!$A$4:$A$8</c:f>
              <c:strCache>
                <c:ptCount val="5"/>
                <c:pt idx="0">
                  <c:v>AA</c:v>
                </c:pt>
                <c:pt idx="1">
                  <c:v>AB</c:v>
                </c:pt>
                <c:pt idx="2">
                  <c:v>AP</c:v>
                </c:pt>
                <c:pt idx="3">
                  <c:v>AT</c:v>
                </c:pt>
                <c:pt idx="4">
                  <c:v>BC</c:v>
                </c:pt>
              </c:strCache>
            </c:strRef>
          </c:cat>
          <c:val>
            <c:numRef>
              <c:f>T4Q2P!$B$4:$B$8</c:f>
              <c:numCache>
                <c:formatCode>General</c:formatCode>
                <c:ptCount val="5"/>
                <c:pt idx="0">
                  <c:v>4</c:v>
                </c:pt>
                <c:pt idx="1">
                  <c:v>44</c:v>
                </c:pt>
                <c:pt idx="2">
                  <c:v>19</c:v>
                </c:pt>
                <c:pt idx="3">
                  <c:v>1</c:v>
                </c:pt>
                <c:pt idx="4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34-454B-A4B3-BE53482EAAA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98600416"/>
        <c:axId val="1398601856"/>
      </c:barChart>
      <c:catAx>
        <c:axId val="1398600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8601856"/>
        <c:crosses val="autoZero"/>
        <c:auto val="1"/>
        <c:lblAlgn val="ctr"/>
        <c:lblOffset val="100"/>
        <c:noMultiLvlLbl val="0"/>
      </c:catAx>
      <c:valAx>
        <c:axId val="139860185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398600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Best Years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T1Q2!$B$1</c:f>
              <c:strCache>
                <c:ptCount val="1"/>
                <c:pt idx="0">
                  <c:v>Approvals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T1Q2!$A$2:$A$4</c:f>
              <c:numCache>
                <c:formatCode>General</c:formatCode>
                <c:ptCount val="3"/>
                <c:pt idx="0">
                  <c:v>2002</c:v>
                </c:pt>
                <c:pt idx="1">
                  <c:v>2000</c:v>
                </c:pt>
                <c:pt idx="2">
                  <c:v>2001</c:v>
                </c:pt>
              </c:numCache>
            </c:numRef>
          </c:cat>
          <c:val>
            <c:numRef>
              <c:f>T1Q2!$B$2:$B$4</c:f>
              <c:numCache>
                <c:formatCode>General</c:formatCode>
                <c:ptCount val="3"/>
                <c:pt idx="0">
                  <c:v>5661</c:v>
                </c:pt>
                <c:pt idx="1">
                  <c:v>5204</c:v>
                </c:pt>
                <c:pt idx="2">
                  <c:v>5098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CC-459D-A22C-A2A0470F83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11982592"/>
        <c:axId val="1411984512"/>
      </c:barChart>
      <c:catAx>
        <c:axId val="1411982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1984512"/>
        <c:crosses val="autoZero"/>
        <c:auto val="1"/>
        <c:lblAlgn val="ctr"/>
        <c:lblOffset val="100"/>
        <c:noMultiLvlLbl val="0"/>
      </c:catAx>
      <c:valAx>
        <c:axId val="1411984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1982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Worst Years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T1Q2!$B$1</c:f>
              <c:strCache>
                <c:ptCount val="1"/>
                <c:pt idx="0">
                  <c:v>Approvals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T1Q2!$A$5:$A$7</c:f>
              <c:numCache>
                <c:formatCode>General</c:formatCode>
                <c:ptCount val="3"/>
                <c:pt idx="0">
                  <c:v>1945</c:v>
                </c:pt>
                <c:pt idx="1">
                  <c:v>1943</c:v>
                </c:pt>
                <c:pt idx="2">
                  <c:v>1944</c:v>
                </c:pt>
              </c:numCache>
            </c:numRef>
          </c:cat>
          <c:val>
            <c:numRef>
              <c:f>T1Q2!$B$5:$B$7</c:f>
              <c:numCache>
                <c:formatCode>General</c:formatCode>
                <c:ptCount val="3"/>
                <c:pt idx="0">
                  <c:v>5</c:v>
                </c:pt>
                <c:pt idx="1">
                  <c:v>6</c:v>
                </c:pt>
                <c:pt idx="2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2D-41E0-A028-9ED1F942D8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12012832"/>
        <c:axId val="1412010912"/>
      </c:barChart>
      <c:catAx>
        <c:axId val="1412012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2010912"/>
        <c:crosses val="autoZero"/>
        <c:auto val="1"/>
        <c:lblAlgn val="ctr"/>
        <c:lblOffset val="100"/>
        <c:noMultiLvlLbl val="0"/>
      </c:catAx>
      <c:valAx>
        <c:axId val="1412010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20128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[Outputs.xlsx]T1Q3P!PivotTable11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Top Approvals from sponsors </a:t>
            </a:r>
          </a:p>
        </c:rich>
      </c:tx>
      <c:layout>
        <c:manualLayout>
          <c:xMode val="edge"/>
          <c:yMode val="edge"/>
          <c:x val="0.31296035198965572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T1Q3P!$B$3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T1Q3P!$A$4:$A$14</c:f>
              <c:strCache>
                <c:ptCount val="10"/>
                <c:pt idx="0">
                  <c:v>BAXTER HLTHCARE</c:v>
                </c:pt>
                <c:pt idx="1">
                  <c:v>HOSPIRA</c:v>
                </c:pt>
                <c:pt idx="2">
                  <c:v>LILLY</c:v>
                </c:pt>
                <c:pt idx="3">
                  <c:v>MERCK</c:v>
                </c:pt>
                <c:pt idx="4">
                  <c:v>NOVARTIS</c:v>
                </c:pt>
                <c:pt idx="5">
                  <c:v>PHARMACIA AND UPJOHN</c:v>
                </c:pt>
                <c:pt idx="6">
                  <c:v>SANDOZ</c:v>
                </c:pt>
                <c:pt idx="7">
                  <c:v>SUN PHARM INDS</c:v>
                </c:pt>
                <c:pt idx="8">
                  <c:v>TEVA</c:v>
                </c:pt>
                <c:pt idx="9">
                  <c:v>WATSON LABS</c:v>
                </c:pt>
              </c:strCache>
            </c:strRef>
          </c:cat>
          <c:val>
            <c:numRef>
              <c:f>T1Q3P!$B$4:$B$14</c:f>
              <c:numCache>
                <c:formatCode>General</c:formatCode>
                <c:ptCount val="10"/>
                <c:pt idx="0">
                  <c:v>3588</c:v>
                </c:pt>
                <c:pt idx="1">
                  <c:v>6802</c:v>
                </c:pt>
                <c:pt idx="2">
                  <c:v>1754</c:v>
                </c:pt>
                <c:pt idx="3">
                  <c:v>1752</c:v>
                </c:pt>
                <c:pt idx="4">
                  <c:v>2727</c:v>
                </c:pt>
                <c:pt idx="5">
                  <c:v>1871</c:v>
                </c:pt>
                <c:pt idx="6">
                  <c:v>4637</c:v>
                </c:pt>
                <c:pt idx="7">
                  <c:v>1844</c:v>
                </c:pt>
                <c:pt idx="8">
                  <c:v>2667</c:v>
                </c:pt>
                <c:pt idx="9">
                  <c:v>5619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7C-4BE3-9FBD-1EB3EB8484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66837856"/>
        <c:axId val="1066844096"/>
      </c:barChart>
      <c:catAx>
        <c:axId val="1066837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6844096"/>
        <c:crosses val="autoZero"/>
        <c:auto val="1"/>
        <c:lblAlgn val="ctr"/>
        <c:lblOffset val="100"/>
        <c:noMultiLvlLbl val="0"/>
      </c:catAx>
      <c:valAx>
        <c:axId val="1066844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68378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[Outputs.xlsx]T1Q4P!PivotTable13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Top Ranking Sponsors</a:t>
            </a:r>
            <a:r>
              <a:rPr lang="en-IN" baseline="0"/>
              <a:t> on Approvals from 39 to 60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T1Q4P!$B$3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T1Q4P!$A$4:$A$18</c:f>
              <c:strCache>
                <c:ptCount val="14"/>
                <c:pt idx="0">
                  <c:v>ABBVIE</c:v>
                </c:pt>
                <c:pt idx="1">
                  <c:v>B BRAUN</c:v>
                </c:pt>
                <c:pt idx="2">
                  <c:v>HOSPIRA</c:v>
                </c:pt>
                <c:pt idx="3">
                  <c:v>KING PHARMS</c:v>
                </c:pt>
                <c:pt idx="4">
                  <c:v>LEDERLE</c:v>
                </c:pt>
                <c:pt idx="5">
                  <c:v>LILLY</c:v>
                </c:pt>
                <c:pt idx="6">
                  <c:v>MCNEIL CONS</c:v>
                </c:pt>
                <c:pt idx="7">
                  <c:v>MERCK</c:v>
                </c:pt>
                <c:pt idx="8">
                  <c:v>NOVARTIS</c:v>
                </c:pt>
                <c:pt idx="9">
                  <c:v>ORGANON USA INC</c:v>
                </c:pt>
                <c:pt idx="10">
                  <c:v>ORTHO MCNEIL PHARM</c:v>
                </c:pt>
                <c:pt idx="11">
                  <c:v>PFIZER</c:v>
                </c:pt>
                <c:pt idx="12">
                  <c:v>US PHARM HOLDINGS</c:v>
                </c:pt>
                <c:pt idx="13">
                  <c:v>WYETH PHARMS INC</c:v>
                </c:pt>
              </c:strCache>
            </c:strRef>
          </c:cat>
          <c:val>
            <c:numRef>
              <c:f>T1Q4P!$B$4:$B$18</c:f>
              <c:numCache>
                <c:formatCode>General</c:formatCode>
                <c:ptCount val="14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5</c:v>
                </c:pt>
                <c:pt idx="4">
                  <c:v>8</c:v>
                </c:pt>
                <c:pt idx="5">
                  <c:v>3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FF-4867-A155-D7C9378CF4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11996992"/>
        <c:axId val="1411997952"/>
      </c:barChart>
      <c:catAx>
        <c:axId val="1411996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1997952"/>
        <c:crosses val="autoZero"/>
        <c:auto val="1"/>
        <c:lblAlgn val="ctr"/>
        <c:lblOffset val="100"/>
        <c:noMultiLvlLbl val="0"/>
      </c:catAx>
      <c:valAx>
        <c:axId val="1411997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19969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b="0" i="0" u="none" strike="noStrike" baseline="0"/>
              <a:t>products based on MarketingStatus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T2Q1!$A$1</c:f>
              <c:strCache>
                <c:ptCount val="1"/>
                <c:pt idx="0">
                  <c:v>MarketingStatus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2A0-49CB-A926-F04E45377EE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2A0-49CB-A926-F04E45377EE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2A0-49CB-A926-F04E45377EE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2A0-49CB-A926-F04E45377EE4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val>
            <c:numRef>
              <c:f>T2Q1!$A$2:$A$5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2A0-49CB-A926-F04E45377EE4}"/>
            </c:ext>
          </c:extLst>
        </c:ser>
        <c:ser>
          <c:idx val="1"/>
          <c:order val="1"/>
          <c:tx>
            <c:strRef>
              <c:f>T2Q1!$B$1</c:f>
              <c:strCache>
                <c:ptCount val="1"/>
                <c:pt idx="0">
                  <c:v>no_of_products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02A0-49CB-A926-F04E45377EE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02A0-49CB-A926-F04E45377EE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02A0-49CB-A926-F04E45377EE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02A0-49CB-A926-F04E45377EE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T2Q1!$B$2:$B$5</c:f>
              <c:numCache>
                <c:formatCode>General</c:formatCode>
                <c:ptCount val="4"/>
                <c:pt idx="0">
                  <c:v>18344</c:v>
                </c:pt>
                <c:pt idx="1">
                  <c:v>681</c:v>
                </c:pt>
                <c:pt idx="2">
                  <c:v>14209</c:v>
                </c:pt>
                <c:pt idx="3">
                  <c:v>1231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02A0-49CB-A926-F04E45377EE4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[Outputs.xlsx]T2Q2P!PivotTable16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b="0" i="0" u="none" strike="noStrike" baseline="0"/>
              <a:t>applications for each MarketingStatus post 2010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T2Q2P!$B$3:$B$4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T2Q2P!$A$5:$A$11</c:f>
              <c:strCache>
                <c:ptCount val="6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</c:strCache>
            </c:strRef>
          </c:cat>
          <c:val>
            <c:numRef>
              <c:f>T2Q2P!$B$5:$B$11</c:f>
              <c:numCache>
                <c:formatCode>General</c:formatCode>
                <c:ptCount val="6"/>
                <c:pt idx="0">
                  <c:v>7591</c:v>
                </c:pt>
                <c:pt idx="1">
                  <c:v>7088</c:v>
                </c:pt>
                <c:pt idx="2">
                  <c:v>6733</c:v>
                </c:pt>
                <c:pt idx="3">
                  <c:v>6505</c:v>
                </c:pt>
                <c:pt idx="4">
                  <c:v>6711</c:v>
                </c:pt>
                <c:pt idx="5">
                  <c:v>4475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4B-4862-9185-62DC90A511A6}"/>
            </c:ext>
          </c:extLst>
        </c:ser>
        <c:ser>
          <c:idx val="1"/>
          <c:order val="1"/>
          <c:tx>
            <c:strRef>
              <c:f>T2Q2P!$C$3:$C$4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T2Q2P!$A$5:$A$11</c:f>
              <c:strCache>
                <c:ptCount val="6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</c:strCache>
            </c:strRef>
          </c:cat>
          <c:val>
            <c:numRef>
              <c:f>T2Q2P!$C$5:$C$11</c:f>
              <c:numCache>
                <c:formatCode>General</c:formatCode>
                <c:ptCount val="6"/>
                <c:pt idx="0">
                  <c:v>88</c:v>
                </c:pt>
                <c:pt idx="1">
                  <c:v>198</c:v>
                </c:pt>
                <c:pt idx="2">
                  <c:v>204</c:v>
                </c:pt>
                <c:pt idx="3">
                  <c:v>277</c:v>
                </c:pt>
                <c:pt idx="4">
                  <c:v>239</c:v>
                </c:pt>
                <c:pt idx="5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4B-4862-9185-62DC90A511A6}"/>
            </c:ext>
          </c:extLst>
        </c:ser>
        <c:ser>
          <c:idx val="2"/>
          <c:order val="2"/>
          <c:tx>
            <c:strRef>
              <c:f>T2Q2P!$D$3:$D$4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T2Q2P!$A$5:$A$11</c:f>
              <c:strCache>
                <c:ptCount val="6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</c:strCache>
            </c:strRef>
          </c:cat>
          <c:val>
            <c:numRef>
              <c:f>T2Q2P!$D$5:$D$11</c:f>
              <c:numCache>
                <c:formatCode>General</c:formatCode>
                <c:ptCount val="6"/>
                <c:pt idx="0">
                  <c:v>1532</c:v>
                </c:pt>
                <c:pt idx="1">
                  <c:v>1363</c:v>
                </c:pt>
                <c:pt idx="2">
                  <c:v>1019</c:v>
                </c:pt>
                <c:pt idx="3">
                  <c:v>824</c:v>
                </c:pt>
                <c:pt idx="4">
                  <c:v>900</c:v>
                </c:pt>
                <c:pt idx="5">
                  <c:v>452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94B-4862-9185-62DC90A511A6}"/>
            </c:ext>
          </c:extLst>
        </c:ser>
        <c:ser>
          <c:idx val="3"/>
          <c:order val="3"/>
          <c:tx>
            <c:strRef>
              <c:f>T2Q2P!$E$3:$E$4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T2Q2P!$A$5:$A$11</c:f>
              <c:strCache>
                <c:ptCount val="6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</c:strCache>
            </c:strRef>
          </c:cat>
          <c:val>
            <c:numRef>
              <c:f>T2Q2P!$E$5:$E$11</c:f>
              <c:numCache>
                <c:formatCode>General</c:formatCode>
                <c:ptCount val="6"/>
                <c:pt idx="0">
                  <c:v>38</c:v>
                </c:pt>
                <c:pt idx="1">
                  <c:v>23</c:v>
                </c:pt>
                <c:pt idx="2">
                  <c:v>27</c:v>
                </c:pt>
                <c:pt idx="3">
                  <c:v>34</c:v>
                </c:pt>
                <c:pt idx="4">
                  <c:v>44</c:v>
                </c:pt>
                <c:pt idx="5">
                  <c:v>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94B-4862-9185-62DC90A511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11990752"/>
        <c:axId val="1411993152"/>
      </c:barChart>
      <c:catAx>
        <c:axId val="1411990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1993152"/>
        <c:crosses val="autoZero"/>
        <c:auto val="1"/>
        <c:lblAlgn val="ctr"/>
        <c:lblOffset val="100"/>
        <c:noMultiLvlLbl val="0"/>
      </c:catAx>
      <c:valAx>
        <c:axId val="1411993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1990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Prevalent Marketing Status over the Years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T2Q3!$A$2</c:f>
              <c:strCache>
                <c:ptCount val="1"/>
                <c:pt idx="0">
                  <c:v>1955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T2Q3!$B$1</c:f>
              <c:strCache>
                <c:ptCount val="1"/>
                <c:pt idx="0">
                  <c:v>MarketingStatus</c:v>
                </c:pt>
              </c:strCache>
            </c:strRef>
          </c:cat>
          <c:val>
            <c:numRef>
              <c:f>T2Q3!$B$2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13-4BA2-858A-653B5B96629E}"/>
            </c:ext>
          </c:extLst>
        </c:ser>
        <c:ser>
          <c:idx val="1"/>
          <c:order val="1"/>
          <c:tx>
            <c:strRef>
              <c:f>T2Q3!$A$3</c:f>
              <c:strCache>
                <c:ptCount val="1"/>
                <c:pt idx="0">
                  <c:v>1981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T2Q3!$B$1</c:f>
              <c:strCache>
                <c:ptCount val="1"/>
                <c:pt idx="0">
                  <c:v>MarketingStatus</c:v>
                </c:pt>
              </c:strCache>
            </c:strRef>
          </c:cat>
          <c:val>
            <c:numRef>
              <c:f>T2Q3!$B$3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413-4BA2-858A-653B5B96629E}"/>
            </c:ext>
          </c:extLst>
        </c:ser>
        <c:ser>
          <c:idx val="2"/>
          <c:order val="2"/>
          <c:tx>
            <c:strRef>
              <c:f>T2Q3!$A$4</c:f>
              <c:strCache>
                <c:ptCount val="1"/>
                <c:pt idx="0">
                  <c:v>1995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T2Q3!$B$1</c:f>
              <c:strCache>
                <c:ptCount val="1"/>
                <c:pt idx="0">
                  <c:v>MarketingStatus</c:v>
                </c:pt>
              </c:strCache>
            </c:strRef>
          </c:cat>
          <c:val>
            <c:numRef>
              <c:f>T2Q3!$B$4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413-4BA2-858A-653B5B96629E}"/>
            </c:ext>
          </c:extLst>
        </c:ser>
        <c:ser>
          <c:idx val="3"/>
          <c:order val="3"/>
          <c:tx>
            <c:strRef>
              <c:f>T2Q3!$A$5</c:f>
              <c:strCache>
                <c:ptCount val="1"/>
                <c:pt idx="0">
                  <c:v>1996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T2Q3!$B$1</c:f>
              <c:strCache>
                <c:ptCount val="1"/>
                <c:pt idx="0">
                  <c:v>MarketingStatus</c:v>
                </c:pt>
              </c:strCache>
            </c:strRef>
          </c:cat>
          <c:val>
            <c:numRef>
              <c:f>T2Q3!$B$5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413-4BA2-858A-653B5B96629E}"/>
            </c:ext>
          </c:extLst>
        </c:ser>
        <c:ser>
          <c:idx val="4"/>
          <c:order val="4"/>
          <c:tx>
            <c:strRef>
              <c:f>T2Q3!$A$6</c:f>
              <c:strCache>
                <c:ptCount val="1"/>
                <c:pt idx="0">
                  <c:v>1997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T2Q3!$B$1</c:f>
              <c:strCache>
                <c:ptCount val="1"/>
                <c:pt idx="0">
                  <c:v>MarketingStatus</c:v>
                </c:pt>
              </c:strCache>
            </c:strRef>
          </c:cat>
          <c:val>
            <c:numRef>
              <c:f>T2Q3!$B$6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413-4BA2-858A-653B5B96629E}"/>
            </c:ext>
          </c:extLst>
        </c:ser>
        <c:ser>
          <c:idx val="5"/>
          <c:order val="5"/>
          <c:tx>
            <c:strRef>
              <c:f>T2Q3!$A$7</c:f>
              <c:strCache>
                <c:ptCount val="1"/>
                <c:pt idx="0">
                  <c:v>1998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T2Q3!$B$1</c:f>
              <c:strCache>
                <c:ptCount val="1"/>
                <c:pt idx="0">
                  <c:v>MarketingStatus</c:v>
                </c:pt>
              </c:strCache>
            </c:strRef>
          </c:cat>
          <c:val>
            <c:numRef>
              <c:f>T2Q3!$B$7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413-4BA2-858A-653B5B96629E}"/>
            </c:ext>
          </c:extLst>
        </c:ser>
        <c:ser>
          <c:idx val="6"/>
          <c:order val="6"/>
          <c:tx>
            <c:strRef>
              <c:f>T2Q3!$A$8</c:f>
              <c:strCache>
                <c:ptCount val="1"/>
                <c:pt idx="0">
                  <c:v>1999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T2Q3!$B$1</c:f>
              <c:strCache>
                <c:ptCount val="1"/>
                <c:pt idx="0">
                  <c:v>MarketingStatus</c:v>
                </c:pt>
              </c:strCache>
            </c:strRef>
          </c:cat>
          <c:val>
            <c:numRef>
              <c:f>T2Q3!$B$8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413-4BA2-858A-653B5B96629E}"/>
            </c:ext>
          </c:extLst>
        </c:ser>
        <c:ser>
          <c:idx val="7"/>
          <c:order val="7"/>
          <c:tx>
            <c:strRef>
              <c:f>T2Q3!$A$9</c:f>
              <c:strCache>
                <c:ptCount val="1"/>
                <c:pt idx="0">
                  <c:v>2000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T2Q3!$B$1</c:f>
              <c:strCache>
                <c:ptCount val="1"/>
                <c:pt idx="0">
                  <c:v>MarketingStatus</c:v>
                </c:pt>
              </c:strCache>
            </c:strRef>
          </c:cat>
          <c:val>
            <c:numRef>
              <c:f>T2Q3!$B$9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413-4BA2-858A-653B5B96629E}"/>
            </c:ext>
          </c:extLst>
        </c:ser>
        <c:ser>
          <c:idx val="8"/>
          <c:order val="8"/>
          <c:tx>
            <c:strRef>
              <c:f>T2Q3!$A$10</c:f>
              <c:strCache>
                <c:ptCount val="1"/>
                <c:pt idx="0">
                  <c:v>2001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T2Q3!$B$1</c:f>
              <c:strCache>
                <c:ptCount val="1"/>
                <c:pt idx="0">
                  <c:v>MarketingStatus</c:v>
                </c:pt>
              </c:strCache>
            </c:strRef>
          </c:cat>
          <c:val>
            <c:numRef>
              <c:f>T2Q3!$B$10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413-4BA2-858A-653B5B96629E}"/>
            </c:ext>
          </c:extLst>
        </c:ser>
        <c:ser>
          <c:idx val="9"/>
          <c:order val="9"/>
          <c:tx>
            <c:strRef>
              <c:f>T2Q3!$A$11</c:f>
              <c:strCache>
                <c:ptCount val="1"/>
                <c:pt idx="0">
                  <c:v>2002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T2Q3!$B$1</c:f>
              <c:strCache>
                <c:ptCount val="1"/>
                <c:pt idx="0">
                  <c:v>MarketingStatus</c:v>
                </c:pt>
              </c:strCache>
            </c:strRef>
          </c:cat>
          <c:val>
            <c:numRef>
              <c:f>T2Q3!$B$11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5413-4BA2-858A-653B5B96629E}"/>
            </c:ext>
          </c:extLst>
        </c:ser>
        <c:ser>
          <c:idx val="10"/>
          <c:order val="10"/>
          <c:tx>
            <c:strRef>
              <c:f>T2Q3!$A$12</c:f>
              <c:strCache>
                <c:ptCount val="1"/>
                <c:pt idx="0">
                  <c:v>2003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T2Q3!$B$1</c:f>
              <c:strCache>
                <c:ptCount val="1"/>
                <c:pt idx="0">
                  <c:v>MarketingStatus</c:v>
                </c:pt>
              </c:strCache>
            </c:strRef>
          </c:cat>
          <c:val>
            <c:numRef>
              <c:f>T2Q3!$B$12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413-4BA2-858A-653B5B96629E}"/>
            </c:ext>
          </c:extLst>
        </c:ser>
        <c:ser>
          <c:idx val="11"/>
          <c:order val="11"/>
          <c:tx>
            <c:strRef>
              <c:f>T2Q3!$A$13</c:f>
              <c:strCache>
                <c:ptCount val="1"/>
                <c:pt idx="0">
                  <c:v>2004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T2Q3!$B$1</c:f>
              <c:strCache>
                <c:ptCount val="1"/>
                <c:pt idx="0">
                  <c:v>MarketingStatus</c:v>
                </c:pt>
              </c:strCache>
            </c:strRef>
          </c:cat>
          <c:val>
            <c:numRef>
              <c:f>T2Q3!$B$13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5413-4BA2-858A-653B5B96629E}"/>
            </c:ext>
          </c:extLst>
        </c:ser>
        <c:ser>
          <c:idx val="12"/>
          <c:order val="12"/>
          <c:tx>
            <c:strRef>
              <c:f>T2Q3!$A$14</c:f>
              <c:strCache>
                <c:ptCount val="1"/>
                <c:pt idx="0">
                  <c:v>2005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T2Q3!$B$1</c:f>
              <c:strCache>
                <c:ptCount val="1"/>
                <c:pt idx="0">
                  <c:v>MarketingStatus</c:v>
                </c:pt>
              </c:strCache>
            </c:strRef>
          </c:cat>
          <c:val>
            <c:numRef>
              <c:f>T2Q3!$B$14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5413-4BA2-858A-653B5B96629E}"/>
            </c:ext>
          </c:extLst>
        </c:ser>
        <c:ser>
          <c:idx val="13"/>
          <c:order val="13"/>
          <c:tx>
            <c:strRef>
              <c:f>T2Q3!$A$15</c:f>
              <c:strCache>
                <c:ptCount val="1"/>
                <c:pt idx="0">
                  <c:v>2006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T2Q3!$B$1</c:f>
              <c:strCache>
                <c:ptCount val="1"/>
                <c:pt idx="0">
                  <c:v>MarketingStatus</c:v>
                </c:pt>
              </c:strCache>
            </c:strRef>
          </c:cat>
          <c:val>
            <c:numRef>
              <c:f>T2Q3!$B$15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5413-4BA2-858A-653B5B96629E}"/>
            </c:ext>
          </c:extLst>
        </c:ser>
        <c:ser>
          <c:idx val="14"/>
          <c:order val="14"/>
          <c:tx>
            <c:strRef>
              <c:f>T2Q3!$A$16</c:f>
              <c:strCache>
                <c:ptCount val="1"/>
                <c:pt idx="0">
                  <c:v>2007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T2Q3!$B$1</c:f>
              <c:strCache>
                <c:ptCount val="1"/>
                <c:pt idx="0">
                  <c:v>MarketingStatus</c:v>
                </c:pt>
              </c:strCache>
            </c:strRef>
          </c:cat>
          <c:val>
            <c:numRef>
              <c:f>T2Q3!$B$16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5413-4BA2-858A-653B5B96629E}"/>
            </c:ext>
          </c:extLst>
        </c:ser>
        <c:ser>
          <c:idx val="15"/>
          <c:order val="15"/>
          <c:tx>
            <c:strRef>
              <c:f>T2Q3!$A$17</c:f>
              <c:strCache>
                <c:ptCount val="1"/>
                <c:pt idx="0">
                  <c:v>2008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T2Q3!$B$1</c:f>
              <c:strCache>
                <c:ptCount val="1"/>
                <c:pt idx="0">
                  <c:v>MarketingStatus</c:v>
                </c:pt>
              </c:strCache>
            </c:strRef>
          </c:cat>
          <c:val>
            <c:numRef>
              <c:f>T2Q3!$B$17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5413-4BA2-858A-653B5B96629E}"/>
            </c:ext>
          </c:extLst>
        </c:ser>
        <c:ser>
          <c:idx val="16"/>
          <c:order val="16"/>
          <c:tx>
            <c:strRef>
              <c:f>T2Q3!$A$18</c:f>
              <c:strCache>
                <c:ptCount val="1"/>
                <c:pt idx="0">
                  <c:v>2009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T2Q3!$B$1</c:f>
              <c:strCache>
                <c:ptCount val="1"/>
                <c:pt idx="0">
                  <c:v>MarketingStatus</c:v>
                </c:pt>
              </c:strCache>
            </c:strRef>
          </c:cat>
          <c:val>
            <c:numRef>
              <c:f>T2Q3!$B$18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5413-4BA2-858A-653B5B96629E}"/>
            </c:ext>
          </c:extLst>
        </c:ser>
        <c:ser>
          <c:idx val="17"/>
          <c:order val="17"/>
          <c:tx>
            <c:strRef>
              <c:f>T2Q3!$A$19</c:f>
              <c:strCache>
                <c:ptCount val="1"/>
                <c:pt idx="0">
                  <c:v>2010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T2Q3!$B$1</c:f>
              <c:strCache>
                <c:ptCount val="1"/>
                <c:pt idx="0">
                  <c:v>MarketingStatus</c:v>
                </c:pt>
              </c:strCache>
            </c:strRef>
          </c:cat>
          <c:val>
            <c:numRef>
              <c:f>T2Q3!$B$19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5413-4BA2-858A-653B5B96629E}"/>
            </c:ext>
          </c:extLst>
        </c:ser>
        <c:ser>
          <c:idx val="18"/>
          <c:order val="18"/>
          <c:tx>
            <c:strRef>
              <c:f>T2Q3!$A$20</c:f>
              <c:strCache>
                <c:ptCount val="1"/>
                <c:pt idx="0">
                  <c:v>2011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T2Q3!$B$1</c:f>
              <c:strCache>
                <c:ptCount val="1"/>
                <c:pt idx="0">
                  <c:v>MarketingStatus</c:v>
                </c:pt>
              </c:strCache>
            </c:strRef>
          </c:cat>
          <c:val>
            <c:numRef>
              <c:f>T2Q3!$B$20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5413-4BA2-858A-653B5B96629E}"/>
            </c:ext>
          </c:extLst>
        </c:ser>
        <c:ser>
          <c:idx val="19"/>
          <c:order val="19"/>
          <c:tx>
            <c:strRef>
              <c:f>T2Q3!$A$21</c:f>
              <c:strCache>
                <c:ptCount val="1"/>
                <c:pt idx="0">
                  <c:v>2012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T2Q3!$B$1</c:f>
              <c:strCache>
                <c:ptCount val="1"/>
                <c:pt idx="0">
                  <c:v>MarketingStatus</c:v>
                </c:pt>
              </c:strCache>
            </c:strRef>
          </c:cat>
          <c:val>
            <c:numRef>
              <c:f>T2Q3!$B$21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5413-4BA2-858A-653B5B96629E}"/>
            </c:ext>
          </c:extLst>
        </c:ser>
        <c:ser>
          <c:idx val="20"/>
          <c:order val="20"/>
          <c:tx>
            <c:strRef>
              <c:f>T2Q3!$A$22</c:f>
              <c:strCache>
                <c:ptCount val="1"/>
                <c:pt idx="0">
                  <c:v>2013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T2Q3!$B$1</c:f>
              <c:strCache>
                <c:ptCount val="1"/>
                <c:pt idx="0">
                  <c:v>MarketingStatus</c:v>
                </c:pt>
              </c:strCache>
            </c:strRef>
          </c:cat>
          <c:val>
            <c:numRef>
              <c:f>T2Q3!$B$22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5413-4BA2-858A-653B5B96629E}"/>
            </c:ext>
          </c:extLst>
        </c:ser>
        <c:ser>
          <c:idx val="21"/>
          <c:order val="21"/>
          <c:tx>
            <c:strRef>
              <c:f>T2Q3!$A$23</c:f>
              <c:strCache>
                <c:ptCount val="1"/>
                <c:pt idx="0">
                  <c:v>2014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T2Q3!$B$1</c:f>
              <c:strCache>
                <c:ptCount val="1"/>
                <c:pt idx="0">
                  <c:v>MarketingStatus</c:v>
                </c:pt>
              </c:strCache>
            </c:strRef>
          </c:cat>
          <c:val>
            <c:numRef>
              <c:f>T2Q3!$B$23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5413-4BA2-858A-653B5B96629E}"/>
            </c:ext>
          </c:extLst>
        </c:ser>
        <c:ser>
          <c:idx val="22"/>
          <c:order val="22"/>
          <c:tx>
            <c:strRef>
              <c:f>T2Q3!$A$24</c:f>
              <c:strCache>
                <c:ptCount val="1"/>
                <c:pt idx="0">
                  <c:v>2015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T2Q3!$B$1</c:f>
              <c:strCache>
                <c:ptCount val="1"/>
                <c:pt idx="0">
                  <c:v>MarketingStatus</c:v>
                </c:pt>
              </c:strCache>
            </c:strRef>
          </c:cat>
          <c:val>
            <c:numRef>
              <c:f>T2Q3!$B$24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5413-4BA2-858A-653B5B96629E}"/>
            </c:ext>
          </c:extLst>
        </c:ser>
        <c:ser>
          <c:idx val="23"/>
          <c:order val="23"/>
          <c:tx>
            <c:strRef>
              <c:f>T2Q3!$A$25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T2Q3!$B$1</c:f>
              <c:strCache>
                <c:ptCount val="1"/>
                <c:pt idx="0">
                  <c:v>MarketingStatus</c:v>
                </c:pt>
              </c:strCache>
            </c:strRef>
          </c:cat>
          <c:val>
            <c:numRef>
              <c:f>T2Q3!$B$25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5413-4BA2-858A-653B5B9662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65500016"/>
        <c:axId val="965497136"/>
      </c:barChart>
      <c:catAx>
        <c:axId val="965500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5497136"/>
        <c:crosses val="autoZero"/>
        <c:auto val="1"/>
        <c:lblAlgn val="ctr"/>
        <c:lblOffset val="100"/>
        <c:noMultiLvlLbl val="0"/>
      </c:catAx>
      <c:valAx>
        <c:axId val="965497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5500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Top </a:t>
            </a:r>
            <a:r>
              <a:rPr lang="en-IN" sz="1400" b="0" i="0" u="none" strike="noStrike" baseline="0"/>
              <a:t>Products by dosage form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T3Q1!$B$1</c:f>
              <c:strCache>
                <c:ptCount val="1"/>
                <c:pt idx="0">
                  <c:v>no_of_products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T3Q1!$A$2:$A$11</c:f>
              <c:strCache>
                <c:ptCount val="10"/>
                <c:pt idx="0">
                  <c:v>INJECTABLE;INJECTION</c:v>
                </c:pt>
                <c:pt idx="1">
                  <c:v>TABLET;ORAL</c:v>
                </c:pt>
                <c:pt idx="2">
                  <c:v>CAPSULE, EXTENDED RELEASE;ORAL</c:v>
                </c:pt>
                <c:pt idx="3">
                  <c:v>SOLUTION;INJECTION</c:v>
                </c:pt>
                <c:pt idx="4">
                  <c:v>TABLET, DELAYED RELEASE;ORAL</c:v>
                </c:pt>
                <c:pt idx="5">
                  <c:v>FOR SOLUTION;ORAL</c:v>
                </c:pt>
                <c:pt idx="6">
                  <c:v>INJECTABLE;SUBCUTANEOUS</c:v>
                </c:pt>
                <c:pt idx="7">
                  <c:v>SOLUTION;INTRAPERITONEAL</c:v>
                </c:pt>
                <c:pt idx="8">
                  <c:v>TABLET; ORAL</c:v>
                </c:pt>
                <c:pt idx="9">
                  <c:v>CAPSULE;ORAL</c:v>
                </c:pt>
              </c:strCache>
            </c:strRef>
          </c:cat>
          <c:val>
            <c:numRef>
              <c:f>T3Q1!$B$2:$B$11</c:f>
              <c:numCache>
                <c:formatCode>General</c:formatCode>
                <c:ptCount val="10"/>
                <c:pt idx="0">
                  <c:v>53</c:v>
                </c:pt>
                <c:pt idx="1">
                  <c:v>23</c:v>
                </c:pt>
                <c:pt idx="2">
                  <c:v>17</c:v>
                </c:pt>
                <c:pt idx="3">
                  <c:v>13</c:v>
                </c:pt>
                <c:pt idx="4">
                  <c:v>12</c:v>
                </c:pt>
                <c:pt idx="5">
                  <c:v>11</c:v>
                </c:pt>
                <c:pt idx="6">
                  <c:v>11</c:v>
                </c:pt>
                <c:pt idx="7">
                  <c:v>11</c:v>
                </c:pt>
                <c:pt idx="8">
                  <c:v>11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A4-45C5-809B-15E595C322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71967648"/>
        <c:axId val="971969088"/>
      </c:barChart>
      <c:catAx>
        <c:axId val="971967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1969088"/>
        <c:crosses val="autoZero"/>
        <c:auto val="1"/>
        <c:lblAlgn val="ctr"/>
        <c:lblOffset val="100"/>
        <c:noMultiLvlLbl val="0"/>
      </c:catAx>
      <c:valAx>
        <c:axId val="971969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1967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1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184D2-B0AE-B645-DA42-8B842DCC0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46B9B2-EE22-E516-77EB-0CCCFBA487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71214-A454-9A72-CECF-F7D5EB644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1B511-CDE5-4084-9A11-9E33944CA684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C25CE-2F62-77BE-7351-ACB7476B6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89E9F-C5A3-EDAE-484B-822BB5BE8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7A78-4CC7-4CBF-98B8-FEE24509BF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255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A790C-BFD8-5978-A102-8A807198B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CF700A-417D-0BF0-A866-C92B56B66F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61118-D0F3-9783-D855-AC9445238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1B511-CDE5-4084-9A11-9E33944CA684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C75A4-C5E3-B649-C772-50114C377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BA54D-17E2-D456-BA1F-0114374C9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7A78-4CC7-4CBF-98B8-FEE24509BF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16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66A58E-9A30-7648-CF2F-72F6B609CD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B913EE-A16C-C4A2-4766-9ED7D9439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8D4AA-59BA-E547-EC7A-02B79C9AB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1B511-CDE5-4084-9A11-9E33944CA684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17CA7-50FD-F2A1-73DF-F6F3011E9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DB224-6E98-74DD-F166-A5467CC48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7A78-4CC7-4CBF-98B8-FEE24509BF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294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9AB6B-A09D-98F2-2837-E2D36B523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0BB75-F2C7-9A37-AAC6-8C980847D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DC2AD-EE45-8551-FD91-E5C94B556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1B511-CDE5-4084-9A11-9E33944CA684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469B1-4CB9-33BE-A923-5B3A992A9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8297B-B5BB-DC18-2B48-212983437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7A78-4CC7-4CBF-98B8-FEE24509BF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796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EC57C-F239-AB94-EF32-576B56CC4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56AAF-F72E-827F-48AA-0BA6C8B02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180CC-82B4-E70E-43F8-AECCD6294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1B511-CDE5-4084-9A11-9E33944CA684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66909-BA38-8BE0-FDE0-AEDB5CA46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954CA-DD00-DB84-148B-B74CFAF4A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7A78-4CC7-4CBF-98B8-FEE24509BF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736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16C62-458E-AD7A-488A-E764A32D3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6E333-6908-C469-33C8-A0A73AE432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B9C8D-B658-0617-4B77-28D23B261C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7B7E27-DC06-513E-2AB3-CC7FEEE32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1B511-CDE5-4084-9A11-9E33944CA684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C8BE7-0946-4F04-9DA5-12B1CA850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DC247F-3A24-9AF8-CDBD-EB2CF3A1F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7A78-4CC7-4CBF-98B8-FEE24509BF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389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E95C5-198A-DD11-31D9-AD58A91B8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97F8E-37BF-0C5F-8E3D-642CDD209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ED8639-4757-FA57-A361-6CF2662E4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E597CD-226E-53BA-F903-14CA2B7EB2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AC969A-B4F5-5406-5D82-89B24647BA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ED940-A1DB-74A9-5126-911CC144D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1B511-CDE5-4084-9A11-9E33944CA684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6D301A-5F8D-D6E3-5256-485489DC5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5FE8F2-98A8-FAE4-4103-F82E86FDB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7A78-4CC7-4CBF-98B8-FEE24509BF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169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3FC6-4556-C72D-B6DA-A87DAC2CC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97BFFE-3E78-8629-DEE3-0626CB0B2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1B511-CDE5-4084-9A11-9E33944CA684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6CFC4-A137-FC48-961E-D51830584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18DBAC-6B35-7BAB-CC7A-DCB65CBB4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7A78-4CC7-4CBF-98B8-FEE24509BF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039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794C1C-831C-30AE-652C-66C9135EF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1B511-CDE5-4084-9A11-9E33944CA684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4A53B1-923B-417C-EE7C-95F905FE4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5F6178-9493-38F9-9158-B220D2B57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7A78-4CC7-4CBF-98B8-FEE24509BF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25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EAE65-6B4A-DA28-2CF0-E9EB911BD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69568-FD3D-3364-3340-53635AD4A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94D35C-03BA-263D-D1C1-CCC9C4AF2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7ED52-DA78-CA2F-1D42-86E792850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1B511-CDE5-4084-9A11-9E33944CA684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C8C39-65CB-9537-5785-991D8032B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473C64-9ABB-B442-14EA-E429E5CFA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7A78-4CC7-4CBF-98B8-FEE24509BF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529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A0681-3E00-C38A-9B67-98EF6E8F8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4010AC-7F9C-B039-65DD-A3186E0479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03D588-72F4-1356-9027-8E4D82BE8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10F83D-AF9C-4779-7856-C8D683459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1B511-CDE5-4084-9A11-9E33944CA684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09F23-224B-2791-9CBA-CA9EF6E9D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8FC22-CF5F-F1B4-1478-8315C1B1D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7A78-4CC7-4CBF-98B8-FEE24509BF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658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58C19C-1383-DEFB-6A2D-659A6454B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97988-276A-2AD4-DED0-0A65FFF88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E35B3-C45E-C922-C69C-9AB693335A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1B511-CDE5-4084-9A11-9E33944CA684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ED9B9-0569-5947-2246-1DC0F57D35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24F1E-C4E9-6B9B-3C7F-98A5CEE73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A7A78-4CC7-4CBF-98B8-FEE24509BF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297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18117-D969-5CC5-2870-EF7343C77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29304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b="1" dirty="0"/>
              <a:t>Project: SQL Data Analysis and Visualization with Power BI for FDA</a:t>
            </a:r>
            <a:endParaRPr lang="en-IN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8A06EE-7FA0-CE34-47BC-AB709DC428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US" b="1" u="sng" dirty="0"/>
              <a:t>Prepared By</a:t>
            </a:r>
          </a:p>
          <a:p>
            <a:pPr algn="r"/>
            <a:r>
              <a:rPr lang="en-US" dirty="0"/>
              <a:t>Pratik Datta</a:t>
            </a:r>
          </a:p>
          <a:p>
            <a:pPr algn="r"/>
            <a:r>
              <a:rPr lang="en-US" dirty="0"/>
              <a:t>ABADS 8A</a:t>
            </a:r>
          </a:p>
          <a:p>
            <a:pPr algn="r"/>
            <a:r>
              <a:rPr lang="en-US" b="1" dirty="0" err="1"/>
              <a:t>iVision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667959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9A90BCB-ABA1-BC15-19BB-6AF9040214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1012488"/>
              </p:ext>
            </p:extLst>
          </p:nvPr>
        </p:nvGraphicFramePr>
        <p:xfrm>
          <a:off x="1270075" y="838199"/>
          <a:ext cx="4987290" cy="46661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7862E0F-0A13-D070-F191-FB1A40F497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5111812"/>
              </p:ext>
            </p:extLst>
          </p:nvPr>
        </p:nvGraphicFramePr>
        <p:xfrm>
          <a:off x="6580094" y="838199"/>
          <a:ext cx="4572000" cy="46661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99577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96F1E-FF20-6498-2275-92746B88B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Part - 2 Power BI Visualizations: 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099D8-FAFF-E917-3ED7-43B50976D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968875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Visualizing the yearly approval trends of drugs. Highlight any significant patterns and/or fluctuations, if any.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Exploring approval trends over the years based on different sponsors. Uncover patterns and changes in approval rates among sponsors.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Visualizing the segmentation of products based on Marketing Status.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Showing the total number of applications for each Marketing Status. Enable users to filter by years and Marketing Status for detailed analysis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Analyzing the grouping of drugs by dosage form. Visualize the distribution of approvals across different forms. Identify the most successful dosage form.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Visualizing drug approvals based on therapeutic classes. Identify classes with the highest number of approvals.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920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CA845A-0F85-B824-6EDA-C0A689E72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424" y="773025"/>
            <a:ext cx="9556375" cy="513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245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C0F266-CC7E-8B85-3C5C-B8A9AF3F4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327" y="952285"/>
            <a:ext cx="8611346" cy="495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213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6080CE-2401-73E3-A8A6-3EBF38876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706" y="963716"/>
            <a:ext cx="8626588" cy="493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646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7826D-91A2-889E-E15D-DB50B9013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Thank You</a:t>
            </a: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val="758801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03263-A0FE-36FA-A88C-A029CA531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Part - 1 SQL Queries: Data Schema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223F5-D838-4459-2123-B0CE65538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59735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The U.S. Food and Drug Administration (FDA) is a federal agency responsible for safeguarding public health in the United States.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It oversees various areas, including food safety, pharmaceuticals, medical devices, cosmetics, tobacco, and veterinary products.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FDA evaluates the safety and efficacy of drugs, biological products, and medical devices, conducts inspections, and enforces regulations.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It also regulates food production and distribution, conducts research, provides public health education, and monitors and responds to emerging health risks.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FDA's mission is to protect and promote public health by ensuring the safety and effectiveness of a wide range of products and substances. 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iVision</a:t>
            </a:r>
            <a:r>
              <a:rPr lang="en-US" dirty="0"/>
              <a:t> is collaborating with FDA to perform Data analysis on FDA’s dataset. FDA has provided </a:t>
            </a:r>
            <a:r>
              <a:rPr lang="en-US" dirty="0" err="1"/>
              <a:t>iVision</a:t>
            </a:r>
            <a:r>
              <a:rPr lang="en-US" dirty="0"/>
              <a:t> with SQL script of their dataset.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3753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BB92A-190D-ACD6-CD06-A34B3080C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/>
              <a:t>Identifying Approval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BD0F1-9059-754F-7575-34CE028B1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3451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Determining the number of drugs approved each year and provide insights into the yearly trends.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Identifying the top three years that got the highest and lowest approvals, in descending and ascending order, respectively.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Exploring approval trends over the years based on sponsors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Ranking sponsors based on the total number of approvals they received each year between 1939 and 1960.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0938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77C22AF-6280-41DC-8D95-8E07CE8EF0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0830159"/>
              </p:ext>
            </p:extLst>
          </p:nvPr>
        </p:nvGraphicFramePr>
        <p:xfrm>
          <a:off x="747656" y="885265"/>
          <a:ext cx="4572000" cy="2111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825AF02-8B93-B6EF-7804-42D738E8AE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1446469"/>
              </p:ext>
            </p:extLst>
          </p:nvPr>
        </p:nvGraphicFramePr>
        <p:xfrm>
          <a:off x="5698864" y="885265"/>
          <a:ext cx="2712720" cy="2111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2860921-7EE4-FE95-BB2D-81B4212A81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9517845"/>
              </p:ext>
            </p:extLst>
          </p:nvPr>
        </p:nvGraphicFramePr>
        <p:xfrm>
          <a:off x="8411584" y="885265"/>
          <a:ext cx="3032760" cy="2111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1ED2A31-74C4-93F4-4B1C-43C67644EB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8291303"/>
              </p:ext>
            </p:extLst>
          </p:nvPr>
        </p:nvGraphicFramePr>
        <p:xfrm>
          <a:off x="859718" y="3429000"/>
          <a:ext cx="4961964" cy="24473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5D37DCE9-5C23-D5DD-7A21-B0D8697901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7255640"/>
              </p:ext>
            </p:extLst>
          </p:nvPr>
        </p:nvGraphicFramePr>
        <p:xfrm>
          <a:off x="6275293" y="3428999"/>
          <a:ext cx="4961965" cy="24473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721893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2788A-D9DA-64AD-D878-FFD7723E8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Segmenting Analysis Based on Drug Marketing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2E8D1-5E43-7A0F-EB01-17143D4D9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8830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Grouping products based on Marketing Status. Provide meaningful insights into the segmentation patterns.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Calculating the total number of applications for each Marketing Status year-wise after the year 2010.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Identifying the top Marketing Status with the maximum number of applications and analyze its trend over time.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0365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08511BB-C878-2A3E-1968-8520731530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46929"/>
              </p:ext>
            </p:extLst>
          </p:nvPr>
        </p:nvGraphicFramePr>
        <p:xfrm>
          <a:off x="1013011" y="685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AFF4A71-03EC-50D5-1392-C8964E58AC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6356714"/>
              </p:ext>
            </p:extLst>
          </p:nvPr>
        </p:nvGraphicFramePr>
        <p:xfrm>
          <a:off x="6239435" y="685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8BC4461-6ABC-B12C-82A9-45146CC0FC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0493964"/>
              </p:ext>
            </p:extLst>
          </p:nvPr>
        </p:nvGraphicFramePr>
        <p:xfrm>
          <a:off x="1013010" y="3572435"/>
          <a:ext cx="979842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052087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4668A-662C-9805-888C-9AAA46884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Analysing 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44780-3424-78CD-2B3A-F927D3ED5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75928"/>
          </a:xfrm>
        </p:spPr>
        <p:txBody>
          <a:bodyPr/>
          <a:lstStyle/>
          <a:p>
            <a:pPr algn="just"/>
            <a:r>
              <a:rPr lang="en-US" dirty="0"/>
              <a:t>Categorizing Products by dosage form and analyze their distribution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Calculating the total number of approvals for each dosage form and identify the most successful forms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Investigating yearly trends related to successful forms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5565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C1291D3-9AFD-A43C-1139-92F420E006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3850937"/>
              </p:ext>
            </p:extLst>
          </p:nvPr>
        </p:nvGraphicFramePr>
        <p:xfrm>
          <a:off x="1272988" y="685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56EBD69-E03D-1BF7-BF3B-BA6597D6FF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8914913"/>
              </p:ext>
            </p:extLst>
          </p:nvPr>
        </p:nvGraphicFramePr>
        <p:xfrm>
          <a:off x="6562165" y="685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B0A5F1D-BE2F-3DE9-AB1A-AE891A11D8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6793803"/>
              </p:ext>
            </p:extLst>
          </p:nvPr>
        </p:nvGraphicFramePr>
        <p:xfrm>
          <a:off x="1631577" y="3429000"/>
          <a:ext cx="950258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909654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B0545-E13A-F68E-EAF0-44E018B15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Exploring Therapeutic Classes and Approval Trends 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58DBF-0A05-79DC-BB94-526384841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Analysing drug approvals based on therapeutic evaluation code (</a:t>
            </a:r>
            <a:r>
              <a:rPr lang="en-IN" dirty="0" err="1"/>
              <a:t>TE_Code</a:t>
            </a:r>
            <a:r>
              <a:rPr lang="en-IN" dirty="0"/>
              <a:t>).</a:t>
            </a:r>
          </a:p>
          <a:p>
            <a:pPr algn="just"/>
            <a:endParaRPr lang="en-IN" dirty="0"/>
          </a:p>
          <a:p>
            <a:pPr algn="just"/>
            <a:r>
              <a:rPr lang="en-US" dirty="0"/>
              <a:t>Determining the therapeutic evaluation code (</a:t>
            </a:r>
            <a:r>
              <a:rPr lang="en-US" dirty="0" err="1"/>
              <a:t>TE_Code</a:t>
            </a:r>
            <a:r>
              <a:rPr lang="en-US" dirty="0"/>
              <a:t>) with the highest number of Approvals in each year.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9405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564</Words>
  <Application>Microsoft Office PowerPoint</Application>
  <PresentationFormat>Widescreen</PresentationFormat>
  <Paragraphs>67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Project: SQL Data Analysis and Visualization with Power BI for FDA</vt:lpstr>
      <vt:lpstr>Part - 1 SQL Queries: Data Schema</vt:lpstr>
      <vt:lpstr>Identifying Approval Trends</vt:lpstr>
      <vt:lpstr>PowerPoint Presentation</vt:lpstr>
      <vt:lpstr>Segmenting Analysis Based on Drug Marketing Status</vt:lpstr>
      <vt:lpstr>PowerPoint Presentation</vt:lpstr>
      <vt:lpstr>Analysing Products</vt:lpstr>
      <vt:lpstr>PowerPoint Presentation</vt:lpstr>
      <vt:lpstr>Exploring Therapeutic Classes and Approval Trends </vt:lpstr>
      <vt:lpstr>PowerPoint Presentation</vt:lpstr>
      <vt:lpstr>Part - 2 Power BI Visualizations: 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SQL Data Analysis and Visualization with Power BI for FDA</dc:title>
  <dc:creator>Pratik Datta</dc:creator>
  <cp:lastModifiedBy>Pratik Datta</cp:lastModifiedBy>
  <cp:revision>9</cp:revision>
  <dcterms:created xsi:type="dcterms:W3CDTF">2024-03-16T20:24:06Z</dcterms:created>
  <dcterms:modified xsi:type="dcterms:W3CDTF">2024-03-17T04:16:00Z</dcterms:modified>
</cp:coreProperties>
</file>